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Lst>
  <p:notesMasterIdLst>
    <p:notesMasterId r:id="rId15"/>
  </p:notesMasterIdLst>
  <p:handoutMasterIdLst>
    <p:handoutMasterId r:id="rId16"/>
  </p:handoutMasterIdLst>
  <p:sldIdLst>
    <p:sldId id="256" r:id="rId3"/>
    <p:sldId id="266" r:id="rId4"/>
    <p:sldId id="257" r:id="rId5"/>
    <p:sldId id="259" r:id="rId6"/>
    <p:sldId id="312" r:id="rId7"/>
    <p:sldId id="314" r:id="rId8"/>
    <p:sldId id="315" r:id="rId9"/>
    <p:sldId id="273" r:id="rId10"/>
    <p:sldId id="317" r:id="rId11"/>
    <p:sldId id="302" r:id="rId12"/>
    <p:sldId id="297" r:id="rId13"/>
    <p:sldId id="31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7B326A-86AA-46EB-9197-E82B50E22CCB}" v="1034" dt="2026-01-27T13:15:39.7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90" autoAdjust="0"/>
    <p:restoredTop sz="94660"/>
  </p:normalViewPr>
  <p:slideViewPr>
    <p:cSldViewPr snapToGrid="0" snapToObjects="1">
      <p:cViewPr>
        <p:scale>
          <a:sx n="80" d="100"/>
          <a:sy n="80" d="100"/>
        </p:scale>
        <p:origin x="2760" y="63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pPr/>
              <a:t>2/9/2026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pPr/>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pPr/>
              <a:t>2/9/2026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pPr/>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3.png"/><Relationship Id="rId5" Type="http://schemas.openxmlformats.org/officeDocument/2006/relationships/slideLayout" Target="../slideLayouts/slideLayout14.xml"/><Relationship Id="rId10" Type="http://schemas.openxmlformats.org/officeDocument/2006/relationships/image" Target="../media/image2.pn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1028" name="Text Box 4"/>
          <p:cNvSpPr txBox="1">
            <a:spLocks noGrp="1" noChangeArrowheads="1"/>
          </p:cNvSpPr>
          <p:nvPr>
            <p:ph type="sldNum" sz="quarter" idx="4"/>
          </p:nvPr>
        </p:nvSpPr>
        <p:spPr bwMode="auto">
          <a:xfrm>
            <a:off x="554037" y="6446156"/>
            <a:ext cx="3630637"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dirty="0">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srcRect/>
          <a:stretch>
            <a:fillRect/>
          </a:stretch>
        </a:blip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mc="http://schemas.openxmlformats.org/markup-compatibility/2006" xmlns:mv="urn:schemas-microsoft-com:mac:vml" xmlns:a14="http://schemas.microsoft.com/office/drawing/2010/main" xmlns="">
                <a:solidFill>
                  <a:srgbClr val="FFFFFF"/>
                </a:solidFill>
              </a14:hiddenFill>
            </a:ext>
            <a:ext uri="{91240B29-F687-4f45-9708-019B960494DF}">
              <a14:hiddenLine xmlns:mc="http://schemas.openxmlformats.org/markup-compatibility/2006" xmlns:mv="urn:schemas-microsoft-com:mac:vml" xmlns:a14="http://schemas.microsoft.com/office/drawing/2010/main" xmlns="" w="12700">
                <a:solidFill>
                  <a:schemeClr val="tx1"/>
                </a:solidFill>
                <a:miter lim="800000"/>
                <a:headEnd/>
                <a:tailEnd/>
              </a14:hiddenLine>
            </a:ext>
            <a:ext uri="{AF507438-7753-43e0-B8FC-AC1667EBCBE1}">
              <a14:hiddenEffects xmlns:mc="http://schemas.openxmlformats.org/markup-compatibility/2006" xmlns:mv="urn:schemas-microsoft-com:mac:vml" xmlns:a14="http://schemas.microsoft.com/office/drawing/2010/main" xmlns="">
                <a:effectLst>
                  <a:outerShdw blurRad="63500" dist="38099" dir="2700000" algn="ctr" rotWithShape="0">
                    <a:srgbClr val="000000">
                      <a:alpha val="74997"/>
                    </a:srgbClr>
                  </a:outerShdw>
                </a:effectLst>
              </a14:hiddenEffects>
            </a:ext>
            <a:ext uri="{FAA26D3D-D897-4be2-8F04-BA451C77F1D7}">
              <ma14:placeholderFlag xmlns:mc="http://schemas.openxmlformats.org/markup-compatibility/2006" xmlns:mv="urn:schemas-microsoft-com:mac:vml"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hyperlink" Target="mailto:healthpromotion@specialolympics.org" TargetMode="External"/><Relationship Id="rId2" Type="http://schemas.openxmlformats.org/officeDocument/2006/relationships/hyperlink" Target="mailto:strongminds@specialolympics.org" TargetMode="Externa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hyperlink" Target="https://resources.specialolympics.org/health/health-promotion" TargetMode="Externa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lstStyle/>
          <a:p>
            <a:pPr algn="ctr"/>
            <a:r>
              <a:rPr lang="en-US" dirty="0"/>
              <a:t>Health Promotion 2.0 Training Webinar</a:t>
            </a:r>
          </a:p>
        </p:txBody>
      </p:sp>
      <p:sp>
        <p:nvSpPr>
          <p:cNvPr id="9" name="Subtitle 8"/>
          <p:cNvSpPr>
            <a:spLocks noGrp="1"/>
          </p:cNvSpPr>
          <p:nvPr>
            <p:ph type="subTitle" idx="1"/>
          </p:nvPr>
        </p:nvSpPr>
        <p:spPr>
          <a:xfrm>
            <a:off x="685353" y="3170863"/>
            <a:ext cx="7773293" cy="1696942"/>
          </a:xfrm>
        </p:spPr>
        <p:txBody>
          <a:bodyPr/>
          <a:lstStyle/>
          <a:p>
            <a:pPr algn="ctr"/>
            <a:r>
              <a:rPr lang="en-US" dirty="0"/>
              <a:t>Kimberly Delapaz, MSN, RN</a:t>
            </a:r>
          </a:p>
          <a:p>
            <a:pPr algn="ctr"/>
            <a:r>
              <a:rPr lang="en-US" dirty="0"/>
              <a:t>Sr. Clinical Program Manager</a:t>
            </a:r>
          </a:p>
        </p:txBody>
      </p:sp>
      <p:sp>
        <p:nvSpPr>
          <p:cNvPr id="10" name="Slide Number Placeholder 9"/>
          <p:cNvSpPr>
            <a:spLocks noGrp="1"/>
          </p:cNvSpPr>
          <p:nvPr>
            <p:ph type="sldNum" sz="quarter" idx="10"/>
          </p:nvPr>
        </p:nvSpPr>
        <p:spPr/>
        <p:txBody>
          <a:bodyPr/>
          <a:lstStyle/>
          <a:p>
            <a:fld id="{F4B88F72-1EA4-FE40-A5CA-BD0111E6622B}" type="slidenum">
              <a:rPr lang="en-US" smtClean="0"/>
              <a:pPr/>
              <a:t>1</a:t>
            </a:fld>
            <a:endParaRPr lang="en-US" dirty="0">
              <a:latin typeface="Ubuntu"/>
              <a:cs typeface="Ubuntu"/>
            </a:endParaRP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CE5EB12-3D15-9791-26D3-1BDF4983DFE3}"/>
              </a:ext>
            </a:extLst>
          </p:cNvPr>
          <p:cNvSpPr>
            <a:spLocks noGrp="1"/>
          </p:cNvSpPr>
          <p:nvPr>
            <p:ph type="title"/>
          </p:nvPr>
        </p:nvSpPr>
        <p:spPr>
          <a:xfrm>
            <a:off x="544513" y="1020416"/>
            <a:ext cx="7902575" cy="657571"/>
          </a:xfrm>
        </p:spPr>
        <p:txBody>
          <a:bodyPr/>
          <a:lstStyle/>
          <a:p>
            <a:pPr algn="ctr"/>
            <a:r>
              <a:rPr lang="en-US" sz="9600" dirty="0"/>
              <a:t>Referral Guidelines</a:t>
            </a:r>
          </a:p>
        </p:txBody>
      </p:sp>
      <p:sp>
        <p:nvSpPr>
          <p:cNvPr id="4" name="Slide Number Placeholder 3">
            <a:extLst>
              <a:ext uri="{FF2B5EF4-FFF2-40B4-BE49-F238E27FC236}">
                <a16:creationId xmlns:a16="http://schemas.microsoft.com/office/drawing/2014/main" id="{A6B5B11B-1B6E-FD14-03E9-464A24BE6390}"/>
              </a:ext>
            </a:extLst>
          </p:cNvPr>
          <p:cNvSpPr>
            <a:spLocks noGrp="1"/>
          </p:cNvSpPr>
          <p:nvPr>
            <p:ph type="sldNum" sz="quarter" idx="10"/>
          </p:nvPr>
        </p:nvSpPr>
        <p:spPr/>
        <p:txBody>
          <a:bodyPr/>
          <a:lstStyle/>
          <a:p>
            <a:fld id="{F4B88F72-1EA4-FE40-A5CA-BD0111E6622B}" type="slidenum">
              <a:rPr lang="en-US" smtClean="0"/>
              <a:pPr/>
              <a:t>10</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2196669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D89DABC-CF7A-0388-6B2F-49836C901CA3}"/>
              </a:ext>
            </a:extLst>
          </p:cNvPr>
          <p:cNvSpPr>
            <a:spLocks noGrp="1"/>
          </p:cNvSpPr>
          <p:nvPr>
            <p:ph type="title"/>
          </p:nvPr>
        </p:nvSpPr>
        <p:spPr/>
        <p:txBody>
          <a:bodyPr/>
          <a:lstStyle/>
          <a:p>
            <a:r>
              <a:rPr lang="en-US" b="1" dirty="0"/>
              <a:t>Referral Guidelines</a:t>
            </a:r>
          </a:p>
        </p:txBody>
      </p:sp>
      <p:sp>
        <p:nvSpPr>
          <p:cNvPr id="7" name="Content Placeholder 6">
            <a:extLst>
              <a:ext uri="{FF2B5EF4-FFF2-40B4-BE49-F238E27FC236}">
                <a16:creationId xmlns:a16="http://schemas.microsoft.com/office/drawing/2014/main" id="{192E1693-C6F1-5F5A-69EB-E2CB6AF14A26}"/>
              </a:ext>
            </a:extLst>
          </p:cNvPr>
          <p:cNvSpPr>
            <a:spLocks noGrp="1"/>
          </p:cNvSpPr>
          <p:nvPr>
            <p:ph idx="1"/>
          </p:nvPr>
        </p:nvSpPr>
        <p:spPr/>
        <p:txBody>
          <a:bodyPr/>
          <a:lstStyle/>
          <a:p>
            <a:pPr marL="342900" indent="-342900">
              <a:buFont typeface="Arial" panose="020B0604020202020204" pitchFamily="34" charset="0"/>
              <a:buChar char="•"/>
            </a:pPr>
            <a:r>
              <a:rPr lang="en-US" dirty="0">
                <a:sym typeface="Wingdings" panose="05000000000000000000" pitchFamily="2" charset="2"/>
              </a:rPr>
              <a:t>Ultimately CDs clinical decision making within referral guidelines</a:t>
            </a:r>
          </a:p>
          <a:p>
            <a:pPr marL="342900" indent="-342900">
              <a:buFont typeface="Arial" panose="020B0604020202020204" pitchFamily="34" charset="0"/>
              <a:buChar char="•"/>
            </a:pPr>
            <a:r>
              <a:rPr lang="en-US" dirty="0"/>
              <a:t>Remember: select the single highest‑severity trigger across all stations</a:t>
            </a:r>
            <a:endParaRPr lang="en-US" dirty="0">
              <a:sym typeface="Wingdings" panose="05000000000000000000" pitchFamily="2" charset="2"/>
            </a:endParaRPr>
          </a:p>
          <a:p>
            <a:pPr marL="387350" lvl="1" indent="-342900">
              <a:buFont typeface="Arial" panose="020B0604020202020204" pitchFamily="34" charset="0"/>
              <a:buChar char="•"/>
            </a:pPr>
            <a:endParaRPr lang="en-US" dirty="0">
              <a:sym typeface="Wingdings" panose="05000000000000000000" pitchFamily="2" charset="2"/>
            </a:endParaRPr>
          </a:p>
          <a:p>
            <a:pPr marL="342900" indent="-342900">
              <a:buFont typeface="Arial" panose="020B0604020202020204" pitchFamily="34" charset="0"/>
              <a:buChar char="•"/>
            </a:pPr>
            <a:endParaRPr lang="en-US" dirty="0">
              <a:sym typeface="Wingdings" panose="05000000000000000000" pitchFamily="2" charset="2"/>
            </a:endParaRP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84C1A0B4-9838-E1A8-9589-A861227380E3}"/>
              </a:ext>
            </a:extLst>
          </p:cNvPr>
          <p:cNvSpPr>
            <a:spLocks noGrp="1"/>
          </p:cNvSpPr>
          <p:nvPr>
            <p:ph type="sldNum" sz="quarter" idx="10"/>
          </p:nvPr>
        </p:nvSpPr>
        <p:spPr/>
        <p:txBody>
          <a:bodyPr/>
          <a:lstStyle/>
          <a:p>
            <a:fld id="{F4B88F72-1EA4-FE40-A5CA-BD0111E6622B}" type="slidenum">
              <a:rPr lang="en-US" smtClean="0"/>
              <a:pPr/>
              <a:t>11</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752776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D02FB6E-A872-7ECD-2DA0-6550BD38DF3A}"/>
              </a:ext>
            </a:extLst>
          </p:cNvPr>
          <p:cNvSpPr>
            <a:spLocks noGrp="1"/>
          </p:cNvSpPr>
          <p:nvPr>
            <p:ph type="title"/>
          </p:nvPr>
        </p:nvSpPr>
        <p:spPr/>
        <p:txBody>
          <a:bodyPr/>
          <a:lstStyle/>
          <a:p>
            <a:pPr algn="ctr"/>
            <a:r>
              <a:rPr lang="en-US" sz="9600" dirty="0"/>
              <a:t>Q &amp; A</a:t>
            </a:r>
            <a:br>
              <a:rPr lang="en-US" sz="9600" dirty="0"/>
            </a:br>
            <a:br>
              <a:rPr lang="en-US" sz="3600" dirty="0"/>
            </a:br>
            <a:r>
              <a:rPr lang="en-US" sz="4000" dirty="0"/>
              <a:t>Email:</a:t>
            </a:r>
            <a:br>
              <a:rPr lang="en-US" sz="9600" dirty="0"/>
            </a:br>
            <a:r>
              <a:rPr lang="en-US" sz="3600" dirty="0"/>
              <a:t>healthpromotion</a:t>
            </a:r>
            <a:r>
              <a:rPr lang="en-US" sz="3600" dirty="0">
                <a:sym typeface="Wingdings" panose="05000000000000000000" pitchFamily="2" charset="2"/>
              </a:rPr>
              <a:t>@specialolympics.org</a:t>
            </a:r>
            <a:endParaRPr lang="en-US" sz="3600" dirty="0"/>
          </a:p>
        </p:txBody>
      </p:sp>
      <p:sp>
        <p:nvSpPr>
          <p:cNvPr id="4" name="Slide Number Placeholder 3">
            <a:extLst>
              <a:ext uri="{FF2B5EF4-FFF2-40B4-BE49-F238E27FC236}">
                <a16:creationId xmlns:a16="http://schemas.microsoft.com/office/drawing/2014/main" id="{80D5A5A9-AE2B-2354-4A18-B149401367F8}"/>
              </a:ext>
            </a:extLst>
          </p:cNvPr>
          <p:cNvSpPr>
            <a:spLocks noGrp="1"/>
          </p:cNvSpPr>
          <p:nvPr>
            <p:ph type="sldNum" sz="quarter" idx="10"/>
          </p:nvPr>
        </p:nvSpPr>
        <p:spPr/>
        <p:txBody>
          <a:bodyPr/>
          <a:lstStyle/>
          <a:p>
            <a:fld id="{F4B88F72-1EA4-FE40-A5CA-BD0111E6622B}" type="slidenum">
              <a:rPr lang="en-US" smtClean="0"/>
              <a:pPr/>
              <a:t>12</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11851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Outline</a:t>
            </a:r>
          </a:p>
        </p:txBody>
      </p:sp>
      <p:sp>
        <p:nvSpPr>
          <p:cNvPr id="3" name="Content Placeholder 2"/>
          <p:cNvSpPr>
            <a:spLocks noGrp="1"/>
          </p:cNvSpPr>
          <p:nvPr>
            <p:ph idx="1"/>
          </p:nvPr>
        </p:nvSpPr>
        <p:spPr>
          <a:xfrm>
            <a:off x="544513" y="1272209"/>
            <a:ext cx="7912100" cy="4933329"/>
          </a:xfrm>
        </p:spPr>
        <p:txBody>
          <a:bodyPr/>
          <a:lstStyle/>
          <a:p>
            <a:pPr marL="342900" indent="-342900">
              <a:spcBef>
                <a:spcPts val="844"/>
              </a:spcBef>
              <a:buFont typeface="Arial"/>
              <a:buChar char="•"/>
              <a:defRPr/>
            </a:pPr>
            <a:r>
              <a:rPr lang="en-US" sz="2800" dirty="0">
                <a:cs typeface="Ubuntu Light"/>
              </a:rPr>
              <a:t>Introduction</a:t>
            </a:r>
          </a:p>
          <a:p>
            <a:pPr marL="342900" indent="-342900">
              <a:spcBef>
                <a:spcPts val="844"/>
              </a:spcBef>
              <a:buFont typeface="Arial"/>
              <a:buChar char="•"/>
              <a:defRPr/>
            </a:pPr>
            <a:r>
              <a:rPr lang="en-US" sz="2800" dirty="0">
                <a:cs typeface="Ubuntu Light"/>
              </a:rPr>
              <a:t>Healthy Athletes 2.0</a:t>
            </a:r>
          </a:p>
          <a:p>
            <a:pPr marL="342900" indent="-342900">
              <a:spcBef>
                <a:spcPts val="844"/>
              </a:spcBef>
              <a:buFont typeface="Arial"/>
              <a:buChar char="•"/>
              <a:defRPr/>
            </a:pPr>
            <a:r>
              <a:rPr lang="en-US" sz="2800" dirty="0">
                <a:cs typeface="Ubuntu Light"/>
              </a:rPr>
              <a:t>Clinical Director Training</a:t>
            </a:r>
          </a:p>
          <a:p>
            <a:pPr marL="342900" indent="-342900">
              <a:spcBef>
                <a:spcPts val="844"/>
              </a:spcBef>
              <a:buFont typeface="Arial"/>
              <a:buChar char="•"/>
              <a:defRPr/>
            </a:pPr>
            <a:r>
              <a:rPr lang="en-US" sz="2800" dirty="0"/>
              <a:t>HAS Form </a:t>
            </a:r>
          </a:p>
          <a:p>
            <a:pPr marL="342900" indent="-342900">
              <a:spcBef>
                <a:spcPts val="844"/>
              </a:spcBef>
              <a:buFont typeface="Arial"/>
              <a:buChar char="•"/>
              <a:defRPr/>
            </a:pPr>
            <a:r>
              <a:rPr lang="en-US" sz="2800" dirty="0"/>
              <a:t>Referral Guidelines</a:t>
            </a:r>
          </a:p>
          <a:p>
            <a:pPr marL="342900" indent="-342900">
              <a:spcBef>
                <a:spcPts val="844"/>
              </a:spcBef>
              <a:buFont typeface="Arial"/>
              <a:buChar char="•"/>
              <a:defRPr/>
            </a:pPr>
            <a:r>
              <a:rPr lang="en-US" sz="2800" dirty="0"/>
              <a:t>Q&amp;A</a:t>
            </a:r>
          </a:p>
          <a:p>
            <a:pPr marL="387350" lvl="1" indent="-342900">
              <a:spcBef>
                <a:spcPts val="844"/>
              </a:spcBef>
              <a:buFont typeface="Arial"/>
              <a:buChar char="•"/>
              <a:defRPr/>
            </a:pPr>
            <a:r>
              <a:rPr lang="en-US" sz="2400" i="1" dirty="0">
                <a:sym typeface="Wingdings" panose="05000000000000000000" pitchFamily="2" charset="2"/>
              </a:rPr>
              <a:t>Please save questions until the end unless necessary for accessibility or related to a specific clinical aspect of the form that is being reviewed</a:t>
            </a:r>
            <a:endParaRPr lang="en-US" sz="2400" i="1" dirty="0"/>
          </a:p>
        </p:txBody>
      </p:sp>
      <p:sp>
        <p:nvSpPr>
          <p:cNvPr id="4" name="Slide Number Placeholder 3"/>
          <p:cNvSpPr>
            <a:spLocks noGrp="1"/>
          </p:cNvSpPr>
          <p:nvPr>
            <p:ph type="sldNum" sz="quarter" idx="10"/>
          </p:nvPr>
        </p:nvSpPr>
        <p:spPr/>
        <p:txBody>
          <a:bodyPr/>
          <a:lstStyle/>
          <a:p>
            <a:fld id="{F4B88F72-1EA4-FE40-A5CA-BD0111E6622B}" type="slidenum">
              <a:rPr lang="en-US"/>
              <a:pPr/>
              <a:t>2</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3" name="Content Placeholder 2"/>
          <p:cNvSpPr>
            <a:spLocks noGrp="1"/>
          </p:cNvSpPr>
          <p:nvPr>
            <p:ph idx="1"/>
          </p:nvPr>
        </p:nvSpPr>
        <p:spPr>
          <a:xfrm>
            <a:off x="225288" y="1842052"/>
            <a:ext cx="8799442" cy="4628761"/>
          </a:xfrm>
        </p:spPr>
        <p:txBody>
          <a:bodyPr/>
          <a:lstStyle/>
          <a:p>
            <a:pPr marL="342900" indent="-342900">
              <a:buFont typeface="Arial"/>
              <a:buChar char="•"/>
            </a:pPr>
            <a:r>
              <a:rPr lang="en-US" dirty="0"/>
              <a:t>Discipline Manager of Health Promotion and MedFest</a:t>
            </a:r>
          </a:p>
          <a:p>
            <a:pPr marL="342900" indent="-342900">
              <a:buFont typeface="Arial"/>
              <a:buChar char="•"/>
            </a:pPr>
            <a:r>
              <a:rPr lang="en-US" dirty="0"/>
              <a:t>Registered Nurse</a:t>
            </a:r>
          </a:p>
          <a:p>
            <a:pPr marL="342900" indent="-342900">
              <a:buFont typeface="Arial"/>
              <a:buChar char="•"/>
            </a:pPr>
            <a:r>
              <a:rPr lang="en-US" dirty="0"/>
              <a:t>Reside in Hughesville, Maryland</a:t>
            </a:r>
            <a:endParaRPr lang="en-US" dirty="0">
              <a:hlinkClick r:id="rId2"/>
            </a:endParaRPr>
          </a:p>
          <a:p>
            <a:pPr marL="342900" indent="-342900">
              <a:buFont typeface="Arial"/>
              <a:buChar char="•"/>
            </a:pPr>
            <a:r>
              <a:rPr lang="en-US" b="1" dirty="0"/>
              <a:t>Contact: </a:t>
            </a:r>
            <a:r>
              <a:rPr lang="en-US" dirty="0">
                <a:hlinkClick r:id="rId3"/>
              </a:rPr>
              <a:t>healthpromotion@specialolympics.org</a:t>
            </a:r>
            <a:endParaRPr lang="en-US" dirty="0"/>
          </a:p>
          <a:p>
            <a:pPr marL="342900" indent="-342900">
              <a:buFont typeface="Arial"/>
              <a:buChar char="•"/>
            </a:pPr>
            <a:endParaRPr lang="en-US" b="1" dirty="0"/>
          </a:p>
          <a:p>
            <a:pPr marL="342900" indent="-342900">
              <a:buFont typeface="Arial"/>
              <a:buChar char="•"/>
            </a:pPr>
            <a:endParaRPr lang="en-US" dirty="0"/>
          </a:p>
          <a:p>
            <a:pPr marL="342900" indent="-342900">
              <a:buFont typeface="Arial"/>
              <a:buChar char="•"/>
            </a:pPr>
            <a:endParaRPr lang="en-US" dirty="0"/>
          </a:p>
          <a:p>
            <a:pPr marL="0" indent="0"/>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3</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4513" y="827156"/>
            <a:ext cx="7902575" cy="1195388"/>
          </a:xfrm>
        </p:spPr>
        <p:txBody>
          <a:bodyPr/>
          <a:lstStyle/>
          <a:p>
            <a:pPr algn="ctr"/>
            <a:r>
              <a:rPr lang="en-US" sz="9600" dirty="0"/>
              <a:t>Healthy Athletes 2.0</a:t>
            </a:r>
          </a:p>
        </p:txBody>
      </p:sp>
      <p:sp>
        <p:nvSpPr>
          <p:cNvPr id="6" name="Slide Number Placeholder 5"/>
          <p:cNvSpPr>
            <a:spLocks noGrp="1"/>
          </p:cNvSpPr>
          <p:nvPr>
            <p:ph type="sldNum" sz="quarter" idx="10"/>
          </p:nvPr>
        </p:nvSpPr>
        <p:spPr/>
        <p:txBody>
          <a:bodyPr/>
          <a:lstStyle/>
          <a:p>
            <a:fld id="{F4B88F72-1EA4-FE40-A5CA-BD0111E6622B}" type="slidenum">
              <a:rPr lang="en-US" smtClean="0"/>
              <a:pPr/>
              <a:t>4</a:t>
            </a:fld>
            <a:endParaRPr lang="en-US" dirty="0">
              <a:latin typeface="Ubuntu"/>
              <a:cs typeface="Ubuntu"/>
            </a:endParaRPr>
          </a:p>
        </p:txBody>
      </p:sp>
    </p:spTree>
    <p:extLst>
      <p:ext uri="{BB962C8B-B14F-4D97-AF65-F5344CB8AC3E}">
        <p14:creationId xmlns:p14="http://schemas.microsoft.com/office/powerpoint/2010/main" val="3744799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Healthy Athletes 2.0</a:t>
            </a:r>
            <a:endParaRPr lang="en-US" dirty="0"/>
          </a:p>
        </p:txBody>
      </p:sp>
      <p:sp>
        <p:nvSpPr>
          <p:cNvPr id="3" name="Content Placeholder 2"/>
          <p:cNvSpPr>
            <a:spLocks noGrp="1"/>
          </p:cNvSpPr>
          <p:nvPr>
            <p:ph idx="1"/>
          </p:nvPr>
        </p:nvSpPr>
        <p:spPr>
          <a:xfrm>
            <a:off x="225288" y="1510748"/>
            <a:ext cx="8799442" cy="4960065"/>
          </a:xfrm>
        </p:spPr>
        <p:txBody>
          <a:bodyPr/>
          <a:lstStyle/>
          <a:p>
            <a:pPr marL="342900" indent="-342900">
              <a:buFont typeface="Arial"/>
              <a:buChar char="•"/>
            </a:pPr>
            <a:r>
              <a:rPr lang="en-US" dirty="0"/>
              <a:t>Reviewed and updated content, HAS forms, and resources </a:t>
            </a:r>
          </a:p>
          <a:p>
            <a:pPr marL="342900" indent="-342900">
              <a:buFont typeface="Arial"/>
              <a:buChar char="•"/>
            </a:pPr>
            <a:r>
              <a:rPr lang="en-US" dirty="0"/>
              <a:t>Access to HAS forms and resources</a:t>
            </a:r>
          </a:p>
          <a:p>
            <a:pPr marL="638175" lvl="2" indent="-342900">
              <a:buFont typeface="Arial"/>
              <a:buChar char="•"/>
            </a:pPr>
            <a:r>
              <a:rPr lang="en-US" dirty="0"/>
              <a:t>Sent directly to Programs hosting early events</a:t>
            </a:r>
          </a:p>
          <a:p>
            <a:pPr marL="638175" lvl="2" indent="-342900">
              <a:buFont typeface="Arial"/>
              <a:buChar char="•"/>
            </a:pPr>
            <a:r>
              <a:rPr lang="en-US" dirty="0"/>
              <a:t>Will be added to resources page within the month</a:t>
            </a:r>
          </a:p>
          <a:p>
            <a:pPr marL="638175" lvl="2" indent="-342900">
              <a:buFont typeface="Arial"/>
              <a:buChar char="•"/>
            </a:pPr>
            <a:r>
              <a:rPr lang="en-US" dirty="0">
                <a:hlinkClick r:id="rId2"/>
              </a:rPr>
              <a:t>https://resources.specialolympics.org/health/health-promotion</a:t>
            </a:r>
            <a:endParaRPr lang="en-US" dirty="0"/>
          </a:p>
          <a:p>
            <a:pPr marL="342900" indent="-342900">
              <a:buFont typeface="Arial"/>
              <a:buChar char="•"/>
            </a:pPr>
            <a:r>
              <a:rPr lang="en-US" dirty="0"/>
              <a:t>Health Promotion 2.0 main changes:</a:t>
            </a:r>
          </a:p>
          <a:p>
            <a:pPr marL="638175" lvl="2" indent="-342900">
              <a:buFont typeface="Arial"/>
              <a:buChar char="•"/>
            </a:pPr>
            <a:r>
              <a:rPr lang="en-US" dirty="0"/>
              <a:t>Streamlined with consistent formatting</a:t>
            </a:r>
          </a:p>
          <a:p>
            <a:pPr marL="638175" lvl="2" indent="-342900">
              <a:buFont typeface="Arial"/>
              <a:buChar char="•"/>
            </a:pPr>
            <a:r>
              <a:rPr lang="en-US" dirty="0"/>
              <a:t>Designed to reduce errors in data entry and improve clinical efficiency</a:t>
            </a:r>
          </a:p>
          <a:p>
            <a:pPr marL="638175" lvl="2" indent="-342900">
              <a:buFont typeface="Arial"/>
              <a:buChar char="•"/>
            </a:pPr>
            <a:r>
              <a:rPr lang="en-US" dirty="0"/>
              <a:t>More robust referral guidelines</a:t>
            </a:r>
          </a:p>
          <a:p>
            <a:pPr marL="638175" lvl="2" indent="-342900">
              <a:buFont typeface="Arial"/>
              <a:buChar char="•"/>
            </a:pPr>
            <a:endParaRPr lang="en-US" dirty="0"/>
          </a:p>
        </p:txBody>
      </p:sp>
      <p:sp>
        <p:nvSpPr>
          <p:cNvPr id="4" name="Slide Number Placeholder 3"/>
          <p:cNvSpPr>
            <a:spLocks noGrp="1"/>
          </p:cNvSpPr>
          <p:nvPr>
            <p:ph type="sldNum" sz="quarter" idx="10"/>
          </p:nvPr>
        </p:nvSpPr>
        <p:spPr/>
        <p:txBody>
          <a:bodyPr/>
          <a:lstStyle/>
          <a:p>
            <a:fld id="{F4B88F72-1EA4-FE40-A5CA-BD0111E6622B}" type="slidenum">
              <a:rPr lang="en-US"/>
              <a:pPr/>
              <a:t>5</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136396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mp:transition xmlns:mp="http://schemas.microsoft.com/office/mac/powerpoint/2008/main" spd="med"/>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06EA2-7012-278F-E595-CA389F6B227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1E95701-E57A-6529-91E5-56A5CC904D7B}"/>
              </a:ext>
            </a:extLst>
          </p:cNvPr>
          <p:cNvSpPr>
            <a:spLocks noGrp="1"/>
          </p:cNvSpPr>
          <p:nvPr>
            <p:ph type="title"/>
          </p:nvPr>
        </p:nvSpPr>
        <p:spPr/>
        <p:txBody>
          <a:bodyPr/>
          <a:lstStyle/>
          <a:p>
            <a:pPr algn="ctr"/>
            <a:r>
              <a:rPr lang="en-US" sz="8800" dirty="0"/>
              <a:t>Clinical Director Training</a:t>
            </a:r>
          </a:p>
        </p:txBody>
      </p:sp>
      <p:sp>
        <p:nvSpPr>
          <p:cNvPr id="4" name="Slide Number Placeholder 3">
            <a:extLst>
              <a:ext uri="{FF2B5EF4-FFF2-40B4-BE49-F238E27FC236}">
                <a16:creationId xmlns:a16="http://schemas.microsoft.com/office/drawing/2014/main" id="{437A22CD-F0F0-A42C-4360-3A5CBD643C1F}"/>
              </a:ext>
            </a:extLst>
          </p:cNvPr>
          <p:cNvSpPr>
            <a:spLocks noGrp="1"/>
          </p:cNvSpPr>
          <p:nvPr>
            <p:ph type="sldNum" sz="quarter" idx="10"/>
          </p:nvPr>
        </p:nvSpPr>
        <p:spPr/>
        <p:txBody>
          <a:bodyPr/>
          <a:lstStyle/>
          <a:p>
            <a:fld id="{F4B88F72-1EA4-FE40-A5CA-BD0111E6622B}" type="slidenum">
              <a:rPr lang="en-US" smtClean="0"/>
              <a:pPr/>
              <a:t>6</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220652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4935E-6ADF-8EEE-70B0-530179B7E3F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195CD0A-4A58-F5CC-2696-BD3CDCF0615F}"/>
              </a:ext>
            </a:extLst>
          </p:cNvPr>
          <p:cNvSpPr>
            <a:spLocks noGrp="1"/>
          </p:cNvSpPr>
          <p:nvPr>
            <p:ph type="title"/>
          </p:nvPr>
        </p:nvSpPr>
        <p:spPr>
          <a:xfrm>
            <a:off x="544513" y="-357809"/>
            <a:ext cx="7051823" cy="1770586"/>
          </a:xfrm>
        </p:spPr>
        <p:txBody>
          <a:bodyPr/>
          <a:lstStyle/>
          <a:p>
            <a:r>
              <a:rPr lang="en-US" b="1" dirty="0"/>
              <a:t>Clinical Director Training</a:t>
            </a:r>
          </a:p>
        </p:txBody>
      </p:sp>
      <p:sp>
        <p:nvSpPr>
          <p:cNvPr id="7" name="Content Placeholder 6">
            <a:extLst>
              <a:ext uri="{FF2B5EF4-FFF2-40B4-BE49-F238E27FC236}">
                <a16:creationId xmlns:a16="http://schemas.microsoft.com/office/drawing/2014/main" id="{5F44F9FA-CEC9-EEA5-3210-2C6EEE64620C}"/>
              </a:ext>
            </a:extLst>
          </p:cNvPr>
          <p:cNvSpPr>
            <a:spLocks noGrp="1"/>
          </p:cNvSpPr>
          <p:nvPr>
            <p:ph idx="1"/>
          </p:nvPr>
        </p:nvSpPr>
        <p:spPr>
          <a:xfrm>
            <a:off x="544513" y="927652"/>
            <a:ext cx="7912100" cy="5277888"/>
          </a:xfrm>
        </p:spPr>
        <p:txBody>
          <a:bodyPr/>
          <a:lstStyle/>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Health Promotion 2.0 Clinical Director Training Module is live on the LMS</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All new CDs will be assigned this training automatically</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Current CDs trained on Health Promotion 1.0 will need to complete the discipline only 2.0 module prior to hosting a Health Promotion 2.0 event</a:t>
            </a:r>
          </a:p>
          <a:p>
            <a:pPr marL="1090613" lvl="2" indent="-342900">
              <a:lnSpc>
                <a:spcPct val="100000"/>
              </a:lnSpc>
              <a:spcBef>
                <a:spcPts val="600"/>
              </a:spcBef>
              <a:buFont typeface="Arial" panose="020B0604020202020204" pitchFamily="34" charset="0"/>
              <a:buChar char="•"/>
            </a:pPr>
            <a:r>
              <a:rPr lang="en-US" sz="1600" i="1" dirty="0">
                <a:sym typeface="Wingdings" panose="05000000000000000000" pitchFamily="2" charset="2"/>
              </a:rPr>
              <a:t>All current CD’s have already been assigned the new modules on the LMS. It may appear that the course has already been completed, but it can be “restarted” at any time</a:t>
            </a:r>
          </a:p>
          <a:p>
            <a:pPr marL="795338" indent="-342900">
              <a:lnSpc>
                <a:spcPct val="100000"/>
              </a:lnSpc>
              <a:spcBef>
                <a:spcPts val="600"/>
              </a:spcBef>
              <a:buFont typeface="Arial" panose="020B0604020202020204" pitchFamily="34" charset="0"/>
              <a:buChar char="•"/>
            </a:pPr>
            <a:r>
              <a:rPr lang="en-US" sz="2400" dirty="0">
                <a:sym typeface="Wingdings" panose="05000000000000000000" pitchFamily="2" charset="2"/>
              </a:rPr>
              <a:t> </a:t>
            </a:r>
            <a:r>
              <a:rPr lang="en-US" sz="2400" b="1" dirty="0">
                <a:sym typeface="Wingdings" panose="05000000000000000000" pitchFamily="2" charset="2"/>
              </a:rPr>
              <a:t>Contact for LMS assistance</a:t>
            </a:r>
            <a:r>
              <a:rPr lang="en-US" sz="2400" dirty="0">
                <a:sym typeface="Wingdings" panose="05000000000000000000" pitchFamily="2" charset="2"/>
              </a:rPr>
              <a:t>: elearning@specialolympics.org</a:t>
            </a:r>
          </a:p>
          <a:p>
            <a:pPr marL="452438" indent="0">
              <a:lnSpc>
                <a:spcPct val="100000"/>
              </a:lnSpc>
              <a:spcBef>
                <a:spcPts val="600"/>
              </a:spcBef>
            </a:pPr>
            <a:endParaRPr lang="en-US" sz="2400" dirty="0">
              <a:sym typeface="Wingdings" panose="05000000000000000000" pitchFamily="2" charset="2"/>
            </a:endParaRPr>
          </a:p>
          <a:p>
            <a:pPr marL="795338" indent="-342900">
              <a:lnSpc>
                <a:spcPct val="100000"/>
              </a:lnSpc>
              <a:spcBef>
                <a:spcPts val="600"/>
              </a:spcBef>
              <a:buFont typeface="Arial" panose="020B0604020202020204" pitchFamily="34" charset="0"/>
              <a:buChar char="•"/>
            </a:pPr>
            <a:endParaRPr lang="en-US" sz="2400" dirty="0">
              <a:sym typeface="Wingdings" panose="05000000000000000000" pitchFamily="2" charset="2"/>
            </a:endParaRPr>
          </a:p>
          <a:p>
            <a:pPr marL="342900" indent="-342900">
              <a:lnSpc>
                <a:spcPct val="100000"/>
              </a:lnSpc>
              <a:spcBef>
                <a:spcPts val="600"/>
              </a:spcBef>
              <a:buFont typeface="Arial" panose="020B0604020202020204" pitchFamily="34" charset="0"/>
              <a:buChar char="•"/>
            </a:pPr>
            <a:endParaRPr lang="en-US" sz="2400" dirty="0">
              <a:sym typeface="Wingdings" panose="05000000000000000000" pitchFamily="2" charset="2"/>
            </a:endParaRPr>
          </a:p>
          <a:p>
            <a:pPr marL="0" indent="0">
              <a:lnSpc>
                <a:spcPct val="100000"/>
              </a:lnSpc>
              <a:spcBef>
                <a:spcPts val="600"/>
              </a:spcBef>
            </a:pPr>
            <a:endParaRPr lang="en-US" sz="2400" dirty="0">
              <a:sym typeface="Wingdings" panose="05000000000000000000" pitchFamily="2" charset="2"/>
            </a:endParaRPr>
          </a:p>
          <a:p>
            <a:pPr marL="342900" indent="-342900">
              <a:lnSpc>
                <a:spcPct val="100000"/>
              </a:lnSpc>
              <a:spcBef>
                <a:spcPts val="600"/>
              </a:spcBef>
              <a:buFont typeface="Arial" panose="020B0604020202020204" pitchFamily="34" charset="0"/>
              <a:buChar char="•"/>
            </a:pPr>
            <a:endParaRPr lang="en-US" sz="2400" dirty="0"/>
          </a:p>
          <a:p>
            <a:pPr marL="342900" indent="-342900">
              <a:lnSpc>
                <a:spcPct val="100000"/>
              </a:lnSpc>
              <a:spcBef>
                <a:spcPts val="600"/>
              </a:spcBef>
              <a:buFont typeface="Arial" panose="020B0604020202020204" pitchFamily="34" charset="0"/>
              <a:buChar char="•"/>
            </a:pPr>
            <a:endParaRPr lang="en-US" sz="2400" dirty="0"/>
          </a:p>
        </p:txBody>
      </p:sp>
      <p:sp>
        <p:nvSpPr>
          <p:cNvPr id="5" name="Slide Number Placeholder 4">
            <a:extLst>
              <a:ext uri="{FF2B5EF4-FFF2-40B4-BE49-F238E27FC236}">
                <a16:creationId xmlns:a16="http://schemas.microsoft.com/office/drawing/2014/main" id="{67A1092A-387C-BACF-A502-01D397D46868}"/>
              </a:ext>
            </a:extLst>
          </p:cNvPr>
          <p:cNvSpPr>
            <a:spLocks noGrp="1"/>
          </p:cNvSpPr>
          <p:nvPr>
            <p:ph type="sldNum" sz="quarter" idx="10"/>
          </p:nvPr>
        </p:nvSpPr>
        <p:spPr/>
        <p:txBody>
          <a:bodyPr/>
          <a:lstStyle/>
          <a:p>
            <a:fld id="{F4B88F72-1EA4-FE40-A5CA-BD0111E6622B}" type="slidenum">
              <a:rPr lang="en-US" smtClean="0"/>
              <a:pPr/>
              <a:t>7</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1640118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0E37FBB4-BD7E-4C1D-3384-E26584B2052B}"/>
              </a:ext>
            </a:extLst>
          </p:cNvPr>
          <p:cNvSpPr>
            <a:spLocks noGrp="1"/>
          </p:cNvSpPr>
          <p:nvPr>
            <p:ph type="title"/>
          </p:nvPr>
        </p:nvSpPr>
        <p:spPr>
          <a:xfrm>
            <a:off x="544513" y="1510748"/>
            <a:ext cx="7902575" cy="2382078"/>
          </a:xfrm>
        </p:spPr>
        <p:txBody>
          <a:bodyPr/>
          <a:lstStyle/>
          <a:p>
            <a:pPr algn="ctr"/>
            <a:r>
              <a:rPr lang="en-US" sz="9600" dirty="0"/>
              <a:t>HAS Form</a:t>
            </a:r>
          </a:p>
        </p:txBody>
      </p:sp>
      <p:sp>
        <p:nvSpPr>
          <p:cNvPr id="7" name="Slide Number Placeholder 6">
            <a:extLst>
              <a:ext uri="{FF2B5EF4-FFF2-40B4-BE49-F238E27FC236}">
                <a16:creationId xmlns:a16="http://schemas.microsoft.com/office/drawing/2014/main" id="{451BB926-22D2-B644-5A7D-20725AB56435}"/>
              </a:ext>
            </a:extLst>
          </p:cNvPr>
          <p:cNvSpPr>
            <a:spLocks noGrp="1"/>
          </p:cNvSpPr>
          <p:nvPr>
            <p:ph type="sldNum" sz="quarter" idx="10"/>
          </p:nvPr>
        </p:nvSpPr>
        <p:spPr/>
        <p:txBody>
          <a:bodyPr/>
          <a:lstStyle/>
          <a:p>
            <a:fld id="{F4B88F72-1EA4-FE40-A5CA-BD0111E6622B}" type="slidenum">
              <a:rPr lang="en-US" smtClean="0"/>
              <a:pPr/>
              <a:t>8</a:t>
            </a:fld>
            <a:r>
              <a:rPr lang="en-US">
                <a:solidFill>
                  <a:srgbClr val="2E3333"/>
                </a:solidFill>
              </a:rPr>
              <a:t> /  </a:t>
            </a:r>
            <a:r>
              <a:rPr lang="en-US">
                <a:solidFill>
                  <a:srgbClr val="2E3333"/>
                </a:solidFill>
                <a:latin typeface="Ubuntu"/>
                <a:cs typeface="Ubuntu"/>
              </a:rPr>
              <a:t>Special Olympics</a:t>
            </a:r>
            <a:endParaRPr lang="en-US" dirty="0">
              <a:solidFill>
                <a:srgbClr val="2E3333"/>
              </a:solidFill>
              <a:latin typeface="Ubuntu"/>
              <a:cs typeface="Ubuntu"/>
            </a:endParaRPr>
          </a:p>
        </p:txBody>
      </p:sp>
    </p:spTree>
    <p:extLst>
      <p:ext uri="{BB962C8B-B14F-4D97-AF65-F5344CB8AC3E}">
        <p14:creationId xmlns:p14="http://schemas.microsoft.com/office/powerpoint/2010/main" val="375513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5F284-893E-E36B-F750-9FDA159027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304380-17E8-4389-A3A1-04DEF2A72CF2}"/>
              </a:ext>
            </a:extLst>
          </p:cNvPr>
          <p:cNvSpPr>
            <a:spLocks noGrp="1"/>
          </p:cNvSpPr>
          <p:nvPr>
            <p:ph type="title"/>
          </p:nvPr>
        </p:nvSpPr>
        <p:spPr/>
        <p:txBody>
          <a:bodyPr/>
          <a:lstStyle/>
          <a:p>
            <a:r>
              <a:rPr lang="en-US" b="1" dirty="0"/>
              <a:t>HAS Form Introduction</a:t>
            </a:r>
            <a:endParaRPr lang="en-US" dirty="0"/>
          </a:p>
        </p:txBody>
      </p:sp>
      <p:sp>
        <p:nvSpPr>
          <p:cNvPr id="3" name="Content Placeholder 2">
            <a:extLst>
              <a:ext uri="{FF2B5EF4-FFF2-40B4-BE49-F238E27FC236}">
                <a16:creationId xmlns:a16="http://schemas.microsoft.com/office/drawing/2014/main" id="{3C06F600-FD80-F2B0-D7F9-CB55372C6626}"/>
              </a:ext>
            </a:extLst>
          </p:cNvPr>
          <p:cNvSpPr>
            <a:spLocks noGrp="1"/>
          </p:cNvSpPr>
          <p:nvPr>
            <p:ph idx="1"/>
          </p:nvPr>
        </p:nvSpPr>
        <p:spPr>
          <a:xfrm>
            <a:off x="225288" y="1789043"/>
            <a:ext cx="8799442" cy="4681770"/>
          </a:xfrm>
        </p:spPr>
        <p:txBody>
          <a:bodyPr/>
          <a:lstStyle/>
          <a:p>
            <a:pPr marL="342900" indent="-342900">
              <a:buFont typeface="Arial"/>
              <a:buChar char="•"/>
            </a:pPr>
            <a:r>
              <a:rPr lang="en-US" dirty="0"/>
              <a:t>Review general layout</a:t>
            </a:r>
          </a:p>
          <a:p>
            <a:pPr marL="342900" indent="-342900">
              <a:buFont typeface="Arial"/>
              <a:buChar char="•"/>
            </a:pPr>
            <a:r>
              <a:rPr lang="en-US" dirty="0"/>
              <a:t>10 Stations</a:t>
            </a:r>
          </a:p>
          <a:p>
            <a:pPr marL="342900" indent="-342900">
              <a:buFont typeface="Arial"/>
              <a:buChar char="•"/>
            </a:pPr>
            <a:r>
              <a:rPr lang="en-US" dirty="0"/>
              <a:t>Importance of registration for accurate post-event digitization</a:t>
            </a:r>
          </a:p>
          <a:p>
            <a:pPr marL="342900" indent="-342900">
              <a:buFont typeface="Arial"/>
              <a:buChar char="•"/>
            </a:pPr>
            <a:r>
              <a:rPr lang="en-US" dirty="0"/>
              <a:t>General form-filling information</a:t>
            </a:r>
          </a:p>
          <a:p>
            <a:pPr marL="638175" lvl="2" indent="-342900">
              <a:buFont typeface="Arial"/>
              <a:buChar char="•"/>
            </a:pPr>
            <a:r>
              <a:rPr lang="en-US" dirty="0"/>
              <a:t>Selection Fields</a:t>
            </a:r>
          </a:p>
          <a:p>
            <a:pPr marL="960407" lvl="5" indent="-342900">
              <a:buFont typeface="Arial"/>
              <a:buChar char="•"/>
            </a:pPr>
            <a:r>
              <a:rPr lang="en-US" dirty="0"/>
              <a:t>Circle = choose one answer only</a:t>
            </a:r>
          </a:p>
          <a:p>
            <a:pPr marL="960407" lvl="5" indent="-342900">
              <a:buFont typeface="Arial"/>
              <a:buChar char="•"/>
            </a:pPr>
            <a:r>
              <a:rPr lang="en-US" dirty="0"/>
              <a:t>Square = select any/all that apply</a:t>
            </a:r>
          </a:p>
          <a:p>
            <a:pPr marL="960407" lvl="5" indent="-342900">
              <a:buFont typeface="Arial"/>
              <a:buChar char="•"/>
            </a:pPr>
            <a:r>
              <a:rPr lang="en-US" dirty="0"/>
              <a:t>Consider “if yes/no” sub-questions</a:t>
            </a:r>
          </a:p>
          <a:p>
            <a:pPr marL="342900" indent="-342900">
              <a:buFont typeface="Arial"/>
              <a:buChar char="•"/>
            </a:pPr>
            <a:endParaRPr lang="en-US" dirty="0"/>
          </a:p>
        </p:txBody>
      </p:sp>
      <p:sp>
        <p:nvSpPr>
          <p:cNvPr id="4" name="Slide Number Placeholder 3">
            <a:extLst>
              <a:ext uri="{FF2B5EF4-FFF2-40B4-BE49-F238E27FC236}">
                <a16:creationId xmlns:a16="http://schemas.microsoft.com/office/drawing/2014/main" id="{B39ED340-A32C-4E2A-6F67-529E356A4A81}"/>
              </a:ext>
            </a:extLst>
          </p:cNvPr>
          <p:cNvSpPr>
            <a:spLocks noGrp="1"/>
          </p:cNvSpPr>
          <p:nvPr>
            <p:ph type="sldNum" sz="quarter" idx="10"/>
          </p:nvPr>
        </p:nvSpPr>
        <p:spPr/>
        <p:txBody>
          <a:bodyPr/>
          <a:lstStyle/>
          <a:p>
            <a:fld id="{F4B88F72-1EA4-FE40-A5CA-BD0111E6622B}" type="slidenum">
              <a:rPr lang="en-US"/>
              <a:pPr/>
              <a:t>9</a:t>
            </a:fld>
            <a:r>
              <a:rPr lang="en-US" dirty="0"/>
              <a:t> /  </a:t>
            </a:r>
            <a:r>
              <a:rPr lang="en-US" dirty="0">
                <a:latin typeface="Ubuntu"/>
                <a:cs typeface="Ubuntu"/>
              </a:rPr>
              <a:t>Special Olympics</a:t>
            </a:r>
          </a:p>
        </p:txBody>
      </p:sp>
    </p:spTree>
    <p:extLst>
      <p:ext uri="{BB962C8B-B14F-4D97-AF65-F5344CB8AC3E}">
        <p14:creationId xmlns:p14="http://schemas.microsoft.com/office/powerpoint/2010/main" val="7787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2810</TotalTime>
  <Words>371</Words>
  <Application>Microsoft Office PowerPoint</Application>
  <PresentationFormat>On-screen Show (4:3)</PresentationFormat>
  <Paragraphs>69</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SO_AP_Presentation</vt:lpstr>
      <vt:lpstr>Body White copy</vt:lpstr>
      <vt:lpstr>Health Promotion 2.0 Training Webinar</vt:lpstr>
      <vt:lpstr>Outline</vt:lpstr>
      <vt:lpstr>Introduction</vt:lpstr>
      <vt:lpstr>Healthy Athletes 2.0</vt:lpstr>
      <vt:lpstr>Healthy Athletes 2.0</vt:lpstr>
      <vt:lpstr>Clinical Director Training</vt:lpstr>
      <vt:lpstr>Clinical Director Training</vt:lpstr>
      <vt:lpstr>HAS Form</vt:lpstr>
      <vt:lpstr>HAS Form Introduction</vt:lpstr>
      <vt:lpstr>Referral Guidelines</vt:lpstr>
      <vt:lpstr>Referral Guidelines</vt:lpstr>
      <vt:lpstr>Q &amp; A  Email: healthpromotion@specialolympics.org</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Kimberly Delapaz</cp:lastModifiedBy>
  <cp:revision>37</cp:revision>
  <dcterms:created xsi:type="dcterms:W3CDTF">2012-07-11T16:39:32Z</dcterms:created>
  <dcterms:modified xsi:type="dcterms:W3CDTF">2026-02-09T20:03:44Z</dcterms:modified>
</cp:coreProperties>
</file>