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23" r:id="rId2"/>
  </p:sldMasterIdLst>
  <p:notesMasterIdLst>
    <p:notesMasterId r:id="rId14"/>
  </p:notesMasterIdLst>
  <p:handoutMasterIdLst>
    <p:handoutMasterId r:id="rId15"/>
  </p:handoutMasterIdLst>
  <p:sldIdLst>
    <p:sldId id="256" r:id="rId3"/>
    <p:sldId id="266" r:id="rId4"/>
    <p:sldId id="257" r:id="rId5"/>
    <p:sldId id="314" r:id="rId6"/>
    <p:sldId id="315" r:id="rId7"/>
    <p:sldId id="259" r:id="rId8"/>
    <p:sldId id="312" r:id="rId9"/>
    <p:sldId id="273" r:id="rId10"/>
    <p:sldId id="318" r:id="rId11"/>
    <p:sldId id="319" r:id="rId12"/>
    <p:sldId id="32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D56524-2608-497C-8F62-D45BCE0CCCD5}" v="15" dt="2026-03-10T11:23:34.6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90" autoAdjust="0"/>
    <p:restoredTop sz="94660"/>
  </p:normalViewPr>
  <p:slideViewPr>
    <p:cSldViewPr snapToGrid="0" snapToObjects="1">
      <p:cViewPr varScale="1">
        <p:scale>
          <a:sx n="105" d="100"/>
          <a:sy n="105" d="100"/>
        </p:scale>
        <p:origin x="204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101" d="100"/>
          <a:sy n="101" d="100"/>
        </p:scale>
        <p:origin x="-323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pPr/>
              <a:t>3/31/2026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pPr/>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pPr/>
              <a:t>3/31/2026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pPr/>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pPr/>
              <a:t>1</a:t>
            </a:fld>
            <a:endParaRPr lang="en-US"/>
          </a:p>
        </p:txBody>
      </p:sp>
    </p:spTree>
    <p:extLst>
      <p:ext uri="{BB962C8B-B14F-4D97-AF65-F5344CB8AC3E}">
        <p14:creationId xmlns:p14="http://schemas.microsoft.com/office/powerpoint/2010/main" val="1445105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1150622"/>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774703" y="2973325"/>
            <a:ext cx="6400354"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dirty="0"/>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826519"/>
          </a:xfrm>
        </p:spPr>
        <p:txBody>
          <a:bodyPr anchor="b"/>
          <a:lstStyle>
            <a:lvl1pPr algn="l">
              <a:defRPr sz="1400" b="1"/>
            </a:lvl1pPr>
          </a:lstStyle>
          <a:p>
            <a:r>
              <a:rPr lang="ga-IE"/>
              <a:t>Click to edit Master title style</a:t>
            </a:r>
            <a:endParaRPr lang="en-US" dirty="0"/>
          </a:p>
        </p:txBody>
      </p:sp>
      <p:sp>
        <p:nvSpPr>
          <p:cNvPr id="3" name="Content Placeholder 2"/>
          <p:cNvSpPr>
            <a:spLocks noGrp="1"/>
          </p:cNvSpPr>
          <p:nvPr>
            <p:ph idx="1"/>
          </p:nvPr>
        </p:nvSpPr>
        <p:spPr>
          <a:xfrm>
            <a:off x="3575224" y="1910081"/>
            <a:ext cx="511113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4" name="Text Placeholder 3"/>
          <p:cNvSpPr>
            <a:spLocks noGrp="1"/>
          </p:cNvSpPr>
          <p:nvPr>
            <p:ph type="body" sz="half" idx="2"/>
          </p:nvPr>
        </p:nvSpPr>
        <p:spPr>
          <a:xfrm>
            <a:off x="457647" y="1910081"/>
            <a:ext cx="300818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dirty="0"/>
          </a:p>
        </p:txBody>
      </p:sp>
      <p:sp>
        <p:nvSpPr>
          <p:cNvPr id="3" name="Picture Placeholder 2"/>
          <p:cNvSpPr>
            <a:spLocks noGrp="1"/>
          </p:cNvSpPr>
          <p:nvPr>
            <p:ph type="pic" idx="1"/>
          </p:nvPr>
        </p:nvSpPr>
        <p:spPr>
          <a:xfrm>
            <a:off x="176917" y="221921"/>
            <a:ext cx="8791061"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300743" y="5084341"/>
            <a:ext cx="6875132" cy="567035"/>
          </a:xfrm>
        </p:spPr>
        <p:txBody>
          <a:bodyPr anchor="b"/>
          <a:lstStyle>
            <a:lvl1pPr algn="l">
              <a:defRPr sz="1400" b="1"/>
            </a:lvl1pPr>
          </a:lstStyle>
          <a:p>
            <a:r>
              <a:rPr lang="ga-IE" dirty="0"/>
              <a:t>Click to edit Master title style</a:t>
            </a:r>
            <a:endParaRPr lang="en-US" dirty="0"/>
          </a:p>
        </p:txBody>
      </p:sp>
      <p:sp>
        <p:nvSpPr>
          <p:cNvPr id="4" name="Text Placeholder 3"/>
          <p:cNvSpPr>
            <a:spLocks noGrp="1"/>
          </p:cNvSpPr>
          <p:nvPr>
            <p:ph type="body" sz="half" idx="2"/>
          </p:nvPr>
        </p:nvSpPr>
        <p:spPr>
          <a:xfrm>
            <a:off x="300743" y="5757637"/>
            <a:ext cx="6891759"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2600179"/>
            <a:ext cx="7772176"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722189" y="1099991"/>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2246177"/>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885765"/>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5" name="Text Placeholder 4"/>
          <p:cNvSpPr>
            <a:spLocks noGrp="1"/>
          </p:cNvSpPr>
          <p:nvPr>
            <p:ph type="body" sz="quarter" idx="3"/>
          </p:nvPr>
        </p:nvSpPr>
        <p:spPr>
          <a:xfrm>
            <a:off x="4644555" y="2267025"/>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906613"/>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endParaRPr lang="en-US" b="1" dirty="0">
              <a:latin typeface="Helvetica Neue"/>
              <a:cs typeface="Helvetica Neue"/>
            </a:endParaRP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3.png"/><Relationship Id="rId5" Type="http://schemas.openxmlformats.org/officeDocument/2006/relationships/slideLayout" Target="../slideLayouts/slideLayout14.xml"/><Relationship Id="rId10" Type="http://schemas.openxmlformats.org/officeDocument/2006/relationships/image" Target="../media/image2.pn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544513" y="2374900"/>
            <a:ext cx="7912100" cy="1857375"/>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dirty="0">
              <a:sym typeface="Ubuntu Light" charset="0"/>
            </a:endParaRPr>
          </a:p>
        </p:txBody>
      </p:sp>
      <p:sp>
        <p:nvSpPr>
          <p:cNvPr id="1027" name="Rectangle 3"/>
          <p:cNvSpPr>
            <a:spLocks noGrp="1" noChangeArrowheads="1"/>
          </p:cNvSpPr>
          <p:nvPr>
            <p:ph type="title"/>
          </p:nvPr>
        </p:nvSpPr>
        <p:spPr bwMode="auto">
          <a:xfrm>
            <a:off x="544513" y="482600"/>
            <a:ext cx="7902575" cy="1195388"/>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1028" name="Text Box 4"/>
          <p:cNvSpPr txBox="1">
            <a:spLocks noGrp="1" noChangeArrowheads="1"/>
          </p:cNvSpPr>
          <p:nvPr>
            <p:ph type="sldNum" sz="quarter" idx="4"/>
          </p:nvPr>
        </p:nvSpPr>
        <p:spPr bwMode="auto">
          <a:xfrm>
            <a:off x="554037" y="6446156"/>
            <a:ext cx="3630637" cy="187325"/>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dirty="0">
              <a:latin typeface="Ubuntu"/>
              <a:cs typeface="Ubuntu"/>
            </a:endParaRP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srcRect/>
          <a:stretch>
            <a:fillRect/>
          </a:stretch>
        </a:blip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Lst>
        </p:spPr>
      </p:pic>
      <p:sp>
        <p:nvSpPr>
          <p:cNvPr id="2" name="Rectangle 2"/>
          <p:cNvSpPr>
            <a:spLocks noGrp="1" noChangeArrowheads="1"/>
          </p:cNvSpPr>
          <p:nvPr>
            <p:ph type="body" idx="1"/>
          </p:nvPr>
        </p:nvSpPr>
        <p:spPr bwMode="auto">
          <a:xfrm>
            <a:off x="544513" y="1741488"/>
            <a:ext cx="7912100" cy="4464050"/>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dirty="0">
              <a:sym typeface="Ubuntu Light" charset="0"/>
            </a:endParaRPr>
          </a:p>
        </p:txBody>
      </p:sp>
      <p:sp>
        <p:nvSpPr>
          <p:cNvPr id="2051" name="Rectangle 3"/>
          <p:cNvSpPr>
            <a:spLocks noGrp="1" noChangeArrowheads="1"/>
          </p:cNvSpPr>
          <p:nvPr>
            <p:ph type="title"/>
          </p:nvPr>
        </p:nvSpPr>
        <p:spPr bwMode="auto">
          <a:xfrm>
            <a:off x="544513" y="366713"/>
            <a:ext cx="7051823" cy="1046064"/>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2052" name="Text Box 4"/>
          <p:cNvSpPr txBox="1">
            <a:spLocks noGrp="1" noChangeArrowheads="1"/>
          </p:cNvSpPr>
          <p:nvPr>
            <p:ph type="sldNum" sz="quarter" idx="4"/>
          </p:nvPr>
        </p:nvSpPr>
        <p:spPr bwMode="auto">
          <a:xfrm>
            <a:off x="554038" y="6470814"/>
            <a:ext cx="3498781" cy="187325"/>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hf hdr="0" ft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hyperlink" Target="mailto:healthpromotion@specialolympics.org" TargetMode="External"/><Relationship Id="rId2" Type="http://schemas.openxmlformats.org/officeDocument/2006/relationships/hyperlink" Target="mailto:strongminds@specialolympics.org" TargetMode="Externa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resources.specialolympics.org/health/healthy-athletes-system" TargetMode="External"/><Relationship Id="rId2" Type="http://schemas.openxmlformats.org/officeDocument/2006/relationships/hyperlink" Target="https://resources.specialolympics.org/health/health-promotion" TargetMode="Externa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pPr algn="ctr"/>
            <a:r>
              <a:rPr lang="en-US" dirty="0"/>
              <a:t>Health Promotion 2.0 Training Webinar</a:t>
            </a:r>
          </a:p>
        </p:txBody>
      </p:sp>
      <p:sp>
        <p:nvSpPr>
          <p:cNvPr id="9" name="Subtitle 8"/>
          <p:cNvSpPr>
            <a:spLocks noGrp="1"/>
          </p:cNvSpPr>
          <p:nvPr>
            <p:ph type="subTitle" idx="1"/>
          </p:nvPr>
        </p:nvSpPr>
        <p:spPr>
          <a:xfrm>
            <a:off x="685353" y="3170863"/>
            <a:ext cx="7773293" cy="1696942"/>
          </a:xfrm>
        </p:spPr>
        <p:txBody>
          <a:bodyPr/>
          <a:lstStyle/>
          <a:p>
            <a:pPr algn="ctr"/>
            <a:r>
              <a:rPr lang="en-US" dirty="0"/>
              <a:t>Kimberly Delapaz, MSN, RN</a:t>
            </a:r>
          </a:p>
          <a:p>
            <a:pPr algn="ctr"/>
            <a:r>
              <a:rPr lang="en-US" dirty="0"/>
              <a:t>Sr. Clinical Program Manager</a:t>
            </a:r>
          </a:p>
        </p:txBody>
      </p:sp>
      <p:sp>
        <p:nvSpPr>
          <p:cNvPr id="10" name="Slide Number Placeholder 9"/>
          <p:cNvSpPr>
            <a:spLocks noGrp="1"/>
          </p:cNvSpPr>
          <p:nvPr>
            <p:ph type="sldNum" sz="quarter" idx="10"/>
          </p:nvPr>
        </p:nvSpPr>
        <p:spPr/>
        <p:txBody>
          <a:bodyPr/>
          <a:lstStyle/>
          <a:p>
            <a:fld id="{F4B88F72-1EA4-FE40-A5CA-BD0111E6622B}" type="slidenum">
              <a:rPr lang="en-US" smtClean="0"/>
              <a:pPr/>
              <a:t>1</a:t>
            </a:fld>
            <a:endParaRPr lang="en-US" dirty="0">
              <a:latin typeface="Ubuntu"/>
              <a:cs typeface="Ubuntu"/>
            </a:endParaRPr>
          </a:p>
        </p:txBody>
      </p:sp>
    </p:spTree>
    <p:extLst>
      <p:ext uri="{BB962C8B-B14F-4D97-AF65-F5344CB8AC3E}">
        <p14:creationId xmlns:p14="http://schemas.microsoft.com/office/powerpoint/2010/main" val="294045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0B458-0524-61EE-EE7C-B7AC9E9120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131A68-B149-8B0F-25F6-4DC017FC2CFE}"/>
              </a:ext>
            </a:extLst>
          </p:cNvPr>
          <p:cNvSpPr>
            <a:spLocks noGrp="1"/>
          </p:cNvSpPr>
          <p:nvPr>
            <p:ph type="title"/>
          </p:nvPr>
        </p:nvSpPr>
        <p:spPr/>
        <p:txBody>
          <a:bodyPr/>
          <a:lstStyle/>
          <a:p>
            <a:r>
              <a:rPr lang="en-US" b="1" dirty="0"/>
              <a:t>Health Promotion HAS 2.0 Form</a:t>
            </a:r>
            <a:endParaRPr lang="en-US" dirty="0"/>
          </a:p>
        </p:txBody>
      </p:sp>
      <p:sp>
        <p:nvSpPr>
          <p:cNvPr id="3" name="Content Placeholder 2">
            <a:extLst>
              <a:ext uri="{FF2B5EF4-FFF2-40B4-BE49-F238E27FC236}">
                <a16:creationId xmlns:a16="http://schemas.microsoft.com/office/drawing/2014/main" id="{6D4A4315-9D14-5A08-A02A-897EABA7FA3B}"/>
              </a:ext>
            </a:extLst>
          </p:cNvPr>
          <p:cNvSpPr>
            <a:spLocks noGrp="1"/>
          </p:cNvSpPr>
          <p:nvPr>
            <p:ph idx="1"/>
          </p:nvPr>
        </p:nvSpPr>
        <p:spPr>
          <a:xfrm>
            <a:off x="225288" y="1789043"/>
            <a:ext cx="8799442" cy="4681770"/>
          </a:xfrm>
        </p:spPr>
        <p:txBody>
          <a:bodyPr/>
          <a:lstStyle/>
          <a:p>
            <a:pPr marL="342900" indent="-342900">
              <a:buFont typeface="Arial"/>
              <a:buChar char="•"/>
            </a:pPr>
            <a:r>
              <a:rPr lang="en-US" dirty="0"/>
              <a:t>Health Promotion 2.0 Main Changes</a:t>
            </a:r>
          </a:p>
          <a:p>
            <a:pPr marL="387350" lvl="1" indent="-342900">
              <a:buFont typeface="Arial"/>
              <a:buChar char="•"/>
            </a:pPr>
            <a:r>
              <a:rPr lang="en-US" sz="2000" dirty="0"/>
              <a:t>Streamlined with consistent formatting based off of 10 stations</a:t>
            </a:r>
          </a:p>
          <a:p>
            <a:pPr marL="387350" lvl="1" indent="-342900">
              <a:buFont typeface="Arial"/>
              <a:buChar char="•"/>
            </a:pPr>
            <a:r>
              <a:rPr lang="en-US" sz="2000" dirty="0"/>
              <a:t>Designed to reduce errors in data entry and improve clinical efficiency</a:t>
            </a:r>
          </a:p>
          <a:p>
            <a:pPr marL="387350" lvl="1" indent="-342900">
              <a:buFont typeface="Arial"/>
              <a:buChar char="•"/>
            </a:pPr>
            <a:r>
              <a:rPr lang="en-US" sz="2000" dirty="0"/>
              <a:t>More robust referral guidelines</a:t>
            </a:r>
          </a:p>
          <a:p>
            <a:pPr marL="342900" indent="-342900">
              <a:buFont typeface="Arial"/>
              <a:buChar char="•"/>
            </a:pPr>
            <a:r>
              <a:rPr lang="en-US" dirty="0"/>
              <a:t>Importance of registration for accurate post-event digitization</a:t>
            </a:r>
          </a:p>
          <a:p>
            <a:pPr marL="342900" indent="-342900">
              <a:buFont typeface="Arial"/>
              <a:buChar char="•"/>
            </a:pPr>
            <a:r>
              <a:rPr lang="en-US" dirty="0"/>
              <a:t>General form-filling information</a:t>
            </a:r>
          </a:p>
          <a:p>
            <a:pPr marL="638175" lvl="2" indent="-342900">
              <a:buFont typeface="Arial"/>
              <a:buChar char="•"/>
            </a:pPr>
            <a:r>
              <a:rPr lang="en-US" dirty="0"/>
              <a:t>Selection Fields</a:t>
            </a:r>
          </a:p>
          <a:p>
            <a:pPr marL="960407" lvl="5" indent="-342900">
              <a:buFont typeface="Arial"/>
              <a:buChar char="•"/>
            </a:pPr>
            <a:r>
              <a:rPr lang="en-US" dirty="0"/>
              <a:t>Circle = choose one answer only</a:t>
            </a:r>
          </a:p>
          <a:p>
            <a:pPr marL="960407" lvl="5" indent="-342900">
              <a:buFont typeface="Arial"/>
              <a:buChar char="•"/>
            </a:pPr>
            <a:r>
              <a:rPr lang="en-US" dirty="0"/>
              <a:t>Square = select any/all that apply</a:t>
            </a:r>
          </a:p>
          <a:p>
            <a:pPr marL="960407" lvl="5" indent="-342900">
              <a:buFont typeface="Arial"/>
              <a:buChar char="•"/>
            </a:pPr>
            <a:r>
              <a:rPr lang="en-US" dirty="0"/>
              <a:t>Consider “if yes/no” sub-questions</a:t>
            </a:r>
          </a:p>
        </p:txBody>
      </p:sp>
      <p:sp>
        <p:nvSpPr>
          <p:cNvPr id="4" name="Slide Number Placeholder 3">
            <a:extLst>
              <a:ext uri="{FF2B5EF4-FFF2-40B4-BE49-F238E27FC236}">
                <a16:creationId xmlns:a16="http://schemas.microsoft.com/office/drawing/2014/main" id="{ECFB21AF-2179-2677-17D2-171A8F4F3AF4}"/>
              </a:ext>
            </a:extLst>
          </p:cNvPr>
          <p:cNvSpPr>
            <a:spLocks noGrp="1"/>
          </p:cNvSpPr>
          <p:nvPr>
            <p:ph type="sldNum" sz="quarter" idx="10"/>
          </p:nvPr>
        </p:nvSpPr>
        <p:spPr/>
        <p:txBody>
          <a:bodyPr/>
          <a:lstStyle/>
          <a:p>
            <a:fld id="{F4B88F72-1EA4-FE40-A5CA-BD0111E6622B}" type="slidenum">
              <a:rPr lang="en-US"/>
              <a:pPr/>
              <a:t>10</a:t>
            </a:fld>
            <a:r>
              <a:rPr lang="en-US" dirty="0"/>
              <a:t> /  </a:t>
            </a:r>
            <a:r>
              <a:rPr lang="en-US" dirty="0">
                <a:latin typeface="Ubuntu"/>
                <a:cs typeface="Ubuntu"/>
              </a:rPr>
              <a:t>Special Olympics</a:t>
            </a:r>
          </a:p>
        </p:txBody>
      </p:sp>
    </p:spTree>
    <p:extLst>
      <p:ext uri="{BB962C8B-B14F-4D97-AF65-F5344CB8AC3E}">
        <p14:creationId xmlns:p14="http://schemas.microsoft.com/office/powerpoint/2010/main" val="997081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02FB6E-A872-7ECD-2DA0-6550BD38DF3A}"/>
              </a:ext>
            </a:extLst>
          </p:cNvPr>
          <p:cNvSpPr>
            <a:spLocks noGrp="1"/>
          </p:cNvSpPr>
          <p:nvPr>
            <p:ph type="title"/>
          </p:nvPr>
        </p:nvSpPr>
        <p:spPr>
          <a:xfrm>
            <a:off x="554037" y="519176"/>
            <a:ext cx="8182292" cy="1195388"/>
          </a:xfrm>
        </p:spPr>
        <p:txBody>
          <a:bodyPr/>
          <a:lstStyle/>
          <a:p>
            <a:pPr algn="ctr"/>
            <a:r>
              <a:rPr lang="en-US" sz="4000" dirty="0"/>
              <a:t>Accessibility During 2.0 </a:t>
            </a:r>
            <a:r>
              <a:rPr lang="en-US" sz="4000"/>
              <a:t>Form Review</a:t>
            </a:r>
            <a:br>
              <a:rPr lang="en-US" sz="3600" dirty="0"/>
            </a:br>
            <a:endParaRPr lang="en-US" sz="4000" dirty="0"/>
          </a:p>
        </p:txBody>
      </p:sp>
      <p:sp>
        <p:nvSpPr>
          <p:cNvPr id="4" name="Slide Number Placeholder 3">
            <a:extLst>
              <a:ext uri="{FF2B5EF4-FFF2-40B4-BE49-F238E27FC236}">
                <a16:creationId xmlns:a16="http://schemas.microsoft.com/office/drawing/2014/main" id="{80D5A5A9-AE2B-2354-4A18-B149401367F8}"/>
              </a:ext>
            </a:extLst>
          </p:cNvPr>
          <p:cNvSpPr>
            <a:spLocks noGrp="1"/>
          </p:cNvSpPr>
          <p:nvPr>
            <p:ph type="sldNum" sz="quarter" idx="10"/>
          </p:nvPr>
        </p:nvSpPr>
        <p:spPr/>
        <p:txBody>
          <a:bodyPr/>
          <a:lstStyle/>
          <a:p>
            <a:fld id="{F4B88F72-1EA4-FE40-A5CA-BD0111E6622B}" type="slidenum">
              <a:rPr lang="en-US" smtClean="0"/>
              <a:pPr/>
              <a:t>11</a:t>
            </a:fld>
            <a:r>
              <a:rPr lang="en-US">
                <a:solidFill>
                  <a:srgbClr val="2E3333"/>
                </a:solidFill>
              </a:rPr>
              <a:t> /  </a:t>
            </a:r>
            <a:r>
              <a:rPr lang="en-US">
                <a:solidFill>
                  <a:srgbClr val="2E3333"/>
                </a:solidFill>
                <a:latin typeface="Ubuntu"/>
                <a:cs typeface="Ubuntu"/>
              </a:rPr>
              <a:t>Special Olympics</a:t>
            </a:r>
          </a:p>
        </p:txBody>
      </p:sp>
      <p:sp>
        <p:nvSpPr>
          <p:cNvPr id="3" name="Title 4">
            <a:extLst>
              <a:ext uri="{FF2B5EF4-FFF2-40B4-BE49-F238E27FC236}">
                <a16:creationId xmlns:a16="http://schemas.microsoft.com/office/drawing/2014/main" id="{2E9AC142-6AC5-54DA-04E6-B207FDA45086}"/>
              </a:ext>
            </a:extLst>
          </p:cNvPr>
          <p:cNvSpPr txBox="1">
            <a:spLocks/>
          </p:cNvSpPr>
          <p:nvPr/>
        </p:nvSpPr>
        <p:spPr bwMode="auto">
          <a:xfrm>
            <a:off x="1188720" y="1503680"/>
            <a:ext cx="7334567" cy="1195388"/>
          </a:xfrm>
          <a:prstGeom prst="rect">
            <a:avLst/>
          </a:prstGeom>
          <a:noFill/>
          <a:ln>
            <a:noFill/>
          </a:ln>
          <a:effectLst/>
          <a:extLst>
            <a:ext uri="{909E8E84-426E-40dd-AFC4-6F175D3DCCD1}">
              <a14:hiddenFill xmlns:a14="http://schemas.microsoft.com/office/drawing/2010/main" xmlns:mv="urn:schemas-microsoft-com:mac:vml" xmlns:mc="http://schemas.openxmlformats.org/markup-compatibility/2006" xmlns="">
                <a:solidFill>
                  <a:srgbClr val="FFFFFF"/>
                </a:solidFill>
              </a14:hiddenFill>
            </a:ext>
            <a:ext uri="{91240B29-F687-4f45-9708-019B960494DF}">
              <a14:hiddenLine xmlns:a14="http://schemas.microsoft.com/office/drawing/2010/main" xmlns:mv="urn:schemas-microsoft-com:mac:vml" xmlns:mc="http://schemas.openxmlformats.org/markup-compatibility/2006" xmlns="" w="12700">
                <a:solidFill>
                  <a:schemeClr val="tx1"/>
                </a:solidFill>
                <a:miter lim="800000"/>
                <a:headEnd/>
                <a:tailEnd/>
              </a14:hiddenLine>
            </a:ext>
            <a:ext uri="{AF507438-7753-43e0-B8FC-AC1667EBCBE1}">
              <a14:hiddenEffects xmlns:a14="http://schemas.microsoft.com/office/drawing/2010/main" xmlns:mv="urn:schemas-microsoft-com:mac:vml" xmlns:mc="http://schemas.openxmlformats.org/markup-compatibility/2006" xmlns="">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mv="urn:schemas-microsoft-com:mac:vml" xmlns:mc="http://schemas.openxmlformats.org/markup-compatibility/2006" xmlns="" val="1"/>
            </a:ext>
          </a:extLst>
        </p:spPr>
        <p:txBody>
          <a:bodyPr vert="horz" wrap="square" lIns="35717" tIns="35717" rIns="35717" bIns="35717" numCol="1" anchor="t" anchorCtr="0" compatLnSpc="1">
            <a:prstTxWarp prst="textNoShape">
              <a:avLst/>
            </a:prstTxWarp>
          </a:bodyPr>
          <a:lst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a:lstStyle>
          <a:p>
            <a:r>
              <a:rPr lang="en-US" sz="2200" dirty="0"/>
              <a:t>If you require closed captioning services during the form review portion of our webinar, please do the following:</a:t>
            </a:r>
          </a:p>
          <a:p>
            <a:r>
              <a:rPr lang="en-US" sz="2200" dirty="0"/>
              <a:t> </a:t>
            </a:r>
          </a:p>
          <a:p>
            <a:pPr marL="457200" indent="-457200">
              <a:buFont typeface="+mj-lt"/>
              <a:buAutoNum type="arabicPeriod"/>
            </a:pPr>
            <a:r>
              <a:rPr lang="en-US" sz="2200" dirty="0"/>
              <a:t>Click the "More" button with three dots at the top of your Teams screen</a:t>
            </a:r>
          </a:p>
          <a:p>
            <a:pPr marL="457200" indent="-457200">
              <a:buFont typeface="+mj-lt"/>
              <a:buAutoNum type="arabicPeriod"/>
            </a:pPr>
            <a:r>
              <a:rPr lang="en-US" sz="2200" dirty="0"/>
              <a:t>Select "Language and Speech" drop down</a:t>
            </a:r>
          </a:p>
          <a:p>
            <a:pPr marL="457200" indent="-457200">
              <a:buFont typeface="+mj-lt"/>
              <a:buAutoNum type="arabicPeriod"/>
            </a:pPr>
            <a:r>
              <a:rPr lang="en-US" sz="2200" dirty="0"/>
              <a:t>Select "Show Live Captions"</a:t>
            </a:r>
          </a:p>
          <a:p>
            <a:pPr marL="457200" indent="-457200">
              <a:buFont typeface="+mj-lt"/>
              <a:buAutoNum type="arabicPeriod"/>
            </a:pPr>
            <a:r>
              <a:rPr lang="en-US" sz="2200" dirty="0"/>
              <a:t>To turn off, click the "X" in the caption text box</a:t>
            </a:r>
          </a:p>
        </p:txBody>
      </p:sp>
    </p:spTree>
    <p:extLst>
      <p:ext uri="{BB962C8B-B14F-4D97-AF65-F5344CB8AC3E}">
        <p14:creationId xmlns:p14="http://schemas.microsoft.com/office/powerpoint/2010/main" val="4175536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Outline</a:t>
            </a:r>
          </a:p>
        </p:txBody>
      </p:sp>
      <p:sp>
        <p:nvSpPr>
          <p:cNvPr id="3" name="Content Placeholder 2"/>
          <p:cNvSpPr>
            <a:spLocks noGrp="1"/>
          </p:cNvSpPr>
          <p:nvPr>
            <p:ph idx="1"/>
          </p:nvPr>
        </p:nvSpPr>
        <p:spPr>
          <a:xfrm>
            <a:off x="544513" y="1272209"/>
            <a:ext cx="7912100" cy="4933329"/>
          </a:xfrm>
        </p:spPr>
        <p:txBody>
          <a:bodyPr/>
          <a:lstStyle/>
          <a:p>
            <a:pPr marL="342900" indent="-342900">
              <a:spcBef>
                <a:spcPts val="844"/>
              </a:spcBef>
              <a:buFont typeface="Arial"/>
              <a:buChar char="•"/>
              <a:defRPr/>
            </a:pPr>
            <a:r>
              <a:rPr lang="en-US" sz="2800" dirty="0">
                <a:cs typeface="Ubuntu Light"/>
              </a:rPr>
              <a:t>Introduction</a:t>
            </a:r>
          </a:p>
          <a:p>
            <a:pPr marL="342900" indent="-342900">
              <a:spcBef>
                <a:spcPts val="844"/>
              </a:spcBef>
              <a:buFont typeface="Arial"/>
              <a:buChar char="•"/>
              <a:defRPr/>
            </a:pPr>
            <a:r>
              <a:rPr lang="en-US" sz="2800" dirty="0">
                <a:cs typeface="Ubuntu Light"/>
              </a:rPr>
              <a:t>Clinical Director Training</a:t>
            </a:r>
          </a:p>
          <a:p>
            <a:pPr marL="342900" indent="-342900">
              <a:spcBef>
                <a:spcPts val="844"/>
              </a:spcBef>
              <a:buFont typeface="Arial"/>
              <a:buChar char="•"/>
              <a:defRPr/>
            </a:pPr>
            <a:r>
              <a:rPr lang="en-US" sz="2800" dirty="0">
                <a:cs typeface="Ubuntu Light"/>
              </a:rPr>
              <a:t>Healthy Athletes 2.0</a:t>
            </a:r>
          </a:p>
          <a:p>
            <a:pPr marL="342900" indent="-342900">
              <a:spcBef>
                <a:spcPts val="844"/>
              </a:spcBef>
              <a:buFont typeface="Arial"/>
              <a:buChar char="•"/>
              <a:defRPr/>
            </a:pPr>
            <a:r>
              <a:rPr lang="en-US" sz="2800" dirty="0"/>
              <a:t>HAS Form (including referral guidelines)</a:t>
            </a:r>
          </a:p>
          <a:p>
            <a:pPr marL="342900" indent="-342900">
              <a:spcBef>
                <a:spcPts val="844"/>
              </a:spcBef>
              <a:buFont typeface="Arial"/>
              <a:buChar char="•"/>
              <a:defRPr/>
            </a:pPr>
            <a:r>
              <a:rPr lang="en-US" sz="2800" dirty="0"/>
              <a:t>Q&amp;A</a:t>
            </a:r>
          </a:p>
          <a:p>
            <a:pPr marL="387350" lvl="1" indent="-342900">
              <a:spcBef>
                <a:spcPts val="844"/>
              </a:spcBef>
              <a:buFont typeface="Arial"/>
              <a:buChar char="•"/>
              <a:defRPr/>
            </a:pPr>
            <a:r>
              <a:rPr lang="en-US" sz="2400" i="1" dirty="0">
                <a:sym typeface="Wingdings" panose="05000000000000000000" pitchFamily="2" charset="2"/>
              </a:rPr>
              <a:t>Please save questions until the end unless necessary for accessibility or related to a specific clinical aspect of the form that is being reviewed</a:t>
            </a:r>
            <a:endParaRPr lang="en-US" sz="2400" i="1" dirty="0"/>
          </a:p>
        </p:txBody>
      </p:sp>
      <p:sp>
        <p:nvSpPr>
          <p:cNvPr id="4" name="Slide Number Placeholder 3"/>
          <p:cNvSpPr>
            <a:spLocks noGrp="1"/>
          </p:cNvSpPr>
          <p:nvPr>
            <p:ph type="sldNum" sz="quarter" idx="10"/>
          </p:nvPr>
        </p:nvSpPr>
        <p:spPr/>
        <p:txBody>
          <a:bodyPr/>
          <a:lstStyle/>
          <a:p>
            <a:fld id="{F4B88F72-1EA4-FE40-A5CA-BD0111E6622B}" type="slidenum">
              <a:rPr lang="en-US"/>
              <a:pPr/>
              <a:t>2</a:t>
            </a:fld>
            <a:r>
              <a:rPr lang="en-US" dirty="0"/>
              <a:t> /  </a:t>
            </a:r>
            <a:r>
              <a:rPr lang="en-US" dirty="0">
                <a:latin typeface="Ubuntu"/>
                <a:cs typeface="Ubuntu"/>
              </a:rPr>
              <a:t>Special Olympics</a:t>
            </a:r>
          </a:p>
        </p:txBody>
      </p:sp>
    </p:spTree>
    <p:extLst>
      <p:ext uri="{BB962C8B-B14F-4D97-AF65-F5344CB8AC3E}">
        <p14:creationId xmlns:p14="http://schemas.microsoft.com/office/powerpoint/2010/main" val="413016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endParaRPr lang="en-US" dirty="0"/>
          </a:p>
        </p:txBody>
      </p:sp>
      <p:sp>
        <p:nvSpPr>
          <p:cNvPr id="3" name="Content Placeholder 2"/>
          <p:cNvSpPr>
            <a:spLocks noGrp="1"/>
          </p:cNvSpPr>
          <p:nvPr>
            <p:ph idx="1"/>
          </p:nvPr>
        </p:nvSpPr>
        <p:spPr>
          <a:xfrm>
            <a:off x="225288" y="1842052"/>
            <a:ext cx="8799442" cy="4628761"/>
          </a:xfrm>
        </p:spPr>
        <p:txBody>
          <a:bodyPr/>
          <a:lstStyle/>
          <a:p>
            <a:pPr marL="342900" indent="-342900">
              <a:buFont typeface="Arial"/>
              <a:buChar char="•"/>
            </a:pPr>
            <a:r>
              <a:rPr lang="en-US" dirty="0"/>
              <a:t>Discipline Manager of Health Promotion and MedFest</a:t>
            </a:r>
          </a:p>
          <a:p>
            <a:pPr marL="342900" indent="-342900">
              <a:buFont typeface="Arial"/>
              <a:buChar char="•"/>
            </a:pPr>
            <a:r>
              <a:rPr lang="en-US" dirty="0"/>
              <a:t>Registered Nurse</a:t>
            </a:r>
          </a:p>
          <a:p>
            <a:pPr marL="342900" indent="-342900">
              <a:buFont typeface="Arial"/>
              <a:buChar char="•"/>
            </a:pPr>
            <a:r>
              <a:rPr lang="en-US" dirty="0"/>
              <a:t>Reside in Hughesville, Maryland</a:t>
            </a:r>
            <a:endParaRPr lang="en-US" dirty="0">
              <a:hlinkClick r:id="rId2"/>
            </a:endParaRPr>
          </a:p>
          <a:p>
            <a:pPr marL="342900" indent="-342900">
              <a:buFont typeface="Arial"/>
              <a:buChar char="•"/>
            </a:pPr>
            <a:r>
              <a:rPr lang="en-US" b="1" dirty="0"/>
              <a:t>Contact: </a:t>
            </a:r>
            <a:r>
              <a:rPr lang="en-US" dirty="0">
                <a:hlinkClick r:id="rId3"/>
              </a:rPr>
              <a:t>healthpromotion@specialolympics.org</a:t>
            </a:r>
            <a:endParaRPr lang="en-US" dirty="0"/>
          </a:p>
          <a:p>
            <a:pPr marL="342900" indent="-342900">
              <a:buFont typeface="Arial"/>
              <a:buChar char="•"/>
            </a:pPr>
            <a:endParaRPr lang="en-US" b="1" dirty="0"/>
          </a:p>
          <a:p>
            <a:pPr marL="342900" indent="-342900">
              <a:buFont typeface="Arial"/>
              <a:buChar char="•"/>
            </a:pPr>
            <a:endParaRPr lang="en-US" dirty="0"/>
          </a:p>
          <a:p>
            <a:pPr marL="342900" indent="-342900">
              <a:buFont typeface="Arial"/>
              <a:buChar char="•"/>
            </a:pPr>
            <a:endParaRPr lang="en-US" dirty="0"/>
          </a:p>
          <a:p>
            <a:pPr marL="0" indent="0"/>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a:pPr/>
              <a:t>3</a:t>
            </a:fld>
            <a:r>
              <a:rPr lang="en-US" dirty="0"/>
              <a:t> /  </a:t>
            </a:r>
            <a:r>
              <a:rPr lang="en-US" dirty="0">
                <a:latin typeface="Ubuntu"/>
                <a:cs typeface="Ubuntu"/>
              </a:rPr>
              <a:t>Special Olympics</a:t>
            </a:r>
          </a:p>
        </p:txBody>
      </p:sp>
    </p:spTree>
    <p:extLst>
      <p:ext uri="{BB962C8B-B14F-4D97-AF65-F5344CB8AC3E}">
        <p14:creationId xmlns:p14="http://schemas.microsoft.com/office/powerpoint/2010/main" val="345790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06EA2-7012-278F-E595-CA389F6B227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E95701-E57A-6529-91E5-56A5CC904D7B}"/>
              </a:ext>
            </a:extLst>
          </p:cNvPr>
          <p:cNvSpPr>
            <a:spLocks noGrp="1"/>
          </p:cNvSpPr>
          <p:nvPr>
            <p:ph type="title"/>
          </p:nvPr>
        </p:nvSpPr>
        <p:spPr/>
        <p:txBody>
          <a:bodyPr/>
          <a:lstStyle/>
          <a:p>
            <a:pPr algn="ctr"/>
            <a:r>
              <a:rPr lang="en-US" sz="8800" dirty="0"/>
              <a:t>Clinical Director Training</a:t>
            </a:r>
          </a:p>
        </p:txBody>
      </p:sp>
      <p:sp>
        <p:nvSpPr>
          <p:cNvPr id="4" name="Slide Number Placeholder 3">
            <a:extLst>
              <a:ext uri="{FF2B5EF4-FFF2-40B4-BE49-F238E27FC236}">
                <a16:creationId xmlns:a16="http://schemas.microsoft.com/office/drawing/2014/main" id="{437A22CD-F0F0-A42C-4360-3A5CBD643C1F}"/>
              </a:ext>
            </a:extLst>
          </p:cNvPr>
          <p:cNvSpPr>
            <a:spLocks noGrp="1"/>
          </p:cNvSpPr>
          <p:nvPr>
            <p:ph type="sldNum" sz="quarter" idx="10"/>
          </p:nvPr>
        </p:nvSpPr>
        <p:spPr/>
        <p:txBody>
          <a:bodyPr/>
          <a:lstStyle/>
          <a:p>
            <a:fld id="{F4B88F72-1EA4-FE40-A5CA-BD0111E6622B}" type="slidenum">
              <a:rPr lang="en-US" smtClean="0"/>
              <a:pPr/>
              <a:t>4</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3220652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4935E-6ADF-8EEE-70B0-530179B7E3F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195CD0A-4A58-F5CC-2696-BD3CDCF0615F}"/>
              </a:ext>
            </a:extLst>
          </p:cNvPr>
          <p:cNvSpPr>
            <a:spLocks noGrp="1"/>
          </p:cNvSpPr>
          <p:nvPr>
            <p:ph type="title"/>
          </p:nvPr>
        </p:nvSpPr>
        <p:spPr>
          <a:xfrm>
            <a:off x="544513" y="-357809"/>
            <a:ext cx="7051823" cy="1770586"/>
          </a:xfrm>
        </p:spPr>
        <p:txBody>
          <a:bodyPr/>
          <a:lstStyle/>
          <a:p>
            <a:r>
              <a:rPr lang="en-US" b="1" dirty="0"/>
              <a:t>Clinical Director Training</a:t>
            </a:r>
          </a:p>
        </p:txBody>
      </p:sp>
      <p:sp>
        <p:nvSpPr>
          <p:cNvPr id="7" name="Content Placeholder 6">
            <a:extLst>
              <a:ext uri="{FF2B5EF4-FFF2-40B4-BE49-F238E27FC236}">
                <a16:creationId xmlns:a16="http://schemas.microsoft.com/office/drawing/2014/main" id="{5F44F9FA-CEC9-EEA5-3210-2C6EEE64620C}"/>
              </a:ext>
            </a:extLst>
          </p:cNvPr>
          <p:cNvSpPr>
            <a:spLocks noGrp="1"/>
          </p:cNvSpPr>
          <p:nvPr>
            <p:ph idx="1"/>
          </p:nvPr>
        </p:nvSpPr>
        <p:spPr>
          <a:xfrm>
            <a:off x="544513" y="927652"/>
            <a:ext cx="7912100" cy="5277888"/>
          </a:xfrm>
        </p:spPr>
        <p:txBody>
          <a:bodyPr/>
          <a:lstStyle/>
          <a:p>
            <a:pPr marL="795338" indent="-342900">
              <a:lnSpc>
                <a:spcPct val="100000"/>
              </a:lnSpc>
              <a:spcBef>
                <a:spcPts val="600"/>
              </a:spcBef>
              <a:buFont typeface="Arial" panose="020B0604020202020204" pitchFamily="34" charset="0"/>
              <a:buChar char="•"/>
            </a:pPr>
            <a:r>
              <a:rPr lang="en-US" sz="2400" dirty="0">
                <a:sym typeface="Wingdings" panose="05000000000000000000" pitchFamily="2" charset="2"/>
              </a:rPr>
              <a:t>Health Promotion 2.0 Clinical Director Training Module is live on the LMS</a:t>
            </a:r>
          </a:p>
          <a:p>
            <a:pPr marL="795338" indent="-342900">
              <a:lnSpc>
                <a:spcPct val="100000"/>
              </a:lnSpc>
              <a:spcBef>
                <a:spcPts val="600"/>
              </a:spcBef>
              <a:buFont typeface="Arial" panose="020B0604020202020204" pitchFamily="34" charset="0"/>
              <a:buChar char="•"/>
            </a:pPr>
            <a:r>
              <a:rPr lang="en-US" sz="2400" dirty="0">
                <a:sym typeface="Wingdings" panose="05000000000000000000" pitchFamily="2" charset="2"/>
              </a:rPr>
              <a:t>All new CDs will be assigned this training automatically</a:t>
            </a:r>
          </a:p>
          <a:p>
            <a:pPr marL="795338" indent="-342900">
              <a:lnSpc>
                <a:spcPct val="100000"/>
              </a:lnSpc>
              <a:spcBef>
                <a:spcPts val="600"/>
              </a:spcBef>
              <a:buFont typeface="Arial" panose="020B0604020202020204" pitchFamily="34" charset="0"/>
              <a:buChar char="•"/>
            </a:pPr>
            <a:r>
              <a:rPr lang="en-US" sz="2400" dirty="0">
                <a:sym typeface="Wingdings" panose="05000000000000000000" pitchFamily="2" charset="2"/>
              </a:rPr>
              <a:t>Current CDs trained on Health Promotion 1.0 will need to complete the discipline only 2.0 module prior to hosting a Health Promotion 2.0 event</a:t>
            </a:r>
          </a:p>
          <a:p>
            <a:pPr marL="1090613" lvl="2" indent="-342900">
              <a:lnSpc>
                <a:spcPct val="100000"/>
              </a:lnSpc>
              <a:spcBef>
                <a:spcPts val="600"/>
              </a:spcBef>
              <a:buFont typeface="Arial" panose="020B0604020202020204" pitchFamily="34" charset="0"/>
              <a:buChar char="•"/>
            </a:pPr>
            <a:r>
              <a:rPr lang="en-US" sz="1600" i="1" dirty="0">
                <a:sym typeface="Wingdings" panose="05000000000000000000" pitchFamily="2" charset="2"/>
              </a:rPr>
              <a:t>All current CD’s have already been assigned the new modules on the LMS. It may appear that the course has already been completed, but it can be “restarted” at any time</a:t>
            </a:r>
          </a:p>
          <a:p>
            <a:pPr marL="795338" indent="-342900">
              <a:lnSpc>
                <a:spcPct val="100000"/>
              </a:lnSpc>
              <a:spcBef>
                <a:spcPts val="600"/>
              </a:spcBef>
              <a:buFont typeface="Arial" panose="020B0604020202020204" pitchFamily="34" charset="0"/>
              <a:buChar char="•"/>
            </a:pPr>
            <a:r>
              <a:rPr lang="en-US" sz="2400" dirty="0">
                <a:sym typeface="Wingdings" panose="05000000000000000000" pitchFamily="2" charset="2"/>
              </a:rPr>
              <a:t> </a:t>
            </a:r>
            <a:r>
              <a:rPr lang="en-US" sz="2400" b="1" dirty="0">
                <a:sym typeface="Wingdings" panose="05000000000000000000" pitchFamily="2" charset="2"/>
              </a:rPr>
              <a:t>Contact for LMS assistance</a:t>
            </a:r>
            <a:r>
              <a:rPr lang="en-US" sz="2400" dirty="0">
                <a:sym typeface="Wingdings" panose="05000000000000000000" pitchFamily="2" charset="2"/>
              </a:rPr>
              <a:t>: </a:t>
            </a:r>
            <a:r>
              <a:rPr lang="en-US" sz="2400" dirty="0" err="1">
                <a:sym typeface="Wingdings" panose="05000000000000000000" pitchFamily="2" charset="2"/>
              </a:rPr>
              <a:t>learning@specialolympics.help</a:t>
            </a:r>
            <a:endParaRPr lang="en-US" sz="2400" dirty="0">
              <a:sym typeface="Wingdings" panose="05000000000000000000" pitchFamily="2" charset="2"/>
            </a:endParaRPr>
          </a:p>
          <a:p>
            <a:pPr marL="795338" indent="-342900">
              <a:lnSpc>
                <a:spcPct val="100000"/>
              </a:lnSpc>
              <a:spcBef>
                <a:spcPts val="600"/>
              </a:spcBef>
              <a:buFont typeface="Arial" panose="020B0604020202020204" pitchFamily="34" charset="0"/>
              <a:buChar char="•"/>
            </a:pPr>
            <a:endParaRPr lang="en-US" sz="2400" dirty="0">
              <a:sym typeface="Wingdings" panose="05000000000000000000" pitchFamily="2" charset="2"/>
            </a:endParaRPr>
          </a:p>
          <a:p>
            <a:pPr marL="342900" indent="-342900">
              <a:lnSpc>
                <a:spcPct val="100000"/>
              </a:lnSpc>
              <a:spcBef>
                <a:spcPts val="600"/>
              </a:spcBef>
              <a:buFont typeface="Arial" panose="020B0604020202020204" pitchFamily="34" charset="0"/>
              <a:buChar char="•"/>
            </a:pPr>
            <a:endParaRPr lang="en-US" sz="2400" dirty="0">
              <a:sym typeface="Wingdings" panose="05000000000000000000" pitchFamily="2" charset="2"/>
            </a:endParaRPr>
          </a:p>
          <a:p>
            <a:pPr marL="0" indent="0">
              <a:lnSpc>
                <a:spcPct val="100000"/>
              </a:lnSpc>
              <a:spcBef>
                <a:spcPts val="600"/>
              </a:spcBef>
            </a:pPr>
            <a:endParaRPr lang="en-US" sz="2400" dirty="0">
              <a:sym typeface="Wingdings" panose="05000000000000000000" pitchFamily="2" charset="2"/>
            </a:endParaRPr>
          </a:p>
          <a:p>
            <a:pPr marL="342900" indent="-342900">
              <a:lnSpc>
                <a:spcPct val="100000"/>
              </a:lnSpc>
              <a:spcBef>
                <a:spcPts val="600"/>
              </a:spcBef>
              <a:buFont typeface="Arial" panose="020B0604020202020204" pitchFamily="34" charset="0"/>
              <a:buChar char="•"/>
            </a:pPr>
            <a:endParaRPr lang="en-US" sz="2400" dirty="0"/>
          </a:p>
          <a:p>
            <a:pPr marL="342900" indent="-342900">
              <a:lnSpc>
                <a:spcPct val="100000"/>
              </a:lnSpc>
              <a:spcBef>
                <a:spcPts val="600"/>
              </a:spcBef>
              <a:buFont typeface="Arial" panose="020B0604020202020204" pitchFamily="34" charset="0"/>
              <a:buChar char="•"/>
            </a:pPr>
            <a:endParaRPr lang="en-US" sz="2400" dirty="0"/>
          </a:p>
        </p:txBody>
      </p:sp>
      <p:sp>
        <p:nvSpPr>
          <p:cNvPr id="5" name="Slide Number Placeholder 4">
            <a:extLst>
              <a:ext uri="{FF2B5EF4-FFF2-40B4-BE49-F238E27FC236}">
                <a16:creationId xmlns:a16="http://schemas.microsoft.com/office/drawing/2014/main" id="{67A1092A-387C-BACF-A502-01D397D46868}"/>
              </a:ext>
            </a:extLst>
          </p:cNvPr>
          <p:cNvSpPr>
            <a:spLocks noGrp="1"/>
          </p:cNvSpPr>
          <p:nvPr>
            <p:ph type="sldNum" sz="quarter" idx="10"/>
          </p:nvPr>
        </p:nvSpPr>
        <p:spPr/>
        <p:txBody>
          <a:bodyPr/>
          <a:lstStyle/>
          <a:p>
            <a:fld id="{F4B88F72-1EA4-FE40-A5CA-BD0111E6622B}" type="slidenum">
              <a:rPr lang="en-US" smtClean="0"/>
              <a:pPr/>
              <a:t>5</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1640118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4513" y="827156"/>
            <a:ext cx="7902575" cy="1195388"/>
          </a:xfrm>
        </p:spPr>
        <p:txBody>
          <a:bodyPr/>
          <a:lstStyle/>
          <a:p>
            <a:pPr algn="ctr"/>
            <a:r>
              <a:rPr lang="en-US" sz="9600" dirty="0"/>
              <a:t>Healthy Athletes 2.0</a:t>
            </a:r>
          </a:p>
        </p:txBody>
      </p:sp>
      <p:sp>
        <p:nvSpPr>
          <p:cNvPr id="6" name="Slide Number Placeholder 5"/>
          <p:cNvSpPr>
            <a:spLocks noGrp="1"/>
          </p:cNvSpPr>
          <p:nvPr>
            <p:ph type="sldNum" sz="quarter" idx="10"/>
          </p:nvPr>
        </p:nvSpPr>
        <p:spPr/>
        <p:txBody>
          <a:bodyPr/>
          <a:lstStyle/>
          <a:p>
            <a:fld id="{F4B88F72-1EA4-FE40-A5CA-BD0111E6622B}" type="slidenum">
              <a:rPr lang="en-US" smtClean="0"/>
              <a:pPr/>
              <a:t>6</a:t>
            </a:fld>
            <a:endParaRPr lang="en-US" dirty="0">
              <a:latin typeface="Ubuntu"/>
              <a:cs typeface="Ubuntu"/>
            </a:endParaRPr>
          </a:p>
        </p:txBody>
      </p:sp>
    </p:spTree>
    <p:extLst>
      <p:ext uri="{BB962C8B-B14F-4D97-AF65-F5344CB8AC3E}">
        <p14:creationId xmlns:p14="http://schemas.microsoft.com/office/powerpoint/2010/main" val="3744799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Healthy Athletes 2.0</a:t>
            </a:r>
            <a:endParaRPr lang="en-US" dirty="0"/>
          </a:p>
        </p:txBody>
      </p:sp>
      <p:sp>
        <p:nvSpPr>
          <p:cNvPr id="3" name="Content Placeholder 2"/>
          <p:cNvSpPr>
            <a:spLocks noGrp="1"/>
          </p:cNvSpPr>
          <p:nvPr>
            <p:ph idx="1"/>
          </p:nvPr>
        </p:nvSpPr>
        <p:spPr>
          <a:xfrm>
            <a:off x="225288" y="1510748"/>
            <a:ext cx="8799442" cy="4960065"/>
          </a:xfrm>
        </p:spPr>
        <p:txBody>
          <a:bodyPr/>
          <a:lstStyle/>
          <a:p>
            <a:pPr marL="342900" indent="-342900">
              <a:buFont typeface="Arial"/>
              <a:buChar char="•"/>
            </a:pPr>
            <a:r>
              <a:rPr lang="en-US" dirty="0"/>
              <a:t>Reviewed and updated content, HAS forms, and resources </a:t>
            </a:r>
          </a:p>
          <a:p>
            <a:pPr marL="342900" indent="-342900">
              <a:buFont typeface="Arial"/>
              <a:buChar char="•"/>
            </a:pPr>
            <a:r>
              <a:rPr lang="en-US" dirty="0"/>
              <a:t>Access to HAS forms and resources</a:t>
            </a:r>
          </a:p>
          <a:p>
            <a:pPr marL="638175" lvl="2" indent="-342900">
              <a:buFont typeface="Arial"/>
              <a:buChar char="•"/>
            </a:pPr>
            <a:r>
              <a:rPr lang="en-US" dirty="0">
                <a:hlinkClick r:id="rId2"/>
              </a:rPr>
              <a:t>https://resources.specialolympics.org/health/health-promotion</a:t>
            </a:r>
            <a:endParaRPr lang="en-US" dirty="0"/>
          </a:p>
          <a:p>
            <a:pPr marL="638175" lvl="2" indent="-342900">
              <a:buFont typeface="Arial"/>
              <a:buChar char="•"/>
            </a:pPr>
            <a:r>
              <a:rPr lang="en-US" dirty="0">
                <a:hlinkClick r:id="rId3"/>
              </a:rPr>
              <a:t>https://resources.specialolympics.org/health/healthy-athletes-system</a:t>
            </a:r>
            <a:endParaRPr lang="en-US" dirty="0"/>
          </a:p>
          <a:p>
            <a:pPr marL="638175" lvl="2" indent="-342900">
              <a:buFont typeface="Arial"/>
              <a:buChar char="•"/>
            </a:pPr>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a:pPr/>
              <a:t>7</a:t>
            </a:fld>
            <a:r>
              <a:rPr lang="en-US" dirty="0"/>
              <a:t> /  </a:t>
            </a:r>
            <a:r>
              <a:rPr lang="en-US" dirty="0">
                <a:latin typeface="Ubuntu"/>
                <a:cs typeface="Ubuntu"/>
              </a:rPr>
              <a:t>Special Olympics</a:t>
            </a:r>
          </a:p>
        </p:txBody>
      </p:sp>
    </p:spTree>
    <p:extLst>
      <p:ext uri="{BB962C8B-B14F-4D97-AF65-F5344CB8AC3E}">
        <p14:creationId xmlns:p14="http://schemas.microsoft.com/office/powerpoint/2010/main" val="136396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E37FBB4-BD7E-4C1D-3384-E26584B2052B}"/>
              </a:ext>
            </a:extLst>
          </p:cNvPr>
          <p:cNvSpPr>
            <a:spLocks noGrp="1"/>
          </p:cNvSpPr>
          <p:nvPr>
            <p:ph type="title"/>
          </p:nvPr>
        </p:nvSpPr>
        <p:spPr>
          <a:xfrm>
            <a:off x="544513" y="1510748"/>
            <a:ext cx="7902575" cy="2382078"/>
          </a:xfrm>
        </p:spPr>
        <p:txBody>
          <a:bodyPr/>
          <a:lstStyle/>
          <a:p>
            <a:pPr algn="ctr"/>
            <a:r>
              <a:rPr lang="en-US" sz="9600" dirty="0"/>
              <a:t>HAS Form</a:t>
            </a:r>
          </a:p>
        </p:txBody>
      </p:sp>
      <p:sp>
        <p:nvSpPr>
          <p:cNvPr id="7" name="Slide Number Placeholder 6">
            <a:extLst>
              <a:ext uri="{FF2B5EF4-FFF2-40B4-BE49-F238E27FC236}">
                <a16:creationId xmlns:a16="http://schemas.microsoft.com/office/drawing/2014/main" id="{451BB926-22D2-B644-5A7D-20725AB56435}"/>
              </a:ext>
            </a:extLst>
          </p:cNvPr>
          <p:cNvSpPr>
            <a:spLocks noGrp="1"/>
          </p:cNvSpPr>
          <p:nvPr>
            <p:ph type="sldNum" sz="quarter" idx="10"/>
          </p:nvPr>
        </p:nvSpPr>
        <p:spPr/>
        <p:txBody>
          <a:bodyPr/>
          <a:lstStyle/>
          <a:p>
            <a:fld id="{F4B88F72-1EA4-FE40-A5CA-BD0111E6622B}" type="slidenum">
              <a:rPr lang="en-US" smtClean="0"/>
              <a:pPr/>
              <a:t>8</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375513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D7A6D-9700-C091-B645-2D9659BF24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DD0BD-C27A-AA20-A6EC-E78349DE3F4C}"/>
              </a:ext>
            </a:extLst>
          </p:cNvPr>
          <p:cNvSpPr>
            <a:spLocks noGrp="1"/>
          </p:cNvSpPr>
          <p:nvPr>
            <p:ph type="title"/>
          </p:nvPr>
        </p:nvSpPr>
        <p:spPr/>
        <p:txBody>
          <a:bodyPr/>
          <a:lstStyle/>
          <a:p>
            <a:r>
              <a:rPr lang="en-US" b="1" dirty="0"/>
              <a:t>Health Promotion HAS 2.0 Form</a:t>
            </a:r>
            <a:endParaRPr lang="en-US" dirty="0"/>
          </a:p>
        </p:txBody>
      </p:sp>
      <p:sp>
        <p:nvSpPr>
          <p:cNvPr id="3" name="Content Placeholder 2">
            <a:extLst>
              <a:ext uri="{FF2B5EF4-FFF2-40B4-BE49-F238E27FC236}">
                <a16:creationId xmlns:a16="http://schemas.microsoft.com/office/drawing/2014/main" id="{1BE745CD-E780-037D-C3D7-D4BEC66B55F9}"/>
              </a:ext>
            </a:extLst>
          </p:cNvPr>
          <p:cNvSpPr>
            <a:spLocks noGrp="1"/>
          </p:cNvSpPr>
          <p:nvPr>
            <p:ph idx="1"/>
          </p:nvPr>
        </p:nvSpPr>
        <p:spPr>
          <a:xfrm>
            <a:off x="225288" y="1789043"/>
            <a:ext cx="3498781" cy="4681770"/>
          </a:xfrm>
        </p:spPr>
        <p:txBody>
          <a:bodyPr/>
          <a:lstStyle/>
          <a:p>
            <a:pPr marL="342900" indent="-342900">
              <a:buFont typeface="Arial"/>
              <a:buChar char="•"/>
            </a:pPr>
            <a:r>
              <a:rPr lang="en-US" sz="2800" dirty="0"/>
              <a:t>10 Stations</a:t>
            </a:r>
          </a:p>
          <a:p>
            <a:pPr marL="387350" lvl="1" indent="-342900">
              <a:buFont typeface="Arial"/>
              <a:buChar char="•"/>
            </a:pPr>
            <a:r>
              <a:rPr lang="en-US" dirty="0"/>
              <a:t>Check In</a:t>
            </a:r>
          </a:p>
          <a:p>
            <a:pPr marL="387350" lvl="1" indent="-342900">
              <a:buFont typeface="Arial"/>
              <a:buChar char="•"/>
            </a:pPr>
            <a:r>
              <a:rPr lang="en-US" dirty="0"/>
              <a:t>Body Composition</a:t>
            </a:r>
          </a:p>
          <a:p>
            <a:pPr marL="387350" lvl="1" indent="-342900">
              <a:buFont typeface="Arial"/>
              <a:buChar char="•"/>
            </a:pPr>
            <a:r>
              <a:rPr lang="en-US" dirty="0"/>
              <a:t>Bone Density</a:t>
            </a:r>
          </a:p>
          <a:p>
            <a:pPr marL="387350" lvl="1" indent="-342900">
              <a:buFont typeface="Arial"/>
              <a:buChar char="•"/>
            </a:pPr>
            <a:r>
              <a:rPr lang="en-US" dirty="0"/>
              <a:t>Blood Pressure</a:t>
            </a:r>
          </a:p>
          <a:p>
            <a:pPr marL="387350" lvl="1" indent="-342900">
              <a:buFont typeface="Arial"/>
              <a:buChar char="•"/>
            </a:pPr>
            <a:r>
              <a:rPr lang="en-US" dirty="0"/>
              <a:t>Nutrition and Hydration</a:t>
            </a:r>
          </a:p>
        </p:txBody>
      </p:sp>
      <p:sp>
        <p:nvSpPr>
          <p:cNvPr id="4" name="Slide Number Placeholder 3">
            <a:extLst>
              <a:ext uri="{FF2B5EF4-FFF2-40B4-BE49-F238E27FC236}">
                <a16:creationId xmlns:a16="http://schemas.microsoft.com/office/drawing/2014/main" id="{EE4C0308-91A8-8D57-BBDE-6107F0DF32D5}"/>
              </a:ext>
            </a:extLst>
          </p:cNvPr>
          <p:cNvSpPr>
            <a:spLocks noGrp="1"/>
          </p:cNvSpPr>
          <p:nvPr>
            <p:ph type="sldNum" sz="quarter" idx="10"/>
          </p:nvPr>
        </p:nvSpPr>
        <p:spPr/>
        <p:txBody>
          <a:bodyPr/>
          <a:lstStyle/>
          <a:p>
            <a:fld id="{F4B88F72-1EA4-FE40-A5CA-BD0111E6622B}" type="slidenum">
              <a:rPr lang="en-US"/>
              <a:pPr/>
              <a:t>9</a:t>
            </a:fld>
            <a:r>
              <a:rPr lang="en-US" dirty="0"/>
              <a:t> /  </a:t>
            </a:r>
            <a:r>
              <a:rPr lang="en-US" dirty="0">
                <a:latin typeface="Ubuntu"/>
                <a:cs typeface="Ubuntu"/>
              </a:rPr>
              <a:t>Special Olympics</a:t>
            </a:r>
          </a:p>
        </p:txBody>
      </p:sp>
      <p:sp>
        <p:nvSpPr>
          <p:cNvPr id="5" name="Content Placeholder 2">
            <a:extLst>
              <a:ext uri="{FF2B5EF4-FFF2-40B4-BE49-F238E27FC236}">
                <a16:creationId xmlns:a16="http://schemas.microsoft.com/office/drawing/2014/main" id="{C2960E98-5697-33A5-CF80-E11D51975A03}"/>
              </a:ext>
            </a:extLst>
          </p:cNvPr>
          <p:cNvSpPr txBox="1">
            <a:spLocks/>
          </p:cNvSpPr>
          <p:nvPr/>
        </p:nvSpPr>
        <p:spPr bwMode="auto">
          <a:xfrm>
            <a:off x="4572000" y="2351231"/>
            <a:ext cx="3498781" cy="4681770"/>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35717" tIns="35717" rIns="35717" bIns="35717" numCol="1" anchor="t" anchorCtr="0" compatLnSpc="1">
            <a:prstTxWarp prst="textNoShape">
              <a:avLst/>
            </a:prstTxWarp>
          </a:bodyPr>
          <a:lst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a:lstStyle>
          <a:p>
            <a:pPr marL="387350" lvl="1" indent="-342900" defTabSz="914400">
              <a:buFont typeface="Arial"/>
              <a:buChar char="•"/>
            </a:pPr>
            <a:r>
              <a:rPr lang="en-US" kern="0" dirty="0"/>
              <a:t>Physical Activity</a:t>
            </a:r>
          </a:p>
          <a:p>
            <a:pPr marL="387350" lvl="1" indent="-342900" defTabSz="914400">
              <a:buFont typeface="Arial"/>
              <a:buChar char="•"/>
            </a:pPr>
            <a:r>
              <a:rPr lang="en-US" kern="0" dirty="0"/>
              <a:t>Sun Safety</a:t>
            </a:r>
          </a:p>
          <a:p>
            <a:pPr marL="387350" lvl="1" indent="-342900" defTabSz="914400">
              <a:buFont typeface="Arial"/>
              <a:buChar char="•"/>
            </a:pPr>
            <a:r>
              <a:rPr lang="en-US" kern="0" dirty="0"/>
              <a:t>Hand Washing</a:t>
            </a:r>
          </a:p>
          <a:p>
            <a:pPr marL="387350" lvl="1" indent="-342900" defTabSz="914400">
              <a:buFont typeface="Arial"/>
              <a:buChar char="•"/>
            </a:pPr>
            <a:r>
              <a:rPr lang="en-US" kern="0" dirty="0"/>
              <a:t>Tobacco Avoidance</a:t>
            </a:r>
          </a:p>
          <a:p>
            <a:pPr marL="387350" lvl="1" indent="-342900" defTabSz="914400">
              <a:buFont typeface="Arial"/>
              <a:buChar char="•"/>
            </a:pPr>
            <a:r>
              <a:rPr lang="en-US" kern="0" dirty="0"/>
              <a:t>Check Out</a:t>
            </a:r>
          </a:p>
        </p:txBody>
      </p:sp>
    </p:spTree>
    <p:extLst>
      <p:ext uri="{BB962C8B-B14F-4D97-AF65-F5344CB8AC3E}">
        <p14:creationId xmlns:p14="http://schemas.microsoft.com/office/powerpoint/2010/main" val="4110392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4267</TotalTime>
  <Words>429</Words>
  <Application>Microsoft Office PowerPoint</Application>
  <PresentationFormat>On-screen Show (4:3)</PresentationFormat>
  <Paragraphs>76</Paragraphs>
  <Slides>11</Slides>
  <Notes>1</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SO_AP_Presentation</vt:lpstr>
      <vt:lpstr>Body White copy</vt:lpstr>
      <vt:lpstr>Health Promotion 2.0 Training Webinar</vt:lpstr>
      <vt:lpstr>Outline</vt:lpstr>
      <vt:lpstr>Introduction</vt:lpstr>
      <vt:lpstr>Clinical Director Training</vt:lpstr>
      <vt:lpstr>Clinical Director Training</vt:lpstr>
      <vt:lpstr>Healthy Athletes 2.0</vt:lpstr>
      <vt:lpstr>Healthy Athletes 2.0</vt:lpstr>
      <vt:lpstr>HAS Form</vt:lpstr>
      <vt:lpstr>Health Promotion HAS 2.0 Form</vt:lpstr>
      <vt:lpstr>Health Promotion HAS 2.0 Form</vt:lpstr>
      <vt:lpstr>Accessibility During 2.0 Form Review </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Kimberly Delapaz</cp:lastModifiedBy>
  <cp:revision>37</cp:revision>
  <dcterms:created xsi:type="dcterms:W3CDTF">2012-07-11T16:39:32Z</dcterms:created>
  <dcterms:modified xsi:type="dcterms:W3CDTF">2026-03-31T16:28:00Z</dcterms:modified>
</cp:coreProperties>
</file>