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4" r:id="rId1"/>
    <p:sldMasterId id="2147483723" r:id="rId2"/>
  </p:sldMasterIdLst>
  <p:notesMasterIdLst>
    <p:notesMasterId r:id="rId21"/>
  </p:notesMasterIdLst>
  <p:handoutMasterIdLst>
    <p:handoutMasterId r:id="rId22"/>
  </p:handoutMasterIdLst>
  <p:sldIdLst>
    <p:sldId id="256" r:id="rId3"/>
    <p:sldId id="266" r:id="rId4"/>
    <p:sldId id="257" r:id="rId5"/>
    <p:sldId id="259" r:id="rId6"/>
    <p:sldId id="312" r:id="rId7"/>
    <p:sldId id="314" r:id="rId8"/>
    <p:sldId id="315" r:id="rId9"/>
    <p:sldId id="273" r:id="rId10"/>
    <p:sldId id="317" r:id="rId11"/>
    <p:sldId id="276" r:id="rId12"/>
    <p:sldId id="279" r:id="rId13"/>
    <p:sldId id="318" r:id="rId14"/>
    <p:sldId id="320" r:id="rId15"/>
    <p:sldId id="321" r:id="rId16"/>
    <p:sldId id="296" r:id="rId17"/>
    <p:sldId id="302" r:id="rId18"/>
    <p:sldId id="297" r:id="rId19"/>
    <p:sldId id="313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2421"/>
    <a:srgbClr val="2E3333"/>
    <a:srgbClr val="1A1A16"/>
    <a:srgbClr val="1A1A10"/>
    <a:srgbClr val="16151E"/>
    <a:srgbClr val="292511"/>
    <a:srgbClr val="000000"/>
    <a:srgbClr val="FF5517"/>
    <a:srgbClr val="FF79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285742-AFB6-420D-89D7-B37EB3A2CB12}" v="6680" dt="2026-01-26T01:22:34.9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00" autoAdjust="0"/>
    <p:restoredTop sz="67345" autoAdjust="0"/>
  </p:normalViewPr>
  <p:slideViewPr>
    <p:cSldViewPr snapToGrid="0" snapToObjects="1">
      <p:cViewPr varScale="1">
        <p:scale>
          <a:sx n="53" d="100"/>
          <a:sy n="53" d="100"/>
        </p:scale>
        <p:origin x="2102" y="269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notesViewPr>
    <p:cSldViewPr snapToGrid="0" snapToObjects="1">
      <p:cViewPr varScale="1">
        <p:scale>
          <a:sx n="101" d="100"/>
          <a:sy n="101" d="100"/>
        </p:scale>
        <p:origin x="-323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D70A94-535E-A242-8751-E65D819C19D3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442F98-C731-A94C-AA10-6D9C96A04D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005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A25BBB-A885-FB47-A586-C46B257BEE92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6B4B2F-0019-C942-9AE2-8EB4A07943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6320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B4B2F-0019-C942-9AE2-8EB4A07943D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342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B4B2F-0019-C942-9AE2-8EB4A07943D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9634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B4B2F-0019-C942-9AE2-8EB4A07943D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2410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B4B2F-0019-C942-9AE2-8EB4A07943D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287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B4B2F-0019-C942-9AE2-8EB4A07943D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8418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B4B2F-0019-C942-9AE2-8EB4A07943D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6485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B4B2F-0019-C942-9AE2-8EB4A07943DA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475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1150622"/>
            <a:ext cx="7773293" cy="1470049"/>
          </a:xfrm>
        </p:spPr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4703" y="2973325"/>
            <a:ext cx="6400354" cy="1752451"/>
          </a:xfrm>
        </p:spPr>
        <p:txBody>
          <a:bodyPr/>
          <a:lstStyle>
            <a:lvl1pPr marL="0" indent="0" algn="l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ga-IE"/>
              <a:t>Click to edit Master subtitle style</a:t>
            </a:r>
            <a:endParaRPr lang="en-US" dirty="0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154354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2130848"/>
            <a:ext cx="7773293" cy="1470049"/>
          </a:xfrm>
        </p:spPr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824" y="3886647"/>
            <a:ext cx="6400354" cy="1752451"/>
          </a:xfrm>
        </p:spPr>
        <p:txBody>
          <a:bodyPr/>
          <a:lstStyle>
            <a:lvl1pPr marL="0" indent="0" algn="ctr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ga-IE"/>
              <a:t>Click to edit Master subtitle style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380949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2450640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711" y="1741289"/>
            <a:ext cx="3902273" cy="446484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4141" y="1741289"/>
            <a:ext cx="3902273" cy="446484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2834944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4588"/>
            <a:ext cx="82287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47" y="1534791"/>
            <a:ext cx="4039568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47" y="2174379"/>
            <a:ext cx="4039568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55" y="1534791"/>
            <a:ext cx="4041799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55" y="2174379"/>
            <a:ext cx="4041799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114778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4226246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3509570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3473"/>
            <a:ext cx="3008189" cy="826519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24" y="1910081"/>
            <a:ext cx="5111130" cy="421568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47" y="1910081"/>
            <a:ext cx="3008189" cy="4215684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223992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8F6C85-62F1-2E45-BAF4-9247EEFC73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6917" y="221921"/>
            <a:ext cx="8791061" cy="6436217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200"/>
            </a:lvl1pPr>
            <a:lvl2pPr marL="321457" indent="0">
              <a:buNone/>
              <a:defRPr sz="2000"/>
            </a:lvl2pPr>
            <a:lvl3pPr marL="642915" indent="0">
              <a:buNone/>
              <a:defRPr sz="1700"/>
            </a:lvl3pPr>
            <a:lvl4pPr marL="964372" indent="0">
              <a:buNone/>
              <a:defRPr sz="1400"/>
            </a:lvl4pPr>
            <a:lvl5pPr marL="1285829" indent="0">
              <a:buNone/>
              <a:defRPr sz="1400"/>
            </a:lvl5pPr>
            <a:lvl6pPr marL="1607287" indent="0">
              <a:buNone/>
              <a:defRPr sz="1400"/>
            </a:lvl6pPr>
            <a:lvl7pPr marL="1928744" indent="0">
              <a:buNone/>
              <a:defRPr sz="1400"/>
            </a:lvl7pPr>
            <a:lvl8pPr marL="2250201" indent="0">
              <a:buNone/>
              <a:defRPr sz="1400"/>
            </a:lvl8pPr>
            <a:lvl9pPr marL="2571659" indent="0">
              <a:buNone/>
              <a:defRPr sz="1400"/>
            </a:lvl9pPr>
          </a:lstStyle>
          <a:p>
            <a:pPr lvl="0"/>
            <a:r>
              <a:rPr lang="ga-IE" noProof="0">
                <a:sym typeface="Ubuntu" charset="0"/>
              </a:rPr>
              <a:t>Drag picture to placeholder or click icon to add</a:t>
            </a:r>
            <a:endParaRPr lang="en-US" noProof="0">
              <a:sym typeface="Ubuntu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743" y="5084341"/>
            <a:ext cx="6875132" cy="56703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 dirty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0743" y="5757637"/>
            <a:ext cx="6891759" cy="616450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5209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69586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189" y="2600179"/>
            <a:ext cx="7772176" cy="1361777"/>
          </a:xfrm>
        </p:spPr>
        <p:txBody>
          <a:bodyPr/>
          <a:lstStyle>
            <a:lvl1pPr algn="l">
              <a:defRPr sz="2800" b="1" cap="all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189" y="1099991"/>
            <a:ext cx="7772176" cy="1500188"/>
          </a:xfrm>
        </p:spPr>
        <p:txBody>
          <a:bodyPr anchor="b"/>
          <a:lstStyle>
            <a:lvl1pPr marL="0" indent="0">
              <a:buNone/>
              <a:defRPr sz="1400"/>
            </a:lvl1pPr>
            <a:lvl2pPr marL="321457" indent="0">
              <a:buNone/>
              <a:defRPr sz="1300"/>
            </a:lvl2pPr>
            <a:lvl3pPr marL="642915" indent="0">
              <a:buNone/>
              <a:defRPr sz="1100"/>
            </a:lvl3pPr>
            <a:lvl4pPr marL="964372" indent="0">
              <a:buNone/>
              <a:defRPr sz="1000"/>
            </a:lvl4pPr>
            <a:lvl5pPr marL="1285829" indent="0">
              <a:buNone/>
              <a:defRPr sz="1000"/>
            </a:lvl5pPr>
            <a:lvl6pPr marL="1607287" indent="0">
              <a:buNone/>
              <a:defRPr sz="1000"/>
            </a:lvl6pPr>
            <a:lvl7pPr marL="1928744" indent="0">
              <a:buNone/>
              <a:defRPr sz="1000"/>
            </a:lvl7pPr>
            <a:lvl8pPr marL="2250201" indent="0">
              <a:buNone/>
              <a:defRPr sz="1000"/>
            </a:lvl8pPr>
            <a:lvl9pPr marL="2571659" indent="0">
              <a:buNone/>
              <a:defRPr sz="10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187905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711" y="2375297"/>
            <a:ext cx="3902273" cy="1857375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4141" y="2375297"/>
            <a:ext cx="3902273" cy="1857375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912543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4588"/>
            <a:ext cx="82287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47" y="2246177"/>
            <a:ext cx="4039568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47" y="2885765"/>
            <a:ext cx="4039568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55" y="2267025"/>
            <a:ext cx="4041799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55" y="2906613"/>
            <a:ext cx="4041799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640717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109274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/ </a:t>
            </a:r>
            <a:r>
              <a:rPr lang="en-US" b="1">
                <a:latin typeface="Helvetica Neue"/>
                <a:cs typeface="Helvetica Neue"/>
              </a:rPr>
              <a:t>storyful.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004358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3473"/>
            <a:ext cx="3008189" cy="116197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24" y="273472"/>
            <a:ext cx="5111130" cy="585229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47" y="1435448"/>
            <a:ext cx="3008189" cy="4690318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232538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635" y="4800824"/>
            <a:ext cx="5486177" cy="56703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635" y="612800"/>
            <a:ext cx="5486177" cy="4114354"/>
          </a:xfrm>
        </p:spPr>
        <p:txBody>
          <a:bodyPr/>
          <a:lstStyle>
            <a:lvl1pPr marL="0" indent="0">
              <a:buNone/>
              <a:defRPr sz="2200"/>
            </a:lvl1pPr>
            <a:lvl2pPr marL="321457" indent="0">
              <a:buNone/>
              <a:defRPr sz="2000"/>
            </a:lvl2pPr>
            <a:lvl3pPr marL="642915" indent="0">
              <a:buNone/>
              <a:defRPr sz="1700"/>
            </a:lvl3pPr>
            <a:lvl4pPr marL="964372" indent="0">
              <a:buNone/>
              <a:defRPr sz="1400"/>
            </a:lvl4pPr>
            <a:lvl5pPr marL="1285829" indent="0">
              <a:buNone/>
              <a:defRPr sz="1400"/>
            </a:lvl5pPr>
            <a:lvl6pPr marL="1607287" indent="0">
              <a:buNone/>
              <a:defRPr sz="1400"/>
            </a:lvl6pPr>
            <a:lvl7pPr marL="1928744" indent="0">
              <a:buNone/>
              <a:defRPr sz="1400"/>
            </a:lvl7pPr>
            <a:lvl8pPr marL="2250201" indent="0">
              <a:buNone/>
              <a:defRPr sz="1400"/>
            </a:lvl8pPr>
            <a:lvl9pPr marL="2571659" indent="0">
              <a:buNone/>
              <a:defRPr sz="1400"/>
            </a:lvl9pPr>
          </a:lstStyle>
          <a:p>
            <a:pPr lvl="0"/>
            <a:r>
              <a:rPr lang="ga-IE" noProof="0">
                <a:sym typeface="Ubuntu Light" charset="0"/>
              </a:rPr>
              <a:t>Drag picture to placeholder or click icon to add</a:t>
            </a:r>
            <a:endParaRPr lang="en-US" noProof="0">
              <a:sym typeface="Ubuntu Light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635" y="5367859"/>
            <a:ext cx="5486177" cy="804788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410392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4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3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2374900"/>
            <a:ext cx="7912100" cy="185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 Light" charset="0"/>
              </a:rPr>
              <a:t>Click to edit Master text styles</a:t>
            </a:r>
          </a:p>
          <a:p>
            <a:pPr lvl="1"/>
            <a:r>
              <a:rPr lang="ga-IE">
                <a:sym typeface="Ubuntu Light" charset="0"/>
              </a:rPr>
              <a:t>Second level</a:t>
            </a:r>
          </a:p>
          <a:p>
            <a:pPr lvl="2"/>
            <a:r>
              <a:rPr lang="ga-IE">
                <a:sym typeface="Ubuntu Light" charset="0"/>
              </a:rPr>
              <a:t>Third level</a:t>
            </a:r>
          </a:p>
          <a:p>
            <a:pPr lvl="3"/>
            <a:r>
              <a:rPr lang="ga-IE">
                <a:sym typeface="Ubuntu Light" charset="0"/>
              </a:rPr>
              <a:t>Fourth level</a:t>
            </a:r>
          </a:p>
          <a:p>
            <a:pPr lvl="4"/>
            <a:r>
              <a:rPr lang="ga-IE">
                <a:sym typeface="Ubuntu Light" charset="0"/>
              </a:rPr>
              <a:t>Fifth level</a:t>
            </a:r>
            <a:endParaRPr lang="en-US" dirty="0">
              <a:sym typeface="Ubuntu Light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44513" y="482600"/>
            <a:ext cx="7902575" cy="119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 Light" charset="0"/>
              </a:rPr>
              <a:t>Click to edit Master title style</a:t>
            </a:r>
            <a:endParaRPr lang="en-US" dirty="0">
              <a:sym typeface="Ubuntu Light" charset="0"/>
            </a:endParaRPr>
          </a:p>
        </p:txBody>
      </p:sp>
      <p:sp>
        <p:nvSpPr>
          <p:cNvPr id="1028" name="Text Box 4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554037" y="6446156"/>
            <a:ext cx="3630637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 spc="2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dirty="0">
              <a:latin typeface="Ubuntu"/>
              <a:cs typeface="Ubuntu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5900" spc="-100">
          <a:solidFill>
            <a:srgbClr val="FFFFFF"/>
          </a:solidFill>
          <a:latin typeface="+mj-lt"/>
          <a:ea typeface="+mj-ea"/>
          <a:cs typeface="+mj-cs"/>
          <a:sym typeface="Ubuntu Light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5pPr>
      <a:lvl6pPr marL="321457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6pPr>
      <a:lvl7pPr marL="642915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7pPr>
      <a:lvl8pPr marL="964372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8pPr>
      <a:lvl9pPr marL="1285829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9pPr>
    </p:titleStyle>
    <p:bodyStyle>
      <a:lvl1pPr marL="239713" indent="-23971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1pPr>
      <a:lvl2pPr marL="522288" indent="-200025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2pPr>
      <a:lvl3pPr marL="803275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3pPr>
      <a:lvl4pPr marL="1123950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4pPr>
      <a:lvl5pPr marL="1446213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5pPr>
      <a:lvl6pPr marL="321457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6pPr>
      <a:lvl7pPr marL="642915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7pPr>
      <a:lvl8pPr marL="964372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8pPr>
      <a:lvl9pPr marL="1285829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1741488"/>
            <a:ext cx="7912100" cy="446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" charset="0"/>
              </a:rPr>
              <a:t>Click to edit Master text styles</a:t>
            </a:r>
          </a:p>
          <a:p>
            <a:pPr lvl="1"/>
            <a:r>
              <a:rPr lang="ga-IE">
                <a:sym typeface="Ubuntu" charset="0"/>
              </a:rPr>
              <a:t>Second level</a:t>
            </a:r>
          </a:p>
          <a:p>
            <a:pPr lvl="2"/>
            <a:r>
              <a:rPr lang="ga-IE">
                <a:sym typeface="Ubuntu" charset="0"/>
              </a:rPr>
              <a:t>Third level</a:t>
            </a:r>
          </a:p>
          <a:p>
            <a:pPr lvl="3"/>
            <a:r>
              <a:rPr lang="ga-IE">
                <a:sym typeface="Ubuntu" charset="0"/>
              </a:rPr>
              <a:t>Fourth level</a:t>
            </a:r>
          </a:p>
          <a:p>
            <a:pPr lvl="4"/>
            <a:r>
              <a:rPr lang="ga-IE">
                <a:sym typeface="Ubuntu" charset="0"/>
              </a:rPr>
              <a:t>Fifth level</a:t>
            </a:r>
            <a:endParaRPr lang="en-US" dirty="0">
              <a:sym typeface="Ubuntu Light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44513" y="366713"/>
            <a:ext cx="7051823" cy="104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35717" tIns="35717" rIns="35717" bIns="3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 Light" charset="0"/>
              </a:rPr>
              <a:t>Click to edit Master title style</a:t>
            </a:r>
            <a:endParaRPr lang="en-US" dirty="0">
              <a:sym typeface="Ubuntu Light" charset="0"/>
            </a:endParaRPr>
          </a:p>
        </p:txBody>
      </p:sp>
      <p:sp>
        <p:nvSpPr>
          <p:cNvPr id="2052" name="Text Box 4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554038" y="6470814"/>
            <a:ext cx="3498781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hf hdr="0" ftr="0" dt="0"/>
  <p:txStyles>
    <p:titleStyle>
      <a:lvl1pPr algn="l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3600" spc="-100">
          <a:solidFill>
            <a:schemeClr val="tx1"/>
          </a:solidFill>
          <a:latin typeface="+mj-lt"/>
          <a:ea typeface="+mj-ea"/>
          <a:cs typeface="+mj-cs"/>
          <a:sym typeface="Ubuntu Light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5pPr>
      <a:lvl6pPr marL="321457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6pPr>
      <a:lvl7pPr marL="642915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7pPr>
      <a:lvl8pPr marL="964372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8pPr>
      <a:lvl9pPr marL="1285829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9pPr>
    </p:titleStyle>
    <p:bodyStyle>
      <a:lvl1pPr marL="239713" indent="-239713" algn="l" rtl="0" eaLnBrk="1" fontAlgn="base" hangingPunct="1">
        <a:lnSpc>
          <a:spcPct val="110000"/>
        </a:lnSpc>
        <a:spcBef>
          <a:spcPts val="85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Ubuntu" charset="0"/>
        </a:defRPr>
      </a:lvl1pPr>
      <a:lvl2pPr marL="284163" indent="-284163" algn="l" rtl="0" eaLnBrk="1" fontAlgn="base" hangingPunct="1">
        <a:lnSpc>
          <a:spcPct val="110000"/>
        </a:lnSpc>
        <a:spcBef>
          <a:spcPts val="85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25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2pPr>
      <a:lvl3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3pPr>
      <a:lvl4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4pPr>
      <a:lvl5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5pPr>
      <a:lvl6pPr marL="857220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6pPr>
      <a:lvl7pPr marL="1178677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7pPr>
      <a:lvl8pPr marL="1500134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8pPr>
      <a:lvl9pPr marL="1821591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hyperlink" Target="mailto:strongminds@specialolympics.org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resources.specialolympics.org/health/funfitnes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elearning@specialolympics.org" TargetMode="Externa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FUNfitness 2.0 Training Webinar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85353" y="3170863"/>
            <a:ext cx="7773293" cy="1696942"/>
          </a:xfrm>
        </p:spPr>
        <p:txBody>
          <a:bodyPr/>
          <a:lstStyle/>
          <a:p>
            <a:pPr algn="ctr"/>
            <a:r>
              <a:rPr lang="en-US" dirty="0"/>
              <a:t>Kathleen Rodriguez, PT, DPT</a:t>
            </a:r>
          </a:p>
          <a:p>
            <a:pPr algn="ctr"/>
            <a:r>
              <a:rPr lang="en-US" dirty="0"/>
              <a:t>Sr. Clinical Program Manager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</a:t>
            </a:fld>
            <a:endParaRPr lang="en-US" dirty="0"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940451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1: Check In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Athlete demographic info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Consolidation of pre-station questions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Surveillance questions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Additional current care and access to fitness programming questions to support referral guidance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10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053325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2: Flexibility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038" y="1828800"/>
            <a:ext cx="8285162" cy="437673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Focus on functional tests and measures vs. goniometric measures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3 main areas tested: posterior chain, ankle, shoulder </a:t>
            </a:r>
          </a:p>
          <a:p>
            <a:pPr marL="960407" lvl="5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200" dirty="0"/>
              <a:t>Modified V Sit and Reach Test </a:t>
            </a:r>
            <a:r>
              <a:rPr lang="en-US" sz="2200" b="1" dirty="0">
                <a:solidFill>
                  <a:srgbClr val="FF0000"/>
                </a:solidFill>
              </a:rPr>
              <a:t>(New)</a:t>
            </a:r>
          </a:p>
          <a:p>
            <a:pPr marL="960407" lvl="5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200" dirty="0"/>
              <a:t>Weight Bearing Lunge Test </a:t>
            </a:r>
            <a:r>
              <a:rPr lang="en-US" sz="2200" b="1" dirty="0">
                <a:solidFill>
                  <a:srgbClr val="FF0000"/>
                </a:solidFill>
              </a:rPr>
              <a:t>(New)</a:t>
            </a:r>
          </a:p>
          <a:p>
            <a:pPr marL="960407" lvl="5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200" dirty="0"/>
              <a:t>Modified Apley Scratch Test (</a:t>
            </a:r>
            <a:r>
              <a:rPr lang="en-US" sz="2200" i="1" dirty="0"/>
              <a:t>follow-up guidelines updated)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Addition of a pain question for each test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11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917328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495ADC-A021-E43B-E747-A48C14B289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046DAAD-A944-DA37-1413-1E258BB05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3: Strength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849937-B431-1A04-21AD-7F20237BD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038" y="1645920"/>
            <a:ext cx="8483282" cy="482489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Major change consolidating upper body and core testing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3 main areas tested: lower body, hand grip, core/upper body stability &amp; control  </a:t>
            </a:r>
          </a:p>
          <a:p>
            <a:pPr marL="960407" lvl="5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200" dirty="0"/>
              <a:t>10 Time Sit to Stand Test </a:t>
            </a:r>
          </a:p>
          <a:p>
            <a:pPr marL="960407" lvl="5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200" dirty="0"/>
              <a:t>Hand Grip Dynamometry </a:t>
            </a:r>
            <a:r>
              <a:rPr lang="en-US" sz="2200" i="1" dirty="0"/>
              <a:t>(follow-up guidelines updated) </a:t>
            </a:r>
          </a:p>
          <a:p>
            <a:pPr marL="960407" lvl="5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200" dirty="0"/>
              <a:t>Isometric Push Up Test </a:t>
            </a:r>
            <a:r>
              <a:rPr lang="en-US" sz="2200" b="1" dirty="0">
                <a:solidFill>
                  <a:srgbClr val="FF0000"/>
                </a:solidFill>
              </a:rPr>
              <a:t>(New)</a:t>
            </a:r>
          </a:p>
          <a:p>
            <a:pPr marL="1603321" lvl="7" indent="-342900">
              <a:lnSpc>
                <a:spcPct val="100000"/>
              </a:lnSpc>
              <a:buFont typeface="Wingdings" panose="05000000000000000000" pitchFamily="2" charset="2"/>
              <a:buChar char="à"/>
            </a:pPr>
            <a:r>
              <a:rPr lang="en-US" sz="2000" b="1" i="1" u="sng" dirty="0">
                <a:solidFill>
                  <a:schemeClr val="tx1"/>
                </a:solidFill>
              </a:rPr>
              <a:t>Alternative option: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Seated Push-Up Test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Addition of a question to address the removal of the Thomas test from the flexibility station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Addition of a pain question for each test</a:t>
            </a:r>
          </a:p>
          <a:p>
            <a:pPr marL="1260421" lvl="7" indent="0">
              <a:lnSpc>
                <a:spcPct val="100000"/>
              </a:lnSpc>
              <a:buNone/>
            </a:pP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7D4956-9E55-B2E4-F9EB-384C49519D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12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457557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CE78D4-E887-2BDB-64A7-455672E63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120A77C-9EEF-8761-3541-8590EB83A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4: Balance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297E284-D309-8A4E-7F2F-28BB86336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038" y="1828800"/>
            <a:ext cx="8096476" cy="437673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All the same tests and measures previously used with </a:t>
            </a:r>
          </a:p>
          <a:p>
            <a:pPr marL="960407" lvl="5" indent="-342900">
              <a:buFont typeface="Courier New" panose="02070309020205020404" pitchFamily="49" charset="0"/>
              <a:buChar char="o"/>
            </a:pPr>
            <a:r>
              <a:rPr lang="en-US" sz="2200" dirty="0"/>
              <a:t>Static &amp; Dynamic Testing </a:t>
            </a:r>
          </a:p>
          <a:p>
            <a:pPr marL="1603321" lvl="7" indent="-3429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200" dirty="0"/>
              <a:t>Tandem Stance </a:t>
            </a:r>
          </a:p>
          <a:p>
            <a:pPr marL="1603321" lvl="7" indent="-3429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200" dirty="0"/>
              <a:t>Single Leg Stance Eyes Open &amp; Eyes Closed </a:t>
            </a:r>
          </a:p>
          <a:p>
            <a:pPr marL="1603321" lvl="7" indent="-3429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200" dirty="0"/>
              <a:t>TUG Test</a:t>
            </a:r>
          </a:p>
          <a:p>
            <a:pPr marL="1581878" lvl="8" indent="0">
              <a:lnSpc>
                <a:spcPct val="100000"/>
              </a:lnSpc>
              <a:buNone/>
            </a:pPr>
            <a:r>
              <a:rPr lang="en-US" sz="2000" b="1" i="1" dirty="0"/>
              <a:t>   </a:t>
            </a:r>
            <a:r>
              <a:rPr lang="en-US" sz="2000" b="1" dirty="0"/>
              <a:t> </a:t>
            </a:r>
            <a:r>
              <a:rPr lang="en-US" sz="2000" b="1" dirty="0">
                <a:sym typeface="Wingdings" panose="05000000000000000000" pitchFamily="2" charset="2"/>
              </a:rPr>
              <a:t>  </a:t>
            </a:r>
            <a:r>
              <a:rPr lang="en-US" sz="2000" b="1" i="1" u="sng" dirty="0"/>
              <a:t>Alternative Option</a:t>
            </a:r>
            <a:r>
              <a:rPr lang="en-US" sz="2000" i="1" dirty="0"/>
              <a:t>: Seated Functional Reach Test</a:t>
            </a:r>
          </a:p>
          <a:p>
            <a:pPr marL="1260421" lvl="7" indent="0">
              <a:lnSpc>
                <a:spcPct val="100000"/>
              </a:lnSpc>
              <a:buNone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Some updates to testing procedures and follow-up guidelines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69169D-DE78-A340-8194-36429CA11F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13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824488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6FA066-7726-E8B1-FA48-ECED0EA2A9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7277BCE-CAEC-DC6A-1BE3-22D40EC44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5: Aerobic Fitness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F1B5FE7-5A26-30A3-63E4-19C83DA56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038" y="1828800"/>
            <a:ext cx="8285162" cy="437673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Updated HR/O2 monitoring procedures and follow-up guidelines </a:t>
            </a:r>
          </a:p>
          <a:p>
            <a:pPr marL="960407" lvl="5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200" dirty="0"/>
              <a:t>Pre-, Post-, and 1-minute-post measurement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Addition of physiologic response question</a:t>
            </a: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Updated non-ambulatory alternative test option</a:t>
            </a:r>
          </a:p>
          <a:p>
            <a:pPr marL="960407" lvl="5" indent="-342900">
              <a:buFont typeface="Courier New" panose="02070309020205020404" pitchFamily="49" charset="0"/>
              <a:buChar char="o"/>
            </a:pPr>
            <a:r>
              <a:rPr lang="en-US" sz="2200" u="sng" dirty="0">
                <a:solidFill>
                  <a:srgbClr val="FF0000"/>
                </a:solidFill>
              </a:rPr>
              <a:t>New alternative non-ambulatory test option </a:t>
            </a:r>
            <a:r>
              <a:rPr lang="en-US" sz="2200" b="1" i="1" dirty="0"/>
              <a:t>=  </a:t>
            </a:r>
          </a:p>
          <a:p>
            <a:pPr marL="938964" lvl="6" indent="0">
              <a:buNone/>
            </a:pPr>
            <a:r>
              <a:rPr lang="en-US" sz="2200" i="1" dirty="0"/>
              <a:t>6-Minute Push Test (wheelchair users only)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FA0AA0-7BA3-09C0-08FC-8A9706C116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14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484081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6: Check Out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370" y="1755777"/>
            <a:ext cx="8599487" cy="4464050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Form completion will take place during “Data Review” and “Education”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Indicate any additional resources provided (e.g., items typically given during education)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If appropriate, record referral recommendations + reasons when appropriate </a:t>
            </a:r>
          </a:p>
          <a:p>
            <a:pPr marL="960407" lvl="5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200" dirty="0">
                <a:sym typeface="Wingdings" panose="05000000000000000000" pitchFamily="2" charset="2"/>
              </a:rPr>
              <a:t>Fill out the referral section horizontally: </a:t>
            </a:r>
          </a:p>
          <a:p>
            <a:pPr marL="1603321" lvl="7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ym typeface="Wingdings" panose="05000000000000000000" pitchFamily="2" charset="2"/>
              </a:rPr>
              <a:t>Select provider type  Select urgency  Select/write   reason for recommendation</a:t>
            </a:r>
            <a:endParaRPr lang="en-US" sz="22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Forms are then collected for Program storage for post-event data entry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15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1082481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CE5EB12-3D15-9791-26D3-1BDF4983D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513" y="1020416"/>
            <a:ext cx="7902575" cy="657571"/>
          </a:xfrm>
        </p:spPr>
        <p:txBody>
          <a:bodyPr/>
          <a:lstStyle/>
          <a:p>
            <a:pPr algn="ctr"/>
            <a:r>
              <a:rPr lang="en-US" sz="9600" dirty="0"/>
              <a:t>Referral Guidelines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B5B11B-1B6E-FD14-03E9-464A24BE63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16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196669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Referral Guidelines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Recommendations should be made by clinical volunteers based on the cumulative results of screening and history questions </a:t>
            </a:r>
          </a:p>
          <a:p>
            <a:pPr marL="0" indent="0"/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Guidelines are available to support referral recommendations; however, clinical volunteers are encouraged to use overall clinical  judgement</a:t>
            </a:r>
            <a:endParaRPr lang="en-US" dirty="0"/>
          </a:p>
          <a:p>
            <a:pPr marL="0" indent="0"/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17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752776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D02FB6E-A872-7ECD-2DA0-6550BD38D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9600" dirty="0"/>
              <a:t>Q &amp; A</a:t>
            </a:r>
            <a:br>
              <a:rPr lang="en-US" sz="9600" dirty="0"/>
            </a:br>
            <a:br>
              <a:rPr lang="en-US" sz="3600" dirty="0"/>
            </a:br>
            <a:r>
              <a:rPr lang="en-US" sz="4000" dirty="0"/>
              <a:t>Email:</a:t>
            </a:r>
            <a:br>
              <a:rPr lang="en-US" sz="9600" dirty="0"/>
            </a:br>
            <a:r>
              <a:rPr lang="en-US" sz="4000" dirty="0">
                <a:sym typeface="Wingdings" panose="05000000000000000000" pitchFamily="2" charset="2"/>
              </a:rPr>
              <a:t>funfitness@specialolympics.org</a:t>
            </a:r>
            <a:endParaRPr lang="en-US" sz="4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D5A5A9-AE2B-2354-4A18-B149401367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18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11851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1727200"/>
            <a:ext cx="7912100" cy="4478338"/>
          </a:xfrm>
        </p:spPr>
        <p:txBody>
          <a:bodyPr/>
          <a:lstStyle/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800" dirty="0">
                <a:cs typeface="Ubuntu Light"/>
              </a:rPr>
              <a:t>Introduction</a:t>
            </a: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800" dirty="0">
                <a:cs typeface="Ubuntu Light"/>
              </a:rPr>
              <a:t>Healthy Athletes 2.0</a:t>
            </a: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800" dirty="0"/>
              <a:t>HAS Form </a:t>
            </a: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800" dirty="0"/>
              <a:t>Referral Guidelines</a:t>
            </a: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800" dirty="0"/>
              <a:t>Clinical Director Training</a:t>
            </a:r>
          </a:p>
          <a:p>
            <a:pPr marL="342900" indent="-342900">
              <a:lnSpc>
                <a:spcPct val="100000"/>
              </a:lnSpc>
              <a:spcBef>
                <a:spcPts val="844"/>
              </a:spcBef>
              <a:buFont typeface="Arial"/>
              <a:buChar char="•"/>
              <a:defRPr/>
            </a:pPr>
            <a:r>
              <a:rPr lang="en-US" sz="2800" dirty="0"/>
              <a:t>Q&amp;A</a:t>
            </a:r>
            <a:endParaRPr lang="en-US" sz="2800" dirty="0">
              <a:sym typeface="Ubuntu Light" charset="0"/>
            </a:endParaRPr>
          </a:p>
          <a:p>
            <a:pPr marL="960407" lvl="5" indent="-342900" algn="ctr">
              <a:lnSpc>
                <a:spcPct val="100000"/>
              </a:lnSpc>
              <a:spcBef>
                <a:spcPts val="844"/>
              </a:spcBef>
              <a:buFont typeface="Arial"/>
              <a:buChar char="•"/>
              <a:defRPr/>
            </a:pPr>
            <a:r>
              <a:rPr lang="en-US" sz="2400" i="1" dirty="0">
                <a:solidFill>
                  <a:schemeClr val="tx1"/>
                </a:solidFill>
                <a:sym typeface="Ubuntu Light" charset="0"/>
              </a:rPr>
              <a:t>P</a:t>
            </a:r>
            <a:r>
              <a:rPr lang="en-US" sz="2400" i="1" dirty="0">
                <a:solidFill>
                  <a:schemeClr val="tx1"/>
                </a:solidFill>
                <a:sym typeface="Wingdings" panose="05000000000000000000" pitchFamily="2" charset="2"/>
              </a:rPr>
              <a:t>lease save questions until the end unless necessary for accessibility or related to a specific clinical aspect of the form that is being reviewed</a:t>
            </a:r>
            <a:endParaRPr lang="en-US" sz="2400" i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2</a:t>
            </a:fld>
            <a:r>
              <a:rPr lang="en-US" dirty="0"/>
              <a:t> /  </a:t>
            </a:r>
            <a:r>
              <a:rPr lang="en-US" dirty="0"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413016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513" y="366713"/>
            <a:ext cx="7051823" cy="1046064"/>
          </a:xfrm>
        </p:spPr>
        <p:txBody>
          <a:bodyPr wrap="square" anchor="ctr">
            <a:normAutofit/>
          </a:bodyPr>
          <a:lstStyle/>
          <a:p>
            <a:r>
              <a:rPr lang="en-US" b="1" dirty="0"/>
              <a:t>Introduction</a:t>
            </a:r>
            <a:endParaRPr lang="en-US" dirty="0"/>
          </a:p>
        </p:txBody>
      </p:sp>
      <p:pic>
        <p:nvPicPr>
          <p:cNvPr id="6" name="Picture 5" descr="A person smiling at the camera&#10;&#10;AI-generated content may be incorrect.">
            <a:extLst>
              <a:ext uri="{FF2B5EF4-FFF2-40B4-BE49-F238E27FC236}">
                <a16:creationId xmlns:a16="http://schemas.microsoft.com/office/drawing/2014/main" id="{13659C86-1DE9-56B7-7C4E-D941E676233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2316" t="14514" r="5072" b="14190"/>
          <a:stretch>
            <a:fillRect/>
          </a:stretch>
        </p:blipFill>
        <p:spPr>
          <a:xfrm>
            <a:off x="554038" y="1625650"/>
            <a:ext cx="3498782" cy="4580483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281715" y="1890331"/>
            <a:ext cx="4746170" cy="4580483"/>
          </a:xfrm>
        </p:spPr>
        <p:txBody>
          <a:bodyPr wrap="square" anchor="t"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/>
              <a:t>Discipline Manager of FUNfitness and Fit Feet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Licensed Physiotherapist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Based just outside of </a:t>
            </a:r>
          </a:p>
          <a:p>
            <a:pPr marL="295275" lvl="3" indent="0">
              <a:buNone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 Louisville, KY, USA </a:t>
            </a:r>
          </a:p>
          <a:p>
            <a:pPr marL="295275" lvl="2" indent="0">
              <a:buNone/>
            </a:pPr>
            <a:r>
              <a:rPr lang="en-US" sz="1800" i="1" dirty="0"/>
              <a:t>(Eastern Standard Time zone) </a:t>
            </a:r>
          </a:p>
          <a:p>
            <a:pPr marL="295275" lvl="2" indent="0">
              <a:buNone/>
            </a:pPr>
            <a:endParaRPr lang="en-US" sz="1800" i="1" dirty="0"/>
          </a:p>
          <a:p>
            <a:pPr marL="342900" indent="-342900">
              <a:buFont typeface="Arial"/>
              <a:buChar char="•"/>
            </a:pPr>
            <a:r>
              <a:rPr lang="en-US" sz="2400" b="1" dirty="0"/>
              <a:t>Contact:</a:t>
            </a:r>
            <a:endParaRPr lang="en-US" sz="2400" b="1" dirty="0"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295275" lvl="4" indent="0">
              <a:buNone/>
            </a:pPr>
            <a:r>
              <a:rPr lang="en-US" sz="2400" dirty="0">
                <a:solidFill>
                  <a:schemeClr val="tx1"/>
                </a:solidFill>
                <a:hlinkClick r:id="rId4"/>
              </a:rPr>
              <a:t>funfitness@specialolympics.org</a:t>
            </a:r>
            <a:endParaRPr lang="en-US" sz="2400" dirty="0">
              <a:solidFill>
                <a:schemeClr val="tx1"/>
              </a:solidFill>
            </a:endParaRPr>
          </a:p>
          <a:p>
            <a:pPr marL="0" indent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54038" y="6470814"/>
            <a:ext cx="3498781" cy="187325"/>
          </a:xfrm>
        </p:spPr>
        <p:txBody>
          <a:bodyPr wrap="none" anchor="t">
            <a:normAutofit/>
          </a:bodyPr>
          <a:lstStyle/>
          <a:p>
            <a:pPr>
              <a:spcAft>
                <a:spcPts val="600"/>
              </a:spcAft>
            </a:pPr>
            <a:fld id="{F4B88F72-1EA4-FE40-A5CA-BD0111E6622B}" type="slidenum">
              <a:rPr lang="en-US" sz="800"/>
              <a:pPr>
                <a:spcAft>
                  <a:spcPts val="600"/>
                </a:spcAft>
              </a:pPr>
              <a:t>3</a:t>
            </a:fld>
            <a:r>
              <a:rPr lang="en-US" sz="800"/>
              <a:t> /  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3457909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44513" y="827156"/>
            <a:ext cx="7902575" cy="1195388"/>
          </a:xfrm>
        </p:spPr>
        <p:txBody>
          <a:bodyPr/>
          <a:lstStyle/>
          <a:p>
            <a:pPr algn="ctr"/>
            <a:r>
              <a:rPr lang="en-US" sz="9600" dirty="0"/>
              <a:t>Healthy Athletes 2.0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4</a:t>
            </a:fld>
            <a:endParaRPr lang="en-US" dirty="0"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744799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Healthy Athletes 2.0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304" y="1760703"/>
            <a:ext cx="8617155" cy="4612830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Font typeface="Arial"/>
              <a:buChar char="•"/>
            </a:pPr>
            <a:r>
              <a:rPr lang="en-US" dirty="0"/>
              <a:t>Reviewed and updated content, HAS forms, and resources</a:t>
            </a:r>
            <a:endParaRPr lang="en-US" sz="1100" dirty="0"/>
          </a:p>
          <a:p>
            <a:pPr marL="342900" indent="-3429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dirty="0"/>
              <a:t>Key FUNfintess 2.0 changes: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200" dirty="0"/>
              <a:t>Updated tests and measures throughout the 4 main clinical stations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200" dirty="0"/>
              <a:t>Streamlining of history questions 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200" dirty="0"/>
              <a:t>More robust referral guidelines</a:t>
            </a:r>
          </a:p>
          <a:p>
            <a:pPr marL="3429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</a:pPr>
            <a:r>
              <a:rPr lang="en-US" dirty="0"/>
              <a:t>Access to HAS forms and resources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200" dirty="0"/>
              <a:t>Sent directly to Programs hosting early events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200" dirty="0"/>
              <a:t>Will be added to the resources page within the month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200" dirty="0">
                <a:hlinkClick r:id="rId3"/>
              </a:rPr>
              <a:t>https://resources.specialolympics.org/health/funfitness</a:t>
            </a:r>
            <a:r>
              <a:rPr lang="en-US" sz="2200" dirty="0"/>
              <a:t> </a:t>
            </a:r>
            <a:endParaRPr lang="en-US" sz="1000" dirty="0"/>
          </a:p>
          <a:p>
            <a:pPr marL="387350" lvl="1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5</a:t>
            </a:fld>
            <a:r>
              <a:rPr lang="en-US" dirty="0"/>
              <a:t> /  </a:t>
            </a:r>
            <a:r>
              <a:rPr lang="en-US" dirty="0"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1363963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306EA2-7012-278F-E595-CA389F6B22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1E95701-E57A-6529-91E5-56A5CC904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712" y="1193800"/>
            <a:ext cx="7902575" cy="1195388"/>
          </a:xfrm>
        </p:spPr>
        <p:txBody>
          <a:bodyPr/>
          <a:lstStyle/>
          <a:p>
            <a:pPr algn="ctr"/>
            <a:r>
              <a:rPr lang="en-US" sz="8800" dirty="0"/>
              <a:t>Clinical Director Training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7A22CD-F0F0-A42C-4360-3A5CBD643C1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6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220652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64935E-6ADF-8EEE-70B0-530179B7E3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195CD0A-4A58-F5CC-2696-BD3CDCF06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513" y="29184"/>
            <a:ext cx="7051823" cy="1770586"/>
          </a:xfrm>
        </p:spPr>
        <p:txBody>
          <a:bodyPr/>
          <a:lstStyle/>
          <a:p>
            <a:r>
              <a:rPr lang="en-US" b="1" dirty="0"/>
              <a:t>Clinical Director Training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F44F9FA-CEC9-EEA5-3210-2C6EEE646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686" y="1799770"/>
            <a:ext cx="8781143" cy="4405769"/>
          </a:xfrm>
        </p:spPr>
        <p:txBody>
          <a:bodyPr/>
          <a:lstStyle/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FUNfitness 2.0 CD Training Module is live on the LMS</a:t>
            </a: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ALL New CDs will be assigned this training automatically.</a:t>
            </a: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Current CDs previously trained on 1.0 will need to complete the discipline only 2.0 module before hosting FUNfitness 2.0 at an event</a:t>
            </a:r>
          </a:p>
          <a:p>
            <a:pPr marL="1412845" lvl="5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b="1" i="1" u="sng" dirty="0">
                <a:sym typeface="Wingdings" panose="05000000000000000000" pitchFamily="2" charset="2"/>
              </a:rPr>
              <a:t>Note</a:t>
            </a:r>
            <a:r>
              <a:rPr lang="en-US" sz="2200" b="1" i="1" dirty="0">
                <a:sym typeface="Wingdings" panose="05000000000000000000" pitchFamily="2" charset="2"/>
              </a:rPr>
              <a:t>: </a:t>
            </a:r>
            <a:r>
              <a:rPr lang="en-US" sz="2200" dirty="0">
                <a:sym typeface="Wingdings" panose="05000000000000000000" pitchFamily="2" charset="2"/>
              </a:rPr>
              <a:t>All current CD’s have already been assigned the new modules on the LMS. </a:t>
            </a:r>
            <a:r>
              <a:rPr lang="en-US" sz="2200" i="1" dirty="0">
                <a:sym typeface="Wingdings" panose="05000000000000000000" pitchFamily="2" charset="2"/>
              </a:rPr>
              <a:t>It</a:t>
            </a:r>
            <a:r>
              <a:rPr lang="en-US" sz="2200" i="1" dirty="0"/>
              <a:t> may appear that the course has already been completed, but it can be ‘restarted’ at any time.</a:t>
            </a:r>
          </a:p>
          <a:p>
            <a:pPr marL="1412845" lvl="5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b="1" i="1" dirty="0">
                <a:sym typeface="Wingdings" panose="05000000000000000000" pitchFamily="2" charset="2"/>
              </a:rPr>
              <a:t>For any LMS assistance, please contact </a:t>
            </a:r>
            <a:r>
              <a:rPr lang="en-US" sz="2200" b="1" i="1" dirty="0">
                <a:sym typeface="Wingdings" panose="05000000000000000000" pitchFamily="2" charset="2"/>
                <a:hlinkClick r:id="rId2"/>
              </a:rPr>
              <a:t>elearning@specialolympics.org</a:t>
            </a:r>
            <a:endParaRPr lang="en-US" sz="2200" dirty="0">
              <a:sym typeface="Wingdings" panose="05000000000000000000" pitchFamily="2" charset="2"/>
            </a:endParaRP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A1092A-387C-BACF-A502-01D397D468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7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640118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0E37FBB4-BD7E-4C1D-3384-E26584B20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513" y="1510748"/>
            <a:ext cx="7902575" cy="2382078"/>
          </a:xfrm>
        </p:spPr>
        <p:txBody>
          <a:bodyPr/>
          <a:lstStyle/>
          <a:p>
            <a:pPr algn="ctr"/>
            <a:r>
              <a:rPr lang="en-US" sz="9600" dirty="0"/>
              <a:t>HAS Form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1BB926-22D2-B644-5A7D-20725AB56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8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75513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F5F284-893E-E36B-F750-9FDA15902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04380-17E8-4389-A3A1-04DEF2A72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907" y="458690"/>
            <a:ext cx="7051823" cy="1046064"/>
          </a:xfrm>
        </p:spPr>
        <p:txBody>
          <a:bodyPr/>
          <a:lstStyle/>
          <a:p>
            <a:r>
              <a:rPr lang="en-US" b="1" dirty="0"/>
              <a:t>HAS Form Introduction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6F600-FD80-F2B0-D7F9-CB55372C6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852" y="1538156"/>
            <a:ext cx="8497822" cy="4681770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dirty="0"/>
              <a:t>General layout of information follows the current station set-up: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Station 1: Check In 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Station 2: Flexibility 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Station 3: Strength 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Station 4: Balance 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Station 5: Aerobic Fitness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Station 6: Check Out (includes Data Review &amp; Education)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Registration information recorded during Check In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dirty="0"/>
              <a:t>General form-filling information  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Selection Fields</a:t>
            </a:r>
          </a:p>
          <a:p>
            <a:pPr marL="1603321" lvl="7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Circle = choose one answer only</a:t>
            </a:r>
          </a:p>
          <a:p>
            <a:pPr marL="1603321" lvl="7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Square = select any/all that apply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Consider “if yes/no” sub-questions 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9ED340-A32C-4E2A-6F67-529E356A4A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9</a:t>
            </a:fld>
            <a:r>
              <a:rPr lang="en-US" dirty="0"/>
              <a:t> /  </a:t>
            </a:r>
            <a:r>
              <a:rPr lang="en-US" dirty="0"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77873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_AP_Presentation">
  <a:themeElements>
    <a:clrScheme name="Special Olympics">
      <a:dk1>
        <a:srgbClr val="46473E"/>
      </a:dk1>
      <a:lt1>
        <a:srgbClr val="FFFFFF"/>
      </a:lt1>
      <a:dk2>
        <a:srgbClr val="000000"/>
      </a:dk2>
      <a:lt2>
        <a:srgbClr val="808080"/>
      </a:lt2>
      <a:accent1>
        <a:srgbClr val="CD0920"/>
      </a:accent1>
      <a:accent2>
        <a:srgbClr val="DF6521"/>
      </a:accent2>
      <a:accent3>
        <a:srgbClr val="E78E23"/>
      </a:accent3>
      <a:accent4>
        <a:srgbClr val="000000"/>
      </a:accent4>
      <a:accent5>
        <a:srgbClr val="900D69"/>
      </a:accent5>
      <a:accent6>
        <a:srgbClr val="005193"/>
      </a:accent6>
      <a:hlink>
        <a:srgbClr val="3C97B8"/>
      </a:hlink>
      <a:folHlink>
        <a:srgbClr val="00577A"/>
      </a:folHlink>
    </a:clrScheme>
    <a:fontScheme name="Title">
      <a:majorFont>
        <a:latin typeface="Ubuntu Light"/>
        <a:ea typeface="ヒラギノ角ゴ ProN W3"/>
        <a:cs typeface="ヒラギノ角ゴ ProN W3"/>
      </a:majorFont>
      <a:minorFont>
        <a:latin typeface="Ubuntu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ody White copy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D90B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E9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Body White copy">
      <a:majorFont>
        <a:latin typeface="Ubuntu Light"/>
        <a:ea typeface="ヒラギノ角ゴ ProN W3"/>
        <a:cs typeface="ヒラギノ角ゴ ProN W3"/>
      </a:majorFont>
      <a:minorFont>
        <a:latin typeface="Ubuntu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ody White cop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SO_AP_Presentation.potx</Template>
  <TotalTime>1369</TotalTime>
  <Words>799</Words>
  <Application>Microsoft Office PowerPoint</Application>
  <PresentationFormat>On-screen Show (4:3)</PresentationFormat>
  <Paragraphs>131</Paragraphs>
  <Slides>18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SO_AP_Presentation</vt:lpstr>
      <vt:lpstr>Body White copy</vt:lpstr>
      <vt:lpstr>FUNfitness 2.0 Training Webinar</vt:lpstr>
      <vt:lpstr>Outline</vt:lpstr>
      <vt:lpstr>Introduction</vt:lpstr>
      <vt:lpstr>Healthy Athletes 2.0</vt:lpstr>
      <vt:lpstr>Healthy Athletes 2.0</vt:lpstr>
      <vt:lpstr>Clinical Director Training</vt:lpstr>
      <vt:lpstr>Clinical Director Training</vt:lpstr>
      <vt:lpstr>HAS Form</vt:lpstr>
      <vt:lpstr>HAS Form Introduction</vt:lpstr>
      <vt:lpstr>Station 1: Check In</vt:lpstr>
      <vt:lpstr>Station 2: Flexibility </vt:lpstr>
      <vt:lpstr>Station 3: Strength</vt:lpstr>
      <vt:lpstr>Station 4: Balance </vt:lpstr>
      <vt:lpstr>Station 5: Aerobic Fitness </vt:lpstr>
      <vt:lpstr>Station 6: Check Out</vt:lpstr>
      <vt:lpstr>Referral Guidelines</vt:lpstr>
      <vt:lpstr>Referral Guidelines</vt:lpstr>
      <vt:lpstr>Q &amp; A  Email: funfitness@specialolympics.org</vt:lpstr>
    </vt:vector>
  </TitlesOfParts>
  <Company>Zero-G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Ciaran OGaora</dc:creator>
  <cp:lastModifiedBy>Kathleen Rodriguez</cp:lastModifiedBy>
  <cp:revision>37</cp:revision>
  <dcterms:created xsi:type="dcterms:W3CDTF">2012-07-11T16:39:32Z</dcterms:created>
  <dcterms:modified xsi:type="dcterms:W3CDTF">2026-02-09T20:04:18Z</dcterms:modified>
</cp:coreProperties>
</file>