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24"/>
  </p:notesMasterIdLst>
  <p:handoutMasterIdLst>
    <p:handoutMasterId r:id="rId25"/>
  </p:handoutMasterIdLst>
  <p:sldIdLst>
    <p:sldId id="256" r:id="rId3"/>
    <p:sldId id="266" r:id="rId4"/>
    <p:sldId id="257" r:id="rId5"/>
    <p:sldId id="314" r:id="rId6"/>
    <p:sldId id="315" r:id="rId7"/>
    <p:sldId id="259" r:id="rId8"/>
    <p:sldId id="322" r:id="rId9"/>
    <p:sldId id="273" r:id="rId10"/>
    <p:sldId id="327" r:id="rId11"/>
    <p:sldId id="317" r:id="rId12"/>
    <p:sldId id="323" r:id="rId13"/>
    <p:sldId id="326" r:id="rId14"/>
    <p:sldId id="324" r:id="rId15"/>
    <p:sldId id="276" r:id="rId16"/>
    <p:sldId id="279" r:id="rId17"/>
    <p:sldId id="318" r:id="rId18"/>
    <p:sldId id="320" r:id="rId19"/>
    <p:sldId id="321" r:id="rId20"/>
    <p:sldId id="296" r:id="rId21"/>
    <p:sldId id="302" r:id="rId22"/>
    <p:sldId id="29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57A0A5-6496-482C-A74E-0DCC8A51AD5B}" v="23" dt="2026-03-10T20:33:44.3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67345" autoAdjust="0"/>
  </p:normalViewPr>
  <p:slideViewPr>
    <p:cSldViewPr snapToGrid="0" snapToObjects="1">
      <p:cViewPr varScale="1">
        <p:scale>
          <a:sx n="53" d="100"/>
          <a:sy n="53" d="100"/>
        </p:scale>
        <p:origin x="2102" y="269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285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75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342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80EAC-0472-B510-2D10-A0FC80403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1B23A5-1773-BA56-2778-85E5392B57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1D08E4-F55A-0B8D-B1E3-BAD703A376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FCCAD-5C2C-4B31-F15F-E857E5541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52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A333F-6717-B2A9-4814-60518093A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044F78-736B-8BFD-E7C6-DE3E6E5C38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F422E8-4EBA-356D-B746-ADFDE2CB82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4450D-637E-0D77-8F5E-D84414A975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714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41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CA42D-67ED-64CC-DD3D-C605A3020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D9F27C-4B2D-F023-29B7-DED5755151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6A9AD-2D5A-3F4C-5382-4A92C49A5F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2AFE7-85EF-0B37-2A8D-740D944F18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659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41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B4B2F-0019-C942-9AE2-8EB4A07943D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48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strongminds@specialolympics.org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learning@specialolympics.help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esources.specialolympics.org/health/healthy-athletes-syste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resources.specialolympics.org/health/funfitnes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354" y="599079"/>
            <a:ext cx="7773293" cy="1470049"/>
          </a:xfrm>
        </p:spPr>
        <p:txBody>
          <a:bodyPr/>
          <a:lstStyle/>
          <a:p>
            <a:pPr algn="ctr"/>
            <a:r>
              <a:rPr lang="en-US" sz="7200" dirty="0"/>
              <a:t>FUNfitness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3" y="3170863"/>
            <a:ext cx="7773293" cy="1696942"/>
          </a:xfrm>
        </p:spPr>
        <p:txBody>
          <a:bodyPr/>
          <a:lstStyle/>
          <a:p>
            <a:pPr algn="ctr"/>
            <a:r>
              <a:rPr lang="en-US" sz="3000" dirty="0"/>
              <a:t>Kathleen Rodriguez, PT, DPT</a:t>
            </a:r>
          </a:p>
          <a:p>
            <a:pPr algn="ctr"/>
            <a:r>
              <a:rPr lang="en-US" sz="3000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5F284-893E-E36B-F750-9FDA15902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04380-17E8-4389-A3A1-04DEF2A72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FUNfitness 2.0 HAS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F600-FD80-F2B0-D7F9-CB55372C6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52" y="1882706"/>
            <a:ext cx="8497822" cy="468177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layout of information follows the current station (re-listed below)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Station 1: Check In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Station 2: Flexibility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Station 3: Strength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Station 4: Balance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Station 5: Aerobic Fitness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Station 6: Check Out (includes Data Review &amp; Education)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9ED340-A32C-4E2A-6F67-529E356A4A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10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778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431E2-E6BE-ABB2-A441-21BF2847C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87377-F9FE-89FA-595C-2C645B208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FUNfitness 2.0 HAS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3776A-188B-82DA-1738-B16BD42BB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52" y="1789044"/>
            <a:ext cx="8497822" cy="468177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General form-filling information 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Selection Fields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</a:rPr>
              <a:t>Circle = choose one answer only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500" dirty="0">
                <a:solidFill>
                  <a:schemeClr val="tx1"/>
                </a:solidFill>
              </a:rPr>
              <a:t>Square = select any/all that apply</a:t>
            </a:r>
          </a:p>
          <a:p>
            <a:pPr marL="1260421" lvl="7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Consider “if yes/no” sub-questions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Tips for ensuring accurate post-event digitization​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Confirm all registration information is accurate and completed to the fullest ability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  <a:latin typeface="+mn-lt"/>
              </a:rPr>
              <a:t>Confirm the form is completed in its entirety​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D48275-5DF1-49E4-E46E-AD0C282126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11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92812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BB9B8A3-895F-FCE7-2BE9-B1CC5A8F3A3F}"/>
              </a:ext>
            </a:extLst>
          </p:cNvPr>
          <p:cNvSpPr txBox="1">
            <a:spLocks/>
          </p:cNvSpPr>
          <p:nvPr/>
        </p:nvSpPr>
        <p:spPr bwMode="auto">
          <a:xfrm>
            <a:off x="554037" y="519176"/>
            <a:ext cx="8182292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900" spc="-100">
                <a:solidFill>
                  <a:srgbClr val="FFFFFF"/>
                </a:solidFill>
                <a:latin typeface="+mj-lt"/>
                <a:ea typeface="+mj-ea"/>
                <a:cs typeface="+mj-cs"/>
                <a:sym typeface="Ubuntu Light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5pPr>
            <a:lvl6pPr marL="321457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6pPr>
            <a:lvl7pPr marL="642915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7pPr>
            <a:lvl8pPr marL="964372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8pPr>
            <a:lvl9pPr marL="1285829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9pPr>
          </a:lstStyle>
          <a:p>
            <a:pPr algn="ctr" defTabSz="914400"/>
            <a:r>
              <a:rPr lang="en-US" sz="4000" kern="0" dirty="0"/>
              <a:t>Accessibility During 2.0 Form Review</a:t>
            </a:r>
            <a:br>
              <a:rPr lang="en-US" sz="3600" kern="0" dirty="0"/>
            </a:br>
            <a:endParaRPr lang="en-US" sz="4000" kern="0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3B88C6C-57FB-ED3D-4E42-98D40D3247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12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A14D92EA-BD6F-F845-592C-932EDCC4634C}"/>
              </a:ext>
            </a:extLst>
          </p:cNvPr>
          <p:cNvSpPr txBox="1">
            <a:spLocks/>
          </p:cNvSpPr>
          <p:nvPr/>
        </p:nvSpPr>
        <p:spPr bwMode="auto">
          <a:xfrm>
            <a:off x="1188720" y="1503680"/>
            <a:ext cx="7334567" cy="2858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mc="http://schemas.openxmlformats.org/markup-compatibility/2006" xmlns:mv="urn:schemas-microsoft-com:mac:vml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mc="http://schemas.openxmlformats.org/markup-compatibility/2006" xmlns:mv="urn:schemas-microsoft-com:mac:vml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mc="http://schemas.openxmlformats.org/markup-compatibility/2006" xmlns:mv="urn:schemas-microsoft-com:mac:vml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c="http://schemas.openxmlformats.org/markup-compatibility/2006" xmlns:mv="urn:schemas-microsoft-com:mac:vml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5900" spc="-100">
                <a:solidFill>
                  <a:srgbClr val="FFFFFF"/>
                </a:solidFill>
                <a:latin typeface="+mj-lt"/>
                <a:ea typeface="+mj-ea"/>
                <a:cs typeface="+mj-cs"/>
                <a:sym typeface="Ubuntu Light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5pPr>
            <a:lvl6pPr marL="321457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6pPr>
            <a:lvl7pPr marL="642915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7pPr>
            <a:lvl8pPr marL="964372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8pPr>
            <a:lvl9pPr marL="1285829" algn="l" rtl="0" eaLnBrk="1" fontAlgn="base" hangingPunct="1">
              <a:spcBef>
                <a:spcPct val="0"/>
              </a:spcBef>
              <a:spcAft>
                <a:spcPct val="0"/>
              </a:spcAft>
              <a:defRPr sz="5900">
                <a:solidFill>
                  <a:srgbClr val="FFFFFF"/>
                </a:solidFill>
                <a:latin typeface="Ubuntu Light" charset="0"/>
                <a:ea typeface="ヒラギノ角ゴ ProN W3" charset="0"/>
                <a:cs typeface="ヒラギノ角ゴ ProN W3" charset="0"/>
                <a:sym typeface="Ubuntu Light" charset="0"/>
              </a:defRPr>
            </a:lvl9pPr>
          </a:lstStyle>
          <a:p>
            <a:r>
              <a:rPr lang="en-US" sz="2200" dirty="0"/>
              <a:t>If you require closed captioning services during the form review portion of our webinar, please do the following:</a:t>
            </a:r>
          </a:p>
          <a:p>
            <a:r>
              <a:rPr lang="en-US" sz="2200" dirty="0"/>
              <a:t> 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Click the "More" button with three dots at the top of your Teams screen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Select "Language and Speech" drop down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Select "Show Live Captions"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To turn off, click the "X" in the caption text box</a:t>
            </a:r>
          </a:p>
        </p:txBody>
      </p:sp>
    </p:spTree>
    <p:extLst>
      <p:ext uri="{BB962C8B-B14F-4D97-AF65-F5344CB8AC3E}">
        <p14:creationId xmlns:p14="http://schemas.microsoft.com/office/powerpoint/2010/main" val="3579246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1EDCC-7D8F-9627-84FF-32F6034A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B376CA1-8BDE-7936-A0FC-CD2802FBC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8000" dirty="0"/>
              <a:t>Station </a:t>
            </a:r>
            <a:br>
              <a:rPr lang="en-US" sz="8000" dirty="0"/>
            </a:br>
            <a:r>
              <a:rPr lang="en-US" sz="8000" dirty="0"/>
              <a:t>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7D31A-06E1-6633-4FF5-B2DB552724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6373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1: Check In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Athlete demographic info/registration info can be confirmed here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Consolidation of pre-station questions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Surveillance questions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Additional current care and access to fitness programming questions to support referral guidance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05332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2: Flexibility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8285162" cy="43767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Focus on functional tests and measures vs. goniometric measures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3 main areas tested: posterior chain, ankle, shoulder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Modified V Sit and Reach Test </a:t>
            </a:r>
            <a:r>
              <a:rPr lang="en-US" sz="2200" b="1" dirty="0">
                <a:solidFill>
                  <a:srgbClr val="FF0000"/>
                </a:solidFill>
                <a:latin typeface="+mn-lt"/>
              </a:rPr>
              <a:t>(New)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Weight Bearing Lunge Test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200" b="1" dirty="0">
                <a:solidFill>
                  <a:srgbClr val="FF0000"/>
                </a:solidFill>
                <a:latin typeface="+mn-lt"/>
              </a:rPr>
              <a:t>(New)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Modified Apley Scratch Test </a:t>
            </a:r>
            <a:endParaRPr lang="en-US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Addition of a pain question for each test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Some follow-up guidelines have changed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91732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95ADC-A021-E43B-E747-A48C14B28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046DAAD-A944-DA37-1413-1E258BB05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3: Strength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849937-B431-1A04-21AD-7F20237BD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1894975"/>
            <a:ext cx="8193087" cy="4824894"/>
          </a:xfrm>
        </p:spPr>
        <p:txBody>
          <a:bodyPr/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3 main areas tested: lower body, hand grip, core/upper body stability &amp; control 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10 Time Sit to Stand Test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Hand Grip Dynamometry (follow-up guidelines updated)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Isometric Push Up Test </a:t>
            </a:r>
            <a:r>
              <a:rPr lang="en-US" sz="2200" b="1" dirty="0">
                <a:solidFill>
                  <a:srgbClr val="FF0000"/>
                </a:solidFill>
                <a:latin typeface="+mn-lt"/>
              </a:rPr>
              <a:t>(New)</a:t>
            </a:r>
          </a:p>
          <a:p>
            <a:pPr marL="1603321" lvl="7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en-US" sz="2200" b="1" u="sng" dirty="0">
                <a:solidFill>
                  <a:schemeClr val="tx1"/>
                </a:solidFill>
                <a:latin typeface="+mn-lt"/>
              </a:rPr>
              <a:t>Alternative option:</a:t>
            </a:r>
            <a:r>
              <a:rPr lang="en-US" sz="2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Seated Push-Up Test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Addition of a question to address the removal of the Thomas test from the flexibility station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Addition of a pain question for each test</a:t>
            </a:r>
          </a:p>
          <a:p>
            <a:pPr marL="1260421" lvl="7" indent="0">
              <a:lnSpc>
                <a:spcPct val="100000"/>
              </a:lnSpc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D4956-9E55-B2E4-F9EB-384C49519D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45755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E78D4-E887-2BDB-64A7-455672E63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120A77C-9EEF-8761-3541-8590EB83A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4: Balance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97E284-D309-8A4E-7F2F-28BB86336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133" y="1828800"/>
            <a:ext cx="8591210" cy="43767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All the same tests and measures previously used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Static &amp; Dynamic Testing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Tandem Stance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Single Leg Stance Eyes Open &amp; Eyes Closed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n-lt"/>
              </a:rPr>
              <a:t>TUG Test</a:t>
            </a:r>
          </a:p>
          <a:p>
            <a:pPr marL="1581878" lvl="8" indent="0">
              <a:lnSpc>
                <a:spcPct val="100000"/>
              </a:lnSpc>
              <a:buNone/>
            </a:pPr>
            <a:r>
              <a:rPr lang="en-US" sz="2200" b="1" i="1" dirty="0">
                <a:solidFill>
                  <a:schemeClr val="tx1"/>
                </a:solidFill>
                <a:latin typeface="+mn-lt"/>
              </a:rPr>
              <a:t>   </a:t>
            </a:r>
            <a:r>
              <a:rPr lang="en-US" sz="2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200" b="1" dirty="0">
                <a:solidFill>
                  <a:schemeClr val="tx1"/>
                </a:solidFill>
                <a:latin typeface="+mn-lt"/>
                <a:sym typeface="Wingdings" panose="05000000000000000000" pitchFamily="2" charset="2"/>
              </a:rPr>
              <a:t>  </a:t>
            </a:r>
            <a:r>
              <a:rPr lang="en-US" sz="2200" b="1" i="1" u="sng" dirty="0">
                <a:solidFill>
                  <a:schemeClr val="tx1"/>
                </a:solidFill>
                <a:latin typeface="+mn-lt"/>
              </a:rPr>
              <a:t>Alternative Option</a:t>
            </a:r>
            <a:r>
              <a:rPr lang="en-US" sz="2200" i="1" dirty="0">
                <a:solidFill>
                  <a:schemeClr val="tx1"/>
                </a:solidFill>
                <a:latin typeface="+mn-lt"/>
              </a:rPr>
              <a:t>: Seated Functional Reach Test</a:t>
            </a:r>
          </a:p>
          <a:p>
            <a:pPr marL="1260421" lvl="7" indent="0">
              <a:lnSpc>
                <a:spcPct val="100000"/>
              </a:lnSpc>
              <a:buNone/>
            </a:pPr>
            <a:endParaRPr lang="en-US" sz="9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Some updates to testing procedures and follow-up guidelines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69169D-DE78-A340-8194-36429CA11F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82448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6FA066-7726-E8B1-FA48-ECED0EA2A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277BCE-CAEC-DC6A-1BE3-22D40EC44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5: Aerobic Fitness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1B5FE7-5A26-30A3-63E4-19C83DA56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828800"/>
            <a:ext cx="8285162" cy="43767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Updated HR/O2 monitoring procedures and follow-up guidelines </a:t>
            </a:r>
          </a:p>
          <a:p>
            <a:pPr marL="960407" lvl="5" indent="-342900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>
                <a:latin typeface="+mn-lt"/>
              </a:rPr>
              <a:t>Pre-, Post-, and 1-minute-post measurement 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Addition of physiologic response question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Updated non-ambulatory alternative test option to the </a:t>
            </a:r>
            <a:r>
              <a:rPr lang="en-US" i="1" dirty="0"/>
              <a:t>6-Minute Push Test </a:t>
            </a:r>
          </a:p>
          <a:p>
            <a:pPr marL="960407" lvl="5" indent="-342900">
              <a:buFont typeface="Courier New" panose="02070309020205020404" pitchFamily="49" charset="0"/>
              <a:buChar char="o"/>
            </a:pPr>
            <a:r>
              <a:rPr lang="en-US" sz="2200" i="1" dirty="0">
                <a:latin typeface="+mn-lt"/>
              </a:rPr>
              <a:t>Note: this alternative is still only for wheelchair users.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FA0AA0-7BA3-09C0-08FC-8A9706C116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48408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Station 6: Check Out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70" y="1755777"/>
            <a:ext cx="8599487" cy="446405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 completion will take place during “Data Review” and “Education”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Indicate any additional resources provided (e.g., items typically given during education)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If appropriate, record referral recommendations + reasons when appropriate </a:t>
            </a:r>
          </a:p>
          <a:p>
            <a:pPr marL="960407" lvl="5" indent="-3429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Fill out the referral section horizontally: </a:t>
            </a:r>
          </a:p>
          <a:p>
            <a:pPr marL="1603321" lvl="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sym typeface="Wingdings" panose="05000000000000000000" pitchFamily="2" charset="2"/>
              </a:rPr>
              <a:t>Select provider type  Select urgency  Select/write   reason for recommendation</a:t>
            </a:r>
            <a:endParaRPr lang="en-US" sz="2200" dirty="0">
              <a:solidFill>
                <a:schemeClr val="tx1"/>
              </a:solidFill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Forms are then collected for Program storage for post-event data entry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19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08248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727200"/>
            <a:ext cx="7912100" cy="4478338"/>
          </a:xfrm>
        </p:spPr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Introduction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Clinical Director Training</a:t>
            </a:r>
            <a:endParaRPr lang="en-US" sz="2800" dirty="0">
              <a:cs typeface="Ubuntu Light"/>
            </a:endParaRP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>
                <a:cs typeface="Ubuntu Light"/>
              </a:rPr>
              <a:t>Healthy Athletes 2.0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HAS Form (including referral guidelines)</a:t>
            </a:r>
          </a:p>
          <a:p>
            <a:pPr marL="342900" indent="-342900">
              <a:lnSpc>
                <a:spcPct val="100000"/>
              </a:lnSpc>
              <a:spcBef>
                <a:spcPts val="844"/>
              </a:spcBef>
              <a:buFont typeface="Arial"/>
              <a:buChar char="•"/>
              <a:defRPr/>
            </a:pPr>
            <a:r>
              <a:rPr lang="en-US" sz="2800" dirty="0"/>
              <a:t>Q&amp;A</a:t>
            </a:r>
            <a:endParaRPr lang="en-US" sz="2800" dirty="0">
              <a:sym typeface="Ubuntu Light" charset="0"/>
            </a:endParaRPr>
          </a:p>
          <a:p>
            <a:pPr marL="295275" lvl="2" indent="0" algn="ctr">
              <a:lnSpc>
                <a:spcPct val="100000"/>
              </a:lnSpc>
              <a:spcBef>
                <a:spcPts val="844"/>
              </a:spcBef>
              <a:buNone/>
              <a:defRPr/>
            </a:pPr>
            <a:r>
              <a:rPr lang="en-US" sz="2400" i="1" dirty="0">
                <a:solidFill>
                  <a:schemeClr val="tx1"/>
                </a:solidFill>
                <a:sym typeface="Ubuntu Light" charset="0"/>
              </a:rPr>
              <a:t>P</a:t>
            </a:r>
            <a:r>
              <a:rPr lang="en-US" sz="2400" i="1" dirty="0">
                <a:solidFill>
                  <a:schemeClr val="tx1"/>
                </a:solidFill>
                <a:sym typeface="Wingdings" panose="05000000000000000000" pitchFamily="2" charset="2"/>
              </a:rPr>
              <a:t>lease save questions until the end unless related to accessibility concerns 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5EB12-3D15-9791-26D3-1BDF4983D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1020416"/>
            <a:ext cx="7902575" cy="657571"/>
          </a:xfrm>
        </p:spPr>
        <p:txBody>
          <a:bodyPr/>
          <a:lstStyle/>
          <a:p>
            <a:pPr algn="ctr"/>
            <a:r>
              <a:rPr lang="en-US" sz="8000" dirty="0"/>
              <a:t>Referral Guidelines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B5B11B-1B6E-FD14-03E9-464A24BE6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19666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89DABC-CF7A-0388-6B2F-49836C901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Referral Guidelines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2E1693-C6F1-5F5A-69EB-E2CB6AF14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Recommendations should be made by clinical volunteers based on the cumulative results of screening and history questions </a:t>
            </a:r>
          </a:p>
          <a:p>
            <a:pPr marL="0" indent="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Guidelines are available to support referral recommendations; however, clinical volunteers are encouraged to use overall clinical  judgement</a:t>
            </a:r>
            <a:endParaRPr lang="en-US" dirty="0"/>
          </a:p>
          <a:p>
            <a:pPr marL="0" indent="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C1A0B4-9838-E1A8-9589-A861227380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21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277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513" y="366713"/>
            <a:ext cx="7051823" cy="1046064"/>
          </a:xfrm>
        </p:spPr>
        <p:txBody>
          <a:bodyPr wrap="square" anchor="ctr">
            <a:normAutofit/>
          </a:bodyPr>
          <a:lstStyle/>
          <a:p>
            <a:r>
              <a:rPr lang="en-US" b="1" dirty="0"/>
              <a:t>Introduction</a:t>
            </a:r>
            <a:endParaRPr lang="en-US" dirty="0"/>
          </a:p>
        </p:txBody>
      </p:sp>
      <p:pic>
        <p:nvPicPr>
          <p:cNvPr id="6" name="Picture 5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13659C86-1DE9-56B7-7C4E-D941E676233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316" t="14514" r="5072" b="14190"/>
          <a:stretch>
            <a:fillRect/>
          </a:stretch>
        </p:blipFill>
        <p:spPr>
          <a:xfrm>
            <a:off x="708758" y="1812976"/>
            <a:ext cx="2950056" cy="386211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716872" y="1928792"/>
            <a:ext cx="5340043" cy="4580483"/>
          </a:xfrm>
        </p:spPr>
        <p:txBody>
          <a:bodyPr wrap="square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700" dirty="0"/>
              <a:t>Discipline Manager of FUNfitness and Fit Feet</a:t>
            </a:r>
          </a:p>
          <a:p>
            <a:pPr marL="342900" indent="-342900">
              <a:buFont typeface="Arial"/>
              <a:buChar char="•"/>
            </a:pPr>
            <a:r>
              <a:rPr lang="en-US" sz="2700" dirty="0"/>
              <a:t>Licensed Physiotherapist</a:t>
            </a:r>
          </a:p>
          <a:p>
            <a:pPr marL="342900" indent="-342900">
              <a:buFont typeface="Arial"/>
              <a:buChar char="•"/>
            </a:pPr>
            <a:r>
              <a:rPr lang="en-US" sz="2700" dirty="0"/>
              <a:t>Eastern time zone (US)</a:t>
            </a:r>
          </a:p>
          <a:p>
            <a:pPr marL="295275" lvl="2" indent="0">
              <a:buNone/>
            </a:pPr>
            <a:endParaRPr lang="en-US" sz="2700" i="1" dirty="0"/>
          </a:p>
          <a:p>
            <a:pPr marL="295275" lvl="2" indent="0">
              <a:buNone/>
            </a:pPr>
            <a:r>
              <a:rPr lang="en-US" sz="2700" b="1" dirty="0"/>
              <a:t>Contact:</a:t>
            </a:r>
            <a:endParaRPr lang="en-US" sz="2700" b="1" dirty="0"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95275" lvl="4" indent="0">
              <a:buNone/>
            </a:pPr>
            <a:r>
              <a:rPr lang="en-US" sz="2700" dirty="0">
                <a:solidFill>
                  <a:schemeClr val="tx1"/>
                </a:solidFill>
                <a:hlinkClick r:id="rId4"/>
              </a:rPr>
              <a:t>funfitness@specialolympics.org</a:t>
            </a:r>
            <a:endParaRPr lang="en-US" sz="2700" dirty="0">
              <a:solidFill>
                <a:schemeClr val="tx1"/>
              </a:solidFill>
            </a:endParaRPr>
          </a:p>
          <a:p>
            <a:pPr marL="0" indent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54038" y="6470814"/>
            <a:ext cx="3498781" cy="187325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fld id="{F4B88F72-1EA4-FE40-A5CA-BD0111E6622B}" type="slidenum">
              <a:rPr lang="en-US" sz="800"/>
              <a:pPr>
                <a:spcAft>
                  <a:spcPts val="600"/>
                </a:spcAft>
              </a:pPr>
              <a:t>3</a:t>
            </a:fld>
            <a:r>
              <a:rPr lang="en-US" sz="800"/>
              <a:t> /  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06EA2-7012-278F-E595-CA389F6B2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E95701-E57A-6529-91E5-56A5CC90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712" y="1193800"/>
            <a:ext cx="7902575" cy="1195388"/>
          </a:xfrm>
        </p:spPr>
        <p:txBody>
          <a:bodyPr/>
          <a:lstStyle/>
          <a:p>
            <a:pPr algn="ctr"/>
            <a:r>
              <a:rPr lang="en-US" sz="8000" dirty="0"/>
              <a:t>Clinical Director Training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A22CD-F0F0-A42C-4360-3A5CBD643C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22065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29184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799770"/>
            <a:ext cx="8781143" cy="4405769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FUNfitness 2.0 CD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ALL New CDs will be assigned this training automatically.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Current CDs previously trained on 1.0 will need to complete the discipline only 2.0 module before hosting FUNfitness 2.0 at an event</a:t>
            </a:r>
          </a:p>
          <a:p>
            <a:pPr marL="1412845" lvl="5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200" i="1" dirty="0">
                <a:sym typeface="Wingdings" panose="05000000000000000000" pitchFamily="2" charset="2"/>
              </a:rPr>
              <a:t>All current CDs have been assigned the new modules on the LMS. It</a:t>
            </a:r>
            <a:r>
              <a:rPr lang="en-US" sz="2200" i="1" dirty="0"/>
              <a:t> may appear that the course has already been completed.</a:t>
            </a:r>
          </a:p>
          <a:p>
            <a:pPr marL="909638" indent="-4572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chemeClr val="tx1"/>
                </a:solidFill>
                <a:sym typeface="Wingdings" panose="05000000000000000000" pitchFamily="2" charset="2"/>
              </a:rPr>
              <a:t>For any LMS assistance, please contact </a:t>
            </a:r>
            <a:r>
              <a:rPr lang="en-US" dirty="0" err="1">
                <a:hlinkClick r:id="rId2"/>
              </a:rPr>
              <a:t>learning@specialolympics.help</a:t>
            </a:r>
            <a:r>
              <a:rPr lang="en-US" dirty="0"/>
              <a:t> </a:t>
            </a: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0712" y="1424850"/>
            <a:ext cx="7902575" cy="1195388"/>
          </a:xfrm>
        </p:spPr>
        <p:txBody>
          <a:bodyPr/>
          <a:lstStyle/>
          <a:p>
            <a:pPr algn="ctr"/>
            <a:r>
              <a:rPr lang="en-US" sz="8000" dirty="0"/>
              <a:t>Healthy Athletes 2.0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6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447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52353-B956-C32D-49F1-BDED9BEDC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F79F9-D15F-D304-F643-88A64A27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DFAC9-2605-477B-501E-A0052338F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04" y="1760703"/>
            <a:ext cx="8037039" cy="461283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Font typeface="Arial"/>
              <a:buChar char="•"/>
            </a:pPr>
            <a:r>
              <a:rPr lang="en-US" dirty="0"/>
              <a:t>Reviewed and updated content, HAS forms, and resources</a:t>
            </a:r>
          </a:p>
          <a:p>
            <a:pPr marL="342900" indent="-342900">
              <a:lnSpc>
                <a:spcPct val="100000"/>
              </a:lnSpc>
              <a:spcBef>
                <a:spcPts val="800"/>
              </a:spcBef>
              <a:buFont typeface="Arial"/>
              <a:buChar char="•"/>
            </a:pPr>
            <a:r>
              <a:rPr lang="en-US" dirty="0"/>
              <a:t>Access to HAS forms and discipline-specific 2.0 resources available now</a:t>
            </a:r>
          </a:p>
          <a:p>
            <a:pPr marL="960407" lvl="5" indent="-342900">
              <a:lnSpc>
                <a:spcPct val="100000"/>
              </a:lnSpc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Forms: </a:t>
            </a:r>
            <a:r>
              <a:rPr lang="en-US" sz="2200" dirty="0">
                <a:solidFill>
                  <a:schemeClr val="tx1"/>
                </a:solidFill>
                <a:hlinkClick r:id="rId3"/>
              </a:rPr>
              <a:t>https://resources.specialolympics.org/health/healthy-athletes-system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</a:p>
          <a:p>
            <a:pPr marL="617507" lvl="5" indent="0">
              <a:lnSpc>
                <a:spcPct val="100000"/>
              </a:lnSpc>
              <a:spcBef>
                <a:spcPts val="800"/>
              </a:spcBef>
              <a:buNone/>
            </a:pPr>
            <a:endParaRPr lang="en-US" sz="1200" dirty="0"/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/>
              <a:t>Resources: </a:t>
            </a:r>
            <a:r>
              <a:rPr lang="en-US" sz="2200" dirty="0">
                <a:hlinkClick r:id="rId4"/>
              </a:rPr>
              <a:t>https://resources.specialolympics.org/health/funfitness</a:t>
            </a:r>
            <a:r>
              <a:rPr lang="en-US" sz="2200" dirty="0"/>
              <a:t> </a:t>
            </a:r>
          </a:p>
          <a:p>
            <a:pPr marL="4445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38902-5E18-9AC2-366D-740AE17DD6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7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294528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E37FBB4-BD7E-4C1D-3384-E26584B20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712" y="1830062"/>
            <a:ext cx="7902575" cy="2382078"/>
          </a:xfrm>
        </p:spPr>
        <p:txBody>
          <a:bodyPr/>
          <a:lstStyle/>
          <a:p>
            <a:pPr algn="ctr"/>
            <a:r>
              <a:rPr lang="en-US" sz="8000" dirty="0"/>
              <a:t>HAS Form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BB926-22D2-B644-5A7D-20725AB564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75513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069B5-F9AE-9C44-78DB-029F52E16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D1D3-C466-B327-4D7A-BBDAB3296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907" y="458690"/>
            <a:ext cx="7051823" cy="1046064"/>
          </a:xfrm>
        </p:spPr>
        <p:txBody>
          <a:bodyPr/>
          <a:lstStyle/>
          <a:p>
            <a:r>
              <a:rPr lang="en-US" b="1" dirty="0"/>
              <a:t>FUNfitness 2.0 HAS form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4757E-9B49-A595-5035-B8E5EE696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52" y="1882706"/>
            <a:ext cx="8497822" cy="4681770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Font typeface="Arial"/>
              <a:buChar char="•"/>
            </a:pPr>
            <a:r>
              <a:rPr lang="en-US" dirty="0"/>
              <a:t>Key FUNfintess 2.0 changes: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Updated tests and measures throughout the 4 main clinical stations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Streamlining of history questions </a:t>
            </a:r>
          </a:p>
          <a:p>
            <a:pPr marL="960407" lvl="5" indent="-3429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500" dirty="0">
                <a:solidFill>
                  <a:schemeClr val="tx1"/>
                </a:solidFill>
              </a:rPr>
              <a:t>More robust referral guidelines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79C56-A348-EE08-EC99-93EBB9E0D3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9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72268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1767</TotalTime>
  <Words>876</Words>
  <Application>Microsoft Office PowerPoint</Application>
  <PresentationFormat>On-screen Show (4:3)</PresentationFormat>
  <Paragraphs>145</Paragraphs>
  <Slides>21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SO_AP_Presentation</vt:lpstr>
      <vt:lpstr>Body White copy</vt:lpstr>
      <vt:lpstr>FUNfitness 2.0 Training Webinar</vt:lpstr>
      <vt:lpstr>Outline</vt:lpstr>
      <vt:lpstr>Introduction</vt:lpstr>
      <vt:lpstr>Clinical Director Training</vt:lpstr>
      <vt:lpstr>Clinical Director Training</vt:lpstr>
      <vt:lpstr>Healthy Athletes 2.0</vt:lpstr>
      <vt:lpstr>Healthy Athletes 2.0</vt:lpstr>
      <vt:lpstr>HAS Form</vt:lpstr>
      <vt:lpstr>FUNfitness 2.0 HAS form</vt:lpstr>
      <vt:lpstr>FUNfitness 2.0 HAS form</vt:lpstr>
      <vt:lpstr>FUNfitness 2.0 HAS form</vt:lpstr>
      <vt:lpstr>PowerPoint Presentation</vt:lpstr>
      <vt:lpstr>Station  Overview</vt:lpstr>
      <vt:lpstr>Station 1: Check In</vt:lpstr>
      <vt:lpstr>Station 2: Flexibility </vt:lpstr>
      <vt:lpstr>Station 3: Strength</vt:lpstr>
      <vt:lpstr>Station 4: Balance </vt:lpstr>
      <vt:lpstr>Station 5: Aerobic Fitness </vt:lpstr>
      <vt:lpstr>Station 6: Check Out</vt:lpstr>
      <vt:lpstr>Referral Guidelines</vt:lpstr>
      <vt:lpstr>Referral Guidelines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Kathleen Rodriguez</cp:lastModifiedBy>
  <cp:revision>37</cp:revision>
  <dcterms:created xsi:type="dcterms:W3CDTF">2012-07-11T16:39:32Z</dcterms:created>
  <dcterms:modified xsi:type="dcterms:W3CDTF">2026-03-31T16:25:06Z</dcterms:modified>
</cp:coreProperties>
</file>