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1" r:id="rId3"/>
    <p:sldMasterId id="2147483693" r:id="rId4"/>
  </p:sldMasterIdLst>
  <p:notesMasterIdLst>
    <p:notesMasterId r:id="rId32"/>
  </p:notesMasterIdLst>
  <p:sldIdLst>
    <p:sldId id="332" r:id="rId5"/>
    <p:sldId id="287" r:id="rId6"/>
    <p:sldId id="292" r:id="rId7"/>
    <p:sldId id="293" r:id="rId8"/>
    <p:sldId id="294" r:id="rId9"/>
    <p:sldId id="262" r:id="rId10"/>
    <p:sldId id="261" r:id="rId11"/>
    <p:sldId id="325" r:id="rId12"/>
    <p:sldId id="259" r:id="rId13"/>
    <p:sldId id="296" r:id="rId14"/>
    <p:sldId id="263" r:id="rId15"/>
    <p:sldId id="299" r:id="rId16"/>
    <p:sldId id="300" r:id="rId17"/>
    <p:sldId id="301" r:id="rId18"/>
    <p:sldId id="302" r:id="rId19"/>
    <p:sldId id="303" r:id="rId20"/>
    <p:sldId id="304" r:id="rId21"/>
    <p:sldId id="310" r:id="rId22"/>
    <p:sldId id="305" r:id="rId23"/>
    <p:sldId id="306" r:id="rId24"/>
    <p:sldId id="309" r:id="rId25"/>
    <p:sldId id="308" r:id="rId26"/>
    <p:sldId id="307" r:id="rId27"/>
    <p:sldId id="331" r:id="rId28"/>
    <p:sldId id="329" r:id="rId29"/>
    <p:sldId id="328" r:id="rId30"/>
    <p:sldId id="33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6" autoAdjust="0"/>
    <p:restoredTop sz="94773" autoAdjust="0"/>
  </p:normalViewPr>
  <p:slideViewPr>
    <p:cSldViewPr snapToGrid="0">
      <p:cViewPr varScale="1">
        <p:scale>
          <a:sx n="63" d="100"/>
          <a:sy n="63" d="100"/>
        </p:scale>
        <p:origin x="5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FD933-2990-4B24-85A4-C563AB3E1F76}"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94BFF-9CD9-4FC3-A84A-63C6AB43C59D}" type="slidenum">
              <a:rPr lang="en-US" smtClean="0"/>
              <a:t>‹#›</a:t>
            </a:fld>
            <a:endParaRPr lang="en-US"/>
          </a:p>
        </p:txBody>
      </p:sp>
    </p:spTree>
    <p:extLst>
      <p:ext uri="{BB962C8B-B14F-4D97-AF65-F5344CB8AC3E}">
        <p14:creationId xmlns:p14="http://schemas.microsoft.com/office/powerpoint/2010/main" val="168004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op for intro and why we doing this—like to ask if done Fit Feet before?—my blurb (and you can do this how you see fit)  is hi (name of Athlete) I am Dr J from Fit Feet!----thanks so much for joining us today—we appreciate it- What we are doing is checking on Athletes to see if doing OK health wise---in this case, your feet, and also shoes and socks.  Have you been through Fit Feet before?—if not explain what it is.   Anyway, we cannot see you in person right now so we are doing this checkup online.  Any questions before we start?</a:t>
            </a:r>
          </a:p>
        </p:txBody>
      </p:sp>
      <p:sp>
        <p:nvSpPr>
          <p:cNvPr id="4" name="Slide Number Placeholder 3"/>
          <p:cNvSpPr>
            <a:spLocks noGrp="1"/>
          </p:cNvSpPr>
          <p:nvPr>
            <p:ph type="sldNum" sz="quarter" idx="5"/>
          </p:nvPr>
        </p:nvSpPr>
        <p:spPr/>
        <p:txBody>
          <a:bodyPr/>
          <a:lstStyle/>
          <a:p>
            <a:fld id="{11B94BFF-9CD9-4FC3-A84A-63C6AB43C59D}" type="slidenum">
              <a:rPr lang="en-US" smtClean="0"/>
              <a:t>2</a:t>
            </a:fld>
            <a:endParaRPr lang="en-US"/>
          </a:p>
        </p:txBody>
      </p:sp>
    </p:spTree>
    <p:extLst>
      <p:ext uri="{BB962C8B-B14F-4D97-AF65-F5344CB8AC3E}">
        <p14:creationId xmlns:p14="http://schemas.microsoft.com/office/powerpoint/2010/main" val="321641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 try and take look see if reported probs this slide and 23 can be used to clarify</a:t>
            </a:r>
          </a:p>
          <a:p>
            <a:endParaRPr lang="en-US" dirty="0"/>
          </a:p>
        </p:txBody>
      </p:sp>
      <p:sp>
        <p:nvSpPr>
          <p:cNvPr id="4" name="Slide Number Placeholder 3"/>
          <p:cNvSpPr>
            <a:spLocks noGrp="1"/>
          </p:cNvSpPr>
          <p:nvPr>
            <p:ph type="sldNum" sz="quarter" idx="5"/>
          </p:nvPr>
        </p:nvSpPr>
        <p:spPr/>
        <p:txBody>
          <a:bodyPr/>
          <a:lstStyle/>
          <a:p>
            <a:fld id="{11B94BFF-9CD9-4FC3-A84A-63C6AB43C59D}" type="slidenum">
              <a:rPr lang="en-US" smtClean="0"/>
              <a:t>14</a:t>
            </a:fld>
            <a:endParaRPr lang="en-US"/>
          </a:p>
        </p:txBody>
      </p:sp>
    </p:spTree>
    <p:extLst>
      <p:ext uri="{BB962C8B-B14F-4D97-AF65-F5344CB8AC3E}">
        <p14:creationId xmlns:p14="http://schemas.microsoft.com/office/powerpoint/2010/main" val="144523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tech feasible, can have athlete</a:t>
            </a:r>
            <a:r>
              <a:rPr lang="en-US" baseline="0" dirty="0"/>
              <a:t> stand and check for structural deformities and simple gait changes </a:t>
            </a:r>
            <a:endParaRPr lang="en-US" dirty="0"/>
          </a:p>
        </p:txBody>
      </p:sp>
      <p:sp>
        <p:nvSpPr>
          <p:cNvPr id="4" name="Slide Number Placeholder 3"/>
          <p:cNvSpPr>
            <a:spLocks noGrp="1"/>
          </p:cNvSpPr>
          <p:nvPr>
            <p:ph type="sldNum" sz="quarter" idx="10"/>
          </p:nvPr>
        </p:nvSpPr>
        <p:spPr/>
        <p:txBody>
          <a:bodyPr/>
          <a:lstStyle/>
          <a:p>
            <a:fld id="{11B94BFF-9CD9-4FC3-A84A-63C6AB43C59D}" type="slidenum">
              <a:rPr lang="en-US" smtClean="0"/>
              <a:t>23</a:t>
            </a:fld>
            <a:endParaRPr lang="en-US"/>
          </a:p>
        </p:txBody>
      </p:sp>
    </p:spTree>
    <p:extLst>
      <p:ext uri="{BB962C8B-B14F-4D97-AF65-F5344CB8AC3E}">
        <p14:creationId xmlns:p14="http://schemas.microsoft.com/office/powerpoint/2010/main" val="35804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tech feasible, can have athlete</a:t>
            </a:r>
            <a:r>
              <a:rPr lang="en-US" baseline="0" dirty="0"/>
              <a:t> stand and check for structural deformities and simple gait changes </a:t>
            </a:r>
            <a:endParaRPr lang="en-US" dirty="0"/>
          </a:p>
        </p:txBody>
      </p:sp>
      <p:sp>
        <p:nvSpPr>
          <p:cNvPr id="4" name="Slide Number Placeholder 3"/>
          <p:cNvSpPr>
            <a:spLocks noGrp="1"/>
          </p:cNvSpPr>
          <p:nvPr>
            <p:ph type="sldNum" sz="quarter" idx="10"/>
          </p:nvPr>
        </p:nvSpPr>
        <p:spPr/>
        <p:txBody>
          <a:bodyPr/>
          <a:lstStyle/>
          <a:p>
            <a:fld id="{11B94BFF-9CD9-4FC3-A84A-63C6AB43C59D}" type="slidenum">
              <a:rPr lang="en-US" smtClean="0"/>
              <a:t>25</a:t>
            </a:fld>
            <a:endParaRPr lang="en-US"/>
          </a:p>
        </p:txBody>
      </p:sp>
    </p:spTree>
    <p:extLst>
      <p:ext uri="{BB962C8B-B14F-4D97-AF65-F5344CB8AC3E}">
        <p14:creationId xmlns:p14="http://schemas.microsoft.com/office/powerpoint/2010/main" val="390182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not going to be measuring feet with a </a:t>
            </a:r>
            <a:r>
              <a:rPr lang="en-US" dirty="0" err="1"/>
              <a:t>Brannock</a:t>
            </a:r>
            <a:r>
              <a:rPr lang="en-US" dirty="0"/>
              <a:t> device for self-evident reasons and some available foot measuring apps are time consuming and hard to use but if the CD wants to ask the Athlete to do a thumb test to check length, this may suffice to check for gross mismatch. The Athletes’ PPT to view has good picture of the Thumb test.  It is also felt that obtaining the shoe size without measuring foot size is moot and not worth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Given the difficulty of measuring either thumb test or paper </a:t>
            </a:r>
            <a:r>
              <a:rPr lang="en-US" dirty="0" err="1"/>
              <a:t>Brannock</a:t>
            </a:r>
            <a:r>
              <a:rPr lang="en-US" dirty="0"/>
              <a:t>, if Athlete says NO or Do not know then consider the measurement, same if shoes not comfortable as per Q4</a:t>
            </a:r>
          </a:p>
        </p:txBody>
      </p:sp>
      <p:sp>
        <p:nvSpPr>
          <p:cNvPr id="4" name="Slide Number Placeholder 3"/>
          <p:cNvSpPr>
            <a:spLocks noGrp="1"/>
          </p:cNvSpPr>
          <p:nvPr>
            <p:ph type="sldNum" sz="quarter" idx="5"/>
          </p:nvPr>
        </p:nvSpPr>
        <p:spPr/>
        <p:txBody>
          <a:bodyPr/>
          <a:lstStyle/>
          <a:p>
            <a:fld id="{11B94BFF-9CD9-4FC3-A84A-63C6AB43C59D}" type="slidenum">
              <a:rPr lang="en-US" smtClean="0"/>
              <a:t>3</a:t>
            </a:fld>
            <a:endParaRPr lang="en-US"/>
          </a:p>
        </p:txBody>
      </p:sp>
    </p:spTree>
    <p:extLst>
      <p:ext uri="{BB962C8B-B14F-4D97-AF65-F5344CB8AC3E}">
        <p14:creationId xmlns:p14="http://schemas.microsoft.com/office/powerpoint/2010/main" val="386640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Q5</a:t>
            </a:r>
          </a:p>
        </p:txBody>
      </p:sp>
      <p:sp>
        <p:nvSpPr>
          <p:cNvPr id="4" name="Slide Number Placeholder 3"/>
          <p:cNvSpPr>
            <a:spLocks noGrp="1"/>
          </p:cNvSpPr>
          <p:nvPr>
            <p:ph type="sldNum" sz="quarter" idx="5"/>
          </p:nvPr>
        </p:nvSpPr>
        <p:spPr/>
        <p:txBody>
          <a:bodyPr/>
          <a:lstStyle/>
          <a:p>
            <a:fld id="{11B94BFF-9CD9-4FC3-A84A-63C6AB43C59D}" type="slidenum">
              <a:rPr lang="en-US" smtClean="0"/>
              <a:t>4</a:t>
            </a:fld>
            <a:endParaRPr lang="en-US"/>
          </a:p>
        </p:txBody>
      </p:sp>
    </p:spTree>
    <p:extLst>
      <p:ext uri="{BB962C8B-B14F-4D97-AF65-F5344CB8AC3E}">
        <p14:creationId xmlns:p14="http://schemas.microsoft.com/office/powerpoint/2010/main" val="238073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Athlete says maybe or yes or don’t know this could be a quick look at the shoe  for confirmation of poor condition.</a:t>
            </a:r>
          </a:p>
          <a:p>
            <a:endParaRPr lang="en-US" dirty="0"/>
          </a:p>
        </p:txBody>
      </p:sp>
      <p:sp>
        <p:nvSpPr>
          <p:cNvPr id="4" name="Slide Number Placeholder 3"/>
          <p:cNvSpPr>
            <a:spLocks noGrp="1"/>
          </p:cNvSpPr>
          <p:nvPr>
            <p:ph type="sldNum" sz="quarter" idx="5"/>
          </p:nvPr>
        </p:nvSpPr>
        <p:spPr/>
        <p:txBody>
          <a:bodyPr/>
          <a:lstStyle/>
          <a:p>
            <a:fld id="{11B94BFF-9CD9-4FC3-A84A-63C6AB43C59D}" type="slidenum">
              <a:rPr lang="en-US" smtClean="0"/>
              <a:t>5</a:t>
            </a:fld>
            <a:endParaRPr lang="en-US"/>
          </a:p>
        </p:txBody>
      </p:sp>
    </p:spTree>
    <p:extLst>
      <p:ext uri="{BB962C8B-B14F-4D97-AF65-F5344CB8AC3E}">
        <p14:creationId xmlns:p14="http://schemas.microsoft.com/office/powerpoint/2010/main" val="332821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10-13 can be shown to athlete for clarification</a:t>
            </a:r>
          </a:p>
        </p:txBody>
      </p:sp>
      <p:sp>
        <p:nvSpPr>
          <p:cNvPr id="4" name="Slide Number Placeholder 3"/>
          <p:cNvSpPr>
            <a:spLocks noGrp="1"/>
          </p:cNvSpPr>
          <p:nvPr>
            <p:ph type="sldNum" sz="quarter" idx="5"/>
          </p:nvPr>
        </p:nvSpPr>
        <p:spPr/>
        <p:txBody>
          <a:bodyPr/>
          <a:lstStyle/>
          <a:p>
            <a:fld id="{11B94BFF-9CD9-4FC3-A84A-63C6AB43C59D}" type="slidenum">
              <a:rPr lang="en-US" smtClean="0"/>
              <a:t>6</a:t>
            </a:fld>
            <a:endParaRPr lang="en-US"/>
          </a:p>
        </p:txBody>
      </p:sp>
    </p:spTree>
    <p:extLst>
      <p:ext uri="{BB962C8B-B14F-4D97-AF65-F5344CB8AC3E}">
        <p14:creationId xmlns:p14="http://schemas.microsoft.com/office/powerpoint/2010/main" val="262326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not been part of Fit Feet previously but is an important addition—if they have shoes can maybe look and even have the athlete bend or twist the shoes</a:t>
            </a:r>
          </a:p>
        </p:txBody>
      </p:sp>
      <p:sp>
        <p:nvSpPr>
          <p:cNvPr id="4" name="Slide Number Placeholder 3"/>
          <p:cNvSpPr>
            <a:spLocks noGrp="1"/>
          </p:cNvSpPr>
          <p:nvPr>
            <p:ph type="sldNum" sz="quarter" idx="5"/>
          </p:nvPr>
        </p:nvSpPr>
        <p:spPr/>
        <p:txBody>
          <a:bodyPr/>
          <a:lstStyle/>
          <a:p>
            <a:fld id="{11B94BFF-9CD9-4FC3-A84A-63C6AB43C59D}" type="slidenum">
              <a:rPr lang="en-US" smtClean="0"/>
              <a:t>10</a:t>
            </a:fld>
            <a:endParaRPr lang="en-US"/>
          </a:p>
        </p:txBody>
      </p:sp>
    </p:spTree>
    <p:extLst>
      <p:ext uri="{BB962C8B-B14F-4D97-AF65-F5344CB8AC3E}">
        <p14:creationId xmlns:p14="http://schemas.microsoft.com/office/powerpoint/2010/main" val="175299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show to clarify wrong shoe for sport</a:t>
            </a:r>
          </a:p>
        </p:txBody>
      </p:sp>
      <p:sp>
        <p:nvSpPr>
          <p:cNvPr id="4" name="Slide Number Placeholder 3"/>
          <p:cNvSpPr>
            <a:spLocks noGrp="1"/>
          </p:cNvSpPr>
          <p:nvPr>
            <p:ph type="sldNum" sz="quarter" idx="5"/>
          </p:nvPr>
        </p:nvSpPr>
        <p:spPr/>
        <p:txBody>
          <a:bodyPr/>
          <a:lstStyle/>
          <a:p>
            <a:fld id="{11B94BFF-9CD9-4FC3-A84A-63C6AB43C59D}" type="slidenum">
              <a:rPr lang="en-US" smtClean="0"/>
              <a:t>11</a:t>
            </a:fld>
            <a:endParaRPr lang="en-US"/>
          </a:p>
        </p:txBody>
      </p:sp>
    </p:spTree>
    <p:extLst>
      <p:ext uri="{BB962C8B-B14F-4D97-AF65-F5344CB8AC3E}">
        <p14:creationId xmlns:p14="http://schemas.microsoft.com/office/powerpoint/2010/main" val="274697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 try and take look see if reported probs</a:t>
            </a:r>
          </a:p>
        </p:txBody>
      </p:sp>
      <p:sp>
        <p:nvSpPr>
          <p:cNvPr id="4" name="Slide Number Placeholder 3"/>
          <p:cNvSpPr>
            <a:spLocks noGrp="1"/>
          </p:cNvSpPr>
          <p:nvPr>
            <p:ph type="sldNum" sz="quarter" idx="5"/>
          </p:nvPr>
        </p:nvSpPr>
        <p:spPr/>
        <p:txBody>
          <a:bodyPr/>
          <a:lstStyle/>
          <a:p>
            <a:fld id="{11B94BFF-9CD9-4FC3-A84A-63C6AB43C59D}" type="slidenum">
              <a:rPr lang="en-US" smtClean="0"/>
              <a:t>12</a:t>
            </a:fld>
            <a:endParaRPr lang="en-US"/>
          </a:p>
        </p:txBody>
      </p:sp>
    </p:spTree>
    <p:extLst>
      <p:ext uri="{BB962C8B-B14F-4D97-AF65-F5344CB8AC3E}">
        <p14:creationId xmlns:p14="http://schemas.microsoft.com/office/powerpoint/2010/main" val="290105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 try and take look see if reported probs</a:t>
            </a:r>
          </a:p>
          <a:p>
            <a:endParaRPr lang="en-US" dirty="0"/>
          </a:p>
        </p:txBody>
      </p:sp>
      <p:sp>
        <p:nvSpPr>
          <p:cNvPr id="4" name="Slide Number Placeholder 3"/>
          <p:cNvSpPr>
            <a:spLocks noGrp="1"/>
          </p:cNvSpPr>
          <p:nvPr>
            <p:ph type="sldNum" sz="quarter" idx="5"/>
          </p:nvPr>
        </p:nvSpPr>
        <p:spPr/>
        <p:txBody>
          <a:bodyPr/>
          <a:lstStyle/>
          <a:p>
            <a:fld id="{11B94BFF-9CD9-4FC3-A84A-63C6AB43C59D}" type="slidenum">
              <a:rPr lang="en-US" smtClean="0"/>
              <a:t>13</a:t>
            </a:fld>
            <a:endParaRPr lang="en-US"/>
          </a:p>
        </p:txBody>
      </p:sp>
    </p:spTree>
    <p:extLst>
      <p:ext uri="{BB962C8B-B14F-4D97-AF65-F5344CB8AC3E}">
        <p14:creationId xmlns:p14="http://schemas.microsoft.com/office/powerpoint/2010/main" val="341989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1150623"/>
            <a:ext cx="10364391"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32938" y="2973325"/>
            <a:ext cx="8533805"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934FFDF7-942D-4F39-B45E-AEDC63F3576F}" type="slidenum">
              <a:rPr lang="en-US" smtClean="0"/>
              <a:t>‹#›</a:t>
            </a:fld>
            <a:endParaRPr lang="en-US"/>
          </a:p>
        </p:txBody>
      </p:sp>
    </p:spTree>
    <p:extLst>
      <p:ext uri="{BB962C8B-B14F-4D97-AF65-F5344CB8AC3E}">
        <p14:creationId xmlns:p14="http://schemas.microsoft.com/office/powerpoint/2010/main" val="339088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9099" y="3886648"/>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21875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a:pPr/>
              <a:t>‹#›</a:t>
            </a:fld>
            <a:endParaRPr lang="en-US"/>
          </a:p>
        </p:txBody>
      </p:sp>
    </p:spTree>
    <p:extLst>
      <p:ext uri="{BB962C8B-B14F-4D97-AF65-F5344CB8AC3E}">
        <p14:creationId xmlns:p14="http://schemas.microsoft.com/office/powerpoint/2010/main" val="295365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6282" y="1741289"/>
            <a:ext cx="5203031"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2189" y="1741289"/>
            <a:ext cx="5203031"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a:pPr/>
              <a:t>‹#›</a:t>
            </a:fld>
            <a:endParaRPr lang="en-US"/>
          </a:p>
        </p:txBody>
      </p:sp>
    </p:spTree>
    <p:extLst>
      <p:ext uri="{BB962C8B-B14F-4D97-AF65-F5344CB8AC3E}">
        <p14:creationId xmlns:p14="http://schemas.microsoft.com/office/powerpoint/2010/main" val="125866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0196" y="1534791"/>
            <a:ext cx="5386091"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Edit Master text styles</a:t>
            </a:r>
          </a:p>
        </p:txBody>
      </p:sp>
      <p:sp>
        <p:nvSpPr>
          <p:cNvPr id="4" name="Content Placeholder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741" y="1534791"/>
            <a:ext cx="5389065"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Edit Master text styles</a:t>
            </a:r>
          </a:p>
        </p:txBody>
      </p:sp>
      <p:sp>
        <p:nvSpPr>
          <p:cNvPr id="6" name="Content Placeholder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4569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23254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355556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4"/>
            <a:ext cx="4010919" cy="826519"/>
          </a:xfrm>
        </p:spPr>
        <p:txBody>
          <a:bodyPr anchor="b"/>
          <a:lstStyle>
            <a:lvl1pPr algn="l">
              <a:defRPr sz="1400" b="1"/>
            </a:lvl1pPr>
          </a:lstStyle>
          <a:p>
            <a:r>
              <a:rPr lang="en-US" smtClean="0"/>
              <a:t>Click to edit Master title style</a:t>
            </a:r>
            <a:endParaRPr lang="en-US" dirty="0"/>
          </a:p>
        </p:txBody>
      </p:sp>
      <p:sp>
        <p:nvSpPr>
          <p:cNvPr id="3" name="Content Placeholder 2"/>
          <p:cNvSpPr>
            <a:spLocks noGrp="1"/>
          </p:cNvSpPr>
          <p:nvPr>
            <p:ph idx="1"/>
          </p:nvPr>
        </p:nvSpPr>
        <p:spPr>
          <a:xfrm>
            <a:off x="4766965" y="1910081"/>
            <a:ext cx="681484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10197" y="1910081"/>
            <a:ext cx="401091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377730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235890" y="221922"/>
            <a:ext cx="11721415"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Ubuntu" charset="0"/>
              </a:rPr>
              <a:t>Click icon to add picture</a:t>
            </a:r>
            <a:endParaRPr lang="en-US" noProof="0">
              <a:sym typeface="Ubuntu" charset="0"/>
            </a:endParaRPr>
          </a:p>
        </p:txBody>
      </p:sp>
      <p:sp>
        <p:nvSpPr>
          <p:cNvPr id="2" name="Title 1"/>
          <p:cNvSpPr>
            <a:spLocks noGrp="1"/>
          </p:cNvSpPr>
          <p:nvPr>
            <p:ph type="title"/>
          </p:nvPr>
        </p:nvSpPr>
        <p:spPr>
          <a:xfrm>
            <a:off x="400991" y="5084342"/>
            <a:ext cx="9166843" cy="567035"/>
          </a:xfrm>
        </p:spPr>
        <p:txBody>
          <a:bodyPr anchor="b"/>
          <a:lstStyle>
            <a:lvl1pPr algn="l">
              <a:defRPr sz="1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0991" y="5757637"/>
            <a:ext cx="9189012"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Edit Master text styles</a:t>
            </a:r>
          </a:p>
        </p:txBody>
      </p:sp>
    </p:spTree>
    <p:extLst>
      <p:ext uri="{BB962C8B-B14F-4D97-AF65-F5344CB8AC3E}">
        <p14:creationId xmlns:p14="http://schemas.microsoft.com/office/powerpoint/2010/main" val="32567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a:prstGeom prst="rect">
            <a:avLst/>
          </a:prstGeom>
        </p:spPr>
        <p:txBody>
          <a:bodyPr vert="horz" lIns="64291" tIns="32146" rIns="64291" bIns="32146"/>
          <a:lstStyle>
            <a:lvl1pPr>
              <a:defRPr>
                <a:latin typeface="Ubuntu"/>
                <a:cs typeface="Ubuntu"/>
              </a:defRPr>
            </a:lvl1pPr>
          </a:lstStyle>
          <a:p>
            <a:r>
              <a:rPr lang="en-US" smtClean="0"/>
              <a:t>Click to edit Master title style</a:t>
            </a:r>
            <a:endParaRPr lang="en-US" dirty="0"/>
          </a:p>
        </p:txBody>
      </p:sp>
      <p:sp>
        <p:nvSpPr>
          <p:cNvPr id="3" name="Subtitle 2"/>
          <p:cNvSpPr>
            <a:spLocks noGrp="1"/>
          </p:cNvSpPr>
          <p:nvPr>
            <p:ph type="subTitle" idx="1"/>
          </p:nvPr>
        </p:nvSpPr>
        <p:spPr>
          <a:xfrm>
            <a:off x="1829099" y="3886648"/>
            <a:ext cx="8533805"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5748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a:prstGeom prst="rect">
            <a:avLst/>
          </a:prstGeom>
        </p:spPr>
        <p:txBody>
          <a:bodyPr vert="horz" lIns="64291" tIns="32146" rIns="64291" bIns="32146"/>
          <a:lstStyle>
            <a:lvl1pPr>
              <a:defRPr>
                <a:latin typeface="Ubuntu"/>
                <a:cs typeface="Ubuntu"/>
              </a:defRPr>
            </a:lvl1pPr>
          </a:lstStyle>
          <a:p>
            <a:r>
              <a:rPr lang="en-US" smtClean="0"/>
              <a:t>Click to edit Master title style</a:t>
            </a:r>
            <a:endParaRPr lang="en-US" dirty="0"/>
          </a:p>
        </p:txBody>
      </p:sp>
      <p:sp>
        <p:nvSpPr>
          <p:cNvPr id="3" name="Subtitle 2"/>
          <p:cNvSpPr>
            <a:spLocks noGrp="1"/>
          </p:cNvSpPr>
          <p:nvPr>
            <p:ph type="subTitle" idx="1"/>
          </p:nvPr>
        </p:nvSpPr>
        <p:spPr>
          <a:xfrm>
            <a:off x="1829099" y="3886648"/>
            <a:ext cx="8533805"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304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934FFDF7-942D-4F39-B45E-AEDC63F3576F}" type="slidenum">
              <a:rPr lang="en-US" smtClean="0"/>
              <a:t>‹#›</a:t>
            </a:fld>
            <a:endParaRPr lang="en-US"/>
          </a:p>
        </p:txBody>
      </p:sp>
    </p:spTree>
    <p:extLst>
      <p:ext uri="{BB962C8B-B14F-4D97-AF65-F5344CB8AC3E}">
        <p14:creationId xmlns:p14="http://schemas.microsoft.com/office/powerpoint/2010/main" val="336590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9" y="2600180"/>
            <a:ext cx="10362901" cy="1361777"/>
          </a:xfrm>
        </p:spPr>
        <p:txBody>
          <a:bodyPr/>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962919" y="1099991"/>
            <a:ext cx="10362901"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934FFDF7-942D-4F39-B45E-AEDC63F3576F}" type="slidenum">
              <a:rPr lang="en-US" smtClean="0"/>
              <a:t>‹#›</a:t>
            </a:fld>
            <a:endParaRPr lang="en-US"/>
          </a:p>
        </p:txBody>
      </p:sp>
    </p:spTree>
    <p:extLst>
      <p:ext uri="{BB962C8B-B14F-4D97-AF65-F5344CB8AC3E}">
        <p14:creationId xmlns:p14="http://schemas.microsoft.com/office/powerpoint/2010/main" val="311907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6282" y="2375298"/>
            <a:ext cx="5203031"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2189" y="2375298"/>
            <a:ext cx="5203031"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934FFDF7-942D-4F39-B45E-AEDC63F3576F}" type="slidenum">
              <a:rPr lang="en-US" smtClean="0"/>
              <a:t>‹#›</a:t>
            </a:fld>
            <a:endParaRPr lang="en-US"/>
          </a:p>
        </p:txBody>
      </p:sp>
    </p:spTree>
    <p:extLst>
      <p:ext uri="{BB962C8B-B14F-4D97-AF65-F5344CB8AC3E}">
        <p14:creationId xmlns:p14="http://schemas.microsoft.com/office/powerpoint/2010/main" val="216634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0196" y="2246178"/>
            <a:ext cx="5386091"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Edit Master text styles</a:t>
            </a:r>
          </a:p>
        </p:txBody>
      </p:sp>
      <p:sp>
        <p:nvSpPr>
          <p:cNvPr id="4" name="Content Placeholder 3"/>
          <p:cNvSpPr>
            <a:spLocks noGrp="1"/>
          </p:cNvSpPr>
          <p:nvPr>
            <p:ph sz="half" idx="2"/>
          </p:nvPr>
        </p:nvSpPr>
        <p:spPr>
          <a:xfrm>
            <a:off x="610196" y="2885766"/>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2741" y="2267026"/>
            <a:ext cx="5389065"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Edit Master text styles</a:t>
            </a:r>
          </a:p>
        </p:txBody>
      </p:sp>
      <p:sp>
        <p:nvSpPr>
          <p:cNvPr id="6" name="Content Placeholder 5"/>
          <p:cNvSpPr>
            <a:spLocks noGrp="1"/>
          </p:cNvSpPr>
          <p:nvPr>
            <p:ph sz="quarter" idx="4"/>
          </p:nvPr>
        </p:nvSpPr>
        <p:spPr>
          <a:xfrm>
            <a:off x="6192741" y="2906614"/>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934FFDF7-942D-4F39-B45E-AEDC63F3576F}" type="slidenum">
              <a:rPr lang="en-US" smtClean="0"/>
              <a:t>‹#›</a:t>
            </a:fld>
            <a:endParaRPr lang="en-US"/>
          </a:p>
        </p:txBody>
      </p:sp>
    </p:spTree>
    <p:extLst>
      <p:ext uri="{BB962C8B-B14F-4D97-AF65-F5344CB8AC3E}">
        <p14:creationId xmlns:p14="http://schemas.microsoft.com/office/powerpoint/2010/main" val="335101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934FFDF7-942D-4F39-B45E-AEDC63F3576F}" type="slidenum">
              <a:rPr lang="en-US" smtClean="0"/>
              <a:t>‹#›</a:t>
            </a:fld>
            <a:endParaRPr lang="en-US"/>
          </a:p>
        </p:txBody>
      </p:sp>
    </p:spTree>
    <p:extLst>
      <p:ext uri="{BB962C8B-B14F-4D97-AF65-F5344CB8AC3E}">
        <p14:creationId xmlns:p14="http://schemas.microsoft.com/office/powerpoint/2010/main" val="375400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934FFDF7-942D-4F39-B45E-AEDC63F3576F}" type="slidenum">
              <a:rPr lang="en-US" smtClean="0"/>
              <a:t>‹#›</a:t>
            </a:fld>
            <a:endParaRPr lang="en-US"/>
          </a:p>
        </p:txBody>
      </p:sp>
    </p:spTree>
    <p:extLst>
      <p:ext uri="{BB962C8B-B14F-4D97-AF65-F5344CB8AC3E}">
        <p14:creationId xmlns:p14="http://schemas.microsoft.com/office/powerpoint/2010/main" val="412624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4"/>
            <a:ext cx="401091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4766965" y="273472"/>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0197" y="1435448"/>
            <a:ext cx="401091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934FFDF7-942D-4F39-B45E-AEDC63F3576F}" type="slidenum">
              <a:rPr lang="en-US" smtClean="0"/>
              <a:t>‹#›</a:t>
            </a:fld>
            <a:endParaRPr lang="en-US"/>
          </a:p>
        </p:txBody>
      </p:sp>
    </p:spTree>
    <p:extLst>
      <p:ext uri="{BB962C8B-B14F-4D97-AF65-F5344CB8AC3E}">
        <p14:creationId xmlns:p14="http://schemas.microsoft.com/office/powerpoint/2010/main" val="246265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1" y="4800825"/>
            <a:ext cx="7314903"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2390181" y="612800"/>
            <a:ext cx="7314903"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Ubuntu Light" charset="0"/>
              </a:rPr>
              <a:t>Click icon to add picture</a:t>
            </a:r>
            <a:endParaRPr lang="en-US" noProof="0">
              <a:sym typeface="Ubuntu Light" charset="0"/>
            </a:endParaRPr>
          </a:p>
        </p:txBody>
      </p:sp>
      <p:sp>
        <p:nvSpPr>
          <p:cNvPr id="4" name="Text Placeholder 3"/>
          <p:cNvSpPr>
            <a:spLocks noGrp="1"/>
          </p:cNvSpPr>
          <p:nvPr>
            <p:ph type="body" sz="half" idx="2"/>
          </p:nvPr>
        </p:nvSpPr>
        <p:spPr>
          <a:xfrm>
            <a:off x="2390181" y="5367859"/>
            <a:ext cx="7314903"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934FFDF7-942D-4F39-B45E-AEDC63F3576F}" type="slidenum">
              <a:rPr lang="en-US" smtClean="0"/>
              <a:t>‹#›</a:t>
            </a:fld>
            <a:endParaRPr lang="en-US"/>
          </a:p>
        </p:txBody>
      </p:sp>
    </p:spTree>
    <p:extLst>
      <p:ext uri="{BB962C8B-B14F-4D97-AF65-F5344CB8AC3E}">
        <p14:creationId xmlns:p14="http://schemas.microsoft.com/office/powerpoint/2010/main" val="40410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726017" y="2374901"/>
            <a:ext cx="10549467" cy="18573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vert="horz" wrap="square" lIns="35717" tIns="35717" rIns="35717" bIns="35717" numCol="1" anchor="t" anchorCtr="0" compatLnSpc="1">
            <a:prstTxWarp prst="textNoShape">
              <a:avLst/>
            </a:prstTxWarp>
          </a:bodyPr>
          <a:lstStyle/>
          <a:p>
            <a:pPr lvl="0"/>
            <a:r>
              <a:rPr lang="en-US" smtClean="0">
                <a:sym typeface="Ubuntu Light" charset="0"/>
              </a:rPr>
              <a:t>Edit Master text styles</a:t>
            </a:r>
          </a:p>
          <a:p>
            <a:pPr lvl="1"/>
            <a:r>
              <a:rPr lang="en-US" smtClean="0">
                <a:sym typeface="Ubuntu Light" charset="0"/>
              </a:rPr>
              <a:t>Second level</a:t>
            </a:r>
          </a:p>
          <a:p>
            <a:pPr lvl="2"/>
            <a:r>
              <a:rPr lang="en-US" smtClean="0">
                <a:sym typeface="Ubuntu Light" charset="0"/>
              </a:rPr>
              <a:t>Third level</a:t>
            </a:r>
          </a:p>
          <a:p>
            <a:pPr lvl="3"/>
            <a:r>
              <a:rPr lang="en-US" smtClean="0">
                <a:sym typeface="Ubuntu Light" charset="0"/>
              </a:rPr>
              <a:t>Fourth level</a:t>
            </a:r>
          </a:p>
          <a:p>
            <a:pPr lvl="4"/>
            <a:r>
              <a:rPr lang="en-US"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726018" y="482600"/>
            <a:ext cx="10536767" cy="11953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vert="horz" wrap="square" lIns="35717" tIns="35717" rIns="35717" bIns="35717" numCol="1" anchor="t" anchorCtr="0" compatLnSpc="1">
            <a:prstTxWarp prst="textNoShape">
              <a:avLst/>
            </a:prstTxWarp>
          </a:bodyPr>
          <a:lstStyle/>
          <a:p>
            <a:pPr lvl="0"/>
            <a:r>
              <a:rPr lang="en-US"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738717" y="6446157"/>
            <a:ext cx="4840849" cy="1873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934FFDF7-942D-4F39-B45E-AEDC63F3576F}" type="slidenum">
              <a:rPr lang="en-US" smtClean="0"/>
              <a:t>‹#›</a:t>
            </a:fld>
            <a:endParaRPr lang="en-US"/>
          </a:p>
        </p:txBody>
      </p:sp>
    </p:spTree>
    <p:extLst>
      <p:ext uri="{BB962C8B-B14F-4D97-AF65-F5344CB8AC3E}">
        <p14:creationId xmlns:p14="http://schemas.microsoft.com/office/powerpoint/2010/main" val="1181115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726018" y="1874010"/>
            <a:ext cx="10549467" cy="44640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vert="horz" wrap="square" lIns="35717" tIns="35717" rIns="35717" bIns="35717" numCol="1" anchor="t" anchorCtr="0" compatLnSpc="1">
            <a:prstTxWarp prst="textNoShape">
              <a:avLst/>
            </a:prstTxWarp>
          </a:bodyPr>
          <a:lstStyle/>
          <a:p>
            <a:pPr lvl="0"/>
            <a:r>
              <a:rPr lang="en-US" smtClean="0">
                <a:sym typeface="Ubuntu" charset="0"/>
              </a:rPr>
              <a:t>Edit Master text styles</a:t>
            </a:r>
          </a:p>
          <a:p>
            <a:pPr lvl="1"/>
            <a:r>
              <a:rPr lang="en-US" smtClean="0">
                <a:sym typeface="Ubuntu" charset="0"/>
              </a:rPr>
              <a:t>Second level</a:t>
            </a:r>
          </a:p>
          <a:p>
            <a:pPr lvl="2"/>
            <a:r>
              <a:rPr lang="en-US" smtClean="0">
                <a:sym typeface="Ubuntu" charset="0"/>
              </a:rPr>
              <a:t>Third level</a:t>
            </a:r>
          </a:p>
          <a:p>
            <a:pPr lvl="3"/>
            <a:r>
              <a:rPr lang="en-US" smtClean="0">
                <a:sym typeface="Ubuntu" charset="0"/>
              </a:rPr>
              <a:t>Fourth level</a:t>
            </a:r>
          </a:p>
          <a:p>
            <a:pPr lvl="4"/>
            <a:r>
              <a:rPr lang="en-US"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726018" y="366713"/>
            <a:ext cx="9402431" cy="1046064"/>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vert="horz" wrap="square" lIns="35717" tIns="35717" rIns="35717" bIns="35717" numCol="1" anchor="ctr" anchorCtr="0" compatLnSpc="1">
            <a:prstTxWarp prst="textNoShape">
              <a:avLst/>
            </a:prstTxWarp>
          </a:bodyPr>
          <a:lstStyle/>
          <a:p>
            <a:pPr lvl="0"/>
            <a:r>
              <a:rPr lang="en-US"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738718" y="6470815"/>
            <a:ext cx="4665041" cy="18732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Program Name</a:t>
            </a:r>
          </a:p>
        </p:txBody>
      </p:sp>
    </p:spTree>
    <p:extLst>
      <p:ext uri="{BB962C8B-B14F-4D97-AF65-F5344CB8AC3E}">
        <p14:creationId xmlns:p14="http://schemas.microsoft.com/office/powerpoint/2010/main" val="2185210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712035"/>
      </p:ext>
    </p:extLst>
  </p:cSld>
  <p:clrMap bg1="lt1" tx1="dk1" bg2="lt2" tx2="dk2" accent1="accent1" accent2="accent2" accent3="accent3" accent4="accent4" accent5="accent5" accent6="accent6" hlink="hlink" folHlink="folHlink"/>
  <p:sldLayoutIdLst>
    <p:sldLayoutId id="2147483692"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791990"/>
      </p:ext>
    </p:extLst>
  </p:cSld>
  <p:clrMap bg1="lt1" tx1="dk1" bg2="lt2" tx2="dk2" accent1="accent1" accent2="accent2" accent3="accent3" accent4="accent4" accent5="accent5" accent6="accent6" hlink="hlink" folHlink="folHlink"/>
  <p:sldLayoutIdLst>
    <p:sldLayoutId id="214748369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20.jpe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specialolympics.org/soi/files/resources/HABranding/HA_Icon_Fit_Feet_1-Colour.jpg?_ga=2.171528550.733681637.1600238867-1349891646.1567589905"/>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7840" y="5788406"/>
            <a:ext cx="932342" cy="9264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60946" y="1579414"/>
            <a:ext cx="8783782" cy="1200329"/>
          </a:xfrm>
          <a:prstGeom prst="rect">
            <a:avLst/>
          </a:prstGeom>
          <a:noFill/>
        </p:spPr>
        <p:txBody>
          <a:bodyPr wrap="square" rtlCol="0">
            <a:spAutoFit/>
          </a:bodyPr>
          <a:lstStyle/>
          <a:p>
            <a:r>
              <a:rPr lang="en-US" sz="7200" b="1" dirty="0" smtClean="0">
                <a:solidFill>
                  <a:schemeClr val="bg1"/>
                </a:solidFill>
              </a:rPr>
              <a:t>Virtual Fit Feet</a:t>
            </a:r>
            <a:endParaRPr lang="en-US" sz="7200" b="1" dirty="0">
              <a:solidFill>
                <a:schemeClr val="bg1"/>
              </a:solidFill>
            </a:endParaRPr>
          </a:p>
        </p:txBody>
      </p:sp>
    </p:spTree>
    <p:extLst>
      <p:ext uri="{BB962C8B-B14F-4D97-AF65-F5344CB8AC3E}">
        <p14:creationId xmlns:p14="http://schemas.microsoft.com/office/powerpoint/2010/main" val="166562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623402" y="1379868"/>
            <a:ext cx="5523398" cy="2783840"/>
          </a:xfrm>
          <a:solidFill>
            <a:schemeClr val="accent1"/>
          </a:solidFill>
        </p:spPr>
        <p:txBody>
          <a:bodyPr>
            <a:normAutofit/>
          </a:bodyPr>
          <a:lstStyle/>
          <a:p>
            <a:pPr algn="ctr"/>
            <a:r>
              <a:rPr lang="en-US" dirty="0">
                <a:solidFill>
                  <a:schemeClr val="bg1"/>
                </a:solidFill>
              </a:rPr>
              <a:t>QUESTION 4:  Are your shoes made for the sport you </a:t>
            </a:r>
            <a:r>
              <a:rPr lang="en-US" dirty="0" smtClean="0">
                <a:solidFill>
                  <a:schemeClr val="bg1"/>
                </a:solidFill>
              </a:rPr>
              <a:t>do?  e.g</a:t>
            </a:r>
            <a:r>
              <a:rPr lang="en-US" dirty="0">
                <a:solidFill>
                  <a:schemeClr val="bg1"/>
                </a:solidFill>
              </a:rPr>
              <a:t>. soccer cleats for soccer  </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1397479" y="4440033"/>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Rectangle 3">
            <a:extLst>
              <a:ext uri="{FF2B5EF4-FFF2-40B4-BE49-F238E27FC236}">
                <a16:creationId xmlns:a16="http://schemas.microsoft.com/office/drawing/2014/main" id="{EFB9CCE6-82B4-4414-BB6B-55EA58CB5D2C}"/>
              </a:ext>
            </a:extLst>
          </p:cNvPr>
          <p:cNvSpPr/>
          <p:nvPr/>
        </p:nvSpPr>
        <p:spPr>
          <a:xfrm>
            <a:off x="158151" y="5569545"/>
            <a:ext cx="11754928" cy="369332"/>
          </a:xfrm>
          <a:prstGeom prst="rect">
            <a:avLst/>
          </a:prstGeom>
        </p:spPr>
        <p:txBody>
          <a:bodyPr wrap="square">
            <a:spAutoFit/>
          </a:bodyPr>
          <a:lstStyle/>
          <a:p>
            <a:r>
              <a:rPr lang="en-US" dirty="0">
                <a:solidFill>
                  <a:srgbClr val="0000FF"/>
                </a:solidFill>
              </a:rPr>
              <a:t>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734" r="12260"/>
          <a:stretch/>
        </p:blipFill>
        <p:spPr>
          <a:xfrm>
            <a:off x="6565692" y="133661"/>
            <a:ext cx="5461416" cy="5276254"/>
          </a:xfrm>
          <a:prstGeom prst="rect">
            <a:avLst/>
          </a:prstGeom>
          <a:ln w="38100">
            <a:solidFill>
              <a:srgbClr val="FF0000"/>
            </a:solidFill>
          </a:ln>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40" y="3190240"/>
            <a:ext cx="3280739" cy="2519680"/>
          </a:xfrm>
          <a:solidFill>
            <a:schemeClr val="accent1"/>
          </a:solidFill>
        </p:spPr>
        <p:txBody>
          <a:bodyPr/>
          <a:lstStyle/>
          <a:p>
            <a:pPr algn="ctr"/>
            <a:r>
              <a:rPr lang="en-US" dirty="0">
                <a:solidFill>
                  <a:schemeClr val="bg1"/>
                </a:solidFill>
              </a:rPr>
              <a:t>WRONG SHOES FOR SPORT</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3750870" y="2847463"/>
            <a:ext cx="3824481" cy="3824481"/>
          </a:xfrm>
          <a:ln w="38100">
            <a:solidFill>
              <a:srgbClr val="FF000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174" b="6233"/>
          <a:stretch/>
        </p:blipFill>
        <p:spPr>
          <a:xfrm>
            <a:off x="8195520" y="1930177"/>
            <a:ext cx="3612027" cy="3898670"/>
          </a:xfrm>
          <a:prstGeom prst="rect">
            <a:avLst/>
          </a:prstGeom>
          <a:ln w="38100">
            <a:solidFill>
              <a:srgbClr val="FF0000"/>
            </a:solidFill>
          </a:ln>
        </p:spPr>
      </p:pic>
      <p:pic>
        <p:nvPicPr>
          <p:cNvPr id="6" name="Picture 5" descr="A group of people sitting at a table&#10;&#10;Description automatically generated">
            <a:extLst>
              <a:ext uri="{FF2B5EF4-FFF2-40B4-BE49-F238E27FC236}">
                <a16:creationId xmlns:a16="http://schemas.microsoft.com/office/drawing/2014/main" id="{84F5F09F-BEB1-4332-B46B-8886D49519B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9753" t="21544" r="26844" b="22774"/>
          <a:stretch/>
        </p:blipFill>
        <p:spPr>
          <a:xfrm>
            <a:off x="4425450" y="267170"/>
            <a:ext cx="3770070" cy="3627598"/>
          </a:xfrm>
          <a:prstGeom prst="rect">
            <a:avLst/>
          </a:prstGeom>
          <a:ln w="28575">
            <a:solidFill>
              <a:srgbClr val="FF0000"/>
            </a:solidFill>
          </a:ln>
        </p:spPr>
      </p:pic>
      <p:sp>
        <p:nvSpPr>
          <p:cNvPr id="7" name="Speech Bubble: Rectangle 6">
            <a:extLst>
              <a:ext uri="{FF2B5EF4-FFF2-40B4-BE49-F238E27FC236}">
                <a16:creationId xmlns:a16="http://schemas.microsoft.com/office/drawing/2014/main" id="{F3CE9946-E1C7-4525-AD93-AC02481C4DD9}"/>
              </a:ext>
            </a:extLst>
          </p:cNvPr>
          <p:cNvSpPr/>
          <p:nvPr/>
        </p:nvSpPr>
        <p:spPr>
          <a:xfrm>
            <a:off x="2599557" y="413064"/>
            <a:ext cx="2053244" cy="612648"/>
          </a:xfrm>
          <a:prstGeom prst="wedgeRectCallout">
            <a:avLst>
              <a:gd name="adj1" fmla="val 75052"/>
              <a:gd name="adj2" fmla="val 58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 Play Soccer!</a:t>
            </a:r>
          </a:p>
        </p:txBody>
      </p:sp>
      <p:pic>
        <p:nvPicPr>
          <p:cNvPr id="8" name="Picture 2" descr="https://media.specialolympics.org/soi/files/resources/HABranding/HA_Icon_Fit_Feet_1-Colour.jpg?_ga=2.171528550.733681637.1600238867-1349891646.1567589905"/>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531962" y="1575752"/>
            <a:ext cx="5200849" cy="2516625"/>
          </a:xfrm>
          <a:solidFill>
            <a:schemeClr val="accent1"/>
          </a:solidFill>
        </p:spPr>
        <p:txBody>
          <a:bodyPr>
            <a:normAutofit/>
          </a:bodyPr>
          <a:lstStyle/>
          <a:p>
            <a:pPr algn="ctr"/>
            <a:r>
              <a:rPr lang="en-US" dirty="0">
                <a:solidFill>
                  <a:schemeClr val="bg1"/>
                </a:solidFill>
              </a:rPr>
              <a:t>QUESTION 5:  Do your nails hurt or do you have any problems with them? </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1750491" y="4303952"/>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TextBox 3">
            <a:extLst>
              <a:ext uri="{FF2B5EF4-FFF2-40B4-BE49-F238E27FC236}">
                <a16:creationId xmlns:a16="http://schemas.microsoft.com/office/drawing/2014/main" id="{DCF567A2-BD28-4A33-A69C-F6C611C76AC2}"/>
              </a:ext>
            </a:extLst>
          </p:cNvPr>
          <p:cNvSpPr txBox="1"/>
          <p:nvPr/>
        </p:nvSpPr>
        <p:spPr>
          <a:xfrm>
            <a:off x="243617" y="5353649"/>
            <a:ext cx="242374" cy="369332"/>
          </a:xfrm>
          <a:prstGeom prst="rect">
            <a:avLst/>
          </a:prstGeom>
          <a:noFill/>
        </p:spPr>
        <p:txBody>
          <a:bodyPr wrap="none" rtlCol="0">
            <a:spAutoFit/>
          </a:bodyPr>
          <a:lstStyle/>
          <a:p>
            <a:r>
              <a:rPr lang="en-US" dirty="0">
                <a:solidFill>
                  <a:srgbClr val="0000FF"/>
                </a:solidFil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551" y="2023290"/>
            <a:ext cx="5192486" cy="3984171"/>
          </a:xfrm>
          <a:prstGeom prst="rect">
            <a:avLst/>
          </a:prstGeom>
          <a:ln w="38100">
            <a:solidFill>
              <a:srgbClr val="FF0000"/>
            </a:solidFill>
          </a:ln>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35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531962" y="1534160"/>
            <a:ext cx="3491397" cy="4683759"/>
          </a:xfrm>
          <a:solidFill>
            <a:schemeClr val="accent1"/>
          </a:solidFill>
        </p:spPr>
        <p:txBody>
          <a:bodyPr>
            <a:noAutofit/>
          </a:bodyPr>
          <a:lstStyle/>
          <a:p>
            <a:pPr algn="ctr"/>
            <a:r>
              <a:rPr lang="en-US" sz="3600" dirty="0">
                <a:solidFill>
                  <a:schemeClr val="bg1"/>
                </a:solidFill>
              </a:rPr>
              <a:t>QUESTION 6:  </a:t>
            </a:r>
            <a:br>
              <a:rPr lang="en-US" sz="3600" dirty="0">
                <a:solidFill>
                  <a:schemeClr val="bg1"/>
                </a:solidFill>
              </a:rPr>
            </a:br>
            <a:r>
              <a:rPr lang="en-US" sz="3600" dirty="0">
                <a:solidFill>
                  <a:schemeClr val="bg1"/>
                </a:solidFill>
              </a:rPr>
              <a:t>Do your nails look weird- yellow, black, thick, crumbly, coming off, etc. ? </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4417923" y="2982722"/>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D6F0BAA-8418-429C-9621-F2CB18857BEC}"/>
              </a:ext>
            </a:extLst>
          </p:cNvPr>
          <p:cNvSpPr txBox="1"/>
          <p:nvPr/>
        </p:nvSpPr>
        <p:spPr>
          <a:xfrm>
            <a:off x="838200" y="5771072"/>
            <a:ext cx="242374" cy="369332"/>
          </a:xfrm>
          <a:prstGeom prst="rect">
            <a:avLst/>
          </a:prstGeom>
          <a:noFill/>
        </p:spPr>
        <p:txBody>
          <a:bodyPr wrap="none" rtlCol="0">
            <a:spAutoFit/>
          </a:bodyPr>
          <a:lstStyle/>
          <a:p>
            <a:r>
              <a:rPr lang="en-US" dirty="0">
                <a:solidFill>
                  <a:srgbClr val="0000FF"/>
                </a:solidFill>
              </a:rPr>
              <a: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391" r="6767" b="13154"/>
          <a:stretch/>
        </p:blipFill>
        <p:spPr>
          <a:xfrm>
            <a:off x="6747028" y="284812"/>
            <a:ext cx="5180685" cy="2848853"/>
          </a:xfrm>
          <a:prstGeom prst="rect">
            <a:avLst/>
          </a:prstGeom>
          <a:ln w="38100">
            <a:solidFill>
              <a:srgbClr val="FF0000"/>
            </a:solidFill>
          </a:ln>
        </p:spPr>
      </p:pic>
      <p:pic>
        <p:nvPicPr>
          <p:cNvPr id="1026" name="Picture 2" descr="Nail fungal infection: Causes, treatment, and symptoms">
            <a:extLst>
              <a:ext uri="{FF2B5EF4-FFF2-40B4-BE49-F238E27FC236}">
                <a16:creationId xmlns:a16="http://schemas.microsoft.com/office/drawing/2014/main" id="{087C8329-FB52-4DD1-90AB-6E285688B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292" y="3283617"/>
            <a:ext cx="4558155" cy="342029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descr="https://media.specialolympics.org/soi/files/resources/HABranding/HA_Icon_Fit_Feet_1-Colour.jpg?_ga=2.171528550.733681637.1600238867-1349891646.1567589905"/>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4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166069" y="2136977"/>
            <a:ext cx="4702712" cy="2465815"/>
          </a:xfrm>
          <a:solidFill>
            <a:schemeClr val="accent1"/>
          </a:solidFill>
        </p:spPr>
        <p:txBody>
          <a:bodyPr>
            <a:noAutofit/>
          </a:bodyPr>
          <a:lstStyle/>
          <a:p>
            <a:pPr algn="ctr"/>
            <a:r>
              <a:rPr lang="en-US" sz="3200" dirty="0">
                <a:solidFill>
                  <a:schemeClr val="bg1"/>
                </a:solidFill>
              </a:rPr>
              <a:t>QUESTION 7: </a:t>
            </a:r>
            <a:r>
              <a:rPr lang="en-US" sz="3200" dirty="0" smtClean="0">
                <a:solidFill>
                  <a:schemeClr val="bg1"/>
                </a:solidFill>
              </a:rPr>
              <a:t>Do </a:t>
            </a:r>
            <a:r>
              <a:rPr lang="en-US" sz="3200" dirty="0">
                <a:solidFill>
                  <a:schemeClr val="bg1"/>
                </a:solidFill>
              </a:rPr>
              <a:t>you have any skin problems like blisters, corns, calluses, sores, cuts, rashes etc. ? </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5238608" y="3082344"/>
            <a:ext cx="6335967" cy="1828741"/>
          </a:xfrm>
        </p:spPr>
        <p:txBody>
          <a:bodyPr>
            <a:normAutofit/>
          </a:bodyPr>
          <a:lstStyle/>
          <a:p>
            <a:pPr marL="514350" indent="-514350">
              <a:buFont typeface="+mj-lt"/>
              <a:buAutoNum type="alphaUcPeriod"/>
            </a:pPr>
            <a:r>
              <a:rPr lang="en-US" sz="2400" b="1" dirty="0" smtClean="0"/>
              <a:t>Yes</a:t>
            </a:r>
            <a:endParaRPr lang="en-US" sz="2400" b="1" dirty="0"/>
          </a:p>
          <a:p>
            <a:pPr marL="514350" indent="-514350">
              <a:buFont typeface="+mj-lt"/>
              <a:buAutoNum type="alphaUcPeriod"/>
            </a:pPr>
            <a:r>
              <a:rPr lang="en-US" sz="2400" b="1" dirty="0" smtClean="0"/>
              <a:t>No</a:t>
            </a:r>
            <a:endParaRPr lang="en-US" sz="2400" b="1" dirty="0"/>
          </a:p>
          <a:p>
            <a:pPr marL="514350" indent="-514350">
              <a:buFont typeface="+mj-lt"/>
              <a:buAutoNum type="alphaUcPeriod"/>
            </a:pPr>
            <a:r>
              <a:rPr lang="en-US" sz="2400" b="1" dirty="0"/>
              <a:t>Don’t Know</a:t>
            </a:r>
          </a:p>
          <a:p>
            <a:pPr marL="0" indent="0">
              <a:buNone/>
            </a:pPr>
            <a:endParaRPr lang="en-US" dirty="0"/>
          </a:p>
        </p:txBody>
      </p:sp>
      <p:sp>
        <p:nvSpPr>
          <p:cNvPr id="4" name="TextBox 3">
            <a:extLst>
              <a:ext uri="{FF2B5EF4-FFF2-40B4-BE49-F238E27FC236}">
                <a16:creationId xmlns:a16="http://schemas.microsoft.com/office/drawing/2014/main" id="{13653F9E-2FFF-49BF-8D9F-0BCC66C49856}"/>
              </a:ext>
            </a:extLst>
          </p:cNvPr>
          <p:cNvSpPr txBox="1"/>
          <p:nvPr/>
        </p:nvSpPr>
        <p:spPr>
          <a:xfrm>
            <a:off x="93133" y="5524899"/>
            <a:ext cx="242374" cy="646331"/>
          </a:xfrm>
          <a:prstGeom prst="rect">
            <a:avLst/>
          </a:prstGeom>
          <a:noFill/>
        </p:spPr>
        <p:txBody>
          <a:bodyPr wrap="none" rtlCol="0">
            <a:spAutoFit/>
          </a:bodyPr>
          <a:lstStyle/>
          <a:p>
            <a:r>
              <a:rPr lang="en-US" dirty="0">
                <a:solidFill>
                  <a:srgbClr val="0000FF"/>
                </a:solidFill>
              </a:rPr>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810" y="153218"/>
            <a:ext cx="3790580" cy="2843982"/>
          </a:xfrm>
          <a:prstGeom prst="rect">
            <a:avLst/>
          </a:prstGeom>
          <a:ln w="38100">
            <a:solidFill>
              <a:srgbClr val="FF000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136" y="174924"/>
            <a:ext cx="2449320" cy="1820510"/>
          </a:xfrm>
          <a:prstGeom prst="rect">
            <a:avLst/>
          </a:prstGeom>
          <a:ln w="38100">
            <a:solidFill>
              <a:srgbClr val="FF0000"/>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2202" y="4708110"/>
            <a:ext cx="2873508" cy="1960448"/>
          </a:xfrm>
          <a:prstGeom prst="rect">
            <a:avLst/>
          </a:prstGeom>
          <a:ln w="38100">
            <a:solidFill>
              <a:srgbClr val="FF0000"/>
            </a:solidFill>
          </a:ln>
        </p:spPr>
      </p:pic>
      <p:pic>
        <p:nvPicPr>
          <p:cNvPr id="9" name="Picture 2" descr="At-Risk Patient: Diabetic Foot Ulcers | WoundSource">
            <a:extLst>
              <a:ext uri="{FF2B5EF4-FFF2-40B4-BE49-F238E27FC236}">
                <a16:creationId xmlns:a16="http://schemas.microsoft.com/office/drawing/2014/main" id="{0A4D159B-4E80-4B83-952D-5DFB17417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304" y="4780559"/>
            <a:ext cx="2873508" cy="1924224"/>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1" name="Picture 4" descr="First Aid for Cuts and Scrapes">
            <a:extLst>
              <a:ext uri="{FF2B5EF4-FFF2-40B4-BE49-F238E27FC236}">
                <a16:creationId xmlns:a16="http://schemas.microsoft.com/office/drawing/2014/main" id="{4EB87674-7214-454F-A137-E07518C09B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608" y="183698"/>
            <a:ext cx="2628374" cy="284398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3" name="Picture 6" descr="Athlete's foot - Symptoms and causes - Mayo Clinic">
            <a:extLst>
              <a:ext uri="{FF2B5EF4-FFF2-40B4-BE49-F238E27FC236}">
                <a16:creationId xmlns:a16="http://schemas.microsoft.com/office/drawing/2014/main" id="{219E0211-13BF-469A-964E-D0C368E436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1633" y="3117387"/>
            <a:ext cx="3358865" cy="3587396"/>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2" name="Picture 2" descr="https://media.specialolympics.org/soi/files/resources/HABranding/HA_Icon_Fit_Feet_1-Colour.jpg?_ga=2.171528550.733681637.1600238867-1349891646.1567589905"/>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75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421433" y="1822686"/>
            <a:ext cx="5894257" cy="1046064"/>
          </a:xfrm>
          <a:solidFill>
            <a:schemeClr val="accent1"/>
          </a:solidFill>
        </p:spPr>
        <p:txBody>
          <a:bodyPr>
            <a:normAutofit/>
          </a:bodyPr>
          <a:lstStyle/>
          <a:p>
            <a:pPr algn="ctr"/>
            <a:r>
              <a:rPr lang="en-US" dirty="0">
                <a:solidFill>
                  <a:schemeClr val="bg1"/>
                </a:solidFill>
              </a:rPr>
              <a:t>QUESTION 8:  Are your feet real dry?</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1187601" y="3742760"/>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0" indent="0">
              <a:buNone/>
            </a:pPr>
            <a:endParaRPr lang="en-US" sz="2800" b="1" dirty="0"/>
          </a:p>
          <a:p>
            <a:pPr marL="0" indent="0">
              <a:buNone/>
            </a:pPr>
            <a:r>
              <a:rPr lang="en-US" sz="2800" b="1" dirty="0"/>
              <a:t>C.      Don’t Know</a:t>
            </a:r>
          </a:p>
          <a:p>
            <a:pPr marL="0" indent="0">
              <a:buNone/>
            </a:pPr>
            <a:endParaRPr lang="en-US" dirty="0"/>
          </a:p>
        </p:txBody>
      </p:sp>
      <p:sp>
        <p:nvSpPr>
          <p:cNvPr id="4" name="TextBox 3">
            <a:extLst>
              <a:ext uri="{FF2B5EF4-FFF2-40B4-BE49-F238E27FC236}">
                <a16:creationId xmlns:a16="http://schemas.microsoft.com/office/drawing/2014/main" id="{24112224-1B67-4E1A-BBA2-75666C10E2AB}"/>
              </a:ext>
            </a:extLst>
          </p:cNvPr>
          <p:cNvSpPr txBox="1"/>
          <p:nvPr/>
        </p:nvSpPr>
        <p:spPr>
          <a:xfrm>
            <a:off x="718708" y="5518989"/>
            <a:ext cx="242374" cy="646331"/>
          </a:xfrm>
          <a:prstGeom prst="rect">
            <a:avLst/>
          </a:prstGeom>
          <a:noFill/>
        </p:spPr>
        <p:txBody>
          <a:bodyPr wrap="none" rtlCol="0">
            <a:spAutoFit/>
          </a:bodyPr>
          <a:lstStyle/>
          <a:p>
            <a:r>
              <a:rPr lang="en-US" dirty="0">
                <a:solidFill>
                  <a:srgbClr val="0000FF"/>
                </a:solidFill>
              </a:rPr>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512" y="3222601"/>
            <a:ext cx="4718713" cy="3139712"/>
          </a:xfrm>
          <a:prstGeom prst="rect">
            <a:avLst/>
          </a:prstGeom>
          <a:ln w="38100">
            <a:solidFill>
              <a:srgbClr val="FF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401" y="368257"/>
            <a:ext cx="3897479" cy="2549479"/>
          </a:xfrm>
          <a:prstGeom prst="rect">
            <a:avLst/>
          </a:prstGeom>
          <a:ln w="38100">
            <a:solidFill>
              <a:srgbClr val="FF0000"/>
            </a:solidFill>
          </a:ln>
        </p:spPr>
      </p:pic>
      <p:pic>
        <p:nvPicPr>
          <p:cNvPr id="7" name="Picture 2" descr="https://media.specialolympics.org/soi/files/resources/HABranding/HA_Icon_Fit_Feet_1-Colour.jpg?_ga=2.171528550.733681637.1600238867-1349891646.156758990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25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8336096" y="2072639"/>
            <a:ext cx="3581784" cy="2658749"/>
          </a:xfrm>
          <a:solidFill>
            <a:schemeClr val="accent1"/>
          </a:solidFill>
        </p:spPr>
        <p:txBody>
          <a:bodyPr>
            <a:normAutofit/>
          </a:bodyPr>
          <a:lstStyle/>
          <a:p>
            <a:pPr algn="ctr"/>
            <a:r>
              <a:rPr lang="en-US" dirty="0">
                <a:solidFill>
                  <a:schemeClr val="bg1"/>
                </a:solidFill>
              </a:rPr>
              <a:t>QUESTION 9:  Are your feet real sweaty or wet?</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6284160" y="3715793"/>
            <a:ext cx="10515600" cy="2989053"/>
          </a:xfrm>
        </p:spPr>
        <p:txBody>
          <a:bodyPr>
            <a:normAutofit fontScale="25000" lnSpcReduction="20000"/>
          </a:bodyPr>
          <a:lstStyle/>
          <a:p>
            <a:pPr marL="514350" indent="-514350">
              <a:buFont typeface="+mj-lt"/>
              <a:buAutoNum type="alphaUcPeriod"/>
            </a:pPr>
            <a:r>
              <a:rPr lang="en-US" sz="9600" b="1" dirty="0" smtClean="0"/>
              <a:t>Yes</a:t>
            </a:r>
            <a:endParaRPr lang="en-US" sz="9600" b="1" dirty="0"/>
          </a:p>
          <a:p>
            <a:pPr marL="514350" indent="-514350">
              <a:buFont typeface="+mj-lt"/>
              <a:buAutoNum type="alphaUcPeriod"/>
            </a:pPr>
            <a:endParaRPr lang="en-US" sz="9600" b="1" dirty="0"/>
          </a:p>
          <a:p>
            <a:pPr marL="514350" indent="-514350">
              <a:buFont typeface="+mj-lt"/>
              <a:buAutoNum type="alphaUcPeriod"/>
            </a:pPr>
            <a:r>
              <a:rPr lang="en-US" sz="9600" b="1" dirty="0" smtClean="0"/>
              <a:t>No</a:t>
            </a:r>
            <a:endParaRPr lang="en-US" sz="9600" b="1" dirty="0"/>
          </a:p>
          <a:p>
            <a:pPr marL="514350" indent="-514350">
              <a:buFont typeface="+mj-lt"/>
              <a:buAutoNum type="alphaUcPeriod"/>
            </a:pPr>
            <a:endParaRPr lang="en-US" sz="9600" b="1" dirty="0"/>
          </a:p>
          <a:p>
            <a:pPr marL="514350" indent="-514350">
              <a:buFont typeface="+mj-lt"/>
              <a:buAutoNum type="alphaUcPeriod"/>
            </a:pPr>
            <a:r>
              <a:rPr lang="en-US" sz="9600" b="1" dirty="0"/>
              <a:t>Don’t Know</a:t>
            </a:r>
          </a:p>
          <a:p>
            <a:pPr marL="0" indent="0">
              <a:buNone/>
            </a:pPr>
            <a:endParaRPr lang="en-US" sz="7200" dirty="0"/>
          </a:p>
          <a:p>
            <a:pPr marL="0" indent="0">
              <a:buNone/>
            </a:pPr>
            <a:r>
              <a:rPr lang="en-US" sz="7200" dirty="0"/>
              <a:t> </a:t>
            </a:r>
          </a:p>
          <a:p>
            <a:pPr marL="0" indent="0">
              <a:buNone/>
            </a:pPr>
            <a:endParaRPr lang="en-US" sz="3700" dirty="0"/>
          </a:p>
          <a:p>
            <a:pPr marL="0" indent="0">
              <a:buNone/>
            </a:pPr>
            <a:r>
              <a:rPr lang="en-US" dirty="0"/>
              <a:t> </a:t>
            </a:r>
          </a:p>
          <a:p>
            <a:pPr marL="0" indent="0">
              <a:buNone/>
            </a:pPr>
            <a:endParaRPr lang="en-US" dirty="0"/>
          </a:p>
        </p:txBody>
      </p:sp>
      <p:sp>
        <p:nvSpPr>
          <p:cNvPr id="4" name="Rectangle 3">
            <a:extLst>
              <a:ext uri="{FF2B5EF4-FFF2-40B4-BE49-F238E27FC236}">
                <a16:creationId xmlns:a16="http://schemas.microsoft.com/office/drawing/2014/main" id="{234CF7CA-2E7F-4320-B956-5C686ED3BBB8}"/>
              </a:ext>
            </a:extLst>
          </p:cNvPr>
          <p:cNvSpPr/>
          <p:nvPr/>
        </p:nvSpPr>
        <p:spPr>
          <a:xfrm>
            <a:off x="878456" y="5330667"/>
            <a:ext cx="10435087" cy="369332"/>
          </a:xfrm>
          <a:prstGeom prst="rect">
            <a:avLst/>
          </a:prstGeom>
        </p:spPr>
        <p:txBody>
          <a:bodyPr wrap="square">
            <a:spAutoFit/>
          </a:bodyPr>
          <a:lstStyle/>
          <a:p>
            <a:r>
              <a:rPr lang="en-US" dirty="0">
                <a:solidFill>
                  <a:srgbClr val="0000FF"/>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79872" y="1181003"/>
            <a:ext cx="5702798" cy="4277099"/>
          </a:xfrm>
          <a:prstGeom prst="rect">
            <a:avLst/>
          </a:prstGeom>
          <a:ln w="38100">
            <a:solidFill>
              <a:srgbClr val="FF0000"/>
            </a:solidFill>
          </a:ln>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03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360259" y="1838960"/>
            <a:ext cx="3927262" cy="1702043"/>
          </a:xfrm>
          <a:solidFill>
            <a:schemeClr val="accent1"/>
          </a:solidFill>
        </p:spPr>
        <p:txBody>
          <a:bodyPr>
            <a:normAutofit/>
          </a:bodyPr>
          <a:lstStyle/>
          <a:p>
            <a:pPr algn="ctr"/>
            <a:r>
              <a:rPr lang="en-US" dirty="0">
                <a:solidFill>
                  <a:schemeClr val="bg1"/>
                </a:solidFill>
              </a:rPr>
              <a:t>QUESTION 10:  Are your feet real smelly?</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998133" y="4109608"/>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Rectangle 3">
            <a:extLst>
              <a:ext uri="{FF2B5EF4-FFF2-40B4-BE49-F238E27FC236}">
                <a16:creationId xmlns:a16="http://schemas.microsoft.com/office/drawing/2014/main" id="{993CE521-E55D-43C7-877B-814C6A9D5133}"/>
              </a:ext>
            </a:extLst>
          </p:cNvPr>
          <p:cNvSpPr/>
          <p:nvPr/>
        </p:nvSpPr>
        <p:spPr>
          <a:xfrm>
            <a:off x="1176068" y="5271065"/>
            <a:ext cx="10515600" cy="369332"/>
          </a:xfrm>
          <a:prstGeom prst="rect">
            <a:avLst/>
          </a:prstGeom>
        </p:spPr>
        <p:txBody>
          <a:bodyPr wrap="square">
            <a:spAutoFit/>
          </a:bodyPr>
          <a:lstStyle/>
          <a:p>
            <a:r>
              <a:rPr lang="en-US" dirty="0">
                <a:solidFill>
                  <a:srgbClr val="0000FF"/>
                </a:solidFill>
              </a:rPr>
              <a:t> </a:t>
            </a:r>
          </a:p>
        </p:txBody>
      </p:sp>
      <p:pic>
        <p:nvPicPr>
          <p:cNvPr id="3074" name="Picture 2" descr="10 Things That Cause Smelly Feet Especially in a Country as Hot as ...">
            <a:extLst>
              <a:ext uri="{FF2B5EF4-FFF2-40B4-BE49-F238E27FC236}">
                <a16:creationId xmlns:a16="http://schemas.microsoft.com/office/drawing/2014/main" id="{A135A72D-50FB-463C-BE1A-F8AE87DBE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197" y="2356387"/>
            <a:ext cx="6731503" cy="3506442"/>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62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531963" y="1634504"/>
            <a:ext cx="5777398" cy="1921496"/>
          </a:xfrm>
          <a:solidFill>
            <a:schemeClr val="accent1"/>
          </a:solidFill>
        </p:spPr>
        <p:txBody>
          <a:bodyPr>
            <a:normAutofit/>
          </a:bodyPr>
          <a:lstStyle/>
          <a:p>
            <a:pPr algn="ctr"/>
            <a:r>
              <a:rPr lang="en-US" dirty="0">
                <a:solidFill>
                  <a:schemeClr val="bg1"/>
                </a:solidFill>
              </a:rPr>
              <a:t>QUESTION 11:  Any redness, scaling or itching between the toes?</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838200" y="4226092"/>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Rectangle 3">
            <a:extLst>
              <a:ext uri="{FF2B5EF4-FFF2-40B4-BE49-F238E27FC236}">
                <a16:creationId xmlns:a16="http://schemas.microsoft.com/office/drawing/2014/main" id="{5B0A6239-294B-4D1B-8499-98E12051514C}"/>
              </a:ext>
            </a:extLst>
          </p:cNvPr>
          <p:cNvSpPr/>
          <p:nvPr/>
        </p:nvSpPr>
        <p:spPr>
          <a:xfrm>
            <a:off x="838200" y="5650626"/>
            <a:ext cx="10003766" cy="369332"/>
          </a:xfrm>
          <a:prstGeom prst="rect">
            <a:avLst/>
          </a:prstGeom>
        </p:spPr>
        <p:txBody>
          <a:bodyPr wrap="square">
            <a:spAutoFit/>
          </a:bodyPr>
          <a:lstStyle/>
          <a:p>
            <a:r>
              <a:rPr lang="en-US" dirty="0">
                <a:solidFill>
                  <a:srgbClr val="0000FF"/>
                </a:solidFill>
              </a:rPr>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2784"/>
          <a:stretch/>
        </p:blipFill>
        <p:spPr>
          <a:xfrm>
            <a:off x="6519443" y="2282102"/>
            <a:ext cx="5467858" cy="4132356"/>
          </a:xfrm>
          <a:prstGeom prst="rect">
            <a:avLst/>
          </a:prstGeom>
          <a:ln w="38100">
            <a:solidFill>
              <a:srgbClr val="FF0000"/>
            </a:solidFill>
          </a:ln>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94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441539" y="1815015"/>
            <a:ext cx="5126142" cy="2313926"/>
          </a:xfrm>
          <a:solidFill>
            <a:schemeClr val="accent1"/>
          </a:solidFill>
        </p:spPr>
        <p:txBody>
          <a:bodyPr>
            <a:normAutofit/>
          </a:bodyPr>
          <a:lstStyle/>
          <a:p>
            <a:pPr algn="ctr"/>
            <a:r>
              <a:rPr lang="en-US" dirty="0">
                <a:solidFill>
                  <a:schemeClr val="bg1"/>
                </a:solidFill>
              </a:rPr>
              <a:t>QUESTION 12:  Do you have any sore bumps on your feet or toes?</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1112808" y="4341061"/>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Rectangle 3">
            <a:extLst>
              <a:ext uri="{FF2B5EF4-FFF2-40B4-BE49-F238E27FC236}">
                <a16:creationId xmlns:a16="http://schemas.microsoft.com/office/drawing/2014/main" id="{BB5ED782-19D9-47B1-B008-CF9FED3AE11A}"/>
              </a:ext>
            </a:extLst>
          </p:cNvPr>
          <p:cNvSpPr/>
          <p:nvPr/>
        </p:nvSpPr>
        <p:spPr>
          <a:xfrm>
            <a:off x="838200" y="5616121"/>
            <a:ext cx="11064816" cy="369332"/>
          </a:xfrm>
          <a:prstGeom prst="rect">
            <a:avLst/>
          </a:prstGeom>
        </p:spPr>
        <p:txBody>
          <a:bodyPr wrap="square">
            <a:spAutoFit/>
          </a:bodyPr>
          <a:lstStyle/>
          <a:p>
            <a:r>
              <a:rPr lang="en-US" dirty="0">
                <a:solidFill>
                  <a:srgbClr val="0000FF"/>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289" y="2049585"/>
            <a:ext cx="5833872" cy="4370832"/>
          </a:xfrm>
          <a:prstGeom prst="rect">
            <a:avLst/>
          </a:prstGeom>
          <a:ln w="38100">
            <a:solidFill>
              <a:srgbClr val="FF0000"/>
            </a:solidFill>
          </a:ln>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3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3942E8-1180-4685-8A6E-3C1A1CE72F44}"/>
              </a:ext>
            </a:extLst>
          </p:cNvPr>
          <p:cNvSpPr>
            <a:spLocks noGrp="1"/>
          </p:cNvSpPr>
          <p:nvPr>
            <p:ph type="ctrTitle"/>
          </p:nvPr>
        </p:nvSpPr>
        <p:spPr>
          <a:xfrm>
            <a:off x="1858686" y="1692736"/>
            <a:ext cx="3790274" cy="1470049"/>
          </a:xfrm>
          <a:solidFill>
            <a:schemeClr val="accent1"/>
          </a:solidFill>
        </p:spPr>
        <p:txBody>
          <a:bodyPr/>
          <a:lstStyle/>
          <a:p>
            <a:pPr algn="ctr"/>
            <a:r>
              <a:rPr lang="en-US" b="1" dirty="0">
                <a:solidFill>
                  <a:schemeClr val="bg1"/>
                </a:solidFill>
              </a:rPr>
              <a:t>WELCOME!</a:t>
            </a:r>
          </a:p>
        </p:txBody>
      </p:sp>
      <p:sp>
        <p:nvSpPr>
          <p:cNvPr id="16386" name="Content Placeholder 2">
            <a:extLst>
              <a:ext uri="{FF2B5EF4-FFF2-40B4-BE49-F238E27FC236}">
                <a16:creationId xmlns:a16="http://schemas.microsoft.com/office/drawing/2014/main" id="{D5B35137-6508-4A0A-97B6-5A28794CC8F4}"/>
              </a:ext>
            </a:extLst>
          </p:cNvPr>
          <p:cNvSpPr>
            <a:spLocks noGrp="1"/>
          </p:cNvSpPr>
          <p:nvPr>
            <p:ph type="subTitle" idx="1"/>
          </p:nvPr>
        </p:nvSpPr>
        <p:spPr>
          <a:xfrm>
            <a:off x="720437" y="3645559"/>
            <a:ext cx="6252722" cy="1752451"/>
          </a:xfrm>
        </p:spPr>
        <p:txBody>
          <a:bodyPr>
            <a:noAutofit/>
          </a:bodyPr>
          <a:lstStyle/>
          <a:p>
            <a:pPr eaLnBrk="1" hangingPunct="1"/>
            <a:r>
              <a:rPr lang="en-US" altLang="en-US" sz="2000" b="1" dirty="0">
                <a:ea typeface="ＭＳ Ｐゴシック" panose="020B0600070205080204" pitchFamily="34" charset="-128"/>
              </a:rPr>
              <a:t>Thank you for participating </a:t>
            </a:r>
            <a:r>
              <a:rPr lang="en-US" altLang="en-US" sz="2000" b="1" dirty="0" smtClean="0">
                <a:ea typeface="ＭＳ Ｐゴシック" panose="020B0600070205080204" pitchFamily="34" charset="-128"/>
              </a:rPr>
              <a:t>in our virtual </a:t>
            </a:r>
            <a:r>
              <a:rPr lang="en-US" altLang="en-US" sz="2000" b="1" dirty="0">
                <a:ea typeface="ＭＳ Ｐゴシック" panose="020B0600070205080204" pitchFamily="34" charset="-128"/>
              </a:rPr>
              <a:t>Fit Feet </a:t>
            </a:r>
            <a:r>
              <a:rPr lang="en-US" altLang="en-US" sz="2000" b="1" dirty="0" smtClean="0">
                <a:ea typeface="ＭＳ Ｐゴシック" panose="020B0600070205080204" pitchFamily="34" charset="-128"/>
              </a:rPr>
              <a:t>event</a:t>
            </a:r>
            <a:endParaRPr lang="en-US" altLang="en-US" sz="2000" b="1" dirty="0">
              <a:ea typeface="ＭＳ Ｐゴシック" panose="020B0600070205080204" pitchFamily="34" charset="-128"/>
            </a:endParaRPr>
          </a:p>
          <a:p>
            <a:pPr eaLnBrk="1" hangingPunct="1"/>
            <a:r>
              <a:rPr lang="en-US" altLang="en-US" sz="2000" b="1" dirty="0">
                <a:ea typeface="ＭＳ Ｐゴシック" panose="020B0600070205080204" pitchFamily="34" charset="-128"/>
              </a:rPr>
              <a:t>Since we cannot check your feet in person, we want to check in with you online!</a:t>
            </a:r>
          </a:p>
          <a:p>
            <a:pPr eaLnBrk="1" hangingPunct="1"/>
            <a:r>
              <a:rPr lang="en-US" altLang="en-US" sz="2000" b="1" dirty="0">
                <a:ea typeface="ＭＳ Ｐゴシック" panose="020B0600070205080204" pitchFamily="34" charset="-128"/>
              </a:rPr>
              <a:t>If you have been to Fit Feet before, most of this will be familiar  </a:t>
            </a:r>
          </a:p>
          <a:p>
            <a:pPr eaLnBrk="1" hangingPunct="1"/>
            <a:r>
              <a:rPr lang="en-US" altLang="en-US" sz="2000" b="1" dirty="0">
                <a:ea typeface="ＭＳ Ｐゴシック" panose="020B0600070205080204" pitchFamily="34" charset="-128"/>
              </a:rPr>
              <a:t>Any questions?  Ready?…   Let’s begin…..</a:t>
            </a: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r="96"/>
          <a:stretch/>
        </p:blipFill>
        <p:spPr>
          <a:xfrm rot="5400000">
            <a:off x="6567569" y="2687370"/>
            <a:ext cx="4934400" cy="2400970"/>
          </a:xfrm>
          <a:prstGeom prst="rect">
            <a:avLst/>
          </a:prstGeom>
          <a:ln w="38100">
            <a:solidFill>
              <a:srgbClr val="FF0000"/>
            </a:solidFill>
          </a:ln>
        </p:spPr>
      </p:pic>
      <p:pic>
        <p:nvPicPr>
          <p:cNvPr id="5" name="Picture 2" descr="https://media.specialolympics.org/soi/files/resources/HABranding/HA_Icon_Fit_Feet_1-Colour.jpg?_ga=2.171528550.733681637.1600238867-1349891646.156758990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7635" y="283533"/>
            <a:ext cx="932342" cy="926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531962" y="1991360"/>
            <a:ext cx="4327265" cy="3045602"/>
          </a:xfrm>
          <a:solidFill>
            <a:schemeClr val="accent1"/>
          </a:solidFill>
        </p:spPr>
        <p:txBody>
          <a:bodyPr>
            <a:normAutofit/>
          </a:bodyPr>
          <a:lstStyle/>
          <a:p>
            <a:pPr algn="ctr"/>
            <a:r>
              <a:rPr lang="en-US" dirty="0">
                <a:solidFill>
                  <a:schemeClr val="bg1"/>
                </a:solidFill>
              </a:rPr>
              <a:t>QUESTION 13:   </a:t>
            </a:r>
            <a:r>
              <a:rPr lang="en-US" dirty="0" smtClean="0">
                <a:solidFill>
                  <a:schemeClr val="bg1"/>
                </a:solidFill>
              </a:rPr>
              <a:t>Do you feel any </a:t>
            </a:r>
            <a:r>
              <a:rPr lang="en-US" dirty="0">
                <a:solidFill>
                  <a:schemeClr val="bg1"/>
                </a:solidFill>
              </a:rPr>
              <a:t>heel pain when you 1</a:t>
            </a:r>
            <a:r>
              <a:rPr lang="en-US" baseline="30000" dirty="0">
                <a:solidFill>
                  <a:schemeClr val="bg1"/>
                </a:solidFill>
              </a:rPr>
              <a:t>st</a:t>
            </a:r>
            <a:r>
              <a:rPr lang="en-US" dirty="0">
                <a:solidFill>
                  <a:schemeClr val="bg1"/>
                </a:solidFill>
              </a:rPr>
              <a:t> get up or during activity?</a:t>
            </a:r>
            <a:r>
              <a:rPr lang="en-US" dirty="0"/>
              <a:t/>
            </a:r>
            <a:br>
              <a:rPr lang="en-US" dirty="0"/>
            </a:br>
            <a:endParaRPr lang="en-US" dirty="0"/>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5103067" y="3787659"/>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Rectangle 3">
            <a:extLst>
              <a:ext uri="{FF2B5EF4-FFF2-40B4-BE49-F238E27FC236}">
                <a16:creationId xmlns:a16="http://schemas.microsoft.com/office/drawing/2014/main" id="{1FD5B639-67D3-4B86-AF0D-7A7DF4994532}"/>
              </a:ext>
            </a:extLst>
          </p:cNvPr>
          <p:cNvSpPr/>
          <p:nvPr/>
        </p:nvSpPr>
        <p:spPr>
          <a:xfrm>
            <a:off x="838200" y="5702387"/>
            <a:ext cx="10253932" cy="369332"/>
          </a:xfrm>
          <a:prstGeom prst="rect">
            <a:avLst/>
          </a:prstGeom>
        </p:spPr>
        <p:txBody>
          <a:bodyPr wrap="square">
            <a:spAutoFit/>
          </a:bodyPr>
          <a:lstStyle/>
          <a:p>
            <a:r>
              <a:rPr lang="en-US" dirty="0">
                <a:solidFill>
                  <a:srgbClr val="0000FF"/>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650" y="3666126"/>
            <a:ext cx="4112507" cy="2741671"/>
          </a:xfrm>
          <a:prstGeom prst="rect">
            <a:avLst/>
          </a:prstGeom>
          <a:ln w="38100">
            <a:solidFill>
              <a:srgbClr val="FF0000"/>
            </a:solidFill>
          </a:ln>
        </p:spPr>
      </p:pic>
      <p:pic>
        <p:nvPicPr>
          <p:cNvPr id="4098" name="Picture 2" descr="Girls feet under bed at sunny morning.">
            <a:extLst>
              <a:ext uri="{FF2B5EF4-FFF2-40B4-BE49-F238E27FC236}">
                <a16:creationId xmlns:a16="http://schemas.microsoft.com/office/drawing/2014/main" id="{0AAB0206-3D7C-4305-8F73-14F09384C0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90" r="7247" b="10491"/>
          <a:stretch/>
        </p:blipFill>
        <p:spPr bwMode="auto">
          <a:xfrm>
            <a:off x="5500202" y="173494"/>
            <a:ext cx="4226944" cy="309115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8" name="Picture 2" descr="https://media.specialolympics.org/soi/files/resources/HABranding/HA_Icon_Fit_Feet_1-Colour.jpg?_ga=2.171528550.733681637.1600238867-1349891646.156758990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05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531962" y="1483360"/>
            <a:ext cx="5482757" cy="2377440"/>
          </a:xfrm>
          <a:solidFill>
            <a:schemeClr val="accent1"/>
          </a:solidFill>
        </p:spPr>
        <p:txBody>
          <a:bodyPr>
            <a:normAutofit/>
          </a:bodyPr>
          <a:lstStyle/>
          <a:p>
            <a:pPr algn="ctr"/>
            <a:r>
              <a:rPr lang="en-US" dirty="0">
                <a:solidFill>
                  <a:schemeClr val="bg1"/>
                </a:solidFill>
              </a:rPr>
              <a:t>QUESTION 14:  Do any of your joints hurt to move or feel stiff?</a:t>
            </a:r>
            <a:r>
              <a:rPr lang="en-US" dirty="0"/>
              <a:t/>
            </a:r>
            <a:br>
              <a:rPr lang="en-US" dirty="0"/>
            </a:br>
            <a:endParaRPr lang="en-US" dirty="0"/>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1676400" y="4245521"/>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Rectangle 3">
            <a:extLst>
              <a:ext uri="{FF2B5EF4-FFF2-40B4-BE49-F238E27FC236}">
                <a16:creationId xmlns:a16="http://schemas.microsoft.com/office/drawing/2014/main" id="{B0E29586-320D-4046-8455-E9CE8356D2B1}"/>
              </a:ext>
            </a:extLst>
          </p:cNvPr>
          <p:cNvSpPr/>
          <p:nvPr/>
        </p:nvSpPr>
        <p:spPr>
          <a:xfrm>
            <a:off x="908650" y="5478098"/>
            <a:ext cx="9352950" cy="369332"/>
          </a:xfrm>
          <a:prstGeom prst="rect">
            <a:avLst/>
          </a:prstGeom>
        </p:spPr>
        <p:txBody>
          <a:bodyPr wrap="square">
            <a:spAutoFit/>
          </a:bodyPr>
          <a:lstStyle/>
          <a:p>
            <a:r>
              <a:rPr lang="en-US" dirty="0">
                <a:solidFill>
                  <a:srgbClr val="0000FF"/>
                </a:solidFill>
              </a:rPr>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85" t="2790" r="23510" b="4393"/>
          <a:stretch/>
        </p:blipFill>
        <p:spPr>
          <a:xfrm>
            <a:off x="6512393" y="2218045"/>
            <a:ext cx="5201587" cy="3702570"/>
          </a:xfrm>
          <a:prstGeom prst="rect">
            <a:avLst/>
          </a:prstGeom>
          <a:ln w="57150">
            <a:solidFill>
              <a:srgbClr val="FF0000"/>
            </a:solidFill>
          </a:ln>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03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5541059" y="1758025"/>
            <a:ext cx="4083149" cy="1598381"/>
          </a:xfrm>
          <a:solidFill>
            <a:schemeClr val="accent1"/>
          </a:solidFill>
        </p:spPr>
        <p:txBody>
          <a:bodyPr>
            <a:normAutofit/>
          </a:bodyPr>
          <a:lstStyle/>
          <a:p>
            <a:pPr algn="ctr"/>
            <a:r>
              <a:rPr lang="en-US" dirty="0">
                <a:solidFill>
                  <a:schemeClr val="bg1"/>
                </a:solidFill>
              </a:rPr>
              <a:t>QUESTION 15:   Do you limp?</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6563360" y="4251552"/>
            <a:ext cx="2765100" cy="2099394"/>
          </a:xfrm>
        </p:spPr>
        <p:txBody>
          <a:bodyPr>
            <a:normAutofit fontScale="77500" lnSpcReduction="20000"/>
          </a:bodyPr>
          <a:lstStyle/>
          <a:p>
            <a:pPr marL="514350" indent="-514350">
              <a:buFont typeface="+mj-lt"/>
              <a:buAutoNum type="alphaUcPeriod"/>
            </a:pPr>
            <a:r>
              <a:rPr lang="en-US" sz="2800" b="1" dirty="0"/>
              <a:t>YES</a:t>
            </a:r>
          </a:p>
          <a:p>
            <a:pPr marL="514350" indent="-514350">
              <a:buFont typeface="+mj-lt"/>
              <a:buAutoNum type="alphaUcPeriod"/>
            </a:pPr>
            <a:endParaRPr lang="en-US" sz="2800" b="1" dirty="0"/>
          </a:p>
          <a:p>
            <a:pPr marL="514350" indent="-514350">
              <a:buFont typeface="+mj-lt"/>
              <a:buAutoNum type="alphaUcPeriod"/>
            </a:pPr>
            <a:r>
              <a:rPr lang="en-US" sz="2800" b="1" dirty="0"/>
              <a:t>NO</a:t>
            </a:r>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Rectangle 3">
            <a:extLst>
              <a:ext uri="{FF2B5EF4-FFF2-40B4-BE49-F238E27FC236}">
                <a16:creationId xmlns:a16="http://schemas.microsoft.com/office/drawing/2014/main" id="{2EB26ADD-790E-4C55-B67B-406FF0933A17}"/>
              </a:ext>
            </a:extLst>
          </p:cNvPr>
          <p:cNvSpPr/>
          <p:nvPr/>
        </p:nvSpPr>
        <p:spPr>
          <a:xfrm>
            <a:off x="1149229" y="5423800"/>
            <a:ext cx="10187638" cy="369332"/>
          </a:xfrm>
          <a:prstGeom prst="rect">
            <a:avLst/>
          </a:prstGeom>
        </p:spPr>
        <p:txBody>
          <a:bodyPr wrap="square">
            <a:spAutoFit/>
          </a:bodyPr>
          <a:lstStyle/>
          <a:p>
            <a:r>
              <a:rPr lang="en-US" dirty="0">
                <a:solidFill>
                  <a:srgbClr val="0000FF"/>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90" y="1570986"/>
            <a:ext cx="4547463" cy="5117292"/>
          </a:xfrm>
          <a:prstGeom prst="rect">
            <a:avLst/>
          </a:prstGeom>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451699" y="1836070"/>
            <a:ext cx="4628301" cy="1848167"/>
          </a:xfrm>
          <a:solidFill>
            <a:schemeClr val="accent1"/>
          </a:solidFill>
        </p:spPr>
        <p:txBody>
          <a:bodyPr>
            <a:normAutofit/>
          </a:bodyPr>
          <a:lstStyle/>
          <a:p>
            <a:pPr algn="ctr"/>
            <a:r>
              <a:rPr lang="en-US" dirty="0">
                <a:solidFill>
                  <a:schemeClr val="bg1"/>
                </a:solidFill>
              </a:rPr>
              <a:t>QUESTION 16:   Is it painful to walk?</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998133" y="3996028"/>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Rectangle 3">
            <a:extLst>
              <a:ext uri="{FF2B5EF4-FFF2-40B4-BE49-F238E27FC236}">
                <a16:creationId xmlns:a16="http://schemas.microsoft.com/office/drawing/2014/main" id="{D253F134-249B-438C-9D3D-809266AF18B2}"/>
              </a:ext>
            </a:extLst>
          </p:cNvPr>
          <p:cNvSpPr/>
          <p:nvPr/>
        </p:nvSpPr>
        <p:spPr>
          <a:xfrm>
            <a:off x="1452113" y="5475097"/>
            <a:ext cx="6096000" cy="369332"/>
          </a:xfrm>
          <a:prstGeom prst="rect">
            <a:avLst/>
          </a:prstGeom>
        </p:spPr>
        <p:txBody>
          <a:bodyPr>
            <a:spAutoFit/>
          </a:bodyPr>
          <a:lstStyle/>
          <a:p>
            <a:r>
              <a:rPr lang="en-US" dirty="0">
                <a:solidFill>
                  <a:srgbClr val="0000FF"/>
                </a:solidFil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441" y="1865647"/>
            <a:ext cx="6055406" cy="4572645"/>
          </a:xfrm>
          <a:prstGeom prst="rect">
            <a:avLst/>
          </a:prstGeom>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8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BA943-413F-44B1-9AE1-54A4A1ECF708}"/>
              </a:ext>
            </a:extLst>
          </p:cNvPr>
          <p:cNvSpPr>
            <a:spLocks noGrp="1"/>
          </p:cNvSpPr>
          <p:nvPr>
            <p:ph idx="1"/>
          </p:nvPr>
        </p:nvSpPr>
        <p:spPr>
          <a:xfrm>
            <a:off x="471976" y="4828526"/>
            <a:ext cx="6281873" cy="1546739"/>
          </a:xfrm>
        </p:spPr>
        <p:txBody>
          <a:bodyPr/>
          <a:lstStyle/>
          <a:p>
            <a:r>
              <a:rPr lang="en-US" sz="2400" b="1" dirty="0" smtClean="0"/>
              <a:t>   If there are </a:t>
            </a:r>
            <a:r>
              <a:rPr lang="en-US" sz="2400" b="1" dirty="0"/>
              <a:t>any issues the foot doctor would like to look at, please remove shoes and socks and stand </a:t>
            </a:r>
            <a:r>
              <a:rPr lang="en-US" sz="2400" b="1" dirty="0" smtClean="0"/>
              <a:t>up.</a:t>
            </a:r>
            <a:endParaRPr lang="en-US" sz="2400" b="1" dirty="0"/>
          </a:p>
        </p:txBody>
      </p:sp>
      <p:pic>
        <p:nvPicPr>
          <p:cNvPr id="1026" name="Picture 2" descr="Photos: Superb Owl Sunday IV - The Atlantic">
            <a:extLst>
              <a:ext uri="{FF2B5EF4-FFF2-40B4-BE49-F238E27FC236}">
                <a16:creationId xmlns:a16="http://schemas.microsoft.com/office/drawing/2014/main" id="{5B5D88CC-C592-4366-BB4B-0EAA76EFC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908" y="262179"/>
            <a:ext cx="4042011" cy="2811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96751DB-FD4E-41EB-9FA3-8EDCE4311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780" y="262179"/>
            <a:ext cx="4798175" cy="6397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D3C658-7059-47CA-B3B9-1E3B3F8EB747}"/>
              </a:ext>
            </a:extLst>
          </p:cNvPr>
          <p:cNvSpPr>
            <a:spLocks noGrp="1"/>
          </p:cNvSpPr>
          <p:nvPr>
            <p:ph type="title"/>
          </p:nvPr>
        </p:nvSpPr>
        <p:spPr>
          <a:xfrm>
            <a:off x="311796" y="2888306"/>
            <a:ext cx="4402444" cy="1602414"/>
          </a:xfrm>
          <a:solidFill>
            <a:schemeClr val="accent1"/>
          </a:solidFill>
        </p:spPr>
        <p:txBody>
          <a:bodyPr>
            <a:normAutofit/>
          </a:bodyPr>
          <a:lstStyle/>
          <a:p>
            <a:pPr algn="ctr"/>
            <a:r>
              <a:rPr lang="en-US" dirty="0">
                <a:solidFill>
                  <a:schemeClr val="bg1"/>
                </a:solidFill>
              </a:rPr>
              <a:t>May we take a look?</a:t>
            </a:r>
          </a:p>
        </p:txBody>
      </p:sp>
    </p:spTree>
    <p:extLst>
      <p:ext uri="{BB962C8B-B14F-4D97-AF65-F5344CB8AC3E}">
        <p14:creationId xmlns:p14="http://schemas.microsoft.com/office/powerpoint/2010/main" val="374942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531962" y="1797120"/>
            <a:ext cx="5462438" cy="1960207"/>
          </a:xfrm>
          <a:solidFill>
            <a:schemeClr val="accent1"/>
          </a:solidFill>
        </p:spPr>
        <p:txBody>
          <a:bodyPr>
            <a:normAutofit/>
          </a:bodyPr>
          <a:lstStyle/>
          <a:p>
            <a:pPr algn="ctr"/>
            <a:r>
              <a:rPr lang="en-US" dirty="0">
                <a:solidFill>
                  <a:schemeClr val="bg1"/>
                </a:solidFill>
              </a:rPr>
              <a:t>QUESTION 17:   Do you have a local foot doctor?</a:t>
            </a:r>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1189009" y="4120600"/>
            <a:ext cx="10515600" cy="2099394"/>
          </a:xfrm>
        </p:spPr>
        <p:txBody>
          <a:bodyPr>
            <a:normAutofit fontScale="77500" lnSpcReduction="20000"/>
          </a:bodyPr>
          <a:lstStyle/>
          <a:p>
            <a:pPr marL="514350" indent="-514350">
              <a:buFont typeface="+mj-lt"/>
              <a:buAutoNum type="alphaUcPeriod"/>
            </a:pPr>
            <a:r>
              <a:rPr lang="en-US" sz="2800" b="1" dirty="0" smtClean="0"/>
              <a:t>Yes</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smtClean="0"/>
              <a:t>No</a:t>
            </a:r>
            <a:endParaRPr lang="en-US" sz="2800" b="1" dirty="0"/>
          </a:p>
          <a:p>
            <a:pPr marL="514350" indent="-514350">
              <a:buFont typeface="+mj-lt"/>
              <a:buAutoNum type="alphaUcPeriod"/>
            </a:pPr>
            <a:endParaRPr lang="en-US" sz="2800" b="1" dirty="0"/>
          </a:p>
          <a:p>
            <a:pPr marL="514350" indent="-514350">
              <a:buFont typeface="+mj-lt"/>
              <a:buAutoNum type="alphaUcPeriod"/>
            </a:pPr>
            <a:r>
              <a:rPr lang="en-US" sz="2800" b="1" dirty="0"/>
              <a:t>Don’t Know</a:t>
            </a:r>
          </a:p>
          <a:p>
            <a:pPr marL="0" indent="0">
              <a:buNone/>
            </a:pPr>
            <a:endParaRPr lang="en-US" dirty="0"/>
          </a:p>
        </p:txBody>
      </p:sp>
      <p:sp>
        <p:nvSpPr>
          <p:cNvPr id="4" name="Rectangle 3">
            <a:extLst>
              <a:ext uri="{FF2B5EF4-FFF2-40B4-BE49-F238E27FC236}">
                <a16:creationId xmlns:a16="http://schemas.microsoft.com/office/drawing/2014/main" id="{D253F134-249B-438C-9D3D-809266AF18B2}"/>
              </a:ext>
            </a:extLst>
          </p:cNvPr>
          <p:cNvSpPr/>
          <p:nvPr/>
        </p:nvSpPr>
        <p:spPr>
          <a:xfrm>
            <a:off x="1452113" y="5475097"/>
            <a:ext cx="6096000" cy="369332"/>
          </a:xfrm>
          <a:prstGeom prst="rect">
            <a:avLst/>
          </a:prstGeom>
        </p:spPr>
        <p:txBody>
          <a:bodyPr>
            <a:spAutoFit/>
          </a:bodyPr>
          <a:lstStyle/>
          <a:p>
            <a:r>
              <a:rPr lang="en-US" dirty="0">
                <a:solidFill>
                  <a:srgbClr val="0000FF"/>
                </a:solidFill>
              </a:rPr>
              <a:t> </a:t>
            </a:r>
          </a:p>
        </p:txBody>
      </p:sp>
      <p:pic>
        <p:nvPicPr>
          <p:cNvPr id="2050" name="Picture 2">
            <a:extLst>
              <a:ext uri="{FF2B5EF4-FFF2-40B4-BE49-F238E27FC236}">
                <a16:creationId xmlns:a16="http://schemas.microsoft.com/office/drawing/2014/main" id="{F12FDA3A-D217-447A-929E-5A8F0FC37C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05"/>
          <a:stretch/>
        </p:blipFill>
        <p:spPr bwMode="auto">
          <a:xfrm>
            <a:off x="6177857" y="114446"/>
            <a:ext cx="5526751" cy="644016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1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800D-32F2-43CE-9371-A7EDA8FBB69B}"/>
              </a:ext>
            </a:extLst>
          </p:cNvPr>
          <p:cNvSpPr>
            <a:spLocks noGrp="1"/>
          </p:cNvSpPr>
          <p:nvPr>
            <p:ph type="title"/>
          </p:nvPr>
        </p:nvSpPr>
        <p:spPr>
          <a:xfrm>
            <a:off x="2493859" y="523229"/>
            <a:ext cx="4780702" cy="1046064"/>
          </a:xfrm>
          <a:solidFill>
            <a:schemeClr val="accent1"/>
          </a:solidFill>
        </p:spPr>
        <p:txBody>
          <a:bodyPr/>
          <a:lstStyle/>
          <a:p>
            <a:pPr algn="ctr"/>
            <a:r>
              <a:rPr lang="en-US" dirty="0">
                <a:solidFill>
                  <a:schemeClr val="bg1"/>
                </a:solidFill>
              </a:rPr>
              <a:t>WHAT NOW?</a:t>
            </a:r>
          </a:p>
        </p:txBody>
      </p:sp>
      <p:sp>
        <p:nvSpPr>
          <p:cNvPr id="3" name="Content Placeholder 2">
            <a:extLst>
              <a:ext uri="{FF2B5EF4-FFF2-40B4-BE49-F238E27FC236}">
                <a16:creationId xmlns:a16="http://schemas.microsoft.com/office/drawing/2014/main" id="{F9D04321-6EF0-4AA6-923D-831A511C6962}"/>
              </a:ext>
            </a:extLst>
          </p:cNvPr>
          <p:cNvSpPr>
            <a:spLocks noGrp="1"/>
          </p:cNvSpPr>
          <p:nvPr>
            <p:ph idx="1"/>
          </p:nvPr>
        </p:nvSpPr>
        <p:spPr>
          <a:xfrm>
            <a:off x="685378" y="2107690"/>
            <a:ext cx="10549467" cy="4464050"/>
          </a:xfrm>
        </p:spPr>
        <p:txBody>
          <a:bodyPr/>
          <a:lstStyle/>
          <a:p>
            <a:r>
              <a:rPr lang="en-US" dirty="0"/>
              <a:t>If you </a:t>
            </a:r>
            <a:r>
              <a:rPr lang="en-US" b="1" u="sng" dirty="0"/>
              <a:t>do not </a:t>
            </a:r>
            <a:r>
              <a:rPr lang="en-US" dirty="0"/>
              <a:t>have a foot problem that needs attention, we will send you a report card that says, “YOU HAVE FIT FEET!”  and we hope to see you at the next Fit Feet event.  We </a:t>
            </a:r>
            <a:r>
              <a:rPr lang="en-US" dirty="0" smtClean="0"/>
              <a:t>may</a:t>
            </a:r>
            <a:r>
              <a:rPr lang="en-US" dirty="0" smtClean="0"/>
              <a:t> </a:t>
            </a:r>
            <a:r>
              <a:rPr lang="en-US" dirty="0"/>
              <a:t>also send you a list of Foot Doctors that can help you if you develop a foot </a:t>
            </a:r>
            <a:r>
              <a:rPr lang="en-US" dirty="0" smtClean="0"/>
              <a:t>problem.</a:t>
            </a:r>
            <a:endParaRPr lang="en-US" dirty="0"/>
          </a:p>
          <a:p>
            <a:r>
              <a:rPr lang="en-US" dirty="0"/>
              <a:t>If you </a:t>
            </a:r>
            <a:r>
              <a:rPr lang="en-US" b="1" u="sng" dirty="0"/>
              <a:t>do</a:t>
            </a:r>
            <a:r>
              <a:rPr lang="en-US" dirty="0"/>
              <a:t> have a foot problem that needs attention, we will note what this is on a report card we will send </a:t>
            </a:r>
            <a:r>
              <a:rPr lang="en-US" dirty="0" smtClean="0"/>
              <a:t>this to you </a:t>
            </a:r>
            <a:r>
              <a:rPr lang="en-US" dirty="0"/>
              <a:t>along with a list of Foot Doctors that can help you.  </a:t>
            </a:r>
            <a:r>
              <a:rPr lang="en-US" b="1" dirty="0"/>
              <a:t>PLEASE</a:t>
            </a:r>
            <a:r>
              <a:rPr lang="en-US" dirty="0"/>
              <a:t> make every effort to follow-up so your foot problem can be taken care of</a:t>
            </a:r>
            <a:r>
              <a:rPr lang="en-US" dirty="0" smtClean="0"/>
              <a:t>. We </a:t>
            </a:r>
            <a:r>
              <a:rPr lang="en-US" dirty="0"/>
              <a:t>will be checking in with you to see how things are going.</a:t>
            </a:r>
          </a:p>
        </p:txBody>
      </p:sp>
      <p:pic>
        <p:nvPicPr>
          <p:cNvPr id="4" name="Picture 2" descr="https://media.specialolympics.org/soi/files/resources/HABranding/HA_Icon_Fit_Feet_1-Colour.jpg?_ga=2.171528550.733681637.1600238867-1349891646.1567589905"/>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7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0E67071-EB5D-4487-8AEA-CF658F95E3F2}"/>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20626" b="24751"/>
          <a:stretch/>
        </p:blipFill>
        <p:spPr bwMode="auto">
          <a:xfrm>
            <a:off x="1046480" y="640079"/>
            <a:ext cx="3728720" cy="4186633"/>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39FE6E-5A7D-4F04-A954-7AF80683DD90}"/>
              </a:ext>
            </a:extLst>
          </p:cNvPr>
          <p:cNvSpPr>
            <a:spLocks noGrp="1"/>
          </p:cNvSpPr>
          <p:nvPr>
            <p:ph type="title" idx="4294967295"/>
          </p:nvPr>
        </p:nvSpPr>
        <p:spPr>
          <a:xfrm>
            <a:off x="5770881" y="1543209"/>
            <a:ext cx="5110480" cy="1046162"/>
          </a:xfrm>
        </p:spPr>
        <p:txBody>
          <a:bodyPr/>
          <a:lstStyle/>
          <a:p>
            <a:r>
              <a:rPr lang="en-US" dirty="0" smtClean="0"/>
              <a:t>THANK YOU SO </a:t>
            </a:r>
            <a:r>
              <a:rPr lang="en-US" dirty="0"/>
              <a:t>MUCH!</a:t>
            </a:r>
          </a:p>
        </p:txBody>
      </p:sp>
      <p:pic>
        <p:nvPicPr>
          <p:cNvPr id="4"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20202" y="571278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1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420203" y="1892725"/>
            <a:ext cx="4050198" cy="2456442"/>
          </a:xfrm>
          <a:solidFill>
            <a:schemeClr val="accent1"/>
          </a:solidFill>
        </p:spPr>
        <p:txBody>
          <a:bodyPr>
            <a:normAutofit/>
          </a:bodyPr>
          <a:lstStyle/>
          <a:p>
            <a:pPr algn="ctr"/>
            <a:r>
              <a:rPr lang="en-US" b="1" dirty="0">
                <a:solidFill>
                  <a:schemeClr val="bg1"/>
                </a:solidFill>
              </a:rPr>
              <a:t>QUESTION 1:  </a:t>
            </a:r>
            <a:br>
              <a:rPr lang="en-US" b="1" dirty="0">
                <a:solidFill>
                  <a:schemeClr val="bg1"/>
                </a:solidFill>
              </a:rPr>
            </a:br>
            <a:r>
              <a:rPr lang="en-US" b="1" dirty="0">
                <a:solidFill>
                  <a:schemeClr val="bg1"/>
                </a:solidFill>
              </a:rPr>
              <a:t>Do </a:t>
            </a:r>
            <a:r>
              <a:rPr lang="en-US" b="1" dirty="0" smtClean="0">
                <a:solidFill>
                  <a:schemeClr val="bg1"/>
                </a:solidFill>
              </a:rPr>
              <a:t>your </a:t>
            </a:r>
            <a:r>
              <a:rPr lang="en-US" b="1" dirty="0">
                <a:solidFill>
                  <a:schemeClr val="bg1"/>
                </a:solidFill>
              </a:rPr>
              <a:t>s</a:t>
            </a:r>
            <a:r>
              <a:rPr lang="en-US" b="1" dirty="0" smtClean="0">
                <a:solidFill>
                  <a:schemeClr val="bg1"/>
                </a:solidFill>
              </a:rPr>
              <a:t>hoes fit </a:t>
            </a:r>
            <a:r>
              <a:rPr lang="en-US" b="1" dirty="0">
                <a:solidFill>
                  <a:schemeClr val="bg1"/>
                </a:solidFill>
              </a:rPr>
              <a:t>OK?</a:t>
            </a:r>
            <a:r>
              <a:rPr lang="en-US" b="1" dirty="0"/>
              <a:t/>
            </a:r>
            <a:br>
              <a:rPr lang="en-US" b="1" dirty="0"/>
            </a:br>
            <a:endParaRPr lang="en-US" b="1" dirty="0"/>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4755476" y="3425774"/>
            <a:ext cx="10515600" cy="2941708"/>
          </a:xfrm>
        </p:spPr>
        <p:txBody>
          <a:bodyPr>
            <a:normAutofit/>
          </a:bodyPr>
          <a:lstStyle/>
          <a:p>
            <a:pPr marL="514350" indent="-514350">
              <a:buFont typeface="+mj-lt"/>
              <a:buAutoNum type="alphaUcPeriod"/>
            </a:pPr>
            <a:r>
              <a:rPr lang="en-US" sz="2400" b="1" dirty="0" smtClean="0"/>
              <a:t>Yes</a:t>
            </a:r>
            <a:endParaRPr lang="en-US" sz="2400" b="1" dirty="0"/>
          </a:p>
          <a:p>
            <a:pPr marL="514350" indent="-514350">
              <a:buFont typeface="+mj-lt"/>
              <a:buAutoNum type="alphaUcPeriod"/>
            </a:pPr>
            <a:endParaRPr lang="en-US" sz="2400" b="1" dirty="0"/>
          </a:p>
          <a:p>
            <a:pPr marL="514350" indent="-514350">
              <a:buFont typeface="+mj-lt"/>
              <a:buAutoNum type="alphaUcPeriod"/>
            </a:pPr>
            <a:r>
              <a:rPr lang="en-US" sz="2400" b="1" dirty="0" smtClean="0"/>
              <a:t>No</a:t>
            </a:r>
            <a:endParaRPr lang="en-US" sz="2400" b="1" dirty="0"/>
          </a:p>
          <a:p>
            <a:pPr marL="514350" indent="-514350">
              <a:buFont typeface="+mj-lt"/>
              <a:buAutoNum type="alphaUcPeriod"/>
            </a:pPr>
            <a:endParaRPr lang="en-US" sz="2400" b="1" dirty="0"/>
          </a:p>
          <a:p>
            <a:pPr marL="514350" indent="-514350">
              <a:buFont typeface="+mj-lt"/>
              <a:buAutoNum type="alphaUcPeriod"/>
            </a:pPr>
            <a:r>
              <a:rPr lang="en-US" sz="2400" b="1" dirty="0"/>
              <a:t>Don’t Know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288" y="338146"/>
            <a:ext cx="6451210" cy="2688004"/>
          </a:xfrm>
          <a:prstGeom prst="rect">
            <a:avLst/>
          </a:prstGeom>
          <a:ln w="38100">
            <a:solidFill>
              <a:srgbClr val="FF0000"/>
            </a:solidFill>
          </a:ln>
        </p:spPr>
      </p:pic>
      <p:pic>
        <p:nvPicPr>
          <p:cNvPr id="1026" name="Picture 2" descr="Optimal Shoe Fitting: Where To Start | Blister Prevention">
            <a:extLst>
              <a:ext uri="{FF2B5EF4-FFF2-40B4-BE49-F238E27FC236}">
                <a16:creationId xmlns:a16="http://schemas.microsoft.com/office/drawing/2014/main" id="{DEDD4ADE-7636-4055-9859-562C679DA5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152" r="13396" b="5024"/>
          <a:stretch/>
        </p:blipFill>
        <p:spPr bwMode="auto">
          <a:xfrm>
            <a:off x="7347193" y="3210715"/>
            <a:ext cx="3498977" cy="337182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7" name="Picture 2" descr="https://media.specialolympics.org/soi/files/resources/HABranding/HA_Icon_Fit_Feet_1-Colour.jpg?_ga=2.171528550.733681637.1600238867-1349891646.1567589905"/>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59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2707178" y="490008"/>
            <a:ext cx="3683662" cy="2396085"/>
          </a:xfrm>
          <a:solidFill>
            <a:schemeClr val="accent1"/>
          </a:solidFill>
        </p:spPr>
        <p:txBody>
          <a:bodyPr>
            <a:normAutofit/>
          </a:bodyPr>
          <a:lstStyle/>
          <a:p>
            <a:pPr algn="ctr"/>
            <a:r>
              <a:rPr lang="en-US" b="1" dirty="0">
                <a:solidFill>
                  <a:schemeClr val="bg1"/>
                </a:solidFill>
              </a:rPr>
              <a:t>QUESTION 2:  Are </a:t>
            </a:r>
            <a:r>
              <a:rPr lang="en-US" b="1" dirty="0" smtClean="0">
                <a:solidFill>
                  <a:schemeClr val="bg1"/>
                </a:solidFill>
              </a:rPr>
              <a:t>your </a:t>
            </a:r>
            <a:r>
              <a:rPr lang="en-US" b="1" dirty="0">
                <a:solidFill>
                  <a:schemeClr val="bg1"/>
                </a:solidFill>
              </a:rPr>
              <a:t>s</a:t>
            </a:r>
            <a:r>
              <a:rPr lang="en-US" b="1" dirty="0" smtClean="0">
                <a:solidFill>
                  <a:schemeClr val="bg1"/>
                </a:solidFill>
              </a:rPr>
              <a:t>hoes </a:t>
            </a:r>
            <a:r>
              <a:rPr lang="en-US" b="1" dirty="0">
                <a:solidFill>
                  <a:schemeClr val="bg1"/>
                </a:solidFill>
              </a:rPr>
              <a:t>c</a:t>
            </a:r>
            <a:r>
              <a:rPr lang="en-US" b="1" dirty="0" smtClean="0">
                <a:solidFill>
                  <a:schemeClr val="bg1"/>
                </a:solidFill>
              </a:rPr>
              <a:t>omfortable</a:t>
            </a:r>
            <a:r>
              <a:rPr lang="en-US" dirty="0">
                <a:solidFill>
                  <a:schemeClr val="bg1"/>
                </a:solidFill>
              </a:rPr>
              <a:t>?</a:t>
            </a:r>
            <a:r>
              <a:rPr lang="en-US" dirty="0"/>
              <a:t/>
            </a:r>
            <a:br>
              <a:rPr lang="en-US" dirty="0"/>
            </a:br>
            <a:endParaRPr lang="en-US" dirty="0"/>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998133" y="3254206"/>
            <a:ext cx="3070127" cy="2984317"/>
          </a:xfrm>
        </p:spPr>
        <p:txBody>
          <a:bodyPr/>
          <a:lstStyle/>
          <a:p>
            <a:pPr marL="514350" indent="-514350">
              <a:buFont typeface="+mj-lt"/>
              <a:buAutoNum type="alphaUcPeriod"/>
            </a:pPr>
            <a:r>
              <a:rPr lang="en-US" sz="2400" b="1" dirty="0" smtClean="0"/>
              <a:t>Yes</a:t>
            </a:r>
            <a:endParaRPr lang="en-US" sz="2400" b="1" dirty="0"/>
          </a:p>
          <a:p>
            <a:pPr marL="514350" indent="-514350">
              <a:buFont typeface="+mj-lt"/>
              <a:buAutoNum type="alphaUcPeriod"/>
            </a:pPr>
            <a:endParaRPr lang="en-US" sz="2400" b="1" dirty="0"/>
          </a:p>
          <a:p>
            <a:pPr marL="514350" indent="-514350">
              <a:buFont typeface="+mj-lt"/>
              <a:buAutoNum type="alphaUcPeriod"/>
            </a:pPr>
            <a:r>
              <a:rPr lang="en-US" sz="2400" b="1" dirty="0" smtClean="0"/>
              <a:t>No</a:t>
            </a:r>
            <a:endParaRPr lang="en-US" sz="2400" b="1" dirty="0"/>
          </a:p>
          <a:p>
            <a:pPr marL="514350" indent="-514350">
              <a:buFont typeface="+mj-lt"/>
              <a:buAutoNum type="alphaUcPeriod"/>
            </a:pPr>
            <a:endParaRPr lang="en-US" sz="2400" b="1" dirty="0"/>
          </a:p>
          <a:p>
            <a:pPr marL="514350" indent="-514350">
              <a:buFont typeface="+mj-lt"/>
              <a:buAutoNum type="alphaUcPeriod"/>
            </a:pPr>
            <a:r>
              <a:rPr lang="en-US" sz="2400" b="1" dirty="0"/>
              <a:t>Don’t Know</a:t>
            </a:r>
          </a:p>
        </p:txBody>
      </p:sp>
      <p:sp>
        <p:nvSpPr>
          <p:cNvPr id="4" name="Rectangle 3">
            <a:extLst>
              <a:ext uri="{FF2B5EF4-FFF2-40B4-BE49-F238E27FC236}">
                <a16:creationId xmlns:a16="http://schemas.microsoft.com/office/drawing/2014/main" id="{F4B99143-9482-444B-9AE7-2E295D7D5FE3}"/>
              </a:ext>
            </a:extLst>
          </p:cNvPr>
          <p:cNvSpPr/>
          <p:nvPr/>
        </p:nvSpPr>
        <p:spPr>
          <a:xfrm>
            <a:off x="227162" y="5475715"/>
            <a:ext cx="11314982" cy="369332"/>
          </a:xfrm>
          <a:prstGeom prst="rect">
            <a:avLst/>
          </a:prstGeom>
        </p:spPr>
        <p:txBody>
          <a:bodyPr wrap="square">
            <a:spAutoFit/>
          </a:bodyPr>
          <a:lstStyle/>
          <a:p>
            <a:r>
              <a:rPr lang="en-US" dirty="0">
                <a:solidFill>
                  <a:srgbClr val="0000FF"/>
                </a:solidFill>
              </a:rPr>
              <a:t> </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41771" y="2685853"/>
            <a:ext cx="5484747" cy="3552670"/>
          </a:xfrm>
          <a:prstGeom prst="rect">
            <a:avLst/>
          </a:prstGeom>
          <a:ln w="38100">
            <a:solidFill>
              <a:srgbClr val="FF0000"/>
            </a:solidFill>
          </a:ln>
        </p:spPr>
      </p:pic>
      <p:pic>
        <p:nvPicPr>
          <p:cNvPr id="2050" name="Picture 2" descr="Uncomfortable shoes are so bad it takes nearly four days for feet ...">
            <a:extLst>
              <a:ext uri="{FF2B5EF4-FFF2-40B4-BE49-F238E27FC236}">
                <a16:creationId xmlns:a16="http://schemas.microsoft.com/office/drawing/2014/main" id="{3C53AD42-949D-454E-A7D7-54388478C8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2401"/>
          <a:stretch/>
        </p:blipFill>
        <p:spPr bwMode="auto">
          <a:xfrm>
            <a:off x="7489044" y="289922"/>
            <a:ext cx="2652919" cy="2053482"/>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7" name="Picture 2" descr="https://media.specialolympics.org/soi/files/resources/HABranding/HA_Icon_Fit_Feet_1-Colour.jpg?_ga=2.171528550.733681637.1600238867-1349891646.1567589905"/>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3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89B-6F8C-4D39-AB87-C53B1ACD1E0B}"/>
              </a:ext>
            </a:extLst>
          </p:cNvPr>
          <p:cNvSpPr>
            <a:spLocks noGrp="1"/>
          </p:cNvSpPr>
          <p:nvPr>
            <p:ph type="title"/>
          </p:nvPr>
        </p:nvSpPr>
        <p:spPr>
          <a:xfrm>
            <a:off x="531961" y="1625601"/>
            <a:ext cx="4778947" cy="2316452"/>
          </a:xfrm>
          <a:solidFill>
            <a:schemeClr val="accent1"/>
          </a:solidFill>
        </p:spPr>
        <p:txBody>
          <a:bodyPr>
            <a:normAutofit/>
          </a:bodyPr>
          <a:lstStyle/>
          <a:p>
            <a:pPr algn="ctr"/>
            <a:r>
              <a:rPr lang="en-US" dirty="0">
                <a:solidFill>
                  <a:schemeClr val="bg1"/>
                </a:solidFill>
              </a:rPr>
              <a:t>QUESTION 3:  Are </a:t>
            </a:r>
            <a:r>
              <a:rPr lang="en-US" dirty="0" smtClean="0">
                <a:solidFill>
                  <a:schemeClr val="bg1"/>
                </a:solidFill>
              </a:rPr>
              <a:t>your </a:t>
            </a:r>
            <a:r>
              <a:rPr lang="en-US" dirty="0">
                <a:solidFill>
                  <a:schemeClr val="bg1"/>
                </a:solidFill>
              </a:rPr>
              <a:t>s</a:t>
            </a:r>
            <a:r>
              <a:rPr lang="en-US" dirty="0" smtClean="0">
                <a:solidFill>
                  <a:schemeClr val="bg1"/>
                </a:solidFill>
              </a:rPr>
              <a:t>hoes </a:t>
            </a:r>
            <a:r>
              <a:rPr lang="en-US" dirty="0">
                <a:solidFill>
                  <a:schemeClr val="bg1"/>
                </a:solidFill>
              </a:rPr>
              <a:t>in good </a:t>
            </a:r>
            <a:r>
              <a:rPr lang="en-US" dirty="0" smtClean="0">
                <a:solidFill>
                  <a:schemeClr val="bg1"/>
                </a:solidFill>
              </a:rPr>
              <a:t>shape </a:t>
            </a:r>
            <a:r>
              <a:rPr lang="en-US" dirty="0">
                <a:solidFill>
                  <a:schemeClr val="bg1"/>
                </a:solidFill>
              </a:rPr>
              <a:t>or </a:t>
            </a:r>
            <a:r>
              <a:rPr lang="en-US" dirty="0" smtClean="0">
                <a:solidFill>
                  <a:schemeClr val="bg1"/>
                </a:solidFill>
              </a:rPr>
              <a:t>worn </a:t>
            </a:r>
            <a:r>
              <a:rPr lang="en-US" dirty="0">
                <a:solidFill>
                  <a:schemeClr val="bg1"/>
                </a:solidFill>
              </a:rPr>
              <a:t>o</a:t>
            </a:r>
            <a:r>
              <a:rPr lang="en-US" dirty="0" smtClean="0">
                <a:solidFill>
                  <a:schemeClr val="bg1"/>
                </a:solidFill>
              </a:rPr>
              <a:t>ut</a:t>
            </a:r>
            <a:r>
              <a:rPr lang="en-US" dirty="0">
                <a:solidFill>
                  <a:schemeClr val="bg1"/>
                </a:solidFill>
              </a:rPr>
              <a:t>?</a:t>
            </a:r>
            <a:r>
              <a:rPr lang="en-US" dirty="0"/>
              <a:t/>
            </a:r>
            <a:br>
              <a:rPr lang="en-US" dirty="0"/>
            </a:br>
            <a:endParaRPr lang="en-US" dirty="0"/>
          </a:p>
        </p:txBody>
      </p:sp>
      <p:sp>
        <p:nvSpPr>
          <p:cNvPr id="3" name="Content Placeholder 2">
            <a:extLst>
              <a:ext uri="{FF2B5EF4-FFF2-40B4-BE49-F238E27FC236}">
                <a16:creationId xmlns:a16="http://schemas.microsoft.com/office/drawing/2014/main" id="{E53F61AE-683A-4F1E-834C-9AF3A17B7EFC}"/>
              </a:ext>
            </a:extLst>
          </p:cNvPr>
          <p:cNvSpPr>
            <a:spLocks noGrp="1"/>
          </p:cNvSpPr>
          <p:nvPr>
            <p:ph idx="1"/>
          </p:nvPr>
        </p:nvSpPr>
        <p:spPr>
          <a:xfrm>
            <a:off x="877485" y="4416140"/>
            <a:ext cx="3974569" cy="1728458"/>
          </a:xfrm>
        </p:spPr>
        <p:txBody>
          <a:bodyPr>
            <a:normAutofit/>
          </a:bodyPr>
          <a:lstStyle/>
          <a:p>
            <a:pPr marL="514350" indent="-514350">
              <a:buFont typeface="+mj-lt"/>
              <a:buAutoNum type="alphaUcPeriod"/>
            </a:pPr>
            <a:r>
              <a:rPr lang="en-US" sz="2400" b="1" dirty="0"/>
              <a:t>Good shape</a:t>
            </a:r>
          </a:p>
          <a:p>
            <a:pPr marL="514350" indent="-514350">
              <a:buFont typeface="+mj-lt"/>
              <a:buAutoNum type="alphaUcPeriod"/>
            </a:pPr>
            <a:r>
              <a:rPr lang="en-US" sz="2400" b="1" dirty="0"/>
              <a:t>Worn out</a:t>
            </a:r>
          </a:p>
          <a:p>
            <a:pPr marL="514350" indent="-514350">
              <a:buFont typeface="+mj-lt"/>
              <a:buAutoNum type="alphaUcPeriod"/>
            </a:pPr>
            <a:r>
              <a:rPr lang="en-US" sz="2400" b="1" dirty="0"/>
              <a:t>Don’t Know</a:t>
            </a:r>
          </a:p>
        </p:txBody>
      </p:sp>
      <p:sp>
        <p:nvSpPr>
          <p:cNvPr id="4" name="Rectangle 3">
            <a:extLst>
              <a:ext uri="{FF2B5EF4-FFF2-40B4-BE49-F238E27FC236}">
                <a16:creationId xmlns:a16="http://schemas.microsoft.com/office/drawing/2014/main" id="{5B3ED014-5CA7-4967-8DE2-36AB3BD1CEE3}"/>
              </a:ext>
            </a:extLst>
          </p:cNvPr>
          <p:cNvSpPr/>
          <p:nvPr/>
        </p:nvSpPr>
        <p:spPr>
          <a:xfrm>
            <a:off x="179716" y="5569545"/>
            <a:ext cx="11711797" cy="369332"/>
          </a:xfrm>
          <a:prstGeom prst="rect">
            <a:avLst/>
          </a:prstGeom>
        </p:spPr>
        <p:txBody>
          <a:bodyPr wrap="square">
            <a:spAutoFit/>
          </a:bodyPr>
          <a:lstStyle/>
          <a:p>
            <a:r>
              <a:rPr lang="en-US" dirty="0">
                <a:solidFill>
                  <a:srgbClr val="0000FF"/>
                </a:solidFill>
              </a:rPr>
              <a:t> </a:t>
            </a:r>
          </a:p>
        </p:txBody>
      </p:sp>
      <p:pic>
        <p:nvPicPr>
          <p:cNvPr id="3074" name="Picture 2" descr="Reasons Your Toe Nails Hurt | Running Shoes | Start Fitness">
            <a:extLst>
              <a:ext uri="{FF2B5EF4-FFF2-40B4-BE49-F238E27FC236}">
                <a16:creationId xmlns:a16="http://schemas.microsoft.com/office/drawing/2014/main" id="{C2E2722E-2504-4827-80A9-12AF3C0B3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52" y="1933834"/>
            <a:ext cx="6202732" cy="412763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6" name="Picture 2" descr="https://media.specialolympics.org/soi/files/resources/HABranding/HA_Icon_Fit_Feet_1-Colour.jpg?_ga=2.171528550.733681637.1600238867-1349891646.156758990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47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050" y="3196319"/>
            <a:ext cx="3421109" cy="2418079"/>
          </a:xfrm>
          <a:solidFill>
            <a:schemeClr val="accent1"/>
          </a:solidFill>
        </p:spPr>
        <p:txBody>
          <a:bodyPr/>
          <a:lstStyle/>
          <a:p>
            <a:pPr algn="ctr"/>
            <a:r>
              <a:rPr lang="en-US" dirty="0">
                <a:solidFill>
                  <a:schemeClr val="bg1"/>
                </a:solidFill>
              </a:rPr>
              <a:t>SHOES IN GOOD CONDITION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15150" y="3509373"/>
            <a:ext cx="4876800" cy="2714625"/>
          </a:xfrm>
          <a:ln w="28575">
            <a:solidFill>
              <a:srgbClr val="FF00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901" y="492415"/>
            <a:ext cx="5457371" cy="2244798"/>
          </a:xfrm>
          <a:prstGeom prst="rect">
            <a:avLst/>
          </a:prstGeom>
          <a:ln w="28575">
            <a:solidFill>
              <a:srgbClr val="FF00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927" y="2384909"/>
            <a:ext cx="2670132" cy="3077678"/>
          </a:xfrm>
          <a:prstGeom prst="rect">
            <a:avLst/>
          </a:prstGeom>
          <a:ln w="28575">
            <a:solidFill>
              <a:srgbClr val="FF0000"/>
            </a:solidFill>
          </a:ln>
        </p:spPr>
      </p:pic>
      <p:pic>
        <p:nvPicPr>
          <p:cNvPr id="7" name="Picture 2" descr="https://media.specialolympics.org/soi/files/resources/HABranding/HA_Icon_Fit_Feet_1-Colour.jpg?_ga=2.171528550.733681637.1600238867-1349891646.1567589905"/>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87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7089" y="2429192"/>
            <a:ext cx="3816517" cy="2579951"/>
          </a:xfrm>
          <a:solidFill>
            <a:schemeClr val="accent1"/>
          </a:solidFill>
        </p:spPr>
        <p:txBody>
          <a:bodyPr/>
          <a:lstStyle/>
          <a:p>
            <a:pPr algn="ctr"/>
            <a:r>
              <a:rPr lang="en-US" dirty="0">
                <a:solidFill>
                  <a:schemeClr val="bg1"/>
                </a:solidFill>
              </a:rPr>
              <a:t>SHOES IN BAD SHAPE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522" y="1387513"/>
            <a:ext cx="6684734" cy="5013551"/>
          </a:xfrm>
          <a:ln w="38100">
            <a:solidFill>
              <a:srgbClr val="FF0000"/>
            </a:solidFill>
          </a:ln>
        </p:spPr>
      </p:pic>
      <p:pic>
        <p:nvPicPr>
          <p:cNvPr id="5"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3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55E3B1C-1881-47E1-98BC-4D32FCEF62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486" y="1873250"/>
            <a:ext cx="7814529" cy="4464050"/>
          </a:xfrm>
          <a:prstGeom prst="rect">
            <a:avLst/>
          </a:prstGeom>
          <a:ln w="38100">
            <a:solidFill>
              <a:srgbClr val="FF0000"/>
            </a:solidFill>
          </a:ln>
        </p:spPr>
      </p:pic>
      <p:pic>
        <p:nvPicPr>
          <p:cNvPr id="5"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2643089" y="204153"/>
            <a:ext cx="6185951" cy="1060422"/>
          </a:xfrm>
          <a:prstGeom prst="rect">
            <a:avLst/>
          </a:prstGeom>
          <a:solidFill>
            <a:schemeClr val="accent1"/>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defTabSz="914400"/>
            <a:r>
              <a:rPr lang="en-US" kern="0" smtClean="0">
                <a:solidFill>
                  <a:schemeClr val="bg1"/>
                </a:solidFill>
              </a:rPr>
              <a:t>SHOES IN BAD SHAPE</a:t>
            </a:r>
            <a:endParaRPr lang="en-US" kern="0" dirty="0">
              <a:solidFill>
                <a:schemeClr val="bg1"/>
              </a:solidFill>
            </a:endParaRPr>
          </a:p>
        </p:txBody>
      </p:sp>
    </p:spTree>
    <p:extLst>
      <p:ext uri="{BB962C8B-B14F-4D97-AF65-F5344CB8AC3E}">
        <p14:creationId xmlns:p14="http://schemas.microsoft.com/office/powerpoint/2010/main" val="237835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339" t="10786" b="24725"/>
          <a:stretch/>
        </p:blipFill>
        <p:spPr>
          <a:xfrm>
            <a:off x="4559098" y="2061029"/>
            <a:ext cx="7264372" cy="3672906"/>
          </a:xfrm>
          <a:ln w="38100">
            <a:solidFill>
              <a:srgbClr val="FF0000"/>
            </a:solidFill>
          </a:ln>
        </p:spPr>
      </p:pic>
      <p:sp>
        <p:nvSpPr>
          <p:cNvPr id="5" name="Title 1"/>
          <p:cNvSpPr txBox="1">
            <a:spLocks/>
          </p:cNvSpPr>
          <p:nvPr/>
        </p:nvSpPr>
        <p:spPr bwMode="auto">
          <a:xfrm>
            <a:off x="509489" y="2347912"/>
            <a:ext cx="3816517" cy="2579951"/>
          </a:xfrm>
          <a:prstGeom prst="rect">
            <a:avLst/>
          </a:prstGeom>
          <a:solidFill>
            <a:schemeClr val="accent1"/>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vert="horz" wrap="square" lIns="35717" tIns="35717" rIns="35717" bIns="35717" numCol="1" anchor="ctr" anchorCtr="0" compatLnSpc="1">
            <a:prstTxWarp prst="textNoShape">
              <a:avLst/>
            </a:prstTxWarp>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defTabSz="914400"/>
            <a:r>
              <a:rPr lang="en-US" kern="0" smtClean="0">
                <a:solidFill>
                  <a:schemeClr val="bg1"/>
                </a:solidFill>
              </a:rPr>
              <a:t>SHOES IN BAD SHAPE</a:t>
            </a:r>
            <a:endParaRPr lang="en-US" kern="0" dirty="0">
              <a:solidFill>
                <a:schemeClr val="bg1"/>
              </a:solidFill>
            </a:endParaRPr>
          </a:p>
        </p:txBody>
      </p:sp>
      <p:pic>
        <p:nvPicPr>
          <p:cNvPr id="7" name="Picture 2" descr="https://media.specialolympics.org/soi/files/resources/HABranding/HA_Icon_Fit_Feet_1-Colour.jpg?_ga=2.171528550.733681637.1600238867-1349891646.156758990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1962" y="338146"/>
            <a:ext cx="932342" cy="9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90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althy-Athletes-Health-Red-Golisano-US.pptx" id="{6857541F-BD54-482C-B75A-1DD9E44D6630}" vid="{B110769B-EA42-41C0-8D0B-D75FDC82C2D7}"/>
    </a:ext>
  </a:ext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althy-Athletes-Health-Red-Golisano-US.pptx" id="{6857541F-BD54-482C-B75A-1DD9E44D6630}" vid="{B3A0E28C-8CA7-4938-A435-C66ADD3D68CC}"/>
    </a:ext>
  </a:ext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althy-Athletes-Health-Red-Golisano-US.pptx" id="{6857541F-BD54-482C-B75A-1DD9E44D6630}" vid="{244EA96A-B8EE-492A-BF75-CE0B5B535769}"/>
    </a:ext>
  </a:ext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althy-Athletes-Health-Red-Golisano-US.pptx" id="{6857541F-BD54-482C-B75A-1DD9E44D6630}" vid="{40002A56-6758-4EDF-8248-8B3A29A3DE1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Healthy-Athletes-Health-Red-Golisano-US</Template>
  <TotalTime>10022</TotalTime>
  <Words>944</Words>
  <Application>Microsoft Office PowerPoint</Application>
  <PresentationFormat>Widescreen</PresentationFormat>
  <Paragraphs>162</Paragraphs>
  <Slides>27</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ＭＳ Ｐゴシック</vt:lpstr>
      <vt:lpstr>ＭＳ Ｐゴシック</vt:lpstr>
      <vt:lpstr>Arial</vt:lpstr>
      <vt:lpstr>Calibri</vt:lpstr>
      <vt:lpstr>Gill Sans</vt:lpstr>
      <vt:lpstr>Ubuntu</vt:lpstr>
      <vt:lpstr>Ubuntu Light</vt:lpstr>
      <vt:lpstr>ヒラギノ角ゴ ProN W3</vt:lpstr>
      <vt:lpstr>SO_AP_Presentation</vt:lpstr>
      <vt:lpstr>Body White copy</vt:lpstr>
      <vt:lpstr>Blank</vt:lpstr>
      <vt:lpstr>1_Blank</vt:lpstr>
      <vt:lpstr>PowerPoint Presentation</vt:lpstr>
      <vt:lpstr>WELCOME!</vt:lpstr>
      <vt:lpstr>QUESTION 1:   Do your shoes fit OK? </vt:lpstr>
      <vt:lpstr>QUESTION 2:  Are your shoes comfortable? </vt:lpstr>
      <vt:lpstr>QUESTION 3:  Are your shoes in good shape or worn out? </vt:lpstr>
      <vt:lpstr>SHOES IN GOOD CONDITION</vt:lpstr>
      <vt:lpstr>SHOES IN BAD SHAPE</vt:lpstr>
      <vt:lpstr>PowerPoint Presentation</vt:lpstr>
      <vt:lpstr>PowerPoint Presentation</vt:lpstr>
      <vt:lpstr>QUESTION 4:  Are your shoes made for the sport you do?  e.g. soccer cleats for soccer  </vt:lpstr>
      <vt:lpstr>WRONG SHOES FOR SPORT</vt:lpstr>
      <vt:lpstr>QUESTION 5:  Do your nails hurt or do you have any problems with them? </vt:lpstr>
      <vt:lpstr>QUESTION 6:   Do your nails look weird- yellow, black, thick, crumbly, coming off, etc. ? </vt:lpstr>
      <vt:lpstr>QUESTION 7: Do you have any skin problems like blisters, corns, calluses, sores, cuts, rashes etc. ? </vt:lpstr>
      <vt:lpstr>QUESTION 8:  Are your feet real dry?</vt:lpstr>
      <vt:lpstr>QUESTION 9:  Are your feet real sweaty or wet?</vt:lpstr>
      <vt:lpstr>QUESTION 10:  Are your feet real smelly?</vt:lpstr>
      <vt:lpstr>QUESTION 11:  Any redness, scaling or itching between the toes?</vt:lpstr>
      <vt:lpstr>QUESTION 12:  Do you have any sore bumps on your feet or toes?</vt:lpstr>
      <vt:lpstr>QUESTION 13:   Do you feel any heel pain when you 1st get up or during activity? </vt:lpstr>
      <vt:lpstr>QUESTION 14:  Do any of your joints hurt to move or feel stiff? </vt:lpstr>
      <vt:lpstr>QUESTION 15:   Do you limp?</vt:lpstr>
      <vt:lpstr>QUESTION 16:   Is it painful to walk?</vt:lpstr>
      <vt:lpstr>May we take a look?</vt:lpstr>
      <vt:lpstr>QUESTION 17:   Do you have a local foot doctor?</vt:lpstr>
      <vt:lpstr>WHAT NOW?</vt:lpstr>
      <vt:lpstr>THANK YOU SO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FIT FEET  Method for Online Assessment</dc:title>
  <dc:creator>dave jenkins</dc:creator>
  <cp:lastModifiedBy>Annemarie Hill</cp:lastModifiedBy>
  <cp:revision>69</cp:revision>
  <dcterms:created xsi:type="dcterms:W3CDTF">2020-05-29T22:14:55Z</dcterms:created>
  <dcterms:modified xsi:type="dcterms:W3CDTF">2020-09-16T12:57:38Z</dcterms:modified>
</cp:coreProperties>
</file>