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</p:sldMasterIdLst>
  <p:notesMasterIdLst>
    <p:notesMasterId r:id="rId23"/>
  </p:notesMasterIdLst>
  <p:handoutMasterIdLst>
    <p:handoutMasterId r:id="rId24"/>
  </p:handoutMasterIdLst>
  <p:sldIdLst>
    <p:sldId id="256" r:id="rId3"/>
    <p:sldId id="266" r:id="rId4"/>
    <p:sldId id="321" r:id="rId5"/>
    <p:sldId id="314" r:id="rId6"/>
    <p:sldId id="315" r:id="rId7"/>
    <p:sldId id="259" r:id="rId8"/>
    <p:sldId id="312" r:id="rId9"/>
    <p:sldId id="273" r:id="rId10"/>
    <p:sldId id="327" r:id="rId11"/>
    <p:sldId id="317" r:id="rId12"/>
    <p:sldId id="324" r:id="rId13"/>
    <p:sldId id="326" r:id="rId14"/>
    <p:sldId id="322" r:id="rId15"/>
    <p:sldId id="276" r:id="rId16"/>
    <p:sldId id="279" r:id="rId17"/>
    <p:sldId id="318" r:id="rId18"/>
    <p:sldId id="320" r:id="rId19"/>
    <p:sldId id="296" r:id="rId20"/>
    <p:sldId id="302" r:id="rId21"/>
    <p:sldId id="29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4C4ADE-E032-42CE-924E-62B065E34207}" v="6" dt="2026-03-10T19:58:31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0" autoAdjust="0"/>
    <p:restoredTop sz="67345" autoAdjust="0"/>
  </p:normalViewPr>
  <p:slideViewPr>
    <p:cSldViewPr snapToGrid="0" snapToObjects="1">
      <p:cViewPr varScale="1">
        <p:scale>
          <a:sx n="53" d="100"/>
          <a:sy n="53" d="100"/>
        </p:scale>
        <p:origin x="2102" y="269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807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42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63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41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FB173-D3FC-9AB9-F48E-01491CE18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FD2210-B92B-5838-9B72-36F0719BE3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AEE0EA-62F0-50F3-DC48-727AF12B6B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3099BF-3F24-64F2-A229-AAB27F74F7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21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41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18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/ </a:t>
            </a:r>
            <a:r>
              <a:rPr lang="en-US" b="1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 Light" charset="0"/>
              </a:rPr>
              <a:t>Drag picture to placeholder or click icon to add</a:t>
            </a:r>
            <a:endParaRPr lang="en-US" noProof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text styles</a:t>
            </a:r>
          </a:p>
          <a:p>
            <a:pPr lvl="1"/>
            <a:r>
              <a:rPr lang="ga-IE">
                <a:sym typeface="Ubuntu Light" charset="0"/>
              </a:rPr>
              <a:t>Second level</a:t>
            </a:r>
          </a:p>
          <a:p>
            <a:pPr lvl="2"/>
            <a:r>
              <a:rPr lang="ga-IE">
                <a:sym typeface="Ubuntu Light" charset="0"/>
              </a:rPr>
              <a:t>Third level</a:t>
            </a:r>
          </a:p>
          <a:p>
            <a:pPr lvl="3"/>
            <a:r>
              <a:rPr lang="ga-IE">
                <a:sym typeface="Ubuntu Light" charset="0"/>
              </a:rPr>
              <a:t>Fourth level</a:t>
            </a:r>
          </a:p>
          <a:p>
            <a:pPr lvl="4"/>
            <a:r>
              <a:rPr lang="ga-IE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fitfeet@specialolympics.or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learning@specialolympics.help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esources.specialolympics.org/health/healthy-athletes-syste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resources.specialolympics.org/health/fit-feet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354" y="816796"/>
            <a:ext cx="7773293" cy="1470049"/>
          </a:xfrm>
        </p:spPr>
        <p:txBody>
          <a:bodyPr/>
          <a:lstStyle/>
          <a:p>
            <a:pPr algn="ctr"/>
            <a:r>
              <a:rPr lang="en-US" sz="7200" dirty="0"/>
              <a:t>Fit Feet 2.0 Training Webinar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54037" y="3429000"/>
            <a:ext cx="7773293" cy="1696942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000" dirty="0"/>
              <a:t>Kathleen Rodriguez, PT, DPT</a:t>
            </a:r>
          </a:p>
          <a:p>
            <a:pPr algn="ctr">
              <a:lnSpc>
                <a:spcPct val="100000"/>
              </a:lnSpc>
            </a:pPr>
            <a:r>
              <a:rPr lang="en-US" sz="3000" dirty="0"/>
              <a:t>Sr. Clinical Program Manager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5F284-893E-E36B-F750-9FDA1590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4380-17E8-4389-A3A1-04DEF2A72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907" y="458690"/>
            <a:ext cx="7051823" cy="1046064"/>
          </a:xfrm>
        </p:spPr>
        <p:txBody>
          <a:bodyPr/>
          <a:lstStyle/>
          <a:p>
            <a:r>
              <a:rPr lang="en-US" b="1" dirty="0"/>
              <a:t>Fit Feet 2.0 HAS Form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6F600-FD80-F2B0-D7F9-CB55372C6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907" y="1930400"/>
            <a:ext cx="8428407" cy="4727739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General layout of information follows the current station set-up with slight naming changes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Stations names &amp; order: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</a:rPr>
              <a:t>Station 1: Check In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</a:rPr>
              <a:t>Station 2: Shoe/Sock Exam &amp; Measurement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</a:rPr>
              <a:t>Station 3: Foot Assessment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</a:rPr>
              <a:t>Station 4: Biomechanics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tx1"/>
                </a:solidFill>
              </a:rPr>
              <a:t>Station 5: Check Out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includes Data Review &amp;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ED340-A32C-4E2A-6F67-529E356A4A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10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778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280E9-493E-42DA-C46A-CF8CB2ED5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EFBE6-2513-3488-FF19-D0B9A5848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907" y="458690"/>
            <a:ext cx="7051823" cy="1046064"/>
          </a:xfrm>
        </p:spPr>
        <p:txBody>
          <a:bodyPr/>
          <a:lstStyle/>
          <a:p>
            <a:r>
              <a:rPr lang="en-US" b="1" dirty="0"/>
              <a:t>Fit Feet 2.0 HAS Form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4A466-B290-E5F6-56F1-DEEC7EFF4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153" y="1789044"/>
            <a:ext cx="8096476" cy="468177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General form-filling information 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Selection Fields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chemeClr val="tx1"/>
                </a:solidFill>
              </a:rPr>
              <a:t>Circle = choose one answer only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chemeClr val="tx1"/>
                </a:solidFill>
              </a:rPr>
              <a:t>Square = select any/all that apply</a:t>
            </a:r>
          </a:p>
          <a:p>
            <a:pPr marL="1260421" lvl="7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Consider “if yes/no” sub-questions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Tips for ensuring accurate post-event digitization​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Confirm all registration information is accurate and completed to the fullest ability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Confirm the form is completed in its entirety​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0466C-8C48-B5B8-82C0-0F40C58CFB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11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33141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BB9B8A3-895F-FCE7-2BE9-B1CC5A8F3A3F}"/>
              </a:ext>
            </a:extLst>
          </p:cNvPr>
          <p:cNvSpPr txBox="1">
            <a:spLocks/>
          </p:cNvSpPr>
          <p:nvPr/>
        </p:nvSpPr>
        <p:spPr bwMode="auto">
          <a:xfrm>
            <a:off x="554037" y="519176"/>
            <a:ext cx="8182292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900" spc="-100">
                <a:solidFill>
                  <a:srgbClr val="FFFFFF"/>
                </a:solidFill>
                <a:latin typeface="+mj-lt"/>
                <a:ea typeface="+mj-ea"/>
                <a:cs typeface="+mj-cs"/>
                <a:sym typeface="Ubuntu Light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5pPr>
            <a:lvl6pPr marL="321457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6pPr>
            <a:lvl7pPr marL="642915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7pPr>
            <a:lvl8pPr marL="964372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8pPr>
            <a:lvl9pPr marL="1285829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9pPr>
          </a:lstStyle>
          <a:p>
            <a:pPr algn="ctr" defTabSz="914400"/>
            <a:r>
              <a:rPr lang="en-US" sz="4000" kern="0" dirty="0"/>
              <a:t>Accessibility During 2.0 Form Review</a:t>
            </a:r>
            <a:br>
              <a:rPr lang="en-US" sz="3600" kern="0" dirty="0"/>
            </a:br>
            <a:endParaRPr lang="en-US" sz="4000" kern="0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3B88C6C-57FB-ED3D-4E42-98D40D3247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54038" y="6470814"/>
            <a:ext cx="3498781" cy="187325"/>
          </a:xfrm>
        </p:spPr>
        <p:txBody>
          <a:bodyPr/>
          <a:lstStyle/>
          <a:p>
            <a:fld id="{F4B88F72-1EA4-FE40-A5CA-BD0111E6622B}" type="slidenum">
              <a:rPr lang="en-US" smtClean="0"/>
              <a:pPr/>
              <a:t>12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A14D92EA-BD6F-F845-592C-932EDCC4634C}"/>
              </a:ext>
            </a:extLst>
          </p:cNvPr>
          <p:cNvSpPr txBox="1">
            <a:spLocks/>
          </p:cNvSpPr>
          <p:nvPr/>
        </p:nvSpPr>
        <p:spPr bwMode="auto">
          <a:xfrm>
            <a:off x="1188720" y="1503680"/>
            <a:ext cx="7334567" cy="2858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mv="urn:schemas-microsoft-com:mac:vml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mc="http://schemas.openxmlformats.org/markup-compatibility/2006" xmlns:mv="urn:schemas-microsoft-com:mac:vml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mv="urn:schemas-microsoft-com:mac:vml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c="http://schemas.openxmlformats.org/markup-compatibility/2006" xmlns:mv="urn:schemas-microsoft-com:mac:vml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900" spc="-100">
                <a:solidFill>
                  <a:srgbClr val="FFFFFF"/>
                </a:solidFill>
                <a:latin typeface="+mj-lt"/>
                <a:ea typeface="+mj-ea"/>
                <a:cs typeface="+mj-cs"/>
                <a:sym typeface="Ubuntu Light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5pPr>
            <a:lvl6pPr marL="321457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6pPr>
            <a:lvl7pPr marL="642915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7pPr>
            <a:lvl8pPr marL="964372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8pPr>
            <a:lvl9pPr marL="1285829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9pPr>
          </a:lstStyle>
          <a:p>
            <a:r>
              <a:rPr lang="en-US" sz="2200" dirty="0"/>
              <a:t>If you require closed captioning services during the form review portion of our webinar, please do the following:</a:t>
            </a:r>
          </a:p>
          <a:p>
            <a:r>
              <a:rPr lang="en-US" sz="2200" dirty="0"/>
              <a:t> 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Click the "More" button with three dots at the top of your Teams screen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Select "Language and Speech" drop down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Select "Show Live Captions"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To turn off, click the "X" in the caption text box</a:t>
            </a:r>
          </a:p>
        </p:txBody>
      </p:sp>
    </p:spTree>
    <p:extLst>
      <p:ext uri="{BB962C8B-B14F-4D97-AF65-F5344CB8AC3E}">
        <p14:creationId xmlns:p14="http://schemas.microsoft.com/office/powerpoint/2010/main" val="3579246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2661B-E0EC-73F8-0570-326F9E0D6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8DA7F85-3C84-1467-F6E1-C9E85FEA8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510748"/>
            <a:ext cx="7902575" cy="2382078"/>
          </a:xfrm>
        </p:spPr>
        <p:txBody>
          <a:bodyPr/>
          <a:lstStyle/>
          <a:p>
            <a:pPr algn="ctr"/>
            <a:r>
              <a:rPr lang="en-US" sz="8000" dirty="0"/>
              <a:t>Station </a:t>
            </a:r>
            <a:br>
              <a:rPr lang="en-US" sz="8000" dirty="0"/>
            </a:br>
            <a:r>
              <a:rPr lang="en-US" sz="8000" dirty="0"/>
              <a:t>Overview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316202-1AB2-8B78-619A-15286F3762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10570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1: Check In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Athlete demographic info/registration info can be confirmed here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Updated history questions, including the addition of Surveillance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Additional current care question to support referral guidance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05332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Shoe/Sock Measurement &amp; Exam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884054"/>
            <a:ext cx="7685087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Updated measurement procedure to use tape measures vs Brannock devices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Standard measurement in centimeters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Conversion tables to convert to proper size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Added questions about proper fit to support data capture and post-event reporting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15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91732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95ADC-A021-E43B-E747-A48C14B28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046DAAD-A944-DA37-1413-1E258BB05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Foot Assessment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849937-B431-1A04-21AD-7F20237BD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756430"/>
            <a:ext cx="7714116" cy="437673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Renamed but same general format/set up as “Skin, Nail, Toe, and Foot Exam”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Addition of pain questions during examinations and a Diabetic Foot Screen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Exam recording split into categories: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Dermatological  (skin and nail findings)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Structural (bony changes)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Diabetic Foot Screen Form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500" i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Includes: History Q’s, Pulses, Palpation, Protective sensation</a:t>
            </a:r>
            <a:endParaRPr lang="en-US" sz="2500" i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7D4956-9E55-B2E4-F9EB-384C49519D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45755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E78D4-E887-2BDB-64A7-455672E63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20A77C-9EEF-8761-3541-8590EB83A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4: Biomechanics 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97E284-D309-8A4E-7F2F-28BB86336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625600"/>
            <a:ext cx="8401276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Condensed naming for efficiency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Measurement requirements consolidated to increase efficiency and reduce redundancy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Addition of pain questions during examinations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Exam recording split into categories: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Static Exam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 Non-weight bearing (ROM) </a:t>
            </a:r>
          </a:p>
          <a:p>
            <a:pPr marL="1603321" lvl="7" indent="-342900">
              <a:lnSpc>
                <a:spcPct val="10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Weight Bearing (heel and arch positioning)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Dynamic Exam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Gait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9169D-DE78-A340-8194-36429CA11F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17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82448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6: Check Out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2" y="1741488"/>
            <a:ext cx="8294687" cy="446405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Form completion will take place during “Data Review &amp; Education” </a:t>
            </a:r>
          </a:p>
          <a:p>
            <a:pPr marL="0" indent="0">
              <a:lnSpc>
                <a:spcPct val="100000"/>
              </a:lnSpc>
            </a:pPr>
            <a:endParaRPr lang="en-US" sz="9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Indicate any additional resources provided &amp; referral recommendations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Fill out the referral section horizontally: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Select provider type  Select urgency  Select/write reason for recommendation</a:t>
            </a:r>
          </a:p>
          <a:p>
            <a:pPr marL="1260421" lvl="7" indent="0">
              <a:lnSpc>
                <a:spcPct val="100000"/>
              </a:lnSpc>
              <a:buNone/>
            </a:pPr>
            <a:endParaRPr lang="en-US" sz="10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Forms are then collected for Program storage for post-event data entry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18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08248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E5EB12-3D15-9791-26D3-1BDF4983D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020416"/>
            <a:ext cx="7902575" cy="657571"/>
          </a:xfrm>
        </p:spPr>
        <p:txBody>
          <a:bodyPr/>
          <a:lstStyle/>
          <a:p>
            <a:pPr algn="ctr"/>
            <a:r>
              <a:rPr lang="en-US" sz="8000" dirty="0"/>
              <a:t>Referral Guidelines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5B11B-1B6E-FD14-03E9-464A24BE63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19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1966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2" y="1582057"/>
            <a:ext cx="8396287" cy="4623481"/>
          </a:xfrm>
        </p:spPr>
        <p:txBody>
          <a:bodyPr/>
          <a:lstStyle/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dirty="0">
                <a:cs typeface="Ubuntu Light"/>
              </a:rPr>
              <a:t>Introduction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dirty="0"/>
              <a:t>Clinical Director Training</a:t>
            </a:r>
            <a:endParaRPr lang="en-US" dirty="0">
              <a:cs typeface="Ubuntu Light"/>
            </a:endParaRP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dirty="0">
                <a:cs typeface="Ubuntu Light"/>
              </a:rPr>
              <a:t>Healthy Athletes 2.0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dirty="0"/>
              <a:t>HAS Form (including r</a:t>
            </a:r>
            <a:r>
              <a:rPr lang="en-US" sz="2500" dirty="0"/>
              <a:t>eferral </a:t>
            </a:r>
            <a:r>
              <a:rPr lang="en-US" dirty="0"/>
              <a:t>g</a:t>
            </a:r>
            <a:r>
              <a:rPr lang="en-US" sz="2500" dirty="0"/>
              <a:t>uidelines)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dirty="0"/>
              <a:t>Q&amp;A</a:t>
            </a:r>
            <a:endParaRPr lang="en-US" dirty="0">
              <a:solidFill>
                <a:srgbClr val="4F5146"/>
              </a:solidFill>
              <a:sym typeface="Ubuntu Light" charset="0"/>
            </a:endParaRPr>
          </a:p>
          <a:p>
            <a:pPr marL="0" indent="0" algn="ctr">
              <a:spcBef>
                <a:spcPts val="844"/>
              </a:spcBef>
              <a:defRPr/>
            </a:pPr>
            <a:r>
              <a:rPr lang="en-US" i="1" dirty="0">
                <a:solidFill>
                  <a:schemeClr val="tx1"/>
                </a:solidFill>
                <a:sym typeface="Ubuntu Light" charset="0"/>
              </a:rPr>
              <a:t>P</a:t>
            </a:r>
            <a:r>
              <a:rPr lang="en-US" i="1" dirty="0">
                <a:solidFill>
                  <a:schemeClr val="tx1"/>
                </a:solidFill>
                <a:sym typeface="Wingdings" panose="05000000000000000000" pitchFamily="2" charset="2"/>
              </a:rPr>
              <a:t>lease save questions until the end unless related to  accessibility concerns 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2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Referral Guidelines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Recommendations should be made by clinical volunteers based on the cumulative results of screening and history questions </a:t>
            </a:r>
          </a:p>
          <a:p>
            <a:pPr marL="0" indent="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Guidelines are available to support referral recommendations; however, clinical volunteers are encouraged to use overall clinical  judgement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277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3" y="366713"/>
            <a:ext cx="7051823" cy="1046064"/>
          </a:xfrm>
        </p:spPr>
        <p:txBody>
          <a:bodyPr wrap="square" anchor="ctr">
            <a:normAutofit/>
          </a:bodyPr>
          <a:lstStyle/>
          <a:p>
            <a:r>
              <a:rPr lang="en-US" b="1" dirty="0"/>
              <a:t>Introduction</a:t>
            </a:r>
            <a:endParaRPr lang="en-US" dirty="0"/>
          </a:p>
        </p:txBody>
      </p:sp>
      <p:pic>
        <p:nvPicPr>
          <p:cNvPr id="6" name="Picture 5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13659C86-1DE9-56B7-7C4E-D941E67623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316" t="14514" r="5072" b="14190"/>
          <a:stretch>
            <a:fillRect/>
          </a:stretch>
        </p:blipFill>
        <p:spPr>
          <a:xfrm>
            <a:off x="743994" y="1888218"/>
            <a:ext cx="2859323" cy="3743325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658438" y="1970840"/>
            <a:ext cx="4931524" cy="4580483"/>
          </a:xfrm>
        </p:spPr>
        <p:txBody>
          <a:bodyPr wrap="square" anchor="t"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700" dirty="0"/>
              <a:t>Discipline Manager of FUNfitness and Fit Feet</a:t>
            </a:r>
          </a:p>
          <a:p>
            <a:pPr marL="342900" indent="-342900">
              <a:buFont typeface="Arial"/>
              <a:buChar char="•"/>
            </a:pPr>
            <a:r>
              <a:rPr lang="en-US" sz="2700" dirty="0"/>
              <a:t>Licensed Physiotherapist</a:t>
            </a:r>
          </a:p>
          <a:p>
            <a:pPr marL="342900" indent="-342900">
              <a:buFont typeface="Arial"/>
              <a:buChar char="•"/>
            </a:pPr>
            <a:r>
              <a:rPr lang="en-US" sz="2700"/>
              <a:t>Eastern </a:t>
            </a:r>
            <a:r>
              <a:rPr lang="en-US" sz="2700" dirty="0"/>
              <a:t>t</a:t>
            </a:r>
            <a:r>
              <a:rPr lang="en-US" sz="2700"/>
              <a:t>ime </a:t>
            </a:r>
            <a:r>
              <a:rPr lang="en-US" sz="2700" dirty="0"/>
              <a:t>zone (US)</a:t>
            </a:r>
          </a:p>
          <a:p>
            <a:pPr marL="295275" lvl="2" indent="0">
              <a:buNone/>
            </a:pPr>
            <a:endParaRPr lang="en-US" sz="2700" i="1" dirty="0"/>
          </a:p>
          <a:p>
            <a:pPr marL="295275" lvl="2" indent="0">
              <a:buNone/>
            </a:pPr>
            <a:r>
              <a:rPr lang="en-US" sz="2700" b="1" dirty="0"/>
              <a:t>Contact:</a:t>
            </a:r>
            <a:endParaRPr lang="en-US" sz="2700" b="1" dirty="0">
              <a:solidFill>
                <a:srgbClr val="4F5146"/>
              </a:solidFill>
            </a:endParaRPr>
          </a:p>
          <a:p>
            <a:pPr marL="295275" lvl="2" indent="0">
              <a:buNone/>
            </a:pPr>
            <a:r>
              <a:rPr lang="en-US" sz="2700" dirty="0">
                <a:solidFill>
                  <a:schemeClr val="tx1"/>
                </a:solidFill>
                <a:hlinkClick r:id="rId4"/>
              </a:rPr>
              <a:t>fitfeet@specialolympics.org</a:t>
            </a:r>
            <a:endParaRPr lang="en-US" sz="2700" dirty="0">
              <a:solidFill>
                <a:schemeClr val="tx1"/>
              </a:solidFill>
            </a:endParaRPr>
          </a:p>
          <a:p>
            <a:pPr marL="0" indent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54038" y="6470814"/>
            <a:ext cx="3498781" cy="187325"/>
          </a:xfrm>
        </p:spPr>
        <p:txBody>
          <a:bodyPr wrap="none" anchor="t">
            <a:normAutofit/>
          </a:bodyPr>
          <a:lstStyle/>
          <a:p>
            <a:pPr>
              <a:spcAft>
                <a:spcPts val="600"/>
              </a:spcAft>
            </a:pPr>
            <a:fld id="{F4B88F72-1EA4-FE40-A5CA-BD0111E6622B}" type="slidenum">
              <a:rPr lang="en-US" sz="800"/>
              <a:pPr>
                <a:spcAft>
                  <a:spcPts val="600"/>
                </a:spcAft>
              </a:pPr>
              <a:t>3</a:t>
            </a:fld>
            <a:r>
              <a:rPr lang="en-US" sz="800"/>
              <a:t> /  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80422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06EA2-7012-278F-E595-CA389F6B2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E95701-E57A-6529-91E5-56A5CC90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712" y="1338943"/>
            <a:ext cx="7902575" cy="1195388"/>
          </a:xfrm>
        </p:spPr>
        <p:txBody>
          <a:bodyPr/>
          <a:lstStyle/>
          <a:p>
            <a:pPr algn="ctr"/>
            <a:r>
              <a:rPr lang="en-US" sz="8000" dirty="0"/>
              <a:t>Clinical Director Training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A22CD-F0F0-A42C-4360-3A5CBD643C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2065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4935E-6ADF-8EEE-70B0-530179B7E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95CD0A-4A58-F5CC-2696-BD3CDCF0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5204"/>
            <a:ext cx="7051823" cy="1770586"/>
          </a:xfrm>
        </p:spPr>
        <p:txBody>
          <a:bodyPr/>
          <a:lstStyle/>
          <a:p>
            <a:r>
              <a:rPr lang="en-US" b="1" dirty="0"/>
              <a:t>Clinical Director Training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44F9FA-CEC9-EEA5-3210-2C6EEE646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75790"/>
            <a:ext cx="8599487" cy="4405769"/>
          </a:xfrm>
        </p:spPr>
        <p:txBody>
          <a:bodyPr/>
          <a:lstStyle/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Fit Feet 2.0 CD Training Module is live on the LMS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ALL New CDs will be assigned this training automatically.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Current CDs previously trained on 1.0 will need to complete the discipline only 2.0 module before hosting Fit Feet 2.0 at an event</a:t>
            </a:r>
          </a:p>
          <a:p>
            <a:pPr marL="1412845" lvl="5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200" i="1" dirty="0">
                <a:latin typeface="+mn-lt"/>
                <a:sym typeface="Wingdings" panose="05000000000000000000" pitchFamily="2" charset="2"/>
              </a:rPr>
              <a:t>All current CDs have been assigned the new modules on the LMS. It</a:t>
            </a:r>
            <a:r>
              <a:rPr lang="en-US" sz="2200" i="1" dirty="0">
                <a:latin typeface="+mn-lt"/>
              </a:rPr>
              <a:t> may appear that the course has already been completed.</a:t>
            </a:r>
          </a:p>
          <a:p>
            <a:pPr marL="909638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i="1" dirty="0">
                <a:sym typeface="Wingdings" panose="05000000000000000000" pitchFamily="2" charset="2"/>
              </a:rPr>
              <a:t>For any LMS assistance, please contact </a:t>
            </a:r>
            <a:r>
              <a:rPr lang="en-US" dirty="0" err="1">
                <a:hlinkClick r:id="rId2"/>
              </a:rPr>
              <a:t>learning@specialolympics.help</a:t>
            </a:r>
            <a:r>
              <a:rPr lang="en-US" dirty="0"/>
              <a:t> </a:t>
            </a:r>
            <a:endParaRPr lang="en-US" dirty="0">
              <a:sym typeface="Wingdings" panose="05000000000000000000" pitchFamily="2" charset="2"/>
            </a:endParaRPr>
          </a:p>
          <a:p>
            <a:pPr marL="909638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b="1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092A-387C-BACF-A502-01D397D46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5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64011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0712" y="1424850"/>
            <a:ext cx="7902575" cy="1195388"/>
          </a:xfrm>
        </p:spPr>
        <p:txBody>
          <a:bodyPr/>
          <a:lstStyle/>
          <a:p>
            <a:pPr algn="ctr"/>
            <a:r>
              <a:rPr lang="en-US" sz="8000" dirty="0"/>
              <a:t>Healthy Athletes 2.0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6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447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Healthy Athletes 2.0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276" y="1760703"/>
            <a:ext cx="8617155" cy="461283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/>
              <a:buChar char="•"/>
            </a:pPr>
            <a:r>
              <a:rPr lang="en-US" dirty="0"/>
              <a:t>Reviewed and updated content, HAS forms, and resources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</a:pPr>
            <a:r>
              <a:rPr lang="en-US" dirty="0"/>
              <a:t>Access to HAS forms and discipline-specific resources available now</a:t>
            </a:r>
          </a:p>
          <a:p>
            <a:pPr marL="960407" lvl="5" indent="-342900">
              <a:lnSpc>
                <a:spcPct val="100000"/>
              </a:lnSpc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Forms: </a:t>
            </a:r>
            <a:r>
              <a:rPr lang="en-US" sz="2200" dirty="0">
                <a:solidFill>
                  <a:schemeClr val="tx1"/>
                </a:solidFill>
                <a:hlinkClick r:id="rId3"/>
              </a:rPr>
              <a:t>https://resources.specialolympics.org/health/</a:t>
            </a:r>
            <a:r>
              <a:rPr lang="en-US" sz="2200">
                <a:solidFill>
                  <a:schemeClr val="tx1"/>
                </a:solidFill>
                <a:hlinkClick r:id="rId3"/>
              </a:rPr>
              <a:t>healthy-athletes-system</a:t>
            </a:r>
            <a:r>
              <a:rPr lang="en-US" sz="2200">
                <a:solidFill>
                  <a:schemeClr val="tx1"/>
                </a:solidFill>
              </a:rPr>
              <a:t> </a:t>
            </a:r>
          </a:p>
          <a:p>
            <a:pPr marL="960407" lvl="5" indent="-342900">
              <a:lnSpc>
                <a:spcPct val="100000"/>
              </a:lnSpc>
              <a:spcBef>
                <a:spcPts val="800"/>
              </a:spcBef>
              <a:buFont typeface="Courier New" panose="02070309020205020404" pitchFamily="49" charset="0"/>
              <a:buChar char="o"/>
            </a:pPr>
            <a:endParaRPr lang="en-US" sz="2000" dirty="0">
              <a:solidFill>
                <a:schemeClr val="tx1"/>
              </a:solidFill>
            </a:endParaRPr>
          </a:p>
          <a:p>
            <a:pPr marL="960407" lvl="5" indent="-342900">
              <a:lnSpc>
                <a:spcPct val="100000"/>
              </a:lnSpc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Additional Resources:  </a:t>
            </a:r>
            <a:r>
              <a:rPr lang="en-US" sz="2200" dirty="0">
                <a:solidFill>
                  <a:srgbClr val="009999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https://resources.specialolympics.org/health/fit-feet</a:t>
            </a:r>
            <a:endParaRPr lang="en-US" dirty="0"/>
          </a:p>
          <a:p>
            <a:pPr marL="4445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7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36396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E37FBB4-BD7E-4C1D-3384-E26584B20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728462"/>
            <a:ext cx="7902575" cy="2382078"/>
          </a:xfrm>
        </p:spPr>
        <p:txBody>
          <a:bodyPr/>
          <a:lstStyle/>
          <a:p>
            <a:pPr algn="ctr"/>
            <a:r>
              <a:rPr lang="en-US" sz="8000" dirty="0"/>
              <a:t>HAS Form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BB926-22D2-B644-5A7D-20725AB56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513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9A58E-0FF2-602B-D871-19F845681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2" y="1741488"/>
            <a:ext cx="8280173" cy="446405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Key Fit Feet 2.0 changes: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Globally universal shoe size procedure changes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Streamlining of history questions and station organization (including naming)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Addition of a diabetic foot screen within the foot assessment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More robust referral guidelines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E30F4-AB63-B590-B592-7D53E50C54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9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BE9FF4F-A1B1-14C2-51EC-B59F595E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366713"/>
            <a:ext cx="7051675" cy="1046162"/>
          </a:xfrm>
        </p:spPr>
        <p:txBody>
          <a:bodyPr/>
          <a:lstStyle/>
          <a:p>
            <a:r>
              <a:rPr lang="en-US" b="1" dirty="0"/>
              <a:t>Fit Feet 2.0 HAS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9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1652</TotalTime>
  <Words>812</Words>
  <Application>Microsoft Office PowerPoint</Application>
  <PresentationFormat>On-screen Show (4:3)</PresentationFormat>
  <Paragraphs>138</Paragraphs>
  <Slides>20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SO_AP_Presentation</vt:lpstr>
      <vt:lpstr>Body White copy</vt:lpstr>
      <vt:lpstr>Fit Feet 2.0 Training Webinar</vt:lpstr>
      <vt:lpstr>Outline</vt:lpstr>
      <vt:lpstr>Introduction</vt:lpstr>
      <vt:lpstr>Clinical Director Training</vt:lpstr>
      <vt:lpstr>Clinical Director Training</vt:lpstr>
      <vt:lpstr>Healthy Athletes 2.0</vt:lpstr>
      <vt:lpstr>Healthy Athletes 2.0</vt:lpstr>
      <vt:lpstr>HAS Form</vt:lpstr>
      <vt:lpstr>Fit Feet 2.0 HAS Form</vt:lpstr>
      <vt:lpstr>Fit Feet 2.0 HAS Form</vt:lpstr>
      <vt:lpstr>Fit Feet 2.0 HAS Form</vt:lpstr>
      <vt:lpstr>PowerPoint Presentation</vt:lpstr>
      <vt:lpstr>Station  Overview</vt:lpstr>
      <vt:lpstr>Station 1: Check In</vt:lpstr>
      <vt:lpstr>Station 2: Shoe/Sock Measurement &amp; Exam </vt:lpstr>
      <vt:lpstr>Station 3: Foot Assessment </vt:lpstr>
      <vt:lpstr>Station 4: Biomechanics  </vt:lpstr>
      <vt:lpstr>Station 6: Check Out</vt:lpstr>
      <vt:lpstr>Referral Guidelines</vt:lpstr>
      <vt:lpstr>Referral Guidelines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Kathleen Rodriguez</cp:lastModifiedBy>
  <cp:revision>38</cp:revision>
  <dcterms:created xsi:type="dcterms:W3CDTF">2012-07-11T16:39:32Z</dcterms:created>
  <dcterms:modified xsi:type="dcterms:W3CDTF">2026-03-31T16:27:43Z</dcterms:modified>
</cp:coreProperties>
</file>