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5"/>
    <p:sldMasterId id="2147483649" r:id="rId6"/>
    <p:sldMasterId id="2147483653" r:id="rId7"/>
    <p:sldMasterId id="2147483654" r:id="rId8"/>
  </p:sldMasterIdLst>
  <p:notesMasterIdLst>
    <p:notesMasterId r:id="rId17"/>
  </p:notesMasterIdLst>
  <p:sldIdLst>
    <p:sldId id="256" r:id="rId9"/>
    <p:sldId id="259" r:id="rId10"/>
    <p:sldId id="260" r:id="rId11"/>
    <p:sldId id="262" r:id="rId12"/>
    <p:sldId id="263" r:id="rId13"/>
    <p:sldId id="257" r:id="rId14"/>
    <p:sldId id="258" r:id="rId15"/>
    <p:sldId id="266" r:id="rId16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lie Bernacki" initials="HB" lastIdx="3" clrIdx="0">
    <p:extLst>
      <p:ext uri="{19B8F6BF-5375-455C-9EA6-DF929625EA0E}">
        <p15:presenceInfo xmlns:p15="http://schemas.microsoft.com/office/powerpoint/2012/main" userId="S-1-5-21-2897855483-1492041518-4156851567-215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43" autoAdjust="0"/>
  </p:normalViewPr>
  <p:slideViewPr>
    <p:cSldViewPr>
      <p:cViewPr varScale="1">
        <p:scale>
          <a:sx n="48" d="100"/>
          <a:sy n="48" d="100"/>
        </p:scale>
        <p:origin x="1204" y="5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D00A7-AE63-414D-854E-8B87E28E02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69B54-0F9B-4830-9B07-DC2D4F9AD37E}">
      <dgm:prSet phldrT="[Text]"/>
      <dgm:spPr/>
      <dgm:t>
        <a:bodyPr/>
        <a:lstStyle/>
        <a:p>
          <a:pPr algn="l"/>
          <a:endParaRPr lang="en-US" dirty="0" smtClean="0"/>
        </a:p>
        <a:p>
          <a:pPr algn="l"/>
          <a:r>
            <a:rPr lang="en-US" dirty="0" smtClean="0"/>
            <a:t>Small prefectures (small number of PE teachers): A Train-the-Teacher workshop is offered to all PE teachers Schools are then selected based on the individual´s interest and capacity in leading/implementing the project.</a:t>
          </a:r>
          <a:endParaRPr lang="en-US" dirty="0"/>
        </a:p>
      </dgm:t>
    </dgm:pt>
    <dgm:pt modelId="{BFD7520E-2B4F-4EB2-8034-7E0B1EAE403F}" type="parTrans" cxnId="{9AF397DF-6CA8-4A90-AA92-A29D1D2A7513}">
      <dgm:prSet/>
      <dgm:spPr/>
      <dgm:t>
        <a:bodyPr/>
        <a:lstStyle/>
        <a:p>
          <a:endParaRPr lang="en-US"/>
        </a:p>
      </dgm:t>
    </dgm:pt>
    <dgm:pt modelId="{07CD6426-1211-4A0C-B9E2-DACC16AD31C8}" type="sibTrans" cxnId="{9AF397DF-6CA8-4A90-AA92-A29D1D2A7513}">
      <dgm:prSet/>
      <dgm:spPr/>
      <dgm:t>
        <a:bodyPr/>
        <a:lstStyle/>
        <a:p>
          <a:endParaRPr lang="en-US"/>
        </a:p>
      </dgm:t>
    </dgm:pt>
    <dgm:pt modelId="{7A44E754-22D2-4916-805E-526BB1F1E671}">
      <dgm:prSet phldrT="[Text]"/>
      <dgm:spPr/>
      <dgm:t>
        <a:bodyPr/>
        <a:lstStyle/>
        <a:p>
          <a:pPr algn="l"/>
          <a:r>
            <a:rPr lang="en-US" dirty="0" smtClean="0"/>
            <a:t>Large prefectures (high number of PE teachers): The Secretariat of Education has sole discretion and choses pilot schools according to an evaluation that is conducted by the Secretariat.</a:t>
          </a:r>
          <a:endParaRPr lang="en-US" dirty="0"/>
        </a:p>
      </dgm:t>
    </dgm:pt>
    <dgm:pt modelId="{ADE43C4E-3372-4155-BFFB-BA9B5308E214}" type="parTrans" cxnId="{C77C57D5-CA90-4C69-B617-6B60175D4814}">
      <dgm:prSet/>
      <dgm:spPr/>
      <dgm:t>
        <a:bodyPr/>
        <a:lstStyle/>
        <a:p>
          <a:endParaRPr lang="en-US"/>
        </a:p>
      </dgm:t>
    </dgm:pt>
    <dgm:pt modelId="{DAAACD49-0BF5-4AB5-9174-35F31542F9D4}" type="sibTrans" cxnId="{C77C57D5-CA90-4C69-B617-6B60175D4814}">
      <dgm:prSet/>
      <dgm:spPr/>
      <dgm:t>
        <a:bodyPr/>
        <a:lstStyle/>
        <a:p>
          <a:endParaRPr lang="en-US"/>
        </a:p>
      </dgm:t>
    </dgm:pt>
    <dgm:pt modelId="{926A317E-E4FE-4D61-97FD-4B182B538F19}">
      <dgm:prSet phldrT="[Text]"/>
      <dgm:spPr/>
      <dgm:t>
        <a:bodyPr/>
        <a:lstStyle/>
        <a:p>
          <a:r>
            <a:rPr lang="en-US" dirty="0" smtClean="0"/>
            <a:t>Once the partnership is formalized by signing a partnership agreement (resource available with this </a:t>
          </a:r>
          <a:r>
            <a:rPr lang="en-US" dirty="0" err="1" smtClean="0"/>
            <a:t>ppt</a:t>
          </a:r>
          <a:r>
            <a:rPr lang="en-US" dirty="0" smtClean="0"/>
            <a:t>)., a schedule for trainings and other events (Unified Sports Festivals, Awareness Days, etc.) is defined, and implementation of the project can begin!</a:t>
          </a:r>
          <a:endParaRPr lang="en-US" dirty="0"/>
        </a:p>
      </dgm:t>
    </dgm:pt>
    <dgm:pt modelId="{BF8F26CD-4A09-42C8-8841-29EFD3084AB0}" type="parTrans" cxnId="{69806E32-553A-4187-BAC8-D7DDE92B8A52}">
      <dgm:prSet/>
      <dgm:spPr/>
      <dgm:t>
        <a:bodyPr/>
        <a:lstStyle/>
        <a:p>
          <a:endParaRPr lang="en-US"/>
        </a:p>
      </dgm:t>
    </dgm:pt>
    <dgm:pt modelId="{9A9AFABE-7454-4D1F-B419-5FE4EB8B7191}" type="sibTrans" cxnId="{69806E32-553A-4187-BAC8-D7DDE92B8A52}">
      <dgm:prSet/>
      <dgm:spPr/>
      <dgm:t>
        <a:bodyPr/>
        <a:lstStyle/>
        <a:p>
          <a:endParaRPr lang="en-US"/>
        </a:p>
      </dgm:t>
    </dgm:pt>
    <dgm:pt modelId="{39A3B341-2513-4FE5-AD5E-0349030BCD02}">
      <dgm:prSet custT="1"/>
      <dgm:spPr/>
      <dgm:t>
        <a:bodyPr/>
        <a:lstStyle/>
        <a:p>
          <a:r>
            <a:rPr lang="en-US" sz="1800" dirty="0" smtClean="0"/>
            <a:t>There are two ways the Program and the prefecture select schools for implementation:</a:t>
          </a:r>
          <a:endParaRPr lang="en-US" sz="1800" dirty="0"/>
        </a:p>
      </dgm:t>
    </dgm:pt>
    <dgm:pt modelId="{69E3E978-AC15-4835-956A-1C935C47D535}" type="parTrans" cxnId="{61346E49-388D-4205-B29C-00765002E5EF}">
      <dgm:prSet/>
      <dgm:spPr/>
      <dgm:t>
        <a:bodyPr/>
        <a:lstStyle/>
        <a:p>
          <a:endParaRPr lang="en-US"/>
        </a:p>
      </dgm:t>
    </dgm:pt>
    <dgm:pt modelId="{6DB7FF4F-280F-4C76-A372-334CDF004505}" type="sibTrans" cxnId="{61346E49-388D-4205-B29C-00765002E5EF}">
      <dgm:prSet/>
      <dgm:spPr/>
      <dgm:t>
        <a:bodyPr/>
        <a:lstStyle/>
        <a:p>
          <a:endParaRPr lang="en-US"/>
        </a:p>
      </dgm:t>
    </dgm:pt>
    <dgm:pt modelId="{327CAAF4-47D5-4E23-8922-EE0B3AAA71B5}" type="pres">
      <dgm:prSet presAssocID="{2E5D00A7-AE63-414D-854E-8B87E28E02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CDA346-A0A7-4B48-B038-B5A0E6C6E019}" type="pres">
      <dgm:prSet presAssocID="{39A3B341-2513-4FE5-AD5E-0349030BCD02}" presName="node" presStyleLbl="node1" presStyleIdx="0" presStyleCnt="4" custScaleX="238566" custLinFactNeighborX="-11642" custLinFactNeighborY="-1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8AE21-D4B6-4904-9C55-502D9BCAA888}" type="pres">
      <dgm:prSet presAssocID="{6DB7FF4F-280F-4C76-A372-334CDF004505}" presName="sibTrans" presStyleCnt="0"/>
      <dgm:spPr/>
    </dgm:pt>
    <dgm:pt modelId="{E1CEA869-CB2B-43CD-B694-E208F38A2F1D}" type="pres">
      <dgm:prSet presAssocID="{52469B54-0F9B-4830-9B07-DC2D4F9AD37E}" presName="node" presStyleLbl="node1" presStyleIdx="1" presStyleCnt="4" custLinFactNeighborX="-13781" custLinFactNeighborY="-10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9797B-A5BB-4B26-A3F5-3F5F657BDE42}" type="pres">
      <dgm:prSet presAssocID="{07CD6426-1211-4A0C-B9E2-DACC16AD31C8}" presName="sibTrans" presStyleCnt="0"/>
      <dgm:spPr/>
    </dgm:pt>
    <dgm:pt modelId="{03FACB38-5E9B-4F88-9D7F-7C152E942ACC}" type="pres">
      <dgm:prSet presAssocID="{7A44E754-22D2-4916-805E-526BB1F1E671}" presName="node" presStyleLbl="node1" presStyleIdx="2" presStyleCnt="4" custLinFactNeighborX="-12424" custLinFactNeighborY="-10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E837E-ED25-4DC4-A046-DB5141CD6DC6}" type="pres">
      <dgm:prSet presAssocID="{DAAACD49-0BF5-4AB5-9174-35F31542F9D4}" presName="sibTrans" presStyleCnt="0"/>
      <dgm:spPr/>
    </dgm:pt>
    <dgm:pt modelId="{267B867B-756F-45D5-BD1D-603617FC3C74}" type="pres">
      <dgm:prSet presAssocID="{926A317E-E4FE-4D61-97FD-4B182B538F19}" presName="node" presStyleLbl="node1" presStyleIdx="3" presStyleCnt="4" custScaleX="151061" custScaleY="48297" custLinFactNeighborX="-8041" custLinFactNeighborY="-15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0CB367-4D4C-4846-A032-C1B17C744B69}" type="presOf" srcId="{7A44E754-22D2-4916-805E-526BB1F1E671}" destId="{03FACB38-5E9B-4F88-9D7F-7C152E942ACC}" srcOrd="0" destOrd="0" presId="urn:microsoft.com/office/officeart/2005/8/layout/default"/>
    <dgm:cxn modelId="{9AF397DF-6CA8-4A90-AA92-A29D1D2A7513}" srcId="{2E5D00A7-AE63-414D-854E-8B87E28E021E}" destId="{52469B54-0F9B-4830-9B07-DC2D4F9AD37E}" srcOrd="1" destOrd="0" parTransId="{BFD7520E-2B4F-4EB2-8034-7E0B1EAE403F}" sibTransId="{07CD6426-1211-4A0C-B9E2-DACC16AD31C8}"/>
    <dgm:cxn modelId="{F47F1F65-11F5-4638-BE11-24927A5751EB}" type="presOf" srcId="{52469B54-0F9B-4830-9B07-DC2D4F9AD37E}" destId="{E1CEA869-CB2B-43CD-B694-E208F38A2F1D}" srcOrd="0" destOrd="0" presId="urn:microsoft.com/office/officeart/2005/8/layout/default"/>
    <dgm:cxn modelId="{61346E49-388D-4205-B29C-00765002E5EF}" srcId="{2E5D00A7-AE63-414D-854E-8B87E28E021E}" destId="{39A3B341-2513-4FE5-AD5E-0349030BCD02}" srcOrd="0" destOrd="0" parTransId="{69E3E978-AC15-4835-956A-1C935C47D535}" sibTransId="{6DB7FF4F-280F-4C76-A372-334CDF004505}"/>
    <dgm:cxn modelId="{C77C57D5-CA90-4C69-B617-6B60175D4814}" srcId="{2E5D00A7-AE63-414D-854E-8B87E28E021E}" destId="{7A44E754-22D2-4916-805E-526BB1F1E671}" srcOrd="2" destOrd="0" parTransId="{ADE43C4E-3372-4155-BFFB-BA9B5308E214}" sibTransId="{DAAACD49-0BF5-4AB5-9174-35F31542F9D4}"/>
    <dgm:cxn modelId="{69806E32-553A-4187-BAC8-D7DDE92B8A52}" srcId="{2E5D00A7-AE63-414D-854E-8B87E28E021E}" destId="{926A317E-E4FE-4D61-97FD-4B182B538F19}" srcOrd="3" destOrd="0" parTransId="{BF8F26CD-4A09-42C8-8841-29EFD3084AB0}" sibTransId="{9A9AFABE-7454-4D1F-B419-5FE4EB8B7191}"/>
    <dgm:cxn modelId="{7473533E-8A71-475F-A88B-C19B03012021}" type="presOf" srcId="{2E5D00A7-AE63-414D-854E-8B87E28E021E}" destId="{327CAAF4-47D5-4E23-8922-EE0B3AAA71B5}" srcOrd="0" destOrd="0" presId="urn:microsoft.com/office/officeart/2005/8/layout/default"/>
    <dgm:cxn modelId="{2E4C8CA1-B37F-49F8-93D1-8666CADA2169}" type="presOf" srcId="{39A3B341-2513-4FE5-AD5E-0349030BCD02}" destId="{6ACDA346-A0A7-4B48-B038-B5A0E6C6E019}" srcOrd="0" destOrd="0" presId="urn:microsoft.com/office/officeart/2005/8/layout/default"/>
    <dgm:cxn modelId="{86F83E6F-924A-48A2-B1C1-1DCBB3D3E7D8}" type="presOf" srcId="{926A317E-E4FE-4D61-97FD-4B182B538F19}" destId="{267B867B-756F-45D5-BD1D-603617FC3C74}" srcOrd="0" destOrd="0" presId="urn:microsoft.com/office/officeart/2005/8/layout/default"/>
    <dgm:cxn modelId="{43CCBDE9-B87D-49A9-BAA7-BE1659C810CD}" type="presParOf" srcId="{327CAAF4-47D5-4E23-8922-EE0B3AAA71B5}" destId="{6ACDA346-A0A7-4B48-B038-B5A0E6C6E019}" srcOrd="0" destOrd="0" presId="urn:microsoft.com/office/officeart/2005/8/layout/default"/>
    <dgm:cxn modelId="{C9D1E6E2-E89B-4E83-88D3-31410CCD1BB1}" type="presParOf" srcId="{327CAAF4-47D5-4E23-8922-EE0B3AAA71B5}" destId="{DB18AE21-D4B6-4904-9C55-502D9BCAA888}" srcOrd="1" destOrd="0" presId="urn:microsoft.com/office/officeart/2005/8/layout/default"/>
    <dgm:cxn modelId="{8E6FFCD6-3F50-47A2-9D1D-755617A76D06}" type="presParOf" srcId="{327CAAF4-47D5-4E23-8922-EE0B3AAA71B5}" destId="{E1CEA869-CB2B-43CD-B694-E208F38A2F1D}" srcOrd="2" destOrd="0" presId="urn:microsoft.com/office/officeart/2005/8/layout/default"/>
    <dgm:cxn modelId="{D337B87C-AEB2-41A0-958F-32ED98C463AE}" type="presParOf" srcId="{327CAAF4-47D5-4E23-8922-EE0B3AAA71B5}" destId="{FE49797B-A5BB-4B26-A3F5-3F5F657BDE42}" srcOrd="3" destOrd="0" presId="urn:microsoft.com/office/officeart/2005/8/layout/default"/>
    <dgm:cxn modelId="{436B5ED5-F200-4E45-83E6-B8E781DF65E8}" type="presParOf" srcId="{327CAAF4-47D5-4E23-8922-EE0B3AAA71B5}" destId="{03FACB38-5E9B-4F88-9D7F-7C152E942ACC}" srcOrd="4" destOrd="0" presId="urn:microsoft.com/office/officeart/2005/8/layout/default"/>
    <dgm:cxn modelId="{53EB0F8F-A603-4B49-8777-9A25E013EB26}" type="presParOf" srcId="{327CAAF4-47D5-4E23-8922-EE0B3AAA71B5}" destId="{EF0E837E-ED25-4DC4-A046-DB5141CD6DC6}" srcOrd="5" destOrd="0" presId="urn:microsoft.com/office/officeart/2005/8/layout/default"/>
    <dgm:cxn modelId="{EA2CB76C-A435-426B-A3AF-2D885C715BF8}" type="presParOf" srcId="{327CAAF4-47D5-4E23-8922-EE0B3AAA71B5}" destId="{267B867B-756F-45D5-BD1D-603617FC3C7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DA346-A0A7-4B48-B038-B5A0E6C6E019}">
      <dsp:nvSpPr>
        <dsp:cNvPr id="0" name=""/>
        <dsp:cNvSpPr/>
      </dsp:nvSpPr>
      <dsp:spPr>
        <a:xfrm>
          <a:off x="698667" y="0"/>
          <a:ext cx="8978558" cy="2258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There are two ways the Program and the prefecture select schools for implementation:</a:t>
          </a:r>
          <a:endParaRPr lang="en-US" sz="1800" kern="1200" dirty="0"/>
        </a:p>
      </dsp:txBody>
      <dsp:txXfrm>
        <a:off x="698667" y="0"/>
        <a:ext cx="8978558" cy="2258131"/>
      </dsp:txXfrm>
    </dsp:sp>
    <dsp:sp modelId="{E1CEA869-CB2B-43CD-B694-E208F38A2F1D}">
      <dsp:nvSpPr>
        <dsp:cNvPr id="0" name=""/>
        <dsp:cNvSpPr/>
      </dsp:nvSpPr>
      <dsp:spPr>
        <a:xfrm>
          <a:off x="1155713" y="2400296"/>
          <a:ext cx="3763553" cy="2258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Small prefectures (small number of PE teachers): A Train-the-Teacher workshop is offered to all PE teachers Schools are then selected based on the individual´s interest and capacity in leading/implementing the project.</a:t>
          </a:r>
          <a:endParaRPr lang="en-US" sz="1400" kern="1200" dirty="0"/>
        </a:p>
      </dsp:txBody>
      <dsp:txXfrm>
        <a:off x="1155713" y="2400296"/>
        <a:ext cx="3763553" cy="2258131"/>
      </dsp:txXfrm>
    </dsp:sp>
    <dsp:sp modelId="{03FACB38-5E9B-4F88-9D7F-7C152E942ACC}">
      <dsp:nvSpPr>
        <dsp:cNvPr id="0" name=""/>
        <dsp:cNvSpPr/>
      </dsp:nvSpPr>
      <dsp:spPr>
        <a:xfrm>
          <a:off x="5346693" y="2400296"/>
          <a:ext cx="3763553" cy="2258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Large prefectures (high number of PE teachers): The Secretariat of Education has sole discretion and choses pilot schools according to an evaluation that is conducted by the Secretariat.</a:t>
          </a:r>
          <a:endParaRPr lang="en-US" sz="1400" kern="1200" dirty="0"/>
        </a:p>
      </dsp:txBody>
      <dsp:txXfrm>
        <a:off x="5346693" y="2400296"/>
        <a:ext cx="3763553" cy="2258131"/>
      </dsp:txXfrm>
    </dsp:sp>
    <dsp:sp modelId="{267B867B-756F-45D5-BD1D-603617FC3C74}">
      <dsp:nvSpPr>
        <dsp:cNvPr id="0" name=""/>
        <dsp:cNvSpPr/>
      </dsp:nvSpPr>
      <dsp:spPr>
        <a:xfrm>
          <a:off x="2480842" y="4914899"/>
          <a:ext cx="5685261" cy="1090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Once the partnership is formalized by signing a partnership agreement (resource available with this </a:t>
          </a:r>
          <a:r>
            <a:rPr lang="en-US" sz="1400" kern="1200" dirty="0" err="1" smtClean="0"/>
            <a:t>ppt</a:t>
          </a:r>
          <a:r>
            <a:rPr lang="en-US" sz="1400" kern="1200" dirty="0" smtClean="0"/>
            <a:t>)., a schedule for trainings and other events (Unified Sports Festivals, Awareness Days, etc.) is defined, and implementation of the project can begin!</a:t>
          </a:r>
          <a:endParaRPr lang="en-US" sz="1400" kern="1200" dirty="0"/>
        </a:p>
      </dsp:txBody>
      <dsp:txXfrm>
        <a:off x="2480842" y="4914899"/>
        <a:ext cx="5685261" cy="1090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42892-8A81-4727-92D7-E747B0962ABF}" type="datetimeFigureOut">
              <a:rPr lang="pt-BR" smtClean="0"/>
              <a:pPr/>
              <a:t>29/04/2019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5275-F10D-4A45-B018-B9418C079236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5275-F10D-4A45-B018-B9418C079236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5275-F10D-4A45-B018-B9418C079236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1636440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800" y="4228728"/>
            <a:ext cx="9102725" cy="249237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E3286-DDA0-4B1A-89EE-64466A68EE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1D347-9598-4AC8-875D-46D4B24166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520700"/>
            <a:ext cx="10375900" cy="1193800"/>
          </a:xfrm>
        </p:spPr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6F30E-3E95-40F7-B73A-810E8A44B4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520700"/>
            <a:ext cx="10375900" cy="11938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2476500"/>
            <a:ext cx="5549900" cy="635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2476500"/>
            <a:ext cx="5549900" cy="635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66D22-003C-44F7-B507-DB6B0A8975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0499725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75AC7-0925-4551-AB54-642755DC03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520700"/>
            <a:ext cx="10375900" cy="11938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8FD90-E616-4AF3-BE87-23DC0035B9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4D7CD-799E-4623-9F61-5BBA09E443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9"/>
            <a:ext cx="10460037" cy="1175494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2716560"/>
            <a:ext cx="7269162" cy="59956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716560"/>
            <a:ext cx="4278313" cy="59956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377F3-8965-4035-B6E4-B7E7C6F24D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Ubuntu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03C1B-2DBB-4A48-AD93-7FB38703AB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 flipV="1">
            <a:off x="673100" y="3325813"/>
            <a:ext cx="5257800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" name="Straight Connector 8"/>
          <p:cNvCxnSpPr>
            <a:cxnSpLocks noChangeShapeType="1"/>
          </p:cNvCxnSpPr>
          <p:nvPr userDrawn="1"/>
        </p:nvCxnSpPr>
        <p:spPr bwMode="auto">
          <a:xfrm flipV="1">
            <a:off x="7073900" y="3325813"/>
            <a:ext cx="5257800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520700"/>
            <a:ext cx="10223500" cy="1193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73100" y="2514599"/>
            <a:ext cx="5257800" cy="810419"/>
          </a:xfrm>
        </p:spPr>
        <p:txBody>
          <a:bodyPr anchor="b"/>
          <a:lstStyle>
            <a:lvl1pPr marL="0" indent="0" algn="ctr">
              <a:defRPr sz="20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073900" y="2514599"/>
            <a:ext cx="5257800" cy="810419"/>
          </a:xfrm>
          <a:noFill/>
          <a:ln>
            <a:noFill/>
          </a:ln>
          <a:effectLst/>
        </p:spPr>
        <p:txBody>
          <a:bodyPr anchor="b"/>
          <a:lstStyle>
            <a:lvl1pPr algn="ctr">
              <a:defRPr lang="en-US" sz="2000" b="1" dirty="0" smtClean="0"/>
            </a:lvl1pPr>
            <a:lvl2pPr algn="ctr">
              <a:defRPr lang="en-US" dirty="0" smtClean="0"/>
            </a:lvl2pPr>
            <a:lvl3pPr algn="ctr">
              <a:defRPr lang="en-US" dirty="0" smtClean="0"/>
            </a:lvl3pPr>
            <a:lvl4pPr algn="ctr">
              <a:defRPr lang="en-US" dirty="0" smtClean="0"/>
            </a:lvl4pPr>
            <a:lvl5pPr algn="ctr"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73100" y="3325018"/>
            <a:ext cx="5257800" cy="5285582"/>
          </a:xfrm>
        </p:spPr>
        <p:txBody>
          <a:bodyPr/>
          <a:lstStyle>
            <a:lvl1pPr marL="0" indent="0"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073900" y="3325018"/>
            <a:ext cx="5257800" cy="5285582"/>
          </a:xfrm>
          <a:noFill/>
          <a:ln>
            <a:noFill/>
          </a:ln>
          <a:effectLst/>
        </p:spPr>
        <p:txBody>
          <a:bodyPr/>
          <a:lstStyle>
            <a:lvl1pPr>
              <a:defRPr lang="en-US" b="1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0E2D203-04E2-406B-9642-18ABEAC173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7"/>
          <p:cNvGraphicFramePr>
            <a:graphicFrameLocks noGrp="1"/>
          </p:cNvGraphicFramePr>
          <p:nvPr/>
        </p:nvGraphicFramePr>
        <p:xfrm>
          <a:off x="774700" y="1987550"/>
          <a:ext cx="11595100" cy="685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9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0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Column 1</a:t>
                      </a:r>
                      <a:endParaRPr lang="en-US" sz="24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Column 2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Column</a:t>
                      </a:r>
                      <a:r>
                        <a:rPr lang="en-US" sz="2400" baseline="0" dirty="0" smtClean="0"/>
                        <a:t> 3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Column 4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7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Row 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Text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7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Row 2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7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Row 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D6F697-CEDE-4E9A-A350-8B74ACF619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FB44-9732-41BF-BF79-013E82DBCF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7"/>
          <p:cNvGraphicFramePr>
            <a:graphicFrameLocks noGrp="1"/>
          </p:cNvGraphicFramePr>
          <p:nvPr/>
        </p:nvGraphicFramePr>
        <p:xfrm>
          <a:off x="774700" y="1987550"/>
          <a:ext cx="11595100" cy="687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9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9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Column 1</a:t>
                      </a:r>
                      <a:endParaRPr lang="en-US" sz="2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Column 2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Column</a:t>
                      </a:r>
                      <a:r>
                        <a:rPr lang="en-US" sz="2000" baseline="0" dirty="0" smtClean="0"/>
                        <a:t> 3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Column 4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3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Row 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3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Row 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3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Row 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3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Row 4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33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Row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7C248B-BF8E-4646-870D-817E8D943A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6B659-C8F7-4424-A74B-CAC3A2272A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3378200"/>
            <a:ext cx="5549900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3378200"/>
            <a:ext cx="5549900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508D2-8515-4049-93B7-6DBBB72477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4EB5E-E5A4-4D60-957E-5CD6E6ADDC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BBE01-6271-47D4-918B-07AD57DA8C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6428C-21E9-49E8-A691-0889851A0F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08B7A-89CB-4EDB-AA2D-159F2E1705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D638C-18E6-4B80-BEFB-6D6926DBE7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3698032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1564432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36639-F2DF-4D95-A8CD-18239B9EA4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3378200"/>
            <a:ext cx="5549900" cy="264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3378200"/>
            <a:ext cx="5549900" cy="264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0269E-FB87-4B25-A2DE-02B060594B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319456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410420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32242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41338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35B13-A787-49C1-9B9E-C2800ACF8D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A9D6A-0C16-4680-A746-07F5B5126E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7470A-CAFE-429F-A21D-6228C128A6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41548-D5D0-4AD1-9353-6C5DF29499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Ubuntu Light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22D9A-37BA-4110-AE87-4828CC5D22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3378200"/>
            <a:ext cx="11252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Ubuntu Light" pitchFamily="34" charset="0"/>
              </a:rPr>
              <a:t>Edit Master text styles</a:t>
            </a:r>
          </a:p>
          <a:p>
            <a:pPr lvl="1"/>
            <a:r>
              <a:rPr lang="en-US" smtClean="0">
                <a:sym typeface="Ubuntu Light" pitchFamily="34" charset="0"/>
              </a:rPr>
              <a:t>Second level</a:t>
            </a:r>
          </a:p>
          <a:p>
            <a:pPr lvl="2"/>
            <a:r>
              <a:rPr lang="en-US" smtClean="0">
                <a:sym typeface="Ubuntu Light" pitchFamily="34" charset="0"/>
              </a:rPr>
              <a:t>Third level</a:t>
            </a:r>
          </a:p>
          <a:p>
            <a:pPr lvl="3"/>
            <a:r>
              <a:rPr lang="en-US" smtClean="0">
                <a:sym typeface="Ubuntu Light" pitchFamily="34" charset="0"/>
              </a:rPr>
              <a:t>Fourth level</a:t>
            </a:r>
          </a:p>
          <a:p>
            <a:pPr lvl="4"/>
            <a:r>
              <a:rPr lang="en-US" smtClean="0">
                <a:sym typeface="Ubuntu Light" pitchFamily="34" charset="0"/>
              </a:rPr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685800"/>
            <a:ext cx="112395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Ubuntu Light" pitchFamily="34" charset="0"/>
              </a:rPr>
              <a:t>Click to edit Master title style</a:t>
            </a:r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7400" y="9359900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Ubuntu" pitchFamily="34" charset="0"/>
                <a:ea typeface="MS PGothic" pitchFamily="34" charset="-128"/>
                <a:sym typeface="Ubuntu" pitchFamily="34" charset="0"/>
              </a:defRPr>
            </a:lvl1pPr>
          </a:lstStyle>
          <a:p>
            <a:fld id="{8B0B983A-F5C4-43FD-B0D1-C106DE8D34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1122363" y="9410700"/>
            <a:ext cx="11699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9A9A9A"/>
                </a:solidFill>
                <a:latin typeface="Ubuntu" panose="020B0504030602030204" pitchFamily="34" charset="0"/>
                <a:ea typeface="MS PGothic" panose="020B0600070205080204" pitchFamily="34" charset="-128"/>
                <a:cs typeface="+mn-cs"/>
                <a:sym typeface="Ubuntu" panose="020B0504030602030204" pitchFamily="34" charset="0"/>
              </a:rPr>
              <a:t>Special Olympics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  <a:sym typeface="Ubuntu Light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342900" indent="-342900" algn="l" rtl="0" fontAlgn="base">
        <a:lnSpc>
          <a:spcPct val="140000"/>
        </a:lnSpc>
        <a:spcBef>
          <a:spcPct val="0"/>
        </a:spcBef>
        <a:spcAft>
          <a:spcPct val="0"/>
        </a:spcAft>
        <a:defRPr sz="32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1pPr>
      <a:lvl2pPr marL="742950" indent="-285750" algn="l" rtl="0" fontAlgn="base">
        <a:lnSpc>
          <a:spcPct val="140000"/>
        </a:lnSpc>
        <a:spcBef>
          <a:spcPct val="0"/>
        </a:spcBef>
        <a:spcAft>
          <a:spcPct val="0"/>
        </a:spcAft>
        <a:defRPr sz="32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2pPr>
      <a:lvl3pPr marL="1143000" indent="-228600" algn="l" rtl="0" fontAlgn="base">
        <a:lnSpc>
          <a:spcPct val="140000"/>
        </a:lnSpc>
        <a:spcBef>
          <a:spcPct val="0"/>
        </a:spcBef>
        <a:spcAft>
          <a:spcPct val="0"/>
        </a:spcAft>
        <a:defRPr sz="32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3pPr>
      <a:lvl4pPr marL="1600200" indent="-228600" algn="l" rtl="0" fontAlgn="base">
        <a:lnSpc>
          <a:spcPct val="140000"/>
        </a:lnSpc>
        <a:spcBef>
          <a:spcPct val="0"/>
        </a:spcBef>
        <a:spcAft>
          <a:spcPct val="0"/>
        </a:spcAft>
        <a:defRPr sz="32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4pPr>
      <a:lvl5pPr marL="2057400" indent="-228600" algn="l" rtl="0" fontAlgn="base">
        <a:lnSpc>
          <a:spcPct val="140000"/>
        </a:lnSpc>
        <a:spcBef>
          <a:spcPct val="0"/>
        </a:spcBef>
        <a:spcAft>
          <a:spcPct val="0"/>
        </a:spcAft>
        <a:defRPr sz="32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5pPr>
      <a:lvl6pPr marL="45720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91440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137160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182880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2476500"/>
            <a:ext cx="112522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Ubuntu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Ubuntu Light" pitchFamily="34" charset="0"/>
              </a:rPr>
              <a:t>Second level</a:t>
            </a:r>
          </a:p>
          <a:p>
            <a:pPr lvl="2"/>
            <a:r>
              <a:rPr lang="en-US" smtClean="0">
                <a:sym typeface="Ubuntu Light" pitchFamily="34" charset="0"/>
              </a:rPr>
              <a:t>Third level</a:t>
            </a:r>
          </a:p>
          <a:p>
            <a:pPr lvl="3"/>
            <a:r>
              <a:rPr lang="en-US" smtClean="0">
                <a:sym typeface="Ubuntu Light" pitchFamily="34" charset="0"/>
              </a:rPr>
              <a:t>Fourth level</a:t>
            </a:r>
          </a:p>
          <a:p>
            <a:pPr lvl="4"/>
            <a:r>
              <a:rPr lang="en-US" smtClean="0">
                <a:sym typeface="Ubuntu Light" pitchFamily="34" charset="0"/>
              </a:rPr>
              <a:t>Fifth level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520700"/>
            <a:ext cx="103759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Ubuntu Light" pitchFamily="34" charset="0"/>
              </a:rPr>
              <a:t>Click to edit Master title style</a:t>
            </a:r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7400" y="9359900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Ubuntu" pitchFamily="34" charset="0"/>
                <a:ea typeface="MS PGothic" pitchFamily="34" charset="-128"/>
                <a:sym typeface="Ubuntu" pitchFamily="34" charset="0"/>
              </a:defRPr>
            </a:lvl1pPr>
          </a:lstStyle>
          <a:p>
            <a:fld id="{BE6F30C2-0015-468B-8AD3-CDA4CBF9F4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0" name="Rectangle 5"/>
          <p:cNvSpPr>
            <a:spLocks/>
          </p:cNvSpPr>
          <p:nvPr/>
        </p:nvSpPr>
        <p:spPr bwMode="auto">
          <a:xfrm>
            <a:off x="1122363" y="9410700"/>
            <a:ext cx="11699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4F5146"/>
                </a:solidFill>
                <a:latin typeface="Ubuntu" panose="020B0504030602030204" pitchFamily="34" charset="0"/>
                <a:ea typeface="MS PGothic" panose="020B0600070205080204" pitchFamily="34" charset="-128"/>
                <a:cs typeface="+mn-cs"/>
                <a:sym typeface="Ubuntu" panose="020B0504030602030204" pitchFamily="34" charset="0"/>
              </a:rPr>
              <a:t>Special Olympics</a:t>
            </a:r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798513" y="9271000"/>
            <a:ext cx="11220450" cy="0"/>
          </a:xfrm>
          <a:prstGeom prst="line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11" r:id="rId9"/>
    <p:sldLayoutId id="2147483712" r:id="rId10"/>
    <p:sldLayoutId id="214748371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Ubuntu Light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Ubuntu" pitchFamily="34" charset="0"/>
        </a:defRPr>
      </a:lvl1pPr>
      <a:lvl2pPr marL="688975" indent="-242888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4F5146"/>
        </a:buClr>
        <a:buSzPct val="8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Ubuntu Light" pitchFamily="34" charset="0"/>
        </a:defRPr>
      </a:lvl2pPr>
      <a:lvl3pPr marL="1252538" indent="-230188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Courier New" pitchFamily="49" charset="0"/>
        <a:buChar char="o"/>
        <a:defRPr>
          <a:solidFill>
            <a:schemeClr val="tx1"/>
          </a:solidFill>
          <a:latin typeface="+mn-lt"/>
          <a:ea typeface="+mn-ea"/>
          <a:cs typeface="+mn-cs"/>
          <a:sym typeface="Ubuntu Light" pitchFamily="34" charset="0"/>
        </a:defRPr>
      </a:lvl3pPr>
      <a:lvl4pPr marL="1603375" indent="-225425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  <a:sym typeface="Ubuntu Light" pitchFamily="34" charset="0"/>
        </a:defRPr>
      </a:lvl4pPr>
      <a:lvl5pPr marL="2166938" indent="-280988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Wingdings" pitchFamily="2" charset="2"/>
        <a:buChar char="v"/>
        <a:defRPr>
          <a:solidFill>
            <a:schemeClr val="tx1"/>
          </a:solidFill>
          <a:latin typeface="+mn-lt"/>
          <a:ea typeface="+mn-ea"/>
          <a:cs typeface="+mn-cs"/>
          <a:sym typeface="Ubuntu Light" pitchFamily="34" charset="0"/>
        </a:defRPr>
      </a:lvl5pPr>
      <a:lvl6pPr marL="1219200" indent="-406400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1676400" indent="-406400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2133600" indent="-406400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2590800" indent="-406400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3378200"/>
            <a:ext cx="112522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Ubuntu Light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Ubuntu Light" pitchFamily="34" charset="0"/>
              </a:rPr>
              <a:t>Second level</a:t>
            </a:r>
          </a:p>
          <a:p>
            <a:pPr lvl="2"/>
            <a:r>
              <a:rPr lang="en-US" smtClean="0">
                <a:sym typeface="Ubuntu Light" pitchFamily="34" charset="0"/>
              </a:rPr>
              <a:t>Third level</a:t>
            </a:r>
          </a:p>
          <a:p>
            <a:pPr lvl="3"/>
            <a:r>
              <a:rPr lang="en-US" smtClean="0">
                <a:sym typeface="Ubuntu Light" pitchFamily="34" charset="0"/>
              </a:rPr>
              <a:t>Fourth level</a:t>
            </a:r>
          </a:p>
          <a:p>
            <a:pPr lvl="4"/>
            <a:r>
              <a:rPr lang="en-US" smtClean="0">
                <a:sym typeface="Ubuntu Light" pitchFamily="34" charset="0"/>
              </a:rPr>
              <a:t>Fifth level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520700"/>
            <a:ext cx="112395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Ubuntu Light" pitchFamily="34" charset="0"/>
              </a:rPr>
              <a:t>Click to edit Master title style</a:t>
            </a:r>
          </a:p>
        </p:txBody>
      </p:sp>
      <p:sp>
        <p:nvSpPr>
          <p:cNvPr id="614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7400" y="9359900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Ubuntu" pitchFamily="34" charset="0"/>
                <a:ea typeface="MS PGothic" pitchFamily="34" charset="-128"/>
                <a:sym typeface="Ubuntu" pitchFamily="34" charset="0"/>
              </a:defRPr>
            </a:lvl1pPr>
          </a:lstStyle>
          <a:p>
            <a:fld id="{BF7754B2-DD5F-4C39-B10E-D9CF983DC9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122363" y="9410700"/>
            <a:ext cx="11699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4F5146"/>
                </a:solidFill>
                <a:latin typeface="Ubuntu" panose="020B0504030602030204" pitchFamily="34" charset="0"/>
                <a:ea typeface="MS PGothic" panose="020B0600070205080204" pitchFamily="34" charset="-128"/>
                <a:cs typeface="+mn-cs"/>
                <a:sym typeface="Ubuntu" panose="020B0504030602030204" pitchFamily="34" charset="0"/>
              </a:rPr>
              <a:t>Special Olympics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Ubuntu Light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Ubuntu Light" pitchFamily="34" charset="0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Ubuntu Light" pitchFamily="34" charset="0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pitchFamily="34" charset="0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pitchFamily="34" charset="0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pitchFamily="34" charset="0"/>
        </a:defRPr>
      </a:lvl5pPr>
      <a:lvl6pPr marL="4572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charset="0"/>
        </a:defRPr>
      </a:lvl6pPr>
      <a:lvl7pPr marL="9144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charset="0"/>
        </a:defRPr>
      </a:lvl7pPr>
      <a:lvl8pPr marL="13716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charset="0"/>
        </a:defRPr>
      </a:lvl8pPr>
      <a:lvl9pPr marL="18288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specialolympics.org/ResourcesDefault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www.specialolympicsunifiedschoolresources.org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9EADA8-0ED8-46A6-82AA-F71F53AEBC9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774700" y="685800"/>
            <a:ext cx="11239500" cy="4229100"/>
          </a:xfrm>
        </p:spPr>
        <p:txBody>
          <a:bodyPr anchor="b"/>
          <a:lstStyle/>
          <a:p>
            <a:r>
              <a:rPr lang="en-US" sz="6000" dirty="0" smtClean="0"/>
              <a:t>Best Practice Resource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Strategic  Partnerships</a:t>
            </a:r>
            <a:br>
              <a:rPr lang="en-US" dirty="0" smtClean="0"/>
            </a:br>
            <a:endParaRPr lang="en-US" sz="3200" dirty="0" smtClean="0">
              <a:solidFill>
                <a:srgbClr val="FEDF98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4700" y="4495800"/>
            <a:ext cx="8928100" cy="1498600"/>
          </a:xfrm>
        </p:spPr>
        <p:txBody>
          <a:bodyPr/>
          <a:lstStyle/>
          <a:p>
            <a:pPr marL="0" indent="0">
              <a:lnSpc>
                <a:spcPct val="110000"/>
              </a:lnSpc>
            </a:pPr>
            <a:r>
              <a:rPr lang="en-US" dirty="0" smtClean="0"/>
              <a:t>SO Brazil</a:t>
            </a:r>
            <a:endParaRPr lang="en-US" dirty="0" smtClean="0">
              <a:latin typeface="Ubuntu Light Italic"/>
              <a:sym typeface="Ubuntu Light Ital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7827284"/>
            <a:ext cx="4434003" cy="897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this resource?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476500"/>
            <a:ext cx="11252200" cy="1790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Partnership </a:t>
            </a:r>
            <a:r>
              <a:rPr lang="en-US" sz="3200" dirty="0" smtClean="0"/>
              <a:t>Model : Example on how to establish formal partnerships with local municipalities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Recruitments Strategy:  Unified School Expansion, identify students with ID in the Public Education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F30E-3E95-40F7-B73A-810E8A44B4A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273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Strategy….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F30E-3E95-40F7-B73A-810E8A44B4A8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705275"/>
              </p:ext>
            </p:extLst>
          </p:nvPr>
        </p:nvGraphicFramePr>
        <p:xfrm>
          <a:off x="819727" y="3352800"/>
          <a:ext cx="11049000" cy="2112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9000">
                  <a:extLst>
                    <a:ext uri="{9D8B030D-6E8A-4147-A177-3AD203B41FA5}">
                      <a16:colId xmlns:a16="http://schemas.microsoft.com/office/drawing/2014/main" val="413955443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SO Brazil´s main school recruiting </a:t>
                      </a:r>
                      <a:r>
                        <a:rPr lang="en-US" sz="2400" dirty="0" smtClean="0">
                          <a:effectLst/>
                        </a:rPr>
                        <a:t>strategy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is </a:t>
                      </a:r>
                      <a:r>
                        <a:rPr lang="en-US" sz="2400" dirty="0">
                          <a:effectLst/>
                        </a:rPr>
                        <a:t>through formal partnerships with the </a:t>
                      </a:r>
                      <a:r>
                        <a:rPr lang="en-US" sz="2400" dirty="0" smtClean="0">
                          <a:effectLst/>
                        </a:rPr>
                        <a:t>prefectures </a:t>
                      </a:r>
                      <a:r>
                        <a:rPr lang="en-US" sz="2400" baseline="30000" dirty="0" smtClean="0">
                          <a:effectLst/>
                        </a:rPr>
                        <a:t>1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inside the </a:t>
                      </a:r>
                      <a:r>
                        <a:rPr lang="en-US" sz="2400" dirty="0" smtClean="0">
                          <a:effectLst/>
                        </a:rPr>
                        <a:t>2 states. </a:t>
                      </a:r>
                      <a:r>
                        <a:rPr lang="en-US" sz="2400" dirty="0">
                          <a:effectLst/>
                        </a:rPr>
                        <a:t>This strategy allows the Program to access a larger number or schools within these prefectures, and allows the Program to reach a greater number of students with intellectual disabilities who are in the public education system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2570464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1974" y="8839200"/>
            <a:ext cx="1153160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6000" dirty="0" smtClean="0"/>
              <a:t>1 In </a:t>
            </a:r>
            <a:r>
              <a:rPr lang="en-US" sz="1600" baseline="6000" dirty="0"/>
              <a:t>Brazil, the prefecture (</a:t>
            </a:r>
            <a:r>
              <a:rPr lang="en-US" sz="1600" b="1" baseline="6000" dirty="0" err="1"/>
              <a:t>prefeitura</a:t>
            </a:r>
            <a:r>
              <a:rPr lang="en-US" sz="1600" baseline="6000" dirty="0"/>
              <a:t> or </a:t>
            </a:r>
            <a:r>
              <a:rPr lang="en-US" sz="1600" b="1" baseline="6000" dirty="0" err="1"/>
              <a:t>prefeitura</a:t>
            </a:r>
            <a:r>
              <a:rPr lang="en-US" sz="1600" baseline="6000" dirty="0" err="1"/>
              <a:t>municipal</a:t>
            </a:r>
            <a:r>
              <a:rPr lang="en-US" sz="1600" baseline="6000" dirty="0"/>
              <a:t> in Portuguese) is the executive branch of the government of each Brazilian </a:t>
            </a:r>
            <a:r>
              <a:rPr lang="en-US" sz="1600" baseline="6000" dirty="0" smtClean="0"/>
              <a:t>municipality. </a:t>
            </a:r>
            <a:endParaRPr lang="en-US" sz="1600" baseline="6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50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391" y="2057400"/>
            <a:ext cx="11252200" cy="63500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latin typeface="+mj-lt"/>
              </a:rPr>
              <a:t>Step 1</a:t>
            </a:r>
            <a:r>
              <a:rPr lang="en-US" sz="2000" dirty="0" smtClean="0">
                <a:latin typeface="+mj-lt"/>
              </a:rPr>
              <a:t>: Reach out to a prefecture (government body) by sending </a:t>
            </a:r>
            <a:r>
              <a:rPr lang="en-US" sz="2000" dirty="0">
                <a:latin typeface="+mj-lt"/>
              </a:rPr>
              <a:t>a project brief that explains the concept of Unified </a:t>
            </a:r>
            <a:r>
              <a:rPr lang="en-US" sz="2000" dirty="0" smtClean="0">
                <a:latin typeface="+mj-lt"/>
              </a:rPr>
              <a:t>schools . (Document provided along with this ppt.). Prefectures are selected by SO </a:t>
            </a:r>
            <a:r>
              <a:rPr lang="en-US" sz="2000" dirty="0">
                <a:latin typeface="+mj-lt"/>
              </a:rPr>
              <a:t>Brazil </a:t>
            </a:r>
            <a:r>
              <a:rPr lang="en-US" sz="2000" dirty="0" smtClean="0">
                <a:latin typeface="+mj-lt"/>
              </a:rPr>
              <a:t>based </a:t>
            </a:r>
            <a:r>
              <a:rPr lang="en-US" sz="2000" dirty="0">
                <a:latin typeface="+mj-lt"/>
              </a:rPr>
              <a:t>on the </a:t>
            </a:r>
            <a:r>
              <a:rPr lang="en-US" sz="2000" dirty="0" smtClean="0">
                <a:latin typeface="+mj-lt"/>
              </a:rPr>
              <a:t>number </a:t>
            </a:r>
            <a:r>
              <a:rPr lang="en-US" sz="2000" dirty="0">
                <a:latin typeface="+mj-lt"/>
              </a:rPr>
              <a:t>of schools in the </a:t>
            </a:r>
            <a:r>
              <a:rPr lang="en-US" sz="2000" dirty="0" smtClean="0">
                <a:latin typeface="+mj-lt"/>
              </a:rPr>
              <a:t>Prefecture’s geographic </a:t>
            </a:r>
            <a:r>
              <a:rPr lang="en-US" sz="2000" dirty="0">
                <a:latin typeface="+mj-lt"/>
              </a:rPr>
              <a:t>area (over 1000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>
                <a:latin typeface="+mj-lt"/>
              </a:rPr>
              <a:t>and those it has established relationships with various due to previous </a:t>
            </a:r>
            <a:r>
              <a:rPr lang="en-US" sz="2000" dirty="0" smtClean="0">
                <a:latin typeface="+mj-lt"/>
              </a:rPr>
              <a:t>collaborations. A couple </a:t>
            </a:r>
            <a:r>
              <a:rPr lang="en-US" sz="2000" dirty="0">
                <a:latin typeface="+mj-lt"/>
              </a:rPr>
              <a:t>of the </a:t>
            </a:r>
            <a:r>
              <a:rPr lang="en-US" sz="2000" dirty="0" smtClean="0">
                <a:latin typeface="+mj-lt"/>
              </a:rPr>
              <a:t>Prefectures </a:t>
            </a:r>
            <a:r>
              <a:rPr lang="en-US" sz="2000" dirty="0">
                <a:latin typeface="+mj-lt"/>
              </a:rPr>
              <a:t>reached out to SO Brazil prior to the launch of the </a:t>
            </a:r>
            <a:r>
              <a:rPr lang="en-US" sz="2000" dirty="0" smtClean="0">
                <a:latin typeface="+mj-lt"/>
              </a:rPr>
              <a:t>project. </a:t>
            </a:r>
            <a:endParaRPr lang="en-US" sz="2000" dirty="0">
              <a:latin typeface="+mj-lt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 smtClean="0">
              <a:latin typeface="+mj-lt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 smtClean="0">
              <a:latin typeface="+mj-lt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latin typeface="+mj-lt"/>
              </a:rPr>
              <a:t>Step 2</a:t>
            </a:r>
            <a:r>
              <a:rPr lang="en-US" sz="2000" dirty="0" smtClean="0">
                <a:latin typeface="+mj-lt"/>
              </a:rPr>
              <a:t>: Once </a:t>
            </a:r>
            <a:r>
              <a:rPr lang="en-US" sz="2000" dirty="0">
                <a:latin typeface="+mj-lt"/>
              </a:rPr>
              <a:t>the prefecture </a:t>
            </a:r>
            <a:r>
              <a:rPr lang="en-US" sz="2000" dirty="0" smtClean="0">
                <a:latin typeface="+mj-lt"/>
              </a:rPr>
              <a:t>demonstrated </a:t>
            </a:r>
            <a:r>
              <a:rPr lang="en-US" sz="2000" dirty="0">
                <a:latin typeface="+mj-lt"/>
              </a:rPr>
              <a:t>interest in the project, a physical meeting between SO Brazil and the </a:t>
            </a:r>
            <a:r>
              <a:rPr lang="en-US" sz="2000" dirty="0" smtClean="0">
                <a:latin typeface="+mj-lt"/>
              </a:rPr>
              <a:t>prefecture was scheduled.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2000" dirty="0" smtClean="0">
              <a:latin typeface="+mj-lt"/>
            </a:endParaRPr>
          </a:p>
          <a:p>
            <a:pPr marL="974725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Talking </a:t>
            </a:r>
            <a:r>
              <a:rPr lang="en-US" sz="2000" dirty="0">
                <a:latin typeface="+mj-lt"/>
              </a:rPr>
              <a:t>points </a:t>
            </a:r>
            <a:r>
              <a:rPr lang="en-US" sz="2000" dirty="0" smtClean="0">
                <a:latin typeface="+mj-lt"/>
              </a:rPr>
              <a:t>focused on:  </a:t>
            </a:r>
            <a:r>
              <a:rPr lang="en-US" sz="2000" dirty="0">
                <a:latin typeface="+mj-lt"/>
              </a:rPr>
              <a:t>the formalization of the </a:t>
            </a:r>
            <a:r>
              <a:rPr lang="en-US" sz="2000" dirty="0" smtClean="0">
                <a:latin typeface="+mj-lt"/>
              </a:rPr>
              <a:t>partnership (MOU), </a:t>
            </a:r>
            <a:r>
              <a:rPr lang="en-US" sz="2000" dirty="0">
                <a:latin typeface="+mj-lt"/>
              </a:rPr>
              <a:t>discussing the timeline and schedule of initial </a:t>
            </a:r>
            <a:r>
              <a:rPr lang="en-US" sz="2000" dirty="0" smtClean="0">
                <a:latin typeface="+mj-lt"/>
              </a:rPr>
              <a:t>activities and trainings, and plan fo</a:t>
            </a:r>
            <a:r>
              <a:rPr lang="en-US" sz="2000" dirty="0">
                <a:latin typeface="+mj-lt"/>
              </a:rPr>
              <a:t>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implementation with the first-year set of schools.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F30E-3E95-40F7-B73A-810E8A44B4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041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Process: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292995"/>
              </p:ext>
            </p:extLst>
          </p:nvPr>
        </p:nvGraphicFramePr>
        <p:xfrm>
          <a:off x="774700" y="2476500"/>
          <a:ext cx="11252200" cy="636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F30E-3E95-40F7-B73A-810E8A44B4A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5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23CA1E-F8B6-4957-B880-67F465471EB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Strategic  Partnerships</a:t>
            </a:r>
            <a:br>
              <a:rPr lang="en-US" dirty="0" smtClean="0"/>
            </a:b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Outcomes</a:t>
            </a:r>
            <a:endParaRPr lang="en-US" sz="2800" i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6400" indent="-406400" eaLnBrk="1" hangingPunct="1">
              <a:defRPr/>
            </a:pPr>
            <a:endParaRPr lang="en-US" dirty="0" smtClean="0">
              <a:sym typeface="Ubuntu Light" charset="0"/>
            </a:endParaRPr>
          </a:p>
          <a:p>
            <a:pPr marL="406400" indent="-406400" eaLnBrk="1" hangingPunct="1">
              <a:defRPr/>
            </a:pPr>
            <a:endParaRPr lang="en-US" dirty="0" smtClean="0">
              <a:sym typeface="Ubuntu Light" charset="0"/>
            </a:endParaRPr>
          </a:p>
        </p:txBody>
      </p:sp>
      <p:sp>
        <p:nvSpPr>
          <p:cNvPr id="8199" name="FlowTriangle"/>
          <p:cNvSpPr>
            <a:spLocks noChangeArrowheads="1"/>
          </p:cNvSpPr>
          <p:nvPr/>
        </p:nvSpPr>
        <p:spPr bwMode="gray">
          <a:xfrm rot="10800000">
            <a:off x="4521200" y="5867400"/>
            <a:ext cx="4114800" cy="7620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pt-B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clipart_drawncirclered"/>
          <p:cNvSpPr>
            <a:spLocks/>
          </p:cNvSpPr>
          <p:nvPr/>
        </p:nvSpPr>
        <p:spPr bwMode="gray">
          <a:xfrm>
            <a:off x="2463800" y="7162800"/>
            <a:ext cx="3657600" cy="1179512"/>
          </a:xfrm>
          <a:custGeom>
            <a:avLst/>
            <a:gdLst>
              <a:gd name="T0" fmla="*/ 2147483646 w 3884"/>
              <a:gd name="T1" fmla="*/ 2147483646 h 1600"/>
              <a:gd name="T2" fmla="*/ 2147483646 w 3884"/>
              <a:gd name="T3" fmla="*/ 2147483646 h 1600"/>
              <a:gd name="T4" fmla="*/ 2147483646 w 3884"/>
              <a:gd name="T5" fmla="*/ 2147483646 h 1600"/>
              <a:gd name="T6" fmla="*/ 2147483646 w 3884"/>
              <a:gd name="T7" fmla="*/ 2147483646 h 1600"/>
              <a:gd name="T8" fmla="*/ 2147483646 w 3884"/>
              <a:gd name="T9" fmla="*/ 2147483646 h 1600"/>
              <a:gd name="T10" fmla="*/ 2147483646 w 3884"/>
              <a:gd name="T11" fmla="*/ 2147483646 h 1600"/>
              <a:gd name="T12" fmla="*/ 0 w 3884"/>
              <a:gd name="T13" fmla="*/ 2147483646 h 1600"/>
              <a:gd name="T14" fmla="*/ 2147483646 w 3884"/>
              <a:gd name="T15" fmla="*/ 2147483646 h 1600"/>
              <a:gd name="T16" fmla="*/ 2147483646 w 3884"/>
              <a:gd name="T17" fmla="*/ 2147483646 h 1600"/>
              <a:gd name="T18" fmla="*/ 2147483646 w 3884"/>
              <a:gd name="T19" fmla="*/ 2147483646 h 1600"/>
              <a:gd name="T20" fmla="*/ 2147483646 w 3884"/>
              <a:gd name="T21" fmla="*/ 21474836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8201" name="clipart_drawncirclegreen"/>
          <p:cNvSpPr>
            <a:spLocks/>
          </p:cNvSpPr>
          <p:nvPr/>
        </p:nvSpPr>
        <p:spPr bwMode="gray">
          <a:xfrm>
            <a:off x="7493000" y="7010400"/>
            <a:ext cx="2895600" cy="1331912"/>
          </a:xfrm>
          <a:custGeom>
            <a:avLst/>
            <a:gdLst>
              <a:gd name="T0" fmla="*/ 2147483646 w 3884"/>
              <a:gd name="T1" fmla="*/ 2147483646 h 1600"/>
              <a:gd name="T2" fmla="*/ 2147483646 w 3884"/>
              <a:gd name="T3" fmla="*/ 2147483646 h 1600"/>
              <a:gd name="T4" fmla="*/ 2147483646 w 3884"/>
              <a:gd name="T5" fmla="*/ 2147483646 h 1600"/>
              <a:gd name="T6" fmla="*/ 2147483646 w 3884"/>
              <a:gd name="T7" fmla="*/ 2147483646 h 1600"/>
              <a:gd name="T8" fmla="*/ 2147483646 w 3884"/>
              <a:gd name="T9" fmla="*/ 2147483646 h 1600"/>
              <a:gd name="T10" fmla="*/ 2147483646 w 3884"/>
              <a:gd name="T11" fmla="*/ 2147483646 h 1600"/>
              <a:gd name="T12" fmla="*/ 0 w 3884"/>
              <a:gd name="T13" fmla="*/ 2147483646 h 1600"/>
              <a:gd name="T14" fmla="*/ 2147483646 w 3884"/>
              <a:gd name="T15" fmla="*/ 2147483646 h 1600"/>
              <a:gd name="T16" fmla="*/ 2147483646 w 3884"/>
              <a:gd name="T17" fmla="*/ 2147483646 h 1600"/>
              <a:gd name="T18" fmla="*/ 2147483646 w 3884"/>
              <a:gd name="T19" fmla="*/ 2147483646 h 1600"/>
              <a:gd name="T20" fmla="*/ 2147483646 w 3884"/>
              <a:gd name="T21" fmla="*/ 21474836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6C245"/>
          </a:solidFill>
          <a:ln w="9525">
            <a:solidFill>
              <a:srgbClr val="06C245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8204" name="clipart_pro"/>
          <p:cNvSpPr>
            <a:spLocks/>
          </p:cNvSpPr>
          <p:nvPr/>
        </p:nvSpPr>
        <p:spPr bwMode="gray">
          <a:xfrm>
            <a:off x="4445000" y="3124200"/>
            <a:ext cx="482600" cy="492125"/>
          </a:xfrm>
          <a:custGeom>
            <a:avLst/>
            <a:gdLst>
              <a:gd name="T0" fmla="*/ 0 w 379"/>
              <a:gd name="T1" fmla="*/ 2147483646 h 387"/>
              <a:gd name="T2" fmla="*/ 2147483646 w 379"/>
              <a:gd name="T3" fmla="*/ 2147483646 h 387"/>
              <a:gd name="T4" fmla="*/ 2147483646 w 379"/>
              <a:gd name="T5" fmla="*/ 0 h 387"/>
              <a:gd name="T6" fmla="*/ 2147483646 w 379"/>
              <a:gd name="T7" fmla="*/ 0 h 387"/>
              <a:gd name="T8" fmla="*/ 2147483646 w 379"/>
              <a:gd name="T9" fmla="*/ 2147483646 h 387"/>
              <a:gd name="T10" fmla="*/ 2147483646 w 379"/>
              <a:gd name="T11" fmla="*/ 2147483646 h 387"/>
              <a:gd name="T12" fmla="*/ 2147483646 w 379"/>
              <a:gd name="T13" fmla="*/ 2147483646 h 387"/>
              <a:gd name="T14" fmla="*/ 2147483646 w 379"/>
              <a:gd name="T15" fmla="*/ 2147483646 h 387"/>
              <a:gd name="T16" fmla="*/ 2147483646 w 379"/>
              <a:gd name="T17" fmla="*/ 2147483646 h 387"/>
              <a:gd name="T18" fmla="*/ 2147483646 w 379"/>
              <a:gd name="T19" fmla="*/ 2147483646 h 387"/>
              <a:gd name="T20" fmla="*/ 2147483646 w 379"/>
              <a:gd name="T21" fmla="*/ 2147483646 h 387"/>
              <a:gd name="T22" fmla="*/ 0 w 379"/>
              <a:gd name="T23" fmla="*/ 2147483646 h 387"/>
              <a:gd name="T24" fmla="*/ 0 w 379"/>
              <a:gd name="T25" fmla="*/ 2147483646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4749800" y="2133600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3200" b="1" dirty="0" smtClean="0">
                <a:latin typeface="+mn-lt"/>
              </a:rPr>
              <a:t>MUNICIPALITIES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719749" y="3073589"/>
            <a:ext cx="3780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smtClean="0">
                <a:latin typeface="+mn-lt"/>
              </a:rPr>
              <a:t>Reach more schools</a:t>
            </a:r>
            <a:r>
              <a:rPr lang="pt-BR" sz="2800" baseline="30000" dirty="0" smtClean="0">
                <a:latin typeface="+mn-lt"/>
              </a:rPr>
              <a:t>1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5207000" y="3124200"/>
            <a:ext cx="5748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err="1" smtClean="0">
                <a:latin typeface="+mn-lt"/>
              </a:rPr>
              <a:t>Increase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the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number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of</a:t>
            </a:r>
            <a:r>
              <a:rPr lang="pt-BR" sz="2800" dirty="0" smtClean="0">
                <a:latin typeface="+mn-lt"/>
              </a:rPr>
              <a:t>  </a:t>
            </a:r>
            <a:r>
              <a:rPr lang="pt-BR" sz="2800" dirty="0" err="1" smtClean="0">
                <a:latin typeface="+mn-lt"/>
              </a:rPr>
              <a:t>teammates</a:t>
            </a:r>
            <a:endParaRPr lang="pt-BR" sz="2800" dirty="0" smtClean="0">
              <a:latin typeface="+mn-lt"/>
            </a:endParaRPr>
          </a:p>
        </p:txBody>
      </p:sp>
      <p:sp>
        <p:nvSpPr>
          <p:cNvPr id="49" name="clipart_pro"/>
          <p:cNvSpPr>
            <a:spLocks/>
          </p:cNvSpPr>
          <p:nvPr/>
        </p:nvSpPr>
        <p:spPr bwMode="gray">
          <a:xfrm>
            <a:off x="11321481" y="3124200"/>
            <a:ext cx="482600" cy="492125"/>
          </a:xfrm>
          <a:custGeom>
            <a:avLst/>
            <a:gdLst>
              <a:gd name="T0" fmla="*/ 0 w 379"/>
              <a:gd name="T1" fmla="*/ 2147483646 h 387"/>
              <a:gd name="T2" fmla="*/ 2147483646 w 379"/>
              <a:gd name="T3" fmla="*/ 2147483646 h 387"/>
              <a:gd name="T4" fmla="*/ 2147483646 w 379"/>
              <a:gd name="T5" fmla="*/ 0 h 387"/>
              <a:gd name="T6" fmla="*/ 2147483646 w 379"/>
              <a:gd name="T7" fmla="*/ 0 h 387"/>
              <a:gd name="T8" fmla="*/ 2147483646 w 379"/>
              <a:gd name="T9" fmla="*/ 2147483646 h 387"/>
              <a:gd name="T10" fmla="*/ 2147483646 w 379"/>
              <a:gd name="T11" fmla="*/ 2147483646 h 387"/>
              <a:gd name="T12" fmla="*/ 2147483646 w 379"/>
              <a:gd name="T13" fmla="*/ 2147483646 h 387"/>
              <a:gd name="T14" fmla="*/ 2147483646 w 379"/>
              <a:gd name="T15" fmla="*/ 2147483646 h 387"/>
              <a:gd name="T16" fmla="*/ 2147483646 w 379"/>
              <a:gd name="T17" fmla="*/ 2147483646 h 387"/>
              <a:gd name="T18" fmla="*/ 2147483646 w 379"/>
              <a:gd name="T19" fmla="*/ 2147483646 h 387"/>
              <a:gd name="T20" fmla="*/ 2147483646 w 379"/>
              <a:gd name="T21" fmla="*/ 2147483646 h 387"/>
              <a:gd name="T22" fmla="*/ 0 w 379"/>
              <a:gd name="T23" fmla="*/ 2147483646 h 387"/>
              <a:gd name="T24" fmla="*/ 0 w 379"/>
              <a:gd name="T25" fmla="*/ 2147483646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1016000" y="3962400"/>
            <a:ext cx="554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err="1" smtClean="0">
                <a:latin typeface="+mn-lt"/>
              </a:rPr>
              <a:t>Increase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the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number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of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volunteers</a:t>
            </a:r>
            <a:endParaRPr lang="pt-BR" sz="2800" dirty="0" smtClean="0">
              <a:latin typeface="+mn-lt"/>
            </a:endParaRPr>
          </a:p>
        </p:txBody>
      </p:sp>
      <p:sp>
        <p:nvSpPr>
          <p:cNvPr id="51" name="clipart_pro"/>
          <p:cNvSpPr>
            <a:spLocks/>
          </p:cNvSpPr>
          <p:nvPr/>
        </p:nvSpPr>
        <p:spPr bwMode="gray">
          <a:xfrm>
            <a:off x="7106503" y="3962400"/>
            <a:ext cx="482600" cy="492125"/>
          </a:xfrm>
          <a:custGeom>
            <a:avLst/>
            <a:gdLst>
              <a:gd name="T0" fmla="*/ 0 w 379"/>
              <a:gd name="T1" fmla="*/ 2147483646 h 387"/>
              <a:gd name="T2" fmla="*/ 2147483646 w 379"/>
              <a:gd name="T3" fmla="*/ 2147483646 h 387"/>
              <a:gd name="T4" fmla="*/ 2147483646 w 379"/>
              <a:gd name="T5" fmla="*/ 0 h 387"/>
              <a:gd name="T6" fmla="*/ 2147483646 w 379"/>
              <a:gd name="T7" fmla="*/ 0 h 387"/>
              <a:gd name="T8" fmla="*/ 2147483646 w 379"/>
              <a:gd name="T9" fmla="*/ 2147483646 h 387"/>
              <a:gd name="T10" fmla="*/ 2147483646 w 379"/>
              <a:gd name="T11" fmla="*/ 2147483646 h 387"/>
              <a:gd name="T12" fmla="*/ 2147483646 w 379"/>
              <a:gd name="T13" fmla="*/ 2147483646 h 387"/>
              <a:gd name="T14" fmla="*/ 2147483646 w 379"/>
              <a:gd name="T15" fmla="*/ 2147483646 h 387"/>
              <a:gd name="T16" fmla="*/ 2147483646 w 379"/>
              <a:gd name="T17" fmla="*/ 2147483646 h 387"/>
              <a:gd name="T18" fmla="*/ 2147483646 w 379"/>
              <a:gd name="T19" fmla="*/ 2147483646 h 387"/>
              <a:gd name="T20" fmla="*/ 2147483646 w 379"/>
              <a:gd name="T21" fmla="*/ 2147483646 h 387"/>
              <a:gd name="T22" fmla="*/ 0 w 379"/>
              <a:gd name="T23" fmla="*/ 2147483646 h 387"/>
              <a:gd name="T24" fmla="*/ 0 w 379"/>
              <a:gd name="T25" fmla="*/ 2147483646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52" name="CaixaDeTexto 51"/>
          <p:cNvSpPr txBox="1"/>
          <p:nvPr/>
        </p:nvSpPr>
        <p:spPr>
          <a:xfrm>
            <a:off x="7569200" y="3962400"/>
            <a:ext cx="380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smtClean="0">
                <a:latin typeface="+mn-lt"/>
              </a:rPr>
              <a:t>More  </a:t>
            </a:r>
            <a:r>
              <a:rPr lang="pt-BR" sz="2800" dirty="0" err="1" smtClean="0">
                <a:latin typeface="+mn-lt"/>
              </a:rPr>
              <a:t>families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involved</a:t>
            </a:r>
            <a:endParaRPr lang="pt-BR" sz="2800" dirty="0" smtClean="0">
              <a:latin typeface="+mn-lt"/>
            </a:endParaRPr>
          </a:p>
        </p:txBody>
      </p:sp>
      <p:sp>
        <p:nvSpPr>
          <p:cNvPr id="53" name="clipart_pro"/>
          <p:cNvSpPr>
            <a:spLocks/>
          </p:cNvSpPr>
          <p:nvPr/>
        </p:nvSpPr>
        <p:spPr bwMode="gray">
          <a:xfrm>
            <a:off x="11785600" y="3962400"/>
            <a:ext cx="482600" cy="492125"/>
          </a:xfrm>
          <a:custGeom>
            <a:avLst/>
            <a:gdLst>
              <a:gd name="T0" fmla="*/ 0 w 379"/>
              <a:gd name="T1" fmla="*/ 2147483646 h 387"/>
              <a:gd name="T2" fmla="*/ 2147483646 w 379"/>
              <a:gd name="T3" fmla="*/ 2147483646 h 387"/>
              <a:gd name="T4" fmla="*/ 2147483646 w 379"/>
              <a:gd name="T5" fmla="*/ 0 h 387"/>
              <a:gd name="T6" fmla="*/ 2147483646 w 379"/>
              <a:gd name="T7" fmla="*/ 0 h 387"/>
              <a:gd name="T8" fmla="*/ 2147483646 w 379"/>
              <a:gd name="T9" fmla="*/ 2147483646 h 387"/>
              <a:gd name="T10" fmla="*/ 2147483646 w 379"/>
              <a:gd name="T11" fmla="*/ 2147483646 h 387"/>
              <a:gd name="T12" fmla="*/ 2147483646 w 379"/>
              <a:gd name="T13" fmla="*/ 2147483646 h 387"/>
              <a:gd name="T14" fmla="*/ 2147483646 w 379"/>
              <a:gd name="T15" fmla="*/ 2147483646 h 387"/>
              <a:gd name="T16" fmla="*/ 2147483646 w 379"/>
              <a:gd name="T17" fmla="*/ 2147483646 h 387"/>
              <a:gd name="T18" fmla="*/ 2147483646 w 379"/>
              <a:gd name="T19" fmla="*/ 2147483646 h 387"/>
              <a:gd name="T20" fmla="*/ 2147483646 w 379"/>
              <a:gd name="T21" fmla="*/ 2147483646 h 387"/>
              <a:gd name="T22" fmla="*/ 0 w 379"/>
              <a:gd name="T23" fmla="*/ 2147483646 h 387"/>
              <a:gd name="T24" fmla="*/ 0 w 379"/>
              <a:gd name="T25" fmla="*/ 2147483646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07200" y="4800600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err="1" smtClean="0">
                <a:latin typeface="+mn-lt"/>
              </a:rPr>
              <a:t>Sports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facilities</a:t>
            </a:r>
            <a:endParaRPr lang="pt-BR" sz="2800" dirty="0" smtClean="0">
              <a:latin typeface="+mn-lt"/>
            </a:endParaRPr>
          </a:p>
        </p:txBody>
      </p:sp>
      <p:sp>
        <p:nvSpPr>
          <p:cNvPr id="55" name="clipart_pro"/>
          <p:cNvSpPr>
            <a:spLocks/>
          </p:cNvSpPr>
          <p:nvPr/>
        </p:nvSpPr>
        <p:spPr bwMode="gray">
          <a:xfrm>
            <a:off x="6314999" y="4800600"/>
            <a:ext cx="482600" cy="492125"/>
          </a:xfrm>
          <a:custGeom>
            <a:avLst/>
            <a:gdLst>
              <a:gd name="T0" fmla="*/ 0 w 379"/>
              <a:gd name="T1" fmla="*/ 2147483646 h 387"/>
              <a:gd name="T2" fmla="*/ 2147483646 w 379"/>
              <a:gd name="T3" fmla="*/ 2147483646 h 387"/>
              <a:gd name="T4" fmla="*/ 2147483646 w 379"/>
              <a:gd name="T5" fmla="*/ 0 h 387"/>
              <a:gd name="T6" fmla="*/ 2147483646 w 379"/>
              <a:gd name="T7" fmla="*/ 0 h 387"/>
              <a:gd name="T8" fmla="*/ 2147483646 w 379"/>
              <a:gd name="T9" fmla="*/ 2147483646 h 387"/>
              <a:gd name="T10" fmla="*/ 2147483646 w 379"/>
              <a:gd name="T11" fmla="*/ 2147483646 h 387"/>
              <a:gd name="T12" fmla="*/ 2147483646 w 379"/>
              <a:gd name="T13" fmla="*/ 2147483646 h 387"/>
              <a:gd name="T14" fmla="*/ 2147483646 w 379"/>
              <a:gd name="T15" fmla="*/ 2147483646 h 387"/>
              <a:gd name="T16" fmla="*/ 2147483646 w 379"/>
              <a:gd name="T17" fmla="*/ 2147483646 h 387"/>
              <a:gd name="T18" fmla="*/ 2147483646 w 379"/>
              <a:gd name="T19" fmla="*/ 2147483646 h 387"/>
              <a:gd name="T20" fmla="*/ 2147483646 w 379"/>
              <a:gd name="T21" fmla="*/ 2147483646 h 387"/>
              <a:gd name="T22" fmla="*/ 0 w 379"/>
              <a:gd name="T23" fmla="*/ 2147483646 h 387"/>
              <a:gd name="T24" fmla="*/ 0 w 379"/>
              <a:gd name="T25" fmla="*/ 2147483646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2997200" y="7315200"/>
            <a:ext cx="262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4000" dirty="0" err="1" smtClean="0">
                <a:latin typeface="+mn-lt"/>
              </a:rPr>
              <a:t>Awareness</a:t>
            </a:r>
            <a:endParaRPr lang="pt-BR" sz="4000" dirty="0" smtClean="0">
              <a:latin typeface="+mn-lt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7874000" y="7315200"/>
            <a:ext cx="2215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>
                <a:latin typeface="+mn-lt"/>
              </a:rPr>
              <a:t>Inclusion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1016000" y="4800600"/>
            <a:ext cx="4496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smtClean="0">
                <a:latin typeface="+mn-lt"/>
              </a:rPr>
              <a:t>Increase Youth Activation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2747" y="8789737"/>
            <a:ext cx="1123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 smtClean="0">
                <a:latin typeface="+mn-lt"/>
              </a:rPr>
              <a:t>1 School Selection Criteria: 1)Number </a:t>
            </a:r>
            <a:r>
              <a:rPr lang="en-US" sz="1800" baseline="30000" dirty="0">
                <a:latin typeface="+mn-lt"/>
              </a:rPr>
              <a:t>of students with ID in the </a:t>
            </a:r>
            <a:r>
              <a:rPr lang="en-US" sz="1800" baseline="30000" dirty="0" smtClean="0">
                <a:latin typeface="+mn-lt"/>
              </a:rPr>
              <a:t>school: 2) whether </a:t>
            </a:r>
            <a:r>
              <a:rPr lang="en-US" sz="1800" baseline="30000" dirty="0">
                <a:latin typeface="+mn-lt"/>
              </a:rPr>
              <a:t>the school currently employs a PE teacher, and if yes</a:t>
            </a:r>
            <a:r>
              <a:rPr lang="en-US" sz="1800" baseline="30000" dirty="0" smtClean="0">
                <a:latin typeface="+mn-lt"/>
              </a:rPr>
              <a:t>, </a:t>
            </a:r>
            <a:r>
              <a:rPr lang="en-US" sz="1800" baseline="30000" dirty="0">
                <a:latin typeface="+mn-lt"/>
              </a:rPr>
              <a:t>has the PE teacher previously participated in activities proposed by the secretary of education, </a:t>
            </a:r>
            <a:r>
              <a:rPr lang="en-US" sz="1800" baseline="30000" dirty="0" smtClean="0">
                <a:latin typeface="+mn-lt"/>
              </a:rPr>
              <a:t>3) </a:t>
            </a:r>
            <a:r>
              <a:rPr lang="en-US" sz="1800" baseline="30000" dirty="0">
                <a:latin typeface="+mn-lt"/>
              </a:rPr>
              <a:t>does the school count with a physical space for PE classes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4" grpId="0" animBg="1"/>
      <p:bldP spid="47" grpId="0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23CA1E-F8B6-4957-B880-67F465471EB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Strategic  Partnerships</a:t>
            </a:r>
            <a:br>
              <a:rPr lang="en-US" dirty="0" smtClean="0"/>
            </a:br>
            <a:r>
              <a:rPr lang="en-US" dirty="0" smtClean="0"/>
              <a:t>Looking Ahead….</a:t>
            </a: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Reaching out to Universities.</a:t>
            </a:r>
            <a:endParaRPr lang="en-US" sz="2800" i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6400" indent="-406400" eaLnBrk="1" hangingPunct="1">
              <a:defRPr/>
            </a:pPr>
            <a:endParaRPr lang="en-US" dirty="0" smtClean="0">
              <a:sym typeface="Ubuntu Light" charset="0"/>
            </a:endParaRPr>
          </a:p>
          <a:p>
            <a:pPr marL="406400" indent="-406400" eaLnBrk="1" hangingPunct="1">
              <a:defRPr/>
            </a:pPr>
            <a:endParaRPr lang="en-US" dirty="0" smtClean="0">
              <a:sym typeface="Ubuntu Light" charset="0"/>
            </a:endParaRPr>
          </a:p>
        </p:txBody>
      </p:sp>
      <p:sp>
        <p:nvSpPr>
          <p:cNvPr id="8199" name="FlowTriangle"/>
          <p:cNvSpPr>
            <a:spLocks noChangeArrowheads="1"/>
          </p:cNvSpPr>
          <p:nvPr/>
        </p:nvSpPr>
        <p:spPr bwMode="gray">
          <a:xfrm rot="10800000">
            <a:off x="4521200" y="5791200"/>
            <a:ext cx="4114800" cy="7620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pt-B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clipart_drawncirclered"/>
          <p:cNvSpPr>
            <a:spLocks/>
          </p:cNvSpPr>
          <p:nvPr/>
        </p:nvSpPr>
        <p:spPr bwMode="gray">
          <a:xfrm>
            <a:off x="1778000" y="7126288"/>
            <a:ext cx="4114800" cy="1331912"/>
          </a:xfrm>
          <a:custGeom>
            <a:avLst/>
            <a:gdLst>
              <a:gd name="T0" fmla="*/ 2147483646 w 3884"/>
              <a:gd name="T1" fmla="*/ 2147483646 h 1600"/>
              <a:gd name="T2" fmla="*/ 2147483646 w 3884"/>
              <a:gd name="T3" fmla="*/ 2147483646 h 1600"/>
              <a:gd name="T4" fmla="*/ 2147483646 w 3884"/>
              <a:gd name="T5" fmla="*/ 2147483646 h 1600"/>
              <a:gd name="T6" fmla="*/ 2147483646 w 3884"/>
              <a:gd name="T7" fmla="*/ 2147483646 h 1600"/>
              <a:gd name="T8" fmla="*/ 2147483646 w 3884"/>
              <a:gd name="T9" fmla="*/ 2147483646 h 1600"/>
              <a:gd name="T10" fmla="*/ 2147483646 w 3884"/>
              <a:gd name="T11" fmla="*/ 2147483646 h 1600"/>
              <a:gd name="T12" fmla="*/ 0 w 3884"/>
              <a:gd name="T13" fmla="*/ 2147483646 h 1600"/>
              <a:gd name="T14" fmla="*/ 2147483646 w 3884"/>
              <a:gd name="T15" fmla="*/ 2147483646 h 1600"/>
              <a:gd name="T16" fmla="*/ 2147483646 w 3884"/>
              <a:gd name="T17" fmla="*/ 2147483646 h 1600"/>
              <a:gd name="T18" fmla="*/ 2147483646 w 3884"/>
              <a:gd name="T19" fmla="*/ 2147483646 h 1600"/>
              <a:gd name="T20" fmla="*/ 2147483646 w 3884"/>
              <a:gd name="T21" fmla="*/ 21474836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8201" name="clipart_drawncirclegreen"/>
          <p:cNvSpPr>
            <a:spLocks/>
          </p:cNvSpPr>
          <p:nvPr/>
        </p:nvSpPr>
        <p:spPr bwMode="gray">
          <a:xfrm>
            <a:off x="7188200" y="6973888"/>
            <a:ext cx="5257800" cy="1636712"/>
          </a:xfrm>
          <a:custGeom>
            <a:avLst/>
            <a:gdLst>
              <a:gd name="T0" fmla="*/ 2147483646 w 3884"/>
              <a:gd name="T1" fmla="*/ 2147483646 h 1600"/>
              <a:gd name="T2" fmla="*/ 2147483646 w 3884"/>
              <a:gd name="T3" fmla="*/ 2147483646 h 1600"/>
              <a:gd name="T4" fmla="*/ 2147483646 w 3884"/>
              <a:gd name="T5" fmla="*/ 2147483646 h 1600"/>
              <a:gd name="T6" fmla="*/ 2147483646 w 3884"/>
              <a:gd name="T7" fmla="*/ 2147483646 h 1600"/>
              <a:gd name="T8" fmla="*/ 2147483646 w 3884"/>
              <a:gd name="T9" fmla="*/ 2147483646 h 1600"/>
              <a:gd name="T10" fmla="*/ 2147483646 w 3884"/>
              <a:gd name="T11" fmla="*/ 2147483646 h 1600"/>
              <a:gd name="T12" fmla="*/ 0 w 3884"/>
              <a:gd name="T13" fmla="*/ 2147483646 h 1600"/>
              <a:gd name="T14" fmla="*/ 2147483646 w 3884"/>
              <a:gd name="T15" fmla="*/ 2147483646 h 1600"/>
              <a:gd name="T16" fmla="*/ 2147483646 w 3884"/>
              <a:gd name="T17" fmla="*/ 2147483646 h 1600"/>
              <a:gd name="T18" fmla="*/ 2147483646 w 3884"/>
              <a:gd name="T19" fmla="*/ 2147483646 h 1600"/>
              <a:gd name="T20" fmla="*/ 2147483646 w 3884"/>
              <a:gd name="T21" fmla="*/ 21474836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6C245"/>
          </a:solidFill>
          <a:ln w="9525">
            <a:solidFill>
              <a:srgbClr val="06C245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8204" name="clipart_pro"/>
          <p:cNvSpPr>
            <a:spLocks/>
          </p:cNvSpPr>
          <p:nvPr/>
        </p:nvSpPr>
        <p:spPr bwMode="gray">
          <a:xfrm>
            <a:off x="5953078" y="3085947"/>
            <a:ext cx="482600" cy="492125"/>
          </a:xfrm>
          <a:custGeom>
            <a:avLst/>
            <a:gdLst>
              <a:gd name="T0" fmla="*/ 0 w 379"/>
              <a:gd name="T1" fmla="*/ 2147483646 h 387"/>
              <a:gd name="T2" fmla="*/ 2147483646 w 379"/>
              <a:gd name="T3" fmla="*/ 2147483646 h 387"/>
              <a:gd name="T4" fmla="*/ 2147483646 w 379"/>
              <a:gd name="T5" fmla="*/ 0 h 387"/>
              <a:gd name="T6" fmla="*/ 2147483646 w 379"/>
              <a:gd name="T7" fmla="*/ 0 h 387"/>
              <a:gd name="T8" fmla="*/ 2147483646 w 379"/>
              <a:gd name="T9" fmla="*/ 2147483646 h 387"/>
              <a:gd name="T10" fmla="*/ 2147483646 w 379"/>
              <a:gd name="T11" fmla="*/ 2147483646 h 387"/>
              <a:gd name="T12" fmla="*/ 2147483646 w 379"/>
              <a:gd name="T13" fmla="*/ 2147483646 h 387"/>
              <a:gd name="T14" fmla="*/ 2147483646 w 379"/>
              <a:gd name="T15" fmla="*/ 2147483646 h 387"/>
              <a:gd name="T16" fmla="*/ 2147483646 w 379"/>
              <a:gd name="T17" fmla="*/ 2147483646 h 387"/>
              <a:gd name="T18" fmla="*/ 2147483646 w 379"/>
              <a:gd name="T19" fmla="*/ 2147483646 h 387"/>
              <a:gd name="T20" fmla="*/ 2147483646 w 379"/>
              <a:gd name="T21" fmla="*/ 2147483646 h 387"/>
              <a:gd name="T22" fmla="*/ 0 w 379"/>
              <a:gd name="T23" fmla="*/ 2147483646 h 387"/>
              <a:gd name="T24" fmla="*/ 0 w 379"/>
              <a:gd name="T25" fmla="*/ 2147483646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4749800" y="2133600"/>
            <a:ext cx="2680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3200" b="1" dirty="0" smtClean="0">
                <a:latin typeface="+mn-lt"/>
              </a:rPr>
              <a:t>UNIVERSITIES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363127" y="3009900"/>
            <a:ext cx="5529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smtClean="0">
                <a:latin typeface="+mn-lt"/>
              </a:rPr>
              <a:t>Great potential of new trainers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6045200" y="3962400"/>
            <a:ext cx="5748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err="1" smtClean="0">
                <a:latin typeface="+mn-lt"/>
              </a:rPr>
              <a:t>Increase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the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number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of</a:t>
            </a:r>
            <a:r>
              <a:rPr lang="pt-BR" sz="2800" dirty="0" smtClean="0">
                <a:latin typeface="+mn-lt"/>
              </a:rPr>
              <a:t>  </a:t>
            </a:r>
            <a:r>
              <a:rPr lang="pt-BR" sz="2800" dirty="0" err="1" smtClean="0">
                <a:latin typeface="+mn-lt"/>
              </a:rPr>
              <a:t>teammates</a:t>
            </a:r>
            <a:endParaRPr lang="pt-BR" sz="2800" dirty="0" smtClean="0">
              <a:latin typeface="+mn-lt"/>
            </a:endParaRPr>
          </a:p>
        </p:txBody>
      </p:sp>
      <p:sp>
        <p:nvSpPr>
          <p:cNvPr id="49" name="clipart_pro"/>
          <p:cNvSpPr>
            <a:spLocks/>
          </p:cNvSpPr>
          <p:nvPr/>
        </p:nvSpPr>
        <p:spPr bwMode="gray">
          <a:xfrm>
            <a:off x="12446000" y="3048000"/>
            <a:ext cx="482600" cy="492125"/>
          </a:xfrm>
          <a:custGeom>
            <a:avLst/>
            <a:gdLst>
              <a:gd name="T0" fmla="*/ 0 w 379"/>
              <a:gd name="T1" fmla="*/ 2147483646 h 387"/>
              <a:gd name="T2" fmla="*/ 2147483646 w 379"/>
              <a:gd name="T3" fmla="*/ 2147483646 h 387"/>
              <a:gd name="T4" fmla="*/ 2147483646 w 379"/>
              <a:gd name="T5" fmla="*/ 0 h 387"/>
              <a:gd name="T6" fmla="*/ 2147483646 w 379"/>
              <a:gd name="T7" fmla="*/ 0 h 387"/>
              <a:gd name="T8" fmla="*/ 2147483646 w 379"/>
              <a:gd name="T9" fmla="*/ 2147483646 h 387"/>
              <a:gd name="T10" fmla="*/ 2147483646 w 379"/>
              <a:gd name="T11" fmla="*/ 2147483646 h 387"/>
              <a:gd name="T12" fmla="*/ 2147483646 w 379"/>
              <a:gd name="T13" fmla="*/ 2147483646 h 387"/>
              <a:gd name="T14" fmla="*/ 2147483646 w 379"/>
              <a:gd name="T15" fmla="*/ 2147483646 h 387"/>
              <a:gd name="T16" fmla="*/ 2147483646 w 379"/>
              <a:gd name="T17" fmla="*/ 2147483646 h 387"/>
              <a:gd name="T18" fmla="*/ 2147483646 w 379"/>
              <a:gd name="T19" fmla="*/ 2147483646 h 387"/>
              <a:gd name="T20" fmla="*/ 2147483646 w 379"/>
              <a:gd name="T21" fmla="*/ 2147483646 h 387"/>
              <a:gd name="T22" fmla="*/ 0 w 379"/>
              <a:gd name="T23" fmla="*/ 2147483646 h 387"/>
              <a:gd name="T24" fmla="*/ 0 w 379"/>
              <a:gd name="T25" fmla="*/ 2147483646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6426200" y="3048000"/>
            <a:ext cx="554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err="1" smtClean="0">
                <a:latin typeface="+mn-lt"/>
              </a:rPr>
              <a:t>Increase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the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number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of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volunteers</a:t>
            </a:r>
            <a:endParaRPr lang="pt-BR" sz="2800" dirty="0" smtClean="0">
              <a:latin typeface="+mn-lt"/>
            </a:endParaRPr>
          </a:p>
        </p:txBody>
      </p:sp>
      <p:sp>
        <p:nvSpPr>
          <p:cNvPr id="51" name="clipart_pro"/>
          <p:cNvSpPr>
            <a:spLocks/>
          </p:cNvSpPr>
          <p:nvPr/>
        </p:nvSpPr>
        <p:spPr bwMode="gray">
          <a:xfrm>
            <a:off x="5598919" y="3914120"/>
            <a:ext cx="482600" cy="492125"/>
          </a:xfrm>
          <a:custGeom>
            <a:avLst/>
            <a:gdLst>
              <a:gd name="T0" fmla="*/ 0 w 379"/>
              <a:gd name="T1" fmla="*/ 2147483646 h 387"/>
              <a:gd name="T2" fmla="*/ 2147483646 w 379"/>
              <a:gd name="T3" fmla="*/ 2147483646 h 387"/>
              <a:gd name="T4" fmla="*/ 2147483646 w 379"/>
              <a:gd name="T5" fmla="*/ 0 h 387"/>
              <a:gd name="T6" fmla="*/ 2147483646 w 379"/>
              <a:gd name="T7" fmla="*/ 0 h 387"/>
              <a:gd name="T8" fmla="*/ 2147483646 w 379"/>
              <a:gd name="T9" fmla="*/ 2147483646 h 387"/>
              <a:gd name="T10" fmla="*/ 2147483646 w 379"/>
              <a:gd name="T11" fmla="*/ 2147483646 h 387"/>
              <a:gd name="T12" fmla="*/ 2147483646 w 379"/>
              <a:gd name="T13" fmla="*/ 2147483646 h 387"/>
              <a:gd name="T14" fmla="*/ 2147483646 w 379"/>
              <a:gd name="T15" fmla="*/ 2147483646 h 387"/>
              <a:gd name="T16" fmla="*/ 2147483646 w 379"/>
              <a:gd name="T17" fmla="*/ 2147483646 h 387"/>
              <a:gd name="T18" fmla="*/ 2147483646 w 379"/>
              <a:gd name="T19" fmla="*/ 2147483646 h 387"/>
              <a:gd name="T20" fmla="*/ 2147483646 w 379"/>
              <a:gd name="T21" fmla="*/ 2147483646 h 387"/>
              <a:gd name="T22" fmla="*/ 0 w 379"/>
              <a:gd name="T23" fmla="*/ 2147483646 h 387"/>
              <a:gd name="T24" fmla="*/ 0 w 379"/>
              <a:gd name="T25" fmla="*/ 2147483646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53" name="clipart_pro"/>
          <p:cNvSpPr>
            <a:spLocks/>
          </p:cNvSpPr>
          <p:nvPr/>
        </p:nvSpPr>
        <p:spPr bwMode="gray">
          <a:xfrm>
            <a:off x="12279144" y="3977947"/>
            <a:ext cx="482600" cy="492125"/>
          </a:xfrm>
          <a:custGeom>
            <a:avLst/>
            <a:gdLst>
              <a:gd name="T0" fmla="*/ 0 w 379"/>
              <a:gd name="T1" fmla="*/ 2147483646 h 387"/>
              <a:gd name="T2" fmla="*/ 2147483646 w 379"/>
              <a:gd name="T3" fmla="*/ 2147483646 h 387"/>
              <a:gd name="T4" fmla="*/ 2147483646 w 379"/>
              <a:gd name="T5" fmla="*/ 0 h 387"/>
              <a:gd name="T6" fmla="*/ 2147483646 w 379"/>
              <a:gd name="T7" fmla="*/ 0 h 387"/>
              <a:gd name="T8" fmla="*/ 2147483646 w 379"/>
              <a:gd name="T9" fmla="*/ 2147483646 h 387"/>
              <a:gd name="T10" fmla="*/ 2147483646 w 379"/>
              <a:gd name="T11" fmla="*/ 2147483646 h 387"/>
              <a:gd name="T12" fmla="*/ 2147483646 w 379"/>
              <a:gd name="T13" fmla="*/ 2147483646 h 387"/>
              <a:gd name="T14" fmla="*/ 2147483646 w 379"/>
              <a:gd name="T15" fmla="*/ 2147483646 h 387"/>
              <a:gd name="T16" fmla="*/ 2147483646 w 379"/>
              <a:gd name="T17" fmla="*/ 2147483646 h 387"/>
              <a:gd name="T18" fmla="*/ 2147483646 w 379"/>
              <a:gd name="T19" fmla="*/ 2147483646 h 387"/>
              <a:gd name="T20" fmla="*/ 2147483646 w 379"/>
              <a:gd name="T21" fmla="*/ 2147483646 h 387"/>
              <a:gd name="T22" fmla="*/ 0 w 379"/>
              <a:gd name="T23" fmla="*/ 2147483646 h 387"/>
              <a:gd name="T24" fmla="*/ 0 w 379"/>
              <a:gd name="T25" fmla="*/ 2147483646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482600" y="4800600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err="1" smtClean="0">
                <a:latin typeface="+mn-lt"/>
              </a:rPr>
              <a:t>Sports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Equipment</a:t>
            </a:r>
            <a:endParaRPr lang="pt-BR" sz="2800" dirty="0" smtClean="0">
              <a:latin typeface="+mn-lt"/>
            </a:endParaRPr>
          </a:p>
        </p:txBody>
      </p:sp>
      <p:sp>
        <p:nvSpPr>
          <p:cNvPr id="55" name="clipart_pro"/>
          <p:cNvSpPr>
            <a:spLocks/>
          </p:cNvSpPr>
          <p:nvPr/>
        </p:nvSpPr>
        <p:spPr bwMode="gray">
          <a:xfrm>
            <a:off x="3784600" y="4800600"/>
            <a:ext cx="482600" cy="492125"/>
          </a:xfrm>
          <a:custGeom>
            <a:avLst/>
            <a:gdLst>
              <a:gd name="T0" fmla="*/ 0 w 379"/>
              <a:gd name="T1" fmla="*/ 2147483646 h 387"/>
              <a:gd name="T2" fmla="*/ 2147483646 w 379"/>
              <a:gd name="T3" fmla="*/ 2147483646 h 387"/>
              <a:gd name="T4" fmla="*/ 2147483646 w 379"/>
              <a:gd name="T5" fmla="*/ 0 h 387"/>
              <a:gd name="T6" fmla="*/ 2147483646 w 379"/>
              <a:gd name="T7" fmla="*/ 0 h 387"/>
              <a:gd name="T8" fmla="*/ 2147483646 w 379"/>
              <a:gd name="T9" fmla="*/ 2147483646 h 387"/>
              <a:gd name="T10" fmla="*/ 2147483646 w 379"/>
              <a:gd name="T11" fmla="*/ 2147483646 h 387"/>
              <a:gd name="T12" fmla="*/ 2147483646 w 379"/>
              <a:gd name="T13" fmla="*/ 2147483646 h 387"/>
              <a:gd name="T14" fmla="*/ 2147483646 w 379"/>
              <a:gd name="T15" fmla="*/ 2147483646 h 387"/>
              <a:gd name="T16" fmla="*/ 2147483646 w 379"/>
              <a:gd name="T17" fmla="*/ 2147483646 h 387"/>
              <a:gd name="T18" fmla="*/ 2147483646 w 379"/>
              <a:gd name="T19" fmla="*/ 2147483646 h 387"/>
              <a:gd name="T20" fmla="*/ 2147483646 w 379"/>
              <a:gd name="T21" fmla="*/ 2147483646 h 387"/>
              <a:gd name="T22" fmla="*/ 0 w 379"/>
              <a:gd name="T23" fmla="*/ 2147483646 h 387"/>
              <a:gd name="T24" fmla="*/ 0 w 379"/>
              <a:gd name="T25" fmla="*/ 2147483646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2540000" y="7315200"/>
            <a:ext cx="262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4000" dirty="0" err="1" smtClean="0">
                <a:latin typeface="+mn-lt"/>
              </a:rPr>
              <a:t>Awareness</a:t>
            </a:r>
            <a:endParaRPr lang="pt-BR" sz="4000" dirty="0" smtClean="0">
              <a:latin typeface="+mn-lt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7569200" y="7315200"/>
            <a:ext cx="4709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4000" dirty="0" err="1" smtClean="0">
                <a:latin typeface="+mn-lt"/>
              </a:rPr>
              <a:t>Inclusion</a:t>
            </a:r>
            <a:r>
              <a:rPr lang="pt-BR" sz="4000" dirty="0" smtClean="0">
                <a:latin typeface="+mn-lt"/>
              </a:rPr>
              <a:t> </a:t>
            </a:r>
            <a:r>
              <a:rPr lang="pt-BR" sz="4000" dirty="0" err="1" smtClean="0">
                <a:latin typeface="+mn-lt"/>
              </a:rPr>
              <a:t>Revolution</a:t>
            </a:r>
            <a:endParaRPr lang="pt-BR" sz="4000" dirty="0" smtClean="0">
              <a:latin typeface="+mn-lt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364737" y="3957277"/>
            <a:ext cx="4812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err="1" smtClean="0">
                <a:latin typeface="+mn-lt"/>
              </a:rPr>
              <a:t>Increase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the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Youth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Activation</a:t>
            </a:r>
            <a:endParaRPr lang="pt-BR" sz="2800" dirty="0" smtClean="0"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445000" y="4800600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err="1" smtClean="0">
                <a:latin typeface="+mn-lt"/>
              </a:rPr>
              <a:t>Facilities</a:t>
            </a:r>
            <a:endParaRPr lang="pt-BR" sz="2800" dirty="0" smtClean="0">
              <a:latin typeface="+mn-lt"/>
            </a:endParaRPr>
          </a:p>
        </p:txBody>
      </p:sp>
      <p:sp>
        <p:nvSpPr>
          <p:cNvPr id="26" name="clipart_pro"/>
          <p:cNvSpPr>
            <a:spLocks/>
          </p:cNvSpPr>
          <p:nvPr/>
        </p:nvSpPr>
        <p:spPr bwMode="gray">
          <a:xfrm>
            <a:off x="6273800" y="4800600"/>
            <a:ext cx="482600" cy="492125"/>
          </a:xfrm>
          <a:custGeom>
            <a:avLst/>
            <a:gdLst>
              <a:gd name="T0" fmla="*/ 0 w 379"/>
              <a:gd name="T1" fmla="*/ 2147483646 h 387"/>
              <a:gd name="T2" fmla="*/ 2147483646 w 379"/>
              <a:gd name="T3" fmla="*/ 2147483646 h 387"/>
              <a:gd name="T4" fmla="*/ 2147483646 w 379"/>
              <a:gd name="T5" fmla="*/ 0 h 387"/>
              <a:gd name="T6" fmla="*/ 2147483646 w 379"/>
              <a:gd name="T7" fmla="*/ 0 h 387"/>
              <a:gd name="T8" fmla="*/ 2147483646 w 379"/>
              <a:gd name="T9" fmla="*/ 2147483646 h 387"/>
              <a:gd name="T10" fmla="*/ 2147483646 w 379"/>
              <a:gd name="T11" fmla="*/ 2147483646 h 387"/>
              <a:gd name="T12" fmla="*/ 2147483646 w 379"/>
              <a:gd name="T13" fmla="*/ 2147483646 h 387"/>
              <a:gd name="T14" fmla="*/ 2147483646 w 379"/>
              <a:gd name="T15" fmla="*/ 2147483646 h 387"/>
              <a:gd name="T16" fmla="*/ 2147483646 w 379"/>
              <a:gd name="T17" fmla="*/ 2147483646 h 387"/>
              <a:gd name="T18" fmla="*/ 2147483646 w 379"/>
              <a:gd name="T19" fmla="*/ 2147483646 h 387"/>
              <a:gd name="T20" fmla="*/ 2147483646 w 379"/>
              <a:gd name="T21" fmla="*/ 2147483646 h 387"/>
              <a:gd name="T22" fmla="*/ 0 w 379"/>
              <a:gd name="T23" fmla="*/ 2147483646 h 387"/>
              <a:gd name="T24" fmla="*/ 0 w 379"/>
              <a:gd name="T25" fmla="*/ 2147483646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959600" y="4800600"/>
            <a:ext cx="5578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2800" dirty="0" err="1" smtClean="0">
                <a:latin typeface="+mn-lt"/>
              </a:rPr>
              <a:t>New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teachers</a:t>
            </a:r>
            <a:r>
              <a:rPr lang="pt-BR" sz="2800" dirty="0" smtClean="0">
                <a:latin typeface="+mn-lt"/>
              </a:rPr>
              <a:t>, </a:t>
            </a:r>
            <a:r>
              <a:rPr lang="pt-BR" sz="2800" dirty="0" err="1" smtClean="0">
                <a:latin typeface="+mn-lt"/>
              </a:rPr>
              <a:t>coaches</a:t>
            </a:r>
            <a:r>
              <a:rPr lang="pt-BR" sz="2800" dirty="0" smtClean="0">
                <a:latin typeface="+mn-lt"/>
              </a:rPr>
              <a:t>, </a:t>
            </a:r>
            <a:r>
              <a:rPr lang="pt-BR" sz="2800" dirty="0" err="1" smtClean="0">
                <a:latin typeface="+mn-lt"/>
              </a:rPr>
              <a:t>directors</a:t>
            </a:r>
            <a:r>
              <a:rPr lang="pt-BR" sz="2800" dirty="0" smtClean="0">
                <a:latin typeface="+mn-lt"/>
              </a:rPr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35" t="22917" r="20156" b="32292"/>
          <a:stretch/>
        </p:blipFill>
        <p:spPr>
          <a:xfrm>
            <a:off x="112824" y="1521510"/>
            <a:ext cx="12891976" cy="5715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Click Here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18" y="3366119"/>
            <a:ext cx="5179982" cy="2844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900" y="308204"/>
            <a:ext cx="110490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You can access this presentation  and all supporting documents </a:t>
            </a:r>
            <a:r>
              <a:rPr lang="en-US" sz="3200" i="1" u="sng" dirty="0">
                <a:hlinkClick r:id="rId5"/>
              </a:rPr>
              <a:t>on this website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2485246" y="7209180"/>
            <a:ext cx="9102725" cy="838200"/>
          </a:xfrm>
          <a:prstGeom prst="rect">
            <a:avLst/>
          </a:prstGeom>
        </p:spPr>
        <p:txBody>
          <a:bodyPr vert="horz"/>
          <a:lstStyle>
            <a:lvl1pPr marL="0" indent="0" algn="ctr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None/>
              <a:defRPr sz="4200">
                <a:solidFill>
                  <a:schemeClr val="tx1"/>
                </a:solidFill>
                <a:latin typeface="Ubuntu"/>
                <a:ea typeface="+mn-ea"/>
                <a:cs typeface="Ubuntu"/>
                <a:sym typeface="Gill Sans"/>
              </a:defRPr>
            </a:lvl1pPr>
            <a:lvl2pPr marL="457200" indent="0" algn="ctr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None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914400" indent="0" algn="ctr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None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1371600" indent="0" algn="ctr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None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1828800" indent="0" algn="ctr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None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5pPr>
            <a:lvl6pPr marL="2286000" indent="0" algn="ctr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None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indent="0" algn="ctr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None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indent="0" algn="ctr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None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indent="0" algn="ctr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None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sz="2000" kern="0" dirty="0" smtClean="0">
                <a:hlinkClick r:id="rId5"/>
              </a:rPr>
              <a:t>https://www.specialolympicsunifiedschoolresources.org/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29028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54C2BD35-F3D1-4D83-BE50-598D11358EA6}" vid="{458F10FB-C273-4A09-9CD2-0A1F2396A39B}"/>
    </a:ext>
  </a:ext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+mn-lt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800" dirty="0" smtClean="0">
            <a:latin typeface="+mn-lt"/>
          </a:defRPr>
        </a:defPPr>
      </a:lstStyle>
    </a:tx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54C2BD35-F3D1-4D83-BE50-598D11358EA6}" vid="{EEBBD71C-6FE4-4B4C-A8EB-2927ADCB8765}"/>
    </a:ext>
  </a:extLst>
</a:theme>
</file>

<file path=ppt/theme/theme3.xml><?xml version="1.0" encoding="utf-8"?>
<a:theme xmlns:a="http://schemas.openxmlformats.org/drawingml/2006/main" name="Body Slide Green">
  <a:themeElements>
    <a:clrScheme name="">
      <a:dk1>
        <a:srgbClr val="000000"/>
      </a:dk1>
      <a:lt1>
        <a:srgbClr val="4F514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2B3B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Slide Green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Slide 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54C2BD35-F3D1-4D83-BE50-598D11358EA6}" vid="{7C6EA202-EED3-4D93-8225-4A4202A62515}"/>
    </a:ext>
  </a:extLst>
</a:theme>
</file>

<file path=ppt/theme/theme4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54C2BD35-F3D1-4D83-BE50-598D11358EA6}" vid="{547BF566-8CDA-4FBD-B49B-79CCA7440918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4C51B155D34740BFE7F95C5406BE31" ma:contentTypeVersion="4" ma:contentTypeDescription="Create a new document." ma:contentTypeScope="" ma:versionID="3a1c21067b7671798dd7f7c4d60c9311">
  <xsd:schema xmlns:xsd="http://www.w3.org/2001/XMLSchema" xmlns:xs="http://www.w3.org/2001/XMLSchema" xmlns:p="http://schemas.microsoft.com/office/2006/metadata/properties" xmlns:ns2="c13b05b3-7b2d-46b9-b32d-33d134c2819f" targetNamespace="http://schemas.microsoft.com/office/2006/metadata/properties" ma:root="true" ma:fieldsID="540e83338d1ce9a3a0de66f65a0efdc7" ns2:_="">
    <xsd:import namespace="c13b05b3-7b2d-46b9-b32d-33d134c281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b05b3-7b2d-46b9-b32d-33d134c28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14FEF6-71FF-4919-A68F-5C6E2011DC7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1692AFB-F088-4863-B172-15ED52EF70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4F3DFB-9F3C-44BC-B452-0E53CA777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b05b3-7b2d-46b9-b32d-33d134c28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5A4779B-A383-4F1C-8CC5-707F9AB5D58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13b05b3-7b2d-46b9-b32d-33d134c2819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410</TotalTime>
  <Pages>0</Pages>
  <Words>527</Words>
  <Characters>0</Characters>
  <Application>Microsoft Office PowerPoint</Application>
  <PresentationFormat>Custom</PresentationFormat>
  <Lines>0</Lines>
  <Paragraphs>56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MS PGothic</vt:lpstr>
      <vt:lpstr>Arial</vt:lpstr>
      <vt:lpstr>Calibri</vt:lpstr>
      <vt:lpstr>Courier New</vt:lpstr>
      <vt:lpstr>Garamond</vt:lpstr>
      <vt:lpstr>Gill Sans</vt:lpstr>
      <vt:lpstr>Ubuntu</vt:lpstr>
      <vt:lpstr>Ubuntu Light</vt:lpstr>
      <vt:lpstr>Ubuntu Light Italic</vt:lpstr>
      <vt:lpstr>Wingdings</vt:lpstr>
      <vt:lpstr>ヒラギノ角ゴ ProN W3</vt:lpstr>
      <vt:lpstr>Title</vt:lpstr>
      <vt:lpstr>Body White copy</vt:lpstr>
      <vt:lpstr>Body Slide Green</vt:lpstr>
      <vt:lpstr>Blank</vt:lpstr>
      <vt:lpstr>Best Practice Resource Strategic  Partnerships </vt:lpstr>
      <vt:lpstr>How to use this resource?</vt:lpstr>
      <vt:lpstr>The Strategy….</vt:lpstr>
      <vt:lpstr>Outreach Strategy</vt:lpstr>
      <vt:lpstr>Implementation Process:</vt:lpstr>
      <vt:lpstr>Strategic  Partnerships Outcomes</vt:lpstr>
      <vt:lpstr>Future Strategic  Partnerships Looking Ahead….Reaching out to Universities.</vt:lpstr>
      <vt:lpstr>PowerPoint Presentation</vt:lpstr>
    </vt:vector>
  </TitlesOfParts>
  <Company>SOI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 Title Sub-title</dc:title>
  <dc:creator>Larissa Demel</dc:creator>
  <cp:lastModifiedBy>Theresa Fitzpatrick</cp:lastModifiedBy>
  <cp:revision>36</cp:revision>
  <dcterms:created xsi:type="dcterms:W3CDTF">2019-02-05T02:51:04Z</dcterms:created>
  <dcterms:modified xsi:type="dcterms:W3CDTF">2019-04-29T21:02:06Z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0x0101005D4C51B155D34740BFE7F95C5406BE31</vt:lpwstr>
  </property>
</Properties>
</file>