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49" r:id="rId6"/>
  </p:sldMasterIdLst>
  <p:sldIdLst>
    <p:sldId id="256" r:id="rId7"/>
    <p:sldId id="258" r:id="rId8"/>
    <p:sldId id="260" r:id="rId9"/>
    <p:sldId id="259" r:id="rId10"/>
    <p:sldId id="261" r:id="rId11"/>
    <p:sldId id="262" r:id="rId12"/>
    <p:sldId id="263" r:id="rId13"/>
    <p:sldId id="264" r:id="rId14"/>
    <p:sldId id="265" r:id="rId15"/>
    <p:sldId id="266" r:id="rId16"/>
    <p:sldId id="273" r:id="rId17"/>
    <p:sldId id="267" r:id="rId18"/>
    <p:sldId id="268" r:id="rId19"/>
    <p:sldId id="269" r:id="rId20"/>
    <p:sldId id="270" r:id="rId21"/>
    <p:sldId id="271" r:id="rId22"/>
    <p:sldId id="272" r:id="rId23"/>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48" d="100"/>
          <a:sy n="48" d="100"/>
        </p:scale>
        <p:origin x="1240" y="5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E8F79-FC73-4C5D-A8F7-934A22FD929E}"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en-US"/>
        </a:p>
      </dgm:t>
    </dgm:pt>
    <dgm:pt modelId="{0767E5F2-7278-44C4-9A61-998145A09BEA}">
      <dgm:prSet phldrT="[Text]"/>
      <dgm:spPr/>
      <dgm:t>
        <a:bodyPr/>
        <a:lstStyle/>
        <a:p>
          <a:r>
            <a:rPr lang="en-ZA" dirty="0" smtClean="0"/>
            <a:t>In 2003, the Disability law was enacted which provided for the establishment of National Council for Persons with Disabilities, housed in the Ministry of Social Services</a:t>
          </a:r>
          <a:endParaRPr lang="en-US" dirty="0"/>
        </a:p>
      </dgm:t>
    </dgm:pt>
    <dgm:pt modelId="{5F833C3B-C988-4E82-8248-B508A7D258F4}" type="parTrans" cxnId="{A789ACFB-D92E-4FCD-8AF3-FDB83A9E9F6F}">
      <dgm:prSet/>
      <dgm:spPr/>
      <dgm:t>
        <a:bodyPr/>
        <a:lstStyle/>
        <a:p>
          <a:endParaRPr lang="en-US"/>
        </a:p>
      </dgm:t>
    </dgm:pt>
    <dgm:pt modelId="{ECBECB24-FB39-4B30-A6D8-B9A2664D566E}" type="sibTrans" cxnId="{A789ACFB-D92E-4FCD-8AF3-FDB83A9E9F6F}">
      <dgm:prSet/>
      <dgm:spPr/>
      <dgm:t>
        <a:bodyPr/>
        <a:lstStyle/>
        <a:p>
          <a:endParaRPr lang="en-US"/>
        </a:p>
      </dgm:t>
    </dgm:pt>
    <dgm:pt modelId="{9522CF84-21F0-4AB5-A8FB-2DA770D9B228}">
      <dgm:prSet phldrT="[Text]"/>
      <dgm:spPr/>
      <dgm:t>
        <a:bodyPr/>
        <a:lstStyle/>
        <a:p>
          <a:r>
            <a:rPr lang="en-ZA" dirty="0" smtClean="0"/>
            <a:t>For an organization/individual to benefit from the services offered by this council, they have to be registered with the council</a:t>
          </a:r>
          <a:endParaRPr lang="en-US" dirty="0"/>
        </a:p>
      </dgm:t>
    </dgm:pt>
    <dgm:pt modelId="{66323619-D803-41C4-B6EB-0E5D5C19A5FE}" type="parTrans" cxnId="{75BE27BB-CFF1-4C23-8DB0-42F4FD45A18A}">
      <dgm:prSet/>
      <dgm:spPr/>
      <dgm:t>
        <a:bodyPr/>
        <a:lstStyle/>
        <a:p>
          <a:endParaRPr lang="en-US"/>
        </a:p>
      </dgm:t>
    </dgm:pt>
    <dgm:pt modelId="{ABE4F633-5B8C-4EDA-8A56-020431D0A58E}" type="sibTrans" cxnId="{75BE27BB-CFF1-4C23-8DB0-42F4FD45A18A}">
      <dgm:prSet/>
      <dgm:spPr/>
      <dgm:t>
        <a:bodyPr/>
        <a:lstStyle/>
        <a:p>
          <a:endParaRPr lang="en-US"/>
        </a:p>
      </dgm:t>
    </dgm:pt>
    <dgm:pt modelId="{B1770AC8-AAB4-4DDD-8350-B6C4BDEDA4D0}">
      <dgm:prSet phldrT="[Text]"/>
      <dgm:spPr/>
      <dgm:t>
        <a:bodyPr/>
        <a:lstStyle/>
        <a:p>
          <a:r>
            <a:rPr lang="en-ZA" dirty="0" smtClean="0"/>
            <a:t>Some of the athletes receive direct cash transfers, health services, school scholarship among other services from this council. </a:t>
          </a:r>
          <a:endParaRPr lang="en-US" dirty="0"/>
        </a:p>
      </dgm:t>
    </dgm:pt>
    <dgm:pt modelId="{BBEB1E74-A94B-421E-9792-0CAE91A1104E}" type="parTrans" cxnId="{C7A3D9AF-FE11-4CD2-ADDB-CC8A4AAF534A}">
      <dgm:prSet/>
      <dgm:spPr/>
      <dgm:t>
        <a:bodyPr/>
        <a:lstStyle/>
        <a:p>
          <a:endParaRPr lang="en-US"/>
        </a:p>
      </dgm:t>
    </dgm:pt>
    <dgm:pt modelId="{6AEF63D1-7C4B-4193-970B-A4F888F00C9B}" type="sibTrans" cxnId="{C7A3D9AF-FE11-4CD2-ADDB-CC8A4AAF534A}">
      <dgm:prSet/>
      <dgm:spPr/>
      <dgm:t>
        <a:bodyPr/>
        <a:lstStyle/>
        <a:p>
          <a:endParaRPr lang="en-US"/>
        </a:p>
      </dgm:t>
    </dgm:pt>
    <dgm:pt modelId="{E44E5343-4420-4C33-9275-72B4DFD1F7C2}">
      <dgm:prSet phldrT="[Text]"/>
      <dgm:spPr/>
      <dgm:t>
        <a:bodyPr/>
        <a:lstStyle/>
        <a:p>
          <a:r>
            <a:rPr lang="en-ZA" dirty="0" smtClean="0"/>
            <a:t>. Through the disability act, Special Olympics Kenya accesses the use of public facilities for free including, national and international stadiums, and is eligible to benefit from the National Fund for the Disabled.</a:t>
          </a:r>
          <a:endParaRPr lang="en-US" dirty="0" smtClean="0"/>
        </a:p>
        <a:p>
          <a:endParaRPr lang="en-US" dirty="0"/>
        </a:p>
      </dgm:t>
    </dgm:pt>
    <dgm:pt modelId="{1257CE2D-499C-4600-8050-25DB397839A4}" type="parTrans" cxnId="{96D6EC9A-D320-4ED1-9F18-908B8958B2C5}">
      <dgm:prSet/>
      <dgm:spPr/>
      <dgm:t>
        <a:bodyPr/>
        <a:lstStyle/>
        <a:p>
          <a:endParaRPr lang="en-US"/>
        </a:p>
      </dgm:t>
    </dgm:pt>
    <dgm:pt modelId="{15EB8CCF-F81F-40C5-838C-D8720C8372FD}" type="sibTrans" cxnId="{96D6EC9A-D320-4ED1-9F18-908B8958B2C5}">
      <dgm:prSet/>
      <dgm:spPr/>
      <dgm:t>
        <a:bodyPr/>
        <a:lstStyle/>
        <a:p>
          <a:endParaRPr lang="en-US"/>
        </a:p>
      </dgm:t>
    </dgm:pt>
    <dgm:pt modelId="{A86785E8-B1DE-4DFB-9FE5-94DB6DDCF839}">
      <dgm:prSet phldrT="[Text]"/>
      <dgm:spPr/>
      <dgm:t>
        <a:bodyPr/>
        <a:lstStyle/>
        <a:p>
          <a:r>
            <a:rPr lang="en-ZA" dirty="0" smtClean="0"/>
            <a:t>.. Special Olympics Kenya has also registered as an organization that serves persons with intellectual disabilities and we also collaborate with the council and the family support network to ensure that our athletes are registered</a:t>
          </a:r>
          <a:endParaRPr lang="en-US" dirty="0"/>
        </a:p>
      </dgm:t>
    </dgm:pt>
    <dgm:pt modelId="{3C73B99B-ADB3-4468-AFBA-1BF3710370F7}" type="parTrans" cxnId="{8D34A32E-2D32-4DBC-938F-4D713612DDB3}">
      <dgm:prSet/>
      <dgm:spPr/>
      <dgm:t>
        <a:bodyPr/>
        <a:lstStyle/>
        <a:p>
          <a:endParaRPr lang="en-US"/>
        </a:p>
      </dgm:t>
    </dgm:pt>
    <dgm:pt modelId="{189DB80D-F730-4099-AC89-544690F7FB9F}" type="sibTrans" cxnId="{8D34A32E-2D32-4DBC-938F-4D713612DDB3}">
      <dgm:prSet/>
      <dgm:spPr/>
      <dgm:t>
        <a:bodyPr/>
        <a:lstStyle/>
        <a:p>
          <a:endParaRPr lang="en-US"/>
        </a:p>
      </dgm:t>
    </dgm:pt>
    <dgm:pt modelId="{35F6D667-A6CC-4454-842E-5C84533BE3C6}" type="pres">
      <dgm:prSet presAssocID="{FAFE8F79-FC73-4C5D-A8F7-934A22FD929E}" presName="diagram" presStyleCnt="0">
        <dgm:presLayoutVars>
          <dgm:chPref val="1"/>
          <dgm:dir/>
          <dgm:animOne val="branch"/>
          <dgm:animLvl val="lvl"/>
          <dgm:resizeHandles val="exact"/>
        </dgm:presLayoutVars>
      </dgm:prSet>
      <dgm:spPr/>
      <dgm:t>
        <a:bodyPr/>
        <a:lstStyle/>
        <a:p>
          <a:endParaRPr lang="en-US"/>
        </a:p>
      </dgm:t>
    </dgm:pt>
    <dgm:pt modelId="{A7BD4D32-5C6E-4B02-BB18-87773A884544}" type="pres">
      <dgm:prSet presAssocID="{0767E5F2-7278-44C4-9A61-998145A09BEA}" presName="root1" presStyleCnt="0"/>
      <dgm:spPr/>
    </dgm:pt>
    <dgm:pt modelId="{FBDEAE27-328B-46FB-8417-6952EDA3E99D}" type="pres">
      <dgm:prSet presAssocID="{0767E5F2-7278-44C4-9A61-998145A09BEA}" presName="LevelOneTextNode" presStyleLbl="node0" presStyleIdx="0" presStyleCnt="1" custLinFactNeighborX="-182" custLinFactNeighborY="2727">
        <dgm:presLayoutVars>
          <dgm:chPref val="3"/>
        </dgm:presLayoutVars>
      </dgm:prSet>
      <dgm:spPr/>
      <dgm:t>
        <a:bodyPr/>
        <a:lstStyle/>
        <a:p>
          <a:endParaRPr lang="en-US"/>
        </a:p>
      </dgm:t>
    </dgm:pt>
    <dgm:pt modelId="{2CB2609F-58EF-4407-BF7E-8D6C06E21F16}" type="pres">
      <dgm:prSet presAssocID="{0767E5F2-7278-44C4-9A61-998145A09BEA}" presName="level2hierChild" presStyleCnt="0"/>
      <dgm:spPr/>
    </dgm:pt>
    <dgm:pt modelId="{52FEC410-7865-4586-955A-ED479A971660}" type="pres">
      <dgm:prSet presAssocID="{66323619-D803-41C4-B6EB-0E5D5C19A5FE}" presName="conn2-1" presStyleLbl="parChTrans1D2" presStyleIdx="0" presStyleCnt="2"/>
      <dgm:spPr/>
      <dgm:t>
        <a:bodyPr/>
        <a:lstStyle/>
        <a:p>
          <a:endParaRPr lang="en-US"/>
        </a:p>
      </dgm:t>
    </dgm:pt>
    <dgm:pt modelId="{571F45B1-291B-4140-B32B-CDF5407526D6}" type="pres">
      <dgm:prSet presAssocID="{66323619-D803-41C4-B6EB-0E5D5C19A5FE}" presName="connTx" presStyleLbl="parChTrans1D2" presStyleIdx="0" presStyleCnt="2"/>
      <dgm:spPr/>
      <dgm:t>
        <a:bodyPr/>
        <a:lstStyle/>
        <a:p>
          <a:endParaRPr lang="en-US"/>
        </a:p>
      </dgm:t>
    </dgm:pt>
    <dgm:pt modelId="{0E005A9C-5B46-483A-9DE3-C2E04E3C9882}" type="pres">
      <dgm:prSet presAssocID="{9522CF84-21F0-4AB5-A8FB-2DA770D9B228}" presName="root2" presStyleCnt="0"/>
      <dgm:spPr/>
    </dgm:pt>
    <dgm:pt modelId="{4C68C75B-C093-46C7-A988-498D11B97475}" type="pres">
      <dgm:prSet presAssocID="{9522CF84-21F0-4AB5-A8FB-2DA770D9B228}" presName="LevelTwoTextNode" presStyleLbl="node2" presStyleIdx="0" presStyleCnt="2" custLinFactNeighborX="-1899" custLinFactNeighborY="-38108">
        <dgm:presLayoutVars>
          <dgm:chPref val="3"/>
        </dgm:presLayoutVars>
      </dgm:prSet>
      <dgm:spPr/>
      <dgm:t>
        <a:bodyPr/>
        <a:lstStyle/>
        <a:p>
          <a:endParaRPr lang="en-US"/>
        </a:p>
      </dgm:t>
    </dgm:pt>
    <dgm:pt modelId="{35F20540-C223-4642-B043-20B61990492E}" type="pres">
      <dgm:prSet presAssocID="{9522CF84-21F0-4AB5-A8FB-2DA770D9B228}" presName="level3hierChild" presStyleCnt="0"/>
      <dgm:spPr/>
    </dgm:pt>
    <dgm:pt modelId="{7E58138D-E7D8-487B-A600-BE6590C0AACF}" type="pres">
      <dgm:prSet presAssocID="{BBEB1E74-A94B-421E-9792-0CAE91A1104E}" presName="conn2-1" presStyleLbl="parChTrans1D3" presStyleIdx="0" presStyleCnt="2"/>
      <dgm:spPr/>
      <dgm:t>
        <a:bodyPr/>
        <a:lstStyle/>
        <a:p>
          <a:endParaRPr lang="en-US"/>
        </a:p>
      </dgm:t>
    </dgm:pt>
    <dgm:pt modelId="{0035D325-F127-432A-8DB1-0C8E0C49F9A4}" type="pres">
      <dgm:prSet presAssocID="{BBEB1E74-A94B-421E-9792-0CAE91A1104E}" presName="connTx" presStyleLbl="parChTrans1D3" presStyleIdx="0" presStyleCnt="2"/>
      <dgm:spPr/>
      <dgm:t>
        <a:bodyPr/>
        <a:lstStyle/>
        <a:p>
          <a:endParaRPr lang="en-US"/>
        </a:p>
      </dgm:t>
    </dgm:pt>
    <dgm:pt modelId="{25CC060C-9C23-4B86-B1DB-7F90226FF450}" type="pres">
      <dgm:prSet presAssocID="{B1770AC8-AAB4-4DDD-8350-B6C4BDEDA4D0}" presName="root2" presStyleCnt="0"/>
      <dgm:spPr/>
    </dgm:pt>
    <dgm:pt modelId="{2F3F0F2F-04AA-46DB-B3AE-EB295174ABE1}" type="pres">
      <dgm:prSet presAssocID="{B1770AC8-AAB4-4DDD-8350-B6C4BDEDA4D0}" presName="LevelTwoTextNode" presStyleLbl="node3" presStyleIdx="0" presStyleCnt="2" custLinFactNeighborX="-11427" custLinFactNeighborY="50122">
        <dgm:presLayoutVars>
          <dgm:chPref val="3"/>
        </dgm:presLayoutVars>
      </dgm:prSet>
      <dgm:spPr/>
      <dgm:t>
        <a:bodyPr/>
        <a:lstStyle/>
        <a:p>
          <a:endParaRPr lang="en-US"/>
        </a:p>
      </dgm:t>
    </dgm:pt>
    <dgm:pt modelId="{7F3CF789-E356-4C5A-B462-E268D0C146ED}" type="pres">
      <dgm:prSet presAssocID="{B1770AC8-AAB4-4DDD-8350-B6C4BDEDA4D0}" presName="level3hierChild" presStyleCnt="0"/>
      <dgm:spPr/>
    </dgm:pt>
    <dgm:pt modelId="{B35E410E-999F-4F07-8BBD-706BD1B2A76B}" type="pres">
      <dgm:prSet presAssocID="{1257CE2D-499C-4600-8050-25DB397839A4}" presName="conn2-1" presStyleLbl="parChTrans1D3" presStyleIdx="1" presStyleCnt="2"/>
      <dgm:spPr/>
      <dgm:t>
        <a:bodyPr/>
        <a:lstStyle/>
        <a:p>
          <a:endParaRPr lang="en-US"/>
        </a:p>
      </dgm:t>
    </dgm:pt>
    <dgm:pt modelId="{6030EABF-2E6C-495D-9DEA-E763E3D22956}" type="pres">
      <dgm:prSet presAssocID="{1257CE2D-499C-4600-8050-25DB397839A4}" presName="connTx" presStyleLbl="parChTrans1D3" presStyleIdx="1" presStyleCnt="2"/>
      <dgm:spPr/>
      <dgm:t>
        <a:bodyPr/>
        <a:lstStyle/>
        <a:p>
          <a:endParaRPr lang="en-US"/>
        </a:p>
      </dgm:t>
    </dgm:pt>
    <dgm:pt modelId="{2B5C1916-8679-44AE-A8AA-CB4E7D528C12}" type="pres">
      <dgm:prSet presAssocID="{E44E5343-4420-4C33-9275-72B4DFD1F7C2}" presName="root2" presStyleCnt="0"/>
      <dgm:spPr/>
    </dgm:pt>
    <dgm:pt modelId="{C9EF9A06-E068-474E-A249-03F17569322F}" type="pres">
      <dgm:prSet presAssocID="{E44E5343-4420-4C33-9275-72B4DFD1F7C2}" presName="LevelTwoTextNode" presStyleLbl="node3" presStyleIdx="1" presStyleCnt="2" custLinFactNeighborX="-11427" custLinFactNeighborY="45748">
        <dgm:presLayoutVars>
          <dgm:chPref val="3"/>
        </dgm:presLayoutVars>
      </dgm:prSet>
      <dgm:spPr/>
      <dgm:t>
        <a:bodyPr/>
        <a:lstStyle/>
        <a:p>
          <a:endParaRPr lang="en-US"/>
        </a:p>
      </dgm:t>
    </dgm:pt>
    <dgm:pt modelId="{73452707-3009-46AA-8B1B-6FC5147CB52F}" type="pres">
      <dgm:prSet presAssocID="{E44E5343-4420-4C33-9275-72B4DFD1F7C2}" presName="level3hierChild" presStyleCnt="0"/>
      <dgm:spPr/>
    </dgm:pt>
    <dgm:pt modelId="{F959F731-C365-48EA-BD1C-024E589B7EB6}" type="pres">
      <dgm:prSet presAssocID="{3C73B99B-ADB3-4468-AFBA-1BF3710370F7}" presName="conn2-1" presStyleLbl="parChTrans1D2" presStyleIdx="1" presStyleCnt="2"/>
      <dgm:spPr/>
      <dgm:t>
        <a:bodyPr/>
        <a:lstStyle/>
        <a:p>
          <a:endParaRPr lang="en-US"/>
        </a:p>
      </dgm:t>
    </dgm:pt>
    <dgm:pt modelId="{B4A03B22-9404-4A48-955F-66389CED9CAA}" type="pres">
      <dgm:prSet presAssocID="{3C73B99B-ADB3-4468-AFBA-1BF3710370F7}" presName="connTx" presStyleLbl="parChTrans1D2" presStyleIdx="1" presStyleCnt="2"/>
      <dgm:spPr/>
      <dgm:t>
        <a:bodyPr/>
        <a:lstStyle/>
        <a:p>
          <a:endParaRPr lang="en-US"/>
        </a:p>
      </dgm:t>
    </dgm:pt>
    <dgm:pt modelId="{0F630255-80F9-4845-855F-51B84BF49EEE}" type="pres">
      <dgm:prSet presAssocID="{A86785E8-B1DE-4DFB-9FE5-94DB6DDCF839}" presName="root2" presStyleCnt="0"/>
      <dgm:spPr/>
    </dgm:pt>
    <dgm:pt modelId="{356764C5-FA9C-4390-84EB-703EC942CA28}" type="pres">
      <dgm:prSet presAssocID="{A86785E8-B1DE-4DFB-9FE5-94DB6DDCF839}" presName="LevelTwoTextNode" presStyleLbl="node2" presStyleIdx="1" presStyleCnt="2" custLinFactNeighborX="1174" custLinFactNeighborY="22242">
        <dgm:presLayoutVars>
          <dgm:chPref val="3"/>
        </dgm:presLayoutVars>
      </dgm:prSet>
      <dgm:spPr/>
      <dgm:t>
        <a:bodyPr/>
        <a:lstStyle/>
        <a:p>
          <a:endParaRPr lang="en-US"/>
        </a:p>
      </dgm:t>
    </dgm:pt>
    <dgm:pt modelId="{F6DEEBA3-DEE6-42B2-B317-C1500C2BD8E4}" type="pres">
      <dgm:prSet presAssocID="{A86785E8-B1DE-4DFB-9FE5-94DB6DDCF839}" presName="level3hierChild" presStyleCnt="0"/>
      <dgm:spPr/>
    </dgm:pt>
  </dgm:ptLst>
  <dgm:cxnLst>
    <dgm:cxn modelId="{BCB4E550-DA79-47BB-B9FB-59DC86530F10}" type="presOf" srcId="{66323619-D803-41C4-B6EB-0E5D5C19A5FE}" destId="{571F45B1-291B-4140-B32B-CDF5407526D6}" srcOrd="1" destOrd="0" presId="urn:microsoft.com/office/officeart/2005/8/layout/hierarchy2"/>
    <dgm:cxn modelId="{12550199-0FDE-4930-BD7D-0EA766414EC9}" type="presOf" srcId="{A86785E8-B1DE-4DFB-9FE5-94DB6DDCF839}" destId="{356764C5-FA9C-4390-84EB-703EC942CA28}" srcOrd="0" destOrd="0" presId="urn:microsoft.com/office/officeart/2005/8/layout/hierarchy2"/>
    <dgm:cxn modelId="{06027253-0079-440E-91AE-FB0D9C3169F3}" type="presOf" srcId="{B1770AC8-AAB4-4DDD-8350-B6C4BDEDA4D0}" destId="{2F3F0F2F-04AA-46DB-B3AE-EB295174ABE1}" srcOrd="0" destOrd="0" presId="urn:microsoft.com/office/officeart/2005/8/layout/hierarchy2"/>
    <dgm:cxn modelId="{C7A3D9AF-FE11-4CD2-ADDB-CC8A4AAF534A}" srcId="{9522CF84-21F0-4AB5-A8FB-2DA770D9B228}" destId="{B1770AC8-AAB4-4DDD-8350-B6C4BDEDA4D0}" srcOrd="0" destOrd="0" parTransId="{BBEB1E74-A94B-421E-9792-0CAE91A1104E}" sibTransId="{6AEF63D1-7C4B-4193-970B-A4F888F00C9B}"/>
    <dgm:cxn modelId="{D8D0845C-6BDF-4AAE-8A4C-A90D6F4A1611}" type="presOf" srcId="{BBEB1E74-A94B-421E-9792-0CAE91A1104E}" destId="{0035D325-F127-432A-8DB1-0C8E0C49F9A4}" srcOrd="1" destOrd="0" presId="urn:microsoft.com/office/officeart/2005/8/layout/hierarchy2"/>
    <dgm:cxn modelId="{E5ECAE0A-CFAB-4432-83E3-50F5A4640FFD}" type="presOf" srcId="{3C73B99B-ADB3-4468-AFBA-1BF3710370F7}" destId="{F959F731-C365-48EA-BD1C-024E589B7EB6}" srcOrd="0" destOrd="0" presId="urn:microsoft.com/office/officeart/2005/8/layout/hierarchy2"/>
    <dgm:cxn modelId="{BB37AB88-8971-4B6E-8C50-9BBBFDCCFD96}" type="presOf" srcId="{0767E5F2-7278-44C4-9A61-998145A09BEA}" destId="{FBDEAE27-328B-46FB-8417-6952EDA3E99D}" srcOrd="0" destOrd="0" presId="urn:microsoft.com/office/officeart/2005/8/layout/hierarchy2"/>
    <dgm:cxn modelId="{9C9EE72A-EECA-4CB4-8315-7AE9BED94DF4}" type="presOf" srcId="{1257CE2D-499C-4600-8050-25DB397839A4}" destId="{6030EABF-2E6C-495D-9DEA-E763E3D22956}" srcOrd="1" destOrd="0" presId="urn:microsoft.com/office/officeart/2005/8/layout/hierarchy2"/>
    <dgm:cxn modelId="{A353851D-5E4E-4C1A-B175-D2BBC4CE89C4}" type="presOf" srcId="{3C73B99B-ADB3-4468-AFBA-1BF3710370F7}" destId="{B4A03B22-9404-4A48-955F-66389CED9CAA}" srcOrd="1" destOrd="0" presId="urn:microsoft.com/office/officeart/2005/8/layout/hierarchy2"/>
    <dgm:cxn modelId="{F5504AA4-AAB9-4035-AE8E-E64728C65420}" type="presOf" srcId="{66323619-D803-41C4-B6EB-0E5D5C19A5FE}" destId="{52FEC410-7865-4586-955A-ED479A971660}" srcOrd="0" destOrd="0" presId="urn:microsoft.com/office/officeart/2005/8/layout/hierarchy2"/>
    <dgm:cxn modelId="{96D6EC9A-D320-4ED1-9F18-908B8958B2C5}" srcId="{9522CF84-21F0-4AB5-A8FB-2DA770D9B228}" destId="{E44E5343-4420-4C33-9275-72B4DFD1F7C2}" srcOrd="1" destOrd="0" parTransId="{1257CE2D-499C-4600-8050-25DB397839A4}" sibTransId="{15EB8CCF-F81F-40C5-838C-D8720C8372FD}"/>
    <dgm:cxn modelId="{8D34A32E-2D32-4DBC-938F-4D713612DDB3}" srcId="{0767E5F2-7278-44C4-9A61-998145A09BEA}" destId="{A86785E8-B1DE-4DFB-9FE5-94DB6DDCF839}" srcOrd="1" destOrd="0" parTransId="{3C73B99B-ADB3-4468-AFBA-1BF3710370F7}" sibTransId="{189DB80D-F730-4099-AC89-544690F7FB9F}"/>
    <dgm:cxn modelId="{213DF421-7744-4D86-BEF9-4E65E1C201A1}" type="presOf" srcId="{1257CE2D-499C-4600-8050-25DB397839A4}" destId="{B35E410E-999F-4F07-8BBD-706BD1B2A76B}" srcOrd="0" destOrd="0" presId="urn:microsoft.com/office/officeart/2005/8/layout/hierarchy2"/>
    <dgm:cxn modelId="{EE1DB995-FCF9-43B9-83C5-2E16B11AAE3D}" type="presOf" srcId="{E44E5343-4420-4C33-9275-72B4DFD1F7C2}" destId="{C9EF9A06-E068-474E-A249-03F17569322F}" srcOrd="0" destOrd="0" presId="urn:microsoft.com/office/officeart/2005/8/layout/hierarchy2"/>
    <dgm:cxn modelId="{FFC05F83-D1D3-4840-A6EA-0C2BD2FCAD32}" type="presOf" srcId="{9522CF84-21F0-4AB5-A8FB-2DA770D9B228}" destId="{4C68C75B-C093-46C7-A988-498D11B97475}" srcOrd="0" destOrd="0" presId="urn:microsoft.com/office/officeart/2005/8/layout/hierarchy2"/>
    <dgm:cxn modelId="{75BE27BB-CFF1-4C23-8DB0-42F4FD45A18A}" srcId="{0767E5F2-7278-44C4-9A61-998145A09BEA}" destId="{9522CF84-21F0-4AB5-A8FB-2DA770D9B228}" srcOrd="0" destOrd="0" parTransId="{66323619-D803-41C4-B6EB-0E5D5C19A5FE}" sibTransId="{ABE4F633-5B8C-4EDA-8A56-020431D0A58E}"/>
    <dgm:cxn modelId="{18475BE1-3C99-4EC0-B073-BB82E0C51BDA}" type="presOf" srcId="{FAFE8F79-FC73-4C5D-A8F7-934A22FD929E}" destId="{35F6D667-A6CC-4454-842E-5C84533BE3C6}" srcOrd="0" destOrd="0" presId="urn:microsoft.com/office/officeart/2005/8/layout/hierarchy2"/>
    <dgm:cxn modelId="{CB64E2D2-3DBC-4F18-89B4-9B2CF63A17CA}" type="presOf" srcId="{BBEB1E74-A94B-421E-9792-0CAE91A1104E}" destId="{7E58138D-E7D8-487B-A600-BE6590C0AACF}" srcOrd="0" destOrd="0" presId="urn:microsoft.com/office/officeart/2005/8/layout/hierarchy2"/>
    <dgm:cxn modelId="{A789ACFB-D92E-4FCD-8AF3-FDB83A9E9F6F}" srcId="{FAFE8F79-FC73-4C5D-A8F7-934A22FD929E}" destId="{0767E5F2-7278-44C4-9A61-998145A09BEA}" srcOrd="0" destOrd="0" parTransId="{5F833C3B-C988-4E82-8248-B508A7D258F4}" sibTransId="{ECBECB24-FB39-4B30-A6D8-B9A2664D566E}"/>
    <dgm:cxn modelId="{B4765B01-E650-4046-B83B-97E30F469FC5}" type="presParOf" srcId="{35F6D667-A6CC-4454-842E-5C84533BE3C6}" destId="{A7BD4D32-5C6E-4B02-BB18-87773A884544}" srcOrd="0" destOrd="0" presId="urn:microsoft.com/office/officeart/2005/8/layout/hierarchy2"/>
    <dgm:cxn modelId="{F2DCA54E-AE10-4592-B334-D4CD28977885}" type="presParOf" srcId="{A7BD4D32-5C6E-4B02-BB18-87773A884544}" destId="{FBDEAE27-328B-46FB-8417-6952EDA3E99D}" srcOrd="0" destOrd="0" presId="urn:microsoft.com/office/officeart/2005/8/layout/hierarchy2"/>
    <dgm:cxn modelId="{076DE8B8-8CD1-4ABF-88A8-6C78370ABE51}" type="presParOf" srcId="{A7BD4D32-5C6E-4B02-BB18-87773A884544}" destId="{2CB2609F-58EF-4407-BF7E-8D6C06E21F16}" srcOrd="1" destOrd="0" presId="urn:microsoft.com/office/officeart/2005/8/layout/hierarchy2"/>
    <dgm:cxn modelId="{F0E00C1C-29C0-4B92-9F0A-39CCFAB17F90}" type="presParOf" srcId="{2CB2609F-58EF-4407-BF7E-8D6C06E21F16}" destId="{52FEC410-7865-4586-955A-ED479A971660}" srcOrd="0" destOrd="0" presId="urn:microsoft.com/office/officeart/2005/8/layout/hierarchy2"/>
    <dgm:cxn modelId="{B1AEFB05-E946-4EBE-BBD2-3B9D698DF88C}" type="presParOf" srcId="{52FEC410-7865-4586-955A-ED479A971660}" destId="{571F45B1-291B-4140-B32B-CDF5407526D6}" srcOrd="0" destOrd="0" presId="urn:microsoft.com/office/officeart/2005/8/layout/hierarchy2"/>
    <dgm:cxn modelId="{7846B908-4224-4DB2-B93D-E932270ED951}" type="presParOf" srcId="{2CB2609F-58EF-4407-BF7E-8D6C06E21F16}" destId="{0E005A9C-5B46-483A-9DE3-C2E04E3C9882}" srcOrd="1" destOrd="0" presId="urn:microsoft.com/office/officeart/2005/8/layout/hierarchy2"/>
    <dgm:cxn modelId="{D4BC3871-29A8-4CED-A85E-81625CA90224}" type="presParOf" srcId="{0E005A9C-5B46-483A-9DE3-C2E04E3C9882}" destId="{4C68C75B-C093-46C7-A988-498D11B97475}" srcOrd="0" destOrd="0" presId="urn:microsoft.com/office/officeart/2005/8/layout/hierarchy2"/>
    <dgm:cxn modelId="{64CCDAEF-40D8-4540-A3E9-32A092664572}" type="presParOf" srcId="{0E005A9C-5B46-483A-9DE3-C2E04E3C9882}" destId="{35F20540-C223-4642-B043-20B61990492E}" srcOrd="1" destOrd="0" presId="urn:microsoft.com/office/officeart/2005/8/layout/hierarchy2"/>
    <dgm:cxn modelId="{513F2C60-4AB7-4D3A-8D58-EB78D9613B5D}" type="presParOf" srcId="{35F20540-C223-4642-B043-20B61990492E}" destId="{7E58138D-E7D8-487B-A600-BE6590C0AACF}" srcOrd="0" destOrd="0" presId="urn:microsoft.com/office/officeart/2005/8/layout/hierarchy2"/>
    <dgm:cxn modelId="{64CD1F2E-723F-4653-B3BD-D8C8C63F42ED}" type="presParOf" srcId="{7E58138D-E7D8-487B-A600-BE6590C0AACF}" destId="{0035D325-F127-432A-8DB1-0C8E0C49F9A4}" srcOrd="0" destOrd="0" presId="urn:microsoft.com/office/officeart/2005/8/layout/hierarchy2"/>
    <dgm:cxn modelId="{48FAAB06-6202-44F6-9DB3-7355CACFFFBD}" type="presParOf" srcId="{35F20540-C223-4642-B043-20B61990492E}" destId="{25CC060C-9C23-4B86-B1DB-7F90226FF450}" srcOrd="1" destOrd="0" presId="urn:microsoft.com/office/officeart/2005/8/layout/hierarchy2"/>
    <dgm:cxn modelId="{9E126D34-D50B-42FC-9EF6-5B8CFE828BAF}" type="presParOf" srcId="{25CC060C-9C23-4B86-B1DB-7F90226FF450}" destId="{2F3F0F2F-04AA-46DB-B3AE-EB295174ABE1}" srcOrd="0" destOrd="0" presId="urn:microsoft.com/office/officeart/2005/8/layout/hierarchy2"/>
    <dgm:cxn modelId="{D63D3DFD-B714-42BF-8AEE-323E6FFA638F}" type="presParOf" srcId="{25CC060C-9C23-4B86-B1DB-7F90226FF450}" destId="{7F3CF789-E356-4C5A-B462-E268D0C146ED}" srcOrd="1" destOrd="0" presId="urn:microsoft.com/office/officeart/2005/8/layout/hierarchy2"/>
    <dgm:cxn modelId="{2E4E35A0-F4B1-4104-9749-BFC5A2B636F2}" type="presParOf" srcId="{35F20540-C223-4642-B043-20B61990492E}" destId="{B35E410E-999F-4F07-8BBD-706BD1B2A76B}" srcOrd="2" destOrd="0" presId="urn:microsoft.com/office/officeart/2005/8/layout/hierarchy2"/>
    <dgm:cxn modelId="{2D7E4904-91A9-4882-B18B-DAF3F5D697A2}" type="presParOf" srcId="{B35E410E-999F-4F07-8BBD-706BD1B2A76B}" destId="{6030EABF-2E6C-495D-9DEA-E763E3D22956}" srcOrd="0" destOrd="0" presId="urn:microsoft.com/office/officeart/2005/8/layout/hierarchy2"/>
    <dgm:cxn modelId="{219BE270-7B28-4676-9217-33E8CD6CE7E4}" type="presParOf" srcId="{35F20540-C223-4642-B043-20B61990492E}" destId="{2B5C1916-8679-44AE-A8AA-CB4E7D528C12}" srcOrd="3" destOrd="0" presId="urn:microsoft.com/office/officeart/2005/8/layout/hierarchy2"/>
    <dgm:cxn modelId="{D97F6BFA-E630-4C37-AE59-6F4D1A07C6BE}" type="presParOf" srcId="{2B5C1916-8679-44AE-A8AA-CB4E7D528C12}" destId="{C9EF9A06-E068-474E-A249-03F17569322F}" srcOrd="0" destOrd="0" presId="urn:microsoft.com/office/officeart/2005/8/layout/hierarchy2"/>
    <dgm:cxn modelId="{5E490A56-159E-4870-9519-5A44F91809FB}" type="presParOf" srcId="{2B5C1916-8679-44AE-A8AA-CB4E7D528C12}" destId="{73452707-3009-46AA-8B1B-6FC5147CB52F}" srcOrd="1" destOrd="0" presId="urn:microsoft.com/office/officeart/2005/8/layout/hierarchy2"/>
    <dgm:cxn modelId="{30A8780A-5427-4B55-80A6-AD8E77018C56}" type="presParOf" srcId="{2CB2609F-58EF-4407-BF7E-8D6C06E21F16}" destId="{F959F731-C365-48EA-BD1C-024E589B7EB6}" srcOrd="2" destOrd="0" presId="urn:microsoft.com/office/officeart/2005/8/layout/hierarchy2"/>
    <dgm:cxn modelId="{1A1430C7-7518-4DD3-8D74-230FD2506672}" type="presParOf" srcId="{F959F731-C365-48EA-BD1C-024E589B7EB6}" destId="{B4A03B22-9404-4A48-955F-66389CED9CAA}" srcOrd="0" destOrd="0" presId="urn:microsoft.com/office/officeart/2005/8/layout/hierarchy2"/>
    <dgm:cxn modelId="{E74730D5-60AD-40E4-AB9B-84A08F632D0D}" type="presParOf" srcId="{2CB2609F-58EF-4407-BF7E-8D6C06E21F16}" destId="{0F630255-80F9-4845-855F-51B84BF49EEE}" srcOrd="3" destOrd="0" presId="urn:microsoft.com/office/officeart/2005/8/layout/hierarchy2"/>
    <dgm:cxn modelId="{A0AB7157-F41F-4B48-9E33-0864E7F67FC1}" type="presParOf" srcId="{0F630255-80F9-4845-855F-51B84BF49EEE}" destId="{356764C5-FA9C-4390-84EB-703EC942CA28}" srcOrd="0" destOrd="0" presId="urn:microsoft.com/office/officeart/2005/8/layout/hierarchy2"/>
    <dgm:cxn modelId="{47094F2C-0009-4D33-881D-2815E15B8B9E}" type="presParOf" srcId="{0F630255-80F9-4845-855F-51B84BF49EEE}" destId="{F6DEEBA3-DEE6-42B2-B317-C1500C2BD8E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CA8FE-CA60-4700-B164-0DCBE1C7109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0D0FA66D-90BD-4402-9BE1-15F18207FEA0}">
      <dgm:prSet/>
      <dgm:spPr/>
      <dgm:t>
        <a:bodyPr/>
        <a:lstStyle/>
        <a:p>
          <a:pPr rtl="0"/>
          <a:r>
            <a:rPr lang="en-ZA" dirty="0" smtClean="0"/>
            <a:t>Special Olympics Kenya runs its health programs in collaboration with the ministry of health. </a:t>
          </a:r>
        </a:p>
        <a:p>
          <a:pPr rtl="0"/>
          <a:r>
            <a:rPr lang="en-ZA" dirty="0" smtClean="0"/>
            <a:t>Special Olympics works with specific governors who in turn authorise their ministers of health and county directors of health to support SO Kenya’s health programs.</a:t>
          </a:r>
        </a:p>
        <a:p>
          <a:pPr rtl="0"/>
          <a:r>
            <a:rPr lang="en-ZA" dirty="0" smtClean="0"/>
            <a:t>On occasion the health departments have school based follow-up care and we collaborate with the specific schools and health departments to ensure that our athletes benefit.</a:t>
          </a:r>
        </a:p>
        <a:p>
          <a:pPr rtl="0"/>
          <a:r>
            <a:rPr lang="en-ZA" dirty="0" smtClean="0"/>
            <a:t> Special Olympics Kenya also directly works with the Kenya Medical Training College both at the National headquarter and Specific campuses. </a:t>
          </a:r>
          <a:endParaRPr lang="en-US" dirty="0"/>
        </a:p>
      </dgm:t>
    </dgm:pt>
    <dgm:pt modelId="{A1C0186B-F903-4680-915F-CD032D97669E}" type="parTrans" cxnId="{AC319A1E-F1E3-4A4C-9B72-7C25E5ABAB01}">
      <dgm:prSet/>
      <dgm:spPr/>
      <dgm:t>
        <a:bodyPr/>
        <a:lstStyle/>
        <a:p>
          <a:endParaRPr lang="en-US"/>
        </a:p>
      </dgm:t>
    </dgm:pt>
    <dgm:pt modelId="{BEBAFDA2-7BA0-4A5E-A0E0-84C585BDAD5D}" type="sibTrans" cxnId="{AC319A1E-F1E3-4A4C-9B72-7C25E5ABAB01}">
      <dgm:prSet/>
      <dgm:spPr/>
      <dgm:t>
        <a:bodyPr/>
        <a:lstStyle/>
        <a:p>
          <a:endParaRPr lang="en-US"/>
        </a:p>
      </dgm:t>
    </dgm:pt>
    <dgm:pt modelId="{F357DABF-2EA5-49DB-953A-2B4D972922D6}" type="pres">
      <dgm:prSet presAssocID="{736CA8FE-CA60-4700-B164-0DCBE1C7109B}" presName="Name0" presStyleCnt="0">
        <dgm:presLayoutVars>
          <dgm:chMax val="7"/>
          <dgm:dir/>
          <dgm:animLvl val="lvl"/>
          <dgm:resizeHandles val="exact"/>
        </dgm:presLayoutVars>
      </dgm:prSet>
      <dgm:spPr/>
      <dgm:t>
        <a:bodyPr/>
        <a:lstStyle/>
        <a:p>
          <a:endParaRPr lang="en-US"/>
        </a:p>
      </dgm:t>
    </dgm:pt>
    <dgm:pt modelId="{3E668CC2-F562-42A4-A506-5BFCC03ADCB1}" type="pres">
      <dgm:prSet presAssocID="{0D0FA66D-90BD-4402-9BE1-15F18207FEA0}" presName="circle1" presStyleLbl="node1" presStyleIdx="0" presStyleCnt="1"/>
      <dgm:spPr/>
    </dgm:pt>
    <dgm:pt modelId="{C4899C87-1B18-4865-87A9-D13ACB220D2E}" type="pres">
      <dgm:prSet presAssocID="{0D0FA66D-90BD-4402-9BE1-15F18207FEA0}" presName="space" presStyleCnt="0"/>
      <dgm:spPr/>
    </dgm:pt>
    <dgm:pt modelId="{4FA38F8A-7B6F-44FA-9E80-F8C3D04FE8F8}" type="pres">
      <dgm:prSet presAssocID="{0D0FA66D-90BD-4402-9BE1-15F18207FEA0}" presName="rect1" presStyleLbl="alignAcc1" presStyleIdx="0" presStyleCnt="1"/>
      <dgm:spPr/>
      <dgm:t>
        <a:bodyPr/>
        <a:lstStyle/>
        <a:p>
          <a:endParaRPr lang="en-US"/>
        </a:p>
      </dgm:t>
    </dgm:pt>
    <dgm:pt modelId="{5F72E906-4135-4EAF-94E6-E94E108B74AA}" type="pres">
      <dgm:prSet presAssocID="{0D0FA66D-90BD-4402-9BE1-15F18207FEA0}" presName="rect1ParTxNoCh" presStyleLbl="alignAcc1" presStyleIdx="0" presStyleCnt="1">
        <dgm:presLayoutVars>
          <dgm:chMax val="1"/>
          <dgm:bulletEnabled val="1"/>
        </dgm:presLayoutVars>
      </dgm:prSet>
      <dgm:spPr/>
      <dgm:t>
        <a:bodyPr/>
        <a:lstStyle/>
        <a:p>
          <a:endParaRPr lang="en-US"/>
        </a:p>
      </dgm:t>
    </dgm:pt>
  </dgm:ptLst>
  <dgm:cxnLst>
    <dgm:cxn modelId="{BB034394-E61C-4FBF-829A-828F42BB5AFC}" type="presOf" srcId="{736CA8FE-CA60-4700-B164-0DCBE1C7109B}" destId="{F357DABF-2EA5-49DB-953A-2B4D972922D6}" srcOrd="0" destOrd="0" presId="urn:microsoft.com/office/officeart/2005/8/layout/target3"/>
    <dgm:cxn modelId="{A0CB52C2-2820-4699-8691-E0C8A7A015C2}" type="presOf" srcId="{0D0FA66D-90BD-4402-9BE1-15F18207FEA0}" destId="{5F72E906-4135-4EAF-94E6-E94E108B74AA}" srcOrd="1" destOrd="0" presId="urn:microsoft.com/office/officeart/2005/8/layout/target3"/>
    <dgm:cxn modelId="{180E31D3-713E-4DB5-9DA1-8BCA98AFEB81}" type="presOf" srcId="{0D0FA66D-90BD-4402-9BE1-15F18207FEA0}" destId="{4FA38F8A-7B6F-44FA-9E80-F8C3D04FE8F8}" srcOrd="0" destOrd="0" presId="urn:microsoft.com/office/officeart/2005/8/layout/target3"/>
    <dgm:cxn modelId="{AC319A1E-F1E3-4A4C-9B72-7C25E5ABAB01}" srcId="{736CA8FE-CA60-4700-B164-0DCBE1C7109B}" destId="{0D0FA66D-90BD-4402-9BE1-15F18207FEA0}" srcOrd="0" destOrd="0" parTransId="{A1C0186B-F903-4680-915F-CD032D97669E}" sibTransId="{BEBAFDA2-7BA0-4A5E-A0E0-84C585BDAD5D}"/>
    <dgm:cxn modelId="{39C03E74-426A-400B-A4C7-7F9D1E6EF6DF}" type="presParOf" srcId="{F357DABF-2EA5-49DB-953A-2B4D972922D6}" destId="{3E668CC2-F562-42A4-A506-5BFCC03ADCB1}" srcOrd="0" destOrd="0" presId="urn:microsoft.com/office/officeart/2005/8/layout/target3"/>
    <dgm:cxn modelId="{5FA455F7-B049-49B3-B07D-20E25A433C4F}" type="presParOf" srcId="{F357DABF-2EA5-49DB-953A-2B4D972922D6}" destId="{C4899C87-1B18-4865-87A9-D13ACB220D2E}" srcOrd="1" destOrd="0" presId="urn:microsoft.com/office/officeart/2005/8/layout/target3"/>
    <dgm:cxn modelId="{FA14C3B9-1FAC-4738-943F-F615A762ED53}" type="presParOf" srcId="{F357DABF-2EA5-49DB-953A-2B4D972922D6}" destId="{4FA38F8A-7B6F-44FA-9E80-F8C3D04FE8F8}" srcOrd="2" destOrd="0" presId="urn:microsoft.com/office/officeart/2005/8/layout/target3"/>
    <dgm:cxn modelId="{E903782F-6CEE-49FA-A6CE-9BAC40042874}" type="presParOf" srcId="{F357DABF-2EA5-49DB-953A-2B4D972922D6}" destId="{5F72E906-4135-4EAF-94E6-E94E108B74AA}"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697F2-9699-4A4D-A621-CFE79E5E93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1B178E-BA5D-4BBD-92D5-F8ADE1FDBA8B}">
      <dgm:prSet/>
      <dgm:spPr>
        <a:solidFill>
          <a:schemeClr val="bg1"/>
        </a:solidFill>
        <a:ln>
          <a:solidFill>
            <a:srgbClr val="C00000"/>
          </a:solidFill>
        </a:ln>
      </dgm:spPr>
      <dgm:t>
        <a:bodyPr/>
        <a:lstStyle/>
        <a:p>
          <a:pPr algn="ctr" rtl="0"/>
          <a:r>
            <a:rPr lang="en-US" b="1" dirty="0" smtClean="0">
              <a:solidFill>
                <a:srgbClr val="C00000"/>
              </a:solidFill>
            </a:rPr>
            <a:t>SNF PROJECT</a:t>
          </a:r>
          <a:endParaRPr lang="en-US" dirty="0">
            <a:solidFill>
              <a:srgbClr val="C00000"/>
            </a:solidFill>
          </a:endParaRPr>
        </a:p>
      </dgm:t>
    </dgm:pt>
    <dgm:pt modelId="{6D749854-A2BE-4515-83C5-5CC9374EB320}" type="parTrans" cxnId="{B4B3BA95-7369-44F5-8E1B-64B084297F17}">
      <dgm:prSet/>
      <dgm:spPr/>
      <dgm:t>
        <a:bodyPr/>
        <a:lstStyle/>
        <a:p>
          <a:endParaRPr lang="en-US"/>
        </a:p>
      </dgm:t>
    </dgm:pt>
    <dgm:pt modelId="{0C662BA1-4E8A-40B8-B556-ED175D501F72}" type="sibTrans" cxnId="{B4B3BA95-7369-44F5-8E1B-64B084297F17}">
      <dgm:prSet/>
      <dgm:spPr/>
      <dgm:t>
        <a:bodyPr/>
        <a:lstStyle/>
        <a:p>
          <a:endParaRPr lang="en-US"/>
        </a:p>
      </dgm:t>
    </dgm:pt>
    <dgm:pt modelId="{4D3F7B17-9F14-4B6F-A620-EE020C117E1C}">
      <dgm:prSet/>
      <dgm:spPr/>
      <dgm:t>
        <a:bodyPr/>
        <a:lstStyle/>
        <a:p>
          <a:pPr rtl="0"/>
          <a:r>
            <a:rPr lang="en-US" dirty="0" smtClean="0"/>
            <a:t>-The MOE has designated a liaison officer to support and coordinate the SNF project.</a:t>
          </a:r>
          <a:endParaRPr lang="en-US" dirty="0"/>
        </a:p>
      </dgm:t>
    </dgm:pt>
    <dgm:pt modelId="{F5666E05-8D78-4148-BA57-EDAD1EB9B256}" type="parTrans" cxnId="{2EF19BF0-08D8-4ECC-95AE-EE419F45D779}">
      <dgm:prSet/>
      <dgm:spPr/>
      <dgm:t>
        <a:bodyPr/>
        <a:lstStyle/>
        <a:p>
          <a:endParaRPr lang="en-US"/>
        </a:p>
      </dgm:t>
    </dgm:pt>
    <dgm:pt modelId="{44D65FBE-9D39-44FA-B38C-61A09F175F85}" type="sibTrans" cxnId="{2EF19BF0-08D8-4ECC-95AE-EE419F45D779}">
      <dgm:prSet/>
      <dgm:spPr/>
      <dgm:t>
        <a:bodyPr/>
        <a:lstStyle/>
        <a:p>
          <a:endParaRPr lang="en-US"/>
        </a:p>
      </dgm:t>
    </dgm:pt>
    <dgm:pt modelId="{BED87BB4-5EDD-437F-810B-DF4C8A8D9999}">
      <dgm:prSet/>
      <dgm:spPr/>
      <dgm:t>
        <a:bodyPr/>
        <a:lstStyle/>
        <a:p>
          <a:pPr rtl="0"/>
          <a:r>
            <a:rPr lang="en-US" dirty="0" smtClean="0"/>
            <a:t>- The partnership has made it possible to for SO Kenya to implement the project in a structured way as well as providing the ministry an opportunity to experience the </a:t>
          </a:r>
          <a:r>
            <a:rPr lang="en-US" b="1" u="sng" dirty="0" smtClean="0"/>
            <a:t>impact </a:t>
          </a:r>
          <a:r>
            <a:rPr lang="en-US" dirty="0" smtClean="0"/>
            <a:t>of Special Olympics in supporting inclusive education.</a:t>
          </a:r>
          <a:endParaRPr lang="en-US" dirty="0"/>
        </a:p>
      </dgm:t>
    </dgm:pt>
    <dgm:pt modelId="{648615B4-18D7-4C9F-B68D-94BBF5D7F38B}" type="parTrans" cxnId="{08667B29-372B-44D9-AA3B-33AF1E333E13}">
      <dgm:prSet/>
      <dgm:spPr/>
      <dgm:t>
        <a:bodyPr/>
        <a:lstStyle/>
        <a:p>
          <a:endParaRPr lang="en-US"/>
        </a:p>
      </dgm:t>
    </dgm:pt>
    <dgm:pt modelId="{5A9AC789-CFF1-44BD-8896-7036E77CC83F}" type="sibTrans" cxnId="{08667B29-372B-44D9-AA3B-33AF1E333E13}">
      <dgm:prSet/>
      <dgm:spPr/>
      <dgm:t>
        <a:bodyPr/>
        <a:lstStyle/>
        <a:p>
          <a:endParaRPr lang="en-US"/>
        </a:p>
      </dgm:t>
    </dgm:pt>
    <dgm:pt modelId="{794D4C8E-8153-490B-A547-E05E5962E581}" type="pres">
      <dgm:prSet presAssocID="{0D6697F2-9699-4A4D-A621-CFE79E5E9355}" presName="linear" presStyleCnt="0">
        <dgm:presLayoutVars>
          <dgm:animLvl val="lvl"/>
          <dgm:resizeHandles val="exact"/>
        </dgm:presLayoutVars>
      </dgm:prSet>
      <dgm:spPr/>
      <dgm:t>
        <a:bodyPr/>
        <a:lstStyle/>
        <a:p>
          <a:endParaRPr lang="en-US"/>
        </a:p>
      </dgm:t>
    </dgm:pt>
    <dgm:pt modelId="{723A698D-2F71-4C63-ABE5-4EFEDEB48B89}" type="pres">
      <dgm:prSet presAssocID="{C81B178E-BA5D-4BBD-92D5-F8ADE1FDBA8B}" presName="parentText" presStyleLbl="node1" presStyleIdx="0" presStyleCnt="3">
        <dgm:presLayoutVars>
          <dgm:chMax val="0"/>
          <dgm:bulletEnabled val="1"/>
        </dgm:presLayoutVars>
      </dgm:prSet>
      <dgm:spPr/>
      <dgm:t>
        <a:bodyPr/>
        <a:lstStyle/>
        <a:p>
          <a:endParaRPr lang="en-US"/>
        </a:p>
      </dgm:t>
    </dgm:pt>
    <dgm:pt modelId="{2AC1A222-D854-4485-943A-B8376FC4A9A3}" type="pres">
      <dgm:prSet presAssocID="{0C662BA1-4E8A-40B8-B556-ED175D501F72}" presName="spacer" presStyleCnt="0"/>
      <dgm:spPr/>
    </dgm:pt>
    <dgm:pt modelId="{4E1E2494-E7E5-4C0F-BB53-5ABD096A6ECE}" type="pres">
      <dgm:prSet presAssocID="{4D3F7B17-9F14-4B6F-A620-EE020C117E1C}" presName="parentText" presStyleLbl="node1" presStyleIdx="1" presStyleCnt="3">
        <dgm:presLayoutVars>
          <dgm:chMax val="0"/>
          <dgm:bulletEnabled val="1"/>
        </dgm:presLayoutVars>
      </dgm:prSet>
      <dgm:spPr/>
      <dgm:t>
        <a:bodyPr/>
        <a:lstStyle/>
        <a:p>
          <a:endParaRPr lang="en-US"/>
        </a:p>
      </dgm:t>
    </dgm:pt>
    <dgm:pt modelId="{0EC75125-C783-478B-ACD1-DB4E98AF18F9}" type="pres">
      <dgm:prSet presAssocID="{44D65FBE-9D39-44FA-B38C-61A09F175F85}" presName="spacer" presStyleCnt="0"/>
      <dgm:spPr/>
    </dgm:pt>
    <dgm:pt modelId="{2D931D2D-70C6-4BBA-B593-A9D9850BE6EF}" type="pres">
      <dgm:prSet presAssocID="{BED87BB4-5EDD-437F-810B-DF4C8A8D9999}" presName="parentText" presStyleLbl="node1" presStyleIdx="2" presStyleCnt="3">
        <dgm:presLayoutVars>
          <dgm:chMax val="0"/>
          <dgm:bulletEnabled val="1"/>
        </dgm:presLayoutVars>
      </dgm:prSet>
      <dgm:spPr/>
      <dgm:t>
        <a:bodyPr/>
        <a:lstStyle/>
        <a:p>
          <a:endParaRPr lang="en-US"/>
        </a:p>
      </dgm:t>
    </dgm:pt>
  </dgm:ptLst>
  <dgm:cxnLst>
    <dgm:cxn modelId="{2EF19BF0-08D8-4ECC-95AE-EE419F45D779}" srcId="{0D6697F2-9699-4A4D-A621-CFE79E5E9355}" destId="{4D3F7B17-9F14-4B6F-A620-EE020C117E1C}" srcOrd="1" destOrd="0" parTransId="{F5666E05-8D78-4148-BA57-EDAD1EB9B256}" sibTransId="{44D65FBE-9D39-44FA-B38C-61A09F175F85}"/>
    <dgm:cxn modelId="{22D905C1-2E30-4C62-9F51-7B454228CDEC}" type="presOf" srcId="{4D3F7B17-9F14-4B6F-A620-EE020C117E1C}" destId="{4E1E2494-E7E5-4C0F-BB53-5ABD096A6ECE}" srcOrd="0" destOrd="0" presId="urn:microsoft.com/office/officeart/2005/8/layout/vList2"/>
    <dgm:cxn modelId="{75FD15B3-7624-47A0-843D-9376458D65B6}" type="presOf" srcId="{0D6697F2-9699-4A4D-A621-CFE79E5E9355}" destId="{794D4C8E-8153-490B-A547-E05E5962E581}" srcOrd="0" destOrd="0" presId="urn:microsoft.com/office/officeart/2005/8/layout/vList2"/>
    <dgm:cxn modelId="{243DF371-1D62-4106-BB36-F85B73BC1357}" type="presOf" srcId="{C81B178E-BA5D-4BBD-92D5-F8ADE1FDBA8B}" destId="{723A698D-2F71-4C63-ABE5-4EFEDEB48B89}" srcOrd="0" destOrd="0" presId="urn:microsoft.com/office/officeart/2005/8/layout/vList2"/>
    <dgm:cxn modelId="{B4B3BA95-7369-44F5-8E1B-64B084297F17}" srcId="{0D6697F2-9699-4A4D-A621-CFE79E5E9355}" destId="{C81B178E-BA5D-4BBD-92D5-F8ADE1FDBA8B}" srcOrd="0" destOrd="0" parTransId="{6D749854-A2BE-4515-83C5-5CC9374EB320}" sibTransId="{0C662BA1-4E8A-40B8-B556-ED175D501F72}"/>
    <dgm:cxn modelId="{08667B29-372B-44D9-AA3B-33AF1E333E13}" srcId="{0D6697F2-9699-4A4D-A621-CFE79E5E9355}" destId="{BED87BB4-5EDD-437F-810B-DF4C8A8D9999}" srcOrd="2" destOrd="0" parTransId="{648615B4-18D7-4C9F-B68D-94BBF5D7F38B}" sibTransId="{5A9AC789-CFF1-44BD-8896-7036E77CC83F}"/>
    <dgm:cxn modelId="{517FB37B-70DA-4595-8F30-B5393575B558}" type="presOf" srcId="{BED87BB4-5EDD-437F-810B-DF4C8A8D9999}" destId="{2D931D2D-70C6-4BBA-B593-A9D9850BE6EF}" srcOrd="0" destOrd="0" presId="urn:microsoft.com/office/officeart/2005/8/layout/vList2"/>
    <dgm:cxn modelId="{AA1889AB-8BA7-402B-9637-F9D3C9C8F253}" type="presParOf" srcId="{794D4C8E-8153-490B-A547-E05E5962E581}" destId="{723A698D-2F71-4C63-ABE5-4EFEDEB48B89}" srcOrd="0" destOrd="0" presId="urn:microsoft.com/office/officeart/2005/8/layout/vList2"/>
    <dgm:cxn modelId="{D4E21D36-B821-44F9-8666-A4C33C3E2472}" type="presParOf" srcId="{794D4C8E-8153-490B-A547-E05E5962E581}" destId="{2AC1A222-D854-4485-943A-B8376FC4A9A3}" srcOrd="1" destOrd="0" presId="urn:microsoft.com/office/officeart/2005/8/layout/vList2"/>
    <dgm:cxn modelId="{E0E96EB6-5069-4665-BBBA-C867A8B53759}" type="presParOf" srcId="{794D4C8E-8153-490B-A547-E05E5962E581}" destId="{4E1E2494-E7E5-4C0F-BB53-5ABD096A6ECE}" srcOrd="2" destOrd="0" presId="urn:microsoft.com/office/officeart/2005/8/layout/vList2"/>
    <dgm:cxn modelId="{708BC70F-E7D1-4FD1-A5AD-0E9B82EF2EBA}" type="presParOf" srcId="{794D4C8E-8153-490B-A547-E05E5962E581}" destId="{0EC75125-C783-478B-ACD1-DB4E98AF18F9}" srcOrd="3" destOrd="0" presId="urn:microsoft.com/office/officeart/2005/8/layout/vList2"/>
    <dgm:cxn modelId="{8BA2F428-B1A9-47B5-946D-55A1B09F13F2}" type="presParOf" srcId="{794D4C8E-8153-490B-A547-E05E5962E581}" destId="{2D931D2D-70C6-4BBA-B593-A9D9850BE6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EAE27-328B-46FB-8417-6952EDA3E99D}">
      <dsp:nvSpPr>
        <dsp:cNvPr id="0" name=""/>
        <dsp:cNvSpPr/>
      </dsp:nvSpPr>
      <dsp:spPr>
        <a:xfrm>
          <a:off x="0" y="3292446"/>
          <a:ext cx="3047568" cy="15237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In 2003, the Disability law was enacted which provided for the establishment of National Council for Persons with Disabilities, housed in the Ministry of Social Services</a:t>
          </a:r>
          <a:endParaRPr lang="en-US" sz="1400" kern="1200" dirty="0"/>
        </a:p>
      </dsp:txBody>
      <dsp:txXfrm>
        <a:off x="44630" y="3337076"/>
        <a:ext cx="2958308" cy="1434524"/>
      </dsp:txXfrm>
    </dsp:sp>
    <dsp:sp modelId="{52FEC410-7865-4586-955A-ED479A971660}">
      <dsp:nvSpPr>
        <dsp:cNvPr id="0" name=""/>
        <dsp:cNvSpPr/>
      </dsp:nvSpPr>
      <dsp:spPr>
        <a:xfrm rot="18467549">
          <a:off x="2680475" y="3285949"/>
          <a:ext cx="1896160" cy="38364"/>
        </a:xfrm>
        <a:custGeom>
          <a:avLst/>
          <a:gdLst/>
          <a:ahLst/>
          <a:cxnLst/>
          <a:rect l="0" t="0" r="0" b="0"/>
          <a:pathLst>
            <a:path>
              <a:moveTo>
                <a:pt x="0" y="19182"/>
              </a:moveTo>
              <a:lnTo>
                <a:pt x="1896160" y="19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581151" y="3257727"/>
        <a:ext cx="94808" cy="94808"/>
      </dsp:txXfrm>
    </dsp:sp>
    <dsp:sp modelId="{4C68C75B-C093-46C7-A988-498D11B97475}">
      <dsp:nvSpPr>
        <dsp:cNvPr id="0" name=""/>
        <dsp:cNvSpPr/>
      </dsp:nvSpPr>
      <dsp:spPr>
        <a:xfrm>
          <a:off x="4209542" y="1794033"/>
          <a:ext cx="3047568" cy="15237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For an organization/individual to benefit from the services offered by this council, they have to be registered with the council</a:t>
          </a:r>
          <a:endParaRPr lang="en-US" sz="1400" kern="1200" dirty="0"/>
        </a:p>
      </dsp:txBody>
      <dsp:txXfrm>
        <a:off x="4254172" y="1838663"/>
        <a:ext cx="2958308" cy="1434524"/>
      </dsp:txXfrm>
    </dsp:sp>
    <dsp:sp modelId="{7E58138D-E7D8-487B-A600-BE6590C0AACF}">
      <dsp:nvSpPr>
        <dsp:cNvPr id="0" name=""/>
        <dsp:cNvSpPr/>
      </dsp:nvSpPr>
      <dsp:spPr>
        <a:xfrm rot="1605526">
          <a:off x="7201422" y="2770872"/>
          <a:ext cx="1040032" cy="38364"/>
        </a:xfrm>
        <a:custGeom>
          <a:avLst/>
          <a:gdLst/>
          <a:ahLst/>
          <a:cxnLst/>
          <a:rect l="0" t="0" r="0" b="0"/>
          <a:pathLst>
            <a:path>
              <a:moveTo>
                <a:pt x="0" y="19182"/>
              </a:moveTo>
              <a:lnTo>
                <a:pt x="1040032" y="19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95437" y="2764053"/>
        <a:ext cx="52001" cy="52001"/>
      </dsp:txXfrm>
    </dsp:sp>
    <dsp:sp modelId="{2F3F0F2F-04AA-46DB-B3AE-EB295174ABE1}">
      <dsp:nvSpPr>
        <dsp:cNvPr id="0" name=""/>
        <dsp:cNvSpPr/>
      </dsp:nvSpPr>
      <dsp:spPr>
        <a:xfrm>
          <a:off x="8185766" y="2262291"/>
          <a:ext cx="3047568" cy="15237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Some of the athletes receive direct cash transfers, health services, school scholarship among other services from this council. </a:t>
          </a:r>
          <a:endParaRPr lang="en-US" sz="1400" kern="1200" dirty="0"/>
        </a:p>
      </dsp:txBody>
      <dsp:txXfrm>
        <a:off x="8230396" y="2306921"/>
        <a:ext cx="2958308" cy="1434524"/>
      </dsp:txXfrm>
    </dsp:sp>
    <dsp:sp modelId="{B35E410E-999F-4F07-8BBD-706BD1B2A76B}">
      <dsp:nvSpPr>
        <dsp:cNvPr id="0" name=""/>
        <dsp:cNvSpPr/>
      </dsp:nvSpPr>
      <dsp:spPr>
        <a:xfrm rot="4000636">
          <a:off x="6548627" y="3613723"/>
          <a:ext cx="2345622" cy="38364"/>
        </a:xfrm>
        <a:custGeom>
          <a:avLst/>
          <a:gdLst/>
          <a:ahLst/>
          <a:cxnLst/>
          <a:rect l="0" t="0" r="0" b="0"/>
          <a:pathLst>
            <a:path>
              <a:moveTo>
                <a:pt x="0" y="19182"/>
              </a:moveTo>
              <a:lnTo>
                <a:pt x="2345622" y="19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7662798" y="3574264"/>
        <a:ext cx="117281" cy="117281"/>
      </dsp:txXfrm>
    </dsp:sp>
    <dsp:sp modelId="{C9EF9A06-E068-474E-A249-03F17569322F}">
      <dsp:nvSpPr>
        <dsp:cNvPr id="0" name=""/>
        <dsp:cNvSpPr/>
      </dsp:nvSpPr>
      <dsp:spPr>
        <a:xfrm>
          <a:off x="8185766" y="3947993"/>
          <a:ext cx="3047568" cy="15237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 Through the disability act, Special Olympics Kenya accesses the use of public facilities for free including, national and international stadiums, and is eligible to benefit from the National Fund for the Disabled.</a:t>
          </a:r>
          <a:endParaRPr lang="en-US" sz="1400" kern="1200" dirty="0" smtClean="0"/>
        </a:p>
        <a:p>
          <a:pPr lvl="0" algn="ctr" defTabSz="622300">
            <a:lnSpc>
              <a:spcPct val="90000"/>
            </a:lnSpc>
            <a:spcBef>
              <a:spcPct val="0"/>
            </a:spcBef>
            <a:spcAft>
              <a:spcPct val="35000"/>
            </a:spcAft>
          </a:pPr>
          <a:endParaRPr lang="en-US" sz="1400" kern="1200" dirty="0"/>
        </a:p>
      </dsp:txBody>
      <dsp:txXfrm>
        <a:off x="8230396" y="3992623"/>
        <a:ext cx="2958308" cy="1434524"/>
      </dsp:txXfrm>
    </dsp:sp>
    <dsp:sp modelId="{F959F731-C365-48EA-BD1C-024E589B7EB6}">
      <dsp:nvSpPr>
        <dsp:cNvPr id="0" name=""/>
        <dsp:cNvSpPr/>
      </dsp:nvSpPr>
      <dsp:spPr>
        <a:xfrm rot="2583881">
          <a:off x="2816050" y="4621927"/>
          <a:ext cx="1718661" cy="38364"/>
        </a:xfrm>
        <a:custGeom>
          <a:avLst/>
          <a:gdLst/>
          <a:ahLst/>
          <a:cxnLst/>
          <a:rect l="0" t="0" r="0" b="0"/>
          <a:pathLst>
            <a:path>
              <a:moveTo>
                <a:pt x="0" y="19182"/>
              </a:moveTo>
              <a:lnTo>
                <a:pt x="1718661" y="19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632414" y="4598143"/>
        <a:ext cx="85933" cy="85933"/>
      </dsp:txXfrm>
    </dsp:sp>
    <dsp:sp modelId="{356764C5-FA9C-4390-84EB-703EC942CA28}">
      <dsp:nvSpPr>
        <dsp:cNvPr id="0" name=""/>
        <dsp:cNvSpPr/>
      </dsp:nvSpPr>
      <dsp:spPr>
        <a:xfrm>
          <a:off x="4303194" y="4465988"/>
          <a:ext cx="3047568" cy="152378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t>.. Special Olympics Kenya has also registered as an organization that serves persons with intellectual disabilities and we also collaborate with the council and the family support network to ensure that our athletes are registered</a:t>
          </a:r>
          <a:endParaRPr lang="en-US" sz="1400" kern="1200" dirty="0"/>
        </a:p>
      </dsp:txBody>
      <dsp:txXfrm>
        <a:off x="4347824" y="4510618"/>
        <a:ext cx="2958308" cy="1434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8CC2-F562-42A4-A506-5BFCC03ADCB1}">
      <dsp:nvSpPr>
        <dsp:cNvPr id="0" name=""/>
        <dsp:cNvSpPr/>
      </dsp:nvSpPr>
      <dsp:spPr>
        <a:xfrm>
          <a:off x="0" y="0"/>
          <a:ext cx="6350000" cy="63500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A38F8A-7B6F-44FA-9E80-F8C3D04FE8F8}">
      <dsp:nvSpPr>
        <dsp:cNvPr id="0" name=""/>
        <dsp:cNvSpPr/>
      </dsp:nvSpPr>
      <dsp:spPr>
        <a:xfrm>
          <a:off x="3175000" y="0"/>
          <a:ext cx="8077200" cy="635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ZA" sz="2900" kern="1200" dirty="0" smtClean="0"/>
            <a:t>Special Olympics Kenya runs its health programs in collaboration with the ministry of health. </a:t>
          </a:r>
        </a:p>
        <a:p>
          <a:pPr lvl="0" algn="ctr" defTabSz="1289050" rtl="0">
            <a:lnSpc>
              <a:spcPct val="90000"/>
            </a:lnSpc>
            <a:spcBef>
              <a:spcPct val="0"/>
            </a:spcBef>
            <a:spcAft>
              <a:spcPct val="35000"/>
            </a:spcAft>
          </a:pPr>
          <a:r>
            <a:rPr lang="en-ZA" sz="2900" kern="1200" dirty="0" smtClean="0"/>
            <a:t>Special Olympics works with specific governors who in turn authorise their ministers of health and county directors of health to support SO Kenya’s health programs.</a:t>
          </a:r>
        </a:p>
        <a:p>
          <a:pPr lvl="0" algn="ctr" defTabSz="1289050" rtl="0">
            <a:lnSpc>
              <a:spcPct val="90000"/>
            </a:lnSpc>
            <a:spcBef>
              <a:spcPct val="0"/>
            </a:spcBef>
            <a:spcAft>
              <a:spcPct val="35000"/>
            </a:spcAft>
          </a:pPr>
          <a:r>
            <a:rPr lang="en-ZA" sz="2900" kern="1200" dirty="0" smtClean="0"/>
            <a:t>On occasion the health departments have school based follow-up care and we collaborate with the specific schools and health departments to ensure that our athletes benefit.</a:t>
          </a:r>
        </a:p>
        <a:p>
          <a:pPr lvl="0" algn="ctr" defTabSz="1289050" rtl="0">
            <a:lnSpc>
              <a:spcPct val="90000"/>
            </a:lnSpc>
            <a:spcBef>
              <a:spcPct val="0"/>
            </a:spcBef>
            <a:spcAft>
              <a:spcPct val="35000"/>
            </a:spcAft>
          </a:pPr>
          <a:r>
            <a:rPr lang="en-ZA" sz="2900" kern="1200" dirty="0" smtClean="0"/>
            <a:t> Special Olympics Kenya also directly works with the Kenya Medical Training College both at the National headquarter and Specific campuses. </a:t>
          </a:r>
          <a:endParaRPr lang="en-US" sz="2900" kern="1200" dirty="0"/>
        </a:p>
      </dsp:txBody>
      <dsp:txXfrm>
        <a:off x="3175000" y="0"/>
        <a:ext cx="8077200" cy="635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A698D-2F71-4C63-ABE5-4EFEDEB48B89}">
      <dsp:nvSpPr>
        <dsp:cNvPr id="0" name=""/>
        <dsp:cNvSpPr/>
      </dsp:nvSpPr>
      <dsp:spPr>
        <a:xfrm>
          <a:off x="0" y="10774"/>
          <a:ext cx="11252200" cy="2049963"/>
        </a:xfrm>
        <a:prstGeom prst="roundRect">
          <a:avLst/>
        </a:prstGeom>
        <a:solidFill>
          <a:schemeClr val="bg1"/>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solidFill>
                <a:srgbClr val="C00000"/>
              </a:solidFill>
            </a:rPr>
            <a:t>SNF PROJECT</a:t>
          </a:r>
          <a:endParaRPr lang="en-US" sz="3100" kern="1200" dirty="0">
            <a:solidFill>
              <a:srgbClr val="C00000"/>
            </a:solidFill>
          </a:endParaRPr>
        </a:p>
      </dsp:txBody>
      <dsp:txXfrm>
        <a:off x="100071" y="110845"/>
        <a:ext cx="11052058" cy="1849821"/>
      </dsp:txXfrm>
    </dsp:sp>
    <dsp:sp modelId="{4E1E2494-E7E5-4C0F-BB53-5ABD096A6ECE}">
      <dsp:nvSpPr>
        <dsp:cNvPr id="0" name=""/>
        <dsp:cNvSpPr/>
      </dsp:nvSpPr>
      <dsp:spPr>
        <a:xfrm>
          <a:off x="0" y="2150018"/>
          <a:ext cx="11252200" cy="204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-The MOE has designated a liaison officer to support and coordinate the SNF project.</a:t>
          </a:r>
          <a:endParaRPr lang="en-US" sz="3100" kern="1200" dirty="0"/>
        </a:p>
      </dsp:txBody>
      <dsp:txXfrm>
        <a:off x="100071" y="2250089"/>
        <a:ext cx="11052058" cy="1849821"/>
      </dsp:txXfrm>
    </dsp:sp>
    <dsp:sp modelId="{2D931D2D-70C6-4BBA-B593-A9D9850BE6EF}">
      <dsp:nvSpPr>
        <dsp:cNvPr id="0" name=""/>
        <dsp:cNvSpPr/>
      </dsp:nvSpPr>
      <dsp:spPr>
        <a:xfrm>
          <a:off x="0" y="4289261"/>
          <a:ext cx="11252200" cy="2049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kern="1200" dirty="0" smtClean="0"/>
            <a:t>- The partnership has made it possible to for SO Kenya to implement the project in a structured way as well as providing the ministry an opportunity to experience the </a:t>
          </a:r>
          <a:r>
            <a:rPr lang="en-US" sz="3100" b="1" u="sng" kern="1200" dirty="0" smtClean="0"/>
            <a:t>impact </a:t>
          </a:r>
          <a:r>
            <a:rPr lang="en-US" sz="3100" kern="1200" dirty="0" smtClean="0"/>
            <a:t>of Special Olympics in supporting inclusive education.</a:t>
          </a:r>
          <a:endParaRPr lang="en-US" sz="3100" kern="1200" dirty="0"/>
        </a:p>
      </dsp:txBody>
      <dsp:txXfrm>
        <a:off x="100071" y="4389332"/>
        <a:ext cx="11052058" cy="18498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1636440"/>
            <a:ext cx="11055350" cy="2090737"/>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101800" y="4228728"/>
            <a:ext cx="9102725" cy="249237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8997B4D6-8EF9-417F-A25F-25824DC06B5C}" type="slidenum">
              <a:rPr lang="en-US" altLang="en-US"/>
              <a:pPr/>
              <a:t>‹#›</a:t>
            </a:fld>
            <a:endParaRPr lang="en-US" altLang="en-US"/>
          </a:p>
        </p:txBody>
      </p:sp>
    </p:spTree>
    <p:extLst>
      <p:ext uri="{BB962C8B-B14F-4D97-AF65-F5344CB8AC3E}">
        <p14:creationId xmlns:p14="http://schemas.microsoft.com/office/powerpoint/2010/main" val="420366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ga-IE"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ECE67D80-71FF-4660-923D-03D240902720}" type="slidenum">
              <a:rPr lang="en-US" altLang="en-US"/>
              <a:pPr/>
              <a:t>‹#›</a:t>
            </a:fld>
            <a:endParaRPr lang="en-US" altLang="en-US"/>
          </a:p>
        </p:txBody>
      </p:sp>
    </p:spTree>
    <p:extLst>
      <p:ext uri="{BB962C8B-B14F-4D97-AF65-F5344CB8AC3E}">
        <p14:creationId xmlns:p14="http://schemas.microsoft.com/office/powerpoint/2010/main" val="3999483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700" y="520700"/>
            <a:ext cx="10375900" cy="1193800"/>
          </a:xfrm>
        </p:spPr>
        <p:txBody>
          <a:bodyPr/>
          <a:lstStyle/>
          <a:p>
            <a:r>
              <a:rPr lang="ga-IE" dirty="0" smtClean="0"/>
              <a:t>Click to edit Master title style</a:t>
            </a:r>
            <a:endParaRPr lang="en-US" dirty="0"/>
          </a:p>
        </p:txBody>
      </p:sp>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5107173F-B38B-46A8-965D-CAF39E1640DD}" type="slidenum">
              <a:rPr lang="en-US" altLang="en-US"/>
              <a:pPr/>
              <a:t>‹#›</a:t>
            </a:fld>
            <a:endParaRPr lang="en-US" altLang="en-US"/>
          </a:p>
        </p:txBody>
      </p:sp>
    </p:spTree>
    <p:extLst>
      <p:ext uri="{BB962C8B-B14F-4D97-AF65-F5344CB8AC3E}">
        <p14:creationId xmlns:p14="http://schemas.microsoft.com/office/powerpoint/2010/main" val="3875389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4700" y="520700"/>
            <a:ext cx="10375900" cy="1193800"/>
          </a:xfrm>
        </p:spPr>
        <p:txBody>
          <a:bodyPr/>
          <a:lstStyle/>
          <a:p>
            <a:r>
              <a:rPr lang="ga-IE" smtClean="0"/>
              <a:t>Click to edit Master title style</a:t>
            </a:r>
            <a:endParaRPr lang="en-US"/>
          </a:p>
        </p:txBody>
      </p:sp>
      <p:sp>
        <p:nvSpPr>
          <p:cNvPr id="3" name="Content Placeholder 2"/>
          <p:cNvSpPr>
            <a:spLocks noGrp="1"/>
          </p:cNvSpPr>
          <p:nvPr>
            <p:ph sz="half" idx="1"/>
          </p:nvPr>
        </p:nvSpPr>
        <p:spPr>
          <a:xfrm>
            <a:off x="774700" y="2476500"/>
            <a:ext cx="5549900" cy="6350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6477000" y="2476500"/>
            <a:ext cx="5549900" cy="6350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Box 4"/>
          <p:cNvSpPr txBox="1">
            <a:spLocks noGrp="1" noChangeArrowheads="1"/>
          </p:cNvSpPr>
          <p:nvPr>
            <p:ph type="sldNum" sz="quarter" idx="10"/>
          </p:nvPr>
        </p:nvSpPr>
        <p:spPr>
          <a:ln/>
        </p:spPr>
        <p:txBody>
          <a:bodyPr/>
          <a:lstStyle>
            <a:lvl1pPr>
              <a:defRPr/>
            </a:lvl1pPr>
          </a:lstStyle>
          <a:p>
            <a:fld id="{0D5032A2-9CCE-4420-96AF-71E70E8238F5}" type="slidenum">
              <a:rPr lang="en-US" altLang="en-US"/>
              <a:pPr/>
              <a:t>‹#›</a:t>
            </a:fld>
            <a:endParaRPr lang="en-US" altLang="en-US"/>
          </a:p>
        </p:txBody>
      </p:sp>
    </p:spTree>
    <p:extLst>
      <p:ext uri="{BB962C8B-B14F-4D97-AF65-F5344CB8AC3E}">
        <p14:creationId xmlns:p14="http://schemas.microsoft.com/office/powerpoint/2010/main" val="170793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0499725" cy="1625600"/>
          </a:xfrm>
        </p:spPr>
        <p:txBody>
          <a:bodyPr/>
          <a:lstStyle>
            <a:lvl1pPr>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59A578EF-583B-410C-B861-7432083FAD18}" type="slidenum">
              <a:rPr lang="en-US" altLang="en-US"/>
              <a:pPr/>
              <a:t>‹#›</a:t>
            </a:fld>
            <a:endParaRPr lang="en-US" altLang="en-US"/>
          </a:p>
        </p:txBody>
      </p:sp>
    </p:spTree>
    <p:extLst>
      <p:ext uri="{BB962C8B-B14F-4D97-AF65-F5344CB8AC3E}">
        <p14:creationId xmlns:p14="http://schemas.microsoft.com/office/powerpoint/2010/main" val="2329820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74700" y="520700"/>
            <a:ext cx="10375900" cy="1193800"/>
          </a:xfrm>
        </p:spPr>
        <p:txBody>
          <a:bodyPr/>
          <a:lstStyle/>
          <a:p>
            <a:r>
              <a:rPr lang="ga-IE"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B6EFECEC-057E-40AD-AD40-5DCF1A5CABD5}" type="slidenum">
              <a:rPr lang="en-US" altLang="en-US"/>
              <a:pPr/>
              <a:t>‹#›</a:t>
            </a:fld>
            <a:endParaRPr lang="en-US" altLang="en-US"/>
          </a:p>
        </p:txBody>
      </p:sp>
    </p:spTree>
    <p:extLst>
      <p:ext uri="{BB962C8B-B14F-4D97-AF65-F5344CB8AC3E}">
        <p14:creationId xmlns:p14="http://schemas.microsoft.com/office/powerpoint/2010/main" val="2268658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8B5FDCB0-D3C7-46A2-88D3-6E648C4FE422}" type="slidenum">
              <a:rPr lang="en-US" altLang="en-US"/>
              <a:pPr/>
              <a:t>‹#›</a:t>
            </a:fld>
            <a:endParaRPr lang="en-US" altLang="en-US"/>
          </a:p>
        </p:txBody>
      </p:sp>
    </p:spTree>
    <p:extLst>
      <p:ext uri="{BB962C8B-B14F-4D97-AF65-F5344CB8AC3E}">
        <p14:creationId xmlns:p14="http://schemas.microsoft.com/office/powerpoint/2010/main" val="3951981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9"/>
            <a:ext cx="10460037" cy="1175494"/>
          </a:xfrm>
        </p:spPr>
        <p:txBody>
          <a:bodyPr anchor="b"/>
          <a:lstStyle>
            <a:lvl1pPr algn="l">
              <a:defRPr sz="3200" b="1"/>
            </a:lvl1pPr>
          </a:lstStyle>
          <a:p>
            <a:r>
              <a:rPr lang="ga-IE" dirty="0" smtClean="0"/>
              <a:t>Click to edit Master title style</a:t>
            </a:r>
            <a:endParaRPr lang="en-US" dirty="0"/>
          </a:p>
        </p:txBody>
      </p:sp>
      <p:sp>
        <p:nvSpPr>
          <p:cNvPr id="3" name="Content Placeholder 2"/>
          <p:cNvSpPr>
            <a:spLocks noGrp="1"/>
          </p:cNvSpPr>
          <p:nvPr>
            <p:ph idx="1"/>
          </p:nvPr>
        </p:nvSpPr>
        <p:spPr>
          <a:xfrm>
            <a:off x="5084763" y="2716560"/>
            <a:ext cx="7269162" cy="59956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Text Placeholder 3"/>
          <p:cNvSpPr>
            <a:spLocks noGrp="1"/>
          </p:cNvSpPr>
          <p:nvPr>
            <p:ph type="body" sz="half" idx="2"/>
          </p:nvPr>
        </p:nvSpPr>
        <p:spPr>
          <a:xfrm>
            <a:off x="650875" y="2716560"/>
            <a:ext cx="4278313" cy="59956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86ADACEA-A2F6-436A-B4FF-35912B751298}" type="slidenum">
              <a:rPr lang="en-US" altLang="en-US"/>
              <a:pPr/>
              <a:t>‹#›</a:t>
            </a:fld>
            <a:endParaRPr lang="en-US" altLang="en-US"/>
          </a:p>
        </p:txBody>
      </p:sp>
    </p:spTree>
    <p:extLst>
      <p:ext uri="{BB962C8B-B14F-4D97-AF65-F5344CB8AC3E}">
        <p14:creationId xmlns:p14="http://schemas.microsoft.com/office/powerpoint/2010/main" val="3966329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ga-IE"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Ubuntu"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20BD4B08-D57B-45FB-A41E-59193464152D}" type="slidenum">
              <a:rPr lang="en-US" altLang="en-US"/>
              <a:pPr/>
              <a:t>‹#›</a:t>
            </a:fld>
            <a:endParaRPr lang="en-US" altLang="en-US"/>
          </a:p>
        </p:txBody>
      </p:sp>
    </p:spTree>
    <p:extLst>
      <p:ext uri="{BB962C8B-B14F-4D97-AF65-F5344CB8AC3E}">
        <p14:creationId xmlns:p14="http://schemas.microsoft.com/office/powerpoint/2010/main" val="3966135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74700" y="520700"/>
            <a:ext cx="10223500" cy="11938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E2707534-0AEB-436C-8E60-13DBC1471944}" type="slidenum">
              <a:rPr lang="en-US" altLang="en-US" smtClean="0"/>
              <a:pPr/>
              <a:t>‹#›</a:t>
            </a:fld>
            <a:endParaRPr lang="en-US" altLang="en-US"/>
          </a:p>
        </p:txBody>
      </p:sp>
      <p:cxnSp>
        <p:nvCxnSpPr>
          <p:cNvPr id="7" name="Straight Connector 6"/>
          <p:cNvCxnSpPr/>
          <p:nvPr/>
        </p:nvCxnSpPr>
        <p:spPr bwMode="auto">
          <a:xfrm flipV="1">
            <a:off x="673100" y="3325019"/>
            <a:ext cx="5257800" cy="3"/>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Connector 9"/>
          <p:cNvCxnSpPr/>
          <p:nvPr userDrawn="1"/>
        </p:nvCxnSpPr>
        <p:spPr bwMode="auto">
          <a:xfrm flipV="1">
            <a:off x="7073900" y="3325019"/>
            <a:ext cx="5257800" cy="3"/>
          </a:xfrm>
          <a:prstGeom prst="line">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Text Placeholder 11"/>
          <p:cNvSpPr>
            <a:spLocks noGrp="1"/>
          </p:cNvSpPr>
          <p:nvPr>
            <p:ph type="body" sz="quarter" idx="11"/>
          </p:nvPr>
        </p:nvSpPr>
        <p:spPr>
          <a:xfrm>
            <a:off x="673100" y="2514599"/>
            <a:ext cx="5257800" cy="810419"/>
          </a:xfrm>
        </p:spPr>
        <p:txBody>
          <a:bodyPr anchor="b"/>
          <a:lstStyle>
            <a:lvl1pPr marL="0" indent="0" algn="ctr">
              <a:defRPr sz="2000" b="1"/>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1"/>
          <p:cNvSpPr>
            <a:spLocks noGrp="1"/>
          </p:cNvSpPr>
          <p:nvPr>
            <p:ph type="body" sz="quarter" idx="12"/>
          </p:nvPr>
        </p:nvSpPr>
        <p:spPr>
          <a:xfrm>
            <a:off x="7073900" y="2514599"/>
            <a:ext cx="5257800" cy="810419"/>
          </a:xfrm>
          <a:noFill/>
          <a:ln>
            <a:noFill/>
          </a:ln>
          <a:effectLst/>
        </p:spPr>
        <p:txBody>
          <a:bodyPr vert="horz" wrap="square" lIns="50800" tIns="50800" rIns="50800" bIns="50800" numCol="1" anchor="b" anchorCtr="0" compatLnSpc="1">
            <a:prstTxWarp prst="textNoShape">
              <a:avLst/>
            </a:prstTxWarp>
          </a:bodyPr>
          <a:lstStyle>
            <a:lvl1pPr algn="ctr">
              <a:defRPr lang="en-US" sz="2000" b="1" dirty="0" smtClean="0"/>
            </a:lvl1pPr>
            <a:lvl2pPr algn="ctr">
              <a:defRPr lang="en-US" dirty="0" smtClean="0"/>
            </a:lvl2pPr>
            <a:lvl3pPr algn="ctr">
              <a:defRPr lang="en-US" dirty="0" smtClean="0"/>
            </a:lvl3pPr>
            <a:lvl4pPr algn="ctr">
              <a:defRPr lang="en-US" dirty="0" smtClean="0"/>
            </a:lvl4pPr>
            <a:lvl5pPr algn="ctr">
              <a:defRPr lang="en-US" dirty="0"/>
            </a:lvl5pPr>
          </a:lstStyle>
          <a:p>
            <a:pPr marL="0" lvl="0" indent="0" algn="ctr"/>
            <a:r>
              <a:rPr lang="en-US" dirty="0" smtClean="0"/>
              <a:t>Click to edit Master text styles</a:t>
            </a:r>
          </a:p>
          <a:p>
            <a:pPr lvl="1" algn="ctr"/>
            <a:r>
              <a:rPr lang="en-US" dirty="0" smtClean="0"/>
              <a:t>Second level</a:t>
            </a:r>
          </a:p>
          <a:p>
            <a:pPr lvl="2" algn="ctr"/>
            <a:r>
              <a:rPr lang="en-US" dirty="0" smtClean="0"/>
              <a:t>Third level</a:t>
            </a:r>
          </a:p>
          <a:p>
            <a:pPr lvl="3" algn="ctr"/>
            <a:r>
              <a:rPr lang="en-US" dirty="0" smtClean="0"/>
              <a:t>Fourth level</a:t>
            </a:r>
          </a:p>
          <a:p>
            <a:pPr lvl="4" algn="ctr"/>
            <a:r>
              <a:rPr lang="en-US" dirty="0" smtClean="0"/>
              <a:t>Fifth level</a:t>
            </a:r>
            <a:endParaRPr lang="en-US" dirty="0"/>
          </a:p>
        </p:txBody>
      </p:sp>
      <p:sp>
        <p:nvSpPr>
          <p:cNvPr id="15" name="Text Placeholder 11"/>
          <p:cNvSpPr>
            <a:spLocks noGrp="1"/>
          </p:cNvSpPr>
          <p:nvPr>
            <p:ph type="body" sz="quarter" idx="13"/>
          </p:nvPr>
        </p:nvSpPr>
        <p:spPr>
          <a:xfrm>
            <a:off x="673100" y="3325018"/>
            <a:ext cx="5257800" cy="5285582"/>
          </a:xfrm>
        </p:spPr>
        <p:txBody>
          <a:bodyPr/>
          <a:lstStyle>
            <a:lvl1pPr marL="0" indent="0">
              <a:defRPr sz="1800"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1"/>
          <p:cNvSpPr>
            <a:spLocks noGrp="1"/>
          </p:cNvSpPr>
          <p:nvPr>
            <p:ph type="body" sz="quarter" idx="14"/>
          </p:nvPr>
        </p:nvSpPr>
        <p:spPr>
          <a:xfrm>
            <a:off x="7073900" y="3325018"/>
            <a:ext cx="5257800" cy="5285582"/>
          </a:xfrm>
          <a:noFill/>
          <a:ln>
            <a:noFill/>
          </a:ln>
          <a:effectLst/>
        </p:spPr>
        <p:txBody>
          <a:bodyPr vert="horz" wrap="square" lIns="50800" tIns="50800" rIns="50800" bIns="50800" numCol="1" anchor="t" anchorCtr="0" compatLnSpc="1">
            <a:prstTxWarp prst="textNoShape">
              <a:avLst/>
            </a:prstTxWarp>
          </a:bodyPr>
          <a:lstStyle>
            <a:lvl1pPr>
              <a:defRPr lang="en-US" b="1" dirty="0" smtClean="0"/>
            </a:lvl1pPr>
            <a:lvl2pPr>
              <a:defRPr lang="en-US" dirty="0" smtClean="0"/>
            </a:lvl2pPr>
            <a:lvl3pPr>
              <a:defRPr lang="en-US" dirty="0" smtClean="0"/>
            </a:lvl3pPr>
            <a:lvl4pPr>
              <a:defRPr lang="en-US" dirty="0" smtClean="0"/>
            </a:lvl4pPr>
            <a:lvl5pPr>
              <a:defRPr lang="en-US" dirty="0"/>
            </a:lvl5pPr>
          </a:lstStyle>
          <a:p>
            <a:pPr marL="0" lvl="0" indent="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724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707534-0AEB-436C-8E60-13DBC1471944}" type="slidenum">
              <a:rPr lang="en-US" altLang="en-US" smtClean="0"/>
              <a:pPr/>
              <a:t>‹#›</a:t>
            </a:fld>
            <a:endParaRPr lang="en-US" altLang="en-US"/>
          </a:p>
        </p:txBody>
      </p:sp>
      <p:graphicFrame>
        <p:nvGraphicFramePr>
          <p:cNvPr id="4" name="Table 3"/>
          <p:cNvGraphicFramePr>
            <a:graphicFrameLocks noGrp="1"/>
          </p:cNvGraphicFramePr>
          <p:nvPr userDrawn="1">
            <p:extLst>
              <p:ext uri="{D42A27DB-BD31-4B8C-83A1-F6EECF244321}">
                <p14:modId xmlns:p14="http://schemas.microsoft.com/office/powerpoint/2010/main" val="1170215446"/>
              </p:ext>
            </p:extLst>
          </p:nvPr>
        </p:nvGraphicFramePr>
        <p:xfrm>
          <a:off x="774699" y="1986844"/>
          <a:ext cx="11595100" cy="6852356"/>
        </p:xfrm>
        <a:graphic>
          <a:graphicData uri="http://schemas.openxmlformats.org/drawingml/2006/table">
            <a:tbl>
              <a:tblPr firstRow="1" bandRow="1">
                <a:tableStyleId>{5C22544A-7EE6-4342-B048-85BDC9FD1C3A}</a:tableStyleId>
              </a:tblPr>
              <a:tblGrid>
                <a:gridCol w="2319020">
                  <a:extLst>
                    <a:ext uri="{9D8B030D-6E8A-4147-A177-3AD203B41FA5}">
                      <a16:colId xmlns:a16="http://schemas.microsoft.com/office/drawing/2014/main" val="20000"/>
                    </a:ext>
                  </a:extLst>
                </a:gridCol>
                <a:gridCol w="2319020">
                  <a:extLst>
                    <a:ext uri="{9D8B030D-6E8A-4147-A177-3AD203B41FA5}">
                      <a16:colId xmlns:a16="http://schemas.microsoft.com/office/drawing/2014/main" val="20001"/>
                    </a:ext>
                  </a:extLst>
                </a:gridCol>
                <a:gridCol w="2319020">
                  <a:extLst>
                    <a:ext uri="{9D8B030D-6E8A-4147-A177-3AD203B41FA5}">
                      <a16:colId xmlns:a16="http://schemas.microsoft.com/office/drawing/2014/main" val="20002"/>
                    </a:ext>
                  </a:extLst>
                </a:gridCol>
                <a:gridCol w="2319020">
                  <a:extLst>
                    <a:ext uri="{9D8B030D-6E8A-4147-A177-3AD203B41FA5}">
                      <a16:colId xmlns:a16="http://schemas.microsoft.com/office/drawing/2014/main" val="20003"/>
                    </a:ext>
                  </a:extLst>
                </a:gridCol>
                <a:gridCol w="2319020">
                  <a:extLst>
                    <a:ext uri="{9D8B030D-6E8A-4147-A177-3AD203B41FA5}">
                      <a16:colId xmlns:a16="http://schemas.microsoft.com/office/drawing/2014/main" val="20004"/>
                    </a:ext>
                  </a:extLst>
                </a:gridCol>
              </a:tblGrid>
              <a:tr h="568067">
                <a:tc>
                  <a:txBody>
                    <a:bodyPr/>
                    <a:lstStyle/>
                    <a:p>
                      <a:endParaRPr lang="en-US" dirty="0"/>
                    </a:p>
                  </a:txBody>
                  <a:tcPr>
                    <a:noFill/>
                  </a:tcPr>
                </a:tc>
                <a:tc>
                  <a:txBody>
                    <a:bodyPr/>
                    <a:lstStyle/>
                    <a:p>
                      <a:pPr algn="ctr"/>
                      <a:r>
                        <a:rPr lang="en-US" sz="2400" dirty="0" smtClean="0"/>
                        <a:t>Column 1</a:t>
                      </a:r>
                      <a:endParaRPr lang="en-US" sz="2400" dirty="0"/>
                    </a:p>
                  </a:txBody>
                  <a:tcPr anchor="ctr">
                    <a:lnR w="38100" cap="flat" cmpd="sng" algn="ctr">
                      <a:solidFill>
                        <a:schemeClr val="bg1"/>
                      </a:solidFill>
                      <a:prstDash val="solid"/>
                      <a:round/>
                      <a:headEnd type="none" w="med" len="med"/>
                      <a:tailEnd type="none" w="med" len="med"/>
                    </a:lnR>
                  </a:tcPr>
                </a:tc>
                <a:tc>
                  <a:txBody>
                    <a:bodyPr/>
                    <a:lstStyle/>
                    <a:p>
                      <a:pPr algn="ctr"/>
                      <a:r>
                        <a:rPr lang="en-US" sz="2400" dirty="0" smtClean="0"/>
                        <a:t>Column 2</a:t>
                      </a:r>
                      <a:endParaRPr lang="en-US" sz="2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2400" dirty="0" smtClean="0"/>
                        <a:t>Column</a:t>
                      </a:r>
                      <a:r>
                        <a:rPr lang="en-US" sz="2400" baseline="0" dirty="0" smtClean="0"/>
                        <a:t> 3</a:t>
                      </a:r>
                      <a:endParaRPr lang="en-US" sz="24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2400" dirty="0" smtClean="0"/>
                        <a:t>Column 4</a:t>
                      </a:r>
                      <a:endParaRPr lang="en-US" sz="2400" dirty="0"/>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094763">
                <a:tc>
                  <a:txBody>
                    <a:bodyPr/>
                    <a:lstStyle/>
                    <a:p>
                      <a:pPr algn="ctr"/>
                      <a:r>
                        <a:rPr lang="en-US" sz="2400" b="1" dirty="0" smtClean="0">
                          <a:solidFill>
                            <a:schemeClr val="bg1"/>
                          </a:solidFill>
                        </a:rPr>
                        <a:t>Row 1</a:t>
                      </a:r>
                      <a:endParaRPr lang="en-US" sz="24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r>
                        <a:rPr lang="en-US" sz="2000" dirty="0" smtClean="0"/>
                        <a:t>Text</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4763">
                <a:tc>
                  <a:txBody>
                    <a:bodyPr/>
                    <a:lstStyle/>
                    <a:p>
                      <a:pPr algn="ctr"/>
                      <a:r>
                        <a:rPr lang="en-US" sz="2400" b="1" dirty="0" smtClean="0">
                          <a:solidFill>
                            <a:schemeClr val="bg1"/>
                          </a:solidFill>
                        </a:rPr>
                        <a:t>Row 2</a:t>
                      </a:r>
                      <a:endParaRPr lang="en-US" sz="24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94763">
                <a:tc>
                  <a:txBody>
                    <a:bodyPr/>
                    <a:lstStyle/>
                    <a:p>
                      <a:pPr algn="ctr"/>
                      <a:r>
                        <a:rPr lang="en-US" sz="2400" b="1" dirty="0" smtClean="0">
                          <a:solidFill>
                            <a:schemeClr val="bg1"/>
                          </a:solidFill>
                        </a:rPr>
                        <a:t>Row 3</a:t>
                      </a:r>
                      <a:endParaRPr lang="en-US" sz="24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5587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78F8ED91-B7C9-4731-A1CF-1C883FE004DB}" type="slidenum">
              <a:rPr lang="en-US" altLang="en-US"/>
              <a:pPr/>
              <a:t>‹#›</a:t>
            </a:fld>
            <a:endParaRPr lang="en-US" altLang="en-US"/>
          </a:p>
        </p:txBody>
      </p:sp>
    </p:spTree>
    <p:extLst>
      <p:ext uri="{BB962C8B-B14F-4D97-AF65-F5344CB8AC3E}">
        <p14:creationId xmlns:p14="http://schemas.microsoft.com/office/powerpoint/2010/main" val="2997126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2707534-0AEB-436C-8E60-13DBC1471944}" type="slidenum">
              <a:rPr lang="en-US" altLang="en-US" smtClean="0"/>
              <a:pPr/>
              <a:t>‹#›</a:t>
            </a:fld>
            <a:endParaRPr lang="en-US" altLang="en-US"/>
          </a:p>
        </p:txBody>
      </p:sp>
      <p:graphicFrame>
        <p:nvGraphicFramePr>
          <p:cNvPr id="4" name="Table 3"/>
          <p:cNvGraphicFramePr>
            <a:graphicFrameLocks noGrp="1"/>
          </p:cNvGraphicFramePr>
          <p:nvPr userDrawn="1">
            <p:extLst>
              <p:ext uri="{D42A27DB-BD31-4B8C-83A1-F6EECF244321}">
                <p14:modId xmlns:p14="http://schemas.microsoft.com/office/powerpoint/2010/main" val="1543712193"/>
              </p:ext>
            </p:extLst>
          </p:nvPr>
        </p:nvGraphicFramePr>
        <p:xfrm>
          <a:off x="774699" y="1986844"/>
          <a:ext cx="11595100" cy="6870511"/>
        </p:xfrm>
        <a:graphic>
          <a:graphicData uri="http://schemas.openxmlformats.org/drawingml/2006/table">
            <a:tbl>
              <a:tblPr firstRow="1" bandRow="1">
                <a:tableStyleId>{5C22544A-7EE6-4342-B048-85BDC9FD1C3A}</a:tableStyleId>
              </a:tblPr>
              <a:tblGrid>
                <a:gridCol w="2319020">
                  <a:extLst>
                    <a:ext uri="{9D8B030D-6E8A-4147-A177-3AD203B41FA5}">
                      <a16:colId xmlns:a16="http://schemas.microsoft.com/office/drawing/2014/main" val="20000"/>
                    </a:ext>
                  </a:extLst>
                </a:gridCol>
                <a:gridCol w="2319020">
                  <a:extLst>
                    <a:ext uri="{9D8B030D-6E8A-4147-A177-3AD203B41FA5}">
                      <a16:colId xmlns:a16="http://schemas.microsoft.com/office/drawing/2014/main" val="20001"/>
                    </a:ext>
                  </a:extLst>
                </a:gridCol>
                <a:gridCol w="2319020">
                  <a:extLst>
                    <a:ext uri="{9D8B030D-6E8A-4147-A177-3AD203B41FA5}">
                      <a16:colId xmlns:a16="http://schemas.microsoft.com/office/drawing/2014/main" val="20002"/>
                    </a:ext>
                  </a:extLst>
                </a:gridCol>
                <a:gridCol w="2319020">
                  <a:extLst>
                    <a:ext uri="{9D8B030D-6E8A-4147-A177-3AD203B41FA5}">
                      <a16:colId xmlns:a16="http://schemas.microsoft.com/office/drawing/2014/main" val="20003"/>
                    </a:ext>
                  </a:extLst>
                </a:gridCol>
                <a:gridCol w="2319020">
                  <a:extLst>
                    <a:ext uri="{9D8B030D-6E8A-4147-A177-3AD203B41FA5}">
                      <a16:colId xmlns:a16="http://schemas.microsoft.com/office/drawing/2014/main" val="20004"/>
                    </a:ext>
                  </a:extLst>
                </a:gridCol>
              </a:tblGrid>
              <a:tr h="603956">
                <a:tc>
                  <a:txBody>
                    <a:bodyPr/>
                    <a:lstStyle/>
                    <a:p>
                      <a:endParaRPr lang="en-US" dirty="0"/>
                    </a:p>
                  </a:txBody>
                  <a:tcPr>
                    <a:noFill/>
                  </a:tcPr>
                </a:tc>
                <a:tc>
                  <a:txBody>
                    <a:bodyPr/>
                    <a:lstStyle/>
                    <a:p>
                      <a:pPr algn="ctr"/>
                      <a:r>
                        <a:rPr lang="en-US" sz="2000" dirty="0" smtClean="0"/>
                        <a:t>Column 1</a:t>
                      </a:r>
                      <a:endParaRPr lang="en-US" sz="2000" dirty="0"/>
                    </a:p>
                  </a:txBody>
                  <a:tcPr anchor="ctr">
                    <a:lnR w="38100" cap="flat" cmpd="sng" algn="ctr">
                      <a:solidFill>
                        <a:schemeClr val="bg1"/>
                      </a:solidFill>
                      <a:prstDash val="solid"/>
                      <a:round/>
                      <a:headEnd type="none" w="med" len="med"/>
                      <a:tailEnd type="none" w="med" len="med"/>
                    </a:lnR>
                  </a:tcPr>
                </a:tc>
                <a:tc>
                  <a:txBody>
                    <a:bodyPr/>
                    <a:lstStyle/>
                    <a:p>
                      <a:pPr algn="ctr"/>
                      <a:r>
                        <a:rPr lang="en-US" sz="2000" dirty="0" smtClean="0"/>
                        <a:t>Column 2</a:t>
                      </a:r>
                      <a:endParaRPr lang="en-US" sz="2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2000" dirty="0" smtClean="0"/>
                        <a:t>Column</a:t>
                      </a:r>
                      <a:r>
                        <a:rPr lang="en-US" sz="2000" baseline="0" dirty="0" smtClean="0"/>
                        <a:t> 3</a:t>
                      </a:r>
                      <a:endParaRPr lang="en-US" sz="20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2000" dirty="0" smtClean="0"/>
                        <a:t>Column 4</a:t>
                      </a:r>
                      <a:endParaRPr lang="en-US" sz="2000" dirty="0"/>
                    </a:p>
                  </a:txBody>
                  <a:tcPr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253311">
                <a:tc>
                  <a:txBody>
                    <a:bodyPr/>
                    <a:lstStyle/>
                    <a:p>
                      <a:pPr algn="ctr"/>
                      <a:r>
                        <a:rPr lang="en-US" sz="2000" b="1" dirty="0" smtClean="0">
                          <a:solidFill>
                            <a:schemeClr val="bg1"/>
                          </a:solidFill>
                        </a:rPr>
                        <a:t>Row 1</a:t>
                      </a:r>
                      <a:endParaRPr lang="en-US" sz="2000" b="1" dirty="0">
                        <a:solidFill>
                          <a:schemeClr val="bg1"/>
                        </a:solidFill>
                      </a:endParaRPr>
                    </a:p>
                  </a:txBody>
                  <a:tcPr anchor="ctr">
                    <a:lnB w="38100" cap="flat" cmpd="sng" algn="ctr">
                      <a:solidFill>
                        <a:schemeClr val="bg1"/>
                      </a:solidFill>
                      <a:prstDash val="solid"/>
                      <a:round/>
                      <a:headEnd type="none" w="med" len="med"/>
                      <a:tailEnd type="none" w="med" len="med"/>
                    </a:lnB>
                    <a:solidFill>
                      <a:schemeClr val="accent1"/>
                    </a:solidFill>
                  </a:tcPr>
                </a:tc>
                <a:tc>
                  <a:txBody>
                    <a:bodyPr/>
                    <a:lstStyle/>
                    <a:p>
                      <a:r>
                        <a:rPr lang="en-US" dirty="0" smtClean="0"/>
                        <a:t>Text</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53311">
                <a:tc>
                  <a:txBody>
                    <a:bodyPr/>
                    <a:lstStyle/>
                    <a:p>
                      <a:pPr algn="ctr"/>
                      <a:r>
                        <a:rPr lang="en-US" sz="2000" b="1" dirty="0" smtClean="0">
                          <a:solidFill>
                            <a:schemeClr val="bg1"/>
                          </a:solidFill>
                        </a:rPr>
                        <a:t>Row 2</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53311">
                <a:tc>
                  <a:txBody>
                    <a:bodyPr/>
                    <a:lstStyle/>
                    <a:p>
                      <a:pPr algn="ctr"/>
                      <a:r>
                        <a:rPr lang="en-US" sz="2000" b="1" dirty="0" smtClean="0">
                          <a:solidFill>
                            <a:schemeClr val="bg1"/>
                          </a:solidFill>
                        </a:rPr>
                        <a:t>Row 3</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253311">
                <a:tc>
                  <a:txBody>
                    <a:bodyPr/>
                    <a:lstStyle/>
                    <a:p>
                      <a:pPr algn="ctr"/>
                      <a:r>
                        <a:rPr lang="en-US" sz="2000" b="1" dirty="0" smtClean="0">
                          <a:solidFill>
                            <a:schemeClr val="bg1"/>
                          </a:solidFill>
                        </a:rPr>
                        <a:t>Row 4</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53311">
                <a:tc>
                  <a:txBody>
                    <a:bodyPr/>
                    <a:lstStyle/>
                    <a:p>
                      <a:pPr algn="ctr"/>
                      <a:r>
                        <a:rPr lang="en-US" sz="2000" b="1" dirty="0" smtClean="0">
                          <a:solidFill>
                            <a:schemeClr val="bg1"/>
                          </a:solidFill>
                        </a:rPr>
                        <a:t>Row</a:t>
                      </a:r>
                      <a:r>
                        <a:rPr lang="en-US" sz="2000" b="1" baseline="0" dirty="0" smtClean="0">
                          <a:solidFill>
                            <a:schemeClr val="bg1"/>
                          </a:solidFill>
                        </a:rPr>
                        <a:t> </a:t>
                      </a:r>
                      <a:r>
                        <a:rPr lang="en-US" sz="2000" b="1" dirty="0" smtClean="0">
                          <a:solidFill>
                            <a:schemeClr val="bg1"/>
                          </a:solidFill>
                        </a:rPr>
                        <a:t>5</a:t>
                      </a:r>
                      <a:endParaRPr lang="en-US" sz="2000" b="1" dirty="0">
                        <a:solidFill>
                          <a:schemeClr val="bg1"/>
                        </a:solidFill>
                      </a:endParaRPr>
                    </a:p>
                  </a:txBody>
                  <a:tcPr anchor="ctr">
                    <a:lnT w="38100" cap="flat" cmpd="sng" algn="ctr">
                      <a:solidFill>
                        <a:schemeClr val="bg1"/>
                      </a:solidFill>
                      <a:prstDash val="solid"/>
                      <a:round/>
                      <a:headEnd type="none" w="med" len="med"/>
                      <a:tailEnd type="none" w="med" len="med"/>
                    </a:lnT>
                    <a:solidFill>
                      <a:schemeClr val="accent1"/>
                    </a:solidFill>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6797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3698032"/>
            <a:ext cx="11053762" cy="1936750"/>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27113" y="1564432"/>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2278197A-0490-434B-A6B4-99795EA32B05}" type="slidenum">
              <a:rPr lang="en-US" altLang="en-US"/>
              <a:pPr/>
              <a:t>‹#›</a:t>
            </a:fld>
            <a:endParaRPr lang="en-US" altLang="en-US"/>
          </a:p>
        </p:txBody>
      </p:sp>
    </p:spTree>
    <p:extLst>
      <p:ext uri="{BB962C8B-B14F-4D97-AF65-F5344CB8AC3E}">
        <p14:creationId xmlns:p14="http://schemas.microsoft.com/office/powerpoint/2010/main" val="410052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4700" y="3378200"/>
            <a:ext cx="5549900" cy="264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77000" y="3378200"/>
            <a:ext cx="5549900" cy="264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9FDD11E8-004B-43D0-A62C-F851DE57D62F}" type="slidenum">
              <a:rPr lang="en-US" altLang="en-US"/>
              <a:pPr/>
              <a:t>‹#›</a:t>
            </a:fld>
            <a:endParaRPr lang="en-US" altLang="en-US"/>
          </a:p>
        </p:txBody>
      </p:sp>
    </p:spTree>
    <p:extLst>
      <p:ext uri="{BB962C8B-B14F-4D97-AF65-F5344CB8AC3E}">
        <p14:creationId xmlns:p14="http://schemas.microsoft.com/office/powerpoint/2010/main" val="1397576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50875" y="319456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50875" y="410420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5588" y="32242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5588" y="41338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9E4A2827-9890-44E1-872F-BD084C57B453}" type="slidenum">
              <a:rPr lang="en-US" altLang="en-US"/>
              <a:pPr/>
              <a:t>‹#›</a:t>
            </a:fld>
            <a:endParaRPr lang="en-US" altLang="en-US"/>
          </a:p>
        </p:txBody>
      </p:sp>
    </p:spTree>
    <p:extLst>
      <p:ext uri="{BB962C8B-B14F-4D97-AF65-F5344CB8AC3E}">
        <p14:creationId xmlns:p14="http://schemas.microsoft.com/office/powerpoint/2010/main" val="104574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7BC2589D-F116-4132-9984-62801CCECBDF}" type="slidenum">
              <a:rPr lang="en-US" altLang="en-US"/>
              <a:pPr/>
              <a:t>‹#›</a:t>
            </a:fld>
            <a:endParaRPr lang="en-US" altLang="en-US"/>
          </a:p>
        </p:txBody>
      </p:sp>
    </p:spTree>
    <p:extLst>
      <p:ext uri="{BB962C8B-B14F-4D97-AF65-F5344CB8AC3E}">
        <p14:creationId xmlns:p14="http://schemas.microsoft.com/office/powerpoint/2010/main" val="794885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E66CA089-057C-4B8F-AB3E-81245639F284}" type="slidenum">
              <a:rPr lang="en-US" altLang="en-US"/>
              <a:pPr/>
              <a:t>‹#›</a:t>
            </a:fld>
            <a:endParaRPr lang="en-US" altLang="en-US"/>
          </a:p>
        </p:txBody>
      </p:sp>
    </p:spTree>
    <p:extLst>
      <p:ext uri="{BB962C8B-B14F-4D97-AF65-F5344CB8AC3E}">
        <p14:creationId xmlns:p14="http://schemas.microsoft.com/office/powerpoint/2010/main" val="2461150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9AC0446D-FE5A-4714-9B73-7D736E9A0DF7}" type="slidenum">
              <a:rPr lang="en-US" altLang="en-US"/>
              <a:pPr/>
              <a:t>‹#›</a:t>
            </a:fld>
            <a:endParaRPr lang="en-US" altLang="en-US"/>
          </a:p>
        </p:txBody>
      </p:sp>
    </p:spTree>
    <p:extLst>
      <p:ext uri="{BB962C8B-B14F-4D97-AF65-F5344CB8AC3E}">
        <p14:creationId xmlns:p14="http://schemas.microsoft.com/office/powerpoint/2010/main" val="380209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Ubuntu Light" charset="0"/>
              </a:rPr>
              <a:t>Click icon to add picture</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45FE5B1C-83E2-4BA7-BB75-02F0395E647E}" type="slidenum">
              <a:rPr lang="en-US" altLang="en-US"/>
              <a:pPr/>
              <a:t>‹#›</a:t>
            </a:fld>
            <a:endParaRPr lang="en-US" altLang="en-US"/>
          </a:p>
        </p:txBody>
      </p:sp>
    </p:spTree>
    <p:extLst>
      <p:ext uri="{BB962C8B-B14F-4D97-AF65-F5344CB8AC3E}">
        <p14:creationId xmlns:p14="http://schemas.microsoft.com/office/powerpoint/2010/main" val="16885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774700" y="3378200"/>
            <a:ext cx="11252200" cy="264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smtClean="0">
                <a:sym typeface="Ubuntu Light" charset="0"/>
              </a:rPr>
              <a:t>Edit Master text styles</a:t>
            </a:r>
          </a:p>
          <a:p>
            <a:pPr lvl="1"/>
            <a:r>
              <a:rPr lang="en-US" smtClean="0">
                <a:sym typeface="Ubuntu Light" charset="0"/>
              </a:rPr>
              <a:t>Second level</a:t>
            </a:r>
          </a:p>
          <a:p>
            <a:pPr lvl="2"/>
            <a:r>
              <a:rPr lang="en-US" smtClean="0">
                <a:sym typeface="Ubuntu Light" charset="0"/>
              </a:rPr>
              <a:t>Third level</a:t>
            </a:r>
          </a:p>
          <a:p>
            <a:pPr lvl="3"/>
            <a:r>
              <a:rPr lang="en-US" smtClean="0">
                <a:sym typeface="Ubuntu Light" charset="0"/>
              </a:rPr>
              <a:t>Fourth level</a:t>
            </a:r>
          </a:p>
          <a:p>
            <a:pPr lvl="4"/>
            <a:r>
              <a:rPr lang="en-US" smtClean="0">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774700" y="685800"/>
            <a:ext cx="112395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smtClean="0">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787400" y="9359900"/>
            <a:ext cx="28575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l">
              <a:defRPr sz="1200">
                <a:solidFill>
                  <a:schemeClr val="tx1"/>
                </a:solidFill>
                <a:latin typeface="Ubuntu" panose="020B0504030602030204" pitchFamily="34" charset="0"/>
                <a:ea typeface="MS PGothic" panose="020B0600070205080204" pitchFamily="34" charset="-128"/>
                <a:sym typeface="Ubuntu" panose="020B0504030602030204" pitchFamily="34" charset="0"/>
              </a:defRPr>
            </a:lvl1pPr>
          </a:lstStyle>
          <a:p>
            <a:fld id="{24E84EE2-051E-4110-98EF-15CF24FF3B9B}" type="slidenum">
              <a:rPr lang="en-US" altLang="en-US"/>
              <a:pPr/>
              <a:t>‹#›</a:t>
            </a:fld>
            <a:endParaRPr lang="en-US" altLang="en-US"/>
          </a:p>
        </p:txBody>
      </p:sp>
      <p:sp>
        <p:nvSpPr>
          <p:cNvPr id="1030" name="Rectangle 5"/>
          <p:cNvSpPr>
            <a:spLocks/>
          </p:cNvSpPr>
          <p:nvPr/>
        </p:nvSpPr>
        <p:spPr bwMode="auto">
          <a:xfrm>
            <a:off x="1122363" y="9410700"/>
            <a:ext cx="11699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200">
                <a:solidFill>
                  <a:srgbClr val="9A9A9A"/>
                </a:solidFill>
                <a:latin typeface="Ubuntu" panose="020B0504030602030204" pitchFamily="34" charset="0"/>
                <a:ea typeface="MS PGothic" panose="020B0600070205080204" pitchFamily="34" charset="-128"/>
                <a:sym typeface="Ubuntu" panose="020B0504030602030204" pitchFamily="34" charset="0"/>
              </a:rPr>
              <a:t>Special Olympics</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1" fontAlgn="base" hangingPunct="1">
        <a:spcBef>
          <a:spcPct val="0"/>
        </a:spcBef>
        <a:spcAft>
          <a:spcPct val="0"/>
        </a:spcAft>
        <a:defRPr sz="4000">
          <a:solidFill>
            <a:srgbClr val="FFFFFF"/>
          </a:solidFill>
          <a:latin typeface="+mj-lt"/>
          <a:ea typeface="+mj-ea"/>
          <a:cs typeface="+mj-cs"/>
          <a:sym typeface="Ubuntu Light" panose="020B0604030602030204" pitchFamily="34" charset="0"/>
        </a:defRPr>
      </a:lvl1pPr>
      <a:lvl2pPr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panose="020B0604030602030204" pitchFamily="34" charset="0"/>
        </a:defRPr>
      </a:lvl2pPr>
      <a:lvl3pPr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panose="020B0604030602030204" pitchFamily="34" charset="0"/>
        </a:defRPr>
      </a:lvl3pPr>
      <a:lvl4pPr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panose="020B0604030602030204" pitchFamily="34" charset="0"/>
        </a:defRPr>
      </a:lvl4pPr>
      <a:lvl5pPr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panose="020B0604030602030204" pitchFamily="34" charset="0"/>
        </a:defRPr>
      </a:lvl5pPr>
      <a:lvl6pPr marL="457200"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charset="0"/>
        </a:defRPr>
      </a:lvl6pPr>
      <a:lvl7pPr marL="914400"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charset="0"/>
        </a:defRPr>
      </a:lvl7pPr>
      <a:lvl8pPr marL="1371600"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charset="0"/>
        </a:defRPr>
      </a:lvl8pPr>
      <a:lvl9pPr marL="1828800" algn="l" rtl="0" eaLnBrk="1" fontAlgn="base" hangingPunct="1">
        <a:spcBef>
          <a:spcPct val="0"/>
        </a:spcBef>
        <a:spcAft>
          <a:spcPct val="0"/>
        </a:spcAft>
        <a:defRPr sz="8400">
          <a:solidFill>
            <a:srgbClr val="FFFFFF"/>
          </a:solidFill>
          <a:latin typeface="Ubuntu Light" charset="0"/>
          <a:ea typeface="ヒラギノ角ゴ ProN W3" charset="0"/>
          <a:cs typeface="ヒラギノ角ゴ ProN W3" charset="0"/>
          <a:sym typeface="Ubuntu Light" charset="0"/>
        </a:defRPr>
      </a:lvl9pPr>
    </p:titleStyle>
    <p:bodyStyle>
      <a:lvl1pPr marL="342900" indent="-342900" algn="l" rtl="0" eaLnBrk="1" fontAlgn="base" hangingPunct="1">
        <a:lnSpc>
          <a:spcPct val="140000"/>
        </a:lnSpc>
        <a:spcBef>
          <a:spcPct val="0"/>
        </a:spcBef>
        <a:spcAft>
          <a:spcPct val="0"/>
        </a:spcAft>
        <a:defRPr sz="3200">
          <a:solidFill>
            <a:srgbClr val="FEFDD5"/>
          </a:solidFill>
          <a:latin typeface="+mn-lt"/>
          <a:ea typeface="+mn-ea"/>
          <a:cs typeface="+mn-cs"/>
          <a:sym typeface="Ubuntu Light" panose="020B0604030602030204" pitchFamily="34" charset="0"/>
        </a:defRPr>
      </a:lvl1pPr>
      <a:lvl2pPr marL="742950" indent="-285750" algn="l" rtl="0" eaLnBrk="1" fontAlgn="base" hangingPunct="1">
        <a:lnSpc>
          <a:spcPct val="140000"/>
        </a:lnSpc>
        <a:spcBef>
          <a:spcPct val="0"/>
        </a:spcBef>
        <a:spcAft>
          <a:spcPct val="0"/>
        </a:spcAft>
        <a:defRPr sz="3200">
          <a:solidFill>
            <a:srgbClr val="FEFDD5"/>
          </a:solidFill>
          <a:latin typeface="+mn-lt"/>
          <a:ea typeface="+mn-ea"/>
          <a:cs typeface="+mn-cs"/>
          <a:sym typeface="Ubuntu Light" panose="020B0604030602030204" pitchFamily="34" charset="0"/>
        </a:defRPr>
      </a:lvl2pPr>
      <a:lvl3pPr marL="1143000" indent="-228600" algn="l" rtl="0" eaLnBrk="1" fontAlgn="base" hangingPunct="1">
        <a:lnSpc>
          <a:spcPct val="140000"/>
        </a:lnSpc>
        <a:spcBef>
          <a:spcPct val="0"/>
        </a:spcBef>
        <a:spcAft>
          <a:spcPct val="0"/>
        </a:spcAft>
        <a:defRPr sz="3200">
          <a:solidFill>
            <a:srgbClr val="FEFDD5"/>
          </a:solidFill>
          <a:latin typeface="+mn-lt"/>
          <a:ea typeface="+mn-ea"/>
          <a:cs typeface="+mn-cs"/>
          <a:sym typeface="Ubuntu Light" panose="020B0604030602030204" pitchFamily="34" charset="0"/>
        </a:defRPr>
      </a:lvl3pPr>
      <a:lvl4pPr marL="1600200" indent="-228600" algn="l" rtl="0" eaLnBrk="1" fontAlgn="base" hangingPunct="1">
        <a:lnSpc>
          <a:spcPct val="140000"/>
        </a:lnSpc>
        <a:spcBef>
          <a:spcPct val="0"/>
        </a:spcBef>
        <a:spcAft>
          <a:spcPct val="0"/>
        </a:spcAft>
        <a:defRPr sz="3200">
          <a:solidFill>
            <a:srgbClr val="FEFDD5"/>
          </a:solidFill>
          <a:latin typeface="+mn-lt"/>
          <a:ea typeface="+mn-ea"/>
          <a:cs typeface="+mn-cs"/>
          <a:sym typeface="Ubuntu Light" panose="020B0604030602030204" pitchFamily="34" charset="0"/>
        </a:defRPr>
      </a:lvl4pPr>
      <a:lvl5pPr marL="2057400" indent="-228600" algn="l" rtl="0" eaLnBrk="1" fontAlgn="base" hangingPunct="1">
        <a:lnSpc>
          <a:spcPct val="140000"/>
        </a:lnSpc>
        <a:spcBef>
          <a:spcPct val="0"/>
        </a:spcBef>
        <a:spcAft>
          <a:spcPct val="0"/>
        </a:spcAft>
        <a:defRPr sz="3200">
          <a:solidFill>
            <a:srgbClr val="FEFDD5"/>
          </a:solidFill>
          <a:latin typeface="+mn-lt"/>
          <a:ea typeface="+mn-ea"/>
          <a:cs typeface="+mn-cs"/>
          <a:sym typeface="Ubuntu Light" panose="020B0604030602030204" pitchFamily="34" charset="0"/>
        </a:defRPr>
      </a:lvl5pPr>
      <a:lvl6pPr marL="457200" algn="l" rtl="0" eaLnBrk="1" fontAlgn="base" hangingPunct="1">
        <a:lnSpc>
          <a:spcPct val="140000"/>
        </a:lnSpc>
        <a:spcBef>
          <a:spcPct val="0"/>
        </a:spcBef>
        <a:spcAft>
          <a:spcPct val="0"/>
        </a:spcAft>
        <a:defRPr sz="3600">
          <a:solidFill>
            <a:srgbClr val="FEFDD5"/>
          </a:solidFill>
          <a:latin typeface="+mn-lt"/>
          <a:ea typeface="+mn-ea"/>
          <a:cs typeface="+mn-cs"/>
          <a:sym typeface="Ubuntu Light" charset="0"/>
        </a:defRPr>
      </a:lvl6pPr>
      <a:lvl7pPr marL="914400" algn="l" rtl="0" eaLnBrk="1" fontAlgn="base" hangingPunct="1">
        <a:lnSpc>
          <a:spcPct val="140000"/>
        </a:lnSpc>
        <a:spcBef>
          <a:spcPct val="0"/>
        </a:spcBef>
        <a:spcAft>
          <a:spcPct val="0"/>
        </a:spcAft>
        <a:defRPr sz="3600">
          <a:solidFill>
            <a:srgbClr val="FEFDD5"/>
          </a:solidFill>
          <a:latin typeface="+mn-lt"/>
          <a:ea typeface="+mn-ea"/>
          <a:cs typeface="+mn-cs"/>
          <a:sym typeface="Ubuntu Light" charset="0"/>
        </a:defRPr>
      </a:lvl7pPr>
      <a:lvl8pPr marL="1371600" algn="l" rtl="0" eaLnBrk="1" fontAlgn="base" hangingPunct="1">
        <a:lnSpc>
          <a:spcPct val="140000"/>
        </a:lnSpc>
        <a:spcBef>
          <a:spcPct val="0"/>
        </a:spcBef>
        <a:spcAft>
          <a:spcPct val="0"/>
        </a:spcAft>
        <a:defRPr sz="3600">
          <a:solidFill>
            <a:srgbClr val="FEFDD5"/>
          </a:solidFill>
          <a:latin typeface="+mn-lt"/>
          <a:ea typeface="+mn-ea"/>
          <a:cs typeface="+mn-cs"/>
          <a:sym typeface="Ubuntu Light" charset="0"/>
        </a:defRPr>
      </a:lvl8pPr>
      <a:lvl9pPr marL="1828800" algn="l" rtl="0" eaLnBrk="1" fontAlgn="base" hangingPunct="1">
        <a:lnSpc>
          <a:spcPct val="140000"/>
        </a:lnSpc>
        <a:spcBef>
          <a:spcPct val="0"/>
        </a:spcBef>
        <a:spcAft>
          <a:spcPct val="0"/>
        </a:spcAft>
        <a:defRPr sz="3600">
          <a:solidFill>
            <a:srgbClr val="FEFDD5"/>
          </a:solidFill>
          <a:latin typeface="+mn-lt"/>
          <a:ea typeface="+mn-ea"/>
          <a:cs typeface="+mn-cs"/>
          <a:sym typeface="Ubuntu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774700" y="2476500"/>
            <a:ext cx="11252200" cy="635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a:sym typeface="Ubuntu" charset="0"/>
              </a:rPr>
              <a:t>Click to edit Master text styles</a:t>
            </a:r>
          </a:p>
          <a:p>
            <a:pPr lvl="1"/>
            <a:r>
              <a:rPr lang="en-US" dirty="0">
                <a:sym typeface="Ubuntu Light" charset="0"/>
              </a:rPr>
              <a:t>Second level</a:t>
            </a:r>
          </a:p>
          <a:p>
            <a:pPr lvl="2"/>
            <a:r>
              <a:rPr lang="en-US" dirty="0">
                <a:sym typeface="Ubuntu Light" charset="0"/>
              </a:rPr>
              <a:t>Third level</a:t>
            </a:r>
          </a:p>
          <a:p>
            <a:pPr lvl="3"/>
            <a:r>
              <a:rPr lang="en-US" dirty="0">
                <a:sym typeface="Ubuntu Light" charset="0"/>
              </a:rPr>
              <a:t>Fourth level</a:t>
            </a:r>
          </a:p>
          <a:p>
            <a:pPr lvl="4"/>
            <a:r>
              <a:rPr lang="en-US" dirty="0">
                <a:sym typeface="Ubuntu Light" charset="0"/>
              </a:rPr>
              <a:t>Fifth level</a:t>
            </a:r>
          </a:p>
        </p:txBody>
      </p:sp>
      <p:sp>
        <p:nvSpPr>
          <p:cNvPr id="2051" name="Rectangle 3"/>
          <p:cNvSpPr>
            <a:spLocks noGrp="1" noChangeArrowheads="1"/>
          </p:cNvSpPr>
          <p:nvPr>
            <p:ph type="title"/>
          </p:nvPr>
        </p:nvSpPr>
        <p:spPr bwMode="auto">
          <a:xfrm>
            <a:off x="774700" y="520700"/>
            <a:ext cx="10375900" cy="1193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a:sym typeface="Ubuntu Light" charset="0"/>
              </a:rPr>
              <a:t>Click to edit Master title style</a:t>
            </a:r>
          </a:p>
        </p:txBody>
      </p:sp>
      <p:sp>
        <p:nvSpPr>
          <p:cNvPr id="2052" name="Text Box 4"/>
          <p:cNvSpPr txBox="1">
            <a:spLocks noGrp="1" noChangeArrowheads="1"/>
          </p:cNvSpPr>
          <p:nvPr>
            <p:ph type="sldNum" sz="quarter" idx="4"/>
          </p:nvPr>
        </p:nvSpPr>
        <p:spPr bwMode="auto">
          <a:xfrm>
            <a:off x="787400" y="9359900"/>
            <a:ext cx="285750" cy="266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l">
              <a:defRPr sz="1200">
                <a:solidFill>
                  <a:schemeClr val="tx1"/>
                </a:solidFill>
                <a:latin typeface="Ubuntu" panose="020B0504030602030204" pitchFamily="34" charset="0"/>
                <a:ea typeface="MS PGothic" panose="020B0600070205080204" pitchFamily="34" charset="-128"/>
                <a:sym typeface="Ubuntu" panose="020B0504030602030204" pitchFamily="34" charset="0"/>
              </a:defRPr>
            </a:lvl1pPr>
          </a:lstStyle>
          <a:p>
            <a:fld id="{E2707534-0AEB-436C-8E60-13DBC1471944}" type="slidenum">
              <a:rPr lang="en-US" altLang="en-US"/>
              <a:pPr/>
              <a:t>‹#›</a:t>
            </a:fld>
            <a:endParaRPr lang="en-US" altLang="en-US"/>
          </a:p>
        </p:txBody>
      </p:sp>
      <p:sp>
        <p:nvSpPr>
          <p:cNvPr id="11270" name="Rectangle 5"/>
          <p:cNvSpPr>
            <a:spLocks/>
          </p:cNvSpPr>
          <p:nvPr/>
        </p:nvSpPr>
        <p:spPr bwMode="auto">
          <a:xfrm>
            <a:off x="1122363" y="9410700"/>
            <a:ext cx="11699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1200">
                <a:solidFill>
                  <a:srgbClr val="4F5146"/>
                </a:solidFill>
                <a:latin typeface="Ubuntu" panose="020B0504030602030204" pitchFamily="34" charset="0"/>
                <a:ea typeface="MS PGothic" panose="020B0600070205080204" pitchFamily="34" charset="-128"/>
                <a:sym typeface="Ubuntu" panose="020B0504030602030204" pitchFamily="34" charset="0"/>
              </a:rPr>
              <a:t>Special Olympics</a:t>
            </a:r>
          </a:p>
        </p:txBody>
      </p:sp>
      <p:sp>
        <p:nvSpPr>
          <p:cNvPr id="11271" name="Line 6"/>
          <p:cNvSpPr>
            <a:spLocks noChangeShapeType="1"/>
          </p:cNvSpPr>
          <p:nvPr/>
        </p:nvSpPr>
        <p:spPr bwMode="auto">
          <a:xfrm>
            <a:off x="798513" y="9271000"/>
            <a:ext cx="11220450" cy="0"/>
          </a:xfrm>
          <a:prstGeom prst="line">
            <a:avLst/>
          </a:prstGeom>
          <a:noFill/>
          <a:ln w="6350">
            <a:solidFill>
              <a:srgbClr val="80808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80" r:id="rId9"/>
    <p:sldLayoutId id="2147483682" r:id="rId10"/>
    <p:sldLayoutId id="2147483681"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spcBef>
          <a:spcPct val="0"/>
        </a:spcBef>
        <a:spcAft>
          <a:spcPct val="0"/>
        </a:spcAft>
        <a:defRPr sz="3200">
          <a:solidFill>
            <a:schemeClr val="tx1"/>
          </a:solidFill>
          <a:latin typeface="+mj-lt"/>
          <a:ea typeface="+mj-ea"/>
          <a:cs typeface="+mj-cs"/>
          <a:sym typeface="Ubuntu Light" panose="020B0604030602030204" pitchFamily="34" charset="0"/>
        </a:defRPr>
      </a:lvl1pPr>
      <a:lvl2pPr algn="l" rtl="0" eaLnBrk="0" fontAlgn="base" hangingPunct="0">
        <a:spcBef>
          <a:spcPct val="0"/>
        </a:spcBef>
        <a:spcAft>
          <a:spcPct val="0"/>
        </a:spcAft>
        <a:defRPr sz="6400">
          <a:solidFill>
            <a:schemeClr val="tx1"/>
          </a:solidFill>
          <a:latin typeface="Ubuntu Light" charset="0"/>
          <a:ea typeface="ヒラギノ角ゴ ProN W3" charset="0"/>
          <a:cs typeface="ヒラギノ角ゴ ProN W3" charset="0"/>
          <a:sym typeface="Ubuntu Light" panose="020B0604030602030204" pitchFamily="34" charset="0"/>
        </a:defRPr>
      </a:lvl2pPr>
      <a:lvl3pPr algn="l" rtl="0" eaLnBrk="0" fontAlgn="base" hangingPunct="0">
        <a:spcBef>
          <a:spcPct val="0"/>
        </a:spcBef>
        <a:spcAft>
          <a:spcPct val="0"/>
        </a:spcAft>
        <a:defRPr sz="6400">
          <a:solidFill>
            <a:schemeClr val="tx1"/>
          </a:solidFill>
          <a:latin typeface="Ubuntu Light" charset="0"/>
          <a:ea typeface="ヒラギノ角ゴ ProN W3" charset="0"/>
          <a:cs typeface="ヒラギノ角ゴ ProN W3" charset="0"/>
          <a:sym typeface="Ubuntu Light" panose="020B0604030602030204" pitchFamily="34" charset="0"/>
        </a:defRPr>
      </a:lvl3pPr>
      <a:lvl4pPr algn="l" rtl="0" eaLnBrk="0" fontAlgn="base" hangingPunct="0">
        <a:spcBef>
          <a:spcPct val="0"/>
        </a:spcBef>
        <a:spcAft>
          <a:spcPct val="0"/>
        </a:spcAft>
        <a:defRPr sz="6400">
          <a:solidFill>
            <a:schemeClr val="tx1"/>
          </a:solidFill>
          <a:latin typeface="Ubuntu Light" charset="0"/>
          <a:ea typeface="ヒラギノ角ゴ ProN W3" charset="0"/>
          <a:cs typeface="ヒラギノ角ゴ ProN W3" charset="0"/>
          <a:sym typeface="Ubuntu Light" panose="020B0604030602030204" pitchFamily="34" charset="0"/>
        </a:defRPr>
      </a:lvl4pPr>
      <a:lvl5pPr algn="l" rtl="0" eaLnBrk="0" fontAlgn="base" hangingPunct="0">
        <a:spcBef>
          <a:spcPct val="0"/>
        </a:spcBef>
        <a:spcAft>
          <a:spcPct val="0"/>
        </a:spcAft>
        <a:defRPr sz="6400">
          <a:solidFill>
            <a:schemeClr val="tx1"/>
          </a:solidFill>
          <a:latin typeface="Ubuntu Light" charset="0"/>
          <a:ea typeface="ヒラギノ角ゴ ProN W3" charset="0"/>
          <a:cs typeface="ヒラギノ角ゴ ProN W3" charset="0"/>
          <a:sym typeface="Ubuntu Light" panose="020B0604030602030204" pitchFamily="34" charset="0"/>
        </a:defRPr>
      </a:lvl5pPr>
      <a:lvl6pPr marL="457200" algn="l" rtl="0" fontAlgn="base">
        <a:spcBef>
          <a:spcPct val="0"/>
        </a:spcBef>
        <a:spcAft>
          <a:spcPct val="0"/>
        </a:spcAft>
        <a:defRPr sz="6400">
          <a:solidFill>
            <a:schemeClr val="tx1"/>
          </a:solidFill>
          <a:latin typeface="Ubuntu Light" charset="0"/>
          <a:ea typeface="ヒラギノ角ゴ ProN W3" charset="0"/>
          <a:cs typeface="ヒラギノ角ゴ ProN W3" charset="0"/>
          <a:sym typeface="Ubuntu Light" charset="0"/>
        </a:defRPr>
      </a:lvl6pPr>
      <a:lvl7pPr marL="914400" algn="l" rtl="0" fontAlgn="base">
        <a:spcBef>
          <a:spcPct val="0"/>
        </a:spcBef>
        <a:spcAft>
          <a:spcPct val="0"/>
        </a:spcAft>
        <a:defRPr sz="6400">
          <a:solidFill>
            <a:schemeClr val="tx1"/>
          </a:solidFill>
          <a:latin typeface="Ubuntu Light" charset="0"/>
          <a:ea typeface="ヒラギノ角ゴ ProN W3" charset="0"/>
          <a:cs typeface="ヒラギノ角ゴ ProN W3" charset="0"/>
          <a:sym typeface="Ubuntu Light" charset="0"/>
        </a:defRPr>
      </a:lvl7pPr>
      <a:lvl8pPr marL="1371600" algn="l" rtl="0" fontAlgn="base">
        <a:spcBef>
          <a:spcPct val="0"/>
        </a:spcBef>
        <a:spcAft>
          <a:spcPct val="0"/>
        </a:spcAft>
        <a:defRPr sz="6400">
          <a:solidFill>
            <a:schemeClr val="tx1"/>
          </a:solidFill>
          <a:latin typeface="Ubuntu Light" charset="0"/>
          <a:ea typeface="ヒラギノ角ゴ ProN W3" charset="0"/>
          <a:cs typeface="ヒラギノ角ゴ ProN W3" charset="0"/>
          <a:sym typeface="Ubuntu Light" charset="0"/>
        </a:defRPr>
      </a:lvl8pPr>
      <a:lvl9pPr marL="1828800" algn="l" rtl="0" fontAlgn="base">
        <a:spcBef>
          <a:spcPct val="0"/>
        </a:spcBef>
        <a:spcAft>
          <a:spcPct val="0"/>
        </a:spcAft>
        <a:defRPr sz="6400">
          <a:solidFill>
            <a:schemeClr val="tx1"/>
          </a:solidFill>
          <a:latin typeface="Ubuntu Light" charset="0"/>
          <a:ea typeface="ヒラギノ角ゴ ProN W3" charset="0"/>
          <a:cs typeface="ヒラギノ角ゴ ProN W3" charset="0"/>
          <a:sym typeface="Ubuntu Light" charset="0"/>
        </a:defRPr>
      </a:lvl9pPr>
    </p:titleStyle>
    <p:bodyStyle>
      <a:lvl1pPr marL="0" indent="0" algn="l" rtl="0" eaLnBrk="0" fontAlgn="base" hangingPunct="0">
        <a:lnSpc>
          <a:spcPct val="110000"/>
        </a:lnSpc>
        <a:spcBef>
          <a:spcPts val="1200"/>
        </a:spcBef>
        <a:spcAft>
          <a:spcPct val="0"/>
        </a:spcAft>
        <a:defRPr sz="1800">
          <a:solidFill>
            <a:schemeClr val="tx1"/>
          </a:solidFill>
          <a:latin typeface="+mn-lt"/>
          <a:ea typeface="+mn-ea"/>
          <a:cs typeface="+mn-cs"/>
          <a:sym typeface="Ubuntu" panose="020B0504030602030204" pitchFamily="34" charset="0"/>
        </a:defRPr>
      </a:lvl1pPr>
      <a:lvl2pPr marL="688975" indent="-242888" algn="l" rtl="0" eaLnBrk="0" fontAlgn="base" hangingPunct="0">
        <a:lnSpc>
          <a:spcPct val="110000"/>
        </a:lnSpc>
        <a:spcBef>
          <a:spcPts val="1200"/>
        </a:spcBef>
        <a:spcAft>
          <a:spcPct val="0"/>
        </a:spcAft>
        <a:buClr>
          <a:srgbClr val="4F5146"/>
        </a:buClr>
        <a:buSzPct val="80000"/>
        <a:buFont typeface="Arial" panose="020B0604020202020204" pitchFamily="34" charset="0"/>
        <a:buChar char="•"/>
        <a:defRPr sz="1800">
          <a:solidFill>
            <a:schemeClr val="tx1"/>
          </a:solidFill>
          <a:latin typeface="+mn-lt"/>
          <a:ea typeface="+mn-ea"/>
          <a:cs typeface="+mn-cs"/>
          <a:sym typeface="Ubuntu Light" panose="020B0604030602030204" pitchFamily="34" charset="0"/>
        </a:defRPr>
      </a:lvl2pPr>
      <a:lvl3pPr marL="1252538" indent="-230188" algn="l" rtl="0" eaLnBrk="0" fontAlgn="base" hangingPunct="0">
        <a:lnSpc>
          <a:spcPct val="140000"/>
        </a:lnSpc>
        <a:spcBef>
          <a:spcPct val="0"/>
        </a:spcBef>
        <a:spcAft>
          <a:spcPct val="0"/>
        </a:spcAft>
        <a:buClr>
          <a:srgbClr val="4F5146"/>
        </a:buClr>
        <a:buSzPct val="80000"/>
        <a:buFont typeface="Courier New" panose="02070309020205020404" pitchFamily="49" charset="0"/>
        <a:buChar char="o"/>
        <a:defRPr sz="1800">
          <a:solidFill>
            <a:schemeClr val="tx1"/>
          </a:solidFill>
          <a:latin typeface="+mn-lt"/>
          <a:ea typeface="+mn-ea"/>
          <a:cs typeface="+mn-cs"/>
          <a:sym typeface="Ubuntu Light" panose="020B0604030602030204" pitchFamily="34" charset="0"/>
        </a:defRPr>
      </a:lvl3pPr>
      <a:lvl4pPr marL="1603375" indent="-225425" algn="l" rtl="0" eaLnBrk="0" fontAlgn="base" hangingPunct="0">
        <a:lnSpc>
          <a:spcPct val="140000"/>
        </a:lnSpc>
        <a:spcBef>
          <a:spcPct val="0"/>
        </a:spcBef>
        <a:spcAft>
          <a:spcPct val="0"/>
        </a:spcAft>
        <a:buClr>
          <a:srgbClr val="4F5146"/>
        </a:buClr>
        <a:buSzPct val="80000"/>
        <a:buFont typeface="Wingdings" panose="05000000000000000000" pitchFamily="2" charset="2"/>
        <a:buChar char="Ø"/>
        <a:defRPr sz="1800">
          <a:solidFill>
            <a:schemeClr val="tx1"/>
          </a:solidFill>
          <a:latin typeface="+mn-lt"/>
          <a:ea typeface="+mn-ea"/>
          <a:cs typeface="+mn-cs"/>
          <a:sym typeface="Ubuntu Light" panose="020B0604030602030204" pitchFamily="34" charset="0"/>
        </a:defRPr>
      </a:lvl4pPr>
      <a:lvl5pPr marL="2166938" indent="-280988" algn="l" rtl="0" eaLnBrk="0" fontAlgn="base" hangingPunct="0">
        <a:lnSpc>
          <a:spcPct val="140000"/>
        </a:lnSpc>
        <a:spcBef>
          <a:spcPct val="0"/>
        </a:spcBef>
        <a:spcAft>
          <a:spcPct val="0"/>
        </a:spcAft>
        <a:buClr>
          <a:srgbClr val="4F5146"/>
        </a:buClr>
        <a:buSzPct val="80000"/>
        <a:buFont typeface="Wingdings" panose="05000000000000000000" pitchFamily="2" charset="2"/>
        <a:buChar char="v"/>
        <a:defRPr sz="1800">
          <a:solidFill>
            <a:schemeClr val="tx1"/>
          </a:solidFill>
          <a:latin typeface="+mn-lt"/>
          <a:ea typeface="+mn-ea"/>
          <a:cs typeface="+mn-cs"/>
          <a:sym typeface="Ubuntu Light" panose="020B0604030602030204" pitchFamily="34" charset="0"/>
        </a:defRPr>
      </a:lvl5pPr>
      <a:lvl6pPr marL="1219200" indent="-406400" algn="l" rtl="0" fontAlgn="base">
        <a:lnSpc>
          <a:spcPct val="140000"/>
        </a:lnSpc>
        <a:spcBef>
          <a:spcPct val="0"/>
        </a:spcBef>
        <a:spcAft>
          <a:spcPct val="0"/>
        </a:spcAft>
        <a:buClr>
          <a:srgbClr val="4F5146"/>
        </a:buClr>
        <a:buSzPct val="80000"/>
        <a:buFont typeface="Ubuntu Light" charset="0"/>
        <a:buChar char="‣"/>
        <a:defRPr sz="2400">
          <a:solidFill>
            <a:srgbClr val="4F5146"/>
          </a:solidFill>
          <a:latin typeface="+mj-lt"/>
          <a:ea typeface="+mn-ea"/>
          <a:cs typeface="+mn-cs"/>
          <a:sym typeface="Ubuntu Light" charset="0"/>
        </a:defRPr>
      </a:lvl6pPr>
      <a:lvl7pPr marL="1676400" indent="-406400" algn="l" rtl="0" fontAlgn="base">
        <a:lnSpc>
          <a:spcPct val="140000"/>
        </a:lnSpc>
        <a:spcBef>
          <a:spcPct val="0"/>
        </a:spcBef>
        <a:spcAft>
          <a:spcPct val="0"/>
        </a:spcAft>
        <a:buClr>
          <a:srgbClr val="4F5146"/>
        </a:buClr>
        <a:buSzPct val="80000"/>
        <a:buFont typeface="Ubuntu Light" charset="0"/>
        <a:buChar char="‣"/>
        <a:defRPr sz="2400">
          <a:solidFill>
            <a:srgbClr val="4F5146"/>
          </a:solidFill>
          <a:latin typeface="+mj-lt"/>
          <a:ea typeface="+mn-ea"/>
          <a:cs typeface="+mn-cs"/>
          <a:sym typeface="Ubuntu Light" charset="0"/>
        </a:defRPr>
      </a:lvl7pPr>
      <a:lvl8pPr marL="2133600" indent="-406400" algn="l" rtl="0" fontAlgn="base">
        <a:lnSpc>
          <a:spcPct val="140000"/>
        </a:lnSpc>
        <a:spcBef>
          <a:spcPct val="0"/>
        </a:spcBef>
        <a:spcAft>
          <a:spcPct val="0"/>
        </a:spcAft>
        <a:buClr>
          <a:srgbClr val="4F5146"/>
        </a:buClr>
        <a:buSzPct val="80000"/>
        <a:buFont typeface="Ubuntu Light" charset="0"/>
        <a:buChar char="‣"/>
        <a:defRPr sz="2400">
          <a:solidFill>
            <a:srgbClr val="4F5146"/>
          </a:solidFill>
          <a:latin typeface="+mj-lt"/>
          <a:ea typeface="+mn-ea"/>
          <a:cs typeface="+mn-cs"/>
          <a:sym typeface="Ubuntu Light" charset="0"/>
        </a:defRPr>
      </a:lvl8pPr>
      <a:lvl9pPr marL="2590800" indent="-406400" algn="l" rtl="0" fontAlgn="base">
        <a:lnSpc>
          <a:spcPct val="140000"/>
        </a:lnSpc>
        <a:spcBef>
          <a:spcPct val="0"/>
        </a:spcBef>
        <a:spcAft>
          <a:spcPct val="0"/>
        </a:spcAft>
        <a:buClr>
          <a:srgbClr val="4F5146"/>
        </a:buClr>
        <a:buSzPct val="80000"/>
        <a:buFont typeface="Ubuntu Light" charset="0"/>
        <a:buChar char="‣"/>
        <a:defRPr sz="2400">
          <a:solidFill>
            <a:srgbClr val="4F5146"/>
          </a:solidFill>
          <a:latin typeface="+mj-lt"/>
          <a:ea typeface="+mn-ea"/>
          <a:cs typeface="+mn-cs"/>
          <a:sym typeface="Ubuntu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5669109A-C177-4086-925C-A28CE4954574}" type="slidenum">
              <a:rPr lang="en-US" altLang="en-US" sz="1200">
                <a:solidFill>
                  <a:schemeClr val="tx1"/>
                </a:solidFill>
                <a:latin typeface="Ubuntu" panose="020B0504030602030204" pitchFamily="34" charset="0"/>
                <a:ea typeface="MS PGothic" panose="020B0600070205080204" pitchFamily="34" charset="-128"/>
                <a:sym typeface="Ubuntu" panose="020B0504030602030204" pitchFamily="34" charset="0"/>
              </a:rPr>
              <a:pPr eaLnBrk="1" hangingPunct="1"/>
              <a:t>1</a:t>
            </a:fld>
            <a:endParaRPr lang="en-US" altLang="en-US" sz="1200">
              <a:solidFill>
                <a:schemeClr val="tx1"/>
              </a:solidFill>
              <a:latin typeface="Ubuntu" panose="020B0504030602030204" pitchFamily="34" charset="0"/>
              <a:ea typeface="MS PGothic" panose="020B0600070205080204" pitchFamily="34" charset="-128"/>
              <a:sym typeface="Ubuntu" panose="020B0504030602030204" pitchFamily="34" charset="0"/>
            </a:endParaRPr>
          </a:p>
        </p:txBody>
      </p:sp>
      <p:sp>
        <p:nvSpPr>
          <p:cNvPr id="8193" name="Rectangle 1"/>
          <p:cNvSpPr>
            <a:spLocks noGrp="1" noChangeArrowheads="1"/>
          </p:cNvSpPr>
          <p:nvPr>
            <p:ph type="title"/>
          </p:nvPr>
        </p:nvSpPr>
        <p:spPr>
          <a:xfrm>
            <a:off x="930275" y="2667000"/>
            <a:ext cx="11239500" cy="2628900"/>
          </a:xfrm>
        </p:spPr>
        <p:txBody>
          <a:bodyPr anchor="b"/>
          <a:lstStyle/>
          <a:p>
            <a:pPr eaLnBrk="1" hangingPunct="1">
              <a:defRPr/>
            </a:pPr>
            <a:r>
              <a:rPr lang="en-US" sz="4800" dirty="0" smtClean="0">
                <a:sym typeface="Ubuntu Light" charset="0"/>
              </a:rPr>
              <a:t>Government Partnerships</a:t>
            </a:r>
            <a:r>
              <a:rPr lang="en-US" dirty="0" smtClean="0">
                <a:sym typeface="Ubuntu Light" charset="0"/>
              </a:rPr>
              <a:t/>
            </a:r>
            <a:br>
              <a:rPr lang="en-US" dirty="0" smtClean="0">
                <a:sym typeface="Ubuntu Light" charset="0"/>
              </a:rPr>
            </a:br>
            <a:r>
              <a:rPr lang="en-US" sz="3200" dirty="0" smtClean="0">
                <a:solidFill>
                  <a:srgbClr val="FEDF98"/>
                </a:solidFill>
                <a:sym typeface="Ubuntu Light" charset="0"/>
              </a:rPr>
              <a:t>Best Practice Example: Special Olympics Kenya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5" y="5586707"/>
            <a:ext cx="4999153" cy="1012024"/>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C00000"/>
                </a:solidFill>
              </a:rPr>
              <a:t>Ministry of Education</a:t>
            </a:r>
            <a:endParaRPr lang="en-US" sz="4000" dirty="0">
              <a:solidFill>
                <a:srgbClr val="C00000"/>
              </a:solidFill>
            </a:endParaRPr>
          </a:p>
        </p:txBody>
      </p:sp>
      <p:sp>
        <p:nvSpPr>
          <p:cNvPr id="6" name="Content Placeholder 5"/>
          <p:cNvSpPr>
            <a:spLocks noGrp="1"/>
          </p:cNvSpPr>
          <p:nvPr>
            <p:ph idx="1"/>
          </p:nvPr>
        </p:nvSpPr>
        <p:spPr>
          <a:xfrm>
            <a:off x="787400" y="2133600"/>
            <a:ext cx="11252200" cy="6350000"/>
          </a:xfrm>
          <a:solidFill>
            <a:schemeClr val="accent5">
              <a:lumMod val="40000"/>
              <a:lumOff val="60000"/>
            </a:schemeClr>
          </a:solidFill>
        </p:spPr>
        <p:txBody>
          <a:bodyPr/>
          <a:lstStyle/>
          <a:p>
            <a:r>
              <a:rPr lang="en-US" sz="2400" dirty="0">
                <a:solidFill>
                  <a:schemeClr val="accent1"/>
                </a:solidFill>
              </a:rPr>
              <a:t>Partnership Results </a:t>
            </a:r>
            <a:endParaRPr lang="en-US" sz="2400" dirty="0" smtClean="0">
              <a:solidFill>
                <a:schemeClr val="accent1"/>
              </a:solidFill>
            </a:endParaRPr>
          </a:p>
          <a:p>
            <a:r>
              <a:rPr lang="en-US" sz="2400" b="1" dirty="0" smtClean="0"/>
              <a:t>1.Recruitment of new </a:t>
            </a:r>
            <a:r>
              <a:rPr lang="en-US" sz="2400" b="1" dirty="0"/>
              <a:t>participants </a:t>
            </a:r>
            <a:r>
              <a:rPr lang="en-US" sz="2400" dirty="0"/>
              <a:t>(coaches, athletes, families, unified partners)</a:t>
            </a:r>
          </a:p>
          <a:p>
            <a:r>
              <a:rPr lang="en-US" sz="2400" dirty="0"/>
              <a:t>Every year the ministry of education conducts registration for athletes, Partners, coaches and families, in the whole country. This has helped us map sub programs for effective monitoring.</a:t>
            </a:r>
          </a:p>
          <a:p>
            <a:r>
              <a:rPr lang="en-US" sz="2400" dirty="0"/>
              <a:t>This partnership has made possible registration of athletes, partners and Coaches and schools participating in the expanding Unified Schools project. </a:t>
            </a:r>
          </a:p>
          <a:p>
            <a:r>
              <a:rPr lang="en-US" sz="2400" dirty="0" smtClean="0"/>
              <a:t> </a:t>
            </a:r>
            <a:r>
              <a:rPr lang="en-US" sz="2400" b="1" dirty="0"/>
              <a:t>2. Coordination</a:t>
            </a:r>
          </a:p>
          <a:p>
            <a:r>
              <a:rPr lang="en-US" sz="2400" dirty="0"/>
              <a:t>-During the special Olympics games, the </a:t>
            </a:r>
            <a:r>
              <a:rPr lang="en-US" sz="2400" dirty="0" smtClean="0"/>
              <a:t>MOE provides </a:t>
            </a:r>
            <a:r>
              <a:rPr lang="en-US" sz="2400" dirty="0"/>
              <a:t>teachers as coaches to ensure that the games are run in a successful </a:t>
            </a:r>
            <a:r>
              <a:rPr lang="en-US" sz="2400" dirty="0" smtClean="0"/>
              <a:t>way. </a:t>
            </a:r>
            <a:r>
              <a:rPr lang="en-US" sz="2400" dirty="0"/>
              <a:t>The ministry of education also provides its sports facilities for weekly training and local competitions.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8F8ED91-B7C9-4731-A1CF-1C883FE004DB}" type="slidenum">
              <a:rPr lang="en-US" altLang="en-US" smtClean="0"/>
              <a:pPr/>
              <a:t>10</a:t>
            </a:fld>
            <a:endParaRPr lang="en-US" altLang="en-US"/>
          </a:p>
        </p:txBody>
      </p:sp>
    </p:spTree>
    <p:extLst>
      <p:ext uri="{BB962C8B-B14F-4D97-AF65-F5344CB8AC3E}">
        <p14:creationId xmlns:p14="http://schemas.microsoft.com/office/powerpoint/2010/main" val="3481753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Ministry of Education</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226768"/>
              </p:ext>
            </p:extLst>
          </p:nvPr>
        </p:nvGraphicFramePr>
        <p:xfrm>
          <a:off x="774700" y="2476500"/>
          <a:ext cx="11252200" cy="635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11</a:t>
            </a:fld>
            <a:endParaRPr lang="en-US" altLang="en-US"/>
          </a:p>
        </p:txBody>
      </p:sp>
      <p:sp>
        <p:nvSpPr>
          <p:cNvPr id="3" name="TextBox 2"/>
          <p:cNvSpPr txBox="1"/>
          <p:nvPr/>
        </p:nvSpPr>
        <p:spPr>
          <a:xfrm>
            <a:off x="792584" y="1864667"/>
            <a:ext cx="3505200" cy="461665"/>
          </a:xfrm>
          <a:prstGeom prst="rect">
            <a:avLst/>
          </a:prstGeom>
          <a:noFill/>
        </p:spPr>
        <p:txBody>
          <a:bodyPr wrap="square" rtlCol="0">
            <a:spAutoFit/>
          </a:bodyPr>
          <a:lstStyle/>
          <a:p>
            <a:pPr algn="l"/>
            <a:r>
              <a:rPr lang="en-US" sz="2400" dirty="0" smtClean="0">
                <a:ln w="0"/>
                <a:solidFill>
                  <a:srgbClr val="C00000"/>
                </a:solidFill>
                <a:effectLst>
                  <a:outerShdw blurRad="38100" dist="25400" dir="5400000" algn="ctr" rotWithShape="0">
                    <a:srgbClr val="6E747A">
                      <a:alpha val="43000"/>
                    </a:srgbClr>
                  </a:outerShdw>
                </a:effectLst>
                <a:latin typeface="+mn-lt"/>
              </a:rPr>
              <a:t>Partnership Results: </a:t>
            </a:r>
          </a:p>
        </p:txBody>
      </p:sp>
    </p:spTree>
    <p:extLst>
      <p:ext uri="{BB962C8B-B14F-4D97-AF65-F5344CB8AC3E}">
        <p14:creationId xmlns:p14="http://schemas.microsoft.com/office/powerpoint/2010/main" val="4275397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Ministry of Education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108540"/>
              </p:ext>
            </p:extLst>
          </p:nvPr>
        </p:nvGraphicFramePr>
        <p:xfrm>
          <a:off x="774700" y="2362200"/>
          <a:ext cx="11252200" cy="6377940"/>
        </p:xfrm>
        <a:graphic>
          <a:graphicData uri="http://schemas.openxmlformats.org/drawingml/2006/table">
            <a:tbl>
              <a:tblPr>
                <a:tableStyleId>{5C22544A-7EE6-4342-B048-85BDC9FD1C3A}</a:tableStyleId>
              </a:tblPr>
              <a:tblGrid>
                <a:gridCol w="11252200">
                  <a:extLst>
                    <a:ext uri="{9D8B030D-6E8A-4147-A177-3AD203B41FA5}">
                      <a16:colId xmlns:a16="http://schemas.microsoft.com/office/drawing/2014/main" val="3938642211"/>
                    </a:ext>
                  </a:extLst>
                </a:gridCol>
              </a:tblGrid>
              <a:tr h="6019800">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800" dirty="0" smtClean="0">
                          <a:ln w="0"/>
                          <a:solidFill>
                            <a:srgbClr val="C00000"/>
                          </a:solidFill>
                          <a:effectLst>
                            <a:outerShdw blurRad="38100" dist="25400" dir="5400000" algn="ctr" rotWithShape="0">
                              <a:srgbClr val="6E747A">
                                <a:alpha val="43000"/>
                              </a:srgbClr>
                            </a:outerShdw>
                          </a:effectLst>
                          <a:latin typeface="+mn-lt"/>
                        </a:rPr>
                        <a:t>Partnership Results: </a:t>
                      </a:r>
                      <a:endParaRPr lang="en-GB" sz="2800" dirty="0" smtClean="0">
                        <a:effectLst/>
                      </a:endParaRPr>
                    </a:p>
                    <a:p>
                      <a:pPr marL="0" marR="0" algn="l">
                        <a:lnSpc>
                          <a:spcPct val="107000"/>
                        </a:lnSpc>
                        <a:spcBef>
                          <a:spcPts val="0"/>
                        </a:spcBef>
                        <a:spcAft>
                          <a:spcPts val="800"/>
                        </a:spcAft>
                      </a:pPr>
                      <a:r>
                        <a:rPr lang="en-GB" sz="2800" dirty="0" smtClean="0">
                          <a:effectLst/>
                        </a:rPr>
                        <a:t> 3. </a:t>
                      </a:r>
                      <a:r>
                        <a:rPr lang="en-GB" sz="2800" u="sng" dirty="0" smtClean="0">
                          <a:effectLst/>
                        </a:rPr>
                        <a:t>Assessment</a:t>
                      </a:r>
                      <a:endParaRPr lang="en-US" sz="2800" dirty="0" smtClean="0">
                        <a:effectLst/>
                      </a:endParaRPr>
                    </a:p>
                    <a:p>
                      <a:pPr marL="0" marR="0" algn="l">
                        <a:lnSpc>
                          <a:spcPct val="107000"/>
                        </a:lnSpc>
                        <a:spcBef>
                          <a:spcPts val="0"/>
                        </a:spcBef>
                        <a:spcAft>
                          <a:spcPts val="800"/>
                        </a:spcAft>
                      </a:pPr>
                      <a:r>
                        <a:rPr lang="en-GB" sz="2800" dirty="0" smtClean="0">
                          <a:effectLst/>
                        </a:rPr>
                        <a:t>The MOE through the Educational Assessment and Resource </a:t>
                      </a:r>
                      <a:r>
                        <a:rPr lang="en-GB" sz="2800" dirty="0" err="1" smtClean="0">
                          <a:effectLst/>
                        </a:rPr>
                        <a:t>Centers</a:t>
                      </a:r>
                      <a:r>
                        <a:rPr lang="en-GB" sz="2800" dirty="0" smtClean="0">
                          <a:effectLst/>
                        </a:rPr>
                        <a:t> (EARCS)conducted assessment for over 800 children with intellectual disabilities who were out of school in the UNICEF funded project.</a:t>
                      </a:r>
                      <a:r>
                        <a:rPr lang="en-GB" sz="2800" u="sng" dirty="0" smtClean="0">
                          <a:effectLst/>
                        </a:rPr>
                        <a:t> </a:t>
                      </a:r>
                      <a:r>
                        <a:rPr lang="en-GB" sz="2800" dirty="0" smtClean="0">
                          <a:effectLst/>
                        </a:rPr>
                        <a:t>As a result, SO</a:t>
                      </a:r>
                      <a:r>
                        <a:rPr lang="en-GB" sz="2800" baseline="0" dirty="0" smtClean="0">
                          <a:effectLst/>
                        </a:rPr>
                        <a:t> </a:t>
                      </a:r>
                      <a:r>
                        <a:rPr lang="en-GB" sz="2800" dirty="0" smtClean="0">
                          <a:effectLst/>
                        </a:rPr>
                        <a:t>Kenya was able to enrol and retain more than</a:t>
                      </a:r>
                      <a:r>
                        <a:rPr lang="en-GB" sz="2800" u="sng" dirty="0" smtClean="0">
                          <a:effectLst/>
                        </a:rPr>
                        <a:t> </a:t>
                      </a:r>
                      <a:r>
                        <a:rPr lang="en-GB" sz="2800" dirty="0" smtClean="0">
                          <a:effectLst/>
                        </a:rPr>
                        <a:t>500 children with ID in schools. </a:t>
                      </a:r>
                      <a:endParaRPr lang="en-US" sz="2800" dirty="0" smtClean="0">
                        <a:effectLst/>
                      </a:endParaRPr>
                    </a:p>
                    <a:p>
                      <a:pPr marL="0" marR="0" algn="just">
                        <a:lnSpc>
                          <a:spcPct val="115000"/>
                        </a:lnSpc>
                        <a:spcBef>
                          <a:spcPts val="0"/>
                        </a:spcBef>
                        <a:spcAft>
                          <a:spcPts val="1000"/>
                        </a:spcAft>
                      </a:pPr>
                      <a:r>
                        <a:rPr lang="en-GB" sz="2800" dirty="0" smtClean="0">
                          <a:effectLst/>
                        </a:rPr>
                        <a:t>4.</a:t>
                      </a:r>
                      <a:r>
                        <a:rPr lang="en-GB" sz="2800" u="sng" dirty="0" smtClean="0">
                          <a:effectLst/>
                        </a:rPr>
                        <a:t>Young Athlete Project.</a:t>
                      </a:r>
                      <a:endParaRPr lang="en-US" sz="2800" dirty="0" smtClean="0">
                        <a:effectLst/>
                      </a:endParaRPr>
                    </a:p>
                    <a:p>
                      <a:pPr marL="0" marR="0" algn="l">
                        <a:lnSpc>
                          <a:spcPct val="107000"/>
                        </a:lnSpc>
                        <a:spcBef>
                          <a:spcPts val="0"/>
                        </a:spcBef>
                        <a:spcAft>
                          <a:spcPts val="800"/>
                        </a:spcAft>
                      </a:pPr>
                      <a:r>
                        <a:rPr lang="en-GB" sz="2800" dirty="0" smtClean="0">
                          <a:effectLst/>
                        </a:rPr>
                        <a:t>The YA program funded by Catholic Relief Services (CRS) partnership ensured that schools which supported the Early Childhood Development sites have inclusive education programs for the YA as well as guaranteeing</a:t>
                      </a:r>
                      <a:r>
                        <a:rPr lang="en-GB" sz="2800" baseline="0" dirty="0" smtClean="0">
                          <a:effectLst/>
                        </a:rPr>
                        <a:t> </a:t>
                      </a:r>
                      <a:r>
                        <a:rPr lang="en-GB" sz="2800" dirty="0" smtClean="0">
                          <a:effectLst/>
                        </a:rPr>
                        <a:t> school accessibility for the out of school YA.</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3847880490"/>
                  </a:ext>
                </a:extLst>
              </a:tr>
            </a:tbl>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12</a:t>
            </a:fld>
            <a:endParaRPr lang="en-US" altLang="en-US"/>
          </a:p>
        </p:txBody>
      </p:sp>
    </p:spTree>
    <p:extLst>
      <p:ext uri="{BB962C8B-B14F-4D97-AF65-F5344CB8AC3E}">
        <p14:creationId xmlns:p14="http://schemas.microsoft.com/office/powerpoint/2010/main" val="419263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C00000"/>
                </a:solidFill>
              </a:rPr>
              <a:t>Ministry of Health</a:t>
            </a:r>
            <a:endParaRPr lang="en-US" sz="40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4208051"/>
              </p:ext>
            </p:extLst>
          </p:nvPr>
        </p:nvGraphicFramePr>
        <p:xfrm>
          <a:off x="787400" y="1627094"/>
          <a:ext cx="11252200" cy="6319584"/>
        </p:xfrm>
        <a:graphic>
          <a:graphicData uri="http://schemas.openxmlformats.org/drawingml/2006/table">
            <a:tbl>
              <a:tblPr>
                <a:tableStyleId>{5C22544A-7EE6-4342-B048-85BDC9FD1C3A}</a:tableStyleId>
              </a:tblPr>
              <a:tblGrid>
                <a:gridCol w="11252200">
                  <a:extLst>
                    <a:ext uri="{9D8B030D-6E8A-4147-A177-3AD203B41FA5}">
                      <a16:colId xmlns:a16="http://schemas.microsoft.com/office/drawing/2014/main" val="3597902612"/>
                    </a:ext>
                  </a:extLst>
                </a:gridCol>
              </a:tblGrid>
              <a:tr h="6014116">
                <a:tc>
                  <a:txBody>
                    <a:bodyPr/>
                    <a:lstStyle/>
                    <a:p>
                      <a:pPr marL="0" marR="0" algn="l">
                        <a:lnSpc>
                          <a:spcPct val="107000"/>
                        </a:lnSpc>
                        <a:spcBef>
                          <a:spcPts val="0"/>
                        </a:spcBef>
                        <a:spcAft>
                          <a:spcPts val="800"/>
                        </a:spcAft>
                      </a:pPr>
                      <a:r>
                        <a:rPr lang="en-GB" sz="1400" b="1" dirty="0">
                          <a:effectLst/>
                        </a:rPr>
                        <a:t> </a:t>
                      </a:r>
                      <a:endParaRPr lang="en-US" sz="2400" b="1" dirty="0">
                        <a:effectLst/>
                      </a:endParaRPr>
                    </a:p>
                    <a:p>
                      <a:pPr marL="0" marR="0" algn="just">
                        <a:lnSpc>
                          <a:spcPct val="115000"/>
                        </a:lnSpc>
                        <a:spcBef>
                          <a:spcPts val="0"/>
                        </a:spcBef>
                        <a:spcAft>
                          <a:spcPts val="1000"/>
                        </a:spcAft>
                      </a:pPr>
                      <a:r>
                        <a:rPr lang="en-GB" sz="2400" b="1" dirty="0">
                          <a:effectLst/>
                        </a:rPr>
                        <a:t> </a:t>
                      </a:r>
                      <a:r>
                        <a:rPr lang="en-GB" sz="2400" b="1" u="sng" dirty="0">
                          <a:effectLst/>
                        </a:rPr>
                        <a:t>Young Athletes Program </a:t>
                      </a:r>
                      <a:endParaRPr lang="en-GB" sz="2400" b="1" u="sng" dirty="0" smtClean="0">
                        <a:effectLst/>
                      </a:endParaRPr>
                    </a:p>
                    <a:p>
                      <a:pPr marL="0" marR="0" algn="just">
                        <a:lnSpc>
                          <a:spcPct val="115000"/>
                        </a:lnSpc>
                        <a:spcBef>
                          <a:spcPts val="0"/>
                        </a:spcBef>
                        <a:spcAft>
                          <a:spcPts val="1000"/>
                        </a:spcAft>
                      </a:pPr>
                      <a:endParaRPr lang="en-US" sz="2400" b="1" dirty="0">
                        <a:effectLst/>
                      </a:endParaRPr>
                    </a:p>
                    <a:p>
                      <a:pPr marL="0" marR="0" algn="l">
                        <a:lnSpc>
                          <a:spcPct val="107000"/>
                        </a:lnSpc>
                        <a:spcBef>
                          <a:spcPts val="0"/>
                        </a:spcBef>
                        <a:spcAft>
                          <a:spcPts val="800"/>
                        </a:spcAft>
                      </a:pPr>
                      <a:r>
                        <a:rPr lang="en-GB" sz="2400" dirty="0">
                          <a:effectLst/>
                        </a:rPr>
                        <a:t>During the Catholic Relief Services (CRS) funded project,35 healthcare workers were trained on disability to increase opportunities for </a:t>
                      </a:r>
                      <a:r>
                        <a:rPr lang="en-GB" sz="2400" dirty="0" smtClean="0">
                          <a:effectLst/>
                        </a:rPr>
                        <a:t>YA to </a:t>
                      </a:r>
                      <a:r>
                        <a:rPr lang="en-GB" sz="2400" dirty="0">
                          <a:effectLst/>
                        </a:rPr>
                        <a:t>access health </a:t>
                      </a:r>
                      <a:r>
                        <a:rPr lang="en-GB" sz="2400" dirty="0" smtClean="0">
                          <a:effectLst/>
                        </a:rPr>
                        <a:t>care</a:t>
                      </a:r>
                    </a:p>
                    <a:p>
                      <a:pPr marL="0" marR="0" algn="l">
                        <a:lnSpc>
                          <a:spcPct val="107000"/>
                        </a:lnSpc>
                        <a:spcBef>
                          <a:spcPts val="0"/>
                        </a:spcBef>
                        <a:spcAft>
                          <a:spcPts val="800"/>
                        </a:spcAft>
                      </a:pPr>
                      <a:endParaRPr lang="en-US" sz="2400" dirty="0">
                        <a:effectLst/>
                      </a:endParaRPr>
                    </a:p>
                    <a:p>
                      <a:pPr marL="0" marR="0" algn="l">
                        <a:lnSpc>
                          <a:spcPct val="107000"/>
                        </a:lnSpc>
                        <a:spcBef>
                          <a:spcPts val="0"/>
                        </a:spcBef>
                        <a:spcAft>
                          <a:spcPts val="800"/>
                        </a:spcAft>
                      </a:pPr>
                      <a:r>
                        <a:rPr lang="en-GB" sz="2400" dirty="0">
                          <a:effectLst/>
                        </a:rPr>
                        <a:t>The partnership made it possible for the </a:t>
                      </a:r>
                      <a:r>
                        <a:rPr lang="en-GB" sz="2400" dirty="0" smtClean="0">
                          <a:effectLst/>
                        </a:rPr>
                        <a:t>YA and </a:t>
                      </a:r>
                      <a:r>
                        <a:rPr lang="en-GB" sz="2400" dirty="0">
                          <a:effectLst/>
                        </a:rPr>
                        <a:t>their caregivers to access the community health </a:t>
                      </a:r>
                      <a:r>
                        <a:rPr lang="en-GB" sz="2400" dirty="0" smtClean="0">
                          <a:effectLst/>
                        </a:rPr>
                        <a:t>centres</a:t>
                      </a:r>
                    </a:p>
                    <a:p>
                      <a:pPr marL="0" marR="0" algn="l">
                        <a:lnSpc>
                          <a:spcPct val="107000"/>
                        </a:lnSpc>
                        <a:spcBef>
                          <a:spcPts val="0"/>
                        </a:spcBef>
                        <a:spcAft>
                          <a:spcPts val="800"/>
                        </a:spcAft>
                      </a:pPr>
                      <a:r>
                        <a:rPr lang="en-GB" sz="2400" dirty="0" smtClean="0">
                          <a:effectLst/>
                        </a:rPr>
                        <a:t> </a:t>
                      </a:r>
                    </a:p>
                    <a:p>
                      <a:pPr marL="0" marR="0" algn="l">
                        <a:lnSpc>
                          <a:spcPct val="107000"/>
                        </a:lnSpc>
                        <a:spcBef>
                          <a:spcPts val="0"/>
                        </a:spcBef>
                        <a:spcAft>
                          <a:spcPts val="800"/>
                        </a:spcAft>
                      </a:pPr>
                      <a:r>
                        <a:rPr lang="en-GB" sz="2400" dirty="0" smtClean="0">
                          <a:effectLst/>
                        </a:rPr>
                        <a:t>Community </a:t>
                      </a:r>
                      <a:r>
                        <a:rPr lang="en-GB" sz="2400" dirty="0">
                          <a:effectLst/>
                        </a:rPr>
                        <a:t>Health Volunteers were also provided by the ministry of health for health follow up care and </a:t>
                      </a:r>
                      <a:r>
                        <a:rPr lang="en-GB" sz="2400" dirty="0" smtClean="0">
                          <a:effectLst/>
                        </a:rPr>
                        <a:t>to conduct </a:t>
                      </a:r>
                      <a:r>
                        <a:rPr lang="en-GB" sz="2400" dirty="0">
                          <a:effectLst/>
                        </a:rPr>
                        <a:t>home </a:t>
                      </a:r>
                      <a:r>
                        <a:rPr lang="en-GB" sz="2400" dirty="0" smtClean="0">
                          <a:effectLst/>
                        </a:rPr>
                        <a:t>visits</a:t>
                      </a:r>
                    </a:p>
                    <a:p>
                      <a:pPr marL="0" marR="0" algn="l">
                        <a:lnSpc>
                          <a:spcPct val="107000"/>
                        </a:lnSpc>
                        <a:spcBef>
                          <a:spcPts val="0"/>
                        </a:spcBef>
                        <a:spcAft>
                          <a:spcPts val="800"/>
                        </a:spcAft>
                      </a:pPr>
                      <a:endParaRPr lang="en-US" sz="2400" dirty="0">
                        <a:effectLst/>
                      </a:endParaRPr>
                    </a:p>
                    <a:p>
                      <a:pPr marL="0" marR="0" algn="l">
                        <a:lnSpc>
                          <a:spcPct val="107000"/>
                        </a:lnSpc>
                        <a:spcBef>
                          <a:spcPts val="0"/>
                        </a:spcBef>
                        <a:spcAft>
                          <a:spcPts val="800"/>
                        </a:spcAft>
                      </a:pPr>
                      <a:r>
                        <a:rPr lang="en-GB" sz="2400" dirty="0" smtClean="0">
                          <a:effectLst/>
                        </a:rPr>
                        <a:t>The </a:t>
                      </a:r>
                      <a:r>
                        <a:rPr lang="en-GB" sz="2400" dirty="0">
                          <a:effectLst/>
                        </a:rPr>
                        <a:t>Kenya Medical Training College </a:t>
                      </a:r>
                      <a:r>
                        <a:rPr lang="en-GB" sz="2400" dirty="0" smtClean="0">
                          <a:effectLst/>
                        </a:rPr>
                        <a:t>provides</a:t>
                      </a:r>
                      <a:r>
                        <a:rPr lang="en-GB" sz="2400" baseline="0" dirty="0" smtClean="0">
                          <a:effectLst/>
                        </a:rPr>
                        <a:t> </a:t>
                      </a:r>
                      <a:r>
                        <a:rPr lang="en-GB" sz="2400" dirty="0" smtClean="0">
                          <a:effectLst/>
                        </a:rPr>
                        <a:t>medical </a:t>
                      </a:r>
                      <a:r>
                        <a:rPr lang="en-GB" sz="2400" dirty="0">
                          <a:effectLst/>
                        </a:rPr>
                        <a:t>students </a:t>
                      </a:r>
                      <a:r>
                        <a:rPr lang="en-GB" sz="2400" dirty="0" smtClean="0">
                          <a:effectLst/>
                        </a:rPr>
                        <a:t>for the </a:t>
                      </a:r>
                      <a:r>
                        <a:rPr lang="en-GB" sz="2400" dirty="0">
                          <a:effectLst/>
                        </a:rPr>
                        <a:t>Health Athletes Screening.</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771078561"/>
                  </a:ext>
                </a:extLst>
              </a:tr>
            </a:tbl>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13</a:t>
            </a:fld>
            <a:endParaRPr lang="en-US" altLang="en-US"/>
          </a:p>
        </p:txBody>
      </p:sp>
    </p:spTree>
    <p:extLst>
      <p:ext uri="{BB962C8B-B14F-4D97-AF65-F5344CB8AC3E}">
        <p14:creationId xmlns:p14="http://schemas.microsoft.com/office/powerpoint/2010/main" val="1565586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Ministry of Social Services</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6830466"/>
              </p:ext>
            </p:extLst>
          </p:nvPr>
        </p:nvGraphicFramePr>
        <p:xfrm>
          <a:off x="787400" y="2286000"/>
          <a:ext cx="11252200" cy="2006092"/>
        </p:xfrm>
        <a:graphic>
          <a:graphicData uri="http://schemas.openxmlformats.org/drawingml/2006/table">
            <a:tbl>
              <a:tblPr>
                <a:tableStyleId>{5C22544A-7EE6-4342-B048-85BDC9FD1C3A}</a:tableStyleId>
              </a:tblPr>
              <a:tblGrid>
                <a:gridCol w="11252200">
                  <a:extLst>
                    <a:ext uri="{9D8B030D-6E8A-4147-A177-3AD203B41FA5}">
                      <a16:colId xmlns:a16="http://schemas.microsoft.com/office/drawing/2014/main" val="2892675206"/>
                    </a:ext>
                  </a:extLst>
                </a:gridCol>
              </a:tblGrid>
              <a:tr h="0">
                <a:tc>
                  <a:txBody>
                    <a:bodyPr/>
                    <a:lstStyle/>
                    <a:p>
                      <a:pPr marL="0" marR="0" algn="l">
                        <a:lnSpc>
                          <a:spcPct val="107000"/>
                        </a:lnSpc>
                        <a:spcBef>
                          <a:spcPts val="0"/>
                        </a:spcBef>
                        <a:spcAft>
                          <a:spcPts val="800"/>
                        </a:spcAft>
                      </a:pPr>
                      <a:r>
                        <a:rPr lang="en-GB" sz="2800" dirty="0">
                          <a:effectLst/>
                        </a:rPr>
                        <a:t>A total of 100 young athletes were issued with birth certificates making it easier for </a:t>
                      </a:r>
                      <a:r>
                        <a:rPr lang="en-GB" sz="2800" dirty="0" smtClean="0">
                          <a:effectLst/>
                        </a:rPr>
                        <a:t>families to access quality</a:t>
                      </a:r>
                      <a:r>
                        <a:rPr lang="en-GB" sz="2800" baseline="0" dirty="0" smtClean="0">
                          <a:effectLst/>
                        </a:rPr>
                        <a:t> health care</a:t>
                      </a:r>
                    </a:p>
                    <a:p>
                      <a:pPr marL="0" marR="0" algn="l">
                        <a:lnSpc>
                          <a:spcPct val="107000"/>
                        </a:lnSpc>
                        <a:spcBef>
                          <a:spcPts val="0"/>
                        </a:spcBef>
                        <a:spcAft>
                          <a:spcPts val="800"/>
                        </a:spcAft>
                      </a:pPr>
                      <a:endParaRPr lang="en-GB" sz="2800" dirty="0" smtClean="0">
                        <a:effectLst/>
                      </a:endParaRPr>
                    </a:p>
                    <a:p>
                      <a:pPr marL="0" marR="0" algn="l">
                        <a:lnSpc>
                          <a:spcPct val="107000"/>
                        </a:lnSpc>
                        <a:spcBef>
                          <a:spcPts val="0"/>
                        </a:spcBef>
                        <a:spcAft>
                          <a:spcPts val="800"/>
                        </a:spcAft>
                      </a:pPr>
                      <a:r>
                        <a:rPr lang="en-GB" sz="2800" dirty="0" smtClean="0">
                          <a:effectLst/>
                        </a:rPr>
                        <a:t>A </a:t>
                      </a:r>
                      <a:r>
                        <a:rPr lang="en-GB" sz="2800" dirty="0">
                          <a:effectLst/>
                        </a:rPr>
                        <a:t>number of our athletes also benefit from direct cash transfer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906695858"/>
                  </a:ext>
                </a:extLst>
              </a:tr>
            </a:tbl>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14</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099" y="5225478"/>
            <a:ext cx="4876801"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841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Ministry of Sports</a:t>
            </a:r>
            <a:endParaRPr lang="en-US"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4347266"/>
              </p:ext>
            </p:extLst>
          </p:nvPr>
        </p:nvGraphicFramePr>
        <p:xfrm>
          <a:off x="5664200" y="1317244"/>
          <a:ext cx="4000500" cy="4955444"/>
        </p:xfrm>
        <a:graphic>
          <a:graphicData uri="http://schemas.openxmlformats.org/drawingml/2006/table">
            <a:tbl>
              <a:tblPr>
                <a:tableStyleId>{5C22544A-7EE6-4342-B048-85BDC9FD1C3A}</a:tableStyleId>
              </a:tblPr>
              <a:tblGrid>
                <a:gridCol w="4000500">
                  <a:extLst>
                    <a:ext uri="{9D8B030D-6E8A-4147-A177-3AD203B41FA5}">
                      <a16:colId xmlns:a16="http://schemas.microsoft.com/office/drawing/2014/main" val="1941080419"/>
                    </a:ext>
                  </a:extLst>
                </a:gridCol>
              </a:tblGrid>
              <a:tr h="4955444">
                <a:tc>
                  <a:txBody>
                    <a:bodyPr/>
                    <a:lstStyle/>
                    <a:p>
                      <a:pPr marL="0" marR="0" algn="l">
                        <a:lnSpc>
                          <a:spcPct val="107000"/>
                        </a:lnSpc>
                        <a:spcBef>
                          <a:spcPts val="0"/>
                        </a:spcBef>
                        <a:spcAft>
                          <a:spcPts val="800"/>
                        </a:spcAft>
                      </a:pPr>
                      <a:r>
                        <a:rPr lang="en-GB" sz="2000" dirty="0" smtClean="0">
                          <a:effectLst/>
                        </a:rPr>
                        <a:t>Partnership </a:t>
                      </a:r>
                      <a:r>
                        <a:rPr lang="en-GB" sz="2000" dirty="0">
                          <a:effectLst/>
                        </a:rPr>
                        <a:t>with the Ministry of Sport has enabled the program to </a:t>
                      </a:r>
                      <a:r>
                        <a:rPr lang="en-GB" sz="2000" b="1" dirty="0">
                          <a:effectLst/>
                        </a:rPr>
                        <a:t>access sports facilities </a:t>
                      </a:r>
                      <a:endParaRPr lang="en-GB" sz="2000" b="1" dirty="0" smtClean="0">
                        <a:effectLst/>
                      </a:endParaRPr>
                    </a:p>
                    <a:p>
                      <a:pPr marL="0" marR="0" algn="l">
                        <a:lnSpc>
                          <a:spcPct val="107000"/>
                        </a:lnSpc>
                        <a:spcBef>
                          <a:spcPts val="0"/>
                        </a:spcBef>
                        <a:spcAft>
                          <a:spcPts val="800"/>
                        </a:spcAft>
                      </a:pPr>
                      <a:endParaRPr lang="en-GB" sz="2000" b="1" dirty="0" smtClean="0">
                        <a:effectLst/>
                      </a:endParaRPr>
                    </a:p>
                    <a:p>
                      <a:pPr marL="0" marR="0" algn="l">
                        <a:lnSpc>
                          <a:spcPct val="107000"/>
                        </a:lnSpc>
                        <a:spcBef>
                          <a:spcPts val="0"/>
                        </a:spcBef>
                        <a:spcAft>
                          <a:spcPts val="800"/>
                        </a:spcAft>
                      </a:pPr>
                      <a:r>
                        <a:rPr lang="en-GB" sz="2000" dirty="0" smtClean="0">
                          <a:effectLst/>
                        </a:rPr>
                        <a:t>During </a:t>
                      </a:r>
                      <a:r>
                        <a:rPr lang="en-GB" sz="2000" dirty="0">
                          <a:effectLst/>
                        </a:rPr>
                        <a:t>the  County games, various county </a:t>
                      </a:r>
                      <a:r>
                        <a:rPr lang="en-GB" sz="2000" dirty="0" smtClean="0">
                          <a:effectLst/>
                        </a:rPr>
                        <a:t>governments offer </a:t>
                      </a:r>
                      <a:r>
                        <a:rPr lang="en-GB" sz="2000" b="1" dirty="0" smtClean="0">
                          <a:effectLst/>
                        </a:rPr>
                        <a:t>funding</a:t>
                      </a:r>
                      <a:r>
                        <a:rPr lang="en-GB" sz="2000" dirty="0" smtClean="0">
                          <a:effectLst/>
                        </a:rPr>
                        <a:t> for athletes </a:t>
                      </a:r>
                    </a:p>
                    <a:p>
                      <a:pPr marL="0" marR="0" algn="l">
                        <a:lnSpc>
                          <a:spcPct val="107000"/>
                        </a:lnSpc>
                        <a:spcBef>
                          <a:spcPts val="0"/>
                        </a:spcBef>
                        <a:spcAft>
                          <a:spcPts val="800"/>
                        </a:spcAft>
                      </a:pPr>
                      <a:endParaRPr lang="en-US" sz="2000" dirty="0">
                        <a:effectLst/>
                      </a:endParaRPr>
                    </a:p>
                    <a:p>
                      <a:pPr marL="0" marR="0" algn="l">
                        <a:lnSpc>
                          <a:spcPct val="107000"/>
                        </a:lnSpc>
                        <a:spcBef>
                          <a:spcPts val="0"/>
                        </a:spcBef>
                        <a:spcAft>
                          <a:spcPts val="800"/>
                        </a:spcAft>
                      </a:pPr>
                      <a:r>
                        <a:rPr lang="en-GB" sz="2000" dirty="0">
                          <a:effectLst/>
                        </a:rPr>
                        <a:t>The National Government supports the national teams representing Kenya in the world games by </a:t>
                      </a:r>
                      <a:r>
                        <a:rPr lang="en-GB" sz="2000" b="1" dirty="0">
                          <a:effectLst/>
                        </a:rPr>
                        <a:t>paying air tickets </a:t>
                      </a:r>
                      <a:r>
                        <a:rPr lang="en-GB" sz="2000" dirty="0">
                          <a:effectLst/>
                        </a:rPr>
                        <a:t>and providing allowances.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789323249"/>
                  </a:ext>
                </a:extLst>
              </a:tr>
            </a:tbl>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15</a:t>
            </a:fld>
            <a:endParaRPr lang="en-US" alt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3048000"/>
            <a:ext cx="5080000" cy="3810000"/>
          </a:xfrm>
          <a:prstGeom prst="rect">
            <a:avLst/>
          </a:prstGeom>
        </p:spPr>
      </p:pic>
      <p:pic>
        <p:nvPicPr>
          <p:cNvPr id="5122" name="Picture 2" descr="Resultado de imagen para special olympics ke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00" y="6629400"/>
            <a:ext cx="3458382" cy="1945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087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473140"/>
            <a:ext cx="11252200" cy="1193800"/>
          </a:xfrm>
        </p:spPr>
        <p:txBody>
          <a:bodyPr/>
          <a:lstStyle/>
          <a:p>
            <a:r>
              <a:rPr lang="en-US" dirty="0" smtClean="0">
                <a:solidFill>
                  <a:srgbClr val="C00000"/>
                </a:solidFill>
              </a:rPr>
              <a:t>Ministry of Interior and Coordination of National Government</a:t>
            </a:r>
            <a:endParaRPr lang="en-US" dirty="0">
              <a:solidFill>
                <a:srgbClr val="C0000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68048545"/>
              </p:ext>
            </p:extLst>
          </p:nvPr>
        </p:nvGraphicFramePr>
        <p:xfrm>
          <a:off x="5359400" y="2362200"/>
          <a:ext cx="6667500" cy="5190490"/>
        </p:xfrm>
        <a:graphic>
          <a:graphicData uri="http://schemas.openxmlformats.org/drawingml/2006/table">
            <a:tbl>
              <a:tblPr>
                <a:tableStyleId>{5C22544A-7EE6-4342-B048-85BDC9FD1C3A}</a:tableStyleId>
              </a:tblPr>
              <a:tblGrid>
                <a:gridCol w="6667500">
                  <a:extLst>
                    <a:ext uri="{9D8B030D-6E8A-4147-A177-3AD203B41FA5}">
                      <a16:colId xmlns:a16="http://schemas.microsoft.com/office/drawing/2014/main" val="1572877256"/>
                    </a:ext>
                  </a:extLst>
                </a:gridCol>
              </a:tblGrid>
              <a:tr h="3784981">
                <a:tc>
                  <a:txBody>
                    <a:bodyPr/>
                    <a:lstStyle/>
                    <a:p>
                      <a:pPr marL="0" marR="0" algn="l">
                        <a:lnSpc>
                          <a:spcPct val="107000"/>
                        </a:lnSpc>
                        <a:spcBef>
                          <a:spcPts val="0"/>
                        </a:spcBef>
                        <a:spcAft>
                          <a:spcPts val="800"/>
                        </a:spcAft>
                      </a:pPr>
                      <a:r>
                        <a:rPr lang="en-GB" sz="2800" u="sng" dirty="0">
                          <a:effectLst/>
                        </a:rPr>
                        <a:t/>
                      </a:r>
                      <a:br>
                        <a:rPr lang="en-GB" sz="2800" u="sng" dirty="0">
                          <a:effectLst/>
                        </a:rPr>
                      </a:br>
                      <a:r>
                        <a:rPr lang="en-GB" sz="2800" dirty="0">
                          <a:effectLst/>
                        </a:rPr>
                        <a:t>During the Chicago Unified Cup, the county government of Nairobi </a:t>
                      </a:r>
                      <a:r>
                        <a:rPr lang="en-GB" sz="2800" dirty="0" smtClean="0">
                          <a:effectLst/>
                        </a:rPr>
                        <a:t>issued </a:t>
                      </a:r>
                      <a:r>
                        <a:rPr lang="en-GB" sz="2800" dirty="0">
                          <a:effectLst/>
                        </a:rPr>
                        <a:t>12 athletes with national identification cards which is a prerequisite for getting a passport</a:t>
                      </a:r>
                      <a:r>
                        <a:rPr lang="en-GB" sz="2800" dirty="0" smtClean="0">
                          <a:effectLst/>
                        </a:rPr>
                        <a:t>.</a:t>
                      </a:r>
                    </a:p>
                    <a:p>
                      <a:pPr marL="0" marR="0" algn="l">
                        <a:lnSpc>
                          <a:spcPct val="107000"/>
                        </a:lnSpc>
                        <a:spcBef>
                          <a:spcPts val="0"/>
                        </a:spcBef>
                        <a:spcAft>
                          <a:spcPts val="800"/>
                        </a:spcAft>
                      </a:pPr>
                      <a:endParaRPr lang="en-US" sz="2800" dirty="0">
                        <a:effectLst/>
                      </a:endParaRPr>
                    </a:p>
                    <a:p>
                      <a:pPr marL="0" marR="0" algn="l">
                        <a:lnSpc>
                          <a:spcPct val="107000"/>
                        </a:lnSpc>
                        <a:spcBef>
                          <a:spcPts val="0"/>
                        </a:spcBef>
                        <a:spcAft>
                          <a:spcPts val="800"/>
                        </a:spcAft>
                      </a:pPr>
                      <a:r>
                        <a:rPr lang="en-GB" sz="2800" dirty="0">
                          <a:effectLst/>
                        </a:rPr>
                        <a:t>Special Olympics Kenya has a formal partnership with the National Police Service to run the Law Enforcement Torch </a:t>
                      </a:r>
                      <a:r>
                        <a:rPr lang="en-GB" sz="2800" dirty="0" smtClean="0">
                          <a:effectLst/>
                        </a:rPr>
                        <a:t>Run</a:t>
                      </a:r>
                      <a:r>
                        <a:rPr lang="en-GB" sz="2800" baseline="0" dirty="0" smtClean="0">
                          <a:effectLst/>
                        </a:rPr>
                        <a:t> P</a:t>
                      </a:r>
                      <a:r>
                        <a:rPr lang="en-GB" sz="2800" dirty="0" smtClean="0">
                          <a:effectLst/>
                        </a:rPr>
                        <a:t>rogram</a:t>
                      </a:r>
                      <a:r>
                        <a:rPr lang="en-GB" sz="1400" dirty="0">
                          <a:effectLst/>
                        </a:rPr>
                        <a: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807987610"/>
                  </a:ext>
                </a:extLst>
              </a:tr>
            </a:tbl>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16</a:t>
            </a:fld>
            <a:endParaRPr lang="en-US" altLang="en-US"/>
          </a:p>
        </p:txBody>
      </p:sp>
      <p:pic>
        <p:nvPicPr>
          <p:cNvPr id="12" name="Picture 2" descr="Resultado de imagen para Special Olympics Unified Cup ke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2942907"/>
            <a:ext cx="4040957" cy="3962400"/>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51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86690" y="0"/>
            <a:ext cx="13568680" cy="10169398"/>
          </a:xfrm>
          <a:prstGeom prst="rect">
            <a:avLst/>
          </a:prstGeom>
        </p:spPr>
      </p:pic>
      <p:sp>
        <p:nvSpPr>
          <p:cNvPr id="2" name="Title 1"/>
          <p:cNvSpPr>
            <a:spLocks noGrp="1"/>
          </p:cNvSpPr>
          <p:nvPr>
            <p:ph type="title"/>
          </p:nvPr>
        </p:nvSpPr>
        <p:spPr>
          <a:xfrm>
            <a:off x="1073150" y="609600"/>
            <a:ext cx="10375900" cy="1193800"/>
          </a:xfrm>
          <a:ln>
            <a:solidFill>
              <a:srgbClr val="C00000"/>
            </a:solidFill>
          </a:ln>
        </p:spPr>
        <p:txBody>
          <a:bodyPr/>
          <a:lstStyle/>
          <a:p>
            <a:pPr algn="ctr"/>
            <a:r>
              <a:rPr lang="en-US" sz="4400" dirty="0" smtClean="0">
                <a:solidFill>
                  <a:srgbClr val="C00000"/>
                </a:solidFill>
              </a:rPr>
              <a:t>Liaison Officers</a:t>
            </a:r>
            <a:endParaRPr lang="en-US" sz="4400"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9695298"/>
              </p:ext>
            </p:extLst>
          </p:nvPr>
        </p:nvGraphicFramePr>
        <p:xfrm>
          <a:off x="482600" y="6766052"/>
          <a:ext cx="12230100" cy="2449830"/>
        </p:xfrm>
        <a:graphic>
          <a:graphicData uri="http://schemas.openxmlformats.org/drawingml/2006/table">
            <a:tbl>
              <a:tblPr>
                <a:tableStyleId>{5C22544A-7EE6-4342-B048-85BDC9FD1C3A}</a:tableStyleId>
              </a:tblPr>
              <a:tblGrid>
                <a:gridCol w="12230100">
                  <a:extLst>
                    <a:ext uri="{9D8B030D-6E8A-4147-A177-3AD203B41FA5}">
                      <a16:colId xmlns:a16="http://schemas.microsoft.com/office/drawing/2014/main" val="825067796"/>
                    </a:ext>
                  </a:extLst>
                </a:gridCol>
              </a:tblGrid>
              <a:tr h="0">
                <a:tc>
                  <a:txBody>
                    <a:bodyPr/>
                    <a:lstStyle/>
                    <a:p>
                      <a:pPr marL="0" marR="0" algn="l">
                        <a:lnSpc>
                          <a:spcPct val="107000"/>
                        </a:lnSpc>
                        <a:spcBef>
                          <a:spcPts val="0"/>
                        </a:spcBef>
                        <a:spcAft>
                          <a:spcPts val="800"/>
                        </a:spcAft>
                      </a:pPr>
                      <a:r>
                        <a:rPr lang="en-GB" sz="3600" dirty="0" smtClean="0">
                          <a:effectLst/>
                        </a:rPr>
                        <a:t>To </a:t>
                      </a:r>
                      <a:r>
                        <a:rPr lang="en-GB" sz="3600" dirty="0">
                          <a:effectLst/>
                        </a:rPr>
                        <a:t>ensure efficiency and effectiveness the Ministries of Sports and Education have nominated senior officers from the respective offices to sit in the SO Kenya board. </a:t>
                      </a:r>
                      <a:endParaRPr lang="en-GB" sz="3600" dirty="0" smtClean="0">
                        <a:effectLst/>
                      </a:endParaRPr>
                    </a:p>
                    <a:p>
                      <a:pPr marL="0" marR="0" algn="l">
                        <a:lnSpc>
                          <a:spcPct val="107000"/>
                        </a:lnSpc>
                        <a:spcBef>
                          <a:spcPts val="0"/>
                        </a:spcBef>
                        <a:spcAft>
                          <a:spcPts val="800"/>
                        </a:spcAft>
                      </a:pPr>
                      <a:r>
                        <a:rPr lang="en-GB" sz="3600" dirty="0" smtClean="0">
                          <a:effectLst/>
                        </a:rPr>
                        <a:t>This </a:t>
                      </a:r>
                      <a:r>
                        <a:rPr lang="en-GB" sz="3600" dirty="0">
                          <a:effectLst/>
                        </a:rPr>
                        <a:t>has really enhanced government </a:t>
                      </a:r>
                      <a:r>
                        <a:rPr lang="en-GB" sz="3600" dirty="0" smtClean="0">
                          <a:effectLst/>
                        </a:rPr>
                        <a:t>relation</a:t>
                      </a:r>
                      <a:r>
                        <a:rPr lang="en-GB" sz="3600" u="none" dirty="0" smtClean="0">
                          <a:effectLst/>
                        </a:rPr>
                        <a:t>s!</a:t>
                      </a:r>
                      <a:endParaRPr lang="en-US" sz="3600"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2344185795"/>
                  </a:ext>
                </a:extLst>
              </a:tr>
            </a:tbl>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17</a:t>
            </a:fld>
            <a:endParaRPr lang="en-US" altLang="en-US"/>
          </a:p>
        </p:txBody>
      </p:sp>
    </p:spTree>
    <p:extLst>
      <p:ext uri="{BB962C8B-B14F-4D97-AF65-F5344CB8AC3E}">
        <p14:creationId xmlns:p14="http://schemas.microsoft.com/office/powerpoint/2010/main" val="2203645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016000"/>
            <a:ext cx="10744200" cy="1193800"/>
          </a:xfrm>
        </p:spPr>
        <p:txBody>
          <a:bodyPr/>
          <a:lstStyle/>
          <a:p>
            <a:r>
              <a:rPr lang="en-US" sz="3600" dirty="0" smtClean="0">
                <a:solidFill>
                  <a:srgbClr val="C00000"/>
                </a:solidFill>
              </a:rPr>
              <a:t>Government Partnerships established by SO Kenya:</a:t>
            </a:r>
            <a:endParaRPr lang="en-US" sz="3600" dirty="0">
              <a:solidFill>
                <a:srgbClr val="C00000"/>
              </a:solidFill>
            </a:endParaRPr>
          </a:p>
        </p:txBody>
      </p:sp>
      <p:sp>
        <p:nvSpPr>
          <p:cNvPr id="3" name="Content Placeholder 2"/>
          <p:cNvSpPr>
            <a:spLocks noGrp="1"/>
          </p:cNvSpPr>
          <p:nvPr>
            <p:ph idx="1"/>
          </p:nvPr>
        </p:nvSpPr>
        <p:spPr>
          <a:xfrm>
            <a:off x="774700" y="2476500"/>
            <a:ext cx="11595100" cy="6350000"/>
          </a:xfrm>
        </p:spPr>
        <p:txBody>
          <a:bodyPr/>
          <a:lstStyle/>
          <a:p>
            <a:r>
              <a:rPr lang="en-US" sz="3200" b="1" dirty="0"/>
              <a:t>1.Ministry of Education </a:t>
            </a:r>
            <a:r>
              <a:rPr lang="en-US" sz="3200" dirty="0"/>
              <a:t/>
            </a:r>
            <a:br>
              <a:rPr lang="en-US" sz="3200" dirty="0"/>
            </a:br>
            <a:r>
              <a:rPr lang="en-US" sz="3200" dirty="0"/>
              <a:t/>
            </a:r>
            <a:br>
              <a:rPr lang="en-US" sz="3200" dirty="0"/>
            </a:br>
            <a:r>
              <a:rPr lang="en-US" sz="3200" b="1" dirty="0"/>
              <a:t>2.Ministry of Health </a:t>
            </a:r>
            <a:r>
              <a:rPr lang="en-US" sz="3200" dirty="0"/>
              <a:t/>
            </a:r>
            <a:br>
              <a:rPr lang="en-US" sz="3200" dirty="0"/>
            </a:br>
            <a:r>
              <a:rPr lang="en-US" sz="3200" dirty="0"/>
              <a:t/>
            </a:r>
            <a:br>
              <a:rPr lang="en-US" sz="3200" dirty="0"/>
            </a:br>
            <a:r>
              <a:rPr lang="en-US" sz="3200" b="1" dirty="0"/>
              <a:t>3. Ministry of Sports</a:t>
            </a:r>
            <a:r>
              <a:rPr lang="en-US" sz="3200" dirty="0"/>
              <a:t/>
            </a:r>
            <a:br>
              <a:rPr lang="en-US" sz="3200" dirty="0"/>
            </a:br>
            <a:r>
              <a:rPr lang="en-US" sz="3200" dirty="0"/>
              <a:t/>
            </a:r>
            <a:br>
              <a:rPr lang="en-US" sz="3200" dirty="0"/>
            </a:br>
            <a:r>
              <a:rPr lang="en-US" sz="3200" b="1" dirty="0" smtClean="0"/>
              <a:t>4</a:t>
            </a:r>
            <a:r>
              <a:rPr lang="en-US" sz="3200" b="1" dirty="0"/>
              <a:t>. Ministry of Social </a:t>
            </a:r>
            <a:r>
              <a:rPr lang="en-US" sz="3200" b="1" dirty="0" smtClean="0"/>
              <a:t>Services</a:t>
            </a:r>
          </a:p>
          <a:p>
            <a:endParaRPr lang="en-US" sz="3200" b="1" dirty="0" smtClean="0"/>
          </a:p>
          <a:p>
            <a:r>
              <a:rPr lang="en-US" sz="3200" b="1" dirty="0" smtClean="0"/>
              <a:t>5</a:t>
            </a:r>
            <a:r>
              <a:rPr lang="en-US" sz="3200" b="1" dirty="0"/>
              <a:t>. Ministry of Interior and Coordination of National Government</a:t>
            </a:r>
            <a:endParaRPr lang="en-US" sz="3200" dirty="0"/>
          </a:p>
        </p:txBody>
      </p:sp>
      <p:sp>
        <p:nvSpPr>
          <p:cNvPr id="4" name="Slide Number Placeholder 3"/>
          <p:cNvSpPr>
            <a:spLocks noGrp="1"/>
          </p:cNvSpPr>
          <p:nvPr>
            <p:ph type="sldNum" sz="quarter" idx="10"/>
          </p:nvPr>
        </p:nvSpPr>
        <p:spPr/>
        <p:txBody>
          <a:bodyPr/>
          <a:lstStyle/>
          <a:p>
            <a:fld id="{5107173F-B38B-46A8-965D-CAF39E1640DD}" type="slidenum">
              <a:rPr lang="en-US" altLang="en-US" smtClean="0"/>
              <a:pPr/>
              <a:t>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999" y="2476500"/>
            <a:ext cx="5337731" cy="4000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727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5669109A-C177-4086-925C-A28CE4954574}" type="slidenum">
              <a:rPr lang="en-US" altLang="en-US" sz="1200">
                <a:solidFill>
                  <a:schemeClr val="tx1"/>
                </a:solidFill>
                <a:latin typeface="Ubuntu" panose="020B0504030602030204" pitchFamily="34" charset="0"/>
                <a:ea typeface="MS PGothic" panose="020B0600070205080204" pitchFamily="34" charset="-128"/>
                <a:sym typeface="Ubuntu" panose="020B0504030602030204" pitchFamily="34" charset="0"/>
              </a:rPr>
              <a:pPr eaLnBrk="1" hangingPunct="1"/>
              <a:t>3</a:t>
            </a:fld>
            <a:endParaRPr lang="en-US" altLang="en-US" sz="1200">
              <a:solidFill>
                <a:schemeClr val="tx1"/>
              </a:solidFill>
              <a:latin typeface="Ubuntu" panose="020B0504030602030204" pitchFamily="34" charset="0"/>
              <a:ea typeface="MS PGothic" panose="020B0600070205080204" pitchFamily="34" charset="-128"/>
              <a:sym typeface="Ubuntu" panose="020B0504030602030204" pitchFamily="34" charset="0"/>
            </a:endParaRPr>
          </a:p>
        </p:txBody>
      </p:sp>
      <p:sp>
        <p:nvSpPr>
          <p:cNvPr id="8193" name="Rectangle 1"/>
          <p:cNvSpPr>
            <a:spLocks noGrp="1" noChangeArrowheads="1"/>
          </p:cNvSpPr>
          <p:nvPr>
            <p:ph type="title"/>
          </p:nvPr>
        </p:nvSpPr>
        <p:spPr>
          <a:xfrm>
            <a:off x="774700" y="685800"/>
            <a:ext cx="11239500" cy="4229100"/>
          </a:xfrm>
        </p:spPr>
        <p:txBody>
          <a:bodyPr anchor="b"/>
          <a:lstStyle/>
          <a:p>
            <a:pPr eaLnBrk="1" hangingPunct="1">
              <a:defRPr/>
            </a:pPr>
            <a:r>
              <a:rPr lang="en-US" sz="5400" dirty="0" smtClean="0">
                <a:sym typeface="Ubuntu Light" charset="0"/>
              </a:rPr>
              <a:t>Strategy</a:t>
            </a:r>
            <a:r>
              <a:rPr lang="en-US" dirty="0" smtClean="0">
                <a:sym typeface="Ubuntu Light" charset="0"/>
              </a:rPr>
              <a:t/>
            </a:r>
            <a:br>
              <a:rPr lang="en-US" dirty="0" smtClean="0">
                <a:sym typeface="Ubuntu Light" charset="0"/>
              </a:rPr>
            </a:br>
            <a:r>
              <a:rPr lang="en-US" sz="3200" dirty="0" smtClean="0">
                <a:solidFill>
                  <a:srgbClr val="FEDF98"/>
                </a:solidFill>
                <a:sym typeface="Ubuntu Light" charset="0"/>
              </a:rPr>
              <a:t>Best Practice Example: Special Olympics Kenya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5" y="5257800"/>
            <a:ext cx="4999153" cy="1012024"/>
          </a:xfrm>
          <a:prstGeom prst="rect">
            <a:avLst/>
          </a:prstGeom>
          <a:solidFill>
            <a:schemeClr val="bg1"/>
          </a:solidFill>
        </p:spPr>
      </p:pic>
    </p:spTree>
    <p:extLst>
      <p:ext uri="{BB962C8B-B14F-4D97-AF65-F5344CB8AC3E}">
        <p14:creationId xmlns:p14="http://schemas.microsoft.com/office/powerpoint/2010/main" val="211986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dirty="0">
                <a:solidFill>
                  <a:srgbClr val="C00000"/>
                </a:solidFill>
              </a:rPr>
              <a:t>Approaching Government Ministries.</a:t>
            </a:r>
            <a:r>
              <a:rPr lang="en-US" sz="3600" dirty="0">
                <a:solidFill>
                  <a:srgbClr val="C00000"/>
                </a:solidFill>
              </a:rPr>
              <a:t/>
            </a:r>
            <a:br>
              <a:rPr lang="en-US" sz="3600" dirty="0">
                <a:solidFill>
                  <a:srgbClr val="C00000"/>
                </a:solidFill>
              </a:rPr>
            </a:br>
            <a:endParaRPr lang="en-US" sz="3600" dirty="0">
              <a:solidFill>
                <a:srgbClr val="C00000"/>
              </a:solidFill>
            </a:endParaRPr>
          </a:p>
        </p:txBody>
      </p:sp>
      <p:sp>
        <p:nvSpPr>
          <p:cNvPr id="3" name="Content Placeholder 2"/>
          <p:cNvSpPr>
            <a:spLocks noGrp="1"/>
          </p:cNvSpPr>
          <p:nvPr>
            <p:ph idx="1"/>
          </p:nvPr>
        </p:nvSpPr>
        <p:spPr/>
        <p:txBody>
          <a:bodyPr/>
          <a:lstStyle/>
          <a:p>
            <a:r>
              <a:rPr lang="en-ZA" sz="3600" dirty="0">
                <a:solidFill>
                  <a:srgbClr val="C00000"/>
                </a:solidFill>
              </a:rPr>
              <a:t> </a:t>
            </a:r>
            <a:r>
              <a:rPr lang="en-ZA" sz="3200" dirty="0" smtClean="0">
                <a:solidFill>
                  <a:srgbClr val="C00000"/>
                </a:solidFill>
              </a:rPr>
              <a:t>When </a:t>
            </a:r>
            <a:r>
              <a:rPr lang="en-ZA" sz="3200" dirty="0">
                <a:solidFill>
                  <a:srgbClr val="C00000"/>
                </a:solidFill>
              </a:rPr>
              <a:t>working with </a:t>
            </a:r>
            <a:r>
              <a:rPr lang="en-ZA" sz="3200" dirty="0" smtClean="0">
                <a:solidFill>
                  <a:srgbClr val="C00000"/>
                </a:solidFill>
              </a:rPr>
              <a:t>government….</a:t>
            </a:r>
          </a:p>
          <a:p>
            <a:endParaRPr lang="en-ZA" sz="2400" dirty="0"/>
          </a:p>
          <a:p>
            <a:pPr marL="285750" indent="-285750">
              <a:buFont typeface="Arial" panose="020B0604020202020204" pitchFamily="34" charset="0"/>
              <a:buChar char="•"/>
            </a:pPr>
            <a:r>
              <a:rPr lang="en-ZA" sz="2400" dirty="0" smtClean="0"/>
              <a:t> </a:t>
            </a:r>
            <a:r>
              <a:rPr lang="en-ZA" sz="2400" dirty="0"/>
              <a:t>E</a:t>
            </a:r>
            <a:r>
              <a:rPr lang="en-ZA" sz="2400" dirty="0" smtClean="0"/>
              <a:t>nsure compliance with </a:t>
            </a:r>
            <a:r>
              <a:rPr lang="en-ZA" sz="2400" dirty="0"/>
              <a:t>specific ministries requirements </a:t>
            </a:r>
            <a:r>
              <a:rPr lang="en-ZA" sz="2400" dirty="0" smtClean="0"/>
              <a:t>e.g.SO Kenya ensures they file NGO </a:t>
            </a:r>
            <a:r>
              <a:rPr lang="en-ZA" sz="2400" dirty="0"/>
              <a:t>annual returns every year and that we are compliant with </a:t>
            </a:r>
            <a:r>
              <a:rPr lang="en-ZA" sz="2400" dirty="0" smtClean="0"/>
              <a:t>all other </a:t>
            </a:r>
            <a:r>
              <a:rPr lang="en-ZA" sz="2400" dirty="0"/>
              <a:t>government requirements</a:t>
            </a:r>
            <a:r>
              <a:rPr lang="en-ZA" sz="2400" dirty="0" smtClean="0"/>
              <a:t>.</a:t>
            </a:r>
          </a:p>
          <a:p>
            <a:pPr marL="285750" indent="-285750">
              <a:buFont typeface="Arial" panose="020B0604020202020204" pitchFamily="34" charset="0"/>
              <a:buChar char="•"/>
            </a:pPr>
            <a:endParaRPr lang="en-ZA" sz="2400" dirty="0" smtClean="0"/>
          </a:p>
          <a:p>
            <a:pPr marL="285750" indent="-285750">
              <a:buFont typeface="Arial" panose="020B0604020202020204" pitchFamily="34" charset="0"/>
              <a:buChar char="•"/>
            </a:pPr>
            <a:r>
              <a:rPr lang="en-ZA" sz="2400" dirty="0" smtClean="0"/>
              <a:t> </a:t>
            </a:r>
            <a:r>
              <a:rPr lang="en-ZA" sz="2400" dirty="0"/>
              <a:t>E</a:t>
            </a:r>
            <a:r>
              <a:rPr lang="en-ZA" sz="2400" dirty="0" smtClean="0"/>
              <a:t>xplore </a:t>
            </a:r>
            <a:r>
              <a:rPr lang="en-ZA" sz="2400" dirty="0"/>
              <a:t>the provisions provided by government to support </a:t>
            </a:r>
            <a:r>
              <a:rPr lang="en-ZA" sz="2400" dirty="0" smtClean="0"/>
              <a:t>persons with </a:t>
            </a:r>
            <a:r>
              <a:rPr lang="en-ZA" sz="2400" dirty="0"/>
              <a:t>intellectual disabilities, then utilize the human rights based approach to engage with </a:t>
            </a:r>
            <a:r>
              <a:rPr lang="en-ZA" sz="2400" dirty="0" smtClean="0"/>
              <a:t>them.</a:t>
            </a:r>
          </a:p>
          <a:p>
            <a:pPr marL="285750" indent="-285750">
              <a:buFont typeface="Arial" panose="020B0604020202020204" pitchFamily="34" charset="0"/>
              <a:buChar char="•"/>
            </a:pPr>
            <a:endParaRPr lang="en-ZA" sz="2400" dirty="0" smtClean="0"/>
          </a:p>
          <a:p>
            <a:pPr marL="285750" indent="-285750">
              <a:buFont typeface="Arial" panose="020B0604020202020204" pitchFamily="34" charset="0"/>
              <a:buChar char="•"/>
            </a:pPr>
            <a:r>
              <a:rPr lang="en-ZA" sz="2400" dirty="0" smtClean="0"/>
              <a:t>The </a:t>
            </a:r>
            <a:r>
              <a:rPr lang="en-ZA" sz="2400" b="1" u="sng" dirty="0" smtClean="0"/>
              <a:t>biggest </a:t>
            </a:r>
            <a:r>
              <a:rPr lang="en-ZA" sz="2400" b="1" u="sng" dirty="0"/>
              <a:t>strategy </a:t>
            </a:r>
            <a:r>
              <a:rPr lang="en-ZA" sz="2400" dirty="0" smtClean="0"/>
              <a:t>to show the government  what SO Kenya doing </a:t>
            </a:r>
            <a:r>
              <a:rPr lang="en-ZA" sz="2400" dirty="0"/>
              <a:t>to support </a:t>
            </a:r>
            <a:r>
              <a:rPr lang="en-ZA" sz="2400" dirty="0" smtClean="0"/>
              <a:t>compliance with their </a:t>
            </a:r>
            <a:r>
              <a:rPr lang="en-ZA" sz="2400" dirty="0"/>
              <a:t>mandate to Kenyan Citizens with intellectual disabilities.</a:t>
            </a:r>
            <a:endParaRPr lang="en-US" sz="2400" dirty="0"/>
          </a:p>
          <a:p>
            <a:endParaRPr lang="en-US" dirty="0"/>
          </a:p>
        </p:txBody>
      </p:sp>
      <p:sp>
        <p:nvSpPr>
          <p:cNvPr id="4" name="Slide Number Placeholder 3"/>
          <p:cNvSpPr>
            <a:spLocks noGrp="1"/>
          </p:cNvSpPr>
          <p:nvPr>
            <p:ph type="sldNum" sz="quarter" idx="10"/>
          </p:nvPr>
        </p:nvSpPr>
        <p:spPr/>
        <p:txBody>
          <a:bodyPr/>
          <a:lstStyle/>
          <a:p>
            <a:fld id="{5107173F-B38B-46A8-965D-CAF39E1640DD}" type="slidenum">
              <a:rPr lang="en-US" altLang="en-US" smtClean="0"/>
              <a:pPr/>
              <a:t>4</a:t>
            </a:fld>
            <a:endParaRPr lang="en-US" altLang="en-US"/>
          </a:p>
        </p:txBody>
      </p:sp>
    </p:spTree>
    <p:extLst>
      <p:ext uri="{BB962C8B-B14F-4D97-AF65-F5344CB8AC3E}">
        <p14:creationId xmlns:p14="http://schemas.microsoft.com/office/powerpoint/2010/main" val="3275169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C00000"/>
                </a:solidFill>
              </a:rPr>
              <a:t>Ministry of Education</a:t>
            </a:r>
            <a:endParaRPr lang="en-US" dirty="0">
              <a:solidFill>
                <a:srgbClr val="C00000"/>
              </a:solidFill>
            </a:endParaRPr>
          </a:p>
        </p:txBody>
      </p:sp>
      <p:sp>
        <p:nvSpPr>
          <p:cNvPr id="6" name="Content Placeholder 5"/>
          <p:cNvSpPr>
            <a:spLocks noGrp="1"/>
          </p:cNvSpPr>
          <p:nvPr>
            <p:ph idx="1"/>
          </p:nvPr>
        </p:nvSpPr>
        <p:spPr>
          <a:xfrm>
            <a:off x="4978400" y="1981200"/>
            <a:ext cx="7513637" cy="5995640"/>
          </a:xfrm>
        </p:spPr>
        <p:txBody>
          <a:bodyPr/>
          <a:lstStyle/>
          <a:p>
            <a:pPr marL="285750" indent="-285750">
              <a:buFont typeface="Arial" panose="020B0604020202020204" pitchFamily="34" charset="0"/>
              <a:buChar char="•"/>
            </a:pPr>
            <a:r>
              <a:rPr lang="en-ZA" sz="1800" dirty="0" smtClean="0"/>
              <a:t>In 2007, SOI </a:t>
            </a:r>
            <a:r>
              <a:rPr lang="en-ZA" sz="1800" dirty="0"/>
              <a:t>staff and then Program leaders </a:t>
            </a:r>
            <a:r>
              <a:rPr lang="en-ZA" sz="1800" dirty="0" smtClean="0"/>
              <a:t>presented to </a:t>
            </a:r>
            <a:r>
              <a:rPr lang="en-ZA" sz="1800" dirty="0"/>
              <a:t>the </a:t>
            </a:r>
            <a:r>
              <a:rPr lang="en-ZA" sz="1800" dirty="0" smtClean="0"/>
              <a:t>Ministry of education, MOE. The staff highlighted </a:t>
            </a:r>
            <a:r>
              <a:rPr lang="en-ZA" sz="1800" dirty="0"/>
              <a:t>the key areas </a:t>
            </a:r>
            <a:r>
              <a:rPr lang="en-ZA" sz="1800" dirty="0" smtClean="0"/>
              <a:t>SO Kenya engages in to </a:t>
            </a:r>
            <a:r>
              <a:rPr lang="en-ZA" sz="1800" dirty="0"/>
              <a:t>support </a:t>
            </a:r>
            <a:r>
              <a:rPr lang="en-ZA" sz="1800" dirty="0" smtClean="0"/>
              <a:t>the government’s </a:t>
            </a:r>
            <a:r>
              <a:rPr lang="en-ZA" sz="1800" dirty="0"/>
              <a:t>education goals.</a:t>
            </a:r>
            <a:endParaRPr lang="en-US" sz="1800" dirty="0"/>
          </a:p>
          <a:p>
            <a:pPr marL="285750" indent="-285750">
              <a:buFont typeface="Arial" panose="020B0604020202020204" pitchFamily="34" charset="0"/>
              <a:buChar char="•"/>
            </a:pPr>
            <a:r>
              <a:rPr lang="en-ZA" sz="1800" dirty="0"/>
              <a:t> </a:t>
            </a:r>
            <a:r>
              <a:rPr lang="en-ZA" sz="1800" dirty="0" smtClean="0"/>
              <a:t>In </a:t>
            </a:r>
            <a:r>
              <a:rPr lang="en-ZA" sz="1800" dirty="0"/>
              <a:t>order to support Special Olympics </a:t>
            </a:r>
            <a:r>
              <a:rPr lang="en-ZA" sz="1800" dirty="0" smtClean="0"/>
              <a:t>Kenya, </a:t>
            </a:r>
            <a:r>
              <a:rPr lang="en-ZA" sz="1800" dirty="0"/>
              <a:t>the minister appointed one of the senior staff in the ministry of education to sit in the Special Olympics Kenya Board</a:t>
            </a:r>
            <a:r>
              <a:rPr lang="en-ZA" sz="1800" dirty="0" smtClean="0"/>
              <a:t>.</a:t>
            </a:r>
          </a:p>
          <a:p>
            <a:pPr marL="285750" indent="-285750">
              <a:buFont typeface="Arial" panose="020B0604020202020204" pitchFamily="34" charset="0"/>
              <a:buChar char="•"/>
            </a:pPr>
            <a:r>
              <a:rPr lang="en-ZA" sz="1800" dirty="0" smtClean="0"/>
              <a:t> As a result, there </a:t>
            </a:r>
            <a:r>
              <a:rPr lang="en-ZA" sz="1800" dirty="0"/>
              <a:t>has always been a representative of MOE in the Special Olympics Kenya board, who acts as a Liaison between the two organizations. </a:t>
            </a:r>
            <a:endParaRPr lang="en-ZA" sz="1800" dirty="0" smtClean="0"/>
          </a:p>
          <a:p>
            <a:pPr marL="285750" indent="-285750">
              <a:buFont typeface="Arial" panose="020B0604020202020204" pitchFamily="34" charset="0"/>
              <a:buChar char="•"/>
            </a:pPr>
            <a:r>
              <a:rPr lang="en-ZA" sz="1800" dirty="0" smtClean="0"/>
              <a:t>The representative reports </a:t>
            </a:r>
            <a:r>
              <a:rPr lang="en-ZA" sz="1800" dirty="0"/>
              <a:t>all </a:t>
            </a:r>
            <a:r>
              <a:rPr lang="en-ZA" sz="1800" dirty="0" smtClean="0"/>
              <a:t>SO Kenya </a:t>
            </a:r>
            <a:r>
              <a:rPr lang="en-ZA" sz="1800" dirty="0"/>
              <a:t>school based activities to the minister and at the same time ensures that Special Olympics Kenya gets all the support they require from the </a:t>
            </a:r>
            <a:r>
              <a:rPr lang="en-ZA" sz="1800" dirty="0" smtClean="0"/>
              <a:t>MOE. </a:t>
            </a:r>
            <a:endParaRPr lang="en-US" sz="1800" dirty="0"/>
          </a:p>
          <a:p>
            <a:pPr marL="285750" indent="-285750">
              <a:buFont typeface="Arial" panose="020B0604020202020204" pitchFamily="34" charset="0"/>
              <a:buChar char="•"/>
            </a:pPr>
            <a:r>
              <a:rPr lang="en-ZA" sz="1800" dirty="0"/>
              <a:t>Special Olympics Kenya is now recognised as one of the key partners of ministry of education especially in promoting inclusion in schools and hence they are called to participate in the ministry’s as key stakeholders for example policy formulation etc.</a:t>
            </a:r>
            <a:endParaRPr lang="en-US" sz="1800" dirty="0"/>
          </a:p>
          <a:p>
            <a:endParaRPr lang="en-US" sz="1800" dirty="0"/>
          </a:p>
        </p:txBody>
      </p:sp>
      <p:sp>
        <p:nvSpPr>
          <p:cNvPr id="4" name="Slide Number Placeholder 3"/>
          <p:cNvSpPr>
            <a:spLocks noGrp="1"/>
          </p:cNvSpPr>
          <p:nvPr>
            <p:ph type="sldNum" sz="quarter" idx="10"/>
          </p:nvPr>
        </p:nvSpPr>
        <p:spPr/>
        <p:txBody>
          <a:bodyPr/>
          <a:lstStyle/>
          <a:p>
            <a:fld id="{5107173F-B38B-46A8-965D-CAF39E1640DD}" type="slidenum">
              <a:rPr lang="en-US" altLang="en-US" smtClean="0"/>
              <a:pPr/>
              <a:t>5</a:t>
            </a:fld>
            <a:endParaRPr lang="en-US" alt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3200400"/>
            <a:ext cx="4458300" cy="3150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3808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Ministry of Sports</a:t>
            </a:r>
            <a:endParaRPr lang="en-US" dirty="0">
              <a:solidFill>
                <a:srgbClr val="C00000"/>
              </a:solidFill>
            </a:endParaRPr>
          </a:p>
        </p:txBody>
      </p:sp>
      <p:sp>
        <p:nvSpPr>
          <p:cNvPr id="3" name="Content Placeholder 2"/>
          <p:cNvSpPr>
            <a:spLocks noGrp="1"/>
          </p:cNvSpPr>
          <p:nvPr>
            <p:ph idx="1"/>
          </p:nvPr>
        </p:nvSpPr>
        <p:spPr>
          <a:xfrm>
            <a:off x="650875" y="3832225"/>
            <a:ext cx="12069762" cy="7239000"/>
          </a:xfrm>
        </p:spPr>
        <p:txBody>
          <a:bodyPr/>
          <a:lstStyle/>
          <a:p>
            <a:r>
              <a:rPr lang="en-ZA" sz="1800" dirty="0"/>
              <a:t>Special Olympics Kenya registered as a </a:t>
            </a:r>
            <a:r>
              <a:rPr lang="en-ZA" sz="1800" b="1" dirty="0">
                <a:solidFill>
                  <a:srgbClr val="C00000"/>
                </a:solidFill>
              </a:rPr>
              <a:t>member of the Kenya National Sports Council </a:t>
            </a:r>
            <a:r>
              <a:rPr lang="en-ZA" sz="1800" dirty="0" smtClean="0"/>
              <a:t>while at </a:t>
            </a:r>
            <a:r>
              <a:rPr lang="en-ZA" sz="1800" dirty="0"/>
              <a:t>the same time </a:t>
            </a:r>
            <a:r>
              <a:rPr lang="en-ZA" sz="1800" dirty="0" smtClean="0"/>
              <a:t>writing </a:t>
            </a:r>
            <a:r>
              <a:rPr lang="en-ZA" sz="1800" dirty="0"/>
              <a:t>letters to the ministry seeking </a:t>
            </a:r>
            <a:r>
              <a:rPr lang="en-ZA" sz="1800" dirty="0" smtClean="0"/>
              <a:t>supports </a:t>
            </a:r>
            <a:r>
              <a:rPr lang="en-ZA" sz="1800" dirty="0"/>
              <a:t>and constantly </a:t>
            </a:r>
            <a:r>
              <a:rPr lang="en-ZA" sz="1800" dirty="0" smtClean="0"/>
              <a:t>seeking </a:t>
            </a:r>
            <a:r>
              <a:rPr lang="en-ZA" sz="1800" dirty="0"/>
              <a:t>audience with successive ministers of sports</a:t>
            </a:r>
            <a:r>
              <a:rPr lang="en-ZA" sz="1800" dirty="0" smtClean="0"/>
              <a:t>.</a:t>
            </a:r>
          </a:p>
          <a:p>
            <a:r>
              <a:rPr lang="en-ZA" sz="1800" dirty="0" smtClean="0"/>
              <a:t>A </a:t>
            </a:r>
            <a:r>
              <a:rPr lang="en-ZA" sz="1800" dirty="0"/>
              <a:t>few years ago, the ministry of sports allocated liaison officers to different sports federations and since Special Olympics Kenya was already recognised by the ministry of sports they were </a:t>
            </a:r>
            <a:r>
              <a:rPr lang="en-ZA" sz="1800" b="1" dirty="0">
                <a:solidFill>
                  <a:srgbClr val="C00000"/>
                </a:solidFill>
              </a:rPr>
              <a:t>allocated a Liaison officer </a:t>
            </a:r>
            <a:r>
              <a:rPr lang="en-ZA" sz="1800" dirty="0"/>
              <a:t>who sits in the board of Special Olympics Kenya. </a:t>
            </a:r>
            <a:endParaRPr lang="en-US" sz="1800" dirty="0"/>
          </a:p>
          <a:p>
            <a:r>
              <a:rPr lang="en-ZA" sz="1800" dirty="0"/>
              <a:t>In 2013, a new sports bill was enacted </a:t>
            </a:r>
            <a:r>
              <a:rPr lang="en-ZA" sz="1800" dirty="0" smtClean="0"/>
              <a:t>a new </a:t>
            </a:r>
            <a:r>
              <a:rPr lang="en-ZA" sz="1800" dirty="0"/>
              <a:t>Kenyan constitution was adopted. The act requires sports federations to be registered with the registrar of sports in order for them to get support from the ministry of sports, and </a:t>
            </a:r>
            <a:r>
              <a:rPr lang="en-ZA" sz="1800" dirty="0" smtClean="0"/>
              <a:t>Special </a:t>
            </a:r>
            <a:r>
              <a:rPr lang="en-ZA" sz="1800" dirty="0"/>
              <a:t>Olympics Kenya has registered. </a:t>
            </a:r>
            <a:endParaRPr lang="en-ZA" sz="1800" dirty="0" smtClean="0"/>
          </a:p>
          <a:p>
            <a:r>
              <a:rPr lang="en-ZA" sz="1800" dirty="0" smtClean="0"/>
              <a:t>The </a:t>
            </a:r>
            <a:r>
              <a:rPr lang="en-ZA" sz="1800" dirty="0"/>
              <a:t>new constitution devolved local sports development as a function of the county governments. To respond to this development, Special Olympics Kenya </a:t>
            </a:r>
            <a:r>
              <a:rPr lang="en-ZA" sz="1800" b="1" dirty="0">
                <a:solidFill>
                  <a:srgbClr val="C00000"/>
                </a:solidFill>
              </a:rPr>
              <a:t>conducted a workshop for all the 47 ministers of sports in the counties and 26 of them responded</a:t>
            </a:r>
            <a:r>
              <a:rPr lang="en-ZA" sz="1800" b="1" dirty="0" smtClean="0">
                <a:solidFill>
                  <a:srgbClr val="C00000"/>
                </a:solidFill>
              </a:rPr>
              <a:t>.</a:t>
            </a:r>
          </a:p>
          <a:p>
            <a:r>
              <a:rPr lang="en-ZA" sz="1800" dirty="0" smtClean="0"/>
              <a:t>Currently </a:t>
            </a:r>
            <a:r>
              <a:rPr lang="en-ZA" sz="1800" dirty="0"/>
              <a:t>Special Olympics Kenya works with specific counties to support local sports training and competitions, while the </a:t>
            </a:r>
            <a:r>
              <a:rPr lang="en-ZA" sz="1800" b="1" dirty="0">
                <a:solidFill>
                  <a:srgbClr val="C00000"/>
                </a:solidFill>
              </a:rPr>
              <a:t>ministry of sports in the national government supports world games </a:t>
            </a:r>
            <a:r>
              <a:rPr lang="en-ZA" sz="1800" dirty="0"/>
              <a:t>teams and issues to do with policy in order to ensure inclusion of those with intellectual disabilities.</a:t>
            </a:r>
            <a:endParaRPr lang="en-US" sz="1800" dirty="0"/>
          </a:p>
          <a:p>
            <a:endParaRPr lang="en-US" sz="1800" dirty="0"/>
          </a:p>
        </p:txBody>
      </p:sp>
      <p:sp>
        <p:nvSpPr>
          <p:cNvPr id="5" name="Slide Number Placeholder 4"/>
          <p:cNvSpPr>
            <a:spLocks noGrp="1"/>
          </p:cNvSpPr>
          <p:nvPr>
            <p:ph type="sldNum" sz="quarter" idx="10"/>
          </p:nvPr>
        </p:nvSpPr>
        <p:spPr/>
        <p:txBody>
          <a:bodyPr/>
          <a:lstStyle/>
          <a:p>
            <a:fld id="{86ADACEA-A2F6-436A-B4FF-35912B751298}" type="slidenum">
              <a:rPr lang="en-US" altLang="en-US" smtClean="0"/>
              <a:pPr/>
              <a:t>6</a:t>
            </a:fld>
            <a:endParaRPr lang="en-US" altLang="en-US"/>
          </a:p>
        </p:txBody>
      </p:sp>
      <p:pic>
        <p:nvPicPr>
          <p:cNvPr id="8194" name="Picture 2" descr="http://www.mediamaxnetwork.co.ke/wp-content/uploads/2018/07/Screen-Shot-2018-07-13-at-7.46.20-PM-724x4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200" y="533400"/>
            <a:ext cx="5793301" cy="2819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6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C00000"/>
                </a:solidFill>
              </a:rPr>
              <a:t>Ministry of Social Services</a:t>
            </a:r>
            <a:endParaRPr lang="en-US" dirty="0">
              <a:solidFill>
                <a:srgbClr val="C00000"/>
              </a:solidFill>
            </a:endParaRPr>
          </a:p>
        </p:txBody>
      </p:sp>
      <p:sp>
        <p:nvSpPr>
          <p:cNvPr id="5" name="Slide Number Placeholder 4"/>
          <p:cNvSpPr>
            <a:spLocks noGrp="1"/>
          </p:cNvSpPr>
          <p:nvPr>
            <p:ph type="sldNum" sz="quarter" idx="10"/>
          </p:nvPr>
        </p:nvSpPr>
        <p:spPr/>
        <p:txBody>
          <a:bodyPr/>
          <a:lstStyle/>
          <a:p>
            <a:fld id="{86ADACEA-A2F6-436A-B4FF-35912B751298}" type="slidenum">
              <a:rPr lang="en-US" altLang="en-US" smtClean="0"/>
              <a:pPr/>
              <a:t>7</a:t>
            </a:fld>
            <a:endParaRPr lang="en-US" altLang="en-US"/>
          </a:p>
        </p:txBody>
      </p:sp>
      <p:graphicFrame>
        <p:nvGraphicFramePr>
          <p:cNvPr id="8" name="Diagram 7"/>
          <p:cNvGraphicFramePr/>
          <p:nvPr>
            <p:extLst>
              <p:ext uri="{D42A27DB-BD31-4B8C-83A1-F6EECF244321}">
                <p14:modId xmlns:p14="http://schemas.microsoft.com/office/powerpoint/2010/main" val="1297277123"/>
              </p:ext>
            </p:extLst>
          </p:nvPr>
        </p:nvGraphicFramePr>
        <p:xfrm>
          <a:off x="787400" y="1232606"/>
          <a:ext cx="11582400" cy="7149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510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65321887"/>
              </p:ext>
            </p:extLst>
          </p:nvPr>
        </p:nvGraphicFramePr>
        <p:xfrm>
          <a:off x="482600" y="1981200"/>
          <a:ext cx="11252200" cy="635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5107173F-B38B-46A8-965D-CAF39E1640DD}" type="slidenum">
              <a:rPr lang="en-US" altLang="en-US" smtClean="0"/>
              <a:pPr/>
              <a:t>8</a:t>
            </a:fld>
            <a:endParaRPr lang="en-US" altLang="en-US"/>
          </a:p>
        </p:txBody>
      </p:sp>
      <p:sp>
        <p:nvSpPr>
          <p:cNvPr id="6" name="TextBox 5"/>
          <p:cNvSpPr txBox="1"/>
          <p:nvPr/>
        </p:nvSpPr>
        <p:spPr>
          <a:xfrm>
            <a:off x="2159000" y="2693822"/>
            <a:ext cx="738664" cy="4114800"/>
          </a:xfrm>
          <a:prstGeom prst="rect">
            <a:avLst/>
          </a:prstGeom>
          <a:noFill/>
        </p:spPr>
        <p:txBody>
          <a:bodyPr vert="vert270" wrap="square" rtlCol="0">
            <a:spAutoFit/>
          </a:bodyPr>
          <a:lstStyle/>
          <a:p>
            <a:pPr algn="l"/>
            <a:r>
              <a:rPr lang="en-US" sz="3600" dirty="0">
                <a:solidFill>
                  <a:schemeClr val="bg1"/>
                </a:solidFill>
              </a:rPr>
              <a:t>Ministry of Health</a:t>
            </a:r>
            <a:endParaRPr lang="en-US" sz="3600" dirty="0" smtClean="0">
              <a:solidFill>
                <a:schemeClr val="bg1"/>
              </a:solidFill>
              <a:latin typeface="+mn-lt"/>
            </a:endParaRPr>
          </a:p>
        </p:txBody>
      </p:sp>
    </p:spTree>
    <p:extLst>
      <p:ext uri="{BB962C8B-B14F-4D97-AF65-F5344CB8AC3E}">
        <p14:creationId xmlns:p14="http://schemas.microsoft.com/office/powerpoint/2010/main" val="4170231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0890" y="3014385"/>
            <a:ext cx="11055350" cy="1259160"/>
          </a:xfrm>
        </p:spPr>
        <p:txBody>
          <a:bodyPr/>
          <a:lstStyle/>
          <a:p>
            <a:r>
              <a:rPr lang="en-US" sz="5400" dirty="0" smtClean="0">
                <a:solidFill>
                  <a:schemeClr val="bg1"/>
                </a:solidFill>
              </a:rPr>
              <a:t>Results!</a:t>
            </a:r>
            <a:endParaRPr lang="en-US" sz="5400" dirty="0">
              <a:solidFill>
                <a:schemeClr val="bg1"/>
              </a:solidFill>
            </a:endParaRPr>
          </a:p>
        </p:txBody>
      </p:sp>
      <p:sp>
        <p:nvSpPr>
          <p:cNvPr id="6" name="Subtitle 5"/>
          <p:cNvSpPr>
            <a:spLocks noGrp="1"/>
          </p:cNvSpPr>
          <p:nvPr>
            <p:ph type="subTitle" idx="1"/>
          </p:nvPr>
        </p:nvSpPr>
        <p:spPr>
          <a:xfrm>
            <a:off x="940890" y="4241700"/>
            <a:ext cx="9102725" cy="2492375"/>
          </a:xfrm>
        </p:spPr>
        <p:txBody>
          <a:bodyPr/>
          <a:lstStyle/>
          <a:p>
            <a:r>
              <a:rPr lang="en-US" dirty="0" smtClean="0"/>
              <a:t>Best Practice: So Kenya </a:t>
            </a:r>
            <a:endParaRPr lang="en-US" dirty="0"/>
          </a:p>
        </p:txBody>
      </p:sp>
      <p:sp>
        <p:nvSpPr>
          <p:cNvPr id="4" name="Slide Number Placeholder 3"/>
          <p:cNvSpPr>
            <a:spLocks noGrp="1"/>
          </p:cNvSpPr>
          <p:nvPr>
            <p:ph type="sldNum" sz="quarter" idx="10"/>
          </p:nvPr>
        </p:nvSpPr>
        <p:spPr/>
        <p:txBody>
          <a:bodyPr/>
          <a:lstStyle/>
          <a:p>
            <a:fld id="{5107173F-B38B-46A8-965D-CAF39E1640DD}" type="slidenum">
              <a:rPr lang="en-US" altLang="en-US" smtClean="0"/>
              <a:pPr/>
              <a:t>9</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5" y="5487888"/>
            <a:ext cx="4999153" cy="1012024"/>
          </a:xfrm>
          <a:prstGeom prst="rect">
            <a:avLst/>
          </a:prstGeom>
          <a:solidFill>
            <a:schemeClr val="bg1"/>
          </a:solidFill>
        </p:spPr>
      </p:pic>
    </p:spTree>
    <p:extLst>
      <p:ext uri="{BB962C8B-B14F-4D97-AF65-F5344CB8AC3E}">
        <p14:creationId xmlns:p14="http://schemas.microsoft.com/office/powerpoint/2010/main" val="299082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54C2BD35-F3D1-4D83-BE50-598D11358EA6}" vid="{458F10FB-C273-4A09-9CD2-0A1F2396A39B}"/>
    </a:ext>
  </a:ext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rgbClr val="000000"/>
            </a:solidFill>
            <a:effectLst/>
            <a:latin typeface="+mn-lt"/>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lgn="l">
          <a:defRPr sz="1800" dirty="0" smtClean="0">
            <a:latin typeface="+mn-lt"/>
          </a:defRPr>
        </a:defPPr>
      </a:lstStyle>
    </a:tx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54C2BD35-F3D1-4D83-BE50-598D11358EA6}" vid="{EEBBD71C-6FE4-4B4C-A8EB-2927ADCB87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4C51B155D34740BFE7F95C5406BE31" ma:contentTypeVersion="4" ma:contentTypeDescription="Create a new document." ma:contentTypeScope="" ma:versionID="3a1c21067b7671798dd7f7c4d60c9311">
  <xsd:schema xmlns:xsd="http://www.w3.org/2001/XMLSchema" xmlns:xs="http://www.w3.org/2001/XMLSchema" xmlns:p="http://schemas.microsoft.com/office/2006/metadata/properties" xmlns:ns2="c13b05b3-7b2d-46b9-b32d-33d134c2819f" targetNamespace="http://schemas.microsoft.com/office/2006/metadata/properties" ma:root="true" ma:fieldsID="540e83338d1ce9a3a0de66f65a0efdc7" ns2:_="">
    <xsd:import namespace="c13b05b3-7b2d-46b9-b32d-33d134c281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b05b3-7b2d-46b9-b32d-33d134c28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11692AFB-F088-4863-B172-15ED52EF70BB}">
  <ds:schemaRefs>
    <ds:schemaRef ds:uri="http://schemas.microsoft.com/sharepoint/v3/contenttype/forms"/>
  </ds:schemaRefs>
</ds:datastoreItem>
</file>

<file path=customXml/itemProps2.xml><?xml version="1.0" encoding="utf-8"?>
<ds:datastoreItem xmlns:ds="http://schemas.openxmlformats.org/officeDocument/2006/customXml" ds:itemID="{E5A4779B-A383-4F1C-8CC5-707F9AB5D585}">
  <ds:schemaRefs>
    <ds:schemaRef ds:uri="http://purl.org/dc/dcmitype/"/>
    <ds:schemaRef ds:uri="c13b05b3-7b2d-46b9-b32d-33d134c2819f"/>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450C15D9-E159-4F89-A23F-CAE9196DE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b05b3-7b2d-46b9-b32d-33d134c28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E14FEF6-71FF-4919-A68F-5C6E2011DC7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Blank ppt</Template>
  <TotalTime>528</TotalTime>
  <Pages>0</Pages>
  <Words>961</Words>
  <Characters>0</Characters>
  <Application>Microsoft Office PowerPoint</Application>
  <PresentationFormat>Custom</PresentationFormat>
  <Lines>0</Lines>
  <Paragraphs>105</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MS PGothic</vt:lpstr>
      <vt:lpstr>Arial</vt:lpstr>
      <vt:lpstr>Calibri</vt:lpstr>
      <vt:lpstr>Courier New</vt:lpstr>
      <vt:lpstr>Gill Sans</vt:lpstr>
      <vt:lpstr>Times New Roman</vt:lpstr>
      <vt:lpstr>Ubuntu</vt:lpstr>
      <vt:lpstr>Ubuntu Light</vt:lpstr>
      <vt:lpstr>Wingdings</vt:lpstr>
      <vt:lpstr>ヒラギノ角ゴ ProN W3</vt:lpstr>
      <vt:lpstr>Title</vt:lpstr>
      <vt:lpstr>Body White copy</vt:lpstr>
      <vt:lpstr>Government Partnerships Best Practice Example: Special Olympics Kenya</vt:lpstr>
      <vt:lpstr>Government Partnerships established by SO Kenya:</vt:lpstr>
      <vt:lpstr>Strategy Best Practice Example: Special Olympics Kenya</vt:lpstr>
      <vt:lpstr>Approaching Government Ministries. </vt:lpstr>
      <vt:lpstr>Ministry of Education</vt:lpstr>
      <vt:lpstr>Ministry of Sports</vt:lpstr>
      <vt:lpstr>Ministry of Social Services</vt:lpstr>
      <vt:lpstr>PowerPoint Presentation</vt:lpstr>
      <vt:lpstr>Results!</vt:lpstr>
      <vt:lpstr>Ministry of Education</vt:lpstr>
      <vt:lpstr>Ministry of Education</vt:lpstr>
      <vt:lpstr>Ministry of Education</vt:lpstr>
      <vt:lpstr>Ministry of Health</vt:lpstr>
      <vt:lpstr>Ministry of Social Services</vt:lpstr>
      <vt:lpstr>Ministry of Sports</vt:lpstr>
      <vt:lpstr>Ministry of Interior and Coordination of National Government</vt:lpstr>
      <vt:lpstr>Liaison Officers</vt:lpstr>
    </vt:vector>
  </TitlesOfParts>
  <Company>SOI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Partnerships Best Practice Example: Special Olympics Kenya</dc:title>
  <dc:subject/>
  <dc:creator>cetroya30@gmail.com</dc:creator>
  <cp:keywords/>
  <dc:description/>
  <cp:lastModifiedBy>Theresa Fitzpatrick</cp:lastModifiedBy>
  <cp:revision>37</cp:revision>
  <dcterms:created xsi:type="dcterms:W3CDTF">2019-01-30T00:13:53Z</dcterms:created>
  <dcterms:modified xsi:type="dcterms:W3CDTF">2019-04-29T20:43:11Z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0x0101005D4C51B155D34740BFE7F95C5406BE31</vt:lpwstr>
  </property>
</Properties>
</file>