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58" r:id="rId6"/>
    <p:sldId id="260" r:id="rId7"/>
    <p:sldId id="264" r:id="rId8"/>
    <p:sldId id="261" r:id="rId9"/>
    <p:sldId id="26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9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BFEBD-6F0E-6E9E-9942-42502A6066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6FA81A-692D-0C4C-2042-1B20F4C7F1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7C099-1CD1-0F3A-A964-595F7B98C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94E51-C5A5-4745-8AAF-EAF87F75E83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565D2-6451-184F-7500-19D9E50AA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134A9-CE6F-E1C4-6020-F96B8A011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81D86-9076-40EE-AAFF-EE0E09DBC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84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E9622-0F0D-51F2-ADC2-1BEFF8684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D7FA29-63BD-772D-6691-7EF628F21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7B34E-B40C-DE5B-ED9B-6ED6CB46C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94E51-C5A5-4745-8AAF-EAF87F75E83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561D5-571B-38F2-BDA5-BD36AB0D7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AA85B-8BA3-7104-5176-0C560113E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81D86-9076-40EE-AAFF-EE0E09DBC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85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2A1FA2-7B45-6881-23DB-1D9C392208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54279-E22E-718A-9413-41D21C835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40931-7791-9923-4B6B-A715B97C0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94E51-C5A5-4745-8AAF-EAF87F75E83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BFF0C-0247-2F54-1499-71C042A2C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05AB6-F7BD-EF3D-31E3-14D270BB4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81D86-9076-40EE-AAFF-EE0E09DBC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38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8D0C7-CEEA-FD96-15FC-C96541900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44009-A92E-437E-0200-A83501C25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1C8AB-3C75-5925-99A8-34FF0BFBF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94E51-C5A5-4745-8AAF-EAF87F75E83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68FB6-ADAC-EDC6-17A4-265E0A4BA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6940A-EDD2-269C-DAC2-B5EF35DDD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81D86-9076-40EE-AAFF-EE0E09DBC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355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FAAEB-CDDC-D0F1-CC30-D79527D95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70530F-FB34-DA38-02D5-E68E22558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A5D0B-A0AE-38F3-73F0-EEA9FA6DB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94E51-C5A5-4745-8AAF-EAF87F75E83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9A862-6595-2D29-FD48-7194B608D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614E1-1E60-B419-3682-52D1FE11E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81D86-9076-40EE-AAFF-EE0E09DBC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7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9DC7E-A0DB-6A1F-B7F5-6F9831AF0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1A23-F593-5E1D-FC99-324FEF58C1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6E4FCE-1D7A-C8A0-26AF-DE863CF46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77F28C-3BB5-B1F2-44A4-9EBC19851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94E51-C5A5-4745-8AAF-EAF87F75E83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7FC57A-250F-BD19-CEED-2821931AB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D393AB-F86A-D1CC-B1C3-0CAEB2398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81D86-9076-40EE-AAFF-EE0E09DBC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50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56F56-C5E8-EFA8-9DE1-998B0CB4F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8057F-99B4-073B-1714-5D15F20BE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7E3590-CC3F-07F6-3467-0EA9AFCC4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9CD3C4-FEC1-2993-B889-302CD7D717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792379-EA3F-9EE7-47B6-EDE3B3A097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837735-E1EF-CDA9-AD36-AB4DB1D47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94E51-C5A5-4745-8AAF-EAF87F75E83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94C43D-CE47-2D3B-F697-8163F0254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6C0F28-56BE-9C71-2181-744F79553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81D86-9076-40EE-AAFF-EE0E09DBC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66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8D95E-2C5F-8A26-8A56-69B0B9E8E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95C6C1-0E1B-B5F1-63D5-01004F75F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94E51-C5A5-4745-8AAF-EAF87F75E83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A810CE-0F12-929D-5211-0D55636AE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864131-AE79-4277-1805-BC45D7549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81D86-9076-40EE-AAFF-EE0E09DBC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359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69AB86-3AE8-D7FC-E260-029FE93A3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94E51-C5A5-4745-8AAF-EAF87F75E83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5845A1-140E-FCBA-FD5C-34A9582CD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C106F5-4A55-A4CA-3F7F-4B9CFDE51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81D86-9076-40EE-AAFF-EE0E09DBC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59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5D361-8CDE-00DC-1A5B-9C088DCF7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E2765-D78A-1EED-A1D4-5FAEADE70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E506EF-E05E-4475-7D9B-35B20FFC76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446EF-C707-242F-7490-CB18C84F1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94E51-C5A5-4745-8AAF-EAF87F75E83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A38317-99BD-D733-7EE3-C1F87ADE5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EF912C-F499-7CC9-DE15-02E2B4F72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81D86-9076-40EE-AAFF-EE0E09DBC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77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7F720-9E88-7F6A-CE4E-BE92C2B3D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A0FA40-4CCD-A5A3-5759-756BAB3A78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DE5B3F-1A03-9390-D7F4-49F9F3E369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E1315-0D15-C4F4-E765-EEDCCC9AA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94E51-C5A5-4745-8AAF-EAF87F75E83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846960-AC7B-9015-CDBE-B3F837AB5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1B5CEA-0776-998A-2E07-381FBF97E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81D86-9076-40EE-AAFF-EE0E09DBC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825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86AA19-0517-CB1D-23FF-17ED8CFBD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C8B86F-6112-0896-3F17-7DEFF46F8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874EB-59FE-4976-BB1D-090DE5576E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94E51-C5A5-4745-8AAF-EAF87F75E83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0C572-1E8D-44E7-5764-A3002A8013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6EF1C-8D07-A21C-A48A-706696B63C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81D86-9076-40EE-AAFF-EE0E09DBC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6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c.ispas@specialolympics.r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s://specialolympics.ro/programe/scoala-generatiei-unificate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anda.com/currency-converter/en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40A9C-5025-E82A-675F-DA6E0D8612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/>
          <a:lstStyle/>
          <a:p>
            <a:r>
              <a:rPr lang="en-US" dirty="0"/>
              <a:t>Unified Champion Schools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D6543C-E5FF-1518-B1D3-E15AD0AE9A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34772"/>
            <a:ext cx="9144000" cy="1655762"/>
          </a:xfrm>
        </p:spPr>
        <p:txBody>
          <a:bodyPr/>
          <a:lstStyle/>
          <a:p>
            <a:r>
              <a:rPr lang="en-US" sz="3200" dirty="0"/>
              <a:t>Special Olympics Romania</a:t>
            </a:r>
          </a:p>
          <a:p>
            <a:r>
              <a:rPr lang="en-US" dirty="0"/>
              <a:t>Financial Management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33AE62-E1B3-3899-B3CB-D95FB643F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35781"/>
            <a:ext cx="12192000" cy="1707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723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3E7F0D-DFE2-1462-0366-D38C5FD84D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C81D08F-2053-DCB0-1E10-B30199D366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35781"/>
            <a:ext cx="12192000" cy="170772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4D731-ED78-E932-3869-9A65EE658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268" y="1258957"/>
            <a:ext cx="5757333" cy="292946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Cristian Ispas</a:t>
            </a:r>
          </a:p>
          <a:p>
            <a:pPr marL="0" indent="0">
              <a:buNone/>
            </a:pPr>
            <a:r>
              <a:rPr lang="en-US" dirty="0"/>
              <a:t>National Director</a:t>
            </a:r>
          </a:p>
          <a:p>
            <a:pPr marL="0" indent="0">
              <a:buNone/>
            </a:pPr>
            <a:r>
              <a:rPr lang="en-US" dirty="0"/>
              <a:t>Special Olympics Romania Foundation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c.ispas@specialolympics.ro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4"/>
              </a:rPr>
              <a:t>https://specialolympics.ro/programe/scoala-generatiei-unificate/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F17533-0583-9E81-A31F-84B8DAFE6DE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/>
          <a:stretch/>
        </p:blipFill>
        <p:spPr>
          <a:xfrm>
            <a:off x="7607748" y="273155"/>
            <a:ext cx="4050851" cy="462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436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1E2F565-6CA0-F973-1C90-F5FE1859A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35781"/>
            <a:ext cx="12192000" cy="17077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D94148-DD6F-4AE0-6F98-73550B691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and budgeting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0A859-3A3A-ED25-ECEE-CC6672F82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95421"/>
            <a:ext cx="10298987" cy="3669242"/>
          </a:xfrm>
        </p:spPr>
        <p:txBody>
          <a:bodyPr/>
          <a:lstStyle/>
          <a:p>
            <a:r>
              <a:rPr lang="en-US" dirty="0"/>
              <a:t>Plan activities according to project goals and budget constraints/ limitations</a:t>
            </a:r>
          </a:p>
          <a:p>
            <a:r>
              <a:rPr lang="en-US" dirty="0"/>
              <a:t>Create realistic budget and provide as many details as possible to planned expenses (quantities, estimated costs, timing of purchases)</a:t>
            </a:r>
          </a:p>
          <a:p>
            <a:r>
              <a:rPr lang="en-US" dirty="0"/>
              <a:t>Consider impact of financial fluctuations during the project lifetime (exchange rates, inflation, salary raises, market price increase)</a:t>
            </a:r>
          </a:p>
          <a:p>
            <a:r>
              <a:rPr lang="en-US" dirty="0"/>
              <a:t>Attach cash-flow forecast to the budget, and protect for delays in installment transfers due to reporting issues or unexpected causes</a:t>
            </a:r>
          </a:p>
        </p:txBody>
      </p:sp>
    </p:spTree>
    <p:extLst>
      <p:ext uri="{BB962C8B-B14F-4D97-AF65-F5344CB8AC3E}">
        <p14:creationId xmlns:p14="http://schemas.microsoft.com/office/powerpoint/2010/main" val="4142211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645E13C-9126-87AD-205D-0F93B42BEF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35781"/>
            <a:ext cx="12192000" cy="17077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CCD1D7D-06FE-D9A7-BF68-254550FC6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321"/>
            <a:ext cx="10515600" cy="1325563"/>
          </a:xfrm>
        </p:spPr>
        <p:txBody>
          <a:bodyPr/>
          <a:lstStyle/>
          <a:p>
            <a:r>
              <a:rPr lang="en-US" dirty="0"/>
              <a:t>Project Budget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7D1F03-1442-D245-6595-1C78F62140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341069"/>
            <a:ext cx="9626600" cy="4098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857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EAABC5A-2617-ADA4-54D7-F188343CF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35781"/>
            <a:ext cx="12192000" cy="17077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8006BE1-1528-FB9C-1B18-34C2F29C3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057"/>
            <a:ext cx="10515600" cy="1325563"/>
          </a:xfrm>
        </p:spPr>
        <p:txBody>
          <a:bodyPr/>
          <a:lstStyle/>
          <a:p>
            <a:r>
              <a:rPr lang="en-US" dirty="0"/>
              <a:t>Purchasing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FCA59-4CF3-E60A-4A41-40F51ABC6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4" y="1309155"/>
            <a:ext cx="11074406" cy="4667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Designate project staff to coordinate purchases based on budget, activities and cash-flow plan. He/she should closely work with project and financial managers.</a:t>
            </a:r>
          </a:p>
          <a:p>
            <a:r>
              <a:rPr lang="en-US" dirty="0"/>
              <a:t>Make quarter plan of purchases</a:t>
            </a:r>
          </a:p>
          <a:p>
            <a:r>
              <a:rPr lang="en-US" dirty="0"/>
              <a:t>Establish criteria for selection of providers based on quality and price</a:t>
            </a:r>
          </a:p>
          <a:p>
            <a:pPr lvl="1"/>
            <a:r>
              <a:rPr lang="en-US" dirty="0"/>
              <a:t>Although we supplied equipment and supplies to schools from all-over the country we preferred to purchase them in Bucharest and then shipped to schools</a:t>
            </a:r>
          </a:p>
          <a:p>
            <a:r>
              <a:rPr lang="en-US" dirty="0"/>
              <a:t>Keep track of inventories and issue purchase orders to suppliers in accordance with planned activities</a:t>
            </a:r>
          </a:p>
          <a:p>
            <a:r>
              <a:rPr lang="en-US" dirty="0"/>
              <a:t>Try to stay within +/-10% variance of budget assigned for each expense category</a:t>
            </a:r>
          </a:p>
        </p:txBody>
      </p:sp>
    </p:spTree>
    <p:extLst>
      <p:ext uri="{BB962C8B-B14F-4D97-AF65-F5344CB8AC3E}">
        <p14:creationId xmlns:p14="http://schemas.microsoft.com/office/powerpoint/2010/main" val="496941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FF664A-1F09-417F-4E11-70CD5CE90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35781"/>
            <a:ext cx="12192000" cy="17077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FF618FB-139D-4D8F-5ACA-4F0DCE4B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2B42C-4DBB-6CBC-27D7-6264AF6FB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monthly track of expenses. </a:t>
            </a:r>
          </a:p>
          <a:p>
            <a:r>
              <a:rPr lang="en-US" dirty="0"/>
              <a:t>Record them in both:</a:t>
            </a:r>
          </a:p>
          <a:p>
            <a:pPr lvl="1"/>
            <a:r>
              <a:rPr lang="en-US" dirty="0"/>
              <a:t>Regular organizational accounting system </a:t>
            </a:r>
          </a:p>
          <a:p>
            <a:pPr lvl="1"/>
            <a:r>
              <a:rPr lang="en-US" dirty="0"/>
              <a:t>Project financial reporting spreadsheet</a:t>
            </a:r>
          </a:p>
          <a:p>
            <a:r>
              <a:rPr lang="en-US" dirty="0"/>
              <a:t>Assign specific code to each expense for:</a:t>
            </a:r>
          </a:p>
          <a:p>
            <a:pPr lvl="1"/>
            <a:r>
              <a:rPr lang="en-US" dirty="0"/>
              <a:t>Project</a:t>
            </a:r>
          </a:p>
          <a:p>
            <a:pPr lvl="1"/>
            <a:r>
              <a:rPr lang="en-US" dirty="0"/>
              <a:t>Budget category</a:t>
            </a:r>
          </a:p>
        </p:txBody>
      </p:sp>
    </p:spTree>
    <p:extLst>
      <p:ext uri="{BB962C8B-B14F-4D97-AF65-F5344CB8AC3E}">
        <p14:creationId xmlns:p14="http://schemas.microsoft.com/office/powerpoint/2010/main" val="2817369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8CDC98-C08A-F98B-E983-0FC76E32D2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35781"/>
            <a:ext cx="12192000" cy="17077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5D25B1-C4EE-0B9B-0041-05A3DE8C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(1/4)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93A53-C5E8-5F54-A821-1194CC47C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2219"/>
            <a:ext cx="9762067" cy="2748181"/>
          </a:xfrm>
        </p:spPr>
        <p:txBody>
          <a:bodyPr/>
          <a:lstStyle/>
          <a:p>
            <a:r>
              <a:rPr lang="en-US" dirty="0"/>
              <a:t>Given the 6 months reporting timeframe it is recommended to monthly up-date expenses and balances in the financial reporting file in order to have permanent accurate information about availability of resources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447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C36415-BA3E-FBA5-A777-037ED9223E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7D752D2-F99F-925D-4B65-6B063C4C8D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35781"/>
            <a:ext cx="12192000" cy="17077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7EEF46-C3D9-FB90-8BAF-550DB1815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(2/4)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79101-5B04-74EC-D2FE-76FEF921F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949"/>
            <a:ext cx="10771598" cy="4351338"/>
          </a:xfrm>
        </p:spPr>
        <p:txBody>
          <a:bodyPr/>
          <a:lstStyle/>
          <a:p>
            <a:r>
              <a:rPr lang="en-US" dirty="0"/>
              <a:t>Create a simple tool to summarize financial progress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015BD35-7C10-BDC0-824A-926DC841A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010310"/>
              </p:ext>
            </p:extLst>
          </p:nvPr>
        </p:nvGraphicFramePr>
        <p:xfrm>
          <a:off x="1913465" y="2126912"/>
          <a:ext cx="8238069" cy="33848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86677">
                  <a:extLst>
                    <a:ext uri="{9D8B030D-6E8A-4147-A177-3AD203B41FA5}">
                      <a16:colId xmlns:a16="http://schemas.microsoft.com/office/drawing/2014/main" val="2754833050"/>
                    </a:ext>
                  </a:extLst>
                </a:gridCol>
                <a:gridCol w="793056">
                  <a:extLst>
                    <a:ext uri="{9D8B030D-6E8A-4147-A177-3AD203B41FA5}">
                      <a16:colId xmlns:a16="http://schemas.microsoft.com/office/drawing/2014/main" val="940376983"/>
                    </a:ext>
                  </a:extLst>
                </a:gridCol>
                <a:gridCol w="793056">
                  <a:extLst>
                    <a:ext uri="{9D8B030D-6E8A-4147-A177-3AD203B41FA5}">
                      <a16:colId xmlns:a16="http://schemas.microsoft.com/office/drawing/2014/main" val="1085442983"/>
                    </a:ext>
                  </a:extLst>
                </a:gridCol>
                <a:gridCol w="793056">
                  <a:extLst>
                    <a:ext uri="{9D8B030D-6E8A-4147-A177-3AD203B41FA5}">
                      <a16:colId xmlns:a16="http://schemas.microsoft.com/office/drawing/2014/main" val="2541726081"/>
                    </a:ext>
                  </a:extLst>
                </a:gridCol>
                <a:gridCol w="793056">
                  <a:extLst>
                    <a:ext uri="{9D8B030D-6E8A-4147-A177-3AD203B41FA5}">
                      <a16:colId xmlns:a16="http://schemas.microsoft.com/office/drawing/2014/main" val="1951217063"/>
                    </a:ext>
                  </a:extLst>
                </a:gridCol>
                <a:gridCol w="793056">
                  <a:extLst>
                    <a:ext uri="{9D8B030D-6E8A-4147-A177-3AD203B41FA5}">
                      <a16:colId xmlns:a16="http://schemas.microsoft.com/office/drawing/2014/main" val="3890867503"/>
                    </a:ext>
                  </a:extLst>
                </a:gridCol>
                <a:gridCol w="793056">
                  <a:extLst>
                    <a:ext uri="{9D8B030D-6E8A-4147-A177-3AD203B41FA5}">
                      <a16:colId xmlns:a16="http://schemas.microsoft.com/office/drawing/2014/main" val="2350962728"/>
                    </a:ext>
                  </a:extLst>
                </a:gridCol>
                <a:gridCol w="793056">
                  <a:extLst>
                    <a:ext uri="{9D8B030D-6E8A-4147-A177-3AD203B41FA5}">
                      <a16:colId xmlns:a16="http://schemas.microsoft.com/office/drawing/2014/main" val="4118573552"/>
                    </a:ext>
                  </a:extLst>
                </a:gridCol>
              </a:tblGrid>
              <a:tr h="2378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Unified Champion Schools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87617966"/>
                  </a:ext>
                </a:extLst>
              </a:tr>
              <a:tr h="2378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SO (program name)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92612351"/>
                  </a:ext>
                </a:extLst>
              </a:tr>
              <a:tr h="237854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65655162"/>
                  </a:ext>
                </a:extLst>
              </a:tr>
              <a:tr h="23785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Year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2025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2026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2027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Total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3389904"/>
                  </a:ext>
                </a:extLst>
              </a:tr>
              <a:tr h="2378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Semester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Jan-Jun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Jul-Dec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Jan-Jun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Jul-Dec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Jan-Jun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Jul-Dec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87223322"/>
                  </a:ext>
                </a:extLst>
              </a:tr>
              <a:tr h="23785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Revenue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06863224"/>
                  </a:ext>
                </a:extLst>
              </a:tr>
              <a:tr h="23785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Expenses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06932182"/>
                  </a:ext>
                </a:extLst>
              </a:tr>
              <a:tr h="23785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Balance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05315169"/>
                  </a:ext>
                </a:extLst>
              </a:tr>
              <a:tr h="3842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Remaining Amount (of full budget)</a:t>
                      </a:r>
                      <a:endParaRPr lang="en-US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40213041"/>
                  </a:ext>
                </a:extLst>
              </a:tr>
              <a:tr h="237854"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09287963"/>
                  </a:ext>
                </a:extLst>
              </a:tr>
              <a:tr h="2378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Last installment received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16925634"/>
                  </a:ext>
                </a:extLst>
              </a:tr>
              <a:tr h="2378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Cash at the end of Jun 2025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06591969"/>
                  </a:ext>
                </a:extLst>
              </a:tr>
              <a:tr h="3842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Total spent from last installment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</a:rPr>
                        <a:t>$0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04946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923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66D72F6-5C4F-C91A-DB61-F2BCBF9CB4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35781"/>
            <a:ext cx="12192000" cy="17077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ED52BD-E304-8D82-2EF0-667E450DD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851"/>
            <a:ext cx="10515600" cy="1325563"/>
          </a:xfrm>
        </p:spPr>
        <p:txBody>
          <a:bodyPr/>
          <a:lstStyle/>
          <a:p>
            <a:r>
              <a:rPr lang="en-US" dirty="0"/>
              <a:t>Reporting (3/4)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64AD57-187F-9D07-FA24-21755DD22C5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879"/>
          <a:stretch/>
        </p:blipFill>
        <p:spPr>
          <a:xfrm>
            <a:off x="999065" y="1306561"/>
            <a:ext cx="9474200" cy="432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709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65F3D4D-2D7F-B065-C5F2-041305BD7B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35781"/>
            <a:ext cx="12192000" cy="17077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F378630-3141-2A33-0323-A6B3E685A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(4/4)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F6A1D-4172-0739-DB2D-9190FEC01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US$ exchange rate use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hlinkClick r:id="rId3"/>
              </a:rPr>
              <a:t>https://www.oanda.com/currency-converter/en/</a:t>
            </a:r>
            <a:endParaRPr lang="en-US" dirty="0"/>
          </a:p>
          <a:p>
            <a:r>
              <a:rPr lang="en-US" dirty="0"/>
              <a:t>The reporting file is password protected for structural changes. Sometimes you may need more lines for a budget category in a specific month. In that case you ask SOI financial coordinator for insertion of more lines in that category in the respective month.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865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443</Words>
  <Application>Microsoft Office PowerPoint</Application>
  <PresentationFormat>Widescreen</PresentationFormat>
  <Paragraphs>90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Unified Champion Schools</vt:lpstr>
      <vt:lpstr>Planning and budgeting</vt:lpstr>
      <vt:lpstr>Project Budget</vt:lpstr>
      <vt:lpstr>Purchasing</vt:lpstr>
      <vt:lpstr>Accounting</vt:lpstr>
      <vt:lpstr>Reporting (1/4)</vt:lpstr>
      <vt:lpstr>Reporting (2/4)</vt:lpstr>
      <vt:lpstr>Reporting (3/4)</vt:lpstr>
      <vt:lpstr>Reporting (4/4)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Ispas Cristian</dc:creator>
  <cp:lastModifiedBy>Maricris Castillo Hellmund</cp:lastModifiedBy>
  <cp:revision>8</cp:revision>
  <dcterms:created xsi:type="dcterms:W3CDTF">2025-01-30T06:53:09Z</dcterms:created>
  <dcterms:modified xsi:type="dcterms:W3CDTF">2025-02-03T18:34:18Z</dcterms:modified>
</cp:coreProperties>
</file>