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5" r:id="rId2"/>
    <p:sldId id="265" r:id="rId3"/>
    <p:sldId id="270" r:id="rId4"/>
    <p:sldId id="269" r:id="rId5"/>
    <p:sldId id="272" r:id="rId6"/>
    <p:sldId id="271" r:id="rId7"/>
    <p:sldId id="268" r:id="rId8"/>
    <p:sldId id="267" r:id="rId9"/>
    <p:sldId id="266" r:id="rId10"/>
    <p:sldId id="273"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0" autoAdjust="0"/>
    <p:restoredTop sz="94660"/>
  </p:normalViewPr>
  <p:slideViewPr>
    <p:cSldViewPr snapToGrid="0">
      <p:cViewPr varScale="1">
        <p:scale>
          <a:sx n="68" d="100"/>
          <a:sy n="68" d="100"/>
        </p:scale>
        <p:origin x="420"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D6809-39A2-4A9D-9F4F-A4FE80B50362}" type="datetimeFigureOut">
              <a:rPr lang="en-US" smtClean="0"/>
              <a:t>2/28/2025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40708-8C99-4DB5-869A-6BF30969B073}" type="slidenum">
              <a:rPr lang="en-US" smtClean="0"/>
              <a:t>‹#›</a:t>
            </a:fld>
            <a:endParaRPr lang="en-US"/>
          </a:p>
        </p:txBody>
      </p:sp>
    </p:spTree>
    <p:extLst>
      <p:ext uri="{BB962C8B-B14F-4D97-AF65-F5344CB8AC3E}">
        <p14:creationId xmlns:p14="http://schemas.microsoft.com/office/powerpoint/2010/main" val="1454166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540708-8C99-4DB5-869A-6BF30969B073}" type="slidenum">
              <a:rPr lang="en-US" smtClean="0"/>
              <a:t>2</a:t>
            </a:fld>
            <a:endParaRPr lang="en-US"/>
          </a:p>
        </p:txBody>
      </p:sp>
    </p:spTree>
    <p:extLst>
      <p:ext uri="{BB962C8B-B14F-4D97-AF65-F5344CB8AC3E}">
        <p14:creationId xmlns:p14="http://schemas.microsoft.com/office/powerpoint/2010/main" val="390939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0B688-8D88-DC3B-CEEB-F53E6B2678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A4092F-AC07-D0E3-DBA6-D34043779F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A43D9A-9E61-D8D4-A937-B30E74E3FB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05363D-BCC8-7C16-CCFB-76271B096FB5}"/>
              </a:ext>
            </a:extLst>
          </p:cNvPr>
          <p:cNvSpPr>
            <a:spLocks noGrp="1"/>
          </p:cNvSpPr>
          <p:nvPr>
            <p:ph type="sldNum" sz="quarter" idx="5"/>
          </p:nvPr>
        </p:nvSpPr>
        <p:spPr/>
        <p:txBody>
          <a:bodyPr/>
          <a:lstStyle/>
          <a:p>
            <a:fld id="{DE540708-8C99-4DB5-869A-6BF30969B073}" type="slidenum">
              <a:rPr lang="en-US" smtClean="0"/>
              <a:t>3</a:t>
            </a:fld>
            <a:endParaRPr lang="en-US"/>
          </a:p>
        </p:txBody>
      </p:sp>
    </p:spTree>
    <p:extLst>
      <p:ext uri="{BB962C8B-B14F-4D97-AF65-F5344CB8AC3E}">
        <p14:creationId xmlns:p14="http://schemas.microsoft.com/office/powerpoint/2010/main" val="343194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D03FD-BC65-466C-116B-30887DF85D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46001D-FE8D-8CA9-5C2F-7C6EAD3F97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2BDEBC-9073-E5CC-878F-19A75835EA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5707B4-181F-A079-FCCE-D7B66F0798EF}"/>
              </a:ext>
            </a:extLst>
          </p:cNvPr>
          <p:cNvSpPr>
            <a:spLocks noGrp="1"/>
          </p:cNvSpPr>
          <p:nvPr>
            <p:ph type="sldNum" sz="quarter" idx="5"/>
          </p:nvPr>
        </p:nvSpPr>
        <p:spPr/>
        <p:txBody>
          <a:bodyPr/>
          <a:lstStyle/>
          <a:p>
            <a:fld id="{DE540708-8C99-4DB5-869A-6BF30969B073}" type="slidenum">
              <a:rPr lang="en-US" smtClean="0"/>
              <a:t>4</a:t>
            </a:fld>
            <a:endParaRPr lang="en-US"/>
          </a:p>
        </p:txBody>
      </p:sp>
    </p:spTree>
    <p:extLst>
      <p:ext uri="{BB962C8B-B14F-4D97-AF65-F5344CB8AC3E}">
        <p14:creationId xmlns:p14="http://schemas.microsoft.com/office/powerpoint/2010/main" val="2286234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A1941-C6B9-3DCA-DB2C-9E76EB16EA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18E69-52E9-345D-F05C-A3A7ADDD0B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E90CC1-9DE1-B280-EDC9-2DBC144220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D3A618-CD5E-B49F-83AE-4E98CC59F155}"/>
              </a:ext>
            </a:extLst>
          </p:cNvPr>
          <p:cNvSpPr>
            <a:spLocks noGrp="1"/>
          </p:cNvSpPr>
          <p:nvPr>
            <p:ph type="sldNum" sz="quarter" idx="5"/>
          </p:nvPr>
        </p:nvSpPr>
        <p:spPr/>
        <p:txBody>
          <a:bodyPr/>
          <a:lstStyle/>
          <a:p>
            <a:fld id="{DE540708-8C99-4DB5-869A-6BF30969B073}" type="slidenum">
              <a:rPr lang="en-US" smtClean="0"/>
              <a:t>5</a:t>
            </a:fld>
            <a:endParaRPr lang="en-US"/>
          </a:p>
        </p:txBody>
      </p:sp>
    </p:spTree>
    <p:extLst>
      <p:ext uri="{BB962C8B-B14F-4D97-AF65-F5344CB8AC3E}">
        <p14:creationId xmlns:p14="http://schemas.microsoft.com/office/powerpoint/2010/main" val="787740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A68A2-1B63-CF12-2AE4-78ADAF8C3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2EEF0F-F856-65DA-5CE2-4DAF5630AB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FAB668-E85F-1EB8-9837-781945E7C4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81CC07-64D4-5577-CFAF-B6A34B7321BD}"/>
              </a:ext>
            </a:extLst>
          </p:cNvPr>
          <p:cNvSpPr>
            <a:spLocks noGrp="1"/>
          </p:cNvSpPr>
          <p:nvPr>
            <p:ph type="sldNum" sz="quarter" idx="5"/>
          </p:nvPr>
        </p:nvSpPr>
        <p:spPr/>
        <p:txBody>
          <a:bodyPr/>
          <a:lstStyle/>
          <a:p>
            <a:fld id="{DE540708-8C99-4DB5-869A-6BF30969B073}" type="slidenum">
              <a:rPr lang="en-US" smtClean="0"/>
              <a:t>6</a:t>
            </a:fld>
            <a:endParaRPr lang="en-US"/>
          </a:p>
        </p:txBody>
      </p:sp>
    </p:spTree>
    <p:extLst>
      <p:ext uri="{BB962C8B-B14F-4D97-AF65-F5344CB8AC3E}">
        <p14:creationId xmlns:p14="http://schemas.microsoft.com/office/powerpoint/2010/main" val="2617437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BE3A0-AE98-D9F5-0DF4-8DBDE74D3F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6D10E-CA4D-8242-6C02-DECE45E3E2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DBDABE-18EA-E9AA-2A09-903690F0F9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C32822-B2E3-5A14-D722-5228B5ADC250}"/>
              </a:ext>
            </a:extLst>
          </p:cNvPr>
          <p:cNvSpPr>
            <a:spLocks noGrp="1"/>
          </p:cNvSpPr>
          <p:nvPr>
            <p:ph type="sldNum" sz="quarter" idx="5"/>
          </p:nvPr>
        </p:nvSpPr>
        <p:spPr/>
        <p:txBody>
          <a:bodyPr/>
          <a:lstStyle/>
          <a:p>
            <a:fld id="{DE540708-8C99-4DB5-869A-6BF30969B073}" type="slidenum">
              <a:rPr lang="en-US" smtClean="0"/>
              <a:t>7</a:t>
            </a:fld>
            <a:endParaRPr lang="en-US"/>
          </a:p>
        </p:txBody>
      </p:sp>
    </p:spTree>
    <p:extLst>
      <p:ext uri="{BB962C8B-B14F-4D97-AF65-F5344CB8AC3E}">
        <p14:creationId xmlns:p14="http://schemas.microsoft.com/office/powerpoint/2010/main" val="4291315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FF73A-E291-D94D-DA1D-32619A9ACB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75AE5A-E527-22C5-9584-B51D80E398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089C85-E0B1-5C4E-9DDE-61125494C9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B50B9D-5894-286C-8151-B405C259D102}"/>
              </a:ext>
            </a:extLst>
          </p:cNvPr>
          <p:cNvSpPr>
            <a:spLocks noGrp="1"/>
          </p:cNvSpPr>
          <p:nvPr>
            <p:ph type="sldNum" sz="quarter" idx="5"/>
          </p:nvPr>
        </p:nvSpPr>
        <p:spPr/>
        <p:txBody>
          <a:bodyPr/>
          <a:lstStyle/>
          <a:p>
            <a:fld id="{DE540708-8C99-4DB5-869A-6BF30969B073}" type="slidenum">
              <a:rPr lang="en-US" smtClean="0"/>
              <a:t>8</a:t>
            </a:fld>
            <a:endParaRPr lang="en-US"/>
          </a:p>
        </p:txBody>
      </p:sp>
    </p:spTree>
    <p:extLst>
      <p:ext uri="{BB962C8B-B14F-4D97-AF65-F5344CB8AC3E}">
        <p14:creationId xmlns:p14="http://schemas.microsoft.com/office/powerpoint/2010/main" val="402639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73F46-2584-9583-C332-46271B41B3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47734B-6C26-658B-A93D-680FF24E87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C8760-F9CF-7A1E-6382-3469A35E71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7946FF-877D-5F1D-9636-098BDF912BF5}"/>
              </a:ext>
            </a:extLst>
          </p:cNvPr>
          <p:cNvSpPr>
            <a:spLocks noGrp="1"/>
          </p:cNvSpPr>
          <p:nvPr>
            <p:ph type="sldNum" sz="quarter" idx="5"/>
          </p:nvPr>
        </p:nvSpPr>
        <p:spPr/>
        <p:txBody>
          <a:bodyPr/>
          <a:lstStyle/>
          <a:p>
            <a:fld id="{DE540708-8C99-4DB5-869A-6BF30969B073}" type="slidenum">
              <a:rPr lang="en-US" smtClean="0"/>
              <a:t>9</a:t>
            </a:fld>
            <a:endParaRPr lang="en-US"/>
          </a:p>
        </p:txBody>
      </p:sp>
    </p:spTree>
    <p:extLst>
      <p:ext uri="{BB962C8B-B14F-4D97-AF65-F5344CB8AC3E}">
        <p14:creationId xmlns:p14="http://schemas.microsoft.com/office/powerpoint/2010/main" val="3819092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57701-CD59-B6FA-21F7-129241648D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0CBB6-C307-5A64-67E0-4CBCA44FE9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555D21-2FF2-BCB5-FA5D-DDFEADD73B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B58193-0BB5-7B1F-A9E1-2AB87DBBA715}"/>
              </a:ext>
            </a:extLst>
          </p:cNvPr>
          <p:cNvSpPr>
            <a:spLocks noGrp="1"/>
          </p:cNvSpPr>
          <p:nvPr>
            <p:ph type="sldNum" sz="quarter" idx="5"/>
          </p:nvPr>
        </p:nvSpPr>
        <p:spPr/>
        <p:txBody>
          <a:bodyPr/>
          <a:lstStyle/>
          <a:p>
            <a:fld id="{DE540708-8C99-4DB5-869A-6BF30969B073}" type="slidenum">
              <a:rPr lang="en-US" smtClean="0"/>
              <a:t>10</a:t>
            </a:fld>
            <a:endParaRPr lang="en-US"/>
          </a:p>
        </p:txBody>
      </p:sp>
    </p:spTree>
    <p:extLst>
      <p:ext uri="{BB962C8B-B14F-4D97-AF65-F5344CB8AC3E}">
        <p14:creationId xmlns:p14="http://schemas.microsoft.com/office/powerpoint/2010/main" val="77400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0B7E5-14DF-03BD-6277-A0D8393EAA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43A2D8-FA61-752C-F62E-C0A644B88B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1C06D4-B530-34B6-053F-72D51CE26228}"/>
              </a:ext>
            </a:extLst>
          </p:cNvPr>
          <p:cNvSpPr>
            <a:spLocks noGrp="1"/>
          </p:cNvSpPr>
          <p:nvPr>
            <p:ph type="dt" sz="half" idx="10"/>
          </p:nvPr>
        </p:nvSpPr>
        <p:spPr/>
        <p:txBody>
          <a:bodyPr/>
          <a:lstStyle/>
          <a:p>
            <a:fld id="{18FD69C2-E079-4DA4-A09B-10D9950DE627}" type="datetimeFigureOut">
              <a:rPr lang="en-US" smtClean="0"/>
              <a:t>2/28/2025</a:t>
            </a:fld>
            <a:endParaRPr lang="en-US"/>
          </a:p>
        </p:txBody>
      </p:sp>
      <p:sp>
        <p:nvSpPr>
          <p:cNvPr id="5" name="Footer Placeholder 4">
            <a:extLst>
              <a:ext uri="{FF2B5EF4-FFF2-40B4-BE49-F238E27FC236}">
                <a16:creationId xmlns:a16="http://schemas.microsoft.com/office/drawing/2014/main" id="{E737AAA4-61D0-C83F-8994-A4E60B730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10146-C127-CE7B-024A-7CE54F4F6AC9}"/>
              </a:ext>
            </a:extLst>
          </p:cNvPr>
          <p:cNvSpPr>
            <a:spLocks noGrp="1"/>
          </p:cNvSpPr>
          <p:nvPr>
            <p:ph type="sldNum" sz="quarter" idx="12"/>
          </p:nvPr>
        </p:nvSpPr>
        <p:spPr/>
        <p:txBody>
          <a:bodyPr/>
          <a:lstStyle/>
          <a:p>
            <a:fld id="{8FA71F89-FED6-4D43-B642-7F3DE6A1A9FF}" type="slidenum">
              <a:rPr lang="en-US" smtClean="0"/>
              <a:t>‹#›</a:t>
            </a:fld>
            <a:endParaRPr lang="en-US"/>
          </a:p>
        </p:txBody>
      </p:sp>
    </p:spTree>
    <p:extLst>
      <p:ext uri="{BB962C8B-B14F-4D97-AF65-F5344CB8AC3E}">
        <p14:creationId xmlns:p14="http://schemas.microsoft.com/office/powerpoint/2010/main" val="1581895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EFEE2-DBC0-FDE7-4D42-1B60E52789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C4AB11-1BD6-A71F-7C8D-6846334347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D90FF4-2CB3-340E-1D29-8721CA4C3FCF}"/>
              </a:ext>
            </a:extLst>
          </p:cNvPr>
          <p:cNvSpPr>
            <a:spLocks noGrp="1"/>
          </p:cNvSpPr>
          <p:nvPr>
            <p:ph type="dt" sz="half" idx="10"/>
          </p:nvPr>
        </p:nvSpPr>
        <p:spPr/>
        <p:txBody>
          <a:bodyPr/>
          <a:lstStyle/>
          <a:p>
            <a:fld id="{18FD69C2-E079-4DA4-A09B-10D9950DE627}" type="datetimeFigureOut">
              <a:rPr lang="en-US" smtClean="0"/>
              <a:t>2/28/2025</a:t>
            </a:fld>
            <a:endParaRPr lang="en-US"/>
          </a:p>
        </p:txBody>
      </p:sp>
      <p:sp>
        <p:nvSpPr>
          <p:cNvPr id="5" name="Footer Placeholder 4">
            <a:extLst>
              <a:ext uri="{FF2B5EF4-FFF2-40B4-BE49-F238E27FC236}">
                <a16:creationId xmlns:a16="http://schemas.microsoft.com/office/drawing/2014/main" id="{BAA91261-122C-E7D6-A5E0-1BC721B8DC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FAEA4-F7C8-16DA-9B2F-DEA2D690BFB8}"/>
              </a:ext>
            </a:extLst>
          </p:cNvPr>
          <p:cNvSpPr>
            <a:spLocks noGrp="1"/>
          </p:cNvSpPr>
          <p:nvPr>
            <p:ph type="sldNum" sz="quarter" idx="12"/>
          </p:nvPr>
        </p:nvSpPr>
        <p:spPr/>
        <p:txBody>
          <a:bodyPr/>
          <a:lstStyle/>
          <a:p>
            <a:fld id="{8FA71F89-FED6-4D43-B642-7F3DE6A1A9FF}" type="slidenum">
              <a:rPr lang="en-US" smtClean="0"/>
              <a:t>‹#›</a:t>
            </a:fld>
            <a:endParaRPr lang="en-US"/>
          </a:p>
        </p:txBody>
      </p:sp>
    </p:spTree>
    <p:extLst>
      <p:ext uri="{BB962C8B-B14F-4D97-AF65-F5344CB8AC3E}">
        <p14:creationId xmlns:p14="http://schemas.microsoft.com/office/powerpoint/2010/main" val="956995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0E4EFC-A66F-62EB-2E92-B041629BA6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94A408-3758-62D2-BAA0-548C1C925C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5172E6-3AEA-C050-6391-E464EF403E75}"/>
              </a:ext>
            </a:extLst>
          </p:cNvPr>
          <p:cNvSpPr>
            <a:spLocks noGrp="1"/>
          </p:cNvSpPr>
          <p:nvPr>
            <p:ph type="dt" sz="half" idx="10"/>
          </p:nvPr>
        </p:nvSpPr>
        <p:spPr/>
        <p:txBody>
          <a:bodyPr/>
          <a:lstStyle/>
          <a:p>
            <a:fld id="{18FD69C2-E079-4DA4-A09B-10D9950DE627}" type="datetimeFigureOut">
              <a:rPr lang="en-US" smtClean="0"/>
              <a:t>2/28/2025</a:t>
            </a:fld>
            <a:endParaRPr lang="en-US"/>
          </a:p>
        </p:txBody>
      </p:sp>
      <p:sp>
        <p:nvSpPr>
          <p:cNvPr id="5" name="Footer Placeholder 4">
            <a:extLst>
              <a:ext uri="{FF2B5EF4-FFF2-40B4-BE49-F238E27FC236}">
                <a16:creationId xmlns:a16="http://schemas.microsoft.com/office/drawing/2014/main" id="{273C23F0-6916-1503-ADB8-8EEE580F3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EE2F4-465A-6B3C-18B7-771BE315355A}"/>
              </a:ext>
            </a:extLst>
          </p:cNvPr>
          <p:cNvSpPr>
            <a:spLocks noGrp="1"/>
          </p:cNvSpPr>
          <p:nvPr>
            <p:ph type="sldNum" sz="quarter" idx="12"/>
          </p:nvPr>
        </p:nvSpPr>
        <p:spPr/>
        <p:txBody>
          <a:bodyPr/>
          <a:lstStyle/>
          <a:p>
            <a:fld id="{8FA71F89-FED6-4D43-B642-7F3DE6A1A9FF}" type="slidenum">
              <a:rPr lang="en-US" smtClean="0"/>
              <a:t>‹#›</a:t>
            </a:fld>
            <a:endParaRPr lang="en-US"/>
          </a:p>
        </p:txBody>
      </p:sp>
    </p:spTree>
    <p:extLst>
      <p:ext uri="{BB962C8B-B14F-4D97-AF65-F5344CB8AC3E}">
        <p14:creationId xmlns:p14="http://schemas.microsoft.com/office/powerpoint/2010/main" val="2959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9FA0B-B9CE-463E-00CC-CD464F1E8E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4D5032-2AC9-B956-C422-AC7183BC6C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94FF53-E98B-AC36-B2EB-DD2D00262643}"/>
              </a:ext>
            </a:extLst>
          </p:cNvPr>
          <p:cNvSpPr>
            <a:spLocks noGrp="1"/>
          </p:cNvSpPr>
          <p:nvPr>
            <p:ph type="dt" sz="half" idx="10"/>
          </p:nvPr>
        </p:nvSpPr>
        <p:spPr/>
        <p:txBody>
          <a:bodyPr/>
          <a:lstStyle/>
          <a:p>
            <a:fld id="{18FD69C2-E079-4DA4-A09B-10D9950DE627}" type="datetimeFigureOut">
              <a:rPr lang="en-US" smtClean="0"/>
              <a:t>2/28/2025</a:t>
            </a:fld>
            <a:endParaRPr lang="en-US"/>
          </a:p>
        </p:txBody>
      </p:sp>
      <p:sp>
        <p:nvSpPr>
          <p:cNvPr id="5" name="Footer Placeholder 4">
            <a:extLst>
              <a:ext uri="{FF2B5EF4-FFF2-40B4-BE49-F238E27FC236}">
                <a16:creationId xmlns:a16="http://schemas.microsoft.com/office/drawing/2014/main" id="{D4C4F17A-40B7-3A95-E218-2A3006286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53D62C-DC86-50C2-B342-C19A457EA1BE}"/>
              </a:ext>
            </a:extLst>
          </p:cNvPr>
          <p:cNvSpPr>
            <a:spLocks noGrp="1"/>
          </p:cNvSpPr>
          <p:nvPr>
            <p:ph type="sldNum" sz="quarter" idx="12"/>
          </p:nvPr>
        </p:nvSpPr>
        <p:spPr/>
        <p:txBody>
          <a:bodyPr/>
          <a:lstStyle/>
          <a:p>
            <a:fld id="{8FA71F89-FED6-4D43-B642-7F3DE6A1A9FF}" type="slidenum">
              <a:rPr lang="en-US" smtClean="0"/>
              <a:t>‹#›</a:t>
            </a:fld>
            <a:endParaRPr lang="en-US"/>
          </a:p>
        </p:txBody>
      </p:sp>
    </p:spTree>
    <p:extLst>
      <p:ext uri="{BB962C8B-B14F-4D97-AF65-F5344CB8AC3E}">
        <p14:creationId xmlns:p14="http://schemas.microsoft.com/office/powerpoint/2010/main" val="680074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28CC4-B8DC-9A86-BBFF-BD2E34CD94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BF8CC0-01E1-1E73-BBF1-6756E89E9F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CFE978-CD86-BFB7-0CAA-02FA40A92990}"/>
              </a:ext>
            </a:extLst>
          </p:cNvPr>
          <p:cNvSpPr>
            <a:spLocks noGrp="1"/>
          </p:cNvSpPr>
          <p:nvPr>
            <p:ph type="dt" sz="half" idx="10"/>
          </p:nvPr>
        </p:nvSpPr>
        <p:spPr/>
        <p:txBody>
          <a:bodyPr/>
          <a:lstStyle/>
          <a:p>
            <a:fld id="{18FD69C2-E079-4DA4-A09B-10D9950DE627}" type="datetimeFigureOut">
              <a:rPr lang="en-US" smtClean="0"/>
              <a:t>2/28/2025</a:t>
            </a:fld>
            <a:endParaRPr lang="en-US"/>
          </a:p>
        </p:txBody>
      </p:sp>
      <p:sp>
        <p:nvSpPr>
          <p:cNvPr id="5" name="Footer Placeholder 4">
            <a:extLst>
              <a:ext uri="{FF2B5EF4-FFF2-40B4-BE49-F238E27FC236}">
                <a16:creationId xmlns:a16="http://schemas.microsoft.com/office/drawing/2014/main" id="{F86B7F69-C5DA-0CFC-E671-43799C1527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B20AB-3BBC-6F2E-0DF7-92B236AABAC5}"/>
              </a:ext>
            </a:extLst>
          </p:cNvPr>
          <p:cNvSpPr>
            <a:spLocks noGrp="1"/>
          </p:cNvSpPr>
          <p:nvPr>
            <p:ph type="sldNum" sz="quarter" idx="12"/>
          </p:nvPr>
        </p:nvSpPr>
        <p:spPr/>
        <p:txBody>
          <a:bodyPr/>
          <a:lstStyle/>
          <a:p>
            <a:fld id="{8FA71F89-FED6-4D43-B642-7F3DE6A1A9FF}" type="slidenum">
              <a:rPr lang="en-US" smtClean="0"/>
              <a:t>‹#›</a:t>
            </a:fld>
            <a:endParaRPr lang="en-US"/>
          </a:p>
        </p:txBody>
      </p:sp>
    </p:spTree>
    <p:extLst>
      <p:ext uri="{BB962C8B-B14F-4D97-AF65-F5344CB8AC3E}">
        <p14:creationId xmlns:p14="http://schemas.microsoft.com/office/powerpoint/2010/main" val="4127305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E040F-4F4F-6B5B-7D5C-1561BF5112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DE69CF-7718-4B76-E251-635B02B63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8F502D-5775-FD7D-F42F-F3B7B566F9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D38D7B-9F19-CC88-6BA9-0918563B830D}"/>
              </a:ext>
            </a:extLst>
          </p:cNvPr>
          <p:cNvSpPr>
            <a:spLocks noGrp="1"/>
          </p:cNvSpPr>
          <p:nvPr>
            <p:ph type="dt" sz="half" idx="10"/>
          </p:nvPr>
        </p:nvSpPr>
        <p:spPr/>
        <p:txBody>
          <a:bodyPr/>
          <a:lstStyle/>
          <a:p>
            <a:fld id="{18FD69C2-E079-4DA4-A09B-10D9950DE627}" type="datetimeFigureOut">
              <a:rPr lang="en-US" smtClean="0"/>
              <a:t>2/28/2025</a:t>
            </a:fld>
            <a:endParaRPr lang="en-US"/>
          </a:p>
        </p:txBody>
      </p:sp>
      <p:sp>
        <p:nvSpPr>
          <p:cNvPr id="6" name="Footer Placeholder 5">
            <a:extLst>
              <a:ext uri="{FF2B5EF4-FFF2-40B4-BE49-F238E27FC236}">
                <a16:creationId xmlns:a16="http://schemas.microsoft.com/office/drawing/2014/main" id="{B4D6A99C-9444-DE59-496F-8B0B18DB11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B825D9-99A4-C1CE-DE33-0FA1717320E8}"/>
              </a:ext>
            </a:extLst>
          </p:cNvPr>
          <p:cNvSpPr>
            <a:spLocks noGrp="1"/>
          </p:cNvSpPr>
          <p:nvPr>
            <p:ph type="sldNum" sz="quarter" idx="12"/>
          </p:nvPr>
        </p:nvSpPr>
        <p:spPr/>
        <p:txBody>
          <a:bodyPr/>
          <a:lstStyle/>
          <a:p>
            <a:fld id="{8FA71F89-FED6-4D43-B642-7F3DE6A1A9FF}" type="slidenum">
              <a:rPr lang="en-US" smtClean="0"/>
              <a:t>‹#›</a:t>
            </a:fld>
            <a:endParaRPr lang="en-US"/>
          </a:p>
        </p:txBody>
      </p:sp>
    </p:spTree>
    <p:extLst>
      <p:ext uri="{BB962C8B-B14F-4D97-AF65-F5344CB8AC3E}">
        <p14:creationId xmlns:p14="http://schemas.microsoft.com/office/powerpoint/2010/main" val="3269701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75458-D18E-5B88-BCC1-3CA70F2208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0E3794-39AE-F4C5-0A0B-E4A2F30B99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CACEBC-4BBC-6969-9D8E-847CE8E332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E1C8BD-0A8D-6D99-F1CD-CAE8822A4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ADBDC4-F65C-B309-EA3D-4BD268821A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6DB11C-303B-C949-543D-69E347548027}"/>
              </a:ext>
            </a:extLst>
          </p:cNvPr>
          <p:cNvSpPr>
            <a:spLocks noGrp="1"/>
          </p:cNvSpPr>
          <p:nvPr>
            <p:ph type="dt" sz="half" idx="10"/>
          </p:nvPr>
        </p:nvSpPr>
        <p:spPr/>
        <p:txBody>
          <a:bodyPr/>
          <a:lstStyle/>
          <a:p>
            <a:fld id="{18FD69C2-E079-4DA4-A09B-10D9950DE627}" type="datetimeFigureOut">
              <a:rPr lang="en-US" smtClean="0"/>
              <a:t>2/28/2025</a:t>
            </a:fld>
            <a:endParaRPr lang="en-US"/>
          </a:p>
        </p:txBody>
      </p:sp>
      <p:sp>
        <p:nvSpPr>
          <p:cNvPr id="8" name="Footer Placeholder 7">
            <a:extLst>
              <a:ext uri="{FF2B5EF4-FFF2-40B4-BE49-F238E27FC236}">
                <a16:creationId xmlns:a16="http://schemas.microsoft.com/office/drawing/2014/main" id="{86AD89F7-A213-01FF-33A6-1932494A07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B89226-F067-7A80-D1B7-05AC03D6C81D}"/>
              </a:ext>
            </a:extLst>
          </p:cNvPr>
          <p:cNvSpPr>
            <a:spLocks noGrp="1"/>
          </p:cNvSpPr>
          <p:nvPr>
            <p:ph type="sldNum" sz="quarter" idx="12"/>
          </p:nvPr>
        </p:nvSpPr>
        <p:spPr/>
        <p:txBody>
          <a:bodyPr/>
          <a:lstStyle/>
          <a:p>
            <a:fld id="{8FA71F89-FED6-4D43-B642-7F3DE6A1A9FF}" type="slidenum">
              <a:rPr lang="en-US" smtClean="0"/>
              <a:t>‹#›</a:t>
            </a:fld>
            <a:endParaRPr lang="en-US"/>
          </a:p>
        </p:txBody>
      </p:sp>
    </p:spTree>
    <p:extLst>
      <p:ext uri="{BB962C8B-B14F-4D97-AF65-F5344CB8AC3E}">
        <p14:creationId xmlns:p14="http://schemas.microsoft.com/office/powerpoint/2010/main" val="306728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A167F-D140-D009-C50B-07D6E9C05C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2A5E5E-A45C-F970-1BE2-BC1F73813BE8}"/>
              </a:ext>
            </a:extLst>
          </p:cNvPr>
          <p:cNvSpPr>
            <a:spLocks noGrp="1"/>
          </p:cNvSpPr>
          <p:nvPr>
            <p:ph type="dt" sz="half" idx="10"/>
          </p:nvPr>
        </p:nvSpPr>
        <p:spPr/>
        <p:txBody>
          <a:bodyPr/>
          <a:lstStyle/>
          <a:p>
            <a:fld id="{18FD69C2-E079-4DA4-A09B-10D9950DE627}" type="datetimeFigureOut">
              <a:rPr lang="en-US" smtClean="0"/>
              <a:t>2/28/2025</a:t>
            </a:fld>
            <a:endParaRPr lang="en-US"/>
          </a:p>
        </p:txBody>
      </p:sp>
      <p:sp>
        <p:nvSpPr>
          <p:cNvPr id="4" name="Footer Placeholder 3">
            <a:extLst>
              <a:ext uri="{FF2B5EF4-FFF2-40B4-BE49-F238E27FC236}">
                <a16:creationId xmlns:a16="http://schemas.microsoft.com/office/drawing/2014/main" id="{0CEFC006-DC61-B9E2-6062-4265A8A95A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E68CDD-D738-74E6-D6EA-5CF1887F88CB}"/>
              </a:ext>
            </a:extLst>
          </p:cNvPr>
          <p:cNvSpPr>
            <a:spLocks noGrp="1"/>
          </p:cNvSpPr>
          <p:nvPr>
            <p:ph type="sldNum" sz="quarter" idx="12"/>
          </p:nvPr>
        </p:nvSpPr>
        <p:spPr/>
        <p:txBody>
          <a:bodyPr/>
          <a:lstStyle/>
          <a:p>
            <a:fld id="{8FA71F89-FED6-4D43-B642-7F3DE6A1A9FF}" type="slidenum">
              <a:rPr lang="en-US" smtClean="0"/>
              <a:t>‹#›</a:t>
            </a:fld>
            <a:endParaRPr lang="en-US"/>
          </a:p>
        </p:txBody>
      </p:sp>
    </p:spTree>
    <p:extLst>
      <p:ext uri="{BB962C8B-B14F-4D97-AF65-F5344CB8AC3E}">
        <p14:creationId xmlns:p14="http://schemas.microsoft.com/office/powerpoint/2010/main" val="340234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92608D-8D57-3C5D-0C99-9951ECD54C9E}"/>
              </a:ext>
            </a:extLst>
          </p:cNvPr>
          <p:cNvSpPr>
            <a:spLocks noGrp="1"/>
          </p:cNvSpPr>
          <p:nvPr>
            <p:ph type="dt" sz="half" idx="10"/>
          </p:nvPr>
        </p:nvSpPr>
        <p:spPr/>
        <p:txBody>
          <a:bodyPr/>
          <a:lstStyle/>
          <a:p>
            <a:fld id="{18FD69C2-E079-4DA4-A09B-10D9950DE627}" type="datetimeFigureOut">
              <a:rPr lang="en-US" smtClean="0"/>
              <a:t>2/28/2025</a:t>
            </a:fld>
            <a:endParaRPr lang="en-US"/>
          </a:p>
        </p:txBody>
      </p:sp>
      <p:sp>
        <p:nvSpPr>
          <p:cNvPr id="3" name="Footer Placeholder 2">
            <a:extLst>
              <a:ext uri="{FF2B5EF4-FFF2-40B4-BE49-F238E27FC236}">
                <a16:creationId xmlns:a16="http://schemas.microsoft.com/office/drawing/2014/main" id="{896B2F38-B254-73CE-A1EF-F471321359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E5E0F7-BA51-604F-886D-22B7BFAF7A8A}"/>
              </a:ext>
            </a:extLst>
          </p:cNvPr>
          <p:cNvSpPr>
            <a:spLocks noGrp="1"/>
          </p:cNvSpPr>
          <p:nvPr>
            <p:ph type="sldNum" sz="quarter" idx="12"/>
          </p:nvPr>
        </p:nvSpPr>
        <p:spPr/>
        <p:txBody>
          <a:bodyPr/>
          <a:lstStyle/>
          <a:p>
            <a:fld id="{8FA71F89-FED6-4D43-B642-7F3DE6A1A9FF}" type="slidenum">
              <a:rPr lang="en-US" smtClean="0"/>
              <a:t>‹#›</a:t>
            </a:fld>
            <a:endParaRPr lang="en-US"/>
          </a:p>
        </p:txBody>
      </p:sp>
    </p:spTree>
    <p:extLst>
      <p:ext uri="{BB962C8B-B14F-4D97-AF65-F5344CB8AC3E}">
        <p14:creationId xmlns:p14="http://schemas.microsoft.com/office/powerpoint/2010/main" val="2282456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0F627-8B9F-D052-C05D-6C3B3B05E1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F3517A-EB01-328A-801A-C294958CDF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5DB205-EC2C-CADB-6E2D-DA13AD320C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4278F0-BBE9-B3FA-EAEB-8CE7659542F1}"/>
              </a:ext>
            </a:extLst>
          </p:cNvPr>
          <p:cNvSpPr>
            <a:spLocks noGrp="1"/>
          </p:cNvSpPr>
          <p:nvPr>
            <p:ph type="dt" sz="half" idx="10"/>
          </p:nvPr>
        </p:nvSpPr>
        <p:spPr/>
        <p:txBody>
          <a:bodyPr/>
          <a:lstStyle/>
          <a:p>
            <a:fld id="{18FD69C2-E079-4DA4-A09B-10D9950DE627}" type="datetimeFigureOut">
              <a:rPr lang="en-US" smtClean="0"/>
              <a:t>2/28/2025</a:t>
            </a:fld>
            <a:endParaRPr lang="en-US"/>
          </a:p>
        </p:txBody>
      </p:sp>
      <p:sp>
        <p:nvSpPr>
          <p:cNvPr id="6" name="Footer Placeholder 5">
            <a:extLst>
              <a:ext uri="{FF2B5EF4-FFF2-40B4-BE49-F238E27FC236}">
                <a16:creationId xmlns:a16="http://schemas.microsoft.com/office/drawing/2014/main" id="{62CCC374-8348-867B-7341-049F1F9160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EAF131-025A-D44E-2DC7-3041202C75BC}"/>
              </a:ext>
            </a:extLst>
          </p:cNvPr>
          <p:cNvSpPr>
            <a:spLocks noGrp="1"/>
          </p:cNvSpPr>
          <p:nvPr>
            <p:ph type="sldNum" sz="quarter" idx="12"/>
          </p:nvPr>
        </p:nvSpPr>
        <p:spPr/>
        <p:txBody>
          <a:bodyPr/>
          <a:lstStyle/>
          <a:p>
            <a:fld id="{8FA71F89-FED6-4D43-B642-7F3DE6A1A9FF}" type="slidenum">
              <a:rPr lang="en-US" smtClean="0"/>
              <a:t>‹#›</a:t>
            </a:fld>
            <a:endParaRPr lang="en-US"/>
          </a:p>
        </p:txBody>
      </p:sp>
    </p:spTree>
    <p:extLst>
      <p:ext uri="{BB962C8B-B14F-4D97-AF65-F5344CB8AC3E}">
        <p14:creationId xmlns:p14="http://schemas.microsoft.com/office/powerpoint/2010/main" val="72561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33576-8878-3F1F-F162-006761FC4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47F687-256F-3FB8-ACE3-9126C9A8C5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FE70FB-8FB2-0187-0CC6-B5EDC084CF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7D7A9-5339-EB71-7ADB-C1BA6E3E8CE0}"/>
              </a:ext>
            </a:extLst>
          </p:cNvPr>
          <p:cNvSpPr>
            <a:spLocks noGrp="1"/>
          </p:cNvSpPr>
          <p:nvPr>
            <p:ph type="dt" sz="half" idx="10"/>
          </p:nvPr>
        </p:nvSpPr>
        <p:spPr/>
        <p:txBody>
          <a:bodyPr/>
          <a:lstStyle/>
          <a:p>
            <a:fld id="{18FD69C2-E079-4DA4-A09B-10D9950DE627}" type="datetimeFigureOut">
              <a:rPr lang="en-US" smtClean="0"/>
              <a:t>2/28/2025</a:t>
            </a:fld>
            <a:endParaRPr lang="en-US"/>
          </a:p>
        </p:txBody>
      </p:sp>
      <p:sp>
        <p:nvSpPr>
          <p:cNvPr id="6" name="Footer Placeholder 5">
            <a:extLst>
              <a:ext uri="{FF2B5EF4-FFF2-40B4-BE49-F238E27FC236}">
                <a16:creationId xmlns:a16="http://schemas.microsoft.com/office/drawing/2014/main" id="{3CE28EE6-8244-04DD-01FB-F81343D538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D54AB5-0F4C-5350-5D17-14020BEA5D10}"/>
              </a:ext>
            </a:extLst>
          </p:cNvPr>
          <p:cNvSpPr>
            <a:spLocks noGrp="1"/>
          </p:cNvSpPr>
          <p:nvPr>
            <p:ph type="sldNum" sz="quarter" idx="12"/>
          </p:nvPr>
        </p:nvSpPr>
        <p:spPr/>
        <p:txBody>
          <a:bodyPr/>
          <a:lstStyle/>
          <a:p>
            <a:fld id="{8FA71F89-FED6-4D43-B642-7F3DE6A1A9FF}" type="slidenum">
              <a:rPr lang="en-US" smtClean="0"/>
              <a:t>‹#›</a:t>
            </a:fld>
            <a:endParaRPr lang="en-US"/>
          </a:p>
        </p:txBody>
      </p:sp>
    </p:spTree>
    <p:extLst>
      <p:ext uri="{BB962C8B-B14F-4D97-AF65-F5344CB8AC3E}">
        <p14:creationId xmlns:p14="http://schemas.microsoft.com/office/powerpoint/2010/main" val="4200832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195E55-02E4-034F-3851-0DA69B7AD3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6A0EE8-F53A-AD42-35B6-956961185B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116B8C-D185-AB67-95F6-A5CF3BB61D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FD69C2-E079-4DA4-A09B-10D9950DE627}" type="datetimeFigureOut">
              <a:rPr lang="en-US" smtClean="0"/>
              <a:t>2/28/2025</a:t>
            </a:fld>
            <a:endParaRPr lang="en-US"/>
          </a:p>
        </p:txBody>
      </p:sp>
      <p:sp>
        <p:nvSpPr>
          <p:cNvPr id="5" name="Footer Placeholder 4">
            <a:extLst>
              <a:ext uri="{FF2B5EF4-FFF2-40B4-BE49-F238E27FC236}">
                <a16:creationId xmlns:a16="http://schemas.microsoft.com/office/drawing/2014/main" id="{1F186C43-C1C6-3EDB-B2D6-73FC62BD1E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5C6E71-B21C-380E-113F-EB42FE1E14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A71F89-FED6-4D43-B642-7F3DE6A1A9FF}" type="slidenum">
              <a:rPr lang="en-US" smtClean="0"/>
              <a:t>‹#›</a:t>
            </a:fld>
            <a:endParaRPr lang="en-US"/>
          </a:p>
        </p:txBody>
      </p:sp>
    </p:spTree>
    <p:extLst>
      <p:ext uri="{BB962C8B-B14F-4D97-AF65-F5344CB8AC3E}">
        <p14:creationId xmlns:p14="http://schemas.microsoft.com/office/powerpoint/2010/main" val="3056467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object 5"/>
          <p:cNvGrpSpPr/>
          <p:nvPr/>
        </p:nvGrpSpPr>
        <p:grpSpPr>
          <a:xfrm>
            <a:off x="0" y="-1"/>
            <a:ext cx="1543050" cy="6858001"/>
            <a:chOff x="-121185" y="-195491"/>
            <a:chExt cx="1543050" cy="10287000"/>
          </a:xfrm>
        </p:grpSpPr>
        <p:sp>
          <p:nvSpPr>
            <p:cNvPr id="55" name="object 6"/>
            <p:cNvSpPr/>
            <p:nvPr/>
          </p:nvSpPr>
          <p:spPr>
            <a:xfrm>
              <a:off x="-121185" y="-195491"/>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004545"/>
            </a:solidFill>
          </p:spPr>
          <p:txBody>
            <a:bodyPr wrap="square" lIns="0" tIns="0" rIns="0" bIns="0" rtlCol="0"/>
            <a:lstStyle/>
            <a:p>
              <a:endParaRPr dirty="0"/>
            </a:p>
          </p:txBody>
        </p:sp>
        <p:sp>
          <p:nvSpPr>
            <p:cNvPr id="56" name="object 7"/>
            <p:cNvSpPr/>
            <p:nvPr/>
          </p:nvSpPr>
          <p:spPr>
            <a:xfrm>
              <a:off x="113361" y="3956925"/>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endParaRPr/>
            </a:p>
          </p:txBody>
        </p:sp>
        <p:sp>
          <p:nvSpPr>
            <p:cNvPr id="57" name="object 8"/>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endParaRPr/>
            </a:p>
          </p:txBody>
        </p:sp>
      </p:grpSp>
      <p:pic>
        <p:nvPicPr>
          <p:cNvPr id="5" name="Picture 4">
            <a:extLst>
              <a:ext uri="{FF2B5EF4-FFF2-40B4-BE49-F238E27FC236}">
                <a16:creationId xmlns:a16="http://schemas.microsoft.com/office/drawing/2014/main" id="{CE3192AF-1C4F-0585-EC3D-0BE6B7228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06" y="1379524"/>
            <a:ext cx="5090298" cy="5098976"/>
          </a:xfrm>
          <a:prstGeom prst="rect">
            <a:avLst/>
          </a:prstGeom>
          <a:ln>
            <a:noFill/>
          </a:ln>
          <a:effectLst>
            <a:softEdge rad="112500"/>
          </a:effectLst>
        </p:spPr>
      </p:pic>
      <p:sp>
        <p:nvSpPr>
          <p:cNvPr id="58" name="TextBox 57">
            <a:extLst>
              <a:ext uri="{FF2B5EF4-FFF2-40B4-BE49-F238E27FC236}">
                <a16:creationId xmlns:a16="http://schemas.microsoft.com/office/drawing/2014/main" id="{CD3045E7-D06D-9F81-5364-FF1190341350}"/>
              </a:ext>
            </a:extLst>
          </p:cNvPr>
          <p:cNvSpPr txBox="1"/>
          <p:nvPr/>
        </p:nvSpPr>
        <p:spPr>
          <a:xfrm>
            <a:off x="5669879" y="3127514"/>
            <a:ext cx="6400800" cy="1308050"/>
          </a:xfrm>
          <a:prstGeom prst="rect">
            <a:avLst/>
          </a:prstGeom>
          <a:noFill/>
        </p:spPr>
        <p:txBody>
          <a:bodyPr wrap="square" rtlCol="0">
            <a:spAutoFit/>
          </a:bodyPr>
          <a:lstStyle/>
          <a:p>
            <a:pPr algn="ctr"/>
            <a:r>
              <a:rPr lang="en-US" sz="2500" b="1" dirty="0">
                <a:effectLst>
                  <a:outerShdw blurRad="38100" dist="38100" dir="2700000" algn="tl">
                    <a:srgbClr val="000000">
                      <a:alpha val="43137"/>
                    </a:srgbClr>
                  </a:outerShdw>
                </a:effectLst>
              </a:rPr>
              <a:t>Breaking Barriers Through Unified Sports</a:t>
            </a:r>
          </a:p>
          <a:p>
            <a:pPr algn="ctr"/>
            <a:endParaRPr lang="en-US" b="1" dirty="0"/>
          </a:p>
          <a:p>
            <a:pPr algn="ctr"/>
            <a:br>
              <a:rPr lang="en-US" b="1" dirty="0"/>
            </a:br>
            <a:r>
              <a:rPr lang="en-US" b="1" dirty="0"/>
              <a:t>(</a:t>
            </a:r>
            <a:r>
              <a:rPr lang="en-US" b="1" dirty="0">
                <a:solidFill>
                  <a:srgbClr val="00B050"/>
                </a:solidFill>
              </a:rPr>
              <a:t>Unified Sports </a:t>
            </a:r>
            <a:r>
              <a:rPr lang="en-US" b="1" i="1" dirty="0"/>
              <a:t>| </a:t>
            </a:r>
            <a:r>
              <a:rPr lang="en-US" b="1" dirty="0">
                <a:solidFill>
                  <a:srgbClr val="FF0000"/>
                </a:solidFill>
                <a:effectLst>
                  <a:outerShdw blurRad="38100" dist="38100" dir="2700000" algn="tl">
                    <a:srgbClr val="000000">
                      <a:alpha val="43137"/>
                    </a:srgbClr>
                  </a:outerShdw>
                </a:effectLst>
              </a:rPr>
              <a:t>Family Engagement </a:t>
            </a:r>
            <a:r>
              <a:rPr lang="en-US" b="1" i="1" dirty="0"/>
              <a:t>| </a:t>
            </a:r>
            <a:r>
              <a:rPr lang="en-US" b="1" dirty="0">
                <a:solidFill>
                  <a:schemeClr val="accent1"/>
                </a:solidFill>
                <a:effectLst>
                  <a:outerShdw blurRad="38100" dist="38100" dir="2700000" algn="tl">
                    <a:srgbClr val="000000">
                      <a:alpha val="43137"/>
                    </a:srgbClr>
                  </a:outerShdw>
                </a:effectLst>
              </a:rPr>
              <a:t>Community Inclusion</a:t>
            </a:r>
            <a:r>
              <a:rPr lang="en-US" dirty="0"/>
              <a:t>)</a:t>
            </a:r>
          </a:p>
        </p:txBody>
      </p:sp>
      <p:pic>
        <p:nvPicPr>
          <p:cNvPr id="59" name="object 8">
            <a:extLst>
              <a:ext uri="{FF2B5EF4-FFF2-40B4-BE49-F238E27FC236}">
                <a16:creationId xmlns:a16="http://schemas.microsoft.com/office/drawing/2014/main" id="{A12A741F-4934-EF94-185B-DB6767A405AC}"/>
              </a:ext>
            </a:extLst>
          </p:cNvPr>
          <p:cNvPicPr/>
          <p:nvPr/>
        </p:nvPicPr>
        <p:blipFill>
          <a:blip r:embed="rId3" cstate="print"/>
          <a:stretch>
            <a:fillRect/>
          </a:stretch>
        </p:blipFill>
        <p:spPr>
          <a:xfrm>
            <a:off x="6960319" y="1193420"/>
            <a:ext cx="3819773" cy="1106719"/>
          </a:xfrm>
          <a:prstGeom prst="rect">
            <a:avLst/>
          </a:prstGeom>
        </p:spPr>
      </p:pic>
    </p:spTree>
    <p:extLst>
      <p:ext uri="{BB962C8B-B14F-4D97-AF65-F5344CB8AC3E}">
        <p14:creationId xmlns:p14="http://schemas.microsoft.com/office/powerpoint/2010/main" val="3539569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3000"/>
            <a:lum/>
          </a:blip>
          <a:srcRect/>
          <a:stretch>
            <a:fillRect/>
          </a:stretch>
        </a:blipFill>
        <a:effectLst/>
      </p:bgPr>
    </p:bg>
    <p:spTree>
      <p:nvGrpSpPr>
        <p:cNvPr id="1" name="">
          <a:extLst>
            <a:ext uri="{FF2B5EF4-FFF2-40B4-BE49-F238E27FC236}">
              <a16:creationId xmlns:a16="http://schemas.microsoft.com/office/drawing/2014/main" id="{7805A59A-A947-1543-5AA5-E01ED0396FE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B11D762-02AB-DC44-9B74-7A912898B4F5}"/>
              </a:ext>
            </a:extLst>
          </p:cNvPr>
          <p:cNvSpPr/>
          <p:nvPr/>
        </p:nvSpPr>
        <p:spPr>
          <a:xfrm>
            <a:off x="0" y="0"/>
            <a:ext cx="12192000" cy="6858000"/>
          </a:xfrm>
          <a:prstGeom prst="rect">
            <a:avLst/>
          </a:prstGeom>
          <a:solidFill>
            <a:schemeClr val="dk1">
              <a:alpha val="93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0484A0E-230B-AE05-B5B0-8C664531313A}"/>
              </a:ext>
            </a:extLst>
          </p:cNvPr>
          <p:cNvSpPr>
            <a:spLocks noGrp="1"/>
          </p:cNvSpPr>
          <p:nvPr>
            <p:ph idx="1"/>
          </p:nvPr>
        </p:nvSpPr>
        <p:spPr>
          <a:xfrm>
            <a:off x="1171085" y="1248560"/>
            <a:ext cx="8831736" cy="3059980"/>
          </a:xfrm>
        </p:spPr>
        <p:txBody>
          <a:bodyPr>
            <a:normAutofit fontScale="25000" lnSpcReduction="20000"/>
          </a:bodyPr>
          <a:lstStyle/>
          <a:p>
            <a:pPr marL="0" indent="0" algn="ctr">
              <a:buNone/>
            </a:pPr>
            <a:r>
              <a:rPr lang="en-US" sz="14000" b="1" dirty="0">
                <a:solidFill>
                  <a:srgbClr val="00B050"/>
                </a:solidFill>
                <a:effectLst>
                  <a:outerShdw blurRad="38100" dist="38100" dir="2700000" algn="tl">
                    <a:srgbClr val="000000">
                      <a:alpha val="43137"/>
                    </a:srgbClr>
                  </a:outerShdw>
                </a:effectLst>
              </a:rPr>
              <a:t>Inclusion Starts with Us</a:t>
            </a:r>
          </a:p>
          <a:p>
            <a:pPr marL="0" indent="0">
              <a:buNone/>
            </a:pPr>
            <a:endParaRPr lang="en-US" sz="14000" b="1" dirty="0">
              <a:solidFill>
                <a:schemeClr val="bg1"/>
              </a:solidFill>
            </a:endParaRPr>
          </a:p>
          <a:p>
            <a:pPr marL="0" indent="0" algn="ctr">
              <a:buNone/>
            </a:pPr>
            <a:r>
              <a:rPr lang="en-US" sz="14000" dirty="0">
                <a:solidFill>
                  <a:schemeClr val="bg1"/>
                </a:solidFill>
              </a:rPr>
              <a:t>“</a:t>
            </a:r>
            <a:r>
              <a:rPr lang="en-US" sz="14000" b="1" dirty="0">
                <a:solidFill>
                  <a:srgbClr val="00B050"/>
                </a:solidFill>
                <a:effectLst>
                  <a:outerShdw blurRad="38100" dist="38100" dir="2700000" algn="tl">
                    <a:srgbClr val="000000">
                      <a:alpha val="43137"/>
                    </a:srgbClr>
                  </a:outerShdw>
                </a:effectLst>
              </a:rPr>
              <a:t>Kenny</a:t>
            </a:r>
            <a:r>
              <a:rPr lang="en-US" sz="14000" b="1" dirty="0">
                <a:solidFill>
                  <a:schemeClr val="bg1"/>
                </a:solidFill>
              </a:rPr>
              <a:t>’s journey shows that sports, family support, and advocacy can transform lives. When schools, families, and communities work together, inclusion becomes more than a goal it becomes a reality. Let’s continue to open doors, break barriers, and create a world where everyone belongs. Together, we make inclusion unstoppable!”</a:t>
            </a:r>
          </a:p>
          <a:p>
            <a:pPr marL="0" indent="0">
              <a:buNone/>
            </a:pPr>
            <a:endParaRPr lang="en-US" dirty="0"/>
          </a:p>
        </p:txBody>
      </p:sp>
    </p:spTree>
    <p:extLst>
      <p:ext uri="{BB962C8B-B14F-4D97-AF65-F5344CB8AC3E}">
        <p14:creationId xmlns:p14="http://schemas.microsoft.com/office/powerpoint/2010/main" val="3167569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8CBC817-F943-2993-1D52-6C6BD6A06652}"/>
              </a:ext>
            </a:extLst>
          </p:cNvPr>
          <p:cNvGrpSpPr/>
          <p:nvPr/>
        </p:nvGrpSpPr>
        <p:grpSpPr>
          <a:xfrm>
            <a:off x="-26047" y="-179110"/>
            <a:ext cx="12218047" cy="6872651"/>
            <a:chOff x="-26047" y="-179110"/>
            <a:chExt cx="12218047" cy="6872651"/>
          </a:xfrm>
        </p:grpSpPr>
        <p:pic>
          <p:nvPicPr>
            <p:cNvPr id="10" name="Picture 9">
              <a:extLst>
                <a:ext uri="{FF2B5EF4-FFF2-40B4-BE49-F238E27FC236}">
                  <a16:creationId xmlns:a16="http://schemas.microsoft.com/office/drawing/2014/main" id="{2BEA8B3D-0C7E-9056-7259-A557B4C858D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930" b="11930"/>
            <a:stretch/>
          </p:blipFill>
          <p:spPr>
            <a:xfrm>
              <a:off x="-26047" y="-179110"/>
              <a:ext cx="12218047" cy="6872651"/>
            </a:xfrm>
            <a:prstGeom prst="rect">
              <a:avLst/>
            </a:prstGeom>
          </p:spPr>
        </p:pic>
        <p:sp>
          <p:nvSpPr>
            <p:cNvPr id="11" name="Freeform: Shape 10">
              <a:extLst>
                <a:ext uri="{FF2B5EF4-FFF2-40B4-BE49-F238E27FC236}">
                  <a16:creationId xmlns:a16="http://schemas.microsoft.com/office/drawing/2014/main" id="{439725BD-2D64-0AB3-415A-1571F4F69EF3}"/>
                </a:ext>
              </a:extLst>
            </p:cNvPr>
            <p:cNvSpPr/>
            <p:nvPr/>
          </p:nvSpPr>
          <p:spPr>
            <a:xfrm>
              <a:off x="6096000" y="-179110"/>
              <a:ext cx="5467492" cy="6858000"/>
            </a:xfrm>
            <a:custGeom>
              <a:avLst/>
              <a:gdLst/>
              <a:ahLst/>
              <a:cxnLst/>
              <a:rect l="l" t="t" r="r" b="b"/>
              <a:pathLst>
                <a:path w="5467492" h="6858000">
                  <a:moveTo>
                    <a:pt x="1531463" y="4317043"/>
                  </a:moveTo>
                  <a:cubicBezTo>
                    <a:pt x="1589087" y="4317043"/>
                    <a:pt x="1640218" y="4331050"/>
                    <a:pt x="1684854" y="4359064"/>
                  </a:cubicBezTo>
                  <a:cubicBezTo>
                    <a:pt x="1729491" y="4387078"/>
                    <a:pt x="1763939" y="4428635"/>
                    <a:pt x="1788197" y="4483736"/>
                  </a:cubicBezTo>
                  <a:cubicBezTo>
                    <a:pt x="1812455" y="4538838"/>
                    <a:pt x="1824584" y="4604463"/>
                    <a:pt x="1824584" y="4680614"/>
                  </a:cubicBezTo>
                  <a:cubicBezTo>
                    <a:pt x="1824584" y="4763136"/>
                    <a:pt x="1811380" y="4832236"/>
                    <a:pt x="1784970" y="4887915"/>
                  </a:cubicBezTo>
                  <a:cubicBezTo>
                    <a:pt x="1758561" y="4943594"/>
                    <a:pt x="1723431" y="4984531"/>
                    <a:pt x="1679582" y="5010727"/>
                  </a:cubicBezTo>
                  <a:cubicBezTo>
                    <a:pt x="1635732" y="5036923"/>
                    <a:pt x="1587331" y="5050021"/>
                    <a:pt x="1534381" y="5050021"/>
                  </a:cubicBezTo>
                  <a:cubicBezTo>
                    <a:pt x="1493058" y="5050021"/>
                    <a:pt x="1455386" y="5042481"/>
                    <a:pt x="1421365" y="5027401"/>
                  </a:cubicBezTo>
                  <a:cubicBezTo>
                    <a:pt x="1387344" y="5012320"/>
                    <a:pt x="1357101" y="4989457"/>
                    <a:pt x="1330638" y="4958812"/>
                  </a:cubicBezTo>
                  <a:cubicBezTo>
                    <a:pt x="1304174" y="4928167"/>
                    <a:pt x="1283517" y="4889014"/>
                    <a:pt x="1268665" y="4841354"/>
                  </a:cubicBezTo>
                  <a:cubicBezTo>
                    <a:pt x="1253813" y="4793694"/>
                    <a:pt x="1246387" y="4740114"/>
                    <a:pt x="1246387" y="4680614"/>
                  </a:cubicBezTo>
                  <a:cubicBezTo>
                    <a:pt x="1246387" y="4621780"/>
                    <a:pt x="1253813" y="4568882"/>
                    <a:pt x="1268665" y="4521920"/>
                  </a:cubicBezTo>
                  <a:cubicBezTo>
                    <a:pt x="1283517" y="4474958"/>
                    <a:pt x="1303457" y="4436766"/>
                    <a:pt x="1328487" y="4407346"/>
                  </a:cubicBezTo>
                  <a:cubicBezTo>
                    <a:pt x="1353516" y="4377925"/>
                    <a:pt x="1383358" y="4355519"/>
                    <a:pt x="1418010" y="4340129"/>
                  </a:cubicBezTo>
                  <a:cubicBezTo>
                    <a:pt x="1452663" y="4324738"/>
                    <a:pt x="1490481" y="4317043"/>
                    <a:pt x="1531463" y="4317043"/>
                  </a:cubicBezTo>
                  <a:close/>
                  <a:moveTo>
                    <a:pt x="1322197" y="4150608"/>
                  </a:moveTo>
                  <a:lnTo>
                    <a:pt x="1160494" y="5115089"/>
                  </a:lnTo>
                  <a:lnTo>
                    <a:pt x="1134592" y="5092344"/>
                  </a:lnTo>
                  <a:cubicBezTo>
                    <a:pt x="1088819" y="5041526"/>
                    <a:pt x="1054337" y="4980693"/>
                    <a:pt x="1031144" y="4909844"/>
                  </a:cubicBezTo>
                  <a:cubicBezTo>
                    <a:pt x="1007952" y="4838996"/>
                    <a:pt x="996356" y="4762585"/>
                    <a:pt x="996356" y="4680614"/>
                  </a:cubicBezTo>
                  <a:cubicBezTo>
                    <a:pt x="996356" y="4596627"/>
                    <a:pt x="1008435" y="4519504"/>
                    <a:pt x="1032592" y="4449244"/>
                  </a:cubicBezTo>
                  <a:cubicBezTo>
                    <a:pt x="1056749" y="4378985"/>
                    <a:pt x="1091968" y="4318942"/>
                    <a:pt x="1138248" y="4269116"/>
                  </a:cubicBezTo>
                  <a:cubicBezTo>
                    <a:pt x="1184528" y="4219289"/>
                    <a:pt x="1240762" y="4181210"/>
                    <a:pt x="1306947" y="4154879"/>
                  </a:cubicBezTo>
                  <a:close/>
                  <a:moveTo>
                    <a:pt x="2388964" y="4115381"/>
                  </a:moveTo>
                  <a:cubicBezTo>
                    <a:pt x="2352508" y="4115381"/>
                    <a:pt x="2323051" y="4127872"/>
                    <a:pt x="2300591" y="4152855"/>
                  </a:cubicBezTo>
                  <a:cubicBezTo>
                    <a:pt x="2278132" y="4177838"/>
                    <a:pt x="2266902" y="4214104"/>
                    <a:pt x="2266902" y="4261651"/>
                  </a:cubicBezTo>
                  <a:lnTo>
                    <a:pt x="2266902" y="4776236"/>
                  </a:lnTo>
                  <a:cubicBezTo>
                    <a:pt x="2266902" y="4858913"/>
                    <a:pt x="2275920" y="4930201"/>
                    <a:pt x="2293958" y="4990101"/>
                  </a:cubicBezTo>
                  <a:cubicBezTo>
                    <a:pt x="2311996" y="5050000"/>
                    <a:pt x="2340622" y="5099431"/>
                    <a:pt x="2379836" y="5138394"/>
                  </a:cubicBezTo>
                  <a:cubicBezTo>
                    <a:pt x="2419051" y="5177357"/>
                    <a:pt x="2469199" y="5205979"/>
                    <a:pt x="2530281" y="5224261"/>
                  </a:cubicBezTo>
                  <a:cubicBezTo>
                    <a:pt x="2591362" y="5242543"/>
                    <a:pt x="2663966" y="5251684"/>
                    <a:pt x="2748093" y="5251684"/>
                  </a:cubicBezTo>
                  <a:cubicBezTo>
                    <a:pt x="2818817" y="5251684"/>
                    <a:pt x="2880984" y="5243101"/>
                    <a:pt x="2934593" y="5225935"/>
                  </a:cubicBezTo>
                  <a:cubicBezTo>
                    <a:pt x="2988202" y="5208770"/>
                    <a:pt x="3029378" y="5182878"/>
                    <a:pt x="3058120" y="5148260"/>
                  </a:cubicBezTo>
                  <a:cubicBezTo>
                    <a:pt x="3117001" y="5101193"/>
                    <a:pt x="3154880" y="5048651"/>
                    <a:pt x="3171759" y="4990636"/>
                  </a:cubicBezTo>
                  <a:cubicBezTo>
                    <a:pt x="3188638" y="4932620"/>
                    <a:pt x="3197077" y="4861200"/>
                    <a:pt x="3197077" y="4776375"/>
                  </a:cubicBezTo>
                  <a:lnTo>
                    <a:pt x="3197077" y="4261674"/>
                  </a:lnTo>
                  <a:cubicBezTo>
                    <a:pt x="3197077" y="4213863"/>
                    <a:pt x="3185500" y="4177528"/>
                    <a:pt x="3162347" y="4152669"/>
                  </a:cubicBezTo>
                  <a:cubicBezTo>
                    <a:pt x="3139193" y="4127810"/>
                    <a:pt x="3109106" y="4115381"/>
                    <a:pt x="3072085" y="4115381"/>
                  </a:cubicBezTo>
                  <a:cubicBezTo>
                    <a:pt x="3035141" y="4115381"/>
                    <a:pt x="3005562" y="4127754"/>
                    <a:pt x="2983346" y="4152501"/>
                  </a:cubicBezTo>
                  <a:cubicBezTo>
                    <a:pt x="2961130" y="4177247"/>
                    <a:pt x="2950022" y="4213646"/>
                    <a:pt x="2950022" y="4261698"/>
                  </a:cubicBezTo>
                  <a:lnTo>
                    <a:pt x="2950022" y="4792549"/>
                  </a:lnTo>
                  <a:cubicBezTo>
                    <a:pt x="2950022" y="4880606"/>
                    <a:pt x="2933756" y="4945532"/>
                    <a:pt x="2901223" y="4987328"/>
                  </a:cubicBezTo>
                  <a:cubicBezTo>
                    <a:pt x="2868690" y="5029124"/>
                    <a:pt x="2812519" y="5050021"/>
                    <a:pt x="2732710" y="5050021"/>
                  </a:cubicBezTo>
                  <a:cubicBezTo>
                    <a:pt x="2674287" y="5050021"/>
                    <a:pt x="2629502" y="5039898"/>
                    <a:pt x="2598352" y="5019651"/>
                  </a:cubicBezTo>
                  <a:cubicBezTo>
                    <a:pt x="2567203" y="4999404"/>
                    <a:pt x="2545350" y="4970443"/>
                    <a:pt x="2532792" y="4932767"/>
                  </a:cubicBezTo>
                  <a:cubicBezTo>
                    <a:pt x="2520235" y="4895091"/>
                    <a:pt x="2513956" y="4846890"/>
                    <a:pt x="2513956" y="4788165"/>
                  </a:cubicBezTo>
                  <a:lnTo>
                    <a:pt x="2513956" y="4261698"/>
                  </a:lnTo>
                  <a:cubicBezTo>
                    <a:pt x="2513956" y="4214452"/>
                    <a:pt x="2502656" y="4178255"/>
                    <a:pt x="2480057" y="4153105"/>
                  </a:cubicBezTo>
                  <a:cubicBezTo>
                    <a:pt x="2457458" y="4127956"/>
                    <a:pt x="2427093" y="4115381"/>
                    <a:pt x="2388964" y="4115381"/>
                  </a:cubicBezTo>
                  <a:close/>
                  <a:moveTo>
                    <a:pt x="133004" y="4115381"/>
                  </a:moveTo>
                  <a:cubicBezTo>
                    <a:pt x="167358" y="4115381"/>
                    <a:pt x="193081" y="4124743"/>
                    <a:pt x="210173" y="4143466"/>
                  </a:cubicBezTo>
                  <a:cubicBezTo>
                    <a:pt x="227265" y="4162190"/>
                    <a:pt x="251415" y="4197066"/>
                    <a:pt x="282622" y="4248094"/>
                  </a:cubicBezTo>
                  <a:lnTo>
                    <a:pt x="469541" y="4565586"/>
                  </a:lnTo>
                  <a:lnTo>
                    <a:pt x="658518" y="4248094"/>
                  </a:lnTo>
                  <a:cubicBezTo>
                    <a:pt x="670672" y="4228149"/>
                    <a:pt x="681057" y="4211083"/>
                    <a:pt x="689673" y="4196893"/>
                  </a:cubicBezTo>
                  <a:cubicBezTo>
                    <a:pt x="698289" y="4182704"/>
                    <a:pt x="707868" y="4169310"/>
                    <a:pt x="718410" y="4156710"/>
                  </a:cubicBezTo>
                  <a:cubicBezTo>
                    <a:pt x="728952" y="4144110"/>
                    <a:pt x="741410" y="4134072"/>
                    <a:pt x="755785" y="4126595"/>
                  </a:cubicBezTo>
                  <a:cubicBezTo>
                    <a:pt x="770160" y="4119119"/>
                    <a:pt x="787235" y="4115381"/>
                    <a:pt x="807009" y="4115381"/>
                  </a:cubicBezTo>
                  <a:cubicBezTo>
                    <a:pt x="838387" y="4115381"/>
                    <a:pt x="864765" y="4125791"/>
                    <a:pt x="886144" y="4146612"/>
                  </a:cubicBezTo>
                  <a:cubicBezTo>
                    <a:pt x="907523" y="4167432"/>
                    <a:pt x="918212" y="4191423"/>
                    <a:pt x="918212" y="4218584"/>
                  </a:cubicBezTo>
                  <a:cubicBezTo>
                    <a:pt x="918212" y="4239714"/>
                    <a:pt x="913259" y="4260453"/>
                    <a:pt x="903352" y="4280801"/>
                  </a:cubicBezTo>
                  <a:cubicBezTo>
                    <a:pt x="893446" y="4301149"/>
                    <a:pt x="874885" y="4330623"/>
                    <a:pt x="847669" y="4369226"/>
                  </a:cubicBezTo>
                  <a:lnTo>
                    <a:pt x="589162" y="4769294"/>
                  </a:lnTo>
                  <a:lnTo>
                    <a:pt x="589162" y="5104692"/>
                  </a:lnTo>
                  <a:cubicBezTo>
                    <a:pt x="589162" y="5152651"/>
                    <a:pt x="577500" y="5189139"/>
                    <a:pt x="554176" y="5214157"/>
                  </a:cubicBezTo>
                  <a:cubicBezTo>
                    <a:pt x="530851" y="5239175"/>
                    <a:pt x="501093" y="5251684"/>
                    <a:pt x="464902" y="5251684"/>
                  </a:cubicBezTo>
                  <a:cubicBezTo>
                    <a:pt x="428230" y="5251684"/>
                    <a:pt x="398596" y="5239407"/>
                    <a:pt x="376000" y="5214854"/>
                  </a:cubicBezTo>
                  <a:cubicBezTo>
                    <a:pt x="353405" y="5190302"/>
                    <a:pt x="342107" y="5153581"/>
                    <a:pt x="342107" y="5104692"/>
                  </a:cubicBezTo>
                  <a:lnTo>
                    <a:pt x="342107" y="4769818"/>
                  </a:lnTo>
                  <a:lnTo>
                    <a:pt x="80914" y="4363680"/>
                  </a:lnTo>
                  <a:cubicBezTo>
                    <a:pt x="59008" y="4329418"/>
                    <a:pt x="43073" y="4301558"/>
                    <a:pt x="33108" y="4280098"/>
                  </a:cubicBezTo>
                  <a:cubicBezTo>
                    <a:pt x="23144" y="4258638"/>
                    <a:pt x="18162" y="4239106"/>
                    <a:pt x="18162" y="4221502"/>
                  </a:cubicBezTo>
                  <a:cubicBezTo>
                    <a:pt x="18162" y="4192458"/>
                    <a:pt x="29291" y="4167510"/>
                    <a:pt x="51549" y="4146658"/>
                  </a:cubicBezTo>
                  <a:cubicBezTo>
                    <a:pt x="73808" y="4125807"/>
                    <a:pt x="100959" y="4115381"/>
                    <a:pt x="133004" y="4115381"/>
                  </a:cubicBezTo>
                  <a:close/>
                  <a:moveTo>
                    <a:pt x="2665568" y="2544798"/>
                  </a:moveTo>
                  <a:lnTo>
                    <a:pt x="2811512" y="2957052"/>
                  </a:lnTo>
                  <a:lnTo>
                    <a:pt x="2522565" y="2957052"/>
                  </a:lnTo>
                  <a:close/>
                  <a:moveTo>
                    <a:pt x="124318" y="2305185"/>
                  </a:moveTo>
                  <a:lnTo>
                    <a:pt x="812904" y="2305185"/>
                  </a:lnTo>
                  <a:cubicBezTo>
                    <a:pt x="854289" y="2305185"/>
                    <a:pt x="885724" y="2314916"/>
                    <a:pt x="907207" y="2334381"/>
                  </a:cubicBezTo>
                  <a:cubicBezTo>
                    <a:pt x="928690" y="2353844"/>
                    <a:pt x="939432" y="2378959"/>
                    <a:pt x="939432" y="2409725"/>
                  </a:cubicBezTo>
                  <a:cubicBezTo>
                    <a:pt x="939432" y="2440901"/>
                    <a:pt x="928636" y="2465998"/>
                    <a:pt x="907044" y="2485017"/>
                  </a:cubicBezTo>
                  <a:cubicBezTo>
                    <a:pt x="885452" y="2504035"/>
                    <a:pt x="854072" y="2513544"/>
                    <a:pt x="812904" y="2513544"/>
                  </a:cubicBezTo>
                  <a:lnTo>
                    <a:pt x="592138" y="2513544"/>
                  </a:lnTo>
                  <a:lnTo>
                    <a:pt x="592138" y="3275904"/>
                  </a:lnTo>
                  <a:cubicBezTo>
                    <a:pt x="592138" y="3324483"/>
                    <a:pt x="580769" y="3361124"/>
                    <a:pt x="558030" y="3385828"/>
                  </a:cubicBezTo>
                  <a:cubicBezTo>
                    <a:pt x="535291" y="3410532"/>
                    <a:pt x="505729" y="3422884"/>
                    <a:pt x="469343" y="3422884"/>
                  </a:cubicBezTo>
                  <a:cubicBezTo>
                    <a:pt x="432671" y="3422884"/>
                    <a:pt x="402917" y="3410489"/>
                    <a:pt x="380081" y="3385700"/>
                  </a:cubicBezTo>
                  <a:cubicBezTo>
                    <a:pt x="357246" y="3360911"/>
                    <a:pt x="345828" y="3324312"/>
                    <a:pt x="345828" y="3275904"/>
                  </a:cubicBezTo>
                  <a:lnTo>
                    <a:pt x="345828" y="2513544"/>
                  </a:lnTo>
                  <a:lnTo>
                    <a:pt x="124318" y="2513544"/>
                  </a:lnTo>
                  <a:cubicBezTo>
                    <a:pt x="83429" y="2513544"/>
                    <a:pt x="52487" y="2504049"/>
                    <a:pt x="31492" y="2485057"/>
                  </a:cubicBezTo>
                  <a:cubicBezTo>
                    <a:pt x="10497" y="2466066"/>
                    <a:pt x="0" y="2440955"/>
                    <a:pt x="0" y="2409725"/>
                  </a:cubicBezTo>
                  <a:cubicBezTo>
                    <a:pt x="0" y="2377510"/>
                    <a:pt x="10937" y="2352032"/>
                    <a:pt x="32812" y="2333293"/>
                  </a:cubicBezTo>
                  <a:cubicBezTo>
                    <a:pt x="54687" y="2314554"/>
                    <a:pt x="85189" y="2305185"/>
                    <a:pt x="124318" y="2305185"/>
                  </a:cubicBezTo>
                  <a:close/>
                  <a:moveTo>
                    <a:pt x="5261984" y="2286581"/>
                  </a:moveTo>
                  <a:cubicBezTo>
                    <a:pt x="5297338" y="2286581"/>
                    <a:pt x="5326170" y="2297175"/>
                    <a:pt x="5348478" y="2318364"/>
                  </a:cubicBezTo>
                  <a:cubicBezTo>
                    <a:pt x="5370788" y="2339553"/>
                    <a:pt x="5381941" y="2365305"/>
                    <a:pt x="5381941" y="2395621"/>
                  </a:cubicBezTo>
                  <a:cubicBezTo>
                    <a:pt x="5381941" y="2431425"/>
                    <a:pt x="5364020" y="2466454"/>
                    <a:pt x="5328177" y="2500707"/>
                  </a:cubicBezTo>
                  <a:lnTo>
                    <a:pt x="5069670" y="2741542"/>
                  </a:lnTo>
                  <a:lnTo>
                    <a:pt x="5360489" y="3159551"/>
                  </a:lnTo>
                  <a:cubicBezTo>
                    <a:pt x="5388642" y="3194247"/>
                    <a:pt x="5408498" y="3223814"/>
                    <a:pt x="5420055" y="3248255"/>
                  </a:cubicBezTo>
                  <a:cubicBezTo>
                    <a:pt x="5431612" y="3272695"/>
                    <a:pt x="5437392" y="3296504"/>
                    <a:pt x="5437392" y="3319681"/>
                  </a:cubicBezTo>
                  <a:cubicBezTo>
                    <a:pt x="5437392" y="3347609"/>
                    <a:pt x="5426472" y="3371792"/>
                    <a:pt x="5404632" y="3392229"/>
                  </a:cubicBezTo>
                  <a:cubicBezTo>
                    <a:pt x="5382792" y="3412665"/>
                    <a:pt x="5353726" y="3422884"/>
                    <a:pt x="5317434" y="3422884"/>
                  </a:cubicBezTo>
                  <a:cubicBezTo>
                    <a:pt x="5284211" y="3422884"/>
                    <a:pt x="5256998" y="3415681"/>
                    <a:pt x="5235793" y="3401275"/>
                  </a:cubicBezTo>
                  <a:cubicBezTo>
                    <a:pt x="5214589" y="3386869"/>
                    <a:pt x="5196834" y="3368005"/>
                    <a:pt x="5182529" y="3344685"/>
                  </a:cubicBezTo>
                  <a:cubicBezTo>
                    <a:pt x="5168224" y="3321365"/>
                    <a:pt x="5156076" y="3301147"/>
                    <a:pt x="5146084" y="3284032"/>
                  </a:cubicBezTo>
                  <a:lnTo>
                    <a:pt x="4964757" y="2998563"/>
                  </a:lnTo>
                  <a:lnTo>
                    <a:pt x="5057234" y="2446983"/>
                  </a:lnTo>
                  <a:lnTo>
                    <a:pt x="5141618" y="2354031"/>
                  </a:lnTo>
                  <a:cubicBezTo>
                    <a:pt x="5162788" y="2331838"/>
                    <a:pt x="5181360" y="2315048"/>
                    <a:pt x="5197336" y="2303661"/>
                  </a:cubicBezTo>
                  <a:cubicBezTo>
                    <a:pt x="5213312" y="2292274"/>
                    <a:pt x="5234861" y="2286581"/>
                    <a:pt x="5261984" y="2286581"/>
                  </a:cubicBezTo>
                  <a:close/>
                  <a:moveTo>
                    <a:pt x="3477181" y="2286581"/>
                  </a:moveTo>
                  <a:cubicBezTo>
                    <a:pt x="3449555" y="2286581"/>
                    <a:pt x="3423744" y="2294346"/>
                    <a:pt x="3399750" y="2309876"/>
                  </a:cubicBezTo>
                  <a:cubicBezTo>
                    <a:pt x="3375755" y="2325406"/>
                    <a:pt x="3358134" y="2347019"/>
                    <a:pt x="3346887" y="2374715"/>
                  </a:cubicBezTo>
                  <a:cubicBezTo>
                    <a:pt x="3339088" y="2393489"/>
                    <a:pt x="3335190" y="2421383"/>
                    <a:pt x="3335190" y="2458396"/>
                  </a:cubicBezTo>
                  <a:lnTo>
                    <a:pt x="3335190" y="3283915"/>
                  </a:lnTo>
                  <a:cubicBezTo>
                    <a:pt x="3335190" y="3328316"/>
                    <a:pt x="3345739" y="3362577"/>
                    <a:pt x="3366839" y="3386700"/>
                  </a:cubicBezTo>
                  <a:cubicBezTo>
                    <a:pt x="3387938" y="3410822"/>
                    <a:pt x="3416208" y="3422884"/>
                    <a:pt x="3451648" y="3422884"/>
                  </a:cubicBezTo>
                  <a:cubicBezTo>
                    <a:pt x="3486204" y="3422884"/>
                    <a:pt x="3514376" y="3410888"/>
                    <a:pt x="3536166" y="3386898"/>
                  </a:cubicBezTo>
                  <a:cubicBezTo>
                    <a:pt x="3557955" y="3362907"/>
                    <a:pt x="3568850" y="3328591"/>
                    <a:pt x="3568850" y="3283950"/>
                  </a:cubicBezTo>
                  <a:lnTo>
                    <a:pt x="3568850" y="2672046"/>
                  </a:lnTo>
                  <a:lnTo>
                    <a:pt x="3948804" y="3290950"/>
                  </a:lnTo>
                  <a:cubicBezTo>
                    <a:pt x="3962004" y="3310228"/>
                    <a:pt x="3973895" y="3327264"/>
                    <a:pt x="3984476" y="3342057"/>
                  </a:cubicBezTo>
                  <a:cubicBezTo>
                    <a:pt x="3995056" y="3356851"/>
                    <a:pt x="4007846" y="3370957"/>
                    <a:pt x="4022846" y="3384374"/>
                  </a:cubicBezTo>
                  <a:cubicBezTo>
                    <a:pt x="4037844" y="3397792"/>
                    <a:pt x="4053855" y="3407565"/>
                    <a:pt x="4070877" y="3413692"/>
                  </a:cubicBezTo>
                  <a:cubicBezTo>
                    <a:pt x="4087900" y="3419820"/>
                    <a:pt x="4107181" y="3422884"/>
                    <a:pt x="4128722" y="3422884"/>
                  </a:cubicBezTo>
                  <a:cubicBezTo>
                    <a:pt x="4216842" y="3422884"/>
                    <a:pt x="4260900" y="3370964"/>
                    <a:pt x="4260900" y="3267126"/>
                  </a:cubicBezTo>
                  <a:lnTo>
                    <a:pt x="4260900" y="2425549"/>
                  </a:lnTo>
                  <a:cubicBezTo>
                    <a:pt x="4260900" y="2380831"/>
                    <a:pt x="4250500" y="2346490"/>
                    <a:pt x="4229699" y="2322527"/>
                  </a:cubicBezTo>
                  <a:cubicBezTo>
                    <a:pt x="4208898" y="2298563"/>
                    <a:pt x="4180611" y="2286581"/>
                    <a:pt x="4144838" y="2286581"/>
                  </a:cubicBezTo>
                  <a:cubicBezTo>
                    <a:pt x="4110212" y="2286581"/>
                    <a:pt x="4082700" y="2298491"/>
                    <a:pt x="4062302" y="2322312"/>
                  </a:cubicBezTo>
                  <a:cubicBezTo>
                    <a:pt x="4041904" y="2346131"/>
                    <a:pt x="4031705" y="2380540"/>
                    <a:pt x="4031705" y="2425538"/>
                  </a:cubicBezTo>
                  <a:lnTo>
                    <a:pt x="4031705" y="3047093"/>
                  </a:lnTo>
                  <a:lnTo>
                    <a:pt x="3644950" y="2426491"/>
                  </a:lnTo>
                  <a:cubicBezTo>
                    <a:pt x="3633617" y="2420918"/>
                    <a:pt x="3621920" y="2405721"/>
                    <a:pt x="3609859" y="2380901"/>
                  </a:cubicBezTo>
                  <a:cubicBezTo>
                    <a:pt x="3597798" y="2356081"/>
                    <a:pt x="3585977" y="2337750"/>
                    <a:pt x="3574396" y="2325910"/>
                  </a:cubicBezTo>
                  <a:cubicBezTo>
                    <a:pt x="3562815" y="2314070"/>
                    <a:pt x="3549136" y="2304555"/>
                    <a:pt x="3533358" y="2297365"/>
                  </a:cubicBezTo>
                  <a:cubicBezTo>
                    <a:pt x="3517580" y="2290176"/>
                    <a:pt x="3498854" y="2286581"/>
                    <a:pt x="3477181" y="2286581"/>
                  </a:cubicBezTo>
                  <a:close/>
                  <a:moveTo>
                    <a:pt x="2666672" y="2286581"/>
                  </a:moveTo>
                  <a:cubicBezTo>
                    <a:pt x="2634504" y="2286581"/>
                    <a:pt x="2607180" y="2292951"/>
                    <a:pt x="2584700" y="2305690"/>
                  </a:cubicBezTo>
                  <a:cubicBezTo>
                    <a:pt x="2562222" y="2318430"/>
                    <a:pt x="2544345" y="2334696"/>
                    <a:pt x="2531070" y="2354490"/>
                  </a:cubicBezTo>
                  <a:cubicBezTo>
                    <a:pt x="2517796" y="2374283"/>
                    <a:pt x="2505578" y="2398456"/>
                    <a:pt x="2494416" y="2427009"/>
                  </a:cubicBezTo>
                  <a:cubicBezTo>
                    <a:pt x="2483253" y="2455561"/>
                    <a:pt x="2473781" y="2479809"/>
                    <a:pt x="2465998" y="2499754"/>
                  </a:cubicBezTo>
                  <a:lnTo>
                    <a:pt x="2192480" y="3194630"/>
                  </a:lnTo>
                  <a:cubicBezTo>
                    <a:pt x="2180784" y="3223652"/>
                    <a:pt x="2172478" y="3246030"/>
                    <a:pt x="2167564" y="3261766"/>
                  </a:cubicBezTo>
                  <a:cubicBezTo>
                    <a:pt x="2162649" y="3277501"/>
                    <a:pt x="2160192" y="3293644"/>
                    <a:pt x="2160192" y="3310193"/>
                  </a:cubicBezTo>
                  <a:cubicBezTo>
                    <a:pt x="2160192" y="3339966"/>
                    <a:pt x="2172073" y="3366191"/>
                    <a:pt x="2195835" y="3388868"/>
                  </a:cubicBezTo>
                  <a:cubicBezTo>
                    <a:pt x="2219597" y="3411545"/>
                    <a:pt x="2247202" y="3422884"/>
                    <a:pt x="2278650" y="3422884"/>
                  </a:cubicBezTo>
                  <a:cubicBezTo>
                    <a:pt x="2316128" y="3422884"/>
                    <a:pt x="2342834" y="3412293"/>
                    <a:pt x="2358767" y="3391112"/>
                  </a:cubicBezTo>
                  <a:cubicBezTo>
                    <a:pt x="2374700" y="3369932"/>
                    <a:pt x="2392910" y="3331823"/>
                    <a:pt x="2413397" y="3276788"/>
                  </a:cubicBezTo>
                  <a:lnTo>
                    <a:pt x="2460906" y="3149040"/>
                  </a:lnTo>
                  <a:lnTo>
                    <a:pt x="2874427" y="3149040"/>
                  </a:lnTo>
                  <a:lnTo>
                    <a:pt x="2924134" y="3279858"/>
                  </a:lnTo>
                  <a:cubicBezTo>
                    <a:pt x="2928800" y="3289539"/>
                    <a:pt x="2936214" y="3306383"/>
                    <a:pt x="2946376" y="3330389"/>
                  </a:cubicBezTo>
                  <a:cubicBezTo>
                    <a:pt x="2956538" y="3354396"/>
                    <a:pt x="2966270" y="3372290"/>
                    <a:pt x="2975572" y="3384072"/>
                  </a:cubicBezTo>
                  <a:cubicBezTo>
                    <a:pt x="2984874" y="3395854"/>
                    <a:pt x="2996567" y="3405269"/>
                    <a:pt x="3010651" y="3412315"/>
                  </a:cubicBezTo>
                  <a:cubicBezTo>
                    <a:pt x="3024736" y="3419361"/>
                    <a:pt x="3041603" y="3422884"/>
                    <a:pt x="3061253" y="3422884"/>
                  </a:cubicBezTo>
                  <a:cubicBezTo>
                    <a:pt x="3094964" y="3422884"/>
                    <a:pt x="3123623" y="3411072"/>
                    <a:pt x="3147230" y="3387450"/>
                  </a:cubicBezTo>
                  <a:cubicBezTo>
                    <a:pt x="3170837" y="3363827"/>
                    <a:pt x="3182641" y="3337591"/>
                    <a:pt x="3182641" y="3308740"/>
                  </a:cubicBezTo>
                  <a:cubicBezTo>
                    <a:pt x="3182641" y="3283121"/>
                    <a:pt x="3171293" y="3243061"/>
                    <a:pt x="3148596" y="3188561"/>
                  </a:cubicBezTo>
                  <a:lnTo>
                    <a:pt x="2866370" y="2490941"/>
                  </a:lnTo>
                  <a:cubicBezTo>
                    <a:pt x="2853649" y="2457478"/>
                    <a:pt x="2843361" y="2431196"/>
                    <a:pt x="2835505" y="2412097"/>
                  </a:cubicBezTo>
                  <a:cubicBezTo>
                    <a:pt x="2827649" y="2392997"/>
                    <a:pt x="2817002" y="2373692"/>
                    <a:pt x="2803565" y="2354181"/>
                  </a:cubicBezTo>
                  <a:cubicBezTo>
                    <a:pt x="2790128" y="2334671"/>
                    <a:pt x="2772135" y="2318527"/>
                    <a:pt x="2749586" y="2305749"/>
                  </a:cubicBezTo>
                  <a:cubicBezTo>
                    <a:pt x="2727037" y="2292970"/>
                    <a:pt x="2699399" y="2286581"/>
                    <a:pt x="2666672" y="2286581"/>
                  </a:cubicBezTo>
                  <a:close/>
                  <a:moveTo>
                    <a:pt x="1188814" y="2286581"/>
                  </a:moveTo>
                  <a:cubicBezTo>
                    <a:pt x="1225835" y="2286581"/>
                    <a:pt x="1255922" y="2299020"/>
                    <a:pt x="1279076" y="2323898"/>
                  </a:cubicBezTo>
                  <a:cubicBezTo>
                    <a:pt x="1302230" y="2348777"/>
                    <a:pt x="1313806" y="2385129"/>
                    <a:pt x="1313806" y="2432956"/>
                  </a:cubicBezTo>
                  <a:lnTo>
                    <a:pt x="1313806" y="2724880"/>
                  </a:lnTo>
                  <a:lnTo>
                    <a:pt x="1561233" y="2724880"/>
                  </a:lnTo>
                  <a:lnTo>
                    <a:pt x="1526674" y="2931007"/>
                  </a:lnTo>
                  <a:lnTo>
                    <a:pt x="1313806" y="2931007"/>
                  </a:lnTo>
                  <a:lnTo>
                    <a:pt x="1313806" y="3275904"/>
                  </a:lnTo>
                  <a:cubicBezTo>
                    <a:pt x="1313806" y="3323863"/>
                    <a:pt x="1302144" y="3360349"/>
                    <a:pt x="1278820" y="3385363"/>
                  </a:cubicBezTo>
                  <a:cubicBezTo>
                    <a:pt x="1255496" y="3410377"/>
                    <a:pt x="1225494" y="3422884"/>
                    <a:pt x="1188814" y="3422884"/>
                  </a:cubicBezTo>
                  <a:cubicBezTo>
                    <a:pt x="1151514" y="3422884"/>
                    <a:pt x="1121845" y="3410336"/>
                    <a:pt x="1099808" y="3385241"/>
                  </a:cubicBezTo>
                  <a:cubicBezTo>
                    <a:pt x="1077770" y="3360145"/>
                    <a:pt x="1066752" y="3323696"/>
                    <a:pt x="1066752" y="3275893"/>
                  </a:cubicBezTo>
                  <a:lnTo>
                    <a:pt x="1066752" y="2432851"/>
                  </a:lnTo>
                  <a:cubicBezTo>
                    <a:pt x="1066752" y="2385195"/>
                    <a:pt x="1077681" y="2348903"/>
                    <a:pt x="1099540" y="2323974"/>
                  </a:cubicBezTo>
                  <a:cubicBezTo>
                    <a:pt x="1121399" y="2299045"/>
                    <a:pt x="1151157" y="2286581"/>
                    <a:pt x="1188814" y="2286581"/>
                  </a:cubicBezTo>
                  <a:close/>
                  <a:moveTo>
                    <a:pt x="2018082" y="0"/>
                  </a:moveTo>
                  <a:lnTo>
                    <a:pt x="5467492" y="0"/>
                  </a:lnTo>
                  <a:lnTo>
                    <a:pt x="5057234" y="2446983"/>
                  </a:lnTo>
                  <a:lnTo>
                    <a:pt x="4742806" y="2793341"/>
                  </a:lnTo>
                  <a:lnTo>
                    <a:pt x="4742806" y="2432898"/>
                  </a:lnTo>
                  <a:cubicBezTo>
                    <a:pt x="4742806" y="2385079"/>
                    <a:pt x="4731229" y="2348738"/>
                    <a:pt x="4708076" y="2323875"/>
                  </a:cubicBezTo>
                  <a:cubicBezTo>
                    <a:pt x="4684922" y="2299012"/>
                    <a:pt x="4654834" y="2286581"/>
                    <a:pt x="4617814" y="2286581"/>
                  </a:cubicBezTo>
                  <a:cubicBezTo>
                    <a:pt x="4580157" y="2286581"/>
                    <a:pt x="4550399" y="2299045"/>
                    <a:pt x="4528540" y="2323974"/>
                  </a:cubicBezTo>
                  <a:cubicBezTo>
                    <a:pt x="4506681" y="2348903"/>
                    <a:pt x="4495752" y="2385195"/>
                    <a:pt x="4495752" y="2432851"/>
                  </a:cubicBezTo>
                  <a:lnTo>
                    <a:pt x="4495752" y="3228442"/>
                  </a:lnTo>
                  <a:cubicBezTo>
                    <a:pt x="4495752" y="3263455"/>
                    <a:pt x="4496521" y="3290469"/>
                    <a:pt x="4498060" y="3309484"/>
                  </a:cubicBezTo>
                  <a:cubicBezTo>
                    <a:pt x="4499598" y="3328498"/>
                    <a:pt x="4503956" y="3345191"/>
                    <a:pt x="4511134" y="3359562"/>
                  </a:cubicBezTo>
                  <a:cubicBezTo>
                    <a:pt x="4522382" y="3379685"/>
                    <a:pt x="4537658" y="3395269"/>
                    <a:pt x="4556963" y="3406315"/>
                  </a:cubicBezTo>
                  <a:cubicBezTo>
                    <a:pt x="4576268" y="3417361"/>
                    <a:pt x="4596552" y="3422884"/>
                    <a:pt x="4617814" y="3422884"/>
                  </a:cubicBezTo>
                  <a:cubicBezTo>
                    <a:pt x="4654462" y="3422884"/>
                    <a:pt x="4684457" y="3410508"/>
                    <a:pt x="4707796" y="3385758"/>
                  </a:cubicBezTo>
                  <a:cubicBezTo>
                    <a:pt x="4731136" y="3361008"/>
                    <a:pt x="4742806" y="3324401"/>
                    <a:pt x="4742806" y="3275939"/>
                  </a:cubicBezTo>
                  <a:lnTo>
                    <a:pt x="4742806" y="3061115"/>
                  </a:lnTo>
                  <a:lnTo>
                    <a:pt x="4901994" y="2899753"/>
                  </a:lnTo>
                  <a:lnTo>
                    <a:pt x="4964757" y="2998563"/>
                  </a:lnTo>
                  <a:lnTo>
                    <a:pt x="4317689" y="6858000"/>
                  </a:lnTo>
                  <a:lnTo>
                    <a:pt x="868279" y="6858000"/>
                  </a:lnTo>
                  <a:lnTo>
                    <a:pt x="1160494" y="5115089"/>
                  </a:lnTo>
                  <a:lnTo>
                    <a:pt x="1211531" y="5159904"/>
                  </a:lnTo>
                  <a:cubicBezTo>
                    <a:pt x="1239937" y="5179535"/>
                    <a:pt x="1271103" y="5196276"/>
                    <a:pt x="1305029" y="5210128"/>
                  </a:cubicBezTo>
                  <a:cubicBezTo>
                    <a:pt x="1372881" y="5237832"/>
                    <a:pt x="1449821" y="5251684"/>
                    <a:pt x="1535846" y="5251684"/>
                  </a:cubicBezTo>
                  <a:cubicBezTo>
                    <a:pt x="1622205" y="5251684"/>
                    <a:pt x="1698958" y="5238148"/>
                    <a:pt x="1766105" y="5211076"/>
                  </a:cubicBezTo>
                  <a:cubicBezTo>
                    <a:pt x="1833252" y="5184004"/>
                    <a:pt x="1889968" y="5144805"/>
                    <a:pt x="1936252" y="5093478"/>
                  </a:cubicBezTo>
                  <a:cubicBezTo>
                    <a:pt x="1982536" y="5042152"/>
                    <a:pt x="2017168" y="4981754"/>
                    <a:pt x="2040147" y="4912286"/>
                  </a:cubicBezTo>
                  <a:cubicBezTo>
                    <a:pt x="2063126" y="4842817"/>
                    <a:pt x="2074616" y="4766078"/>
                    <a:pt x="2074616" y="4682067"/>
                  </a:cubicBezTo>
                  <a:cubicBezTo>
                    <a:pt x="2074616" y="4568121"/>
                    <a:pt x="2053596" y="4468468"/>
                    <a:pt x="2011556" y="4383109"/>
                  </a:cubicBezTo>
                  <a:cubicBezTo>
                    <a:pt x="1969515" y="4297750"/>
                    <a:pt x="1907362" y="4231789"/>
                    <a:pt x="1825096" y="4185226"/>
                  </a:cubicBezTo>
                  <a:cubicBezTo>
                    <a:pt x="1742830" y="4138663"/>
                    <a:pt x="1644952" y="4115381"/>
                    <a:pt x="1531463" y="4115381"/>
                  </a:cubicBezTo>
                  <a:cubicBezTo>
                    <a:pt x="1489717" y="4115381"/>
                    <a:pt x="1450135" y="4118672"/>
                    <a:pt x="1412716" y="4125255"/>
                  </a:cubicBezTo>
                  <a:lnTo>
                    <a:pt x="1322197" y="4150608"/>
                  </a:lnTo>
                  <a:lnTo>
                    <a:pt x="1526674" y="2931007"/>
                  </a:lnTo>
                  <a:lnTo>
                    <a:pt x="1751361" y="2931007"/>
                  </a:lnTo>
                  <a:lnTo>
                    <a:pt x="1751361" y="3275904"/>
                  </a:lnTo>
                  <a:cubicBezTo>
                    <a:pt x="1751361" y="3323708"/>
                    <a:pt x="1762380" y="3360155"/>
                    <a:pt x="1784417" y="3385246"/>
                  </a:cubicBezTo>
                  <a:cubicBezTo>
                    <a:pt x="1806454" y="3410338"/>
                    <a:pt x="1836123" y="3422884"/>
                    <a:pt x="1873423" y="3422884"/>
                  </a:cubicBezTo>
                  <a:cubicBezTo>
                    <a:pt x="1910103" y="3422884"/>
                    <a:pt x="1940105" y="3410375"/>
                    <a:pt x="1963429" y="3385357"/>
                  </a:cubicBezTo>
                  <a:cubicBezTo>
                    <a:pt x="1986754" y="3360339"/>
                    <a:pt x="1998416" y="3323851"/>
                    <a:pt x="1998416" y="3275893"/>
                  </a:cubicBezTo>
                  <a:lnTo>
                    <a:pt x="1998416" y="2432851"/>
                  </a:lnTo>
                  <a:cubicBezTo>
                    <a:pt x="1998416" y="2385048"/>
                    <a:pt x="1986839" y="2348719"/>
                    <a:pt x="1963685" y="2323864"/>
                  </a:cubicBezTo>
                  <a:cubicBezTo>
                    <a:pt x="1940531" y="2299009"/>
                    <a:pt x="1910444" y="2286581"/>
                    <a:pt x="1873423" y="2286581"/>
                  </a:cubicBezTo>
                  <a:cubicBezTo>
                    <a:pt x="1836960" y="2286581"/>
                    <a:pt x="1807501" y="2299080"/>
                    <a:pt x="1785045" y="2324079"/>
                  </a:cubicBezTo>
                  <a:cubicBezTo>
                    <a:pt x="1762589" y="2349077"/>
                    <a:pt x="1751361" y="2385370"/>
                    <a:pt x="1751361" y="2432956"/>
                  </a:cubicBezTo>
                  <a:lnTo>
                    <a:pt x="1751361" y="2724880"/>
                  </a:lnTo>
                  <a:lnTo>
                    <a:pt x="1561233" y="272488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Rectangle 3">
            <a:extLst>
              <a:ext uri="{FF2B5EF4-FFF2-40B4-BE49-F238E27FC236}">
                <a16:creationId xmlns:a16="http://schemas.microsoft.com/office/drawing/2014/main" id="{348C1966-FF96-3848-6FAF-13CC6A865B80}"/>
              </a:ext>
            </a:extLst>
          </p:cNvPr>
          <p:cNvSpPr/>
          <p:nvPr/>
        </p:nvSpPr>
        <p:spPr>
          <a:xfrm>
            <a:off x="0" y="-179110"/>
            <a:ext cx="12254089" cy="131817"/>
          </a:xfrm>
          <a:prstGeom prst="rect">
            <a:avLst/>
          </a:prstGeom>
          <a:solidFill>
            <a:srgbClr val="CFA565"/>
          </a:solidFill>
          <a:ln>
            <a:noFill/>
          </a:ln>
          <a:effectLst>
            <a:outerShdw blurRad="50800" dist="38100" dir="16200000" sx="75045" sy="75045" rotWithShape="0">
              <a:srgbClr val="CFA56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5" name="Rectangle 4">
            <a:extLst>
              <a:ext uri="{FF2B5EF4-FFF2-40B4-BE49-F238E27FC236}">
                <a16:creationId xmlns:a16="http://schemas.microsoft.com/office/drawing/2014/main" id="{9B36398E-EE08-3FA2-B02A-8D2BA38707B9}"/>
              </a:ext>
            </a:extLst>
          </p:cNvPr>
          <p:cNvSpPr/>
          <p:nvPr/>
        </p:nvSpPr>
        <p:spPr>
          <a:xfrm>
            <a:off x="-16934" y="6746929"/>
            <a:ext cx="12254089" cy="131817"/>
          </a:xfrm>
          <a:prstGeom prst="rect">
            <a:avLst/>
          </a:prstGeom>
          <a:solidFill>
            <a:srgbClr val="CFA565"/>
          </a:solidFill>
          <a:ln>
            <a:noFill/>
          </a:ln>
          <a:effectLst>
            <a:outerShdw blurRad="50800" dist="38100" dir="16200000" sx="75045" sy="75045" rotWithShape="0">
              <a:srgbClr val="CFA56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spTree>
    <p:extLst>
      <p:ext uri="{BB962C8B-B14F-4D97-AF65-F5344CB8AC3E}">
        <p14:creationId xmlns:p14="http://schemas.microsoft.com/office/powerpoint/2010/main" val="2162826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3000"/>
            <a:lum/>
          </a:blip>
          <a:srcRect/>
          <a:stretch>
            <a:fillRect/>
          </a:stretch>
        </a:blipFill>
        <a:effectLst/>
      </p:bgPr>
    </p:bg>
    <p:spTree>
      <p:nvGrpSpPr>
        <p:cNvPr id="1" name="">
          <a:extLst>
            <a:ext uri="{FF2B5EF4-FFF2-40B4-BE49-F238E27FC236}">
              <a16:creationId xmlns:a16="http://schemas.microsoft.com/office/drawing/2014/main" id="{467D75AB-4438-3ACC-B77C-F9C13324302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41FC7EF-FF2F-9183-A1DD-3D225ECC60E7}"/>
              </a:ext>
            </a:extLst>
          </p:cNvPr>
          <p:cNvSpPr/>
          <p:nvPr/>
        </p:nvSpPr>
        <p:spPr>
          <a:xfrm>
            <a:off x="0" y="0"/>
            <a:ext cx="12192000" cy="6858000"/>
          </a:xfrm>
          <a:prstGeom prst="rect">
            <a:avLst/>
          </a:prstGeom>
          <a:solidFill>
            <a:schemeClr val="dk1">
              <a:alpha val="93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E5416A56-3193-8B12-5D71-87D5A09C90DA}"/>
              </a:ext>
            </a:extLst>
          </p:cNvPr>
          <p:cNvSpPr>
            <a:spLocks noGrp="1"/>
          </p:cNvSpPr>
          <p:nvPr>
            <p:ph idx="1"/>
          </p:nvPr>
        </p:nvSpPr>
        <p:spPr>
          <a:xfrm>
            <a:off x="640238" y="1624701"/>
            <a:ext cx="7016486" cy="3748578"/>
          </a:xfrm>
        </p:spPr>
        <p:txBody>
          <a:bodyPr>
            <a:normAutofit/>
          </a:bodyPr>
          <a:lstStyle/>
          <a:p>
            <a:pPr algn="just">
              <a:buFont typeface="Bookman Old Style" panose="02050604050505020204" pitchFamily="18" charset="0"/>
              <a:buChar char="☻"/>
            </a:pPr>
            <a:r>
              <a:rPr lang="en-US" sz="2000" dirty="0">
                <a:solidFill>
                  <a:schemeClr val="bg1"/>
                </a:solidFill>
                <a:effectLst>
                  <a:outerShdw blurRad="38100" dist="38100" dir="2700000" algn="tl">
                    <a:srgbClr val="000000">
                      <a:alpha val="43137"/>
                    </a:srgbClr>
                  </a:outerShdw>
                </a:effectLst>
              </a:rPr>
              <a:t> "Special Olympics Rwanda (SOR) is committed to promoting inclusion and empowering individuals with intellectual disabilities through sports, education, and community engagement. One of our key initiatives is the Unified Champion Schools (UCS) program.“</a:t>
            </a:r>
          </a:p>
          <a:p>
            <a:pPr marL="0" indent="0" algn="just">
              <a:buNone/>
            </a:pPr>
            <a:endParaRPr lang="en-US" sz="2000" dirty="0">
              <a:solidFill>
                <a:schemeClr val="bg1"/>
              </a:solidFill>
              <a:effectLst>
                <a:outerShdw blurRad="38100" dist="38100" dir="2700000" algn="tl">
                  <a:srgbClr val="000000">
                    <a:alpha val="43137"/>
                  </a:srgbClr>
                </a:outerShdw>
              </a:effectLst>
            </a:endParaRPr>
          </a:p>
          <a:p>
            <a:pPr algn="just">
              <a:buFont typeface="Bookman Old Style" panose="02050604050505020204" pitchFamily="18" charset="0"/>
              <a:buChar char="☻"/>
            </a:pPr>
            <a:r>
              <a:rPr lang="en-US" sz="2000" dirty="0">
                <a:solidFill>
                  <a:schemeClr val="bg1"/>
                </a:solidFill>
                <a:effectLst>
                  <a:outerShdw blurRad="38100" dist="38100" dir="2700000" algn="tl">
                    <a:srgbClr val="000000">
                      <a:alpha val="43137"/>
                    </a:srgbClr>
                  </a:outerShdw>
                </a:effectLst>
              </a:rPr>
              <a:t>UCS is a school-based program that fosters an inclusive environment where students with and without intellectual disabilities learn, play, and grow together. Through Unified Sports, inclusive youth leadership, and whole-school engagement, we create opportunities for meaningful interaction and long-term social change.</a:t>
            </a:r>
          </a:p>
          <a:p>
            <a:endParaRPr lang="en-US" sz="2000" dirty="0"/>
          </a:p>
          <a:p>
            <a:pPr marL="0" indent="0">
              <a:buNone/>
            </a:pPr>
            <a:endParaRPr lang="en-US" sz="2000" dirty="0"/>
          </a:p>
        </p:txBody>
      </p:sp>
      <p:sp>
        <p:nvSpPr>
          <p:cNvPr id="7" name="Title 1">
            <a:extLst>
              <a:ext uri="{FF2B5EF4-FFF2-40B4-BE49-F238E27FC236}">
                <a16:creationId xmlns:a16="http://schemas.microsoft.com/office/drawing/2014/main" id="{E3A2AA45-A8F1-D4DB-BB44-9EAA2E8E1F7F}"/>
              </a:ext>
            </a:extLst>
          </p:cNvPr>
          <p:cNvSpPr>
            <a:spLocks noGrp="1"/>
          </p:cNvSpPr>
          <p:nvPr>
            <p:ph type="title"/>
          </p:nvPr>
        </p:nvSpPr>
        <p:spPr>
          <a:xfrm>
            <a:off x="730076" y="172861"/>
            <a:ext cx="9184991" cy="958467"/>
          </a:xfrm>
        </p:spPr>
        <p:txBody>
          <a:bodyPr/>
          <a:lstStyle/>
          <a:p>
            <a:r>
              <a:rPr lang="en-US" b="1" dirty="0">
                <a:solidFill>
                  <a:schemeClr val="bg1"/>
                </a:solidFill>
                <a:effectLst>
                  <a:outerShdw blurRad="38100" dist="38100" dir="2700000" algn="tl">
                    <a:srgbClr val="000000">
                      <a:alpha val="43137"/>
                    </a:srgbClr>
                  </a:outerShdw>
                </a:effectLst>
              </a:rPr>
              <a:t>Introduction</a:t>
            </a:r>
            <a:r>
              <a:rPr lang="en-US" dirty="0"/>
              <a:t> </a:t>
            </a:r>
          </a:p>
        </p:txBody>
      </p:sp>
      <p:pic>
        <p:nvPicPr>
          <p:cNvPr id="9" name="Picture 8">
            <a:extLst>
              <a:ext uri="{FF2B5EF4-FFF2-40B4-BE49-F238E27FC236}">
                <a16:creationId xmlns:a16="http://schemas.microsoft.com/office/drawing/2014/main" id="{CC96D6E1-6D96-43E3-490F-4B851FF0BA25}"/>
              </a:ext>
            </a:extLst>
          </p:cNvPr>
          <p:cNvPicPr>
            <a:picLocks noChangeAspect="1"/>
          </p:cNvPicPr>
          <p:nvPr/>
        </p:nvPicPr>
        <p:blipFill>
          <a:blip r:embed="rId4"/>
          <a:stretch>
            <a:fillRect/>
          </a:stretch>
        </p:blipFill>
        <p:spPr>
          <a:xfrm flipH="1">
            <a:off x="7720781" y="1496149"/>
            <a:ext cx="4220269" cy="38657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0043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3000"/>
            <a:lum/>
          </a:blip>
          <a:srcRect/>
          <a:stretch>
            <a:fillRect/>
          </a:stretch>
        </a:blipFill>
        <a:effectLst/>
      </p:bgPr>
    </p:bg>
    <p:spTree>
      <p:nvGrpSpPr>
        <p:cNvPr id="1" name="">
          <a:extLst>
            <a:ext uri="{FF2B5EF4-FFF2-40B4-BE49-F238E27FC236}">
              <a16:creationId xmlns:a16="http://schemas.microsoft.com/office/drawing/2014/main" id="{8D4204B1-7A2E-072C-3CCA-DA4E55017C2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9977312-9A63-3409-4135-7342AAFE8142}"/>
              </a:ext>
            </a:extLst>
          </p:cNvPr>
          <p:cNvSpPr/>
          <p:nvPr/>
        </p:nvSpPr>
        <p:spPr>
          <a:xfrm>
            <a:off x="0" y="0"/>
            <a:ext cx="12192000" cy="6858000"/>
          </a:xfrm>
          <a:prstGeom prst="rect">
            <a:avLst/>
          </a:prstGeom>
          <a:solidFill>
            <a:schemeClr val="dk1">
              <a:alpha val="93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1E8D19A-3150-ECB4-2994-B47C5BA014F6}"/>
              </a:ext>
            </a:extLst>
          </p:cNvPr>
          <p:cNvSpPr txBox="1"/>
          <p:nvPr/>
        </p:nvSpPr>
        <p:spPr>
          <a:xfrm>
            <a:off x="3529911" y="1388967"/>
            <a:ext cx="7497066" cy="3231654"/>
          </a:xfrm>
          <a:prstGeom prst="rect">
            <a:avLst/>
          </a:prstGeom>
          <a:noFill/>
        </p:spPr>
        <p:txBody>
          <a:bodyPr wrap="square">
            <a:spAutoFit/>
          </a:bodyPr>
          <a:lstStyle/>
          <a:p>
            <a:pPr algn="ctr"/>
            <a:r>
              <a:rPr lang="en-US" sz="6000" dirty="0">
                <a:solidFill>
                  <a:schemeClr val="bg1"/>
                </a:solidFill>
              </a:rPr>
              <a:t>“</a:t>
            </a:r>
            <a:r>
              <a:rPr lang="en-US" sz="2400" dirty="0">
                <a:solidFill>
                  <a:schemeClr val="bg1"/>
                </a:solidFill>
              </a:rPr>
              <a:t> We will share the inspiring story of </a:t>
            </a:r>
            <a:r>
              <a:rPr lang="en-US" sz="2400" b="1" dirty="0">
                <a:solidFill>
                  <a:srgbClr val="00B050"/>
                </a:solidFill>
              </a:rPr>
              <a:t>Gasana Kenny</a:t>
            </a:r>
            <a:r>
              <a:rPr lang="en-US" sz="2400" dirty="0">
                <a:solidFill>
                  <a:schemeClr val="bg1"/>
                </a:solidFill>
              </a:rPr>
              <a:t>, a student with cerebral palsy at Tubiteho School, who, through Unified Sports, found a sense of belonging and became an advocate for inclusion alongside his mother, </a:t>
            </a:r>
            <a:r>
              <a:rPr lang="en-US" sz="2400" b="1" dirty="0">
                <a:solidFill>
                  <a:schemeClr val="bg1"/>
                </a:solidFill>
              </a:rPr>
              <a:t>Gasana Louise</a:t>
            </a:r>
            <a:r>
              <a:rPr lang="en-US" sz="2400" dirty="0">
                <a:solidFill>
                  <a:schemeClr val="bg1"/>
                </a:solidFill>
              </a:rPr>
              <a:t>, showcasing how UCS transforms lives and strengthens families, schools, and communities. </a:t>
            </a:r>
            <a:r>
              <a:rPr lang="en-US" sz="4800" dirty="0">
                <a:solidFill>
                  <a:schemeClr val="bg1"/>
                </a:solidFill>
              </a:rPr>
              <a:t>"</a:t>
            </a:r>
          </a:p>
        </p:txBody>
      </p:sp>
      <p:pic>
        <p:nvPicPr>
          <p:cNvPr id="6" name="Picture 5">
            <a:extLst>
              <a:ext uri="{FF2B5EF4-FFF2-40B4-BE49-F238E27FC236}">
                <a16:creationId xmlns:a16="http://schemas.microsoft.com/office/drawing/2014/main" id="{1999D804-23F1-F9EC-6B4B-ED2360D23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454" y="-121820"/>
            <a:ext cx="3404548" cy="7101639"/>
          </a:xfrm>
          <a:prstGeom prst="rect">
            <a:avLst/>
          </a:prstGeom>
        </p:spPr>
      </p:pic>
    </p:spTree>
    <p:extLst>
      <p:ext uri="{BB962C8B-B14F-4D97-AF65-F5344CB8AC3E}">
        <p14:creationId xmlns:p14="http://schemas.microsoft.com/office/powerpoint/2010/main" val="1606583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3000"/>
            <a:lum/>
          </a:blip>
          <a:srcRect/>
          <a:stretch>
            <a:fillRect/>
          </a:stretch>
        </a:blipFill>
        <a:effectLst/>
      </p:bgPr>
    </p:bg>
    <p:spTree>
      <p:nvGrpSpPr>
        <p:cNvPr id="1" name="">
          <a:extLst>
            <a:ext uri="{FF2B5EF4-FFF2-40B4-BE49-F238E27FC236}">
              <a16:creationId xmlns:a16="http://schemas.microsoft.com/office/drawing/2014/main" id="{F459960E-9350-B0ED-189C-8ABE9E065FC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73A4BB9-1E95-BB88-D10B-217989906743}"/>
              </a:ext>
            </a:extLst>
          </p:cNvPr>
          <p:cNvSpPr/>
          <p:nvPr/>
        </p:nvSpPr>
        <p:spPr>
          <a:xfrm>
            <a:off x="0" y="0"/>
            <a:ext cx="12192000" cy="6858000"/>
          </a:xfrm>
          <a:prstGeom prst="rect">
            <a:avLst/>
          </a:prstGeom>
          <a:solidFill>
            <a:schemeClr val="dk1">
              <a:alpha val="93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8C5EC-4FF9-424B-83F4-D8208D805B95}"/>
              </a:ext>
            </a:extLst>
          </p:cNvPr>
          <p:cNvSpPr>
            <a:spLocks noGrp="1"/>
          </p:cNvSpPr>
          <p:nvPr>
            <p:ph type="title"/>
          </p:nvPr>
        </p:nvSpPr>
        <p:spPr>
          <a:xfrm>
            <a:off x="0" y="-78936"/>
            <a:ext cx="10515600" cy="1001761"/>
          </a:xfrm>
        </p:spPr>
        <p:txBody>
          <a:bodyPr>
            <a:normAutofit/>
          </a:bodyPr>
          <a:lstStyle/>
          <a:p>
            <a:r>
              <a:rPr lang="en-US" sz="3000" b="1" dirty="0">
                <a:solidFill>
                  <a:schemeClr val="bg1"/>
                </a:solidFill>
                <a:effectLst>
                  <a:outerShdw blurRad="38100" dist="38100" dir="2700000" algn="tl">
                    <a:srgbClr val="000000">
                      <a:alpha val="43137"/>
                    </a:srgbClr>
                  </a:outerShdw>
                </a:effectLst>
              </a:rPr>
              <a:t>Unified sport &amp;School for People ID?</a:t>
            </a:r>
          </a:p>
        </p:txBody>
      </p:sp>
      <p:sp>
        <p:nvSpPr>
          <p:cNvPr id="3" name="Content Placeholder 2">
            <a:extLst>
              <a:ext uri="{FF2B5EF4-FFF2-40B4-BE49-F238E27FC236}">
                <a16:creationId xmlns:a16="http://schemas.microsoft.com/office/drawing/2014/main" id="{A2DD79E4-F7E7-BC8A-03B0-738156947CA3}"/>
              </a:ext>
            </a:extLst>
          </p:cNvPr>
          <p:cNvSpPr>
            <a:spLocks noGrp="1"/>
          </p:cNvSpPr>
          <p:nvPr>
            <p:ph idx="1"/>
          </p:nvPr>
        </p:nvSpPr>
        <p:spPr>
          <a:xfrm>
            <a:off x="348867" y="1510125"/>
            <a:ext cx="6809221" cy="4351338"/>
          </a:xfrm>
        </p:spPr>
        <p:txBody>
          <a:bodyPr>
            <a:normAutofit/>
          </a:bodyPr>
          <a:lstStyle/>
          <a:p>
            <a:pPr marL="0" indent="0">
              <a:buNone/>
            </a:pPr>
            <a:r>
              <a:rPr lang="en-US" sz="2000" dirty="0">
                <a:solidFill>
                  <a:srgbClr val="FF0000"/>
                </a:solidFill>
              </a:rPr>
              <a:t>Why are school and sports important for people with ID?</a:t>
            </a:r>
          </a:p>
          <a:p>
            <a:pPr marL="0" indent="0">
              <a:buNone/>
            </a:pPr>
            <a:r>
              <a:rPr lang="en-US" sz="2000" dirty="0">
                <a:solidFill>
                  <a:schemeClr val="bg1"/>
                </a:solidFill>
              </a:rPr>
              <a:t>The answer is simple: </a:t>
            </a:r>
          </a:p>
          <a:p>
            <a:pPr marL="0" indent="0">
              <a:buNone/>
            </a:pPr>
            <a:r>
              <a:rPr lang="en-US" b="1" dirty="0">
                <a:solidFill>
                  <a:schemeClr val="accent6">
                    <a:lumMod val="60000"/>
                    <a:lumOff val="40000"/>
                  </a:schemeClr>
                </a:solidFill>
                <a:effectLst>
                  <a:outerShdw blurRad="38100" dist="38100" dir="2700000" algn="tl">
                    <a:srgbClr val="000000">
                      <a:alpha val="43137"/>
                    </a:srgbClr>
                  </a:outerShdw>
                </a:effectLst>
              </a:rPr>
              <a:t>Because they provide an opportunity to learn, socialize, and grow</a:t>
            </a:r>
            <a:r>
              <a:rPr lang="en-US" sz="2000" dirty="0">
                <a:solidFill>
                  <a:schemeClr val="accent6">
                    <a:lumMod val="50000"/>
                  </a:schemeClr>
                </a:solidFill>
              </a:rPr>
              <a:t>.</a:t>
            </a:r>
          </a:p>
          <a:p>
            <a:pPr marL="0" indent="0">
              <a:buNone/>
            </a:pPr>
            <a:endParaRPr lang="en-US" sz="2000" dirty="0">
              <a:solidFill>
                <a:schemeClr val="accent6">
                  <a:lumMod val="50000"/>
                </a:schemeClr>
              </a:solidFill>
            </a:endParaRPr>
          </a:p>
          <a:p>
            <a:pPr algn="just">
              <a:buFont typeface="Bookman Old Style" panose="02050604050505020204" pitchFamily="18" charset="0"/>
              <a:buChar char="☻"/>
            </a:pPr>
            <a:r>
              <a:rPr lang="en-US" sz="2000" dirty="0">
                <a:solidFill>
                  <a:schemeClr val="bg1"/>
                </a:solidFill>
              </a:rPr>
              <a:t>School helps children with ID develop cognitive and social skills, while sports offer them a chance to build confidence, improve their health, and interact with peers.</a:t>
            </a:r>
          </a:p>
          <a:p>
            <a:pPr algn="just">
              <a:buFont typeface="Bookman Old Style" panose="02050604050505020204" pitchFamily="18" charset="0"/>
              <a:buChar char="☻"/>
            </a:pPr>
            <a:r>
              <a:rPr lang="en-US" sz="2000" dirty="0">
                <a:solidFill>
                  <a:schemeClr val="bg1"/>
                </a:solidFill>
              </a:rPr>
              <a:t>Unified Sports, in particular, is a powerful tool that brings together students with and without ID to train and play together. It fosters friendships, promotes inclusion, and helps break barriers that often isolate children with disabilities.</a:t>
            </a:r>
          </a:p>
          <a:p>
            <a:pPr marL="0" indent="0">
              <a:buNone/>
            </a:pPr>
            <a:endParaRPr lang="en-US" sz="2000" dirty="0">
              <a:solidFill>
                <a:schemeClr val="accent6">
                  <a:lumMod val="50000"/>
                </a:schemeClr>
              </a:solidFill>
            </a:endParaRPr>
          </a:p>
        </p:txBody>
      </p:sp>
      <p:pic>
        <p:nvPicPr>
          <p:cNvPr id="6" name="Picture 5">
            <a:extLst>
              <a:ext uri="{FF2B5EF4-FFF2-40B4-BE49-F238E27FC236}">
                <a16:creationId xmlns:a16="http://schemas.microsoft.com/office/drawing/2014/main" id="{4BA4372C-840A-8867-028B-214EA065439A}"/>
              </a:ext>
            </a:extLst>
          </p:cNvPr>
          <p:cNvPicPr>
            <a:picLocks noChangeAspect="1"/>
          </p:cNvPicPr>
          <p:nvPr/>
        </p:nvPicPr>
        <p:blipFill>
          <a:blip r:embed="rId4"/>
          <a:stretch>
            <a:fillRect/>
          </a:stretch>
        </p:blipFill>
        <p:spPr>
          <a:xfrm>
            <a:off x="7696960" y="1431306"/>
            <a:ext cx="4146173" cy="44301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002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3000"/>
            <a:lum/>
          </a:blip>
          <a:srcRect/>
          <a:stretch>
            <a:fillRect/>
          </a:stretch>
        </a:blipFill>
        <a:effectLst/>
      </p:bgPr>
    </p:bg>
    <p:spTree>
      <p:nvGrpSpPr>
        <p:cNvPr id="1" name="">
          <a:extLst>
            <a:ext uri="{FF2B5EF4-FFF2-40B4-BE49-F238E27FC236}">
              <a16:creationId xmlns:a16="http://schemas.microsoft.com/office/drawing/2014/main" id="{BA50F15A-310E-3428-D17E-0C5F2A54E69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997FDB2-0243-95DE-61F7-5FCFFD999459}"/>
              </a:ext>
            </a:extLst>
          </p:cNvPr>
          <p:cNvSpPr/>
          <p:nvPr/>
        </p:nvSpPr>
        <p:spPr>
          <a:xfrm>
            <a:off x="0" y="0"/>
            <a:ext cx="12192000" cy="6858000"/>
          </a:xfrm>
          <a:prstGeom prst="rect">
            <a:avLst/>
          </a:prstGeom>
          <a:solidFill>
            <a:schemeClr val="dk1">
              <a:alpha val="93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E25A01-0EA7-5696-9A37-3CF73D7BE22A}"/>
              </a:ext>
            </a:extLst>
          </p:cNvPr>
          <p:cNvSpPr>
            <a:spLocks noGrp="1"/>
          </p:cNvSpPr>
          <p:nvPr>
            <p:ph type="title"/>
          </p:nvPr>
        </p:nvSpPr>
        <p:spPr>
          <a:xfrm>
            <a:off x="319725" y="0"/>
            <a:ext cx="10515600" cy="784945"/>
          </a:xfrm>
        </p:spPr>
        <p:txBody>
          <a:bodyPr>
            <a:normAutofit/>
          </a:bodyPr>
          <a:lstStyle/>
          <a:p>
            <a:r>
              <a:rPr lang="en-US" sz="3000" b="1" dirty="0">
                <a:solidFill>
                  <a:schemeClr val="bg1"/>
                </a:solidFill>
                <a:effectLst>
                  <a:outerShdw blurRad="38100" dist="38100" dir="2700000" algn="tl">
                    <a:srgbClr val="000000">
                      <a:alpha val="43137"/>
                    </a:srgbClr>
                  </a:outerShdw>
                </a:effectLst>
              </a:rPr>
              <a:t>Family -The First Team in Inclusion</a:t>
            </a:r>
          </a:p>
        </p:txBody>
      </p:sp>
      <p:sp>
        <p:nvSpPr>
          <p:cNvPr id="3" name="Content Placeholder 2">
            <a:extLst>
              <a:ext uri="{FF2B5EF4-FFF2-40B4-BE49-F238E27FC236}">
                <a16:creationId xmlns:a16="http://schemas.microsoft.com/office/drawing/2014/main" id="{BED7C56A-E090-F553-ED49-B8A7D88FA3B4}"/>
              </a:ext>
            </a:extLst>
          </p:cNvPr>
          <p:cNvSpPr>
            <a:spLocks noGrp="1"/>
          </p:cNvSpPr>
          <p:nvPr>
            <p:ph idx="1"/>
          </p:nvPr>
        </p:nvSpPr>
        <p:spPr>
          <a:xfrm>
            <a:off x="4090446" y="1432874"/>
            <a:ext cx="8682872" cy="3403076"/>
          </a:xfrm>
        </p:spPr>
        <p:txBody>
          <a:bodyPr>
            <a:normAutofit fontScale="92500" lnSpcReduction="20000"/>
          </a:bodyPr>
          <a:lstStyle/>
          <a:p>
            <a:pPr>
              <a:buFont typeface="Bookman Old Style" panose="02050604050505020204" pitchFamily="18" charset="0"/>
              <a:buChar char="☻"/>
            </a:pPr>
            <a:r>
              <a:rPr lang="en-US" sz="1800" b="1" dirty="0">
                <a:solidFill>
                  <a:schemeClr val="bg1"/>
                </a:solidFill>
              </a:rPr>
              <a:t> Encouraging Social Inclusion</a:t>
            </a:r>
            <a:endParaRPr lang="en-US" sz="1800" dirty="0">
              <a:solidFill>
                <a:schemeClr val="bg1"/>
              </a:solidFill>
            </a:endParaRPr>
          </a:p>
          <a:p>
            <a:pPr marL="0" indent="0">
              <a:buNone/>
            </a:pPr>
            <a:r>
              <a:rPr lang="en-US" sz="1800" dirty="0">
                <a:solidFill>
                  <a:schemeClr val="bg1"/>
                </a:solidFill>
              </a:rPr>
              <a:t>                   - Inclusion starts at home ,families model acceptance and belonging.</a:t>
            </a:r>
          </a:p>
          <a:p>
            <a:pPr marL="0" indent="0">
              <a:buNone/>
            </a:pPr>
            <a:r>
              <a:rPr lang="en-US" sz="1800" dirty="0">
                <a:solidFill>
                  <a:schemeClr val="bg1"/>
                </a:solidFill>
              </a:rPr>
              <a:t>                   - Partnering with schools creates a supportive environment for children with ID.</a:t>
            </a:r>
          </a:p>
          <a:p>
            <a:pPr marL="0" indent="0">
              <a:buNone/>
            </a:pPr>
            <a:endParaRPr lang="en-US" sz="1800" dirty="0">
              <a:solidFill>
                <a:schemeClr val="bg1"/>
              </a:solidFill>
            </a:endParaRPr>
          </a:p>
          <a:p>
            <a:pPr>
              <a:buFont typeface="Bookman Old Style" panose="02050604050505020204" pitchFamily="18" charset="0"/>
              <a:buChar char="☻"/>
            </a:pPr>
            <a:r>
              <a:rPr lang="en-US" sz="1800" b="1" dirty="0">
                <a:solidFill>
                  <a:schemeClr val="bg1"/>
                </a:solidFill>
              </a:rPr>
              <a:t>Advocating for Equal Opportunities</a:t>
            </a:r>
            <a:endParaRPr lang="en-US" sz="1800" dirty="0">
              <a:solidFill>
                <a:schemeClr val="bg1"/>
              </a:solidFill>
            </a:endParaRPr>
          </a:p>
          <a:p>
            <a:pPr marL="0" indent="0">
              <a:buNone/>
            </a:pPr>
            <a:r>
              <a:rPr lang="en-US" sz="1800" dirty="0">
                <a:solidFill>
                  <a:schemeClr val="bg1"/>
                </a:solidFill>
              </a:rPr>
              <a:t>                   - Families are powerful voices for inclusive education and sports.</a:t>
            </a:r>
          </a:p>
          <a:p>
            <a:pPr marL="0" indent="0">
              <a:buNone/>
            </a:pPr>
            <a:r>
              <a:rPr lang="en-US" sz="1800" dirty="0">
                <a:solidFill>
                  <a:schemeClr val="bg1"/>
                </a:solidFill>
              </a:rPr>
              <a:t>                   - Their advocacy helps break barriers and change societal perceptions.</a:t>
            </a:r>
          </a:p>
          <a:p>
            <a:pPr marL="0" indent="0">
              <a:buNone/>
            </a:pPr>
            <a:endParaRPr lang="en-US" sz="1800" dirty="0">
              <a:solidFill>
                <a:schemeClr val="bg1"/>
              </a:solidFill>
            </a:endParaRPr>
          </a:p>
          <a:p>
            <a:pPr>
              <a:buFont typeface="Bookman Old Style" panose="02050604050505020204" pitchFamily="18" charset="0"/>
              <a:buChar char="☻"/>
            </a:pPr>
            <a:r>
              <a:rPr lang="en-US" sz="1800" dirty="0">
                <a:solidFill>
                  <a:schemeClr val="bg1"/>
                </a:solidFill>
              </a:rPr>
              <a:t> </a:t>
            </a:r>
            <a:r>
              <a:rPr lang="en-US" sz="1800" b="1" dirty="0">
                <a:solidFill>
                  <a:schemeClr val="bg1"/>
                </a:solidFill>
              </a:rPr>
              <a:t>Providing Emotional &amp; Moral Support</a:t>
            </a:r>
            <a:endParaRPr lang="en-US" sz="1800" dirty="0">
              <a:solidFill>
                <a:schemeClr val="bg1"/>
              </a:solidFill>
            </a:endParaRPr>
          </a:p>
          <a:p>
            <a:pPr marL="0" indent="0">
              <a:buNone/>
            </a:pPr>
            <a:r>
              <a:rPr lang="en-US" sz="1800" dirty="0">
                <a:solidFill>
                  <a:schemeClr val="bg1"/>
                </a:solidFill>
              </a:rPr>
              <a:t>                   - Encouragement builds confidence and resilience in children with ID.</a:t>
            </a:r>
          </a:p>
          <a:p>
            <a:pPr marL="0" indent="0">
              <a:buNone/>
            </a:pPr>
            <a:r>
              <a:rPr lang="en-US" sz="1800" dirty="0">
                <a:solidFill>
                  <a:schemeClr val="bg1"/>
                </a:solidFill>
              </a:rPr>
              <a:t>                   - A strong support system empowers them to engage, lead, and thrive.</a:t>
            </a:r>
          </a:p>
          <a:p>
            <a:pPr>
              <a:buFont typeface="Bookman Old Style" panose="02050604050505020204" pitchFamily="18" charset="0"/>
              <a:buChar char="☻"/>
            </a:pPr>
            <a:endParaRPr lang="en-US" sz="2000" dirty="0"/>
          </a:p>
          <a:p>
            <a:pPr marL="0" indent="0">
              <a:buNone/>
            </a:pPr>
            <a:endParaRPr lang="en-US" sz="2000" dirty="0"/>
          </a:p>
          <a:p>
            <a:pPr marL="0" indent="0">
              <a:buNone/>
            </a:pPr>
            <a:endParaRPr lang="en-US" dirty="0"/>
          </a:p>
        </p:txBody>
      </p:sp>
      <p:sp>
        <p:nvSpPr>
          <p:cNvPr id="4" name="Scroll: Horizontal 3">
            <a:extLst>
              <a:ext uri="{FF2B5EF4-FFF2-40B4-BE49-F238E27FC236}">
                <a16:creationId xmlns:a16="http://schemas.microsoft.com/office/drawing/2014/main" id="{32BB7264-CA55-0ABA-5FE2-4C59294A16D4}"/>
              </a:ext>
            </a:extLst>
          </p:cNvPr>
          <p:cNvSpPr/>
          <p:nvPr/>
        </p:nvSpPr>
        <p:spPr>
          <a:xfrm>
            <a:off x="668517" y="1093509"/>
            <a:ext cx="2916811" cy="4364610"/>
          </a:xfrm>
          <a:prstGeom prst="horizontalScroll">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Quote from </a:t>
            </a:r>
            <a:r>
              <a:rPr lang="en-US" b="1" dirty="0">
                <a:solidFill>
                  <a:srgbClr val="FF0000"/>
                </a:solidFill>
              </a:rPr>
              <a:t>Gasana Louise </a:t>
            </a:r>
            <a:r>
              <a:rPr lang="en-US" b="1" dirty="0"/>
              <a:t>(Kenny’s Mother):</a:t>
            </a:r>
            <a:br>
              <a:rPr lang="en-US" dirty="0"/>
            </a:br>
            <a:r>
              <a:rPr lang="en-US" i="1" dirty="0"/>
              <a:t>"</a:t>
            </a:r>
            <a:r>
              <a:rPr lang="en-US" b="1" i="1" dirty="0">
                <a:solidFill>
                  <a:schemeClr val="accent6"/>
                </a:solidFill>
                <a:effectLst>
                  <a:outerShdw blurRad="38100" dist="38100" dir="2700000" algn="tl">
                    <a:srgbClr val="000000">
                      <a:alpha val="43137"/>
                    </a:srgbClr>
                  </a:outerShdw>
                </a:effectLst>
              </a:rPr>
              <a:t>Inclusion starts with us, the parents—it is our duty to ensure our children are seen, heard, and empowered."</a:t>
            </a:r>
            <a:endParaRPr lang="en-US" b="1" dirty="0">
              <a:solidFill>
                <a:schemeClr val="accent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1412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3000"/>
            <a:lum/>
          </a:blip>
          <a:srcRect/>
          <a:stretch>
            <a:fillRect/>
          </a:stretch>
        </a:blipFill>
        <a:effectLst/>
      </p:bgPr>
    </p:bg>
    <p:spTree>
      <p:nvGrpSpPr>
        <p:cNvPr id="1" name="">
          <a:extLst>
            <a:ext uri="{FF2B5EF4-FFF2-40B4-BE49-F238E27FC236}">
              <a16:creationId xmlns:a16="http://schemas.microsoft.com/office/drawing/2014/main" id="{4D436E41-785E-ADCB-8480-9952EC2B7C3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CBEFE5-CC62-7E40-172B-8818093B7234}"/>
              </a:ext>
            </a:extLst>
          </p:cNvPr>
          <p:cNvSpPr/>
          <p:nvPr/>
        </p:nvSpPr>
        <p:spPr>
          <a:xfrm>
            <a:off x="0" y="0"/>
            <a:ext cx="12192000" cy="6858000"/>
          </a:xfrm>
          <a:prstGeom prst="rect">
            <a:avLst/>
          </a:prstGeom>
          <a:solidFill>
            <a:schemeClr val="dk1">
              <a:alpha val="93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1F5FF0-190B-0131-6013-76D45615BD3E}"/>
              </a:ext>
            </a:extLst>
          </p:cNvPr>
          <p:cNvSpPr>
            <a:spLocks noGrp="1"/>
          </p:cNvSpPr>
          <p:nvPr>
            <p:ph type="title"/>
          </p:nvPr>
        </p:nvSpPr>
        <p:spPr>
          <a:xfrm>
            <a:off x="329152" y="0"/>
            <a:ext cx="10515600" cy="773981"/>
          </a:xfrm>
        </p:spPr>
        <p:txBody>
          <a:bodyPr>
            <a:normAutofit/>
          </a:bodyPr>
          <a:lstStyle/>
          <a:p>
            <a:r>
              <a:rPr lang="en-US" sz="3000" b="1" dirty="0">
                <a:solidFill>
                  <a:schemeClr val="bg1"/>
                </a:solidFill>
                <a:effectLst>
                  <a:outerShdw blurRad="38100" dist="38100" dir="2700000" algn="tl">
                    <a:srgbClr val="000000">
                      <a:alpha val="43137"/>
                    </a:srgbClr>
                  </a:outerShdw>
                </a:effectLst>
              </a:rPr>
              <a:t>From the Classroom to the Field</a:t>
            </a:r>
          </a:p>
        </p:txBody>
      </p:sp>
      <p:sp>
        <p:nvSpPr>
          <p:cNvPr id="3" name="Content Placeholder 2">
            <a:extLst>
              <a:ext uri="{FF2B5EF4-FFF2-40B4-BE49-F238E27FC236}">
                <a16:creationId xmlns:a16="http://schemas.microsoft.com/office/drawing/2014/main" id="{EB271B7C-0347-B6F9-DE27-EBBFC559BB6A}"/>
              </a:ext>
            </a:extLst>
          </p:cNvPr>
          <p:cNvSpPr>
            <a:spLocks noGrp="1"/>
          </p:cNvSpPr>
          <p:nvPr>
            <p:ph idx="1"/>
          </p:nvPr>
        </p:nvSpPr>
        <p:spPr>
          <a:xfrm>
            <a:off x="668517" y="1665369"/>
            <a:ext cx="7344267" cy="4351338"/>
          </a:xfrm>
        </p:spPr>
        <p:txBody>
          <a:bodyPr>
            <a:normAutofit/>
          </a:bodyPr>
          <a:lstStyle/>
          <a:p>
            <a:pPr marL="0" indent="0">
              <a:buNone/>
            </a:pPr>
            <a:r>
              <a:rPr lang="en-US" sz="2000" b="1" dirty="0">
                <a:solidFill>
                  <a:schemeClr val="bg1"/>
                </a:solidFill>
              </a:rPr>
              <a:t>    - On the Court: </a:t>
            </a:r>
          </a:p>
          <a:p>
            <a:pPr lvl="1" algn="just">
              <a:buFont typeface="Bookman Old Style" panose="02050604050505020204" pitchFamily="18" charset="0"/>
              <a:buChar char="☻"/>
            </a:pPr>
            <a:r>
              <a:rPr lang="en-US" sz="1600" dirty="0">
                <a:solidFill>
                  <a:schemeClr val="bg1"/>
                </a:solidFill>
              </a:rPr>
              <a:t>Kenny found joy and confidence playing Bocce and basketball, where every pass, cheer, and high-five strengthened his friendships and sense of belonging. Sports became his gateway to inclusion, proving that teamwork goes beyond the game.</a:t>
            </a:r>
          </a:p>
          <a:p>
            <a:pPr lvl="1" algn="just">
              <a:buFont typeface="Bookman Old Style" panose="02050604050505020204" pitchFamily="18" charset="0"/>
              <a:buChar char="☻"/>
            </a:pPr>
            <a:endParaRPr lang="en-US" sz="1600" dirty="0">
              <a:solidFill>
                <a:schemeClr val="bg1"/>
              </a:solidFill>
            </a:endParaRPr>
          </a:p>
          <a:p>
            <a:pPr marL="457200" lvl="1" indent="0" algn="just">
              <a:buNone/>
            </a:pPr>
            <a:endParaRPr lang="en-US" sz="1600" dirty="0">
              <a:solidFill>
                <a:schemeClr val="bg1"/>
              </a:solidFill>
            </a:endParaRPr>
          </a:p>
          <a:p>
            <a:pPr marL="0" indent="0" algn="just">
              <a:buNone/>
            </a:pPr>
            <a:r>
              <a:rPr lang="en-US" sz="2000" dirty="0">
                <a:solidFill>
                  <a:schemeClr val="bg1"/>
                </a:solidFill>
              </a:rPr>
              <a:t>   - </a:t>
            </a:r>
            <a:r>
              <a:rPr lang="en-US" sz="2000" b="1" dirty="0">
                <a:solidFill>
                  <a:schemeClr val="bg1"/>
                </a:solidFill>
              </a:rPr>
              <a:t>Beyond School:</a:t>
            </a:r>
          </a:p>
          <a:p>
            <a:pPr lvl="1" algn="just">
              <a:buFont typeface="Bookman Old Style" panose="02050604050505020204" pitchFamily="18" charset="0"/>
              <a:buChar char="☻"/>
            </a:pPr>
            <a:r>
              <a:rPr lang="en-US" sz="1600" dirty="0">
                <a:solidFill>
                  <a:schemeClr val="bg1"/>
                </a:solidFill>
              </a:rPr>
              <a:t> Kenny made history as the first person with ID to join Rwanda’s Unified Car Free Day, proudly stepping onto the streets to play, engage, and inspire a more inclusive community.</a:t>
            </a:r>
          </a:p>
          <a:p>
            <a:pPr marL="0" indent="0">
              <a:buNone/>
            </a:pPr>
            <a:endParaRPr lang="en-US" sz="3000" dirty="0"/>
          </a:p>
        </p:txBody>
      </p:sp>
      <p:sp>
        <p:nvSpPr>
          <p:cNvPr id="4" name="Title 1">
            <a:extLst>
              <a:ext uri="{FF2B5EF4-FFF2-40B4-BE49-F238E27FC236}">
                <a16:creationId xmlns:a16="http://schemas.microsoft.com/office/drawing/2014/main" id="{C17C10EE-367E-EF13-D2CF-8FE258D7193F}"/>
              </a:ext>
            </a:extLst>
          </p:cNvPr>
          <p:cNvSpPr txBox="1">
            <a:spLocks/>
          </p:cNvSpPr>
          <p:nvPr/>
        </p:nvSpPr>
        <p:spPr>
          <a:xfrm>
            <a:off x="451701" y="681037"/>
            <a:ext cx="10515600" cy="7739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B050"/>
                </a:solidFill>
                <a:effectLst>
                  <a:outerShdw blurRad="38100" dist="38100" dir="2700000" algn="tl">
                    <a:srgbClr val="000000">
                      <a:alpha val="43137"/>
                    </a:srgbClr>
                  </a:outerShdw>
                </a:effectLst>
              </a:rPr>
              <a:t>Kenny’s Unified Journey</a:t>
            </a:r>
          </a:p>
        </p:txBody>
      </p:sp>
      <p:sp>
        <p:nvSpPr>
          <p:cNvPr id="6" name="Scroll: Horizontal 5">
            <a:extLst>
              <a:ext uri="{FF2B5EF4-FFF2-40B4-BE49-F238E27FC236}">
                <a16:creationId xmlns:a16="http://schemas.microsoft.com/office/drawing/2014/main" id="{40FEAA29-B9B8-DDB6-E3A3-2D0C26201333}"/>
              </a:ext>
            </a:extLst>
          </p:cNvPr>
          <p:cNvSpPr/>
          <p:nvPr/>
        </p:nvSpPr>
        <p:spPr>
          <a:xfrm>
            <a:off x="8565823" y="681037"/>
            <a:ext cx="3073138" cy="5083668"/>
          </a:xfrm>
          <a:prstGeom prst="horizontalScroll">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a:p>
            <a:pPr algn="ctr"/>
            <a:r>
              <a:rPr lang="en-US" dirty="0"/>
              <a:t>"</a:t>
            </a:r>
            <a:r>
              <a:rPr lang="en-US" dirty="0">
                <a:solidFill>
                  <a:srgbClr val="00B050"/>
                </a:solidFill>
              </a:rPr>
              <a:t>When I play, I feel like I belong. Sports gave me friends, confidence, and a voice. Inclusion isn’t just for school it’s for everywhere! Let’s open doors for everyone, because we all deserve a chance to shine</a:t>
            </a:r>
            <a:r>
              <a:rPr lang="en-US" dirty="0"/>
              <a:t>." </a:t>
            </a:r>
            <a:r>
              <a:rPr lang="en-US" b="1" dirty="0">
                <a:solidFill>
                  <a:srgbClr val="FF0000"/>
                </a:solidFill>
              </a:rPr>
              <a:t>Gasana Kenny</a:t>
            </a:r>
          </a:p>
          <a:p>
            <a:pPr algn="ctr"/>
            <a:endParaRPr lang="en-US" dirty="0"/>
          </a:p>
        </p:txBody>
      </p:sp>
    </p:spTree>
    <p:extLst>
      <p:ext uri="{BB962C8B-B14F-4D97-AF65-F5344CB8AC3E}">
        <p14:creationId xmlns:p14="http://schemas.microsoft.com/office/powerpoint/2010/main" val="109792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3000"/>
            <a:lum/>
          </a:blip>
          <a:srcRect/>
          <a:stretch>
            <a:fillRect/>
          </a:stretch>
        </a:blipFill>
        <a:effectLst/>
      </p:bgPr>
    </p:bg>
    <p:spTree>
      <p:nvGrpSpPr>
        <p:cNvPr id="1" name="">
          <a:extLst>
            <a:ext uri="{FF2B5EF4-FFF2-40B4-BE49-F238E27FC236}">
              <a16:creationId xmlns:a16="http://schemas.microsoft.com/office/drawing/2014/main" id="{56C3C388-3CC4-1E84-18BE-00BE421AC94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10DDEBD-1DD5-B84F-A127-62073BA66B0B}"/>
              </a:ext>
            </a:extLst>
          </p:cNvPr>
          <p:cNvSpPr/>
          <p:nvPr/>
        </p:nvSpPr>
        <p:spPr>
          <a:xfrm>
            <a:off x="0" y="0"/>
            <a:ext cx="12192000" cy="6858000"/>
          </a:xfrm>
          <a:prstGeom prst="rect">
            <a:avLst/>
          </a:prstGeom>
          <a:solidFill>
            <a:schemeClr val="dk1">
              <a:alpha val="93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5BB71B-18F3-D704-D405-0557364073A6}"/>
              </a:ext>
            </a:extLst>
          </p:cNvPr>
          <p:cNvSpPr>
            <a:spLocks noGrp="1"/>
          </p:cNvSpPr>
          <p:nvPr>
            <p:ph type="title"/>
          </p:nvPr>
        </p:nvSpPr>
        <p:spPr>
          <a:xfrm>
            <a:off x="0" y="207389"/>
            <a:ext cx="10515600" cy="526458"/>
          </a:xfrm>
        </p:spPr>
        <p:txBody>
          <a:bodyPr>
            <a:noAutofit/>
          </a:bodyPr>
          <a:lstStyle/>
          <a:p>
            <a:r>
              <a:rPr lang="en-US" sz="2500" b="1" dirty="0">
                <a:solidFill>
                  <a:schemeClr val="bg1"/>
                </a:solidFill>
              </a:rPr>
              <a:t>Parents and athletes  as Powerful Advocates for Inclusion</a:t>
            </a:r>
            <a:br>
              <a:rPr lang="en-US" sz="3000" b="1" dirty="0"/>
            </a:br>
            <a:endParaRPr lang="en-US" sz="3000" b="1" dirty="0"/>
          </a:p>
        </p:txBody>
      </p:sp>
      <p:sp>
        <p:nvSpPr>
          <p:cNvPr id="3" name="Content Placeholder 2">
            <a:extLst>
              <a:ext uri="{FF2B5EF4-FFF2-40B4-BE49-F238E27FC236}">
                <a16:creationId xmlns:a16="http://schemas.microsoft.com/office/drawing/2014/main" id="{D60FBEF0-3080-02E6-1E52-EC19370723B2}"/>
              </a:ext>
            </a:extLst>
          </p:cNvPr>
          <p:cNvSpPr>
            <a:spLocks noGrp="1"/>
          </p:cNvSpPr>
          <p:nvPr>
            <p:ph idx="1"/>
          </p:nvPr>
        </p:nvSpPr>
        <p:spPr>
          <a:xfrm>
            <a:off x="5099586" y="1085318"/>
            <a:ext cx="7004901" cy="4351338"/>
          </a:xfrm>
        </p:spPr>
        <p:txBody>
          <a:bodyPr>
            <a:normAutofit/>
          </a:bodyPr>
          <a:lstStyle/>
          <a:p>
            <a:pPr marL="0" indent="0">
              <a:buNone/>
            </a:pPr>
            <a:r>
              <a:rPr lang="en-US" sz="2000" dirty="0">
                <a:solidFill>
                  <a:schemeClr val="bg1"/>
                </a:solidFill>
              </a:rPr>
              <a:t>🚍 </a:t>
            </a:r>
            <a:r>
              <a:rPr lang="en-US" sz="2000" b="1" dirty="0">
                <a:solidFill>
                  <a:schemeClr val="bg1"/>
                </a:solidFill>
              </a:rPr>
              <a:t>Taking Inclusion to the Community</a:t>
            </a:r>
          </a:p>
          <a:p>
            <a:pPr marL="0" indent="0" algn="just">
              <a:buNone/>
            </a:pPr>
            <a:br>
              <a:rPr lang="en-US" sz="2000" dirty="0">
                <a:solidFill>
                  <a:schemeClr val="bg1"/>
                </a:solidFill>
              </a:rPr>
            </a:br>
            <a:r>
              <a:rPr lang="en-US" sz="2000" dirty="0">
                <a:solidFill>
                  <a:schemeClr val="bg1"/>
                </a:solidFill>
              </a:rPr>
              <a:t>Kenny and his mother, Louise, stood proudly on downtown buses, sharing their message with confidence, </a:t>
            </a:r>
            <a:r>
              <a:rPr lang="en-US" sz="2000" b="1" dirty="0">
                <a:solidFill>
                  <a:srgbClr val="00B050"/>
                </a:solidFill>
                <a:effectLst>
                  <a:outerShdw blurRad="38100" dist="38100" dir="2700000" algn="tl">
                    <a:srgbClr val="000000">
                      <a:alpha val="43137"/>
                    </a:srgbClr>
                  </a:outerShdw>
                </a:effectLst>
              </a:rPr>
              <a:t>disability is not inability! </a:t>
            </a:r>
            <a:r>
              <a:rPr lang="en-US" sz="2000" dirty="0">
                <a:solidFill>
                  <a:schemeClr val="bg1"/>
                </a:solidFill>
              </a:rPr>
              <a:t>They encouraged passengers to embrace inclusion and support equal opportunities for people with ID in education, sports, and work.</a:t>
            </a:r>
          </a:p>
          <a:p>
            <a:pPr marL="0" indent="0" algn="just">
              <a:buNone/>
            </a:pPr>
            <a:endParaRPr lang="en-US" sz="2000" dirty="0">
              <a:solidFill>
                <a:schemeClr val="bg1"/>
              </a:solidFill>
            </a:endParaRPr>
          </a:p>
          <a:p>
            <a:pPr marL="0" indent="0">
              <a:buNone/>
            </a:pPr>
            <a:r>
              <a:rPr lang="en-US" sz="2000" dirty="0">
                <a:solidFill>
                  <a:schemeClr val="bg1"/>
                </a:solidFill>
              </a:rPr>
              <a:t>🤝 </a:t>
            </a:r>
            <a:r>
              <a:rPr lang="en-US" sz="2000" b="1" dirty="0">
                <a:solidFill>
                  <a:schemeClr val="bg1"/>
                </a:solidFill>
              </a:rPr>
              <a:t>Parents Leading the Way</a:t>
            </a:r>
          </a:p>
          <a:p>
            <a:pPr marL="0" indent="0" algn="just">
              <a:buNone/>
            </a:pPr>
            <a:br>
              <a:rPr lang="en-US" sz="2000" dirty="0">
                <a:solidFill>
                  <a:schemeClr val="bg1"/>
                </a:solidFill>
              </a:rPr>
            </a:br>
            <a:r>
              <a:rPr lang="en-US" sz="2000" dirty="0">
                <a:solidFill>
                  <a:schemeClr val="bg1"/>
                </a:solidFill>
              </a:rPr>
              <a:t>By advocating together, parents can break barriers, change perceptions, and create a more inclusive society. </a:t>
            </a:r>
            <a:r>
              <a:rPr lang="en-US" sz="2000" b="1" dirty="0">
                <a:solidFill>
                  <a:srgbClr val="00B050"/>
                </a:solidFill>
                <a:effectLst>
                  <a:outerShdw blurRad="38100" dist="38100" dir="2700000" algn="tl">
                    <a:srgbClr val="000000">
                      <a:alpha val="43137"/>
                    </a:srgbClr>
                  </a:outerShdw>
                </a:effectLst>
              </a:rPr>
              <a:t>When families speak up, communities listen!</a:t>
            </a:r>
            <a:endParaRPr lang="en-US" sz="2000" dirty="0">
              <a:solidFill>
                <a:srgbClr val="00B050"/>
              </a:solidFill>
              <a:effectLst>
                <a:outerShdw blurRad="38100" dist="38100" dir="2700000" algn="tl">
                  <a:srgbClr val="000000">
                    <a:alpha val="43137"/>
                  </a:srgbClr>
                </a:outerShdw>
              </a:effectLst>
            </a:endParaRPr>
          </a:p>
          <a:p>
            <a:endParaRPr lang="en-US" dirty="0"/>
          </a:p>
        </p:txBody>
      </p:sp>
      <p:grpSp>
        <p:nvGrpSpPr>
          <p:cNvPr id="10" name="Group 9">
            <a:extLst>
              <a:ext uri="{FF2B5EF4-FFF2-40B4-BE49-F238E27FC236}">
                <a16:creationId xmlns:a16="http://schemas.microsoft.com/office/drawing/2014/main" id="{AB19074A-7AB3-D5A4-04D6-41CDDBAF6E31}"/>
              </a:ext>
            </a:extLst>
          </p:cNvPr>
          <p:cNvGrpSpPr/>
          <p:nvPr/>
        </p:nvGrpSpPr>
        <p:grpSpPr>
          <a:xfrm>
            <a:off x="499619" y="1264104"/>
            <a:ext cx="3869781" cy="5063638"/>
            <a:chOff x="7428321" y="623215"/>
            <a:chExt cx="4449922" cy="6027396"/>
          </a:xfrm>
        </p:grpSpPr>
        <p:pic>
          <p:nvPicPr>
            <p:cNvPr id="7" name="Picture 6">
              <a:extLst>
                <a:ext uri="{FF2B5EF4-FFF2-40B4-BE49-F238E27FC236}">
                  <a16:creationId xmlns:a16="http://schemas.microsoft.com/office/drawing/2014/main" id="{79A8D05A-5419-E2E4-2310-E55ADAE791E7}"/>
                </a:ext>
              </a:extLst>
            </p:cNvPr>
            <p:cNvPicPr>
              <a:picLocks noChangeAspect="1"/>
            </p:cNvPicPr>
            <p:nvPr/>
          </p:nvPicPr>
          <p:blipFill>
            <a:blip r:embed="rId4"/>
            <a:stretch>
              <a:fillRect/>
            </a:stretch>
          </p:blipFill>
          <p:spPr>
            <a:xfrm>
              <a:off x="7457072" y="623215"/>
              <a:ext cx="4421171" cy="3260987"/>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1DFFC164-D427-2D9F-87B3-E5C01C158FEB}"/>
                </a:ext>
              </a:extLst>
            </p:cNvPr>
            <p:cNvPicPr>
              <a:picLocks noChangeAspect="1"/>
            </p:cNvPicPr>
            <p:nvPr/>
          </p:nvPicPr>
          <p:blipFill>
            <a:blip r:embed="rId5"/>
            <a:stretch>
              <a:fillRect/>
            </a:stretch>
          </p:blipFill>
          <p:spPr>
            <a:xfrm>
              <a:off x="7428321" y="3773570"/>
              <a:ext cx="4421171" cy="2877041"/>
            </a:xfrm>
            <a:prstGeom prst="rect">
              <a:avLst/>
            </a:prstGeom>
          </p:spPr>
        </p:pic>
      </p:grpSp>
    </p:spTree>
    <p:extLst>
      <p:ext uri="{BB962C8B-B14F-4D97-AF65-F5344CB8AC3E}">
        <p14:creationId xmlns:p14="http://schemas.microsoft.com/office/powerpoint/2010/main" val="2423872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3000"/>
            <a:lum/>
          </a:blip>
          <a:srcRect/>
          <a:stretch>
            <a:fillRect/>
          </a:stretch>
        </a:blipFill>
        <a:effectLst/>
      </p:bgPr>
    </p:bg>
    <p:spTree>
      <p:nvGrpSpPr>
        <p:cNvPr id="1" name="">
          <a:extLst>
            <a:ext uri="{FF2B5EF4-FFF2-40B4-BE49-F238E27FC236}">
              <a16:creationId xmlns:a16="http://schemas.microsoft.com/office/drawing/2014/main" id="{C0BD71AF-F298-050B-81F2-15789463A11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57981D5-9AE0-E7E7-C946-9976CC42494E}"/>
              </a:ext>
            </a:extLst>
          </p:cNvPr>
          <p:cNvSpPr/>
          <p:nvPr/>
        </p:nvSpPr>
        <p:spPr>
          <a:xfrm>
            <a:off x="0" y="0"/>
            <a:ext cx="12192000" cy="6858000"/>
          </a:xfrm>
          <a:prstGeom prst="rect">
            <a:avLst/>
          </a:prstGeom>
          <a:solidFill>
            <a:schemeClr val="dk1">
              <a:alpha val="93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F27135-78FF-BF81-B527-7E28FB659B48}"/>
              </a:ext>
            </a:extLst>
          </p:cNvPr>
          <p:cNvSpPr>
            <a:spLocks noGrp="1"/>
          </p:cNvSpPr>
          <p:nvPr>
            <p:ph type="title"/>
          </p:nvPr>
        </p:nvSpPr>
        <p:spPr>
          <a:xfrm>
            <a:off x="0" y="-302256"/>
            <a:ext cx="10515600" cy="1325563"/>
          </a:xfrm>
        </p:spPr>
        <p:txBody>
          <a:bodyPr>
            <a:normAutofit/>
          </a:bodyPr>
          <a:lstStyle/>
          <a:p>
            <a:r>
              <a:rPr lang="en-US" sz="3100" b="1" dirty="0">
                <a:solidFill>
                  <a:schemeClr val="bg1"/>
                </a:solidFill>
              </a:rPr>
              <a:t>The Power of Transforming Schools Through UCS</a:t>
            </a:r>
            <a:endParaRPr lang="en-US" dirty="0">
              <a:solidFill>
                <a:schemeClr val="bg1"/>
              </a:solidFill>
            </a:endParaRPr>
          </a:p>
        </p:txBody>
      </p:sp>
      <p:sp>
        <p:nvSpPr>
          <p:cNvPr id="3" name="Content Placeholder 2">
            <a:extLst>
              <a:ext uri="{FF2B5EF4-FFF2-40B4-BE49-F238E27FC236}">
                <a16:creationId xmlns:a16="http://schemas.microsoft.com/office/drawing/2014/main" id="{9E948517-0BCE-3557-0526-2B4D530AA5DC}"/>
              </a:ext>
            </a:extLst>
          </p:cNvPr>
          <p:cNvSpPr>
            <a:spLocks noGrp="1"/>
          </p:cNvSpPr>
          <p:nvPr>
            <p:ph idx="1"/>
          </p:nvPr>
        </p:nvSpPr>
        <p:spPr>
          <a:xfrm>
            <a:off x="838201" y="1348033"/>
            <a:ext cx="7202864" cy="4828930"/>
          </a:xfrm>
        </p:spPr>
        <p:txBody>
          <a:bodyPr>
            <a:normAutofit/>
          </a:bodyPr>
          <a:lstStyle/>
          <a:p>
            <a:pPr marL="0" indent="0" algn="just">
              <a:buNone/>
            </a:pPr>
            <a:r>
              <a:rPr lang="en-US" sz="1700" dirty="0">
                <a:solidFill>
                  <a:schemeClr val="bg1"/>
                </a:solidFill>
              </a:rPr>
              <a:t>🏫 </a:t>
            </a:r>
            <a:r>
              <a:rPr lang="en-US" sz="1700" b="1" dirty="0">
                <a:solidFill>
                  <a:schemeClr val="bg1"/>
                </a:solidFill>
              </a:rPr>
              <a:t>A More Inclusive Tubiteho School</a:t>
            </a:r>
          </a:p>
          <a:p>
            <a:pPr marL="0" indent="0" algn="just">
              <a:buNone/>
            </a:pPr>
            <a:br>
              <a:rPr lang="en-US" sz="1700" dirty="0">
                <a:solidFill>
                  <a:schemeClr val="bg1"/>
                </a:solidFill>
              </a:rPr>
            </a:br>
            <a:r>
              <a:rPr lang="en-US" sz="1700" dirty="0">
                <a:solidFill>
                  <a:schemeClr val="bg1"/>
                </a:solidFill>
              </a:rPr>
              <a:t>Through Unified Sports, Tubiteho School became a place where </a:t>
            </a:r>
            <a:r>
              <a:rPr lang="en-US" sz="1700" b="1" dirty="0">
                <a:solidFill>
                  <a:schemeClr val="bg1"/>
                </a:solidFill>
              </a:rPr>
              <a:t>friendships flourished, barriers disappeared, and inclusion thrived.</a:t>
            </a:r>
            <a:r>
              <a:rPr lang="en-US" sz="1700" dirty="0">
                <a:solidFill>
                  <a:schemeClr val="bg1"/>
                </a:solidFill>
              </a:rPr>
              <a:t> Students with and without ID bonded through play, learning from each other and building lifelong connections. Sports transformed perspectives, making </a:t>
            </a:r>
            <a:r>
              <a:rPr lang="en-US" sz="1700" b="1" dirty="0">
                <a:solidFill>
                  <a:schemeClr val="bg1"/>
                </a:solidFill>
              </a:rPr>
              <a:t>acceptance a daily reality</a:t>
            </a:r>
            <a:r>
              <a:rPr lang="en-US" sz="1700" dirty="0">
                <a:solidFill>
                  <a:schemeClr val="bg1"/>
                </a:solidFill>
              </a:rPr>
              <a:t> rather than an exception. Inspired by Kenny’s journey, more students with ID found the confidence to step onto the field, proving that when given the opportunity, </a:t>
            </a:r>
            <a:r>
              <a:rPr lang="en-US" sz="1700" b="1" dirty="0">
                <a:solidFill>
                  <a:schemeClr val="bg1"/>
                </a:solidFill>
              </a:rPr>
              <a:t>everyone has the power to play, belong, and shine.</a:t>
            </a:r>
          </a:p>
          <a:p>
            <a:pPr marL="0" indent="0">
              <a:buNone/>
            </a:pPr>
            <a:endParaRPr lang="en-US" sz="1700" dirty="0">
              <a:solidFill>
                <a:schemeClr val="bg1"/>
              </a:solidFill>
            </a:endParaRPr>
          </a:p>
          <a:p>
            <a:pPr marL="0" indent="0">
              <a:buNone/>
            </a:pPr>
            <a:r>
              <a:rPr lang="en-US" sz="1700" dirty="0">
                <a:solidFill>
                  <a:schemeClr val="bg1"/>
                </a:solidFill>
              </a:rPr>
              <a:t>🚀 </a:t>
            </a:r>
            <a:r>
              <a:rPr lang="en-US" sz="1700" b="1" dirty="0">
                <a:solidFill>
                  <a:schemeClr val="bg1"/>
                </a:solidFill>
              </a:rPr>
              <a:t>Expanding Inclusion.</a:t>
            </a:r>
          </a:p>
          <a:p>
            <a:pPr marL="0" indent="0" algn="just">
              <a:buNone/>
            </a:pPr>
            <a:br>
              <a:rPr lang="en-US" sz="1700" dirty="0">
                <a:solidFill>
                  <a:schemeClr val="bg1"/>
                </a:solidFill>
              </a:rPr>
            </a:br>
            <a:r>
              <a:rPr lang="en-US" sz="1700" dirty="0">
                <a:solidFill>
                  <a:schemeClr val="bg1"/>
                </a:solidFill>
              </a:rPr>
              <a:t>Schools can </a:t>
            </a:r>
            <a:r>
              <a:rPr lang="en-US" sz="1700" b="1" dirty="0">
                <a:solidFill>
                  <a:schemeClr val="bg1"/>
                </a:solidFill>
              </a:rPr>
              <a:t>train teachers</a:t>
            </a:r>
            <a:r>
              <a:rPr lang="en-US" sz="1700" dirty="0">
                <a:solidFill>
                  <a:schemeClr val="bg1"/>
                </a:solidFill>
              </a:rPr>
              <a:t>, </a:t>
            </a:r>
            <a:r>
              <a:rPr lang="en-US" sz="1700" b="1" dirty="0">
                <a:solidFill>
                  <a:schemeClr val="bg1"/>
                </a:solidFill>
              </a:rPr>
              <a:t>create more Unified Sports opportunities</a:t>
            </a:r>
            <a:r>
              <a:rPr lang="en-US" sz="1700" dirty="0">
                <a:solidFill>
                  <a:schemeClr val="bg1"/>
                </a:solidFill>
              </a:rPr>
              <a:t>, and </a:t>
            </a:r>
            <a:r>
              <a:rPr lang="en-US" sz="1700" b="1" dirty="0">
                <a:solidFill>
                  <a:schemeClr val="bg1"/>
                </a:solidFill>
              </a:rPr>
              <a:t>engage families</a:t>
            </a:r>
            <a:r>
              <a:rPr lang="en-US" sz="1700" dirty="0">
                <a:solidFill>
                  <a:schemeClr val="bg1"/>
                </a:solidFill>
              </a:rPr>
              <a:t> to ensure every child, like Kenny, thrives in a truly inclusive environment!</a:t>
            </a:r>
          </a:p>
          <a:p>
            <a:endParaRPr lang="en-US" dirty="0"/>
          </a:p>
        </p:txBody>
      </p:sp>
      <p:pic>
        <p:nvPicPr>
          <p:cNvPr id="6" name="Picture 5">
            <a:extLst>
              <a:ext uri="{FF2B5EF4-FFF2-40B4-BE49-F238E27FC236}">
                <a16:creationId xmlns:a16="http://schemas.microsoft.com/office/drawing/2014/main" id="{365AFC7B-9644-7C98-CAAD-CEF478312E31}"/>
              </a:ext>
            </a:extLst>
          </p:cNvPr>
          <p:cNvPicPr>
            <a:picLocks noChangeAspect="1"/>
          </p:cNvPicPr>
          <p:nvPr/>
        </p:nvPicPr>
        <p:blipFill>
          <a:blip r:embed="rId4"/>
          <a:stretch>
            <a:fillRect/>
          </a:stretch>
        </p:blipFill>
        <p:spPr>
          <a:xfrm flipH="1">
            <a:off x="8238094" y="681037"/>
            <a:ext cx="3756876" cy="5838825"/>
          </a:xfrm>
          <a:prstGeom prst="rect">
            <a:avLst/>
          </a:prstGeom>
        </p:spPr>
      </p:pic>
    </p:spTree>
    <p:extLst>
      <p:ext uri="{BB962C8B-B14F-4D97-AF65-F5344CB8AC3E}">
        <p14:creationId xmlns:p14="http://schemas.microsoft.com/office/powerpoint/2010/main" val="506695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3000"/>
            <a:lum/>
          </a:blip>
          <a:srcRect/>
          <a:stretch>
            <a:fillRect/>
          </a:stretch>
        </a:blipFill>
        <a:effectLst/>
      </p:bgPr>
    </p:bg>
    <p:spTree>
      <p:nvGrpSpPr>
        <p:cNvPr id="1" name="">
          <a:extLst>
            <a:ext uri="{FF2B5EF4-FFF2-40B4-BE49-F238E27FC236}">
              <a16:creationId xmlns:a16="http://schemas.microsoft.com/office/drawing/2014/main" id="{842619F3-0124-A851-5D51-DF0B08B22B6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E74AFE0-8DC5-CA1F-C342-4570357C52CF}"/>
              </a:ext>
            </a:extLst>
          </p:cNvPr>
          <p:cNvSpPr/>
          <p:nvPr/>
        </p:nvSpPr>
        <p:spPr>
          <a:xfrm>
            <a:off x="0" y="0"/>
            <a:ext cx="12192000" cy="6858000"/>
          </a:xfrm>
          <a:prstGeom prst="rect">
            <a:avLst/>
          </a:prstGeom>
          <a:solidFill>
            <a:schemeClr val="dk1">
              <a:alpha val="93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F7AE1C-9DAE-F80B-38C3-3D4D876738BE}"/>
              </a:ext>
            </a:extLst>
          </p:cNvPr>
          <p:cNvSpPr>
            <a:spLocks noGrp="1"/>
          </p:cNvSpPr>
          <p:nvPr>
            <p:ph type="title"/>
          </p:nvPr>
        </p:nvSpPr>
        <p:spPr>
          <a:xfrm>
            <a:off x="216031" y="96727"/>
            <a:ext cx="10515600" cy="586982"/>
          </a:xfrm>
        </p:spPr>
        <p:txBody>
          <a:bodyPr>
            <a:normAutofit/>
          </a:bodyPr>
          <a:lstStyle/>
          <a:p>
            <a:r>
              <a:rPr lang="en-US" sz="3000" b="1" dirty="0">
                <a:solidFill>
                  <a:schemeClr val="bg1"/>
                </a:solidFill>
                <a:effectLst>
                  <a:outerShdw blurRad="38100" dist="38100" dir="2700000" algn="tl">
                    <a:srgbClr val="000000">
                      <a:alpha val="43137"/>
                    </a:srgbClr>
                  </a:outerShdw>
                </a:effectLst>
              </a:rPr>
              <a:t>Testimonies from Kenny &amp; His Mother</a:t>
            </a:r>
          </a:p>
        </p:txBody>
      </p:sp>
      <p:sp>
        <p:nvSpPr>
          <p:cNvPr id="3" name="Content Placeholder 2">
            <a:extLst>
              <a:ext uri="{FF2B5EF4-FFF2-40B4-BE49-F238E27FC236}">
                <a16:creationId xmlns:a16="http://schemas.microsoft.com/office/drawing/2014/main" id="{E562D0C8-D21A-B1A6-1F4F-7A86FCAA5728}"/>
              </a:ext>
            </a:extLst>
          </p:cNvPr>
          <p:cNvSpPr>
            <a:spLocks noGrp="1"/>
          </p:cNvSpPr>
          <p:nvPr>
            <p:ph idx="1"/>
          </p:nvPr>
        </p:nvSpPr>
        <p:spPr>
          <a:xfrm>
            <a:off x="5149392" y="1823596"/>
            <a:ext cx="7042608" cy="3059980"/>
          </a:xfrm>
        </p:spPr>
        <p:txBody>
          <a:bodyPr>
            <a:normAutofit fontScale="62500" lnSpcReduction="20000"/>
          </a:bodyPr>
          <a:lstStyle/>
          <a:p>
            <a:pPr algn="ctr">
              <a:buFont typeface="Bookman Old Style" panose="02050604050505020204" pitchFamily="18" charset="0"/>
              <a:buChar char="☻"/>
            </a:pPr>
            <a:r>
              <a:rPr lang="en-US" sz="3400" dirty="0">
                <a:solidFill>
                  <a:srgbClr val="00B050"/>
                </a:solidFill>
              </a:rPr>
              <a:t>Gasana Kenny’s quote: </a:t>
            </a:r>
          </a:p>
          <a:p>
            <a:pPr marL="0" indent="0" algn="ctr">
              <a:buNone/>
            </a:pPr>
            <a:r>
              <a:rPr lang="en-US" sz="3600" dirty="0">
                <a:solidFill>
                  <a:schemeClr val="bg1"/>
                </a:solidFill>
              </a:rPr>
              <a:t>“Before, I watched others play. Now, I play too. I feel happy, I feel like I belong.”</a:t>
            </a:r>
          </a:p>
          <a:p>
            <a:pPr marL="0" indent="0" algn="ctr">
              <a:buNone/>
            </a:pPr>
            <a:endParaRPr lang="en-US" sz="2000" dirty="0">
              <a:solidFill>
                <a:schemeClr val="bg1"/>
              </a:solidFill>
            </a:endParaRPr>
          </a:p>
          <a:p>
            <a:pPr algn="ctr">
              <a:buFont typeface="Bookman Old Style" panose="02050604050505020204" pitchFamily="18" charset="0"/>
              <a:buChar char="☻"/>
            </a:pPr>
            <a:r>
              <a:rPr lang="en-US" sz="3400" dirty="0">
                <a:solidFill>
                  <a:srgbClr val="00B050"/>
                </a:solidFill>
              </a:rPr>
              <a:t>Gasana Louise’s quote:</a:t>
            </a:r>
          </a:p>
          <a:p>
            <a:pPr marL="0" indent="0" algn="ctr">
              <a:buNone/>
            </a:pPr>
            <a:endParaRPr lang="en-US" sz="3900" dirty="0">
              <a:solidFill>
                <a:srgbClr val="00B050"/>
              </a:solidFill>
            </a:endParaRPr>
          </a:p>
          <a:p>
            <a:pPr marL="0" indent="0" algn="ctr">
              <a:buNone/>
            </a:pPr>
            <a:r>
              <a:rPr lang="en-US" sz="3900" dirty="0">
                <a:solidFill>
                  <a:schemeClr val="bg1"/>
                </a:solidFill>
              </a:rPr>
              <a:t> “I used to worry about my son’s future. Now, I see a world that welcomes him. Inclusion is possible.”</a:t>
            </a:r>
          </a:p>
          <a:p>
            <a:pPr marL="0" indent="0">
              <a:buNone/>
            </a:pPr>
            <a:endParaRPr lang="en-US" dirty="0"/>
          </a:p>
        </p:txBody>
      </p:sp>
      <p:pic>
        <p:nvPicPr>
          <p:cNvPr id="6" name="Picture 5">
            <a:extLst>
              <a:ext uri="{FF2B5EF4-FFF2-40B4-BE49-F238E27FC236}">
                <a16:creationId xmlns:a16="http://schemas.microsoft.com/office/drawing/2014/main" id="{5D6EBF2F-6F44-3389-B2C7-7B1CB5A8AC9D}"/>
              </a:ext>
            </a:extLst>
          </p:cNvPr>
          <p:cNvPicPr>
            <a:picLocks noChangeAspect="1"/>
          </p:cNvPicPr>
          <p:nvPr/>
        </p:nvPicPr>
        <p:blipFill>
          <a:blip r:embed="rId4"/>
          <a:stretch>
            <a:fillRect/>
          </a:stretch>
        </p:blipFill>
        <p:spPr>
          <a:xfrm>
            <a:off x="573932" y="1463579"/>
            <a:ext cx="4575460" cy="42890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5446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924</Words>
  <Application>Microsoft Office PowerPoint</Application>
  <PresentationFormat>Widescreen</PresentationFormat>
  <Paragraphs>70</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Bookman Old Style</vt:lpstr>
      <vt:lpstr>Calibri</vt:lpstr>
      <vt:lpstr>Calibri Light</vt:lpstr>
      <vt:lpstr>Office Theme</vt:lpstr>
      <vt:lpstr>PowerPoint Presentation</vt:lpstr>
      <vt:lpstr>Introduction </vt:lpstr>
      <vt:lpstr>PowerPoint Presentation</vt:lpstr>
      <vt:lpstr>Unified sport &amp;School for People ID?</vt:lpstr>
      <vt:lpstr>Family -The First Team in Inclusion</vt:lpstr>
      <vt:lpstr>From the Classroom to the Field</vt:lpstr>
      <vt:lpstr>Parents and athletes  as Powerful Advocates for Inclusion </vt:lpstr>
      <vt:lpstr>The Power of Transforming Schools Through UCS</vt:lpstr>
      <vt:lpstr>Testimonies from Kenny &amp; His Mother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Muhamyangabo Jean Bosco</dc:creator>
  <cp:lastModifiedBy>Muhamyangabo Jean Bosco</cp:lastModifiedBy>
  <cp:revision>2</cp:revision>
  <dcterms:created xsi:type="dcterms:W3CDTF">2025-02-28T07:47:56Z</dcterms:created>
  <dcterms:modified xsi:type="dcterms:W3CDTF">2025-02-28T10:42:44Z</dcterms:modified>
</cp:coreProperties>
</file>