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0"/>
  </p:notesMasterIdLst>
  <p:sldIdLst>
    <p:sldId id="256" r:id="rId5"/>
    <p:sldId id="257" r:id="rId6"/>
    <p:sldId id="283" r:id="rId7"/>
    <p:sldId id="284" r:id="rId8"/>
    <p:sldId id="28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3374D542-6E3E-455F-9BFB-B45891911720}">
          <p14:sldIdLst>
            <p14:sldId id="256"/>
            <p14:sldId id="257"/>
            <p14:sldId id="283"/>
            <p14:sldId id="284"/>
            <p14:sldId id="285"/>
          </p14:sldIdLst>
        </p14:section>
        <p14:section name="Search for 3D Models" id="{6844172C-9703-4DC7-908A-C23538616A3C}">
          <p14:sldIdLst/>
        </p14:section>
        <p14:section name="Insert a 3D Model from a File" id="{66737F24-1C36-4DF4-A00F-927A3F1468AC}">
          <p14:sldIdLst/>
        </p14:section>
        <p14:section name="Position and Rotate Your 3D Model" id="{A08F0015-E7F5-4E26-BBAF-AEE4F9A16AD2}">
          <p14:sldIdLst/>
        </p14:section>
        <p14:section name="Animate Your 3D Model" id="{B62868DA-F525-4AC5-9E3E-39ECA0154BBD}">
          <p14:sldIdLst/>
        </p14:section>
        <p14:section name="Learn More" id="{62756D7E-964E-493A-83A1-13BC0B6B5E4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8" autoAdjust="0"/>
  </p:normalViewPr>
  <p:slideViewPr>
    <p:cSldViewPr snapToGrid="0">
      <p:cViewPr varScale="1">
        <p:scale>
          <a:sx n="39" d="100"/>
          <a:sy n="39" d="100"/>
        </p:scale>
        <p:origin x="48"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3FCC2-4E7A-4671-AA79-177CB194E449}" type="datetimeFigureOut">
              <a:rPr lang="en-US" smtClean="0"/>
              <a:t>7/20/2022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1C38D-F26D-4167-83EF-8774BC62D548}" type="slidenum">
              <a:rPr lang="en-US" smtClean="0"/>
              <a:t>‹#›</a:t>
            </a:fld>
            <a:endParaRPr lang="en-US"/>
          </a:p>
        </p:txBody>
      </p:sp>
    </p:spTree>
    <p:extLst>
      <p:ext uri="{BB962C8B-B14F-4D97-AF65-F5344CB8AC3E}">
        <p14:creationId xmlns:p14="http://schemas.microsoft.com/office/powerpoint/2010/main" val="333605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238323-0ADF-4328-9564-AEB5DFD80DB6}"/>
              </a:ext>
            </a:extLst>
          </p:cNvPr>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B776FAE-C8F8-44A1-8BC7-9EB948371459}"/>
              </a:ext>
            </a:extLst>
          </p:cNvPr>
          <p:cNvSpPr>
            <a:spLocks noGrp="1"/>
          </p:cNvSpPr>
          <p:nvPr>
            <p:ph type="ctrTitle"/>
          </p:nvPr>
        </p:nvSpPr>
        <p:spPr>
          <a:xfrm>
            <a:off x="1524000" y="1333500"/>
            <a:ext cx="9144000" cy="1790700"/>
          </a:xfrm>
        </p:spPr>
        <p:txBody>
          <a:bodyPr vert="horz" lIns="91440" tIns="0" rIns="91440" bIns="0" rtlCol="0" anchor="t" anchorCtr="0">
            <a:noAutofit/>
          </a:bodyPr>
          <a:lstStyle>
            <a:lvl1pPr>
              <a:lnSpc>
                <a:spcPct val="100000"/>
              </a:lnSpc>
              <a:defRPr lang="en-US" sz="4800" dirty="0">
                <a:solidFill>
                  <a:schemeClr val="bg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DA7900C6-1C2C-4612-8672-356C6DDFDCB1}"/>
              </a:ext>
            </a:extLst>
          </p:cNvPr>
          <p:cNvSpPr>
            <a:spLocks noGrp="1"/>
          </p:cNvSpPr>
          <p:nvPr>
            <p:ph type="subTitle" idx="1"/>
          </p:nvPr>
        </p:nvSpPr>
        <p:spPr>
          <a:xfrm>
            <a:off x="1524000" y="3128009"/>
            <a:ext cx="9144000" cy="1287675"/>
          </a:xfrm>
        </p:spPr>
        <p:txBody>
          <a:bodyPr vert="horz" lIns="91440" tIns="45720" rIns="91440" bIns="45720" rtlCol="0" anchor="t" anchorCtr="0">
            <a:noAutofit/>
          </a:bodyPr>
          <a:lstStyle>
            <a:lvl1pPr marL="0" indent="0">
              <a:buNone/>
              <a:defRPr lang="en-US" sz="2400" dirty="0">
                <a:solidFill>
                  <a:schemeClr val="bg1"/>
                </a:solidFill>
                <a:latin typeface="+mj-lt"/>
              </a:defRPr>
            </a:lvl1pPr>
          </a:lstStyle>
          <a:p>
            <a:pPr marL="228600" lvl="0" indent="-228600">
              <a:lnSpc>
                <a:spcPct val="150000"/>
              </a:lnSpc>
              <a:spcAft>
                <a:spcPts val="1200"/>
              </a:spcAft>
            </a:pPr>
            <a:r>
              <a:rPr lang="en-US"/>
              <a:t>Click to edit Master subtitle style</a:t>
            </a:r>
            <a:endParaRPr lang="en-US" dirty="0"/>
          </a:p>
        </p:txBody>
      </p:sp>
      <p:pic>
        <p:nvPicPr>
          <p:cNvPr id="8" name="Picture 7">
            <a:extLst>
              <a:ext uri="{FF2B5EF4-FFF2-40B4-BE49-F238E27FC236}">
                <a16:creationId xmlns:a16="http://schemas.microsoft.com/office/drawing/2014/main" id="{5274E620-B44E-41FF-8FA1-D955BD69C0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8" r="13926" b="71478"/>
          <a:stretch/>
        </p:blipFill>
        <p:spPr>
          <a:xfrm>
            <a:off x="342899" y="4546601"/>
            <a:ext cx="11715751" cy="2025650"/>
          </a:xfrm>
          <a:prstGeom prst="rect">
            <a:avLst/>
          </a:prstGeom>
        </p:spPr>
      </p:pic>
    </p:spTree>
    <p:extLst>
      <p:ext uri="{BB962C8B-B14F-4D97-AF65-F5344CB8AC3E}">
        <p14:creationId xmlns:p14="http://schemas.microsoft.com/office/powerpoint/2010/main" val="422114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Edit Master text styles</a:t>
            </a:r>
          </a:p>
          <a:p>
            <a:pPr lvl="1"/>
            <a:r>
              <a:rPr lang="en-US"/>
              <a:t>Second level</a:t>
            </a:r>
          </a:p>
        </p:txBody>
      </p:sp>
      <p:sp>
        <p:nvSpPr>
          <p:cNvPr id="9" name="Title 8">
            <a:extLst>
              <a:ext uri="{FF2B5EF4-FFF2-40B4-BE49-F238E27FC236}">
                <a16:creationId xmlns:a16="http://schemas.microsoft.com/office/drawing/2014/main" id="{FB8AB91F-D739-4DD5-859B-B16B125BEC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034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Edit Master text styles</a:t>
            </a:r>
          </a:p>
          <a:p>
            <a:pPr lvl="1"/>
            <a:r>
              <a:rPr lang="en-US"/>
              <a:t>Second level</a:t>
            </a:r>
          </a:p>
        </p:txBody>
      </p:sp>
      <p:sp>
        <p:nvSpPr>
          <p:cNvPr id="4" name="Title 3">
            <a:extLst>
              <a:ext uri="{FF2B5EF4-FFF2-40B4-BE49-F238E27FC236}">
                <a16:creationId xmlns:a16="http://schemas.microsoft.com/office/drawing/2014/main" id="{0E770BB0-A521-41C6-A0AE-BEE679D2AD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465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89203F-46EF-44A2-956A-7FF6AF93BE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8" name="Content Placeholder 2">
            <a:extLst>
              <a:ext uri="{FF2B5EF4-FFF2-40B4-BE49-F238E27FC236}">
                <a16:creationId xmlns:a16="http://schemas.microsoft.com/office/drawing/2014/main" id="{D1D47175-944E-463B-ABBB-06669A473913}"/>
              </a:ext>
            </a:extLst>
          </p:cNvPr>
          <p:cNvSpPr>
            <a:spLocks noGrp="1"/>
          </p:cNvSpPr>
          <p:nvPr>
            <p:ph idx="1"/>
          </p:nvPr>
        </p:nvSpPr>
        <p:spPr>
          <a:xfrm>
            <a:off x="1090862" y="1507068"/>
            <a:ext cx="3192379" cy="4669896"/>
          </a:xfrm>
        </p:spPr>
        <p:txBody>
          <a:bodyPr anchor="ctr"/>
          <a:lstStyle>
            <a:lvl1pPr marL="0" indent="0" algn="l">
              <a:lnSpc>
                <a:spcPct val="150000"/>
              </a:lnSpc>
              <a:spcAft>
                <a:spcPts val="1200"/>
              </a:spcAft>
              <a:buSzPct val="25000"/>
              <a:buFont typeface="Segoe UI" panose="020B0502040204020203" pitchFamily="34" charset="0"/>
              <a:buChar char=" "/>
              <a:defRPr sz="1200"/>
            </a:lvl1pPr>
            <a:lvl2pPr marL="401638" indent="7938" algn="l">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Edit Master text styles</a:t>
            </a:r>
          </a:p>
          <a:p>
            <a:pPr lvl="1"/>
            <a:r>
              <a:rPr lang="en-US"/>
              <a:t>Second level</a:t>
            </a:r>
          </a:p>
        </p:txBody>
      </p:sp>
      <p:sp>
        <p:nvSpPr>
          <p:cNvPr id="9" name="Content Placeholder 2">
            <a:extLst>
              <a:ext uri="{FF2B5EF4-FFF2-40B4-BE49-F238E27FC236}">
                <a16:creationId xmlns:a16="http://schemas.microsoft.com/office/drawing/2014/main" id="{A40725B0-0DB7-41CE-9C4C-39E8D0F6325E}"/>
              </a:ext>
            </a:extLst>
          </p:cNvPr>
          <p:cNvSpPr>
            <a:spLocks noGrp="1"/>
          </p:cNvSpPr>
          <p:nvPr>
            <p:ph idx="13"/>
          </p:nvPr>
        </p:nvSpPr>
        <p:spPr>
          <a:xfrm>
            <a:off x="4395537" y="1507068"/>
            <a:ext cx="7143905" cy="4669896"/>
          </a:xfrm>
        </p:spPr>
        <p:txBody>
          <a:bodyPr anchor="ct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Edit Master text styles</a:t>
            </a:r>
          </a:p>
          <a:p>
            <a:pPr lvl="1"/>
            <a:r>
              <a:rPr lang="en-US"/>
              <a:t>Second level</a:t>
            </a:r>
          </a:p>
        </p:txBody>
      </p:sp>
      <p:sp>
        <p:nvSpPr>
          <p:cNvPr id="11" name="Title 10">
            <a:extLst>
              <a:ext uri="{FF2B5EF4-FFF2-40B4-BE49-F238E27FC236}">
                <a16:creationId xmlns:a16="http://schemas.microsoft.com/office/drawing/2014/main" id="{F9E63483-559C-4A6F-B04F-D6C56A3CC09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9444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69782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017C897-2775-4930-B0BE-BEB72453232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815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258610D-0376-4D1E-8ED8-29382288BB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1783" t="-3"/>
          <a:stretch/>
        </p:blipFill>
        <p:spPr>
          <a:xfrm>
            <a:off x="269032" y="4801396"/>
            <a:ext cx="11653936" cy="1786228"/>
          </a:xfrm>
          <a:prstGeom prst="rect">
            <a:avLst/>
          </a:prstGeom>
        </p:spPr>
      </p:pic>
      <p:sp>
        <p:nvSpPr>
          <p:cNvPr id="3" name="Title 2">
            <a:extLst>
              <a:ext uri="{FF2B5EF4-FFF2-40B4-BE49-F238E27FC236}">
                <a16:creationId xmlns:a16="http://schemas.microsoft.com/office/drawing/2014/main" id="{21C16CD2-606C-441E-BBA3-51767980CC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350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67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5FD28E-AEC9-43B8-86F4-9CD3C41D49D7}"/>
              </a:ext>
            </a:extLst>
          </p:cNvPr>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a:extLst>
              <a:ext uri="{FF2B5EF4-FFF2-40B4-BE49-F238E27FC236}">
                <a16:creationId xmlns:a16="http://schemas.microsoft.com/office/drawing/2014/main" id="{C5AFE014-E3CD-4B9A-A705-F1CADD8F420B}"/>
              </a:ext>
            </a:extLst>
          </p:cNvPr>
          <p:cNvSpPr>
            <a:spLocks noGrp="1"/>
          </p:cNvSpPr>
          <p:nvPr>
            <p:ph type="title"/>
          </p:nvPr>
        </p:nvSpPr>
        <p:spPr>
          <a:xfrm>
            <a:off x="604434" y="448628"/>
            <a:ext cx="10983132" cy="747763"/>
          </a:xfrm>
          <a:prstGeom prst="rect">
            <a:avLst/>
          </a:prstGeom>
        </p:spPr>
        <p:txBody>
          <a:bodyPr vert="horz" lIns="91440" tIns="45720" rIns="91440" bIns="45720" rtlCol="0" anchor="ctr" anchorCtr="0">
            <a:normAutofit/>
          </a:body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61ADE5F7-8A52-43AD-8F30-F13CF54506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C85AE-A002-4BA3-8D90-3960ED0FF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4E560-77BF-4D1A-B6E7-CD55CE12B1B8}" type="datetimeFigureOut">
              <a:rPr lang="en-US" smtClean="0"/>
              <a:t>7/20/2022</a:t>
            </a:fld>
            <a:endParaRPr lang="en-US"/>
          </a:p>
        </p:txBody>
      </p:sp>
      <p:sp>
        <p:nvSpPr>
          <p:cNvPr id="5" name="Footer Placeholder 4">
            <a:extLst>
              <a:ext uri="{FF2B5EF4-FFF2-40B4-BE49-F238E27FC236}">
                <a16:creationId xmlns:a16="http://schemas.microsoft.com/office/drawing/2014/main" id="{02103AA5-C732-4ECB-88D6-DAA20E2C1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280433-CBB5-49C5-B032-5A800E5D0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9379A-16E2-4C4A-96D0-A52C442257E7}" type="slidenum">
              <a:rPr lang="en-US" smtClean="0"/>
              <a:t>‹#›</a:t>
            </a:fld>
            <a:endParaRPr lang="en-US"/>
          </a:p>
        </p:txBody>
      </p:sp>
      <p:cxnSp>
        <p:nvCxnSpPr>
          <p:cNvPr id="8" name="Straight Connector 7">
            <a:extLst>
              <a:ext uri="{FF2B5EF4-FFF2-40B4-BE49-F238E27FC236}">
                <a16:creationId xmlns:a16="http://schemas.microsoft.com/office/drawing/2014/main" id="{E32A06DA-7FF5-4DDE-94D0-63A83DB241E8}"/>
              </a:ext>
            </a:extLst>
          </p:cNvPr>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514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2" r:id="rId4"/>
    <p:sldLayoutId id="2147483660" r:id="rId5"/>
    <p:sldLayoutId id="2147483662" r:id="rId6"/>
    <p:sldLayoutId id="2147483661" r:id="rId7"/>
    <p:sldLayoutId id="2147483655" r:id="rId8"/>
  </p:sldLayoutIdLst>
  <p:txStyles>
    <p:titleStyle>
      <a:lvl1pPr algn="l" defTabSz="914400" rtl="0" eaLnBrk="1" latinLnBrk="0" hangingPunct="1">
        <a:lnSpc>
          <a:spcPct val="90000"/>
        </a:lnSpc>
        <a:spcBef>
          <a:spcPct val="0"/>
        </a:spcBef>
        <a:buNone/>
        <a:defRPr lang="en-US" sz="2800"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8D61-9318-4DC8-A868-2B1BFDD2B2C0}"/>
              </a:ext>
            </a:extLst>
          </p:cNvPr>
          <p:cNvSpPr>
            <a:spLocks noGrp="1"/>
          </p:cNvSpPr>
          <p:nvPr>
            <p:ph type="ctrTitle"/>
          </p:nvPr>
        </p:nvSpPr>
        <p:spPr/>
        <p:txBody>
          <a:bodyPr/>
          <a:lstStyle/>
          <a:p>
            <a:r>
              <a:rPr lang="en-US" dirty="0"/>
              <a:t>MEDIA COMUNICATION</a:t>
            </a:r>
          </a:p>
        </p:txBody>
      </p:sp>
      <p:sp>
        <p:nvSpPr>
          <p:cNvPr id="7" name="Subtitle 6">
            <a:extLst>
              <a:ext uri="{FF2B5EF4-FFF2-40B4-BE49-F238E27FC236}">
                <a16:creationId xmlns:a16="http://schemas.microsoft.com/office/drawing/2014/main" id="{E327C049-CCC5-4703-814E-4CDAF9460AAE}"/>
              </a:ext>
            </a:extLst>
          </p:cNvPr>
          <p:cNvSpPr>
            <a:spLocks noGrp="1"/>
          </p:cNvSpPr>
          <p:nvPr>
            <p:ph type="subTitle" idx="1"/>
          </p:nvPr>
        </p:nvSpPr>
        <p:spPr/>
        <p:txBody>
          <a:bodyPr/>
          <a:lstStyle/>
          <a:p>
            <a:r>
              <a:rPr lang="en-GB" dirty="0"/>
              <a:t>SPECIAL OLYMPICS SERBIA</a:t>
            </a:r>
          </a:p>
        </p:txBody>
      </p:sp>
      <p:pic>
        <p:nvPicPr>
          <p:cNvPr id="11" name="Picture 10">
            <a:extLst>
              <a:ext uri="{FF2B5EF4-FFF2-40B4-BE49-F238E27FC236}">
                <a16:creationId xmlns:a16="http://schemas.microsoft.com/office/drawing/2014/main" id="{1A514FCB-0744-4740-919D-9BA7724D2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9050" y="5143500"/>
            <a:ext cx="4057650" cy="1014413"/>
          </a:xfrm>
          <a:prstGeom prst="rect">
            <a:avLst/>
          </a:prstGeom>
        </p:spPr>
      </p:pic>
    </p:spTree>
    <p:extLst>
      <p:ext uri="{BB962C8B-B14F-4D97-AF65-F5344CB8AC3E}">
        <p14:creationId xmlns:p14="http://schemas.microsoft.com/office/powerpoint/2010/main" val="2997580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1795B-A93A-416C-8052-FAF4D9073E67}"/>
              </a:ext>
            </a:extLst>
          </p:cNvPr>
          <p:cNvSpPr>
            <a:spLocks noGrp="1"/>
          </p:cNvSpPr>
          <p:nvPr>
            <p:ph type="title"/>
          </p:nvPr>
        </p:nvSpPr>
        <p:spPr/>
        <p:txBody>
          <a:bodyPr/>
          <a:lstStyle/>
          <a:p>
            <a:r>
              <a:rPr lang="en-US" dirty="0"/>
              <a:t>TYPES OF MEDIA</a:t>
            </a:r>
          </a:p>
        </p:txBody>
      </p:sp>
      <p:pic>
        <p:nvPicPr>
          <p:cNvPr id="34" name="Picture 33">
            <a:extLst>
              <a:ext uri="{FF2B5EF4-FFF2-40B4-BE49-F238E27FC236}">
                <a16:creationId xmlns:a16="http://schemas.microsoft.com/office/drawing/2014/main" id="{43B9E9F7-4CB4-4730-A357-8889E987A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2109" y="307874"/>
            <a:ext cx="3277149" cy="819287"/>
          </a:xfrm>
          <a:prstGeom prst="rect">
            <a:avLst/>
          </a:prstGeom>
        </p:spPr>
      </p:pic>
      <p:sp>
        <p:nvSpPr>
          <p:cNvPr id="35" name="TextBox 34">
            <a:extLst>
              <a:ext uri="{FF2B5EF4-FFF2-40B4-BE49-F238E27FC236}">
                <a16:creationId xmlns:a16="http://schemas.microsoft.com/office/drawing/2014/main" id="{BC9F411F-68FE-42E2-A2B3-87DF3F185D48}"/>
              </a:ext>
            </a:extLst>
          </p:cNvPr>
          <p:cNvSpPr txBox="1"/>
          <p:nvPr/>
        </p:nvSpPr>
        <p:spPr>
          <a:xfrm>
            <a:off x="714894" y="1337145"/>
            <a:ext cx="10872672" cy="4689582"/>
          </a:xfrm>
          <a:prstGeom prst="rect">
            <a:avLst/>
          </a:prstGeom>
        </p:spPr>
        <p:txBody>
          <a:bodyPr vert="horz" wrap="square" lIns="91440" tIns="45720" rIns="91440" bIns="45720" rtlCol="0">
            <a:noAutofit/>
          </a:bodyPr>
          <a:lstStyle/>
          <a:p>
            <a:pPr marL="0" indent="0" algn="l">
              <a:lnSpc>
                <a:spcPts val="1800"/>
              </a:lnSpc>
              <a:spcAft>
                <a:spcPts val="600"/>
              </a:spcAft>
              <a:buNone/>
            </a:pPr>
            <a:endParaRPr lang="en-GB" sz="1400" b="1" dirty="0">
              <a:solidFill>
                <a:prstClr val="black">
                  <a:lumMod val="75000"/>
                  <a:lumOff val="25000"/>
                </a:prst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p>
            <a:pPr marL="0" indent="0" algn="l">
              <a:lnSpc>
                <a:spcPts val="1800"/>
              </a:lnSpc>
              <a:spcAft>
                <a:spcPts val="600"/>
              </a:spcAft>
              <a:buNone/>
            </a:pPr>
            <a:endParaRPr lang="en-GB" sz="1400" b="1" dirty="0">
              <a:solidFill>
                <a:prstClr val="black">
                  <a:lumMod val="75000"/>
                  <a:lumOff val="25000"/>
                </a:prst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p>
            <a:pPr marL="0" indent="0" algn="l">
              <a:lnSpc>
                <a:spcPts val="1800"/>
              </a:lnSpc>
              <a:spcAft>
                <a:spcPts val="600"/>
              </a:spcAft>
              <a:buNone/>
            </a:pPr>
            <a:endParaRPr lang="en-GB" sz="1400" b="1" dirty="0">
              <a:solidFill>
                <a:prstClr val="black">
                  <a:lumMod val="75000"/>
                  <a:lumOff val="25000"/>
                </a:prst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a:p>
            <a:pPr marL="0" indent="0" algn="l">
              <a:lnSpc>
                <a:spcPts val="1800"/>
              </a:lnSpc>
              <a:spcAft>
                <a:spcPts val="600"/>
              </a:spcAft>
              <a:buNone/>
            </a:pPr>
            <a:r>
              <a:rPr lang="en-GB" sz="1600" b="1" dirty="0">
                <a:solidFill>
                  <a:prstClr val="black">
                    <a:lumMod val="75000"/>
                    <a:lumOff val="25000"/>
                  </a:prstClr>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Special Olympics Serbia works with 3 types of media in our Country:</a:t>
            </a:r>
          </a:p>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a:p>
            <a:pPr marL="171450" indent="-171450" algn="l">
              <a:lnSpc>
                <a:spcPts val="1800"/>
              </a:lnSpc>
              <a:spcAft>
                <a:spcPts val="600"/>
              </a:spcAft>
              <a:buFont typeface="Arial" panose="020B0604020202020204" pitchFamily="34" charset="0"/>
              <a:buChar char="•"/>
            </a:pPr>
            <a:r>
              <a:rPr lang="en-GB" sz="1600" b="1" dirty="0">
                <a:solidFill>
                  <a:prstClr val="black">
                    <a:lumMod val="75000"/>
                    <a:lumOff val="25000"/>
                  </a:prstClr>
                </a:solidFill>
                <a:latin typeface="Segoe UI" panose="020B0502040204020203" pitchFamily="34" charset="0"/>
                <a:cs typeface="Segoe UI" panose="020B0502040204020203" pitchFamily="34" charset="0"/>
              </a:rPr>
              <a:t>National</a:t>
            </a:r>
            <a:r>
              <a:rPr lang="en-GB" sz="1600" dirty="0">
                <a:solidFill>
                  <a:prstClr val="black">
                    <a:lumMod val="75000"/>
                    <a:lumOff val="25000"/>
                  </a:prstClr>
                </a:solidFill>
                <a:latin typeface="Segoe UI" panose="020B0502040204020203" pitchFamily="34" charset="0"/>
                <a:cs typeface="Segoe UI" panose="020B0502040204020203" pitchFamily="34" charset="0"/>
              </a:rPr>
              <a:t>-has the most coverage (seen in the whole of the Country), the most difficult to get in touch with, but not necessarily the most efficient for the Project purpose</a:t>
            </a:r>
          </a:p>
          <a:p>
            <a:pPr algn="l">
              <a:lnSpc>
                <a:spcPts val="1800"/>
              </a:lnSpc>
              <a:spcAft>
                <a:spcPts val="600"/>
              </a:spcAft>
            </a:pPr>
            <a:endParaRPr lang="en-GB" sz="1600" dirty="0">
              <a:solidFill>
                <a:prstClr val="black">
                  <a:lumMod val="75000"/>
                  <a:lumOff val="25000"/>
                </a:prstClr>
              </a:solidFill>
              <a:latin typeface="Segoe UI" panose="020B0502040204020203" pitchFamily="34" charset="0"/>
              <a:cs typeface="Segoe UI" panose="020B0502040204020203" pitchFamily="34" charset="0"/>
            </a:endParaRPr>
          </a:p>
          <a:p>
            <a:pPr marL="171450" indent="-171450" algn="l">
              <a:lnSpc>
                <a:spcPts val="1800"/>
              </a:lnSpc>
              <a:spcAft>
                <a:spcPts val="600"/>
              </a:spcAft>
              <a:buFont typeface="Arial" panose="020B0604020202020204" pitchFamily="34" charset="0"/>
              <a:buChar char="•"/>
            </a:pPr>
            <a:r>
              <a:rPr lang="en-GB" sz="1600" b="1" dirty="0">
                <a:solidFill>
                  <a:prstClr val="black">
                    <a:lumMod val="75000"/>
                    <a:lumOff val="25000"/>
                  </a:prstClr>
                </a:solidFill>
                <a:latin typeface="Segoe UI" panose="020B0502040204020203" pitchFamily="34" charset="0"/>
                <a:cs typeface="Segoe UI" panose="020B0502040204020203" pitchFamily="34" charset="0"/>
              </a:rPr>
              <a:t>Regional</a:t>
            </a:r>
            <a:r>
              <a:rPr lang="en-GB" sz="1600" dirty="0">
                <a:solidFill>
                  <a:prstClr val="black">
                    <a:lumMod val="75000"/>
                    <a:lumOff val="25000"/>
                  </a:prstClr>
                </a:solidFill>
                <a:latin typeface="Segoe UI" panose="020B0502040204020203" pitchFamily="34" charset="0"/>
                <a:cs typeface="Segoe UI" panose="020B0502040204020203" pitchFamily="34" charset="0"/>
              </a:rPr>
              <a:t>-mostly covers Regional news, more reachable, better ,,partner” for the Project</a:t>
            </a:r>
          </a:p>
          <a:p>
            <a:pPr algn="l">
              <a:lnSpc>
                <a:spcPts val="1800"/>
              </a:lnSpc>
              <a:spcAft>
                <a:spcPts val="600"/>
              </a:spcAft>
            </a:pPr>
            <a:endParaRPr lang="en-GB" sz="1600" dirty="0">
              <a:solidFill>
                <a:prstClr val="black">
                  <a:lumMod val="75000"/>
                  <a:lumOff val="25000"/>
                </a:prstClr>
              </a:solidFill>
              <a:latin typeface="Segoe UI" panose="020B0502040204020203" pitchFamily="34" charset="0"/>
              <a:cs typeface="Segoe UI" panose="020B0502040204020203" pitchFamily="34" charset="0"/>
            </a:endParaRPr>
          </a:p>
          <a:p>
            <a:pPr marL="171450" indent="-171450" algn="l">
              <a:lnSpc>
                <a:spcPts val="1800"/>
              </a:lnSpc>
              <a:spcAft>
                <a:spcPts val="600"/>
              </a:spcAft>
              <a:buFont typeface="Arial" panose="020B0604020202020204" pitchFamily="34" charset="0"/>
              <a:buChar char="•"/>
            </a:pPr>
            <a:r>
              <a:rPr lang="en-GB" sz="1600" b="1" dirty="0">
                <a:solidFill>
                  <a:prstClr val="black">
                    <a:lumMod val="75000"/>
                    <a:lumOff val="25000"/>
                  </a:prstClr>
                </a:solidFill>
                <a:latin typeface="Segoe UI" panose="020B0502040204020203" pitchFamily="34" charset="0"/>
                <a:cs typeface="Segoe UI" panose="020B0502040204020203" pitchFamily="34" charset="0"/>
              </a:rPr>
              <a:t>Local</a:t>
            </a:r>
            <a:r>
              <a:rPr lang="en-GB" sz="1600" dirty="0">
                <a:solidFill>
                  <a:prstClr val="black">
                    <a:lumMod val="75000"/>
                    <a:lumOff val="25000"/>
                  </a:prstClr>
                </a:solidFill>
                <a:latin typeface="Segoe UI" panose="020B0502040204020203" pitchFamily="34" charset="0"/>
                <a:cs typeface="Segoe UI" panose="020B0502040204020203" pitchFamily="34" charset="0"/>
              </a:rPr>
              <a:t>- the best partner for the Project purpose ,easy reachable, suits the purpose</a:t>
            </a:r>
          </a:p>
          <a:p>
            <a:pPr>
              <a:lnSpc>
                <a:spcPts val="1800"/>
              </a:lnSpc>
              <a:spcAft>
                <a:spcPts val="600"/>
              </a:spcAft>
            </a:pPr>
            <a:endParaRPr lang="en-GB" sz="1600" dirty="0">
              <a:solidFill>
                <a:prstClr val="black">
                  <a:lumMod val="75000"/>
                  <a:lumOff val="25000"/>
                </a:prstClr>
              </a:solidFill>
              <a:latin typeface="Segoe UI" panose="020B0502040204020203" pitchFamily="34" charset="0"/>
              <a:cs typeface="Segoe UI" panose="020B0502040204020203" pitchFamily="34" charset="0"/>
            </a:endParaRPr>
          </a:p>
          <a:p>
            <a:pPr marL="171450" indent="-171450" algn="l">
              <a:lnSpc>
                <a:spcPts val="1800"/>
              </a:lnSpc>
              <a:spcAft>
                <a:spcPts val="600"/>
              </a:spcAft>
              <a:buFont typeface="Arial" panose="020B0604020202020204" pitchFamily="34" charset="0"/>
              <a:buChar char="•"/>
            </a:pPr>
            <a:endParaRPr lang="en-GB" sz="1600" dirty="0">
              <a:solidFill>
                <a:prstClr val="black">
                  <a:lumMod val="75000"/>
                  <a:lumOff val="25000"/>
                </a:prstClr>
              </a:solidFill>
              <a:latin typeface="Segoe UI" panose="020B0502040204020203" pitchFamily="34" charset="0"/>
              <a:cs typeface="Segoe UI" panose="020B0502040204020203" pitchFamily="34" charset="0"/>
            </a:endParaRPr>
          </a:p>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5510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1795B-A93A-416C-8052-FAF4D9073E67}"/>
              </a:ext>
            </a:extLst>
          </p:cNvPr>
          <p:cNvSpPr>
            <a:spLocks noGrp="1"/>
          </p:cNvSpPr>
          <p:nvPr>
            <p:ph type="title"/>
          </p:nvPr>
        </p:nvSpPr>
        <p:spPr/>
        <p:txBody>
          <a:bodyPr/>
          <a:lstStyle/>
          <a:p>
            <a:r>
              <a:rPr lang="en-US" dirty="0"/>
              <a:t>MEDIA</a:t>
            </a:r>
          </a:p>
        </p:txBody>
      </p:sp>
      <p:pic>
        <p:nvPicPr>
          <p:cNvPr id="34" name="Picture 33">
            <a:extLst>
              <a:ext uri="{FF2B5EF4-FFF2-40B4-BE49-F238E27FC236}">
                <a16:creationId xmlns:a16="http://schemas.microsoft.com/office/drawing/2014/main" id="{43B9E9F7-4CB4-4730-A357-8889E987A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2109" y="307874"/>
            <a:ext cx="3277149" cy="819287"/>
          </a:xfrm>
          <a:prstGeom prst="rect">
            <a:avLst/>
          </a:prstGeom>
        </p:spPr>
      </p:pic>
      <p:sp>
        <p:nvSpPr>
          <p:cNvPr id="35" name="TextBox 34">
            <a:extLst>
              <a:ext uri="{FF2B5EF4-FFF2-40B4-BE49-F238E27FC236}">
                <a16:creationId xmlns:a16="http://schemas.microsoft.com/office/drawing/2014/main" id="{BC9F411F-68FE-42E2-A2B3-87DF3F185D48}"/>
              </a:ext>
            </a:extLst>
          </p:cNvPr>
          <p:cNvSpPr txBox="1"/>
          <p:nvPr/>
        </p:nvSpPr>
        <p:spPr>
          <a:xfrm>
            <a:off x="714894" y="1604356"/>
            <a:ext cx="9567950" cy="5037513"/>
          </a:xfrm>
          <a:prstGeom prst="rect">
            <a:avLst/>
          </a:prstGeom>
        </p:spPr>
        <p:txBody>
          <a:bodyPr vert="horz" wrap="square" lIns="91440" tIns="45720" rIns="91440" bIns="45720" rtlCol="0">
            <a:noAutofit/>
          </a:bodyPr>
          <a:lstStyle/>
          <a:p>
            <a:pPr marL="171450" indent="-171450" algn="l">
              <a:lnSpc>
                <a:spcPts val="1800"/>
              </a:lnSpc>
              <a:spcAft>
                <a:spcPts val="600"/>
              </a:spcAft>
              <a:buFont typeface="Arial" panose="020B0604020202020204" pitchFamily="34" charset="0"/>
              <a:buChar char="•"/>
            </a:pPr>
            <a:endParaRPr lang="en-GB" sz="1600" dirty="0">
              <a:solidFill>
                <a:prstClr val="black">
                  <a:lumMod val="75000"/>
                  <a:lumOff val="25000"/>
                </a:prstClr>
              </a:solidFill>
              <a:latin typeface="Segoe UI" panose="020B0502040204020203" pitchFamily="34" charset="0"/>
              <a:cs typeface="Segoe UI" panose="020B0502040204020203" pitchFamily="34" charset="0"/>
            </a:endParaRPr>
          </a:p>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5982B79D-D51B-44A2-BD18-05CFBCE5FABA}"/>
              </a:ext>
            </a:extLst>
          </p:cNvPr>
          <p:cNvSpPr txBox="1"/>
          <p:nvPr/>
        </p:nvSpPr>
        <p:spPr>
          <a:xfrm>
            <a:off x="604434" y="1687484"/>
            <a:ext cx="10872672" cy="4172989"/>
          </a:xfrm>
          <a:prstGeom prst="rect">
            <a:avLst/>
          </a:prstGeom>
        </p:spPr>
        <p:txBody>
          <a:bodyPr vert="horz" wrap="square" lIns="91440" tIns="45720" rIns="91440" bIns="45720" rtlCol="0">
            <a:noAutofit/>
          </a:bodyPr>
          <a:lstStyle/>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758E9073-D4CB-4EBB-AFD1-989523F31771}"/>
              </a:ext>
            </a:extLst>
          </p:cNvPr>
          <p:cNvSpPr txBox="1"/>
          <p:nvPr/>
        </p:nvSpPr>
        <p:spPr>
          <a:xfrm>
            <a:off x="604434" y="1795548"/>
            <a:ext cx="9567950" cy="1546167"/>
          </a:xfrm>
          <a:prstGeom prst="rect">
            <a:avLst/>
          </a:prstGeom>
        </p:spPr>
        <p:txBody>
          <a:bodyPr vert="horz" wrap="square" lIns="91440" tIns="45720" rIns="91440" bIns="45720" rtlCol="0">
            <a:noAutofit/>
          </a:bodyPr>
          <a:lstStyle/>
          <a:p>
            <a:pPr marL="0" indent="0" algn="l">
              <a:lnSpc>
                <a:spcPts val="1800"/>
              </a:lnSpc>
              <a:spcAft>
                <a:spcPts val="600"/>
              </a:spcAft>
              <a:buNone/>
            </a:pPr>
            <a:endParaRPr lang="en-GB" sz="1600" b="1" dirty="0">
              <a:solidFill>
                <a:prstClr val="black">
                  <a:lumMod val="75000"/>
                  <a:lumOff val="25000"/>
                </a:prstClr>
              </a:solidFill>
              <a:latin typeface="Segoe UI" panose="020B0502040204020203" pitchFamily="34" charset="0"/>
              <a:cs typeface="Segoe UI" panose="020B0502040204020203" pitchFamily="34" charset="0"/>
            </a:endParaRPr>
          </a:p>
          <a:p>
            <a:pPr>
              <a:lnSpc>
                <a:spcPts val="1800"/>
              </a:lnSpc>
              <a:spcAft>
                <a:spcPts val="600"/>
              </a:spcAft>
            </a:pPr>
            <a:r>
              <a:rPr lang="en-GB" sz="1600" b="1" dirty="0">
                <a:solidFill>
                  <a:prstClr val="black">
                    <a:lumMod val="75000"/>
                    <a:lumOff val="25000"/>
                  </a:prstClr>
                </a:solidFill>
                <a:latin typeface="Segoe UI" panose="020B0502040204020203" pitchFamily="34" charset="0"/>
                <a:cs typeface="Segoe UI" panose="020B0502040204020203" pitchFamily="34" charset="0"/>
              </a:rPr>
              <a:t>Special Olympics Serbia has a different approach when it comes to reaching out to the media, depending on their type:</a:t>
            </a:r>
          </a:p>
          <a:p>
            <a:pPr marL="285750" indent="-285750">
              <a:lnSpc>
                <a:spcPts val="1800"/>
              </a:lnSpc>
              <a:spcAft>
                <a:spcPts val="600"/>
              </a:spcAft>
              <a:buFont typeface="Arial" panose="020B0604020202020204" pitchFamily="34" charset="0"/>
              <a:buChar char="•"/>
            </a:pPr>
            <a:r>
              <a:rPr lang="en-GB" sz="1600" b="1" dirty="0">
                <a:solidFill>
                  <a:prstClr val="black">
                    <a:lumMod val="75000"/>
                    <a:lumOff val="25000"/>
                  </a:prstClr>
                </a:solidFill>
                <a:latin typeface="Segoe UI" panose="020B0502040204020203" pitchFamily="34" charset="0"/>
                <a:cs typeface="Segoe UI" panose="020B0502040204020203" pitchFamily="34" charset="0"/>
              </a:rPr>
              <a:t>National</a:t>
            </a:r>
            <a:r>
              <a:rPr lang="en-GB" sz="1600" dirty="0">
                <a:solidFill>
                  <a:prstClr val="black">
                    <a:lumMod val="75000"/>
                    <a:lumOff val="25000"/>
                  </a:prstClr>
                </a:solidFill>
                <a:latin typeface="Segoe UI" panose="020B0502040204020203" pitchFamily="34" charset="0"/>
                <a:cs typeface="Segoe UI" panose="020B0502040204020203" pitchFamily="34" charset="0"/>
              </a:rPr>
              <a:t>- send out prepared press release in advance, invitation to an event if applicable, send to the National TV outlet by mail with HI quality pictures and quotes. In best case scenario a hi quality video. There is no guarantee that any news or information will be published. </a:t>
            </a:r>
          </a:p>
          <a:p>
            <a:pPr marL="285750" indent="-285750">
              <a:lnSpc>
                <a:spcPts val="1800"/>
              </a:lnSpc>
              <a:spcAft>
                <a:spcPts val="600"/>
              </a:spcAft>
              <a:buFont typeface="Arial" panose="020B0604020202020204" pitchFamily="34" charset="0"/>
              <a:buChar char="•"/>
            </a:pPr>
            <a:r>
              <a:rPr lang="en-GB" sz="1600" b="1" dirty="0">
                <a:solidFill>
                  <a:prstClr val="black">
                    <a:lumMod val="75000"/>
                    <a:lumOff val="25000"/>
                  </a:prstClr>
                </a:solidFill>
                <a:latin typeface="Segoe UI" panose="020B0502040204020203" pitchFamily="34" charset="0"/>
                <a:cs typeface="Segoe UI" panose="020B0502040204020203" pitchFamily="34" charset="0"/>
              </a:rPr>
              <a:t>Regional</a:t>
            </a:r>
            <a:r>
              <a:rPr lang="en-GB" sz="1600" dirty="0">
                <a:solidFill>
                  <a:prstClr val="black">
                    <a:lumMod val="75000"/>
                    <a:lumOff val="25000"/>
                  </a:prstClr>
                </a:solidFill>
                <a:latin typeface="Segoe UI" panose="020B0502040204020203" pitchFamily="34" charset="0"/>
                <a:cs typeface="Segoe UI" panose="020B0502040204020203" pitchFamily="34" charset="0"/>
              </a:rPr>
              <a:t>-in very many cases they call us, as they picked up on our Project from the local TV-newspaper </a:t>
            </a:r>
          </a:p>
          <a:p>
            <a:pPr marL="285750" indent="-285750">
              <a:lnSpc>
                <a:spcPts val="1800"/>
              </a:lnSpc>
              <a:spcAft>
                <a:spcPts val="600"/>
              </a:spcAft>
              <a:buFont typeface="Arial" panose="020B0604020202020204" pitchFamily="34" charset="0"/>
              <a:buChar char="•"/>
            </a:pPr>
            <a:r>
              <a:rPr lang="en-GB" sz="1600" b="1" dirty="0">
                <a:solidFill>
                  <a:prstClr val="black">
                    <a:lumMod val="75000"/>
                    <a:lumOff val="25000"/>
                  </a:prstClr>
                </a:solidFill>
                <a:latin typeface="Segoe UI" panose="020B0502040204020203" pitchFamily="34" charset="0"/>
                <a:cs typeface="Segoe UI" panose="020B0502040204020203" pitchFamily="34" charset="0"/>
              </a:rPr>
              <a:t>Local</a:t>
            </a:r>
            <a:r>
              <a:rPr lang="en-GB" sz="1600" dirty="0">
                <a:solidFill>
                  <a:prstClr val="black">
                    <a:lumMod val="75000"/>
                    <a:lumOff val="25000"/>
                  </a:prstClr>
                </a:solidFill>
                <a:latin typeface="Segoe UI" panose="020B0502040204020203" pitchFamily="34" charset="0"/>
                <a:cs typeface="Segoe UI" panose="020B0502040204020203" pitchFamily="34" charset="0"/>
              </a:rPr>
              <a:t>-send out information about a Project/event taking place. In most cases they send out their reporter/tv crew and make their own report. Local news papers will always print the materials we send them. If we have a hi quality photo, that will be published as well.</a:t>
            </a:r>
          </a:p>
          <a:p>
            <a:pPr marL="0" indent="0" algn="l">
              <a:lnSpc>
                <a:spcPts val="1800"/>
              </a:lnSpc>
              <a:spcAft>
                <a:spcPts val="600"/>
              </a:spcAft>
              <a:buNone/>
            </a:pPr>
            <a:endParaRPr lang="en-GB" sz="1600" b="1" dirty="0">
              <a:solidFill>
                <a:prstClr val="black">
                  <a:lumMod val="75000"/>
                  <a:lumOff val="25000"/>
                </a:prstClr>
              </a:solidFill>
              <a:latin typeface="Segoe UI" panose="020B0502040204020203" pitchFamily="34" charset="0"/>
              <a:cs typeface="Segoe UI" panose="020B0502040204020203" pitchFamily="34" charset="0"/>
            </a:endParaRPr>
          </a:p>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a:p>
            <a:pPr marL="0" indent="0" algn="l">
              <a:lnSpc>
                <a:spcPts val="1800"/>
              </a:lnSpc>
              <a:spcAft>
                <a:spcPts val="600"/>
              </a:spcAft>
              <a:buNone/>
            </a:pPr>
            <a:r>
              <a:rPr lang="en-GB" sz="1200" dirty="0">
                <a:solidFill>
                  <a:prstClr val="black">
                    <a:lumMod val="75000"/>
                    <a:lumOff val="25000"/>
                  </a:prstClr>
                </a:solidFill>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4092276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1795B-A93A-416C-8052-FAF4D9073E67}"/>
              </a:ext>
            </a:extLst>
          </p:cNvPr>
          <p:cNvSpPr>
            <a:spLocks noGrp="1"/>
          </p:cNvSpPr>
          <p:nvPr>
            <p:ph type="title"/>
          </p:nvPr>
        </p:nvSpPr>
        <p:spPr/>
        <p:txBody>
          <a:bodyPr/>
          <a:lstStyle/>
          <a:p>
            <a:r>
              <a:rPr lang="en-US" dirty="0"/>
              <a:t>MEDIA</a:t>
            </a:r>
          </a:p>
        </p:txBody>
      </p:sp>
      <p:pic>
        <p:nvPicPr>
          <p:cNvPr id="34" name="Picture 33">
            <a:extLst>
              <a:ext uri="{FF2B5EF4-FFF2-40B4-BE49-F238E27FC236}">
                <a16:creationId xmlns:a16="http://schemas.microsoft.com/office/drawing/2014/main" id="{43B9E9F7-4CB4-4730-A357-8889E987A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2109" y="307874"/>
            <a:ext cx="3277149" cy="819287"/>
          </a:xfrm>
          <a:prstGeom prst="rect">
            <a:avLst/>
          </a:prstGeom>
        </p:spPr>
      </p:pic>
      <p:sp>
        <p:nvSpPr>
          <p:cNvPr id="35" name="TextBox 34">
            <a:extLst>
              <a:ext uri="{FF2B5EF4-FFF2-40B4-BE49-F238E27FC236}">
                <a16:creationId xmlns:a16="http://schemas.microsoft.com/office/drawing/2014/main" id="{BC9F411F-68FE-42E2-A2B3-87DF3F185D48}"/>
              </a:ext>
            </a:extLst>
          </p:cNvPr>
          <p:cNvSpPr txBox="1"/>
          <p:nvPr/>
        </p:nvSpPr>
        <p:spPr>
          <a:xfrm>
            <a:off x="714894" y="1604356"/>
            <a:ext cx="9567950" cy="5037513"/>
          </a:xfrm>
          <a:prstGeom prst="rect">
            <a:avLst/>
          </a:prstGeom>
        </p:spPr>
        <p:txBody>
          <a:bodyPr vert="horz" wrap="square" lIns="91440" tIns="45720" rIns="91440" bIns="45720" rtlCol="0">
            <a:noAutofit/>
          </a:bodyPr>
          <a:lstStyle/>
          <a:p>
            <a:pPr marL="171450" indent="-171450" algn="l">
              <a:lnSpc>
                <a:spcPts val="1800"/>
              </a:lnSpc>
              <a:spcAft>
                <a:spcPts val="600"/>
              </a:spcAft>
              <a:buFont typeface="Arial" panose="020B0604020202020204" pitchFamily="34" charset="0"/>
              <a:buChar char="•"/>
            </a:pPr>
            <a:endParaRPr lang="en-GB" sz="1600" dirty="0">
              <a:solidFill>
                <a:prstClr val="black">
                  <a:lumMod val="75000"/>
                  <a:lumOff val="25000"/>
                </a:prstClr>
              </a:solidFill>
              <a:latin typeface="Segoe UI" panose="020B0502040204020203" pitchFamily="34" charset="0"/>
              <a:cs typeface="Segoe UI" panose="020B0502040204020203" pitchFamily="34" charset="0"/>
            </a:endParaRPr>
          </a:p>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5982B79D-D51B-44A2-BD18-05CFBCE5FABA}"/>
              </a:ext>
            </a:extLst>
          </p:cNvPr>
          <p:cNvSpPr txBox="1"/>
          <p:nvPr/>
        </p:nvSpPr>
        <p:spPr>
          <a:xfrm>
            <a:off x="604434" y="1687484"/>
            <a:ext cx="10872672" cy="4172989"/>
          </a:xfrm>
          <a:prstGeom prst="rect">
            <a:avLst/>
          </a:prstGeom>
        </p:spPr>
        <p:txBody>
          <a:bodyPr vert="horz" wrap="square" lIns="91440" tIns="45720" rIns="91440" bIns="45720" rtlCol="0">
            <a:noAutofit/>
          </a:bodyPr>
          <a:lstStyle/>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758E9073-D4CB-4EBB-AFD1-989523F31771}"/>
              </a:ext>
            </a:extLst>
          </p:cNvPr>
          <p:cNvSpPr txBox="1"/>
          <p:nvPr/>
        </p:nvSpPr>
        <p:spPr>
          <a:xfrm>
            <a:off x="742509" y="1496014"/>
            <a:ext cx="9567950" cy="1546167"/>
          </a:xfrm>
          <a:prstGeom prst="rect">
            <a:avLst/>
          </a:prstGeom>
        </p:spPr>
        <p:txBody>
          <a:bodyPr vert="horz" wrap="square" lIns="91440" tIns="45720" rIns="91440" bIns="45720" rtlCol="0">
            <a:noAutofit/>
          </a:bodyPr>
          <a:lstStyle/>
          <a:p>
            <a:pPr marL="0" indent="0" algn="l">
              <a:lnSpc>
                <a:spcPts val="1800"/>
              </a:lnSpc>
              <a:spcAft>
                <a:spcPts val="600"/>
              </a:spcAft>
              <a:buNone/>
            </a:pPr>
            <a:endParaRPr lang="en-GB" sz="1600" b="1" dirty="0">
              <a:solidFill>
                <a:prstClr val="black">
                  <a:lumMod val="75000"/>
                  <a:lumOff val="25000"/>
                </a:prstClr>
              </a:solidFill>
              <a:latin typeface="Segoe UI" panose="020B0502040204020203" pitchFamily="34" charset="0"/>
              <a:cs typeface="Segoe UI" panose="020B0502040204020203" pitchFamily="34" charset="0"/>
            </a:endParaRPr>
          </a:p>
          <a:p>
            <a:pPr marL="0" indent="0" algn="l">
              <a:lnSpc>
                <a:spcPts val="1800"/>
              </a:lnSpc>
              <a:spcAft>
                <a:spcPts val="600"/>
              </a:spcAft>
              <a:buNone/>
            </a:pPr>
            <a:endParaRPr lang="en-GB" sz="1600" b="1" dirty="0">
              <a:solidFill>
                <a:prstClr val="black">
                  <a:lumMod val="75000"/>
                  <a:lumOff val="25000"/>
                </a:prstClr>
              </a:solidFill>
              <a:latin typeface="Segoe UI" panose="020B0502040204020203" pitchFamily="34" charset="0"/>
              <a:cs typeface="Segoe UI" panose="020B0502040204020203" pitchFamily="34" charset="0"/>
            </a:endParaRPr>
          </a:p>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a:p>
            <a:pPr marL="0" indent="0" algn="l">
              <a:lnSpc>
                <a:spcPts val="1800"/>
              </a:lnSpc>
              <a:spcAft>
                <a:spcPts val="600"/>
              </a:spcAft>
              <a:buNone/>
            </a:pPr>
            <a:r>
              <a:rPr lang="en-GB" sz="1200" dirty="0">
                <a:solidFill>
                  <a:prstClr val="black">
                    <a:lumMod val="75000"/>
                    <a:lumOff val="25000"/>
                  </a:prstClr>
                </a:solidFill>
                <a:latin typeface="Segoe UI" panose="020B0502040204020203" pitchFamily="34" charset="0"/>
                <a:cs typeface="Segoe UI" panose="020B0502040204020203" pitchFamily="34" charset="0"/>
              </a:rPr>
              <a:t> </a:t>
            </a:r>
          </a:p>
        </p:txBody>
      </p:sp>
      <p:sp>
        <p:nvSpPr>
          <p:cNvPr id="5" name="Rectangle 4">
            <a:extLst>
              <a:ext uri="{FF2B5EF4-FFF2-40B4-BE49-F238E27FC236}">
                <a16:creationId xmlns:a16="http://schemas.microsoft.com/office/drawing/2014/main" id="{2864C8DB-DBB1-4F21-8703-5FD2D870E874}"/>
              </a:ext>
            </a:extLst>
          </p:cNvPr>
          <p:cNvSpPr/>
          <p:nvPr/>
        </p:nvSpPr>
        <p:spPr>
          <a:xfrm>
            <a:off x="770124" y="1868439"/>
            <a:ext cx="10762212" cy="1708160"/>
          </a:xfrm>
          <a:prstGeom prst="rect">
            <a:avLst/>
          </a:prstGeom>
        </p:spPr>
        <p:txBody>
          <a:bodyPr wrap="square">
            <a:spAutoFit/>
          </a:bodyPr>
          <a:lstStyle/>
          <a:p>
            <a:pPr>
              <a:lnSpc>
                <a:spcPts val="1800"/>
              </a:lnSpc>
              <a:spcAft>
                <a:spcPts val="600"/>
              </a:spcAft>
            </a:pPr>
            <a:r>
              <a:rPr lang="en-GB" b="1" dirty="0">
                <a:solidFill>
                  <a:prstClr val="black">
                    <a:lumMod val="75000"/>
                    <a:lumOff val="25000"/>
                  </a:prstClr>
                </a:solidFill>
                <a:latin typeface="Segoe UI" panose="020B0502040204020203" pitchFamily="34" charset="0"/>
                <a:cs typeface="Segoe UI" panose="020B0502040204020203" pitchFamily="34" charset="0"/>
              </a:rPr>
              <a:t>Pay attention if in the community that you implement your project, you have other forms of media:</a:t>
            </a:r>
          </a:p>
          <a:p>
            <a:pPr>
              <a:lnSpc>
                <a:spcPts val="1800"/>
              </a:lnSpc>
              <a:spcAft>
                <a:spcPts val="600"/>
              </a:spcAft>
            </a:pPr>
            <a:endParaRPr lang="en-GB" b="1" dirty="0">
              <a:solidFill>
                <a:prstClr val="black">
                  <a:lumMod val="75000"/>
                  <a:lumOff val="25000"/>
                </a:prstClr>
              </a:solidFill>
              <a:latin typeface="Segoe UI" panose="020B0502040204020203" pitchFamily="34" charset="0"/>
              <a:cs typeface="Segoe UI" panose="020B0502040204020203" pitchFamily="34" charset="0"/>
            </a:endParaRPr>
          </a:p>
          <a:p>
            <a:pPr marL="171450" indent="-171450">
              <a:lnSpc>
                <a:spcPts val="1800"/>
              </a:lnSpc>
              <a:spcAft>
                <a:spcPts val="600"/>
              </a:spcAft>
              <a:buFont typeface="Arial" panose="020B0604020202020204" pitchFamily="34" charset="0"/>
              <a:buChar char="•"/>
            </a:pPr>
            <a:r>
              <a:rPr lang="en-GB" dirty="0">
                <a:solidFill>
                  <a:prstClr val="black">
                    <a:lumMod val="75000"/>
                    <a:lumOff val="25000"/>
                  </a:prstClr>
                </a:solidFill>
                <a:latin typeface="Segoe UI" panose="020B0502040204020203" pitchFamily="34" charset="0"/>
                <a:cs typeface="Segoe UI" panose="020B0502040204020203" pitchFamily="34" charset="0"/>
              </a:rPr>
              <a:t>School TV/Radio, newspaper- these can be very useful as this project is school based. Lots of parents read the school  newspaper, as well as representatives of local government and ministry of education.</a:t>
            </a:r>
          </a:p>
          <a:p>
            <a:pPr marL="171450" indent="-171450">
              <a:lnSpc>
                <a:spcPts val="1800"/>
              </a:lnSpc>
              <a:spcAft>
                <a:spcPts val="600"/>
              </a:spcAft>
              <a:buFont typeface="Arial" panose="020B0604020202020204" pitchFamily="34" charset="0"/>
              <a:buChar char="•"/>
            </a:pPr>
            <a:r>
              <a:rPr lang="en-GB" dirty="0">
                <a:solidFill>
                  <a:prstClr val="black">
                    <a:lumMod val="75000"/>
                    <a:lumOff val="25000"/>
                  </a:prstClr>
                </a:solidFill>
                <a:latin typeface="Segoe UI" panose="020B0502040204020203" pitchFamily="34" charset="0"/>
                <a:cs typeface="Segoe UI" panose="020B0502040204020203" pitchFamily="34" charset="0"/>
              </a:rPr>
              <a:t>Community TV/radio/news paper</a:t>
            </a:r>
          </a:p>
        </p:txBody>
      </p:sp>
      <p:pic>
        <p:nvPicPr>
          <p:cNvPr id="9" name="Picture 8">
            <a:extLst>
              <a:ext uri="{FF2B5EF4-FFF2-40B4-BE49-F238E27FC236}">
                <a16:creationId xmlns:a16="http://schemas.microsoft.com/office/drawing/2014/main" id="{5DAB7F0B-C9B6-4F6E-BBF3-5CA4E5167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855" y="3561824"/>
            <a:ext cx="5427835" cy="2970697"/>
          </a:xfrm>
          <a:prstGeom prst="rect">
            <a:avLst/>
          </a:prstGeom>
        </p:spPr>
      </p:pic>
    </p:spTree>
    <p:extLst>
      <p:ext uri="{BB962C8B-B14F-4D97-AF65-F5344CB8AC3E}">
        <p14:creationId xmlns:p14="http://schemas.microsoft.com/office/powerpoint/2010/main" val="3239175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1795B-A93A-416C-8052-FAF4D9073E67}"/>
              </a:ext>
            </a:extLst>
          </p:cNvPr>
          <p:cNvSpPr>
            <a:spLocks noGrp="1"/>
          </p:cNvSpPr>
          <p:nvPr>
            <p:ph type="title"/>
          </p:nvPr>
        </p:nvSpPr>
        <p:spPr/>
        <p:txBody>
          <a:bodyPr/>
          <a:lstStyle/>
          <a:p>
            <a:r>
              <a:rPr lang="en-US" dirty="0"/>
              <a:t>MEDIA</a:t>
            </a:r>
          </a:p>
        </p:txBody>
      </p:sp>
      <p:pic>
        <p:nvPicPr>
          <p:cNvPr id="34" name="Picture 33">
            <a:extLst>
              <a:ext uri="{FF2B5EF4-FFF2-40B4-BE49-F238E27FC236}">
                <a16:creationId xmlns:a16="http://schemas.microsoft.com/office/drawing/2014/main" id="{43B9E9F7-4CB4-4730-A357-8889E987A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2109" y="307874"/>
            <a:ext cx="3277149" cy="819287"/>
          </a:xfrm>
          <a:prstGeom prst="rect">
            <a:avLst/>
          </a:prstGeom>
        </p:spPr>
      </p:pic>
      <p:sp>
        <p:nvSpPr>
          <p:cNvPr id="35" name="TextBox 34">
            <a:extLst>
              <a:ext uri="{FF2B5EF4-FFF2-40B4-BE49-F238E27FC236}">
                <a16:creationId xmlns:a16="http://schemas.microsoft.com/office/drawing/2014/main" id="{BC9F411F-68FE-42E2-A2B3-87DF3F185D48}"/>
              </a:ext>
            </a:extLst>
          </p:cNvPr>
          <p:cNvSpPr txBox="1"/>
          <p:nvPr/>
        </p:nvSpPr>
        <p:spPr>
          <a:xfrm>
            <a:off x="714894" y="1604356"/>
            <a:ext cx="9567950" cy="5037513"/>
          </a:xfrm>
          <a:prstGeom prst="rect">
            <a:avLst/>
          </a:prstGeom>
        </p:spPr>
        <p:txBody>
          <a:bodyPr vert="horz" wrap="square" lIns="91440" tIns="45720" rIns="91440" bIns="45720" rtlCol="0">
            <a:noAutofit/>
          </a:bodyPr>
          <a:lstStyle/>
          <a:p>
            <a:pPr marL="171450" indent="-171450" algn="l">
              <a:lnSpc>
                <a:spcPts val="1800"/>
              </a:lnSpc>
              <a:spcAft>
                <a:spcPts val="600"/>
              </a:spcAft>
              <a:buFont typeface="Arial" panose="020B0604020202020204" pitchFamily="34" charset="0"/>
              <a:buChar char="•"/>
            </a:pPr>
            <a:endParaRPr lang="en-GB" sz="1600" dirty="0">
              <a:solidFill>
                <a:prstClr val="black">
                  <a:lumMod val="75000"/>
                  <a:lumOff val="25000"/>
                </a:prstClr>
              </a:solidFill>
              <a:latin typeface="Segoe UI" panose="020B0502040204020203" pitchFamily="34" charset="0"/>
              <a:cs typeface="Segoe UI" panose="020B0502040204020203" pitchFamily="34" charset="0"/>
            </a:endParaRPr>
          </a:p>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5982B79D-D51B-44A2-BD18-05CFBCE5FABA}"/>
              </a:ext>
            </a:extLst>
          </p:cNvPr>
          <p:cNvSpPr txBox="1"/>
          <p:nvPr/>
        </p:nvSpPr>
        <p:spPr>
          <a:xfrm>
            <a:off x="604434" y="1687484"/>
            <a:ext cx="10872672" cy="4172989"/>
          </a:xfrm>
          <a:prstGeom prst="rect">
            <a:avLst/>
          </a:prstGeom>
        </p:spPr>
        <p:txBody>
          <a:bodyPr vert="horz" wrap="square" lIns="91440" tIns="45720" rIns="91440" bIns="45720" rtlCol="0">
            <a:noAutofit/>
          </a:bodyPr>
          <a:lstStyle/>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758E9073-D4CB-4EBB-AFD1-989523F31771}"/>
              </a:ext>
            </a:extLst>
          </p:cNvPr>
          <p:cNvSpPr txBox="1"/>
          <p:nvPr/>
        </p:nvSpPr>
        <p:spPr>
          <a:xfrm>
            <a:off x="742509" y="1496014"/>
            <a:ext cx="9567950" cy="1546167"/>
          </a:xfrm>
          <a:prstGeom prst="rect">
            <a:avLst/>
          </a:prstGeom>
        </p:spPr>
        <p:txBody>
          <a:bodyPr vert="horz" wrap="square" lIns="91440" tIns="45720" rIns="91440" bIns="45720" rtlCol="0">
            <a:noAutofit/>
          </a:bodyPr>
          <a:lstStyle/>
          <a:p>
            <a:pPr marL="0" indent="0" algn="l">
              <a:lnSpc>
                <a:spcPts val="1800"/>
              </a:lnSpc>
              <a:spcAft>
                <a:spcPts val="600"/>
              </a:spcAft>
              <a:buNone/>
            </a:pPr>
            <a:endParaRPr lang="en-GB" sz="1600" b="1" dirty="0">
              <a:solidFill>
                <a:prstClr val="black">
                  <a:lumMod val="75000"/>
                  <a:lumOff val="25000"/>
                </a:prstClr>
              </a:solidFill>
              <a:latin typeface="Segoe UI" panose="020B0502040204020203" pitchFamily="34" charset="0"/>
              <a:cs typeface="Segoe UI" panose="020B0502040204020203" pitchFamily="34" charset="0"/>
            </a:endParaRPr>
          </a:p>
          <a:p>
            <a:pPr marL="0" indent="0" algn="l">
              <a:lnSpc>
                <a:spcPts val="1800"/>
              </a:lnSpc>
              <a:spcAft>
                <a:spcPts val="600"/>
              </a:spcAft>
              <a:buNone/>
            </a:pPr>
            <a:endParaRPr lang="en-GB" sz="1600" b="1" dirty="0">
              <a:solidFill>
                <a:prstClr val="black">
                  <a:lumMod val="75000"/>
                  <a:lumOff val="25000"/>
                </a:prstClr>
              </a:solidFill>
              <a:latin typeface="Segoe UI" panose="020B0502040204020203" pitchFamily="34" charset="0"/>
              <a:cs typeface="Segoe UI" panose="020B0502040204020203" pitchFamily="34" charset="0"/>
            </a:endParaRPr>
          </a:p>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a:p>
            <a:pPr marL="0" indent="0" algn="l">
              <a:lnSpc>
                <a:spcPts val="1800"/>
              </a:lnSpc>
              <a:spcAft>
                <a:spcPts val="600"/>
              </a:spcAft>
              <a:buNone/>
            </a:pPr>
            <a:endParaRPr lang="en-GB" sz="1200" dirty="0">
              <a:solidFill>
                <a:prstClr val="black">
                  <a:lumMod val="75000"/>
                  <a:lumOff val="25000"/>
                </a:prstClr>
              </a:solidFill>
              <a:latin typeface="Segoe UI" panose="020B0502040204020203" pitchFamily="34" charset="0"/>
              <a:cs typeface="Segoe UI" panose="020B0502040204020203" pitchFamily="34" charset="0"/>
            </a:endParaRPr>
          </a:p>
          <a:p>
            <a:pPr marL="0" indent="0" algn="l">
              <a:lnSpc>
                <a:spcPts val="1800"/>
              </a:lnSpc>
              <a:spcAft>
                <a:spcPts val="600"/>
              </a:spcAft>
              <a:buNone/>
            </a:pPr>
            <a:r>
              <a:rPr lang="en-GB" sz="1200" dirty="0">
                <a:solidFill>
                  <a:prstClr val="black">
                    <a:lumMod val="75000"/>
                    <a:lumOff val="25000"/>
                  </a:prstClr>
                </a:solidFill>
                <a:latin typeface="Segoe UI" panose="020B0502040204020203" pitchFamily="34" charset="0"/>
                <a:cs typeface="Segoe UI" panose="020B0502040204020203" pitchFamily="34" charset="0"/>
              </a:rPr>
              <a:t> </a:t>
            </a:r>
          </a:p>
        </p:txBody>
      </p:sp>
      <p:pic>
        <p:nvPicPr>
          <p:cNvPr id="7" name="Picture 6">
            <a:extLst>
              <a:ext uri="{FF2B5EF4-FFF2-40B4-BE49-F238E27FC236}">
                <a16:creationId xmlns:a16="http://schemas.microsoft.com/office/drawing/2014/main" id="{D4ADBC19-07BA-45C1-8936-59C40D882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234" y="1427347"/>
            <a:ext cx="5143501" cy="1976438"/>
          </a:xfrm>
          <a:prstGeom prst="rect">
            <a:avLst/>
          </a:prstGeom>
        </p:spPr>
      </p:pic>
      <p:pic>
        <p:nvPicPr>
          <p:cNvPr id="10" name="Picture 9">
            <a:extLst>
              <a:ext uri="{FF2B5EF4-FFF2-40B4-BE49-F238E27FC236}">
                <a16:creationId xmlns:a16="http://schemas.microsoft.com/office/drawing/2014/main" id="{C61492ED-E262-4A62-9D78-34DB3C05B2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9456" y="3314909"/>
            <a:ext cx="2333190" cy="3443615"/>
          </a:xfrm>
          <a:prstGeom prst="rect">
            <a:avLst/>
          </a:prstGeom>
        </p:spPr>
      </p:pic>
      <p:pic>
        <p:nvPicPr>
          <p:cNvPr id="12" name="Picture 11">
            <a:extLst>
              <a:ext uri="{FF2B5EF4-FFF2-40B4-BE49-F238E27FC236}">
                <a16:creationId xmlns:a16="http://schemas.microsoft.com/office/drawing/2014/main" id="{1DC439E2-0F2A-46E0-973D-8D551B176C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2527" y="1396538"/>
            <a:ext cx="2713657" cy="5361986"/>
          </a:xfrm>
          <a:prstGeom prst="rect">
            <a:avLst/>
          </a:prstGeom>
        </p:spPr>
      </p:pic>
      <p:pic>
        <p:nvPicPr>
          <p:cNvPr id="14" name="Picture 13">
            <a:extLst>
              <a:ext uri="{FF2B5EF4-FFF2-40B4-BE49-F238E27FC236}">
                <a16:creationId xmlns:a16="http://schemas.microsoft.com/office/drawing/2014/main" id="{1F2CF4C5-D3AC-4BFA-AA7B-5CB665BB3C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60457" y="1267915"/>
            <a:ext cx="1911313" cy="5411845"/>
          </a:xfrm>
          <a:prstGeom prst="rect">
            <a:avLst/>
          </a:prstGeom>
        </p:spPr>
      </p:pic>
    </p:spTree>
    <p:extLst>
      <p:ext uri="{BB962C8B-B14F-4D97-AF65-F5344CB8AC3E}">
        <p14:creationId xmlns:p14="http://schemas.microsoft.com/office/powerpoint/2010/main" val="2407563933"/>
      </p:ext>
    </p:extLst>
  </p:cSld>
  <p:clrMapOvr>
    <a:masterClrMapping/>
  </p:clrMapOvr>
</p:sld>
</file>

<file path=ppt/theme/theme1.xml><?xml version="1.0" encoding="utf-8"?>
<a:theme xmlns:a="http://schemas.openxmlformats.org/drawingml/2006/main" name="Get Started with 3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marL="0" indent="0" algn="l">
          <a:lnSpc>
            <a:spcPts val="1800"/>
          </a:lnSpc>
          <a:spcAft>
            <a:spcPts val="600"/>
          </a:spcAft>
          <a:buNone/>
          <a:defRPr sz="1200" dirty="0" smtClean="0">
            <a:solidFill>
              <a:prstClr val="black">
                <a:lumMod val="75000"/>
                <a:lumOff val="25000"/>
              </a:prstClr>
            </a:soli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TM16411177_Bring Your Presentations_win32_mlw - v3" id="{DE0A717D-0B12-4D44-8613-A03A4CD6D7EE}" vid="{30B64ACD-7D47-478C-8DC1-E97D1D075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480f6609812271f56e53f2aff71704">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b48d77c16982ba2890c3fe2b4c067b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A56FF6-92BD-46DE-9059-01B9F08E8880}">
  <ds:schemaRefs>
    <ds:schemaRef ds:uri="http://schemas.microsoft.com/sharepoint/v3/contenttype/forms"/>
  </ds:schemaRefs>
</ds:datastoreItem>
</file>

<file path=customXml/itemProps2.xml><?xml version="1.0" encoding="utf-8"?>
<ds:datastoreItem xmlns:ds="http://schemas.openxmlformats.org/officeDocument/2006/customXml" ds:itemID="{FB90717D-CB20-4004-8DD0-01756D9D039A}">
  <ds:schemaRefs>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elements/1.1/"/>
    <ds:schemaRef ds:uri="http://schemas.microsoft.com/office/infopath/2007/PartnerControls"/>
    <ds:schemaRef ds:uri="16c05727-aa75-4e4a-9b5f-8a80a1165891"/>
    <ds:schemaRef ds:uri="71af3243-3dd4-4a8d-8c0d-dd76da1f02a5"/>
    <ds:schemaRef ds:uri="http://purl.org/dc/dcmitype/"/>
  </ds:schemaRefs>
</ds:datastoreItem>
</file>

<file path=customXml/itemProps3.xml><?xml version="1.0" encoding="utf-8"?>
<ds:datastoreItem xmlns:ds="http://schemas.openxmlformats.org/officeDocument/2006/customXml" ds:itemID="{C620A972-1CDD-4EF3-89C2-EBD9E5E1FD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Bring your presentations to life with 3D</Template>
  <TotalTime>0</TotalTime>
  <Words>302</Words>
  <Application>Microsoft Office PowerPoint</Application>
  <PresentationFormat>Widescreen</PresentationFormat>
  <Paragraphs>47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Segoe UI</vt:lpstr>
      <vt:lpstr>Segoe UI Light</vt:lpstr>
      <vt:lpstr>Get Started with 3D</vt:lpstr>
      <vt:lpstr>MEDIA COMUNICATION</vt:lpstr>
      <vt:lpstr>TYPES OF MEDIA</vt:lpstr>
      <vt:lpstr>MEDIA</vt:lpstr>
      <vt:lpstr>MEDIA</vt:lpstr>
      <vt:lpstr>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2022-07-19T09:30:26Z</dcterms:created>
  <dcterms:modified xsi:type="dcterms:W3CDTF">2022-07-20T16:35:36Z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