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03" r:id="rId3"/>
    <p:sldId id="338" r:id="rId4"/>
    <p:sldId id="337" r:id="rId5"/>
    <p:sldId id="330" r:id="rId6"/>
    <p:sldId id="323" r:id="rId7"/>
    <p:sldId id="331" r:id="rId8"/>
    <p:sldId id="332" r:id="rId9"/>
    <p:sldId id="257" r:id="rId10"/>
    <p:sldId id="300" r:id="rId11"/>
    <p:sldId id="305" r:id="rId12"/>
    <p:sldId id="306" r:id="rId13"/>
    <p:sldId id="307" r:id="rId14"/>
    <p:sldId id="326" r:id="rId15"/>
    <p:sldId id="318" r:id="rId16"/>
    <p:sldId id="319" r:id="rId17"/>
    <p:sldId id="320" r:id="rId18"/>
    <p:sldId id="321" r:id="rId19"/>
    <p:sldId id="322" r:id="rId20"/>
    <p:sldId id="312" r:id="rId21"/>
    <p:sldId id="339" r:id="rId22"/>
    <p:sldId id="333" r:id="rId23"/>
    <p:sldId id="335" r:id="rId24"/>
    <p:sldId id="327" r:id="rId25"/>
    <p:sldId id="328" r:id="rId26"/>
    <p:sldId id="329" r:id="rId27"/>
    <p:sldId id="336" r:id="rId28"/>
    <p:sldId id="308" r:id="rId29"/>
    <p:sldId id="314" r:id="rId30"/>
    <p:sldId id="324" r:id="rId31"/>
    <p:sldId id="259" r:id="rId32"/>
    <p:sldId id="316" r:id="rId33"/>
    <p:sldId id="315" r:id="rId34"/>
    <p:sldId id="340" r:id="rId35"/>
    <p:sldId id="297" r:id="rId36"/>
  </p:sldIdLst>
  <p:sldSz cx="100584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newbury" initials="j" lastIdx="22" clrIdx="0"/>
  <p:cmAuthor id="1" name="Simon Williams" initials="SW"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3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04" autoAdjust="0"/>
  </p:normalViewPr>
  <p:slideViewPr>
    <p:cSldViewPr snapToObjects="1">
      <p:cViewPr varScale="1">
        <p:scale>
          <a:sx n="54" d="100"/>
          <a:sy n="54" d="100"/>
        </p:scale>
        <p:origin x="-108" y="-114"/>
      </p:cViewPr>
      <p:guideLst>
        <p:guide orient="horz" pos="2016"/>
        <p:guide pos="316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DDC88-76AE-9A46-890F-E35F36775076}" type="datetimeFigureOut">
              <a:rPr lang="en-US" smtClean="0"/>
              <a:pPr/>
              <a:t>9/15/2011</a:t>
            </a:fld>
            <a:endParaRPr lang="en-US"/>
          </a:p>
        </p:txBody>
      </p:sp>
      <p:sp>
        <p:nvSpPr>
          <p:cNvPr id="4" name="Slide Image Placeholder 3"/>
          <p:cNvSpPr>
            <a:spLocks noGrp="1" noRot="1" noChangeAspect="1"/>
          </p:cNvSpPr>
          <p:nvPr>
            <p:ph type="sldImg" idx="2"/>
          </p:nvPr>
        </p:nvSpPr>
        <p:spPr>
          <a:xfrm>
            <a:off x="735013" y="685800"/>
            <a:ext cx="53879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9CF247-51FC-5548-88C1-8C70AD145F20}" type="slidenum">
              <a:rPr lang="en-US" smtClean="0"/>
              <a:pPr/>
              <a:t>‹#›</a:t>
            </a:fld>
            <a:endParaRPr lang="en-US"/>
          </a:p>
        </p:txBody>
      </p:sp>
    </p:spTree>
    <p:extLst>
      <p:ext uri="{BB962C8B-B14F-4D97-AF65-F5344CB8AC3E}">
        <p14:creationId xmlns:p14="http://schemas.microsoft.com/office/powerpoint/2010/main" val="263946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9CF247-51FC-5548-88C1-8C70AD145F20}"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9CF247-51FC-5548-88C1-8C70AD145F20}"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9CF247-51FC-5548-88C1-8C70AD145F20}" type="slidenum">
              <a:rPr lang="en-US" smtClean="0"/>
              <a:pPr/>
              <a:t>22</a:t>
            </a:fld>
            <a:endParaRPr lang="en-US"/>
          </a:p>
        </p:txBody>
      </p:sp>
    </p:spTree>
    <p:extLst>
      <p:ext uri="{BB962C8B-B14F-4D97-AF65-F5344CB8AC3E}">
        <p14:creationId xmlns:p14="http://schemas.microsoft.com/office/powerpoint/2010/main" val="44000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0E420E-21DF-4160-B2B0-0A76FB6BFDAB}" type="slidenum">
              <a:rPr lang="en-US" smtClean="0"/>
              <a:pPr/>
              <a:t>24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Vi  </a:t>
            </a:r>
            <a:r>
              <a:rPr lang="en-US" sz="1200" dirty="0" err="1" smtClean="0"/>
              <a:t>Klem</a:t>
            </a:r>
            <a:r>
              <a:rPr lang="en-US" sz="1200" dirty="0" smtClean="0"/>
              <a:t>, A. M., &amp; Connell, J. P. (2004). Relationships matter: Linking teacher support to student engagement and</a:t>
            </a:r>
          </a:p>
          <a:p>
            <a:r>
              <a:rPr lang="en-US" sz="1200" dirty="0" smtClean="0"/>
              <a:t>achievement. </a:t>
            </a:r>
            <a:r>
              <a:rPr lang="en-US" sz="1200" i="1" dirty="0" smtClean="0"/>
              <a:t>Journal of School Health, 74(7), 262–273.</a:t>
            </a:r>
          </a:p>
          <a:p>
            <a:r>
              <a:rPr lang="en-US" sz="1200" dirty="0" smtClean="0"/>
              <a:t>Vii  </a:t>
            </a:r>
            <a:r>
              <a:rPr lang="en-US" sz="1200" dirty="0" err="1" smtClean="0"/>
              <a:t>Yazzie-Mintz</a:t>
            </a:r>
            <a:r>
              <a:rPr lang="en-US" sz="1200" dirty="0" smtClean="0"/>
              <a:t>, E. (2007). </a:t>
            </a:r>
            <a:r>
              <a:rPr lang="en-US" sz="1200" i="1" dirty="0" smtClean="0"/>
              <a:t>Voices </a:t>
            </a:r>
            <a:r>
              <a:rPr lang="en-US" sz="1200" i="1" dirty="0" err="1" smtClean="0"/>
              <a:t>ofstudents</a:t>
            </a:r>
            <a:r>
              <a:rPr lang="en-US" sz="1200" i="1" dirty="0" smtClean="0"/>
              <a:t> on engagement: A report on the 2006 high school survey of student</a:t>
            </a:r>
          </a:p>
          <a:p>
            <a:r>
              <a:rPr lang="en-US" sz="1200" i="1" dirty="0" smtClean="0"/>
              <a:t>engagement. Bloomington, IN: Center for Evaluation &amp; Education Policy, Indiana University School of Education.</a:t>
            </a:r>
          </a:p>
          <a:p>
            <a:r>
              <a:rPr lang="en-US" sz="1200" dirty="0" smtClean="0"/>
              <a:t>viii  </a:t>
            </a:r>
            <a:r>
              <a:rPr lang="en-US" sz="1200" dirty="0" err="1" smtClean="0"/>
              <a:t>Siperstein</a:t>
            </a:r>
            <a:r>
              <a:rPr lang="en-US" sz="1200" dirty="0" smtClean="0"/>
              <a:t>, G. N., Parker, R.C., </a:t>
            </a:r>
            <a:r>
              <a:rPr lang="en-US" sz="1200" dirty="0" err="1" smtClean="0"/>
              <a:t>Norins</a:t>
            </a:r>
            <a:r>
              <a:rPr lang="en-US" sz="1200" dirty="0" smtClean="0"/>
              <a:t> </a:t>
            </a:r>
            <a:r>
              <a:rPr lang="en-US" sz="1200" dirty="0" err="1" smtClean="0"/>
              <a:t>Bardon</a:t>
            </a:r>
            <a:r>
              <a:rPr lang="en-US" sz="1200" dirty="0" smtClean="0"/>
              <a:t>, J., &amp; </a:t>
            </a:r>
            <a:r>
              <a:rPr lang="en-US" sz="1200" dirty="0" err="1" smtClean="0"/>
              <a:t>Widaman</a:t>
            </a:r>
            <a:r>
              <a:rPr lang="en-US" sz="1200" dirty="0" smtClean="0"/>
              <a:t>, K. F. (2007). A National Study of Youth Attitudes toward</a:t>
            </a:r>
          </a:p>
          <a:p>
            <a:r>
              <a:rPr lang="en-US" sz="1200" dirty="0" smtClean="0"/>
              <a:t>the Inclusion of Students with Intellectual Disabilities. </a:t>
            </a:r>
            <a:r>
              <a:rPr lang="en-US" sz="1200" i="1" dirty="0" smtClean="0"/>
              <a:t>Exceptional Children, 73, 435-455.</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40E420E-21DF-4160-B2B0-0A76FB6BFDAB}" type="slidenum">
              <a:rPr lang="en-US" smtClean="0"/>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0E420E-21DF-4160-B2B0-0A76FB6BFDAB}"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988397"/>
            <a:ext cx="8549640" cy="1372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627120"/>
            <a:ext cx="7040880" cy="16357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DC4DD7-2575-3044-97B6-D2FEAAE0AE59}" type="datetimeFigureOut">
              <a:rPr lang="en-US" smtClean="0"/>
              <a:pPr/>
              <a:t>9/15/2011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DC4DD7-2575-3044-97B6-D2FEAAE0AE59}" type="datetimeFigureOut">
              <a:rPr lang="en-US" smtClean="0"/>
              <a:pPr/>
              <a:t>9/15/2011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238549"/>
            <a:ext cx="2488407" cy="50984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2" y="238549"/>
            <a:ext cx="7301071" cy="50984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DC4DD7-2575-3044-97B6-D2FEAAE0AE59}" type="datetimeFigureOut">
              <a:rPr lang="en-US" smtClean="0"/>
              <a:pPr/>
              <a:t>9/15/2011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DC4DD7-2575-3044-97B6-D2FEAAE0AE59}" type="datetimeFigureOut">
              <a:rPr lang="en-US" smtClean="0"/>
              <a:pPr/>
              <a:t>9/15/2011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113107"/>
            <a:ext cx="8549640" cy="127127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712932"/>
            <a:ext cx="8549640" cy="1400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DC4DD7-2575-3044-97B6-D2FEAAE0AE59}" type="datetimeFigureOut">
              <a:rPr lang="en-US" smtClean="0"/>
              <a:pPr/>
              <a:t>9/15/2011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394249"/>
            <a:ext cx="4894738" cy="39427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1" y="1394249"/>
            <a:ext cx="4894739" cy="39427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DC4DD7-2575-3044-97B6-D2FEAAE0AE59}" type="datetimeFigureOut">
              <a:rPr lang="en-US" smtClean="0"/>
              <a:pPr/>
              <a:t>9/15/2011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56329"/>
            <a:ext cx="9052560" cy="1066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432772"/>
            <a:ext cx="4444207" cy="5971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0" y="2029883"/>
            <a:ext cx="4444207" cy="36878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432772"/>
            <a:ext cx="4445953" cy="5971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8" y="2029883"/>
            <a:ext cx="4445953" cy="36878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DC4DD7-2575-3044-97B6-D2FEAAE0AE59}" type="datetimeFigureOut">
              <a:rPr lang="en-US" smtClean="0"/>
              <a:pPr/>
              <a:t>9/15/2011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DC4DD7-2575-3044-97B6-D2FEAAE0AE59}" type="datetimeFigureOut">
              <a:rPr lang="en-US" smtClean="0"/>
              <a:pPr/>
              <a:t>9/15/2011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C4DD7-2575-3044-97B6-D2FEAAE0AE59}" type="datetimeFigureOut">
              <a:rPr lang="en-US" smtClean="0"/>
              <a:pPr/>
              <a:t>9/15/2011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54847"/>
            <a:ext cx="3309144" cy="108458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254847"/>
            <a:ext cx="5622925" cy="54629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339427"/>
            <a:ext cx="3309144" cy="4378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C4DD7-2575-3044-97B6-D2FEAAE0AE59}" type="datetimeFigureOut">
              <a:rPr lang="en-US" smtClean="0"/>
              <a:pPr/>
              <a:t>9/15/2011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480560"/>
            <a:ext cx="6035040" cy="52895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571923"/>
            <a:ext cx="6035040" cy="3840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5009515"/>
            <a:ext cx="6035040" cy="751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C4DD7-2575-3044-97B6-D2FEAAE0AE59}" type="datetimeFigureOut">
              <a:rPr lang="en-US" smtClean="0"/>
              <a:pPr/>
              <a:t>9/15/2011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124CC-B50F-8145-B1DC-9F492E7CAAF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6329"/>
            <a:ext cx="9052560" cy="10668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493521"/>
            <a:ext cx="9052560" cy="42242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5932594"/>
            <a:ext cx="2346960" cy="340783"/>
          </a:xfrm>
          <a:prstGeom prst="rect">
            <a:avLst/>
          </a:prstGeom>
        </p:spPr>
        <p:txBody>
          <a:bodyPr vert="horz" lIns="91440" tIns="45720" rIns="91440" bIns="45720" rtlCol="0" anchor="ctr"/>
          <a:lstStyle>
            <a:lvl1pPr algn="l">
              <a:defRPr sz="1200">
                <a:solidFill>
                  <a:schemeClr val="tx1">
                    <a:tint val="75000"/>
                  </a:schemeClr>
                </a:solidFill>
              </a:defRPr>
            </a:lvl1pPr>
          </a:lstStyle>
          <a:p>
            <a:fld id="{45DC4DD7-2575-3044-97B6-D2FEAAE0AE59}" type="datetimeFigureOut">
              <a:rPr lang="en-US" smtClean="0"/>
              <a:pPr/>
              <a:t>9/15/2011</a:t>
            </a:fld>
            <a:endParaRPr lang="en-US"/>
          </a:p>
        </p:txBody>
      </p:sp>
      <p:sp>
        <p:nvSpPr>
          <p:cNvPr id="5" name="Footer Placeholder 4"/>
          <p:cNvSpPr>
            <a:spLocks noGrp="1"/>
          </p:cNvSpPr>
          <p:nvPr>
            <p:ph type="ftr" sz="quarter" idx="3"/>
          </p:nvPr>
        </p:nvSpPr>
        <p:spPr>
          <a:xfrm>
            <a:off x="3436620" y="5932594"/>
            <a:ext cx="3185160" cy="3407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5932594"/>
            <a:ext cx="2346960" cy="340783"/>
          </a:xfrm>
          <a:prstGeom prst="rect">
            <a:avLst/>
          </a:prstGeom>
        </p:spPr>
        <p:txBody>
          <a:bodyPr vert="horz" lIns="91440" tIns="45720" rIns="91440" bIns="45720" rtlCol="0" anchor="ctr"/>
          <a:lstStyle>
            <a:lvl1pPr algn="r">
              <a:defRPr sz="1200">
                <a:solidFill>
                  <a:schemeClr val="tx1">
                    <a:tint val="75000"/>
                  </a:schemeClr>
                </a:solidFill>
              </a:defRPr>
            </a:lvl1pPr>
          </a:lstStyle>
          <a:p>
            <a:fld id="{569124CC-B50F-8145-B1DC-9F492E7CAAF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www.facebook.com/projectunify"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resources.specialolympics.org/Sections/Get_Into_It.aspx"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I logo-lightbkgd.jpg"/>
          <p:cNvPicPr>
            <a:picLocks noChangeAspect="1"/>
          </p:cNvPicPr>
          <p:nvPr/>
        </p:nvPicPr>
        <p:blipFill>
          <a:blip r:embed="rId3"/>
          <a:stretch>
            <a:fillRect/>
          </a:stretch>
        </p:blipFill>
        <p:spPr>
          <a:xfrm>
            <a:off x="6248400" y="228600"/>
            <a:ext cx="3257517" cy="2273916"/>
          </a:xfrm>
          <a:prstGeom prst="rect">
            <a:avLst/>
          </a:prstGeom>
        </p:spPr>
      </p:pic>
      <p:sp>
        <p:nvSpPr>
          <p:cNvPr id="10" name="TextBox 9"/>
          <p:cNvSpPr txBox="1"/>
          <p:nvPr/>
        </p:nvSpPr>
        <p:spPr>
          <a:xfrm>
            <a:off x="6248400" y="4648200"/>
            <a:ext cx="3549897" cy="1261884"/>
          </a:xfrm>
          <a:prstGeom prst="rect">
            <a:avLst/>
          </a:prstGeom>
          <a:noFill/>
        </p:spPr>
        <p:txBody>
          <a:bodyPr wrap="square" rtlCol="0">
            <a:spAutoFit/>
          </a:bodyPr>
          <a:lstStyle/>
          <a:p>
            <a:r>
              <a:rPr lang="en-US" b="1" dirty="0" smtClean="0">
                <a:solidFill>
                  <a:srgbClr val="EB3447"/>
                </a:solidFill>
                <a:latin typeface="Corbel"/>
                <a:cs typeface="Corbel"/>
              </a:rPr>
              <a:t>JENNI NEWBURY</a:t>
            </a:r>
            <a:r>
              <a:rPr lang="en-US" dirty="0" smtClean="0">
                <a:solidFill>
                  <a:schemeClr val="tx1">
                    <a:lumMod val="50000"/>
                    <a:lumOff val="50000"/>
                  </a:schemeClr>
                </a:solidFill>
                <a:latin typeface="Corbel"/>
                <a:cs typeface="Corbel"/>
              </a:rPr>
              <a:t/>
            </a:r>
            <a:br>
              <a:rPr lang="en-US" dirty="0" smtClean="0">
                <a:solidFill>
                  <a:schemeClr val="tx1">
                    <a:lumMod val="50000"/>
                    <a:lumOff val="50000"/>
                  </a:schemeClr>
                </a:solidFill>
                <a:latin typeface="Corbel"/>
                <a:cs typeface="Corbel"/>
              </a:rPr>
            </a:br>
            <a:r>
              <a:rPr lang="en-US" sz="1400" i="1" dirty="0" smtClean="0">
                <a:solidFill>
                  <a:schemeClr val="tx1">
                    <a:lumMod val="50000"/>
                    <a:lumOff val="50000"/>
                  </a:schemeClr>
                </a:solidFill>
                <a:latin typeface="Corbel"/>
                <a:cs typeface="Corbel"/>
              </a:rPr>
              <a:t>Curriculum &amp; Education Resource Manager, </a:t>
            </a:r>
            <a:br>
              <a:rPr lang="en-US" sz="1400" i="1" dirty="0" smtClean="0">
                <a:solidFill>
                  <a:schemeClr val="tx1">
                    <a:lumMod val="50000"/>
                    <a:lumOff val="50000"/>
                  </a:schemeClr>
                </a:solidFill>
                <a:latin typeface="Corbel"/>
                <a:cs typeface="Corbel"/>
              </a:rPr>
            </a:br>
            <a:r>
              <a:rPr lang="en-US" sz="1400" i="1" dirty="0" smtClean="0">
                <a:solidFill>
                  <a:schemeClr val="tx1">
                    <a:lumMod val="50000"/>
                    <a:lumOff val="50000"/>
                  </a:schemeClr>
                </a:solidFill>
                <a:latin typeface="Corbel"/>
                <a:cs typeface="Corbel"/>
              </a:rPr>
              <a:t>Special Olympics</a:t>
            </a:r>
          </a:p>
          <a:p>
            <a:endParaRPr lang="en-US" dirty="0" smtClean="0">
              <a:solidFill>
                <a:schemeClr val="tx1">
                  <a:lumMod val="50000"/>
                  <a:lumOff val="50000"/>
                </a:schemeClr>
              </a:solidFill>
              <a:latin typeface="Corbel"/>
              <a:cs typeface="Corbel"/>
            </a:endParaRPr>
          </a:p>
          <a:p>
            <a:r>
              <a:rPr lang="en-US" sz="1200" dirty="0" smtClean="0">
                <a:solidFill>
                  <a:schemeClr val="bg1">
                    <a:lumMod val="75000"/>
                  </a:schemeClr>
                </a:solidFill>
                <a:latin typeface="Corbel"/>
                <a:cs typeface="Corbel"/>
              </a:rPr>
              <a:t>September 2011</a:t>
            </a:r>
            <a:endParaRPr lang="en-US" sz="1200" dirty="0">
              <a:solidFill>
                <a:schemeClr val="bg1">
                  <a:lumMod val="75000"/>
                </a:schemeClr>
              </a:solidFill>
              <a:latin typeface="Corbel"/>
              <a:cs typeface="Corbel"/>
            </a:endParaRPr>
          </a:p>
        </p:txBody>
      </p:sp>
      <p:pic>
        <p:nvPicPr>
          <p:cNvPr id="5" name="Picture 4"/>
          <p:cNvPicPr>
            <a:picLocks noChangeAspect="1"/>
          </p:cNvPicPr>
          <p:nvPr/>
        </p:nvPicPr>
        <p:blipFill>
          <a:blip r:embed="rId4">
            <a:grayscl/>
          </a:blip>
          <a:srcRect l="12832" r="14502"/>
          <a:stretch>
            <a:fillRect/>
          </a:stretch>
        </p:blipFill>
        <p:spPr>
          <a:xfrm rot="5400000">
            <a:off x="-266702" y="266701"/>
            <a:ext cx="6400802" cy="5867400"/>
          </a:xfrm>
          <a:prstGeom prst="rect">
            <a:avLst/>
          </a:prstGeom>
        </p:spPr>
      </p:pic>
      <p:sp>
        <p:nvSpPr>
          <p:cNvPr id="2" name="Rectangle 1"/>
          <p:cNvSpPr/>
          <p:nvPr/>
        </p:nvSpPr>
        <p:spPr>
          <a:xfrm>
            <a:off x="6361903" y="2971800"/>
            <a:ext cx="3030510" cy="830997"/>
          </a:xfrm>
          <a:prstGeom prst="rect">
            <a:avLst/>
          </a:prstGeom>
        </p:spPr>
        <p:txBody>
          <a:bodyPr wrap="square">
            <a:spAutoFit/>
          </a:bodyPr>
          <a:lstStyle/>
          <a:p>
            <a:r>
              <a:rPr lang="en-US" sz="2400" b="1" dirty="0" smtClean="0">
                <a:solidFill>
                  <a:srgbClr val="EB3447"/>
                </a:solidFill>
                <a:latin typeface="Corbel"/>
                <a:cs typeface="Corbel"/>
              </a:rPr>
              <a:t>GII 101: The Basics</a:t>
            </a:r>
          </a:p>
          <a:p>
            <a:pPr algn="ctr"/>
            <a:r>
              <a:rPr lang="en-US" sz="2400" b="1" dirty="0" smtClean="0">
                <a:solidFill>
                  <a:srgbClr val="EB3447"/>
                </a:solidFill>
                <a:latin typeface="Corbel"/>
              </a:rPr>
              <a:t>(for </a:t>
            </a:r>
            <a:r>
              <a:rPr lang="en-US" sz="2400" b="1" dirty="0" smtClean="0">
                <a:solidFill>
                  <a:srgbClr val="EB3447"/>
                </a:solidFill>
                <a:latin typeface="Corbel"/>
              </a:rPr>
              <a:t>Educators/Youth)</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10</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ADDITIONAL </a:t>
            </a:r>
            <a:r>
              <a:rPr lang="en-US" sz="4000" dirty="0" smtClean="0">
                <a:solidFill>
                  <a:srgbClr val="EB3447"/>
                </a:solidFill>
                <a:latin typeface="Corbel"/>
                <a:cs typeface="Corbel"/>
              </a:rPr>
              <a:t>ELEMENTS</a:t>
            </a:r>
            <a:r>
              <a:rPr lang="en-US" sz="4000" dirty="0" smtClean="0">
                <a:solidFill>
                  <a:srgbClr val="EB3447"/>
                </a:solidFill>
                <a:latin typeface="Corbel"/>
                <a:cs typeface="Corbel"/>
              </a:rPr>
              <a:t>…</a:t>
            </a:r>
            <a:endParaRPr lang="en-US" sz="4000" dirty="0">
              <a:solidFill>
                <a:srgbClr val="EB3447"/>
              </a:solidFill>
              <a:latin typeface="Corbel"/>
              <a:cs typeface="Corbel"/>
            </a:endParaRPr>
          </a:p>
        </p:txBody>
      </p:sp>
      <p:pic>
        <p:nvPicPr>
          <p:cNvPr id="14" name="Picture 13" descr="GALLERIE_PRINT_023.jpg"/>
          <p:cNvPicPr>
            <a:picLocks noChangeAspect="1"/>
          </p:cNvPicPr>
          <p:nvPr/>
        </p:nvPicPr>
        <p:blipFill>
          <a:blip r:embed="rId3"/>
          <a:stretch>
            <a:fillRect/>
          </a:stretch>
        </p:blipFill>
        <p:spPr>
          <a:xfrm>
            <a:off x="2362200" y="1587908"/>
            <a:ext cx="5541820" cy="3810001"/>
          </a:xfrm>
          <a:prstGeom prst="rect">
            <a:avLst/>
          </a:prstGeom>
          <a:ln>
            <a:noFill/>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2451">
            <a:off x="7796828" y="2005513"/>
            <a:ext cx="2149579" cy="3425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GII logo-lightbkgd.jpg"/>
          <p:cNvPicPr>
            <a:picLocks noChangeAspect="1"/>
          </p:cNvPicPr>
          <p:nvPr/>
        </p:nvPicPr>
        <p:blipFill>
          <a:blip r:embed="rId3"/>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11</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GII Active</a:t>
            </a:r>
            <a:endParaRPr lang="en-US" sz="4000" dirty="0">
              <a:solidFill>
                <a:srgbClr val="EB3447"/>
              </a:solidFill>
              <a:latin typeface="Corbel"/>
              <a:cs typeface="Corbel"/>
            </a:endParaRPr>
          </a:p>
        </p:txBody>
      </p:sp>
      <p:sp>
        <p:nvSpPr>
          <p:cNvPr id="8" name="Rectangle 3"/>
          <p:cNvSpPr>
            <a:spLocks noRot="1" noChangeArrowheads="1"/>
          </p:cNvSpPr>
          <p:nvPr/>
        </p:nvSpPr>
        <p:spPr bwMode="auto">
          <a:xfrm>
            <a:off x="539859" y="1752600"/>
            <a:ext cx="3803541"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Condensed version of K-12  GII Lessons based on more physical activity and discussions. Designed for less-structured environments (recess, after-school programs, sports teams)</a:t>
            </a:r>
            <a:endParaRPr lang="en-US" sz="2400" dirty="0">
              <a:solidFill>
                <a:srgbClr val="7F7F7F"/>
              </a:solidFill>
              <a:latin typeface="Corbel"/>
              <a:cs typeface="Corbe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9029">
            <a:off x="6093255" y="1532238"/>
            <a:ext cx="2037635" cy="3282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7875">
            <a:off x="4515809" y="631825"/>
            <a:ext cx="2021657" cy="3111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419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12</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Movies that Move</a:t>
            </a:r>
            <a:endParaRPr lang="en-US" sz="4000" dirty="0">
              <a:solidFill>
                <a:srgbClr val="EB3447"/>
              </a:solidFill>
              <a:latin typeface="Corbel"/>
              <a:cs typeface="Corbel"/>
            </a:endParaRPr>
          </a:p>
        </p:txBody>
      </p:sp>
      <p:sp>
        <p:nvSpPr>
          <p:cNvPr id="7" name="Rectangle 3"/>
          <p:cNvSpPr>
            <a:spLocks noRot="1" noChangeArrowheads="1"/>
          </p:cNvSpPr>
          <p:nvPr/>
        </p:nvSpPr>
        <p:spPr bwMode="auto">
          <a:xfrm>
            <a:off x="533401" y="1600200"/>
            <a:ext cx="3733799"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Clips from films and TV shows based on themes of Different Abilities, Acceptance, Power of Words, and Youth Leadership with teacher’s guide</a:t>
            </a:r>
            <a:endParaRPr lang="en-US" sz="2400" dirty="0">
              <a:solidFill>
                <a:srgbClr val="7F7F7F"/>
              </a:solidFill>
              <a:latin typeface="Corbel"/>
              <a:cs typeface="Corbe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5457">
            <a:off x="4703399" y="563290"/>
            <a:ext cx="2805344" cy="3646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02"/>
          <a:stretch/>
        </p:blipFill>
        <p:spPr bwMode="auto">
          <a:xfrm rot="321023">
            <a:off x="7093752" y="2334938"/>
            <a:ext cx="2509008" cy="3380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76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13</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304800"/>
            <a:ext cx="3429000" cy="1323439"/>
          </a:xfrm>
          <a:prstGeom prst="rect">
            <a:avLst/>
          </a:prstGeom>
          <a:noFill/>
        </p:spPr>
        <p:txBody>
          <a:bodyPr wrap="square" rtlCol="0">
            <a:spAutoFit/>
          </a:bodyPr>
          <a:lstStyle/>
          <a:p>
            <a:pPr algn="ctr"/>
            <a:r>
              <a:rPr lang="en-US" sz="4000" dirty="0" smtClean="0">
                <a:solidFill>
                  <a:srgbClr val="EB3447"/>
                </a:solidFill>
                <a:latin typeface="Corbel"/>
                <a:cs typeface="Corbel"/>
              </a:rPr>
              <a:t>TFK Teacher’s Guide</a:t>
            </a:r>
            <a:endParaRPr lang="en-US" sz="4000" dirty="0">
              <a:solidFill>
                <a:srgbClr val="EB3447"/>
              </a:solidFill>
              <a:latin typeface="Corbel"/>
              <a:cs typeface="Corbel"/>
            </a:endParaRPr>
          </a:p>
        </p:txBody>
      </p:sp>
      <p:sp>
        <p:nvSpPr>
          <p:cNvPr id="8" name="TextBox 7"/>
          <p:cNvSpPr txBox="1"/>
          <p:nvPr/>
        </p:nvSpPr>
        <p:spPr>
          <a:xfrm>
            <a:off x="5029200" y="304799"/>
            <a:ext cx="4724400" cy="1323439"/>
          </a:xfrm>
          <a:prstGeom prst="rect">
            <a:avLst/>
          </a:prstGeom>
          <a:noFill/>
        </p:spPr>
        <p:txBody>
          <a:bodyPr wrap="square" rtlCol="0">
            <a:spAutoFit/>
          </a:bodyPr>
          <a:lstStyle/>
          <a:p>
            <a:pPr algn="ctr"/>
            <a:r>
              <a:rPr lang="en-US" sz="4000" dirty="0" smtClean="0">
                <a:solidFill>
                  <a:srgbClr val="EB3447"/>
                </a:solidFill>
                <a:latin typeface="Corbel"/>
                <a:cs typeface="Corbel"/>
              </a:rPr>
              <a:t>Learning Magazine Activity Teaser</a:t>
            </a:r>
            <a:endParaRPr lang="en-US" sz="4000" dirty="0">
              <a:solidFill>
                <a:srgbClr val="EB3447"/>
              </a:solidFill>
              <a:latin typeface="Corbel"/>
              <a:cs typeface="Corbe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040">
            <a:off x="5072169" y="1692423"/>
            <a:ext cx="2402273" cy="3277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2002">
            <a:off x="7292518" y="2893163"/>
            <a:ext cx="2344580" cy="3195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7354">
            <a:off x="2260910" y="2729424"/>
            <a:ext cx="2369388" cy="3090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3590">
            <a:off x="274861" y="1717929"/>
            <a:ext cx="2209800" cy="2939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681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14</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INSERT SCREEN SHOT</a:t>
            </a:r>
            <a:endParaRPr lang="en-US" sz="4000" dirty="0">
              <a:solidFill>
                <a:srgbClr val="EB3447"/>
              </a:solidFill>
              <a:latin typeface="Corbel"/>
              <a:cs typeface="Corbel"/>
            </a:endParaRPr>
          </a:p>
        </p:txBody>
      </p:sp>
      <p:pic>
        <p:nvPicPr>
          <p:cNvPr id="12" name="Picture 11" descr="Screen shot 2010-09-09 at 6.16.33 AM.png"/>
          <p:cNvPicPr>
            <a:picLocks noChangeAspect="1"/>
          </p:cNvPicPr>
          <p:nvPr/>
        </p:nvPicPr>
        <p:blipFill>
          <a:blip r:embed="rId3"/>
          <a:srcRect l="11069" t="14545" r="11116" b="6224"/>
          <a:stretch>
            <a:fillRect/>
          </a:stretch>
        </p:blipFill>
        <p:spPr>
          <a:xfrm>
            <a:off x="0" y="0"/>
            <a:ext cx="10058400" cy="6400800"/>
          </a:xfrm>
          <a:prstGeom prst="rect">
            <a:avLst/>
          </a:prstGeom>
        </p:spPr>
      </p:pic>
      <p:sp>
        <p:nvSpPr>
          <p:cNvPr id="7" name="TextBox 6"/>
          <p:cNvSpPr txBox="1"/>
          <p:nvPr/>
        </p:nvSpPr>
        <p:spPr>
          <a:xfrm>
            <a:off x="380999" y="4907517"/>
            <a:ext cx="8950707" cy="1323439"/>
          </a:xfrm>
          <a:prstGeom prst="rect">
            <a:avLst/>
          </a:prstGeom>
          <a:noFill/>
          <a:effectLst/>
        </p:spPr>
        <p:txBody>
          <a:bodyPr wrap="square" rtlCol="0">
            <a:spAutoFit/>
          </a:bodyPr>
          <a:lstStyle/>
          <a:p>
            <a:pPr>
              <a:spcBef>
                <a:spcPts val="1800"/>
              </a:spcBef>
            </a:pPr>
            <a:r>
              <a:rPr lang="en-US" sz="8000" b="1" dirty="0" smtClean="0">
                <a:solidFill>
                  <a:schemeClr val="bg1"/>
                </a:solidFill>
                <a:effectLst>
                  <a:outerShdw blurRad="342900" dist="38100" dir="2700000">
                    <a:srgbClr val="000000"/>
                  </a:outerShdw>
                </a:effectLst>
                <a:latin typeface="Corbel"/>
                <a:cs typeface="Corbel"/>
              </a:rPr>
              <a:t>The Website</a:t>
            </a:r>
            <a:endParaRPr lang="en-US" sz="4000" b="1" baseline="30000" dirty="0" smtClean="0">
              <a:solidFill>
                <a:schemeClr val="bg1"/>
              </a:solidFill>
              <a:effectLst>
                <a:outerShdw blurRad="342900" dist="38100" dir="2700000">
                  <a:srgbClr val="000000"/>
                </a:outerShdw>
              </a:effectLst>
              <a:latin typeface="Corbel"/>
              <a:cs typeface="Corbel"/>
            </a:endParaRPr>
          </a:p>
        </p:txBody>
      </p:sp>
    </p:spTree>
    <p:extLst>
      <p:ext uri="{BB962C8B-B14F-4D97-AF65-F5344CB8AC3E}">
        <p14:creationId xmlns:p14="http://schemas.microsoft.com/office/powerpoint/2010/main" val="2006336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15</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403592"/>
            <a:ext cx="7162800" cy="707886"/>
          </a:xfrm>
          <a:prstGeom prst="rect">
            <a:avLst/>
          </a:prstGeom>
          <a:noFill/>
        </p:spPr>
        <p:txBody>
          <a:bodyPr wrap="square" rtlCol="0">
            <a:spAutoFit/>
          </a:bodyPr>
          <a:lstStyle/>
          <a:p>
            <a:r>
              <a:rPr lang="en-US" sz="4000" dirty="0" smtClean="0">
                <a:solidFill>
                  <a:srgbClr val="EB3447"/>
                </a:solidFill>
                <a:latin typeface="Corbel"/>
                <a:cs typeface="Corbel"/>
              </a:rPr>
              <a:t>Student Activities</a:t>
            </a:r>
            <a:endParaRPr lang="en-US" sz="4000" dirty="0">
              <a:solidFill>
                <a:srgbClr val="EB3447"/>
              </a:solidFill>
              <a:latin typeface="Corbel"/>
              <a:cs typeface="Corbel"/>
            </a:endParaRPr>
          </a:p>
        </p:txBody>
      </p:sp>
      <p:sp>
        <p:nvSpPr>
          <p:cNvPr id="8" name="Rectangle 3"/>
          <p:cNvSpPr>
            <a:spLocks noRot="1" noChangeArrowheads="1"/>
          </p:cNvSpPr>
          <p:nvPr/>
        </p:nvSpPr>
        <p:spPr bwMode="auto">
          <a:xfrm>
            <a:off x="533401" y="1600200"/>
            <a:ext cx="2209799" cy="1371600"/>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For all ages. Make a card. Make a story. Meet a friend. Make a difference.</a:t>
            </a:r>
            <a:endParaRPr lang="en-US" sz="2400" dirty="0">
              <a:solidFill>
                <a:srgbClr val="7F7F7F"/>
              </a:solidFill>
              <a:latin typeface="Corbel"/>
              <a:cs typeface="Corbel"/>
            </a:endParaRP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97" t="11562" r="13469" b="10532"/>
          <a:stretch/>
        </p:blipFill>
        <p:spPr bwMode="auto">
          <a:xfrm>
            <a:off x="2649857" y="1202918"/>
            <a:ext cx="7103743" cy="431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229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16</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444847"/>
            <a:ext cx="7162800" cy="707886"/>
          </a:xfrm>
          <a:prstGeom prst="rect">
            <a:avLst/>
          </a:prstGeom>
          <a:noFill/>
        </p:spPr>
        <p:txBody>
          <a:bodyPr wrap="square" rtlCol="0">
            <a:spAutoFit/>
          </a:bodyPr>
          <a:lstStyle/>
          <a:p>
            <a:r>
              <a:rPr lang="en-US" sz="4000" dirty="0" smtClean="0">
                <a:solidFill>
                  <a:srgbClr val="EB3447"/>
                </a:solidFill>
                <a:latin typeface="Corbel"/>
                <a:cs typeface="Corbel"/>
              </a:rPr>
              <a:t>Educator Section</a:t>
            </a:r>
            <a:endParaRPr lang="en-US" sz="4000" dirty="0">
              <a:solidFill>
                <a:srgbClr val="EB3447"/>
              </a:solidFill>
              <a:latin typeface="Corbel"/>
              <a:cs typeface="Corbel"/>
            </a:endParaRPr>
          </a:p>
        </p:txBody>
      </p:sp>
      <p:sp>
        <p:nvSpPr>
          <p:cNvPr id="7" name="Rectangle 3"/>
          <p:cNvSpPr>
            <a:spLocks noRot="1" noChangeArrowheads="1"/>
          </p:cNvSpPr>
          <p:nvPr/>
        </p:nvSpPr>
        <p:spPr bwMode="auto">
          <a:xfrm>
            <a:off x="533401" y="1600200"/>
            <a:ext cx="1752599"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Create an account. </a:t>
            </a:r>
          </a:p>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Download the lessons.</a:t>
            </a:r>
            <a:endParaRPr lang="en-US" sz="2400" dirty="0">
              <a:solidFill>
                <a:srgbClr val="7F7F7F"/>
              </a:solidFill>
              <a:latin typeface="Corbel"/>
              <a:cs typeface="Corbel"/>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66" t="11479" r="13048" b="4891"/>
          <a:stretch/>
        </p:blipFill>
        <p:spPr bwMode="auto">
          <a:xfrm>
            <a:off x="2286000" y="1267301"/>
            <a:ext cx="7650481" cy="493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427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17</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388498" y="423708"/>
            <a:ext cx="7162800" cy="707886"/>
          </a:xfrm>
          <a:prstGeom prst="rect">
            <a:avLst/>
          </a:prstGeom>
          <a:noFill/>
        </p:spPr>
        <p:txBody>
          <a:bodyPr wrap="square" rtlCol="0">
            <a:spAutoFit/>
          </a:bodyPr>
          <a:lstStyle/>
          <a:p>
            <a:r>
              <a:rPr lang="en-US" sz="4000" dirty="0" smtClean="0">
                <a:solidFill>
                  <a:srgbClr val="EB3447"/>
                </a:solidFill>
                <a:latin typeface="Corbel"/>
                <a:cs typeface="Corbel"/>
              </a:rPr>
              <a:t>Resources Page</a:t>
            </a:r>
            <a:endParaRPr lang="en-US" sz="4000" dirty="0">
              <a:solidFill>
                <a:srgbClr val="EB3447"/>
              </a:solidFill>
              <a:latin typeface="Corbel"/>
              <a:cs typeface="Corbel"/>
            </a:endParaRPr>
          </a:p>
        </p:txBody>
      </p:sp>
      <p:sp>
        <p:nvSpPr>
          <p:cNvPr id="7" name="Rectangle 3"/>
          <p:cNvSpPr>
            <a:spLocks noRot="1" noChangeArrowheads="1"/>
          </p:cNvSpPr>
          <p:nvPr/>
        </p:nvSpPr>
        <p:spPr bwMode="auto">
          <a:xfrm>
            <a:off x="366375" y="1600200"/>
            <a:ext cx="2286000"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Links to all resources throughout the GII Lessons</a:t>
            </a:r>
            <a:endParaRPr lang="en-US" sz="2400" dirty="0">
              <a:solidFill>
                <a:srgbClr val="7F7F7F"/>
              </a:solidFill>
              <a:latin typeface="Corbel"/>
              <a:cs typeface="Corbe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23" t="10666" r="13651" b="5205"/>
          <a:stretch/>
        </p:blipFill>
        <p:spPr bwMode="auto">
          <a:xfrm>
            <a:off x="2429797" y="1250307"/>
            <a:ext cx="7433187" cy="4807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444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18</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331857"/>
            <a:ext cx="7162800" cy="707886"/>
          </a:xfrm>
          <a:prstGeom prst="rect">
            <a:avLst/>
          </a:prstGeom>
          <a:noFill/>
        </p:spPr>
        <p:txBody>
          <a:bodyPr wrap="square" rtlCol="0">
            <a:spAutoFit/>
          </a:bodyPr>
          <a:lstStyle/>
          <a:p>
            <a:r>
              <a:rPr lang="en-US" sz="4000" dirty="0" smtClean="0">
                <a:solidFill>
                  <a:srgbClr val="EB3447"/>
                </a:solidFill>
                <a:latin typeface="Corbel"/>
                <a:cs typeface="Corbel"/>
              </a:rPr>
              <a:t>Classroom Conversations</a:t>
            </a:r>
            <a:endParaRPr lang="en-US" sz="4000" dirty="0">
              <a:solidFill>
                <a:srgbClr val="EB3447"/>
              </a:solidFill>
              <a:latin typeface="Corbel"/>
              <a:cs typeface="Corbel"/>
            </a:endParaRPr>
          </a:p>
        </p:txBody>
      </p:sp>
      <p:sp>
        <p:nvSpPr>
          <p:cNvPr id="7" name="Rectangle 3"/>
          <p:cNvSpPr>
            <a:spLocks noRot="1" noChangeArrowheads="1"/>
          </p:cNvSpPr>
          <p:nvPr/>
        </p:nvSpPr>
        <p:spPr bwMode="auto">
          <a:xfrm>
            <a:off x="533401" y="1600200"/>
            <a:ext cx="3733799"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Builds on current events in our community. Can be used as a continuation or a great start to the conversation.</a:t>
            </a:r>
          </a:p>
          <a:p>
            <a:pPr marL="3175" indent="-3175">
              <a:lnSpc>
                <a:spcPts val="3300"/>
              </a:lnSpc>
              <a:buClr>
                <a:srgbClr val="FF0000"/>
              </a:buClr>
              <a:buFont typeface="Times" pitchFamily="-112" charset="0"/>
              <a:buNone/>
            </a:pPr>
            <a:endParaRPr lang="en-US" sz="2400" dirty="0">
              <a:solidFill>
                <a:srgbClr val="7F7F7F"/>
              </a:solidFill>
              <a:latin typeface="Corbel"/>
              <a:cs typeface="Corbel"/>
            </a:endParaRPr>
          </a:p>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Access through Educator Resources Page</a:t>
            </a:r>
            <a:endParaRPr lang="en-US" sz="2400" dirty="0">
              <a:solidFill>
                <a:srgbClr val="7F7F7F"/>
              </a:solidFill>
              <a:latin typeface="Corbel"/>
              <a:cs typeface="Corbe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46" t="23716" r="36422" b="7097"/>
          <a:stretch/>
        </p:blipFill>
        <p:spPr bwMode="auto">
          <a:xfrm>
            <a:off x="4758813" y="1039743"/>
            <a:ext cx="4994787" cy="387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357" t="14447" r="35449" b="44772"/>
          <a:stretch/>
        </p:blipFill>
        <p:spPr bwMode="auto">
          <a:xfrm>
            <a:off x="3276600" y="4159755"/>
            <a:ext cx="4791998" cy="214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361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19</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366932" y="371518"/>
            <a:ext cx="7162800" cy="707886"/>
          </a:xfrm>
          <a:prstGeom prst="rect">
            <a:avLst/>
          </a:prstGeom>
          <a:noFill/>
        </p:spPr>
        <p:txBody>
          <a:bodyPr wrap="square" rtlCol="0">
            <a:spAutoFit/>
          </a:bodyPr>
          <a:lstStyle/>
          <a:p>
            <a:r>
              <a:rPr lang="en-US" sz="4000" dirty="0" smtClean="0">
                <a:solidFill>
                  <a:srgbClr val="EB3447"/>
                </a:solidFill>
                <a:latin typeface="Corbel"/>
                <a:cs typeface="Corbel"/>
              </a:rPr>
              <a:t>Facebook Discussions</a:t>
            </a:r>
            <a:endParaRPr lang="en-US" sz="4000" dirty="0">
              <a:solidFill>
                <a:srgbClr val="EB3447"/>
              </a:solidFill>
              <a:latin typeface="Corbel"/>
              <a:cs typeface="Corbel"/>
            </a:endParaRPr>
          </a:p>
        </p:txBody>
      </p:sp>
      <p:sp>
        <p:nvSpPr>
          <p:cNvPr id="7" name="Rectangle 3"/>
          <p:cNvSpPr>
            <a:spLocks noRot="1" noChangeArrowheads="1"/>
          </p:cNvSpPr>
          <p:nvPr/>
        </p:nvSpPr>
        <p:spPr bwMode="auto">
          <a:xfrm>
            <a:off x="541718" y="1371599"/>
            <a:ext cx="3505199"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400" dirty="0" smtClean="0">
                <a:solidFill>
                  <a:srgbClr val="7F7F7F"/>
                </a:solidFill>
                <a:latin typeface="Corbel"/>
                <a:cs typeface="Corbel"/>
              </a:rPr>
              <a:t>For both Students &amp; Educators. Share ideas. Share Perspectives. Share stories. Win Prizes.</a:t>
            </a:r>
            <a:endParaRPr lang="en-US" sz="2400" dirty="0">
              <a:solidFill>
                <a:srgbClr val="7F7F7F"/>
              </a:solidFill>
              <a:latin typeface="Corbel"/>
              <a:cs typeface="Corbe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259"/>
          <a:stretch/>
        </p:blipFill>
        <p:spPr bwMode="auto">
          <a:xfrm>
            <a:off x="4143245" y="1079404"/>
            <a:ext cx="5653073" cy="462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18" r="59584" b="69288"/>
          <a:stretch/>
        </p:blipFill>
        <p:spPr bwMode="auto">
          <a:xfrm>
            <a:off x="388498" y="3270669"/>
            <a:ext cx="3894672" cy="199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a:spLocks noRot="1" noChangeArrowheads="1"/>
          </p:cNvSpPr>
          <p:nvPr/>
        </p:nvSpPr>
        <p:spPr bwMode="auto">
          <a:xfrm>
            <a:off x="3124200" y="5792788"/>
            <a:ext cx="3276600" cy="585207"/>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dirty="0" smtClean="0">
                <a:solidFill>
                  <a:srgbClr val="7F7F7F"/>
                </a:solidFill>
                <a:latin typeface="Corbel"/>
                <a:cs typeface="Corbel"/>
                <a:hlinkClick r:id="rId5"/>
              </a:rPr>
              <a:t>www.facebook.com/projectunify</a:t>
            </a:r>
            <a:endParaRPr lang="en-US" dirty="0" smtClean="0">
              <a:solidFill>
                <a:srgbClr val="7F7F7F"/>
              </a:solidFill>
              <a:latin typeface="Corbel"/>
              <a:cs typeface="Corbel"/>
            </a:endParaRPr>
          </a:p>
          <a:p>
            <a:pPr marL="3175" indent="-3175">
              <a:lnSpc>
                <a:spcPts val="3300"/>
              </a:lnSpc>
              <a:buClr>
                <a:srgbClr val="FF0000"/>
              </a:buClr>
              <a:buFont typeface="Times" pitchFamily="-112" charset="0"/>
              <a:buNone/>
            </a:pPr>
            <a:endParaRPr lang="en-US" dirty="0" smtClean="0">
              <a:solidFill>
                <a:srgbClr val="7F7F7F"/>
              </a:solidFill>
              <a:latin typeface="Corbel"/>
              <a:cs typeface="Corbel"/>
            </a:endParaRPr>
          </a:p>
          <a:p>
            <a:pPr marL="3175" indent="-3175">
              <a:lnSpc>
                <a:spcPts val="3300"/>
              </a:lnSpc>
              <a:buClr>
                <a:srgbClr val="FF0000"/>
              </a:buClr>
              <a:buFont typeface="Times" pitchFamily="-112" charset="0"/>
              <a:buNone/>
            </a:pPr>
            <a:endParaRPr lang="en-US" dirty="0">
              <a:solidFill>
                <a:srgbClr val="7F7F7F"/>
              </a:solidFill>
              <a:latin typeface="Corbel"/>
              <a:cs typeface="Corbel"/>
            </a:endParaRPr>
          </a:p>
        </p:txBody>
      </p:sp>
    </p:spTree>
    <p:extLst>
      <p:ext uri="{BB962C8B-B14F-4D97-AF65-F5344CB8AC3E}">
        <p14:creationId xmlns:p14="http://schemas.microsoft.com/office/powerpoint/2010/main" val="841463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Content of Webinar</a:t>
            </a:r>
            <a:endParaRPr lang="en-US" sz="4000" dirty="0">
              <a:solidFill>
                <a:srgbClr val="EB3447"/>
              </a:solidFill>
              <a:latin typeface="Corbel"/>
              <a:cs typeface="Corbel"/>
            </a:endParaRPr>
          </a:p>
        </p:txBody>
      </p:sp>
      <p:sp>
        <p:nvSpPr>
          <p:cNvPr id="8" name="TextBox 7"/>
          <p:cNvSpPr txBox="1"/>
          <p:nvPr/>
        </p:nvSpPr>
        <p:spPr>
          <a:xfrm>
            <a:off x="488840" y="1676400"/>
            <a:ext cx="4540360" cy="3370153"/>
          </a:xfrm>
          <a:prstGeom prst="rect">
            <a:avLst/>
          </a:prstGeom>
          <a:noFill/>
        </p:spPr>
        <p:txBody>
          <a:bodyPr wrap="square" rtlCol="0">
            <a:spAutoFit/>
          </a:bodyPr>
          <a:lstStyle/>
          <a:p>
            <a:pPr marL="225425" indent="-225425">
              <a:spcBef>
                <a:spcPts val="1800"/>
              </a:spcBef>
              <a:buClr>
                <a:schemeClr val="tx1">
                  <a:lumMod val="50000"/>
                  <a:lumOff val="50000"/>
                </a:schemeClr>
              </a:buClr>
              <a:buFont typeface="Arial"/>
              <a:buChar char="•"/>
            </a:pPr>
            <a:r>
              <a:rPr lang="en-US" sz="2300" dirty="0" smtClean="0">
                <a:solidFill>
                  <a:srgbClr val="7F7F7F"/>
                </a:solidFill>
                <a:latin typeface="Corbel"/>
                <a:cs typeface="Corbel"/>
              </a:rPr>
              <a:t>Intro to GII Lessons &amp; Resources</a:t>
            </a:r>
          </a:p>
          <a:p>
            <a:pPr marL="225425" indent="-225425">
              <a:spcBef>
                <a:spcPts val="1800"/>
              </a:spcBef>
              <a:buClr>
                <a:schemeClr val="tx1">
                  <a:lumMod val="50000"/>
                  <a:lumOff val="50000"/>
                </a:schemeClr>
              </a:buClr>
              <a:buFont typeface="Arial"/>
              <a:buChar char="•"/>
            </a:pPr>
            <a:r>
              <a:rPr lang="en-US" sz="2300" dirty="0" smtClean="0">
                <a:solidFill>
                  <a:srgbClr val="7F7F7F"/>
                </a:solidFill>
                <a:latin typeface="Corbel"/>
                <a:cs typeface="Corbel"/>
              </a:rPr>
              <a:t>Website</a:t>
            </a:r>
            <a:endParaRPr lang="en-US" sz="2300" dirty="0" smtClean="0">
              <a:solidFill>
                <a:srgbClr val="7F7F7F"/>
              </a:solidFill>
              <a:latin typeface="Corbel"/>
              <a:cs typeface="Corbel"/>
            </a:endParaRPr>
          </a:p>
          <a:p>
            <a:pPr marL="225425" indent="-225425">
              <a:spcBef>
                <a:spcPts val="1800"/>
              </a:spcBef>
              <a:buClr>
                <a:schemeClr val="tx1">
                  <a:lumMod val="50000"/>
                  <a:lumOff val="50000"/>
                </a:schemeClr>
              </a:buClr>
              <a:buFont typeface="Arial"/>
              <a:buChar char="•"/>
            </a:pPr>
            <a:r>
              <a:rPr lang="en-US" sz="2300" dirty="0" smtClean="0">
                <a:solidFill>
                  <a:srgbClr val="7F7F7F"/>
                </a:solidFill>
                <a:latin typeface="Corbel"/>
                <a:cs typeface="Corbel"/>
              </a:rPr>
              <a:t>Talking About GII…</a:t>
            </a:r>
          </a:p>
          <a:p>
            <a:pPr marL="225425" indent="-225425">
              <a:spcBef>
                <a:spcPts val="1800"/>
              </a:spcBef>
              <a:buClr>
                <a:schemeClr val="tx1">
                  <a:lumMod val="50000"/>
                  <a:lumOff val="50000"/>
                </a:schemeClr>
              </a:buClr>
              <a:buFont typeface="Arial"/>
              <a:buChar char="•"/>
            </a:pPr>
            <a:r>
              <a:rPr lang="en-US" sz="2300" dirty="0" smtClean="0">
                <a:solidFill>
                  <a:srgbClr val="7F7F7F"/>
                </a:solidFill>
                <a:latin typeface="Corbel"/>
                <a:cs typeface="Corbel"/>
              </a:rPr>
              <a:t>What We </a:t>
            </a:r>
            <a:r>
              <a:rPr lang="en-US" sz="2300" dirty="0">
                <a:solidFill>
                  <a:srgbClr val="7F7F7F"/>
                </a:solidFill>
                <a:latin typeface="Corbel"/>
                <a:cs typeface="Corbel"/>
              </a:rPr>
              <a:t>A</a:t>
            </a:r>
            <a:r>
              <a:rPr lang="en-US" sz="2300" dirty="0" smtClean="0">
                <a:solidFill>
                  <a:srgbClr val="7F7F7F"/>
                </a:solidFill>
                <a:latin typeface="Corbel"/>
                <a:cs typeface="Corbel"/>
              </a:rPr>
              <a:t>re </a:t>
            </a:r>
            <a:r>
              <a:rPr lang="en-US" sz="2300" dirty="0">
                <a:solidFill>
                  <a:srgbClr val="7F7F7F"/>
                </a:solidFill>
                <a:latin typeface="Corbel"/>
                <a:cs typeface="Corbel"/>
              </a:rPr>
              <a:t>U</a:t>
            </a:r>
            <a:r>
              <a:rPr lang="en-US" sz="2300" dirty="0" smtClean="0">
                <a:solidFill>
                  <a:srgbClr val="7F7F7F"/>
                </a:solidFill>
                <a:latin typeface="Corbel"/>
                <a:cs typeface="Corbel"/>
              </a:rPr>
              <a:t>p </a:t>
            </a:r>
            <a:r>
              <a:rPr lang="en-US" sz="2300" dirty="0">
                <a:solidFill>
                  <a:srgbClr val="7F7F7F"/>
                </a:solidFill>
                <a:latin typeface="Corbel"/>
                <a:cs typeface="Corbel"/>
              </a:rPr>
              <a:t>A</a:t>
            </a:r>
            <a:r>
              <a:rPr lang="en-US" sz="2300" dirty="0" smtClean="0">
                <a:solidFill>
                  <a:srgbClr val="7F7F7F"/>
                </a:solidFill>
                <a:latin typeface="Corbel"/>
                <a:cs typeface="Corbel"/>
              </a:rPr>
              <a:t>gainst</a:t>
            </a:r>
          </a:p>
          <a:p>
            <a:pPr marL="225425" indent="-225425">
              <a:spcBef>
                <a:spcPts val="1800"/>
              </a:spcBef>
              <a:buClr>
                <a:schemeClr val="tx1">
                  <a:lumMod val="50000"/>
                  <a:lumOff val="50000"/>
                </a:schemeClr>
              </a:buClr>
              <a:buFont typeface="Arial"/>
              <a:buChar char="•"/>
            </a:pPr>
            <a:r>
              <a:rPr lang="en-US" sz="2300" dirty="0" smtClean="0">
                <a:solidFill>
                  <a:srgbClr val="7F7F7F"/>
                </a:solidFill>
                <a:latin typeface="Corbel"/>
                <a:cs typeface="Corbel"/>
              </a:rPr>
              <a:t>Empowering Youth</a:t>
            </a:r>
            <a:endParaRPr lang="en-US" sz="2300" dirty="0" smtClean="0">
              <a:solidFill>
                <a:srgbClr val="7F7F7F"/>
              </a:solidFill>
              <a:latin typeface="Corbel"/>
              <a:cs typeface="Corbel"/>
            </a:endParaRPr>
          </a:p>
          <a:p>
            <a:pPr marL="225425" indent="-225425">
              <a:spcBef>
                <a:spcPts val="1800"/>
              </a:spcBef>
              <a:buClr>
                <a:schemeClr val="tx1">
                  <a:lumMod val="50000"/>
                  <a:lumOff val="50000"/>
                </a:schemeClr>
              </a:buClr>
              <a:buFont typeface="Arial"/>
              <a:buChar char="•"/>
            </a:pPr>
            <a:r>
              <a:rPr lang="en-US" sz="2300" dirty="0" smtClean="0">
                <a:solidFill>
                  <a:srgbClr val="7F7F7F"/>
                </a:solidFill>
                <a:latin typeface="Corbel"/>
                <a:cs typeface="Corbel"/>
              </a:rPr>
              <a:t>Q &amp; A</a:t>
            </a:r>
          </a:p>
        </p:txBody>
      </p:sp>
      <p:pic>
        <p:nvPicPr>
          <p:cNvPr id="1026" name="Picture 2" descr="R:\Project UNIFY\2010 USA GAMES\Photos\Youth Activation Summit\YAS Day 1_22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215" y="1580124"/>
            <a:ext cx="4152900" cy="3001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20</a:t>
            </a:fld>
            <a:endParaRPr lang="en-US" sz="1200" dirty="0">
              <a:solidFill>
                <a:schemeClr val="tx1">
                  <a:lumMod val="50000"/>
                  <a:lumOff val="50000"/>
                </a:schemeClr>
              </a:solidFill>
              <a:latin typeface="Corbel"/>
              <a:cs typeface="Corbel"/>
            </a:endParaRPr>
          </a:p>
        </p:txBody>
      </p:sp>
      <p:pic>
        <p:nvPicPr>
          <p:cNvPr id="7" name="Picture 6" descr="IMG_4394.JPG"/>
          <p:cNvPicPr>
            <a:picLocks noChangeAspect="1"/>
          </p:cNvPicPr>
          <p:nvPr/>
        </p:nvPicPr>
        <p:blipFill rotWithShape="1">
          <a:blip r:embed="rId2">
            <a:grayscl/>
          </a:blip>
          <a:srcRect l="12156" t="3817" r="7027" b="21931"/>
          <a:stretch/>
        </p:blipFill>
        <p:spPr>
          <a:xfrm>
            <a:off x="261553" y="-66375"/>
            <a:ext cx="9276951" cy="6467175"/>
          </a:xfrm>
          <a:prstGeom prst="rect">
            <a:avLst/>
          </a:prstGeom>
        </p:spPr>
      </p:pic>
      <p:sp>
        <p:nvSpPr>
          <p:cNvPr id="11" name="TextBox 10"/>
          <p:cNvSpPr txBox="1"/>
          <p:nvPr/>
        </p:nvSpPr>
        <p:spPr>
          <a:xfrm>
            <a:off x="762001" y="3429000"/>
            <a:ext cx="9296399" cy="2092881"/>
          </a:xfrm>
          <a:prstGeom prst="rect">
            <a:avLst/>
          </a:prstGeom>
          <a:noFill/>
          <a:effectLst/>
        </p:spPr>
        <p:txBody>
          <a:bodyPr wrap="square" rtlCol="0">
            <a:spAutoFit/>
          </a:bodyPr>
          <a:lstStyle/>
          <a:p>
            <a:r>
              <a:rPr lang="en-US" sz="5000" b="1" dirty="0" smtClean="0">
                <a:solidFill>
                  <a:schemeClr val="bg1"/>
                </a:solidFill>
                <a:effectLst>
                  <a:outerShdw blurRad="342900" dist="38100" dir="2700000">
                    <a:srgbClr val="000000"/>
                  </a:outerShdw>
                </a:effectLst>
                <a:latin typeface="Corbel"/>
                <a:cs typeface="Corbel"/>
              </a:rPr>
              <a:t/>
            </a:r>
            <a:br>
              <a:rPr lang="en-US" sz="5000" b="1" dirty="0" smtClean="0">
                <a:solidFill>
                  <a:schemeClr val="bg1"/>
                </a:solidFill>
                <a:effectLst>
                  <a:outerShdw blurRad="342900" dist="38100" dir="2700000">
                    <a:srgbClr val="000000"/>
                  </a:outerShdw>
                </a:effectLst>
                <a:latin typeface="Corbel"/>
                <a:cs typeface="Corbel"/>
              </a:rPr>
            </a:br>
            <a:r>
              <a:rPr lang="en-US" sz="8000" b="1" dirty="0" smtClean="0">
                <a:solidFill>
                  <a:schemeClr val="bg1"/>
                </a:solidFill>
                <a:effectLst>
                  <a:outerShdw blurRad="342900" dist="38100" dir="2700000">
                    <a:srgbClr val="000000"/>
                  </a:outerShdw>
                </a:effectLst>
                <a:latin typeface="Corbel"/>
                <a:cs typeface="Corbel"/>
              </a:rPr>
              <a:t>Talking about GII…</a:t>
            </a:r>
            <a:endParaRPr lang="en-US" sz="8000" b="1" baseline="30000" dirty="0" smtClean="0">
              <a:solidFill>
                <a:schemeClr val="bg1"/>
              </a:solidFill>
              <a:effectLst>
                <a:outerShdw blurRad="342900" dist="38100" dir="2700000">
                  <a:srgbClr val="000000"/>
                </a:outerShdw>
              </a:effectLst>
              <a:latin typeface="Corbel"/>
              <a:cs typeface="Corbel"/>
            </a:endParaRPr>
          </a:p>
        </p:txBody>
      </p:sp>
    </p:spTree>
    <p:extLst>
      <p:ext uri="{BB962C8B-B14F-4D97-AF65-F5344CB8AC3E}">
        <p14:creationId xmlns:p14="http://schemas.microsoft.com/office/powerpoint/2010/main" val="358635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21</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1070550" y="2590800"/>
            <a:ext cx="7921050" cy="1323439"/>
          </a:xfrm>
          <a:prstGeom prst="rect">
            <a:avLst/>
          </a:prstGeom>
          <a:noFill/>
        </p:spPr>
        <p:txBody>
          <a:bodyPr wrap="square" rtlCol="0">
            <a:spAutoFit/>
          </a:bodyPr>
          <a:lstStyle/>
          <a:p>
            <a:pPr algn="ctr"/>
            <a:r>
              <a:rPr lang="en-US" sz="4000" dirty="0" smtClean="0">
                <a:solidFill>
                  <a:srgbClr val="EB3447"/>
                </a:solidFill>
                <a:latin typeface="Corbel"/>
                <a:cs typeface="Corbel"/>
              </a:rPr>
              <a:t>Which of these resources </a:t>
            </a:r>
          </a:p>
          <a:p>
            <a:pPr algn="ctr"/>
            <a:r>
              <a:rPr lang="en-US" sz="4000" dirty="0" smtClean="0">
                <a:solidFill>
                  <a:srgbClr val="EB3447"/>
                </a:solidFill>
                <a:latin typeface="Corbel"/>
                <a:cs typeface="Corbel"/>
              </a:rPr>
              <a:t>would you use?</a:t>
            </a:r>
            <a:endParaRPr lang="en-US" sz="4000" dirty="0" smtClean="0">
              <a:solidFill>
                <a:srgbClr val="EB3447"/>
              </a:solidFill>
              <a:latin typeface="Corbel"/>
              <a:cs typeface="Corbel"/>
            </a:endParaRPr>
          </a:p>
        </p:txBody>
      </p:sp>
    </p:spTree>
    <p:extLst>
      <p:ext uri="{BB962C8B-B14F-4D97-AF65-F5344CB8AC3E}">
        <p14:creationId xmlns:p14="http://schemas.microsoft.com/office/powerpoint/2010/main" val="4135358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3"/>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22</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218267" y="403592"/>
            <a:ext cx="9336438" cy="646331"/>
          </a:xfrm>
          <a:prstGeom prst="rect">
            <a:avLst/>
          </a:prstGeom>
          <a:noFill/>
        </p:spPr>
        <p:txBody>
          <a:bodyPr wrap="square" rtlCol="0">
            <a:spAutoFit/>
          </a:bodyPr>
          <a:lstStyle/>
          <a:p>
            <a:r>
              <a:rPr lang="en-US" sz="3600" dirty="0" smtClean="0">
                <a:solidFill>
                  <a:srgbClr val="EB3447"/>
                </a:solidFill>
                <a:latin typeface="Corbel"/>
                <a:cs typeface="Corbel"/>
              </a:rPr>
              <a:t>How do I share this with other educators?</a:t>
            </a:r>
            <a:endParaRPr lang="en-US" sz="3600" dirty="0">
              <a:solidFill>
                <a:srgbClr val="EB3447"/>
              </a:solidFill>
              <a:latin typeface="Corbel"/>
              <a:cs typeface="Corbel"/>
            </a:endParaRPr>
          </a:p>
        </p:txBody>
      </p:sp>
      <p:sp>
        <p:nvSpPr>
          <p:cNvPr id="8" name="Rectangle 3"/>
          <p:cNvSpPr>
            <a:spLocks noRot="1" noChangeArrowheads="1"/>
          </p:cNvSpPr>
          <p:nvPr/>
        </p:nvSpPr>
        <p:spPr bwMode="auto">
          <a:xfrm>
            <a:off x="2362200" y="5796142"/>
            <a:ext cx="6282272" cy="609600"/>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dirty="0" smtClean="0">
                <a:hlinkClick r:id="rId4"/>
              </a:rPr>
              <a:t>http</a:t>
            </a:r>
            <a:r>
              <a:rPr lang="en-US" dirty="0" smtClean="0">
                <a:hlinkClick r:id="rId4"/>
              </a:rPr>
              <a:t>://resources.specialolympics.org/Sections/Get_Into_It.aspx</a:t>
            </a:r>
            <a:endParaRPr lang="en-US" dirty="0">
              <a:solidFill>
                <a:srgbClr val="7F7F7F"/>
              </a:solidFill>
              <a:latin typeface="Corbel"/>
              <a:cs typeface="Corbel"/>
            </a:endParaRPr>
          </a:p>
        </p:txBody>
      </p:sp>
      <p:sp>
        <p:nvSpPr>
          <p:cNvPr id="23" name="TextBox 22"/>
          <p:cNvSpPr txBox="1"/>
          <p:nvPr/>
        </p:nvSpPr>
        <p:spPr>
          <a:xfrm>
            <a:off x="432619" y="1295400"/>
            <a:ext cx="5302360" cy="3611245"/>
          </a:xfrm>
          <a:prstGeom prst="rect">
            <a:avLst/>
          </a:prstGeom>
          <a:noFill/>
        </p:spPr>
        <p:txBody>
          <a:bodyPr wrap="square" rtlCol="0">
            <a:spAutoFit/>
          </a:bodyPr>
          <a:lstStyle/>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Marketing PowerPoint</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GII Brochure</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One Page Flyer</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Sample Letters to Teachers</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Copies of Lessons</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GII Playbook for Programs</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&amp; More…</a:t>
            </a:r>
          </a:p>
          <a:p>
            <a:pPr marL="285750" indent="-285750">
              <a:lnSpc>
                <a:spcPts val="2800"/>
              </a:lnSpc>
              <a:spcBef>
                <a:spcPct val="30000"/>
              </a:spcBef>
              <a:buFont typeface="Arial" pitchFamily="34" charset="0"/>
              <a:buChar char="•"/>
            </a:pPr>
            <a:endParaRPr lang="en-US" sz="2000" dirty="0">
              <a:solidFill>
                <a:schemeClr val="tx1">
                  <a:lumMod val="50000"/>
                  <a:lumOff val="50000"/>
                </a:schemeClr>
              </a:solidFill>
              <a:latin typeface="Corbel"/>
              <a:cs typeface="Corbel"/>
            </a:endParaRP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215"/>
          <a:stretch/>
        </p:blipFill>
        <p:spPr bwMode="auto">
          <a:xfrm rot="21405470">
            <a:off x="3868512" y="1246717"/>
            <a:ext cx="3732935" cy="2303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3206">
            <a:off x="6879874" y="2380019"/>
            <a:ext cx="2583028" cy="3341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901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safenetwork.org/bully7.jpg"/>
          <p:cNvPicPr>
            <a:picLocks noChangeAspect="1" noChangeArrowheads="1"/>
          </p:cNvPicPr>
          <p:nvPr/>
        </p:nvPicPr>
        <p:blipFill>
          <a:blip r:embed="rId2" cstate="print">
            <a:grayscl/>
          </a:blip>
          <a:srcRect r="3722"/>
          <a:stretch>
            <a:fillRect/>
          </a:stretch>
        </p:blipFill>
        <p:spPr bwMode="auto">
          <a:xfrm>
            <a:off x="0" y="0"/>
            <a:ext cx="10058400" cy="6400800"/>
          </a:xfrm>
          <a:prstGeom prst="rect">
            <a:avLst/>
          </a:prstGeom>
          <a:noFill/>
          <a:ln>
            <a:noFill/>
          </a:ln>
        </p:spPr>
      </p:pic>
      <p:sp>
        <p:nvSpPr>
          <p:cNvPr id="5" name="Rectangle 4"/>
          <p:cNvSpPr/>
          <p:nvPr/>
        </p:nvSpPr>
        <p:spPr>
          <a:xfrm>
            <a:off x="0" y="0"/>
            <a:ext cx="10058400" cy="6400800"/>
          </a:xfrm>
          <a:prstGeom prst="rect">
            <a:avLst/>
          </a:prstGeom>
          <a:solidFill>
            <a:schemeClr val="bg1">
              <a:alpha val="30000"/>
            </a:schemeClr>
          </a:solidFill>
          <a:ln w="508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502920" y="5026128"/>
            <a:ext cx="10058400" cy="1015663"/>
          </a:xfrm>
          <a:prstGeom prst="rect">
            <a:avLst/>
          </a:prstGeom>
          <a:noFill/>
        </p:spPr>
        <p:txBody>
          <a:bodyPr wrap="square" rtlCol="0">
            <a:spAutoFit/>
          </a:bodyPr>
          <a:lstStyle/>
          <a:p>
            <a:r>
              <a:rPr lang="en-US" sz="2000" b="1" dirty="0" smtClean="0">
                <a:solidFill>
                  <a:schemeClr val="bg1"/>
                </a:solidFill>
                <a:effectLst>
                  <a:outerShdw blurRad="431800" dist="38100" dir="2700000">
                    <a:srgbClr val="000000">
                      <a:alpha val="53000"/>
                    </a:srgbClr>
                  </a:outerShdw>
                </a:effectLst>
                <a:latin typeface="Corbel" pitchFamily="34" charset="0"/>
              </a:rPr>
              <a:t>Bullying and Safety Concerns</a:t>
            </a:r>
          </a:p>
          <a:p>
            <a:r>
              <a:rPr lang="en-US" sz="2000" b="1" dirty="0" smtClean="0">
                <a:solidFill>
                  <a:schemeClr val="bg1"/>
                </a:solidFill>
                <a:effectLst>
                  <a:outerShdw blurRad="431800" dist="38100" dir="2700000">
                    <a:srgbClr val="000000">
                      <a:alpha val="53000"/>
                    </a:srgbClr>
                  </a:outerShdw>
                </a:effectLst>
                <a:latin typeface="Corbel" pitchFamily="34" charset="0"/>
              </a:rPr>
              <a:t>Isolation and Disengagement</a:t>
            </a:r>
          </a:p>
          <a:p>
            <a:pPr marL="0" lvl="2"/>
            <a:r>
              <a:rPr lang="en-US" sz="2000" b="1" dirty="0" smtClean="0">
                <a:solidFill>
                  <a:schemeClr val="bg1"/>
                </a:solidFill>
                <a:effectLst>
                  <a:outerShdw blurRad="431800" dist="38100" dir="2700000">
                    <a:srgbClr val="000000">
                      <a:alpha val="53000"/>
                    </a:srgbClr>
                  </a:outerShdw>
                </a:effectLst>
                <a:latin typeface="Corbel" pitchFamily="34" charset="0"/>
              </a:rPr>
              <a:t>Emotional Distress and Unhealthy Behavior</a:t>
            </a:r>
            <a:endParaRPr lang="en-US" sz="2000" b="1" dirty="0">
              <a:solidFill>
                <a:schemeClr val="bg1"/>
              </a:solidFill>
              <a:effectLst>
                <a:outerShdw blurRad="431800" dist="38100" dir="2700000">
                  <a:srgbClr val="000000">
                    <a:alpha val="53000"/>
                  </a:srgbClr>
                </a:outerShdw>
              </a:effectLst>
              <a:latin typeface="Corbel" pitchFamily="34" charset="0"/>
            </a:endParaRPr>
          </a:p>
        </p:txBody>
      </p:sp>
      <p:sp>
        <p:nvSpPr>
          <p:cNvPr id="6" name="Rectangle 5"/>
          <p:cNvSpPr/>
          <p:nvPr/>
        </p:nvSpPr>
        <p:spPr>
          <a:xfrm>
            <a:off x="0" y="4357544"/>
            <a:ext cx="10058400" cy="568960"/>
          </a:xfrm>
          <a:prstGeom prst="rect">
            <a:avLst/>
          </a:prstGeom>
          <a:solidFill>
            <a:srgbClr val="FF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0375"/>
            <a:r>
              <a:rPr lang="en-US" sz="2400" dirty="0" smtClean="0">
                <a:solidFill>
                  <a:schemeClr val="bg1"/>
                </a:solidFill>
                <a:latin typeface="Corbel" pitchFamily="34" charset="0"/>
              </a:rPr>
              <a:t> What We Are Up Against</a:t>
            </a:r>
          </a:p>
        </p:txBody>
      </p:sp>
    </p:spTree>
    <p:extLst>
      <p:ext uri="{BB962C8B-B14F-4D97-AF65-F5344CB8AC3E}">
        <p14:creationId xmlns:p14="http://schemas.microsoft.com/office/powerpoint/2010/main" val="317480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209040"/>
            <a:ext cx="9052560" cy="426720"/>
          </a:xfrm>
        </p:spPr>
        <p:txBody>
          <a:bodyPr>
            <a:noAutofit/>
          </a:bodyPr>
          <a:lstStyle/>
          <a:p>
            <a:pPr>
              <a:buNone/>
            </a:pPr>
            <a:r>
              <a:rPr lang="en-US" sz="1400" dirty="0" smtClean="0">
                <a:solidFill>
                  <a:schemeClr val="tx1">
                    <a:lumMod val="75000"/>
                    <a:lumOff val="25000"/>
                  </a:schemeClr>
                </a:solidFill>
                <a:latin typeface="Corbel" pitchFamily="34" charset="0"/>
              </a:rPr>
              <a:t>For all students in school today feeling unsafe has a negative impact on learning:</a:t>
            </a:r>
          </a:p>
        </p:txBody>
      </p:sp>
      <p:sp>
        <p:nvSpPr>
          <p:cNvPr id="9" name="Rectangle 8"/>
          <p:cNvSpPr/>
          <p:nvPr/>
        </p:nvSpPr>
        <p:spPr>
          <a:xfrm>
            <a:off x="1592580" y="1556800"/>
            <a:ext cx="7962900" cy="57680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students say they were bullied at school within the last 6 </a:t>
            </a:r>
            <a:r>
              <a:rPr lang="en-US" sz="1400" dirty="0" err="1" smtClean="0">
                <a:solidFill>
                  <a:srgbClr val="595959"/>
                </a:solidFill>
                <a:latin typeface="Corbel"/>
                <a:cs typeface="Corbel"/>
              </a:rPr>
              <a:t>months.</a:t>
            </a:r>
            <a:r>
              <a:rPr lang="en-US" sz="1400" baseline="30000" dirty="0" err="1" smtClean="0">
                <a:solidFill>
                  <a:srgbClr val="595959"/>
                </a:solidFill>
                <a:latin typeface="Corbel"/>
                <a:cs typeface="Corbel"/>
              </a:rPr>
              <a:t>i</a:t>
            </a:r>
            <a:r>
              <a:rPr lang="en-US" sz="1400" dirty="0" smtClean="0">
                <a:solidFill>
                  <a:srgbClr val="595959"/>
                </a:solidFill>
                <a:latin typeface="Corbel"/>
                <a:cs typeface="Corbel"/>
              </a:rPr>
              <a:t>  </a:t>
            </a:r>
            <a:endParaRPr lang="en-US" sz="1400" dirty="0">
              <a:solidFill>
                <a:srgbClr val="595959"/>
              </a:solidFill>
              <a:latin typeface="Corbel"/>
              <a:cs typeface="Corbel"/>
            </a:endParaRPr>
          </a:p>
        </p:txBody>
      </p:sp>
      <p:sp>
        <p:nvSpPr>
          <p:cNvPr id="11" name="Rectangle 10"/>
          <p:cNvSpPr/>
          <p:nvPr/>
        </p:nvSpPr>
        <p:spPr>
          <a:xfrm>
            <a:off x="502920" y="1556800"/>
            <a:ext cx="1089660" cy="576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FF"/>
                </a:solidFill>
                <a:latin typeface="Corbel"/>
                <a:cs typeface="Corbel"/>
              </a:rPr>
              <a:t>28%</a:t>
            </a:r>
            <a:endParaRPr lang="en-US" sz="2400" b="1" dirty="0">
              <a:solidFill>
                <a:srgbClr val="FFFFFF"/>
              </a:solidFill>
              <a:latin typeface="Corbel"/>
              <a:cs typeface="Corbel"/>
            </a:endParaRPr>
          </a:p>
        </p:txBody>
      </p:sp>
      <p:sp>
        <p:nvSpPr>
          <p:cNvPr id="19" name="Rectangle 18"/>
          <p:cNvSpPr/>
          <p:nvPr/>
        </p:nvSpPr>
        <p:spPr>
          <a:xfrm>
            <a:off x="494496" y="2205292"/>
            <a:ext cx="1098085" cy="60998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FF"/>
                </a:solidFill>
                <a:latin typeface="Corbel"/>
                <a:cs typeface="Corbel"/>
              </a:rPr>
              <a:t>35.5%</a:t>
            </a:r>
            <a:endParaRPr lang="en-US" sz="2400" b="1" dirty="0">
              <a:solidFill>
                <a:srgbClr val="FFFFFF"/>
              </a:solidFill>
              <a:latin typeface="Corbel"/>
              <a:cs typeface="Corbel"/>
            </a:endParaRPr>
          </a:p>
        </p:txBody>
      </p:sp>
      <p:sp>
        <p:nvSpPr>
          <p:cNvPr id="23" name="Rectangle 22"/>
          <p:cNvSpPr/>
          <p:nvPr/>
        </p:nvSpPr>
        <p:spPr>
          <a:xfrm>
            <a:off x="396992" y="2984262"/>
            <a:ext cx="3145413" cy="307777"/>
          </a:xfrm>
          <a:prstGeom prst="rect">
            <a:avLst/>
          </a:prstGeom>
        </p:spPr>
        <p:txBody>
          <a:bodyPr wrap="none">
            <a:spAutoFit/>
          </a:bodyPr>
          <a:lstStyle/>
          <a:p>
            <a:pPr>
              <a:buNone/>
            </a:pPr>
            <a:r>
              <a:rPr lang="en-US" sz="1400" dirty="0" smtClean="0">
                <a:solidFill>
                  <a:schemeClr val="tx1">
                    <a:lumMod val="75000"/>
                    <a:lumOff val="25000"/>
                  </a:schemeClr>
                </a:solidFill>
                <a:latin typeface="Corbel" pitchFamily="34" charset="0"/>
              </a:rPr>
              <a:t>For our population, bullying is the norm:</a:t>
            </a:r>
          </a:p>
        </p:txBody>
      </p:sp>
      <p:cxnSp>
        <p:nvCxnSpPr>
          <p:cNvPr id="36" name="Straight Connector 35"/>
          <p:cNvCxnSpPr/>
          <p:nvPr/>
        </p:nvCxnSpPr>
        <p:spPr>
          <a:xfrm>
            <a:off x="1844040" y="5904548"/>
            <a:ext cx="8214360" cy="1482"/>
          </a:xfrm>
          <a:prstGeom prst="line">
            <a:avLst/>
          </a:prstGeom>
          <a:ln w="6350" cap="flat" cmpd="sng" algn="ctr">
            <a:solidFill>
              <a:srgbClr val="404040">
                <a:alpha val="5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7" name="Picture 6" descr="Official Fan.eps"/>
          <p:cNvPicPr>
            <a:picLocks noChangeAspect="1"/>
          </p:cNvPicPr>
          <p:nvPr/>
        </p:nvPicPr>
        <p:blipFill>
          <a:blip r:embed="rId3" cstate="print"/>
          <a:srcRect/>
          <a:stretch>
            <a:fillRect/>
          </a:stretch>
        </p:blipFill>
        <p:spPr bwMode="auto">
          <a:xfrm>
            <a:off x="419101" y="5547360"/>
            <a:ext cx="1163458" cy="568960"/>
          </a:xfrm>
          <a:prstGeom prst="rect">
            <a:avLst/>
          </a:prstGeom>
          <a:noFill/>
          <a:ln w="9525">
            <a:noFill/>
            <a:miter lim="800000"/>
            <a:headEnd/>
            <a:tailEnd/>
          </a:ln>
        </p:spPr>
      </p:pic>
      <p:sp>
        <p:nvSpPr>
          <p:cNvPr id="38" name="TextBox 37"/>
          <p:cNvSpPr txBox="1"/>
          <p:nvPr/>
        </p:nvSpPr>
        <p:spPr>
          <a:xfrm>
            <a:off x="457200" y="605798"/>
            <a:ext cx="9296400" cy="1200329"/>
          </a:xfrm>
          <a:prstGeom prst="rect">
            <a:avLst/>
          </a:prstGeom>
          <a:noFill/>
        </p:spPr>
        <p:txBody>
          <a:bodyPr wrap="square" rtlCol="0">
            <a:spAutoFit/>
          </a:bodyPr>
          <a:lstStyle/>
          <a:p>
            <a:r>
              <a:rPr lang="en-US" sz="3600" cap="all" dirty="0" smtClean="0">
                <a:solidFill>
                  <a:srgbClr val="FF3300"/>
                </a:solidFill>
                <a:latin typeface="Corbel"/>
                <a:cs typeface="Corbel"/>
              </a:rPr>
              <a:t>Issues: Bullying &amp; safety concerns </a:t>
            </a:r>
            <a:br>
              <a:rPr lang="en-US" sz="3600" cap="all" dirty="0" smtClean="0">
                <a:solidFill>
                  <a:srgbClr val="FF3300"/>
                </a:solidFill>
                <a:latin typeface="Corbel"/>
                <a:cs typeface="Corbel"/>
              </a:rPr>
            </a:br>
            <a:endParaRPr lang="en-US" sz="3600" cap="all" dirty="0" smtClean="0">
              <a:solidFill>
                <a:srgbClr val="FF3300"/>
              </a:solidFill>
              <a:latin typeface="Corbel"/>
              <a:cs typeface="Corbel"/>
            </a:endParaRPr>
          </a:p>
        </p:txBody>
      </p:sp>
      <p:sp>
        <p:nvSpPr>
          <p:cNvPr id="39" name="Rectangle 38"/>
          <p:cNvSpPr/>
          <p:nvPr/>
        </p:nvSpPr>
        <p:spPr>
          <a:xfrm>
            <a:off x="502920" y="355601"/>
            <a:ext cx="8801100" cy="276999"/>
          </a:xfrm>
          <a:prstGeom prst="rect">
            <a:avLst/>
          </a:prstGeom>
        </p:spPr>
        <p:txBody>
          <a:bodyPr wrap="square">
            <a:spAutoFit/>
          </a:bodyPr>
          <a:lstStyle/>
          <a:p>
            <a:fld id="{964A62EB-2C44-604B-AABE-94FCCC0B3713}" type="slidenum">
              <a:rPr lang="en-US" sz="1200" smtClean="0">
                <a:solidFill>
                  <a:schemeClr val="bg1">
                    <a:lumMod val="65000"/>
                  </a:schemeClr>
                </a:solidFill>
                <a:latin typeface="Corbel" pitchFamily="34" charset="0"/>
              </a:rPr>
              <a:t>24</a:t>
            </a:fld>
            <a:r>
              <a:rPr lang="en-US" sz="1200" dirty="0" smtClean="0">
                <a:solidFill>
                  <a:schemeClr val="bg1">
                    <a:lumMod val="65000"/>
                  </a:schemeClr>
                </a:solidFill>
                <a:latin typeface="Corbel" pitchFamily="34" charset="0"/>
              </a:rPr>
              <a:t>  |</a:t>
            </a:r>
            <a:endParaRPr lang="en-US" sz="1200" dirty="0">
              <a:solidFill>
                <a:schemeClr val="bg1">
                  <a:lumMod val="65000"/>
                </a:schemeClr>
              </a:solidFill>
              <a:latin typeface="Corbel" pitchFamily="34" charset="0"/>
            </a:endParaRPr>
          </a:p>
        </p:txBody>
      </p:sp>
      <p:sp>
        <p:nvSpPr>
          <p:cNvPr id="40" name="Rectangle 39"/>
          <p:cNvSpPr/>
          <p:nvPr/>
        </p:nvSpPr>
        <p:spPr>
          <a:xfrm>
            <a:off x="1592580" y="2204720"/>
            <a:ext cx="7962900" cy="61044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students reported being in a physical fight within the previous </a:t>
            </a:r>
            <a:r>
              <a:rPr lang="en-US" sz="1400" dirty="0" err="1" smtClean="0">
                <a:solidFill>
                  <a:srgbClr val="595959"/>
                </a:solidFill>
                <a:latin typeface="Corbel"/>
                <a:cs typeface="Corbel"/>
              </a:rPr>
              <a:t>year.</a:t>
            </a:r>
            <a:r>
              <a:rPr lang="en-US" sz="1400" baseline="30000" dirty="0" err="1" smtClean="0">
                <a:solidFill>
                  <a:srgbClr val="595959"/>
                </a:solidFill>
                <a:latin typeface="Corbel"/>
                <a:cs typeface="Corbel"/>
              </a:rPr>
              <a:t>ii</a:t>
            </a:r>
            <a:endParaRPr lang="en-US" sz="1400" baseline="30000" dirty="0" smtClean="0">
              <a:solidFill>
                <a:srgbClr val="595959"/>
              </a:solidFill>
              <a:latin typeface="Corbel"/>
              <a:cs typeface="Corbel"/>
            </a:endParaRPr>
          </a:p>
        </p:txBody>
      </p:sp>
      <p:sp>
        <p:nvSpPr>
          <p:cNvPr id="41" name="Rectangle 40"/>
          <p:cNvSpPr/>
          <p:nvPr/>
        </p:nvSpPr>
        <p:spPr>
          <a:xfrm>
            <a:off x="1592580" y="3342640"/>
            <a:ext cx="7962900" cy="57680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students  with intellectual disabilities, are bullied or victimized once a week or more. </a:t>
            </a:r>
            <a:r>
              <a:rPr lang="en-US" sz="1400" baseline="30000" dirty="0" smtClean="0">
                <a:solidFill>
                  <a:srgbClr val="595959"/>
                </a:solidFill>
                <a:latin typeface="Corbel"/>
                <a:cs typeface="Corbel"/>
              </a:rPr>
              <a:t>iii</a:t>
            </a:r>
          </a:p>
        </p:txBody>
      </p:sp>
      <p:sp>
        <p:nvSpPr>
          <p:cNvPr id="42" name="Rectangle 41"/>
          <p:cNvSpPr/>
          <p:nvPr/>
        </p:nvSpPr>
        <p:spPr>
          <a:xfrm>
            <a:off x="502920" y="3342640"/>
            <a:ext cx="1089660" cy="576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FF"/>
                </a:solidFill>
                <a:latin typeface="Corbel"/>
                <a:cs typeface="Corbel"/>
              </a:rPr>
              <a:t>9%</a:t>
            </a:r>
            <a:endParaRPr lang="en-US" sz="2400" b="1" dirty="0">
              <a:solidFill>
                <a:srgbClr val="FFFFFF"/>
              </a:solidFill>
              <a:latin typeface="Corbel"/>
              <a:cs typeface="Corbel"/>
            </a:endParaRPr>
          </a:p>
        </p:txBody>
      </p:sp>
      <p:sp>
        <p:nvSpPr>
          <p:cNvPr id="43" name="Rectangle 42"/>
          <p:cNvSpPr/>
          <p:nvPr/>
        </p:nvSpPr>
        <p:spPr>
          <a:xfrm>
            <a:off x="494496" y="3991132"/>
            <a:ext cx="1098085" cy="60998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FF"/>
                </a:solidFill>
                <a:latin typeface="Corbel"/>
                <a:cs typeface="Corbel"/>
              </a:rPr>
              <a:t>60%</a:t>
            </a:r>
            <a:endParaRPr lang="en-US" sz="2400" b="1" dirty="0">
              <a:solidFill>
                <a:srgbClr val="FFFFFF"/>
              </a:solidFill>
              <a:latin typeface="Corbel"/>
              <a:cs typeface="Corbel"/>
            </a:endParaRPr>
          </a:p>
        </p:txBody>
      </p:sp>
      <p:sp>
        <p:nvSpPr>
          <p:cNvPr id="44" name="Rectangle 43"/>
          <p:cNvSpPr/>
          <p:nvPr/>
        </p:nvSpPr>
        <p:spPr>
          <a:xfrm>
            <a:off x="1592580" y="3990560"/>
            <a:ext cx="7962900" cy="61044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students with disabilities reported being bullied compared to 25 percent of the general student population. </a:t>
            </a:r>
            <a:r>
              <a:rPr lang="en-US" sz="1400" baseline="30000" dirty="0" smtClean="0">
                <a:solidFill>
                  <a:srgbClr val="595959"/>
                </a:solidFill>
                <a:latin typeface="Corbel"/>
                <a:cs typeface="Corbel"/>
              </a:rPr>
              <a:t>iv</a:t>
            </a:r>
          </a:p>
        </p:txBody>
      </p:sp>
      <p:sp>
        <p:nvSpPr>
          <p:cNvPr id="45" name="Rectangle 44"/>
          <p:cNvSpPr/>
          <p:nvPr/>
        </p:nvSpPr>
        <p:spPr>
          <a:xfrm>
            <a:off x="494496" y="4670785"/>
            <a:ext cx="1098085" cy="66328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FF"/>
                </a:solidFill>
                <a:latin typeface="Corbel"/>
                <a:cs typeface="Corbel"/>
              </a:rPr>
              <a:t>2-3x</a:t>
            </a:r>
            <a:endParaRPr lang="en-US" sz="2400" b="1" dirty="0">
              <a:solidFill>
                <a:srgbClr val="FFFFFF"/>
              </a:solidFill>
              <a:latin typeface="Corbel"/>
              <a:cs typeface="Corbel"/>
            </a:endParaRPr>
          </a:p>
        </p:txBody>
      </p:sp>
      <p:sp>
        <p:nvSpPr>
          <p:cNvPr id="46" name="Rectangle 45"/>
          <p:cNvSpPr/>
          <p:nvPr/>
        </p:nvSpPr>
        <p:spPr>
          <a:xfrm>
            <a:off x="1592580" y="4670213"/>
            <a:ext cx="7962900" cy="6637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300" dirty="0" smtClean="0">
                <a:solidFill>
                  <a:srgbClr val="595959"/>
                </a:solidFill>
                <a:latin typeface="Corbel"/>
                <a:cs typeface="Corbel"/>
              </a:rPr>
              <a:t>Only 10 studies have been conducted in the United States on bullying and developmental disabilities. All studies found that children with disabilities were two to three times more likely to be victims of bullying than their nondisabled peers.</a:t>
            </a:r>
            <a:r>
              <a:rPr lang="en-US" sz="1400" baseline="30000" dirty="0" smtClean="0">
                <a:solidFill>
                  <a:srgbClr val="595959"/>
                </a:solidFill>
                <a:latin typeface="Corbel"/>
                <a:cs typeface="Corbel"/>
              </a:rPr>
              <a:t> </a:t>
            </a:r>
            <a:r>
              <a:rPr lang="en-US" sz="1400" baseline="30000" dirty="0" err="1" smtClean="0">
                <a:solidFill>
                  <a:srgbClr val="595959"/>
                </a:solidFill>
                <a:latin typeface="Corbel"/>
                <a:cs typeface="Corbel"/>
              </a:rPr>
              <a:t>v</a:t>
            </a:r>
            <a:endParaRPr lang="en-US" sz="1400" baseline="30000" dirty="0" smtClean="0">
              <a:solidFill>
                <a:srgbClr val="595959"/>
              </a:solidFill>
              <a:latin typeface="Corbel"/>
              <a:cs typeface="Corbel"/>
            </a:endParaRPr>
          </a:p>
        </p:txBody>
      </p:sp>
    </p:spTree>
    <p:extLst>
      <p:ext uri="{BB962C8B-B14F-4D97-AF65-F5344CB8AC3E}">
        <p14:creationId xmlns:p14="http://schemas.microsoft.com/office/powerpoint/2010/main" val="151722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209040"/>
            <a:ext cx="9052560" cy="426720"/>
          </a:xfrm>
        </p:spPr>
        <p:txBody>
          <a:bodyPr>
            <a:noAutofit/>
          </a:bodyPr>
          <a:lstStyle/>
          <a:p>
            <a:pPr marL="0" indent="0">
              <a:buNone/>
            </a:pPr>
            <a:r>
              <a:rPr lang="en-US" sz="1400" dirty="0" smtClean="0">
                <a:solidFill>
                  <a:schemeClr val="tx1">
                    <a:lumMod val="75000"/>
                    <a:lumOff val="25000"/>
                  </a:schemeClr>
                </a:solidFill>
                <a:latin typeface="Corbel" pitchFamily="34" charset="0"/>
              </a:rPr>
              <a:t>All students who feel connected to their schools and engaged in their learning are more successful academically and have healthier behavior, yet:</a:t>
            </a:r>
          </a:p>
          <a:p>
            <a:pPr marL="0" indent="0">
              <a:buNone/>
            </a:pPr>
            <a:endParaRPr lang="en-US" sz="1400" dirty="0" smtClean="0">
              <a:solidFill>
                <a:schemeClr val="tx1">
                  <a:lumMod val="75000"/>
                  <a:lumOff val="25000"/>
                </a:schemeClr>
              </a:solidFill>
              <a:latin typeface="Corbel" pitchFamily="34" charset="0"/>
            </a:endParaRPr>
          </a:p>
          <a:p>
            <a:pPr marL="0" indent="0">
              <a:buNone/>
            </a:pPr>
            <a:endParaRPr lang="en-US" sz="1400" dirty="0" smtClean="0">
              <a:solidFill>
                <a:schemeClr val="tx1">
                  <a:lumMod val="75000"/>
                  <a:lumOff val="25000"/>
                </a:schemeClr>
              </a:solidFill>
              <a:latin typeface="Corbel" pitchFamily="34" charset="0"/>
            </a:endParaRPr>
          </a:p>
          <a:p>
            <a:pPr marL="0" indent="0">
              <a:buNone/>
            </a:pPr>
            <a:endParaRPr lang="en-US" sz="1400" dirty="0" smtClean="0">
              <a:solidFill>
                <a:schemeClr val="tx1">
                  <a:lumMod val="75000"/>
                  <a:lumOff val="25000"/>
                </a:schemeClr>
              </a:solidFill>
              <a:latin typeface="Corbel" pitchFamily="34" charset="0"/>
            </a:endParaRPr>
          </a:p>
          <a:p>
            <a:pPr marL="0" indent="0">
              <a:buNone/>
            </a:pPr>
            <a:endParaRPr lang="en-US" sz="1400" dirty="0" smtClean="0">
              <a:solidFill>
                <a:schemeClr val="tx1">
                  <a:lumMod val="75000"/>
                  <a:lumOff val="25000"/>
                </a:schemeClr>
              </a:solidFill>
              <a:latin typeface="Corbel" pitchFamily="34" charset="0"/>
            </a:endParaRPr>
          </a:p>
        </p:txBody>
      </p:sp>
      <p:sp>
        <p:nvSpPr>
          <p:cNvPr id="9" name="Rectangle 8"/>
          <p:cNvSpPr/>
          <p:nvPr/>
        </p:nvSpPr>
        <p:spPr>
          <a:xfrm>
            <a:off x="1592580" y="1799683"/>
            <a:ext cx="7962900" cy="57680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students in high school are chronically disengaged from school. </a:t>
            </a:r>
            <a:r>
              <a:rPr lang="en-US" sz="1400" baseline="30000" dirty="0" smtClean="0">
                <a:solidFill>
                  <a:srgbClr val="595959"/>
                </a:solidFill>
                <a:latin typeface="Corbel"/>
                <a:cs typeface="Corbel"/>
              </a:rPr>
              <a:t>vi</a:t>
            </a:r>
          </a:p>
        </p:txBody>
      </p:sp>
      <p:sp>
        <p:nvSpPr>
          <p:cNvPr id="11" name="Rectangle 10"/>
          <p:cNvSpPr/>
          <p:nvPr/>
        </p:nvSpPr>
        <p:spPr>
          <a:xfrm>
            <a:off x="502920" y="1799683"/>
            <a:ext cx="1089660" cy="576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FF"/>
                </a:solidFill>
                <a:latin typeface="Corbel"/>
                <a:cs typeface="Corbel"/>
              </a:rPr>
              <a:t>40-60%</a:t>
            </a:r>
          </a:p>
        </p:txBody>
      </p:sp>
      <p:sp>
        <p:nvSpPr>
          <p:cNvPr id="19" name="Rectangle 18"/>
          <p:cNvSpPr/>
          <p:nvPr/>
        </p:nvSpPr>
        <p:spPr>
          <a:xfrm>
            <a:off x="494496" y="2448176"/>
            <a:ext cx="1098085" cy="60998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FFFFFF"/>
                </a:solidFill>
                <a:latin typeface="Corbel"/>
                <a:cs typeface="Corbel"/>
              </a:rPr>
              <a:t>only</a:t>
            </a:r>
            <a:r>
              <a:rPr lang="en-US" b="1" dirty="0" smtClean="0">
                <a:solidFill>
                  <a:srgbClr val="FFFFFF"/>
                </a:solidFill>
                <a:latin typeface="Corbel"/>
                <a:cs typeface="Corbel"/>
              </a:rPr>
              <a:t> 55%</a:t>
            </a:r>
          </a:p>
        </p:txBody>
      </p:sp>
      <p:sp>
        <p:nvSpPr>
          <p:cNvPr id="23" name="Rectangle 22"/>
          <p:cNvSpPr/>
          <p:nvPr/>
        </p:nvSpPr>
        <p:spPr>
          <a:xfrm>
            <a:off x="396993" y="3219305"/>
            <a:ext cx="3140603" cy="307777"/>
          </a:xfrm>
          <a:prstGeom prst="rect">
            <a:avLst/>
          </a:prstGeom>
        </p:spPr>
        <p:txBody>
          <a:bodyPr wrap="none">
            <a:spAutoFit/>
          </a:bodyPr>
          <a:lstStyle/>
          <a:p>
            <a:pPr>
              <a:buNone/>
            </a:pPr>
            <a:r>
              <a:rPr lang="en-US" sz="1400" dirty="0" smtClean="0">
                <a:solidFill>
                  <a:schemeClr val="tx1">
                    <a:lumMod val="75000"/>
                    <a:lumOff val="25000"/>
                  </a:schemeClr>
                </a:solidFill>
                <a:latin typeface="Corbel" pitchFamily="34" charset="0"/>
              </a:rPr>
              <a:t>For persons with intellectual disabilities:</a:t>
            </a:r>
          </a:p>
        </p:txBody>
      </p:sp>
      <p:cxnSp>
        <p:nvCxnSpPr>
          <p:cNvPr id="36" name="Straight Connector 35"/>
          <p:cNvCxnSpPr/>
          <p:nvPr/>
        </p:nvCxnSpPr>
        <p:spPr>
          <a:xfrm>
            <a:off x="1844040" y="5904548"/>
            <a:ext cx="8214360" cy="1482"/>
          </a:xfrm>
          <a:prstGeom prst="line">
            <a:avLst/>
          </a:prstGeom>
          <a:ln w="6350" cap="flat" cmpd="sng" algn="ctr">
            <a:solidFill>
              <a:srgbClr val="404040">
                <a:alpha val="5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7" name="Picture 6" descr="Official Fan.eps"/>
          <p:cNvPicPr>
            <a:picLocks noChangeAspect="1"/>
          </p:cNvPicPr>
          <p:nvPr/>
        </p:nvPicPr>
        <p:blipFill>
          <a:blip r:embed="rId3" cstate="print"/>
          <a:srcRect/>
          <a:stretch>
            <a:fillRect/>
          </a:stretch>
        </p:blipFill>
        <p:spPr bwMode="auto">
          <a:xfrm>
            <a:off x="419101" y="5547360"/>
            <a:ext cx="1163458" cy="568960"/>
          </a:xfrm>
          <a:prstGeom prst="rect">
            <a:avLst/>
          </a:prstGeom>
          <a:noFill/>
          <a:ln w="9525">
            <a:noFill/>
            <a:miter lim="800000"/>
            <a:headEnd/>
            <a:tailEnd/>
          </a:ln>
        </p:spPr>
      </p:pic>
      <p:sp>
        <p:nvSpPr>
          <p:cNvPr id="38" name="TextBox 37"/>
          <p:cNvSpPr txBox="1"/>
          <p:nvPr/>
        </p:nvSpPr>
        <p:spPr>
          <a:xfrm>
            <a:off x="457200" y="605798"/>
            <a:ext cx="9296400" cy="646331"/>
          </a:xfrm>
          <a:prstGeom prst="rect">
            <a:avLst/>
          </a:prstGeom>
          <a:noFill/>
        </p:spPr>
        <p:txBody>
          <a:bodyPr wrap="square" rtlCol="0">
            <a:spAutoFit/>
          </a:bodyPr>
          <a:lstStyle/>
          <a:p>
            <a:r>
              <a:rPr lang="en-US" sz="3600" cap="all" dirty="0" smtClean="0">
                <a:solidFill>
                  <a:srgbClr val="FF3300"/>
                </a:solidFill>
                <a:latin typeface="Corbel"/>
                <a:cs typeface="Corbel"/>
              </a:rPr>
              <a:t>Issues: Isolation &amp; Disengagement </a:t>
            </a:r>
          </a:p>
        </p:txBody>
      </p:sp>
      <p:sp>
        <p:nvSpPr>
          <p:cNvPr id="39" name="Rectangle 38"/>
          <p:cNvSpPr/>
          <p:nvPr/>
        </p:nvSpPr>
        <p:spPr>
          <a:xfrm>
            <a:off x="502920" y="355601"/>
            <a:ext cx="8801100" cy="276999"/>
          </a:xfrm>
          <a:prstGeom prst="rect">
            <a:avLst/>
          </a:prstGeom>
        </p:spPr>
        <p:txBody>
          <a:bodyPr wrap="square">
            <a:spAutoFit/>
          </a:bodyPr>
          <a:lstStyle/>
          <a:p>
            <a:fld id="{964A62EB-2C44-604B-AABE-94FCCC0B3713}" type="slidenum">
              <a:rPr lang="en-US" sz="1200" smtClean="0">
                <a:solidFill>
                  <a:schemeClr val="bg1">
                    <a:lumMod val="65000"/>
                  </a:schemeClr>
                </a:solidFill>
                <a:latin typeface="Corbel" pitchFamily="34" charset="0"/>
              </a:rPr>
              <a:t>25</a:t>
            </a:fld>
            <a:r>
              <a:rPr lang="en-US" sz="1200" dirty="0" smtClean="0">
                <a:solidFill>
                  <a:schemeClr val="bg1">
                    <a:lumMod val="65000"/>
                  </a:schemeClr>
                </a:solidFill>
                <a:latin typeface="Corbel" pitchFamily="34" charset="0"/>
              </a:rPr>
              <a:t>  |</a:t>
            </a:r>
            <a:endParaRPr lang="en-US" sz="1200" dirty="0">
              <a:solidFill>
                <a:schemeClr val="bg1">
                  <a:lumMod val="65000"/>
                </a:schemeClr>
              </a:solidFill>
              <a:latin typeface="Corbel" pitchFamily="34" charset="0"/>
            </a:endParaRPr>
          </a:p>
        </p:txBody>
      </p:sp>
      <p:sp>
        <p:nvSpPr>
          <p:cNvPr id="40" name="Rectangle 39"/>
          <p:cNvSpPr/>
          <p:nvPr/>
        </p:nvSpPr>
        <p:spPr>
          <a:xfrm>
            <a:off x="1592580" y="2447603"/>
            <a:ext cx="7962900" cy="61044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high school students feel they are an important part of their school community. </a:t>
            </a:r>
            <a:r>
              <a:rPr lang="en-US" sz="1400" baseline="30000" dirty="0" smtClean="0">
                <a:solidFill>
                  <a:srgbClr val="595959"/>
                </a:solidFill>
                <a:latin typeface="Corbel"/>
                <a:cs typeface="Corbel"/>
              </a:rPr>
              <a:t>vii</a:t>
            </a:r>
          </a:p>
        </p:txBody>
      </p:sp>
      <p:sp>
        <p:nvSpPr>
          <p:cNvPr id="41" name="Rectangle 40"/>
          <p:cNvSpPr/>
          <p:nvPr/>
        </p:nvSpPr>
        <p:spPr>
          <a:xfrm>
            <a:off x="1592580" y="3577683"/>
            <a:ext cx="7962900" cy="57680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youth say they have a classmate or friend with intellectual disabilities. Isolation for children with disabilities remains the norm. </a:t>
            </a:r>
            <a:r>
              <a:rPr lang="en-US" sz="1400" baseline="30000" dirty="0" smtClean="0">
                <a:solidFill>
                  <a:srgbClr val="595959"/>
                </a:solidFill>
                <a:latin typeface="Corbel"/>
                <a:cs typeface="Corbel"/>
              </a:rPr>
              <a:t>viii</a:t>
            </a:r>
          </a:p>
        </p:txBody>
      </p:sp>
      <p:sp>
        <p:nvSpPr>
          <p:cNvPr id="42" name="Rectangle 41"/>
          <p:cNvSpPr/>
          <p:nvPr/>
        </p:nvSpPr>
        <p:spPr>
          <a:xfrm>
            <a:off x="502920" y="3577683"/>
            <a:ext cx="1089660" cy="576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FFFFFF"/>
                </a:solidFill>
                <a:latin typeface="Corbel"/>
                <a:cs typeface="Corbel"/>
              </a:rPr>
              <a:t>only</a:t>
            </a:r>
            <a:r>
              <a:rPr lang="en-US" b="1" dirty="0" smtClean="0">
                <a:solidFill>
                  <a:srgbClr val="FFFFFF"/>
                </a:solidFill>
                <a:latin typeface="Corbel"/>
                <a:cs typeface="Corbel"/>
              </a:rPr>
              <a:t> 10%</a:t>
            </a:r>
          </a:p>
        </p:txBody>
      </p:sp>
      <p:sp>
        <p:nvSpPr>
          <p:cNvPr id="43" name="Rectangle 42"/>
          <p:cNvSpPr/>
          <p:nvPr/>
        </p:nvSpPr>
        <p:spPr>
          <a:xfrm>
            <a:off x="494496" y="4226176"/>
            <a:ext cx="1098085" cy="68115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FFFFFF"/>
                </a:solidFill>
                <a:latin typeface="Corbel"/>
                <a:cs typeface="Corbel"/>
              </a:rPr>
              <a:t>Only</a:t>
            </a:r>
            <a:r>
              <a:rPr lang="en-US" b="1" dirty="0" smtClean="0">
                <a:solidFill>
                  <a:srgbClr val="FFFFFF"/>
                </a:solidFill>
                <a:latin typeface="Corbel"/>
                <a:cs typeface="Corbel"/>
              </a:rPr>
              <a:t/>
            </a:r>
            <a:br>
              <a:rPr lang="en-US" b="1" dirty="0" smtClean="0">
                <a:solidFill>
                  <a:srgbClr val="FFFFFF"/>
                </a:solidFill>
                <a:latin typeface="Corbel"/>
                <a:cs typeface="Corbel"/>
              </a:rPr>
            </a:br>
            <a:r>
              <a:rPr lang="en-US" b="1" dirty="0" smtClean="0">
                <a:solidFill>
                  <a:srgbClr val="FFFFFF"/>
                </a:solidFill>
                <a:latin typeface="Corbel"/>
                <a:cs typeface="Corbel"/>
              </a:rPr>
              <a:t>11-25%</a:t>
            </a:r>
          </a:p>
        </p:txBody>
      </p:sp>
      <p:sp>
        <p:nvSpPr>
          <p:cNvPr id="44" name="Rectangle 43"/>
          <p:cNvSpPr/>
          <p:nvPr/>
        </p:nvSpPr>
        <p:spPr>
          <a:xfrm>
            <a:off x="1592580" y="4225603"/>
            <a:ext cx="7962900" cy="68167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persons of employment age with intellectual disability have jobs as their transition from school to work leaves huge numbers lost and alone.</a:t>
            </a:r>
          </a:p>
        </p:txBody>
      </p:sp>
    </p:spTree>
    <p:extLst>
      <p:ext uri="{BB962C8B-B14F-4D97-AF65-F5344CB8AC3E}">
        <p14:creationId xmlns:p14="http://schemas.microsoft.com/office/powerpoint/2010/main" val="12037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778000"/>
            <a:ext cx="9052560" cy="426720"/>
          </a:xfrm>
        </p:spPr>
        <p:txBody>
          <a:bodyPr>
            <a:noAutofit/>
          </a:bodyPr>
          <a:lstStyle/>
          <a:p>
            <a:pPr marL="0" indent="0">
              <a:buNone/>
            </a:pPr>
            <a:r>
              <a:rPr lang="en-US" sz="1400" dirty="0" smtClean="0">
                <a:solidFill>
                  <a:schemeClr val="tx1">
                    <a:lumMod val="75000"/>
                    <a:lumOff val="25000"/>
                  </a:schemeClr>
                </a:solidFill>
                <a:latin typeface="Corbel" pitchFamily="34" charset="0"/>
              </a:rPr>
              <a:t>All students must be healthy, safe and ready to succeed; yet, many are struggling:</a:t>
            </a:r>
          </a:p>
        </p:txBody>
      </p:sp>
      <p:sp>
        <p:nvSpPr>
          <p:cNvPr id="9" name="Rectangle 8"/>
          <p:cNvSpPr/>
          <p:nvPr/>
        </p:nvSpPr>
        <p:spPr>
          <a:xfrm>
            <a:off x="1592580" y="2176911"/>
            <a:ext cx="7962900" cy="57680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students engage in enough regular physical activity, despite rising obesity.</a:t>
            </a:r>
          </a:p>
        </p:txBody>
      </p:sp>
      <p:sp>
        <p:nvSpPr>
          <p:cNvPr id="11" name="Rectangle 10"/>
          <p:cNvSpPr/>
          <p:nvPr/>
        </p:nvSpPr>
        <p:spPr>
          <a:xfrm>
            <a:off x="502920" y="2176911"/>
            <a:ext cx="1089660" cy="576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FFFFFF"/>
                </a:solidFill>
                <a:latin typeface="Corbel"/>
                <a:cs typeface="Corbel"/>
              </a:rPr>
              <a:t>only</a:t>
            </a:r>
            <a:r>
              <a:rPr lang="en-US" b="1" dirty="0" smtClean="0">
                <a:solidFill>
                  <a:srgbClr val="FFFFFF"/>
                </a:solidFill>
                <a:latin typeface="Corbel"/>
                <a:cs typeface="Corbel"/>
              </a:rPr>
              <a:t> 34%</a:t>
            </a:r>
          </a:p>
        </p:txBody>
      </p:sp>
      <p:sp>
        <p:nvSpPr>
          <p:cNvPr id="19" name="Rectangle 18"/>
          <p:cNvSpPr/>
          <p:nvPr/>
        </p:nvSpPr>
        <p:spPr>
          <a:xfrm>
            <a:off x="494496" y="2825404"/>
            <a:ext cx="1098085" cy="60998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latin typeface="Corbel"/>
                <a:cs typeface="Corbel"/>
              </a:rPr>
              <a:t>15%</a:t>
            </a:r>
          </a:p>
        </p:txBody>
      </p:sp>
      <p:cxnSp>
        <p:nvCxnSpPr>
          <p:cNvPr id="36" name="Straight Connector 35"/>
          <p:cNvCxnSpPr/>
          <p:nvPr/>
        </p:nvCxnSpPr>
        <p:spPr>
          <a:xfrm>
            <a:off x="1844040" y="5904548"/>
            <a:ext cx="8214360" cy="1482"/>
          </a:xfrm>
          <a:prstGeom prst="line">
            <a:avLst/>
          </a:prstGeom>
          <a:ln w="6350" cap="flat" cmpd="sng" algn="ctr">
            <a:solidFill>
              <a:srgbClr val="404040">
                <a:alpha val="5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7" name="Picture 6" descr="Official Fan.eps"/>
          <p:cNvPicPr>
            <a:picLocks noChangeAspect="1"/>
          </p:cNvPicPr>
          <p:nvPr/>
        </p:nvPicPr>
        <p:blipFill>
          <a:blip r:embed="rId3" cstate="print"/>
          <a:srcRect/>
          <a:stretch>
            <a:fillRect/>
          </a:stretch>
        </p:blipFill>
        <p:spPr bwMode="auto">
          <a:xfrm>
            <a:off x="419101" y="5547360"/>
            <a:ext cx="1163458" cy="568960"/>
          </a:xfrm>
          <a:prstGeom prst="rect">
            <a:avLst/>
          </a:prstGeom>
          <a:noFill/>
          <a:ln w="9525">
            <a:noFill/>
            <a:miter lim="800000"/>
            <a:headEnd/>
            <a:tailEnd/>
          </a:ln>
        </p:spPr>
      </p:pic>
      <p:sp>
        <p:nvSpPr>
          <p:cNvPr id="38" name="TextBox 37"/>
          <p:cNvSpPr txBox="1"/>
          <p:nvPr/>
        </p:nvSpPr>
        <p:spPr>
          <a:xfrm>
            <a:off x="457200" y="605798"/>
            <a:ext cx="9296400" cy="1200329"/>
          </a:xfrm>
          <a:prstGeom prst="rect">
            <a:avLst/>
          </a:prstGeom>
          <a:noFill/>
        </p:spPr>
        <p:txBody>
          <a:bodyPr wrap="square" rtlCol="0">
            <a:spAutoFit/>
          </a:bodyPr>
          <a:lstStyle/>
          <a:p>
            <a:r>
              <a:rPr lang="en-US" sz="3600" cap="all" dirty="0" smtClean="0">
                <a:solidFill>
                  <a:srgbClr val="FF3300"/>
                </a:solidFill>
                <a:latin typeface="Corbel"/>
                <a:cs typeface="Corbel"/>
              </a:rPr>
              <a:t>Issues: Emotional distress &amp; </a:t>
            </a:r>
            <a:br>
              <a:rPr lang="en-US" sz="3600" cap="all" dirty="0" smtClean="0">
                <a:solidFill>
                  <a:srgbClr val="FF3300"/>
                </a:solidFill>
                <a:latin typeface="Corbel"/>
                <a:cs typeface="Corbel"/>
              </a:rPr>
            </a:br>
            <a:r>
              <a:rPr lang="en-US" sz="3600" cap="all" dirty="0" smtClean="0">
                <a:solidFill>
                  <a:srgbClr val="FF3300"/>
                </a:solidFill>
                <a:latin typeface="Corbel"/>
                <a:cs typeface="Corbel"/>
              </a:rPr>
              <a:t>Unhealthy behavior</a:t>
            </a:r>
          </a:p>
        </p:txBody>
      </p:sp>
      <p:sp>
        <p:nvSpPr>
          <p:cNvPr id="39" name="Rectangle 38"/>
          <p:cNvSpPr/>
          <p:nvPr/>
        </p:nvSpPr>
        <p:spPr>
          <a:xfrm>
            <a:off x="502920" y="355601"/>
            <a:ext cx="8801100" cy="276999"/>
          </a:xfrm>
          <a:prstGeom prst="rect">
            <a:avLst/>
          </a:prstGeom>
        </p:spPr>
        <p:txBody>
          <a:bodyPr wrap="square">
            <a:spAutoFit/>
          </a:bodyPr>
          <a:lstStyle/>
          <a:p>
            <a:fld id="{964A62EB-2C44-604B-AABE-94FCCC0B3713}" type="slidenum">
              <a:rPr lang="en-US" sz="1200" smtClean="0">
                <a:solidFill>
                  <a:schemeClr val="bg1">
                    <a:lumMod val="65000"/>
                  </a:schemeClr>
                </a:solidFill>
                <a:latin typeface="Corbel" pitchFamily="34" charset="0"/>
              </a:rPr>
              <a:t>26</a:t>
            </a:fld>
            <a:r>
              <a:rPr lang="en-US" sz="1200" dirty="0" smtClean="0">
                <a:solidFill>
                  <a:schemeClr val="bg1">
                    <a:lumMod val="65000"/>
                  </a:schemeClr>
                </a:solidFill>
                <a:latin typeface="Corbel" pitchFamily="34" charset="0"/>
              </a:rPr>
              <a:t>  |</a:t>
            </a:r>
            <a:endParaRPr lang="en-US" sz="1200" dirty="0">
              <a:solidFill>
                <a:schemeClr val="bg1">
                  <a:lumMod val="65000"/>
                </a:schemeClr>
              </a:solidFill>
              <a:latin typeface="Corbel" pitchFamily="34" charset="0"/>
            </a:endParaRPr>
          </a:p>
        </p:txBody>
      </p:sp>
      <p:sp>
        <p:nvSpPr>
          <p:cNvPr id="40" name="Rectangle 39"/>
          <p:cNvSpPr/>
          <p:nvPr/>
        </p:nvSpPr>
        <p:spPr>
          <a:xfrm>
            <a:off x="1592580" y="2824831"/>
            <a:ext cx="7962900" cy="61044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high school students say they have seriously considered suicide within the last year. </a:t>
            </a:r>
          </a:p>
        </p:txBody>
      </p:sp>
      <p:sp>
        <p:nvSpPr>
          <p:cNvPr id="41" name="Rectangle 40"/>
          <p:cNvSpPr/>
          <p:nvPr/>
        </p:nvSpPr>
        <p:spPr>
          <a:xfrm>
            <a:off x="1592580" y="3506509"/>
            <a:ext cx="7962900" cy="57680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high school students have made plans for suicide,  and 7% have actually attempted to take their own lives. </a:t>
            </a:r>
            <a:r>
              <a:rPr lang="en-US" sz="1400" baseline="30000" dirty="0" smtClean="0">
                <a:solidFill>
                  <a:srgbClr val="595959"/>
                </a:solidFill>
                <a:latin typeface="Corbel"/>
                <a:cs typeface="Corbel"/>
              </a:rPr>
              <a:t>ix </a:t>
            </a:r>
          </a:p>
        </p:txBody>
      </p:sp>
      <p:sp>
        <p:nvSpPr>
          <p:cNvPr id="42" name="Rectangle 41"/>
          <p:cNvSpPr/>
          <p:nvPr/>
        </p:nvSpPr>
        <p:spPr>
          <a:xfrm>
            <a:off x="502920" y="3506509"/>
            <a:ext cx="1089660" cy="5768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latin typeface="Corbel"/>
                <a:cs typeface="Corbel"/>
              </a:rPr>
              <a:t>11%</a:t>
            </a:r>
          </a:p>
        </p:txBody>
      </p:sp>
      <p:sp>
        <p:nvSpPr>
          <p:cNvPr id="43" name="Rectangle 42"/>
          <p:cNvSpPr/>
          <p:nvPr/>
        </p:nvSpPr>
        <p:spPr>
          <a:xfrm>
            <a:off x="494496" y="4155002"/>
            <a:ext cx="1098085" cy="68115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latin typeface="Corbel"/>
                <a:cs typeface="Corbel"/>
              </a:rPr>
              <a:t>44%</a:t>
            </a:r>
          </a:p>
        </p:txBody>
      </p:sp>
      <p:sp>
        <p:nvSpPr>
          <p:cNvPr id="44" name="Rectangle 43"/>
          <p:cNvSpPr/>
          <p:nvPr/>
        </p:nvSpPr>
        <p:spPr>
          <a:xfrm>
            <a:off x="1592580" y="4154429"/>
            <a:ext cx="7962900" cy="68167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5888">
              <a:buClr>
                <a:srgbClr val="FF0000"/>
              </a:buClr>
              <a:tabLst>
                <a:tab pos="1485900" algn="l"/>
              </a:tabLst>
            </a:pPr>
            <a:r>
              <a:rPr lang="en-US" sz="1400" dirty="0" smtClean="0">
                <a:solidFill>
                  <a:srgbClr val="595959"/>
                </a:solidFill>
                <a:latin typeface="Corbel"/>
                <a:cs typeface="Corbel"/>
              </a:rPr>
              <a:t>of children report stress-related sleeping difficulties.</a:t>
            </a:r>
            <a:r>
              <a:rPr lang="en-US" sz="1400" baseline="30000" dirty="0" smtClean="0">
                <a:solidFill>
                  <a:srgbClr val="595959"/>
                </a:solidFill>
                <a:latin typeface="Corbel"/>
                <a:cs typeface="Corbel"/>
              </a:rPr>
              <a:t> </a:t>
            </a:r>
            <a:r>
              <a:rPr lang="en-US" sz="1400" baseline="30000" dirty="0" err="1" smtClean="0">
                <a:solidFill>
                  <a:srgbClr val="595959"/>
                </a:solidFill>
                <a:latin typeface="Corbel"/>
                <a:cs typeface="Corbel"/>
              </a:rPr>
              <a:t>x</a:t>
            </a:r>
            <a:endParaRPr lang="en-US" sz="1400" baseline="30000" dirty="0" smtClean="0">
              <a:solidFill>
                <a:srgbClr val="595959"/>
              </a:solidFill>
              <a:latin typeface="Corbel"/>
              <a:cs typeface="Corbel"/>
            </a:endParaRPr>
          </a:p>
        </p:txBody>
      </p:sp>
    </p:spTree>
    <p:extLst>
      <p:ext uri="{BB962C8B-B14F-4D97-AF65-F5344CB8AC3E}">
        <p14:creationId xmlns:p14="http://schemas.microsoft.com/office/powerpoint/2010/main" val="3266911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rcRect t="4198" b="12839"/>
          <a:stretch>
            <a:fillRect/>
          </a:stretch>
        </p:blipFill>
        <p:spPr>
          <a:xfrm>
            <a:off x="0" y="0"/>
            <a:ext cx="6172200" cy="6400800"/>
          </a:xfrm>
          <a:prstGeom prst="rect">
            <a:avLst/>
          </a:prstGeom>
        </p:spPr>
      </p:pic>
      <p:sp>
        <p:nvSpPr>
          <p:cNvPr id="15" name="Rectangle 14"/>
          <p:cNvSpPr/>
          <p:nvPr/>
        </p:nvSpPr>
        <p:spPr>
          <a:xfrm>
            <a:off x="0" y="0"/>
            <a:ext cx="10090150" cy="6477000"/>
          </a:xfrm>
          <a:prstGeom prst="rect">
            <a:avLst/>
          </a:prstGeom>
          <a:solidFill>
            <a:srgbClr val="FFFFFF">
              <a:alpha val="24000"/>
            </a:srgbClr>
          </a:solidFill>
          <a:ln w="508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27</a:t>
            </a:fld>
            <a:endParaRPr lang="en-US" sz="1200" dirty="0">
              <a:solidFill>
                <a:schemeClr val="tx1">
                  <a:lumMod val="50000"/>
                  <a:lumOff val="50000"/>
                </a:schemeClr>
              </a:solidFill>
              <a:latin typeface="Corbel"/>
              <a:cs typeface="Corbel"/>
            </a:endParaRPr>
          </a:p>
        </p:txBody>
      </p:sp>
      <p:sp>
        <p:nvSpPr>
          <p:cNvPr id="16" name="TextBox 15"/>
          <p:cNvSpPr txBox="1"/>
          <p:nvPr/>
        </p:nvSpPr>
        <p:spPr>
          <a:xfrm>
            <a:off x="228600" y="5191908"/>
            <a:ext cx="9296399" cy="861774"/>
          </a:xfrm>
          <a:prstGeom prst="rect">
            <a:avLst/>
          </a:prstGeom>
          <a:noFill/>
          <a:effectLst/>
        </p:spPr>
        <p:txBody>
          <a:bodyPr wrap="square" rtlCol="0">
            <a:spAutoFit/>
          </a:bodyPr>
          <a:lstStyle/>
          <a:p>
            <a:r>
              <a:rPr lang="en-US" sz="5000" b="1" dirty="0" smtClean="0">
                <a:solidFill>
                  <a:schemeClr val="bg1"/>
                </a:solidFill>
                <a:effectLst>
                  <a:outerShdw blurRad="342900" dist="38100" dir="2700000">
                    <a:srgbClr val="000000"/>
                  </a:outerShdw>
                </a:effectLst>
                <a:latin typeface="Corbel"/>
                <a:cs typeface="Corbel"/>
              </a:rPr>
              <a:t>But by empowering our youth…</a:t>
            </a:r>
            <a:endParaRPr lang="en-US" sz="8000" b="1" baseline="30000" dirty="0" smtClean="0">
              <a:solidFill>
                <a:schemeClr val="bg1"/>
              </a:solidFill>
              <a:effectLst>
                <a:outerShdw blurRad="342900" dist="38100" dir="2700000">
                  <a:srgbClr val="000000"/>
                </a:outerShdw>
              </a:effectLst>
              <a:latin typeface="Corbel"/>
              <a:cs typeface="Corbel"/>
            </a:endParaRPr>
          </a:p>
        </p:txBody>
      </p:sp>
      <p:pic>
        <p:nvPicPr>
          <p:cNvPr id="14" name="Picture 13" descr="GII logo-lightbkgd.jpg"/>
          <p:cNvPicPr>
            <a:picLocks noChangeAspect="1"/>
          </p:cNvPicPr>
          <p:nvPr/>
        </p:nvPicPr>
        <p:blipFill>
          <a:blip r:embed="rId3"/>
          <a:stretch>
            <a:fillRect/>
          </a:stretch>
        </p:blipFill>
        <p:spPr>
          <a:xfrm>
            <a:off x="8389498" y="228600"/>
            <a:ext cx="1364102" cy="952214"/>
          </a:xfrm>
          <a:prstGeom prst="rect">
            <a:avLst/>
          </a:prstGeom>
        </p:spPr>
      </p:pic>
    </p:spTree>
    <p:extLst>
      <p:ext uri="{BB962C8B-B14F-4D97-AF65-F5344CB8AC3E}">
        <p14:creationId xmlns:p14="http://schemas.microsoft.com/office/powerpoint/2010/main" val="3563355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28</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79323" y="609600"/>
            <a:ext cx="7162800" cy="707886"/>
          </a:xfrm>
          <a:prstGeom prst="rect">
            <a:avLst/>
          </a:prstGeom>
          <a:noFill/>
        </p:spPr>
        <p:txBody>
          <a:bodyPr wrap="square" rtlCol="0">
            <a:spAutoFit/>
          </a:bodyPr>
          <a:lstStyle/>
          <a:p>
            <a:r>
              <a:rPr lang="en-US" sz="4000" dirty="0" smtClean="0">
                <a:solidFill>
                  <a:srgbClr val="EB3447"/>
                </a:solidFill>
                <a:latin typeface="Corbel"/>
                <a:cs typeface="Corbel"/>
              </a:rPr>
              <a:t>Service-Learning</a:t>
            </a:r>
            <a:endParaRPr lang="en-US" sz="4000" dirty="0">
              <a:solidFill>
                <a:srgbClr val="EB3447"/>
              </a:solidFill>
              <a:latin typeface="Corbel"/>
              <a:cs typeface="Corbel"/>
            </a:endParaRPr>
          </a:p>
        </p:txBody>
      </p:sp>
      <p:sp>
        <p:nvSpPr>
          <p:cNvPr id="7" name="Rectangle 3"/>
          <p:cNvSpPr>
            <a:spLocks noRot="1" noChangeArrowheads="1"/>
          </p:cNvSpPr>
          <p:nvPr/>
        </p:nvSpPr>
        <p:spPr bwMode="auto">
          <a:xfrm>
            <a:off x="533401" y="1447800"/>
            <a:ext cx="3733799" cy="2284413"/>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200" dirty="0">
                <a:solidFill>
                  <a:srgbClr val="7F7F7F"/>
                </a:solidFill>
                <a:latin typeface="Corbel"/>
                <a:cs typeface="Corbel"/>
              </a:rPr>
              <a:t>C</a:t>
            </a:r>
            <a:r>
              <a:rPr lang="en-US" sz="2200" dirty="0" smtClean="0">
                <a:solidFill>
                  <a:srgbClr val="7F7F7F"/>
                </a:solidFill>
                <a:latin typeface="Corbel"/>
                <a:cs typeface="Corbel"/>
              </a:rPr>
              <a:t>onnects meaningful service opportunities with lessons and objectives students are working on in the classroom. Linked to significant change in student engagement and performance. Service-learning (and GII) put students in a position of leadership as change agents. </a:t>
            </a:r>
            <a:endParaRPr lang="en-US" sz="2200" dirty="0">
              <a:solidFill>
                <a:srgbClr val="7F7F7F"/>
              </a:solidFill>
              <a:latin typeface="Corbel"/>
              <a:cs typeface="Corbe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6424">
            <a:off x="4362494" y="682087"/>
            <a:ext cx="2813517" cy="3645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4717">
            <a:off x="6728908" y="2024434"/>
            <a:ext cx="2905224" cy="3752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681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29</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9296400" cy="707886"/>
          </a:xfrm>
          <a:prstGeom prst="rect">
            <a:avLst/>
          </a:prstGeom>
          <a:noFill/>
        </p:spPr>
        <p:txBody>
          <a:bodyPr wrap="square" rtlCol="0">
            <a:spAutoFit/>
          </a:bodyPr>
          <a:lstStyle/>
          <a:p>
            <a:r>
              <a:rPr lang="en-US" sz="4000" dirty="0" smtClean="0">
                <a:solidFill>
                  <a:srgbClr val="EB3447"/>
                </a:solidFill>
                <a:latin typeface="Corbel"/>
                <a:cs typeface="Corbel"/>
              </a:rPr>
              <a:t>Anti-Bullying</a:t>
            </a:r>
            <a:endParaRPr lang="en-US" sz="4000" dirty="0">
              <a:solidFill>
                <a:srgbClr val="EB3447"/>
              </a:solidFill>
              <a:latin typeface="Corbel"/>
              <a:cs typeface="Corbel"/>
            </a:endParaRPr>
          </a:p>
        </p:txBody>
      </p:sp>
      <p:sp>
        <p:nvSpPr>
          <p:cNvPr id="12" name="Rectangle 3"/>
          <p:cNvSpPr>
            <a:spLocks noRot="1" noChangeArrowheads="1"/>
          </p:cNvSpPr>
          <p:nvPr/>
        </p:nvSpPr>
        <p:spPr bwMode="auto">
          <a:xfrm>
            <a:off x="533401" y="1600200"/>
            <a:ext cx="4267913" cy="3632651"/>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200" dirty="0" smtClean="0">
                <a:solidFill>
                  <a:srgbClr val="7F7F7F"/>
                </a:solidFill>
                <a:latin typeface="Corbel"/>
                <a:ea typeface="Lucida Grande"/>
                <a:cs typeface="Corbel"/>
              </a:rPr>
              <a:t>GII lessons ask students to think critically about the way they treat others and the ability they have to make a difference. The lessons not only introduce students to others who are different than them but they help students to understand the value and abilities of all people. </a:t>
            </a:r>
            <a:br>
              <a:rPr lang="en-US" sz="2200" dirty="0" smtClean="0">
                <a:solidFill>
                  <a:srgbClr val="7F7F7F"/>
                </a:solidFill>
                <a:latin typeface="Corbel"/>
                <a:ea typeface="Lucida Grande"/>
                <a:cs typeface="Corbel"/>
              </a:rPr>
            </a:br>
            <a:r>
              <a:rPr lang="en-US" sz="2200" dirty="0" smtClean="0">
                <a:solidFill>
                  <a:srgbClr val="7F7F7F"/>
                </a:solidFill>
                <a:latin typeface="Corbel"/>
                <a:ea typeface="Lucida Grande"/>
                <a:cs typeface="Corbel"/>
              </a:rPr>
              <a:t/>
            </a:r>
            <a:br>
              <a:rPr lang="en-US" sz="2200" dirty="0" smtClean="0">
                <a:solidFill>
                  <a:srgbClr val="7F7F7F"/>
                </a:solidFill>
                <a:latin typeface="Corbel"/>
                <a:ea typeface="Lucida Grande"/>
                <a:cs typeface="Corbel"/>
              </a:rPr>
            </a:br>
            <a:endParaRPr lang="en-US" sz="2200" dirty="0">
              <a:solidFill>
                <a:srgbClr val="7F7F7F"/>
              </a:solidFill>
              <a:latin typeface="Corbel"/>
              <a:cs typeface="Corbe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511">
            <a:off x="4954454" y="471488"/>
            <a:ext cx="4314825" cy="5457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792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3</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1371600" y="2209800"/>
            <a:ext cx="7696200" cy="1323439"/>
          </a:xfrm>
          <a:prstGeom prst="rect">
            <a:avLst/>
          </a:prstGeom>
          <a:noFill/>
        </p:spPr>
        <p:txBody>
          <a:bodyPr wrap="square" rtlCol="0">
            <a:spAutoFit/>
          </a:bodyPr>
          <a:lstStyle/>
          <a:p>
            <a:pPr algn="ctr"/>
            <a:r>
              <a:rPr lang="en-US" sz="4000" dirty="0" smtClean="0">
                <a:solidFill>
                  <a:srgbClr val="EB3447"/>
                </a:solidFill>
                <a:latin typeface="Corbel"/>
                <a:cs typeface="Corbel"/>
              </a:rPr>
              <a:t>What do you know about Get Into It and Project UNIFY?</a:t>
            </a:r>
            <a:endParaRPr lang="en-US" sz="4000" dirty="0">
              <a:solidFill>
                <a:srgbClr val="EB3447"/>
              </a:solidFill>
              <a:latin typeface="Corbel"/>
              <a:cs typeface="Corbel"/>
            </a:endParaRPr>
          </a:p>
        </p:txBody>
      </p:sp>
    </p:spTree>
    <p:extLst>
      <p:ext uri="{BB962C8B-B14F-4D97-AF65-F5344CB8AC3E}">
        <p14:creationId xmlns:p14="http://schemas.microsoft.com/office/powerpoint/2010/main" val="2444082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30</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9296400" cy="707886"/>
          </a:xfrm>
          <a:prstGeom prst="rect">
            <a:avLst/>
          </a:prstGeom>
          <a:noFill/>
        </p:spPr>
        <p:txBody>
          <a:bodyPr wrap="square" rtlCol="0">
            <a:spAutoFit/>
          </a:bodyPr>
          <a:lstStyle/>
          <a:p>
            <a:r>
              <a:rPr lang="en-US" sz="4000" dirty="0" smtClean="0">
                <a:solidFill>
                  <a:srgbClr val="EB3447"/>
                </a:solidFill>
                <a:latin typeface="Corbel"/>
                <a:cs typeface="Corbel"/>
              </a:rPr>
              <a:t>Character Education</a:t>
            </a:r>
          </a:p>
        </p:txBody>
      </p:sp>
      <p:sp>
        <p:nvSpPr>
          <p:cNvPr id="12" name="Rectangle 3"/>
          <p:cNvSpPr>
            <a:spLocks noRot="1" noChangeArrowheads="1"/>
          </p:cNvSpPr>
          <p:nvPr/>
        </p:nvSpPr>
        <p:spPr bwMode="auto">
          <a:xfrm>
            <a:off x="533401" y="1600200"/>
            <a:ext cx="4571999" cy="3632651"/>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600" dirty="0" smtClean="0">
                <a:solidFill>
                  <a:srgbClr val="7F7F7F"/>
                </a:solidFill>
                <a:latin typeface="Corbel"/>
                <a:ea typeface="Lucida Grande"/>
                <a:cs typeface="Corbel"/>
              </a:rPr>
              <a:t/>
            </a:r>
            <a:br>
              <a:rPr lang="en-US" sz="2600" dirty="0" smtClean="0">
                <a:solidFill>
                  <a:srgbClr val="7F7F7F"/>
                </a:solidFill>
                <a:latin typeface="Corbel"/>
                <a:ea typeface="Lucida Grande"/>
                <a:cs typeface="Corbel"/>
              </a:rPr>
            </a:br>
            <a:r>
              <a:rPr lang="en-US" sz="2600" dirty="0" smtClean="0">
                <a:solidFill>
                  <a:srgbClr val="7F7F7F"/>
                </a:solidFill>
                <a:latin typeface="Corbel"/>
                <a:ea typeface="Lucida Grande"/>
                <a:cs typeface="Corbel"/>
              </a:rPr>
              <a:t/>
            </a:r>
            <a:br>
              <a:rPr lang="en-US" sz="2600" dirty="0" smtClean="0">
                <a:solidFill>
                  <a:srgbClr val="7F7F7F"/>
                </a:solidFill>
                <a:latin typeface="Corbel"/>
                <a:ea typeface="Lucida Grande"/>
                <a:cs typeface="Corbel"/>
              </a:rPr>
            </a:br>
            <a:endParaRPr lang="en-US" sz="2600" dirty="0">
              <a:solidFill>
                <a:srgbClr val="7F7F7F"/>
              </a:solidFill>
              <a:latin typeface="Corbel"/>
              <a:cs typeface="Corbel"/>
            </a:endParaRPr>
          </a:p>
        </p:txBody>
      </p:sp>
      <p:sp>
        <p:nvSpPr>
          <p:cNvPr id="7" name="Rectangle 3"/>
          <p:cNvSpPr>
            <a:spLocks noRot="1" noChangeArrowheads="1"/>
          </p:cNvSpPr>
          <p:nvPr/>
        </p:nvSpPr>
        <p:spPr bwMode="auto">
          <a:xfrm>
            <a:off x="533401" y="1600200"/>
            <a:ext cx="4267913" cy="3632651"/>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200" dirty="0" smtClean="0">
                <a:solidFill>
                  <a:srgbClr val="7F7F7F"/>
                </a:solidFill>
                <a:latin typeface="Corbel"/>
                <a:ea typeface="Lucida Grande"/>
                <a:cs typeface="Corbel"/>
              </a:rPr>
              <a:t>Building students of character is becoming a larger goal of schools across the country. GII lessons provide opportunities for students of all ages to explore powerful character traits like perseverance, courage, respect and an understanding of human dignity.</a:t>
            </a:r>
            <a:br>
              <a:rPr lang="en-US" sz="2200" dirty="0" smtClean="0">
                <a:solidFill>
                  <a:srgbClr val="7F7F7F"/>
                </a:solidFill>
                <a:latin typeface="Corbel"/>
                <a:ea typeface="Lucida Grande"/>
                <a:cs typeface="Corbel"/>
              </a:rPr>
            </a:br>
            <a:r>
              <a:rPr lang="en-US" sz="2200" dirty="0" smtClean="0">
                <a:solidFill>
                  <a:srgbClr val="7F7F7F"/>
                </a:solidFill>
                <a:latin typeface="Corbel"/>
                <a:ea typeface="Lucida Grande"/>
                <a:cs typeface="Corbel"/>
              </a:rPr>
              <a:t/>
            </a:r>
            <a:br>
              <a:rPr lang="en-US" sz="2200" dirty="0" smtClean="0">
                <a:solidFill>
                  <a:srgbClr val="7F7F7F"/>
                </a:solidFill>
                <a:latin typeface="Corbel"/>
                <a:ea typeface="Lucida Grande"/>
                <a:cs typeface="Corbel"/>
              </a:rPr>
            </a:br>
            <a:endParaRPr lang="en-US" sz="2200" dirty="0">
              <a:solidFill>
                <a:srgbClr val="7F7F7F"/>
              </a:solidFill>
              <a:latin typeface="Corbel"/>
              <a:cs typeface="Corbe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1241">
            <a:off x="5105400" y="533400"/>
            <a:ext cx="29337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6510">
            <a:off x="6481763" y="2104251"/>
            <a:ext cx="2905125" cy="379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507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31</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572256"/>
            <a:ext cx="9296400" cy="707886"/>
          </a:xfrm>
          <a:prstGeom prst="rect">
            <a:avLst/>
          </a:prstGeom>
          <a:noFill/>
        </p:spPr>
        <p:txBody>
          <a:bodyPr wrap="square" rtlCol="0">
            <a:spAutoFit/>
          </a:bodyPr>
          <a:lstStyle/>
          <a:p>
            <a:r>
              <a:rPr lang="en-US" sz="4000" dirty="0" smtClean="0">
                <a:solidFill>
                  <a:srgbClr val="EB3447"/>
                </a:solidFill>
                <a:latin typeface="Corbel"/>
                <a:cs typeface="Corbel"/>
              </a:rPr>
              <a:t>Talking About Inclusion</a:t>
            </a:r>
            <a:endParaRPr lang="en-US" sz="4000" dirty="0">
              <a:solidFill>
                <a:srgbClr val="EB3447"/>
              </a:solidFill>
              <a:latin typeface="Corbel"/>
              <a:cs typeface="Corbel"/>
            </a:endParaRPr>
          </a:p>
        </p:txBody>
      </p:sp>
      <p:sp>
        <p:nvSpPr>
          <p:cNvPr id="14" name="Rectangle 3"/>
          <p:cNvSpPr>
            <a:spLocks noRot="1" noChangeArrowheads="1"/>
          </p:cNvSpPr>
          <p:nvPr/>
        </p:nvSpPr>
        <p:spPr bwMode="auto">
          <a:xfrm>
            <a:off x="533400" y="1600200"/>
            <a:ext cx="4876800" cy="3632651"/>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200" dirty="0" smtClean="0">
                <a:solidFill>
                  <a:srgbClr val="7F7F7F"/>
                </a:solidFill>
                <a:latin typeface="Corbel"/>
                <a:ea typeface="Lucida Grande"/>
                <a:cs typeface="Corbel"/>
              </a:rPr>
              <a:t>Are we taking an educational stance on inclusion? Not necessarily. But these lessons can help schools and districts </a:t>
            </a:r>
            <a:r>
              <a:rPr lang="en-US" sz="2200" dirty="0">
                <a:solidFill>
                  <a:srgbClr val="7F7F7F"/>
                </a:solidFill>
                <a:latin typeface="Corbel"/>
                <a:ea typeface="Lucida Grande"/>
                <a:cs typeface="Corbel"/>
              </a:rPr>
              <a:t>who are </a:t>
            </a:r>
            <a:r>
              <a:rPr lang="en-US" sz="2200" dirty="0" smtClean="0">
                <a:solidFill>
                  <a:srgbClr val="7F7F7F"/>
                </a:solidFill>
                <a:latin typeface="Corbel"/>
                <a:ea typeface="Lucida Grande"/>
                <a:cs typeface="Corbel"/>
              </a:rPr>
              <a:t>by providing </a:t>
            </a:r>
            <a:r>
              <a:rPr lang="en-US" sz="2200" dirty="0">
                <a:solidFill>
                  <a:srgbClr val="7F7F7F"/>
                </a:solidFill>
                <a:latin typeface="Corbel"/>
                <a:ea typeface="Lucida Grande"/>
                <a:cs typeface="Corbel"/>
              </a:rPr>
              <a:t>an opportunity for students to recognize the contributions of </a:t>
            </a:r>
            <a:r>
              <a:rPr lang="en-US" sz="2200" dirty="0" smtClean="0">
                <a:solidFill>
                  <a:srgbClr val="7F7F7F"/>
                </a:solidFill>
                <a:latin typeface="Corbel"/>
                <a:ea typeface="Lucida Grande"/>
                <a:cs typeface="Corbel"/>
              </a:rPr>
              <a:t>each of their peers. Are we taking a social stance on inclusion? Absolutely. And these lessons can help us achieve that goal.</a:t>
            </a:r>
            <a:r>
              <a:rPr lang="en-US" sz="2600" dirty="0" smtClean="0">
                <a:solidFill>
                  <a:srgbClr val="7F7F7F"/>
                </a:solidFill>
                <a:latin typeface="Corbel"/>
                <a:ea typeface="Lucida Grande"/>
                <a:cs typeface="Corbel"/>
              </a:rPr>
              <a:t/>
            </a:r>
            <a:br>
              <a:rPr lang="en-US" sz="2600" dirty="0" smtClean="0">
                <a:solidFill>
                  <a:srgbClr val="7F7F7F"/>
                </a:solidFill>
                <a:latin typeface="Corbel"/>
                <a:ea typeface="Lucida Grande"/>
                <a:cs typeface="Corbel"/>
              </a:rPr>
            </a:br>
            <a:endParaRPr lang="en-US" sz="2600" dirty="0">
              <a:solidFill>
                <a:srgbClr val="7F7F7F"/>
              </a:solidFill>
              <a:latin typeface="Corbel"/>
              <a:cs typeface="Corbe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9154">
            <a:off x="5564406" y="688940"/>
            <a:ext cx="3661981" cy="4752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32</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398330" y="403591"/>
            <a:ext cx="9296400" cy="707886"/>
          </a:xfrm>
          <a:prstGeom prst="rect">
            <a:avLst/>
          </a:prstGeom>
          <a:noFill/>
        </p:spPr>
        <p:txBody>
          <a:bodyPr wrap="square" rtlCol="0">
            <a:spAutoFit/>
          </a:bodyPr>
          <a:lstStyle/>
          <a:p>
            <a:r>
              <a:rPr lang="en-US" sz="4000" dirty="0" smtClean="0">
                <a:solidFill>
                  <a:srgbClr val="EB3447"/>
                </a:solidFill>
                <a:latin typeface="Corbel"/>
                <a:cs typeface="Corbel"/>
              </a:rPr>
              <a:t>21</a:t>
            </a:r>
            <a:r>
              <a:rPr lang="en-US" sz="4000" baseline="30000" dirty="0" smtClean="0">
                <a:solidFill>
                  <a:srgbClr val="EB3447"/>
                </a:solidFill>
                <a:latin typeface="Corbel"/>
                <a:cs typeface="Corbel"/>
              </a:rPr>
              <a:t>st</a:t>
            </a:r>
            <a:r>
              <a:rPr lang="en-US" sz="4000" dirty="0" smtClean="0">
                <a:solidFill>
                  <a:srgbClr val="EB3447"/>
                </a:solidFill>
                <a:latin typeface="Corbel"/>
                <a:cs typeface="Corbel"/>
              </a:rPr>
              <a:t> Century Skill Development</a:t>
            </a:r>
            <a:endParaRPr lang="en-US" sz="4000" dirty="0">
              <a:solidFill>
                <a:srgbClr val="EB3447"/>
              </a:solidFill>
              <a:latin typeface="Corbel"/>
              <a:cs typeface="Corbel"/>
            </a:endParaRPr>
          </a:p>
        </p:txBody>
      </p:sp>
      <p:sp>
        <p:nvSpPr>
          <p:cNvPr id="12" name="Rectangle 3"/>
          <p:cNvSpPr>
            <a:spLocks noRot="1" noChangeArrowheads="1"/>
          </p:cNvSpPr>
          <p:nvPr/>
        </p:nvSpPr>
        <p:spPr bwMode="auto">
          <a:xfrm>
            <a:off x="533401" y="1295400"/>
            <a:ext cx="4038599" cy="3937451"/>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200" dirty="0" smtClean="0">
                <a:solidFill>
                  <a:srgbClr val="7F7F7F"/>
                </a:solidFill>
                <a:latin typeface="Corbel"/>
                <a:ea typeface="Lucida Grande"/>
                <a:cs typeface="Corbel"/>
              </a:rPr>
              <a:t>Beyond the core content of the academic subjects, students need to acquire key 21</a:t>
            </a:r>
            <a:r>
              <a:rPr lang="en-US" sz="2200" baseline="30000" dirty="0" smtClean="0">
                <a:solidFill>
                  <a:srgbClr val="7F7F7F"/>
                </a:solidFill>
                <a:latin typeface="Corbel"/>
                <a:ea typeface="Lucida Grande"/>
                <a:cs typeface="Corbel"/>
              </a:rPr>
              <a:t>st</a:t>
            </a:r>
            <a:r>
              <a:rPr lang="en-US" sz="2200" dirty="0" smtClean="0">
                <a:solidFill>
                  <a:srgbClr val="7F7F7F"/>
                </a:solidFill>
                <a:latin typeface="Corbel"/>
                <a:ea typeface="Lucida Grande"/>
                <a:cs typeface="Corbel"/>
              </a:rPr>
              <a:t> Century Skills to succeed in this world. Skills like creativity, innovation, critical thinking, problem solving, and collaboration take students to the next level and are developed within the framework of GII.</a:t>
            </a:r>
            <a:endParaRPr lang="en-US" sz="2200" dirty="0">
              <a:solidFill>
                <a:srgbClr val="7F7F7F"/>
              </a:solidFill>
              <a:latin typeface="Corbel"/>
              <a:cs typeface="Corbe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1445">
            <a:off x="6888419" y="2165570"/>
            <a:ext cx="2924175" cy="3781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3468">
            <a:off x="4736234" y="1234509"/>
            <a:ext cx="29337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653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33</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609600"/>
            <a:ext cx="3505200" cy="707886"/>
          </a:xfrm>
          <a:prstGeom prst="rect">
            <a:avLst/>
          </a:prstGeom>
          <a:noFill/>
        </p:spPr>
        <p:txBody>
          <a:bodyPr wrap="square" rtlCol="0">
            <a:spAutoFit/>
          </a:bodyPr>
          <a:lstStyle/>
          <a:p>
            <a:r>
              <a:rPr lang="en-US" sz="4000" dirty="0" smtClean="0">
                <a:solidFill>
                  <a:srgbClr val="EB3447"/>
                </a:solidFill>
                <a:latin typeface="Corbel"/>
                <a:cs typeface="Corbel"/>
              </a:rPr>
              <a:t>Anti-Obesity</a:t>
            </a:r>
          </a:p>
        </p:txBody>
      </p:sp>
      <p:sp>
        <p:nvSpPr>
          <p:cNvPr id="12" name="Rectangle 3"/>
          <p:cNvSpPr>
            <a:spLocks noRot="1" noChangeArrowheads="1"/>
          </p:cNvSpPr>
          <p:nvPr/>
        </p:nvSpPr>
        <p:spPr bwMode="auto">
          <a:xfrm>
            <a:off x="533401" y="1391228"/>
            <a:ext cx="4419599" cy="3632651"/>
          </a:xfrm>
          <a:prstGeom prst="rect">
            <a:avLst/>
          </a:prstGeom>
          <a:noFill/>
          <a:ln w="9525">
            <a:noFill/>
            <a:miter lim="800000"/>
            <a:headEnd/>
            <a:tailEnd/>
          </a:ln>
        </p:spPr>
        <p:txBody>
          <a:bodyPr lIns="0" tIns="0" rIns="0" bIns="0"/>
          <a:lstStyle/>
          <a:p>
            <a:pPr marL="3175" indent="-3175">
              <a:lnSpc>
                <a:spcPts val="3300"/>
              </a:lnSpc>
              <a:buClr>
                <a:srgbClr val="FF0000"/>
              </a:buClr>
              <a:buFont typeface="Times" pitchFamily="-112" charset="0"/>
              <a:buNone/>
            </a:pPr>
            <a:r>
              <a:rPr lang="en-US" sz="2200" dirty="0" smtClean="0">
                <a:solidFill>
                  <a:srgbClr val="7F7F7F"/>
                </a:solidFill>
                <a:latin typeface="Corbel"/>
                <a:ea typeface="Lucida Grande"/>
                <a:cs typeface="Corbel"/>
              </a:rPr>
              <a:t>We are a sports organization. It is where we find our core, and where our lessons are inspired. </a:t>
            </a:r>
          </a:p>
          <a:p>
            <a:pPr marL="3175" indent="-3175">
              <a:lnSpc>
                <a:spcPts val="3300"/>
              </a:lnSpc>
              <a:buClr>
                <a:srgbClr val="FF0000"/>
              </a:buClr>
              <a:buFont typeface="Times" pitchFamily="-112" charset="0"/>
              <a:buNone/>
            </a:pPr>
            <a:endParaRPr lang="en-US" sz="2200" dirty="0" smtClean="0">
              <a:solidFill>
                <a:srgbClr val="7F7F7F"/>
              </a:solidFill>
              <a:latin typeface="Corbel"/>
              <a:ea typeface="Lucida Grande"/>
              <a:cs typeface="Corbel"/>
            </a:endParaRPr>
          </a:p>
          <a:p>
            <a:pPr marL="3175" indent="-3175">
              <a:lnSpc>
                <a:spcPts val="3300"/>
              </a:lnSpc>
              <a:buClr>
                <a:srgbClr val="FF0000"/>
              </a:buClr>
              <a:buFont typeface="Times" pitchFamily="-112" charset="0"/>
              <a:buNone/>
            </a:pPr>
            <a:r>
              <a:rPr lang="en-US" sz="2200" dirty="0" smtClean="0">
                <a:solidFill>
                  <a:srgbClr val="7F7F7F"/>
                </a:solidFill>
                <a:latin typeface="Corbel"/>
                <a:ea typeface="Lucida Grande"/>
                <a:cs typeface="Corbel"/>
              </a:rPr>
              <a:t>The GII lessons not only provide physical activities and simulations but the stories of our athletes encourage students to be active and take new risks in their own lives.</a:t>
            </a:r>
            <a:br>
              <a:rPr lang="en-US" sz="2200" dirty="0" smtClean="0">
                <a:solidFill>
                  <a:srgbClr val="7F7F7F"/>
                </a:solidFill>
                <a:latin typeface="Corbel"/>
                <a:ea typeface="Lucida Grande"/>
                <a:cs typeface="Corbel"/>
              </a:rPr>
            </a:br>
            <a:r>
              <a:rPr lang="en-US" sz="2200" dirty="0" smtClean="0">
                <a:solidFill>
                  <a:srgbClr val="7F7F7F"/>
                </a:solidFill>
                <a:latin typeface="Corbel"/>
                <a:ea typeface="Lucida Grande"/>
                <a:cs typeface="Corbel"/>
              </a:rPr>
              <a:t/>
            </a:r>
            <a:br>
              <a:rPr lang="en-US" sz="2200" dirty="0" smtClean="0">
                <a:solidFill>
                  <a:srgbClr val="7F7F7F"/>
                </a:solidFill>
                <a:latin typeface="Corbel"/>
                <a:ea typeface="Lucida Grande"/>
                <a:cs typeface="Corbel"/>
              </a:rPr>
            </a:br>
            <a:endParaRPr lang="en-US" sz="2200" dirty="0">
              <a:solidFill>
                <a:srgbClr val="7F7F7F"/>
              </a:solidFill>
              <a:latin typeface="Corbel"/>
              <a:cs typeface="Corbel"/>
            </a:endParaRPr>
          </a:p>
        </p:txBody>
      </p:sp>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9516"/>
          <a:stretch/>
        </p:blipFill>
        <p:spPr bwMode="auto">
          <a:xfrm rot="21407599">
            <a:off x="5097397" y="418217"/>
            <a:ext cx="1207887" cy="5196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80356"/>
            <a:ext cx="1115500" cy="5256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3111"/>
          <a:stretch/>
        </p:blipFill>
        <p:spPr bwMode="auto">
          <a:xfrm rot="215575">
            <a:off x="8246842" y="412441"/>
            <a:ext cx="1189845" cy="5288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653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34</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1447800" y="2209799"/>
            <a:ext cx="7054932" cy="1323439"/>
          </a:xfrm>
          <a:prstGeom prst="rect">
            <a:avLst/>
          </a:prstGeom>
          <a:noFill/>
        </p:spPr>
        <p:txBody>
          <a:bodyPr wrap="square" rtlCol="0">
            <a:spAutoFit/>
          </a:bodyPr>
          <a:lstStyle/>
          <a:p>
            <a:pPr algn="ctr"/>
            <a:r>
              <a:rPr lang="en-US" sz="4000" dirty="0" smtClean="0">
                <a:solidFill>
                  <a:srgbClr val="EB3447"/>
                </a:solidFill>
                <a:latin typeface="Corbel"/>
                <a:cs typeface="Corbel"/>
              </a:rPr>
              <a:t>Which of these initiatives are most important at your school?</a:t>
            </a:r>
            <a:endParaRPr lang="en-US" sz="4000" dirty="0">
              <a:solidFill>
                <a:srgbClr val="EB3447"/>
              </a:solidFill>
              <a:latin typeface="Corbel"/>
              <a:cs typeface="Corbel"/>
            </a:endParaRPr>
          </a:p>
        </p:txBody>
      </p:sp>
    </p:spTree>
    <p:extLst>
      <p:ext uri="{BB962C8B-B14F-4D97-AF65-F5344CB8AC3E}">
        <p14:creationId xmlns:p14="http://schemas.microsoft.com/office/powerpoint/2010/main" val="4135358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I logo-lightbkgd.jpg"/>
          <p:cNvPicPr>
            <a:picLocks noChangeAspect="1"/>
          </p:cNvPicPr>
          <p:nvPr/>
        </p:nvPicPr>
        <p:blipFill>
          <a:blip r:embed="rId2"/>
          <a:stretch>
            <a:fillRect/>
          </a:stretch>
        </p:blipFill>
        <p:spPr>
          <a:xfrm>
            <a:off x="6172200" y="304800"/>
            <a:ext cx="3257517" cy="2273916"/>
          </a:xfrm>
          <a:prstGeom prst="rect">
            <a:avLst/>
          </a:prstGeom>
        </p:spPr>
      </p:pic>
      <p:sp>
        <p:nvSpPr>
          <p:cNvPr id="10" name="TextBox 9"/>
          <p:cNvSpPr txBox="1"/>
          <p:nvPr/>
        </p:nvSpPr>
        <p:spPr>
          <a:xfrm>
            <a:off x="6241026" y="3962400"/>
            <a:ext cx="3549897" cy="2277547"/>
          </a:xfrm>
          <a:prstGeom prst="rect">
            <a:avLst/>
          </a:prstGeom>
          <a:noFill/>
        </p:spPr>
        <p:txBody>
          <a:bodyPr wrap="square" rtlCol="0">
            <a:spAutoFit/>
          </a:bodyPr>
          <a:lstStyle/>
          <a:p>
            <a:r>
              <a:rPr lang="en-US" b="1" dirty="0" smtClean="0">
                <a:solidFill>
                  <a:srgbClr val="EB3447"/>
                </a:solidFill>
                <a:latin typeface="Corbel"/>
                <a:cs typeface="Corbel"/>
              </a:rPr>
              <a:t>JENNI NEWBURY</a:t>
            </a:r>
            <a:r>
              <a:rPr lang="en-US" dirty="0" smtClean="0">
                <a:solidFill>
                  <a:schemeClr val="tx1">
                    <a:lumMod val="50000"/>
                    <a:lumOff val="50000"/>
                  </a:schemeClr>
                </a:solidFill>
                <a:latin typeface="Corbel"/>
                <a:cs typeface="Corbel"/>
              </a:rPr>
              <a:t/>
            </a:r>
            <a:br>
              <a:rPr lang="en-US" dirty="0" smtClean="0">
                <a:solidFill>
                  <a:schemeClr val="tx1">
                    <a:lumMod val="50000"/>
                    <a:lumOff val="50000"/>
                  </a:schemeClr>
                </a:solidFill>
                <a:latin typeface="Corbel"/>
                <a:cs typeface="Corbel"/>
              </a:rPr>
            </a:br>
            <a:r>
              <a:rPr lang="en-US" sz="1400" i="1" dirty="0" smtClean="0">
                <a:solidFill>
                  <a:schemeClr val="tx1">
                    <a:lumMod val="50000"/>
                    <a:lumOff val="50000"/>
                  </a:schemeClr>
                </a:solidFill>
                <a:latin typeface="Corbel"/>
                <a:cs typeface="Corbel"/>
              </a:rPr>
              <a:t>Curriculum &amp; Education Resource Manager, </a:t>
            </a:r>
            <a:br>
              <a:rPr lang="en-US" sz="1400" i="1" dirty="0" smtClean="0">
                <a:solidFill>
                  <a:schemeClr val="tx1">
                    <a:lumMod val="50000"/>
                    <a:lumOff val="50000"/>
                  </a:schemeClr>
                </a:solidFill>
                <a:latin typeface="Corbel"/>
                <a:cs typeface="Corbel"/>
              </a:rPr>
            </a:br>
            <a:r>
              <a:rPr lang="en-US" sz="1400" i="1" dirty="0" smtClean="0">
                <a:solidFill>
                  <a:schemeClr val="tx1">
                    <a:lumMod val="50000"/>
                    <a:lumOff val="50000"/>
                  </a:schemeClr>
                </a:solidFill>
                <a:latin typeface="Corbel"/>
                <a:cs typeface="Corbel"/>
              </a:rPr>
              <a:t>Special Olympics</a:t>
            </a:r>
          </a:p>
          <a:p>
            <a:endParaRPr lang="en-US" dirty="0" smtClean="0">
              <a:solidFill>
                <a:schemeClr val="tx1">
                  <a:lumMod val="50000"/>
                  <a:lumOff val="50000"/>
                </a:schemeClr>
              </a:solidFill>
              <a:latin typeface="Corbel"/>
              <a:cs typeface="Corbel"/>
            </a:endParaRPr>
          </a:p>
          <a:p>
            <a:r>
              <a:rPr lang="en-US" sz="1500" dirty="0" smtClean="0">
                <a:solidFill>
                  <a:schemeClr val="tx1">
                    <a:lumMod val="50000"/>
                    <a:lumOff val="50000"/>
                  </a:schemeClr>
                </a:solidFill>
                <a:latin typeface="Corbel"/>
                <a:cs typeface="Corbel"/>
              </a:rPr>
              <a:t>(202) 824-0282</a:t>
            </a:r>
          </a:p>
          <a:p>
            <a:r>
              <a:rPr lang="en-US" sz="1500" dirty="0" smtClean="0">
                <a:solidFill>
                  <a:schemeClr val="tx1">
                    <a:lumMod val="50000"/>
                    <a:lumOff val="50000"/>
                  </a:schemeClr>
                </a:solidFill>
                <a:latin typeface="Corbel"/>
                <a:cs typeface="Corbel"/>
              </a:rPr>
              <a:t>jnewbury@specialolympics.org</a:t>
            </a:r>
          </a:p>
          <a:p>
            <a:endParaRPr lang="en-US" sz="1200" dirty="0" smtClean="0">
              <a:solidFill>
                <a:schemeClr val="tx1">
                  <a:lumMod val="50000"/>
                  <a:lumOff val="50000"/>
                </a:schemeClr>
              </a:solidFill>
              <a:latin typeface="Corbel"/>
              <a:cs typeface="Corbel"/>
            </a:endParaRPr>
          </a:p>
          <a:p>
            <a:r>
              <a:rPr lang="en-US" sz="1200" dirty="0" smtClean="0">
                <a:solidFill>
                  <a:schemeClr val="tx1">
                    <a:lumMod val="50000"/>
                    <a:lumOff val="50000"/>
                  </a:schemeClr>
                </a:solidFill>
                <a:latin typeface="Corbel"/>
                <a:cs typeface="Corbel"/>
              </a:rPr>
              <a:t>Get Into It educator and student portal:</a:t>
            </a:r>
          </a:p>
          <a:p>
            <a:r>
              <a:rPr lang="en-US" sz="1200" cap="all" dirty="0" smtClean="0">
                <a:solidFill>
                  <a:srgbClr val="EB3447"/>
                </a:solidFill>
                <a:latin typeface="Corbel"/>
                <a:cs typeface="Corbel"/>
              </a:rPr>
              <a:t>www.specialolympics.org/getintoit</a:t>
            </a:r>
          </a:p>
          <a:p>
            <a:endParaRPr lang="en-US" sz="1200" dirty="0">
              <a:solidFill>
                <a:schemeClr val="bg1">
                  <a:lumMod val="75000"/>
                </a:schemeClr>
              </a:solidFill>
              <a:latin typeface="Corbel"/>
              <a:cs typeface="Corbel"/>
            </a:endParaRPr>
          </a:p>
        </p:txBody>
      </p:sp>
      <p:pic>
        <p:nvPicPr>
          <p:cNvPr id="5" name="Picture 4"/>
          <p:cNvPicPr>
            <a:picLocks noChangeAspect="1"/>
          </p:cNvPicPr>
          <p:nvPr/>
        </p:nvPicPr>
        <p:blipFill>
          <a:blip r:embed="rId3">
            <a:grayscl/>
          </a:blip>
          <a:srcRect l="12832" r="14502"/>
          <a:stretch>
            <a:fillRect/>
          </a:stretch>
        </p:blipFill>
        <p:spPr>
          <a:xfrm rot="5400000">
            <a:off x="-266702" y="266701"/>
            <a:ext cx="6400802" cy="5867400"/>
          </a:xfrm>
          <a:prstGeom prst="rect">
            <a:avLst/>
          </a:prstGeom>
        </p:spPr>
      </p:pic>
      <p:sp>
        <p:nvSpPr>
          <p:cNvPr id="7" name="Rectangle 6"/>
          <p:cNvSpPr/>
          <p:nvPr/>
        </p:nvSpPr>
        <p:spPr>
          <a:xfrm>
            <a:off x="6383594" y="2969568"/>
            <a:ext cx="3200400" cy="461665"/>
          </a:xfrm>
          <a:prstGeom prst="rect">
            <a:avLst/>
          </a:prstGeom>
        </p:spPr>
        <p:txBody>
          <a:bodyPr wrap="square">
            <a:spAutoFit/>
          </a:bodyPr>
          <a:lstStyle/>
          <a:p>
            <a:r>
              <a:rPr lang="en-US" sz="2400" b="1" dirty="0" smtClean="0">
                <a:solidFill>
                  <a:srgbClr val="EB3447"/>
                </a:solidFill>
                <a:latin typeface="Corbel"/>
                <a:cs typeface="Corbel"/>
              </a:rPr>
              <a:t>Questions/Comments?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4</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1143000" y="2438400"/>
            <a:ext cx="7844850" cy="707886"/>
          </a:xfrm>
          <a:prstGeom prst="rect">
            <a:avLst/>
          </a:prstGeom>
          <a:noFill/>
        </p:spPr>
        <p:txBody>
          <a:bodyPr wrap="square" rtlCol="0">
            <a:spAutoFit/>
          </a:bodyPr>
          <a:lstStyle/>
          <a:p>
            <a:r>
              <a:rPr lang="en-US" sz="4000" dirty="0" smtClean="0">
                <a:solidFill>
                  <a:srgbClr val="EB3447"/>
                </a:solidFill>
                <a:latin typeface="Corbel"/>
                <a:cs typeface="Corbel"/>
              </a:rPr>
              <a:t>What age groups do you work with?</a:t>
            </a:r>
            <a:endParaRPr lang="en-US" sz="4000" dirty="0">
              <a:solidFill>
                <a:srgbClr val="EB3447"/>
              </a:solidFill>
              <a:latin typeface="Corbel"/>
              <a:cs typeface="Corbel"/>
            </a:endParaRPr>
          </a:p>
        </p:txBody>
      </p:sp>
    </p:spTree>
    <p:extLst>
      <p:ext uri="{BB962C8B-B14F-4D97-AF65-F5344CB8AC3E}">
        <p14:creationId xmlns:p14="http://schemas.microsoft.com/office/powerpoint/2010/main" val="2444082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19100" y="1280161"/>
            <a:ext cx="5951220" cy="3400931"/>
          </a:xfrm>
          <a:prstGeom prst="rect">
            <a:avLst/>
          </a:prstGeom>
          <a:noFill/>
        </p:spPr>
        <p:txBody>
          <a:bodyPr wrap="square">
            <a:spAutoFit/>
          </a:bodyPr>
          <a:lstStyle/>
          <a:p>
            <a:pPr fontAlgn="auto">
              <a:spcBef>
                <a:spcPts val="600"/>
              </a:spcBef>
              <a:spcAft>
                <a:spcPts val="0"/>
              </a:spcAft>
              <a:defRPr/>
            </a:pPr>
            <a:r>
              <a:rPr lang="en-US" sz="2000" dirty="0">
                <a:solidFill>
                  <a:schemeClr val="tx1">
                    <a:lumMod val="50000"/>
                    <a:lumOff val="50000"/>
                  </a:schemeClr>
                </a:solidFill>
                <a:latin typeface="Corbel"/>
                <a:cs typeface="Corbel"/>
              </a:rPr>
              <a:t>A strategy to </a:t>
            </a:r>
            <a:r>
              <a:rPr lang="en-US" sz="2000" b="1" dirty="0">
                <a:solidFill>
                  <a:srgbClr val="FF0000"/>
                </a:solidFill>
                <a:latin typeface="Corbel"/>
                <a:cs typeface="Corbel"/>
              </a:rPr>
              <a:t>activate</a:t>
            </a:r>
            <a:r>
              <a:rPr lang="en-US" sz="2000" dirty="0">
                <a:solidFill>
                  <a:schemeClr val="tx1">
                    <a:lumMod val="50000"/>
                    <a:lumOff val="50000"/>
                  </a:schemeClr>
                </a:solidFill>
                <a:latin typeface="Corbel"/>
                <a:cs typeface="Corbel"/>
              </a:rPr>
              <a:t> youth, </a:t>
            </a:r>
            <a:r>
              <a:rPr lang="en-US" sz="2000" b="1" dirty="0">
                <a:solidFill>
                  <a:srgbClr val="FF0000"/>
                </a:solidFill>
                <a:latin typeface="Corbel"/>
                <a:cs typeface="Corbel"/>
              </a:rPr>
              <a:t>engage</a:t>
            </a:r>
            <a:r>
              <a:rPr lang="en-US" sz="2000" dirty="0">
                <a:solidFill>
                  <a:schemeClr val="tx1">
                    <a:lumMod val="50000"/>
                    <a:lumOff val="50000"/>
                  </a:schemeClr>
                </a:solidFill>
                <a:latin typeface="Corbel"/>
                <a:cs typeface="Corbel"/>
              </a:rPr>
              <a:t> educators, and </a:t>
            </a:r>
            <a:r>
              <a:rPr lang="en-US" sz="2000" b="1" dirty="0">
                <a:solidFill>
                  <a:srgbClr val="FF0000"/>
                </a:solidFill>
                <a:latin typeface="Corbel"/>
                <a:cs typeface="Corbel"/>
              </a:rPr>
              <a:t>promote</a:t>
            </a:r>
            <a:r>
              <a:rPr lang="en-US" sz="2000" dirty="0">
                <a:solidFill>
                  <a:srgbClr val="FF0000"/>
                </a:solidFill>
                <a:latin typeface="Corbel"/>
                <a:cs typeface="Corbel"/>
              </a:rPr>
              <a:t> </a:t>
            </a:r>
            <a:r>
              <a:rPr lang="en-US" sz="2000" dirty="0">
                <a:solidFill>
                  <a:schemeClr val="tx1">
                    <a:lumMod val="50000"/>
                    <a:lumOff val="50000"/>
                  </a:schemeClr>
                </a:solidFill>
                <a:latin typeface="Corbel"/>
                <a:cs typeface="Corbel"/>
              </a:rPr>
              <a:t>school communities of acceptance and inclusion where </a:t>
            </a:r>
            <a:r>
              <a:rPr lang="en-US" sz="2000" b="1" dirty="0">
                <a:solidFill>
                  <a:srgbClr val="FF0000"/>
                </a:solidFill>
                <a:latin typeface="Corbel"/>
                <a:cs typeface="Corbel"/>
              </a:rPr>
              <a:t>all young people are agents of change</a:t>
            </a:r>
            <a:r>
              <a:rPr lang="en-US" sz="2000" b="1" dirty="0">
                <a:solidFill>
                  <a:schemeClr val="tx1">
                    <a:lumMod val="50000"/>
                    <a:lumOff val="50000"/>
                  </a:schemeClr>
                </a:solidFill>
                <a:latin typeface="Corbel"/>
                <a:cs typeface="Corbel"/>
              </a:rPr>
              <a:t>. </a:t>
            </a:r>
            <a:endParaRPr lang="en-US" sz="2000" dirty="0">
              <a:solidFill>
                <a:schemeClr val="tx1">
                  <a:lumMod val="50000"/>
                  <a:lumOff val="50000"/>
                </a:schemeClr>
              </a:solidFill>
              <a:latin typeface="Corbel"/>
              <a:cs typeface="Corbel"/>
            </a:endParaRPr>
          </a:p>
          <a:p>
            <a:pPr fontAlgn="auto">
              <a:spcBef>
                <a:spcPts val="600"/>
              </a:spcBef>
              <a:spcAft>
                <a:spcPts val="0"/>
              </a:spcAft>
              <a:defRPr/>
            </a:pPr>
            <a:r>
              <a:rPr lang="en-US" sz="2000" dirty="0">
                <a:solidFill>
                  <a:schemeClr val="tx1">
                    <a:lumMod val="50000"/>
                    <a:lumOff val="50000"/>
                  </a:schemeClr>
                </a:solidFill>
                <a:latin typeface="Corbel"/>
                <a:cs typeface="Corbel"/>
              </a:rPr>
              <a:t>Utilizing the sports and education initiatives of Special Olympics, Project UNIFY®: </a:t>
            </a:r>
          </a:p>
          <a:p>
            <a:pPr marL="233363" indent="-233363" fontAlgn="auto">
              <a:spcBef>
                <a:spcPts val="600"/>
              </a:spcBef>
              <a:spcAft>
                <a:spcPts val="0"/>
              </a:spcAft>
              <a:buClr>
                <a:schemeClr val="tx1">
                  <a:lumMod val="50000"/>
                  <a:lumOff val="50000"/>
                </a:schemeClr>
              </a:buClr>
              <a:buFont typeface="Arial"/>
              <a:buChar char="•"/>
              <a:defRPr/>
            </a:pPr>
            <a:r>
              <a:rPr lang="en-US" sz="2000" b="1" dirty="0">
                <a:solidFill>
                  <a:srgbClr val="FF0000"/>
                </a:solidFill>
                <a:latin typeface="Corbel"/>
                <a:cs typeface="Corbel"/>
              </a:rPr>
              <a:t>Fosters respect and dignity </a:t>
            </a:r>
            <a:r>
              <a:rPr lang="en-US" sz="2000" dirty="0">
                <a:solidFill>
                  <a:schemeClr val="tx1">
                    <a:lumMod val="50000"/>
                    <a:lumOff val="50000"/>
                  </a:schemeClr>
                </a:solidFill>
                <a:latin typeface="Corbel"/>
                <a:cs typeface="Corbel"/>
              </a:rPr>
              <a:t>for people with intellectual disabilities</a:t>
            </a:r>
          </a:p>
          <a:p>
            <a:pPr marL="233363" indent="-233363" fontAlgn="auto">
              <a:spcBef>
                <a:spcPts val="600"/>
              </a:spcBef>
              <a:spcAft>
                <a:spcPts val="0"/>
              </a:spcAft>
              <a:buClr>
                <a:schemeClr val="tx1">
                  <a:lumMod val="50000"/>
                  <a:lumOff val="50000"/>
                </a:schemeClr>
              </a:buClr>
              <a:buFont typeface="Arial"/>
              <a:buChar char="•"/>
              <a:defRPr/>
            </a:pPr>
            <a:r>
              <a:rPr lang="en-US" sz="2000" b="1" dirty="0">
                <a:solidFill>
                  <a:srgbClr val="FF0000"/>
                </a:solidFill>
                <a:latin typeface="Corbel"/>
                <a:cs typeface="Corbel"/>
              </a:rPr>
              <a:t>Changes actions and attitudes </a:t>
            </a:r>
            <a:r>
              <a:rPr lang="en-US" sz="2000" dirty="0">
                <a:solidFill>
                  <a:schemeClr val="tx1">
                    <a:lumMod val="50000"/>
                    <a:lumOff val="50000"/>
                  </a:schemeClr>
                </a:solidFill>
                <a:latin typeface="Corbel"/>
                <a:cs typeface="Corbel"/>
              </a:rPr>
              <a:t>among their peers without intellectual disabilities. </a:t>
            </a:r>
          </a:p>
        </p:txBody>
      </p:sp>
      <p:sp>
        <p:nvSpPr>
          <p:cNvPr id="23" name="Rectangle 22"/>
          <p:cNvSpPr/>
          <p:nvPr/>
        </p:nvSpPr>
        <p:spPr>
          <a:xfrm>
            <a:off x="6789420" y="1280160"/>
            <a:ext cx="3268980" cy="41249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228600" rIns="274320" bIns="228600"/>
          <a:lstStyle/>
          <a:p>
            <a:pPr fontAlgn="auto">
              <a:spcBef>
                <a:spcPts val="600"/>
              </a:spcBef>
              <a:spcAft>
                <a:spcPts val="0"/>
              </a:spcAft>
              <a:defRPr/>
            </a:pPr>
            <a:r>
              <a:rPr lang="en-US" b="1" dirty="0">
                <a:solidFill>
                  <a:srgbClr val="FF0000"/>
                </a:solidFill>
                <a:latin typeface="Corbel"/>
                <a:cs typeface="Corbel"/>
              </a:rPr>
              <a:t>CHARACTERISTICS</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Unifying Sports Program</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Youth Leadership</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School/Community Collaborations</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Creating/Sustaining Relationships</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Communications</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Professional Development</a:t>
            </a:r>
          </a:p>
          <a:p>
            <a:pPr marL="114300" indent="-114300" fontAlgn="auto">
              <a:spcBef>
                <a:spcPts val="600"/>
              </a:spcBef>
              <a:spcAft>
                <a:spcPts val="0"/>
              </a:spcAft>
              <a:buFont typeface="Arial"/>
              <a:buChar char="•"/>
              <a:defRPr/>
            </a:pPr>
            <a:r>
              <a:rPr lang="en-US" sz="1500" dirty="0">
                <a:solidFill>
                  <a:schemeClr val="tx1">
                    <a:lumMod val="75000"/>
                    <a:lumOff val="25000"/>
                  </a:schemeClr>
                </a:solidFill>
                <a:latin typeface="Corbel"/>
                <a:cs typeface="Corbel"/>
              </a:rPr>
              <a:t>Continuous Improvement</a:t>
            </a:r>
          </a:p>
        </p:txBody>
      </p:sp>
      <p:pic>
        <p:nvPicPr>
          <p:cNvPr id="8" name="Picture 6" descr="Official Fan.eps"/>
          <p:cNvPicPr>
            <a:picLocks noChangeAspect="1"/>
          </p:cNvPicPr>
          <p:nvPr/>
        </p:nvPicPr>
        <p:blipFill>
          <a:blip r:embed="rId2" cstate="print"/>
          <a:srcRect/>
          <a:stretch>
            <a:fillRect/>
          </a:stretch>
        </p:blipFill>
        <p:spPr bwMode="auto">
          <a:xfrm>
            <a:off x="419101" y="5547360"/>
            <a:ext cx="1163458" cy="568960"/>
          </a:xfrm>
          <a:prstGeom prst="rect">
            <a:avLst/>
          </a:prstGeom>
          <a:noFill/>
          <a:ln w="9525">
            <a:noFill/>
            <a:miter lim="800000"/>
            <a:headEnd/>
            <a:tailEnd/>
          </a:ln>
        </p:spPr>
      </p:pic>
      <p:sp>
        <p:nvSpPr>
          <p:cNvPr id="11" name="TextBox 10"/>
          <p:cNvSpPr txBox="1"/>
          <p:nvPr/>
        </p:nvSpPr>
        <p:spPr>
          <a:xfrm>
            <a:off x="457200" y="605798"/>
            <a:ext cx="9296400" cy="646331"/>
          </a:xfrm>
          <a:prstGeom prst="rect">
            <a:avLst/>
          </a:prstGeom>
          <a:noFill/>
        </p:spPr>
        <p:txBody>
          <a:bodyPr wrap="square" rtlCol="0">
            <a:spAutoFit/>
          </a:bodyPr>
          <a:lstStyle/>
          <a:p>
            <a:pPr fontAlgn="auto">
              <a:spcBef>
                <a:spcPts val="0"/>
              </a:spcBef>
              <a:spcAft>
                <a:spcPts val="0"/>
              </a:spcAft>
              <a:defRPr/>
            </a:pPr>
            <a:r>
              <a:rPr lang="en-US" sz="3600" dirty="0" smtClean="0">
                <a:solidFill>
                  <a:srgbClr val="FF0000"/>
                </a:solidFill>
                <a:latin typeface="Corbel"/>
                <a:cs typeface="Corbel"/>
              </a:rPr>
              <a:t>PROJECT UNIFY</a:t>
            </a:r>
            <a:r>
              <a:rPr lang="en-US" sz="3600" baseline="30000" dirty="0" smtClean="0">
                <a:solidFill>
                  <a:srgbClr val="FF0000"/>
                </a:solidFill>
                <a:latin typeface="Corbel"/>
                <a:cs typeface="Corbel"/>
              </a:rPr>
              <a:t>®</a:t>
            </a:r>
            <a:endParaRPr lang="en-US" sz="3600" baseline="30000" dirty="0">
              <a:solidFill>
                <a:schemeClr val="tx1">
                  <a:lumMod val="85000"/>
                  <a:lumOff val="15000"/>
                </a:schemeClr>
              </a:solidFill>
              <a:latin typeface="Corbel"/>
              <a:cs typeface="Corbel"/>
            </a:endParaRPr>
          </a:p>
        </p:txBody>
      </p:sp>
      <p:pic>
        <p:nvPicPr>
          <p:cNvPr id="9" name="Picture 8" descr="GII logo-lightbkgd.jpg"/>
          <p:cNvPicPr>
            <a:picLocks noChangeAspect="1"/>
          </p:cNvPicPr>
          <p:nvPr/>
        </p:nvPicPr>
        <p:blipFill>
          <a:blip r:embed="rId3"/>
          <a:stretch>
            <a:fillRect/>
          </a:stretch>
        </p:blipFill>
        <p:spPr>
          <a:xfrm>
            <a:off x="388498" y="5232851"/>
            <a:ext cx="1364102" cy="952214"/>
          </a:xfrm>
          <a:prstGeom prst="rect">
            <a:avLst/>
          </a:prstGeom>
        </p:spPr>
      </p:pic>
      <p:cxnSp>
        <p:nvCxnSpPr>
          <p:cNvPr id="10" name="Straight Connector 9"/>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5</a:t>
            </a:fld>
            <a:endParaRPr lang="en-US" sz="1200" dirty="0">
              <a:solidFill>
                <a:schemeClr val="tx1">
                  <a:lumMod val="50000"/>
                  <a:lumOff val="50000"/>
                </a:schemeClr>
              </a:solidFill>
              <a:latin typeface="Corbel"/>
              <a:cs typeface="Corbel"/>
            </a:endParaRPr>
          </a:p>
        </p:txBody>
      </p:sp>
    </p:spTree>
    <p:extLst>
      <p:ext uri="{BB962C8B-B14F-4D97-AF65-F5344CB8AC3E}">
        <p14:creationId xmlns:p14="http://schemas.microsoft.com/office/powerpoint/2010/main" val="264846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Shared Services &amp; PDL\Project Unify\Communications\Photos\IMG_0716.jpg"/>
          <p:cNvPicPr>
            <a:picLocks noChangeAspect="1" noChangeArrowheads="1"/>
          </p:cNvPicPr>
          <p:nvPr/>
        </p:nvPicPr>
        <p:blipFill>
          <a:blip r:embed="rId2" cstate="print">
            <a:grayscl/>
          </a:blip>
          <a:srcRect/>
          <a:stretch>
            <a:fillRect/>
          </a:stretch>
        </p:blipFill>
        <p:spPr bwMode="auto">
          <a:xfrm>
            <a:off x="0" y="0"/>
            <a:ext cx="10058400" cy="6400800"/>
          </a:xfrm>
          <a:prstGeom prst="rect">
            <a:avLst/>
          </a:prstGeom>
          <a:noFill/>
        </p:spPr>
      </p:pic>
      <p:sp>
        <p:nvSpPr>
          <p:cNvPr id="8" name="Rectangle 7"/>
          <p:cNvSpPr/>
          <p:nvPr/>
        </p:nvSpPr>
        <p:spPr>
          <a:xfrm>
            <a:off x="-46128" y="24442"/>
            <a:ext cx="10090150" cy="6400800"/>
          </a:xfrm>
          <a:prstGeom prst="rect">
            <a:avLst/>
          </a:prstGeom>
          <a:solidFill>
            <a:srgbClr val="FFFFFF">
              <a:alpha val="34000"/>
            </a:srgbClr>
          </a:solidFill>
          <a:ln w="508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523594" y="3886200"/>
            <a:ext cx="8950707" cy="2092881"/>
          </a:xfrm>
          <a:prstGeom prst="rect">
            <a:avLst/>
          </a:prstGeom>
          <a:noFill/>
          <a:effectLst/>
        </p:spPr>
        <p:txBody>
          <a:bodyPr wrap="square" rtlCol="0">
            <a:spAutoFit/>
          </a:bodyPr>
          <a:lstStyle/>
          <a:p>
            <a:r>
              <a:rPr lang="en-US" sz="5000" b="1" dirty="0" smtClean="0">
                <a:solidFill>
                  <a:schemeClr val="bg1"/>
                </a:solidFill>
                <a:effectLst>
                  <a:outerShdw blurRad="342900" dist="38100" dir="2700000">
                    <a:srgbClr val="000000"/>
                  </a:outerShdw>
                </a:effectLst>
                <a:latin typeface="Corbel"/>
                <a:cs typeface="Corbel"/>
              </a:rPr>
              <a:t/>
            </a:r>
            <a:br>
              <a:rPr lang="en-US" sz="5000" b="1" dirty="0" smtClean="0">
                <a:solidFill>
                  <a:schemeClr val="bg1"/>
                </a:solidFill>
                <a:effectLst>
                  <a:outerShdw blurRad="342900" dist="38100" dir="2700000">
                    <a:srgbClr val="000000"/>
                  </a:outerShdw>
                </a:effectLst>
                <a:latin typeface="Corbel"/>
                <a:cs typeface="Corbel"/>
              </a:rPr>
            </a:br>
            <a:r>
              <a:rPr lang="en-US" sz="8000" b="1" dirty="0" smtClean="0">
                <a:solidFill>
                  <a:schemeClr val="bg1"/>
                </a:solidFill>
                <a:effectLst>
                  <a:outerShdw blurRad="342900" dist="38100" dir="2700000">
                    <a:srgbClr val="000000"/>
                  </a:outerShdw>
                </a:effectLst>
                <a:latin typeface="Corbel"/>
                <a:cs typeface="Corbel"/>
              </a:rPr>
              <a:t>Intro to Get Into It</a:t>
            </a:r>
          </a:p>
        </p:txBody>
      </p:sp>
    </p:spTree>
    <p:extLst>
      <p:ext uri="{BB962C8B-B14F-4D97-AF65-F5344CB8AC3E}">
        <p14:creationId xmlns:p14="http://schemas.microsoft.com/office/powerpoint/2010/main" val="3854905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086601" y="0"/>
            <a:ext cx="2971799" cy="6400800"/>
          </a:xfrm>
          <a:prstGeom prst="rect">
            <a:avLst/>
          </a:prstGeom>
          <a:solidFill>
            <a:srgbClr val="EB3447"/>
          </a:solidFill>
          <a:ln>
            <a:noFill/>
          </a:ln>
          <a:effectLst/>
        </p:spPr>
        <p:style>
          <a:lnRef idx="1">
            <a:schemeClr val="accent1"/>
          </a:lnRef>
          <a:fillRef idx="3">
            <a:schemeClr val="accent1"/>
          </a:fillRef>
          <a:effectRef idx="2">
            <a:schemeClr val="accent1"/>
          </a:effectRef>
          <a:fontRef idx="minor">
            <a:schemeClr val="lt1"/>
          </a:fontRef>
        </p:style>
        <p:txBody>
          <a:bodyPr lIns="274320" tIns="228600" rIns="274320" bIns="228600" rtlCol="0" anchor="t"/>
          <a:lstStyle/>
          <a:p>
            <a:r>
              <a:rPr lang="en-US" sz="1600" b="1" dirty="0" smtClean="0">
                <a:solidFill>
                  <a:srgbClr val="FFFFFF"/>
                </a:solidFill>
                <a:latin typeface="Corbel"/>
                <a:cs typeface="Corbel"/>
              </a:rPr>
              <a:t/>
            </a:r>
            <a:br>
              <a:rPr lang="en-US" sz="1600" b="1" dirty="0" smtClean="0">
                <a:solidFill>
                  <a:srgbClr val="FFFFFF"/>
                </a:solidFill>
                <a:latin typeface="Corbel"/>
                <a:cs typeface="Corbel"/>
              </a:rPr>
            </a:br>
            <a:r>
              <a:rPr lang="en-US" sz="1600" b="1" dirty="0" smtClean="0">
                <a:solidFill>
                  <a:srgbClr val="FFFFFF"/>
                </a:solidFill>
                <a:latin typeface="Corbel"/>
                <a:cs typeface="Corbel"/>
              </a:rPr>
              <a:t>Sponsors:</a:t>
            </a:r>
            <a:br>
              <a:rPr lang="en-US" sz="1600" b="1" dirty="0" smtClean="0">
                <a:solidFill>
                  <a:srgbClr val="FFFFFF"/>
                </a:solidFill>
                <a:latin typeface="Corbel"/>
                <a:cs typeface="Corbel"/>
              </a:rPr>
            </a:br>
            <a:endParaRPr lang="en-US" sz="500" b="1" dirty="0" smtClean="0">
              <a:solidFill>
                <a:srgbClr val="FFFFFF"/>
              </a:solidFill>
              <a:latin typeface="Corbel"/>
              <a:cs typeface="Corbel"/>
            </a:endParaRPr>
          </a:p>
          <a:p>
            <a:pPr marL="112713" indent="-112713">
              <a:spcBef>
                <a:spcPts val="600"/>
              </a:spcBef>
              <a:buFont typeface="Arial"/>
              <a:buChar char="•"/>
            </a:pPr>
            <a:r>
              <a:rPr lang="en-US" sz="1400" b="1" dirty="0" smtClean="0">
                <a:solidFill>
                  <a:srgbClr val="FFFFFF"/>
                </a:solidFill>
                <a:latin typeface="Corbel"/>
                <a:cs typeface="Corbel"/>
              </a:rPr>
              <a:t>U.S. Department of Education</a:t>
            </a:r>
          </a:p>
          <a:p>
            <a:pPr marL="112713" indent="-112713">
              <a:spcBef>
                <a:spcPts val="600"/>
              </a:spcBef>
              <a:buFont typeface="Arial"/>
              <a:buChar char="•"/>
            </a:pPr>
            <a:r>
              <a:rPr lang="en-US" sz="1400" b="1" dirty="0" smtClean="0">
                <a:solidFill>
                  <a:srgbClr val="FFFFFF"/>
                </a:solidFill>
                <a:latin typeface="Corbel"/>
                <a:cs typeface="Corbel"/>
              </a:rPr>
              <a:t>Mattel</a:t>
            </a:r>
          </a:p>
          <a:p>
            <a:pPr marL="112713" indent="-112713">
              <a:spcBef>
                <a:spcPts val="600"/>
              </a:spcBef>
              <a:buFont typeface="Arial"/>
              <a:buChar char="•"/>
            </a:pPr>
            <a:r>
              <a:rPr lang="en-US" sz="1400" b="1" dirty="0" smtClean="0">
                <a:solidFill>
                  <a:srgbClr val="FFFFFF"/>
                </a:solidFill>
                <a:latin typeface="Corbel"/>
                <a:cs typeface="Corbel"/>
              </a:rPr>
              <a:t>Ray &amp; Stephanie Lane</a:t>
            </a:r>
          </a:p>
          <a:p>
            <a:endParaRPr lang="en-US" sz="500" b="1" dirty="0" smtClean="0">
              <a:solidFill>
                <a:srgbClr val="FFFFFF"/>
              </a:solidFill>
              <a:latin typeface="Corbel"/>
              <a:cs typeface="Corbel"/>
            </a:endParaRPr>
          </a:p>
          <a:p>
            <a:r>
              <a:rPr lang="en-US" sz="1600" b="1" dirty="0" smtClean="0">
                <a:solidFill>
                  <a:srgbClr val="FFFFFF"/>
                </a:solidFill>
                <a:latin typeface="Corbel"/>
                <a:cs typeface="Corbel"/>
              </a:rPr>
              <a:t/>
            </a:r>
            <a:br>
              <a:rPr lang="en-US" sz="1600" b="1" dirty="0" smtClean="0">
                <a:solidFill>
                  <a:srgbClr val="FFFFFF"/>
                </a:solidFill>
                <a:latin typeface="Corbel"/>
                <a:cs typeface="Corbel"/>
              </a:rPr>
            </a:br>
            <a:r>
              <a:rPr lang="en-US" sz="1600" b="1" dirty="0" smtClean="0">
                <a:solidFill>
                  <a:srgbClr val="FFFFFF"/>
                </a:solidFill>
                <a:latin typeface="Corbel"/>
                <a:cs typeface="Corbel"/>
              </a:rPr>
              <a:t>Endorsed by:</a:t>
            </a:r>
            <a:br>
              <a:rPr lang="en-US" sz="1600" b="1" dirty="0" smtClean="0">
                <a:solidFill>
                  <a:srgbClr val="FFFFFF"/>
                </a:solidFill>
                <a:latin typeface="Corbel"/>
                <a:cs typeface="Corbel"/>
              </a:rPr>
            </a:br>
            <a:endParaRPr lang="en-US" sz="500" b="1" dirty="0" smtClean="0">
              <a:solidFill>
                <a:srgbClr val="FFFFFF"/>
              </a:solidFill>
              <a:latin typeface="Corbel"/>
              <a:cs typeface="Corbel"/>
            </a:endParaRPr>
          </a:p>
          <a:p>
            <a:pPr marL="112713" indent="-112713">
              <a:spcBef>
                <a:spcPts val="600"/>
              </a:spcBef>
              <a:buFont typeface="Arial"/>
              <a:buChar char="•"/>
            </a:pPr>
            <a:r>
              <a:rPr lang="en-US" sz="1400" b="1" dirty="0" smtClean="0">
                <a:solidFill>
                  <a:srgbClr val="FFFFFF"/>
                </a:solidFill>
                <a:latin typeface="Corbel"/>
                <a:cs typeface="Corbel"/>
              </a:rPr>
              <a:t>American Federation of Teachers (AFT)</a:t>
            </a:r>
          </a:p>
          <a:p>
            <a:pPr marL="112713" indent="-112713">
              <a:spcBef>
                <a:spcPts val="600"/>
              </a:spcBef>
              <a:buFont typeface="Arial"/>
              <a:buChar char="•"/>
            </a:pPr>
            <a:r>
              <a:rPr lang="en-US" sz="1400" b="1" dirty="0" smtClean="0">
                <a:solidFill>
                  <a:srgbClr val="FFFFFF"/>
                </a:solidFill>
                <a:latin typeface="Corbel"/>
                <a:cs typeface="Corbel"/>
              </a:rPr>
              <a:t>American Association for Physical Activity and Recreation (AAPAR)</a:t>
            </a:r>
          </a:p>
          <a:p>
            <a:pPr marL="112713" indent="-112713">
              <a:spcBef>
                <a:spcPts val="600"/>
              </a:spcBef>
              <a:buFont typeface="Arial"/>
              <a:buChar char="•"/>
            </a:pPr>
            <a:r>
              <a:rPr lang="en-US" sz="1400" b="1" dirty="0" smtClean="0">
                <a:solidFill>
                  <a:srgbClr val="FFFFFF"/>
                </a:solidFill>
                <a:latin typeface="Corbel"/>
                <a:cs typeface="Corbel"/>
              </a:rPr>
              <a:t>American School Counselor Association (ASCA)</a:t>
            </a:r>
          </a:p>
          <a:p>
            <a:pPr marL="112713" indent="-112713">
              <a:spcBef>
                <a:spcPts val="600"/>
              </a:spcBef>
              <a:buFont typeface="Arial"/>
              <a:buChar char="•"/>
            </a:pPr>
            <a:r>
              <a:rPr lang="en-US" sz="1400" b="1" dirty="0" smtClean="0">
                <a:solidFill>
                  <a:schemeClr val="bg1"/>
                </a:solidFill>
                <a:latin typeface="Corbel"/>
                <a:ea typeface="Lucida Grande"/>
                <a:cs typeface="Corbel"/>
              </a:rPr>
              <a:t>Council of Exceptional Children</a:t>
            </a:r>
          </a:p>
          <a:p>
            <a:pPr marL="112713" indent="-112713">
              <a:spcBef>
                <a:spcPts val="600"/>
              </a:spcBef>
              <a:buFont typeface="Arial"/>
              <a:buChar char="•"/>
            </a:pPr>
            <a:r>
              <a:rPr lang="en-US" sz="1400" b="1" dirty="0" smtClean="0">
                <a:solidFill>
                  <a:schemeClr val="bg1"/>
                </a:solidFill>
                <a:latin typeface="Corbel"/>
                <a:ea typeface="Lucida Grande"/>
                <a:cs typeface="Corbel"/>
              </a:rPr>
              <a:t>Community of Caring </a:t>
            </a:r>
          </a:p>
          <a:p>
            <a:pPr marL="112713" indent="-112713">
              <a:spcBef>
                <a:spcPts val="600"/>
              </a:spcBef>
              <a:buFont typeface="Arial"/>
              <a:buChar char="•"/>
            </a:pPr>
            <a:r>
              <a:rPr lang="en-US" sz="1400" b="1" dirty="0" smtClean="0">
                <a:solidFill>
                  <a:schemeClr val="bg1"/>
                </a:solidFill>
                <a:latin typeface="Corbel"/>
                <a:ea typeface="Lucida Grande"/>
                <a:cs typeface="Corbel"/>
              </a:rPr>
              <a:t>Joseph P. Kennedy Jr. Foundation. </a:t>
            </a:r>
            <a:endParaRPr lang="en-US" sz="1400" b="1" dirty="0" smtClean="0">
              <a:solidFill>
                <a:schemeClr val="bg1"/>
              </a:solidFill>
              <a:latin typeface="Corbel"/>
              <a:cs typeface="Corbel"/>
            </a:endParaRPr>
          </a:p>
        </p:txBody>
      </p:sp>
      <p:pic>
        <p:nvPicPr>
          <p:cNvPr id="4" name="Picture 3" descr="GII logo-lightbkgd.jpg"/>
          <p:cNvPicPr>
            <a:picLocks noChangeAspect="1"/>
          </p:cNvPicPr>
          <p:nvPr/>
        </p:nvPicPr>
        <p:blipFill>
          <a:blip r:embed="rId3"/>
          <a:stretch>
            <a:fillRect/>
          </a:stretch>
        </p:blipFill>
        <p:spPr>
          <a:xfrm>
            <a:off x="388498" y="5232851"/>
            <a:ext cx="1364102" cy="952214"/>
          </a:xfrm>
          <a:prstGeom prst="rect">
            <a:avLst/>
          </a:prstGeom>
        </p:spPr>
      </p:pic>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rgbClr val="FFFFFF"/>
                </a:solidFill>
                <a:latin typeface="Corbel"/>
                <a:cs typeface="Corbel"/>
              </a:rPr>
              <a:pPr algn="r"/>
              <a:t>7</a:t>
            </a:fld>
            <a:endParaRPr lang="en-US" sz="1200" dirty="0">
              <a:solidFill>
                <a:srgbClr val="FFFFFF"/>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WHAT IS GET INTO IT?</a:t>
            </a:r>
            <a:endParaRPr lang="en-US" sz="4000" dirty="0">
              <a:solidFill>
                <a:srgbClr val="EB3447"/>
              </a:solidFill>
              <a:latin typeface="Corbel"/>
              <a:cs typeface="Corbel"/>
            </a:endParaRPr>
          </a:p>
        </p:txBody>
      </p:sp>
      <p:sp>
        <p:nvSpPr>
          <p:cNvPr id="12" name="TextBox 11"/>
          <p:cNvSpPr txBox="1"/>
          <p:nvPr/>
        </p:nvSpPr>
        <p:spPr>
          <a:xfrm>
            <a:off x="488840" y="1609903"/>
            <a:ext cx="6292960" cy="3616375"/>
          </a:xfrm>
          <a:prstGeom prst="rect">
            <a:avLst/>
          </a:prstGeom>
          <a:noFill/>
        </p:spPr>
        <p:txBody>
          <a:bodyPr wrap="square" rtlCol="0">
            <a:spAutoFit/>
          </a:bodyPr>
          <a:lstStyle/>
          <a:p>
            <a:pPr marL="228600" indent="-228600">
              <a:spcBef>
                <a:spcPts val="600"/>
              </a:spcBef>
              <a:buFont typeface="Arial"/>
              <a:buChar char="•"/>
            </a:pPr>
            <a:r>
              <a:rPr lang="en-US" sz="2000" dirty="0" smtClean="0">
                <a:solidFill>
                  <a:srgbClr val="7F7F7F"/>
                </a:solidFill>
                <a:latin typeface="Corbel"/>
                <a:cs typeface="Corbel"/>
              </a:rPr>
              <a:t>An online resource for teachers to introduce acceptance</a:t>
            </a:r>
          </a:p>
          <a:p>
            <a:pPr marL="228600" indent="-228600">
              <a:spcBef>
                <a:spcPts val="600"/>
              </a:spcBef>
              <a:buFont typeface="Arial"/>
              <a:buChar char="•"/>
            </a:pPr>
            <a:r>
              <a:rPr lang="en-US" sz="2000" dirty="0" smtClean="0">
                <a:solidFill>
                  <a:srgbClr val="7F7F7F"/>
                </a:solidFill>
                <a:latin typeface="Corbel"/>
                <a:cs typeface="Corbel"/>
              </a:rPr>
              <a:t>A resource downloaded by 40,000 teachers</a:t>
            </a:r>
          </a:p>
          <a:p>
            <a:pPr marL="228600" indent="-228600">
              <a:spcBef>
                <a:spcPts val="600"/>
              </a:spcBef>
              <a:buFont typeface="Arial"/>
              <a:buChar char="•"/>
            </a:pPr>
            <a:r>
              <a:rPr lang="en-US" sz="2000" dirty="0" smtClean="0">
                <a:solidFill>
                  <a:srgbClr val="7F7F7F"/>
                </a:solidFill>
                <a:latin typeface="Corbel"/>
                <a:cs typeface="Corbel"/>
              </a:rPr>
              <a:t>A Whole school approach:</a:t>
            </a:r>
          </a:p>
          <a:p>
            <a:pPr marL="685800" lvl="1" indent="-228600">
              <a:spcBef>
                <a:spcPts val="600"/>
              </a:spcBef>
              <a:buFont typeface="Arial"/>
              <a:buChar char="•"/>
            </a:pPr>
            <a:r>
              <a:rPr lang="en-US" dirty="0" smtClean="0">
                <a:solidFill>
                  <a:srgbClr val="7F7F7F"/>
                </a:solidFill>
                <a:latin typeface="Corbel"/>
                <a:cs typeface="Corbel"/>
              </a:rPr>
              <a:t>Teachers receive standards-aligned, inclusive </a:t>
            </a:r>
            <a:r>
              <a:rPr lang="en-US" dirty="0" smtClean="0">
                <a:solidFill>
                  <a:srgbClr val="7F7F7F"/>
                </a:solidFill>
                <a:latin typeface="Corbel"/>
                <a:cs typeface="Corbel"/>
              </a:rPr>
              <a:t>lessons (launched </a:t>
            </a:r>
            <a:r>
              <a:rPr lang="en-US" dirty="0" smtClean="0">
                <a:solidFill>
                  <a:srgbClr val="7F7F7F"/>
                </a:solidFill>
                <a:latin typeface="Corbel"/>
                <a:cs typeface="Corbel"/>
              </a:rPr>
              <a:t>to 3 million teachers and administrators)</a:t>
            </a:r>
          </a:p>
          <a:p>
            <a:pPr marL="685800" lvl="1" indent="-228600">
              <a:spcBef>
                <a:spcPts val="600"/>
              </a:spcBef>
              <a:buFont typeface="Arial"/>
              <a:buChar char="•"/>
            </a:pPr>
            <a:r>
              <a:rPr lang="en-US" dirty="0" smtClean="0">
                <a:solidFill>
                  <a:srgbClr val="7F7F7F"/>
                </a:solidFill>
                <a:latin typeface="Corbel"/>
                <a:cs typeface="Corbel"/>
              </a:rPr>
              <a:t>Students with and without ID collaborate on projects </a:t>
            </a:r>
            <a:br>
              <a:rPr lang="en-US" dirty="0" smtClean="0">
                <a:solidFill>
                  <a:srgbClr val="7F7F7F"/>
                </a:solidFill>
                <a:latin typeface="Corbel"/>
                <a:cs typeface="Corbel"/>
              </a:rPr>
            </a:br>
            <a:r>
              <a:rPr lang="en-US" dirty="0" smtClean="0">
                <a:solidFill>
                  <a:srgbClr val="7F7F7F"/>
                </a:solidFill>
                <a:latin typeface="Corbel"/>
                <a:cs typeface="Corbel"/>
              </a:rPr>
              <a:t>and activities through service-learning and </a:t>
            </a:r>
            <a:br>
              <a:rPr lang="en-US" dirty="0" smtClean="0">
                <a:solidFill>
                  <a:srgbClr val="7F7F7F"/>
                </a:solidFill>
                <a:latin typeface="Corbel"/>
                <a:cs typeface="Corbel"/>
              </a:rPr>
            </a:br>
            <a:r>
              <a:rPr lang="en-US" dirty="0" smtClean="0">
                <a:solidFill>
                  <a:srgbClr val="7F7F7F"/>
                </a:solidFill>
                <a:latin typeface="Corbel"/>
                <a:cs typeface="Corbel"/>
              </a:rPr>
              <a:t>experiential-learning</a:t>
            </a:r>
          </a:p>
          <a:p>
            <a:pPr marL="685800" lvl="1" indent="-228600">
              <a:spcBef>
                <a:spcPts val="600"/>
              </a:spcBef>
              <a:buFont typeface="Arial"/>
              <a:buChar char="•"/>
            </a:pPr>
            <a:r>
              <a:rPr lang="en-US" dirty="0" smtClean="0">
                <a:solidFill>
                  <a:srgbClr val="7F7F7F"/>
                </a:solidFill>
                <a:latin typeface="Corbel"/>
                <a:cs typeface="Corbel"/>
              </a:rPr>
              <a:t>Serves as complement to other school activities such </a:t>
            </a:r>
            <a:br>
              <a:rPr lang="en-US" dirty="0" smtClean="0">
                <a:solidFill>
                  <a:srgbClr val="7F7F7F"/>
                </a:solidFill>
                <a:latin typeface="Corbel"/>
                <a:cs typeface="Corbel"/>
              </a:rPr>
            </a:br>
            <a:r>
              <a:rPr lang="en-US" dirty="0" smtClean="0">
                <a:solidFill>
                  <a:srgbClr val="7F7F7F"/>
                </a:solidFill>
                <a:latin typeface="Corbel"/>
                <a:cs typeface="Corbel"/>
              </a:rPr>
              <a:t>as Spread the Word to End the Word Campaign</a:t>
            </a:r>
            <a:r>
              <a:rPr lang="en-US" baseline="30000" dirty="0" smtClean="0">
                <a:solidFill>
                  <a:srgbClr val="7F7F7F"/>
                </a:solidFill>
                <a:latin typeface="Corbel"/>
                <a:cs typeface="Corbel"/>
              </a:rPr>
              <a:t>®</a:t>
            </a:r>
            <a:r>
              <a:rPr lang="en-US" dirty="0" smtClean="0">
                <a:solidFill>
                  <a:srgbClr val="7F7F7F"/>
                </a:solidFill>
                <a:latin typeface="Corbel"/>
                <a:cs typeface="Corbel"/>
              </a:rPr>
              <a:t>, Unified Sports</a:t>
            </a:r>
            <a:r>
              <a:rPr lang="en-US" baseline="30000" dirty="0" smtClean="0">
                <a:solidFill>
                  <a:srgbClr val="7F7F7F"/>
                </a:solidFill>
                <a:latin typeface="Corbel"/>
                <a:cs typeface="Corbel"/>
              </a:rPr>
              <a:t>®</a:t>
            </a:r>
            <a:r>
              <a:rPr lang="en-US" dirty="0" smtClean="0">
                <a:solidFill>
                  <a:srgbClr val="7F7F7F"/>
                </a:solidFill>
                <a:latin typeface="Corbel"/>
                <a:cs typeface="Corbel"/>
              </a:rPr>
              <a:t> or Fans in the Stands</a:t>
            </a:r>
          </a:p>
        </p:txBody>
      </p:sp>
    </p:spTree>
    <p:extLst>
      <p:ext uri="{BB962C8B-B14F-4D97-AF65-F5344CB8AC3E}">
        <p14:creationId xmlns:p14="http://schemas.microsoft.com/office/powerpoint/2010/main" val="4134583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8</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7162800" cy="707886"/>
          </a:xfrm>
          <a:prstGeom prst="rect">
            <a:avLst/>
          </a:prstGeom>
          <a:noFill/>
        </p:spPr>
        <p:txBody>
          <a:bodyPr wrap="square" rtlCol="0">
            <a:spAutoFit/>
          </a:bodyPr>
          <a:lstStyle/>
          <a:p>
            <a:r>
              <a:rPr lang="en-US" sz="4000" dirty="0" smtClean="0">
                <a:solidFill>
                  <a:srgbClr val="EB3447"/>
                </a:solidFill>
                <a:latin typeface="Corbel"/>
                <a:cs typeface="Corbel"/>
              </a:rPr>
              <a:t>2010 RELAUNCH</a:t>
            </a:r>
            <a:endParaRPr lang="en-US" sz="4000" dirty="0">
              <a:solidFill>
                <a:srgbClr val="EB3447"/>
              </a:solidFill>
              <a:latin typeface="Corbel"/>
              <a:cs typeface="Corbel"/>
            </a:endParaRPr>
          </a:p>
        </p:txBody>
      </p:sp>
      <p:sp>
        <p:nvSpPr>
          <p:cNvPr id="8" name="TextBox 7"/>
          <p:cNvSpPr txBox="1"/>
          <p:nvPr/>
        </p:nvSpPr>
        <p:spPr>
          <a:xfrm>
            <a:off x="488840" y="1556993"/>
            <a:ext cx="5771610" cy="3548407"/>
          </a:xfrm>
          <a:prstGeom prst="rect">
            <a:avLst/>
          </a:prstGeom>
          <a:noFill/>
        </p:spPr>
        <p:txBody>
          <a:bodyPr wrap="square" rtlCol="0">
            <a:spAutoFit/>
          </a:bodyPr>
          <a:lstStyle/>
          <a:p>
            <a:pPr>
              <a:lnSpc>
                <a:spcPts val="2700"/>
              </a:lnSpc>
            </a:pPr>
            <a:r>
              <a:rPr lang="en-US" sz="2000" dirty="0" smtClean="0">
                <a:solidFill>
                  <a:srgbClr val="7F7F7F"/>
                </a:solidFill>
                <a:latin typeface="Corbel"/>
                <a:cs typeface="Corbel"/>
              </a:rPr>
              <a:t>The Get Into It interactive, age-appropriate </a:t>
            </a:r>
            <a:br>
              <a:rPr lang="en-US" sz="2000" dirty="0" smtClean="0">
                <a:solidFill>
                  <a:srgbClr val="7F7F7F"/>
                </a:solidFill>
                <a:latin typeface="Corbel"/>
                <a:cs typeface="Corbel"/>
              </a:rPr>
            </a:br>
            <a:r>
              <a:rPr lang="en-US" sz="2000" dirty="0" smtClean="0">
                <a:solidFill>
                  <a:srgbClr val="7F7F7F"/>
                </a:solidFill>
                <a:latin typeface="Corbel"/>
                <a:cs typeface="Corbel"/>
              </a:rPr>
              <a:t>service-learning </a:t>
            </a:r>
            <a:r>
              <a:rPr lang="en-US" sz="2000" dirty="0" smtClean="0">
                <a:solidFill>
                  <a:srgbClr val="7F7F7F"/>
                </a:solidFill>
                <a:latin typeface="Corbel"/>
                <a:cs typeface="Corbel"/>
              </a:rPr>
              <a:t>lessons are </a:t>
            </a:r>
            <a:r>
              <a:rPr lang="en-US" sz="2000" dirty="0" smtClean="0">
                <a:solidFill>
                  <a:srgbClr val="7F7F7F"/>
                </a:solidFill>
                <a:latin typeface="Corbel"/>
                <a:cs typeface="Corbel"/>
              </a:rPr>
              <a:t>designed to </a:t>
            </a:r>
            <a:br>
              <a:rPr lang="en-US" sz="2000" dirty="0" smtClean="0">
                <a:solidFill>
                  <a:srgbClr val="7F7F7F"/>
                </a:solidFill>
                <a:latin typeface="Corbel"/>
                <a:cs typeface="Corbel"/>
              </a:rPr>
            </a:br>
            <a:r>
              <a:rPr lang="en-US" sz="2000" cap="all" dirty="0" smtClean="0">
                <a:solidFill>
                  <a:srgbClr val="EB3447"/>
                </a:solidFill>
                <a:latin typeface="Corbel"/>
                <a:cs typeface="Corbel"/>
              </a:rPr>
              <a:t>advance</a:t>
            </a:r>
            <a:r>
              <a:rPr lang="en-US" sz="2000" dirty="0" smtClean="0">
                <a:solidFill>
                  <a:srgbClr val="7F7F7F"/>
                </a:solidFill>
                <a:latin typeface="Corbel"/>
                <a:cs typeface="Corbel"/>
              </a:rPr>
              <a:t> student’s </a:t>
            </a:r>
            <a:r>
              <a:rPr lang="en-US" sz="2000" cap="all" dirty="0" smtClean="0">
                <a:solidFill>
                  <a:srgbClr val="EB3447"/>
                </a:solidFill>
                <a:latin typeface="Corbel"/>
                <a:cs typeface="Corbel"/>
              </a:rPr>
              <a:t>civic knowledge</a:t>
            </a:r>
            <a:r>
              <a:rPr lang="en-US" sz="2000" cap="all" dirty="0" smtClean="0">
                <a:solidFill>
                  <a:srgbClr val="7F7F7F"/>
                </a:solidFill>
                <a:latin typeface="Corbel"/>
                <a:cs typeface="Corbel"/>
              </a:rPr>
              <a:t> </a:t>
            </a:r>
            <a:r>
              <a:rPr lang="en-US" sz="2000" dirty="0" smtClean="0">
                <a:solidFill>
                  <a:srgbClr val="7F7F7F"/>
                </a:solidFill>
                <a:latin typeface="Corbel"/>
                <a:cs typeface="Corbel"/>
              </a:rPr>
              <a:t>and </a:t>
            </a:r>
            <a:br>
              <a:rPr lang="en-US" sz="2000" dirty="0" smtClean="0">
                <a:solidFill>
                  <a:srgbClr val="7F7F7F"/>
                </a:solidFill>
                <a:latin typeface="Corbel"/>
                <a:cs typeface="Corbel"/>
              </a:rPr>
            </a:br>
            <a:r>
              <a:rPr lang="en-US" sz="2000" cap="all" dirty="0" smtClean="0">
                <a:solidFill>
                  <a:srgbClr val="EB3447"/>
                </a:solidFill>
                <a:latin typeface="Corbel"/>
                <a:cs typeface="Corbel"/>
              </a:rPr>
              <a:t>skill development</a:t>
            </a:r>
            <a:r>
              <a:rPr lang="en-US" sz="2000" dirty="0" smtClean="0">
                <a:solidFill>
                  <a:srgbClr val="7F7F7F"/>
                </a:solidFill>
                <a:latin typeface="Corbel"/>
                <a:cs typeface="Corbel"/>
              </a:rPr>
              <a:t>, </a:t>
            </a:r>
            <a:r>
              <a:rPr lang="en-US" sz="2000" cap="all" dirty="0" smtClean="0">
                <a:solidFill>
                  <a:srgbClr val="EB3447"/>
                </a:solidFill>
                <a:latin typeface="Corbel"/>
                <a:cs typeface="Corbel"/>
              </a:rPr>
              <a:t>promote acceptance </a:t>
            </a:r>
            <a:r>
              <a:rPr lang="en-US" sz="2000" dirty="0" smtClean="0">
                <a:solidFill>
                  <a:srgbClr val="7F7F7F"/>
                </a:solidFill>
                <a:latin typeface="Corbel"/>
                <a:cs typeface="Corbel"/>
              </a:rPr>
              <a:t>and understanding of people’s differences to </a:t>
            </a:r>
            <a:r>
              <a:rPr lang="en-US" sz="2000" cap="all" dirty="0" smtClean="0">
                <a:solidFill>
                  <a:srgbClr val="EB3447"/>
                </a:solidFill>
                <a:latin typeface="Corbel"/>
                <a:cs typeface="Corbel"/>
              </a:rPr>
              <a:t>motivate them</a:t>
            </a:r>
            <a:r>
              <a:rPr lang="en-US" sz="2000" dirty="0" smtClean="0">
                <a:solidFill>
                  <a:srgbClr val="EB3447"/>
                </a:solidFill>
                <a:latin typeface="Corbel"/>
                <a:cs typeface="Corbel"/>
              </a:rPr>
              <a:t> </a:t>
            </a:r>
            <a:r>
              <a:rPr lang="en-US" sz="2000" dirty="0" smtClean="0">
                <a:solidFill>
                  <a:srgbClr val="7F7F7F"/>
                </a:solidFill>
                <a:latin typeface="Corbel"/>
                <a:cs typeface="Corbel"/>
              </a:rPr>
              <a:t>to </a:t>
            </a:r>
            <a:r>
              <a:rPr lang="en-US" sz="2000" cap="all" dirty="0" smtClean="0">
                <a:solidFill>
                  <a:srgbClr val="EB3447"/>
                </a:solidFill>
                <a:latin typeface="Corbel"/>
                <a:cs typeface="Corbel"/>
              </a:rPr>
              <a:t>become advocates</a:t>
            </a:r>
            <a:r>
              <a:rPr lang="en-US" sz="2000" dirty="0" smtClean="0">
                <a:solidFill>
                  <a:srgbClr val="7F7F7F"/>
                </a:solidFill>
                <a:latin typeface="Corbel"/>
                <a:cs typeface="Corbel"/>
              </a:rPr>
              <a:t> for </a:t>
            </a:r>
            <a:br>
              <a:rPr lang="en-US" sz="2000" dirty="0" smtClean="0">
                <a:solidFill>
                  <a:srgbClr val="7F7F7F"/>
                </a:solidFill>
                <a:latin typeface="Corbel"/>
                <a:cs typeface="Corbel"/>
              </a:rPr>
            </a:br>
            <a:r>
              <a:rPr lang="en-US" sz="2000" dirty="0" smtClean="0">
                <a:solidFill>
                  <a:srgbClr val="7F7F7F"/>
                </a:solidFill>
                <a:latin typeface="Corbel"/>
                <a:cs typeface="Corbel"/>
              </a:rPr>
              <a:t>and together with all people.</a:t>
            </a:r>
            <a:br>
              <a:rPr lang="en-US" sz="2000" dirty="0" smtClean="0">
                <a:solidFill>
                  <a:srgbClr val="7F7F7F"/>
                </a:solidFill>
                <a:latin typeface="Corbel"/>
                <a:cs typeface="Corbel"/>
              </a:rPr>
            </a:br>
            <a:endParaRPr lang="en-US" sz="500" dirty="0" smtClean="0">
              <a:solidFill>
                <a:srgbClr val="7F7F7F"/>
              </a:solidFill>
              <a:latin typeface="Corbel"/>
              <a:cs typeface="Corbel"/>
            </a:endParaRPr>
          </a:p>
          <a:p>
            <a:pPr>
              <a:lnSpc>
                <a:spcPts val="2700"/>
              </a:lnSpc>
            </a:pPr>
            <a:r>
              <a:rPr lang="en-US" sz="2000" dirty="0" smtClean="0">
                <a:solidFill>
                  <a:srgbClr val="7F7F7F"/>
                </a:solidFill>
                <a:latin typeface="Corbel"/>
                <a:cs typeface="Corbel"/>
              </a:rPr>
              <a:t>Our new, free K-12 Get Into It resources are available online: </a:t>
            </a:r>
            <a:r>
              <a:rPr lang="en-US" sz="1600" cap="all" dirty="0" err="1" smtClean="0">
                <a:solidFill>
                  <a:srgbClr val="EB3447"/>
                </a:solidFill>
                <a:latin typeface="Corbel"/>
                <a:cs typeface="Corbel"/>
              </a:rPr>
              <a:t>www.specialolympics.org/getintoit</a:t>
            </a:r>
            <a:r>
              <a:rPr lang="en-US" sz="1600" cap="all" dirty="0" smtClean="0">
                <a:solidFill>
                  <a:srgbClr val="EB3447"/>
                </a:solidFill>
                <a:latin typeface="Corbel"/>
                <a:cs typeface="Corbel"/>
              </a:rPr>
              <a:t>.</a:t>
            </a:r>
          </a:p>
        </p:txBody>
      </p:sp>
      <p:pic>
        <p:nvPicPr>
          <p:cNvPr id="11" name="Picture 10" descr="GII logo-lightbkgd.jpg"/>
          <p:cNvPicPr>
            <a:picLocks noChangeAspect="1"/>
          </p:cNvPicPr>
          <p:nvPr/>
        </p:nvPicPr>
        <p:blipFill>
          <a:blip r:embed="rId2"/>
          <a:stretch>
            <a:fillRect/>
          </a:stretch>
        </p:blipFill>
        <p:spPr>
          <a:xfrm>
            <a:off x="6260450" y="1447800"/>
            <a:ext cx="3493150" cy="2438400"/>
          </a:xfrm>
          <a:prstGeom prst="rect">
            <a:avLst/>
          </a:prstGeom>
        </p:spPr>
      </p:pic>
    </p:spTree>
    <p:extLst>
      <p:ext uri="{BB962C8B-B14F-4D97-AF65-F5344CB8AC3E}">
        <p14:creationId xmlns:p14="http://schemas.microsoft.com/office/powerpoint/2010/main" val="1398426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I logo-lightbkgd.jpg"/>
          <p:cNvPicPr>
            <a:picLocks noChangeAspect="1"/>
          </p:cNvPicPr>
          <p:nvPr/>
        </p:nvPicPr>
        <p:blipFill>
          <a:blip r:embed="rId2"/>
          <a:stretch>
            <a:fillRect/>
          </a:stretch>
        </p:blipFill>
        <p:spPr>
          <a:xfrm>
            <a:off x="388498" y="5232851"/>
            <a:ext cx="1364102" cy="952214"/>
          </a:xfrm>
          <a:prstGeom prst="rect">
            <a:avLst/>
          </a:prstGeom>
        </p:spPr>
      </p:pic>
      <p:cxnSp>
        <p:nvCxnSpPr>
          <p:cNvPr id="6" name="Straight Connector 5"/>
          <p:cNvCxnSpPr/>
          <p:nvPr/>
        </p:nvCxnSpPr>
        <p:spPr>
          <a:xfrm>
            <a:off x="1905000" y="5791200"/>
            <a:ext cx="8153400" cy="1588"/>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5895201"/>
            <a:ext cx="2133600" cy="276999"/>
          </a:xfrm>
          <a:prstGeom prst="rect">
            <a:avLst/>
          </a:prstGeom>
          <a:noFill/>
        </p:spPr>
        <p:txBody>
          <a:bodyPr wrap="square" rtlCol="0">
            <a:spAutoFit/>
          </a:bodyPr>
          <a:lstStyle/>
          <a:p>
            <a:pPr algn="r"/>
            <a:fld id="{D3865403-5855-3B41-9EB8-7AC68803C9AC}" type="slidenum">
              <a:rPr lang="en-US" sz="1200" smtClean="0">
                <a:solidFill>
                  <a:schemeClr val="tx1">
                    <a:lumMod val="50000"/>
                    <a:lumOff val="50000"/>
                  </a:schemeClr>
                </a:solidFill>
                <a:latin typeface="Corbel"/>
                <a:cs typeface="Corbel"/>
              </a:rPr>
              <a:pPr algn="r"/>
              <a:t>9</a:t>
            </a:fld>
            <a:endParaRPr lang="en-US" sz="1200" dirty="0">
              <a:solidFill>
                <a:schemeClr val="tx1">
                  <a:lumMod val="50000"/>
                  <a:lumOff val="50000"/>
                </a:schemeClr>
              </a:solidFill>
              <a:latin typeface="Corbel"/>
              <a:cs typeface="Corbel"/>
            </a:endParaRPr>
          </a:p>
        </p:txBody>
      </p:sp>
      <p:sp>
        <p:nvSpPr>
          <p:cNvPr id="10" name="TextBox 9"/>
          <p:cNvSpPr txBox="1"/>
          <p:nvPr/>
        </p:nvSpPr>
        <p:spPr>
          <a:xfrm>
            <a:off x="457200" y="757535"/>
            <a:ext cx="9296400" cy="707886"/>
          </a:xfrm>
          <a:prstGeom prst="rect">
            <a:avLst/>
          </a:prstGeom>
          <a:noFill/>
        </p:spPr>
        <p:txBody>
          <a:bodyPr wrap="square" rtlCol="0">
            <a:spAutoFit/>
          </a:bodyPr>
          <a:lstStyle/>
          <a:p>
            <a:r>
              <a:rPr lang="en-US" sz="4000" dirty="0" smtClean="0">
                <a:solidFill>
                  <a:srgbClr val="EB3447"/>
                </a:solidFill>
                <a:latin typeface="Corbel"/>
                <a:cs typeface="Corbel"/>
              </a:rPr>
              <a:t>LESSON COMPONENTS</a:t>
            </a:r>
            <a:endParaRPr lang="en-US" sz="4000" dirty="0">
              <a:solidFill>
                <a:srgbClr val="EB3447"/>
              </a:solidFill>
              <a:latin typeface="Corbel"/>
              <a:cs typeface="Corbel"/>
            </a:endParaRPr>
          </a:p>
        </p:txBody>
      </p:sp>
      <p:sp>
        <p:nvSpPr>
          <p:cNvPr id="11" name="TextBox 10"/>
          <p:cNvSpPr txBox="1"/>
          <p:nvPr/>
        </p:nvSpPr>
        <p:spPr>
          <a:xfrm>
            <a:off x="457200" y="1594449"/>
            <a:ext cx="5302360" cy="3611245"/>
          </a:xfrm>
          <a:prstGeom prst="rect">
            <a:avLst/>
          </a:prstGeom>
          <a:noFill/>
        </p:spPr>
        <p:txBody>
          <a:bodyPr wrap="square" rtlCol="0">
            <a:spAutoFit/>
          </a:bodyPr>
          <a:lstStyle/>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Academic Skills Addressed</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Desired Outcomes</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Time Required</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Materials Needed/Background</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Activity Steps &amp; Suggestions</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Reflection/Suggested Assessment</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Cross-Curricular Extensions</a:t>
            </a:r>
          </a:p>
          <a:p>
            <a:pPr marL="285750" indent="-285750">
              <a:lnSpc>
                <a:spcPts val="2800"/>
              </a:lnSpc>
              <a:spcBef>
                <a:spcPct val="30000"/>
              </a:spcBef>
              <a:buFont typeface="Arial" pitchFamily="34" charset="0"/>
              <a:buChar char="•"/>
            </a:pPr>
            <a:r>
              <a:rPr lang="en-US" sz="2000" dirty="0" smtClean="0">
                <a:solidFill>
                  <a:schemeClr val="tx1">
                    <a:lumMod val="50000"/>
                    <a:lumOff val="50000"/>
                  </a:schemeClr>
                </a:solidFill>
                <a:latin typeface="Corbel"/>
                <a:cs typeface="Corbel"/>
              </a:rPr>
              <a:t>Worksheets</a:t>
            </a:r>
            <a:endParaRPr lang="en-US" sz="2000" dirty="0">
              <a:solidFill>
                <a:schemeClr val="tx1">
                  <a:lumMod val="50000"/>
                  <a:lumOff val="50000"/>
                </a:schemeClr>
              </a:solidFill>
              <a:latin typeface="Corbel"/>
              <a:cs typeface="Corbel"/>
            </a:endParaRPr>
          </a:p>
        </p:txBody>
      </p:sp>
      <p:pic>
        <p:nvPicPr>
          <p:cNvPr id="8" name="Picture 7"/>
          <p:cNvPicPr>
            <a:picLocks noChangeAspect="1"/>
          </p:cNvPicPr>
          <p:nvPr/>
        </p:nvPicPr>
        <p:blipFill>
          <a:blip r:embed="rId3"/>
          <a:stretch>
            <a:fillRect/>
          </a:stretch>
        </p:blipFill>
        <p:spPr>
          <a:xfrm rot="362844">
            <a:off x="4787867" y="1711740"/>
            <a:ext cx="2387667" cy="3048000"/>
          </a:xfrm>
          <a:prstGeom prst="rect">
            <a:avLst/>
          </a:prstGeom>
          <a:ln>
            <a:noFill/>
          </a:ln>
          <a:effectLst>
            <a:outerShdw blurRad="2921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rot="21179008">
            <a:off x="7284635" y="228464"/>
            <a:ext cx="2359613" cy="3048000"/>
          </a:xfrm>
          <a:prstGeom prst="rect">
            <a:avLst/>
          </a:prstGeom>
          <a:ln>
            <a:noFill/>
          </a:ln>
          <a:effectLst>
            <a:outerShdw blurRad="2921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rot="21309894">
            <a:off x="6529394" y="3148548"/>
            <a:ext cx="2448586" cy="3154672"/>
          </a:xfrm>
          <a:prstGeom prst="rect">
            <a:avLst/>
          </a:prstGeom>
          <a:ln>
            <a:noFill/>
          </a:ln>
          <a:effectLst>
            <a:outerShdw blurRad="2921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2842</TotalTime>
  <Words>1279</Words>
  <Application>Microsoft Office PowerPoint</Application>
  <PresentationFormat>Custom</PresentationFormat>
  <Paragraphs>203</Paragraphs>
  <Slides>35</Slides>
  <Notes>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Social Capital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Williams</dc:creator>
  <cp:lastModifiedBy>Jenni Newbury</cp:lastModifiedBy>
  <cp:revision>59</cp:revision>
  <dcterms:created xsi:type="dcterms:W3CDTF">2010-09-09T21:08:51Z</dcterms:created>
  <dcterms:modified xsi:type="dcterms:W3CDTF">2011-09-15T19:40:15Z</dcterms:modified>
</cp:coreProperties>
</file>