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6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3" d="100"/>
          <a:sy n="53" d="100"/>
        </p:scale>
        <p:origin x="1503" y="8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B7FDD-5A42-4728-B1B4-DE1C9A30AE0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DCA4A-E048-4DA7-A92C-125B1F51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0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to Tanya after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DCA4A-E048-4DA7-A92C-125B1F5125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23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5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6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8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5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6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7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9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50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2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504CC4-BEBE-48CD-9211-577DF554B3CB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BDE5B7C-F0C7-47F5-AC69-85F7765536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480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smartsheet.com/b/form/8d20a2e8bbf24939ab0bd4335a1b069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5E48-C178-9F9D-F8B2-7EC5060E6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Census &amp; Metrics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FD31A-783D-7515-B12B-36C5D33AEF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Growing to 2031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0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3C6C6-1124-B588-4553-052382EFE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81C4-82B7-6F24-1195-A3A618EBA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Review of current census and HCIG metrics (2024 – Y3 &amp; Y4 MY)</a:t>
            </a:r>
            <a:endParaRPr lang="en-US" dirty="0"/>
          </a:p>
          <a:p>
            <a:r>
              <a:rPr lang="en-US" dirty="0">
                <a:effectLst/>
              </a:rPr>
              <a:t>Alignment to 2031 growth metrics (where we are, where we need to be)</a:t>
            </a:r>
            <a:endParaRPr lang="en-US" dirty="0"/>
          </a:p>
          <a:p>
            <a:r>
              <a:rPr lang="en-US" dirty="0">
                <a:effectLst/>
              </a:rPr>
              <a:t>Understanding our barriers – new growth vs. tracking existing participants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8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3783-89D7-516A-7820-4E44F5FBD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Census Metrics – 2019 to 2024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D22BCE-5DA8-00FD-65AA-DE5A7228FB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252883"/>
              </p:ext>
            </p:extLst>
          </p:nvPr>
        </p:nvGraphicFramePr>
        <p:xfrm>
          <a:off x="959223" y="2317449"/>
          <a:ext cx="10273553" cy="36336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82973">
                  <a:extLst>
                    <a:ext uri="{9D8B030D-6E8A-4147-A177-3AD203B41FA5}">
                      <a16:colId xmlns:a16="http://schemas.microsoft.com/office/drawing/2014/main" val="966999915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2129658806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531201552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993450573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80657932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79048430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55002078"/>
                    </a:ext>
                  </a:extLst>
                </a:gridCol>
              </a:tblGrid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2024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2,023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2022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2019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403222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294,979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262,434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228,700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190,962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221,453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582,425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8573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AFRICA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12,678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23,770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16,857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17,283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19,687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20,103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0666264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ASIA PACIFIC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82,970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71,809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71,580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64,382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92,249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365,641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14309200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EAST ASIA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22,798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21,622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19,480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17,929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16,226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15,467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40548206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EUROPE EURASIA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26,521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25,718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24,077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27,149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22,318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35,013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6489993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LATIN AMERICA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34,666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16,239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11,101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7,136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9,314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26,107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08583328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MIDDLE EAST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4,265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3,832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3,116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3,223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3,104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3,756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1542389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NORTH AMERICA - CANADA ONLY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348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315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207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189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435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611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769345586"/>
                  </a:ext>
                </a:extLst>
              </a:tr>
              <a:tr h="35286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NORTH AMERICA - CARIBBEAN ONLY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230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230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1,635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1,591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185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266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6912864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USA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110,503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98,899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80,647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52,080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57,935</a:t>
                      </a:r>
                      <a:endParaRPr lang="en-US" sz="1400" b="1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115,461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01246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43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C89D3-D927-8DE8-87BF-B45AFF97D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3F7E-E8E0-944C-1BEC-A70F436FB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Census Metrics – 2019 to 2024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FD5101-483C-7FC2-1689-BEB68C9F2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766202"/>
              </p:ext>
            </p:extLst>
          </p:nvPr>
        </p:nvGraphicFramePr>
        <p:xfrm>
          <a:off x="1508438" y="2299342"/>
          <a:ext cx="9175123" cy="36336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82973">
                  <a:extLst>
                    <a:ext uri="{9D8B030D-6E8A-4147-A177-3AD203B41FA5}">
                      <a16:colId xmlns:a16="http://schemas.microsoft.com/office/drawing/2014/main" val="966999915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2129658806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531201552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993450573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80657932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79048430"/>
                    </a:ext>
                  </a:extLst>
                </a:gridCol>
              </a:tblGrid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2024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2,023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2022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403222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12%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15%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20%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-14%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-62%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8573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AFRICA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-47%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41%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-2%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-12%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-2%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0666264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ASIA PACIFIC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16%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-30%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-75%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14309200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EAST ASIA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9%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40548206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EUROPE EURASIA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7%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-11%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22%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-36%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6489993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LATIN AMERICA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46%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56%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-23%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-64%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08583328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MIDDLE EAST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4%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-17%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1542389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NORTH AMERICA - CANADA ONLY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52%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-57%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-29%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769345586"/>
                  </a:ext>
                </a:extLst>
              </a:tr>
              <a:tr h="35286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NORTH AMERICA - CARIBBEAN ONLY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-86%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760%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-30%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6912864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USA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12%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23%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55%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-10%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-50%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01246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690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C4E9-77E8-7D36-5A09-D2496757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2031 Targets – (Census Based)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E371F7-4478-37E8-37BD-EBF2427835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309415"/>
              </p:ext>
            </p:extLst>
          </p:nvPr>
        </p:nvGraphicFramePr>
        <p:xfrm>
          <a:off x="581025" y="2181225"/>
          <a:ext cx="11029944" cy="218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2871">
                  <a:extLst>
                    <a:ext uri="{9D8B030D-6E8A-4147-A177-3AD203B41FA5}">
                      <a16:colId xmlns:a16="http://schemas.microsoft.com/office/drawing/2014/main" val="3406427972"/>
                    </a:ext>
                  </a:extLst>
                </a:gridCol>
                <a:gridCol w="1004799">
                  <a:extLst>
                    <a:ext uri="{9D8B030D-6E8A-4147-A177-3AD203B41FA5}">
                      <a16:colId xmlns:a16="http://schemas.microsoft.com/office/drawing/2014/main" val="3824265257"/>
                    </a:ext>
                  </a:extLst>
                </a:gridCol>
                <a:gridCol w="1118980">
                  <a:extLst>
                    <a:ext uri="{9D8B030D-6E8A-4147-A177-3AD203B41FA5}">
                      <a16:colId xmlns:a16="http://schemas.microsoft.com/office/drawing/2014/main" val="488780184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234949484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726173067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1504807833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3049349778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419195773"/>
                    </a:ext>
                  </a:extLst>
                </a:gridCol>
                <a:gridCol w="1225549">
                  <a:extLst>
                    <a:ext uri="{9D8B030D-6E8A-4147-A177-3AD203B41FA5}">
                      <a16:colId xmlns:a16="http://schemas.microsoft.com/office/drawing/2014/main" val="30559881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2025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2026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2027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2028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2029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2030</a:t>
                      </a:r>
                    </a:p>
                  </a:txBody>
                  <a:tcPr marL="95912" marR="9591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2031</a:t>
                      </a:r>
                    </a:p>
                  </a:txBody>
                  <a:tcPr marL="95912" marR="95912"/>
                </a:tc>
                <a:extLst>
                  <a:ext uri="{0D108BD9-81ED-4DB2-BD59-A6C34878D82A}">
                    <a16:rowId xmlns:a16="http://schemas.microsoft.com/office/drawing/2014/main" val="4051186364"/>
                  </a:ext>
                </a:extLst>
              </a:tr>
              <a:tr h="60660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10% Growth</a:t>
                      </a:r>
                    </a:p>
                  </a:txBody>
                  <a:tcPr marL="4996" marR="4996" marT="4763" marB="0" anchor="ctr"/>
                </a:tc>
                <a:tc row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294,979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324,477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356,925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392,617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431,879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475,067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522,573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574,831</a:t>
                      </a:r>
                    </a:p>
                  </a:txBody>
                  <a:tcPr marL="4996" marR="4996" marT="4763" marB="0" anchor="ctr"/>
                </a:tc>
                <a:extLst>
                  <a:ext uri="{0D108BD9-81ED-4DB2-BD59-A6C34878D82A}">
                    <a16:rowId xmlns:a16="http://schemas.microsoft.com/office/drawing/2014/main" val="2970619432"/>
                  </a:ext>
                </a:extLst>
              </a:tr>
              <a:tr h="492806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15% Growth</a:t>
                      </a:r>
                      <a:endParaRPr lang="en-US" dirty="0"/>
                    </a:p>
                  </a:txBody>
                  <a:tcPr marL="4996" marR="4996" marT="4763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339,226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373,148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410,463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451,510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496,661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546,327</a:t>
                      </a:r>
                    </a:p>
                  </a:txBody>
                  <a:tcPr marL="4996" marR="4996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600,959</a:t>
                      </a:r>
                    </a:p>
                  </a:txBody>
                  <a:tcPr marL="4996" marR="4996" marT="4763" marB="0" anchor="ctr"/>
                </a:tc>
                <a:extLst>
                  <a:ext uri="{0D108BD9-81ED-4DB2-BD59-A6C34878D82A}">
                    <a16:rowId xmlns:a16="http://schemas.microsoft.com/office/drawing/2014/main" val="865976185"/>
                  </a:ext>
                </a:extLst>
              </a:tr>
              <a:tr h="7100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20% Growth</a:t>
                      </a: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 dirty="0"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Ubuntu" panose="020B0504030602030204" pitchFamily="34" charset="0"/>
                        </a:rPr>
                        <a:t>353,975</a:t>
                      </a: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Ubuntu" panose="020B0504030602030204" pitchFamily="34" charset="0"/>
                        </a:rPr>
                        <a:t>407,071</a:t>
                      </a:r>
                      <a:endParaRPr lang="en-US" sz="18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Ubuntu" panose="020B0504030602030204" pitchFamily="34" charset="0"/>
                        </a:rPr>
                        <a:t>447,778</a:t>
                      </a:r>
                      <a:endParaRPr lang="en-US" sz="18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Ubuntu" panose="020B0504030602030204" pitchFamily="34" charset="0"/>
                        </a:rPr>
                        <a:t>492,556</a:t>
                      </a:r>
                      <a:endParaRPr lang="en-US" sz="18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Ubuntu" panose="020B0504030602030204" pitchFamily="34" charset="0"/>
                        </a:rPr>
                        <a:t>541,812</a:t>
                      </a:r>
                      <a:endParaRPr lang="en-US" sz="18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Ubuntu" panose="020B0504030602030204" pitchFamily="34" charset="0"/>
                        </a:rPr>
                        <a:t>595,993</a:t>
                      </a:r>
                      <a:endParaRPr lang="en-US" sz="18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effectLst/>
                          <a:latin typeface="Ubuntu" panose="020B0504030602030204" pitchFamily="34" charset="0"/>
                        </a:rPr>
                        <a:t>655,592</a:t>
                      </a:r>
                    </a:p>
                  </a:txBody>
                  <a:tcPr marL="4996" marR="4996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05037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20C74D-1C42-55E8-B50E-B90FBD81FC73}"/>
              </a:ext>
            </a:extLst>
          </p:cNvPr>
          <p:cNvSpPr txBox="1">
            <a:spLocks/>
          </p:cNvSpPr>
          <p:nvPr/>
        </p:nvSpPr>
        <p:spPr>
          <a:xfrm>
            <a:off x="838200" y="4970352"/>
            <a:ext cx="10515600" cy="1206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2031 Target: 650,000</a:t>
            </a:r>
          </a:p>
        </p:txBody>
      </p:sp>
    </p:spTree>
    <p:extLst>
      <p:ext uri="{BB962C8B-B14F-4D97-AF65-F5344CB8AC3E}">
        <p14:creationId xmlns:p14="http://schemas.microsoft.com/office/powerpoint/2010/main" val="332116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845FC-F67D-3390-E64B-7C82C25A7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0D587-E797-29B8-E78B-C86B7277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 Metrics – Y1 to Y3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C86598-7AEB-5EEA-F1A1-821B11DFB1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678316"/>
              </p:ext>
            </p:extLst>
          </p:nvPr>
        </p:nvGraphicFramePr>
        <p:xfrm>
          <a:off x="959223" y="2245022"/>
          <a:ext cx="10273553" cy="37924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76265">
                  <a:extLst>
                    <a:ext uri="{9D8B030D-6E8A-4147-A177-3AD203B41FA5}">
                      <a16:colId xmlns:a16="http://schemas.microsoft.com/office/drawing/2014/main" val="966999915"/>
                    </a:ext>
                  </a:extLst>
                </a:gridCol>
                <a:gridCol w="1457608">
                  <a:extLst>
                    <a:ext uri="{9D8B030D-6E8A-4147-A177-3AD203B41FA5}">
                      <a16:colId xmlns:a16="http://schemas.microsoft.com/office/drawing/2014/main" val="2129658806"/>
                    </a:ext>
                  </a:extLst>
                </a:gridCol>
                <a:gridCol w="1186004">
                  <a:extLst>
                    <a:ext uri="{9D8B030D-6E8A-4147-A177-3AD203B41FA5}">
                      <a16:colId xmlns:a16="http://schemas.microsoft.com/office/drawing/2014/main" val="1531201552"/>
                    </a:ext>
                  </a:extLst>
                </a:gridCol>
                <a:gridCol w="1638677">
                  <a:extLst>
                    <a:ext uri="{9D8B030D-6E8A-4147-A177-3AD203B41FA5}">
                      <a16:colId xmlns:a16="http://schemas.microsoft.com/office/drawing/2014/main" val="1993450573"/>
                    </a:ext>
                  </a:extLst>
                </a:gridCol>
                <a:gridCol w="1140737">
                  <a:extLst>
                    <a:ext uri="{9D8B030D-6E8A-4147-A177-3AD203B41FA5}">
                      <a16:colId xmlns:a16="http://schemas.microsoft.com/office/drawing/2014/main" val="1080657932"/>
                    </a:ext>
                  </a:extLst>
                </a:gridCol>
                <a:gridCol w="1575832">
                  <a:extLst>
                    <a:ext uri="{9D8B030D-6E8A-4147-A177-3AD203B41FA5}">
                      <a16:colId xmlns:a16="http://schemas.microsoft.com/office/drawing/2014/main" val="1079048430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55002078"/>
                    </a:ext>
                  </a:extLst>
                </a:gridCol>
              </a:tblGrid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Y1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New YA w/ ID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Y1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Y2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New YA w/ ID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Y2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Y3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New YA w/ ID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Y3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403222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36,044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179,282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42,960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187,430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49,079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227,627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8573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 dirty="0">
                          <a:effectLst/>
                          <a:latin typeface="Ubuntu" panose="020B0504030602030204" pitchFamily="34" charset="0"/>
                        </a:rPr>
                        <a:t>AFRICA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1,539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10455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4,640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13,866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1,516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6,934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0666264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>
                          <a:effectLst/>
                          <a:latin typeface="Ubuntu" panose="020B0504030602030204" pitchFamily="34" charset="0"/>
                        </a:rPr>
                        <a:t>ASIA PACIFIC</a:t>
                      </a:r>
                      <a:endParaRPr lang="en-US" sz="16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3563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6550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1,667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17,103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6,026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23,684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14309200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>
                          <a:effectLst/>
                          <a:latin typeface="Ubuntu" panose="020B0504030602030204" pitchFamily="34" charset="0"/>
                        </a:rPr>
                        <a:t>EAST ASIA</a:t>
                      </a:r>
                      <a:endParaRPr lang="en-US" sz="16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330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529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158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2,924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337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2,948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40548206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>
                          <a:effectLst/>
                          <a:latin typeface="Ubuntu" panose="020B0504030602030204" pitchFamily="34" charset="0"/>
                        </a:rPr>
                        <a:t>EUROPE EURASIA</a:t>
                      </a:r>
                      <a:endParaRPr lang="en-US" sz="16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5,461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12353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6,945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14,253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697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11,436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6489993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>
                          <a:effectLst/>
                          <a:latin typeface="Ubuntu" panose="020B0504030602030204" pitchFamily="34" charset="0"/>
                        </a:rPr>
                        <a:t>LATIN AMERICA</a:t>
                      </a:r>
                      <a:endParaRPr lang="en-US" sz="16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599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4476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1,476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7,044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13,468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19,423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08583328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>
                          <a:effectLst/>
                          <a:latin typeface="Ubuntu" panose="020B0504030602030204" pitchFamily="34" charset="0"/>
                        </a:rPr>
                        <a:t>MIDDLE EAST</a:t>
                      </a:r>
                      <a:endParaRPr lang="en-US" sz="16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848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3340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865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3,264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2,561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3,824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1542389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 dirty="0">
                          <a:effectLst/>
                          <a:latin typeface="Ubuntu" panose="020B0504030602030204" pitchFamily="34" charset="0"/>
                        </a:rPr>
                        <a:t>NORTH AMERICA - CANADA &amp; CARRIBBEAN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1,842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effectLst/>
                          <a:latin typeface="Ubuntu" panose="020B0504030602030204" pitchFamily="34" charset="0"/>
                        </a:rPr>
                        <a:t>15048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780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15,006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1,046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15,215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769345586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 dirty="0">
                          <a:effectLst/>
                          <a:latin typeface="Ubuntu" panose="020B0504030602030204" pitchFamily="34" charset="0"/>
                        </a:rPr>
                        <a:t>USA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23,060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126531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effectLst/>
                          <a:latin typeface="Ubuntu" panose="020B0504030602030204" pitchFamily="34" charset="0"/>
                        </a:rPr>
                        <a:t>26,429</a:t>
                      </a:r>
                      <a:endParaRPr lang="en-US" sz="16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Ubuntu" panose="020B0504030602030204" pitchFamily="34" charset="0"/>
                        </a:rPr>
                        <a:t>113,970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23,428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144,163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01246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05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60C68-DB34-A1F0-1A59-2CB4FD5EC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1D7-433E-5C3E-37A7-031FDF302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Census/SHE 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6EB4D1-38C6-47FE-D744-17AE87574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032233"/>
              </p:ext>
            </p:extLst>
          </p:nvPr>
        </p:nvGraphicFramePr>
        <p:xfrm>
          <a:off x="959223" y="2063952"/>
          <a:ext cx="10273553" cy="34876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76265">
                  <a:extLst>
                    <a:ext uri="{9D8B030D-6E8A-4147-A177-3AD203B41FA5}">
                      <a16:colId xmlns:a16="http://schemas.microsoft.com/office/drawing/2014/main" val="966999915"/>
                    </a:ext>
                  </a:extLst>
                </a:gridCol>
                <a:gridCol w="1457608">
                  <a:extLst>
                    <a:ext uri="{9D8B030D-6E8A-4147-A177-3AD203B41FA5}">
                      <a16:colId xmlns:a16="http://schemas.microsoft.com/office/drawing/2014/main" val="2129658806"/>
                    </a:ext>
                  </a:extLst>
                </a:gridCol>
                <a:gridCol w="1186004">
                  <a:extLst>
                    <a:ext uri="{9D8B030D-6E8A-4147-A177-3AD203B41FA5}">
                      <a16:colId xmlns:a16="http://schemas.microsoft.com/office/drawing/2014/main" val="1531201552"/>
                    </a:ext>
                  </a:extLst>
                </a:gridCol>
                <a:gridCol w="1638677">
                  <a:extLst>
                    <a:ext uri="{9D8B030D-6E8A-4147-A177-3AD203B41FA5}">
                      <a16:colId xmlns:a16="http://schemas.microsoft.com/office/drawing/2014/main" val="1993450573"/>
                    </a:ext>
                  </a:extLst>
                </a:gridCol>
                <a:gridCol w="1140737">
                  <a:extLst>
                    <a:ext uri="{9D8B030D-6E8A-4147-A177-3AD203B41FA5}">
                      <a16:colId xmlns:a16="http://schemas.microsoft.com/office/drawing/2014/main" val="1080657932"/>
                    </a:ext>
                  </a:extLst>
                </a:gridCol>
                <a:gridCol w="1575832">
                  <a:extLst>
                    <a:ext uri="{9D8B030D-6E8A-4147-A177-3AD203B41FA5}">
                      <a16:colId xmlns:a16="http://schemas.microsoft.com/office/drawing/2014/main" val="1079048430"/>
                    </a:ext>
                  </a:extLst>
                </a:gridCol>
                <a:gridCol w="1098430">
                  <a:extLst>
                    <a:ext uri="{9D8B030D-6E8A-4147-A177-3AD203B41FA5}">
                      <a16:colId xmlns:a16="http://schemas.microsoft.com/office/drawing/2014/main" val="1055002078"/>
                    </a:ext>
                  </a:extLst>
                </a:gridCol>
              </a:tblGrid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2022 Census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Y1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2023 Census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Y2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2024 Census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Ubuntu" panose="020B0504030602030204" pitchFamily="34" charset="0"/>
                        </a:rPr>
                        <a:t>Y3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403222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i="1" u="none" strike="noStrike" dirty="0">
                          <a:effectLst/>
                          <a:latin typeface="Ubuntu" panose="020B0504030602030204" pitchFamily="34" charset="0"/>
                        </a:rPr>
                        <a:t>Total</a:t>
                      </a:r>
                      <a:endParaRPr lang="en-US" sz="1400" b="1" i="1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146,855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52,751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163,535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73,460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184,476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83,464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8573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1" u="none" strike="noStrike" dirty="0">
                          <a:effectLst/>
                          <a:latin typeface="Ubuntu" panose="020B0504030602030204" pitchFamily="34" charset="0"/>
                        </a:rPr>
                        <a:t>Difference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94,104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90,075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101,012</a:t>
                      </a: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502941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AFRICA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16,857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10,455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23,770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13,866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12,678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6,934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0666264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ASIA PACIFIC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71,580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6,550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71,809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17,103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82,970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23,684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14309200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EAST ASIA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19,480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529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21,622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2,924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22,798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2948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40548206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EUROPE EURASIA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24,077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12,353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25,718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effectLst/>
                          <a:latin typeface="Ubuntu" panose="020B0504030602030204" pitchFamily="34" charset="0"/>
                        </a:rPr>
                        <a:t>14,253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26,521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11,436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64899933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LATIN AMERICA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11,101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4,476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16,239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7,044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34,666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19,423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085833285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>
                          <a:effectLst/>
                          <a:latin typeface="Ubuntu" panose="020B0504030602030204" pitchFamily="34" charset="0"/>
                        </a:rPr>
                        <a:t>MIDDLE EAST</a:t>
                      </a:r>
                      <a:endParaRPr lang="en-US" sz="1400" b="0" i="0" u="none" strike="noStrike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3,116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3,340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3,832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3,264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4,265</a:t>
                      </a:r>
                      <a:endParaRPr lang="en-US" sz="1400" b="1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3824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15423897"/>
                  </a:ext>
                </a:extLst>
              </a:tr>
              <a:tr h="3280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u="none" strike="noStrike" dirty="0">
                          <a:effectLst/>
                          <a:latin typeface="Ubuntu" panose="020B0504030602030204" pitchFamily="34" charset="0"/>
                        </a:rPr>
                        <a:t>NORTH AMERICA - CANADA &amp; CARRIBBEAN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644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15,048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u="none" strike="noStrike" dirty="0">
                          <a:effectLst/>
                          <a:latin typeface="Ubuntu" panose="020B0504030602030204" pitchFamily="34" charset="0"/>
                        </a:rPr>
                        <a:t>545</a:t>
                      </a:r>
                      <a:endParaRPr lang="en-US" sz="1400" b="0" i="0" u="none" strike="noStrike" dirty="0">
                        <a:effectLst/>
                        <a:latin typeface="Ubuntu" panose="020B050403060203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Ubuntu" panose="020B0504030602030204" pitchFamily="34" charset="0"/>
                        </a:rPr>
                        <a:t>15,006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578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Ubuntu" panose="020B0504030602030204" pitchFamily="34" charset="0"/>
                        </a:rPr>
                        <a:t>15,215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769345586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8971-AE9D-0D9E-C5C3-9F2C868CB2E7}"/>
              </a:ext>
            </a:extLst>
          </p:cNvPr>
          <p:cNvSpPr txBox="1">
            <a:spLocks/>
          </p:cNvSpPr>
          <p:nvPr/>
        </p:nvSpPr>
        <p:spPr>
          <a:xfrm>
            <a:off x="838199" y="5817089"/>
            <a:ext cx="10515600" cy="8668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SONA-US not included due to reporting calendar</a:t>
            </a:r>
          </a:p>
          <a:p>
            <a:r>
              <a:rPr lang="en-US" sz="2400" dirty="0"/>
              <a:t>Program numbers are different across census and </a:t>
            </a:r>
          </a:p>
        </p:txBody>
      </p:sp>
    </p:spTree>
    <p:extLst>
      <p:ext uri="{BB962C8B-B14F-4D97-AF65-F5344CB8AC3E}">
        <p14:creationId xmlns:p14="http://schemas.microsoft.com/office/powerpoint/2010/main" val="252797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DA93F-ACAF-14ED-C27B-0EA6AC7D4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Our Barriers to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E7039-91CD-163D-76ED-5BE68451B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ffectLst/>
              </a:rPr>
              <a:t>What are the biggest barriers to growth across all Programs?</a:t>
            </a:r>
          </a:p>
          <a:p>
            <a:r>
              <a:rPr lang="en-US" sz="2000" dirty="0"/>
              <a:t>How do we best support n</a:t>
            </a:r>
            <a:r>
              <a:rPr lang="en-US" sz="2000" dirty="0">
                <a:effectLst/>
              </a:rPr>
              <a:t>ew growth, as well as better tracking of existing participants?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3941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C2629-C0C1-0217-CB22-5B0AA3F4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EF171-A405-6002-2403-F9548048E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What other challenges do you see Programs experiencing with tracking? How can we support mitigating those challenges?</a:t>
            </a:r>
          </a:p>
          <a:p>
            <a:pPr lvl="1"/>
            <a:r>
              <a:rPr lang="en-US" dirty="0">
                <a:hlinkClick r:id="rId2"/>
              </a:rPr>
              <a:t>New quarterly tracking tool</a:t>
            </a:r>
            <a:endParaRPr lang="en-US" dirty="0"/>
          </a:p>
          <a:p>
            <a:r>
              <a:rPr lang="en-US" dirty="0">
                <a:effectLst/>
              </a:rPr>
              <a:t>Thinking of the 2031 goal - what strategies and support are needed to reach the growth target?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05329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1315</TotalTime>
  <Words>633</Words>
  <Application>Microsoft Office PowerPoint</Application>
  <PresentationFormat>Widescreen</PresentationFormat>
  <Paragraphs>340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Gill Sans MT</vt:lpstr>
      <vt:lpstr>Ubuntu</vt:lpstr>
      <vt:lpstr>Wingdings 2</vt:lpstr>
      <vt:lpstr>Dividend</vt:lpstr>
      <vt:lpstr>Census &amp; Metrics</vt:lpstr>
      <vt:lpstr>PowerPoint Presentation</vt:lpstr>
      <vt:lpstr>Census Metrics – 2019 to 2024 Overview</vt:lpstr>
      <vt:lpstr>Census Metrics – 2019 to 2024 Overview</vt:lpstr>
      <vt:lpstr>2031 Targets – (Census Based)</vt:lpstr>
      <vt:lpstr>SHE Metrics – Y1 to Y3 Overview</vt:lpstr>
      <vt:lpstr>Census/SHE Comparison</vt:lpstr>
      <vt:lpstr>Understanding Our Barriers to Growth</vt:lpstr>
      <vt:lpstr>Discussion</vt:lpstr>
    </vt:vector>
  </TitlesOfParts>
  <Company>Special Olympics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Ralston</dc:creator>
  <cp:lastModifiedBy>Rebecca Ralston</cp:lastModifiedBy>
  <cp:revision>7</cp:revision>
  <dcterms:created xsi:type="dcterms:W3CDTF">2025-08-25T13:38:02Z</dcterms:created>
  <dcterms:modified xsi:type="dcterms:W3CDTF">2025-08-26T11:33:43Z</dcterms:modified>
</cp:coreProperties>
</file>