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256" r:id="rId2"/>
    <p:sldId id="261" r:id="rId3"/>
    <p:sldId id="260" r:id="rId4"/>
    <p:sldId id="404" r:id="rId5"/>
    <p:sldId id="406" r:id="rId6"/>
    <p:sldId id="257" r:id="rId7"/>
    <p:sldId id="258" r:id="rId8"/>
    <p:sldId id="259" r:id="rId9"/>
    <p:sldId id="386" r:id="rId10"/>
    <p:sldId id="262" r:id="rId11"/>
    <p:sldId id="263" r:id="rId12"/>
    <p:sldId id="264" r:id="rId13"/>
    <p:sldId id="265" r:id="rId14"/>
    <p:sldId id="266" r:id="rId15"/>
    <p:sldId id="267" r:id="rId16"/>
    <p:sldId id="370" r:id="rId17"/>
    <p:sldId id="377" r:id="rId18"/>
    <p:sldId id="385" r:id="rId19"/>
    <p:sldId id="378" r:id="rId20"/>
    <p:sldId id="379" r:id="rId21"/>
    <p:sldId id="382" r:id="rId22"/>
    <p:sldId id="381"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389" r:id="rId37"/>
    <p:sldId id="283" r:id="rId38"/>
    <p:sldId id="284" r:id="rId39"/>
    <p:sldId id="391" r:id="rId40"/>
    <p:sldId id="392" r:id="rId41"/>
    <p:sldId id="393" r:id="rId42"/>
    <p:sldId id="394" r:id="rId43"/>
    <p:sldId id="395" r:id="rId44"/>
    <p:sldId id="396" r:id="rId45"/>
    <p:sldId id="397" r:id="rId46"/>
    <p:sldId id="286" r:id="rId47"/>
    <p:sldId id="287" r:id="rId48"/>
    <p:sldId id="289" r:id="rId49"/>
    <p:sldId id="292" r:id="rId50"/>
    <p:sldId id="288" r:id="rId51"/>
    <p:sldId id="296" r:id="rId52"/>
    <p:sldId id="297" r:id="rId53"/>
    <p:sldId id="299" r:id="rId54"/>
    <p:sldId id="300" r:id="rId55"/>
    <p:sldId id="301" r:id="rId56"/>
    <p:sldId id="302" r:id="rId57"/>
    <p:sldId id="398" r:id="rId58"/>
    <p:sldId id="303" r:id="rId59"/>
    <p:sldId id="400" r:id="rId60"/>
    <p:sldId id="402" r:id="rId61"/>
    <p:sldId id="315" r:id="rId62"/>
    <p:sldId id="306" r:id="rId63"/>
    <p:sldId id="307" r:id="rId64"/>
    <p:sldId id="390" r:id="rId65"/>
    <p:sldId id="309" r:id="rId66"/>
    <p:sldId id="311" r:id="rId67"/>
    <p:sldId id="317" r:id="rId68"/>
    <p:sldId id="318" r:id="rId69"/>
    <p:sldId id="320" r:id="rId70"/>
    <p:sldId id="321" r:id="rId71"/>
    <p:sldId id="322" r:id="rId72"/>
    <p:sldId id="323" r:id="rId73"/>
    <p:sldId id="325" r:id="rId74"/>
    <p:sldId id="327" r:id="rId75"/>
    <p:sldId id="324" r:id="rId76"/>
    <p:sldId id="329" r:id="rId77"/>
    <p:sldId id="330" r:id="rId78"/>
    <p:sldId id="328" r:id="rId79"/>
    <p:sldId id="331" r:id="rId80"/>
    <p:sldId id="332" r:id="rId81"/>
    <p:sldId id="334" r:id="rId82"/>
    <p:sldId id="335" r:id="rId83"/>
    <p:sldId id="336" r:id="rId84"/>
    <p:sldId id="337" r:id="rId85"/>
    <p:sldId id="338" r:id="rId86"/>
    <p:sldId id="339" r:id="rId87"/>
    <p:sldId id="341" r:id="rId88"/>
    <p:sldId id="342" r:id="rId89"/>
    <p:sldId id="343" r:id="rId90"/>
    <p:sldId id="346" r:id="rId91"/>
    <p:sldId id="368" r:id="rId92"/>
    <p:sldId id="349" r:id="rId93"/>
    <p:sldId id="348" r:id="rId94"/>
    <p:sldId id="352" r:id="rId95"/>
    <p:sldId id="353" r:id="rId96"/>
    <p:sldId id="350" r:id="rId97"/>
    <p:sldId id="354" r:id="rId98"/>
    <p:sldId id="355" r:id="rId99"/>
    <p:sldId id="356" r:id="rId100"/>
    <p:sldId id="358" r:id="rId101"/>
    <p:sldId id="403" r:id="rId102"/>
    <p:sldId id="359" r:id="rId103"/>
    <p:sldId id="366" r:id="rId104"/>
    <p:sldId id="360" r:id="rId105"/>
    <p:sldId id="361" r:id="rId106"/>
    <p:sldId id="362" r:id="rId107"/>
    <p:sldId id="364" r:id="rId108"/>
    <p:sldId id="409" r:id="rId109"/>
    <p:sldId id="410" r:id="rId110"/>
    <p:sldId id="365"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FBCD45-8DFB-7337-D8D5-9AD6BD4C8869}" name="Hannah Helton" initials="HH" userId="S::hhelton@specialolympics.org::50809f71-cd35-47c3-8c82-302f447fa588" providerId="AD"/>
  <p188:author id="{57F30FC0-CAF5-25AB-DA69-243E5394CDB2}" name="Yaiguili Alvarado García" initials="YA" userId="7060d762a36533a9"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0026"/>
    <a:srgbClr val="B81BAF"/>
    <a:srgbClr val="1BB4E4"/>
    <a:srgbClr val="57C8EB"/>
    <a:srgbClr val="F9914C"/>
    <a:srgbClr val="F76200"/>
    <a:srgbClr val="FFDC33"/>
    <a:srgbClr val="E6CE54"/>
    <a:srgbClr val="1C9B86"/>
    <a:srgbClr val="40CF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4232" autoAdjust="0"/>
    <p:restoredTop sz="96357" autoAdjust="0"/>
  </p:normalViewPr>
  <p:slideViewPr>
    <p:cSldViewPr snapToGrid="0">
      <p:cViewPr varScale="1">
        <p:scale>
          <a:sx n="106" d="100"/>
          <a:sy n="106" d="100"/>
        </p:scale>
        <p:origin x="1278" y="108"/>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microsoft.com/office/2018/10/relationships/authors" Target="author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A655B4-C2BD-47AA-9914-D700BD843E60}" type="datetimeFigureOut">
              <a:rPr lang="en-US" smtClean="0"/>
              <a:t>4/25/2024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B4960-CA66-47E0-A69E-4C8E9D6BFF86}" type="slidenum">
              <a:rPr lang="en-US" smtClean="0"/>
              <a:t>‹#›</a:t>
            </a:fld>
            <a:endParaRPr lang="en-US" dirty="0"/>
          </a:p>
        </p:txBody>
      </p:sp>
    </p:spTree>
    <p:extLst>
      <p:ext uri="{BB962C8B-B14F-4D97-AF65-F5344CB8AC3E}">
        <p14:creationId xmlns:p14="http://schemas.microsoft.com/office/powerpoint/2010/main" val="3701999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sz="800" b="1" dirty="0"/>
              <a:t>Información: </a:t>
            </a:r>
            <a:br>
              <a:rPr dirty="0"/>
            </a:br>
            <a:r>
              <a:rPr lang="es-xl" sz="800" b="0" dirty="0"/>
              <a:t>¡Bienvenidos a la Capacitación para Líderes de familia! </a:t>
            </a:r>
          </a:p>
          <a:p>
            <a:r>
              <a:rPr lang="es-xl" sz="800" b="0" dirty="0"/>
              <a:t>El </a:t>
            </a:r>
            <a:r>
              <a:rPr lang="en-US" sz="800" b="0" dirty="0"/>
              <a:t>“</a:t>
            </a:r>
            <a:r>
              <a:rPr lang="es-xl" sz="800" b="0" dirty="0"/>
              <a:t>guion del facilitador” que encontrarás en cada diapositiva te proporcionará un guion general que debes seguir. Las secciones </a:t>
            </a:r>
            <a:r>
              <a:rPr lang="es-xl" sz="800" b="0" i="1" dirty="0"/>
              <a:t>(Nota para el facilitador</a:t>
            </a:r>
            <a:r>
              <a:rPr lang="es-xl" sz="800" b="0" i="1" dirty="0">
                <a:sym typeface="Wingdings" panose="05000000000000000000" pitchFamily="2" charset="2"/>
              </a:rPr>
              <a:t>:) </a:t>
            </a:r>
            <a:r>
              <a:rPr lang="es-xl" sz="800" b="0" i="0" dirty="0">
                <a:sym typeface="Wingdings" panose="05000000000000000000" pitchFamily="2" charset="2"/>
              </a:rPr>
              <a:t>también te servirán para guiar tus acciones.</a:t>
            </a:r>
            <a:r>
              <a:rPr lang="es-xl" sz="800" b="0" dirty="0"/>
              <a:t> Recomendamos enfáticamente que incorpores a un Líder de Atletas como cofacilitador durante toda la capacitación. Hemos señalado con tres asteriscos las posibles diapositivas en las que podría ser útil colaborar con un atleta líder (***). </a:t>
            </a:r>
          </a:p>
          <a:p>
            <a:endParaRPr lang="en-US" sz="800"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s-xl" sz="800" b="0" dirty="0"/>
              <a:t>Ten en cuenta que las diapositivas, la capacitación y su facilitación son flexibles y están abiertas a adaptaciones según tu Programa y región. </a:t>
            </a:r>
            <a:r>
              <a:rPr lang="es-xl" sz="1050" dirty="0">
                <a:effectLst/>
                <a:latin typeface="Ubuntu Light" panose="020B0304030602030204" pitchFamily="34" charset="0"/>
                <a:ea typeface="Calibri" panose="020F0502020204030204" pitchFamily="34" charset="0"/>
                <a:cs typeface="Arial" panose="020B0604020202020204" pitchFamily="34" charset="0"/>
              </a:rPr>
              <a:t>Te recomendamos que agregues contenido específico del Programa para que tu grupo de líderes de familia se sienta más identificado. </a:t>
            </a:r>
          </a:p>
          <a:p>
            <a:pPr marL="0" marR="0" lvl="0" indent="0" algn="l" defTabSz="457200" rtl="0" eaLnBrk="1" fontAlgn="auto" latinLnBrk="0" hangingPunct="1">
              <a:lnSpc>
                <a:spcPct val="100000"/>
              </a:lnSpc>
              <a:spcBef>
                <a:spcPts val="0"/>
              </a:spcBef>
              <a:spcAft>
                <a:spcPts val="0"/>
              </a:spcAft>
              <a:buClrTx/>
              <a:buSzTx/>
              <a:buFontTx/>
              <a:buNone/>
              <a:tabLst/>
              <a:defRPr/>
            </a:pPr>
            <a:r>
              <a:rPr lang="es-xl" sz="1050" dirty="0">
                <a:effectLst/>
                <a:latin typeface="Ubuntu Light" panose="020B0304030602030204" pitchFamily="34" charset="0"/>
                <a:ea typeface="Calibri" panose="020F0502020204030204" pitchFamily="34" charset="0"/>
                <a:cs typeface="Arial" panose="020B0604020202020204" pitchFamily="34" charset="0"/>
              </a:rPr>
              <a:t>Asimismo, recomendamos que las lecciones se faciliten en orden y que cada módulo no dure más de 1 hora. El curso se puede dividir en varias sesiones. Al final, estos son solo recursos a su disposición. Deberás adaptarlos para que se ajusten a las limitaciones del Programa (tiempo, espacio, tecnología, etc.).</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endParaRPr lang="en-US" sz="900" dirty="0">
              <a:latin typeface="Ubuntu Light" panose="020B0304030602030204" pitchFamily="34" charset="0"/>
            </a:endParaRPr>
          </a:p>
        </p:txBody>
      </p:sp>
      <p:sp>
        <p:nvSpPr>
          <p:cNvPr id="4" name="Slide Number Placeholder 3"/>
          <p:cNvSpPr>
            <a:spLocks noGrp="1"/>
          </p:cNvSpPr>
          <p:nvPr>
            <p:ph type="sldNum" sz="quarter" idx="5"/>
          </p:nvPr>
        </p:nvSpPr>
        <p:spPr/>
        <p:txBody>
          <a:bodyPr/>
          <a:lstStyle/>
          <a:p>
            <a:fld id="{B1AB4960-CA66-47E0-A69E-4C8E9D6BFF86}" type="slidenum">
              <a:rPr lang="en-US" smtClean="0"/>
              <a:t>1</a:t>
            </a:fld>
            <a:endParaRPr lang="en-US" dirty="0"/>
          </a:p>
        </p:txBody>
      </p:sp>
    </p:spTree>
    <p:extLst>
      <p:ext uri="{BB962C8B-B14F-4D97-AF65-F5344CB8AC3E}">
        <p14:creationId xmlns:p14="http://schemas.microsoft.com/office/powerpoint/2010/main" val="910427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b="0" dirty="0"/>
              <a:t>***Se recomienda la participación de un atleta</a:t>
            </a:r>
          </a:p>
          <a:p>
            <a:endParaRPr lang="en-US" b="1" dirty="0"/>
          </a:p>
          <a:p>
            <a:r>
              <a:rPr lang="es-xl" b="1" dirty="0"/>
              <a:t>Guion del facilitador: </a:t>
            </a:r>
            <a:endParaRPr lang="en-US" b="0" dirty="0"/>
          </a:p>
          <a:p>
            <a:r>
              <a:rPr lang="es-xl" b="0" dirty="0"/>
              <a:t>Comencemos con una descripción general de la historia de Olimpiadas Especiales. En 1968, Eunice Kennedy Shriver, fundadora de Olimpiadas Especiales, organizó un campamento de verano en el patio trasero para personas con discapacidad intelectual. Con el tiempo, este campamento de verano se transformó en el movimiento global de Olimpiadas Especiales que conocemos hoy. </a:t>
            </a:r>
          </a:p>
          <a:p>
            <a:endParaRPr lang="en-US" b="0" dirty="0"/>
          </a:p>
          <a:p>
            <a:r>
              <a:rPr lang="es-xl" b="0" dirty="0"/>
              <a:t>Eunice Kennedy Shriver fue pionera en la defensa de los derechos y la aceptación de las personas con discapacidad intelectual. Ella le enseñó al mundo que los deportes pueden cambiar vidas. </a:t>
            </a:r>
          </a:p>
          <a:p>
            <a:endParaRPr lang="en-US" b="0" dirty="0"/>
          </a:p>
          <a:p>
            <a:r>
              <a:rPr lang="es-xl" b="0" dirty="0"/>
              <a:t>Veamos un breve video biográfico sobre nuestra fundadora. </a:t>
            </a:r>
          </a:p>
          <a:p>
            <a:r>
              <a:rPr lang="es-xl" b="0" dirty="0"/>
              <a:t>(</a:t>
            </a:r>
            <a:r>
              <a:rPr lang="es-xl" b="0" i="1" dirty="0"/>
              <a:t>Nota para el facilitador: Haz clic en el botón naranja (Ver una breve biografía) y asegúrate de ACTIVAR los subtítulos.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a:t>
            </a:fld>
            <a:endParaRPr lang="en-US" dirty="0"/>
          </a:p>
        </p:txBody>
      </p:sp>
    </p:spTree>
    <p:extLst>
      <p:ext uri="{BB962C8B-B14F-4D97-AF65-F5344CB8AC3E}">
        <p14:creationId xmlns:p14="http://schemas.microsoft.com/office/powerpoint/2010/main" val="26492835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0" dirty="0"/>
              <a:t>***Se recomienda la participación de un atleta </a:t>
            </a:r>
          </a:p>
          <a:p>
            <a:endParaRPr lang="en-US" b="1" dirty="0"/>
          </a:p>
          <a:p>
            <a:r>
              <a:rPr lang="es-xl" b="1" dirty="0"/>
              <a:t>Guion del facilitador: </a:t>
            </a:r>
          </a:p>
          <a:p>
            <a:r>
              <a:rPr lang="es-xl" b="0" dirty="0"/>
              <a:t>Esta es la oportunidad de crear su plan de acción. Tendrán 15 minutos para responder las preguntas que figuran en el plan de acción:</a:t>
            </a:r>
            <a:br/>
            <a:r>
              <a:rPr lang="es-xl" b="0" dirty="0"/>
              <a:t>¿Quiénes son las personas que pueden ayudarme? </a:t>
            </a:r>
          </a:p>
          <a:p>
            <a:r>
              <a:rPr lang="es-xl" b="0" dirty="0"/>
              <a:t>¿Qué recursos necesito? </a:t>
            </a:r>
          </a:p>
          <a:p>
            <a:r>
              <a:rPr lang="es-xl" b="0" dirty="0"/>
              <a:t>¿Qué desafíos podría enfrentar? </a:t>
            </a:r>
          </a:p>
          <a:p>
            <a:r>
              <a:rPr lang="es-xl" b="0" dirty="0"/>
              <a:t>¿Cuáles son las soluciones a esos desafíos? </a:t>
            </a:r>
          </a:p>
          <a:p>
            <a:endParaRPr lang="en-US" b="0" dirty="0"/>
          </a:p>
          <a:p>
            <a:r>
              <a:rPr lang="es-xl" b="0" dirty="0"/>
              <a:t>Después de 15 minutos, tendrán la oportunidad de compartir cualquier inquietud o desafío al que crean que pueden enfrentarse con un pequeño grupo de entre 5 y 8 personas. Así, podrán apoyarse mutuamente y pensar en soluciones. </a:t>
            </a:r>
          </a:p>
          <a:p>
            <a:endParaRPr lang="en-US" b="0" dirty="0"/>
          </a:p>
          <a:p>
            <a:r>
              <a:rPr lang="es-xl" b="0" dirty="0"/>
              <a:t>Si, después de hablar con el grupo, quieren cambiar nuestro plan de acción, ¡no pasa nada! Es posible que un compañero Líder de familia les haya hecho una gran sugerencia sobre recursos o soluciones a posibles desafíos. </a:t>
            </a:r>
            <a:br/>
            <a:br/>
            <a:r>
              <a:rPr lang="es-xl" b="0" i="1" dirty="0"/>
              <a:t>(Nota para el facilitador: Concede unos 15 minutos para que compartan y debatan en grupos).</a:t>
            </a:r>
          </a:p>
          <a:p>
            <a:endParaRPr lang="en-US" b="0" i="1" dirty="0"/>
          </a:p>
          <a:p>
            <a:r>
              <a:rPr lang="es-xl" b="0" i="0" dirty="0"/>
              <a:t>¡Han hecho un excelente trabajo! Espero que este ejercicio les haya resultado útil y que ahora tengan un plan de acción que les ayude a lograr su objetivo de liderazgo.</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100</a:t>
            </a:fld>
            <a:endParaRPr lang="en-US" dirty="0"/>
          </a:p>
        </p:txBody>
      </p:sp>
    </p:spTree>
    <p:extLst>
      <p:ext uri="{BB962C8B-B14F-4D97-AF65-F5344CB8AC3E}">
        <p14:creationId xmlns:p14="http://schemas.microsoft.com/office/powerpoint/2010/main" val="11157292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045D8-624E-6ACD-C9C0-9693F7243B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4A0E39-AF2F-6E1C-AF46-7D68B74A2B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1AE160-8F4C-FBE7-B0DB-39348EC6A0A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0" dirty="0"/>
              <a:t>***Se recomienda la participación de un atleta</a:t>
            </a:r>
          </a:p>
          <a:p>
            <a:endParaRPr lang="en-US" dirty="0"/>
          </a:p>
          <a:p>
            <a:r>
              <a:rPr lang="es-xl" b="1" dirty="0"/>
              <a:t>Guion del facilitador: </a:t>
            </a:r>
            <a:br>
              <a:rPr dirty="0"/>
            </a:br>
            <a:r>
              <a:rPr lang="es-xl" dirty="0"/>
              <a:t>Ya han finalizado el módulo “Planificación de los próximos pasos”. ¡Gracias por su participación! </a:t>
            </a:r>
            <a:br>
              <a:rPr dirty="0"/>
            </a:br>
            <a:r>
              <a:rPr lang="es-xl" dirty="0"/>
              <a:t>Tomemos un breve receso para hacer un ejercicio de mejoramiento físico. </a:t>
            </a:r>
          </a:p>
          <a:p>
            <a:r>
              <a:rPr lang="es-xl" dirty="0"/>
              <a:t>A continuación, dispondrán de unos 30 minutos de receso independiente para reponer energías.</a:t>
            </a:r>
          </a:p>
          <a:p>
            <a:endParaRPr lang="en-US" dirty="0"/>
          </a:p>
        </p:txBody>
      </p:sp>
      <p:sp>
        <p:nvSpPr>
          <p:cNvPr id="4" name="Slide Number Placeholder 3">
            <a:extLst>
              <a:ext uri="{FF2B5EF4-FFF2-40B4-BE49-F238E27FC236}">
                <a16:creationId xmlns:a16="http://schemas.microsoft.com/office/drawing/2014/main" id="{0F179B25-C4A5-5D90-DD7F-A0609225B485}"/>
              </a:ext>
            </a:extLst>
          </p:cNvPr>
          <p:cNvSpPr>
            <a:spLocks noGrp="1"/>
          </p:cNvSpPr>
          <p:nvPr>
            <p:ph type="sldNum" sz="quarter" idx="5"/>
          </p:nvPr>
        </p:nvSpPr>
        <p:spPr/>
        <p:txBody>
          <a:bodyPr/>
          <a:lstStyle/>
          <a:p>
            <a:fld id="{B1AB4960-CA66-47E0-A69E-4C8E9D6BFF86}" type="slidenum">
              <a:rPr lang="en-US" smtClean="0"/>
              <a:t>101</a:t>
            </a:fld>
            <a:endParaRPr lang="en-US" dirty="0"/>
          </a:p>
        </p:txBody>
      </p:sp>
    </p:spTree>
    <p:extLst>
      <p:ext uri="{BB962C8B-B14F-4D97-AF65-F5344CB8AC3E}">
        <p14:creationId xmlns:p14="http://schemas.microsoft.com/office/powerpoint/2010/main" val="34141525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b="1" i="0" dirty="0"/>
              <a:t>Tiempo asignado: </a:t>
            </a:r>
            <a:r>
              <a:rPr lang="es-xl" b="0" i="0" dirty="0"/>
              <a:t>1 hora </a:t>
            </a:r>
          </a:p>
          <a:p>
            <a:endParaRPr lang="en-US" b="0" i="1" dirty="0"/>
          </a:p>
          <a:p>
            <a:r>
              <a:rPr lang="es-xl" b="0" i="1" dirty="0"/>
              <a:t>(Nota para el facilitador:</a:t>
            </a:r>
          </a:p>
          <a:p>
            <a:r>
              <a:rPr lang="es-xl" i="1" dirty="0"/>
              <a:t>Invita a un orador para que trate uno de los temas que se indican a continuación. El orador y el tema deben centrarse de algún modo en la participación de las familias: </a:t>
            </a:r>
            <a:br/>
            <a:r>
              <a:rPr lang="es-xl" i="1" dirty="0"/>
              <a:t>-Familias que participan en la defensa ante gobiernos, la inclusión, los sistemas locales de apoyo familiar, o en cualquier área o programa de interés relacionado con la participación familiar.</a:t>
            </a:r>
          </a:p>
          <a:p>
            <a:r>
              <a:rPr lang="es-xl" i="1" dirty="0"/>
              <a:t>-Haz que un Líder de familia actual comparta sus experiencias o cómo se convirtió en líder</a:t>
            </a:r>
          </a:p>
          <a:p>
            <a:r>
              <a:rPr lang="es-xl" i="1" dirty="0"/>
              <a:t>-Haz que un Líder de Atletas actual comparta sus experiencias o cómo se convirtió en líder</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102</a:t>
            </a:fld>
            <a:endParaRPr lang="en-US" dirty="0"/>
          </a:p>
        </p:txBody>
      </p:sp>
    </p:spTree>
    <p:extLst>
      <p:ext uri="{BB962C8B-B14F-4D97-AF65-F5344CB8AC3E}">
        <p14:creationId xmlns:p14="http://schemas.microsoft.com/office/powerpoint/2010/main" val="23882747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s-xl" b="0" dirty="0"/>
              <a:t>***Se recomienda la participación de un atleta </a:t>
            </a:r>
          </a:p>
          <a:p>
            <a:pPr marL="0" marR="0">
              <a:lnSpc>
                <a:spcPct val="107000"/>
              </a:lnSpc>
              <a:spcBef>
                <a:spcPts val="0"/>
              </a:spcBef>
              <a:spcAft>
                <a:spcPts val="800"/>
              </a:spcAft>
            </a:pPr>
            <a:endParaRPr lang="en-US" sz="1200" b="1" i="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s-xl" sz="1200" b="1" i="0" dirty="0">
                <a:effectLst/>
                <a:latin typeface="Calibri" panose="020F0502020204030204" pitchFamily="34" charset="0"/>
                <a:ea typeface="Calibri" panose="020F0502020204030204" pitchFamily="34" charset="0"/>
                <a:cs typeface="Arial" panose="020B0604020202020204" pitchFamily="34" charset="0"/>
              </a:rPr>
              <a:t>Tiempo asignado: </a:t>
            </a:r>
            <a:r>
              <a:rPr lang="es-xl" sz="1200" i="0" dirty="0">
                <a:effectLst/>
                <a:latin typeface="Calibri" panose="020F0502020204030204" pitchFamily="34" charset="0"/>
                <a:ea typeface="Calibri" panose="020F0502020204030204" pitchFamily="34" charset="0"/>
                <a:cs typeface="Arial" panose="020B0604020202020204" pitchFamily="34" charset="0"/>
              </a:rPr>
              <a:t>3 horas </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s-xl" sz="1200" i="1" dirty="0">
                <a:effectLst/>
                <a:latin typeface="Calibri" panose="020F0502020204030204" pitchFamily="34" charset="0"/>
                <a:ea typeface="Calibri" panose="020F0502020204030204" pitchFamily="34" charset="0"/>
                <a:cs typeface="Arial" panose="020B0604020202020204" pitchFamily="34" charset="0"/>
              </a:rPr>
              <a:t>Nota para el facilitador:</a:t>
            </a:r>
            <a:br/>
            <a:r>
              <a:rPr lang="es-xl" sz="1200" i="1" dirty="0">
                <a:effectLst/>
                <a:latin typeface="Calibri" panose="020F0502020204030204" pitchFamily="34" charset="0"/>
                <a:ea typeface="Calibri" panose="020F0502020204030204" pitchFamily="34" charset="0"/>
                <a:cs typeface="Arial" panose="020B0604020202020204" pitchFamily="34" charset="0"/>
              </a:rPr>
              <a:t>Aquí tienes algunas ideas de eventos que se pueden llevar a cabo durante el día al aire libre. Si vas a salir del lugar de la capacitación, asegúrate de que el transporte se haya organizado con antelación. </a:t>
            </a:r>
          </a:p>
          <a:p>
            <a:pPr marL="342900" marR="0" lvl="0" indent="-342900">
              <a:lnSpc>
                <a:spcPct val="107000"/>
              </a:lnSpc>
              <a:spcBef>
                <a:spcPts val="0"/>
              </a:spcBef>
              <a:spcAft>
                <a:spcPts val="0"/>
              </a:spcAft>
              <a:buFont typeface="Symbol" panose="05050102010706020507" pitchFamily="18" charset="2"/>
              <a:buChar char=""/>
            </a:pPr>
            <a:r>
              <a:rPr lang="es-xl" sz="1200" i="1" dirty="0">
                <a:effectLst/>
                <a:latin typeface="Calibri" panose="020F0502020204030204" pitchFamily="34" charset="0"/>
                <a:ea typeface="Calibri" panose="020F0502020204030204" pitchFamily="34" charset="0"/>
                <a:cs typeface="Arial" panose="020B0604020202020204" pitchFamily="34" charset="0"/>
              </a:rPr>
              <a:t>Asistir a un evento y aprender formas de servir como voluntarios.</a:t>
            </a:r>
          </a:p>
          <a:p>
            <a:pPr marL="342900" marR="0" lvl="0" indent="-342900">
              <a:lnSpc>
                <a:spcPct val="107000"/>
              </a:lnSpc>
              <a:spcBef>
                <a:spcPts val="0"/>
              </a:spcBef>
              <a:spcAft>
                <a:spcPts val="0"/>
              </a:spcAft>
              <a:buFont typeface="Symbol" panose="05050102010706020507" pitchFamily="18" charset="2"/>
              <a:buChar char=""/>
            </a:pPr>
            <a:r>
              <a:rPr lang="es-xl" sz="1200" i="1" dirty="0">
                <a:effectLst/>
                <a:latin typeface="Calibri" panose="020F0502020204030204" pitchFamily="34" charset="0"/>
                <a:ea typeface="Calibri" panose="020F0502020204030204" pitchFamily="34" charset="0"/>
                <a:cs typeface="Arial" panose="020B0604020202020204" pitchFamily="34" charset="0"/>
              </a:rPr>
              <a:t>Asistir a un evento y analizar cómo se planificó y ejecutó.</a:t>
            </a:r>
          </a:p>
          <a:p>
            <a:pPr marL="342900" marR="0" lvl="0" indent="-342900">
              <a:lnSpc>
                <a:spcPct val="107000"/>
              </a:lnSpc>
              <a:spcBef>
                <a:spcPts val="0"/>
              </a:spcBef>
              <a:spcAft>
                <a:spcPts val="0"/>
              </a:spcAft>
              <a:buFont typeface="Symbol" panose="05050102010706020507" pitchFamily="18" charset="2"/>
              <a:buChar char=""/>
            </a:pPr>
            <a:r>
              <a:rPr lang="es-xl" sz="1200" i="1" dirty="0">
                <a:effectLst/>
                <a:latin typeface="Calibri" panose="020F0502020204030204" pitchFamily="34" charset="0"/>
                <a:ea typeface="Calibri" panose="020F0502020204030204" pitchFamily="34" charset="0"/>
                <a:cs typeface="Arial" panose="020B0604020202020204" pitchFamily="34" charset="0"/>
              </a:rPr>
              <a:t>Asistir a una práctica y comentar el rol de un miembro de la familia en las prácticas deportivas.</a:t>
            </a:r>
          </a:p>
          <a:p>
            <a:pPr marL="342900" marR="0" lvl="0" indent="-342900">
              <a:lnSpc>
                <a:spcPct val="107000"/>
              </a:lnSpc>
              <a:spcBef>
                <a:spcPts val="0"/>
              </a:spcBef>
              <a:spcAft>
                <a:spcPts val="0"/>
              </a:spcAft>
              <a:buFont typeface="Symbol" panose="05050102010706020507" pitchFamily="18" charset="2"/>
              <a:buChar char=""/>
            </a:pPr>
            <a:r>
              <a:rPr lang="es-xl" sz="1200" i="1" dirty="0">
                <a:effectLst/>
                <a:latin typeface="Calibri" panose="020F0502020204030204" pitchFamily="34" charset="0"/>
                <a:ea typeface="Calibri" panose="020F0502020204030204" pitchFamily="34" charset="0"/>
                <a:cs typeface="Arial" panose="020B0604020202020204" pitchFamily="34" charset="0"/>
              </a:rPr>
              <a:t>Integrar un Foro de Familias y Salud.</a:t>
            </a:r>
          </a:p>
          <a:p>
            <a:pPr marL="342900" marR="0" lvl="0" indent="-342900">
              <a:lnSpc>
                <a:spcPct val="107000"/>
              </a:lnSpc>
              <a:spcBef>
                <a:spcPts val="0"/>
              </a:spcBef>
              <a:spcAft>
                <a:spcPts val="0"/>
              </a:spcAft>
              <a:buFont typeface="Symbol" panose="05050102010706020507" pitchFamily="18" charset="2"/>
              <a:buChar char=""/>
            </a:pPr>
            <a:r>
              <a:rPr lang="es-xl" sz="1200" i="1" dirty="0">
                <a:effectLst/>
                <a:latin typeface="Calibri" panose="020F0502020204030204" pitchFamily="34" charset="0"/>
                <a:ea typeface="Calibri" panose="020F0502020204030204" pitchFamily="34" charset="0"/>
                <a:cs typeface="Arial" panose="020B0604020202020204" pitchFamily="34" charset="0"/>
              </a:rPr>
              <a:t>Visitar una oficina del programa para conocer al equipo y los voluntarios y debatir ideas para la participación de las familias.</a:t>
            </a:r>
          </a:p>
          <a:p>
            <a:pPr marL="342900" marR="0" lvl="0" indent="-342900">
              <a:lnSpc>
                <a:spcPct val="107000"/>
              </a:lnSpc>
              <a:spcBef>
                <a:spcPts val="0"/>
              </a:spcBef>
              <a:spcAft>
                <a:spcPts val="800"/>
              </a:spcAft>
              <a:buFont typeface="Symbol" panose="05050102010706020507" pitchFamily="18" charset="2"/>
              <a:buChar char=""/>
            </a:pPr>
            <a:r>
              <a:rPr lang="es-xl" sz="1200" i="1" dirty="0">
                <a:effectLst/>
                <a:latin typeface="Calibri" panose="020F0502020204030204" pitchFamily="34" charset="0"/>
                <a:ea typeface="Calibri" panose="020F0502020204030204" pitchFamily="34" charset="0"/>
                <a:cs typeface="Arial" panose="020B0604020202020204" pitchFamily="34" charset="0"/>
              </a:rPr>
              <a:t>Nos movemos mientras nos divertimos: lleva a un entrenador para que dirija un entrenamiento cardiovascular o de estiramientos de 30 minutos para relajarse al final de la jornada de capacitación.</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104</a:t>
            </a:fld>
            <a:endParaRPr lang="en-US" dirty="0"/>
          </a:p>
        </p:txBody>
      </p:sp>
    </p:spTree>
    <p:extLst>
      <p:ext uri="{BB962C8B-B14F-4D97-AF65-F5344CB8AC3E}">
        <p14:creationId xmlns:p14="http://schemas.microsoft.com/office/powerpoint/2010/main" val="23845252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0" dirty="0"/>
              <a:t>***Se recomienda la participación de un atleta</a:t>
            </a:r>
          </a:p>
          <a:p>
            <a:endParaRPr lang="en-US" dirty="0"/>
          </a:p>
          <a:p>
            <a:r>
              <a:rPr lang="es-xl" b="1" dirty="0"/>
              <a:t>Guion del facilitador: </a:t>
            </a:r>
            <a:br/>
            <a:r>
              <a:rPr lang="es-xl" dirty="0"/>
              <a:t>¡Bienvenidos tras el día al aire libre! </a:t>
            </a:r>
            <a:br/>
            <a:r>
              <a:rPr lang="es-xl" dirty="0"/>
              <a:t>Ahora tenemos un receso para almorzar de una hora. Al regresar, haremos un ejercicio energizante de tres minutos y concluiremos con una reflexión final juntos.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105</a:t>
            </a:fld>
            <a:endParaRPr lang="en-US" dirty="0"/>
          </a:p>
        </p:txBody>
      </p:sp>
    </p:spTree>
    <p:extLst>
      <p:ext uri="{BB962C8B-B14F-4D97-AF65-F5344CB8AC3E}">
        <p14:creationId xmlns:p14="http://schemas.microsoft.com/office/powerpoint/2010/main" val="339428196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b="1" dirty="0"/>
              <a:t>Guion del facilitador: </a:t>
            </a:r>
            <a:br/>
            <a:r>
              <a:rPr lang="es-xl" dirty="0"/>
              <a:t>¡Hemos llegado al final de la capacitación! ¡Maravilloso trabajo! </a:t>
            </a:r>
            <a:br/>
            <a:r>
              <a:rPr lang="es-xl" dirty="0"/>
              <a:t>Gracias por su compromiso de crecer como Líderes de familia y continuar con su desarrollo personal. </a:t>
            </a:r>
            <a:br/>
            <a:r>
              <a:rPr lang="es-xl" dirty="0"/>
              <a:t>Recuerden que su viaje de liderazgo, sus objetivos y su plan de acción son únicos para ustedes. Pueden pasar por varias misiones diferentes como Líderes de familia, y eso está bien. </a:t>
            </a:r>
          </a:p>
          <a:p>
            <a:endParaRPr lang="en-US" dirty="0"/>
          </a:p>
          <a:p>
            <a:r>
              <a:rPr lang="es-xl" dirty="0"/>
              <a:t>Para concluir nuestra capacitación, volveremos a reunirnos para una actividad de reflexión. </a:t>
            </a:r>
            <a:b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106</a:t>
            </a:fld>
            <a:endParaRPr lang="en-US" dirty="0"/>
          </a:p>
        </p:txBody>
      </p:sp>
    </p:spTree>
    <p:extLst>
      <p:ext uri="{BB962C8B-B14F-4D97-AF65-F5344CB8AC3E}">
        <p14:creationId xmlns:p14="http://schemas.microsoft.com/office/powerpoint/2010/main" val="14257709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b="0" dirty="0"/>
              <a:t>***Se recomienda la participación de un atleta </a:t>
            </a:r>
          </a:p>
          <a:p>
            <a:endParaRPr lang="en-US" b="1" dirty="0"/>
          </a:p>
          <a:p>
            <a:r>
              <a:rPr lang="es-xl" b="1" dirty="0"/>
              <a:t>Guion del facilitador: </a:t>
            </a:r>
          </a:p>
          <a:p>
            <a:r>
              <a:rPr lang="es-xl" b="0" dirty="0"/>
              <a:t>En esta actividad final juntos, tendremos la oportunidad de reflexionar utilizando el método “Rosa, espina, pimpollo”. Esto puede basarse en su plan de acción o en la capacitación en general.</a:t>
            </a:r>
          </a:p>
          <a:p>
            <a:r>
              <a:rPr lang="es-xl" b="0" dirty="0"/>
              <a:t>Rosa = Un momento destacado, un éxito, una pequeña victoria o algo positivo que sucedió.</a:t>
            </a:r>
          </a:p>
          <a:p>
            <a:endParaRPr lang="en-US" b="0" dirty="0"/>
          </a:p>
          <a:p>
            <a:r>
              <a:rPr lang="es-xl" b="0" dirty="0"/>
              <a:t>Espina = Un desafío que experimentaron o algo con lo que pueden necesitar más apoyo.</a:t>
            </a:r>
          </a:p>
          <a:p>
            <a:endParaRPr lang="en-US" b="0" dirty="0"/>
          </a:p>
          <a:p>
            <a:r>
              <a:rPr lang="es-xl" b="0" dirty="0"/>
              <a:t>Pimpollo = Nuevas ideas que han florecido o algo sobre lo que esperan saber más o que esperan experimentar.</a:t>
            </a:r>
          </a:p>
          <a:p>
            <a:endParaRPr lang="en-US" b="0" dirty="0"/>
          </a:p>
          <a:p>
            <a:r>
              <a:rPr lang="es-xl" b="0" dirty="0"/>
              <a:t>Tienen unos dos minutos para sentarse en silencio y reflexionar sobre su rosa, pimpollo y espina. A continuación, volveremos a reunirnos para compartir nuestras reflexiones de rosa, pimpollo y espina, y luego recorreremos la sala mientras los demás comparten. </a:t>
            </a:r>
          </a:p>
          <a:p>
            <a:endParaRPr lang="en-US" b="0" i="1" dirty="0"/>
          </a:p>
          <a:p>
            <a:r>
              <a:rPr lang="es-xl" b="0" i="1" dirty="0"/>
              <a:t>(Nota para el facilitador: Comienza con tu propia reflexión de rosa, pimpollo y espina. Permite que todos los que se sientan cómodos compartiendo lo hagan).</a:t>
            </a:r>
          </a:p>
          <a:p>
            <a:endParaRPr lang="en-US" b="0" i="1" dirty="0"/>
          </a:p>
          <a:p>
            <a:r>
              <a:rPr lang="es-xl" b="0" i="0" dirty="0"/>
              <a:t>¡Magníficas reflexiones!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107</a:t>
            </a:fld>
            <a:endParaRPr lang="en-US" dirty="0"/>
          </a:p>
        </p:txBody>
      </p:sp>
    </p:spTree>
    <p:extLst>
      <p:ext uri="{BB962C8B-B14F-4D97-AF65-F5344CB8AC3E}">
        <p14:creationId xmlns:p14="http://schemas.microsoft.com/office/powerpoint/2010/main" val="262678488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BA6EA-85B3-50A1-1766-4570F292B8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04FFF-F05B-EA6F-F8E2-33C264F8F3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49CC56-0C39-6CE1-0726-6869DFA5E38E}"/>
              </a:ext>
            </a:extLst>
          </p:cNvPr>
          <p:cNvSpPr>
            <a:spLocks noGrp="1"/>
          </p:cNvSpPr>
          <p:nvPr>
            <p:ph type="body" idx="1"/>
          </p:nvPr>
        </p:nvSpPr>
        <p:spPr/>
        <p:txBody>
          <a:bodyPr/>
          <a:lstStyle/>
          <a:p>
            <a:r>
              <a:rPr lang="es-xl" b="1" dirty="0"/>
              <a:t>Guion del facilitador: </a:t>
            </a:r>
          </a:p>
          <a:p>
            <a:r>
              <a:rPr lang="es-xl" b="0" dirty="0"/>
              <a:t>Antes de que terminemos oficialmente, se pedirá a los Líderes de familia que optaron por participar en la Encuesta inicial opcional sobre el bienestar familiar que participen de nuevo en la Encuesta final sobre el bienestar familiar. </a:t>
            </a:r>
            <a:r>
              <a:rPr lang="es-xl" sz="1200" kern="100" dirty="0">
                <a:effectLst/>
                <a:latin typeface="Aptos" panose="020B0004020202020204" pitchFamily="34" charset="0"/>
                <a:ea typeface="Aptos" panose="020B0004020202020204" pitchFamily="34" charset="0"/>
                <a:cs typeface="Arial" panose="020B0604020202020204" pitchFamily="34" charset="0"/>
              </a:rPr>
              <a:t>Por lo tanto, si decidieron completar la encuesta inicial, pedimos amablemente que también completen la encuesta final.</a:t>
            </a:r>
          </a:p>
          <a:p>
            <a:pPr marL="0" marR="0">
              <a:lnSpc>
                <a:spcPct val="107000"/>
              </a:lnSpc>
              <a:spcBef>
                <a:spcPts val="0"/>
              </a:spcBef>
              <a:spcAft>
                <a:spcPts val="800"/>
              </a:spcAft>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s-xl" sz="1200" kern="100" dirty="0">
                <a:effectLst/>
                <a:latin typeface="Aptos" panose="020B0004020202020204" pitchFamily="34" charset="0"/>
                <a:ea typeface="Aptos" panose="020B0004020202020204" pitchFamily="34" charset="0"/>
                <a:cs typeface="Arial" panose="020B0604020202020204" pitchFamily="34" charset="0"/>
              </a:rPr>
              <a:t>Sus respuestas serán muy valiosas para identificar cómo Olimpiadas Especiales puede apoyar mejor el bienestar familiar en el futuro.</a:t>
            </a:r>
          </a:p>
          <a:p>
            <a:pPr marL="0" marR="0">
              <a:lnSpc>
                <a:spcPct val="107000"/>
              </a:lnSpc>
              <a:spcBef>
                <a:spcPts val="0"/>
              </a:spcBef>
              <a:spcAft>
                <a:spcPts val="800"/>
              </a:spcAft>
            </a:pPr>
            <a:r>
              <a:rPr lang="es-xl" sz="1200" kern="100" dirty="0">
                <a:effectLst/>
                <a:latin typeface="Aptos" panose="020B0004020202020204" pitchFamily="34" charset="0"/>
                <a:ea typeface="Aptos" panose="020B0004020202020204" pitchFamily="34" charset="0"/>
                <a:cs typeface="Arial" panose="020B0604020202020204" pitchFamily="34" charset="0"/>
              </a:rPr>
              <a:t>Se espera que esta encuesta les tome aproximadamente cinco minutos. </a:t>
            </a:r>
            <a:b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s-xl" sz="1200" kern="100" dirty="0">
                <a:effectLst/>
                <a:latin typeface="Aptos" panose="020B0004020202020204" pitchFamily="34" charset="0"/>
                <a:cs typeface="Arial" panose="020B0604020202020204" pitchFamily="34" charset="0"/>
              </a:rPr>
              <a:t>Encontrarán la encuesta final en la Guía de los participantes: de la Capacitación para Líderes de familia, pero también pueden optar por escanear el código QR en la siguiente diapositiva para realizar la encuesta de forma electrónica. </a:t>
            </a:r>
          </a:p>
          <a:p>
            <a:pPr marL="0" marR="0">
              <a:lnSpc>
                <a:spcPct val="107000"/>
              </a:lnSpc>
              <a:spcBef>
                <a:spcPts val="0"/>
              </a:spcBef>
              <a:spcAft>
                <a:spcPts val="800"/>
              </a:spcAft>
            </a:pPr>
            <a:endParaRPr lang="en-US" sz="1200" kern="100" dirty="0">
              <a:effectLst/>
              <a:latin typeface="Aptos" panose="020B0004020202020204" pitchFamily="34" charset="0"/>
              <a:cs typeface="Arial" panose="020B0604020202020204" pitchFamily="34" charset="0"/>
            </a:endParaRPr>
          </a:p>
          <a:p>
            <a:pPr marL="0" marR="0">
              <a:lnSpc>
                <a:spcPct val="107000"/>
              </a:lnSpc>
              <a:spcBef>
                <a:spcPts val="0"/>
              </a:spcBef>
              <a:spcAft>
                <a:spcPts val="800"/>
              </a:spcAft>
            </a:pPr>
            <a:r>
              <a:rPr lang="es-xl" sz="1200" kern="100" dirty="0">
                <a:effectLst/>
                <a:latin typeface="Aptos" panose="020B0004020202020204" pitchFamily="34" charset="0"/>
                <a:cs typeface="Arial" panose="020B0604020202020204" pitchFamily="34" charset="0"/>
              </a:rPr>
              <a:t>Ahora les concederé unos cinco minutos para que completen la encuesta final.</a:t>
            </a:r>
          </a:p>
        </p:txBody>
      </p:sp>
      <p:sp>
        <p:nvSpPr>
          <p:cNvPr id="4" name="Slide Number Placeholder 3">
            <a:extLst>
              <a:ext uri="{FF2B5EF4-FFF2-40B4-BE49-F238E27FC236}">
                <a16:creationId xmlns:a16="http://schemas.microsoft.com/office/drawing/2014/main" id="{CC036C85-F6FC-FE9F-6493-3DE5BD2AE2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45550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4776B-13C6-0999-3F7A-13B310B3D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95A57B-645C-9328-98BE-FB30A41BD9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CD205E-FF72-A1AA-0862-BC355C334704}"/>
              </a:ext>
            </a:extLst>
          </p:cNvPr>
          <p:cNvSpPr>
            <a:spLocks noGrp="1"/>
          </p:cNvSpPr>
          <p:nvPr>
            <p:ph type="body" idx="1"/>
          </p:nvPr>
        </p:nvSpPr>
        <p:spPr/>
        <p:txBody>
          <a:bodyPr/>
          <a:lstStyle/>
          <a:p>
            <a:r>
              <a:rPr lang="es-xl" b="1" dirty="0"/>
              <a:t>Guion del facilitador: </a:t>
            </a:r>
            <a:endParaRPr lang="en-US" b="0" dirty="0"/>
          </a:p>
          <a:p>
            <a:r>
              <a:rPr lang="es-xl" dirty="0"/>
              <a:t>Si han optado por participar y desean hacerlo de forma electrónica, aquí está el código QR.</a:t>
            </a:r>
          </a:p>
        </p:txBody>
      </p:sp>
      <p:sp>
        <p:nvSpPr>
          <p:cNvPr id="4" name="Slide Number Placeholder 3">
            <a:extLst>
              <a:ext uri="{FF2B5EF4-FFF2-40B4-BE49-F238E27FC236}">
                <a16:creationId xmlns:a16="http://schemas.microsoft.com/office/drawing/2014/main" id="{6C89ACC0-C0EF-B524-F423-59D8742E30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8330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1" dirty="0"/>
              <a:t>Guion del facilitador: </a:t>
            </a:r>
            <a:br/>
            <a:r>
              <a:rPr lang="es-xl" dirty="0"/>
              <a:t>¡Gracias por su tiempo, esfuerzo y participación! Me comunicaré personalmente con ustedes un mes después de la capacitación para verificar sus planes de acción. </a:t>
            </a:r>
          </a:p>
          <a:p>
            <a:endParaRPr lang="en-US" dirty="0"/>
          </a:p>
          <a:p>
            <a:r>
              <a:rPr lang="es-xl" dirty="0"/>
              <a:t>¡Estamos agradecidos de tenerlos como nuestros nuevos Líderes de familia y nos entusiasma escuchar acerca de su liderazgo en acción!</a:t>
            </a:r>
          </a:p>
          <a:p>
            <a:endParaRPr lang="en-US" dirty="0"/>
          </a:p>
          <a:p>
            <a:r>
              <a:rPr lang="es-xl" i="1" dirty="0"/>
              <a:t>(Nota para el facilitador: Asegúrate de comunicarte con los Líderes de familia después de un mes para garantizar que cuenten con apoyo y orientación).</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110</a:t>
            </a:fld>
            <a:endParaRPr lang="en-US" dirty="0"/>
          </a:p>
        </p:txBody>
      </p:sp>
    </p:spTree>
    <p:extLst>
      <p:ext uri="{BB962C8B-B14F-4D97-AF65-F5344CB8AC3E}">
        <p14:creationId xmlns:p14="http://schemas.microsoft.com/office/powerpoint/2010/main" val="3858495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b="1" dirty="0"/>
              <a:t>Guion del facilitador: </a:t>
            </a:r>
          </a:p>
          <a:p>
            <a:r>
              <a:rPr lang="es-xl" b="0" dirty="0"/>
              <a:t>¿Cuál es el objetivo de Olimpiadas Especiales? Nuestra misión es proporcionar entrenamiento deportivo y competiciones atléticas durante todo el año a niños y adultos con discapacidad intelectual o DI, lo que les brinda oportunidades continuas. </a:t>
            </a:r>
            <a:br/>
            <a:br/>
            <a:r>
              <a:rPr lang="es-xl" b="0" dirty="0"/>
              <a:t>Estas oportunidades incluyen desarrollar el mejoramiento físico, demostrar valor, experimentar alegría y participar en un intercambio de dones, habilidades y amistades con los miembros de familias, otros atletas de Olimpiadas Especiales y nuestras comunidades. </a:t>
            </a:r>
          </a:p>
        </p:txBody>
      </p:sp>
      <p:sp>
        <p:nvSpPr>
          <p:cNvPr id="4" name="Slide Number Placeholder 3"/>
          <p:cNvSpPr>
            <a:spLocks noGrp="1"/>
          </p:cNvSpPr>
          <p:nvPr>
            <p:ph type="sldNum" sz="quarter" idx="5"/>
          </p:nvPr>
        </p:nvSpPr>
        <p:spPr/>
        <p:txBody>
          <a:bodyPr/>
          <a:lstStyle/>
          <a:p>
            <a:fld id="{B1AB4960-CA66-47E0-A69E-4C8E9D6BFF86}" type="slidenum">
              <a:rPr lang="en-US" smtClean="0"/>
              <a:t>11</a:t>
            </a:fld>
            <a:endParaRPr lang="en-US" dirty="0"/>
          </a:p>
        </p:txBody>
      </p:sp>
    </p:spTree>
    <p:extLst>
      <p:ext uri="{BB962C8B-B14F-4D97-AF65-F5344CB8AC3E}">
        <p14:creationId xmlns:p14="http://schemas.microsoft.com/office/powerpoint/2010/main" val="286212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0" dirty="0"/>
              <a:t>***Se recomienda la participación de un atleta</a:t>
            </a:r>
          </a:p>
          <a:p>
            <a:endParaRPr lang="en-US" b="1" dirty="0"/>
          </a:p>
          <a:p>
            <a:r>
              <a:rPr lang="es-xl" b="1" dirty="0"/>
              <a:t>Guion del facilitador: </a:t>
            </a:r>
          </a:p>
          <a:p>
            <a:r>
              <a:rPr lang="es-xl" b="0" dirty="0"/>
              <a:t>¿Han pensado alguna vez en nuestro logotipo? ¿Qué representa nuestro logotipo para ustedes? </a:t>
            </a:r>
          </a:p>
          <a:p>
            <a:r>
              <a:rPr lang="es-xl" b="0" dirty="0"/>
              <a:t>(</a:t>
            </a:r>
            <a:r>
              <a:rPr lang="es-xl" b="0" i="1" dirty="0"/>
              <a:t>Nota para el facilitador: Concede tiempo para que participen).</a:t>
            </a:r>
            <a:endParaRPr lang="en-US" b="0"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12</a:t>
            </a:fld>
            <a:endParaRPr lang="en-US" dirty="0"/>
          </a:p>
        </p:txBody>
      </p:sp>
    </p:spTree>
    <p:extLst>
      <p:ext uri="{BB962C8B-B14F-4D97-AF65-F5344CB8AC3E}">
        <p14:creationId xmlns:p14="http://schemas.microsoft.com/office/powerpoint/2010/main" val="1257368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0" dirty="0"/>
              <a:t>***Se recomienda la participación de un atleta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s-xl" b="1" dirty="0"/>
              <a:t>Guion del facilitador: </a:t>
            </a:r>
          </a:p>
          <a:p>
            <a:r>
              <a:rPr lang="es-xl" dirty="0"/>
              <a:t>¡Excelentes ideas! </a:t>
            </a:r>
          </a:p>
          <a:p>
            <a:r>
              <a:rPr lang="es-xl" dirty="0"/>
              <a:t>Nuestro logotipo incluye cinco figuras en un círculo de unión, que representa nuestra unidad global. </a:t>
            </a:r>
          </a:p>
          <a:p>
            <a:r>
              <a:rPr lang="es-xl" dirty="0"/>
              <a:t>¿Han notado que los brazos de las figuras tienen tres posiciones? Los brazos hacia arriba representan la alegría y la consecución continua de los objetivos finales. Los brazos hacia los costados representan una mayor equidad y alcance. Los brazos hacia abajo representan una época anterior a Olimpiadas Especiales en la que mucha gente desconocía los talentos y capacidades de las personas con discapacidad intelectual. </a:t>
            </a:r>
          </a:p>
        </p:txBody>
      </p:sp>
      <p:sp>
        <p:nvSpPr>
          <p:cNvPr id="4" name="Slide Number Placeholder 3"/>
          <p:cNvSpPr>
            <a:spLocks noGrp="1"/>
          </p:cNvSpPr>
          <p:nvPr>
            <p:ph type="sldNum" sz="quarter" idx="5"/>
          </p:nvPr>
        </p:nvSpPr>
        <p:spPr/>
        <p:txBody>
          <a:bodyPr/>
          <a:lstStyle/>
          <a:p>
            <a:fld id="{B1AB4960-CA66-47E0-A69E-4C8E9D6BFF86}" type="slidenum">
              <a:rPr lang="en-US" smtClean="0"/>
              <a:t>13</a:t>
            </a:fld>
            <a:endParaRPr lang="en-US" dirty="0"/>
          </a:p>
        </p:txBody>
      </p:sp>
    </p:spTree>
    <p:extLst>
      <p:ext uri="{BB962C8B-B14F-4D97-AF65-F5344CB8AC3E}">
        <p14:creationId xmlns:p14="http://schemas.microsoft.com/office/powerpoint/2010/main" val="615322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0" dirty="0"/>
              <a:t>***Se recomienda la participación de un atleta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s-xl" b="1" dirty="0"/>
              <a:t>Guion del facilitador: </a:t>
            </a:r>
          </a:p>
          <a:p>
            <a:pPr marL="0" marR="0" lvl="0" indent="0" algn="l" defTabSz="457200" rtl="0" eaLnBrk="1" fontAlgn="auto" latinLnBrk="0" hangingPunct="1">
              <a:lnSpc>
                <a:spcPct val="100000"/>
              </a:lnSpc>
              <a:spcBef>
                <a:spcPts val="0"/>
              </a:spcBef>
              <a:spcAft>
                <a:spcPts val="0"/>
              </a:spcAft>
              <a:buClrTx/>
              <a:buSzTx/>
              <a:buFontTx/>
              <a:buNone/>
              <a:tabLst/>
              <a:defRPr/>
            </a:pPr>
            <a:r>
              <a:rPr lang="es-xl" dirty="0"/>
              <a:t>Aquí hay algunos datos curiosos sobre nuestro logotipo. </a:t>
            </a:r>
          </a:p>
          <a:p>
            <a:pPr marL="0" marR="0" lvl="0" indent="0" algn="l" defTabSz="457200" rtl="0" eaLnBrk="1" fontAlgn="auto" latinLnBrk="0" hangingPunct="1">
              <a:lnSpc>
                <a:spcPct val="100000"/>
              </a:lnSpc>
              <a:spcBef>
                <a:spcPts val="0"/>
              </a:spcBef>
              <a:spcAft>
                <a:spcPts val="0"/>
              </a:spcAft>
              <a:buClrTx/>
              <a:buSzTx/>
              <a:buFontTx/>
              <a:buNone/>
              <a:tabLst/>
              <a:defRPr/>
            </a:pPr>
            <a:r>
              <a:rPr lang="es-xl" dirty="0"/>
              <a:t>¿Sabían que nuestro logotipo se diseñó en función de la escultura “Alegría y felicidad para todos los niños del mundo” situada en Nueva York? La escultura es obra del presidente de la Academia Rusa de las Artes, Zurab Tsereteli. </a:t>
            </a:r>
          </a:p>
          <a:p>
            <a:pPr marL="0" marR="0" lvl="0" indent="0" algn="l" defTabSz="457200" rtl="0" eaLnBrk="1" fontAlgn="auto" latinLnBrk="0" hangingPunct="1">
              <a:lnSpc>
                <a:spcPct val="100000"/>
              </a:lnSpc>
              <a:spcBef>
                <a:spcPts val="0"/>
              </a:spcBef>
              <a:spcAft>
                <a:spcPts val="0"/>
              </a:spcAft>
              <a:buClrTx/>
              <a:buSzTx/>
              <a:buFontTx/>
              <a:buNone/>
              <a:tabLst/>
              <a:defRPr/>
            </a:pPr>
            <a:r>
              <a:rPr lang="es-xl" dirty="0"/>
              <a:t>Los cinco pilares representan los cinco continentes que participaron en los Juegos Mundiales de Olimpiadas Especiales de 1979.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14</a:t>
            </a:fld>
            <a:endParaRPr lang="en-US" dirty="0"/>
          </a:p>
        </p:txBody>
      </p:sp>
    </p:spTree>
    <p:extLst>
      <p:ext uri="{BB962C8B-B14F-4D97-AF65-F5344CB8AC3E}">
        <p14:creationId xmlns:p14="http://schemas.microsoft.com/office/powerpoint/2010/main" val="3378361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b="1" dirty="0"/>
              <a:t>Guion del facilitador: </a:t>
            </a:r>
          </a:p>
          <a:p>
            <a:r>
              <a:rPr lang="es-xl" dirty="0"/>
              <a:t>(Nota para el facilitador: Estas preguntas animarán a los participantes a compartir reacciones personales y respuestas emocionales en relación con Olimpiadas Especiales, lo que fomentará una conexión más profunda con el tema, el material y entre ellos).</a:t>
            </a:r>
            <a:br/>
            <a:r>
              <a:rPr lang="es-xl" dirty="0"/>
              <a:t>Ahora, nos tomaremos un momento para dividirnos en grupos de 2 o 3 personas. Nos tomaremos 10 minutos para compartir nuestras reflexiones sobre la siguiente pregunta:</a:t>
            </a:r>
          </a:p>
          <a:p>
            <a:r>
              <a:rPr lang="es-xl" dirty="0"/>
              <a:t>1. ¿Con qué aspectos de la historia de Olimpiadas Especiales se sintieron más identificados y por qué? </a:t>
            </a:r>
          </a:p>
          <a:p>
            <a:r>
              <a:rPr lang="es-xl" dirty="0"/>
              <a:t>2. ¿En qué formas creen que la historia de Olimpiadas Especiales ha conducido al cambio de percepciones y actitudes hacia las personas con discapacidad intelectual (DI)? ¿Podrían compartir alguna experiencia personal relacionada con esto?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15</a:t>
            </a:fld>
            <a:endParaRPr lang="en-US" dirty="0"/>
          </a:p>
        </p:txBody>
      </p:sp>
    </p:spTree>
    <p:extLst>
      <p:ext uri="{BB962C8B-B14F-4D97-AF65-F5344CB8AC3E}">
        <p14:creationId xmlns:p14="http://schemas.microsoft.com/office/powerpoint/2010/main" val="1756099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b="1" dirty="0"/>
              <a:t>Guion del facilitador: </a:t>
            </a:r>
            <a:br/>
            <a:r>
              <a:rPr lang="es-xl" b="0" dirty="0"/>
              <a:t>¡Excelente! Gracias por compartir. </a:t>
            </a:r>
          </a:p>
          <a:p>
            <a:r>
              <a:rPr lang="es-xl" b="0" dirty="0"/>
              <a:t>Ahora pasaremos a la estructura de la organización. Hay muchos grupos de personas que trabajan juntas para que Olimpiadas Especiales, tal y como la conocemos, sea una realidad. Los principales componentes de nuestra organización son: La Junta Directiva, Special Olympics International, el Equipo de Liderazgo Global, los presidentes regionales y los directores generales, las regiones y los Programas.</a:t>
            </a:r>
          </a:p>
          <a:p>
            <a:r>
              <a:rPr lang="es-xl" b="0" dirty="0"/>
              <a:t>A medida que haga clic en el gráfico, aprenderemos un poco más sobre cada componente.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16</a:t>
            </a:fld>
            <a:endParaRPr lang="en-US" dirty="0"/>
          </a:p>
        </p:txBody>
      </p:sp>
    </p:spTree>
    <p:extLst>
      <p:ext uri="{BB962C8B-B14F-4D97-AF65-F5344CB8AC3E}">
        <p14:creationId xmlns:p14="http://schemas.microsoft.com/office/powerpoint/2010/main" val="168731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b="1" dirty="0"/>
              <a:t>Guion del facilitador: </a:t>
            </a:r>
          </a:p>
          <a:p>
            <a:r>
              <a:rPr lang="es-xl" b="0" dirty="0"/>
              <a:t>La Junta Directiva está conformada por voluntarios y trabaja en políticas internacionales. Incluye líderes empresariales y deportivos, atletas y educadores. Algunos nombres que quizás reconozcan son los del presidente de la Junta, Timothy Shriver, y la directora de Inspiración, Loretta Claiborne.</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17</a:t>
            </a:fld>
            <a:endParaRPr lang="en-US" dirty="0"/>
          </a:p>
        </p:txBody>
      </p:sp>
    </p:spTree>
    <p:extLst>
      <p:ext uri="{BB962C8B-B14F-4D97-AF65-F5344CB8AC3E}">
        <p14:creationId xmlns:p14="http://schemas.microsoft.com/office/powerpoint/2010/main" val="1728830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1" dirty="0"/>
              <a:t>Guion del facilitador: </a:t>
            </a:r>
          </a:p>
          <a:p>
            <a:r>
              <a:rPr lang="es-xl" dirty="0"/>
              <a:t>Special Olympics International, o Special Olympics, Inc., se refiere al equipo que trabaja en nuestra sede internacional en Washington D.C. Aunque las regiones pueden tener diferentes objetivos, Special Olympics, Inc. es responsable de mantener una visión general para la organización.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18</a:t>
            </a:fld>
            <a:endParaRPr lang="en-US" dirty="0"/>
          </a:p>
        </p:txBody>
      </p:sp>
    </p:spTree>
    <p:extLst>
      <p:ext uri="{BB962C8B-B14F-4D97-AF65-F5344CB8AC3E}">
        <p14:creationId xmlns:p14="http://schemas.microsoft.com/office/powerpoint/2010/main" val="1404052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b="1" dirty="0"/>
              <a:t>Guion del facilitador: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xl" dirty="0"/>
              <a:t>El Equipo de Liderazgo Global es un equipo de gerentes sénior en Special Olympics, Inc. Utilizan sus experiencias en empresas y organizaciones sin fines de lucro para ayudar a tomar decisiones importantes para la organización.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19</a:t>
            </a:fld>
            <a:endParaRPr lang="en-US" dirty="0"/>
          </a:p>
        </p:txBody>
      </p:sp>
    </p:spTree>
    <p:extLst>
      <p:ext uri="{BB962C8B-B14F-4D97-AF65-F5344CB8AC3E}">
        <p14:creationId xmlns:p14="http://schemas.microsoft.com/office/powerpoint/2010/main" val="110869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b="1" dirty="0"/>
              <a:t>Tiempo asignado: </a:t>
            </a:r>
            <a:r>
              <a:rPr lang="es-xl" b="0" dirty="0"/>
              <a:t>30 minutos</a:t>
            </a:r>
          </a:p>
          <a:p>
            <a:endParaRPr lang="en-US" b="1" dirty="0"/>
          </a:p>
          <a:p>
            <a:r>
              <a:rPr lang="es-xl" b="1" dirty="0"/>
              <a:t>Guion del facilitador: </a:t>
            </a:r>
          </a:p>
          <a:p>
            <a:r>
              <a:rPr lang="es-xl" b="0" dirty="0"/>
              <a:t>Buenos días, miembros de familias. ¡Bienvenidos a nuestra Capacitación para Líderes de familia! Esta capacitación los preparará para convertirse en Líderes dentro de su Programa o región y los pondrá en contacto con otros Líderes de familia. Gracias por ofrecer su tiempo, ¡estamos muy agradecidos por su colaboración!</a:t>
            </a:r>
          </a:p>
        </p:txBody>
      </p:sp>
      <p:sp>
        <p:nvSpPr>
          <p:cNvPr id="4" name="Slide Number Placeholder 3"/>
          <p:cNvSpPr>
            <a:spLocks noGrp="1"/>
          </p:cNvSpPr>
          <p:nvPr>
            <p:ph type="sldNum" sz="quarter" idx="5"/>
          </p:nvPr>
        </p:nvSpPr>
        <p:spPr/>
        <p:txBody>
          <a:bodyPr/>
          <a:lstStyle/>
          <a:p>
            <a:fld id="{B1AB4960-CA66-47E0-A69E-4C8E9D6BFF86}" type="slidenum">
              <a:rPr lang="en-US" smtClean="0"/>
              <a:t>2</a:t>
            </a:fld>
            <a:endParaRPr lang="en-US" dirty="0"/>
          </a:p>
        </p:txBody>
      </p:sp>
    </p:spTree>
    <p:extLst>
      <p:ext uri="{BB962C8B-B14F-4D97-AF65-F5344CB8AC3E}">
        <p14:creationId xmlns:p14="http://schemas.microsoft.com/office/powerpoint/2010/main" val="2111744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1" dirty="0"/>
              <a:t>Guion del facilitador: </a:t>
            </a:r>
          </a:p>
          <a:p>
            <a:r>
              <a:rPr lang="es-xl" dirty="0"/>
              <a:t>Los presidentes regionales y los directores generales son miembros del Equipo de Liderazgo Global. Ellos dirigen nuestras siete oficinas regionales en todo el mundo.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20</a:t>
            </a:fld>
            <a:endParaRPr lang="en-US" dirty="0"/>
          </a:p>
        </p:txBody>
      </p:sp>
    </p:spTree>
    <p:extLst>
      <p:ext uri="{BB962C8B-B14F-4D97-AF65-F5344CB8AC3E}">
        <p14:creationId xmlns:p14="http://schemas.microsoft.com/office/powerpoint/2010/main" val="3435269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1" dirty="0"/>
              <a:t>Guion del facilitador: </a:t>
            </a:r>
          </a:p>
          <a:p>
            <a:r>
              <a:rPr lang="es-xl" dirty="0"/>
              <a:t>Los 250 Programas que tenemos en todo el mundo están acreditados por Special Olympics, Inc., y hacen realidad la misión y el plan estratégico.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21</a:t>
            </a:fld>
            <a:endParaRPr lang="en-US" dirty="0"/>
          </a:p>
        </p:txBody>
      </p:sp>
    </p:spTree>
    <p:extLst>
      <p:ext uri="{BB962C8B-B14F-4D97-AF65-F5344CB8AC3E}">
        <p14:creationId xmlns:p14="http://schemas.microsoft.com/office/powerpoint/2010/main" val="1570939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1" dirty="0"/>
              <a:t>Guion del facilitador: </a:t>
            </a:r>
          </a:p>
          <a:p>
            <a:r>
              <a:rPr lang="es-xl" dirty="0"/>
              <a:t>Es posible que haya más Programas locales en cada región. Las personas que los integran son las que dirigen las actividades deportivas y no deportivas de Olimpiadas Especiales en la comunidad. Cuentan con la colaboración de atletas, entrenadores y voluntarios, incluidos los Líderes de familia, ¡como ustedes!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22</a:t>
            </a:fld>
            <a:endParaRPr lang="en-US" dirty="0"/>
          </a:p>
        </p:txBody>
      </p:sp>
    </p:spTree>
    <p:extLst>
      <p:ext uri="{BB962C8B-B14F-4D97-AF65-F5344CB8AC3E}">
        <p14:creationId xmlns:p14="http://schemas.microsoft.com/office/powerpoint/2010/main" val="3823891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0" dirty="0"/>
              <a:t>***Se recomienda la participación de un atleta</a:t>
            </a:r>
          </a:p>
          <a:p>
            <a:pPr marL="0" marR="0" lvl="0" indent="0" algn="l" defTabSz="457200" rtl="0" eaLnBrk="1" fontAlgn="auto" latinLnBrk="0" hangingPunct="1">
              <a:lnSpc>
                <a:spcPct val="100000"/>
              </a:lnSpc>
              <a:spcBef>
                <a:spcPts val="0"/>
              </a:spcBef>
              <a:spcAft>
                <a:spcPts val="0"/>
              </a:spcAft>
              <a:buClrTx/>
              <a:buSzTx/>
              <a:buFontTx/>
              <a:buNone/>
              <a:tabLst/>
              <a:defRPr/>
            </a:pPr>
            <a:r>
              <a:rPr lang="es-xl" b="0" i="1" dirty="0"/>
              <a:t>(Nota para el facilitador: Los atletas presentes pueden hablar sobre lo que significan para ellos las siguientes definiciones).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s-xl" b="1" dirty="0"/>
              <a:t>Guion del facilitador: </a:t>
            </a:r>
          </a:p>
          <a:p>
            <a:r>
              <a:rPr lang="es-xl" dirty="0"/>
              <a:t>En Olimpiadas Especiales, somos intencionales con respecto a los términos que utilizamos y sus definiciones correspondientes. Como Líderes de familia, las palabras que utilizan son importantes. </a:t>
            </a:r>
            <a:br/>
            <a:r>
              <a:rPr lang="es-xl" dirty="0"/>
              <a:t>Repasemos algunos términos importantes y sus definiciones.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s-xl" b="0" i="1" dirty="0"/>
              <a:t>(Nota para el facilitador: Haz clic para abrir cada definición una por una. Lee el término y la definición. Concede tiempo para preguntas y respuestas).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23</a:t>
            </a:fld>
            <a:endParaRPr lang="en-US" dirty="0"/>
          </a:p>
        </p:txBody>
      </p:sp>
    </p:spTree>
    <p:extLst>
      <p:ext uri="{BB962C8B-B14F-4D97-AF65-F5344CB8AC3E}">
        <p14:creationId xmlns:p14="http://schemas.microsoft.com/office/powerpoint/2010/main" val="1785983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0" dirty="0"/>
              <a:t>***Se recomienda la participación de un atleta</a:t>
            </a:r>
          </a:p>
          <a:p>
            <a:pPr marL="0" marR="0" lvl="0" indent="0" algn="l" defTabSz="457200" rtl="0" eaLnBrk="1" fontAlgn="auto" latinLnBrk="0" hangingPunct="1">
              <a:lnSpc>
                <a:spcPct val="100000"/>
              </a:lnSpc>
              <a:spcBef>
                <a:spcPts val="0"/>
              </a:spcBef>
              <a:spcAft>
                <a:spcPts val="0"/>
              </a:spcAft>
              <a:buClrTx/>
              <a:buSzTx/>
              <a:buFontTx/>
              <a:buNone/>
              <a:tabLst/>
              <a:defRPr/>
            </a:pPr>
            <a:r>
              <a:rPr lang="es-xl" b="0" i="1" dirty="0"/>
              <a:t>(Nota para el facilitador: Los atletas presentes pueden hablar sobre lo que significan para ellos las siguientes definiciones).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s-xl" b="1" i="0" dirty="0"/>
              <a:t>Guion del facilitador:</a:t>
            </a:r>
          </a:p>
          <a:p>
            <a:pPr marL="0" marR="0" lvl="0" indent="0" algn="l" defTabSz="457200" rtl="0" eaLnBrk="1" fontAlgn="auto" latinLnBrk="0" hangingPunct="1">
              <a:lnSpc>
                <a:spcPct val="100000"/>
              </a:lnSpc>
              <a:spcBef>
                <a:spcPts val="0"/>
              </a:spcBef>
              <a:spcAft>
                <a:spcPts val="0"/>
              </a:spcAft>
              <a:buClrTx/>
              <a:buSzTx/>
              <a:buFontTx/>
              <a:buNone/>
              <a:tabLst/>
              <a:defRPr/>
            </a:pPr>
            <a:r>
              <a:rPr lang="es-xl" b="0" i="1" dirty="0"/>
              <a:t>(Nota para el facilitador: Lee el término y la definición. Concede tiempo para preguntas y respuestas).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24</a:t>
            </a:fld>
            <a:endParaRPr lang="en-US" dirty="0"/>
          </a:p>
        </p:txBody>
      </p:sp>
    </p:spTree>
    <p:extLst>
      <p:ext uri="{BB962C8B-B14F-4D97-AF65-F5344CB8AC3E}">
        <p14:creationId xmlns:p14="http://schemas.microsoft.com/office/powerpoint/2010/main" val="4077125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0" dirty="0"/>
              <a:t>***Se recomienda la participación de un atleta</a:t>
            </a:r>
          </a:p>
          <a:p>
            <a:pPr marL="0" marR="0" lvl="0" indent="0" algn="l" defTabSz="457200" rtl="0" eaLnBrk="1" fontAlgn="auto" latinLnBrk="0" hangingPunct="1">
              <a:lnSpc>
                <a:spcPct val="100000"/>
              </a:lnSpc>
              <a:spcBef>
                <a:spcPts val="0"/>
              </a:spcBef>
              <a:spcAft>
                <a:spcPts val="0"/>
              </a:spcAft>
              <a:buClrTx/>
              <a:buSzTx/>
              <a:buFontTx/>
              <a:buNone/>
              <a:tabLst/>
              <a:defRPr/>
            </a:pPr>
            <a:r>
              <a:rPr lang="es-xl" b="0" i="1" dirty="0"/>
              <a:t>(Nota para el facilitador: Los atletas presentes pueden hablar sobre lo que significan para ellos las siguientes definiciones).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s-xl" b="1" i="0" dirty="0"/>
              <a:t>Guion del facilitador:</a:t>
            </a:r>
          </a:p>
          <a:p>
            <a:pPr marL="0" marR="0" lvl="0" indent="0" algn="l" defTabSz="457200" rtl="0" eaLnBrk="1" fontAlgn="auto" latinLnBrk="0" hangingPunct="1">
              <a:lnSpc>
                <a:spcPct val="100000"/>
              </a:lnSpc>
              <a:spcBef>
                <a:spcPts val="0"/>
              </a:spcBef>
              <a:spcAft>
                <a:spcPts val="0"/>
              </a:spcAft>
              <a:buClrTx/>
              <a:buSzTx/>
              <a:buFontTx/>
              <a:buNone/>
              <a:tabLst/>
              <a:defRPr/>
            </a:pPr>
            <a:r>
              <a:rPr lang="es-xl" b="0" i="1" dirty="0"/>
              <a:t>(Nota para el facilitador: Lee el término y la definición. Concede tiempo para preguntas y respuestas).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25</a:t>
            </a:fld>
            <a:endParaRPr lang="en-US" dirty="0"/>
          </a:p>
        </p:txBody>
      </p:sp>
    </p:spTree>
    <p:extLst>
      <p:ext uri="{BB962C8B-B14F-4D97-AF65-F5344CB8AC3E}">
        <p14:creationId xmlns:p14="http://schemas.microsoft.com/office/powerpoint/2010/main" val="377272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0" dirty="0"/>
              <a:t>***Se recomienda la participación de un atleta</a:t>
            </a:r>
          </a:p>
          <a:p>
            <a:pPr marL="0" marR="0" lvl="0" indent="0" algn="l" defTabSz="457200" rtl="0" eaLnBrk="1" fontAlgn="auto" latinLnBrk="0" hangingPunct="1">
              <a:lnSpc>
                <a:spcPct val="100000"/>
              </a:lnSpc>
              <a:spcBef>
                <a:spcPts val="0"/>
              </a:spcBef>
              <a:spcAft>
                <a:spcPts val="0"/>
              </a:spcAft>
              <a:buClrTx/>
              <a:buSzTx/>
              <a:buFontTx/>
              <a:buNone/>
              <a:tabLst/>
              <a:defRPr/>
            </a:pPr>
            <a:r>
              <a:rPr lang="es-xl" b="0" i="1" dirty="0"/>
              <a:t>(Nota para el facilitador: Los atletas presentes pueden hablar sobre lo que significan para ellos las siguientes definiciones).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s-xl" b="1" i="0" dirty="0"/>
              <a:t>Guion del facilitador:</a:t>
            </a:r>
          </a:p>
          <a:p>
            <a:pPr marL="0" marR="0" lvl="0" indent="0" algn="l" defTabSz="457200" rtl="0" eaLnBrk="1" fontAlgn="auto" latinLnBrk="0" hangingPunct="1">
              <a:lnSpc>
                <a:spcPct val="100000"/>
              </a:lnSpc>
              <a:spcBef>
                <a:spcPts val="0"/>
              </a:spcBef>
              <a:spcAft>
                <a:spcPts val="0"/>
              </a:spcAft>
              <a:buClrTx/>
              <a:buSzTx/>
              <a:buFontTx/>
              <a:buNone/>
              <a:tabLst/>
              <a:defRPr/>
            </a:pPr>
            <a:r>
              <a:rPr lang="es-xl" b="0" i="1" dirty="0"/>
              <a:t>(Nota para el facilitador: Lee el término y la definición. Concede tiempo para preguntas y respuestas).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26</a:t>
            </a:fld>
            <a:endParaRPr lang="en-US" dirty="0"/>
          </a:p>
        </p:txBody>
      </p:sp>
    </p:spTree>
    <p:extLst>
      <p:ext uri="{BB962C8B-B14F-4D97-AF65-F5344CB8AC3E}">
        <p14:creationId xmlns:p14="http://schemas.microsoft.com/office/powerpoint/2010/main" val="3213500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0" dirty="0"/>
              <a:t>***Se recomienda la participación de un atleta</a:t>
            </a:r>
          </a:p>
          <a:p>
            <a:pPr marL="0" marR="0" lvl="0" indent="0" algn="l" defTabSz="457200" rtl="0" eaLnBrk="1" fontAlgn="auto" latinLnBrk="0" hangingPunct="1">
              <a:lnSpc>
                <a:spcPct val="100000"/>
              </a:lnSpc>
              <a:spcBef>
                <a:spcPts val="0"/>
              </a:spcBef>
              <a:spcAft>
                <a:spcPts val="0"/>
              </a:spcAft>
              <a:buClrTx/>
              <a:buSzTx/>
              <a:buFontTx/>
              <a:buNone/>
              <a:tabLst/>
              <a:defRPr/>
            </a:pPr>
            <a:r>
              <a:rPr lang="es-xl" b="0" i="1" dirty="0"/>
              <a:t>(Nota para el facilitador: Los atletas presentes pueden hablar sobre lo que significan para ellos las siguientes definiciones).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s-xl" b="1" i="0" dirty="0"/>
              <a:t>Guion del facilitador:</a:t>
            </a:r>
          </a:p>
          <a:p>
            <a:pPr marL="0" marR="0" lvl="0" indent="0" algn="l" defTabSz="457200" rtl="0" eaLnBrk="1" fontAlgn="auto" latinLnBrk="0" hangingPunct="1">
              <a:lnSpc>
                <a:spcPct val="100000"/>
              </a:lnSpc>
              <a:spcBef>
                <a:spcPts val="0"/>
              </a:spcBef>
              <a:spcAft>
                <a:spcPts val="0"/>
              </a:spcAft>
              <a:buClrTx/>
              <a:buSzTx/>
              <a:buFontTx/>
              <a:buNone/>
              <a:tabLst/>
              <a:defRPr/>
            </a:pPr>
            <a:r>
              <a:rPr lang="es-xl" b="0" i="1" dirty="0"/>
              <a:t>(Nota para el facilitador: Lee el término y la definición. Concede tiempo para preguntas y respuestas).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27</a:t>
            </a:fld>
            <a:endParaRPr lang="en-US" dirty="0"/>
          </a:p>
        </p:txBody>
      </p:sp>
    </p:spTree>
    <p:extLst>
      <p:ext uri="{BB962C8B-B14F-4D97-AF65-F5344CB8AC3E}">
        <p14:creationId xmlns:p14="http://schemas.microsoft.com/office/powerpoint/2010/main" val="3862900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0" dirty="0"/>
              <a:t>***Se recomienda la participación de un atleta</a:t>
            </a:r>
          </a:p>
          <a:p>
            <a:pPr marL="0" marR="0" lvl="0" indent="0" algn="l" defTabSz="457200" rtl="0" eaLnBrk="1" fontAlgn="auto" latinLnBrk="0" hangingPunct="1">
              <a:lnSpc>
                <a:spcPct val="100000"/>
              </a:lnSpc>
              <a:spcBef>
                <a:spcPts val="0"/>
              </a:spcBef>
              <a:spcAft>
                <a:spcPts val="0"/>
              </a:spcAft>
              <a:buClrTx/>
              <a:buSzTx/>
              <a:buFontTx/>
              <a:buNone/>
              <a:tabLst/>
              <a:defRPr/>
            </a:pPr>
            <a:r>
              <a:rPr lang="es-xl" b="0" i="1" dirty="0"/>
              <a:t>(Nota para el facilitador: Los atletas presentes pueden hablar sobre lo que significan para ellos las siguientes definiciones).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s-xl" b="1" i="0" dirty="0"/>
              <a:t>Guion del facilitador:</a:t>
            </a:r>
          </a:p>
          <a:p>
            <a:pPr marL="0" marR="0" lvl="0" indent="0" algn="l" defTabSz="457200" rtl="0" eaLnBrk="1" fontAlgn="auto" latinLnBrk="0" hangingPunct="1">
              <a:lnSpc>
                <a:spcPct val="100000"/>
              </a:lnSpc>
              <a:spcBef>
                <a:spcPts val="0"/>
              </a:spcBef>
              <a:spcAft>
                <a:spcPts val="0"/>
              </a:spcAft>
              <a:buClrTx/>
              <a:buSzTx/>
              <a:buFontTx/>
              <a:buNone/>
              <a:tabLst/>
              <a:defRPr/>
            </a:pPr>
            <a:r>
              <a:rPr lang="es-xl" b="0" i="1" dirty="0"/>
              <a:t>(Nota para el facilitador: Lee el término y la definición. Concede tiempo para preguntas y respuestas).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28</a:t>
            </a:fld>
            <a:endParaRPr lang="en-US" dirty="0"/>
          </a:p>
        </p:txBody>
      </p:sp>
    </p:spTree>
    <p:extLst>
      <p:ext uri="{BB962C8B-B14F-4D97-AF65-F5344CB8AC3E}">
        <p14:creationId xmlns:p14="http://schemas.microsoft.com/office/powerpoint/2010/main" val="1084778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0" dirty="0"/>
              <a:t>***Se recomienda la participación de un atleta</a:t>
            </a:r>
          </a:p>
          <a:p>
            <a:pPr marL="0" marR="0" lvl="0" indent="0" algn="l" defTabSz="457200" rtl="0" eaLnBrk="1" fontAlgn="auto" latinLnBrk="0" hangingPunct="1">
              <a:lnSpc>
                <a:spcPct val="100000"/>
              </a:lnSpc>
              <a:spcBef>
                <a:spcPts val="0"/>
              </a:spcBef>
              <a:spcAft>
                <a:spcPts val="0"/>
              </a:spcAft>
              <a:buClrTx/>
              <a:buSzTx/>
              <a:buFontTx/>
              <a:buNone/>
              <a:tabLst/>
              <a:defRPr/>
            </a:pPr>
            <a:r>
              <a:rPr lang="es-xl" b="0" i="1" dirty="0"/>
              <a:t>(Nota para el facilitador: Los atletas presentes pueden hablar sobre lo que significan para ellos las siguientes definiciones).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s-xl" b="1" i="0" dirty="0"/>
              <a:t>Guion del facilitador:</a:t>
            </a:r>
          </a:p>
          <a:p>
            <a:pPr marL="0" marR="0" lvl="0" indent="0" algn="l" defTabSz="457200" rtl="0" eaLnBrk="1" fontAlgn="auto" latinLnBrk="0" hangingPunct="1">
              <a:lnSpc>
                <a:spcPct val="100000"/>
              </a:lnSpc>
              <a:spcBef>
                <a:spcPts val="0"/>
              </a:spcBef>
              <a:spcAft>
                <a:spcPts val="0"/>
              </a:spcAft>
              <a:buClrTx/>
              <a:buSzTx/>
              <a:buFontTx/>
              <a:buNone/>
              <a:tabLst/>
              <a:defRPr/>
            </a:pPr>
            <a:r>
              <a:rPr lang="es-xl" b="0" i="1" dirty="0"/>
              <a:t>(Nota para el facilitador: Lee el término y la definición. Concede tiempo para preguntas y respuestas).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29</a:t>
            </a:fld>
            <a:endParaRPr lang="en-US" dirty="0"/>
          </a:p>
        </p:txBody>
      </p:sp>
    </p:spTree>
    <p:extLst>
      <p:ext uri="{BB962C8B-B14F-4D97-AF65-F5344CB8AC3E}">
        <p14:creationId xmlns:p14="http://schemas.microsoft.com/office/powerpoint/2010/main" val="317965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b="1" dirty="0"/>
              <a:t>Guion del facilitador: </a:t>
            </a:r>
          </a:p>
          <a:p>
            <a:r>
              <a:rPr lang="es-xl" b="0" dirty="0"/>
              <a:t>Primero nos presentaremos y después repasaremos juntos la agenda de los próximos dos días.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a:t>
            </a:fld>
            <a:endParaRPr lang="en-US" dirty="0"/>
          </a:p>
        </p:txBody>
      </p:sp>
    </p:spTree>
    <p:extLst>
      <p:ext uri="{BB962C8B-B14F-4D97-AF65-F5344CB8AC3E}">
        <p14:creationId xmlns:p14="http://schemas.microsoft.com/office/powerpoint/2010/main" val="1825237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1" i="0" dirty="0"/>
              <a:t>Guion del facilitador:</a:t>
            </a:r>
          </a:p>
          <a:p>
            <a:pPr marL="0" marR="0" lvl="0" indent="0" algn="l" defTabSz="457200" rtl="0" eaLnBrk="1" fontAlgn="auto" latinLnBrk="0" hangingPunct="1">
              <a:lnSpc>
                <a:spcPct val="100000"/>
              </a:lnSpc>
              <a:spcBef>
                <a:spcPts val="0"/>
              </a:spcBef>
              <a:spcAft>
                <a:spcPts val="0"/>
              </a:spcAft>
              <a:buClrTx/>
              <a:buSzTx/>
              <a:buFontTx/>
              <a:buNone/>
              <a:tabLst/>
              <a:defRPr/>
            </a:pPr>
            <a:r>
              <a:rPr lang="es-xl" b="0" i="0" dirty="0"/>
              <a:t>Levanten la mano aquellos que conozcan la Convención sobre los Derechos de las Personas con Discapacidad de las Naciones Unidas. </a:t>
            </a:r>
          </a:p>
          <a:p>
            <a:pPr marL="0" marR="0" lvl="0" indent="0" algn="l" defTabSz="457200" rtl="0" eaLnBrk="1" fontAlgn="auto" latinLnBrk="0" hangingPunct="1">
              <a:lnSpc>
                <a:spcPct val="100000"/>
              </a:lnSpc>
              <a:spcBef>
                <a:spcPts val="0"/>
              </a:spcBef>
              <a:spcAft>
                <a:spcPts val="0"/>
              </a:spcAft>
              <a:buClrTx/>
              <a:buSzTx/>
              <a:buFontTx/>
              <a:buNone/>
              <a:tabLst/>
              <a:defRPr/>
            </a:pPr>
            <a:r>
              <a:rPr lang="es-xl" b="0" i="0" dirty="0"/>
              <a:t>¡Excelente! </a:t>
            </a:r>
          </a:p>
          <a:p>
            <a:pPr marL="0" marR="0" lvl="0" indent="0" algn="l" defTabSz="457200" rtl="0" eaLnBrk="1" fontAlgn="auto" latinLnBrk="0" hangingPunct="1">
              <a:lnSpc>
                <a:spcPct val="100000"/>
              </a:lnSpc>
              <a:spcBef>
                <a:spcPts val="0"/>
              </a:spcBef>
              <a:spcAft>
                <a:spcPts val="0"/>
              </a:spcAft>
              <a:buClrTx/>
              <a:buSzTx/>
              <a:buFontTx/>
              <a:buNone/>
              <a:tabLst/>
              <a:defRPr/>
            </a:pPr>
            <a:r>
              <a:rPr lang="es-xl" b="0" i="0" dirty="0"/>
              <a:t>En la Convención sobre los Derechos de las Personas con Discapacidad de las Naciones Unidas se establecen los derechos humanos fundamentales de las personas con discapacidad. Olimpiadas Especiales ayuda a los países a cumplir sus compromisos con la Convención sobre los Derechos de las Personas con Discapacidad. </a:t>
            </a:r>
          </a:p>
          <a:p>
            <a:pPr marL="0" marR="0" lvl="0" indent="0" algn="l" defTabSz="457200" rtl="0" eaLnBrk="1" fontAlgn="auto" latinLnBrk="0" hangingPunct="1">
              <a:lnSpc>
                <a:spcPct val="100000"/>
              </a:lnSpc>
              <a:spcBef>
                <a:spcPts val="0"/>
              </a:spcBef>
              <a:spcAft>
                <a:spcPts val="0"/>
              </a:spcAft>
              <a:buClrTx/>
              <a:buSzTx/>
              <a:buFontTx/>
              <a:buNone/>
              <a:tabLst/>
              <a:defRPr/>
            </a:pPr>
            <a:r>
              <a:rPr lang="es-xl" b="0" i="0" dirty="0"/>
              <a:t>¿Alguien tiene alguna experiencia específica con dicha Convención y Olimpiadas Especiales que le gustaría compartir? </a:t>
            </a:r>
          </a:p>
          <a:p>
            <a:pPr marL="0" marR="0" lvl="0" indent="0" algn="l" defTabSz="457200" rtl="0" eaLnBrk="1" fontAlgn="auto" latinLnBrk="0" hangingPunct="1">
              <a:lnSpc>
                <a:spcPct val="100000"/>
              </a:lnSpc>
              <a:spcBef>
                <a:spcPts val="0"/>
              </a:spcBef>
              <a:spcAft>
                <a:spcPts val="0"/>
              </a:spcAft>
              <a:buClrTx/>
              <a:buSzTx/>
              <a:buFontTx/>
              <a:buNone/>
              <a:tabLst/>
              <a:defRPr/>
            </a:pPr>
            <a:r>
              <a:rPr lang="es-xl" b="0" i="0" dirty="0"/>
              <a:t>Gracias por compartir. </a:t>
            </a:r>
          </a:p>
        </p:txBody>
      </p:sp>
      <p:sp>
        <p:nvSpPr>
          <p:cNvPr id="4" name="Slide Number Placeholder 3"/>
          <p:cNvSpPr>
            <a:spLocks noGrp="1"/>
          </p:cNvSpPr>
          <p:nvPr>
            <p:ph type="sldNum" sz="quarter" idx="5"/>
          </p:nvPr>
        </p:nvSpPr>
        <p:spPr/>
        <p:txBody>
          <a:bodyPr/>
          <a:lstStyle/>
          <a:p>
            <a:fld id="{B1AB4960-CA66-47E0-A69E-4C8E9D6BFF86}" type="slidenum">
              <a:rPr lang="en-US" smtClean="0"/>
              <a:t>30</a:t>
            </a:fld>
            <a:endParaRPr lang="en-US" dirty="0"/>
          </a:p>
        </p:txBody>
      </p:sp>
    </p:spTree>
    <p:extLst>
      <p:ext uri="{BB962C8B-B14F-4D97-AF65-F5344CB8AC3E}">
        <p14:creationId xmlns:p14="http://schemas.microsoft.com/office/powerpoint/2010/main" val="552450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0" dirty="0"/>
              <a:t>***Se recomienda la participación de un atleta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s-xl" b="1" i="0" dirty="0"/>
              <a:t>Guion del facilitador:</a:t>
            </a:r>
          </a:p>
          <a:p>
            <a:r>
              <a:rPr lang="es-xl" dirty="0"/>
              <a:t>Entonces, ¿por qué es importante que ustedes, como miembros de familias, participen en Olimpiadas Especiales? </a:t>
            </a:r>
          </a:p>
          <a:p>
            <a:r>
              <a:rPr lang="es-xl" dirty="0"/>
              <a:t>Los Programas de Olimpiadas Especiales dependen de la participación de las familias. </a:t>
            </a:r>
          </a:p>
          <a:p>
            <a:r>
              <a:rPr lang="es-xl" dirty="0"/>
              <a:t>En las competencias y eventos de Olimpiadas Especiales, los miembros de familias están entre amigos y se sienten como en casa. Observan con orgullo cómo su atleta encuentra el éxito y la alegría. Olimpiadas Especiales es una red de apoyo que une a las familias de una manera positiva y afectuosa. </a:t>
            </a:r>
          </a:p>
          <a:p>
            <a:r>
              <a:rPr lang="es-xl" dirty="0"/>
              <a:t>Las familias también son un vínculo esencial con la comunidad y un apoyo más amplio para nuestro movimiento.</a:t>
            </a:r>
          </a:p>
          <a:p>
            <a:r>
              <a:rPr lang="es-xl" dirty="0"/>
              <a:t>Además, sus miembros son los fanáticos número uno de nuestros atletas de Olimpiadas Especiales. Ofrecen un tipo único de apoyo, amor y aliento que nadie más puede ofrecer.</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31</a:t>
            </a:fld>
            <a:endParaRPr lang="en-US" dirty="0"/>
          </a:p>
        </p:txBody>
      </p:sp>
    </p:spTree>
    <p:extLst>
      <p:ext uri="{BB962C8B-B14F-4D97-AF65-F5344CB8AC3E}">
        <p14:creationId xmlns:p14="http://schemas.microsoft.com/office/powerpoint/2010/main" val="3978265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0" dirty="0"/>
              <a:t>***Se recomienda la participación de un atleta</a:t>
            </a:r>
          </a:p>
          <a:p>
            <a:endParaRPr lang="en-US" b="1" dirty="0"/>
          </a:p>
          <a:p>
            <a:r>
              <a:rPr lang="es-xl" b="1" dirty="0"/>
              <a:t>Guion del facilitador: </a:t>
            </a:r>
            <a:br>
              <a:rPr dirty="0"/>
            </a:br>
            <a:r>
              <a:rPr lang="es-xl" dirty="0"/>
              <a:t>Ya han finalizado el módulo “Introducción a Olimpiadas Especiales”. ¡Gracias por su participación! Esperamos que la información les haya resultado útil.</a:t>
            </a:r>
            <a:br>
              <a:rPr dirty="0"/>
            </a:br>
            <a:r>
              <a:rPr lang="es-xl" dirty="0"/>
              <a:t>Tomemos juntos un breve receso de tres minutos para hacer un ejercicio de mejoramiento físico. </a:t>
            </a:r>
          </a:p>
          <a:p>
            <a:r>
              <a:rPr lang="es-xl" dirty="0"/>
              <a:t>A continuación, dispondrán de unos 30 minutos de receso independiente para reponer energías.</a:t>
            </a:r>
          </a:p>
          <a:p>
            <a:endParaRPr lang="en-US" dirty="0"/>
          </a:p>
          <a:p>
            <a:r>
              <a:rPr lang="es-xl" b="0" dirty="0"/>
              <a:t>(</a:t>
            </a:r>
            <a:r>
              <a:rPr lang="es-xl" b="0" i="1" dirty="0"/>
              <a:t>Nota para el facilitador: Haz clic en el botón de la cámara para reproducir el ejercicio energizante de mejoramiento físico).</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32</a:t>
            </a:fld>
            <a:endParaRPr lang="en-US" dirty="0"/>
          </a:p>
        </p:txBody>
      </p:sp>
    </p:spTree>
    <p:extLst>
      <p:ext uri="{BB962C8B-B14F-4D97-AF65-F5344CB8AC3E}">
        <p14:creationId xmlns:p14="http://schemas.microsoft.com/office/powerpoint/2010/main" val="22045168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b="1" dirty="0"/>
              <a:t>Tiempo asignado: </a:t>
            </a:r>
            <a:r>
              <a:rPr lang="es-xl" b="0" dirty="0"/>
              <a:t>30 minutos</a:t>
            </a:r>
          </a:p>
          <a:p>
            <a:endParaRPr lang="en-US" b="0" dirty="0"/>
          </a:p>
          <a:p>
            <a:r>
              <a:rPr lang="es-xl" b="1" dirty="0"/>
              <a:t>Guion del facilitador: </a:t>
            </a:r>
          </a:p>
          <a:p>
            <a:r>
              <a:rPr lang="es-xl" b="0" dirty="0"/>
              <a:t>¡Bienvenidos de nuevo! Espero que hayan tenido un buen receso. </a:t>
            </a:r>
          </a:p>
          <a:p>
            <a:r>
              <a:rPr lang="es-xl" b="0" i="0" dirty="0"/>
              <a:t>Nuestro próximo módulo se centra </a:t>
            </a:r>
            <a:r>
              <a:rPr lang="es-xl" sz="1800" b="0" i="0" dirty="0">
                <a:effectLst/>
                <a:latin typeface="Ubuntu Light" panose="020B0304030602030204" pitchFamily="34" charset="0"/>
                <a:ea typeface="Calibri" panose="020F0502020204030204" pitchFamily="34" charset="0"/>
                <a:cs typeface="Arial" panose="020B0604020202020204" pitchFamily="34" charset="0"/>
              </a:rPr>
              <a:t>en comprender el liderazgo: qué significa este término, así como las características y competencias que tienen los líderes. </a:t>
            </a:r>
            <a:endParaRPr lang="en-US" b="0" i="0"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33</a:t>
            </a:fld>
            <a:endParaRPr lang="en-US" dirty="0"/>
          </a:p>
        </p:txBody>
      </p:sp>
    </p:spTree>
    <p:extLst>
      <p:ext uri="{BB962C8B-B14F-4D97-AF65-F5344CB8AC3E}">
        <p14:creationId xmlns:p14="http://schemas.microsoft.com/office/powerpoint/2010/main" val="1428820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0" dirty="0"/>
              <a:t>***Se recomienda la participación de un atleta</a:t>
            </a:r>
          </a:p>
          <a:p>
            <a:pPr marL="0" marR="0" lvl="0" indent="0" algn="l" defTabSz="457200" rtl="0" eaLnBrk="1" fontAlgn="auto" latinLnBrk="0" hangingPunct="1">
              <a:lnSpc>
                <a:spcPct val="100000"/>
              </a:lnSpc>
              <a:spcBef>
                <a:spcPts val="0"/>
              </a:spcBef>
              <a:spcAft>
                <a:spcPts val="0"/>
              </a:spcAft>
              <a:buClrTx/>
              <a:buSzTx/>
              <a:buFontTx/>
              <a:buNone/>
              <a:tabLst/>
              <a:defRPr/>
            </a:pPr>
            <a:r>
              <a:rPr lang="es-xl" b="0" i="1" dirty="0"/>
              <a:t>(Nota para el facilitador: Los atletas presentes pueden hablar sobre lo que significan para ellos las siguientes definiciones y sobre qué hacen para ser líderes en su comunidad).</a:t>
            </a:r>
          </a:p>
          <a:p>
            <a:endParaRPr lang="en-US" dirty="0"/>
          </a:p>
          <a:p>
            <a:r>
              <a:rPr lang="es-xl" b="1" dirty="0"/>
              <a:t>Guion del facilitador:</a:t>
            </a:r>
          </a:p>
          <a:p>
            <a:pPr marL="0" indent="0"/>
            <a:r>
              <a:rPr lang="es-xl" b="0" i="0" dirty="0"/>
              <a:t>Cuando pensamos en el liderazgo, es posible que se nos vengan a la mente diferentes frases. En general, el</a:t>
            </a:r>
            <a:r>
              <a:rPr lang="es-xl" b="0" i="1" dirty="0"/>
              <a:t> </a:t>
            </a:r>
            <a:r>
              <a:rPr lang="es-xl" sz="1200" b="0" i="0" dirty="0">
                <a:latin typeface="Ubuntu Light" panose="020B0304030602030204" pitchFamily="34" charset="0"/>
              </a:rPr>
              <a:t>li</a:t>
            </a:r>
            <a:r>
              <a:rPr lang="es-xl" sz="1200" b="0" dirty="0">
                <a:latin typeface="Ubuntu Light" panose="020B0304030602030204" pitchFamily="34" charset="0"/>
              </a:rPr>
              <a:t>derazgo </a:t>
            </a:r>
            <a:r>
              <a:rPr lang="es-xl" sz="1200" dirty="0">
                <a:latin typeface="Ubuntu Light" panose="020B0304030602030204" pitchFamily="34" charset="0"/>
              </a:rPr>
              <a:t>es una relación en la que una persona influye en los comportamientos o acciones de otras personas para lograr objetivos. </a:t>
            </a:r>
            <a:r>
              <a:rPr lang="es-xl" sz="1200" b="0" dirty="0">
                <a:latin typeface="Ubuntu Light" panose="020B0304030602030204" pitchFamily="34" charset="0"/>
              </a:rPr>
              <a:t>Los líderes tienen la capacidad de </a:t>
            </a:r>
            <a:r>
              <a:rPr lang="es-xl" sz="1200" dirty="0">
                <a:latin typeface="Ubuntu Light" panose="020B0304030602030204" pitchFamily="34" charset="0"/>
              </a:rPr>
              <a:t>guiar, dirigir o influenciar a las personas.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s-xl" b="0" i="0" dirty="0"/>
              <a:t>Ahora, pasemos a una breve actividad.</a:t>
            </a:r>
            <a:endParaRPr lang="en-US" i="0"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34</a:t>
            </a:fld>
            <a:endParaRPr lang="en-US" dirty="0"/>
          </a:p>
        </p:txBody>
      </p:sp>
    </p:spTree>
    <p:extLst>
      <p:ext uri="{BB962C8B-B14F-4D97-AF65-F5344CB8AC3E}">
        <p14:creationId xmlns:p14="http://schemas.microsoft.com/office/powerpoint/2010/main" val="2858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1" dirty="0"/>
              <a:t>Guion del facilitador:</a:t>
            </a:r>
          </a:p>
          <a:p>
            <a:r>
              <a:rPr lang="es-xl" dirty="0"/>
              <a:t>Para esta actividad, nos dividiremos nuevamente en grupos de 2 o 3 personas. </a:t>
            </a:r>
            <a:br/>
            <a:r>
              <a:rPr lang="es-xl" dirty="0"/>
              <a:t>Antes de dividirse, tómense un momento para pensar en un líder que conozcan. Puede ser alguien de Olimpiadas Especiales o de afuera. </a:t>
            </a:r>
            <a:br/>
            <a:r>
              <a:rPr lang="es-xl" dirty="0"/>
              <a:t>Compartiremos las respuestas a las siguientes tres preguntas con nuestros grupos: </a:t>
            </a:r>
          </a:p>
          <a:p>
            <a:pPr marL="228600" indent="-228600">
              <a:buAutoNum type="arabicPeriod"/>
            </a:pPr>
            <a:r>
              <a:rPr lang="es-xl" dirty="0"/>
              <a:t>¿Quién es este líder? </a:t>
            </a:r>
          </a:p>
          <a:p>
            <a:pPr marL="228600" indent="-228600">
              <a:buAutoNum type="arabicPeriod"/>
            </a:pPr>
            <a:r>
              <a:rPr lang="es-xl" dirty="0"/>
              <a:t>¿Qué creen que inspira a la gente a seguir a esta persona? </a:t>
            </a:r>
          </a:p>
          <a:p>
            <a:pPr marL="228600" indent="-228600">
              <a:buAutoNum type="arabicPeriod"/>
            </a:pPr>
            <a:r>
              <a:rPr lang="es-xl" dirty="0"/>
              <a:t>¿Qué comportamientos o competencias tiene esa persona que ustedes vean reflejados en su propio liderazgo?</a:t>
            </a:r>
          </a:p>
          <a:p>
            <a:pPr marL="0" indent="0">
              <a:buNone/>
            </a:pPr>
            <a:endParaRPr lang="en-US" dirty="0"/>
          </a:p>
          <a:p>
            <a:pPr marL="0" indent="0">
              <a:buNone/>
            </a:pPr>
            <a:r>
              <a:rPr lang="es-xl" i="1" dirty="0"/>
              <a:t>(Nota para el facilitador: Concede unos cinco minutos para el intercambio).</a:t>
            </a:r>
          </a:p>
          <a:p>
            <a:endParaRPr lang="en-US" dirty="0"/>
          </a:p>
          <a:p>
            <a:r>
              <a:rPr lang="es-xl" dirty="0"/>
              <a:t>¡Excelente! Reunámonos nuevamente y respondamos una encuesta. </a:t>
            </a:r>
          </a:p>
          <a:p>
            <a:pPr marL="0" marR="0">
              <a:spcBef>
                <a:spcPts val="0"/>
              </a:spcBef>
              <a:spcAft>
                <a:spcPts val="0"/>
              </a:spcAft>
            </a:pPr>
            <a:endParaRPr lang="en-US" sz="1800" b="1" i="1" dirty="0">
              <a:effectLst/>
              <a:latin typeface="Ubuntu Light" panose="020B0304030602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35</a:t>
            </a:fld>
            <a:endParaRPr lang="en-US" dirty="0"/>
          </a:p>
        </p:txBody>
      </p:sp>
    </p:spTree>
    <p:extLst>
      <p:ext uri="{BB962C8B-B14F-4D97-AF65-F5344CB8AC3E}">
        <p14:creationId xmlns:p14="http://schemas.microsoft.com/office/powerpoint/2010/main" val="439486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EC8EA-B5B1-EB79-3E80-767EAF20F6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36B66-DD9E-8C3D-5410-8F02859131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E2E5B-AFAB-37A5-4FFB-F28B52250BA1}"/>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1" dirty="0"/>
              <a:t>Guion del facilitador:</a:t>
            </a:r>
          </a:p>
          <a:p>
            <a:pPr marL="0" marR="0">
              <a:spcBef>
                <a:spcPts val="0"/>
              </a:spcBef>
              <a:spcAft>
                <a:spcPts val="0"/>
              </a:spcAft>
            </a:pPr>
            <a:r>
              <a:rPr lang="es-xl" sz="1800" b="0" i="0" dirty="0">
                <a:effectLst/>
                <a:latin typeface="Ubuntu Light" panose="020B0304030602030204" pitchFamily="34" charset="0"/>
                <a:ea typeface="Calibri" panose="020F0502020204030204" pitchFamily="34" charset="0"/>
                <a:cs typeface="Arial" panose="020B0604020202020204" pitchFamily="34" charset="0"/>
              </a:rPr>
              <a:t>Elijan la categoría que mejor represente al líder que eligieron.</a:t>
            </a:r>
            <a:endParaRPr lang="en-US" sz="18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xl" sz="1800" b="1" dirty="0">
                <a:effectLst/>
                <a:latin typeface="Ubuntu Light" panose="020B0304030602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52000" marR="0" lvl="0" indent="-180000">
              <a:spcBef>
                <a:spcPts val="0"/>
              </a:spcBef>
              <a:spcAft>
                <a:spcPts val="0"/>
              </a:spcAft>
              <a:buFont typeface="Arial" panose="020B0604020202020204" pitchFamily="34" charset="0"/>
              <a:buChar char="•"/>
            </a:pPr>
            <a:r>
              <a:rPr lang="es-xl" sz="1800" b="0" i="0" dirty="0">
                <a:effectLst/>
                <a:latin typeface="Ubuntu Light" panose="020B0304030602030204" pitchFamily="34" charset="0"/>
                <a:ea typeface="Calibri" panose="020F0502020204030204" pitchFamily="34" charset="0"/>
                <a:cs typeface="Arial" panose="020B0604020202020204" pitchFamily="34" charset="0"/>
              </a:rPr>
              <a:t>Entrenador</a:t>
            </a:r>
            <a:endParaRPr lang="en-US" sz="1800" b="0" i="0" dirty="0">
              <a:effectLst/>
              <a:latin typeface="Calibri" panose="020F0502020204030204" pitchFamily="34" charset="0"/>
              <a:ea typeface="Calibri" panose="020F0502020204030204" pitchFamily="34" charset="0"/>
            </a:endParaRPr>
          </a:p>
          <a:p>
            <a:pPr marL="252000" marR="0" lvl="0" indent="-180000">
              <a:spcBef>
                <a:spcPts val="0"/>
              </a:spcBef>
              <a:spcAft>
                <a:spcPts val="0"/>
              </a:spcAft>
              <a:buFont typeface="Arial" panose="020B0604020202020204" pitchFamily="34" charset="0"/>
              <a:buChar char="•"/>
            </a:pPr>
            <a:r>
              <a:rPr lang="es-xl" sz="1800" b="0" i="0" dirty="0">
                <a:effectLst/>
                <a:latin typeface="Ubuntu Light" panose="020B0304030602030204" pitchFamily="34" charset="0"/>
                <a:ea typeface="Calibri" panose="020F0502020204030204" pitchFamily="34" charset="0"/>
                <a:cs typeface="Arial" panose="020B0604020202020204" pitchFamily="34" charset="0"/>
              </a:rPr>
              <a:t>Profesor</a:t>
            </a:r>
            <a:endParaRPr lang="en-US" sz="1800" b="0" i="0" dirty="0">
              <a:effectLst/>
              <a:latin typeface="Calibri" panose="020F0502020204030204" pitchFamily="34" charset="0"/>
              <a:ea typeface="Calibri" panose="020F0502020204030204" pitchFamily="34" charset="0"/>
            </a:endParaRPr>
          </a:p>
          <a:p>
            <a:pPr marL="252000" marR="0" lvl="0" indent="-180000">
              <a:spcBef>
                <a:spcPts val="0"/>
              </a:spcBef>
              <a:spcAft>
                <a:spcPts val="0"/>
              </a:spcAft>
              <a:buFont typeface="Arial" panose="020B0604020202020204" pitchFamily="34" charset="0"/>
              <a:buChar char="•"/>
            </a:pPr>
            <a:r>
              <a:rPr lang="es-xl" sz="1800" b="0" i="0" dirty="0">
                <a:effectLst/>
                <a:latin typeface="Ubuntu Light" panose="020B0304030602030204" pitchFamily="34" charset="0"/>
                <a:ea typeface="Calibri" panose="020F0502020204030204" pitchFamily="34" charset="0"/>
                <a:cs typeface="Arial" panose="020B0604020202020204" pitchFamily="34" charset="0"/>
              </a:rPr>
              <a:t>Compañero de equipo</a:t>
            </a:r>
            <a:endParaRPr lang="en-US" sz="1800" b="0" i="0" dirty="0">
              <a:effectLst/>
              <a:latin typeface="Calibri" panose="020F0502020204030204" pitchFamily="34" charset="0"/>
              <a:ea typeface="Calibri" panose="020F0502020204030204" pitchFamily="34" charset="0"/>
            </a:endParaRPr>
          </a:p>
          <a:p>
            <a:pPr marL="252000" marR="0" lvl="0" indent="-180000">
              <a:spcBef>
                <a:spcPts val="0"/>
              </a:spcBef>
              <a:spcAft>
                <a:spcPts val="0"/>
              </a:spcAft>
              <a:buFont typeface="Arial" panose="020B0604020202020204" pitchFamily="34" charset="0"/>
              <a:buChar char="•"/>
            </a:pPr>
            <a:r>
              <a:rPr lang="es-xl" sz="1800" b="0" i="0" dirty="0">
                <a:effectLst/>
                <a:latin typeface="Ubuntu Light" panose="020B0304030602030204" pitchFamily="34" charset="0"/>
                <a:ea typeface="Calibri" panose="020F0502020204030204" pitchFamily="34" charset="0"/>
                <a:cs typeface="Arial" panose="020B0604020202020204" pitchFamily="34" charset="0"/>
              </a:rPr>
              <a:t>Voluntario de Olimpiadas Especiales</a:t>
            </a:r>
            <a:endParaRPr lang="en-US" sz="1800" b="0" i="0" dirty="0">
              <a:effectLst/>
              <a:latin typeface="Calibri" panose="020F0502020204030204" pitchFamily="34" charset="0"/>
              <a:ea typeface="Calibri" panose="020F0502020204030204" pitchFamily="34" charset="0"/>
            </a:endParaRPr>
          </a:p>
          <a:p>
            <a:pPr marL="252000" marR="0" lvl="0" indent="-180000">
              <a:spcBef>
                <a:spcPts val="0"/>
              </a:spcBef>
              <a:spcAft>
                <a:spcPts val="0"/>
              </a:spcAft>
              <a:buFont typeface="Arial" panose="020B0604020202020204" pitchFamily="34" charset="0"/>
              <a:buChar char="•"/>
            </a:pPr>
            <a:r>
              <a:rPr lang="es-xl" sz="1800" b="0" i="0" dirty="0">
                <a:effectLst/>
                <a:latin typeface="Ubuntu Light" panose="020B0304030602030204" pitchFamily="34" charset="0"/>
                <a:ea typeface="Calibri" panose="020F0502020204030204" pitchFamily="34" charset="0"/>
                <a:cs typeface="Arial" panose="020B0604020202020204" pitchFamily="34" charset="0"/>
              </a:rPr>
              <a:t>Líder del grupo comunitario</a:t>
            </a:r>
            <a:endParaRPr lang="en-US" sz="1800" b="0" i="0" dirty="0">
              <a:effectLst/>
              <a:latin typeface="Calibri" panose="020F0502020204030204" pitchFamily="34" charset="0"/>
              <a:ea typeface="Calibri" panose="020F0502020204030204" pitchFamily="34" charset="0"/>
            </a:endParaRPr>
          </a:p>
          <a:p>
            <a:pPr marL="252000" marR="0" lvl="0" indent="-180000">
              <a:spcBef>
                <a:spcPts val="0"/>
              </a:spcBef>
              <a:spcAft>
                <a:spcPts val="0"/>
              </a:spcAft>
              <a:buFont typeface="Arial" panose="020B0604020202020204" pitchFamily="34" charset="0"/>
              <a:buChar char="•"/>
            </a:pPr>
            <a:r>
              <a:rPr lang="es-xl" sz="1800" b="0" i="0" dirty="0">
                <a:effectLst/>
                <a:latin typeface="Ubuntu Light" panose="020B0304030602030204" pitchFamily="34" charset="0"/>
                <a:ea typeface="Calibri" panose="020F0502020204030204" pitchFamily="34" charset="0"/>
                <a:cs typeface="Arial" panose="020B0604020202020204" pitchFamily="34" charset="0"/>
              </a:rPr>
              <a:t>Compañero de trabajo</a:t>
            </a:r>
            <a:endParaRPr lang="en-US" sz="1800" b="0" i="0" dirty="0">
              <a:effectLst/>
              <a:latin typeface="Calibri" panose="020F0502020204030204" pitchFamily="34" charset="0"/>
              <a:ea typeface="Calibri" panose="020F0502020204030204" pitchFamily="34" charset="0"/>
            </a:endParaRPr>
          </a:p>
          <a:p>
            <a:pPr marL="252000" marR="0" lvl="0" indent="-180000">
              <a:spcBef>
                <a:spcPts val="0"/>
              </a:spcBef>
              <a:spcAft>
                <a:spcPts val="0"/>
              </a:spcAft>
              <a:buFont typeface="Arial" panose="020B0604020202020204" pitchFamily="34" charset="0"/>
              <a:buChar char="•"/>
            </a:pPr>
            <a:r>
              <a:rPr lang="es-xl" sz="1800" b="0" i="0" dirty="0">
                <a:effectLst/>
                <a:latin typeface="Ubuntu Light" panose="020B0304030602030204" pitchFamily="34" charset="0"/>
                <a:ea typeface="Calibri" panose="020F0502020204030204" pitchFamily="34" charset="0"/>
                <a:cs typeface="Arial" panose="020B0604020202020204" pitchFamily="34" charset="0"/>
              </a:rPr>
              <a:t>Líder de Atletas</a:t>
            </a:r>
            <a:endParaRPr lang="en-US" sz="1800" b="0" i="0" dirty="0">
              <a:effectLst/>
              <a:latin typeface="Calibri" panose="020F0502020204030204" pitchFamily="34" charset="0"/>
              <a:ea typeface="Calibri" panose="020F0502020204030204" pitchFamily="34" charset="0"/>
            </a:endParaRPr>
          </a:p>
          <a:p>
            <a:pPr marL="0" marR="0">
              <a:spcBef>
                <a:spcPts val="0"/>
              </a:spcBef>
              <a:spcAft>
                <a:spcPts val="0"/>
              </a:spcAft>
            </a:pPr>
            <a:r>
              <a:rPr lang="es-xl" sz="1800" b="1" i="1" dirty="0">
                <a:effectLst/>
                <a:latin typeface="Ubuntu Light" panose="020B0304030602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xl" sz="1800" i="1" dirty="0">
                <a:effectLst/>
                <a:latin typeface="Ubuntu Light" panose="020B0304030602030204" pitchFamily="34" charset="0"/>
                <a:ea typeface="Calibri" panose="020F0502020204030204" pitchFamily="34" charset="0"/>
                <a:cs typeface="Arial" panose="020B0604020202020204" pitchFamily="34" charset="0"/>
              </a:rPr>
              <a:t>(Nota para el facilitador: Señala cualquier tendencia que observes en el tipo de persona que eligieron. ¿Qué características comparten? Pide a los participantes que señalen cualquier similitud entre los grupos).</a:t>
            </a:r>
            <a:endParaRPr lang="en-US" sz="1800" i="1"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r>
              <a:rPr lang="es-xl" dirty="0"/>
              <a:t>Tengamos en cuenta estas similitudes a medida que avanzamos. </a:t>
            </a:r>
            <a:br/>
            <a:endParaRPr lang="en-US" dirty="0"/>
          </a:p>
          <a:p>
            <a:endParaRPr lang="en-US" dirty="0"/>
          </a:p>
        </p:txBody>
      </p:sp>
      <p:sp>
        <p:nvSpPr>
          <p:cNvPr id="4" name="Slide Number Placeholder 3">
            <a:extLst>
              <a:ext uri="{FF2B5EF4-FFF2-40B4-BE49-F238E27FC236}">
                <a16:creationId xmlns:a16="http://schemas.microsoft.com/office/drawing/2014/main" id="{5637B951-7EC9-6494-3569-3F319C826BA7}"/>
              </a:ext>
            </a:extLst>
          </p:cNvPr>
          <p:cNvSpPr>
            <a:spLocks noGrp="1"/>
          </p:cNvSpPr>
          <p:nvPr>
            <p:ph type="sldNum" sz="quarter" idx="5"/>
          </p:nvPr>
        </p:nvSpPr>
        <p:spPr/>
        <p:txBody>
          <a:bodyPr/>
          <a:lstStyle/>
          <a:p>
            <a:fld id="{B1AB4960-CA66-47E0-A69E-4C8E9D6BFF86}" type="slidenum">
              <a:rPr lang="en-US" smtClean="0"/>
              <a:t>36</a:t>
            </a:fld>
            <a:endParaRPr lang="en-US" dirty="0"/>
          </a:p>
        </p:txBody>
      </p:sp>
    </p:spTree>
    <p:extLst>
      <p:ext uri="{BB962C8B-B14F-4D97-AF65-F5344CB8AC3E}">
        <p14:creationId xmlns:p14="http://schemas.microsoft.com/office/powerpoint/2010/main" val="157032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i="0" dirty="0">
                <a:effectLst/>
                <a:latin typeface="Ubuntu Light" panose="020B0304030602030204" pitchFamily="34" charset="0"/>
                <a:ea typeface="Calibri" panose="020F0502020204030204" pitchFamily="34" charset="0"/>
                <a:cs typeface="Arial" panose="020B0604020202020204" pitchFamily="34" charset="0"/>
              </a:rPr>
              <a:t>Guion del facilitador: </a:t>
            </a:r>
          </a:p>
          <a:p>
            <a:pPr marL="0" marR="0">
              <a:spcBef>
                <a:spcPts val="0"/>
              </a:spcBef>
              <a:spcAft>
                <a:spcPts val="0"/>
              </a:spcAft>
            </a:pPr>
            <a:r>
              <a:rPr lang="es-xl" sz="1200" b="0" i="0" dirty="0">
                <a:effectLst/>
                <a:latin typeface="Ubuntu Light" panose="020B0304030602030204" pitchFamily="34" charset="0"/>
                <a:ea typeface="Calibri" panose="020F0502020204030204" pitchFamily="34" charset="0"/>
                <a:cs typeface="Arial" panose="020B0604020202020204" pitchFamily="34" charset="0"/>
              </a:rPr>
              <a:t>Los líderes que han elegido tienen muchos comportamientos en común y cosas que hacen que los convierten en buenos líderes. </a:t>
            </a:r>
          </a:p>
          <a:p>
            <a:pPr marL="0" marR="0">
              <a:spcBef>
                <a:spcPts val="0"/>
              </a:spcBef>
              <a:spcAft>
                <a:spcPts val="0"/>
              </a:spcAft>
            </a:pPr>
            <a:r>
              <a:rPr lang="es-xl" sz="1200" b="0" i="0" dirty="0">
                <a:effectLst/>
                <a:latin typeface="Ubuntu Light" panose="020B0304030602030204" pitchFamily="34" charset="0"/>
                <a:ea typeface="Calibri" panose="020F0502020204030204" pitchFamily="34" charset="0"/>
                <a:cs typeface="Arial" panose="020B0604020202020204" pitchFamily="34" charset="0"/>
              </a:rPr>
              <a:t>Estos son algunos ejemplos de comportamientos que tienen los mejores líderes.</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xl" sz="1200" b="0" i="0" dirty="0">
                <a:effectLst/>
                <a:latin typeface="Ubuntu Light" panose="020B0304030602030204" pitchFamily="34" charset="0"/>
                <a:ea typeface="Calibri" panose="020F0502020204030204" pitchFamily="34" charset="0"/>
                <a:cs typeface="Arial" panose="020B0604020202020204" pitchFamily="34" charset="0"/>
              </a:rPr>
              <a:t>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xl" sz="1200" b="0" i="0" dirty="0">
                <a:effectLst/>
                <a:latin typeface="Ubuntu Light" panose="020B0304030602030204" pitchFamily="34" charset="0"/>
                <a:ea typeface="Calibri" panose="020F0502020204030204" pitchFamily="34" charset="0"/>
                <a:cs typeface="Arial" panose="020B0604020202020204" pitchFamily="34" charset="0"/>
              </a:rPr>
              <a:t>Los buenos líderes</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Ubuntu Light" panose="020B0304030602030204" pitchFamily="34" charset="0"/>
              <a:buChar char="-"/>
            </a:pPr>
            <a:r>
              <a:rPr lang="es-xl" sz="1200" b="0" i="0" u="none" dirty="0">
                <a:effectLst/>
                <a:latin typeface="Ubuntu Light" panose="020B0304030602030204" pitchFamily="34" charset="0"/>
                <a:ea typeface="Calibri" panose="020F0502020204030204" pitchFamily="34" charset="0"/>
                <a:cs typeface="Arial" panose="020B0604020202020204" pitchFamily="34" charset="0"/>
              </a:rPr>
              <a:t>Muestran el camino: sirven de ejemplo para que otras personas sigan sus pasos. demuestran a las personas cómo deben tratar a los demás y cómo trabajar duro.</a:t>
            </a:r>
            <a:endParaRPr lang="en-US" sz="1200" b="0" i="0" u="none"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Ubuntu Light" panose="020B0304030602030204" pitchFamily="34" charset="0"/>
              <a:buChar char="-"/>
            </a:pPr>
            <a:r>
              <a:rPr lang="es-xl" sz="1200" b="0" i="0" u="none" dirty="0">
                <a:effectLst/>
                <a:latin typeface="Ubuntu Light" panose="020B0304030602030204" pitchFamily="34" charset="0"/>
                <a:ea typeface="Calibri" panose="020F0502020204030204" pitchFamily="34" charset="0"/>
                <a:cs typeface="Arial" panose="020B0604020202020204" pitchFamily="34" charset="0"/>
              </a:rPr>
              <a:t>Inspiran la visión compartida: los líderes creen que pueden marcar la diferencia. Comparten entusiasmo por el futuro. Los grandes líderes encuentran la manera de inspirar a los demás para que actúen.</a:t>
            </a:r>
            <a:endParaRPr lang="en-US" sz="1200" b="0" i="0" u="none"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Ubuntu Light" panose="020B0304030602030204" pitchFamily="34" charset="0"/>
              <a:buChar char="-"/>
            </a:pPr>
            <a:r>
              <a:rPr lang="es-xl" sz="1200" b="0" i="0" u="none" dirty="0">
                <a:effectLst/>
                <a:latin typeface="Ubuntu Light" panose="020B0304030602030204" pitchFamily="34" charset="0"/>
                <a:ea typeface="Calibri" panose="020F0502020204030204" pitchFamily="34" charset="0"/>
                <a:cs typeface="Arial" panose="020B0604020202020204" pitchFamily="34" charset="0"/>
              </a:rPr>
              <a:t>Cuestionan el proceso: los grandes líderes siempre están aprendiendo cosas nuevas y mejoran la forma de hacer las cosas. no tienen miedo de hacer preguntas y no permiten que las personas usen la excusa “¡Pues siempre se ha hecho así!”.</a:t>
            </a:r>
            <a:endParaRPr lang="en-US" sz="1200" b="0" i="0" u="none"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Ubuntu Light" panose="020B0304030602030204" pitchFamily="34" charset="0"/>
              <a:buChar char="-"/>
            </a:pPr>
            <a:r>
              <a:rPr lang="es-xl" sz="1200" b="0" i="0" u="none" dirty="0">
                <a:effectLst/>
                <a:latin typeface="Ubuntu Light" panose="020B0304030602030204" pitchFamily="34" charset="0"/>
                <a:ea typeface="Calibri" panose="020F0502020204030204" pitchFamily="34" charset="0"/>
                <a:cs typeface="Arial" panose="020B0604020202020204" pitchFamily="34" charset="0"/>
              </a:rPr>
              <a:t>Elevan el ánimo: los grandes líderes ven cuando otros están haciendo cosas buenas y les dan crédito por su trabajo. animan a las personas, especialmente en los momentos difíciles.</a:t>
            </a:r>
            <a:endParaRPr lang="en-US" sz="1200" b="0" i="0" u="none"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Ubuntu Light" panose="020B0304030602030204" pitchFamily="34" charset="0"/>
              <a:buChar char="-"/>
            </a:pPr>
            <a:r>
              <a:rPr lang="es-xl" sz="1200" b="0" i="0" u="none" dirty="0">
                <a:effectLst/>
                <a:latin typeface="Ubuntu Light" panose="020B0304030602030204" pitchFamily="34" charset="0"/>
                <a:ea typeface="Calibri" panose="020F0502020204030204" pitchFamily="34" charset="0"/>
                <a:cs typeface="Arial" panose="020B0604020202020204" pitchFamily="34" charset="0"/>
              </a:rPr>
              <a:t>Facultan a los demás para que actúen: </a:t>
            </a:r>
            <a:r>
              <a:rPr lang="es-xl" sz="1200" b="0" i="0" dirty="0">
                <a:effectLst/>
                <a:latin typeface="Ubuntu Light" panose="020B0304030602030204" pitchFamily="34" charset="0"/>
                <a:ea typeface="Calibri" panose="020F0502020204030204" pitchFamily="34" charset="0"/>
                <a:cs typeface="Arial" panose="020B0604020202020204" pitchFamily="34" charset="0"/>
              </a:rPr>
              <a:t>los grandes líderes animan y empoderan a los demás. Quieren que todos los miembros del equipo contribuyan. Crean una atmósfera de confianza y respeto para todos los implicados.</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37</a:t>
            </a:fld>
            <a:endParaRPr lang="en-US" dirty="0"/>
          </a:p>
        </p:txBody>
      </p:sp>
    </p:spTree>
    <p:extLst>
      <p:ext uri="{BB962C8B-B14F-4D97-AF65-F5344CB8AC3E}">
        <p14:creationId xmlns:p14="http://schemas.microsoft.com/office/powerpoint/2010/main" val="31039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b="0" dirty="0"/>
              <a:t>***Se recomienda la participación de un atleta para esta sección</a:t>
            </a:r>
          </a:p>
          <a:p>
            <a:pPr marL="0" marR="0">
              <a:spcBef>
                <a:spcPts val="0"/>
              </a:spcBef>
              <a:spcAft>
                <a:spcPts val="0"/>
              </a:spcAft>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xl" sz="1200" b="1" i="0" dirty="0">
                <a:effectLst/>
                <a:latin typeface="Ubuntu Light" panose="020B0304030602030204" pitchFamily="34" charset="0"/>
                <a:ea typeface="Calibri" panose="020F0502020204030204" pitchFamily="34" charset="0"/>
                <a:cs typeface="Arial" panose="020B0604020202020204" pitchFamily="34" charset="0"/>
              </a:rPr>
              <a:t>Guion del facilitador: </a:t>
            </a:r>
          </a:p>
          <a:p>
            <a:pPr marL="0" marR="0">
              <a:spcBef>
                <a:spcPts val="0"/>
              </a:spcBef>
              <a:spcAft>
                <a:spcPts val="0"/>
              </a:spcAft>
            </a:pPr>
            <a:r>
              <a:rPr lang="es-xl" sz="1200" b="0" i="0" dirty="0">
                <a:effectLst/>
                <a:latin typeface="Ubuntu Light" panose="020B0304030602030204" pitchFamily="34" charset="0"/>
                <a:ea typeface="Calibri" panose="020F0502020204030204" pitchFamily="34" charset="0"/>
                <a:cs typeface="Arial" panose="020B0604020202020204" pitchFamily="34" charset="0"/>
              </a:rPr>
              <a:t>Ahora vamos a hablar de las 6 competencias básicas del liderazgo unificado.</a:t>
            </a:r>
            <a:endParaRPr lang="en-GB" sz="1800" dirty="0">
              <a:solidFill>
                <a:srgbClr val="7030A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7030A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1800" dirty="0">
                <a:solidFill>
                  <a:srgbClr val="7030A0"/>
                </a:solidFill>
                <a:effectLst/>
                <a:latin typeface="Arial" panose="020B0604020202020204" pitchFamily="34" charset="0"/>
                <a:ea typeface="Times New Roman" panose="02020603050405020304" pitchFamily="18" charset="0"/>
              </a:rPr>
              <a:t>Queremos desarrollar estas seis competencias en todas las personas que participan en el desarrollo del liderazgo en Olimpiadas Especiales. Creemos que dichas competencias son la clave para liberar nuestro verdadero potencial no solo como líderes, sino como líderes inclusivos que se levantan y luchan por una inclusión radical, especialmente en favor de las personas con discapacidad intelectual y del desarrollo.</a:t>
            </a:r>
            <a:endParaRPr lang="en-US" sz="1800" dirty="0">
              <a:effectLst/>
              <a:latin typeface="Times New Roman" panose="02020603050405020304" pitchFamily="18" charset="0"/>
              <a:ea typeface="Times New Roman" panose="02020603050405020304" pitchFamily="18" charset="0"/>
            </a:endParaRPr>
          </a:p>
          <a:p>
            <a:r>
              <a:rPr lang="es-xl" sz="1800" dirty="0"/>
              <a:t>Como Líderes de familia, tendrán la oportunidad de practicar estas competencias mientras lideran dentro de la organización.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200" b="0" i="0" dirty="0">
              <a:effectLst/>
              <a:latin typeface="Ubuntu Light" panose="020B0304030602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xl" sz="1200" b="0" i="0" dirty="0">
                <a:effectLst/>
                <a:latin typeface="Ubuntu Light" panose="020B0304030602030204" pitchFamily="34" charset="0"/>
                <a:ea typeface="Calibri" panose="020F0502020204030204" pitchFamily="34" charset="0"/>
                <a:cs typeface="Arial" panose="020B0604020202020204" pitchFamily="34" charset="0"/>
              </a:rPr>
              <a:t>Es importante que tengamos conciencia de nosotros mismos con respecto a qué competencias dominamos mejor y cuáles queremos mejorar.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xl" sz="1200" b="0" i="0" dirty="0">
                <a:effectLst/>
                <a:latin typeface="Ubuntu Light" panose="020B0304030602030204" pitchFamily="34" charset="0"/>
                <a:ea typeface="Calibri" panose="020F0502020204030204" pitchFamily="34" charset="0"/>
                <a:cs typeface="Arial" panose="020B0604020202020204" pitchFamily="34" charset="0"/>
              </a:rPr>
              <a:t>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xl" sz="1200" b="0" i="0" dirty="0">
                <a:effectLst/>
                <a:latin typeface="Ubuntu Light" panose="020B0304030602030204" pitchFamily="34" charset="0"/>
                <a:ea typeface="Calibri" panose="020F0502020204030204" pitchFamily="34" charset="0"/>
                <a:cs typeface="Arial" panose="020B0604020202020204" pitchFamily="34" charset="0"/>
              </a:rPr>
              <a:t>Todos tenemos cosas en las que somos buenos (fortalezas) y cosas que podemos mejorar (debilidades).</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xl" sz="1200" b="0" i="0" dirty="0">
                <a:effectLst/>
                <a:latin typeface="Ubuntu Light" panose="020B0304030602030204" pitchFamily="34" charset="0"/>
                <a:ea typeface="Calibri" panose="020F0502020204030204" pitchFamily="34" charset="0"/>
                <a:cs typeface="Arial" panose="020B0604020202020204" pitchFamily="34" charset="0"/>
              </a:rPr>
              <a:t>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xl" sz="1200" b="0" i="0" dirty="0">
                <a:effectLst/>
                <a:latin typeface="Ubuntu Light" panose="020B0304030602030204" pitchFamily="34" charset="0"/>
                <a:ea typeface="Calibri" panose="020F0502020204030204" pitchFamily="34" charset="0"/>
                <a:cs typeface="Arial" panose="020B0604020202020204" pitchFamily="34" charset="0"/>
              </a:rPr>
              <a:t>Para convertirse en grandes líderes es muy importante que conozcan sus fortalezas y debilidades. Eso les ayudará a saber qué deben mejorar o cómo formar un equipo de éxito. Los buenos líderes se rodean de personas cuyas fortalezas se complementan con las suyas y cubren sus debilidades o brechas de conocimiento.</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228600" marR="0">
              <a:spcBef>
                <a:spcPts val="0"/>
              </a:spcBef>
              <a:spcAft>
                <a:spcPts val="0"/>
              </a:spcAft>
            </a:pPr>
            <a:r>
              <a:rPr lang="es-xl" sz="1200" b="0" i="0" dirty="0">
                <a:effectLst/>
                <a:latin typeface="Ubuntu Light" panose="020B0304030602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8049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CF274-760F-C089-533C-6105862A5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CBDE47-01F4-EEC7-734B-689339953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28E593-3822-AB57-FFEE-B734392E9290}"/>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i="0" dirty="0">
                <a:effectLst/>
                <a:latin typeface="Ubuntu Light" panose="020B0304030602030204" pitchFamily="34" charset="0"/>
                <a:ea typeface="Calibri" panose="020F0502020204030204" pitchFamily="34" charset="0"/>
                <a:cs typeface="Arial" panose="020B0604020202020204" pitchFamily="34" charset="0"/>
              </a:rPr>
              <a:t>Guion del facilitador: </a:t>
            </a:r>
            <a:r>
              <a:rPr lang="es-xl" sz="1200" b="0" i="0" dirty="0">
                <a:effectLst/>
                <a:latin typeface="Ubuntu Light" panose="020B0304030602030204" pitchFamily="34" charset="0"/>
                <a:ea typeface="Calibri" panose="020F050202020403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s-xl" sz="1200" b="0" i="0" dirty="0">
                <a:effectLst/>
                <a:latin typeface="Ubuntu Light" panose="020B0304030602030204" pitchFamily="34" charset="0"/>
                <a:ea typeface="Calibri" panose="020F0502020204030204" pitchFamily="34" charset="0"/>
              </a:rPr>
              <a:t>La primera competencia es la empatía.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dirty="0">
              <a:effectLst/>
              <a:latin typeface="Calibri" panose="020F0502020204030204" pitchFamily="34" charset="0"/>
              <a:ea typeface="Calibri" panose="020F0502020204030204" pitchFamily="34" charset="0"/>
            </a:endParaRPr>
          </a:p>
          <a:p>
            <a:pPr marL="0" marR="0" lvl="0" indent="0">
              <a:spcBef>
                <a:spcPts val="0"/>
              </a:spcBef>
              <a:spcAft>
                <a:spcPts val="0"/>
              </a:spcAft>
              <a:buFont typeface="Arial" panose="020B0604020202020204" pitchFamily="34" charset="0"/>
              <a:buNone/>
              <a:tabLst>
                <a:tab pos="457200" algn="l"/>
              </a:tabLst>
            </a:pPr>
            <a:r>
              <a:rPr lang="es-xl" sz="1800" dirty="0">
                <a:solidFill>
                  <a:srgbClr val="7030A0"/>
                </a:solidFill>
                <a:effectLst/>
                <a:latin typeface="Arial" panose="020B0604020202020204" pitchFamily="34" charset="0"/>
                <a:ea typeface="Times New Roman" panose="02020603050405020304" pitchFamily="18" charset="0"/>
              </a:rPr>
              <a:t>Los líderes empáticos son personas que promueven la diversidad, demuestran creer en los demás, se ponen en el lugar de los demás y son auténticos y conscientes de sus propios comportamientos y prejuicios. </a:t>
            </a:r>
            <a:endParaRPr lang="en-US" sz="1200" b="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0" i="0" dirty="0">
                <a:effectLst/>
                <a:latin typeface="Ubuntu Light" panose="020B0304030602030204" pitchFamily="34" charset="0"/>
                <a:ea typeface="Calibri" panose="020F0502020204030204" pitchFamily="34" charset="0"/>
                <a:cs typeface="Arial" panose="020B0604020202020204" pitchFamily="34" charset="0"/>
              </a:rPr>
              <a:t> </a:t>
            </a:r>
            <a:endParaRPr lang="en-US" dirty="0"/>
          </a:p>
        </p:txBody>
      </p:sp>
      <p:sp>
        <p:nvSpPr>
          <p:cNvPr id="4" name="Slide Number Placeholder 3">
            <a:extLst>
              <a:ext uri="{FF2B5EF4-FFF2-40B4-BE49-F238E27FC236}">
                <a16:creationId xmlns:a16="http://schemas.microsoft.com/office/drawing/2014/main" id="{5317C73E-5AEE-0114-939B-9E8F107099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03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b="1" dirty="0"/>
              <a:t>Guion del facilitador: </a:t>
            </a:r>
          </a:p>
          <a:p>
            <a:r>
              <a:rPr lang="es-xl" b="0" dirty="0"/>
              <a:t>Antes de que comencemos oficialmente, tienen la oportunidad de participar en una encuesta opcional sobre el bienestar familiar como</a:t>
            </a:r>
            <a:r>
              <a:rPr lang="es-xl" sz="1800" kern="100" dirty="0">
                <a:effectLst/>
                <a:latin typeface="Aptos" panose="020B0004020202020204" pitchFamily="34" charset="0"/>
                <a:ea typeface="Aptos" panose="020B0004020202020204" pitchFamily="34" charset="0"/>
                <a:cs typeface="Arial" panose="020B0604020202020204" pitchFamily="34" charset="0"/>
              </a:rPr>
              <a:t> parte de la iniciativa de bienestar socioemocional de Olimpiadas Especiales. Si eligen participar, completarán la misma encuesta dos veces: antes y después de la Capacitación para Líderes de familia. Por lo tanto, si deciden completar la encuesta inicial, pedimos amablemente que también completen la encuesta final.</a:t>
            </a:r>
          </a:p>
          <a:p>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s-xl" sz="1800" kern="100" dirty="0">
                <a:effectLst/>
                <a:latin typeface="Aptos" panose="020B0004020202020204" pitchFamily="34" charset="0"/>
                <a:ea typeface="Aptos" panose="020B0004020202020204" pitchFamily="34" charset="0"/>
                <a:cs typeface="Arial" panose="020B0604020202020204" pitchFamily="34" charset="0"/>
              </a:rPr>
              <a:t>La participación es voluntaria y su información permanecerá anónima. Si optan por participar, se les pedirá que proporcionen información demográfica opcional en la encuesta inicial. Pueden optar por no proporcionar dicha información, pero se les pedirá que completen la Escala de bienestar familiar antes de enviarla.</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s-xl" sz="1800" kern="100" dirty="0">
                <a:effectLst/>
                <a:latin typeface="Aptos" panose="020B0004020202020204" pitchFamily="34" charset="0"/>
                <a:ea typeface="Aptos" panose="020B0004020202020204" pitchFamily="34" charset="0"/>
                <a:cs typeface="Arial" panose="020B0604020202020204" pitchFamily="34" charset="0"/>
              </a:rPr>
              <a:t>Sus respuestas serán muy valiosas para identificar cómo Olimpiadas Especiales puede apoyar mejor el bienestar familiar en el futuro.</a:t>
            </a:r>
          </a:p>
          <a:p>
            <a:pPr marL="0" marR="0">
              <a:lnSpc>
                <a:spcPct val="107000"/>
              </a:lnSpc>
              <a:spcBef>
                <a:spcPts val="0"/>
              </a:spcBef>
              <a:spcAft>
                <a:spcPts val="800"/>
              </a:spcAft>
            </a:pPr>
            <a:r>
              <a:rPr lang="es-xl" sz="1800" kern="100" dirty="0">
                <a:effectLst/>
                <a:latin typeface="Aptos" panose="020B0004020202020204" pitchFamily="34" charset="0"/>
                <a:ea typeface="Aptos" panose="020B0004020202020204" pitchFamily="34" charset="0"/>
                <a:cs typeface="Arial" panose="020B0604020202020204" pitchFamily="34" charset="0"/>
              </a:rPr>
              <a:t>Se espera que esta encuesta les tome aproximadamente cinco minutos. </a:t>
            </a:r>
            <a:b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s-xl" sz="1800" kern="100" dirty="0">
                <a:effectLst/>
                <a:latin typeface="Aptos" panose="020B0004020202020204" pitchFamily="34" charset="0"/>
                <a:cs typeface="Arial" panose="020B0604020202020204" pitchFamily="34" charset="0"/>
              </a:rPr>
              <a:t>Encontrarán la encuesta inicial en su Capacitación para Líderes de familia: de la Capacitación para Líderes de familia, pero también pueden optar por escanear el código QR en la siguiente diapositiva para realizar la encuesta de forma electrónica.  </a:t>
            </a:r>
          </a:p>
          <a:p>
            <a:pPr marL="0" marR="0">
              <a:lnSpc>
                <a:spcPct val="107000"/>
              </a:lnSpc>
              <a:spcBef>
                <a:spcPts val="0"/>
              </a:spcBef>
              <a:spcAft>
                <a:spcPts val="800"/>
              </a:spcAft>
            </a:pPr>
            <a:endParaRPr lang="en-US" sz="1800" kern="100" dirty="0">
              <a:effectLst/>
              <a:latin typeface="Aptos" panose="020B0004020202020204" pitchFamily="34" charset="0"/>
              <a:cs typeface="Arial" panose="020B0604020202020204" pitchFamily="34" charset="0"/>
            </a:endParaRPr>
          </a:p>
          <a:p>
            <a:pPr marL="0" marR="0">
              <a:lnSpc>
                <a:spcPct val="107000"/>
              </a:lnSpc>
              <a:spcBef>
                <a:spcPts val="0"/>
              </a:spcBef>
              <a:spcAft>
                <a:spcPts val="800"/>
              </a:spcAft>
            </a:pPr>
            <a:r>
              <a:rPr lang="es-xl" sz="1800" kern="100" dirty="0">
                <a:effectLst/>
                <a:latin typeface="Aptos" panose="020B0004020202020204" pitchFamily="34" charset="0"/>
                <a:cs typeface="Arial" panose="020B0604020202020204" pitchFamily="34" charset="0"/>
              </a:rPr>
              <a:t>Si desean participar, les concederé ahora unos cinco minutos para que completen la encuesta. </a:t>
            </a:r>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4</a:t>
            </a:fld>
            <a:endParaRPr lang="en-US" dirty="0"/>
          </a:p>
        </p:txBody>
      </p:sp>
    </p:spTree>
    <p:extLst>
      <p:ext uri="{BB962C8B-B14F-4D97-AF65-F5344CB8AC3E}">
        <p14:creationId xmlns:p14="http://schemas.microsoft.com/office/powerpoint/2010/main" val="3119988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2E4F9-F1A5-23B3-3885-7F07E729B5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86CF2F-750F-5448-C798-CB6A599095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64EC81-99E3-45E1-6613-9369DBCE5499}"/>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i="0" dirty="0">
                <a:effectLst/>
                <a:latin typeface="Ubuntu Light" panose="020B0304030602030204" pitchFamily="34" charset="0"/>
                <a:ea typeface="Calibri" panose="020F0502020204030204" pitchFamily="34" charset="0"/>
                <a:cs typeface="Arial" panose="020B0604020202020204" pitchFamily="34" charset="0"/>
              </a:rPr>
              <a:t>Guion del facilitador: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xl" sz="1200" b="0" i="0" dirty="0">
                <a:effectLst/>
                <a:latin typeface="Ubuntu Light" panose="020B0304030602030204" pitchFamily="34" charset="0"/>
                <a:ea typeface="Calibri" panose="020F0502020204030204" pitchFamily="34" charset="0"/>
                <a:cs typeface="Arial" panose="020B0604020202020204" pitchFamily="34" charset="0"/>
              </a:rPr>
              <a:t>La siguiente es la tenacidad.</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spcBef>
                <a:spcPts val="0"/>
              </a:spcBef>
              <a:spcAft>
                <a:spcPts val="0"/>
              </a:spcAft>
              <a:buFont typeface="Arial" panose="020B0604020202020204" pitchFamily="34" charset="0"/>
              <a:buNone/>
              <a:tabLst>
                <a:tab pos="457200" algn="l"/>
              </a:tabLst>
            </a:pPr>
            <a:r>
              <a:rPr lang="es-xl" sz="1800" dirty="0">
                <a:solidFill>
                  <a:srgbClr val="7030A0"/>
                </a:solidFill>
                <a:effectLst/>
                <a:latin typeface="Arial" panose="020B0604020202020204" pitchFamily="34" charset="0"/>
                <a:ea typeface="Times New Roman" panose="02020603050405020304" pitchFamily="18" charset="0"/>
              </a:rPr>
              <a:t>Las personas que demuestran esta competencia son resilientes, implacables, muestran determinación y son activas, superan las barreras y mantienen el enfoque en la inclusión.</a:t>
            </a:r>
            <a:br/>
            <a:endParaRPr lang="en-US" sz="1200" b="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AF9604D-714B-2E2E-3203-890EBA29B2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3895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57E3B-5C9D-F8A2-4C79-943DA18A8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FCDEFB-4D87-CC0E-2373-C9870D201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117515-B619-F9B0-88C4-28642ACC2A21}"/>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i="0" dirty="0">
                <a:effectLst/>
                <a:latin typeface="Ubuntu Light" panose="020B0304030602030204" pitchFamily="34" charset="0"/>
                <a:ea typeface="Calibri" panose="020F0502020204030204" pitchFamily="34" charset="0"/>
                <a:cs typeface="Arial" panose="020B0604020202020204" pitchFamily="34" charset="0"/>
              </a:rPr>
              <a:t>Guion del facilitador: </a:t>
            </a:r>
            <a:r>
              <a:rPr lang="es-xl" sz="1200" b="0" i="0" dirty="0">
                <a:effectLst/>
                <a:latin typeface="Ubuntu Light" panose="020B0304030602030204" pitchFamily="34" charset="0"/>
                <a:ea typeface="Calibri" panose="020F0502020204030204" pitchFamily="34" charset="0"/>
                <a:cs typeface="Arial" panose="020B0604020202020204" pitchFamily="34" charset="0"/>
              </a:rPr>
              <a:t>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xl" sz="1200" b="0" i="0" dirty="0">
                <a:effectLst/>
                <a:latin typeface="Ubuntu Light" panose="020B0304030602030204" pitchFamily="34" charset="0"/>
                <a:ea typeface="Calibri" panose="020F0502020204030204" pitchFamily="34" charset="0"/>
                <a:cs typeface="Arial" panose="020B0604020202020204" pitchFamily="34" charset="0"/>
              </a:rPr>
              <a:t>Luego sigue la responsabilidad.</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dirty="0"/>
          </a:p>
          <a:p>
            <a:pPr marL="0" marR="0">
              <a:spcBef>
                <a:spcPts val="0"/>
              </a:spcBef>
              <a:spcAft>
                <a:spcPts val="0"/>
              </a:spcAft>
            </a:pPr>
            <a:r>
              <a:rPr lang="es-xl" dirty="0"/>
              <a:t>Tener esta competencia significa </a:t>
            </a:r>
            <a:r>
              <a:rPr lang="es-xl" sz="1800" dirty="0">
                <a:solidFill>
                  <a:srgbClr val="7030A0"/>
                </a:solidFill>
                <a:effectLst/>
                <a:latin typeface="Arial" panose="020B0604020202020204" pitchFamily="34" charset="0"/>
              </a:rPr>
              <a:t>c</a:t>
            </a:r>
            <a:r>
              <a:rPr lang="es-xl" sz="1800" dirty="0">
                <a:solidFill>
                  <a:srgbClr val="7030A0"/>
                </a:solidFill>
                <a:effectLst/>
                <a:latin typeface="Arial" panose="020B0604020202020204" pitchFamily="34" charset="0"/>
                <a:ea typeface="Times New Roman" panose="02020603050405020304" pitchFamily="18" charset="0"/>
              </a:rPr>
              <a:t>entrarse en los resultados, cumplir las promesas e inspirar a los demás a través de la acción.</a:t>
            </a:r>
            <a:endParaRPr lang="en-US" dirty="0"/>
          </a:p>
        </p:txBody>
      </p:sp>
      <p:sp>
        <p:nvSpPr>
          <p:cNvPr id="4" name="Slide Number Placeholder 3">
            <a:extLst>
              <a:ext uri="{FF2B5EF4-FFF2-40B4-BE49-F238E27FC236}">
                <a16:creationId xmlns:a16="http://schemas.microsoft.com/office/drawing/2014/main" id="{C20BCFF2-8D9C-C72E-7068-44975E4495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4898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42654-B330-8E86-05CF-512831596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A11F11-8A43-9917-D450-9215E7802F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386FA-9D08-9CCD-E947-1EA16688BFAF}"/>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i="0" dirty="0">
                <a:effectLst/>
                <a:latin typeface="Ubuntu Light" panose="020B0304030602030204" pitchFamily="34" charset="0"/>
                <a:ea typeface="Calibri" panose="020F0502020204030204" pitchFamily="34" charset="0"/>
                <a:cs typeface="Arial" panose="020B0604020202020204" pitchFamily="34" charset="0"/>
              </a:rPr>
              <a:t>Guion del facilitador: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xl" sz="1200" b="0" i="0" dirty="0">
                <a:effectLst/>
                <a:latin typeface="Ubuntu Light" panose="020B0304030602030204" pitchFamily="34" charset="0"/>
                <a:ea typeface="Calibri" panose="020F0502020204030204" pitchFamily="34" charset="0"/>
                <a:cs typeface="Arial" panose="020B0604020202020204" pitchFamily="34" charset="0"/>
              </a:rPr>
              <a:t>La receptividad también es muy importante.</a:t>
            </a:r>
          </a:p>
          <a:p>
            <a:pPr marL="0" marR="0">
              <a:spcBef>
                <a:spcPts val="0"/>
              </a:spcBef>
              <a:spcAft>
                <a:spcPts val="0"/>
              </a:spcAft>
            </a:pPr>
            <a:endParaRPr lang="en-US" sz="1200" b="0"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xl" sz="1800" dirty="0">
                <a:solidFill>
                  <a:srgbClr val="7030A0"/>
                </a:solidFill>
                <a:effectLst/>
                <a:latin typeface="Arial" panose="020B0604020202020204" pitchFamily="34" charset="0"/>
                <a:ea typeface="Times New Roman" panose="02020603050405020304" pitchFamily="18" charset="0"/>
              </a:rPr>
              <a:t>Ser receptivos significa que buscan activamente perspectivas diferentes, que se comunican bien, que escuchan más de lo que hablan y que crean asociaciones y trabajan bien en equipo.</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2017C14-6276-A5BE-A92D-1D33A8C718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3254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D0B40-1171-1B4D-05CB-01C3081C73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6C62B-47EE-1320-01C0-C1F7AD4AF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AC5DD9-4181-F3AC-CA21-5CE6C2D782D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i="0" dirty="0">
                <a:effectLst/>
                <a:latin typeface="Ubuntu Light" panose="020B0304030602030204" pitchFamily="34" charset="0"/>
                <a:ea typeface="Calibri" panose="020F0502020204030204" pitchFamily="34" charset="0"/>
                <a:cs typeface="Arial" panose="020B0604020202020204" pitchFamily="34" charset="0"/>
              </a:rPr>
              <a:t>Guion del facilitador: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xl" sz="1200" b="0" i="0" dirty="0">
                <a:effectLst/>
                <a:latin typeface="Ubuntu Light" panose="020B0304030602030204" pitchFamily="34" charset="0"/>
                <a:ea typeface="Calibri" panose="020F0502020204030204" pitchFamily="34" charset="0"/>
                <a:cs typeface="Arial" panose="020B0604020202020204" pitchFamily="34" charset="0"/>
              </a:rPr>
              <a:t>El valor es tan importante como la receptividad.</a:t>
            </a:r>
          </a:p>
          <a:p>
            <a:pPr marL="0" marR="0">
              <a:spcBef>
                <a:spcPts val="0"/>
              </a:spcBef>
              <a:spcAft>
                <a:spcPts val="0"/>
              </a:spcAft>
            </a:pPr>
            <a:endParaRPr lang="en-US" sz="1200" b="0" i="0" dirty="0">
              <a:effectLst/>
              <a:latin typeface="Ubuntu Light" panose="020B0304030602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xl" sz="1800" dirty="0">
                <a:solidFill>
                  <a:srgbClr val="7030A0"/>
                </a:solidFill>
                <a:effectLst/>
                <a:latin typeface="Arial" panose="020B0604020202020204" pitchFamily="34" charset="0"/>
                <a:ea typeface="Times New Roman" panose="02020603050405020304" pitchFamily="18" charset="0"/>
              </a:rPr>
              <a:t>Las personas valientes desafían a los demás, tienen coraje y pasión, se atreven a fracasar y aprenden de los errores.</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BAD1526-6444-10CB-549F-42658EA2FB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4730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E187E-255F-61ED-DB8C-82667CFDE1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D06987-9CF1-18D1-6151-1DF0045222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D6B654-9379-5B94-9B00-17363807EF6D}"/>
              </a:ext>
            </a:extLst>
          </p:cNvPr>
          <p:cNvSpPr>
            <a:spLocks noGrp="1"/>
          </p:cNvSpPr>
          <p:nvPr>
            <p:ph type="body" idx="1"/>
          </p:nvPr>
        </p:nvSpPr>
        <p:spPr/>
        <p:txBody>
          <a:bodyPr/>
          <a:lstStyle/>
          <a:p>
            <a:pPr marL="0" marR="0">
              <a:spcBef>
                <a:spcPts val="0"/>
              </a:spcBef>
              <a:spcAft>
                <a:spcPts val="0"/>
              </a:spcAft>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xl" sz="1200" b="1" i="0" dirty="0">
                <a:effectLst/>
                <a:latin typeface="Ubuntu Light" panose="020B0304030602030204" pitchFamily="34" charset="0"/>
                <a:ea typeface="Calibri" panose="020F0502020204030204" pitchFamily="34" charset="0"/>
                <a:cs typeface="Arial" panose="020B0604020202020204" pitchFamily="34" charset="0"/>
              </a:rPr>
              <a:t>Guion del facilitador:</a:t>
            </a:r>
          </a:p>
          <a:p>
            <a:pPr marL="0" marR="0">
              <a:spcBef>
                <a:spcPts val="0"/>
              </a:spcBef>
              <a:spcAft>
                <a:spcPts val="0"/>
              </a:spcAft>
            </a:pPr>
            <a:r>
              <a:rPr lang="es-xl" sz="1200" b="0" i="0" dirty="0">
                <a:effectLst/>
                <a:latin typeface="Ubuntu Light" panose="020B0304030602030204" pitchFamily="34" charset="0"/>
                <a:ea typeface="Calibri" panose="020F0502020204030204" pitchFamily="34" charset="0"/>
                <a:cs typeface="Arial" panose="020B0604020202020204" pitchFamily="34" charset="0"/>
              </a:rPr>
              <a:t>Por último, pero no menos importante, está la innovación.</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spcBef>
                <a:spcPts val="0"/>
              </a:spcBef>
              <a:spcAft>
                <a:spcPts val="0"/>
              </a:spcAft>
              <a:buFont typeface="Arial" panose="020B0604020202020204" pitchFamily="34" charset="0"/>
              <a:buNone/>
              <a:tabLst>
                <a:tab pos="457200" algn="l"/>
              </a:tabLst>
            </a:pPr>
            <a:endParaRPr lang="en-US" sz="1200" b="0" i="0"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Arial" panose="020B0604020202020204" pitchFamily="34" charset="0"/>
              <a:buNone/>
              <a:tabLst>
                <a:tab pos="457200" algn="l"/>
              </a:tabLst>
            </a:pPr>
            <a:r>
              <a:rPr lang="es-xl" sz="1200" b="0" i="0" dirty="0">
                <a:effectLst/>
                <a:latin typeface="Ubuntu Light" panose="020B0304030602030204" pitchFamily="34" charset="0"/>
                <a:ea typeface="Calibri" panose="020F0502020204030204" pitchFamily="34" charset="0"/>
                <a:cs typeface="Times New Roman" panose="02020603050405020304" pitchFamily="18" charset="0"/>
              </a:rPr>
              <a:t>Los líderes que dominan la innovación se dan cuenta de que el cambio puede ser algo positivo y mejorar las cosas.</a:t>
            </a:r>
          </a:p>
          <a:p>
            <a:pPr marL="0" marR="0">
              <a:spcBef>
                <a:spcPts val="0"/>
              </a:spcBef>
              <a:spcAft>
                <a:spcPts val="0"/>
              </a:spcAft>
            </a:pPr>
            <a:r>
              <a:rPr lang="es-xl" sz="1800" dirty="0">
                <a:solidFill>
                  <a:srgbClr val="7030A0"/>
                </a:solidFill>
                <a:effectLst/>
                <a:latin typeface="Arial" panose="020B0604020202020204" pitchFamily="34" charset="0"/>
                <a:ea typeface="Times New Roman" panose="02020603050405020304" pitchFamily="18" charset="0"/>
              </a:rPr>
              <a:t>Fomentan una mentalidad de crecimiento, permiten que los demás compartan ideas creativas, inspiran con alegría y facilitan el aprendizaje y la búsqueda de la mejora continua.</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xl" sz="1800" dirty="0">
                <a:solidFill>
                  <a:srgbClr val="7030A0"/>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Arial" panose="020B0604020202020204" pitchFamily="34" charset="0"/>
              <a:buNone/>
              <a:tabLst>
                <a:tab pos="457200" algn="l"/>
              </a:tabLst>
            </a:pPr>
            <a:endParaRPr lang="en-US" sz="1200" b="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7F047C4-0214-1212-8FB8-5721DF05FB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5233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87C18-0A8A-1223-049C-095EBD88EA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8F08C9-2332-90CC-EB10-F219A3F11E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8AF42F-026E-E80F-6B0B-A2A70C81399A}"/>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i="0" dirty="0">
                <a:effectLst/>
                <a:latin typeface="Ubuntu Light" panose="020B0304030602030204" pitchFamily="34" charset="0"/>
                <a:ea typeface="Calibri" panose="020F0502020204030204" pitchFamily="34" charset="0"/>
                <a:cs typeface="Arial" panose="020B0604020202020204" pitchFamily="34" charset="0"/>
              </a:rPr>
              <a:t>Guion del facilitador: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xl" sz="1200" dirty="0">
                <a:effectLst/>
                <a:latin typeface="Ubuntu Light" panose="020B0304030602030204" pitchFamily="34" charset="0"/>
                <a:ea typeface="Calibri" panose="020F0502020204030204" pitchFamily="34" charset="0"/>
                <a:cs typeface="Arial" panose="020B0604020202020204" pitchFamily="34" charset="0"/>
              </a:rPr>
              <a:t> </a:t>
            </a:r>
            <a:r>
              <a:rPr lang="es-xl" sz="1200" b="0" i="0" dirty="0">
                <a:effectLst/>
                <a:latin typeface="Ubuntu Light" panose="020B0304030602030204" pitchFamily="34" charset="0"/>
                <a:ea typeface="Calibri" panose="020F0502020204030204" pitchFamily="34" charset="0"/>
                <a:cs typeface="Arial" panose="020B0604020202020204" pitchFamily="34" charset="0"/>
              </a:rPr>
              <a:t>Bien, ahora vamos a responder una encuesta levantando las manos. Tengan en cuenta estas reflexiones, ya que realizaremos una actividad de evaluación de fortalezas al final del próximo módulo.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xl" sz="1200" b="0" i="0" dirty="0">
                <a:effectLst/>
                <a:latin typeface="Ubuntu Light" panose="020B0304030602030204" pitchFamily="34" charset="0"/>
                <a:ea typeface="Calibri" panose="020F0502020204030204" pitchFamily="34" charset="0"/>
                <a:cs typeface="Arial" panose="020B0604020202020204" pitchFamily="34" charset="0"/>
              </a:rPr>
              <a:t>¿Qué competencia creen que dominan mejor?</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s-xl" sz="1200" b="0" i="0" dirty="0">
                <a:effectLst/>
                <a:latin typeface="Ubuntu Light" panose="020B0304030602030204" pitchFamily="34" charset="0"/>
                <a:ea typeface="Calibri" panose="020F0502020204030204" pitchFamily="34" charset="0"/>
              </a:rPr>
              <a:t>Empatía</a:t>
            </a:r>
          </a:p>
          <a:p>
            <a:pPr marL="342900" marR="0" lvl="0" indent="-342900">
              <a:spcBef>
                <a:spcPts val="0"/>
              </a:spcBef>
              <a:spcAft>
                <a:spcPts val="0"/>
              </a:spcAft>
              <a:buFont typeface="Symbol" panose="05050102010706020507" pitchFamily="18" charset="2"/>
              <a:buChar char=""/>
            </a:pPr>
            <a:r>
              <a:rPr lang="es-xl" sz="1200" b="0" i="0" dirty="0">
                <a:effectLst/>
                <a:latin typeface="Ubuntu Light" panose="020B0304030602030204" pitchFamily="34" charset="0"/>
                <a:ea typeface="Calibri" panose="020F0502020204030204" pitchFamily="34" charset="0"/>
              </a:rPr>
              <a:t>Tenacidad</a:t>
            </a:r>
          </a:p>
          <a:p>
            <a:pPr marL="342900" marR="0" lvl="0" indent="-342900">
              <a:spcBef>
                <a:spcPts val="0"/>
              </a:spcBef>
              <a:spcAft>
                <a:spcPts val="0"/>
              </a:spcAft>
              <a:buFont typeface="Symbol" panose="05050102010706020507" pitchFamily="18" charset="2"/>
              <a:buChar char=""/>
            </a:pPr>
            <a:r>
              <a:rPr lang="es-xl" sz="1200" b="0" i="0" dirty="0">
                <a:effectLst/>
                <a:latin typeface="Ubuntu Light" panose="020B0304030602030204" pitchFamily="34" charset="0"/>
                <a:ea typeface="Calibri" panose="020F0502020204030204" pitchFamily="34" charset="0"/>
              </a:rPr>
              <a:t>Responsabilidad</a:t>
            </a:r>
          </a:p>
          <a:p>
            <a:pPr marL="342900" marR="0" lvl="0" indent="-342900">
              <a:spcBef>
                <a:spcPts val="0"/>
              </a:spcBef>
              <a:spcAft>
                <a:spcPts val="0"/>
              </a:spcAft>
              <a:buFont typeface="Symbol" panose="05050102010706020507" pitchFamily="18" charset="2"/>
              <a:buChar char=""/>
            </a:pPr>
            <a:r>
              <a:rPr lang="es-xl" sz="1200" b="0" i="0" dirty="0">
                <a:effectLst/>
                <a:latin typeface="Ubuntu Light" panose="020B0304030602030204" pitchFamily="34" charset="0"/>
                <a:ea typeface="Calibri" panose="020F0502020204030204" pitchFamily="34" charset="0"/>
              </a:rPr>
              <a:t>Receptividad</a:t>
            </a:r>
          </a:p>
          <a:p>
            <a:pPr marL="342900" marR="0" lvl="0" indent="-342900">
              <a:spcBef>
                <a:spcPts val="0"/>
              </a:spcBef>
              <a:spcAft>
                <a:spcPts val="0"/>
              </a:spcAft>
              <a:buFont typeface="Symbol" panose="05050102010706020507" pitchFamily="18" charset="2"/>
              <a:buChar char=""/>
            </a:pPr>
            <a:r>
              <a:rPr lang="es-xl" sz="1200" b="0" i="0" dirty="0">
                <a:effectLst/>
                <a:latin typeface="Ubuntu Light" panose="020B0304030602030204" pitchFamily="34" charset="0"/>
                <a:ea typeface="Calibri" panose="020F0502020204030204" pitchFamily="34" charset="0"/>
              </a:rPr>
              <a:t>Valor</a:t>
            </a:r>
          </a:p>
          <a:p>
            <a:pPr marL="342900" marR="0" lvl="0" indent="-342900">
              <a:spcBef>
                <a:spcPts val="0"/>
              </a:spcBef>
              <a:spcAft>
                <a:spcPts val="0"/>
              </a:spcAft>
              <a:buFont typeface="Symbol" panose="05050102010706020507" pitchFamily="18" charset="2"/>
              <a:buChar char=""/>
            </a:pPr>
            <a:r>
              <a:rPr lang="es-xl" sz="1200" b="0" i="0" dirty="0">
                <a:effectLst/>
                <a:latin typeface="Ubuntu Light" panose="020B0304030602030204" pitchFamily="34" charset="0"/>
                <a:ea typeface="Calibri" panose="020F0502020204030204" pitchFamily="34" charset="0"/>
              </a:rPr>
              <a:t>Innovación</a:t>
            </a:r>
          </a:p>
          <a:p>
            <a:pPr marL="342900" marR="0" lvl="0" indent="-342900">
              <a:spcBef>
                <a:spcPts val="0"/>
              </a:spcBef>
              <a:spcAft>
                <a:spcPts val="0"/>
              </a:spcAft>
              <a:buFont typeface="Symbol" panose="05050102010706020507" pitchFamily="18" charset="2"/>
              <a:buChar char=""/>
            </a:pPr>
            <a:endParaRPr lang="en-US" sz="1200" b="0" i="0" dirty="0">
              <a:effectLst/>
              <a:latin typeface="Calibri" panose="020F0502020204030204" pitchFamily="34" charset="0"/>
              <a:ea typeface="Calibri" panose="020F0502020204030204" pitchFamily="34" charset="0"/>
            </a:endParaRPr>
          </a:p>
          <a:p>
            <a:pPr marL="457200" marR="0">
              <a:spcBef>
                <a:spcPts val="0"/>
              </a:spcBef>
              <a:spcAft>
                <a:spcPts val="0"/>
              </a:spcAft>
            </a:pPr>
            <a:r>
              <a:rPr lang="es-xl" sz="1200" dirty="0">
                <a:effectLst/>
                <a:latin typeface="Ubuntu Light" panose="020B0304030602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s-xl" sz="1200" b="0" i="0" dirty="0">
                <a:effectLst/>
                <a:latin typeface="Ubuntu Light" panose="020B0304030602030204" pitchFamily="34" charset="0"/>
                <a:ea typeface="Calibri" panose="020F0502020204030204" pitchFamily="34" charset="0"/>
                <a:cs typeface="Arial" panose="020B0604020202020204" pitchFamily="34" charset="0"/>
              </a:rPr>
              <a:t>¿Qué competencia desean mejorar?</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s-xl" sz="1200" b="0" i="0" dirty="0">
                <a:effectLst/>
                <a:latin typeface="Ubuntu Light" panose="020B0304030602030204" pitchFamily="34" charset="0"/>
                <a:ea typeface="Calibri" panose="020F0502020204030204" pitchFamily="34" charset="0"/>
              </a:rPr>
              <a:t>Empatía</a:t>
            </a:r>
          </a:p>
          <a:p>
            <a:pPr marL="342900" marR="0" lvl="0" indent="-342900">
              <a:spcBef>
                <a:spcPts val="0"/>
              </a:spcBef>
              <a:spcAft>
                <a:spcPts val="0"/>
              </a:spcAft>
              <a:buFont typeface="Symbol" panose="05050102010706020507" pitchFamily="18" charset="2"/>
              <a:buChar char=""/>
            </a:pPr>
            <a:r>
              <a:rPr lang="es-xl" sz="1200" b="0" i="0" dirty="0">
                <a:effectLst/>
                <a:latin typeface="Ubuntu Light" panose="020B0304030602030204" pitchFamily="34" charset="0"/>
                <a:ea typeface="Calibri" panose="020F0502020204030204" pitchFamily="34" charset="0"/>
              </a:rPr>
              <a:t>Tenacidad</a:t>
            </a:r>
          </a:p>
          <a:p>
            <a:pPr marL="342900" marR="0" lvl="0" indent="-342900">
              <a:spcBef>
                <a:spcPts val="0"/>
              </a:spcBef>
              <a:spcAft>
                <a:spcPts val="0"/>
              </a:spcAft>
              <a:buFont typeface="Symbol" panose="05050102010706020507" pitchFamily="18" charset="2"/>
              <a:buChar char=""/>
            </a:pPr>
            <a:r>
              <a:rPr lang="es-xl" sz="1200" b="0" i="0" dirty="0">
                <a:effectLst/>
                <a:latin typeface="Ubuntu Light" panose="020B0304030602030204" pitchFamily="34" charset="0"/>
                <a:ea typeface="Calibri" panose="020F0502020204030204" pitchFamily="34" charset="0"/>
              </a:rPr>
              <a:t>Responsabilidad</a:t>
            </a:r>
          </a:p>
          <a:p>
            <a:pPr marL="342900" marR="0" lvl="0" indent="-342900">
              <a:spcBef>
                <a:spcPts val="0"/>
              </a:spcBef>
              <a:spcAft>
                <a:spcPts val="0"/>
              </a:spcAft>
              <a:buFont typeface="Symbol" panose="05050102010706020507" pitchFamily="18" charset="2"/>
              <a:buChar char=""/>
            </a:pPr>
            <a:r>
              <a:rPr lang="es-xl" sz="1200" b="0" i="0" dirty="0">
                <a:effectLst/>
                <a:latin typeface="Ubuntu Light" panose="020B0304030602030204" pitchFamily="34" charset="0"/>
                <a:ea typeface="Calibri" panose="020F0502020204030204" pitchFamily="34" charset="0"/>
              </a:rPr>
              <a:t>Receptividad</a:t>
            </a:r>
          </a:p>
          <a:p>
            <a:pPr marL="342900" marR="0" lvl="0" indent="-342900">
              <a:spcBef>
                <a:spcPts val="0"/>
              </a:spcBef>
              <a:spcAft>
                <a:spcPts val="0"/>
              </a:spcAft>
              <a:buFont typeface="Symbol" panose="05050102010706020507" pitchFamily="18" charset="2"/>
              <a:buChar char=""/>
            </a:pPr>
            <a:r>
              <a:rPr lang="es-xl" sz="1200" b="0" i="0" dirty="0">
                <a:effectLst/>
                <a:latin typeface="Ubuntu Light" panose="020B0304030602030204" pitchFamily="34" charset="0"/>
                <a:ea typeface="Calibri" panose="020F0502020204030204" pitchFamily="34" charset="0"/>
              </a:rPr>
              <a:t>Valor</a:t>
            </a:r>
          </a:p>
          <a:p>
            <a:pPr marL="342900" marR="0" lvl="0" indent="-342900">
              <a:spcBef>
                <a:spcPts val="0"/>
              </a:spcBef>
              <a:spcAft>
                <a:spcPts val="0"/>
              </a:spcAft>
              <a:buFont typeface="Symbol" panose="05050102010706020507" pitchFamily="18" charset="2"/>
              <a:buChar char=""/>
            </a:pPr>
            <a:r>
              <a:rPr lang="es-xl" sz="1200" b="0" i="0" dirty="0">
                <a:effectLst/>
                <a:latin typeface="Ubuntu Light" panose="020B0304030602030204" pitchFamily="34" charset="0"/>
                <a:ea typeface="Calibri" panose="020F0502020204030204" pitchFamily="34" charset="0"/>
              </a:rPr>
              <a:t>Innovación</a:t>
            </a: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xl" sz="1200" b="0" i="0" dirty="0">
                <a:effectLst/>
                <a:latin typeface="Ubuntu Light" panose="020B0304030602030204" pitchFamily="34" charset="0"/>
                <a:ea typeface="Calibri" panose="020F0502020204030204" pitchFamily="34" charset="0"/>
                <a:cs typeface="Arial" panose="020B0604020202020204" pitchFamily="34" charset="0"/>
              </a:rPr>
              <a:t>¿Cómo creen que pueden emplear la competencia que mejor dominan y perfeccionarla? Anoten sus respuestas y trabajen en ello durante las próximas semanas y meses. Recuerden que los buenos líderes trabajan constantemente para mejorar sus competencias.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xl" sz="1200" dirty="0">
                <a:effectLst/>
                <a:latin typeface="Ubuntu Light" panose="020B030403060203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23ED5622-36AD-6A16-D94F-FBBCCDC243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1251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1" dirty="0"/>
              <a:t>Tiempo asignado: </a:t>
            </a:r>
            <a:r>
              <a:rPr lang="es-xl" b="0" dirty="0"/>
              <a:t>30 minutos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s-xl" b="1" dirty="0"/>
              <a:t>Guion del facilitador: </a:t>
            </a:r>
            <a:br>
              <a:rPr dirty="0"/>
            </a:br>
            <a:r>
              <a:rPr lang="es-xl" dirty="0"/>
              <a:t>Ahora que sabemos qué es un líder, hablemos sobre cómo convertirse en un Líder de familia. Proporcionaremos una descripción general del objetivo principal del Líder de familia, los roles y las responsabilidades principales, las expectativas después de esta capacitación, las posibles funciones y una actividad de evaluación de fortalezas.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46</a:t>
            </a:fld>
            <a:endParaRPr lang="en-US" dirty="0"/>
          </a:p>
        </p:txBody>
      </p:sp>
    </p:spTree>
    <p:extLst>
      <p:ext uri="{BB962C8B-B14F-4D97-AF65-F5344CB8AC3E}">
        <p14:creationId xmlns:p14="http://schemas.microsoft.com/office/powerpoint/2010/main" val="12250459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b="1" dirty="0"/>
              <a:t>Guion del facilitador: </a:t>
            </a:r>
          </a:p>
          <a:p>
            <a:r>
              <a:rPr lang="es-xl" dirty="0"/>
              <a:t>Como Líderes de familia, su objetivo principal es trabajar con los programas locales para fomentar una comunidad solidaria e inclusiva para las familias de Olimpiadas Especiales. Para ello, crearán una red en la que las familias puedan compartir experiencias, acceder a recursos y contribuir activamente al éxito de los programas de Olimpiadas Especiales. Los Líderes de familia desempeñan un rol esencial en la mejora de la comunicación, la colaboración y la participación entre las familias de Olimpiadas Especiales.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47</a:t>
            </a:fld>
            <a:endParaRPr lang="en-US" dirty="0"/>
          </a:p>
        </p:txBody>
      </p:sp>
    </p:spTree>
    <p:extLst>
      <p:ext uri="{BB962C8B-B14F-4D97-AF65-F5344CB8AC3E}">
        <p14:creationId xmlns:p14="http://schemas.microsoft.com/office/powerpoint/2010/main" val="6107710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1" dirty="0"/>
              <a:t>Guion del facilitador: </a:t>
            </a:r>
          </a:p>
          <a:p>
            <a:r>
              <a:rPr lang="es-xl" dirty="0"/>
              <a:t>Las siguientes son los roles y responsabilidades principales de los Líderes de familia. </a:t>
            </a:r>
          </a:p>
          <a:p>
            <a:endParaRPr lang="en-US" dirty="0"/>
          </a:p>
          <a:p>
            <a:r>
              <a:rPr lang="es-xl" dirty="0"/>
              <a:t>Los Líderes de familia deben hacer lo siguiente:</a:t>
            </a:r>
          </a:p>
          <a:p>
            <a:pPr marL="342900" marR="0" lvl="0" indent="-342900" rtl="0">
              <a:lnSpc>
                <a:spcPct val="107000"/>
              </a:lnSpc>
              <a:spcBef>
                <a:spcPts val="0"/>
              </a:spcBef>
              <a:spcAft>
                <a:spcPts val="0"/>
              </a:spcAft>
              <a:buFont typeface="Symbol" panose="05050102010706020507" pitchFamily="18" charset="2"/>
              <a:buChar char=""/>
            </a:pPr>
            <a:r>
              <a:rPr lang="es-xl" sz="1200" b="1" kern="100" dirty="0">
                <a:effectLst/>
                <a:latin typeface="Calibri" panose="020F0502020204030204" pitchFamily="34" charset="0"/>
                <a:ea typeface="Calibri" panose="020F0502020204030204" pitchFamily="34" charset="0"/>
                <a:cs typeface="Arial" panose="020B0604020202020204" pitchFamily="34" charset="0"/>
              </a:rPr>
              <a:t>Comprender la estructura y los objetivos del Programa local:</a:t>
            </a:r>
            <a:r>
              <a:rPr lang="es-xl" sz="1200" kern="100" dirty="0">
                <a:effectLst/>
                <a:latin typeface="Calibri" panose="020F0502020204030204" pitchFamily="34" charset="0"/>
                <a:ea typeface="Calibri" panose="020F0502020204030204" pitchFamily="34" charset="0"/>
                <a:cs typeface="Arial" panose="020B0604020202020204" pitchFamily="34" charset="0"/>
              </a:rPr>
              <a:t> los Líderes de familia deben trabajar en estrecha colaboración con su programa local para comprender los objetivos y la estructura del programa. Esto garantiza que todos estén alineados y apoyen la misma estrategia y misión.</a:t>
            </a:r>
          </a:p>
          <a:p>
            <a:pPr marL="342900" marR="0" lvl="0" indent="-342900">
              <a:lnSpc>
                <a:spcPct val="107000"/>
              </a:lnSpc>
              <a:spcBef>
                <a:spcPts val="0"/>
              </a:spcBef>
              <a:spcAft>
                <a:spcPts val="0"/>
              </a:spcAft>
              <a:buFont typeface="Symbol" panose="05050102010706020507" pitchFamily="18" charset="2"/>
              <a:buChar char=""/>
            </a:pPr>
            <a:r>
              <a:rPr lang="es-xl" sz="1200" b="1" kern="100" dirty="0">
                <a:effectLst/>
                <a:latin typeface="Calibri" panose="020F0502020204030204" pitchFamily="34" charset="0"/>
                <a:ea typeface="Calibri" panose="020F0502020204030204" pitchFamily="34" charset="0"/>
                <a:cs typeface="Arial" panose="020B0604020202020204" pitchFamily="34" charset="0"/>
              </a:rPr>
              <a:t>Brindar apoyo a las familias:</a:t>
            </a:r>
            <a:r>
              <a:rPr lang="es-xl" sz="1200" kern="100" dirty="0">
                <a:effectLst/>
                <a:latin typeface="Calibri" panose="020F0502020204030204" pitchFamily="34" charset="0"/>
                <a:ea typeface="Calibri" panose="020F0502020204030204" pitchFamily="34" charset="0"/>
                <a:cs typeface="Arial" panose="020B0604020202020204" pitchFamily="34" charset="0"/>
              </a:rPr>
              <a:t> ofrecen apoyo a las familias al proporcionarles información, recursos y orientación sobre la participación en Olimpiadas Especiales y otros servicios comunitarios.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48</a:t>
            </a:fld>
            <a:endParaRPr lang="en-US" dirty="0"/>
          </a:p>
        </p:txBody>
      </p:sp>
    </p:spTree>
    <p:extLst>
      <p:ext uri="{BB962C8B-B14F-4D97-AF65-F5344CB8AC3E}">
        <p14:creationId xmlns:p14="http://schemas.microsoft.com/office/powerpoint/2010/main" val="34194786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1" dirty="0"/>
              <a:t>Guion del facilitador: </a:t>
            </a:r>
          </a:p>
          <a:p>
            <a:pPr marL="342900" marR="0" lvl="0" indent="-342900">
              <a:lnSpc>
                <a:spcPct val="107000"/>
              </a:lnSpc>
              <a:spcBef>
                <a:spcPts val="0"/>
              </a:spcBef>
              <a:spcAft>
                <a:spcPts val="0"/>
              </a:spcAft>
              <a:buFont typeface="Symbol" panose="05050102010706020507" pitchFamily="18" charset="2"/>
              <a:buChar char=""/>
            </a:pPr>
            <a:r>
              <a:rPr lang="es-xl" sz="1200" b="1" kern="100" dirty="0">
                <a:effectLst/>
                <a:latin typeface="Calibri" panose="020F0502020204030204" pitchFamily="34" charset="0"/>
                <a:ea typeface="Calibri" panose="020F0502020204030204" pitchFamily="34" charset="0"/>
                <a:cs typeface="Arial" panose="020B0604020202020204" pitchFamily="34" charset="0"/>
              </a:rPr>
              <a:t>Brindar apoyo al Programa:</a:t>
            </a:r>
            <a:r>
              <a:rPr lang="es-xl" sz="1200" kern="100" dirty="0">
                <a:effectLst/>
                <a:latin typeface="Calibri" panose="020F0502020204030204" pitchFamily="34" charset="0"/>
                <a:ea typeface="Calibri" panose="020F0502020204030204" pitchFamily="34" charset="0"/>
                <a:cs typeface="Arial" panose="020B0604020202020204" pitchFamily="34" charset="0"/>
              </a:rPr>
              <a:t> como Líderes de familia capacitados, deben trabajar con su Programa para determinar si existe alguna necesidad que puedan satisfacer con su tiempo y conocimientos. </a:t>
            </a:r>
          </a:p>
          <a:p>
            <a:pPr marL="342900" marR="0" lvl="0" indent="-342900">
              <a:lnSpc>
                <a:spcPct val="107000"/>
              </a:lnSpc>
              <a:spcBef>
                <a:spcPts val="0"/>
              </a:spcBef>
              <a:spcAft>
                <a:spcPts val="800"/>
              </a:spcAft>
              <a:buFont typeface="Symbol" panose="05050102010706020507" pitchFamily="18" charset="2"/>
              <a:buChar char=""/>
            </a:pPr>
            <a:r>
              <a:rPr lang="es-xl" sz="1200" b="1" kern="100" dirty="0">
                <a:effectLst/>
                <a:latin typeface="Calibri" panose="020F0502020204030204" pitchFamily="34" charset="0"/>
                <a:ea typeface="Calibri" panose="020F0502020204030204" pitchFamily="34" charset="0"/>
                <a:cs typeface="Arial" panose="020B0604020202020204" pitchFamily="34" charset="0"/>
              </a:rPr>
              <a:t>Recopilar comentarios:</a:t>
            </a:r>
            <a:r>
              <a:rPr lang="es-xl" sz="1200" kern="100" dirty="0">
                <a:effectLst/>
                <a:latin typeface="Calibri" panose="020F0502020204030204" pitchFamily="34" charset="0"/>
                <a:ea typeface="Calibri" panose="020F0502020204030204" pitchFamily="34" charset="0"/>
                <a:cs typeface="Arial" panose="020B0604020202020204" pitchFamily="34" charset="0"/>
              </a:rPr>
              <a:t> recopilan comentarios de las familias y se aseguran de que sus voces estén representadas en los debates y en los procesos de toma de decisiones. Según la estructura de participación familiar del programa, esta información puede entregarse al Coordinador de Familia o al Consejo de Liderazgo de familia del programa.</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49</a:t>
            </a:fld>
            <a:endParaRPr lang="en-US" dirty="0"/>
          </a:p>
        </p:txBody>
      </p:sp>
    </p:spTree>
    <p:extLst>
      <p:ext uri="{BB962C8B-B14F-4D97-AF65-F5344CB8AC3E}">
        <p14:creationId xmlns:p14="http://schemas.microsoft.com/office/powerpoint/2010/main" val="1653885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AA691-A094-09E2-E5DE-8749BBAEC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D82B7-4837-5CF9-6F62-AB3EC50CEB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6A7B7A-9029-FF05-5483-B57E495D2CB4}"/>
              </a:ext>
            </a:extLst>
          </p:cNvPr>
          <p:cNvSpPr>
            <a:spLocks noGrp="1"/>
          </p:cNvSpPr>
          <p:nvPr>
            <p:ph type="body" idx="1"/>
          </p:nvPr>
        </p:nvSpPr>
        <p:spPr/>
        <p:txBody>
          <a:bodyPr/>
          <a:lstStyle/>
          <a:p>
            <a:r>
              <a:rPr lang="es-xl" b="1" dirty="0"/>
              <a:t>Guion del facilitador: </a:t>
            </a:r>
            <a:endParaRPr lang="en-US" b="0" dirty="0"/>
          </a:p>
          <a:p>
            <a:r>
              <a:rPr lang="es-xl" dirty="0"/>
              <a:t>Si han optado por participar y desean hacerlo de forma electrónica, aquí está el código QR.</a:t>
            </a:r>
          </a:p>
        </p:txBody>
      </p:sp>
      <p:sp>
        <p:nvSpPr>
          <p:cNvPr id="4" name="Slide Number Placeholder 3">
            <a:extLst>
              <a:ext uri="{FF2B5EF4-FFF2-40B4-BE49-F238E27FC236}">
                <a16:creationId xmlns:a16="http://schemas.microsoft.com/office/drawing/2014/main" id="{43A828B4-CC95-0D7B-271F-2A4D5E182509}"/>
              </a:ext>
            </a:extLst>
          </p:cNvPr>
          <p:cNvSpPr>
            <a:spLocks noGrp="1"/>
          </p:cNvSpPr>
          <p:nvPr>
            <p:ph type="sldNum" sz="quarter" idx="5"/>
          </p:nvPr>
        </p:nvSpPr>
        <p:spPr/>
        <p:txBody>
          <a:bodyPr/>
          <a:lstStyle/>
          <a:p>
            <a:fld id="{B1AB4960-CA66-47E0-A69E-4C8E9D6BFF86}" type="slidenum">
              <a:rPr lang="en-US" smtClean="0"/>
              <a:t>5</a:t>
            </a:fld>
            <a:endParaRPr lang="en-US" dirty="0"/>
          </a:p>
        </p:txBody>
      </p:sp>
    </p:spTree>
    <p:extLst>
      <p:ext uri="{BB962C8B-B14F-4D97-AF65-F5344CB8AC3E}">
        <p14:creationId xmlns:p14="http://schemas.microsoft.com/office/powerpoint/2010/main" val="11776542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0" dirty="0"/>
              <a:t>***Se recomienda la participación de un atleta</a:t>
            </a:r>
            <a:endParaRPr lang="en-US" i="1" dirty="0"/>
          </a:p>
          <a:p>
            <a:r>
              <a:rPr lang="es-xl" i="1" dirty="0"/>
              <a:t>(Nota para el facilitador: Asegúrate de tener preparadas suficientes características de liderazgo, una por persona. Consulta el cuadro “Características de liderazgo” anterior y escribe una característica en cada hoja de papel. Entrega una característica a cada participante).</a:t>
            </a:r>
          </a:p>
          <a:p>
            <a:endParaRPr lang="en-US" i="1" dirty="0"/>
          </a:p>
          <a:p>
            <a:r>
              <a:rPr lang="es-xl" b="1" i="0" dirty="0"/>
              <a:t>Guion del facilitador: </a:t>
            </a:r>
          </a:p>
          <a:p>
            <a:r>
              <a:rPr lang="es-xl" b="0" i="0" dirty="0"/>
              <a:t>A medida que empiezan a pensar en cómo pueden trabajar con sus Líderes del Programa o Región para alcanzar objetivos mutuos, les será útil pensar en sus fortalezas en relación con Olimpiadas Especiales.</a:t>
            </a:r>
          </a:p>
          <a:p>
            <a:r>
              <a:rPr lang="es-xl" b="0" i="0" dirty="0"/>
              <a:t>Ahora realizaremos una actividad de evaluación de fortalezas para reflexionar sobre algunas características de liderazgo y cómo se relacionan con su propio liderazgo como Líder de familia en Olimpiadas Especiales. </a:t>
            </a:r>
          </a:p>
          <a:p>
            <a:r>
              <a:rPr lang="es-xl" b="0" i="0" dirty="0"/>
              <a:t>En primer lugar, lean la característica de liderazgo de su tarjeta y tómense un momento para reflexionar sobre cómo se relaciona con su liderazgo en Olimpiadas Especiales.</a:t>
            </a:r>
          </a:p>
          <a:p>
            <a:r>
              <a:rPr lang="es-xl" b="0" i="0" dirty="0"/>
              <a:t>A continuación, pongámonos de pie y formemos un círculo. </a:t>
            </a:r>
          </a:p>
          <a:p>
            <a:r>
              <a:rPr lang="es-xl" b="0" i="0" dirty="0"/>
              <a:t>Ahora, nos turnaremos para compartir la fortaleza de nuestra propia tarjeta y explicar cómo vemos que se manifiesta en nuestro estilo o enfoque de liderazgo. </a:t>
            </a:r>
            <a:br>
              <a:rPr dirty="0"/>
            </a:br>
            <a:r>
              <a:rPr lang="es-xl" b="0" i="0" dirty="0"/>
              <a:t>Una vez que hayan terminado de compartir su fortaleza, pasarán la tarjeta de fortaleza a la persona que tengan a su izquierda. </a:t>
            </a:r>
            <a:br>
              <a:rPr dirty="0"/>
            </a:br>
            <a:r>
              <a:rPr lang="es-xl" b="0" i="0" dirty="0"/>
              <a:t>El nuevo portador de la tarjeta reflexionará sobre cómo se aplica esta fortaleza a sí mismo o cómo la ha observado en su propio liderazgo, y también compartirá su propia tarjeta de fortaleza. </a:t>
            </a:r>
          </a:p>
          <a:p>
            <a:r>
              <a:rPr lang="es-xl" b="0" i="0" dirty="0"/>
              <a:t>Comenzaré yo.</a:t>
            </a:r>
          </a:p>
          <a:p>
            <a:endParaRPr lang="en-US" b="0" i="0" dirty="0"/>
          </a:p>
          <a:p>
            <a:r>
              <a:rPr lang="es-xl" b="0" i="0" dirty="0"/>
              <a:t>¡Gran trabajo de equipo! Volvamos a nuestros asientos.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50</a:t>
            </a:fld>
            <a:endParaRPr lang="en-US" dirty="0"/>
          </a:p>
        </p:txBody>
      </p:sp>
    </p:spTree>
    <p:extLst>
      <p:ext uri="{BB962C8B-B14F-4D97-AF65-F5344CB8AC3E}">
        <p14:creationId xmlns:p14="http://schemas.microsoft.com/office/powerpoint/2010/main" val="14662170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0" dirty="0"/>
              <a:t>***Se recomienda la participación de un atleta</a:t>
            </a:r>
          </a:p>
          <a:p>
            <a:pPr marL="0" marR="0" lvl="0" indent="0" algn="l" defTabSz="457200" rtl="0" eaLnBrk="1" fontAlgn="auto" latinLnBrk="0" hangingPunct="1">
              <a:lnSpc>
                <a:spcPct val="100000"/>
              </a:lnSpc>
              <a:spcBef>
                <a:spcPts val="0"/>
              </a:spcBef>
              <a:spcAft>
                <a:spcPts val="0"/>
              </a:spcAft>
              <a:buClrTx/>
              <a:buSzTx/>
              <a:buFontTx/>
              <a:buNone/>
              <a:tabLst/>
              <a:defRPr/>
            </a:pPr>
            <a:r>
              <a:rPr lang="es-xl" b="0" i="1" dirty="0"/>
              <a:t>(Nota para el facilitador: Concluye la actividad con una reflexión grupal sobre las fortalezas identificadas).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s-xl" b="1" i="0" dirty="0"/>
              <a:t>Guion del facilitador: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s-xl" b="0" i="0" dirty="0"/>
              <a:t>Como pueden ver, nuestras fortalezas individuales se multiplican cuando trabajamos juntos en un círculo de fortalezas. Recuerden esto cuando nos separemos al final de la capacitación y sepan que tienen una comunidad de fortaleza en nuestros Líderes de familia. </a:t>
            </a:r>
          </a:p>
          <a:p>
            <a:pPr marL="0" marR="0" lvl="0" indent="0" algn="l" defTabSz="457200" rtl="0" eaLnBrk="1" fontAlgn="auto" latinLnBrk="0" hangingPunct="1">
              <a:lnSpc>
                <a:spcPct val="100000"/>
              </a:lnSpc>
              <a:spcBef>
                <a:spcPts val="0"/>
              </a:spcBef>
              <a:spcAft>
                <a:spcPts val="0"/>
              </a:spcAft>
              <a:buClrTx/>
              <a:buSzTx/>
              <a:buFontTx/>
              <a:buNone/>
              <a:tabLst/>
              <a:defRPr/>
            </a:pPr>
            <a:r>
              <a:rPr lang="es-xl" b="0" i="0" dirty="0"/>
              <a:t>¿Qué opinan ustedes? ¿Cómo pueden combinarse y utilizarse estas fortalezas diferentes para mejorar el liderazgo de familias en Olimpiadas Especiales?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51</a:t>
            </a:fld>
            <a:endParaRPr lang="en-US" dirty="0"/>
          </a:p>
        </p:txBody>
      </p:sp>
    </p:spTree>
    <p:extLst>
      <p:ext uri="{BB962C8B-B14F-4D97-AF65-F5344CB8AC3E}">
        <p14:creationId xmlns:p14="http://schemas.microsoft.com/office/powerpoint/2010/main" val="31180343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1" dirty="0"/>
              <a:t>Guion del facilitador: </a:t>
            </a:r>
            <a:endParaRPr lang="en-US" dirty="0"/>
          </a:p>
          <a:p>
            <a:r>
              <a:rPr lang="es-xl" dirty="0"/>
              <a:t>Bien, ¿qué ocurre después de nuestros dos días de capacitación juntos y cómo pueden empezar a desempeñar su rol de Líderes de familia? </a:t>
            </a:r>
          </a:p>
          <a:p>
            <a:r>
              <a:rPr lang="es-xl" dirty="0"/>
              <a:t>Después de la capacitación, es importante que se </a:t>
            </a:r>
            <a:r>
              <a:rPr lang="es-xl" sz="1200" kern="100" dirty="0">
                <a:effectLst/>
                <a:latin typeface="Calibri" panose="020F0502020204030204" pitchFamily="34" charset="0"/>
                <a:cs typeface="Arial" panose="020B0604020202020204" pitchFamily="34" charset="0"/>
              </a:rPr>
              <a:t>r</a:t>
            </a:r>
            <a:r>
              <a:rPr lang="es-xl" sz="1200" kern="100" dirty="0">
                <a:effectLst/>
                <a:latin typeface="Calibri" panose="020F0502020204030204" pitchFamily="34" charset="0"/>
                <a:ea typeface="Calibri" panose="020F0502020204030204" pitchFamily="34" charset="0"/>
                <a:cs typeface="Arial" panose="020B0604020202020204" pitchFamily="34" charset="0"/>
              </a:rPr>
              <a:t>eúnan con el Coordinador de Familias de su programa o con otro miembro del equipo de Olimpiadas Especiales de su comunidad local. En esta reunión, podrán presentar sus objetivos y planes para aumentar la participación de las familias en su Programa local, el cual desarrollaremos al final del día de hoy. En el transcurso y después de esta reunión con el equipo de Olimpiadas Especiales, podrán modificar sus objetivos según sea necesario para garantizar la alineación con los objetivos de su Programa local. Luego podrán poner en práctica este nuevo plan de acción como Líderes de familia. </a:t>
            </a:r>
          </a:p>
          <a:p>
            <a:pPr marL="0" marR="0" lvl="0" indent="0">
              <a:lnSpc>
                <a:spcPct val="107000"/>
              </a:lnSpc>
              <a:spcBef>
                <a:spcPts val="0"/>
              </a:spcBef>
              <a:spcAft>
                <a:spcPts val="800"/>
              </a:spcAft>
              <a:buFont typeface="+mj-lt"/>
              <a:buNone/>
            </a:pP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mj-lt"/>
              <a:buNone/>
            </a:pPr>
            <a:r>
              <a:rPr lang="es-xl" sz="1200" kern="100" dirty="0">
                <a:effectLst/>
                <a:latin typeface="Calibri" panose="020F0502020204030204" pitchFamily="34" charset="0"/>
                <a:ea typeface="Calibri" panose="020F0502020204030204" pitchFamily="34" charset="0"/>
                <a:cs typeface="Arial" panose="020B0604020202020204" pitchFamily="34" charset="0"/>
              </a:rPr>
              <a:t>Durante su tiempo como Líderes de familia, no olviden comunicarse periódicamente con la persona de contacto de su Programa local para informar sus comentarios, éxitos u obstáculos. Recuerden que no están solos, ¡y que todos trabajamos juntos para alcanzar los objetivos del Programa!</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52</a:t>
            </a:fld>
            <a:endParaRPr lang="en-US" dirty="0"/>
          </a:p>
        </p:txBody>
      </p:sp>
    </p:spTree>
    <p:extLst>
      <p:ext uri="{BB962C8B-B14F-4D97-AF65-F5344CB8AC3E}">
        <p14:creationId xmlns:p14="http://schemas.microsoft.com/office/powerpoint/2010/main" val="31923894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1" dirty="0"/>
              <a:t>Guion del facilitador: </a:t>
            </a:r>
            <a:endParaRPr lang="en-US" dirty="0"/>
          </a:p>
          <a:p>
            <a:r>
              <a:rPr lang="es-xl" dirty="0"/>
              <a:t>Bien, ¿qué ocurre después de nuestros dos días de capacitación juntos y cómo pueden empezar a desempeñar su rol de Líderes de familia? </a:t>
            </a:r>
          </a:p>
          <a:p>
            <a:r>
              <a:rPr lang="es-xl" dirty="0"/>
              <a:t>Después de la capacitación, es importante que se </a:t>
            </a:r>
            <a:r>
              <a:rPr lang="es-xl" sz="1200" kern="100" dirty="0">
                <a:effectLst/>
                <a:latin typeface="Calibri" panose="020F0502020204030204" pitchFamily="34" charset="0"/>
                <a:cs typeface="Arial" panose="020B0604020202020204" pitchFamily="34" charset="0"/>
              </a:rPr>
              <a:t>r</a:t>
            </a:r>
            <a:r>
              <a:rPr lang="es-xl" sz="1200" kern="100" dirty="0">
                <a:effectLst/>
                <a:latin typeface="Calibri" panose="020F0502020204030204" pitchFamily="34" charset="0"/>
                <a:ea typeface="Calibri" panose="020F0502020204030204" pitchFamily="34" charset="0"/>
                <a:cs typeface="Arial" panose="020B0604020202020204" pitchFamily="34" charset="0"/>
              </a:rPr>
              <a:t>eúnan con el Coordinador de Familias de su programa o con otro miembro del equipo de Olimpiadas Especiales de su comunidad local. En esta reunión, podrán presentar sus objetivos y planes para aumentar la participación de las familias en su Programa local, el cual desarrollaremos al final del día de hoy. En el transcurso y después de esta reunión con el equipo de Olimpiadas Especiales, podrán modificar sus objetivos según sea necesario para garantizar la alineación con los objetivos de su Programa local. Luego podrán poner en práctica este nuevo plan de acción como Líderes de familia. </a:t>
            </a:r>
          </a:p>
          <a:p>
            <a:pPr marL="0" marR="0" lvl="0" indent="0">
              <a:lnSpc>
                <a:spcPct val="107000"/>
              </a:lnSpc>
              <a:spcBef>
                <a:spcPts val="0"/>
              </a:spcBef>
              <a:spcAft>
                <a:spcPts val="800"/>
              </a:spcAft>
              <a:buFont typeface="+mj-lt"/>
              <a:buNone/>
            </a:pP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mj-lt"/>
              <a:buNone/>
            </a:pPr>
            <a:r>
              <a:rPr lang="es-xl" sz="1200" kern="100" dirty="0">
                <a:effectLst/>
                <a:latin typeface="Calibri" panose="020F0502020204030204" pitchFamily="34" charset="0"/>
                <a:ea typeface="Calibri" panose="020F0502020204030204" pitchFamily="34" charset="0"/>
                <a:cs typeface="Arial" panose="020B0604020202020204" pitchFamily="34" charset="0"/>
              </a:rPr>
              <a:t>Durante su tiempo como Líderes de familia, no olviden comunicarse periódicamente con la persona de contacto de su Programa local para informar sus comentarios, éxitos u obstáculos. Recuerden que no están solos, ¡y que todos trabajamos juntos para alcanzar los objetivos del Programa!</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53</a:t>
            </a:fld>
            <a:endParaRPr lang="en-US" dirty="0"/>
          </a:p>
        </p:txBody>
      </p:sp>
    </p:spTree>
    <p:extLst>
      <p:ext uri="{BB962C8B-B14F-4D97-AF65-F5344CB8AC3E}">
        <p14:creationId xmlns:p14="http://schemas.microsoft.com/office/powerpoint/2010/main" val="17945306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b="1" dirty="0"/>
              <a:t>Guion del facilitador:</a:t>
            </a:r>
          </a:p>
          <a:p>
            <a:r>
              <a:rPr lang="es-xl" dirty="0"/>
              <a:t>Antes de reunirse con su equipo de Olimpiadas Especiales, les resultará útil tener una idea de algunos roles que pueden desempeñar como Líderes de familia. Esta lista no es exhaustiva y su persona de contacto de Olimpiadas Especiales puede tener ideas diferentes. Recuerden tener en cuenta sus fortalezas y consultar con su Programa local para alinear sus habilidades con sus necesidades.</a:t>
            </a:r>
          </a:p>
          <a:p>
            <a:r>
              <a:rPr lang="es-xl" sz="1200" kern="100" dirty="0">
                <a:effectLst/>
                <a:ea typeface="Calibri" panose="020F0502020204030204" pitchFamily="34" charset="0"/>
                <a:cs typeface="Arial" panose="020B0604020202020204" pitchFamily="34" charset="0"/>
              </a:rPr>
              <a:t>Su liderazgo puede ser útil en los siguientes ámbitos: </a:t>
            </a:r>
            <a:br>
              <a:rPr dirty="0"/>
            </a:br>
            <a:r>
              <a:rPr lang="es-xl" sz="1200" b="1" kern="100" dirty="0">
                <a:effectLst/>
                <a:ea typeface="Calibri" panose="020F0502020204030204" pitchFamily="34" charset="0"/>
                <a:cs typeface="Arial" panose="020B0604020202020204" pitchFamily="34" charset="0"/>
              </a:rPr>
              <a:t>Reclutamiento de miembros de familias: </a:t>
            </a:r>
            <a:r>
              <a:rPr lang="es-xl" sz="1200" kern="100" dirty="0">
                <a:effectLst/>
                <a:ea typeface="Calibri" panose="020F0502020204030204" pitchFamily="34" charset="0"/>
                <a:cs typeface="Arial" panose="020B0604020202020204" pitchFamily="34" charset="0"/>
              </a:rPr>
              <a:t>implica ponerse en contacto con nuevas familias a través de correo electrónico, teléfono o el método de comunicación preferido en su región. Es posible que a los nuevos miembros de familias les resulte útil conocer sus experiencias con Olimpiadas Especiales. También sería útil mantener organizada la información de contacto de la familia, como, por ejemplo, mediante un archivo de Excel, para mantener la comunicación con los miembros de la familia a lo largo de los años. También pueden apoyar o planificar eventos para las familias.</a:t>
            </a:r>
          </a:p>
          <a:p>
            <a:r>
              <a:rPr lang="es-xl" sz="1200" b="1" kern="100" dirty="0">
                <a:effectLst/>
                <a:ea typeface="Calibri" panose="020F0502020204030204" pitchFamily="34" charset="0"/>
                <a:cs typeface="Arial" panose="020B0604020202020204" pitchFamily="34" charset="0"/>
              </a:rPr>
              <a:t>Formación de Redes de Apoyo Familiar o FSN: </a:t>
            </a:r>
            <a:r>
              <a:rPr lang="es-xl" sz="1200" b="0" kern="100" dirty="0">
                <a:effectLst/>
                <a:ea typeface="Calibri" panose="020F0502020204030204" pitchFamily="34" charset="0"/>
                <a:cs typeface="Arial" panose="020B0604020202020204" pitchFamily="34" charset="0"/>
              </a:rPr>
              <a:t>las Redes de Apoyo Familiar proporcionan una estructura programática en la que las familias de Olimpiadas Especiales se ponen en contacto con las familias nuevas para darles la bienvenida a la comunidad de Olimpiadas Especiales. El objetivo de las Redes de Apoyo Familiar es apoyar a las familias, desarrollar asociaciones con organizaciones comunitarias y formar a nuevos Líderes de familia. Si su región no cuenta con estas redes, pueden ver lo que hacen otras regiones. Un ejemplo son las Redes de Apoyo Familiar de Italia. </a:t>
            </a:r>
          </a:p>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kern="100" dirty="0">
                <a:latin typeface="+mn-lt"/>
                <a:ea typeface="Calibri" panose="020F0502020204030204" pitchFamily="34" charset="0"/>
                <a:cs typeface="Arial" panose="020B0604020202020204" pitchFamily="34" charset="0"/>
              </a:rPr>
              <a:t>Foros de Familias y Salud: </a:t>
            </a:r>
            <a:r>
              <a:rPr lang="es-xl" sz="1200" b="0" kern="100" dirty="0">
                <a:latin typeface="+mn-lt"/>
                <a:ea typeface="Calibri" panose="020F0502020204030204" pitchFamily="34" charset="0"/>
                <a:cs typeface="Arial" panose="020B0604020202020204" pitchFamily="34" charset="0"/>
              </a:rPr>
              <a:t>los Foros de Familias y Salud o FHF proporcionan un espacio para que los padres, cuidadores y hermanos participen en la educación sobre salud y obtengan acceso directo a recursos facilitados por profesionales de la salud, líderes comunitarios y proveedores de servicios sociales. Pueden participar como voluntarios en la planificación de un Foro de Familias y Salud, invitar a otras familias a asistir y exponer en ellos como expertos en los temas seleccionados. </a:t>
            </a:r>
          </a:p>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kern="100" dirty="0">
                <a:effectLst/>
                <a:latin typeface="+mn-lt"/>
                <a:ea typeface="Calibri" panose="020F0502020204030204" pitchFamily="34" charset="0"/>
                <a:cs typeface="Arial" panose="020B0604020202020204" pitchFamily="34" charset="0"/>
              </a:rPr>
              <a:t>Atletas Jóvenes: </a:t>
            </a:r>
            <a:r>
              <a:rPr lang="es-xl" sz="1200" b="0" kern="100" dirty="0">
                <a:effectLst/>
                <a:latin typeface="+mn-lt"/>
                <a:ea typeface="Calibri" panose="020F0502020204030204" pitchFamily="34" charset="0"/>
                <a:cs typeface="Arial" panose="020B0604020202020204" pitchFamily="34" charset="0"/>
              </a:rPr>
              <a:t>Atletas Jóvenes o YA ofrece apoyo directo a niños de entre 2 y 7 años a través de actividades inclusivas de desarrollo de habilidades, que repercuten en el desarrollo social, cognitivo,</a:t>
            </a:r>
          </a:p>
          <a:p>
            <a:pPr marL="0" marR="0" lvl="0" indent="0" algn="l" defTabSz="457200" rtl="0" eaLnBrk="1" fontAlgn="auto" latinLnBrk="0" hangingPunct="1">
              <a:lnSpc>
                <a:spcPct val="100000"/>
              </a:lnSpc>
              <a:spcBef>
                <a:spcPts val="0"/>
              </a:spcBef>
              <a:spcAft>
                <a:spcPts val="0"/>
              </a:spcAft>
              <a:buClrTx/>
              <a:buSzTx/>
              <a:buFontTx/>
              <a:buNone/>
              <a:tabLst/>
              <a:defRPr/>
            </a:pPr>
            <a:r>
              <a:rPr lang="es-xl" sz="1200" b="0" kern="100" dirty="0">
                <a:effectLst/>
                <a:latin typeface="+mn-lt"/>
                <a:ea typeface="Calibri" panose="020F0502020204030204" pitchFamily="34" charset="0"/>
                <a:cs typeface="Arial" panose="020B0604020202020204" pitchFamily="34" charset="0"/>
              </a:rPr>
              <a:t>psicológico y físico de los niños pequeños. Jóvenes Atletas se lleva a cabo en</a:t>
            </a:r>
          </a:p>
          <a:p>
            <a:pPr marL="0" marR="0" lvl="0" indent="0" algn="l" defTabSz="457200" rtl="0" eaLnBrk="1" fontAlgn="auto" latinLnBrk="0" hangingPunct="1">
              <a:lnSpc>
                <a:spcPct val="100000"/>
              </a:lnSpc>
              <a:spcBef>
                <a:spcPts val="0"/>
              </a:spcBef>
              <a:spcAft>
                <a:spcPts val="0"/>
              </a:spcAft>
              <a:buClrTx/>
              <a:buSzTx/>
              <a:buFontTx/>
              <a:buNone/>
              <a:tabLst/>
              <a:defRPr/>
            </a:pPr>
            <a:r>
              <a:rPr lang="es-xl" sz="1200" b="0" kern="100" dirty="0">
                <a:effectLst/>
                <a:latin typeface="+mn-lt"/>
                <a:ea typeface="Calibri" panose="020F0502020204030204" pitchFamily="34" charset="0"/>
                <a:cs typeface="Arial" panose="020B0604020202020204" pitchFamily="34" charset="0"/>
              </a:rPr>
              <a:t>viviendas, escuelas y comunidades, y está dirigido por padres, familias, profesores y voluntarios que cuentan con la capacitación y los recursos de Olimpiadas Especiales. Pueden ofrecerse como voluntarios en las actividades de Jóvenes Atletas o desempeñarse como entrenadores. Los hermanos de entre 2 y 7 años también pueden unirse a las actividades inclusivas de Jóvenes Atletas y participar con sus hermanos con discapacidad intelectual.</a:t>
            </a:r>
          </a:p>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kern="100" dirty="0">
                <a:effectLst/>
                <a:latin typeface="+mn-lt"/>
                <a:ea typeface="Calibri" panose="020F0502020204030204" pitchFamily="34" charset="0"/>
                <a:cs typeface="Arial" panose="020B0604020202020204" pitchFamily="34" charset="0"/>
              </a:rPr>
              <a:t>Atletas Saludables: </a:t>
            </a:r>
            <a:r>
              <a:rPr lang="es-xl" sz="1200" b="0" kern="100" dirty="0">
                <a:effectLst/>
                <a:latin typeface="+mn-lt"/>
                <a:ea typeface="Calibri" panose="020F0502020204030204" pitchFamily="34" charset="0"/>
                <a:cs typeface="Arial" panose="020B0604020202020204" pitchFamily="34" charset="0"/>
              </a:rPr>
              <a:t>Atletas Saludables</a:t>
            </a:r>
            <a:r>
              <a:rPr lang="es-xl" sz="1200" b="0" kern="100" baseline="30000" dirty="0">
                <a:effectLst/>
                <a:latin typeface="+mn-lt"/>
                <a:ea typeface="Calibri" panose="020F0502020204030204" pitchFamily="34" charset="0"/>
                <a:cs typeface="Arial" panose="020B0604020202020204" pitchFamily="34" charset="0"/>
              </a:rPr>
              <a:t>®</a:t>
            </a:r>
            <a:r>
              <a:rPr lang="es-xl" sz="1200" b="0" kern="100" dirty="0">
                <a:effectLst/>
                <a:latin typeface="+mn-lt"/>
                <a:ea typeface="Calibri" panose="020F0502020204030204" pitchFamily="34" charset="0"/>
                <a:cs typeface="Arial" panose="020B0604020202020204" pitchFamily="34" charset="0"/>
              </a:rPr>
              <a:t> o HA ofrece exámenes de salud gratuitos y educación sobre la salud en un entorno divertido y acogedor, y se centra en eliminar la ansiedad que las personas con discapacidad intelectual suelen experimentar cuando deben visitar a un profesional médico. Atletas Saludables ofrece exámenes de detección en nueve áreas diferentes de la salud, incluidas pediatría, bienestar emocional, oftalmología, odontología, audiología, fisioterapia, podología, promoción de la salud y exámenes físicos para deportes. Como estudiantes o profesionales de la salud, ustedes pueden desempeñarse como voluntarios con conocimientos en salud.</a:t>
            </a:r>
            <a:endParaRPr lang="en-US" sz="1200" b="0" kern="100" dirty="0">
              <a:effectLst/>
              <a:ea typeface="Calibri" panose="020F0502020204030204" pitchFamily="34" charset="0"/>
              <a:cs typeface="Arial" panose="020B0604020202020204" pitchFamily="34" charset="0"/>
            </a:endParaRPr>
          </a:p>
          <a:p>
            <a:r>
              <a:rPr lang="es-xl" sz="1200" b="1" kern="100" dirty="0">
                <a:effectLst/>
                <a:ea typeface="Calibri" panose="020F0502020204030204" pitchFamily="34" charset="0"/>
                <a:cs typeface="Arial" panose="020B0604020202020204" pitchFamily="34" charset="0"/>
              </a:rPr>
              <a:t>Defensa y empoderamiento: </a:t>
            </a:r>
            <a:r>
              <a:rPr lang="es-xl" sz="1200" b="0" kern="100" dirty="0">
                <a:effectLst/>
                <a:ea typeface="Calibri" panose="020F0502020204030204" pitchFamily="34" charset="0"/>
                <a:cs typeface="Arial" panose="020B0604020202020204" pitchFamily="34" charset="0"/>
              </a:rPr>
              <a:t>los atletas como autodefensores son vitales para el objetivo de Olimpiadas Especiales, y los Líderes de familia también pueden unirse a este esfuerzo. Ustedes pueden informar a los legisladores y a otras organizaciones sobre las importantes consecuencias que se derivan del estigma y los estereotipos a los que se enfrentan las personas con discapacidad intelectual.</a:t>
            </a:r>
          </a:p>
          <a:p>
            <a:r>
              <a:rPr lang="es-xl" sz="1200" b="0" kern="100" dirty="0">
                <a:effectLst/>
                <a:cs typeface="Arial" panose="020B0604020202020204" pitchFamily="34" charset="0"/>
              </a:rPr>
              <a:t>Otras funciones y roles pueden incluir la recaudación de donaciones para su Programa, la narración de historias de impacto (de la que aprenderemos en el próximo módulo), o cualquier otra necesidad que tenga el Programa y con la que se alinee su fortaleza. </a:t>
            </a:r>
          </a:p>
          <a:p>
            <a:r>
              <a:rPr lang="es-xl" sz="1200" b="0" kern="100" dirty="0">
                <a:effectLst/>
                <a:cs typeface="Arial" panose="020B0604020202020204" pitchFamily="34" charset="0"/>
              </a:rPr>
              <a:t>Las oportunidades son infinitas, ¡y estamos agradecidos de contar con su colaboración! </a:t>
            </a:r>
            <a:endParaRPr lang="en-US" b="0"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54</a:t>
            </a:fld>
            <a:endParaRPr lang="en-US" dirty="0"/>
          </a:p>
        </p:txBody>
      </p:sp>
    </p:spTree>
    <p:extLst>
      <p:ext uri="{BB962C8B-B14F-4D97-AF65-F5344CB8AC3E}">
        <p14:creationId xmlns:p14="http://schemas.microsoft.com/office/powerpoint/2010/main" val="35857116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0" dirty="0"/>
              <a:t>***Se recomienda la participación de un atleta</a:t>
            </a:r>
          </a:p>
          <a:p>
            <a:endParaRPr lang="en-US" dirty="0"/>
          </a:p>
          <a:p>
            <a:r>
              <a:rPr lang="es-xl" b="1" dirty="0"/>
              <a:t>Guion del facilitador: </a:t>
            </a:r>
            <a:br>
              <a:rPr dirty="0"/>
            </a:br>
            <a:r>
              <a:rPr lang="es-xl" dirty="0"/>
              <a:t>Ya han finalizado los módulos </a:t>
            </a:r>
            <a:r>
              <a:rPr lang="en-US" dirty="0"/>
              <a:t>“</a:t>
            </a:r>
            <a:r>
              <a:rPr lang="es-xl" dirty="0"/>
              <a:t>Qué es un líder” y “Qué es un Líder de familia”. ¡Buen trabajo! </a:t>
            </a:r>
            <a:br>
              <a:rPr dirty="0"/>
            </a:br>
            <a:r>
              <a:rPr lang="es-xl" dirty="0"/>
              <a:t>Ahora tenemos un receso para almorzar de una hora. Al regresar, haremos un ejercicio energizante de mejoramiento físico de tres minutos y, luego, nos dividiremos para nuestros talleres “Narración de historias de impacto” y “Participación de hermanos”.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55</a:t>
            </a:fld>
            <a:endParaRPr lang="en-US" dirty="0"/>
          </a:p>
        </p:txBody>
      </p:sp>
    </p:spTree>
    <p:extLst>
      <p:ext uri="{BB962C8B-B14F-4D97-AF65-F5344CB8AC3E}">
        <p14:creationId xmlns:p14="http://schemas.microsoft.com/office/powerpoint/2010/main" val="10689813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b="0" dirty="0"/>
              <a:t>***Se recomienda la participación de un atleta </a:t>
            </a:r>
          </a:p>
          <a:p>
            <a:endParaRPr lang="en-US" b="1" dirty="0"/>
          </a:p>
          <a:p>
            <a:r>
              <a:rPr lang="es-xl" b="1" dirty="0"/>
              <a:t>Tiempo asignado: </a:t>
            </a:r>
            <a:r>
              <a:rPr lang="es-xl" b="0" dirty="0"/>
              <a:t>1 hora</a:t>
            </a:r>
          </a:p>
          <a:p>
            <a:endParaRPr lang="en-US" b="0" dirty="0"/>
          </a:p>
          <a:p>
            <a:r>
              <a:rPr lang="es-xl" b="1" dirty="0"/>
              <a:t>Guion del facilitador: </a:t>
            </a:r>
          </a:p>
          <a:p>
            <a:r>
              <a:rPr lang="es-xl" b="0" dirty="0"/>
              <a:t>¡Bienvenidos de nuevo! </a:t>
            </a:r>
          </a:p>
          <a:p>
            <a:r>
              <a:rPr lang="es-xl" b="0" dirty="0"/>
              <a:t>Esta tarde, comenzaremos por dividirnos en grupos. Nuestros hermanos asistirán al taller “Participación de hermanos”, mientras que los demás miembros de la familia permanecerán aquí para asistir al taller “Narración de historias de impacto”. </a:t>
            </a:r>
          </a:p>
          <a:p>
            <a:r>
              <a:rPr lang="es-xl" b="0" dirty="0"/>
              <a:t>El taller “Narración de historias de impacto” los preparará para contar historias sobre el impacto del trabajo que realiza Olimpiadas Especiales. </a:t>
            </a:r>
          </a:p>
          <a:p>
            <a:r>
              <a:rPr lang="es-xl" b="0" dirty="0"/>
              <a:t>El taller “Participación de hermanos” ofrecerá una oportunidad para que los hermanos se conozcan y hablen sobre cómo convertirse en Líder de familia, concretamente como hermanos. </a:t>
            </a:r>
          </a:p>
          <a:p>
            <a:r>
              <a:rPr lang="es-xl" b="0" dirty="0"/>
              <a:t>Ahora, vamos a dividirnos.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56</a:t>
            </a:fld>
            <a:endParaRPr lang="en-US" dirty="0"/>
          </a:p>
        </p:txBody>
      </p:sp>
    </p:spTree>
    <p:extLst>
      <p:ext uri="{BB962C8B-B14F-4D97-AF65-F5344CB8AC3E}">
        <p14:creationId xmlns:p14="http://schemas.microsoft.com/office/powerpoint/2010/main" val="20096800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E6136-E202-9B3B-153E-BBCBD57B4C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3B8705-F202-F525-2CD5-056B1436EC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250760-1090-4C93-9ACA-905EE31F3F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075E7F-F843-986F-FFE8-5C7A5C198FC4}"/>
              </a:ext>
            </a:extLst>
          </p:cNvPr>
          <p:cNvSpPr>
            <a:spLocks noGrp="1"/>
          </p:cNvSpPr>
          <p:nvPr>
            <p:ph type="sldNum" sz="quarter" idx="5"/>
          </p:nvPr>
        </p:nvSpPr>
        <p:spPr/>
        <p:txBody>
          <a:bodyPr/>
          <a:lstStyle/>
          <a:p>
            <a:fld id="{B1AB4960-CA66-47E0-A69E-4C8E9D6BFF86}" type="slidenum">
              <a:rPr lang="en-US" smtClean="0"/>
              <a:t>57</a:t>
            </a:fld>
            <a:endParaRPr lang="en-US" dirty="0"/>
          </a:p>
        </p:txBody>
      </p:sp>
    </p:spTree>
    <p:extLst>
      <p:ext uri="{BB962C8B-B14F-4D97-AF65-F5344CB8AC3E}">
        <p14:creationId xmlns:p14="http://schemas.microsoft.com/office/powerpoint/2010/main" val="42251558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dirty="0"/>
              <a:t>Guion del facilitador:</a:t>
            </a:r>
          </a:p>
          <a:p>
            <a:r>
              <a:rPr lang="es-xl" sz="1200" dirty="0">
                <a:effectLst/>
                <a:latin typeface="Ubuntu" panose="020B0504030602030204" pitchFamily="34" charset="0"/>
                <a:ea typeface="Calibri" panose="020F0502020204030204" pitchFamily="34" charset="0"/>
                <a:cs typeface="Times New Roman" panose="02020603050405020304" pitchFamily="18" charset="0"/>
              </a:rPr>
              <a:t>Hay muchos tipos de historias que las personas cuentan sobre Olimpiadas Especiales. Las mejores son las que se refieren al impacto del trabajo. La palabra impacto tiene diferentes significados para cada persona. Vamos a aclararla para que todos le demos el mismo significado.</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58</a:t>
            </a:fld>
            <a:endParaRPr lang="en-US" dirty="0"/>
          </a:p>
        </p:txBody>
      </p:sp>
    </p:spTree>
    <p:extLst>
      <p:ext uri="{BB962C8B-B14F-4D97-AF65-F5344CB8AC3E}">
        <p14:creationId xmlns:p14="http://schemas.microsoft.com/office/powerpoint/2010/main" val="9986752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E5844-C636-229A-4584-31D4A6B0F7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11897C-4DCE-ABCD-6AA2-6C411341B8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DC2244-CDF5-9507-DE0F-47A2EF59BE56}"/>
              </a:ext>
            </a:extLst>
          </p:cNvPr>
          <p:cNvSpPr>
            <a:spLocks noGrp="1"/>
          </p:cNvSpPr>
          <p:nvPr>
            <p:ph type="body" idx="1"/>
          </p:nvPr>
        </p:nvSpPr>
        <p:spPr/>
        <p:txBody>
          <a:bodyPr/>
          <a:lstStyle/>
          <a:p>
            <a:r>
              <a:rPr lang="es-xl" b="1" dirty="0"/>
              <a:t>Guion del facilitador:</a:t>
            </a:r>
          </a:p>
          <a:p>
            <a:r>
              <a:rPr lang="es-xl" sz="1200" dirty="0">
                <a:effectLst/>
                <a:latin typeface="Aptos" panose="020B0004020202020204" pitchFamily="34" charset="0"/>
                <a:ea typeface="Aptos" panose="020B0004020202020204" pitchFamily="34" charset="0"/>
                <a:cs typeface="Aptos" panose="020B0004020202020204" pitchFamily="34" charset="0"/>
              </a:rPr>
              <a:t>Antes de empezar, tomémonos un momento para reflexionar. En su vida han tenido tanto alegrías como desafíos, y puede ser fácil olvidar lo mucho que ustedes y sus familias han progresado. La narración de historias es importante, ya que les brinda la oportunidad de compartir y celebrar sus experiencias y el poder de Olimpiadas Especiales.  </a:t>
            </a:r>
            <a:endParaRPr lang="en-US" dirty="0"/>
          </a:p>
        </p:txBody>
      </p:sp>
      <p:sp>
        <p:nvSpPr>
          <p:cNvPr id="4" name="Slide Number Placeholder 3">
            <a:extLst>
              <a:ext uri="{FF2B5EF4-FFF2-40B4-BE49-F238E27FC236}">
                <a16:creationId xmlns:a16="http://schemas.microsoft.com/office/drawing/2014/main" id="{2A934CA9-7170-6E30-E22B-82F6E7DE92CD}"/>
              </a:ext>
            </a:extLst>
          </p:cNvPr>
          <p:cNvSpPr>
            <a:spLocks noGrp="1"/>
          </p:cNvSpPr>
          <p:nvPr>
            <p:ph type="sldNum" sz="quarter" idx="5"/>
          </p:nvPr>
        </p:nvSpPr>
        <p:spPr/>
        <p:txBody>
          <a:bodyPr/>
          <a:lstStyle/>
          <a:p>
            <a:fld id="{B1AB4960-CA66-47E0-A69E-4C8E9D6BFF86}" type="slidenum">
              <a:rPr lang="en-US" smtClean="0"/>
              <a:t>59</a:t>
            </a:fld>
            <a:endParaRPr lang="en-US" dirty="0"/>
          </a:p>
        </p:txBody>
      </p:sp>
    </p:spTree>
    <p:extLst>
      <p:ext uri="{BB962C8B-B14F-4D97-AF65-F5344CB8AC3E}">
        <p14:creationId xmlns:p14="http://schemas.microsoft.com/office/powerpoint/2010/main" val="1796593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b="0" dirty="0"/>
              <a:t>***Se recomienda la participación de un atleta</a:t>
            </a:r>
          </a:p>
          <a:p>
            <a:endParaRPr lang="en-US" b="0" dirty="0"/>
          </a:p>
          <a:p>
            <a:r>
              <a:rPr lang="es-xl" b="1" dirty="0"/>
              <a:t>Guion del facilitador: </a:t>
            </a:r>
          </a:p>
          <a:p>
            <a:r>
              <a:rPr lang="es-xl" b="0" dirty="0"/>
              <a:t>Empecemos por presentarnos. Incluyan su nombre, detalles sobre su participación en Olimpiadas Especiales y lo mejor que les haya pasado recientemente. Comenzaré yo.</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a:t>
            </a:fld>
            <a:endParaRPr lang="en-US" dirty="0"/>
          </a:p>
        </p:txBody>
      </p:sp>
    </p:spTree>
    <p:extLst>
      <p:ext uri="{BB962C8B-B14F-4D97-AF65-F5344CB8AC3E}">
        <p14:creationId xmlns:p14="http://schemas.microsoft.com/office/powerpoint/2010/main" val="36328310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FC357-4633-EE26-B535-E29F2FD6CF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0F0A78-15F0-B98C-C772-4166D8F331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6DB370-CE9E-5294-DC74-89A74094A2D6}"/>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dirty="0"/>
              <a:t>Guion del facilitador:</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Cuando piensan en lo que hace Olimpiadas Especiales, es posible que se les vengan muchas cosas a la cabeza. Detrás de lo que hace Olimpiadas Especiales hay un propósito común que es resolver problemas.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De hecho, Olimpiadas Especiales se creó porque había un espacio para resolver problemas allí donde los gobiernos, las empresas y las personas no contaban con los recursos necesarios para resolverlos.</a:t>
            </a: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Cuando Olimpiadas Especiales resuelve problemas, puede cambiar vidas. Cuando ustedes resuelven problemas grandes, se producen cambios importantes.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s-xl" sz="1200" dirty="0">
                <a:effectLst/>
                <a:latin typeface="Ubuntu" panose="020B0504030602030204" pitchFamily="34" charset="0"/>
                <a:ea typeface="Calibri" panose="020F0502020204030204" pitchFamily="34" charset="0"/>
                <a:cs typeface="Times New Roman" panose="02020603050405020304" pitchFamily="18" charset="0"/>
              </a:rPr>
              <a:t>De ese tipo de cambios se tratan las historias de impacto.</a:t>
            </a:r>
            <a:endParaRPr lang="en-US" sz="1000" dirty="0"/>
          </a:p>
          <a:p>
            <a:endParaRPr lang="en-US" dirty="0"/>
          </a:p>
        </p:txBody>
      </p:sp>
      <p:sp>
        <p:nvSpPr>
          <p:cNvPr id="4" name="Slide Number Placeholder 3">
            <a:extLst>
              <a:ext uri="{FF2B5EF4-FFF2-40B4-BE49-F238E27FC236}">
                <a16:creationId xmlns:a16="http://schemas.microsoft.com/office/drawing/2014/main" id="{9EB06CC7-468F-772A-959D-6E638D33F4D0}"/>
              </a:ext>
            </a:extLst>
          </p:cNvPr>
          <p:cNvSpPr>
            <a:spLocks noGrp="1"/>
          </p:cNvSpPr>
          <p:nvPr>
            <p:ph type="sldNum" sz="quarter" idx="5"/>
          </p:nvPr>
        </p:nvSpPr>
        <p:spPr/>
        <p:txBody>
          <a:bodyPr/>
          <a:lstStyle/>
          <a:p>
            <a:fld id="{B1AB4960-CA66-47E0-A69E-4C8E9D6BFF86}" type="slidenum">
              <a:rPr lang="en-US" smtClean="0"/>
              <a:t>60</a:t>
            </a:fld>
            <a:endParaRPr lang="en-US" dirty="0"/>
          </a:p>
        </p:txBody>
      </p:sp>
    </p:spTree>
    <p:extLst>
      <p:ext uri="{BB962C8B-B14F-4D97-AF65-F5344CB8AC3E}">
        <p14:creationId xmlns:p14="http://schemas.microsoft.com/office/powerpoint/2010/main" val="29086760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dirty="0"/>
              <a:t>Guion del facilitador:</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Nosotros hablamos de lo grande que es Olimpiadas Especiales, pero, en comparación con toda la gente del mundo, Olimpiadas Especiales es un pequeño grupo de personas. Ustedes forman parte de ese grupo y entienden por qué el trabajo es valioso.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Sin embargo, es posible que las personas no estén familiarizadas con nuestro trabajo. Olimpiadas Especiales existe para que se celebren las capacidades y el potencial de las personas con discapacidad intelectual y del desarrollo.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s-xl" sz="1200" dirty="0">
                <a:effectLst/>
                <a:latin typeface="Ubuntu" panose="020B0504030602030204" pitchFamily="34" charset="0"/>
                <a:ea typeface="Calibri" panose="020F0502020204030204" pitchFamily="34" charset="0"/>
                <a:cs typeface="Times New Roman" panose="02020603050405020304" pitchFamily="18" charset="0"/>
              </a:rPr>
              <a:t>Por lo tanto, nuestro trabajo consiste en ayudar a otras personas a reconocer estos dones. Para ello, contamos historias que explican la importancia de Olimpiadas Especiales.</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61</a:t>
            </a:fld>
            <a:endParaRPr lang="en-US" dirty="0"/>
          </a:p>
        </p:txBody>
      </p:sp>
    </p:spTree>
    <p:extLst>
      <p:ext uri="{BB962C8B-B14F-4D97-AF65-F5344CB8AC3E}">
        <p14:creationId xmlns:p14="http://schemas.microsoft.com/office/powerpoint/2010/main" val="9586247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dirty="0"/>
              <a:t>Guion del facilitador:</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Así pues, llegamos a nuestro punto principal. </a:t>
            </a:r>
            <a:br/>
            <a:r>
              <a:rPr lang="es-xl" sz="1200" kern="100" dirty="0">
                <a:effectLst/>
                <a:latin typeface="Ubuntu" panose="020B0504030602030204" pitchFamily="34" charset="0"/>
                <a:ea typeface="Calibri" panose="020F0502020204030204" pitchFamily="34" charset="0"/>
                <a:cs typeface="Times New Roman" panose="02020603050405020304" pitchFamily="18" charset="0"/>
              </a:rPr>
              <a:t>El impacto es cambio. Son cambios en la vida de una persona.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Las historias de impacto muestran lo que Olimpiadas Especiales hizo para que se produjera un cambio en la vida de alguien.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Estas historias hablan de lo que realmente le sucede a una persona concreta con nombre, ciudad natal y un desafío que supera todos los días.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En lugar de lo que esperamos hacer, planeamos hacer o lo que pueda pasar, ¡conseguimos centrarnos en el impacto que ya se produjo! </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62</a:t>
            </a:fld>
            <a:endParaRPr lang="en-US" dirty="0"/>
          </a:p>
        </p:txBody>
      </p:sp>
    </p:spTree>
    <p:extLst>
      <p:ext uri="{BB962C8B-B14F-4D97-AF65-F5344CB8AC3E}">
        <p14:creationId xmlns:p14="http://schemas.microsoft.com/office/powerpoint/2010/main" val="1241559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dirty="0"/>
              <a:t>Guion del facilitador:</a:t>
            </a:r>
            <a:br>
              <a:rPr dirty="0"/>
            </a:br>
            <a:r>
              <a:rPr lang="es-xl" sz="1200" kern="100" dirty="0">
                <a:effectLst/>
                <a:latin typeface="Ubuntu" panose="020B0504030602030204" pitchFamily="34" charset="0"/>
                <a:ea typeface="Calibri" panose="020F0502020204030204" pitchFamily="34" charset="0"/>
                <a:cs typeface="Times New Roman" panose="02020603050405020304" pitchFamily="18" charset="0"/>
              </a:rPr>
              <a:t>Toda historia tiene un principio, un punto intermedio y un final.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Al principio de una historia, nos enteramos de la situación y de las personas involucradas.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Luego, en el medio, ocurre algo que cambia la situación para las personas de la historia.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Por último, al final de la historia, se describe cómo se resuelve ese cambio.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Es como un cuento de hadas.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“Érase una vez” nos da la situación.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Luego ocurre algo, y ese algo puede estar causado por la acción de un hada mágica.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Finalmente, vemos cómo se resuelven las cosas. A veces, tiene un final de “felices para siempre”, y otras veces no es así.</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63</a:t>
            </a:fld>
            <a:endParaRPr lang="en-US" dirty="0"/>
          </a:p>
        </p:txBody>
      </p:sp>
    </p:spTree>
    <p:extLst>
      <p:ext uri="{BB962C8B-B14F-4D97-AF65-F5344CB8AC3E}">
        <p14:creationId xmlns:p14="http://schemas.microsoft.com/office/powerpoint/2010/main" val="40770147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3E67D-D8B0-FACB-3530-5D40A072A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659162-CB46-AE18-9A9D-A8CD16649B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5E6C6F-6998-6FA9-DBDE-A6F9EE2A42C6}"/>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dirty="0"/>
              <a:t>Guion del facilitador:</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Las historias de Olimpiadas Especiales siguen el mismo patrón.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De forma única, las historias de Olimpiadas Especiales también muestran el valor de la organización.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Eso ocurre especialmente en esa parte intermedia en la que algo cambia.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En una historia de Olimpiadas Especiales, la atención se centra en los cambios causados por el trabajo de la organización. Si los cambios no se deben al trabajo de Olimpiadas Especiales, podemos celebrar esta historia de impacto en otro momento.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El final aquí mostrará un cambio en la vida de alguien, ¡por mínimo que sea! Esta es una oportunidad para hablar del cambio como impacto.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Si creen que no puede haber ningún cambio en su historia, examínenla más detenidamente. Si aún tienen problemas, ¡siempre pueden elegir otra historia de impacto sobre Olimpiadas Especiales!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F29088D-B51D-E17C-2F86-1CFE9020A8F0}"/>
              </a:ext>
            </a:extLst>
          </p:cNvPr>
          <p:cNvSpPr>
            <a:spLocks noGrp="1"/>
          </p:cNvSpPr>
          <p:nvPr>
            <p:ph type="sldNum" sz="quarter" idx="5"/>
          </p:nvPr>
        </p:nvSpPr>
        <p:spPr/>
        <p:txBody>
          <a:bodyPr/>
          <a:lstStyle/>
          <a:p>
            <a:fld id="{B1AB4960-CA66-47E0-A69E-4C8E9D6BFF86}" type="slidenum">
              <a:rPr lang="en-US" smtClean="0"/>
              <a:t>64</a:t>
            </a:fld>
            <a:endParaRPr lang="en-US" dirty="0"/>
          </a:p>
        </p:txBody>
      </p:sp>
    </p:spTree>
    <p:extLst>
      <p:ext uri="{BB962C8B-B14F-4D97-AF65-F5344CB8AC3E}">
        <p14:creationId xmlns:p14="http://schemas.microsoft.com/office/powerpoint/2010/main" val="20932826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s-xl" sz="1200" b="1" dirty="0"/>
              <a:t>Guion del facilitador:</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Recuerden que estas historias de impacto son nuestra oportunidad de mejorar y difundir la información sobre Olimpiadas Especiales, y de reconocer el mérito de la organización por los cambios que se producen.  </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65</a:t>
            </a:fld>
            <a:endParaRPr lang="en-US" dirty="0"/>
          </a:p>
        </p:txBody>
      </p:sp>
    </p:spTree>
    <p:extLst>
      <p:ext uri="{BB962C8B-B14F-4D97-AF65-F5344CB8AC3E}">
        <p14:creationId xmlns:p14="http://schemas.microsoft.com/office/powerpoint/2010/main" val="39990275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dirty="0"/>
              <a:t>Guion del facilitador:</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Asimismo, recuerden que somos un grupo bien informado y sabemos lo que implica el trabajo.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Puede que muchas personas no lo sepan, ¡pero tenemos la oportunidad de contárselo al escribir estas historias!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s-xl" sz="1200" dirty="0">
                <a:effectLst/>
                <a:latin typeface="Ubuntu" panose="020B0504030602030204" pitchFamily="34" charset="0"/>
                <a:ea typeface="Calibri" panose="020F0502020204030204" pitchFamily="34" charset="0"/>
                <a:cs typeface="Times New Roman" panose="02020603050405020304" pitchFamily="18" charset="0"/>
              </a:rPr>
              <a:t>Si escribimos con claridad y mostramos a Olimpiadas Especiales como un agente de cambio, podemos crear conciencia. </a:t>
            </a:r>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66</a:t>
            </a:fld>
            <a:endParaRPr lang="en-US" dirty="0"/>
          </a:p>
        </p:txBody>
      </p:sp>
    </p:spTree>
    <p:extLst>
      <p:ext uri="{BB962C8B-B14F-4D97-AF65-F5344CB8AC3E}">
        <p14:creationId xmlns:p14="http://schemas.microsoft.com/office/powerpoint/2010/main" val="14486363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dirty="0"/>
              <a:t>Guion del facilitador:</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¡Practiquemos juntos! Algunas historias pueden ser muy claras para ustedes, pero puede que no dejen en claro a los demás lo que hace Olimpiadas Especiales.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kern="100" dirty="0">
                <a:effectLst/>
                <a:latin typeface="Ubuntu" panose="020B0504030602030204" pitchFamily="34" charset="0"/>
                <a:ea typeface="Calibri" panose="020F0502020204030204" pitchFamily="34" charset="0"/>
                <a:cs typeface="Times New Roman" panose="02020603050405020304" pitchFamily="18" charset="0"/>
              </a:rPr>
              <a:t>Lee la historia de Harriet en voz alta.</a:t>
            </a:r>
            <a:r>
              <a:rPr lang="es-xl" sz="1200" i="1"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Como Líderes de familia, sé que hemos visto esta historia cobrar vida y sabemos que el trabajo consiste en mucho más que simplemente ofrecer deportes para practicar. Sin embargo, alguien que no esté familiarizado con Olimpiadas Especiales puede pensar que eso es todo lo que dice esta historia. Lo que podemos hacer es agregar más detalles sobre el trabajo que conllevan los cambios en la vida de Harriet.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67</a:t>
            </a:fld>
            <a:endParaRPr lang="en-US" dirty="0"/>
          </a:p>
        </p:txBody>
      </p:sp>
    </p:spTree>
    <p:extLst>
      <p:ext uri="{BB962C8B-B14F-4D97-AF65-F5344CB8AC3E}">
        <p14:creationId xmlns:p14="http://schemas.microsoft.com/office/powerpoint/2010/main" val="24370013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i="1" kern="100" dirty="0">
                <a:effectLst/>
                <a:latin typeface="Ubuntu" panose="020B0504030602030204" pitchFamily="34" charset="0"/>
                <a:ea typeface="Calibri" panose="020F0502020204030204" pitchFamily="34" charset="0"/>
                <a:cs typeface="Times New Roman" panose="02020603050405020304" pitchFamily="18" charset="0"/>
              </a:rPr>
              <a:t>Lee la historia de Nigel en voz alta.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s-xl" sz="1200" dirty="0">
                <a:effectLst/>
                <a:latin typeface="Ubuntu" panose="020B0504030602030204" pitchFamily="34" charset="0"/>
                <a:ea typeface="Calibri" panose="020F0502020204030204" pitchFamily="34" charset="0"/>
                <a:cs typeface="Times New Roman" panose="02020603050405020304" pitchFamily="18" charset="0"/>
              </a:rPr>
              <a:t>¿Qué detalles consideran que podemos agregar? </a:t>
            </a:r>
            <a:br/>
            <a:r>
              <a:rPr lang="es-xl" sz="1200" dirty="0">
                <a:effectLst/>
                <a:latin typeface="Ubuntu" panose="020B0504030602030204" pitchFamily="34" charset="0"/>
                <a:ea typeface="Calibri" panose="020F0502020204030204" pitchFamily="34" charset="0"/>
                <a:cs typeface="Times New Roman" panose="02020603050405020304" pitchFamily="18" charset="0"/>
              </a:rPr>
              <a:t>¡Excelente!</a:t>
            </a:r>
            <a:br/>
            <a:r>
              <a:rPr lang="es-xl" sz="1200" dirty="0">
                <a:effectLst/>
                <a:latin typeface="Ubuntu" panose="020B0504030602030204" pitchFamily="34" charset="0"/>
                <a:ea typeface="Calibri" panose="020F0502020204030204" pitchFamily="34" charset="0"/>
                <a:cs typeface="Times New Roman" panose="02020603050405020304" pitchFamily="18" charset="0"/>
              </a:rPr>
              <a:t>Podemos agregar respuestas a preguntas como ¿quién lo entrenó?, ¿quién lo guio?, ¿quién creyó en él y lo animó? Estos detalles harán que el impacto de Olimpiadas Especiales sea más claro para otras personas ajenas a la organización. </a:t>
            </a:r>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68</a:t>
            </a:fld>
            <a:endParaRPr lang="en-US" dirty="0"/>
          </a:p>
        </p:txBody>
      </p:sp>
    </p:spTree>
    <p:extLst>
      <p:ext uri="{BB962C8B-B14F-4D97-AF65-F5344CB8AC3E}">
        <p14:creationId xmlns:p14="http://schemas.microsoft.com/office/powerpoint/2010/main" val="14634364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dirty="0"/>
              <a:t>Guion del facilitador:</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Ahora, ¿qué les parece esta historia? </a:t>
            </a:r>
            <a:br/>
            <a:r>
              <a:rPr lang="es-xl" sz="1200" kern="100" dirty="0">
                <a:effectLst/>
                <a:latin typeface="Ubuntu" panose="020B0504030602030204" pitchFamily="34" charset="0"/>
                <a:ea typeface="Calibri" panose="020F0502020204030204" pitchFamily="34" charset="0"/>
                <a:cs typeface="Times New Roman" panose="02020603050405020304" pitchFamily="18" charset="0"/>
              </a:rPr>
              <a:t>Sí. Esta historia es un gran ejemplo de cuál es nuestro objetivo al crear historias de impacto.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La parte resaltada habla del trabajo de Olimpiadas Especiales. Está claro lo que hicieron los entrenadores. Está claro que marcaron la diferencia.</a:t>
            </a:r>
            <a:br/>
            <a:r>
              <a:rPr lang="es-xl" sz="1200" kern="100" dirty="0">
                <a:effectLst/>
                <a:latin typeface="Ubuntu" panose="020B0504030602030204" pitchFamily="34" charset="0"/>
                <a:ea typeface="Calibri" panose="020F0502020204030204" pitchFamily="34" charset="0"/>
                <a:cs typeface="Times New Roman" panose="02020603050405020304" pitchFamily="18" charset="0"/>
              </a:rPr>
              <a:t>Esto muestra el impacto del trabajo de Olimpiadas Especiales.</a:t>
            </a: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¿Pueden señalar el principio, el punto intermedio y el final? </a:t>
            </a: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¡Absolutamente! </a:t>
            </a:r>
            <a:br/>
            <a:r>
              <a:rPr lang="es-xl" sz="1200" kern="100" dirty="0">
                <a:effectLst/>
                <a:latin typeface="Ubuntu" panose="020B0504030602030204" pitchFamily="34" charset="0"/>
                <a:ea typeface="Calibri" panose="020F0502020204030204" pitchFamily="34" charset="0"/>
                <a:cs typeface="Times New Roman" panose="02020603050405020304" pitchFamily="18" charset="0"/>
              </a:rPr>
              <a:t>Hablemos de las tres partes.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69</a:t>
            </a:fld>
            <a:endParaRPr lang="en-US" dirty="0"/>
          </a:p>
        </p:txBody>
      </p:sp>
    </p:spTree>
    <p:extLst>
      <p:ext uri="{BB962C8B-B14F-4D97-AF65-F5344CB8AC3E}">
        <p14:creationId xmlns:p14="http://schemas.microsoft.com/office/powerpoint/2010/main" val="2196500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b="1" dirty="0"/>
              <a:t>Guion del facilitador: </a:t>
            </a:r>
          </a:p>
          <a:p>
            <a:r>
              <a:rPr lang="es-xl" b="0" dirty="0"/>
              <a:t>¡Gracias por compartir!</a:t>
            </a:r>
            <a:br>
              <a:rPr dirty="0"/>
            </a:br>
            <a:r>
              <a:rPr lang="es-xl" b="0" dirty="0"/>
              <a:t>Durante los dos próximos días, tendremos más oportunidades de conocer mejor a Olimpiadas Especiales, a nosotros mismos y a los demás. </a:t>
            </a:r>
            <a:br>
              <a:rPr dirty="0"/>
            </a:br>
            <a:r>
              <a:rPr lang="es-xl" b="0" dirty="0"/>
              <a:t>Esta es nuestra agenda para el primer día. </a:t>
            </a:r>
          </a:p>
          <a:p>
            <a:r>
              <a:rPr lang="es-xl" b="0" dirty="0"/>
              <a:t>La mañana incluirá una introducción a Olimpiadas Especiales, seguida de un ejercicio energizante de mejoramiento físico y un receso independiente. </a:t>
            </a:r>
          </a:p>
          <a:p>
            <a:r>
              <a:rPr lang="es-xl" b="0" dirty="0"/>
              <a:t>A continuación, hablaremos de lo que es un “Líder” y un “Líder de Familia”, y luego tendremos un receso para almorzar. </a:t>
            </a:r>
            <a:br>
              <a:rPr dirty="0"/>
            </a:br>
            <a:r>
              <a:rPr lang="es-xl" b="0" dirty="0"/>
              <a:t>Por la tarde, nuestros hermanos asistirán al taller “Participación de hermanos”, mientras que otros miembros de la familia asistirán al taller “Narración de historias de impacto”. Después volveremos a reunirnos para planificar los próximos pasos. </a:t>
            </a:r>
          </a:p>
          <a:p>
            <a:r>
              <a:rPr lang="es-xl" b="0" dirty="0"/>
              <a:t>Luego de otro breve ejercicio energizante de mejoramiento físico y un receso independiente, tendremos un orador invitado para terminar el día. </a:t>
            </a:r>
          </a:p>
        </p:txBody>
      </p:sp>
      <p:sp>
        <p:nvSpPr>
          <p:cNvPr id="4" name="Slide Number Placeholder 3"/>
          <p:cNvSpPr>
            <a:spLocks noGrp="1"/>
          </p:cNvSpPr>
          <p:nvPr>
            <p:ph type="sldNum" sz="quarter" idx="5"/>
          </p:nvPr>
        </p:nvSpPr>
        <p:spPr/>
        <p:txBody>
          <a:bodyPr/>
          <a:lstStyle/>
          <a:p>
            <a:fld id="{B1AB4960-CA66-47E0-A69E-4C8E9D6BFF86}" type="slidenum">
              <a:rPr lang="en-US" smtClean="0"/>
              <a:t>7</a:t>
            </a:fld>
            <a:endParaRPr lang="en-US" dirty="0"/>
          </a:p>
        </p:txBody>
      </p:sp>
    </p:spTree>
    <p:extLst>
      <p:ext uri="{BB962C8B-B14F-4D97-AF65-F5344CB8AC3E}">
        <p14:creationId xmlns:p14="http://schemas.microsoft.com/office/powerpoint/2010/main" val="7382711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i="1" kern="100" dirty="0">
                <a:effectLst/>
                <a:latin typeface="Ubuntu" panose="020B0504030602030204" pitchFamily="34" charset="0"/>
                <a:ea typeface="Calibri" panose="020F0502020204030204" pitchFamily="34" charset="0"/>
                <a:cs typeface="Times New Roman" panose="02020603050405020304" pitchFamily="18" charset="0"/>
              </a:rPr>
              <a:t>Guion del facilitador: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La historia de Muskan es una historia común y alegre con la que muchos están familiarizados. Una persona era tímida, se unió a Olimpiadas Especiales y ahora ya no es tímida. La forma en que contemos esta historia la convertirá en una historia de impacto; específicamente, tenemos que mostrar claramente cómo cambia la vida cuando uno deja de ser tímido.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Veamos las tres partes de esta historia.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Primero, vemos claramente que Muskan tenía una necesidad.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A continuación, relata en detalle qué hizo Olimpiadas Especiales para satisfacer esa necesidad.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Por último, y esto es fundamental y a menudo falta en las historias, describe el cambio en Muskan y cómo se refleja en su hogar y en la comunidad.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Si pudiéramos escribir una versión más larga, incluso podríamos agregar más detalles y citas de la atleta y su madre.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kern="100" dirty="0">
                <a:effectLst/>
                <a:latin typeface="Ubuntu" panose="020B0504030602030204" pitchFamily="34" charset="0"/>
                <a:ea typeface="Calibri" panose="020F0502020204030204" pitchFamily="34" charset="0"/>
                <a:cs typeface="Times New Roman" panose="02020603050405020304" pitchFamily="18" charset="0"/>
              </a:rPr>
              <a:t>Mantén la diapositiva exhibida mientras haces esta pregunta.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Tengo una pregunta para ustedes: ¿Cuánto tiempo creen que hizo falta para que el impacto del trabajo de Olimpiadas Especiales fuera visible en Muskan? ¿Un año? ¿Quizás dos?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kern="100" dirty="0">
                <a:effectLst/>
                <a:latin typeface="Ubuntu" panose="020B0504030602030204" pitchFamily="34" charset="0"/>
                <a:ea typeface="Calibri" panose="020F0502020204030204" pitchFamily="34" charset="0"/>
                <a:cs typeface="Times New Roman" panose="02020603050405020304" pitchFamily="18" charset="0"/>
              </a:rPr>
              <a:t>Permite que se expresen las ideas.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Es importante saber que el impacto lleva tiempo. Las grandes historias de impacto muestran el efecto del trabajo de Olimpiadas Especiales a lo largo de meses o incluso años.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70</a:t>
            </a:fld>
            <a:endParaRPr lang="en-US" dirty="0"/>
          </a:p>
        </p:txBody>
      </p:sp>
    </p:spTree>
    <p:extLst>
      <p:ext uri="{BB962C8B-B14F-4D97-AF65-F5344CB8AC3E}">
        <p14:creationId xmlns:p14="http://schemas.microsoft.com/office/powerpoint/2010/main" val="560174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1200" b="1" i="1" kern="100" dirty="0">
                <a:effectLst/>
                <a:latin typeface="Ubuntu" panose="020B0504030602030204" pitchFamily="34" charset="0"/>
                <a:ea typeface="Calibri" panose="020F0502020204030204" pitchFamily="34" charset="0"/>
                <a:cs typeface="Times New Roman" panose="02020603050405020304" pitchFamily="18" charset="0"/>
              </a:rPr>
              <a:t>Lee la historia en voz alta y, l</a:t>
            </a:r>
            <a:r>
              <a:rPr lang="es-xl" sz="1200" b="1" i="1" dirty="0">
                <a:effectLst/>
                <a:latin typeface="Ubuntu" panose="020B0504030602030204" pitchFamily="34" charset="0"/>
                <a:ea typeface="Calibri" panose="020F0502020204030204" pitchFamily="34" charset="0"/>
                <a:cs typeface="Times New Roman" panose="02020603050405020304" pitchFamily="18" charset="0"/>
              </a:rPr>
              <a:t>uego, pasa a la siguiente diapositiva.</a:t>
            </a:r>
            <a:endParaRPr lang="en-US" i="1"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71</a:t>
            </a:fld>
            <a:endParaRPr lang="en-US" dirty="0"/>
          </a:p>
        </p:txBody>
      </p:sp>
    </p:spTree>
    <p:extLst>
      <p:ext uri="{BB962C8B-B14F-4D97-AF65-F5344CB8AC3E}">
        <p14:creationId xmlns:p14="http://schemas.microsoft.com/office/powerpoint/2010/main" val="24317637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kern="100" dirty="0">
                <a:effectLst/>
                <a:latin typeface="Ubuntu" panose="020B0504030602030204" pitchFamily="34" charset="0"/>
                <a:ea typeface="Calibri" panose="020F0502020204030204" pitchFamily="34" charset="0"/>
                <a:cs typeface="Times New Roman" panose="02020603050405020304" pitchFamily="18" charset="0"/>
              </a:rPr>
              <a:t>Guion del facilitador:</a:t>
            </a: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Analicemos detenidamente esta historia. Pueden ver que habla de diferentes tipos de trabajo y de diferentes tipos de impacto. Y, a pesar de ello, es muy breve.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kern="100" dirty="0">
                <a:effectLst/>
                <a:latin typeface="Ubuntu" panose="020B0504030602030204" pitchFamily="34" charset="0"/>
                <a:ea typeface="Calibri" panose="020F0502020204030204" pitchFamily="34" charset="0"/>
                <a:cs typeface="Times New Roman" panose="02020603050405020304" pitchFamily="18" charset="0"/>
              </a:rPr>
              <a:t>Lee las preguntas de la derecha y deja que los asistentes respondan.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kern="100" dirty="0">
                <a:effectLst/>
                <a:latin typeface="Ubuntu" panose="020B0504030602030204" pitchFamily="34" charset="0"/>
                <a:ea typeface="Calibri" panose="020F0502020204030204" pitchFamily="34" charset="0"/>
                <a:cs typeface="Times New Roman" panose="02020603050405020304" pitchFamily="18" charset="0"/>
              </a:rPr>
              <a:t>Nota para el moderador: Pauline presenció situaciones de acoso, como las que había sufrido cuando era más joven. Pauline necesitaba confianza en sí misma y habilidades para ayudar a satisfacer esa necesidad.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kern="100" dirty="0">
                <a:effectLst/>
                <a:latin typeface="Ubuntu" panose="020B0504030602030204" pitchFamily="34" charset="0"/>
                <a:ea typeface="Calibri" panose="020F0502020204030204" pitchFamily="34" charset="0"/>
                <a:cs typeface="Times New Roman" panose="02020603050405020304" pitchFamily="18" charset="0"/>
              </a:rPr>
              <a:t>El trabajo de Olimpiadas Especiales consistió en capacitar a Pauline. El trabajo de Pauline fue aprender y practicar, y luego aplicar sus habilidades en los discursos.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s-xl" sz="1200" b="1" i="1" dirty="0">
                <a:effectLst/>
                <a:latin typeface="Ubuntu" panose="020B0504030602030204" pitchFamily="34" charset="0"/>
                <a:ea typeface="Calibri" panose="020F0502020204030204" pitchFamily="34" charset="0"/>
                <a:cs typeface="Times New Roman" panose="02020603050405020304" pitchFamily="18" charset="0"/>
              </a:rPr>
              <a:t>El cambio provocado por Olimpiadas Especiales en realidad lo consiguió Pauline: al menos una estudiante obtuvo una nueva perspectiva sobre el acoso y decidió tomar medidas por su cuenta cuando observara este tipo de situaciones.</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72</a:t>
            </a:fld>
            <a:endParaRPr lang="en-US" dirty="0"/>
          </a:p>
        </p:txBody>
      </p:sp>
    </p:spTree>
    <p:extLst>
      <p:ext uri="{BB962C8B-B14F-4D97-AF65-F5344CB8AC3E}">
        <p14:creationId xmlns:p14="http://schemas.microsoft.com/office/powerpoint/2010/main" val="15521479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kern="100" dirty="0">
                <a:effectLst/>
                <a:latin typeface="Ubuntu" panose="020B0504030602030204" pitchFamily="34" charset="0"/>
                <a:ea typeface="Calibri" panose="020F0502020204030204" pitchFamily="34" charset="0"/>
                <a:cs typeface="Times New Roman" panose="02020603050405020304" pitchFamily="18" charset="0"/>
              </a:rPr>
              <a:t>Guion del facilitador:</a:t>
            </a: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Uno de los motivos por los que las historias de impacto pueden ser difíciles de escribir es porque tenemos que cambiar nuestro enfoque y pasar de describir el trabajo a describir el cambio.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El trabajo no es el cambio. Recuerden que el trabajo solo permite que se produzca el cambio. El trabajo no es el cambio. ¡Podemos escribir historias de impacto para describir el cambio!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s-xl" sz="1200" dirty="0">
                <a:effectLst/>
                <a:latin typeface="Ubuntu" panose="020B0504030602030204" pitchFamily="34" charset="0"/>
                <a:ea typeface="Calibri" panose="020F0502020204030204" pitchFamily="34" charset="0"/>
                <a:cs typeface="Times New Roman" panose="02020603050405020304" pitchFamily="18" charset="0"/>
              </a:rPr>
              <a:t>Como Líderes de familia, vemos el verdadero impacto de Olimpiadas Especiales, ¡y podemos compartir historias al respecto! </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73</a:t>
            </a:fld>
            <a:endParaRPr lang="en-US" dirty="0"/>
          </a:p>
        </p:txBody>
      </p:sp>
    </p:spTree>
    <p:extLst>
      <p:ext uri="{BB962C8B-B14F-4D97-AF65-F5344CB8AC3E}">
        <p14:creationId xmlns:p14="http://schemas.microsoft.com/office/powerpoint/2010/main" val="25282063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kern="100" dirty="0">
                <a:effectLst/>
                <a:latin typeface="Ubuntu" panose="020B0504030602030204" pitchFamily="34" charset="0"/>
                <a:ea typeface="Calibri" panose="020F0502020204030204" pitchFamily="34" charset="0"/>
                <a:cs typeface="Times New Roman" panose="02020603050405020304" pitchFamily="18" charset="0"/>
              </a:rPr>
              <a:t>Guion del facilitador:</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Hay millones de familias en el mundo que ven el impacto del trabajo de Olimpiadas Especiales.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Por eso compartimos este taller con ustedes.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Ustedes son una de las mejores fuentes de historias de impacto debido a que están implicados en esto durante los meses y años que puede llevar que el impacto del trabajo sea claramente visible.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74</a:t>
            </a:fld>
            <a:endParaRPr lang="en-US" dirty="0"/>
          </a:p>
        </p:txBody>
      </p:sp>
    </p:spTree>
    <p:extLst>
      <p:ext uri="{BB962C8B-B14F-4D97-AF65-F5344CB8AC3E}">
        <p14:creationId xmlns:p14="http://schemas.microsoft.com/office/powerpoint/2010/main" val="2789117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kern="100" dirty="0">
                <a:effectLst/>
                <a:latin typeface="Ubuntu" panose="020B0504030602030204" pitchFamily="34" charset="0"/>
                <a:ea typeface="Calibri" panose="020F0502020204030204" pitchFamily="34" charset="0"/>
                <a:cs typeface="Times New Roman" panose="02020603050405020304" pitchFamily="18" charset="0"/>
              </a:rPr>
              <a:t>Guion del facilitador:</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Piensen en las personas que llevan a cabo el trabajo de Olimpiadas Especiales (equipo, voluntarios, etc.).</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Incluso si son médicos y entregan un par de anteojos a alguien, lo único que saben es que esa persona podrá ver mejor. No llegan a presenciar cómo cambiará su vida.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75</a:t>
            </a:fld>
            <a:endParaRPr lang="en-US" dirty="0"/>
          </a:p>
        </p:txBody>
      </p:sp>
    </p:spTree>
    <p:extLst>
      <p:ext uri="{BB962C8B-B14F-4D97-AF65-F5344CB8AC3E}">
        <p14:creationId xmlns:p14="http://schemas.microsoft.com/office/powerpoint/2010/main" val="20656064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i="0" kern="100" dirty="0">
                <a:effectLst/>
                <a:latin typeface="Ubuntu" panose="020B0504030602030204" pitchFamily="34" charset="0"/>
                <a:ea typeface="Calibri" panose="020F0502020204030204" pitchFamily="34" charset="0"/>
                <a:cs typeface="Times New Roman" panose="02020603050405020304" pitchFamily="18" charset="0"/>
              </a:rPr>
              <a:t> Guion del facilitador</a:t>
            </a:r>
            <a:endParaRPr lang="en-US" sz="1200" i="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kern="100" dirty="0">
                <a:effectLst/>
                <a:latin typeface="Ubuntu" panose="020B0504030602030204" pitchFamily="34" charset="0"/>
                <a:ea typeface="Calibri" panose="020F0502020204030204" pitchFamily="34" charset="0"/>
                <a:cs typeface="Times New Roman" panose="02020603050405020304" pitchFamily="18" charset="0"/>
              </a:rPr>
              <a:t>Habla sobre los ejemplos enumerados en la diapositiva.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Miren estos ejemplos. La diferencia entre hacer el trabajo y ver el impacto es el </a:t>
            </a:r>
            <a:r>
              <a:rPr lang="es-xl" sz="1200" i="1" kern="100" dirty="0">
                <a:effectLst/>
                <a:latin typeface="Ubuntu" panose="020B0504030602030204" pitchFamily="34" charset="0"/>
                <a:ea typeface="Calibri" panose="020F0502020204030204" pitchFamily="34" charset="0"/>
                <a:cs typeface="Times New Roman" panose="02020603050405020304" pitchFamily="18" charset="0"/>
              </a:rPr>
              <a:t>tiempo</a:t>
            </a:r>
            <a:r>
              <a:rPr lang="es-xl"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Una persona puede dar clases sobre gestión del tiempo, y puede tener ideas realmente geniales que un atleta comienza a poner en práctica cada día.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Sin embargo, ese profesor no conocerá el impacto de su trabajo. Lo bueno es que ustedes, como Líderes de familia, y sus atletas lo sabrán. Es importante recordar que lo que se ve es la parte más importante del trabajo de Olimpiadas Especiales.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76</a:t>
            </a:fld>
            <a:endParaRPr lang="en-US" dirty="0"/>
          </a:p>
        </p:txBody>
      </p:sp>
    </p:spTree>
    <p:extLst>
      <p:ext uri="{BB962C8B-B14F-4D97-AF65-F5344CB8AC3E}">
        <p14:creationId xmlns:p14="http://schemas.microsoft.com/office/powerpoint/2010/main" val="37929156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kern="100" dirty="0">
                <a:effectLst/>
                <a:latin typeface="Ubuntu" panose="020B0504030602030204" pitchFamily="34" charset="0"/>
                <a:ea typeface="Calibri" panose="020F0502020204030204" pitchFamily="34" charset="0"/>
                <a:cs typeface="Times New Roman" panose="02020603050405020304" pitchFamily="18" charset="0"/>
              </a:rPr>
              <a:t>Guion del facilitador:</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Todas las personas, el dinero, la planificación, las herramientas, el equipo y el trabajo solo hacen posible el impacto.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s-xl" sz="1200" dirty="0">
                <a:effectLst/>
                <a:latin typeface="Ubuntu" panose="020B0504030602030204" pitchFamily="34" charset="0"/>
                <a:ea typeface="Calibri" panose="020F0502020204030204" pitchFamily="34" charset="0"/>
                <a:cs typeface="Times New Roman" panose="02020603050405020304" pitchFamily="18" charset="0"/>
              </a:rPr>
              <a:t>Cuando ustedes lo ven, cuando escriben historias sobre ello, ¡dan visibilidad a ese impacto!</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77</a:t>
            </a:fld>
            <a:endParaRPr lang="en-US" dirty="0"/>
          </a:p>
        </p:txBody>
      </p:sp>
    </p:spTree>
    <p:extLst>
      <p:ext uri="{BB962C8B-B14F-4D97-AF65-F5344CB8AC3E}">
        <p14:creationId xmlns:p14="http://schemas.microsoft.com/office/powerpoint/2010/main" val="19290006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kern="100" dirty="0">
                <a:effectLst/>
                <a:latin typeface="Ubuntu" panose="020B0504030602030204" pitchFamily="34" charset="0"/>
                <a:ea typeface="Calibri" panose="020F0502020204030204" pitchFamily="34" charset="0"/>
                <a:cs typeface="Times New Roman" panose="02020603050405020304" pitchFamily="18" charset="0"/>
              </a:rPr>
              <a:t>Guion del facilitador:</a:t>
            </a:r>
            <a:endParaRPr lang="en-US" sz="1200" b="1" i="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kern="100" dirty="0">
                <a:effectLst/>
                <a:latin typeface="Ubuntu" panose="020B0504030602030204" pitchFamily="34" charset="0"/>
                <a:ea typeface="Calibri" panose="020F0502020204030204" pitchFamily="34" charset="0"/>
                <a:cs typeface="Times New Roman" panose="02020603050405020304" pitchFamily="18" charset="0"/>
              </a:rPr>
              <a:t>Dedica entre cinco y siete minutos a esta sección.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Reunámonos.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Considero que todos creemos en Olimpiadas Especiales.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También considero que todos estamos de acuerdo con la misión y vemos el valor del trabajo.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Pero, ¿qué han visto ustedes mismos que demuestre que Olimpiadas Especiales cambia vidas? Lo hace, ¿verdad?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¿Sí? ¿No?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Levanten la mano si creen que Olimpiadas Especiales cambia vidas.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kern="100" dirty="0">
                <a:effectLst/>
                <a:latin typeface="Ubuntu" panose="020B0504030602030204" pitchFamily="34" charset="0"/>
                <a:ea typeface="Calibri" panose="020F0502020204030204" pitchFamily="34" charset="0"/>
                <a:cs typeface="Times New Roman" panose="02020603050405020304" pitchFamily="18" charset="0"/>
              </a:rPr>
              <a:t>Cuando alguien levante la mano, hazle las preguntas de la diapositiva: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¿Cuál era el problema que había que resolver?</a:t>
            </a:r>
            <a:br/>
            <a:r>
              <a:rPr lang="es-xl" sz="1200" kern="100" dirty="0">
                <a:effectLst/>
                <a:latin typeface="Ubuntu" panose="020B0504030602030204" pitchFamily="34" charset="0"/>
                <a:ea typeface="Calibri" panose="020F0502020204030204" pitchFamily="34" charset="0"/>
                <a:cs typeface="Times New Roman" panose="02020603050405020304" pitchFamily="18" charset="0"/>
              </a:rPr>
              <a:t>¿Qué trabajo hizo Olimpiadas Especiales que marcó la diferencia?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¿Qué fue lo que cambió? ¿Cuál fue la diferencia? </a:t>
            </a:r>
            <a:b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¡Buen trabajo!  Gracias por compartir una historia de impacto.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78</a:t>
            </a:fld>
            <a:endParaRPr lang="en-US" dirty="0"/>
          </a:p>
        </p:txBody>
      </p:sp>
    </p:spTree>
    <p:extLst>
      <p:ext uri="{BB962C8B-B14F-4D97-AF65-F5344CB8AC3E}">
        <p14:creationId xmlns:p14="http://schemas.microsoft.com/office/powerpoint/2010/main" val="3893501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kern="100" dirty="0">
                <a:effectLst/>
                <a:latin typeface="Ubuntu" panose="020B0504030602030204" pitchFamily="34" charset="0"/>
                <a:ea typeface="Calibri" panose="020F0502020204030204" pitchFamily="34" charset="0"/>
                <a:cs typeface="Times New Roman" panose="02020603050405020304" pitchFamily="18" charset="0"/>
              </a:rPr>
              <a:t>Guion del facilitador:</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A continuación, hablemos de las fotografías.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Esta es una fotografía de Pauline, de la historia anterior.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Es un gran ejemplo del trabajo de Olimpiadas Especiales en acción.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s-xl" sz="1200" dirty="0">
                <a:effectLst/>
                <a:latin typeface="Ubuntu" panose="020B0504030602030204" pitchFamily="34" charset="0"/>
                <a:ea typeface="Calibri" panose="020F0502020204030204" pitchFamily="34" charset="0"/>
                <a:cs typeface="Times New Roman" panose="02020603050405020304" pitchFamily="18" charset="0"/>
              </a:rPr>
              <a:t>Pauline está hablando y está cautivando al público. </a:t>
            </a:r>
            <a:br/>
            <a:r>
              <a:rPr lang="es-xl" sz="1200" dirty="0">
                <a:effectLst/>
                <a:latin typeface="Ubuntu" panose="020B0504030602030204" pitchFamily="34" charset="0"/>
                <a:ea typeface="Calibri" panose="020F0502020204030204" pitchFamily="34" charset="0"/>
                <a:cs typeface="Times New Roman" panose="02020603050405020304" pitchFamily="18" charset="0"/>
              </a:rPr>
              <a:t>¿Qué les gusta de esta imagen? </a:t>
            </a:r>
          </a:p>
          <a:p>
            <a:r>
              <a:rPr lang="es-xl" sz="1200" dirty="0">
                <a:effectLst/>
                <a:latin typeface="Ubuntu" panose="020B0504030602030204" pitchFamily="34" charset="0"/>
                <a:ea typeface="Calibri" panose="020F0502020204030204" pitchFamily="34" charset="0"/>
                <a:cs typeface="Times New Roman" panose="02020603050405020304" pitchFamily="18" charset="0"/>
              </a:rPr>
              <a:t>¡Absolutamente! Está lo suficientemente cerca como para ver su expresión y las expresiones de las personas cercanas a ella. Este es un gran ejemplo de la imagen que buscamos.</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79</a:t>
            </a:fld>
            <a:endParaRPr lang="en-US" dirty="0"/>
          </a:p>
        </p:txBody>
      </p:sp>
    </p:spTree>
    <p:extLst>
      <p:ext uri="{BB962C8B-B14F-4D97-AF65-F5344CB8AC3E}">
        <p14:creationId xmlns:p14="http://schemas.microsoft.com/office/powerpoint/2010/main" val="4085614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1" dirty="0"/>
              <a:t>Guion del facilitador: </a:t>
            </a:r>
            <a:endParaRPr lang="en-US" dirty="0"/>
          </a:p>
          <a:p>
            <a:r>
              <a:rPr lang="es-xl" dirty="0"/>
              <a:t>Nuestro segundo día consistirá en nuestra actividad del día al aire libre, tiempo para el almuerzo y un análisis de nuestros dos días juntos. </a:t>
            </a:r>
            <a:br/>
            <a:r>
              <a:rPr lang="es-xl" dirty="0"/>
              <a:t>¡Empecemos!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a:t>
            </a:fld>
            <a:endParaRPr lang="en-US" dirty="0"/>
          </a:p>
        </p:txBody>
      </p:sp>
    </p:spTree>
    <p:extLst>
      <p:ext uri="{BB962C8B-B14F-4D97-AF65-F5344CB8AC3E}">
        <p14:creationId xmlns:p14="http://schemas.microsoft.com/office/powerpoint/2010/main" val="6485748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kern="100" dirty="0">
                <a:effectLst/>
                <a:latin typeface="Ubuntu" panose="020B0504030602030204" pitchFamily="34" charset="0"/>
                <a:ea typeface="Calibri" panose="020F0502020204030204" pitchFamily="34" charset="0"/>
                <a:cs typeface="Times New Roman" panose="02020603050405020304" pitchFamily="18" charset="0"/>
              </a:rPr>
              <a:t>Guion del facilitador:</a:t>
            </a:r>
            <a:br/>
            <a:r>
              <a:rPr lang="es-xl" sz="1200" kern="100" dirty="0">
                <a:effectLst/>
                <a:latin typeface="Ubuntu" panose="020B0504030602030204" pitchFamily="34" charset="0"/>
                <a:ea typeface="Calibri" panose="020F0502020204030204" pitchFamily="34" charset="0"/>
                <a:cs typeface="Times New Roman" panose="02020603050405020304" pitchFamily="18" charset="0"/>
              </a:rPr>
              <a:t>Una buena fotografía de Olimpiadas Especiales muestra el trabajo en curso.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Por lo general, no podemos mostrar el </a:t>
            </a:r>
            <a:r>
              <a:rPr lang="es-xl" sz="1200" u="sng" kern="100" dirty="0">
                <a:effectLst/>
                <a:latin typeface="Ubuntu" panose="020B0504030602030204" pitchFamily="34" charset="0"/>
                <a:ea typeface="Calibri" panose="020F0502020204030204" pitchFamily="34" charset="0"/>
                <a:cs typeface="Times New Roman" panose="02020603050405020304" pitchFamily="18" charset="0"/>
              </a:rPr>
              <a:t>impacto</a:t>
            </a:r>
            <a:r>
              <a:rPr lang="es-xl" sz="1200" kern="100" dirty="0">
                <a:effectLst/>
                <a:latin typeface="Ubuntu" panose="020B0504030602030204" pitchFamily="34" charset="0"/>
                <a:ea typeface="Calibri" panose="020F0502020204030204" pitchFamily="34" charset="0"/>
                <a:cs typeface="Times New Roman" panose="02020603050405020304" pitchFamily="18" charset="0"/>
              </a:rPr>
              <a:t>, pero sin duda podemos mostrar el </a:t>
            </a:r>
            <a:r>
              <a:rPr lang="es-xl" sz="1200" u="sng" kern="100" dirty="0">
                <a:effectLst/>
                <a:latin typeface="Ubuntu" panose="020B0504030602030204" pitchFamily="34" charset="0"/>
                <a:ea typeface="Calibri" panose="020F0502020204030204" pitchFamily="34" charset="0"/>
                <a:cs typeface="Times New Roman" panose="02020603050405020304" pitchFamily="18" charset="0"/>
              </a:rPr>
              <a:t>trabajo</a:t>
            </a:r>
            <a:r>
              <a:rPr lang="es-xl" sz="1200" kern="100" dirty="0">
                <a:effectLst/>
                <a:latin typeface="Ubuntu" panose="020B0504030602030204" pitchFamily="34" charset="0"/>
                <a:ea typeface="Calibri" panose="020F0502020204030204" pitchFamily="34" charset="0"/>
                <a:cs typeface="Times New Roman" panose="02020603050405020304" pitchFamily="18" charset="0"/>
              </a:rPr>
              <a:t> que se está realizando.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Pueden ver que hay una chica cortando verduras, que hay una persona recibiendo una inyección y que hay gente lavándose las manos con esa jarra especial.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Son fotografías interesantes, y pueden hacer que alguien se detenga a mirarlas en una página web o en las redes sociales.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80</a:t>
            </a:fld>
            <a:endParaRPr lang="en-US" dirty="0"/>
          </a:p>
        </p:txBody>
      </p:sp>
    </p:spTree>
    <p:extLst>
      <p:ext uri="{BB962C8B-B14F-4D97-AF65-F5344CB8AC3E}">
        <p14:creationId xmlns:p14="http://schemas.microsoft.com/office/powerpoint/2010/main" val="34096108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kern="100" dirty="0">
                <a:effectLst/>
                <a:latin typeface="Ubuntu" panose="020B0504030602030204" pitchFamily="34" charset="0"/>
                <a:ea typeface="Calibri" panose="020F0502020204030204" pitchFamily="34" charset="0"/>
                <a:cs typeface="Times New Roman" panose="02020603050405020304" pitchFamily="18" charset="0"/>
              </a:rPr>
              <a:t>Guion del facilitador:</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¿Qué opinan de estas fotografías? </a:t>
            </a:r>
            <a:br/>
            <a:r>
              <a:rPr lang="es-xl" sz="1200" kern="100" dirty="0">
                <a:effectLst/>
                <a:latin typeface="Ubuntu" panose="020B0504030602030204" pitchFamily="34" charset="0"/>
                <a:ea typeface="Calibri" panose="020F0502020204030204" pitchFamily="34" charset="0"/>
                <a:cs typeface="Times New Roman" panose="02020603050405020304" pitchFamily="18" charset="0"/>
              </a:rPr>
              <a:t>¡Gracias por compartir! </a:t>
            </a:r>
            <a:br/>
            <a:r>
              <a:rPr lang="es-xl" sz="1200" kern="100" dirty="0">
                <a:effectLst/>
                <a:latin typeface="Ubuntu" panose="020B0504030602030204" pitchFamily="34" charset="0"/>
                <a:ea typeface="Calibri" panose="020F0502020204030204" pitchFamily="34" charset="0"/>
                <a:cs typeface="Times New Roman" panose="02020603050405020304" pitchFamily="18" charset="0"/>
              </a:rPr>
              <a:t>Es posible que estas imágenes no sean tan interesantes como las anteriores porque, al no ver el trabajo que se está realizando, no cuentan una historia. </a:t>
            </a:r>
            <a:br/>
            <a:r>
              <a:rPr lang="es-xl" sz="1200" kern="100" dirty="0">
                <a:effectLst/>
                <a:latin typeface="Ubuntu" panose="020B0504030602030204" pitchFamily="34" charset="0"/>
                <a:ea typeface="Calibri" panose="020F0502020204030204" pitchFamily="34" charset="0"/>
                <a:cs typeface="Times New Roman" panose="02020603050405020304" pitchFamily="18" charset="0"/>
              </a:rPr>
              <a:t>Por supuesto, son valiosas e interesantes para las personas que aparecen en la fotografía, pero puede que no lo sean para un público externo. </a:t>
            </a:r>
            <a:br/>
            <a:r>
              <a:rPr lang="es-xl" sz="1200" dirty="0">
                <a:effectLst/>
                <a:latin typeface="Ubuntu" panose="020B0504030602030204" pitchFamily="34" charset="0"/>
                <a:ea typeface="Calibri" panose="020F0502020204030204" pitchFamily="34" charset="0"/>
                <a:cs typeface="Times New Roman" panose="02020603050405020304" pitchFamily="18" charset="0"/>
              </a:rPr>
              <a:t>En su lugar, debemos centrarnos en producir el primer conjunto de fotografías. </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81</a:t>
            </a:fld>
            <a:endParaRPr lang="en-US" dirty="0"/>
          </a:p>
        </p:txBody>
      </p:sp>
    </p:spTree>
    <p:extLst>
      <p:ext uri="{BB962C8B-B14F-4D97-AF65-F5344CB8AC3E}">
        <p14:creationId xmlns:p14="http://schemas.microsoft.com/office/powerpoint/2010/main" val="1475782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1200" b="1" kern="100" dirty="0">
                <a:effectLst/>
                <a:latin typeface="Ubuntu" panose="020B0504030602030204" pitchFamily="34" charset="0"/>
                <a:ea typeface="Calibri" panose="020F0502020204030204" pitchFamily="34" charset="0"/>
                <a:cs typeface="Times New Roman" panose="02020603050405020304" pitchFamily="18" charset="0"/>
              </a:rPr>
              <a:t>Guion del facilitador:</a:t>
            </a:r>
            <a:br/>
            <a:r>
              <a:rPr lang="es-xl" sz="1200" b="0" kern="100" dirty="0">
                <a:effectLst/>
                <a:latin typeface="Ubuntu" panose="020B0504030602030204" pitchFamily="34" charset="0"/>
                <a:ea typeface="Calibri" panose="020F0502020204030204" pitchFamily="34" charset="0"/>
                <a:cs typeface="Times New Roman" panose="02020603050405020304" pitchFamily="18" charset="0"/>
              </a:rPr>
              <a:t>Si tenemos un grupo, lo que podemos hacer es centrarnos en un grupo de personas que estén trabajando juntas.</a:t>
            </a:r>
            <a:endParaRPr lang="en-US" b="0"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82</a:t>
            </a:fld>
            <a:endParaRPr lang="en-US" dirty="0"/>
          </a:p>
        </p:txBody>
      </p:sp>
    </p:spTree>
    <p:extLst>
      <p:ext uri="{BB962C8B-B14F-4D97-AF65-F5344CB8AC3E}">
        <p14:creationId xmlns:p14="http://schemas.microsoft.com/office/powerpoint/2010/main" val="42780305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kern="100" dirty="0">
                <a:effectLst/>
                <a:latin typeface="Ubuntu" panose="020B0504030602030204" pitchFamily="34" charset="0"/>
                <a:ea typeface="Calibri" panose="020F0502020204030204" pitchFamily="34" charset="0"/>
                <a:cs typeface="Times New Roman" panose="02020603050405020304" pitchFamily="18" charset="0"/>
              </a:rPr>
              <a:t>Guion del facilitador: </a:t>
            </a:r>
            <a:br/>
            <a:r>
              <a:rPr lang="es-xl" sz="1200" b="0" kern="100" dirty="0">
                <a:effectLst/>
                <a:latin typeface="Ubuntu" panose="020B0504030602030204" pitchFamily="34" charset="0"/>
                <a:ea typeface="Calibri" panose="020F0502020204030204" pitchFamily="34" charset="0"/>
                <a:cs typeface="Times New Roman" panose="02020603050405020304" pitchFamily="18" charset="0"/>
              </a:rPr>
              <a:t>¿Qué les parece este enfoque? </a:t>
            </a:r>
            <a:br/>
            <a:r>
              <a:rPr lang="es-xl" sz="1200" kern="100" dirty="0">
                <a:effectLst/>
                <a:latin typeface="Ubuntu" panose="020B0504030602030204" pitchFamily="34" charset="0"/>
                <a:ea typeface="Calibri" panose="020F0502020204030204" pitchFamily="34" charset="0"/>
                <a:cs typeface="Times New Roman" panose="02020603050405020304" pitchFamily="18" charset="0"/>
              </a:rPr>
              <a:t>Atletas en acción, ¡sí!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s-xl" sz="1200" dirty="0">
                <a:effectLst/>
                <a:latin typeface="Ubuntu" panose="020B0504030602030204" pitchFamily="34" charset="0"/>
                <a:ea typeface="Calibri" panose="020F0502020204030204" pitchFamily="34" charset="0"/>
                <a:cs typeface="Times New Roman" panose="02020603050405020304" pitchFamily="18" charset="0"/>
              </a:rPr>
              <a:t>Queremos demostrar que los atletas pueden cocinar, ir de compras y ser árbitros en una competencia.</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83</a:t>
            </a:fld>
            <a:endParaRPr lang="en-US" dirty="0"/>
          </a:p>
        </p:txBody>
      </p:sp>
    </p:spTree>
    <p:extLst>
      <p:ext uri="{BB962C8B-B14F-4D97-AF65-F5344CB8AC3E}">
        <p14:creationId xmlns:p14="http://schemas.microsoft.com/office/powerpoint/2010/main" val="1399830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kern="100" dirty="0">
                <a:effectLst/>
                <a:latin typeface="Ubuntu" panose="020B0504030602030204" pitchFamily="34" charset="0"/>
                <a:ea typeface="Calibri" panose="020F0502020204030204" pitchFamily="34" charset="0"/>
                <a:cs typeface="Times New Roman" panose="02020603050405020304" pitchFamily="18" charset="0"/>
              </a:rPr>
              <a:t>Guion del facilitador: </a:t>
            </a: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Muchas veces, conseguir una buena fotografía significa esperar el momento adecuado.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Voy a mostrarles dos fotografías.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Esta se tomó en el momento adecuado, cuando el atleta estaba dirigiendo, y su mentor y los demás estaban escuchando.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s-xl" sz="1200" dirty="0">
                <a:effectLst/>
                <a:latin typeface="Ubuntu" panose="020B0504030602030204" pitchFamily="34" charset="0"/>
                <a:ea typeface="Calibri" panose="020F0502020204030204" pitchFamily="34" charset="0"/>
                <a:cs typeface="Times New Roman" panose="02020603050405020304" pitchFamily="18" charset="0"/>
              </a:rPr>
              <a:t>Se necesita un poco de paciencia para esperar esos momentos, ¡pero merece la pena!</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84</a:t>
            </a:fld>
            <a:endParaRPr lang="en-US" dirty="0"/>
          </a:p>
        </p:txBody>
      </p:sp>
    </p:spTree>
    <p:extLst>
      <p:ext uri="{BB962C8B-B14F-4D97-AF65-F5344CB8AC3E}">
        <p14:creationId xmlns:p14="http://schemas.microsoft.com/office/powerpoint/2010/main" val="2184793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kern="100" dirty="0">
                <a:effectLst/>
                <a:latin typeface="Ubuntu" panose="020B0504030602030204" pitchFamily="34" charset="0"/>
                <a:ea typeface="Calibri" panose="020F0502020204030204" pitchFamily="34" charset="0"/>
                <a:cs typeface="Times New Roman" panose="02020603050405020304" pitchFamily="18" charset="0"/>
              </a:rPr>
              <a:t>Guion del facilitador: </a:t>
            </a: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Esta es la otra fotografía. </a:t>
            </a:r>
            <a:br/>
            <a:r>
              <a:rPr lang="es-xl" sz="1200" kern="100" dirty="0">
                <a:effectLst/>
                <a:latin typeface="Ubuntu" panose="020B0504030602030204" pitchFamily="34" charset="0"/>
                <a:ea typeface="Calibri" panose="020F0502020204030204" pitchFamily="34" charset="0"/>
                <a:cs typeface="Times New Roman" panose="02020603050405020304" pitchFamily="18" charset="0"/>
              </a:rPr>
              <a:t>En esta, la mentora dirige y la atleta se limita a observar.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s-xl" sz="1200" dirty="0">
                <a:effectLst/>
                <a:latin typeface="Ubuntu" panose="020B0504030602030204" pitchFamily="34" charset="0"/>
                <a:ea typeface="Calibri" panose="020F0502020204030204" pitchFamily="34" charset="0"/>
                <a:cs typeface="Times New Roman" panose="02020603050405020304" pitchFamily="18" charset="0"/>
              </a:rPr>
              <a:t>Esto no muestra lo que la atleta puede hacer. Solo muestra que está escuchando. ¡Podemos encontrar un momento mejor! </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85</a:t>
            </a:fld>
            <a:endParaRPr lang="en-US" dirty="0"/>
          </a:p>
        </p:txBody>
      </p:sp>
    </p:spTree>
    <p:extLst>
      <p:ext uri="{BB962C8B-B14F-4D97-AF65-F5344CB8AC3E}">
        <p14:creationId xmlns:p14="http://schemas.microsoft.com/office/powerpoint/2010/main" val="37595700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kern="100" dirty="0">
                <a:effectLst/>
                <a:latin typeface="Ubuntu" panose="020B0504030602030204" pitchFamily="34" charset="0"/>
                <a:ea typeface="Calibri" panose="020F0502020204030204" pitchFamily="34" charset="0"/>
                <a:cs typeface="Times New Roman" panose="02020603050405020304" pitchFamily="18" charset="0"/>
              </a:rPr>
              <a:t>Guion del facilitador: </a:t>
            </a: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Las fotografías que acompañan a las historias muestran lo mejor de nuestros atletas.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El tiempo que dediquen en acercarse y conseguir una buena fotografía valdrá la pena.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s-xl" sz="1200" dirty="0">
                <a:effectLst/>
                <a:latin typeface="Ubuntu" panose="020B0504030602030204" pitchFamily="34" charset="0"/>
                <a:ea typeface="Calibri" panose="020F0502020204030204" pitchFamily="34" charset="0"/>
                <a:cs typeface="Times New Roman" panose="02020603050405020304" pitchFamily="18" charset="0"/>
              </a:rPr>
              <a:t>Así, es más probable que las personas se detengan a mirar la fotografía. Además, si sus historias comienzan con una situación interesante, se quedarán a leer.</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86</a:t>
            </a:fld>
            <a:endParaRPr lang="en-US" dirty="0"/>
          </a:p>
        </p:txBody>
      </p:sp>
    </p:spTree>
    <p:extLst>
      <p:ext uri="{BB962C8B-B14F-4D97-AF65-F5344CB8AC3E}">
        <p14:creationId xmlns:p14="http://schemas.microsoft.com/office/powerpoint/2010/main" val="14232436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kern="100" dirty="0">
                <a:effectLst/>
                <a:latin typeface="Ubuntu" panose="020B0504030602030204" pitchFamily="34" charset="0"/>
                <a:ea typeface="Calibri" panose="020F0502020204030204" pitchFamily="34" charset="0"/>
                <a:cs typeface="Times New Roman" panose="02020603050405020304" pitchFamily="18" charset="0"/>
              </a:rPr>
              <a:t>Guion del facilitador: </a:t>
            </a: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Conseguir que las personas lean las historias que escribimos es importante.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¡Una gran historia hará que sigan leyendo!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s-xl" sz="1200" dirty="0">
                <a:effectLst/>
                <a:latin typeface="Ubuntu" panose="020B0504030602030204" pitchFamily="34" charset="0"/>
                <a:ea typeface="Calibri" panose="020F0502020204030204" pitchFamily="34" charset="0"/>
                <a:cs typeface="Times New Roman" panose="02020603050405020304" pitchFamily="18" charset="0"/>
              </a:rPr>
              <a:t>A continuación se ofrecen algunos consejos para que sea MÁS probable que las personas lean sus historias.</a:t>
            </a:r>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87</a:t>
            </a:fld>
            <a:endParaRPr lang="en-US" dirty="0"/>
          </a:p>
        </p:txBody>
      </p:sp>
    </p:spTree>
    <p:extLst>
      <p:ext uri="{BB962C8B-B14F-4D97-AF65-F5344CB8AC3E}">
        <p14:creationId xmlns:p14="http://schemas.microsoft.com/office/powerpoint/2010/main" val="39549413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kern="100" dirty="0">
                <a:effectLst/>
                <a:latin typeface="Ubuntu" panose="020B0504030602030204" pitchFamily="34" charset="0"/>
                <a:ea typeface="Calibri" panose="020F0502020204030204" pitchFamily="34" charset="0"/>
                <a:cs typeface="Times New Roman" panose="02020603050405020304" pitchFamily="18" charset="0"/>
              </a:rPr>
              <a:t>Guion del facilitador: </a:t>
            </a:r>
          </a:p>
          <a:p>
            <a:pPr marL="0" marR="0">
              <a:spcBef>
                <a:spcPts val="0"/>
              </a:spcBef>
              <a:spcAft>
                <a:spcPts val="0"/>
              </a:spcAft>
            </a:pPr>
            <a:r>
              <a:rPr lang="es-xl" sz="1200" b="0" kern="100" dirty="0">
                <a:effectLst/>
                <a:latin typeface="Ubuntu" panose="020B0504030602030204" pitchFamily="34" charset="0"/>
                <a:ea typeface="Calibri" panose="020F0502020204030204" pitchFamily="34" charset="0"/>
                <a:cs typeface="Times New Roman" panose="02020603050405020304" pitchFamily="18" charset="0"/>
              </a:rPr>
              <a:t>¿Pueden adivinar en qué momento las personas deciden leer o no leer una historia? </a:t>
            </a:r>
            <a:br/>
            <a:r>
              <a:rPr lang="es-xl" sz="1200" b="0" kern="100" dirty="0">
                <a:effectLst/>
                <a:latin typeface="Ubuntu" panose="020B0504030602030204" pitchFamily="34" charset="0"/>
                <a:ea typeface="Calibri" panose="020F0502020204030204" pitchFamily="34" charset="0"/>
                <a:cs typeface="Times New Roman" panose="02020603050405020304" pitchFamily="18" charset="0"/>
              </a:rPr>
              <a:t>Sí</a:t>
            </a:r>
            <a:r>
              <a:rPr lang="es-xl" sz="1200" b="1" kern="100" dirty="0">
                <a:effectLst/>
                <a:latin typeface="Ubuntu" panose="020B0504030602030204" pitchFamily="34" charset="0"/>
                <a:ea typeface="Calibri" panose="020F0502020204030204" pitchFamily="34" charset="0"/>
                <a:cs typeface="Times New Roman" panose="02020603050405020304" pitchFamily="18" charset="0"/>
              </a:rPr>
              <a:t>, </a:t>
            </a:r>
            <a:r>
              <a:rPr lang="es-xl" sz="1200" b="0" kern="100" dirty="0">
                <a:effectLst/>
                <a:latin typeface="Ubuntu" panose="020B0504030602030204" pitchFamily="34" charset="0"/>
                <a:ea typeface="Calibri" panose="020F0502020204030204" pitchFamily="34" charset="0"/>
                <a:cs typeface="Times New Roman" panose="02020603050405020304" pitchFamily="18" charset="0"/>
              </a:rPr>
              <a:t>el</a:t>
            </a:r>
            <a:r>
              <a:rPr lang="es-xl" sz="1200" kern="100" dirty="0">
                <a:effectLst/>
                <a:latin typeface="Ubuntu" panose="020B0504030602030204" pitchFamily="34" charset="0"/>
                <a:ea typeface="Calibri" panose="020F0502020204030204" pitchFamily="34" charset="0"/>
                <a:cs typeface="Times New Roman" panose="02020603050405020304" pitchFamily="18" charset="0"/>
              </a:rPr>
              <a:t> principio de una historia es donde las personas suelen decidir si la leerán o no.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Si comienzan con una cita o una situación animada e interesante, es más probable que las personas lean sus historias. Los hechos, por otra parte, pueden no resultar interesantes para los lectores.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88</a:t>
            </a:fld>
            <a:endParaRPr lang="en-US" dirty="0"/>
          </a:p>
        </p:txBody>
      </p:sp>
    </p:spTree>
    <p:extLst>
      <p:ext uri="{BB962C8B-B14F-4D97-AF65-F5344CB8AC3E}">
        <p14:creationId xmlns:p14="http://schemas.microsoft.com/office/powerpoint/2010/main" val="2037285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1200" b="1" kern="100" dirty="0">
                <a:effectLst/>
                <a:latin typeface="Ubuntu" panose="020B0504030602030204" pitchFamily="34" charset="0"/>
                <a:ea typeface="Calibri" panose="020F0502020204030204" pitchFamily="34" charset="0"/>
                <a:cs typeface="Times New Roman" panose="02020603050405020304" pitchFamily="18" charset="0"/>
              </a:rPr>
              <a:t>Guion del facilitador: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¿Notan la diferencia en estos dos ejemplos? Tómense el tiempo necesario para leer. </a:t>
            </a:r>
            <a:br>
              <a:rPr dirty="0"/>
            </a:br>
            <a:r>
              <a:rPr lang="es-xl" sz="1200" kern="100" dirty="0">
                <a:effectLst/>
                <a:latin typeface="Ubuntu" panose="020B0504030602030204" pitchFamily="34" charset="0"/>
                <a:ea typeface="Calibri" panose="020F0502020204030204" pitchFamily="34" charset="0"/>
                <a:cs typeface="Times New Roman" panose="02020603050405020304" pitchFamily="18" charset="0"/>
              </a:rPr>
              <a:t>Observen en este ejemplo que ambas muestras de historias contienen la misma información. Una empieza de una manera interesante, y luego lleva a los hechos. La otra comienza con los hechos antes de llegar a la cita muy interesante.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89</a:t>
            </a:fld>
            <a:endParaRPr lang="en-US" dirty="0"/>
          </a:p>
        </p:txBody>
      </p:sp>
    </p:spTree>
    <p:extLst>
      <p:ext uri="{BB962C8B-B14F-4D97-AF65-F5344CB8AC3E}">
        <p14:creationId xmlns:p14="http://schemas.microsoft.com/office/powerpoint/2010/main" val="5893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b="1" dirty="0"/>
              <a:t>Tiempo asignado: </a:t>
            </a:r>
            <a:r>
              <a:rPr lang="es-xl" dirty="0"/>
              <a:t>1 hora</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s-xl" b="1" dirty="0"/>
              <a:t>Guion del facilitador: </a:t>
            </a:r>
          </a:p>
          <a:p>
            <a:r>
              <a:rPr lang="es-xl" dirty="0"/>
              <a:t>La introducción al módulo de Olimpiadas Especiales abordará los siguientes temas: </a:t>
            </a:r>
          </a:p>
          <a:p>
            <a:pPr marL="228600" indent="-228600">
              <a:buAutoNum type="arabicPeriod"/>
            </a:pPr>
            <a:r>
              <a:rPr lang="es-xl" dirty="0"/>
              <a:t>El origen de Olimpiadas Especiales </a:t>
            </a:r>
          </a:p>
          <a:p>
            <a:pPr marL="228600" indent="-228600">
              <a:buAutoNum type="arabicPeriod"/>
            </a:pPr>
            <a:r>
              <a:rPr lang="es-xl" dirty="0"/>
              <a:t>Nuestra declaración de la misión y el logotipo </a:t>
            </a:r>
          </a:p>
          <a:p>
            <a:pPr marL="228600" indent="-228600">
              <a:buAutoNum type="arabicPeriod"/>
            </a:pPr>
            <a:r>
              <a:rPr lang="es-xl" dirty="0"/>
              <a:t>La estructura organizacional</a:t>
            </a:r>
          </a:p>
          <a:p>
            <a:pPr marL="228600" indent="-228600">
              <a:buAutoNum type="arabicPeriod"/>
            </a:pPr>
            <a:r>
              <a:rPr lang="es-xl" dirty="0"/>
              <a:t>Términos importantes y definiciones</a:t>
            </a:r>
          </a:p>
          <a:p>
            <a:pPr marL="228600" indent="-228600">
              <a:buAutoNum type="arabicPeriod"/>
            </a:pPr>
            <a:r>
              <a:rPr lang="es-xl" dirty="0"/>
              <a:t>Panorama general de la Convención sobre los Derechos de las Personas con Discapacidad de las Naciones Unidas</a:t>
            </a:r>
          </a:p>
          <a:p>
            <a:pPr marL="228600" indent="-228600">
              <a:buAutoNum type="arabicPeriod"/>
            </a:pPr>
            <a:r>
              <a:rPr lang="es-xl" dirty="0"/>
              <a:t>y, por último, la importancia de la participación de las familias. </a:t>
            </a:r>
          </a:p>
          <a:p>
            <a:endParaRPr lang="en-US" dirty="0"/>
          </a:p>
          <a:p>
            <a:r>
              <a:rPr lang="es-xl" dirty="0"/>
              <a:t>Esta información de referencia les resultará útil para sus conocimientos generales como Líderes de Familia.</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a:t>
            </a:fld>
            <a:endParaRPr lang="en-US" dirty="0"/>
          </a:p>
        </p:txBody>
      </p:sp>
    </p:spTree>
    <p:extLst>
      <p:ext uri="{BB962C8B-B14F-4D97-AF65-F5344CB8AC3E}">
        <p14:creationId xmlns:p14="http://schemas.microsoft.com/office/powerpoint/2010/main" val="1260898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s-xl" sz="1200" b="1" kern="100" dirty="0">
                <a:effectLst/>
                <a:latin typeface="Ubuntu" panose="020B0504030602030204" pitchFamily="34" charset="0"/>
                <a:ea typeface="Calibri" panose="020F0502020204030204" pitchFamily="34" charset="0"/>
                <a:cs typeface="Times New Roman" panose="02020603050405020304" pitchFamily="18" charset="0"/>
              </a:rPr>
              <a:t>Guion del facilitador: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Mientras escriben sus historias, pueden agregar palabras de acción vívidas. Al elegir palabras poderosas para describir el trabajo y el impacto de Olimpiadas Especiales, mostramos el poder de la organización. </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90</a:t>
            </a:fld>
            <a:endParaRPr lang="en-US" dirty="0"/>
          </a:p>
        </p:txBody>
      </p:sp>
    </p:spTree>
    <p:extLst>
      <p:ext uri="{BB962C8B-B14F-4D97-AF65-F5344CB8AC3E}">
        <p14:creationId xmlns:p14="http://schemas.microsoft.com/office/powerpoint/2010/main" val="34861034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kern="100" dirty="0">
                <a:effectLst/>
                <a:latin typeface="Ubuntu" panose="020B0504030602030204" pitchFamily="34" charset="0"/>
                <a:ea typeface="Calibri" panose="020F0502020204030204" pitchFamily="34" charset="0"/>
                <a:cs typeface="Times New Roman" panose="02020603050405020304" pitchFamily="18" charset="0"/>
              </a:rPr>
              <a:t>Guion del facilitador: </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Para concluir.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Nuestro objetivo es elegir historias que muestren claramente un fuerte impacto.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Nos llevará tiempo desarrollar y escribir una excelente historia de impacto. Sin embargo, valdrá la pena porque así es como hacemos crecer el movimiento como Líderes de familia.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s-xl" sz="1200" dirty="0">
                <a:effectLst/>
                <a:latin typeface="Ubuntu" panose="020B0504030602030204" pitchFamily="34" charset="0"/>
                <a:ea typeface="Calibri" panose="020F0502020204030204" pitchFamily="34" charset="0"/>
                <a:cs typeface="Times New Roman" panose="02020603050405020304" pitchFamily="18" charset="0"/>
              </a:rPr>
              <a:t>Mostrar cómo Olimpiadas Especiales aborda una necesidad y la resuelve demuestra la eficacia de la organización a personas que quizá no la conozcan.</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91</a:t>
            </a:fld>
            <a:endParaRPr lang="en-US" dirty="0"/>
          </a:p>
        </p:txBody>
      </p:sp>
    </p:spTree>
    <p:extLst>
      <p:ext uri="{BB962C8B-B14F-4D97-AF65-F5344CB8AC3E}">
        <p14:creationId xmlns:p14="http://schemas.microsoft.com/office/powerpoint/2010/main" val="32925649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kern="100" dirty="0">
                <a:effectLst/>
                <a:latin typeface="Ubuntu" panose="020B0504030602030204" pitchFamily="34" charset="0"/>
                <a:ea typeface="Calibri" panose="020F0502020204030204" pitchFamily="34" charset="0"/>
                <a:cs typeface="Times New Roman" panose="02020603050405020304" pitchFamily="18" charset="0"/>
              </a:rPr>
              <a:t>Guion del facilitador: </a:t>
            </a:r>
            <a:br/>
            <a:r>
              <a:rPr lang="es-xl" sz="1200" kern="100" dirty="0">
                <a:effectLst/>
                <a:latin typeface="Ubuntu" panose="020B0504030602030204" pitchFamily="34" charset="0"/>
                <a:ea typeface="Calibri" panose="020F0502020204030204" pitchFamily="34" charset="0"/>
                <a:cs typeface="Times New Roman" panose="02020603050405020304" pitchFamily="18" charset="0"/>
              </a:rPr>
              <a:t>Terminemos con un último debate.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Hemos hablado de la necesidad de describir el trabajo que realiza Olimpiadas Especiales. Es esa parte intermedia de la historia en la que algo cambia.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Piensen en lo que saben sobre su Programa. </a:t>
            </a:r>
          </a:p>
          <a:p>
            <a:pPr marL="0" marR="0">
              <a:spcBef>
                <a:spcPts val="0"/>
              </a:spcBef>
              <a:spcAft>
                <a:spcPts val="0"/>
              </a:spcAft>
            </a:pPr>
            <a:r>
              <a:rPr lang="es-xl" sz="1200" kern="100" dirty="0">
                <a:effectLst/>
                <a:latin typeface="Ubuntu" panose="020B0504030602030204" pitchFamily="34" charset="0"/>
                <a:ea typeface="Calibri" panose="020F0502020204030204" pitchFamily="34" charset="0"/>
                <a:cs typeface="Times New Roman" panose="02020603050405020304" pitchFamily="18" charset="0"/>
              </a:rPr>
              <a:t>¿Cuál es un ejemplo de trabajo importante que las personas ajenas a Olimpiadas Especiales podrían no entender? ¿Qué partes del trabajo no conocían o no entendían al principio?</a:t>
            </a:r>
            <a:r>
              <a:rPr lang="es-xl"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s-xl" sz="1200" kern="100" dirty="0">
                <a:effectLst/>
                <a:latin typeface="Ubuntu" panose="020B0504030602030204" pitchFamily="34" charset="0"/>
                <a:ea typeface="Calibri" panose="020F0502020204030204" pitchFamily="34" charset="0"/>
                <a:cs typeface="Times New Roman" panose="02020603050405020304" pitchFamily="18" charset="0"/>
              </a:rPr>
              <a:t>¿Qué tipo de impacto tendrá ese trabajo?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kern="100" dirty="0">
                <a:effectLst/>
                <a:latin typeface="Ubuntu" panose="020B0504030602030204" pitchFamily="34" charset="0"/>
                <a:ea typeface="Calibri" panose="020F0502020204030204" pitchFamily="34" charset="0"/>
                <a:cs typeface="Times New Roman" panose="02020603050405020304" pitchFamily="18" charset="0"/>
              </a:rPr>
              <a:t>Permite que los participantes debatan entre sí para conectar el conocimiento con el impacto. </a:t>
            </a:r>
            <a:endParaRPr lang="en-US" sz="12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kern="100" dirty="0">
                <a:effectLst/>
                <a:latin typeface="Ubuntu" panose="020B0504030602030204" pitchFamily="34" charset="0"/>
                <a:ea typeface="Calibri" panose="020F0502020204030204" pitchFamily="34" charset="0"/>
                <a:cs typeface="Times New Roman" panose="02020603050405020304" pitchFamily="18" charset="0"/>
              </a:rPr>
              <a:t>Señala que este tipo de pensamiento les ayudará a saber dónde encontrar ejemplos de impacto.</a:t>
            </a:r>
            <a:endParaRPr lang="en-US" sz="1200" i="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92</a:t>
            </a:fld>
            <a:endParaRPr lang="en-US" dirty="0"/>
          </a:p>
        </p:txBody>
      </p:sp>
    </p:spTree>
    <p:extLst>
      <p:ext uri="{BB962C8B-B14F-4D97-AF65-F5344CB8AC3E}">
        <p14:creationId xmlns:p14="http://schemas.microsoft.com/office/powerpoint/2010/main" val="33068071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b="1" dirty="0"/>
              <a:t>Tiempo asignado: </a:t>
            </a:r>
            <a:r>
              <a:rPr lang="es-xl" b="0" dirty="0"/>
              <a:t>1 hora</a:t>
            </a:r>
          </a:p>
          <a:p>
            <a:endParaRPr lang="en-US" b="0" dirty="0"/>
          </a:p>
          <a:p>
            <a:r>
              <a:rPr lang="es-xl" b="1" dirty="0"/>
              <a:t>Guion del facilitador: </a:t>
            </a:r>
          </a:p>
          <a:p>
            <a:r>
              <a:rPr lang="es-xl" b="0" dirty="0"/>
              <a:t>Hola, hermanos. ¡Gracias por acompañarnos en el taller </a:t>
            </a:r>
            <a:r>
              <a:rPr lang="en-US" b="0" dirty="0"/>
              <a:t>“</a:t>
            </a:r>
            <a:r>
              <a:rPr lang="es-xl" b="0" dirty="0"/>
              <a:t>Participación de </a:t>
            </a:r>
            <a:r>
              <a:rPr lang="en-IN" b="0" dirty="0"/>
              <a:t>H</a:t>
            </a:r>
            <a:r>
              <a:rPr lang="es-xl" b="0" dirty="0"/>
              <a:t>ermanos</a:t>
            </a:r>
            <a:r>
              <a:rPr lang="en-US" b="0" dirty="0"/>
              <a:t>”</a:t>
            </a:r>
            <a:r>
              <a:rPr lang="es-xl" b="0" dirty="0"/>
              <a:t>! Como hermanos, ustedes tienen un rol único e importante como Líderes de familia y estamos muy contentos de tenerlos como parte de nuestra comunidad.</a:t>
            </a:r>
          </a:p>
          <a:p>
            <a:r>
              <a:rPr lang="es-xl" b="0" dirty="0"/>
              <a:t>Primero, comencemos con una actividad llamada “Iceberg”. Está diseñada para conocernos a nosotros mismos y conocer a los demás un poco mejor.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93</a:t>
            </a:fld>
            <a:endParaRPr lang="en-US" dirty="0"/>
          </a:p>
        </p:txBody>
      </p:sp>
    </p:spTree>
    <p:extLst>
      <p:ext uri="{BB962C8B-B14F-4D97-AF65-F5344CB8AC3E}">
        <p14:creationId xmlns:p14="http://schemas.microsoft.com/office/powerpoint/2010/main" val="6863575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b="1" dirty="0"/>
              <a:t>Guion del facilitador: </a:t>
            </a:r>
            <a:br/>
            <a:r>
              <a:rPr lang="es-xl" dirty="0"/>
              <a:t>En esta actividad dibujaremos un iceberg en un océano. </a:t>
            </a:r>
          </a:p>
          <a:p>
            <a:endParaRPr lang="en-US" dirty="0"/>
          </a:p>
          <a:p>
            <a:r>
              <a:rPr lang="es-xl" dirty="0"/>
              <a:t>¿Qué saben ya sobre los icebergs?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s-xl" i="1" dirty="0"/>
              <a:t>(Nota para el facilitador: Permite la participación).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s-xl" dirty="0"/>
              <a:t>¡Excelente! Es importante saber que la mayor parte del iceberg no está a la vista. ¿Qué parte de un iceberg es visible? La respuesta es el 10 %. Esto significa que el 90 % del iceberg no puede verse a menos que nos sumerjamos bajo la superficie del agua. Una mirada superficial por sí sola no nos permite ver la profundidad y la amplitud del iceberg completo.</a:t>
            </a:r>
          </a:p>
          <a:p>
            <a:endParaRPr lang="en-US" dirty="0"/>
          </a:p>
          <a:p>
            <a:r>
              <a:rPr lang="es-xl" dirty="0"/>
              <a:t>Las personas son similares a los icebergs. ¿Por qué creen que es así? </a:t>
            </a:r>
          </a:p>
          <a:p>
            <a:endParaRPr lang="en-US" dirty="0"/>
          </a:p>
          <a:p>
            <a:r>
              <a:rPr lang="es-xl" i="1" dirty="0"/>
              <a:t>(Nota para el facilitador: Permite la participación).</a:t>
            </a:r>
          </a:p>
          <a:p>
            <a:endParaRPr lang="en-US" i="1" dirty="0"/>
          </a:p>
          <a:p>
            <a:r>
              <a:rPr lang="es-xl" dirty="0"/>
              <a:t>¡Acertaron! En cierto modo, las personas somos similares a los icebergs: algunas cosas sobre nosotros están en la superficie (p. ej., las características físicas, la forma de vestir, el idioma). Otros aspectos de quiénes somos están ocultos bajo la superficie, y no son inmediatamente evidentes (experiencias pasadas, el lugar donde crecimos, nuestros valores, las cosas que nos gustan o nos disgustan, nuestras creencias). </a:t>
            </a:r>
          </a:p>
          <a:p>
            <a:endParaRPr lang="en-US" dirty="0"/>
          </a:p>
          <a:p>
            <a:r>
              <a:rPr lang="es-xl" i="1" dirty="0"/>
              <a:t>(Nota para el facilitador: Quizás quieras considerar tu propio iceberg de identidad y agregar ejemplos a tu propio iceberg a medida que avanzas).</a:t>
            </a:r>
          </a:p>
          <a:p>
            <a:endParaRPr lang="en-US" dirty="0"/>
          </a:p>
          <a:p>
            <a:r>
              <a:rPr lang="es-xl" dirty="0"/>
              <a:t>¿Cuál creen que es el riesgo de hacer suposiciones sobre las personas basándose en la punta del iceberg? </a:t>
            </a:r>
          </a:p>
          <a:p>
            <a:endParaRPr lang="en-US" dirty="0"/>
          </a:p>
          <a:p>
            <a:r>
              <a:rPr lang="es-xl" dirty="0"/>
              <a:t>¡Excelente! Gracias por compartir. </a:t>
            </a:r>
          </a:p>
          <a:p>
            <a:endParaRPr lang="en-US" dirty="0"/>
          </a:p>
          <a:p>
            <a:r>
              <a:rPr lang="es-xl" dirty="0"/>
              <a:t>Ahora, tomémonos un momento para completar nuestro propio iceberg. Incluyan únicamente la información que deseen compartir. </a:t>
            </a:r>
          </a:p>
          <a:p>
            <a:endParaRPr lang="en-US" dirty="0"/>
          </a:p>
          <a:p>
            <a:r>
              <a:rPr lang="es-xl" dirty="0"/>
              <a:t>Cuando hayan terminado, nos tomaremos un tiempo para compartir en grupo.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94</a:t>
            </a:fld>
            <a:endParaRPr lang="en-US" dirty="0"/>
          </a:p>
        </p:txBody>
      </p:sp>
    </p:spTree>
    <p:extLst>
      <p:ext uri="{BB962C8B-B14F-4D97-AF65-F5344CB8AC3E}">
        <p14:creationId xmlns:p14="http://schemas.microsoft.com/office/powerpoint/2010/main" val="311671226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b="1" dirty="0"/>
              <a:t>Guion del facilitador: </a:t>
            </a:r>
          </a:p>
          <a:p>
            <a:r>
              <a:rPr lang="es-xl" b="0" dirty="0"/>
              <a:t>¡Buen trabajo! Volvamos a reunirnos para compartir nuestros icebergs.</a:t>
            </a:r>
          </a:p>
          <a:p>
            <a:endParaRPr lang="en-US" b="0" dirty="0"/>
          </a:p>
          <a:p>
            <a:r>
              <a:rPr lang="es-xl" b="0" i="1" dirty="0"/>
              <a:t>(Nota para el facilitador: Concede tiempo para que todos compartan).</a:t>
            </a:r>
            <a:br/>
            <a:br/>
            <a:r>
              <a:rPr lang="es-xl" b="0" dirty="0"/>
              <a:t>Gracias a todos por compartir. Como pueden ver, aunque hay muchas características que tenemos en común, ¡también somos completamente únicos! </a:t>
            </a:r>
          </a:p>
          <a:p>
            <a:endParaRPr lang="en-US" b="0" dirty="0"/>
          </a:p>
          <a:p>
            <a:r>
              <a:rPr lang="es-xl" b="0" dirty="0"/>
              <a:t>Ahora que han escuchado al resto compartir su iceberg, ¿cómo creen que nos afectan las características que están por encima de la superficie como Líderes de familia?, ¿y las características que están por debajo de la superficie?, ¿cómo podemos utilizar estos icebergs para ayudarnos a entendernos como líderes?</a:t>
            </a:r>
          </a:p>
          <a:p>
            <a:endParaRPr lang="en-US" b="0" dirty="0"/>
          </a:p>
          <a:p>
            <a:r>
              <a:rPr lang="es-xl" b="0" i="1" dirty="0"/>
              <a:t>(Nota para el facilitador: Concede tiempo para que todos compartan).</a:t>
            </a:r>
          </a:p>
          <a:p>
            <a:endParaRPr lang="en-US" b="0" i="1" dirty="0"/>
          </a:p>
          <a:p>
            <a:r>
              <a:rPr lang="es-xl" b="0" i="0" dirty="0"/>
              <a:t>¡Gracias a todos! Hablemos ahora sobre la participación de los hermanos.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95</a:t>
            </a:fld>
            <a:endParaRPr lang="en-US" dirty="0"/>
          </a:p>
        </p:txBody>
      </p:sp>
    </p:spTree>
    <p:extLst>
      <p:ext uri="{BB962C8B-B14F-4D97-AF65-F5344CB8AC3E}">
        <p14:creationId xmlns:p14="http://schemas.microsoft.com/office/powerpoint/2010/main" val="36754812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b="1" dirty="0"/>
              <a:t>Guion del facilitador: </a:t>
            </a:r>
            <a:br/>
            <a:r>
              <a:rPr lang="es-xl" dirty="0"/>
              <a:t>¿Qué es la participación de hermanos? La participación de hermanos ocurre cuando el hermano de una persona con discapacidad intelectual participa activamente en la vida de su hermano o hermana. Los hermanos que se involucran participan activamente en el recorrido de sus hermanos y hermanas en Olimpiadas Especiales. Juegan, aprenden, se desarrollan y trabajan juntos, lo que fortalece su relación en el proceso. Los hermanos forman un equipo que se motiva y apoya mutuamente. Trabajan para alcanzar objetivos compartidos y personales. Existen muchas formas de convertirse en hermanos involucrados en Olimpiadas Especiales. Para ello, pueden hacer lo siguiente:</a:t>
            </a:r>
            <a:br/>
            <a:br/>
            <a:r>
              <a:rPr lang="es-xl" b="1" dirty="0"/>
              <a:t>Brindar apoyo: </a:t>
            </a:r>
            <a:r>
              <a:rPr lang="es-xl" dirty="0"/>
              <a:t>den aliento a sus hermanos. </a:t>
            </a:r>
          </a:p>
          <a:p>
            <a:r>
              <a:rPr lang="es-xl" b="1" dirty="0"/>
              <a:t>Ofrecerse como voluntarios: </a:t>
            </a:r>
            <a:r>
              <a:rPr lang="es-xl" dirty="0"/>
              <a:t>en eventos locales de Olimpiadas Especiales, en Atletas Saludables, al convertirse en árbitros de Olimpiadas Especiales o al ayudar a su Programa local como Líderes de familia, ¡por supuesto!</a:t>
            </a:r>
          </a:p>
          <a:p>
            <a:r>
              <a:rPr lang="es-xl" b="1" dirty="0"/>
              <a:t>Participar: </a:t>
            </a:r>
            <a:r>
              <a:rPr lang="es-xl" dirty="0"/>
              <a:t>en atletas jóvenes, Deportes Unificados, Participación Universitaria o al convertirse en entrenadores de Olimpiadas Especiales. </a:t>
            </a:r>
          </a:p>
          <a:p>
            <a:r>
              <a:rPr lang="es-xl" b="1" dirty="0"/>
              <a:t>Conectarse: </a:t>
            </a:r>
            <a:r>
              <a:rPr lang="es-xl" dirty="0"/>
              <a:t>manténganse en contacto con otros hermanos y sus Programas locales, como a través de esta capacitación, y trabajen juntos para lograr los objetivos del Programa. </a:t>
            </a:r>
          </a:p>
          <a:p>
            <a:r>
              <a:rPr lang="es-xl" b="1" dirty="0"/>
              <a:t>Defender: </a:t>
            </a:r>
            <a:r>
              <a:rPr lang="es-xl" dirty="0"/>
              <a:t>esto podría implicar la defensa en las escuelas o dentro de su Programa local.</a:t>
            </a:r>
            <a:b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96</a:t>
            </a:fld>
            <a:endParaRPr lang="en-US" dirty="0"/>
          </a:p>
        </p:txBody>
      </p:sp>
    </p:spTree>
    <p:extLst>
      <p:ext uri="{BB962C8B-B14F-4D97-AF65-F5344CB8AC3E}">
        <p14:creationId xmlns:p14="http://schemas.microsoft.com/office/powerpoint/2010/main" val="21305683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b="1" dirty="0"/>
              <a:t>Guion del facilitador: </a:t>
            </a:r>
          </a:p>
          <a:p>
            <a:r>
              <a:rPr lang="es-xl" b="0" dirty="0"/>
              <a:t>Participar en Olimpiadas Especiales como hermanos no solo beneficia a su Programa local y a sus hermanos, sino que también los beneficia a ustedes. Sus hermanos apreciarán el tiempo que invierten en sus objetivos. Mientras tanto, la participación de hermanos puede ofrecerles lo siguiente: </a:t>
            </a:r>
            <a:br/>
            <a:endParaRPr lang="en-US" b="0" dirty="0"/>
          </a:p>
          <a:p>
            <a:r>
              <a:rPr lang="es-xl" b="0" dirty="0"/>
              <a:t>Orgullo de sí mismos y de sus hermanos</a:t>
            </a:r>
          </a:p>
          <a:p>
            <a:r>
              <a:rPr lang="es-xl" b="0" dirty="0"/>
              <a:t>Mayor autoestima</a:t>
            </a:r>
          </a:p>
          <a:p>
            <a:r>
              <a:rPr lang="es-xl" b="0" dirty="0"/>
              <a:t>Habilidades de desarrollo profesional</a:t>
            </a:r>
          </a:p>
          <a:p>
            <a:r>
              <a:rPr lang="es-xl" b="0" dirty="0"/>
              <a:t>Habilidades y oportunidades de liderazgo</a:t>
            </a:r>
          </a:p>
          <a:p>
            <a:r>
              <a:rPr lang="es-xl" b="0" dirty="0"/>
              <a:t>Habilidades de defensa</a:t>
            </a:r>
          </a:p>
          <a:p>
            <a:r>
              <a:rPr lang="es-xl" b="0" dirty="0"/>
              <a:t>Amistades con otros hermanos y atletas</a:t>
            </a:r>
          </a:p>
          <a:p>
            <a:r>
              <a:rPr lang="es-xl" b="0" dirty="0"/>
              <a:t>Vínculo más fuerte con sus hermanos</a:t>
            </a:r>
          </a:p>
          <a:p>
            <a:r>
              <a:rPr lang="es-xl" b="0" dirty="0"/>
              <a:t>Mayor tolerancia y aceptación para todas las personas</a:t>
            </a:r>
          </a:p>
          <a:p>
            <a:r>
              <a:rPr lang="es-xl" b="0" dirty="0"/>
              <a:t>Mayor unidad familiar</a:t>
            </a:r>
          </a:p>
          <a:p>
            <a:r>
              <a:rPr lang="es-xl" b="0" dirty="0"/>
              <a:t>Oportunidades de crecimiento personal y atlético </a:t>
            </a:r>
          </a:p>
          <a:p>
            <a:endParaRPr lang="en-US" b="0" dirty="0"/>
          </a:p>
          <a:p>
            <a:r>
              <a:rPr lang="es-xl" b="0" dirty="0"/>
              <a:t>Como hermanos, su rol en Olimpiadas Especiales cambiará con el tiempo en función de sus intereses, objetivos y compromisos de tiempo. ¡Siempre hay un lugar para ustedes en Olimpiadas Especiales!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97</a:t>
            </a:fld>
            <a:endParaRPr lang="en-US" dirty="0"/>
          </a:p>
        </p:txBody>
      </p:sp>
    </p:spTree>
    <p:extLst>
      <p:ext uri="{BB962C8B-B14F-4D97-AF65-F5344CB8AC3E}">
        <p14:creationId xmlns:p14="http://schemas.microsoft.com/office/powerpoint/2010/main" val="33203570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b="1" dirty="0"/>
              <a:t>Guion del facilitador:</a:t>
            </a:r>
          </a:p>
          <a:p>
            <a:r>
              <a:rPr lang="es-xl" dirty="0"/>
              <a:t>En todo el mundo, la participación de hermanos se produce de diversas formas. Aquí tenemos un ejemplo exitoso de participación de hermanos en los Emiratos Árabes Unidos, que se encuentra en nuestra región Olimpiadas Especiales Medio Oriente/África del Norte. </a:t>
            </a:r>
            <a:br/>
            <a:br/>
            <a:r>
              <a:rPr lang="es-xl" dirty="0"/>
              <a:t>Los hermanos en los Emiratos Árabes Unidos tienen la oportunidad de presentar una solicitud y formar parte del Consejo de Hermanos de los Emiratos Árabes Unidos durante dos años. En el consejo hay cinco hermanos locales de los Emiratos Árabes Unidos y cinco hermanos expatriados que viven en dicha región. </a:t>
            </a:r>
          </a:p>
          <a:p>
            <a:endParaRPr lang="en-US" dirty="0"/>
          </a:p>
          <a:p>
            <a:r>
              <a:rPr lang="es-xl" dirty="0"/>
              <a:t>Sus responsabilidades generales incluyen representar a Olimpiadas Especiales Emiratos Árabes Unidos en actos locales e internacionales, asistir a reuniones mensuales, revisar y asesorar a Olimpiadas Especiales Emiratos Árabes Unidos sobre proyectos y clubes universitarios, pronunciarse en eventos públicos, formar parte de círculos y grupos juveniles, y comprometerse y trabajar activamente con organizaciones de inclusión dentro de los Emiratos Árabes Unidos. </a:t>
            </a:r>
          </a:p>
          <a:p>
            <a:endParaRPr lang="en-US" dirty="0"/>
          </a:p>
          <a:p>
            <a:r>
              <a:rPr lang="es-xl" dirty="0"/>
              <a:t>¿Se les ocurre alguna forma de incorporar algunas de las fortalezas de este ejemplo a su propio Programa local? </a:t>
            </a:r>
            <a:br/>
            <a:endParaRPr lang="en-US" dirty="0"/>
          </a:p>
          <a:p>
            <a:r>
              <a:rPr lang="es-xl" dirty="0"/>
              <a:t>¡Excelente! Volvamos a reunirnos con el resto de los miembros de las familias. </a:t>
            </a:r>
            <a:b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98</a:t>
            </a:fld>
            <a:endParaRPr lang="en-US" dirty="0"/>
          </a:p>
        </p:txBody>
      </p:sp>
    </p:spTree>
    <p:extLst>
      <p:ext uri="{BB962C8B-B14F-4D97-AF65-F5344CB8AC3E}">
        <p14:creationId xmlns:p14="http://schemas.microsoft.com/office/powerpoint/2010/main" val="4677831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b="1" dirty="0"/>
              <a:t>Tiempo asignado</a:t>
            </a:r>
            <a:r>
              <a:rPr lang="es-xl" b="0" dirty="0"/>
              <a:t>: 30 minutos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s-xl" b="1" dirty="0"/>
              <a:t>Guion del facilitador: </a:t>
            </a:r>
          </a:p>
          <a:p>
            <a:pPr marL="0" marR="0" lvl="0" indent="0" algn="l" defTabSz="457200" rtl="0" eaLnBrk="1" fontAlgn="auto" latinLnBrk="0" hangingPunct="1">
              <a:lnSpc>
                <a:spcPct val="100000"/>
              </a:lnSpc>
              <a:spcBef>
                <a:spcPts val="0"/>
              </a:spcBef>
              <a:spcAft>
                <a:spcPts val="0"/>
              </a:spcAft>
              <a:buClrTx/>
              <a:buSzTx/>
              <a:buFontTx/>
              <a:buNone/>
              <a:tabLst/>
              <a:defRPr/>
            </a:pPr>
            <a:r>
              <a:rPr lang="es-xl" b="0" dirty="0"/>
              <a:t>¡Bienvenidos de nuevo, Líderes de familia!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s-xl" b="0" dirty="0"/>
              <a:t>Como prometimos, esta será nuestra oportunidad de reflexionar sobre nuestros aprendizajes y de crear nuestro propio borrador de plan de acción. Crearán este plan de acción en función de los detalles que hayan recopilado sobre su Programa en el trabajo previo, así como de sus propias fortalezas. Después de la capacitación, presentarán el plan ante la persona de contacto de su Programa. Esto les dará la oportunidad de editar el Plan de Acción para alinearlo mejor con su Programa local.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99</a:t>
            </a:fld>
            <a:endParaRPr lang="en-US" dirty="0"/>
          </a:p>
        </p:txBody>
      </p:sp>
    </p:spTree>
    <p:extLst>
      <p:ext uri="{BB962C8B-B14F-4D97-AF65-F5344CB8AC3E}">
        <p14:creationId xmlns:p14="http://schemas.microsoft.com/office/powerpoint/2010/main" val="7014353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6F019-AD7C-BB11-1217-72CAF4C44DDF}"/>
              </a:ext>
            </a:extLst>
          </p:cNvPr>
          <p:cNvSpPr>
            <a:spLocks noGrp="1"/>
          </p:cNvSpPr>
          <p:nvPr>
            <p:ph type="ctrTitle"/>
          </p:nvPr>
        </p:nvSpPr>
        <p:spPr>
          <a:xfrm>
            <a:off x="772885" y="2710553"/>
            <a:ext cx="5410201" cy="1354592"/>
          </a:xfrm>
        </p:spPr>
        <p:txBody>
          <a:bodyPr anchor="b">
            <a:normAutofit/>
          </a:bodyPr>
          <a:lstStyle>
            <a:lvl1pPr algn="l">
              <a:defRPr sz="4400" b="1">
                <a:solidFill>
                  <a:srgbClr val="292662"/>
                </a:solidFill>
                <a:latin typeface="Ubuntu" panose="020B0504030602030204" pitchFamily="34" charset="0"/>
              </a:defRPr>
            </a:lvl1pPr>
          </a:lstStyle>
          <a:p>
            <a:r>
              <a:rPr lang="en-US" dirty="0"/>
              <a:t>Click to edit Master title style</a:t>
            </a:r>
          </a:p>
        </p:txBody>
      </p:sp>
      <p:pic>
        <p:nvPicPr>
          <p:cNvPr id="12" name="Graphic 11">
            <a:extLst>
              <a:ext uri="{FF2B5EF4-FFF2-40B4-BE49-F238E27FC236}">
                <a16:creationId xmlns:a16="http://schemas.microsoft.com/office/drawing/2014/main" id="{63B67499-1B48-80B8-4517-46F7728B17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44982" y="5895884"/>
            <a:ext cx="1839017" cy="644933"/>
          </a:xfrm>
          <a:prstGeom prst="rect">
            <a:avLst/>
          </a:prstGeom>
        </p:spPr>
      </p:pic>
      <p:sp>
        <p:nvSpPr>
          <p:cNvPr id="14" name="TextBox 13">
            <a:extLst>
              <a:ext uri="{FF2B5EF4-FFF2-40B4-BE49-F238E27FC236}">
                <a16:creationId xmlns:a16="http://schemas.microsoft.com/office/drawing/2014/main" id="{A8053520-B6D9-4CFE-ACD8-E8F15B0681BF}"/>
              </a:ext>
            </a:extLst>
          </p:cNvPr>
          <p:cNvSpPr txBox="1"/>
          <p:nvPr userDrawn="1"/>
        </p:nvSpPr>
        <p:spPr>
          <a:xfrm>
            <a:off x="1554018" y="499098"/>
            <a:ext cx="1715655" cy="469359"/>
          </a:xfrm>
          <a:prstGeom prst="rect">
            <a:avLst/>
          </a:prstGeom>
          <a:noFill/>
        </p:spPr>
        <p:txBody>
          <a:bodyPr wrap="square" rtlCol="0">
            <a:spAutoFit/>
          </a:bodyPr>
          <a:lstStyle/>
          <a:p>
            <a:r>
              <a:rPr lang="es-xl" sz="2450" b="1" dirty="0">
                <a:solidFill>
                  <a:schemeClr val="bg1"/>
                </a:solidFill>
                <a:latin typeface="Ubuntu" panose="020B0504030602030204" pitchFamily="34" charset="0"/>
              </a:rPr>
              <a:t>FAMILIAS</a:t>
            </a:r>
          </a:p>
        </p:txBody>
      </p:sp>
      <p:pic>
        <p:nvPicPr>
          <p:cNvPr id="16" name="Graphic 15">
            <a:extLst>
              <a:ext uri="{FF2B5EF4-FFF2-40B4-BE49-F238E27FC236}">
                <a16:creationId xmlns:a16="http://schemas.microsoft.com/office/drawing/2014/main" id="{625B6AB9-A4DC-BD8C-C4DF-3DFF7A2595F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72886" y="380897"/>
            <a:ext cx="753486" cy="753486"/>
          </a:xfrm>
          <a:prstGeom prst="rect">
            <a:avLst/>
          </a:prstGeom>
        </p:spPr>
      </p:pic>
    </p:spTree>
    <p:extLst>
      <p:ext uri="{BB962C8B-B14F-4D97-AF65-F5344CB8AC3E}">
        <p14:creationId xmlns:p14="http://schemas.microsoft.com/office/powerpoint/2010/main" val="1716929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74674-391C-94CD-876C-82A572345B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569234-61DE-F7EC-9E72-15018B7F33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AD9D69-F4F3-47C9-118C-F03F655EAD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C178A1-F934-8B55-1DA2-75A4F0F05FB4}"/>
              </a:ext>
            </a:extLst>
          </p:cNvPr>
          <p:cNvSpPr>
            <a:spLocks noGrp="1"/>
          </p:cNvSpPr>
          <p:nvPr>
            <p:ph type="dt" sz="half" idx="10"/>
          </p:nvPr>
        </p:nvSpPr>
        <p:spPr/>
        <p:txBody>
          <a:bodyPr/>
          <a:lstStyle/>
          <a:p>
            <a:fld id="{52ADA7FA-EF94-41CB-A170-1BFB72857618}" type="datetimeFigureOut">
              <a:rPr lang="en-US" smtClean="0"/>
              <a:t>4/25/2024</a:t>
            </a:fld>
            <a:endParaRPr lang="en-US" dirty="0"/>
          </a:p>
        </p:txBody>
      </p:sp>
      <p:sp>
        <p:nvSpPr>
          <p:cNvPr id="6" name="Footer Placeholder 5">
            <a:extLst>
              <a:ext uri="{FF2B5EF4-FFF2-40B4-BE49-F238E27FC236}">
                <a16:creationId xmlns:a16="http://schemas.microsoft.com/office/drawing/2014/main" id="{1817AA2B-1575-92A9-758B-6F11E077A4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377E84-8717-422A-F239-36C5C8F7A5DB}"/>
              </a:ext>
            </a:extLst>
          </p:cNvPr>
          <p:cNvSpPr>
            <a:spLocks noGrp="1"/>
          </p:cNvSpPr>
          <p:nvPr>
            <p:ph type="sldNum" sz="quarter" idx="12"/>
          </p:nvPr>
        </p:nvSpPr>
        <p:spPr/>
        <p:txBody>
          <a:bodyPr/>
          <a:lstStyle/>
          <a:p>
            <a:fld id="{070EFF5C-0DD3-4F1B-ACB5-2B4D988FF483}" type="slidenum">
              <a:rPr lang="en-US" smtClean="0"/>
              <a:t>‹#›</a:t>
            </a:fld>
            <a:endParaRPr lang="en-US" dirty="0"/>
          </a:p>
        </p:txBody>
      </p:sp>
    </p:spTree>
    <p:extLst>
      <p:ext uri="{BB962C8B-B14F-4D97-AF65-F5344CB8AC3E}">
        <p14:creationId xmlns:p14="http://schemas.microsoft.com/office/powerpoint/2010/main" val="1543987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0D3FA-ABF3-1819-C613-F08C93DB59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9B2642-7059-43F6-1B53-35DDEE1057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F98B52D-0699-EF64-D3B8-D3B072F18D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97A50D-B1D8-D98F-277C-C5D51C06C086}"/>
              </a:ext>
            </a:extLst>
          </p:cNvPr>
          <p:cNvSpPr>
            <a:spLocks noGrp="1"/>
          </p:cNvSpPr>
          <p:nvPr>
            <p:ph type="dt" sz="half" idx="10"/>
          </p:nvPr>
        </p:nvSpPr>
        <p:spPr/>
        <p:txBody>
          <a:bodyPr/>
          <a:lstStyle/>
          <a:p>
            <a:fld id="{52ADA7FA-EF94-41CB-A170-1BFB72857618}" type="datetimeFigureOut">
              <a:rPr lang="en-US" smtClean="0"/>
              <a:t>4/25/2024</a:t>
            </a:fld>
            <a:endParaRPr lang="en-US" dirty="0"/>
          </a:p>
        </p:txBody>
      </p:sp>
      <p:sp>
        <p:nvSpPr>
          <p:cNvPr id="6" name="Footer Placeholder 5">
            <a:extLst>
              <a:ext uri="{FF2B5EF4-FFF2-40B4-BE49-F238E27FC236}">
                <a16:creationId xmlns:a16="http://schemas.microsoft.com/office/drawing/2014/main" id="{3BA120BE-02D2-49F7-A597-715A9DD2E8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90FE847-4583-82AA-5EB8-F55FDA66F063}"/>
              </a:ext>
            </a:extLst>
          </p:cNvPr>
          <p:cNvSpPr>
            <a:spLocks noGrp="1"/>
          </p:cNvSpPr>
          <p:nvPr>
            <p:ph type="sldNum" sz="quarter" idx="12"/>
          </p:nvPr>
        </p:nvSpPr>
        <p:spPr/>
        <p:txBody>
          <a:bodyPr/>
          <a:lstStyle/>
          <a:p>
            <a:fld id="{070EFF5C-0DD3-4F1B-ACB5-2B4D988FF483}" type="slidenum">
              <a:rPr lang="en-US" smtClean="0"/>
              <a:t>‹#›</a:t>
            </a:fld>
            <a:endParaRPr lang="en-US" dirty="0"/>
          </a:p>
        </p:txBody>
      </p:sp>
    </p:spTree>
    <p:extLst>
      <p:ext uri="{BB962C8B-B14F-4D97-AF65-F5344CB8AC3E}">
        <p14:creationId xmlns:p14="http://schemas.microsoft.com/office/powerpoint/2010/main" val="19445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0701E-000E-D755-5CE3-FD7620A8D5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DB12B2-5C38-F43C-26DC-049D58461A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A9A882-D70F-B0BB-4879-47E688D89760}"/>
              </a:ext>
            </a:extLst>
          </p:cNvPr>
          <p:cNvSpPr>
            <a:spLocks noGrp="1"/>
          </p:cNvSpPr>
          <p:nvPr>
            <p:ph type="dt" sz="half" idx="10"/>
          </p:nvPr>
        </p:nvSpPr>
        <p:spPr/>
        <p:txBody>
          <a:bodyPr/>
          <a:lstStyle/>
          <a:p>
            <a:fld id="{52ADA7FA-EF94-41CB-A170-1BFB72857618}" type="datetimeFigureOut">
              <a:rPr lang="en-US" smtClean="0"/>
              <a:t>4/25/2024</a:t>
            </a:fld>
            <a:endParaRPr lang="en-US" dirty="0"/>
          </a:p>
        </p:txBody>
      </p:sp>
      <p:sp>
        <p:nvSpPr>
          <p:cNvPr id="5" name="Footer Placeholder 4">
            <a:extLst>
              <a:ext uri="{FF2B5EF4-FFF2-40B4-BE49-F238E27FC236}">
                <a16:creationId xmlns:a16="http://schemas.microsoft.com/office/drawing/2014/main" id="{6FD3DFA0-8C5A-20BE-9250-31D05C600E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88C97C-B959-8635-F877-CEF049E2A8EC}"/>
              </a:ext>
            </a:extLst>
          </p:cNvPr>
          <p:cNvSpPr>
            <a:spLocks noGrp="1"/>
          </p:cNvSpPr>
          <p:nvPr>
            <p:ph type="sldNum" sz="quarter" idx="12"/>
          </p:nvPr>
        </p:nvSpPr>
        <p:spPr/>
        <p:txBody>
          <a:bodyPr/>
          <a:lstStyle/>
          <a:p>
            <a:fld id="{070EFF5C-0DD3-4F1B-ACB5-2B4D988FF483}" type="slidenum">
              <a:rPr lang="en-US" smtClean="0"/>
              <a:t>‹#›</a:t>
            </a:fld>
            <a:endParaRPr lang="en-US" dirty="0"/>
          </a:p>
        </p:txBody>
      </p:sp>
    </p:spTree>
    <p:extLst>
      <p:ext uri="{BB962C8B-B14F-4D97-AF65-F5344CB8AC3E}">
        <p14:creationId xmlns:p14="http://schemas.microsoft.com/office/powerpoint/2010/main" val="196979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07F6CE-FF25-FFE2-097B-E1B0386440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6C9CFD-0DE1-5DA0-8258-86DD438485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EA343-F898-4594-1C58-B1AC0AA8000E}"/>
              </a:ext>
            </a:extLst>
          </p:cNvPr>
          <p:cNvSpPr>
            <a:spLocks noGrp="1"/>
          </p:cNvSpPr>
          <p:nvPr>
            <p:ph type="dt" sz="half" idx="10"/>
          </p:nvPr>
        </p:nvSpPr>
        <p:spPr/>
        <p:txBody>
          <a:bodyPr/>
          <a:lstStyle/>
          <a:p>
            <a:fld id="{52ADA7FA-EF94-41CB-A170-1BFB72857618}" type="datetimeFigureOut">
              <a:rPr lang="en-US" smtClean="0"/>
              <a:t>4/25/2024</a:t>
            </a:fld>
            <a:endParaRPr lang="en-US" dirty="0"/>
          </a:p>
        </p:txBody>
      </p:sp>
      <p:sp>
        <p:nvSpPr>
          <p:cNvPr id="5" name="Footer Placeholder 4">
            <a:extLst>
              <a:ext uri="{FF2B5EF4-FFF2-40B4-BE49-F238E27FC236}">
                <a16:creationId xmlns:a16="http://schemas.microsoft.com/office/drawing/2014/main" id="{76435C33-5B76-314E-5D46-5B0DBC3900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F327CC-B881-5C80-D457-1D0CA457C699}"/>
              </a:ext>
            </a:extLst>
          </p:cNvPr>
          <p:cNvSpPr>
            <a:spLocks noGrp="1"/>
          </p:cNvSpPr>
          <p:nvPr>
            <p:ph type="sldNum" sz="quarter" idx="12"/>
          </p:nvPr>
        </p:nvSpPr>
        <p:spPr/>
        <p:txBody>
          <a:bodyPr/>
          <a:lstStyle/>
          <a:p>
            <a:fld id="{070EFF5C-0DD3-4F1B-ACB5-2B4D988FF483}" type="slidenum">
              <a:rPr lang="en-US" smtClean="0"/>
              <a:t>‹#›</a:t>
            </a:fld>
            <a:endParaRPr lang="en-US" dirty="0"/>
          </a:p>
        </p:txBody>
      </p:sp>
    </p:spTree>
    <p:extLst>
      <p:ext uri="{BB962C8B-B14F-4D97-AF65-F5344CB8AC3E}">
        <p14:creationId xmlns:p14="http://schemas.microsoft.com/office/powerpoint/2010/main" val="50067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BC732A4-0CEA-F9AA-BF78-DC8C7E727E1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44982" y="592364"/>
            <a:ext cx="1839017" cy="644933"/>
          </a:xfrm>
          <a:prstGeom prst="rect">
            <a:avLst/>
          </a:prstGeom>
        </p:spPr>
      </p:pic>
      <p:grpSp>
        <p:nvGrpSpPr>
          <p:cNvPr id="6" name="Group 5">
            <a:extLst>
              <a:ext uri="{FF2B5EF4-FFF2-40B4-BE49-F238E27FC236}">
                <a16:creationId xmlns:a16="http://schemas.microsoft.com/office/drawing/2014/main" id="{1826AC20-CB2B-D6B7-2312-C4B1344CB3ED}"/>
              </a:ext>
            </a:extLst>
          </p:cNvPr>
          <p:cNvGrpSpPr/>
          <p:nvPr userDrawn="1"/>
        </p:nvGrpSpPr>
        <p:grpSpPr>
          <a:xfrm>
            <a:off x="605246" y="483811"/>
            <a:ext cx="2496787" cy="753486"/>
            <a:chOff x="605246" y="5619691"/>
            <a:chExt cx="2496787" cy="753486"/>
          </a:xfrm>
        </p:grpSpPr>
        <p:sp>
          <p:nvSpPr>
            <p:cNvPr id="4" name="TextBox 3">
              <a:extLst>
                <a:ext uri="{FF2B5EF4-FFF2-40B4-BE49-F238E27FC236}">
                  <a16:creationId xmlns:a16="http://schemas.microsoft.com/office/drawing/2014/main" id="{C28D96B2-F971-0E86-1D9C-B93BA491E3CD}"/>
                </a:ext>
              </a:extLst>
            </p:cNvPr>
            <p:cNvSpPr txBox="1"/>
            <p:nvPr userDrawn="1"/>
          </p:nvSpPr>
          <p:spPr>
            <a:xfrm>
              <a:off x="1386378" y="5737892"/>
              <a:ext cx="1715655" cy="469359"/>
            </a:xfrm>
            <a:prstGeom prst="rect">
              <a:avLst/>
            </a:prstGeom>
            <a:noFill/>
          </p:spPr>
          <p:txBody>
            <a:bodyPr wrap="square" rtlCol="0">
              <a:spAutoFit/>
            </a:bodyPr>
            <a:lstStyle/>
            <a:p>
              <a:r>
                <a:rPr lang="es-xl" sz="2450" b="1" dirty="0">
                  <a:solidFill>
                    <a:schemeClr val="bg1"/>
                  </a:solidFill>
                  <a:latin typeface="Ubuntu" panose="020B0504030602030204" pitchFamily="34" charset="0"/>
                </a:rPr>
                <a:t>FAMILIAS</a:t>
              </a:r>
            </a:p>
          </p:txBody>
        </p:sp>
        <p:pic>
          <p:nvPicPr>
            <p:cNvPr id="5" name="Graphic 4">
              <a:extLst>
                <a:ext uri="{FF2B5EF4-FFF2-40B4-BE49-F238E27FC236}">
                  <a16:creationId xmlns:a16="http://schemas.microsoft.com/office/drawing/2014/main" id="{6444102B-66DA-58AE-56CA-A7426F2DD8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5246" y="5619691"/>
              <a:ext cx="753486" cy="753486"/>
            </a:xfrm>
            <a:prstGeom prst="rect">
              <a:avLst/>
            </a:prstGeom>
          </p:spPr>
        </p:pic>
      </p:grpSp>
    </p:spTree>
    <p:extLst>
      <p:ext uri="{BB962C8B-B14F-4D97-AF65-F5344CB8AC3E}">
        <p14:creationId xmlns:p14="http://schemas.microsoft.com/office/powerpoint/2010/main" val="2653579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12" name="Picture 11" descr="Un rectángulo morado con borde negro&#10;&#10;Descripción generada automáticamente">
            <a:extLst>
              <a:ext uri="{FF2B5EF4-FFF2-40B4-BE49-F238E27FC236}">
                <a16:creationId xmlns:a16="http://schemas.microsoft.com/office/drawing/2014/main" id="{101D7059-D11D-07A8-C620-E039FE899D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2643" y="299812"/>
            <a:ext cx="11266715" cy="821082"/>
          </a:xfrm>
          <a:prstGeom prst="rect">
            <a:avLst/>
          </a:prstGeom>
        </p:spPr>
      </p:pic>
      <p:pic>
        <p:nvPicPr>
          <p:cNvPr id="14" name="Graphic 13">
            <a:extLst>
              <a:ext uri="{FF2B5EF4-FFF2-40B4-BE49-F238E27FC236}">
                <a16:creationId xmlns:a16="http://schemas.microsoft.com/office/drawing/2014/main" id="{1CC6297E-5C8A-F68A-3CB0-5AA42587A6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8457" y="479560"/>
            <a:ext cx="10722427" cy="458382"/>
          </a:xfrm>
          <a:prstGeom prst="rect">
            <a:avLst/>
          </a:prstGeom>
        </p:spPr>
      </p:pic>
      <p:sp>
        <p:nvSpPr>
          <p:cNvPr id="17" name="TextBox 16">
            <a:extLst>
              <a:ext uri="{FF2B5EF4-FFF2-40B4-BE49-F238E27FC236}">
                <a16:creationId xmlns:a16="http://schemas.microsoft.com/office/drawing/2014/main" id="{2BCE17FB-FB26-51DB-1B67-B6EB27B25B42}"/>
              </a:ext>
            </a:extLst>
          </p:cNvPr>
          <p:cNvSpPr txBox="1"/>
          <p:nvPr userDrawn="1"/>
        </p:nvSpPr>
        <p:spPr>
          <a:xfrm>
            <a:off x="1150621" y="551015"/>
            <a:ext cx="3233057" cy="315471"/>
          </a:xfrm>
          <a:prstGeom prst="rect">
            <a:avLst/>
          </a:prstGeom>
          <a:noFill/>
        </p:spPr>
        <p:txBody>
          <a:bodyPr wrap="square" rtlCol="0">
            <a:spAutoFit/>
          </a:bodyPr>
          <a:lstStyle/>
          <a:p>
            <a:r>
              <a:rPr lang="es-xl" sz="1450" b="1" dirty="0">
                <a:solidFill>
                  <a:schemeClr val="bg1"/>
                </a:solidFill>
                <a:latin typeface="Ubuntu" panose="020B0504030602030204" pitchFamily="34" charset="0"/>
              </a:rPr>
              <a:t>FAMILIAS</a:t>
            </a:r>
          </a:p>
        </p:txBody>
      </p:sp>
    </p:spTree>
    <p:extLst>
      <p:ext uri="{BB962C8B-B14F-4D97-AF65-F5344CB8AC3E}">
        <p14:creationId xmlns:p14="http://schemas.microsoft.com/office/powerpoint/2010/main" val="4073187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2">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06CBD77-7181-F1DE-2AEB-3127D2215C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7037" y="351223"/>
            <a:ext cx="432000" cy="432000"/>
          </a:xfrm>
          <a:prstGeom prst="rect">
            <a:avLst/>
          </a:prstGeom>
        </p:spPr>
      </p:pic>
      <p:sp>
        <p:nvSpPr>
          <p:cNvPr id="10" name="TextBox 9">
            <a:extLst>
              <a:ext uri="{FF2B5EF4-FFF2-40B4-BE49-F238E27FC236}">
                <a16:creationId xmlns:a16="http://schemas.microsoft.com/office/drawing/2014/main" id="{8B810653-9F39-C07F-ECA3-48825A75E60A}"/>
              </a:ext>
            </a:extLst>
          </p:cNvPr>
          <p:cNvSpPr txBox="1"/>
          <p:nvPr userDrawn="1"/>
        </p:nvSpPr>
        <p:spPr>
          <a:xfrm>
            <a:off x="859201" y="409488"/>
            <a:ext cx="1224279" cy="315471"/>
          </a:xfrm>
          <a:prstGeom prst="rect">
            <a:avLst/>
          </a:prstGeom>
          <a:noFill/>
        </p:spPr>
        <p:txBody>
          <a:bodyPr wrap="square" rtlCol="0">
            <a:spAutoFit/>
          </a:bodyPr>
          <a:lstStyle/>
          <a:p>
            <a:r>
              <a:rPr lang="es-xl" sz="1450" b="1" dirty="0">
                <a:solidFill>
                  <a:srgbClr val="292662"/>
                </a:solidFill>
                <a:latin typeface="Ubuntu" panose="020B0504030602030204" pitchFamily="34" charset="0"/>
              </a:rPr>
              <a:t>FAMILIAS</a:t>
            </a:r>
          </a:p>
        </p:txBody>
      </p:sp>
      <p:pic>
        <p:nvPicPr>
          <p:cNvPr id="12" name="Graphic 11">
            <a:extLst>
              <a:ext uri="{FF2B5EF4-FFF2-40B4-BE49-F238E27FC236}">
                <a16:creationId xmlns:a16="http://schemas.microsoft.com/office/drawing/2014/main" id="{7210AFE5-C0B2-DEFB-4434-AC6F0A471E1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23921" y="312581"/>
            <a:ext cx="1441042" cy="509284"/>
          </a:xfrm>
          <a:prstGeom prst="rect">
            <a:avLst/>
          </a:prstGeom>
        </p:spPr>
      </p:pic>
    </p:spTree>
    <p:extLst>
      <p:ext uri="{BB962C8B-B14F-4D97-AF65-F5344CB8AC3E}">
        <p14:creationId xmlns:p14="http://schemas.microsoft.com/office/powerpoint/2010/main" val="2722908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6F47CE78-A94F-79D9-A18C-D1C0F2AB1B69}"/>
              </a:ext>
            </a:extLst>
          </p:cNvPr>
          <p:cNvSpPr>
            <a:spLocks noGrp="1"/>
          </p:cNvSpPr>
          <p:nvPr>
            <p:ph type="body" sz="quarter" idx="11"/>
          </p:nvPr>
        </p:nvSpPr>
        <p:spPr>
          <a:xfrm>
            <a:off x="716278" y="3113922"/>
            <a:ext cx="4681537" cy="630156"/>
          </a:xfrm>
        </p:spPr>
        <p:txBody>
          <a:bodyPr anchor="ctr">
            <a:noAutofit/>
          </a:bodyPr>
          <a:lstStyle>
            <a:lvl1pPr marL="0" indent="0" algn="l" defTabSz="914400" rtl="0" eaLnBrk="1" latinLnBrk="0" hangingPunct="1">
              <a:buNone/>
              <a:defRPr lang="en-US" sz="3200" b="1" kern="1200" dirty="0" smtClean="0">
                <a:solidFill>
                  <a:schemeClr val="bg1"/>
                </a:solidFill>
                <a:latin typeface="Ubuntu" panose="020B0504030602030204" pitchFamily="34" charset="0"/>
                <a:ea typeface="+mn-ea"/>
                <a:cs typeface="+mn-cs"/>
              </a:defRPr>
            </a:lvl1pPr>
            <a:lvl2pPr marL="457200" indent="0">
              <a:buNone/>
              <a:defRPr/>
            </a:lvl2pPr>
          </a:lstStyle>
          <a:p>
            <a:pPr lvl="0"/>
            <a:r>
              <a:rPr lang="en-US" dirty="0"/>
              <a:t>Click to edit</a:t>
            </a:r>
          </a:p>
        </p:txBody>
      </p:sp>
      <p:pic>
        <p:nvPicPr>
          <p:cNvPr id="6" name="Graphic 5">
            <a:extLst>
              <a:ext uri="{FF2B5EF4-FFF2-40B4-BE49-F238E27FC236}">
                <a16:creationId xmlns:a16="http://schemas.microsoft.com/office/drawing/2014/main" id="{73B96A63-D470-FA7E-F54E-682FB78E0F3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64495"/>
          <a:stretch/>
        </p:blipFill>
        <p:spPr>
          <a:xfrm>
            <a:off x="8199121" y="2942592"/>
            <a:ext cx="1048396" cy="972816"/>
          </a:xfrm>
          <a:prstGeom prst="rect">
            <a:avLst/>
          </a:prstGeom>
        </p:spPr>
      </p:pic>
      <p:sp>
        <p:nvSpPr>
          <p:cNvPr id="2" name="TextBox 1">
            <a:extLst>
              <a:ext uri="{FF2B5EF4-FFF2-40B4-BE49-F238E27FC236}">
                <a16:creationId xmlns:a16="http://schemas.microsoft.com/office/drawing/2014/main" id="{21AFAF75-EB33-B0F8-E65E-026E99FA00A1}"/>
              </a:ext>
            </a:extLst>
          </p:cNvPr>
          <p:cNvSpPr txBox="1"/>
          <p:nvPr userDrawn="1"/>
        </p:nvSpPr>
        <p:spPr>
          <a:xfrm>
            <a:off x="9247516" y="3141002"/>
            <a:ext cx="1975450" cy="553998"/>
          </a:xfrm>
          <a:prstGeom prst="rect">
            <a:avLst/>
          </a:prstGeom>
          <a:noFill/>
        </p:spPr>
        <p:txBody>
          <a:bodyPr wrap="square" rtlCol="0">
            <a:spAutoFit/>
          </a:bodyPr>
          <a:lstStyle/>
          <a:p>
            <a:pPr rtl="0"/>
            <a:r>
              <a:rPr lang="en-IN" sz="3000" b="1" dirty="0">
                <a:solidFill>
                  <a:schemeClr val="bg1"/>
                </a:solidFill>
                <a:effectLst/>
                <a:latin typeface="Ubuntu" panose="020B0504030602030204" pitchFamily="34" charset="0"/>
                <a:ea typeface="Calibri" panose="020F0502020204030204" pitchFamily="34" charset="0"/>
                <a:cs typeface="Arial" panose="020B0604020202020204" pitchFamily="34" charset="0"/>
              </a:rPr>
              <a:t>FAMILIAS</a:t>
            </a:r>
            <a:endParaRPr lang="en-IN" sz="3000" dirty="0">
              <a:solidFill>
                <a:schemeClr val="bg1"/>
              </a:solidFill>
            </a:endParaRPr>
          </a:p>
        </p:txBody>
      </p:sp>
    </p:spTree>
    <p:extLst>
      <p:ext uri="{BB962C8B-B14F-4D97-AF65-F5344CB8AC3E}">
        <p14:creationId xmlns:p14="http://schemas.microsoft.com/office/powerpoint/2010/main" val="4141628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7F8AA2-0BDC-C963-0461-553D6A3A63E4}"/>
              </a:ext>
            </a:extLst>
          </p:cNvPr>
          <p:cNvGrpSpPr/>
          <p:nvPr userDrawn="1"/>
        </p:nvGrpSpPr>
        <p:grpSpPr>
          <a:xfrm>
            <a:off x="511793" y="481642"/>
            <a:ext cx="1731558" cy="528060"/>
            <a:chOff x="511793" y="448686"/>
            <a:chExt cx="1731558" cy="528060"/>
          </a:xfrm>
        </p:grpSpPr>
        <p:pic>
          <p:nvPicPr>
            <p:cNvPr id="3" name="Graphic 2">
              <a:extLst>
                <a:ext uri="{FF2B5EF4-FFF2-40B4-BE49-F238E27FC236}">
                  <a16:creationId xmlns:a16="http://schemas.microsoft.com/office/drawing/2014/main" id="{A3F6E32D-EB28-E654-A4D2-7ADDA37177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1793" y="448686"/>
              <a:ext cx="528060" cy="528060"/>
            </a:xfrm>
            <a:prstGeom prst="rect">
              <a:avLst/>
            </a:prstGeom>
          </p:spPr>
        </p:pic>
        <p:sp>
          <p:nvSpPr>
            <p:cNvPr id="4" name="TextBox 3">
              <a:extLst>
                <a:ext uri="{FF2B5EF4-FFF2-40B4-BE49-F238E27FC236}">
                  <a16:creationId xmlns:a16="http://schemas.microsoft.com/office/drawing/2014/main" id="{599DE7C4-D99F-A498-B6B7-05118E0EB6F8}"/>
                </a:ext>
              </a:extLst>
            </p:cNvPr>
            <p:cNvSpPr txBox="1"/>
            <p:nvPr userDrawn="1"/>
          </p:nvSpPr>
          <p:spPr>
            <a:xfrm>
              <a:off x="1019072" y="523666"/>
              <a:ext cx="1224279" cy="346249"/>
            </a:xfrm>
            <a:prstGeom prst="rect">
              <a:avLst/>
            </a:prstGeom>
            <a:noFill/>
          </p:spPr>
          <p:txBody>
            <a:bodyPr wrap="square" rtlCol="0">
              <a:spAutoFit/>
            </a:bodyPr>
            <a:lstStyle/>
            <a:p>
              <a:r>
                <a:rPr lang="es-xl" sz="1650" b="1" dirty="0">
                  <a:solidFill>
                    <a:schemeClr val="bg1"/>
                  </a:solidFill>
                  <a:latin typeface="Ubuntu" panose="020B0504030602030204" pitchFamily="34" charset="0"/>
                </a:rPr>
                <a:t>FAMILIAS</a:t>
              </a:r>
            </a:p>
          </p:txBody>
        </p:sp>
      </p:grpSp>
      <p:pic>
        <p:nvPicPr>
          <p:cNvPr id="5" name="Graphic 4">
            <a:extLst>
              <a:ext uri="{FF2B5EF4-FFF2-40B4-BE49-F238E27FC236}">
                <a16:creationId xmlns:a16="http://schemas.microsoft.com/office/drawing/2014/main" id="{03C90B77-33B6-EA4A-5917-3F97C41E9E5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174452" y="481642"/>
            <a:ext cx="1505755" cy="528060"/>
          </a:xfrm>
          <a:prstGeom prst="rect">
            <a:avLst/>
          </a:prstGeom>
        </p:spPr>
      </p:pic>
    </p:spTree>
    <p:extLst>
      <p:ext uri="{BB962C8B-B14F-4D97-AF65-F5344CB8AC3E}">
        <p14:creationId xmlns:p14="http://schemas.microsoft.com/office/powerpoint/2010/main" val="2991741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section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C59FE87-BA48-ED09-77DD-ACFC1B9C9244}"/>
              </a:ext>
            </a:extLst>
          </p:cNvPr>
          <p:cNvSpPr>
            <a:spLocks noGrp="1"/>
          </p:cNvSpPr>
          <p:nvPr>
            <p:ph type="body" sz="quarter" idx="10"/>
          </p:nvPr>
        </p:nvSpPr>
        <p:spPr>
          <a:xfrm>
            <a:off x="990146" y="568579"/>
            <a:ext cx="4191000" cy="359001"/>
          </a:xfrm>
        </p:spPr>
        <p:txBody>
          <a:bodyPr>
            <a:normAutofit/>
          </a:bodyPr>
          <a:lstStyle>
            <a:lvl1pPr marL="0" indent="0">
              <a:buNone/>
              <a:defRPr sz="1750" b="1">
                <a:solidFill>
                  <a:srgbClr val="292662"/>
                </a:solidFill>
                <a:latin typeface="Ubuntu" panose="020B0504030602030204" pitchFamily="34" charset="0"/>
              </a:defRPr>
            </a:lvl1pPr>
          </a:lstStyle>
          <a:p>
            <a:pPr lvl="0"/>
            <a:r>
              <a:rPr lang="en-US" dirty="0"/>
              <a:t>Click to edit </a:t>
            </a:r>
          </a:p>
        </p:txBody>
      </p:sp>
      <p:sp>
        <p:nvSpPr>
          <p:cNvPr id="17" name="TextBox 16">
            <a:extLst>
              <a:ext uri="{FF2B5EF4-FFF2-40B4-BE49-F238E27FC236}">
                <a16:creationId xmlns:a16="http://schemas.microsoft.com/office/drawing/2014/main" id="{8C677B98-0DA4-1EFF-5A88-BCA850CB803A}"/>
              </a:ext>
            </a:extLst>
          </p:cNvPr>
          <p:cNvSpPr txBox="1"/>
          <p:nvPr userDrawn="1"/>
        </p:nvSpPr>
        <p:spPr>
          <a:xfrm>
            <a:off x="1893661" y="3209408"/>
            <a:ext cx="2307320" cy="592470"/>
          </a:xfrm>
          <a:prstGeom prst="rect">
            <a:avLst/>
          </a:prstGeom>
          <a:noFill/>
        </p:spPr>
        <p:txBody>
          <a:bodyPr wrap="square" rtlCol="0">
            <a:spAutoFit/>
          </a:bodyPr>
          <a:lstStyle/>
          <a:p>
            <a:r>
              <a:rPr lang="es-xl" sz="3250" b="1" dirty="0">
                <a:solidFill>
                  <a:srgbClr val="292662"/>
                </a:solidFill>
                <a:latin typeface="Ubuntu" panose="020B0504030602030204" pitchFamily="34" charset="0"/>
              </a:rPr>
              <a:t>FAMILIAS</a:t>
            </a:r>
          </a:p>
        </p:txBody>
      </p:sp>
      <p:sp>
        <p:nvSpPr>
          <p:cNvPr id="20" name="Text Placeholder 19">
            <a:extLst>
              <a:ext uri="{FF2B5EF4-FFF2-40B4-BE49-F238E27FC236}">
                <a16:creationId xmlns:a16="http://schemas.microsoft.com/office/drawing/2014/main" id="{C7C31308-2569-51A2-F192-B97BC2818299}"/>
              </a:ext>
            </a:extLst>
          </p:cNvPr>
          <p:cNvSpPr>
            <a:spLocks noGrp="1"/>
          </p:cNvSpPr>
          <p:nvPr>
            <p:ph type="body" sz="quarter" idx="11"/>
          </p:nvPr>
        </p:nvSpPr>
        <p:spPr>
          <a:xfrm>
            <a:off x="6096000" y="2775308"/>
            <a:ext cx="5378450" cy="1307383"/>
          </a:xfrm>
        </p:spPr>
        <p:txBody>
          <a:bodyPr anchor="ctr">
            <a:normAutofit/>
          </a:bodyPr>
          <a:lstStyle>
            <a:lvl1pPr marL="0" indent="0">
              <a:spcBef>
                <a:spcPts val="0"/>
              </a:spcBef>
              <a:buNone/>
              <a:defRPr lang="en-US" sz="3800" b="1" kern="1200" dirty="0" smtClean="0">
                <a:solidFill>
                  <a:schemeClr val="bg1"/>
                </a:solidFill>
                <a:latin typeface="Ubuntu Light" panose="020B0304030602030204" pitchFamily="34" charset="0"/>
                <a:ea typeface="+mn-ea"/>
                <a:cs typeface="+mn-cs"/>
              </a:defRPr>
            </a:lvl1pPr>
            <a:lvl2pPr marL="457200" indent="0">
              <a:buNone/>
              <a:defRPr/>
            </a:lvl2pPr>
          </a:lstStyle>
          <a:p>
            <a:pPr marL="0" lvl="0" indent="0" algn="l" defTabSz="914400" rtl="0" eaLnBrk="1" latinLnBrk="0" hangingPunct="1">
              <a:lnSpc>
                <a:spcPct val="70000"/>
              </a:lnSpc>
              <a:spcBef>
                <a:spcPts val="1000"/>
              </a:spcBef>
              <a:buFont typeface="Arial" panose="020B0604020202020204" pitchFamily="34" charset="0"/>
              <a:buNone/>
            </a:pPr>
            <a:r>
              <a:rPr lang="en-US" dirty="0"/>
              <a:t>Click to edit</a:t>
            </a:r>
          </a:p>
        </p:txBody>
      </p:sp>
      <p:sp>
        <p:nvSpPr>
          <p:cNvPr id="21" name="Text Placeholder 19">
            <a:extLst>
              <a:ext uri="{FF2B5EF4-FFF2-40B4-BE49-F238E27FC236}">
                <a16:creationId xmlns:a16="http://schemas.microsoft.com/office/drawing/2014/main" id="{4DBF3C60-B648-9C5D-78C4-83EBCF6DEC69}"/>
              </a:ext>
            </a:extLst>
          </p:cNvPr>
          <p:cNvSpPr>
            <a:spLocks noGrp="1"/>
          </p:cNvSpPr>
          <p:nvPr>
            <p:ph type="body" sz="quarter" idx="12" hasCustomPrompt="1"/>
          </p:nvPr>
        </p:nvSpPr>
        <p:spPr>
          <a:xfrm>
            <a:off x="4669519" y="3248403"/>
            <a:ext cx="957943" cy="514481"/>
          </a:xfrm>
        </p:spPr>
        <p:txBody>
          <a:bodyPr anchor="ctr">
            <a:normAutofit/>
          </a:bodyPr>
          <a:lstStyle>
            <a:lvl1pPr marL="0" indent="0" algn="l" defTabSz="914400" rtl="0" eaLnBrk="1" latinLnBrk="0" hangingPunct="1">
              <a:lnSpc>
                <a:spcPct val="100000"/>
              </a:lnSpc>
              <a:spcBef>
                <a:spcPts val="0"/>
              </a:spcBef>
              <a:buNone/>
              <a:defRPr lang="en-US" sz="3600" b="1" kern="1200" dirty="0" smtClean="0">
                <a:solidFill>
                  <a:schemeClr val="bg1"/>
                </a:solidFill>
                <a:latin typeface="Ubuntu" panose="020B0504030602030204" pitchFamily="34" charset="0"/>
                <a:ea typeface="+mn-ea"/>
                <a:cs typeface="+mn-cs"/>
              </a:defRPr>
            </a:lvl1pPr>
            <a:lvl2pPr marL="457200" indent="0">
              <a:buNone/>
              <a:defRPr/>
            </a:lvl2pPr>
          </a:lstStyle>
          <a:p>
            <a:pPr marL="0" lvl="0" indent="0" algn="l" defTabSz="914400" rtl="0" eaLnBrk="1" latinLnBrk="0" hangingPunct="1">
              <a:lnSpc>
                <a:spcPct val="70000"/>
              </a:lnSpc>
              <a:spcBef>
                <a:spcPts val="1000"/>
              </a:spcBef>
              <a:buFont typeface="Arial" panose="020B0604020202020204" pitchFamily="34" charset="0"/>
              <a:buNone/>
            </a:pPr>
            <a:r>
              <a:rPr lang="en-US" dirty="0"/>
              <a:t>1.1.</a:t>
            </a:r>
          </a:p>
        </p:txBody>
      </p:sp>
      <p:sp>
        <p:nvSpPr>
          <p:cNvPr id="23" name="Text Placeholder 10">
            <a:extLst>
              <a:ext uri="{FF2B5EF4-FFF2-40B4-BE49-F238E27FC236}">
                <a16:creationId xmlns:a16="http://schemas.microsoft.com/office/drawing/2014/main" id="{897F6116-2843-ED8B-6736-416A582813C1}"/>
              </a:ext>
            </a:extLst>
          </p:cNvPr>
          <p:cNvSpPr>
            <a:spLocks noGrp="1"/>
          </p:cNvSpPr>
          <p:nvPr>
            <p:ph type="body" sz="quarter" idx="13" hasCustomPrompt="1"/>
          </p:nvPr>
        </p:nvSpPr>
        <p:spPr>
          <a:xfrm>
            <a:off x="663575" y="560174"/>
            <a:ext cx="424996" cy="359001"/>
          </a:xfrm>
        </p:spPr>
        <p:txBody>
          <a:bodyPr>
            <a:normAutofit/>
          </a:bodyPr>
          <a:lstStyle>
            <a:lvl1pPr marL="0" indent="0" algn="l" defTabSz="914400" rtl="0" eaLnBrk="1" latinLnBrk="0" hangingPunct="1">
              <a:buNone/>
              <a:defRPr lang="en-US" sz="1600" b="1" kern="1200" dirty="0" smtClean="0">
                <a:solidFill>
                  <a:schemeClr val="bg1"/>
                </a:solidFill>
                <a:latin typeface="Ubuntu" panose="020B0504030602030204" pitchFamily="34" charset="0"/>
                <a:ea typeface="+mn-ea"/>
                <a:cs typeface="+mn-cs"/>
              </a:defRPr>
            </a:lvl1pPr>
          </a:lstStyle>
          <a:p>
            <a:pPr lvl="0"/>
            <a:r>
              <a:rPr lang="en-US" dirty="0"/>
              <a:t>1.</a:t>
            </a:r>
          </a:p>
        </p:txBody>
      </p:sp>
    </p:spTree>
    <p:extLst>
      <p:ext uri="{BB962C8B-B14F-4D97-AF65-F5344CB8AC3E}">
        <p14:creationId xmlns:p14="http://schemas.microsoft.com/office/powerpoint/2010/main" val="2555781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48BF213-5319-093C-88C0-33FA1F2634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83619" y="401183"/>
            <a:ext cx="2813628" cy="725487"/>
          </a:xfrm>
          <a:prstGeom prst="rect">
            <a:avLst/>
          </a:prstGeom>
        </p:spPr>
      </p:pic>
      <p:grpSp>
        <p:nvGrpSpPr>
          <p:cNvPr id="17" name="Group 16">
            <a:extLst>
              <a:ext uri="{FF2B5EF4-FFF2-40B4-BE49-F238E27FC236}">
                <a16:creationId xmlns:a16="http://schemas.microsoft.com/office/drawing/2014/main" id="{92505C15-5463-27F2-B411-EAC6652277BE}"/>
              </a:ext>
            </a:extLst>
          </p:cNvPr>
          <p:cNvGrpSpPr/>
          <p:nvPr userDrawn="1"/>
        </p:nvGrpSpPr>
        <p:grpSpPr>
          <a:xfrm>
            <a:off x="511793" y="481642"/>
            <a:ext cx="1731558" cy="528060"/>
            <a:chOff x="511793" y="448686"/>
            <a:chExt cx="1731558" cy="528060"/>
          </a:xfrm>
        </p:grpSpPr>
        <p:pic>
          <p:nvPicPr>
            <p:cNvPr id="10" name="Graphic 9">
              <a:extLst>
                <a:ext uri="{FF2B5EF4-FFF2-40B4-BE49-F238E27FC236}">
                  <a16:creationId xmlns:a16="http://schemas.microsoft.com/office/drawing/2014/main" id="{20367FD9-F72F-2531-71AD-91B3105079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1793" y="448686"/>
              <a:ext cx="528060" cy="528060"/>
            </a:xfrm>
            <a:prstGeom prst="rect">
              <a:avLst/>
            </a:prstGeom>
          </p:spPr>
        </p:pic>
        <p:sp>
          <p:nvSpPr>
            <p:cNvPr id="11" name="TextBox 10">
              <a:extLst>
                <a:ext uri="{FF2B5EF4-FFF2-40B4-BE49-F238E27FC236}">
                  <a16:creationId xmlns:a16="http://schemas.microsoft.com/office/drawing/2014/main" id="{426CEDF1-23EA-FA82-0A04-EB670306F7FB}"/>
                </a:ext>
              </a:extLst>
            </p:cNvPr>
            <p:cNvSpPr txBox="1"/>
            <p:nvPr userDrawn="1"/>
          </p:nvSpPr>
          <p:spPr>
            <a:xfrm>
              <a:off x="1019072" y="523666"/>
              <a:ext cx="1224279" cy="346249"/>
            </a:xfrm>
            <a:prstGeom prst="rect">
              <a:avLst/>
            </a:prstGeom>
            <a:noFill/>
          </p:spPr>
          <p:txBody>
            <a:bodyPr wrap="square" rtlCol="0">
              <a:spAutoFit/>
            </a:bodyPr>
            <a:lstStyle/>
            <a:p>
              <a:r>
                <a:rPr lang="es-xl" sz="1650" b="1" dirty="0">
                  <a:solidFill>
                    <a:srgbClr val="292662"/>
                  </a:solidFill>
                  <a:latin typeface="Ubuntu" panose="020B0504030602030204" pitchFamily="34" charset="0"/>
                </a:rPr>
                <a:t>FAMILIAS</a:t>
              </a:r>
            </a:p>
          </p:txBody>
        </p:sp>
      </p:grpSp>
      <p:sp>
        <p:nvSpPr>
          <p:cNvPr id="14" name="Text Placeholder 19">
            <a:extLst>
              <a:ext uri="{FF2B5EF4-FFF2-40B4-BE49-F238E27FC236}">
                <a16:creationId xmlns:a16="http://schemas.microsoft.com/office/drawing/2014/main" id="{1D0E69E9-01D4-7809-6CCF-564A2294074A}"/>
              </a:ext>
            </a:extLst>
          </p:cNvPr>
          <p:cNvSpPr>
            <a:spLocks noGrp="1"/>
          </p:cNvSpPr>
          <p:nvPr>
            <p:ph type="body" sz="quarter" idx="11"/>
          </p:nvPr>
        </p:nvSpPr>
        <p:spPr>
          <a:xfrm>
            <a:off x="9753601" y="444728"/>
            <a:ext cx="2155371" cy="632958"/>
          </a:xfrm>
        </p:spPr>
        <p:txBody>
          <a:bodyPr anchor="ctr">
            <a:normAutofit/>
          </a:bodyPr>
          <a:lstStyle>
            <a:lvl1pPr marL="0" indent="0">
              <a:spcBef>
                <a:spcPts val="0"/>
              </a:spcBef>
              <a:buNone/>
              <a:defRPr lang="en-US" sz="1400" b="1" kern="1200" dirty="0" smtClean="0">
                <a:solidFill>
                  <a:schemeClr val="bg1"/>
                </a:solidFill>
                <a:latin typeface="Ubuntu Light" panose="020B0304030602030204" pitchFamily="34" charset="0"/>
                <a:ea typeface="+mn-ea"/>
                <a:cs typeface="+mn-cs"/>
              </a:defRPr>
            </a:lvl1pPr>
            <a:lvl2pPr marL="457200" indent="0">
              <a:buNone/>
              <a:defRPr/>
            </a:lvl2pPr>
          </a:lstStyle>
          <a:p>
            <a:pPr marL="0" lvl="0" indent="0" algn="l" defTabSz="914400" rtl="0" eaLnBrk="1" latinLnBrk="0" hangingPunct="1">
              <a:lnSpc>
                <a:spcPct val="70000"/>
              </a:lnSpc>
              <a:spcBef>
                <a:spcPts val="1000"/>
              </a:spcBef>
              <a:buFont typeface="Arial" panose="020B0604020202020204" pitchFamily="34" charset="0"/>
              <a:buNone/>
            </a:pPr>
            <a:endParaRPr lang="en-US" dirty="0"/>
          </a:p>
        </p:txBody>
      </p:sp>
      <p:sp>
        <p:nvSpPr>
          <p:cNvPr id="15" name="Text Placeholder 19">
            <a:extLst>
              <a:ext uri="{FF2B5EF4-FFF2-40B4-BE49-F238E27FC236}">
                <a16:creationId xmlns:a16="http://schemas.microsoft.com/office/drawing/2014/main" id="{1E7F4397-EA66-D3F7-BCEB-DB0DDFDDDF24}"/>
              </a:ext>
            </a:extLst>
          </p:cNvPr>
          <p:cNvSpPr>
            <a:spLocks noGrp="1"/>
          </p:cNvSpPr>
          <p:nvPr>
            <p:ph type="body" sz="quarter" idx="12" hasCustomPrompt="1"/>
          </p:nvPr>
        </p:nvSpPr>
        <p:spPr>
          <a:xfrm>
            <a:off x="9339945" y="586014"/>
            <a:ext cx="528061" cy="356260"/>
          </a:xfrm>
        </p:spPr>
        <p:txBody>
          <a:bodyPr anchor="ctr">
            <a:normAutofit/>
          </a:bodyPr>
          <a:lstStyle>
            <a:lvl1pPr marL="0" indent="0">
              <a:lnSpc>
                <a:spcPct val="100000"/>
              </a:lnSpc>
              <a:spcBef>
                <a:spcPts val="0"/>
              </a:spcBef>
              <a:buNone/>
              <a:defRPr lang="en-US" sz="1200" b="1" kern="1200" dirty="0" smtClean="0">
                <a:solidFill>
                  <a:schemeClr val="bg1"/>
                </a:solidFill>
                <a:latin typeface="Ubuntu Light" panose="020B0304030602030204" pitchFamily="34" charset="0"/>
                <a:ea typeface="+mn-ea"/>
                <a:cs typeface="+mn-cs"/>
              </a:defRPr>
            </a:lvl1pPr>
            <a:lvl2pPr marL="457200" indent="0">
              <a:buNone/>
              <a:defRPr/>
            </a:lvl2pPr>
          </a:lstStyle>
          <a:p>
            <a:pPr marL="0" lvl="0" indent="0" algn="l" defTabSz="914400" rtl="0" eaLnBrk="1" latinLnBrk="0" hangingPunct="1">
              <a:lnSpc>
                <a:spcPct val="70000"/>
              </a:lnSpc>
              <a:spcBef>
                <a:spcPts val="1000"/>
              </a:spcBef>
              <a:buFont typeface="Arial" panose="020B0604020202020204" pitchFamily="34" charset="0"/>
              <a:buNone/>
            </a:pPr>
            <a:r>
              <a:rPr lang="en-US" dirty="0"/>
              <a:t>1.1.</a:t>
            </a:r>
          </a:p>
        </p:txBody>
      </p:sp>
      <p:sp>
        <p:nvSpPr>
          <p:cNvPr id="16" name="Text Placeholder 19">
            <a:extLst>
              <a:ext uri="{FF2B5EF4-FFF2-40B4-BE49-F238E27FC236}">
                <a16:creationId xmlns:a16="http://schemas.microsoft.com/office/drawing/2014/main" id="{458F41A4-D1BB-30D7-015C-72C4FA13423D}"/>
              </a:ext>
            </a:extLst>
          </p:cNvPr>
          <p:cNvSpPr>
            <a:spLocks noGrp="1"/>
          </p:cNvSpPr>
          <p:nvPr>
            <p:ph type="body" sz="quarter" idx="13" hasCustomPrompt="1"/>
          </p:nvPr>
        </p:nvSpPr>
        <p:spPr>
          <a:xfrm>
            <a:off x="9797275" y="111820"/>
            <a:ext cx="2155371" cy="332016"/>
          </a:xfrm>
        </p:spPr>
        <p:txBody>
          <a:bodyPr anchor="ctr">
            <a:normAutofit/>
          </a:bodyPr>
          <a:lstStyle>
            <a:lvl1pPr marL="0" indent="0">
              <a:spcBef>
                <a:spcPts val="0"/>
              </a:spcBef>
              <a:buNone/>
              <a:defRPr lang="en-US" sz="1200" b="0" kern="1200" dirty="0" smtClean="0">
                <a:solidFill>
                  <a:srgbClr val="292662"/>
                </a:solidFill>
                <a:latin typeface="Ubuntu Light" panose="020B0304030602030204" pitchFamily="34" charset="0"/>
                <a:ea typeface="+mn-ea"/>
                <a:cs typeface="+mn-cs"/>
              </a:defRPr>
            </a:lvl1pPr>
            <a:lvl2pPr marL="457200" indent="0">
              <a:buNone/>
              <a:defRPr/>
            </a:lvl2pPr>
          </a:lstStyle>
          <a:p>
            <a:pPr marL="0" lvl="0" indent="0" algn="l" defTabSz="914400" rtl="0" eaLnBrk="1" latinLnBrk="0" hangingPunct="1">
              <a:lnSpc>
                <a:spcPct val="70000"/>
              </a:lnSpc>
              <a:spcBef>
                <a:spcPts val="1000"/>
              </a:spcBef>
              <a:buFont typeface="Arial" panose="020B0604020202020204" pitchFamily="34" charset="0"/>
              <a:buNone/>
            </a:pPr>
            <a:r>
              <a:rPr lang="en-US" dirty="0"/>
              <a:t>Day One</a:t>
            </a:r>
          </a:p>
        </p:txBody>
      </p:sp>
    </p:spTree>
    <p:extLst>
      <p:ext uri="{BB962C8B-B14F-4D97-AF65-F5344CB8AC3E}">
        <p14:creationId xmlns:p14="http://schemas.microsoft.com/office/powerpoint/2010/main" val="3574687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447D79-9C90-44E6-9696-46FB833607BE}"/>
              </a:ext>
            </a:extLst>
          </p:cNvPr>
          <p:cNvSpPr>
            <a:spLocks noGrp="1"/>
          </p:cNvSpPr>
          <p:nvPr>
            <p:ph type="dt" sz="half" idx="10"/>
          </p:nvPr>
        </p:nvSpPr>
        <p:spPr/>
        <p:txBody>
          <a:bodyPr/>
          <a:lstStyle/>
          <a:p>
            <a:fld id="{52ADA7FA-EF94-41CB-A170-1BFB72857618}" type="datetimeFigureOut">
              <a:rPr lang="en-US" smtClean="0"/>
              <a:t>4/25/2024</a:t>
            </a:fld>
            <a:endParaRPr lang="en-US" dirty="0"/>
          </a:p>
        </p:txBody>
      </p:sp>
      <p:sp>
        <p:nvSpPr>
          <p:cNvPr id="3" name="Footer Placeholder 2">
            <a:extLst>
              <a:ext uri="{FF2B5EF4-FFF2-40B4-BE49-F238E27FC236}">
                <a16:creationId xmlns:a16="http://schemas.microsoft.com/office/drawing/2014/main" id="{6FED3187-F795-C93B-4F3C-A9AFC48DE05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129A4D-ECFC-2F0C-6966-CD88F4BEB891}"/>
              </a:ext>
            </a:extLst>
          </p:cNvPr>
          <p:cNvSpPr>
            <a:spLocks noGrp="1"/>
          </p:cNvSpPr>
          <p:nvPr>
            <p:ph type="sldNum" sz="quarter" idx="12"/>
          </p:nvPr>
        </p:nvSpPr>
        <p:spPr/>
        <p:txBody>
          <a:bodyPr/>
          <a:lstStyle/>
          <a:p>
            <a:fld id="{070EFF5C-0DD3-4F1B-ACB5-2B4D988FF483}" type="slidenum">
              <a:rPr lang="en-US" smtClean="0"/>
              <a:t>‹#›</a:t>
            </a:fld>
            <a:endParaRPr lang="en-US" dirty="0"/>
          </a:p>
        </p:txBody>
      </p:sp>
    </p:spTree>
    <p:extLst>
      <p:ext uri="{BB962C8B-B14F-4D97-AF65-F5344CB8AC3E}">
        <p14:creationId xmlns:p14="http://schemas.microsoft.com/office/powerpoint/2010/main" val="3598060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0E0F29-9F99-48A7-A659-5EBED9478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7184C2-736B-32E9-E260-F2691FB8F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01BD55-E944-2644-D434-A56F022A64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DA7FA-EF94-41CB-A170-1BFB72857618}" type="datetimeFigureOut">
              <a:rPr lang="en-US" smtClean="0"/>
              <a:t>4/25/2024</a:t>
            </a:fld>
            <a:endParaRPr lang="en-US" dirty="0"/>
          </a:p>
        </p:txBody>
      </p:sp>
      <p:sp>
        <p:nvSpPr>
          <p:cNvPr id="5" name="Footer Placeholder 4">
            <a:extLst>
              <a:ext uri="{FF2B5EF4-FFF2-40B4-BE49-F238E27FC236}">
                <a16:creationId xmlns:a16="http://schemas.microsoft.com/office/drawing/2014/main" id="{ABAD6851-D007-470F-8FAD-3A061D583C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6B132B5-5D27-956F-4F5A-AE9F1C2637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0EFF5C-0DD3-4F1B-ACB5-2B4D988FF483}" type="slidenum">
              <a:rPr lang="en-US" smtClean="0"/>
              <a:t>‹#›</a:t>
            </a:fld>
            <a:endParaRPr lang="en-US" dirty="0"/>
          </a:p>
        </p:txBody>
      </p:sp>
    </p:spTree>
    <p:extLst>
      <p:ext uri="{BB962C8B-B14F-4D97-AF65-F5344CB8AC3E}">
        <p14:creationId xmlns:p14="http://schemas.microsoft.com/office/powerpoint/2010/main" val="124332065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1" r:id="rId4"/>
    <p:sldLayoutId id="2147483652" r:id="rId5"/>
    <p:sldLayoutId id="2147483660"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3.jp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hyperlink" Target="https://www.youtube.com/watch?v=apgQfv4TIdo"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0.xml"/><Relationship Id="rId1" Type="http://schemas.openxmlformats.org/officeDocument/2006/relationships/slideLayout" Target="../slideLayouts/slideLayout8.xml"/><Relationship Id="rId4" Type="http://schemas.openxmlformats.org/officeDocument/2006/relationships/image" Target="../media/image28.svg"/></Relationships>
</file>

<file path=ppt/slides/_rels/slide101.xml.rels><?xml version="1.0" encoding="UTF-8" standalone="yes"?>
<Relationships xmlns="http://schemas.openxmlformats.org/package/2006/relationships"><Relationship Id="rId3" Type="http://schemas.openxmlformats.org/officeDocument/2006/relationships/hyperlink" Target="https://youtu.be/gFVTGL0YgVU" TargetMode="External"/><Relationship Id="rId2" Type="http://schemas.openxmlformats.org/officeDocument/2006/relationships/notesSlide" Target="../notesSlides/notesSlide101.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160.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hyperlink" Target="https://www.youtube.com/watch?v=9cFk-EqURWc" TargetMode="External"/><Relationship Id="rId2" Type="http://schemas.openxmlformats.org/officeDocument/2006/relationships/notesSlide" Target="../notesSlides/notesSlide104.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161.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27.png"/><Relationship Id="rId7" Type="http://schemas.openxmlformats.org/officeDocument/2006/relationships/image" Target="../media/image163.svg"/><Relationship Id="rId2" Type="http://schemas.openxmlformats.org/officeDocument/2006/relationships/notesSlide" Target="../notesSlides/notesSlide106.xml"/><Relationship Id="rId1" Type="http://schemas.openxmlformats.org/officeDocument/2006/relationships/slideLayout" Target="../slideLayouts/slideLayout8.xml"/><Relationship Id="rId6" Type="http://schemas.openxmlformats.org/officeDocument/2006/relationships/image" Target="../media/image162.png"/><Relationship Id="rId11" Type="http://schemas.openxmlformats.org/officeDocument/2006/relationships/image" Target="../media/image167.svg"/><Relationship Id="rId5" Type="http://schemas.openxmlformats.org/officeDocument/2006/relationships/image" Target="../media/image31.png"/><Relationship Id="rId10" Type="http://schemas.openxmlformats.org/officeDocument/2006/relationships/image" Target="../media/image166.png"/><Relationship Id="rId4" Type="http://schemas.openxmlformats.org/officeDocument/2006/relationships/image" Target="../media/image28.svg"/><Relationship Id="rId9" Type="http://schemas.openxmlformats.org/officeDocument/2006/relationships/image" Target="../media/image165.sv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hyperlink" Target="https://specialolympics.qualtrics.com/jfe/form/SV_9mknTPC6n05kd2S" TargetMode="External"/><Relationship Id="rId7" Type="http://schemas.openxmlformats.org/officeDocument/2006/relationships/image" Target="../media/image169.svg"/><Relationship Id="rId2" Type="http://schemas.openxmlformats.org/officeDocument/2006/relationships/notesSlide" Target="../notesSlides/notesSlide108.xml"/><Relationship Id="rId1" Type="http://schemas.openxmlformats.org/officeDocument/2006/relationships/slideLayout" Target="../slideLayouts/slideLayout4.xml"/><Relationship Id="rId6" Type="http://schemas.openxmlformats.org/officeDocument/2006/relationships/image" Target="../media/image168.png"/><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5.svg"/><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19.xml"/><Relationship Id="rId7" Type="http://schemas.openxmlformats.org/officeDocument/2006/relationships/slide" Target="slide17.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slide" Target="slide22.xml"/><Relationship Id="rId5" Type="http://schemas.openxmlformats.org/officeDocument/2006/relationships/slide" Target="slide21.xml"/><Relationship Id="rId4" Type="http://schemas.openxmlformats.org/officeDocument/2006/relationships/slide" Target="slide20.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22.xml"/><Relationship Id="rId7" Type="http://schemas.openxmlformats.org/officeDocument/2006/relationships/slide" Target="slide20.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slide" Target="slide24.xml"/><Relationship Id="rId5" Type="http://schemas.openxmlformats.org/officeDocument/2006/relationships/slide" Target="slide21.xml"/><Relationship Id="rId4" Type="http://schemas.openxmlformats.org/officeDocument/2006/relationships/slide" Target="slide23.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22.xml"/><Relationship Id="rId7" Type="http://schemas.openxmlformats.org/officeDocument/2006/relationships/slide" Target="slide20.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slide" Target="slide24.xml"/><Relationship Id="rId5" Type="http://schemas.openxmlformats.org/officeDocument/2006/relationships/slide" Target="slide21.xml"/><Relationship Id="rId4" Type="http://schemas.openxmlformats.org/officeDocument/2006/relationships/slide" Target="slide23.xml"/></Relationships>
</file>

<file path=ppt/slides/_rels/slide19.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slide" Target="slide21.xml"/><Relationship Id="rId5" Type="http://schemas.openxmlformats.org/officeDocument/2006/relationships/slide" Target="slide25.xml"/><Relationship Id="rId4" Type="http://schemas.openxmlformats.org/officeDocument/2006/relationships/slide" Target="slide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23.xml"/><Relationship Id="rId7" Type="http://schemas.openxmlformats.org/officeDocument/2006/relationships/slide" Target="slide22.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slide" Target="slide26.xml"/><Relationship Id="rId5" Type="http://schemas.openxmlformats.org/officeDocument/2006/relationships/slide" Target="slide25.xml"/><Relationship Id="rId4" Type="http://schemas.openxmlformats.org/officeDocument/2006/relationships/slide" Target="slide24.xml"/><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slide" Target="slide24.xml"/><Relationship Id="rId4" Type="http://schemas.openxmlformats.org/officeDocument/2006/relationships/slide" Target="slide23.xml"/></Relationships>
</file>

<file path=ppt/slides/_rels/slide2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36.svg"/></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mw9YhBs-YBo"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jpg"/></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7.png"/><Relationship Id="rId7" Type="http://schemas.openxmlformats.org/officeDocument/2006/relationships/image" Target="../media/image44.sv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31.png"/><Relationship Id="rId4" Type="http://schemas.openxmlformats.org/officeDocument/2006/relationships/image" Target="../media/image28.svg"/><Relationship Id="rId9" Type="http://schemas.openxmlformats.org/officeDocument/2006/relationships/image" Target="../media/image46.svg"/></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1.png"/><Relationship Id="rId7" Type="http://schemas.openxmlformats.org/officeDocument/2006/relationships/image" Target="../media/image44.sv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46.svg"/></Relationships>
</file>

<file path=ppt/slides/_rels/slide37.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 Id="rId9" Type="http://schemas.openxmlformats.org/officeDocument/2006/relationships/image" Target="../media/image66.jp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6.jp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hyperlink" Target="https://specialolympics.qualtrics.com/jfe/form/SV_afQC9OqD2Yy3VNc" TargetMode="External"/><Relationship Id="rId4" Type="http://schemas.openxmlformats.org/officeDocument/2006/relationships/image" Target="../media/image19.svg"/></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28.svg"/></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image" Target="../media/image72.sv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svg"/><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31.png"/><Relationship Id="rId10" Type="http://schemas.openxmlformats.org/officeDocument/2006/relationships/image" Target="../media/image79.png"/><Relationship Id="rId4" Type="http://schemas.openxmlformats.org/officeDocument/2006/relationships/image" Target="../media/image74.svg"/><Relationship Id="rId9" Type="http://schemas.openxmlformats.org/officeDocument/2006/relationships/image" Target="../media/image78.svg"/></Relationships>
</file>

<file path=ppt/slides/_rels/slide5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svg"/><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81.png"/><Relationship Id="rId10" Type="http://schemas.openxmlformats.org/officeDocument/2006/relationships/image" Target="../media/image79.png"/><Relationship Id="rId4" Type="http://schemas.openxmlformats.org/officeDocument/2006/relationships/image" Target="../media/image74.svg"/><Relationship Id="rId9" Type="http://schemas.openxmlformats.org/officeDocument/2006/relationships/image" Target="../media/image78.svg"/></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openxmlformats.org/officeDocument/2006/relationships/image" Target="../media/image83.svg"/><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zemr7AE2IaU"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88.jpe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0.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94.svg"/></Relationships>
</file>

<file path=ppt/slides/_rels/slide61.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slides/_rels/slide6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62.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8.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8.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6.xml"/><Relationship Id="rId1" Type="http://schemas.openxmlformats.org/officeDocument/2006/relationships/slideLayout" Target="../slideLayouts/slideLayout8.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96.svg"/></Relationships>
</file>

<file path=ppt/slides/_rels/slide67.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67.xml"/><Relationship Id="rId1" Type="http://schemas.openxmlformats.org/officeDocument/2006/relationships/slideLayout" Target="../slideLayouts/slideLayout8.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slides/_rels/slide68.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68.xml"/><Relationship Id="rId1" Type="http://schemas.openxmlformats.org/officeDocument/2006/relationships/slideLayout" Target="../slideLayouts/slideLayout8.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0.xml"/><Relationship Id="rId1" Type="http://schemas.openxmlformats.org/officeDocument/2006/relationships/slideLayout" Target="../slideLayouts/slideLayout8.xml"/><Relationship Id="rId4" Type="http://schemas.openxmlformats.org/officeDocument/2006/relationships/image" Target="../media/image107.sv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2.xml"/><Relationship Id="rId1" Type="http://schemas.openxmlformats.org/officeDocument/2006/relationships/slideLayout" Target="../slideLayouts/slideLayout8.xml"/><Relationship Id="rId4" Type="http://schemas.openxmlformats.org/officeDocument/2006/relationships/image" Target="../media/image107.sv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3.svg"/><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5.xml"/><Relationship Id="rId1" Type="http://schemas.openxmlformats.org/officeDocument/2006/relationships/slideLayout" Target="../slideLayouts/slideLayout8.xml"/><Relationship Id="rId4" Type="http://schemas.openxmlformats.org/officeDocument/2006/relationships/image" Target="../media/image112.svg"/></Relationships>
</file>

<file path=ppt/slides/_rels/slide76.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76.xml"/><Relationship Id="rId1" Type="http://schemas.openxmlformats.org/officeDocument/2006/relationships/slideLayout" Target="../slideLayouts/slideLayout8.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8.xml"/><Relationship Id="rId1" Type="http://schemas.openxmlformats.org/officeDocument/2006/relationships/slideLayout" Target="../slideLayouts/slideLayout8.xml"/><Relationship Id="rId5" Type="http://schemas.openxmlformats.org/officeDocument/2006/relationships/image" Target="../media/image118.svg"/><Relationship Id="rId4" Type="http://schemas.openxmlformats.org/officeDocument/2006/relationships/image" Target="../media/image117.png"/></Relationships>
</file>

<file path=ppt/slides/_rels/slide7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9.xml"/><Relationship Id="rId1" Type="http://schemas.openxmlformats.org/officeDocument/2006/relationships/slideLayout" Target="../slideLayouts/slideLayout9.xml"/><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20.jpg"/><Relationship Id="rId7" Type="http://schemas.openxmlformats.org/officeDocument/2006/relationships/image" Target="../media/image124.svg"/><Relationship Id="rId2" Type="http://schemas.openxmlformats.org/officeDocument/2006/relationships/notesSlide" Target="../notesSlides/notesSlide80.xml"/><Relationship Id="rId1" Type="http://schemas.openxmlformats.org/officeDocument/2006/relationships/slideLayout" Target="../slideLayouts/slideLayout8.xml"/><Relationship Id="rId6" Type="http://schemas.openxmlformats.org/officeDocument/2006/relationships/image" Target="../media/image123.png"/><Relationship Id="rId5" Type="http://schemas.openxmlformats.org/officeDocument/2006/relationships/image" Target="../media/image122.jpg"/><Relationship Id="rId4" Type="http://schemas.openxmlformats.org/officeDocument/2006/relationships/image" Target="../media/image121.png"/></Relationships>
</file>

<file path=ppt/slides/_rels/slide8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1.xml"/><Relationship Id="rId1" Type="http://schemas.openxmlformats.org/officeDocument/2006/relationships/slideLayout" Target="../slideLayouts/slideLayout8.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6.png"/></Relationships>
</file>

<file path=ppt/slides/_rels/slide8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2.xml"/><Relationship Id="rId1" Type="http://schemas.openxmlformats.org/officeDocument/2006/relationships/slideLayout" Target="../slideLayouts/slideLayout8.xml"/><Relationship Id="rId5" Type="http://schemas.openxmlformats.org/officeDocument/2006/relationships/image" Target="../media/image129.jpeg"/><Relationship Id="rId4" Type="http://schemas.openxmlformats.org/officeDocument/2006/relationships/image" Target="../media/image124.svg"/></Relationships>
</file>

<file path=ppt/slides/_rels/slide83.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32.jpeg"/><Relationship Id="rId2" Type="http://schemas.openxmlformats.org/officeDocument/2006/relationships/notesSlide" Target="../notesSlides/notesSlide83.xml"/><Relationship Id="rId1" Type="http://schemas.openxmlformats.org/officeDocument/2006/relationships/slideLayout" Target="../slideLayouts/slideLayout8.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4.svg"/></Relationships>
</file>

<file path=ppt/slides/_rels/slide8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4.xml"/><Relationship Id="rId1" Type="http://schemas.openxmlformats.org/officeDocument/2006/relationships/slideLayout" Target="../slideLayouts/slideLayout8.xml"/><Relationship Id="rId5" Type="http://schemas.openxmlformats.org/officeDocument/2006/relationships/image" Target="../media/image135.svg"/><Relationship Id="rId4" Type="http://schemas.openxmlformats.org/officeDocument/2006/relationships/image" Target="../media/image134.png"/></Relationships>
</file>

<file path=ppt/slides/_rels/slide8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5.xml"/><Relationship Id="rId1" Type="http://schemas.openxmlformats.org/officeDocument/2006/relationships/slideLayout" Target="../slideLayouts/slideLayout8.xml"/><Relationship Id="rId5" Type="http://schemas.openxmlformats.org/officeDocument/2006/relationships/image" Target="../media/image138.svg"/><Relationship Id="rId4" Type="http://schemas.openxmlformats.org/officeDocument/2006/relationships/image" Target="../media/image137.png"/></Relationships>
</file>

<file path=ppt/slides/_rels/slide86.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23.png"/><Relationship Id="rId7" Type="http://schemas.microsoft.com/office/2007/relationships/hdphoto" Target="../media/hdphoto1.wdp"/><Relationship Id="rId2" Type="http://schemas.openxmlformats.org/officeDocument/2006/relationships/notesSlide" Target="../notesSlides/notesSlide86.xml"/><Relationship Id="rId1" Type="http://schemas.openxmlformats.org/officeDocument/2006/relationships/slideLayout" Target="../slideLayouts/slideLayout8.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image" Target="../media/image124.svg"/></Relationships>
</file>

<file path=ppt/slides/_rels/slide87.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87.xml"/><Relationship Id="rId1" Type="http://schemas.openxmlformats.org/officeDocument/2006/relationships/slideLayout" Target="../slideLayouts/slideLayout9.xml"/><Relationship Id="rId6" Type="http://schemas.openxmlformats.org/officeDocument/2006/relationships/image" Target="../media/image143.jpg"/><Relationship Id="rId5" Type="http://schemas.openxmlformats.org/officeDocument/2006/relationships/image" Target="../media/image3.sv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9.xml"/><Relationship Id="rId1" Type="http://schemas.openxmlformats.org/officeDocument/2006/relationships/slideLayout" Target="../slideLayouts/slideLayout4.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0.xml"/><Relationship Id="rId1" Type="http://schemas.openxmlformats.org/officeDocument/2006/relationships/slideLayout" Target="../slideLayouts/slideLayout8.xml"/><Relationship Id="rId4" Type="http://schemas.openxmlformats.org/officeDocument/2006/relationships/image" Target="../media/image145.svg"/></Relationships>
</file>

<file path=ppt/slides/_rels/slide9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1.xml"/><Relationship Id="rId1" Type="http://schemas.openxmlformats.org/officeDocument/2006/relationships/slideLayout" Target="../slideLayouts/slideLayout8.xml"/><Relationship Id="rId5" Type="http://schemas.openxmlformats.org/officeDocument/2006/relationships/image" Target="../media/image107.svg"/><Relationship Id="rId4" Type="http://schemas.openxmlformats.org/officeDocument/2006/relationships/image" Target="../media/image106.png"/></Relationships>
</file>

<file path=ppt/slides/_rels/slide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2.xml"/><Relationship Id="rId1" Type="http://schemas.openxmlformats.org/officeDocument/2006/relationships/slideLayout" Target="../slideLayouts/slideLayout8.xml"/><Relationship Id="rId5" Type="http://schemas.openxmlformats.org/officeDocument/2006/relationships/image" Target="../media/image118.svg"/><Relationship Id="rId4" Type="http://schemas.openxmlformats.org/officeDocument/2006/relationships/image" Target="../media/image117.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4.xml"/><Relationship Id="rId1" Type="http://schemas.openxmlformats.org/officeDocument/2006/relationships/slideLayout" Target="../slideLayouts/slideLayout8.xml"/><Relationship Id="rId5" Type="http://schemas.openxmlformats.org/officeDocument/2006/relationships/image" Target="../media/image147.png"/><Relationship Id="rId4" Type="http://schemas.openxmlformats.org/officeDocument/2006/relationships/image" Target="../media/image28.svg"/></Relationships>
</file>

<file path=ppt/slides/_rels/slide9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5.xml"/><Relationship Id="rId1" Type="http://schemas.openxmlformats.org/officeDocument/2006/relationships/slideLayout" Target="../slideLayouts/slideLayout8.xml"/><Relationship Id="rId5" Type="http://schemas.openxmlformats.org/officeDocument/2006/relationships/image" Target="../media/image72.svg"/><Relationship Id="rId4" Type="http://schemas.openxmlformats.org/officeDocument/2006/relationships/image" Target="../media/image71.png"/></Relationships>
</file>

<file path=ppt/slides/_rels/slide96.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96.xml"/><Relationship Id="rId1" Type="http://schemas.openxmlformats.org/officeDocument/2006/relationships/slideLayout" Target="../slideLayouts/slideLayout8.xml"/><Relationship Id="rId5" Type="http://schemas.openxmlformats.org/officeDocument/2006/relationships/image" Target="../media/image150.svg"/><Relationship Id="rId4" Type="http://schemas.openxmlformats.org/officeDocument/2006/relationships/image" Target="../media/image149.png"/></Relationships>
</file>

<file path=ppt/slides/_rels/slide9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svg"/><Relationship Id="rId2" Type="http://schemas.openxmlformats.org/officeDocument/2006/relationships/notesSlide" Target="../notesSlides/notesSlide98.xml"/><Relationship Id="rId1" Type="http://schemas.openxmlformats.org/officeDocument/2006/relationships/slideLayout" Target="../slideLayouts/slideLayout8.xml"/><Relationship Id="rId6" Type="http://schemas.openxmlformats.org/officeDocument/2006/relationships/image" Target="../media/image154.png"/><Relationship Id="rId11" Type="http://schemas.openxmlformats.org/officeDocument/2006/relationships/image" Target="../media/image159.svg"/><Relationship Id="rId5" Type="http://schemas.openxmlformats.org/officeDocument/2006/relationships/image" Target="../media/image153.sv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sv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FBA81-E381-4232-DCDA-5F2D343EC9C6}"/>
              </a:ext>
            </a:extLst>
          </p:cNvPr>
          <p:cNvSpPr>
            <a:spLocks noGrp="1"/>
          </p:cNvSpPr>
          <p:nvPr>
            <p:ph type="ctrTitle"/>
          </p:nvPr>
        </p:nvSpPr>
        <p:spPr/>
        <p:txBody>
          <a:bodyPr/>
          <a:lstStyle/>
          <a:p>
            <a:r>
              <a:rPr lang="es-xl" dirty="0"/>
              <a:t>Capacitación para Líderes de familia</a:t>
            </a:r>
          </a:p>
        </p:txBody>
      </p:sp>
    </p:spTree>
    <p:extLst>
      <p:ext uri="{BB962C8B-B14F-4D97-AF65-F5344CB8AC3E}">
        <p14:creationId xmlns:p14="http://schemas.microsoft.com/office/powerpoint/2010/main" val="690871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CAFAC49-5F7A-2ADB-2577-3B972FB2B639}"/>
              </a:ext>
            </a:extLst>
          </p:cNvPr>
          <p:cNvSpPr>
            <a:spLocks noGrp="1"/>
          </p:cNvSpPr>
          <p:nvPr>
            <p:ph type="body" sz="quarter" idx="11"/>
          </p:nvPr>
        </p:nvSpPr>
        <p:spPr>
          <a:xfrm>
            <a:off x="9753106" y="445595"/>
            <a:ext cx="2199540" cy="632958"/>
          </a:xfrm>
        </p:spPr>
        <p:txBody>
          <a:bodyPr>
            <a:normAutofit/>
          </a:bodyPr>
          <a:lstStyle/>
          <a:p>
            <a:r>
              <a:rPr lang="es-xl" dirty="0"/>
              <a:t>Introducción a Olimpiadas Especiales</a:t>
            </a:r>
          </a:p>
        </p:txBody>
      </p:sp>
      <p:sp>
        <p:nvSpPr>
          <p:cNvPr id="6" name="Text Placeholder 5">
            <a:extLst>
              <a:ext uri="{FF2B5EF4-FFF2-40B4-BE49-F238E27FC236}">
                <a16:creationId xmlns:a16="http://schemas.microsoft.com/office/drawing/2014/main" id="{87692A6B-7019-8967-80DB-AF890EDD60E0}"/>
              </a:ext>
            </a:extLst>
          </p:cNvPr>
          <p:cNvSpPr>
            <a:spLocks noGrp="1"/>
          </p:cNvSpPr>
          <p:nvPr>
            <p:ph type="body" sz="quarter" idx="12"/>
          </p:nvPr>
        </p:nvSpPr>
        <p:spPr>
          <a:xfrm>
            <a:off x="9339945" y="575623"/>
            <a:ext cx="528061" cy="356260"/>
          </a:xfrm>
        </p:spPr>
        <p:txBody>
          <a:bodyPr/>
          <a:lstStyle/>
          <a:p>
            <a:r>
              <a:rPr lang="es-xl" dirty="0"/>
              <a:t>1.1.</a:t>
            </a:r>
          </a:p>
        </p:txBody>
      </p:sp>
      <p:sp>
        <p:nvSpPr>
          <p:cNvPr id="7" name="Text Placeholder 6">
            <a:extLst>
              <a:ext uri="{FF2B5EF4-FFF2-40B4-BE49-F238E27FC236}">
                <a16:creationId xmlns:a16="http://schemas.microsoft.com/office/drawing/2014/main" id="{9F4DDFE3-F1ED-FC09-3FF7-A20B34742706}"/>
              </a:ext>
            </a:extLst>
          </p:cNvPr>
          <p:cNvSpPr>
            <a:spLocks noGrp="1"/>
          </p:cNvSpPr>
          <p:nvPr>
            <p:ph type="body" sz="quarter" idx="13"/>
          </p:nvPr>
        </p:nvSpPr>
        <p:spPr/>
        <p:txBody>
          <a:bodyPr/>
          <a:lstStyle/>
          <a:p>
            <a:r>
              <a:rPr lang="es-xl" dirty="0"/>
              <a:t>Día uno</a:t>
            </a:r>
          </a:p>
        </p:txBody>
      </p:sp>
      <p:sp>
        <p:nvSpPr>
          <p:cNvPr id="8" name="TextBox 7">
            <a:extLst>
              <a:ext uri="{FF2B5EF4-FFF2-40B4-BE49-F238E27FC236}">
                <a16:creationId xmlns:a16="http://schemas.microsoft.com/office/drawing/2014/main" id="{998D180D-D4E2-4EAF-0E12-E312B1002B4B}"/>
              </a:ext>
            </a:extLst>
          </p:cNvPr>
          <p:cNvSpPr txBox="1"/>
          <p:nvPr/>
        </p:nvSpPr>
        <p:spPr>
          <a:xfrm>
            <a:off x="4964798" y="1887332"/>
            <a:ext cx="6251841" cy="954107"/>
          </a:xfrm>
          <a:prstGeom prst="rect">
            <a:avLst/>
          </a:prstGeom>
          <a:noFill/>
        </p:spPr>
        <p:txBody>
          <a:bodyPr wrap="square" rtlCol="0">
            <a:spAutoFit/>
          </a:bodyPr>
          <a:lstStyle/>
          <a:p>
            <a:r>
              <a:rPr lang="es-xl" sz="2800" b="1" dirty="0">
                <a:solidFill>
                  <a:srgbClr val="F6891F"/>
                </a:solidFill>
                <a:latin typeface="Ubuntu" panose="020B0504030602030204" pitchFamily="34" charset="0"/>
              </a:rPr>
              <a:t>El origen de Olimpiadas Especiales:</a:t>
            </a:r>
          </a:p>
          <a:p>
            <a:r>
              <a:rPr lang="es-xl" sz="2800" b="1" dirty="0">
                <a:solidFill>
                  <a:srgbClr val="F6891F"/>
                </a:solidFill>
                <a:latin typeface="Ubuntu" panose="020B0504030602030204" pitchFamily="34" charset="0"/>
              </a:rPr>
              <a:t>Eunice Kennedy Shriver</a:t>
            </a:r>
          </a:p>
        </p:txBody>
      </p:sp>
      <p:sp>
        <p:nvSpPr>
          <p:cNvPr id="9" name="TextBox 8">
            <a:extLst>
              <a:ext uri="{FF2B5EF4-FFF2-40B4-BE49-F238E27FC236}">
                <a16:creationId xmlns:a16="http://schemas.microsoft.com/office/drawing/2014/main" id="{D164A0EE-B2D9-316C-7CEA-B61F57180CBD}"/>
              </a:ext>
            </a:extLst>
          </p:cNvPr>
          <p:cNvSpPr txBox="1"/>
          <p:nvPr/>
        </p:nvSpPr>
        <p:spPr>
          <a:xfrm>
            <a:off x="4964799" y="2998236"/>
            <a:ext cx="6817898" cy="1539396"/>
          </a:xfrm>
          <a:prstGeom prst="rect">
            <a:avLst/>
          </a:prstGeom>
          <a:noFill/>
        </p:spPr>
        <p:txBody>
          <a:bodyPr wrap="square" rtlCol="0">
            <a:spAutoFit/>
          </a:bodyPr>
          <a:lstStyle/>
          <a:p>
            <a:pPr>
              <a:lnSpc>
                <a:spcPct val="120000"/>
              </a:lnSpc>
              <a:spcAft>
                <a:spcPts val="1200"/>
              </a:spcAft>
            </a:pPr>
            <a:r>
              <a:rPr lang="es-xl" dirty="0">
                <a:solidFill>
                  <a:srgbClr val="292662"/>
                </a:solidFill>
                <a:latin typeface="Ubuntu" panose="020B0504030602030204" pitchFamily="34" charset="0"/>
              </a:rPr>
              <a:t>Eunice Kennedy Shriver, fundadora de Olimpiadas Especiales, fue pionera en la lucha mundial por los derechos y la aceptación de las personas con discapacidad intelectual. </a:t>
            </a:r>
          </a:p>
          <a:p>
            <a:pPr>
              <a:lnSpc>
                <a:spcPct val="120000"/>
              </a:lnSpc>
              <a:spcAft>
                <a:spcPts val="1200"/>
              </a:spcAft>
            </a:pPr>
            <a:r>
              <a:rPr lang="es-xl" dirty="0">
                <a:solidFill>
                  <a:srgbClr val="292662"/>
                </a:solidFill>
                <a:latin typeface="Ubuntu" panose="020B0504030602030204" pitchFamily="34" charset="0"/>
              </a:rPr>
              <a:t>Ella le enseñó al mundo que los deportes pueden cambiar vidas. </a:t>
            </a:r>
          </a:p>
        </p:txBody>
      </p:sp>
      <p:pic>
        <p:nvPicPr>
          <p:cNvPr id="18" name="Picture 17" descr="Una persona con chaqueta negra&#10;&#10;Descripción generada automáticamente">
            <a:extLst>
              <a:ext uri="{FF2B5EF4-FFF2-40B4-BE49-F238E27FC236}">
                <a16:creationId xmlns:a16="http://schemas.microsoft.com/office/drawing/2014/main" id="{5EC6F567-70FB-C76B-DA67-F7D30E24D137}"/>
              </a:ext>
            </a:extLst>
          </p:cNvPr>
          <p:cNvPicPr>
            <a:picLocks noChangeAspect="1"/>
          </p:cNvPicPr>
          <p:nvPr/>
        </p:nvPicPr>
        <p:blipFill rotWithShape="1">
          <a:blip r:embed="rId3">
            <a:extLst>
              <a:ext uri="{28A0092B-C50C-407E-A947-70E740481C1C}">
                <a14:useLocalDpi xmlns:a14="http://schemas.microsoft.com/office/drawing/2010/main" val="0"/>
              </a:ext>
            </a:extLst>
          </a:blip>
          <a:srcRect t="2754" r="8181" b="5665"/>
          <a:stretch/>
        </p:blipFill>
        <p:spPr>
          <a:xfrm>
            <a:off x="-77994" y="0"/>
            <a:ext cx="4695130" cy="6972300"/>
          </a:xfrm>
          <a:prstGeom prst="rect">
            <a:avLst/>
          </a:prstGeom>
        </p:spPr>
      </p:pic>
      <p:sp>
        <p:nvSpPr>
          <p:cNvPr id="24" name="Rectangle: Rounded Corners 23">
            <a:hlinkClick r:id="rId4"/>
            <a:extLst>
              <a:ext uri="{FF2B5EF4-FFF2-40B4-BE49-F238E27FC236}">
                <a16:creationId xmlns:a16="http://schemas.microsoft.com/office/drawing/2014/main" id="{DDD8C4B5-6368-CD30-C941-D43E28283DA3}"/>
              </a:ext>
            </a:extLst>
          </p:cNvPr>
          <p:cNvSpPr/>
          <p:nvPr/>
        </p:nvSpPr>
        <p:spPr>
          <a:xfrm>
            <a:off x="4964799" y="5013395"/>
            <a:ext cx="3550559" cy="596249"/>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xl" b="1" dirty="0">
                <a:solidFill>
                  <a:srgbClr val="292662"/>
                </a:solidFill>
                <a:latin typeface="Ubuntu" panose="020B0504030602030204" pitchFamily="34" charset="0"/>
              </a:rPr>
              <a:t>Ver una breve biografía</a:t>
            </a:r>
            <a:endParaRPr lang="en-US" b="1" dirty="0">
              <a:solidFill>
                <a:srgbClr val="292662"/>
              </a:solidFill>
            </a:endParaRPr>
          </a:p>
        </p:txBody>
      </p:sp>
      <p:pic>
        <p:nvPicPr>
          <p:cNvPr id="27" name="Graphic 26" descr="Cursor con relleno sólido">
            <a:extLst>
              <a:ext uri="{FF2B5EF4-FFF2-40B4-BE49-F238E27FC236}">
                <a16:creationId xmlns:a16="http://schemas.microsoft.com/office/drawing/2014/main" id="{D0290CFF-C928-3438-27BE-40216877CB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78218" y="5293104"/>
            <a:ext cx="633080" cy="633080"/>
          </a:xfrm>
          <a:prstGeom prst="rect">
            <a:avLst/>
          </a:prstGeom>
        </p:spPr>
      </p:pic>
      <p:grpSp>
        <p:nvGrpSpPr>
          <p:cNvPr id="28" name="Group 27">
            <a:extLst>
              <a:ext uri="{FF2B5EF4-FFF2-40B4-BE49-F238E27FC236}">
                <a16:creationId xmlns:a16="http://schemas.microsoft.com/office/drawing/2014/main" id="{E6772BF9-F0E4-6AFE-80FC-498D0C0F30B9}"/>
              </a:ext>
            </a:extLst>
          </p:cNvPr>
          <p:cNvGrpSpPr/>
          <p:nvPr/>
        </p:nvGrpSpPr>
        <p:grpSpPr>
          <a:xfrm>
            <a:off x="4964799" y="557940"/>
            <a:ext cx="1731558" cy="528060"/>
            <a:chOff x="511793" y="448686"/>
            <a:chExt cx="1731558" cy="528060"/>
          </a:xfrm>
        </p:grpSpPr>
        <p:pic>
          <p:nvPicPr>
            <p:cNvPr id="29" name="Graphic 28">
              <a:extLst>
                <a:ext uri="{FF2B5EF4-FFF2-40B4-BE49-F238E27FC236}">
                  <a16:creationId xmlns:a16="http://schemas.microsoft.com/office/drawing/2014/main" id="{DD338DB1-9317-192B-F37C-5D02D0F0E60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11793" y="448686"/>
              <a:ext cx="528060" cy="528060"/>
            </a:xfrm>
            <a:prstGeom prst="rect">
              <a:avLst/>
            </a:prstGeom>
          </p:spPr>
        </p:pic>
        <p:sp>
          <p:nvSpPr>
            <p:cNvPr id="30" name="TextBox 29">
              <a:extLst>
                <a:ext uri="{FF2B5EF4-FFF2-40B4-BE49-F238E27FC236}">
                  <a16:creationId xmlns:a16="http://schemas.microsoft.com/office/drawing/2014/main" id="{AF770553-46A0-D626-12F7-86CFB5A17E9D}"/>
                </a:ext>
              </a:extLst>
            </p:cNvPr>
            <p:cNvSpPr txBox="1"/>
            <p:nvPr userDrawn="1"/>
          </p:nvSpPr>
          <p:spPr>
            <a:xfrm>
              <a:off x="1019072" y="523666"/>
              <a:ext cx="1224279" cy="346249"/>
            </a:xfrm>
            <a:prstGeom prst="rect">
              <a:avLst/>
            </a:prstGeom>
            <a:noFill/>
          </p:spPr>
          <p:txBody>
            <a:bodyPr wrap="square" rtlCol="0">
              <a:spAutoFit/>
            </a:bodyPr>
            <a:lstStyle/>
            <a:p>
              <a:r>
                <a:rPr lang="es-xl" sz="1650" b="1" dirty="0">
                  <a:solidFill>
                    <a:srgbClr val="292662"/>
                  </a:solidFill>
                  <a:latin typeface="Ubuntu" panose="020B0504030602030204" pitchFamily="34" charset="0"/>
                </a:rPr>
                <a:t>FAMILIAS</a:t>
              </a:r>
            </a:p>
          </p:txBody>
        </p:sp>
      </p:grpSp>
    </p:spTree>
    <p:extLst>
      <p:ext uri="{BB962C8B-B14F-4D97-AF65-F5344CB8AC3E}">
        <p14:creationId xmlns:p14="http://schemas.microsoft.com/office/powerpoint/2010/main" val="1932503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F6378-6848-FF19-3411-896115F102D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1B684CC-9E67-1240-5EEB-5A2BC8CD168E}"/>
              </a:ext>
            </a:extLst>
          </p:cNvPr>
          <p:cNvSpPr>
            <a:spLocks noGrp="1"/>
          </p:cNvSpPr>
          <p:nvPr>
            <p:ph type="body" sz="quarter" idx="11"/>
          </p:nvPr>
        </p:nvSpPr>
        <p:spPr>
          <a:xfrm>
            <a:off x="9742716" y="453437"/>
            <a:ext cx="2046514" cy="632958"/>
          </a:xfrm>
        </p:spPr>
        <p:txBody>
          <a:bodyPr/>
          <a:lstStyle/>
          <a:p>
            <a:r>
              <a:rPr lang="es-xl" dirty="0"/>
              <a:t>Planificación de los próximos pasos</a:t>
            </a:r>
          </a:p>
        </p:txBody>
      </p:sp>
      <p:sp>
        <p:nvSpPr>
          <p:cNvPr id="3" name="Text Placeholder 2">
            <a:extLst>
              <a:ext uri="{FF2B5EF4-FFF2-40B4-BE49-F238E27FC236}">
                <a16:creationId xmlns:a16="http://schemas.microsoft.com/office/drawing/2014/main" id="{D7DBBD3E-4A34-5F1B-7817-A7310554D9B7}"/>
              </a:ext>
            </a:extLst>
          </p:cNvPr>
          <p:cNvSpPr>
            <a:spLocks noGrp="1"/>
          </p:cNvSpPr>
          <p:nvPr>
            <p:ph type="body" sz="quarter" idx="12"/>
          </p:nvPr>
        </p:nvSpPr>
        <p:spPr>
          <a:xfrm>
            <a:off x="9339945" y="575623"/>
            <a:ext cx="528061" cy="356260"/>
          </a:xfrm>
        </p:spPr>
        <p:txBody>
          <a:bodyPr/>
          <a:lstStyle/>
          <a:p>
            <a:r>
              <a:rPr lang="es-xl" dirty="0"/>
              <a:t>1.5.</a:t>
            </a:r>
          </a:p>
        </p:txBody>
      </p:sp>
      <p:sp>
        <p:nvSpPr>
          <p:cNvPr id="4" name="Text Placeholder 3">
            <a:extLst>
              <a:ext uri="{FF2B5EF4-FFF2-40B4-BE49-F238E27FC236}">
                <a16:creationId xmlns:a16="http://schemas.microsoft.com/office/drawing/2014/main" id="{626CAACE-FA02-F330-C86C-F2285705FE60}"/>
              </a:ext>
            </a:extLst>
          </p:cNvPr>
          <p:cNvSpPr>
            <a:spLocks noGrp="1"/>
          </p:cNvSpPr>
          <p:nvPr>
            <p:ph type="body" sz="quarter" idx="13"/>
          </p:nvPr>
        </p:nvSpPr>
        <p:spPr/>
        <p:txBody>
          <a:bodyPr/>
          <a:lstStyle/>
          <a:p>
            <a:r>
              <a:rPr lang="es-xl" dirty="0"/>
              <a:t>Día uno</a:t>
            </a:r>
          </a:p>
        </p:txBody>
      </p:sp>
      <p:sp>
        <p:nvSpPr>
          <p:cNvPr id="5" name="Rectangle: Rounded Corners 4">
            <a:extLst>
              <a:ext uri="{FF2B5EF4-FFF2-40B4-BE49-F238E27FC236}">
                <a16:creationId xmlns:a16="http://schemas.microsoft.com/office/drawing/2014/main" id="{D781E858-2B26-6DE5-1AD7-571609D8F5B2}"/>
              </a:ext>
            </a:extLst>
          </p:cNvPr>
          <p:cNvSpPr/>
          <p:nvPr/>
        </p:nvSpPr>
        <p:spPr>
          <a:xfrm>
            <a:off x="-280555" y="1242786"/>
            <a:ext cx="3682924" cy="5833423"/>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8AF138A7-2463-15BD-8B60-9DA0497508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33" y="2000357"/>
            <a:ext cx="552451" cy="552451"/>
          </a:xfrm>
          <a:prstGeom prst="rect">
            <a:avLst/>
          </a:prstGeom>
        </p:spPr>
      </p:pic>
      <p:sp>
        <p:nvSpPr>
          <p:cNvPr id="7" name="TextBox 6">
            <a:extLst>
              <a:ext uri="{FF2B5EF4-FFF2-40B4-BE49-F238E27FC236}">
                <a16:creationId xmlns:a16="http://schemas.microsoft.com/office/drawing/2014/main" id="{98B5E7CC-AC0D-E229-DC03-8F2C4940298C}"/>
              </a:ext>
            </a:extLst>
          </p:cNvPr>
          <p:cNvSpPr txBox="1"/>
          <p:nvPr/>
        </p:nvSpPr>
        <p:spPr>
          <a:xfrm>
            <a:off x="1244599" y="2000357"/>
            <a:ext cx="1916112"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Actividad</a:t>
            </a:r>
          </a:p>
        </p:txBody>
      </p:sp>
      <p:sp>
        <p:nvSpPr>
          <p:cNvPr id="8" name="TextBox 7">
            <a:extLst>
              <a:ext uri="{FF2B5EF4-FFF2-40B4-BE49-F238E27FC236}">
                <a16:creationId xmlns:a16="http://schemas.microsoft.com/office/drawing/2014/main" id="{343BA8A9-2314-E8FF-4CB6-B844BEFF6179}"/>
              </a:ext>
            </a:extLst>
          </p:cNvPr>
          <p:cNvSpPr txBox="1"/>
          <p:nvPr/>
        </p:nvSpPr>
        <p:spPr>
          <a:xfrm>
            <a:off x="1244599" y="2561202"/>
            <a:ext cx="2559909" cy="400110"/>
          </a:xfrm>
          <a:prstGeom prst="rect">
            <a:avLst/>
          </a:prstGeom>
          <a:noFill/>
        </p:spPr>
        <p:txBody>
          <a:bodyPr wrap="square" rtlCol="0">
            <a:spAutoFit/>
          </a:bodyPr>
          <a:lstStyle/>
          <a:p>
            <a:r>
              <a:rPr lang="es-xl" sz="2000" dirty="0">
                <a:solidFill>
                  <a:schemeClr val="bg1"/>
                </a:solidFill>
                <a:latin typeface="Ubuntu" panose="020B0504030602030204" pitchFamily="34" charset="0"/>
              </a:rPr>
              <a:t>Plan de acción</a:t>
            </a:r>
          </a:p>
        </p:txBody>
      </p:sp>
      <p:graphicFrame>
        <p:nvGraphicFramePr>
          <p:cNvPr id="10" name="Table 9">
            <a:extLst>
              <a:ext uri="{FF2B5EF4-FFF2-40B4-BE49-F238E27FC236}">
                <a16:creationId xmlns:a16="http://schemas.microsoft.com/office/drawing/2014/main" id="{0E0EB645-13F7-BEFD-7FE4-96B98F64A345}"/>
              </a:ext>
            </a:extLst>
          </p:cNvPr>
          <p:cNvGraphicFramePr>
            <a:graphicFrameLocks noGrp="1"/>
          </p:cNvGraphicFramePr>
          <p:nvPr>
            <p:extLst>
              <p:ext uri="{D42A27DB-BD31-4B8C-83A1-F6EECF244321}">
                <p14:modId xmlns:p14="http://schemas.microsoft.com/office/powerpoint/2010/main" val="2262344865"/>
              </p:ext>
            </p:extLst>
          </p:nvPr>
        </p:nvGraphicFramePr>
        <p:xfrm>
          <a:off x="3905230" y="2004274"/>
          <a:ext cx="7219293" cy="4610915"/>
        </p:xfrm>
        <a:graphic>
          <a:graphicData uri="http://schemas.openxmlformats.org/drawingml/2006/table">
            <a:tbl>
              <a:tblPr firstRow="1" bandRow="1">
                <a:tableStyleId>{5C22544A-7EE6-4342-B048-85BDC9FD1C3A}</a:tableStyleId>
              </a:tblPr>
              <a:tblGrid>
                <a:gridCol w="3619293">
                  <a:extLst>
                    <a:ext uri="{9D8B030D-6E8A-4147-A177-3AD203B41FA5}">
                      <a16:colId xmlns:a16="http://schemas.microsoft.com/office/drawing/2014/main" val="3788759901"/>
                    </a:ext>
                  </a:extLst>
                </a:gridCol>
                <a:gridCol w="3600000">
                  <a:extLst>
                    <a:ext uri="{9D8B030D-6E8A-4147-A177-3AD203B41FA5}">
                      <a16:colId xmlns:a16="http://schemas.microsoft.com/office/drawing/2014/main" val="3976303494"/>
                    </a:ext>
                  </a:extLst>
                </a:gridCol>
              </a:tblGrid>
              <a:tr h="432000">
                <a:tc gridSpan="2">
                  <a:txBody>
                    <a:bodyPr/>
                    <a:lstStyle/>
                    <a:p>
                      <a:r>
                        <a:rPr lang="es-xl" sz="1800" dirty="0">
                          <a:solidFill>
                            <a:srgbClr val="F6891F"/>
                          </a:solidFill>
                          <a:latin typeface="Ubuntu" panose="020B0504030602030204" pitchFamily="34" charset="0"/>
                        </a:rPr>
                        <a:t>Misión personal: </a:t>
                      </a:r>
                    </a:p>
                  </a:txBody>
                  <a:tcPr marL="99470" marR="99470" marT="49735" marB="49735"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5E8"/>
                    </a:solidFill>
                  </a:tcPr>
                </a:tc>
                <a:tc hMerge="1">
                  <a:txBody>
                    <a:bodyPr/>
                    <a:lstStyle/>
                    <a:p>
                      <a:endParaRPr lang="en-US" sz="2000" dirty="0"/>
                    </a:p>
                  </a:txBody>
                  <a:tcPr marL="99470" marR="99470" marT="49735" marB="49735"/>
                </a:tc>
                <a:extLst>
                  <a:ext uri="{0D108BD9-81ED-4DB2-BD59-A6C34878D82A}">
                    <a16:rowId xmlns:a16="http://schemas.microsoft.com/office/drawing/2014/main" val="1316302768"/>
                  </a:ext>
                </a:extLst>
              </a:tr>
              <a:tr h="180000">
                <a:tc gridSpan="2">
                  <a:txBody>
                    <a:bodyPr/>
                    <a:lstStyle/>
                    <a:p>
                      <a:endParaRPr lang="en-US" sz="800" dirty="0">
                        <a:solidFill>
                          <a:srgbClr val="F6891F"/>
                        </a:solidFill>
                      </a:endParaRPr>
                    </a:p>
                  </a:txBody>
                  <a:tcPr marL="99470" marR="99470" marT="49735" marB="49735"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28320191"/>
                  </a:ext>
                </a:extLst>
              </a:tr>
              <a:tr h="504000">
                <a:tc>
                  <a:txBody>
                    <a:bodyPr/>
                    <a:lstStyle/>
                    <a:p>
                      <a:pPr marL="108000"/>
                      <a:r>
                        <a:rPr lang="es-xl" sz="1700" dirty="0">
                          <a:solidFill>
                            <a:srgbClr val="292662"/>
                          </a:solidFill>
                          <a:latin typeface="Ubuntu" panose="020B0504030602030204" pitchFamily="34" charset="0"/>
                        </a:rPr>
                        <a:t>¿Quiénes son las </a:t>
                      </a:r>
                      <a:r>
                        <a:rPr lang="es-xl" sz="1700">
                          <a:solidFill>
                            <a:srgbClr val="292662"/>
                          </a:solidFill>
                          <a:latin typeface="Ubuntu" panose="020B0504030602030204" pitchFamily="34" charset="0"/>
                        </a:rPr>
                        <a:t>personas </a:t>
                      </a:r>
                      <a:br>
                        <a:rPr lang="en-US" sz="1700">
                          <a:solidFill>
                            <a:srgbClr val="292662"/>
                          </a:solidFill>
                          <a:latin typeface="Ubuntu" panose="020B0504030602030204" pitchFamily="34" charset="0"/>
                        </a:rPr>
                      </a:br>
                      <a:r>
                        <a:rPr lang="es-xl" sz="1700">
                          <a:solidFill>
                            <a:srgbClr val="292662"/>
                          </a:solidFill>
                          <a:latin typeface="Ubuntu" panose="020B0504030602030204" pitchFamily="34" charset="0"/>
                        </a:rPr>
                        <a:t>que </a:t>
                      </a:r>
                      <a:r>
                        <a:rPr lang="es-xl" sz="1700" dirty="0">
                          <a:solidFill>
                            <a:srgbClr val="292662"/>
                          </a:solidFill>
                          <a:latin typeface="Ubuntu" panose="020B0504030602030204" pitchFamily="34" charset="0"/>
                        </a:rPr>
                        <a:t>pueden ayudarme?</a:t>
                      </a:r>
                    </a:p>
                  </a:txBody>
                  <a:tcPr marL="99470" marR="99470" marT="108000" marB="49735">
                    <a:lnL w="12700" cmpd="sng">
                      <a:noFill/>
                    </a:lnL>
                    <a:lnR w="12700" cap="flat" cmpd="sng" algn="ctr">
                      <a:solidFill>
                        <a:srgbClr val="F6891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a:r>
                        <a:rPr lang="es-xl" sz="1700" dirty="0">
                          <a:solidFill>
                            <a:srgbClr val="292662"/>
                          </a:solidFill>
                          <a:latin typeface="Ubuntu" panose="020B0504030602030204" pitchFamily="34" charset="0"/>
                        </a:rPr>
                        <a:t>¿Qué recursos necesito?</a:t>
                      </a:r>
                    </a:p>
                  </a:txBody>
                  <a:tcPr marL="99470" marR="99470" marT="108000" marB="49735">
                    <a:lnL w="12700" cap="flat" cmpd="sng" algn="ctr">
                      <a:solidFill>
                        <a:srgbClr val="F6891F"/>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0230045"/>
                  </a:ext>
                </a:extLst>
              </a:tr>
              <a:tr h="1332000">
                <a:tc>
                  <a:txBody>
                    <a:bodyPr/>
                    <a:lstStyle/>
                    <a:p>
                      <a:endParaRPr lang="en-US" sz="1600" dirty="0">
                        <a:latin typeface="Ubuntu" panose="020B0504030602030204" pitchFamily="34" charset="0"/>
                      </a:endParaRPr>
                    </a:p>
                  </a:txBody>
                  <a:tcPr marL="99470" marR="99470" marT="49735" marB="49735">
                    <a:lnL w="12700" cmpd="sng">
                      <a:noFill/>
                    </a:lnL>
                    <a:lnR w="12700" cap="flat" cmpd="sng" algn="ctr">
                      <a:solidFill>
                        <a:srgbClr val="F6891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Ubuntu" panose="020B0504030602030204" pitchFamily="34" charset="0"/>
                      </a:endParaRPr>
                    </a:p>
                  </a:txBody>
                  <a:tcPr marL="99470" marR="99470" marT="49735" marB="49735">
                    <a:lnL w="12700" cap="flat" cmpd="sng" algn="ctr">
                      <a:solidFill>
                        <a:srgbClr val="F6891F"/>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6522802"/>
                  </a:ext>
                </a:extLst>
              </a:tr>
              <a:tr h="504000">
                <a:tc>
                  <a:txBody>
                    <a:bodyPr/>
                    <a:lstStyle/>
                    <a:p>
                      <a:pPr marL="108000"/>
                      <a:r>
                        <a:rPr lang="es-xl" sz="1700" dirty="0">
                          <a:solidFill>
                            <a:srgbClr val="292662"/>
                          </a:solidFill>
                          <a:latin typeface="Ubuntu" panose="020B0504030602030204" pitchFamily="34" charset="0"/>
                        </a:rPr>
                        <a:t>¿Qué desafíos podría enfrentar?</a:t>
                      </a:r>
                    </a:p>
                  </a:txBody>
                  <a:tcPr marL="99470" marR="99470" marT="49735" marB="49735">
                    <a:lnL w="12700" cmpd="sng">
                      <a:noFill/>
                    </a:lnL>
                    <a:lnR w="12700" cap="flat" cmpd="sng" algn="ctr">
                      <a:solidFill>
                        <a:srgbClr val="F6891F"/>
                      </a:solidFill>
                      <a:prstDash val="solid"/>
                      <a:round/>
                      <a:headEnd type="none" w="med" len="med"/>
                      <a:tailEnd type="none" w="med" len="med"/>
                    </a:lnR>
                    <a:lnT w="12700"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a:r>
                        <a:rPr lang="es-xl" sz="1700" dirty="0">
                          <a:solidFill>
                            <a:srgbClr val="292662"/>
                          </a:solidFill>
                          <a:latin typeface="Ubuntu" panose="020B0504030602030204" pitchFamily="34" charset="0"/>
                        </a:rPr>
                        <a:t>¿Cuáles son las </a:t>
                      </a:r>
                      <a:r>
                        <a:rPr lang="es-xl" sz="1700">
                          <a:solidFill>
                            <a:srgbClr val="292662"/>
                          </a:solidFill>
                          <a:latin typeface="Ubuntu" panose="020B0504030602030204" pitchFamily="34" charset="0"/>
                        </a:rPr>
                        <a:t>soluciones </a:t>
                      </a:r>
                      <a:br>
                        <a:rPr lang="en-US" sz="1700">
                          <a:solidFill>
                            <a:srgbClr val="292662"/>
                          </a:solidFill>
                          <a:latin typeface="Ubuntu" panose="020B0504030602030204" pitchFamily="34" charset="0"/>
                        </a:rPr>
                      </a:br>
                      <a:r>
                        <a:rPr lang="es-xl" sz="1700">
                          <a:solidFill>
                            <a:srgbClr val="292662"/>
                          </a:solidFill>
                          <a:latin typeface="Ubuntu" panose="020B0504030602030204" pitchFamily="34" charset="0"/>
                        </a:rPr>
                        <a:t>a </a:t>
                      </a:r>
                      <a:r>
                        <a:rPr lang="es-xl" sz="1700" dirty="0">
                          <a:solidFill>
                            <a:srgbClr val="292662"/>
                          </a:solidFill>
                          <a:latin typeface="Ubuntu" panose="020B0504030602030204" pitchFamily="34" charset="0"/>
                        </a:rPr>
                        <a:t>esos desafíos?</a:t>
                      </a:r>
                    </a:p>
                  </a:txBody>
                  <a:tcPr marL="99470" marR="99470" marT="49735" marB="49735">
                    <a:lnL w="12700" cap="flat" cmpd="sng" algn="ctr">
                      <a:solidFill>
                        <a:srgbClr val="F6891F"/>
                      </a:solidFill>
                      <a:prstDash val="solid"/>
                      <a:round/>
                      <a:headEnd type="none" w="med" len="med"/>
                      <a:tailEnd type="none" w="med" len="med"/>
                    </a:lnL>
                    <a:lnR w="12700" cmpd="sng">
                      <a:noFill/>
                    </a:lnR>
                    <a:lnT w="12700"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9145415"/>
                  </a:ext>
                </a:extLst>
              </a:tr>
              <a:tr h="1332000">
                <a:tc>
                  <a:txBody>
                    <a:bodyPr/>
                    <a:lstStyle/>
                    <a:p>
                      <a:endParaRPr lang="en-US" sz="2000" dirty="0"/>
                    </a:p>
                  </a:txBody>
                  <a:tcPr marL="99470" marR="99470" marT="49735" marB="49735">
                    <a:lnL w="12700" cmpd="sng">
                      <a:noFill/>
                    </a:lnL>
                    <a:lnR w="12700" cap="flat" cmpd="sng" algn="ctr">
                      <a:solidFill>
                        <a:srgbClr val="F6891F"/>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2000" dirty="0"/>
                    </a:p>
                  </a:txBody>
                  <a:tcPr marL="99470" marR="99470" marT="49735" marB="49735">
                    <a:lnL w="12700" cap="flat" cmpd="sng" algn="ctr">
                      <a:solidFill>
                        <a:srgbClr val="F6891F"/>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1256380"/>
                  </a:ext>
                </a:extLst>
              </a:tr>
            </a:tbl>
          </a:graphicData>
        </a:graphic>
      </p:graphicFrame>
    </p:spTree>
    <p:extLst>
      <p:ext uri="{BB962C8B-B14F-4D97-AF65-F5344CB8AC3E}">
        <p14:creationId xmlns:p14="http://schemas.microsoft.com/office/powerpoint/2010/main" val="42012007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E97DE-2344-E3AC-9472-C8EE0EFF94FE}"/>
            </a:ext>
          </a:extLst>
        </p:cNvPr>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id="{3AE1FBD0-FEAB-BF2F-E971-9EF106D17846}"/>
              </a:ext>
            </a:extLst>
          </p:cNvPr>
          <p:cNvPicPr>
            <a:picLocks noChangeAspect="1"/>
          </p:cNvPicPr>
          <p:nvPr/>
        </p:nvPicPr>
        <p:blipFill>
          <a:blip r:embed="rId4"/>
          <a:stretch>
            <a:fillRect/>
          </a:stretch>
        </p:blipFill>
        <p:spPr>
          <a:xfrm>
            <a:off x="1955103" y="1831630"/>
            <a:ext cx="8281793" cy="4638364"/>
          </a:xfrm>
          <a:prstGeom prst="rect">
            <a:avLst/>
          </a:prstGeom>
          <a:ln>
            <a:solidFill>
              <a:schemeClr val="bg1">
                <a:lumMod val="85000"/>
              </a:schemeClr>
            </a:solidFill>
          </a:ln>
        </p:spPr>
      </p:pic>
      <p:sp>
        <p:nvSpPr>
          <p:cNvPr id="9" name="TextBox 8">
            <a:extLst>
              <a:ext uri="{FF2B5EF4-FFF2-40B4-BE49-F238E27FC236}">
                <a16:creationId xmlns:a16="http://schemas.microsoft.com/office/drawing/2014/main" id="{5DE08E64-ED55-61F3-3C66-41BDA0071327}"/>
              </a:ext>
            </a:extLst>
          </p:cNvPr>
          <p:cNvSpPr txBox="1"/>
          <p:nvPr/>
        </p:nvSpPr>
        <p:spPr>
          <a:xfrm>
            <a:off x="811899" y="810052"/>
            <a:ext cx="7147735" cy="954107"/>
          </a:xfrm>
          <a:prstGeom prst="rect">
            <a:avLst/>
          </a:prstGeom>
          <a:noFill/>
        </p:spPr>
        <p:txBody>
          <a:bodyPr wrap="square" rtlCol="0">
            <a:spAutoFit/>
          </a:bodyPr>
          <a:lstStyle/>
          <a:p>
            <a:r>
              <a:rPr lang="es-xl" sz="2800" b="1" dirty="0">
                <a:solidFill>
                  <a:srgbClr val="292662"/>
                </a:solidFill>
                <a:latin typeface="Ubuntu" panose="020B0504030602030204" pitchFamily="34" charset="0"/>
              </a:rPr>
              <a:t>Ejercicio energizante de mejoramiento físico </a:t>
            </a:r>
            <a:r>
              <a:rPr lang="es-xl" sz="2800" b="1" dirty="0">
                <a:solidFill>
                  <a:srgbClr val="F6891F"/>
                </a:solidFill>
                <a:latin typeface="Ubuntu" panose="020B0504030602030204" pitchFamily="34" charset="0"/>
              </a:rPr>
              <a:t>+</a:t>
            </a:r>
            <a:r>
              <a:rPr lang="es-xl" sz="2800" b="1" dirty="0">
                <a:solidFill>
                  <a:srgbClr val="292662"/>
                </a:solidFill>
                <a:latin typeface="Ubuntu" panose="020B0504030602030204" pitchFamily="34" charset="0"/>
              </a:rPr>
              <a:t> Receso independiente</a:t>
            </a:r>
          </a:p>
        </p:txBody>
      </p:sp>
      <p:grpSp>
        <p:nvGrpSpPr>
          <p:cNvPr id="2" name="Group 1">
            <a:extLst>
              <a:ext uri="{FF2B5EF4-FFF2-40B4-BE49-F238E27FC236}">
                <a16:creationId xmlns:a16="http://schemas.microsoft.com/office/drawing/2014/main" id="{FCBBF8A7-626C-17D2-79F8-A9122E8737E3}"/>
              </a:ext>
            </a:extLst>
          </p:cNvPr>
          <p:cNvGrpSpPr/>
          <p:nvPr/>
        </p:nvGrpSpPr>
        <p:grpSpPr>
          <a:xfrm>
            <a:off x="5511800" y="3268133"/>
            <a:ext cx="1168400" cy="1168400"/>
            <a:chOff x="7467600" y="3031067"/>
            <a:chExt cx="1168400" cy="1168400"/>
          </a:xfrm>
        </p:grpSpPr>
        <p:sp>
          <p:nvSpPr>
            <p:cNvPr id="3" name="Oval 2">
              <a:hlinkClick r:id="rId3"/>
              <a:extLst>
                <a:ext uri="{FF2B5EF4-FFF2-40B4-BE49-F238E27FC236}">
                  <a16:creationId xmlns:a16="http://schemas.microsoft.com/office/drawing/2014/main" id="{4371F1AA-7A97-81DD-31B7-80B95EAF919D}"/>
                </a:ext>
              </a:extLst>
            </p:cNvPr>
            <p:cNvSpPr/>
            <p:nvPr/>
          </p:nvSpPr>
          <p:spPr>
            <a:xfrm>
              <a:off x="7467600" y="3031067"/>
              <a:ext cx="1168400" cy="1168400"/>
            </a:xfrm>
            <a:prstGeom prst="ellipse">
              <a:avLst/>
            </a:prstGeom>
            <a:solidFill>
              <a:srgbClr val="ED1C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Botón de Reproducir con relleno sólido">
              <a:hlinkClick r:id="rId3"/>
              <a:extLst>
                <a:ext uri="{FF2B5EF4-FFF2-40B4-BE49-F238E27FC236}">
                  <a16:creationId xmlns:a16="http://schemas.microsoft.com/office/drawing/2014/main" id="{B88AB0E9-F47C-CF7F-77B7-C5FF1F1907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9265" y="3158067"/>
              <a:ext cx="914400" cy="914400"/>
            </a:xfrm>
            <a:prstGeom prst="rect">
              <a:avLst/>
            </a:prstGeom>
          </p:spPr>
        </p:pic>
      </p:grpSp>
    </p:spTree>
    <p:extLst>
      <p:ext uri="{BB962C8B-B14F-4D97-AF65-F5344CB8AC3E}">
        <p14:creationId xmlns:p14="http://schemas.microsoft.com/office/powerpoint/2010/main" val="36824272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1C04205-0277-1DCF-0717-C042FBF48B1B}"/>
              </a:ext>
            </a:extLst>
          </p:cNvPr>
          <p:cNvSpPr>
            <a:spLocks noGrp="1"/>
          </p:cNvSpPr>
          <p:nvPr>
            <p:ph type="body" sz="quarter" idx="10"/>
          </p:nvPr>
        </p:nvSpPr>
        <p:spPr/>
        <p:txBody>
          <a:bodyPr/>
          <a:lstStyle/>
          <a:p>
            <a:r>
              <a:rPr lang="es-xl" dirty="0"/>
              <a:t>Día uno</a:t>
            </a:r>
          </a:p>
        </p:txBody>
      </p:sp>
      <p:sp>
        <p:nvSpPr>
          <p:cNvPr id="6" name="Text Placeholder 5">
            <a:extLst>
              <a:ext uri="{FF2B5EF4-FFF2-40B4-BE49-F238E27FC236}">
                <a16:creationId xmlns:a16="http://schemas.microsoft.com/office/drawing/2014/main" id="{26C74173-36CB-793A-B776-B85DD2C3720D}"/>
              </a:ext>
            </a:extLst>
          </p:cNvPr>
          <p:cNvSpPr>
            <a:spLocks noGrp="1"/>
          </p:cNvSpPr>
          <p:nvPr>
            <p:ph type="body" sz="quarter" idx="11"/>
          </p:nvPr>
        </p:nvSpPr>
        <p:spPr/>
        <p:txBody>
          <a:bodyPr/>
          <a:lstStyle/>
          <a:p>
            <a:r>
              <a:rPr lang="es-xl" dirty="0"/>
              <a:t>Orador invitado</a:t>
            </a:r>
          </a:p>
        </p:txBody>
      </p:sp>
      <p:sp>
        <p:nvSpPr>
          <p:cNvPr id="7" name="Text Placeholder 6">
            <a:extLst>
              <a:ext uri="{FF2B5EF4-FFF2-40B4-BE49-F238E27FC236}">
                <a16:creationId xmlns:a16="http://schemas.microsoft.com/office/drawing/2014/main" id="{E7A026B8-3277-3EDB-0835-9AB2FC069365}"/>
              </a:ext>
            </a:extLst>
          </p:cNvPr>
          <p:cNvSpPr>
            <a:spLocks noGrp="1"/>
          </p:cNvSpPr>
          <p:nvPr>
            <p:ph type="body" sz="quarter" idx="12"/>
          </p:nvPr>
        </p:nvSpPr>
        <p:spPr/>
        <p:txBody>
          <a:bodyPr>
            <a:normAutofit fontScale="92500" lnSpcReduction="20000"/>
          </a:bodyPr>
          <a:lstStyle/>
          <a:p>
            <a:r>
              <a:rPr lang="es-xl" dirty="0"/>
              <a:t>1.6.</a:t>
            </a:r>
          </a:p>
        </p:txBody>
      </p:sp>
      <p:sp>
        <p:nvSpPr>
          <p:cNvPr id="8" name="Text Placeholder 7">
            <a:extLst>
              <a:ext uri="{FF2B5EF4-FFF2-40B4-BE49-F238E27FC236}">
                <a16:creationId xmlns:a16="http://schemas.microsoft.com/office/drawing/2014/main" id="{E16320FB-D102-3379-F160-BBBDC5D016B0}"/>
              </a:ext>
            </a:extLst>
          </p:cNvPr>
          <p:cNvSpPr>
            <a:spLocks noGrp="1"/>
          </p:cNvSpPr>
          <p:nvPr>
            <p:ph type="body" sz="quarter" idx="13"/>
          </p:nvPr>
        </p:nvSpPr>
        <p:spPr/>
        <p:txBody>
          <a:bodyPr/>
          <a:lstStyle/>
          <a:p>
            <a:r>
              <a:rPr lang="es-xl" dirty="0"/>
              <a:t>1</a:t>
            </a:r>
          </a:p>
        </p:txBody>
      </p:sp>
    </p:spTree>
    <p:extLst>
      <p:ext uri="{BB962C8B-B14F-4D97-AF65-F5344CB8AC3E}">
        <p14:creationId xmlns:p14="http://schemas.microsoft.com/office/powerpoint/2010/main" val="7946892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14D12-AABE-F890-1105-18511F39082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9A5DE35-853C-B669-0B44-2C1A76DDE46D}"/>
              </a:ext>
            </a:extLst>
          </p:cNvPr>
          <p:cNvSpPr>
            <a:spLocks noGrp="1"/>
          </p:cNvSpPr>
          <p:nvPr>
            <p:ph type="body" sz="quarter" idx="11"/>
          </p:nvPr>
        </p:nvSpPr>
        <p:spPr>
          <a:xfrm>
            <a:off x="716278" y="3052962"/>
            <a:ext cx="4681537" cy="630156"/>
          </a:xfrm>
        </p:spPr>
        <p:txBody>
          <a:bodyPr>
            <a:normAutofit/>
          </a:bodyPr>
          <a:lstStyle/>
          <a:p>
            <a:r>
              <a:rPr lang="es-xl" dirty="0"/>
              <a:t>Día dos</a:t>
            </a:r>
          </a:p>
        </p:txBody>
      </p:sp>
    </p:spTree>
    <p:extLst>
      <p:ext uri="{BB962C8B-B14F-4D97-AF65-F5344CB8AC3E}">
        <p14:creationId xmlns:p14="http://schemas.microsoft.com/office/powerpoint/2010/main" val="30957201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E071D9-F2B3-3BD9-6B93-5E9A8D4CF218}"/>
              </a:ext>
            </a:extLst>
          </p:cNvPr>
          <p:cNvSpPr>
            <a:spLocks noGrp="1"/>
          </p:cNvSpPr>
          <p:nvPr>
            <p:ph type="body" sz="quarter" idx="10"/>
          </p:nvPr>
        </p:nvSpPr>
        <p:spPr/>
        <p:txBody>
          <a:bodyPr/>
          <a:lstStyle/>
          <a:p>
            <a:r>
              <a:rPr lang="es-xl" dirty="0"/>
              <a:t>Día dos</a:t>
            </a:r>
          </a:p>
        </p:txBody>
      </p:sp>
      <p:sp>
        <p:nvSpPr>
          <p:cNvPr id="3" name="Text Placeholder 2">
            <a:extLst>
              <a:ext uri="{FF2B5EF4-FFF2-40B4-BE49-F238E27FC236}">
                <a16:creationId xmlns:a16="http://schemas.microsoft.com/office/drawing/2014/main" id="{D470DD40-B99D-7CFD-01C2-43C2BEA28FB5}"/>
              </a:ext>
            </a:extLst>
          </p:cNvPr>
          <p:cNvSpPr>
            <a:spLocks noGrp="1"/>
          </p:cNvSpPr>
          <p:nvPr>
            <p:ph type="body" sz="quarter" idx="11"/>
          </p:nvPr>
        </p:nvSpPr>
        <p:spPr/>
        <p:txBody>
          <a:bodyPr/>
          <a:lstStyle/>
          <a:p>
            <a:r>
              <a:rPr lang="es-xl" dirty="0"/>
              <a:t>Día al aire libre</a:t>
            </a:r>
          </a:p>
        </p:txBody>
      </p:sp>
      <p:sp>
        <p:nvSpPr>
          <p:cNvPr id="4" name="Text Placeholder 3">
            <a:extLst>
              <a:ext uri="{FF2B5EF4-FFF2-40B4-BE49-F238E27FC236}">
                <a16:creationId xmlns:a16="http://schemas.microsoft.com/office/drawing/2014/main" id="{D5609976-ACCE-4A78-1DE6-435E5122DA5B}"/>
              </a:ext>
            </a:extLst>
          </p:cNvPr>
          <p:cNvSpPr>
            <a:spLocks noGrp="1"/>
          </p:cNvSpPr>
          <p:nvPr>
            <p:ph type="body" sz="quarter" idx="12"/>
          </p:nvPr>
        </p:nvSpPr>
        <p:spPr>
          <a:xfrm>
            <a:off x="4679910" y="3238012"/>
            <a:ext cx="957943" cy="514481"/>
          </a:xfrm>
        </p:spPr>
        <p:txBody>
          <a:bodyPr>
            <a:normAutofit fontScale="92500" lnSpcReduction="20000"/>
          </a:bodyPr>
          <a:lstStyle/>
          <a:p>
            <a:r>
              <a:rPr lang="es-xl" dirty="0"/>
              <a:t>2.1.</a:t>
            </a:r>
          </a:p>
        </p:txBody>
      </p:sp>
      <p:sp>
        <p:nvSpPr>
          <p:cNvPr id="5" name="Text Placeholder 4">
            <a:extLst>
              <a:ext uri="{FF2B5EF4-FFF2-40B4-BE49-F238E27FC236}">
                <a16:creationId xmlns:a16="http://schemas.microsoft.com/office/drawing/2014/main" id="{57847680-8EBE-EA25-8B8B-F0FA13995CDC}"/>
              </a:ext>
            </a:extLst>
          </p:cNvPr>
          <p:cNvSpPr>
            <a:spLocks noGrp="1"/>
          </p:cNvSpPr>
          <p:nvPr>
            <p:ph type="body" sz="quarter" idx="13"/>
          </p:nvPr>
        </p:nvSpPr>
        <p:spPr>
          <a:xfrm>
            <a:off x="673966" y="560174"/>
            <a:ext cx="424996" cy="359001"/>
          </a:xfrm>
        </p:spPr>
        <p:txBody>
          <a:bodyPr/>
          <a:lstStyle/>
          <a:p>
            <a:r>
              <a:rPr lang="es-xl" dirty="0"/>
              <a:t>2</a:t>
            </a:r>
          </a:p>
        </p:txBody>
      </p:sp>
    </p:spTree>
    <p:extLst>
      <p:ext uri="{BB962C8B-B14F-4D97-AF65-F5344CB8AC3E}">
        <p14:creationId xmlns:p14="http://schemas.microsoft.com/office/powerpoint/2010/main" val="31730116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C307DD4-646C-8FE6-334C-773FCD01E5B9}"/>
              </a:ext>
            </a:extLst>
          </p:cNvPr>
          <p:cNvSpPr txBox="1"/>
          <p:nvPr/>
        </p:nvSpPr>
        <p:spPr>
          <a:xfrm>
            <a:off x="811899" y="714258"/>
            <a:ext cx="7931507" cy="954107"/>
          </a:xfrm>
          <a:prstGeom prst="rect">
            <a:avLst/>
          </a:prstGeom>
          <a:noFill/>
        </p:spPr>
        <p:txBody>
          <a:bodyPr wrap="square" rtlCol="0">
            <a:spAutoFit/>
          </a:bodyPr>
          <a:lstStyle/>
          <a:p>
            <a:r>
              <a:rPr lang="es-xl" sz="2800" b="1" dirty="0">
                <a:solidFill>
                  <a:srgbClr val="292662"/>
                </a:solidFill>
                <a:latin typeface="Ubuntu" panose="020B0504030602030204" pitchFamily="34" charset="0"/>
              </a:rPr>
              <a:t>Receso para almorzar </a:t>
            </a:r>
            <a:r>
              <a:rPr lang="es-xl" sz="2800" b="1" dirty="0">
                <a:solidFill>
                  <a:srgbClr val="F6891F"/>
                </a:solidFill>
                <a:latin typeface="Ubuntu" panose="020B0504030602030204" pitchFamily="34" charset="0"/>
              </a:rPr>
              <a:t>+</a:t>
            </a:r>
            <a:r>
              <a:rPr lang="es-xl" sz="2800" b="1" dirty="0">
                <a:solidFill>
                  <a:srgbClr val="292662"/>
                </a:solidFill>
                <a:latin typeface="Ubuntu" panose="020B0504030602030204" pitchFamily="34" charset="0"/>
              </a:rPr>
              <a:t> Ejercicio energizante de mejoramiento físico </a:t>
            </a:r>
          </a:p>
        </p:txBody>
      </p:sp>
      <p:pic>
        <p:nvPicPr>
          <p:cNvPr id="6" name="Picture 5">
            <a:hlinkClick r:id="rId3"/>
            <a:extLst>
              <a:ext uri="{FF2B5EF4-FFF2-40B4-BE49-F238E27FC236}">
                <a16:creationId xmlns:a16="http://schemas.microsoft.com/office/drawing/2014/main" id="{ADE29A73-D150-1C38-CFC9-F6CC4F21FDC9}"/>
              </a:ext>
            </a:extLst>
          </p:cNvPr>
          <p:cNvPicPr>
            <a:picLocks noChangeAspect="1"/>
          </p:cNvPicPr>
          <p:nvPr/>
        </p:nvPicPr>
        <p:blipFill>
          <a:blip r:embed="rId4"/>
          <a:stretch>
            <a:fillRect/>
          </a:stretch>
        </p:blipFill>
        <p:spPr>
          <a:xfrm>
            <a:off x="1759390" y="1717130"/>
            <a:ext cx="8673220" cy="4875479"/>
          </a:xfrm>
          <a:prstGeom prst="rect">
            <a:avLst/>
          </a:prstGeom>
          <a:ln>
            <a:solidFill>
              <a:schemeClr val="bg1">
                <a:lumMod val="85000"/>
              </a:schemeClr>
            </a:solidFill>
          </a:ln>
        </p:spPr>
      </p:pic>
      <p:grpSp>
        <p:nvGrpSpPr>
          <p:cNvPr id="2" name="Group 1">
            <a:extLst>
              <a:ext uri="{FF2B5EF4-FFF2-40B4-BE49-F238E27FC236}">
                <a16:creationId xmlns:a16="http://schemas.microsoft.com/office/drawing/2014/main" id="{484CEE03-06D7-DE8A-F712-B5C6C4A38399}"/>
              </a:ext>
            </a:extLst>
          </p:cNvPr>
          <p:cNvGrpSpPr/>
          <p:nvPr/>
        </p:nvGrpSpPr>
        <p:grpSpPr>
          <a:xfrm>
            <a:off x="5511800" y="3268133"/>
            <a:ext cx="1168400" cy="1168400"/>
            <a:chOff x="7467600" y="3031067"/>
            <a:chExt cx="1168400" cy="1168400"/>
          </a:xfrm>
        </p:grpSpPr>
        <p:sp>
          <p:nvSpPr>
            <p:cNvPr id="3" name="Oval 2">
              <a:hlinkClick r:id="rId3"/>
              <a:extLst>
                <a:ext uri="{FF2B5EF4-FFF2-40B4-BE49-F238E27FC236}">
                  <a16:creationId xmlns:a16="http://schemas.microsoft.com/office/drawing/2014/main" id="{96A40C71-DFC9-94D3-4D03-4899422372DD}"/>
                </a:ext>
              </a:extLst>
            </p:cNvPr>
            <p:cNvSpPr/>
            <p:nvPr/>
          </p:nvSpPr>
          <p:spPr>
            <a:xfrm>
              <a:off x="7467600" y="3031067"/>
              <a:ext cx="1168400" cy="1168400"/>
            </a:xfrm>
            <a:prstGeom prst="ellipse">
              <a:avLst/>
            </a:prstGeom>
            <a:solidFill>
              <a:srgbClr val="ED1C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Botón de Reproducir con relleno sólido">
              <a:hlinkClick r:id="rId3"/>
              <a:extLst>
                <a:ext uri="{FF2B5EF4-FFF2-40B4-BE49-F238E27FC236}">
                  <a16:creationId xmlns:a16="http://schemas.microsoft.com/office/drawing/2014/main" id="{016E839C-CBA8-A07E-039D-E0B96B93C7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9265" y="3158067"/>
              <a:ext cx="914400" cy="914400"/>
            </a:xfrm>
            <a:prstGeom prst="rect">
              <a:avLst/>
            </a:prstGeom>
          </p:spPr>
        </p:pic>
      </p:grpSp>
    </p:spTree>
    <p:extLst>
      <p:ext uri="{BB962C8B-B14F-4D97-AF65-F5344CB8AC3E}">
        <p14:creationId xmlns:p14="http://schemas.microsoft.com/office/powerpoint/2010/main" val="12388450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AB148A-D735-E496-1723-4B241127267E}"/>
              </a:ext>
            </a:extLst>
          </p:cNvPr>
          <p:cNvSpPr>
            <a:spLocks noGrp="1"/>
          </p:cNvSpPr>
          <p:nvPr>
            <p:ph type="body" sz="quarter" idx="10"/>
          </p:nvPr>
        </p:nvSpPr>
        <p:spPr/>
        <p:txBody>
          <a:bodyPr>
            <a:noAutofit/>
          </a:bodyPr>
          <a:lstStyle/>
          <a:p>
            <a:r>
              <a:rPr lang="es-xl" dirty="0"/>
              <a:t>Día dos</a:t>
            </a:r>
          </a:p>
        </p:txBody>
      </p:sp>
      <p:sp>
        <p:nvSpPr>
          <p:cNvPr id="3" name="Text Placeholder 2">
            <a:extLst>
              <a:ext uri="{FF2B5EF4-FFF2-40B4-BE49-F238E27FC236}">
                <a16:creationId xmlns:a16="http://schemas.microsoft.com/office/drawing/2014/main" id="{AC19E0F0-A78B-EA66-658B-C2832C873AC3}"/>
              </a:ext>
            </a:extLst>
          </p:cNvPr>
          <p:cNvSpPr>
            <a:spLocks noGrp="1"/>
          </p:cNvSpPr>
          <p:nvPr>
            <p:ph type="body" sz="quarter" idx="11"/>
          </p:nvPr>
        </p:nvSpPr>
        <p:spPr/>
        <p:txBody>
          <a:bodyPr>
            <a:noAutofit/>
          </a:bodyPr>
          <a:lstStyle/>
          <a:p>
            <a:r>
              <a:rPr lang="es-xl" sz="3600" dirty="0"/>
              <a:t>Análisis + Encuesta final opcional de bienestar familiar</a:t>
            </a:r>
          </a:p>
        </p:txBody>
      </p:sp>
      <p:sp>
        <p:nvSpPr>
          <p:cNvPr id="4" name="Text Placeholder 3">
            <a:extLst>
              <a:ext uri="{FF2B5EF4-FFF2-40B4-BE49-F238E27FC236}">
                <a16:creationId xmlns:a16="http://schemas.microsoft.com/office/drawing/2014/main" id="{B687EB03-76CA-2F41-C969-428FDB331133}"/>
              </a:ext>
            </a:extLst>
          </p:cNvPr>
          <p:cNvSpPr>
            <a:spLocks noGrp="1"/>
          </p:cNvSpPr>
          <p:nvPr>
            <p:ph type="body" sz="quarter" idx="12"/>
          </p:nvPr>
        </p:nvSpPr>
        <p:spPr>
          <a:xfrm>
            <a:off x="4679910" y="3227621"/>
            <a:ext cx="957943" cy="514481"/>
          </a:xfrm>
        </p:spPr>
        <p:txBody>
          <a:bodyPr>
            <a:noAutofit/>
          </a:bodyPr>
          <a:lstStyle/>
          <a:p>
            <a:r>
              <a:rPr lang="es-xl" dirty="0"/>
              <a:t>2.2.</a:t>
            </a:r>
          </a:p>
        </p:txBody>
      </p:sp>
      <p:sp>
        <p:nvSpPr>
          <p:cNvPr id="5" name="Text Placeholder 4">
            <a:extLst>
              <a:ext uri="{FF2B5EF4-FFF2-40B4-BE49-F238E27FC236}">
                <a16:creationId xmlns:a16="http://schemas.microsoft.com/office/drawing/2014/main" id="{A60F0F60-55AC-6CA3-8219-1D00E03CB0CB}"/>
              </a:ext>
            </a:extLst>
          </p:cNvPr>
          <p:cNvSpPr>
            <a:spLocks noGrp="1"/>
          </p:cNvSpPr>
          <p:nvPr>
            <p:ph type="body" sz="quarter" idx="13"/>
          </p:nvPr>
        </p:nvSpPr>
        <p:spPr/>
        <p:txBody>
          <a:bodyPr>
            <a:noAutofit/>
          </a:bodyPr>
          <a:lstStyle/>
          <a:p>
            <a:r>
              <a:rPr lang="es-xl" dirty="0"/>
              <a:t>2</a:t>
            </a:r>
          </a:p>
        </p:txBody>
      </p:sp>
    </p:spTree>
    <p:extLst>
      <p:ext uri="{BB962C8B-B14F-4D97-AF65-F5344CB8AC3E}">
        <p14:creationId xmlns:p14="http://schemas.microsoft.com/office/powerpoint/2010/main" val="36066976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6F087-E90A-5B6C-512C-23F72107981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0D93E13-E905-553E-1BFC-BACD01B8F0DB}"/>
              </a:ext>
            </a:extLst>
          </p:cNvPr>
          <p:cNvSpPr>
            <a:spLocks noGrp="1"/>
          </p:cNvSpPr>
          <p:nvPr>
            <p:ph type="body" sz="quarter" idx="11"/>
          </p:nvPr>
        </p:nvSpPr>
        <p:spPr>
          <a:xfrm>
            <a:off x="9742716" y="444728"/>
            <a:ext cx="2046514" cy="632958"/>
          </a:xfrm>
        </p:spPr>
        <p:txBody>
          <a:bodyPr/>
          <a:lstStyle/>
          <a:p>
            <a:r>
              <a:rPr lang="es-xl" dirty="0"/>
              <a:t>Análisis</a:t>
            </a:r>
          </a:p>
        </p:txBody>
      </p:sp>
      <p:sp>
        <p:nvSpPr>
          <p:cNvPr id="3" name="Text Placeholder 2">
            <a:extLst>
              <a:ext uri="{FF2B5EF4-FFF2-40B4-BE49-F238E27FC236}">
                <a16:creationId xmlns:a16="http://schemas.microsoft.com/office/drawing/2014/main" id="{E6027D68-8708-2B3E-B758-248432B2CBDD}"/>
              </a:ext>
            </a:extLst>
          </p:cNvPr>
          <p:cNvSpPr>
            <a:spLocks noGrp="1"/>
          </p:cNvSpPr>
          <p:nvPr>
            <p:ph type="body" sz="quarter" idx="12"/>
          </p:nvPr>
        </p:nvSpPr>
        <p:spPr>
          <a:xfrm>
            <a:off x="9339945" y="575623"/>
            <a:ext cx="528061" cy="356260"/>
          </a:xfrm>
        </p:spPr>
        <p:txBody>
          <a:bodyPr/>
          <a:lstStyle/>
          <a:p>
            <a:r>
              <a:rPr lang="es-xl" dirty="0"/>
              <a:t>2.2.</a:t>
            </a:r>
          </a:p>
        </p:txBody>
      </p:sp>
      <p:sp>
        <p:nvSpPr>
          <p:cNvPr id="4" name="Text Placeholder 3">
            <a:extLst>
              <a:ext uri="{FF2B5EF4-FFF2-40B4-BE49-F238E27FC236}">
                <a16:creationId xmlns:a16="http://schemas.microsoft.com/office/drawing/2014/main" id="{8966788C-CAFA-E696-6C55-5113CA5FD134}"/>
              </a:ext>
            </a:extLst>
          </p:cNvPr>
          <p:cNvSpPr>
            <a:spLocks noGrp="1"/>
          </p:cNvSpPr>
          <p:nvPr>
            <p:ph type="body" sz="quarter" idx="13"/>
          </p:nvPr>
        </p:nvSpPr>
        <p:spPr/>
        <p:txBody>
          <a:bodyPr/>
          <a:lstStyle/>
          <a:p>
            <a:r>
              <a:rPr lang="es-xl" dirty="0"/>
              <a:t>Día dos</a:t>
            </a:r>
          </a:p>
        </p:txBody>
      </p:sp>
      <p:sp>
        <p:nvSpPr>
          <p:cNvPr id="5" name="Rectangle: Rounded Corners 4">
            <a:extLst>
              <a:ext uri="{FF2B5EF4-FFF2-40B4-BE49-F238E27FC236}">
                <a16:creationId xmlns:a16="http://schemas.microsoft.com/office/drawing/2014/main" id="{FC8FE1A3-CA0C-2947-F73B-966CF466A9B9}"/>
              </a:ext>
            </a:extLst>
          </p:cNvPr>
          <p:cNvSpPr/>
          <p:nvPr/>
        </p:nvSpPr>
        <p:spPr>
          <a:xfrm>
            <a:off x="-342901" y="1242786"/>
            <a:ext cx="3745269" cy="5833423"/>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5AB3AAA9-7CA0-68DD-3F29-E16A50CE0D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33" y="2000357"/>
            <a:ext cx="552451" cy="552451"/>
          </a:xfrm>
          <a:prstGeom prst="rect">
            <a:avLst/>
          </a:prstGeom>
        </p:spPr>
      </p:pic>
      <p:sp>
        <p:nvSpPr>
          <p:cNvPr id="7" name="TextBox 6">
            <a:extLst>
              <a:ext uri="{FF2B5EF4-FFF2-40B4-BE49-F238E27FC236}">
                <a16:creationId xmlns:a16="http://schemas.microsoft.com/office/drawing/2014/main" id="{D58AFF18-BDBA-7448-067C-2EACE1F07924}"/>
              </a:ext>
            </a:extLst>
          </p:cNvPr>
          <p:cNvSpPr txBox="1"/>
          <p:nvPr/>
        </p:nvSpPr>
        <p:spPr>
          <a:xfrm>
            <a:off x="1244599" y="2000357"/>
            <a:ext cx="1916112"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Actividad</a:t>
            </a:r>
          </a:p>
        </p:txBody>
      </p:sp>
      <p:sp>
        <p:nvSpPr>
          <p:cNvPr id="8" name="TextBox 7">
            <a:extLst>
              <a:ext uri="{FF2B5EF4-FFF2-40B4-BE49-F238E27FC236}">
                <a16:creationId xmlns:a16="http://schemas.microsoft.com/office/drawing/2014/main" id="{27E5B644-6D30-69FC-EA41-B59E92EA5986}"/>
              </a:ext>
            </a:extLst>
          </p:cNvPr>
          <p:cNvSpPr txBox="1"/>
          <p:nvPr/>
        </p:nvSpPr>
        <p:spPr>
          <a:xfrm>
            <a:off x="1244599" y="2561202"/>
            <a:ext cx="1711961" cy="410598"/>
          </a:xfrm>
          <a:prstGeom prst="rect">
            <a:avLst/>
          </a:prstGeom>
          <a:noFill/>
        </p:spPr>
        <p:txBody>
          <a:bodyPr wrap="square" rtlCol="0">
            <a:spAutoFit/>
          </a:bodyPr>
          <a:lstStyle/>
          <a:p>
            <a:r>
              <a:rPr lang="es-xl" sz="2000" dirty="0">
                <a:solidFill>
                  <a:schemeClr val="bg1"/>
                </a:solidFill>
                <a:latin typeface="Ubuntu" panose="020B0504030602030204" pitchFamily="34" charset="0"/>
              </a:rPr>
              <a:t>Reflexiones</a:t>
            </a:r>
          </a:p>
        </p:txBody>
      </p:sp>
      <p:sp>
        <p:nvSpPr>
          <p:cNvPr id="15" name="TextBox 14">
            <a:extLst>
              <a:ext uri="{FF2B5EF4-FFF2-40B4-BE49-F238E27FC236}">
                <a16:creationId xmlns:a16="http://schemas.microsoft.com/office/drawing/2014/main" id="{C59FFEC2-8B14-22C1-DB19-9CAEC87A3014}"/>
              </a:ext>
            </a:extLst>
          </p:cNvPr>
          <p:cNvSpPr txBox="1"/>
          <p:nvPr/>
        </p:nvSpPr>
        <p:spPr>
          <a:xfrm>
            <a:off x="6513977" y="4279761"/>
            <a:ext cx="2419466" cy="1241878"/>
          </a:xfrm>
          <a:prstGeom prst="rect">
            <a:avLst/>
          </a:prstGeom>
          <a:noFill/>
        </p:spPr>
        <p:txBody>
          <a:bodyPr wrap="square" rtlCol="0">
            <a:spAutoFit/>
          </a:bodyPr>
          <a:lstStyle/>
          <a:p>
            <a:pPr marL="355600" indent="-355600">
              <a:lnSpc>
                <a:spcPct val="120000"/>
              </a:lnSpc>
              <a:buBlip>
                <a:blip r:embed="rId5"/>
              </a:buBlip>
            </a:pPr>
            <a:r>
              <a:rPr lang="es-xl" sz="1600" b="1" dirty="0">
                <a:solidFill>
                  <a:srgbClr val="292662"/>
                </a:solidFill>
                <a:latin typeface="Ubuntu" panose="020B0504030602030204" pitchFamily="34" charset="0"/>
              </a:rPr>
              <a:t>Pimpollo</a:t>
            </a:r>
          </a:p>
          <a:p>
            <a:pPr>
              <a:lnSpc>
                <a:spcPct val="120000"/>
              </a:lnSpc>
              <a:spcAft>
                <a:spcPts val="1200"/>
              </a:spcAft>
            </a:pPr>
            <a:r>
              <a:rPr lang="es-xl" sz="1600" dirty="0">
                <a:solidFill>
                  <a:srgbClr val="292662"/>
                </a:solidFill>
                <a:latin typeface="Ubuntu" panose="020B0504030602030204" pitchFamily="34" charset="0"/>
              </a:rPr>
              <a:t>Nuevas ideas o </a:t>
            </a:r>
            <a:r>
              <a:rPr lang="es-xl" sz="1600">
                <a:solidFill>
                  <a:srgbClr val="292662"/>
                </a:solidFill>
                <a:latin typeface="Ubuntu" panose="020B0504030602030204" pitchFamily="34" charset="0"/>
              </a:rPr>
              <a:t>algo </a:t>
            </a:r>
            <a:br>
              <a:rPr lang="en-US" sz="1600">
                <a:solidFill>
                  <a:srgbClr val="292662"/>
                </a:solidFill>
                <a:latin typeface="Ubuntu" panose="020B0504030602030204" pitchFamily="34" charset="0"/>
              </a:rPr>
            </a:br>
            <a:r>
              <a:rPr lang="es-xl" sz="1600">
                <a:solidFill>
                  <a:srgbClr val="292662"/>
                </a:solidFill>
                <a:latin typeface="Ubuntu" panose="020B0504030602030204" pitchFamily="34" charset="0"/>
              </a:rPr>
              <a:t>que </a:t>
            </a:r>
            <a:r>
              <a:rPr lang="es-xl" sz="1600" dirty="0">
                <a:solidFill>
                  <a:srgbClr val="292662"/>
                </a:solidFill>
                <a:latin typeface="Ubuntu" panose="020B0504030602030204" pitchFamily="34" charset="0"/>
              </a:rPr>
              <a:t>desean </a:t>
            </a:r>
            <a:r>
              <a:rPr lang="es-xl" sz="1600">
                <a:solidFill>
                  <a:srgbClr val="292662"/>
                </a:solidFill>
                <a:latin typeface="Ubuntu" panose="020B0504030602030204" pitchFamily="34" charset="0"/>
              </a:rPr>
              <a:t>conocer </a:t>
            </a:r>
            <a:br>
              <a:rPr lang="en-US" sz="1600">
                <a:solidFill>
                  <a:srgbClr val="292662"/>
                </a:solidFill>
                <a:latin typeface="Ubuntu" panose="020B0504030602030204" pitchFamily="34" charset="0"/>
              </a:rPr>
            </a:br>
            <a:r>
              <a:rPr lang="es-xl" sz="1600">
                <a:solidFill>
                  <a:srgbClr val="292662"/>
                </a:solidFill>
                <a:latin typeface="Ubuntu" panose="020B0504030602030204" pitchFamily="34" charset="0"/>
              </a:rPr>
              <a:t>o </a:t>
            </a:r>
            <a:r>
              <a:rPr lang="es-xl" sz="1600" dirty="0">
                <a:solidFill>
                  <a:srgbClr val="292662"/>
                </a:solidFill>
                <a:latin typeface="Ubuntu" panose="020B0504030602030204" pitchFamily="34" charset="0"/>
              </a:rPr>
              <a:t>comprender mejor.</a:t>
            </a:r>
          </a:p>
        </p:txBody>
      </p:sp>
      <p:sp>
        <p:nvSpPr>
          <p:cNvPr id="16" name="TextBox 15">
            <a:extLst>
              <a:ext uri="{FF2B5EF4-FFF2-40B4-BE49-F238E27FC236}">
                <a16:creationId xmlns:a16="http://schemas.microsoft.com/office/drawing/2014/main" id="{A1F513FC-E673-C1F1-1DA3-00CA9EEA2F73}"/>
              </a:ext>
            </a:extLst>
          </p:cNvPr>
          <p:cNvSpPr txBox="1"/>
          <p:nvPr/>
        </p:nvSpPr>
        <p:spPr>
          <a:xfrm>
            <a:off x="9173803" y="4279761"/>
            <a:ext cx="3131408" cy="1537344"/>
          </a:xfrm>
          <a:prstGeom prst="rect">
            <a:avLst/>
          </a:prstGeom>
          <a:noFill/>
        </p:spPr>
        <p:txBody>
          <a:bodyPr wrap="square" rtlCol="0">
            <a:spAutoFit/>
          </a:bodyPr>
          <a:lstStyle/>
          <a:p>
            <a:pPr marL="355600" indent="-355600">
              <a:lnSpc>
                <a:spcPct val="120000"/>
              </a:lnSpc>
              <a:buBlip>
                <a:blip r:embed="rId5"/>
              </a:buBlip>
            </a:pPr>
            <a:r>
              <a:rPr lang="es-xl" sz="1600" b="1" dirty="0">
                <a:solidFill>
                  <a:srgbClr val="292662"/>
                </a:solidFill>
                <a:latin typeface="Ubuntu" panose="020B0504030602030204" pitchFamily="34" charset="0"/>
              </a:rPr>
              <a:t>Espina</a:t>
            </a:r>
          </a:p>
          <a:p>
            <a:pPr>
              <a:lnSpc>
                <a:spcPct val="120000"/>
              </a:lnSpc>
              <a:spcAft>
                <a:spcPts val="1200"/>
              </a:spcAft>
            </a:pPr>
            <a:r>
              <a:rPr lang="es-xl" sz="1600" dirty="0">
                <a:solidFill>
                  <a:srgbClr val="292662"/>
                </a:solidFill>
                <a:latin typeface="Ubuntu" panose="020B0504030602030204" pitchFamily="34" charset="0"/>
              </a:rPr>
              <a:t>Un desafío </a:t>
            </a:r>
            <a:r>
              <a:rPr lang="es-xl" sz="1600">
                <a:solidFill>
                  <a:srgbClr val="292662"/>
                </a:solidFill>
                <a:latin typeface="Ubuntu" panose="020B0504030602030204" pitchFamily="34" charset="0"/>
              </a:rPr>
              <a:t>que experi</a:t>
            </a:r>
            <a:r>
              <a:rPr lang="en-US" sz="1600">
                <a:solidFill>
                  <a:srgbClr val="292662"/>
                </a:solidFill>
                <a:latin typeface="Ubuntu" panose="020B0504030602030204" pitchFamily="34" charset="0"/>
              </a:rPr>
              <a:t>-</a:t>
            </a:r>
            <a:r>
              <a:rPr lang="es-xl" sz="1600">
                <a:solidFill>
                  <a:srgbClr val="292662"/>
                </a:solidFill>
                <a:latin typeface="Ubuntu" panose="020B0504030602030204" pitchFamily="34" charset="0"/>
              </a:rPr>
              <a:t>mentaron o algo con </a:t>
            </a:r>
            <a:br>
              <a:rPr lang="en-US" sz="1600">
                <a:solidFill>
                  <a:srgbClr val="292662"/>
                </a:solidFill>
                <a:latin typeface="Ubuntu" panose="020B0504030602030204" pitchFamily="34" charset="0"/>
              </a:rPr>
            </a:br>
            <a:r>
              <a:rPr lang="es-xl" sz="1600">
                <a:solidFill>
                  <a:srgbClr val="292662"/>
                </a:solidFill>
                <a:latin typeface="Ubuntu" panose="020B0504030602030204" pitchFamily="34" charset="0"/>
              </a:rPr>
              <a:t>lo que pueden necesitar </a:t>
            </a:r>
            <a:br>
              <a:rPr lang="en-US" sz="1600">
                <a:solidFill>
                  <a:srgbClr val="292662"/>
                </a:solidFill>
                <a:latin typeface="Ubuntu" panose="020B0504030602030204" pitchFamily="34" charset="0"/>
              </a:rPr>
            </a:br>
            <a:r>
              <a:rPr lang="es-xl" sz="1600">
                <a:solidFill>
                  <a:srgbClr val="292662"/>
                </a:solidFill>
                <a:latin typeface="Ubuntu" panose="020B0504030602030204" pitchFamily="34" charset="0"/>
              </a:rPr>
              <a:t>más </a:t>
            </a:r>
            <a:r>
              <a:rPr lang="es-xl" sz="1600" dirty="0">
                <a:solidFill>
                  <a:srgbClr val="292662"/>
                </a:solidFill>
                <a:latin typeface="Ubuntu" panose="020B0504030602030204" pitchFamily="34" charset="0"/>
              </a:rPr>
              <a:t>apoyo. </a:t>
            </a:r>
          </a:p>
        </p:txBody>
      </p:sp>
      <p:sp>
        <p:nvSpPr>
          <p:cNvPr id="17" name="TextBox 16">
            <a:extLst>
              <a:ext uri="{FF2B5EF4-FFF2-40B4-BE49-F238E27FC236}">
                <a16:creationId xmlns:a16="http://schemas.microsoft.com/office/drawing/2014/main" id="{8CEAE7F6-858E-D6DD-EDCA-CA631D27564D}"/>
              </a:ext>
            </a:extLst>
          </p:cNvPr>
          <p:cNvSpPr txBox="1"/>
          <p:nvPr/>
        </p:nvSpPr>
        <p:spPr>
          <a:xfrm>
            <a:off x="3729465" y="4279761"/>
            <a:ext cx="2544152" cy="1537344"/>
          </a:xfrm>
          <a:prstGeom prst="rect">
            <a:avLst/>
          </a:prstGeom>
          <a:noFill/>
        </p:spPr>
        <p:txBody>
          <a:bodyPr wrap="square" rtlCol="0">
            <a:spAutoFit/>
          </a:bodyPr>
          <a:lstStyle/>
          <a:p>
            <a:pPr marL="355600" indent="-355600">
              <a:lnSpc>
                <a:spcPct val="120000"/>
              </a:lnSpc>
              <a:buBlip>
                <a:blip r:embed="rId5"/>
              </a:buBlip>
            </a:pPr>
            <a:r>
              <a:rPr lang="es-xl" sz="1600" b="1" dirty="0">
                <a:solidFill>
                  <a:srgbClr val="292662"/>
                </a:solidFill>
                <a:latin typeface="Ubuntu" panose="020B0504030602030204" pitchFamily="34" charset="0"/>
              </a:rPr>
              <a:t>Rosa</a:t>
            </a:r>
          </a:p>
          <a:p>
            <a:pPr>
              <a:lnSpc>
                <a:spcPct val="120000"/>
              </a:lnSpc>
              <a:spcAft>
                <a:spcPts val="1200"/>
              </a:spcAft>
            </a:pPr>
            <a:r>
              <a:rPr lang="es-xl" sz="1600" dirty="0">
                <a:solidFill>
                  <a:srgbClr val="292662"/>
                </a:solidFill>
                <a:latin typeface="Ubuntu" panose="020B0504030602030204" pitchFamily="34" charset="0"/>
              </a:rPr>
              <a:t>Un momento destacado, un éxito o algo positivo que se llevan de su plan de acción. </a:t>
            </a:r>
          </a:p>
        </p:txBody>
      </p:sp>
      <p:grpSp>
        <p:nvGrpSpPr>
          <p:cNvPr id="24" name="Group 23">
            <a:extLst>
              <a:ext uri="{FF2B5EF4-FFF2-40B4-BE49-F238E27FC236}">
                <a16:creationId xmlns:a16="http://schemas.microsoft.com/office/drawing/2014/main" id="{1256797D-36E2-1D78-4753-666664A1F064}"/>
              </a:ext>
            </a:extLst>
          </p:cNvPr>
          <p:cNvGrpSpPr/>
          <p:nvPr/>
        </p:nvGrpSpPr>
        <p:grpSpPr>
          <a:xfrm>
            <a:off x="3745066" y="2000357"/>
            <a:ext cx="2165274" cy="2165274"/>
            <a:chOff x="3796365" y="1659395"/>
            <a:chExt cx="2165274" cy="2165274"/>
          </a:xfrm>
        </p:grpSpPr>
        <p:pic>
          <p:nvPicPr>
            <p:cNvPr id="10" name="Graphic 9">
              <a:extLst>
                <a:ext uri="{FF2B5EF4-FFF2-40B4-BE49-F238E27FC236}">
                  <a16:creationId xmlns:a16="http://schemas.microsoft.com/office/drawing/2014/main" id="{011F916A-E043-C350-8622-E8C87A02E5A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18435"/>
            <a:stretch/>
          </p:blipFill>
          <p:spPr>
            <a:xfrm>
              <a:off x="4087916" y="1817230"/>
              <a:ext cx="1582173" cy="2007439"/>
            </a:xfrm>
            <a:prstGeom prst="rect">
              <a:avLst/>
            </a:prstGeom>
          </p:spPr>
        </p:pic>
        <p:sp>
          <p:nvSpPr>
            <p:cNvPr id="20" name="Oval 19">
              <a:extLst>
                <a:ext uri="{FF2B5EF4-FFF2-40B4-BE49-F238E27FC236}">
                  <a16:creationId xmlns:a16="http://schemas.microsoft.com/office/drawing/2014/main" id="{F2E2BE18-EEFE-031F-14E7-9F5B8A061244}"/>
                </a:ext>
              </a:extLst>
            </p:cNvPr>
            <p:cNvSpPr/>
            <p:nvPr/>
          </p:nvSpPr>
          <p:spPr>
            <a:xfrm>
              <a:off x="3796365" y="1659395"/>
              <a:ext cx="2165274" cy="2165274"/>
            </a:xfrm>
            <a:prstGeom prst="ellipse">
              <a:avLst/>
            </a:prstGeom>
            <a:noFill/>
            <a:ln>
              <a:solidFill>
                <a:srgbClr val="F689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7185D33E-CD6D-FE1A-685F-3816ED9A8FAD}"/>
              </a:ext>
            </a:extLst>
          </p:cNvPr>
          <p:cNvGrpSpPr/>
          <p:nvPr/>
        </p:nvGrpSpPr>
        <p:grpSpPr>
          <a:xfrm>
            <a:off x="6494367" y="2000357"/>
            <a:ext cx="2165274" cy="2165274"/>
            <a:chOff x="6494367" y="1659395"/>
            <a:chExt cx="2165274" cy="2165274"/>
          </a:xfrm>
        </p:grpSpPr>
        <p:pic>
          <p:nvPicPr>
            <p:cNvPr id="12" name="Graphic 11">
              <a:extLst>
                <a:ext uri="{FF2B5EF4-FFF2-40B4-BE49-F238E27FC236}">
                  <a16:creationId xmlns:a16="http://schemas.microsoft.com/office/drawing/2014/main" id="{0BAD3914-E4F1-4E24-9CD4-7843BD69AAD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24168"/>
            <a:stretch/>
          </p:blipFill>
          <p:spPr>
            <a:xfrm>
              <a:off x="7206717" y="2180514"/>
              <a:ext cx="752021" cy="1644155"/>
            </a:xfrm>
            <a:prstGeom prst="rect">
              <a:avLst/>
            </a:prstGeom>
          </p:spPr>
        </p:pic>
        <p:sp>
          <p:nvSpPr>
            <p:cNvPr id="22" name="Oval 21">
              <a:extLst>
                <a:ext uri="{FF2B5EF4-FFF2-40B4-BE49-F238E27FC236}">
                  <a16:creationId xmlns:a16="http://schemas.microsoft.com/office/drawing/2014/main" id="{EEB5187B-EDFF-BBE5-4F1B-818118C316A2}"/>
                </a:ext>
              </a:extLst>
            </p:cNvPr>
            <p:cNvSpPr/>
            <p:nvPr/>
          </p:nvSpPr>
          <p:spPr>
            <a:xfrm>
              <a:off x="6494367" y="1659395"/>
              <a:ext cx="2165274" cy="2165274"/>
            </a:xfrm>
            <a:prstGeom prst="ellipse">
              <a:avLst/>
            </a:prstGeom>
            <a:noFill/>
            <a:ln>
              <a:solidFill>
                <a:srgbClr val="F689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E3BD2DD4-5FB1-B7FF-EBD8-26AD1B9D6872}"/>
              </a:ext>
            </a:extLst>
          </p:cNvPr>
          <p:cNvGrpSpPr/>
          <p:nvPr/>
        </p:nvGrpSpPr>
        <p:grpSpPr>
          <a:xfrm>
            <a:off x="9099080" y="2000357"/>
            <a:ext cx="2165274" cy="2165274"/>
            <a:chOff x="9099080" y="1659395"/>
            <a:chExt cx="2165274" cy="2165274"/>
          </a:xfrm>
        </p:grpSpPr>
        <p:pic>
          <p:nvPicPr>
            <p:cNvPr id="19" name="Graphic 18">
              <a:extLst>
                <a:ext uri="{FF2B5EF4-FFF2-40B4-BE49-F238E27FC236}">
                  <a16:creationId xmlns:a16="http://schemas.microsoft.com/office/drawing/2014/main" id="{6652EB61-E493-FB92-6014-3C4E400BF16E}"/>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t="4816" b="3617"/>
            <a:stretch/>
          </p:blipFill>
          <p:spPr>
            <a:xfrm>
              <a:off x="9974948" y="1659395"/>
              <a:ext cx="413539" cy="2160000"/>
            </a:xfrm>
            <a:prstGeom prst="rect">
              <a:avLst/>
            </a:prstGeom>
          </p:spPr>
        </p:pic>
        <p:sp>
          <p:nvSpPr>
            <p:cNvPr id="23" name="Oval 22">
              <a:extLst>
                <a:ext uri="{FF2B5EF4-FFF2-40B4-BE49-F238E27FC236}">
                  <a16:creationId xmlns:a16="http://schemas.microsoft.com/office/drawing/2014/main" id="{D3ADFF69-F9D3-7E29-9D4E-C88A733A51A0}"/>
                </a:ext>
              </a:extLst>
            </p:cNvPr>
            <p:cNvSpPr/>
            <p:nvPr/>
          </p:nvSpPr>
          <p:spPr>
            <a:xfrm>
              <a:off x="9099080" y="1659395"/>
              <a:ext cx="2165274" cy="2165274"/>
            </a:xfrm>
            <a:prstGeom prst="ellipse">
              <a:avLst/>
            </a:prstGeom>
            <a:noFill/>
            <a:ln>
              <a:solidFill>
                <a:srgbClr val="F689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246394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6FE1B-19D5-F918-D954-FF55BA4E5F2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898817A-9BB3-D6F8-3DB1-75122591692C}"/>
              </a:ext>
            </a:extLst>
          </p:cNvPr>
          <p:cNvSpPr>
            <a:spLocks noGrp="1"/>
          </p:cNvSpPr>
          <p:nvPr>
            <p:ph type="body" sz="quarter" idx="4294967295"/>
          </p:nvPr>
        </p:nvSpPr>
        <p:spPr>
          <a:xfrm>
            <a:off x="717550" y="3057581"/>
            <a:ext cx="6075136" cy="1308100"/>
          </a:xfrm>
        </p:spPr>
        <p:txBody>
          <a:bodyPr>
            <a:noAutofit/>
          </a:bodyPr>
          <a:lstStyle/>
          <a:p>
            <a:pPr marL="0" indent="0">
              <a:buNone/>
            </a:pPr>
            <a:r>
              <a:rPr lang="es-xl" sz="3600" b="1" dirty="0">
                <a:solidFill>
                  <a:schemeClr val="bg1"/>
                </a:solidFill>
                <a:latin typeface="Ubuntu" panose="020B0504030602030204" pitchFamily="34" charset="0"/>
              </a:rPr>
              <a:t>Encuesta final opcional sobre el bienestar familiar</a:t>
            </a:r>
          </a:p>
        </p:txBody>
      </p:sp>
    </p:spTree>
    <p:extLst>
      <p:ext uri="{BB962C8B-B14F-4D97-AF65-F5344CB8AC3E}">
        <p14:creationId xmlns:p14="http://schemas.microsoft.com/office/powerpoint/2010/main" val="37516572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158EF-FE52-EE2F-742A-53192FB08580}"/>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C90B6FB-CC36-D5DA-AEA3-622FB87BF7B4}"/>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FAFEBB5-E2E4-49AF-FF23-4A7DECD1C974}"/>
              </a:ext>
            </a:extLst>
          </p:cNvPr>
          <p:cNvSpPr txBox="1"/>
          <p:nvPr/>
        </p:nvSpPr>
        <p:spPr>
          <a:xfrm>
            <a:off x="6242068" y="5297542"/>
            <a:ext cx="3407030"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2000" b="1" i="0" strike="noStrike" kern="1200" cap="none" spc="0" normalizeH="0" baseline="0" noProof="0" dirty="0">
                <a:ln>
                  <a:noFill/>
                </a:ln>
                <a:solidFill>
                  <a:srgbClr val="F6891F"/>
                </a:solidFill>
                <a:effectLst/>
                <a:uLnTx/>
                <a:uFill>
                  <a:solidFill>
                    <a:srgbClr val="F6891F"/>
                  </a:solidFill>
                </a:uFill>
                <a:latin typeface="Ubuntu" panose="020B0504030602030204" pitchFamily="34" charset="0"/>
                <a:ea typeface="+mn-ea"/>
                <a:cs typeface="+mn-cs"/>
                <a:hlinkClick r:id="rId3">
                  <a:extLst>
                    <a:ext uri="{A12FA001-AC4F-418D-AE19-62706E023703}">
                      <ahyp:hlinkClr xmlns:ahyp="http://schemas.microsoft.com/office/drawing/2018/hyperlinkcolor" val="tx"/>
                    </a:ext>
                  </a:extLst>
                </a:hlinkClick>
              </a:rPr>
              <a:t>Encuesta final opcional sobre el bienestar familiar</a:t>
            </a:r>
            <a:endParaRPr kumimoji="0" lang="en-US" sz="2000" b="1" i="0" strike="noStrike" kern="1200" cap="none" spc="0" normalizeH="0" baseline="0" noProof="0" dirty="0">
              <a:ln>
                <a:noFill/>
              </a:ln>
              <a:solidFill>
                <a:srgbClr val="F6891F"/>
              </a:solidFill>
              <a:effectLst/>
              <a:uLnTx/>
              <a:uFill>
                <a:solidFill>
                  <a:srgbClr val="F6891F"/>
                </a:solidFill>
              </a:uFill>
              <a:latin typeface="Ubuntu" panose="020B0504030602030204" pitchFamily="34" charset="0"/>
              <a:ea typeface="+mn-ea"/>
              <a:cs typeface="+mn-cs"/>
            </a:endParaRPr>
          </a:p>
        </p:txBody>
      </p:sp>
      <p:pic>
        <p:nvPicPr>
          <p:cNvPr id="7" name="Graphic 6">
            <a:extLst>
              <a:ext uri="{FF2B5EF4-FFF2-40B4-BE49-F238E27FC236}">
                <a16:creationId xmlns:a16="http://schemas.microsoft.com/office/drawing/2014/main" id="{8673206D-1397-2990-E985-0CE0DA67BF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3219" y="3428999"/>
            <a:ext cx="1682366" cy="1986742"/>
          </a:xfrm>
          <a:prstGeom prst="rect">
            <a:avLst/>
          </a:prstGeom>
        </p:spPr>
      </p:pic>
      <p:sp>
        <p:nvSpPr>
          <p:cNvPr id="8" name="TextBox 7">
            <a:extLst>
              <a:ext uri="{FF2B5EF4-FFF2-40B4-BE49-F238E27FC236}">
                <a16:creationId xmlns:a16="http://schemas.microsoft.com/office/drawing/2014/main" id="{0BA81561-B79F-A520-83F5-CCE6AEA453DD}"/>
              </a:ext>
            </a:extLst>
          </p:cNvPr>
          <p:cNvSpPr txBox="1"/>
          <p:nvPr/>
        </p:nvSpPr>
        <p:spPr>
          <a:xfrm>
            <a:off x="665216" y="1823960"/>
            <a:ext cx="32983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3600" b="1" i="0" u="none" strike="noStrike" kern="1200" cap="none" spc="0" normalizeH="0" baseline="0" noProof="0">
                <a:ln>
                  <a:noFill/>
                </a:ln>
                <a:solidFill>
                  <a:srgbClr val="F6891F"/>
                </a:solidFill>
                <a:effectLst/>
                <a:uLnTx/>
                <a:uFillTx/>
                <a:latin typeface="Ubuntu" panose="020B0504030602030204" pitchFamily="34" charset="0"/>
                <a:ea typeface="+mn-ea"/>
                <a:cs typeface="+mn-cs"/>
              </a:rPr>
              <a:t>Escaneen el </a:t>
            </a:r>
            <a:r>
              <a:rPr kumimoji="0" lang="es-xl" sz="36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código QR</a:t>
            </a:r>
          </a:p>
        </p:txBody>
      </p:sp>
      <p:pic>
        <p:nvPicPr>
          <p:cNvPr id="10" name="Graphic 9">
            <a:extLst>
              <a:ext uri="{FF2B5EF4-FFF2-40B4-BE49-F238E27FC236}">
                <a16:creationId xmlns:a16="http://schemas.microsoft.com/office/drawing/2014/main" id="{3F3790CC-9C47-51F3-EE2B-102716DD3D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95606" y="1879022"/>
            <a:ext cx="3099954" cy="3099954"/>
          </a:xfrm>
          <a:prstGeom prst="rect">
            <a:avLst/>
          </a:prstGeom>
        </p:spPr>
      </p:pic>
    </p:spTree>
    <p:extLst>
      <p:ext uri="{BB962C8B-B14F-4D97-AF65-F5344CB8AC3E}">
        <p14:creationId xmlns:p14="http://schemas.microsoft.com/office/powerpoint/2010/main" val="9084755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C30871-8D08-AA74-EF03-407953514693}"/>
              </a:ext>
            </a:extLst>
          </p:cNvPr>
          <p:cNvSpPr>
            <a:spLocks noGrp="1"/>
          </p:cNvSpPr>
          <p:nvPr>
            <p:ph type="body" sz="quarter" idx="11"/>
          </p:nvPr>
        </p:nvSpPr>
        <p:spPr>
          <a:xfrm>
            <a:off x="9753106" y="444728"/>
            <a:ext cx="2199540" cy="632958"/>
          </a:xfrm>
        </p:spPr>
        <p:txBody>
          <a:bodyPr/>
          <a:lstStyle/>
          <a:p>
            <a:r>
              <a:rPr lang="es-xl" dirty="0"/>
              <a:t>Introducción a Olimpiadas Especiales</a:t>
            </a:r>
          </a:p>
        </p:txBody>
      </p:sp>
      <p:sp>
        <p:nvSpPr>
          <p:cNvPr id="3" name="Text Placeholder 2">
            <a:extLst>
              <a:ext uri="{FF2B5EF4-FFF2-40B4-BE49-F238E27FC236}">
                <a16:creationId xmlns:a16="http://schemas.microsoft.com/office/drawing/2014/main" id="{BADCCE78-4D8B-7109-2307-78977C94AB65}"/>
              </a:ext>
            </a:extLst>
          </p:cNvPr>
          <p:cNvSpPr>
            <a:spLocks noGrp="1"/>
          </p:cNvSpPr>
          <p:nvPr>
            <p:ph type="body" sz="quarter" idx="12"/>
          </p:nvPr>
        </p:nvSpPr>
        <p:spPr>
          <a:xfrm>
            <a:off x="9339945" y="575623"/>
            <a:ext cx="528061" cy="356260"/>
          </a:xfrm>
        </p:spPr>
        <p:txBody>
          <a:bodyPr/>
          <a:lstStyle/>
          <a:p>
            <a:r>
              <a:rPr lang="es-xl" dirty="0"/>
              <a:t>1.1.</a:t>
            </a:r>
          </a:p>
        </p:txBody>
      </p:sp>
      <p:sp>
        <p:nvSpPr>
          <p:cNvPr id="4" name="Text Placeholder 3">
            <a:extLst>
              <a:ext uri="{FF2B5EF4-FFF2-40B4-BE49-F238E27FC236}">
                <a16:creationId xmlns:a16="http://schemas.microsoft.com/office/drawing/2014/main" id="{E720174C-C25D-640C-BCEC-E1310E66AB0C}"/>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ED564120-09F7-4E1F-396E-2718153D1C80}"/>
              </a:ext>
            </a:extLst>
          </p:cNvPr>
          <p:cNvSpPr txBox="1"/>
          <p:nvPr/>
        </p:nvSpPr>
        <p:spPr>
          <a:xfrm>
            <a:off x="4964799" y="2154032"/>
            <a:ext cx="5651500"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Declaración de la misión</a:t>
            </a:r>
          </a:p>
        </p:txBody>
      </p:sp>
      <p:sp>
        <p:nvSpPr>
          <p:cNvPr id="6" name="TextBox 5">
            <a:extLst>
              <a:ext uri="{FF2B5EF4-FFF2-40B4-BE49-F238E27FC236}">
                <a16:creationId xmlns:a16="http://schemas.microsoft.com/office/drawing/2014/main" id="{5C22514C-07D7-D4EE-3307-33B31811B3B1}"/>
              </a:ext>
            </a:extLst>
          </p:cNvPr>
          <p:cNvSpPr txBox="1"/>
          <p:nvPr/>
        </p:nvSpPr>
        <p:spPr>
          <a:xfrm>
            <a:off x="4964798" y="2820436"/>
            <a:ext cx="5807705" cy="2715102"/>
          </a:xfrm>
          <a:prstGeom prst="rect">
            <a:avLst/>
          </a:prstGeom>
          <a:noFill/>
        </p:spPr>
        <p:txBody>
          <a:bodyPr wrap="square" rtlCol="0">
            <a:spAutoFit/>
          </a:bodyPr>
          <a:lstStyle/>
          <a:p>
            <a:pPr>
              <a:lnSpc>
                <a:spcPct val="120000"/>
              </a:lnSpc>
              <a:spcAft>
                <a:spcPts val="1200"/>
              </a:spcAft>
            </a:pPr>
            <a:r>
              <a:rPr lang="es-xl" dirty="0">
                <a:solidFill>
                  <a:srgbClr val="292662"/>
                </a:solidFill>
                <a:latin typeface="Ubuntu" panose="020B0504030602030204" pitchFamily="34" charset="0"/>
              </a:rPr>
              <a:t>Proporcionar entrenamiento </a:t>
            </a:r>
            <a:r>
              <a:rPr lang="es-xl">
                <a:solidFill>
                  <a:srgbClr val="292662"/>
                </a:solidFill>
                <a:latin typeface="Ubuntu" panose="020B0504030602030204" pitchFamily="34" charset="0"/>
              </a:rPr>
              <a:t>deportivo y com</a:t>
            </a:r>
            <a:r>
              <a:rPr lang="en-US">
                <a:solidFill>
                  <a:srgbClr val="292662"/>
                </a:solidFill>
                <a:latin typeface="Ubuntu" panose="020B0504030602030204" pitchFamily="34" charset="0"/>
              </a:rPr>
              <a:t>-</a:t>
            </a:r>
            <a:r>
              <a:rPr lang="es-xl">
                <a:solidFill>
                  <a:srgbClr val="292662"/>
                </a:solidFill>
                <a:latin typeface="Ubuntu" panose="020B0504030602030204" pitchFamily="34" charset="0"/>
              </a:rPr>
              <a:t>peticiones </a:t>
            </a:r>
            <a:r>
              <a:rPr lang="es-xl" dirty="0">
                <a:solidFill>
                  <a:srgbClr val="292662"/>
                </a:solidFill>
                <a:latin typeface="Ubuntu" panose="020B0504030602030204" pitchFamily="34" charset="0"/>
              </a:rPr>
              <a:t>atléticas durante todo el año a </a:t>
            </a:r>
            <a:r>
              <a:rPr lang="es-xl">
                <a:solidFill>
                  <a:srgbClr val="292662"/>
                </a:solidFill>
                <a:latin typeface="Ubuntu" panose="020B0504030602030204" pitchFamily="34" charset="0"/>
              </a:rPr>
              <a:t>niños </a:t>
            </a:r>
            <a:br>
              <a:rPr lang="en-US">
                <a:solidFill>
                  <a:srgbClr val="292662"/>
                </a:solidFill>
                <a:latin typeface="Ubuntu" panose="020B0504030602030204" pitchFamily="34" charset="0"/>
              </a:rPr>
            </a:br>
            <a:r>
              <a:rPr lang="es-xl">
                <a:solidFill>
                  <a:srgbClr val="292662"/>
                </a:solidFill>
                <a:latin typeface="Ubuntu" panose="020B0504030602030204" pitchFamily="34" charset="0"/>
              </a:rPr>
              <a:t>y </a:t>
            </a:r>
            <a:r>
              <a:rPr lang="es-xl" dirty="0">
                <a:solidFill>
                  <a:srgbClr val="292662"/>
                </a:solidFill>
                <a:latin typeface="Ubuntu" panose="020B0504030602030204" pitchFamily="34" charset="0"/>
              </a:rPr>
              <a:t>adultos con discapacidad intelectual (DI), lo </a:t>
            </a:r>
            <a:r>
              <a:rPr lang="es-xl">
                <a:solidFill>
                  <a:srgbClr val="292662"/>
                </a:solidFill>
                <a:latin typeface="Ubuntu" panose="020B0504030602030204" pitchFamily="34" charset="0"/>
              </a:rPr>
              <a:t>que </a:t>
            </a:r>
            <a:br>
              <a:rPr lang="en-US">
                <a:solidFill>
                  <a:srgbClr val="292662"/>
                </a:solidFill>
                <a:latin typeface="Ubuntu" panose="020B0504030602030204" pitchFamily="34" charset="0"/>
              </a:rPr>
            </a:br>
            <a:r>
              <a:rPr lang="es-xl">
                <a:solidFill>
                  <a:srgbClr val="292662"/>
                </a:solidFill>
                <a:latin typeface="Ubuntu" panose="020B0504030602030204" pitchFamily="34" charset="0"/>
              </a:rPr>
              <a:t>les </a:t>
            </a:r>
            <a:r>
              <a:rPr lang="es-xl" dirty="0">
                <a:solidFill>
                  <a:srgbClr val="292662"/>
                </a:solidFill>
                <a:latin typeface="Ubuntu" panose="020B0504030602030204" pitchFamily="34" charset="0"/>
              </a:rPr>
              <a:t>brinda oportunidades continuas para </a:t>
            </a:r>
            <a:r>
              <a:rPr lang="es-xl">
                <a:solidFill>
                  <a:srgbClr val="292662"/>
                </a:solidFill>
                <a:latin typeface="Ubuntu" panose="020B0504030602030204" pitchFamily="34" charset="0"/>
              </a:rPr>
              <a:t>desarrollar </a:t>
            </a:r>
            <a:br>
              <a:rPr lang="en-US">
                <a:solidFill>
                  <a:srgbClr val="292662"/>
                </a:solidFill>
                <a:latin typeface="Ubuntu" panose="020B0504030602030204" pitchFamily="34" charset="0"/>
              </a:rPr>
            </a:br>
            <a:r>
              <a:rPr lang="es-xl">
                <a:solidFill>
                  <a:srgbClr val="292662"/>
                </a:solidFill>
                <a:latin typeface="Ubuntu" panose="020B0504030602030204" pitchFamily="34" charset="0"/>
              </a:rPr>
              <a:t>el </a:t>
            </a:r>
            <a:r>
              <a:rPr lang="es-xl" dirty="0">
                <a:solidFill>
                  <a:srgbClr val="292662"/>
                </a:solidFill>
                <a:latin typeface="Ubuntu" panose="020B0504030602030204" pitchFamily="34" charset="0"/>
              </a:rPr>
              <a:t>mejoramiento físico, demostrar valor, experimentar alegría y participar en un intercambio de dones, habilidades y amistad con sus familias, </a:t>
            </a:r>
            <a:r>
              <a:rPr lang="es-xl">
                <a:solidFill>
                  <a:srgbClr val="292662"/>
                </a:solidFill>
                <a:latin typeface="Ubuntu" panose="020B0504030602030204" pitchFamily="34" charset="0"/>
              </a:rPr>
              <a:t>otros </a:t>
            </a:r>
            <a:br>
              <a:rPr lang="en-US">
                <a:solidFill>
                  <a:srgbClr val="292662"/>
                </a:solidFill>
                <a:latin typeface="Ubuntu" panose="020B0504030602030204" pitchFamily="34" charset="0"/>
              </a:rPr>
            </a:br>
            <a:r>
              <a:rPr lang="es-xl">
                <a:solidFill>
                  <a:srgbClr val="292662"/>
                </a:solidFill>
                <a:latin typeface="Ubuntu" panose="020B0504030602030204" pitchFamily="34" charset="0"/>
              </a:rPr>
              <a:t>atletas de </a:t>
            </a:r>
            <a:r>
              <a:rPr lang="es-xl" dirty="0">
                <a:solidFill>
                  <a:srgbClr val="292662"/>
                </a:solidFill>
                <a:latin typeface="Ubuntu" panose="020B0504030602030204" pitchFamily="34" charset="0"/>
              </a:rPr>
              <a:t>Olimpiadas Especiales y la comunidad.</a:t>
            </a:r>
          </a:p>
        </p:txBody>
      </p:sp>
      <p:pic>
        <p:nvPicPr>
          <p:cNvPr id="11" name="Picture 10" descr="Una persona corriendo en una pista con una batuta en la mano&#10;&#10;Descripción generada automáticamente">
            <a:extLst>
              <a:ext uri="{FF2B5EF4-FFF2-40B4-BE49-F238E27FC236}">
                <a16:creationId xmlns:a16="http://schemas.microsoft.com/office/drawing/2014/main" id="{ADD1A3BB-92B2-E096-F7D0-60B33541F5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47" y="0"/>
            <a:ext cx="4572000" cy="6858000"/>
          </a:xfrm>
          <a:prstGeom prst="rect">
            <a:avLst/>
          </a:prstGeom>
        </p:spPr>
      </p:pic>
      <p:grpSp>
        <p:nvGrpSpPr>
          <p:cNvPr id="12" name="Group 11">
            <a:extLst>
              <a:ext uri="{FF2B5EF4-FFF2-40B4-BE49-F238E27FC236}">
                <a16:creationId xmlns:a16="http://schemas.microsoft.com/office/drawing/2014/main" id="{6F89EEB5-F0CE-BBB1-7B46-84DE6A0826A1}"/>
              </a:ext>
            </a:extLst>
          </p:cNvPr>
          <p:cNvGrpSpPr/>
          <p:nvPr/>
        </p:nvGrpSpPr>
        <p:grpSpPr>
          <a:xfrm>
            <a:off x="4964799" y="557940"/>
            <a:ext cx="1731558" cy="528060"/>
            <a:chOff x="511793" y="448686"/>
            <a:chExt cx="1731558" cy="528060"/>
          </a:xfrm>
        </p:grpSpPr>
        <p:pic>
          <p:nvPicPr>
            <p:cNvPr id="13" name="Graphic 12">
              <a:extLst>
                <a:ext uri="{FF2B5EF4-FFF2-40B4-BE49-F238E27FC236}">
                  <a16:creationId xmlns:a16="http://schemas.microsoft.com/office/drawing/2014/main" id="{1E75CD7A-949B-1CDB-5FDC-8F83F1D05B8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1793" y="448686"/>
              <a:ext cx="528060" cy="528060"/>
            </a:xfrm>
            <a:prstGeom prst="rect">
              <a:avLst/>
            </a:prstGeom>
          </p:spPr>
        </p:pic>
        <p:sp>
          <p:nvSpPr>
            <p:cNvPr id="14" name="TextBox 13">
              <a:extLst>
                <a:ext uri="{FF2B5EF4-FFF2-40B4-BE49-F238E27FC236}">
                  <a16:creationId xmlns:a16="http://schemas.microsoft.com/office/drawing/2014/main" id="{920BADE8-A13C-4F5F-9C9F-C063BEAA7B65}"/>
                </a:ext>
              </a:extLst>
            </p:cNvPr>
            <p:cNvSpPr txBox="1"/>
            <p:nvPr userDrawn="1"/>
          </p:nvSpPr>
          <p:spPr>
            <a:xfrm>
              <a:off x="1019072" y="523666"/>
              <a:ext cx="1224279" cy="346249"/>
            </a:xfrm>
            <a:prstGeom prst="rect">
              <a:avLst/>
            </a:prstGeom>
            <a:noFill/>
          </p:spPr>
          <p:txBody>
            <a:bodyPr wrap="square" rtlCol="0">
              <a:spAutoFit/>
            </a:bodyPr>
            <a:lstStyle/>
            <a:p>
              <a:r>
                <a:rPr lang="es-xl" sz="1650" b="1" dirty="0">
                  <a:solidFill>
                    <a:srgbClr val="292662"/>
                  </a:solidFill>
                  <a:latin typeface="Ubuntu" panose="020B0504030602030204" pitchFamily="34" charset="0"/>
                </a:rPr>
                <a:t>FAMILIAS</a:t>
              </a:r>
            </a:p>
          </p:txBody>
        </p:sp>
      </p:grpSp>
    </p:spTree>
    <p:extLst>
      <p:ext uri="{BB962C8B-B14F-4D97-AF65-F5344CB8AC3E}">
        <p14:creationId xmlns:p14="http://schemas.microsoft.com/office/powerpoint/2010/main" val="11421820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A32593-5CD7-7865-51E6-82FFBB453E44}"/>
              </a:ext>
            </a:extLst>
          </p:cNvPr>
          <p:cNvSpPr txBox="1">
            <a:spLocks/>
          </p:cNvSpPr>
          <p:nvPr/>
        </p:nvSpPr>
        <p:spPr>
          <a:xfrm>
            <a:off x="587829" y="5682353"/>
            <a:ext cx="4846320" cy="7184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xl" b="1" dirty="0">
                <a:solidFill>
                  <a:schemeClr val="bg1"/>
                </a:solidFill>
                <a:latin typeface="Ubuntu" panose="020B0504030602030204" pitchFamily="34" charset="0"/>
              </a:rPr>
              <a:t>¡Muchas gracias!</a:t>
            </a:r>
          </a:p>
        </p:txBody>
      </p:sp>
    </p:spTree>
    <p:extLst>
      <p:ext uri="{BB962C8B-B14F-4D97-AF65-F5344CB8AC3E}">
        <p14:creationId xmlns:p14="http://schemas.microsoft.com/office/powerpoint/2010/main" val="195792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00FF05-A886-8F53-5A52-66E04FA1C446}"/>
              </a:ext>
            </a:extLst>
          </p:cNvPr>
          <p:cNvSpPr>
            <a:spLocks noGrp="1"/>
          </p:cNvSpPr>
          <p:nvPr>
            <p:ph type="body" sz="quarter" idx="11"/>
          </p:nvPr>
        </p:nvSpPr>
        <p:spPr>
          <a:xfrm>
            <a:off x="9753106" y="444728"/>
            <a:ext cx="2155371" cy="632958"/>
          </a:xfrm>
        </p:spPr>
        <p:txBody>
          <a:bodyPr/>
          <a:lstStyle/>
          <a:p>
            <a:r>
              <a:rPr lang="es-xl" dirty="0"/>
              <a:t>Introducción a Olimpiadas Especiales</a:t>
            </a:r>
          </a:p>
        </p:txBody>
      </p:sp>
      <p:sp>
        <p:nvSpPr>
          <p:cNvPr id="3" name="Text Placeholder 2">
            <a:extLst>
              <a:ext uri="{FF2B5EF4-FFF2-40B4-BE49-F238E27FC236}">
                <a16:creationId xmlns:a16="http://schemas.microsoft.com/office/drawing/2014/main" id="{8F57B993-4350-94A4-D225-87AA0D77EC61}"/>
              </a:ext>
            </a:extLst>
          </p:cNvPr>
          <p:cNvSpPr>
            <a:spLocks noGrp="1"/>
          </p:cNvSpPr>
          <p:nvPr>
            <p:ph type="body" sz="quarter" idx="12"/>
          </p:nvPr>
        </p:nvSpPr>
        <p:spPr>
          <a:xfrm>
            <a:off x="9339945" y="575623"/>
            <a:ext cx="528061" cy="356260"/>
          </a:xfrm>
        </p:spPr>
        <p:txBody>
          <a:bodyPr/>
          <a:lstStyle/>
          <a:p>
            <a:r>
              <a:rPr lang="es-xl" dirty="0"/>
              <a:t>1.1.</a:t>
            </a:r>
          </a:p>
        </p:txBody>
      </p:sp>
      <p:sp>
        <p:nvSpPr>
          <p:cNvPr id="4" name="Text Placeholder 3">
            <a:extLst>
              <a:ext uri="{FF2B5EF4-FFF2-40B4-BE49-F238E27FC236}">
                <a16:creationId xmlns:a16="http://schemas.microsoft.com/office/drawing/2014/main" id="{6542231C-AE24-701F-7B22-0E69EE5CDE08}"/>
              </a:ext>
            </a:extLst>
          </p:cNvPr>
          <p:cNvSpPr>
            <a:spLocks noGrp="1"/>
          </p:cNvSpPr>
          <p:nvPr>
            <p:ph type="body" sz="quarter" idx="13"/>
          </p:nvPr>
        </p:nvSpPr>
        <p:spPr/>
        <p:txBody>
          <a:bodyPr/>
          <a:lstStyle/>
          <a:p>
            <a:r>
              <a:rPr lang="es-xl" dirty="0"/>
              <a:t>Día uno</a:t>
            </a:r>
          </a:p>
        </p:txBody>
      </p:sp>
      <p:sp>
        <p:nvSpPr>
          <p:cNvPr id="18" name="Rectangle: Rounded Corners 17">
            <a:extLst>
              <a:ext uri="{FF2B5EF4-FFF2-40B4-BE49-F238E27FC236}">
                <a16:creationId xmlns:a16="http://schemas.microsoft.com/office/drawing/2014/main" id="{07FE6036-F250-B783-E36C-86F8E76B81FE}"/>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83B7112B-CE0C-0C5E-BF4C-241E903EAC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33" y="2000357"/>
            <a:ext cx="552451" cy="552451"/>
          </a:xfrm>
          <a:prstGeom prst="rect">
            <a:avLst/>
          </a:prstGeom>
        </p:spPr>
      </p:pic>
      <p:sp>
        <p:nvSpPr>
          <p:cNvPr id="5" name="TextBox 4">
            <a:extLst>
              <a:ext uri="{FF2B5EF4-FFF2-40B4-BE49-F238E27FC236}">
                <a16:creationId xmlns:a16="http://schemas.microsoft.com/office/drawing/2014/main" id="{75A94488-A793-B9AB-5E9B-F57889222735}"/>
              </a:ext>
            </a:extLst>
          </p:cNvPr>
          <p:cNvSpPr txBox="1"/>
          <p:nvPr/>
        </p:nvSpPr>
        <p:spPr>
          <a:xfrm>
            <a:off x="1244599" y="2000357"/>
            <a:ext cx="1916112"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Actividad</a:t>
            </a:r>
          </a:p>
        </p:txBody>
      </p:sp>
      <p:sp>
        <p:nvSpPr>
          <p:cNvPr id="6" name="TextBox 5">
            <a:extLst>
              <a:ext uri="{FF2B5EF4-FFF2-40B4-BE49-F238E27FC236}">
                <a16:creationId xmlns:a16="http://schemas.microsoft.com/office/drawing/2014/main" id="{0F633574-2B2E-3154-ABC0-FAE570DAB161}"/>
              </a:ext>
            </a:extLst>
          </p:cNvPr>
          <p:cNvSpPr txBox="1"/>
          <p:nvPr/>
        </p:nvSpPr>
        <p:spPr>
          <a:xfrm>
            <a:off x="1244599" y="2721114"/>
            <a:ext cx="2578464" cy="1015663"/>
          </a:xfrm>
          <a:prstGeom prst="rect">
            <a:avLst/>
          </a:prstGeom>
          <a:noFill/>
        </p:spPr>
        <p:txBody>
          <a:bodyPr wrap="square" rtlCol="0">
            <a:spAutoFit/>
          </a:bodyPr>
          <a:lstStyle/>
          <a:p>
            <a:r>
              <a:rPr lang="es-xl" sz="2000" dirty="0">
                <a:solidFill>
                  <a:schemeClr val="bg1"/>
                </a:solidFill>
                <a:latin typeface="Ubuntu" panose="020B0504030602030204" pitchFamily="34" charset="0"/>
              </a:rPr>
              <a:t>¿Qué representa nuestro logotipo para ustedes?</a:t>
            </a:r>
          </a:p>
        </p:txBody>
      </p:sp>
      <p:pic>
        <p:nvPicPr>
          <p:cNvPr id="19" name="Graphic 18">
            <a:extLst>
              <a:ext uri="{FF2B5EF4-FFF2-40B4-BE49-F238E27FC236}">
                <a16:creationId xmlns:a16="http://schemas.microsoft.com/office/drawing/2014/main" id="{735EBD57-8B92-4C0A-BB89-0EBCD1F47E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57068" y="2180497"/>
            <a:ext cx="3710785" cy="3725003"/>
          </a:xfrm>
          <a:prstGeom prst="rect">
            <a:avLst/>
          </a:prstGeom>
        </p:spPr>
      </p:pic>
    </p:spTree>
    <p:extLst>
      <p:ext uri="{BB962C8B-B14F-4D97-AF65-F5344CB8AC3E}">
        <p14:creationId xmlns:p14="http://schemas.microsoft.com/office/powerpoint/2010/main" val="4090181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952311-CE9E-429F-DC61-3C69E0A8BC92}"/>
              </a:ext>
            </a:extLst>
          </p:cNvPr>
          <p:cNvSpPr>
            <a:spLocks noGrp="1"/>
          </p:cNvSpPr>
          <p:nvPr>
            <p:ph type="body" sz="quarter" idx="11"/>
          </p:nvPr>
        </p:nvSpPr>
        <p:spPr>
          <a:xfrm>
            <a:off x="9753106" y="444728"/>
            <a:ext cx="2107968" cy="632958"/>
          </a:xfrm>
        </p:spPr>
        <p:txBody>
          <a:bodyPr/>
          <a:lstStyle/>
          <a:p>
            <a:r>
              <a:rPr lang="es-xl" dirty="0"/>
              <a:t>Introducción a Olimpiadas Especiales</a:t>
            </a:r>
          </a:p>
        </p:txBody>
      </p:sp>
      <p:sp>
        <p:nvSpPr>
          <p:cNvPr id="3" name="Text Placeholder 2">
            <a:extLst>
              <a:ext uri="{FF2B5EF4-FFF2-40B4-BE49-F238E27FC236}">
                <a16:creationId xmlns:a16="http://schemas.microsoft.com/office/drawing/2014/main" id="{CF3A699C-EB0A-75EC-EF8A-C9947D626EAD}"/>
              </a:ext>
            </a:extLst>
          </p:cNvPr>
          <p:cNvSpPr>
            <a:spLocks noGrp="1"/>
          </p:cNvSpPr>
          <p:nvPr>
            <p:ph type="body" sz="quarter" idx="12"/>
          </p:nvPr>
        </p:nvSpPr>
        <p:spPr>
          <a:xfrm>
            <a:off x="9339945" y="575623"/>
            <a:ext cx="528061" cy="356260"/>
          </a:xfrm>
        </p:spPr>
        <p:txBody>
          <a:bodyPr/>
          <a:lstStyle/>
          <a:p>
            <a:r>
              <a:rPr lang="es-xl" dirty="0"/>
              <a:t>1.1.</a:t>
            </a:r>
          </a:p>
        </p:txBody>
      </p:sp>
      <p:sp>
        <p:nvSpPr>
          <p:cNvPr id="4" name="Text Placeholder 3">
            <a:extLst>
              <a:ext uri="{FF2B5EF4-FFF2-40B4-BE49-F238E27FC236}">
                <a16:creationId xmlns:a16="http://schemas.microsoft.com/office/drawing/2014/main" id="{428B3245-EED2-2D7D-C2A1-C5D0CA749FA2}"/>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08DBB5B7-528E-8D98-6B23-86566C933AEF}"/>
              </a:ext>
            </a:extLst>
          </p:cNvPr>
          <p:cNvSpPr txBox="1"/>
          <p:nvPr/>
        </p:nvSpPr>
        <p:spPr>
          <a:xfrm>
            <a:off x="811899" y="1918887"/>
            <a:ext cx="5651500"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Significado de nuestro logotipo</a:t>
            </a:r>
          </a:p>
        </p:txBody>
      </p:sp>
      <p:pic>
        <p:nvPicPr>
          <p:cNvPr id="7" name="Graphic 6">
            <a:extLst>
              <a:ext uri="{FF2B5EF4-FFF2-40B4-BE49-F238E27FC236}">
                <a16:creationId xmlns:a16="http://schemas.microsoft.com/office/drawing/2014/main" id="{C24CE9D8-12B0-4610-F4B0-979A75DE33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57068" y="2180497"/>
            <a:ext cx="3710785" cy="3725003"/>
          </a:xfrm>
          <a:prstGeom prst="rect">
            <a:avLst/>
          </a:prstGeom>
        </p:spPr>
      </p:pic>
      <p:sp>
        <p:nvSpPr>
          <p:cNvPr id="10" name="TextBox 9">
            <a:extLst>
              <a:ext uri="{FF2B5EF4-FFF2-40B4-BE49-F238E27FC236}">
                <a16:creationId xmlns:a16="http://schemas.microsoft.com/office/drawing/2014/main" id="{EA5021D3-CABE-E7A7-2FAD-292BCB841400}"/>
              </a:ext>
            </a:extLst>
          </p:cNvPr>
          <p:cNvSpPr txBox="1"/>
          <p:nvPr/>
        </p:nvSpPr>
        <p:spPr>
          <a:xfrm>
            <a:off x="811898" y="2596001"/>
            <a:ext cx="5614571" cy="3253711"/>
          </a:xfrm>
          <a:prstGeom prst="rect">
            <a:avLst/>
          </a:prstGeom>
          <a:noFill/>
        </p:spPr>
        <p:txBody>
          <a:bodyPr wrap="square" rtlCol="0">
            <a:spAutoFit/>
          </a:bodyPr>
          <a:lstStyle/>
          <a:p>
            <a:pPr>
              <a:lnSpc>
                <a:spcPct val="120000"/>
              </a:lnSpc>
              <a:spcAft>
                <a:spcPts val="600"/>
              </a:spcAft>
            </a:pPr>
            <a:r>
              <a:rPr lang="es-xl" dirty="0">
                <a:solidFill>
                  <a:srgbClr val="292662"/>
                </a:solidFill>
                <a:latin typeface="Ubuntu" panose="020B0504030602030204" pitchFamily="34" charset="0"/>
              </a:rPr>
              <a:t>Cinco figuras en un círculo de unión, que </a:t>
            </a:r>
            <a:r>
              <a:rPr lang="es-xl">
                <a:solidFill>
                  <a:srgbClr val="292662"/>
                </a:solidFill>
                <a:latin typeface="Ubuntu" panose="020B0504030602030204" pitchFamily="34" charset="0"/>
              </a:rPr>
              <a:t>muestra nuestra </a:t>
            </a:r>
            <a:r>
              <a:rPr lang="es-xl" dirty="0">
                <a:solidFill>
                  <a:srgbClr val="292662"/>
                </a:solidFill>
                <a:latin typeface="Ubuntu" panose="020B0504030602030204" pitchFamily="34" charset="0"/>
              </a:rPr>
              <a:t>unidad global</a:t>
            </a:r>
            <a:r>
              <a:rPr lang="es-xl">
                <a:solidFill>
                  <a:srgbClr val="292662"/>
                </a:solidFill>
                <a:latin typeface="Ubuntu" panose="020B0504030602030204" pitchFamily="34" charset="0"/>
              </a:rPr>
              <a:t>. </a:t>
            </a:r>
            <a:endParaRPr lang="en-US">
              <a:solidFill>
                <a:srgbClr val="292662"/>
              </a:solidFill>
              <a:latin typeface="Ubuntu" panose="020B0504030602030204" pitchFamily="34" charset="0"/>
            </a:endParaRPr>
          </a:p>
          <a:p>
            <a:pPr>
              <a:lnSpc>
                <a:spcPct val="120000"/>
              </a:lnSpc>
              <a:spcAft>
                <a:spcPts val="600"/>
              </a:spcAft>
            </a:pPr>
            <a:br>
              <a:rPr lang="en-US" b="1">
                <a:solidFill>
                  <a:srgbClr val="292662"/>
                </a:solidFill>
                <a:latin typeface="Ubuntu" panose="020B0504030602030204" pitchFamily="34" charset="0"/>
              </a:rPr>
            </a:br>
            <a:r>
              <a:rPr lang="es-xl" b="1">
                <a:solidFill>
                  <a:srgbClr val="292662"/>
                </a:solidFill>
                <a:latin typeface="Ubuntu" panose="020B0504030602030204" pitchFamily="34" charset="0"/>
              </a:rPr>
              <a:t>Brazos en </a:t>
            </a:r>
            <a:r>
              <a:rPr lang="es-xl" b="1" dirty="0">
                <a:solidFill>
                  <a:srgbClr val="292662"/>
                </a:solidFill>
                <a:latin typeface="Ubuntu" panose="020B0504030602030204" pitchFamily="34" charset="0"/>
              </a:rPr>
              <a:t>tres posiciones</a:t>
            </a:r>
          </a:p>
          <a:p>
            <a:pPr marL="504000">
              <a:lnSpc>
                <a:spcPct val="120000"/>
              </a:lnSpc>
              <a:spcAft>
                <a:spcPts val="1200"/>
              </a:spcAft>
            </a:pPr>
            <a:r>
              <a:rPr lang="es-xl" dirty="0">
                <a:solidFill>
                  <a:srgbClr val="292662"/>
                </a:solidFill>
                <a:latin typeface="Ubuntu" panose="020B0504030602030204" pitchFamily="34" charset="0"/>
              </a:rPr>
              <a:t>Brazos hacia arriba: alegría</a:t>
            </a:r>
          </a:p>
          <a:p>
            <a:pPr marL="504000">
              <a:lnSpc>
                <a:spcPct val="120000"/>
              </a:lnSpc>
              <a:spcAft>
                <a:spcPts val="1200"/>
              </a:spcAft>
            </a:pPr>
            <a:r>
              <a:rPr lang="es-xl" dirty="0">
                <a:solidFill>
                  <a:srgbClr val="292662"/>
                </a:solidFill>
                <a:latin typeface="Ubuntu" panose="020B0504030602030204" pitchFamily="34" charset="0"/>
              </a:rPr>
              <a:t>Brazos hacia los costados: mayor equidad </a:t>
            </a:r>
          </a:p>
          <a:p>
            <a:pPr marL="504000">
              <a:lnSpc>
                <a:spcPct val="120000"/>
              </a:lnSpc>
              <a:spcAft>
                <a:spcPts val="1200"/>
              </a:spcAft>
            </a:pPr>
            <a:r>
              <a:rPr lang="es-xl" dirty="0">
                <a:solidFill>
                  <a:srgbClr val="292662"/>
                </a:solidFill>
                <a:latin typeface="Ubuntu" panose="020B0504030602030204" pitchFamily="34" charset="0"/>
              </a:rPr>
              <a:t>Brazos hacia abajo: época anterior a Olimpiadas Especiales</a:t>
            </a:r>
          </a:p>
        </p:txBody>
      </p:sp>
      <p:cxnSp>
        <p:nvCxnSpPr>
          <p:cNvPr id="13" name="Straight Connector 12">
            <a:extLst>
              <a:ext uri="{FF2B5EF4-FFF2-40B4-BE49-F238E27FC236}">
                <a16:creationId xmlns:a16="http://schemas.microsoft.com/office/drawing/2014/main" id="{B1FEE8EB-9169-D193-C20E-B56059F1A26C}"/>
              </a:ext>
            </a:extLst>
          </p:cNvPr>
          <p:cNvCxnSpPr>
            <a:cxnSpLocks/>
          </p:cNvCxnSpPr>
          <p:nvPr/>
        </p:nvCxnSpPr>
        <p:spPr>
          <a:xfrm flipH="1">
            <a:off x="9536793" y="4429906"/>
            <a:ext cx="1535015" cy="0"/>
          </a:xfrm>
          <a:prstGeom prst="line">
            <a:avLst/>
          </a:prstGeom>
          <a:ln>
            <a:solidFill>
              <a:srgbClr val="292662"/>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8B2CC0-5AA1-0233-BC64-6822A94903C9}"/>
              </a:ext>
            </a:extLst>
          </p:cNvPr>
          <p:cNvSpPr/>
          <p:nvPr/>
        </p:nvSpPr>
        <p:spPr>
          <a:xfrm>
            <a:off x="10895232" y="4253330"/>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xl" sz="2000" b="1" dirty="0">
                <a:solidFill>
                  <a:srgbClr val="292662"/>
                </a:solidFill>
                <a:latin typeface="Ubuntu Light" panose="020B0304030602030204" pitchFamily="34" charset="0"/>
              </a:rPr>
              <a:t>2</a:t>
            </a:r>
            <a:endParaRPr lang="en-US" sz="1600" b="1" dirty="0">
              <a:solidFill>
                <a:srgbClr val="292662"/>
              </a:solidFill>
              <a:latin typeface="Ubuntu Light" panose="020B0304030602030204" pitchFamily="34" charset="0"/>
            </a:endParaRPr>
          </a:p>
        </p:txBody>
      </p:sp>
      <p:cxnSp>
        <p:nvCxnSpPr>
          <p:cNvPr id="29" name="Connector: Elbow 28">
            <a:extLst>
              <a:ext uri="{FF2B5EF4-FFF2-40B4-BE49-F238E27FC236}">
                <a16:creationId xmlns:a16="http://schemas.microsoft.com/office/drawing/2014/main" id="{0FA8F345-E919-9BF6-8DE4-3639B192730D}"/>
              </a:ext>
            </a:extLst>
          </p:cNvPr>
          <p:cNvCxnSpPr/>
          <p:nvPr/>
        </p:nvCxnSpPr>
        <p:spPr>
          <a:xfrm flipV="1">
            <a:off x="9321794" y="3568700"/>
            <a:ext cx="1573438" cy="474298"/>
          </a:xfrm>
          <a:prstGeom prst="bentConnector3">
            <a:avLst/>
          </a:prstGeom>
          <a:ln>
            <a:solidFill>
              <a:srgbClr val="292662"/>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F18D9499-FD4A-8098-D684-A4E7D4F4FA03}"/>
              </a:ext>
            </a:extLst>
          </p:cNvPr>
          <p:cNvSpPr/>
          <p:nvPr/>
        </p:nvSpPr>
        <p:spPr>
          <a:xfrm>
            <a:off x="10718655" y="3407508"/>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xl" sz="2000" b="1" dirty="0">
                <a:solidFill>
                  <a:srgbClr val="292662"/>
                </a:solidFill>
                <a:latin typeface="Ubuntu Light" panose="020B0304030602030204" pitchFamily="34" charset="0"/>
              </a:rPr>
              <a:t>1</a:t>
            </a:r>
            <a:endParaRPr lang="en-US" sz="1600" b="1" dirty="0">
              <a:solidFill>
                <a:srgbClr val="292662"/>
              </a:solidFill>
              <a:latin typeface="Ubuntu Light" panose="020B0304030602030204" pitchFamily="34" charset="0"/>
            </a:endParaRPr>
          </a:p>
        </p:txBody>
      </p:sp>
      <p:cxnSp>
        <p:nvCxnSpPr>
          <p:cNvPr id="33" name="Connector: Elbow 32">
            <a:extLst>
              <a:ext uri="{FF2B5EF4-FFF2-40B4-BE49-F238E27FC236}">
                <a16:creationId xmlns:a16="http://schemas.microsoft.com/office/drawing/2014/main" id="{9A5BAF54-F9E5-BD82-F5CD-32B8C9FCC64C}"/>
              </a:ext>
            </a:extLst>
          </p:cNvPr>
          <p:cNvCxnSpPr/>
          <p:nvPr/>
        </p:nvCxnSpPr>
        <p:spPr>
          <a:xfrm>
            <a:off x="9421128" y="5027668"/>
            <a:ext cx="1186541" cy="176577"/>
          </a:xfrm>
          <a:prstGeom prst="bentConnector3">
            <a:avLst/>
          </a:prstGeom>
          <a:ln>
            <a:solidFill>
              <a:srgbClr val="292662"/>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4D80C49-3C49-6E0C-B7C5-12D4E848C0B2}"/>
              </a:ext>
            </a:extLst>
          </p:cNvPr>
          <p:cNvSpPr/>
          <p:nvPr/>
        </p:nvSpPr>
        <p:spPr>
          <a:xfrm>
            <a:off x="10598452" y="5027668"/>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xl" sz="2000" b="1" dirty="0">
                <a:solidFill>
                  <a:srgbClr val="292662"/>
                </a:solidFill>
                <a:latin typeface="Ubuntu Light" panose="020B0304030602030204" pitchFamily="34" charset="0"/>
              </a:rPr>
              <a:t>3</a:t>
            </a:r>
            <a:endParaRPr lang="en-US" sz="1600" b="1" dirty="0">
              <a:solidFill>
                <a:srgbClr val="292662"/>
              </a:solidFill>
              <a:latin typeface="Ubuntu Light" panose="020B0304030602030204" pitchFamily="34" charset="0"/>
            </a:endParaRPr>
          </a:p>
        </p:txBody>
      </p:sp>
      <p:sp>
        <p:nvSpPr>
          <p:cNvPr id="34" name="Oval 33">
            <a:extLst>
              <a:ext uri="{FF2B5EF4-FFF2-40B4-BE49-F238E27FC236}">
                <a16:creationId xmlns:a16="http://schemas.microsoft.com/office/drawing/2014/main" id="{E5EAE75E-6555-0304-E8DC-8361046893E2}"/>
              </a:ext>
            </a:extLst>
          </p:cNvPr>
          <p:cNvSpPr/>
          <p:nvPr/>
        </p:nvSpPr>
        <p:spPr>
          <a:xfrm>
            <a:off x="943615" y="4562544"/>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xl" sz="2000" b="1" dirty="0">
                <a:solidFill>
                  <a:srgbClr val="292662"/>
                </a:solidFill>
                <a:latin typeface="Ubuntu Light" panose="020B0304030602030204" pitchFamily="34" charset="0"/>
              </a:rPr>
              <a:t>2</a:t>
            </a:r>
            <a:endParaRPr lang="en-US" sz="1600" b="1" dirty="0">
              <a:solidFill>
                <a:srgbClr val="292662"/>
              </a:solidFill>
              <a:latin typeface="Ubuntu Light" panose="020B0304030602030204" pitchFamily="34" charset="0"/>
            </a:endParaRPr>
          </a:p>
        </p:txBody>
      </p:sp>
      <p:sp>
        <p:nvSpPr>
          <p:cNvPr id="35" name="Oval 34">
            <a:extLst>
              <a:ext uri="{FF2B5EF4-FFF2-40B4-BE49-F238E27FC236}">
                <a16:creationId xmlns:a16="http://schemas.microsoft.com/office/drawing/2014/main" id="{0DF80305-6055-E02F-3A8E-65C7B090D195}"/>
              </a:ext>
            </a:extLst>
          </p:cNvPr>
          <p:cNvSpPr/>
          <p:nvPr/>
        </p:nvSpPr>
        <p:spPr>
          <a:xfrm>
            <a:off x="943615" y="4096761"/>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xl" sz="2000" b="1" dirty="0">
                <a:solidFill>
                  <a:srgbClr val="292662"/>
                </a:solidFill>
                <a:latin typeface="Ubuntu Light" panose="020B0304030602030204" pitchFamily="34" charset="0"/>
              </a:rPr>
              <a:t>1</a:t>
            </a:r>
            <a:endParaRPr lang="en-US" sz="1600" b="1" dirty="0">
              <a:solidFill>
                <a:srgbClr val="292662"/>
              </a:solidFill>
              <a:latin typeface="Ubuntu Light" panose="020B0304030602030204" pitchFamily="34" charset="0"/>
            </a:endParaRPr>
          </a:p>
        </p:txBody>
      </p:sp>
      <p:sp>
        <p:nvSpPr>
          <p:cNvPr id="36" name="Oval 35">
            <a:extLst>
              <a:ext uri="{FF2B5EF4-FFF2-40B4-BE49-F238E27FC236}">
                <a16:creationId xmlns:a16="http://schemas.microsoft.com/office/drawing/2014/main" id="{61996AAB-C70E-1796-966C-917D017F5A47}"/>
              </a:ext>
            </a:extLst>
          </p:cNvPr>
          <p:cNvSpPr/>
          <p:nvPr/>
        </p:nvSpPr>
        <p:spPr>
          <a:xfrm>
            <a:off x="943614" y="5054420"/>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xl" sz="2000" b="1" dirty="0">
                <a:solidFill>
                  <a:srgbClr val="292662"/>
                </a:solidFill>
                <a:latin typeface="Ubuntu Light" panose="020B0304030602030204" pitchFamily="34" charset="0"/>
              </a:rPr>
              <a:t>3</a:t>
            </a:r>
            <a:endParaRPr lang="en-US" sz="1600" b="1" dirty="0">
              <a:solidFill>
                <a:srgbClr val="292662"/>
              </a:solidFill>
              <a:latin typeface="Ubuntu Light" panose="020B0304030602030204" pitchFamily="34" charset="0"/>
            </a:endParaRPr>
          </a:p>
        </p:txBody>
      </p:sp>
    </p:spTree>
    <p:extLst>
      <p:ext uri="{BB962C8B-B14F-4D97-AF65-F5344CB8AC3E}">
        <p14:creationId xmlns:p14="http://schemas.microsoft.com/office/powerpoint/2010/main" val="3232787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EA208C-9C4B-ED0D-B227-10E3217A7482}"/>
              </a:ext>
            </a:extLst>
          </p:cNvPr>
          <p:cNvSpPr>
            <a:spLocks noGrp="1"/>
          </p:cNvSpPr>
          <p:nvPr>
            <p:ph type="body" sz="quarter" idx="11"/>
          </p:nvPr>
        </p:nvSpPr>
        <p:spPr>
          <a:xfrm>
            <a:off x="9753106" y="444728"/>
            <a:ext cx="2199540" cy="632958"/>
          </a:xfrm>
        </p:spPr>
        <p:txBody>
          <a:bodyPr>
            <a:noAutofit/>
          </a:bodyPr>
          <a:lstStyle/>
          <a:p>
            <a:r>
              <a:rPr lang="es-xl" dirty="0"/>
              <a:t>Introducción a Olimpiadas Especiales</a:t>
            </a:r>
            <a:endParaRPr lang="en-US" dirty="0"/>
          </a:p>
        </p:txBody>
      </p:sp>
      <p:sp>
        <p:nvSpPr>
          <p:cNvPr id="3" name="Text Placeholder 2">
            <a:extLst>
              <a:ext uri="{FF2B5EF4-FFF2-40B4-BE49-F238E27FC236}">
                <a16:creationId xmlns:a16="http://schemas.microsoft.com/office/drawing/2014/main" id="{CD0BDD59-5D4F-15B1-8681-F0D86793BF49}"/>
              </a:ext>
            </a:extLst>
          </p:cNvPr>
          <p:cNvSpPr>
            <a:spLocks noGrp="1"/>
          </p:cNvSpPr>
          <p:nvPr>
            <p:ph type="body" sz="quarter" idx="12"/>
          </p:nvPr>
        </p:nvSpPr>
        <p:spPr>
          <a:xfrm>
            <a:off x="9339945" y="575623"/>
            <a:ext cx="528061" cy="356260"/>
          </a:xfrm>
        </p:spPr>
        <p:txBody>
          <a:bodyPr>
            <a:noAutofit/>
          </a:bodyPr>
          <a:lstStyle/>
          <a:p>
            <a:r>
              <a:rPr lang="es-xl" dirty="0"/>
              <a:t>1.1.</a:t>
            </a:r>
          </a:p>
        </p:txBody>
      </p:sp>
      <p:sp>
        <p:nvSpPr>
          <p:cNvPr id="4" name="Text Placeholder 3">
            <a:extLst>
              <a:ext uri="{FF2B5EF4-FFF2-40B4-BE49-F238E27FC236}">
                <a16:creationId xmlns:a16="http://schemas.microsoft.com/office/drawing/2014/main" id="{BD36CBEF-6976-D9E9-0A45-C1168AB533C6}"/>
              </a:ext>
            </a:extLst>
          </p:cNvPr>
          <p:cNvSpPr>
            <a:spLocks noGrp="1"/>
          </p:cNvSpPr>
          <p:nvPr>
            <p:ph type="body" sz="quarter" idx="13"/>
          </p:nvPr>
        </p:nvSpPr>
        <p:spPr/>
        <p:txBody>
          <a:bodyPr>
            <a:noAutofit/>
          </a:bodyPr>
          <a:lstStyle/>
          <a:p>
            <a:r>
              <a:rPr lang="es-xl" dirty="0"/>
              <a:t>Día uno</a:t>
            </a:r>
          </a:p>
        </p:txBody>
      </p:sp>
      <p:sp>
        <p:nvSpPr>
          <p:cNvPr id="5" name="TextBox 4">
            <a:extLst>
              <a:ext uri="{FF2B5EF4-FFF2-40B4-BE49-F238E27FC236}">
                <a16:creationId xmlns:a16="http://schemas.microsoft.com/office/drawing/2014/main" id="{D130192A-2800-BB69-34C7-2B15F4277E01}"/>
              </a:ext>
            </a:extLst>
          </p:cNvPr>
          <p:cNvSpPr txBox="1"/>
          <p:nvPr/>
        </p:nvSpPr>
        <p:spPr>
          <a:xfrm>
            <a:off x="811899" y="1727304"/>
            <a:ext cx="4439370" cy="893971"/>
          </a:xfrm>
          <a:prstGeom prst="rect">
            <a:avLst/>
          </a:prstGeom>
          <a:noFill/>
        </p:spPr>
        <p:txBody>
          <a:bodyPr wrap="square" rtlCol="0">
            <a:noAutofit/>
          </a:bodyPr>
          <a:lstStyle/>
          <a:p>
            <a:r>
              <a:rPr lang="es-xl" sz="2800" b="1" dirty="0">
                <a:solidFill>
                  <a:srgbClr val="F6891F"/>
                </a:solidFill>
                <a:latin typeface="Ubuntu" panose="020B0504030602030204" pitchFamily="34" charset="0"/>
              </a:rPr>
              <a:t>Datos curiosos sobre nuestro logotipo</a:t>
            </a:r>
          </a:p>
        </p:txBody>
      </p:sp>
      <p:sp>
        <p:nvSpPr>
          <p:cNvPr id="6" name="TextBox 5">
            <a:extLst>
              <a:ext uri="{FF2B5EF4-FFF2-40B4-BE49-F238E27FC236}">
                <a16:creationId xmlns:a16="http://schemas.microsoft.com/office/drawing/2014/main" id="{4704F4EA-DAE6-1514-85C9-246122818008}"/>
              </a:ext>
            </a:extLst>
          </p:cNvPr>
          <p:cNvSpPr txBox="1"/>
          <p:nvPr/>
        </p:nvSpPr>
        <p:spPr>
          <a:xfrm>
            <a:off x="811899" y="2831146"/>
            <a:ext cx="5118638" cy="2536592"/>
          </a:xfrm>
          <a:prstGeom prst="rect">
            <a:avLst/>
          </a:prstGeom>
          <a:noFill/>
        </p:spPr>
        <p:txBody>
          <a:bodyPr wrap="square" rtlCol="0">
            <a:noAutofit/>
          </a:bodyPr>
          <a:lstStyle/>
          <a:p>
            <a:pPr marL="285750" indent="-285750">
              <a:lnSpc>
                <a:spcPct val="120000"/>
              </a:lnSpc>
              <a:spcAft>
                <a:spcPts val="1200"/>
              </a:spcAft>
              <a:buBlip>
                <a:blip r:embed="rId3"/>
              </a:buBlip>
            </a:pPr>
            <a:r>
              <a:rPr lang="es-xl" dirty="0">
                <a:solidFill>
                  <a:srgbClr val="292662"/>
                </a:solidFill>
                <a:latin typeface="Ubuntu" panose="020B0504030602030204" pitchFamily="34" charset="0"/>
              </a:rPr>
              <a:t>Se diseñó en función de la escultura </a:t>
            </a:r>
            <a:br>
              <a:rPr lang="en-US" dirty="0">
                <a:solidFill>
                  <a:srgbClr val="292662"/>
                </a:solidFill>
                <a:latin typeface="Ubuntu" panose="020B0504030602030204" pitchFamily="34" charset="0"/>
              </a:rPr>
            </a:br>
            <a:r>
              <a:rPr lang="en-US" dirty="0">
                <a:solidFill>
                  <a:srgbClr val="292662"/>
                </a:solidFill>
                <a:latin typeface="Ubuntu" panose="020B0504030602030204" pitchFamily="34" charset="0"/>
              </a:rPr>
              <a:t>“</a:t>
            </a:r>
            <a:r>
              <a:rPr lang="es-xl" b="1" dirty="0">
                <a:solidFill>
                  <a:srgbClr val="292662"/>
                </a:solidFill>
                <a:latin typeface="Ubuntu Light" panose="020B0304030602030204" pitchFamily="34" charset="0"/>
              </a:rPr>
              <a:t>Alegría y felicidad para todos los </a:t>
            </a:r>
            <a:br>
              <a:rPr lang="en-US" b="1" dirty="0">
                <a:solidFill>
                  <a:srgbClr val="292662"/>
                </a:solidFill>
                <a:latin typeface="Ubuntu Light" panose="020B0304030602030204" pitchFamily="34" charset="0"/>
              </a:rPr>
            </a:br>
            <a:r>
              <a:rPr lang="es-xl" b="1" dirty="0">
                <a:solidFill>
                  <a:srgbClr val="292662"/>
                </a:solidFill>
                <a:latin typeface="Ubuntu Light" panose="020B0304030602030204" pitchFamily="34" charset="0"/>
              </a:rPr>
              <a:t>niños del mundo</a:t>
            </a:r>
            <a:r>
              <a:rPr lang="en-US" dirty="0">
                <a:solidFill>
                  <a:srgbClr val="292662"/>
                </a:solidFill>
                <a:latin typeface="Ubuntu" panose="020B0504030602030204" pitchFamily="34" charset="0"/>
              </a:rPr>
              <a:t>”</a:t>
            </a:r>
            <a:r>
              <a:rPr lang="es-xl" dirty="0">
                <a:solidFill>
                  <a:srgbClr val="292662"/>
                </a:solidFill>
                <a:latin typeface="Ubuntu" panose="020B0504030602030204" pitchFamily="34" charset="0"/>
              </a:rPr>
              <a:t> (Joy and Happiness </a:t>
            </a:r>
            <a:br>
              <a:rPr lang="en-US" dirty="0">
                <a:solidFill>
                  <a:srgbClr val="292662"/>
                </a:solidFill>
                <a:latin typeface="Ubuntu" panose="020B0504030602030204" pitchFamily="34" charset="0"/>
              </a:rPr>
            </a:br>
            <a:r>
              <a:rPr lang="es-xl" dirty="0">
                <a:solidFill>
                  <a:srgbClr val="292662"/>
                </a:solidFill>
                <a:latin typeface="Ubuntu" panose="020B0504030602030204" pitchFamily="34" charset="0"/>
              </a:rPr>
              <a:t>to All the Children of the World) situada </a:t>
            </a:r>
            <a:br>
              <a:rPr lang="en-US" dirty="0">
                <a:solidFill>
                  <a:srgbClr val="292662"/>
                </a:solidFill>
                <a:latin typeface="Ubuntu" panose="020B0504030602030204" pitchFamily="34" charset="0"/>
              </a:rPr>
            </a:br>
            <a:r>
              <a:rPr lang="es-xl" dirty="0">
                <a:solidFill>
                  <a:srgbClr val="292662"/>
                </a:solidFill>
                <a:latin typeface="Ubuntu" panose="020B0504030602030204" pitchFamily="34" charset="0"/>
              </a:rPr>
              <a:t>en Nueva York.</a:t>
            </a:r>
          </a:p>
          <a:p>
            <a:pPr marL="285750" indent="-285750">
              <a:lnSpc>
                <a:spcPct val="120000"/>
              </a:lnSpc>
              <a:spcAft>
                <a:spcPts val="1200"/>
              </a:spcAft>
              <a:buBlip>
                <a:blip r:embed="rId3"/>
              </a:buBlip>
            </a:pPr>
            <a:r>
              <a:rPr lang="es-xl" dirty="0">
                <a:solidFill>
                  <a:srgbClr val="292662"/>
                </a:solidFill>
                <a:latin typeface="Ubuntu" panose="020B0504030602030204" pitchFamily="34" charset="0"/>
              </a:rPr>
              <a:t>Los cinco pilares representan los cinco continentes.</a:t>
            </a:r>
          </a:p>
        </p:txBody>
      </p:sp>
      <p:pic>
        <p:nvPicPr>
          <p:cNvPr id="7" name="Picture 6">
            <a:extLst>
              <a:ext uri="{FF2B5EF4-FFF2-40B4-BE49-F238E27FC236}">
                <a16:creationId xmlns:a16="http://schemas.microsoft.com/office/drawing/2014/main" id="{58CF6873-2388-D93B-0A13-F808BA42E84B}"/>
              </a:ext>
            </a:extLst>
          </p:cNvPr>
          <p:cNvPicPr>
            <a:picLocks noChangeAspect="1"/>
          </p:cNvPicPr>
          <p:nvPr/>
        </p:nvPicPr>
        <p:blipFill rotWithShape="1">
          <a:blip r:embed="rId4"/>
          <a:srcRect l="4649" r="5661" b="2"/>
          <a:stretch/>
        </p:blipFill>
        <p:spPr>
          <a:xfrm>
            <a:off x="6324601" y="1741289"/>
            <a:ext cx="5867399" cy="4464844"/>
          </a:xfrm>
          <a:prstGeom prst="rect">
            <a:avLst/>
          </a:prstGeom>
          <a:noFill/>
        </p:spPr>
      </p:pic>
    </p:spTree>
    <p:extLst>
      <p:ext uri="{BB962C8B-B14F-4D97-AF65-F5344CB8AC3E}">
        <p14:creationId xmlns:p14="http://schemas.microsoft.com/office/powerpoint/2010/main" val="857247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4984A8-2B94-9D27-DF2E-BA9A478CB75E}"/>
              </a:ext>
            </a:extLst>
          </p:cNvPr>
          <p:cNvSpPr>
            <a:spLocks noGrp="1"/>
          </p:cNvSpPr>
          <p:nvPr>
            <p:ph type="body" sz="quarter" idx="11"/>
          </p:nvPr>
        </p:nvSpPr>
        <p:spPr>
          <a:xfrm>
            <a:off x="9753107" y="444728"/>
            <a:ext cx="2046514" cy="632958"/>
          </a:xfrm>
        </p:spPr>
        <p:txBody>
          <a:bodyPr/>
          <a:lstStyle/>
          <a:p>
            <a:r>
              <a:rPr lang="es-xl" dirty="0"/>
              <a:t>Introducción a Olimpiadas Especiales</a:t>
            </a:r>
          </a:p>
        </p:txBody>
      </p:sp>
      <p:sp>
        <p:nvSpPr>
          <p:cNvPr id="3" name="Text Placeholder 2">
            <a:extLst>
              <a:ext uri="{FF2B5EF4-FFF2-40B4-BE49-F238E27FC236}">
                <a16:creationId xmlns:a16="http://schemas.microsoft.com/office/drawing/2014/main" id="{73E35233-1C16-5201-1837-F7DF816DA9CD}"/>
              </a:ext>
            </a:extLst>
          </p:cNvPr>
          <p:cNvSpPr>
            <a:spLocks noGrp="1"/>
          </p:cNvSpPr>
          <p:nvPr>
            <p:ph type="body" sz="quarter" idx="12"/>
          </p:nvPr>
        </p:nvSpPr>
        <p:spPr>
          <a:xfrm>
            <a:off x="9339945" y="575623"/>
            <a:ext cx="528061" cy="356260"/>
          </a:xfrm>
        </p:spPr>
        <p:txBody>
          <a:bodyPr/>
          <a:lstStyle/>
          <a:p>
            <a:r>
              <a:rPr lang="es-xl" dirty="0"/>
              <a:t>1.1.</a:t>
            </a:r>
          </a:p>
        </p:txBody>
      </p:sp>
      <p:sp>
        <p:nvSpPr>
          <p:cNvPr id="4" name="Text Placeholder 3">
            <a:extLst>
              <a:ext uri="{FF2B5EF4-FFF2-40B4-BE49-F238E27FC236}">
                <a16:creationId xmlns:a16="http://schemas.microsoft.com/office/drawing/2014/main" id="{18FD3592-DE8D-ED0C-4FA2-5E8B2CC08F1E}"/>
              </a:ext>
            </a:extLst>
          </p:cNvPr>
          <p:cNvSpPr>
            <a:spLocks noGrp="1"/>
          </p:cNvSpPr>
          <p:nvPr>
            <p:ph type="body" sz="quarter" idx="13"/>
          </p:nvPr>
        </p:nvSpPr>
        <p:spPr/>
        <p:txBody>
          <a:bodyPr/>
          <a:lstStyle/>
          <a:p>
            <a:r>
              <a:rPr lang="es-xl" dirty="0"/>
              <a:t>Día uno</a:t>
            </a:r>
          </a:p>
        </p:txBody>
      </p:sp>
      <p:sp>
        <p:nvSpPr>
          <p:cNvPr id="5" name="Rectangle: Rounded Corners 4">
            <a:extLst>
              <a:ext uri="{FF2B5EF4-FFF2-40B4-BE49-F238E27FC236}">
                <a16:creationId xmlns:a16="http://schemas.microsoft.com/office/drawing/2014/main" id="{03F26483-E666-C11E-FDAD-8ED62CA94F8F}"/>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0246D145-BFA1-F3CD-2E18-DA87555F7A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33" y="2000357"/>
            <a:ext cx="552451" cy="552451"/>
          </a:xfrm>
          <a:prstGeom prst="rect">
            <a:avLst/>
          </a:prstGeom>
        </p:spPr>
      </p:pic>
      <p:sp>
        <p:nvSpPr>
          <p:cNvPr id="7" name="TextBox 6">
            <a:extLst>
              <a:ext uri="{FF2B5EF4-FFF2-40B4-BE49-F238E27FC236}">
                <a16:creationId xmlns:a16="http://schemas.microsoft.com/office/drawing/2014/main" id="{4CC0BD52-D595-AA27-0956-4192E35E22A9}"/>
              </a:ext>
            </a:extLst>
          </p:cNvPr>
          <p:cNvSpPr txBox="1"/>
          <p:nvPr/>
        </p:nvSpPr>
        <p:spPr>
          <a:xfrm>
            <a:off x="1244599" y="2000357"/>
            <a:ext cx="1916112"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Actividad</a:t>
            </a:r>
          </a:p>
        </p:txBody>
      </p:sp>
      <p:sp>
        <p:nvSpPr>
          <p:cNvPr id="8" name="TextBox 7">
            <a:extLst>
              <a:ext uri="{FF2B5EF4-FFF2-40B4-BE49-F238E27FC236}">
                <a16:creationId xmlns:a16="http://schemas.microsoft.com/office/drawing/2014/main" id="{5C4EE1AB-36A6-191A-E0E5-6275D81A3807}"/>
              </a:ext>
            </a:extLst>
          </p:cNvPr>
          <p:cNvSpPr txBox="1"/>
          <p:nvPr/>
        </p:nvSpPr>
        <p:spPr>
          <a:xfrm>
            <a:off x="1244599" y="2721114"/>
            <a:ext cx="2787470" cy="707886"/>
          </a:xfrm>
          <a:prstGeom prst="rect">
            <a:avLst/>
          </a:prstGeom>
          <a:noFill/>
        </p:spPr>
        <p:txBody>
          <a:bodyPr wrap="square" rtlCol="0">
            <a:spAutoFit/>
          </a:bodyPr>
          <a:lstStyle/>
          <a:p>
            <a:r>
              <a:rPr lang="es-xl" sz="2000">
                <a:solidFill>
                  <a:schemeClr val="bg1"/>
                </a:solidFill>
                <a:latin typeface="Ubuntu" panose="020B0504030602030204" pitchFamily="34" charset="0"/>
              </a:rPr>
              <a:t>¿Con qué se sintieron identificados?</a:t>
            </a:r>
          </a:p>
        </p:txBody>
      </p:sp>
      <p:sp>
        <p:nvSpPr>
          <p:cNvPr id="9" name="TextBox 8">
            <a:extLst>
              <a:ext uri="{FF2B5EF4-FFF2-40B4-BE49-F238E27FC236}">
                <a16:creationId xmlns:a16="http://schemas.microsoft.com/office/drawing/2014/main" id="{D9E8EB15-2751-5616-7167-AD4D32FA9DBA}"/>
              </a:ext>
            </a:extLst>
          </p:cNvPr>
          <p:cNvSpPr txBox="1"/>
          <p:nvPr/>
        </p:nvSpPr>
        <p:spPr>
          <a:xfrm>
            <a:off x="4964800" y="2721114"/>
            <a:ext cx="6112503" cy="3022879"/>
          </a:xfrm>
          <a:prstGeom prst="rect">
            <a:avLst/>
          </a:prstGeom>
          <a:noFill/>
        </p:spPr>
        <p:txBody>
          <a:bodyPr wrap="square" rtlCol="0">
            <a:spAutoFit/>
          </a:bodyPr>
          <a:lstStyle/>
          <a:p>
            <a:pPr>
              <a:lnSpc>
                <a:spcPct val="120000"/>
              </a:lnSpc>
              <a:spcAft>
                <a:spcPts val="1200"/>
              </a:spcAft>
            </a:pPr>
            <a:r>
              <a:rPr lang="es-xl" b="1" dirty="0">
                <a:solidFill>
                  <a:srgbClr val="292662"/>
                </a:solidFill>
                <a:latin typeface="Ubuntu" panose="020B0504030602030204" pitchFamily="34" charset="0"/>
              </a:rPr>
              <a:t>En grupos de 2 o 3 personas, comenten lo siguiente: </a:t>
            </a:r>
          </a:p>
          <a:p>
            <a:pPr marL="355600" indent="-355600">
              <a:lnSpc>
                <a:spcPct val="120000"/>
              </a:lnSpc>
              <a:spcAft>
                <a:spcPts val="1200"/>
              </a:spcAft>
              <a:buBlip>
                <a:blip r:embed="rId5"/>
              </a:buBlip>
            </a:pPr>
            <a:r>
              <a:rPr lang="es-xl" dirty="0">
                <a:solidFill>
                  <a:srgbClr val="292662"/>
                </a:solidFill>
                <a:latin typeface="Ubuntu" panose="020B0504030602030204" pitchFamily="34" charset="0"/>
              </a:rPr>
              <a:t>¿Con qué aspectos de la historia de Olimpiadas Especiales se sienten más identificados y por qué? </a:t>
            </a:r>
          </a:p>
          <a:p>
            <a:pPr marL="355600" indent="-355600">
              <a:lnSpc>
                <a:spcPct val="120000"/>
              </a:lnSpc>
              <a:spcAft>
                <a:spcPts val="1200"/>
              </a:spcAft>
              <a:buBlip>
                <a:blip r:embed="rId5"/>
              </a:buBlip>
            </a:pPr>
            <a:r>
              <a:rPr lang="es-xl" dirty="0">
                <a:solidFill>
                  <a:srgbClr val="292662"/>
                </a:solidFill>
                <a:latin typeface="Ubuntu" panose="020B0504030602030204" pitchFamily="34" charset="0"/>
              </a:rPr>
              <a:t>¿En qué formas creen que la historia de Olimpiadas Especiales ha conducido al cambio de </a:t>
            </a:r>
            <a:r>
              <a:rPr lang="es-xl">
                <a:solidFill>
                  <a:srgbClr val="292662"/>
                </a:solidFill>
                <a:latin typeface="Ubuntu" panose="020B0504030602030204" pitchFamily="34" charset="0"/>
              </a:rPr>
              <a:t>percepciones </a:t>
            </a:r>
            <a:br>
              <a:rPr lang="en-US">
                <a:solidFill>
                  <a:srgbClr val="292662"/>
                </a:solidFill>
                <a:latin typeface="Ubuntu" panose="020B0504030602030204" pitchFamily="34" charset="0"/>
              </a:rPr>
            </a:br>
            <a:r>
              <a:rPr lang="es-xl">
                <a:solidFill>
                  <a:srgbClr val="292662"/>
                </a:solidFill>
                <a:latin typeface="Ubuntu" panose="020B0504030602030204" pitchFamily="34" charset="0"/>
              </a:rPr>
              <a:t>y </a:t>
            </a:r>
            <a:r>
              <a:rPr lang="es-xl" dirty="0">
                <a:solidFill>
                  <a:srgbClr val="292662"/>
                </a:solidFill>
                <a:latin typeface="Ubuntu" panose="020B0504030602030204" pitchFamily="34" charset="0"/>
              </a:rPr>
              <a:t>actitudes hacia las personas </a:t>
            </a:r>
            <a:r>
              <a:rPr lang="es-xl">
                <a:solidFill>
                  <a:srgbClr val="292662"/>
                </a:solidFill>
                <a:latin typeface="Ubuntu" panose="020B0504030602030204" pitchFamily="34" charset="0"/>
              </a:rPr>
              <a:t>con discapacidad</a:t>
            </a:r>
            <a:r>
              <a:rPr lang="en-US">
                <a:solidFill>
                  <a:srgbClr val="292662"/>
                </a:solidFill>
                <a:latin typeface="Ubuntu" panose="020B0504030602030204" pitchFamily="34" charset="0"/>
              </a:rPr>
              <a:t> </a:t>
            </a:r>
            <a:r>
              <a:rPr lang="es-xl">
                <a:solidFill>
                  <a:srgbClr val="292662"/>
                </a:solidFill>
                <a:latin typeface="Ubuntu" panose="020B0504030602030204" pitchFamily="34" charset="0"/>
              </a:rPr>
              <a:t>intelectual </a:t>
            </a:r>
            <a:r>
              <a:rPr lang="es-xl" dirty="0">
                <a:solidFill>
                  <a:srgbClr val="292662"/>
                </a:solidFill>
                <a:latin typeface="Ubuntu" panose="020B0504030602030204" pitchFamily="34" charset="0"/>
              </a:rPr>
              <a:t>(DI)? ¿Podrían compartir </a:t>
            </a:r>
            <a:r>
              <a:rPr lang="es-xl">
                <a:solidFill>
                  <a:srgbClr val="292662"/>
                </a:solidFill>
                <a:latin typeface="Ubuntu" panose="020B0504030602030204" pitchFamily="34" charset="0"/>
              </a:rPr>
              <a:t>alguna experiencia </a:t>
            </a:r>
            <a:r>
              <a:rPr lang="es-xl" dirty="0">
                <a:solidFill>
                  <a:srgbClr val="292662"/>
                </a:solidFill>
                <a:latin typeface="Ubuntu" panose="020B0504030602030204" pitchFamily="34" charset="0"/>
              </a:rPr>
              <a:t>personal relacionada con esto? </a:t>
            </a:r>
          </a:p>
        </p:txBody>
      </p:sp>
    </p:spTree>
    <p:extLst>
      <p:ext uri="{BB962C8B-B14F-4D97-AF65-F5344CB8AC3E}">
        <p14:creationId xmlns:p14="http://schemas.microsoft.com/office/powerpoint/2010/main" val="895284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38B7D391-FFD4-AA71-4B73-C1574B850A1F}"/>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7B84D5BE-2217-2CB1-87E3-425E393591FC}"/>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noAutofit/>
          </a:bodyPr>
          <a:lstStyle/>
          <a:p>
            <a:pPr algn="ctr"/>
            <a:endParaRPr lang="es-PA" dirty="0"/>
          </a:p>
        </p:txBody>
      </p:sp>
      <p:cxnSp>
        <p:nvCxnSpPr>
          <p:cNvPr id="77" name="Conector recto 76">
            <a:extLst>
              <a:ext uri="{FF2B5EF4-FFF2-40B4-BE49-F238E27FC236}">
                <a16:creationId xmlns:a16="http://schemas.microsoft.com/office/drawing/2014/main" id="{9D36B2A1-4C59-5C6B-5635-0D5BD0003903}"/>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93CC7EAC-5D2A-97DD-842B-DCE5FC9F6924}"/>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2D5453D2-73CC-9DD8-F2E6-4DD467733F54}"/>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9" name="Rectángulo: esquinas redondeadas 8">
            <a:hlinkClick r:id="rId4" action="ppaction://hlinksldjump"/>
            <a:extLst>
              <a:ext uri="{FF2B5EF4-FFF2-40B4-BE49-F238E27FC236}">
                <a16:creationId xmlns:a16="http://schemas.microsoft.com/office/drawing/2014/main" id="{EADDF209-39F4-290B-0CD0-4152610C9B4F}"/>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10" name="Rectángulo: esquinas redondeadas 9">
            <a:extLst>
              <a:ext uri="{FF2B5EF4-FFF2-40B4-BE49-F238E27FC236}">
                <a16:creationId xmlns:a16="http://schemas.microsoft.com/office/drawing/2014/main" id="{5E744617-37B4-7444-937E-10F028B5E90E}"/>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17" name="Rectángulo: esquinas redondeadas 16">
            <a:extLst>
              <a:ext uri="{FF2B5EF4-FFF2-40B4-BE49-F238E27FC236}">
                <a16:creationId xmlns:a16="http://schemas.microsoft.com/office/drawing/2014/main" id="{6C65074A-97BE-253F-588C-6D2C59ED33D0}"/>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18" name="Rectángulo: esquinas redondeadas 17">
            <a:extLst>
              <a:ext uri="{FF2B5EF4-FFF2-40B4-BE49-F238E27FC236}">
                <a16:creationId xmlns:a16="http://schemas.microsoft.com/office/drawing/2014/main" id="{4EED963D-19B7-0AA9-9498-CFC515EB18B7}"/>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19" name="Rectángulo: esquinas redondeadas 18">
            <a:extLst>
              <a:ext uri="{FF2B5EF4-FFF2-40B4-BE49-F238E27FC236}">
                <a16:creationId xmlns:a16="http://schemas.microsoft.com/office/drawing/2014/main" id="{267E14E1-BAA4-262E-1F5B-0899CC5965FF}"/>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23" name="Rectángulo: esquinas redondeadas 22">
            <a:extLst>
              <a:ext uri="{FF2B5EF4-FFF2-40B4-BE49-F238E27FC236}">
                <a16:creationId xmlns:a16="http://schemas.microsoft.com/office/drawing/2014/main" id="{C424969A-D695-299A-EAA8-0027EB927633}"/>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24" name="Rectángulo: esquinas redondeadas 23">
            <a:extLst>
              <a:ext uri="{FF2B5EF4-FFF2-40B4-BE49-F238E27FC236}">
                <a16:creationId xmlns:a16="http://schemas.microsoft.com/office/drawing/2014/main" id="{40101935-753B-5864-2273-D93BB1DBDF62}"/>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26" name="Rectángulo: esquinas redondeadas 25">
            <a:extLst>
              <a:ext uri="{FF2B5EF4-FFF2-40B4-BE49-F238E27FC236}">
                <a16:creationId xmlns:a16="http://schemas.microsoft.com/office/drawing/2014/main" id="{7B7C2DB5-31FF-91A9-18FE-17910F6C5B9B}"/>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27" name="Rectángulo: esquinas redondeadas 26">
            <a:hlinkClick r:id="rId3" action="ppaction://hlinksldjump"/>
            <a:extLst>
              <a:ext uri="{FF2B5EF4-FFF2-40B4-BE49-F238E27FC236}">
                <a16:creationId xmlns:a16="http://schemas.microsoft.com/office/drawing/2014/main" id="{F2C48A69-7F76-09FE-6B6F-51B8310DEF86}"/>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28" name="Rectángulo: esquinas redondeadas 27">
            <a:extLst>
              <a:ext uri="{FF2B5EF4-FFF2-40B4-BE49-F238E27FC236}">
                <a16:creationId xmlns:a16="http://schemas.microsoft.com/office/drawing/2014/main" id="{BF39387E-996B-53D6-43C7-916798D32468}"/>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39" name="Rectángulo: esquinas redondeadas 38">
            <a:hlinkClick r:id="rId5" action="ppaction://hlinksldjump"/>
            <a:extLst>
              <a:ext uri="{FF2B5EF4-FFF2-40B4-BE49-F238E27FC236}">
                <a16:creationId xmlns:a16="http://schemas.microsoft.com/office/drawing/2014/main" id="{78C50CF5-6BC8-542A-7F52-260F1AFC5931}"/>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40" name="Rectángulo: esquinas redondeadas 39">
            <a:extLst>
              <a:ext uri="{FF2B5EF4-FFF2-40B4-BE49-F238E27FC236}">
                <a16:creationId xmlns:a16="http://schemas.microsoft.com/office/drawing/2014/main" id="{18CE0386-8D3F-B7FB-DDDD-7ECA66B34B7A}"/>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62" name="Rectángulo: esquinas redondeadas 61">
            <a:hlinkClick r:id="rId6" action="ppaction://hlinksldjump"/>
            <a:extLst>
              <a:ext uri="{FF2B5EF4-FFF2-40B4-BE49-F238E27FC236}">
                <a16:creationId xmlns:a16="http://schemas.microsoft.com/office/drawing/2014/main" id="{F6EA1CF4-39F6-3B9B-7445-C4411D7AF0DE}"/>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6" name="Rectángulo: esquinas redondeadas 5">
            <a:hlinkClick r:id="rId7" action="ppaction://hlinksldjump"/>
            <a:extLst>
              <a:ext uri="{FF2B5EF4-FFF2-40B4-BE49-F238E27FC236}">
                <a16:creationId xmlns:a16="http://schemas.microsoft.com/office/drawing/2014/main" id="{AE841C9E-C6EF-7B1D-4F23-17A7A7E921A9}"/>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latin typeface="Ubuntu Light" panose="020B0304030602030204" pitchFamily="34" charset="0"/>
            </a:endParaRPr>
          </a:p>
        </p:txBody>
      </p:sp>
      <p:sp>
        <p:nvSpPr>
          <p:cNvPr id="63" name="TextBox 5">
            <a:hlinkClick r:id="rId7" action="ppaction://hlinksldjump"/>
            <a:extLst>
              <a:ext uri="{FF2B5EF4-FFF2-40B4-BE49-F238E27FC236}">
                <a16:creationId xmlns:a16="http://schemas.microsoft.com/office/drawing/2014/main" id="{311D9CB3-84BB-C28C-A6DC-1B42264D895A}"/>
              </a:ext>
            </a:extLst>
          </p:cNvPr>
          <p:cNvSpPr txBox="1"/>
          <p:nvPr/>
        </p:nvSpPr>
        <p:spPr>
          <a:xfrm>
            <a:off x="4478826" y="1586004"/>
            <a:ext cx="3068886" cy="523220"/>
          </a:xfrm>
          <a:prstGeom prst="rect">
            <a:avLst/>
          </a:prstGeom>
          <a:noFill/>
        </p:spPr>
        <p:txBody>
          <a:bodyPr wrap="square" rtlCol="0">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b="1" dirty="0">
                <a:solidFill>
                  <a:srgbClr val="292662"/>
                </a:solidFill>
                <a:effectLst/>
                <a:latin typeface="Ubuntu Light" panose="020B0304030602030204" pitchFamily="34" charset="0"/>
                <a:ea typeface="Yu Mincho" panose="020B0400000000000000" pitchFamily="18" charset="-128"/>
              </a:rPr>
              <a:t>Junta Internacional y </a:t>
            </a:r>
            <a:r>
              <a:rPr lang="es-xl" b="1">
                <a:solidFill>
                  <a:srgbClr val="292662"/>
                </a:solidFill>
                <a:effectLst/>
                <a:latin typeface="Ubuntu Light" panose="020B0304030602030204" pitchFamily="34" charset="0"/>
                <a:ea typeface="Yu Mincho" panose="020B0400000000000000" pitchFamily="18" charset="-128"/>
              </a:rPr>
              <a:t>Comités </a:t>
            </a:r>
            <a:br>
              <a:rPr lang="en-US" b="1">
                <a:solidFill>
                  <a:srgbClr val="292662"/>
                </a:solidFill>
                <a:effectLst/>
                <a:latin typeface="Ubuntu Light" panose="020B0304030602030204" pitchFamily="34" charset="0"/>
                <a:ea typeface="Yu Mincho" panose="020B0400000000000000" pitchFamily="18" charset="-128"/>
              </a:rPr>
            </a:br>
            <a:r>
              <a:rPr lang="es-xl" b="1">
                <a:solidFill>
                  <a:srgbClr val="292662"/>
                </a:solidFill>
                <a:effectLst/>
                <a:latin typeface="Ubuntu Light" panose="020B0304030602030204" pitchFamily="34" charset="0"/>
                <a:ea typeface="Yu Mincho" panose="020B0400000000000000" pitchFamily="18" charset="-128"/>
              </a:rPr>
              <a:t>de </a:t>
            </a:r>
            <a:r>
              <a:rPr lang="es-xl" b="1" dirty="0">
                <a:solidFill>
                  <a:srgbClr val="292662"/>
                </a:solidFill>
                <a:effectLst/>
                <a:latin typeface="Ubuntu Light" panose="020B0304030602030204" pitchFamily="34" charset="0"/>
                <a:ea typeface="Yu Mincho" panose="020B0400000000000000" pitchFamily="18" charset="-128"/>
              </a:rPr>
              <a:t>Olimpiadas Especiales</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64" name="TextBox 5">
            <a:hlinkClick r:id="rId3" action="ppaction://hlinksldjump"/>
            <a:extLst>
              <a:ext uri="{FF2B5EF4-FFF2-40B4-BE49-F238E27FC236}">
                <a16:creationId xmlns:a16="http://schemas.microsoft.com/office/drawing/2014/main" id="{DFEC0688-D86A-D024-CBB5-7B459F352825}"/>
              </a:ext>
            </a:extLst>
          </p:cNvPr>
          <p:cNvSpPr txBox="1"/>
          <p:nvPr/>
        </p:nvSpPr>
        <p:spPr>
          <a:xfrm>
            <a:off x="4728188" y="2251633"/>
            <a:ext cx="2735626" cy="706347"/>
          </a:xfrm>
          <a:prstGeom prst="rect">
            <a:avLst/>
          </a:prstGeom>
          <a:noFill/>
        </p:spPr>
        <p:txBody>
          <a:bodyPr wrap="square" rtlCol="0">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95000"/>
              </a:lnSpc>
            </a:pPr>
            <a:r>
              <a:rPr lang="es-xl" b="1">
                <a:solidFill>
                  <a:srgbClr val="F7F5E8"/>
                </a:solidFill>
                <a:effectLst/>
                <a:latin typeface="Ubuntu Light" panose="020B0304030602030204" pitchFamily="34" charset="0"/>
                <a:ea typeface="Yu Mincho" panose="020B0400000000000000" pitchFamily="18" charset="-128"/>
              </a:rPr>
              <a:t>Special Olympics </a:t>
            </a:r>
            <a:br>
              <a:rPr lang="en-US" b="1">
                <a:solidFill>
                  <a:srgbClr val="F7F5E8"/>
                </a:solidFill>
                <a:effectLst/>
                <a:latin typeface="Ubuntu Light" panose="020B0304030602030204" pitchFamily="34" charset="0"/>
                <a:ea typeface="Yu Mincho" panose="020B0400000000000000" pitchFamily="18" charset="-128"/>
              </a:rPr>
            </a:br>
            <a:r>
              <a:rPr lang="es-xl" b="1">
                <a:solidFill>
                  <a:srgbClr val="F7F5E8"/>
                </a:solidFill>
                <a:effectLst/>
                <a:latin typeface="Ubuntu Light" panose="020B0304030602030204" pitchFamily="34" charset="0"/>
                <a:ea typeface="Yu Mincho" panose="020B0400000000000000" pitchFamily="18" charset="-128"/>
              </a:rPr>
              <a:t>International (Special Olympics, Inc.)</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65" name="TextBox 5">
            <a:hlinkClick r:id="rId4" action="ppaction://hlinksldjump"/>
            <a:extLst>
              <a:ext uri="{FF2B5EF4-FFF2-40B4-BE49-F238E27FC236}">
                <a16:creationId xmlns:a16="http://schemas.microsoft.com/office/drawing/2014/main" id="{9357CD8D-1278-F1F1-3B44-D504F1A8DE92}"/>
              </a:ext>
            </a:extLst>
          </p:cNvPr>
          <p:cNvSpPr txBox="1"/>
          <p:nvPr/>
        </p:nvSpPr>
        <p:spPr>
          <a:xfrm>
            <a:off x="4879760" y="3133242"/>
            <a:ext cx="2505505" cy="523220"/>
          </a:xfrm>
          <a:prstGeom prst="rect">
            <a:avLst/>
          </a:prstGeom>
          <a:noFill/>
        </p:spPr>
        <p:txBody>
          <a:bodyPr wrap="square" rtlCol="0">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dirty="0">
                <a:solidFill>
                  <a:srgbClr val="F7F5E8"/>
                </a:solidFill>
                <a:effectLst/>
                <a:ea typeface="Yu Mincho" panose="020B0400000000000000" pitchFamily="18" charset="-128"/>
              </a:rPr>
              <a:t>Presidentes </a:t>
            </a:r>
            <a:r>
              <a:rPr lang="es-xl">
                <a:solidFill>
                  <a:srgbClr val="F7F5E8"/>
                </a:solidFill>
                <a:effectLst/>
                <a:ea typeface="Yu Mincho" panose="020B0400000000000000" pitchFamily="18" charset="-128"/>
              </a:rPr>
              <a:t>regionales </a:t>
            </a:r>
            <a:br>
              <a:rPr lang="en-US">
                <a:solidFill>
                  <a:srgbClr val="F7F5E8"/>
                </a:solidFill>
                <a:effectLst/>
                <a:ea typeface="Yu Mincho" panose="020B0400000000000000" pitchFamily="18" charset="-128"/>
              </a:rPr>
            </a:br>
            <a:r>
              <a:rPr lang="es-xl">
                <a:solidFill>
                  <a:srgbClr val="F7F5E8"/>
                </a:solidFill>
                <a:effectLst/>
                <a:ea typeface="Yu Mincho" panose="020B0400000000000000" pitchFamily="18" charset="-128"/>
              </a:rPr>
              <a:t>y </a:t>
            </a:r>
            <a:r>
              <a:rPr lang="es-xl" dirty="0">
                <a:solidFill>
                  <a:srgbClr val="F7F5E8"/>
                </a:solidFill>
                <a:effectLst/>
                <a:ea typeface="Yu Mincho" panose="020B0400000000000000" pitchFamily="18" charset="-128"/>
              </a:rPr>
              <a:t>directores generales</a:t>
            </a:r>
            <a:endParaRPr lang="es-PA" i="1" dirty="0">
              <a:solidFill>
                <a:srgbClr val="F7F5E8"/>
              </a:solidFill>
              <a:ea typeface="Yu Mincho" panose="020B0400000000000000" pitchFamily="18" charset="-128"/>
            </a:endParaRPr>
          </a:p>
        </p:txBody>
      </p:sp>
      <p:sp>
        <p:nvSpPr>
          <p:cNvPr id="69" name="TextBox 5">
            <a:hlinkClick r:id="rId3" action="ppaction://hlinksldjump"/>
            <a:extLst>
              <a:ext uri="{FF2B5EF4-FFF2-40B4-BE49-F238E27FC236}">
                <a16:creationId xmlns:a16="http://schemas.microsoft.com/office/drawing/2014/main" id="{419E110E-631F-7EBD-DA09-4030C1912B29}"/>
              </a:ext>
            </a:extLst>
          </p:cNvPr>
          <p:cNvSpPr txBox="1">
            <a:spLocks/>
          </p:cNvSpPr>
          <p:nvPr/>
        </p:nvSpPr>
        <p:spPr>
          <a:xfrm>
            <a:off x="8685304" y="1689572"/>
            <a:ext cx="3158354" cy="307777"/>
          </a:xfrm>
          <a:prstGeom prst="rect">
            <a:avLst/>
          </a:prstGeom>
          <a:noFill/>
        </p:spPr>
        <p:txBody>
          <a:bodyPr wrap="square" rtlCol="0">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b="1" spc="-20" dirty="0">
                <a:solidFill>
                  <a:srgbClr val="F7F5E8"/>
                </a:solidFill>
                <a:effectLst/>
                <a:latin typeface="Ubuntu Light" panose="020B0304030602030204" pitchFamily="34" charset="0"/>
                <a:ea typeface="Yu Mincho" panose="020B0400000000000000" pitchFamily="18" charset="-128"/>
              </a:rPr>
              <a:t>Equipo de Liderazgo Global (GLT)</a:t>
            </a:r>
            <a:endParaRPr lang="es-PA" b="1" i="1" spc="-20" dirty="0">
              <a:solidFill>
                <a:srgbClr val="F7F5E8"/>
              </a:solidFill>
              <a:latin typeface="Ubuntu Light" panose="020B0304030602030204" pitchFamily="34" charset="0"/>
              <a:ea typeface="Yu Mincho" panose="020B0400000000000000" pitchFamily="18" charset="-128"/>
            </a:endParaRPr>
          </a:p>
        </p:txBody>
      </p:sp>
      <p:sp>
        <p:nvSpPr>
          <p:cNvPr id="78" name="TextBox 5">
            <a:extLst>
              <a:ext uri="{FF2B5EF4-FFF2-40B4-BE49-F238E27FC236}">
                <a16:creationId xmlns:a16="http://schemas.microsoft.com/office/drawing/2014/main" id="{DA524B67-6155-EA38-EF32-59453AA86C58}"/>
              </a:ext>
            </a:extLst>
          </p:cNvPr>
          <p:cNvSpPr txBox="1">
            <a:spLocks/>
          </p:cNvSpPr>
          <p:nvPr/>
        </p:nvSpPr>
        <p:spPr>
          <a:xfrm>
            <a:off x="8888937" y="2432498"/>
            <a:ext cx="2770533" cy="4061368"/>
          </a:xfrm>
          <a:prstGeom prst="rect">
            <a:avLst/>
          </a:prstGeom>
          <a:noFill/>
        </p:spPr>
        <p:txBody>
          <a:bodyPr wrap="square" rtlCol="0">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nSpc>
                <a:spcPct val="90000"/>
              </a:lnSpc>
              <a:spcAft>
                <a:spcPts val="800"/>
              </a:spcAft>
              <a:buBlip>
                <a:blip r:embed="rId8"/>
              </a:buBlip>
            </a:pPr>
            <a:r>
              <a:rPr lang="es-xl" sz="1250" kern="100" dirty="0">
                <a:solidFill>
                  <a:srgbClr val="292662"/>
                </a:solidFill>
              </a:rPr>
              <a:t>Deporte y Competencia</a:t>
            </a:r>
          </a:p>
          <a:p>
            <a:pPr marL="391500" indent="-285750">
              <a:lnSpc>
                <a:spcPct val="90000"/>
              </a:lnSpc>
              <a:spcAft>
                <a:spcPts val="800"/>
              </a:spcAft>
              <a:buBlip>
                <a:blip r:embed="rId8"/>
              </a:buBlip>
            </a:pPr>
            <a:r>
              <a:rPr lang="es-xl" sz="1250" kern="100" dirty="0">
                <a:solidFill>
                  <a:srgbClr val="292662"/>
                </a:solidFill>
              </a:rPr>
              <a:t>Salud </a:t>
            </a:r>
          </a:p>
          <a:p>
            <a:pPr marL="391500" indent="-285750">
              <a:lnSpc>
                <a:spcPct val="90000"/>
              </a:lnSpc>
              <a:spcAft>
                <a:spcPts val="800"/>
              </a:spcAft>
              <a:buBlip>
                <a:blip r:embed="rId8"/>
              </a:buBlip>
            </a:pPr>
            <a:r>
              <a:rPr lang="es-xl" sz="1250" kern="100" dirty="0">
                <a:solidFill>
                  <a:srgbClr val="292662"/>
                </a:solidFill>
              </a:rPr>
              <a:t>Juventud Global y Educación   </a:t>
            </a:r>
            <a:endParaRPr lang="es-PA" sz="1250" kern="100" dirty="0">
              <a:solidFill>
                <a:srgbClr val="292662"/>
              </a:solidFill>
            </a:endParaRPr>
          </a:p>
          <a:p>
            <a:pPr marL="391500" indent="-285750">
              <a:lnSpc>
                <a:spcPct val="90000"/>
              </a:lnSpc>
              <a:spcAft>
                <a:spcPts val="800"/>
              </a:spcAft>
              <a:buBlip>
                <a:blip r:embed="rId8"/>
              </a:buBlip>
            </a:pPr>
            <a:r>
              <a:rPr lang="es-xl" sz="1250" kern="100" dirty="0">
                <a:solidFill>
                  <a:srgbClr val="292662"/>
                </a:solidFill>
              </a:rPr>
              <a:t>Liderazgo y Desarrollo Organizacional   </a:t>
            </a:r>
            <a:endParaRPr lang="es-PA" sz="1250" kern="100" dirty="0">
              <a:solidFill>
                <a:srgbClr val="292662"/>
              </a:solidFill>
            </a:endParaRPr>
          </a:p>
          <a:p>
            <a:pPr marL="391500" lvl="0" indent="-285750">
              <a:lnSpc>
                <a:spcPct val="90000"/>
              </a:lnSpc>
              <a:spcAft>
                <a:spcPts val="800"/>
              </a:spcAft>
              <a:buBlip>
                <a:blip r:embed="rId8"/>
              </a:buBlip>
            </a:pPr>
            <a:r>
              <a:rPr lang="es-xl" sz="1250" kern="100" dirty="0">
                <a:solidFill>
                  <a:srgbClr val="292662"/>
                </a:solidFill>
              </a:rPr>
              <a:t>Operaciones </a:t>
            </a:r>
            <a:r>
              <a:rPr lang="es-xl" sz="1250" kern="100">
                <a:solidFill>
                  <a:srgbClr val="292662"/>
                </a:solidFill>
              </a:rPr>
              <a:t>Regionales </a:t>
            </a:r>
            <a:br>
              <a:rPr lang="en-US" sz="1250" kern="100">
                <a:solidFill>
                  <a:srgbClr val="292662"/>
                </a:solidFill>
              </a:rPr>
            </a:br>
            <a:r>
              <a:rPr lang="es-xl" sz="1250" kern="100">
                <a:solidFill>
                  <a:srgbClr val="292662"/>
                </a:solidFill>
              </a:rPr>
              <a:t>y </a:t>
            </a:r>
            <a:r>
              <a:rPr lang="es-xl" sz="1250" kern="100" dirty="0">
                <a:solidFill>
                  <a:srgbClr val="292662"/>
                </a:solidFill>
              </a:rPr>
              <a:t>de Programas (RPO</a:t>
            </a:r>
            <a:r>
              <a:rPr lang="es-xl" sz="1250" kern="100">
                <a:solidFill>
                  <a:srgbClr val="292662"/>
                </a:solidFill>
              </a:rPr>
              <a:t>) </a:t>
            </a:r>
            <a:br>
              <a:rPr lang="en-US" sz="1250" kern="100">
                <a:solidFill>
                  <a:srgbClr val="292662"/>
                </a:solidFill>
              </a:rPr>
            </a:br>
            <a:r>
              <a:rPr lang="es-xl" sz="1250" kern="100">
                <a:solidFill>
                  <a:srgbClr val="292662"/>
                </a:solidFill>
              </a:rPr>
              <a:t>(</a:t>
            </a:r>
            <a:r>
              <a:rPr lang="es-xl" sz="1250" kern="100" dirty="0">
                <a:solidFill>
                  <a:srgbClr val="292662"/>
                </a:solidFill>
              </a:rPr>
              <a:t>los presidentes regionales rinden cuentas al </a:t>
            </a:r>
            <a:r>
              <a:rPr lang="es-xl" sz="1250" kern="100">
                <a:solidFill>
                  <a:srgbClr val="292662"/>
                </a:solidFill>
              </a:rPr>
              <a:t>director </a:t>
            </a:r>
            <a:br>
              <a:rPr lang="en-US" sz="1250" kern="100">
                <a:solidFill>
                  <a:srgbClr val="292662"/>
                </a:solidFill>
              </a:rPr>
            </a:br>
            <a:r>
              <a:rPr lang="es-xl" sz="1250" kern="100">
                <a:solidFill>
                  <a:srgbClr val="292662"/>
                </a:solidFill>
              </a:rPr>
              <a:t>de </a:t>
            </a:r>
            <a:r>
              <a:rPr lang="es-xl" sz="1250" kern="100" dirty="0">
                <a:solidFill>
                  <a:srgbClr val="292662"/>
                </a:solidFill>
              </a:rPr>
              <a:t>RPO)   </a:t>
            </a:r>
            <a:endParaRPr lang="es-PA" sz="1250" kern="100" dirty="0">
              <a:solidFill>
                <a:srgbClr val="292662"/>
              </a:solidFill>
            </a:endParaRPr>
          </a:p>
          <a:p>
            <a:pPr marL="391500" lvl="0" indent="-285750">
              <a:lnSpc>
                <a:spcPct val="90000"/>
              </a:lnSpc>
              <a:spcAft>
                <a:spcPts val="800"/>
              </a:spcAft>
              <a:buBlip>
                <a:blip r:embed="rId8"/>
              </a:buBlip>
            </a:pPr>
            <a:r>
              <a:rPr lang="es-xl" sz="1250" kern="100" dirty="0">
                <a:solidFill>
                  <a:srgbClr val="292662"/>
                </a:solidFill>
              </a:rPr>
              <a:t>Relaciones Gubernamentales   </a:t>
            </a:r>
            <a:endParaRPr lang="es-PA" sz="1250" kern="100" dirty="0">
              <a:solidFill>
                <a:srgbClr val="292662"/>
              </a:solidFill>
            </a:endParaRPr>
          </a:p>
          <a:p>
            <a:pPr marL="391500" lvl="0" indent="-285750">
              <a:lnSpc>
                <a:spcPct val="90000"/>
              </a:lnSpc>
              <a:spcAft>
                <a:spcPts val="800"/>
              </a:spcAft>
              <a:buBlip>
                <a:blip r:embed="rId8"/>
              </a:buBlip>
            </a:pPr>
            <a:r>
              <a:rPr lang="es-xl" sz="1250" kern="100">
                <a:solidFill>
                  <a:srgbClr val="292662"/>
                </a:solidFill>
              </a:rPr>
              <a:t>Mercadotecnia </a:t>
            </a:r>
            <a:br>
              <a:rPr lang="en-US" sz="1250" kern="100">
                <a:solidFill>
                  <a:srgbClr val="292662"/>
                </a:solidFill>
              </a:rPr>
            </a:br>
            <a:r>
              <a:rPr lang="es-xl" sz="1250" kern="100">
                <a:solidFill>
                  <a:srgbClr val="292662"/>
                </a:solidFill>
              </a:rPr>
              <a:t>y </a:t>
            </a:r>
            <a:r>
              <a:rPr lang="es-xl" sz="1250" kern="100" dirty="0">
                <a:solidFill>
                  <a:srgbClr val="292662"/>
                </a:solidFill>
              </a:rPr>
              <a:t>Comunicaciones   </a:t>
            </a:r>
            <a:endParaRPr lang="es-PA" sz="1250" kern="100" dirty="0">
              <a:solidFill>
                <a:srgbClr val="292662"/>
              </a:solidFill>
            </a:endParaRPr>
          </a:p>
          <a:p>
            <a:pPr marL="391500" lvl="0" indent="-285750">
              <a:lnSpc>
                <a:spcPct val="90000"/>
              </a:lnSpc>
              <a:spcAft>
                <a:spcPts val="800"/>
              </a:spcAft>
              <a:buBlip>
                <a:blip r:embed="rId8"/>
              </a:buBlip>
            </a:pPr>
            <a:r>
              <a:rPr lang="es-xl" sz="1250" kern="100" dirty="0">
                <a:solidFill>
                  <a:srgbClr val="292662"/>
                </a:solidFill>
              </a:rPr>
              <a:t>Tecnología de la Información   </a:t>
            </a:r>
            <a:endParaRPr lang="es-PA" sz="1250" kern="100" dirty="0">
              <a:solidFill>
                <a:srgbClr val="292662"/>
              </a:solidFill>
            </a:endParaRPr>
          </a:p>
          <a:p>
            <a:pPr marL="391500" lvl="0" indent="-285750">
              <a:lnSpc>
                <a:spcPct val="90000"/>
              </a:lnSpc>
              <a:spcAft>
                <a:spcPts val="800"/>
              </a:spcAft>
              <a:buBlip>
                <a:blip r:embed="rId8"/>
              </a:buBlip>
            </a:pPr>
            <a:r>
              <a:rPr lang="es-xl" sz="1250" kern="100" dirty="0">
                <a:solidFill>
                  <a:srgbClr val="292662"/>
                </a:solidFill>
              </a:rPr>
              <a:t>Legal   </a:t>
            </a:r>
            <a:endParaRPr lang="es-PA" sz="1250" kern="100" dirty="0">
              <a:solidFill>
                <a:srgbClr val="292662"/>
              </a:solidFill>
            </a:endParaRPr>
          </a:p>
          <a:p>
            <a:pPr marL="391500" lvl="0" indent="-285750">
              <a:lnSpc>
                <a:spcPct val="90000"/>
              </a:lnSpc>
              <a:spcAft>
                <a:spcPts val="800"/>
              </a:spcAft>
              <a:buBlip>
                <a:blip r:embed="rId8"/>
              </a:buBlip>
            </a:pPr>
            <a:r>
              <a:rPr lang="es-xl" sz="1250" kern="100" dirty="0">
                <a:solidFill>
                  <a:srgbClr val="292662"/>
                </a:solidFill>
              </a:rPr>
              <a:t>Finanzas   </a:t>
            </a:r>
            <a:endParaRPr lang="es-PA" sz="1250" kern="100" dirty="0">
              <a:solidFill>
                <a:srgbClr val="292662"/>
              </a:solidFill>
            </a:endParaRPr>
          </a:p>
          <a:p>
            <a:pPr marL="391500" indent="-285750">
              <a:lnSpc>
                <a:spcPct val="90000"/>
              </a:lnSpc>
              <a:spcAft>
                <a:spcPts val="800"/>
              </a:spcAft>
              <a:buBlip>
                <a:blip r:embed="rId8"/>
              </a:buBlip>
            </a:pPr>
            <a:r>
              <a:rPr lang="es-xl" sz="1250" kern="100" dirty="0">
                <a:solidFill>
                  <a:srgbClr val="292662"/>
                </a:solidFill>
              </a:rPr>
              <a:t>Recursos Humanos   </a:t>
            </a:r>
            <a:endParaRPr lang="es-PA" sz="1250" kern="100" dirty="0">
              <a:solidFill>
                <a:srgbClr val="292662"/>
              </a:solidFill>
            </a:endParaRPr>
          </a:p>
        </p:txBody>
      </p:sp>
      <p:sp>
        <p:nvSpPr>
          <p:cNvPr id="79" name="TextBox 5">
            <a:extLst>
              <a:ext uri="{FF2B5EF4-FFF2-40B4-BE49-F238E27FC236}">
                <a16:creationId xmlns:a16="http://schemas.microsoft.com/office/drawing/2014/main" id="{B4E2496B-A5D2-16FE-43C6-94AC4508C0BB}"/>
              </a:ext>
            </a:extLst>
          </p:cNvPr>
          <p:cNvSpPr txBox="1">
            <a:spLocks/>
          </p:cNvSpPr>
          <p:nvPr/>
        </p:nvSpPr>
        <p:spPr>
          <a:xfrm>
            <a:off x="488385" y="4400890"/>
            <a:ext cx="959364" cy="498598"/>
          </a:xfrm>
          <a:prstGeom prst="rect">
            <a:avLst/>
          </a:prstGeom>
          <a:noFill/>
        </p:spPr>
        <p:txBody>
          <a:bodyPr wrap="square" rtlCol="0" anchor="ctr">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Especiales África</a:t>
            </a:r>
          </a:p>
        </p:txBody>
      </p:sp>
      <p:sp>
        <p:nvSpPr>
          <p:cNvPr id="96" name="TextBox 5">
            <a:extLst>
              <a:ext uri="{FF2B5EF4-FFF2-40B4-BE49-F238E27FC236}">
                <a16:creationId xmlns:a16="http://schemas.microsoft.com/office/drawing/2014/main" id="{E6EECC9D-FCBD-ECB1-E396-671626C8ECF2}"/>
              </a:ext>
            </a:extLst>
          </p:cNvPr>
          <p:cNvSpPr txBox="1">
            <a:spLocks/>
          </p:cNvSpPr>
          <p:nvPr/>
        </p:nvSpPr>
        <p:spPr>
          <a:xfrm>
            <a:off x="1548099" y="4409716"/>
            <a:ext cx="996760" cy="498598"/>
          </a:xfrm>
          <a:prstGeom prst="rect">
            <a:avLst/>
          </a:prstGeom>
          <a:noFill/>
        </p:spPr>
        <p:txBody>
          <a:bodyPr wrap="square" rtlCol="0" anchor="ctr">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a:solidFill>
                  <a:srgbClr val="292662"/>
                </a:solidFill>
              </a:rPr>
              <a:t>Olimpiadas Especiales Asia Pacífico</a:t>
            </a:r>
            <a:endParaRPr lang="es-PA" sz="1100" kern="100" dirty="0">
              <a:solidFill>
                <a:srgbClr val="292662"/>
              </a:solidFill>
            </a:endParaRPr>
          </a:p>
        </p:txBody>
      </p:sp>
      <p:sp>
        <p:nvSpPr>
          <p:cNvPr id="97" name="TextBox 5">
            <a:extLst>
              <a:ext uri="{FF2B5EF4-FFF2-40B4-BE49-F238E27FC236}">
                <a16:creationId xmlns:a16="http://schemas.microsoft.com/office/drawing/2014/main" id="{331BBA33-37A8-7961-E0B2-E2449D5BD7DF}"/>
              </a:ext>
            </a:extLst>
          </p:cNvPr>
          <p:cNvSpPr txBox="1">
            <a:spLocks/>
          </p:cNvSpPr>
          <p:nvPr/>
        </p:nvSpPr>
        <p:spPr>
          <a:xfrm>
            <a:off x="2622156" y="4342005"/>
            <a:ext cx="992340" cy="634020"/>
          </a:xfrm>
          <a:prstGeom prst="rect">
            <a:avLst/>
          </a:prstGeom>
          <a:noFill/>
        </p:spPr>
        <p:txBody>
          <a:bodyPr wrap="square" lIns="0" rIns="0" rtlCol="0" anchor="ctr">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a:t>
            </a:r>
            <a:r>
              <a:rPr lang="es-xl" sz="1100" kern="100">
                <a:solidFill>
                  <a:srgbClr val="292662"/>
                </a:solidFill>
              </a:rPr>
              <a:t>Especiales </a:t>
            </a:r>
            <a:br>
              <a:rPr lang="en-US" sz="1100" kern="100">
                <a:solidFill>
                  <a:srgbClr val="292662"/>
                </a:solidFill>
              </a:rPr>
            </a:br>
            <a:r>
              <a:rPr lang="es-xl" sz="1100" kern="100">
                <a:solidFill>
                  <a:srgbClr val="292662"/>
                </a:solidFill>
              </a:rPr>
              <a:t>Asia</a:t>
            </a:r>
            <a:r>
              <a:rPr lang="en-US" sz="1100" kern="100">
                <a:solidFill>
                  <a:srgbClr val="292662"/>
                </a:solidFill>
              </a:rPr>
              <a:t> </a:t>
            </a:r>
            <a:r>
              <a:rPr lang="es-xl" sz="1100" kern="100">
                <a:solidFill>
                  <a:srgbClr val="292662"/>
                </a:solidFill>
              </a:rPr>
              <a:t>Oriental</a:t>
            </a:r>
            <a:endParaRPr lang="es-xl" sz="1100" kern="100" dirty="0">
              <a:solidFill>
                <a:srgbClr val="292662"/>
              </a:solidFill>
            </a:endParaRPr>
          </a:p>
        </p:txBody>
      </p:sp>
      <p:sp>
        <p:nvSpPr>
          <p:cNvPr id="98" name="TextBox 5">
            <a:extLst>
              <a:ext uri="{FF2B5EF4-FFF2-40B4-BE49-F238E27FC236}">
                <a16:creationId xmlns:a16="http://schemas.microsoft.com/office/drawing/2014/main" id="{F6ED9FF2-C0B5-D9C1-A1DF-71B04D9D19AA}"/>
              </a:ext>
            </a:extLst>
          </p:cNvPr>
          <p:cNvSpPr txBox="1">
            <a:spLocks/>
          </p:cNvSpPr>
          <p:nvPr/>
        </p:nvSpPr>
        <p:spPr>
          <a:xfrm>
            <a:off x="3490156" y="4274295"/>
            <a:ext cx="1389604" cy="769441"/>
          </a:xfrm>
          <a:prstGeom prst="rect">
            <a:avLst/>
          </a:prstGeom>
          <a:noFill/>
        </p:spPr>
        <p:txBody>
          <a:bodyPr wrap="square" rtlCol="0" anchor="ctr">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a:t>
            </a:r>
            <a:r>
              <a:rPr lang="es-xl" sz="1100" kern="100">
                <a:solidFill>
                  <a:srgbClr val="292662"/>
                </a:solidFill>
              </a:rPr>
              <a:t>Especiales </a:t>
            </a:r>
            <a:br>
              <a:rPr lang="en-US" sz="1100" kern="100">
                <a:solidFill>
                  <a:srgbClr val="292662"/>
                </a:solidFill>
              </a:rPr>
            </a:br>
            <a:r>
              <a:rPr lang="es-xl" sz="1100" kern="100">
                <a:solidFill>
                  <a:srgbClr val="292662"/>
                </a:solidFill>
              </a:rPr>
              <a:t>Europa/</a:t>
            </a:r>
            <a:br>
              <a:rPr lang="en-US" sz="1100" kern="100">
                <a:solidFill>
                  <a:srgbClr val="292662"/>
                </a:solidFill>
              </a:rPr>
            </a:br>
            <a:r>
              <a:rPr lang="es-xl" sz="1100" kern="100">
                <a:solidFill>
                  <a:srgbClr val="292662"/>
                </a:solidFill>
              </a:rPr>
              <a:t>Eurasia</a:t>
            </a:r>
            <a:endParaRPr lang="es-xl" sz="1100" kern="100" dirty="0">
              <a:solidFill>
                <a:srgbClr val="292662"/>
              </a:solidFill>
            </a:endParaRPr>
          </a:p>
        </p:txBody>
      </p:sp>
      <p:sp>
        <p:nvSpPr>
          <p:cNvPr id="99" name="TextBox 5">
            <a:extLst>
              <a:ext uri="{FF2B5EF4-FFF2-40B4-BE49-F238E27FC236}">
                <a16:creationId xmlns:a16="http://schemas.microsoft.com/office/drawing/2014/main" id="{A7273E28-668C-43D8-DE76-E5500CB1967F}"/>
              </a:ext>
            </a:extLst>
          </p:cNvPr>
          <p:cNvSpPr txBox="1">
            <a:spLocks/>
          </p:cNvSpPr>
          <p:nvPr/>
        </p:nvSpPr>
        <p:spPr>
          <a:xfrm>
            <a:off x="4677759" y="4342006"/>
            <a:ext cx="1174870" cy="634020"/>
          </a:xfrm>
          <a:prstGeom prst="rect">
            <a:avLst/>
          </a:prstGeom>
          <a:noFill/>
        </p:spPr>
        <p:txBody>
          <a:bodyPr wrap="square" rtlCol="0" anchor="ctr">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a:t>
            </a:r>
            <a:r>
              <a:rPr lang="es-xl" sz="1100" kern="100">
                <a:solidFill>
                  <a:srgbClr val="292662"/>
                </a:solidFill>
              </a:rPr>
              <a:t>Especiales Latino</a:t>
            </a:r>
            <a:r>
              <a:rPr lang="en-US" sz="1100" kern="100">
                <a:solidFill>
                  <a:srgbClr val="292662"/>
                </a:solidFill>
              </a:rPr>
              <a:t>-</a:t>
            </a:r>
            <a:br>
              <a:rPr lang="en-US" sz="1100" kern="100">
                <a:solidFill>
                  <a:srgbClr val="292662"/>
                </a:solidFill>
              </a:rPr>
            </a:br>
            <a:r>
              <a:rPr lang="es-xl" sz="1100" kern="100">
                <a:solidFill>
                  <a:srgbClr val="292662"/>
                </a:solidFill>
              </a:rPr>
              <a:t>américa</a:t>
            </a:r>
            <a:endParaRPr lang="es-xl" sz="1100" kern="100" dirty="0">
              <a:solidFill>
                <a:srgbClr val="292662"/>
              </a:solidFill>
            </a:endParaRPr>
          </a:p>
        </p:txBody>
      </p:sp>
      <p:sp>
        <p:nvSpPr>
          <p:cNvPr id="100" name="TextBox 5">
            <a:extLst>
              <a:ext uri="{FF2B5EF4-FFF2-40B4-BE49-F238E27FC236}">
                <a16:creationId xmlns:a16="http://schemas.microsoft.com/office/drawing/2014/main" id="{5BC3AA7F-58E3-FB14-1A09-1DC7DC220971}"/>
              </a:ext>
            </a:extLst>
          </p:cNvPr>
          <p:cNvSpPr txBox="1">
            <a:spLocks/>
          </p:cNvSpPr>
          <p:nvPr/>
        </p:nvSpPr>
        <p:spPr>
          <a:xfrm>
            <a:off x="5743343" y="4274295"/>
            <a:ext cx="1499924" cy="769441"/>
          </a:xfrm>
          <a:prstGeom prst="rect">
            <a:avLst/>
          </a:prstGeom>
          <a:noFill/>
        </p:spPr>
        <p:txBody>
          <a:bodyPr wrap="square" rtlCol="0" anchor="ctr">
            <a:no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xl" sz="1100" dirty="0">
                <a:solidFill>
                  <a:srgbClr val="292662"/>
                </a:solidFill>
              </a:rPr>
              <a:t>Olimpiadas </a:t>
            </a:r>
            <a:r>
              <a:rPr lang="es-xl" sz="1100">
                <a:solidFill>
                  <a:srgbClr val="292662"/>
                </a:solidFill>
              </a:rPr>
              <a:t>Especiales Medio </a:t>
            </a:r>
            <a:r>
              <a:rPr lang="es-xl" sz="1100" dirty="0">
                <a:solidFill>
                  <a:srgbClr val="292662"/>
                </a:solidFill>
              </a:rPr>
              <a:t>Oriente/</a:t>
            </a:r>
            <a:r>
              <a:rPr lang="es-xl" sz="1100">
                <a:solidFill>
                  <a:srgbClr val="292662"/>
                </a:solidFill>
              </a:rPr>
              <a:t>África </a:t>
            </a:r>
            <a:br>
              <a:rPr lang="en-US" sz="1100">
                <a:solidFill>
                  <a:srgbClr val="292662"/>
                </a:solidFill>
              </a:rPr>
            </a:br>
            <a:r>
              <a:rPr lang="es-xl" sz="1100">
                <a:solidFill>
                  <a:srgbClr val="292662"/>
                </a:solidFill>
              </a:rPr>
              <a:t>del </a:t>
            </a:r>
            <a:r>
              <a:rPr lang="es-xl" sz="1100" dirty="0">
                <a:solidFill>
                  <a:srgbClr val="292662"/>
                </a:solidFill>
              </a:rPr>
              <a:t>Norte</a:t>
            </a:r>
          </a:p>
        </p:txBody>
      </p:sp>
      <p:sp>
        <p:nvSpPr>
          <p:cNvPr id="101" name="TextBox 5">
            <a:extLst>
              <a:ext uri="{FF2B5EF4-FFF2-40B4-BE49-F238E27FC236}">
                <a16:creationId xmlns:a16="http://schemas.microsoft.com/office/drawing/2014/main" id="{6B98D59D-4A88-2CEF-9527-5C80C66D5883}"/>
              </a:ext>
            </a:extLst>
          </p:cNvPr>
          <p:cNvSpPr txBox="1">
            <a:spLocks/>
          </p:cNvSpPr>
          <p:nvPr/>
        </p:nvSpPr>
        <p:spPr>
          <a:xfrm>
            <a:off x="7255831" y="4274295"/>
            <a:ext cx="904463" cy="769441"/>
          </a:xfrm>
          <a:prstGeom prst="rect">
            <a:avLst/>
          </a:prstGeom>
          <a:noFill/>
        </p:spPr>
        <p:txBody>
          <a:bodyPr wrap="square" rtlCol="0" anchor="ctr">
            <a:no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xl" sz="1100" dirty="0">
                <a:solidFill>
                  <a:srgbClr val="292662"/>
                </a:solidFill>
              </a:rPr>
              <a:t>Olimpiadas </a:t>
            </a:r>
            <a:r>
              <a:rPr lang="es-xl" sz="1100">
                <a:solidFill>
                  <a:srgbClr val="292662"/>
                </a:solidFill>
              </a:rPr>
              <a:t>Especiales Norte</a:t>
            </a:r>
            <a:r>
              <a:rPr lang="en-US" sz="1100">
                <a:solidFill>
                  <a:srgbClr val="292662"/>
                </a:solidFill>
              </a:rPr>
              <a:t>-</a:t>
            </a:r>
            <a:r>
              <a:rPr lang="es-xl" sz="1100">
                <a:solidFill>
                  <a:srgbClr val="292662"/>
                </a:solidFill>
              </a:rPr>
              <a:t>américa</a:t>
            </a:r>
            <a:endParaRPr lang="es-xl" sz="1100" dirty="0">
              <a:solidFill>
                <a:srgbClr val="292662"/>
              </a:solidFill>
            </a:endParaRPr>
          </a:p>
        </p:txBody>
      </p:sp>
      <p:sp>
        <p:nvSpPr>
          <p:cNvPr id="102" name="TextBox 5">
            <a:hlinkClick r:id="rId5" action="ppaction://hlinksldjump"/>
            <a:extLst>
              <a:ext uri="{FF2B5EF4-FFF2-40B4-BE49-F238E27FC236}">
                <a16:creationId xmlns:a16="http://schemas.microsoft.com/office/drawing/2014/main" id="{73E09F9D-C61C-47AA-D638-0045B69F9B1F}"/>
              </a:ext>
            </a:extLst>
          </p:cNvPr>
          <p:cNvSpPr txBox="1"/>
          <p:nvPr/>
        </p:nvSpPr>
        <p:spPr>
          <a:xfrm>
            <a:off x="3698405" y="5306250"/>
            <a:ext cx="1279422" cy="307777"/>
          </a:xfrm>
          <a:prstGeom prst="rect">
            <a:avLst/>
          </a:prstGeom>
          <a:noFill/>
        </p:spPr>
        <p:txBody>
          <a:bodyPr wrap="square" rtlCol="0">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b="1" dirty="0">
                <a:solidFill>
                  <a:srgbClr val="292662"/>
                </a:solidFill>
                <a:effectLst/>
                <a:latin typeface="Ubuntu Light" panose="020B0304030602030204" pitchFamily="34" charset="0"/>
                <a:ea typeface="Yu Mincho" panose="020B0400000000000000" pitchFamily="18" charset="-128"/>
              </a:rPr>
              <a:t>Programas</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105" name="TextBox 5">
            <a:extLst>
              <a:ext uri="{FF2B5EF4-FFF2-40B4-BE49-F238E27FC236}">
                <a16:creationId xmlns:a16="http://schemas.microsoft.com/office/drawing/2014/main" id="{80A1D44E-A4F2-12C9-04CE-AE2CD4842F70}"/>
              </a:ext>
            </a:extLst>
          </p:cNvPr>
          <p:cNvSpPr txBox="1"/>
          <p:nvPr/>
        </p:nvSpPr>
        <p:spPr>
          <a:xfrm>
            <a:off x="1646094" y="5909348"/>
            <a:ext cx="1705574" cy="307777"/>
          </a:xfrm>
          <a:prstGeom prst="rect">
            <a:avLst/>
          </a:prstGeom>
          <a:noFill/>
        </p:spPr>
        <p:txBody>
          <a:bodyPr wrap="square" rtlCol="0">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dirty="0">
                <a:solidFill>
                  <a:srgbClr val="292662"/>
                </a:solidFill>
                <a:effectLst/>
                <a:ea typeface="Yu Mincho" panose="020B0400000000000000" pitchFamily="18" charset="-128"/>
              </a:rPr>
              <a:t>Subprogramas</a:t>
            </a:r>
            <a:endParaRPr lang="es-PA" i="1" dirty="0">
              <a:solidFill>
                <a:srgbClr val="292662"/>
              </a:solidFill>
              <a:ea typeface="Yu Mincho" panose="020B0400000000000000" pitchFamily="18" charset="-128"/>
            </a:endParaRPr>
          </a:p>
        </p:txBody>
      </p:sp>
      <p:sp>
        <p:nvSpPr>
          <p:cNvPr id="107" name="TextBox 5">
            <a:hlinkClick r:id="rId6" action="ppaction://hlinksldjump"/>
            <a:extLst>
              <a:ext uri="{FF2B5EF4-FFF2-40B4-BE49-F238E27FC236}">
                <a16:creationId xmlns:a16="http://schemas.microsoft.com/office/drawing/2014/main" id="{296FE82D-847D-8112-67A5-5DE127E7E589}"/>
              </a:ext>
            </a:extLst>
          </p:cNvPr>
          <p:cNvSpPr txBox="1"/>
          <p:nvPr/>
        </p:nvSpPr>
        <p:spPr>
          <a:xfrm>
            <a:off x="4899746" y="5909348"/>
            <a:ext cx="1705574" cy="307777"/>
          </a:xfrm>
          <a:prstGeom prst="rect">
            <a:avLst/>
          </a:prstGeom>
          <a:noFill/>
        </p:spPr>
        <p:txBody>
          <a:bodyPr wrap="square" rtlCol="0">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dirty="0">
                <a:solidFill>
                  <a:srgbClr val="F7F5E8"/>
                </a:solidFill>
                <a:effectLst/>
                <a:ea typeface="Yu Mincho" panose="020B0400000000000000" pitchFamily="18" charset="-128"/>
              </a:rPr>
              <a:t>Programas locales</a:t>
            </a:r>
            <a:endParaRPr lang="es-PA" i="1" dirty="0">
              <a:solidFill>
                <a:srgbClr val="F7F5E8"/>
              </a:solidFill>
              <a:ea typeface="Yu Mincho" panose="020B0400000000000000" pitchFamily="18" charset="-128"/>
            </a:endParaRPr>
          </a:p>
        </p:txBody>
      </p:sp>
      <p:cxnSp>
        <p:nvCxnSpPr>
          <p:cNvPr id="115" name="Conector recto 114">
            <a:extLst>
              <a:ext uri="{FF2B5EF4-FFF2-40B4-BE49-F238E27FC236}">
                <a16:creationId xmlns:a16="http://schemas.microsoft.com/office/drawing/2014/main" id="{311ACDE9-8DF5-66C5-1E62-CA1FD089634E}"/>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2D33F27D-0DB1-A054-AB6C-49DC5146C6AD}"/>
              </a:ext>
            </a:extLst>
          </p:cNvPr>
          <p:cNvSpPr txBox="1"/>
          <p:nvPr/>
        </p:nvSpPr>
        <p:spPr>
          <a:xfrm>
            <a:off x="811899" y="807489"/>
            <a:ext cx="5651500" cy="523220"/>
          </a:xfrm>
          <a:prstGeom prst="rect">
            <a:avLst/>
          </a:prstGeom>
          <a:noFill/>
        </p:spPr>
        <p:txBody>
          <a:bodyPr wrap="square" rtlCol="0">
            <a:noAutofit/>
          </a:bodyPr>
          <a:lstStyle/>
          <a:p>
            <a:r>
              <a:rPr lang="es-xl" sz="2800" b="1" dirty="0">
                <a:solidFill>
                  <a:srgbClr val="F6891F"/>
                </a:solidFill>
                <a:latin typeface="Ubuntu" panose="020B0504030602030204" pitchFamily="34" charset="0"/>
              </a:rPr>
              <a:t>Estructura organizacional</a:t>
            </a:r>
          </a:p>
        </p:txBody>
      </p:sp>
    </p:spTree>
    <p:extLst>
      <p:ext uri="{BB962C8B-B14F-4D97-AF65-F5344CB8AC3E}">
        <p14:creationId xmlns:p14="http://schemas.microsoft.com/office/powerpoint/2010/main" val="2783408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38DE6-8848-E41B-CBA0-A66C17FE9ABB}"/>
            </a:ext>
          </a:extLst>
        </p:cNvPr>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71AF98A9-02AD-F438-96C7-9A6D2EABAC97}"/>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54990E1D-99C9-7D8F-E9D3-859DF40AC943}"/>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p>
        </p:txBody>
      </p:sp>
      <p:cxnSp>
        <p:nvCxnSpPr>
          <p:cNvPr id="77" name="Conector recto 76">
            <a:extLst>
              <a:ext uri="{FF2B5EF4-FFF2-40B4-BE49-F238E27FC236}">
                <a16:creationId xmlns:a16="http://schemas.microsoft.com/office/drawing/2014/main" id="{4CFD0C01-8126-B1DA-4279-3596633CD38A}"/>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0610A546-18C8-4080-D0EB-4AB3E99E331A}"/>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6987FC1A-F56F-5770-971A-7CE4DD4DE3E1}"/>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9" name="Rectángulo: esquinas redondeadas 8">
            <a:hlinkClick r:id="rId4" action="ppaction://hlinksldjump"/>
            <a:extLst>
              <a:ext uri="{FF2B5EF4-FFF2-40B4-BE49-F238E27FC236}">
                <a16:creationId xmlns:a16="http://schemas.microsoft.com/office/drawing/2014/main" id="{35574DF7-138F-0E3C-B12C-37DA11294D1B}"/>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0" name="Rectángulo: esquinas redondeadas 9">
            <a:extLst>
              <a:ext uri="{FF2B5EF4-FFF2-40B4-BE49-F238E27FC236}">
                <a16:creationId xmlns:a16="http://schemas.microsoft.com/office/drawing/2014/main" id="{8A1B8907-8176-4341-E4D6-6E72FB0463ED}"/>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7" name="Rectángulo: esquinas redondeadas 16">
            <a:extLst>
              <a:ext uri="{FF2B5EF4-FFF2-40B4-BE49-F238E27FC236}">
                <a16:creationId xmlns:a16="http://schemas.microsoft.com/office/drawing/2014/main" id="{65CA6ABB-404B-7593-1608-CC300B4E2CF4}"/>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8" name="Rectángulo: esquinas redondeadas 17">
            <a:extLst>
              <a:ext uri="{FF2B5EF4-FFF2-40B4-BE49-F238E27FC236}">
                <a16:creationId xmlns:a16="http://schemas.microsoft.com/office/drawing/2014/main" id="{41AFF0E4-B999-5570-FFC6-5C7FD6FE4178}"/>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9" name="Rectángulo: esquinas redondeadas 18">
            <a:extLst>
              <a:ext uri="{FF2B5EF4-FFF2-40B4-BE49-F238E27FC236}">
                <a16:creationId xmlns:a16="http://schemas.microsoft.com/office/drawing/2014/main" id="{518B1C51-A246-7614-EB63-E81B97C28C05}"/>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3" name="Rectángulo: esquinas redondeadas 22">
            <a:extLst>
              <a:ext uri="{FF2B5EF4-FFF2-40B4-BE49-F238E27FC236}">
                <a16:creationId xmlns:a16="http://schemas.microsoft.com/office/drawing/2014/main" id="{979135B9-2623-6D23-7BD5-06756F5EE740}"/>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4" name="Rectángulo: esquinas redondeadas 23">
            <a:extLst>
              <a:ext uri="{FF2B5EF4-FFF2-40B4-BE49-F238E27FC236}">
                <a16:creationId xmlns:a16="http://schemas.microsoft.com/office/drawing/2014/main" id="{C2015A9C-8C3F-BE76-930E-8110B5C11157}"/>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6" name="Rectángulo: esquinas redondeadas 25">
            <a:extLst>
              <a:ext uri="{FF2B5EF4-FFF2-40B4-BE49-F238E27FC236}">
                <a16:creationId xmlns:a16="http://schemas.microsoft.com/office/drawing/2014/main" id="{825E2415-50CB-D40E-8875-B35E565780DF}"/>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7" name="Rectángulo: esquinas redondeadas 26">
            <a:hlinkClick r:id="rId5" action="ppaction://hlinksldjump"/>
            <a:extLst>
              <a:ext uri="{FF2B5EF4-FFF2-40B4-BE49-F238E27FC236}">
                <a16:creationId xmlns:a16="http://schemas.microsoft.com/office/drawing/2014/main" id="{75CEFAB1-BD33-D0C9-527D-CDD69E0C8F1B}"/>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8" name="Rectángulo: esquinas redondeadas 27">
            <a:extLst>
              <a:ext uri="{FF2B5EF4-FFF2-40B4-BE49-F238E27FC236}">
                <a16:creationId xmlns:a16="http://schemas.microsoft.com/office/drawing/2014/main" id="{56505BDA-B4CB-5F77-4EA3-2C7ADCCD75AD}"/>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40" name="Rectángulo: esquinas redondeadas 39">
            <a:extLst>
              <a:ext uri="{FF2B5EF4-FFF2-40B4-BE49-F238E27FC236}">
                <a16:creationId xmlns:a16="http://schemas.microsoft.com/office/drawing/2014/main" id="{44D0B0F6-F60D-3620-B21D-DAE7F654908F}"/>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2" name="Rectángulo: esquinas redondeadas 61">
            <a:hlinkClick r:id="rId6" action="ppaction://hlinksldjump"/>
            <a:extLst>
              <a:ext uri="{FF2B5EF4-FFF2-40B4-BE49-F238E27FC236}">
                <a16:creationId xmlns:a16="http://schemas.microsoft.com/office/drawing/2014/main" id="{42989774-3FD7-DDF3-57AD-4E4D8E5B85F9}"/>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 name="Rectángulo: esquinas redondeadas 5">
            <a:hlinkClick r:id="rId7" action="ppaction://hlinksldjump"/>
            <a:extLst>
              <a:ext uri="{FF2B5EF4-FFF2-40B4-BE49-F238E27FC236}">
                <a16:creationId xmlns:a16="http://schemas.microsoft.com/office/drawing/2014/main" id="{DF33B222-4771-1A80-7E33-BC85F040A339}"/>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ndParaRPr>
          </a:p>
        </p:txBody>
      </p:sp>
      <p:sp>
        <p:nvSpPr>
          <p:cNvPr id="63" name="TextBox 5">
            <a:hlinkClick r:id="rId7" action="ppaction://hlinksldjump"/>
            <a:extLst>
              <a:ext uri="{FF2B5EF4-FFF2-40B4-BE49-F238E27FC236}">
                <a16:creationId xmlns:a16="http://schemas.microsoft.com/office/drawing/2014/main" id="{72EA644E-2F62-93D2-FA8A-3E1B147B947A}"/>
              </a:ext>
            </a:extLst>
          </p:cNvPr>
          <p:cNvSpPr txBox="1"/>
          <p:nvPr/>
        </p:nvSpPr>
        <p:spPr>
          <a:xfrm>
            <a:off x="4478826" y="1586004"/>
            <a:ext cx="3068886"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b="1" dirty="0">
                <a:solidFill>
                  <a:srgbClr val="292662"/>
                </a:solidFill>
                <a:effectLst/>
                <a:latin typeface="Ubuntu Light" panose="020B0304030602030204" pitchFamily="34" charset="0"/>
                <a:ea typeface="Yu Mincho" panose="020B0400000000000000" pitchFamily="18" charset="-128"/>
              </a:rPr>
              <a:t>Junta Internacional y </a:t>
            </a:r>
            <a:r>
              <a:rPr lang="es-xl" b="1">
                <a:solidFill>
                  <a:srgbClr val="292662"/>
                </a:solidFill>
                <a:effectLst/>
                <a:latin typeface="Ubuntu Light" panose="020B0304030602030204" pitchFamily="34" charset="0"/>
                <a:ea typeface="Yu Mincho" panose="020B0400000000000000" pitchFamily="18" charset="-128"/>
              </a:rPr>
              <a:t>Comités </a:t>
            </a:r>
            <a:br>
              <a:rPr lang="en-US" b="1">
                <a:solidFill>
                  <a:srgbClr val="292662"/>
                </a:solidFill>
                <a:effectLst/>
                <a:latin typeface="Ubuntu Light" panose="020B0304030602030204" pitchFamily="34" charset="0"/>
                <a:ea typeface="Yu Mincho" panose="020B0400000000000000" pitchFamily="18" charset="-128"/>
              </a:rPr>
            </a:br>
            <a:r>
              <a:rPr lang="es-xl" b="1">
                <a:solidFill>
                  <a:srgbClr val="292662"/>
                </a:solidFill>
                <a:effectLst/>
                <a:latin typeface="Ubuntu Light" panose="020B0304030602030204" pitchFamily="34" charset="0"/>
                <a:ea typeface="Yu Mincho" panose="020B0400000000000000" pitchFamily="18" charset="-128"/>
              </a:rPr>
              <a:t>de </a:t>
            </a:r>
            <a:r>
              <a:rPr lang="es-xl" b="1" dirty="0">
                <a:solidFill>
                  <a:srgbClr val="292662"/>
                </a:solidFill>
                <a:effectLst/>
                <a:latin typeface="Ubuntu Light" panose="020B0304030602030204" pitchFamily="34" charset="0"/>
                <a:ea typeface="Yu Mincho" panose="020B0400000000000000" pitchFamily="18" charset="-128"/>
              </a:rPr>
              <a:t>Olimpiadas Especiales</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64" name="TextBox 5">
            <a:hlinkClick r:id="rId3" action="ppaction://hlinksldjump"/>
            <a:extLst>
              <a:ext uri="{FF2B5EF4-FFF2-40B4-BE49-F238E27FC236}">
                <a16:creationId xmlns:a16="http://schemas.microsoft.com/office/drawing/2014/main" id="{73C41DC9-387D-D296-5E95-A87D5D359D75}"/>
              </a:ext>
            </a:extLst>
          </p:cNvPr>
          <p:cNvSpPr txBox="1"/>
          <p:nvPr/>
        </p:nvSpPr>
        <p:spPr>
          <a:xfrm>
            <a:off x="5070204" y="2251630"/>
            <a:ext cx="2051593" cy="70634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95000"/>
              </a:lnSpc>
            </a:pPr>
            <a:r>
              <a:rPr lang="es-xl" b="1" dirty="0">
                <a:solidFill>
                  <a:srgbClr val="F7F5E8"/>
                </a:solidFill>
                <a:effectLst/>
                <a:latin typeface="Ubuntu Light" panose="020B0304030602030204" pitchFamily="34" charset="0"/>
                <a:ea typeface="Yu Mincho" panose="020B0400000000000000" pitchFamily="18" charset="-128"/>
              </a:rPr>
              <a:t>Special Olympics International (Special Olympics, Inc.)</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65" name="TextBox 5">
            <a:hlinkClick r:id="rId4" action="ppaction://hlinksldjump"/>
            <a:extLst>
              <a:ext uri="{FF2B5EF4-FFF2-40B4-BE49-F238E27FC236}">
                <a16:creationId xmlns:a16="http://schemas.microsoft.com/office/drawing/2014/main" id="{24548780-6D31-CDD1-CEE4-3ED9DE31475A}"/>
              </a:ext>
            </a:extLst>
          </p:cNvPr>
          <p:cNvSpPr txBox="1"/>
          <p:nvPr/>
        </p:nvSpPr>
        <p:spPr>
          <a:xfrm>
            <a:off x="4879760" y="3133242"/>
            <a:ext cx="250550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dirty="0">
                <a:solidFill>
                  <a:srgbClr val="F7F5E8"/>
                </a:solidFill>
                <a:effectLst/>
                <a:ea typeface="Yu Mincho" panose="020B0400000000000000" pitchFamily="18" charset="-128"/>
              </a:rPr>
              <a:t>Presidentes </a:t>
            </a:r>
            <a:r>
              <a:rPr lang="es-xl">
                <a:solidFill>
                  <a:srgbClr val="F7F5E8"/>
                </a:solidFill>
                <a:effectLst/>
                <a:ea typeface="Yu Mincho" panose="020B0400000000000000" pitchFamily="18" charset="-128"/>
              </a:rPr>
              <a:t>regionales </a:t>
            </a:r>
            <a:br>
              <a:rPr lang="en-US">
                <a:solidFill>
                  <a:srgbClr val="F7F5E8"/>
                </a:solidFill>
                <a:effectLst/>
                <a:ea typeface="Yu Mincho" panose="020B0400000000000000" pitchFamily="18" charset="-128"/>
              </a:rPr>
            </a:br>
            <a:r>
              <a:rPr lang="es-xl">
                <a:solidFill>
                  <a:srgbClr val="F7F5E8"/>
                </a:solidFill>
                <a:effectLst/>
                <a:ea typeface="Yu Mincho" panose="020B0400000000000000" pitchFamily="18" charset="-128"/>
              </a:rPr>
              <a:t>y </a:t>
            </a:r>
            <a:r>
              <a:rPr lang="es-xl" dirty="0">
                <a:solidFill>
                  <a:srgbClr val="F7F5E8"/>
                </a:solidFill>
                <a:effectLst/>
                <a:ea typeface="Yu Mincho" panose="020B0400000000000000" pitchFamily="18" charset="-128"/>
              </a:rPr>
              <a:t>directores generales</a:t>
            </a:r>
            <a:endParaRPr lang="es-PA" i="1" dirty="0">
              <a:solidFill>
                <a:srgbClr val="F7F5E8"/>
              </a:solidFill>
              <a:ea typeface="Yu Mincho" panose="020B0400000000000000" pitchFamily="18" charset="-128"/>
            </a:endParaRPr>
          </a:p>
        </p:txBody>
      </p:sp>
      <p:sp>
        <p:nvSpPr>
          <p:cNvPr id="69" name="TextBox 5">
            <a:hlinkClick r:id="rId5" action="ppaction://hlinksldjump"/>
            <a:extLst>
              <a:ext uri="{FF2B5EF4-FFF2-40B4-BE49-F238E27FC236}">
                <a16:creationId xmlns:a16="http://schemas.microsoft.com/office/drawing/2014/main" id="{1040F137-C8C2-2F1A-D843-835210CEEEC4}"/>
              </a:ext>
            </a:extLst>
          </p:cNvPr>
          <p:cNvSpPr txBox="1">
            <a:spLocks/>
          </p:cNvSpPr>
          <p:nvPr/>
        </p:nvSpPr>
        <p:spPr>
          <a:xfrm>
            <a:off x="8702721" y="1689572"/>
            <a:ext cx="3123520"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b="1" spc="-20" dirty="0">
                <a:solidFill>
                  <a:srgbClr val="F7F5E8"/>
                </a:solidFill>
                <a:effectLst/>
                <a:latin typeface="Ubuntu Light" panose="020B0304030602030204" pitchFamily="34" charset="0"/>
                <a:ea typeface="Yu Mincho" panose="020B0400000000000000" pitchFamily="18" charset="-128"/>
              </a:rPr>
              <a:t>Equipo de Liderazgo Global (GLT)</a:t>
            </a:r>
            <a:endParaRPr lang="es-PA" b="1" i="1" spc="-20" dirty="0">
              <a:solidFill>
                <a:srgbClr val="F7F5E8"/>
              </a:solidFill>
              <a:latin typeface="Ubuntu Light" panose="020B0304030602030204" pitchFamily="34" charset="0"/>
              <a:ea typeface="Yu Mincho" panose="020B0400000000000000" pitchFamily="18" charset="-128"/>
            </a:endParaRPr>
          </a:p>
        </p:txBody>
      </p:sp>
      <p:sp>
        <p:nvSpPr>
          <p:cNvPr id="78" name="TextBox 5">
            <a:extLst>
              <a:ext uri="{FF2B5EF4-FFF2-40B4-BE49-F238E27FC236}">
                <a16:creationId xmlns:a16="http://schemas.microsoft.com/office/drawing/2014/main" id="{83A51144-9CCB-2DBF-0682-409921E958E9}"/>
              </a:ext>
            </a:extLst>
          </p:cNvPr>
          <p:cNvSpPr txBox="1">
            <a:spLocks/>
          </p:cNvSpPr>
          <p:nvPr/>
        </p:nvSpPr>
        <p:spPr>
          <a:xfrm>
            <a:off x="8888937" y="2432498"/>
            <a:ext cx="2774562" cy="4061368"/>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nSpc>
                <a:spcPct val="90000"/>
              </a:lnSpc>
              <a:spcAft>
                <a:spcPts val="800"/>
              </a:spcAft>
              <a:buBlip>
                <a:blip r:embed="rId8"/>
              </a:buBlip>
            </a:pPr>
            <a:r>
              <a:rPr lang="es-xl" sz="1250" kern="100" dirty="0">
                <a:solidFill>
                  <a:srgbClr val="292662"/>
                </a:solidFill>
              </a:rPr>
              <a:t>Deporte y Competencia</a:t>
            </a:r>
          </a:p>
          <a:p>
            <a:pPr marL="391500" indent="-285750">
              <a:lnSpc>
                <a:spcPct val="90000"/>
              </a:lnSpc>
              <a:spcAft>
                <a:spcPts val="800"/>
              </a:spcAft>
              <a:buBlip>
                <a:blip r:embed="rId8"/>
              </a:buBlip>
            </a:pPr>
            <a:r>
              <a:rPr lang="es-xl" sz="1250" kern="100" dirty="0">
                <a:solidFill>
                  <a:srgbClr val="292662"/>
                </a:solidFill>
              </a:rPr>
              <a:t>Salud </a:t>
            </a:r>
          </a:p>
          <a:p>
            <a:pPr marL="391500" indent="-285750">
              <a:lnSpc>
                <a:spcPct val="90000"/>
              </a:lnSpc>
              <a:spcAft>
                <a:spcPts val="800"/>
              </a:spcAft>
              <a:buBlip>
                <a:blip r:embed="rId8"/>
              </a:buBlip>
            </a:pPr>
            <a:r>
              <a:rPr lang="es-xl" sz="1250" kern="100" dirty="0">
                <a:solidFill>
                  <a:srgbClr val="292662"/>
                </a:solidFill>
              </a:rPr>
              <a:t>Juventud Global y Educación   </a:t>
            </a:r>
            <a:endParaRPr lang="es-PA" sz="1250" kern="100" dirty="0">
              <a:solidFill>
                <a:srgbClr val="292662"/>
              </a:solidFill>
            </a:endParaRPr>
          </a:p>
          <a:p>
            <a:pPr marL="391500" indent="-285750">
              <a:lnSpc>
                <a:spcPct val="90000"/>
              </a:lnSpc>
              <a:spcAft>
                <a:spcPts val="800"/>
              </a:spcAft>
              <a:buBlip>
                <a:blip r:embed="rId8"/>
              </a:buBlip>
            </a:pPr>
            <a:r>
              <a:rPr lang="es-xl" sz="1250" kern="100" dirty="0">
                <a:solidFill>
                  <a:srgbClr val="292662"/>
                </a:solidFill>
              </a:rPr>
              <a:t>Liderazgo y Desarrollo Organizacional   </a:t>
            </a:r>
            <a:endParaRPr lang="es-PA" sz="1250" kern="100" dirty="0">
              <a:solidFill>
                <a:srgbClr val="292662"/>
              </a:solidFill>
            </a:endParaRPr>
          </a:p>
          <a:p>
            <a:pPr marL="391500" lvl="0" indent="-285750">
              <a:lnSpc>
                <a:spcPct val="90000"/>
              </a:lnSpc>
              <a:spcAft>
                <a:spcPts val="800"/>
              </a:spcAft>
              <a:buBlip>
                <a:blip r:embed="rId8"/>
              </a:buBlip>
            </a:pPr>
            <a:r>
              <a:rPr lang="es-xl" sz="1250" kern="100" dirty="0">
                <a:solidFill>
                  <a:srgbClr val="292662"/>
                </a:solidFill>
              </a:rPr>
              <a:t>Operaciones </a:t>
            </a:r>
            <a:r>
              <a:rPr lang="es-xl" sz="1250" kern="100">
                <a:solidFill>
                  <a:srgbClr val="292662"/>
                </a:solidFill>
              </a:rPr>
              <a:t>Regionales </a:t>
            </a:r>
            <a:br>
              <a:rPr lang="en-US" sz="1250" kern="100">
                <a:solidFill>
                  <a:srgbClr val="292662"/>
                </a:solidFill>
              </a:rPr>
            </a:br>
            <a:r>
              <a:rPr lang="es-xl" sz="1250" kern="100">
                <a:solidFill>
                  <a:srgbClr val="292662"/>
                </a:solidFill>
              </a:rPr>
              <a:t>y de </a:t>
            </a:r>
            <a:r>
              <a:rPr lang="es-xl" sz="1250" kern="100" dirty="0">
                <a:solidFill>
                  <a:srgbClr val="292662"/>
                </a:solidFill>
              </a:rPr>
              <a:t>Programas (RPO</a:t>
            </a:r>
            <a:r>
              <a:rPr lang="es-xl" sz="1250" kern="100">
                <a:solidFill>
                  <a:srgbClr val="292662"/>
                </a:solidFill>
              </a:rPr>
              <a:t>) </a:t>
            </a:r>
            <a:br>
              <a:rPr lang="en-US" sz="1250" kern="100">
                <a:solidFill>
                  <a:srgbClr val="292662"/>
                </a:solidFill>
              </a:rPr>
            </a:br>
            <a:r>
              <a:rPr lang="es-xl" sz="1250" kern="100">
                <a:solidFill>
                  <a:srgbClr val="292662"/>
                </a:solidFill>
              </a:rPr>
              <a:t>(</a:t>
            </a:r>
            <a:r>
              <a:rPr lang="es-xl" sz="1250" kern="100" dirty="0">
                <a:solidFill>
                  <a:srgbClr val="292662"/>
                </a:solidFill>
              </a:rPr>
              <a:t>los presidentes regionales rinden cuentas al </a:t>
            </a:r>
            <a:r>
              <a:rPr lang="es-xl" sz="1250" kern="100">
                <a:solidFill>
                  <a:srgbClr val="292662"/>
                </a:solidFill>
              </a:rPr>
              <a:t>director </a:t>
            </a:r>
            <a:br>
              <a:rPr lang="en-US" sz="1250" kern="100">
                <a:solidFill>
                  <a:srgbClr val="292662"/>
                </a:solidFill>
              </a:rPr>
            </a:br>
            <a:r>
              <a:rPr lang="es-xl" sz="1250" kern="100">
                <a:solidFill>
                  <a:srgbClr val="292662"/>
                </a:solidFill>
              </a:rPr>
              <a:t>de </a:t>
            </a:r>
            <a:r>
              <a:rPr lang="es-xl" sz="1250" kern="100" dirty="0">
                <a:solidFill>
                  <a:srgbClr val="292662"/>
                </a:solidFill>
              </a:rPr>
              <a:t>RPO)   </a:t>
            </a:r>
            <a:endParaRPr lang="es-PA" sz="1250" kern="100" dirty="0">
              <a:solidFill>
                <a:srgbClr val="292662"/>
              </a:solidFill>
            </a:endParaRPr>
          </a:p>
          <a:p>
            <a:pPr marL="391500" lvl="0" indent="-285750">
              <a:lnSpc>
                <a:spcPct val="90000"/>
              </a:lnSpc>
              <a:spcAft>
                <a:spcPts val="800"/>
              </a:spcAft>
              <a:buBlip>
                <a:blip r:embed="rId8"/>
              </a:buBlip>
            </a:pPr>
            <a:r>
              <a:rPr lang="es-xl" sz="1250" kern="100" dirty="0">
                <a:solidFill>
                  <a:srgbClr val="292662"/>
                </a:solidFill>
              </a:rPr>
              <a:t>Relaciones Gubernamentales   </a:t>
            </a:r>
            <a:endParaRPr lang="es-PA" sz="1250" kern="100" dirty="0">
              <a:solidFill>
                <a:srgbClr val="292662"/>
              </a:solidFill>
            </a:endParaRPr>
          </a:p>
          <a:p>
            <a:pPr marL="391500" lvl="0" indent="-285750">
              <a:lnSpc>
                <a:spcPct val="90000"/>
              </a:lnSpc>
              <a:spcAft>
                <a:spcPts val="800"/>
              </a:spcAft>
              <a:buBlip>
                <a:blip r:embed="rId8"/>
              </a:buBlip>
            </a:pPr>
            <a:r>
              <a:rPr lang="es-xl" sz="1250" kern="100">
                <a:solidFill>
                  <a:srgbClr val="292662"/>
                </a:solidFill>
              </a:rPr>
              <a:t>Mercadotecnia </a:t>
            </a:r>
            <a:br>
              <a:rPr lang="en-US" sz="1250" kern="100">
                <a:solidFill>
                  <a:srgbClr val="292662"/>
                </a:solidFill>
              </a:rPr>
            </a:br>
            <a:r>
              <a:rPr lang="es-xl" sz="1250" kern="100">
                <a:solidFill>
                  <a:srgbClr val="292662"/>
                </a:solidFill>
              </a:rPr>
              <a:t>y </a:t>
            </a:r>
            <a:r>
              <a:rPr lang="es-xl" sz="1250" kern="100" dirty="0">
                <a:solidFill>
                  <a:srgbClr val="292662"/>
                </a:solidFill>
              </a:rPr>
              <a:t>Comunicaciones   </a:t>
            </a:r>
            <a:endParaRPr lang="es-PA" sz="1250" kern="100" dirty="0">
              <a:solidFill>
                <a:srgbClr val="292662"/>
              </a:solidFill>
            </a:endParaRPr>
          </a:p>
          <a:p>
            <a:pPr marL="391500" lvl="0" indent="-285750">
              <a:lnSpc>
                <a:spcPct val="90000"/>
              </a:lnSpc>
              <a:spcAft>
                <a:spcPts val="800"/>
              </a:spcAft>
              <a:buBlip>
                <a:blip r:embed="rId8"/>
              </a:buBlip>
            </a:pPr>
            <a:r>
              <a:rPr lang="es-xl" sz="1250" kern="100" dirty="0">
                <a:solidFill>
                  <a:srgbClr val="292662"/>
                </a:solidFill>
              </a:rPr>
              <a:t>Tecnología de la Información   </a:t>
            </a:r>
            <a:endParaRPr lang="es-PA" sz="1250" kern="100" dirty="0">
              <a:solidFill>
                <a:srgbClr val="292662"/>
              </a:solidFill>
            </a:endParaRPr>
          </a:p>
          <a:p>
            <a:pPr marL="391500" lvl="0" indent="-285750">
              <a:lnSpc>
                <a:spcPct val="90000"/>
              </a:lnSpc>
              <a:spcAft>
                <a:spcPts val="800"/>
              </a:spcAft>
              <a:buBlip>
                <a:blip r:embed="rId8"/>
              </a:buBlip>
            </a:pPr>
            <a:r>
              <a:rPr lang="es-xl" sz="1250" kern="100" dirty="0">
                <a:solidFill>
                  <a:srgbClr val="292662"/>
                </a:solidFill>
              </a:rPr>
              <a:t>Legal   </a:t>
            </a:r>
            <a:endParaRPr lang="es-PA" sz="1250" kern="100" dirty="0">
              <a:solidFill>
                <a:srgbClr val="292662"/>
              </a:solidFill>
            </a:endParaRPr>
          </a:p>
          <a:p>
            <a:pPr marL="391500" lvl="0" indent="-285750">
              <a:lnSpc>
                <a:spcPct val="90000"/>
              </a:lnSpc>
              <a:spcAft>
                <a:spcPts val="800"/>
              </a:spcAft>
              <a:buBlip>
                <a:blip r:embed="rId8"/>
              </a:buBlip>
            </a:pPr>
            <a:r>
              <a:rPr lang="es-xl" sz="1250" kern="100" dirty="0">
                <a:solidFill>
                  <a:srgbClr val="292662"/>
                </a:solidFill>
              </a:rPr>
              <a:t>Finanzas   </a:t>
            </a:r>
            <a:endParaRPr lang="es-PA" sz="1250" kern="100" dirty="0">
              <a:solidFill>
                <a:srgbClr val="292662"/>
              </a:solidFill>
            </a:endParaRPr>
          </a:p>
          <a:p>
            <a:pPr marL="391500" indent="-285750">
              <a:lnSpc>
                <a:spcPct val="90000"/>
              </a:lnSpc>
              <a:spcAft>
                <a:spcPts val="800"/>
              </a:spcAft>
              <a:buBlip>
                <a:blip r:embed="rId8"/>
              </a:buBlip>
            </a:pPr>
            <a:r>
              <a:rPr lang="es-xl" sz="1250" kern="100" dirty="0">
                <a:solidFill>
                  <a:srgbClr val="292662"/>
                </a:solidFill>
              </a:rPr>
              <a:t>Recursos Humanos   </a:t>
            </a:r>
            <a:endParaRPr lang="es-PA" sz="1250" kern="100" dirty="0">
              <a:solidFill>
                <a:srgbClr val="292662"/>
              </a:solidFill>
            </a:endParaRPr>
          </a:p>
        </p:txBody>
      </p:sp>
      <p:sp>
        <p:nvSpPr>
          <p:cNvPr id="79" name="TextBox 5">
            <a:extLst>
              <a:ext uri="{FF2B5EF4-FFF2-40B4-BE49-F238E27FC236}">
                <a16:creationId xmlns:a16="http://schemas.microsoft.com/office/drawing/2014/main" id="{54591D4A-4FE9-FC28-0953-4A2B8A842AFA}"/>
              </a:ext>
            </a:extLst>
          </p:cNvPr>
          <p:cNvSpPr txBox="1">
            <a:spLocks/>
          </p:cNvSpPr>
          <p:nvPr/>
        </p:nvSpPr>
        <p:spPr>
          <a:xfrm>
            <a:off x="513937" y="4350107"/>
            <a:ext cx="908260" cy="600164"/>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Especiales África</a:t>
            </a:r>
          </a:p>
        </p:txBody>
      </p:sp>
      <p:sp>
        <p:nvSpPr>
          <p:cNvPr id="96" name="TextBox 5">
            <a:extLst>
              <a:ext uri="{FF2B5EF4-FFF2-40B4-BE49-F238E27FC236}">
                <a16:creationId xmlns:a16="http://schemas.microsoft.com/office/drawing/2014/main" id="{42E382F6-16E7-7C16-EF2A-204585C84E83}"/>
              </a:ext>
            </a:extLst>
          </p:cNvPr>
          <p:cNvSpPr txBox="1">
            <a:spLocks/>
          </p:cNvSpPr>
          <p:nvPr/>
        </p:nvSpPr>
        <p:spPr>
          <a:xfrm>
            <a:off x="1596703" y="4358933"/>
            <a:ext cx="899552" cy="600164"/>
          </a:xfrm>
          <a:prstGeom prst="rect">
            <a:avLst/>
          </a:prstGeom>
          <a:noFill/>
        </p:spPr>
        <p:txBody>
          <a:bodyPr wrap="square" lIns="0" rIns="0"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Especiales Asia Pacífico</a:t>
            </a:r>
          </a:p>
        </p:txBody>
      </p:sp>
      <p:sp>
        <p:nvSpPr>
          <p:cNvPr id="97" name="TextBox 5">
            <a:extLst>
              <a:ext uri="{FF2B5EF4-FFF2-40B4-BE49-F238E27FC236}">
                <a16:creationId xmlns:a16="http://schemas.microsoft.com/office/drawing/2014/main" id="{70DE7221-BE16-EE45-A593-08AB4DC014A6}"/>
              </a:ext>
            </a:extLst>
          </p:cNvPr>
          <p:cNvSpPr txBox="1">
            <a:spLocks/>
          </p:cNvSpPr>
          <p:nvPr/>
        </p:nvSpPr>
        <p:spPr>
          <a:xfrm>
            <a:off x="2660059" y="4358933"/>
            <a:ext cx="916534" cy="600164"/>
          </a:xfrm>
          <a:prstGeom prst="rect">
            <a:avLst/>
          </a:prstGeom>
          <a:noFill/>
        </p:spPr>
        <p:txBody>
          <a:bodyPr wrap="square" lIns="0" rIns="0"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Especiales Asia Oriental</a:t>
            </a:r>
          </a:p>
        </p:txBody>
      </p:sp>
      <p:sp>
        <p:nvSpPr>
          <p:cNvPr id="98" name="TextBox 5">
            <a:extLst>
              <a:ext uri="{FF2B5EF4-FFF2-40B4-BE49-F238E27FC236}">
                <a16:creationId xmlns:a16="http://schemas.microsoft.com/office/drawing/2014/main" id="{718C40A9-AE5D-9BEE-7E5F-873A7A67E351}"/>
              </a:ext>
            </a:extLst>
          </p:cNvPr>
          <p:cNvSpPr txBox="1">
            <a:spLocks/>
          </p:cNvSpPr>
          <p:nvPr/>
        </p:nvSpPr>
        <p:spPr>
          <a:xfrm>
            <a:off x="3725547" y="4274295"/>
            <a:ext cx="918822" cy="769441"/>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Especiales </a:t>
            </a:r>
            <a:r>
              <a:rPr lang="es-xl" sz="1100" kern="100">
                <a:solidFill>
                  <a:srgbClr val="292662"/>
                </a:solidFill>
              </a:rPr>
              <a:t>Europa/</a:t>
            </a:r>
            <a:br>
              <a:rPr lang="en-US" sz="1100" kern="100">
                <a:solidFill>
                  <a:srgbClr val="292662"/>
                </a:solidFill>
              </a:rPr>
            </a:br>
            <a:r>
              <a:rPr lang="es-xl" sz="1100" kern="100">
                <a:solidFill>
                  <a:srgbClr val="292662"/>
                </a:solidFill>
              </a:rPr>
              <a:t>Eurasia</a:t>
            </a:r>
            <a:endParaRPr lang="es-xl" sz="1100" kern="100" dirty="0">
              <a:solidFill>
                <a:srgbClr val="292662"/>
              </a:solidFill>
            </a:endParaRPr>
          </a:p>
        </p:txBody>
      </p:sp>
      <p:sp>
        <p:nvSpPr>
          <p:cNvPr id="99" name="TextBox 5">
            <a:extLst>
              <a:ext uri="{FF2B5EF4-FFF2-40B4-BE49-F238E27FC236}">
                <a16:creationId xmlns:a16="http://schemas.microsoft.com/office/drawing/2014/main" id="{B11D981E-5BEC-5A87-0AC3-74B415E9D674}"/>
              </a:ext>
            </a:extLst>
          </p:cNvPr>
          <p:cNvSpPr txBox="1">
            <a:spLocks/>
          </p:cNvSpPr>
          <p:nvPr/>
        </p:nvSpPr>
        <p:spPr>
          <a:xfrm>
            <a:off x="4739188" y="4274294"/>
            <a:ext cx="1052012" cy="769441"/>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a:t>
            </a:r>
            <a:r>
              <a:rPr lang="es-xl" sz="1100" kern="100">
                <a:solidFill>
                  <a:srgbClr val="292662"/>
                </a:solidFill>
              </a:rPr>
              <a:t>Especiales Latino</a:t>
            </a:r>
            <a:r>
              <a:rPr lang="en-US" sz="1100" kern="100">
                <a:solidFill>
                  <a:srgbClr val="292662"/>
                </a:solidFill>
              </a:rPr>
              <a:t>-</a:t>
            </a:r>
            <a:r>
              <a:rPr lang="es-xl" sz="1100" kern="100">
                <a:solidFill>
                  <a:srgbClr val="292662"/>
                </a:solidFill>
              </a:rPr>
              <a:t>américa</a:t>
            </a:r>
            <a:endParaRPr lang="es-xl" sz="1100" kern="100" dirty="0">
              <a:solidFill>
                <a:srgbClr val="292662"/>
              </a:solidFill>
            </a:endParaRPr>
          </a:p>
        </p:txBody>
      </p:sp>
      <p:sp>
        <p:nvSpPr>
          <p:cNvPr id="100" name="TextBox 5">
            <a:extLst>
              <a:ext uri="{FF2B5EF4-FFF2-40B4-BE49-F238E27FC236}">
                <a16:creationId xmlns:a16="http://schemas.microsoft.com/office/drawing/2014/main" id="{79896A29-67EA-B7D3-4580-5FC29264BCF3}"/>
              </a:ext>
            </a:extLst>
          </p:cNvPr>
          <p:cNvSpPr txBox="1">
            <a:spLocks/>
          </p:cNvSpPr>
          <p:nvPr/>
        </p:nvSpPr>
        <p:spPr>
          <a:xfrm>
            <a:off x="5875204" y="4274295"/>
            <a:ext cx="1236202" cy="769441"/>
          </a:xfrm>
          <a:prstGeom prst="rect">
            <a:avLst/>
          </a:prstGeom>
          <a:noFill/>
        </p:spPr>
        <p:txBody>
          <a:bodyPr wrap="square" lIns="0" rIns="0"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xl" sz="1100">
                <a:solidFill>
                  <a:srgbClr val="292662"/>
                </a:solidFill>
              </a:rPr>
              <a:t>Olimpiadas Especiales</a:t>
            </a:r>
            <a:r>
              <a:rPr lang="en-US" sz="1100">
                <a:solidFill>
                  <a:srgbClr val="292662"/>
                </a:solidFill>
              </a:rPr>
              <a:t> </a:t>
            </a:r>
            <a:r>
              <a:rPr lang="es-xl" sz="1100">
                <a:solidFill>
                  <a:srgbClr val="292662"/>
                </a:solidFill>
              </a:rPr>
              <a:t>Medio</a:t>
            </a:r>
            <a:r>
              <a:rPr lang="en-US" sz="1100">
                <a:solidFill>
                  <a:srgbClr val="292662"/>
                </a:solidFill>
              </a:rPr>
              <a:t> </a:t>
            </a:r>
            <a:r>
              <a:rPr lang="es-xl" sz="1100">
                <a:solidFill>
                  <a:srgbClr val="292662"/>
                </a:solidFill>
              </a:rPr>
              <a:t>Oriente</a:t>
            </a:r>
            <a:r>
              <a:rPr lang="es-xl" sz="1100" dirty="0">
                <a:solidFill>
                  <a:srgbClr val="292662"/>
                </a:solidFill>
              </a:rPr>
              <a:t>/</a:t>
            </a:r>
            <a:r>
              <a:rPr lang="es-xl" sz="1100">
                <a:solidFill>
                  <a:srgbClr val="292662"/>
                </a:solidFill>
              </a:rPr>
              <a:t>África </a:t>
            </a:r>
            <a:br>
              <a:rPr lang="en-US" sz="1100">
                <a:solidFill>
                  <a:srgbClr val="292662"/>
                </a:solidFill>
              </a:rPr>
            </a:br>
            <a:r>
              <a:rPr lang="es-xl" sz="1100">
                <a:solidFill>
                  <a:srgbClr val="292662"/>
                </a:solidFill>
              </a:rPr>
              <a:t>del </a:t>
            </a:r>
            <a:r>
              <a:rPr lang="es-xl" sz="1100" dirty="0">
                <a:solidFill>
                  <a:srgbClr val="292662"/>
                </a:solidFill>
              </a:rPr>
              <a:t>Norte</a:t>
            </a:r>
          </a:p>
        </p:txBody>
      </p:sp>
      <p:sp>
        <p:nvSpPr>
          <p:cNvPr id="101" name="TextBox 5">
            <a:extLst>
              <a:ext uri="{FF2B5EF4-FFF2-40B4-BE49-F238E27FC236}">
                <a16:creationId xmlns:a16="http://schemas.microsoft.com/office/drawing/2014/main" id="{9FFA002C-9809-AC5A-6A07-303E306B3727}"/>
              </a:ext>
            </a:extLst>
          </p:cNvPr>
          <p:cNvSpPr txBox="1">
            <a:spLocks/>
          </p:cNvSpPr>
          <p:nvPr/>
        </p:nvSpPr>
        <p:spPr>
          <a:xfrm>
            <a:off x="7255831" y="4274295"/>
            <a:ext cx="904463" cy="769441"/>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xl" sz="1100" dirty="0">
                <a:solidFill>
                  <a:srgbClr val="292662"/>
                </a:solidFill>
              </a:rPr>
              <a:t>Olimpiadas </a:t>
            </a:r>
            <a:r>
              <a:rPr lang="es-xl" sz="1100">
                <a:solidFill>
                  <a:srgbClr val="292662"/>
                </a:solidFill>
              </a:rPr>
              <a:t>Especiales Norte</a:t>
            </a:r>
            <a:r>
              <a:rPr lang="en-US" sz="1100">
                <a:solidFill>
                  <a:srgbClr val="292662"/>
                </a:solidFill>
              </a:rPr>
              <a:t>-</a:t>
            </a:r>
            <a:r>
              <a:rPr lang="es-xl" sz="1100">
                <a:solidFill>
                  <a:srgbClr val="292662"/>
                </a:solidFill>
              </a:rPr>
              <a:t>américa</a:t>
            </a:r>
            <a:endParaRPr lang="es-xl" sz="1100" dirty="0">
              <a:solidFill>
                <a:srgbClr val="292662"/>
              </a:solidFill>
            </a:endParaRPr>
          </a:p>
        </p:txBody>
      </p:sp>
      <p:grpSp>
        <p:nvGrpSpPr>
          <p:cNvPr id="14" name="Group 13">
            <a:extLst>
              <a:ext uri="{FF2B5EF4-FFF2-40B4-BE49-F238E27FC236}">
                <a16:creationId xmlns:a16="http://schemas.microsoft.com/office/drawing/2014/main" id="{55DF4B77-34C6-9ABB-76C1-DD087186C7AD}"/>
              </a:ext>
            </a:extLst>
          </p:cNvPr>
          <p:cNvGrpSpPr/>
          <p:nvPr/>
        </p:nvGrpSpPr>
        <p:grpSpPr>
          <a:xfrm>
            <a:off x="515939" y="5266620"/>
            <a:ext cx="7644355" cy="417815"/>
            <a:chOff x="515939" y="5266620"/>
            <a:chExt cx="7644355" cy="417815"/>
          </a:xfrm>
        </p:grpSpPr>
        <p:sp>
          <p:nvSpPr>
            <p:cNvPr id="39" name="Rectángulo: esquinas redondeadas 38">
              <a:hlinkClick r:id="rId4" action="ppaction://hlinksldjump"/>
              <a:extLst>
                <a:ext uri="{FF2B5EF4-FFF2-40B4-BE49-F238E27FC236}">
                  <a16:creationId xmlns:a16="http://schemas.microsoft.com/office/drawing/2014/main" id="{4D8E9CBD-0595-0644-FF41-DD2486757913}"/>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02" name="TextBox 5">
              <a:hlinkClick r:id="rId4" action="ppaction://hlinksldjump"/>
              <a:extLst>
                <a:ext uri="{FF2B5EF4-FFF2-40B4-BE49-F238E27FC236}">
                  <a16:creationId xmlns:a16="http://schemas.microsoft.com/office/drawing/2014/main" id="{F6956C7E-EA50-E56D-55D8-04E3FD6B5222}"/>
                </a:ext>
              </a:extLst>
            </p:cNvPr>
            <p:cNvSpPr txBox="1"/>
            <p:nvPr/>
          </p:nvSpPr>
          <p:spPr>
            <a:xfrm>
              <a:off x="3698405"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b="1" dirty="0">
                  <a:solidFill>
                    <a:srgbClr val="292662"/>
                  </a:solidFill>
                  <a:effectLst/>
                  <a:latin typeface="Ubuntu Light" panose="020B0304030602030204" pitchFamily="34" charset="0"/>
                  <a:ea typeface="Yu Mincho" panose="020B0400000000000000" pitchFamily="18" charset="-128"/>
                </a:rPr>
                <a:t>Programas</a:t>
              </a:r>
              <a:endParaRPr lang="es-PA" b="1" i="1" dirty="0">
                <a:solidFill>
                  <a:srgbClr val="292662"/>
                </a:solidFill>
                <a:latin typeface="Ubuntu Light" panose="020B0304030602030204" pitchFamily="34" charset="0"/>
                <a:ea typeface="Yu Mincho" panose="020B0400000000000000" pitchFamily="18" charset="-128"/>
              </a:endParaRPr>
            </a:p>
          </p:txBody>
        </p:sp>
      </p:grpSp>
      <p:sp>
        <p:nvSpPr>
          <p:cNvPr id="105" name="TextBox 5">
            <a:extLst>
              <a:ext uri="{FF2B5EF4-FFF2-40B4-BE49-F238E27FC236}">
                <a16:creationId xmlns:a16="http://schemas.microsoft.com/office/drawing/2014/main" id="{C4655560-DF15-8F46-4404-04A5ADC40F58}"/>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dirty="0">
                <a:solidFill>
                  <a:srgbClr val="292662"/>
                </a:solidFill>
                <a:effectLst/>
                <a:ea typeface="Yu Mincho" panose="020B0400000000000000" pitchFamily="18" charset="-128"/>
              </a:rPr>
              <a:t>Subprogramas</a:t>
            </a:r>
            <a:endParaRPr lang="es-PA" i="1" dirty="0">
              <a:solidFill>
                <a:srgbClr val="292662"/>
              </a:solidFill>
              <a:ea typeface="Yu Mincho" panose="020B0400000000000000" pitchFamily="18" charset="-128"/>
            </a:endParaRPr>
          </a:p>
        </p:txBody>
      </p:sp>
      <p:sp>
        <p:nvSpPr>
          <p:cNvPr id="107" name="TextBox 5">
            <a:hlinkClick r:id="rId6" action="ppaction://hlinksldjump"/>
            <a:extLst>
              <a:ext uri="{FF2B5EF4-FFF2-40B4-BE49-F238E27FC236}">
                <a16:creationId xmlns:a16="http://schemas.microsoft.com/office/drawing/2014/main" id="{A5381A7A-07DF-FC29-FECF-C8053CAA5C82}"/>
              </a:ext>
            </a:extLst>
          </p:cNvPr>
          <p:cNvSpPr txBox="1"/>
          <p:nvPr/>
        </p:nvSpPr>
        <p:spPr>
          <a:xfrm>
            <a:off x="4899746"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dirty="0">
                <a:solidFill>
                  <a:srgbClr val="F7F5E8"/>
                </a:solidFill>
                <a:effectLst/>
                <a:ea typeface="Yu Mincho" panose="020B0400000000000000" pitchFamily="18" charset="-128"/>
              </a:rPr>
              <a:t>Programas locales</a:t>
            </a:r>
            <a:endParaRPr lang="es-PA" i="1" dirty="0">
              <a:solidFill>
                <a:srgbClr val="F7F5E8"/>
              </a:solidFill>
              <a:ea typeface="Yu Mincho" panose="020B0400000000000000" pitchFamily="18" charset="-128"/>
            </a:endParaRPr>
          </a:p>
        </p:txBody>
      </p:sp>
      <p:cxnSp>
        <p:nvCxnSpPr>
          <p:cNvPr id="115" name="Conector recto 114">
            <a:extLst>
              <a:ext uri="{FF2B5EF4-FFF2-40B4-BE49-F238E27FC236}">
                <a16:creationId xmlns:a16="http://schemas.microsoft.com/office/drawing/2014/main" id="{39DF5FC8-1867-9A72-B544-C8B26D7BAE5D}"/>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DECA256A-A13F-DF9B-1AE3-D2D57902B541}"/>
              </a:ext>
            </a:extLst>
          </p:cNvPr>
          <p:cNvSpPr txBox="1"/>
          <p:nvPr/>
        </p:nvSpPr>
        <p:spPr>
          <a:xfrm>
            <a:off x="811899" y="807489"/>
            <a:ext cx="5651500"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Estructura organizacional</a:t>
            </a:r>
          </a:p>
        </p:txBody>
      </p:sp>
      <p:sp>
        <p:nvSpPr>
          <p:cNvPr id="4" name="Rectángulo 121">
            <a:extLst>
              <a:ext uri="{FF2B5EF4-FFF2-40B4-BE49-F238E27FC236}">
                <a16:creationId xmlns:a16="http://schemas.microsoft.com/office/drawing/2014/main" id="{AA608E2A-8A84-C6E5-3A6E-F854D35CCD30}"/>
              </a:ext>
            </a:extLst>
          </p:cNvPr>
          <p:cNvSpPr/>
          <p:nvPr/>
        </p:nvSpPr>
        <p:spPr>
          <a:xfrm>
            <a:off x="0" y="0"/>
            <a:ext cx="12192000" cy="6858000"/>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5" name="Rectángulo 119">
            <a:extLst>
              <a:ext uri="{FF2B5EF4-FFF2-40B4-BE49-F238E27FC236}">
                <a16:creationId xmlns:a16="http://schemas.microsoft.com/office/drawing/2014/main" id="{ADAD650A-FA64-12AD-56BF-010776391A69}"/>
              </a:ext>
            </a:extLst>
          </p:cNvPr>
          <p:cNvSpPr/>
          <p:nvPr/>
        </p:nvSpPr>
        <p:spPr>
          <a:xfrm>
            <a:off x="2489896" y="2554011"/>
            <a:ext cx="7159488" cy="1749979"/>
          </a:xfrm>
          <a:prstGeom prst="roundRect">
            <a:avLst>
              <a:gd name="adj" fmla="val 50000"/>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8" name="TextBox 5">
            <a:extLst>
              <a:ext uri="{FF2B5EF4-FFF2-40B4-BE49-F238E27FC236}">
                <a16:creationId xmlns:a16="http://schemas.microsoft.com/office/drawing/2014/main" id="{36EDF821-C1C1-E318-F8C7-E2767AE1F9F3}"/>
              </a:ext>
            </a:extLst>
          </p:cNvPr>
          <p:cNvSpPr txBox="1"/>
          <p:nvPr/>
        </p:nvSpPr>
        <p:spPr>
          <a:xfrm>
            <a:off x="2985407" y="2723253"/>
            <a:ext cx="6450803" cy="1408078"/>
          </a:xfrm>
          <a:prstGeom prst="rect">
            <a:avLst/>
          </a:prstGeom>
          <a:noFill/>
          <a:ln>
            <a:noFill/>
          </a:ln>
          <a:effectLst/>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nSpc>
                <a:spcPct val="95000"/>
              </a:lnSpc>
            </a:pPr>
            <a:r>
              <a:rPr lang="es-xl" sz="1800" dirty="0">
                <a:solidFill>
                  <a:srgbClr val="292662"/>
                </a:solidFill>
                <a:effectLst/>
                <a:ea typeface="Yu Mincho" panose="020B0400000000000000" pitchFamily="18" charset="-128"/>
              </a:rPr>
              <a:t>La </a:t>
            </a:r>
            <a:r>
              <a:rPr lang="es-xl" sz="1800" b="1" dirty="0">
                <a:solidFill>
                  <a:srgbClr val="F6891F"/>
                </a:solidFill>
                <a:effectLst/>
                <a:ea typeface="Yu Mincho" panose="020B0400000000000000" pitchFamily="18" charset="-128"/>
              </a:rPr>
              <a:t>Junta Directiva </a:t>
            </a:r>
            <a:r>
              <a:rPr lang="es-xl" sz="1800" dirty="0">
                <a:solidFill>
                  <a:srgbClr val="292662"/>
                </a:solidFill>
                <a:effectLst/>
                <a:ea typeface="Yu Mincho" panose="020B0400000000000000" pitchFamily="18" charset="-128"/>
              </a:rPr>
              <a:t>de Olimpiadas Especiales </a:t>
            </a:r>
            <a:r>
              <a:rPr lang="es-xl" sz="1800">
                <a:solidFill>
                  <a:srgbClr val="292662"/>
                </a:solidFill>
                <a:effectLst/>
                <a:ea typeface="Yu Mincho" panose="020B0400000000000000" pitchFamily="18" charset="-128"/>
              </a:rPr>
              <a:t>conformada </a:t>
            </a:r>
            <a:br>
              <a:rPr lang="en-US" sz="1800">
                <a:solidFill>
                  <a:srgbClr val="292662"/>
                </a:solidFill>
                <a:effectLst/>
                <a:ea typeface="Yu Mincho" panose="020B0400000000000000" pitchFamily="18" charset="-128"/>
              </a:rPr>
            </a:br>
            <a:r>
              <a:rPr lang="es-xl" sz="1800">
                <a:solidFill>
                  <a:srgbClr val="292662"/>
                </a:solidFill>
                <a:effectLst/>
                <a:ea typeface="Yu Mincho" panose="020B0400000000000000" pitchFamily="18" charset="-128"/>
              </a:rPr>
              <a:t>por </a:t>
            </a:r>
            <a:r>
              <a:rPr lang="es-xl" sz="1800" dirty="0">
                <a:solidFill>
                  <a:srgbClr val="292662"/>
                </a:solidFill>
                <a:effectLst/>
                <a:ea typeface="Yu Mincho" panose="020B0400000000000000" pitchFamily="18" charset="-128"/>
              </a:rPr>
              <a:t>voluntarios trabaja en políticas internacionales. </a:t>
            </a:r>
            <a:r>
              <a:rPr lang="es-xl" sz="1800">
                <a:solidFill>
                  <a:srgbClr val="292662"/>
                </a:solidFill>
                <a:effectLst/>
                <a:ea typeface="Yu Mincho" panose="020B0400000000000000" pitchFamily="18" charset="-128"/>
              </a:rPr>
              <a:t>La </a:t>
            </a:r>
            <a:br>
              <a:rPr lang="en-US" sz="1800">
                <a:solidFill>
                  <a:srgbClr val="292662"/>
                </a:solidFill>
                <a:effectLst/>
                <a:ea typeface="Yu Mincho" panose="020B0400000000000000" pitchFamily="18" charset="-128"/>
              </a:rPr>
            </a:br>
            <a:r>
              <a:rPr lang="es-xl" sz="1800">
                <a:solidFill>
                  <a:srgbClr val="292662"/>
                </a:solidFill>
                <a:effectLst/>
                <a:ea typeface="Yu Mincho" panose="020B0400000000000000" pitchFamily="18" charset="-128"/>
              </a:rPr>
              <a:t>Junta </a:t>
            </a:r>
            <a:r>
              <a:rPr lang="es-xl" sz="1800" dirty="0">
                <a:solidFill>
                  <a:srgbClr val="292662"/>
                </a:solidFill>
                <a:effectLst/>
                <a:ea typeface="Yu Mincho" panose="020B0400000000000000" pitchFamily="18" charset="-128"/>
              </a:rPr>
              <a:t>incluye líderes deportivos y empresariales, atletas profesionales, atletas de Olimpiadas Especiales, </a:t>
            </a:r>
            <a:r>
              <a:rPr lang="es-xl" sz="1800">
                <a:solidFill>
                  <a:srgbClr val="292662"/>
                </a:solidFill>
                <a:effectLst/>
                <a:ea typeface="Yu Mincho" panose="020B0400000000000000" pitchFamily="18" charset="-128"/>
              </a:rPr>
              <a:t>educadores </a:t>
            </a:r>
            <a:br>
              <a:rPr lang="en-US" sz="1800">
                <a:solidFill>
                  <a:srgbClr val="292662"/>
                </a:solidFill>
                <a:effectLst/>
                <a:ea typeface="Yu Mincho" panose="020B0400000000000000" pitchFamily="18" charset="-128"/>
              </a:rPr>
            </a:br>
            <a:r>
              <a:rPr lang="es-xl" sz="1800">
                <a:solidFill>
                  <a:srgbClr val="292662"/>
                </a:solidFill>
                <a:effectLst/>
                <a:ea typeface="Yu Mincho" panose="020B0400000000000000" pitchFamily="18" charset="-128"/>
              </a:rPr>
              <a:t>y </a:t>
            </a:r>
            <a:r>
              <a:rPr lang="es-xl" sz="1800" dirty="0">
                <a:solidFill>
                  <a:srgbClr val="292662"/>
                </a:solidFill>
                <a:effectLst/>
                <a:ea typeface="Yu Mincho" panose="020B0400000000000000" pitchFamily="18" charset="-128"/>
              </a:rPr>
              <a:t>expertos en discapacidad intelectual de todo el mundo.</a:t>
            </a:r>
            <a:endParaRPr lang="es-PA" sz="2000" b="1" i="1" dirty="0">
              <a:solidFill>
                <a:srgbClr val="292662"/>
              </a:solidFill>
              <a:ea typeface="Yu Mincho" panose="020B0400000000000000" pitchFamily="18" charset="-128"/>
            </a:endParaRPr>
          </a:p>
        </p:txBody>
      </p:sp>
    </p:spTree>
    <p:extLst>
      <p:ext uri="{BB962C8B-B14F-4D97-AF65-F5344CB8AC3E}">
        <p14:creationId xmlns:p14="http://schemas.microsoft.com/office/powerpoint/2010/main" val="1316591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DA53E-044E-B649-A25D-53BF3734B1D7}"/>
            </a:ext>
          </a:extLst>
        </p:cNvPr>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D6E0E4C7-B185-16F9-421D-D64922EEBFE5}"/>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CED7FBB9-66BE-6E0B-A872-8E4F3751EF9C}"/>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p>
        </p:txBody>
      </p:sp>
      <p:cxnSp>
        <p:nvCxnSpPr>
          <p:cNvPr id="77" name="Conector recto 76">
            <a:extLst>
              <a:ext uri="{FF2B5EF4-FFF2-40B4-BE49-F238E27FC236}">
                <a16:creationId xmlns:a16="http://schemas.microsoft.com/office/drawing/2014/main" id="{D085F7C4-082B-F49C-3625-579A50C4D678}"/>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BF067273-6A83-AB67-9F5F-39E687B9713E}"/>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437CB01D-F2FB-7A4C-98BC-E8F94D9F34C7}"/>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9" name="Rectángulo: esquinas redondeadas 8">
            <a:hlinkClick r:id="rId4" action="ppaction://hlinksldjump"/>
            <a:extLst>
              <a:ext uri="{FF2B5EF4-FFF2-40B4-BE49-F238E27FC236}">
                <a16:creationId xmlns:a16="http://schemas.microsoft.com/office/drawing/2014/main" id="{4C2078DD-E418-AFA7-BECC-48E83419ECDD}"/>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0" name="Rectángulo: esquinas redondeadas 9">
            <a:extLst>
              <a:ext uri="{FF2B5EF4-FFF2-40B4-BE49-F238E27FC236}">
                <a16:creationId xmlns:a16="http://schemas.microsoft.com/office/drawing/2014/main" id="{588E9B9F-10AA-B258-FB14-051A866E37C9}"/>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7" name="Rectángulo: esquinas redondeadas 16">
            <a:extLst>
              <a:ext uri="{FF2B5EF4-FFF2-40B4-BE49-F238E27FC236}">
                <a16:creationId xmlns:a16="http://schemas.microsoft.com/office/drawing/2014/main" id="{3D65CD3F-088D-E843-D263-FA452886D936}"/>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8" name="Rectángulo: esquinas redondeadas 17">
            <a:extLst>
              <a:ext uri="{FF2B5EF4-FFF2-40B4-BE49-F238E27FC236}">
                <a16:creationId xmlns:a16="http://schemas.microsoft.com/office/drawing/2014/main" id="{9AE668B8-FE60-BDBE-D248-36F84A05D282}"/>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9" name="Rectángulo: esquinas redondeadas 18">
            <a:extLst>
              <a:ext uri="{FF2B5EF4-FFF2-40B4-BE49-F238E27FC236}">
                <a16:creationId xmlns:a16="http://schemas.microsoft.com/office/drawing/2014/main" id="{74E3CA2C-7826-6A4F-4A8F-AC345D0E0923}"/>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3" name="Rectángulo: esquinas redondeadas 22">
            <a:extLst>
              <a:ext uri="{FF2B5EF4-FFF2-40B4-BE49-F238E27FC236}">
                <a16:creationId xmlns:a16="http://schemas.microsoft.com/office/drawing/2014/main" id="{5464876E-BB8F-8180-BA9B-8C3AF6DCF3FB}"/>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4" name="Rectángulo: esquinas redondeadas 23">
            <a:extLst>
              <a:ext uri="{FF2B5EF4-FFF2-40B4-BE49-F238E27FC236}">
                <a16:creationId xmlns:a16="http://schemas.microsoft.com/office/drawing/2014/main" id="{F7D18AA4-BC66-F999-17AE-846749D3F73F}"/>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6" name="Rectángulo: esquinas redondeadas 25">
            <a:extLst>
              <a:ext uri="{FF2B5EF4-FFF2-40B4-BE49-F238E27FC236}">
                <a16:creationId xmlns:a16="http://schemas.microsoft.com/office/drawing/2014/main" id="{63CD14D1-30D8-815C-EBC6-89A0E5348ECD}"/>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7" name="Rectángulo: esquinas redondeadas 26">
            <a:hlinkClick r:id="rId5" action="ppaction://hlinksldjump"/>
            <a:extLst>
              <a:ext uri="{FF2B5EF4-FFF2-40B4-BE49-F238E27FC236}">
                <a16:creationId xmlns:a16="http://schemas.microsoft.com/office/drawing/2014/main" id="{716AA13C-C82C-6A24-CFC0-FFEEDF61AE90}"/>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8" name="Rectángulo: esquinas redondeadas 27">
            <a:extLst>
              <a:ext uri="{FF2B5EF4-FFF2-40B4-BE49-F238E27FC236}">
                <a16:creationId xmlns:a16="http://schemas.microsoft.com/office/drawing/2014/main" id="{388F9B03-1EDD-63D8-2913-D085C20299B3}"/>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40" name="Rectángulo: esquinas redondeadas 39">
            <a:extLst>
              <a:ext uri="{FF2B5EF4-FFF2-40B4-BE49-F238E27FC236}">
                <a16:creationId xmlns:a16="http://schemas.microsoft.com/office/drawing/2014/main" id="{50855B43-5E91-7B94-B0E0-D66289FDECC4}"/>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2" name="Rectángulo: esquinas redondeadas 61">
            <a:hlinkClick r:id="rId6" action="ppaction://hlinksldjump"/>
            <a:extLst>
              <a:ext uri="{FF2B5EF4-FFF2-40B4-BE49-F238E27FC236}">
                <a16:creationId xmlns:a16="http://schemas.microsoft.com/office/drawing/2014/main" id="{FF880B32-AE6F-5EAA-33F8-FC6C91C97F26}"/>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 name="Rectángulo: esquinas redondeadas 5">
            <a:hlinkClick r:id="rId7" action="ppaction://hlinksldjump"/>
            <a:extLst>
              <a:ext uri="{FF2B5EF4-FFF2-40B4-BE49-F238E27FC236}">
                <a16:creationId xmlns:a16="http://schemas.microsoft.com/office/drawing/2014/main" id="{5A991853-2068-940C-EF5B-61BCD6C754E9}"/>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ndParaRPr>
          </a:p>
        </p:txBody>
      </p:sp>
      <p:sp>
        <p:nvSpPr>
          <p:cNvPr id="63" name="TextBox 5">
            <a:hlinkClick r:id="rId7" action="ppaction://hlinksldjump"/>
            <a:extLst>
              <a:ext uri="{FF2B5EF4-FFF2-40B4-BE49-F238E27FC236}">
                <a16:creationId xmlns:a16="http://schemas.microsoft.com/office/drawing/2014/main" id="{CFB1A76A-0389-E15B-8FA8-7855C7E971FD}"/>
              </a:ext>
            </a:extLst>
          </p:cNvPr>
          <p:cNvSpPr txBox="1"/>
          <p:nvPr/>
        </p:nvSpPr>
        <p:spPr>
          <a:xfrm>
            <a:off x="4478826" y="1586004"/>
            <a:ext cx="3068886"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b="1" dirty="0">
                <a:solidFill>
                  <a:srgbClr val="292662"/>
                </a:solidFill>
                <a:effectLst/>
                <a:latin typeface="Ubuntu Light" panose="020B0304030602030204" pitchFamily="34" charset="0"/>
                <a:ea typeface="Yu Mincho" panose="020B0400000000000000" pitchFamily="18" charset="-128"/>
              </a:rPr>
              <a:t>Junta Internacional y </a:t>
            </a:r>
            <a:r>
              <a:rPr lang="es-xl" b="1">
                <a:solidFill>
                  <a:srgbClr val="292662"/>
                </a:solidFill>
                <a:effectLst/>
                <a:latin typeface="Ubuntu Light" panose="020B0304030602030204" pitchFamily="34" charset="0"/>
                <a:ea typeface="Yu Mincho" panose="020B0400000000000000" pitchFamily="18" charset="-128"/>
              </a:rPr>
              <a:t>Comités </a:t>
            </a:r>
            <a:br>
              <a:rPr lang="en-US" b="1">
                <a:solidFill>
                  <a:srgbClr val="292662"/>
                </a:solidFill>
                <a:effectLst/>
                <a:latin typeface="Ubuntu Light" panose="020B0304030602030204" pitchFamily="34" charset="0"/>
                <a:ea typeface="Yu Mincho" panose="020B0400000000000000" pitchFamily="18" charset="-128"/>
              </a:rPr>
            </a:br>
            <a:r>
              <a:rPr lang="es-xl" b="1">
                <a:solidFill>
                  <a:srgbClr val="292662"/>
                </a:solidFill>
                <a:effectLst/>
                <a:latin typeface="Ubuntu Light" panose="020B0304030602030204" pitchFamily="34" charset="0"/>
                <a:ea typeface="Yu Mincho" panose="020B0400000000000000" pitchFamily="18" charset="-128"/>
              </a:rPr>
              <a:t>de </a:t>
            </a:r>
            <a:r>
              <a:rPr lang="es-xl" b="1" dirty="0">
                <a:solidFill>
                  <a:srgbClr val="292662"/>
                </a:solidFill>
                <a:effectLst/>
                <a:latin typeface="Ubuntu Light" panose="020B0304030602030204" pitchFamily="34" charset="0"/>
                <a:ea typeface="Yu Mincho" panose="020B0400000000000000" pitchFamily="18" charset="-128"/>
              </a:rPr>
              <a:t>Olimpiadas Especiales</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64" name="TextBox 5">
            <a:hlinkClick r:id="rId3" action="ppaction://hlinksldjump"/>
            <a:extLst>
              <a:ext uri="{FF2B5EF4-FFF2-40B4-BE49-F238E27FC236}">
                <a16:creationId xmlns:a16="http://schemas.microsoft.com/office/drawing/2014/main" id="{EEBDE460-6DBF-3307-B3AA-EB5E47A1F960}"/>
              </a:ext>
            </a:extLst>
          </p:cNvPr>
          <p:cNvSpPr txBox="1"/>
          <p:nvPr/>
        </p:nvSpPr>
        <p:spPr>
          <a:xfrm>
            <a:off x="5070204" y="2260339"/>
            <a:ext cx="2051593" cy="674031"/>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90000"/>
              </a:lnSpc>
            </a:pPr>
            <a:r>
              <a:rPr lang="es-xl" b="1" dirty="0">
                <a:solidFill>
                  <a:srgbClr val="F7F5E8"/>
                </a:solidFill>
                <a:effectLst/>
                <a:latin typeface="Ubuntu Light" panose="020B0304030602030204" pitchFamily="34" charset="0"/>
                <a:ea typeface="Yu Mincho" panose="020B0400000000000000" pitchFamily="18" charset="-128"/>
              </a:rPr>
              <a:t>Special Olympics International (Special Olympics, Inc.)</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65" name="TextBox 5">
            <a:hlinkClick r:id="rId4" action="ppaction://hlinksldjump"/>
            <a:extLst>
              <a:ext uri="{FF2B5EF4-FFF2-40B4-BE49-F238E27FC236}">
                <a16:creationId xmlns:a16="http://schemas.microsoft.com/office/drawing/2014/main" id="{BC73A940-619C-4A07-9ADD-BD323B96CFE5}"/>
              </a:ext>
            </a:extLst>
          </p:cNvPr>
          <p:cNvSpPr txBox="1"/>
          <p:nvPr/>
        </p:nvSpPr>
        <p:spPr>
          <a:xfrm>
            <a:off x="4879760" y="3133242"/>
            <a:ext cx="250550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dirty="0">
                <a:solidFill>
                  <a:srgbClr val="F7F5E8"/>
                </a:solidFill>
                <a:effectLst/>
                <a:ea typeface="Yu Mincho" panose="020B0400000000000000" pitchFamily="18" charset="-128"/>
              </a:rPr>
              <a:t>Presidentes regionales y directores generales</a:t>
            </a:r>
            <a:endParaRPr lang="es-PA" i="1" dirty="0">
              <a:solidFill>
                <a:srgbClr val="F7F5E8"/>
              </a:solidFill>
              <a:ea typeface="Yu Mincho" panose="020B0400000000000000" pitchFamily="18" charset="-128"/>
            </a:endParaRPr>
          </a:p>
        </p:txBody>
      </p:sp>
      <p:sp>
        <p:nvSpPr>
          <p:cNvPr id="69" name="TextBox 5">
            <a:hlinkClick r:id="rId5" action="ppaction://hlinksldjump"/>
            <a:extLst>
              <a:ext uri="{FF2B5EF4-FFF2-40B4-BE49-F238E27FC236}">
                <a16:creationId xmlns:a16="http://schemas.microsoft.com/office/drawing/2014/main" id="{FA1A6D22-C6D4-5E88-3691-A0A2DA3468F4}"/>
              </a:ext>
            </a:extLst>
          </p:cNvPr>
          <p:cNvSpPr txBox="1">
            <a:spLocks/>
          </p:cNvSpPr>
          <p:nvPr/>
        </p:nvSpPr>
        <p:spPr>
          <a:xfrm>
            <a:off x="8728847" y="1689572"/>
            <a:ext cx="3071268"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b="1" spc="-20" dirty="0">
                <a:solidFill>
                  <a:srgbClr val="F7F5E8"/>
                </a:solidFill>
                <a:effectLst/>
                <a:latin typeface="Ubuntu Light" panose="020B0304030602030204" pitchFamily="34" charset="0"/>
                <a:ea typeface="Yu Mincho" panose="020B0400000000000000" pitchFamily="18" charset="-128"/>
              </a:rPr>
              <a:t>Equipo de Liderazgo Global (GLT)</a:t>
            </a:r>
            <a:endParaRPr lang="es-PA" b="1" i="1" spc="-20" dirty="0">
              <a:solidFill>
                <a:srgbClr val="F7F5E8"/>
              </a:solidFill>
              <a:latin typeface="Ubuntu Light" panose="020B0304030602030204" pitchFamily="34" charset="0"/>
              <a:ea typeface="Yu Mincho" panose="020B0400000000000000" pitchFamily="18" charset="-128"/>
            </a:endParaRPr>
          </a:p>
        </p:txBody>
      </p:sp>
      <p:sp>
        <p:nvSpPr>
          <p:cNvPr id="78" name="TextBox 5">
            <a:extLst>
              <a:ext uri="{FF2B5EF4-FFF2-40B4-BE49-F238E27FC236}">
                <a16:creationId xmlns:a16="http://schemas.microsoft.com/office/drawing/2014/main" id="{E65C183A-5C17-D4FC-2E7C-B1CBC429EF77}"/>
              </a:ext>
            </a:extLst>
          </p:cNvPr>
          <p:cNvSpPr txBox="1">
            <a:spLocks/>
          </p:cNvSpPr>
          <p:nvPr/>
        </p:nvSpPr>
        <p:spPr>
          <a:xfrm>
            <a:off x="8888937" y="2432498"/>
            <a:ext cx="2774562" cy="4061368"/>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nSpc>
                <a:spcPct val="90000"/>
              </a:lnSpc>
              <a:spcAft>
                <a:spcPts val="800"/>
              </a:spcAft>
              <a:buBlip>
                <a:blip r:embed="rId8"/>
              </a:buBlip>
            </a:pPr>
            <a:r>
              <a:rPr lang="es-xl" sz="1250" kern="100" dirty="0">
                <a:solidFill>
                  <a:srgbClr val="292662"/>
                </a:solidFill>
              </a:rPr>
              <a:t>Deporte y Competencia</a:t>
            </a:r>
          </a:p>
          <a:p>
            <a:pPr marL="391500" indent="-285750">
              <a:lnSpc>
                <a:spcPct val="90000"/>
              </a:lnSpc>
              <a:spcAft>
                <a:spcPts val="800"/>
              </a:spcAft>
              <a:buBlip>
                <a:blip r:embed="rId8"/>
              </a:buBlip>
            </a:pPr>
            <a:r>
              <a:rPr lang="es-xl" sz="1250" kern="100" dirty="0">
                <a:solidFill>
                  <a:srgbClr val="292662"/>
                </a:solidFill>
              </a:rPr>
              <a:t>Salud </a:t>
            </a:r>
          </a:p>
          <a:p>
            <a:pPr marL="391500" indent="-285750">
              <a:lnSpc>
                <a:spcPct val="90000"/>
              </a:lnSpc>
              <a:spcAft>
                <a:spcPts val="800"/>
              </a:spcAft>
              <a:buBlip>
                <a:blip r:embed="rId8"/>
              </a:buBlip>
            </a:pPr>
            <a:r>
              <a:rPr lang="es-xl" sz="1250" kern="100" dirty="0">
                <a:solidFill>
                  <a:srgbClr val="292662"/>
                </a:solidFill>
              </a:rPr>
              <a:t>Juventud Global y Educación   </a:t>
            </a:r>
            <a:endParaRPr lang="es-PA" sz="1250" kern="100" dirty="0">
              <a:solidFill>
                <a:srgbClr val="292662"/>
              </a:solidFill>
            </a:endParaRPr>
          </a:p>
          <a:p>
            <a:pPr marL="391500" indent="-285750">
              <a:lnSpc>
                <a:spcPct val="90000"/>
              </a:lnSpc>
              <a:spcAft>
                <a:spcPts val="800"/>
              </a:spcAft>
              <a:buBlip>
                <a:blip r:embed="rId8"/>
              </a:buBlip>
            </a:pPr>
            <a:r>
              <a:rPr lang="es-xl" sz="1250" kern="100" dirty="0">
                <a:solidFill>
                  <a:srgbClr val="292662"/>
                </a:solidFill>
              </a:rPr>
              <a:t>Liderazgo y Desarrollo Organizacional   </a:t>
            </a:r>
            <a:endParaRPr lang="es-PA" sz="1250" kern="100" dirty="0">
              <a:solidFill>
                <a:srgbClr val="292662"/>
              </a:solidFill>
            </a:endParaRPr>
          </a:p>
          <a:p>
            <a:pPr marL="391500" lvl="0" indent="-285750">
              <a:lnSpc>
                <a:spcPct val="90000"/>
              </a:lnSpc>
              <a:spcAft>
                <a:spcPts val="800"/>
              </a:spcAft>
              <a:buBlip>
                <a:blip r:embed="rId8"/>
              </a:buBlip>
            </a:pPr>
            <a:r>
              <a:rPr lang="es-xl" sz="1250" kern="100" dirty="0">
                <a:solidFill>
                  <a:srgbClr val="292662"/>
                </a:solidFill>
              </a:rPr>
              <a:t>Operaciones </a:t>
            </a:r>
            <a:r>
              <a:rPr lang="es-xl" sz="1250" kern="100">
                <a:solidFill>
                  <a:srgbClr val="292662"/>
                </a:solidFill>
              </a:rPr>
              <a:t>Regionales </a:t>
            </a:r>
            <a:br>
              <a:rPr lang="en-US" sz="1250" kern="100">
                <a:solidFill>
                  <a:srgbClr val="292662"/>
                </a:solidFill>
              </a:rPr>
            </a:br>
            <a:r>
              <a:rPr lang="es-xl" sz="1250" kern="100">
                <a:solidFill>
                  <a:srgbClr val="292662"/>
                </a:solidFill>
              </a:rPr>
              <a:t>y </a:t>
            </a:r>
            <a:r>
              <a:rPr lang="es-xl" sz="1250" kern="100" dirty="0">
                <a:solidFill>
                  <a:srgbClr val="292662"/>
                </a:solidFill>
              </a:rPr>
              <a:t>de Programas (RPO</a:t>
            </a:r>
            <a:r>
              <a:rPr lang="es-xl" sz="1250" kern="100">
                <a:solidFill>
                  <a:srgbClr val="292662"/>
                </a:solidFill>
              </a:rPr>
              <a:t>) </a:t>
            </a:r>
            <a:br>
              <a:rPr lang="en-US" sz="1250" kern="100">
                <a:solidFill>
                  <a:srgbClr val="292662"/>
                </a:solidFill>
              </a:rPr>
            </a:br>
            <a:r>
              <a:rPr lang="es-xl" sz="1250" kern="100">
                <a:solidFill>
                  <a:srgbClr val="292662"/>
                </a:solidFill>
              </a:rPr>
              <a:t>(</a:t>
            </a:r>
            <a:r>
              <a:rPr lang="es-xl" sz="1250" kern="100" dirty="0">
                <a:solidFill>
                  <a:srgbClr val="292662"/>
                </a:solidFill>
              </a:rPr>
              <a:t>los presidentes regionales rinden cuentas al </a:t>
            </a:r>
            <a:r>
              <a:rPr lang="es-xl" sz="1250" kern="100">
                <a:solidFill>
                  <a:srgbClr val="292662"/>
                </a:solidFill>
              </a:rPr>
              <a:t>director </a:t>
            </a:r>
            <a:br>
              <a:rPr lang="en-US" sz="1250" kern="100">
                <a:solidFill>
                  <a:srgbClr val="292662"/>
                </a:solidFill>
              </a:rPr>
            </a:br>
            <a:r>
              <a:rPr lang="es-xl" sz="1250" kern="100">
                <a:solidFill>
                  <a:srgbClr val="292662"/>
                </a:solidFill>
              </a:rPr>
              <a:t>de </a:t>
            </a:r>
            <a:r>
              <a:rPr lang="es-xl" sz="1250" kern="100" dirty="0">
                <a:solidFill>
                  <a:srgbClr val="292662"/>
                </a:solidFill>
              </a:rPr>
              <a:t>RPO)   </a:t>
            </a:r>
            <a:endParaRPr lang="es-PA" sz="1250" kern="100" dirty="0">
              <a:solidFill>
                <a:srgbClr val="292662"/>
              </a:solidFill>
            </a:endParaRPr>
          </a:p>
          <a:p>
            <a:pPr marL="391500" lvl="0" indent="-285750">
              <a:lnSpc>
                <a:spcPct val="90000"/>
              </a:lnSpc>
              <a:spcAft>
                <a:spcPts val="800"/>
              </a:spcAft>
              <a:buBlip>
                <a:blip r:embed="rId8"/>
              </a:buBlip>
            </a:pPr>
            <a:r>
              <a:rPr lang="es-xl" sz="1250" kern="100" dirty="0">
                <a:solidFill>
                  <a:srgbClr val="292662"/>
                </a:solidFill>
              </a:rPr>
              <a:t>Relaciones Gubernamentales   </a:t>
            </a:r>
            <a:endParaRPr lang="es-PA" sz="1250" kern="100" dirty="0">
              <a:solidFill>
                <a:srgbClr val="292662"/>
              </a:solidFill>
            </a:endParaRPr>
          </a:p>
          <a:p>
            <a:pPr marL="391500" lvl="0" indent="-285750">
              <a:lnSpc>
                <a:spcPct val="90000"/>
              </a:lnSpc>
              <a:spcAft>
                <a:spcPts val="800"/>
              </a:spcAft>
              <a:buBlip>
                <a:blip r:embed="rId8"/>
              </a:buBlip>
            </a:pPr>
            <a:r>
              <a:rPr lang="es-xl" sz="1250" kern="100">
                <a:solidFill>
                  <a:srgbClr val="292662"/>
                </a:solidFill>
              </a:rPr>
              <a:t>Mercadotecnia </a:t>
            </a:r>
            <a:br>
              <a:rPr lang="en-US" sz="1250" kern="100">
                <a:solidFill>
                  <a:srgbClr val="292662"/>
                </a:solidFill>
              </a:rPr>
            </a:br>
            <a:r>
              <a:rPr lang="es-xl" sz="1250" kern="100">
                <a:solidFill>
                  <a:srgbClr val="292662"/>
                </a:solidFill>
              </a:rPr>
              <a:t>y </a:t>
            </a:r>
            <a:r>
              <a:rPr lang="es-xl" sz="1250" kern="100" dirty="0">
                <a:solidFill>
                  <a:srgbClr val="292662"/>
                </a:solidFill>
              </a:rPr>
              <a:t>Comunicaciones   </a:t>
            </a:r>
            <a:endParaRPr lang="es-PA" sz="1250" kern="100" dirty="0">
              <a:solidFill>
                <a:srgbClr val="292662"/>
              </a:solidFill>
            </a:endParaRPr>
          </a:p>
          <a:p>
            <a:pPr marL="391500" lvl="0" indent="-285750">
              <a:lnSpc>
                <a:spcPct val="90000"/>
              </a:lnSpc>
              <a:spcAft>
                <a:spcPts val="800"/>
              </a:spcAft>
              <a:buBlip>
                <a:blip r:embed="rId8"/>
              </a:buBlip>
            </a:pPr>
            <a:r>
              <a:rPr lang="es-xl" sz="1250" kern="100" dirty="0">
                <a:solidFill>
                  <a:srgbClr val="292662"/>
                </a:solidFill>
              </a:rPr>
              <a:t>Tecnología de la Información   </a:t>
            </a:r>
            <a:endParaRPr lang="es-PA" sz="1250" kern="100" dirty="0">
              <a:solidFill>
                <a:srgbClr val="292662"/>
              </a:solidFill>
            </a:endParaRPr>
          </a:p>
          <a:p>
            <a:pPr marL="391500" lvl="0" indent="-285750">
              <a:lnSpc>
                <a:spcPct val="90000"/>
              </a:lnSpc>
              <a:spcAft>
                <a:spcPts val="800"/>
              </a:spcAft>
              <a:buBlip>
                <a:blip r:embed="rId8"/>
              </a:buBlip>
            </a:pPr>
            <a:r>
              <a:rPr lang="es-xl" sz="1250" kern="100" dirty="0">
                <a:solidFill>
                  <a:srgbClr val="292662"/>
                </a:solidFill>
              </a:rPr>
              <a:t>Legal   </a:t>
            </a:r>
            <a:endParaRPr lang="es-PA" sz="1250" kern="100" dirty="0">
              <a:solidFill>
                <a:srgbClr val="292662"/>
              </a:solidFill>
            </a:endParaRPr>
          </a:p>
          <a:p>
            <a:pPr marL="391500" lvl="0" indent="-285750">
              <a:lnSpc>
                <a:spcPct val="90000"/>
              </a:lnSpc>
              <a:spcAft>
                <a:spcPts val="800"/>
              </a:spcAft>
              <a:buBlip>
                <a:blip r:embed="rId8"/>
              </a:buBlip>
            </a:pPr>
            <a:r>
              <a:rPr lang="es-xl" sz="1250" kern="100" dirty="0">
                <a:solidFill>
                  <a:srgbClr val="292662"/>
                </a:solidFill>
              </a:rPr>
              <a:t>Finanzas   </a:t>
            </a:r>
            <a:endParaRPr lang="es-PA" sz="1250" kern="100" dirty="0">
              <a:solidFill>
                <a:srgbClr val="292662"/>
              </a:solidFill>
            </a:endParaRPr>
          </a:p>
          <a:p>
            <a:pPr marL="391500" indent="-285750">
              <a:lnSpc>
                <a:spcPct val="90000"/>
              </a:lnSpc>
              <a:spcAft>
                <a:spcPts val="800"/>
              </a:spcAft>
              <a:buBlip>
                <a:blip r:embed="rId8"/>
              </a:buBlip>
            </a:pPr>
            <a:r>
              <a:rPr lang="es-xl" sz="1250" kern="100" dirty="0">
                <a:solidFill>
                  <a:srgbClr val="292662"/>
                </a:solidFill>
              </a:rPr>
              <a:t>Recursos Humanos   </a:t>
            </a:r>
            <a:endParaRPr lang="es-PA" sz="1250" kern="100" dirty="0">
              <a:solidFill>
                <a:srgbClr val="292662"/>
              </a:solidFill>
            </a:endParaRPr>
          </a:p>
        </p:txBody>
      </p:sp>
      <p:sp>
        <p:nvSpPr>
          <p:cNvPr id="79" name="TextBox 5">
            <a:extLst>
              <a:ext uri="{FF2B5EF4-FFF2-40B4-BE49-F238E27FC236}">
                <a16:creationId xmlns:a16="http://schemas.microsoft.com/office/drawing/2014/main" id="{05FA73C4-FCC4-153F-A70A-BF433AF12D6A}"/>
              </a:ext>
            </a:extLst>
          </p:cNvPr>
          <p:cNvSpPr txBox="1">
            <a:spLocks/>
          </p:cNvSpPr>
          <p:nvPr/>
        </p:nvSpPr>
        <p:spPr>
          <a:xfrm>
            <a:off x="513937" y="4350108"/>
            <a:ext cx="908260" cy="600164"/>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Especiales África</a:t>
            </a:r>
          </a:p>
        </p:txBody>
      </p:sp>
      <p:sp>
        <p:nvSpPr>
          <p:cNvPr id="96" name="TextBox 5">
            <a:extLst>
              <a:ext uri="{FF2B5EF4-FFF2-40B4-BE49-F238E27FC236}">
                <a16:creationId xmlns:a16="http://schemas.microsoft.com/office/drawing/2014/main" id="{C4A58FE7-671B-B9E5-35FB-0AD7B6C40C2A}"/>
              </a:ext>
            </a:extLst>
          </p:cNvPr>
          <p:cNvSpPr txBox="1">
            <a:spLocks/>
          </p:cNvSpPr>
          <p:nvPr/>
        </p:nvSpPr>
        <p:spPr>
          <a:xfrm>
            <a:off x="1596703" y="4358933"/>
            <a:ext cx="899552" cy="600164"/>
          </a:xfrm>
          <a:prstGeom prst="rect">
            <a:avLst/>
          </a:prstGeom>
          <a:noFill/>
        </p:spPr>
        <p:txBody>
          <a:bodyPr wrap="square" lIns="0" rIns="0"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Especiales Asia Pacífico</a:t>
            </a:r>
          </a:p>
        </p:txBody>
      </p:sp>
      <p:sp>
        <p:nvSpPr>
          <p:cNvPr id="97" name="TextBox 5">
            <a:extLst>
              <a:ext uri="{FF2B5EF4-FFF2-40B4-BE49-F238E27FC236}">
                <a16:creationId xmlns:a16="http://schemas.microsoft.com/office/drawing/2014/main" id="{ADC996E1-BCBE-B18E-3704-578C49222CB7}"/>
              </a:ext>
            </a:extLst>
          </p:cNvPr>
          <p:cNvSpPr txBox="1">
            <a:spLocks/>
          </p:cNvSpPr>
          <p:nvPr/>
        </p:nvSpPr>
        <p:spPr>
          <a:xfrm>
            <a:off x="2660059" y="4358931"/>
            <a:ext cx="916534" cy="600164"/>
          </a:xfrm>
          <a:prstGeom prst="rect">
            <a:avLst/>
          </a:prstGeom>
          <a:noFill/>
        </p:spPr>
        <p:txBody>
          <a:bodyPr wrap="square" lIns="0" rIns="0"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Especiales Asia Oriental</a:t>
            </a:r>
          </a:p>
        </p:txBody>
      </p:sp>
      <p:sp>
        <p:nvSpPr>
          <p:cNvPr id="98" name="TextBox 5">
            <a:extLst>
              <a:ext uri="{FF2B5EF4-FFF2-40B4-BE49-F238E27FC236}">
                <a16:creationId xmlns:a16="http://schemas.microsoft.com/office/drawing/2014/main" id="{5C5B9D06-C304-2DD8-4167-D157222C6374}"/>
              </a:ext>
            </a:extLst>
          </p:cNvPr>
          <p:cNvSpPr txBox="1">
            <a:spLocks/>
          </p:cNvSpPr>
          <p:nvPr/>
        </p:nvSpPr>
        <p:spPr>
          <a:xfrm>
            <a:off x="3725547" y="4274293"/>
            <a:ext cx="918822" cy="769441"/>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Especiales </a:t>
            </a:r>
            <a:r>
              <a:rPr lang="es-xl" sz="1100" kern="100">
                <a:solidFill>
                  <a:srgbClr val="292662"/>
                </a:solidFill>
              </a:rPr>
              <a:t>Europa/</a:t>
            </a:r>
            <a:br>
              <a:rPr lang="en-US" sz="1100" kern="100">
                <a:solidFill>
                  <a:srgbClr val="292662"/>
                </a:solidFill>
              </a:rPr>
            </a:br>
            <a:r>
              <a:rPr lang="es-xl" sz="1100" kern="100">
                <a:solidFill>
                  <a:srgbClr val="292662"/>
                </a:solidFill>
              </a:rPr>
              <a:t>Eurasia</a:t>
            </a:r>
            <a:endParaRPr lang="es-xl" sz="1100" kern="100" dirty="0">
              <a:solidFill>
                <a:srgbClr val="292662"/>
              </a:solidFill>
            </a:endParaRPr>
          </a:p>
        </p:txBody>
      </p:sp>
      <p:sp>
        <p:nvSpPr>
          <p:cNvPr id="99" name="TextBox 5">
            <a:extLst>
              <a:ext uri="{FF2B5EF4-FFF2-40B4-BE49-F238E27FC236}">
                <a16:creationId xmlns:a16="http://schemas.microsoft.com/office/drawing/2014/main" id="{B84266C1-BEAE-70DC-CFE3-0436F19FB3B5}"/>
              </a:ext>
            </a:extLst>
          </p:cNvPr>
          <p:cNvSpPr txBox="1">
            <a:spLocks/>
          </p:cNvSpPr>
          <p:nvPr/>
        </p:nvSpPr>
        <p:spPr>
          <a:xfrm>
            <a:off x="4677759" y="4274296"/>
            <a:ext cx="1174870" cy="769441"/>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a:t>
            </a:r>
            <a:r>
              <a:rPr lang="es-xl" sz="1100" kern="100">
                <a:solidFill>
                  <a:srgbClr val="292662"/>
                </a:solidFill>
              </a:rPr>
              <a:t>Especiales Latino</a:t>
            </a:r>
            <a:r>
              <a:rPr lang="en-US" sz="1100" kern="100">
                <a:solidFill>
                  <a:srgbClr val="292662"/>
                </a:solidFill>
              </a:rPr>
              <a:t>-</a:t>
            </a:r>
            <a:br>
              <a:rPr lang="en-US" sz="1100" kern="100">
                <a:solidFill>
                  <a:srgbClr val="292662"/>
                </a:solidFill>
              </a:rPr>
            </a:br>
            <a:r>
              <a:rPr lang="es-xl" sz="1100" kern="100">
                <a:solidFill>
                  <a:srgbClr val="292662"/>
                </a:solidFill>
              </a:rPr>
              <a:t>américa</a:t>
            </a:r>
            <a:endParaRPr lang="es-xl" sz="1100" kern="100" dirty="0">
              <a:solidFill>
                <a:srgbClr val="292662"/>
              </a:solidFill>
            </a:endParaRPr>
          </a:p>
        </p:txBody>
      </p:sp>
      <p:sp>
        <p:nvSpPr>
          <p:cNvPr id="100" name="TextBox 5">
            <a:extLst>
              <a:ext uri="{FF2B5EF4-FFF2-40B4-BE49-F238E27FC236}">
                <a16:creationId xmlns:a16="http://schemas.microsoft.com/office/drawing/2014/main" id="{3F4DA721-0963-4308-4088-9EEB1C046A86}"/>
              </a:ext>
            </a:extLst>
          </p:cNvPr>
          <p:cNvSpPr txBox="1">
            <a:spLocks/>
          </p:cNvSpPr>
          <p:nvPr/>
        </p:nvSpPr>
        <p:spPr>
          <a:xfrm>
            <a:off x="5875204" y="4274293"/>
            <a:ext cx="1236202" cy="769441"/>
          </a:xfrm>
          <a:prstGeom prst="rect">
            <a:avLst/>
          </a:prstGeom>
          <a:noFill/>
        </p:spPr>
        <p:txBody>
          <a:bodyPr wrap="square" lIns="0" rIns="0"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xl" sz="1100" dirty="0">
                <a:solidFill>
                  <a:srgbClr val="292662"/>
                </a:solidFill>
              </a:rPr>
              <a:t>Olimpiadas </a:t>
            </a:r>
            <a:r>
              <a:rPr lang="es-xl" sz="1100">
                <a:solidFill>
                  <a:srgbClr val="292662"/>
                </a:solidFill>
              </a:rPr>
              <a:t>Especiales Medio</a:t>
            </a:r>
            <a:r>
              <a:rPr lang="en-US" sz="1100">
                <a:solidFill>
                  <a:srgbClr val="292662"/>
                </a:solidFill>
              </a:rPr>
              <a:t> </a:t>
            </a:r>
            <a:r>
              <a:rPr lang="es-xl" sz="1100">
                <a:solidFill>
                  <a:srgbClr val="292662"/>
                </a:solidFill>
              </a:rPr>
              <a:t>Oriente</a:t>
            </a:r>
            <a:r>
              <a:rPr lang="es-xl" sz="1100" dirty="0">
                <a:solidFill>
                  <a:srgbClr val="292662"/>
                </a:solidFill>
              </a:rPr>
              <a:t>/</a:t>
            </a:r>
            <a:r>
              <a:rPr lang="es-xl" sz="1100">
                <a:solidFill>
                  <a:srgbClr val="292662"/>
                </a:solidFill>
              </a:rPr>
              <a:t>África </a:t>
            </a:r>
            <a:br>
              <a:rPr lang="en-US" sz="1100">
                <a:solidFill>
                  <a:srgbClr val="292662"/>
                </a:solidFill>
              </a:rPr>
            </a:br>
            <a:r>
              <a:rPr lang="es-xl" sz="1100">
                <a:solidFill>
                  <a:srgbClr val="292662"/>
                </a:solidFill>
              </a:rPr>
              <a:t>del </a:t>
            </a:r>
            <a:r>
              <a:rPr lang="es-xl" sz="1100" dirty="0">
                <a:solidFill>
                  <a:srgbClr val="292662"/>
                </a:solidFill>
              </a:rPr>
              <a:t>Norte</a:t>
            </a:r>
          </a:p>
        </p:txBody>
      </p:sp>
      <p:sp>
        <p:nvSpPr>
          <p:cNvPr id="101" name="TextBox 5">
            <a:extLst>
              <a:ext uri="{FF2B5EF4-FFF2-40B4-BE49-F238E27FC236}">
                <a16:creationId xmlns:a16="http://schemas.microsoft.com/office/drawing/2014/main" id="{27BBE910-4158-D03E-AD40-1F9DB52D37DA}"/>
              </a:ext>
            </a:extLst>
          </p:cNvPr>
          <p:cNvSpPr txBox="1">
            <a:spLocks/>
          </p:cNvSpPr>
          <p:nvPr/>
        </p:nvSpPr>
        <p:spPr>
          <a:xfrm>
            <a:off x="7255831" y="4274293"/>
            <a:ext cx="904463" cy="769441"/>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xl" sz="1100" dirty="0">
                <a:solidFill>
                  <a:srgbClr val="292662"/>
                </a:solidFill>
              </a:rPr>
              <a:t>Olimpiadas </a:t>
            </a:r>
            <a:r>
              <a:rPr lang="es-xl" sz="1100">
                <a:solidFill>
                  <a:srgbClr val="292662"/>
                </a:solidFill>
              </a:rPr>
              <a:t>Especiales Norte</a:t>
            </a:r>
            <a:r>
              <a:rPr lang="en-US" sz="1100">
                <a:solidFill>
                  <a:srgbClr val="292662"/>
                </a:solidFill>
              </a:rPr>
              <a:t>-</a:t>
            </a:r>
            <a:r>
              <a:rPr lang="es-xl" sz="1100">
                <a:solidFill>
                  <a:srgbClr val="292662"/>
                </a:solidFill>
              </a:rPr>
              <a:t>américa</a:t>
            </a:r>
            <a:endParaRPr lang="es-xl" sz="1100" dirty="0">
              <a:solidFill>
                <a:srgbClr val="292662"/>
              </a:solidFill>
            </a:endParaRPr>
          </a:p>
        </p:txBody>
      </p:sp>
      <p:grpSp>
        <p:nvGrpSpPr>
          <p:cNvPr id="14" name="Group 13">
            <a:extLst>
              <a:ext uri="{FF2B5EF4-FFF2-40B4-BE49-F238E27FC236}">
                <a16:creationId xmlns:a16="http://schemas.microsoft.com/office/drawing/2014/main" id="{85DC3D0F-BE3D-5825-2109-5A0C715EBD46}"/>
              </a:ext>
            </a:extLst>
          </p:cNvPr>
          <p:cNvGrpSpPr/>
          <p:nvPr/>
        </p:nvGrpSpPr>
        <p:grpSpPr>
          <a:xfrm>
            <a:off x="515939" y="5266620"/>
            <a:ext cx="7644355" cy="417815"/>
            <a:chOff x="515939" y="5266620"/>
            <a:chExt cx="7644355" cy="417815"/>
          </a:xfrm>
        </p:grpSpPr>
        <p:sp>
          <p:nvSpPr>
            <p:cNvPr id="39" name="Rectángulo: esquinas redondeadas 38">
              <a:hlinkClick r:id="rId4" action="ppaction://hlinksldjump"/>
              <a:extLst>
                <a:ext uri="{FF2B5EF4-FFF2-40B4-BE49-F238E27FC236}">
                  <a16:creationId xmlns:a16="http://schemas.microsoft.com/office/drawing/2014/main" id="{FDD1471B-13F6-EF57-A2E2-5BE68D7631A8}"/>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02" name="TextBox 5">
              <a:hlinkClick r:id="rId4" action="ppaction://hlinksldjump"/>
              <a:extLst>
                <a:ext uri="{FF2B5EF4-FFF2-40B4-BE49-F238E27FC236}">
                  <a16:creationId xmlns:a16="http://schemas.microsoft.com/office/drawing/2014/main" id="{04A59E86-623C-D44B-6F99-468C603FFD82}"/>
                </a:ext>
              </a:extLst>
            </p:cNvPr>
            <p:cNvSpPr txBox="1"/>
            <p:nvPr/>
          </p:nvSpPr>
          <p:spPr>
            <a:xfrm>
              <a:off x="3698405"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b="1" dirty="0">
                  <a:solidFill>
                    <a:srgbClr val="292662"/>
                  </a:solidFill>
                  <a:effectLst/>
                  <a:latin typeface="Ubuntu Light" panose="020B0304030602030204" pitchFamily="34" charset="0"/>
                  <a:ea typeface="Yu Mincho" panose="020B0400000000000000" pitchFamily="18" charset="-128"/>
                </a:rPr>
                <a:t>Programas</a:t>
              </a:r>
              <a:endParaRPr lang="es-PA" b="1" i="1" dirty="0">
                <a:solidFill>
                  <a:srgbClr val="292662"/>
                </a:solidFill>
                <a:latin typeface="Ubuntu Light" panose="020B0304030602030204" pitchFamily="34" charset="0"/>
                <a:ea typeface="Yu Mincho" panose="020B0400000000000000" pitchFamily="18" charset="-128"/>
              </a:endParaRPr>
            </a:p>
          </p:txBody>
        </p:sp>
      </p:grpSp>
      <p:sp>
        <p:nvSpPr>
          <p:cNvPr id="105" name="TextBox 5">
            <a:extLst>
              <a:ext uri="{FF2B5EF4-FFF2-40B4-BE49-F238E27FC236}">
                <a16:creationId xmlns:a16="http://schemas.microsoft.com/office/drawing/2014/main" id="{E81E48A0-4275-B150-BB75-975687384DB5}"/>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dirty="0">
                <a:solidFill>
                  <a:srgbClr val="292662"/>
                </a:solidFill>
                <a:effectLst/>
                <a:ea typeface="Yu Mincho" panose="020B0400000000000000" pitchFamily="18" charset="-128"/>
              </a:rPr>
              <a:t>Subprogramas</a:t>
            </a:r>
            <a:endParaRPr lang="es-PA" i="1" dirty="0">
              <a:solidFill>
                <a:srgbClr val="292662"/>
              </a:solidFill>
              <a:ea typeface="Yu Mincho" panose="020B0400000000000000" pitchFamily="18" charset="-128"/>
            </a:endParaRPr>
          </a:p>
        </p:txBody>
      </p:sp>
      <p:sp>
        <p:nvSpPr>
          <p:cNvPr id="107" name="TextBox 5">
            <a:hlinkClick r:id="rId6" action="ppaction://hlinksldjump"/>
            <a:extLst>
              <a:ext uri="{FF2B5EF4-FFF2-40B4-BE49-F238E27FC236}">
                <a16:creationId xmlns:a16="http://schemas.microsoft.com/office/drawing/2014/main" id="{74581F2B-E79B-0CC0-2222-D34A4EA635B2}"/>
              </a:ext>
            </a:extLst>
          </p:cNvPr>
          <p:cNvSpPr txBox="1"/>
          <p:nvPr/>
        </p:nvSpPr>
        <p:spPr>
          <a:xfrm>
            <a:off x="4899746"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dirty="0">
                <a:solidFill>
                  <a:srgbClr val="F7F5E8"/>
                </a:solidFill>
                <a:effectLst/>
                <a:ea typeface="Yu Mincho" panose="020B0400000000000000" pitchFamily="18" charset="-128"/>
              </a:rPr>
              <a:t>Programas locales</a:t>
            </a:r>
            <a:endParaRPr lang="es-PA" i="1" dirty="0">
              <a:solidFill>
                <a:srgbClr val="F7F5E8"/>
              </a:solidFill>
              <a:ea typeface="Yu Mincho" panose="020B0400000000000000" pitchFamily="18" charset="-128"/>
            </a:endParaRPr>
          </a:p>
        </p:txBody>
      </p:sp>
      <p:cxnSp>
        <p:nvCxnSpPr>
          <p:cNvPr id="115" name="Conector recto 114">
            <a:extLst>
              <a:ext uri="{FF2B5EF4-FFF2-40B4-BE49-F238E27FC236}">
                <a16:creationId xmlns:a16="http://schemas.microsoft.com/office/drawing/2014/main" id="{253049D9-F0B6-C96C-E249-480ED61E2D18}"/>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B5F9C4A7-583F-B796-0670-3000880CCDE3}"/>
              </a:ext>
            </a:extLst>
          </p:cNvPr>
          <p:cNvSpPr txBox="1"/>
          <p:nvPr/>
        </p:nvSpPr>
        <p:spPr>
          <a:xfrm>
            <a:off x="811899" y="807489"/>
            <a:ext cx="5651500"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Estructura organizacional</a:t>
            </a:r>
          </a:p>
        </p:txBody>
      </p:sp>
      <p:sp>
        <p:nvSpPr>
          <p:cNvPr id="4" name="Rectángulo 121">
            <a:extLst>
              <a:ext uri="{FF2B5EF4-FFF2-40B4-BE49-F238E27FC236}">
                <a16:creationId xmlns:a16="http://schemas.microsoft.com/office/drawing/2014/main" id="{56119F18-BFF1-BB99-EED2-A10F028140FC}"/>
              </a:ext>
            </a:extLst>
          </p:cNvPr>
          <p:cNvSpPr/>
          <p:nvPr/>
        </p:nvSpPr>
        <p:spPr>
          <a:xfrm>
            <a:off x="-6624" y="0"/>
            <a:ext cx="12192000" cy="6858000"/>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5" name="Rectángulo 119">
            <a:extLst>
              <a:ext uri="{FF2B5EF4-FFF2-40B4-BE49-F238E27FC236}">
                <a16:creationId xmlns:a16="http://schemas.microsoft.com/office/drawing/2014/main" id="{A8DAF81E-2D87-AFEF-E1C7-1B7CFAF764F5}"/>
              </a:ext>
            </a:extLst>
          </p:cNvPr>
          <p:cNvSpPr/>
          <p:nvPr/>
        </p:nvSpPr>
        <p:spPr>
          <a:xfrm>
            <a:off x="2373800" y="2570944"/>
            <a:ext cx="7431152" cy="1749979"/>
          </a:xfrm>
          <a:prstGeom prst="roundRect">
            <a:avLst>
              <a:gd name="adj" fmla="val 50000"/>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8" name="TextBox 5">
            <a:extLst>
              <a:ext uri="{FF2B5EF4-FFF2-40B4-BE49-F238E27FC236}">
                <a16:creationId xmlns:a16="http://schemas.microsoft.com/office/drawing/2014/main" id="{C6AE1F58-845E-7D6D-831A-3F0EFB203143}"/>
              </a:ext>
            </a:extLst>
          </p:cNvPr>
          <p:cNvSpPr txBox="1"/>
          <p:nvPr/>
        </p:nvSpPr>
        <p:spPr>
          <a:xfrm>
            <a:off x="2922453" y="2731958"/>
            <a:ext cx="6454954" cy="1408078"/>
          </a:xfrm>
          <a:prstGeom prst="rect">
            <a:avLst/>
          </a:prstGeom>
          <a:noFill/>
          <a:ln>
            <a:noFill/>
          </a:ln>
          <a:effectLst/>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nSpc>
                <a:spcPct val="95000"/>
              </a:lnSpc>
            </a:pPr>
            <a:r>
              <a:rPr lang="es-xl" sz="1800" b="1" dirty="0">
                <a:solidFill>
                  <a:srgbClr val="F6891F"/>
                </a:solidFill>
                <a:effectLst/>
                <a:ea typeface="Yu Mincho" panose="020B0400000000000000" pitchFamily="18" charset="-128"/>
              </a:rPr>
              <a:t>Special Olympics International (Special Olympics, Inc.) </a:t>
            </a:r>
            <a:br>
              <a:rPr lang="en-US" sz="1800" b="1" dirty="0">
                <a:solidFill>
                  <a:srgbClr val="F6891F"/>
                </a:solidFill>
                <a:effectLst/>
                <a:ea typeface="Yu Mincho" panose="020B0400000000000000" pitchFamily="18" charset="-128"/>
              </a:rPr>
            </a:br>
            <a:r>
              <a:rPr lang="es-xl" sz="1800" dirty="0">
                <a:solidFill>
                  <a:srgbClr val="292662"/>
                </a:solidFill>
                <a:effectLst/>
                <a:ea typeface="Yu Mincho" panose="020B0400000000000000" pitchFamily="18" charset="-128"/>
              </a:rPr>
              <a:t>es el nombre oficial de la organización </a:t>
            </a:r>
            <a:r>
              <a:rPr lang="es-xl" sz="1800" dirty="0">
                <a:solidFill>
                  <a:srgbClr val="292662"/>
                </a:solidFill>
                <a:ea typeface="Yu Mincho" panose="020B0400000000000000" pitchFamily="18" charset="-128"/>
              </a:rPr>
              <a:t>y se utiliza a menudo para describir al equipo que trabaja en nuestra sede internacional y que es responsable de los objetivos y visiones generales de la organización.</a:t>
            </a:r>
            <a:endParaRPr lang="es-PA" sz="2000" b="1" i="1" dirty="0">
              <a:solidFill>
                <a:srgbClr val="292662"/>
              </a:solidFill>
              <a:ea typeface="Yu Mincho" panose="020B0400000000000000" pitchFamily="18" charset="-128"/>
            </a:endParaRPr>
          </a:p>
        </p:txBody>
      </p:sp>
    </p:spTree>
    <p:extLst>
      <p:ext uri="{BB962C8B-B14F-4D97-AF65-F5344CB8AC3E}">
        <p14:creationId xmlns:p14="http://schemas.microsoft.com/office/powerpoint/2010/main" val="3933980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9AD1D-46EB-AF1A-7BB7-7BD9F46C41C2}"/>
            </a:ext>
          </a:extLst>
        </p:cNvPr>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E4D26CB6-035A-412A-6B07-6D0B774C9EEB}"/>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AC19F9EB-3640-E1F3-75FC-61A04206B17B}"/>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noAutofit/>
          </a:bodyPr>
          <a:lstStyle/>
          <a:p>
            <a:pPr algn="ctr"/>
            <a:endParaRPr lang="es-PA" dirty="0"/>
          </a:p>
        </p:txBody>
      </p:sp>
      <p:cxnSp>
        <p:nvCxnSpPr>
          <p:cNvPr id="77" name="Conector recto 76">
            <a:extLst>
              <a:ext uri="{FF2B5EF4-FFF2-40B4-BE49-F238E27FC236}">
                <a16:creationId xmlns:a16="http://schemas.microsoft.com/office/drawing/2014/main" id="{61F0DE62-94E9-6D19-BE5E-DB09B97A6788}"/>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CB1FC40D-E844-2076-AAC4-B67070737A1A}"/>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50AD4FD2-3577-05B8-096E-6477639F0F64}"/>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9" name="Rectángulo: esquinas redondeadas 8">
            <a:hlinkClick r:id="rId3" action="ppaction://hlinksldjump"/>
            <a:extLst>
              <a:ext uri="{FF2B5EF4-FFF2-40B4-BE49-F238E27FC236}">
                <a16:creationId xmlns:a16="http://schemas.microsoft.com/office/drawing/2014/main" id="{6BB2E382-26B3-495A-DEA5-6DA3EDECF90B}"/>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10" name="Rectángulo: esquinas redondeadas 9">
            <a:extLst>
              <a:ext uri="{FF2B5EF4-FFF2-40B4-BE49-F238E27FC236}">
                <a16:creationId xmlns:a16="http://schemas.microsoft.com/office/drawing/2014/main" id="{469E6C62-286E-4D29-7D0E-A8FD09697421}"/>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17" name="Rectángulo: esquinas redondeadas 16">
            <a:extLst>
              <a:ext uri="{FF2B5EF4-FFF2-40B4-BE49-F238E27FC236}">
                <a16:creationId xmlns:a16="http://schemas.microsoft.com/office/drawing/2014/main" id="{8A741EE0-DB84-6BE9-471A-55AA69F2BB05}"/>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18" name="Rectángulo: esquinas redondeadas 17">
            <a:extLst>
              <a:ext uri="{FF2B5EF4-FFF2-40B4-BE49-F238E27FC236}">
                <a16:creationId xmlns:a16="http://schemas.microsoft.com/office/drawing/2014/main" id="{5DE0AAD8-4F2E-96EE-79B1-F77DD10AB1FE}"/>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19" name="Rectángulo: esquinas redondeadas 18">
            <a:extLst>
              <a:ext uri="{FF2B5EF4-FFF2-40B4-BE49-F238E27FC236}">
                <a16:creationId xmlns:a16="http://schemas.microsoft.com/office/drawing/2014/main" id="{CF2DF84F-5B9D-BF10-2541-9D79DD0EB0A4}"/>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23" name="Rectángulo: esquinas redondeadas 22">
            <a:extLst>
              <a:ext uri="{FF2B5EF4-FFF2-40B4-BE49-F238E27FC236}">
                <a16:creationId xmlns:a16="http://schemas.microsoft.com/office/drawing/2014/main" id="{ECB1A323-CEB2-7730-5C79-C54181EEC8EB}"/>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24" name="Rectángulo: esquinas redondeadas 23">
            <a:extLst>
              <a:ext uri="{FF2B5EF4-FFF2-40B4-BE49-F238E27FC236}">
                <a16:creationId xmlns:a16="http://schemas.microsoft.com/office/drawing/2014/main" id="{8E6654C9-4B94-A0B5-C8DD-F2978D2D1FAD}"/>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26" name="Rectángulo: esquinas redondeadas 25">
            <a:extLst>
              <a:ext uri="{FF2B5EF4-FFF2-40B4-BE49-F238E27FC236}">
                <a16:creationId xmlns:a16="http://schemas.microsoft.com/office/drawing/2014/main" id="{A991625A-AD26-4795-2C1B-C567BD9F531A}"/>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27" name="Rectángulo: esquinas redondeadas 26">
            <a:hlinkClick r:id="rId4" action="ppaction://hlinksldjump"/>
            <a:extLst>
              <a:ext uri="{FF2B5EF4-FFF2-40B4-BE49-F238E27FC236}">
                <a16:creationId xmlns:a16="http://schemas.microsoft.com/office/drawing/2014/main" id="{87AD202C-1961-92C8-7EF3-16E7F290A7DE}"/>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28" name="Rectángulo: esquinas redondeadas 27">
            <a:extLst>
              <a:ext uri="{FF2B5EF4-FFF2-40B4-BE49-F238E27FC236}">
                <a16:creationId xmlns:a16="http://schemas.microsoft.com/office/drawing/2014/main" id="{F1862589-8428-5A74-CB61-5198D6FDC37A}"/>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40" name="Rectángulo: esquinas redondeadas 39">
            <a:extLst>
              <a:ext uri="{FF2B5EF4-FFF2-40B4-BE49-F238E27FC236}">
                <a16:creationId xmlns:a16="http://schemas.microsoft.com/office/drawing/2014/main" id="{C14581B5-84F8-6495-F216-C633EBCEBC61}"/>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62" name="Rectángulo: esquinas redondeadas 61">
            <a:hlinkClick r:id="rId5" action="ppaction://hlinksldjump"/>
            <a:extLst>
              <a:ext uri="{FF2B5EF4-FFF2-40B4-BE49-F238E27FC236}">
                <a16:creationId xmlns:a16="http://schemas.microsoft.com/office/drawing/2014/main" id="{A11D3DB1-7E02-9A83-9505-CEDF54974B4D}"/>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6" name="Rectángulo: esquinas redondeadas 5">
            <a:hlinkClick r:id="rId6" action="ppaction://hlinksldjump"/>
            <a:extLst>
              <a:ext uri="{FF2B5EF4-FFF2-40B4-BE49-F238E27FC236}">
                <a16:creationId xmlns:a16="http://schemas.microsoft.com/office/drawing/2014/main" id="{5D26D70F-6D95-F422-8DB3-BA4B922A248E}"/>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latin typeface="Ubuntu Light" panose="020B0304030602030204" pitchFamily="34" charset="0"/>
            </a:endParaRPr>
          </a:p>
        </p:txBody>
      </p:sp>
      <p:sp>
        <p:nvSpPr>
          <p:cNvPr id="63" name="TextBox 5">
            <a:hlinkClick r:id="rId6" action="ppaction://hlinksldjump"/>
            <a:extLst>
              <a:ext uri="{FF2B5EF4-FFF2-40B4-BE49-F238E27FC236}">
                <a16:creationId xmlns:a16="http://schemas.microsoft.com/office/drawing/2014/main" id="{96A165E8-1135-E129-A697-4381AF48F638}"/>
              </a:ext>
            </a:extLst>
          </p:cNvPr>
          <p:cNvSpPr txBox="1"/>
          <p:nvPr/>
        </p:nvSpPr>
        <p:spPr>
          <a:xfrm>
            <a:off x="4478826" y="1586004"/>
            <a:ext cx="3068886" cy="523220"/>
          </a:xfrm>
          <a:prstGeom prst="rect">
            <a:avLst/>
          </a:prstGeom>
          <a:noFill/>
        </p:spPr>
        <p:txBody>
          <a:bodyPr wrap="square" rtlCol="0">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b="1" dirty="0">
                <a:solidFill>
                  <a:srgbClr val="292662"/>
                </a:solidFill>
                <a:effectLst/>
                <a:latin typeface="Ubuntu Light" panose="020B0304030602030204" pitchFamily="34" charset="0"/>
                <a:ea typeface="Yu Mincho" panose="020B0400000000000000" pitchFamily="18" charset="-128"/>
              </a:rPr>
              <a:t>Junta Internacional y </a:t>
            </a:r>
            <a:r>
              <a:rPr lang="es-xl" b="1">
                <a:solidFill>
                  <a:srgbClr val="292662"/>
                </a:solidFill>
                <a:effectLst/>
                <a:latin typeface="Ubuntu Light" panose="020B0304030602030204" pitchFamily="34" charset="0"/>
                <a:ea typeface="Yu Mincho" panose="020B0400000000000000" pitchFamily="18" charset="-128"/>
              </a:rPr>
              <a:t>Comités </a:t>
            </a:r>
            <a:br>
              <a:rPr lang="en-US" b="1">
                <a:solidFill>
                  <a:srgbClr val="292662"/>
                </a:solidFill>
                <a:effectLst/>
                <a:latin typeface="Ubuntu Light" panose="020B0304030602030204" pitchFamily="34" charset="0"/>
                <a:ea typeface="Yu Mincho" panose="020B0400000000000000" pitchFamily="18" charset="-128"/>
              </a:rPr>
            </a:br>
            <a:r>
              <a:rPr lang="es-xl" b="1">
                <a:solidFill>
                  <a:srgbClr val="292662"/>
                </a:solidFill>
                <a:effectLst/>
                <a:latin typeface="Ubuntu Light" panose="020B0304030602030204" pitchFamily="34" charset="0"/>
                <a:ea typeface="Yu Mincho" panose="020B0400000000000000" pitchFamily="18" charset="-128"/>
              </a:rPr>
              <a:t>de </a:t>
            </a:r>
            <a:r>
              <a:rPr lang="es-xl" b="1" dirty="0">
                <a:solidFill>
                  <a:srgbClr val="292662"/>
                </a:solidFill>
                <a:effectLst/>
                <a:latin typeface="Ubuntu Light" panose="020B0304030602030204" pitchFamily="34" charset="0"/>
                <a:ea typeface="Yu Mincho" panose="020B0400000000000000" pitchFamily="18" charset="-128"/>
              </a:rPr>
              <a:t>Olimpiadas Especiales</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64" name="TextBox 5">
            <a:hlinkClick r:id="rId3" action="ppaction://hlinksldjump"/>
            <a:extLst>
              <a:ext uri="{FF2B5EF4-FFF2-40B4-BE49-F238E27FC236}">
                <a16:creationId xmlns:a16="http://schemas.microsoft.com/office/drawing/2014/main" id="{BDD07093-770F-99E9-6BBD-BB0A0EAEBC17}"/>
              </a:ext>
            </a:extLst>
          </p:cNvPr>
          <p:cNvSpPr txBox="1"/>
          <p:nvPr/>
        </p:nvSpPr>
        <p:spPr>
          <a:xfrm>
            <a:off x="5070204" y="2260341"/>
            <a:ext cx="2051593" cy="523220"/>
          </a:xfrm>
          <a:prstGeom prst="rect">
            <a:avLst/>
          </a:prstGeom>
          <a:noFill/>
        </p:spPr>
        <p:txBody>
          <a:bodyPr wrap="square" rtlCol="0">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90000"/>
              </a:lnSpc>
            </a:pPr>
            <a:r>
              <a:rPr lang="es-xl" b="1" dirty="0">
                <a:solidFill>
                  <a:srgbClr val="F7F5E8"/>
                </a:solidFill>
                <a:effectLst/>
                <a:latin typeface="Ubuntu Light" panose="020B0304030602030204" pitchFamily="34" charset="0"/>
                <a:ea typeface="Yu Mincho" panose="020B0400000000000000" pitchFamily="18" charset="-128"/>
              </a:rPr>
              <a:t>Special Olympics International (Special Olympics, Inc.)</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65" name="TextBox 5">
            <a:hlinkClick r:id="rId3" action="ppaction://hlinksldjump"/>
            <a:extLst>
              <a:ext uri="{FF2B5EF4-FFF2-40B4-BE49-F238E27FC236}">
                <a16:creationId xmlns:a16="http://schemas.microsoft.com/office/drawing/2014/main" id="{B1FF5AF7-C264-5BF9-0884-B1FA5810F13A}"/>
              </a:ext>
            </a:extLst>
          </p:cNvPr>
          <p:cNvSpPr txBox="1"/>
          <p:nvPr/>
        </p:nvSpPr>
        <p:spPr>
          <a:xfrm>
            <a:off x="4879760" y="3133242"/>
            <a:ext cx="2505505" cy="523220"/>
          </a:xfrm>
          <a:prstGeom prst="rect">
            <a:avLst/>
          </a:prstGeom>
          <a:noFill/>
        </p:spPr>
        <p:txBody>
          <a:bodyPr wrap="square" rtlCol="0">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dirty="0">
                <a:solidFill>
                  <a:srgbClr val="F7F5E8"/>
                </a:solidFill>
                <a:effectLst/>
                <a:ea typeface="Yu Mincho" panose="020B0400000000000000" pitchFamily="18" charset="-128"/>
              </a:rPr>
              <a:t>Presidentes regionales y directores generales</a:t>
            </a:r>
            <a:endParaRPr lang="es-PA" i="1" dirty="0">
              <a:solidFill>
                <a:srgbClr val="F7F5E8"/>
              </a:solidFill>
              <a:ea typeface="Yu Mincho" panose="020B0400000000000000" pitchFamily="18" charset="-128"/>
            </a:endParaRPr>
          </a:p>
        </p:txBody>
      </p:sp>
      <p:sp>
        <p:nvSpPr>
          <p:cNvPr id="69" name="TextBox 5">
            <a:hlinkClick r:id="rId4" action="ppaction://hlinksldjump"/>
            <a:extLst>
              <a:ext uri="{FF2B5EF4-FFF2-40B4-BE49-F238E27FC236}">
                <a16:creationId xmlns:a16="http://schemas.microsoft.com/office/drawing/2014/main" id="{9F79BAA8-A11F-0D8E-51DF-DCF3E0AB3955}"/>
              </a:ext>
            </a:extLst>
          </p:cNvPr>
          <p:cNvSpPr txBox="1">
            <a:spLocks/>
          </p:cNvSpPr>
          <p:nvPr/>
        </p:nvSpPr>
        <p:spPr>
          <a:xfrm>
            <a:off x="8702722" y="1689572"/>
            <a:ext cx="3123518" cy="292388"/>
          </a:xfrm>
          <a:prstGeom prst="rect">
            <a:avLst/>
          </a:prstGeom>
          <a:noFill/>
        </p:spPr>
        <p:txBody>
          <a:bodyPr wrap="square" rtlCol="0">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b="1" spc="-20" dirty="0">
                <a:solidFill>
                  <a:srgbClr val="F7F5E8"/>
                </a:solidFill>
                <a:effectLst/>
                <a:latin typeface="Ubuntu Light" panose="020B0304030602030204" pitchFamily="34" charset="0"/>
                <a:ea typeface="Yu Mincho" panose="020B0400000000000000" pitchFamily="18" charset="-128"/>
              </a:rPr>
              <a:t>Equipo de Liderazgo Global (GLT)</a:t>
            </a:r>
            <a:endParaRPr lang="es-PA" b="1" i="1" spc="-20" dirty="0">
              <a:solidFill>
                <a:srgbClr val="F7F5E8"/>
              </a:solidFill>
              <a:latin typeface="Ubuntu Light" panose="020B0304030602030204" pitchFamily="34" charset="0"/>
              <a:ea typeface="Yu Mincho" panose="020B0400000000000000" pitchFamily="18" charset="-128"/>
            </a:endParaRPr>
          </a:p>
        </p:txBody>
      </p:sp>
      <p:sp>
        <p:nvSpPr>
          <p:cNvPr id="78" name="TextBox 5">
            <a:extLst>
              <a:ext uri="{FF2B5EF4-FFF2-40B4-BE49-F238E27FC236}">
                <a16:creationId xmlns:a16="http://schemas.microsoft.com/office/drawing/2014/main" id="{59B695E8-F7E2-9423-D05D-63EF8526FA09}"/>
              </a:ext>
            </a:extLst>
          </p:cNvPr>
          <p:cNvSpPr txBox="1">
            <a:spLocks/>
          </p:cNvSpPr>
          <p:nvPr/>
        </p:nvSpPr>
        <p:spPr>
          <a:xfrm>
            <a:off x="8888937" y="2432498"/>
            <a:ext cx="2774562" cy="4061368"/>
          </a:xfrm>
          <a:prstGeom prst="rect">
            <a:avLst/>
          </a:prstGeom>
          <a:noFill/>
        </p:spPr>
        <p:txBody>
          <a:bodyPr wrap="square" rtlCol="0">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nSpc>
                <a:spcPct val="90000"/>
              </a:lnSpc>
              <a:spcAft>
                <a:spcPts val="800"/>
              </a:spcAft>
              <a:buBlip>
                <a:blip r:embed="rId7"/>
              </a:buBlip>
            </a:pPr>
            <a:r>
              <a:rPr lang="es-xl" sz="1250" kern="100" dirty="0">
                <a:solidFill>
                  <a:srgbClr val="292662"/>
                </a:solidFill>
              </a:rPr>
              <a:t>Deporte y Competencia</a:t>
            </a:r>
          </a:p>
          <a:p>
            <a:pPr marL="391500" indent="-285750">
              <a:lnSpc>
                <a:spcPct val="90000"/>
              </a:lnSpc>
              <a:spcAft>
                <a:spcPts val="800"/>
              </a:spcAft>
              <a:buBlip>
                <a:blip r:embed="rId7"/>
              </a:buBlip>
            </a:pPr>
            <a:r>
              <a:rPr lang="es-xl" sz="1250" kern="100" dirty="0">
                <a:solidFill>
                  <a:srgbClr val="292662"/>
                </a:solidFill>
              </a:rPr>
              <a:t>Salud </a:t>
            </a:r>
          </a:p>
          <a:p>
            <a:pPr marL="391500" indent="-285750">
              <a:lnSpc>
                <a:spcPct val="90000"/>
              </a:lnSpc>
              <a:spcAft>
                <a:spcPts val="800"/>
              </a:spcAft>
              <a:buBlip>
                <a:blip r:embed="rId7"/>
              </a:buBlip>
            </a:pPr>
            <a:r>
              <a:rPr lang="es-xl" sz="1250" kern="100" dirty="0">
                <a:solidFill>
                  <a:srgbClr val="292662"/>
                </a:solidFill>
              </a:rPr>
              <a:t>Juventud Global y Educación   </a:t>
            </a:r>
            <a:endParaRPr lang="es-PA" sz="1250" kern="100" dirty="0">
              <a:solidFill>
                <a:srgbClr val="292662"/>
              </a:solidFill>
            </a:endParaRPr>
          </a:p>
          <a:p>
            <a:pPr marL="391500" indent="-285750">
              <a:lnSpc>
                <a:spcPct val="90000"/>
              </a:lnSpc>
              <a:spcAft>
                <a:spcPts val="800"/>
              </a:spcAft>
              <a:buBlip>
                <a:blip r:embed="rId7"/>
              </a:buBlip>
            </a:pPr>
            <a:r>
              <a:rPr lang="es-xl" sz="1250" kern="100" dirty="0">
                <a:solidFill>
                  <a:srgbClr val="292662"/>
                </a:solidFill>
              </a:rPr>
              <a:t>Liderazgo y Desarrollo Organizacional   </a:t>
            </a:r>
            <a:endParaRPr lang="es-PA" sz="1250" kern="100" dirty="0">
              <a:solidFill>
                <a:srgbClr val="292662"/>
              </a:solidFill>
            </a:endParaRPr>
          </a:p>
          <a:p>
            <a:pPr marL="391500" lvl="0" indent="-285750">
              <a:lnSpc>
                <a:spcPct val="90000"/>
              </a:lnSpc>
              <a:spcAft>
                <a:spcPts val="800"/>
              </a:spcAft>
              <a:buBlip>
                <a:blip r:embed="rId7"/>
              </a:buBlip>
            </a:pPr>
            <a:r>
              <a:rPr lang="es-xl" sz="1250" kern="100" dirty="0">
                <a:solidFill>
                  <a:srgbClr val="292662"/>
                </a:solidFill>
              </a:rPr>
              <a:t>Operaciones </a:t>
            </a:r>
            <a:r>
              <a:rPr lang="es-xl" sz="1250" kern="100">
                <a:solidFill>
                  <a:srgbClr val="292662"/>
                </a:solidFill>
              </a:rPr>
              <a:t>Regionales </a:t>
            </a:r>
            <a:br>
              <a:rPr lang="en-US" sz="1250" kern="100">
                <a:solidFill>
                  <a:srgbClr val="292662"/>
                </a:solidFill>
              </a:rPr>
            </a:br>
            <a:r>
              <a:rPr lang="es-xl" sz="1250" kern="100">
                <a:solidFill>
                  <a:srgbClr val="292662"/>
                </a:solidFill>
              </a:rPr>
              <a:t>y </a:t>
            </a:r>
            <a:r>
              <a:rPr lang="es-xl" sz="1250" kern="100" dirty="0">
                <a:solidFill>
                  <a:srgbClr val="292662"/>
                </a:solidFill>
              </a:rPr>
              <a:t>de Programas (RPO</a:t>
            </a:r>
            <a:r>
              <a:rPr lang="es-xl" sz="1250" kern="100">
                <a:solidFill>
                  <a:srgbClr val="292662"/>
                </a:solidFill>
              </a:rPr>
              <a:t>) </a:t>
            </a:r>
            <a:br>
              <a:rPr lang="en-US" sz="1250" kern="100">
                <a:solidFill>
                  <a:srgbClr val="292662"/>
                </a:solidFill>
              </a:rPr>
            </a:br>
            <a:r>
              <a:rPr lang="es-xl" sz="1250" kern="100">
                <a:solidFill>
                  <a:srgbClr val="292662"/>
                </a:solidFill>
              </a:rPr>
              <a:t>(</a:t>
            </a:r>
            <a:r>
              <a:rPr lang="es-xl" sz="1250" kern="100" dirty="0">
                <a:solidFill>
                  <a:srgbClr val="292662"/>
                </a:solidFill>
              </a:rPr>
              <a:t>los presidentes regionales rinden cuentas al </a:t>
            </a:r>
            <a:r>
              <a:rPr lang="es-xl" sz="1250" kern="100">
                <a:solidFill>
                  <a:srgbClr val="292662"/>
                </a:solidFill>
              </a:rPr>
              <a:t>director </a:t>
            </a:r>
            <a:br>
              <a:rPr lang="en-US" sz="1250" kern="100">
                <a:solidFill>
                  <a:srgbClr val="292662"/>
                </a:solidFill>
              </a:rPr>
            </a:br>
            <a:r>
              <a:rPr lang="es-xl" sz="1250" kern="100">
                <a:solidFill>
                  <a:srgbClr val="292662"/>
                </a:solidFill>
              </a:rPr>
              <a:t>de </a:t>
            </a:r>
            <a:r>
              <a:rPr lang="es-xl" sz="1250" kern="100" dirty="0">
                <a:solidFill>
                  <a:srgbClr val="292662"/>
                </a:solidFill>
              </a:rPr>
              <a:t>RPO)   </a:t>
            </a:r>
            <a:endParaRPr lang="es-PA" sz="1250" kern="100" dirty="0">
              <a:solidFill>
                <a:srgbClr val="292662"/>
              </a:solidFill>
            </a:endParaRPr>
          </a:p>
          <a:p>
            <a:pPr marL="391500" lvl="0" indent="-285750">
              <a:lnSpc>
                <a:spcPct val="90000"/>
              </a:lnSpc>
              <a:spcAft>
                <a:spcPts val="800"/>
              </a:spcAft>
              <a:buBlip>
                <a:blip r:embed="rId7"/>
              </a:buBlip>
            </a:pPr>
            <a:r>
              <a:rPr lang="es-xl" sz="1250" kern="100" dirty="0">
                <a:solidFill>
                  <a:srgbClr val="292662"/>
                </a:solidFill>
              </a:rPr>
              <a:t>Relaciones Gubernamentales   </a:t>
            </a:r>
            <a:endParaRPr lang="es-PA" sz="1250" kern="100" dirty="0">
              <a:solidFill>
                <a:srgbClr val="292662"/>
              </a:solidFill>
            </a:endParaRPr>
          </a:p>
          <a:p>
            <a:pPr marL="391500" lvl="0" indent="-285750">
              <a:lnSpc>
                <a:spcPct val="90000"/>
              </a:lnSpc>
              <a:spcAft>
                <a:spcPts val="800"/>
              </a:spcAft>
              <a:buBlip>
                <a:blip r:embed="rId7"/>
              </a:buBlip>
            </a:pPr>
            <a:r>
              <a:rPr lang="es-xl" sz="1250" kern="100">
                <a:solidFill>
                  <a:srgbClr val="292662"/>
                </a:solidFill>
              </a:rPr>
              <a:t>Mercadotecnia </a:t>
            </a:r>
            <a:br>
              <a:rPr lang="en-US" sz="1250" kern="100">
                <a:solidFill>
                  <a:srgbClr val="292662"/>
                </a:solidFill>
              </a:rPr>
            </a:br>
            <a:r>
              <a:rPr lang="es-xl" sz="1250" kern="100">
                <a:solidFill>
                  <a:srgbClr val="292662"/>
                </a:solidFill>
              </a:rPr>
              <a:t>y </a:t>
            </a:r>
            <a:r>
              <a:rPr lang="es-xl" sz="1250" kern="100" dirty="0">
                <a:solidFill>
                  <a:srgbClr val="292662"/>
                </a:solidFill>
              </a:rPr>
              <a:t>Comunicaciones   </a:t>
            </a:r>
            <a:endParaRPr lang="es-PA" sz="1250" kern="100" dirty="0">
              <a:solidFill>
                <a:srgbClr val="292662"/>
              </a:solidFill>
            </a:endParaRPr>
          </a:p>
          <a:p>
            <a:pPr marL="391500" lvl="0" indent="-285750">
              <a:lnSpc>
                <a:spcPct val="90000"/>
              </a:lnSpc>
              <a:spcAft>
                <a:spcPts val="800"/>
              </a:spcAft>
              <a:buBlip>
                <a:blip r:embed="rId7"/>
              </a:buBlip>
            </a:pPr>
            <a:r>
              <a:rPr lang="es-xl" sz="1250" kern="100" dirty="0">
                <a:solidFill>
                  <a:srgbClr val="292662"/>
                </a:solidFill>
              </a:rPr>
              <a:t>Tecnología de la Información   </a:t>
            </a:r>
            <a:endParaRPr lang="es-PA" sz="1250" kern="100" dirty="0">
              <a:solidFill>
                <a:srgbClr val="292662"/>
              </a:solidFill>
            </a:endParaRPr>
          </a:p>
          <a:p>
            <a:pPr marL="391500" lvl="0" indent="-285750">
              <a:lnSpc>
                <a:spcPct val="90000"/>
              </a:lnSpc>
              <a:spcAft>
                <a:spcPts val="800"/>
              </a:spcAft>
              <a:buBlip>
                <a:blip r:embed="rId7"/>
              </a:buBlip>
            </a:pPr>
            <a:r>
              <a:rPr lang="es-xl" sz="1250" kern="100" dirty="0">
                <a:solidFill>
                  <a:srgbClr val="292662"/>
                </a:solidFill>
              </a:rPr>
              <a:t>Legal   </a:t>
            </a:r>
            <a:endParaRPr lang="es-PA" sz="1250" kern="100" dirty="0">
              <a:solidFill>
                <a:srgbClr val="292662"/>
              </a:solidFill>
            </a:endParaRPr>
          </a:p>
          <a:p>
            <a:pPr marL="391500" lvl="0" indent="-285750">
              <a:lnSpc>
                <a:spcPct val="90000"/>
              </a:lnSpc>
              <a:spcAft>
                <a:spcPts val="800"/>
              </a:spcAft>
              <a:buBlip>
                <a:blip r:embed="rId7"/>
              </a:buBlip>
            </a:pPr>
            <a:r>
              <a:rPr lang="es-xl" sz="1250" kern="100" dirty="0">
                <a:solidFill>
                  <a:srgbClr val="292662"/>
                </a:solidFill>
              </a:rPr>
              <a:t>Finanzas   </a:t>
            </a:r>
            <a:endParaRPr lang="es-PA" sz="1250" kern="100" dirty="0">
              <a:solidFill>
                <a:srgbClr val="292662"/>
              </a:solidFill>
            </a:endParaRPr>
          </a:p>
          <a:p>
            <a:pPr marL="391500" indent="-285750">
              <a:lnSpc>
                <a:spcPct val="90000"/>
              </a:lnSpc>
              <a:spcAft>
                <a:spcPts val="800"/>
              </a:spcAft>
              <a:buBlip>
                <a:blip r:embed="rId7"/>
              </a:buBlip>
            </a:pPr>
            <a:r>
              <a:rPr lang="es-xl" sz="1250" kern="100" dirty="0">
                <a:solidFill>
                  <a:srgbClr val="292662"/>
                </a:solidFill>
              </a:rPr>
              <a:t>Recursos Humanos   </a:t>
            </a:r>
            <a:endParaRPr lang="es-PA" sz="1250" kern="100" dirty="0">
              <a:solidFill>
                <a:srgbClr val="292662"/>
              </a:solidFill>
            </a:endParaRPr>
          </a:p>
        </p:txBody>
      </p:sp>
      <p:sp>
        <p:nvSpPr>
          <p:cNvPr id="79" name="TextBox 5">
            <a:extLst>
              <a:ext uri="{FF2B5EF4-FFF2-40B4-BE49-F238E27FC236}">
                <a16:creationId xmlns:a16="http://schemas.microsoft.com/office/drawing/2014/main" id="{FC7562F9-D9C3-8C17-46A4-1EA31BEAAEDC}"/>
              </a:ext>
            </a:extLst>
          </p:cNvPr>
          <p:cNvSpPr txBox="1">
            <a:spLocks/>
          </p:cNvSpPr>
          <p:nvPr/>
        </p:nvSpPr>
        <p:spPr>
          <a:xfrm>
            <a:off x="513937" y="4419356"/>
            <a:ext cx="908260" cy="461665"/>
          </a:xfrm>
          <a:prstGeom prst="rect">
            <a:avLst/>
          </a:prstGeom>
          <a:noFill/>
        </p:spPr>
        <p:txBody>
          <a:bodyPr wrap="square" rtlCol="0" anchor="ctr">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Especiales África</a:t>
            </a:r>
          </a:p>
        </p:txBody>
      </p:sp>
      <p:sp>
        <p:nvSpPr>
          <p:cNvPr id="96" name="TextBox 5">
            <a:extLst>
              <a:ext uri="{FF2B5EF4-FFF2-40B4-BE49-F238E27FC236}">
                <a16:creationId xmlns:a16="http://schemas.microsoft.com/office/drawing/2014/main" id="{70612674-11AF-030F-8241-C716D4422DC3}"/>
              </a:ext>
            </a:extLst>
          </p:cNvPr>
          <p:cNvSpPr txBox="1">
            <a:spLocks/>
          </p:cNvSpPr>
          <p:nvPr/>
        </p:nvSpPr>
        <p:spPr>
          <a:xfrm>
            <a:off x="1596703" y="4366627"/>
            <a:ext cx="899552" cy="584775"/>
          </a:xfrm>
          <a:prstGeom prst="rect">
            <a:avLst/>
          </a:prstGeom>
          <a:noFill/>
        </p:spPr>
        <p:txBody>
          <a:bodyPr wrap="square" lIns="0" rIns="0" rtlCol="0" anchor="ctr">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Especiales Asia Pacífico</a:t>
            </a:r>
          </a:p>
        </p:txBody>
      </p:sp>
      <p:sp>
        <p:nvSpPr>
          <p:cNvPr id="97" name="TextBox 5">
            <a:extLst>
              <a:ext uri="{FF2B5EF4-FFF2-40B4-BE49-F238E27FC236}">
                <a16:creationId xmlns:a16="http://schemas.microsoft.com/office/drawing/2014/main" id="{6AD1229E-BF03-1D43-D36B-9887BCE7A417}"/>
              </a:ext>
            </a:extLst>
          </p:cNvPr>
          <p:cNvSpPr txBox="1">
            <a:spLocks/>
          </p:cNvSpPr>
          <p:nvPr/>
        </p:nvSpPr>
        <p:spPr>
          <a:xfrm>
            <a:off x="2660059" y="4366621"/>
            <a:ext cx="916534" cy="584775"/>
          </a:xfrm>
          <a:prstGeom prst="rect">
            <a:avLst/>
          </a:prstGeom>
          <a:noFill/>
        </p:spPr>
        <p:txBody>
          <a:bodyPr wrap="square" lIns="0" rIns="0" rtlCol="0" anchor="ctr">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Especiales Asia Oriental</a:t>
            </a:r>
          </a:p>
        </p:txBody>
      </p:sp>
      <p:sp>
        <p:nvSpPr>
          <p:cNvPr id="98" name="TextBox 5">
            <a:extLst>
              <a:ext uri="{FF2B5EF4-FFF2-40B4-BE49-F238E27FC236}">
                <a16:creationId xmlns:a16="http://schemas.microsoft.com/office/drawing/2014/main" id="{FD74B73C-D89B-3083-3842-D215AFBDC9DB}"/>
              </a:ext>
            </a:extLst>
          </p:cNvPr>
          <p:cNvSpPr txBox="1">
            <a:spLocks/>
          </p:cNvSpPr>
          <p:nvPr/>
        </p:nvSpPr>
        <p:spPr>
          <a:xfrm>
            <a:off x="3543601" y="4305067"/>
            <a:ext cx="1282714" cy="707886"/>
          </a:xfrm>
          <a:prstGeom prst="rect">
            <a:avLst/>
          </a:prstGeom>
          <a:noFill/>
        </p:spPr>
        <p:txBody>
          <a:bodyPr wrap="square" rtlCol="0" anchor="ctr">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a:t>
            </a:r>
            <a:r>
              <a:rPr lang="es-xl" sz="1100" kern="100">
                <a:solidFill>
                  <a:srgbClr val="292662"/>
                </a:solidFill>
              </a:rPr>
              <a:t>Especiales </a:t>
            </a:r>
            <a:br>
              <a:rPr lang="en-US" sz="1100" kern="100">
                <a:solidFill>
                  <a:srgbClr val="292662"/>
                </a:solidFill>
              </a:rPr>
            </a:br>
            <a:r>
              <a:rPr lang="es-xl" sz="1100" kern="100">
                <a:solidFill>
                  <a:srgbClr val="292662"/>
                </a:solidFill>
              </a:rPr>
              <a:t>Europa/</a:t>
            </a:r>
            <a:br>
              <a:rPr lang="en-US" sz="1100" kern="100">
                <a:solidFill>
                  <a:srgbClr val="292662"/>
                </a:solidFill>
              </a:rPr>
            </a:br>
            <a:r>
              <a:rPr lang="es-xl" sz="1100" kern="100">
                <a:solidFill>
                  <a:srgbClr val="292662"/>
                </a:solidFill>
              </a:rPr>
              <a:t>Eurasia</a:t>
            </a:r>
            <a:endParaRPr lang="es-xl" sz="1100" kern="100" dirty="0">
              <a:solidFill>
                <a:srgbClr val="292662"/>
              </a:solidFill>
            </a:endParaRPr>
          </a:p>
        </p:txBody>
      </p:sp>
      <p:sp>
        <p:nvSpPr>
          <p:cNvPr id="99" name="TextBox 5">
            <a:extLst>
              <a:ext uri="{FF2B5EF4-FFF2-40B4-BE49-F238E27FC236}">
                <a16:creationId xmlns:a16="http://schemas.microsoft.com/office/drawing/2014/main" id="{50FA72F0-E987-B228-3D19-772CF2CCFDC4}"/>
              </a:ext>
            </a:extLst>
          </p:cNvPr>
          <p:cNvSpPr txBox="1">
            <a:spLocks/>
          </p:cNvSpPr>
          <p:nvPr/>
        </p:nvSpPr>
        <p:spPr>
          <a:xfrm>
            <a:off x="4706854" y="4428182"/>
            <a:ext cx="1116680" cy="461665"/>
          </a:xfrm>
          <a:prstGeom prst="rect">
            <a:avLst/>
          </a:prstGeom>
          <a:noFill/>
        </p:spPr>
        <p:txBody>
          <a:bodyPr wrap="square" rtlCol="0" anchor="ctr">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a:t>
            </a:r>
            <a:r>
              <a:rPr lang="es-xl" sz="1100" kern="100">
                <a:solidFill>
                  <a:srgbClr val="292662"/>
                </a:solidFill>
              </a:rPr>
              <a:t>Especiales Latino</a:t>
            </a:r>
            <a:r>
              <a:rPr lang="en-US" sz="1100" kern="100">
                <a:solidFill>
                  <a:srgbClr val="292662"/>
                </a:solidFill>
              </a:rPr>
              <a:t>-</a:t>
            </a:r>
            <a:r>
              <a:rPr lang="es-xl" sz="1100" kern="100">
                <a:solidFill>
                  <a:srgbClr val="292662"/>
                </a:solidFill>
              </a:rPr>
              <a:t>américa</a:t>
            </a:r>
            <a:endParaRPr lang="es-xl" sz="1100" kern="100" dirty="0">
              <a:solidFill>
                <a:srgbClr val="292662"/>
              </a:solidFill>
            </a:endParaRPr>
          </a:p>
        </p:txBody>
      </p:sp>
      <p:sp>
        <p:nvSpPr>
          <p:cNvPr id="100" name="TextBox 5">
            <a:extLst>
              <a:ext uri="{FF2B5EF4-FFF2-40B4-BE49-F238E27FC236}">
                <a16:creationId xmlns:a16="http://schemas.microsoft.com/office/drawing/2014/main" id="{9A55858A-2851-5475-6DD0-DFAA77E1D319}"/>
              </a:ext>
            </a:extLst>
          </p:cNvPr>
          <p:cNvSpPr txBox="1">
            <a:spLocks/>
          </p:cNvSpPr>
          <p:nvPr/>
        </p:nvSpPr>
        <p:spPr>
          <a:xfrm>
            <a:off x="5674472" y="4305069"/>
            <a:ext cx="1637666" cy="707886"/>
          </a:xfrm>
          <a:prstGeom prst="rect">
            <a:avLst/>
          </a:prstGeom>
          <a:noFill/>
        </p:spPr>
        <p:txBody>
          <a:bodyPr wrap="square" rtlCol="0" anchor="ctr">
            <a:no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xl" sz="1100">
                <a:solidFill>
                  <a:srgbClr val="292662"/>
                </a:solidFill>
              </a:rPr>
              <a:t>Olimpiadas </a:t>
            </a:r>
            <a:br>
              <a:rPr lang="en-US" sz="1100">
                <a:solidFill>
                  <a:srgbClr val="292662"/>
                </a:solidFill>
              </a:rPr>
            </a:br>
            <a:r>
              <a:rPr lang="es-xl" sz="1100">
                <a:solidFill>
                  <a:srgbClr val="292662"/>
                </a:solidFill>
              </a:rPr>
              <a:t>Especiales Medio Oriente/África </a:t>
            </a:r>
            <a:br>
              <a:rPr lang="en-US" sz="1100">
                <a:solidFill>
                  <a:srgbClr val="292662"/>
                </a:solidFill>
              </a:rPr>
            </a:br>
            <a:r>
              <a:rPr lang="es-xl" sz="1100">
                <a:solidFill>
                  <a:srgbClr val="292662"/>
                </a:solidFill>
              </a:rPr>
              <a:t>del </a:t>
            </a:r>
            <a:r>
              <a:rPr lang="es-xl" sz="1100" dirty="0">
                <a:solidFill>
                  <a:srgbClr val="292662"/>
                </a:solidFill>
              </a:rPr>
              <a:t>Norte</a:t>
            </a:r>
          </a:p>
        </p:txBody>
      </p:sp>
      <p:sp>
        <p:nvSpPr>
          <p:cNvPr id="101" name="TextBox 5">
            <a:extLst>
              <a:ext uri="{FF2B5EF4-FFF2-40B4-BE49-F238E27FC236}">
                <a16:creationId xmlns:a16="http://schemas.microsoft.com/office/drawing/2014/main" id="{B4D22E39-2660-EA3F-03EB-AD6443364BBB}"/>
              </a:ext>
            </a:extLst>
          </p:cNvPr>
          <p:cNvSpPr txBox="1">
            <a:spLocks/>
          </p:cNvSpPr>
          <p:nvPr/>
        </p:nvSpPr>
        <p:spPr>
          <a:xfrm>
            <a:off x="7151691" y="4305072"/>
            <a:ext cx="1112744" cy="707886"/>
          </a:xfrm>
          <a:prstGeom prst="rect">
            <a:avLst/>
          </a:prstGeom>
          <a:noFill/>
        </p:spPr>
        <p:txBody>
          <a:bodyPr wrap="square" rtlCol="0" anchor="ctr">
            <a:no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xl" sz="1100" dirty="0">
                <a:solidFill>
                  <a:srgbClr val="292662"/>
                </a:solidFill>
              </a:rPr>
              <a:t>Olimpiadas </a:t>
            </a:r>
            <a:r>
              <a:rPr lang="es-xl" sz="1100">
                <a:solidFill>
                  <a:srgbClr val="292662"/>
                </a:solidFill>
              </a:rPr>
              <a:t>Especiales Norte</a:t>
            </a:r>
            <a:r>
              <a:rPr lang="en-US" sz="1100">
                <a:solidFill>
                  <a:srgbClr val="292662"/>
                </a:solidFill>
              </a:rPr>
              <a:t>-</a:t>
            </a:r>
            <a:br>
              <a:rPr lang="en-US" sz="1100">
                <a:solidFill>
                  <a:srgbClr val="292662"/>
                </a:solidFill>
              </a:rPr>
            </a:br>
            <a:r>
              <a:rPr lang="es-xl" sz="1100">
                <a:solidFill>
                  <a:srgbClr val="292662"/>
                </a:solidFill>
              </a:rPr>
              <a:t>américa</a:t>
            </a:r>
            <a:endParaRPr lang="es-xl" sz="1100" dirty="0">
              <a:solidFill>
                <a:srgbClr val="292662"/>
              </a:solidFill>
            </a:endParaRPr>
          </a:p>
        </p:txBody>
      </p:sp>
      <p:sp>
        <p:nvSpPr>
          <p:cNvPr id="105" name="TextBox 5">
            <a:extLst>
              <a:ext uri="{FF2B5EF4-FFF2-40B4-BE49-F238E27FC236}">
                <a16:creationId xmlns:a16="http://schemas.microsoft.com/office/drawing/2014/main" id="{6FF7EDBF-01E7-3935-4715-E6696B97D162}"/>
              </a:ext>
            </a:extLst>
          </p:cNvPr>
          <p:cNvSpPr txBox="1"/>
          <p:nvPr/>
        </p:nvSpPr>
        <p:spPr>
          <a:xfrm>
            <a:off x="1646094" y="5909348"/>
            <a:ext cx="1705574" cy="307777"/>
          </a:xfrm>
          <a:prstGeom prst="rect">
            <a:avLst/>
          </a:prstGeom>
          <a:noFill/>
        </p:spPr>
        <p:txBody>
          <a:bodyPr wrap="square" rtlCol="0">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dirty="0">
                <a:solidFill>
                  <a:srgbClr val="292662"/>
                </a:solidFill>
                <a:effectLst/>
                <a:ea typeface="Yu Mincho" panose="020B0400000000000000" pitchFamily="18" charset="-128"/>
              </a:rPr>
              <a:t>Subprogramas</a:t>
            </a:r>
            <a:endParaRPr lang="es-PA" i="1" dirty="0">
              <a:solidFill>
                <a:srgbClr val="292662"/>
              </a:solidFill>
              <a:ea typeface="Yu Mincho" panose="020B0400000000000000" pitchFamily="18" charset="-128"/>
            </a:endParaRPr>
          </a:p>
        </p:txBody>
      </p:sp>
      <p:sp>
        <p:nvSpPr>
          <p:cNvPr id="107" name="TextBox 5">
            <a:hlinkClick r:id="rId5" action="ppaction://hlinksldjump"/>
            <a:extLst>
              <a:ext uri="{FF2B5EF4-FFF2-40B4-BE49-F238E27FC236}">
                <a16:creationId xmlns:a16="http://schemas.microsoft.com/office/drawing/2014/main" id="{83784A9D-C91C-2964-E7F2-28AA8228AFE3}"/>
              </a:ext>
            </a:extLst>
          </p:cNvPr>
          <p:cNvSpPr txBox="1"/>
          <p:nvPr/>
        </p:nvSpPr>
        <p:spPr>
          <a:xfrm>
            <a:off x="4899746" y="5909348"/>
            <a:ext cx="1705574" cy="307777"/>
          </a:xfrm>
          <a:prstGeom prst="rect">
            <a:avLst/>
          </a:prstGeom>
          <a:noFill/>
        </p:spPr>
        <p:txBody>
          <a:bodyPr wrap="square" rtlCol="0">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dirty="0">
                <a:solidFill>
                  <a:srgbClr val="F7F5E8"/>
                </a:solidFill>
                <a:effectLst/>
                <a:ea typeface="Yu Mincho" panose="020B0400000000000000" pitchFamily="18" charset="-128"/>
              </a:rPr>
              <a:t>Programas locales</a:t>
            </a:r>
            <a:endParaRPr lang="es-PA" i="1" dirty="0">
              <a:solidFill>
                <a:srgbClr val="F7F5E8"/>
              </a:solidFill>
              <a:ea typeface="Yu Mincho" panose="020B0400000000000000" pitchFamily="18" charset="-128"/>
            </a:endParaRPr>
          </a:p>
        </p:txBody>
      </p:sp>
      <p:cxnSp>
        <p:nvCxnSpPr>
          <p:cNvPr id="115" name="Conector recto 114">
            <a:extLst>
              <a:ext uri="{FF2B5EF4-FFF2-40B4-BE49-F238E27FC236}">
                <a16:creationId xmlns:a16="http://schemas.microsoft.com/office/drawing/2014/main" id="{C95FF093-35AE-12BD-F7F9-D775F82FD0FE}"/>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537CDB53-A8DA-D817-538F-745A846D01A3}"/>
              </a:ext>
            </a:extLst>
          </p:cNvPr>
          <p:cNvSpPr txBox="1"/>
          <p:nvPr/>
        </p:nvSpPr>
        <p:spPr>
          <a:xfrm>
            <a:off x="811899" y="807489"/>
            <a:ext cx="5651500" cy="523220"/>
          </a:xfrm>
          <a:prstGeom prst="rect">
            <a:avLst/>
          </a:prstGeom>
          <a:noFill/>
        </p:spPr>
        <p:txBody>
          <a:bodyPr wrap="square" rtlCol="0">
            <a:noAutofit/>
          </a:bodyPr>
          <a:lstStyle/>
          <a:p>
            <a:r>
              <a:rPr lang="es-xl" sz="2800" b="1" dirty="0">
                <a:solidFill>
                  <a:srgbClr val="F6891F"/>
                </a:solidFill>
                <a:latin typeface="Ubuntu" panose="020B0504030602030204" pitchFamily="34" charset="0"/>
              </a:rPr>
              <a:t>Estructura organizacional</a:t>
            </a:r>
          </a:p>
        </p:txBody>
      </p:sp>
      <p:grpSp>
        <p:nvGrpSpPr>
          <p:cNvPr id="15" name="Group 14">
            <a:extLst>
              <a:ext uri="{FF2B5EF4-FFF2-40B4-BE49-F238E27FC236}">
                <a16:creationId xmlns:a16="http://schemas.microsoft.com/office/drawing/2014/main" id="{FCE67A32-DE9D-A93C-5D3D-9F838A58DBD7}"/>
              </a:ext>
            </a:extLst>
          </p:cNvPr>
          <p:cNvGrpSpPr/>
          <p:nvPr/>
        </p:nvGrpSpPr>
        <p:grpSpPr>
          <a:xfrm>
            <a:off x="515939" y="5266620"/>
            <a:ext cx="7644355" cy="417815"/>
            <a:chOff x="515939" y="5266620"/>
            <a:chExt cx="7644355" cy="417815"/>
          </a:xfrm>
        </p:grpSpPr>
        <p:sp>
          <p:nvSpPr>
            <p:cNvPr id="16" name="Rectángulo: esquinas redondeadas 38">
              <a:hlinkClick r:id="rId3" action="ppaction://hlinksldjump"/>
              <a:extLst>
                <a:ext uri="{FF2B5EF4-FFF2-40B4-BE49-F238E27FC236}">
                  <a16:creationId xmlns:a16="http://schemas.microsoft.com/office/drawing/2014/main" id="{E5CCC7D7-676B-D061-48E6-44A6185364CA}"/>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PA" dirty="0"/>
            </a:p>
          </p:txBody>
        </p:sp>
        <p:sp>
          <p:nvSpPr>
            <p:cNvPr id="20" name="TextBox 5">
              <a:hlinkClick r:id="rId3" action="ppaction://hlinksldjump"/>
              <a:extLst>
                <a:ext uri="{FF2B5EF4-FFF2-40B4-BE49-F238E27FC236}">
                  <a16:creationId xmlns:a16="http://schemas.microsoft.com/office/drawing/2014/main" id="{4DB92B25-A5D4-7F34-98E3-41289E04AEAD}"/>
                </a:ext>
              </a:extLst>
            </p:cNvPr>
            <p:cNvSpPr txBox="1"/>
            <p:nvPr/>
          </p:nvSpPr>
          <p:spPr>
            <a:xfrm>
              <a:off x="3698405" y="5306250"/>
              <a:ext cx="1279422" cy="307777"/>
            </a:xfrm>
            <a:prstGeom prst="rect">
              <a:avLst/>
            </a:prstGeom>
            <a:noFill/>
          </p:spPr>
          <p:txBody>
            <a:bodyPr wrap="square" rtlCol="0">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b="1" dirty="0">
                  <a:solidFill>
                    <a:srgbClr val="292662"/>
                  </a:solidFill>
                  <a:effectLst/>
                  <a:latin typeface="Ubuntu Light" panose="020B0304030602030204" pitchFamily="34" charset="0"/>
                  <a:ea typeface="Yu Mincho" panose="020B0400000000000000" pitchFamily="18" charset="-128"/>
                </a:rPr>
                <a:t>Programas</a:t>
              </a:r>
              <a:endParaRPr lang="es-PA" b="1" i="1" dirty="0">
                <a:solidFill>
                  <a:srgbClr val="292662"/>
                </a:solidFill>
                <a:latin typeface="Ubuntu Light" panose="020B0304030602030204" pitchFamily="34" charset="0"/>
                <a:ea typeface="Yu Mincho" panose="020B0400000000000000" pitchFamily="18" charset="-128"/>
              </a:endParaRPr>
            </a:p>
          </p:txBody>
        </p:sp>
      </p:grpSp>
      <p:sp>
        <p:nvSpPr>
          <p:cNvPr id="4" name="Rectángulo 121">
            <a:extLst>
              <a:ext uri="{FF2B5EF4-FFF2-40B4-BE49-F238E27FC236}">
                <a16:creationId xmlns:a16="http://schemas.microsoft.com/office/drawing/2014/main" id="{991C6734-6166-47D4-0030-32BFB28CAA04}"/>
              </a:ext>
            </a:extLst>
          </p:cNvPr>
          <p:cNvSpPr/>
          <p:nvPr/>
        </p:nvSpPr>
        <p:spPr>
          <a:xfrm>
            <a:off x="-15817" y="0"/>
            <a:ext cx="12192000" cy="6858000"/>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xl" dirty="0"/>
              <a:t>t</a:t>
            </a:r>
          </a:p>
        </p:txBody>
      </p:sp>
      <p:sp>
        <p:nvSpPr>
          <p:cNvPr id="5" name="Rectángulo 119">
            <a:extLst>
              <a:ext uri="{FF2B5EF4-FFF2-40B4-BE49-F238E27FC236}">
                <a16:creationId xmlns:a16="http://schemas.microsoft.com/office/drawing/2014/main" id="{2B3AD0DD-0EE2-C148-8FD4-F51B10CF12B4}"/>
              </a:ext>
            </a:extLst>
          </p:cNvPr>
          <p:cNvSpPr/>
          <p:nvPr/>
        </p:nvSpPr>
        <p:spPr>
          <a:xfrm>
            <a:off x="2228623" y="2455911"/>
            <a:ext cx="7807063" cy="1912399"/>
          </a:xfrm>
          <a:prstGeom prst="roundRect">
            <a:avLst>
              <a:gd name="adj" fmla="val 50000"/>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8" name="TextBox 5">
            <a:extLst>
              <a:ext uri="{FF2B5EF4-FFF2-40B4-BE49-F238E27FC236}">
                <a16:creationId xmlns:a16="http://schemas.microsoft.com/office/drawing/2014/main" id="{0E16A646-7211-2DED-D2CE-D268BD61013C}"/>
              </a:ext>
            </a:extLst>
          </p:cNvPr>
          <p:cNvSpPr txBox="1"/>
          <p:nvPr/>
        </p:nvSpPr>
        <p:spPr>
          <a:xfrm>
            <a:off x="2939099" y="2611475"/>
            <a:ext cx="6420890" cy="1671227"/>
          </a:xfrm>
          <a:prstGeom prst="rect">
            <a:avLst/>
          </a:prstGeom>
          <a:noFill/>
          <a:ln>
            <a:noFill/>
          </a:ln>
          <a:effectLst/>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nSpc>
                <a:spcPct val="95000"/>
              </a:lnSpc>
            </a:pPr>
            <a:r>
              <a:rPr lang="es-xl" sz="1800" dirty="0">
                <a:solidFill>
                  <a:srgbClr val="292662"/>
                </a:solidFill>
                <a:effectLst/>
                <a:ea typeface="Yu Mincho" panose="020B0400000000000000" pitchFamily="18" charset="-128"/>
              </a:rPr>
              <a:t>El </a:t>
            </a:r>
            <a:r>
              <a:rPr lang="es-xl" sz="1800" b="1" dirty="0">
                <a:solidFill>
                  <a:srgbClr val="F6891F"/>
                </a:solidFill>
                <a:effectLst/>
                <a:ea typeface="Yu Mincho" panose="020B0400000000000000" pitchFamily="18" charset="-128"/>
              </a:rPr>
              <a:t>GLT</a:t>
            </a:r>
            <a:r>
              <a:rPr lang="es-xl" sz="1800" dirty="0">
                <a:solidFill>
                  <a:srgbClr val="292662"/>
                </a:solidFill>
                <a:effectLst/>
                <a:ea typeface="Yu Mincho" panose="020B0400000000000000" pitchFamily="18" charset="-128"/>
              </a:rPr>
              <a:t> es el equipo de gerentes sénior de Special Olympics, </a:t>
            </a:r>
            <a:br>
              <a:rPr lang="en-US" sz="1800" dirty="0">
                <a:solidFill>
                  <a:srgbClr val="292662"/>
                </a:solidFill>
                <a:effectLst/>
                <a:ea typeface="Yu Mincho" panose="020B0400000000000000" pitchFamily="18" charset="-128"/>
              </a:rPr>
            </a:br>
            <a:r>
              <a:rPr lang="es-xl" sz="1800" dirty="0">
                <a:solidFill>
                  <a:srgbClr val="292662"/>
                </a:solidFill>
                <a:effectLst/>
                <a:ea typeface="Yu Mincho" panose="020B0400000000000000" pitchFamily="18" charset="-128"/>
              </a:rPr>
              <a:t>Inc. con sólida experiencia en empresas y organizaciones </a:t>
            </a:r>
            <a:br>
              <a:rPr lang="en-US" sz="1800" dirty="0">
                <a:solidFill>
                  <a:srgbClr val="292662"/>
                </a:solidFill>
                <a:effectLst/>
                <a:ea typeface="Yu Mincho" panose="020B0400000000000000" pitchFamily="18" charset="-128"/>
              </a:rPr>
            </a:br>
            <a:r>
              <a:rPr lang="es-xl" sz="1800" dirty="0">
                <a:solidFill>
                  <a:srgbClr val="292662"/>
                </a:solidFill>
                <a:effectLst/>
                <a:ea typeface="Yu Mincho" panose="020B0400000000000000" pitchFamily="18" charset="-128"/>
              </a:rPr>
              <a:t>sin fines de lucro. El equipo incluye a los líderes de los</a:t>
            </a:r>
            <a:r>
              <a:rPr lang="en-US" sz="1800" dirty="0">
                <a:solidFill>
                  <a:srgbClr val="292662"/>
                </a:solidFill>
                <a:effectLst/>
                <a:ea typeface="Yu Mincho" panose="020B0400000000000000" pitchFamily="18" charset="-128"/>
              </a:rPr>
              <a:t> </a:t>
            </a:r>
            <a:r>
              <a:rPr lang="es-xl" sz="1800" dirty="0">
                <a:solidFill>
                  <a:srgbClr val="292662"/>
                </a:solidFill>
                <a:effectLst/>
                <a:ea typeface="Yu Mincho" panose="020B0400000000000000" pitchFamily="18" charset="-128"/>
              </a:rPr>
              <a:t>principales departamentos de la organización, rinde cuentas a la Junta Directiva y toma decisiones importantes para la organización.</a:t>
            </a:r>
            <a:endParaRPr lang="es-PA" sz="2400" b="1" i="1" dirty="0">
              <a:solidFill>
                <a:srgbClr val="292662"/>
              </a:solidFill>
              <a:ea typeface="Yu Mincho" panose="020B0400000000000000" pitchFamily="18" charset="-128"/>
            </a:endParaRPr>
          </a:p>
        </p:txBody>
      </p:sp>
    </p:spTree>
    <p:extLst>
      <p:ext uri="{BB962C8B-B14F-4D97-AF65-F5344CB8AC3E}">
        <p14:creationId xmlns:p14="http://schemas.microsoft.com/office/powerpoint/2010/main" val="899207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F8916BC-4192-A80C-FAFB-53AC72FB352A}"/>
              </a:ext>
            </a:extLst>
          </p:cNvPr>
          <p:cNvSpPr>
            <a:spLocks noGrp="1"/>
          </p:cNvSpPr>
          <p:nvPr>
            <p:ph type="body" sz="quarter" idx="11"/>
          </p:nvPr>
        </p:nvSpPr>
        <p:spPr>
          <a:xfrm>
            <a:off x="716278" y="3052962"/>
            <a:ext cx="4681537" cy="630156"/>
          </a:xfrm>
        </p:spPr>
        <p:txBody>
          <a:bodyPr>
            <a:normAutofit/>
          </a:bodyPr>
          <a:lstStyle/>
          <a:p>
            <a:r>
              <a:rPr lang="es-xl" dirty="0"/>
              <a:t>Día uno</a:t>
            </a:r>
          </a:p>
        </p:txBody>
      </p:sp>
    </p:spTree>
    <p:extLst>
      <p:ext uri="{BB962C8B-B14F-4D97-AF65-F5344CB8AC3E}">
        <p14:creationId xmlns:p14="http://schemas.microsoft.com/office/powerpoint/2010/main" val="3293065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A16E6-CAFE-3399-965D-5E3429D98D8D}"/>
            </a:ext>
          </a:extLst>
        </p:cNvPr>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80E34A8D-AF56-7DD7-04EF-A0C807391684}"/>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5FC46AD3-7EC7-3D72-4630-BF5D6FE3928B}"/>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p>
        </p:txBody>
      </p:sp>
      <p:cxnSp>
        <p:nvCxnSpPr>
          <p:cNvPr id="77" name="Conector recto 76">
            <a:extLst>
              <a:ext uri="{FF2B5EF4-FFF2-40B4-BE49-F238E27FC236}">
                <a16:creationId xmlns:a16="http://schemas.microsoft.com/office/drawing/2014/main" id="{713F7FA3-00A5-AD38-3F28-E8EBCA2BF066}"/>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F4512D33-1E2C-20EF-003A-AF65531C842A}"/>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491630E6-0F1A-13C9-60E0-0C2D0A9F006E}"/>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9" name="Rectángulo: esquinas redondeadas 8">
            <a:hlinkClick r:id="rId4" action="ppaction://hlinksldjump"/>
            <a:extLst>
              <a:ext uri="{FF2B5EF4-FFF2-40B4-BE49-F238E27FC236}">
                <a16:creationId xmlns:a16="http://schemas.microsoft.com/office/drawing/2014/main" id="{639AF20B-3E2F-1E67-9D88-1C97B2BAB38E}"/>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0" name="Rectángulo: esquinas redondeadas 9">
            <a:extLst>
              <a:ext uri="{FF2B5EF4-FFF2-40B4-BE49-F238E27FC236}">
                <a16:creationId xmlns:a16="http://schemas.microsoft.com/office/drawing/2014/main" id="{12FC0BB8-18ED-1B4B-E4AE-4D9EE0B3F418}"/>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7" name="Rectángulo: esquinas redondeadas 16">
            <a:extLst>
              <a:ext uri="{FF2B5EF4-FFF2-40B4-BE49-F238E27FC236}">
                <a16:creationId xmlns:a16="http://schemas.microsoft.com/office/drawing/2014/main" id="{6352D827-1901-E505-805D-CE2AC8035CF7}"/>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8" name="Rectángulo: esquinas redondeadas 17">
            <a:extLst>
              <a:ext uri="{FF2B5EF4-FFF2-40B4-BE49-F238E27FC236}">
                <a16:creationId xmlns:a16="http://schemas.microsoft.com/office/drawing/2014/main" id="{6D05549C-DBB6-69DD-E86B-45149888C6CE}"/>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9" name="Rectángulo: esquinas redondeadas 18">
            <a:extLst>
              <a:ext uri="{FF2B5EF4-FFF2-40B4-BE49-F238E27FC236}">
                <a16:creationId xmlns:a16="http://schemas.microsoft.com/office/drawing/2014/main" id="{668CB6A5-2AE0-82D8-31AF-01B9AC0D003E}"/>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3" name="Rectángulo: esquinas redondeadas 22">
            <a:extLst>
              <a:ext uri="{FF2B5EF4-FFF2-40B4-BE49-F238E27FC236}">
                <a16:creationId xmlns:a16="http://schemas.microsoft.com/office/drawing/2014/main" id="{62987841-8841-6847-5343-F49420663294}"/>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4" name="Rectángulo: esquinas redondeadas 23">
            <a:extLst>
              <a:ext uri="{FF2B5EF4-FFF2-40B4-BE49-F238E27FC236}">
                <a16:creationId xmlns:a16="http://schemas.microsoft.com/office/drawing/2014/main" id="{1111397C-0783-6485-A898-6CEFEDA2A428}"/>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6" name="Rectángulo: esquinas redondeadas 25">
            <a:extLst>
              <a:ext uri="{FF2B5EF4-FFF2-40B4-BE49-F238E27FC236}">
                <a16:creationId xmlns:a16="http://schemas.microsoft.com/office/drawing/2014/main" id="{7F17F161-7CC8-E3DD-2A88-DAE369B863BF}"/>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7" name="Rectángulo: esquinas redondeadas 26">
            <a:hlinkClick r:id="rId3" action="ppaction://hlinksldjump"/>
            <a:extLst>
              <a:ext uri="{FF2B5EF4-FFF2-40B4-BE49-F238E27FC236}">
                <a16:creationId xmlns:a16="http://schemas.microsoft.com/office/drawing/2014/main" id="{F9B97E11-2449-DEE5-B763-5E0FC77006EB}"/>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8" name="Rectángulo: esquinas redondeadas 27">
            <a:extLst>
              <a:ext uri="{FF2B5EF4-FFF2-40B4-BE49-F238E27FC236}">
                <a16:creationId xmlns:a16="http://schemas.microsoft.com/office/drawing/2014/main" id="{5F79947D-BFDB-BFE2-5BEB-FA8E8B7B1708}"/>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9" name="Rectángulo: esquinas redondeadas 38">
            <a:hlinkClick r:id="rId5" action="ppaction://hlinksldjump"/>
            <a:extLst>
              <a:ext uri="{FF2B5EF4-FFF2-40B4-BE49-F238E27FC236}">
                <a16:creationId xmlns:a16="http://schemas.microsoft.com/office/drawing/2014/main" id="{A954D87D-4773-75B3-2E59-4275394AA9A6}"/>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40" name="Rectángulo: esquinas redondeadas 39">
            <a:extLst>
              <a:ext uri="{FF2B5EF4-FFF2-40B4-BE49-F238E27FC236}">
                <a16:creationId xmlns:a16="http://schemas.microsoft.com/office/drawing/2014/main" id="{3C151D04-4974-3376-86ED-55EC16F15EDB}"/>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2" name="Rectángulo: esquinas redondeadas 61">
            <a:hlinkClick r:id="rId6" action="ppaction://hlinksldjump"/>
            <a:extLst>
              <a:ext uri="{FF2B5EF4-FFF2-40B4-BE49-F238E27FC236}">
                <a16:creationId xmlns:a16="http://schemas.microsoft.com/office/drawing/2014/main" id="{4021559C-C12C-F506-A8E2-27E2DDAB0A14}"/>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 name="Rectángulo: esquinas redondeadas 5">
            <a:hlinkClick r:id="rId7" action="ppaction://hlinksldjump"/>
            <a:extLst>
              <a:ext uri="{FF2B5EF4-FFF2-40B4-BE49-F238E27FC236}">
                <a16:creationId xmlns:a16="http://schemas.microsoft.com/office/drawing/2014/main" id="{42228BEB-07E9-30F5-7C81-CF51E9FB29F4}"/>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ndParaRPr>
          </a:p>
        </p:txBody>
      </p:sp>
      <p:sp>
        <p:nvSpPr>
          <p:cNvPr id="63" name="TextBox 5">
            <a:hlinkClick r:id="rId7" action="ppaction://hlinksldjump"/>
            <a:extLst>
              <a:ext uri="{FF2B5EF4-FFF2-40B4-BE49-F238E27FC236}">
                <a16:creationId xmlns:a16="http://schemas.microsoft.com/office/drawing/2014/main" id="{DC23D9B9-27C7-6D82-CDC4-5B5501F1933F}"/>
              </a:ext>
            </a:extLst>
          </p:cNvPr>
          <p:cNvSpPr txBox="1"/>
          <p:nvPr/>
        </p:nvSpPr>
        <p:spPr>
          <a:xfrm>
            <a:off x="4478826" y="1586004"/>
            <a:ext cx="3068886"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b="1" dirty="0">
                <a:solidFill>
                  <a:srgbClr val="292662"/>
                </a:solidFill>
                <a:effectLst/>
                <a:latin typeface="Ubuntu Light" panose="020B0304030602030204" pitchFamily="34" charset="0"/>
                <a:ea typeface="Yu Mincho" panose="020B0400000000000000" pitchFamily="18" charset="-128"/>
              </a:rPr>
              <a:t>Junta Internacional y </a:t>
            </a:r>
            <a:r>
              <a:rPr lang="es-xl" b="1">
                <a:solidFill>
                  <a:srgbClr val="292662"/>
                </a:solidFill>
                <a:effectLst/>
                <a:latin typeface="Ubuntu Light" panose="020B0304030602030204" pitchFamily="34" charset="0"/>
                <a:ea typeface="Yu Mincho" panose="020B0400000000000000" pitchFamily="18" charset="-128"/>
              </a:rPr>
              <a:t>Comités </a:t>
            </a:r>
            <a:br>
              <a:rPr lang="en-US" b="1">
                <a:solidFill>
                  <a:srgbClr val="292662"/>
                </a:solidFill>
                <a:effectLst/>
                <a:latin typeface="Ubuntu Light" panose="020B0304030602030204" pitchFamily="34" charset="0"/>
                <a:ea typeface="Yu Mincho" panose="020B0400000000000000" pitchFamily="18" charset="-128"/>
              </a:rPr>
            </a:br>
            <a:r>
              <a:rPr lang="es-xl" b="1">
                <a:solidFill>
                  <a:srgbClr val="292662"/>
                </a:solidFill>
                <a:effectLst/>
                <a:latin typeface="Ubuntu Light" panose="020B0304030602030204" pitchFamily="34" charset="0"/>
                <a:ea typeface="Yu Mincho" panose="020B0400000000000000" pitchFamily="18" charset="-128"/>
              </a:rPr>
              <a:t>de </a:t>
            </a:r>
            <a:r>
              <a:rPr lang="es-xl" b="1" dirty="0">
                <a:solidFill>
                  <a:srgbClr val="292662"/>
                </a:solidFill>
                <a:effectLst/>
                <a:latin typeface="Ubuntu Light" panose="020B0304030602030204" pitchFamily="34" charset="0"/>
                <a:ea typeface="Yu Mincho" panose="020B0400000000000000" pitchFamily="18" charset="-128"/>
              </a:rPr>
              <a:t>Olimpiadas Especiales</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64" name="TextBox 5">
            <a:hlinkClick r:id="rId3" action="ppaction://hlinksldjump"/>
            <a:extLst>
              <a:ext uri="{FF2B5EF4-FFF2-40B4-BE49-F238E27FC236}">
                <a16:creationId xmlns:a16="http://schemas.microsoft.com/office/drawing/2014/main" id="{B31D7F83-86A7-E547-FAC4-04099050C899}"/>
              </a:ext>
            </a:extLst>
          </p:cNvPr>
          <p:cNvSpPr txBox="1"/>
          <p:nvPr/>
        </p:nvSpPr>
        <p:spPr>
          <a:xfrm>
            <a:off x="4653362" y="2251631"/>
            <a:ext cx="2885278" cy="70634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95000"/>
              </a:lnSpc>
            </a:pPr>
            <a:r>
              <a:rPr lang="es-xl" b="1" dirty="0">
                <a:solidFill>
                  <a:srgbClr val="F7F5E8"/>
                </a:solidFill>
                <a:effectLst/>
                <a:latin typeface="Ubuntu Light" panose="020B0304030602030204" pitchFamily="34" charset="0"/>
                <a:ea typeface="Yu Mincho" panose="020B0400000000000000" pitchFamily="18" charset="-128"/>
              </a:rPr>
              <a:t>Special </a:t>
            </a:r>
            <a:r>
              <a:rPr lang="es-xl" b="1">
                <a:solidFill>
                  <a:srgbClr val="F7F5E8"/>
                </a:solidFill>
                <a:effectLst/>
                <a:latin typeface="Ubuntu Light" panose="020B0304030602030204" pitchFamily="34" charset="0"/>
                <a:ea typeface="Yu Mincho" panose="020B0400000000000000" pitchFamily="18" charset="-128"/>
              </a:rPr>
              <a:t>Olympics </a:t>
            </a:r>
            <a:br>
              <a:rPr lang="en-US" b="1">
                <a:solidFill>
                  <a:srgbClr val="F7F5E8"/>
                </a:solidFill>
                <a:effectLst/>
                <a:latin typeface="Ubuntu Light" panose="020B0304030602030204" pitchFamily="34" charset="0"/>
                <a:ea typeface="Yu Mincho" panose="020B0400000000000000" pitchFamily="18" charset="-128"/>
              </a:rPr>
            </a:br>
            <a:r>
              <a:rPr lang="es-xl" b="1">
                <a:solidFill>
                  <a:srgbClr val="F7F5E8"/>
                </a:solidFill>
                <a:effectLst/>
                <a:latin typeface="Ubuntu Light" panose="020B0304030602030204" pitchFamily="34" charset="0"/>
                <a:ea typeface="Yu Mincho" panose="020B0400000000000000" pitchFamily="18" charset="-128"/>
              </a:rPr>
              <a:t>International </a:t>
            </a:r>
            <a:r>
              <a:rPr lang="es-xl" b="1" dirty="0">
                <a:solidFill>
                  <a:srgbClr val="F7F5E8"/>
                </a:solidFill>
                <a:effectLst/>
                <a:latin typeface="Ubuntu Light" panose="020B0304030602030204" pitchFamily="34" charset="0"/>
                <a:ea typeface="Yu Mincho" panose="020B0400000000000000" pitchFamily="18" charset="-128"/>
              </a:rPr>
              <a:t>(</a:t>
            </a:r>
            <a:r>
              <a:rPr lang="es-xl" b="1">
                <a:solidFill>
                  <a:srgbClr val="F7F5E8"/>
                </a:solidFill>
                <a:effectLst/>
                <a:latin typeface="Ubuntu Light" panose="020B0304030602030204" pitchFamily="34" charset="0"/>
                <a:ea typeface="Yu Mincho" panose="020B0400000000000000" pitchFamily="18" charset="-128"/>
              </a:rPr>
              <a:t>Special </a:t>
            </a:r>
            <a:br>
              <a:rPr lang="en-US" b="1">
                <a:solidFill>
                  <a:srgbClr val="F7F5E8"/>
                </a:solidFill>
                <a:effectLst/>
                <a:latin typeface="Ubuntu Light" panose="020B0304030602030204" pitchFamily="34" charset="0"/>
                <a:ea typeface="Yu Mincho" panose="020B0400000000000000" pitchFamily="18" charset="-128"/>
              </a:rPr>
            </a:br>
            <a:r>
              <a:rPr lang="es-xl" b="1">
                <a:solidFill>
                  <a:srgbClr val="F7F5E8"/>
                </a:solidFill>
                <a:effectLst/>
                <a:latin typeface="Ubuntu Light" panose="020B0304030602030204" pitchFamily="34" charset="0"/>
                <a:ea typeface="Yu Mincho" panose="020B0400000000000000" pitchFamily="18" charset="-128"/>
              </a:rPr>
              <a:t>Olympics</a:t>
            </a:r>
            <a:r>
              <a:rPr lang="es-xl" b="1" dirty="0">
                <a:solidFill>
                  <a:srgbClr val="F7F5E8"/>
                </a:solidFill>
                <a:effectLst/>
                <a:latin typeface="Ubuntu Light" panose="020B0304030602030204" pitchFamily="34" charset="0"/>
                <a:ea typeface="Yu Mincho" panose="020B0400000000000000" pitchFamily="18" charset="-128"/>
              </a:rPr>
              <a:t>, Inc.)</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65" name="TextBox 5">
            <a:hlinkClick r:id="rId4" action="ppaction://hlinksldjump"/>
            <a:extLst>
              <a:ext uri="{FF2B5EF4-FFF2-40B4-BE49-F238E27FC236}">
                <a16:creationId xmlns:a16="http://schemas.microsoft.com/office/drawing/2014/main" id="{AB2F6E43-0D8A-33FA-2017-845EF4C054F9}"/>
              </a:ext>
            </a:extLst>
          </p:cNvPr>
          <p:cNvSpPr txBox="1"/>
          <p:nvPr/>
        </p:nvSpPr>
        <p:spPr>
          <a:xfrm>
            <a:off x="4879760" y="3133242"/>
            <a:ext cx="250550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dirty="0">
                <a:solidFill>
                  <a:srgbClr val="F7F5E8"/>
                </a:solidFill>
                <a:effectLst/>
                <a:ea typeface="Yu Mincho" panose="020B0400000000000000" pitchFamily="18" charset="-128"/>
              </a:rPr>
              <a:t>Presidentes </a:t>
            </a:r>
            <a:r>
              <a:rPr lang="es-xl">
                <a:solidFill>
                  <a:srgbClr val="F7F5E8"/>
                </a:solidFill>
                <a:effectLst/>
                <a:ea typeface="Yu Mincho" panose="020B0400000000000000" pitchFamily="18" charset="-128"/>
              </a:rPr>
              <a:t>regionales </a:t>
            </a:r>
            <a:br>
              <a:rPr lang="en-US">
                <a:solidFill>
                  <a:srgbClr val="F7F5E8"/>
                </a:solidFill>
                <a:effectLst/>
                <a:ea typeface="Yu Mincho" panose="020B0400000000000000" pitchFamily="18" charset="-128"/>
              </a:rPr>
            </a:br>
            <a:r>
              <a:rPr lang="es-xl">
                <a:solidFill>
                  <a:srgbClr val="F7F5E8"/>
                </a:solidFill>
                <a:effectLst/>
                <a:ea typeface="Yu Mincho" panose="020B0400000000000000" pitchFamily="18" charset="-128"/>
              </a:rPr>
              <a:t>y </a:t>
            </a:r>
            <a:r>
              <a:rPr lang="es-xl" dirty="0">
                <a:solidFill>
                  <a:srgbClr val="F7F5E8"/>
                </a:solidFill>
                <a:effectLst/>
                <a:ea typeface="Yu Mincho" panose="020B0400000000000000" pitchFamily="18" charset="-128"/>
              </a:rPr>
              <a:t>directores generales</a:t>
            </a:r>
            <a:endParaRPr lang="es-PA" i="1" dirty="0">
              <a:solidFill>
                <a:srgbClr val="F7F5E8"/>
              </a:solidFill>
              <a:ea typeface="Yu Mincho" panose="020B0400000000000000" pitchFamily="18" charset="-128"/>
            </a:endParaRPr>
          </a:p>
        </p:txBody>
      </p:sp>
      <p:sp>
        <p:nvSpPr>
          <p:cNvPr id="69" name="TextBox 5">
            <a:hlinkClick r:id="rId3" action="ppaction://hlinksldjump"/>
            <a:extLst>
              <a:ext uri="{FF2B5EF4-FFF2-40B4-BE49-F238E27FC236}">
                <a16:creationId xmlns:a16="http://schemas.microsoft.com/office/drawing/2014/main" id="{A1BD30A6-61C2-FB77-D403-988E1B492C4B}"/>
              </a:ext>
            </a:extLst>
          </p:cNvPr>
          <p:cNvSpPr txBox="1">
            <a:spLocks/>
          </p:cNvSpPr>
          <p:nvPr/>
        </p:nvSpPr>
        <p:spPr>
          <a:xfrm>
            <a:off x="8852898" y="1689572"/>
            <a:ext cx="2823165" cy="307777"/>
          </a:xfrm>
          <a:prstGeom prst="rect">
            <a:avLst/>
          </a:prstGeom>
          <a:noFill/>
        </p:spPr>
        <p:txBody>
          <a:bodyPr wrap="square" lIns="0" rIns="0"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b="1" spc="-20" dirty="0">
                <a:solidFill>
                  <a:srgbClr val="F7F5E8"/>
                </a:solidFill>
                <a:effectLst/>
                <a:latin typeface="Ubuntu Light" panose="020B0304030602030204" pitchFamily="34" charset="0"/>
                <a:ea typeface="Yu Mincho" panose="020B0400000000000000" pitchFamily="18" charset="-128"/>
              </a:rPr>
              <a:t>Equipo de Liderazgo Global (GLT)</a:t>
            </a:r>
            <a:endParaRPr lang="es-PA" b="1" i="1" spc="-20" dirty="0">
              <a:solidFill>
                <a:srgbClr val="F7F5E8"/>
              </a:solidFill>
              <a:latin typeface="Ubuntu Light" panose="020B0304030602030204" pitchFamily="34" charset="0"/>
              <a:ea typeface="Yu Mincho" panose="020B0400000000000000" pitchFamily="18" charset="-128"/>
            </a:endParaRPr>
          </a:p>
        </p:txBody>
      </p:sp>
      <p:sp>
        <p:nvSpPr>
          <p:cNvPr id="78" name="TextBox 5">
            <a:extLst>
              <a:ext uri="{FF2B5EF4-FFF2-40B4-BE49-F238E27FC236}">
                <a16:creationId xmlns:a16="http://schemas.microsoft.com/office/drawing/2014/main" id="{E3E91C18-63E4-995A-C09E-A5091118B78E}"/>
              </a:ext>
            </a:extLst>
          </p:cNvPr>
          <p:cNvSpPr txBox="1">
            <a:spLocks/>
          </p:cNvSpPr>
          <p:nvPr/>
        </p:nvSpPr>
        <p:spPr>
          <a:xfrm>
            <a:off x="8888937" y="2432498"/>
            <a:ext cx="2774562" cy="4061368"/>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nSpc>
                <a:spcPct val="90000"/>
              </a:lnSpc>
              <a:spcAft>
                <a:spcPts val="800"/>
              </a:spcAft>
              <a:buBlip>
                <a:blip r:embed="rId8"/>
              </a:buBlip>
            </a:pPr>
            <a:r>
              <a:rPr lang="es-xl" sz="1250" kern="100" dirty="0">
                <a:solidFill>
                  <a:srgbClr val="292662"/>
                </a:solidFill>
              </a:rPr>
              <a:t>Deporte y Competencia</a:t>
            </a:r>
          </a:p>
          <a:p>
            <a:pPr marL="391500" indent="-285750">
              <a:lnSpc>
                <a:spcPct val="90000"/>
              </a:lnSpc>
              <a:spcAft>
                <a:spcPts val="800"/>
              </a:spcAft>
              <a:buBlip>
                <a:blip r:embed="rId8"/>
              </a:buBlip>
            </a:pPr>
            <a:r>
              <a:rPr lang="es-xl" sz="1250" kern="100" dirty="0">
                <a:solidFill>
                  <a:srgbClr val="292662"/>
                </a:solidFill>
              </a:rPr>
              <a:t>Salud </a:t>
            </a:r>
          </a:p>
          <a:p>
            <a:pPr marL="391500" indent="-285750">
              <a:lnSpc>
                <a:spcPct val="90000"/>
              </a:lnSpc>
              <a:spcAft>
                <a:spcPts val="800"/>
              </a:spcAft>
              <a:buBlip>
                <a:blip r:embed="rId8"/>
              </a:buBlip>
            </a:pPr>
            <a:r>
              <a:rPr lang="es-xl" sz="1250" kern="100" dirty="0">
                <a:solidFill>
                  <a:srgbClr val="292662"/>
                </a:solidFill>
              </a:rPr>
              <a:t>Juventud Global y Educación   </a:t>
            </a:r>
            <a:endParaRPr lang="es-PA" sz="1250" kern="100" dirty="0">
              <a:solidFill>
                <a:srgbClr val="292662"/>
              </a:solidFill>
            </a:endParaRPr>
          </a:p>
          <a:p>
            <a:pPr marL="391500" indent="-285750">
              <a:lnSpc>
                <a:spcPct val="90000"/>
              </a:lnSpc>
              <a:spcAft>
                <a:spcPts val="800"/>
              </a:spcAft>
              <a:buBlip>
                <a:blip r:embed="rId8"/>
              </a:buBlip>
            </a:pPr>
            <a:r>
              <a:rPr lang="es-xl" sz="1250" kern="100" dirty="0">
                <a:solidFill>
                  <a:srgbClr val="292662"/>
                </a:solidFill>
              </a:rPr>
              <a:t>Liderazgo y Desarrollo Organizacional   </a:t>
            </a:r>
            <a:endParaRPr lang="es-PA" sz="1250" kern="100" dirty="0">
              <a:solidFill>
                <a:srgbClr val="292662"/>
              </a:solidFill>
            </a:endParaRPr>
          </a:p>
          <a:p>
            <a:pPr marL="391500" lvl="0" indent="-285750">
              <a:lnSpc>
                <a:spcPct val="90000"/>
              </a:lnSpc>
              <a:spcAft>
                <a:spcPts val="800"/>
              </a:spcAft>
              <a:buBlip>
                <a:blip r:embed="rId8"/>
              </a:buBlip>
            </a:pPr>
            <a:r>
              <a:rPr lang="es-xl" sz="1250" kern="100" dirty="0">
                <a:solidFill>
                  <a:srgbClr val="292662"/>
                </a:solidFill>
              </a:rPr>
              <a:t>Operaciones </a:t>
            </a:r>
            <a:r>
              <a:rPr lang="es-xl" sz="1250" kern="100">
                <a:solidFill>
                  <a:srgbClr val="292662"/>
                </a:solidFill>
              </a:rPr>
              <a:t>Regionales </a:t>
            </a:r>
            <a:br>
              <a:rPr lang="en-US" sz="1250" kern="100">
                <a:solidFill>
                  <a:srgbClr val="292662"/>
                </a:solidFill>
              </a:rPr>
            </a:br>
            <a:r>
              <a:rPr lang="es-xl" sz="1250" kern="100">
                <a:solidFill>
                  <a:srgbClr val="292662"/>
                </a:solidFill>
              </a:rPr>
              <a:t>y </a:t>
            </a:r>
            <a:r>
              <a:rPr lang="es-xl" sz="1250" kern="100" dirty="0">
                <a:solidFill>
                  <a:srgbClr val="292662"/>
                </a:solidFill>
              </a:rPr>
              <a:t>de Programas (RPO</a:t>
            </a:r>
            <a:r>
              <a:rPr lang="es-xl" sz="1250" kern="100">
                <a:solidFill>
                  <a:srgbClr val="292662"/>
                </a:solidFill>
              </a:rPr>
              <a:t>) </a:t>
            </a:r>
            <a:br>
              <a:rPr lang="en-US" sz="1250" kern="100">
                <a:solidFill>
                  <a:srgbClr val="292662"/>
                </a:solidFill>
              </a:rPr>
            </a:br>
            <a:r>
              <a:rPr lang="es-xl" sz="1250" kern="100">
                <a:solidFill>
                  <a:srgbClr val="292662"/>
                </a:solidFill>
              </a:rPr>
              <a:t>(</a:t>
            </a:r>
            <a:r>
              <a:rPr lang="es-xl" sz="1250" kern="100" dirty="0">
                <a:solidFill>
                  <a:srgbClr val="292662"/>
                </a:solidFill>
              </a:rPr>
              <a:t>los presidentes regionales rinden cuentas al </a:t>
            </a:r>
            <a:r>
              <a:rPr lang="es-xl" sz="1250" kern="100">
                <a:solidFill>
                  <a:srgbClr val="292662"/>
                </a:solidFill>
              </a:rPr>
              <a:t>director </a:t>
            </a:r>
            <a:br>
              <a:rPr lang="en-US" sz="1250" kern="100">
                <a:solidFill>
                  <a:srgbClr val="292662"/>
                </a:solidFill>
              </a:rPr>
            </a:br>
            <a:r>
              <a:rPr lang="es-xl" sz="1250" kern="100">
                <a:solidFill>
                  <a:srgbClr val="292662"/>
                </a:solidFill>
              </a:rPr>
              <a:t>de </a:t>
            </a:r>
            <a:r>
              <a:rPr lang="es-xl" sz="1250" kern="100" dirty="0">
                <a:solidFill>
                  <a:srgbClr val="292662"/>
                </a:solidFill>
              </a:rPr>
              <a:t>RPO)   </a:t>
            </a:r>
            <a:endParaRPr lang="es-PA" sz="1250" kern="100" dirty="0">
              <a:solidFill>
                <a:srgbClr val="292662"/>
              </a:solidFill>
            </a:endParaRPr>
          </a:p>
          <a:p>
            <a:pPr marL="391500" lvl="0" indent="-285750">
              <a:lnSpc>
                <a:spcPct val="90000"/>
              </a:lnSpc>
              <a:spcAft>
                <a:spcPts val="800"/>
              </a:spcAft>
              <a:buBlip>
                <a:blip r:embed="rId8"/>
              </a:buBlip>
            </a:pPr>
            <a:r>
              <a:rPr lang="es-xl" sz="1250" kern="100" dirty="0">
                <a:solidFill>
                  <a:srgbClr val="292662"/>
                </a:solidFill>
              </a:rPr>
              <a:t>Relaciones Gubernamentales   </a:t>
            </a:r>
            <a:endParaRPr lang="es-PA" sz="1250" kern="100" dirty="0">
              <a:solidFill>
                <a:srgbClr val="292662"/>
              </a:solidFill>
            </a:endParaRPr>
          </a:p>
          <a:p>
            <a:pPr marL="391500" lvl="0" indent="-285750">
              <a:lnSpc>
                <a:spcPct val="90000"/>
              </a:lnSpc>
              <a:spcAft>
                <a:spcPts val="800"/>
              </a:spcAft>
              <a:buBlip>
                <a:blip r:embed="rId8"/>
              </a:buBlip>
            </a:pPr>
            <a:r>
              <a:rPr lang="es-xl" sz="1250" kern="100">
                <a:solidFill>
                  <a:srgbClr val="292662"/>
                </a:solidFill>
              </a:rPr>
              <a:t>Mercadotecnia </a:t>
            </a:r>
            <a:br>
              <a:rPr lang="en-US" sz="1250" kern="100">
                <a:solidFill>
                  <a:srgbClr val="292662"/>
                </a:solidFill>
              </a:rPr>
            </a:br>
            <a:r>
              <a:rPr lang="es-xl" sz="1250" kern="100">
                <a:solidFill>
                  <a:srgbClr val="292662"/>
                </a:solidFill>
              </a:rPr>
              <a:t>y </a:t>
            </a:r>
            <a:r>
              <a:rPr lang="es-xl" sz="1250" kern="100" dirty="0">
                <a:solidFill>
                  <a:srgbClr val="292662"/>
                </a:solidFill>
              </a:rPr>
              <a:t>Comunicaciones   </a:t>
            </a:r>
            <a:endParaRPr lang="es-PA" sz="1250" kern="100" dirty="0">
              <a:solidFill>
                <a:srgbClr val="292662"/>
              </a:solidFill>
            </a:endParaRPr>
          </a:p>
          <a:p>
            <a:pPr marL="391500" lvl="0" indent="-285750">
              <a:lnSpc>
                <a:spcPct val="90000"/>
              </a:lnSpc>
              <a:spcAft>
                <a:spcPts val="800"/>
              </a:spcAft>
              <a:buBlip>
                <a:blip r:embed="rId8"/>
              </a:buBlip>
            </a:pPr>
            <a:r>
              <a:rPr lang="es-xl" sz="1250" kern="100" dirty="0">
                <a:solidFill>
                  <a:srgbClr val="292662"/>
                </a:solidFill>
              </a:rPr>
              <a:t>Tecnología de la Información   </a:t>
            </a:r>
            <a:endParaRPr lang="es-PA" sz="1250" kern="100" dirty="0">
              <a:solidFill>
                <a:srgbClr val="292662"/>
              </a:solidFill>
            </a:endParaRPr>
          </a:p>
          <a:p>
            <a:pPr marL="391500" lvl="0" indent="-285750">
              <a:lnSpc>
                <a:spcPct val="90000"/>
              </a:lnSpc>
              <a:spcAft>
                <a:spcPts val="800"/>
              </a:spcAft>
              <a:buBlip>
                <a:blip r:embed="rId8"/>
              </a:buBlip>
            </a:pPr>
            <a:r>
              <a:rPr lang="es-xl" sz="1250" kern="100" dirty="0">
                <a:solidFill>
                  <a:srgbClr val="292662"/>
                </a:solidFill>
              </a:rPr>
              <a:t>Legal   </a:t>
            </a:r>
            <a:endParaRPr lang="es-PA" sz="1250" kern="100" dirty="0">
              <a:solidFill>
                <a:srgbClr val="292662"/>
              </a:solidFill>
            </a:endParaRPr>
          </a:p>
          <a:p>
            <a:pPr marL="391500" lvl="0" indent="-285750">
              <a:lnSpc>
                <a:spcPct val="90000"/>
              </a:lnSpc>
              <a:spcAft>
                <a:spcPts val="800"/>
              </a:spcAft>
              <a:buBlip>
                <a:blip r:embed="rId8"/>
              </a:buBlip>
            </a:pPr>
            <a:r>
              <a:rPr lang="es-xl" sz="1250" kern="100" dirty="0">
                <a:solidFill>
                  <a:srgbClr val="292662"/>
                </a:solidFill>
              </a:rPr>
              <a:t>Finanzas   </a:t>
            </a:r>
            <a:endParaRPr lang="es-PA" sz="1250" kern="100" dirty="0">
              <a:solidFill>
                <a:srgbClr val="292662"/>
              </a:solidFill>
            </a:endParaRPr>
          </a:p>
          <a:p>
            <a:pPr marL="391500" indent="-285750">
              <a:lnSpc>
                <a:spcPct val="90000"/>
              </a:lnSpc>
              <a:spcAft>
                <a:spcPts val="800"/>
              </a:spcAft>
              <a:buBlip>
                <a:blip r:embed="rId8"/>
              </a:buBlip>
            </a:pPr>
            <a:r>
              <a:rPr lang="es-xl" sz="1250" kern="100" dirty="0">
                <a:solidFill>
                  <a:srgbClr val="292662"/>
                </a:solidFill>
              </a:rPr>
              <a:t>Recursos Humanos   </a:t>
            </a:r>
            <a:endParaRPr lang="es-PA" sz="1250" kern="100" dirty="0">
              <a:solidFill>
                <a:srgbClr val="292662"/>
              </a:solidFill>
            </a:endParaRPr>
          </a:p>
        </p:txBody>
      </p:sp>
      <p:sp>
        <p:nvSpPr>
          <p:cNvPr id="79" name="TextBox 5">
            <a:extLst>
              <a:ext uri="{FF2B5EF4-FFF2-40B4-BE49-F238E27FC236}">
                <a16:creationId xmlns:a16="http://schemas.microsoft.com/office/drawing/2014/main" id="{A14259FB-5394-0E10-9B37-F8CCD6EB6450}"/>
              </a:ext>
            </a:extLst>
          </p:cNvPr>
          <p:cNvSpPr txBox="1">
            <a:spLocks/>
          </p:cNvSpPr>
          <p:nvPr/>
        </p:nvSpPr>
        <p:spPr>
          <a:xfrm>
            <a:off x="513937" y="4350108"/>
            <a:ext cx="908260" cy="600164"/>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Especiales África</a:t>
            </a:r>
          </a:p>
        </p:txBody>
      </p:sp>
      <p:sp>
        <p:nvSpPr>
          <p:cNvPr id="96" name="TextBox 5">
            <a:extLst>
              <a:ext uri="{FF2B5EF4-FFF2-40B4-BE49-F238E27FC236}">
                <a16:creationId xmlns:a16="http://schemas.microsoft.com/office/drawing/2014/main" id="{956D6FC1-1963-A1F6-6982-EAD97BC1064D}"/>
              </a:ext>
            </a:extLst>
          </p:cNvPr>
          <p:cNvSpPr txBox="1">
            <a:spLocks/>
          </p:cNvSpPr>
          <p:nvPr/>
        </p:nvSpPr>
        <p:spPr>
          <a:xfrm>
            <a:off x="1596703" y="4358934"/>
            <a:ext cx="899552" cy="600164"/>
          </a:xfrm>
          <a:prstGeom prst="rect">
            <a:avLst/>
          </a:prstGeom>
          <a:noFill/>
        </p:spPr>
        <p:txBody>
          <a:bodyPr wrap="square" lIns="0" rIns="0"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Especiales Asia Pacífico</a:t>
            </a:r>
          </a:p>
        </p:txBody>
      </p:sp>
      <p:sp>
        <p:nvSpPr>
          <p:cNvPr id="97" name="TextBox 5">
            <a:extLst>
              <a:ext uri="{FF2B5EF4-FFF2-40B4-BE49-F238E27FC236}">
                <a16:creationId xmlns:a16="http://schemas.microsoft.com/office/drawing/2014/main" id="{21863F16-4119-D00E-6D93-0471AC97B851}"/>
              </a:ext>
            </a:extLst>
          </p:cNvPr>
          <p:cNvSpPr txBox="1">
            <a:spLocks/>
          </p:cNvSpPr>
          <p:nvPr/>
        </p:nvSpPr>
        <p:spPr>
          <a:xfrm>
            <a:off x="2660059" y="4358934"/>
            <a:ext cx="916534" cy="600164"/>
          </a:xfrm>
          <a:prstGeom prst="rect">
            <a:avLst/>
          </a:prstGeom>
          <a:noFill/>
        </p:spPr>
        <p:txBody>
          <a:bodyPr wrap="square" lIns="0" rIns="0"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a:t>
            </a:r>
            <a:r>
              <a:rPr lang="es-xl" sz="1100" kern="100">
                <a:solidFill>
                  <a:srgbClr val="292662"/>
                </a:solidFill>
              </a:rPr>
              <a:t>Especiales Asia</a:t>
            </a:r>
            <a:r>
              <a:rPr lang="en-US" sz="1100" kern="100">
                <a:solidFill>
                  <a:srgbClr val="292662"/>
                </a:solidFill>
              </a:rPr>
              <a:t> </a:t>
            </a:r>
            <a:r>
              <a:rPr lang="es-xl" sz="1100" kern="100">
                <a:solidFill>
                  <a:srgbClr val="292662"/>
                </a:solidFill>
              </a:rPr>
              <a:t>Oriental</a:t>
            </a:r>
            <a:endParaRPr lang="es-xl" sz="1100" kern="100" dirty="0">
              <a:solidFill>
                <a:srgbClr val="292662"/>
              </a:solidFill>
            </a:endParaRPr>
          </a:p>
        </p:txBody>
      </p:sp>
      <p:sp>
        <p:nvSpPr>
          <p:cNvPr id="98" name="TextBox 5">
            <a:extLst>
              <a:ext uri="{FF2B5EF4-FFF2-40B4-BE49-F238E27FC236}">
                <a16:creationId xmlns:a16="http://schemas.microsoft.com/office/drawing/2014/main" id="{0DFE77D8-B5AA-EB23-367E-56A787CFD2EE}"/>
              </a:ext>
            </a:extLst>
          </p:cNvPr>
          <p:cNvSpPr txBox="1">
            <a:spLocks/>
          </p:cNvSpPr>
          <p:nvPr/>
        </p:nvSpPr>
        <p:spPr>
          <a:xfrm>
            <a:off x="3725547" y="4274296"/>
            <a:ext cx="918822" cy="769441"/>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Especiales </a:t>
            </a:r>
            <a:r>
              <a:rPr lang="es-xl" sz="1100" kern="100">
                <a:solidFill>
                  <a:srgbClr val="292662"/>
                </a:solidFill>
              </a:rPr>
              <a:t>Europa/</a:t>
            </a:r>
            <a:br>
              <a:rPr lang="en-US" sz="1100" kern="100">
                <a:solidFill>
                  <a:srgbClr val="292662"/>
                </a:solidFill>
              </a:rPr>
            </a:br>
            <a:r>
              <a:rPr lang="es-xl" sz="1100" kern="100">
                <a:solidFill>
                  <a:srgbClr val="292662"/>
                </a:solidFill>
              </a:rPr>
              <a:t>Eurasia</a:t>
            </a:r>
            <a:endParaRPr lang="es-xl" sz="1100" kern="100" dirty="0">
              <a:solidFill>
                <a:srgbClr val="292662"/>
              </a:solidFill>
            </a:endParaRPr>
          </a:p>
        </p:txBody>
      </p:sp>
      <p:sp>
        <p:nvSpPr>
          <p:cNvPr id="99" name="TextBox 5">
            <a:extLst>
              <a:ext uri="{FF2B5EF4-FFF2-40B4-BE49-F238E27FC236}">
                <a16:creationId xmlns:a16="http://schemas.microsoft.com/office/drawing/2014/main" id="{EB45A958-BB2C-96C1-D20C-23574E2CD93E}"/>
              </a:ext>
            </a:extLst>
          </p:cNvPr>
          <p:cNvSpPr txBox="1">
            <a:spLocks/>
          </p:cNvSpPr>
          <p:nvPr/>
        </p:nvSpPr>
        <p:spPr>
          <a:xfrm>
            <a:off x="4678053" y="4274296"/>
            <a:ext cx="1174282" cy="769441"/>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a:t>
            </a:r>
            <a:r>
              <a:rPr lang="es-xl" sz="1100" kern="100">
                <a:solidFill>
                  <a:srgbClr val="292662"/>
                </a:solidFill>
              </a:rPr>
              <a:t>Especiales Latino</a:t>
            </a:r>
            <a:r>
              <a:rPr lang="en-US" sz="1100" kern="100">
                <a:solidFill>
                  <a:srgbClr val="292662"/>
                </a:solidFill>
              </a:rPr>
              <a:t>-</a:t>
            </a:r>
            <a:br>
              <a:rPr lang="en-US" sz="1100" kern="100">
                <a:solidFill>
                  <a:srgbClr val="292662"/>
                </a:solidFill>
              </a:rPr>
            </a:br>
            <a:r>
              <a:rPr lang="es-xl" sz="1100" kern="100">
                <a:solidFill>
                  <a:srgbClr val="292662"/>
                </a:solidFill>
              </a:rPr>
              <a:t>américa</a:t>
            </a:r>
            <a:endParaRPr lang="es-xl" sz="1100" kern="100" dirty="0">
              <a:solidFill>
                <a:srgbClr val="292662"/>
              </a:solidFill>
            </a:endParaRPr>
          </a:p>
        </p:txBody>
      </p:sp>
      <p:sp>
        <p:nvSpPr>
          <p:cNvPr id="100" name="TextBox 5">
            <a:extLst>
              <a:ext uri="{FF2B5EF4-FFF2-40B4-BE49-F238E27FC236}">
                <a16:creationId xmlns:a16="http://schemas.microsoft.com/office/drawing/2014/main" id="{41B7A322-4C0F-2EA7-97E7-362D23793DF4}"/>
              </a:ext>
            </a:extLst>
          </p:cNvPr>
          <p:cNvSpPr txBox="1">
            <a:spLocks/>
          </p:cNvSpPr>
          <p:nvPr/>
        </p:nvSpPr>
        <p:spPr>
          <a:xfrm>
            <a:off x="5875204" y="4274296"/>
            <a:ext cx="1236202" cy="769441"/>
          </a:xfrm>
          <a:prstGeom prst="rect">
            <a:avLst/>
          </a:prstGeom>
          <a:noFill/>
        </p:spPr>
        <p:txBody>
          <a:bodyPr wrap="square" lIns="0" rIns="0"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xl" sz="1100" dirty="0">
                <a:solidFill>
                  <a:srgbClr val="292662"/>
                </a:solidFill>
              </a:rPr>
              <a:t>Olimpiadas Especiales Medio Oriente/</a:t>
            </a:r>
            <a:r>
              <a:rPr lang="es-xl" sz="1100">
                <a:solidFill>
                  <a:srgbClr val="292662"/>
                </a:solidFill>
              </a:rPr>
              <a:t>África </a:t>
            </a:r>
            <a:br>
              <a:rPr lang="en-US" sz="1100">
                <a:solidFill>
                  <a:srgbClr val="292662"/>
                </a:solidFill>
              </a:rPr>
            </a:br>
            <a:r>
              <a:rPr lang="es-xl" sz="1100">
                <a:solidFill>
                  <a:srgbClr val="292662"/>
                </a:solidFill>
              </a:rPr>
              <a:t>del </a:t>
            </a:r>
            <a:r>
              <a:rPr lang="es-xl" sz="1100" dirty="0">
                <a:solidFill>
                  <a:srgbClr val="292662"/>
                </a:solidFill>
              </a:rPr>
              <a:t>Norte</a:t>
            </a:r>
          </a:p>
        </p:txBody>
      </p:sp>
      <p:sp>
        <p:nvSpPr>
          <p:cNvPr id="101" name="TextBox 5">
            <a:extLst>
              <a:ext uri="{FF2B5EF4-FFF2-40B4-BE49-F238E27FC236}">
                <a16:creationId xmlns:a16="http://schemas.microsoft.com/office/drawing/2014/main" id="{971AEA5F-7758-F396-F646-5E75121CEE15}"/>
              </a:ext>
            </a:extLst>
          </p:cNvPr>
          <p:cNvSpPr txBox="1">
            <a:spLocks/>
          </p:cNvSpPr>
          <p:nvPr/>
        </p:nvSpPr>
        <p:spPr>
          <a:xfrm>
            <a:off x="7134275" y="4274297"/>
            <a:ext cx="1147576" cy="769441"/>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xl" sz="1100" dirty="0">
                <a:solidFill>
                  <a:srgbClr val="292662"/>
                </a:solidFill>
              </a:rPr>
              <a:t>Olimpiadas </a:t>
            </a:r>
            <a:r>
              <a:rPr lang="es-xl" sz="1100">
                <a:solidFill>
                  <a:srgbClr val="292662"/>
                </a:solidFill>
              </a:rPr>
              <a:t>Especiales Norte</a:t>
            </a:r>
            <a:r>
              <a:rPr lang="en-US" sz="1100">
                <a:solidFill>
                  <a:srgbClr val="292662"/>
                </a:solidFill>
              </a:rPr>
              <a:t>-</a:t>
            </a:r>
            <a:br>
              <a:rPr lang="en-US" sz="1100">
                <a:solidFill>
                  <a:srgbClr val="292662"/>
                </a:solidFill>
              </a:rPr>
            </a:br>
            <a:r>
              <a:rPr lang="es-xl" sz="1100">
                <a:solidFill>
                  <a:srgbClr val="292662"/>
                </a:solidFill>
              </a:rPr>
              <a:t>américa</a:t>
            </a:r>
            <a:endParaRPr lang="es-xl" sz="1100" dirty="0">
              <a:solidFill>
                <a:srgbClr val="292662"/>
              </a:solidFill>
            </a:endParaRPr>
          </a:p>
        </p:txBody>
      </p:sp>
      <p:sp>
        <p:nvSpPr>
          <p:cNvPr id="105" name="TextBox 5">
            <a:extLst>
              <a:ext uri="{FF2B5EF4-FFF2-40B4-BE49-F238E27FC236}">
                <a16:creationId xmlns:a16="http://schemas.microsoft.com/office/drawing/2014/main" id="{450F61D8-9EAF-C9BC-B6E9-E4DC3032362C}"/>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dirty="0">
                <a:solidFill>
                  <a:srgbClr val="292662"/>
                </a:solidFill>
                <a:effectLst/>
                <a:ea typeface="Yu Mincho" panose="020B0400000000000000" pitchFamily="18" charset="-128"/>
              </a:rPr>
              <a:t>Subprogramas</a:t>
            </a:r>
            <a:endParaRPr lang="es-PA" i="1" dirty="0">
              <a:solidFill>
                <a:srgbClr val="292662"/>
              </a:solidFill>
              <a:ea typeface="Yu Mincho" panose="020B0400000000000000" pitchFamily="18" charset="-128"/>
            </a:endParaRPr>
          </a:p>
        </p:txBody>
      </p:sp>
      <p:sp>
        <p:nvSpPr>
          <p:cNvPr id="107" name="TextBox 5">
            <a:hlinkClick r:id="rId6" action="ppaction://hlinksldjump"/>
            <a:extLst>
              <a:ext uri="{FF2B5EF4-FFF2-40B4-BE49-F238E27FC236}">
                <a16:creationId xmlns:a16="http://schemas.microsoft.com/office/drawing/2014/main" id="{828CAE73-455D-EBC2-FBFA-183A2A8E2DDD}"/>
              </a:ext>
            </a:extLst>
          </p:cNvPr>
          <p:cNvSpPr txBox="1"/>
          <p:nvPr/>
        </p:nvSpPr>
        <p:spPr>
          <a:xfrm>
            <a:off x="4899746"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dirty="0">
                <a:solidFill>
                  <a:srgbClr val="F7F5E8"/>
                </a:solidFill>
                <a:effectLst/>
                <a:ea typeface="Yu Mincho" panose="020B0400000000000000" pitchFamily="18" charset="-128"/>
              </a:rPr>
              <a:t>Programas locales</a:t>
            </a:r>
            <a:endParaRPr lang="es-PA" i="1" dirty="0">
              <a:solidFill>
                <a:srgbClr val="F7F5E8"/>
              </a:solidFill>
              <a:ea typeface="Yu Mincho" panose="020B0400000000000000" pitchFamily="18" charset="-128"/>
            </a:endParaRPr>
          </a:p>
        </p:txBody>
      </p:sp>
      <p:cxnSp>
        <p:nvCxnSpPr>
          <p:cNvPr id="115" name="Conector recto 114">
            <a:extLst>
              <a:ext uri="{FF2B5EF4-FFF2-40B4-BE49-F238E27FC236}">
                <a16:creationId xmlns:a16="http://schemas.microsoft.com/office/drawing/2014/main" id="{1046690C-A1C8-F14B-29B7-4EF64E3B9320}"/>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45ED4A8E-EE00-B921-218E-118755FDCBDD}"/>
              </a:ext>
            </a:extLst>
          </p:cNvPr>
          <p:cNvSpPr txBox="1"/>
          <p:nvPr/>
        </p:nvSpPr>
        <p:spPr>
          <a:xfrm>
            <a:off x="811899" y="807489"/>
            <a:ext cx="5651500"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Estructura organizacional</a:t>
            </a:r>
          </a:p>
        </p:txBody>
      </p:sp>
      <p:sp>
        <p:nvSpPr>
          <p:cNvPr id="4" name="Rectángulo 121">
            <a:extLst>
              <a:ext uri="{FF2B5EF4-FFF2-40B4-BE49-F238E27FC236}">
                <a16:creationId xmlns:a16="http://schemas.microsoft.com/office/drawing/2014/main" id="{DDE29163-2CB9-EAD0-D75D-64272463B968}"/>
              </a:ext>
            </a:extLst>
          </p:cNvPr>
          <p:cNvSpPr/>
          <p:nvPr/>
        </p:nvSpPr>
        <p:spPr>
          <a:xfrm>
            <a:off x="-3170" y="0"/>
            <a:ext cx="12192000" cy="6858000"/>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0" name="TextBox 5">
            <a:hlinkClick r:id="rId3" action="ppaction://hlinksldjump"/>
            <a:extLst>
              <a:ext uri="{FF2B5EF4-FFF2-40B4-BE49-F238E27FC236}">
                <a16:creationId xmlns:a16="http://schemas.microsoft.com/office/drawing/2014/main" id="{AADC8532-9A38-B754-C250-31EC311346E3}"/>
              </a:ext>
            </a:extLst>
          </p:cNvPr>
          <p:cNvSpPr txBox="1"/>
          <p:nvPr/>
        </p:nvSpPr>
        <p:spPr>
          <a:xfrm>
            <a:off x="3698405"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b="1" dirty="0">
                <a:solidFill>
                  <a:srgbClr val="292662"/>
                </a:solidFill>
                <a:effectLst/>
                <a:latin typeface="Ubuntu Light" panose="020B0304030602030204" pitchFamily="34" charset="0"/>
                <a:ea typeface="Yu Mincho" panose="020B0400000000000000" pitchFamily="18" charset="-128"/>
              </a:rPr>
              <a:t>Programas</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41" name="Rectángulo 119">
            <a:extLst>
              <a:ext uri="{FF2B5EF4-FFF2-40B4-BE49-F238E27FC236}">
                <a16:creationId xmlns:a16="http://schemas.microsoft.com/office/drawing/2014/main" id="{4B888E5F-4893-40AE-B24E-D3967DAC0618}"/>
              </a:ext>
            </a:extLst>
          </p:cNvPr>
          <p:cNvSpPr/>
          <p:nvPr/>
        </p:nvSpPr>
        <p:spPr>
          <a:xfrm>
            <a:off x="1212633" y="599548"/>
            <a:ext cx="9761177" cy="5172535"/>
          </a:xfrm>
          <a:prstGeom prst="roundRect">
            <a:avLst>
              <a:gd name="adj" fmla="val 1267"/>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5" name="TextBox 5">
            <a:extLst>
              <a:ext uri="{FF2B5EF4-FFF2-40B4-BE49-F238E27FC236}">
                <a16:creationId xmlns:a16="http://schemas.microsoft.com/office/drawing/2014/main" id="{DA0FF7FB-6DD5-34BD-CF2A-6E47A972B691}"/>
              </a:ext>
            </a:extLst>
          </p:cNvPr>
          <p:cNvSpPr txBox="1"/>
          <p:nvPr/>
        </p:nvSpPr>
        <p:spPr>
          <a:xfrm>
            <a:off x="1665100" y="1020576"/>
            <a:ext cx="9203013" cy="4331507"/>
          </a:xfrm>
          <a:prstGeom prst="rect">
            <a:avLst/>
          </a:prstGeom>
          <a:noFill/>
          <a:ln>
            <a:noFill/>
          </a:ln>
          <a:effectLst/>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r>
              <a:rPr lang="es-xl" sz="1650" spc="-20" dirty="0">
                <a:solidFill>
                  <a:srgbClr val="292662"/>
                </a:solidFill>
                <a:effectLst/>
                <a:ea typeface="Yu Mincho" panose="020B0400000000000000" pitchFamily="18" charset="-128"/>
              </a:rPr>
              <a:t>Existen siete oficinas regionales en todo el mundo dirigidas por gerentes generales que apoyan </a:t>
            </a:r>
            <a:br>
              <a:rPr lang="en-US" sz="1650" spc="-20" dirty="0">
                <a:solidFill>
                  <a:srgbClr val="292662"/>
                </a:solidFill>
                <a:effectLst/>
                <a:ea typeface="Yu Mincho" panose="020B0400000000000000" pitchFamily="18" charset="-128"/>
              </a:rPr>
            </a:br>
            <a:r>
              <a:rPr lang="es-xl" sz="1650" spc="-20" dirty="0">
                <a:solidFill>
                  <a:srgbClr val="292662"/>
                </a:solidFill>
                <a:effectLst/>
                <a:ea typeface="Yu Mincho" panose="020B0400000000000000" pitchFamily="18" charset="-128"/>
              </a:rPr>
              <a:t>el crecimiento y el desarrollo continuos de los Programas nacionales y estatales de la región. </a:t>
            </a:r>
          </a:p>
          <a:p>
            <a:endParaRPr lang="en-US" sz="1650" b="1" i="1" dirty="0">
              <a:solidFill>
                <a:srgbClr val="292662"/>
              </a:solidFill>
              <a:ea typeface="Yu Mincho" panose="020B0400000000000000" pitchFamily="18" charset="-128"/>
            </a:endParaRPr>
          </a:p>
          <a:p>
            <a:r>
              <a:rPr lang="es-xl" sz="1650" dirty="0">
                <a:solidFill>
                  <a:srgbClr val="292662"/>
                </a:solidFill>
                <a:effectLst/>
                <a:ea typeface="Yu Mincho" panose="020B0400000000000000" pitchFamily="18" charset="-128"/>
              </a:rPr>
              <a:t>Los presidentes regionales y los gerentes generales son miembros del GLT. </a:t>
            </a:r>
            <a:endParaRPr lang="en-US" sz="1650" b="1" i="1" dirty="0">
              <a:solidFill>
                <a:srgbClr val="292662"/>
              </a:solidFill>
              <a:effectLst/>
              <a:ea typeface="Yu Mincho" panose="020B0400000000000000" pitchFamily="18" charset="-128"/>
            </a:endParaRPr>
          </a:p>
          <a:p>
            <a:endParaRPr lang="en-US" sz="1650" b="1" i="1" dirty="0">
              <a:solidFill>
                <a:srgbClr val="292662"/>
              </a:solidFill>
              <a:ea typeface="Yu Mincho" panose="020B0400000000000000" pitchFamily="18" charset="-128"/>
            </a:endParaRPr>
          </a:p>
          <a:p>
            <a:pPr>
              <a:lnSpc>
                <a:spcPct val="107000"/>
              </a:lnSpc>
              <a:spcAft>
                <a:spcPts val="800"/>
              </a:spcAft>
            </a:pPr>
            <a:r>
              <a:rPr lang="es-xl" sz="1650" b="1" kern="100" dirty="0">
                <a:solidFill>
                  <a:srgbClr val="F6891F"/>
                </a:solidFill>
                <a:effectLst/>
                <a:ea typeface="Ubuntu" panose="020B0504030602030204" pitchFamily="34" charset="0"/>
                <a:cs typeface="Ubuntu" panose="020B0504030602030204" pitchFamily="34" charset="0"/>
              </a:rPr>
              <a:t>Regiones de Olimpiadas Especiales</a:t>
            </a:r>
            <a:r>
              <a:rPr lang="es-xl" sz="1650" kern="100" dirty="0">
                <a:solidFill>
                  <a:srgbClr val="F6891F"/>
                </a:solidFill>
                <a:effectLst/>
                <a:ea typeface="Ubuntu" panose="020B0504030602030204" pitchFamily="34" charset="0"/>
                <a:cs typeface="Ubuntu" panose="020B0504030602030204" pitchFamily="34" charset="0"/>
              </a:rPr>
              <a:t> </a:t>
            </a:r>
            <a:endParaRPr lang="es-PA" sz="1650" kern="100" dirty="0">
              <a:solidFill>
                <a:srgbClr val="F6891F"/>
              </a:solidFill>
              <a:effectLst/>
              <a:ea typeface="Yu Mincho" panose="020B0400000000000000" pitchFamily="18" charset="-128"/>
            </a:endParaRPr>
          </a:p>
          <a:p>
            <a:pPr marL="446088" lvl="0" indent="-363538">
              <a:lnSpc>
                <a:spcPct val="90000"/>
              </a:lnSpc>
              <a:spcAft>
                <a:spcPts val="600"/>
              </a:spcAft>
              <a:buBlip>
                <a:blip r:embed="rId9"/>
              </a:buBlip>
            </a:pPr>
            <a:r>
              <a:rPr lang="es-xl" sz="1650" dirty="0">
                <a:solidFill>
                  <a:srgbClr val="292662"/>
                </a:solidFill>
                <a:ea typeface="Yu Mincho" panose="020B0400000000000000" pitchFamily="18" charset="-128"/>
              </a:rPr>
              <a:t>Olimpiadas Especiales Africa (Special Olympics Africa, SOAF) </a:t>
            </a:r>
            <a:endParaRPr lang="es-PA" sz="1650" dirty="0">
              <a:solidFill>
                <a:srgbClr val="292662"/>
              </a:solidFill>
              <a:ea typeface="Yu Mincho" panose="020B0400000000000000" pitchFamily="18" charset="-128"/>
            </a:endParaRPr>
          </a:p>
          <a:p>
            <a:pPr marL="446088" lvl="0" indent="-363538">
              <a:lnSpc>
                <a:spcPct val="90000"/>
              </a:lnSpc>
              <a:spcAft>
                <a:spcPts val="600"/>
              </a:spcAft>
              <a:buBlip>
                <a:blip r:embed="rId9"/>
              </a:buBlip>
            </a:pPr>
            <a:r>
              <a:rPr lang="es-xl" sz="1650" dirty="0">
                <a:solidFill>
                  <a:srgbClr val="292662"/>
                </a:solidFill>
                <a:ea typeface="Yu Mincho" panose="020B0400000000000000" pitchFamily="18" charset="-128"/>
              </a:rPr>
              <a:t>Olimpiadas Especiales Asia Pacífico (Special Olympics Asia Pacific, SOAP)</a:t>
            </a:r>
          </a:p>
          <a:p>
            <a:pPr marL="446088" lvl="0" indent="-363538">
              <a:lnSpc>
                <a:spcPct val="90000"/>
              </a:lnSpc>
              <a:spcAft>
                <a:spcPts val="600"/>
              </a:spcAft>
              <a:buBlip>
                <a:blip r:embed="rId9"/>
              </a:buBlip>
            </a:pPr>
            <a:r>
              <a:rPr lang="es-xl" sz="1650" dirty="0">
                <a:solidFill>
                  <a:srgbClr val="292662"/>
                </a:solidFill>
                <a:ea typeface="Yu Mincho" panose="020B0400000000000000" pitchFamily="18" charset="-128"/>
              </a:rPr>
              <a:t>Olimpiadas Especiales Asia Oriental (Special Olympics East Asia, SOEA) </a:t>
            </a:r>
            <a:endParaRPr lang="es-PA" sz="1650" dirty="0">
              <a:solidFill>
                <a:srgbClr val="292662"/>
              </a:solidFill>
              <a:ea typeface="Yu Mincho" panose="020B0400000000000000" pitchFamily="18" charset="-128"/>
            </a:endParaRPr>
          </a:p>
          <a:p>
            <a:pPr marL="446088" lvl="0" indent="-363538">
              <a:lnSpc>
                <a:spcPct val="90000"/>
              </a:lnSpc>
              <a:spcAft>
                <a:spcPts val="600"/>
              </a:spcAft>
              <a:buBlip>
                <a:blip r:embed="rId9"/>
              </a:buBlip>
            </a:pPr>
            <a:r>
              <a:rPr lang="es-xl" sz="1650" dirty="0">
                <a:solidFill>
                  <a:srgbClr val="292662"/>
                </a:solidFill>
                <a:ea typeface="Yu Mincho" panose="020B0400000000000000" pitchFamily="18" charset="-128"/>
              </a:rPr>
              <a:t>Olimpiadas Especiales Medio Oriente/África del Norte (Special Olympics Middle East/North Africa, SOMENA) </a:t>
            </a:r>
            <a:endParaRPr lang="es-PA" sz="1650" dirty="0">
              <a:solidFill>
                <a:srgbClr val="292662"/>
              </a:solidFill>
              <a:ea typeface="Yu Mincho" panose="020B0400000000000000" pitchFamily="18" charset="-128"/>
            </a:endParaRPr>
          </a:p>
          <a:p>
            <a:pPr marL="446088" indent="-363538">
              <a:lnSpc>
                <a:spcPct val="90000"/>
              </a:lnSpc>
              <a:spcAft>
                <a:spcPts val="600"/>
              </a:spcAft>
              <a:buBlip>
                <a:blip r:embed="rId9"/>
              </a:buBlip>
            </a:pPr>
            <a:r>
              <a:rPr lang="es-xl" sz="1650" dirty="0">
                <a:solidFill>
                  <a:srgbClr val="292662"/>
                </a:solidFill>
                <a:ea typeface="Yu Mincho" panose="020B0400000000000000" pitchFamily="18" charset="-128"/>
              </a:rPr>
              <a:t>Olimpiadas Especiales Europa/Eurasia (Special Olympics Europe/Eurasia, SOEE)</a:t>
            </a:r>
            <a:endParaRPr lang="en-US" sz="1650" dirty="0">
              <a:solidFill>
                <a:srgbClr val="292662"/>
              </a:solidFill>
              <a:ea typeface="Yu Mincho" panose="020B0400000000000000" pitchFamily="18" charset="-128"/>
            </a:endParaRPr>
          </a:p>
          <a:p>
            <a:pPr marL="446088" lvl="0" indent="-363538">
              <a:lnSpc>
                <a:spcPct val="90000"/>
              </a:lnSpc>
              <a:spcAft>
                <a:spcPts val="600"/>
              </a:spcAft>
              <a:buBlip>
                <a:blip r:embed="rId9"/>
              </a:buBlip>
            </a:pPr>
            <a:r>
              <a:rPr lang="es-xl" sz="1650" dirty="0">
                <a:solidFill>
                  <a:srgbClr val="292662"/>
                </a:solidFill>
                <a:ea typeface="Yu Mincho" panose="020B0400000000000000" pitchFamily="18" charset="-128"/>
              </a:rPr>
              <a:t>Olimpiadas Especiales Latinoamérica (Special Olympics Latin America, SOLA) </a:t>
            </a:r>
            <a:endParaRPr lang="es-PA" sz="1650" dirty="0">
              <a:solidFill>
                <a:srgbClr val="292662"/>
              </a:solidFill>
              <a:ea typeface="Yu Mincho" panose="020B0400000000000000" pitchFamily="18" charset="-128"/>
            </a:endParaRPr>
          </a:p>
          <a:p>
            <a:pPr marL="446088" lvl="0" indent="-363538">
              <a:lnSpc>
                <a:spcPct val="90000"/>
              </a:lnSpc>
              <a:spcAft>
                <a:spcPts val="600"/>
              </a:spcAft>
              <a:buBlip>
                <a:blip r:embed="rId9"/>
              </a:buBlip>
            </a:pPr>
            <a:r>
              <a:rPr lang="es-xl" sz="1650" dirty="0">
                <a:solidFill>
                  <a:srgbClr val="292662"/>
                </a:solidFill>
                <a:ea typeface="Yu Mincho" panose="020B0400000000000000" pitchFamily="18" charset="-128"/>
              </a:rPr>
              <a:t>Olimpiadas Especiales Norteamérica (Special Olympics North America, SONA) </a:t>
            </a:r>
          </a:p>
          <a:p>
            <a:pPr marL="717550" lvl="1" indent="-187325">
              <a:lnSpc>
                <a:spcPct val="90000"/>
              </a:lnSpc>
              <a:spcAft>
                <a:spcPts val="600"/>
              </a:spcAft>
              <a:buFont typeface="Wingdings" panose="05000000000000000000" pitchFamily="2" charset="2"/>
              <a:buChar char="§"/>
            </a:pPr>
            <a:r>
              <a:rPr lang="es-xl" sz="1650" dirty="0">
                <a:solidFill>
                  <a:srgbClr val="292662"/>
                </a:solidFill>
                <a:latin typeface="Ubuntu" panose="020B0504030602030204" pitchFamily="34" charset="0"/>
                <a:ea typeface="Yu Mincho" panose="020B0400000000000000" pitchFamily="18" charset="-128"/>
              </a:rPr>
              <a:t>Olimpiadas Especiales Caribe</a:t>
            </a:r>
            <a:endParaRPr lang="es-PA" sz="1650" dirty="0">
              <a:solidFill>
                <a:srgbClr val="292662"/>
              </a:solidFill>
              <a:latin typeface="Ubuntu" panose="020B0504030602030204" pitchFamily="34" charset="0"/>
              <a:ea typeface="Yu Mincho" panose="020B0400000000000000" pitchFamily="18" charset="-128"/>
            </a:endParaRPr>
          </a:p>
        </p:txBody>
      </p:sp>
    </p:spTree>
    <p:extLst>
      <p:ext uri="{BB962C8B-B14F-4D97-AF65-F5344CB8AC3E}">
        <p14:creationId xmlns:p14="http://schemas.microsoft.com/office/powerpoint/2010/main" val="1122683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F3B37-18D0-C728-1BCC-1FD85559AC98}"/>
            </a:ext>
          </a:extLst>
        </p:cNvPr>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4BD96825-5693-52D6-B21F-B12457E7B926}"/>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08CE64FE-D954-8464-11A2-45234B519DDD}"/>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p>
        </p:txBody>
      </p:sp>
      <p:cxnSp>
        <p:nvCxnSpPr>
          <p:cNvPr id="77" name="Conector recto 76">
            <a:extLst>
              <a:ext uri="{FF2B5EF4-FFF2-40B4-BE49-F238E27FC236}">
                <a16:creationId xmlns:a16="http://schemas.microsoft.com/office/drawing/2014/main" id="{5BCE0487-2AFF-3CE0-6065-CA8E412CC8FB}"/>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89033A44-97E8-F624-2C63-F682236E7FDF}"/>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AF90CA0F-514F-26BD-7E7D-F802F8629192}"/>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9" name="Rectángulo: esquinas redondeadas 8">
            <a:hlinkClick r:id="rId4" action="ppaction://hlinksldjump"/>
            <a:extLst>
              <a:ext uri="{FF2B5EF4-FFF2-40B4-BE49-F238E27FC236}">
                <a16:creationId xmlns:a16="http://schemas.microsoft.com/office/drawing/2014/main" id="{C42AB6B3-CEC0-44A9-FC62-9043CDAC00D1}"/>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0" name="Rectángulo: esquinas redondeadas 9">
            <a:extLst>
              <a:ext uri="{FF2B5EF4-FFF2-40B4-BE49-F238E27FC236}">
                <a16:creationId xmlns:a16="http://schemas.microsoft.com/office/drawing/2014/main" id="{F182C124-0ED8-3483-8D3D-B3D35F1A4E04}"/>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7" name="Rectángulo: esquinas redondeadas 16">
            <a:extLst>
              <a:ext uri="{FF2B5EF4-FFF2-40B4-BE49-F238E27FC236}">
                <a16:creationId xmlns:a16="http://schemas.microsoft.com/office/drawing/2014/main" id="{BEDC1437-BB47-FB43-34B5-B627FA7C6DAC}"/>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8" name="Rectángulo: esquinas redondeadas 17">
            <a:extLst>
              <a:ext uri="{FF2B5EF4-FFF2-40B4-BE49-F238E27FC236}">
                <a16:creationId xmlns:a16="http://schemas.microsoft.com/office/drawing/2014/main" id="{51C7C019-C2F7-2294-3D58-CC3370D431F9}"/>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9" name="Rectángulo: esquinas redondeadas 18">
            <a:extLst>
              <a:ext uri="{FF2B5EF4-FFF2-40B4-BE49-F238E27FC236}">
                <a16:creationId xmlns:a16="http://schemas.microsoft.com/office/drawing/2014/main" id="{E232CE32-B7CA-7932-8F7E-52FFF40A7C0F}"/>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3" name="Rectángulo: esquinas redondeadas 22">
            <a:extLst>
              <a:ext uri="{FF2B5EF4-FFF2-40B4-BE49-F238E27FC236}">
                <a16:creationId xmlns:a16="http://schemas.microsoft.com/office/drawing/2014/main" id="{385E8449-15D7-B9EA-BD3D-E82DF486CFFB}"/>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4" name="Rectángulo: esquinas redondeadas 23">
            <a:extLst>
              <a:ext uri="{FF2B5EF4-FFF2-40B4-BE49-F238E27FC236}">
                <a16:creationId xmlns:a16="http://schemas.microsoft.com/office/drawing/2014/main" id="{39AD7C64-10B2-1738-B12B-FAA274BF8D3F}"/>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6" name="Rectángulo: esquinas redondeadas 25">
            <a:extLst>
              <a:ext uri="{FF2B5EF4-FFF2-40B4-BE49-F238E27FC236}">
                <a16:creationId xmlns:a16="http://schemas.microsoft.com/office/drawing/2014/main" id="{B5491400-A7A2-E64A-6AB8-492821F4EA68}"/>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7" name="Rectángulo: esquinas redondeadas 26">
            <a:hlinkClick r:id="rId5" action="ppaction://hlinksldjump"/>
            <a:extLst>
              <a:ext uri="{FF2B5EF4-FFF2-40B4-BE49-F238E27FC236}">
                <a16:creationId xmlns:a16="http://schemas.microsoft.com/office/drawing/2014/main" id="{A26C0A27-83E8-8D52-9C9E-7A95960E4DD6}"/>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8" name="Rectángulo: esquinas redondeadas 27">
            <a:extLst>
              <a:ext uri="{FF2B5EF4-FFF2-40B4-BE49-F238E27FC236}">
                <a16:creationId xmlns:a16="http://schemas.microsoft.com/office/drawing/2014/main" id="{FBD63A13-344E-D782-F234-D84EFE06393F}"/>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9" name="Rectángulo: esquinas redondeadas 38">
            <a:hlinkClick r:id="rId5" action="ppaction://hlinksldjump"/>
            <a:extLst>
              <a:ext uri="{FF2B5EF4-FFF2-40B4-BE49-F238E27FC236}">
                <a16:creationId xmlns:a16="http://schemas.microsoft.com/office/drawing/2014/main" id="{C220D6BB-114D-9E77-DBFF-028EBAEC24EB}"/>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40" name="Rectángulo: esquinas redondeadas 39">
            <a:extLst>
              <a:ext uri="{FF2B5EF4-FFF2-40B4-BE49-F238E27FC236}">
                <a16:creationId xmlns:a16="http://schemas.microsoft.com/office/drawing/2014/main" id="{C7C2FA57-7FCF-84ED-92C3-A9B24DE3C705}"/>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2" name="Rectángulo: esquinas redondeadas 61">
            <a:hlinkClick r:id="rId3" action="ppaction://hlinksldjump"/>
            <a:extLst>
              <a:ext uri="{FF2B5EF4-FFF2-40B4-BE49-F238E27FC236}">
                <a16:creationId xmlns:a16="http://schemas.microsoft.com/office/drawing/2014/main" id="{9FDCCFB2-3EDE-745E-EC1A-1C3870E6B0D7}"/>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 name="Rectángulo: esquinas redondeadas 5">
            <a:hlinkClick r:id="rId4" action="ppaction://hlinksldjump"/>
            <a:extLst>
              <a:ext uri="{FF2B5EF4-FFF2-40B4-BE49-F238E27FC236}">
                <a16:creationId xmlns:a16="http://schemas.microsoft.com/office/drawing/2014/main" id="{87B8F5D7-AF84-4760-F6BA-C2A52A5A5A22}"/>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ndParaRPr>
          </a:p>
        </p:txBody>
      </p:sp>
      <p:sp>
        <p:nvSpPr>
          <p:cNvPr id="63" name="TextBox 5">
            <a:hlinkClick r:id="rId4" action="ppaction://hlinksldjump"/>
            <a:extLst>
              <a:ext uri="{FF2B5EF4-FFF2-40B4-BE49-F238E27FC236}">
                <a16:creationId xmlns:a16="http://schemas.microsoft.com/office/drawing/2014/main" id="{82B4405D-BF36-2AB2-7E44-981FA11887AD}"/>
              </a:ext>
            </a:extLst>
          </p:cNvPr>
          <p:cNvSpPr txBox="1"/>
          <p:nvPr/>
        </p:nvSpPr>
        <p:spPr>
          <a:xfrm>
            <a:off x="4478826" y="1586004"/>
            <a:ext cx="3068886"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b="1" dirty="0">
                <a:solidFill>
                  <a:srgbClr val="292662"/>
                </a:solidFill>
                <a:effectLst/>
                <a:latin typeface="Ubuntu Light" panose="020B0304030602030204" pitchFamily="34" charset="0"/>
                <a:ea typeface="Yu Mincho" panose="020B0400000000000000" pitchFamily="18" charset="-128"/>
              </a:rPr>
              <a:t>Junta Internacional y </a:t>
            </a:r>
            <a:r>
              <a:rPr lang="es-xl" b="1">
                <a:solidFill>
                  <a:srgbClr val="292662"/>
                </a:solidFill>
                <a:effectLst/>
                <a:latin typeface="Ubuntu Light" panose="020B0304030602030204" pitchFamily="34" charset="0"/>
                <a:ea typeface="Yu Mincho" panose="020B0400000000000000" pitchFamily="18" charset="-128"/>
              </a:rPr>
              <a:t>Comités </a:t>
            </a:r>
            <a:br>
              <a:rPr lang="en-US" b="1">
                <a:solidFill>
                  <a:srgbClr val="292662"/>
                </a:solidFill>
                <a:effectLst/>
                <a:latin typeface="Ubuntu Light" panose="020B0304030602030204" pitchFamily="34" charset="0"/>
                <a:ea typeface="Yu Mincho" panose="020B0400000000000000" pitchFamily="18" charset="-128"/>
              </a:rPr>
            </a:br>
            <a:r>
              <a:rPr lang="es-xl" b="1">
                <a:solidFill>
                  <a:srgbClr val="292662"/>
                </a:solidFill>
                <a:effectLst/>
                <a:latin typeface="Ubuntu Light" panose="020B0304030602030204" pitchFamily="34" charset="0"/>
                <a:ea typeface="Yu Mincho" panose="020B0400000000000000" pitchFamily="18" charset="-128"/>
              </a:rPr>
              <a:t>de </a:t>
            </a:r>
            <a:r>
              <a:rPr lang="es-xl" b="1" dirty="0">
                <a:solidFill>
                  <a:srgbClr val="292662"/>
                </a:solidFill>
                <a:effectLst/>
                <a:latin typeface="Ubuntu Light" panose="020B0304030602030204" pitchFamily="34" charset="0"/>
                <a:ea typeface="Yu Mincho" panose="020B0400000000000000" pitchFamily="18" charset="-128"/>
              </a:rPr>
              <a:t>Olimpiadas Especiales</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64" name="TextBox 5">
            <a:hlinkClick r:id="rId3" action="ppaction://hlinksldjump"/>
            <a:extLst>
              <a:ext uri="{FF2B5EF4-FFF2-40B4-BE49-F238E27FC236}">
                <a16:creationId xmlns:a16="http://schemas.microsoft.com/office/drawing/2014/main" id="{B00683AA-B755-276C-1075-15BB809C07CF}"/>
              </a:ext>
            </a:extLst>
          </p:cNvPr>
          <p:cNvSpPr txBox="1"/>
          <p:nvPr/>
        </p:nvSpPr>
        <p:spPr>
          <a:xfrm>
            <a:off x="5070204" y="2251632"/>
            <a:ext cx="2051593" cy="70634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95000"/>
              </a:lnSpc>
            </a:pPr>
            <a:r>
              <a:rPr lang="es-xl" b="1" dirty="0">
                <a:solidFill>
                  <a:srgbClr val="F7F5E8"/>
                </a:solidFill>
                <a:effectLst/>
                <a:latin typeface="Ubuntu Light" panose="020B0304030602030204" pitchFamily="34" charset="0"/>
                <a:ea typeface="Yu Mincho" panose="020B0400000000000000" pitchFamily="18" charset="-128"/>
              </a:rPr>
              <a:t>Special Olympics International (Special Olympics, Inc.)</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65" name="TextBox 5">
            <a:hlinkClick r:id="rId4" action="ppaction://hlinksldjump"/>
            <a:extLst>
              <a:ext uri="{FF2B5EF4-FFF2-40B4-BE49-F238E27FC236}">
                <a16:creationId xmlns:a16="http://schemas.microsoft.com/office/drawing/2014/main" id="{440DE3E7-D5F9-4438-A372-6031063E5122}"/>
              </a:ext>
            </a:extLst>
          </p:cNvPr>
          <p:cNvSpPr txBox="1"/>
          <p:nvPr/>
        </p:nvSpPr>
        <p:spPr>
          <a:xfrm>
            <a:off x="4879760" y="3133242"/>
            <a:ext cx="250550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dirty="0">
                <a:solidFill>
                  <a:srgbClr val="F7F5E8"/>
                </a:solidFill>
                <a:effectLst/>
                <a:ea typeface="Yu Mincho" panose="020B0400000000000000" pitchFamily="18" charset="-128"/>
              </a:rPr>
              <a:t>Presidentes </a:t>
            </a:r>
            <a:r>
              <a:rPr lang="es-xl">
                <a:solidFill>
                  <a:srgbClr val="F7F5E8"/>
                </a:solidFill>
                <a:effectLst/>
                <a:ea typeface="Yu Mincho" panose="020B0400000000000000" pitchFamily="18" charset="-128"/>
              </a:rPr>
              <a:t>regionales </a:t>
            </a:r>
            <a:br>
              <a:rPr lang="en-US">
                <a:solidFill>
                  <a:srgbClr val="F7F5E8"/>
                </a:solidFill>
                <a:effectLst/>
                <a:ea typeface="Yu Mincho" panose="020B0400000000000000" pitchFamily="18" charset="-128"/>
              </a:rPr>
            </a:br>
            <a:r>
              <a:rPr lang="es-xl">
                <a:solidFill>
                  <a:srgbClr val="F7F5E8"/>
                </a:solidFill>
                <a:effectLst/>
                <a:ea typeface="Yu Mincho" panose="020B0400000000000000" pitchFamily="18" charset="-128"/>
              </a:rPr>
              <a:t>y </a:t>
            </a:r>
            <a:r>
              <a:rPr lang="es-xl" dirty="0">
                <a:solidFill>
                  <a:srgbClr val="F7F5E8"/>
                </a:solidFill>
                <a:effectLst/>
                <a:ea typeface="Yu Mincho" panose="020B0400000000000000" pitchFamily="18" charset="-128"/>
              </a:rPr>
              <a:t>directores generales</a:t>
            </a:r>
            <a:endParaRPr lang="es-PA" i="1" dirty="0">
              <a:solidFill>
                <a:srgbClr val="F7F5E8"/>
              </a:solidFill>
              <a:ea typeface="Yu Mincho" panose="020B0400000000000000" pitchFamily="18" charset="-128"/>
            </a:endParaRPr>
          </a:p>
        </p:txBody>
      </p:sp>
      <p:sp>
        <p:nvSpPr>
          <p:cNvPr id="69" name="TextBox 5">
            <a:hlinkClick r:id="rId5" action="ppaction://hlinksldjump"/>
            <a:extLst>
              <a:ext uri="{FF2B5EF4-FFF2-40B4-BE49-F238E27FC236}">
                <a16:creationId xmlns:a16="http://schemas.microsoft.com/office/drawing/2014/main" id="{8345F8C0-5FD5-81D7-CFB5-1E6463D77151}"/>
              </a:ext>
            </a:extLst>
          </p:cNvPr>
          <p:cNvSpPr txBox="1">
            <a:spLocks/>
          </p:cNvSpPr>
          <p:nvPr/>
        </p:nvSpPr>
        <p:spPr>
          <a:xfrm>
            <a:off x="8852898" y="1689572"/>
            <a:ext cx="2823165" cy="307777"/>
          </a:xfrm>
          <a:prstGeom prst="rect">
            <a:avLst/>
          </a:prstGeom>
          <a:noFill/>
        </p:spPr>
        <p:txBody>
          <a:bodyPr wrap="square" lIns="0" rIns="0"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b="1" spc="-20" dirty="0">
                <a:solidFill>
                  <a:srgbClr val="F7F5E8"/>
                </a:solidFill>
                <a:effectLst/>
                <a:latin typeface="Ubuntu Light" panose="020B0304030602030204" pitchFamily="34" charset="0"/>
                <a:ea typeface="Yu Mincho" panose="020B0400000000000000" pitchFamily="18" charset="-128"/>
              </a:rPr>
              <a:t>Equipo de Liderazgo Global (GLT)</a:t>
            </a:r>
            <a:endParaRPr lang="es-PA" b="1" i="1" spc="-20" dirty="0">
              <a:solidFill>
                <a:srgbClr val="F7F5E8"/>
              </a:solidFill>
              <a:latin typeface="Ubuntu Light" panose="020B0304030602030204" pitchFamily="34" charset="0"/>
              <a:ea typeface="Yu Mincho" panose="020B0400000000000000" pitchFamily="18" charset="-128"/>
            </a:endParaRPr>
          </a:p>
        </p:txBody>
      </p:sp>
      <p:sp>
        <p:nvSpPr>
          <p:cNvPr id="78" name="TextBox 5">
            <a:extLst>
              <a:ext uri="{FF2B5EF4-FFF2-40B4-BE49-F238E27FC236}">
                <a16:creationId xmlns:a16="http://schemas.microsoft.com/office/drawing/2014/main" id="{4B0F595B-430A-D22A-3C8F-FA5084275548}"/>
              </a:ext>
            </a:extLst>
          </p:cNvPr>
          <p:cNvSpPr txBox="1">
            <a:spLocks/>
          </p:cNvSpPr>
          <p:nvPr/>
        </p:nvSpPr>
        <p:spPr>
          <a:xfrm>
            <a:off x="8888937" y="2432498"/>
            <a:ext cx="2774562" cy="4061368"/>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nSpc>
                <a:spcPct val="90000"/>
              </a:lnSpc>
              <a:spcAft>
                <a:spcPts val="800"/>
              </a:spcAft>
              <a:buBlip>
                <a:blip r:embed="rId6"/>
              </a:buBlip>
            </a:pPr>
            <a:r>
              <a:rPr lang="es-xl" sz="1250" kern="100" dirty="0">
                <a:solidFill>
                  <a:srgbClr val="292662"/>
                </a:solidFill>
              </a:rPr>
              <a:t>Deporte y Competencia</a:t>
            </a:r>
          </a:p>
          <a:p>
            <a:pPr marL="391500" indent="-285750">
              <a:lnSpc>
                <a:spcPct val="90000"/>
              </a:lnSpc>
              <a:spcAft>
                <a:spcPts val="800"/>
              </a:spcAft>
              <a:buBlip>
                <a:blip r:embed="rId6"/>
              </a:buBlip>
            </a:pPr>
            <a:r>
              <a:rPr lang="es-xl" sz="1250" kern="100" dirty="0">
                <a:solidFill>
                  <a:srgbClr val="292662"/>
                </a:solidFill>
              </a:rPr>
              <a:t>Salud </a:t>
            </a:r>
          </a:p>
          <a:p>
            <a:pPr marL="391500" indent="-285750">
              <a:lnSpc>
                <a:spcPct val="90000"/>
              </a:lnSpc>
              <a:spcAft>
                <a:spcPts val="800"/>
              </a:spcAft>
              <a:buBlip>
                <a:blip r:embed="rId6"/>
              </a:buBlip>
            </a:pPr>
            <a:r>
              <a:rPr lang="es-xl" sz="1250" kern="100" dirty="0">
                <a:solidFill>
                  <a:srgbClr val="292662"/>
                </a:solidFill>
              </a:rPr>
              <a:t>Juventud Global y Educación   </a:t>
            </a:r>
            <a:endParaRPr lang="es-PA" sz="1250" kern="100" dirty="0">
              <a:solidFill>
                <a:srgbClr val="292662"/>
              </a:solidFill>
            </a:endParaRPr>
          </a:p>
          <a:p>
            <a:pPr marL="391500" indent="-285750">
              <a:lnSpc>
                <a:spcPct val="90000"/>
              </a:lnSpc>
              <a:spcAft>
                <a:spcPts val="800"/>
              </a:spcAft>
              <a:buBlip>
                <a:blip r:embed="rId6"/>
              </a:buBlip>
            </a:pPr>
            <a:r>
              <a:rPr lang="es-xl" sz="1250" kern="100" dirty="0">
                <a:solidFill>
                  <a:srgbClr val="292662"/>
                </a:solidFill>
              </a:rPr>
              <a:t>Liderazgo y Desarrollo Organizacional   </a:t>
            </a:r>
            <a:endParaRPr lang="es-PA" sz="1250" kern="100" dirty="0">
              <a:solidFill>
                <a:srgbClr val="292662"/>
              </a:solidFill>
            </a:endParaRPr>
          </a:p>
          <a:p>
            <a:pPr marL="391500" lvl="0" indent="-285750">
              <a:lnSpc>
                <a:spcPct val="90000"/>
              </a:lnSpc>
              <a:spcAft>
                <a:spcPts val="800"/>
              </a:spcAft>
              <a:buBlip>
                <a:blip r:embed="rId6"/>
              </a:buBlip>
            </a:pPr>
            <a:r>
              <a:rPr lang="es-xl" sz="1250" kern="100" dirty="0">
                <a:solidFill>
                  <a:srgbClr val="292662"/>
                </a:solidFill>
              </a:rPr>
              <a:t>Operaciones </a:t>
            </a:r>
            <a:r>
              <a:rPr lang="es-xl" sz="1250" kern="100">
                <a:solidFill>
                  <a:srgbClr val="292662"/>
                </a:solidFill>
              </a:rPr>
              <a:t>Regionales </a:t>
            </a:r>
            <a:br>
              <a:rPr lang="en-US" sz="1250" kern="100">
                <a:solidFill>
                  <a:srgbClr val="292662"/>
                </a:solidFill>
              </a:rPr>
            </a:br>
            <a:r>
              <a:rPr lang="es-xl" sz="1250" kern="100">
                <a:solidFill>
                  <a:srgbClr val="292662"/>
                </a:solidFill>
              </a:rPr>
              <a:t>y </a:t>
            </a:r>
            <a:r>
              <a:rPr lang="es-xl" sz="1250" kern="100" dirty="0">
                <a:solidFill>
                  <a:srgbClr val="292662"/>
                </a:solidFill>
              </a:rPr>
              <a:t>de Programas (RPO</a:t>
            </a:r>
            <a:r>
              <a:rPr lang="es-xl" sz="1250" kern="100">
                <a:solidFill>
                  <a:srgbClr val="292662"/>
                </a:solidFill>
              </a:rPr>
              <a:t>) </a:t>
            </a:r>
            <a:br>
              <a:rPr lang="en-US" sz="1250" kern="100">
                <a:solidFill>
                  <a:srgbClr val="292662"/>
                </a:solidFill>
              </a:rPr>
            </a:br>
            <a:r>
              <a:rPr lang="es-xl" sz="1250" kern="100">
                <a:solidFill>
                  <a:srgbClr val="292662"/>
                </a:solidFill>
              </a:rPr>
              <a:t>(</a:t>
            </a:r>
            <a:r>
              <a:rPr lang="es-xl" sz="1250" kern="100" dirty="0">
                <a:solidFill>
                  <a:srgbClr val="292662"/>
                </a:solidFill>
              </a:rPr>
              <a:t>los presidentes regionales rinden cuentas al </a:t>
            </a:r>
            <a:r>
              <a:rPr lang="es-xl" sz="1250" kern="100">
                <a:solidFill>
                  <a:srgbClr val="292662"/>
                </a:solidFill>
              </a:rPr>
              <a:t>director </a:t>
            </a:r>
            <a:br>
              <a:rPr lang="en-US" sz="1250" kern="100">
                <a:solidFill>
                  <a:srgbClr val="292662"/>
                </a:solidFill>
              </a:rPr>
            </a:br>
            <a:r>
              <a:rPr lang="es-xl" sz="1250" kern="100">
                <a:solidFill>
                  <a:srgbClr val="292662"/>
                </a:solidFill>
              </a:rPr>
              <a:t>de </a:t>
            </a:r>
            <a:r>
              <a:rPr lang="es-xl" sz="1250" kern="100" dirty="0">
                <a:solidFill>
                  <a:srgbClr val="292662"/>
                </a:solidFill>
              </a:rPr>
              <a:t>RPO)   </a:t>
            </a:r>
            <a:endParaRPr lang="es-PA" sz="1250" kern="100" dirty="0">
              <a:solidFill>
                <a:srgbClr val="292662"/>
              </a:solidFill>
            </a:endParaRPr>
          </a:p>
          <a:p>
            <a:pPr marL="391500" lvl="0" indent="-285750">
              <a:lnSpc>
                <a:spcPct val="90000"/>
              </a:lnSpc>
              <a:spcAft>
                <a:spcPts val="800"/>
              </a:spcAft>
              <a:buBlip>
                <a:blip r:embed="rId6"/>
              </a:buBlip>
            </a:pPr>
            <a:r>
              <a:rPr lang="es-xl" sz="1250" kern="100" dirty="0">
                <a:solidFill>
                  <a:srgbClr val="292662"/>
                </a:solidFill>
              </a:rPr>
              <a:t>Relaciones Gubernamentales   </a:t>
            </a:r>
            <a:endParaRPr lang="es-PA" sz="1250" kern="100" dirty="0">
              <a:solidFill>
                <a:srgbClr val="292662"/>
              </a:solidFill>
            </a:endParaRPr>
          </a:p>
          <a:p>
            <a:pPr marL="391500" lvl="0" indent="-285750">
              <a:lnSpc>
                <a:spcPct val="90000"/>
              </a:lnSpc>
              <a:spcAft>
                <a:spcPts val="800"/>
              </a:spcAft>
              <a:buBlip>
                <a:blip r:embed="rId6"/>
              </a:buBlip>
            </a:pPr>
            <a:r>
              <a:rPr lang="es-xl" sz="1250" kern="100">
                <a:solidFill>
                  <a:srgbClr val="292662"/>
                </a:solidFill>
              </a:rPr>
              <a:t>Mercadotecnia </a:t>
            </a:r>
            <a:br>
              <a:rPr lang="en-US" sz="1250" kern="100">
                <a:solidFill>
                  <a:srgbClr val="292662"/>
                </a:solidFill>
              </a:rPr>
            </a:br>
            <a:r>
              <a:rPr lang="es-xl" sz="1250" kern="100">
                <a:solidFill>
                  <a:srgbClr val="292662"/>
                </a:solidFill>
              </a:rPr>
              <a:t>y </a:t>
            </a:r>
            <a:r>
              <a:rPr lang="es-xl" sz="1250" kern="100" dirty="0">
                <a:solidFill>
                  <a:srgbClr val="292662"/>
                </a:solidFill>
              </a:rPr>
              <a:t>Comunicaciones   </a:t>
            </a:r>
            <a:endParaRPr lang="es-PA" sz="1250" kern="100" dirty="0">
              <a:solidFill>
                <a:srgbClr val="292662"/>
              </a:solidFill>
            </a:endParaRPr>
          </a:p>
          <a:p>
            <a:pPr marL="391500" lvl="0" indent="-285750">
              <a:lnSpc>
                <a:spcPct val="90000"/>
              </a:lnSpc>
              <a:spcAft>
                <a:spcPts val="800"/>
              </a:spcAft>
              <a:buBlip>
                <a:blip r:embed="rId6"/>
              </a:buBlip>
            </a:pPr>
            <a:r>
              <a:rPr lang="es-xl" sz="1250" kern="100" dirty="0">
                <a:solidFill>
                  <a:srgbClr val="292662"/>
                </a:solidFill>
              </a:rPr>
              <a:t>Tecnología de la Información   </a:t>
            </a:r>
            <a:endParaRPr lang="es-PA" sz="1250" kern="100" dirty="0">
              <a:solidFill>
                <a:srgbClr val="292662"/>
              </a:solidFill>
            </a:endParaRPr>
          </a:p>
          <a:p>
            <a:pPr marL="391500" lvl="0" indent="-285750">
              <a:lnSpc>
                <a:spcPct val="90000"/>
              </a:lnSpc>
              <a:spcAft>
                <a:spcPts val="800"/>
              </a:spcAft>
              <a:buBlip>
                <a:blip r:embed="rId6"/>
              </a:buBlip>
            </a:pPr>
            <a:r>
              <a:rPr lang="es-xl" sz="1250" kern="100" dirty="0">
                <a:solidFill>
                  <a:srgbClr val="292662"/>
                </a:solidFill>
              </a:rPr>
              <a:t>Legal   </a:t>
            </a:r>
            <a:endParaRPr lang="es-PA" sz="1250" kern="100" dirty="0">
              <a:solidFill>
                <a:srgbClr val="292662"/>
              </a:solidFill>
            </a:endParaRPr>
          </a:p>
          <a:p>
            <a:pPr marL="391500" lvl="0" indent="-285750">
              <a:lnSpc>
                <a:spcPct val="90000"/>
              </a:lnSpc>
              <a:spcAft>
                <a:spcPts val="800"/>
              </a:spcAft>
              <a:buBlip>
                <a:blip r:embed="rId6"/>
              </a:buBlip>
            </a:pPr>
            <a:r>
              <a:rPr lang="es-xl" sz="1250" kern="100" dirty="0">
                <a:solidFill>
                  <a:srgbClr val="292662"/>
                </a:solidFill>
              </a:rPr>
              <a:t>Finanzas   </a:t>
            </a:r>
            <a:endParaRPr lang="es-PA" sz="1250" kern="100" dirty="0">
              <a:solidFill>
                <a:srgbClr val="292662"/>
              </a:solidFill>
            </a:endParaRPr>
          </a:p>
          <a:p>
            <a:pPr marL="391500" indent="-285750">
              <a:lnSpc>
                <a:spcPct val="90000"/>
              </a:lnSpc>
              <a:spcAft>
                <a:spcPts val="800"/>
              </a:spcAft>
              <a:buBlip>
                <a:blip r:embed="rId6"/>
              </a:buBlip>
            </a:pPr>
            <a:r>
              <a:rPr lang="es-xl" sz="1250" kern="100" dirty="0">
                <a:solidFill>
                  <a:srgbClr val="292662"/>
                </a:solidFill>
              </a:rPr>
              <a:t>Recursos Humanos   </a:t>
            </a:r>
            <a:endParaRPr lang="es-PA" sz="1250" kern="100" dirty="0">
              <a:solidFill>
                <a:srgbClr val="292662"/>
              </a:solidFill>
            </a:endParaRPr>
          </a:p>
        </p:txBody>
      </p:sp>
      <p:sp>
        <p:nvSpPr>
          <p:cNvPr id="79" name="TextBox 5">
            <a:extLst>
              <a:ext uri="{FF2B5EF4-FFF2-40B4-BE49-F238E27FC236}">
                <a16:creationId xmlns:a16="http://schemas.microsoft.com/office/drawing/2014/main" id="{8846504B-7716-ABBE-CF45-B283C304D046}"/>
              </a:ext>
            </a:extLst>
          </p:cNvPr>
          <p:cNvSpPr txBox="1">
            <a:spLocks/>
          </p:cNvSpPr>
          <p:nvPr/>
        </p:nvSpPr>
        <p:spPr>
          <a:xfrm>
            <a:off x="513937" y="4350108"/>
            <a:ext cx="908260" cy="600164"/>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Especiales África</a:t>
            </a:r>
          </a:p>
        </p:txBody>
      </p:sp>
      <p:sp>
        <p:nvSpPr>
          <p:cNvPr id="96" name="TextBox 5">
            <a:extLst>
              <a:ext uri="{FF2B5EF4-FFF2-40B4-BE49-F238E27FC236}">
                <a16:creationId xmlns:a16="http://schemas.microsoft.com/office/drawing/2014/main" id="{BEC0C824-FF05-BE65-A4CB-6DE81A90C80B}"/>
              </a:ext>
            </a:extLst>
          </p:cNvPr>
          <p:cNvSpPr txBox="1">
            <a:spLocks/>
          </p:cNvSpPr>
          <p:nvPr/>
        </p:nvSpPr>
        <p:spPr>
          <a:xfrm>
            <a:off x="1455474" y="4358934"/>
            <a:ext cx="1182010" cy="600164"/>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a:t>
            </a:r>
            <a:r>
              <a:rPr lang="es-xl" sz="1100" kern="100">
                <a:solidFill>
                  <a:srgbClr val="292662"/>
                </a:solidFill>
              </a:rPr>
              <a:t>Especiales </a:t>
            </a:r>
            <a:br>
              <a:rPr lang="en-US" sz="1100" kern="100">
                <a:solidFill>
                  <a:srgbClr val="292662"/>
                </a:solidFill>
              </a:rPr>
            </a:br>
            <a:r>
              <a:rPr lang="es-xl" sz="1100" kern="100">
                <a:solidFill>
                  <a:srgbClr val="292662"/>
                </a:solidFill>
              </a:rPr>
              <a:t>Asia </a:t>
            </a:r>
            <a:r>
              <a:rPr lang="es-xl" sz="1100" kern="100" dirty="0">
                <a:solidFill>
                  <a:srgbClr val="292662"/>
                </a:solidFill>
              </a:rPr>
              <a:t>Pacífico</a:t>
            </a:r>
          </a:p>
        </p:txBody>
      </p:sp>
      <p:sp>
        <p:nvSpPr>
          <p:cNvPr id="97" name="TextBox 5">
            <a:extLst>
              <a:ext uri="{FF2B5EF4-FFF2-40B4-BE49-F238E27FC236}">
                <a16:creationId xmlns:a16="http://schemas.microsoft.com/office/drawing/2014/main" id="{2BC965A0-EC2A-A9B6-3AB9-68C27DC6746E}"/>
              </a:ext>
            </a:extLst>
          </p:cNvPr>
          <p:cNvSpPr txBox="1">
            <a:spLocks/>
          </p:cNvSpPr>
          <p:nvPr/>
        </p:nvSpPr>
        <p:spPr>
          <a:xfrm>
            <a:off x="2660059" y="4358934"/>
            <a:ext cx="916534" cy="600164"/>
          </a:xfrm>
          <a:prstGeom prst="rect">
            <a:avLst/>
          </a:prstGeom>
          <a:noFill/>
        </p:spPr>
        <p:txBody>
          <a:bodyPr wrap="square" lIns="0" rIns="0" rtlCol="0" anchor="ctr">
            <a:no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Especiales </a:t>
            </a:r>
            <a:r>
              <a:rPr lang="es-xl" sz="1100" kern="100">
                <a:solidFill>
                  <a:srgbClr val="292662"/>
                </a:solidFill>
              </a:rPr>
              <a:t>Asia Oriental</a:t>
            </a:r>
            <a:endParaRPr lang="es-xl" sz="1100" kern="100" dirty="0">
              <a:solidFill>
                <a:srgbClr val="292662"/>
              </a:solidFill>
            </a:endParaRPr>
          </a:p>
        </p:txBody>
      </p:sp>
      <p:sp>
        <p:nvSpPr>
          <p:cNvPr id="98" name="TextBox 5">
            <a:extLst>
              <a:ext uri="{FF2B5EF4-FFF2-40B4-BE49-F238E27FC236}">
                <a16:creationId xmlns:a16="http://schemas.microsoft.com/office/drawing/2014/main" id="{5B2F7FAA-3FC3-64B9-A4DB-0D58378D29CE}"/>
              </a:ext>
            </a:extLst>
          </p:cNvPr>
          <p:cNvSpPr txBox="1">
            <a:spLocks/>
          </p:cNvSpPr>
          <p:nvPr/>
        </p:nvSpPr>
        <p:spPr>
          <a:xfrm>
            <a:off x="3725547" y="4274296"/>
            <a:ext cx="918822" cy="769441"/>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Especiales </a:t>
            </a:r>
            <a:r>
              <a:rPr lang="es-xl" sz="1100" kern="100">
                <a:solidFill>
                  <a:srgbClr val="292662"/>
                </a:solidFill>
              </a:rPr>
              <a:t>Europa/</a:t>
            </a:r>
            <a:br>
              <a:rPr lang="en-US" sz="1100" kern="100">
                <a:solidFill>
                  <a:srgbClr val="292662"/>
                </a:solidFill>
              </a:rPr>
            </a:br>
            <a:r>
              <a:rPr lang="es-xl" sz="1100" kern="100">
                <a:solidFill>
                  <a:srgbClr val="292662"/>
                </a:solidFill>
              </a:rPr>
              <a:t>Eurasia</a:t>
            </a:r>
            <a:endParaRPr lang="es-xl" sz="1100" kern="100" dirty="0">
              <a:solidFill>
                <a:srgbClr val="292662"/>
              </a:solidFill>
            </a:endParaRPr>
          </a:p>
        </p:txBody>
      </p:sp>
      <p:sp>
        <p:nvSpPr>
          <p:cNvPr id="99" name="TextBox 5">
            <a:extLst>
              <a:ext uri="{FF2B5EF4-FFF2-40B4-BE49-F238E27FC236}">
                <a16:creationId xmlns:a16="http://schemas.microsoft.com/office/drawing/2014/main" id="{464FF784-381D-3E9D-BAA6-6D54BC182E11}"/>
              </a:ext>
            </a:extLst>
          </p:cNvPr>
          <p:cNvSpPr txBox="1">
            <a:spLocks/>
          </p:cNvSpPr>
          <p:nvPr/>
        </p:nvSpPr>
        <p:spPr>
          <a:xfrm>
            <a:off x="4677759" y="4274296"/>
            <a:ext cx="1174870" cy="769441"/>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a:t>
            </a:r>
            <a:r>
              <a:rPr lang="es-xl" sz="1100" kern="100">
                <a:solidFill>
                  <a:srgbClr val="292662"/>
                </a:solidFill>
              </a:rPr>
              <a:t>Especiales Latino</a:t>
            </a:r>
            <a:r>
              <a:rPr lang="en-US" sz="1100" kern="100">
                <a:solidFill>
                  <a:srgbClr val="292662"/>
                </a:solidFill>
              </a:rPr>
              <a:t>-</a:t>
            </a:r>
            <a:br>
              <a:rPr lang="en-US" sz="1100" kern="100">
                <a:solidFill>
                  <a:srgbClr val="292662"/>
                </a:solidFill>
              </a:rPr>
            </a:br>
            <a:r>
              <a:rPr lang="es-xl" sz="1100" kern="100">
                <a:solidFill>
                  <a:srgbClr val="292662"/>
                </a:solidFill>
              </a:rPr>
              <a:t>américa</a:t>
            </a:r>
            <a:endParaRPr lang="es-xl" sz="1100" kern="100" dirty="0">
              <a:solidFill>
                <a:srgbClr val="292662"/>
              </a:solidFill>
            </a:endParaRPr>
          </a:p>
        </p:txBody>
      </p:sp>
      <p:sp>
        <p:nvSpPr>
          <p:cNvPr id="100" name="TextBox 5">
            <a:extLst>
              <a:ext uri="{FF2B5EF4-FFF2-40B4-BE49-F238E27FC236}">
                <a16:creationId xmlns:a16="http://schemas.microsoft.com/office/drawing/2014/main" id="{C40A25BA-DFBF-1871-0283-E1661A7FFFA2}"/>
              </a:ext>
            </a:extLst>
          </p:cNvPr>
          <p:cNvSpPr txBox="1">
            <a:spLocks/>
          </p:cNvSpPr>
          <p:nvPr/>
        </p:nvSpPr>
        <p:spPr>
          <a:xfrm>
            <a:off x="5875204" y="4274296"/>
            <a:ext cx="1236202" cy="769441"/>
          </a:xfrm>
          <a:prstGeom prst="rect">
            <a:avLst/>
          </a:prstGeom>
          <a:noFill/>
        </p:spPr>
        <p:txBody>
          <a:bodyPr wrap="square" lIns="0" rIns="0"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xl" sz="1100" dirty="0">
                <a:solidFill>
                  <a:srgbClr val="292662"/>
                </a:solidFill>
              </a:rPr>
              <a:t>Olimpiadas Especiales Medio Oriente/</a:t>
            </a:r>
            <a:r>
              <a:rPr lang="es-xl" sz="1100">
                <a:solidFill>
                  <a:srgbClr val="292662"/>
                </a:solidFill>
              </a:rPr>
              <a:t>África </a:t>
            </a:r>
            <a:br>
              <a:rPr lang="en-US" sz="1100">
                <a:solidFill>
                  <a:srgbClr val="292662"/>
                </a:solidFill>
              </a:rPr>
            </a:br>
            <a:r>
              <a:rPr lang="es-xl" sz="1100">
                <a:solidFill>
                  <a:srgbClr val="292662"/>
                </a:solidFill>
              </a:rPr>
              <a:t>del </a:t>
            </a:r>
            <a:r>
              <a:rPr lang="es-xl" sz="1100" dirty="0">
                <a:solidFill>
                  <a:srgbClr val="292662"/>
                </a:solidFill>
              </a:rPr>
              <a:t>Norte</a:t>
            </a:r>
          </a:p>
        </p:txBody>
      </p:sp>
      <p:sp>
        <p:nvSpPr>
          <p:cNvPr id="101" name="TextBox 5">
            <a:extLst>
              <a:ext uri="{FF2B5EF4-FFF2-40B4-BE49-F238E27FC236}">
                <a16:creationId xmlns:a16="http://schemas.microsoft.com/office/drawing/2014/main" id="{F23C0536-7DFF-5672-2F3B-2D1563D00503}"/>
              </a:ext>
            </a:extLst>
          </p:cNvPr>
          <p:cNvSpPr txBox="1">
            <a:spLocks/>
          </p:cNvSpPr>
          <p:nvPr/>
        </p:nvSpPr>
        <p:spPr>
          <a:xfrm>
            <a:off x="7151691" y="4274297"/>
            <a:ext cx="1112744" cy="769441"/>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xl" sz="1100" dirty="0">
                <a:solidFill>
                  <a:srgbClr val="292662"/>
                </a:solidFill>
              </a:rPr>
              <a:t>Olimpiadas </a:t>
            </a:r>
            <a:r>
              <a:rPr lang="es-xl" sz="1100">
                <a:solidFill>
                  <a:srgbClr val="292662"/>
                </a:solidFill>
              </a:rPr>
              <a:t>Especiales Norte</a:t>
            </a:r>
            <a:r>
              <a:rPr lang="en-US" sz="1100">
                <a:solidFill>
                  <a:srgbClr val="292662"/>
                </a:solidFill>
              </a:rPr>
              <a:t>-</a:t>
            </a:r>
            <a:br>
              <a:rPr lang="en-US" sz="1100">
                <a:solidFill>
                  <a:srgbClr val="292662"/>
                </a:solidFill>
              </a:rPr>
            </a:br>
            <a:r>
              <a:rPr lang="es-xl" sz="1100">
                <a:solidFill>
                  <a:srgbClr val="292662"/>
                </a:solidFill>
              </a:rPr>
              <a:t>américa</a:t>
            </a:r>
            <a:endParaRPr lang="es-xl" sz="1100" dirty="0">
              <a:solidFill>
                <a:srgbClr val="292662"/>
              </a:solidFill>
            </a:endParaRPr>
          </a:p>
        </p:txBody>
      </p:sp>
      <p:sp>
        <p:nvSpPr>
          <p:cNvPr id="105" name="TextBox 5">
            <a:extLst>
              <a:ext uri="{FF2B5EF4-FFF2-40B4-BE49-F238E27FC236}">
                <a16:creationId xmlns:a16="http://schemas.microsoft.com/office/drawing/2014/main" id="{F2D23487-22AE-8173-5B50-983C3A2782AC}"/>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dirty="0">
                <a:solidFill>
                  <a:srgbClr val="292662"/>
                </a:solidFill>
                <a:effectLst/>
                <a:ea typeface="Yu Mincho" panose="020B0400000000000000" pitchFamily="18" charset="-128"/>
              </a:rPr>
              <a:t>Subprogramas</a:t>
            </a:r>
            <a:endParaRPr lang="es-PA" i="1" dirty="0">
              <a:solidFill>
                <a:srgbClr val="292662"/>
              </a:solidFill>
              <a:ea typeface="Yu Mincho" panose="020B0400000000000000" pitchFamily="18" charset="-128"/>
            </a:endParaRPr>
          </a:p>
        </p:txBody>
      </p:sp>
      <p:sp>
        <p:nvSpPr>
          <p:cNvPr id="107" name="TextBox 5">
            <a:hlinkClick r:id="rId3" action="ppaction://hlinksldjump"/>
            <a:extLst>
              <a:ext uri="{FF2B5EF4-FFF2-40B4-BE49-F238E27FC236}">
                <a16:creationId xmlns:a16="http://schemas.microsoft.com/office/drawing/2014/main" id="{9FCD6B53-81DE-D7AA-F3F6-42352A386199}"/>
              </a:ext>
            </a:extLst>
          </p:cNvPr>
          <p:cNvSpPr txBox="1"/>
          <p:nvPr/>
        </p:nvSpPr>
        <p:spPr>
          <a:xfrm>
            <a:off x="4899746"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dirty="0">
                <a:solidFill>
                  <a:srgbClr val="F7F5E8"/>
                </a:solidFill>
                <a:effectLst/>
                <a:ea typeface="Yu Mincho" panose="020B0400000000000000" pitchFamily="18" charset="-128"/>
              </a:rPr>
              <a:t>Programas locales</a:t>
            </a:r>
            <a:endParaRPr lang="es-PA" i="1" dirty="0">
              <a:solidFill>
                <a:srgbClr val="F7F5E8"/>
              </a:solidFill>
              <a:ea typeface="Yu Mincho" panose="020B0400000000000000" pitchFamily="18" charset="-128"/>
            </a:endParaRPr>
          </a:p>
        </p:txBody>
      </p:sp>
      <p:cxnSp>
        <p:nvCxnSpPr>
          <p:cNvPr id="115" name="Conector recto 114">
            <a:extLst>
              <a:ext uri="{FF2B5EF4-FFF2-40B4-BE49-F238E27FC236}">
                <a16:creationId xmlns:a16="http://schemas.microsoft.com/office/drawing/2014/main" id="{D7B2AD79-486C-5AA7-E291-05A658BEC0C0}"/>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E7DE5EA0-5A1E-0722-A71C-C6BD5DBB5FE5}"/>
              </a:ext>
            </a:extLst>
          </p:cNvPr>
          <p:cNvSpPr txBox="1"/>
          <p:nvPr/>
        </p:nvSpPr>
        <p:spPr>
          <a:xfrm>
            <a:off x="811899" y="807489"/>
            <a:ext cx="5651500"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Estructura organizacional</a:t>
            </a:r>
          </a:p>
        </p:txBody>
      </p:sp>
      <p:sp>
        <p:nvSpPr>
          <p:cNvPr id="4" name="Rectángulo 121">
            <a:extLst>
              <a:ext uri="{FF2B5EF4-FFF2-40B4-BE49-F238E27FC236}">
                <a16:creationId xmlns:a16="http://schemas.microsoft.com/office/drawing/2014/main" id="{A7965660-22C7-6CE1-4DEC-7342C1D764C9}"/>
              </a:ext>
            </a:extLst>
          </p:cNvPr>
          <p:cNvSpPr/>
          <p:nvPr/>
        </p:nvSpPr>
        <p:spPr>
          <a:xfrm>
            <a:off x="0" y="0"/>
            <a:ext cx="12192000" cy="6857999"/>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8" name="TextBox 5">
            <a:hlinkClick r:id="rId4" action="ppaction://hlinksldjump"/>
            <a:extLst>
              <a:ext uri="{FF2B5EF4-FFF2-40B4-BE49-F238E27FC236}">
                <a16:creationId xmlns:a16="http://schemas.microsoft.com/office/drawing/2014/main" id="{D1FBD7A5-B0BF-34BD-2BF3-B51553BC7FFA}"/>
              </a:ext>
            </a:extLst>
          </p:cNvPr>
          <p:cNvSpPr txBox="1"/>
          <p:nvPr/>
        </p:nvSpPr>
        <p:spPr>
          <a:xfrm>
            <a:off x="3698405"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b="1" dirty="0">
                <a:solidFill>
                  <a:srgbClr val="292662"/>
                </a:solidFill>
                <a:effectLst/>
                <a:latin typeface="Ubuntu Light" panose="020B0304030602030204" pitchFamily="34" charset="0"/>
                <a:ea typeface="Yu Mincho" panose="020B0400000000000000" pitchFamily="18" charset="-128"/>
              </a:rPr>
              <a:t>Programas</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3" name="Rectángulo 119">
            <a:extLst>
              <a:ext uri="{FF2B5EF4-FFF2-40B4-BE49-F238E27FC236}">
                <a16:creationId xmlns:a16="http://schemas.microsoft.com/office/drawing/2014/main" id="{07D97CFE-5326-8E3F-B665-6FC575335075}"/>
              </a:ext>
            </a:extLst>
          </p:cNvPr>
          <p:cNvSpPr/>
          <p:nvPr/>
        </p:nvSpPr>
        <p:spPr>
          <a:xfrm>
            <a:off x="1314036" y="795254"/>
            <a:ext cx="9233584" cy="5005206"/>
          </a:xfrm>
          <a:prstGeom prst="roundRect">
            <a:avLst>
              <a:gd name="adj" fmla="val 2284"/>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5" name="TextBox 5">
            <a:extLst>
              <a:ext uri="{FF2B5EF4-FFF2-40B4-BE49-F238E27FC236}">
                <a16:creationId xmlns:a16="http://schemas.microsoft.com/office/drawing/2014/main" id="{093461F6-EB2C-C0E7-CECE-AC0A79DCE9D0}"/>
              </a:ext>
            </a:extLst>
          </p:cNvPr>
          <p:cNvSpPr txBox="1"/>
          <p:nvPr/>
        </p:nvSpPr>
        <p:spPr>
          <a:xfrm>
            <a:off x="1741050" y="951595"/>
            <a:ext cx="8733046" cy="4683846"/>
          </a:xfrm>
          <a:prstGeom prst="rect">
            <a:avLst/>
          </a:prstGeom>
          <a:noFill/>
          <a:ln>
            <a:noFill/>
          </a:ln>
          <a:effectLst/>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nSpc>
                <a:spcPct val="120000"/>
              </a:lnSpc>
              <a:spcAft>
                <a:spcPts val="600"/>
              </a:spcAft>
            </a:pPr>
            <a:r>
              <a:rPr lang="es-xl" sz="1700" dirty="0">
                <a:solidFill>
                  <a:srgbClr val="292662"/>
                </a:solidFill>
                <a:effectLst/>
                <a:ea typeface="Yu Mincho" panose="020B0400000000000000" pitchFamily="18" charset="-128"/>
              </a:rPr>
              <a:t>Con </a:t>
            </a:r>
            <a:r>
              <a:rPr lang="es-xl" sz="1700" dirty="0">
                <a:solidFill>
                  <a:srgbClr val="F6891F"/>
                </a:solidFill>
                <a:effectLst/>
                <a:ea typeface="Yu Mincho" panose="020B0400000000000000" pitchFamily="18" charset="-128"/>
              </a:rPr>
              <a:t>250 Programas </a:t>
            </a:r>
            <a:r>
              <a:rPr lang="es-xl" sz="1700" dirty="0">
                <a:solidFill>
                  <a:srgbClr val="292662"/>
                </a:solidFill>
                <a:effectLst/>
                <a:ea typeface="Yu Mincho" panose="020B0400000000000000" pitchFamily="18" charset="-128"/>
              </a:rPr>
              <a:t>en </a:t>
            </a:r>
            <a:r>
              <a:rPr lang="es-xl" sz="1700" dirty="0">
                <a:solidFill>
                  <a:srgbClr val="F6891F"/>
                </a:solidFill>
                <a:effectLst/>
                <a:ea typeface="Yu Mincho" panose="020B0400000000000000" pitchFamily="18" charset="-128"/>
              </a:rPr>
              <a:t>más de 200 países </a:t>
            </a:r>
            <a:r>
              <a:rPr lang="es-xl" sz="1700" dirty="0">
                <a:solidFill>
                  <a:srgbClr val="292662"/>
                </a:solidFill>
                <a:effectLst/>
                <a:ea typeface="Yu Mincho" panose="020B0400000000000000" pitchFamily="18" charset="-128"/>
              </a:rPr>
              <a:t>y jurisdicciones de todo el mundo, los Programas son el lugar donde se realiza el trabajo.</a:t>
            </a:r>
            <a:endParaRPr lang="en-US" sz="1700" dirty="0">
              <a:solidFill>
                <a:srgbClr val="292662"/>
              </a:solidFill>
              <a:ea typeface="Yu Mincho" panose="020B0400000000000000" pitchFamily="18" charset="-128"/>
            </a:endParaRPr>
          </a:p>
          <a:p>
            <a:pPr>
              <a:lnSpc>
                <a:spcPct val="120000"/>
              </a:lnSpc>
              <a:spcAft>
                <a:spcPts val="600"/>
              </a:spcAft>
            </a:pPr>
            <a:r>
              <a:rPr lang="es-xl" sz="1700" dirty="0">
                <a:solidFill>
                  <a:srgbClr val="292662"/>
                </a:solidFill>
                <a:effectLst/>
                <a:ea typeface="Yu Mincho" panose="020B0400000000000000" pitchFamily="18" charset="-128"/>
              </a:rPr>
              <a:t>Los Programas están acreditados por Special Olympics, Inc.  Estos firman un Acuerdo </a:t>
            </a:r>
            <a:br>
              <a:rPr lang="en-US" sz="1700" dirty="0">
                <a:solidFill>
                  <a:srgbClr val="292662"/>
                </a:solidFill>
                <a:effectLst/>
                <a:ea typeface="Yu Mincho" panose="020B0400000000000000" pitchFamily="18" charset="-128"/>
              </a:rPr>
            </a:br>
            <a:r>
              <a:rPr lang="es-xl" sz="1700" dirty="0">
                <a:solidFill>
                  <a:srgbClr val="292662"/>
                </a:solidFill>
                <a:effectLst/>
                <a:ea typeface="Yu Mincho" panose="020B0400000000000000" pitchFamily="18" charset="-128"/>
              </a:rPr>
              <a:t>de Licencia con Special Olympics, Inc. que les otorga el derecho legal a utilizar el </a:t>
            </a:r>
            <a:br>
              <a:rPr lang="en-US" sz="1700" dirty="0">
                <a:solidFill>
                  <a:srgbClr val="292662"/>
                </a:solidFill>
                <a:effectLst/>
                <a:ea typeface="Yu Mincho" panose="020B0400000000000000" pitchFamily="18" charset="-128"/>
              </a:rPr>
            </a:br>
            <a:r>
              <a:rPr lang="es-xl" sz="1700" dirty="0">
                <a:solidFill>
                  <a:srgbClr val="292662"/>
                </a:solidFill>
                <a:effectLst/>
                <a:ea typeface="Yu Mincho" panose="020B0400000000000000" pitchFamily="18" charset="-128"/>
              </a:rPr>
              <a:t>nombre, el logotipo y otras marcas registradas dentro de su jurisdicción para llevar </a:t>
            </a:r>
            <a:br>
              <a:rPr lang="en-US" sz="1700" dirty="0">
                <a:solidFill>
                  <a:srgbClr val="292662"/>
                </a:solidFill>
                <a:effectLst/>
                <a:ea typeface="Yu Mincho" panose="020B0400000000000000" pitchFamily="18" charset="-128"/>
              </a:rPr>
            </a:br>
            <a:r>
              <a:rPr lang="es-xl" sz="1700" dirty="0">
                <a:solidFill>
                  <a:srgbClr val="292662"/>
                </a:solidFill>
                <a:effectLst/>
                <a:ea typeface="Yu Mincho" panose="020B0400000000000000" pitchFamily="18" charset="-128"/>
              </a:rPr>
              <a:t>a cabo actividades deportivas y de otro tipo, y para recaudar fondos en nombre de </a:t>
            </a:r>
            <a:br>
              <a:rPr lang="en-US" sz="1700" dirty="0">
                <a:solidFill>
                  <a:srgbClr val="292662"/>
                </a:solidFill>
                <a:effectLst/>
                <a:ea typeface="Yu Mincho" panose="020B0400000000000000" pitchFamily="18" charset="-128"/>
              </a:rPr>
            </a:br>
            <a:r>
              <a:rPr lang="es-xl" sz="1700" dirty="0">
                <a:solidFill>
                  <a:srgbClr val="292662"/>
                </a:solidFill>
                <a:effectLst/>
                <a:ea typeface="Yu Mincho" panose="020B0400000000000000" pitchFamily="18" charset="-128"/>
              </a:rPr>
              <a:t>Special Olympics, Inc. Además, los Programas obtienen acceso a los beneficios de la acreditación, incluida la estrategia y la visión compartidas, el liderazgo y los recursos globales, las competencias y cumbres internacionales, y más. </a:t>
            </a:r>
            <a:endParaRPr lang="en-US" sz="1700" dirty="0">
              <a:solidFill>
                <a:srgbClr val="292662"/>
              </a:solidFill>
              <a:ea typeface="Yu Mincho" panose="020B0400000000000000" pitchFamily="18" charset="-128"/>
            </a:endParaRPr>
          </a:p>
          <a:p>
            <a:pPr>
              <a:lnSpc>
                <a:spcPct val="120000"/>
              </a:lnSpc>
              <a:spcAft>
                <a:spcPts val="600"/>
              </a:spcAft>
            </a:pPr>
            <a:r>
              <a:rPr lang="es-xl" sz="1700" dirty="0">
                <a:solidFill>
                  <a:srgbClr val="292662"/>
                </a:solidFill>
                <a:effectLst/>
                <a:ea typeface="Yu Mincho" panose="020B0400000000000000" pitchFamily="18" charset="-128"/>
              </a:rPr>
              <a:t>Los Programas hacen realidad la misión y el plan estratégico. Organizan eventos </a:t>
            </a:r>
            <a:br>
              <a:rPr lang="en-US" sz="1700" dirty="0">
                <a:solidFill>
                  <a:srgbClr val="292662"/>
                </a:solidFill>
                <a:effectLst/>
                <a:ea typeface="Yu Mincho" panose="020B0400000000000000" pitchFamily="18" charset="-128"/>
              </a:rPr>
            </a:br>
            <a:r>
              <a:rPr lang="es-xl" sz="1700" dirty="0">
                <a:solidFill>
                  <a:srgbClr val="292662"/>
                </a:solidFill>
                <a:effectLst/>
                <a:ea typeface="Yu Mincho" panose="020B0400000000000000" pitchFamily="18" charset="-128"/>
              </a:rPr>
              <a:t>y juegos nacionales, estatales y locales. Los Programas proporcionan a los Clubes </a:t>
            </a:r>
            <a:br>
              <a:rPr lang="en-US" sz="1700" dirty="0">
                <a:solidFill>
                  <a:srgbClr val="292662"/>
                </a:solidFill>
                <a:effectLst/>
                <a:ea typeface="Yu Mincho" panose="020B0400000000000000" pitchFamily="18" charset="-128"/>
              </a:rPr>
            </a:br>
            <a:r>
              <a:rPr lang="es-xl" sz="1700" dirty="0">
                <a:solidFill>
                  <a:srgbClr val="292662"/>
                </a:solidFill>
                <a:effectLst/>
                <a:ea typeface="Yu Mincho" panose="020B0400000000000000" pitchFamily="18" charset="-128"/>
              </a:rPr>
              <a:t>locales orientación, información, recursos, políticas y procedimientos.</a:t>
            </a:r>
            <a:endParaRPr lang="en-US" sz="1700" dirty="0">
              <a:solidFill>
                <a:srgbClr val="292662"/>
              </a:solidFill>
              <a:ea typeface="Yu Mincho" panose="020B0400000000000000" pitchFamily="18" charset="-128"/>
            </a:endParaRPr>
          </a:p>
          <a:p>
            <a:pPr>
              <a:lnSpc>
                <a:spcPct val="120000"/>
              </a:lnSpc>
              <a:spcAft>
                <a:spcPts val="600"/>
              </a:spcAft>
            </a:pPr>
            <a:r>
              <a:rPr lang="es-xl" sz="1700" dirty="0">
                <a:solidFill>
                  <a:srgbClr val="292662"/>
                </a:solidFill>
                <a:effectLst/>
                <a:ea typeface="Yu Mincho" panose="020B0400000000000000" pitchFamily="18" charset="-128"/>
              </a:rPr>
              <a:t>Cada Programa cuenta con una Junta Directiva, un director nacional/director </a:t>
            </a:r>
            <a:br>
              <a:rPr lang="en-US" sz="1700" dirty="0">
                <a:solidFill>
                  <a:srgbClr val="292662"/>
                </a:solidFill>
                <a:effectLst/>
                <a:ea typeface="Yu Mincho" panose="020B0400000000000000" pitchFamily="18" charset="-128"/>
              </a:rPr>
            </a:br>
            <a:r>
              <a:rPr lang="es-xl" sz="1700" dirty="0">
                <a:solidFill>
                  <a:srgbClr val="292662"/>
                </a:solidFill>
                <a:effectLst/>
                <a:ea typeface="Yu Mincho" panose="020B0400000000000000" pitchFamily="18" charset="-128"/>
              </a:rPr>
              <a:t>ejecutivo, un equipo y voluntarios.</a:t>
            </a:r>
            <a:endParaRPr lang="es-PA" sz="1700" dirty="0">
              <a:solidFill>
                <a:srgbClr val="292662"/>
              </a:solidFill>
              <a:ea typeface="Yu Mincho" panose="020B0400000000000000" pitchFamily="18" charset="-128"/>
            </a:endParaRPr>
          </a:p>
        </p:txBody>
      </p:sp>
    </p:spTree>
    <p:extLst>
      <p:ext uri="{BB962C8B-B14F-4D97-AF65-F5344CB8AC3E}">
        <p14:creationId xmlns:p14="http://schemas.microsoft.com/office/powerpoint/2010/main" val="874403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CA8DC-4EA0-70C0-5491-10D9191A3F66}"/>
            </a:ext>
          </a:extLst>
        </p:cNvPr>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B329D1B4-0150-D9EE-68ED-414C79ACA6DB}"/>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522FE0AF-B91A-2F60-19B9-E8C24A485B96}"/>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p>
        </p:txBody>
      </p:sp>
      <p:cxnSp>
        <p:nvCxnSpPr>
          <p:cNvPr id="77" name="Conector recto 76">
            <a:extLst>
              <a:ext uri="{FF2B5EF4-FFF2-40B4-BE49-F238E27FC236}">
                <a16:creationId xmlns:a16="http://schemas.microsoft.com/office/drawing/2014/main" id="{5B0E8576-0A37-E36F-1B30-81FB6A426E23}"/>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E123B500-5994-2673-9A6F-4E43AF123632}"/>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527AB111-6DFA-B6E5-3CF9-7B9122093422}"/>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9" name="Rectángulo: esquinas redondeadas 8">
            <a:hlinkClick r:id="rId4" action="ppaction://hlinksldjump"/>
            <a:extLst>
              <a:ext uri="{FF2B5EF4-FFF2-40B4-BE49-F238E27FC236}">
                <a16:creationId xmlns:a16="http://schemas.microsoft.com/office/drawing/2014/main" id="{E8060CF2-9E98-70CD-8490-FCC72043684B}"/>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0" name="Rectángulo: esquinas redondeadas 9">
            <a:extLst>
              <a:ext uri="{FF2B5EF4-FFF2-40B4-BE49-F238E27FC236}">
                <a16:creationId xmlns:a16="http://schemas.microsoft.com/office/drawing/2014/main" id="{FD959C51-2CF5-7DC8-ECBA-628B46AD1111}"/>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7" name="Rectángulo: esquinas redondeadas 16">
            <a:extLst>
              <a:ext uri="{FF2B5EF4-FFF2-40B4-BE49-F238E27FC236}">
                <a16:creationId xmlns:a16="http://schemas.microsoft.com/office/drawing/2014/main" id="{622CC3DC-C5F6-A22D-EE4E-A6C860F2A6E7}"/>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8" name="Rectángulo: esquinas redondeadas 17">
            <a:extLst>
              <a:ext uri="{FF2B5EF4-FFF2-40B4-BE49-F238E27FC236}">
                <a16:creationId xmlns:a16="http://schemas.microsoft.com/office/drawing/2014/main" id="{38322BA8-312D-8CC8-D36E-4AD3885713CF}"/>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9" name="Rectángulo: esquinas redondeadas 18">
            <a:extLst>
              <a:ext uri="{FF2B5EF4-FFF2-40B4-BE49-F238E27FC236}">
                <a16:creationId xmlns:a16="http://schemas.microsoft.com/office/drawing/2014/main" id="{DCB1EECF-42F9-47F8-2A90-5A433AAA809D}"/>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3" name="Rectángulo: esquinas redondeadas 22">
            <a:extLst>
              <a:ext uri="{FF2B5EF4-FFF2-40B4-BE49-F238E27FC236}">
                <a16:creationId xmlns:a16="http://schemas.microsoft.com/office/drawing/2014/main" id="{4778BA2A-DAB7-C252-D3AB-B4E3EEC575F5}"/>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4" name="Rectángulo: esquinas redondeadas 23">
            <a:extLst>
              <a:ext uri="{FF2B5EF4-FFF2-40B4-BE49-F238E27FC236}">
                <a16:creationId xmlns:a16="http://schemas.microsoft.com/office/drawing/2014/main" id="{E9A647B2-00EF-85F6-AEDC-F1F68C7CF8FC}"/>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6" name="Rectángulo: esquinas redondeadas 25">
            <a:extLst>
              <a:ext uri="{FF2B5EF4-FFF2-40B4-BE49-F238E27FC236}">
                <a16:creationId xmlns:a16="http://schemas.microsoft.com/office/drawing/2014/main" id="{7104BE87-FF8C-EB54-E82A-B07576B94BED}"/>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7" name="Rectángulo: esquinas redondeadas 26">
            <a:hlinkClick r:id="rId4" action="ppaction://hlinksldjump"/>
            <a:extLst>
              <a:ext uri="{FF2B5EF4-FFF2-40B4-BE49-F238E27FC236}">
                <a16:creationId xmlns:a16="http://schemas.microsoft.com/office/drawing/2014/main" id="{1A9F2E99-A530-9824-0F0C-792975F1C610}"/>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8" name="Rectángulo: esquinas redondeadas 27">
            <a:extLst>
              <a:ext uri="{FF2B5EF4-FFF2-40B4-BE49-F238E27FC236}">
                <a16:creationId xmlns:a16="http://schemas.microsoft.com/office/drawing/2014/main" id="{8D6009C8-4834-B211-8F4A-D35D93D4F10F}"/>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40" name="Rectángulo: esquinas redondeadas 39">
            <a:extLst>
              <a:ext uri="{FF2B5EF4-FFF2-40B4-BE49-F238E27FC236}">
                <a16:creationId xmlns:a16="http://schemas.microsoft.com/office/drawing/2014/main" id="{81E948EF-685A-FE00-6553-170FD9832684}"/>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2" name="Rectángulo: esquinas redondeadas 61">
            <a:hlinkClick r:id="rId3" action="ppaction://hlinksldjump"/>
            <a:extLst>
              <a:ext uri="{FF2B5EF4-FFF2-40B4-BE49-F238E27FC236}">
                <a16:creationId xmlns:a16="http://schemas.microsoft.com/office/drawing/2014/main" id="{02E3D1EE-DB52-D055-11CE-25BF17A5DADC}"/>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 name="Rectángulo: esquinas redondeadas 5">
            <a:hlinkClick r:id="rId4" action="ppaction://hlinksldjump"/>
            <a:extLst>
              <a:ext uri="{FF2B5EF4-FFF2-40B4-BE49-F238E27FC236}">
                <a16:creationId xmlns:a16="http://schemas.microsoft.com/office/drawing/2014/main" id="{50A19621-0358-1CD1-BA65-209730152E9E}"/>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ndParaRPr>
          </a:p>
        </p:txBody>
      </p:sp>
      <p:sp>
        <p:nvSpPr>
          <p:cNvPr id="63" name="TextBox 5">
            <a:hlinkClick r:id="rId4" action="ppaction://hlinksldjump"/>
            <a:extLst>
              <a:ext uri="{FF2B5EF4-FFF2-40B4-BE49-F238E27FC236}">
                <a16:creationId xmlns:a16="http://schemas.microsoft.com/office/drawing/2014/main" id="{0976BB44-33D2-07A7-FE95-849D63BC4388}"/>
              </a:ext>
            </a:extLst>
          </p:cNvPr>
          <p:cNvSpPr txBox="1"/>
          <p:nvPr/>
        </p:nvSpPr>
        <p:spPr>
          <a:xfrm>
            <a:off x="4478826" y="1586004"/>
            <a:ext cx="3068886"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b="1" dirty="0">
                <a:solidFill>
                  <a:srgbClr val="292662"/>
                </a:solidFill>
                <a:effectLst/>
                <a:latin typeface="Ubuntu Light" panose="020B0304030602030204" pitchFamily="34" charset="0"/>
                <a:ea typeface="Yu Mincho" panose="020B0400000000000000" pitchFamily="18" charset="-128"/>
              </a:rPr>
              <a:t>Junta Internacional y </a:t>
            </a:r>
            <a:r>
              <a:rPr lang="es-xl" b="1">
                <a:solidFill>
                  <a:srgbClr val="292662"/>
                </a:solidFill>
                <a:effectLst/>
                <a:latin typeface="Ubuntu Light" panose="020B0304030602030204" pitchFamily="34" charset="0"/>
                <a:ea typeface="Yu Mincho" panose="020B0400000000000000" pitchFamily="18" charset="-128"/>
              </a:rPr>
              <a:t>Comités </a:t>
            </a:r>
            <a:br>
              <a:rPr lang="en-US" b="1">
                <a:solidFill>
                  <a:srgbClr val="292662"/>
                </a:solidFill>
                <a:effectLst/>
                <a:latin typeface="Ubuntu Light" panose="020B0304030602030204" pitchFamily="34" charset="0"/>
                <a:ea typeface="Yu Mincho" panose="020B0400000000000000" pitchFamily="18" charset="-128"/>
              </a:rPr>
            </a:br>
            <a:r>
              <a:rPr lang="es-xl" b="1">
                <a:solidFill>
                  <a:srgbClr val="292662"/>
                </a:solidFill>
                <a:effectLst/>
                <a:latin typeface="Ubuntu Light" panose="020B0304030602030204" pitchFamily="34" charset="0"/>
                <a:ea typeface="Yu Mincho" panose="020B0400000000000000" pitchFamily="18" charset="-128"/>
              </a:rPr>
              <a:t>de </a:t>
            </a:r>
            <a:r>
              <a:rPr lang="es-xl" b="1" dirty="0">
                <a:solidFill>
                  <a:srgbClr val="292662"/>
                </a:solidFill>
                <a:effectLst/>
                <a:latin typeface="Ubuntu Light" panose="020B0304030602030204" pitchFamily="34" charset="0"/>
                <a:ea typeface="Yu Mincho" panose="020B0400000000000000" pitchFamily="18" charset="-128"/>
              </a:rPr>
              <a:t>Olimpiadas Especiales</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64" name="TextBox 5">
            <a:hlinkClick r:id="rId3" action="ppaction://hlinksldjump"/>
            <a:extLst>
              <a:ext uri="{FF2B5EF4-FFF2-40B4-BE49-F238E27FC236}">
                <a16:creationId xmlns:a16="http://schemas.microsoft.com/office/drawing/2014/main" id="{6463033E-A3EE-3804-BB40-BC028627B7BB}"/>
              </a:ext>
            </a:extLst>
          </p:cNvPr>
          <p:cNvSpPr txBox="1"/>
          <p:nvPr/>
        </p:nvSpPr>
        <p:spPr>
          <a:xfrm>
            <a:off x="5070204" y="2251633"/>
            <a:ext cx="2051593" cy="70634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95000"/>
              </a:lnSpc>
            </a:pPr>
            <a:r>
              <a:rPr lang="es-xl" b="1" dirty="0">
                <a:solidFill>
                  <a:srgbClr val="F7F5E8"/>
                </a:solidFill>
                <a:effectLst/>
                <a:latin typeface="Ubuntu Light" panose="020B0304030602030204" pitchFamily="34" charset="0"/>
                <a:ea typeface="Yu Mincho" panose="020B0400000000000000" pitchFamily="18" charset="-128"/>
              </a:rPr>
              <a:t>Special Olympics International (Special Olympics, Inc.)</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65" name="TextBox 5">
            <a:hlinkClick r:id="rId4" action="ppaction://hlinksldjump"/>
            <a:extLst>
              <a:ext uri="{FF2B5EF4-FFF2-40B4-BE49-F238E27FC236}">
                <a16:creationId xmlns:a16="http://schemas.microsoft.com/office/drawing/2014/main" id="{472470CA-B3F7-BA7C-1702-4C1EEF8EDAA8}"/>
              </a:ext>
            </a:extLst>
          </p:cNvPr>
          <p:cNvSpPr txBox="1"/>
          <p:nvPr/>
        </p:nvSpPr>
        <p:spPr>
          <a:xfrm>
            <a:off x="4879760" y="3133242"/>
            <a:ext cx="250550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dirty="0">
                <a:solidFill>
                  <a:srgbClr val="F7F5E8"/>
                </a:solidFill>
                <a:effectLst/>
                <a:ea typeface="Yu Mincho" panose="020B0400000000000000" pitchFamily="18" charset="-128"/>
              </a:rPr>
              <a:t>Presidentes </a:t>
            </a:r>
            <a:r>
              <a:rPr lang="es-xl">
                <a:solidFill>
                  <a:srgbClr val="F7F5E8"/>
                </a:solidFill>
                <a:effectLst/>
                <a:ea typeface="Yu Mincho" panose="020B0400000000000000" pitchFamily="18" charset="-128"/>
              </a:rPr>
              <a:t>regionales </a:t>
            </a:r>
            <a:br>
              <a:rPr lang="en-US">
                <a:solidFill>
                  <a:srgbClr val="F7F5E8"/>
                </a:solidFill>
                <a:effectLst/>
                <a:ea typeface="Yu Mincho" panose="020B0400000000000000" pitchFamily="18" charset="-128"/>
              </a:rPr>
            </a:br>
            <a:r>
              <a:rPr lang="es-xl">
                <a:solidFill>
                  <a:srgbClr val="F7F5E8"/>
                </a:solidFill>
                <a:effectLst/>
                <a:ea typeface="Yu Mincho" panose="020B0400000000000000" pitchFamily="18" charset="-128"/>
              </a:rPr>
              <a:t>y </a:t>
            </a:r>
            <a:r>
              <a:rPr lang="es-xl" dirty="0">
                <a:solidFill>
                  <a:srgbClr val="F7F5E8"/>
                </a:solidFill>
                <a:effectLst/>
                <a:ea typeface="Yu Mincho" panose="020B0400000000000000" pitchFamily="18" charset="-128"/>
              </a:rPr>
              <a:t>directores generales</a:t>
            </a:r>
            <a:endParaRPr lang="es-PA" i="1" dirty="0">
              <a:solidFill>
                <a:srgbClr val="F7F5E8"/>
              </a:solidFill>
              <a:ea typeface="Yu Mincho" panose="020B0400000000000000" pitchFamily="18" charset="-128"/>
            </a:endParaRPr>
          </a:p>
        </p:txBody>
      </p:sp>
      <p:sp>
        <p:nvSpPr>
          <p:cNvPr id="69" name="TextBox 5">
            <a:hlinkClick r:id="rId4" action="ppaction://hlinksldjump"/>
            <a:extLst>
              <a:ext uri="{FF2B5EF4-FFF2-40B4-BE49-F238E27FC236}">
                <a16:creationId xmlns:a16="http://schemas.microsoft.com/office/drawing/2014/main" id="{2368F4B2-4EE4-E7A4-B2FC-CAA9D1852A9C}"/>
              </a:ext>
            </a:extLst>
          </p:cNvPr>
          <p:cNvSpPr txBox="1">
            <a:spLocks/>
          </p:cNvSpPr>
          <p:nvPr/>
        </p:nvSpPr>
        <p:spPr>
          <a:xfrm>
            <a:off x="8852898" y="1689572"/>
            <a:ext cx="2823165" cy="307777"/>
          </a:xfrm>
          <a:prstGeom prst="rect">
            <a:avLst/>
          </a:prstGeom>
          <a:noFill/>
        </p:spPr>
        <p:txBody>
          <a:bodyPr wrap="square" lIns="0" rIns="0"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b="1" spc="-20" dirty="0">
                <a:solidFill>
                  <a:srgbClr val="F7F5E8"/>
                </a:solidFill>
                <a:effectLst/>
                <a:latin typeface="Ubuntu Light" panose="020B0304030602030204" pitchFamily="34" charset="0"/>
                <a:ea typeface="Yu Mincho" panose="020B0400000000000000" pitchFamily="18" charset="-128"/>
              </a:rPr>
              <a:t>Equipo de Liderazgo Global (GLT)</a:t>
            </a:r>
            <a:endParaRPr lang="es-PA" b="1" i="1" spc="-20" dirty="0">
              <a:solidFill>
                <a:srgbClr val="F7F5E8"/>
              </a:solidFill>
              <a:latin typeface="Ubuntu Light" panose="020B0304030602030204" pitchFamily="34" charset="0"/>
              <a:ea typeface="Yu Mincho" panose="020B0400000000000000" pitchFamily="18" charset="-128"/>
            </a:endParaRPr>
          </a:p>
        </p:txBody>
      </p:sp>
      <p:sp>
        <p:nvSpPr>
          <p:cNvPr id="78" name="TextBox 5">
            <a:extLst>
              <a:ext uri="{FF2B5EF4-FFF2-40B4-BE49-F238E27FC236}">
                <a16:creationId xmlns:a16="http://schemas.microsoft.com/office/drawing/2014/main" id="{15F98184-5695-598C-6C3D-BE42A77A3B3F}"/>
              </a:ext>
            </a:extLst>
          </p:cNvPr>
          <p:cNvSpPr txBox="1">
            <a:spLocks/>
          </p:cNvSpPr>
          <p:nvPr/>
        </p:nvSpPr>
        <p:spPr>
          <a:xfrm>
            <a:off x="8888937" y="2432498"/>
            <a:ext cx="2774562" cy="4061368"/>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nSpc>
                <a:spcPct val="90000"/>
              </a:lnSpc>
              <a:spcAft>
                <a:spcPts val="800"/>
              </a:spcAft>
              <a:buBlip>
                <a:blip r:embed="rId5"/>
              </a:buBlip>
            </a:pPr>
            <a:r>
              <a:rPr lang="es-xl" sz="1250" kern="100" dirty="0">
                <a:solidFill>
                  <a:srgbClr val="292662"/>
                </a:solidFill>
              </a:rPr>
              <a:t>Deporte y Competencia</a:t>
            </a:r>
          </a:p>
          <a:p>
            <a:pPr marL="391500" indent="-285750">
              <a:lnSpc>
                <a:spcPct val="90000"/>
              </a:lnSpc>
              <a:spcAft>
                <a:spcPts val="800"/>
              </a:spcAft>
              <a:buBlip>
                <a:blip r:embed="rId5"/>
              </a:buBlip>
            </a:pPr>
            <a:r>
              <a:rPr lang="es-xl" sz="1250" kern="100" dirty="0">
                <a:solidFill>
                  <a:srgbClr val="292662"/>
                </a:solidFill>
              </a:rPr>
              <a:t>Salud </a:t>
            </a:r>
          </a:p>
          <a:p>
            <a:pPr marL="391500" indent="-285750">
              <a:lnSpc>
                <a:spcPct val="90000"/>
              </a:lnSpc>
              <a:spcAft>
                <a:spcPts val="800"/>
              </a:spcAft>
              <a:buBlip>
                <a:blip r:embed="rId5"/>
              </a:buBlip>
            </a:pPr>
            <a:r>
              <a:rPr lang="es-xl" sz="1250" kern="100" dirty="0">
                <a:solidFill>
                  <a:srgbClr val="292662"/>
                </a:solidFill>
              </a:rPr>
              <a:t>Juventud Global y Educación   </a:t>
            </a:r>
            <a:endParaRPr lang="es-PA" sz="1250" kern="100" dirty="0">
              <a:solidFill>
                <a:srgbClr val="292662"/>
              </a:solidFill>
            </a:endParaRPr>
          </a:p>
          <a:p>
            <a:pPr marL="391500" indent="-285750">
              <a:lnSpc>
                <a:spcPct val="90000"/>
              </a:lnSpc>
              <a:spcAft>
                <a:spcPts val="800"/>
              </a:spcAft>
              <a:buBlip>
                <a:blip r:embed="rId5"/>
              </a:buBlip>
            </a:pPr>
            <a:r>
              <a:rPr lang="es-xl" sz="1250" kern="100" dirty="0">
                <a:solidFill>
                  <a:srgbClr val="292662"/>
                </a:solidFill>
              </a:rPr>
              <a:t>Liderazgo y Desarrollo Organizacional   </a:t>
            </a:r>
            <a:endParaRPr lang="es-PA" sz="1250" kern="100" dirty="0">
              <a:solidFill>
                <a:srgbClr val="292662"/>
              </a:solidFill>
            </a:endParaRPr>
          </a:p>
          <a:p>
            <a:pPr marL="391500" lvl="0" indent="-285750">
              <a:lnSpc>
                <a:spcPct val="90000"/>
              </a:lnSpc>
              <a:spcAft>
                <a:spcPts val="800"/>
              </a:spcAft>
              <a:buBlip>
                <a:blip r:embed="rId5"/>
              </a:buBlip>
            </a:pPr>
            <a:r>
              <a:rPr lang="es-xl" sz="1250" kern="100" dirty="0">
                <a:solidFill>
                  <a:srgbClr val="292662"/>
                </a:solidFill>
              </a:rPr>
              <a:t>Operaciones </a:t>
            </a:r>
            <a:r>
              <a:rPr lang="es-xl" sz="1250" kern="100">
                <a:solidFill>
                  <a:srgbClr val="292662"/>
                </a:solidFill>
              </a:rPr>
              <a:t>Regionales </a:t>
            </a:r>
            <a:br>
              <a:rPr lang="en-US" sz="1250" kern="100">
                <a:solidFill>
                  <a:srgbClr val="292662"/>
                </a:solidFill>
              </a:rPr>
            </a:br>
            <a:r>
              <a:rPr lang="es-xl" sz="1250" kern="100">
                <a:solidFill>
                  <a:srgbClr val="292662"/>
                </a:solidFill>
              </a:rPr>
              <a:t>y </a:t>
            </a:r>
            <a:r>
              <a:rPr lang="es-xl" sz="1250" kern="100" dirty="0">
                <a:solidFill>
                  <a:srgbClr val="292662"/>
                </a:solidFill>
              </a:rPr>
              <a:t>de Programas (RPO</a:t>
            </a:r>
            <a:r>
              <a:rPr lang="es-xl" sz="1250" kern="100">
                <a:solidFill>
                  <a:srgbClr val="292662"/>
                </a:solidFill>
              </a:rPr>
              <a:t>) </a:t>
            </a:r>
            <a:br>
              <a:rPr lang="en-US" sz="1250" kern="100">
                <a:solidFill>
                  <a:srgbClr val="292662"/>
                </a:solidFill>
              </a:rPr>
            </a:br>
            <a:r>
              <a:rPr lang="es-xl" sz="1250" kern="100">
                <a:solidFill>
                  <a:srgbClr val="292662"/>
                </a:solidFill>
              </a:rPr>
              <a:t>(</a:t>
            </a:r>
            <a:r>
              <a:rPr lang="es-xl" sz="1250" kern="100" dirty="0">
                <a:solidFill>
                  <a:srgbClr val="292662"/>
                </a:solidFill>
              </a:rPr>
              <a:t>los presidentes regionales rinden cuentas al </a:t>
            </a:r>
            <a:r>
              <a:rPr lang="es-xl" sz="1250" kern="100">
                <a:solidFill>
                  <a:srgbClr val="292662"/>
                </a:solidFill>
              </a:rPr>
              <a:t>director </a:t>
            </a:r>
            <a:br>
              <a:rPr lang="en-US" sz="1250" kern="100">
                <a:solidFill>
                  <a:srgbClr val="292662"/>
                </a:solidFill>
              </a:rPr>
            </a:br>
            <a:r>
              <a:rPr lang="es-xl" sz="1250" kern="100">
                <a:solidFill>
                  <a:srgbClr val="292662"/>
                </a:solidFill>
              </a:rPr>
              <a:t>de </a:t>
            </a:r>
            <a:r>
              <a:rPr lang="es-xl" sz="1250" kern="100" dirty="0">
                <a:solidFill>
                  <a:srgbClr val="292662"/>
                </a:solidFill>
              </a:rPr>
              <a:t>RPO)   </a:t>
            </a:r>
            <a:endParaRPr lang="es-PA" sz="1250" kern="100" dirty="0">
              <a:solidFill>
                <a:srgbClr val="292662"/>
              </a:solidFill>
            </a:endParaRPr>
          </a:p>
          <a:p>
            <a:pPr marL="391500" lvl="0" indent="-285750">
              <a:lnSpc>
                <a:spcPct val="90000"/>
              </a:lnSpc>
              <a:spcAft>
                <a:spcPts val="800"/>
              </a:spcAft>
              <a:buBlip>
                <a:blip r:embed="rId5"/>
              </a:buBlip>
            </a:pPr>
            <a:r>
              <a:rPr lang="es-xl" sz="1250" kern="100" dirty="0">
                <a:solidFill>
                  <a:srgbClr val="292662"/>
                </a:solidFill>
              </a:rPr>
              <a:t>Relaciones Gubernamentales   </a:t>
            </a:r>
            <a:endParaRPr lang="es-PA" sz="1250" kern="100" dirty="0">
              <a:solidFill>
                <a:srgbClr val="292662"/>
              </a:solidFill>
            </a:endParaRPr>
          </a:p>
          <a:p>
            <a:pPr marL="391500" lvl="0" indent="-285750">
              <a:lnSpc>
                <a:spcPct val="90000"/>
              </a:lnSpc>
              <a:spcAft>
                <a:spcPts val="800"/>
              </a:spcAft>
              <a:buBlip>
                <a:blip r:embed="rId5"/>
              </a:buBlip>
            </a:pPr>
            <a:r>
              <a:rPr lang="es-xl" sz="1250" kern="100">
                <a:solidFill>
                  <a:srgbClr val="292662"/>
                </a:solidFill>
              </a:rPr>
              <a:t>Mercadotecnia </a:t>
            </a:r>
            <a:br>
              <a:rPr lang="en-US" sz="1250" kern="100">
                <a:solidFill>
                  <a:srgbClr val="292662"/>
                </a:solidFill>
              </a:rPr>
            </a:br>
            <a:r>
              <a:rPr lang="es-xl" sz="1250" kern="100">
                <a:solidFill>
                  <a:srgbClr val="292662"/>
                </a:solidFill>
              </a:rPr>
              <a:t>y </a:t>
            </a:r>
            <a:r>
              <a:rPr lang="es-xl" sz="1250" kern="100" dirty="0">
                <a:solidFill>
                  <a:srgbClr val="292662"/>
                </a:solidFill>
              </a:rPr>
              <a:t>Comunicaciones   </a:t>
            </a:r>
            <a:endParaRPr lang="es-PA" sz="1250" kern="100" dirty="0">
              <a:solidFill>
                <a:srgbClr val="292662"/>
              </a:solidFill>
            </a:endParaRPr>
          </a:p>
          <a:p>
            <a:pPr marL="391500" lvl="0" indent="-285750">
              <a:lnSpc>
                <a:spcPct val="90000"/>
              </a:lnSpc>
              <a:spcAft>
                <a:spcPts val="800"/>
              </a:spcAft>
              <a:buBlip>
                <a:blip r:embed="rId5"/>
              </a:buBlip>
            </a:pPr>
            <a:r>
              <a:rPr lang="es-xl" sz="1250" kern="100" dirty="0">
                <a:solidFill>
                  <a:srgbClr val="292662"/>
                </a:solidFill>
              </a:rPr>
              <a:t>Tecnología de la Información   </a:t>
            </a:r>
            <a:endParaRPr lang="es-PA" sz="1250" kern="100" dirty="0">
              <a:solidFill>
                <a:srgbClr val="292662"/>
              </a:solidFill>
            </a:endParaRPr>
          </a:p>
          <a:p>
            <a:pPr marL="391500" lvl="0" indent="-285750">
              <a:lnSpc>
                <a:spcPct val="90000"/>
              </a:lnSpc>
              <a:spcAft>
                <a:spcPts val="800"/>
              </a:spcAft>
              <a:buBlip>
                <a:blip r:embed="rId5"/>
              </a:buBlip>
            </a:pPr>
            <a:r>
              <a:rPr lang="es-xl" sz="1250" kern="100" dirty="0">
                <a:solidFill>
                  <a:srgbClr val="292662"/>
                </a:solidFill>
              </a:rPr>
              <a:t>Legal   </a:t>
            </a:r>
            <a:endParaRPr lang="es-PA" sz="1250" kern="100" dirty="0">
              <a:solidFill>
                <a:srgbClr val="292662"/>
              </a:solidFill>
            </a:endParaRPr>
          </a:p>
          <a:p>
            <a:pPr marL="391500" lvl="0" indent="-285750">
              <a:lnSpc>
                <a:spcPct val="90000"/>
              </a:lnSpc>
              <a:spcAft>
                <a:spcPts val="800"/>
              </a:spcAft>
              <a:buBlip>
                <a:blip r:embed="rId5"/>
              </a:buBlip>
            </a:pPr>
            <a:r>
              <a:rPr lang="es-xl" sz="1250" kern="100" dirty="0">
                <a:solidFill>
                  <a:srgbClr val="292662"/>
                </a:solidFill>
              </a:rPr>
              <a:t>Finanzas   </a:t>
            </a:r>
            <a:endParaRPr lang="es-PA" sz="1250" kern="100" dirty="0">
              <a:solidFill>
                <a:srgbClr val="292662"/>
              </a:solidFill>
            </a:endParaRPr>
          </a:p>
          <a:p>
            <a:pPr marL="391500" indent="-285750">
              <a:lnSpc>
                <a:spcPct val="90000"/>
              </a:lnSpc>
              <a:spcAft>
                <a:spcPts val="800"/>
              </a:spcAft>
              <a:buBlip>
                <a:blip r:embed="rId5"/>
              </a:buBlip>
            </a:pPr>
            <a:r>
              <a:rPr lang="es-xl" sz="1250" kern="100" dirty="0">
                <a:solidFill>
                  <a:srgbClr val="292662"/>
                </a:solidFill>
              </a:rPr>
              <a:t>Recursos Humanos   </a:t>
            </a:r>
            <a:endParaRPr lang="es-PA" sz="1250" kern="100" dirty="0">
              <a:solidFill>
                <a:srgbClr val="292662"/>
              </a:solidFill>
            </a:endParaRPr>
          </a:p>
        </p:txBody>
      </p:sp>
      <p:sp>
        <p:nvSpPr>
          <p:cNvPr id="79" name="TextBox 5">
            <a:extLst>
              <a:ext uri="{FF2B5EF4-FFF2-40B4-BE49-F238E27FC236}">
                <a16:creationId xmlns:a16="http://schemas.microsoft.com/office/drawing/2014/main" id="{1E18C276-1488-CA14-244D-540BD45F8468}"/>
              </a:ext>
            </a:extLst>
          </p:cNvPr>
          <p:cNvSpPr txBox="1">
            <a:spLocks/>
          </p:cNvSpPr>
          <p:nvPr/>
        </p:nvSpPr>
        <p:spPr>
          <a:xfrm>
            <a:off x="513937" y="4350108"/>
            <a:ext cx="908260" cy="600164"/>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Especiales África</a:t>
            </a:r>
          </a:p>
        </p:txBody>
      </p:sp>
      <p:sp>
        <p:nvSpPr>
          <p:cNvPr id="96" name="TextBox 5">
            <a:extLst>
              <a:ext uri="{FF2B5EF4-FFF2-40B4-BE49-F238E27FC236}">
                <a16:creationId xmlns:a16="http://schemas.microsoft.com/office/drawing/2014/main" id="{F44A6D51-D83F-2411-8307-2BF850CE98A3}"/>
              </a:ext>
            </a:extLst>
          </p:cNvPr>
          <p:cNvSpPr txBox="1">
            <a:spLocks/>
          </p:cNvSpPr>
          <p:nvPr/>
        </p:nvSpPr>
        <p:spPr>
          <a:xfrm>
            <a:off x="1596703" y="4358934"/>
            <a:ext cx="899552" cy="600164"/>
          </a:xfrm>
          <a:prstGeom prst="rect">
            <a:avLst/>
          </a:prstGeom>
          <a:noFill/>
        </p:spPr>
        <p:txBody>
          <a:bodyPr wrap="square" lIns="0" rIns="0"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Especiales </a:t>
            </a:r>
            <a:r>
              <a:rPr lang="es-xl" sz="1100" kern="100">
                <a:solidFill>
                  <a:srgbClr val="292662"/>
                </a:solidFill>
              </a:rPr>
              <a:t>Asia Pacífico</a:t>
            </a:r>
            <a:endParaRPr lang="es-xl" sz="1100" kern="100" dirty="0">
              <a:solidFill>
                <a:srgbClr val="292662"/>
              </a:solidFill>
            </a:endParaRPr>
          </a:p>
        </p:txBody>
      </p:sp>
      <p:sp>
        <p:nvSpPr>
          <p:cNvPr id="97" name="TextBox 5">
            <a:extLst>
              <a:ext uri="{FF2B5EF4-FFF2-40B4-BE49-F238E27FC236}">
                <a16:creationId xmlns:a16="http://schemas.microsoft.com/office/drawing/2014/main" id="{54C7DA89-5652-54E8-CD34-31289AD979A0}"/>
              </a:ext>
            </a:extLst>
          </p:cNvPr>
          <p:cNvSpPr txBox="1">
            <a:spLocks/>
          </p:cNvSpPr>
          <p:nvPr/>
        </p:nvSpPr>
        <p:spPr>
          <a:xfrm>
            <a:off x="2660059" y="4358931"/>
            <a:ext cx="916534" cy="600164"/>
          </a:xfrm>
          <a:prstGeom prst="rect">
            <a:avLst/>
          </a:prstGeom>
          <a:noFill/>
        </p:spPr>
        <p:txBody>
          <a:bodyPr wrap="square" lIns="0" rIns="0"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Especiales </a:t>
            </a:r>
            <a:r>
              <a:rPr lang="es-xl" sz="1100" kern="100">
                <a:solidFill>
                  <a:srgbClr val="292662"/>
                </a:solidFill>
              </a:rPr>
              <a:t>Asia Oriental</a:t>
            </a:r>
            <a:endParaRPr lang="es-xl" sz="1100" kern="100" dirty="0">
              <a:solidFill>
                <a:srgbClr val="292662"/>
              </a:solidFill>
            </a:endParaRPr>
          </a:p>
        </p:txBody>
      </p:sp>
      <p:sp>
        <p:nvSpPr>
          <p:cNvPr id="98" name="TextBox 5">
            <a:extLst>
              <a:ext uri="{FF2B5EF4-FFF2-40B4-BE49-F238E27FC236}">
                <a16:creationId xmlns:a16="http://schemas.microsoft.com/office/drawing/2014/main" id="{A4EB3676-6621-3561-C69D-52B1495898BF}"/>
              </a:ext>
            </a:extLst>
          </p:cNvPr>
          <p:cNvSpPr txBox="1">
            <a:spLocks/>
          </p:cNvSpPr>
          <p:nvPr/>
        </p:nvSpPr>
        <p:spPr>
          <a:xfrm>
            <a:off x="3580528" y="4274293"/>
            <a:ext cx="1208860" cy="769441"/>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Especiales </a:t>
            </a:r>
            <a:r>
              <a:rPr lang="es-xl" sz="1100" kern="100">
                <a:solidFill>
                  <a:srgbClr val="292662"/>
                </a:solidFill>
              </a:rPr>
              <a:t>Europa/</a:t>
            </a:r>
            <a:br>
              <a:rPr lang="en-US" sz="1100" kern="100">
                <a:solidFill>
                  <a:srgbClr val="292662"/>
                </a:solidFill>
              </a:rPr>
            </a:br>
            <a:r>
              <a:rPr lang="es-xl" sz="1100" kern="100">
                <a:solidFill>
                  <a:srgbClr val="292662"/>
                </a:solidFill>
              </a:rPr>
              <a:t>Eurasia</a:t>
            </a:r>
            <a:endParaRPr lang="es-xl" sz="1100" kern="100" dirty="0">
              <a:solidFill>
                <a:srgbClr val="292662"/>
              </a:solidFill>
            </a:endParaRPr>
          </a:p>
        </p:txBody>
      </p:sp>
      <p:sp>
        <p:nvSpPr>
          <p:cNvPr id="99" name="TextBox 5">
            <a:extLst>
              <a:ext uri="{FF2B5EF4-FFF2-40B4-BE49-F238E27FC236}">
                <a16:creationId xmlns:a16="http://schemas.microsoft.com/office/drawing/2014/main" id="{AF840AEF-4710-C6D7-2159-163F6943C37D}"/>
              </a:ext>
            </a:extLst>
          </p:cNvPr>
          <p:cNvSpPr txBox="1">
            <a:spLocks/>
          </p:cNvSpPr>
          <p:nvPr/>
        </p:nvSpPr>
        <p:spPr>
          <a:xfrm>
            <a:off x="4763359" y="4274296"/>
            <a:ext cx="1003670" cy="769441"/>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xl" sz="1100" kern="100" dirty="0">
                <a:solidFill>
                  <a:srgbClr val="292662"/>
                </a:solidFill>
              </a:rPr>
              <a:t>Olimpiadas </a:t>
            </a:r>
            <a:r>
              <a:rPr lang="es-xl" sz="1100" kern="100">
                <a:solidFill>
                  <a:srgbClr val="292662"/>
                </a:solidFill>
              </a:rPr>
              <a:t>Especiales Latino</a:t>
            </a:r>
            <a:r>
              <a:rPr lang="en-US" sz="1100" kern="100">
                <a:solidFill>
                  <a:srgbClr val="292662"/>
                </a:solidFill>
              </a:rPr>
              <a:t>-</a:t>
            </a:r>
            <a:r>
              <a:rPr lang="es-xl" sz="1100" kern="100">
                <a:solidFill>
                  <a:srgbClr val="292662"/>
                </a:solidFill>
              </a:rPr>
              <a:t>américa</a:t>
            </a:r>
            <a:endParaRPr lang="es-xl" sz="1100" kern="100" dirty="0">
              <a:solidFill>
                <a:srgbClr val="292662"/>
              </a:solidFill>
            </a:endParaRPr>
          </a:p>
        </p:txBody>
      </p:sp>
      <p:sp>
        <p:nvSpPr>
          <p:cNvPr id="100" name="TextBox 5">
            <a:extLst>
              <a:ext uri="{FF2B5EF4-FFF2-40B4-BE49-F238E27FC236}">
                <a16:creationId xmlns:a16="http://schemas.microsoft.com/office/drawing/2014/main" id="{CD739F5D-1580-F54E-F92E-E989C48DB8AB}"/>
              </a:ext>
            </a:extLst>
          </p:cNvPr>
          <p:cNvSpPr txBox="1">
            <a:spLocks/>
          </p:cNvSpPr>
          <p:nvPr/>
        </p:nvSpPr>
        <p:spPr>
          <a:xfrm>
            <a:off x="5875204" y="4274293"/>
            <a:ext cx="1236202" cy="769441"/>
          </a:xfrm>
          <a:prstGeom prst="rect">
            <a:avLst/>
          </a:prstGeom>
          <a:noFill/>
        </p:spPr>
        <p:txBody>
          <a:bodyPr wrap="square" lIns="0" rIns="0"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xl" sz="1100" dirty="0">
                <a:solidFill>
                  <a:srgbClr val="292662"/>
                </a:solidFill>
              </a:rPr>
              <a:t>Olimpiadas Especiales Medio Oriente/</a:t>
            </a:r>
            <a:r>
              <a:rPr lang="es-xl" sz="1100">
                <a:solidFill>
                  <a:srgbClr val="292662"/>
                </a:solidFill>
              </a:rPr>
              <a:t>África </a:t>
            </a:r>
            <a:br>
              <a:rPr lang="en-US" sz="1100">
                <a:solidFill>
                  <a:srgbClr val="292662"/>
                </a:solidFill>
              </a:rPr>
            </a:br>
            <a:r>
              <a:rPr lang="es-xl" sz="1100">
                <a:solidFill>
                  <a:srgbClr val="292662"/>
                </a:solidFill>
              </a:rPr>
              <a:t>del </a:t>
            </a:r>
            <a:r>
              <a:rPr lang="es-xl" sz="1100" dirty="0">
                <a:solidFill>
                  <a:srgbClr val="292662"/>
                </a:solidFill>
              </a:rPr>
              <a:t>Norte</a:t>
            </a:r>
            <a:endParaRPr lang="es-PA" sz="1100" dirty="0">
              <a:solidFill>
                <a:srgbClr val="292662"/>
              </a:solidFill>
            </a:endParaRPr>
          </a:p>
        </p:txBody>
      </p:sp>
      <p:sp>
        <p:nvSpPr>
          <p:cNvPr id="101" name="TextBox 5">
            <a:extLst>
              <a:ext uri="{FF2B5EF4-FFF2-40B4-BE49-F238E27FC236}">
                <a16:creationId xmlns:a16="http://schemas.microsoft.com/office/drawing/2014/main" id="{B7CBCEFD-39E1-2A63-B539-D3130193505F}"/>
              </a:ext>
            </a:extLst>
          </p:cNvPr>
          <p:cNvSpPr txBox="1">
            <a:spLocks/>
          </p:cNvSpPr>
          <p:nvPr/>
        </p:nvSpPr>
        <p:spPr>
          <a:xfrm>
            <a:off x="7160399" y="4274296"/>
            <a:ext cx="1095328" cy="769441"/>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xl" sz="1100" dirty="0">
                <a:solidFill>
                  <a:srgbClr val="292662"/>
                </a:solidFill>
              </a:rPr>
              <a:t>Olimpiadas </a:t>
            </a:r>
            <a:r>
              <a:rPr lang="es-xl" sz="1100">
                <a:solidFill>
                  <a:srgbClr val="292662"/>
                </a:solidFill>
              </a:rPr>
              <a:t>Especiales Norte</a:t>
            </a:r>
            <a:r>
              <a:rPr lang="en-US" sz="1100">
                <a:solidFill>
                  <a:srgbClr val="292662"/>
                </a:solidFill>
              </a:rPr>
              <a:t>-</a:t>
            </a:r>
            <a:br>
              <a:rPr lang="en-US" sz="1100">
                <a:solidFill>
                  <a:srgbClr val="292662"/>
                </a:solidFill>
              </a:rPr>
            </a:br>
            <a:r>
              <a:rPr lang="es-xl" sz="1100">
                <a:solidFill>
                  <a:srgbClr val="292662"/>
                </a:solidFill>
              </a:rPr>
              <a:t>américa</a:t>
            </a:r>
            <a:endParaRPr lang="es-PA" sz="1100" dirty="0">
              <a:solidFill>
                <a:srgbClr val="292662"/>
              </a:solidFill>
            </a:endParaRPr>
          </a:p>
        </p:txBody>
      </p:sp>
      <p:sp>
        <p:nvSpPr>
          <p:cNvPr id="105" name="TextBox 5">
            <a:extLst>
              <a:ext uri="{FF2B5EF4-FFF2-40B4-BE49-F238E27FC236}">
                <a16:creationId xmlns:a16="http://schemas.microsoft.com/office/drawing/2014/main" id="{A3A02160-B01F-27A4-6104-A57CB34D5959}"/>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dirty="0">
                <a:solidFill>
                  <a:srgbClr val="292662"/>
                </a:solidFill>
                <a:effectLst/>
                <a:ea typeface="Yu Mincho" panose="020B0400000000000000" pitchFamily="18" charset="-128"/>
              </a:rPr>
              <a:t>Subprogramas</a:t>
            </a:r>
            <a:endParaRPr lang="es-PA" i="1" dirty="0">
              <a:solidFill>
                <a:srgbClr val="292662"/>
              </a:solidFill>
              <a:ea typeface="Yu Mincho" panose="020B0400000000000000" pitchFamily="18" charset="-128"/>
            </a:endParaRPr>
          </a:p>
        </p:txBody>
      </p:sp>
      <p:sp>
        <p:nvSpPr>
          <p:cNvPr id="107" name="TextBox 5">
            <a:hlinkClick r:id="rId3" action="ppaction://hlinksldjump"/>
            <a:extLst>
              <a:ext uri="{FF2B5EF4-FFF2-40B4-BE49-F238E27FC236}">
                <a16:creationId xmlns:a16="http://schemas.microsoft.com/office/drawing/2014/main" id="{4AAB3CDB-1E6C-EBB9-FC9D-A0214D1396B4}"/>
              </a:ext>
            </a:extLst>
          </p:cNvPr>
          <p:cNvSpPr txBox="1"/>
          <p:nvPr/>
        </p:nvSpPr>
        <p:spPr>
          <a:xfrm>
            <a:off x="4899746"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dirty="0">
                <a:solidFill>
                  <a:srgbClr val="F7F5E8"/>
                </a:solidFill>
                <a:effectLst/>
                <a:ea typeface="Yu Mincho" panose="020B0400000000000000" pitchFamily="18" charset="-128"/>
              </a:rPr>
              <a:t>Programas locales</a:t>
            </a:r>
            <a:endParaRPr lang="es-PA" i="1" dirty="0">
              <a:solidFill>
                <a:srgbClr val="F7F5E8"/>
              </a:solidFill>
              <a:ea typeface="Yu Mincho" panose="020B0400000000000000" pitchFamily="18" charset="-128"/>
            </a:endParaRPr>
          </a:p>
        </p:txBody>
      </p:sp>
      <p:cxnSp>
        <p:nvCxnSpPr>
          <p:cNvPr id="115" name="Conector recto 114">
            <a:extLst>
              <a:ext uri="{FF2B5EF4-FFF2-40B4-BE49-F238E27FC236}">
                <a16:creationId xmlns:a16="http://schemas.microsoft.com/office/drawing/2014/main" id="{42B17581-97BC-6557-FFA1-CC2689717CC0}"/>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5DCD4E78-8834-2004-A632-A12568A0C508}"/>
              </a:ext>
            </a:extLst>
          </p:cNvPr>
          <p:cNvSpPr txBox="1"/>
          <p:nvPr/>
        </p:nvSpPr>
        <p:spPr>
          <a:xfrm>
            <a:off x="811899" y="807489"/>
            <a:ext cx="5651500"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Estructura organizacional</a:t>
            </a:r>
          </a:p>
        </p:txBody>
      </p:sp>
      <p:grpSp>
        <p:nvGrpSpPr>
          <p:cNvPr id="8" name="Group 7">
            <a:extLst>
              <a:ext uri="{FF2B5EF4-FFF2-40B4-BE49-F238E27FC236}">
                <a16:creationId xmlns:a16="http://schemas.microsoft.com/office/drawing/2014/main" id="{FDB8D5EE-A495-9C36-2623-F02C86E10A51}"/>
              </a:ext>
            </a:extLst>
          </p:cNvPr>
          <p:cNvGrpSpPr/>
          <p:nvPr/>
        </p:nvGrpSpPr>
        <p:grpSpPr>
          <a:xfrm>
            <a:off x="515939" y="5266620"/>
            <a:ext cx="7644355" cy="417815"/>
            <a:chOff x="515939" y="5266620"/>
            <a:chExt cx="7644355" cy="417815"/>
          </a:xfrm>
        </p:grpSpPr>
        <p:sp>
          <p:nvSpPr>
            <p:cNvPr id="14" name="Rectángulo: esquinas redondeadas 38">
              <a:hlinkClick r:id="rId4" action="ppaction://hlinksldjump"/>
              <a:extLst>
                <a:ext uri="{FF2B5EF4-FFF2-40B4-BE49-F238E27FC236}">
                  <a16:creationId xmlns:a16="http://schemas.microsoft.com/office/drawing/2014/main" id="{E3E57DA0-4320-E610-3108-3B542D7A2815}"/>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5" name="TextBox 5">
              <a:hlinkClick r:id="rId4" action="ppaction://hlinksldjump"/>
              <a:extLst>
                <a:ext uri="{FF2B5EF4-FFF2-40B4-BE49-F238E27FC236}">
                  <a16:creationId xmlns:a16="http://schemas.microsoft.com/office/drawing/2014/main" id="{DF5DF186-CBF7-C0F8-C118-F2321B0221F5}"/>
                </a:ext>
              </a:extLst>
            </p:cNvPr>
            <p:cNvSpPr txBox="1"/>
            <p:nvPr/>
          </p:nvSpPr>
          <p:spPr>
            <a:xfrm>
              <a:off x="3698405"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s-xl" b="1" dirty="0">
                  <a:solidFill>
                    <a:srgbClr val="292662"/>
                  </a:solidFill>
                  <a:effectLst/>
                  <a:latin typeface="Ubuntu Light" panose="020B0304030602030204" pitchFamily="34" charset="0"/>
                  <a:ea typeface="Yu Mincho" panose="020B0400000000000000" pitchFamily="18" charset="-128"/>
                </a:rPr>
                <a:t>Programas</a:t>
              </a:r>
              <a:endParaRPr lang="es-PA" b="1" i="1" dirty="0">
                <a:solidFill>
                  <a:srgbClr val="292662"/>
                </a:solidFill>
                <a:latin typeface="Ubuntu Light" panose="020B0304030602030204" pitchFamily="34" charset="0"/>
                <a:ea typeface="Yu Mincho" panose="020B0400000000000000" pitchFamily="18" charset="-128"/>
              </a:endParaRPr>
            </a:p>
          </p:txBody>
        </p:sp>
      </p:grpSp>
      <p:sp>
        <p:nvSpPr>
          <p:cNvPr id="4" name="Rectángulo 121">
            <a:extLst>
              <a:ext uri="{FF2B5EF4-FFF2-40B4-BE49-F238E27FC236}">
                <a16:creationId xmlns:a16="http://schemas.microsoft.com/office/drawing/2014/main" id="{D1254AB6-2AD2-BC70-0B2E-A9B5DFC7763D}"/>
              </a:ext>
            </a:extLst>
          </p:cNvPr>
          <p:cNvSpPr/>
          <p:nvPr/>
        </p:nvSpPr>
        <p:spPr>
          <a:xfrm>
            <a:off x="0" y="0"/>
            <a:ext cx="12192000" cy="6858000"/>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 name="Rectángulo 119">
            <a:extLst>
              <a:ext uri="{FF2B5EF4-FFF2-40B4-BE49-F238E27FC236}">
                <a16:creationId xmlns:a16="http://schemas.microsoft.com/office/drawing/2014/main" id="{D924ECBF-A2C9-0A66-3138-06FFE0ED0A5F}"/>
              </a:ext>
            </a:extLst>
          </p:cNvPr>
          <p:cNvSpPr/>
          <p:nvPr/>
        </p:nvSpPr>
        <p:spPr>
          <a:xfrm>
            <a:off x="2857669" y="2711367"/>
            <a:ext cx="6348839" cy="1658103"/>
          </a:xfrm>
          <a:prstGeom prst="roundRect">
            <a:avLst>
              <a:gd name="adj" fmla="val 50000"/>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5" name="TextBox 5">
            <a:extLst>
              <a:ext uri="{FF2B5EF4-FFF2-40B4-BE49-F238E27FC236}">
                <a16:creationId xmlns:a16="http://schemas.microsoft.com/office/drawing/2014/main" id="{99B9EE48-FE88-51D4-63F2-7B9603990F13}"/>
              </a:ext>
            </a:extLst>
          </p:cNvPr>
          <p:cNvSpPr txBox="1"/>
          <p:nvPr/>
        </p:nvSpPr>
        <p:spPr>
          <a:xfrm>
            <a:off x="3378496" y="2821222"/>
            <a:ext cx="5565207" cy="1477328"/>
          </a:xfrm>
          <a:prstGeom prst="rect">
            <a:avLst/>
          </a:prstGeom>
          <a:noFill/>
          <a:ln>
            <a:noFill/>
          </a:ln>
          <a:effectLst/>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r>
              <a:rPr lang="es-xl" sz="1800" b="1" dirty="0">
                <a:solidFill>
                  <a:srgbClr val="F6891F"/>
                </a:solidFill>
                <a:effectLst/>
                <a:ea typeface="Yu Mincho" panose="020B0400000000000000" pitchFamily="18" charset="-128"/>
              </a:rPr>
              <a:t>Los Clubes locales o Programas </a:t>
            </a:r>
            <a:r>
              <a:rPr lang="es-xl" sz="1800" dirty="0">
                <a:solidFill>
                  <a:srgbClr val="292662"/>
                </a:solidFill>
                <a:effectLst/>
                <a:ea typeface="Yu Mincho" panose="020B0400000000000000" pitchFamily="18" charset="-128"/>
              </a:rPr>
              <a:t>son una unidad </a:t>
            </a:r>
            <a:br>
              <a:rPr lang="en-US" sz="1800" dirty="0">
                <a:solidFill>
                  <a:srgbClr val="292662"/>
                </a:solidFill>
                <a:effectLst/>
                <a:ea typeface="Yu Mincho" panose="020B0400000000000000" pitchFamily="18" charset="-128"/>
              </a:rPr>
            </a:br>
            <a:r>
              <a:rPr lang="es-xl" sz="1800" dirty="0">
                <a:solidFill>
                  <a:srgbClr val="292662"/>
                </a:solidFill>
                <a:effectLst/>
                <a:ea typeface="Yu Mincho" panose="020B0400000000000000" pitchFamily="18" charset="-128"/>
              </a:rPr>
              <a:t>o rama local organizada que lleva a cabo actividades deportivas y no deportivas de Olimpiadas Especiales en una comunidad. Involucran a atletas, familias, hermanos, entrenadores y voluntarios. </a:t>
            </a:r>
            <a:endParaRPr lang="es-PA" sz="1800" b="1" i="1" dirty="0">
              <a:solidFill>
                <a:srgbClr val="292662"/>
              </a:solidFill>
              <a:ea typeface="Yu Mincho" panose="020B0400000000000000" pitchFamily="18" charset="-128"/>
            </a:endParaRPr>
          </a:p>
        </p:txBody>
      </p:sp>
    </p:spTree>
    <p:extLst>
      <p:ext uri="{BB962C8B-B14F-4D97-AF65-F5344CB8AC3E}">
        <p14:creationId xmlns:p14="http://schemas.microsoft.com/office/powerpoint/2010/main" val="1953887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2BEF8-854C-FC20-81ED-8E92E1DD7A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745E208-4CD9-A580-31F8-7F5805B26D85}"/>
              </a:ext>
            </a:extLst>
          </p:cNvPr>
          <p:cNvSpPr>
            <a:spLocks noGrp="1"/>
          </p:cNvSpPr>
          <p:nvPr>
            <p:ph type="body" sz="quarter" idx="11"/>
          </p:nvPr>
        </p:nvSpPr>
        <p:spPr>
          <a:xfrm>
            <a:off x="9753602" y="444728"/>
            <a:ext cx="2035628" cy="632958"/>
          </a:xfrm>
        </p:spPr>
        <p:txBody>
          <a:bodyPr/>
          <a:lstStyle/>
          <a:p>
            <a:r>
              <a:rPr lang="es-xl" dirty="0"/>
              <a:t>Introducción a Olimpiadas Especiales</a:t>
            </a:r>
          </a:p>
        </p:txBody>
      </p:sp>
      <p:sp>
        <p:nvSpPr>
          <p:cNvPr id="3" name="Text Placeholder 2">
            <a:extLst>
              <a:ext uri="{FF2B5EF4-FFF2-40B4-BE49-F238E27FC236}">
                <a16:creationId xmlns:a16="http://schemas.microsoft.com/office/drawing/2014/main" id="{2C8B1B59-FB8A-15B9-5A6E-D741246FA170}"/>
              </a:ext>
            </a:extLst>
          </p:cNvPr>
          <p:cNvSpPr>
            <a:spLocks noGrp="1"/>
          </p:cNvSpPr>
          <p:nvPr>
            <p:ph type="body" sz="quarter" idx="12"/>
          </p:nvPr>
        </p:nvSpPr>
        <p:spPr>
          <a:xfrm>
            <a:off x="9339945" y="575381"/>
            <a:ext cx="528061" cy="356260"/>
          </a:xfrm>
        </p:spPr>
        <p:txBody>
          <a:bodyPr/>
          <a:lstStyle/>
          <a:p>
            <a:r>
              <a:rPr lang="es-xl" dirty="0"/>
              <a:t>1.1.</a:t>
            </a:r>
          </a:p>
        </p:txBody>
      </p:sp>
      <p:sp>
        <p:nvSpPr>
          <p:cNvPr id="4" name="Text Placeholder 3">
            <a:extLst>
              <a:ext uri="{FF2B5EF4-FFF2-40B4-BE49-F238E27FC236}">
                <a16:creationId xmlns:a16="http://schemas.microsoft.com/office/drawing/2014/main" id="{3F1677D4-079A-3325-B960-BC9CF43B2174}"/>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B8095004-659A-6B43-8A2E-D6D801028B5A}"/>
              </a:ext>
            </a:extLst>
          </p:cNvPr>
          <p:cNvSpPr txBox="1"/>
          <p:nvPr/>
        </p:nvSpPr>
        <p:spPr>
          <a:xfrm>
            <a:off x="811899" y="1315832"/>
            <a:ext cx="5651500"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Definiciones</a:t>
            </a:r>
          </a:p>
        </p:txBody>
      </p:sp>
      <p:pic>
        <p:nvPicPr>
          <p:cNvPr id="8" name="Picture 7" descr="Un círculo azul con flechas naranjas&#10;&#10;Descripción generada automáticamente">
            <a:extLst>
              <a:ext uri="{FF2B5EF4-FFF2-40B4-BE49-F238E27FC236}">
                <a16:creationId xmlns:a16="http://schemas.microsoft.com/office/drawing/2014/main" id="{A316CDF2-DEAB-0278-94BC-EBA878032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3" name="TextBox 12">
            <a:extLst>
              <a:ext uri="{FF2B5EF4-FFF2-40B4-BE49-F238E27FC236}">
                <a16:creationId xmlns:a16="http://schemas.microsoft.com/office/drawing/2014/main" id="{8D7C9DA4-DCEA-0092-A390-CCC5D9C182D0}"/>
              </a:ext>
            </a:extLst>
          </p:cNvPr>
          <p:cNvSpPr txBox="1"/>
          <p:nvPr/>
        </p:nvSpPr>
        <p:spPr>
          <a:xfrm>
            <a:off x="1337305" y="2053166"/>
            <a:ext cx="3487244" cy="400110"/>
          </a:xfrm>
          <a:prstGeom prst="rect">
            <a:avLst/>
          </a:prstGeom>
          <a:noFill/>
        </p:spPr>
        <p:txBody>
          <a:bodyPr wrap="square" rtlCol="0">
            <a:spAutoFit/>
          </a:bodyPr>
          <a:lstStyle/>
          <a:p>
            <a:r>
              <a:rPr lang="es-xl" sz="2000" b="1" dirty="0">
                <a:solidFill>
                  <a:srgbClr val="292662"/>
                </a:solidFill>
                <a:latin typeface="Ubuntu Light" panose="020B0304030602030204" pitchFamily="34" charset="0"/>
              </a:rPr>
              <a:t>Discapacidad intelectual</a:t>
            </a:r>
          </a:p>
        </p:txBody>
      </p:sp>
      <p:pic>
        <p:nvPicPr>
          <p:cNvPr id="17" name="Picture 16" descr="Un círculo azul con flechas naranjas&#10;&#10;Descripción generada automáticamente">
            <a:extLst>
              <a:ext uri="{FF2B5EF4-FFF2-40B4-BE49-F238E27FC236}">
                <a16:creationId xmlns:a16="http://schemas.microsoft.com/office/drawing/2014/main" id="{2824FCC9-3726-5E63-CA5B-94A507E37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2569112"/>
            <a:ext cx="414010" cy="414010"/>
          </a:xfrm>
          <a:prstGeom prst="rect">
            <a:avLst/>
          </a:prstGeom>
        </p:spPr>
      </p:pic>
      <p:sp>
        <p:nvSpPr>
          <p:cNvPr id="18" name="TextBox 17">
            <a:extLst>
              <a:ext uri="{FF2B5EF4-FFF2-40B4-BE49-F238E27FC236}">
                <a16:creationId xmlns:a16="http://schemas.microsoft.com/office/drawing/2014/main" id="{D39EF7C3-78B6-42DD-B7ED-295B0708EEF2}"/>
              </a:ext>
            </a:extLst>
          </p:cNvPr>
          <p:cNvSpPr txBox="1"/>
          <p:nvPr/>
        </p:nvSpPr>
        <p:spPr>
          <a:xfrm>
            <a:off x="1337305" y="2531767"/>
            <a:ext cx="2942595" cy="400110"/>
          </a:xfrm>
          <a:prstGeom prst="rect">
            <a:avLst/>
          </a:prstGeom>
          <a:noFill/>
        </p:spPr>
        <p:txBody>
          <a:bodyPr wrap="square" rtlCol="0">
            <a:spAutoFit/>
          </a:bodyPr>
          <a:lstStyle/>
          <a:p>
            <a:r>
              <a:rPr lang="es-xl" sz="2000" b="1" dirty="0">
                <a:solidFill>
                  <a:srgbClr val="292662"/>
                </a:solidFill>
                <a:latin typeface="Ubuntu Light" panose="020B0304030602030204" pitchFamily="34" charset="0"/>
              </a:rPr>
              <a:t>Atleta</a:t>
            </a:r>
          </a:p>
        </p:txBody>
      </p:sp>
      <p:pic>
        <p:nvPicPr>
          <p:cNvPr id="21" name="Picture 20" descr="Un círculo azul con flechas naranjas&#10;&#10;Descripción generada automáticamente">
            <a:extLst>
              <a:ext uri="{FF2B5EF4-FFF2-40B4-BE49-F238E27FC236}">
                <a16:creationId xmlns:a16="http://schemas.microsoft.com/office/drawing/2014/main" id="{A2A5806F-2AC6-73D5-2920-35AEA2FF9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3557480"/>
            <a:ext cx="414010" cy="414010"/>
          </a:xfrm>
          <a:prstGeom prst="rect">
            <a:avLst/>
          </a:prstGeom>
        </p:spPr>
      </p:pic>
      <p:sp>
        <p:nvSpPr>
          <p:cNvPr id="22" name="TextBox 21">
            <a:extLst>
              <a:ext uri="{FF2B5EF4-FFF2-40B4-BE49-F238E27FC236}">
                <a16:creationId xmlns:a16="http://schemas.microsoft.com/office/drawing/2014/main" id="{8EED142B-6DA0-BC02-00B8-E32D4A6583B7}"/>
              </a:ext>
            </a:extLst>
          </p:cNvPr>
          <p:cNvSpPr txBox="1"/>
          <p:nvPr/>
        </p:nvSpPr>
        <p:spPr>
          <a:xfrm>
            <a:off x="1337305" y="3526014"/>
            <a:ext cx="2942595" cy="400110"/>
          </a:xfrm>
          <a:prstGeom prst="rect">
            <a:avLst/>
          </a:prstGeom>
          <a:noFill/>
        </p:spPr>
        <p:txBody>
          <a:bodyPr wrap="square" rtlCol="0">
            <a:spAutoFit/>
          </a:bodyPr>
          <a:lstStyle/>
          <a:p>
            <a:r>
              <a:rPr lang="es-xl" sz="2000" b="1" dirty="0">
                <a:solidFill>
                  <a:srgbClr val="292662"/>
                </a:solidFill>
                <a:latin typeface="Ubuntu Light" panose="020B0304030602030204" pitchFamily="34" charset="0"/>
              </a:rPr>
              <a:t>Deportes Unificados</a:t>
            </a:r>
            <a:r>
              <a:rPr lang="es-xl" sz="2000" b="1" baseline="30000" dirty="0">
                <a:solidFill>
                  <a:srgbClr val="292662"/>
                </a:solidFill>
                <a:latin typeface="Ubuntu Light" panose="020B0304030602030204" pitchFamily="34" charset="0"/>
              </a:rPr>
              <a:t>®</a:t>
            </a:r>
          </a:p>
        </p:txBody>
      </p:sp>
      <p:pic>
        <p:nvPicPr>
          <p:cNvPr id="23" name="Picture 22" descr="Un círculo azul con flechas naranjas&#10;&#10;Descripción generada automáticamente">
            <a:extLst>
              <a:ext uri="{FF2B5EF4-FFF2-40B4-BE49-F238E27FC236}">
                <a16:creationId xmlns:a16="http://schemas.microsoft.com/office/drawing/2014/main" id="{6012F39E-0E27-10F0-3447-333BC4D7C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4051664"/>
            <a:ext cx="414010" cy="414010"/>
          </a:xfrm>
          <a:prstGeom prst="rect">
            <a:avLst/>
          </a:prstGeom>
        </p:spPr>
      </p:pic>
      <p:sp>
        <p:nvSpPr>
          <p:cNvPr id="24" name="TextBox 23">
            <a:extLst>
              <a:ext uri="{FF2B5EF4-FFF2-40B4-BE49-F238E27FC236}">
                <a16:creationId xmlns:a16="http://schemas.microsoft.com/office/drawing/2014/main" id="{AEE5DBD2-D47B-11C5-B857-574DFC5C4175}"/>
              </a:ext>
            </a:extLst>
          </p:cNvPr>
          <p:cNvSpPr txBox="1"/>
          <p:nvPr/>
        </p:nvSpPr>
        <p:spPr>
          <a:xfrm>
            <a:off x="1337305" y="4035932"/>
            <a:ext cx="3347906" cy="400110"/>
          </a:xfrm>
          <a:prstGeom prst="rect">
            <a:avLst/>
          </a:prstGeom>
          <a:noFill/>
        </p:spPr>
        <p:txBody>
          <a:bodyPr wrap="square" rtlCol="0">
            <a:spAutoFit/>
          </a:bodyPr>
          <a:lstStyle/>
          <a:p>
            <a:r>
              <a:rPr lang="es-xl" sz="2000" b="1" dirty="0">
                <a:solidFill>
                  <a:srgbClr val="292662"/>
                </a:solidFill>
                <a:latin typeface="Ubuntu Light" panose="020B0304030602030204" pitchFamily="34" charset="0"/>
              </a:rPr>
              <a:t>Compañeros Unificados</a:t>
            </a:r>
          </a:p>
        </p:txBody>
      </p:sp>
      <p:pic>
        <p:nvPicPr>
          <p:cNvPr id="25" name="Picture 24" descr="Un círculo azul con flechas naranjas&#10;&#10;Descripción generada automáticamente">
            <a:extLst>
              <a:ext uri="{FF2B5EF4-FFF2-40B4-BE49-F238E27FC236}">
                <a16:creationId xmlns:a16="http://schemas.microsoft.com/office/drawing/2014/main" id="{D52F616C-12EB-914A-D730-B884B5B77C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4545850"/>
            <a:ext cx="414010" cy="414010"/>
          </a:xfrm>
          <a:prstGeom prst="rect">
            <a:avLst/>
          </a:prstGeom>
        </p:spPr>
      </p:pic>
      <p:sp>
        <p:nvSpPr>
          <p:cNvPr id="26" name="TextBox 25">
            <a:extLst>
              <a:ext uri="{FF2B5EF4-FFF2-40B4-BE49-F238E27FC236}">
                <a16:creationId xmlns:a16="http://schemas.microsoft.com/office/drawing/2014/main" id="{57852111-ED2D-C364-EFCC-2D19018C9FE5}"/>
              </a:ext>
            </a:extLst>
          </p:cNvPr>
          <p:cNvSpPr txBox="1"/>
          <p:nvPr/>
        </p:nvSpPr>
        <p:spPr>
          <a:xfrm>
            <a:off x="1337305" y="4524088"/>
            <a:ext cx="2942595" cy="400110"/>
          </a:xfrm>
          <a:prstGeom prst="rect">
            <a:avLst/>
          </a:prstGeom>
          <a:noFill/>
        </p:spPr>
        <p:txBody>
          <a:bodyPr wrap="square" rtlCol="0">
            <a:spAutoFit/>
          </a:bodyPr>
          <a:lstStyle/>
          <a:p>
            <a:r>
              <a:rPr lang="es-xl" sz="2000" b="1" dirty="0">
                <a:solidFill>
                  <a:srgbClr val="292662"/>
                </a:solidFill>
                <a:latin typeface="Ubuntu Light" panose="020B0304030602030204" pitchFamily="34" charset="0"/>
              </a:rPr>
              <a:t>Escuelas Unificadas</a:t>
            </a:r>
          </a:p>
        </p:txBody>
      </p:sp>
      <p:pic>
        <p:nvPicPr>
          <p:cNvPr id="10" name="Picture 9" descr="Un círculo azul con flechas naranjas&#10;&#10;Descripción generada automáticamente">
            <a:extLst>
              <a:ext uri="{FF2B5EF4-FFF2-40B4-BE49-F238E27FC236}">
                <a16:creationId xmlns:a16="http://schemas.microsoft.com/office/drawing/2014/main" id="{761F67D0-CCA7-063B-30DB-F9A6A2E0F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3063296"/>
            <a:ext cx="414010" cy="414010"/>
          </a:xfrm>
          <a:prstGeom prst="rect">
            <a:avLst/>
          </a:prstGeom>
        </p:spPr>
      </p:pic>
      <p:sp>
        <p:nvSpPr>
          <p:cNvPr id="11" name="TextBox 10">
            <a:extLst>
              <a:ext uri="{FF2B5EF4-FFF2-40B4-BE49-F238E27FC236}">
                <a16:creationId xmlns:a16="http://schemas.microsoft.com/office/drawing/2014/main" id="{B5C907E8-F56D-1435-6F5C-C25A7C972283}"/>
              </a:ext>
            </a:extLst>
          </p:cNvPr>
          <p:cNvSpPr txBox="1"/>
          <p:nvPr/>
        </p:nvSpPr>
        <p:spPr>
          <a:xfrm>
            <a:off x="1337305" y="3021426"/>
            <a:ext cx="2942595" cy="400110"/>
          </a:xfrm>
          <a:prstGeom prst="rect">
            <a:avLst/>
          </a:prstGeom>
          <a:noFill/>
        </p:spPr>
        <p:txBody>
          <a:bodyPr wrap="square" rtlCol="0">
            <a:spAutoFit/>
          </a:bodyPr>
          <a:lstStyle/>
          <a:p>
            <a:r>
              <a:rPr lang="es-xl" sz="2000" b="1" dirty="0">
                <a:solidFill>
                  <a:srgbClr val="292662"/>
                </a:solidFill>
                <a:latin typeface="Ubuntu Light" panose="020B0304030602030204" pitchFamily="34" charset="0"/>
              </a:rPr>
              <a:t>Miembros de familias</a:t>
            </a:r>
          </a:p>
        </p:txBody>
      </p:sp>
    </p:spTree>
    <p:extLst>
      <p:ext uri="{BB962C8B-B14F-4D97-AF65-F5344CB8AC3E}">
        <p14:creationId xmlns:p14="http://schemas.microsoft.com/office/powerpoint/2010/main" val="3478977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40CD3-8901-83F3-CAF0-A105D53494C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119D3A5-B26B-639D-8FEC-C6852684AE8E}"/>
              </a:ext>
            </a:extLst>
          </p:cNvPr>
          <p:cNvSpPr>
            <a:spLocks noGrp="1"/>
          </p:cNvSpPr>
          <p:nvPr>
            <p:ph type="body" sz="quarter" idx="11"/>
          </p:nvPr>
        </p:nvSpPr>
        <p:spPr>
          <a:xfrm>
            <a:off x="9753602" y="444728"/>
            <a:ext cx="2035628" cy="632958"/>
          </a:xfrm>
        </p:spPr>
        <p:txBody>
          <a:bodyPr/>
          <a:lstStyle/>
          <a:p>
            <a:r>
              <a:rPr lang="es-xl" dirty="0"/>
              <a:t>Introducción a Olimpiadas Especiales</a:t>
            </a:r>
            <a:endParaRPr lang="en-US" dirty="0"/>
          </a:p>
        </p:txBody>
      </p:sp>
      <p:sp>
        <p:nvSpPr>
          <p:cNvPr id="3" name="Text Placeholder 2">
            <a:extLst>
              <a:ext uri="{FF2B5EF4-FFF2-40B4-BE49-F238E27FC236}">
                <a16:creationId xmlns:a16="http://schemas.microsoft.com/office/drawing/2014/main" id="{9AE1CC77-DEC1-BDAD-E4EF-8FF28A6399DB}"/>
              </a:ext>
            </a:extLst>
          </p:cNvPr>
          <p:cNvSpPr>
            <a:spLocks noGrp="1"/>
          </p:cNvSpPr>
          <p:nvPr>
            <p:ph type="body" sz="quarter" idx="12"/>
          </p:nvPr>
        </p:nvSpPr>
        <p:spPr>
          <a:xfrm>
            <a:off x="9339945" y="575623"/>
            <a:ext cx="528061" cy="356260"/>
          </a:xfrm>
        </p:spPr>
        <p:txBody>
          <a:bodyPr/>
          <a:lstStyle/>
          <a:p>
            <a:r>
              <a:rPr lang="es-xl" dirty="0"/>
              <a:t>1.1.</a:t>
            </a:r>
          </a:p>
        </p:txBody>
      </p:sp>
      <p:sp>
        <p:nvSpPr>
          <p:cNvPr id="4" name="Text Placeholder 3">
            <a:extLst>
              <a:ext uri="{FF2B5EF4-FFF2-40B4-BE49-F238E27FC236}">
                <a16:creationId xmlns:a16="http://schemas.microsoft.com/office/drawing/2014/main" id="{A521AC50-D75D-200E-8844-FC28CEABA8FD}"/>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19C5FE26-68DC-5488-EA92-73FAC3AB457C}"/>
              </a:ext>
            </a:extLst>
          </p:cNvPr>
          <p:cNvSpPr txBox="1"/>
          <p:nvPr/>
        </p:nvSpPr>
        <p:spPr>
          <a:xfrm>
            <a:off x="811899" y="1315832"/>
            <a:ext cx="5651500"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Definiciones</a:t>
            </a:r>
          </a:p>
        </p:txBody>
      </p:sp>
      <p:pic>
        <p:nvPicPr>
          <p:cNvPr id="8" name="Picture 7" descr="Un círculo azul con flechas naranjas&#10;&#10;Descripción generada automáticamente">
            <a:extLst>
              <a:ext uri="{FF2B5EF4-FFF2-40B4-BE49-F238E27FC236}">
                <a16:creationId xmlns:a16="http://schemas.microsoft.com/office/drawing/2014/main" id="{07D87FF0-0D32-19FE-9DC5-17CF12FF2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3" name="TextBox 12">
            <a:extLst>
              <a:ext uri="{FF2B5EF4-FFF2-40B4-BE49-F238E27FC236}">
                <a16:creationId xmlns:a16="http://schemas.microsoft.com/office/drawing/2014/main" id="{56BD0728-BAF5-4AA6-AFE6-3D868F2F2271}"/>
              </a:ext>
            </a:extLst>
          </p:cNvPr>
          <p:cNvSpPr txBox="1"/>
          <p:nvPr/>
        </p:nvSpPr>
        <p:spPr>
          <a:xfrm>
            <a:off x="1337305" y="2053166"/>
            <a:ext cx="3217278" cy="400110"/>
          </a:xfrm>
          <a:prstGeom prst="rect">
            <a:avLst/>
          </a:prstGeom>
          <a:noFill/>
        </p:spPr>
        <p:txBody>
          <a:bodyPr wrap="square" rtlCol="0">
            <a:spAutoFit/>
          </a:bodyPr>
          <a:lstStyle/>
          <a:p>
            <a:r>
              <a:rPr lang="es-xl" sz="2000" b="1">
                <a:solidFill>
                  <a:srgbClr val="292662"/>
                </a:solidFill>
                <a:latin typeface="Ubuntu Light" panose="020B0304030602030204" pitchFamily="34" charset="0"/>
              </a:rPr>
              <a:t>Discapacidad intelectual</a:t>
            </a:r>
            <a:endParaRPr lang="es-xl" sz="2000" b="1" dirty="0">
              <a:solidFill>
                <a:srgbClr val="292662"/>
              </a:solidFill>
              <a:latin typeface="Ubuntu Light" panose="020B0304030602030204" pitchFamily="34" charset="0"/>
            </a:endParaRPr>
          </a:p>
        </p:txBody>
      </p:sp>
      <p:sp>
        <p:nvSpPr>
          <p:cNvPr id="14" name="TextBox 13">
            <a:extLst>
              <a:ext uri="{FF2B5EF4-FFF2-40B4-BE49-F238E27FC236}">
                <a16:creationId xmlns:a16="http://schemas.microsoft.com/office/drawing/2014/main" id="{59DF5897-0F83-EF1D-E316-41AFA575EF6F}"/>
              </a:ext>
            </a:extLst>
          </p:cNvPr>
          <p:cNvSpPr txBox="1"/>
          <p:nvPr/>
        </p:nvSpPr>
        <p:spPr>
          <a:xfrm>
            <a:off x="4445000" y="2053166"/>
            <a:ext cx="6675846" cy="2616101"/>
          </a:xfrm>
          <a:prstGeom prst="rect">
            <a:avLst/>
          </a:prstGeom>
          <a:noFill/>
        </p:spPr>
        <p:txBody>
          <a:bodyPr wrap="square" rtlCol="0">
            <a:spAutoFit/>
          </a:bodyPr>
          <a:lstStyle/>
          <a:p>
            <a:pPr>
              <a:spcAft>
                <a:spcPts val="1200"/>
              </a:spcAft>
            </a:pPr>
            <a:r>
              <a:rPr lang="es-xl" dirty="0">
                <a:latin typeface="Ubuntu Light" panose="020B0304030602030204" pitchFamily="34" charset="0"/>
              </a:rPr>
              <a:t>Según la Asociación Americana de Discapacidades Intelectuales y del Desarrollo, una persona </a:t>
            </a:r>
            <a:r>
              <a:rPr lang="es-xl">
                <a:latin typeface="Ubuntu Light" panose="020B0304030602030204" pitchFamily="34" charset="0"/>
              </a:rPr>
              <a:t>tiene una </a:t>
            </a:r>
            <a:r>
              <a:rPr lang="es-xl" dirty="0">
                <a:latin typeface="Ubuntu Light" panose="020B0304030602030204" pitchFamily="34" charset="0"/>
              </a:rPr>
              <a:t>discapacidad intelectual si cumple tres criterios: </a:t>
            </a:r>
          </a:p>
          <a:p>
            <a:pPr marL="444500" indent="-355600">
              <a:spcAft>
                <a:spcPts val="600"/>
              </a:spcAft>
              <a:buBlip>
                <a:blip r:embed="rId4"/>
              </a:buBlip>
            </a:pPr>
            <a:r>
              <a:rPr lang="es-xl" dirty="0">
                <a:latin typeface="Ubuntu Light" panose="020B0304030602030204" pitchFamily="34" charset="0"/>
              </a:rPr>
              <a:t>El coeficiente intelectual es inferior a 70.</a:t>
            </a:r>
          </a:p>
          <a:p>
            <a:pPr marL="444500" indent="-355600">
              <a:spcAft>
                <a:spcPts val="600"/>
              </a:spcAft>
              <a:buBlip>
                <a:blip r:embed="rId4"/>
              </a:buBlip>
            </a:pPr>
            <a:r>
              <a:rPr lang="es-xl" dirty="0">
                <a:latin typeface="Ubuntu Light" panose="020B0304030602030204" pitchFamily="34" charset="0"/>
              </a:rPr>
              <a:t>Existen limitaciones significativas en el comportamiento adaptativo en una o más de las siguientes áreas: habilidades conceptuales, sociales o prácticas.</a:t>
            </a:r>
          </a:p>
          <a:p>
            <a:pPr marL="444500" indent="-355600">
              <a:spcAft>
                <a:spcPts val="600"/>
              </a:spcAft>
              <a:buBlip>
                <a:blip r:embed="rId4"/>
              </a:buBlip>
            </a:pPr>
            <a:r>
              <a:rPr lang="es-xl" dirty="0">
                <a:latin typeface="Ubuntu Light" panose="020B0304030602030204" pitchFamily="34" charset="0"/>
              </a:rPr>
              <a:t>La afección se manifiesta antes de los 22 años.</a:t>
            </a:r>
          </a:p>
        </p:txBody>
      </p:sp>
      <p:pic>
        <p:nvPicPr>
          <p:cNvPr id="17" name="Picture 16" descr="Un círculo azul con flechas naranjas&#10;&#10;Descripción generada automáticamente">
            <a:extLst>
              <a:ext uri="{FF2B5EF4-FFF2-40B4-BE49-F238E27FC236}">
                <a16:creationId xmlns:a16="http://schemas.microsoft.com/office/drawing/2014/main" id="{EA506378-4EE4-3E31-5945-C997C43A43F0}"/>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570479"/>
            <a:ext cx="414010" cy="414010"/>
          </a:xfrm>
          <a:prstGeom prst="rect">
            <a:avLst/>
          </a:prstGeom>
        </p:spPr>
      </p:pic>
      <p:sp>
        <p:nvSpPr>
          <p:cNvPr id="18" name="TextBox 17">
            <a:extLst>
              <a:ext uri="{FF2B5EF4-FFF2-40B4-BE49-F238E27FC236}">
                <a16:creationId xmlns:a16="http://schemas.microsoft.com/office/drawing/2014/main" id="{E08C937D-9052-0AFB-3293-4A8B9BA72947}"/>
              </a:ext>
            </a:extLst>
          </p:cNvPr>
          <p:cNvSpPr txBox="1"/>
          <p:nvPr/>
        </p:nvSpPr>
        <p:spPr>
          <a:xfrm>
            <a:off x="1337305" y="2531767"/>
            <a:ext cx="2942595"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Atleta</a:t>
            </a:r>
          </a:p>
        </p:txBody>
      </p:sp>
      <p:pic>
        <p:nvPicPr>
          <p:cNvPr id="21" name="Picture 20" descr="Un círculo azul con flechas naranjas&#10;&#10;Descripción generada automáticamente">
            <a:extLst>
              <a:ext uri="{FF2B5EF4-FFF2-40B4-BE49-F238E27FC236}">
                <a16:creationId xmlns:a16="http://schemas.microsoft.com/office/drawing/2014/main" id="{79954268-6491-B3D9-F527-E46E11F06BE5}"/>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561581"/>
            <a:ext cx="414010" cy="414010"/>
          </a:xfrm>
          <a:prstGeom prst="rect">
            <a:avLst/>
          </a:prstGeom>
        </p:spPr>
      </p:pic>
      <p:sp>
        <p:nvSpPr>
          <p:cNvPr id="22" name="TextBox 21">
            <a:extLst>
              <a:ext uri="{FF2B5EF4-FFF2-40B4-BE49-F238E27FC236}">
                <a16:creationId xmlns:a16="http://schemas.microsoft.com/office/drawing/2014/main" id="{420697A0-0E56-6F9B-D3A4-BE1D920595BD}"/>
              </a:ext>
            </a:extLst>
          </p:cNvPr>
          <p:cNvSpPr txBox="1"/>
          <p:nvPr/>
        </p:nvSpPr>
        <p:spPr>
          <a:xfrm>
            <a:off x="1337305" y="3532847"/>
            <a:ext cx="2942595"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Deportes Unificados</a:t>
            </a:r>
            <a:r>
              <a:rPr lang="es-xl" sz="2000" b="1" baseline="30000" dirty="0">
                <a:solidFill>
                  <a:schemeClr val="bg1">
                    <a:lumMod val="75000"/>
                  </a:schemeClr>
                </a:solidFill>
                <a:latin typeface="Ubuntu Light" panose="020B0304030602030204" pitchFamily="34" charset="0"/>
              </a:rPr>
              <a:t>®</a:t>
            </a:r>
          </a:p>
        </p:txBody>
      </p:sp>
      <p:pic>
        <p:nvPicPr>
          <p:cNvPr id="23" name="Picture 22" descr="Un círculo azul con flechas naranjas&#10;&#10;Descripción generada automáticamente">
            <a:extLst>
              <a:ext uri="{FF2B5EF4-FFF2-40B4-BE49-F238E27FC236}">
                <a16:creationId xmlns:a16="http://schemas.microsoft.com/office/drawing/2014/main" id="{B0A0904D-A096-32ED-9E9F-B057C534B925}"/>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057132"/>
            <a:ext cx="414010" cy="414010"/>
          </a:xfrm>
          <a:prstGeom prst="rect">
            <a:avLst/>
          </a:prstGeom>
        </p:spPr>
      </p:pic>
      <p:sp>
        <p:nvSpPr>
          <p:cNvPr id="24" name="TextBox 23">
            <a:extLst>
              <a:ext uri="{FF2B5EF4-FFF2-40B4-BE49-F238E27FC236}">
                <a16:creationId xmlns:a16="http://schemas.microsoft.com/office/drawing/2014/main" id="{85F019D9-1491-0636-42E6-0FAD1135FF50}"/>
              </a:ext>
            </a:extLst>
          </p:cNvPr>
          <p:cNvSpPr txBox="1"/>
          <p:nvPr/>
        </p:nvSpPr>
        <p:spPr>
          <a:xfrm>
            <a:off x="1337305" y="4042765"/>
            <a:ext cx="3107695"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Compañeros Unificados</a:t>
            </a:r>
          </a:p>
        </p:txBody>
      </p:sp>
      <p:pic>
        <p:nvPicPr>
          <p:cNvPr id="25" name="Picture 24" descr="Un círculo azul con flechas naranjas&#10;&#10;Descripción generada automáticamente">
            <a:extLst>
              <a:ext uri="{FF2B5EF4-FFF2-40B4-BE49-F238E27FC236}">
                <a16:creationId xmlns:a16="http://schemas.microsoft.com/office/drawing/2014/main" id="{0D3C885F-DA64-0939-B1E9-5BB976C0DEA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552683"/>
            <a:ext cx="414010" cy="414010"/>
          </a:xfrm>
          <a:prstGeom prst="rect">
            <a:avLst/>
          </a:prstGeom>
        </p:spPr>
      </p:pic>
      <p:sp>
        <p:nvSpPr>
          <p:cNvPr id="26" name="TextBox 25">
            <a:extLst>
              <a:ext uri="{FF2B5EF4-FFF2-40B4-BE49-F238E27FC236}">
                <a16:creationId xmlns:a16="http://schemas.microsoft.com/office/drawing/2014/main" id="{3D1DA68D-B3DD-4373-E257-3C90F89B0B12}"/>
              </a:ext>
            </a:extLst>
          </p:cNvPr>
          <p:cNvSpPr txBox="1"/>
          <p:nvPr/>
        </p:nvSpPr>
        <p:spPr>
          <a:xfrm>
            <a:off x="1337305" y="4530921"/>
            <a:ext cx="3217277"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Escuelas Unificadas</a:t>
            </a:r>
          </a:p>
        </p:txBody>
      </p:sp>
      <p:pic>
        <p:nvPicPr>
          <p:cNvPr id="9" name="Picture 8" descr="Un círculo azul con flechas naranjas&#10;&#10;Descripción generada automáticamente">
            <a:extLst>
              <a:ext uri="{FF2B5EF4-FFF2-40B4-BE49-F238E27FC236}">
                <a16:creationId xmlns:a16="http://schemas.microsoft.com/office/drawing/2014/main" id="{7951A9DC-6E40-DA93-3625-C051F269505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066030"/>
            <a:ext cx="414010" cy="414010"/>
          </a:xfrm>
          <a:prstGeom prst="rect">
            <a:avLst/>
          </a:prstGeom>
        </p:spPr>
      </p:pic>
      <p:sp>
        <p:nvSpPr>
          <p:cNvPr id="10" name="TextBox 9">
            <a:extLst>
              <a:ext uri="{FF2B5EF4-FFF2-40B4-BE49-F238E27FC236}">
                <a16:creationId xmlns:a16="http://schemas.microsoft.com/office/drawing/2014/main" id="{C6DF4E3B-2686-F220-DD49-AFCB6C105F21}"/>
              </a:ext>
            </a:extLst>
          </p:cNvPr>
          <p:cNvSpPr txBox="1"/>
          <p:nvPr/>
        </p:nvSpPr>
        <p:spPr>
          <a:xfrm>
            <a:off x="1337305" y="3021426"/>
            <a:ext cx="2942595"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Miembros de familias</a:t>
            </a:r>
          </a:p>
        </p:txBody>
      </p:sp>
    </p:spTree>
    <p:extLst>
      <p:ext uri="{BB962C8B-B14F-4D97-AF65-F5344CB8AC3E}">
        <p14:creationId xmlns:p14="http://schemas.microsoft.com/office/powerpoint/2010/main" val="2321030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A668C-9E27-411C-7A37-E2081497DF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4145F15-778C-0546-A051-082CB599894F}"/>
              </a:ext>
            </a:extLst>
          </p:cNvPr>
          <p:cNvSpPr>
            <a:spLocks noGrp="1"/>
          </p:cNvSpPr>
          <p:nvPr>
            <p:ph type="body" sz="quarter" idx="11"/>
          </p:nvPr>
        </p:nvSpPr>
        <p:spPr>
          <a:xfrm>
            <a:off x="9753602" y="444728"/>
            <a:ext cx="2035628" cy="632958"/>
          </a:xfrm>
        </p:spPr>
        <p:txBody>
          <a:bodyPr/>
          <a:lstStyle/>
          <a:p>
            <a:r>
              <a:rPr lang="es-xl" dirty="0"/>
              <a:t>Introducción a Olimpiadas Especiales </a:t>
            </a:r>
          </a:p>
        </p:txBody>
      </p:sp>
      <p:sp>
        <p:nvSpPr>
          <p:cNvPr id="3" name="Text Placeholder 2">
            <a:extLst>
              <a:ext uri="{FF2B5EF4-FFF2-40B4-BE49-F238E27FC236}">
                <a16:creationId xmlns:a16="http://schemas.microsoft.com/office/drawing/2014/main" id="{7C0B810D-D1A5-9A4C-69D6-5129BE5900B1}"/>
              </a:ext>
            </a:extLst>
          </p:cNvPr>
          <p:cNvSpPr>
            <a:spLocks noGrp="1"/>
          </p:cNvSpPr>
          <p:nvPr>
            <p:ph type="body" sz="quarter" idx="12"/>
          </p:nvPr>
        </p:nvSpPr>
        <p:spPr>
          <a:xfrm>
            <a:off x="9339945" y="575623"/>
            <a:ext cx="528061" cy="356260"/>
          </a:xfrm>
        </p:spPr>
        <p:txBody>
          <a:bodyPr/>
          <a:lstStyle/>
          <a:p>
            <a:r>
              <a:rPr lang="es-xl" dirty="0"/>
              <a:t>1.1.</a:t>
            </a:r>
          </a:p>
        </p:txBody>
      </p:sp>
      <p:sp>
        <p:nvSpPr>
          <p:cNvPr id="4" name="Text Placeholder 3">
            <a:extLst>
              <a:ext uri="{FF2B5EF4-FFF2-40B4-BE49-F238E27FC236}">
                <a16:creationId xmlns:a16="http://schemas.microsoft.com/office/drawing/2014/main" id="{C8BE2634-9581-C6C9-C75A-84A02A44945D}"/>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DCFF5EA4-E0C4-2316-0A38-22A818443B98}"/>
              </a:ext>
            </a:extLst>
          </p:cNvPr>
          <p:cNvSpPr txBox="1"/>
          <p:nvPr/>
        </p:nvSpPr>
        <p:spPr>
          <a:xfrm>
            <a:off x="811899" y="1315832"/>
            <a:ext cx="5651500"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Definiciones</a:t>
            </a:r>
          </a:p>
        </p:txBody>
      </p:sp>
      <p:pic>
        <p:nvPicPr>
          <p:cNvPr id="8" name="Picture 7" descr="Un círculo azul con flechas naranjas&#10;&#10;Descripción generada automáticamente">
            <a:extLst>
              <a:ext uri="{FF2B5EF4-FFF2-40B4-BE49-F238E27FC236}">
                <a16:creationId xmlns:a16="http://schemas.microsoft.com/office/drawing/2014/main" id="{122DCDB5-87A8-C2D3-66A7-5D02CCF7B06E}"/>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3" name="TextBox 12">
            <a:extLst>
              <a:ext uri="{FF2B5EF4-FFF2-40B4-BE49-F238E27FC236}">
                <a16:creationId xmlns:a16="http://schemas.microsoft.com/office/drawing/2014/main" id="{332128B6-A8BD-8AE9-0CA9-02B54F9634FD}"/>
              </a:ext>
            </a:extLst>
          </p:cNvPr>
          <p:cNvSpPr txBox="1"/>
          <p:nvPr/>
        </p:nvSpPr>
        <p:spPr>
          <a:xfrm>
            <a:off x="1337305" y="2053166"/>
            <a:ext cx="3107695"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Discapacidad intelectual</a:t>
            </a:r>
          </a:p>
        </p:txBody>
      </p:sp>
      <p:sp>
        <p:nvSpPr>
          <p:cNvPr id="14" name="TextBox 13">
            <a:extLst>
              <a:ext uri="{FF2B5EF4-FFF2-40B4-BE49-F238E27FC236}">
                <a16:creationId xmlns:a16="http://schemas.microsoft.com/office/drawing/2014/main" id="{851C453A-D681-CAEB-ACAD-D42F003E38FF}"/>
              </a:ext>
            </a:extLst>
          </p:cNvPr>
          <p:cNvSpPr txBox="1"/>
          <p:nvPr/>
        </p:nvSpPr>
        <p:spPr>
          <a:xfrm>
            <a:off x="4445000" y="2563342"/>
            <a:ext cx="6409695" cy="2339102"/>
          </a:xfrm>
          <a:prstGeom prst="rect">
            <a:avLst/>
          </a:prstGeom>
          <a:noFill/>
        </p:spPr>
        <p:txBody>
          <a:bodyPr wrap="square" rtlCol="0">
            <a:spAutoFit/>
          </a:bodyPr>
          <a:lstStyle/>
          <a:p>
            <a:pPr marL="355600" indent="-355600">
              <a:spcAft>
                <a:spcPts val="1200"/>
              </a:spcAft>
              <a:buBlip>
                <a:blip r:embed="rId4"/>
              </a:buBlip>
            </a:pPr>
            <a:r>
              <a:rPr lang="es-xl" dirty="0">
                <a:latin typeface="Ubuntu Light" panose="020B0304030602030204" pitchFamily="34" charset="0"/>
              </a:rPr>
              <a:t>Personas de todas las edades y niveles de capacidad identificadas como personas con discapacidad intelectual por un profesional médico.</a:t>
            </a:r>
          </a:p>
          <a:p>
            <a:pPr marL="355600" indent="-355600">
              <a:spcAft>
                <a:spcPts val="1200"/>
              </a:spcAft>
              <a:buBlip>
                <a:blip r:embed="rId4"/>
              </a:buBlip>
            </a:pPr>
            <a:r>
              <a:rPr lang="es-xl" dirty="0">
                <a:latin typeface="Ubuntu Light" panose="020B0304030602030204" pitchFamily="34" charset="0"/>
              </a:rPr>
              <a:t>Elegibles para el entrenamiento y la </a:t>
            </a:r>
            <a:r>
              <a:rPr lang="es-xl">
                <a:latin typeface="Ubuntu Light" panose="020B0304030602030204" pitchFamily="34" charset="0"/>
              </a:rPr>
              <a:t>competición </a:t>
            </a:r>
            <a:br>
              <a:rPr lang="en-US">
                <a:latin typeface="Ubuntu Light" panose="020B0304030602030204" pitchFamily="34" charset="0"/>
              </a:rPr>
            </a:br>
            <a:r>
              <a:rPr lang="es-xl">
                <a:latin typeface="Ubuntu Light" panose="020B0304030602030204" pitchFamily="34" charset="0"/>
              </a:rPr>
              <a:t>a </a:t>
            </a:r>
            <a:r>
              <a:rPr lang="es-xl" dirty="0">
                <a:latin typeface="Ubuntu Light" panose="020B0304030602030204" pitchFamily="34" charset="0"/>
              </a:rPr>
              <a:t>partir de </a:t>
            </a:r>
            <a:r>
              <a:rPr lang="es-xl">
                <a:latin typeface="Ubuntu Light" panose="020B0304030602030204" pitchFamily="34" charset="0"/>
              </a:rPr>
              <a:t>los 8 </a:t>
            </a:r>
            <a:r>
              <a:rPr lang="es-xl" dirty="0">
                <a:latin typeface="Ubuntu Light" panose="020B0304030602030204" pitchFamily="34" charset="0"/>
              </a:rPr>
              <a:t>años, sin límite de edad superior.</a:t>
            </a:r>
          </a:p>
          <a:p>
            <a:pPr marL="355600" indent="-355600">
              <a:spcAft>
                <a:spcPts val="1200"/>
              </a:spcAft>
              <a:buBlip>
                <a:blip r:embed="rId4"/>
              </a:buBlip>
            </a:pPr>
            <a:r>
              <a:rPr lang="es-xl" dirty="0">
                <a:latin typeface="Ubuntu Light" panose="020B0304030602030204" pitchFamily="34" charset="0"/>
              </a:rPr>
              <a:t>Los niños menores de 8 años son elegibles </a:t>
            </a:r>
            <a:r>
              <a:rPr lang="es-xl">
                <a:latin typeface="Ubuntu Light" panose="020B0304030602030204" pitchFamily="34" charset="0"/>
              </a:rPr>
              <a:t>para </a:t>
            </a:r>
            <a:br>
              <a:rPr lang="en-US">
                <a:latin typeface="Ubuntu Light" panose="020B0304030602030204" pitchFamily="34" charset="0"/>
              </a:rPr>
            </a:br>
            <a:r>
              <a:rPr lang="es-xl">
                <a:latin typeface="Ubuntu Light" panose="020B0304030602030204" pitchFamily="34" charset="0"/>
              </a:rPr>
              <a:t>el </a:t>
            </a:r>
            <a:r>
              <a:rPr lang="es-xl" dirty="0">
                <a:latin typeface="Ubuntu Light" panose="020B0304030602030204" pitchFamily="34" charset="0"/>
              </a:rPr>
              <a:t>Programa de Atletas Jóvenes.</a:t>
            </a:r>
          </a:p>
        </p:txBody>
      </p:sp>
      <p:pic>
        <p:nvPicPr>
          <p:cNvPr id="17" name="Picture 16" descr="Un círculo azul con flechas naranjas&#10;&#10;Descripción generada automáticamente">
            <a:extLst>
              <a:ext uri="{FF2B5EF4-FFF2-40B4-BE49-F238E27FC236}">
                <a16:creationId xmlns:a16="http://schemas.microsoft.com/office/drawing/2014/main" id="{43AE87D9-F9FA-A055-A8B5-5C5C35696E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2570479"/>
            <a:ext cx="414010" cy="414010"/>
          </a:xfrm>
          <a:prstGeom prst="rect">
            <a:avLst/>
          </a:prstGeom>
        </p:spPr>
      </p:pic>
      <p:sp>
        <p:nvSpPr>
          <p:cNvPr id="18" name="TextBox 17">
            <a:extLst>
              <a:ext uri="{FF2B5EF4-FFF2-40B4-BE49-F238E27FC236}">
                <a16:creationId xmlns:a16="http://schemas.microsoft.com/office/drawing/2014/main" id="{B7BDCF6B-5D6B-A3ED-0670-F2AB9C1C85B6}"/>
              </a:ext>
            </a:extLst>
          </p:cNvPr>
          <p:cNvSpPr txBox="1"/>
          <p:nvPr/>
        </p:nvSpPr>
        <p:spPr>
          <a:xfrm>
            <a:off x="1337305" y="2531767"/>
            <a:ext cx="2942595" cy="400110"/>
          </a:xfrm>
          <a:prstGeom prst="rect">
            <a:avLst/>
          </a:prstGeom>
          <a:noFill/>
        </p:spPr>
        <p:txBody>
          <a:bodyPr wrap="square" rtlCol="0">
            <a:spAutoFit/>
          </a:bodyPr>
          <a:lstStyle/>
          <a:p>
            <a:r>
              <a:rPr lang="es-xl" sz="2000" b="1" dirty="0">
                <a:solidFill>
                  <a:srgbClr val="292662"/>
                </a:solidFill>
                <a:latin typeface="Ubuntu Light" panose="020B0304030602030204" pitchFamily="34" charset="0"/>
              </a:rPr>
              <a:t>Atleta</a:t>
            </a:r>
          </a:p>
        </p:txBody>
      </p:sp>
      <p:pic>
        <p:nvPicPr>
          <p:cNvPr id="21" name="Picture 20" descr="Un círculo azul con flechas naranjas&#10;&#10;Descripción generada automáticamente">
            <a:extLst>
              <a:ext uri="{FF2B5EF4-FFF2-40B4-BE49-F238E27FC236}">
                <a16:creationId xmlns:a16="http://schemas.microsoft.com/office/drawing/2014/main" id="{2705C208-616D-ED9E-34EF-64FB2CEE365B}"/>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561581"/>
            <a:ext cx="414010" cy="414010"/>
          </a:xfrm>
          <a:prstGeom prst="rect">
            <a:avLst/>
          </a:prstGeom>
        </p:spPr>
      </p:pic>
      <p:sp>
        <p:nvSpPr>
          <p:cNvPr id="22" name="TextBox 21">
            <a:extLst>
              <a:ext uri="{FF2B5EF4-FFF2-40B4-BE49-F238E27FC236}">
                <a16:creationId xmlns:a16="http://schemas.microsoft.com/office/drawing/2014/main" id="{603542FC-5E06-00DA-A32D-FBB17F678EBC}"/>
              </a:ext>
            </a:extLst>
          </p:cNvPr>
          <p:cNvSpPr txBox="1"/>
          <p:nvPr/>
        </p:nvSpPr>
        <p:spPr>
          <a:xfrm>
            <a:off x="1337305" y="3532847"/>
            <a:ext cx="2942595"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Deportes Unificados</a:t>
            </a:r>
            <a:r>
              <a:rPr lang="es-xl" sz="2000" b="1" baseline="30000" dirty="0">
                <a:solidFill>
                  <a:schemeClr val="bg1">
                    <a:lumMod val="75000"/>
                  </a:schemeClr>
                </a:solidFill>
                <a:latin typeface="Ubuntu Light" panose="020B0304030602030204" pitchFamily="34" charset="0"/>
              </a:rPr>
              <a:t>®</a:t>
            </a:r>
          </a:p>
        </p:txBody>
      </p:sp>
      <p:pic>
        <p:nvPicPr>
          <p:cNvPr id="23" name="Picture 22" descr="Un círculo azul con flechas naranjas&#10;&#10;Descripción generada automáticamente">
            <a:extLst>
              <a:ext uri="{FF2B5EF4-FFF2-40B4-BE49-F238E27FC236}">
                <a16:creationId xmlns:a16="http://schemas.microsoft.com/office/drawing/2014/main" id="{9FDC457E-0B1A-19AC-0601-B55FFAD1B6FA}"/>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057132"/>
            <a:ext cx="414010" cy="414010"/>
          </a:xfrm>
          <a:prstGeom prst="rect">
            <a:avLst/>
          </a:prstGeom>
        </p:spPr>
      </p:pic>
      <p:sp>
        <p:nvSpPr>
          <p:cNvPr id="24" name="TextBox 23">
            <a:extLst>
              <a:ext uri="{FF2B5EF4-FFF2-40B4-BE49-F238E27FC236}">
                <a16:creationId xmlns:a16="http://schemas.microsoft.com/office/drawing/2014/main" id="{C81A10B8-32A8-5FB0-4345-E375AC1A42CA}"/>
              </a:ext>
            </a:extLst>
          </p:cNvPr>
          <p:cNvSpPr txBox="1"/>
          <p:nvPr/>
        </p:nvSpPr>
        <p:spPr>
          <a:xfrm>
            <a:off x="1337305" y="4042765"/>
            <a:ext cx="3107695"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Compañeros Unificados</a:t>
            </a:r>
          </a:p>
        </p:txBody>
      </p:sp>
      <p:pic>
        <p:nvPicPr>
          <p:cNvPr id="25" name="Picture 24" descr="Un círculo azul con flechas naranjas&#10;&#10;Descripción generada automáticamente">
            <a:extLst>
              <a:ext uri="{FF2B5EF4-FFF2-40B4-BE49-F238E27FC236}">
                <a16:creationId xmlns:a16="http://schemas.microsoft.com/office/drawing/2014/main" id="{DFA513DA-CAD5-40A6-AFA3-12CF782A7AF9}"/>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552683"/>
            <a:ext cx="414010" cy="414010"/>
          </a:xfrm>
          <a:prstGeom prst="rect">
            <a:avLst/>
          </a:prstGeom>
        </p:spPr>
      </p:pic>
      <p:sp>
        <p:nvSpPr>
          <p:cNvPr id="26" name="TextBox 25">
            <a:extLst>
              <a:ext uri="{FF2B5EF4-FFF2-40B4-BE49-F238E27FC236}">
                <a16:creationId xmlns:a16="http://schemas.microsoft.com/office/drawing/2014/main" id="{39C6123E-E90E-BEAB-70A7-D4F76AE868CC}"/>
              </a:ext>
            </a:extLst>
          </p:cNvPr>
          <p:cNvSpPr txBox="1"/>
          <p:nvPr/>
        </p:nvSpPr>
        <p:spPr>
          <a:xfrm>
            <a:off x="1337305" y="4530921"/>
            <a:ext cx="2942595"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Escuelas Unificadas</a:t>
            </a:r>
          </a:p>
        </p:txBody>
      </p:sp>
      <p:pic>
        <p:nvPicPr>
          <p:cNvPr id="12" name="Picture 11" descr="Un círculo azul con flechas naranjas&#10;&#10;Descripción generada automáticamente">
            <a:extLst>
              <a:ext uri="{FF2B5EF4-FFF2-40B4-BE49-F238E27FC236}">
                <a16:creationId xmlns:a16="http://schemas.microsoft.com/office/drawing/2014/main" id="{BA4BCBB5-BFEC-6D96-2C67-B5A1A807FE36}"/>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066030"/>
            <a:ext cx="414010" cy="414010"/>
          </a:xfrm>
          <a:prstGeom prst="rect">
            <a:avLst/>
          </a:prstGeom>
        </p:spPr>
      </p:pic>
      <p:sp>
        <p:nvSpPr>
          <p:cNvPr id="15" name="TextBox 14">
            <a:extLst>
              <a:ext uri="{FF2B5EF4-FFF2-40B4-BE49-F238E27FC236}">
                <a16:creationId xmlns:a16="http://schemas.microsoft.com/office/drawing/2014/main" id="{1A240195-4815-C6E1-0B6A-465A34541580}"/>
              </a:ext>
            </a:extLst>
          </p:cNvPr>
          <p:cNvSpPr txBox="1"/>
          <p:nvPr/>
        </p:nvSpPr>
        <p:spPr>
          <a:xfrm>
            <a:off x="1337305" y="3021426"/>
            <a:ext cx="2942595"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Miembros de familias</a:t>
            </a:r>
          </a:p>
        </p:txBody>
      </p:sp>
    </p:spTree>
    <p:extLst>
      <p:ext uri="{BB962C8B-B14F-4D97-AF65-F5344CB8AC3E}">
        <p14:creationId xmlns:p14="http://schemas.microsoft.com/office/powerpoint/2010/main" val="3442544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28055-28A7-0042-9644-2054548DCB8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43A757F-36BF-E767-F3CD-7472A331714B}"/>
              </a:ext>
            </a:extLst>
          </p:cNvPr>
          <p:cNvSpPr>
            <a:spLocks noGrp="1"/>
          </p:cNvSpPr>
          <p:nvPr>
            <p:ph type="body" sz="quarter" idx="11"/>
          </p:nvPr>
        </p:nvSpPr>
        <p:spPr>
          <a:xfrm>
            <a:off x="9753601" y="444728"/>
            <a:ext cx="2155371" cy="632958"/>
          </a:xfrm>
        </p:spPr>
        <p:txBody>
          <a:bodyPr>
            <a:normAutofit/>
          </a:bodyPr>
          <a:lstStyle/>
          <a:p>
            <a:r>
              <a:rPr lang="es-xl" dirty="0"/>
              <a:t>Introducción a Olimpiadas Especiales </a:t>
            </a:r>
          </a:p>
        </p:txBody>
      </p:sp>
      <p:sp>
        <p:nvSpPr>
          <p:cNvPr id="3" name="Text Placeholder 2">
            <a:extLst>
              <a:ext uri="{FF2B5EF4-FFF2-40B4-BE49-F238E27FC236}">
                <a16:creationId xmlns:a16="http://schemas.microsoft.com/office/drawing/2014/main" id="{DBE36A49-AFEE-E884-1B6A-DA6A8DD3044E}"/>
              </a:ext>
            </a:extLst>
          </p:cNvPr>
          <p:cNvSpPr>
            <a:spLocks noGrp="1"/>
          </p:cNvSpPr>
          <p:nvPr>
            <p:ph type="body" sz="quarter" idx="12"/>
          </p:nvPr>
        </p:nvSpPr>
        <p:spPr>
          <a:xfrm>
            <a:off x="9339945" y="575623"/>
            <a:ext cx="528061" cy="356260"/>
          </a:xfrm>
        </p:spPr>
        <p:txBody>
          <a:bodyPr/>
          <a:lstStyle/>
          <a:p>
            <a:r>
              <a:rPr lang="es-xl" dirty="0"/>
              <a:t>1.1.</a:t>
            </a:r>
          </a:p>
        </p:txBody>
      </p:sp>
      <p:sp>
        <p:nvSpPr>
          <p:cNvPr id="4" name="Text Placeholder 3">
            <a:extLst>
              <a:ext uri="{FF2B5EF4-FFF2-40B4-BE49-F238E27FC236}">
                <a16:creationId xmlns:a16="http://schemas.microsoft.com/office/drawing/2014/main" id="{E973DC5D-DD21-ADB1-53CE-B8104B357899}"/>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51B90E6B-9A78-1261-9E70-222FA13F26A9}"/>
              </a:ext>
            </a:extLst>
          </p:cNvPr>
          <p:cNvSpPr txBox="1"/>
          <p:nvPr/>
        </p:nvSpPr>
        <p:spPr>
          <a:xfrm>
            <a:off x="811899" y="1315832"/>
            <a:ext cx="5651500"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Definiciones</a:t>
            </a:r>
          </a:p>
        </p:txBody>
      </p:sp>
      <p:pic>
        <p:nvPicPr>
          <p:cNvPr id="8" name="Picture 7" descr="Un círculo azul con flechas naranjas&#10;&#10;Descripción generada automáticamente">
            <a:extLst>
              <a:ext uri="{FF2B5EF4-FFF2-40B4-BE49-F238E27FC236}">
                <a16:creationId xmlns:a16="http://schemas.microsoft.com/office/drawing/2014/main" id="{8139D6F2-734A-ADD2-35A9-D360436B6B61}"/>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3" name="TextBox 12">
            <a:extLst>
              <a:ext uri="{FF2B5EF4-FFF2-40B4-BE49-F238E27FC236}">
                <a16:creationId xmlns:a16="http://schemas.microsoft.com/office/drawing/2014/main" id="{7675CAB6-0311-9999-C04E-432AB2F1B86C}"/>
              </a:ext>
            </a:extLst>
          </p:cNvPr>
          <p:cNvSpPr txBox="1"/>
          <p:nvPr/>
        </p:nvSpPr>
        <p:spPr>
          <a:xfrm>
            <a:off x="1337305" y="2053166"/>
            <a:ext cx="3948798"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Discapacidad intelectual</a:t>
            </a:r>
          </a:p>
        </p:txBody>
      </p:sp>
      <p:sp>
        <p:nvSpPr>
          <p:cNvPr id="14" name="TextBox 13">
            <a:extLst>
              <a:ext uri="{FF2B5EF4-FFF2-40B4-BE49-F238E27FC236}">
                <a16:creationId xmlns:a16="http://schemas.microsoft.com/office/drawing/2014/main" id="{984B122B-9741-A51F-B2D0-78B39C9247E1}"/>
              </a:ext>
            </a:extLst>
          </p:cNvPr>
          <p:cNvSpPr txBox="1"/>
          <p:nvPr/>
        </p:nvSpPr>
        <p:spPr>
          <a:xfrm>
            <a:off x="4444999" y="3023602"/>
            <a:ext cx="6701971" cy="1631216"/>
          </a:xfrm>
          <a:prstGeom prst="rect">
            <a:avLst/>
          </a:prstGeom>
          <a:noFill/>
        </p:spPr>
        <p:txBody>
          <a:bodyPr wrap="square" rtlCol="0">
            <a:spAutoFit/>
          </a:bodyPr>
          <a:lstStyle/>
          <a:p>
            <a:pPr marL="355600" indent="-355600">
              <a:spcAft>
                <a:spcPts val="1200"/>
              </a:spcAft>
              <a:buBlip>
                <a:blip r:embed="rId4"/>
              </a:buBlip>
            </a:pPr>
            <a:r>
              <a:rPr lang="es-xl" dirty="0">
                <a:latin typeface="Ubuntu Light" panose="020B0304030602030204" pitchFamily="34" charset="0"/>
              </a:rPr>
              <a:t>Se les anima a participar en todos los niveles de Olimpiadas Especiales: voluntarios, entrenadores y socios de Deportes Unificados </a:t>
            </a:r>
          </a:p>
          <a:p>
            <a:pPr marL="355600" indent="-355600">
              <a:spcAft>
                <a:spcPts val="1200"/>
              </a:spcAft>
              <a:buBlip>
                <a:blip r:embed="rId4"/>
              </a:buBlip>
            </a:pPr>
            <a:r>
              <a:rPr lang="es-xl" dirty="0">
                <a:latin typeface="Ubuntu Light" panose="020B0304030602030204" pitchFamily="34" charset="0"/>
              </a:rPr>
              <a:t>Son un componente esencial de la mayoría de los Programas locales.</a:t>
            </a:r>
          </a:p>
        </p:txBody>
      </p:sp>
      <p:pic>
        <p:nvPicPr>
          <p:cNvPr id="17" name="Picture 16" descr="Un círculo azul con flechas naranjas&#10;&#10;Descripción generada automáticamente">
            <a:extLst>
              <a:ext uri="{FF2B5EF4-FFF2-40B4-BE49-F238E27FC236}">
                <a16:creationId xmlns:a16="http://schemas.microsoft.com/office/drawing/2014/main" id="{25C8EFF0-0DE9-4712-1DD3-ACFDD9A824ED}"/>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570479"/>
            <a:ext cx="414010" cy="414010"/>
          </a:xfrm>
          <a:prstGeom prst="rect">
            <a:avLst/>
          </a:prstGeom>
        </p:spPr>
      </p:pic>
      <p:sp>
        <p:nvSpPr>
          <p:cNvPr id="18" name="TextBox 17">
            <a:extLst>
              <a:ext uri="{FF2B5EF4-FFF2-40B4-BE49-F238E27FC236}">
                <a16:creationId xmlns:a16="http://schemas.microsoft.com/office/drawing/2014/main" id="{37DC835B-F2A3-6BE5-886D-058F1FE84B1B}"/>
              </a:ext>
            </a:extLst>
          </p:cNvPr>
          <p:cNvSpPr txBox="1"/>
          <p:nvPr/>
        </p:nvSpPr>
        <p:spPr>
          <a:xfrm>
            <a:off x="1337305" y="2531767"/>
            <a:ext cx="2942595"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Atleta</a:t>
            </a:r>
          </a:p>
        </p:txBody>
      </p:sp>
      <p:sp>
        <p:nvSpPr>
          <p:cNvPr id="22" name="TextBox 21">
            <a:extLst>
              <a:ext uri="{FF2B5EF4-FFF2-40B4-BE49-F238E27FC236}">
                <a16:creationId xmlns:a16="http://schemas.microsoft.com/office/drawing/2014/main" id="{34586C47-7A29-94D9-6887-1DBAED3B5E06}"/>
              </a:ext>
            </a:extLst>
          </p:cNvPr>
          <p:cNvSpPr txBox="1"/>
          <p:nvPr/>
        </p:nvSpPr>
        <p:spPr>
          <a:xfrm>
            <a:off x="1337305" y="3532847"/>
            <a:ext cx="2942595"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Deportes Unificados</a:t>
            </a:r>
            <a:r>
              <a:rPr lang="es-xl" sz="2000" b="1" baseline="30000" dirty="0">
                <a:solidFill>
                  <a:schemeClr val="bg1">
                    <a:lumMod val="75000"/>
                  </a:schemeClr>
                </a:solidFill>
                <a:latin typeface="Ubuntu Light" panose="020B0304030602030204" pitchFamily="34" charset="0"/>
              </a:rPr>
              <a:t>®</a:t>
            </a:r>
          </a:p>
        </p:txBody>
      </p:sp>
      <p:pic>
        <p:nvPicPr>
          <p:cNvPr id="23" name="Picture 22" descr="Un círculo azul con flechas naranjas&#10;&#10;Descripción generada automáticamente">
            <a:extLst>
              <a:ext uri="{FF2B5EF4-FFF2-40B4-BE49-F238E27FC236}">
                <a16:creationId xmlns:a16="http://schemas.microsoft.com/office/drawing/2014/main" id="{C2C4C5B7-0357-2252-64F9-7990E72F5A9B}"/>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057132"/>
            <a:ext cx="414010" cy="414010"/>
          </a:xfrm>
          <a:prstGeom prst="rect">
            <a:avLst/>
          </a:prstGeom>
        </p:spPr>
      </p:pic>
      <p:sp>
        <p:nvSpPr>
          <p:cNvPr id="24" name="TextBox 23">
            <a:extLst>
              <a:ext uri="{FF2B5EF4-FFF2-40B4-BE49-F238E27FC236}">
                <a16:creationId xmlns:a16="http://schemas.microsoft.com/office/drawing/2014/main" id="{93C051E0-0C83-298C-535D-E070A0A19C01}"/>
              </a:ext>
            </a:extLst>
          </p:cNvPr>
          <p:cNvSpPr txBox="1"/>
          <p:nvPr/>
        </p:nvSpPr>
        <p:spPr>
          <a:xfrm>
            <a:off x="1337305" y="4042765"/>
            <a:ext cx="3107695"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Compañeros Unificados</a:t>
            </a:r>
          </a:p>
        </p:txBody>
      </p:sp>
      <p:pic>
        <p:nvPicPr>
          <p:cNvPr id="25" name="Picture 24" descr="Un círculo azul con flechas naranjas&#10;&#10;Descripción generada automáticamente">
            <a:extLst>
              <a:ext uri="{FF2B5EF4-FFF2-40B4-BE49-F238E27FC236}">
                <a16:creationId xmlns:a16="http://schemas.microsoft.com/office/drawing/2014/main" id="{FDB76DB9-ED7A-4420-1426-9BF42C4917F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552683"/>
            <a:ext cx="414010" cy="414010"/>
          </a:xfrm>
          <a:prstGeom prst="rect">
            <a:avLst/>
          </a:prstGeom>
        </p:spPr>
      </p:pic>
      <p:sp>
        <p:nvSpPr>
          <p:cNvPr id="26" name="TextBox 25">
            <a:extLst>
              <a:ext uri="{FF2B5EF4-FFF2-40B4-BE49-F238E27FC236}">
                <a16:creationId xmlns:a16="http://schemas.microsoft.com/office/drawing/2014/main" id="{0626B0E4-2DD9-7DE0-828A-08A80B8ED551}"/>
              </a:ext>
            </a:extLst>
          </p:cNvPr>
          <p:cNvSpPr txBox="1"/>
          <p:nvPr/>
        </p:nvSpPr>
        <p:spPr>
          <a:xfrm>
            <a:off x="1337305" y="4530921"/>
            <a:ext cx="2942595"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Escuelas Unificadas</a:t>
            </a:r>
          </a:p>
        </p:txBody>
      </p:sp>
      <p:pic>
        <p:nvPicPr>
          <p:cNvPr id="7" name="Picture 6" descr="Un círculo azul con flechas naranjas&#10;&#10;Descripción generada automáticamente">
            <a:extLst>
              <a:ext uri="{FF2B5EF4-FFF2-40B4-BE49-F238E27FC236}">
                <a16:creationId xmlns:a16="http://schemas.microsoft.com/office/drawing/2014/main" id="{6B800C11-C7E8-36F9-DCCF-8F6E6945039F}"/>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561581"/>
            <a:ext cx="414010" cy="414010"/>
          </a:xfrm>
          <a:prstGeom prst="rect">
            <a:avLst/>
          </a:prstGeom>
        </p:spPr>
      </p:pic>
      <p:pic>
        <p:nvPicPr>
          <p:cNvPr id="9" name="Picture 8" descr="Un círculo azul con flechas naranjas&#10;&#10;Descripción generada automáticamente">
            <a:extLst>
              <a:ext uri="{FF2B5EF4-FFF2-40B4-BE49-F238E27FC236}">
                <a16:creationId xmlns:a16="http://schemas.microsoft.com/office/drawing/2014/main" id="{B9596DFD-F5B5-BC4C-F171-21FC8EC5C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3066030"/>
            <a:ext cx="414010" cy="414010"/>
          </a:xfrm>
          <a:prstGeom prst="rect">
            <a:avLst/>
          </a:prstGeom>
        </p:spPr>
      </p:pic>
      <p:sp>
        <p:nvSpPr>
          <p:cNvPr id="10" name="TextBox 9">
            <a:extLst>
              <a:ext uri="{FF2B5EF4-FFF2-40B4-BE49-F238E27FC236}">
                <a16:creationId xmlns:a16="http://schemas.microsoft.com/office/drawing/2014/main" id="{7BCEC19C-8C5E-66A1-2D66-8E7E7620E1E9}"/>
              </a:ext>
            </a:extLst>
          </p:cNvPr>
          <p:cNvSpPr txBox="1"/>
          <p:nvPr/>
        </p:nvSpPr>
        <p:spPr>
          <a:xfrm>
            <a:off x="1337305" y="3021426"/>
            <a:ext cx="2942595" cy="400110"/>
          </a:xfrm>
          <a:prstGeom prst="rect">
            <a:avLst/>
          </a:prstGeom>
          <a:noFill/>
        </p:spPr>
        <p:txBody>
          <a:bodyPr wrap="square" rtlCol="0">
            <a:spAutoFit/>
          </a:bodyPr>
          <a:lstStyle/>
          <a:p>
            <a:r>
              <a:rPr lang="es-xl" sz="2000" b="1" dirty="0">
                <a:solidFill>
                  <a:srgbClr val="292662"/>
                </a:solidFill>
                <a:latin typeface="Ubuntu Light" panose="020B0304030602030204" pitchFamily="34" charset="0"/>
              </a:rPr>
              <a:t>Miembros de familias</a:t>
            </a:r>
          </a:p>
        </p:txBody>
      </p:sp>
    </p:spTree>
    <p:extLst>
      <p:ext uri="{BB962C8B-B14F-4D97-AF65-F5344CB8AC3E}">
        <p14:creationId xmlns:p14="http://schemas.microsoft.com/office/powerpoint/2010/main" val="2065592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3F926-D771-4AF2-C1E4-E54C9DCFD19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8F9E128-82B9-3651-9241-1005CA84EB6E}"/>
              </a:ext>
            </a:extLst>
          </p:cNvPr>
          <p:cNvSpPr>
            <a:spLocks noGrp="1"/>
          </p:cNvSpPr>
          <p:nvPr>
            <p:ph type="body" sz="quarter" idx="11"/>
          </p:nvPr>
        </p:nvSpPr>
        <p:spPr>
          <a:xfrm>
            <a:off x="9753106" y="443836"/>
            <a:ext cx="2055585" cy="632958"/>
          </a:xfrm>
        </p:spPr>
        <p:txBody>
          <a:bodyPr/>
          <a:lstStyle/>
          <a:p>
            <a:r>
              <a:rPr lang="es-xl" dirty="0"/>
              <a:t>Introducción a Olimpiadas Especiales </a:t>
            </a:r>
          </a:p>
        </p:txBody>
      </p:sp>
      <p:sp>
        <p:nvSpPr>
          <p:cNvPr id="3" name="Text Placeholder 2">
            <a:extLst>
              <a:ext uri="{FF2B5EF4-FFF2-40B4-BE49-F238E27FC236}">
                <a16:creationId xmlns:a16="http://schemas.microsoft.com/office/drawing/2014/main" id="{1EDA467F-9630-8BF1-1A6A-37806FE9AC1E}"/>
              </a:ext>
            </a:extLst>
          </p:cNvPr>
          <p:cNvSpPr>
            <a:spLocks noGrp="1"/>
          </p:cNvSpPr>
          <p:nvPr>
            <p:ph type="body" sz="quarter" idx="12"/>
          </p:nvPr>
        </p:nvSpPr>
        <p:spPr>
          <a:xfrm>
            <a:off x="9339945" y="575623"/>
            <a:ext cx="528061" cy="356260"/>
          </a:xfrm>
        </p:spPr>
        <p:txBody>
          <a:bodyPr/>
          <a:lstStyle/>
          <a:p>
            <a:r>
              <a:rPr lang="es-xl" dirty="0"/>
              <a:t>1.1.</a:t>
            </a:r>
          </a:p>
        </p:txBody>
      </p:sp>
      <p:sp>
        <p:nvSpPr>
          <p:cNvPr id="4" name="Text Placeholder 3">
            <a:extLst>
              <a:ext uri="{FF2B5EF4-FFF2-40B4-BE49-F238E27FC236}">
                <a16:creationId xmlns:a16="http://schemas.microsoft.com/office/drawing/2014/main" id="{F33CFDD9-9D51-EE25-1285-710A2F91EED9}"/>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8007A68B-4F1B-58E2-721F-58AAD6DA5C13}"/>
              </a:ext>
            </a:extLst>
          </p:cNvPr>
          <p:cNvSpPr txBox="1"/>
          <p:nvPr/>
        </p:nvSpPr>
        <p:spPr>
          <a:xfrm>
            <a:off x="811899" y="1315832"/>
            <a:ext cx="5651500"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Definiciones</a:t>
            </a:r>
          </a:p>
        </p:txBody>
      </p:sp>
      <p:pic>
        <p:nvPicPr>
          <p:cNvPr id="8" name="Picture 7" descr="Un círculo azul con flechas naranjas&#10;&#10;Descripción generada automáticamente">
            <a:extLst>
              <a:ext uri="{FF2B5EF4-FFF2-40B4-BE49-F238E27FC236}">
                <a16:creationId xmlns:a16="http://schemas.microsoft.com/office/drawing/2014/main" id="{E9F98C4A-7FCD-124A-D42D-2316D72C6030}"/>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3" name="TextBox 12">
            <a:extLst>
              <a:ext uri="{FF2B5EF4-FFF2-40B4-BE49-F238E27FC236}">
                <a16:creationId xmlns:a16="http://schemas.microsoft.com/office/drawing/2014/main" id="{4B98356F-F9D3-F6B5-9E7C-3CEFD4481708}"/>
              </a:ext>
            </a:extLst>
          </p:cNvPr>
          <p:cNvSpPr txBox="1"/>
          <p:nvPr/>
        </p:nvSpPr>
        <p:spPr>
          <a:xfrm>
            <a:off x="1337305" y="2053166"/>
            <a:ext cx="3434992"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Discapacidad intelectual</a:t>
            </a:r>
          </a:p>
        </p:txBody>
      </p:sp>
      <p:sp>
        <p:nvSpPr>
          <p:cNvPr id="14" name="TextBox 13">
            <a:extLst>
              <a:ext uri="{FF2B5EF4-FFF2-40B4-BE49-F238E27FC236}">
                <a16:creationId xmlns:a16="http://schemas.microsoft.com/office/drawing/2014/main" id="{9AD4BF9A-D88B-CD31-7F9A-F60B447F41EA}"/>
              </a:ext>
            </a:extLst>
          </p:cNvPr>
          <p:cNvSpPr txBox="1"/>
          <p:nvPr/>
        </p:nvSpPr>
        <p:spPr>
          <a:xfrm>
            <a:off x="4445001" y="3532847"/>
            <a:ext cx="6823704" cy="1354217"/>
          </a:xfrm>
          <a:prstGeom prst="rect">
            <a:avLst/>
          </a:prstGeom>
          <a:noFill/>
        </p:spPr>
        <p:txBody>
          <a:bodyPr wrap="square" rtlCol="0">
            <a:spAutoFit/>
          </a:bodyPr>
          <a:lstStyle/>
          <a:p>
            <a:pPr marL="355600" indent="-355600">
              <a:spcAft>
                <a:spcPts val="1200"/>
              </a:spcAft>
              <a:buBlip>
                <a:blip r:embed="rId4"/>
              </a:buBlip>
            </a:pPr>
            <a:r>
              <a:rPr lang="es-xl" dirty="0">
                <a:latin typeface="Ubuntu Light" panose="020B0304030602030204" pitchFamily="34" charset="0"/>
              </a:rPr>
              <a:t>Une a personas con y sin discapacidad intelectual en un mismo equipo. </a:t>
            </a:r>
          </a:p>
          <a:p>
            <a:pPr marL="355600" indent="-355600">
              <a:spcAft>
                <a:spcPts val="1200"/>
              </a:spcAft>
              <a:buBlip>
                <a:blip r:embed="rId4"/>
              </a:buBlip>
            </a:pPr>
            <a:r>
              <a:rPr lang="es-xl" dirty="0">
                <a:latin typeface="Ubuntu Light" panose="020B0304030602030204" pitchFamily="34" charset="0"/>
              </a:rPr>
              <a:t>Se inspira en un principio sencillo: entrenar juntos y jugar juntos es un camino rápido hacia la amistad y la comprensión.</a:t>
            </a:r>
          </a:p>
        </p:txBody>
      </p:sp>
      <p:pic>
        <p:nvPicPr>
          <p:cNvPr id="17" name="Picture 16" descr="Un círculo azul con flechas naranjas&#10;&#10;Descripción generada automáticamente">
            <a:extLst>
              <a:ext uri="{FF2B5EF4-FFF2-40B4-BE49-F238E27FC236}">
                <a16:creationId xmlns:a16="http://schemas.microsoft.com/office/drawing/2014/main" id="{F8680600-3298-ED87-FD98-BADBCE85F481}"/>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570479"/>
            <a:ext cx="414010" cy="414010"/>
          </a:xfrm>
          <a:prstGeom prst="rect">
            <a:avLst/>
          </a:prstGeom>
        </p:spPr>
      </p:pic>
      <p:sp>
        <p:nvSpPr>
          <p:cNvPr id="18" name="TextBox 17">
            <a:extLst>
              <a:ext uri="{FF2B5EF4-FFF2-40B4-BE49-F238E27FC236}">
                <a16:creationId xmlns:a16="http://schemas.microsoft.com/office/drawing/2014/main" id="{D777FB2C-CF17-321C-A96B-CAA922CFAFB2}"/>
              </a:ext>
            </a:extLst>
          </p:cNvPr>
          <p:cNvSpPr txBox="1"/>
          <p:nvPr/>
        </p:nvSpPr>
        <p:spPr>
          <a:xfrm>
            <a:off x="1337305" y="2531767"/>
            <a:ext cx="2942595"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Atleta</a:t>
            </a:r>
          </a:p>
        </p:txBody>
      </p:sp>
      <p:sp>
        <p:nvSpPr>
          <p:cNvPr id="22" name="TextBox 21">
            <a:extLst>
              <a:ext uri="{FF2B5EF4-FFF2-40B4-BE49-F238E27FC236}">
                <a16:creationId xmlns:a16="http://schemas.microsoft.com/office/drawing/2014/main" id="{BFD02EBE-1E9D-7DED-91D9-81B458BEE2F2}"/>
              </a:ext>
            </a:extLst>
          </p:cNvPr>
          <p:cNvSpPr txBox="1"/>
          <p:nvPr/>
        </p:nvSpPr>
        <p:spPr>
          <a:xfrm>
            <a:off x="1337305" y="3532847"/>
            <a:ext cx="2942595" cy="400110"/>
          </a:xfrm>
          <a:prstGeom prst="rect">
            <a:avLst/>
          </a:prstGeom>
          <a:noFill/>
        </p:spPr>
        <p:txBody>
          <a:bodyPr wrap="square" rtlCol="0">
            <a:spAutoFit/>
          </a:bodyPr>
          <a:lstStyle/>
          <a:p>
            <a:r>
              <a:rPr lang="es-xl" sz="2000" b="1" dirty="0">
                <a:solidFill>
                  <a:srgbClr val="292662"/>
                </a:solidFill>
                <a:latin typeface="Ubuntu Light" panose="020B0304030602030204" pitchFamily="34" charset="0"/>
              </a:rPr>
              <a:t>Deportes Unificados</a:t>
            </a:r>
            <a:r>
              <a:rPr lang="es-xl" sz="2000" b="1" baseline="30000" dirty="0">
                <a:solidFill>
                  <a:srgbClr val="292662"/>
                </a:solidFill>
                <a:latin typeface="Ubuntu Light" panose="020B0304030602030204" pitchFamily="34" charset="0"/>
              </a:rPr>
              <a:t>®</a:t>
            </a:r>
          </a:p>
        </p:txBody>
      </p:sp>
      <p:pic>
        <p:nvPicPr>
          <p:cNvPr id="23" name="Picture 22" descr="Un círculo azul con flechas naranjas&#10;&#10;Descripción generada automáticamente">
            <a:extLst>
              <a:ext uri="{FF2B5EF4-FFF2-40B4-BE49-F238E27FC236}">
                <a16:creationId xmlns:a16="http://schemas.microsoft.com/office/drawing/2014/main" id="{7880E73B-0830-2F95-692F-16DC063FBAF9}"/>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057132"/>
            <a:ext cx="414010" cy="414010"/>
          </a:xfrm>
          <a:prstGeom prst="rect">
            <a:avLst/>
          </a:prstGeom>
        </p:spPr>
      </p:pic>
      <p:sp>
        <p:nvSpPr>
          <p:cNvPr id="24" name="TextBox 23">
            <a:extLst>
              <a:ext uri="{FF2B5EF4-FFF2-40B4-BE49-F238E27FC236}">
                <a16:creationId xmlns:a16="http://schemas.microsoft.com/office/drawing/2014/main" id="{A2FF5BC1-68F2-C324-4A30-01CC608DCB9D}"/>
              </a:ext>
            </a:extLst>
          </p:cNvPr>
          <p:cNvSpPr txBox="1"/>
          <p:nvPr/>
        </p:nvSpPr>
        <p:spPr>
          <a:xfrm>
            <a:off x="1337305" y="4042765"/>
            <a:ext cx="3107695"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Compañeros Unificados</a:t>
            </a:r>
          </a:p>
        </p:txBody>
      </p:sp>
      <p:pic>
        <p:nvPicPr>
          <p:cNvPr id="25" name="Picture 24" descr="Un círculo azul con flechas naranjas&#10;&#10;Descripción generada automáticamente">
            <a:extLst>
              <a:ext uri="{FF2B5EF4-FFF2-40B4-BE49-F238E27FC236}">
                <a16:creationId xmlns:a16="http://schemas.microsoft.com/office/drawing/2014/main" id="{202867CC-0A1A-EF5B-B932-E78C0095DD86}"/>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552683"/>
            <a:ext cx="414010" cy="414010"/>
          </a:xfrm>
          <a:prstGeom prst="rect">
            <a:avLst/>
          </a:prstGeom>
        </p:spPr>
      </p:pic>
      <p:sp>
        <p:nvSpPr>
          <p:cNvPr id="26" name="TextBox 25">
            <a:extLst>
              <a:ext uri="{FF2B5EF4-FFF2-40B4-BE49-F238E27FC236}">
                <a16:creationId xmlns:a16="http://schemas.microsoft.com/office/drawing/2014/main" id="{CCCD15E2-2484-B99C-D82D-B5EF04BEC139}"/>
              </a:ext>
            </a:extLst>
          </p:cNvPr>
          <p:cNvSpPr txBox="1"/>
          <p:nvPr/>
        </p:nvSpPr>
        <p:spPr>
          <a:xfrm>
            <a:off x="1337305" y="4530921"/>
            <a:ext cx="2942595"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Escuelas Unificadas</a:t>
            </a:r>
          </a:p>
        </p:txBody>
      </p:sp>
      <p:pic>
        <p:nvPicPr>
          <p:cNvPr id="7" name="Picture 6" descr="Un círculo azul con flechas naranjas&#10;&#10;Descripción generada automáticamente">
            <a:extLst>
              <a:ext uri="{FF2B5EF4-FFF2-40B4-BE49-F238E27FC236}">
                <a16:creationId xmlns:a16="http://schemas.microsoft.com/office/drawing/2014/main" id="{3D8BDE7A-A014-D283-B7CC-7BAA84F9F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3561581"/>
            <a:ext cx="414010" cy="414010"/>
          </a:xfrm>
          <a:prstGeom prst="rect">
            <a:avLst/>
          </a:prstGeom>
        </p:spPr>
      </p:pic>
      <p:pic>
        <p:nvPicPr>
          <p:cNvPr id="9" name="Picture 8" descr="Un círculo azul con flechas naranjas&#10;&#10;Descripción generada automáticamente">
            <a:extLst>
              <a:ext uri="{FF2B5EF4-FFF2-40B4-BE49-F238E27FC236}">
                <a16:creationId xmlns:a16="http://schemas.microsoft.com/office/drawing/2014/main" id="{A2ECFFE8-CF99-4A3D-94A2-76E658D30BD2}"/>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066030"/>
            <a:ext cx="414010" cy="414010"/>
          </a:xfrm>
          <a:prstGeom prst="rect">
            <a:avLst/>
          </a:prstGeom>
        </p:spPr>
      </p:pic>
      <p:sp>
        <p:nvSpPr>
          <p:cNvPr id="10" name="TextBox 9">
            <a:extLst>
              <a:ext uri="{FF2B5EF4-FFF2-40B4-BE49-F238E27FC236}">
                <a16:creationId xmlns:a16="http://schemas.microsoft.com/office/drawing/2014/main" id="{9258F3C2-4F12-F696-04B9-3CDD476B5E14}"/>
              </a:ext>
            </a:extLst>
          </p:cNvPr>
          <p:cNvSpPr txBox="1"/>
          <p:nvPr/>
        </p:nvSpPr>
        <p:spPr>
          <a:xfrm>
            <a:off x="1337305" y="3021426"/>
            <a:ext cx="2942595"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Miembros de familias</a:t>
            </a:r>
          </a:p>
        </p:txBody>
      </p:sp>
    </p:spTree>
    <p:extLst>
      <p:ext uri="{BB962C8B-B14F-4D97-AF65-F5344CB8AC3E}">
        <p14:creationId xmlns:p14="http://schemas.microsoft.com/office/powerpoint/2010/main" val="901990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9B0B8-A0FF-AF5C-12A9-1441C037A6A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2A2EEDE-1FED-1564-EC6F-734AE5CB66D2}"/>
              </a:ext>
            </a:extLst>
          </p:cNvPr>
          <p:cNvSpPr>
            <a:spLocks noGrp="1"/>
          </p:cNvSpPr>
          <p:nvPr>
            <p:ph type="body" sz="quarter" idx="11"/>
          </p:nvPr>
        </p:nvSpPr>
        <p:spPr>
          <a:xfrm>
            <a:off x="9753106" y="437274"/>
            <a:ext cx="2055585" cy="632958"/>
          </a:xfrm>
        </p:spPr>
        <p:txBody>
          <a:bodyPr/>
          <a:lstStyle/>
          <a:p>
            <a:r>
              <a:rPr lang="es-xl" dirty="0"/>
              <a:t>Introducción a Olimpiadas Especiales</a:t>
            </a:r>
          </a:p>
        </p:txBody>
      </p:sp>
      <p:sp>
        <p:nvSpPr>
          <p:cNvPr id="3" name="Text Placeholder 2">
            <a:extLst>
              <a:ext uri="{FF2B5EF4-FFF2-40B4-BE49-F238E27FC236}">
                <a16:creationId xmlns:a16="http://schemas.microsoft.com/office/drawing/2014/main" id="{0AEDCEE6-119E-B5AF-336B-EA8BE2428B86}"/>
              </a:ext>
            </a:extLst>
          </p:cNvPr>
          <p:cNvSpPr>
            <a:spLocks noGrp="1"/>
          </p:cNvSpPr>
          <p:nvPr>
            <p:ph type="body" sz="quarter" idx="12"/>
          </p:nvPr>
        </p:nvSpPr>
        <p:spPr>
          <a:xfrm>
            <a:off x="9339945" y="575623"/>
            <a:ext cx="528061" cy="356260"/>
          </a:xfrm>
        </p:spPr>
        <p:txBody>
          <a:bodyPr/>
          <a:lstStyle/>
          <a:p>
            <a:r>
              <a:rPr lang="es-xl" dirty="0"/>
              <a:t>1.1.</a:t>
            </a:r>
          </a:p>
        </p:txBody>
      </p:sp>
      <p:sp>
        <p:nvSpPr>
          <p:cNvPr id="4" name="Text Placeholder 3">
            <a:extLst>
              <a:ext uri="{FF2B5EF4-FFF2-40B4-BE49-F238E27FC236}">
                <a16:creationId xmlns:a16="http://schemas.microsoft.com/office/drawing/2014/main" id="{FA5A3A7B-FD3D-6415-9D8E-A20816781022}"/>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0964EBDF-A7B3-00BB-7642-7302E3D162D0}"/>
              </a:ext>
            </a:extLst>
          </p:cNvPr>
          <p:cNvSpPr txBox="1"/>
          <p:nvPr/>
        </p:nvSpPr>
        <p:spPr>
          <a:xfrm>
            <a:off x="811899" y="1315832"/>
            <a:ext cx="5651500"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Definiciones</a:t>
            </a:r>
          </a:p>
        </p:txBody>
      </p:sp>
      <p:pic>
        <p:nvPicPr>
          <p:cNvPr id="8" name="Picture 7" descr="Un círculo azul con flechas naranjas&#10;&#10;Descripción generada automáticamente">
            <a:extLst>
              <a:ext uri="{FF2B5EF4-FFF2-40B4-BE49-F238E27FC236}">
                <a16:creationId xmlns:a16="http://schemas.microsoft.com/office/drawing/2014/main" id="{96B1654B-CF8A-5B0F-16A4-5541D7BD6807}"/>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3" name="TextBox 12">
            <a:extLst>
              <a:ext uri="{FF2B5EF4-FFF2-40B4-BE49-F238E27FC236}">
                <a16:creationId xmlns:a16="http://schemas.microsoft.com/office/drawing/2014/main" id="{66207EAA-88BC-3D47-C4C7-59409ED1A36C}"/>
              </a:ext>
            </a:extLst>
          </p:cNvPr>
          <p:cNvSpPr txBox="1"/>
          <p:nvPr/>
        </p:nvSpPr>
        <p:spPr>
          <a:xfrm>
            <a:off x="1337305" y="2053166"/>
            <a:ext cx="3408866"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Discapacidad intelectual</a:t>
            </a:r>
          </a:p>
        </p:txBody>
      </p:sp>
      <p:sp>
        <p:nvSpPr>
          <p:cNvPr id="14" name="TextBox 13">
            <a:extLst>
              <a:ext uri="{FF2B5EF4-FFF2-40B4-BE49-F238E27FC236}">
                <a16:creationId xmlns:a16="http://schemas.microsoft.com/office/drawing/2014/main" id="{A84D6604-E779-A0DA-D847-8B67BB5759DE}"/>
              </a:ext>
            </a:extLst>
          </p:cNvPr>
          <p:cNvSpPr txBox="1"/>
          <p:nvPr/>
        </p:nvSpPr>
        <p:spPr>
          <a:xfrm>
            <a:off x="4445000" y="4055465"/>
            <a:ext cx="6515100" cy="1354217"/>
          </a:xfrm>
          <a:prstGeom prst="rect">
            <a:avLst/>
          </a:prstGeom>
          <a:noFill/>
        </p:spPr>
        <p:txBody>
          <a:bodyPr wrap="square" rtlCol="0">
            <a:spAutoFit/>
          </a:bodyPr>
          <a:lstStyle/>
          <a:p>
            <a:pPr marL="355600" indent="-355600">
              <a:spcAft>
                <a:spcPts val="1200"/>
              </a:spcAft>
              <a:buBlip>
                <a:blip r:embed="rId4"/>
              </a:buBlip>
            </a:pPr>
            <a:r>
              <a:rPr lang="es-xl" dirty="0">
                <a:latin typeface="Ubuntu Light" panose="020B0304030602030204" pitchFamily="34" charset="0"/>
              </a:rPr>
              <a:t>Personas sin discapacidad intelectual que </a:t>
            </a:r>
            <a:r>
              <a:rPr lang="es-xl">
                <a:latin typeface="Ubuntu Light" panose="020B0304030602030204" pitchFamily="34" charset="0"/>
              </a:rPr>
              <a:t>entrenan </a:t>
            </a:r>
            <a:br>
              <a:rPr lang="en-US">
                <a:latin typeface="Ubuntu Light" panose="020B0304030602030204" pitchFamily="34" charset="0"/>
              </a:rPr>
            </a:br>
            <a:r>
              <a:rPr lang="es-xl">
                <a:latin typeface="Ubuntu Light" panose="020B0304030602030204" pitchFamily="34" charset="0"/>
              </a:rPr>
              <a:t>y </a:t>
            </a:r>
            <a:r>
              <a:rPr lang="es-xl" dirty="0">
                <a:latin typeface="Ubuntu Light" panose="020B0304030602030204" pitchFamily="34" charset="0"/>
              </a:rPr>
              <a:t>compiten como compañeros de equipo junto a </a:t>
            </a:r>
            <a:r>
              <a:rPr lang="es-xl">
                <a:latin typeface="Ubuntu Light" panose="020B0304030602030204" pitchFamily="34" charset="0"/>
              </a:rPr>
              <a:t>los </a:t>
            </a:r>
            <a:br>
              <a:rPr lang="en-US">
                <a:latin typeface="Ubuntu Light" panose="020B0304030602030204" pitchFamily="34" charset="0"/>
              </a:rPr>
            </a:br>
            <a:r>
              <a:rPr lang="es-xl">
                <a:latin typeface="Ubuntu Light" panose="020B0304030602030204" pitchFamily="34" charset="0"/>
              </a:rPr>
              <a:t>atletas </a:t>
            </a:r>
            <a:r>
              <a:rPr lang="es-xl" dirty="0">
                <a:latin typeface="Ubuntu Light" panose="020B0304030602030204" pitchFamily="34" charset="0"/>
              </a:rPr>
              <a:t>de Olimpiadas Especiales en un Deporte Unificado.</a:t>
            </a:r>
          </a:p>
          <a:p>
            <a:pPr marL="355600" indent="-355600">
              <a:spcAft>
                <a:spcPts val="1200"/>
              </a:spcAft>
              <a:buBlip>
                <a:blip r:embed="rId4"/>
              </a:buBlip>
            </a:pPr>
            <a:r>
              <a:rPr lang="es-xl" dirty="0">
                <a:latin typeface="Ubuntu Light" panose="020B0304030602030204" pitchFamily="34" charset="0"/>
              </a:rPr>
              <a:t>Los Compañeros Unificados pueden tener cualquier edad.</a:t>
            </a:r>
          </a:p>
        </p:txBody>
      </p:sp>
      <p:pic>
        <p:nvPicPr>
          <p:cNvPr id="17" name="Picture 16" descr="Un círculo azul con flechas naranjas&#10;&#10;Descripción generada automáticamente">
            <a:extLst>
              <a:ext uri="{FF2B5EF4-FFF2-40B4-BE49-F238E27FC236}">
                <a16:creationId xmlns:a16="http://schemas.microsoft.com/office/drawing/2014/main" id="{B1E6CE50-C149-DCFF-5D10-BA10BCE95209}"/>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570479"/>
            <a:ext cx="414010" cy="414010"/>
          </a:xfrm>
          <a:prstGeom prst="rect">
            <a:avLst/>
          </a:prstGeom>
        </p:spPr>
      </p:pic>
      <p:sp>
        <p:nvSpPr>
          <p:cNvPr id="18" name="TextBox 17">
            <a:extLst>
              <a:ext uri="{FF2B5EF4-FFF2-40B4-BE49-F238E27FC236}">
                <a16:creationId xmlns:a16="http://schemas.microsoft.com/office/drawing/2014/main" id="{DA190B36-13F3-2F19-DAAA-9670FF3A418E}"/>
              </a:ext>
            </a:extLst>
          </p:cNvPr>
          <p:cNvSpPr txBox="1"/>
          <p:nvPr/>
        </p:nvSpPr>
        <p:spPr>
          <a:xfrm>
            <a:off x="1337305" y="2531767"/>
            <a:ext cx="2942595"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Atleta</a:t>
            </a:r>
          </a:p>
        </p:txBody>
      </p:sp>
      <p:sp>
        <p:nvSpPr>
          <p:cNvPr id="22" name="TextBox 21">
            <a:extLst>
              <a:ext uri="{FF2B5EF4-FFF2-40B4-BE49-F238E27FC236}">
                <a16:creationId xmlns:a16="http://schemas.microsoft.com/office/drawing/2014/main" id="{7C332C80-0F55-776F-045D-AD45CE43DD4E}"/>
              </a:ext>
            </a:extLst>
          </p:cNvPr>
          <p:cNvSpPr txBox="1"/>
          <p:nvPr/>
        </p:nvSpPr>
        <p:spPr>
          <a:xfrm>
            <a:off x="1337305" y="3532847"/>
            <a:ext cx="2942595"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Deportes Unificados</a:t>
            </a:r>
            <a:r>
              <a:rPr lang="es-xl" sz="2000" b="1" baseline="30000" dirty="0">
                <a:solidFill>
                  <a:schemeClr val="bg1">
                    <a:lumMod val="75000"/>
                  </a:schemeClr>
                </a:solidFill>
                <a:latin typeface="Ubuntu Light" panose="020B0304030602030204" pitchFamily="34" charset="0"/>
              </a:rPr>
              <a:t>®</a:t>
            </a:r>
          </a:p>
        </p:txBody>
      </p:sp>
      <p:pic>
        <p:nvPicPr>
          <p:cNvPr id="23" name="Picture 22" descr="Un círculo azul con flechas naranjas&#10;&#10;Descripción generada automáticamente">
            <a:extLst>
              <a:ext uri="{FF2B5EF4-FFF2-40B4-BE49-F238E27FC236}">
                <a16:creationId xmlns:a16="http://schemas.microsoft.com/office/drawing/2014/main" id="{A5354D2F-9384-EDE7-1BD4-CF4B710DB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4057132"/>
            <a:ext cx="414010" cy="414010"/>
          </a:xfrm>
          <a:prstGeom prst="rect">
            <a:avLst/>
          </a:prstGeom>
        </p:spPr>
      </p:pic>
      <p:sp>
        <p:nvSpPr>
          <p:cNvPr id="24" name="TextBox 23">
            <a:extLst>
              <a:ext uri="{FF2B5EF4-FFF2-40B4-BE49-F238E27FC236}">
                <a16:creationId xmlns:a16="http://schemas.microsoft.com/office/drawing/2014/main" id="{A657C0CF-2D83-B8A3-BF83-FA74A74F3C1C}"/>
              </a:ext>
            </a:extLst>
          </p:cNvPr>
          <p:cNvSpPr txBox="1"/>
          <p:nvPr/>
        </p:nvSpPr>
        <p:spPr>
          <a:xfrm>
            <a:off x="1337305" y="4042765"/>
            <a:ext cx="3016981" cy="400110"/>
          </a:xfrm>
          <a:prstGeom prst="rect">
            <a:avLst/>
          </a:prstGeom>
          <a:noFill/>
        </p:spPr>
        <p:txBody>
          <a:bodyPr wrap="square" rtlCol="0">
            <a:spAutoFit/>
          </a:bodyPr>
          <a:lstStyle/>
          <a:p>
            <a:r>
              <a:rPr lang="es-xl" sz="2000" b="1" dirty="0">
                <a:solidFill>
                  <a:srgbClr val="292662"/>
                </a:solidFill>
                <a:latin typeface="Ubuntu Light" panose="020B0304030602030204" pitchFamily="34" charset="0"/>
              </a:rPr>
              <a:t>Compañeros Unificados</a:t>
            </a:r>
          </a:p>
        </p:txBody>
      </p:sp>
      <p:pic>
        <p:nvPicPr>
          <p:cNvPr id="25" name="Picture 24" descr="Un círculo azul con flechas naranjas&#10;&#10;Descripción generada automáticamente">
            <a:extLst>
              <a:ext uri="{FF2B5EF4-FFF2-40B4-BE49-F238E27FC236}">
                <a16:creationId xmlns:a16="http://schemas.microsoft.com/office/drawing/2014/main" id="{4337AD7D-2DCF-FB75-715C-72F6E3320617}"/>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552683"/>
            <a:ext cx="414010" cy="414010"/>
          </a:xfrm>
          <a:prstGeom prst="rect">
            <a:avLst/>
          </a:prstGeom>
        </p:spPr>
      </p:pic>
      <p:sp>
        <p:nvSpPr>
          <p:cNvPr id="26" name="TextBox 25">
            <a:extLst>
              <a:ext uri="{FF2B5EF4-FFF2-40B4-BE49-F238E27FC236}">
                <a16:creationId xmlns:a16="http://schemas.microsoft.com/office/drawing/2014/main" id="{DAEE3B5D-246C-84D6-4AC3-F8A6895940D6}"/>
              </a:ext>
            </a:extLst>
          </p:cNvPr>
          <p:cNvSpPr txBox="1"/>
          <p:nvPr/>
        </p:nvSpPr>
        <p:spPr>
          <a:xfrm>
            <a:off x="1337305" y="4530921"/>
            <a:ext cx="2942595"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Escuelas Unificadas</a:t>
            </a:r>
          </a:p>
        </p:txBody>
      </p:sp>
      <p:pic>
        <p:nvPicPr>
          <p:cNvPr id="7" name="Picture 6" descr="Un círculo azul con flechas naranjas&#10;&#10;Descripción generada automáticamente">
            <a:extLst>
              <a:ext uri="{FF2B5EF4-FFF2-40B4-BE49-F238E27FC236}">
                <a16:creationId xmlns:a16="http://schemas.microsoft.com/office/drawing/2014/main" id="{10C559FF-FD6A-4E00-9CF1-D760FF1554C2}"/>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561581"/>
            <a:ext cx="414010" cy="414010"/>
          </a:xfrm>
          <a:prstGeom prst="rect">
            <a:avLst/>
          </a:prstGeom>
        </p:spPr>
      </p:pic>
      <p:pic>
        <p:nvPicPr>
          <p:cNvPr id="9" name="Picture 8" descr="Un círculo azul con flechas naranjas&#10;&#10;Descripción generada automáticamente">
            <a:extLst>
              <a:ext uri="{FF2B5EF4-FFF2-40B4-BE49-F238E27FC236}">
                <a16:creationId xmlns:a16="http://schemas.microsoft.com/office/drawing/2014/main" id="{2DA3DAAE-11C4-D341-6710-F265098A31BE}"/>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066030"/>
            <a:ext cx="414010" cy="414010"/>
          </a:xfrm>
          <a:prstGeom prst="rect">
            <a:avLst/>
          </a:prstGeom>
        </p:spPr>
      </p:pic>
      <p:sp>
        <p:nvSpPr>
          <p:cNvPr id="10" name="TextBox 9">
            <a:extLst>
              <a:ext uri="{FF2B5EF4-FFF2-40B4-BE49-F238E27FC236}">
                <a16:creationId xmlns:a16="http://schemas.microsoft.com/office/drawing/2014/main" id="{6B1C989E-30E7-BD26-B5A6-2C7CC0B183CE}"/>
              </a:ext>
            </a:extLst>
          </p:cNvPr>
          <p:cNvSpPr txBox="1"/>
          <p:nvPr/>
        </p:nvSpPr>
        <p:spPr>
          <a:xfrm>
            <a:off x="1337305" y="3021426"/>
            <a:ext cx="2942595"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Miembros de familias</a:t>
            </a:r>
          </a:p>
        </p:txBody>
      </p:sp>
    </p:spTree>
    <p:extLst>
      <p:ext uri="{BB962C8B-B14F-4D97-AF65-F5344CB8AC3E}">
        <p14:creationId xmlns:p14="http://schemas.microsoft.com/office/powerpoint/2010/main" val="2710195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D0FCD-36F9-B13D-AAE5-1A259403C77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500AF44-88C4-A2A9-DCFE-60D2291C14FA}"/>
              </a:ext>
            </a:extLst>
          </p:cNvPr>
          <p:cNvSpPr>
            <a:spLocks noGrp="1"/>
          </p:cNvSpPr>
          <p:nvPr>
            <p:ph type="body" sz="quarter" idx="11"/>
          </p:nvPr>
        </p:nvSpPr>
        <p:spPr>
          <a:xfrm>
            <a:off x="9753601" y="443046"/>
            <a:ext cx="2046513" cy="632958"/>
          </a:xfrm>
        </p:spPr>
        <p:txBody>
          <a:bodyPr/>
          <a:lstStyle/>
          <a:p>
            <a:r>
              <a:rPr lang="es-xl" dirty="0"/>
              <a:t>Introducción a Olimpiadas Especiales</a:t>
            </a:r>
          </a:p>
        </p:txBody>
      </p:sp>
      <p:sp>
        <p:nvSpPr>
          <p:cNvPr id="3" name="Text Placeholder 2">
            <a:extLst>
              <a:ext uri="{FF2B5EF4-FFF2-40B4-BE49-F238E27FC236}">
                <a16:creationId xmlns:a16="http://schemas.microsoft.com/office/drawing/2014/main" id="{25D1FBE1-4D84-39B8-5186-86A10EE916F9}"/>
              </a:ext>
            </a:extLst>
          </p:cNvPr>
          <p:cNvSpPr>
            <a:spLocks noGrp="1"/>
          </p:cNvSpPr>
          <p:nvPr>
            <p:ph type="body" sz="quarter" idx="12"/>
          </p:nvPr>
        </p:nvSpPr>
        <p:spPr>
          <a:xfrm>
            <a:off x="9339945" y="575623"/>
            <a:ext cx="528061" cy="356260"/>
          </a:xfrm>
        </p:spPr>
        <p:txBody>
          <a:bodyPr/>
          <a:lstStyle/>
          <a:p>
            <a:r>
              <a:rPr lang="es-xl" dirty="0"/>
              <a:t>1.1.</a:t>
            </a:r>
          </a:p>
        </p:txBody>
      </p:sp>
      <p:sp>
        <p:nvSpPr>
          <p:cNvPr id="4" name="Text Placeholder 3">
            <a:extLst>
              <a:ext uri="{FF2B5EF4-FFF2-40B4-BE49-F238E27FC236}">
                <a16:creationId xmlns:a16="http://schemas.microsoft.com/office/drawing/2014/main" id="{5678200D-3DDC-D9D0-B7EE-36B4C46A5E39}"/>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AA054928-B5F2-A5BF-86A4-766B9BC6DDE0}"/>
              </a:ext>
            </a:extLst>
          </p:cNvPr>
          <p:cNvSpPr txBox="1"/>
          <p:nvPr/>
        </p:nvSpPr>
        <p:spPr>
          <a:xfrm>
            <a:off x="811899" y="1315832"/>
            <a:ext cx="5651500"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Definiciones</a:t>
            </a:r>
          </a:p>
        </p:txBody>
      </p:sp>
      <p:pic>
        <p:nvPicPr>
          <p:cNvPr id="8" name="Picture 7" descr="Un círculo azul con flechas naranjas&#10;&#10;Descripción generada automáticamente">
            <a:extLst>
              <a:ext uri="{FF2B5EF4-FFF2-40B4-BE49-F238E27FC236}">
                <a16:creationId xmlns:a16="http://schemas.microsoft.com/office/drawing/2014/main" id="{B765689A-797F-E90C-CC55-54CABE5C657D}"/>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3" name="TextBox 12">
            <a:extLst>
              <a:ext uri="{FF2B5EF4-FFF2-40B4-BE49-F238E27FC236}">
                <a16:creationId xmlns:a16="http://schemas.microsoft.com/office/drawing/2014/main" id="{DFD811A1-7B75-C82F-8FE9-DA2C76AB30A6}"/>
              </a:ext>
            </a:extLst>
          </p:cNvPr>
          <p:cNvSpPr txBox="1"/>
          <p:nvPr/>
        </p:nvSpPr>
        <p:spPr>
          <a:xfrm>
            <a:off x="1337305" y="2053166"/>
            <a:ext cx="3643998"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Discapacidad intelectual</a:t>
            </a:r>
          </a:p>
        </p:txBody>
      </p:sp>
      <p:sp>
        <p:nvSpPr>
          <p:cNvPr id="14" name="TextBox 13">
            <a:extLst>
              <a:ext uri="{FF2B5EF4-FFF2-40B4-BE49-F238E27FC236}">
                <a16:creationId xmlns:a16="http://schemas.microsoft.com/office/drawing/2014/main" id="{1D431881-D8CC-2389-5A57-4820C0567850}"/>
              </a:ext>
            </a:extLst>
          </p:cNvPr>
          <p:cNvSpPr txBox="1"/>
          <p:nvPr/>
        </p:nvSpPr>
        <p:spPr>
          <a:xfrm>
            <a:off x="4444999" y="4536753"/>
            <a:ext cx="7180944" cy="1908215"/>
          </a:xfrm>
          <a:prstGeom prst="rect">
            <a:avLst/>
          </a:prstGeom>
          <a:noFill/>
        </p:spPr>
        <p:txBody>
          <a:bodyPr wrap="square" rtlCol="0">
            <a:spAutoFit/>
          </a:bodyPr>
          <a:lstStyle/>
          <a:p>
            <a:pPr marL="355600" indent="-355600">
              <a:spcAft>
                <a:spcPts val="1200"/>
              </a:spcAft>
              <a:buBlip>
                <a:blip r:embed="rId4"/>
              </a:buBlip>
            </a:pPr>
            <a:r>
              <a:rPr lang="es-xl" dirty="0">
                <a:latin typeface="Ubuntu Light" panose="020B0304030602030204" pitchFamily="34" charset="0"/>
              </a:rPr>
              <a:t>Escuelas que comienzan a utilizar el Programa de Deportes Unificados de Olimpiadas Especiales para construir comunidades escolares inclusivas para jóvenes de todas las capacidades. </a:t>
            </a:r>
          </a:p>
          <a:p>
            <a:pPr marL="355600" indent="-355600">
              <a:spcAft>
                <a:spcPts val="1200"/>
              </a:spcAft>
              <a:buBlip>
                <a:blip r:embed="rId4"/>
              </a:buBlip>
            </a:pPr>
            <a:r>
              <a:rPr lang="es-xl" dirty="0">
                <a:latin typeface="Ubuntu Light" panose="020B0304030602030204" pitchFamily="34" charset="0"/>
              </a:rPr>
              <a:t>Este programa crea un entorno en el que todos se sienten bienvenidos, valorados e incluidos tanto en la escuela </a:t>
            </a:r>
            <a:r>
              <a:rPr lang="es-xl">
                <a:latin typeface="Ubuntu Light" panose="020B0304030602030204" pitchFamily="34" charset="0"/>
              </a:rPr>
              <a:t>como </a:t>
            </a:r>
            <a:br>
              <a:rPr lang="en-US">
                <a:latin typeface="Ubuntu Light" panose="020B0304030602030204" pitchFamily="34" charset="0"/>
              </a:rPr>
            </a:br>
            <a:r>
              <a:rPr lang="es-xl">
                <a:latin typeface="Ubuntu Light" panose="020B0304030602030204" pitchFamily="34" charset="0"/>
              </a:rPr>
              <a:t>en </a:t>
            </a:r>
            <a:r>
              <a:rPr lang="es-xl" dirty="0">
                <a:latin typeface="Ubuntu Light" panose="020B0304030602030204" pitchFamily="34" charset="0"/>
              </a:rPr>
              <a:t>su comunidad local.</a:t>
            </a:r>
          </a:p>
        </p:txBody>
      </p:sp>
      <p:pic>
        <p:nvPicPr>
          <p:cNvPr id="17" name="Picture 16" descr="Un círculo azul con flechas naranjas&#10;&#10;Descripción generada automáticamente">
            <a:extLst>
              <a:ext uri="{FF2B5EF4-FFF2-40B4-BE49-F238E27FC236}">
                <a16:creationId xmlns:a16="http://schemas.microsoft.com/office/drawing/2014/main" id="{0E57B662-65E0-AC36-D160-87B52AC3EF1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570479"/>
            <a:ext cx="414010" cy="414010"/>
          </a:xfrm>
          <a:prstGeom prst="rect">
            <a:avLst/>
          </a:prstGeom>
        </p:spPr>
      </p:pic>
      <p:sp>
        <p:nvSpPr>
          <p:cNvPr id="18" name="TextBox 17">
            <a:extLst>
              <a:ext uri="{FF2B5EF4-FFF2-40B4-BE49-F238E27FC236}">
                <a16:creationId xmlns:a16="http://schemas.microsoft.com/office/drawing/2014/main" id="{313B3532-E1B4-56D2-F307-A42E387691FC}"/>
              </a:ext>
            </a:extLst>
          </p:cNvPr>
          <p:cNvSpPr txBox="1"/>
          <p:nvPr/>
        </p:nvSpPr>
        <p:spPr>
          <a:xfrm>
            <a:off x="1337305" y="2531767"/>
            <a:ext cx="2942595"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Atleta</a:t>
            </a:r>
          </a:p>
        </p:txBody>
      </p:sp>
      <p:sp>
        <p:nvSpPr>
          <p:cNvPr id="22" name="TextBox 21">
            <a:extLst>
              <a:ext uri="{FF2B5EF4-FFF2-40B4-BE49-F238E27FC236}">
                <a16:creationId xmlns:a16="http://schemas.microsoft.com/office/drawing/2014/main" id="{1AE686BC-418A-6DDA-5A4E-3C9665F905E7}"/>
              </a:ext>
            </a:extLst>
          </p:cNvPr>
          <p:cNvSpPr txBox="1"/>
          <p:nvPr/>
        </p:nvSpPr>
        <p:spPr>
          <a:xfrm>
            <a:off x="1337305" y="3532847"/>
            <a:ext cx="2942595"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Deportes Unificados</a:t>
            </a:r>
            <a:r>
              <a:rPr lang="es-xl" sz="2000" b="1" baseline="30000" dirty="0">
                <a:solidFill>
                  <a:schemeClr val="bg1">
                    <a:lumMod val="75000"/>
                  </a:schemeClr>
                </a:solidFill>
                <a:latin typeface="Ubuntu Light" panose="020B0304030602030204" pitchFamily="34" charset="0"/>
              </a:rPr>
              <a:t>®</a:t>
            </a:r>
          </a:p>
        </p:txBody>
      </p:sp>
      <p:pic>
        <p:nvPicPr>
          <p:cNvPr id="23" name="Picture 22" descr="Un círculo azul con flechas naranjas&#10;&#10;Descripción generada automáticamente">
            <a:extLst>
              <a:ext uri="{FF2B5EF4-FFF2-40B4-BE49-F238E27FC236}">
                <a16:creationId xmlns:a16="http://schemas.microsoft.com/office/drawing/2014/main" id="{80C4EF6C-3D5A-5D95-60B9-4F48F2570115}"/>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057132"/>
            <a:ext cx="414010" cy="414010"/>
          </a:xfrm>
          <a:prstGeom prst="rect">
            <a:avLst/>
          </a:prstGeom>
        </p:spPr>
      </p:pic>
      <p:sp>
        <p:nvSpPr>
          <p:cNvPr id="24" name="TextBox 23">
            <a:extLst>
              <a:ext uri="{FF2B5EF4-FFF2-40B4-BE49-F238E27FC236}">
                <a16:creationId xmlns:a16="http://schemas.microsoft.com/office/drawing/2014/main" id="{D477D990-4A6D-F016-6B0D-7DF2394734C5}"/>
              </a:ext>
            </a:extLst>
          </p:cNvPr>
          <p:cNvSpPr txBox="1"/>
          <p:nvPr/>
        </p:nvSpPr>
        <p:spPr>
          <a:xfrm>
            <a:off x="1337305" y="4042765"/>
            <a:ext cx="3347906"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Compañeros Unificados</a:t>
            </a:r>
          </a:p>
        </p:txBody>
      </p:sp>
      <p:pic>
        <p:nvPicPr>
          <p:cNvPr id="25" name="Picture 24" descr="Un círculo azul con flechas naranjas&#10;&#10;Descripción generada automáticamente">
            <a:extLst>
              <a:ext uri="{FF2B5EF4-FFF2-40B4-BE49-F238E27FC236}">
                <a16:creationId xmlns:a16="http://schemas.microsoft.com/office/drawing/2014/main" id="{59DAAFE7-84DB-1E70-140A-A65170742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4552683"/>
            <a:ext cx="414010" cy="414010"/>
          </a:xfrm>
          <a:prstGeom prst="rect">
            <a:avLst/>
          </a:prstGeom>
        </p:spPr>
      </p:pic>
      <p:sp>
        <p:nvSpPr>
          <p:cNvPr id="26" name="TextBox 25">
            <a:extLst>
              <a:ext uri="{FF2B5EF4-FFF2-40B4-BE49-F238E27FC236}">
                <a16:creationId xmlns:a16="http://schemas.microsoft.com/office/drawing/2014/main" id="{C9A890EA-5D39-74D0-4F01-DED68BC7E275}"/>
              </a:ext>
            </a:extLst>
          </p:cNvPr>
          <p:cNvSpPr txBox="1"/>
          <p:nvPr/>
        </p:nvSpPr>
        <p:spPr>
          <a:xfrm>
            <a:off x="1337305" y="4530921"/>
            <a:ext cx="2942595" cy="400110"/>
          </a:xfrm>
          <a:prstGeom prst="rect">
            <a:avLst/>
          </a:prstGeom>
          <a:noFill/>
        </p:spPr>
        <p:txBody>
          <a:bodyPr wrap="square" rtlCol="0">
            <a:spAutoFit/>
          </a:bodyPr>
          <a:lstStyle/>
          <a:p>
            <a:r>
              <a:rPr lang="es-xl" sz="2000" b="1" dirty="0">
                <a:solidFill>
                  <a:srgbClr val="292662"/>
                </a:solidFill>
                <a:latin typeface="Ubuntu Light" panose="020B0304030602030204" pitchFamily="34" charset="0"/>
              </a:rPr>
              <a:t>Escuelas Unificadas</a:t>
            </a:r>
          </a:p>
        </p:txBody>
      </p:sp>
      <p:pic>
        <p:nvPicPr>
          <p:cNvPr id="7" name="Picture 6" descr="Un círculo azul con flechas naranjas&#10;&#10;Descripción generada automáticamente">
            <a:extLst>
              <a:ext uri="{FF2B5EF4-FFF2-40B4-BE49-F238E27FC236}">
                <a16:creationId xmlns:a16="http://schemas.microsoft.com/office/drawing/2014/main" id="{21BD63FC-2130-002D-6DDB-1E8D37B464F9}"/>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561581"/>
            <a:ext cx="414010" cy="414010"/>
          </a:xfrm>
          <a:prstGeom prst="rect">
            <a:avLst/>
          </a:prstGeom>
        </p:spPr>
      </p:pic>
      <p:pic>
        <p:nvPicPr>
          <p:cNvPr id="9" name="Picture 8" descr="Un círculo azul con flechas naranjas&#10;&#10;Descripción generada automáticamente">
            <a:extLst>
              <a:ext uri="{FF2B5EF4-FFF2-40B4-BE49-F238E27FC236}">
                <a16:creationId xmlns:a16="http://schemas.microsoft.com/office/drawing/2014/main" id="{277A95AA-51D8-7BEE-0964-4075868D22F5}"/>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066030"/>
            <a:ext cx="414010" cy="414010"/>
          </a:xfrm>
          <a:prstGeom prst="rect">
            <a:avLst/>
          </a:prstGeom>
        </p:spPr>
      </p:pic>
      <p:sp>
        <p:nvSpPr>
          <p:cNvPr id="10" name="TextBox 9">
            <a:extLst>
              <a:ext uri="{FF2B5EF4-FFF2-40B4-BE49-F238E27FC236}">
                <a16:creationId xmlns:a16="http://schemas.microsoft.com/office/drawing/2014/main" id="{9B35F84C-2B1F-73B9-66AB-4AD0FC9C9EF7}"/>
              </a:ext>
            </a:extLst>
          </p:cNvPr>
          <p:cNvSpPr txBox="1"/>
          <p:nvPr/>
        </p:nvSpPr>
        <p:spPr>
          <a:xfrm>
            <a:off x="1337305" y="3021426"/>
            <a:ext cx="2942595" cy="400110"/>
          </a:xfrm>
          <a:prstGeom prst="rect">
            <a:avLst/>
          </a:prstGeom>
          <a:noFill/>
        </p:spPr>
        <p:txBody>
          <a:bodyPr wrap="square" rtlCol="0">
            <a:spAutoFit/>
          </a:bodyPr>
          <a:lstStyle/>
          <a:p>
            <a:r>
              <a:rPr lang="es-xl" sz="2000" b="1" dirty="0">
                <a:solidFill>
                  <a:schemeClr val="bg1">
                    <a:lumMod val="75000"/>
                  </a:schemeClr>
                </a:solidFill>
                <a:latin typeface="Ubuntu Light" panose="020B0304030602030204" pitchFamily="34" charset="0"/>
              </a:rPr>
              <a:t>Miembros de familias</a:t>
            </a:r>
          </a:p>
        </p:txBody>
      </p:sp>
    </p:spTree>
    <p:extLst>
      <p:ext uri="{BB962C8B-B14F-4D97-AF65-F5344CB8AC3E}">
        <p14:creationId xmlns:p14="http://schemas.microsoft.com/office/powerpoint/2010/main" val="710312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2C098AF-53EE-B813-1368-45A90100F80D}"/>
              </a:ext>
            </a:extLst>
          </p:cNvPr>
          <p:cNvSpPr>
            <a:spLocks noGrp="1"/>
          </p:cNvSpPr>
          <p:nvPr>
            <p:ph type="body" sz="quarter" idx="10"/>
          </p:nvPr>
        </p:nvSpPr>
        <p:spPr/>
        <p:txBody>
          <a:bodyPr/>
          <a:lstStyle/>
          <a:p>
            <a:r>
              <a:rPr lang="es-xl" dirty="0"/>
              <a:t>Día uno</a:t>
            </a:r>
          </a:p>
        </p:txBody>
      </p:sp>
      <p:sp>
        <p:nvSpPr>
          <p:cNvPr id="6" name="Text Placeholder 5">
            <a:extLst>
              <a:ext uri="{FF2B5EF4-FFF2-40B4-BE49-F238E27FC236}">
                <a16:creationId xmlns:a16="http://schemas.microsoft.com/office/drawing/2014/main" id="{0CB96887-0FD9-C20E-0C1E-43A801693173}"/>
              </a:ext>
            </a:extLst>
          </p:cNvPr>
          <p:cNvSpPr>
            <a:spLocks noGrp="1"/>
          </p:cNvSpPr>
          <p:nvPr>
            <p:ph type="body" sz="quarter" idx="11"/>
          </p:nvPr>
        </p:nvSpPr>
        <p:spPr>
          <a:xfrm>
            <a:off x="6096000" y="2775308"/>
            <a:ext cx="5245100" cy="1307383"/>
          </a:xfrm>
        </p:spPr>
        <p:txBody>
          <a:bodyPr/>
          <a:lstStyle/>
          <a:p>
            <a:r>
              <a:rPr lang="es-xl" dirty="0"/>
              <a:t>Encuentro</a:t>
            </a:r>
          </a:p>
        </p:txBody>
      </p:sp>
      <p:sp>
        <p:nvSpPr>
          <p:cNvPr id="7" name="Text Placeholder 6">
            <a:extLst>
              <a:ext uri="{FF2B5EF4-FFF2-40B4-BE49-F238E27FC236}">
                <a16:creationId xmlns:a16="http://schemas.microsoft.com/office/drawing/2014/main" id="{DFCE4CCE-46F2-BCF3-4048-2DA379D3D6B3}"/>
              </a:ext>
            </a:extLst>
          </p:cNvPr>
          <p:cNvSpPr>
            <a:spLocks noGrp="1"/>
          </p:cNvSpPr>
          <p:nvPr>
            <p:ph type="body" sz="quarter" idx="12"/>
          </p:nvPr>
        </p:nvSpPr>
        <p:spPr>
          <a:xfrm>
            <a:off x="4669519" y="3238012"/>
            <a:ext cx="957943" cy="514481"/>
          </a:xfrm>
        </p:spPr>
        <p:txBody>
          <a:bodyPr>
            <a:normAutofit fontScale="92500" lnSpcReduction="20000"/>
          </a:bodyPr>
          <a:lstStyle/>
          <a:p>
            <a:r>
              <a:rPr lang="es-xl" dirty="0"/>
              <a:t>1.0.</a:t>
            </a:r>
          </a:p>
        </p:txBody>
      </p:sp>
      <p:sp>
        <p:nvSpPr>
          <p:cNvPr id="8" name="Text Placeholder 7">
            <a:extLst>
              <a:ext uri="{FF2B5EF4-FFF2-40B4-BE49-F238E27FC236}">
                <a16:creationId xmlns:a16="http://schemas.microsoft.com/office/drawing/2014/main" id="{FDB743BC-CC5D-509E-3313-044B4CFD8351}"/>
              </a:ext>
            </a:extLst>
          </p:cNvPr>
          <p:cNvSpPr>
            <a:spLocks noGrp="1"/>
          </p:cNvSpPr>
          <p:nvPr>
            <p:ph type="body" sz="quarter" idx="13"/>
          </p:nvPr>
        </p:nvSpPr>
        <p:spPr/>
        <p:txBody>
          <a:bodyPr/>
          <a:lstStyle/>
          <a:p>
            <a:r>
              <a:rPr lang="es-xl" dirty="0"/>
              <a:t>1</a:t>
            </a:r>
          </a:p>
        </p:txBody>
      </p:sp>
    </p:spTree>
    <p:extLst>
      <p:ext uri="{BB962C8B-B14F-4D97-AF65-F5344CB8AC3E}">
        <p14:creationId xmlns:p14="http://schemas.microsoft.com/office/powerpoint/2010/main" val="352372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489B009-2E1D-C107-B114-5DF2E739CF50}"/>
              </a:ext>
            </a:extLst>
          </p:cNvPr>
          <p:cNvSpPr/>
          <p:nvPr/>
        </p:nvSpPr>
        <p:spPr>
          <a:xfrm rot="10800000">
            <a:off x="6688800" y="1524000"/>
            <a:ext cx="6106885" cy="5613400"/>
          </a:xfrm>
          <a:prstGeom prst="roundRect">
            <a:avLst>
              <a:gd name="adj" fmla="val 537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ext Placeholder 1">
            <a:extLst>
              <a:ext uri="{FF2B5EF4-FFF2-40B4-BE49-F238E27FC236}">
                <a16:creationId xmlns:a16="http://schemas.microsoft.com/office/drawing/2014/main" id="{9F44C04B-0807-9D7F-7A87-9FB4C00F0AE8}"/>
              </a:ext>
            </a:extLst>
          </p:cNvPr>
          <p:cNvSpPr>
            <a:spLocks noGrp="1"/>
          </p:cNvSpPr>
          <p:nvPr>
            <p:ph type="body" sz="quarter" idx="11"/>
          </p:nvPr>
        </p:nvSpPr>
        <p:spPr>
          <a:xfrm>
            <a:off x="9753602" y="434337"/>
            <a:ext cx="2035628" cy="632958"/>
          </a:xfrm>
        </p:spPr>
        <p:txBody>
          <a:bodyPr/>
          <a:lstStyle/>
          <a:p>
            <a:r>
              <a:rPr lang="es-xl" dirty="0"/>
              <a:t>Introducción a Olimpiadas Especiales</a:t>
            </a:r>
          </a:p>
        </p:txBody>
      </p:sp>
      <p:sp>
        <p:nvSpPr>
          <p:cNvPr id="3" name="Text Placeholder 2">
            <a:extLst>
              <a:ext uri="{FF2B5EF4-FFF2-40B4-BE49-F238E27FC236}">
                <a16:creationId xmlns:a16="http://schemas.microsoft.com/office/drawing/2014/main" id="{6047DB87-497A-AFA9-6B3F-CED7DC45A912}"/>
              </a:ext>
            </a:extLst>
          </p:cNvPr>
          <p:cNvSpPr>
            <a:spLocks noGrp="1"/>
          </p:cNvSpPr>
          <p:nvPr>
            <p:ph type="body" sz="quarter" idx="12"/>
          </p:nvPr>
        </p:nvSpPr>
        <p:spPr>
          <a:xfrm>
            <a:off x="9339945" y="575623"/>
            <a:ext cx="528061" cy="356260"/>
          </a:xfrm>
        </p:spPr>
        <p:txBody>
          <a:bodyPr/>
          <a:lstStyle/>
          <a:p>
            <a:r>
              <a:rPr lang="es-xl" dirty="0"/>
              <a:t>1.1.</a:t>
            </a:r>
          </a:p>
        </p:txBody>
      </p:sp>
      <p:sp>
        <p:nvSpPr>
          <p:cNvPr id="4" name="Text Placeholder 3">
            <a:extLst>
              <a:ext uri="{FF2B5EF4-FFF2-40B4-BE49-F238E27FC236}">
                <a16:creationId xmlns:a16="http://schemas.microsoft.com/office/drawing/2014/main" id="{870889BB-8F4E-04D1-CC04-0CBA97DABF47}"/>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FA73DBDB-9C6E-4233-95F4-05FC6668EF05}"/>
              </a:ext>
            </a:extLst>
          </p:cNvPr>
          <p:cNvSpPr txBox="1"/>
          <p:nvPr/>
        </p:nvSpPr>
        <p:spPr>
          <a:xfrm>
            <a:off x="811899" y="1524000"/>
            <a:ext cx="5510524" cy="1815882"/>
          </a:xfrm>
          <a:prstGeom prst="rect">
            <a:avLst/>
          </a:prstGeom>
          <a:noFill/>
        </p:spPr>
        <p:txBody>
          <a:bodyPr wrap="square" rtlCol="0">
            <a:spAutoFit/>
          </a:bodyPr>
          <a:lstStyle/>
          <a:p>
            <a:r>
              <a:rPr lang="es-xl" sz="2800" b="1" dirty="0">
                <a:solidFill>
                  <a:srgbClr val="F6891F"/>
                </a:solidFill>
                <a:latin typeface="Ubuntu" panose="020B0504030602030204" pitchFamily="34" charset="0"/>
              </a:rPr>
              <a:t>Convención sobre los </a:t>
            </a:r>
            <a:br>
              <a:rPr lang="en-US" sz="2800" b="1" dirty="0">
                <a:solidFill>
                  <a:srgbClr val="F6891F"/>
                </a:solidFill>
                <a:latin typeface="Ubuntu" panose="020B0504030602030204" pitchFamily="34" charset="0"/>
              </a:rPr>
            </a:br>
            <a:r>
              <a:rPr lang="es-xl" sz="2800" b="1" dirty="0">
                <a:solidFill>
                  <a:srgbClr val="F6891F"/>
                </a:solidFill>
                <a:latin typeface="Ubuntu" panose="020B0504030602030204" pitchFamily="34" charset="0"/>
              </a:rPr>
              <a:t>Derechos de las Personas con Discapacidad de las Naciones Unidas (UNCRPD)</a:t>
            </a:r>
          </a:p>
        </p:txBody>
      </p:sp>
      <p:sp>
        <p:nvSpPr>
          <p:cNvPr id="6" name="TextBox 5">
            <a:extLst>
              <a:ext uri="{FF2B5EF4-FFF2-40B4-BE49-F238E27FC236}">
                <a16:creationId xmlns:a16="http://schemas.microsoft.com/office/drawing/2014/main" id="{6BEADC40-CF3F-8A5F-6292-E89D48420562}"/>
              </a:ext>
            </a:extLst>
          </p:cNvPr>
          <p:cNvSpPr txBox="1"/>
          <p:nvPr/>
        </p:nvSpPr>
        <p:spPr>
          <a:xfrm>
            <a:off x="811900" y="3512793"/>
            <a:ext cx="5588900" cy="2868991"/>
          </a:xfrm>
          <a:prstGeom prst="rect">
            <a:avLst/>
          </a:prstGeom>
          <a:noFill/>
        </p:spPr>
        <p:txBody>
          <a:bodyPr wrap="square" rtlCol="0">
            <a:spAutoFit/>
          </a:bodyPr>
          <a:lstStyle/>
          <a:p>
            <a:pPr marL="355600" indent="-355600">
              <a:lnSpc>
                <a:spcPct val="120000"/>
              </a:lnSpc>
              <a:spcAft>
                <a:spcPts val="1200"/>
              </a:spcAft>
              <a:buBlip>
                <a:blip r:embed="rId3"/>
              </a:buBlip>
            </a:pPr>
            <a:r>
              <a:rPr lang="es-xl" dirty="0">
                <a:solidFill>
                  <a:srgbClr val="292662"/>
                </a:solidFill>
                <a:latin typeface="Ubuntu" panose="020B0504030602030204" pitchFamily="34" charset="0"/>
              </a:rPr>
              <a:t>La UNCRPD es una convención internacional sobre derechos humanos en la que se establecen los derechos humanos fundamentales de las personas con discapacidad.</a:t>
            </a:r>
          </a:p>
          <a:p>
            <a:pPr marL="355600" indent="-355600">
              <a:lnSpc>
                <a:spcPct val="120000"/>
              </a:lnSpc>
              <a:spcAft>
                <a:spcPts val="1200"/>
              </a:spcAft>
              <a:buBlip>
                <a:blip r:embed="rId3"/>
              </a:buBlip>
            </a:pPr>
            <a:r>
              <a:rPr lang="es-xl" dirty="0">
                <a:solidFill>
                  <a:srgbClr val="292662"/>
                </a:solidFill>
                <a:latin typeface="Ubuntu" panose="020B0504030602030204" pitchFamily="34" charset="0"/>
              </a:rPr>
              <a:t>Olimpiadas Especiales ayuda a los países </a:t>
            </a:r>
            <a:br>
              <a:rPr lang="en-US" dirty="0">
                <a:solidFill>
                  <a:srgbClr val="292662"/>
                </a:solidFill>
                <a:latin typeface="Ubuntu" panose="020B0504030602030204" pitchFamily="34" charset="0"/>
              </a:rPr>
            </a:br>
            <a:r>
              <a:rPr lang="es-xl" dirty="0">
                <a:solidFill>
                  <a:srgbClr val="292662"/>
                </a:solidFill>
                <a:latin typeface="Ubuntu" panose="020B0504030602030204" pitchFamily="34" charset="0"/>
              </a:rPr>
              <a:t>a cumplir sus compromisos con la Convención sobre los Derechos de las Personas con Discapacidad (CDPD).</a:t>
            </a:r>
          </a:p>
        </p:txBody>
      </p:sp>
      <p:pic>
        <p:nvPicPr>
          <p:cNvPr id="8" name="Picture 7" descr="Primer plano de un logotipo&#10;&#10;Descripción generada automáticamente">
            <a:extLst>
              <a:ext uri="{FF2B5EF4-FFF2-40B4-BE49-F238E27FC236}">
                <a16:creationId xmlns:a16="http://schemas.microsoft.com/office/drawing/2014/main" id="{BE13C060-78DF-6AFF-5C71-23412B82E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2146" y="3351846"/>
            <a:ext cx="3933825" cy="1162050"/>
          </a:xfrm>
          <a:prstGeom prst="rect">
            <a:avLst/>
          </a:prstGeom>
        </p:spPr>
      </p:pic>
    </p:spTree>
    <p:extLst>
      <p:ext uri="{BB962C8B-B14F-4D97-AF65-F5344CB8AC3E}">
        <p14:creationId xmlns:p14="http://schemas.microsoft.com/office/powerpoint/2010/main" val="2176315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632C872-471C-E4E5-5E63-C9C182CF897C}"/>
              </a:ext>
            </a:extLst>
          </p:cNvPr>
          <p:cNvSpPr/>
          <p:nvPr/>
        </p:nvSpPr>
        <p:spPr>
          <a:xfrm>
            <a:off x="-405246" y="1371600"/>
            <a:ext cx="4208319" cy="5120640"/>
          </a:xfrm>
          <a:prstGeom prst="roundRect">
            <a:avLst>
              <a:gd name="adj" fmla="val 3734"/>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CF907819-D92E-1AB9-97AD-9EE753A9BC83}"/>
              </a:ext>
            </a:extLst>
          </p:cNvPr>
          <p:cNvSpPr>
            <a:spLocks noGrp="1"/>
          </p:cNvSpPr>
          <p:nvPr>
            <p:ph type="body" sz="quarter" idx="11"/>
          </p:nvPr>
        </p:nvSpPr>
        <p:spPr>
          <a:xfrm>
            <a:off x="9753601" y="434337"/>
            <a:ext cx="2046513" cy="632958"/>
          </a:xfrm>
        </p:spPr>
        <p:txBody>
          <a:bodyPr>
            <a:normAutofit/>
          </a:bodyPr>
          <a:lstStyle/>
          <a:p>
            <a:r>
              <a:rPr lang="es-xl" dirty="0"/>
              <a:t>Introducción a Olimpiadas Especiales </a:t>
            </a:r>
          </a:p>
        </p:txBody>
      </p:sp>
      <p:sp>
        <p:nvSpPr>
          <p:cNvPr id="3" name="Text Placeholder 2">
            <a:extLst>
              <a:ext uri="{FF2B5EF4-FFF2-40B4-BE49-F238E27FC236}">
                <a16:creationId xmlns:a16="http://schemas.microsoft.com/office/drawing/2014/main" id="{723E771F-F39D-247C-BD55-C47BC8B4225D}"/>
              </a:ext>
            </a:extLst>
          </p:cNvPr>
          <p:cNvSpPr>
            <a:spLocks noGrp="1"/>
          </p:cNvSpPr>
          <p:nvPr>
            <p:ph type="body" sz="quarter" idx="12"/>
          </p:nvPr>
        </p:nvSpPr>
        <p:spPr>
          <a:xfrm>
            <a:off x="9339945" y="575623"/>
            <a:ext cx="528061" cy="356260"/>
          </a:xfrm>
        </p:spPr>
        <p:txBody>
          <a:bodyPr/>
          <a:lstStyle/>
          <a:p>
            <a:r>
              <a:rPr lang="es-xl" dirty="0"/>
              <a:t>1.1.</a:t>
            </a:r>
          </a:p>
        </p:txBody>
      </p:sp>
      <p:sp>
        <p:nvSpPr>
          <p:cNvPr id="4" name="Text Placeholder 3">
            <a:extLst>
              <a:ext uri="{FF2B5EF4-FFF2-40B4-BE49-F238E27FC236}">
                <a16:creationId xmlns:a16="http://schemas.microsoft.com/office/drawing/2014/main" id="{2E345EC7-3BCC-F1F8-4B77-CAF8780E5793}"/>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4F713BF3-950E-2980-670A-5CD0DE572AE2}"/>
              </a:ext>
            </a:extLst>
          </p:cNvPr>
          <p:cNvSpPr txBox="1"/>
          <p:nvPr/>
        </p:nvSpPr>
        <p:spPr>
          <a:xfrm>
            <a:off x="811899" y="1729205"/>
            <a:ext cx="2803884" cy="1384995"/>
          </a:xfrm>
          <a:prstGeom prst="rect">
            <a:avLst/>
          </a:prstGeom>
          <a:noFill/>
        </p:spPr>
        <p:txBody>
          <a:bodyPr wrap="square" rtlCol="0">
            <a:spAutoFit/>
          </a:bodyPr>
          <a:lstStyle/>
          <a:p>
            <a:r>
              <a:rPr lang="es-xl" sz="2800" b="1">
                <a:solidFill>
                  <a:srgbClr val="F6891F"/>
                </a:solidFill>
                <a:latin typeface="Ubuntu" panose="020B0504030602030204" pitchFamily="34" charset="0"/>
              </a:rPr>
              <a:t>Importancia de </a:t>
            </a:r>
            <a:r>
              <a:rPr lang="es-xl" sz="2800" b="1" dirty="0">
                <a:solidFill>
                  <a:srgbClr val="F6891F"/>
                </a:solidFill>
                <a:latin typeface="Ubuntu" panose="020B0504030602030204" pitchFamily="34" charset="0"/>
              </a:rPr>
              <a:t>la participación de las familias</a:t>
            </a:r>
          </a:p>
        </p:txBody>
      </p:sp>
      <p:sp>
        <p:nvSpPr>
          <p:cNvPr id="9" name="Rectangle: Rounded Corners 8">
            <a:extLst>
              <a:ext uri="{FF2B5EF4-FFF2-40B4-BE49-F238E27FC236}">
                <a16:creationId xmlns:a16="http://schemas.microsoft.com/office/drawing/2014/main" id="{25F37D73-6D6D-0BDD-97B4-6C59F9740DED}"/>
              </a:ext>
            </a:extLst>
          </p:cNvPr>
          <p:cNvSpPr/>
          <p:nvPr/>
        </p:nvSpPr>
        <p:spPr>
          <a:xfrm>
            <a:off x="4687209" y="2016760"/>
            <a:ext cx="8495391" cy="1260000"/>
          </a:xfrm>
          <a:prstGeom prst="roundRect">
            <a:avLst>
              <a:gd name="adj" fmla="val 50000"/>
            </a:avLst>
          </a:prstGeom>
          <a:noFill/>
          <a:ln w="28575">
            <a:solidFill>
              <a:srgbClr val="2926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2A2924BC-14FE-6546-C615-F20372678B14}"/>
              </a:ext>
            </a:extLst>
          </p:cNvPr>
          <p:cNvSpPr/>
          <p:nvPr/>
        </p:nvSpPr>
        <p:spPr>
          <a:xfrm>
            <a:off x="4687209" y="3448875"/>
            <a:ext cx="8495391" cy="1260000"/>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27F560F7-3F0A-72FC-83F0-A9B0A539ECE5}"/>
              </a:ext>
            </a:extLst>
          </p:cNvPr>
          <p:cNvSpPr/>
          <p:nvPr/>
        </p:nvSpPr>
        <p:spPr>
          <a:xfrm>
            <a:off x="4687209" y="4880990"/>
            <a:ext cx="8495391" cy="1260000"/>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F99EEB5-673A-28C0-81F6-AB1CC03C122D}"/>
              </a:ext>
            </a:extLst>
          </p:cNvPr>
          <p:cNvSpPr txBox="1"/>
          <p:nvPr/>
        </p:nvSpPr>
        <p:spPr>
          <a:xfrm>
            <a:off x="5143071" y="2283061"/>
            <a:ext cx="6512241" cy="369332"/>
          </a:xfrm>
          <a:prstGeom prst="rect">
            <a:avLst/>
          </a:prstGeom>
          <a:noFill/>
        </p:spPr>
        <p:txBody>
          <a:bodyPr wrap="square">
            <a:spAutoFit/>
          </a:bodyPr>
          <a:lstStyle/>
          <a:p>
            <a:pPr>
              <a:spcAft>
                <a:spcPts val="1200"/>
              </a:spcAft>
            </a:pPr>
            <a:r>
              <a:rPr lang="es-xl" dirty="0">
                <a:solidFill>
                  <a:srgbClr val="292662"/>
                </a:solidFill>
                <a:latin typeface="Ubuntu" panose="020B0504030602030204" pitchFamily="34" charset="0"/>
              </a:rPr>
              <a:t>Olimpiadas Especiales proporciona comunidad y conexión para los miembros de familias. </a:t>
            </a:r>
          </a:p>
        </p:txBody>
      </p:sp>
      <p:sp>
        <p:nvSpPr>
          <p:cNvPr id="14" name="TextBox 13">
            <a:extLst>
              <a:ext uri="{FF2B5EF4-FFF2-40B4-BE49-F238E27FC236}">
                <a16:creationId xmlns:a16="http://schemas.microsoft.com/office/drawing/2014/main" id="{D7FEB56A-ED80-26E5-97DC-2169D3382B78}"/>
              </a:ext>
            </a:extLst>
          </p:cNvPr>
          <p:cNvSpPr txBox="1"/>
          <p:nvPr/>
        </p:nvSpPr>
        <p:spPr>
          <a:xfrm>
            <a:off x="5143071" y="3742411"/>
            <a:ext cx="6512241" cy="646331"/>
          </a:xfrm>
          <a:prstGeom prst="rect">
            <a:avLst/>
          </a:prstGeom>
          <a:noFill/>
        </p:spPr>
        <p:txBody>
          <a:bodyPr wrap="square">
            <a:spAutoFit/>
          </a:bodyPr>
          <a:lstStyle/>
          <a:p>
            <a:pPr>
              <a:spcAft>
                <a:spcPts val="1200"/>
              </a:spcAft>
            </a:pPr>
            <a:r>
              <a:rPr lang="es-xl" dirty="0">
                <a:solidFill>
                  <a:srgbClr val="292662"/>
                </a:solidFill>
                <a:latin typeface="Ubuntu" panose="020B0504030602030204" pitchFamily="34" charset="0"/>
              </a:rPr>
              <a:t>Las familias son un vínculo esencial con la </a:t>
            </a:r>
            <a:r>
              <a:rPr lang="es-xl">
                <a:solidFill>
                  <a:srgbClr val="292662"/>
                </a:solidFill>
                <a:latin typeface="Ubuntu" panose="020B0504030602030204" pitchFamily="34" charset="0"/>
              </a:rPr>
              <a:t>comunidad </a:t>
            </a:r>
            <a:br>
              <a:rPr lang="en-US">
                <a:solidFill>
                  <a:srgbClr val="292662"/>
                </a:solidFill>
                <a:latin typeface="Ubuntu" panose="020B0504030602030204" pitchFamily="34" charset="0"/>
              </a:rPr>
            </a:br>
            <a:r>
              <a:rPr lang="es-xl">
                <a:solidFill>
                  <a:srgbClr val="292662"/>
                </a:solidFill>
                <a:latin typeface="Ubuntu" panose="020B0504030602030204" pitchFamily="34" charset="0"/>
              </a:rPr>
              <a:t>y </a:t>
            </a:r>
            <a:r>
              <a:rPr lang="es-xl" dirty="0">
                <a:solidFill>
                  <a:srgbClr val="292662"/>
                </a:solidFill>
                <a:latin typeface="Ubuntu" panose="020B0504030602030204" pitchFamily="34" charset="0"/>
              </a:rPr>
              <a:t>un apoyo más amplio para nuestro movimiento. </a:t>
            </a:r>
          </a:p>
        </p:txBody>
      </p:sp>
      <p:sp>
        <p:nvSpPr>
          <p:cNvPr id="15" name="TextBox 14">
            <a:extLst>
              <a:ext uri="{FF2B5EF4-FFF2-40B4-BE49-F238E27FC236}">
                <a16:creationId xmlns:a16="http://schemas.microsoft.com/office/drawing/2014/main" id="{172F9687-B6DF-2F81-9D5C-41F5F3479CCF}"/>
              </a:ext>
            </a:extLst>
          </p:cNvPr>
          <p:cNvSpPr txBox="1"/>
          <p:nvPr/>
        </p:nvSpPr>
        <p:spPr>
          <a:xfrm>
            <a:off x="5143071" y="5203064"/>
            <a:ext cx="5916815" cy="646331"/>
          </a:xfrm>
          <a:prstGeom prst="rect">
            <a:avLst/>
          </a:prstGeom>
          <a:noFill/>
        </p:spPr>
        <p:txBody>
          <a:bodyPr wrap="square">
            <a:spAutoFit/>
          </a:bodyPr>
          <a:lstStyle/>
          <a:p>
            <a:pPr>
              <a:spcAft>
                <a:spcPts val="1200"/>
              </a:spcAft>
            </a:pPr>
            <a:r>
              <a:rPr lang="es-xl" dirty="0">
                <a:solidFill>
                  <a:schemeClr val="bg1"/>
                </a:solidFill>
                <a:latin typeface="Ubuntu" panose="020B0504030602030204" pitchFamily="34" charset="0"/>
              </a:rPr>
              <a:t>Las familias ofrecen apoyo, amor y aliento únicos que nadie más puede ofrecer. </a:t>
            </a:r>
          </a:p>
        </p:txBody>
      </p:sp>
      <p:pic>
        <p:nvPicPr>
          <p:cNvPr id="18" name="Graphic 17">
            <a:extLst>
              <a:ext uri="{FF2B5EF4-FFF2-40B4-BE49-F238E27FC236}">
                <a16:creationId xmlns:a16="http://schemas.microsoft.com/office/drawing/2014/main" id="{46654D52-7CFB-5006-903A-546DD7D465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9767" y="5228544"/>
            <a:ext cx="670191" cy="670191"/>
          </a:xfrm>
          <a:prstGeom prst="rect">
            <a:avLst/>
          </a:prstGeom>
        </p:spPr>
      </p:pic>
      <p:pic>
        <p:nvPicPr>
          <p:cNvPr id="19" name="Graphic 18">
            <a:extLst>
              <a:ext uri="{FF2B5EF4-FFF2-40B4-BE49-F238E27FC236}">
                <a16:creationId xmlns:a16="http://schemas.microsoft.com/office/drawing/2014/main" id="{87985900-ECD7-815C-2A8C-8BCE355E44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9767" y="3776370"/>
            <a:ext cx="670191" cy="670191"/>
          </a:xfrm>
          <a:prstGeom prst="rect">
            <a:avLst/>
          </a:prstGeom>
        </p:spPr>
      </p:pic>
      <p:pic>
        <p:nvPicPr>
          <p:cNvPr id="20" name="Graphic 19">
            <a:extLst>
              <a:ext uri="{FF2B5EF4-FFF2-40B4-BE49-F238E27FC236}">
                <a16:creationId xmlns:a16="http://schemas.microsoft.com/office/drawing/2014/main" id="{02E52191-7B59-4EAC-C96A-7C3402D8E1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9767" y="2326568"/>
            <a:ext cx="670191" cy="670191"/>
          </a:xfrm>
          <a:prstGeom prst="rect">
            <a:avLst/>
          </a:prstGeom>
        </p:spPr>
      </p:pic>
    </p:spTree>
    <p:extLst>
      <p:ext uri="{BB962C8B-B14F-4D97-AF65-F5344CB8AC3E}">
        <p14:creationId xmlns:p14="http://schemas.microsoft.com/office/powerpoint/2010/main" val="4010100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13C9C0-5C95-71B5-F0E3-908F3568E6C9}"/>
              </a:ext>
            </a:extLst>
          </p:cNvPr>
          <p:cNvSpPr txBox="1"/>
          <p:nvPr/>
        </p:nvSpPr>
        <p:spPr>
          <a:xfrm>
            <a:off x="811899" y="1001650"/>
            <a:ext cx="6660055" cy="954107"/>
          </a:xfrm>
          <a:prstGeom prst="rect">
            <a:avLst/>
          </a:prstGeom>
          <a:noFill/>
        </p:spPr>
        <p:txBody>
          <a:bodyPr wrap="square" rtlCol="0">
            <a:spAutoFit/>
          </a:bodyPr>
          <a:lstStyle/>
          <a:p>
            <a:r>
              <a:rPr lang="es-xl" sz="2800" b="1" dirty="0">
                <a:solidFill>
                  <a:srgbClr val="292662"/>
                </a:solidFill>
                <a:latin typeface="Ubuntu" panose="020B0504030602030204" pitchFamily="34" charset="0"/>
              </a:rPr>
              <a:t>Ejercicio energizante de tres minutos </a:t>
            </a:r>
            <a:r>
              <a:rPr lang="es-xl" sz="2800" b="1" dirty="0">
                <a:solidFill>
                  <a:srgbClr val="F6891F"/>
                </a:solidFill>
                <a:latin typeface="Ubuntu" panose="020B0504030602030204" pitchFamily="34" charset="0"/>
              </a:rPr>
              <a:t>+</a:t>
            </a:r>
            <a:r>
              <a:rPr lang="es-xl" sz="2800" b="1" dirty="0">
                <a:solidFill>
                  <a:srgbClr val="292662"/>
                </a:solidFill>
                <a:latin typeface="Ubuntu" panose="020B0504030602030204" pitchFamily="34" charset="0"/>
              </a:rPr>
              <a:t> Receso independiente</a:t>
            </a:r>
          </a:p>
        </p:txBody>
      </p:sp>
      <p:pic>
        <p:nvPicPr>
          <p:cNvPr id="8" name="Picture 7">
            <a:hlinkClick r:id="rId3"/>
            <a:extLst>
              <a:ext uri="{FF2B5EF4-FFF2-40B4-BE49-F238E27FC236}">
                <a16:creationId xmlns:a16="http://schemas.microsoft.com/office/drawing/2014/main" id="{F29DE856-FA57-D860-AB30-82AAF4033BB5}"/>
              </a:ext>
            </a:extLst>
          </p:cNvPr>
          <p:cNvPicPr>
            <a:picLocks noChangeAspect="1"/>
          </p:cNvPicPr>
          <p:nvPr/>
        </p:nvPicPr>
        <p:blipFill>
          <a:blip r:embed="rId4"/>
          <a:stretch>
            <a:fillRect/>
          </a:stretch>
        </p:blipFill>
        <p:spPr>
          <a:xfrm>
            <a:off x="2156856" y="2081209"/>
            <a:ext cx="7878289" cy="4422782"/>
          </a:xfrm>
          <a:prstGeom prst="rect">
            <a:avLst/>
          </a:prstGeom>
        </p:spPr>
      </p:pic>
      <p:grpSp>
        <p:nvGrpSpPr>
          <p:cNvPr id="2" name="Group 1">
            <a:extLst>
              <a:ext uri="{FF2B5EF4-FFF2-40B4-BE49-F238E27FC236}">
                <a16:creationId xmlns:a16="http://schemas.microsoft.com/office/drawing/2014/main" id="{BD1B88EB-92A7-4F7E-C184-6849B594D8F7}"/>
              </a:ext>
            </a:extLst>
          </p:cNvPr>
          <p:cNvGrpSpPr/>
          <p:nvPr/>
        </p:nvGrpSpPr>
        <p:grpSpPr>
          <a:xfrm>
            <a:off x="5511800" y="3479800"/>
            <a:ext cx="1168400" cy="1168400"/>
            <a:chOff x="7467600" y="3031067"/>
            <a:chExt cx="1168400" cy="1168400"/>
          </a:xfrm>
        </p:grpSpPr>
        <p:sp>
          <p:nvSpPr>
            <p:cNvPr id="3" name="Oval 2">
              <a:hlinkClick r:id="rId3"/>
              <a:extLst>
                <a:ext uri="{FF2B5EF4-FFF2-40B4-BE49-F238E27FC236}">
                  <a16:creationId xmlns:a16="http://schemas.microsoft.com/office/drawing/2014/main" id="{8D79F4CE-3741-FF59-427E-7A9229CB85B6}"/>
                </a:ext>
              </a:extLst>
            </p:cNvPr>
            <p:cNvSpPr/>
            <p:nvPr/>
          </p:nvSpPr>
          <p:spPr>
            <a:xfrm>
              <a:off x="7467600" y="3031067"/>
              <a:ext cx="1168400" cy="1168400"/>
            </a:xfrm>
            <a:prstGeom prst="ellipse">
              <a:avLst/>
            </a:prstGeom>
            <a:solidFill>
              <a:srgbClr val="ED1C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Botón de Reproducir con relleno sólido">
              <a:extLst>
                <a:ext uri="{FF2B5EF4-FFF2-40B4-BE49-F238E27FC236}">
                  <a16:creationId xmlns:a16="http://schemas.microsoft.com/office/drawing/2014/main" id="{34F9BCC7-1490-63BA-26C9-6E9661D145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9265" y="3158067"/>
              <a:ext cx="914400" cy="914400"/>
            </a:xfrm>
            <a:prstGeom prst="rect">
              <a:avLst/>
            </a:prstGeom>
          </p:spPr>
        </p:pic>
      </p:grpSp>
    </p:spTree>
    <p:extLst>
      <p:ext uri="{BB962C8B-B14F-4D97-AF65-F5344CB8AC3E}">
        <p14:creationId xmlns:p14="http://schemas.microsoft.com/office/powerpoint/2010/main" val="1475735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1FA455-A8E4-031F-3880-236463709C9C}"/>
              </a:ext>
            </a:extLst>
          </p:cNvPr>
          <p:cNvSpPr>
            <a:spLocks noGrp="1"/>
          </p:cNvSpPr>
          <p:nvPr>
            <p:ph type="body" sz="quarter" idx="10"/>
          </p:nvPr>
        </p:nvSpPr>
        <p:spPr/>
        <p:txBody>
          <a:bodyPr/>
          <a:lstStyle/>
          <a:p>
            <a:r>
              <a:rPr lang="es-xl" dirty="0"/>
              <a:t>Día uno</a:t>
            </a:r>
          </a:p>
        </p:txBody>
      </p:sp>
      <p:sp>
        <p:nvSpPr>
          <p:cNvPr id="3" name="Text Placeholder 2">
            <a:extLst>
              <a:ext uri="{FF2B5EF4-FFF2-40B4-BE49-F238E27FC236}">
                <a16:creationId xmlns:a16="http://schemas.microsoft.com/office/drawing/2014/main" id="{B55C0190-414D-7AFF-A0C8-B7C676030373}"/>
              </a:ext>
            </a:extLst>
          </p:cNvPr>
          <p:cNvSpPr>
            <a:spLocks noGrp="1"/>
          </p:cNvSpPr>
          <p:nvPr>
            <p:ph type="body" sz="quarter" idx="11"/>
          </p:nvPr>
        </p:nvSpPr>
        <p:spPr/>
        <p:txBody>
          <a:bodyPr/>
          <a:lstStyle/>
          <a:p>
            <a:r>
              <a:rPr lang="es-xl" dirty="0"/>
              <a:t>¿Qué es un </a:t>
            </a:r>
            <a:r>
              <a:rPr lang="en-US" dirty="0">
                <a:solidFill>
                  <a:srgbClr val="F6891F"/>
                </a:solidFill>
              </a:rPr>
              <a:t>“</a:t>
            </a:r>
            <a:r>
              <a:rPr lang="es-xl" dirty="0">
                <a:solidFill>
                  <a:srgbClr val="F6891F"/>
                </a:solidFill>
              </a:rPr>
              <a:t>Líder</a:t>
            </a:r>
            <a:r>
              <a:rPr lang="en-US" dirty="0">
                <a:solidFill>
                  <a:srgbClr val="F6891F"/>
                </a:solidFill>
              </a:rPr>
              <a:t>”</a:t>
            </a:r>
            <a:r>
              <a:rPr lang="es-xl" dirty="0"/>
              <a:t>?</a:t>
            </a:r>
          </a:p>
        </p:txBody>
      </p:sp>
      <p:sp>
        <p:nvSpPr>
          <p:cNvPr id="4" name="Text Placeholder 3">
            <a:extLst>
              <a:ext uri="{FF2B5EF4-FFF2-40B4-BE49-F238E27FC236}">
                <a16:creationId xmlns:a16="http://schemas.microsoft.com/office/drawing/2014/main" id="{0A3588B4-33DA-8A19-3F81-D8EBD5AD17B6}"/>
              </a:ext>
            </a:extLst>
          </p:cNvPr>
          <p:cNvSpPr>
            <a:spLocks noGrp="1"/>
          </p:cNvSpPr>
          <p:nvPr>
            <p:ph type="body" sz="quarter" idx="12"/>
          </p:nvPr>
        </p:nvSpPr>
        <p:spPr>
          <a:xfrm>
            <a:off x="4669519" y="3238012"/>
            <a:ext cx="957943" cy="514481"/>
          </a:xfrm>
        </p:spPr>
        <p:txBody>
          <a:bodyPr>
            <a:normAutofit fontScale="92500" lnSpcReduction="20000"/>
          </a:bodyPr>
          <a:lstStyle/>
          <a:p>
            <a:r>
              <a:rPr lang="es-xl" dirty="0"/>
              <a:t>1.2.</a:t>
            </a:r>
          </a:p>
        </p:txBody>
      </p:sp>
      <p:sp>
        <p:nvSpPr>
          <p:cNvPr id="5" name="Text Placeholder 4">
            <a:extLst>
              <a:ext uri="{FF2B5EF4-FFF2-40B4-BE49-F238E27FC236}">
                <a16:creationId xmlns:a16="http://schemas.microsoft.com/office/drawing/2014/main" id="{59220573-ADB0-B63B-82FD-05808C1F1064}"/>
              </a:ext>
            </a:extLst>
          </p:cNvPr>
          <p:cNvSpPr>
            <a:spLocks noGrp="1"/>
          </p:cNvSpPr>
          <p:nvPr>
            <p:ph type="body" sz="quarter" idx="13"/>
          </p:nvPr>
        </p:nvSpPr>
        <p:spPr/>
        <p:txBody>
          <a:bodyPr/>
          <a:lstStyle/>
          <a:p>
            <a:r>
              <a:rPr lang="es-xl" dirty="0"/>
              <a:t>1</a:t>
            </a:r>
          </a:p>
        </p:txBody>
      </p:sp>
    </p:spTree>
    <p:extLst>
      <p:ext uri="{BB962C8B-B14F-4D97-AF65-F5344CB8AC3E}">
        <p14:creationId xmlns:p14="http://schemas.microsoft.com/office/powerpoint/2010/main" val="927701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2B942C-A583-CEB0-3F7E-E6D09D73CF91}"/>
              </a:ext>
            </a:extLst>
          </p:cNvPr>
          <p:cNvSpPr>
            <a:spLocks noGrp="1"/>
          </p:cNvSpPr>
          <p:nvPr>
            <p:ph type="body" sz="quarter" idx="11"/>
          </p:nvPr>
        </p:nvSpPr>
        <p:spPr/>
        <p:txBody>
          <a:bodyPr/>
          <a:lstStyle/>
          <a:p>
            <a:r>
              <a:rPr lang="es-xl" dirty="0"/>
              <a:t>¿Qué es un </a:t>
            </a:r>
            <a:r>
              <a:rPr lang="en-US" dirty="0"/>
              <a:t>“</a:t>
            </a:r>
            <a:r>
              <a:rPr lang="es-xl" dirty="0"/>
              <a:t>Líder</a:t>
            </a:r>
            <a:r>
              <a:rPr lang="en-US" dirty="0"/>
              <a:t>”</a:t>
            </a:r>
            <a:r>
              <a:rPr lang="es-xl" dirty="0"/>
              <a:t>?</a:t>
            </a:r>
          </a:p>
        </p:txBody>
      </p:sp>
      <p:sp>
        <p:nvSpPr>
          <p:cNvPr id="7" name="Text Placeholder 6">
            <a:extLst>
              <a:ext uri="{FF2B5EF4-FFF2-40B4-BE49-F238E27FC236}">
                <a16:creationId xmlns:a16="http://schemas.microsoft.com/office/drawing/2014/main" id="{B689F105-9DF4-BAB2-846D-060FF31C1399}"/>
              </a:ext>
            </a:extLst>
          </p:cNvPr>
          <p:cNvSpPr>
            <a:spLocks noGrp="1"/>
          </p:cNvSpPr>
          <p:nvPr>
            <p:ph type="body" sz="quarter" idx="12"/>
          </p:nvPr>
        </p:nvSpPr>
        <p:spPr>
          <a:xfrm>
            <a:off x="9339945" y="575623"/>
            <a:ext cx="528061" cy="356260"/>
          </a:xfrm>
        </p:spPr>
        <p:txBody>
          <a:bodyPr/>
          <a:lstStyle/>
          <a:p>
            <a:r>
              <a:rPr lang="es-xl" dirty="0"/>
              <a:t>1.2.</a:t>
            </a:r>
          </a:p>
        </p:txBody>
      </p:sp>
      <p:sp>
        <p:nvSpPr>
          <p:cNvPr id="8" name="Text Placeholder 7">
            <a:extLst>
              <a:ext uri="{FF2B5EF4-FFF2-40B4-BE49-F238E27FC236}">
                <a16:creationId xmlns:a16="http://schemas.microsoft.com/office/drawing/2014/main" id="{5E1CED52-851F-6C76-0E8D-5D902F39D402}"/>
              </a:ext>
            </a:extLst>
          </p:cNvPr>
          <p:cNvSpPr>
            <a:spLocks noGrp="1"/>
          </p:cNvSpPr>
          <p:nvPr>
            <p:ph type="body" sz="quarter" idx="13"/>
          </p:nvPr>
        </p:nvSpPr>
        <p:spPr/>
        <p:txBody>
          <a:bodyPr/>
          <a:lstStyle/>
          <a:p>
            <a:r>
              <a:rPr lang="es-xl" dirty="0"/>
              <a:t>Día uno</a:t>
            </a:r>
          </a:p>
        </p:txBody>
      </p:sp>
      <p:sp>
        <p:nvSpPr>
          <p:cNvPr id="9" name="TextBox 8">
            <a:extLst>
              <a:ext uri="{FF2B5EF4-FFF2-40B4-BE49-F238E27FC236}">
                <a16:creationId xmlns:a16="http://schemas.microsoft.com/office/drawing/2014/main" id="{25AB9183-5AB4-5FA9-C5C6-2F540C1FF35C}"/>
              </a:ext>
            </a:extLst>
          </p:cNvPr>
          <p:cNvSpPr txBox="1"/>
          <p:nvPr/>
        </p:nvSpPr>
        <p:spPr>
          <a:xfrm>
            <a:off x="5687813" y="2154032"/>
            <a:ext cx="5651500"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Definición: Liderazgo</a:t>
            </a:r>
          </a:p>
        </p:txBody>
      </p:sp>
      <p:sp>
        <p:nvSpPr>
          <p:cNvPr id="10" name="TextBox 9">
            <a:extLst>
              <a:ext uri="{FF2B5EF4-FFF2-40B4-BE49-F238E27FC236}">
                <a16:creationId xmlns:a16="http://schemas.microsoft.com/office/drawing/2014/main" id="{2DA8D9A1-4203-7E27-E11F-DFE95E32E046}"/>
              </a:ext>
            </a:extLst>
          </p:cNvPr>
          <p:cNvSpPr txBox="1"/>
          <p:nvPr/>
        </p:nvSpPr>
        <p:spPr>
          <a:xfrm>
            <a:off x="5687813" y="2820436"/>
            <a:ext cx="4927936" cy="2204193"/>
          </a:xfrm>
          <a:prstGeom prst="rect">
            <a:avLst/>
          </a:prstGeom>
          <a:noFill/>
        </p:spPr>
        <p:txBody>
          <a:bodyPr wrap="square" rtlCol="0">
            <a:spAutoFit/>
          </a:bodyPr>
          <a:lstStyle/>
          <a:p>
            <a:pPr marL="285750" indent="-285750">
              <a:lnSpc>
                <a:spcPct val="120000"/>
              </a:lnSpc>
              <a:spcAft>
                <a:spcPts val="1200"/>
              </a:spcAft>
              <a:buBlip>
                <a:blip r:embed="rId3"/>
              </a:buBlip>
            </a:pPr>
            <a:r>
              <a:rPr lang="es-xl" b="1" dirty="0">
                <a:solidFill>
                  <a:srgbClr val="292662"/>
                </a:solidFill>
                <a:latin typeface="Ubuntu" panose="020B0504030602030204" pitchFamily="34" charset="0"/>
              </a:rPr>
              <a:t>El liderazgo</a:t>
            </a:r>
            <a:r>
              <a:rPr lang="es-xl" dirty="0">
                <a:solidFill>
                  <a:srgbClr val="292662"/>
                </a:solidFill>
                <a:latin typeface="Ubuntu" panose="020B0504030602030204" pitchFamily="34" charset="0"/>
              </a:rPr>
              <a:t> es una relación en la que una persona influye en los comportamientos </a:t>
            </a:r>
            <a:br>
              <a:rPr lang="en-US" dirty="0">
                <a:solidFill>
                  <a:srgbClr val="292662"/>
                </a:solidFill>
                <a:latin typeface="Ubuntu" panose="020B0504030602030204" pitchFamily="34" charset="0"/>
              </a:rPr>
            </a:br>
            <a:r>
              <a:rPr lang="es-xl" dirty="0">
                <a:solidFill>
                  <a:srgbClr val="292662"/>
                </a:solidFill>
                <a:latin typeface="Ubuntu" panose="020B0504030602030204" pitchFamily="34" charset="0"/>
              </a:rPr>
              <a:t>o las acciones de otras personas para </a:t>
            </a:r>
            <a:br>
              <a:rPr lang="en-US" dirty="0">
                <a:solidFill>
                  <a:srgbClr val="292662"/>
                </a:solidFill>
                <a:latin typeface="Ubuntu" panose="020B0504030602030204" pitchFamily="34" charset="0"/>
              </a:rPr>
            </a:br>
            <a:r>
              <a:rPr lang="es-xl" dirty="0">
                <a:solidFill>
                  <a:srgbClr val="292662"/>
                </a:solidFill>
                <a:latin typeface="Ubuntu" panose="020B0504030602030204" pitchFamily="34" charset="0"/>
              </a:rPr>
              <a:t>ayudarles a lograr sus metas. </a:t>
            </a:r>
          </a:p>
          <a:p>
            <a:pPr marL="285750" indent="-285750">
              <a:lnSpc>
                <a:spcPct val="120000"/>
              </a:lnSpc>
              <a:spcAft>
                <a:spcPts val="1200"/>
              </a:spcAft>
              <a:buBlip>
                <a:blip r:embed="rId3"/>
              </a:buBlip>
            </a:pPr>
            <a:r>
              <a:rPr lang="es-xl" b="1" dirty="0">
                <a:solidFill>
                  <a:srgbClr val="292662"/>
                </a:solidFill>
                <a:latin typeface="Ubuntu" panose="020B0504030602030204" pitchFamily="34" charset="0"/>
              </a:rPr>
              <a:t>El liderazgo</a:t>
            </a:r>
            <a:r>
              <a:rPr lang="es-xl" dirty="0">
                <a:solidFill>
                  <a:srgbClr val="292662"/>
                </a:solidFill>
                <a:latin typeface="Ubuntu" panose="020B0504030602030204" pitchFamily="34" charset="0"/>
              </a:rPr>
              <a:t> es la capacidad de guiar, </a:t>
            </a:r>
            <a:br>
              <a:rPr lang="en-US" dirty="0">
                <a:solidFill>
                  <a:srgbClr val="292662"/>
                </a:solidFill>
                <a:latin typeface="Ubuntu" panose="020B0504030602030204" pitchFamily="34" charset="0"/>
              </a:rPr>
            </a:br>
            <a:r>
              <a:rPr lang="es-xl" dirty="0">
                <a:solidFill>
                  <a:srgbClr val="292662"/>
                </a:solidFill>
                <a:latin typeface="Ubuntu" panose="020B0504030602030204" pitchFamily="34" charset="0"/>
              </a:rPr>
              <a:t>dirigir o influir en la gente.</a:t>
            </a:r>
          </a:p>
        </p:txBody>
      </p:sp>
      <p:pic>
        <p:nvPicPr>
          <p:cNvPr id="5" name="Picture 4">
            <a:extLst>
              <a:ext uri="{FF2B5EF4-FFF2-40B4-BE49-F238E27FC236}">
                <a16:creationId xmlns:a16="http://schemas.microsoft.com/office/drawing/2014/main" id="{E43CEC0C-60A4-A052-641F-65B84894F527}"/>
              </a:ext>
            </a:extLst>
          </p:cNvPr>
          <p:cNvPicPr>
            <a:picLocks noChangeAspect="1"/>
          </p:cNvPicPr>
          <p:nvPr/>
        </p:nvPicPr>
        <p:blipFill rotWithShape="1">
          <a:blip r:embed="rId4">
            <a:extLst>
              <a:ext uri="{28A0092B-C50C-407E-A947-70E740481C1C}">
                <a14:useLocalDpi xmlns:a14="http://schemas.microsoft.com/office/drawing/2010/main" val="0"/>
              </a:ext>
            </a:extLst>
          </a:blip>
          <a:srcRect l="11863" t="1306" r="16883" b="8526"/>
          <a:stretch/>
        </p:blipFill>
        <p:spPr>
          <a:xfrm>
            <a:off x="0" y="1524000"/>
            <a:ext cx="5220586" cy="4406900"/>
          </a:xfrm>
          <a:prstGeom prst="rect">
            <a:avLst/>
          </a:prstGeom>
        </p:spPr>
      </p:pic>
      <p:pic>
        <p:nvPicPr>
          <p:cNvPr id="13" name="Graphic 12">
            <a:extLst>
              <a:ext uri="{FF2B5EF4-FFF2-40B4-BE49-F238E27FC236}">
                <a16:creationId xmlns:a16="http://schemas.microsoft.com/office/drawing/2014/main" id="{6E451FDC-7BCC-0A8A-41BA-9414C9C759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27036" y="4978084"/>
            <a:ext cx="1224554" cy="1393458"/>
          </a:xfrm>
          <a:prstGeom prst="rect">
            <a:avLst/>
          </a:prstGeom>
        </p:spPr>
      </p:pic>
    </p:spTree>
    <p:extLst>
      <p:ext uri="{BB962C8B-B14F-4D97-AF65-F5344CB8AC3E}">
        <p14:creationId xmlns:p14="http://schemas.microsoft.com/office/powerpoint/2010/main" val="2454804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F89A2E-503B-6233-758E-466AB10ED2F9}"/>
              </a:ext>
            </a:extLst>
          </p:cNvPr>
          <p:cNvSpPr>
            <a:spLocks noGrp="1"/>
          </p:cNvSpPr>
          <p:nvPr>
            <p:ph type="body" sz="quarter" idx="11"/>
          </p:nvPr>
        </p:nvSpPr>
        <p:spPr/>
        <p:txBody>
          <a:bodyPr/>
          <a:lstStyle/>
          <a:p>
            <a:r>
              <a:rPr lang="es-xl" dirty="0"/>
              <a:t>¿Qué es un </a:t>
            </a:r>
            <a:r>
              <a:rPr lang="en-US" dirty="0"/>
              <a:t>“</a:t>
            </a:r>
            <a:r>
              <a:rPr lang="es-xl" dirty="0"/>
              <a:t>Líder</a:t>
            </a:r>
            <a:r>
              <a:rPr lang="en-US" dirty="0"/>
              <a:t>”</a:t>
            </a:r>
            <a:r>
              <a:rPr lang="es-xl" dirty="0"/>
              <a:t>?</a:t>
            </a:r>
          </a:p>
        </p:txBody>
      </p:sp>
      <p:sp>
        <p:nvSpPr>
          <p:cNvPr id="3" name="Text Placeholder 2">
            <a:extLst>
              <a:ext uri="{FF2B5EF4-FFF2-40B4-BE49-F238E27FC236}">
                <a16:creationId xmlns:a16="http://schemas.microsoft.com/office/drawing/2014/main" id="{02F7103D-CCB8-DA7B-7531-33BD814E9EFF}"/>
              </a:ext>
            </a:extLst>
          </p:cNvPr>
          <p:cNvSpPr>
            <a:spLocks noGrp="1"/>
          </p:cNvSpPr>
          <p:nvPr>
            <p:ph type="body" sz="quarter" idx="12"/>
          </p:nvPr>
        </p:nvSpPr>
        <p:spPr>
          <a:xfrm>
            <a:off x="9339945" y="575623"/>
            <a:ext cx="528061" cy="356260"/>
          </a:xfrm>
        </p:spPr>
        <p:txBody>
          <a:bodyPr/>
          <a:lstStyle/>
          <a:p>
            <a:r>
              <a:rPr lang="es-xl" dirty="0"/>
              <a:t>1.2.</a:t>
            </a:r>
          </a:p>
        </p:txBody>
      </p:sp>
      <p:sp>
        <p:nvSpPr>
          <p:cNvPr id="4" name="Text Placeholder 3">
            <a:extLst>
              <a:ext uri="{FF2B5EF4-FFF2-40B4-BE49-F238E27FC236}">
                <a16:creationId xmlns:a16="http://schemas.microsoft.com/office/drawing/2014/main" id="{F95EB163-48CA-654E-AB51-F2785858F0D0}"/>
              </a:ext>
            </a:extLst>
          </p:cNvPr>
          <p:cNvSpPr>
            <a:spLocks noGrp="1"/>
          </p:cNvSpPr>
          <p:nvPr>
            <p:ph type="body" sz="quarter" idx="13"/>
          </p:nvPr>
        </p:nvSpPr>
        <p:spPr/>
        <p:txBody>
          <a:bodyPr/>
          <a:lstStyle/>
          <a:p>
            <a:r>
              <a:rPr lang="es-xl" dirty="0"/>
              <a:t>Día uno</a:t>
            </a:r>
          </a:p>
        </p:txBody>
      </p:sp>
      <p:sp>
        <p:nvSpPr>
          <p:cNvPr id="5" name="Rectangle: Rounded Corners 4">
            <a:extLst>
              <a:ext uri="{FF2B5EF4-FFF2-40B4-BE49-F238E27FC236}">
                <a16:creationId xmlns:a16="http://schemas.microsoft.com/office/drawing/2014/main" id="{816D62C4-389B-2FC3-BA4F-72E2012BB508}"/>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7B86BB2E-F210-B071-C0CA-3F5D2BEF79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33" y="2000357"/>
            <a:ext cx="552451" cy="552451"/>
          </a:xfrm>
          <a:prstGeom prst="rect">
            <a:avLst/>
          </a:prstGeom>
        </p:spPr>
      </p:pic>
      <p:sp>
        <p:nvSpPr>
          <p:cNvPr id="7" name="TextBox 6">
            <a:extLst>
              <a:ext uri="{FF2B5EF4-FFF2-40B4-BE49-F238E27FC236}">
                <a16:creationId xmlns:a16="http://schemas.microsoft.com/office/drawing/2014/main" id="{41367758-0F21-BFB4-88FF-0D520C8980BC}"/>
              </a:ext>
            </a:extLst>
          </p:cNvPr>
          <p:cNvSpPr txBox="1"/>
          <p:nvPr/>
        </p:nvSpPr>
        <p:spPr>
          <a:xfrm>
            <a:off x="1244599" y="2000357"/>
            <a:ext cx="1916112"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Actividad</a:t>
            </a:r>
          </a:p>
        </p:txBody>
      </p:sp>
      <p:sp>
        <p:nvSpPr>
          <p:cNvPr id="8" name="TextBox 7">
            <a:extLst>
              <a:ext uri="{FF2B5EF4-FFF2-40B4-BE49-F238E27FC236}">
                <a16:creationId xmlns:a16="http://schemas.microsoft.com/office/drawing/2014/main" id="{A47BAEC0-52E9-A8EB-1041-DCEC2BE2C9D1}"/>
              </a:ext>
            </a:extLst>
          </p:cNvPr>
          <p:cNvSpPr txBox="1"/>
          <p:nvPr/>
        </p:nvSpPr>
        <p:spPr>
          <a:xfrm>
            <a:off x="1244599" y="2721114"/>
            <a:ext cx="2674258" cy="400110"/>
          </a:xfrm>
          <a:prstGeom prst="rect">
            <a:avLst/>
          </a:prstGeom>
          <a:noFill/>
        </p:spPr>
        <p:txBody>
          <a:bodyPr wrap="square" rtlCol="0">
            <a:spAutoFit/>
          </a:bodyPr>
          <a:lstStyle/>
          <a:p>
            <a:r>
              <a:rPr lang="es-xl" sz="2000" dirty="0">
                <a:solidFill>
                  <a:schemeClr val="bg1"/>
                </a:solidFill>
                <a:latin typeface="Ubuntu" panose="020B0504030602030204" pitchFamily="34" charset="0"/>
              </a:rPr>
              <a:t>¿Quién es un </a:t>
            </a:r>
            <a:r>
              <a:rPr lang="en-US" sz="2000" dirty="0">
                <a:solidFill>
                  <a:schemeClr val="bg1"/>
                </a:solidFill>
                <a:latin typeface="Ubuntu" panose="020B0504030602030204" pitchFamily="34" charset="0"/>
              </a:rPr>
              <a:t>“</a:t>
            </a:r>
            <a:r>
              <a:rPr lang="es-xl" sz="2000" dirty="0">
                <a:solidFill>
                  <a:schemeClr val="bg1"/>
                </a:solidFill>
                <a:latin typeface="Ubuntu" panose="020B0504030602030204" pitchFamily="34" charset="0"/>
              </a:rPr>
              <a:t>Líder</a:t>
            </a:r>
            <a:r>
              <a:rPr lang="en-US" sz="2000" dirty="0">
                <a:solidFill>
                  <a:schemeClr val="bg1"/>
                </a:solidFill>
                <a:latin typeface="Ubuntu" panose="020B0504030602030204" pitchFamily="34" charset="0"/>
              </a:rPr>
              <a:t>”</a:t>
            </a:r>
            <a:r>
              <a:rPr lang="es-xl" sz="2000" dirty="0">
                <a:solidFill>
                  <a:schemeClr val="bg1"/>
                </a:solidFill>
                <a:latin typeface="Ubuntu" panose="020B0504030602030204" pitchFamily="34" charset="0"/>
              </a:rPr>
              <a:t>?</a:t>
            </a:r>
          </a:p>
        </p:txBody>
      </p:sp>
      <p:sp>
        <p:nvSpPr>
          <p:cNvPr id="9" name="TextBox 8">
            <a:extLst>
              <a:ext uri="{FF2B5EF4-FFF2-40B4-BE49-F238E27FC236}">
                <a16:creationId xmlns:a16="http://schemas.microsoft.com/office/drawing/2014/main" id="{2820DFD6-6871-B67D-4B45-8BF28E034539}"/>
              </a:ext>
            </a:extLst>
          </p:cNvPr>
          <p:cNvSpPr txBox="1"/>
          <p:nvPr/>
        </p:nvSpPr>
        <p:spPr>
          <a:xfrm>
            <a:off x="5470931" y="2261967"/>
            <a:ext cx="5885046" cy="3432222"/>
          </a:xfrm>
          <a:prstGeom prst="rect">
            <a:avLst/>
          </a:prstGeom>
          <a:noFill/>
        </p:spPr>
        <p:txBody>
          <a:bodyPr wrap="square" rtlCol="0">
            <a:spAutoFit/>
          </a:bodyPr>
          <a:lstStyle/>
          <a:p>
            <a:pPr>
              <a:lnSpc>
                <a:spcPct val="120000"/>
              </a:lnSpc>
            </a:pPr>
            <a:r>
              <a:rPr lang="es-xl" b="1" dirty="0">
                <a:solidFill>
                  <a:srgbClr val="F6891F"/>
                </a:solidFill>
                <a:latin typeface="Ubuntu" panose="020B0504030602030204" pitchFamily="34" charset="0"/>
              </a:rPr>
              <a:t>Piensen en un líder que conozcan.</a:t>
            </a:r>
          </a:p>
          <a:p>
            <a:pPr>
              <a:lnSpc>
                <a:spcPct val="120000"/>
              </a:lnSpc>
              <a:spcAft>
                <a:spcPts val="1800"/>
              </a:spcAft>
            </a:pPr>
            <a:r>
              <a:rPr lang="es-xl" dirty="0">
                <a:solidFill>
                  <a:srgbClr val="292662"/>
                </a:solidFill>
                <a:latin typeface="Ubuntu" panose="020B0504030602030204" pitchFamily="34" charset="0"/>
              </a:rPr>
              <a:t>Puede ser alguien de Olimpiadas Especiales</a:t>
            </a:r>
            <a:r>
              <a:rPr lang="es-xl">
                <a:solidFill>
                  <a:srgbClr val="292662"/>
                </a:solidFill>
                <a:latin typeface="Ubuntu" panose="020B0504030602030204" pitchFamily="34" charset="0"/>
              </a:rPr>
              <a:t>, de </a:t>
            </a:r>
            <a:r>
              <a:rPr lang="es-xl" dirty="0">
                <a:solidFill>
                  <a:srgbClr val="292662"/>
                </a:solidFill>
                <a:latin typeface="Ubuntu" panose="020B0504030602030204" pitchFamily="34" charset="0"/>
              </a:rPr>
              <a:t>su comunidad o de los medios de comunicación. </a:t>
            </a:r>
          </a:p>
          <a:p>
            <a:pPr>
              <a:lnSpc>
                <a:spcPct val="120000"/>
              </a:lnSpc>
            </a:pPr>
            <a:r>
              <a:rPr lang="es-xl" b="1" dirty="0">
                <a:solidFill>
                  <a:srgbClr val="F6891F"/>
                </a:solidFill>
                <a:latin typeface="Ubuntu" panose="020B0504030602030204" pitchFamily="34" charset="0"/>
              </a:rPr>
              <a:t>Comenten lo siguiente en grupos de 2 o 3 personas:  </a:t>
            </a:r>
          </a:p>
          <a:p>
            <a:pPr marL="355600" indent="-355600">
              <a:lnSpc>
                <a:spcPct val="120000"/>
              </a:lnSpc>
              <a:spcAft>
                <a:spcPts val="600"/>
              </a:spcAft>
              <a:buBlip>
                <a:blip r:embed="rId5"/>
              </a:buBlip>
            </a:pPr>
            <a:r>
              <a:rPr lang="es-xl" dirty="0">
                <a:solidFill>
                  <a:srgbClr val="292662"/>
                </a:solidFill>
                <a:latin typeface="Ubuntu" panose="020B0504030602030204" pitchFamily="34" charset="0"/>
              </a:rPr>
              <a:t>¿Quién es? </a:t>
            </a:r>
          </a:p>
          <a:p>
            <a:pPr marL="355600" indent="-355600">
              <a:lnSpc>
                <a:spcPct val="120000"/>
              </a:lnSpc>
              <a:spcAft>
                <a:spcPts val="600"/>
              </a:spcAft>
              <a:buBlip>
                <a:blip r:embed="rId5"/>
              </a:buBlip>
            </a:pPr>
            <a:r>
              <a:rPr lang="es-xl" dirty="0">
                <a:solidFill>
                  <a:srgbClr val="292662"/>
                </a:solidFill>
                <a:latin typeface="Ubuntu" panose="020B0504030602030204" pitchFamily="34" charset="0"/>
              </a:rPr>
              <a:t>¿Qué inspira a la gente a seguir a esta persona? </a:t>
            </a:r>
          </a:p>
          <a:p>
            <a:pPr marL="355600" indent="-355600">
              <a:lnSpc>
                <a:spcPct val="120000"/>
              </a:lnSpc>
              <a:spcAft>
                <a:spcPts val="1200"/>
              </a:spcAft>
              <a:buBlip>
                <a:blip r:embed="rId5"/>
              </a:buBlip>
            </a:pPr>
            <a:r>
              <a:rPr lang="es-xl" dirty="0">
                <a:solidFill>
                  <a:srgbClr val="292662"/>
                </a:solidFill>
                <a:latin typeface="Ubuntu" panose="020B0504030602030204" pitchFamily="34" charset="0"/>
              </a:rPr>
              <a:t>¿Qué comportamientos o competencias tiene esa persona que ustedes vean reflejados en su propio liderazgo?</a:t>
            </a:r>
          </a:p>
        </p:txBody>
      </p:sp>
      <p:pic>
        <p:nvPicPr>
          <p:cNvPr id="13" name="Graphic 12">
            <a:extLst>
              <a:ext uri="{FF2B5EF4-FFF2-40B4-BE49-F238E27FC236}">
                <a16:creationId xmlns:a16="http://schemas.microsoft.com/office/drawing/2014/main" id="{F47BFB8B-7EF6-517A-D45F-A8F1822C34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46918" y="2263882"/>
            <a:ext cx="425551" cy="432000"/>
          </a:xfrm>
          <a:prstGeom prst="rect">
            <a:avLst/>
          </a:prstGeom>
        </p:spPr>
      </p:pic>
      <p:pic>
        <p:nvPicPr>
          <p:cNvPr id="15" name="Graphic 14">
            <a:extLst>
              <a:ext uri="{FF2B5EF4-FFF2-40B4-BE49-F238E27FC236}">
                <a16:creationId xmlns:a16="http://schemas.microsoft.com/office/drawing/2014/main" id="{F23C16D6-20D0-79CA-A02A-D2314DA91F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19447" y="3495512"/>
            <a:ext cx="480493" cy="377988"/>
          </a:xfrm>
          <a:prstGeom prst="rect">
            <a:avLst/>
          </a:prstGeom>
        </p:spPr>
      </p:pic>
    </p:spTree>
    <p:extLst>
      <p:ext uri="{BB962C8B-B14F-4D97-AF65-F5344CB8AC3E}">
        <p14:creationId xmlns:p14="http://schemas.microsoft.com/office/powerpoint/2010/main" val="4222349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FB64B-CCB5-BB5E-E270-933C8D1CDC03}"/>
            </a:ext>
          </a:extLst>
        </p:cNvPr>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29C6B75-78FD-3ABE-2C6E-064FC3719C05}"/>
              </a:ext>
            </a:extLst>
          </p:cNvPr>
          <p:cNvSpPr/>
          <p:nvPr/>
        </p:nvSpPr>
        <p:spPr>
          <a:xfrm>
            <a:off x="3562350" y="4563614"/>
            <a:ext cx="9944100" cy="2008636"/>
          </a:xfrm>
          <a:prstGeom prst="roundRect">
            <a:avLst>
              <a:gd name="adj" fmla="val 50000"/>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1DAAB2F-63C1-CF5D-6A5B-E7E8690DDA93}"/>
              </a:ext>
            </a:extLst>
          </p:cNvPr>
          <p:cNvSpPr txBox="1"/>
          <p:nvPr/>
        </p:nvSpPr>
        <p:spPr>
          <a:xfrm>
            <a:off x="5470931" y="1266254"/>
            <a:ext cx="6544716" cy="3099823"/>
          </a:xfrm>
          <a:prstGeom prst="rect">
            <a:avLst/>
          </a:prstGeom>
          <a:noFill/>
        </p:spPr>
        <p:txBody>
          <a:bodyPr wrap="square" rtlCol="0">
            <a:spAutoFit/>
          </a:bodyPr>
          <a:lstStyle/>
          <a:p>
            <a:pPr>
              <a:lnSpc>
                <a:spcPct val="120000"/>
              </a:lnSpc>
            </a:pPr>
            <a:r>
              <a:rPr lang="es-xl" sz="1750" b="1" dirty="0">
                <a:solidFill>
                  <a:srgbClr val="F6891F"/>
                </a:solidFill>
                <a:latin typeface="Ubuntu" panose="020B0504030602030204" pitchFamily="34" charset="0"/>
              </a:rPr>
              <a:t>Piensen en un líder que conozcan.</a:t>
            </a:r>
          </a:p>
          <a:p>
            <a:pPr>
              <a:lnSpc>
                <a:spcPct val="120000"/>
              </a:lnSpc>
              <a:spcAft>
                <a:spcPts val="2100"/>
              </a:spcAft>
            </a:pPr>
            <a:r>
              <a:rPr lang="es-xl" sz="1750" dirty="0">
                <a:solidFill>
                  <a:srgbClr val="292662"/>
                </a:solidFill>
                <a:latin typeface="Ubuntu" panose="020B0504030602030204" pitchFamily="34" charset="0"/>
              </a:rPr>
              <a:t>Puede ser alguien de Olimpiadas Especiales, de su </a:t>
            </a:r>
            <a:br>
              <a:rPr lang="en-US" sz="1750" dirty="0">
                <a:solidFill>
                  <a:srgbClr val="292662"/>
                </a:solidFill>
                <a:latin typeface="Ubuntu" panose="020B0504030602030204" pitchFamily="34" charset="0"/>
              </a:rPr>
            </a:br>
            <a:r>
              <a:rPr lang="es-xl" sz="1750" dirty="0">
                <a:solidFill>
                  <a:srgbClr val="292662"/>
                </a:solidFill>
                <a:latin typeface="Ubuntu" panose="020B0504030602030204" pitchFamily="34" charset="0"/>
              </a:rPr>
              <a:t>comunidad o de los medios de comunicación. </a:t>
            </a:r>
          </a:p>
          <a:p>
            <a:pPr>
              <a:lnSpc>
                <a:spcPct val="120000"/>
              </a:lnSpc>
            </a:pPr>
            <a:r>
              <a:rPr lang="es-xl" sz="1750" b="1" dirty="0">
                <a:solidFill>
                  <a:srgbClr val="F6891F"/>
                </a:solidFill>
                <a:latin typeface="Ubuntu" panose="020B0504030602030204" pitchFamily="34" charset="0"/>
              </a:rPr>
              <a:t>Comenten lo siguiente en grupos de 2 o 3 personas:  </a:t>
            </a:r>
          </a:p>
          <a:p>
            <a:pPr marL="355600" indent="-355600">
              <a:lnSpc>
                <a:spcPct val="120000"/>
              </a:lnSpc>
              <a:spcAft>
                <a:spcPts val="600"/>
              </a:spcAft>
              <a:buBlip>
                <a:blip r:embed="rId3"/>
              </a:buBlip>
            </a:pPr>
            <a:r>
              <a:rPr lang="es-xl" sz="1750" dirty="0">
                <a:solidFill>
                  <a:srgbClr val="292662"/>
                </a:solidFill>
                <a:latin typeface="Ubuntu" panose="020B0504030602030204" pitchFamily="34" charset="0"/>
              </a:rPr>
              <a:t>¿Quién es? </a:t>
            </a:r>
          </a:p>
          <a:p>
            <a:pPr marL="355600" indent="-355600">
              <a:lnSpc>
                <a:spcPct val="120000"/>
              </a:lnSpc>
              <a:spcAft>
                <a:spcPts val="600"/>
              </a:spcAft>
              <a:buBlip>
                <a:blip r:embed="rId3"/>
              </a:buBlip>
            </a:pPr>
            <a:r>
              <a:rPr lang="es-xl" sz="1750" dirty="0">
                <a:solidFill>
                  <a:srgbClr val="292662"/>
                </a:solidFill>
                <a:latin typeface="Ubuntu" panose="020B0504030602030204" pitchFamily="34" charset="0"/>
              </a:rPr>
              <a:t>¿Qué inspira a la gente a seguir a esta persona? </a:t>
            </a:r>
          </a:p>
          <a:p>
            <a:pPr marL="355600" indent="-355600">
              <a:lnSpc>
                <a:spcPct val="120000"/>
              </a:lnSpc>
              <a:spcAft>
                <a:spcPts val="1200"/>
              </a:spcAft>
              <a:buBlip>
                <a:blip r:embed="rId3"/>
              </a:buBlip>
            </a:pPr>
            <a:r>
              <a:rPr lang="es-xl" sz="1750" dirty="0">
                <a:solidFill>
                  <a:srgbClr val="292662"/>
                </a:solidFill>
                <a:latin typeface="Ubuntu" panose="020B0504030602030204" pitchFamily="34" charset="0"/>
              </a:rPr>
              <a:t>¿Qué comportamientos o competencias tiene esa persona que ustedes vean reflejados en su propio liderazgo?</a:t>
            </a:r>
          </a:p>
        </p:txBody>
      </p:sp>
      <p:sp>
        <p:nvSpPr>
          <p:cNvPr id="2" name="Text Placeholder 1">
            <a:extLst>
              <a:ext uri="{FF2B5EF4-FFF2-40B4-BE49-F238E27FC236}">
                <a16:creationId xmlns:a16="http://schemas.microsoft.com/office/drawing/2014/main" id="{9838ADAA-8192-5971-1BB0-EC2D3772A374}"/>
              </a:ext>
            </a:extLst>
          </p:cNvPr>
          <p:cNvSpPr>
            <a:spLocks noGrp="1"/>
          </p:cNvSpPr>
          <p:nvPr>
            <p:ph type="body" sz="quarter" idx="11"/>
          </p:nvPr>
        </p:nvSpPr>
        <p:spPr/>
        <p:txBody>
          <a:bodyPr/>
          <a:lstStyle/>
          <a:p>
            <a:r>
              <a:rPr lang="es-xl" dirty="0"/>
              <a:t>¿Qué es un </a:t>
            </a:r>
            <a:r>
              <a:rPr lang="en-US" dirty="0"/>
              <a:t>“</a:t>
            </a:r>
            <a:r>
              <a:rPr lang="es-xl" dirty="0"/>
              <a:t>Líder</a:t>
            </a:r>
            <a:r>
              <a:rPr lang="en-US" dirty="0"/>
              <a:t>”</a:t>
            </a:r>
            <a:r>
              <a:rPr lang="es-xl" dirty="0"/>
              <a:t>?</a:t>
            </a:r>
          </a:p>
        </p:txBody>
      </p:sp>
      <p:sp>
        <p:nvSpPr>
          <p:cNvPr id="3" name="Text Placeholder 2">
            <a:extLst>
              <a:ext uri="{FF2B5EF4-FFF2-40B4-BE49-F238E27FC236}">
                <a16:creationId xmlns:a16="http://schemas.microsoft.com/office/drawing/2014/main" id="{E8B936E8-45F4-86B2-169C-3369244079F0}"/>
              </a:ext>
            </a:extLst>
          </p:cNvPr>
          <p:cNvSpPr>
            <a:spLocks noGrp="1"/>
          </p:cNvSpPr>
          <p:nvPr>
            <p:ph type="body" sz="quarter" idx="12"/>
          </p:nvPr>
        </p:nvSpPr>
        <p:spPr>
          <a:xfrm>
            <a:off x="9339945" y="575623"/>
            <a:ext cx="528061" cy="356260"/>
          </a:xfrm>
        </p:spPr>
        <p:txBody>
          <a:bodyPr/>
          <a:lstStyle/>
          <a:p>
            <a:r>
              <a:rPr lang="es-xl" dirty="0"/>
              <a:t>1.2.</a:t>
            </a:r>
          </a:p>
        </p:txBody>
      </p:sp>
      <p:sp>
        <p:nvSpPr>
          <p:cNvPr id="4" name="Text Placeholder 3">
            <a:extLst>
              <a:ext uri="{FF2B5EF4-FFF2-40B4-BE49-F238E27FC236}">
                <a16:creationId xmlns:a16="http://schemas.microsoft.com/office/drawing/2014/main" id="{D30E53FD-7634-9C53-7EB8-2B3B87AB7D1A}"/>
              </a:ext>
            </a:extLst>
          </p:cNvPr>
          <p:cNvSpPr>
            <a:spLocks noGrp="1"/>
          </p:cNvSpPr>
          <p:nvPr>
            <p:ph type="body" sz="quarter" idx="13"/>
          </p:nvPr>
        </p:nvSpPr>
        <p:spPr/>
        <p:txBody>
          <a:bodyPr/>
          <a:lstStyle/>
          <a:p>
            <a:r>
              <a:rPr lang="es-xl" dirty="0"/>
              <a:t>Día uno</a:t>
            </a:r>
          </a:p>
        </p:txBody>
      </p:sp>
      <p:sp>
        <p:nvSpPr>
          <p:cNvPr id="5" name="Rectangle: Rounded Corners 4">
            <a:extLst>
              <a:ext uri="{FF2B5EF4-FFF2-40B4-BE49-F238E27FC236}">
                <a16:creationId xmlns:a16="http://schemas.microsoft.com/office/drawing/2014/main" id="{62F5F009-AE71-041F-5783-FA3AFBACCC45}"/>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875FE027-421D-3C25-255C-F83D639E97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2133" y="2000357"/>
            <a:ext cx="552451" cy="552451"/>
          </a:xfrm>
          <a:prstGeom prst="rect">
            <a:avLst/>
          </a:prstGeom>
        </p:spPr>
      </p:pic>
      <p:sp>
        <p:nvSpPr>
          <p:cNvPr id="7" name="TextBox 6">
            <a:extLst>
              <a:ext uri="{FF2B5EF4-FFF2-40B4-BE49-F238E27FC236}">
                <a16:creationId xmlns:a16="http://schemas.microsoft.com/office/drawing/2014/main" id="{334E07A5-FFE8-2E16-23F8-022F2B4E6574}"/>
              </a:ext>
            </a:extLst>
          </p:cNvPr>
          <p:cNvSpPr txBox="1"/>
          <p:nvPr/>
        </p:nvSpPr>
        <p:spPr>
          <a:xfrm>
            <a:off x="1244599" y="2000357"/>
            <a:ext cx="1916112"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Actividad</a:t>
            </a:r>
          </a:p>
        </p:txBody>
      </p:sp>
      <p:sp>
        <p:nvSpPr>
          <p:cNvPr id="8" name="TextBox 7">
            <a:extLst>
              <a:ext uri="{FF2B5EF4-FFF2-40B4-BE49-F238E27FC236}">
                <a16:creationId xmlns:a16="http://schemas.microsoft.com/office/drawing/2014/main" id="{9DDD6C94-C4A8-FF02-DBE2-9B324CEDBC90}"/>
              </a:ext>
            </a:extLst>
          </p:cNvPr>
          <p:cNvSpPr txBox="1"/>
          <p:nvPr/>
        </p:nvSpPr>
        <p:spPr>
          <a:xfrm>
            <a:off x="1244599" y="2721114"/>
            <a:ext cx="2761344" cy="400110"/>
          </a:xfrm>
          <a:prstGeom prst="rect">
            <a:avLst/>
          </a:prstGeom>
          <a:noFill/>
        </p:spPr>
        <p:txBody>
          <a:bodyPr wrap="square" rtlCol="0">
            <a:spAutoFit/>
          </a:bodyPr>
          <a:lstStyle/>
          <a:p>
            <a:r>
              <a:rPr lang="es-xl" sz="2000" dirty="0">
                <a:solidFill>
                  <a:schemeClr val="bg1"/>
                </a:solidFill>
                <a:latin typeface="Ubuntu" panose="020B0504030602030204" pitchFamily="34" charset="0"/>
              </a:rPr>
              <a:t>¿Quién es un </a:t>
            </a:r>
            <a:r>
              <a:rPr lang="en-US" sz="2000" dirty="0">
                <a:solidFill>
                  <a:schemeClr val="bg1"/>
                </a:solidFill>
                <a:latin typeface="Ubuntu" panose="020B0504030602030204" pitchFamily="34" charset="0"/>
              </a:rPr>
              <a:t>“</a:t>
            </a:r>
            <a:r>
              <a:rPr lang="es-xl" sz="2000" dirty="0">
                <a:solidFill>
                  <a:schemeClr val="bg1"/>
                </a:solidFill>
                <a:latin typeface="Ubuntu" panose="020B0504030602030204" pitchFamily="34" charset="0"/>
              </a:rPr>
              <a:t>Líder</a:t>
            </a:r>
            <a:r>
              <a:rPr lang="en-US" sz="2000" dirty="0">
                <a:solidFill>
                  <a:schemeClr val="bg1"/>
                </a:solidFill>
                <a:latin typeface="Ubuntu" panose="020B0504030602030204" pitchFamily="34" charset="0"/>
              </a:rPr>
              <a:t>”</a:t>
            </a:r>
            <a:r>
              <a:rPr lang="es-xl" sz="2000" dirty="0">
                <a:solidFill>
                  <a:schemeClr val="bg1"/>
                </a:solidFill>
                <a:latin typeface="Ubuntu" panose="020B0504030602030204" pitchFamily="34" charset="0"/>
              </a:rPr>
              <a:t>?</a:t>
            </a:r>
          </a:p>
        </p:txBody>
      </p:sp>
      <p:pic>
        <p:nvPicPr>
          <p:cNvPr id="13" name="Graphic 12">
            <a:extLst>
              <a:ext uri="{FF2B5EF4-FFF2-40B4-BE49-F238E27FC236}">
                <a16:creationId xmlns:a16="http://schemas.microsoft.com/office/drawing/2014/main" id="{F3874226-0677-D283-29FA-2202CCF336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46918" y="1268169"/>
            <a:ext cx="425551" cy="432000"/>
          </a:xfrm>
          <a:prstGeom prst="rect">
            <a:avLst/>
          </a:prstGeom>
        </p:spPr>
      </p:pic>
      <p:pic>
        <p:nvPicPr>
          <p:cNvPr id="15" name="Graphic 14">
            <a:extLst>
              <a:ext uri="{FF2B5EF4-FFF2-40B4-BE49-F238E27FC236}">
                <a16:creationId xmlns:a16="http://schemas.microsoft.com/office/drawing/2014/main" id="{C7A68323-ED6A-1125-6B2F-20B42CCD9A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19447" y="2499799"/>
            <a:ext cx="480493" cy="377988"/>
          </a:xfrm>
          <a:prstGeom prst="rect">
            <a:avLst/>
          </a:prstGeom>
        </p:spPr>
      </p:pic>
      <p:sp>
        <p:nvSpPr>
          <p:cNvPr id="11" name="TextBox 10">
            <a:extLst>
              <a:ext uri="{FF2B5EF4-FFF2-40B4-BE49-F238E27FC236}">
                <a16:creationId xmlns:a16="http://schemas.microsoft.com/office/drawing/2014/main" id="{FDF9E591-FBF6-2634-AF8A-40BCBA0588E9}"/>
              </a:ext>
            </a:extLst>
          </p:cNvPr>
          <p:cNvSpPr txBox="1"/>
          <p:nvPr/>
        </p:nvSpPr>
        <p:spPr>
          <a:xfrm>
            <a:off x="4962387" y="5056374"/>
            <a:ext cx="6544716" cy="1469943"/>
          </a:xfrm>
          <a:prstGeom prst="rect">
            <a:avLst/>
          </a:prstGeom>
          <a:noFill/>
        </p:spPr>
        <p:txBody>
          <a:bodyPr wrap="square" numCol="2" rtlCol="0">
            <a:noAutofit/>
          </a:bodyPr>
          <a:lstStyle/>
          <a:p>
            <a:pPr marL="171450" marR="0" lvl="0" indent="-171450">
              <a:spcBef>
                <a:spcPts val="0"/>
              </a:spcBef>
              <a:spcAft>
                <a:spcPts val="0"/>
              </a:spcAft>
              <a:buFont typeface="Arial" panose="020B0604020202020204" pitchFamily="34" charset="0"/>
              <a:buChar char="•"/>
            </a:pPr>
            <a:r>
              <a:rPr lang="es-xl" sz="18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Pr>
              <a:t>Entrenador</a:t>
            </a:r>
            <a:endParaRPr lang="en-US" sz="1800" b="0" i="0" dirty="0">
              <a:solidFill>
                <a:srgbClr val="292662"/>
              </a:solidFill>
              <a:effectLst/>
              <a:latin typeface="Calibri" panose="020F0502020204030204" pitchFamily="34" charset="0"/>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s-xl" sz="18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Pr>
              <a:t>Profesor</a:t>
            </a:r>
            <a:endParaRPr lang="en-US" sz="1800" b="0" i="0" dirty="0">
              <a:solidFill>
                <a:srgbClr val="292662"/>
              </a:solidFill>
              <a:effectLst/>
              <a:latin typeface="Calibri" panose="020F0502020204030204" pitchFamily="34" charset="0"/>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s-xl" sz="18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Pr>
              <a:t>Compañero de equipo</a:t>
            </a:r>
            <a:endParaRPr lang="en-US" sz="1800" b="0" i="0" dirty="0">
              <a:solidFill>
                <a:srgbClr val="292662"/>
              </a:solidFill>
              <a:effectLst/>
              <a:latin typeface="Calibri" panose="020F0502020204030204" pitchFamily="34" charset="0"/>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s-xl" sz="18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Pr>
              <a:t>Voluntario de Olimpiadas Especiales</a:t>
            </a:r>
          </a:p>
          <a:p>
            <a:pPr marL="171450" marR="0" lvl="0" indent="-171450">
              <a:spcBef>
                <a:spcPts val="0"/>
              </a:spcBef>
              <a:spcAft>
                <a:spcPts val="0"/>
              </a:spcAft>
              <a:buFont typeface="Arial" panose="020B0604020202020204" pitchFamily="34" charset="0"/>
              <a:buChar char="•"/>
            </a:pPr>
            <a:r>
              <a:rPr lang="es-xl" sz="18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Pr>
              <a:t>Líder del grupo comunitario</a:t>
            </a:r>
            <a:endParaRPr lang="en-US" sz="1800" b="0" i="0" dirty="0">
              <a:solidFill>
                <a:srgbClr val="292662"/>
              </a:solidFill>
              <a:effectLst/>
              <a:latin typeface="Calibri" panose="020F0502020204030204" pitchFamily="34" charset="0"/>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s-xl" sz="18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Pr>
              <a:t>Compañero de trabajo</a:t>
            </a:r>
            <a:endParaRPr lang="en-US" sz="1800" b="0" i="0" dirty="0">
              <a:solidFill>
                <a:srgbClr val="292662"/>
              </a:solidFill>
              <a:effectLst/>
              <a:latin typeface="Calibri" panose="020F0502020204030204" pitchFamily="34" charset="0"/>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s-xl" sz="18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Pr>
              <a:t>Líder de Atletas</a:t>
            </a:r>
            <a:endParaRPr lang="en-US" sz="1800" b="0" i="0" dirty="0">
              <a:solidFill>
                <a:srgbClr val="292662"/>
              </a:solidFill>
              <a:effectLst/>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13717E30-C598-94A4-AFBE-BCD558D5187B}"/>
              </a:ext>
            </a:extLst>
          </p:cNvPr>
          <p:cNvSpPr txBox="1"/>
          <p:nvPr/>
        </p:nvSpPr>
        <p:spPr>
          <a:xfrm>
            <a:off x="4919447" y="4714596"/>
            <a:ext cx="4011422" cy="369332"/>
          </a:xfrm>
          <a:prstGeom prst="rect">
            <a:avLst/>
          </a:prstGeom>
          <a:noFill/>
        </p:spPr>
        <p:txBody>
          <a:bodyPr wrap="square" numCol="1" rtlCol="0">
            <a:spAutoFit/>
          </a:bodyPr>
          <a:lstStyle/>
          <a:p>
            <a:pPr marR="0" lvl="0">
              <a:spcBef>
                <a:spcPts val="0"/>
              </a:spcBef>
              <a:spcAft>
                <a:spcPts val="0"/>
              </a:spcAft>
            </a:pPr>
            <a:r>
              <a:rPr lang="es-xl" sz="1800" b="1" i="0" dirty="0">
                <a:solidFill>
                  <a:srgbClr val="292662"/>
                </a:solidFill>
                <a:effectLst/>
                <a:latin typeface="Ubuntu" panose="020B0504030602030204" pitchFamily="34" charset="0"/>
                <a:ea typeface="Calibri" panose="020F0502020204030204" pitchFamily="34" charset="0"/>
                <a:cs typeface="Arial" panose="020B0604020202020204" pitchFamily="34" charset="0"/>
              </a:rPr>
              <a:t>Elijan una categoría</a:t>
            </a:r>
            <a:endParaRPr lang="en-US" sz="1800" b="0" i="0" dirty="0">
              <a:solidFill>
                <a:srgbClr val="292662"/>
              </a:solidFill>
              <a:effectLst/>
              <a:latin typeface="Calibri" panose="020F050202020403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279EDDD0-8E8D-E14F-0E57-E13AAACDD148}"/>
              </a:ext>
            </a:extLst>
          </p:cNvPr>
          <p:cNvSpPr txBox="1"/>
          <p:nvPr/>
        </p:nvSpPr>
        <p:spPr>
          <a:xfrm>
            <a:off x="5524500" y="3248025"/>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378216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873F99-736E-7162-7E1F-A4DD756649A5}"/>
              </a:ext>
            </a:extLst>
          </p:cNvPr>
          <p:cNvSpPr>
            <a:spLocks noGrp="1"/>
          </p:cNvSpPr>
          <p:nvPr>
            <p:ph type="body" sz="quarter" idx="11"/>
          </p:nvPr>
        </p:nvSpPr>
        <p:spPr/>
        <p:txBody>
          <a:bodyPr/>
          <a:lstStyle/>
          <a:p>
            <a:r>
              <a:rPr lang="es-xl" dirty="0"/>
              <a:t>¿Qué es un </a:t>
            </a:r>
            <a:r>
              <a:rPr lang="en-US" dirty="0"/>
              <a:t>“</a:t>
            </a:r>
            <a:r>
              <a:rPr lang="es-xl" dirty="0"/>
              <a:t>Líder</a:t>
            </a:r>
            <a:r>
              <a:rPr lang="en-US" dirty="0"/>
              <a:t>”</a:t>
            </a:r>
            <a:r>
              <a:rPr lang="es-xl" dirty="0"/>
              <a:t>?</a:t>
            </a:r>
          </a:p>
        </p:txBody>
      </p:sp>
      <p:sp>
        <p:nvSpPr>
          <p:cNvPr id="3" name="Text Placeholder 2">
            <a:extLst>
              <a:ext uri="{FF2B5EF4-FFF2-40B4-BE49-F238E27FC236}">
                <a16:creationId xmlns:a16="http://schemas.microsoft.com/office/drawing/2014/main" id="{CCFCAE98-BF70-7995-A66A-94A2AD96C101}"/>
              </a:ext>
            </a:extLst>
          </p:cNvPr>
          <p:cNvSpPr>
            <a:spLocks noGrp="1"/>
          </p:cNvSpPr>
          <p:nvPr>
            <p:ph type="body" sz="quarter" idx="12"/>
          </p:nvPr>
        </p:nvSpPr>
        <p:spPr>
          <a:xfrm>
            <a:off x="9339945" y="575623"/>
            <a:ext cx="528061" cy="356260"/>
          </a:xfrm>
        </p:spPr>
        <p:txBody>
          <a:bodyPr/>
          <a:lstStyle/>
          <a:p>
            <a:r>
              <a:rPr lang="es-xl" dirty="0"/>
              <a:t>1.2.</a:t>
            </a:r>
          </a:p>
        </p:txBody>
      </p:sp>
      <p:sp>
        <p:nvSpPr>
          <p:cNvPr id="4" name="Text Placeholder 3">
            <a:extLst>
              <a:ext uri="{FF2B5EF4-FFF2-40B4-BE49-F238E27FC236}">
                <a16:creationId xmlns:a16="http://schemas.microsoft.com/office/drawing/2014/main" id="{91E567E3-9B1D-F4DC-00D7-68E636FEC539}"/>
              </a:ext>
            </a:extLst>
          </p:cNvPr>
          <p:cNvSpPr>
            <a:spLocks noGrp="1"/>
          </p:cNvSpPr>
          <p:nvPr>
            <p:ph type="body" sz="quarter" idx="13"/>
          </p:nvPr>
        </p:nvSpPr>
        <p:spPr/>
        <p:txBody>
          <a:bodyPr/>
          <a:lstStyle/>
          <a:p>
            <a:r>
              <a:rPr lang="es-xl" dirty="0"/>
              <a:t>Día uno</a:t>
            </a:r>
          </a:p>
        </p:txBody>
      </p:sp>
      <p:sp>
        <p:nvSpPr>
          <p:cNvPr id="6" name="TextBox 5">
            <a:extLst>
              <a:ext uri="{FF2B5EF4-FFF2-40B4-BE49-F238E27FC236}">
                <a16:creationId xmlns:a16="http://schemas.microsoft.com/office/drawing/2014/main" id="{F2542EE1-F0B8-42FD-A52C-2AA7167D371F}"/>
              </a:ext>
            </a:extLst>
          </p:cNvPr>
          <p:cNvSpPr txBox="1"/>
          <p:nvPr/>
        </p:nvSpPr>
        <p:spPr>
          <a:xfrm>
            <a:off x="811898" y="1836532"/>
            <a:ext cx="7252239"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Comportamientos de un líder exitoso</a:t>
            </a:r>
          </a:p>
        </p:txBody>
      </p:sp>
      <p:sp>
        <p:nvSpPr>
          <p:cNvPr id="7" name="Oval 6">
            <a:extLst>
              <a:ext uri="{FF2B5EF4-FFF2-40B4-BE49-F238E27FC236}">
                <a16:creationId xmlns:a16="http://schemas.microsoft.com/office/drawing/2014/main" id="{6BF72FDE-3B94-5357-B002-FE7822D7BDCD}"/>
              </a:ext>
            </a:extLst>
          </p:cNvPr>
          <p:cNvSpPr/>
          <p:nvPr/>
        </p:nvSpPr>
        <p:spPr>
          <a:xfrm>
            <a:off x="977899" y="2799978"/>
            <a:ext cx="1714501" cy="1714501"/>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3995BF72-9920-E475-EE10-23B431912C98}"/>
              </a:ext>
            </a:extLst>
          </p:cNvPr>
          <p:cNvSpPr/>
          <p:nvPr/>
        </p:nvSpPr>
        <p:spPr>
          <a:xfrm>
            <a:off x="3015142" y="2799978"/>
            <a:ext cx="1714501" cy="1714501"/>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33EF3AF5-8697-82F6-6785-4142FE34C170}"/>
              </a:ext>
            </a:extLst>
          </p:cNvPr>
          <p:cNvSpPr/>
          <p:nvPr/>
        </p:nvSpPr>
        <p:spPr>
          <a:xfrm>
            <a:off x="4988885" y="2799978"/>
            <a:ext cx="1714501" cy="1714501"/>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D3B0838A-E907-A504-E610-DDC1DDFBA036}"/>
              </a:ext>
            </a:extLst>
          </p:cNvPr>
          <p:cNvSpPr/>
          <p:nvPr/>
        </p:nvSpPr>
        <p:spPr>
          <a:xfrm>
            <a:off x="6994378" y="2799978"/>
            <a:ext cx="1714501" cy="1714501"/>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54B4EDF3-026D-8D3C-74E1-A21D5D8BABB9}"/>
              </a:ext>
            </a:extLst>
          </p:cNvPr>
          <p:cNvSpPr/>
          <p:nvPr/>
        </p:nvSpPr>
        <p:spPr>
          <a:xfrm>
            <a:off x="8999869" y="2799978"/>
            <a:ext cx="1714501" cy="1714501"/>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BA83D33-C0E2-16E4-0E10-C2B215C6EEEA}"/>
              </a:ext>
            </a:extLst>
          </p:cNvPr>
          <p:cNvSpPr txBox="1"/>
          <p:nvPr/>
        </p:nvSpPr>
        <p:spPr>
          <a:xfrm>
            <a:off x="2841858" y="4649891"/>
            <a:ext cx="2061068" cy="590931"/>
          </a:xfrm>
          <a:prstGeom prst="rect">
            <a:avLst/>
          </a:prstGeom>
          <a:noFill/>
        </p:spPr>
        <p:txBody>
          <a:bodyPr wrap="square" rtlCol="0">
            <a:spAutoFit/>
          </a:bodyPr>
          <a:lstStyle/>
          <a:p>
            <a:pPr algn="ctr">
              <a:lnSpc>
                <a:spcPct val="90000"/>
              </a:lnSpc>
            </a:pPr>
            <a:r>
              <a:rPr lang="es-xl" b="1" dirty="0">
                <a:solidFill>
                  <a:srgbClr val="292662"/>
                </a:solidFill>
                <a:latin typeface="Ubuntu Light" panose="020B0304030602030204" pitchFamily="34" charset="0"/>
              </a:rPr>
              <a:t>Inspiran la visión compartida</a:t>
            </a:r>
          </a:p>
        </p:txBody>
      </p:sp>
      <p:sp>
        <p:nvSpPr>
          <p:cNvPr id="13" name="TextBox 12">
            <a:extLst>
              <a:ext uri="{FF2B5EF4-FFF2-40B4-BE49-F238E27FC236}">
                <a16:creationId xmlns:a16="http://schemas.microsoft.com/office/drawing/2014/main" id="{50226003-74E1-CBEC-42C5-269B8C0BECAD}"/>
              </a:ext>
            </a:extLst>
          </p:cNvPr>
          <p:cNvSpPr txBox="1"/>
          <p:nvPr/>
        </p:nvSpPr>
        <p:spPr>
          <a:xfrm>
            <a:off x="946149" y="4649890"/>
            <a:ext cx="1778000" cy="590931"/>
          </a:xfrm>
          <a:prstGeom prst="rect">
            <a:avLst/>
          </a:prstGeom>
          <a:noFill/>
        </p:spPr>
        <p:txBody>
          <a:bodyPr wrap="square" rtlCol="0">
            <a:spAutoFit/>
          </a:bodyPr>
          <a:lstStyle/>
          <a:p>
            <a:pPr algn="ctr">
              <a:lnSpc>
                <a:spcPct val="90000"/>
              </a:lnSpc>
            </a:pPr>
            <a:r>
              <a:rPr lang="es-xl" b="1">
                <a:solidFill>
                  <a:srgbClr val="292662"/>
                </a:solidFill>
                <a:latin typeface="Ubuntu Light" panose="020B0304030602030204" pitchFamily="34" charset="0"/>
              </a:rPr>
              <a:t>Muestran </a:t>
            </a:r>
            <a:br>
              <a:rPr lang="en-US" b="1">
                <a:solidFill>
                  <a:srgbClr val="292662"/>
                </a:solidFill>
                <a:latin typeface="Ubuntu Light" panose="020B0304030602030204" pitchFamily="34" charset="0"/>
              </a:rPr>
            </a:br>
            <a:r>
              <a:rPr lang="es-xl" b="1">
                <a:solidFill>
                  <a:srgbClr val="292662"/>
                </a:solidFill>
                <a:latin typeface="Ubuntu Light" panose="020B0304030602030204" pitchFamily="34" charset="0"/>
              </a:rPr>
              <a:t>el </a:t>
            </a:r>
            <a:r>
              <a:rPr lang="es-xl" b="1" dirty="0">
                <a:solidFill>
                  <a:srgbClr val="292662"/>
                </a:solidFill>
                <a:latin typeface="Ubuntu Light" panose="020B0304030602030204" pitchFamily="34" charset="0"/>
              </a:rPr>
              <a:t>camino</a:t>
            </a:r>
          </a:p>
        </p:txBody>
      </p:sp>
      <p:sp>
        <p:nvSpPr>
          <p:cNvPr id="14" name="TextBox 13">
            <a:extLst>
              <a:ext uri="{FF2B5EF4-FFF2-40B4-BE49-F238E27FC236}">
                <a16:creationId xmlns:a16="http://schemas.microsoft.com/office/drawing/2014/main" id="{A79912CA-C406-A69C-9365-1B8608F36C6A}"/>
              </a:ext>
            </a:extLst>
          </p:cNvPr>
          <p:cNvSpPr txBox="1"/>
          <p:nvPr/>
        </p:nvSpPr>
        <p:spPr>
          <a:xfrm>
            <a:off x="5060802" y="4649891"/>
            <a:ext cx="1570665" cy="590931"/>
          </a:xfrm>
          <a:prstGeom prst="rect">
            <a:avLst/>
          </a:prstGeom>
          <a:noFill/>
        </p:spPr>
        <p:txBody>
          <a:bodyPr wrap="square" rtlCol="0">
            <a:spAutoFit/>
          </a:bodyPr>
          <a:lstStyle/>
          <a:p>
            <a:pPr algn="ctr">
              <a:lnSpc>
                <a:spcPct val="90000"/>
              </a:lnSpc>
            </a:pPr>
            <a:r>
              <a:rPr lang="es-xl" b="1" dirty="0">
                <a:solidFill>
                  <a:srgbClr val="292662"/>
                </a:solidFill>
                <a:latin typeface="Ubuntu Light" panose="020B0304030602030204" pitchFamily="34" charset="0"/>
              </a:rPr>
              <a:t>Cuestionan el proceso</a:t>
            </a:r>
          </a:p>
        </p:txBody>
      </p:sp>
      <p:sp>
        <p:nvSpPr>
          <p:cNvPr id="15" name="TextBox 14">
            <a:extLst>
              <a:ext uri="{FF2B5EF4-FFF2-40B4-BE49-F238E27FC236}">
                <a16:creationId xmlns:a16="http://schemas.microsoft.com/office/drawing/2014/main" id="{41F0742D-9901-A470-8355-2CD86FC6EE94}"/>
              </a:ext>
            </a:extLst>
          </p:cNvPr>
          <p:cNvSpPr txBox="1"/>
          <p:nvPr/>
        </p:nvSpPr>
        <p:spPr>
          <a:xfrm>
            <a:off x="6994378" y="4649891"/>
            <a:ext cx="1714501" cy="590931"/>
          </a:xfrm>
          <a:prstGeom prst="rect">
            <a:avLst/>
          </a:prstGeom>
          <a:noFill/>
        </p:spPr>
        <p:txBody>
          <a:bodyPr wrap="square" rtlCol="0">
            <a:spAutoFit/>
          </a:bodyPr>
          <a:lstStyle/>
          <a:p>
            <a:pPr algn="ctr">
              <a:lnSpc>
                <a:spcPct val="90000"/>
              </a:lnSpc>
            </a:pPr>
            <a:r>
              <a:rPr lang="es-xl" b="1">
                <a:solidFill>
                  <a:srgbClr val="292662"/>
                </a:solidFill>
                <a:latin typeface="Ubuntu Light" panose="020B0304030602030204" pitchFamily="34" charset="0"/>
              </a:rPr>
              <a:t>Elevan </a:t>
            </a:r>
            <a:br>
              <a:rPr lang="en-US" b="1">
                <a:solidFill>
                  <a:srgbClr val="292662"/>
                </a:solidFill>
                <a:latin typeface="Ubuntu Light" panose="020B0304030602030204" pitchFamily="34" charset="0"/>
              </a:rPr>
            </a:br>
            <a:r>
              <a:rPr lang="es-xl" b="1">
                <a:solidFill>
                  <a:srgbClr val="292662"/>
                </a:solidFill>
                <a:latin typeface="Ubuntu Light" panose="020B0304030602030204" pitchFamily="34" charset="0"/>
              </a:rPr>
              <a:t>el </a:t>
            </a:r>
            <a:r>
              <a:rPr lang="es-xl" b="1" dirty="0">
                <a:solidFill>
                  <a:srgbClr val="292662"/>
                </a:solidFill>
                <a:latin typeface="Ubuntu Light" panose="020B0304030602030204" pitchFamily="34" charset="0"/>
              </a:rPr>
              <a:t>ánimo</a:t>
            </a:r>
          </a:p>
        </p:txBody>
      </p:sp>
      <p:sp>
        <p:nvSpPr>
          <p:cNvPr id="16" name="TextBox 15">
            <a:extLst>
              <a:ext uri="{FF2B5EF4-FFF2-40B4-BE49-F238E27FC236}">
                <a16:creationId xmlns:a16="http://schemas.microsoft.com/office/drawing/2014/main" id="{6117F581-2362-376E-C0F0-8E998309CEBD}"/>
              </a:ext>
            </a:extLst>
          </p:cNvPr>
          <p:cNvSpPr txBox="1"/>
          <p:nvPr/>
        </p:nvSpPr>
        <p:spPr>
          <a:xfrm>
            <a:off x="8821783" y="4649891"/>
            <a:ext cx="2081348" cy="840230"/>
          </a:xfrm>
          <a:prstGeom prst="rect">
            <a:avLst/>
          </a:prstGeom>
          <a:noFill/>
        </p:spPr>
        <p:txBody>
          <a:bodyPr wrap="square" rtlCol="0">
            <a:spAutoFit/>
          </a:bodyPr>
          <a:lstStyle/>
          <a:p>
            <a:pPr algn="ctr">
              <a:lnSpc>
                <a:spcPct val="90000"/>
              </a:lnSpc>
            </a:pPr>
            <a:r>
              <a:rPr lang="es-xl" b="1" dirty="0">
                <a:solidFill>
                  <a:srgbClr val="292662"/>
                </a:solidFill>
                <a:latin typeface="Ubuntu Light" panose="020B0304030602030204" pitchFamily="34" charset="0"/>
              </a:rPr>
              <a:t>Facultan a los demás </a:t>
            </a:r>
            <a:r>
              <a:rPr lang="es-xl" b="1">
                <a:solidFill>
                  <a:srgbClr val="292662"/>
                </a:solidFill>
                <a:latin typeface="Ubuntu Light" panose="020B0304030602030204" pitchFamily="34" charset="0"/>
              </a:rPr>
              <a:t>para </a:t>
            </a:r>
            <a:br>
              <a:rPr lang="en-US" b="1">
                <a:solidFill>
                  <a:srgbClr val="292662"/>
                </a:solidFill>
                <a:latin typeface="Ubuntu Light" panose="020B0304030602030204" pitchFamily="34" charset="0"/>
              </a:rPr>
            </a:br>
            <a:r>
              <a:rPr lang="es-xl" b="1">
                <a:solidFill>
                  <a:srgbClr val="292662"/>
                </a:solidFill>
                <a:latin typeface="Ubuntu Light" panose="020B0304030602030204" pitchFamily="34" charset="0"/>
              </a:rPr>
              <a:t>que </a:t>
            </a:r>
            <a:r>
              <a:rPr lang="es-xl" b="1" dirty="0">
                <a:solidFill>
                  <a:srgbClr val="292662"/>
                </a:solidFill>
                <a:latin typeface="Ubuntu Light" panose="020B0304030602030204" pitchFamily="34" charset="0"/>
              </a:rPr>
              <a:t>actúen</a:t>
            </a:r>
          </a:p>
        </p:txBody>
      </p:sp>
      <p:pic>
        <p:nvPicPr>
          <p:cNvPr id="17" name="Graphic 16">
            <a:extLst>
              <a:ext uri="{FF2B5EF4-FFF2-40B4-BE49-F238E27FC236}">
                <a16:creationId xmlns:a16="http://schemas.microsoft.com/office/drawing/2014/main" id="{8032896E-4C14-72B2-F1D3-8322AA9888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3203" y="3120045"/>
            <a:ext cx="983893" cy="1074366"/>
          </a:xfrm>
          <a:prstGeom prst="rect">
            <a:avLst/>
          </a:prstGeom>
        </p:spPr>
      </p:pic>
      <p:pic>
        <p:nvPicPr>
          <p:cNvPr id="19" name="Graphic 18">
            <a:extLst>
              <a:ext uri="{FF2B5EF4-FFF2-40B4-BE49-F238E27FC236}">
                <a16:creationId xmlns:a16="http://schemas.microsoft.com/office/drawing/2014/main" id="{F076199A-A536-FF5C-A1A6-F1124217CF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64464" y="3072789"/>
            <a:ext cx="1015856" cy="991078"/>
          </a:xfrm>
          <a:prstGeom prst="rect">
            <a:avLst/>
          </a:prstGeom>
        </p:spPr>
      </p:pic>
      <p:pic>
        <p:nvPicPr>
          <p:cNvPr id="23" name="Graphic 22">
            <a:extLst>
              <a:ext uri="{FF2B5EF4-FFF2-40B4-BE49-F238E27FC236}">
                <a16:creationId xmlns:a16="http://schemas.microsoft.com/office/drawing/2014/main" id="{1E249AF4-B81E-51FA-FD6C-75CE3E29A6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97049" y="3252416"/>
            <a:ext cx="971550" cy="809625"/>
          </a:xfrm>
          <a:prstGeom prst="rect">
            <a:avLst/>
          </a:prstGeom>
        </p:spPr>
      </p:pic>
      <p:pic>
        <p:nvPicPr>
          <p:cNvPr id="25" name="Graphic 24">
            <a:extLst>
              <a:ext uri="{FF2B5EF4-FFF2-40B4-BE49-F238E27FC236}">
                <a16:creationId xmlns:a16="http://schemas.microsoft.com/office/drawing/2014/main" id="{2115BD5A-63C9-B672-3FF1-5D4BE96648F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09444" y="3290516"/>
            <a:ext cx="895350" cy="733425"/>
          </a:xfrm>
          <a:prstGeom prst="rect">
            <a:avLst/>
          </a:prstGeom>
        </p:spPr>
      </p:pic>
      <p:pic>
        <p:nvPicPr>
          <p:cNvPr id="27" name="Graphic 26">
            <a:extLst>
              <a:ext uri="{FF2B5EF4-FFF2-40B4-BE49-F238E27FC236}">
                <a16:creationId xmlns:a16="http://schemas.microsoft.com/office/drawing/2014/main" id="{B1DF748C-C3C3-E2C0-BBFA-E60E09725BB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36474" y="3147567"/>
            <a:ext cx="1019322" cy="1019322"/>
          </a:xfrm>
          <a:prstGeom prst="rect">
            <a:avLst/>
          </a:prstGeom>
        </p:spPr>
      </p:pic>
    </p:spTree>
    <p:extLst>
      <p:ext uri="{BB962C8B-B14F-4D97-AF65-F5344CB8AC3E}">
        <p14:creationId xmlns:p14="http://schemas.microsoft.com/office/powerpoint/2010/main" val="1281024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DA1ADD-20B2-1338-569F-3269048E1700}"/>
              </a:ext>
            </a:extLst>
          </p:cNvPr>
          <p:cNvSpPr>
            <a:spLocks noGrp="1"/>
          </p:cNvSpPr>
          <p:nvPr>
            <p:ph type="body" sz="quarter" idx="11"/>
          </p:nvPr>
        </p:nvSpPr>
        <p:spPr/>
        <p:txBody>
          <a:bodyPr/>
          <a:lstStyle/>
          <a:p>
            <a:r>
              <a:rPr lang="es-xl" dirty="0"/>
              <a:t>¿Qué es un </a:t>
            </a:r>
            <a:r>
              <a:rPr lang="en-US" dirty="0"/>
              <a:t>“</a:t>
            </a:r>
            <a:r>
              <a:rPr lang="es-xl" dirty="0"/>
              <a:t>Líder</a:t>
            </a:r>
            <a:r>
              <a:rPr lang="en-US" dirty="0"/>
              <a:t>”</a:t>
            </a:r>
            <a:r>
              <a:rPr lang="es-xl" dirty="0"/>
              <a:t>?</a:t>
            </a:r>
          </a:p>
        </p:txBody>
      </p:sp>
      <p:sp>
        <p:nvSpPr>
          <p:cNvPr id="3" name="Text Placeholder 2">
            <a:extLst>
              <a:ext uri="{FF2B5EF4-FFF2-40B4-BE49-F238E27FC236}">
                <a16:creationId xmlns:a16="http://schemas.microsoft.com/office/drawing/2014/main" id="{55395040-75F1-53AE-5111-988BA4BE6DD7}"/>
              </a:ext>
            </a:extLst>
          </p:cNvPr>
          <p:cNvSpPr>
            <a:spLocks noGrp="1"/>
          </p:cNvSpPr>
          <p:nvPr>
            <p:ph type="body" sz="quarter" idx="12"/>
          </p:nvPr>
        </p:nvSpPr>
        <p:spPr>
          <a:xfrm>
            <a:off x="9339945" y="575623"/>
            <a:ext cx="528061" cy="356260"/>
          </a:xfrm>
        </p:spPr>
        <p:txBody>
          <a:bodyPr/>
          <a:lstStyle/>
          <a:p>
            <a:r>
              <a:rPr lang="es-xl" dirty="0"/>
              <a:t>1.2.</a:t>
            </a:r>
          </a:p>
        </p:txBody>
      </p:sp>
      <p:sp>
        <p:nvSpPr>
          <p:cNvPr id="4" name="Text Placeholder 3">
            <a:extLst>
              <a:ext uri="{FF2B5EF4-FFF2-40B4-BE49-F238E27FC236}">
                <a16:creationId xmlns:a16="http://schemas.microsoft.com/office/drawing/2014/main" id="{4E0A66D8-0AE2-CA66-84E0-87E9B071F15E}"/>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63E58EB3-D819-6C18-6B16-212A920B8B13}"/>
              </a:ext>
            </a:extLst>
          </p:cNvPr>
          <p:cNvSpPr txBox="1"/>
          <p:nvPr/>
        </p:nvSpPr>
        <p:spPr>
          <a:xfrm>
            <a:off x="698373" y="1457874"/>
            <a:ext cx="46573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Competencias de un Líder Unificado</a:t>
            </a:r>
          </a:p>
        </p:txBody>
      </p:sp>
      <p:sp>
        <p:nvSpPr>
          <p:cNvPr id="6" name="TextBox 5">
            <a:extLst>
              <a:ext uri="{FF2B5EF4-FFF2-40B4-BE49-F238E27FC236}">
                <a16:creationId xmlns:a16="http://schemas.microsoft.com/office/drawing/2014/main" id="{B89DFA3E-70AA-D0A8-55D8-5A82292EB1D6}"/>
              </a:ext>
            </a:extLst>
          </p:cNvPr>
          <p:cNvSpPr txBox="1"/>
          <p:nvPr/>
        </p:nvSpPr>
        <p:spPr>
          <a:xfrm>
            <a:off x="734587" y="2522724"/>
            <a:ext cx="46573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1800" b="1" i="0" u="none" strike="noStrike" kern="1200" cap="none" spc="0" normalizeH="0" baseline="0" noProof="0" dirty="0">
                <a:ln>
                  <a:noFill/>
                </a:ln>
                <a:solidFill>
                  <a:srgbClr val="292662"/>
                </a:solidFill>
                <a:effectLst/>
                <a:uLnTx/>
                <a:uFillTx/>
                <a:latin typeface="Ubuntu Light" panose="020B0304030602030204" pitchFamily="34" charset="0"/>
                <a:ea typeface="+mn-ea"/>
                <a:cs typeface="+mn-cs"/>
              </a:rPr>
              <a:t>Seis competencias que todo líder necesita para tener éxito:</a:t>
            </a:r>
          </a:p>
        </p:txBody>
      </p:sp>
      <p:graphicFrame>
        <p:nvGraphicFramePr>
          <p:cNvPr id="17" name="Table 16">
            <a:extLst>
              <a:ext uri="{FF2B5EF4-FFF2-40B4-BE49-F238E27FC236}">
                <a16:creationId xmlns:a16="http://schemas.microsoft.com/office/drawing/2014/main" id="{C269CFBF-FCF6-E051-2FA0-164F7FC11553}"/>
              </a:ext>
            </a:extLst>
          </p:cNvPr>
          <p:cNvGraphicFramePr>
            <a:graphicFrameLocks noGrp="1"/>
          </p:cNvGraphicFramePr>
          <p:nvPr>
            <p:extLst>
              <p:ext uri="{D42A27DB-BD31-4B8C-83A1-F6EECF244321}">
                <p14:modId xmlns:p14="http://schemas.microsoft.com/office/powerpoint/2010/main" val="1518454774"/>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rgbClr val="40CFB4"/>
                    </a:solidFill>
                  </a:tcPr>
                </a:tc>
                <a:tc>
                  <a:txBody>
                    <a:bodyPr/>
                    <a:lstStyle/>
                    <a:p>
                      <a:r>
                        <a:rPr lang="es-xl" sz="1600" dirty="0">
                          <a:solidFill>
                            <a:srgbClr val="1C9B86"/>
                          </a:solidFill>
                          <a:latin typeface="Ubuntu" panose="020B0504030602030204" pitchFamily="34" charset="0"/>
                        </a:rPr>
                        <a:t>EMPATÍA</a:t>
                      </a:r>
                    </a:p>
                  </a:txBody>
                  <a:tcPr anchor="ctr">
                    <a:noFill/>
                  </a:tcPr>
                </a:tc>
                <a:tc>
                  <a:txBody>
                    <a:bodyPr/>
                    <a:lstStyle/>
                    <a:p>
                      <a:endParaRPr lang="en-US" dirty="0">
                        <a:solidFill>
                          <a:srgbClr val="FF0000"/>
                        </a:solidFill>
                        <a:latin typeface="Ubuntu" panose="020B0504030602030204" pitchFamily="34" charset="0"/>
                      </a:endParaRPr>
                    </a:p>
                  </a:txBody>
                  <a:tcPr anchor="ctr">
                    <a:solidFill>
                      <a:srgbClr val="1BB4E4"/>
                    </a:solidFill>
                  </a:tcPr>
                </a:tc>
                <a:tc>
                  <a:txBody>
                    <a:bodyPr/>
                    <a:lstStyle/>
                    <a:p>
                      <a:r>
                        <a:rPr lang="es-xl" sz="1600" dirty="0">
                          <a:solidFill>
                            <a:srgbClr val="1BB4E4"/>
                          </a:solidFill>
                          <a:latin typeface="Ubuntu" panose="020B0504030602030204" pitchFamily="34" charset="0"/>
                        </a:rPr>
                        <a:t>RECEPTIVIDAD</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rgbClr val="FFDC33"/>
                    </a:solidFill>
                  </a:tcPr>
                </a:tc>
                <a:tc>
                  <a:txBody>
                    <a:bodyPr/>
                    <a:lstStyle/>
                    <a:p>
                      <a:r>
                        <a:rPr lang="es-xl" sz="1600" dirty="0">
                          <a:solidFill>
                            <a:srgbClr val="DAB600"/>
                          </a:solidFill>
                          <a:latin typeface="Ubuntu" panose="020B0504030602030204" pitchFamily="34" charset="0"/>
                        </a:rPr>
                        <a:t>TENACIDAD</a:t>
                      </a:r>
                    </a:p>
                  </a:txBody>
                  <a:tcPr anchor="ctr">
                    <a:noFill/>
                  </a:tcPr>
                </a:tc>
                <a:tc>
                  <a:txBody>
                    <a:bodyPr/>
                    <a:lstStyle/>
                    <a:p>
                      <a:endParaRPr lang="en-US" dirty="0">
                        <a:solidFill>
                          <a:srgbClr val="1D417F"/>
                        </a:solidFill>
                        <a:latin typeface="Ubuntu" panose="020B0504030602030204" pitchFamily="34" charset="0"/>
                      </a:endParaRPr>
                    </a:p>
                  </a:txBody>
                  <a:tcPr anchor="ctr">
                    <a:solidFill>
                      <a:srgbClr val="B81BAF"/>
                    </a:solidFill>
                  </a:tcPr>
                </a:tc>
                <a:tc>
                  <a:txBody>
                    <a:bodyPr/>
                    <a:lstStyle/>
                    <a:p>
                      <a:r>
                        <a:rPr lang="es-xl" sz="1600" dirty="0">
                          <a:solidFill>
                            <a:srgbClr val="B81BAF"/>
                          </a:solidFill>
                          <a:latin typeface="Ubuntu" panose="020B0504030602030204" pitchFamily="34" charset="0"/>
                        </a:rPr>
                        <a:t>VALOR</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rgbClr val="FA924D"/>
                    </a:solidFill>
                  </a:tcPr>
                </a:tc>
                <a:tc>
                  <a:txBody>
                    <a:bodyPr/>
                    <a:lstStyle/>
                    <a:p>
                      <a:r>
                        <a:rPr lang="es-xl" sz="1600" dirty="0">
                          <a:solidFill>
                            <a:srgbClr val="F76200"/>
                          </a:solidFill>
                          <a:latin typeface="Ubuntu" panose="020B0504030602030204" pitchFamily="34" charset="0"/>
                        </a:rPr>
                        <a:t>RESPONSABILIDAD</a:t>
                      </a:r>
                    </a:p>
                  </a:txBody>
                  <a:tcPr anchor="ctr">
                    <a:noFill/>
                  </a:tcPr>
                </a:tc>
                <a:tc>
                  <a:txBody>
                    <a:bodyPr/>
                    <a:lstStyle/>
                    <a:p>
                      <a:endParaRPr lang="en-US" dirty="0">
                        <a:solidFill>
                          <a:srgbClr val="1C9B86"/>
                        </a:solidFill>
                        <a:latin typeface="Ubuntu" panose="020B0504030602030204" pitchFamily="34" charset="0"/>
                      </a:endParaRPr>
                    </a:p>
                  </a:txBody>
                  <a:tcPr anchor="ctr">
                    <a:solidFill>
                      <a:srgbClr val="FC0026"/>
                    </a:solidFill>
                  </a:tcPr>
                </a:tc>
                <a:tc>
                  <a:txBody>
                    <a:bodyPr/>
                    <a:lstStyle/>
                    <a:p>
                      <a:r>
                        <a:rPr lang="es-xl" sz="1600" dirty="0">
                          <a:solidFill>
                            <a:srgbClr val="FC0026"/>
                          </a:solidFill>
                          <a:latin typeface="Ubuntu" panose="020B0504030602030204" pitchFamily="34" charset="0"/>
                        </a:rPr>
                        <a:t>INNOVACIÓN</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3685B1C8-5B13-4A16-A4C1-1BB07F6B60C9}"/>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ACAE137D-84D2-277A-D04F-2E12509A33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3DF5E736-B40E-C0E6-4D76-57C3719660C0}"/>
                </a:ext>
              </a:extLst>
            </p:cNvPr>
            <p:cNvSpPr txBox="1"/>
            <p:nvPr/>
          </p:nvSpPr>
          <p:spPr>
            <a:xfrm>
              <a:off x="7916788" y="2293338"/>
              <a:ext cx="181631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normalizeH="0" noProof="0" dirty="0">
                  <a:ln>
                    <a:noFill/>
                  </a:ln>
                  <a:solidFill>
                    <a:prstClr val="white"/>
                  </a:solidFill>
                  <a:effectLst/>
                  <a:uLnTx/>
                  <a:uFillTx/>
                  <a:latin typeface="Ubuntu" panose="020B0504030602030204" pitchFamily="34" charset="0"/>
                  <a:ea typeface="+mn-ea"/>
                  <a:cs typeface="+mn-cs"/>
                </a:rPr>
                <a:t>RECEPTIVIDAD</a:t>
              </a:r>
            </a:p>
          </p:txBody>
        </p:sp>
        <p:sp>
          <p:nvSpPr>
            <p:cNvPr id="10" name="TextBox 9">
              <a:extLst>
                <a:ext uri="{FF2B5EF4-FFF2-40B4-BE49-F238E27FC236}">
                  <a16:creationId xmlns:a16="http://schemas.microsoft.com/office/drawing/2014/main" id="{E867E520-5BA0-8148-59D9-27403E50A978}"/>
                </a:ext>
              </a:extLst>
            </p:cNvPr>
            <p:cNvSpPr txBox="1"/>
            <p:nvPr/>
          </p:nvSpPr>
          <p:spPr>
            <a:xfrm>
              <a:off x="9231129" y="3021362"/>
              <a:ext cx="1343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VALOR</a:t>
              </a:r>
            </a:p>
          </p:txBody>
        </p:sp>
        <p:sp>
          <p:nvSpPr>
            <p:cNvPr id="16" name="TextBox 15">
              <a:extLst>
                <a:ext uri="{FF2B5EF4-FFF2-40B4-BE49-F238E27FC236}">
                  <a16:creationId xmlns:a16="http://schemas.microsoft.com/office/drawing/2014/main" id="{5DB8C5DF-3D64-3F16-B2C1-9907415C2903}"/>
                </a:ext>
              </a:extLst>
            </p:cNvPr>
            <p:cNvSpPr txBox="1"/>
            <p:nvPr/>
          </p:nvSpPr>
          <p:spPr>
            <a:xfrm>
              <a:off x="9164520" y="4373766"/>
              <a:ext cx="17104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INNOVACIÓN</a:t>
              </a:r>
            </a:p>
          </p:txBody>
        </p:sp>
        <p:sp>
          <p:nvSpPr>
            <p:cNvPr id="18" name="TextBox 17">
              <a:extLst>
                <a:ext uri="{FF2B5EF4-FFF2-40B4-BE49-F238E27FC236}">
                  <a16:creationId xmlns:a16="http://schemas.microsoft.com/office/drawing/2014/main" id="{A96911F2-FF1F-30FD-CFD5-D8295AEEF77E}"/>
                </a:ext>
              </a:extLst>
            </p:cNvPr>
            <p:cNvSpPr txBox="1"/>
            <p:nvPr/>
          </p:nvSpPr>
          <p:spPr>
            <a:xfrm>
              <a:off x="7671401" y="4926866"/>
              <a:ext cx="22312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120" normalizeH="0" noProof="0">
                  <a:ln>
                    <a:noFill/>
                  </a:ln>
                  <a:solidFill>
                    <a:prstClr val="white"/>
                  </a:solidFill>
                  <a:effectLst/>
                  <a:uLnTx/>
                  <a:uFillTx/>
                  <a:latin typeface="Ubuntu" panose="020B0504030602030204" pitchFamily="34" charset="0"/>
                  <a:ea typeface="+mn-ea"/>
                  <a:cs typeface="+mn-cs"/>
                </a:rPr>
                <a:t>RESPON</a:t>
              </a:r>
              <a:r>
                <a:rPr kumimoji="0" lang="en-US" sz="1400" b="1" i="0" u="none" strike="noStrike" kern="1200" cap="none" spc="-120" normalizeH="0" noProof="0">
                  <a:ln>
                    <a:noFill/>
                  </a:ln>
                  <a:solidFill>
                    <a:prstClr val="white"/>
                  </a:solidFill>
                  <a:effectLst/>
                  <a:uLnTx/>
                  <a:uFillTx/>
                  <a:latin typeface="Ubuntu" panose="020B0504030602030204" pitchFamily="34" charset="0"/>
                  <a:ea typeface="+mn-ea"/>
                  <a:cs typeface="+mn-cs"/>
                </a:rPr>
                <a:t>-</a:t>
              </a:r>
              <a:br>
                <a:rPr kumimoji="0" lang="en-US" sz="1400" b="1" i="0" u="none" strike="noStrike" kern="1200" cap="none" spc="-120" normalizeH="0" noProof="0">
                  <a:ln>
                    <a:noFill/>
                  </a:ln>
                  <a:solidFill>
                    <a:prstClr val="white"/>
                  </a:solidFill>
                  <a:effectLst/>
                  <a:uLnTx/>
                  <a:uFillTx/>
                  <a:latin typeface="Ubuntu" panose="020B0504030602030204" pitchFamily="34" charset="0"/>
                  <a:ea typeface="+mn-ea"/>
                  <a:cs typeface="+mn-cs"/>
                </a:rPr>
              </a:br>
              <a:r>
                <a:rPr kumimoji="0" lang="es-xl" sz="1400" b="1" i="0" u="none" strike="noStrike" kern="1200" cap="none" spc="-120" normalizeH="0" noProof="0">
                  <a:ln>
                    <a:noFill/>
                  </a:ln>
                  <a:solidFill>
                    <a:prstClr val="white"/>
                  </a:solidFill>
                  <a:effectLst/>
                  <a:uLnTx/>
                  <a:uFillTx/>
                  <a:latin typeface="Ubuntu" panose="020B0504030602030204" pitchFamily="34" charset="0"/>
                  <a:ea typeface="+mn-ea"/>
                  <a:cs typeface="+mn-cs"/>
                </a:rPr>
                <a:t>SABILIDAD</a:t>
              </a:r>
              <a:endParaRPr kumimoji="0" lang="es-xl" sz="1400" b="1" i="0" u="none" strike="noStrike" kern="1200" cap="none" spc="-120" normalizeH="0" noProof="0" dirty="0">
                <a:ln>
                  <a:noFill/>
                </a:ln>
                <a:solidFill>
                  <a:prstClr val="white"/>
                </a:solidFill>
                <a:effectLst/>
                <a:uLnTx/>
                <a:uFillTx/>
                <a:latin typeface="Ubuntu" panose="020B0504030602030204" pitchFamily="34" charset="0"/>
                <a:ea typeface="+mn-ea"/>
                <a:cs typeface="+mn-cs"/>
              </a:endParaRPr>
            </a:p>
          </p:txBody>
        </p:sp>
        <p:sp>
          <p:nvSpPr>
            <p:cNvPr id="19" name="TextBox 18">
              <a:extLst>
                <a:ext uri="{FF2B5EF4-FFF2-40B4-BE49-F238E27FC236}">
                  <a16:creationId xmlns:a16="http://schemas.microsoft.com/office/drawing/2014/main" id="{B2A1C450-C1F4-8E6E-B397-B85E905A73BE}"/>
                </a:ext>
              </a:extLst>
            </p:cNvPr>
            <p:cNvSpPr txBox="1"/>
            <p:nvPr/>
          </p:nvSpPr>
          <p:spPr>
            <a:xfrm>
              <a:off x="6876575" y="3021362"/>
              <a:ext cx="15896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EMPATÍA</a:t>
              </a:r>
            </a:p>
          </p:txBody>
        </p:sp>
        <p:sp>
          <p:nvSpPr>
            <p:cNvPr id="20" name="TextBox 19">
              <a:extLst>
                <a:ext uri="{FF2B5EF4-FFF2-40B4-BE49-F238E27FC236}">
                  <a16:creationId xmlns:a16="http://schemas.microsoft.com/office/drawing/2014/main" id="{CA2B030E-72AB-82C0-5358-9864CC4B39A6}"/>
                </a:ext>
              </a:extLst>
            </p:cNvPr>
            <p:cNvSpPr txBox="1"/>
            <p:nvPr/>
          </p:nvSpPr>
          <p:spPr>
            <a:xfrm>
              <a:off x="7289204" y="4373766"/>
              <a:ext cx="8936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TENA</a:t>
              </a:r>
              <a:r>
                <a:rPr kumimoji="0" lang="en-US"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a:t>
              </a:r>
              <a:r>
                <a:rPr kumimoji="0" lang="es-xl"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CIDAD</a:t>
              </a:r>
              <a:endParaRPr kumimoji="0" lang="es-xl"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endParaRPr>
            </a:p>
          </p:txBody>
        </p:sp>
      </p:grpSp>
    </p:spTree>
    <p:extLst>
      <p:ext uri="{BB962C8B-B14F-4D97-AF65-F5344CB8AC3E}">
        <p14:creationId xmlns:p14="http://schemas.microsoft.com/office/powerpoint/2010/main" val="2133092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195F7-A6B9-3391-A6F8-368B7F2DA0D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D969195-4D4A-9FFC-346A-2877D7647359}"/>
              </a:ext>
            </a:extLst>
          </p:cNvPr>
          <p:cNvSpPr>
            <a:spLocks noGrp="1"/>
          </p:cNvSpPr>
          <p:nvPr>
            <p:ph type="body" sz="quarter" idx="11"/>
          </p:nvPr>
        </p:nvSpPr>
        <p:spPr/>
        <p:txBody>
          <a:bodyPr/>
          <a:lstStyle/>
          <a:p>
            <a:r>
              <a:rPr lang="es-xl" dirty="0"/>
              <a:t>¿Qué es un </a:t>
            </a:r>
            <a:r>
              <a:rPr lang="en-US" dirty="0"/>
              <a:t>“</a:t>
            </a:r>
            <a:r>
              <a:rPr lang="es-xl" dirty="0"/>
              <a:t>Líder</a:t>
            </a:r>
            <a:r>
              <a:rPr lang="en-US" dirty="0"/>
              <a:t>”</a:t>
            </a:r>
            <a:r>
              <a:rPr lang="es-xl" dirty="0"/>
              <a:t>?</a:t>
            </a:r>
          </a:p>
        </p:txBody>
      </p:sp>
      <p:sp>
        <p:nvSpPr>
          <p:cNvPr id="3" name="Text Placeholder 2">
            <a:extLst>
              <a:ext uri="{FF2B5EF4-FFF2-40B4-BE49-F238E27FC236}">
                <a16:creationId xmlns:a16="http://schemas.microsoft.com/office/drawing/2014/main" id="{8C1926D0-FF22-9164-7721-A9C4C6830B85}"/>
              </a:ext>
            </a:extLst>
          </p:cNvPr>
          <p:cNvSpPr>
            <a:spLocks noGrp="1"/>
          </p:cNvSpPr>
          <p:nvPr>
            <p:ph type="body" sz="quarter" idx="12"/>
          </p:nvPr>
        </p:nvSpPr>
        <p:spPr>
          <a:xfrm>
            <a:off x="9339945" y="575623"/>
            <a:ext cx="528061" cy="356260"/>
          </a:xfrm>
        </p:spPr>
        <p:txBody>
          <a:bodyPr/>
          <a:lstStyle/>
          <a:p>
            <a:r>
              <a:rPr lang="es-xl" dirty="0"/>
              <a:t>1.2.</a:t>
            </a:r>
          </a:p>
        </p:txBody>
      </p:sp>
      <p:sp>
        <p:nvSpPr>
          <p:cNvPr id="4" name="Text Placeholder 3">
            <a:extLst>
              <a:ext uri="{FF2B5EF4-FFF2-40B4-BE49-F238E27FC236}">
                <a16:creationId xmlns:a16="http://schemas.microsoft.com/office/drawing/2014/main" id="{93AF15CB-4173-3323-2E39-8E1AEB51FE08}"/>
              </a:ext>
            </a:extLst>
          </p:cNvPr>
          <p:cNvSpPr>
            <a:spLocks noGrp="1"/>
          </p:cNvSpPr>
          <p:nvPr>
            <p:ph type="body" sz="quarter" idx="13"/>
          </p:nvPr>
        </p:nvSpPr>
        <p:spPr/>
        <p:txBody>
          <a:bodyPr/>
          <a:lstStyle/>
          <a:p>
            <a:r>
              <a:rPr lang="es-xl" dirty="0"/>
              <a:t>Día uno</a:t>
            </a:r>
          </a:p>
        </p:txBody>
      </p:sp>
      <p:graphicFrame>
        <p:nvGraphicFramePr>
          <p:cNvPr id="17" name="Table 16">
            <a:extLst>
              <a:ext uri="{FF2B5EF4-FFF2-40B4-BE49-F238E27FC236}">
                <a16:creationId xmlns:a16="http://schemas.microsoft.com/office/drawing/2014/main" id="{F64C7ADD-C23A-5367-D993-CDD0E5832810}"/>
              </a:ext>
            </a:extLst>
          </p:cNvPr>
          <p:cNvGraphicFramePr>
            <a:graphicFrameLocks noGrp="1"/>
          </p:cNvGraphicFramePr>
          <p:nvPr>
            <p:extLst>
              <p:ext uri="{D42A27DB-BD31-4B8C-83A1-F6EECF244321}">
                <p14:modId xmlns:p14="http://schemas.microsoft.com/office/powerpoint/2010/main" val="1242324442"/>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dirty="0">
                        <a:solidFill>
                          <a:schemeClr val="accent2"/>
                        </a:solidFill>
                        <a:latin typeface="Ubuntu" panose="020B0504030602030204" pitchFamily="34" charset="0"/>
                      </a:endParaRPr>
                    </a:p>
                  </a:txBody>
                  <a:tcPr>
                    <a:solidFill>
                      <a:srgbClr val="40CFB4"/>
                    </a:solidFill>
                  </a:tcPr>
                </a:tc>
                <a:tc>
                  <a:txBody>
                    <a:bodyPr/>
                    <a:lstStyle/>
                    <a:p>
                      <a:r>
                        <a:rPr lang="es-xl" sz="1800" b="1" dirty="0">
                          <a:solidFill>
                            <a:srgbClr val="1C9B86"/>
                          </a:solidFill>
                          <a:latin typeface="Ubuntu" panose="020B0504030602030204" pitchFamily="34" charset="0"/>
                        </a:rPr>
                        <a:t>EMPATÍA</a:t>
                      </a:r>
                    </a:p>
                  </a:txBody>
                  <a:tcPr anchor="ctr">
                    <a:noFill/>
                  </a:tcPr>
                </a:tc>
                <a:tc>
                  <a:txBody>
                    <a:bodyPr/>
                    <a:lstStyle/>
                    <a:p>
                      <a:endParaRPr lang="en-US" dirty="0">
                        <a:solidFill>
                          <a:srgbClr val="FF0000"/>
                        </a:solidFill>
                        <a:latin typeface="Ubuntu" panose="020B0504030602030204" pitchFamily="34" charset="0"/>
                      </a:endParaRPr>
                    </a:p>
                  </a:txBody>
                  <a:tcPr anchor="ctr">
                    <a:solidFill>
                      <a:schemeClr val="bg1">
                        <a:lumMod val="85000"/>
                      </a:schemeClr>
                    </a:solidFill>
                  </a:tcPr>
                </a:tc>
                <a:tc>
                  <a:txBody>
                    <a:bodyPr/>
                    <a:lstStyle/>
                    <a:p>
                      <a:r>
                        <a:rPr lang="es-xl" sz="1600" dirty="0">
                          <a:solidFill>
                            <a:schemeClr val="bg1">
                              <a:lumMod val="65000"/>
                            </a:schemeClr>
                          </a:solidFill>
                          <a:latin typeface="Ubuntu" panose="020B0504030602030204" pitchFamily="34" charset="0"/>
                        </a:rPr>
                        <a:t>RECEPTIVIDAD</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es-xl" sz="1600" dirty="0">
                          <a:solidFill>
                            <a:schemeClr val="bg1">
                              <a:lumMod val="65000"/>
                            </a:schemeClr>
                          </a:solidFill>
                          <a:latin typeface="Ubuntu" panose="020B0504030602030204" pitchFamily="34" charset="0"/>
                        </a:rPr>
                        <a:t>TENACIDAD</a:t>
                      </a:r>
                    </a:p>
                  </a:txBody>
                  <a:tcPr anchor="ctr">
                    <a:noFill/>
                  </a:tcPr>
                </a:tc>
                <a:tc>
                  <a:txBody>
                    <a:bodyPr/>
                    <a:lstStyle/>
                    <a:p>
                      <a:endParaRPr lang="en-US" dirty="0">
                        <a:solidFill>
                          <a:srgbClr val="1D417F"/>
                        </a:solidFill>
                        <a:latin typeface="Ubuntu" panose="020B0504030602030204" pitchFamily="34" charset="0"/>
                      </a:endParaRPr>
                    </a:p>
                  </a:txBody>
                  <a:tcPr anchor="ctr">
                    <a:solidFill>
                      <a:schemeClr val="bg1">
                        <a:lumMod val="85000"/>
                      </a:schemeClr>
                    </a:solidFill>
                  </a:tcPr>
                </a:tc>
                <a:tc>
                  <a:txBody>
                    <a:bodyPr/>
                    <a:lstStyle/>
                    <a:p>
                      <a:r>
                        <a:rPr lang="es-xl" sz="1600" dirty="0">
                          <a:solidFill>
                            <a:schemeClr val="bg1">
                              <a:lumMod val="65000"/>
                            </a:schemeClr>
                          </a:solidFill>
                          <a:latin typeface="Ubuntu" panose="020B0504030602030204" pitchFamily="34" charset="0"/>
                        </a:rPr>
                        <a:t>VALOR</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es-xl" sz="1600" dirty="0">
                          <a:solidFill>
                            <a:schemeClr val="bg1">
                              <a:lumMod val="65000"/>
                            </a:schemeClr>
                          </a:solidFill>
                          <a:latin typeface="Ubuntu" panose="020B0504030602030204" pitchFamily="34" charset="0"/>
                        </a:rPr>
                        <a:t>RESPONSABILIDAD</a:t>
                      </a:r>
                    </a:p>
                  </a:txBody>
                  <a:tcPr anchor="ctr">
                    <a:noFill/>
                  </a:tcPr>
                </a:tc>
                <a:tc>
                  <a:txBody>
                    <a:bodyPr/>
                    <a:lstStyle/>
                    <a:p>
                      <a:endParaRPr lang="en-US" dirty="0">
                        <a:solidFill>
                          <a:srgbClr val="1C9B86"/>
                        </a:solidFill>
                        <a:latin typeface="Ubuntu" panose="020B0504030602030204" pitchFamily="34" charset="0"/>
                      </a:endParaRPr>
                    </a:p>
                  </a:txBody>
                  <a:tcPr anchor="ctr">
                    <a:solidFill>
                      <a:schemeClr val="bg1">
                        <a:lumMod val="85000"/>
                      </a:schemeClr>
                    </a:solidFill>
                  </a:tcPr>
                </a:tc>
                <a:tc>
                  <a:txBody>
                    <a:bodyPr/>
                    <a:lstStyle/>
                    <a:p>
                      <a:r>
                        <a:rPr lang="es-xl" sz="1600" dirty="0">
                          <a:solidFill>
                            <a:schemeClr val="bg1">
                              <a:lumMod val="65000"/>
                            </a:schemeClr>
                          </a:solidFill>
                          <a:latin typeface="Ubuntu" panose="020B0504030602030204" pitchFamily="34" charset="0"/>
                        </a:rPr>
                        <a:t>INNOVACIÓN</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7F8B25BC-7B50-C296-E789-CE93EB316BCF}"/>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084F3F0E-0D94-5584-1D41-590A3FA57A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10" name="TextBox 9">
              <a:extLst>
                <a:ext uri="{FF2B5EF4-FFF2-40B4-BE49-F238E27FC236}">
                  <a16:creationId xmlns:a16="http://schemas.microsoft.com/office/drawing/2014/main" id="{41F039D7-286A-882D-0B1E-CEE8EE0C4A63}"/>
                </a:ext>
              </a:extLst>
            </p:cNvPr>
            <p:cNvSpPr txBox="1"/>
            <p:nvPr/>
          </p:nvSpPr>
          <p:spPr>
            <a:xfrm>
              <a:off x="9231129" y="3021362"/>
              <a:ext cx="1343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VALOR</a:t>
              </a:r>
            </a:p>
          </p:txBody>
        </p:sp>
        <p:sp>
          <p:nvSpPr>
            <p:cNvPr id="16" name="TextBox 15">
              <a:extLst>
                <a:ext uri="{FF2B5EF4-FFF2-40B4-BE49-F238E27FC236}">
                  <a16:creationId xmlns:a16="http://schemas.microsoft.com/office/drawing/2014/main" id="{391DB029-4E1C-852D-DDDE-540E1DB3A8CB}"/>
                </a:ext>
              </a:extLst>
            </p:cNvPr>
            <p:cNvSpPr txBox="1"/>
            <p:nvPr/>
          </p:nvSpPr>
          <p:spPr>
            <a:xfrm>
              <a:off x="9164520" y="4373766"/>
              <a:ext cx="17104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INNOVACIÓN</a:t>
              </a:r>
            </a:p>
          </p:txBody>
        </p:sp>
        <p:sp>
          <p:nvSpPr>
            <p:cNvPr id="18" name="TextBox 17">
              <a:extLst>
                <a:ext uri="{FF2B5EF4-FFF2-40B4-BE49-F238E27FC236}">
                  <a16:creationId xmlns:a16="http://schemas.microsoft.com/office/drawing/2014/main" id="{899B599E-A038-21EC-4057-C01B60EB72C0}"/>
                </a:ext>
              </a:extLst>
            </p:cNvPr>
            <p:cNvSpPr txBox="1"/>
            <p:nvPr/>
          </p:nvSpPr>
          <p:spPr>
            <a:xfrm>
              <a:off x="7671401" y="4926868"/>
              <a:ext cx="22312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t>RESPON</a:t>
              </a:r>
              <a:r>
                <a:rPr kumimoji="0" lang="en-US"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t>-</a:t>
              </a:r>
              <a:br>
                <a:rPr kumimoji="0" lang="en-US"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br>
              <a:r>
                <a:rPr kumimoji="0" lang="es-xl"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t>SABILIDAD</a:t>
              </a:r>
              <a:endParaRPr kumimoji="0" lang="es-xl"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endParaRPr>
            </a:p>
          </p:txBody>
        </p:sp>
        <p:sp>
          <p:nvSpPr>
            <p:cNvPr id="19" name="TextBox 18">
              <a:extLst>
                <a:ext uri="{FF2B5EF4-FFF2-40B4-BE49-F238E27FC236}">
                  <a16:creationId xmlns:a16="http://schemas.microsoft.com/office/drawing/2014/main" id="{7AEFF353-C826-6743-A277-3795079FCF1F}"/>
                </a:ext>
              </a:extLst>
            </p:cNvPr>
            <p:cNvSpPr txBox="1"/>
            <p:nvPr/>
          </p:nvSpPr>
          <p:spPr>
            <a:xfrm>
              <a:off x="6876575" y="3021362"/>
              <a:ext cx="15896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EMPATÍA</a:t>
              </a:r>
            </a:p>
          </p:txBody>
        </p:sp>
        <p:sp>
          <p:nvSpPr>
            <p:cNvPr id="20" name="TextBox 19">
              <a:extLst>
                <a:ext uri="{FF2B5EF4-FFF2-40B4-BE49-F238E27FC236}">
                  <a16:creationId xmlns:a16="http://schemas.microsoft.com/office/drawing/2014/main" id="{E70783A3-5FCD-87FC-C383-560C456775B2}"/>
                </a:ext>
              </a:extLst>
            </p:cNvPr>
            <p:cNvSpPr txBox="1"/>
            <p:nvPr/>
          </p:nvSpPr>
          <p:spPr>
            <a:xfrm>
              <a:off x="7242321" y="4373766"/>
              <a:ext cx="9927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TENA</a:t>
              </a:r>
              <a:r>
                <a:rPr kumimoji="0" lang="en-US"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a:t>
              </a:r>
              <a:r>
                <a:rPr kumimoji="0" lang="es-xl"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CIDAD</a:t>
              </a:r>
              <a:endParaRPr kumimoji="0" lang="es-xl"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endParaRPr>
            </a:p>
          </p:txBody>
        </p:sp>
      </p:grpSp>
      <p:sp>
        <p:nvSpPr>
          <p:cNvPr id="11" name="TextBox 10">
            <a:extLst>
              <a:ext uri="{FF2B5EF4-FFF2-40B4-BE49-F238E27FC236}">
                <a16:creationId xmlns:a16="http://schemas.microsoft.com/office/drawing/2014/main" id="{4E16153C-F4A3-CAB1-DAC4-A832FF3BFC8A}"/>
              </a:ext>
            </a:extLst>
          </p:cNvPr>
          <p:cNvSpPr txBox="1"/>
          <p:nvPr/>
        </p:nvSpPr>
        <p:spPr>
          <a:xfrm>
            <a:off x="698373" y="1457874"/>
            <a:ext cx="471205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Competencias de un Líder Unificado</a:t>
            </a:r>
          </a:p>
        </p:txBody>
      </p:sp>
      <p:sp>
        <p:nvSpPr>
          <p:cNvPr id="12" name="TextBox 11">
            <a:extLst>
              <a:ext uri="{FF2B5EF4-FFF2-40B4-BE49-F238E27FC236}">
                <a16:creationId xmlns:a16="http://schemas.microsoft.com/office/drawing/2014/main" id="{B91C3263-7A7F-A37C-E534-990D316DB012}"/>
              </a:ext>
            </a:extLst>
          </p:cNvPr>
          <p:cNvSpPr txBox="1"/>
          <p:nvPr/>
        </p:nvSpPr>
        <p:spPr>
          <a:xfrm>
            <a:off x="734587" y="2522724"/>
            <a:ext cx="47120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1800" b="1" i="0" u="none" strike="noStrike" kern="1200" cap="none" spc="0" normalizeH="0" baseline="0" noProof="0" dirty="0">
                <a:ln>
                  <a:noFill/>
                </a:ln>
                <a:solidFill>
                  <a:srgbClr val="292662"/>
                </a:solidFill>
                <a:effectLst/>
                <a:uLnTx/>
                <a:uFillTx/>
                <a:latin typeface="Ubuntu Light" panose="020B0304030602030204" pitchFamily="34" charset="0"/>
                <a:ea typeface="+mn-ea"/>
                <a:cs typeface="+mn-cs"/>
              </a:rPr>
              <a:t>Seis competencias que todo líder necesita para tener éxito:</a:t>
            </a:r>
          </a:p>
        </p:txBody>
      </p:sp>
      <p:sp>
        <p:nvSpPr>
          <p:cNvPr id="5" name="TextBox 4">
            <a:extLst>
              <a:ext uri="{FF2B5EF4-FFF2-40B4-BE49-F238E27FC236}">
                <a16:creationId xmlns:a16="http://schemas.microsoft.com/office/drawing/2014/main" id="{6D785B70-E26B-1172-6698-7B7D4288CEB3}"/>
              </a:ext>
            </a:extLst>
          </p:cNvPr>
          <p:cNvSpPr txBox="1"/>
          <p:nvPr/>
        </p:nvSpPr>
        <p:spPr>
          <a:xfrm>
            <a:off x="7980957" y="2317702"/>
            <a:ext cx="181631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normalizeH="0" noProof="0" dirty="0">
                <a:ln>
                  <a:noFill/>
                </a:ln>
                <a:solidFill>
                  <a:prstClr val="white"/>
                </a:solidFill>
                <a:effectLst/>
                <a:uLnTx/>
                <a:uFillTx/>
                <a:latin typeface="Ubuntu" panose="020B0504030602030204" pitchFamily="34" charset="0"/>
                <a:ea typeface="+mn-ea"/>
                <a:cs typeface="+mn-cs"/>
              </a:rPr>
              <a:t>RECEPTIVIDAD</a:t>
            </a:r>
          </a:p>
        </p:txBody>
      </p:sp>
    </p:spTree>
    <p:extLst>
      <p:ext uri="{BB962C8B-B14F-4D97-AF65-F5344CB8AC3E}">
        <p14:creationId xmlns:p14="http://schemas.microsoft.com/office/powerpoint/2010/main" val="517228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40C01F-9B40-77AF-27B5-EDE24767AD2C}"/>
              </a:ext>
            </a:extLst>
          </p:cNvPr>
          <p:cNvSpPr>
            <a:spLocks noGrp="1"/>
          </p:cNvSpPr>
          <p:nvPr>
            <p:ph type="body" sz="quarter" idx="4294967295"/>
          </p:nvPr>
        </p:nvSpPr>
        <p:spPr>
          <a:xfrm>
            <a:off x="717549" y="3057581"/>
            <a:ext cx="6179639" cy="1308100"/>
          </a:xfrm>
        </p:spPr>
        <p:txBody>
          <a:bodyPr>
            <a:normAutofit/>
          </a:bodyPr>
          <a:lstStyle/>
          <a:p>
            <a:pPr marL="0" indent="0">
              <a:buNone/>
            </a:pPr>
            <a:r>
              <a:rPr lang="es-xl" sz="3600" b="1" dirty="0">
                <a:solidFill>
                  <a:schemeClr val="bg1"/>
                </a:solidFill>
                <a:latin typeface="Ubuntu" panose="020B0504030602030204" pitchFamily="34" charset="0"/>
              </a:rPr>
              <a:t>Encuesta inicial opcional sobre el bienestar familiar</a:t>
            </a:r>
          </a:p>
        </p:txBody>
      </p:sp>
    </p:spTree>
    <p:extLst>
      <p:ext uri="{BB962C8B-B14F-4D97-AF65-F5344CB8AC3E}">
        <p14:creationId xmlns:p14="http://schemas.microsoft.com/office/powerpoint/2010/main" val="1924214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AE963-C79C-00B3-E60D-66F11BFA829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77BC670-C12E-A698-CF2C-A5E64F3B31B5}"/>
              </a:ext>
            </a:extLst>
          </p:cNvPr>
          <p:cNvSpPr>
            <a:spLocks noGrp="1"/>
          </p:cNvSpPr>
          <p:nvPr>
            <p:ph type="body" sz="quarter" idx="11"/>
          </p:nvPr>
        </p:nvSpPr>
        <p:spPr/>
        <p:txBody>
          <a:bodyPr/>
          <a:lstStyle/>
          <a:p>
            <a:r>
              <a:rPr lang="es-xl" dirty="0"/>
              <a:t>¿Qué es un </a:t>
            </a:r>
            <a:r>
              <a:rPr lang="en-US" dirty="0"/>
              <a:t>“</a:t>
            </a:r>
            <a:r>
              <a:rPr lang="es-xl" dirty="0"/>
              <a:t>Líder</a:t>
            </a:r>
            <a:r>
              <a:rPr lang="en-US" dirty="0"/>
              <a:t>”</a:t>
            </a:r>
            <a:r>
              <a:rPr lang="es-xl" dirty="0"/>
              <a:t>?</a:t>
            </a:r>
          </a:p>
        </p:txBody>
      </p:sp>
      <p:sp>
        <p:nvSpPr>
          <p:cNvPr id="3" name="Text Placeholder 2">
            <a:extLst>
              <a:ext uri="{FF2B5EF4-FFF2-40B4-BE49-F238E27FC236}">
                <a16:creationId xmlns:a16="http://schemas.microsoft.com/office/drawing/2014/main" id="{815829C4-0A09-E5C4-8CD8-E87F3EA7EFEE}"/>
              </a:ext>
            </a:extLst>
          </p:cNvPr>
          <p:cNvSpPr>
            <a:spLocks noGrp="1"/>
          </p:cNvSpPr>
          <p:nvPr>
            <p:ph type="body" sz="quarter" idx="12"/>
          </p:nvPr>
        </p:nvSpPr>
        <p:spPr>
          <a:xfrm>
            <a:off x="9339945" y="575623"/>
            <a:ext cx="528061" cy="356260"/>
          </a:xfrm>
        </p:spPr>
        <p:txBody>
          <a:bodyPr/>
          <a:lstStyle/>
          <a:p>
            <a:r>
              <a:rPr lang="es-xl" dirty="0"/>
              <a:t>1.2.</a:t>
            </a:r>
          </a:p>
        </p:txBody>
      </p:sp>
      <p:sp>
        <p:nvSpPr>
          <p:cNvPr id="4" name="Text Placeholder 3">
            <a:extLst>
              <a:ext uri="{FF2B5EF4-FFF2-40B4-BE49-F238E27FC236}">
                <a16:creationId xmlns:a16="http://schemas.microsoft.com/office/drawing/2014/main" id="{7A00C52D-A42B-4294-60D4-5255E752B65B}"/>
              </a:ext>
            </a:extLst>
          </p:cNvPr>
          <p:cNvSpPr>
            <a:spLocks noGrp="1"/>
          </p:cNvSpPr>
          <p:nvPr>
            <p:ph type="body" sz="quarter" idx="13"/>
          </p:nvPr>
        </p:nvSpPr>
        <p:spPr/>
        <p:txBody>
          <a:bodyPr/>
          <a:lstStyle/>
          <a:p>
            <a:r>
              <a:rPr lang="es-xl" dirty="0"/>
              <a:t>Día uno</a:t>
            </a:r>
          </a:p>
        </p:txBody>
      </p:sp>
      <p:graphicFrame>
        <p:nvGraphicFramePr>
          <p:cNvPr id="17" name="Table 16">
            <a:extLst>
              <a:ext uri="{FF2B5EF4-FFF2-40B4-BE49-F238E27FC236}">
                <a16:creationId xmlns:a16="http://schemas.microsoft.com/office/drawing/2014/main" id="{73205D9E-5732-5AB6-8996-9F71E32103DF}"/>
              </a:ext>
            </a:extLst>
          </p:cNvPr>
          <p:cNvGraphicFramePr>
            <a:graphicFrameLocks noGrp="1"/>
          </p:cNvGraphicFramePr>
          <p:nvPr>
            <p:extLst>
              <p:ext uri="{D42A27DB-BD31-4B8C-83A1-F6EECF244321}">
                <p14:modId xmlns:p14="http://schemas.microsoft.com/office/powerpoint/2010/main" val="237660745"/>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es-xl" sz="1600" b="0" dirty="0">
                          <a:solidFill>
                            <a:schemeClr val="bg1">
                              <a:lumMod val="65000"/>
                            </a:schemeClr>
                          </a:solidFill>
                          <a:latin typeface="Ubuntu" panose="020B0504030602030204" pitchFamily="34" charset="0"/>
                        </a:rPr>
                        <a:t>EMPATÍA</a:t>
                      </a:r>
                    </a:p>
                  </a:txBody>
                  <a:tcPr anchor="ctr">
                    <a:noFill/>
                  </a:tcPr>
                </a:tc>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es-xl" sz="1600" dirty="0">
                          <a:solidFill>
                            <a:schemeClr val="bg1">
                              <a:lumMod val="65000"/>
                            </a:schemeClr>
                          </a:solidFill>
                          <a:latin typeface="Ubuntu" panose="020B0504030602030204" pitchFamily="34" charset="0"/>
                        </a:rPr>
                        <a:t>RECEPTIVIDAD</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rgbClr val="FFDC33"/>
                    </a:solidFill>
                  </a:tcPr>
                </a:tc>
                <a:tc>
                  <a:txBody>
                    <a:bodyPr/>
                    <a:lstStyle/>
                    <a:p>
                      <a:r>
                        <a:rPr lang="es-xl" sz="1800" b="1" dirty="0">
                          <a:solidFill>
                            <a:srgbClr val="E6CE54"/>
                          </a:solidFill>
                          <a:latin typeface="Ubuntu" panose="020B0504030602030204" pitchFamily="34" charset="0"/>
                        </a:rPr>
                        <a:t>TENACIDAD</a:t>
                      </a:r>
                    </a:p>
                  </a:txBody>
                  <a:tcPr anchor="ctr">
                    <a:noFill/>
                  </a:tcPr>
                </a:tc>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es-xl" sz="1600" dirty="0">
                          <a:solidFill>
                            <a:schemeClr val="bg1">
                              <a:lumMod val="65000"/>
                            </a:schemeClr>
                          </a:solidFill>
                          <a:latin typeface="Ubuntu" panose="020B0504030602030204" pitchFamily="34" charset="0"/>
                        </a:rPr>
                        <a:t>VALOR</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es-xl" sz="1600" dirty="0">
                          <a:solidFill>
                            <a:schemeClr val="bg1">
                              <a:lumMod val="65000"/>
                            </a:schemeClr>
                          </a:solidFill>
                          <a:latin typeface="Ubuntu" panose="020B0504030602030204" pitchFamily="34" charset="0"/>
                        </a:rPr>
                        <a:t>RESPONSABILIDAD</a:t>
                      </a:r>
                    </a:p>
                  </a:txBody>
                  <a:tcPr anchor="ctr">
                    <a:noFill/>
                  </a:tcPr>
                </a:tc>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es-xl" sz="1600" dirty="0">
                          <a:solidFill>
                            <a:schemeClr val="bg1">
                              <a:lumMod val="65000"/>
                            </a:schemeClr>
                          </a:solidFill>
                          <a:latin typeface="Ubuntu" panose="020B0504030602030204" pitchFamily="34" charset="0"/>
                        </a:rPr>
                        <a:t>INNOVACIÓN</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4B3131B4-FE53-541C-83A0-4060920DEAB2}"/>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0786BC09-3D40-F3C6-784E-B08F0067D6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10" name="TextBox 9">
              <a:extLst>
                <a:ext uri="{FF2B5EF4-FFF2-40B4-BE49-F238E27FC236}">
                  <a16:creationId xmlns:a16="http://schemas.microsoft.com/office/drawing/2014/main" id="{E76C58A6-3323-50B2-1334-267BEDF4736A}"/>
                </a:ext>
              </a:extLst>
            </p:cNvPr>
            <p:cNvSpPr txBox="1"/>
            <p:nvPr/>
          </p:nvSpPr>
          <p:spPr>
            <a:xfrm>
              <a:off x="9231129" y="3021362"/>
              <a:ext cx="1343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VALOR</a:t>
              </a:r>
            </a:p>
          </p:txBody>
        </p:sp>
        <p:sp>
          <p:nvSpPr>
            <p:cNvPr id="16" name="TextBox 15">
              <a:extLst>
                <a:ext uri="{FF2B5EF4-FFF2-40B4-BE49-F238E27FC236}">
                  <a16:creationId xmlns:a16="http://schemas.microsoft.com/office/drawing/2014/main" id="{7A075635-2D23-B361-9A86-1B0BF175F81C}"/>
                </a:ext>
              </a:extLst>
            </p:cNvPr>
            <p:cNvSpPr txBox="1"/>
            <p:nvPr/>
          </p:nvSpPr>
          <p:spPr>
            <a:xfrm>
              <a:off x="9164520" y="4373766"/>
              <a:ext cx="17104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INNOVACIÓN</a:t>
              </a:r>
            </a:p>
          </p:txBody>
        </p:sp>
        <p:sp>
          <p:nvSpPr>
            <p:cNvPr id="18" name="TextBox 17">
              <a:extLst>
                <a:ext uri="{FF2B5EF4-FFF2-40B4-BE49-F238E27FC236}">
                  <a16:creationId xmlns:a16="http://schemas.microsoft.com/office/drawing/2014/main" id="{D79141C0-C76C-A2CF-BA71-4232B91877A2}"/>
                </a:ext>
              </a:extLst>
            </p:cNvPr>
            <p:cNvSpPr txBox="1"/>
            <p:nvPr/>
          </p:nvSpPr>
          <p:spPr>
            <a:xfrm>
              <a:off x="7671401" y="4926868"/>
              <a:ext cx="22312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t>RESPON</a:t>
              </a:r>
              <a:r>
                <a:rPr kumimoji="0" lang="en-US"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t>-</a:t>
              </a:r>
              <a:br>
                <a:rPr kumimoji="0" lang="en-US"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br>
              <a:r>
                <a:rPr kumimoji="0" lang="es-xl"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t>SABILIDAD</a:t>
              </a:r>
              <a:endParaRPr kumimoji="0" lang="es-xl"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endParaRPr>
            </a:p>
          </p:txBody>
        </p:sp>
        <p:sp>
          <p:nvSpPr>
            <p:cNvPr id="19" name="TextBox 18">
              <a:extLst>
                <a:ext uri="{FF2B5EF4-FFF2-40B4-BE49-F238E27FC236}">
                  <a16:creationId xmlns:a16="http://schemas.microsoft.com/office/drawing/2014/main" id="{34022C9D-CD48-6AD8-3B68-359EC6511B5D}"/>
                </a:ext>
              </a:extLst>
            </p:cNvPr>
            <p:cNvSpPr txBox="1"/>
            <p:nvPr/>
          </p:nvSpPr>
          <p:spPr>
            <a:xfrm>
              <a:off x="6876575" y="3021362"/>
              <a:ext cx="15896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EMPATÍA</a:t>
              </a:r>
            </a:p>
          </p:txBody>
        </p:sp>
        <p:sp>
          <p:nvSpPr>
            <p:cNvPr id="20" name="TextBox 19">
              <a:extLst>
                <a:ext uri="{FF2B5EF4-FFF2-40B4-BE49-F238E27FC236}">
                  <a16:creationId xmlns:a16="http://schemas.microsoft.com/office/drawing/2014/main" id="{01ABDAAE-C5B0-04F5-57DC-73FED6997D24}"/>
                </a:ext>
              </a:extLst>
            </p:cNvPr>
            <p:cNvSpPr txBox="1"/>
            <p:nvPr/>
          </p:nvSpPr>
          <p:spPr>
            <a:xfrm>
              <a:off x="7364242" y="4373766"/>
              <a:ext cx="7483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TENA</a:t>
              </a:r>
              <a:r>
                <a:rPr kumimoji="0" lang="en-US"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a:t>
              </a:r>
              <a:r>
                <a:rPr kumimoji="0" lang="es-xl"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CIDAD</a:t>
              </a:r>
              <a:endParaRPr kumimoji="0" lang="es-xl"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endParaRPr>
            </a:p>
          </p:txBody>
        </p:sp>
      </p:grpSp>
      <p:sp>
        <p:nvSpPr>
          <p:cNvPr id="13" name="TextBox 12">
            <a:extLst>
              <a:ext uri="{FF2B5EF4-FFF2-40B4-BE49-F238E27FC236}">
                <a16:creationId xmlns:a16="http://schemas.microsoft.com/office/drawing/2014/main" id="{D6040E68-7419-B3E4-AB8D-4C2CF66F045B}"/>
              </a:ext>
            </a:extLst>
          </p:cNvPr>
          <p:cNvSpPr txBox="1"/>
          <p:nvPr/>
        </p:nvSpPr>
        <p:spPr>
          <a:xfrm>
            <a:off x="698373" y="1457874"/>
            <a:ext cx="46859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Competencias de un Líder Unificado</a:t>
            </a:r>
          </a:p>
        </p:txBody>
      </p:sp>
      <p:sp>
        <p:nvSpPr>
          <p:cNvPr id="14" name="TextBox 13">
            <a:extLst>
              <a:ext uri="{FF2B5EF4-FFF2-40B4-BE49-F238E27FC236}">
                <a16:creationId xmlns:a16="http://schemas.microsoft.com/office/drawing/2014/main" id="{B4D4B913-A679-FA1D-72B2-5AAB3A57C97E}"/>
              </a:ext>
            </a:extLst>
          </p:cNvPr>
          <p:cNvSpPr txBox="1"/>
          <p:nvPr/>
        </p:nvSpPr>
        <p:spPr>
          <a:xfrm>
            <a:off x="734588" y="2522724"/>
            <a:ext cx="46859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1800" b="1" i="0" u="none" strike="noStrike" kern="1200" cap="none" spc="0" normalizeH="0" baseline="0" noProof="0" dirty="0">
                <a:ln>
                  <a:noFill/>
                </a:ln>
                <a:solidFill>
                  <a:srgbClr val="292662"/>
                </a:solidFill>
                <a:effectLst/>
                <a:uLnTx/>
                <a:uFillTx/>
                <a:latin typeface="Ubuntu Light" panose="020B0304030602030204" pitchFamily="34" charset="0"/>
                <a:ea typeface="+mn-ea"/>
                <a:cs typeface="+mn-cs"/>
              </a:rPr>
              <a:t>Seis competencias que todo líder necesita para tener éxito:</a:t>
            </a:r>
          </a:p>
        </p:txBody>
      </p:sp>
      <p:sp>
        <p:nvSpPr>
          <p:cNvPr id="5" name="TextBox 4">
            <a:extLst>
              <a:ext uri="{FF2B5EF4-FFF2-40B4-BE49-F238E27FC236}">
                <a16:creationId xmlns:a16="http://schemas.microsoft.com/office/drawing/2014/main" id="{D674D864-2925-4390-CE13-780CA9C16E63}"/>
              </a:ext>
            </a:extLst>
          </p:cNvPr>
          <p:cNvSpPr txBox="1"/>
          <p:nvPr/>
        </p:nvSpPr>
        <p:spPr>
          <a:xfrm>
            <a:off x="7980957" y="2317702"/>
            <a:ext cx="181631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normalizeH="0" noProof="0" dirty="0">
                <a:ln>
                  <a:noFill/>
                </a:ln>
                <a:solidFill>
                  <a:prstClr val="white"/>
                </a:solidFill>
                <a:effectLst/>
                <a:uLnTx/>
                <a:uFillTx/>
                <a:latin typeface="Ubuntu" panose="020B0504030602030204" pitchFamily="34" charset="0"/>
                <a:ea typeface="+mn-ea"/>
                <a:cs typeface="+mn-cs"/>
              </a:rPr>
              <a:t>RECEPTIVIDAD</a:t>
            </a:r>
          </a:p>
        </p:txBody>
      </p:sp>
    </p:spTree>
    <p:extLst>
      <p:ext uri="{BB962C8B-B14F-4D97-AF65-F5344CB8AC3E}">
        <p14:creationId xmlns:p14="http://schemas.microsoft.com/office/powerpoint/2010/main" val="1845479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51C07-0D67-9FF6-655A-B47B143EC19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6BDD327-2EE3-628E-849E-8745A3BC6FBE}"/>
              </a:ext>
            </a:extLst>
          </p:cNvPr>
          <p:cNvSpPr>
            <a:spLocks noGrp="1"/>
          </p:cNvSpPr>
          <p:nvPr>
            <p:ph type="body" sz="quarter" idx="11"/>
          </p:nvPr>
        </p:nvSpPr>
        <p:spPr/>
        <p:txBody>
          <a:bodyPr/>
          <a:lstStyle/>
          <a:p>
            <a:r>
              <a:rPr lang="es-xl" dirty="0"/>
              <a:t>¿Qué es un </a:t>
            </a:r>
            <a:r>
              <a:rPr lang="en-US" dirty="0"/>
              <a:t>“</a:t>
            </a:r>
            <a:r>
              <a:rPr lang="es-xl" dirty="0"/>
              <a:t>Líder</a:t>
            </a:r>
            <a:r>
              <a:rPr lang="en-US" dirty="0"/>
              <a:t>”</a:t>
            </a:r>
            <a:r>
              <a:rPr lang="es-xl" dirty="0"/>
              <a:t>?</a:t>
            </a:r>
          </a:p>
        </p:txBody>
      </p:sp>
      <p:sp>
        <p:nvSpPr>
          <p:cNvPr id="3" name="Text Placeholder 2">
            <a:extLst>
              <a:ext uri="{FF2B5EF4-FFF2-40B4-BE49-F238E27FC236}">
                <a16:creationId xmlns:a16="http://schemas.microsoft.com/office/drawing/2014/main" id="{C999C7EC-D6C7-6418-A125-1B9639F4AC9E}"/>
              </a:ext>
            </a:extLst>
          </p:cNvPr>
          <p:cNvSpPr>
            <a:spLocks noGrp="1"/>
          </p:cNvSpPr>
          <p:nvPr>
            <p:ph type="body" sz="quarter" idx="12"/>
          </p:nvPr>
        </p:nvSpPr>
        <p:spPr>
          <a:xfrm>
            <a:off x="9339945" y="575623"/>
            <a:ext cx="528061" cy="356260"/>
          </a:xfrm>
        </p:spPr>
        <p:txBody>
          <a:bodyPr/>
          <a:lstStyle/>
          <a:p>
            <a:r>
              <a:rPr lang="es-xl" dirty="0"/>
              <a:t>1.2.</a:t>
            </a:r>
          </a:p>
        </p:txBody>
      </p:sp>
      <p:sp>
        <p:nvSpPr>
          <p:cNvPr id="4" name="Text Placeholder 3">
            <a:extLst>
              <a:ext uri="{FF2B5EF4-FFF2-40B4-BE49-F238E27FC236}">
                <a16:creationId xmlns:a16="http://schemas.microsoft.com/office/drawing/2014/main" id="{EE9F8F7A-9692-6DC3-689D-D9CA156ECD13}"/>
              </a:ext>
            </a:extLst>
          </p:cNvPr>
          <p:cNvSpPr>
            <a:spLocks noGrp="1"/>
          </p:cNvSpPr>
          <p:nvPr>
            <p:ph type="body" sz="quarter" idx="13"/>
          </p:nvPr>
        </p:nvSpPr>
        <p:spPr/>
        <p:txBody>
          <a:bodyPr/>
          <a:lstStyle/>
          <a:p>
            <a:r>
              <a:rPr lang="es-xl" dirty="0"/>
              <a:t>Día uno</a:t>
            </a:r>
          </a:p>
        </p:txBody>
      </p:sp>
      <p:graphicFrame>
        <p:nvGraphicFramePr>
          <p:cNvPr id="17" name="Table 16">
            <a:extLst>
              <a:ext uri="{FF2B5EF4-FFF2-40B4-BE49-F238E27FC236}">
                <a16:creationId xmlns:a16="http://schemas.microsoft.com/office/drawing/2014/main" id="{EB49A6FE-0357-B4BD-856D-A4D3F7D92ED4}"/>
              </a:ext>
            </a:extLst>
          </p:cNvPr>
          <p:cNvGraphicFramePr>
            <a:graphicFrameLocks noGrp="1"/>
          </p:cNvGraphicFramePr>
          <p:nvPr>
            <p:extLst>
              <p:ext uri="{D42A27DB-BD31-4B8C-83A1-F6EECF244321}">
                <p14:modId xmlns:p14="http://schemas.microsoft.com/office/powerpoint/2010/main" val="2442518358"/>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es-xl" sz="1600" b="0" dirty="0">
                          <a:solidFill>
                            <a:schemeClr val="bg1">
                              <a:lumMod val="65000"/>
                            </a:schemeClr>
                          </a:solidFill>
                          <a:latin typeface="Ubuntu" panose="020B0504030602030204" pitchFamily="34" charset="0"/>
                        </a:rPr>
                        <a:t>EMPATÍA</a:t>
                      </a:r>
                    </a:p>
                  </a:txBody>
                  <a:tcPr anchor="ctr">
                    <a:noFill/>
                  </a:tcPr>
                </a:tc>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es-xl" sz="1600" dirty="0">
                          <a:solidFill>
                            <a:schemeClr val="bg1">
                              <a:lumMod val="65000"/>
                            </a:schemeClr>
                          </a:solidFill>
                          <a:latin typeface="Ubuntu" panose="020B0504030602030204" pitchFamily="34" charset="0"/>
                        </a:rPr>
                        <a:t>RECEPTIVIDAD</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es-xl" sz="1600" b="0" dirty="0">
                          <a:solidFill>
                            <a:schemeClr val="bg1">
                              <a:lumMod val="65000"/>
                            </a:schemeClr>
                          </a:solidFill>
                          <a:latin typeface="Ubuntu" panose="020B0504030602030204" pitchFamily="34" charset="0"/>
                        </a:rPr>
                        <a:t>TENACIDAD</a:t>
                      </a:r>
                    </a:p>
                  </a:txBody>
                  <a:tcPr anchor="ctr">
                    <a:noFill/>
                  </a:tcPr>
                </a:tc>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es-xl" sz="1600" dirty="0">
                          <a:solidFill>
                            <a:schemeClr val="bg1">
                              <a:lumMod val="65000"/>
                            </a:schemeClr>
                          </a:solidFill>
                          <a:latin typeface="Ubuntu" panose="020B0504030602030204" pitchFamily="34" charset="0"/>
                        </a:rPr>
                        <a:t>VALOR</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rgbClr val="F9914C"/>
                    </a:solidFill>
                  </a:tcPr>
                </a:tc>
                <a:tc>
                  <a:txBody>
                    <a:bodyPr/>
                    <a:lstStyle/>
                    <a:p>
                      <a:r>
                        <a:rPr lang="es-xl" sz="1800" b="1" dirty="0">
                          <a:solidFill>
                            <a:srgbClr val="F76200"/>
                          </a:solidFill>
                          <a:latin typeface="Ubuntu" panose="020B0504030602030204" pitchFamily="34" charset="0"/>
                        </a:rPr>
                        <a:t>RESPONSABILIDAD</a:t>
                      </a:r>
                    </a:p>
                  </a:txBody>
                  <a:tcPr anchor="ctr">
                    <a:noFill/>
                  </a:tcPr>
                </a:tc>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es-xl" sz="1600" dirty="0">
                          <a:solidFill>
                            <a:schemeClr val="bg1">
                              <a:lumMod val="65000"/>
                            </a:schemeClr>
                          </a:solidFill>
                          <a:latin typeface="Ubuntu" panose="020B0504030602030204" pitchFamily="34" charset="0"/>
                        </a:rPr>
                        <a:t>INNOVACIÓN</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D73D3C42-6AF9-D405-3F97-524E8E869941}"/>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44617500-3D5A-7413-2C4E-9285CCA48F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10" name="TextBox 9">
              <a:extLst>
                <a:ext uri="{FF2B5EF4-FFF2-40B4-BE49-F238E27FC236}">
                  <a16:creationId xmlns:a16="http://schemas.microsoft.com/office/drawing/2014/main" id="{C4FA5CD2-0D44-9220-8D68-400DC7036AC5}"/>
                </a:ext>
              </a:extLst>
            </p:cNvPr>
            <p:cNvSpPr txBox="1"/>
            <p:nvPr/>
          </p:nvSpPr>
          <p:spPr>
            <a:xfrm>
              <a:off x="9231129" y="3021362"/>
              <a:ext cx="1343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VALOR</a:t>
              </a:r>
            </a:p>
          </p:txBody>
        </p:sp>
        <p:sp>
          <p:nvSpPr>
            <p:cNvPr id="16" name="TextBox 15">
              <a:extLst>
                <a:ext uri="{FF2B5EF4-FFF2-40B4-BE49-F238E27FC236}">
                  <a16:creationId xmlns:a16="http://schemas.microsoft.com/office/drawing/2014/main" id="{8BA40B09-0F36-AE4E-6B4E-98FCC5266D34}"/>
                </a:ext>
              </a:extLst>
            </p:cNvPr>
            <p:cNvSpPr txBox="1"/>
            <p:nvPr/>
          </p:nvSpPr>
          <p:spPr>
            <a:xfrm>
              <a:off x="9164520" y="4373766"/>
              <a:ext cx="17104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INNOVACIÓN</a:t>
              </a:r>
            </a:p>
          </p:txBody>
        </p:sp>
        <p:sp>
          <p:nvSpPr>
            <p:cNvPr id="18" name="TextBox 17">
              <a:extLst>
                <a:ext uri="{FF2B5EF4-FFF2-40B4-BE49-F238E27FC236}">
                  <a16:creationId xmlns:a16="http://schemas.microsoft.com/office/drawing/2014/main" id="{F114D042-C808-C4F7-53D9-D2A17137EECC}"/>
                </a:ext>
              </a:extLst>
            </p:cNvPr>
            <p:cNvSpPr txBox="1"/>
            <p:nvPr/>
          </p:nvSpPr>
          <p:spPr>
            <a:xfrm>
              <a:off x="7671401" y="4926868"/>
              <a:ext cx="22312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t>RESPON</a:t>
              </a:r>
              <a:r>
                <a:rPr kumimoji="0" lang="en-US"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t>-</a:t>
              </a:r>
              <a:br>
                <a:rPr kumimoji="0" lang="en-US"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br>
              <a:r>
                <a:rPr kumimoji="0" lang="es-xl"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t>SABILIDAD</a:t>
              </a:r>
              <a:endParaRPr kumimoji="0" lang="es-xl"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endParaRPr>
            </a:p>
          </p:txBody>
        </p:sp>
        <p:sp>
          <p:nvSpPr>
            <p:cNvPr id="19" name="TextBox 18">
              <a:extLst>
                <a:ext uri="{FF2B5EF4-FFF2-40B4-BE49-F238E27FC236}">
                  <a16:creationId xmlns:a16="http://schemas.microsoft.com/office/drawing/2014/main" id="{BD8E13F1-AA13-62A1-303B-3B23C7577450}"/>
                </a:ext>
              </a:extLst>
            </p:cNvPr>
            <p:cNvSpPr txBox="1"/>
            <p:nvPr/>
          </p:nvSpPr>
          <p:spPr>
            <a:xfrm>
              <a:off x="6876575" y="3021362"/>
              <a:ext cx="15896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EMPATÍA</a:t>
              </a:r>
            </a:p>
          </p:txBody>
        </p:sp>
        <p:sp>
          <p:nvSpPr>
            <p:cNvPr id="20" name="TextBox 19">
              <a:extLst>
                <a:ext uri="{FF2B5EF4-FFF2-40B4-BE49-F238E27FC236}">
                  <a16:creationId xmlns:a16="http://schemas.microsoft.com/office/drawing/2014/main" id="{EC6066E5-8E15-BAC2-6A3E-FD725D2B2746}"/>
                </a:ext>
              </a:extLst>
            </p:cNvPr>
            <p:cNvSpPr txBox="1"/>
            <p:nvPr/>
          </p:nvSpPr>
          <p:spPr>
            <a:xfrm>
              <a:off x="7278003" y="4373766"/>
              <a:ext cx="9222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TENA</a:t>
              </a:r>
              <a:r>
                <a:rPr kumimoji="0" lang="en-US"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a:t>
              </a:r>
              <a:r>
                <a:rPr kumimoji="0" lang="es-xl"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CIDAD</a:t>
              </a:r>
              <a:endParaRPr kumimoji="0" lang="es-xl"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endParaRPr>
            </a:p>
          </p:txBody>
        </p:sp>
      </p:grpSp>
      <p:sp>
        <p:nvSpPr>
          <p:cNvPr id="11" name="TextBox 10">
            <a:extLst>
              <a:ext uri="{FF2B5EF4-FFF2-40B4-BE49-F238E27FC236}">
                <a16:creationId xmlns:a16="http://schemas.microsoft.com/office/drawing/2014/main" id="{9469B7F9-0036-8788-F76C-0B3920EAFFD7}"/>
              </a:ext>
            </a:extLst>
          </p:cNvPr>
          <p:cNvSpPr txBox="1"/>
          <p:nvPr/>
        </p:nvSpPr>
        <p:spPr>
          <a:xfrm>
            <a:off x="698373" y="1457874"/>
            <a:ext cx="471205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Competencias de un Líder Unificado</a:t>
            </a:r>
          </a:p>
        </p:txBody>
      </p:sp>
      <p:sp>
        <p:nvSpPr>
          <p:cNvPr id="12" name="TextBox 11">
            <a:extLst>
              <a:ext uri="{FF2B5EF4-FFF2-40B4-BE49-F238E27FC236}">
                <a16:creationId xmlns:a16="http://schemas.microsoft.com/office/drawing/2014/main" id="{100DC30E-238D-5370-31D5-8474896703B1}"/>
              </a:ext>
            </a:extLst>
          </p:cNvPr>
          <p:cNvSpPr txBox="1"/>
          <p:nvPr/>
        </p:nvSpPr>
        <p:spPr>
          <a:xfrm>
            <a:off x="734587" y="2522724"/>
            <a:ext cx="4675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1800" b="1" i="0" u="none" strike="noStrike" kern="1200" cap="none" spc="0" normalizeH="0" baseline="0" noProof="0" dirty="0">
                <a:ln>
                  <a:noFill/>
                </a:ln>
                <a:solidFill>
                  <a:srgbClr val="292662"/>
                </a:solidFill>
                <a:effectLst/>
                <a:uLnTx/>
                <a:uFillTx/>
                <a:latin typeface="Ubuntu Light" panose="020B0304030602030204" pitchFamily="34" charset="0"/>
                <a:ea typeface="+mn-ea"/>
                <a:cs typeface="+mn-cs"/>
              </a:rPr>
              <a:t>Seis competencias que todo líder necesita para tener éxito:</a:t>
            </a:r>
          </a:p>
        </p:txBody>
      </p:sp>
      <p:sp>
        <p:nvSpPr>
          <p:cNvPr id="5" name="TextBox 4">
            <a:extLst>
              <a:ext uri="{FF2B5EF4-FFF2-40B4-BE49-F238E27FC236}">
                <a16:creationId xmlns:a16="http://schemas.microsoft.com/office/drawing/2014/main" id="{B18F5026-1D6B-FC77-D7F3-B14F65D196E7}"/>
              </a:ext>
            </a:extLst>
          </p:cNvPr>
          <p:cNvSpPr txBox="1"/>
          <p:nvPr/>
        </p:nvSpPr>
        <p:spPr>
          <a:xfrm>
            <a:off x="7980957" y="2317702"/>
            <a:ext cx="181631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normalizeH="0" noProof="0" dirty="0">
                <a:ln>
                  <a:noFill/>
                </a:ln>
                <a:solidFill>
                  <a:prstClr val="white"/>
                </a:solidFill>
                <a:effectLst/>
                <a:uLnTx/>
                <a:uFillTx/>
                <a:latin typeface="Ubuntu" panose="020B0504030602030204" pitchFamily="34" charset="0"/>
                <a:ea typeface="+mn-ea"/>
                <a:cs typeface="+mn-cs"/>
              </a:rPr>
              <a:t>RECEPTIVIDAD</a:t>
            </a:r>
          </a:p>
        </p:txBody>
      </p:sp>
    </p:spTree>
    <p:extLst>
      <p:ext uri="{BB962C8B-B14F-4D97-AF65-F5344CB8AC3E}">
        <p14:creationId xmlns:p14="http://schemas.microsoft.com/office/powerpoint/2010/main" val="7621322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AA8C4-0FBB-0C95-B822-DCE6CB33553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B2932AC-50BC-4D44-94F4-E8C50A002653}"/>
              </a:ext>
            </a:extLst>
          </p:cNvPr>
          <p:cNvSpPr>
            <a:spLocks noGrp="1"/>
          </p:cNvSpPr>
          <p:nvPr>
            <p:ph type="body" sz="quarter" idx="11"/>
          </p:nvPr>
        </p:nvSpPr>
        <p:spPr/>
        <p:txBody>
          <a:bodyPr/>
          <a:lstStyle/>
          <a:p>
            <a:r>
              <a:rPr lang="es-xl" dirty="0"/>
              <a:t>¿Qué es un </a:t>
            </a:r>
            <a:r>
              <a:rPr lang="en-US" dirty="0"/>
              <a:t>“</a:t>
            </a:r>
            <a:r>
              <a:rPr lang="es-xl" dirty="0"/>
              <a:t>Líder</a:t>
            </a:r>
            <a:r>
              <a:rPr lang="en-US" dirty="0"/>
              <a:t>”</a:t>
            </a:r>
            <a:r>
              <a:rPr lang="es-xl" dirty="0"/>
              <a:t>?</a:t>
            </a:r>
          </a:p>
        </p:txBody>
      </p:sp>
      <p:sp>
        <p:nvSpPr>
          <p:cNvPr id="3" name="Text Placeholder 2">
            <a:extLst>
              <a:ext uri="{FF2B5EF4-FFF2-40B4-BE49-F238E27FC236}">
                <a16:creationId xmlns:a16="http://schemas.microsoft.com/office/drawing/2014/main" id="{8F091837-803D-03D2-5388-1C64B95E7795}"/>
              </a:ext>
            </a:extLst>
          </p:cNvPr>
          <p:cNvSpPr>
            <a:spLocks noGrp="1"/>
          </p:cNvSpPr>
          <p:nvPr>
            <p:ph type="body" sz="quarter" idx="12"/>
          </p:nvPr>
        </p:nvSpPr>
        <p:spPr>
          <a:xfrm>
            <a:off x="9339945" y="575623"/>
            <a:ext cx="528061" cy="356260"/>
          </a:xfrm>
        </p:spPr>
        <p:txBody>
          <a:bodyPr/>
          <a:lstStyle/>
          <a:p>
            <a:r>
              <a:rPr lang="es-xl" dirty="0"/>
              <a:t>1.2.</a:t>
            </a:r>
          </a:p>
        </p:txBody>
      </p:sp>
      <p:sp>
        <p:nvSpPr>
          <p:cNvPr id="4" name="Text Placeholder 3">
            <a:extLst>
              <a:ext uri="{FF2B5EF4-FFF2-40B4-BE49-F238E27FC236}">
                <a16:creationId xmlns:a16="http://schemas.microsoft.com/office/drawing/2014/main" id="{E5CAFAE8-D4AB-D237-2F63-E2BC8572F7B3}"/>
              </a:ext>
            </a:extLst>
          </p:cNvPr>
          <p:cNvSpPr>
            <a:spLocks noGrp="1"/>
          </p:cNvSpPr>
          <p:nvPr>
            <p:ph type="body" sz="quarter" idx="13"/>
          </p:nvPr>
        </p:nvSpPr>
        <p:spPr/>
        <p:txBody>
          <a:bodyPr/>
          <a:lstStyle/>
          <a:p>
            <a:r>
              <a:rPr lang="es-xl" dirty="0"/>
              <a:t>Día uno</a:t>
            </a:r>
          </a:p>
        </p:txBody>
      </p:sp>
      <p:graphicFrame>
        <p:nvGraphicFramePr>
          <p:cNvPr id="17" name="Table 16">
            <a:extLst>
              <a:ext uri="{FF2B5EF4-FFF2-40B4-BE49-F238E27FC236}">
                <a16:creationId xmlns:a16="http://schemas.microsoft.com/office/drawing/2014/main" id="{9E66E250-0E1B-CD55-C0C1-9A783E51580D}"/>
              </a:ext>
            </a:extLst>
          </p:cNvPr>
          <p:cNvGraphicFramePr>
            <a:graphicFrameLocks noGrp="1"/>
          </p:cNvGraphicFramePr>
          <p:nvPr>
            <p:extLst>
              <p:ext uri="{D42A27DB-BD31-4B8C-83A1-F6EECF244321}">
                <p14:modId xmlns:p14="http://schemas.microsoft.com/office/powerpoint/2010/main" val="4179215482"/>
              </p:ext>
            </p:extLst>
          </p:nvPr>
        </p:nvGraphicFramePr>
        <p:xfrm>
          <a:off x="969573" y="3362617"/>
          <a:ext cx="5364000" cy="1512000"/>
        </p:xfrm>
        <a:graphic>
          <a:graphicData uri="http://schemas.openxmlformats.org/drawingml/2006/table">
            <a:tbl>
              <a:tblPr bandRow="1">
                <a:tableStyleId>{5C22544A-7EE6-4342-B048-85BDC9FD1C3A}</a:tableStyleId>
              </a:tblPr>
              <a:tblGrid>
                <a:gridCol w="208280">
                  <a:extLst>
                    <a:ext uri="{9D8B030D-6E8A-4147-A177-3AD203B41FA5}">
                      <a16:colId xmlns:a16="http://schemas.microsoft.com/office/drawing/2014/main" val="2158658509"/>
                    </a:ext>
                  </a:extLst>
                </a:gridCol>
                <a:gridCol w="234772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es-xl" sz="1600" b="0" dirty="0">
                          <a:solidFill>
                            <a:schemeClr val="bg1">
                              <a:lumMod val="65000"/>
                            </a:schemeClr>
                          </a:solidFill>
                          <a:latin typeface="Ubuntu" panose="020B0504030602030204" pitchFamily="34" charset="0"/>
                        </a:rPr>
                        <a:t>EMPATÍA</a:t>
                      </a:r>
                    </a:p>
                  </a:txBody>
                  <a:tcPr anchor="ctr">
                    <a:noFill/>
                  </a:tcPr>
                </a:tc>
                <a:tc>
                  <a:txBody>
                    <a:bodyPr/>
                    <a:lstStyle/>
                    <a:p>
                      <a:endParaRPr lang="en-US" dirty="0">
                        <a:solidFill>
                          <a:srgbClr val="FF0000"/>
                        </a:solidFill>
                        <a:latin typeface="Ubuntu" panose="020B0504030602030204" pitchFamily="34" charset="0"/>
                      </a:endParaRPr>
                    </a:p>
                  </a:txBody>
                  <a:tcPr>
                    <a:solidFill>
                      <a:srgbClr val="1BB4E4"/>
                    </a:solidFill>
                  </a:tcPr>
                </a:tc>
                <a:tc>
                  <a:txBody>
                    <a:bodyPr/>
                    <a:lstStyle/>
                    <a:p>
                      <a:r>
                        <a:rPr lang="es-xl" sz="1800" b="1" dirty="0">
                          <a:solidFill>
                            <a:srgbClr val="1BB4E4"/>
                          </a:solidFill>
                          <a:latin typeface="Ubuntu" panose="020B0504030602030204" pitchFamily="34" charset="0"/>
                        </a:rPr>
                        <a:t>RECEPTIVIDAD</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es-xl" sz="1600" b="0" dirty="0">
                          <a:solidFill>
                            <a:schemeClr val="bg1">
                              <a:lumMod val="65000"/>
                            </a:schemeClr>
                          </a:solidFill>
                          <a:latin typeface="Ubuntu" panose="020B0504030602030204" pitchFamily="34" charset="0"/>
                        </a:rPr>
                        <a:t>TENACIDAD</a:t>
                      </a:r>
                    </a:p>
                  </a:txBody>
                  <a:tcPr anchor="ctr">
                    <a:noFill/>
                  </a:tcPr>
                </a:tc>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es-xl" sz="1600" dirty="0">
                          <a:solidFill>
                            <a:schemeClr val="bg1">
                              <a:lumMod val="65000"/>
                            </a:schemeClr>
                          </a:solidFill>
                          <a:latin typeface="Ubuntu" panose="020B0504030602030204" pitchFamily="34" charset="0"/>
                        </a:rPr>
                        <a:t>VALOR</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es-xl" sz="1600" b="0" dirty="0">
                          <a:solidFill>
                            <a:schemeClr val="bg1">
                              <a:lumMod val="65000"/>
                            </a:schemeClr>
                          </a:solidFill>
                          <a:latin typeface="Ubuntu" panose="020B0504030602030204" pitchFamily="34" charset="0"/>
                        </a:rPr>
                        <a:t>RESPONSABILIDAD</a:t>
                      </a:r>
                    </a:p>
                  </a:txBody>
                  <a:tcPr anchor="ctr">
                    <a:noFill/>
                  </a:tcPr>
                </a:tc>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es-xl" sz="1600" dirty="0">
                          <a:solidFill>
                            <a:schemeClr val="bg1">
                              <a:lumMod val="65000"/>
                            </a:schemeClr>
                          </a:solidFill>
                          <a:latin typeface="Ubuntu" panose="020B0504030602030204" pitchFamily="34" charset="0"/>
                        </a:rPr>
                        <a:t>INNOVACIÓN</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537C0931-9965-0CC2-0EBA-B008EF76120E}"/>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95803BE1-B661-5F71-3251-C52249070C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10" name="TextBox 9">
              <a:extLst>
                <a:ext uri="{FF2B5EF4-FFF2-40B4-BE49-F238E27FC236}">
                  <a16:creationId xmlns:a16="http://schemas.microsoft.com/office/drawing/2014/main" id="{FE366CE0-060A-CBFB-BDE0-972D59FE39BD}"/>
                </a:ext>
              </a:extLst>
            </p:cNvPr>
            <p:cNvSpPr txBox="1"/>
            <p:nvPr/>
          </p:nvSpPr>
          <p:spPr>
            <a:xfrm>
              <a:off x="9231129" y="3021362"/>
              <a:ext cx="1343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VALOR</a:t>
              </a:r>
            </a:p>
          </p:txBody>
        </p:sp>
        <p:sp>
          <p:nvSpPr>
            <p:cNvPr id="16" name="TextBox 15">
              <a:extLst>
                <a:ext uri="{FF2B5EF4-FFF2-40B4-BE49-F238E27FC236}">
                  <a16:creationId xmlns:a16="http://schemas.microsoft.com/office/drawing/2014/main" id="{AF91EEDA-B4D6-5FDC-321C-92B8CD1358DB}"/>
                </a:ext>
              </a:extLst>
            </p:cNvPr>
            <p:cNvSpPr txBox="1"/>
            <p:nvPr/>
          </p:nvSpPr>
          <p:spPr>
            <a:xfrm>
              <a:off x="9164520" y="4373766"/>
              <a:ext cx="17104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INNOVACIÓN</a:t>
              </a:r>
            </a:p>
          </p:txBody>
        </p:sp>
        <p:sp>
          <p:nvSpPr>
            <p:cNvPr id="18" name="TextBox 17">
              <a:extLst>
                <a:ext uri="{FF2B5EF4-FFF2-40B4-BE49-F238E27FC236}">
                  <a16:creationId xmlns:a16="http://schemas.microsoft.com/office/drawing/2014/main" id="{D27C6FA1-A4D3-204F-AE7B-2E6D9CAC2425}"/>
                </a:ext>
              </a:extLst>
            </p:cNvPr>
            <p:cNvSpPr txBox="1"/>
            <p:nvPr/>
          </p:nvSpPr>
          <p:spPr>
            <a:xfrm>
              <a:off x="7671401" y="4926870"/>
              <a:ext cx="22312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t>RESPON</a:t>
              </a:r>
              <a:r>
                <a:rPr kumimoji="0" lang="en-US"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t>-</a:t>
              </a:r>
              <a:br>
                <a:rPr kumimoji="0" lang="en-US"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br>
              <a:r>
                <a:rPr kumimoji="0" lang="es-xl"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t>SABILIDAD</a:t>
              </a:r>
              <a:endParaRPr kumimoji="0" lang="es-xl"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endParaRPr>
            </a:p>
          </p:txBody>
        </p:sp>
        <p:sp>
          <p:nvSpPr>
            <p:cNvPr id="19" name="TextBox 18">
              <a:extLst>
                <a:ext uri="{FF2B5EF4-FFF2-40B4-BE49-F238E27FC236}">
                  <a16:creationId xmlns:a16="http://schemas.microsoft.com/office/drawing/2014/main" id="{5E9CBFB5-6F1A-C11E-6D1B-6794D65EF710}"/>
                </a:ext>
              </a:extLst>
            </p:cNvPr>
            <p:cNvSpPr txBox="1"/>
            <p:nvPr/>
          </p:nvSpPr>
          <p:spPr>
            <a:xfrm>
              <a:off x="6876575" y="3021362"/>
              <a:ext cx="15896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EMPATÍA</a:t>
              </a:r>
            </a:p>
          </p:txBody>
        </p:sp>
        <p:sp>
          <p:nvSpPr>
            <p:cNvPr id="20" name="TextBox 19">
              <a:extLst>
                <a:ext uri="{FF2B5EF4-FFF2-40B4-BE49-F238E27FC236}">
                  <a16:creationId xmlns:a16="http://schemas.microsoft.com/office/drawing/2014/main" id="{7132DD63-554A-C2D5-588E-BBFC894D44AE}"/>
                </a:ext>
              </a:extLst>
            </p:cNvPr>
            <p:cNvSpPr txBox="1"/>
            <p:nvPr/>
          </p:nvSpPr>
          <p:spPr>
            <a:xfrm>
              <a:off x="7341455" y="4373766"/>
              <a:ext cx="7964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TENA</a:t>
              </a:r>
              <a:r>
                <a:rPr kumimoji="0" lang="en-US"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a:t>
              </a:r>
              <a:r>
                <a:rPr kumimoji="0" lang="es-xl"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CIDAD</a:t>
              </a:r>
              <a:endParaRPr kumimoji="0" lang="es-xl"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endParaRPr>
            </a:p>
          </p:txBody>
        </p:sp>
      </p:grpSp>
      <p:sp>
        <p:nvSpPr>
          <p:cNvPr id="14" name="TextBox 13">
            <a:extLst>
              <a:ext uri="{FF2B5EF4-FFF2-40B4-BE49-F238E27FC236}">
                <a16:creationId xmlns:a16="http://schemas.microsoft.com/office/drawing/2014/main" id="{D633BBD3-DE9F-C9D7-597E-215940CC3879}"/>
              </a:ext>
            </a:extLst>
          </p:cNvPr>
          <p:cNvSpPr txBox="1"/>
          <p:nvPr/>
        </p:nvSpPr>
        <p:spPr>
          <a:xfrm>
            <a:off x="698373" y="1457874"/>
            <a:ext cx="465441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Competencias de un Líder Unificado</a:t>
            </a:r>
          </a:p>
        </p:txBody>
      </p:sp>
      <p:sp>
        <p:nvSpPr>
          <p:cNvPr id="15" name="TextBox 14">
            <a:extLst>
              <a:ext uri="{FF2B5EF4-FFF2-40B4-BE49-F238E27FC236}">
                <a16:creationId xmlns:a16="http://schemas.microsoft.com/office/drawing/2014/main" id="{F37FE5FB-D349-126F-83BE-7497A93ED167}"/>
              </a:ext>
            </a:extLst>
          </p:cNvPr>
          <p:cNvSpPr txBox="1"/>
          <p:nvPr/>
        </p:nvSpPr>
        <p:spPr>
          <a:xfrm>
            <a:off x="734588" y="2522724"/>
            <a:ext cx="47256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1800" b="1" i="0" u="none" strike="noStrike" kern="1200" cap="none" spc="0" normalizeH="0" baseline="0" noProof="0" dirty="0">
                <a:ln>
                  <a:noFill/>
                </a:ln>
                <a:solidFill>
                  <a:srgbClr val="292662"/>
                </a:solidFill>
                <a:effectLst/>
                <a:uLnTx/>
                <a:uFillTx/>
                <a:latin typeface="Ubuntu Light" panose="020B0304030602030204" pitchFamily="34" charset="0"/>
                <a:ea typeface="+mn-ea"/>
                <a:cs typeface="+mn-cs"/>
              </a:rPr>
              <a:t>Seis competencias que todo líder necesita para tener éxito:</a:t>
            </a:r>
          </a:p>
        </p:txBody>
      </p:sp>
      <p:sp>
        <p:nvSpPr>
          <p:cNvPr id="5" name="TextBox 4">
            <a:extLst>
              <a:ext uri="{FF2B5EF4-FFF2-40B4-BE49-F238E27FC236}">
                <a16:creationId xmlns:a16="http://schemas.microsoft.com/office/drawing/2014/main" id="{AC34A075-962D-F234-D087-A479C681D0C0}"/>
              </a:ext>
            </a:extLst>
          </p:cNvPr>
          <p:cNvSpPr txBox="1"/>
          <p:nvPr/>
        </p:nvSpPr>
        <p:spPr>
          <a:xfrm>
            <a:off x="7980957" y="2317702"/>
            <a:ext cx="181631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normalizeH="0" noProof="0" dirty="0">
                <a:ln>
                  <a:noFill/>
                </a:ln>
                <a:solidFill>
                  <a:prstClr val="white"/>
                </a:solidFill>
                <a:effectLst/>
                <a:uLnTx/>
                <a:uFillTx/>
                <a:latin typeface="Ubuntu" panose="020B0504030602030204" pitchFamily="34" charset="0"/>
                <a:ea typeface="+mn-ea"/>
                <a:cs typeface="+mn-cs"/>
              </a:rPr>
              <a:t>RECEPTIVIDAD</a:t>
            </a:r>
          </a:p>
        </p:txBody>
      </p:sp>
    </p:spTree>
    <p:extLst>
      <p:ext uri="{BB962C8B-B14F-4D97-AF65-F5344CB8AC3E}">
        <p14:creationId xmlns:p14="http://schemas.microsoft.com/office/powerpoint/2010/main" val="1967625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D6B9F-8127-A614-BFAB-AFE059B7F16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6D49A73-CB52-21ED-81E1-9DDF84F858C0}"/>
              </a:ext>
            </a:extLst>
          </p:cNvPr>
          <p:cNvSpPr>
            <a:spLocks noGrp="1"/>
          </p:cNvSpPr>
          <p:nvPr>
            <p:ph type="body" sz="quarter" idx="11"/>
          </p:nvPr>
        </p:nvSpPr>
        <p:spPr/>
        <p:txBody>
          <a:bodyPr/>
          <a:lstStyle/>
          <a:p>
            <a:r>
              <a:rPr lang="es-xl" dirty="0"/>
              <a:t>¿Qué es un </a:t>
            </a:r>
            <a:r>
              <a:rPr lang="en-US" dirty="0"/>
              <a:t>“</a:t>
            </a:r>
            <a:r>
              <a:rPr lang="es-xl" dirty="0"/>
              <a:t>Líder</a:t>
            </a:r>
            <a:r>
              <a:rPr lang="en-US" dirty="0"/>
              <a:t>”</a:t>
            </a:r>
            <a:r>
              <a:rPr lang="es-xl" dirty="0"/>
              <a:t>?</a:t>
            </a:r>
          </a:p>
        </p:txBody>
      </p:sp>
      <p:sp>
        <p:nvSpPr>
          <p:cNvPr id="3" name="Text Placeholder 2">
            <a:extLst>
              <a:ext uri="{FF2B5EF4-FFF2-40B4-BE49-F238E27FC236}">
                <a16:creationId xmlns:a16="http://schemas.microsoft.com/office/drawing/2014/main" id="{A6C11CAE-182D-101A-2B5E-12DE49D030A6}"/>
              </a:ext>
            </a:extLst>
          </p:cNvPr>
          <p:cNvSpPr>
            <a:spLocks noGrp="1"/>
          </p:cNvSpPr>
          <p:nvPr>
            <p:ph type="body" sz="quarter" idx="12"/>
          </p:nvPr>
        </p:nvSpPr>
        <p:spPr>
          <a:xfrm>
            <a:off x="9339945" y="575623"/>
            <a:ext cx="528061" cy="356260"/>
          </a:xfrm>
        </p:spPr>
        <p:txBody>
          <a:bodyPr/>
          <a:lstStyle/>
          <a:p>
            <a:r>
              <a:rPr lang="es-xl" dirty="0"/>
              <a:t>1.2.</a:t>
            </a:r>
          </a:p>
        </p:txBody>
      </p:sp>
      <p:sp>
        <p:nvSpPr>
          <p:cNvPr id="4" name="Text Placeholder 3">
            <a:extLst>
              <a:ext uri="{FF2B5EF4-FFF2-40B4-BE49-F238E27FC236}">
                <a16:creationId xmlns:a16="http://schemas.microsoft.com/office/drawing/2014/main" id="{1A429C71-9CDA-F55A-5664-314A60A3923E}"/>
              </a:ext>
            </a:extLst>
          </p:cNvPr>
          <p:cNvSpPr>
            <a:spLocks noGrp="1"/>
          </p:cNvSpPr>
          <p:nvPr>
            <p:ph type="body" sz="quarter" idx="13"/>
          </p:nvPr>
        </p:nvSpPr>
        <p:spPr/>
        <p:txBody>
          <a:bodyPr/>
          <a:lstStyle/>
          <a:p>
            <a:r>
              <a:rPr lang="es-xl" dirty="0"/>
              <a:t>Día uno</a:t>
            </a:r>
          </a:p>
        </p:txBody>
      </p:sp>
      <p:graphicFrame>
        <p:nvGraphicFramePr>
          <p:cNvPr id="17" name="Table 16">
            <a:extLst>
              <a:ext uri="{FF2B5EF4-FFF2-40B4-BE49-F238E27FC236}">
                <a16:creationId xmlns:a16="http://schemas.microsoft.com/office/drawing/2014/main" id="{F918D467-AC8A-864B-7886-611178D5E913}"/>
              </a:ext>
            </a:extLst>
          </p:cNvPr>
          <p:cNvGraphicFramePr>
            <a:graphicFrameLocks noGrp="1"/>
          </p:cNvGraphicFramePr>
          <p:nvPr>
            <p:extLst>
              <p:ext uri="{D42A27DB-BD31-4B8C-83A1-F6EECF244321}">
                <p14:modId xmlns:p14="http://schemas.microsoft.com/office/powerpoint/2010/main" val="1735175859"/>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es-xl" sz="1600" b="0" dirty="0">
                          <a:solidFill>
                            <a:schemeClr val="bg1">
                              <a:lumMod val="65000"/>
                            </a:schemeClr>
                          </a:solidFill>
                          <a:latin typeface="Ubuntu" panose="020B0504030602030204" pitchFamily="34" charset="0"/>
                        </a:rPr>
                        <a:t>EMPATÍA</a:t>
                      </a:r>
                    </a:p>
                  </a:txBody>
                  <a:tcPr anchor="ctr">
                    <a:noFill/>
                  </a:tcPr>
                </a:tc>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es-xl" sz="1600" dirty="0">
                          <a:solidFill>
                            <a:schemeClr val="bg1">
                              <a:lumMod val="65000"/>
                            </a:schemeClr>
                          </a:solidFill>
                          <a:latin typeface="Ubuntu" panose="020B0504030602030204" pitchFamily="34" charset="0"/>
                        </a:rPr>
                        <a:t>RECEPTIVIDAD</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es-xl" sz="1600" b="0" dirty="0">
                          <a:solidFill>
                            <a:schemeClr val="bg1">
                              <a:lumMod val="65000"/>
                            </a:schemeClr>
                          </a:solidFill>
                          <a:latin typeface="Ubuntu" panose="020B0504030602030204" pitchFamily="34" charset="0"/>
                        </a:rPr>
                        <a:t>TENACIDAD</a:t>
                      </a:r>
                    </a:p>
                  </a:txBody>
                  <a:tcPr anchor="ctr">
                    <a:noFill/>
                  </a:tcPr>
                </a:tc>
                <a:tc>
                  <a:txBody>
                    <a:bodyPr/>
                    <a:lstStyle/>
                    <a:p>
                      <a:endParaRPr lang="en-US" dirty="0">
                        <a:solidFill>
                          <a:srgbClr val="1D417F"/>
                        </a:solidFill>
                        <a:latin typeface="Ubuntu" panose="020B0504030602030204" pitchFamily="34" charset="0"/>
                      </a:endParaRPr>
                    </a:p>
                  </a:txBody>
                  <a:tcPr>
                    <a:solidFill>
                      <a:srgbClr val="B81BAF"/>
                    </a:solidFill>
                  </a:tcPr>
                </a:tc>
                <a:tc>
                  <a:txBody>
                    <a:bodyPr/>
                    <a:lstStyle/>
                    <a:p>
                      <a:r>
                        <a:rPr lang="es-xl" sz="1800" b="1" dirty="0">
                          <a:solidFill>
                            <a:srgbClr val="B81BAF"/>
                          </a:solidFill>
                          <a:latin typeface="Ubuntu" panose="020B0504030602030204" pitchFamily="34" charset="0"/>
                        </a:rPr>
                        <a:t>VALOR</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es-xl" sz="1600" b="0" dirty="0">
                          <a:solidFill>
                            <a:schemeClr val="bg1">
                              <a:lumMod val="65000"/>
                            </a:schemeClr>
                          </a:solidFill>
                          <a:latin typeface="Ubuntu" panose="020B0504030602030204" pitchFamily="34" charset="0"/>
                        </a:rPr>
                        <a:t>RESPONSABILIDAD</a:t>
                      </a:r>
                    </a:p>
                  </a:txBody>
                  <a:tcPr anchor="ctr">
                    <a:noFill/>
                  </a:tcPr>
                </a:tc>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es-xl" sz="1600" dirty="0">
                          <a:solidFill>
                            <a:schemeClr val="bg1">
                              <a:lumMod val="65000"/>
                            </a:schemeClr>
                          </a:solidFill>
                          <a:latin typeface="Ubuntu" panose="020B0504030602030204" pitchFamily="34" charset="0"/>
                        </a:rPr>
                        <a:t>INNOVACIÓN</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385B3894-D510-38DA-FDCE-E88CCBE4337C}"/>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409D1A7D-5F0C-2EA3-E2BD-AC3B4CB18F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10" name="TextBox 9">
              <a:extLst>
                <a:ext uri="{FF2B5EF4-FFF2-40B4-BE49-F238E27FC236}">
                  <a16:creationId xmlns:a16="http://schemas.microsoft.com/office/drawing/2014/main" id="{0344C930-F931-8345-E36A-4FE16B2D2B9F}"/>
                </a:ext>
              </a:extLst>
            </p:cNvPr>
            <p:cNvSpPr txBox="1"/>
            <p:nvPr/>
          </p:nvSpPr>
          <p:spPr>
            <a:xfrm>
              <a:off x="9231129" y="3021362"/>
              <a:ext cx="1343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VALOR</a:t>
              </a:r>
            </a:p>
          </p:txBody>
        </p:sp>
        <p:sp>
          <p:nvSpPr>
            <p:cNvPr id="16" name="TextBox 15">
              <a:extLst>
                <a:ext uri="{FF2B5EF4-FFF2-40B4-BE49-F238E27FC236}">
                  <a16:creationId xmlns:a16="http://schemas.microsoft.com/office/drawing/2014/main" id="{66320431-8F05-B68C-08B6-FCF39D7EFF03}"/>
                </a:ext>
              </a:extLst>
            </p:cNvPr>
            <p:cNvSpPr txBox="1"/>
            <p:nvPr/>
          </p:nvSpPr>
          <p:spPr>
            <a:xfrm>
              <a:off x="9164520" y="4373766"/>
              <a:ext cx="17104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INNOVACIÓN</a:t>
              </a:r>
            </a:p>
          </p:txBody>
        </p:sp>
        <p:sp>
          <p:nvSpPr>
            <p:cNvPr id="18" name="TextBox 17">
              <a:extLst>
                <a:ext uri="{FF2B5EF4-FFF2-40B4-BE49-F238E27FC236}">
                  <a16:creationId xmlns:a16="http://schemas.microsoft.com/office/drawing/2014/main" id="{F0037834-8749-FF20-1B95-7D5D344EB28B}"/>
                </a:ext>
              </a:extLst>
            </p:cNvPr>
            <p:cNvSpPr txBox="1"/>
            <p:nvPr/>
          </p:nvSpPr>
          <p:spPr>
            <a:xfrm>
              <a:off x="7671401" y="4926867"/>
              <a:ext cx="22312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t>RESPON</a:t>
              </a:r>
              <a:r>
                <a:rPr kumimoji="0" lang="en-US"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t>-</a:t>
              </a:r>
              <a:br>
                <a:rPr kumimoji="0" lang="en-US"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br>
              <a:r>
                <a:rPr kumimoji="0" lang="es-xl"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t>SABILIDAD</a:t>
              </a:r>
              <a:endParaRPr kumimoji="0" lang="es-xl"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endParaRPr>
            </a:p>
          </p:txBody>
        </p:sp>
        <p:sp>
          <p:nvSpPr>
            <p:cNvPr id="19" name="TextBox 18">
              <a:extLst>
                <a:ext uri="{FF2B5EF4-FFF2-40B4-BE49-F238E27FC236}">
                  <a16:creationId xmlns:a16="http://schemas.microsoft.com/office/drawing/2014/main" id="{BC786216-9D59-458F-F50E-DF7DE747CF42}"/>
                </a:ext>
              </a:extLst>
            </p:cNvPr>
            <p:cNvSpPr txBox="1"/>
            <p:nvPr/>
          </p:nvSpPr>
          <p:spPr>
            <a:xfrm>
              <a:off x="6876575" y="3021362"/>
              <a:ext cx="15896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EMPATÍA</a:t>
              </a:r>
            </a:p>
          </p:txBody>
        </p:sp>
        <p:sp>
          <p:nvSpPr>
            <p:cNvPr id="20" name="TextBox 19">
              <a:extLst>
                <a:ext uri="{FF2B5EF4-FFF2-40B4-BE49-F238E27FC236}">
                  <a16:creationId xmlns:a16="http://schemas.microsoft.com/office/drawing/2014/main" id="{C10ABD09-B830-C9D0-8A33-FFD8795C9D98}"/>
                </a:ext>
              </a:extLst>
            </p:cNvPr>
            <p:cNvSpPr txBox="1"/>
            <p:nvPr/>
          </p:nvSpPr>
          <p:spPr>
            <a:xfrm>
              <a:off x="7297913" y="4373766"/>
              <a:ext cx="8849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TENA</a:t>
              </a:r>
              <a:r>
                <a:rPr kumimoji="0" lang="en-US"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a:t>
              </a:r>
              <a:r>
                <a:rPr kumimoji="0" lang="es-xl"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CIDAD</a:t>
              </a:r>
              <a:endParaRPr kumimoji="0" lang="es-xl"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endParaRPr>
            </a:p>
          </p:txBody>
        </p:sp>
      </p:grpSp>
      <p:sp>
        <p:nvSpPr>
          <p:cNvPr id="11" name="TextBox 10">
            <a:extLst>
              <a:ext uri="{FF2B5EF4-FFF2-40B4-BE49-F238E27FC236}">
                <a16:creationId xmlns:a16="http://schemas.microsoft.com/office/drawing/2014/main" id="{D22D0BAF-4C7D-1DB2-7134-679B64D3AEC0}"/>
              </a:ext>
            </a:extLst>
          </p:cNvPr>
          <p:cNvSpPr txBox="1"/>
          <p:nvPr/>
        </p:nvSpPr>
        <p:spPr>
          <a:xfrm>
            <a:off x="698372" y="1457874"/>
            <a:ext cx="475319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Competencias de un Líder Unificado</a:t>
            </a:r>
          </a:p>
        </p:txBody>
      </p:sp>
      <p:sp>
        <p:nvSpPr>
          <p:cNvPr id="12" name="TextBox 11">
            <a:extLst>
              <a:ext uri="{FF2B5EF4-FFF2-40B4-BE49-F238E27FC236}">
                <a16:creationId xmlns:a16="http://schemas.microsoft.com/office/drawing/2014/main" id="{E7149229-220E-DFAC-184C-48F34365C74C}"/>
              </a:ext>
            </a:extLst>
          </p:cNvPr>
          <p:cNvSpPr txBox="1"/>
          <p:nvPr/>
        </p:nvSpPr>
        <p:spPr>
          <a:xfrm>
            <a:off x="734587" y="2522724"/>
            <a:ext cx="48451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1800" b="1" i="0" u="none" strike="noStrike" kern="1200" cap="none" spc="0" normalizeH="0" baseline="0" noProof="0" dirty="0">
                <a:ln>
                  <a:noFill/>
                </a:ln>
                <a:solidFill>
                  <a:srgbClr val="292662"/>
                </a:solidFill>
                <a:effectLst/>
                <a:uLnTx/>
                <a:uFillTx/>
                <a:latin typeface="Ubuntu Light" panose="020B0304030602030204" pitchFamily="34" charset="0"/>
                <a:ea typeface="+mn-ea"/>
                <a:cs typeface="+mn-cs"/>
              </a:rPr>
              <a:t>Seis competencias que todo líder necesita para tener éxito:</a:t>
            </a:r>
          </a:p>
        </p:txBody>
      </p:sp>
      <p:sp>
        <p:nvSpPr>
          <p:cNvPr id="5" name="TextBox 4">
            <a:extLst>
              <a:ext uri="{FF2B5EF4-FFF2-40B4-BE49-F238E27FC236}">
                <a16:creationId xmlns:a16="http://schemas.microsoft.com/office/drawing/2014/main" id="{85AA40E0-3BED-50BB-3B04-F6A4AD8F8FFF}"/>
              </a:ext>
            </a:extLst>
          </p:cNvPr>
          <p:cNvSpPr txBox="1"/>
          <p:nvPr/>
        </p:nvSpPr>
        <p:spPr>
          <a:xfrm>
            <a:off x="7980957" y="2317702"/>
            <a:ext cx="181631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normalizeH="0" noProof="0" dirty="0">
                <a:ln>
                  <a:noFill/>
                </a:ln>
                <a:solidFill>
                  <a:prstClr val="white"/>
                </a:solidFill>
                <a:effectLst/>
                <a:uLnTx/>
                <a:uFillTx/>
                <a:latin typeface="Ubuntu" panose="020B0504030602030204" pitchFamily="34" charset="0"/>
                <a:ea typeface="+mn-ea"/>
                <a:cs typeface="+mn-cs"/>
              </a:rPr>
              <a:t>RECEPTIVIDAD</a:t>
            </a:r>
          </a:p>
        </p:txBody>
      </p:sp>
    </p:spTree>
    <p:extLst>
      <p:ext uri="{BB962C8B-B14F-4D97-AF65-F5344CB8AC3E}">
        <p14:creationId xmlns:p14="http://schemas.microsoft.com/office/powerpoint/2010/main" val="32145796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39F97-2300-43D0-C31F-9E98F0F325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FF5E92-E94B-F525-03BA-F2E11156EB99}"/>
              </a:ext>
            </a:extLst>
          </p:cNvPr>
          <p:cNvSpPr>
            <a:spLocks noGrp="1"/>
          </p:cNvSpPr>
          <p:nvPr>
            <p:ph type="body" sz="quarter" idx="11"/>
          </p:nvPr>
        </p:nvSpPr>
        <p:spPr/>
        <p:txBody>
          <a:bodyPr/>
          <a:lstStyle/>
          <a:p>
            <a:r>
              <a:rPr lang="es-xl" dirty="0"/>
              <a:t>¿Qué es un </a:t>
            </a:r>
            <a:r>
              <a:rPr lang="en-US" dirty="0"/>
              <a:t>“</a:t>
            </a:r>
            <a:r>
              <a:rPr lang="es-xl" dirty="0"/>
              <a:t>Líder</a:t>
            </a:r>
            <a:r>
              <a:rPr lang="en-US" dirty="0"/>
              <a:t>”</a:t>
            </a:r>
            <a:r>
              <a:rPr lang="es-xl" dirty="0"/>
              <a:t>?</a:t>
            </a:r>
          </a:p>
        </p:txBody>
      </p:sp>
      <p:sp>
        <p:nvSpPr>
          <p:cNvPr id="3" name="Text Placeholder 2">
            <a:extLst>
              <a:ext uri="{FF2B5EF4-FFF2-40B4-BE49-F238E27FC236}">
                <a16:creationId xmlns:a16="http://schemas.microsoft.com/office/drawing/2014/main" id="{42341EBE-CC14-35EF-2DC5-4D3EF8D3DAC0}"/>
              </a:ext>
            </a:extLst>
          </p:cNvPr>
          <p:cNvSpPr>
            <a:spLocks noGrp="1"/>
          </p:cNvSpPr>
          <p:nvPr>
            <p:ph type="body" sz="quarter" idx="12"/>
          </p:nvPr>
        </p:nvSpPr>
        <p:spPr>
          <a:xfrm>
            <a:off x="9339945" y="575623"/>
            <a:ext cx="528061" cy="356260"/>
          </a:xfrm>
        </p:spPr>
        <p:txBody>
          <a:bodyPr/>
          <a:lstStyle/>
          <a:p>
            <a:r>
              <a:rPr lang="es-xl" dirty="0"/>
              <a:t>1.2.</a:t>
            </a:r>
          </a:p>
        </p:txBody>
      </p:sp>
      <p:sp>
        <p:nvSpPr>
          <p:cNvPr id="4" name="Text Placeholder 3">
            <a:extLst>
              <a:ext uri="{FF2B5EF4-FFF2-40B4-BE49-F238E27FC236}">
                <a16:creationId xmlns:a16="http://schemas.microsoft.com/office/drawing/2014/main" id="{A12B550A-8865-F062-CDC2-1F6B7FD0DC78}"/>
              </a:ext>
            </a:extLst>
          </p:cNvPr>
          <p:cNvSpPr>
            <a:spLocks noGrp="1"/>
          </p:cNvSpPr>
          <p:nvPr>
            <p:ph type="body" sz="quarter" idx="13"/>
          </p:nvPr>
        </p:nvSpPr>
        <p:spPr/>
        <p:txBody>
          <a:bodyPr/>
          <a:lstStyle/>
          <a:p>
            <a:r>
              <a:rPr lang="es-xl" dirty="0"/>
              <a:t>Día uno</a:t>
            </a:r>
          </a:p>
        </p:txBody>
      </p:sp>
      <p:graphicFrame>
        <p:nvGraphicFramePr>
          <p:cNvPr id="17" name="Table 16">
            <a:extLst>
              <a:ext uri="{FF2B5EF4-FFF2-40B4-BE49-F238E27FC236}">
                <a16:creationId xmlns:a16="http://schemas.microsoft.com/office/drawing/2014/main" id="{CD9480A0-F5FC-E2A3-4814-973004D92783}"/>
              </a:ext>
            </a:extLst>
          </p:cNvPr>
          <p:cNvGraphicFramePr>
            <a:graphicFrameLocks noGrp="1"/>
          </p:cNvGraphicFramePr>
          <p:nvPr>
            <p:extLst>
              <p:ext uri="{D42A27DB-BD31-4B8C-83A1-F6EECF244321}">
                <p14:modId xmlns:p14="http://schemas.microsoft.com/office/powerpoint/2010/main" val="3449562251"/>
              </p:ext>
            </p:extLst>
          </p:nvPr>
        </p:nvGraphicFramePr>
        <p:xfrm>
          <a:off x="969573" y="3362617"/>
          <a:ext cx="6023894"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3251894">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es-xl" sz="1600" b="0" dirty="0">
                          <a:solidFill>
                            <a:schemeClr val="bg1">
                              <a:lumMod val="65000"/>
                            </a:schemeClr>
                          </a:solidFill>
                          <a:latin typeface="Ubuntu" panose="020B0504030602030204" pitchFamily="34" charset="0"/>
                        </a:rPr>
                        <a:t>EMPATÍA</a:t>
                      </a:r>
                    </a:p>
                  </a:txBody>
                  <a:tcPr anchor="ctr">
                    <a:noFill/>
                  </a:tcPr>
                </a:tc>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es-xl" sz="1600" dirty="0">
                          <a:solidFill>
                            <a:schemeClr val="bg1">
                              <a:lumMod val="65000"/>
                            </a:schemeClr>
                          </a:solidFill>
                          <a:latin typeface="Ubuntu" panose="020B0504030602030204" pitchFamily="34" charset="0"/>
                        </a:rPr>
                        <a:t>RECEPTIVIDAD</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es-xl" sz="1600" b="0" dirty="0">
                          <a:solidFill>
                            <a:schemeClr val="bg1">
                              <a:lumMod val="65000"/>
                            </a:schemeClr>
                          </a:solidFill>
                          <a:latin typeface="Ubuntu" panose="020B0504030602030204" pitchFamily="34" charset="0"/>
                        </a:rPr>
                        <a:t>TENACIDAD</a:t>
                      </a:r>
                    </a:p>
                  </a:txBody>
                  <a:tcPr anchor="ctr">
                    <a:noFill/>
                  </a:tcPr>
                </a:tc>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es-xl" sz="1600" dirty="0">
                          <a:solidFill>
                            <a:schemeClr val="bg1">
                              <a:lumMod val="65000"/>
                            </a:schemeClr>
                          </a:solidFill>
                          <a:latin typeface="Ubuntu" panose="020B0504030602030204" pitchFamily="34" charset="0"/>
                        </a:rPr>
                        <a:t>VALOR</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es-xl" sz="1600" b="0" dirty="0">
                          <a:solidFill>
                            <a:schemeClr val="bg1">
                              <a:lumMod val="65000"/>
                            </a:schemeClr>
                          </a:solidFill>
                          <a:latin typeface="Ubuntu" panose="020B0504030602030204" pitchFamily="34" charset="0"/>
                        </a:rPr>
                        <a:t>RESPONSABILIDAD</a:t>
                      </a:r>
                    </a:p>
                  </a:txBody>
                  <a:tcPr anchor="ctr">
                    <a:noFill/>
                  </a:tcPr>
                </a:tc>
                <a:tc>
                  <a:txBody>
                    <a:bodyPr/>
                    <a:lstStyle/>
                    <a:p>
                      <a:endParaRPr lang="en-US" dirty="0">
                        <a:solidFill>
                          <a:srgbClr val="1C9B86"/>
                        </a:solidFill>
                        <a:latin typeface="Ubuntu" panose="020B0504030602030204" pitchFamily="34" charset="0"/>
                      </a:endParaRPr>
                    </a:p>
                  </a:txBody>
                  <a:tcPr>
                    <a:solidFill>
                      <a:srgbClr val="FC0026"/>
                    </a:solidFill>
                  </a:tcPr>
                </a:tc>
                <a:tc>
                  <a:txBody>
                    <a:bodyPr/>
                    <a:lstStyle/>
                    <a:p>
                      <a:r>
                        <a:rPr lang="es-xl" sz="1800" b="1" dirty="0">
                          <a:solidFill>
                            <a:srgbClr val="FC0026"/>
                          </a:solidFill>
                          <a:latin typeface="Ubuntu" panose="020B0504030602030204" pitchFamily="34" charset="0"/>
                        </a:rPr>
                        <a:t>INNOVACIÓN</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CAB42268-AEF1-55C7-4640-8C4FD1DE2F72}"/>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D5EF689B-48E5-C712-3CB2-DE8297A9AC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50534FEF-972B-9197-06A6-67B41B696365}"/>
                </a:ext>
              </a:extLst>
            </p:cNvPr>
            <p:cNvSpPr txBox="1"/>
            <p:nvPr/>
          </p:nvSpPr>
          <p:spPr>
            <a:xfrm>
              <a:off x="7956194" y="2293338"/>
              <a:ext cx="174081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RECEPTIVIDAD</a:t>
              </a:r>
            </a:p>
          </p:txBody>
        </p:sp>
        <p:sp>
          <p:nvSpPr>
            <p:cNvPr id="10" name="TextBox 9">
              <a:extLst>
                <a:ext uri="{FF2B5EF4-FFF2-40B4-BE49-F238E27FC236}">
                  <a16:creationId xmlns:a16="http://schemas.microsoft.com/office/drawing/2014/main" id="{17F139EB-D029-74A5-1BAC-2EC102DB9120}"/>
                </a:ext>
              </a:extLst>
            </p:cNvPr>
            <p:cNvSpPr txBox="1"/>
            <p:nvPr/>
          </p:nvSpPr>
          <p:spPr>
            <a:xfrm>
              <a:off x="9231129" y="3021362"/>
              <a:ext cx="1343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VALOR</a:t>
              </a:r>
            </a:p>
          </p:txBody>
        </p:sp>
        <p:sp>
          <p:nvSpPr>
            <p:cNvPr id="16" name="TextBox 15">
              <a:extLst>
                <a:ext uri="{FF2B5EF4-FFF2-40B4-BE49-F238E27FC236}">
                  <a16:creationId xmlns:a16="http://schemas.microsoft.com/office/drawing/2014/main" id="{BB52BB81-0CD6-9470-0828-F95D56C5B3D9}"/>
                </a:ext>
              </a:extLst>
            </p:cNvPr>
            <p:cNvSpPr txBox="1"/>
            <p:nvPr/>
          </p:nvSpPr>
          <p:spPr>
            <a:xfrm>
              <a:off x="9164520" y="4373766"/>
              <a:ext cx="17104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INNOVACIÓN</a:t>
              </a:r>
            </a:p>
          </p:txBody>
        </p:sp>
        <p:sp>
          <p:nvSpPr>
            <p:cNvPr id="18" name="TextBox 17">
              <a:extLst>
                <a:ext uri="{FF2B5EF4-FFF2-40B4-BE49-F238E27FC236}">
                  <a16:creationId xmlns:a16="http://schemas.microsoft.com/office/drawing/2014/main" id="{68860135-9DD2-735C-FA40-8B293B501F94}"/>
                </a:ext>
              </a:extLst>
            </p:cNvPr>
            <p:cNvSpPr txBox="1"/>
            <p:nvPr/>
          </p:nvSpPr>
          <p:spPr>
            <a:xfrm>
              <a:off x="7671401" y="4926866"/>
              <a:ext cx="22312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t>RESPON</a:t>
              </a:r>
              <a:r>
                <a:rPr kumimoji="0" lang="en-US"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t>-</a:t>
              </a:r>
              <a:br>
                <a:rPr kumimoji="0" lang="en-US"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br>
              <a:r>
                <a:rPr kumimoji="0" lang="es-xl"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t>SABILIDAD</a:t>
              </a:r>
              <a:endParaRPr kumimoji="0" lang="es-xl"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endParaRPr>
            </a:p>
          </p:txBody>
        </p:sp>
        <p:sp>
          <p:nvSpPr>
            <p:cNvPr id="19" name="TextBox 18">
              <a:extLst>
                <a:ext uri="{FF2B5EF4-FFF2-40B4-BE49-F238E27FC236}">
                  <a16:creationId xmlns:a16="http://schemas.microsoft.com/office/drawing/2014/main" id="{43CC02CF-6DFF-A328-F0F1-B7DAB9D00B44}"/>
                </a:ext>
              </a:extLst>
            </p:cNvPr>
            <p:cNvSpPr txBox="1"/>
            <p:nvPr/>
          </p:nvSpPr>
          <p:spPr>
            <a:xfrm>
              <a:off x="6876575" y="3021362"/>
              <a:ext cx="15896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EMPATÍA</a:t>
              </a:r>
            </a:p>
          </p:txBody>
        </p:sp>
        <p:sp>
          <p:nvSpPr>
            <p:cNvPr id="20" name="TextBox 19">
              <a:extLst>
                <a:ext uri="{FF2B5EF4-FFF2-40B4-BE49-F238E27FC236}">
                  <a16:creationId xmlns:a16="http://schemas.microsoft.com/office/drawing/2014/main" id="{B55E8411-2FE1-08B8-7F61-2D9E6D9C42EF}"/>
                </a:ext>
              </a:extLst>
            </p:cNvPr>
            <p:cNvSpPr txBox="1"/>
            <p:nvPr/>
          </p:nvSpPr>
          <p:spPr>
            <a:xfrm>
              <a:off x="7315327" y="4373766"/>
              <a:ext cx="8413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TENA</a:t>
              </a:r>
              <a:r>
                <a:rPr kumimoji="0" lang="en-US"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a:t>
              </a:r>
              <a:r>
                <a:rPr kumimoji="0" lang="es-xl"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CIDAD</a:t>
              </a:r>
              <a:endParaRPr kumimoji="0" lang="es-xl"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endParaRPr>
            </a:p>
          </p:txBody>
        </p:sp>
      </p:grpSp>
      <p:sp>
        <p:nvSpPr>
          <p:cNvPr id="11" name="TextBox 10">
            <a:extLst>
              <a:ext uri="{FF2B5EF4-FFF2-40B4-BE49-F238E27FC236}">
                <a16:creationId xmlns:a16="http://schemas.microsoft.com/office/drawing/2014/main" id="{2673E430-33E2-1DB3-0AE4-946BF28C6534}"/>
              </a:ext>
            </a:extLst>
          </p:cNvPr>
          <p:cNvSpPr txBox="1"/>
          <p:nvPr/>
        </p:nvSpPr>
        <p:spPr>
          <a:xfrm>
            <a:off x="698372" y="1457874"/>
            <a:ext cx="460514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Competencias de un Líder Unificado</a:t>
            </a:r>
          </a:p>
        </p:txBody>
      </p:sp>
      <p:sp>
        <p:nvSpPr>
          <p:cNvPr id="12" name="TextBox 11">
            <a:extLst>
              <a:ext uri="{FF2B5EF4-FFF2-40B4-BE49-F238E27FC236}">
                <a16:creationId xmlns:a16="http://schemas.microsoft.com/office/drawing/2014/main" id="{FF1A3D8E-108D-0384-06AC-543D6A7D542D}"/>
              </a:ext>
            </a:extLst>
          </p:cNvPr>
          <p:cNvSpPr txBox="1"/>
          <p:nvPr/>
        </p:nvSpPr>
        <p:spPr>
          <a:xfrm>
            <a:off x="734587" y="2522724"/>
            <a:ext cx="46834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1800" b="1" i="0" u="none" strike="noStrike" kern="1200" cap="none" spc="0" normalizeH="0" baseline="0" noProof="0" dirty="0">
                <a:ln>
                  <a:noFill/>
                </a:ln>
                <a:solidFill>
                  <a:srgbClr val="292662"/>
                </a:solidFill>
                <a:effectLst/>
                <a:uLnTx/>
                <a:uFillTx/>
                <a:latin typeface="Ubuntu Light" panose="020B0304030602030204" pitchFamily="34" charset="0"/>
                <a:ea typeface="+mn-ea"/>
                <a:cs typeface="+mn-cs"/>
              </a:rPr>
              <a:t>Seis competencias que todo líder necesita para tener éxito:</a:t>
            </a:r>
          </a:p>
        </p:txBody>
      </p:sp>
    </p:spTree>
    <p:extLst>
      <p:ext uri="{BB962C8B-B14F-4D97-AF65-F5344CB8AC3E}">
        <p14:creationId xmlns:p14="http://schemas.microsoft.com/office/powerpoint/2010/main" val="37842647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9D843-4D73-C1A0-0DAE-4719C62022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D523C6E-D18D-6457-0B9F-213ABE09BEB6}"/>
              </a:ext>
            </a:extLst>
          </p:cNvPr>
          <p:cNvSpPr>
            <a:spLocks noGrp="1"/>
          </p:cNvSpPr>
          <p:nvPr>
            <p:ph type="body" sz="quarter" idx="11"/>
          </p:nvPr>
        </p:nvSpPr>
        <p:spPr/>
        <p:txBody>
          <a:bodyPr/>
          <a:lstStyle/>
          <a:p>
            <a:r>
              <a:rPr lang="es-xl" dirty="0"/>
              <a:t>¿Qué es un </a:t>
            </a:r>
            <a:r>
              <a:rPr lang="en-US" dirty="0"/>
              <a:t>“</a:t>
            </a:r>
            <a:r>
              <a:rPr lang="es-xl" dirty="0"/>
              <a:t>Líder</a:t>
            </a:r>
            <a:r>
              <a:rPr lang="en-US" dirty="0"/>
              <a:t>”</a:t>
            </a:r>
            <a:r>
              <a:rPr lang="es-xl" dirty="0"/>
              <a:t>?</a:t>
            </a:r>
          </a:p>
        </p:txBody>
      </p:sp>
      <p:sp>
        <p:nvSpPr>
          <p:cNvPr id="3" name="Text Placeholder 2">
            <a:extLst>
              <a:ext uri="{FF2B5EF4-FFF2-40B4-BE49-F238E27FC236}">
                <a16:creationId xmlns:a16="http://schemas.microsoft.com/office/drawing/2014/main" id="{2E4EB43B-C7E7-F730-9AD2-E0870E3E0170}"/>
              </a:ext>
            </a:extLst>
          </p:cNvPr>
          <p:cNvSpPr>
            <a:spLocks noGrp="1"/>
          </p:cNvSpPr>
          <p:nvPr>
            <p:ph type="body" sz="quarter" idx="12"/>
          </p:nvPr>
        </p:nvSpPr>
        <p:spPr>
          <a:xfrm>
            <a:off x="9339945" y="575623"/>
            <a:ext cx="528061" cy="356260"/>
          </a:xfrm>
        </p:spPr>
        <p:txBody>
          <a:bodyPr/>
          <a:lstStyle/>
          <a:p>
            <a:r>
              <a:rPr lang="es-xl" dirty="0"/>
              <a:t>1.2.</a:t>
            </a:r>
          </a:p>
        </p:txBody>
      </p:sp>
      <p:sp>
        <p:nvSpPr>
          <p:cNvPr id="4" name="Text Placeholder 3">
            <a:extLst>
              <a:ext uri="{FF2B5EF4-FFF2-40B4-BE49-F238E27FC236}">
                <a16:creationId xmlns:a16="http://schemas.microsoft.com/office/drawing/2014/main" id="{5682A114-881B-E751-4449-FC53D81F9252}"/>
              </a:ext>
            </a:extLst>
          </p:cNvPr>
          <p:cNvSpPr>
            <a:spLocks noGrp="1"/>
          </p:cNvSpPr>
          <p:nvPr>
            <p:ph type="body" sz="quarter" idx="13"/>
          </p:nvPr>
        </p:nvSpPr>
        <p:spPr/>
        <p:txBody>
          <a:bodyPr/>
          <a:lstStyle/>
          <a:p>
            <a:r>
              <a:rPr lang="es-xl" dirty="0"/>
              <a:t>Día uno</a:t>
            </a:r>
          </a:p>
        </p:txBody>
      </p:sp>
      <p:grpSp>
        <p:nvGrpSpPr>
          <p:cNvPr id="7" name="Group 6">
            <a:extLst>
              <a:ext uri="{FF2B5EF4-FFF2-40B4-BE49-F238E27FC236}">
                <a16:creationId xmlns:a16="http://schemas.microsoft.com/office/drawing/2014/main" id="{CCAB3D6C-C3DA-065E-E17F-7719F004B827}"/>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99ABE15E-110B-BD78-BCEF-33875EE892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10" name="TextBox 9">
              <a:extLst>
                <a:ext uri="{FF2B5EF4-FFF2-40B4-BE49-F238E27FC236}">
                  <a16:creationId xmlns:a16="http://schemas.microsoft.com/office/drawing/2014/main" id="{5E77233B-B121-4DE3-9743-54F06D4C9C91}"/>
                </a:ext>
              </a:extLst>
            </p:cNvPr>
            <p:cNvSpPr txBox="1"/>
            <p:nvPr/>
          </p:nvSpPr>
          <p:spPr>
            <a:xfrm>
              <a:off x="9231129" y="3021362"/>
              <a:ext cx="1343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VALOR</a:t>
              </a:r>
            </a:p>
          </p:txBody>
        </p:sp>
        <p:sp>
          <p:nvSpPr>
            <p:cNvPr id="16" name="TextBox 15">
              <a:extLst>
                <a:ext uri="{FF2B5EF4-FFF2-40B4-BE49-F238E27FC236}">
                  <a16:creationId xmlns:a16="http://schemas.microsoft.com/office/drawing/2014/main" id="{E73FB92A-3FAD-B512-A22C-6C03E59177A2}"/>
                </a:ext>
              </a:extLst>
            </p:cNvPr>
            <p:cNvSpPr txBox="1"/>
            <p:nvPr/>
          </p:nvSpPr>
          <p:spPr>
            <a:xfrm>
              <a:off x="9164520" y="4373766"/>
              <a:ext cx="17104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INNOVACIÓN</a:t>
              </a:r>
            </a:p>
          </p:txBody>
        </p:sp>
        <p:sp>
          <p:nvSpPr>
            <p:cNvPr id="18" name="TextBox 17">
              <a:extLst>
                <a:ext uri="{FF2B5EF4-FFF2-40B4-BE49-F238E27FC236}">
                  <a16:creationId xmlns:a16="http://schemas.microsoft.com/office/drawing/2014/main" id="{5FF534BC-9842-E3A2-0CBD-E4C54E79BA8E}"/>
                </a:ext>
              </a:extLst>
            </p:cNvPr>
            <p:cNvSpPr txBox="1"/>
            <p:nvPr/>
          </p:nvSpPr>
          <p:spPr>
            <a:xfrm>
              <a:off x="7671401" y="4926865"/>
              <a:ext cx="22312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t>RESPON</a:t>
              </a:r>
              <a:r>
                <a:rPr kumimoji="0" lang="en-US"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t>-</a:t>
              </a:r>
              <a:br>
                <a:rPr kumimoji="0" lang="en-US"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br>
              <a:r>
                <a:rPr kumimoji="0" lang="es-xl" sz="1400" b="1" i="0" u="none" strike="noStrike" kern="1200" cap="none" spc="-120" normalizeH="0" baseline="0" noProof="0">
                  <a:ln>
                    <a:noFill/>
                  </a:ln>
                  <a:solidFill>
                    <a:prstClr val="white"/>
                  </a:solidFill>
                  <a:effectLst/>
                  <a:uLnTx/>
                  <a:uFillTx/>
                  <a:latin typeface="Ubuntu" panose="020B0504030602030204" pitchFamily="34" charset="0"/>
                  <a:ea typeface="+mn-ea"/>
                  <a:cs typeface="+mn-cs"/>
                </a:rPr>
                <a:t>SABILIDAD</a:t>
              </a:r>
              <a:endParaRPr kumimoji="0" lang="es-xl"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endParaRPr>
            </a:p>
          </p:txBody>
        </p:sp>
        <p:sp>
          <p:nvSpPr>
            <p:cNvPr id="19" name="TextBox 18">
              <a:extLst>
                <a:ext uri="{FF2B5EF4-FFF2-40B4-BE49-F238E27FC236}">
                  <a16:creationId xmlns:a16="http://schemas.microsoft.com/office/drawing/2014/main" id="{9D81108E-5ACF-0B6B-05F6-AE65BF684A86}"/>
                </a:ext>
              </a:extLst>
            </p:cNvPr>
            <p:cNvSpPr txBox="1"/>
            <p:nvPr/>
          </p:nvSpPr>
          <p:spPr>
            <a:xfrm>
              <a:off x="6876575" y="3021362"/>
              <a:ext cx="15896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EMPATÍA</a:t>
              </a:r>
            </a:p>
          </p:txBody>
        </p:sp>
        <p:sp>
          <p:nvSpPr>
            <p:cNvPr id="20" name="TextBox 19">
              <a:extLst>
                <a:ext uri="{FF2B5EF4-FFF2-40B4-BE49-F238E27FC236}">
                  <a16:creationId xmlns:a16="http://schemas.microsoft.com/office/drawing/2014/main" id="{1C564064-9A1C-E658-0BE9-D9D23BAD1F9F}"/>
                </a:ext>
              </a:extLst>
            </p:cNvPr>
            <p:cNvSpPr txBox="1"/>
            <p:nvPr/>
          </p:nvSpPr>
          <p:spPr>
            <a:xfrm>
              <a:off x="7306619" y="4373766"/>
              <a:ext cx="8588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TENA</a:t>
              </a:r>
              <a:r>
                <a:rPr kumimoji="0" lang="en-US"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a:t>
              </a:r>
              <a:r>
                <a:rPr kumimoji="0" lang="es-xl"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CIDAD</a:t>
              </a:r>
              <a:endParaRPr kumimoji="0" lang="es-xl"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endParaRPr>
            </a:p>
          </p:txBody>
        </p:sp>
      </p:grpSp>
      <p:graphicFrame>
        <p:nvGraphicFramePr>
          <p:cNvPr id="11" name="Table 10">
            <a:extLst>
              <a:ext uri="{FF2B5EF4-FFF2-40B4-BE49-F238E27FC236}">
                <a16:creationId xmlns:a16="http://schemas.microsoft.com/office/drawing/2014/main" id="{806AF22B-07DC-62C6-76AE-12EC8E52E4EB}"/>
              </a:ext>
            </a:extLst>
          </p:cNvPr>
          <p:cNvGraphicFramePr>
            <a:graphicFrameLocks noGrp="1"/>
          </p:cNvGraphicFramePr>
          <p:nvPr>
            <p:extLst>
              <p:ext uri="{D42A27DB-BD31-4B8C-83A1-F6EECF244321}">
                <p14:modId xmlns:p14="http://schemas.microsoft.com/office/powerpoint/2010/main" val="522970574"/>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rgbClr val="40CFB4"/>
                    </a:solidFill>
                  </a:tcPr>
                </a:tc>
                <a:tc>
                  <a:txBody>
                    <a:bodyPr/>
                    <a:lstStyle/>
                    <a:p>
                      <a:r>
                        <a:rPr lang="es-xl" sz="1600" dirty="0">
                          <a:solidFill>
                            <a:srgbClr val="1C9B86"/>
                          </a:solidFill>
                          <a:latin typeface="Ubuntu" panose="020B0504030602030204" pitchFamily="34" charset="0"/>
                        </a:rPr>
                        <a:t>EMPATÍA</a:t>
                      </a:r>
                    </a:p>
                  </a:txBody>
                  <a:tcPr anchor="ctr">
                    <a:noFill/>
                  </a:tcPr>
                </a:tc>
                <a:tc>
                  <a:txBody>
                    <a:bodyPr/>
                    <a:lstStyle/>
                    <a:p>
                      <a:endParaRPr lang="en-US" dirty="0">
                        <a:solidFill>
                          <a:srgbClr val="FF0000"/>
                        </a:solidFill>
                        <a:latin typeface="Ubuntu" panose="020B0504030602030204" pitchFamily="34" charset="0"/>
                      </a:endParaRPr>
                    </a:p>
                  </a:txBody>
                  <a:tcPr anchor="ctr">
                    <a:solidFill>
                      <a:srgbClr val="1BB4E4"/>
                    </a:solidFill>
                  </a:tcPr>
                </a:tc>
                <a:tc>
                  <a:txBody>
                    <a:bodyPr/>
                    <a:lstStyle/>
                    <a:p>
                      <a:r>
                        <a:rPr lang="es-xl" sz="1600" dirty="0">
                          <a:solidFill>
                            <a:srgbClr val="1BB4E4"/>
                          </a:solidFill>
                          <a:latin typeface="Ubuntu" panose="020B0504030602030204" pitchFamily="34" charset="0"/>
                        </a:rPr>
                        <a:t>RECEPTIVIDAD</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rgbClr val="FFDC33"/>
                    </a:solidFill>
                  </a:tcPr>
                </a:tc>
                <a:tc>
                  <a:txBody>
                    <a:bodyPr/>
                    <a:lstStyle/>
                    <a:p>
                      <a:r>
                        <a:rPr lang="es-xl" sz="1600" dirty="0">
                          <a:solidFill>
                            <a:srgbClr val="DAB600"/>
                          </a:solidFill>
                          <a:latin typeface="Ubuntu" panose="020B0504030602030204" pitchFamily="34" charset="0"/>
                        </a:rPr>
                        <a:t>TENACIDAD</a:t>
                      </a:r>
                    </a:p>
                  </a:txBody>
                  <a:tcPr anchor="ctr">
                    <a:noFill/>
                  </a:tcPr>
                </a:tc>
                <a:tc>
                  <a:txBody>
                    <a:bodyPr/>
                    <a:lstStyle/>
                    <a:p>
                      <a:endParaRPr lang="en-US" dirty="0">
                        <a:solidFill>
                          <a:srgbClr val="1D417F"/>
                        </a:solidFill>
                        <a:latin typeface="Ubuntu" panose="020B0504030602030204" pitchFamily="34" charset="0"/>
                      </a:endParaRPr>
                    </a:p>
                  </a:txBody>
                  <a:tcPr anchor="ctr">
                    <a:solidFill>
                      <a:srgbClr val="B81BAF"/>
                    </a:solidFill>
                  </a:tcPr>
                </a:tc>
                <a:tc>
                  <a:txBody>
                    <a:bodyPr/>
                    <a:lstStyle/>
                    <a:p>
                      <a:r>
                        <a:rPr lang="es-xl" sz="1600" dirty="0">
                          <a:solidFill>
                            <a:srgbClr val="B81BAF"/>
                          </a:solidFill>
                          <a:latin typeface="Ubuntu" panose="020B0504030602030204" pitchFamily="34" charset="0"/>
                        </a:rPr>
                        <a:t>VALOR</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rgbClr val="FA924D"/>
                    </a:solidFill>
                  </a:tcPr>
                </a:tc>
                <a:tc>
                  <a:txBody>
                    <a:bodyPr/>
                    <a:lstStyle/>
                    <a:p>
                      <a:r>
                        <a:rPr lang="es-xl" sz="1600" dirty="0">
                          <a:solidFill>
                            <a:srgbClr val="F76200"/>
                          </a:solidFill>
                          <a:latin typeface="Ubuntu" panose="020B0504030602030204" pitchFamily="34" charset="0"/>
                        </a:rPr>
                        <a:t>RESPONSABILIDAD</a:t>
                      </a:r>
                    </a:p>
                  </a:txBody>
                  <a:tcPr anchor="ctr">
                    <a:noFill/>
                  </a:tcPr>
                </a:tc>
                <a:tc>
                  <a:txBody>
                    <a:bodyPr/>
                    <a:lstStyle/>
                    <a:p>
                      <a:endParaRPr lang="en-US" dirty="0">
                        <a:solidFill>
                          <a:srgbClr val="1C9B86"/>
                        </a:solidFill>
                        <a:latin typeface="Ubuntu" panose="020B0504030602030204" pitchFamily="34" charset="0"/>
                      </a:endParaRPr>
                    </a:p>
                  </a:txBody>
                  <a:tcPr anchor="ctr">
                    <a:solidFill>
                      <a:srgbClr val="FC0026"/>
                    </a:solidFill>
                  </a:tcPr>
                </a:tc>
                <a:tc>
                  <a:txBody>
                    <a:bodyPr/>
                    <a:lstStyle/>
                    <a:p>
                      <a:r>
                        <a:rPr lang="es-xl" sz="1600" dirty="0">
                          <a:solidFill>
                            <a:srgbClr val="FC0026"/>
                          </a:solidFill>
                          <a:latin typeface="Ubuntu" panose="020B0504030602030204" pitchFamily="34" charset="0"/>
                        </a:rPr>
                        <a:t>INNOVACIÓN</a:t>
                      </a:r>
                    </a:p>
                  </a:txBody>
                  <a:tcPr anchor="ctr">
                    <a:noFill/>
                  </a:tcPr>
                </a:tc>
                <a:extLst>
                  <a:ext uri="{0D108BD9-81ED-4DB2-BD59-A6C34878D82A}">
                    <a16:rowId xmlns:a16="http://schemas.microsoft.com/office/drawing/2014/main" val="2333581483"/>
                  </a:ext>
                </a:extLst>
              </a:tr>
            </a:tbl>
          </a:graphicData>
        </a:graphic>
      </p:graphicFrame>
      <p:sp>
        <p:nvSpPr>
          <p:cNvPr id="12" name="TextBox 11">
            <a:extLst>
              <a:ext uri="{FF2B5EF4-FFF2-40B4-BE49-F238E27FC236}">
                <a16:creationId xmlns:a16="http://schemas.microsoft.com/office/drawing/2014/main" id="{42A7F6A9-B5FF-6821-24B3-A02F00CB3A17}"/>
              </a:ext>
            </a:extLst>
          </p:cNvPr>
          <p:cNvSpPr txBox="1"/>
          <p:nvPr/>
        </p:nvSpPr>
        <p:spPr>
          <a:xfrm>
            <a:off x="698373" y="1457874"/>
            <a:ext cx="462256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Competencias de un Líder Unificado</a:t>
            </a:r>
          </a:p>
        </p:txBody>
      </p:sp>
      <p:sp>
        <p:nvSpPr>
          <p:cNvPr id="13" name="TextBox 12">
            <a:extLst>
              <a:ext uri="{FF2B5EF4-FFF2-40B4-BE49-F238E27FC236}">
                <a16:creationId xmlns:a16="http://schemas.microsoft.com/office/drawing/2014/main" id="{56F1A30B-B89B-D164-503B-C245497E0485}"/>
              </a:ext>
            </a:extLst>
          </p:cNvPr>
          <p:cNvSpPr txBox="1"/>
          <p:nvPr/>
        </p:nvSpPr>
        <p:spPr>
          <a:xfrm>
            <a:off x="734589" y="2522724"/>
            <a:ext cx="48998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1800" b="1" i="0" u="none" strike="noStrike" kern="1200" cap="none" spc="0" normalizeH="0" baseline="0" noProof="0" dirty="0">
                <a:ln>
                  <a:noFill/>
                </a:ln>
                <a:solidFill>
                  <a:srgbClr val="292662"/>
                </a:solidFill>
                <a:effectLst/>
                <a:uLnTx/>
                <a:uFillTx/>
                <a:latin typeface="Ubuntu Light" panose="020B0304030602030204" pitchFamily="34" charset="0"/>
                <a:ea typeface="+mn-ea"/>
                <a:cs typeface="+mn-cs"/>
              </a:rPr>
              <a:t>Seis competencias que todo líder necesita para tener éxito:</a:t>
            </a:r>
          </a:p>
        </p:txBody>
      </p:sp>
      <p:sp>
        <p:nvSpPr>
          <p:cNvPr id="5" name="TextBox 4">
            <a:extLst>
              <a:ext uri="{FF2B5EF4-FFF2-40B4-BE49-F238E27FC236}">
                <a16:creationId xmlns:a16="http://schemas.microsoft.com/office/drawing/2014/main" id="{2C3FD29C-20BB-99F2-7AFD-B0124DEC320A}"/>
              </a:ext>
            </a:extLst>
          </p:cNvPr>
          <p:cNvSpPr txBox="1"/>
          <p:nvPr/>
        </p:nvSpPr>
        <p:spPr>
          <a:xfrm>
            <a:off x="7980957" y="2317702"/>
            <a:ext cx="181631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400" b="1" i="0" u="none" strike="noStrike" kern="1200" cap="none" normalizeH="0" noProof="0" dirty="0">
                <a:ln>
                  <a:noFill/>
                </a:ln>
                <a:solidFill>
                  <a:prstClr val="white"/>
                </a:solidFill>
                <a:effectLst/>
                <a:uLnTx/>
                <a:uFillTx/>
                <a:latin typeface="Ubuntu" panose="020B0504030602030204" pitchFamily="34" charset="0"/>
                <a:ea typeface="+mn-ea"/>
                <a:cs typeface="+mn-cs"/>
              </a:rPr>
              <a:t>RECEPTIVIDAD</a:t>
            </a:r>
          </a:p>
        </p:txBody>
      </p:sp>
    </p:spTree>
    <p:extLst>
      <p:ext uri="{BB962C8B-B14F-4D97-AF65-F5344CB8AC3E}">
        <p14:creationId xmlns:p14="http://schemas.microsoft.com/office/powerpoint/2010/main" val="35124916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1E95F67-EC14-6F5E-6171-16803C4850A6}"/>
              </a:ext>
            </a:extLst>
          </p:cNvPr>
          <p:cNvSpPr>
            <a:spLocks noGrp="1"/>
          </p:cNvSpPr>
          <p:nvPr>
            <p:ph type="body" sz="quarter" idx="10"/>
          </p:nvPr>
        </p:nvSpPr>
        <p:spPr/>
        <p:txBody>
          <a:bodyPr/>
          <a:lstStyle/>
          <a:p>
            <a:r>
              <a:rPr lang="es-xl" dirty="0"/>
              <a:t>Día uno</a:t>
            </a:r>
          </a:p>
        </p:txBody>
      </p:sp>
      <p:sp>
        <p:nvSpPr>
          <p:cNvPr id="6" name="Text Placeholder 5">
            <a:extLst>
              <a:ext uri="{FF2B5EF4-FFF2-40B4-BE49-F238E27FC236}">
                <a16:creationId xmlns:a16="http://schemas.microsoft.com/office/drawing/2014/main" id="{0EB5793D-C217-FC98-FD69-B9A33BCC03DE}"/>
              </a:ext>
            </a:extLst>
          </p:cNvPr>
          <p:cNvSpPr>
            <a:spLocks noGrp="1"/>
          </p:cNvSpPr>
          <p:nvPr>
            <p:ph type="body" sz="quarter" idx="11"/>
          </p:nvPr>
        </p:nvSpPr>
        <p:spPr>
          <a:xfrm>
            <a:off x="5981699" y="2792726"/>
            <a:ext cx="6837317" cy="1307383"/>
          </a:xfrm>
        </p:spPr>
        <p:txBody>
          <a:bodyPr>
            <a:noAutofit/>
          </a:bodyPr>
          <a:lstStyle/>
          <a:p>
            <a:r>
              <a:rPr lang="es-xl" sz="3300" dirty="0"/>
              <a:t>¿Qué es un </a:t>
            </a:r>
            <a:r>
              <a:rPr lang="en-US" sz="3300" dirty="0"/>
              <a:t>“</a:t>
            </a:r>
            <a:r>
              <a:rPr lang="es-xl" sz="3300" dirty="0">
                <a:solidFill>
                  <a:srgbClr val="F6891F"/>
                </a:solidFill>
              </a:rPr>
              <a:t>Líder de familia</a:t>
            </a:r>
            <a:r>
              <a:rPr lang="en-US" sz="3300" dirty="0"/>
              <a:t>”</a:t>
            </a:r>
            <a:r>
              <a:rPr lang="es-xl" sz="3300" dirty="0"/>
              <a:t>?</a:t>
            </a:r>
          </a:p>
        </p:txBody>
      </p:sp>
      <p:sp>
        <p:nvSpPr>
          <p:cNvPr id="7" name="Text Placeholder 6">
            <a:extLst>
              <a:ext uri="{FF2B5EF4-FFF2-40B4-BE49-F238E27FC236}">
                <a16:creationId xmlns:a16="http://schemas.microsoft.com/office/drawing/2014/main" id="{2BD1D266-7D35-EA3F-8685-270BB927BA34}"/>
              </a:ext>
            </a:extLst>
          </p:cNvPr>
          <p:cNvSpPr>
            <a:spLocks noGrp="1"/>
          </p:cNvSpPr>
          <p:nvPr>
            <p:ph type="body" sz="quarter" idx="12"/>
          </p:nvPr>
        </p:nvSpPr>
        <p:spPr>
          <a:xfrm>
            <a:off x="4679910" y="3227621"/>
            <a:ext cx="957943" cy="514481"/>
          </a:xfrm>
        </p:spPr>
        <p:txBody>
          <a:bodyPr>
            <a:normAutofit fontScale="92500" lnSpcReduction="20000"/>
          </a:bodyPr>
          <a:lstStyle/>
          <a:p>
            <a:r>
              <a:rPr lang="es-xl" dirty="0"/>
              <a:t>1.3.</a:t>
            </a:r>
          </a:p>
        </p:txBody>
      </p:sp>
      <p:sp>
        <p:nvSpPr>
          <p:cNvPr id="8" name="Text Placeholder 7">
            <a:extLst>
              <a:ext uri="{FF2B5EF4-FFF2-40B4-BE49-F238E27FC236}">
                <a16:creationId xmlns:a16="http://schemas.microsoft.com/office/drawing/2014/main" id="{406509E9-45B5-0FED-8A82-4E0ADE2FDFF5}"/>
              </a:ext>
            </a:extLst>
          </p:cNvPr>
          <p:cNvSpPr>
            <a:spLocks noGrp="1"/>
          </p:cNvSpPr>
          <p:nvPr>
            <p:ph type="body" sz="quarter" idx="13"/>
          </p:nvPr>
        </p:nvSpPr>
        <p:spPr/>
        <p:txBody>
          <a:bodyPr/>
          <a:lstStyle/>
          <a:p>
            <a:r>
              <a:rPr lang="es-xl" dirty="0"/>
              <a:t>1</a:t>
            </a:r>
          </a:p>
        </p:txBody>
      </p:sp>
    </p:spTree>
    <p:extLst>
      <p:ext uri="{BB962C8B-B14F-4D97-AF65-F5344CB8AC3E}">
        <p14:creationId xmlns:p14="http://schemas.microsoft.com/office/powerpoint/2010/main" val="28205022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EEEC76-8296-462F-7EDE-A0080BF39C3A}"/>
              </a:ext>
            </a:extLst>
          </p:cNvPr>
          <p:cNvSpPr>
            <a:spLocks noGrp="1"/>
          </p:cNvSpPr>
          <p:nvPr>
            <p:ph type="body" sz="quarter" idx="11"/>
          </p:nvPr>
        </p:nvSpPr>
        <p:spPr>
          <a:xfrm>
            <a:off x="9742715" y="499158"/>
            <a:ext cx="2296885" cy="632958"/>
          </a:xfrm>
        </p:spPr>
        <p:txBody>
          <a:bodyPr>
            <a:normAutofit/>
          </a:bodyPr>
          <a:lstStyle/>
          <a:p>
            <a:r>
              <a:rPr lang="es-xl" sz="1350" dirty="0"/>
              <a:t>¿Qué es un Líder de familia?</a:t>
            </a:r>
          </a:p>
        </p:txBody>
      </p:sp>
      <p:sp>
        <p:nvSpPr>
          <p:cNvPr id="3" name="Text Placeholder 2">
            <a:extLst>
              <a:ext uri="{FF2B5EF4-FFF2-40B4-BE49-F238E27FC236}">
                <a16:creationId xmlns:a16="http://schemas.microsoft.com/office/drawing/2014/main" id="{2959A4B4-F257-5873-9247-FAF9021C5723}"/>
              </a:ext>
            </a:extLst>
          </p:cNvPr>
          <p:cNvSpPr>
            <a:spLocks noGrp="1"/>
          </p:cNvSpPr>
          <p:nvPr>
            <p:ph type="body" sz="quarter" idx="12"/>
          </p:nvPr>
        </p:nvSpPr>
        <p:spPr/>
        <p:txBody>
          <a:bodyPr/>
          <a:lstStyle/>
          <a:p>
            <a:r>
              <a:rPr lang="es-xl" dirty="0"/>
              <a:t>1.3.</a:t>
            </a:r>
          </a:p>
        </p:txBody>
      </p:sp>
      <p:sp>
        <p:nvSpPr>
          <p:cNvPr id="4" name="Text Placeholder 3">
            <a:extLst>
              <a:ext uri="{FF2B5EF4-FFF2-40B4-BE49-F238E27FC236}">
                <a16:creationId xmlns:a16="http://schemas.microsoft.com/office/drawing/2014/main" id="{C89D27FB-06C2-7898-7DC6-FAC33CA6EE6D}"/>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5764030C-9AC2-B801-C161-8ADB731B27DC}"/>
              </a:ext>
            </a:extLst>
          </p:cNvPr>
          <p:cNvSpPr txBox="1"/>
          <p:nvPr/>
        </p:nvSpPr>
        <p:spPr>
          <a:xfrm>
            <a:off x="796345" y="1480734"/>
            <a:ext cx="5360615" cy="954107"/>
          </a:xfrm>
          <a:prstGeom prst="rect">
            <a:avLst/>
          </a:prstGeom>
          <a:noFill/>
        </p:spPr>
        <p:txBody>
          <a:bodyPr wrap="square" rtlCol="0">
            <a:spAutoFit/>
          </a:bodyPr>
          <a:lstStyle/>
          <a:p>
            <a:r>
              <a:rPr lang="es-xl" sz="2800" b="1" dirty="0">
                <a:solidFill>
                  <a:srgbClr val="F6891F"/>
                </a:solidFill>
                <a:latin typeface="Ubuntu" panose="020B0504030602030204" pitchFamily="34" charset="0"/>
              </a:rPr>
              <a:t>Objetivo principal de un Líder de familia</a:t>
            </a:r>
          </a:p>
        </p:txBody>
      </p:sp>
      <p:sp>
        <p:nvSpPr>
          <p:cNvPr id="6" name="TextBox 5">
            <a:extLst>
              <a:ext uri="{FF2B5EF4-FFF2-40B4-BE49-F238E27FC236}">
                <a16:creationId xmlns:a16="http://schemas.microsoft.com/office/drawing/2014/main" id="{7C177333-6979-06D0-5956-D81D9D037B50}"/>
              </a:ext>
            </a:extLst>
          </p:cNvPr>
          <p:cNvSpPr txBox="1"/>
          <p:nvPr/>
        </p:nvSpPr>
        <p:spPr>
          <a:xfrm>
            <a:off x="816132" y="2673313"/>
            <a:ext cx="6481651" cy="3022879"/>
          </a:xfrm>
          <a:prstGeom prst="rect">
            <a:avLst/>
          </a:prstGeom>
          <a:noFill/>
        </p:spPr>
        <p:txBody>
          <a:bodyPr wrap="square" rtlCol="0">
            <a:spAutoFit/>
          </a:bodyPr>
          <a:lstStyle/>
          <a:p>
            <a:pPr marL="358775" indent="-358775">
              <a:lnSpc>
                <a:spcPct val="120000"/>
              </a:lnSpc>
              <a:spcAft>
                <a:spcPts val="1200"/>
              </a:spcAft>
              <a:buBlip>
                <a:blip r:embed="rId3"/>
              </a:buBlip>
            </a:pPr>
            <a:r>
              <a:rPr lang="es-xl" dirty="0">
                <a:solidFill>
                  <a:srgbClr val="292662"/>
                </a:solidFill>
                <a:latin typeface="Ubuntu" panose="020B0504030602030204" pitchFamily="34" charset="0"/>
              </a:rPr>
              <a:t>Trabajar con programas locales para fomentar una comunidad inclusiva y de apoyo para las </a:t>
            </a:r>
            <a:r>
              <a:rPr lang="es-xl">
                <a:solidFill>
                  <a:srgbClr val="292662"/>
                </a:solidFill>
                <a:latin typeface="Ubuntu" panose="020B0504030602030204" pitchFamily="34" charset="0"/>
              </a:rPr>
              <a:t>familias </a:t>
            </a:r>
            <a:br>
              <a:rPr lang="en-US">
                <a:solidFill>
                  <a:srgbClr val="292662"/>
                </a:solidFill>
                <a:latin typeface="Ubuntu" panose="020B0504030602030204" pitchFamily="34" charset="0"/>
              </a:rPr>
            </a:br>
            <a:r>
              <a:rPr lang="es-xl">
                <a:solidFill>
                  <a:srgbClr val="292662"/>
                </a:solidFill>
                <a:latin typeface="Ubuntu" panose="020B0504030602030204" pitchFamily="34" charset="0"/>
              </a:rPr>
              <a:t>de </a:t>
            </a:r>
            <a:r>
              <a:rPr lang="es-xl" dirty="0">
                <a:solidFill>
                  <a:srgbClr val="292662"/>
                </a:solidFill>
                <a:latin typeface="Ubuntu" panose="020B0504030602030204" pitchFamily="34" charset="0"/>
              </a:rPr>
              <a:t>Olimpiadas Especiales.</a:t>
            </a:r>
          </a:p>
          <a:p>
            <a:pPr marL="358775" indent="-358775">
              <a:lnSpc>
                <a:spcPct val="120000"/>
              </a:lnSpc>
              <a:spcAft>
                <a:spcPts val="1200"/>
              </a:spcAft>
              <a:buBlip>
                <a:blip r:embed="rId3"/>
              </a:buBlip>
            </a:pPr>
            <a:r>
              <a:rPr lang="es-xl" dirty="0">
                <a:solidFill>
                  <a:srgbClr val="292662"/>
                </a:solidFill>
                <a:latin typeface="Ubuntu" panose="020B0504030602030204" pitchFamily="34" charset="0"/>
              </a:rPr>
              <a:t>Crear una red en la que las familias puedan compartir experiencias, acceder a </a:t>
            </a:r>
            <a:r>
              <a:rPr lang="es-xl">
                <a:solidFill>
                  <a:srgbClr val="292662"/>
                </a:solidFill>
                <a:latin typeface="Ubuntu" panose="020B0504030602030204" pitchFamily="34" charset="0"/>
              </a:rPr>
              <a:t>recursos y </a:t>
            </a:r>
            <a:r>
              <a:rPr lang="es-xl" dirty="0">
                <a:solidFill>
                  <a:srgbClr val="292662"/>
                </a:solidFill>
                <a:latin typeface="Ubuntu" panose="020B0504030602030204" pitchFamily="34" charset="0"/>
              </a:rPr>
              <a:t>contribuir activamente al éxito de los programas de Olimpiadas Especiales. </a:t>
            </a:r>
          </a:p>
          <a:p>
            <a:pPr marL="358775" indent="-358775">
              <a:lnSpc>
                <a:spcPct val="120000"/>
              </a:lnSpc>
              <a:spcAft>
                <a:spcPts val="1200"/>
              </a:spcAft>
              <a:buBlip>
                <a:blip r:embed="rId3"/>
              </a:buBlip>
            </a:pPr>
            <a:r>
              <a:rPr lang="es-xl" dirty="0">
                <a:solidFill>
                  <a:srgbClr val="292662"/>
                </a:solidFill>
                <a:latin typeface="Ubuntu" panose="020B0504030602030204" pitchFamily="34" charset="0"/>
              </a:rPr>
              <a:t>Mejorar la comunicación, la colaboración y la participación entre las familias de Olimpiadas Especiales.</a:t>
            </a:r>
          </a:p>
        </p:txBody>
      </p:sp>
      <p:pic>
        <p:nvPicPr>
          <p:cNvPr id="8" name="Picture 7" descr="Dos personas corriendo por una acera&#10;&#10;Descripción generada automáticamente">
            <a:extLst>
              <a:ext uri="{FF2B5EF4-FFF2-40B4-BE49-F238E27FC236}">
                <a16:creationId xmlns:a16="http://schemas.microsoft.com/office/drawing/2014/main" id="{C3B815A0-D1F2-6B20-F59C-A9D038597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8049" y="0"/>
            <a:ext cx="4563951" cy="6858000"/>
          </a:xfrm>
          <a:prstGeom prst="rect">
            <a:avLst/>
          </a:prstGeom>
        </p:spPr>
      </p:pic>
      <p:pic>
        <p:nvPicPr>
          <p:cNvPr id="13" name="Graphic 12">
            <a:extLst>
              <a:ext uri="{FF2B5EF4-FFF2-40B4-BE49-F238E27FC236}">
                <a16:creationId xmlns:a16="http://schemas.microsoft.com/office/drawing/2014/main" id="{8A9E631D-3364-3A08-C98B-42A8CD75AB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14421" y="455613"/>
            <a:ext cx="2813628" cy="725487"/>
          </a:xfrm>
          <a:prstGeom prst="rect">
            <a:avLst/>
          </a:prstGeom>
        </p:spPr>
      </p:pic>
      <p:sp>
        <p:nvSpPr>
          <p:cNvPr id="14" name="Text Placeholder 19">
            <a:extLst>
              <a:ext uri="{FF2B5EF4-FFF2-40B4-BE49-F238E27FC236}">
                <a16:creationId xmlns:a16="http://schemas.microsoft.com/office/drawing/2014/main" id="{A5C8B0EF-1345-5124-1FDC-DF9261A7DF53}"/>
              </a:ext>
            </a:extLst>
          </p:cNvPr>
          <p:cNvSpPr txBox="1">
            <a:spLocks/>
          </p:cNvSpPr>
          <p:nvPr/>
        </p:nvSpPr>
        <p:spPr>
          <a:xfrm>
            <a:off x="4760356" y="661226"/>
            <a:ext cx="528061" cy="35626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spcBef>
                <a:spcPts val="1000"/>
              </a:spcBef>
            </a:pPr>
            <a:r>
              <a:rPr lang="es-xl" dirty="0"/>
              <a:t>1.3.</a:t>
            </a:r>
          </a:p>
        </p:txBody>
      </p:sp>
      <p:sp>
        <p:nvSpPr>
          <p:cNvPr id="15" name="Text Placeholder 19">
            <a:extLst>
              <a:ext uri="{FF2B5EF4-FFF2-40B4-BE49-F238E27FC236}">
                <a16:creationId xmlns:a16="http://schemas.microsoft.com/office/drawing/2014/main" id="{A43FECE8-9CF9-EB0E-A985-F2EBC746BFF8}"/>
              </a:ext>
            </a:extLst>
          </p:cNvPr>
          <p:cNvSpPr txBox="1">
            <a:spLocks/>
          </p:cNvSpPr>
          <p:nvPr/>
        </p:nvSpPr>
        <p:spPr>
          <a:xfrm>
            <a:off x="5228077" y="166250"/>
            <a:ext cx="2155371" cy="33201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lang="en-US" sz="1200" b="0" kern="1200" dirty="0" smtClean="0">
                <a:solidFill>
                  <a:srgbClr val="292662"/>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spcBef>
                <a:spcPts val="1000"/>
              </a:spcBef>
            </a:pPr>
            <a:r>
              <a:rPr lang="es-xl" dirty="0"/>
              <a:t>Día uno</a:t>
            </a:r>
          </a:p>
        </p:txBody>
      </p:sp>
      <p:sp>
        <p:nvSpPr>
          <p:cNvPr id="16" name="Text Placeholder 1">
            <a:extLst>
              <a:ext uri="{FF2B5EF4-FFF2-40B4-BE49-F238E27FC236}">
                <a16:creationId xmlns:a16="http://schemas.microsoft.com/office/drawing/2014/main" id="{D6B2335E-C90F-F293-E705-FB64B681B6AE}"/>
              </a:ext>
            </a:extLst>
          </p:cNvPr>
          <p:cNvSpPr txBox="1">
            <a:spLocks/>
          </p:cNvSpPr>
          <p:nvPr/>
        </p:nvSpPr>
        <p:spPr>
          <a:xfrm>
            <a:off x="5240055" y="499158"/>
            <a:ext cx="2442059" cy="63295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lang="en-US" sz="1400" b="1" kern="1200" dirty="0" smtClean="0">
                <a:solidFill>
                  <a:schemeClr val="bg1"/>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xl" sz="1350" spc="-20" dirty="0"/>
              <a:t>¿Qué es un Líder de familia?</a:t>
            </a:r>
          </a:p>
        </p:txBody>
      </p:sp>
    </p:spTree>
    <p:extLst>
      <p:ext uri="{BB962C8B-B14F-4D97-AF65-F5344CB8AC3E}">
        <p14:creationId xmlns:p14="http://schemas.microsoft.com/office/powerpoint/2010/main" val="720954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D6F76-9706-C2E0-E93F-F2B70D91E69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75CEE4A-43DB-9BDA-A259-890D926FA940}"/>
              </a:ext>
            </a:extLst>
          </p:cNvPr>
          <p:cNvSpPr>
            <a:spLocks noGrp="1"/>
          </p:cNvSpPr>
          <p:nvPr>
            <p:ph type="body" sz="quarter" idx="11"/>
          </p:nvPr>
        </p:nvSpPr>
        <p:spPr>
          <a:xfrm>
            <a:off x="9753602" y="444728"/>
            <a:ext cx="2438398" cy="632958"/>
          </a:xfrm>
        </p:spPr>
        <p:txBody>
          <a:bodyPr>
            <a:normAutofit/>
          </a:bodyPr>
          <a:lstStyle/>
          <a:p>
            <a:r>
              <a:rPr lang="es-xl" sz="1350" dirty="0"/>
              <a:t>¿Qué es un Líder de familia?</a:t>
            </a:r>
          </a:p>
        </p:txBody>
      </p:sp>
      <p:sp>
        <p:nvSpPr>
          <p:cNvPr id="3" name="Text Placeholder 2">
            <a:extLst>
              <a:ext uri="{FF2B5EF4-FFF2-40B4-BE49-F238E27FC236}">
                <a16:creationId xmlns:a16="http://schemas.microsoft.com/office/drawing/2014/main" id="{BC787092-B1FF-E3BF-875A-D5201B90C3E6}"/>
              </a:ext>
            </a:extLst>
          </p:cNvPr>
          <p:cNvSpPr>
            <a:spLocks noGrp="1"/>
          </p:cNvSpPr>
          <p:nvPr>
            <p:ph type="body" sz="quarter" idx="12"/>
          </p:nvPr>
        </p:nvSpPr>
        <p:spPr>
          <a:xfrm>
            <a:off x="9339945" y="575623"/>
            <a:ext cx="528061" cy="356260"/>
          </a:xfrm>
        </p:spPr>
        <p:txBody>
          <a:bodyPr/>
          <a:lstStyle/>
          <a:p>
            <a:r>
              <a:rPr lang="es-xl" dirty="0"/>
              <a:t>1.3.</a:t>
            </a:r>
          </a:p>
        </p:txBody>
      </p:sp>
      <p:sp>
        <p:nvSpPr>
          <p:cNvPr id="4" name="Text Placeholder 3">
            <a:extLst>
              <a:ext uri="{FF2B5EF4-FFF2-40B4-BE49-F238E27FC236}">
                <a16:creationId xmlns:a16="http://schemas.microsoft.com/office/drawing/2014/main" id="{A4DD90C9-571B-0C50-3037-6DE0496DDE46}"/>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B4BAB0F3-B8E1-2B03-9139-055435B7CC36}"/>
              </a:ext>
            </a:extLst>
          </p:cNvPr>
          <p:cNvSpPr txBox="1"/>
          <p:nvPr/>
        </p:nvSpPr>
        <p:spPr>
          <a:xfrm>
            <a:off x="4604058" y="1526187"/>
            <a:ext cx="7304914"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Roles y responsabilidades principales</a:t>
            </a:r>
          </a:p>
        </p:txBody>
      </p:sp>
      <p:sp>
        <p:nvSpPr>
          <p:cNvPr id="8" name="TextBox 7">
            <a:extLst>
              <a:ext uri="{FF2B5EF4-FFF2-40B4-BE49-F238E27FC236}">
                <a16:creationId xmlns:a16="http://schemas.microsoft.com/office/drawing/2014/main" id="{53A456E9-FBEB-BFCA-DFBE-B18139B9C7C2}"/>
              </a:ext>
            </a:extLst>
          </p:cNvPr>
          <p:cNvSpPr txBox="1"/>
          <p:nvPr/>
        </p:nvSpPr>
        <p:spPr>
          <a:xfrm>
            <a:off x="6041961" y="2195285"/>
            <a:ext cx="5126782" cy="1621854"/>
          </a:xfrm>
          <a:prstGeom prst="rect">
            <a:avLst/>
          </a:prstGeom>
          <a:noFill/>
        </p:spPr>
        <p:txBody>
          <a:bodyPr wrap="square" rtlCol="0">
            <a:spAutoFit/>
          </a:bodyPr>
          <a:lstStyle/>
          <a:p>
            <a:pPr>
              <a:lnSpc>
                <a:spcPct val="110000"/>
              </a:lnSpc>
              <a:spcAft>
                <a:spcPts val="600"/>
              </a:spcAft>
            </a:pPr>
            <a:r>
              <a:rPr lang="es-xl" sz="1750" b="1" dirty="0">
                <a:solidFill>
                  <a:srgbClr val="292662"/>
                </a:solidFill>
                <a:latin typeface="Ubuntu Light" panose="020B0304030602030204" pitchFamily="34" charset="0"/>
              </a:rPr>
              <a:t>Comprender la estructura y los </a:t>
            </a:r>
            <a:r>
              <a:rPr lang="es-xl" sz="1750" b="1">
                <a:solidFill>
                  <a:srgbClr val="292662"/>
                </a:solidFill>
                <a:latin typeface="Ubuntu Light" panose="020B0304030602030204" pitchFamily="34" charset="0"/>
              </a:rPr>
              <a:t>objetivos </a:t>
            </a:r>
            <a:br>
              <a:rPr lang="en-US" sz="1750" b="1">
                <a:solidFill>
                  <a:srgbClr val="292662"/>
                </a:solidFill>
                <a:latin typeface="Ubuntu Light" panose="020B0304030602030204" pitchFamily="34" charset="0"/>
              </a:rPr>
            </a:br>
            <a:r>
              <a:rPr lang="es-xl" sz="1750" b="1">
                <a:solidFill>
                  <a:srgbClr val="292662"/>
                </a:solidFill>
                <a:latin typeface="Ubuntu Light" panose="020B0304030602030204" pitchFamily="34" charset="0"/>
              </a:rPr>
              <a:t>del </a:t>
            </a:r>
            <a:r>
              <a:rPr lang="es-xl" sz="1750" b="1" dirty="0">
                <a:solidFill>
                  <a:srgbClr val="292662"/>
                </a:solidFill>
                <a:latin typeface="Ubuntu Light" panose="020B0304030602030204" pitchFamily="34" charset="0"/>
              </a:rPr>
              <a:t>Programa local</a:t>
            </a:r>
          </a:p>
          <a:p>
            <a:pPr>
              <a:lnSpc>
                <a:spcPct val="110000"/>
              </a:lnSpc>
              <a:spcAft>
                <a:spcPts val="1200"/>
              </a:spcAft>
            </a:pPr>
            <a:r>
              <a:rPr lang="es-xl" sz="1750" dirty="0">
                <a:solidFill>
                  <a:srgbClr val="292662"/>
                </a:solidFill>
                <a:latin typeface="Ubuntu" panose="020B0504030602030204" pitchFamily="34" charset="0"/>
              </a:rPr>
              <a:t>Trabajan en estrecha colaboración </a:t>
            </a:r>
            <a:r>
              <a:rPr lang="es-xl" sz="1750">
                <a:solidFill>
                  <a:srgbClr val="292662"/>
                </a:solidFill>
                <a:latin typeface="Ubuntu" panose="020B0504030602030204" pitchFamily="34" charset="0"/>
              </a:rPr>
              <a:t>con su </a:t>
            </a:r>
            <a:r>
              <a:rPr lang="es-xl" sz="1750" dirty="0">
                <a:solidFill>
                  <a:srgbClr val="292662"/>
                </a:solidFill>
                <a:latin typeface="Ubuntu" panose="020B0504030602030204" pitchFamily="34" charset="0"/>
              </a:rPr>
              <a:t>Programa local para comprender los </a:t>
            </a:r>
            <a:r>
              <a:rPr lang="es-xl" sz="1750">
                <a:solidFill>
                  <a:srgbClr val="292662"/>
                </a:solidFill>
                <a:latin typeface="Ubuntu" panose="020B0504030602030204" pitchFamily="34" charset="0"/>
              </a:rPr>
              <a:t>objetivos </a:t>
            </a:r>
            <a:br>
              <a:rPr lang="en-US" sz="1750">
                <a:solidFill>
                  <a:srgbClr val="292662"/>
                </a:solidFill>
                <a:latin typeface="Ubuntu" panose="020B0504030602030204" pitchFamily="34" charset="0"/>
              </a:rPr>
            </a:br>
            <a:r>
              <a:rPr lang="es-xl" sz="1750">
                <a:solidFill>
                  <a:srgbClr val="292662"/>
                </a:solidFill>
                <a:latin typeface="Ubuntu" panose="020B0504030602030204" pitchFamily="34" charset="0"/>
              </a:rPr>
              <a:t>y </a:t>
            </a:r>
            <a:r>
              <a:rPr lang="es-xl" sz="1750" dirty="0">
                <a:solidFill>
                  <a:srgbClr val="292662"/>
                </a:solidFill>
                <a:latin typeface="Ubuntu" panose="020B0504030602030204" pitchFamily="34" charset="0"/>
              </a:rPr>
              <a:t>la estructura del Programa. </a:t>
            </a:r>
          </a:p>
        </p:txBody>
      </p:sp>
      <p:sp>
        <p:nvSpPr>
          <p:cNvPr id="10" name="TextBox 9">
            <a:extLst>
              <a:ext uri="{FF2B5EF4-FFF2-40B4-BE49-F238E27FC236}">
                <a16:creationId xmlns:a16="http://schemas.microsoft.com/office/drawing/2014/main" id="{A6D2D951-1CB4-E888-27A9-DE71E037F6EC}"/>
              </a:ext>
            </a:extLst>
          </p:cNvPr>
          <p:cNvSpPr txBox="1"/>
          <p:nvPr/>
        </p:nvSpPr>
        <p:spPr>
          <a:xfrm>
            <a:off x="6041962" y="4365551"/>
            <a:ext cx="5126782" cy="1663276"/>
          </a:xfrm>
          <a:prstGeom prst="rect">
            <a:avLst/>
          </a:prstGeom>
          <a:noFill/>
        </p:spPr>
        <p:txBody>
          <a:bodyPr wrap="square" rtlCol="0">
            <a:spAutoFit/>
          </a:bodyPr>
          <a:lstStyle/>
          <a:p>
            <a:pPr>
              <a:lnSpc>
                <a:spcPct val="110000"/>
              </a:lnSpc>
              <a:spcAft>
                <a:spcPts val="600"/>
              </a:spcAft>
            </a:pPr>
            <a:r>
              <a:rPr lang="es-xl" sz="1750" b="1" dirty="0">
                <a:solidFill>
                  <a:srgbClr val="292662"/>
                </a:solidFill>
                <a:latin typeface="Ubuntu Light" panose="020B0304030602030204" pitchFamily="34" charset="0"/>
              </a:rPr>
              <a:t>Brindar apoyo a las familias</a:t>
            </a:r>
            <a:endParaRPr lang="en-US" sz="1750" dirty="0">
              <a:solidFill>
                <a:srgbClr val="292662"/>
              </a:solidFill>
              <a:latin typeface="Ubuntu" panose="020B0504030602030204" pitchFamily="34" charset="0"/>
            </a:endParaRPr>
          </a:p>
          <a:p>
            <a:pPr>
              <a:lnSpc>
                <a:spcPct val="110000"/>
              </a:lnSpc>
              <a:spcAft>
                <a:spcPts val="1200"/>
              </a:spcAft>
            </a:pPr>
            <a:r>
              <a:rPr lang="es-xl" sz="1750" dirty="0">
                <a:solidFill>
                  <a:srgbClr val="292662"/>
                </a:solidFill>
                <a:latin typeface="Ubuntu" panose="020B0504030602030204" pitchFamily="34" charset="0"/>
              </a:rPr>
              <a:t>Ofrecen apoyo a las familias al proporcionarles información, recursos y orientación sobre la participación en Olimpiadas Especiales y otros servicios comunitarios.</a:t>
            </a:r>
          </a:p>
        </p:txBody>
      </p:sp>
      <p:pic>
        <p:nvPicPr>
          <p:cNvPr id="19" name="Graphic 18">
            <a:extLst>
              <a:ext uri="{FF2B5EF4-FFF2-40B4-BE49-F238E27FC236}">
                <a16:creationId xmlns:a16="http://schemas.microsoft.com/office/drawing/2014/main" id="{F54FAA35-55A6-8FF1-5973-D0E99B6252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6440" y="4339425"/>
            <a:ext cx="1153826" cy="668004"/>
          </a:xfrm>
          <a:prstGeom prst="rect">
            <a:avLst/>
          </a:prstGeom>
        </p:spPr>
      </p:pic>
      <p:pic>
        <p:nvPicPr>
          <p:cNvPr id="21" name="Graphic 20">
            <a:extLst>
              <a:ext uri="{FF2B5EF4-FFF2-40B4-BE49-F238E27FC236}">
                <a16:creationId xmlns:a16="http://schemas.microsoft.com/office/drawing/2014/main" id="{3AEBDEAD-7DFE-5AFB-F825-A04813BFA8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49190" y="2531049"/>
            <a:ext cx="788327" cy="788327"/>
          </a:xfrm>
          <a:prstGeom prst="rect">
            <a:avLst/>
          </a:prstGeom>
        </p:spPr>
      </p:pic>
      <p:cxnSp>
        <p:nvCxnSpPr>
          <p:cNvPr id="23" name="Straight Connector 22">
            <a:extLst>
              <a:ext uri="{FF2B5EF4-FFF2-40B4-BE49-F238E27FC236}">
                <a16:creationId xmlns:a16="http://schemas.microsoft.com/office/drawing/2014/main" id="{D16CAF93-1B30-70BC-0578-7DE33B07DE9D}"/>
              </a:ext>
            </a:extLst>
          </p:cNvPr>
          <p:cNvCxnSpPr>
            <a:cxnSpLocks/>
          </p:cNvCxnSpPr>
          <p:nvPr/>
        </p:nvCxnSpPr>
        <p:spPr>
          <a:xfrm>
            <a:off x="6129047" y="3930853"/>
            <a:ext cx="5039696" cy="0"/>
          </a:xfrm>
          <a:prstGeom prst="line">
            <a:avLst/>
          </a:prstGeom>
          <a:ln>
            <a:solidFill>
              <a:srgbClr val="F6891F"/>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4D07FBE0-C430-1A7A-598A-AFBC7AA47F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05512" y="6310276"/>
            <a:ext cx="180975" cy="295275"/>
          </a:xfrm>
          <a:prstGeom prst="rect">
            <a:avLst/>
          </a:prstGeom>
        </p:spPr>
      </p:pic>
      <p:pic>
        <p:nvPicPr>
          <p:cNvPr id="30" name="Picture 29">
            <a:extLst>
              <a:ext uri="{FF2B5EF4-FFF2-40B4-BE49-F238E27FC236}">
                <a16:creationId xmlns:a16="http://schemas.microsoft.com/office/drawing/2014/main" id="{4C227B0A-C97B-4558-0517-45901FE1E7B0}"/>
              </a:ext>
            </a:extLst>
          </p:cNvPr>
          <p:cNvPicPr>
            <a:picLocks noChangeAspect="1"/>
          </p:cNvPicPr>
          <p:nvPr/>
        </p:nvPicPr>
        <p:blipFill>
          <a:blip r:embed="rId9">
            <a:extLst>
              <a:ext uri="{28A0092B-C50C-407E-A947-70E740481C1C}">
                <a14:useLocalDpi xmlns:a14="http://schemas.microsoft.com/office/drawing/2010/main" val="0"/>
              </a:ext>
            </a:extLst>
          </a:blip>
          <a:srcRect l="17114" r="17114"/>
          <a:stretch/>
        </p:blipFill>
        <p:spPr>
          <a:xfrm>
            <a:off x="0" y="1524000"/>
            <a:ext cx="4355253" cy="4406900"/>
          </a:xfrm>
          <a:prstGeom prst="rect">
            <a:avLst/>
          </a:prstGeom>
        </p:spPr>
      </p:pic>
    </p:spTree>
    <p:extLst>
      <p:ext uri="{BB962C8B-B14F-4D97-AF65-F5344CB8AC3E}">
        <p14:creationId xmlns:p14="http://schemas.microsoft.com/office/powerpoint/2010/main" val="4224263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62154-3A77-92F0-EC73-7956BDE6DD8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537F4A2-C590-625F-E3D9-D71C46F9E85C}"/>
              </a:ext>
            </a:extLst>
          </p:cNvPr>
          <p:cNvSpPr>
            <a:spLocks noGrp="1"/>
          </p:cNvSpPr>
          <p:nvPr>
            <p:ph type="body" sz="quarter" idx="11"/>
          </p:nvPr>
        </p:nvSpPr>
        <p:spPr>
          <a:xfrm>
            <a:off x="9753601" y="444728"/>
            <a:ext cx="2438399" cy="632958"/>
          </a:xfrm>
        </p:spPr>
        <p:txBody>
          <a:bodyPr>
            <a:normAutofit/>
          </a:bodyPr>
          <a:lstStyle/>
          <a:p>
            <a:r>
              <a:rPr lang="es-xl" sz="1350" dirty="0"/>
              <a:t>¿Qué es un Líder de familia?</a:t>
            </a:r>
          </a:p>
        </p:txBody>
      </p:sp>
      <p:sp>
        <p:nvSpPr>
          <p:cNvPr id="3" name="Text Placeholder 2">
            <a:extLst>
              <a:ext uri="{FF2B5EF4-FFF2-40B4-BE49-F238E27FC236}">
                <a16:creationId xmlns:a16="http://schemas.microsoft.com/office/drawing/2014/main" id="{19E9F766-CC98-9208-4E6E-B51D3000C196}"/>
              </a:ext>
            </a:extLst>
          </p:cNvPr>
          <p:cNvSpPr>
            <a:spLocks noGrp="1"/>
          </p:cNvSpPr>
          <p:nvPr>
            <p:ph type="body" sz="quarter" idx="12"/>
          </p:nvPr>
        </p:nvSpPr>
        <p:spPr>
          <a:xfrm>
            <a:off x="9339945" y="575623"/>
            <a:ext cx="528061" cy="356260"/>
          </a:xfrm>
        </p:spPr>
        <p:txBody>
          <a:bodyPr/>
          <a:lstStyle/>
          <a:p>
            <a:r>
              <a:rPr lang="es-xl" dirty="0"/>
              <a:t>1.3.</a:t>
            </a:r>
          </a:p>
        </p:txBody>
      </p:sp>
      <p:sp>
        <p:nvSpPr>
          <p:cNvPr id="4" name="Text Placeholder 3">
            <a:extLst>
              <a:ext uri="{FF2B5EF4-FFF2-40B4-BE49-F238E27FC236}">
                <a16:creationId xmlns:a16="http://schemas.microsoft.com/office/drawing/2014/main" id="{964FA904-FEA6-0609-0C11-881BBA0E9B28}"/>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3BA5543A-9EB7-FAFB-1836-D751C3F63421}"/>
              </a:ext>
            </a:extLst>
          </p:cNvPr>
          <p:cNvSpPr txBox="1"/>
          <p:nvPr/>
        </p:nvSpPr>
        <p:spPr>
          <a:xfrm>
            <a:off x="4604058" y="1526187"/>
            <a:ext cx="7348588"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Roles y responsabilidades principales</a:t>
            </a:r>
          </a:p>
        </p:txBody>
      </p:sp>
      <p:sp>
        <p:nvSpPr>
          <p:cNvPr id="8" name="TextBox 7">
            <a:extLst>
              <a:ext uri="{FF2B5EF4-FFF2-40B4-BE49-F238E27FC236}">
                <a16:creationId xmlns:a16="http://schemas.microsoft.com/office/drawing/2014/main" id="{3BA7F9AA-6F8D-DDDE-7945-192E44FCE4E8}"/>
              </a:ext>
            </a:extLst>
          </p:cNvPr>
          <p:cNvSpPr txBox="1"/>
          <p:nvPr/>
        </p:nvSpPr>
        <p:spPr>
          <a:xfrm>
            <a:off x="6041962" y="2334621"/>
            <a:ext cx="5270471" cy="1462452"/>
          </a:xfrm>
          <a:prstGeom prst="rect">
            <a:avLst/>
          </a:prstGeom>
          <a:noFill/>
        </p:spPr>
        <p:txBody>
          <a:bodyPr wrap="square" rtlCol="0">
            <a:spAutoFit/>
          </a:bodyPr>
          <a:lstStyle/>
          <a:p>
            <a:pPr>
              <a:lnSpc>
                <a:spcPct val="120000"/>
              </a:lnSpc>
              <a:spcAft>
                <a:spcPts val="600"/>
              </a:spcAft>
            </a:pPr>
            <a:r>
              <a:rPr lang="es-xl" b="1" dirty="0">
                <a:solidFill>
                  <a:srgbClr val="292662"/>
                </a:solidFill>
                <a:latin typeface="Ubuntu Light" panose="020B0304030602030204" pitchFamily="34" charset="0"/>
              </a:rPr>
              <a:t>Brindar apoyo al Programa</a:t>
            </a:r>
          </a:p>
          <a:p>
            <a:pPr>
              <a:lnSpc>
                <a:spcPct val="120000"/>
              </a:lnSpc>
              <a:spcAft>
                <a:spcPts val="1200"/>
              </a:spcAft>
            </a:pPr>
            <a:r>
              <a:rPr lang="es-xl" dirty="0">
                <a:solidFill>
                  <a:srgbClr val="292662"/>
                </a:solidFill>
                <a:latin typeface="Ubuntu" panose="020B0504030602030204" pitchFamily="34" charset="0"/>
              </a:rPr>
              <a:t>Trabajan con su Programa para determinar si existe alguna necesidad que puedan satisfacer con su tiempo y conocimientos.</a:t>
            </a:r>
          </a:p>
        </p:txBody>
      </p:sp>
      <p:sp>
        <p:nvSpPr>
          <p:cNvPr id="10" name="TextBox 9">
            <a:extLst>
              <a:ext uri="{FF2B5EF4-FFF2-40B4-BE49-F238E27FC236}">
                <a16:creationId xmlns:a16="http://schemas.microsoft.com/office/drawing/2014/main" id="{43DC3614-D472-0DDA-CAF9-CFE7C09667EE}"/>
              </a:ext>
            </a:extLst>
          </p:cNvPr>
          <p:cNvSpPr txBox="1"/>
          <p:nvPr/>
        </p:nvSpPr>
        <p:spPr>
          <a:xfrm>
            <a:off x="6041960" y="4339424"/>
            <a:ext cx="5270473" cy="1794850"/>
          </a:xfrm>
          <a:prstGeom prst="rect">
            <a:avLst/>
          </a:prstGeom>
          <a:noFill/>
        </p:spPr>
        <p:txBody>
          <a:bodyPr wrap="square" rtlCol="0">
            <a:spAutoFit/>
          </a:bodyPr>
          <a:lstStyle/>
          <a:p>
            <a:pPr>
              <a:lnSpc>
                <a:spcPct val="120000"/>
              </a:lnSpc>
              <a:spcAft>
                <a:spcPts val="600"/>
              </a:spcAft>
            </a:pPr>
            <a:r>
              <a:rPr lang="es-xl" b="1" dirty="0">
                <a:solidFill>
                  <a:srgbClr val="292662"/>
                </a:solidFill>
                <a:latin typeface="Ubuntu Light" panose="020B0304030602030204" pitchFamily="34" charset="0"/>
              </a:rPr>
              <a:t>Recopilar comentarios</a:t>
            </a:r>
            <a:endParaRPr lang="en-US" dirty="0">
              <a:solidFill>
                <a:srgbClr val="292662"/>
              </a:solidFill>
              <a:latin typeface="Ubuntu" panose="020B0504030602030204" pitchFamily="34" charset="0"/>
            </a:endParaRPr>
          </a:p>
          <a:p>
            <a:pPr>
              <a:lnSpc>
                <a:spcPct val="120000"/>
              </a:lnSpc>
              <a:spcAft>
                <a:spcPts val="1200"/>
              </a:spcAft>
            </a:pPr>
            <a:r>
              <a:rPr lang="es-xl" dirty="0">
                <a:solidFill>
                  <a:srgbClr val="292662"/>
                </a:solidFill>
                <a:latin typeface="Ubuntu" panose="020B0504030602030204" pitchFamily="34" charset="0"/>
              </a:rPr>
              <a:t>Recopilan comentarios de las familias y se aseguran de que sus voces estén representadas en los debates y en los procesos de toma de decisiones. </a:t>
            </a:r>
          </a:p>
        </p:txBody>
      </p:sp>
      <p:cxnSp>
        <p:nvCxnSpPr>
          <p:cNvPr id="23" name="Straight Connector 22">
            <a:extLst>
              <a:ext uri="{FF2B5EF4-FFF2-40B4-BE49-F238E27FC236}">
                <a16:creationId xmlns:a16="http://schemas.microsoft.com/office/drawing/2014/main" id="{EB8529CE-C0B8-75A6-B360-9AE51A12BFF6}"/>
              </a:ext>
            </a:extLst>
          </p:cNvPr>
          <p:cNvCxnSpPr>
            <a:cxnSpLocks/>
          </p:cNvCxnSpPr>
          <p:nvPr/>
        </p:nvCxnSpPr>
        <p:spPr>
          <a:xfrm>
            <a:off x="6129047" y="4096323"/>
            <a:ext cx="5039696" cy="0"/>
          </a:xfrm>
          <a:prstGeom prst="line">
            <a:avLst/>
          </a:prstGeom>
          <a:ln>
            <a:solidFill>
              <a:srgbClr val="F6891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5489AED6-D6BE-0E9C-65FC-88B8E3C5DB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70962" y="4301983"/>
            <a:ext cx="729360" cy="705446"/>
          </a:xfrm>
          <a:prstGeom prst="rect">
            <a:avLst/>
          </a:prstGeom>
        </p:spPr>
      </p:pic>
      <p:pic>
        <p:nvPicPr>
          <p:cNvPr id="11" name="Graphic 10">
            <a:extLst>
              <a:ext uri="{FF2B5EF4-FFF2-40B4-BE49-F238E27FC236}">
                <a16:creationId xmlns:a16="http://schemas.microsoft.com/office/drawing/2014/main" id="{99DAB9B5-610A-32FE-FF92-CD6F0B1231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4006" y="2560298"/>
            <a:ext cx="663273" cy="678698"/>
          </a:xfrm>
          <a:prstGeom prst="rect">
            <a:avLst/>
          </a:prstGeom>
        </p:spPr>
      </p:pic>
      <p:pic>
        <p:nvPicPr>
          <p:cNvPr id="13" name="Picture 12">
            <a:extLst>
              <a:ext uri="{FF2B5EF4-FFF2-40B4-BE49-F238E27FC236}">
                <a16:creationId xmlns:a16="http://schemas.microsoft.com/office/drawing/2014/main" id="{20C7D80A-3A3E-6D9B-A928-0BDBEC6F9BD1}"/>
              </a:ext>
            </a:extLst>
          </p:cNvPr>
          <p:cNvPicPr>
            <a:picLocks noChangeAspect="1"/>
          </p:cNvPicPr>
          <p:nvPr/>
        </p:nvPicPr>
        <p:blipFill>
          <a:blip r:embed="rId7">
            <a:extLst>
              <a:ext uri="{28A0092B-C50C-407E-A947-70E740481C1C}">
                <a14:useLocalDpi xmlns:a14="http://schemas.microsoft.com/office/drawing/2010/main" val="0"/>
              </a:ext>
            </a:extLst>
          </a:blip>
          <a:srcRect l="17114" r="17114"/>
          <a:stretch/>
        </p:blipFill>
        <p:spPr>
          <a:xfrm>
            <a:off x="0" y="1524000"/>
            <a:ext cx="4355253" cy="4406900"/>
          </a:xfrm>
          <a:prstGeom prst="rect">
            <a:avLst/>
          </a:prstGeom>
        </p:spPr>
      </p:pic>
    </p:spTree>
    <p:extLst>
      <p:ext uri="{BB962C8B-B14F-4D97-AF65-F5344CB8AC3E}">
        <p14:creationId xmlns:p14="http://schemas.microsoft.com/office/powerpoint/2010/main" val="1455217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670E2-421E-2E96-F6CD-D52B4D89964E}"/>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4D470E8F-D1EF-976F-8621-E54F95F68B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95605" y="1879021"/>
            <a:ext cx="3099955" cy="3099955"/>
          </a:xfrm>
          <a:prstGeom prst="rect">
            <a:avLst/>
          </a:prstGeom>
        </p:spPr>
      </p:pic>
      <p:sp>
        <p:nvSpPr>
          <p:cNvPr id="5" name="Rectangle: Rounded Corners 4">
            <a:extLst>
              <a:ext uri="{FF2B5EF4-FFF2-40B4-BE49-F238E27FC236}">
                <a16:creationId xmlns:a16="http://schemas.microsoft.com/office/drawing/2014/main" id="{3F3A28D3-DDCF-FB6A-AA68-D0C8234285AF}"/>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9E5AE43-5E9F-1364-C22C-FD5A1702FDF9}"/>
              </a:ext>
            </a:extLst>
          </p:cNvPr>
          <p:cNvSpPr txBox="1"/>
          <p:nvPr/>
        </p:nvSpPr>
        <p:spPr>
          <a:xfrm>
            <a:off x="6163691" y="5297542"/>
            <a:ext cx="3563784" cy="707886"/>
          </a:xfrm>
          <a:prstGeom prst="rect">
            <a:avLst/>
          </a:prstGeom>
          <a:noFill/>
          <a:ln>
            <a:noFill/>
          </a:ln>
        </p:spPr>
        <p:txBody>
          <a:bodyPr wrap="square" rtlCol="0">
            <a:spAutoFit/>
          </a:bodyPr>
          <a:lstStyle/>
          <a:p>
            <a:pPr algn="ctr"/>
            <a:r>
              <a:rPr lang="es-xl" sz="2000" b="1" u="sng" dirty="0">
                <a:solidFill>
                  <a:srgbClr val="F6891F"/>
                </a:solidFill>
                <a:uFill>
                  <a:solidFill>
                    <a:srgbClr val="F6891F"/>
                  </a:solidFill>
                </a:uFill>
                <a:latin typeface="Ubuntu" panose="020B0504030602030204" pitchFamily="34" charset="0"/>
                <a:hlinkClick r:id="rId5">
                  <a:extLst>
                    <a:ext uri="{A12FA001-AC4F-418D-AE19-62706E023703}">
                      <ahyp:hlinkClr xmlns:ahyp="http://schemas.microsoft.com/office/drawing/2018/hyperlinkcolor" val="tx"/>
                    </a:ext>
                  </a:extLst>
                </a:hlinkClick>
              </a:rPr>
              <a:t>Encuesta inicial opcional sobre el bienestar familiar</a:t>
            </a:r>
            <a:endParaRPr lang="en-US" sz="2000" b="1" u="sng" dirty="0">
              <a:solidFill>
                <a:srgbClr val="F6891F"/>
              </a:solidFill>
              <a:uFill>
                <a:solidFill>
                  <a:srgbClr val="F6891F"/>
                </a:solidFill>
              </a:uFill>
              <a:latin typeface="Ubuntu" panose="020B0504030602030204" pitchFamily="34" charset="0"/>
            </a:endParaRPr>
          </a:p>
        </p:txBody>
      </p:sp>
      <p:pic>
        <p:nvPicPr>
          <p:cNvPr id="7" name="Graphic 6">
            <a:extLst>
              <a:ext uri="{FF2B5EF4-FFF2-40B4-BE49-F238E27FC236}">
                <a16:creationId xmlns:a16="http://schemas.microsoft.com/office/drawing/2014/main" id="{A46B52AD-8CA0-B153-4BF6-62499D8A01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73219" y="3428999"/>
            <a:ext cx="1682366" cy="1986742"/>
          </a:xfrm>
          <a:prstGeom prst="rect">
            <a:avLst/>
          </a:prstGeom>
        </p:spPr>
      </p:pic>
      <p:sp>
        <p:nvSpPr>
          <p:cNvPr id="8" name="TextBox 7">
            <a:extLst>
              <a:ext uri="{FF2B5EF4-FFF2-40B4-BE49-F238E27FC236}">
                <a16:creationId xmlns:a16="http://schemas.microsoft.com/office/drawing/2014/main" id="{C4D8C76D-A269-BE6A-1BD6-A0020C909FB5}"/>
              </a:ext>
            </a:extLst>
          </p:cNvPr>
          <p:cNvSpPr txBox="1"/>
          <p:nvPr/>
        </p:nvSpPr>
        <p:spPr>
          <a:xfrm>
            <a:off x="665216" y="1754291"/>
            <a:ext cx="3298372" cy="1200329"/>
          </a:xfrm>
          <a:prstGeom prst="rect">
            <a:avLst/>
          </a:prstGeom>
          <a:noFill/>
        </p:spPr>
        <p:txBody>
          <a:bodyPr wrap="square" rtlCol="0">
            <a:spAutoFit/>
          </a:bodyPr>
          <a:lstStyle/>
          <a:p>
            <a:r>
              <a:rPr lang="es-xl" sz="3600" b="1">
                <a:solidFill>
                  <a:srgbClr val="F6891F"/>
                </a:solidFill>
                <a:latin typeface="Ubuntu" panose="020B0504030602030204" pitchFamily="34" charset="0"/>
              </a:rPr>
              <a:t>Escaneen el </a:t>
            </a:r>
            <a:r>
              <a:rPr lang="es-xl" sz="3600" b="1" dirty="0">
                <a:solidFill>
                  <a:srgbClr val="F6891F"/>
                </a:solidFill>
                <a:latin typeface="Ubuntu" panose="020B0504030602030204" pitchFamily="34" charset="0"/>
              </a:rPr>
              <a:t>código QR</a:t>
            </a:r>
          </a:p>
        </p:txBody>
      </p:sp>
    </p:spTree>
    <p:extLst>
      <p:ext uri="{BB962C8B-B14F-4D97-AF65-F5344CB8AC3E}">
        <p14:creationId xmlns:p14="http://schemas.microsoft.com/office/powerpoint/2010/main" val="1782026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053783-DAB4-C7AA-091D-209A992DCDC6}"/>
              </a:ext>
            </a:extLst>
          </p:cNvPr>
          <p:cNvSpPr>
            <a:spLocks noGrp="1"/>
          </p:cNvSpPr>
          <p:nvPr>
            <p:ph type="body" sz="quarter" idx="11"/>
          </p:nvPr>
        </p:nvSpPr>
        <p:spPr>
          <a:xfrm>
            <a:off x="9753601" y="444728"/>
            <a:ext cx="2438399" cy="632958"/>
          </a:xfrm>
        </p:spPr>
        <p:txBody>
          <a:bodyPr>
            <a:normAutofit/>
          </a:bodyPr>
          <a:lstStyle/>
          <a:p>
            <a:r>
              <a:rPr lang="es-xl" sz="1350" dirty="0"/>
              <a:t>¿Qué es un Líder de familia?</a:t>
            </a:r>
          </a:p>
        </p:txBody>
      </p:sp>
      <p:sp>
        <p:nvSpPr>
          <p:cNvPr id="6" name="Text Placeholder 5">
            <a:extLst>
              <a:ext uri="{FF2B5EF4-FFF2-40B4-BE49-F238E27FC236}">
                <a16:creationId xmlns:a16="http://schemas.microsoft.com/office/drawing/2014/main" id="{03A2A805-8195-0B08-1521-E31A7FDF8BD7}"/>
              </a:ext>
            </a:extLst>
          </p:cNvPr>
          <p:cNvSpPr>
            <a:spLocks noGrp="1"/>
          </p:cNvSpPr>
          <p:nvPr>
            <p:ph type="body" sz="quarter" idx="12"/>
          </p:nvPr>
        </p:nvSpPr>
        <p:spPr>
          <a:xfrm>
            <a:off x="9339945" y="575623"/>
            <a:ext cx="528061" cy="356260"/>
          </a:xfrm>
        </p:spPr>
        <p:txBody>
          <a:bodyPr/>
          <a:lstStyle/>
          <a:p>
            <a:r>
              <a:rPr lang="es-xl" dirty="0"/>
              <a:t>1.3.</a:t>
            </a:r>
          </a:p>
        </p:txBody>
      </p:sp>
      <p:sp>
        <p:nvSpPr>
          <p:cNvPr id="7" name="Text Placeholder 6">
            <a:extLst>
              <a:ext uri="{FF2B5EF4-FFF2-40B4-BE49-F238E27FC236}">
                <a16:creationId xmlns:a16="http://schemas.microsoft.com/office/drawing/2014/main" id="{41D54C5A-7006-289D-5E3B-79D800EECF82}"/>
              </a:ext>
            </a:extLst>
          </p:cNvPr>
          <p:cNvSpPr>
            <a:spLocks noGrp="1"/>
          </p:cNvSpPr>
          <p:nvPr>
            <p:ph type="body" sz="quarter" idx="13"/>
          </p:nvPr>
        </p:nvSpPr>
        <p:spPr/>
        <p:txBody>
          <a:bodyPr/>
          <a:lstStyle/>
          <a:p>
            <a:r>
              <a:rPr lang="es-xl" dirty="0"/>
              <a:t>Día uno</a:t>
            </a:r>
          </a:p>
        </p:txBody>
      </p:sp>
      <p:sp>
        <p:nvSpPr>
          <p:cNvPr id="8" name="Rectangle: Rounded Corners 7">
            <a:extLst>
              <a:ext uri="{FF2B5EF4-FFF2-40B4-BE49-F238E27FC236}">
                <a16:creationId xmlns:a16="http://schemas.microsoft.com/office/drawing/2014/main" id="{3ED7F244-F689-9B54-14BA-BC81356A90B6}"/>
              </a:ext>
            </a:extLst>
          </p:cNvPr>
          <p:cNvSpPr/>
          <p:nvPr/>
        </p:nvSpPr>
        <p:spPr>
          <a:xfrm>
            <a:off x="7332506" y="1513362"/>
            <a:ext cx="5849201" cy="6005038"/>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0A0BF5C4-5C55-E1C5-82D0-6866C02608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578" y="1360962"/>
            <a:ext cx="552451" cy="552451"/>
          </a:xfrm>
          <a:prstGeom prst="rect">
            <a:avLst/>
          </a:prstGeom>
        </p:spPr>
      </p:pic>
      <p:sp>
        <p:nvSpPr>
          <p:cNvPr id="10" name="TextBox 9">
            <a:extLst>
              <a:ext uri="{FF2B5EF4-FFF2-40B4-BE49-F238E27FC236}">
                <a16:creationId xmlns:a16="http://schemas.microsoft.com/office/drawing/2014/main" id="{AC3C692A-E1A8-8E3A-ABAB-FD7C1FADA69A}"/>
              </a:ext>
            </a:extLst>
          </p:cNvPr>
          <p:cNvSpPr txBox="1"/>
          <p:nvPr/>
        </p:nvSpPr>
        <p:spPr>
          <a:xfrm>
            <a:off x="1245044" y="1360962"/>
            <a:ext cx="4231036"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Actividad</a:t>
            </a:r>
          </a:p>
        </p:txBody>
      </p:sp>
      <p:sp>
        <p:nvSpPr>
          <p:cNvPr id="12" name="TextBox 11">
            <a:extLst>
              <a:ext uri="{FF2B5EF4-FFF2-40B4-BE49-F238E27FC236}">
                <a16:creationId xmlns:a16="http://schemas.microsoft.com/office/drawing/2014/main" id="{B12401DA-A224-DB27-2441-924503F5A061}"/>
              </a:ext>
            </a:extLst>
          </p:cNvPr>
          <p:cNvSpPr txBox="1"/>
          <p:nvPr/>
        </p:nvSpPr>
        <p:spPr>
          <a:xfrm>
            <a:off x="1245044" y="2349454"/>
            <a:ext cx="5939528" cy="4287136"/>
          </a:xfrm>
          <a:prstGeom prst="rect">
            <a:avLst/>
          </a:prstGeom>
          <a:noFill/>
        </p:spPr>
        <p:txBody>
          <a:bodyPr wrap="square" rtlCol="0">
            <a:spAutoFit/>
          </a:bodyPr>
          <a:lstStyle/>
          <a:p>
            <a:pPr>
              <a:lnSpc>
                <a:spcPct val="120000"/>
              </a:lnSpc>
              <a:spcAft>
                <a:spcPts val="600"/>
              </a:spcAft>
            </a:pPr>
            <a:r>
              <a:rPr lang="es-xl" b="1" dirty="0">
                <a:solidFill>
                  <a:srgbClr val="292662"/>
                </a:solidFill>
                <a:latin typeface="Ubuntu" panose="020B0504030602030204" pitchFamily="34" charset="0"/>
              </a:rPr>
              <a:t>Círculo de fortalezas</a:t>
            </a:r>
            <a:endParaRPr lang="en-US" dirty="0">
              <a:solidFill>
                <a:srgbClr val="292662"/>
              </a:solidFill>
              <a:latin typeface="Ubuntu" panose="020B0504030602030204" pitchFamily="34" charset="0"/>
            </a:endParaRPr>
          </a:p>
          <a:p>
            <a:pPr marL="355600" indent="-355600">
              <a:lnSpc>
                <a:spcPct val="114000"/>
              </a:lnSpc>
              <a:spcAft>
                <a:spcPts val="800"/>
              </a:spcAft>
              <a:buBlip>
                <a:blip r:embed="rId5"/>
              </a:buBlip>
            </a:pPr>
            <a:r>
              <a:rPr lang="es-xl" sz="1600" b="1" dirty="0">
                <a:solidFill>
                  <a:srgbClr val="F6891F"/>
                </a:solidFill>
                <a:latin typeface="Ubuntu" panose="020B0504030602030204" pitchFamily="34" charset="0"/>
              </a:rPr>
              <a:t>Lean</a:t>
            </a:r>
            <a:r>
              <a:rPr lang="es-xl" sz="1600" dirty="0">
                <a:solidFill>
                  <a:srgbClr val="292662"/>
                </a:solidFill>
                <a:latin typeface="Ubuntu" panose="020B0504030602030204" pitchFamily="34" charset="0"/>
              </a:rPr>
              <a:t> la fortaleza de su tarjeta y reflexionen sobre cómo </a:t>
            </a:r>
            <a:br>
              <a:rPr lang="en-US" sz="1600" dirty="0">
                <a:solidFill>
                  <a:srgbClr val="292662"/>
                </a:solidFill>
                <a:latin typeface="Ubuntu" panose="020B0504030602030204" pitchFamily="34" charset="0"/>
              </a:rPr>
            </a:br>
            <a:r>
              <a:rPr lang="es-xl" sz="1600" dirty="0">
                <a:solidFill>
                  <a:srgbClr val="292662"/>
                </a:solidFill>
                <a:latin typeface="Ubuntu" panose="020B0504030602030204" pitchFamily="34" charset="0"/>
              </a:rPr>
              <a:t>se relaciona con su liderazgo en Olimpiadas Especiales.</a:t>
            </a:r>
          </a:p>
          <a:p>
            <a:pPr marL="355600" indent="-355600">
              <a:lnSpc>
                <a:spcPct val="114000"/>
              </a:lnSpc>
              <a:spcAft>
                <a:spcPts val="800"/>
              </a:spcAft>
              <a:buBlip>
                <a:blip r:embed="rId5"/>
              </a:buBlip>
            </a:pPr>
            <a:r>
              <a:rPr lang="es-xl" sz="1600" dirty="0">
                <a:solidFill>
                  <a:srgbClr val="292662"/>
                </a:solidFill>
                <a:latin typeface="Ubuntu" panose="020B0504030602030204" pitchFamily="34" charset="0"/>
              </a:rPr>
              <a:t>Formen un círculo con todos los participantes.</a:t>
            </a:r>
          </a:p>
          <a:p>
            <a:pPr marL="355600" indent="-355600">
              <a:lnSpc>
                <a:spcPct val="114000"/>
              </a:lnSpc>
              <a:spcAft>
                <a:spcPts val="800"/>
              </a:spcAft>
              <a:buBlip>
                <a:blip r:embed="rId5"/>
              </a:buBlip>
            </a:pPr>
            <a:r>
              <a:rPr lang="es-xl" sz="1600" b="1" dirty="0">
                <a:solidFill>
                  <a:srgbClr val="F6891F"/>
                </a:solidFill>
                <a:latin typeface="Ubuntu" panose="020B0504030602030204" pitchFamily="34" charset="0"/>
              </a:rPr>
              <a:t>Compartan</a:t>
            </a:r>
            <a:r>
              <a:rPr lang="es-xl" sz="1600" dirty="0">
                <a:solidFill>
                  <a:srgbClr val="292662"/>
                </a:solidFill>
                <a:latin typeface="Ubuntu" panose="020B0504030602030204" pitchFamily="34" charset="0"/>
              </a:rPr>
              <a:t> la fortaleza en su tarjeta y expliquen </a:t>
            </a:r>
            <a:br>
              <a:rPr lang="en-US" sz="1600" dirty="0">
                <a:solidFill>
                  <a:srgbClr val="292662"/>
                </a:solidFill>
                <a:latin typeface="Ubuntu" panose="020B0504030602030204" pitchFamily="34" charset="0"/>
              </a:rPr>
            </a:br>
            <a:r>
              <a:rPr lang="es-xl" sz="1600" dirty="0">
                <a:solidFill>
                  <a:srgbClr val="292662"/>
                </a:solidFill>
                <a:latin typeface="Ubuntu" panose="020B0504030602030204" pitchFamily="34" charset="0"/>
              </a:rPr>
              <a:t>si pueden observarla en su estilo de liderazgo </a:t>
            </a:r>
            <a:br>
              <a:rPr lang="en-US" sz="1600" dirty="0">
                <a:solidFill>
                  <a:srgbClr val="292662"/>
                </a:solidFill>
                <a:latin typeface="Ubuntu" panose="020B0504030602030204" pitchFamily="34" charset="0"/>
              </a:rPr>
            </a:br>
            <a:r>
              <a:rPr lang="es-xl" sz="1600" dirty="0">
                <a:solidFill>
                  <a:srgbClr val="292662"/>
                </a:solidFill>
                <a:latin typeface="Ubuntu" panose="020B0504030602030204" pitchFamily="34" charset="0"/>
              </a:rPr>
              <a:t>o no. Expliquen por qué.</a:t>
            </a:r>
          </a:p>
          <a:p>
            <a:pPr marL="355600" indent="-355600">
              <a:lnSpc>
                <a:spcPct val="114000"/>
              </a:lnSpc>
              <a:spcAft>
                <a:spcPts val="800"/>
              </a:spcAft>
              <a:buBlip>
                <a:blip r:embed="rId5"/>
              </a:buBlip>
            </a:pPr>
            <a:r>
              <a:rPr lang="es-xl" dirty="0">
                <a:solidFill>
                  <a:srgbClr val="292662"/>
                </a:solidFill>
                <a:latin typeface="Ubuntu" panose="020B0504030602030204" pitchFamily="34" charset="0"/>
              </a:rPr>
              <a:t>¡</a:t>
            </a:r>
            <a:r>
              <a:rPr lang="es-xl" sz="1600" b="1" dirty="0">
                <a:solidFill>
                  <a:srgbClr val="F6891F"/>
                </a:solidFill>
                <a:latin typeface="Ubuntu" panose="020B0504030602030204" pitchFamily="34" charset="0"/>
              </a:rPr>
              <a:t>Pasen</a:t>
            </a:r>
            <a:r>
              <a:rPr lang="es-xl" sz="1600" dirty="0">
                <a:solidFill>
                  <a:srgbClr val="292662"/>
                </a:solidFill>
                <a:latin typeface="Ubuntu" panose="020B0504030602030204" pitchFamily="34" charset="0"/>
              </a:rPr>
              <a:t> la fortaleza! Después de compartir, pasen su tarjeta de fortaleza a la persona que está a su izquierda.</a:t>
            </a:r>
          </a:p>
          <a:p>
            <a:pPr marL="355600" indent="-355600">
              <a:lnSpc>
                <a:spcPct val="114000"/>
              </a:lnSpc>
              <a:spcAft>
                <a:spcPts val="800"/>
              </a:spcAft>
              <a:buBlip>
                <a:blip r:embed="rId5"/>
              </a:buBlip>
            </a:pPr>
            <a:r>
              <a:rPr lang="es-xl" sz="1600" dirty="0">
                <a:solidFill>
                  <a:srgbClr val="292662"/>
                </a:solidFill>
                <a:latin typeface="Ubuntu" panose="020B0504030602030204" pitchFamily="34" charset="0"/>
              </a:rPr>
              <a:t>El nuevo portador de la tarjeta </a:t>
            </a:r>
            <a:r>
              <a:rPr lang="es-xl" sz="1600" b="1" dirty="0">
                <a:solidFill>
                  <a:srgbClr val="F6891F"/>
                </a:solidFill>
                <a:latin typeface="Ubuntu" panose="020B0504030602030204" pitchFamily="34" charset="0"/>
              </a:rPr>
              <a:t>reflexionará</a:t>
            </a:r>
            <a:r>
              <a:rPr lang="es-xl" sz="1600" dirty="0">
                <a:solidFill>
                  <a:srgbClr val="292662"/>
                </a:solidFill>
                <a:latin typeface="Ubuntu" panose="020B0504030602030204" pitchFamily="34" charset="0"/>
              </a:rPr>
              <a:t> sobre cómo se aplica esta fortaleza a sí mismo o cómo la ha observado en su propio liderazgo, y también compartirá su propia tarjeta de fortaleza.</a:t>
            </a:r>
          </a:p>
        </p:txBody>
      </p:sp>
      <p:graphicFrame>
        <p:nvGraphicFramePr>
          <p:cNvPr id="13" name="Table 12">
            <a:extLst>
              <a:ext uri="{FF2B5EF4-FFF2-40B4-BE49-F238E27FC236}">
                <a16:creationId xmlns:a16="http://schemas.microsoft.com/office/drawing/2014/main" id="{4B7956E0-53A4-1329-039E-20AA36B5A0C7}"/>
              </a:ext>
            </a:extLst>
          </p:cNvPr>
          <p:cNvGraphicFramePr>
            <a:graphicFrameLocks noGrp="1"/>
          </p:cNvGraphicFramePr>
          <p:nvPr>
            <p:extLst>
              <p:ext uri="{D42A27DB-BD31-4B8C-83A1-F6EECF244321}">
                <p14:modId xmlns:p14="http://schemas.microsoft.com/office/powerpoint/2010/main" val="2852875882"/>
              </p:ext>
            </p:extLst>
          </p:nvPr>
        </p:nvGraphicFramePr>
        <p:xfrm>
          <a:off x="7818585" y="2011800"/>
          <a:ext cx="4356000" cy="4284000"/>
        </p:xfrm>
        <a:graphic>
          <a:graphicData uri="http://schemas.openxmlformats.org/drawingml/2006/table">
            <a:tbl>
              <a:tblPr firstRow="1" bandRow="1">
                <a:tableStyleId>{5C22544A-7EE6-4342-B048-85BDC9FD1C3A}</a:tableStyleId>
              </a:tblPr>
              <a:tblGrid>
                <a:gridCol w="1452000">
                  <a:extLst>
                    <a:ext uri="{9D8B030D-6E8A-4147-A177-3AD203B41FA5}">
                      <a16:colId xmlns:a16="http://schemas.microsoft.com/office/drawing/2014/main" val="3061931847"/>
                    </a:ext>
                  </a:extLst>
                </a:gridCol>
                <a:gridCol w="1452000">
                  <a:extLst>
                    <a:ext uri="{9D8B030D-6E8A-4147-A177-3AD203B41FA5}">
                      <a16:colId xmlns:a16="http://schemas.microsoft.com/office/drawing/2014/main" val="347587836"/>
                    </a:ext>
                  </a:extLst>
                </a:gridCol>
                <a:gridCol w="1452000">
                  <a:extLst>
                    <a:ext uri="{9D8B030D-6E8A-4147-A177-3AD203B41FA5}">
                      <a16:colId xmlns:a16="http://schemas.microsoft.com/office/drawing/2014/main" val="2362230341"/>
                    </a:ext>
                  </a:extLst>
                </a:gridCol>
              </a:tblGrid>
              <a:tr h="396000">
                <a:tc gridSpan="3">
                  <a:txBody>
                    <a:bodyPr/>
                    <a:lstStyle/>
                    <a:p>
                      <a:pPr algn="l"/>
                      <a:r>
                        <a:rPr lang="es-xl" sz="1400" dirty="0">
                          <a:solidFill>
                            <a:srgbClr val="F6891F"/>
                          </a:solidFill>
                          <a:latin typeface="Ubuntu Light" panose="020B0304030602030204" pitchFamily="34" charset="0"/>
                        </a:rPr>
                        <a:t>Características de liderazgo</a:t>
                      </a:r>
                    </a:p>
                  </a:txBody>
                  <a:tcPr marL="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239529935"/>
                  </a:ext>
                </a:extLst>
              </a:tr>
              <a:tr h="324000">
                <a:tc>
                  <a:txBody>
                    <a:bodyPr/>
                    <a:lstStyle/>
                    <a:p>
                      <a:r>
                        <a:rPr lang="es-xl" sz="1200" dirty="0">
                          <a:solidFill>
                            <a:schemeClr val="bg1"/>
                          </a:solidFill>
                          <a:latin typeface="Ubuntu Light" panose="020B0304030602030204" pitchFamily="34" charset="0"/>
                        </a:rPr>
                        <a:t>Responsable</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s-xl" sz="1200" dirty="0">
                          <a:solidFill>
                            <a:schemeClr val="bg1"/>
                          </a:solidFill>
                          <a:latin typeface="Ubuntu Light" panose="020B0304030602030204" pitchFamily="34" charset="0"/>
                        </a:rPr>
                        <a:t>Accesible</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s-xl" sz="1200" dirty="0">
                          <a:solidFill>
                            <a:schemeClr val="bg1"/>
                          </a:solidFill>
                          <a:latin typeface="Ubuntu Light" panose="020B0304030602030204" pitchFamily="34" charset="0"/>
                        </a:rPr>
                        <a:t>Oyente activo</a:t>
                      </a:r>
                    </a:p>
                  </a:txBody>
                  <a:tcPr>
                    <a:lnL w="12700" cap="flat" cmpd="sng" algn="ctr">
                      <a:solidFill>
                        <a:srgbClr val="F6891F"/>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2069112"/>
                  </a:ext>
                </a:extLst>
              </a:tr>
              <a:tr h="324000">
                <a:tc>
                  <a:txBody>
                    <a:bodyPr/>
                    <a:lstStyle/>
                    <a:p>
                      <a:r>
                        <a:rPr lang="es-xl" sz="1200" dirty="0">
                          <a:solidFill>
                            <a:schemeClr val="bg1"/>
                          </a:solidFill>
                          <a:latin typeface="Ubuntu Light" panose="020B0304030602030204" pitchFamily="34" charset="0"/>
                        </a:rPr>
                        <a:t>Auténtico</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s-xl" sz="1200" dirty="0">
                          <a:solidFill>
                            <a:schemeClr val="bg1"/>
                          </a:solidFill>
                          <a:latin typeface="Ubuntu Light" panose="020B0304030602030204" pitchFamily="34" charset="0"/>
                        </a:rPr>
                        <a:t>Valiente</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s-xl" sz="1200" dirty="0">
                          <a:solidFill>
                            <a:schemeClr val="bg1"/>
                          </a:solidFill>
                          <a:latin typeface="Ubuntu Light" panose="020B0304030602030204" pitchFamily="34" charset="0"/>
                        </a:rPr>
                        <a:t>Atento</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5077630"/>
                  </a:ext>
                </a:extLst>
              </a:tr>
              <a:tr h="324000">
                <a:tc>
                  <a:txBody>
                    <a:bodyPr/>
                    <a:lstStyle/>
                    <a:p>
                      <a:r>
                        <a:rPr lang="es-xl" sz="1200" dirty="0">
                          <a:solidFill>
                            <a:schemeClr val="bg1"/>
                          </a:solidFill>
                          <a:latin typeface="Ubuntu Light" panose="020B0304030602030204" pitchFamily="34" charset="0"/>
                        </a:rPr>
                        <a:t>Carismático</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s-xl" sz="1200">
                          <a:solidFill>
                            <a:schemeClr val="bg1"/>
                          </a:solidFill>
                          <a:latin typeface="Ubuntu Light" panose="020B0304030602030204" pitchFamily="34" charset="0"/>
                        </a:rPr>
                        <a:t>Compasivo</a:t>
                      </a:r>
                      <a:r>
                        <a:rPr lang="en-US" sz="1200">
                          <a:solidFill>
                            <a:schemeClr val="bg1"/>
                          </a:solidFill>
                          <a:latin typeface="Ubuntu Light" panose="020B0304030602030204" pitchFamily="34" charset="0"/>
                        </a:rPr>
                        <a:t> </a:t>
                      </a:r>
                      <a:r>
                        <a:rPr lang="es-xl" sz="1200">
                          <a:solidFill>
                            <a:schemeClr val="bg1"/>
                          </a:solidFill>
                          <a:latin typeface="Ubuntu Light" panose="020B0304030602030204" pitchFamily="34" charset="0"/>
                        </a:rPr>
                        <a:t>:</a:t>
                      </a:r>
                      <a:endParaRPr lang="es-xl" sz="1200" dirty="0">
                        <a:solidFill>
                          <a:schemeClr val="bg1"/>
                        </a:solidFill>
                        <a:latin typeface="Ubuntu Light" panose="020B0304030602030204" pitchFamily="34" charset="0"/>
                      </a:endParaRP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Confident</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29716220"/>
                  </a:ext>
                </a:extLst>
              </a:tr>
              <a:tr h="324000">
                <a:tc>
                  <a:txBody>
                    <a:bodyPr/>
                    <a:lstStyle/>
                    <a:p>
                      <a:r>
                        <a:rPr lang="es-xl" sz="1200" dirty="0">
                          <a:solidFill>
                            <a:schemeClr val="bg1"/>
                          </a:solidFill>
                          <a:latin typeface="Ubuntu Light" panose="020B0304030602030204" pitchFamily="34" charset="0"/>
                        </a:rPr>
                        <a:t>Coherente</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s-xl" sz="1200" dirty="0">
                          <a:solidFill>
                            <a:schemeClr val="bg1"/>
                          </a:solidFill>
                          <a:latin typeface="Ubuntu Light" panose="020B0304030602030204" pitchFamily="34" charset="0"/>
                        </a:rPr>
                        <a:t>Creíble</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s-xl" sz="1200" dirty="0">
                          <a:solidFill>
                            <a:schemeClr val="bg1"/>
                          </a:solidFill>
                          <a:latin typeface="Ubuntu Light" panose="020B0304030602030204" pitchFamily="34" charset="0"/>
                        </a:rPr>
                        <a:t>Curioso</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7380056"/>
                  </a:ext>
                </a:extLst>
              </a:tr>
              <a:tr h="324000">
                <a:tc>
                  <a:txBody>
                    <a:bodyPr/>
                    <a:lstStyle/>
                    <a:p>
                      <a:r>
                        <a:rPr lang="es-xl" sz="1200" dirty="0">
                          <a:solidFill>
                            <a:schemeClr val="bg1"/>
                          </a:solidFill>
                          <a:latin typeface="Ubuntu Light" panose="020B0304030602030204" pitchFamily="34" charset="0"/>
                        </a:rPr>
                        <a:t>Dedicado</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s-xl" sz="1200" dirty="0">
                          <a:solidFill>
                            <a:schemeClr val="bg1"/>
                          </a:solidFill>
                          <a:latin typeface="Ubuntu Light" panose="020B0304030602030204" pitchFamily="34" charset="0"/>
                        </a:rPr>
                        <a:t>Detallista</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s-xl" sz="1200" dirty="0">
                          <a:solidFill>
                            <a:schemeClr val="bg1"/>
                          </a:solidFill>
                          <a:latin typeface="Ubuntu Light" panose="020B0304030602030204" pitchFamily="34" charset="0"/>
                        </a:rPr>
                        <a:t>Empático</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87766861"/>
                  </a:ext>
                </a:extLst>
              </a:tr>
              <a:tr h="324000">
                <a:tc>
                  <a:txBody>
                    <a:bodyPr/>
                    <a:lstStyle/>
                    <a:p>
                      <a:r>
                        <a:rPr lang="es-xl" sz="1200" dirty="0">
                          <a:solidFill>
                            <a:schemeClr val="bg1"/>
                          </a:solidFill>
                          <a:latin typeface="Ubuntu Light" panose="020B0304030602030204" pitchFamily="34" charset="0"/>
                        </a:rPr>
                        <a:t>Empoderante</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s-xl" sz="1200" dirty="0">
                          <a:solidFill>
                            <a:schemeClr val="bg1"/>
                          </a:solidFill>
                          <a:latin typeface="Ubuntu Light" panose="020B0304030602030204" pitchFamily="34" charset="0"/>
                        </a:rPr>
                        <a:t>Tenaz</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s-xl" sz="1200" dirty="0">
                          <a:solidFill>
                            <a:schemeClr val="bg1"/>
                          </a:solidFill>
                          <a:latin typeface="Ubuntu Light" panose="020B0304030602030204" pitchFamily="34" charset="0"/>
                        </a:rPr>
                        <a:t>Sincero</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29037694"/>
                  </a:ext>
                </a:extLst>
              </a:tr>
              <a:tr h="324000">
                <a:tc>
                  <a:txBody>
                    <a:bodyPr/>
                    <a:lstStyle/>
                    <a:p>
                      <a:r>
                        <a:rPr lang="es-xl" sz="1200" dirty="0">
                          <a:solidFill>
                            <a:schemeClr val="bg1"/>
                          </a:solidFill>
                          <a:latin typeface="Ubuntu Light" panose="020B0304030602030204" pitchFamily="34" charset="0"/>
                        </a:rPr>
                        <a:t>Humilde</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s-xl" sz="1200" dirty="0">
                          <a:solidFill>
                            <a:schemeClr val="bg1"/>
                          </a:solidFill>
                          <a:latin typeface="Ubuntu Light" panose="020B0304030602030204" pitchFamily="34" charset="0"/>
                        </a:rPr>
                        <a:t>Inclusivo</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s-xl" sz="1200" dirty="0">
                          <a:solidFill>
                            <a:schemeClr val="bg1"/>
                          </a:solidFill>
                          <a:latin typeface="Ubuntu Light" panose="020B0304030602030204" pitchFamily="34" charset="0"/>
                        </a:rPr>
                        <a:t>Inspirador</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3709652"/>
                  </a:ext>
                </a:extLst>
              </a:tr>
              <a:tr h="324000">
                <a:tc>
                  <a:txBody>
                    <a:bodyPr/>
                    <a:lstStyle/>
                    <a:p>
                      <a:r>
                        <a:rPr lang="es-xl" sz="1200" dirty="0">
                          <a:solidFill>
                            <a:schemeClr val="bg1"/>
                          </a:solidFill>
                          <a:latin typeface="Ubuntu Light" panose="020B0304030602030204" pitchFamily="34" charset="0"/>
                        </a:rPr>
                        <a:t>Innovador</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s-xl" sz="1200" dirty="0">
                          <a:solidFill>
                            <a:schemeClr val="bg1"/>
                          </a:solidFill>
                          <a:latin typeface="Ubuntu Light" panose="020B0304030602030204" pitchFamily="34" charset="0"/>
                        </a:rPr>
                        <a:t>Leal</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s-xl" sz="1200" dirty="0">
                          <a:solidFill>
                            <a:schemeClr val="bg1"/>
                          </a:solidFill>
                          <a:latin typeface="Ubuntu Light" panose="020B0304030602030204" pitchFamily="34" charset="0"/>
                        </a:rPr>
                        <a:t>Motivador</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70355997"/>
                  </a:ext>
                </a:extLst>
              </a:tr>
              <a:tr h="324000">
                <a:tc>
                  <a:txBody>
                    <a:bodyPr/>
                    <a:lstStyle/>
                    <a:p>
                      <a:r>
                        <a:rPr lang="es-xl" sz="1200" dirty="0">
                          <a:solidFill>
                            <a:schemeClr val="bg1"/>
                          </a:solidFill>
                          <a:latin typeface="Ubuntu Light" panose="020B0304030602030204" pitchFamily="34" charset="0"/>
                        </a:rPr>
                        <a:t>Receptivo</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s-xl" sz="1200" dirty="0">
                          <a:solidFill>
                            <a:schemeClr val="bg1"/>
                          </a:solidFill>
                          <a:latin typeface="Ubuntu Light" panose="020B0304030602030204" pitchFamily="34" charset="0"/>
                        </a:rPr>
                        <a:t>Organizado</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s-xl" sz="1200" dirty="0">
                          <a:solidFill>
                            <a:schemeClr val="bg1"/>
                          </a:solidFill>
                          <a:latin typeface="Ubuntu Light" panose="020B0304030602030204" pitchFamily="34" charset="0"/>
                        </a:rPr>
                        <a:t>Franco</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9981313"/>
                  </a:ext>
                </a:extLst>
              </a:tr>
              <a:tr h="324000">
                <a:tc>
                  <a:txBody>
                    <a:bodyPr/>
                    <a:lstStyle/>
                    <a:p>
                      <a:r>
                        <a:rPr lang="es-xl" sz="1200" dirty="0">
                          <a:solidFill>
                            <a:schemeClr val="bg1"/>
                          </a:solidFill>
                          <a:latin typeface="Ubuntu Light" panose="020B0304030602030204" pitchFamily="34" charset="0"/>
                        </a:rPr>
                        <a:t>Apasionado</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s-xl" sz="1200" dirty="0">
                          <a:solidFill>
                            <a:schemeClr val="bg1"/>
                          </a:solidFill>
                          <a:latin typeface="Ubuntu Light" panose="020B0304030602030204" pitchFamily="34" charset="0"/>
                        </a:rPr>
                        <a:t>Proactivo</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s-xl" sz="1200" dirty="0">
                          <a:solidFill>
                            <a:schemeClr val="bg1"/>
                          </a:solidFill>
                          <a:latin typeface="Ubuntu Light" panose="020B0304030602030204" pitchFamily="34" charset="0"/>
                        </a:rPr>
                        <a:t>Persuasivo</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4297280"/>
                  </a:ext>
                </a:extLst>
              </a:tr>
              <a:tr h="324000">
                <a:tc>
                  <a:txBody>
                    <a:bodyPr/>
                    <a:lstStyle/>
                    <a:p>
                      <a:r>
                        <a:rPr lang="es-xl" sz="1200" dirty="0">
                          <a:solidFill>
                            <a:schemeClr val="bg1"/>
                          </a:solidFill>
                          <a:latin typeface="Ubuntu Light" panose="020B0304030602030204" pitchFamily="34" charset="0"/>
                        </a:rPr>
                        <a:t>Cumplidor</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s-xl" sz="1200" dirty="0">
                          <a:solidFill>
                            <a:schemeClr val="bg1"/>
                          </a:solidFill>
                          <a:latin typeface="Ubuntu Light" panose="020B0304030602030204" pitchFamily="34" charset="0"/>
                        </a:rPr>
                        <a:t>Respetuoso</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s-xl" sz="1200" dirty="0">
                          <a:solidFill>
                            <a:schemeClr val="bg1"/>
                          </a:solidFill>
                          <a:latin typeface="Ubuntu Light" panose="020B0304030602030204" pitchFamily="34" charset="0"/>
                        </a:rPr>
                        <a:t>Calificado</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031169"/>
                  </a:ext>
                </a:extLst>
              </a:tr>
              <a:tr h="324000">
                <a:tc>
                  <a:txBody>
                    <a:bodyPr/>
                    <a:lstStyle/>
                    <a:p>
                      <a:r>
                        <a:rPr lang="es-xl" sz="1200" dirty="0">
                          <a:solidFill>
                            <a:schemeClr val="bg1"/>
                          </a:solidFill>
                          <a:latin typeface="Ubuntu Light" panose="020B0304030602030204" pitchFamily="34" charset="0"/>
                        </a:rPr>
                        <a:t>Inteligente</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s-xl" sz="1200" dirty="0">
                          <a:solidFill>
                            <a:schemeClr val="bg1"/>
                          </a:solidFill>
                          <a:latin typeface="Ubuntu Light" panose="020B0304030602030204" pitchFamily="34" charset="0"/>
                        </a:rPr>
                        <a:t>Comprensivo</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s-xl" sz="1200" dirty="0">
                          <a:solidFill>
                            <a:schemeClr val="bg1"/>
                          </a:solidFill>
                          <a:latin typeface="Ubuntu Light" panose="020B0304030602030204" pitchFamily="34" charset="0"/>
                        </a:rPr>
                        <a:t>Confiable</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8298007"/>
                  </a:ext>
                </a:extLst>
              </a:tr>
            </a:tbl>
          </a:graphicData>
        </a:graphic>
      </p:graphicFrame>
      <p:sp>
        <p:nvSpPr>
          <p:cNvPr id="14" name="TextBox 13">
            <a:extLst>
              <a:ext uri="{FF2B5EF4-FFF2-40B4-BE49-F238E27FC236}">
                <a16:creationId xmlns:a16="http://schemas.microsoft.com/office/drawing/2014/main" id="{6A1EEAE5-0C28-66EC-7465-7C787683EBA9}"/>
              </a:ext>
            </a:extLst>
          </p:cNvPr>
          <p:cNvSpPr txBox="1"/>
          <p:nvPr/>
        </p:nvSpPr>
        <p:spPr>
          <a:xfrm>
            <a:off x="1229804" y="1780967"/>
            <a:ext cx="4231036" cy="461665"/>
          </a:xfrm>
          <a:prstGeom prst="rect">
            <a:avLst/>
          </a:prstGeom>
          <a:noFill/>
        </p:spPr>
        <p:txBody>
          <a:bodyPr wrap="square" rtlCol="0">
            <a:spAutoFit/>
          </a:bodyPr>
          <a:lstStyle/>
          <a:p>
            <a:r>
              <a:rPr lang="es-xl" sz="2400" dirty="0">
                <a:solidFill>
                  <a:srgbClr val="F6891F"/>
                </a:solidFill>
                <a:latin typeface="Ubuntu" panose="020B0504030602030204" pitchFamily="34" charset="0"/>
              </a:rPr>
              <a:t>Evaluación de fortalezas</a:t>
            </a:r>
          </a:p>
        </p:txBody>
      </p:sp>
    </p:spTree>
    <p:extLst>
      <p:ext uri="{BB962C8B-B14F-4D97-AF65-F5344CB8AC3E}">
        <p14:creationId xmlns:p14="http://schemas.microsoft.com/office/powerpoint/2010/main" val="33103123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250FB-46B6-0E1C-2E38-E8B85365412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6D271FB-560E-B41D-6E19-EDB03EC28B80}"/>
              </a:ext>
            </a:extLst>
          </p:cNvPr>
          <p:cNvSpPr>
            <a:spLocks noGrp="1"/>
          </p:cNvSpPr>
          <p:nvPr>
            <p:ph type="body" sz="quarter" idx="11"/>
          </p:nvPr>
        </p:nvSpPr>
        <p:spPr>
          <a:xfrm>
            <a:off x="9753601" y="444728"/>
            <a:ext cx="2438399" cy="632958"/>
          </a:xfrm>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xl" sz="135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¿Qué es un Líder de familia?</a:t>
            </a:r>
          </a:p>
        </p:txBody>
      </p:sp>
      <p:sp>
        <p:nvSpPr>
          <p:cNvPr id="6" name="Text Placeholder 5">
            <a:extLst>
              <a:ext uri="{FF2B5EF4-FFF2-40B4-BE49-F238E27FC236}">
                <a16:creationId xmlns:a16="http://schemas.microsoft.com/office/drawing/2014/main" id="{00A4E246-FD1F-3513-1F60-F8450DB98554}"/>
              </a:ext>
            </a:extLst>
          </p:cNvPr>
          <p:cNvSpPr>
            <a:spLocks noGrp="1"/>
          </p:cNvSpPr>
          <p:nvPr>
            <p:ph type="body" sz="quarter" idx="12"/>
          </p:nvPr>
        </p:nvSpPr>
        <p:spPr>
          <a:xfrm>
            <a:off x="9339945" y="575623"/>
            <a:ext cx="528061" cy="356260"/>
          </a:xfrm>
        </p:spPr>
        <p:txBody>
          <a:bodyPr/>
          <a:lstStyle/>
          <a:p>
            <a:r>
              <a:rPr lang="es-xl" dirty="0"/>
              <a:t>1.3.</a:t>
            </a:r>
          </a:p>
        </p:txBody>
      </p:sp>
      <p:sp>
        <p:nvSpPr>
          <p:cNvPr id="7" name="Text Placeholder 6">
            <a:extLst>
              <a:ext uri="{FF2B5EF4-FFF2-40B4-BE49-F238E27FC236}">
                <a16:creationId xmlns:a16="http://schemas.microsoft.com/office/drawing/2014/main" id="{C0487178-1F75-1BD4-39D4-578ECD82645A}"/>
              </a:ext>
            </a:extLst>
          </p:cNvPr>
          <p:cNvSpPr>
            <a:spLocks noGrp="1"/>
          </p:cNvSpPr>
          <p:nvPr>
            <p:ph type="body" sz="quarter" idx="13"/>
          </p:nvPr>
        </p:nvSpPr>
        <p:spPr/>
        <p:txBody>
          <a:bodyPr/>
          <a:lstStyle/>
          <a:p>
            <a:r>
              <a:rPr lang="es-xl" dirty="0"/>
              <a:t>Día uno</a:t>
            </a:r>
          </a:p>
        </p:txBody>
      </p:sp>
      <p:sp>
        <p:nvSpPr>
          <p:cNvPr id="8" name="Rectangle: Rounded Corners 7">
            <a:extLst>
              <a:ext uri="{FF2B5EF4-FFF2-40B4-BE49-F238E27FC236}">
                <a16:creationId xmlns:a16="http://schemas.microsoft.com/office/drawing/2014/main" id="{9C4C4859-7A79-72D0-E15A-8E754DCBFFA0}"/>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6B6D515-BBCC-F299-5723-C9B4021B8DDD}"/>
              </a:ext>
            </a:extLst>
          </p:cNvPr>
          <p:cNvSpPr txBox="1"/>
          <p:nvPr/>
        </p:nvSpPr>
        <p:spPr>
          <a:xfrm>
            <a:off x="4964798" y="2004693"/>
            <a:ext cx="6190882" cy="1683089"/>
          </a:xfrm>
          <a:prstGeom prst="rect">
            <a:avLst/>
          </a:prstGeom>
          <a:noFill/>
        </p:spPr>
        <p:txBody>
          <a:bodyPr wrap="square" rtlCol="0">
            <a:spAutoFit/>
          </a:bodyPr>
          <a:lstStyle/>
          <a:p>
            <a:pPr>
              <a:lnSpc>
                <a:spcPct val="120000"/>
              </a:lnSpc>
              <a:spcAft>
                <a:spcPts val="1200"/>
              </a:spcAft>
            </a:pPr>
            <a:r>
              <a:rPr lang="es-xl" sz="2000" b="1" dirty="0">
                <a:solidFill>
                  <a:srgbClr val="292662"/>
                </a:solidFill>
                <a:latin typeface="Ubuntu" panose="020B0504030602030204" pitchFamily="34" charset="0"/>
              </a:rPr>
              <a:t>Reflexión grupal</a:t>
            </a:r>
            <a:endParaRPr lang="en-US" sz="2000" dirty="0">
              <a:solidFill>
                <a:srgbClr val="292662"/>
              </a:solidFill>
              <a:latin typeface="Ubuntu" panose="020B0504030602030204" pitchFamily="34" charset="0"/>
            </a:endParaRPr>
          </a:p>
          <a:p>
            <a:pPr marL="355600" indent="-355600">
              <a:lnSpc>
                <a:spcPct val="120000"/>
              </a:lnSpc>
              <a:spcAft>
                <a:spcPts val="1200"/>
              </a:spcAft>
              <a:buBlip>
                <a:blip r:embed="rId3"/>
              </a:buBlip>
            </a:pPr>
            <a:r>
              <a:rPr lang="es-xl" sz="2000" dirty="0">
                <a:solidFill>
                  <a:srgbClr val="292662"/>
                </a:solidFill>
                <a:latin typeface="Ubuntu" panose="020B0504030602030204" pitchFamily="34" charset="0"/>
              </a:rPr>
              <a:t>¿Cómo pueden combinarse y utilizarse estas fortalezas diferentes para mejorar el liderazgo de familias en Olimpiadas Especiales?</a:t>
            </a:r>
          </a:p>
        </p:txBody>
      </p:sp>
      <p:sp>
        <p:nvSpPr>
          <p:cNvPr id="3" name="TextBox 2">
            <a:extLst>
              <a:ext uri="{FF2B5EF4-FFF2-40B4-BE49-F238E27FC236}">
                <a16:creationId xmlns:a16="http://schemas.microsoft.com/office/drawing/2014/main" id="{1F900FB9-796E-97B3-C6E0-F0F6720D2634}"/>
              </a:ext>
            </a:extLst>
          </p:cNvPr>
          <p:cNvSpPr txBox="1"/>
          <p:nvPr/>
        </p:nvSpPr>
        <p:spPr>
          <a:xfrm>
            <a:off x="1244598" y="1893677"/>
            <a:ext cx="2199641"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Reflexión</a:t>
            </a:r>
          </a:p>
        </p:txBody>
      </p:sp>
      <p:sp>
        <p:nvSpPr>
          <p:cNvPr id="4" name="TextBox 3">
            <a:extLst>
              <a:ext uri="{FF2B5EF4-FFF2-40B4-BE49-F238E27FC236}">
                <a16:creationId xmlns:a16="http://schemas.microsoft.com/office/drawing/2014/main" id="{306165E4-8061-C67A-7818-90084326B8A7}"/>
              </a:ext>
            </a:extLst>
          </p:cNvPr>
          <p:cNvSpPr txBox="1"/>
          <p:nvPr/>
        </p:nvSpPr>
        <p:spPr>
          <a:xfrm>
            <a:off x="1244599" y="2446128"/>
            <a:ext cx="2733041" cy="707886"/>
          </a:xfrm>
          <a:prstGeom prst="rect">
            <a:avLst/>
          </a:prstGeom>
          <a:noFill/>
        </p:spPr>
        <p:txBody>
          <a:bodyPr wrap="square" rtlCol="0">
            <a:spAutoFit/>
          </a:bodyPr>
          <a:lstStyle/>
          <a:p>
            <a:r>
              <a:rPr lang="es-xl" sz="2000">
                <a:solidFill>
                  <a:schemeClr val="bg1"/>
                </a:solidFill>
                <a:latin typeface="Ubuntu" panose="020B0504030602030204" pitchFamily="34" charset="0"/>
              </a:rPr>
              <a:t>Evaluación </a:t>
            </a:r>
            <a:br>
              <a:rPr lang="en-US" sz="2000">
                <a:solidFill>
                  <a:schemeClr val="bg1"/>
                </a:solidFill>
                <a:latin typeface="Ubuntu" panose="020B0504030602030204" pitchFamily="34" charset="0"/>
              </a:rPr>
            </a:br>
            <a:r>
              <a:rPr lang="es-xl" sz="2000">
                <a:solidFill>
                  <a:schemeClr val="bg1"/>
                </a:solidFill>
                <a:latin typeface="Ubuntu" panose="020B0504030602030204" pitchFamily="34" charset="0"/>
              </a:rPr>
              <a:t>de </a:t>
            </a:r>
            <a:r>
              <a:rPr lang="es-xl" sz="2000" dirty="0">
                <a:solidFill>
                  <a:schemeClr val="bg1"/>
                </a:solidFill>
                <a:latin typeface="Ubuntu" panose="020B0504030602030204" pitchFamily="34" charset="0"/>
              </a:rPr>
              <a:t>fortalezas</a:t>
            </a:r>
          </a:p>
        </p:txBody>
      </p:sp>
      <p:pic>
        <p:nvPicPr>
          <p:cNvPr id="10" name="Graphic 9">
            <a:extLst>
              <a:ext uri="{FF2B5EF4-FFF2-40B4-BE49-F238E27FC236}">
                <a16:creationId xmlns:a16="http://schemas.microsoft.com/office/drawing/2014/main" id="{700D6AE1-0CC6-2BE4-9476-AB092358E4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2133" y="1862497"/>
            <a:ext cx="554400" cy="554400"/>
          </a:xfrm>
          <a:prstGeom prst="rect">
            <a:avLst/>
          </a:prstGeom>
        </p:spPr>
      </p:pic>
    </p:spTree>
    <p:extLst>
      <p:ext uri="{BB962C8B-B14F-4D97-AF65-F5344CB8AC3E}">
        <p14:creationId xmlns:p14="http://schemas.microsoft.com/office/powerpoint/2010/main" val="27821848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D00AD-4C81-59E0-0A71-034F27D0DF9E}"/>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EB4FC3DE-EA76-C76C-0C57-54DFE5592F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0119" y="3225795"/>
            <a:ext cx="11581235" cy="302005"/>
          </a:xfrm>
          <a:prstGeom prst="rect">
            <a:avLst/>
          </a:prstGeom>
        </p:spPr>
      </p:pic>
      <p:sp>
        <p:nvSpPr>
          <p:cNvPr id="2" name="Text Placeholder 1">
            <a:extLst>
              <a:ext uri="{FF2B5EF4-FFF2-40B4-BE49-F238E27FC236}">
                <a16:creationId xmlns:a16="http://schemas.microsoft.com/office/drawing/2014/main" id="{CDD36C53-49A8-7462-AA0B-B0849F20B93C}"/>
              </a:ext>
            </a:extLst>
          </p:cNvPr>
          <p:cNvSpPr>
            <a:spLocks noGrp="1"/>
          </p:cNvSpPr>
          <p:nvPr>
            <p:ph type="body" sz="quarter" idx="11"/>
          </p:nvPr>
        </p:nvSpPr>
        <p:spPr>
          <a:xfrm>
            <a:off x="9753601" y="444728"/>
            <a:ext cx="2438399" cy="632958"/>
          </a:xfrm>
        </p:spPr>
        <p:txBody>
          <a:bodyPr>
            <a:normAutofit/>
          </a:bodyPr>
          <a:lstStyle/>
          <a:p>
            <a:r>
              <a:rPr lang="es-xl" sz="1350" dirty="0"/>
              <a:t>¿Qué es un Líder de familia?</a:t>
            </a:r>
          </a:p>
        </p:txBody>
      </p:sp>
      <p:sp>
        <p:nvSpPr>
          <p:cNvPr id="3" name="Text Placeholder 2">
            <a:extLst>
              <a:ext uri="{FF2B5EF4-FFF2-40B4-BE49-F238E27FC236}">
                <a16:creationId xmlns:a16="http://schemas.microsoft.com/office/drawing/2014/main" id="{9E25E13B-1573-9C34-1BF5-9E222E324DFA}"/>
              </a:ext>
            </a:extLst>
          </p:cNvPr>
          <p:cNvSpPr>
            <a:spLocks noGrp="1"/>
          </p:cNvSpPr>
          <p:nvPr>
            <p:ph type="body" sz="quarter" idx="12"/>
          </p:nvPr>
        </p:nvSpPr>
        <p:spPr>
          <a:xfrm>
            <a:off x="9339945" y="575381"/>
            <a:ext cx="528061" cy="356260"/>
          </a:xfrm>
        </p:spPr>
        <p:txBody>
          <a:bodyPr/>
          <a:lstStyle/>
          <a:p>
            <a:r>
              <a:rPr lang="es-xl" dirty="0"/>
              <a:t>1.3.</a:t>
            </a:r>
          </a:p>
        </p:txBody>
      </p:sp>
      <p:sp>
        <p:nvSpPr>
          <p:cNvPr id="4" name="Text Placeholder 3">
            <a:extLst>
              <a:ext uri="{FF2B5EF4-FFF2-40B4-BE49-F238E27FC236}">
                <a16:creationId xmlns:a16="http://schemas.microsoft.com/office/drawing/2014/main" id="{AF6B7072-9AB5-BF12-5F05-D03651AA7264}"/>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739063A8-A502-7B9C-EFED-B29271E286F2}"/>
              </a:ext>
            </a:extLst>
          </p:cNvPr>
          <p:cNvSpPr txBox="1"/>
          <p:nvPr/>
        </p:nvSpPr>
        <p:spPr>
          <a:xfrm>
            <a:off x="811898" y="1524000"/>
            <a:ext cx="11380102"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Expectativas tras la Capacitación para Líderes de familia:</a:t>
            </a:r>
          </a:p>
        </p:txBody>
      </p:sp>
      <p:sp>
        <p:nvSpPr>
          <p:cNvPr id="6" name="TextBox 5">
            <a:extLst>
              <a:ext uri="{FF2B5EF4-FFF2-40B4-BE49-F238E27FC236}">
                <a16:creationId xmlns:a16="http://schemas.microsoft.com/office/drawing/2014/main" id="{93947F4F-24F0-A8D1-79E0-8270DE7074FD}"/>
              </a:ext>
            </a:extLst>
          </p:cNvPr>
          <p:cNvSpPr txBox="1"/>
          <p:nvPr/>
        </p:nvSpPr>
        <p:spPr>
          <a:xfrm>
            <a:off x="1650925" y="3811584"/>
            <a:ext cx="4038600" cy="1385507"/>
          </a:xfrm>
          <a:prstGeom prst="rect">
            <a:avLst/>
          </a:prstGeom>
          <a:noFill/>
        </p:spPr>
        <p:txBody>
          <a:bodyPr wrap="square" rtlCol="0">
            <a:spAutoFit/>
          </a:bodyPr>
          <a:lstStyle/>
          <a:p>
            <a:pPr>
              <a:lnSpc>
                <a:spcPct val="120000"/>
              </a:lnSpc>
              <a:spcAft>
                <a:spcPts val="2400"/>
              </a:spcAft>
            </a:pPr>
            <a:r>
              <a:rPr lang="es-xl" dirty="0">
                <a:solidFill>
                  <a:srgbClr val="292662"/>
                </a:solidFill>
                <a:latin typeface="Ubuntu" panose="020B0504030602030204" pitchFamily="34" charset="0"/>
              </a:rPr>
              <a:t>Reúnanse con el </a:t>
            </a:r>
            <a:r>
              <a:rPr lang="es-xl">
                <a:solidFill>
                  <a:srgbClr val="292662"/>
                </a:solidFill>
                <a:latin typeface="Ubuntu" panose="020B0504030602030204" pitchFamily="34" charset="0"/>
              </a:rPr>
              <a:t>Coordinador </a:t>
            </a:r>
            <a:br>
              <a:rPr lang="en-US">
                <a:solidFill>
                  <a:srgbClr val="292662"/>
                </a:solidFill>
                <a:latin typeface="Ubuntu" panose="020B0504030602030204" pitchFamily="34" charset="0"/>
              </a:rPr>
            </a:br>
            <a:r>
              <a:rPr lang="es-xl">
                <a:solidFill>
                  <a:srgbClr val="292662"/>
                </a:solidFill>
                <a:latin typeface="Ubuntu" panose="020B0504030602030204" pitchFamily="34" charset="0"/>
              </a:rPr>
              <a:t>de </a:t>
            </a:r>
            <a:r>
              <a:rPr lang="es-xl" dirty="0">
                <a:solidFill>
                  <a:srgbClr val="292662"/>
                </a:solidFill>
                <a:latin typeface="Ubuntu" panose="020B0504030602030204" pitchFamily="34" charset="0"/>
              </a:rPr>
              <a:t>Familias de su Programa u otro miembro del equipo de Olimpiadas Especiales en su comunidad local.</a:t>
            </a:r>
          </a:p>
        </p:txBody>
      </p:sp>
      <p:sp>
        <p:nvSpPr>
          <p:cNvPr id="7" name="TextBox 6">
            <a:extLst>
              <a:ext uri="{FF2B5EF4-FFF2-40B4-BE49-F238E27FC236}">
                <a16:creationId xmlns:a16="http://schemas.microsoft.com/office/drawing/2014/main" id="{3A2AABF0-AA85-66B3-6049-850DFD98C480}"/>
              </a:ext>
            </a:extLst>
          </p:cNvPr>
          <p:cNvSpPr txBox="1"/>
          <p:nvPr/>
        </p:nvSpPr>
        <p:spPr>
          <a:xfrm>
            <a:off x="811898" y="2047220"/>
            <a:ext cx="7280541" cy="461665"/>
          </a:xfrm>
          <a:prstGeom prst="rect">
            <a:avLst/>
          </a:prstGeom>
          <a:noFill/>
        </p:spPr>
        <p:txBody>
          <a:bodyPr wrap="square" rtlCol="0">
            <a:spAutoFit/>
          </a:bodyPr>
          <a:lstStyle/>
          <a:p>
            <a:r>
              <a:rPr lang="es-xl" sz="2400" dirty="0">
                <a:solidFill>
                  <a:srgbClr val="F6891F"/>
                </a:solidFill>
                <a:latin typeface="Ubuntu" panose="020B0504030602030204" pitchFamily="34" charset="0"/>
              </a:rPr>
              <a:t>Trabajar con Líderes del Programa o la Región</a:t>
            </a:r>
          </a:p>
        </p:txBody>
      </p:sp>
      <p:sp>
        <p:nvSpPr>
          <p:cNvPr id="8" name="TextBox 7">
            <a:extLst>
              <a:ext uri="{FF2B5EF4-FFF2-40B4-BE49-F238E27FC236}">
                <a16:creationId xmlns:a16="http://schemas.microsoft.com/office/drawing/2014/main" id="{64701C23-ED92-960E-7090-0F8E1F074A48}"/>
              </a:ext>
            </a:extLst>
          </p:cNvPr>
          <p:cNvSpPr txBox="1"/>
          <p:nvPr/>
        </p:nvSpPr>
        <p:spPr>
          <a:xfrm>
            <a:off x="5733985" y="3836984"/>
            <a:ext cx="4945852" cy="1986698"/>
          </a:xfrm>
          <a:prstGeom prst="rect">
            <a:avLst/>
          </a:prstGeom>
          <a:noFill/>
        </p:spPr>
        <p:txBody>
          <a:bodyPr wrap="square" rtlCol="0">
            <a:spAutoFit/>
          </a:bodyPr>
          <a:lstStyle/>
          <a:p>
            <a:pPr marL="355600" indent="-355600">
              <a:lnSpc>
                <a:spcPct val="120000"/>
              </a:lnSpc>
              <a:spcAft>
                <a:spcPts val="600"/>
              </a:spcAft>
              <a:buBlip>
                <a:blip r:embed="rId5"/>
              </a:buBlip>
            </a:pPr>
            <a:r>
              <a:rPr lang="es-xl" sz="1600" dirty="0">
                <a:solidFill>
                  <a:srgbClr val="292662"/>
                </a:solidFill>
                <a:latin typeface="Ubuntu Light" panose="020B0304030602030204" pitchFamily="34" charset="0"/>
              </a:rPr>
              <a:t>Presenten sus objetivos y planes para aumentar la participación familiar en su Programa local.</a:t>
            </a:r>
          </a:p>
          <a:p>
            <a:pPr marL="355600" indent="-355600">
              <a:lnSpc>
                <a:spcPct val="120000"/>
              </a:lnSpc>
              <a:spcAft>
                <a:spcPts val="600"/>
              </a:spcAft>
              <a:buBlip>
                <a:blip r:embed="rId5"/>
              </a:buBlip>
            </a:pPr>
            <a:r>
              <a:rPr lang="es-xl" sz="1600" dirty="0">
                <a:solidFill>
                  <a:srgbClr val="292662"/>
                </a:solidFill>
                <a:latin typeface="Ubuntu Light" panose="020B0304030602030204" pitchFamily="34" charset="0"/>
              </a:rPr>
              <a:t>Modifiquen sus objetivos según sea necesario para garantizar la alineación con los objetivos </a:t>
            </a:r>
            <a:br>
              <a:rPr lang="en-US" sz="1600" dirty="0">
                <a:solidFill>
                  <a:srgbClr val="292662"/>
                </a:solidFill>
                <a:latin typeface="Ubuntu Light" panose="020B0304030602030204" pitchFamily="34" charset="0"/>
              </a:rPr>
            </a:br>
            <a:r>
              <a:rPr lang="es-xl" sz="1600" dirty="0">
                <a:solidFill>
                  <a:srgbClr val="292662"/>
                </a:solidFill>
                <a:latin typeface="Ubuntu Light" panose="020B0304030602030204" pitchFamily="34" charset="0"/>
              </a:rPr>
              <a:t>de su Programa. </a:t>
            </a:r>
          </a:p>
          <a:p>
            <a:pPr marL="355600" indent="-355600">
              <a:lnSpc>
                <a:spcPct val="120000"/>
              </a:lnSpc>
              <a:spcAft>
                <a:spcPts val="600"/>
              </a:spcAft>
              <a:buBlip>
                <a:blip r:embed="rId5"/>
              </a:buBlip>
            </a:pPr>
            <a:r>
              <a:rPr lang="es-xl" sz="1600" dirty="0">
                <a:solidFill>
                  <a:srgbClr val="292662"/>
                </a:solidFill>
                <a:latin typeface="Ubuntu Light" panose="020B0304030602030204" pitchFamily="34" charset="0"/>
              </a:rPr>
              <a:t>Repasen y revisen su plan de acción.</a:t>
            </a:r>
          </a:p>
        </p:txBody>
      </p:sp>
      <p:sp>
        <p:nvSpPr>
          <p:cNvPr id="11" name="TextBox 10">
            <a:extLst>
              <a:ext uri="{FF2B5EF4-FFF2-40B4-BE49-F238E27FC236}">
                <a16:creationId xmlns:a16="http://schemas.microsoft.com/office/drawing/2014/main" id="{09D264ED-1190-08E9-99A7-0E84D313F76F}"/>
              </a:ext>
            </a:extLst>
          </p:cNvPr>
          <p:cNvSpPr txBox="1"/>
          <p:nvPr/>
        </p:nvSpPr>
        <p:spPr>
          <a:xfrm>
            <a:off x="12987192" y="3811584"/>
            <a:ext cx="3995791" cy="1717906"/>
          </a:xfrm>
          <a:prstGeom prst="rect">
            <a:avLst/>
          </a:prstGeom>
          <a:noFill/>
        </p:spPr>
        <p:txBody>
          <a:bodyPr wrap="square" rtlCol="0">
            <a:spAutoFit/>
          </a:bodyPr>
          <a:lstStyle/>
          <a:p>
            <a:pPr>
              <a:lnSpc>
                <a:spcPct val="120000"/>
              </a:lnSpc>
              <a:spcAft>
                <a:spcPts val="2400"/>
              </a:spcAft>
            </a:pPr>
            <a:r>
              <a:rPr lang="es-xl" dirty="0">
                <a:solidFill>
                  <a:srgbClr val="292662"/>
                </a:solidFill>
                <a:latin typeface="Ubuntu" panose="020B0504030602030204" pitchFamily="34" charset="0"/>
              </a:rPr>
              <a:t>Comuníquense con el </a:t>
            </a:r>
            <a:r>
              <a:rPr lang="es-xl">
                <a:solidFill>
                  <a:srgbClr val="292662"/>
                </a:solidFill>
                <a:latin typeface="Ubuntu" panose="020B0504030602030204" pitchFamily="34" charset="0"/>
              </a:rPr>
              <a:t>miembro </a:t>
            </a:r>
            <a:br>
              <a:rPr lang="en-US">
                <a:solidFill>
                  <a:srgbClr val="292662"/>
                </a:solidFill>
                <a:latin typeface="Ubuntu" panose="020B0504030602030204" pitchFamily="34" charset="0"/>
              </a:rPr>
            </a:br>
            <a:r>
              <a:rPr lang="es-xl">
                <a:solidFill>
                  <a:srgbClr val="292662"/>
                </a:solidFill>
                <a:latin typeface="Ubuntu" panose="020B0504030602030204" pitchFamily="34" charset="0"/>
              </a:rPr>
              <a:t>del </a:t>
            </a:r>
            <a:r>
              <a:rPr lang="es-xl" dirty="0">
                <a:solidFill>
                  <a:srgbClr val="292662"/>
                </a:solidFill>
                <a:latin typeface="Ubuntu" panose="020B0504030602030204" pitchFamily="34" charset="0"/>
              </a:rPr>
              <a:t>equipo de Olimpiadas </a:t>
            </a:r>
            <a:r>
              <a:rPr lang="es-xl">
                <a:solidFill>
                  <a:srgbClr val="292662"/>
                </a:solidFill>
                <a:latin typeface="Ubuntu" panose="020B0504030602030204" pitchFamily="34" charset="0"/>
              </a:rPr>
              <a:t>Especiales </a:t>
            </a:r>
            <a:br>
              <a:rPr lang="en-US">
                <a:solidFill>
                  <a:srgbClr val="292662"/>
                </a:solidFill>
                <a:latin typeface="Ubuntu" panose="020B0504030602030204" pitchFamily="34" charset="0"/>
              </a:rPr>
            </a:br>
            <a:r>
              <a:rPr lang="es-xl">
                <a:solidFill>
                  <a:srgbClr val="292662"/>
                </a:solidFill>
                <a:latin typeface="Ubuntu" panose="020B0504030602030204" pitchFamily="34" charset="0"/>
              </a:rPr>
              <a:t>del </a:t>
            </a:r>
            <a:r>
              <a:rPr lang="es-xl" dirty="0">
                <a:solidFill>
                  <a:srgbClr val="292662"/>
                </a:solidFill>
                <a:latin typeface="Ubuntu" panose="020B0504030602030204" pitchFamily="34" charset="0"/>
              </a:rPr>
              <a:t>Programa local para informarle periódicamente sobre sus comentarios, éxitos y obstáculos.</a:t>
            </a:r>
          </a:p>
        </p:txBody>
      </p:sp>
      <p:pic>
        <p:nvPicPr>
          <p:cNvPr id="35" name="Graphic 34">
            <a:extLst>
              <a:ext uri="{FF2B5EF4-FFF2-40B4-BE49-F238E27FC236}">
                <a16:creationId xmlns:a16="http://schemas.microsoft.com/office/drawing/2014/main" id="{9F467A3B-AC67-B480-8B2F-B3F927D483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6221" y="3144819"/>
            <a:ext cx="469445" cy="469445"/>
          </a:xfrm>
          <a:prstGeom prst="rect">
            <a:avLst/>
          </a:prstGeom>
        </p:spPr>
      </p:pic>
      <p:pic>
        <p:nvPicPr>
          <p:cNvPr id="36" name="Graphic 35">
            <a:extLst>
              <a:ext uri="{FF2B5EF4-FFF2-40B4-BE49-F238E27FC236}">
                <a16:creationId xmlns:a16="http://schemas.microsoft.com/office/drawing/2014/main" id="{FD8F8755-5614-FEDF-9B5D-C409C83B1C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13038" y="3144819"/>
            <a:ext cx="469445" cy="469445"/>
          </a:xfrm>
          <a:prstGeom prst="rect">
            <a:avLst/>
          </a:prstGeom>
        </p:spPr>
      </p:pic>
      <p:pic>
        <p:nvPicPr>
          <p:cNvPr id="17" name="Graphic 16">
            <a:extLst>
              <a:ext uri="{FF2B5EF4-FFF2-40B4-BE49-F238E27FC236}">
                <a16:creationId xmlns:a16="http://schemas.microsoft.com/office/drawing/2014/main" id="{1F68C389-381F-420C-1EE5-BDC14BF676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0059" y="3913337"/>
            <a:ext cx="960119" cy="849602"/>
          </a:xfrm>
          <a:prstGeom prst="rect">
            <a:avLst/>
          </a:prstGeom>
        </p:spPr>
      </p:pic>
      <p:pic>
        <p:nvPicPr>
          <p:cNvPr id="19" name="Graphic 18">
            <a:extLst>
              <a:ext uri="{FF2B5EF4-FFF2-40B4-BE49-F238E27FC236}">
                <a16:creationId xmlns:a16="http://schemas.microsoft.com/office/drawing/2014/main" id="{1AE452F0-1E80-8FBD-C51B-99D10A6A32C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013038" y="3740960"/>
            <a:ext cx="791009" cy="849602"/>
          </a:xfrm>
          <a:prstGeom prst="rect">
            <a:avLst/>
          </a:prstGeom>
        </p:spPr>
      </p:pic>
    </p:spTree>
    <p:extLst>
      <p:ext uri="{BB962C8B-B14F-4D97-AF65-F5344CB8AC3E}">
        <p14:creationId xmlns:p14="http://schemas.microsoft.com/office/powerpoint/2010/main" val="36458820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7AF09-C76B-3793-9B57-EBB7C4DAE2CB}"/>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F5B5B320-6ADA-1EC2-76CF-863A7A7496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8761" y="3225795"/>
            <a:ext cx="11581235" cy="302005"/>
          </a:xfrm>
          <a:prstGeom prst="rect">
            <a:avLst/>
          </a:prstGeom>
        </p:spPr>
      </p:pic>
      <p:sp>
        <p:nvSpPr>
          <p:cNvPr id="2" name="Text Placeholder 1">
            <a:extLst>
              <a:ext uri="{FF2B5EF4-FFF2-40B4-BE49-F238E27FC236}">
                <a16:creationId xmlns:a16="http://schemas.microsoft.com/office/drawing/2014/main" id="{042AACAE-0E8D-F1CC-4E8B-A59BDB8D3230}"/>
              </a:ext>
            </a:extLst>
          </p:cNvPr>
          <p:cNvSpPr>
            <a:spLocks noGrp="1"/>
          </p:cNvSpPr>
          <p:nvPr>
            <p:ph type="body" sz="quarter" idx="11"/>
          </p:nvPr>
        </p:nvSpPr>
        <p:spPr>
          <a:xfrm>
            <a:off x="9753601" y="444728"/>
            <a:ext cx="2438399" cy="632958"/>
          </a:xfrm>
        </p:spPr>
        <p:txBody>
          <a:bodyPr>
            <a:normAutofit/>
          </a:bodyPr>
          <a:lstStyle/>
          <a:p>
            <a:r>
              <a:rPr lang="es-xl" sz="1350" dirty="0"/>
              <a:t>¿Qué es un Líder de familia?</a:t>
            </a:r>
          </a:p>
        </p:txBody>
      </p:sp>
      <p:sp>
        <p:nvSpPr>
          <p:cNvPr id="3" name="Text Placeholder 2">
            <a:extLst>
              <a:ext uri="{FF2B5EF4-FFF2-40B4-BE49-F238E27FC236}">
                <a16:creationId xmlns:a16="http://schemas.microsoft.com/office/drawing/2014/main" id="{43E9FA6E-90E4-F095-839A-06968A056978}"/>
              </a:ext>
            </a:extLst>
          </p:cNvPr>
          <p:cNvSpPr>
            <a:spLocks noGrp="1"/>
          </p:cNvSpPr>
          <p:nvPr>
            <p:ph type="body" sz="quarter" idx="12"/>
          </p:nvPr>
        </p:nvSpPr>
        <p:spPr>
          <a:xfrm>
            <a:off x="9339945" y="575381"/>
            <a:ext cx="528061" cy="356260"/>
          </a:xfrm>
        </p:spPr>
        <p:txBody>
          <a:bodyPr/>
          <a:lstStyle/>
          <a:p>
            <a:r>
              <a:rPr lang="es-xl" dirty="0"/>
              <a:t>1.3.</a:t>
            </a:r>
          </a:p>
        </p:txBody>
      </p:sp>
      <p:sp>
        <p:nvSpPr>
          <p:cNvPr id="4" name="Text Placeholder 3">
            <a:extLst>
              <a:ext uri="{FF2B5EF4-FFF2-40B4-BE49-F238E27FC236}">
                <a16:creationId xmlns:a16="http://schemas.microsoft.com/office/drawing/2014/main" id="{44CB5DA4-5447-AEA4-49A2-9B38A4A156A5}"/>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72488384-ABC2-30EE-FD66-D6C59EAB44F0}"/>
              </a:ext>
            </a:extLst>
          </p:cNvPr>
          <p:cNvSpPr txBox="1"/>
          <p:nvPr/>
        </p:nvSpPr>
        <p:spPr>
          <a:xfrm>
            <a:off x="811898" y="1524000"/>
            <a:ext cx="10568204"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Expectativas tras la Capacitación para Líderes de familia:</a:t>
            </a:r>
          </a:p>
        </p:txBody>
      </p:sp>
      <p:sp>
        <p:nvSpPr>
          <p:cNvPr id="6" name="TextBox 5">
            <a:extLst>
              <a:ext uri="{FF2B5EF4-FFF2-40B4-BE49-F238E27FC236}">
                <a16:creationId xmlns:a16="http://schemas.microsoft.com/office/drawing/2014/main" id="{DACF1428-1A24-64EE-49A1-25C8A3A641E3}"/>
              </a:ext>
            </a:extLst>
          </p:cNvPr>
          <p:cNvSpPr txBox="1"/>
          <p:nvPr/>
        </p:nvSpPr>
        <p:spPr>
          <a:xfrm>
            <a:off x="-4627955" y="3811584"/>
            <a:ext cx="4038600" cy="1053109"/>
          </a:xfrm>
          <a:prstGeom prst="rect">
            <a:avLst/>
          </a:prstGeom>
          <a:noFill/>
        </p:spPr>
        <p:txBody>
          <a:bodyPr wrap="square" rtlCol="0">
            <a:spAutoFit/>
          </a:bodyPr>
          <a:lstStyle/>
          <a:p>
            <a:pPr>
              <a:lnSpc>
                <a:spcPct val="120000"/>
              </a:lnSpc>
              <a:spcAft>
                <a:spcPts val="2400"/>
              </a:spcAft>
            </a:pPr>
            <a:r>
              <a:rPr lang="es-xl" dirty="0">
                <a:solidFill>
                  <a:schemeClr val="bg1">
                    <a:lumMod val="50000"/>
                  </a:schemeClr>
                </a:solidFill>
                <a:latin typeface="Ubuntu" panose="020B0504030602030204" pitchFamily="34" charset="0"/>
              </a:rPr>
              <a:t>Reúnanse con el Coordinador de Familias de su Programa u otro miembro del equipo de Olimpiadas Especiales en su comunidad local.</a:t>
            </a:r>
          </a:p>
        </p:txBody>
      </p:sp>
      <p:sp>
        <p:nvSpPr>
          <p:cNvPr id="7" name="TextBox 6">
            <a:extLst>
              <a:ext uri="{FF2B5EF4-FFF2-40B4-BE49-F238E27FC236}">
                <a16:creationId xmlns:a16="http://schemas.microsoft.com/office/drawing/2014/main" id="{57AC2D93-6330-B602-727F-122DB3EF36F4}"/>
              </a:ext>
            </a:extLst>
          </p:cNvPr>
          <p:cNvSpPr txBox="1"/>
          <p:nvPr/>
        </p:nvSpPr>
        <p:spPr>
          <a:xfrm>
            <a:off x="811898" y="2047220"/>
            <a:ext cx="7280541" cy="461665"/>
          </a:xfrm>
          <a:prstGeom prst="rect">
            <a:avLst/>
          </a:prstGeom>
          <a:noFill/>
        </p:spPr>
        <p:txBody>
          <a:bodyPr wrap="square" rtlCol="0">
            <a:spAutoFit/>
          </a:bodyPr>
          <a:lstStyle/>
          <a:p>
            <a:r>
              <a:rPr lang="es-xl" sz="2400" dirty="0">
                <a:solidFill>
                  <a:srgbClr val="F6891F"/>
                </a:solidFill>
                <a:latin typeface="Ubuntu" panose="020B0504030602030204" pitchFamily="34" charset="0"/>
              </a:rPr>
              <a:t>Trabajar con Líderes del Programa o la Región</a:t>
            </a:r>
          </a:p>
        </p:txBody>
      </p:sp>
      <p:sp>
        <p:nvSpPr>
          <p:cNvPr id="8" name="TextBox 7">
            <a:extLst>
              <a:ext uri="{FF2B5EF4-FFF2-40B4-BE49-F238E27FC236}">
                <a16:creationId xmlns:a16="http://schemas.microsoft.com/office/drawing/2014/main" id="{2A0B0407-FAFF-3650-0AB8-ECA2A776D933}"/>
              </a:ext>
            </a:extLst>
          </p:cNvPr>
          <p:cNvSpPr txBox="1"/>
          <p:nvPr/>
        </p:nvSpPr>
        <p:spPr>
          <a:xfrm>
            <a:off x="-544895" y="3836984"/>
            <a:ext cx="5081384" cy="1986698"/>
          </a:xfrm>
          <a:prstGeom prst="rect">
            <a:avLst/>
          </a:prstGeom>
          <a:noFill/>
        </p:spPr>
        <p:txBody>
          <a:bodyPr wrap="square" rtlCol="0">
            <a:spAutoFit/>
          </a:bodyPr>
          <a:lstStyle/>
          <a:p>
            <a:pPr marL="355600" indent="-355600">
              <a:lnSpc>
                <a:spcPct val="120000"/>
              </a:lnSpc>
              <a:spcAft>
                <a:spcPts val="600"/>
              </a:spcAft>
              <a:buBlip>
                <a:blip r:embed="rId5"/>
              </a:buBlip>
            </a:pPr>
            <a:r>
              <a:rPr lang="es-xl" sz="1600" dirty="0">
                <a:solidFill>
                  <a:schemeClr val="bg1">
                    <a:lumMod val="50000"/>
                  </a:schemeClr>
                </a:solidFill>
                <a:latin typeface="Ubuntu Light" panose="020B0304030602030204" pitchFamily="34" charset="0"/>
              </a:rPr>
              <a:t>Presenten sus objetivos y planes para aumentar la participación familiar en su Programa local.</a:t>
            </a:r>
          </a:p>
          <a:p>
            <a:pPr marL="355600" indent="-355600">
              <a:lnSpc>
                <a:spcPct val="120000"/>
              </a:lnSpc>
              <a:spcAft>
                <a:spcPts val="600"/>
              </a:spcAft>
              <a:buBlip>
                <a:blip r:embed="rId5"/>
              </a:buBlip>
            </a:pPr>
            <a:r>
              <a:rPr lang="es-xl" sz="1600" dirty="0">
                <a:solidFill>
                  <a:schemeClr val="bg1">
                    <a:lumMod val="50000"/>
                  </a:schemeClr>
                </a:solidFill>
                <a:latin typeface="Ubuntu Light" panose="020B0304030602030204" pitchFamily="34" charset="0"/>
              </a:rPr>
              <a:t>Modifiquen sus objetivos según sea necesario para garantizar la alineación con los objetivos </a:t>
            </a:r>
            <a:br>
              <a:rPr lang="en-US" sz="1600" dirty="0">
                <a:solidFill>
                  <a:schemeClr val="bg1">
                    <a:lumMod val="50000"/>
                  </a:schemeClr>
                </a:solidFill>
                <a:latin typeface="Ubuntu Light" panose="020B0304030602030204" pitchFamily="34" charset="0"/>
              </a:rPr>
            </a:br>
            <a:r>
              <a:rPr lang="es-xl" sz="1600" dirty="0">
                <a:solidFill>
                  <a:schemeClr val="bg1">
                    <a:lumMod val="50000"/>
                  </a:schemeClr>
                </a:solidFill>
                <a:latin typeface="Ubuntu Light" panose="020B0304030602030204" pitchFamily="34" charset="0"/>
              </a:rPr>
              <a:t>de su Programa. </a:t>
            </a:r>
          </a:p>
          <a:p>
            <a:pPr marL="355600" indent="-355600">
              <a:lnSpc>
                <a:spcPct val="120000"/>
              </a:lnSpc>
              <a:spcAft>
                <a:spcPts val="600"/>
              </a:spcAft>
              <a:buBlip>
                <a:blip r:embed="rId5"/>
              </a:buBlip>
            </a:pPr>
            <a:r>
              <a:rPr lang="es-xl" sz="1600" dirty="0">
                <a:solidFill>
                  <a:schemeClr val="bg1">
                    <a:lumMod val="50000"/>
                  </a:schemeClr>
                </a:solidFill>
                <a:latin typeface="Ubuntu Light" panose="020B0304030602030204" pitchFamily="34" charset="0"/>
              </a:rPr>
              <a:t>Repasen y revisen su plan de acción.</a:t>
            </a:r>
          </a:p>
        </p:txBody>
      </p:sp>
      <p:sp>
        <p:nvSpPr>
          <p:cNvPr id="11" name="TextBox 10">
            <a:extLst>
              <a:ext uri="{FF2B5EF4-FFF2-40B4-BE49-F238E27FC236}">
                <a16:creationId xmlns:a16="http://schemas.microsoft.com/office/drawing/2014/main" id="{DEF9893C-923D-16A1-4A8D-2F3D1FA9224E}"/>
              </a:ext>
            </a:extLst>
          </p:cNvPr>
          <p:cNvSpPr txBox="1"/>
          <p:nvPr/>
        </p:nvSpPr>
        <p:spPr>
          <a:xfrm>
            <a:off x="6708312" y="3811584"/>
            <a:ext cx="4038600" cy="1717906"/>
          </a:xfrm>
          <a:prstGeom prst="rect">
            <a:avLst/>
          </a:prstGeom>
          <a:noFill/>
        </p:spPr>
        <p:txBody>
          <a:bodyPr wrap="square" rtlCol="0">
            <a:spAutoFit/>
          </a:bodyPr>
          <a:lstStyle/>
          <a:p>
            <a:pPr>
              <a:lnSpc>
                <a:spcPct val="120000"/>
              </a:lnSpc>
              <a:spcAft>
                <a:spcPts val="2400"/>
              </a:spcAft>
            </a:pPr>
            <a:r>
              <a:rPr lang="es-xl" dirty="0">
                <a:solidFill>
                  <a:srgbClr val="292662"/>
                </a:solidFill>
                <a:latin typeface="Ubuntu" panose="020B0504030602030204" pitchFamily="34" charset="0"/>
              </a:rPr>
              <a:t>Comuníquense con el </a:t>
            </a:r>
            <a:r>
              <a:rPr lang="es-xl">
                <a:solidFill>
                  <a:srgbClr val="292662"/>
                </a:solidFill>
                <a:latin typeface="Ubuntu" panose="020B0504030602030204" pitchFamily="34" charset="0"/>
              </a:rPr>
              <a:t>miembro </a:t>
            </a:r>
            <a:br>
              <a:rPr lang="en-US">
                <a:solidFill>
                  <a:srgbClr val="292662"/>
                </a:solidFill>
                <a:latin typeface="Ubuntu" panose="020B0504030602030204" pitchFamily="34" charset="0"/>
              </a:rPr>
            </a:br>
            <a:r>
              <a:rPr lang="es-xl">
                <a:solidFill>
                  <a:srgbClr val="292662"/>
                </a:solidFill>
                <a:latin typeface="Ubuntu" panose="020B0504030602030204" pitchFamily="34" charset="0"/>
              </a:rPr>
              <a:t>del </a:t>
            </a:r>
            <a:r>
              <a:rPr lang="es-xl" dirty="0">
                <a:solidFill>
                  <a:srgbClr val="292662"/>
                </a:solidFill>
                <a:latin typeface="Ubuntu" panose="020B0504030602030204" pitchFamily="34" charset="0"/>
              </a:rPr>
              <a:t>equipo de Olimpiadas Especiales del Programa local para informarle periódicamente sobre sus comentarios, éxitos y obstáculos.</a:t>
            </a:r>
          </a:p>
        </p:txBody>
      </p:sp>
      <p:pic>
        <p:nvPicPr>
          <p:cNvPr id="35" name="Graphic 34">
            <a:extLst>
              <a:ext uri="{FF2B5EF4-FFF2-40B4-BE49-F238E27FC236}">
                <a16:creationId xmlns:a16="http://schemas.microsoft.com/office/drawing/2014/main" id="{C2409388-2A37-2400-D93C-A23D823D53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72659" y="3144819"/>
            <a:ext cx="469445" cy="469445"/>
          </a:xfrm>
          <a:prstGeom prst="rect">
            <a:avLst/>
          </a:prstGeom>
        </p:spPr>
      </p:pic>
      <p:pic>
        <p:nvPicPr>
          <p:cNvPr id="36" name="Graphic 35">
            <a:extLst>
              <a:ext uri="{FF2B5EF4-FFF2-40B4-BE49-F238E27FC236}">
                <a16:creationId xmlns:a16="http://schemas.microsoft.com/office/drawing/2014/main" id="{371A6393-C9E7-8916-CAA8-05882853AC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34158" y="3144819"/>
            <a:ext cx="469445" cy="469445"/>
          </a:xfrm>
          <a:prstGeom prst="rect">
            <a:avLst/>
          </a:prstGeom>
        </p:spPr>
      </p:pic>
      <p:pic>
        <p:nvPicPr>
          <p:cNvPr id="17" name="Graphic 16">
            <a:extLst>
              <a:ext uri="{FF2B5EF4-FFF2-40B4-BE49-F238E27FC236}">
                <a16:creationId xmlns:a16="http://schemas.microsoft.com/office/drawing/2014/main" id="{CC0A89C4-95CA-132A-E6CC-91B72BD798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98821" y="3913337"/>
            <a:ext cx="960119" cy="849602"/>
          </a:xfrm>
          <a:prstGeom prst="rect">
            <a:avLst/>
          </a:prstGeom>
        </p:spPr>
      </p:pic>
      <p:pic>
        <p:nvPicPr>
          <p:cNvPr id="19" name="Graphic 18">
            <a:extLst>
              <a:ext uri="{FF2B5EF4-FFF2-40B4-BE49-F238E27FC236}">
                <a16:creationId xmlns:a16="http://schemas.microsoft.com/office/drawing/2014/main" id="{361C9484-5EB7-D3BF-5924-3449A9D846E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34158" y="3740960"/>
            <a:ext cx="791009" cy="849602"/>
          </a:xfrm>
          <a:prstGeom prst="rect">
            <a:avLst/>
          </a:prstGeom>
        </p:spPr>
      </p:pic>
    </p:spTree>
    <p:extLst>
      <p:ext uri="{BB962C8B-B14F-4D97-AF65-F5344CB8AC3E}">
        <p14:creationId xmlns:p14="http://schemas.microsoft.com/office/powerpoint/2010/main" val="2433382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A4E959-37D9-B5F3-FD0F-609B67FDC49F}"/>
              </a:ext>
            </a:extLst>
          </p:cNvPr>
          <p:cNvSpPr>
            <a:spLocks noGrp="1"/>
          </p:cNvSpPr>
          <p:nvPr>
            <p:ph type="body" sz="quarter" idx="11"/>
          </p:nvPr>
        </p:nvSpPr>
        <p:spPr>
          <a:xfrm>
            <a:off x="9753601" y="444728"/>
            <a:ext cx="2438399" cy="632958"/>
          </a:xfrm>
        </p:spPr>
        <p:txBody>
          <a:bodyPr>
            <a:normAutofit/>
          </a:bodyPr>
          <a:lstStyle/>
          <a:p>
            <a:r>
              <a:rPr lang="es-xl" sz="1350" dirty="0"/>
              <a:t>¿Qué es un Líder de familia?</a:t>
            </a:r>
          </a:p>
        </p:txBody>
      </p:sp>
      <p:sp>
        <p:nvSpPr>
          <p:cNvPr id="3" name="Text Placeholder 2">
            <a:extLst>
              <a:ext uri="{FF2B5EF4-FFF2-40B4-BE49-F238E27FC236}">
                <a16:creationId xmlns:a16="http://schemas.microsoft.com/office/drawing/2014/main" id="{3C6BADCD-4373-4C19-61B7-C6C7FE787DE5}"/>
              </a:ext>
            </a:extLst>
          </p:cNvPr>
          <p:cNvSpPr>
            <a:spLocks noGrp="1"/>
          </p:cNvSpPr>
          <p:nvPr>
            <p:ph type="body" sz="quarter" idx="12"/>
          </p:nvPr>
        </p:nvSpPr>
        <p:spPr>
          <a:xfrm>
            <a:off x="9339945" y="575623"/>
            <a:ext cx="528061" cy="356260"/>
          </a:xfrm>
        </p:spPr>
        <p:txBody>
          <a:bodyPr/>
          <a:lstStyle/>
          <a:p>
            <a:r>
              <a:rPr lang="es-xl" dirty="0"/>
              <a:t>1.3.</a:t>
            </a:r>
          </a:p>
        </p:txBody>
      </p:sp>
      <p:sp>
        <p:nvSpPr>
          <p:cNvPr id="4" name="Text Placeholder 3">
            <a:extLst>
              <a:ext uri="{FF2B5EF4-FFF2-40B4-BE49-F238E27FC236}">
                <a16:creationId xmlns:a16="http://schemas.microsoft.com/office/drawing/2014/main" id="{6528A3FA-69F1-E160-48F0-3F14BB7F379D}"/>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9DFDBEBF-5B1F-8353-077A-2219B300E427}"/>
              </a:ext>
            </a:extLst>
          </p:cNvPr>
          <p:cNvSpPr txBox="1"/>
          <p:nvPr/>
        </p:nvSpPr>
        <p:spPr>
          <a:xfrm>
            <a:off x="4400657" y="1524000"/>
            <a:ext cx="7193602"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Funciones y roles de un Líder de familia</a:t>
            </a:r>
          </a:p>
        </p:txBody>
      </p:sp>
      <p:sp>
        <p:nvSpPr>
          <p:cNvPr id="6" name="TextBox 5">
            <a:extLst>
              <a:ext uri="{FF2B5EF4-FFF2-40B4-BE49-F238E27FC236}">
                <a16:creationId xmlns:a16="http://schemas.microsoft.com/office/drawing/2014/main" id="{592B86EA-0A03-413D-C675-FB4735EE3A45}"/>
              </a:ext>
            </a:extLst>
          </p:cNvPr>
          <p:cNvSpPr txBox="1"/>
          <p:nvPr/>
        </p:nvSpPr>
        <p:spPr>
          <a:xfrm>
            <a:off x="4527125" y="2408100"/>
            <a:ext cx="5680215" cy="3152145"/>
          </a:xfrm>
          <a:prstGeom prst="rect">
            <a:avLst/>
          </a:prstGeom>
          <a:noFill/>
        </p:spPr>
        <p:txBody>
          <a:bodyPr wrap="square" rtlCol="0">
            <a:spAutoFit/>
          </a:bodyPr>
          <a:lstStyle/>
          <a:p>
            <a:pPr marL="358775" indent="-358775">
              <a:lnSpc>
                <a:spcPct val="120000"/>
              </a:lnSpc>
              <a:spcAft>
                <a:spcPts val="1200"/>
              </a:spcAft>
              <a:buBlip>
                <a:blip r:embed="rId3"/>
              </a:buBlip>
            </a:pPr>
            <a:r>
              <a:rPr lang="es-xl" dirty="0">
                <a:solidFill>
                  <a:srgbClr val="292662"/>
                </a:solidFill>
                <a:latin typeface="Ubuntu" panose="020B0504030602030204" pitchFamily="34" charset="0"/>
              </a:rPr>
              <a:t>Reclutamiento de miembros de familias </a:t>
            </a:r>
          </a:p>
          <a:p>
            <a:pPr marL="358775" indent="-358775">
              <a:lnSpc>
                <a:spcPct val="120000"/>
              </a:lnSpc>
              <a:spcAft>
                <a:spcPts val="1200"/>
              </a:spcAft>
              <a:buBlip>
                <a:blip r:embed="rId3"/>
              </a:buBlip>
            </a:pPr>
            <a:r>
              <a:rPr lang="es-xl" dirty="0">
                <a:solidFill>
                  <a:srgbClr val="292662"/>
                </a:solidFill>
                <a:latin typeface="Ubuntu" panose="020B0504030602030204" pitchFamily="34" charset="0"/>
              </a:rPr>
              <a:t>Formación de Redes de Apoyo Familiar </a:t>
            </a:r>
          </a:p>
          <a:p>
            <a:pPr marL="358775" indent="-358775">
              <a:lnSpc>
                <a:spcPct val="120000"/>
              </a:lnSpc>
              <a:spcAft>
                <a:spcPts val="1200"/>
              </a:spcAft>
              <a:buBlip>
                <a:blip r:embed="rId3"/>
              </a:buBlip>
            </a:pPr>
            <a:r>
              <a:rPr lang="es-xl" dirty="0">
                <a:solidFill>
                  <a:srgbClr val="292662"/>
                </a:solidFill>
                <a:latin typeface="Ubuntu" panose="020B0504030602030204" pitchFamily="34" charset="0"/>
              </a:rPr>
              <a:t>Salud Familiar (Desarrollo Infantil Temprano, Foros de Familias y Salud, Atletas Saludables) </a:t>
            </a:r>
          </a:p>
          <a:p>
            <a:pPr marL="358775" indent="-358775">
              <a:lnSpc>
                <a:spcPct val="120000"/>
              </a:lnSpc>
              <a:spcAft>
                <a:spcPts val="1200"/>
              </a:spcAft>
              <a:buBlip>
                <a:blip r:embed="rId3"/>
              </a:buBlip>
            </a:pPr>
            <a:r>
              <a:rPr lang="es-xl" dirty="0">
                <a:solidFill>
                  <a:srgbClr val="292662"/>
                </a:solidFill>
                <a:latin typeface="Ubuntu" panose="020B0504030602030204" pitchFamily="34" charset="0"/>
              </a:rPr>
              <a:t>Defensa y empoderamiento </a:t>
            </a:r>
          </a:p>
          <a:p>
            <a:pPr marL="358775" indent="-358775">
              <a:lnSpc>
                <a:spcPct val="120000"/>
              </a:lnSpc>
              <a:spcAft>
                <a:spcPts val="1200"/>
              </a:spcAft>
              <a:buBlip>
                <a:blip r:embed="rId3"/>
              </a:buBlip>
            </a:pPr>
            <a:r>
              <a:rPr lang="es-xl" dirty="0">
                <a:solidFill>
                  <a:srgbClr val="292662"/>
                </a:solidFill>
                <a:latin typeface="Ubuntu" panose="020B0504030602030204" pitchFamily="34" charset="0"/>
              </a:rPr>
              <a:t>Otras funciones o roles </a:t>
            </a:r>
          </a:p>
          <a:p>
            <a:pPr marL="358775" indent="-358775">
              <a:lnSpc>
                <a:spcPct val="120000"/>
              </a:lnSpc>
              <a:spcAft>
                <a:spcPts val="1200"/>
              </a:spcAft>
              <a:buBlip>
                <a:blip r:embed="rId3"/>
              </a:buBlip>
            </a:pPr>
            <a:r>
              <a:rPr lang="es-xl" dirty="0">
                <a:solidFill>
                  <a:srgbClr val="292662"/>
                </a:solidFill>
                <a:latin typeface="Ubuntu" panose="020B0504030602030204" pitchFamily="34" charset="0"/>
              </a:rPr>
              <a:t>Donaciones o financiamiento para Programas, narración de historias, etc.</a:t>
            </a:r>
          </a:p>
        </p:txBody>
      </p:sp>
      <p:pic>
        <p:nvPicPr>
          <p:cNvPr id="22" name="Graphic 21">
            <a:extLst>
              <a:ext uri="{FF2B5EF4-FFF2-40B4-BE49-F238E27FC236}">
                <a16:creationId xmlns:a16="http://schemas.microsoft.com/office/drawing/2014/main" id="{803F4B70-0047-8577-1023-601A366E07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262" y="1524000"/>
            <a:ext cx="2990850" cy="4486275"/>
          </a:xfrm>
          <a:prstGeom prst="rect">
            <a:avLst/>
          </a:prstGeom>
        </p:spPr>
      </p:pic>
    </p:spTree>
    <p:extLst>
      <p:ext uri="{BB962C8B-B14F-4D97-AF65-F5344CB8AC3E}">
        <p14:creationId xmlns:p14="http://schemas.microsoft.com/office/powerpoint/2010/main" val="16672039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extLst>
              <a:ext uri="{FF2B5EF4-FFF2-40B4-BE49-F238E27FC236}">
                <a16:creationId xmlns:a16="http://schemas.microsoft.com/office/drawing/2014/main" id="{74B887CA-4486-7645-9506-EE530C4BBD54}"/>
              </a:ext>
            </a:extLst>
          </p:cNvPr>
          <p:cNvPicPr>
            <a:picLocks noChangeAspect="1"/>
          </p:cNvPicPr>
          <p:nvPr/>
        </p:nvPicPr>
        <p:blipFill>
          <a:blip r:embed="rId4"/>
          <a:stretch>
            <a:fillRect/>
          </a:stretch>
        </p:blipFill>
        <p:spPr>
          <a:xfrm>
            <a:off x="1900696" y="1727200"/>
            <a:ext cx="8390608" cy="4690534"/>
          </a:xfrm>
          <a:prstGeom prst="rect">
            <a:avLst/>
          </a:prstGeom>
        </p:spPr>
      </p:pic>
      <p:sp>
        <p:nvSpPr>
          <p:cNvPr id="5" name="TextBox 4">
            <a:extLst>
              <a:ext uri="{FF2B5EF4-FFF2-40B4-BE49-F238E27FC236}">
                <a16:creationId xmlns:a16="http://schemas.microsoft.com/office/drawing/2014/main" id="{880F5021-66DF-8DF9-F08F-3BE6D9C39A78}"/>
              </a:ext>
            </a:extLst>
          </p:cNvPr>
          <p:cNvSpPr txBox="1"/>
          <p:nvPr/>
        </p:nvSpPr>
        <p:spPr>
          <a:xfrm>
            <a:off x="811899" y="688136"/>
            <a:ext cx="6956147" cy="954107"/>
          </a:xfrm>
          <a:prstGeom prst="rect">
            <a:avLst/>
          </a:prstGeom>
          <a:noFill/>
        </p:spPr>
        <p:txBody>
          <a:bodyPr wrap="square" rtlCol="0">
            <a:spAutoFit/>
          </a:bodyPr>
          <a:lstStyle/>
          <a:p>
            <a:r>
              <a:rPr lang="es-xl" sz="2800" b="1" dirty="0">
                <a:solidFill>
                  <a:srgbClr val="292662"/>
                </a:solidFill>
                <a:latin typeface="Ubuntu" panose="020B0504030602030204" pitchFamily="34" charset="0"/>
              </a:rPr>
              <a:t>Receso para almorzar </a:t>
            </a:r>
            <a:r>
              <a:rPr lang="es-xl" sz="2800" b="1" dirty="0">
                <a:solidFill>
                  <a:srgbClr val="F6891F"/>
                </a:solidFill>
                <a:latin typeface="Ubuntu" panose="020B0504030602030204" pitchFamily="34" charset="0"/>
              </a:rPr>
              <a:t>+</a:t>
            </a:r>
            <a:r>
              <a:rPr lang="es-xl" sz="2800" b="1" dirty="0">
                <a:solidFill>
                  <a:srgbClr val="292662"/>
                </a:solidFill>
                <a:latin typeface="Ubuntu" panose="020B0504030602030204" pitchFamily="34" charset="0"/>
              </a:rPr>
              <a:t> Ejercicio energizante de mejoramiento físico </a:t>
            </a:r>
          </a:p>
        </p:txBody>
      </p:sp>
      <p:grpSp>
        <p:nvGrpSpPr>
          <p:cNvPr id="13" name="Group 12">
            <a:extLst>
              <a:ext uri="{FF2B5EF4-FFF2-40B4-BE49-F238E27FC236}">
                <a16:creationId xmlns:a16="http://schemas.microsoft.com/office/drawing/2014/main" id="{9113F0DE-D229-84F2-7CE7-C03F5AE0B56C}"/>
              </a:ext>
            </a:extLst>
          </p:cNvPr>
          <p:cNvGrpSpPr/>
          <p:nvPr/>
        </p:nvGrpSpPr>
        <p:grpSpPr>
          <a:xfrm>
            <a:off x="5384800" y="3251200"/>
            <a:ext cx="1168400" cy="1168400"/>
            <a:chOff x="7467600" y="3031067"/>
            <a:chExt cx="1168400" cy="1168400"/>
          </a:xfrm>
        </p:grpSpPr>
        <p:sp>
          <p:nvSpPr>
            <p:cNvPr id="12" name="Oval 11">
              <a:hlinkClick r:id="rId3"/>
              <a:extLst>
                <a:ext uri="{FF2B5EF4-FFF2-40B4-BE49-F238E27FC236}">
                  <a16:creationId xmlns:a16="http://schemas.microsoft.com/office/drawing/2014/main" id="{34861D17-CB7E-1FE7-CD8E-4FA1DE512FD9}"/>
                </a:ext>
              </a:extLst>
            </p:cNvPr>
            <p:cNvSpPr/>
            <p:nvPr/>
          </p:nvSpPr>
          <p:spPr>
            <a:xfrm>
              <a:off x="7467600" y="3031067"/>
              <a:ext cx="1168400" cy="1168400"/>
            </a:xfrm>
            <a:prstGeom prst="ellipse">
              <a:avLst/>
            </a:prstGeom>
            <a:solidFill>
              <a:srgbClr val="ED1C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Botón de Reproducir con relleno sólido">
              <a:extLst>
                <a:ext uri="{FF2B5EF4-FFF2-40B4-BE49-F238E27FC236}">
                  <a16:creationId xmlns:a16="http://schemas.microsoft.com/office/drawing/2014/main" id="{89B188C0-7647-AC4A-617B-E7E72A9E41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9265" y="3158067"/>
              <a:ext cx="914400" cy="914400"/>
            </a:xfrm>
            <a:prstGeom prst="rect">
              <a:avLst/>
            </a:prstGeom>
          </p:spPr>
        </p:pic>
      </p:grpSp>
    </p:spTree>
    <p:extLst>
      <p:ext uri="{BB962C8B-B14F-4D97-AF65-F5344CB8AC3E}">
        <p14:creationId xmlns:p14="http://schemas.microsoft.com/office/powerpoint/2010/main" val="24009032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5C0ED5-0EFA-A3CA-2043-F3B6FC638910}"/>
              </a:ext>
            </a:extLst>
          </p:cNvPr>
          <p:cNvSpPr>
            <a:spLocks noGrp="1"/>
          </p:cNvSpPr>
          <p:nvPr>
            <p:ph type="body" sz="quarter" idx="10"/>
          </p:nvPr>
        </p:nvSpPr>
        <p:spPr/>
        <p:txBody>
          <a:bodyPr/>
          <a:lstStyle/>
          <a:p>
            <a:r>
              <a:rPr lang="es-xl" dirty="0"/>
              <a:t>Día uno</a:t>
            </a:r>
          </a:p>
        </p:txBody>
      </p:sp>
      <p:sp>
        <p:nvSpPr>
          <p:cNvPr id="3" name="Text Placeholder 2">
            <a:extLst>
              <a:ext uri="{FF2B5EF4-FFF2-40B4-BE49-F238E27FC236}">
                <a16:creationId xmlns:a16="http://schemas.microsoft.com/office/drawing/2014/main" id="{9E6768FD-7B4E-C1AE-27E9-7D424FA19E9B}"/>
              </a:ext>
            </a:extLst>
          </p:cNvPr>
          <p:cNvSpPr>
            <a:spLocks noGrp="1"/>
          </p:cNvSpPr>
          <p:nvPr>
            <p:ph type="body" sz="quarter" idx="11"/>
          </p:nvPr>
        </p:nvSpPr>
        <p:spPr>
          <a:xfrm>
            <a:off x="5989319" y="2792726"/>
            <a:ext cx="5915297" cy="1307383"/>
          </a:xfrm>
        </p:spPr>
        <p:txBody>
          <a:bodyPr>
            <a:noAutofit/>
          </a:bodyPr>
          <a:lstStyle/>
          <a:p>
            <a:pPr>
              <a:lnSpc>
                <a:spcPct val="110000"/>
              </a:lnSpc>
            </a:pPr>
            <a:r>
              <a:rPr lang="es-xl" sz="3200" dirty="0"/>
              <a:t>Narración de </a:t>
            </a:r>
            <a:r>
              <a:rPr lang="es-xl" sz="3200"/>
              <a:t>historias </a:t>
            </a:r>
            <a:br>
              <a:rPr lang="en-US" sz="3200"/>
            </a:br>
            <a:r>
              <a:rPr lang="es-xl" sz="3200"/>
              <a:t>de </a:t>
            </a:r>
            <a:r>
              <a:rPr lang="es-xl" sz="3200" dirty="0"/>
              <a:t>impacto/</a:t>
            </a:r>
            <a:r>
              <a:rPr lang="es-xl" sz="3200"/>
              <a:t>Participación </a:t>
            </a:r>
            <a:br>
              <a:rPr lang="en-US" sz="3200"/>
            </a:br>
            <a:r>
              <a:rPr lang="es-xl" sz="3200"/>
              <a:t>de </a:t>
            </a:r>
            <a:r>
              <a:rPr lang="es-xl" sz="3200" dirty="0"/>
              <a:t>hermanos</a:t>
            </a:r>
          </a:p>
        </p:txBody>
      </p:sp>
      <p:sp>
        <p:nvSpPr>
          <p:cNvPr id="4" name="Text Placeholder 3">
            <a:extLst>
              <a:ext uri="{FF2B5EF4-FFF2-40B4-BE49-F238E27FC236}">
                <a16:creationId xmlns:a16="http://schemas.microsoft.com/office/drawing/2014/main" id="{714C7B10-349C-4CA1-29BA-1AD59BC70548}"/>
              </a:ext>
            </a:extLst>
          </p:cNvPr>
          <p:cNvSpPr>
            <a:spLocks noGrp="1"/>
          </p:cNvSpPr>
          <p:nvPr>
            <p:ph type="body" sz="quarter" idx="12"/>
          </p:nvPr>
        </p:nvSpPr>
        <p:spPr>
          <a:xfrm>
            <a:off x="4669519" y="3238012"/>
            <a:ext cx="957943" cy="514481"/>
          </a:xfrm>
        </p:spPr>
        <p:txBody>
          <a:bodyPr>
            <a:normAutofit fontScale="92500" lnSpcReduction="20000"/>
          </a:bodyPr>
          <a:lstStyle/>
          <a:p>
            <a:r>
              <a:rPr lang="es-xl" dirty="0"/>
              <a:t>1.4.</a:t>
            </a:r>
          </a:p>
        </p:txBody>
      </p:sp>
      <p:sp>
        <p:nvSpPr>
          <p:cNvPr id="5" name="Text Placeholder 4">
            <a:extLst>
              <a:ext uri="{FF2B5EF4-FFF2-40B4-BE49-F238E27FC236}">
                <a16:creationId xmlns:a16="http://schemas.microsoft.com/office/drawing/2014/main" id="{46DFAD99-BD95-957D-872E-0124501BE9D2}"/>
              </a:ext>
            </a:extLst>
          </p:cNvPr>
          <p:cNvSpPr>
            <a:spLocks noGrp="1"/>
          </p:cNvSpPr>
          <p:nvPr>
            <p:ph type="body" sz="quarter" idx="13"/>
          </p:nvPr>
        </p:nvSpPr>
        <p:spPr/>
        <p:txBody>
          <a:bodyPr/>
          <a:lstStyle/>
          <a:p>
            <a:r>
              <a:rPr lang="es-xl" dirty="0"/>
              <a:t>1</a:t>
            </a:r>
          </a:p>
        </p:txBody>
      </p:sp>
    </p:spTree>
    <p:extLst>
      <p:ext uri="{BB962C8B-B14F-4D97-AF65-F5344CB8AC3E}">
        <p14:creationId xmlns:p14="http://schemas.microsoft.com/office/powerpoint/2010/main" val="17411560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7306D-3308-5376-6528-53F7A81B439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D129ACD-BD7F-A829-D202-35D42C6D259D}"/>
              </a:ext>
            </a:extLst>
          </p:cNvPr>
          <p:cNvSpPr>
            <a:spLocks noGrp="1"/>
          </p:cNvSpPr>
          <p:nvPr>
            <p:ph type="body" sz="quarter" idx="10"/>
          </p:nvPr>
        </p:nvSpPr>
        <p:spPr/>
        <p:txBody>
          <a:bodyPr/>
          <a:lstStyle/>
          <a:p>
            <a:r>
              <a:rPr lang="es-xl" dirty="0"/>
              <a:t>Día uno</a:t>
            </a:r>
          </a:p>
        </p:txBody>
      </p:sp>
      <p:sp>
        <p:nvSpPr>
          <p:cNvPr id="3" name="Text Placeholder 2">
            <a:extLst>
              <a:ext uri="{FF2B5EF4-FFF2-40B4-BE49-F238E27FC236}">
                <a16:creationId xmlns:a16="http://schemas.microsoft.com/office/drawing/2014/main" id="{1A5CD83A-4348-45E5-B9ED-8B63910BD86E}"/>
              </a:ext>
            </a:extLst>
          </p:cNvPr>
          <p:cNvSpPr>
            <a:spLocks noGrp="1"/>
          </p:cNvSpPr>
          <p:nvPr>
            <p:ph type="body" sz="quarter" idx="11"/>
          </p:nvPr>
        </p:nvSpPr>
        <p:spPr>
          <a:xfrm>
            <a:off x="5989320" y="2818853"/>
            <a:ext cx="5684520" cy="1307383"/>
          </a:xfrm>
        </p:spPr>
        <p:txBody>
          <a:bodyPr>
            <a:normAutofit/>
          </a:bodyPr>
          <a:lstStyle/>
          <a:p>
            <a:r>
              <a:rPr lang="es-xl" sz="3700" dirty="0"/>
              <a:t>Narración de </a:t>
            </a:r>
            <a:r>
              <a:rPr lang="es-xl" sz="3700"/>
              <a:t>historias </a:t>
            </a:r>
            <a:br>
              <a:rPr lang="en-US" sz="3700"/>
            </a:br>
            <a:r>
              <a:rPr lang="es-xl" sz="3700"/>
              <a:t>de </a:t>
            </a:r>
            <a:r>
              <a:rPr lang="es-xl" sz="3700" dirty="0"/>
              <a:t>impacto</a:t>
            </a:r>
          </a:p>
        </p:txBody>
      </p:sp>
      <p:sp>
        <p:nvSpPr>
          <p:cNvPr id="4" name="Text Placeholder 3">
            <a:extLst>
              <a:ext uri="{FF2B5EF4-FFF2-40B4-BE49-F238E27FC236}">
                <a16:creationId xmlns:a16="http://schemas.microsoft.com/office/drawing/2014/main" id="{F8BF4C22-C512-5373-2F49-10B88FEDB89E}"/>
              </a:ext>
            </a:extLst>
          </p:cNvPr>
          <p:cNvSpPr>
            <a:spLocks noGrp="1"/>
          </p:cNvSpPr>
          <p:nvPr>
            <p:ph type="body" sz="quarter" idx="12"/>
          </p:nvPr>
        </p:nvSpPr>
        <p:spPr>
          <a:xfrm>
            <a:off x="4669519" y="3238012"/>
            <a:ext cx="957943" cy="514481"/>
          </a:xfrm>
        </p:spPr>
        <p:txBody>
          <a:bodyPr>
            <a:normAutofit fontScale="92500" lnSpcReduction="20000"/>
          </a:bodyPr>
          <a:lstStyle/>
          <a:p>
            <a:r>
              <a:rPr lang="es-xl" dirty="0"/>
              <a:t>1.4.</a:t>
            </a:r>
          </a:p>
        </p:txBody>
      </p:sp>
      <p:sp>
        <p:nvSpPr>
          <p:cNvPr id="5" name="Text Placeholder 4">
            <a:extLst>
              <a:ext uri="{FF2B5EF4-FFF2-40B4-BE49-F238E27FC236}">
                <a16:creationId xmlns:a16="http://schemas.microsoft.com/office/drawing/2014/main" id="{CF837D04-F9D8-B64D-9631-6804BDFC00E2}"/>
              </a:ext>
            </a:extLst>
          </p:cNvPr>
          <p:cNvSpPr>
            <a:spLocks noGrp="1"/>
          </p:cNvSpPr>
          <p:nvPr>
            <p:ph type="body" sz="quarter" idx="13"/>
          </p:nvPr>
        </p:nvSpPr>
        <p:spPr/>
        <p:txBody>
          <a:bodyPr/>
          <a:lstStyle/>
          <a:p>
            <a:r>
              <a:rPr lang="es-xl" dirty="0"/>
              <a:t>1</a:t>
            </a:r>
          </a:p>
        </p:txBody>
      </p:sp>
    </p:spTree>
    <p:extLst>
      <p:ext uri="{BB962C8B-B14F-4D97-AF65-F5344CB8AC3E}">
        <p14:creationId xmlns:p14="http://schemas.microsoft.com/office/powerpoint/2010/main" val="21678360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CF8BBBB-BAFA-2A95-2CE0-014F103B86B3}"/>
              </a:ext>
            </a:extLst>
          </p:cNvPr>
          <p:cNvGrpSpPr/>
          <p:nvPr/>
        </p:nvGrpSpPr>
        <p:grpSpPr>
          <a:xfrm>
            <a:off x="456055" y="2452393"/>
            <a:ext cx="11279889" cy="3742666"/>
            <a:chOff x="710763" y="2315234"/>
            <a:chExt cx="10277426" cy="3410049"/>
          </a:xfrm>
        </p:grpSpPr>
        <p:pic>
          <p:nvPicPr>
            <p:cNvPr id="9" name="Picture 8" descr="Una persona hablando con un micrófono&#10;&#10;Descripción generada automáticamente con confianza media">
              <a:extLst>
                <a:ext uri="{FF2B5EF4-FFF2-40B4-BE49-F238E27FC236}">
                  <a16:creationId xmlns:a16="http://schemas.microsoft.com/office/drawing/2014/main" id="{C4BAF51B-2009-C011-DC71-869C8798FE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1" b="-8"/>
            <a:stretch/>
          </p:blipFill>
          <p:spPr>
            <a:xfrm>
              <a:off x="3278363" y="4020071"/>
              <a:ext cx="2569943" cy="1704835"/>
            </a:xfrm>
            <a:prstGeom prst="rect">
              <a:avLst/>
            </a:prstGeom>
          </p:spPr>
        </p:pic>
        <p:pic>
          <p:nvPicPr>
            <p:cNvPr id="10" name="Picture 9" descr="Una persona parada frente a un salón de clases con estudiantes&#10;&#10;Descripción generada automáticamente con confianza baja">
              <a:extLst>
                <a:ext uri="{FF2B5EF4-FFF2-40B4-BE49-F238E27FC236}">
                  <a16:creationId xmlns:a16="http://schemas.microsoft.com/office/drawing/2014/main" id="{50FA8F93-F449-11EC-8A5F-3E1331EC0D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65"/>
            <a:stretch/>
          </p:blipFill>
          <p:spPr>
            <a:xfrm>
              <a:off x="710763" y="4020071"/>
              <a:ext cx="2572282" cy="1705212"/>
            </a:xfrm>
            <a:prstGeom prst="rect">
              <a:avLst/>
            </a:prstGeom>
          </p:spPr>
        </p:pic>
        <p:pic>
          <p:nvPicPr>
            <p:cNvPr id="11" name="Picture 10" descr="Una persona escribiendo en una pizarra&#10;&#10;Descripción generada automáticamente">
              <a:extLst>
                <a:ext uri="{FF2B5EF4-FFF2-40B4-BE49-F238E27FC236}">
                  <a16:creationId xmlns:a16="http://schemas.microsoft.com/office/drawing/2014/main" id="{2D1ACF60-7C6A-8C0D-FF89-B8D758EE486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618"/>
            <a:stretch/>
          </p:blipFill>
          <p:spPr>
            <a:xfrm>
              <a:off x="5848305" y="4020071"/>
              <a:ext cx="2569942" cy="1704837"/>
            </a:xfrm>
            <a:prstGeom prst="rect">
              <a:avLst/>
            </a:prstGeom>
          </p:spPr>
        </p:pic>
        <p:pic>
          <p:nvPicPr>
            <p:cNvPr id="12" name="Picture 11" descr="Dos mujeres sentadas en una mesa mirando a una computadora&#10;&#10;Descripción generada automáticamente con confianza media">
              <a:extLst>
                <a:ext uri="{FF2B5EF4-FFF2-40B4-BE49-F238E27FC236}">
                  <a16:creationId xmlns:a16="http://schemas.microsoft.com/office/drawing/2014/main" id="{D79B04D0-716E-1BE6-404B-C2410324B1D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757" t="589" r="25779"/>
            <a:stretch/>
          </p:blipFill>
          <p:spPr>
            <a:xfrm>
              <a:off x="8415907" y="4020071"/>
              <a:ext cx="2569942" cy="1705212"/>
            </a:xfrm>
            <a:prstGeom prst="rect">
              <a:avLst/>
            </a:prstGeom>
          </p:spPr>
        </p:pic>
        <p:pic>
          <p:nvPicPr>
            <p:cNvPr id="14" name="Picture 13" descr="Un adulto y un niño con kayaks&#10;&#10;Descripción generada automáticamente con confianza baja">
              <a:extLst>
                <a:ext uri="{FF2B5EF4-FFF2-40B4-BE49-F238E27FC236}">
                  <a16:creationId xmlns:a16="http://schemas.microsoft.com/office/drawing/2014/main" id="{EB29CA11-BEC4-5424-54C2-3E34C29D8E1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458"/>
            <a:stretch/>
          </p:blipFill>
          <p:spPr>
            <a:xfrm>
              <a:off x="710763" y="2315234"/>
              <a:ext cx="2569943" cy="1704837"/>
            </a:xfrm>
            <a:prstGeom prst="rect">
              <a:avLst/>
            </a:prstGeom>
          </p:spPr>
        </p:pic>
        <p:pic>
          <p:nvPicPr>
            <p:cNvPr id="15" name="Picture 14" descr="Una imagen que contiene agua, deporte, natación, alberca&#10;&#10;Descripción generada automáticamente">
              <a:extLst>
                <a:ext uri="{FF2B5EF4-FFF2-40B4-BE49-F238E27FC236}">
                  <a16:creationId xmlns:a16="http://schemas.microsoft.com/office/drawing/2014/main" id="{89787243-88F3-0FCC-5434-A6BDA6DEBEE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240" r="11973"/>
            <a:stretch/>
          </p:blipFill>
          <p:spPr>
            <a:xfrm>
              <a:off x="3278363" y="2315234"/>
              <a:ext cx="2569942" cy="1705212"/>
            </a:xfrm>
            <a:prstGeom prst="rect">
              <a:avLst/>
            </a:prstGeom>
          </p:spPr>
        </p:pic>
        <p:pic>
          <p:nvPicPr>
            <p:cNvPr id="16" name="Picture 15" descr="Una persona hablando con un micrófono&#10;&#10;Descripción generada automáticamente con confianza media">
              <a:extLst>
                <a:ext uri="{FF2B5EF4-FFF2-40B4-BE49-F238E27FC236}">
                  <a16:creationId xmlns:a16="http://schemas.microsoft.com/office/drawing/2014/main" id="{01012C15-5E81-1EFA-684B-D1ACF2EC779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164" b="440"/>
            <a:stretch/>
          </p:blipFill>
          <p:spPr>
            <a:xfrm>
              <a:off x="5848305" y="2315234"/>
              <a:ext cx="2569942" cy="1704837"/>
            </a:xfrm>
            <a:prstGeom prst="rect">
              <a:avLst/>
            </a:prstGeom>
          </p:spPr>
        </p:pic>
        <p:pic>
          <p:nvPicPr>
            <p:cNvPr id="17" name="Picture 16" descr="Una imagen que contiene una persona, un piso, un juego atlético, un deporte&#10;&#10;Descripción generada automáticamente">
              <a:extLst>
                <a:ext uri="{FF2B5EF4-FFF2-40B4-BE49-F238E27FC236}">
                  <a16:creationId xmlns:a16="http://schemas.microsoft.com/office/drawing/2014/main" id="{ACBD3EC7-FEFB-9F65-DAED-1141221C712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3596" b="3596"/>
            <a:stretch/>
          </p:blipFill>
          <p:spPr>
            <a:xfrm>
              <a:off x="8415907" y="2315234"/>
              <a:ext cx="2572282" cy="1705212"/>
            </a:xfrm>
            <a:prstGeom prst="rect">
              <a:avLst/>
            </a:prstGeom>
          </p:spPr>
        </p:pic>
      </p:grpSp>
      <p:sp>
        <p:nvSpPr>
          <p:cNvPr id="20" name="TextBox 19">
            <a:extLst>
              <a:ext uri="{FF2B5EF4-FFF2-40B4-BE49-F238E27FC236}">
                <a16:creationId xmlns:a16="http://schemas.microsoft.com/office/drawing/2014/main" id="{23AF5401-FBD9-5EF4-722E-3C4811E415A8}"/>
              </a:ext>
            </a:extLst>
          </p:cNvPr>
          <p:cNvSpPr txBox="1"/>
          <p:nvPr/>
        </p:nvSpPr>
        <p:spPr>
          <a:xfrm>
            <a:off x="2843802" y="1116169"/>
            <a:ext cx="6378576" cy="523220"/>
          </a:xfrm>
          <a:prstGeom prst="rect">
            <a:avLst/>
          </a:prstGeom>
          <a:noFill/>
        </p:spPr>
        <p:txBody>
          <a:bodyPr wrap="square" rtlCol="0">
            <a:spAutoFit/>
          </a:bodyPr>
          <a:lstStyle/>
          <a:p>
            <a:pPr algn="ctr"/>
            <a:r>
              <a:rPr lang="es-xl" sz="2800" b="1" dirty="0">
                <a:solidFill>
                  <a:srgbClr val="292662"/>
                </a:solidFill>
                <a:latin typeface="Ubuntu" panose="020B0504030602030204" pitchFamily="34" charset="0"/>
              </a:rPr>
              <a:t>Narración de historias de impacto</a:t>
            </a:r>
          </a:p>
        </p:txBody>
      </p:sp>
      <p:sp>
        <p:nvSpPr>
          <p:cNvPr id="21" name="TextBox 20">
            <a:extLst>
              <a:ext uri="{FF2B5EF4-FFF2-40B4-BE49-F238E27FC236}">
                <a16:creationId xmlns:a16="http://schemas.microsoft.com/office/drawing/2014/main" id="{EEA362D2-AD74-FE85-4D8F-710D33B7E7BE}"/>
              </a:ext>
            </a:extLst>
          </p:cNvPr>
          <p:cNvSpPr txBox="1"/>
          <p:nvPr/>
        </p:nvSpPr>
        <p:spPr>
          <a:xfrm>
            <a:off x="2843802" y="1559652"/>
            <a:ext cx="6378576" cy="461665"/>
          </a:xfrm>
          <a:prstGeom prst="rect">
            <a:avLst/>
          </a:prstGeom>
          <a:noFill/>
        </p:spPr>
        <p:txBody>
          <a:bodyPr wrap="square" rtlCol="0">
            <a:spAutoFit/>
          </a:bodyPr>
          <a:lstStyle/>
          <a:p>
            <a:pPr algn="ctr"/>
            <a:r>
              <a:rPr lang="es-xl" sz="2400" dirty="0">
                <a:solidFill>
                  <a:srgbClr val="292662"/>
                </a:solidFill>
                <a:latin typeface="Ubuntu" panose="020B0504030602030204" pitchFamily="34" charset="0"/>
              </a:rPr>
              <a:t>Compartir el poder de Olimpiadas Especiales</a:t>
            </a:r>
          </a:p>
        </p:txBody>
      </p:sp>
      <p:sp>
        <p:nvSpPr>
          <p:cNvPr id="25" name="Rectangle 24">
            <a:extLst>
              <a:ext uri="{FF2B5EF4-FFF2-40B4-BE49-F238E27FC236}">
                <a16:creationId xmlns:a16="http://schemas.microsoft.com/office/drawing/2014/main" id="{1A473D28-A5A4-5D08-F8B5-605DA4B2C80F}"/>
              </a:ext>
            </a:extLst>
          </p:cNvPr>
          <p:cNvSpPr/>
          <p:nvPr/>
        </p:nvSpPr>
        <p:spPr>
          <a:xfrm>
            <a:off x="456054" y="2276710"/>
            <a:ext cx="11277321" cy="175269"/>
          </a:xfrm>
          <a:prstGeom prst="rect">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28989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C03ED-9D68-603D-5CED-47FC1BFD426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0CB2D95-32BE-704D-56E0-E54951152BD8}"/>
              </a:ext>
            </a:extLst>
          </p:cNvPr>
          <p:cNvSpPr txBox="1"/>
          <p:nvPr/>
        </p:nvSpPr>
        <p:spPr>
          <a:xfrm>
            <a:off x="1792405" y="2953723"/>
            <a:ext cx="8607188" cy="1077218"/>
          </a:xfrm>
          <a:prstGeom prst="rect">
            <a:avLst/>
          </a:prstGeom>
          <a:noFill/>
        </p:spPr>
        <p:txBody>
          <a:bodyPr wrap="square" rtlCol="0">
            <a:spAutoFit/>
          </a:bodyPr>
          <a:lstStyle/>
          <a:p>
            <a:pPr algn="ctr"/>
            <a:r>
              <a:rPr lang="es-xl" sz="3200" b="1" dirty="0">
                <a:solidFill>
                  <a:schemeClr val="bg1"/>
                </a:solidFill>
                <a:latin typeface="Ubuntu" panose="020B0504030602030204" pitchFamily="34" charset="0"/>
              </a:rPr>
              <a:t>Tómense un momento para </a:t>
            </a:r>
            <a:r>
              <a:rPr lang="es-xl" sz="3200" b="1">
                <a:solidFill>
                  <a:srgbClr val="F6891F"/>
                </a:solidFill>
                <a:latin typeface="Ubuntu" panose="020B0504030602030204" pitchFamily="34" charset="0"/>
              </a:rPr>
              <a:t>reflexionar</a:t>
            </a:r>
            <a:r>
              <a:rPr lang="es-xl" sz="3200" b="1">
                <a:solidFill>
                  <a:schemeClr val="bg1"/>
                </a:solidFill>
                <a:latin typeface="Ubuntu" panose="020B0504030602030204" pitchFamily="34" charset="0"/>
              </a:rPr>
              <a:t> </a:t>
            </a:r>
            <a:br>
              <a:rPr lang="en-US" sz="3200" b="1">
                <a:solidFill>
                  <a:schemeClr val="bg1"/>
                </a:solidFill>
                <a:latin typeface="Ubuntu" panose="020B0504030602030204" pitchFamily="34" charset="0"/>
              </a:rPr>
            </a:br>
            <a:r>
              <a:rPr lang="es-xl" sz="3200" b="1">
                <a:solidFill>
                  <a:schemeClr val="bg1"/>
                </a:solidFill>
                <a:latin typeface="Ubuntu" panose="020B0504030602030204" pitchFamily="34" charset="0"/>
              </a:rPr>
              <a:t>y </a:t>
            </a:r>
            <a:r>
              <a:rPr lang="es-xl" sz="3200" b="1" dirty="0">
                <a:solidFill>
                  <a:schemeClr val="bg1"/>
                </a:solidFill>
                <a:latin typeface="Ubuntu" panose="020B0504030602030204" pitchFamily="34" charset="0"/>
              </a:rPr>
              <a:t>sentirse </a:t>
            </a:r>
            <a:r>
              <a:rPr lang="es-xl" sz="3200" b="1" dirty="0">
                <a:solidFill>
                  <a:srgbClr val="F6891F"/>
                </a:solidFill>
                <a:latin typeface="Ubuntu" panose="020B0504030602030204" pitchFamily="34" charset="0"/>
              </a:rPr>
              <a:t>orgullosos</a:t>
            </a:r>
            <a:r>
              <a:rPr lang="es-xl" sz="3200" b="1" dirty="0">
                <a:solidFill>
                  <a:schemeClr val="bg1"/>
                </a:solidFill>
                <a:latin typeface="Ubuntu" panose="020B0504030602030204" pitchFamily="34" charset="0"/>
              </a:rPr>
              <a:t>.</a:t>
            </a:r>
          </a:p>
        </p:txBody>
      </p:sp>
    </p:spTree>
    <p:extLst>
      <p:ext uri="{BB962C8B-B14F-4D97-AF65-F5344CB8AC3E}">
        <p14:creationId xmlns:p14="http://schemas.microsoft.com/office/powerpoint/2010/main" val="4086177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AD2FCC0-FFB7-AD38-8121-318357CBEDFA}"/>
              </a:ext>
            </a:extLst>
          </p:cNvPr>
          <p:cNvSpPr/>
          <p:nvPr/>
        </p:nvSpPr>
        <p:spPr>
          <a:xfrm>
            <a:off x="-289363" y="1107011"/>
            <a:ext cx="4669972" cy="5900058"/>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B4C4F26-E692-FD7B-6EBF-7243C1740027}"/>
              </a:ext>
            </a:extLst>
          </p:cNvPr>
          <p:cNvSpPr txBox="1"/>
          <p:nvPr/>
        </p:nvSpPr>
        <p:spPr>
          <a:xfrm>
            <a:off x="598714" y="2111351"/>
            <a:ext cx="3298372" cy="1200329"/>
          </a:xfrm>
          <a:prstGeom prst="rect">
            <a:avLst/>
          </a:prstGeom>
          <a:noFill/>
        </p:spPr>
        <p:txBody>
          <a:bodyPr wrap="square" rtlCol="0">
            <a:spAutoFit/>
          </a:bodyPr>
          <a:lstStyle/>
          <a:p>
            <a:r>
              <a:rPr lang="es-xl" sz="3600" b="1" dirty="0">
                <a:solidFill>
                  <a:srgbClr val="F6891F"/>
                </a:solidFill>
                <a:latin typeface="Ubuntu" panose="020B0504030602030204" pitchFamily="34" charset="0"/>
              </a:rPr>
              <a:t>Presentaciones personales</a:t>
            </a:r>
          </a:p>
        </p:txBody>
      </p:sp>
      <p:sp>
        <p:nvSpPr>
          <p:cNvPr id="3" name="TextBox 2">
            <a:extLst>
              <a:ext uri="{FF2B5EF4-FFF2-40B4-BE49-F238E27FC236}">
                <a16:creationId xmlns:a16="http://schemas.microsoft.com/office/drawing/2014/main" id="{2FFD9E9D-5309-5CD9-0BF0-194DDEEAB610}"/>
              </a:ext>
            </a:extLst>
          </p:cNvPr>
          <p:cNvSpPr txBox="1"/>
          <p:nvPr/>
        </p:nvSpPr>
        <p:spPr>
          <a:xfrm>
            <a:off x="5578930" y="2174851"/>
            <a:ext cx="5382984" cy="2949525"/>
          </a:xfrm>
          <a:prstGeom prst="rect">
            <a:avLst/>
          </a:prstGeom>
          <a:noFill/>
        </p:spPr>
        <p:txBody>
          <a:bodyPr wrap="square" rtlCol="0">
            <a:spAutoFit/>
          </a:bodyPr>
          <a:lstStyle/>
          <a:p>
            <a:pPr marL="457200" indent="-457200">
              <a:spcBef>
                <a:spcPts val="844"/>
              </a:spcBef>
              <a:spcAft>
                <a:spcPts val="600"/>
              </a:spcAft>
              <a:buBlip>
                <a:blip r:embed="rId3"/>
              </a:buBlip>
              <a:defRPr/>
            </a:pPr>
            <a:r>
              <a:rPr lang="es-xl" sz="2600" b="1" dirty="0">
                <a:solidFill>
                  <a:srgbClr val="F6891F"/>
                </a:solidFill>
                <a:latin typeface="Ubuntu Light" panose="020B0304030602030204" pitchFamily="34" charset="0"/>
                <a:cs typeface="Ubuntu Light"/>
              </a:rPr>
              <a:t>Presentaciones </a:t>
            </a:r>
          </a:p>
          <a:p>
            <a:pPr lvl="1" indent="-457200">
              <a:spcBef>
                <a:spcPts val="844"/>
              </a:spcBef>
              <a:spcAft>
                <a:spcPts val="600"/>
              </a:spcAft>
              <a:buBlip>
                <a:blip r:embed="rId3"/>
              </a:buBlip>
              <a:defRPr/>
            </a:pPr>
            <a:r>
              <a:rPr lang="es-xl" sz="2600" b="1" dirty="0">
                <a:solidFill>
                  <a:srgbClr val="F6891F"/>
                </a:solidFill>
                <a:latin typeface="Ubuntu Light" panose="020B0304030602030204" pitchFamily="34" charset="0"/>
                <a:cs typeface="Ubuntu Light"/>
              </a:rPr>
              <a:t>Nombre</a:t>
            </a:r>
          </a:p>
          <a:p>
            <a:pPr lvl="1" indent="-457200">
              <a:spcBef>
                <a:spcPts val="844"/>
              </a:spcBef>
              <a:spcAft>
                <a:spcPts val="600"/>
              </a:spcAft>
              <a:buBlip>
                <a:blip r:embed="rId3"/>
              </a:buBlip>
              <a:defRPr/>
            </a:pPr>
            <a:r>
              <a:rPr lang="es-xl" sz="2600" b="1" dirty="0">
                <a:solidFill>
                  <a:srgbClr val="F6891F"/>
                </a:solidFill>
                <a:latin typeface="Ubuntu Light" panose="020B0304030602030204" pitchFamily="34" charset="0"/>
                <a:cs typeface="Ubuntu Light"/>
              </a:rPr>
              <a:t>Participación en Olimpiadas Especiales</a:t>
            </a:r>
          </a:p>
          <a:p>
            <a:pPr lvl="1" indent="-457200">
              <a:spcBef>
                <a:spcPts val="844"/>
              </a:spcBef>
              <a:spcAft>
                <a:spcPts val="600"/>
              </a:spcAft>
              <a:buBlip>
                <a:blip r:embed="rId3"/>
              </a:buBlip>
              <a:defRPr/>
            </a:pPr>
            <a:r>
              <a:rPr lang="es-xl" sz="2600" b="1" dirty="0">
                <a:solidFill>
                  <a:srgbClr val="F6891F"/>
                </a:solidFill>
                <a:latin typeface="Ubuntu Light" panose="020B0304030602030204" pitchFamily="34" charset="0"/>
                <a:cs typeface="Ubuntu Light"/>
              </a:rPr>
              <a:t>Dato curioso</a:t>
            </a:r>
          </a:p>
          <a:p>
            <a:pPr marL="446088" lvl="1">
              <a:defRPr/>
            </a:pPr>
            <a:r>
              <a:rPr lang="es-xl" sz="2000" dirty="0">
                <a:solidFill>
                  <a:srgbClr val="292662"/>
                </a:solidFill>
                <a:latin typeface="Ubuntu" panose="020B0504030602030204" pitchFamily="34" charset="0"/>
                <a:cs typeface="Ubuntu Light"/>
              </a:rPr>
              <a:t>Ejemplo: ¿Qué es lo mejor que les ha pasado recientemente? </a:t>
            </a:r>
          </a:p>
        </p:txBody>
      </p:sp>
    </p:spTree>
    <p:extLst>
      <p:ext uri="{BB962C8B-B14F-4D97-AF65-F5344CB8AC3E}">
        <p14:creationId xmlns:p14="http://schemas.microsoft.com/office/powerpoint/2010/main" val="34321769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12EFF-821E-8965-322F-E186F0FC4073}"/>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AAEA149-EAC5-09C5-9EE5-79698CACA384}"/>
              </a:ext>
            </a:extLst>
          </p:cNvPr>
          <p:cNvSpPr/>
          <p:nvPr/>
        </p:nvSpPr>
        <p:spPr>
          <a:xfrm>
            <a:off x="212916" y="2355127"/>
            <a:ext cx="14430184" cy="1865629"/>
          </a:xfrm>
          <a:prstGeom prst="roundRect">
            <a:avLst>
              <a:gd name="adj" fmla="val 50000"/>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ext Placeholder 1">
            <a:extLst>
              <a:ext uri="{FF2B5EF4-FFF2-40B4-BE49-F238E27FC236}">
                <a16:creationId xmlns:a16="http://schemas.microsoft.com/office/drawing/2014/main" id="{4A3940E6-A7B2-37D0-C10F-1C3EBEF40232}"/>
              </a:ext>
            </a:extLst>
          </p:cNvPr>
          <p:cNvSpPr>
            <a:spLocks noGrp="1"/>
          </p:cNvSpPr>
          <p:nvPr>
            <p:ph type="body" sz="quarter" idx="11"/>
          </p:nvPr>
        </p:nvSpPr>
        <p:spPr/>
        <p:txBody>
          <a:bodyPr>
            <a:noAutofit/>
          </a:bodyPr>
          <a:lstStyle/>
          <a:p>
            <a:r>
              <a:rPr lang="es-xl" sz="1300" dirty="0"/>
              <a:t>Narración de </a:t>
            </a:r>
            <a:r>
              <a:rPr lang="es-xl" sz="1300"/>
              <a:t>historias </a:t>
            </a:r>
            <a:br>
              <a:rPr lang="en-US" sz="1300"/>
            </a:br>
            <a:r>
              <a:rPr lang="es-xl" sz="1300"/>
              <a:t>de </a:t>
            </a:r>
            <a:r>
              <a:rPr lang="es-xl" sz="1300" dirty="0"/>
              <a:t>impacto</a:t>
            </a:r>
          </a:p>
        </p:txBody>
      </p:sp>
      <p:sp>
        <p:nvSpPr>
          <p:cNvPr id="3" name="Text Placeholder 2">
            <a:extLst>
              <a:ext uri="{FF2B5EF4-FFF2-40B4-BE49-F238E27FC236}">
                <a16:creationId xmlns:a16="http://schemas.microsoft.com/office/drawing/2014/main" id="{513305CD-2EE4-97EC-9BA9-FD381F6C2C63}"/>
              </a:ext>
            </a:extLst>
          </p:cNvPr>
          <p:cNvSpPr>
            <a:spLocks noGrp="1"/>
          </p:cNvSpPr>
          <p:nvPr>
            <p:ph type="body" sz="quarter" idx="12"/>
          </p:nvPr>
        </p:nvSpPr>
        <p:spPr>
          <a:xfrm>
            <a:off x="9339945" y="575623"/>
            <a:ext cx="528061" cy="356260"/>
          </a:xfrm>
        </p:spPr>
        <p:txBody>
          <a:bodyPr>
            <a:noAutofit/>
          </a:bodyPr>
          <a:lstStyle/>
          <a:p>
            <a:r>
              <a:rPr lang="es-xl" dirty="0"/>
              <a:t>1.4.</a:t>
            </a:r>
          </a:p>
        </p:txBody>
      </p:sp>
      <p:sp>
        <p:nvSpPr>
          <p:cNvPr id="4" name="Text Placeholder 3">
            <a:extLst>
              <a:ext uri="{FF2B5EF4-FFF2-40B4-BE49-F238E27FC236}">
                <a16:creationId xmlns:a16="http://schemas.microsoft.com/office/drawing/2014/main" id="{54EBC29C-4A0D-CD2B-5692-C00B0D4CF4AE}"/>
              </a:ext>
            </a:extLst>
          </p:cNvPr>
          <p:cNvSpPr>
            <a:spLocks noGrp="1"/>
          </p:cNvSpPr>
          <p:nvPr>
            <p:ph type="body" sz="quarter" idx="13"/>
          </p:nvPr>
        </p:nvSpPr>
        <p:spPr/>
        <p:txBody>
          <a:bodyPr>
            <a:noAutofit/>
          </a:bodyPr>
          <a:lstStyle/>
          <a:p>
            <a:r>
              <a:rPr lang="es-xl" dirty="0"/>
              <a:t>Día uno</a:t>
            </a:r>
          </a:p>
        </p:txBody>
      </p:sp>
      <p:sp>
        <p:nvSpPr>
          <p:cNvPr id="29" name="TextBox 28">
            <a:extLst>
              <a:ext uri="{FF2B5EF4-FFF2-40B4-BE49-F238E27FC236}">
                <a16:creationId xmlns:a16="http://schemas.microsoft.com/office/drawing/2014/main" id="{2D22B89D-0C3A-FCA5-B874-FBFD65B4DE77}"/>
              </a:ext>
            </a:extLst>
          </p:cNvPr>
          <p:cNvSpPr txBox="1"/>
          <p:nvPr/>
        </p:nvSpPr>
        <p:spPr>
          <a:xfrm>
            <a:off x="917925" y="2500931"/>
            <a:ext cx="2491223" cy="424732"/>
          </a:xfrm>
          <a:prstGeom prst="rect">
            <a:avLst/>
          </a:prstGeom>
          <a:noFill/>
        </p:spPr>
        <p:txBody>
          <a:bodyPr wrap="square" rtlCol="0">
            <a:noAutofit/>
          </a:bodyPr>
          <a:lstStyle/>
          <a:p>
            <a:pPr>
              <a:lnSpc>
                <a:spcPct val="90000"/>
              </a:lnSpc>
            </a:pPr>
            <a:r>
              <a:rPr lang="es-xl" sz="1400" dirty="0">
                <a:solidFill>
                  <a:srgbClr val="292662"/>
                </a:solidFill>
                <a:latin typeface="Ubuntu Light" panose="020B0304030602030204" pitchFamily="34" charset="0"/>
              </a:rPr>
              <a:t>Sentimientos </a:t>
            </a:r>
            <a:br>
              <a:rPr lang="en-US" sz="1400" dirty="0">
                <a:solidFill>
                  <a:srgbClr val="292662"/>
                </a:solidFill>
                <a:latin typeface="Ubuntu Light" panose="020B0304030602030204" pitchFamily="34" charset="0"/>
              </a:rPr>
            </a:br>
            <a:r>
              <a:rPr lang="es-xl" sz="1400" dirty="0">
                <a:solidFill>
                  <a:srgbClr val="292662"/>
                </a:solidFill>
                <a:latin typeface="Ubuntu Light" panose="020B0304030602030204" pitchFamily="34" charset="0"/>
              </a:rPr>
              <a:t>de pertenencia</a:t>
            </a:r>
          </a:p>
        </p:txBody>
      </p:sp>
      <p:sp>
        <p:nvSpPr>
          <p:cNvPr id="30" name="TextBox 29">
            <a:extLst>
              <a:ext uri="{FF2B5EF4-FFF2-40B4-BE49-F238E27FC236}">
                <a16:creationId xmlns:a16="http://schemas.microsoft.com/office/drawing/2014/main" id="{91B09D15-7314-973C-9967-2F39CAD76739}"/>
              </a:ext>
            </a:extLst>
          </p:cNvPr>
          <p:cNvSpPr txBox="1"/>
          <p:nvPr/>
        </p:nvSpPr>
        <p:spPr>
          <a:xfrm>
            <a:off x="3611912" y="2500931"/>
            <a:ext cx="2047854" cy="258532"/>
          </a:xfrm>
          <a:prstGeom prst="rect">
            <a:avLst/>
          </a:prstGeom>
          <a:noFill/>
        </p:spPr>
        <p:txBody>
          <a:bodyPr wrap="square" rtlCol="0">
            <a:noAutofit/>
          </a:bodyPr>
          <a:lstStyle/>
          <a:p>
            <a:pPr>
              <a:lnSpc>
                <a:spcPct val="90000"/>
              </a:lnSpc>
            </a:pPr>
            <a:r>
              <a:rPr lang="es-xl" sz="1400" dirty="0">
                <a:solidFill>
                  <a:srgbClr val="F6891F"/>
                </a:solidFill>
                <a:latin typeface="Ubuntu Light" panose="020B0304030602030204" pitchFamily="34" charset="0"/>
              </a:rPr>
              <a:t>Más amistades</a:t>
            </a:r>
          </a:p>
        </p:txBody>
      </p:sp>
      <p:sp>
        <p:nvSpPr>
          <p:cNvPr id="32" name="TextBox 31">
            <a:extLst>
              <a:ext uri="{FF2B5EF4-FFF2-40B4-BE49-F238E27FC236}">
                <a16:creationId xmlns:a16="http://schemas.microsoft.com/office/drawing/2014/main" id="{686F2381-69CD-353E-FFF1-009CAD69E68E}"/>
              </a:ext>
            </a:extLst>
          </p:cNvPr>
          <p:cNvSpPr txBox="1"/>
          <p:nvPr/>
        </p:nvSpPr>
        <p:spPr>
          <a:xfrm>
            <a:off x="5944963" y="2500931"/>
            <a:ext cx="1363128" cy="424732"/>
          </a:xfrm>
          <a:prstGeom prst="rect">
            <a:avLst/>
          </a:prstGeom>
          <a:noFill/>
        </p:spPr>
        <p:txBody>
          <a:bodyPr wrap="square" rtlCol="0">
            <a:noAutofit/>
          </a:bodyPr>
          <a:lstStyle/>
          <a:p>
            <a:pPr>
              <a:lnSpc>
                <a:spcPct val="90000"/>
              </a:lnSpc>
            </a:pPr>
            <a:r>
              <a:rPr lang="es-xl" sz="1400" dirty="0">
                <a:solidFill>
                  <a:srgbClr val="292662"/>
                </a:solidFill>
                <a:latin typeface="Ubuntu Light" panose="020B0304030602030204" pitchFamily="34" charset="0"/>
              </a:rPr>
              <a:t>Habilidades deportivas</a:t>
            </a:r>
          </a:p>
        </p:txBody>
      </p:sp>
      <p:sp>
        <p:nvSpPr>
          <p:cNvPr id="31" name="TextBox 30">
            <a:extLst>
              <a:ext uri="{FF2B5EF4-FFF2-40B4-BE49-F238E27FC236}">
                <a16:creationId xmlns:a16="http://schemas.microsoft.com/office/drawing/2014/main" id="{1A34F574-4824-3FBE-73BF-9EC1D796C49C}"/>
              </a:ext>
            </a:extLst>
          </p:cNvPr>
          <p:cNvSpPr txBox="1"/>
          <p:nvPr/>
        </p:nvSpPr>
        <p:spPr>
          <a:xfrm>
            <a:off x="917925" y="3386005"/>
            <a:ext cx="1648355" cy="424732"/>
          </a:xfrm>
          <a:prstGeom prst="rect">
            <a:avLst/>
          </a:prstGeom>
          <a:noFill/>
        </p:spPr>
        <p:txBody>
          <a:bodyPr wrap="square" rtlCol="0">
            <a:noAutofit/>
          </a:bodyPr>
          <a:lstStyle/>
          <a:p>
            <a:pPr>
              <a:lnSpc>
                <a:spcPct val="90000"/>
              </a:lnSpc>
            </a:pPr>
            <a:r>
              <a:rPr lang="es-xl" sz="1400">
                <a:solidFill>
                  <a:srgbClr val="292662"/>
                </a:solidFill>
                <a:latin typeface="Ubuntu Light" panose="020B0304030602030204" pitchFamily="34" charset="0"/>
              </a:rPr>
              <a:t>Mejoramiento </a:t>
            </a:r>
            <a:br>
              <a:rPr lang="en-US" sz="1400">
                <a:solidFill>
                  <a:srgbClr val="292662"/>
                </a:solidFill>
                <a:latin typeface="Ubuntu Light" panose="020B0304030602030204" pitchFamily="34" charset="0"/>
              </a:rPr>
            </a:br>
            <a:r>
              <a:rPr lang="es-xl" sz="1400">
                <a:solidFill>
                  <a:srgbClr val="292662"/>
                </a:solidFill>
                <a:latin typeface="Ubuntu Light" panose="020B0304030602030204" pitchFamily="34" charset="0"/>
              </a:rPr>
              <a:t>del </a:t>
            </a:r>
            <a:r>
              <a:rPr lang="es-xl" sz="1400" dirty="0">
                <a:solidFill>
                  <a:srgbClr val="292662"/>
                </a:solidFill>
                <a:latin typeface="Ubuntu Light" panose="020B0304030602030204" pitchFamily="34" charset="0"/>
              </a:rPr>
              <a:t>estado físico</a:t>
            </a:r>
          </a:p>
        </p:txBody>
      </p:sp>
      <p:sp>
        <p:nvSpPr>
          <p:cNvPr id="33" name="TextBox 32">
            <a:extLst>
              <a:ext uri="{FF2B5EF4-FFF2-40B4-BE49-F238E27FC236}">
                <a16:creationId xmlns:a16="http://schemas.microsoft.com/office/drawing/2014/main" id="{EB9E2B17-D466-E14A-4DF6-5F052E6267F0}"/>
              </a:ext>
            </a:extLst>
          </p:cNvPr>
          <p:cNvSpPr txBox="1"/>
          <p:nvPr/>
        </p:nvSpPr>
        <p:spPr>
          <a:xfrm>
            <a:off x="2958398" y="2783278"/>
            <a:ext cx="2047854" cy="424732"/>
          </a:xfrm>
          <a:prstGeom prst="rect">
            <a:avLst/>
          </a:prstGeom>
          <a:noFill/>
        </p:spPr>
        <p:txBody>
          <a:bodyPr wrap="square" rtlCol="0">
            <a:noAutofit/>
          </a:bodyPr>
          <a:lstStyle/>
          <a:p>
            <a:pPr>
              <a:lnSpc>
                <a:spcPct val="90000"/>
              </a:lnSpc>
            </a:pPr>
            <a:r>
              <a:rPr lang="es-xl" sz="1400" dirty="0">
                <a:solidFill>
                  <a:srgbClr val="292662"/>
                </a:solidFill>
                <a:latin typeface="Ubuntu Light" panose="020B0304030602030204" pitchFamily="34" charset="0"/>
              </a:rPr>
              <a:t>Estilos de vida </a:t>
            </a:r>
            <a:br>
              <a:rPr lang="en-US" sz="1400" dirty="0">
                <a:solidFill>
                  <a:srgbClr val="292662"/>
                </a:solidFill>
                <a:latin typeface="Ubuntu Light" panose="020B0304030602030204" pitchFamily="34" charset="0"/>
              </a:rPr>
            </a:br>
            <a:r>
              <a:rPr lang="es-xl" sz="1400" dirty="0">
                <a:solidFill>
                  <a:srgbClr val="292662"/>
                </a:solidFill>
                <a:latin typeface="Ubuntu Light" panose="020B0304030602030204" pitchFamily="34" charset="0"/>
              </a:rPr>
              <a:t>saludables</a:t>
            </a:r>
          </a:p>
        </p:txBody>
      </p:sp>
      <p:sp>
        <p:nvSpPr>
          <p:cNvPr id="34" name="TextBox 33">
            <a:extLst>
              <a:ext uri="{FF2B5EF4-FFF2-40B4-BE49-F238E27FC236}">
                <a16:creationId xmlns:a16="http://schemas.microsoft.com/office/drawing/2014/main" id="{4B2BC895-FE91-1D66-7330-996CF6D98FE5}"/>
              </a:ext>
            </a:extLst>
          </p:cNvPr>
          <p:cNvSpPr txBox="1"/>
          <p:nvPr/>
        </p:nvSpPr>
        <p:spPr>
          <a:xfrm>
            <a:off x="917925" y="2948745"/>
            <a:ext cx="1881723" cy="424732"/>
          </a:xfrm>
          <a:prstGeom prst="rect">
            <a:avLst/>
          </a:prstGeom>
          <a:noFill/>
        </p:spPr>
        <p:txBody>
          <a:bodyPr wrap="square" rtlCol="0">
            <a:noAutofit/>
          </a:bodyPr>
          <a:lstStyle/>
          <a:p>
            <a:pPr>
              <a:lnSpc>
                <a:spcPct val="90000"/>
              </a:lnSpc>
            </a:pPr>
            <a:r>
              <a:rPr lang="es-xl" sz="1400" dirty="0">
                <a:solidFill>
                  <a:srgbClr val="F6891F"/>
                </a:solidFill>
                <a:latin typeface="Ubuntu Light" panose="020B0304030602030204" pitchFamily="34" charset="0"/>
              </a:rPr>
              <a:t>Confianza </a:t>
            </a:r>
            <a:r>
              <a:rPr lang="es-xl" sz="1400">
                <a:solidFill>
                  <a:srgbClr val="F6891F"/>
                </a:solidFill>
                <a:latin typeface="Ubuntu Light" panose="020B0304030602030204" pitchFamily="34" charset="0"/>
              </a:rPr>
              <a:t>en </a:t>
            </a:r>
            <a:br>
              <a:rPr lang="en-US" sz="1400">
                <a:solidFill>
                  <a:srgbClr val="F6891F"/>
                </a:solidFill>
                <a:latin typeface="Ubuntu Light" panose="020B0304030602030204" pitchFamily="34" charset="0"/>
              </a:rPr>
            </a:br>
            <a:r>
              <a:rPr lang="es-xl" sz="1400">
                <a:solidFill>
                  <a:srgbClr val="F6891F"/>
                </a:solidFill>
                <a:latin typeface="Ubuntu Light" panose="020B0304030602030204" pitchFamily="34" charset="0"/>
              </a:rPr>
              <a:t>uno </a:t>
            </a:r>
            <a:r>
              <a:rPr lang="es-xl" sz="1400" dirty="0">
                <a:solidFill>
                  <a:srgbClr val="F6891F"/>
                </a:solidFill>
                <a:latin typeface="Ubuntu Light" panose="020B0304030602030204" pitchFamily="34" charset="0"/>
              </a:rPr>
              <a:t>mismo</a:t>
            </a:r>
          </a:p>
        </p:txBody>
      </p:sp>
      <p:sp>
        <p:nvSpPr>
          <p:cNvPr id="36" name="TextBox 35">
            <a:extLst>
              <a:ext uri="{FF2B5EF4-FFF2-40B4-BE49-F238E27FC236}">
                <a16:creationId xmlns:a16="http://schemas.microsoft.com/office/drawing/2014/main" id="{41BE8790-AC3A-8491-2331-463706DE0295}"/>
              </a:ext>
            </a:extLst>
          </p:cNvPr>
          <p:cNvSpPr txBox="1"/>
          <p:nvPr/>
        </p:nvSpPr>
        <p:spPr>
          <a:xfrm>
            <a:off x="2698128" y="3307622"/>
            <a:ext cx="1723413" cy="424732"/>
          </a:xfrm>
          <a:prstGeom prst="rect">
            <a:avLst/>
          </a:prstGeom>
          <a:noFill/>
        </p:spPr>
        <p:txBody>
          <a:bodyPr wrap="square" rtlCol="0">
            <a:noAutofit/>
          </a:bodyPr>
          <a:lstStyle/>
          <a:p>
            <a:pPr marL="0" lvl="1">
              <a:lnSpc>
                <a:spcPct val="90000"/>
              </a:lnSpc>
            </a:pPr>
            <a:r>
              <a:rPr lang="es-xl" sz="1400">
                <a:solidFill>
                  <a:srgbClr val="F6891F"/>
                </a:solidFill>
                <a:latin typeface="Ubuntu Light" panose="020B0304030602030204" pitchFamily="34" charset="0"/>
              </a:rPr>
              <a:t>Habilidades </a:t>
            </a:r>
            <a:br>
              <a:rPr lang="en-US" sz="1400">
                <a:solidFill>
                  <a:srgbClr val="F6891F"/>
                </a:solidFill>
                <a:latin typeface="Ubuntu Light" panose="020B0304030602030204" pitchFamily="34" charset="0"/>
              </a:rPr>
            </a:br>
            <a:r>
              <a:rPr lang="es-xl" sz="1400">
                <a:solidFill>
                  <a:srgbClr val="F6891F"/>
                </a:solidFill>
                <a:latin typeface="Ubuntu Light" panose="020B0304030602030204" pitchFamily="34" charset="0"/>
              </a:rPr>
              <a:t>de </a:t>
            </a:r>
            <a:r>
              <a:rPr lang="es-xl" sz="1400" dirty="0">
                <a:solidFill>
                  <a:srgbClr val="F6891F"/>
                </a:solidFill>
                <a:latin typeface="Ubuntu Light" panose="020B0304030602030204" pitchFamily="34" charset="0"/>
              </a:rPr>
              <a:t>defensa</a:t>
            </a:r>
          </a:p>
        </p:txBody>
      </p:sp>
      <p:sp>
        <p:nvSpPr>
          <p:cNvPr id="37" name="TextBox 36">
            <a:extLst>
              <a:ext uri="{FF2B5EF4-FFF2-40B4-BE49-F238E27FC236}">
                <a16:creationId xmlns:a16="http://schemas.microsoft.com/office/drawing/2014/main" id="{1828A1C7-41CE-A7B6-1D0B-73E5DF29B019}"/>
              </a:ext>
            </a:extLst>
          </p:cNvPr>
          <p:cNvSpPr txBox="1"/>
          <p:nvPr/>
        </p:nvSpPr>
        <p:spPr>
          <a:xfrm>
            <a:off x="5287025" y="2992283"/>
            <a:ext cx="1710895" cy="258532"/>
          </a:xfrm>
          <a:prstGeom prst="rect">
            <a:avLst/>
          </a:prstGeom>
          <a:noFill/>
        </p:spPr>
        <p:txBody>
          <a:bodyPr wrap="square" rtlCol="0">
            <a:noAutofit/>
          </a:bodyPr>
          <a:lstStyle/>
          <a:p>
            <a:pPr>
              <a:lnSpc>
                <a:spcPct val="90000"/>
              </a:lnSpc>
            </a:pPr>
            <a:r>
              <a:rPr lang="es-xl" sz="1400">
                <a:solidFill>
                  <a:srgbClr val="F6891F"/>
                </a:solidFill>
                <a:latin typeface="Ubuntu Light" panose="020B0304030602030204" pitchFamily="34" charset="0"/>
              </a:rPr>
              <a:t>Habilidades </a:t>
            </a:r>
            <a:br>
              <a:rPr lang="en-US" sz="1400">
                <a:solidFill>
                  <a:srgbClr val="F6891F"/>
                </a:solidFill>
                <a:latin typeface="Ubuntu Light" panose="020B0304030602030204" pitchFamily="34" charset="0"/>
              </a:rPr>
            </a:br>
            <a:r>
              <a:rPr lang="es-xl" sz="1400">
                <a:solidFill>
                  <a:srgbClr val="F6891F"/>
                </a:solidFill>
                <a:latin typeface="Ubuntu Light" panose="020B0304030602030204" pitchFamily="34" charset="0"/>
              </a:rPr>
              <a:t>de </a:t>
            </a:r>
            <a:r>
              <a:rPr lang="es-xl" sz="1400" dirty="0">
                <a:solidFill>
                  <a:srgbClr val="F6891F"/>
                </a:solidFill>
                <a:latin typeface="Ubuntu Light" panose="020B0304030602030204" pitchFamily="34" charset="0"/>
              </a:rPr>
              <a:t>habla</a:t>
            </a:r>
          </a:p>
        </p:txBody>
      </p:sp>
      <p:sp>
        <p:nvSpPr>
          <p:cNvPr id="39" name="TextBox 38">
            <a:extLst>
              <a:ext uri="{FF2B5EF4-FFF2-40B4-BE49-F238E27FC236}">
                <a16:creationId xmlns:a16="http://schemas.microsoft.com/office/drawing/2014/main" id="{10FC8C47-9730-16D2-79C7-BB7EC9232496}"/>
              </a:ext>
            </a:extLst>
          </p:cNvPr>
          <p:cNvSpPr txBox="1"/>
          <p:nvPr/>
        </p:nvSpPr>
        <p:spPr>
          <a:xfrm>
            <a:off x="917925" y="3814554"/>
            <a:ext cx="2016000" cy="258532"/>
          </a:xfrm>
          <a:prstGeom prst="rect">
            <a:avLst/>
          </a:prstGeom>
          <a:noFill/>
        </p:spPr>
        <p:txBody>
          <a:bodyPr wrap="square" rtlCol="0">
            <a:noAutofit/>
          </a:bodyPr>
          <a:lstStyle/>
          <a:p>
            <a:pPr>
              <a:lnSpc>
                <a:spcPct val="90000"/>
              </a:lnSpc>
            </a:pPr>
            <a:r>
              <a:rPr lang="es-xl" sz="1400" dirty="0">
                <a:solidFill>
                  <a:srgbClr val="F6891F"/>
                </a:solidFill>
                <a:latin typeface="Ubuntu Light" panose="020B0304030602030204" pitchFamily="34" charset="0"/>
              </a:rPr>
              <a:t>Crecimiento personal</a:t>
            </a:r>
          </a:p>
        </p:txBody>
      </p:sp>
      <p:sp>
        <p:nvSpPr>
          <p:cNvPr id="40" name="TextBox 39">
            <a:extLst>
              <a:ext uri="{FF2B5EF4-FFF2-40B4-BE49-F238E27FC236}">
                <a16:creationId xmlns:a16="http://schemas.microsoft.com/office/drawing/2014/main" id="{B59519D2-B1E0-7E15-6615-B1E2FC70AF3D}"/>
              </a:ext>
            </a:extLst>
          </p:cNvPr>
          <p:cNvSpPr txBox="1"/>
          <p:nvPr/>
        </p:nvSpPr>
        <p:spPr>
          <a:xfrm>
            <a:off x="2995419" y="3779728"/>
            <a:ext cx="2852317" cy="258532"/>
          </a:xfrm>
          <a:prstGeom prst="rect">
            <a:avLst/>
          </a:prstGeom>
          <a:noFill/>
        </p:spPr>
        <p:txBody>
          <a:bodyPr wrap="square" rtlCol="0">
            <a:noAutofit/>
          </a:bodyPr>
          <a:lstStyle/>
          <a:p>
            <a:pPr>
              <a:lnSpc>
                <a:spcPct val="90000"/>
              </a:lnSpc>
            </a:pPr>
            <a:r>
              <a:rPr lang="es-xl" sz="1400" dirty="0">
                <a:solidFill>
                  <a:srgbClr val="292662"/>
                </a:solidFill>
                <a:latin typeface="Ubuntu Light" panose="020B0304030602030204" pitchFamily="34" charset="0"/>
              </a:rPr>
              <a:t>Conexiones comunitarias</a:t>
            </a:r>
          </a:p>
        </p:txBody>
      </p:sp>
      <p:sp>
        <p:nvSpPr>
          <p:cNvPr id="41" name="TextBox 40">
            <a:extLst>
              <a:ext uri="{FF2B5EF4-FFF2-40B4-BE49-F238E27FC236}">
                <a16:creationId xmlns:a16="http://schemas.microsoft.com/office/drawing/2014/main" id="{89A86F7A-06BA-64A4-C2AF-FD43AF407AF2}"/>
              </a:ext>
            </a:extLst>
          </p:cNvPr>
          <p:cNvSpPr txBox="1"/>
          <p:nvPr/>
        </p:nvSpPr>
        <p:spPr>
          <a:xfrm>
            <a:off x="5944963" y="3776587"/>
            <a:ext cx="1767881" cy="258531"/>
          </a:xfrm>
          <a:prstGeom prst="rect">
            <a:avLst/>
          </a:prstGeom>
          <a:noFill/>
        </p:spPr>
        <p:txBody>
          <a:bodyPr wrap="square" rtlCol="0">
            <a:noAutofit/>
          </a:bodyPr>
          <a:lstStyle/>
          <a:p>
            <a:pPr>
              <a:lnSpc>
                <a:spcPct val="90000"/>
              </a:lnSpc>
            </a:pPr>
            <a:r>
              <a:rPr lang="es-xl" sz="1400" dirty="0">
                <a:solidFill>
                  <a:srgbClr val="F6891F"/>
                </a:solidFill>
                <a:latin typeface="Ubuntu Light" panose="020B0304030602030204" pitchFamily="34" charset="0"/>
              </a:rPr>
              <a:t>Vidas enriquecidas</a:t>
            </a:r>
          </a:p>
        </p:txBody>
      </p:sp>
      <p:sp>
        <p:nvSpPr>
          <p:cNvPr id="42" name="TextBox 41">
            <a:extLst>
              <a:ext uri="{FF2B5EF4-FFF2-40B4-BE49-F238E27FC236}">
                <a16:creationId xmlns:a16="http://schemas.microsoft.com/office/drawing/2014/main" id="{91D663AC-FA7E-C0AC-3FC1-F212C00CAECD}"/>
              </a:ext>
            </a:extLst>
          </p:cNvPr>
          <p:cNvSpPr txBox="1"/>
          <p:nvPr/>
        </p:nvSpPr>
        <p:spPr>
          <a:xfrm>
            <a:off x="4719100" y="3473095"/>
            <a:ext cx="1767882" cy="258532"/>
          </a:xfrm>
          <a:prstGeom prst="rect">
            <a:avLst/>
          </a:prstGeom>
          <a:noFill/>
        </p:spPr>
        <p:txBody>
          <a:bodyPr wrap="square" rtlCol="0">
            <a:noAutofit/>
          </a:bodyPr>
          <a:lstStyle/>
          <a:p>
            <a:pPr>
              <a:lnSpc>
                <a:spcPct val="90000"/>
              </a:lnSpc>
            </a:pPr>
            <a:r>
              <a:rPr lang="es-xl" sz="1400" dirty="0">
                <a:solidFill>
                  <a:srgbClr val="292662"/>
                </a:solidFill>
                <a:latin typeface="Ubuntu Light" panose="020B0304030602030204" pitchFamily="34" charset="0"/>
              </a:rPr>
              <a:t>Empoderamiento</a:t>
            </a:r>
          </a:p>
        </p:txBody>
      </p:sp>
      <p:sp>
        <p:nvSpPr>
          <p:cNvPr id="57" name="TextBox 56">
            <a:extLst>
              <a:ext uri="{FF2B5EF4-FFF2-40B4-BE49-F238E27FC236}">
                <a16:creationId xmlns:a16="http://schemas.microsoft.com/office/drawing/2014/main" id="{B50105DE-0FD5-75F2-9353-325FEE73F0A9}"/>
              </a:ext>
            </a:extLst>
          </p:cNvPr>
          <p:cNvSpPr txBox="1"/>
          <p:nvPr/>
        </p:nvSpPr>
        <p:spPr>
          <a:xfrm>
            <a:off x="917925" y="1710409"/>
            <a:ext cx="7233298" cy="424732"/>
          </a:xfrm>
          <a:prstGeom prst="rect">
            <a:avLst/>
          </a:prstGeom>
          <a:noFill/>
        </p:spPr>
        <p:txBody>
          <a:bodyPr wrap="square" rtlCol="0">
            <a:noAutofit/>
          </a:bodyPr>
          <a:lstStyle/>
          <a:p>
            <a:pPr>
              <a:lnSpc>
                <a:spcPct val="90000"/>
              </a:lnSpc>
            </a:pPr>
            <a:r>
              <a:rPr lang="es-xl" sz="2400" b="1" dirty="0">
                <a:solidFill>
                  <a:srgbClr val="292662"/>
                </a:solidFill>
                <a:latin typeface="Ubuntu" panose="020B0504030602030204" pitchFamily="34" charset="0"/>
              </a:rPr>
              <a:t>Piensen en lo que hace Olimpiadas Especiales</a:t>
            </a:r>
          </a:p>
        </p:txBody>
      </p:sp>
      <p:pic>
        <p:nvPicPr>
          <p:cNvPr id="59" name="Graphic 58">
            <a:extLst>
              <a:ext uri="{FF2B5EF4-FFF2-40B4-BE49-F238E27FC236}">
                <a16:creationId xmlns:a16="http://schemas.microsoft.com/office/drawing/2014/main" id="{9E5B0795-727E-D13F-0C15-0439CBB35A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961605" y="2752422"/>
            <a:ext cx="3293166" cy="3660850"/>
          </a:xfrm>
          <a:prstGeom prst="rect">
            <a:avLst/>
          </a:prstGeom>
        </p:spPr>
      </p:pic>
      <p:sp>
        <p:nvSpPr>
          <p:cNvPr id="8" name="TextBox 7">
            <a:extLst>
              <a:ext uri="{FF2B5EF4-FFF2-40B4-BE49-F238E27FC236}">
                <a16:creationId xmlns:a16="http://schemas.microsoft.com/office/drawing/2014/main" id="{FD9109D3-7873-2C45-EB24-698FA3CD1137}"/>
              </a:ext>
            </a:extLst>
          </p:cNvPr>
          <p:cNvSpPr txBox="1"/>
          <p:nvPr/>
        </p:nvSpPr>
        <p:spPr>
          <a:xfrm>
            <a:off x="937229" y="4517212"/>
            <a:ext cx="5974217" cy="720710"/>
          </a:xfrm>
          <a:prstGeom prst="rect">
            <a:avLst/>
          </a:prstGeom>
          <a:noFill/>
        </p:spPr>
        <p:txBody>
          <a:bodyPr wrap="square" rtlCol="0">
            <a:noAutofit/>
          </a:bodyPr>
          <a:lstStyle/>
          <a:p>
            <a:pPr marL="358775" indent="-358775">
              <a:lnSpc>
                <a:spcPct val="120000"/>
              </a:lnSpc>
              <a:spcAft>
                <a:spcPts val="1200"/>
              </a:spcAft>
              <a:buBlip>
                <a:blip r:embed="rId5"/>
              </a:buBlip>
            </a:pPr>
            <a:r>
              <a:rPr lang="es-xl" dirty="0">
                <a:solidFill>
                  <a:srgbClr val="292662"/>
                </a:solidFill>
                <a:latin typeface="Ubuntu" panose="020B0504030602030204" pitchFamily="34" charset="0"/>
              </a:rPr>
              <a:t>Olimpiadas Especiales </a:t>
            </a:r>
            <a:r>
              <a:rPr lang="es-xl" b="1" dirty="0">
                <a:solidFill>
                  <a:srgbClr val="F6891F"/>
                </a:solidFill>
                <a:latin typeface="Ubuntu" panose="020B0504030602030204" pitchFamily="34" charset="0"/>
              </a:rPr>
              <a:t>resuelve los </a:t>
            </a:r>
            <a:r>
              <a:rPr lang="es-xl" b="1">
                <a:solidFill>
                  <a:srgbClr val="F6891F"/>
                </a:solidFill>
                <a:latin typeface="Ubuntu" panose="020B0504030602030204" pitchFamily="34" charset="0"/>
              </a:rPr>
              <a:t>problemas </a:t>
            </a:r>
            <a:br>
              <a:rPr lang="en-US" b="1">
                <a:solidFill>
                  <a:srgbClr val="F6891F"/>
                </a:solidFill>
                <a:latin typeface="Ubuntu" panose="020B0504030602030204" pitchFamily="34" charset="0"/>
              </a:rPr>
            </a:br>
            <a:r>
              <a:rPr lang="es-xl">
                <a:solidFill>
                  <a:srgbClr val="292662"/>
                </a:solidFill>
                <a:latin typeface="Ubuntu" panose="020B0504030602030204" pitchFamily="34" charset="0"/>
              </a:rPr>
              <a:t>a </a:t>
            </a:r>
            <a:r>
              <a:rPr lang="es-xl" dirty="0">
                <a:solidFill>
                  <a:srgbClr val="292662"/>
                </a:solidFill>
                <a:latin typeface="Ubuntu" panose="020B0504030602030204" pitchFamily="34" charset="0"/>
              </a:rPr>
              <a:t>los que se enfrentan las personas con discapacidad intelectual y del desarrollo.</a:t>
            </a:r>
          </a:p>
        </p:txBody>
      </p:sp>
      <p:sp>
        <p:nvSpPr>
          <p:cNvPr id="9" name="TextBox 8">
            <a:extLst>
              <a:ext uri="{FF2B5EF4-FFF2-40B4-BE49-F238E27FC236}">
                <a16:creationId xmlns:a16="http://schemas.microsoft.com/office/drawing/2014/main" id="{77636772-BC9F-415E-FC0F-BDFE5E879162}"/>
              </a:ext>
            </a:extLst>
          </p:cNvPr>
          <p:cNvSpPr txBox="1"/>
          <p:nvPr/>
        </p:nvSpPr>
        <p:spPr>
          <a:xfrm>
            <a:off x="937228" y="5735189"/>
            <a:ext cx="5974217" cy="720710"/>
          </a:xfrm>
          <a:prstGeom prst="rect">
            <a:avLst/>
          </a:prstGeom>
          <a:noFill/>
        </p:spPr>
        <p:txBody>
          <a:bodyPr wrap="square" rtlCol="0">
            <a:noAutofit/>
          </a:bodyPr>
          <a:lstStyle/>
          <a:p>
            <a:pPr marL="358775" indent="-358775">
              <a:lnSpc>
                <a:spcPct val="120000"/>
              </a:lnSpc>
              <a:spcAft>
                <a:spcPts val="1200"/>
              </a:spcAft>
              <a:buBlip>
                <a:blip r:embed="rId5"/>
              </a:buBlip>
            </a:pPr>
            <a:r>
              <a:rPr lang="es-xl" dirty="0">
                <a:solidFill>
                  <a:srgbClr val="292662"/>
                </a:solidFill>
                <a:latin typeface="Ubuntu" panose="020B0504030602030204" pitchFamily="34" charset="0"/>
              </a:rPr>
              <a:t>Olimpiadas Especiales </a:t>
            </a:r>
            <a:r>
              <a:rPr lang="es-xl" b="1" dirty="0">
                <a:solidFill>
                  <a:srgbClr val="F6891F"/>
                </a:solidFill>
                <a:latin typeface="Ubuntu" panose="020B0504030602030204" pitchFamily="34" charset="0"/>
              </a:rPr>
              <a:t>transforma vidas </a:t>
            </a:r>
            <a:r>
              <a:rPr lang="es-xl" dirty="0">
                <a:solidFill>
                  <a:srgbClr val="292662"/>
                </a:solidFill>
                <a:latin typeface="Ubuntu" panose="020B0504030602030204" pitchFamily="34" charset="0"/>
              </a:rPr>
              <a:t>de formas realmente significativas.</a:t>
            </a:r>
          </a:p>
        </p:txBody>
      </p:sp>
    </p:spTree>
    <p:extLst>
      <p:ext uri="{BB962C8B-B14F-4D97-AF65-F5344CB8AC3E}">
        <p14:creationId xmlns:p14="http://schemas.microsoft.com/office/powerpoint/2010/main" val="22176543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B2835-5416-5039-CAFC-7F17C8B9D3D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44E28C7-5FFD-3E9A-3C42-65E368F59BB5}"/>
              </a:ext>
            </a:extLst>
          </p:cNvPr>
          <p:cNvSpPr>
            <a:spLocks noGrp="1"/>
          </p:cNvSpPr>
          <p:nvPr>
            <p:ph type="body" sz="quarter" idx="11"/>
          </p:nvPr>
        </p:nvSpPr>
        <p:spPr/>
        <p:txBody>
          <a:bodyPr>
            <a:noAutofit/>
          </a:bodyPr>
          <a:lstStyle/>
          <a:p>
            <a:r>
              <a:rPr lang="es-xl" sz="1300" dirty="0"/>
              <a:t>Narración de </a:t>
            </a:r>
            <a:r>
              <a:rPr lang="es-xl" sz="1300"/>
              <a:t>historias </a:t>
            </a:r>
            <a:br>
              <a:rPr lang="en-US" sz="1300"/>
            </a:br>
            <a:r>
              <a:rPr lang="es-xl" sz="1300"/>
              <a:t>de </a:t>
            </a:r>
            <a:r>
              <a:rPr lang="es-xl" sz="1300" dirty="0"/>
              <a:t>impacto</a:t>
            </a:r>
          </a:p>
        </p:txBody>
      </p:sp>
      <p:sp>
        <p:nvSpPr>
          <p:cNvPr id="3" name="Text Placeholder 2">
            <a:extLst>
              <a:ext uri="{FF2B5EF4-FFF2-40B4-BE49-F238E27FC236}">
                <a16:creationId xmlns:a16="http://schemas.microsoft.com/office/drawing/2014/main" id="{90247875-50C8-F3F1-59FB-CEBDC350F383}"/>
              </a:ext>
            </a:extLst>
          </p:cNvPr>
          <p:cNvSpPr>
            <a:spLocks noGrp="1"/>
          </p:cNvSpPr>
          <p:nvPr>
            <p:ph type="body" sz="quarter" idx="12"/>
          </p:nvPr>
        </p:nvSpPr>
        <p:spPr>
          <a:xfrm>
            <a:off x="9339945" y="575623"/>
            <a:ext cx="528061" cy="356260"/>
          </a:xfrm>
        </p:spPr>
        <p:txBody>
          <a:bodyPr>
            <a:noAutofit/>
          </a:bodyPr>
          <a:lstStyle/>
          <a:p>
            <a:r>
              <a:rPr lang="es-xl" dirty="0"/>
              <a:t>1.4.</a:t>
            </a:r>
          </a:p>
        </p:txBody>
      </p:sp>
      <p:sp>
        <p:nvSpPr>
          <p:cNvPr id="4" name="Text Placeholder 3">
            <a:extLst>
              <a:ext uri="{FF2B5EF4-FFF2-40B4-BE49-F238E27FC236}">
                <a16:creationId xmlns:a16="http://schemas.microsoft.com/office/drawing/2014/main" id="{93AD0CE7-1A07-A5E8-E458-DDE50B447B08}"/>
              </a:ext>
            </a:extLst>
          </p:cNvPr>
          <p:cNvSpPr>
            <a:spLocks noGrp="1"/>
          </p:cNvSpPr>
          <p:nvPr>
            <p:ph type="body" sz="quarter" idx="13"/>
          </p:nvPr>
        </p:nvSpPr>
        <p:spPr/>
        <p:txBody>
          <a:bodyPr>
            <a:noAutofit/>
          </a:bodyPr>
          <a:lstStyle/>
          <a:p>
            <a:r>
              <a:rPr lang="es-xl" dirty="0"/>
              <a:t>Día uno</a:t>
            </a:r>
          </a:p>
        </p:txBody>
      </p:sp>
      <p:sp>
        <p:nvSpPr>
          <p:cNvPr id="5" name="TextBox 4">
            <a:extLst>
              <a:ext uri="{FF2B5EF4-FFF2-40B4-BE49-F238E27FC236}">
                <a16:creationId xmlns:a16="http://schemas.microsoft.com/office/drawing/2014/main" id="{C9EAFF8B-8214-449D-91E8-81F960A8D4E0}"/>
              </a:ext>
            </a:extLst>
          </p:cNvPr>
          <p:cNvSpPr txBox="1"/>
          <p:nvPr/>
        </p:nvSpPr>
        <p:spPr>
          <a:xfrm>
            <a:off x="694019" y="2218441"/>
            <a:ext cx="5275064" cy="2595262"/>
          </a:xfrm>
          <a:prstGeom prst="rect">
            <a:avLst/>
          </a:prstGeom>
          <a:noFill/>
        </p:spPr>
        <p:txBody>
          <a:bodyPr wrap="square" rtlCol="0">
            <a:noAutofit/>
          </a:bodyPr>
          <a:lstStyle/>
          <a:p>
            <a:pPr>
              <a:lnSpc>
                <a:spcPct val="110000"/>
              </a:lnSpc>
              <a:spcAft>
                <a:spcPts val="1200"/>
              </a:spcAft>
            </a:pPr>
            <a:r>
              <a:rPr lang="es-xl" sz="1800" dirty="0">
                <a:solidFill>
                  <a:srgbClr val="292662"/>
                </a:solidFill>
                <a:latin typeface="Ubuntu" panose="020B0504030602030204" pitchFamily="34" charset="0"/>
              </a:rPr>
              <a:t>La mayoría de las personas del mundo </a:t>
            </a:r>
            <a:br>
              <a:rPr lang="en-US" sz="1800" dirty="0">
                <a:solidFill>
                  <a:srgbClr val="292662"/>
                </a:solidFill>
                <a:latin typeface="Ubuntu" panose="020B0504030602030204" pitchFamily="34" charset="0"/>
              </a:rPr>
            </a:br>
            <a:r>
              <a:rPr lang="es-xl" sz="1800" dirty="0">
                <a:solidFill>
                  <a:srgbClr val="292662"/>
                </a:solidFill>
                <a:latin typeface="Ubuntu" panose="020B0504030602030204" pitchFamily="34" charset="0"/>
              </a:rPr>
              <a:t>no comprenden el potencial y los dones </a:t>
            </a:r>
            <a:br>
              <a:rPr lang="en-US" sz="1800" dirty="0">
                <a:solidFill>
                  <a:srgbClr val="292662"/>
                </a:solidFill>
                <a:latin typeface="Ubuntu" panose="020B0504030602030204" pitchFamily="34" charset="0"/>
              </a:rPr>
            </a:br>
            <a:r>
              <a:rPr lang="es-xl" sz="1800" dirty="0">
                <a:solidFill>
                  <a:srgbClr val="292662"/>
                </a:solidFill>
                <a:latin typeface="Ubuntu" panose="020B0504030602030204" pitchFamily="34" charset="0"/>
              </a:rPr>
              <a:t>de las personas con discapacidad intelectual </a:t>
            </a:r>
            <a:br>
              <a:rPr lang="en-US" sz="1800" dirty="0">
                <a:solidFill>
                  <a:srgbClr val="292662"/>
                </a:solidFill>
                <a:latin typeface="Ubuntu" panose="020B0504030602030204" pitchFamily="34" charset="0"/>
              </a:rPr>
            </a:br>
            <a:r>
              <a:rPr lang="es-xl" sz="1800" dirty="0">
                <a:solidFill>
                  <a:srgbClr val="292662"/>
                </a:solidFill>
                <a:latin typeface="Ubuntu" panose="020B0504030602030204" pitchFamily="34" charset="0"/>
              </a:rPr>
              <a:t>y del desarrollo.</a:t>
            </a:r>
          </a:p>
          <a:p>
            <a:pPr>
              <a:lnSpc>
                <a:spcPct val="110000"/>
              </a:lnSpc>
              <a:spcAft>
                <a:spcPts val="1200"/>
              </a:spcAft>
            </a:pPr>
            <a:r>
              <a:rPr lang="es-xl" sz="1800" dirty="0">
                <a:solidFill>
                  <a:srgbClr val="292662"/>
                </a:solidFill>
                <a:latin typeface="Ubuntu" panose="020B0504030602030204" pitchFamily="34" charset="0"/>
              </a:rPr>
              <a:t>Si no explicamos el trabajo y el impacto </a:t>
            </a:r>
            <a:br>
              <a:rPr lang="en-US" sz="1800" dirty="0">
                <a:solidFill>
                  <a:srgbClr val="292662"/>
                </a:solidFill>
                <a:latin typeface="Ubuntu" panose="020B0504030602030204" pitchFamily="34" charset="0"/>
              </a:rPr>
            </a:br>
            <a:r>
              <a:rPr lang="es-xl" sz="1800" dirty="0">
                <a:solidFill>
                  <a:srgbClr val="292662"/>
                </a:solidFill>
                <a:latin typeface="Ubuntu" panose="020B0504030602030204" pitchFamily="34" charset="0"/>
              </a:rPr>
              <a:t>de Olimpiadas Especiales a los demás, </a:t>
            </a:r>
            <a:br>
              <a:rPr lang="en-US" sz="1800" dirty="0">
                <a:solidFill>
                  <a:srgbClr val="292662"/>
                </a:solidFill>
                <a:latin typeface="Ubuntu" panose="020B0504030602030204" pitchFamily="34" charset="0"/>
              </a:rPr>
            </a:br>
            <a:r>
              <a:rPr lang="es-xl" sz="1800" b="1" dirty="0">
                <a:solidFill>
                  <a:srgbClr val="F6891F"/>
                </a:solidFill>
                <a:latin typeface="Ubuntu" panose="020B0504030602030204" pitchFamily="34" charset="0"/>
              </a:rPr>
              <a:t>puede que nunca lo entiendan.</a:t>
            </a:r>
          </a:p>
          <a:p>
            <a:pPr>
              <a:lnSpc>
                <a:spcPct val="110000"/>
              </a:lnSpc>
              <a:spcAft>
                <a:spcPts val="1200"/>
              </a:spcAft>
            </a:pPr>
            <a:r>
              <a:rPr lang="es-xl" sz="2400" b="1" dirty="0">
                <a:solidFill>
                  <a:srgbClr val="292662"/>
                </a:solidFill>
                <a:latin typeface="Ubuntu" panose="020B0504030602030204" pitchFamily="34" charset="0"/>
              </a:rPr>
              <a:t>Esto lo explicamos mediante </a:t>
            </a:r>
            <a:r>
              <a:rPr lang="es-xl" sz="2400" b="1" dirty="0">
                <a:solidFill>
                  <a:srgbClr val="F6891F"/>
                </a:solidFill>
                <a:latin typeface="Ubuntu" panose="020B0504030602030204" pitchFamily="34" charset="0"/>
              </a:rPr>
              <a:t>historias</a:t>
            </a:r>
            <a:r>
              <a:rPr lang="es-xl" sz="2400" b="1" dirty="0">
                <a:solidFill>
                  <a:srgbClr val="292662"/>
                </a:solidFill>
                <a:latin typeface="Ubuntu" panose="020B0504030602030204" pitchFamily="34" charset="0"/>
              </a:rPr>
              <a:t>.</a:t>
            </a:r>
          </a:p>
        </p:txBody>
      </p:sp>
      <p:pic>
        <p:nvPicPr>
          <p:cNvPr id="14" name="Graphic 13">
            <a:extLst>
              <a:ext uri="{FF2B5EF4-FFF2-40B4-BE49-F238E27FC236}">
                <a16:creationId xmlns:a16="http://schemas.microsoft.com/office/drawing/2014/main" id="{2BA14849-144E-FC96-F153-5BE51A3BFA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423528" y="1817397"/>
            <a:ext cx="6792630" cy="6334197"/>
          </a:xfrm>
          <a:prstGeom prst="rect">
            <a:avLst/>
          </a:prstGeom>
        </p:spPr>
      </p:pic>
      <p:pic>
        <p:nvPicPr>
          <p:cNvPr id="30" name="Graphic 29">
            <a:extLst>
              <a:ext uri="{FF2B5EF4-FFF2-40B4-BE49-F238E27FC236}">
                <a16:creationId xmlns:a16="http://schemas.microsoft.com/office/drawing/2014/main" id="{FC825F47-1B5B-B977-3A2C-74E7E768AE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2498">
            <a:off x="5636048" y="1558937"/>
            <a:ext cx="2294247" cy="2658321"/>
          </a:xfrm>
          <a:prstGeom prst="rect">
            <a:avLst/>
          </a:prstGeom>
        </p:spPr>
      </p:pic>
      <p:pic>
        <p:nvPicPr>
          <p:cNvPr id="32" name="Graphic 31">
            <a:extLst>
              <a:ext uri="{FF2B5EF4-FFF2-40B4-BE49-F238E27FC236}">
                <a16:creationId xmlns:a16="http://schemas.microsoft.com/office/drawing/2014/main" id="{94C39C32-0F75-8601-CEDD-C8761DDACD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91749" y="1338114"/>
            <a:ext cx="813056" cy="1822366"/>
          </a:xfrm>
          <a:prstGeom prst="rect">
            <a:avLst/>
          </a:prstGeom>
        </p:spPr>
      </p:pic>
      <p:sp>
        <p:nvSpPr>
          <p:cNvPr id="16" name="TextBox 15">
            <a:extLst>
              <a:ext uri="{FF2B5EF4-FFF2-40B4-BE49-F238E27FC236}">
                <a16:creationId xmlns:a16="http://schemas.microsoft.com/office/drawing/2014/main" id="{51A30EBA-2FAB-AFDD-E363-BAB5CF338359}"/>
              </a:ext>
            </a:extLst>
          </p:cNvPr>
          <p:cNvSpPr txBox="1"/>
          <p:nvPr/>
        </p:nvSpPr>
        <p:spPr>
          <a:xfrm>
            <a:off x="5969083" y="1482451"/>
            <a:ext cx="2269736" cy="646331"/>
          </a:xfrm>
          <a:prstGeom prst="rect">
            <a:avLst/>
          </a:prstGeom>
          <a:solidFill>
            <a:schemeClr val="bg1"/>
          </a:solidFill>
        </p:spPr>
        <p:txBody>
          <a:bodyPr wrap="square" rtlCol="0">
            <a:noAutofit/>
          </a:bodyPr>
          <a:lstStyle/>
          <a:p>
            <a:r>
              <a:rPr lang="es-xl" sz="1200" dirty="0">
                <a:solidFill>
                  <a:srgbClr val="292662"/>
                </a:solidFill>
                <a:latin typeface="Ubuntu Light" panose="020B0304030602030204" pitchFamily="34" charset="0"/>
              </a:rPr>
              <a:t>Entendemos la misión.</a:t>
            </a:r>
          </a:p>
          <a:p>
            <a:r>
              <a:rPr lang="es-xl" sz="1200" dirty="0">
                <a:solidFill>
                  <a:srgbClr val="292662"/>
                </a:solidFill>
                <a:latin typeface="Ubuntu Light" panose="020B0304030602030204" pitchFamily="34" charset="0"/>
              </a:rPr>
              <a:t>Entendemos el trabajo.</a:t>
            </a:r>
          </a:p>
          <a:p>
            <a:r>
              <a:rPr lang="es-xl" sz="1200" dirty="0">
                <a:solidFill>
                  <a:srgbClr val="292662"/>
                </a:solidFill>
                <a:latin typeface="Ubuntu Light" panose="020B0304030602030204" pitchFamily="34" charset="0"/>
              </a:rPr>
              <a:t>Vemos el valor del trabajo.</a:t>
            </a:r>
          </a:p>
        </p:txBody>
      </p:sp>
      <p:sp>
        <p:nvSpPr>
          <p:cNvPr id="22" name="Rectangle: Rounded Corners 21">
            <a:extLst>
              <a:ext uri="{FF2B5EF4-FFF2-40B4-BE49-F238E27FC236}">
                <a16:creationId xmlns:a16="http://schemas.microsoft.com/office/drawing/2014/main" id="{FBEF56A2-0E18-F4C5-891C-A3EC7EC0945B}"/>
              </a:ext>
            </a:extLst>
          </p:cNvPr>
          <p:cNvSpPr/>
          <p:nvPr/>
        </p:nvSpPr>
        <p:spPr>
          <a:xfrm>
            <a:off x="5621867" y="1206000"/>
            <a:ext cx="2591553" cy="277200"/>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TextBox 11">
            <a:extLst>
              <a:ext uri="{FF2B5EF4-FFF2-40B4-BE49-F238E27FC236}">
                <a16:creationId xmlns:a16="http://schemas.microsoft.com/office/drawing/2014/main" id="{3BEBB111-F194-4DE7-BAF3-F254E789FE08}"/>
              </a:ext>
            </a:extLst>
          </p:cNvPr>
          <p:cNvSpPr txBox="1"/>
          <p:nvPr/>
        </p:nvSpPr>
        <p:spPr>
          <a:xfrm>
            <a:off x="5621867" y="1161907"/>
            <a:ext cx="2569882" cy="276999"/>
          </a:xfrm>
          <a:prstGeom prst="rect">
            <a:avLst/>
          </a:prstGeom>
          <a:noFill/>
        </p:spPr>
        <p:txBody>
          <a:bodyPr wrap="square" rtlCol="0">
            <a:noAutofit/>
          </a:bodyPr>
          <a:lstStyle/>
          <a:p>
            <a:pPr algn="ctr">
              <a:lnSpc>
                <a:spcPct val="85000"/>
              </a:lnSpc>
            </a:pPr>
            <a:r>
              <a:rPr lang="es-xl" sz="1000" b="1" dirty="0">
                <a:solidFill>
                  <a:srgbClr val="292662"/>
                </a:solidFill>
                <a:latin typeface="Ubuntu Light" panose="020B0304030602030204" pitchFamily="34" charset="0"/>
              </a:rPr>
              <a:t>Personas que forman parte </a:t>
            </a:r>
            <a:br>
              <a:rPr lang="en-US" sz="1000" b="1" dirty="0">
                <a:solidFill>
                  <a:srgbClr val="292662"/>
                </a:solidFill>
                <a:latin typeface="Ubuntu Light" panose="020B0304030602030204" pitchFamily="34" charset="0"/>
              </a:rPr>
            </a:br>
            <a:r>
              <a:rPr lang="es-xl" sz="1000" b="1" dirty="0">
                <a:solidFill>
                  <a:srgbClr val="292662"/>
                </a:solidFill>
                <a:latin typeface="Ubuntu Light" panose="020B0304030602030204" pitchFamily="34" charset="0"/>
              </a:rPr>
              <a:t>de Olimpiadas Especiales</a:t>
            </a:r>
          </a:p>
        </p:txBody>
      </p:sp>
    </p:spTree>
    <p:extLst>
      <p:ext uri="{BB962C8B-B14F-4D97-AF65-F5344CB8AC3E}">
        <p14:creationId xmlns:p14="http://schemas.microsoft.com/office/powerpoint/2010/main" val="2420794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0EB3A-E39C-09A2-DBE1-CBE56F045F3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59DD91D-5699-BBA0-5FF7-DE0ACCF0392D}"/>
              </a:ext>
            </a:extLst>
          </p:cNvPr>
          <p:cNvSpPr>
            <a:spLocks noGrp="1"/>
          </p:cNvSpPr>
          <p:nvPr>
            <p:ph type="body" sz="quarter" idx="11"/>
          </p:nvPr>
        </p:nvSpPr>
        <p:spPr/>
        <p:txBody>
          <a:bodyPr>
            <a:normAutofit/>
          </a:bodyPr>
          <a:lstStyle/>
          <a:p>
            <a:r>
              <a:rPr lang="es-xl" sz="1300" dirty="0"/>
              <a:t>Narración de </a:t>
            </a:r>
            <a:r>
              <a:rPr lang="es-xl" sz="1300"/>
              <a:t>historias </a:t>
            </a:r>
            <a:br>
              <a:rPr lang="en-US" sz="1300"/>
            </a:br>
            <a:r>
              <a:rPr lang="es-xl" sz="1300"/>
              <a:t>de </a:t>
            </a:r>
            <a:r>
              <a:rPr lang="es-xl" sz="1300" dirty="0"/>
              <a:t>impacto</a:t>
            </a:r>
          </a:p>
        </p:txBody>
      </p:sp>
      <p:sp>
        <p:nvSpPr>
          <p:cNvPr id="3" name="Text Placeholder 2">
            <a:extLst>
              <a:ext uri="{FF2B5EF4-FFF2-40B4-BE49-F238E27FC236}">
                <a16:creationId xmlns:a16="http://schemas.microsoft.com/office/drawing/2014/main" id="{8256A388-6571-0B45-BEDD-1B874D8A5546}"/>
              </a:ext>
            </a:extLst>
          </p:cNvPr>
          <p:cNvSpPr>
            <a:spLocks noGrp="1"/>
          </p:cNvSpPr>
          <p:nvPr>
            <p:ph type="body" sz="quarter" idx="12"/>
          </p:nvPr>
        </p:nvSpPr>
        <p:spPr>
          <a:xfrm>
            <a:off x="9339945" y="575623"/>
            <a:ext cx="528061" cy="356260"/>
          </a:xfrm>
        </p:spPr>
        <p:txBody>
          <a:bodyPr/>
          <a:lstStyle/>
          <a:p>
            <a:r>
              <a:rPr lang="es-xl" dirty="0"/>
              <a:t>1.4.</a:t>
            </a:r>
          </a:p>
        </p:txBody>
      </p:sp>
      <p:sp>
        <p:nvSpPr>
          <p:cNvPr id="4" name="Text Placeholder 3">
            <a:extLst>
              <a:ext uri="{FF2B5EF4-FFF2-40B4-BE49-F238E27FC236}">
                <a16:creationId xmlns:a16="http://schemas.microsoft.com/office/drawing/2014/main" id="{5C927DF0-F947-506E-31CF-47AFCBA1ADCB}"/>
              </a:ext>
            </a:extLst>
          </p:cNvPr>
          <p:cNvSpPr>
            <a:spLocks noGrp="1"/>
          </p:cNvSpPr>
          <p:nvPr>
            <p:ph type="body" sz="quarter" idx="13"/>
          </p:nvPr>
        </p:nvSpPr>
        <p:spPr/>
        <p:txBody>
          <a:bodyPr/>
          <a:lstStyle/>
          <a:p>
            <a:r>
              <a:rPr lang="es-xl" dirty="0"/>
              <a:t>Día uno</a:t>
            </a:r>
          </a:p>
        </p:txBody>
      </p:sp>
      <p:sp>
        <p:nvSpPr>
          <p:cNvPr id="6" name="TextBox 5">
            <a:extLst>
              <a:ext uri="{FF2B5EF4-FFF2-40B4-BE49-F238E27FC236}">
                <a16:creationId xmlns:a16="http://schemas.microsoft.com/office/drawing/2014/main" id="{3D07369D-01A1-E949-ECDD-E145A0948840}"/>
              </a:ext>
            </a:extLst>
          </p:cNvPr>
          <p:cNvSpPr txBox="1"/>
          <p:nvPr/>
        </p:nvSpPr>
        <p:spPr>
          <a:xfrm>
            <a:off x="5894746" y="3262362"/>
            <a:ext cx="4869047" cy="1385507"/>
          </a:xfrm>
          <a:prstGeom prst="rect">
            <a:avLst/>
          </a:prstGeom>
          <a:noFill/>
        </p:spPr>
        <p:txBody>
          <a:bodyPr wrap="square" rtlCol="0">
            <a:spAutoFit/>
          </a:bodyPr>
          <a:lstStyle/>
          <a:p>
            <a:pPr>
              <a:lnSpc>
                <a:spcPct val="120000"/>
              </a:lnSpc>
              <a:spcAft>
                <a:spcPts val="1200"/>
              </a:spcAft>
            </a:pPr>
            <a:r>
              <a:rPr lang="es-xl" dirty="0">
                <a:solidFill>
                  <a:srgbClr val="292662"/>
                </a:solidFill>
                <a:latin typeface="Ubuntu" panose="020B0504030602030204" pitchFamily="34" charset="0"/>
              </a:rPr>
              <a:t>Las historias de impacto </a:t>
            </a:r>
            <a:r>
              <a:rPr lang="es-xl" b="1" dirty="0">
                <a:solidFill>
                  <a:srgbClr val="F6891F"/>
                </a:solidFill>
                <a:latin typeface="Ubuntu Light" panose="020B0304030602030204" pitchFamily="34" charset="0"/>
              </a:rPr>
              <a:t>explican detalladamente </a:t>
            </a:r>
            <a:r>
              <a:rPr lang="es-xl" dirty="0">
                <a:solidFill>
                  <a:srgbClr val="292662"/>
                </a:solidFill>
                <a:latin typeface="Ubuntu" panose="020B0504030602030204" pitchFamily="34" charset="0"/>
              </a:rPr>
              <a:t>lo que Olimpiadas Especiales hizo para </a:t>
            </a:r>
            <a:r>
              <a:rPr lang="es-xl" b="1" dirty="0">
                <a:solidFill>
                  <a:srgbClr val="292662"/>
                </a:solidFill>
                <a:latin typeface="Ubuntu Light" panose="020B0304030602030204" pitchFamily="34" charset="0"/>
              </a:rPr>
              <a:t>cambiar</a:t>
            </a:r>
            <a:r>
              <a:rPr lang="es-xl" dirty="0">
                <a:solidFill>
                  <a:srgbClr val="292662"/>
                </a:solidFill>
                <a:latin typeface="Ubuntu" panose="020B0504030602030204" pitchFamily="34" charset="0"/>
              </a:rPr>
              <a:t> la vida </a:t>
            </a:r>
            <a:br>
              <a:rPr lang="en-US" dirty="0">
                <a:solidFill>
                  <a:srgbClr val="292662"/>
                </a:solidFill>
                <a:latin typeface="Ubuntu" panose="020B0504030602030204" pitchFamily="34" charset="0"/>
              </a:rPr>
            </a:br>
            <a:r>
              <a:rPr lang="es-xl" dirty="0">
                <a:solidFill>
                  <a:srgbClr val="292662"/>
                </a:solidFill>
                <a:latin typeface="Ubuntu" panose="020B0504030602030204" pitchFamily="34" charset="0"/>
              </a:rPr>
              <a:t>de alguien.</a:t>
            </a:r>
          </a:p>
        </p:txBody>
      </p:sp>
      <p:sp>
        <p:nvSpPr>
          <p:cNvPr id="7" name="TextBox 6">
            <a:extLst>
              <a:ext uri="{FF2B5EF4-FFF2-40B4-BE49-F238E27FC236}">
                <a16:creationId xmlns:a16="http://schemas.microsoft.com/office/drawing/2014/main" id="{B9CC8551-885F-80C9-D4FC-D76AB392C017}"/>
              </a:ext>
            </a:extLst>
          </p:cNvPr>
          <p:cNvSpPr txBox="1"/>
          <p:nvPr/>
        </p:nvSpPr>
        <p:spPr>
          <a:xfrm>
            <a:off x="5894747" y="4728818"/>
            <a:ext cx="4743449" cy="1053109"/>
          </a:xfrm>
          <a:prstGeom prst="rect">
            <a:avLst/>
          </a:prstGeom>
          <a:noFill/>
        </p:spPr>
        <p:txBody>
          <a:bodyPr wrap="square" rtlCol="0">
            <a:spAutoFit/>
          </a:bodyPr>
          <a:lstStyle/>
          <a:p>
            <a:pPr>
              <a:lnSpc>
                <a:spcPct val="120000"/>
              </a:lnSpc>
              <a:spcAft>
                <a:spcPts val="1200"/>
              </a:spcAft>
            </a:pPr>
            <a:r>
              <a:rPr lang="es-xl" dirty="0">
                <a:solidFill>
                  <a:srgbClr val="292662"/>
                </a:solidFill>
                <a:latin typeface="Ubuntu" panose="020B0504030602030204" pitchFamily="34" charset="0"/>
              </a:rPr>
              <a:t>La clave para mostrar el impacto </a:t>
            </a:r>
            <a:r>
              <a:rPr lang="es-xl">
                <a:solidFill>
                  <a:srgbClr val="292662"/>
                </a:solidFill>
                <a:latin typeface="Ubuntu" panose="020B0504030602030204" pitchFamily="34" charset="0"/>
              </a:rPr>
              <a:t>es </a:t>
            </a:r>
            <a:br>
              <a:rPr lang="en-US">
                <a:solidFill>
                  <a:srgbClr val="292662"/>
                </a:solidFill>
                <a:latin typeface="Ubuntu" panose="020B0504030602030204" pitchFamily="34" charset="0"/>
              </a:rPr>
            </a:br>
            <a:r>
              <a:rPr lang="es-xl">
                <a:solidFill>
                  <a:srgbClr val="292662"/>
                </a:solidFill>
                <a:latin typeface="Ubuntu" panose="020B0504030602030204" pitchFamily="34" charset="0"/>
              </a:rPr>
              <a:t>explicar </a:t>
            </a:r>
            <a:r>
              <a:rPr lang="es-xl" dirty="0">
                <a:solidFill>
                  <a:srgbClr val="292662"/>
                </a:solidFill>
                <a:latin typeface="Ubuntu" panose="020B0504030602030204" pitchFamily="34" charset="0"/>
              </a:rPr>
              <a:t>qué hizo Olimpiadas </a:t>
            </a:r>
            <a:r>
              <a:rPr lang="es-xl">
                <a:solidFill>
                  <a:srgbClr val="292662"/>
                </a:solidFill>
                <a:latin typeface="Ubuntu" panose="020B0504030602030204" pitchFamily="34" charset="0"/>
              </a:rPr>
              <a:t>Especiales </a:t>
            </a:r>
            <a:br>
              <a:rPr lang="en-US">
                <a:solidFill>
                  <a:srgbClr val="292662"/>
                </a:solidFill>
                <a:latin typeface="Ubuntu" panose="020B0504030602030204" pitchFamily="34" charset="0"/>
              </a:rPr>
            </a:br>
            <a:r>
              <a:rPr lang="es-xl">
                <a:solidFill>
                  <a:srgbClr val="292662"/>
                </a:solidFill>
                <a:latin typeface="Ubuntu" panose="020B0504030602030204" pitchFamily="34" charset="0"/>
              </a:rPr>
              <a:t>y </a:t>
            </a:r>
            <a:r>
              <a:rPr lang="es-xl" dirty="0">
                <a:solidFill>
                  <a:srgbClr val="292662"/>
                </a:solidFill>
                <a:latin typeface="Ubuntu" panose="020B0504030602030204" pitchFamily="34" charset="0"/>
              </a:rPr>
              <a:t>qué ocurrió como resultado.</a:t>
            </a:r>
          </a:p>
        </p:txBody>
      </p:sp>
      <p:sp>
        <p:nvSpPr>
          <p:cNvPr id="5" name="TextBox 4">
            <a:extLst>
              <a:ext uri="{FF2B5EF4-FFF2-40B4-BE49-F238E27FC236}">
                <a16:creationId xmlns:a16="http://schemas.microsoft.com/office/drawing/2014/main" id="{30910DC9-400F-FB5F-E155-781C8FD04A17}"/>
              </a:ext>
            </a:extLst>
          </p:cNvPr>
          <p:cNvSpPr txBox="1"/>
          <p:nvPr/>
        </p:nvSpPr>
        <p:spPr>
          <a:xfrm>
            <a:off x="5511706" y="1809855"/>
            <a:ext cx="6517140" cy="1108514"/>
          </a:xfrm>
          <a:prstGeom prst="rect">
            <a:avLst/>
          </a:prstGeom>
          <a:noFill/>
        </p:spPr>
        <p:txBody>
          <a:bodyPr wrap="square" rtlCol="0">
            <a:spAutoFit/>
          </a:bodyPr>
          <a:lstStyle/>
          <a:p>
            <a:pPr>
              <a:lnSpc>
                <a:spcPct val="90000"/>
              </a:lnSpc>
            </a:pPr>
            <a:r>
              <a:rPr lang="es-xl" sz="2400" b="1" dirty="0">
                <a:solidFill>
                  <a:srgbClr val="292662"/>
                </a:solidFill>
                <a:latin typeface="Ubuntu" panose="020B0504030602030204" pitchFamily="34" charset="0"/>
              </a:rPr>
              <a:t>Los cambios en la vida de una </a:t>
            </a:r>
            <a:r>
              <a:rPr lang="es-xl" sz="2400" b="1">
                <a:solidFill>
                  <a:srgbClr val="292662"/>
                </a:solidFill>
                <a:latin typeface="Ubuntu" panose="020B0504030602030204" pitchFamily="34" charset="0"/>
              </a:rPr>
              <a:t>persona </a:t>
            </a:r>
            <a:br>
              <a:rPr lang="en-US" sz="2400" b="1">
                <a:solidFill>
                  <a:srgbClr val="292662"/>
                </a:solidFill>
                <a:latin typeface="Ubuntu" panose="020B0504030602030204" pitchFamily="34" charset="0"/>
              </a:rPr>
            </a:br>
            <a:r>
              <a:rPr lang="es-xl" sz="2400" b="1">
                <a:solidFill>
                  <a:srgbClr val="292662"/>
                </a:solidFill>
                <a:latin typeface="Ubuntu" panose="020B0504030602030204" pitchFamily="34" charset="0"/>
              </a:rPr>
              <a:t>son </a:t>
            </a:r>
            <a:r>
              <a:rPr lang="es-xl" sz="2400" b="1" dirty="0">
                <a:solidFill>
                  <a:srgbClr val="292662"/>
                </a:solidFill>
                <a:latin typeface="Ubuntu" panose="020B0504030602030204" pitchFamily="34" charset="0"/>
              </a:rPr>
              <a:t>impacto</a:t>
            </a:r>
          </a:p>
        </p:txBody>
      </p:sp>
      <p:pic>
        <p:nvPicPr>
          <p:cNvPr id="15" name="Picture 14">
            <a:extLst>
              <a:ext uri="{FF2B5EF4-FFF2-40B4-BE49-F238E27FC236}">
                <a16:creationId xmlns:a16="http://schemas.microsoft.com/office/drawing/2014/main" id="{9D23D154-E374-2B7C-A248-5315CBABAC95}"/>
              </a:ext>
            </a:extLst>
          </p:cNvPr>
          <p:cNvPicPr>
            <a:picLocks noChangeAspect="1"/>
          </p:cNvPicPr>
          <p:nvPr/>
        </p:nvPicPr>
        <p:blipFill>
          <a:blip r:embed="rId3">
            <a:extLst>
              <a:ext uri="{28A0092B-C50C-407E-A947-70E740481C1C}">
                <a14:useLocalDpi xmlns:a14="http://schemas.microsoft.com/office/drawing/2010/main" val="0"/>
              </a:ext>
            </a:extLst>
          </a:blip>
          <a:srcRect l="8322" r="8322"/>
          <a:stretch/>
        </p:blipFill>
        <p:spPr>
          <a:xfrm>
            <a:off x="-1" y="1635047"/>
            <a:ext cx="5200651" cy="4152298"/>
          </a:xfrm>
          <a:prstGeom prst="rect">
            <a:avLst/>
          </a:prstGeom>
        </p:spPr>
      </p:pic>
      <p:sp>
        <p:nvSpPr>
          <p:cNvPr id="16" name="TextBox 15">
            <a:extLst>
              <a:ext uri="{FF2B5EF4-FFF2-40B4-BE49-F238E27FC236}">
                <a16:creationId xmlns:a16="http://schemas.microsoft.com/office/drawing/2014/main" id="{40914F14-42D5-1A07-EE62-1B47ABCB3A1D}"/>
              </a:ext>
            </a:extLst>
          </p:cNvPr>
          <p:cNvSpPr txBox="1"/>
          <p:nvPr/>
        </p:nvSpPr>
        <p:spPr>
          <a:xfrm>
            <a:off x="5511706" y="2707295"/>
            <a:ext cx="5974217" cy="486993"/>
          </a:xfrm>
          <a:prstGeom prst="rect">
            <a:avLst/>
          </a:prstGeom>
          <a:noFill/>
        </p:spPr>
        <p:txBody>
          <a:bodyPr wrap="square" rtlCol="0">
            <a:spAutoFit/>
          </a:bodyPr>
          <a:lstStyle/>
          <a:p>
            <a:pPr marL="358775" indent="-358775">
              <a:lnSpc>
                <a:spcPct val="120000"/>
              </a:lnSpc>
              <a:spcAft>
                <a:spcPts val="1200"/>
              </a:spcAft>
              <a:buBlip>
                <a:blip r:embed="rId4"/>
              </a:buBlip>
            </a:pPr>
            <a:r>
              <a:rPr lang="es-xl" sz="2400" dirty="0">
                <a:solidFill>
                  <a:srgbClr val="292662"/>
                </a:solidFill>
                <a:latin typeface="Ubuntu" panose="020B0504030602030204" pitchFamily="34" charset="0"/>
              </a:rPr>
              <a:t>El impacto es </a:t>
            </a:r>
            <a:r>
              <a:rPr lang="es-xl" sz="2400" b="1" dirty="0">
                <a:solidFill>
                  <a:srgbClr val="F6891F"/>
                </a:solidFill>
                <a:latin typeface="Ubuntu" panose="020B0504030602030204" pitchFamily="34" charset="0"/>
              </a:rPr>
              <a:t>cambio</a:t>
            </a:r>
            <a:r>
              <a:rPr lang="es-xl" sz="2400" dirty="0">
                <a:solidFill>
                  <a:srgbClr val="292662"/>
                </a:solidFill>
                <a:latin typeface="Ubuntu" panose="020B0504030602030204" pitchFamily="34" charset="0"/>
              </a:rPr>
              <a:t>.</a:t>
            </a:r>
          </a:p>
        </p:txBody>
      </p:sp>
    </p:spTree>
    <p:extLst>
      <p:ext uri="{BB962C8B-B14F-4D97-AF65-F5344CB8AC3E}">
        <p14:creationId xmlns:p14="http://schemas.microsoft.com/office/powerpoint/2010/main" val="26603871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8C0A3F-1F7F-784B-C17F-DBF8861FB452}"/>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Narración de </a:t>
            </a: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historias </a:t>
            </a:r>
            <a:br>
              <a:rPr kumimoji="0" lang="en-US"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b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de </a:t>
            </a: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impacto</a:t>
            </a:r>
          </a:p>
        </p:txBody>
      </p:sp>
      <p:sp>
        <p:nvSpPr>
          <p:cNvPr id="3" name="Text Placeholder 2">
            <a:extLst>
              <a:ext uri="{FF2B5EF4-FFF2-40B4-BE49-F238E27FC236}">
                <a16:creationId xmlns:a16="http://schemas.microsoft.com/office/drawing/2014/main" id="{18E37E93-AAA3-447F-737B-94A762E22607}"/>
              </a:ext>
            </a:extLst>
          </p:cNvPr>
          <p:cNvSpPr>
            <a:spLocks noGrp="1"/>
          </p:cNvSpPr>
          <p:nvPr>
            <p:ph type="body" sz="quarter" idx="12"/>
          </p:nvPr>
        </p:nvSpPr>
        <p:spPr>
          <a:xfrm>
            <a:off x="9339945" y="575623"/>
            <a:ext cx="528061" cy="356260"/>
          </a:xfrm>
        </p:spPr>
        <p:txBody>
          <a:bodyPr/>
          <a:lstStyle/>
          <a:p>
            <a:r>
              <a:rPr lang="es-xl" dirty="0"/>
              <a:t>1.4.</a:t>
            </a:r>
          </a:p>
        </p:txBody>
      </p:sp>
      <p:sp>
        <p:nvSpPr>
          <p:cNvPr id="4" name="Text Placeholder 3">
            <a:extLst>
              <a:ext uri="{FF2B5EF4-FFF2-40B4-BE49-F238E27FC236}">
                <a16:creationId xmlns:a16="http://schemas.microsoft.com/office/drawing/2014/main" id="{0C0B1345-2F2F-AE24-971A-B6AABAFF38E9}"/>
              </a:ext>
            </a:extLst>
          </p:cNvPr>
          <p:cNvSpPr>
            <a:spLocks noGrp="1"/>
          </p:cNvSpPr>
          <p:nvPr>
            <p:ph type="body" sz="quarter" idx="13"/>
          </p:nvPr>
        </p:nvSpPr>
        <p:spPr/>
        <p:txBody>
          <a:bodyPr/>
          <a:lstStyle/>
          <a:p>
            <a:r>
              <a:rPr lang="es-xl" dirty="0"/>
              <a:t>Día uno</a:t>
            </a:r>
          </a:p>
        </p:txBody>
      </p:sp>
      <p:sp>
        <p:nvSpPr>
          <p:cNvPr id="6" name="TextBox 5">
            <a:extLst>
              <a:ext uri="{FF2B5EF4-FFF2-40B4-BE49-F238E27FC236}">
                <a16:creationId xmlns:a16="http://schemas.microsoft.com/office/drawing/2014/main" id="{1421AF0C-2F0A-6ACC-CF83-78779FC44DD9}"/>
              </a:ext>
            </a:extLst>
          </p:cNvPr>
          <p:cNvSpPr txBox="1"/>
          <p:nvPr/>
        </p:nvSpPr>
        <p:spPr>
          <a:xfrm>
            <a:off x="673006" y="1957658"/>
            <a:ext cx="6517140" cy="424732"/>
          </a:xfrm>
          <a:prstGeom prst="rect">
            <a:avLst/>
          </a:prstGeom>
          <a:noFill/>
        </p:spPr>
        <p:txBody>
          <a:bodyPr wrap="square" rtlCol="0">
            <a:spAutoFit/>
          </a:bodyPr>
          <a:lstStyle/>
          <a:p>
            <a:pPr>
              <a:lnSpc>
                <a:spcPct val="90000"/>
              </a:lnSpc>
            </a:pPr>
            <a:r>
              <a:rPr lang="es-xl" sz="2400" b="1" dirty="0">
                <a:solidFill>
                  <a:srgbClr val="292662"/>
                </a:solidFill>
                <a:latin typeface="Ubuntu" panose="020B0504030602030204" pitchFamily="34" charset="0"/>
              </a:rPr>
              <a:t>Todas las historias tienen tres partes:</a:t>
            </a:r>
          </a:p>
        </p:txBody>
      </p:sp>
      <p:sp>
        <p:nvSpPr>
          <p:cNvPr id="9" name="TextBox 8">
            <a:extLst>
              <a:ext uri="{FF2B5EF4-FFF2-40B4-BE49-F238E27FC236}">
                <a16:creationId xmlns:a16="http://schemas.microsoft.com/office/drawing/2014/main" id="{D88C54B8-330E-2DF4-C1F8-24322890D294}"/>
              </a:ext>
            </a:extLst>
          </p:cNvPr>
          <p:cNvSpPr txBox="1"/>
          <p:nvPr/>
        </p:nvSpPr>
        <p:spPr>
          <a:xfrm>
            <a:off x="785234" y="3924569"/>
            <a:ext cx="2956019" cy="371897"/>
          </a:xfrm>
          <a:prstGeom prst="rect">
            <a:avLst/>
          </a:prstGeom>
          <a:noFill/>
        </p:spPr>
        <p:txBody>
          <a:bodyPr wrap="square" rtlCol="0">
            <a:spAutoFit/>
          </a:bodyPr>
          <a:lstStyle/>
          <a:p>
            <a:pPr>
              <a:lnSpc>
                <a:spcPct val="120000"/>
              </a:lnSpc>
              <a:spcAft>
                <a:spcPts val="1200"/>
              </a:spcAft>
            </a:pPr>
            <a:r>
              <a:rPr lang="es-xl" sz="1700" b="1" dirty="0">
                <a:solidFill>
                  <a:srgbClr val="292662"/>
                </a:solidFill>
                <a:latin typeface="Ubuntu" panose="020B0504030602030204" pitchFamily="34" charset="0"/>
              </a:rPr>
              <a:t>La situación</a:t>
            </a:r>
          </a:p>
        </p:txBody>
      </p:sp>
      <p:sp>
        <p:nvSpPr>
          <p:cNvPr id="10" name="TextBox 9">
            <a:extLst>
              <a:ext uri="{FF2B5EF4-FFF2-40B4-BE49-F238E27FC236}">
                <a16:creationId xmlns:a16="http://schemas.microsoft.com/office/drawing/2014/main" id="{FA3EF445-8A9B-7BAB-AB01-80F7BF403D87}"/>
              </a:ext>
            </a:extLst>
          </p:cNvPr>
          <p:cNvSpPr txBox="1"/>
          <p:nvPr/>
        </p:nvSpPr>
        <p:spPr>
          <a:xfrm>
            <a:off x="3997222" y="3915132"/>
            <a:ext cx="3745500" cy="371897"/>
          </a:xfrm>
          <a:prstGeom prst="rect">
            <a:avLst/>
          </a:prstGeom>
          <a:noFill/>
        </p:spPr>
        <p:txBody>
          <a:bodyPr wrap="square" rtlCol="0">
            <a:spAutoFit/>
          </a:bodyPr>
          <a:lstStyle/>
          <a:p>
            <a:pPr>
              <a:lnSpc>
                <a:spcPct val="120000"/>
              </a:lnSpc>
              <a:spcAft>
                <a:spcPts val="1200"/>
              </a:spcAft>
            </a:pPr>
            <a:r>
              <a:rPr lang="es-xl" sz="1700" b="1" dirty="0">
                <a:solidFill>
                  <a:srgbClr val="292662"/>
                </a:solidFill>
                <a:latin typeface="Ubuntu" panose="020B0504030602030204" pitchFamily="34" charset="0"/>
              </a:rPr>
              <a:t>Algo cambia la situación</a:t>
            </a:r>
          </a:p>
        </p:txBody>
      </p:sp>
      <p:sp>
        <p:nvSpPr>
          <p:cNvPr id="11" name="TextBox 10">
            <a:extLst>
              <a:ext uri="{FF2B5EF4-FFF2-40B4-BE49-F238E27FC236}">
                <a16:creationId xmlns:a16="http://schemas.microsoft.com/office/drawing/2014/main" id="{21FE1607-5166-A749-5EA2-02301C6799CC}"/>
              </a:ext>
            </a:extLst>
          </p:cNvPr>
          <p:cNvSpPr txBox="1"/>
          <p:nvPr/>
        </p:nvSpPr>
        <p:spPr>
          <a:xfrm>
            <a:off x="8379381" y="3924569"/>
            <a:ext cx="3232244" cy="371897"/>
          </a:xfrm>
          <a:prstGeom prst="rect">
            <a:avLst/>
          </a:prstGeom>
          <a:noFill/>
        </p:spPr>
        <p:txBody>
          <a:bodyPr wrap="square" rtlCol="0">
            <a:spAutoFit/>
          </a:bodyPr>
          <a:lstStyle/>
          <a:p>
            <a:pPr>
              <a:lnSpc>
                <a:spcPct val="120000"/>
              </a:lnSpc>
              <a:spcAft>
                <a:spcPts val="1200"/>
              </a:spcAft>
            </a:pPr>
            <a:r>
              <a:rPr lang="es-xl" sz="1700" b="1" dirty="0">
                <a:solidFill>
                  <a:srgbClr val="292662"/>
                </a:solidFill>
                <a:latin typeface="Ubuntu" panose="020B0504030602030204" pitchFamily="34" charset="0"/>
              </a:rPr>
              <a:t>Cómo funciona ese cambio</a:t>
            </a:r>
          </a:p>
        </p:txBody>
      </p:sp>
      <p:sp>
        <p:nvSpPr>
          <p:cNvPr id="12" name="TextBox 11">
            <a:extLst>
              <a:ext uri="{FF2B5EF4-FFF2-40B4-BE49-F238E27FC236}">
                <a16:creationId xmlns:a16="http://schemas.microsoft.com/office/drawing/2014/main" id="{50668439-A80B-2831-C3AB-A3094CAC3B6F}"/>
              </a:ext>
            </a:extLst>
          </p:cNvPr>
          <p:cNvSpPr txBox="1"/>
          <p:nvPr/>
        </p:nvSpPr>
        <p:spPr>
          <a:xfrm>
            <a:off x="785234" y="3414723"/>
            <a:ext cx="2003519" cy="388311"/>
          </a:xfrm>
          <a:prstGeom prst="rect">
            <a:avLst/>
          </a:prstGeom>
          <a:noFill/>
        </p:spPr>
        <p:txBody>
          <a:bodyPr wrap="square" rtlCol="0">
            <a:spAutoFit/>
          </a:bodyPr>
          <a:lstStyle/>
          <a:p>
            <a:pPr>
              <a:lnSpc>
                <a:spcPct val="120000"/>
              </a:lnSpc>
              <a:spcAft>
                <a:spcPts val="1200"/>
              </a:spcAft>
            </a:pPr>
            <a:r>
              <a:rPr lang="es-xl" b="1" dirty="0">
                <a:solidFill>
                  <a:srgbClr val="F6891F"/>
                </a:solidFill>
                <a:latin typeface="Ubuntu" panose="020B0504030602030204" pitchFamily="34" charset="0"/>
              </a:rPr>
              <a:t>El principio</a:t>
            </a:r>
          </a:p>
        </p:txBody>
      </p:sp>
      <p:sp>
        <p:nvSpPr>
          <p:cNvPr id="13" name="TextBox 12">
            <a:extLst>
              <a:ext uri="{FF2B5EF4-FFF2-40B4-BE49-F238E27FC236}">
                <a16:creationId xmlns:a16="http://schemas.microsoft.com/office/drawing/2014/main" id="{52E0925D-E3B9-3C9B-09D3-C6CACE3A590A}"/>
              </a:ext>
            </a:extLst>
          </p:cNvPr>
          <p:cNvSpPr txBox="1"/>
          <p:nvPr/>
        </p:nvSpPr>
        <p:spPr>
          <a:xfrm>
            <a:off x="4008108" y="3414723"/>
            <a:ext cx="3182038" cy="388311"/>
          </a:xfrm>
          <a:prstGeom prst="rect">
            <a:avLst/>
          </a:prstGeom>
          <a:noFill/>
        </p:spPr>
        <p:txBody>
          <a:bodyPr wrap="square" rtlCol="0">
            <a:spAutoFit/>
          </a:bodyPr>
          <a:lstStyle/>
          <a:p>
            <a:pPr>
              <a:lnSpc>
                <a:spcPct val="120000"/>
              </a:lnSpc>
              <a:spcAft>
                <a:spcPts val="1200"/>
              </a:spcAft>
            </a:pPr>
            <a:r>
              <a:rPr lang="es-xl" b="1" dirty="0">
                <a:solidFill>
                  <a:srgbClr val="F6891F"/>
                </a:solidFill>
                <a:latin typeface="Ubuntu" panose="020B0504030602030204" pitchFamily="34" charset="0"/>
              </a:rPr>
              <a:t>El punto intermedio</a:t>
            </a:r>
          </a:p>
        </p:txBody>
      </p:sp>
      <p:sp>
        <p:nvSpPr>
          <p:cNvPr id="14" name="TextBox 13">
            <a:extLst>
              <a:ext uri="{FF2B5EF4-FFF2-40B4-BE49-F238E27FC236}">
                <a16:creationId xmlns:a16="http://schemas.microsoft.com/office/drawing/2014/main" id="{54B08805-2BAB-5E14-FBD7-5DFE799D1805}"/>
              </a:ext>
            </a:extLst>
          </p:cNvPr>
          <p:cNvSpPr txBox="1"/>
          <p:nvPr/>
        </p:nvSpPr>
        <p:spPr>
          <a:xfrm>
            <a:off x="8312706" y="3414723"/>
            <a:ext cx="3232244" cy="388311"/>
          </a:xfrm>
          <a:prstGeom prst="rect">
            <a:avLst/>
          </a:prstGeom>
          <a:noFill/>
        </p:spPr>
        <p:txBody>
          <a:bodyPr wrap="square" rtlCol="0">
            <a:spAutoFit/>
          </a:bodyPr>
          <a:lstStyle/>
          <a:p>
            <a:pPr>
              <a:lnSpc>
                <a:spcPct val="120000"/>
              </a:lnSpc>
              <a:spcAft>
                <a:spcPts val="1200"/>
              </a:spcAft>
            </a:pPr>
            <a:r>
              <a:rPr lang="es-xl" b="1" dirty="0">
                <a:solidFill>
                  <a:srgbClr val="F6891F"/>
                </a:solidFill>
                <a:latin typeface="Ubuntu" panose="020B0504030602030204" pitchFamily="34" charset="0"/>
              </a:rPr>
              <a:t>El final</a:t>
            </a:r>
          </a:p>
        </p:txBody>
      </p:sp>
      <p:pic>
        <p:nvPicPr>
          <p:cNvPr id="24" name="Graphic 23">
            <a:extLst>
              <a:ext uri="{FF2B5EF4-FFF2-40B4-BE49-F238E27FC236}">
                <a16:creationId xmlns:a16="http://schemas.microsoft.com/office/drawing/2014/main" id="{60396179-9004-5DBF-2414-18A32056B8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3006" y="3062486"/>
            <a:ext cx="8064000" cy="210264"/>
          </a:xfrm>
          <a:prstGeom prst="rect">
            <a:avLst/>
          </a:prstGeom>
        </p:spPr>
      </p:pic>
      <p:pic>
        <p:nvPicPr>
          <p:cNvPr id="25" name="Graphic 24">
            <a:extLst>
              <a:ext uri="{FF2B5EF4-FFF2-40B4-BE49-F238E27FC236}">
                <a16:creationId xmlns:a16="http://schemas.microsoft.com/office/drawing/2014/main" id="{FE501B2A-FC93-F12B-7745-24FE27B39F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5234" y="2987618"/>
            <a:ext cx="360000" cy="360000"/>
          </a:xfrm>
          <a:prstGeom prst="rect">
            <a:avLst/>
          </a:prstGeom>
        </p:spPr>
      </p:pic>
      <p:pic>
        <p:nvPicPr>
          <p:cNvPr id="27" name="Graphic 26">
            <a:extLst>
              <a:ext uri="{FF2B5EF4-FFF2-40B4-BE49-F238E27FC236}">
                <a16:creationId xmlns:a16="http://schemas.microsoft.com/office/drawing/2014/main" id="{E67EDD50-6AB7-14EF-E2C6-6B4C6CB999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08108" y="2987618"/>
            <a:ext cx="360000" cy="360000"/>
          </a:xfrm>
          <a:prstGeom prst="rect">
            <a:avLst/>
          </a:prstGeom>
        </p:spPr>
      </p:pic>
      <p:pic>
        <p:nvPicPr>
          <p:cNvPr id="28" name="Graphic 27">
            <a:extLst>
              <a:ext uri="{FF2B5EF4-FFF2-40B4-BE49-F238E27FC236}">
                <a16:creationId xmlns:a16="http://schemas.microsoft.com/office/drawing/2014/main" id="{DFF59BFC-2BC6-6F33-4E95-92EB0DA7E5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54462" y="2987618"/>
            <a:ext cx="360000" cy="360000"/>
          </a:xfrm>
          <a:prstGeom prst="rect">
            <a:avLst/>
          </a:prstGeom>
        </p:spPr>
      </p:pic>
      <p:sp>
        <p:nvSpPr>
          <p:cNvPr id="15" name="TextBox 14">
            <a:extLst>
              <a:ext uri="{FF2B5EF4-FFF2-40B4-BE49-F238E27FC236}">
                <a16:creationId xmlns:a16="http://schemas.microsoft.com/office/drawing/2014/main" id="{EDFB34EF-B255-377B-7314-84DE458C2202}"/>
              </a:ext>
            </a:extLst>
          </p:cNvPr>
          <p:cNvSpPr txBox="1"/>
          <p:nvPr/>
        </p:nvSpPr>
        <p:spPr>
          <a:xfrm>
            <a:off x="785234" y="4249012"/>
            <a:ext cx="3346544" cy="371897"/>
          </a:xfrm>
          <a:prstGeom prst="rect">
            <a:avLst/>
          </a:prstGeom>
          <a:noFill/>
        </p:spPr>
        <p:txBody>
          <a:bodyPr wrap="square" rtlCol="0">
            <a:spAutoFit/>
          </a:bodyPr>
          <a:lstStyle/>
          <a:p>
            <a:pPr>
              <a:lnSpc>
                <a:spcPct val="120000"/>
              </a:lnSpc>
              <a:spcAft>
                <a:spcPts val="1200"/>
              </a:spcAft>
            </a:pPr>
            <a:r>
              <a:rPr lang="es-xl" sz="1700" i="1" dirty="0">
                <a:solidFill>
                  <a:srgbClr val="292662"/>
                </a:solidFill>
                <a:latin typeface="Ubuntu" panose="020B0504030602030204" pitchFamily="34" charset="0"/>
              </a:rPr>
              <a:t>Érase una vez…</a:t>
            </a:r>
          </a:p>
        </p:txBody>
      </p:sp>
      <p:sp>
        <p:nvSpPr>
          <p:cNvPr id="16" name="TextBox 15">
            <a:extLst>
              <a:ext uri="{FF2B5EF4-FFF2-40B4-BE49-F238E27FC236}">
                <a16:creationId xmlns:a16="http://schemas.microsoft.com/office/drawing/2014/main" id="{3B8F353E-71E1-B2E1-E0D0-0EA6EA80A0C4}"/>
              </a:ext>
            </a:extLst>
          </p:cNvPr>
          <p:cNvSpPr txBox="1"/>
          <p:nvPr/>
        </p:nvSpPr>
        <p:spPr>
          <a:xfrm>
            <a:off x="3997222" y="4249012"/>
            <a:ext cx="3346544" cy="371897"/>
          </a:xfrm>
          <a:prstGeom prst="rect">
            <a:avLst/>
          </a:prstGeom>
          <a:noFill/>
        </p:spPr>
        <p:txBody>
          <a:bodyPr wrap="square" rtlCol="0">
            <a:spAutoFit/>
          </a:bodyPr>
          <a:lstStyle/>
          <a:p>
            <a:pPr>
              <a:lnSpc>
                <a:spcPct val="120000"/>
              </a:lnSpc>
              <a:spcAft>
                <a:spcPts val="1200"/>
              </a:spcAft>
            </a:pPr>
            <a:r>
              <a:rPr lang="es-xl" sz="1700" i="1" dirty="0">
                <a:solidFill>
                  <a:srgbClr val="292662"/>
                </a:solidFill>
                <a:latin typeface="Ubuntu" panose="020B0504030602030204" pitchFamily="34" charset="0"/>
              </a:rPr>
              <a:t>…llegó un hada mágica…</a:t>
            </a:r>
          </a:p>
        </p:txBody>
      </p:sp>
      <p:sp>
        <p:nvSpPr>
          <p:cNvPr id="17" name="TextBox 16">
            <a:extLst>
              <a:ext uri="{FF2B5EF4-FFF2-40B4-BE49-F238E27FC236}">
                <a16:creationId xmlns:a16="http://schemas.microsoft.com/office/drawing/2014/main" id="{953FD806-F5AE-4C8C-6518-17C5DC9923FB}"/>
              </a:ext>
            </a:extLst>
          </p:cNvPr>
          <p:cNvSpPr txBox="1"/>
          <p:nvPr/>
        </p:nvSpPr>
        <p:spPr>
          <a:xfrm>
            <a:off x="8379381" y="4249012"/>
            <a:ext cx="3232244" cy="685829"/>
          </a:xfrm>
          <a:prstGeom prst="rect">
            <a:avLst/>
          </a:prstGeom>
          <a:noFill/>
        </p:spPr>
        <p:txBody>
          <a:bodyPr wrap="square" rtlCol="0">
            <a:spAutoFit/>
          </a:bodyPr>
          <a:lstStyle/>
          <a:p>
            <a:pPr>
              <a:lnSpc>
                <a:spcPct val="120000"/>
              </a:lnSpc>
              <a:spcAft>
                <a:spcPts val="1200"/>
              </a:spcAft>
            </a:pPr>
            <a:r>
              <a:rPr lang="es-xl" sz="1700" i="1" dirty="0">
                <a:solidFill>
                  <a:srgbClr val="292662"/>
                </a:solidFill>
                <a:latin typeface="Ubuntu" panose="020B0504030602030204" pitchFamily="34" charset="0"/>
              </a:rPr>
              <a:t>…y vivieron felices para siempre.</a:t>
            </a:r>
          </a:p>
        </p:txBody>
      </p:sp>
    </p:spTree>
    <p:extLst>
      <p:ext uri="{BB962C8B-B14F-4D97-AF65-F5344CB8AC3E}">
        <p14:creationId xmlns:p14="http://schemas.microsoft.com/office/powerpoint/2010/main" val="22657478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A69EE-48FE-8456-5962-35FE5756F81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9E22D08-50CB-1444-7147-E8EC80427D13}"/>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Narración de </a:t>
            </a: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historias </a:t>
            </a:r>
            <a:br>
              <a:rPr kumimoji="0" lang="en-US"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b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de </a:t>
            </a: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impacto</a:t>
            </a:r>
          </a:p>
        </p:txBody>
      </p:sp>
      <p:sp>
        <p:nvSpPr>
          <p:cNvPr id="3" name="Text Placeholder 2">
            <a:extLst>
              <a:ext uri="{FF2B5EF4-FFF2-40B4-BE49-F238E27FC236}">
                <a16:creationId xmlns:a16="http://schemas.microsoft.com/office/drawing/2014/main" id="{4425E34E-D887-DB8E-718D-B83AFC60A565}"/>
              </a:ext>
            </a:extLst>
          </p:cNvPr>
          <p:cNvSpPr>
            <a:spLocks noGrp="1"/>
          </p:cNvSpPr>
          <p:nvPr>
            <p:ph type="body" sz="quarter" idx="12"/>
          </p:nvPr>
        </p:nvSpPr>
        <p:spPr>
          <a:xfrm>
            <a:off x="9339945" y="575623"/>
            <a:ext cx="528061" cy="356260"/>
          </a:xfrm>
        </p:spPr>
        <p:txBody>
          <a:bodyPr/>
          <a:lstStyle/>
          <a:p>
            <a:r>
              <a:rPr lang="es-xl" dirty="0"/>
              <a:t>1.4.</a:t>
            </a:r>
          </a:p>
        </p:txBody>
      </p:sp>
      <p:sp>
        <p:nvSpPr>
          <p:cNvPr id="4" name="Text Placeholder 3">
            <a:extLst>
              <a:ext uri="{FF2B5EF4-FFF2-40B4-BE49-F238E27FC236}">
                <a16:creationId xmlns:a16="http://schemas.microsoft.com/office/drawing/2014/main" id="{C3A5BDB7-57AA-223B-7DAB-5FD7F9987C17}"/>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783BE7A1-E6E8-99B7-EE62-87D7D6D6212F}"/>
              </a:ext>
            </a:extLst>
          </p:cNvPr>
          <p:cNvSpPr txBox="1"/>
          <p:nvPr/>
        </p:nvSpPr>
        <p:spPr>
          <a:xfrm>
            <a:off x="785234" y="4249012"/>
            <a:ext cx="3346544" cy="1313693"/>
          </a:xfrm>
          <a:prstGeom prst="rect">
            <a:avLst/>
          </a:prstGeom>
          <a:noFill/>
        </p:spPr>
        <p:txBody>
          <a:bodyPr wrap="square" rtlCol="0">
            <a:spAutoFit/>
          </a:bodyPr>
          <a:lstStyle/>
          <a:p>
            <a:pPr>
              <a:lnSpc>
                <a:spcPct val="120000"/>
              </a:lnSpc>
              <a:spcAft>
                <a:spcPts val="1200"/>
              </a:spcAft>
            </a:pPr>
            <a:r>
              <a:rPr lang="es-xl" sz="1700" dirty="0">
                <a:solidFill>
                  <a:srgbClr val="292662"/>
                </a:solidFill>
                <a:latin typeface="Ubuntu" panose="020B0504030602030204" pitchFamily="34" charset="0"/>
              </a:rPr>
              <a:t>Se describe el </a:t>
            </a:r>
            <a:r>
              <a:rPr lang="es-xl" sz="1700">
                <a:solidFill>
                  <a:srgbClr val="292662"/>
                </a:solidFill>
                <a:latin typeface="Ubuntu" panose="020B0504030602030204" pitchFamily="34" charset="0"/>
              </a:rPr>
              <a:t>problema al </a:t>
            </a:r>
            <a:br>
              <a:rPr lang="en-US" sz="1700">
                <a:solidFill>
                  <a:srgbClr val="292662"/>
                </a:solidFill>
                <a:latin typeface="Ubuntu" panose="020B0504030602030204" pitchFamily="34" charset="0"/>
              </a:rPr>
            </a:br>
            <a:r>
              <a:rPr lang="es-xl" sz="1700">
                <a:solidFill>
                  <a:srgbClr val="292662"/>
                </a:solidFill>
                <a:latin typeface="Ubuntu" panose="020B0504030602030204" pitchFamily="34" charset="0"/>
              </a:rPr>
              <a:t>que </a:t>
            </a:r>
            <a:r>
              <a:rPr lang="es-xl" sz="1700" dirty="0">
                <a:solidFill>
                  <a:srgbClr val="292662"/>
                </a:solidFill>
                <a:latin typeface="Ubuntu" panose="020B0504030602030204" pitchFamily="34" charset="0"/>
              </a:rPr>
              <a:t>se enfrentaba una persona antes de la intervención </a:t>
            </a:r>
            <a:r>
              <a:rPr lang="es-xl" sz="1700">
                <a:solidFill>
                  <a:srgbClr val="292662"/>
                </a:solidFill>
                <a:latin typeface="Ubuntu" panose="020B0504030602030204" pitchFamily="34" charset="0"/>
              </a:rPr>
              <a:t>de Olimpiadas </a:t>
            </a:r>
            <a:r>
              <a:rPr lang="es-xl" sz="1700" dirty="0">
                <a:solidFill>
                  <a:srgbClr val="292662"/>
                </a:solidFill>
                <a:latin typeface="Ubuntu" panose="020B0504030602030204" pitchFamily="34" charset="0"/>
              </a:rPr>
              <a:t>Especiales.</a:t>
            </a:r>
          </a:p>
        </p:txBody>
      </p:sp>
      <p:sp>
        <p:nvSpPr>
          <p:cNvPr id="6" name="TextBox 5">
            <a:extLst>
              <a:ext uri="{FF2B5EF4-FFF2-40B4-BE49-F238E27FC236}">
                <a16:creationId xmlns:a16="http://schemas.microsoft.com/office/drawing/2014/main" id="{7E88C257-4960-670A-FF04-F9A63BDCC0B8}"/>
              </a:ext>
            </a:extLst>
          </p:cNvPr>
          <p:cNvSpPr txBox="1"/>
          <p:nvPr/>
        </p:nvSpPr>
        <p:spPr>
          <a:xfrm>
            <a:off x="673006" y="1957658"/>
            <a:ext cx="7639700" cy="424732"/>
          </a:xfrm>
          <a:prstGeom prst="rect">
            <a:avLst/>
          </a:prstGeom>
          <a:noFill/>
        </p:spPr>
        <p:txBody>
          <a:bodyPr wrap="square" rtlCol="0">
            <a:spAutoFit/>
          </a:bodyPr>
          <a:lstStyle/>
          <a:p>
            <a:pPr>
              <a:lnSpc>
                <a:spcPct val="90000"/>
              </a:lnSpc>
            </a:pPr>
            <a:r>
              <a:rPr lang="es-xl" sz="2400" b="1" dirty="0">
                <a:solidFill>
                  <a:srgbClr val="292662"/>
                </a:solidFill>
                <a:latin typeface="Ubuntu" panose="020B0504030602030204" pitchFamily="34" charset="0"/>
              </a:rPr>
              <a:t>Las historias de impacto también tienen 3 partes</a:t>
            </a:r>
          </a:p>
        </p:txBody>
      </p:sp>
      <p:sp>
        <p:nvSpPr>
          <p:cNvPr id="7" name="TextBox 6">
            <a:extLst>
              <a:ext uri="{FF2B5EF4-FFF2-40B4-BE49-F238E27FC236}">
                <a16:creationId xmlns:a16="http://schemas.microsoft.com/office/drawing/2014/main" id="{411C0CBF-A295-AEAE-1908-FE592B17A102}"/>
              </a:ext>
            </a:extLst>
          </p:cNvPr>
          <p:cNvSpPr txBox="1"/>
          <p:nvPr/>
        </p:nvSpPr>
        <p:spPr>
          <a:xfrm>
            <a:off x="4508962" y="4249012"/>
            <a:ext cx="3346544" cy="999761"/>
          </a:xfrm>
          <a:prstGeom prst="rect">
            <a:avLst/>
          </a:prstGeom>
          <a:noFill/>
        </p:spPr>
        <p:txBody>
          <a:bodyPr wrap="square" rtlCol="0">
            <a:spAutoFit/>
          </a:bodyPr>
          <a:lstStyle/>
          <a:p>
            <a:pPr>
              <a:lnSpc>
                <a:spcPct val="120000"/>
              </a:lnSpc>
              <a:spcAft>
                <a:spcPts val="1200"/>
              </a:spcAft>
            </a:pPr>
            <a:r>
              <a:rPr lang="es-xl" sz="1700" dirty="0">
                <a:solidFill>
                  <a:srgbClr val="292662"/>
                </a:solidFill>
                <a:latin typeface="Ubuntu" panose="020B0504030602030204" pitchFamily="34" charset="0"/>
              </a:rPr>
              <a:t>Se explica detenidamente el trabajo que hizo Olimpiadas Especiales para resolver el problema de alguien.</a:t>
            </a:r>
          </a:p>
        </p:txBody>
      </p:sp>
      <p:sp>
        <p:nvSpPr>
          <p:cNvPr id="8" name="TextBox 7">
            <a:extLst>
              <a:ext uri="{FF2B5EF4-FFF2-40B4-BE49-F238E27FC236}">
                <a16:creationId xmlns:a16="http://schemas.microsoft.com/office/drawing/2014/main" id="{7621F191-91F2-AAAB-7E4B-8ADF1BD74B6A}"/>
              </a:ext>
            </a:extLst>
          </p:cNvPr>
          <p:cNvSpPr txBox="1"/>
          <p:nvPr/>
        </p:nvSpPr>
        <p:spPr>
          <a:xfrm>
            <a:off x="8379381" y="4249012"/>
            <a:ext cx="3232244" cy="999761"/>
          </a:xfrm>
          <a:prstGeom prst="rect">
            <a:avLst/>
          </a:prstGeom>
          <a:noFill/>
        </p:spPr>
        <p:txBody>
          <a:bodyPr wrap="square" rtlCol="0">
            <a:spAutoFit/>
          </a:bodyPr>
          <a:lstStyle/>
          <a:p>
            <a:pPr>
              <a:lnSpc>
                <a:spcPct val="120000"/>
              </a:lnSpc>
              <a:spcAft>
                <a:spcPts val="1200"/>
              </a:spcAft>
            </a:pPr>
            <a:r>
              <a:rPr lang="es-xl" sz="1700" dirty="0">
                <a:solidFill>
                  <a:srgbClr val="292662"/>
                </a:solidFill>
                <a:latin typeface="Ubuntu" panose="020B0504030602030204" pitchFamily="34" charset="0"/>
              </a:rPr>
              <a:t>Se indica lo que ha ocurrido en la vida de una persona gracias al trabajo de Olimpiadas Especiales.</a:t>
            </a:r>
          </a:p>
        </p:txBody>
      </p:sp>
      <p:sp>
        <p:nvSpPr>
          <p:cNvPr id="9" name="TextBox 8">
            <a:extLst>
              <a:ext uri="{FF2B5EF4-FFF2-40B4-BE49-F238E27FC236}">
                <a16:creationId xmlns:a16="http://schemas.microsoft.com/office/drawing/2014/main" id="{1EC8B1CD-073A-61BB-DBF6-77CDE8DA9E70}"/>
              </a:ext>
            </a:extLst>
          </p:cNvPr>
          <p:cNvSpPr txBox="1"/>
          <p:nvPr/>
        </p:nvSpPr>
        <p:spPr>
          <a:xfrm>
            <a:off x="785234" y="3924569"/>
            <a:ext cx="2956019" cy="371897"/>
          </a:xfrm>
          <a:prstGeom prst="rect">
            <a:avLst/>
          </a:prstGeom>
          <a:noFill/>
        </p:spPr>
        <p:txBody>
          <a:bodyPr wrap="square" rtlCol="0">
            <a:spAutoFit/>
          </a:bodyPr>
          <a:lstStyle/>
          <a:p>
            <a:pPr>
              <a:lnSpc>
                <a:spcPct val="120000"/>
              </a:lnSpc>
              <a:spcAft>
                <a:spcPts val="1200"/>
              </a:spcAft>
            </a:pPr>
            <a:r>
              <a:rPr lang="es-xl" sz="1700" b="1" dirty="0">
                <a:solidFill>
                  <a:srgbClr val="292662"/>
                </a:solidFill>
                <a:latin typeface="Ubuntu Light" panose="020B0304030602030204" pitchFamily="34" charset="0"/>
              </a:rPr>
              <a:t>Problema</a:t>
            </a:r>
          </a:p>
        </p:txBody>
      </p:sp>
      <p:sp>
        <p:nvSpPr>
          <p:cNvPr id="10" name="TextBox 9">
            <a:extLst>
              <a:ext uri="{FF2B5EF4-FFF2-40B4-BE49-F238E27FC236}">
                <a16:creationId xmlns:a16="http://schemas.microsoft.com/office/drawing/2014/main" id="{B04B54A6-69FE-ECAD-FC95-C6A4244E019B}"/>
              </a:ext>
            </a:extLst>
          </p:cNvPr>
          <p:cNvSpPr txBox="1"/>
          <p:nvPr/>
        </p:nvSpPr>
        <p:spPr>
          <a:xfrm>
            <a:off x="4508962" y="3915132"/>
            <a:ext cx="3029497" cy="371897"/>
          </a:xfrm>
          <a:prstGeom prst="rect">
            <a:avLst/>
          </a:prstGeom>
          <a:noFill/>
        </p:spPr>
        <p:txBody>
          <a:bodyPr wrap="square" rtlCol="0">
            <a:spAutoFit/>
          </a:bodyPr>
          <a:lstStyle/>
          <a:p>
            <a:pPr>
              <a:lnSpc>
                <a:spcPct val="120000"/>
              </a:lnSpc>
              <a:spcAft>
                <a:spcPts val="1200"/>
              </a:spcAft>
            </a:pPr>
            <a:r>
              <a:rPr lang="es-xl" sz="1700" b="1" dirty="0">
                <a:solidFill>
                  <a:srgbClr val="292662"/>
                </a:solidFill>
                <a:latin typeface="Ubuntu Light" panose="020B0304030602030204" pitchFamily="34" charset="0"/>
              </a:rPr>
              <a:t>Trabajo</a:t>
            </a:r>
          </a:p>
        </p:txBody>
      </p:sp>
      <p:sp>
        <p:nvSpPr>
          <p:cNvPr id="11" name="TextBox 10">
            <a:extLst>
              <a:ext uri="{FF2B5EF4-FFF2-40B4-BE49-F238E27FC236}">
                <a16:creationId xmlns:a16="http://schemas.microsoft.com/office/drawing/2014/main" id="{7C1ECDFE-ED76-EA07-D6B5-B72B4D1A7F67}"/>
              </a:ext>
            </a:extLst>
          </p:cNvPr>
          <p:cNvSpPr txBox="1"/>
          <p:nvPr/>
        </p:nvSpPr>
        <p:spPr>
          <a:xfrm>
            <a:off x="8379381" y="3924569"/>
            <a:ext cx="3029497" cy="371897"/>
          </a:xfrm>
          <a:prstGeom prst="rect">
            <a:avLst/>
          </a:prstGeom>
          <a:noFill/>
        </p:spPr>
        <p:txBody>
          <a:bodyPr wrap="square" rtlCol="0">
            <a:spAutoFit/>
          </a:bodyPr>
          <a:lstStyle/>
          <a:p>
            <a:pPr>
              <a:lnSpc>
                <a:spcPct val="120000"/>
              </a:lnSpc>
              <a:spcAft>
                <a:spcPts val="1200"/>
              </a:spcAft>
            </a:pPr>
            <a:r>
              <a:rPr lang="es-xl" sz="1700" b="1" dirty="0">
                <a:solidFill>
                  <a:srgbClr val="292662"/>
                </a:solidFill>
                <a:latin typeface="Ubuntu Light" panose="020B0304030602030204" pitchFamily="34" charset="0"/>
              </a:rPr>
              <a:t>Impacto</a:t>
            </a:r>
          </a:p>
        </p:txBody>
      </p:sp>
      <p:sp>
        <p:nvSpPr>
          <p:cNvPr id="12" name="TextBox 11">
            <a:extLst>
              <a:ext uri="{FF2B5EF4-FFF2-40B4-BE49-F238E27FC236}">
                <a16:creationId xmlns:a16="http://schemas.microsoft.com/office/drawing/2014/main" id="{B81EE130-26B3-B77D-F198-2FEF456C3F9F}"/>
              </a:ext>
            </a:extLst>
          </p:cNvPr>
          <p:cNvSpPr txBox="1"/>
          <p:nvPr/>
        </p:nvSpPr>
        <p:spPr>
          <a:xfrm>
            <a:off x="785234" y="3414723"/>
            <a:ext cx="2003519" cy="388311"/>
          </a:xfrm>
          <a:prstGeom prst="rect">
            <a:avLst/>
          </a:prstGeom>
          <a:noFill/>
        </p:spPr>
        <p:txBody>
          <a:bodyPr wrap="square" rtlCol="0">
            <a:spAutoFit/>
          </a:bodyPr>
          <a:lstStyle/>
          <a:p>
            <a:pPr>
              <a:lnSpc>
                <a:spcPct val="120000"/>
              </a:lnSpc>
              <a:spcAft>
                <a:spcPts val="1200"/>
              </a:spcAft>
            </a:pPr>
            <a:r>
              <a:rPr lang="es-xl" b="1" dirty="0">
                <a:solidFill>
                  <a:srgbClr val="F6891F"/>
                </a:solidFill>
                <a:latin typeface="Ubuntu" panose="020B0504030602030204" pitchFamily="34" charset="0"/>
              </a:rPr>
              <a:t>El principio</a:t>
            </a:r>
          </a:p>
        </p:txBody>
      </p:sp>
      <p:sp>
        <p:nvSpPr>
          <p:cNvPr id="13" name="TextBox 12">
            <a:extLst>
              <a:ext uri="{FF2B5EF4-FFF2-40B4-BE49-F238E27FC236}">
                <a16:creationId xmlns:a16="http://schemas.microsoft.com/office/drawing/2014/main" id="{9ED4A6D7-4CA9-44FA-0AA5-7740581A3CBF}"/>
              </a:ext>
            </a:extLst>
          </p:cNvPr>
          <p:cNvSpPr txBox="1"/>
          <p:nvPr/>
        </p:nvSpPr>
        <p:spPr>
          <a:xfrm>
            <a:off x="4519848" y="3414723"/>
            <a:ext cx="3182038" cy="388311"/>
          </a:xfrm>
          <a:prstGeom prst="rect">
            <a:avLst/>
          </a:prstGeom>
          <a:noFill/>
        </p:spPr>
        <p:txBody>
          <a:bodyPr wrap="square" rtlCol="0">
            <a:spAutoFit/>
          </a:bodyPr>
          <a:lstStyle/>
          <a:p>
            <a:pPr>
              <a:lnSpc>
                <a:spcPct val="120000"/>
              </a:lnSpc>
              <a:spcAft>
                <a:spcPts val="1200"/>
              </a:spcAft>
            </a:pPr>
            <a:r>
              <a:rPr lang="es-xl" b="1" dirty="0">
                <a:solidFill>
                  <a:srgbClr val="F6891F"/>
                </a:solidFill>
                <a:latin typeface="Ubuntu" panose="020B0504030602030204" pitchFamily="34" charset="0"/>
              </a:rPr>
              <a:t>El punto intermedio</a:t>
            </a:r>
          </a:p>
        </p:txBody>
      </p:sp>
      <p:sp>
        <p:nvSpPr>
          <p:cNvPr id="14" name="TextBox 13">
            <a:extLst>
              <a:ext uri="{FF2B5EF4-FFF2-40B4-BE49-F238E27FC236}">
                <a16:creationId xmlns:a16="http://schemas.microsoft.com/office/drawing/2014/main" id="{565CBCC9-56DB-EA25-60B0-4E8DD9005468}"/>
              </a:ext>
            </a:extLst>
          </p:cNvPr>
          <p:cNvSpPr txBox="1"/>
          <p:nvPr/>
        </p:nvSpPr>
        <p:spPr>
          <a:xfrm>
            <a:off x="8312706" y="3414723"/>
            <a:ext cx="3232244" cy="388311"/>
          </a:xfrm>
          <a:prstGeom prst="rect">
            <a:avLst/>
          </a:prstGeom>
          <a:noFill/>
        </p:spPr>
        <p:txBody>
          <a:bodyPr wrap="square" rtlCol="0">
            <a:spAutoFit/>
          </a:bodyPr>
          <a:lstStyle/>
          <a:p>
            <a:pPr>
              <a:lnSpc>
                <a:spcPct val="120000"/>
              </a:lnSpc>
              <a:spcAft>
                <a:spcPts val="1200"/>
              </a:spcAft>
            </a:pPr>
            <a:r>
              <a:rPr lang="es-xl" b="1" dirty="0">
                <a:solidFill>
                  <a:srgbClr val="F6891F"/>
                </a:solidFill>
                <a:latin typeface="Ubuntu" panose="020B0504030602030204" pitchFamily="34" charset="0"/>
              </a:rPr>
              <a:t>El final</a:t>
            </a:r>
          </a:p>
        </p:txBody>
      </p:sp>
      <p:pic>
        <p:nvPicPr>
          <p:cNvPr id="24" name="Graphic 23">
            <a:extLst>
              <a:ext uri="{FF2B5EF4-FFF2-40B4-BE49-F238E27FC236}">
                <a16:creationId xmlns:a16="http://schemas.microsoft.com/office/drawing/2014/main" id="{7B2665A5-3C0C-C6BB-077B-EE576AE2CC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3006" y="3062486"/>
            <a:ext cx="8064000" cy="210264"/>
          </a:xfrm>
          <a:prstGeom prst="rect">
            <a:avLst/>
          </a:prstGeom>
        </p:spPr>
      </p:pic>
      <p:pic>
        <p:nvPicPr>
          <p:cNvPr id="25" name="Graphic 24">
            <a:extLst>
              <a:ext uri="{FF2B5EF4-FFF2-40B4-BE49-F238E27FC236}">
                <a16:creationId xmlns:a16="http://schemas.microsoft.com/office/drawing/2014/main" id="{BC93E38E-D376-8122-1576-74E840BA72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5234" y="2987618"/>
            <a:ext cx="360000" cy="360000"/>
          </a:xfrm>
          <a:prstGeom prst="rect">
            <a:avLst/>
          </a:prstGeom>
        </p:spPr>
      </p:pic>
      <p:pic>
        <p:nvPicPr>
          <p:cNvPr id="27" name="Graphic 26">
            <a:extLst>
              <a:ext uri="{FF2B5EF4-FFF2-40B4-BE49-F238E27FC236}">
                <a16:creationId xmlns:a16="http://schemas.microsoft.com/office/drawing/2014/main" id="{6ABEA8D5-606E-9FAF-7CA2-74FADB462D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19848" y="2987618"/>
            <a:ext cx="360000" cy="360000"/>
          </a:xfrm>
          <a:prstGeom prst="rect">
            <a:avLst/>
          </a:prstGeom>
        </p:spPr>
      </p:pic>
      <p:pic>
        <p:nvPicPr>
          <p:cNvPr id="28" name="Graphic 27">
            <a:extLst>
              <a:ext uri="{FF2B5EF4-FFF2-40B4-BE49-F238E27FC236}">
                <a16:creationId xmlns:a16="http://schemas.microsoft.com/office/drawing/2014/main" id="{F425C6D4-CBB1-E537-B715-1AF310E788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54462" y="2987618"/>
            <a:ext cx="360000" cy="360000"/>
          </a:xfrm>
          <a:prstGeom prst="rect">
            <a:avLst/>
          </a:prstGeom>
        </p:spPr>
      </p:pic>
    </p:spTree>
    <p:extLst>
      <p:ext uri="{BB962C8B-B14F-4D97-AF65-F5344CB8AC3E}">
        <p14:creationId xmlns:p14="http://schemas.microsoft.com/office/powerpoint/2010/main" val="15584002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A37CE4-D9B9-FA04-A20A-AB67A336A2EE}"/>
              </a:ext>
            </a:extLst>
          </p:cNvPr>
          <p:cNvSpPr txBox="1"/>
          <p:nvPr/>
        </p:nvSpPr>
        <p:spPr>
          <a:xfrm>
            <a:off x="2838995" y="2340883"/>
            <a:ext cx="6514012" cy="2748381"/>
          </a:xfrm>
          <a:prstGeom prst="rect">
            <a:avLst/>
          </a:prstGeom>
          <a:noFill/>
        </p:spPr>
        <p:txBody>
          <a:bodyPr wrap="square" rtlCol="0">
            <a:spAutoFit/>
          </a:bodyPr>
          <a:lstStyle/>
          <a:p>
            <a:pPr algn="ctr">
              <a:lnSpc>
                <a:spcPct val="110000"/>
              </a:lnSpc>
            </a:pPr>
            <a:r>
              <a:rPr lang="es-xl" sz="3200" dirty="0">
                <a:solidFill>
                  <a:schemeClr val="bg1"/>
                </a:solidFill>
                <a:latin typeface="Ubuntu" panose="020B0504030602030204" pitchFamily="34" charset="0"/>
              </a:rPr>
              <a:t>Nuestras historias de impacto tienen que </a:t>
            </a:r>
            <a:r>
              <a:rPr lang="es-xl" sz="3200" b="1" dirty="0">
                <a:solidFill>
                  <a:srgbClr val="F6891F"/>
                </a:solidFill>
                <a:latin typeface="Ubuntu" panose="020B0504030602030204" pitchFamily="34" charset="0"/>
              </a:rPr>
              <a:t>explicar detalladamente </a:t>
            </a:r>
            <a:r>
              <a:rPr lang="es-xl" sz="3200" dirty="0">
                <a:solidFill>
                  <a:schemeClr val="bg1"/>
                </a:solidFill>
                <a:latin typeface="Ubuntu" panose="020B0504030602030204" pitchFamily="34" charset="0"/>
              </a:rPr>
              <a:t>cómo el trabajo de Olimpiadas Especiales condujo a resultados impresionantes.</a:t>
            </a:r>
          </a:p>
        </p:txBody>
      </p:sp>
    </p:spTree>
    <p:extLst>
      <p:ext uri="{BB962C8B-B14F-4D97-AF65-F5344CB8AC3E}">
        <p14:creationId xmlns:p14="http://schemas.microsoft.com/office/powerpoint/2010/main" val="41276862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CA2A98-596F-D9ED-7D6C-33A13C1A0DC9}"/>
              </a:ext>
            </a:extLst>
          </p:cNvPr>
          <p:cNvSpPr>
            <a:spLocks noGrp="1"/>
          </p:cNvSpPr>
          <p:nvPr>
            <p:ph type="body" sz="quarter" idx="11"/>
          </p:nvPr>
        </p:nvSpPr>
        <p:spPr/>
        <p:txBody>
          <a:bodyPr>
            <a:normAutofit/>
          </a:bodyPr>
          <a:lstStyle/>
          <a:p>
            <a:r>
              <a:rPr lang="es-xl" sz="1300" dirty="0"/>
              <a:t>Narración de </a:t>
            </a:r>
            <a:r>
              <a:rPr lang="es-xl" sz="1300"/>
              <a:t>historias </a:t>
            </a:r>
            <a:br>
              <a:rPr lang="en-US" sz="1300"/>
            </a:br>
            <a:r>
              <a:rPr lang="es-xl" sz="1300"/>
              <a:t>de </a:t>
            </a:r>
            <a:r>
              <a:rPr lang="es-xl" sz="1300" dirty="0"/>
              <a:t>impacto</a:t>
            </a:r>
          </a:p>
        </p:txBody>
      </p:sp>
      <p:sp>
        <p:nvSpPr>
          <p:cNvPr id="3" name="Text Placeholder 2">
            <a:extLst>
              <a:ext uri="{FF2B5EF4-FFF2-40B4-BE49-F238E27FC236}">
                <a16:creationId xmlns:a16="http://schemas.microsoft.com/office/drawing/2014/main" id="{DA2168D0-8DB0-7AAB-0CDC-6FEA45B3A196}"/>
              </a:ext>
            </a:extLst>
          </p:cNvPr>
          <p:cNvSpPr>
            <a:spLocks noGrp="1"/>
          </p:cNvSpPr>
          <p:nvPr>
            <p:ph type="body" sz="quarter" idx="12"/>
          </p:nvPr>
        </p:nvSpPr>
        <p:spPr>
          <a:xfrm>
            <a:off x="9339945" y="575623"/>
            <a:ext cx="528061" cy="356260"/>
          </a:xfrm>
        </p:spPr>
        <p:txBody>
          <a:bodyPr/>
          <a:lstStyle/>
          <a:p>
            <a:r>
              <a:rPr lang="es-xl" dirty="0"/>
              <a:t>1.4.</a:t>
            </a:r>
          </a:p>
        </p:txBody>
      </p:sp>
      <p:sp>
        <p:nvSpPr>
          <p:cNvPr id="4" name="Text Placeholder 3">
            <a:extLst>
              <a:ext uri="{FF2B5EF4-FFF2-40B4-BE49-F238E27FC236}">
                <a16:creationId xmlns:a16="http://schemas.microsoft.com/office/drawing/2014/main" id="{355BBF71-9714-237B-2977-976AF0DC8519}"/>
              </a:ext>
            </a:extLst>
          </p:cNvPr>
          <p:cNvSpPr>
            <a:spLocks noGrp="1"/>
          </p:cNvSpPr>
          <p:nvPr>
            <p:ph type="body" sz="quarter" idx="13"/>
          </p:nvPr>
        </p:nvSpPr>
        <p:spPr/>
        <p:txBody>
          <a:bodyPr/>
          <a:lstStyle/>
          <a:p>
            <a:r>
              <a:rPr lang="es-xl" dirty="0"/>
              <a:t>Día uno</a:t>
            </a:r>
          </a:p>
        </p:txBody>
      </p:sp>
      <p:sp>
        <p:nvSpPr>
          <p:cNvPr id="12" name="TextBox 11">
            <a:extLst>
              <a:ext uri="{FF2B5EF4-FFF2-40B4-BE49-F238E27FC236}">
                <a16:creationId xmlns:a16="http://schemas.microsoft.com/office/drawing/2014/main" id="{DFC3B13E-7566-1470-364C-B893231EDA99}"/>
              </a:ext>
            </a:extLst>
          </p:cNvPr>
          <p:cNvSpPr txBox="1"/>
          <p:nvPr/>
        </p:nvSpPr>
        <p:spPr>
          <a:xfrm>
            <a:off x="759349" y="2640719"/>
            <a:ext cx="4971025" cy="1869486"/>
          </a:xfrm>
          <a:prstGeom prst="rect">
            <a:avLst/>
          </a:prstGeom>
          <a:noFill/>
        </p:spPr>
        <p:txBody>
          <a:bodyPr wrap="square" rtlCol="0">
            <a:spAutoFit/>
          </a:bodyPr>
          <a:lstStyle/>
          <a:p>
            <a:pPr>
              <a:spcAft>
                <a:spcPts val="1200"/>
              </a:spcAft>
            </a:pPr>
            <a:r>
              <a:rPr lang="es-xl" sz="2400" b="1" dirty="0">
                <a:solidFill>
                  <a:srgbClr val="292662"/>
                </a:solidFill>
                <a:latin typeface="Ubuntu" panose="020B0504030602030204" pitchFamily="34" charset="0"/>
              </a:rPr>
              <a:t>Lo que está claro para nosotros es </a:t>
            </a:r>
            <a:r>
              <a:rPr lang="es-xl" sz="2400" b="1" dirty="0">
                <a:solidFill>
                  <a:srgbClr val="F6891F"/>
                </a:solidFill>
                <a:latin typeface="Ubuntu" panose="020B0504030602030204" pitchFamily="34" charset="0"/>
              </a:rPr>
              <a:t>totalmente nuevo </a:t>
            </a:r>
            <a:r>
              <a:rPr lang="es-xl" sz="2400" b="1" dirty="0">
                <a:solidFill>
                  <a:srgbClr val="292662"/>
                </a:solidFill>
                <a:latin typeface="Ubuntu" panose="020B0504030602030204" pitchFamily="34" charset="0"/>
              </a:rPr>
              <a:t>para la mayoría de las personas.</a:t>
            </a:r>
          </a:p>
          <a:p>
            <a:pPr>
              <a:lnSpc>
                <a:spcPct val="110000"/>
              </a:lnSpc>
              <a:spcAft>
                <a:spcPts val="1200"/>
              </a:spcAft>
            </a:pPr>
            <a:r>
              <a:rPr lang="es-xl" sz="1800" dirty="0">
                <a:solidFill>
                  <a:srgbClr val="292662"/>
                </a:solidFill>
                <a:latin typeface="Ubuntu" panose="020B0504030602030204" pitchFamily="34" charset="0"/>
              </a:rPr>
              <a:t>Necesitamos </a:t>
            </a:r>
            <a:r>
              <a:rPr lang="es-xl" sz="1800" b="1" dirty="0">
                <a:solidFill>
                  <a:srgbClr val="F6891F"/>
                </a:solidFill>
                <a:latin typeface="Ubuntu" panose="020B0504030602030204" pitchFamily="34" charset="0"/>
              </a:rPr>
              <a:t>dejarlo claro </a:t>
            </a:r>
            <a:r>
              <a:rPr lang="es-xl" sz="1800" dirty="0">
                <a:solidFill>
                  <a:srgbClr val="292662"/>
                </a:solidFill>
                <a:latin typeface="Ubuntu" panose="020B0504030602030204" pitchFamily="34" charset="0"/>
              </a:rPr>
              <a:t>sin rodeos sobre </a:t>
            </a:r>
            <a:r>
              <a:rPr lang="es-xl" sz="1800" b="1" dirty="0">
                <a:solidFill>
                  <a:srgbClr val="F6891F"/>
                </a:solidFill>
                <a:latin typeface="Ubuntu" panose="020B0504030602030204" pitchFamily="34" charset="0"/>
              </a:rPr>
              <a:t>cambios</a:t>
            </a:r>
            <a:r>
              <a:rPr lang="es-xl" sz="1800" dirty="0">
                <a:solidFill>
                  <a:srgbClr val="292662"/>
                </a:solidFill>
                <a:latin typeface="Ubuntu" panose="020B0504030602030204" pitchFamily="34" charset="0"/>
              </a:rPr>
              <a:t> que sean comprensibles para la mayoría de las personas de la comunidad.</a:t>
            </a:r>
          </a:p>
        </p:txBody>
      </p:sp>
      <p:pic>
        <p:nvPicPr>
          <p:cNvPr id="13" name="Graphic 12">
            <a:extLst>
              <a:ext uri="{FF2B5EF4-FFF2-40B4-BE49-F238E27FC236}">
                <a16:creationId xmlns:a16="http://schemas.microsoft.com/office/drawing/2014/main" id="{3CE46721-EB41-C3DC-AB5E-A72AF24167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423528" y="1817397"/>
            <a:ext cx="6792630" cy="6334197"/>
          </a:xfrm>
          <a:prstGeom prst="rect">
            <a:avLst/>
          </a:prstGeom>
        </p:spPr>
      </p:pic>
      <p:sp>
        <p:nvSpPr>
          <p:cNvPr id="11" name="TextBox 10">
            <a:extLst>
              <a:ext uri="{FF2B5EF4-FFF2-40B4-BE49-F238E27FC236}">
                <a16:creationId xmlns:a16="http://schemas.microsoft.com/office/drawing/2014/main" id="{A46E4D3B-4318-8D11-B09D-BDBF55DF80C4}"/>
              </a:ext>
            </a:extLst>
          </p:cNvPr>
          <p:cNvSpPr txBox="1"/>
          <p:nvPr/>
        </p:nvSpPr>
        <p:spPr>
          <a:xfrm>
            <a:off x="6261462" y="1745504"/>
            <a:ext cx="2165681" cy="461665"/>
          </a:xfrm>
          <a:prstGeom prst="rect">
            <a:avLst/>
          </a:prstGeom>
          <a:noFill/>
        </p:spPr>
        <p:txBody>
          <a:bodyPr wrap="square" rtlCol="0">
            <a:spAutoFit/>
          </a:bodyPr>
          <a:lstStyle/>
          <a:p>
            <a:r>
              <a:rPr lang="es-xl" sz="1200" dirty="0">
                <a:solidFill>
                  <a:srgbClr val="292662"/>
                </a:solidFill>
                <a:latin typeface="Ubuntu Light" panose="020B0304030602030204" pitchFamily="34" charset="0"/>
              </a:rPr>
              <a:t>...entienden el trabajo que hacemos.</a:t>
            </a:r>
          </a:p>
        </p:txBody>
      </p:sp>
      <p:pic>
        <p:nvPicPr>
          <p:cNvPr id="22" name="Graphic 21">
            <a:extLst>
              <a:ext uri="{FF2B5EF4-FFF2-40B4-BE49-F238E27FC236}">
                <a16:creationId xmlns:a16="http://schemas.microsoft.com/office/drawing/2014/main" id="{224150D3-7250-31F5-50A3-EFC6E633CD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70822" y="1713825"/>
            <a:ext cx="3474777" cy="2318389"/>
          </a:xfrm>
          <a:prstGeom prst="rect">
            <a:avLst/>
          </a:prstGeom>
        </p:spPr>
      </p:pic>
      <p:grpSp>
        <p:nvGrpSpPr>
          <p:cNvPr id="15" name="Group 14">
            <a:extLst>
              <a:ext uri="{FF2B5EF4-FFF2-40B4-BE49-F238E27FC236}">
                <a16:creationId xmlns:a16="http://schemas.microsoft.com/office/drawing/2014/main" id="{2727AC04-E6E7-7EE4-0F03-CFB98FBF1D08}"/>
              </a:ext>
            </a:extLst>
          </p:cNvPr>
          <p:cNvGrpSpPr/>
          <p:nvPr/>
        </p:nvGrpSpPr>
        <p:grpSpPr>
          <a:xfrm>
            <a:off x="5287970" y="1436586"/>
            <a:ext cx="3118491" cy="367024"/>
            <a:chOff x="2731462" y="385326"/>
            <a:chExt cx="2828150" cy="483690"/>
          </a:xfrm>
        </p:grpSpPr>
        <p:sp>
          <p:nvSpPr>
            <p:cNvPr id="16" name="Rectangle: Rounded Corners 15">
              <a:extLst>
                <a:ext uri="{FF2B5EF4-FFF2-40B4-BE49-F238E27FC236}">
                  <a16:creationId xmlns:a16="http://schemas.microsoft.com/office/drawing/2014/main" id="{86F751A4-D1DF-33B3-3A48-3136F3355727}"/>
                </a:ext>
              </a:extLst>
            </p:cNvPr>
            <p:cNvSpPr/>
            <p:nvPr/>
          </p:nvSpPr>
          <p:spPr>
            <a:xfrm>
              <a:off x="2918874" y="437269"/>
              <a:ext cx="2640738" cy="379499"/>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BF8FA18-8CD0-43B2-710A-61D27D77AE19}"/>
                </a:ext>
              </a:extLst>
            </p:cNvPr>
            <p:cNvSpPr txBox="1"/>
            <p:nvPr/>
          </p:nvSpPr>
          <p:spPr>
            <a:xfrm>
              <a:off x="2731462" y="385326"/>
              <a:ext cx="2640737" cy="483690"/>
            </a:xfrm>
            <a:prstGeom prst="rect">
              <a:avLst/>
            </a:prstGeom>
            <a:noFill/>
          </p:spPr>
          <p:txBody>
            <a:bodyPr wrap="square" rtlCol="0">
              <a:spAutoFit/>
            </a:bodyPr>
            <a:lstStyle/>
            <a:p>
              <a:pPr algn="ctr">
                <a:lnSpc>
                  <a:spcPct val="85000"/>
                </a:lnSpc>
              </a:pPr>
              <a:r>
                <a:rPr lang="es-xl" sz="1050" b="1" dirty="0">
                  <a:solidFill>
                    <a:srgbClr val="292662"/>
                  </a:solidFill>
                  <a:latin typeface="Ubuntu Light" panose="020B0304030602030204" pitchFamily="34" charset="0"/>
                </a:rPr>
                <a:t>Las personas que forman parte </a:t>
              </a:r>
              <a:br>
                <a:rPr lang="en-US" sz="1050" b="1" dirty="0">
                  <a:solidFill>
                    <a:srgbClr val="292662"/>
                  </a:solidFill>
                  <a:latin typeface="Ubuntu Light" panose="020B0304030602030204" pitchFamily="34" charset="0"/>
                </a:rPr>
              </a:br>
              <a:r>
                <a:rPr lang="es-xl" sz="1050" b="1" dirty="0">
                  <a:solidFill>
                    <a:srgbClr val="292662"/>
                  </a:solidFill>
                  <a:latin typeface="Ubuntu Light" panose="020B0304030602030204" pitchFamily="34" charset="0"/>
                </a:rPr>
                <a:t>de Olimpiadas Especiales...</a:t>
              </a:r>
            </a:p>
          </p:txBody>
        </p:sp>
      </p:grpSp>
    </p:spTree>
    <p:extLst>
      <p:ext uri="{BB962C8B-B14F-4D97-AF65-F5344CB8AC3E}">
        <p14:creationId xmlns:p14="http://schemas.microsoft.com/office/powerpoint/2010/main" val="35363725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A2C53-3148-AB1C-9EB9-956E2D4853A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8809241-3D9E-229A-B71E-C08396CC7270}"/>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Narración de </a:t>
            </a: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historias </a:t>
            </a:r>
            <a:br>
              <a:rPr kumimoji="0" lang="en-US"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b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de </a:t>
            </a: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impacto</a:t>
            </a:r>
          </a:p>
        </p:txBody>
      </p:sp>
      <p:sp>
        <p:nvSpPr>
          <p:cNvPr id="3" name="Text Placeholder 2">
            <a:extLst>
              <a:ext uri="{FF2B5EF4-FFF2-40B4-BE49-F238E27FC236}">
                <a16:creationId xmlns:a16="http://schemas.microsoft.com/office/drawing/2014/main" id="{2B9FAE41-BF48-E813-A2C6-B1F6EB6911AB}"/>
              </a:ext>
            </a:extLst>
          </p:cNvPr>
          <p:cNvSpPr>
            <a:spLocks noGrp="1"/>
          </p:cNvSpPr>
          <p:nvPr>
            <p:ph type="body" sz="quarter" idx="12"/>
          </p:nvPr>
        </p:nvSpPr>
        <p:spPr>
          <a:xfrm>
            <a:off x="9339945" y="575623"/>
            <a:ext cx="528061" cy="356260"/>
          </a:xfrm>
        </p:spPr>
        <p:txBody>
          <a:bodyPr/>
          <a:lstStyle/>
          <a:p>
            <a:r>
              <a:rPr lang="es-xl" dirty="0"/>
              <a:t>1.4.</a:t>
            </a:r>
          </a:p>
        </p:txBody>
      </p:sp>
      <p:sp>
        <p:nvSpPr>
          <p:cNvPr id="4" name="Text Placeholder 3">
            <a:extLst>
              <a:ext uri="{FF2B5EF4-FFF2-40B4-BE49-F238E27FC236}">
                <a16:creationId xmlns:a16="http://schemas.microsoft.com/office/drawing/2014/main" id="{4E65B68E-B43B-FF84-EDAD-E19245F4C579}"/>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43EBF9D9-AF57-9F98-2B39-4929E637943F}"/>
              </a:ext>
            </a:extLst>
          </p:cNvPr>
          <p:cNvSpPr txBox="1"/>
          <p:nvPr/>
        </p:nvSpPr>
        <p:spPr>
          <a:xfrm>
            <a:off x="851252" y="2257197"/>
            <a:ext cx="4571648" cy="1215589"/>
          </a:xfrm>
          <a:prstGeom prst="rect">
            <a:avLst/>
          </a:prstGeom>
          <a:noFill/>
        </p:spPr>
        <p:txBody>
          <a:bodyPr wrap="square" rtlCol="0">
            <a:spAutoFit/>
          </a:bodyPr>
          <a:lstStyle/>
          <a:p>
            <a:pPr>
              <a:lnSpc>
                <a:spcPct val="110000"/>
              </a:lnSpc>
            </a:pPr>
            <a:r>
              <a:rPr lang="es-xl" sz="1700" dirty="0">
                <a:solidFill>
                  <a:srgbClr val="292662"/>
                </a:solidFill>
                <a:latin typeface="Ubuntu" panose="020B0504030602030204" pitchFamily="34" charset="0"/>
              </a:rPr>
              <a:t>Harriet era tímida. Se unió a Olimpiadas Especiales. Practicó deportes e hizo muchos amigos. Ahora es extrovertida y </a:t>
            </a:r>
            <a:r>
              <a:rPr lang="es-xl" sz="1700">
                <a:solidFill>
                  <a:srgbClr val="292662"/>
                </a:solidFill>
                <a:latin typeface="Ubuntu" panose="020B0504030602030204" pitchFamily="34" charset="0"/>
              </a:rPr>
              <a:t>segura </a:t>
            </a:r>
            <a:br>
              <a:rPr lang="en-US" sz="1700">
                <a:solidFill>
                  <a:srgbClr val="292662"/>
                </a:solidFill>
                <a:latin typeface="Ubuntu" panose="020B0504030602030204" pitchFamily="34" charset="0"/>
              </a:rPr>
            </a:br>
            <a:r>
              <a:rPr lang="es-xl" sz="1700">
                <a:solidFill>
                  <a:srgbClr val="292662"/>
                </a:solidFill>
                <a:latin typeface="Ubuntu" panose="020B0504030602030204" pitchFamily="34" charset="0"/>
              </a:rPr>
              <a:t>de </a:t>
            </a:r>
            <a:r>
              <a:rPr lang="es-xl" sz="1700" dirty="0">
                <a:solidFill>
                  <a:srgbClr val="292662"/>
                </a:solidFill>
                <a:latin typeface="Ubuntu" panose="020B0504030602030204" pitchFamily="34" charset="0"/>
              </a:rPr>
              <a:t>sí misma.</a:t>
            </a:r>
          </a:p>
        </p:txBody>
      </p:sp>
      <p:sp>
        <p:nvSpPr>
          <p:cNvPr id="6" name="TextBox 5">
            <a:extLst>
              <a:ext uri="{FF2B5EF4-FFF2-40B4-BE49-F238E27FC236}">
                <a16:creationId xmlns:a16="http://schemas.microsoft.com/office/drawing/2014/main" id="{1B9AAF4F-A656-2896-0A95-56327E5F212F}"/>
              </a:ext>
            </a:extLst>
          </p:cNvPr>
          <p:cNvSpPr txBox="1"/>
          <p:nvPr/>
        </p:nvSpPr>
        <p:spPr>
          <a:xfrm>
            <a:off x="1337623" y="1818987"/>
            <a:ext cx="1549400" cy="400110"/>
          </a:xfrm>
          <a:prstGeom prst="rect">
            <a:avLst/>
          </a:prstGeom>
          <a:noFill/>
        </p:spPr>
        <p:txBody>
          <a:bodyPr wrap="square" rtlCol="0">
            <a:spAutoFit/>
          </a:bodyPr>
          <a:lstStyle/>
          <a:p>
            <a:r>
              <a:rPr lang="es-xl" sz="2000" b="1" dirty="0">
                <a:solidFill>
                  <a:srgbClr val="F6891F"/>
                </a:solidFill>
                <a:latin typeface="Ubuntu" panose="020B0504030602030204" pitchFamily="34" charset="0"/>
              </a:rPr>
              <a:t>Historia 1</a:t>
            </a:r>
          </a:p>
        </p:txBody>
      </p:sp>
      <p:grpSp>
        <p:nvGrpSpPr>
          <p:cNvPr id="32" name="Group 31">
            <a:extLst>
              <a:ext uri="{FF2B5EF4-FFF2-40B4-BE49-F238E27FC236}">
                <a16:creationId xmlns:a16="http://schemas.microsoft.com/office/drawing/2014/main" id="{4D3BF11B-9542-AA20-D21B-D891A1082091}"/>
              </a:ext>
            </a:extLst>
          </p:cNvPr>
          <p:cNvGrpSpPr/>
          <p:nvPr/>
        </p:nvGrpSpPr>
        <p:grpSpPr>
          <a:xfrm>
            <a:off x="6166091" y="1948234"/>
            <a:ext cx="5086667" cy="1495088"/>
            <a:chOff x="6166091" y="1948234"/>
            <a:chExt cx="5086667" cy="1495088"/>
          </a:xfrm>
        </p:grpSpPr>
        <p:pic>
          <p:nvPicPr>
            <p:cNvPr id="18" name="Graphic 17">
              <a:extLst>
                <a:ext uri="{FF2B5EF4-FFF2-40B4-BE49-F238E27FC236}">
                  <a16:creationId xmlns:a16="http://schemas.microsoft.com/office/drawing/2014/main" id="{ABC042F9-3171-DD2D-4ABE-755D8D2330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2941" y="1948234"/>
              <a:ext cx="4889817" cy="1495088"/>
            </a:xfrm>
            <a:prstGeom prst="rect">
              <a:avLst/>
            </a:prstGeom>
          </p:spPr>
        </p:pic>
        <p:sp>
          <p:nvSpPr>
            <p:cNvPr id="7" name="TextBox 6">
              <a:extLst>
                <a:ext uri="{FF2B5EF4-FFF2-40B4-BE49-F238E27FC236}">
                  <a16:creationId xmlns:a16="http://schemas.microsoft.com/office/drawing/2014/main" id="{22EFBC8B-A7EA-0FDC-2FC3-96261049CFB4}"/>
                </a:ext>
              </a:extLst>
            </p:cNvPr>
            <p:cNvSpPr txBox="1"/>
            <p:nvPr/>
          </p:nvSpPr>
          <p:spPr>
            <a:xfrm>
              <a:off x="6883641" y="2123298"/>
              <a:ext cx="3970736" cy="877163"/>
            </a:xfrm>
            <a:prstGeom prst="rect">
              <a:avLst/>
            </a:prstGeom>
            <a:noFill/>
          </p:spPr>
          <p:txBody>
            <a:bodyPr wrap="square" rtlCol="0">
              <a:spAutoFit/>
            </a:bodyPr>
            <a:lstStyle/>
            <a:p>
              <a:r>
                <a:rPr lang="es-xl" sz="1700" dirty="0">
                  <a:solidFill>
                    <a:srgbClr val="292662"/>
                  </a:solidFill>
                  <a:latin typeface="Ubuntu" panose="020B0504030602030204" pitchFamily="34" charset="0"/>
                </a:rPr>
                <a:t>Podemos adivinar qué trabajo hizo Olimpiadas Especiales para aumentar la confianza de Harriet, pero no se menciona.</a:t>
              </a:r>
            </a:p>
          </p:txBody>
        </p:sp>
        <p:pic>
          <p:nvPicPr>
            <p:cNvPr id="20" name="Graphic 19">
              <a:extLst>
                <a:ext uri="{FF2B5EF4-FFF2-40B4-BE49-F238E27FC236}">
                  <a16:creationId xmlns:a16="http://schemas.microsoft.com/office/drawing/2014/main" id="{F4551672-0187-1C2C-A052-525F81F815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66091" y="2467178"/>
              <a:ext cx="457200" cy="457200"/>
            </a:xfrm>
            <a:prstGeom prst="rect">
              <a:avLst/>
            </a:prstGeom>
          </p:spPr>
        </p:pic>
      </p:grpSp>
      <p:pic>
        <p:nvPicPr>
          <p:cNvPr id="31" name="Graphic 30">
            <a:extLst>
              <a:ext uri="{FF2B5EF4-FFF2-40B4-BE49-F238E27FC236}">
                <a16:creationId xmlns:a16="http://schemas.microsoft.com/office/drawing/2014/main" id="{CD541D74-5D9D-B969-6F09-E0AF1FCD2A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2054" y="1899025"/>
            <a:ext cx="375569" cy="250379"/>
          </a:xfrm>
          <a:prstGeom prst="rect">
            <a:avLst/>
          </a:prstGeom>
        </p:spPr>
      </p:pic>
    </p:spTree>
    <p:extLst>
      <p:ext uri="{BB962C8B-B14F-4D97-AF65-F5344CB8AC3E}">
        <p14:creationId xmlns:p14="http://schemas.microsoft.com/office/powerpoint/2010/main" val="384639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9E9BB-BB26-EC45-0245-F3FB58214944}"/>
            </a:ext>
          </a:extLst>
        </p:cNvPr>
        <p:cNvGrpSpPr/>
        <p:nvPr/>
      </p:nvGrpSpPr>
      <p:grpSpPr>
        <a:xfrm>
          <a:off x="0" y="0"/>
          <a:ext cx="0" cy="0"/>
          <a:chOff x="0" y="0"/>
          <a:chExt cx="0" cy="0"/>
        </a:xfrm>
      </p:grpSpPr>
      <p:pic>
        <p:nvPicPr>
          <p:cNvPr id="18" name="Graphic 17">
            <a:extLst>
              <a:ext uri="{FF2B5EF4-FFF2-40B4-BE49-F238E27FC236}">
                <a16:creationId xmlns:a16="http://schemas.microsoft.com/office/drawing/2014/main" id="{6370A09D-487B-FFD4-184D-7A178091D3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2941" y="1948234"/>
            <a:ext cx="4889817" cy="1495088"/>
          </a:xfrm>
          <a:prstGeom prst="rect">
            <a:avLst/>
          </a:prstGeom>
        </p:spPr>
      </p:pic>
      <p:sp>
        <p:nvSpPr>
          <p:cNvPr id="2" name="Text Placeholder 1">
            <a:extLst>
              <a:ext uri="{FF2B5EF4-FFF2-40B4-BE49-F238E27FC236}">
                <a16:creationId xmlns:a16="http://schemas.microsoft.com/office/drawing/2014/main" id="{DF989EB2-C35F-DD7A-035E-FD6B9746F981}"/>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Narración de </a:t>
            </a: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historias </a:t>
            </a:r>
            <a:br>
              <a:rPr kumimoji="0" lang="en-US"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b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de </a:t>
            </a: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impacto</a:t>
            </a:r>
          </a:p>
        </p:txBody>
      </p:sp>
      <p:sp>
        <p:nvSpPr>
          <p:cNvPr id="3" name="Text Placeholder 2">
            <a:extLst>
              <a:ext uri="{FF2B5EF4-FFF2-40B4-BE49-F238E27FC236}">
                <a16:creationId xmlns:a16="http://schemas.microsoft.com/office/drawing/2014/main" id="{CED11249-DC23-3FC8-7D3C-7D4E22F3FFA5}"/>
              </a:ext>
            </a:extLst>
          </p:cNvPr>
          <p:cNvSpPr>
            <a:spLocks noGrp="1"/>
          </p:cNvSpPr>
          <p:nvPr>
            <p:ph type="body" sz="quarter" idx="12"/>
          </p:nvPr>
        </p:nvSpPr>
        <p:spPr>
          <a:xfrm>
            <a:off x="9339945" y="575623"/>
            <a:ext cx="528061" cy="356260"/>
          </a:xfrm>
        </p:spPr>
        <p:txBody>
          <a:bodyPr/>
          <a:lstStyle/>
          <a:p>
            <a:r>
              <a:rPr lang="es-xl" dirty="0"/>
              <a:t>1.4.</a:t>
            </a:r>
          </a:p>
        </p:txBody>
      </p:sp>
      <p:sp>
        <p:nvSpPr>
          <p:cNvPr id="4" name="Text Placeholder 3">
            <a:extLst>
              <a:ext uri="{FF2B5EF4-FFF2-40B4-BE49-F238E27FC236}">
                <a16:creationId xmlns:a16="http://schemas.microsoft.com/office/drawing/2014/main" id="{1B6CC590-BE24-D579-6AE5-F26A2977A434}"/>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4BF33DCC-C77F-ABAE-9E97-4A63377A1364}"/>
              </a:ext>
            </a:extLst>
          </p:cNvPr>
          <p:cNvSpPr txBox="1"/>
          <p:nvPr/>
        </p:nvSpPr>
        <p:spPr>
          <a:xfrm>
            <a:off x="851252" y="2257197"/>
            <a:ext cx="4571648" cy="1215589"/>
          </a:xfrm>
          <a:prstGeom prst="rect">
            <a:avLst/>
          </a:prstGeom>
          <a:noFill/>
        </p:spPr>
        <p:txBody>
          <a:bodyPr wrap="square" rtlCol="0">
            <a:spAutoFit/>
          </a:bodyPr>
          <a:lstStyle/>
          <a:p>
            <a:pPr>
              <a:lnSpc>
                <a:spcPct val="110000"/>
              </a:lnSpc>
            </a:pPr>
            <a:r>
              <a:rPr lang="es-xl" sz="1700" dirty="0">
                <a:solidFill>
                  <a:srgbClr val="292662"/>
                </a:solidFill>
                <a:latin typeface="Ubuntu" panose="020B0504030602030204" pitchFamily="34" charset="0"/>
              </a:rPr>
              <a:t>Harriet era tímida. Se unió a Olimpiadas Especiales. Practicó deportes e hizo muchos amigos. Ahora es extrovertida y </a:t>
            </a:r>
            <a:r>
              <a:rPr lang="es-xl" sz="1700">
                <a:solidFill>
                  <a:srgbClr val="292662"/>
                </a:solidFill>
                <a:latin typeface="Ubuntu" panose="020B0504030602030204" pitchFamily="34" charset="0"/>
              </a:rPr>
              <a:t>segura </a:t>
            </a:r>
            <a:br>
              <a:rPr lang="en-US" sz="1700">
                <a:solidFill>
                  <a:srgbClr val="292662"/>
                </a:solidFill>
                <a:latin typeface="Ubuntu" panose="020B0504030602030204" pitchFamily="34" charset="0"/>
              </a:rPr>
            </a:br>
            <a:r>
              <a:rPr lang="es-xl" sz="1700">
                <a:solidFill>
                  <a:srgbClr val="292662"/>
                </a:solidFill>
                <a:latin typeface="Ubuntu" panose="020B0504030602030204" pitchFamily="34" charset="0"/>
              </a:rPr>
              <a:t>de </a:t>
            </a:r>
            <a:r>
              <a:rPr lang="es-xl" sz="1700" dirty="0">
                <a:solidFill>
                  <a:srgbClr val="292662"/>
                </a:solidFill>
                <a:latin typeface="Ubuntu" panose="020B0504030602030204" pitchFamily="34" charset="0"/>
              </a:rPr>
              <a:t>sí misma.</a:t>
            </a:r>
          </a:p>
        </p:txBody>
      </p:sp>
      <p:sp>
        <p:nvSpPr>
          <p:cNvPr id="6" name="TextBox 5">
            <a:extLst>
              <a:ext uri="{FF2B5EF4-FFF2-40B4-BE49-F238E27FC236}">
                <a16:creationId xmlns:a16="http://schemas.microsoft.com/office/drawing/2014/main" id="{756A45D4-DA2A-9E37-3970-9F5A598793C7}"/>
              </a:ext>
            </a:extLst>
          </p:cNvPr>
          <p:cNvSpPr txBox="1"/>
          <p:nvPr/>
        </p:nvSpPr>
        <p:spPr>
          <a:xfrm>
            <a:off x="1337623" y="1818987"/>
            <a:ext cx="1549400" cy="400110"/>
          </a:xfrm>
          <a:prstGeom prst="rect">
            <a:avLst/>
          </a:prstGeom>
          <a:noFill/>
        </p:spPr>
        <p:txBody>
          <a:bodyPr wrap="square" rtlCol="0">
            <a:spAutoFit/>
          </a:bodyPr>
          <a:lstStyle/>
          <a:p>
            <a:r>
              <a:rPr lang="es-xl" sz="2000" b="1" dirty="0">
                <a:solidFill>
                  <a:srgbClr val="F6891F"/>
                </a:solidFill>
                <a:latin typeface="Ubuntu" panose="020B0504030602030204" pitchFamily="34" charset="0"/>
              </a:rPr>
              <a:t>Historia 1</a:t>
            </a:r>
          </a:p>
        </p:txBody>
      </p:sp>
      <p:sp>
        <p:nvSpPr>
          <p:cNvPr id="7" name="TextBox 6">
            <a:extLst>
              <a:ext uri="{FF2B5EF4-FFF2-40B4-BE49-F238E27FC236}">
                <a16:creationId xmlns:a16="http://schemas.microsoft.com/office/drawing/2014/main" id="{C3E5061A-B171-B9C8-FFC7-32F65A031BFF}"/>
              </a:ext>
            </a:extLst>
          </p:cNvPr>
          <p:cNvSpPr txBox="1"/>
          <p:nvPr/>
        </p:nvSpPr>
        <p:spPr>
          <a:xfrm>
            <a:off x="6883641" y="2123298"/>
            <a:ext cx="3970736" cy="877163"/>
          </a:xfrm>
          <a:prstGeom prst="rect">
            <a:avLst/>
          </a:prstGeom>
          <a:noFill/>
        </p:spPr>
        <p:txBody>
          <a:bodyPr wrap="square" rtlCol="0">
            <a:spAutoFit/>
          </a:bodyPr>
          <a:lstStyle/>
          <a:p>
            <a:r>
              <a:rPr lang="es-xl" sz="1700" dirty="0">
                <a:solidFill>
                  <a:srgbClr val="292662"/>
                </a:solidFill>
                <a:latin typeface="Ubuntu" panose="020B0504030602030204" pitchFamily="34" charset="0"/>
              </a:rPr>
              <a:t>Podemos adivinar qué trabajo hizo Olimpiadas Especiales para aumentar la confianza de Harriet, pero no se menciona.</a:t>
            </a:r>
          </a:p>
        </p:txBody>
      </p:sp>
      <p:pic>
        <p:nvPicPr>
          <p:cNvPr id="20" name="Graphic 19">
            <a:extLst>
              <a:ext uri="{FF2B5EF4-FFF2-40B4-BE49-F238E27FC236}">
                <a16:creationId xmlns:a16="http://schemas.microsoft.com/office/drawing/2014/main" id="{067A4305-E267-EB34-C49E-3936014E57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66091" y="2467178"/>
            <a:ext cx="457200" cy="457200"/>
          </a:xfrm>
          <a:prstGeom prst="rect">
            <a:avLst/>
          </a:prstGeom>
        </p:spPr>
      </p:pic>
      <p:sp>
        <p:nvSpPr>
          <p:cNvPr id="9" name="TextBox 8">
            <a:extLst>
              <a:ext uri="{FF2B5EF4-FFF2-40B4-BE49-F238E27FC236}">
                <a16:creationId xmlns:a16="http://schemas.microsoft.com/office/drawing/2014/main" id="{837FAE3F-BCCA-89CB-5714-47F3800C8760}"/>
              </a:ext>
            </a:extLst>
          </p:cNvPr>
          <p:cNvSpPr txBox="1"/>
          <p:nvPr/>
        </p:nvSpPr>
        <p:spPr>
          <a:xfrm>
            <a:off x="851252" y="4497934"/>
            <a:ext cx="4571648" cy="1791131"/>
          </a:xfrm>
          <a:prstGeom prst="rect">
            <a:avLst/>
          </a:prstGeom>
          <a:noFill/>
        </p:spPr>
        <p:txBody>
          <a:bodyPr wrap="square" rtlCol="0">
            <a:spAutoFit/>
          </a:bodyPr>
          <a:lstStyle/>
          <a:p>
            <a:pPr>
              <a:lnSpc>
                <a:spcPct val="110000"/>
              </a:lnSpc>
            </a:pPr>
            <a:r>
              <a:rPr lang="es-xl" sz="1700" dirty="0">
                <a:solidFill>
                  <a:srgbClr val="292662"/>
                </a:solidFill>
                <a:latin typeface="Ubuntu" panose="020B0504030602030204" pitchFamily="34" charset="0"/>
              </a:rPr>
              <a:t>Nigel participó en muchos eventos deportivos en la escuela. Entrenó </a:t>
            </a:r>
            <a:r>
              <a:rPr lang="es-xl" sz="1700">
                <a:solidFill>
                  <a:srgbClr val="292662"/>
                </a:solidFill>
                <a:latin typeface="Ubuntu" panose="020B0504030602030204" pitchFamily="34" charset="0"/>
              </a:rPr>
              <a:t>mucho </a:t>
            </a:r>
            <a:br>
              <a:rPr lang="en-US" sz="1700">
                <a:solidFill>
                  <a:srgbClr val="292662"/>
                </a:solidFill>
                <a:latin typeface="Ubuntu" panose="020B0504030602030204" pitchFamily="34" charset="0"/>
              </a:rPr>
            </a:br>
            <a:r>
              <a:rPr lang="es-xl" sz="1700">
                <a:solidFill>
                  <a:srgbClr val="292662"/>
                </a:solidFill>
                <a:latin typeface="Ubuntu" panose="020B0504030602030204" pitchFamily="34" charset="0"/>
              </a:rPr>
              <a:t>y </a:t>
            </a:r>
            <a:r>
              <a:rPr lang="es-xl" sz="1700" dirty="0">
                <a:solidFill>
                  <a:srgbClr val="292662"/>
                </a:solidFill>
                <a:latin typeface="Ubuntu" panose="020B0504030602030204" pitchFamily="34" charset="0"/>
              </a:rPr>
              <a:t>consiguió una medalla de oro en </a:t>
            </a:r>
            <a:r>
              <a:rPr lang="es-xl" sz="1700">
                <a:solidFill>
                  <a:srgbClr val="292662"/>
                </a:solidFill>
                <a:latin typeface="Ubuntu" panose="020B0504030602030204" pitchFamily="34" charset="0"/>
              </a:rPr>
              <a:t>salto de </a:t>
            </a:r>
            <a:r>
              <a:rPr lang="es-xl" sz="1700" dirty="0">
                <a:solidFill>
                  <a:srgbClr val="292662"/>
                </a:solidFill>
                <a:latin typeface="Ubuntu" panose="020B0504030602030204" pitchFamily="34" charset="0"/>
              </a:rPr>
              <a:t>altura en los Juegos mundiales de </a:t>
            </a:r>
            <a:r>
              <a:rPr lang="es-xl" sz="1700">
                <a:solidFill>
                  <a:srgbClr val="292662"/>
                </a:solidFill>
                <a:latin typeface="Ubuntu" panose="020B0504030602030204" pitchFamily="34" charset="0"/>
              </a:rPr>
              <a:t>verano </a:t>
            </a:r>
            <a:br>
              <a:rPr lang="en-US" sz="1700">
                <a:solidFill>
                  <a:srgbClr val="292662"/>
                </a:solidFill>
                <a:latin typeface="Ubuntu" panose="020B0504030602030204" pitchFamily="34" charset="0"/>
              </a:rPr>
            </a:br>
            <a:r>
              <a:rPr lang="es-xl" sz="1700">
                <a:solidFill>
                  <a:srgbClr val="292662"/>
                </a:solidFill>
                <a:latin typeface="Ubuntu" panose="020B0504030602030204" pitchFamily="34" charset="0"/>
              </a:rPr>
              <a:t>de </a:t>
            </a:r>
            <a:r>
              <a:rPr lang="es-xl" sz="1700" dirty="0">
                <a:solidFill>
                  <a:srgbClr val="292662"/>
                </a:solidFill>
                <a:latin typeface="Ubuntu" panose="020B0504030602030204" pitchFamily="34" charset="0"/>
              </a:rPr>
              <a:t>Olimpiadas Especiales. Aspiraba a ser entrenador, ¡y finalmente lo consiguió!</a:t>
            </a:r>
          </a:p>
        </p:txBody>
      </p:sp>
      <p:sp>
        <p:nvSpPr>
          <p:cNvPr id="10" name="TextBox 9">
            <a:extLst>
              <a:ext uri="{FF2B5EF4-FFF2-40B4-BE49-F238E27FC236}">
                <a16:creationId xmlns:a16="http://schemas.microsoft.com/office/drawing/2014/main" id="{F7A028F3-848D-D6B6-6F2A-7061665D6D31}"/>
              </a:ext>
            </a:extLst>
          </p:cNvPr>
          <p:cNvSpPr txBox="1"/>
          <p:nvPr/>
        </p:nvSpPr>
        <p:spPr>
          <a:xfrm>
            <a:off x="1337623" y="4059724"/>
            <a:ext cx="1549400" cy="400110"/>
          </a:xfrm>
          <a:prstGeom prst="rect">
            <a:avLst/>
          </a:prstGeom>
          <a:noFill/>
        </p:spPr>
        <p:txBody>
          <a:bodyPr wrap="square" rtlCol="0">
            <a:spAutoFit/>
          </a:bodyPr>
          <a:lstStyle/>
          <a:p>
            <a:r>
              <a:rPr lang="es-xl" sz="2000" b="1" dirty="0">
                <a:solidFill>
                  <a:srgbClr val="F6891F"/>
                </a:solidFill>
                <a:latin typeface="Ubuntu" panose="020B0504030602030204" pitchFamily="34" charset="0"/>
              </a:rPr>
              <a:t>Historia 2</a:t>
            </a:r>
          </a:p>
        </p:txBody>
      </p:sp>
      <p:grpSp>
        <p:nvGrpSpPr>
          <p:cNvPr id="11" name="Group 10">
            <a:extLst>
              <a:ext uri="{FF2B5EF4-FFF2-40B4-BE49-F238E27FC236}">
                <a16:creationId xmlns:a16="http://schemas.microsoft.com/office/drawing/2014/main" id="{3AB19499-0ED0-E1BC-09A4-B95856B9038B}"/>
              </a:ext>
            </a:extLst>
          </p:cNvPr>
          <p:cNvGrpSpPr/>
          <p:nvPr/>
        </p:nvGrpSpPr>
        <p:grpSpPr>
          <a:xfrm>
            <a:off x="6166091" y="4259050"/>
            <a:ext cx="5086667" cy="1616540"/>
            <a:chOff x="6166091" y="4259050"/>
            <a:chExt cx="5086667" cy="1616540"/>
          </a:xfrm>
        </p:grpSpPr>
        <p:pic>
          <p:nvPicPr>
            <p:cNvPr id="8" name="Graphic 7">
              <a:extLst>
                <a:ext uri="{FF2B5EF4-FFF2-40B4-BE49-F238E27FC236}">
                  <a16:creationId xmlns:a16="http://schemas.microsoft.com/office/drawing/2014/main" id="{C903DB27-F1C6-AA25-B58B-E4FEB8F8F5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2941" y="4259050"/>
              <a:ext cx="4889817" cy="1616540"/>
            </a:xfrm>
            <a:prstGeom prst="rect">
              <a:avLst/>
            </a:prstGeom>
          </p:spPr>
        </p:pic>
        <p:sp>
          <p:nvSpPr>
            <p:cNvPr id="12" name="TextBox 11">
              <a:extLst>
                <a:ext uri="{FF2B5EF4-FFF2-40B4-BE49-F238E27FC236}">
                  <a16:creationId xmlns:a16="http://schemas.microsoft.com/office/drawing/2014/main" id="{2CFCA939-8B2A-D94A-7328-743BC876BE19}"/>
                </a:ext>
              </a:extLst>
            </p:cNvPr>
            <p:cNvSpPr txBox="1"/>
            <p:nvPr/>
          </p:nvSpPr>
          <p:spPr>
            <a:xfrm>
              <a:off x="6883640" y="4497934"/>
              <a:ext cx="4063759" cy="1138773"/>
            </a:xfrm>
            <a:prstGeom prst="rect">
              <a:avLst/>
            </a:prstGeom>
            <a:noFill/>
          </p:spPr>
          <p:txBody>
            <a:bodyPr wrap="square" rtlCol="0">
              <a:spAutoFit/>
            </a:bodyPr>
            <a:lstStyle/>
            <a:p>
              <a:r>
                <a:rPr lang="es-xl" sz="1700" dirty="0">
                  <a:solidFill>
                    <a:srgbClr val="292662"/>
                  </a:solidFill>
                  <a:latin typeface="Ubuntu" panose="020B0504030602030204" pitchFamily="34" charset="0"/>
                </a:rPr>
                <a:t>Conocemos el poder del deporte para impulsar la ambición, las </a:t>
              </a:r>
              <a:r>
                <a:rPr lang="es-xl" sz="1700">
                  <a:solidFill>
                    <a:srgbClr val="292662"/>
                  </a:solidFill>
                  <a:latin typeface="Ubuntu" panose="020B0504030602030204" pitchFamily="34" charset="0"/>
                </a:rPr>
                <a:t>habilidades </a:t>
              </a:r>
              <a:br>
                <a:rPr lang="en-US" sz="1700">
                  <a:solidFill>
                    <a:srgbClr val="292662"/>
                  </a:solidFill>
                  <a:latin typeface="Ubuntu" panose="020B0504030602030204" pitchFamily="34" charset="0"/>
                </a:rPr>
              </a:br>
              <a:r>
                <a:rPr lang="es-xl" sz="1700">
                  <a:solidFill>
                    <a:srgbClr val="292662"/>
                  </a:solidFill>
                  <a:latin typeface="Ubuntu" panose="020B0504030602030204" pitchFamily="34" charset="0"/>
                </a:rPr>
                <a:t>y </a:t>
              </a:r>
              <a:r>
                <a:rPr lang="es-xl" sz="1700" dirty="0">
                  <a:solidFill>
                    <a:srgbClr val="292662"/>
                  </a:solidFill>
                  <a:latin typeface="Ubuntu" panose="020B0504030602030204" pitchFamily="34" charset="0"/>
                </a:rPr>
                <a:t>la confianza, pero eso no se </a:t>
              </a:r>
              <a:r>
                <a:rPr lang="es-xl" sz="1700">
                  <a:solidFill>
                    <a:srgbClr val="292662"/>
                  </a:solidFill>
                  <a:latin typeface="Ubuntu" panose="020B0504030602030204" pitchFamily="34" charset="0"/>
                </a:rPr>
                <a:t>explica </a:t>
              </a:r>
              <a:br>
                <a:rPr lang="en-US" sz="1700">
                  <a:solidFill>
                    <a:srgbClr val="292662"/>
                  </a:solidFill>
                  <a:latin typeface="Ubuntu" panose="020B0504030602030204" pitchFamily="34" charset="0"/>
                </a:rPr>
              </a:br>
              <a:r>
                <a:rPr lang="es-xl" sz="1700">
                  <a:solidFill>
                    <a:srgbClr val="292662"/>
                  </a:solidFill>
                  <a:latin typeface="Ubuntu" panose="020B0504030602030204" pitchFamily="34" charset="0"/>
                </a:rPr>
                <a:t>en </a:t>
              </a:r>
              <a:r>
                <a:rPr lang="es-xl" sz="1700" dirty="0">
                  <a:solidFill>
                    <a:srgbClr val="292662"/>
                  </a:solidFill>
                  <a:latin typeface="Ubuntu" panose="020B0504030602030204" pitchFamily="34" charset="0"/>
                </a:rPr>
                <a:t>absoluto en este breve fragmento.</a:t>
              </a:r>
            </a:p>
          </p:txBody>
        </p:sp>
        <p:pic>
          <p:nvPicPr>
            <p:cNvPr id="14" name="Graphic 13">
              <a:extLst>
                <a:ext uri="{FF2B5EF4-FFF2-40B4-BE49-F238E27FC236}">
                  <a16:creationId xmlns:a16="http://schemas.microsoft.com/office/drawing/2014/main" id="{8720321E-0F70-0677-AE2C-7E8672F874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66091" y="4838720"/>
              <a:ext cx="457200" cy="457200"/>
            </a:xfrm>
            <a:prstGeom prst="rect">
              <a:avLst/>
            </a:prstGeom>
          </p:spPr>
        </p:pic>
      </p:grpSp>
      <p:pic>
        <p:nvPicPr>
          <p:cNvPr id="30" name="Graphic 29">
            <a:extLst>
              <a:ext uri="{FF2B5EF4-FFF2-40B4-BE49-F238E27FC236}">
                <a16:creationId xmlns:a16="http://schemas.microsoft.com/office/drawing/2014/main" id="{AE118EF2-9F2A-D34E-3EA2-855DD3FF1C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2054" y="4147577"/>
            <a:ext cx="375569" cy="250379"/>
          </a:xfrm>
          <a:prstGeom prst="rect">
            <a:avLst/>
          </a:prstGeom>
        </p:spPr>
      </p:pic>
      <p:pic>
        <p:nvPicPr>
          <p:cNvPr id="31" name="Graphic 30">
            <a:extLst>
              <a:ext uri="{FF2B5EF4-FFF2-40B4-BE49-F238E27FC236}">
                <a16:creationId xmlns:a16="http://schemas.microsoft.com/office/drawing/2014/main" id="{0DC73F13-3D57-22FD-A69D-BE9747FAAD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2054" y="1899025"/>
            <a:ext cx="375569" cy="250379"/>
          </a:xfrm>
          <a:prstGeom prst="rect">
            <a:avLst/>
          </a:prstGeom>
        </p:spPr>
      </p:pic>
    </p:spTree>
    <p:extLst>
      <p:ext uri="{BB962C8B-B14F-4D97-AF65-F5344CB8AC3E}">
        <p14:creationId xmlns:p14="http://schemas.microsoft.com/office/powerpoint/2010/main" val="253304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B51F6-C27F-CADE-2566-EA640C716B8D}"/>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EBFE0BF-60B8-D26A-79F4-4D9C24FF99A8}"/>
              </a:ext>
            </a:extLst>
          </p:cNvPr>
          <p:cNvSpPr/>
          <p:nvPr/>
        </p:nvSpPr>
        <p:spPr>
          <a:xfrm>
            <a:off x="6921606" y="1579844"/>
            <a:ext cx="5892800" cy="4799776"/>
          </a:xfrm>
          <a:prstGeom prst="roundRect">
            <a:avLst>
              <a:gd name="adj" fmla="val 3784"/>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46A66200-DED7-C69C-E461-546208CED95A}"/>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Narración de </a:t>
            </a: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historias </a:t>
            </a:r>
            <a:br>
              <a:rPr kumimoji="0" lang="en-US"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b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de </a:t>
            </a: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impacto</a:t>
            </a:r>
          </a:p>
        </p:txBody>
      </p:sp>
      <p:sp>
        <p:nvSpPr>
          <p:cNvPr id="3" name="Text Placeholder 2">
            <a:extLst>
              <a:ext uri="{FF2B5EF4-FFF2-40B4-BE49-F238E27FC236}">
                <a16:creationId xmlns:a16="http://schemas.microsoft.com/office/drawing/2014/main" id="{B769A686-1F27-180B-C342-090EAF053D3D}"/>
              </a:ext>
            </a:extLst>
          </p:cNvPr>
          <p:cNvSpPr>
            <a:spLocks noGrp="1"/>
          </p:cNvSpPr>
          <p:nvPr>
            <p:ph type="body" sz="quarter" idx="12"/>
          </p:nvPr>
        </p:nvSpPr>
        <p:spPr>
          <a:xfrm>
            <a:off x="9339945" y="575623"/>
            <a:ext cx="528061" cy="356260"/>
          </a:xfrm>
        </p:spPr>
        <p:txBody>
          <a:bodyPr/>
          <a:lstStyle/>
          <a:p>
            <a:r>
              <a:rPr lang="es-xl" dirty="0"/>
              <a:t>1.4.</a:t>
            </a:r>
          </a:p>
        </p:txBody>
      </p:sp>
      <p:sp>
        <p:nvSpPr>
          <p:cNvPr id="4" name="Text Placeholder 3">
            <a:extLst>
              <a:ext uri="{FF2B5EF4-FFF2-40B4-BE49-F238E27FC236}">
                <a16:creationId xmlns:a16="http://schemas.microsoft.com/office/drawing/2014/main" id="{2A8B4C04-9198-7C6A-DE03-8F1456714058}"/>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48684B0D-676F-E63F-7FC7-E6265921C0D7}"/>
              </a:ext>
            </a:extLst>
          </p:cNvPr>
          <p:cNvSpPr txBox="1"/>
          <p:nvPr/>
        </p:nvSpPr>
        <p:spPr>
          <a:xfrm>
            <a:off x="724076" y="1588554"/>
            <a:ext cx="5651324" cy="4948471"/>
          </a:xfrm>
          <a:prstGeom prst="rect">
            <a:avLst/>
          </a:prstGeom>
          <a:noFill/>
        </p:spPr>
        <p:txBody>
          <a:bodyPr wrap="square" rtlCol="0">
            <a:spAutoFit/>
          </a:bodyPr>
          <a:lstStyle/>
          <a:p>
            <a:pPr>
              <a:lnSpc>
                <a:spcPct val="120000"/>
              </a:lnSpc>
              <a:spcAft>
                <a:spcPts val="800"/>
              </a:spcAft>
            </a:pPr>
            <a:r>
              <a:rPr lang="es-xl" sz="1550" dirty="0">
                <a:solidFill>
                  <a:srgbClr val="292662"/>
                </a:solidFill>
                <a:latin typeface="Ubuntu" panose="020B0504030602030204" pitchFamily="34" charset="0"/>
              </a:rPr>
              <a:t>Muskan era una niña extremadamente dependiente que solía aferrarse a su madre. </a:t>
            </a:r>
          </a:p>
          <a:p>
            <a:pPr>
              <a:lnSpc>
                <a:spcPct val="120000"/>
              </a:lnSpc>
              <a:spcAft>
                <a:spcPts val="800"/>
              </a:spcAft>
            </a:pPr>
            <a:r>
              <a:rPr lang="es-xl" sz="1550" dirty="0">
                <a:solidFill>
                  <a:srgbClr val="F7F5E8"/>
                </a:solidFill>
                <a:highlight>
                  <a:srgbClr val="292662"/>
                </a:highlight>
                <a:latin typeface="Ubuntu" panose="020B0504030602030204" pitchFamily="34" charset="0"/>
              </a:rPr>
              <a:t>Sin embargo, su confianza creció cuando los entrenadores </a:t>
            </a:r>
            <a:br>
              <a:rPr lang="en-US" sz="1550" dirty="0">
                <a:solidFill>
                  <a:srgbClr val="F7F5E8"/>
                </a:solidFill>
                <a:highlight>
                  <a:srgbClr val="292662"/>
                </a:highlight>
                <a:latin typeface="Ubuntu" panose="020B0504030602030204" pitchFamily="34" charset="0"/>
              </a:rPr>
            </a:br>
            <a:r>
              <a:rPr lang="es-xl" sz="1550" dirty="0">
                <a:solidFill>
                  <a:srgbClr val="F7F5E8"/>
                </a:solidFill>
                <a:highlight>
                  <a:srgbClr val="292662"/>
                </a:highlight>
                <a:latin typeface="Ubuntu" panose="020B0504030602030204" pitchFamily="34" charset="0"/>
              </a:rPr>
              <a:t>de Olimpiadas Especiales la orientaron en el entrenamiento de levantamiento de potencia. La animaron a esforzarse siempre más.</a:t>
            </a:r>
            <a:r>
              <a:rPr lang="es-xl" sz="1550" dirty="0">
                <a:solidFill>
                  <a:srgbClr val="F7F5E8"/>
                </a:solidFill>
                <a:highlight>
                  <a:srgbClr val="F6891F"/>
                </a:highlight>
                <a:latin typeface="Ubuntu" panose="020B0504030602030204" pitchFamily="34" charset="0"/>
              </a:rPr>
              <a:t> </a:t>
            </a:r>
            <a:r>
              <a:rPr lang="es-xl" sz="1550" dirty="0">
                <a:solidFill>
                  <a:srgbClr val="F7F5E8"/>
                </a:solidFill>
                <a:latin typeface="Ubuntu" panose="020B0504030602030204" pitchFamily="34" charset="0"/>
              </a:rPr>
              <a:t> </a:t>
            </a:r>
            <a:r>
              <a:rPr lang="es-xl" sz="1550" dirty="0">
                <a:solidFill>
                  <a:srgbClr val="292662"/>
                </a:solidFill>
                <a:latin typeface="Ubuntu" panose="020B0504030602030204" pitchFamily="34" charset="0"/>
              </a:rPr>
              <a:t>Eso encendió el espíritu competitivo de Muskan, que se convirtió en una levantadora de potencia consumada.</a:t>
            </a:r>
          </a:p>
          <a:p>
            <a:pPr>
              <a:lnSpc>
                <a:spcPct val="120000"/>
              </a:lnSpc>
              <a:spcAft>
                <a:spcPts val="800"/>
              </a:spcAft>
            </a:pPr>
            <a:r>
              <a:rPr lang="es-xl" sz="1550" dirty="0">
                <a:solidFill>
                  <a:srgbClr val="292662"/>
                </a:solidFill>
                <a:latin typeface="Ubuntu" panose="020B0504030602030204" pitchFamily="34" charset="0"/>
              </a:rPr>
              <a:t>Su capacidad deportiva le brindó la posibilidad de viajar para participar en torneos deportivos. </a:t>
            </a:r>
            <a:r>
              <a:rPr lang="es-xl" sz="1550" dirty="0">
                <a:solidFill>
                  <a:srgbClr val="F7F5E8"/>
                </a:solidFill>
                <a:highlight>
                  <a:srgbClr val="292662"/>
                </a:highlight>
                <a:latin typeface="Ubuntu" panose="020B0504030602030204" pitchFamily="34" charset="0"/>
              </a:rPr>
              <a:t>El equipo de Olimpiadas Especiales la animó a hacer cosas por sí misma. Al ser levantadora de potencia, le resultaba fácil llevar su propio equipaje. Estar sola, lejos de su familia, la hizo sentirse más </a:t>
            </a:r>
            <a:br>
              <a:rPr lang="en-US" sz="1550" dirty="0">
                <a:solidFill>
                  <a:srgbClr val="F7F5E8"/>
                </a:solidFill>
                <a:highlight>
                  <a:srgbClr val="292662"/>
                </a:highlight>
                <a:latin typeface="Ubuntu" panose="020B0504030602030204" pitchFamily="34" charset="0"/>
              </a:rPr>
            </a:br>
            <a:r>
              <a:rPr lang="es-xl" sz="1550" dirty="0">
                <a:solidFill>
                  <a:srgbClr val="F7F5E8"/>
                </a:solidFill>
                <a:highlight>
                  <a:srgbClr val="292662"/>
                </a:highlight>
                <a:latin typeface="Ubuntu" panose="020B0504030602030204" pitchFamily="34" charset="0"/>
              </a:rPr>
              <a:t>capaz e independiente.</a:t>
            </a:r>
            <a:r>
              <a:rPr lang="es-xl" sz="1550" dirty="0">
                <a:solidFill>
                  <a:srgbClr val="F7F5E8"/>
                </a:solidFill>
                <a:highlight>
                  <a:srgbClr val="F6891F"/>
                </a:highlight>
                <a:latin typeface="Ubuntu" panose="020B0504030602030204" pitchFamily="34" charset="0"/>
              </a:rPr>
              <a:t> </a:t>
            </a:r>
            <a:r>
              <a:rPr lang="es-xl" sz="1550" dirty="0">
                <a:solidFill>
                  <a:srgbClr val="F7F5E8"/>
                </a:solidFill>
                <a:latin typeface="Ubuntu" panose="020B0504030602030204" pitchFamily="34" charset="0"/>
              </a:rPr>
              <a:t>.</a:t>
            </a:r>
          </a:p>
          <a:p>
            <a:pPr>
              <a:lnSpc>
                <a:spcPct val="120000"/>
              </a:lnSpc>
              <a:spcAft>
                <a:spcPts val="800"/>
              </a:spcAft>
            </a:pPr>
            <a:r>
              <a:rPr lang="es-xl" sz="1550" dirty="0">
                <a:solidFill>
                  <a:srgbClr val="292662"/>
                </a:solidFill>
                <a:latin typeface="Ubuntu" panose="020B0504030602030204" pitchFamily="34" charset="0"/>
              </a:rPr>
              <a:t>Ahora es una joven más autosuficiente e independiente en </a:t>
            </a:r>
            <a:br>
              <a:rPr lang="en-US" sz="1550" dirty="0">
                <a:solidFill>
                  <a:srgbClr val="292662"/>
                </a:solidFill>
                <a:latin typeface="Ubuntu" panose="020B0504030602030204" pitchFamily="34" charset="0"/>
              </a:rPr>
            </a:br>
            <a:r>
              <a:rPr lang="es-xl" sz="1550" dirty="0">
                <a:solidFill>
                  <a:srgbClr val="292662"/>
                </a:solidFill>
                <a:latin typeface="Ubuntu" panose="020B0504030602030204" pitchFamily="34" charset="0"/>
              </a:rPr>
              <a:t>casa y en la comunidad. Su madre está muy orgullosa de ella.</a:t>
            </a:r>
          </a:p>
        </p:txBody>
      </p:sp>
      <p:sp>
        <p:nvSpPr>
          <p:cNvPr id="7" name="TextBox 6">
            <a:extLst>
              <a:ext uri="{FF2B5EF4-FFF2-40B4-BE49-F238E27FC236}">
                <a16:creationId xmlns:a16="http://schemas.microsoft.com/office/drawing/2014/main" id="{3CA1F8E2-6D96-C1C0-CBDF-B3E54E84211E}"/>
              </a:ext>
            </a:extLst>
          </p:cNvPr>
          <p:cNvSpPr txBox="1"/>
          <p:nvPr/>
        </p:nvSpPr>
        <p:spPr>
          <a:xfrm>
            <a:off x="7571946" y="2330872"/>
            <a:ext cx="4776808" cy="2965427"/>
          </a:xfrm>
          <a:prstGeom prst="rect">
            <a:avLst/>
          </a:prstGeom>
          <a:noFill/>
        </p:spPr>
        <p:txBody>
          <a:bodyPr wrap="square" rtlCol="0">
            <a:spAutoFit/>
          </a:bodyPr>
          <a:lstStyle/>
          <a:p>
            <a:pPr>
              <a:lnSpc>
                <a:spcPct val="110000"/>
              </a:lnSpc>
              <a:spcAft>
                <a:spcPts val="1200"/>
              </a:spcAft>
            </a:pPr>
            <a:r>
              <a:rPr lang="es-xl" sz="1600" dirty="0">
                <a:solidFill>
                  <a:srgbClr val="292662"/>
                </a:solidFill>
                <a:latin typeface="Ubuntu" panose="020B0504030602030204" pitchFamily="34" charset="0"/>
              </a:rPr>
              <a:t>En esta breve historia, podemos </a:t>
            </a:r>
            <a:r>
              <a:rPr lang="es-xl" sz="1600">
                <a:solidFill>
                  <a:srgbClr val="292662"/>
                </a:solidFill>
                <a:latin typeface="Ubuntu" panose="020B0504030602030204" pitchFamily="34" charset="0"/>
              </a:rPr>
              <a:t>ver la </a:t>
            </a:r>
            <a:r>
              <a:rPr lang="es-xl" sz="1600" dirty="0">
                <a:solidFill>
                  <a:srgbClr val="292662"/>
                </a:solidFill>
                <a:latin typeface="Ubuntu" panose="020B0504030602030204" pitchFamily="34" charset="0"/>
              </a:rPr>
              <a:t>necesidad que tenía Muskan.</a:t>
            </a:r>
          </a:p>
          <a:p>
            <a:pPr>
              <a:lnSpc>
                <a:spcPct val="110000"/>
              </a:lnSpc>
              <a:spcAft>
                <a:spcPts val="1200"/>
              </a:spcAft>
            </a:pPr>
            <a:r>
              <a:rPr lang="es-xl" sz="1600" dirty="0">
                <a:solidFill>
                  <a:srgbClr val="292662"/>
                </a:solidFill>
                <a:latin typeface="Ubuntu" panose="020B0504030602030204" pitchFamily="34" charset="0"/>
              </a:rPr>
              <a:t>Vemos </a:t>
            </a:r>
            <a:r>
              <a:rPr lang="es-xl" sz="1600" b="1" dirty="0">
                <a:solidFill>
                  <a:srgbClr val="F6891F"/>
                </a:solidFill>
                <a:latin typeface="Ubuntu" panose="020B0504030602030204" pitchFamily="34" charset="0"/>
              </a:rPr>
              <a:t>exactamente</a:t>
            </a:r>
            <a:r>
              <a:rPr lang="es-xl" sz="1600" dirty="0">
                <a:solidFill>
                  <a:srgbClr val="292662"/>
                </a:solidFill>
                <a:latin typeface="Ubuntu" panose="020B0504030602030204" pitchFamily="34" charset="0"/>
              </a:rPr>
              <a:t> lo que hicieron los entrenadores y el equipo de Olimpiadas Especiales para </a:t>
            </a:r>
            <a:r>
              <a:rPr lang="es-xl" sz="1600" b="1">
                <a:solidFill>
                  <a:srgbClr val="F6891F"/>
                </a:solidFill>
                <a:latin typeface="Ubuntu" panose="020B0504030602030204" pitchFamily="34" charset="0"/>
              </a:rPr>
              <a:t>marcar la </a:t>
            </a:r>
            <a:r>
              <a:rPr lang="es-xl" sz="1600" b="1" dirty="0">
                <a:solidFill>
                  <a:srgbClr val="F6891F"/>
                </a:solidFill>
                <a:latin typeface="Ubuntu" panose="020B0504030602030204" pitchFamily="34" charset="0"/>
              </a:rPr>
              <a:t>diferencia</a:t>
            </a:r>
            <a:r>
              <a:rPr lang="es-xl" sz="1600" dirty="0">
                <a:solidFill>
                  <a:srgbClr val="292662"/>
                </a:solidFill>
                <a:latin typeface="Ubuntu" panose="020B0504030602030204" pitchFamily="34" charset="0"/>
              </a:rPr>
              <a:t>.</a:t>
            </a:r>
          </a:p>
          <a:p>
            <a:pPr>
              <a:lnSpc>
                <a:spcPct val="110000"/>
              </a:lnSpc>
              <a:spcAft>
                <a:spcPts val="1200"/>
              </a:spcAft>
            </a:pPr>
            <a:r>
              <a:rPr lang="es-xl" sz="1600" dirty="0">
                <a:solidFill>
                  <a:srgbClr val="292662"/>
                </a:solidFill>
                <a:latin typeface="Ubuntu" panose="020B0504030602030204" pitchFamily="34" charset="0"/>
              </a:rPr>
              <a:t>El cambio es </a:t>
            </a:r>
            <a:r>
              <a:rPr lang="es-xl" sz="1600" b="1" dirty="0">
                <a:solidFill>
                  <a:srgbClr val="F6891F"/>
                </a:solidFill>
                <a:latin typeface="Ubuntu" panose="020B0504030602030204" pitchFamily="34" charset="0"/>
              </a:rPr>
              <a:t>comprensible</a:t>
            </a:r>
            <a:r>
              <a:rPr lang="es-xl" sz="1600" dirty="0">
                <a:solidFill>
                  <a:srgbClr val="292662"/>
                </a:solidFill>
                <a:latin typeface="Ubuntu" panose="020B0504030602030204" pitchFamily="34" charset="0"/>
              </a:rPr>
              <a:t> </a:t>
            </a:r>
            <a:r>
              <a:rPr lang="es-xl" sz="1600" b="1" dirty="0">
                <a:solidFill>
                  <a:srgbClr val="F6891F"/>
                </a:solidFill>
                <a:latin typeface="Ubuntu" panose="020B0504030602030204" pitchFamily="34" charset="0"/>
              </a:rPr>
              <a:t>y </a:t>
            </a:r>
            <a:r>
              <a:rPr lang="es-xl" sz="1600" b="1">
                <a:solidFill>
                  <a:srgbClr val="F6891F"/>
                </a:solidFill>
                <a:latin typeface="Ubuntu" panose="020B0504030602030204" pitchFamily="34" charset="0"/>
              </a:rPr>
              <a:t>significativo</a:t>
            </a:r>
            <a:r>
              <a:rPr lang="es-xl" sz="1600">
                <a:solidFill>
                  <a:srgbClr val="292662"/>
                </a:solidFill>
                <a:latin typeface="Ubuntu" panose="020B0504030602030204" pitchFamily="34" charset="0"/>
              </a:rPr>
              <a:t> </a:t>
            </a:r>
            <a:br>
              <a:rPr lang="en-US" sz="1600">
                <a:solidFill>
                  <a:srgbClr val="292662"/>
                </a:solidFill>
                <a:latin typeface="Ubuntu" panose="020B0504030602030204" pitchFamily="34" charset="0"/>
              </a:rPr>
            </a:br>
            <a:r>
              <a:rPr lang="es-xl" sz="1600">
                <a:solidFill>
                  <a:srgbClr val="292662"/>
                </a:solidFill>
                <a:latin typeface="Ubuntu" panose="020B0504030602030204" pitchFamily="34" charset="0"/>
              </a:rPr>
              <a:t>para </a:t>
            </a:r>
            <a:r>
              <a:rPr lang="es-xl" sz="1600" dirty="0">
                <a:solidFill>
                  <a:srgbClr val="292662"/>
                </a:solidFill>
                <a:latin typeface="Ubuntu" panose="020B0504030602030204" pitchFamily="34" charset="0"/>
              </a:rPr>
              <a:t>cualquiera.</a:t>
            </a:r>
          </a:p>
          <a:p>
            <a:pPr>
              <a:lnSpc>
                <a:spcPct val="110000"/>
              </a:lnSpc>
              <a:spcAft>
                <a:spcPts val="1200"/>
              </a:spcAft>
            </a:pPr>
            <a:r>
              <a:rPr lang="es-xl" sz="1600" b="1" dirty="0">
                <a:solidFill>
                  <a:srgbClr val="292662"/>
                </a:solidFill>
                <a:latin typeface="Ubuntu" panose="020B0504030602030204" pitchFamily="34" charset="0"/>
              </a:rPr>
              <a:t>Esta es una historia que </a:t>
            </a:r>
            <a:r>
              <a:rPr lang="es-xl" sz="1600" b="1">
                <a:solidFill>
                  <a:srgbClr val="292662"/>
                </a:solidFill>
                <a:latin typeface="Ubuntu" panose="020B0504030602030204" pitchFamily="34" charset="0"/>
              </a:rPr>
              <a:t>muestra el impacto </a:t>
            </a:r>
            <a:br>
              <a:rPr lang="en-US" sz="1600" b="1">
                <a:solidFill>
                  <a:srgbClr val="292662"/>
                </a:solidFill>
                <a:latin typeface="Ubuntu" panose="020B0504030602030204" pitchFamily="34" charset="0"/>
              </a:rPr>
            </a:br>
            <a:r>
              <a:rPr lang="es-xl" sz="1600" b="1">
                <a:solidFill>
                  <a:srgbClr val="292662"/>
                </a:solidFill>
                <a:latin typeface="Ubuntu" panose="020B0504030602030204" pitchFamily="34" charset="0"/>
              </a:rPr>
              <a:t>de </a:t>
            </a:r>
            <a:r>
              <a:rPr lang="es-xl" sz="1600" b="1" dirty="0">
                <a:solidFill>
                  <a:srgbClr val="292662"/>
                </a:solidFill>
                <a:latin typeface="Ubuntu" panose="020B0504030602030204" pitchFamily="34" charset="0"/>
              </a:rPr>
              <a:t>Olimpiadas Especiales.</a:t>
            </a:r>
          </a:p>
        </p:txBody>
      </p:sp>
    </p:spTree>
    <p:extLst>
      <p:ext uri="{BB962C8B-B14F-4D97-AF65-F5344CB8AC3E}">
        <p14:creationId xmlns:p14="http://schemas.microsoft.com/office/powerpoint/2010/main" val="275869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B74E05F-1CF8-01E0-7C4B-AE9885E07BFC}"/>
              </a:ext>
            </a:extLst>
          </p:cNvPr>
          <p:cNvSpPr/>
          <p:nvPr/>
        </p:nvSpPr>
        <p:spPr>
          <a:xfrm>
            <a:off x="-228600" y="1090386"/>
            <a:ext cx="285115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2B62D80B-2B4A-2C02-1497-7BB95970EF70}"/>
              </a:ext>
            </a:extLst>
          </p:cNvPr>
          <p:cNvGraphicFramePr>
            <a:graphicFrameLocks noGrp="1"/>
          </p:cNvGraphicFramePr>
          <p:nvPr>
            <p:extLst>
              <p:ext uri="{D42A27DB-BD31-4B8C-83A1-F6EECF244321}">
                <p14:modId xmlns:p14="http://schemas.microsoft.com/office/powerpoint/2010/main" val="3714920158"/>
              </p:ext>
            </p:extLst>
          </p:nvPr>
        </p:nvGraphicFramePr>
        <p:xfrm>
          <a:off x="2870200" y="1933193"/>
          <a:ext cx="8750326" cy="4842856"/>
        </p:xfrm>
        <a:graphic>
          <a:graphicData uri="http://schemas.openxmlformats.org/drawingml/2006/table">
            <a:tbl>
              <a:tblPr bandRow="1">
                <a:tableStyleId>{22838BEF-8BB2-4498-84A7-C5851F593DF1}</a:tableStyleId>
              </a:tblPr>
              <a:tblGrid>
                <a:gridCol w="2032000">
                  <a:extLst>
                    <a:ext uri="{9D8B030D-6E8A-4147-A177-3AD203B41FA5}">
                      <a16:colId xmlns:a16="http://schemas.microsoft.com/office/drawing/2014/main" val="2327306952"/>
                    </a:ext>
                  </a:extLst>
                </a:gridCol>
                <a:gridCol w="6718326">
                  <a:extLst>
                    <a:ext uri="{9D8B030D-6E8A-4147-A177-3AD203B41FA5}">
                      <a16:colId xmlns:a16="http://schemas.microsoft.com/office/drawing/2014/main" val="693018014"/>
                    </a:ext>
                  </a:extLst>
                </a:gridCol>
              </a:tblGrid>
              <a:tr h="468000">
                <a:tc>
                  <a:txBody>
                    <a:bodyPr/>
                    <a:lstStyle/>
                    <a:p>
                      <a:pPr marL="180000" marR="0" algn="l">
                        <a:spcBef>
                          <a:spcPts val="0"/>
                        </a:spcBef>
                        <a:spcAft>
                          <a:spcPts val="0"/>
                        </a:spcAft>
                      </a:pPr>
                      <a:r>
                        <a:rPr lang="es-xl" sz="1650" b="1" dirty="0">
                          <a:solidFill>
                            <a:srgbClr val="292662"/>
                          </a:solidFill>
                          <a:latin typeface="Ubuntu Light" panose="020B0304030602030204" pitchFamily="34" charset="0"/>
                        </a:rPr>
                        <a:t>9:00 – 9:30</a:t>
                      </a:r>
                    </a:p>
                  </a:txBody>
                  <a:tcPr marL="71545" marR="71545" marT="86119" marB="861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3600" marR="0" lvl="0" indent="0" algn="l" rtl="0">
                        <a:lnSpc>
                          <a:spcPct val="100000"/>
                        </a:lnSpc>
                        <a:spcBef>
                          <a:spcPts val="0"/>
                        </a:spcBef>
                        <a:spcAft>
                          <a:spcPts val="0"/>
                        </a:spcAft>
                        <a:buClr>
                          <a:srgbClr val="000000"/>
                        </a:buClr>
                        <a:buSzPts val="2000"/>
                        <a:buFont typeface="Arial"/>
                        <a:buNone/>
                      </a:pPr>
                      <a:r>
                        <a:rPr lang="es-xl" sz="1650" b="0" u="none" strike="noStrike" cap="none" dirty="0">
                          <a:solidFill>
                            <a:schemeClr val="tx1"/>
                          </a:solidFill>
                          <a:latin typeface="Ubuntu Light" panose="020B0304030602030204" pitchFamily="34" charset="0"/>
                        </a:rPr>
                        <a:t>Encuentro + Encuesta inicial opcional sobre el bienestar familiar</a:t>
                      </a:r>
                      <a:endParaRPr lang="en-US" sz="1650" b="0" u="none" strike="noStrike" cap="none" dirty="0">
                        <a:solidFill>
                          <a:schemeClr val="tx1"/>
                        </a:solidFill>
                        <a:latin typeface="Ubuntu Light" panose="020B0304030602030204" pitchFamily="34" charset="0"/>
                      </a:endParaRPr>
                    </a:p>
                  </a:txBody>
                  <a:tcPr marL="71545" marR="71545" marT="86119" marB="86119" anchor="ctr">
                    <a:lnL w="12700" cmpd="sng">
                      <a:noFill/>
                    </a:lnL>
                    <a:lnR w="12700" cmpd="sng">
                      <a:noFill/>
                    </a:lnR>
                    <a:lnT w="9525" cap="flat" cmpd="sng" algn="ctr">
                      <a:no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6103661"/>
                  </a:ext>
                </a:extLst>
              </a:tr>
              <a:tr h="4680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s-xl" sz="1650" b="1" dirty="0">
                          <a:solidFill>
                            <a:srgbClr val="292662"/>
                          </a:solidFill>
                          <a:latin typeface="Ubuntu Light" panose="020B0304030602030204" pitchFamily="34" charset="0"/>
                        </a:rPr>
                        <a:t>9:30 – 10:30</a:t>
                      </a:r>
                    </a:p>
                  </a:txBody>
                  <a:tcPr marL="71545" marR="71545" marT="86119" marB="86119" anchor="ctr">
                    <a:lnL w="12700" cmpd="sng">
                      <a:noFill/>
                    </a:lnL>
                    <a:lnR w="12700" cmpd="sng">
                      <a:noFill/>
                    </a:lnR>
                    <a:lnT w="12700" cap="flat" cmpd="sng" algn="ctr">
                      <a:no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3600" marR="0" lvl="0" indent="0" algn="l" rtl="0">
                        <a:lnSpc>
                          <a:spcPct val="100000"/>
                        </a:lnSpc>
                        <a:spcBef>
                          <a:spcPts val="0"/>
                        </a:spcBef>
                        <a:spcAft>
                          <a:spcPts val="0"/>
                        </a:spcAft>
                        <a:buClr>
                          <a:srgbClr val="000000"/>
                        </a:buClr>
                        <a:buSzPts val="2000"/>
                        <a:buFont typeface="Arial"/>
                        <a:buNone/>
                      </a:pPr>
                      <a:r>
                        <a:rPr lang="es-xl" sz="1650" b="0" u="none" strike="noStrike" cap="none" dirty="0">
                          <a:solidFill>
                            <a:schemeClr val="tx1"/>
                          </a:solidFill>
                          <a:latin typeface="Ubuntu Light" panose="020B0304030602030204" pitchFamily="34" charset="0"/>
                        </a:rPr>
                        <a:t>Introducción a Olimpiadas Especiales</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172290"/>
                  </a:ext>
                </a:extLst>
              </a:tr>
              <a:tr h="468000">
                <a:tc>
                  <a:txBody>
                    <a:bodyPr/>
                    <a:lstStyle/>
                    <a:p>
                      <a:pPr marL="180000" marR="0" algn="l">
                        <a:spcBef>
                          <a:spcPts val="0"/>
                        </a:spcBef>
                        <a:spcAft>
                          <a:spcPts val="0"/>
                        </a:spcAft>
                      </a:pPr>
                      <a:r>
                        <a:rPr lang="es-xl" sz="1650" b="1" dirty="0">
                          <a:solidFill>
                            <a:srgbClr val="292662"/>
                          </a:solidFill>
                          <a:latin typeface="Ubuntu Light" panose="020B0304030602030204" pitchFamily="34" charset="0"/>
                        </a:rPr>
                        <a:t>10:30 – 11:00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tc>
                  <a:txBody>
                    <a:bodyPr/>
                    <a:lstStyle/>
                    <a:p>
                      <a:pPr marL="183600" marR="0" lvl="0" indent="0" algn="l" rtl="0">
                        <a:lnSpc>
                          <a:spcPct val="100000"/>
                        </a:lnSpc>
                        <a:spcBef>
                          <a:spcPts val="0"/>
                        </a:spcBef>
                        <a:spcAft>
                          <a:spcPts val="0"/>
                        </a:spcAft>
                        <a:buClr>
                          <a:srgbClr val="000000"/>
                        </a:buClr>
                        <a:buSzPts val="2000"/>
                        <a:buFont typeface="Arial"/>
                        <a:buNone/>
                      </a:pPr>
                      <a:r>
                        <a:rPr lang="es-xl" sz="1650" b="0" i="1" u="none" strike="noStrike" cap="none" spc="-20" baseline="0" dirty="0">
                          <a:solidFill>
                            <a:srgbClr val="292662"/>
                          </a:solidFill>
                          <a:latin typeface="Ubuntu" panose="020B0504030602030204" pitchFamily="34" charset="0"/>
                        </a:rPr>
                        <a:t>Ejercicio energizante de mejoramiento físico + Receso independiente</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extLst>
                  <a:ext uri="{0D108BD9-81ED-4DB2-BD59-A6C34878D82A}">
                    <a16:rowId xmlns:a16="http://schemas.microsoft.com/office/drawing/2014/main" val="3350580430"/>
                  </a:ext>
                </a:extLst>
              </a:tr>
              <a:tr h="468000">
                <a:tc>
                  <a:txBody>
                    <a:bodyPr/>
                    <a:lstStyle/>
                    <a:p>
                      <a:pPr marL="180000" marR="0" algn="l">
                        <a:spcBef>
                          <a:spcPts val="0"/>
                        </a:spcBef>
                        <a:spcAft>
                          <a:spcPts val="0"/>
                        </a:spcAft>
                      </a:pPr>
                      <a:r>
                        <a:rPr lang="es-xl" sz="1650" b="1" dirty="0">
                          <a:solidFill>
                            <a:srgbClr val="292662"/>
                          </a:solidFill>
                          <a:latin typeface="Ubuntu Light" panose="020B0304030602030204" pitchFamily="34" charset="0"/>
                        </a:rPr>
                        <a:t>11:00 – 11:30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s-xl" sz="1650" b="0" dirty="0">
                          <a:solidFill>
                            <a:schemeClr val="tx1"/>
                          </a:solidFill>
                          <a:latin typeface="Ubuntu Light" panose="020B0304030602030204" pitchFamily="34" charset="0"/>
                        </a:rPr>
                        <a:t>¿Qué es un “Líder</a:t>
                      </a:r>
                      <a:r>
                        <a:rPr lang="en-US" sz="1650" b="0" dirty="0">
                          <a:solidFill>
                            <a:schemeClr val="tx1"/>
                          </a:solidFill>
                          <a:latin typeface="Ubuntu Light" panose="020B0304030602030204" pitchFamily="34" charset="0"/>
                        </a:rPr>
                        <a:t>”</a:t>
                      </a:r>
                      <a:r>
                        <a:rPr lang="es-xl" sz="1650" b="0" dirty="0">
                          <a:solidFill>
                            <a:schemeClr val="tx1"/>
                          </a:solidFill>
                          <a:latin typeface="Ubuntu Light" panose="020B0304030602030204" pitchFamily="34" charset="0"/>
                        </a:rPr>
                        <a:t>?</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6310196"/>
                  </a:ext>
                </a:extLst>
              </a:tr>
              <a:tr h="468000">
                <a:tc>
                  <a:txBody>
                    <a:bodyPr/>
                    <a:lstStyle/>
                    <a:p>
                      <a:pPr marL="180000" marR="0" algn="l">
                        <a:spcBef>
                          <a:spcPts val="0"/>
                        </a:spcBef>
                        <a:spcAft>
                          <a:spcPts val="0"/>
                        </a:spcAft>
                      </a:pPr>
                      <a:r>
                        <a:rPr lang="es-xl" sz="1650" b="1" dirty="0">
                          <a:solidFill>
                            <a:srgbClr val="292662"/>
                          </a:solidFill>
                          <a:latin typeface="Ubuntu Light" panose="020B0304030602030204" pitchFamily="34" charset="0"/>
                        </a:rPr>
                        <a:t>11:30 – 12:00</a:t>
                      </a:r>
                    </a:p>
                  </a:txBody>
                  <a:tcPr marL="71545" marR="71545" marT="86119" marB="86119" anchor="ctr">
                    <a:lnL w="12700" cmpd="sng">
                      <a:noFill/>
                    </a:lnL>
                    <a:lnR w="12700" cmpd="sng">
                      <a:noFill/>
                    </a:lnR>
                    <a:lnT w="12700" cap="flat" cmpd="sng" algn="ctr">
                      <a:no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s-xl" sz="1650" b="0" dirty="0">
                          <a:solidFill>
                            <a:schemeClr val="tx1"/>
                          </a:solidFill>
                          <a:latin typeface="Ubuntu Light" panose="020B0304030602030204" pitchFamily="34" charset="0"/>
                        </a:rPr>
                        <a:t>¿Qué es un “Líder de Familia”?</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0257260"/>
                  </a:ext>
                </a:extLst>
              </a:tr>
              <a:tr h="359108">
                <a:tc>
                  <a:txBody>
                    <a:bodyPr/>
                    <a:lstStyle/>
                    <a:p>
                      <a:pPr marL="180000" marR="0" algn="l">
                        <a:spcBef>
                          <a:spcPts val="0"/>
                        </a:spcBef>
                        <a:spcAft>
                          <a:spcPts val="0"/>
                        </a:spcAft>
                      </a:pPr>
                      <a:r>
                        <a:rPr lang="es-xl" sz="1650" b="1" dirty="0">
                          <a:solidFill>
                            <a:srgbClr val="292662"/>
                          </a:solidFill>
                          <a:latin typeface="Ubuntu Light" panose="020B0304030602030204" pitchFamily="34" charset="0"/>
                        </a:rPr>
                        <a:t>12:00 – 13:00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s-xl" sz="1650" b="0" i="1" spc="-20" baseline="0" dirty="0">
                          <a:solidFill>
                            <a:srgbClr val="292662"/>
                          </a:solidFill>
                          <a:latin typeface="Ubuntu" panose="020B0504030602030204" pitchFamily="34" charset="0"/>
                        </a:rPr>
                        <a:t>Receso para almorzar + Ejercicio energizante de mejoramiento físico</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extLst>
                  <a:ext uri="{0D108BD9-81ED-4DB2-BD59-A6C34878D82A}">
                    <a16:rowId xmlns:a16="http://schemas.microsoft.com/office/drawing/2014/main" val="3338865541"/>
                  </a:ext>
                </a:extLst>
              </a:tr>
              <a:tr h="271500">
                <a:tc>
                  <a:txBody>
                    <a:bodyPr/>
                    <a:lstStyle/>
                    <a:p>
                      <a:pPr marL="180000" marR="0" algn="l">
                        <a:spcBef>
                          <a:spcPts val="0"/>
                        </a:spcBef>
                        <a:spcAft>
                          <a:spcPts val="0"/>
                        </a:spcAft>
                      </a:pPr>
                      <a:r>
                        <a:rPr lang="es-xl" sz="1650" b="1" dirty="0">
                          <a:solidFill>
                            <a:srgbClr val="292662"/>
                          </a:solidFill>
                          <a:latin typeface="Ubuntu Light" panose="020B0304030602030204" pitchFamily="34" charset="0"/>
                        </a:rPr>
                        <a:t>13:00 – 14:00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s-xl" sz="1650" b="0" dirty="0">
                          <a:solidFill>
                            <a:schemeClr val="tx1"/>
                          </a:solidFill>
                          <a:latin typeface="Ubuntu Light" panose="020B0304030602030204" pitchFamily="34" charset="0"/>
                        </a:rPr>
                        <a:t>Narración de historias de impacto + División en grupos para el taller Participación de hermanos</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6302154"/>
                  </a:ext>
                </a:extLst>
              </a:tr>
              <a:tr h="4680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s-xl" sz="1650" b="1" dirty="0">
                          <a:solidFill>
                            <a:srgbClr val="292662"/>
                          </a:solidFill>
                          <a:latin typeface="Ubuntu Light" panose="020B0304030602030204" pitchFamily="34" charset="0"/>
                        </a:rPr>
                        <a:t>14:00 – 14:30</a:t>
                      </a:r>
                    </a:p>
                  </a:txBody>
                  <a:tcPr marL="71545" marR="71545" marT="86119" marB="86119" anchor="ctr">
                    <a:lnL w="12700" cmpd="sng">
                      <a:noFill/>
                    </a:lnL>
                    <a:lnR w="12700" cmpd="sng">
                      <a:noFill/>
                    </a:lnR>
                    <a:lnT w="12700" cap="flat" cmpd="sng" algn="ctr">
                      <a:no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s-xl" sz="1650" b="0" dirty="0">
                          <a:solidFill>
                            <a:schemeClr val="tx1"/>
                          </a:solidFill>
                          <a:latin typeface="Ubuntu Light" panose="020B0304030602030204" pitchFamily="34" charset="0"/>
                        </a:rPr>
                        <a:t>Planificación de los próximos pasos</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9175859"/>
                  </a:ext>
                </a:extLst>
              </a:tr>
              <a:tr h="4680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s-xl" sz="1650" b="1" dirty="0">
                          <a:solidFill>
                            <a:srgbClr val="292662"/>
                          </a:solidFill>
                          <a:latin typeface="Ubuntu Light" panose="020B0304030602030204" pitchFamily="34" charset="0"/>
                        </a:rPr>
                        <a:t>14:30 – 15:00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s-xl" sz="1650" b="0" i="1" spc="-20" baseline="0" dirty="0">
                          <a:solidFill>
                            <a:srgbClr val="292662"/>
                          </a:solidFill>
                          <a:latin typeface="Ubuntu" panose="020B0504030602030204" pitchFamily="34" charset="0"/>
                        </a:rPr>
                        <a:t>Ejercicio energizante de mejoramiento físico + Receso independiente</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extLst>
                  <a:ext uri="{0D108BD9-81ED-4DB2-BD59-A6C34878D82A}">
                    <a16:rowId xmlns:a16="http://schemas.microsoft.com/office/drawing/2014/main" val="3151498184"/>
                  </a:ext>
                </a:extLst>
              </a:tr>
              <a:tr h="4680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s-xl" sz="1650" b="1" dirty="0">
                          <a:solidFill>
                            <a:srgbClr val="292662"/>
                          </a:solidFill>
                          <a:latin typeface="Ubuntu Light" panose="020B0304030602030204" pitchFamily="34" charset="0"/>
                        </a:rPr>
                        <a:t>15:00 – 16:00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s-xl" sz="1700" b="0" dirty="0">
                          <a:solidFill>
                            <a:schemeClr val="tx1"/>
                          </a:solidFill>
                          <a:latin typeface="Ubuntu Light" panose="020B0304030602030204" pitchFamily="34" charset="0"/>
                        </a:rPr>
                        <a:t>Orador invitado</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237916"/>
                  </a:ext>
                </a:extLst>
              </a:tr>
            </a:tbl>
          </a:graphicData>
        </a:graphic>
      </p:graphicFrame>
      <p:sp>
        <p:nvSpPr>
          <p:cNvPr id="3" name="TextBox 2">
            <a:extLst>
              <a:ext uri="{FF2B5EF4-FFF2-40B4-BE49-F238E27FC236}">
                <a16:creationId xmlns:a16="http://schemas.microsoft.com/office/drawing/2014/main" id="{06E4DACE-30E8-7C96-4992-4B18E706A6D7}"/>
              </a:ext>
            </a:extLst>
          </p:cNvPr>
          <p:cNvSpPr txBox="1"/>
          <p:nvPr/>
        </p:nvSpPr>
        <p:spPr>
          <a:xfrm>
            <a:off x="368300" y="1292254"/>
            <a:ext cx="2026558" cy="1477328"/>
          </a:xfrm>
          <a:prstGeom prst="rect">
            <a:avLst/>
          </a:prstGeom>
          <a:noFill/>
        </p:spPr>
        <p:txBody>
          <a:bodyPr wrap="square" rtlCol="0">
            <a:spAutoFit/>
          </a:bodyPr>
          <a:lstStyle/>
          <a:p>
            <a:r>
              <a:rPr lang="es-xl" sz="3000" b="1">
                <a:solidFill>
                  <a:srgbClr val="F6891F"/>
                </a:solidFill>
                <a:latin typeface="Ubuntu" panose="020B0504030602030204" pitchFamily="34" charset="0"/>
              </a:rPr>
              <a:t>Agenda de las</a:t>
            </a:r>
            <a:r>
              <a:rPr lang="en-US" sz="3000" b="1">
                <a:solidFill>
                  <a:srgbClr val="F6891F"/>
                </a:solidFill>
                <a:latin typeface="Ubuntu" panose="020B0504030602030204" pitchFamily="34" charset="0"/>
              </a:rPr>
              <a:t> </a:t>
            </a:r>
            <a:r>
              <a:rPr lang="es-xl" sz="3000" b="1">
                <a:solidFill>
                  <a:srgbClr val="F6891F"/>
                </a:solidFill>
                <a:latin typeface="Ubuntu" panose="020B0504030602030204" pitchFamily="34" charset="0"/>
              </a:rPr>
              <a:t>reuniones</a:t>
            </a:r>
            <a:endParaRPr lang="en-US" sz="3000" b="1" dirty="0">
              <a:solidFill>
                <a:srgbClr val="F6891F"/>
              </a:solidFill>
              <a:latin typeface="Ubuntu" panose="020B0504030602030204" pitchFamily="34" charset="0"/>
            </a:endParaRPr>
          </a:p>
        </p:txBody>
      </p:sp>
      <p:sp>
        <p:nvSpPr>
          <p:cNvPr id="4" name="TextBox 3">
            <a:extLst>
              <a:ext uri="{FF2B5EF4-FFF2-40B4-BE49-F238E27FC236}">
                <a16:creationId xmlns:a16="http://schemas.microsoft.com/office/drawing/2014/main" id="{CF68D896-81CC-A6D0-FBB5-79C8833B3B11}"/>
              </a:ext>
            </a:extLst>
          </p:cNvPr>
          <p:cNvSpPr txBox="1"/>
          <p:nvPr/>
        </p:nvSpPr>
        <p:spPr>
          <a:xfrm>
            <a:off x="2971800" y="1369198"/>
            <a:ext cx="5727700" cy="461665"/>
          </a:xfrm>
          <a:prstGeom prst="rect">
            <a:avLst/>
          </a:prstGeom>
          <a:noFill/>
        </p:spPr>
        <p:txBody>
          <a:bodyPr wrap="square" rtlCol="0">
            <a:spAutoFit/>
          </a:bodyPr>
          <a:lstStyle/>
          <a:p>
            <a:r>
              <a:rPr lang="es-xl" sz="2400" b="1" dirty="0">
                <a:solidFill>
                  <a:srgbClr val="292662"/>
                </a:solidFill>
                <a:latin typeface="Ubuntu" panose="020B0504030602030204" pitchFamily="34" charset="0"/>
              </a:rPr>
              <a:t>Día uno</a:t>
            </a:r>
          </a:p>
        </p:txBody>
      </p:sp>
    </p:spTree>
    <p:extLst>
      <p:ext uri="{BB962C8B-B14F-4D97-AF65-F5344CB8AC3E}">
        <p14:creationId xmlns:p14="http://schemas.microsoft.com/office/powerpoint/2010/main" val="4260039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E7A98-CE58-14FC-75BC-95BCAFF8D104}"/>
            </a:ext>
          </a:extLst>
        </p:cNvPr>
        <p:cNvGrpSpPr/>
        <p:nvPr/>
      </p:nvGrpSpPr>
      <p:grpSpPr>
        <a:xfrm>
          <a:off x="0" y="0"/>
          <a:ext cx="0" cy="0"/>
          <a:chOff x="0" y="0"/>
          <a:chExt cx="0" cy="0"/>
        </a:xfrm>
      </p:grpSpPr>
      <p:grpSp>
        <p:nvGrpSpPr>
          <p:cNvPr id="29" name="Group 28">
            <a:extLst>
              <a:ext uri="{FF2B5EF4-FFF2-40B4-BE49-F238E27FC236}">
                <a16:creationId xmlns:a16="http://schemas.microsoft.com/office/drawing/2014/main" id="{9246B6CD-8F98-6AD6-5516-769FAFD019E1}"/>
              </a:ext>
            </a:extLst>
          </p:cNvPr>
          <p:cNvGrpSpPr/>
          <p:nvPr/>
        </p:nvGrpSpPr>
        <p:grpSpPr>
          <a:xfrm>
            <a:off x="342970" y="1592544"/>
            <a:ext cx="12026830" cy="642656"/>
            <a:chOff x="342970" y="1592544"/>
            <a:chExt cx="12026830" cy="642656"/>
          </a:xfrm>
        </p:grpSpPr>
        <p:sp>
          <p:nvSpPr>
            <p:cNvPr id="16" name="Rectangle: Rounded Corners 15">
              <a:extLst>
                <a:ext uri="{FF2B5EF4-FFF2-40B4-BE49-F238E27FC236}">
                  <a16:creationId xmlns:a16="http://schemas.microsoft.com/office/drawing/2014/main" id="{A7B42107-147F-D73D-2110-0E5ABA313889}"/>
                </a:ext>
              </a:extLst>
            </p:cNvPr>
            <p:cNvSpPr/>
            <p:nvPr/>
          </p:nvSpPr>
          <p:spPr>
            <a:xfrm>
              <a:off x="6832600" y="1592544"/>
              <a:ext cx="5537200" cy="642656"/>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86AA2779-4C1D-B685-4FD5-C16B60439538}"/>
                </a:ext>
              </a:extLst>
            </p:cNvPr>
            <p:cNvSpPr/>
            <p:nvPr/>
          </p:nvSpPr>
          <p:spPr>
            <a:xfrm>
              <a:off x="342970" y="1592544"/>
              <a:ext cx="6489630" cy="642656"/>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8C5C965-E714-721D-423A-60904BB8DE2A}"/>
                </a:ext>
              </a:extLst>
            </p:cNvPr>
            <p:cNvSpPr txBox="1"/>
            <p:nvPr/>
          </p:nvSpPr>
          <p:spPr>
            <a:xfrm>
              <a:off x="7109322" y="1592544"/>
              <a:ext cx="5082678" cy="610424"/>
            </a:xfrm>
            <a:prstGeom prst="rect">
              <a:avLst/>
            </a:prstGeom>
            <a:noFill/>
          </p:spPr>
          <p:txBody>
            <a:bodyPr wrap="square" rtlCol="0">
              <a:spAutoFit/>
            </a:bodyPr>
            <a:lstStyle/>
            <a:p>
              <a:pPr>
                <a:spcAft>
                  <a:spcPts val="200"/>
                </a:spcAft>
              </a:pPr>
              <a:r>
                <a:rPr lang="es-xl" sz="1600" b="1" dirty="0">
                  <a:solidFill>
                    <a:srgbClr val="F6891F"/>
                  </a:solidFill>
                  <a:latin typeface="Ubuntu" panose="020B0504030602030204" pitchFamily="34" charset="0"/>
                </a:rPr>
                <a:t>Se describe el problema o la necesidad</a:t>
              </a:r>
            </a:p>
            <a:p>
              <a:pPr>
                <a:spcAft>
                  <a:spcPts val="200"/>
                </a:spcAft>
              </a:pPr>
              <a:r>
                <a:rPr lang="es-xl" sz="1600" spc="-20" dirty="0">
                  <a:solidFill>
                    <a:srgbClr val="292662"/>
                  </a:solidFill>
                  <a:latin typeface="Ubuntu" panose="020B0504030602030204" pitchFamily="34" charset="0"/>
                </a:rPr>
                <a:t>Muskan era dependiente y se aferraba a su madre.</a:t>
              </a:r>
            </a:p>
          </p:txBody>
        </p:sp>
        <p:pic>
          <p:nvPicPr>
            <p:cNvPr id="24" name="Graphic 23">
              <a:extLst>
                <a:ext uri="{FF2B5EF4-FFF2-40B4-BE49-F238E27FC236}">
                  <a16:creationId xmlns:a16="http://schemas.microsoft.com/office/drawing/2014/main" id="{6FB69FD1-987F-9332-FA15-F1B935196E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642206" y="1739536"/>
              <a:ext cx="347725" cy="347725"/>
            </a:xfrm>
            <a:prstGeom prst="rect">
              <a:avLst/>
            </a:prstGeom>
          </p:spPr>
        </p:pic>
      </p:grpSp>
      <p:grpSp>
        <p:nvGrpSpPr>
          <p:cNvPr id="31" name="Group 30">
            <a:extLst>
              <a:ext uri="{FF2B5EF4-FFF2-40B4-BE49-F238E27FC236}">
                <a16:creationId xmlns:a16="http://schemas.microsoft.com/office/drawing/2014/main" id="{23D6C4B5-3980-5C20-99BF-4EC196F52E05}"/>
              </a:ext>
            </a:extLst>
          </p:cNvPr>
          <p:cNvGrpSpPr/>
          <p:nvPr/>
        </p:nvGrpSpPr>
        <p:grpSpPr>
          <a:xfrm>
            <a:off x="342970" y="5438855"/>
            <a:ext cx="12026830" cy="883931"/>
            <a:chOff x="342970" y="5438855"/>
            <a:chExt cx="12026830" cy="883931"/>
          </a:xfrm>
        </p:grpSpPr>
        <p:sp>
          <p:nvSpPr>
            <p:cNvPr id="14" name="Rectangle: Rounded Corners 13">
              <a:extLst>
                <a:ext uri="{FF2B5EF4-FFF2-40B4-BE49-F238E27FC236}">
                  <a16:creationId xmlns:a16="http://schemas.microsoft.com/office/drawing/2014/main" id="{B89BBF9C-9700-D8DF-18D3-8CC11605A620}"/>
                </a:ext>
              </a:extLst>
            </p:cNvPr>
            <p:cNvSpPr/>
            <p:nvPr/>
          </p:nvSpPr>
          <p:spPr>
            <a:xfrm>
              <a:off x="6832600" y="5452884"/>
              <a:ext cx="5537200" cy="869902"/>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2BF7EBC4-7CE2-2D36-1E2A-94892519D131}"/>
                </a:ext>
              </a:extLst>
            </p:cNvPr>
            <p:cNvSpPr/>
            <p:nvPr/>
          </p:nvSpPr>
          <p:spPr>
            <a:xfrm>
              <a:off x="342970" y="5452884"/>
              <a:ext cx="6489630" cy="869902"/>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6EBD8200-75B2-4537-2F28-AE3884D3228B}"/>
                </a:ext>
              </a:extLst>
            </p:cNvPr>
            <p:cNvSpPr txBox="1"/>
            <p:nvPr/>
          </p:nvSpPr>
          <p:spPr>
            <a:xfrm>
              <a:off x="7109322" y="5438855"/>
              <a:ext cx="4739708" cy="856645"/>
            </a:xfrm>
            <a:prstGeom prst="rect">
              <a:avLst/>
            </a:prstGeom>
            <a:noFill/>
          </p:spPr>
          <p:txBody>
            <a:bodyPr wrap="square" rtlCol="0">
              <a:spAutoFit/>
            </a:bodyPr>
            <a:lstStyle/>
            <a:p>
              <a:pPr>
                <a:spcAft>
                  <a:spcPts val="200"/>
                </a:spcAft>
              </a:pPr>
              <a:r>
                <a:rPr lang="es-xl" sz="1600" b="1" dirty="0">
                  <a:solidFill>
                    <a:srgbClr val="F6891F"/>
                  </a:solidFill>
                  <a:latin typeface="Ubuntu" panose="020B0504030602030204" pitchFamily="34" charset="0"/>
                </a:rPr>
                <a:t>Se muestra un impacto significativo</a:t>
              </a:r>
            </a:p>
            <a:p>
              <a:pPr>
                <a:spcAft>
                  <a:spcPts val="200"/>
                </a:spcAft>
              </a:pPr>
              <a:r>
                <a:rPr lang="es-xl" sz="1600" dirty="0">
                  <a:solidFill>
                    <a:srgbClr val="292662"/>
                  </a:solidFill>
                  <a:latin typeface="Ubuntu" panose="020B0504030602030204" pitchFamily="34" charset="0"/>
                </a:rPr>
                <a:t>Muskan es segura de sí misma, independiente, autosuficiente y tiene éxito en la vida.</a:t>
              </a:r>
            </a:p>
          </p:txBody>
        </p:sp>
        <p:pic>
          <p:nvPicPr>
            <p:cNvPr id="26" name="Graphic 25">
              <a:extLst>
                <a:ext uri="{FF2B5EF4-FFF2-40B4-BE49-F238E27FC236}">
                  <a16:creationId xmlns:a16="http://schemas.microsoft.com/office/drawing/2014/main" id="{EFEBD757-2AEE-FD31-A7DE-DFDA75EE74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642207" y="5713972"/>
              <a:ext cx="347725" cy="347725"/>
            </a:xfrm>
            <a:prstGeom prst="rect">
              <a:avLst/>
            </a:prstGeom>
          </p:spPr>
        </p:pic>
      </p:grpSp>
      <p:grpSp>
        <p:nvGrpSpPr>
          <p:cNvPr id="30" name="Group 29">
            <a:extLst>
              <a:ext uri="{FF2B5EF4-FFF2-40B4-BE49-F238E27FC236}">
                <a16:creationId xmlns:a16="http://schemas.microsoft.com/office/drawing/2014/main" id="{EA4F7BDF-DBC3-5547-5A80-0FEC2260DEAC}"/>
              </a:ext>
            </a:extLst>
          </p:cNvPr>
          <p:cNvGrpSpPr/>
          <p:nvPr/>
        </p:nvGrpSpPr>
        <p:grpSpPr>
          <a:xfrm>
            <a:off x="342970" y="2371828"/>
            <a:ext cx="12026830" cy="2893628"/>
            <a:chOff x="342970" y="2371828"/>
            <a:chExt cx="12026830" cy="2893628"/>
          </a:xfrm>
        </p:grpSpPr>
        <p:sp>
          <p:nvSpPr>
            <p:cNvPr id="15" name="Rectangle: Rounded Corners 14">
              <a:extLst>
                <a:ext uri="{FF2B5EF4-FFF2-40B4-BE49-F238E27FC236}">
                  <a16:creationId xmlns:a16="http://schemas.microsoft.com/office/drawing/2014/main" id="{80D19E69-4F75-C600-B24E-F8052E134542}"/>
                </a:ext>
              </a:extLst>
            </p:cNvPr>
            <p:cNvSpPr/>
            <p:nvPr/>
          </p:nvSpPr>
          <p:spPr>
            <a:xfrm>
              <a:off x="6832600" y="2371828"/>
              <a:ext cx="5537200" cy="2893628"/>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7A9733AC-5ED9-89E5-840F-5F7163220B95}"/>
                </a:ext>
              </a:extLst>
            </p:cNvPr>
            <p:cNvSpPr/>
            <p:nvPr/>
          </p:nvSpPr>
          <p:spPr>
            <a:xfrm>
              <a:off x="342970" y="2371828"/>
              <a:ext cx="6489630" cy="2893628"/>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1D5F8CB-2696-E44A-0764-5BFCCE84732E}"/>
                </a:ext>
              </a:extLst>
            </p:cNvPr>
            <p:cNvSpPr txBox="1"/>
            <p:nvPr/>
          </p:nvSpPr>
          <p:spPr>
            <a:xfrm>
              <a:off x="7109322" y="3207143"/>
              <a:ext cx="4012556" cy="1102866"/>
            </a:xfrm>
            <a:prstGeom prst="rect">
              <a:avLst/>
            </a:prstGeom>
            <a:noFill/>
          </p:spPr>
          <p:txBody>
            <a:bodyPr wrap="square" rtlCol="0">
              <a:spAutoFit/>
            </a:bodyPr>
            <a:lstStyle/>
            <a:p>
              <a:pPr>
                <a:spcAft>
                  <a:spcPts val="200"/>
                </a:spcAft>
              </a:pPr>
              <a:r>
                <a:rPr lang="es-xl" sz="1600" b="1" dirty="0">
                  <a:solidFill>
                    <a:srgbClr val="F6891F"/>
                  </a:solidFill>
                  <a:latin typeface="Ubuntu" panose="020B0504030602030204" pitchFamily="34" charset="0"/>
                </a:rPr>
                <a:t>Se explica claramente el trabajo que hizo Olimpiadas Especiales para ayudar</a:t>
              </a:r>
            </a:p>
            <a:p>
              <a:pPr>
                <a:spcAft>
                  <a:spcPts val="200"/>
                </a:spcAft>
              </a:pPr>
              <a:r>
                <a:rPr lang="es-xl" sz="1600" dirty="0">
                  <a:solidFill>
                    <a:srgbClr val="292662"/>
                  </a:solidFill>
                  <a:latin typeface="Ubuntu" panose="020B0504030602030204" pitchFamily="34" charset="0"/>
                </a:rPr>
                <a:t>Los entrenadores la orientaron, lo que aumentó su confianza. El equipo fomentó su independencia.</a:t>
              </a:r>
            </a:p>
          </p:txBody>
        </p:sp>
        <p:pic>
          <p:nvPicPr>
            <p:cNvPr id="25" name="Graphic 24">
              <a:extLst>
                <a:ext uri="{FF2B5EF4-FFF2-40B4-BE49-F238E27FC236}">
                  <a16:creationId xmlns:a16="http://schemas.microsoft.com/office/drawing/2014/main" id="{A04011F2-C3A9-D09A-392A-A680AD31B0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642207" y="3644779"/>
              <a:ext cx="347725" cy="347725"/>
            </a:xfrm>
            <a:prstGeom prst="rect">
              <a:avLst/>
            </a:prstGeom>
          </p:spPr>
        </p:pic>
      </p:grpSp>
      <p:sp>
        <p:nvSpPr>
          <p:cNvPr id="2" name="Text Placeholder 1">
            <a:extLst>
              <a:ext uri="{FF2B5EF4-FFF2-40B4-BE49-F238E27FC236}">
                <a16:creationId xmlns:a16="http://schemas.microsoft.com/office/drawing/2014/main" id="{4A132074-96D6-1408-5152-C17CAA93BFAF}"/>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Narración de </a:t>
            </a: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historias </a:t>
            </a:r>
            <a:br>
              <a:rPr kumimoji="0" lang="en-US"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b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de </a:t>
            </a: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impacto</a:t>
            </a:r>
          </a:p>
        </p:txBody>
      </p:sp>
      <p:sp>
        <p:nvSpPr>
          <p:cNvPr id="3" name="Text Placeholder 2">
            <a:extLst>
              <a:ext uri="{FF2B5EF4-FFF2-40B4-BE49-F238E27FC236}">
                <a16:creationId xmlns:a16="http://schemas.microsoft.com/office/drawing/2014/main" id="{B6D5044E-A493-55F1-D3C1-6B3861C64A28}"/>
              </a:ext>
            </a:extLst>
          </p:cNvPr>
          <p:cNvSpPr>
            <a:spLocks noGrp="1"/>
          </p:cNvSpPr>
          <p:nvPr>
            <p:ph type="body" sz="quarter" idx="12"/>
          </p:nvPr>
        </p:nvSpPr>
        <p:spPr>
          <a:xfrm>
            <a:off x="9339945" y="575623"/>
            <a:ext cx="528061" cy="356260"/>
          </a:xfrm>
        </p:spPr>
        <p:txBody>
          <a:bodyPr/>
          <a:lstStyle/>
          <a:p>
            <a:r>
              <a:rPr lang="es-xl" dirty="0"/>
              <a:t>1.4.</a:t>
            </a:r>
          </a:p>
        </p:txBody>
      </p:sp>
      <p:sp>
        <p:nvSpPr>
          <p:cNvPr id="4" name="Text Placeholder 3">
            <a:extLst>
              <a:ext uri="{FF2B5EF4-FFF2-40B4-BE49-F238E27FC236}">
                <a16:creationId xmlns:a16="http://schemas.microsoft.com/office/drawing/2014/main" id="{37D137B3-4E89-C582-92B0-2B92A7D5D5EE}"/>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7DD1DE81-10CA-368D-7FD2-EA7A6126AC7C}"/>
              </a:ext>
            </a:extLst>
          </p:cNvPr>
          <p:cNvSpPr txBox="1"/>
          <p:nvPr/>
        </p:nvSpPr>
        <p:spPr>
          <a:xfrm>
            <a:off x="724075" y="1579845"/>
            <a:ext cx="5798739" cy="4735079"/>
          </a:xfrm>
          <a:prstGeom prst="rect">
            <a:avLst/>
          </a:prstGeom>
          <a:noFill/>
        </p:spPr>
        <p:txBody>
          <a:bodyPr wrap="square" rtlCol="0">
            <a:spAutoFit/>
          </a:bodyPr>
          <a:lstStyle/>
          <a:p>
            <a:pPr>
              <a:lnSpc>
                <a:spcPct val="120000"/>
              </a:lnSpc>
              <a:spcAft>
                <a:spcPts val="1200"/>
              </a:spcAft>
            </a:pPr>
            <a:r>
              <a:rPr lang="es-xl" sz="1500" dirty="0">
                <a:solidFill>
                  <a:srgbClr val="292662"/>
                </a:solidFill>
                <a:latin typeface="Ubuntu" panose="020B0504030602030204" pitchFamily="34" charset="0"/>
              </a:rPr>
              <a:t>Muskan era una niña extremadamente dependiente que solía aferrarse a su madre. </a:t>
            </a:r>
          </a:p>
          <a:p>
            <a:pPr>
              <a:lnSpc>
                <a:spcPct val="120000"/>
              </a:lnSpc>
              <a:spcAft>
                <a:spcPts val="800"/>
              </a:spcAft>
            </a:pPr>
            <a:r>
              <a:rPr lang="es-xl" sz="1500" dirty="0">
                <a:solidFill>
                  <a:srgbClr val="F7F5E8"/>
                </a:solidFill>
                <a:highlight>
                  <a:srgbClr val="292662"/>
                </a:highlight>
                <a:latin typeface="Ubuntu" panose="020B0504030602030204" pitchFamily="34" charset="0"/>
              </a:rPr>
              <a:t>Sin embargo, su confianza creció cuando los entrenadores de Olimpiadas Especiales la orientaron en el entrenamiento de levantamiento de potencia. La animaron a esforzarse siempre más.</a:t>
            </a:r>
            <a:r>
              <a:rPr lang="es-xl" sz="1500" dirty="0">
                <a:solidFill>
                  <a:srgbClr val="F7F5E8"/>
                </a:solidFill>
                <a:highlight>
                  <a:srgbClr val="F6891F"/>
                </a:highlight>
                <a:latin typeface="Ubuntu" panose="020B0504030602030204" pitchFamily="34" charset="0"/>
              </a:rPr>
              <a:t> </a:t>
            </a:r>
            <a:r>
              <a:rPr lang="es-xl" sz="1500" dirty="0">
                <a:solidFill>
                  <a:srgbClr val="F7F5E8"/>
                </a:solidFill>
                <a:latin typeface="Ubuntu" panose="020B0504030602030204" pitchFamily="34" charset="0"/>
              </a:rPr>
              <a:t> </a:t>
            </a:r>
            <a:r>
              <a:rPr lang="es-xl" sz="1500" dirty="0">
                <a:solidFill>
                  <a:srgbClr val="292662"/>
                </a:solidFill>
                <a:latin typeface="Ubuntu" panose="020B0504030602030204" pitchFamily="34" charset="0"/>
              </a:rPr>
              <a:t>Eso encendió el espíritu competitivo de Muskan, que se convirtió en una levantadora de potencia consumada.</a:t>
            </a:r>
          </a:p>
          <a:p>
            <a:pPr>
              <a:lnSpc>
                <a:spcPct val="120000"/>
              </a:lnSpc>
              <a:spcAft>
                <a:spcPts val="3600"/>
              </a:spcAft>
            </a:pPr>
            <a:r>
              <a:rPr lang="es-xl" sz="1500" spc="-20" dirty="0">
                <a:solidFill>
                  <a:srgbClr val="292662"/>
                </a:solidFill>
                <a:latin typeface="Ubuntu" panose="020B0504030602030204" pitchFamily="34" charset="0"/>
              </a:rPr>
              <a:t>Su capacidad deportiva le brindó la posibilidad de viajar para participar en torneos deportivos. </a:t>
            </a:r>
            <a:r>
              <a:rPr lang="es-xl" sz="1500" spc="-20" dirty="0">
                <a:solidFill>
                  <a:srgbClr val="F7F5E8"/>
                </a:solidFill>
                <a:highlight>
                  <a:srgbClr val="292662"/>
                </a:highlight>
                <a:latin typeface="Ubuntu" panose="020B0504030602030204" pitchFamily="34" charset="0"/>
              </a:rPr>
              <a:t>El equipo de Olimpiadas Especiales la animó a hacer cosas por sí misma. Al ser levantadora de potencia, le resultaba fácil llevar su propio equipaje. Estar sola, lejos de su familia, la hizo sentirse más capaz e independiente.</a:t>
            </a:r>
            <a:r>
              <a:rPr lang="es-xl" sz="1500" spc="-20" dirty="0">
                <a:solidFill>
                  <a:srgbClr val="F7F5E8"/>
                </a:solidFill>
                <a:highlight>
                  <a:srgbClr val="F6891F"/>
                </a:highlight>
                <a:latin typeface="Ubuntu" panose="020B0504030602030204" pitchFamily="34" charset="0"/>
              </a:rPr>
              <a:t> </a:t>
            </a:r>
          </a:p>
          <a:p>
            <a:pPr>
              <a:lnSpc>
                <a:spcPct val="120000"/>
              </a:lnSpc>
              <a:spcAft>
                <a:spcPts val="800"/>
              </a:spcAft>
            </a:pPr>
            <a:r>
              <a:rPr lang="es-xl" sz="1500" dirty="0">
                <a:solidFill>
                  <a:srgbClr val="292662"/>
                </a:solidFill>
                <a:latin typeface="Ubuntu" panose="020B0504030602030204" pitchFamily="34" charset="0"/>
              </a:rPr>
              <a:t>Ahora es una joven más autosuficiente e independiente en casa </a:t>
            </a:r>
            <a:br>
              <a:rPr lang="en-US" sz="1500" dirty="0">
                <a:solidFill>
                  <a:srgbClr val="292662"/>
                </a:solidFill>
                <a:latin typeface="Ubuntu" panose="020B0504030602030204" pitchFamily="34" charset="0"/>
              </a:rPr>
            </a:br>
            <a:r>
              <a:rPr lang="es-xl" sz="1500" dirty="0">
                <a:solidFill>
                  <a:srgbClr val="292662"/>
                </a:solidFill>
                <a:latin typeface="Ubuntu" panose="020B0504030602030204" pitchFamily="34" charset="0"/>
              </a:rPr>
              <a:t>y en la comunidad. Su madre está muy orgullosa de ella.</a:t>
            </a:r>
          </a:p>
        </p:txBody>
      </p:sp>
    </p:spTree>
    <p:extLst>
      <p:ext uri="{BB962C8B-B14F-4D97-AF65-F5344CB8AC3E}">
        <p14:creationId xmlns:p14="http://schemas.microsoft.com/office/powerpoint/2010/main" val="36160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081C5-AE0C-BE39-4A1C-2FC90393E62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A489873-0192-24BD-ADC5-28623560565B}"/>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Narración de </a:t>
            </a: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historias </a:t>
            </a:r>
            <a:br>
              <a:rPr kumimoji="0" lang="en-US"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b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de </a:t>
            </a: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impacto</a:t>
            </a:r>
          </a:p>
        </p:txBody>
      </p:sp>
      <p:sp>
        <p:nvSpPr>
          <p:cNvPr id="3" name="Text Placeholder 2">
            <a:extLst>
              <a:ext uri="{FF2B5EF4-FFF2-40B4-BE49-F238E27FC236}">
                <a16:creationId xmlns:a16="http://schemas.microsoft.com/office/drawing/2014/main" id="{83376707-1766-D673-604B-5A722EAAB1A0}"/>
              </a:ext>
            </a:extLst>
          </p:cNvPr>
          <p:cNvSpPr>
            <a:spLocks noGrp="1"/>
          </p:cNvSpPr>
          <p:nvPr>
            <p:ph type="body" sz="quarter" idx="12"/>
          </p:nvPr>
        </p:nvSpPr>
        <p:spPr>
          <a:xfrm>
            <a:off x="9339945" y="575623"/>
            <a:ext cx="528061" cy="356260"/>
          </a:xfrm>
        </p:spPr>
        <p:txBody>
          <a:bodyPr/>
          <a:lstStyle/>
          <a:p>
            <a:r>
              <a:rPr lang="es-xl" dirty="0"/>
              <a:t>1.4.</a:t>
            </a:r>
          </a:p>
        </p:txBody>
      </p:sp>
      <p:sp>
        <p:nvSpPr>
          <p:cNvPr id="4" name="Text Placeholder 3">
            <a:extLst>
              <a:ext uri="{FF2B5EF4-FFF2-40B4-BE49-F238E27FC236}">
                <a16:creationId xmlns:a16="http://schemas.microsoft.com/office/drawing/2014/main" id="{9FD40E4E-4483-8B7A-B3E3-A919E518FF87}"/>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E8FDD260-BAE6-0E89-86F5-F7E79E7839BC}"/>
              </a:ext>
            </a:extLst>
          </p:cNvPr>
          <p:cNvSpPr txBox="1"/>
          <p:nvPr/>
        </p:nvSpPr>
        <p:spPr>
          <a:xfrm>
            <a:off x="724075" y="1579845"/>
            <a:ext cx="7418439" cy="4645887"/>
          </a:xfrm>
          <a:prstGeom prst="rect">
            <a:avLst/>
          </a:prstGeom>
          <a:noFill/>
        </p:spPr>
        <p:txBody>
          <a:bodyPr wrap="square" rtlCol="0">
            <a:spAutoFit/>
          </a:bodyPr>
          <a:lstStyle/>
          <a:p>
            <a:pPr>
              <a:lnSpc>
                <a:spcPct val="120000"/>
              </a:lnSpc>
            </a:pPr>
            <a:r>
              <a:rPr lang="es-xl" sz="1600" dirty="0">
                <a:solidFill>
                  <a:srgbClr val="292662"/>
                </a:solidFill>
                <a:latin typeface="Ubuntu" panose="020B0504030602030204" pitchFamily="34" charset="0"/>
              </a:rPr>
              <a:t>Pauline Paul recuerda el dolor de ser víctima de acoso escolar cuando era niña.</a:t>
            </a:r>
          </a:p>
          <a:p>
            <a:pPr>
              <a:lnSpc>
                <a:spcPct val="120000"/>
              </a:lnSpc>
            </a:pPr>
            <a:r>
              <a:rPr lang="es-xl" sz="1600" dirty="0">
                <a:solidFill>
                  <a:srgbClr val="292662"/>
                </a:solidFill>
                <a:latin typeface="Ubuntu" panose="020B0504030602030204" pitchFamily="34" charset="0"/>
              </a:rPr>
              <a:t>Los compañeros de Pauline se burlaban de ella porque no podía aprender tan rápido como muchos otros debido a su discapacidad intelectual.</a:t>
            </a:r>
          </a:p>
          <a:p>
            <a:pPr>
              <a:lnSpc>
                <a:spcPct val="120000"/>
              </a:lnSpc>
            </a:pPr>
            <a:r>
              <a:rPr lang="es-xl" sz="1600" dirty="0">
                <a:solidFill>
                  <a:srgbClr val="292662"/>
                </a:solidFill>
                <a:latin typeface="Ubuntu" panose="020B0504030602030204" pitchFamily="34" charset="0"/>
              </a:rPr>
              <a:t>Ella sabía que el acoso escolar seguía siendo un problema en las escuelas cercanas a ella, en Papúa Nueva Guinea. Quería ayudar a otros a evitar </a:t>
            </a:r>
            <a:br>
              <a:rPr lang="en-US" sz="1600" dirty="0">
                <a:solidFill>
                  <a:srgbClr val="292662"/>
                </a:solidFill>
                <a:latin typeface="Ubuntu" panose="020B0504030602030204" pitchFamily="34" charset="0"/>
              </a:rPr>
            </a:br>
            <a:r>
              <a:rPr lang="es-xl" sz="1600" dirty="0">
                <a:solidFill>
                  <a:srgbClr val="292662"/>
                </a:solidFill>
                <a:latin typeface="Ubuntu" panose="020B0504030602030204" pitchFamily="34" charset="0"/>
              </a:rPr>
              <a:t>el daño que ella sintió al crecer.</a:t>
            </a:r>
          </a:p>
          <a:p>
            <a:pPr>
              <a:lnSpc>
                <a:spcPct val="120000"/>
              </a:lnSpc>
              <a:spcAft>
                <a:spcPts val="600"/>
              </a:spcAft>
            </a:pPr>
            <a:r>
              <a:rPr lang="es-xl" sz="1600" dirty="0">
                <a:solidFill>
                  <a:srgbClr val="292662"/>
                </a:solidFill>
                <a:latin typeface="Ubuntu" panose="020B0504030602030204" pitchFamily="34" charset="0"/>
              </a:rPr>
              <a:t>Sin embargo, Pauline no estaba segura de cómo empezar ni de qué hacer.</a:t>
            </a:r>
          </a:p>
          <a:p>
            <a:pPr>
              <a:lnSpc>
                <a:spcPct val="120000"/>
              </a:lnSpc>
            </a:pPr>
            <a:r>
              <a:rPr lang="es-xl" sz="1600" dirty="0">
                <a:solidFill>
                  <a:srgbClr val="292662"/>
                </a:solidFill>
                <a:latin typeface="Ubuntu" panose="020B0504030602030204" pitchFamily="34" charset="0"/>
              </a:rPr>
              <a:t>Olimpiadas Especiales capacitó a Pauline para hablar en público. Aprendió </a:t>
            </a:r>
            <a:br>
              <a:rPr lang="en-US" sz="1600" dirty="0">
                <a:solidFill>
                  <a:srgbClr val="292662"/>
                </a:solidFill>
                <a:latin typeface="Ubuntu" panose="020B0504030602030204" pitchFamily="34" charset="0"/>
              </a:rPr>
            </a:br>
            <a:r>
              <a:rPr lang="es-xl" sz="1600" dirty="0">
                <a:solidFill>
                  <a:srgbClr val="292662"/>
                </a:solidFill>
                <a:latin typeface="Ubuntu" panose="020B0504030602030204" pitchFamily="34" charset="0"/>
              </a:rPr>
              <a:t>que para tener confianza en sí misma tenía que practicar, practicar y practicar aún más. Lo hizo, y perdió el miedo a dar discursos.</a:t>
            </a:r>
          </a:p>
          <a:p>
            <a:pPr>
              <a:lnSpc>
                <a:spcPct val="120000"/>
              </a:lnSpc>
              <a:spcAft>
                <a:spcPts val="600"/>
              </a:spcAft>
            </a:pPr>
            <a:r>
              <a:rPr lang="es-xl" sz="1600" dirty="0">
                <a:solidFill>
                  <a:srgbClr val="292662"/>
                </a:solidFill>
                <a:latin typeface="Ubuntu" panose="020B0504030602030204" pitchFamily="34" charset="0"/>
              </a:rPr>
              <a:t>Pauline habló sobre su vida y sobre el acoso en cuatro escuelas de Papúa Nueva Guinea.</a:t>
            </a:r>
          </a:p>
          <a:p>
            <a:pPr>
              <a:lnSpc>
                <a:spcPct val="120000"/>
              </a:lnSpc>
            </a:pPr>
            <a:r>
              <a:rPr lang="en-US" sz="1600" dirty="0">
                <a:solidFill>
                  <a:srgbClr val="292662"/>
                </a:solidFill>
                <a:latin typeface="Ubuntu" panose="020B0504030602030204" pitchFamily="34" charset="0"/>
              </a:rPr>
              <a:t>“</a:t>
            </a:r>
            <a:r>
              <a:rPr lang="es-xl" sz="1600" i="1" dirty="0">
                <a:solidFill>
                  <a:srgbClr val="292662"/>
                </a:solidFill>
                <a:latin typeface="Ubuntu" panose="020B0504030602030204" pitchFamily="34" charset="0"/>
              </a:rPr>
              <a:t>Ahora sé realmente lo que siente una persona con discapacidad intelectual cuando la acosan</a:t>
            </a:r>
            <a:r>
              <a:rPr lang="en-US" sz="1600" dirty="0">
                <a:solidFill>
                  <a:srgbClr val="292662"/>
                </a:solidFill>
                <a:latin typeface="Ubuntu" panose="020B0504030602030204" pitchFamily="34" charset="0"/>
              </a:rPr>
              <a:t>”</a:t>
            </a:r>
            <a:r>
              <a:rPr lang="es-xl" sz="1600" dirty="0">
                <a:solidFill>
                  <a:srgbClr val="292662"/>
                </a:solidFill>
                <a:latin typeface="Ubuntu" panose="020B0504030602030204" pitchFamily="34" charset="0"/>
              </a:rPr>
              <a:t>, dijo un estudiante que la escuchó hablar.</a:t>
            </a:r>
          </a:p>
          <a:p>
            <a:pPr>
              <a:lnSpc>
                <a:spcPct val="120000"/>
              </a:lnSpc>
            </a:pPr>
            <a:r>
              <a:rPr lang="en-US" sz="1600" dirty="0">
                <a:solidFill>
                  <a:srgbClr val="292662"/>
                </a:solidFill>
                <a:latin typeface="Ubuntu" panose="020B0504030602030204" pitchFamily="34" charset="0"/>
              </a:rPr>
              <a:t>“</a:t>
            </a:r>
            <a:r>
              <a:rPr lang="es-xl" sz="1600" i="1" dirty="0">
                <a:solidFill>
                  <a:srgbClr val="292662"/>
                </a:solidFill>
                <a:latin typeface="Ubuntu" panose="020B0504030602030204" pitchFamily="34" charset="0"/>
              </a:rPr>
              <a:t>Me comprometo a detener el acoso. Defenderé a mis amigos si los acosan</a:t>
            </a:r>
            <a:r>
              <a:rPr lang="en-US" sz="1600" dirty="0">
                <a:solidFill>
                  <a:srgbClr val="292662"/>
                </a:solidFill>
                <a:latin typeface="Ubuntu" panose="020B0504030602030204" pitchFamily="34" charset="0"/>
              </a:rPr>
              <a:t>”</a:t>
            </a:r>
            <a:r>
              <a:rPr lang="es-xl" sz="1600" dirty="0">
                <a:solidFill>
                  <a:srgbClr val="292662"/>
                </a:solidFill>
                <a:latin typeface="Ubuntu" panose="020B0504030602030204" pitchFamily="34" charset="0"/>
              </a:rPr>
              <a:t>.</a:t>
            </a:r>
            <a:endParaRPr lang="en-US" sz="1600" i="1" dirty="0">
              <a:solidFill>
                <a:srgbClr val="292662"/>
              </a:solidFill>
              <a:latin typeface="Ubuntu" panose="020B0504030602030204" pitchFamily="34" charset="0"/>
            </a:endParaRPr>
          </a:p>
        </p:txBody>
      </p:sp>
    </p:spTree>
    <p:extLst>
      <p:ext uri="{BB962C8B-B14F-4D97-AF65-F5344CB8AC3E}">
        <p14:creationId xmlns:p14="http://schemas.microsoft.com/office/powerpoint/2010/main" val="11781582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F124C-FFB9-8186-26D5-98B5A3A11297}"/>
            </a:ext>
          </a:extLst>
        </p:cNvPr>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EC61974-77EC-C7E7-9C58-F99872FD7501}"/>
              </a:ext>
            </a:extLst>
          </p:cNvPr>
          <p:cNvSpPr/>
          <p:nvPr/>
        </p:nvSpPr>
        <p:spPr>
          <a:xfrm>
            <a:off x="7213706" y="1649040"/>
            <a:ext cx="5156094" cy="1672304"/>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Rectangle: Rounded Corners 8">
            <a:extLst>
              <a:ext uri="{FF2B5EF4-FFF2-40B4-BE49-F238E27FC236}">
                <a16:creationId xmlns:a16="http://schemas.microsoft.com/office/drawing/2014/main" id="{2843A687-DA80-832F-2220-2B3925D80F2F}"/>
              </a:ext>
            </a:extLst>
          </p:cNvPr>
          <p:cNvSpPr/>
          <p:nvPr/>
        </p:nvSpPr>
        <p:spPr>
          <a:xfrm>
            <a:off x="342970" y="1649040"/>
            <a:ext cx="7099230" cy="1672304"/>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7" name="TextBox 6">
            <a:extLst>
              <a:ext uri="{FF2B5EF4-FFF2-40B4-BE49-F238E27FC236}">
                <a16:creationId xmlns:a16="http://schemas.microsoft.com/office/drawing/2014/main" id="{BB3EB1A9-646A-7800-A516-44C01CD217BE}"/>
              </a:ext>
            </a:extLst>
          </p:cNvPr>
          <p:cNvSpPr txBox="1"/>
          <p:nvPr/>
        </p:nvSpPr>
        <p:spPr>
          <a:xfrm>
            <a:off x="7744798" y="1839475"/>
            <a:ext cx="3769154" cy="1240805"/>
          </a:xfrm>
          <a:prstGeom prst="rect">
            <a:avLst/>
          </a:prstGeom>
          <a:noFill/>
        </p:spPr>
        <p:txBody>
          <a:bodyPr wrap="square" rtlCol="0">
            <a:noAutofit/>
          </a:bodyPr>
          <a:lstStyle/>
          <a:p>
            <a:pPr>
              <a:spcAft>
                <a:spcPts val="200"/>
              </a:spcAft>
            </a:pPr>
            <a:r>
              <a:rPr lang="es-xl" sz="1600" b="1" dirty="0">
                <a:solidFill>
                  <a:srgbClr val="F6891F"/>
                </a:solidFill>
                <a:latin typeface="Ubuntu" panose="020B0504030602030204" pitchFamily="34" charset="0"/>
              </a:rPr>
              <a:t>Principio</a:t>
            </a:r>
          </a:p>
          <a:p>
            <a:pPr>
              <a:spcAft>
                <a:spcPts val="200"/>
              </a:spcAft>
            </a:pPr>
            <a:r>
              <a:rPr lang="es-xl" sz="1600" dirty="0">
                <a:solidFill>
                  <a:srgbClr val="292662"/>
                </a:solidFill>
                <a:latin typeface="Ubuntu" panose="020B0504030602030204" pitchFamily="34" charset="0"/>
              </a:rPr>
              <a:t>¿Qué problema observó Pauline?</a:t>
            </a:r>
          </a:p>
          <a:p>
            <a:pPr>
              <a:spcAft>
                <a:spcPts val="200"/>
              </a:spcAft>
            </a:pPr>
            <a:r>
              <a:rPr lang="es-xl" sz="1600" dirty="0">
                <a:solidFill>
                  <a:srgbClr val="292662"/>
                </a:solidFill>
                <a:latin typeface="Ubuntu" panose="020B0504030602030204" pitchFamily="34" charset="0"/>
              </a:rPr>
              <a:t>¿Qué necesidad tenía Pauline?</a:t>
            </a:r>
          </a:p>
        </p:txBody>
      </p:sp>
      <p:grpSp>
        <p:nvGrpSpPr>
          <p:cNvPr id="27" name="Group 26">
            <a:extLst>
              <a:ext uri="{FF2B5EF4-FFF2-40B4-BE49-F238E27FC236}">
                <a16:creationId xmlns:a16="http://schemas.microsoft.com/office/drawing/2014/main" id="{CAD231CF-94AE-31D9-BCEE-03DEAE0B7CC7}"/>
              </a:ext>
            </a:extLst>
          </p:cNvPr>
          <p:cNvGrpSpPr/>
          <p:nvPr/>
        </p:nvGrpSpPr>
        <p:grpSpPr>
          <a:xfrm>
            <a:off x="342970" y="4957548"/>
            <a:ext cx="12026830" cy="1268184"/>
            <a:chOff x="342970" y="4857456"/>
            <a:chExt cx="12026830" cy="1162797"/>
          </a:xfrm>
        </p:grpSpPr>
        <p:sp>
          <p:nvSpPr>
            <p:cNvPr id="14" name="Rectangle: Rounded Corners 13">
              <a:extLst>
                <a:ext uri="{FF2B5EF4-FFF2-40B4-BE49-F238E27FC236}">
                  <a16:creationId xmlns:a16="http://schemas.microsoft.com/office/drawing/2014/main" id="{A02720C3-FB08-9327-ED2F-28EF336FD2F6}"/>
                </a:ext>
              </a:extLst>
            </p:cNvPr>
            <p:cNvSpPr/>
            <p:nvPr/>
          </p:nvSpPr>
          <p:spPr>
            <a:xfrm>
              <a:off x="7213706" y="4857456"/>
              <a:ext cx="5156094" cy="1162797"/>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1" name="Rectangle: Rounded Corners 10">
              <a:extLst>
                <a:ext uri="{FF2B5EF4-FFF2-40B4-BE49-F238E27FC236}">
                  <a16:creationId xmlns:a16="http://schemas.microsoft.com/office/drawing/2014/main" id="{22C48CED-23BB-E6CD-4255-691F6742D3A9}"/>
                </a:ext>
              </a:extLst>
            </p:cNvPr>
            <p:cNvSpPr/>
            <p:nvPr/>
          </p:nvSpPr>
          <p:spPr>
            <a:xfrm>
              <a:off x="342970" y="4934983"/>
              <a:ext cx="7099230" cy="1070027"/>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TextBox 12">
              <a:extLst>
                <a:ext uri="{FF2B5EF4-FFF2-40B4-BE49-F238E27FC236}">
                  <a16:creationId xmlns:a16="http://schemas.microsoft.com/office/drawing/2014/main" id="{626BB7C7-44BD-F4B7-5636-3212F9D1321E}"/>
                </a:ext>
              </a:extLst>
            </p:cNvPr>
            <p:cNvSpPr txBox="1"/>
            <p:nvPr/>
          </p:nvSpPr>
          <p:spPr>
            <a:xfrm>
              <a:off x="7744798" y="5004119"/>
              <a:ext cx="3769154" cy="785457"/>
            </a:xfrm>
            <a:prstGeom prst="rect">
              <a:avLst/>
            </a:prstGeom>
            <a:noFill/>
          </p:spPr>
          <p:txBody>
            <a:bodyPr wrap="square" rtlCol="0">
              <a:noAutofit/>
            </a:bodyPr>
            <a:lstStyle/>
            <a:p>
              <a:pPr>
                <a:spcAft>
                  <a:spcPts val="200"/>
                </a:spcAft>
              </a:pPr>
              <a:r>
                <a:rPr lang="es-xl" sz="1600" b="1" dirty="0">
                  <a:solidFill>
                    <a:srgbClr val="F6891F"/>
                  </a:solidFill>
                  <a:latin typeface="Ubuntu" panose="020B0504030602030204" pitchFamily="34" charset="0"/>
                </a:rPr>
                <a:t>Final</a:t>
              </a:r>
            </a:p>
            <a:p>
              <a:pPr>
                <a:spcAft>
                  <a:spcPts val="200"/>
                </a:spcAft>
              </a:pPr>
              <a:r>
                <a:rPr lang="es-xl" sz="1600" dirty="0">
                  <a:solidFill>
                    <a:srgbClr val="292662"/>
                  </a:solidFill>
                  <a:latin typeface="Ubuntu" panose="020B0504030602030204" pitchFamily="34" charset="0"/>
                </a:rPr>
                <a:t>¿Qué cambió gracias al </a:t>
              </a:r>
              <a:r>
                <a:rPr lang="es-xl" sz="1600">
                  <a:solidFill>
                    <a:srgbClr val="292662"/>
                  </a:solidFill>
                  <a:latin typeface="Ubuntu" panose="020B0504030602030204" pitchFamily="34" charset="0"/>
                </a:rPr>
                <a:t>trabajo </a:t>
              </a:r>
              <a:br>
                <a:rPr lang="en-US" sz="1600">
                  <a:solidFill>
                    <a:srgbClr val="292662"/>
                  </a:solidFill>
                  <a:latin typeface="Ubuntu" panose="020B0504030602030204" pitchFamily="34" charset="0"/>
                </a:rPr>
              </a:br>
              <a:r>
                <a:rPr lang="es-xl" sz="1600">
                  <a:solidFill>
                    <a:srgbClr val="292662"/>
                  </a:solidFill>
                  <a:latin typeface="Ubuntu" panose="020B0504030602030204" pitchFamily="34" charset="0"/>
                </a:rPr>
                <a:t>de </a:t>
              </a:r>
              <a:r>
                <a:rPr lang="es-xl" sz="1600" dirty="0">
                  <a:solidFill>
                    <a:srgbClr val="292662"/>
                  </a:solidFill>
                  <a:latin typeface="Ubuntu" panose="020B0504030602030204" pitchFamily="34" charset="0"/>
                </a:rPr>
                <a:t>Olimpiadas Especiales?</a:t>
              </a:r>
            </a:p>
          </p:txBody>
        </p:sp>
      </p:grpSp>
      <p:grpSp>
        <p:nvGrpSpPr>
          <p:cNvPr id="26" name="Group 25">
            <a:extLst>
              <a:ext uri="{FF2B5EF4-FFF2-40B4-BE49-F238E27FC236}">
                <a16:creationId xmlns:a16="http://schemas.microsoft.com/office/drawing/2014/main" id="{5AB7E89E-6057-C400-1199-9E4140001F76}"/>
              </a:ext>
            </a:extLst>
          </p:cNvPr>
          <p:cNvGrpSpPr/>
          <p:nvPr/>
        </p:nvGrpSpPr>
        <p:grpSpPr>
          <a:xfrm>
            <a:off x="342970" y="3428999"/>
            <a:ext cx="12026830" cy="1554600"/>
            <a:chOff x="342970" y="2922559"/>
            <a:chExt cx="12026830" cy="1841628"/>
          </a:xfrm>
        </p:grpSpPr>
        <p:sp>
          <p:nvSpPr>
            <p:cNvPr id="15" name="Rectangle: Rounded Corners 14">
              <a:extLst>
                <a:ext uri="{FF2B5EF4-FFF2-40B4-BE49-F238E27FC236}">
                  <a16:creationId xmlns:a16="http://schemas.microsoft.com/office/drawing/2014/main" id="{835B172D-F240-3A43-F61F-2BF321376D32}"/>
                </a:ext>
              </a:extLst>
            </p:cNvPr>
            <p:cNvSpPr/>
            <p:nvPr/>
          </p:nvSpPr>
          <p:spPr>
            <a:xfrm>
              <a:off x="7213706" y="2922559"/>
              <a:ext cx="5156094" cy="1827241"/>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0" name="Rectangle: Rounded Corners 9">
              <a:extLst>
                <a:ext uri="{FF2B5EF4-FFF2-40B4-BE49-F238E27FC236}">
                  <a16:creationId xmlns:a16="http://schemas.microsoft.com/office/drawing/2014/main" id="{C87EBCF2-7EF9-7BF1-22A1-BA8C485374FC}"/>
                </a:ext>
              </a:extLst>
            </p:cNvPr>
            <p:cNvSpPr/>
            <p:nvPr/>
          </p:nvSpPr>
          <p:spPr>
            <a:xfrm>
              <a:off x="342970" y="2922559"/>
              <a:ext cx="7099230" cy="1827241"/>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TextBox 11">
              <a:extLst>
                <a:ext uri="{FF2B5EF4-FFF2-40B4-BE49-F238E27FC236}">
                  <a16:creationId xmlns:a16="http://schemas.microsoft.com/office/drawing/2014/main" id="{262BC8BE-D1A8-856E-A12C-238345FEE71F}"/>
                </a:ext>
              </a:extLst>
            </p:cNvPr>
            <p:cNvSpPr txBox="1"/>
            <p:nvPr/>
          </p:nvSpPr>
          <p:spPr>
            <a:xfrm>
              <a:off x="7744798" y="3135632"/>
              <a:ext cx="4164174" cy="1628555"/>
            </a:xfrm>
            <a:prstGeom prst="rect">
              <a:avLst/>
            </a:prstGeom>
            <a:noFill/>
          </p:spPr>
          <p:txBody>
            <a:bodyPr wrap="square" rtlCol="0">
              <a:noAutofit/>
            </a:bodyPr>
            <a:lstStyle/>
            <a:p>
              <a:pPr>
                <a:spcAft>
                  <a:spcPts val="200"/>
                </a:spcAft>
              </a:pPr>
              <a:r>
                <a:rPr lang="es-xl" sz="1600" b="1" dirty="0">
                  <a:solidFill>
                    <a:srgbClr val="F6891F"/>
                  </a:solidFill>
                  <a:latin typeface="Ubuntu" panose="020B0504030602030204" pitchFamily="34" charset="0"/>
                </a:rPr>
                <a:t>Punto intermedio</a:t>
              </a:r>
            </a:p>
            <a:p>
              <a:pPr>
                <a:spcAft>
                  <a:spcPts val="200"/>
                </a:spcAft>
              </a:pPr>
              <a:r>
                <a:rPr lang="es-xl" sz="1600" dirty="0">
                  <a:solidFill>
                    <a:srgbClr val="292662"/>
                  </a:solidFill>
                  <a:latin typeface="Ubuntu" panose="020B0504030602030204" pitchFamily="34" charset="0"/>
                </a:rPr>
                <a:t>¿Qué trabajo hizo Olimpiadas Especiales para satisfacer la necesidad de Pauline?</a:t>
              </a:r>
            </a:p>
            <a:p>
              <a:pPr>
                <a:spcAft>
                  <a:spcPts val="200"/>
                </a:spcAft>
              </a:pPr>
              <a:r>
                <a:rPr lang="es-xl" sz="1600" dirty="0">
                  <a:solidFill>
                    <a:srgbClr val="292662"/>
                  </a:solidFill>
                  <a:latin typeface="Ubuntu" panose="020B0504030602030204" pitchFamily="34" charset="0"/>
                </a:rPr>
                <a:t>¿Qué trabajo hizo Pauline para </a:t>
              </a:r>
              <a:r>
                <a:rPr lang="es-xl" sz="1600">
                  <a:solidFill>
                    <a:srgbClr val="292662"/>
                  </a:solidFill>
                  <a:latin typeface="Ubuntu" panose="020B0504030602030204" pitchFamily="34" charset="0"/>
                </a:rPr>
                <a:t>resolver </a:t>
              </a:r>
              <a:br>
                <a:rPr lang="en-US" sz="1600">
                  <a:solidFill>
                    <a:srgbClr val="292662"/>
                  </a:solidFill>
                  <a:latin typeface="Ubuntu" panose="020B0504030602030204" pitchFamily="34" charset="0"/>
                </a:rPr>
              </a:br>
              <a:r>
                <a:rPr lang="es-xl" sz="1600">
                  <a:solidFill>
                    <a:srgbClr val="292662"/>
                  </a:solidFill>
                  <a:latin typeface="Ubuntu" panose="020B0504030602030204" pitchFamily="34" charset="0"/>
                </a:rPr>
                <a:t>el </a:t>
              </a:r>
              <a:r>
                <a:rPr lang="es-xl" sz="1600" dirty="0">
                  <a:solidFill>
                    <a:srgbClr val="292662"/>
                  </a:solidFill>
                  <a:latin typeface="Ubuntu" panose="020B0504030602030204" pitchFamily="34" charset="0"/>
                </a:rPr>
                <a:t>problema que observó?</a:t>
              </a:r>
            </a:p>
          </p:txBody>
        </p:sp>
      </p:grpSp>
      <p:sp>
        <p:nvSpPr>
          <p:cNvPr id="2" name="Text Placeholder 1">
            <a:extLst>
              <a:ext uri="{FF2B5EF4-FFF2-40B4-BE49-F238E27FC236}">
                <a16:creationId xmlns:a16="http://schemas.microsoft.com/office/drawing/2014/main" id="{F3B5DAA8-9C78-ABB8-F63C-4DBCEE037AC5}"/>
              </a:ext>
            </a:extLst>
          </p:cNvPr>
          <p:cNvSpPr>
            <a:spLocks noGrp="1"/>
          </p:cNvSpPr>
          <p:nvPr>
            <p:ph type="body" sz="quarter" idx="11"/>
          </p:nvPr>
        </p:nvSpPr>
        <p:spPr/>
        <p:txBody>
          <a:bodyPr>
            <a:no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Narración de </a:t>
            </a: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historias </a:t>
            </a:r>
            <a:br>
              <a:rPr kumimoji="0" lang="en-US"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b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de </a:t>
            </a: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impacto</a:t>
            </a:r>
          </a:p>
        </p:txBody>
      </p:sp>
      <p:sp>
        <p:nvSpPr>
          <p:cNvPr id="3" name="Text Placeholder 2">
            <a:extLst>
              <a:ext uri="{FF2B5EF4-FFF2-40B4-BE49-F238E27FC236}">
                <a16:creationId xmlns:a16="http://schemas.microsoft.com/office/drawing/2014/main" id="{EDD897B0-CCEE-EB5D-B4E5-C83E62253A58}"/>
              </a:ext>
            </a:extLst>
          </p:cNvPr>
          <p:cNvSpPr>
            <a:spLocks noGrp="1"/>
          </p:cNvSpPr>
          <p:nvPr>
            <p:ph type="body" sz="quarter" idx="12"/>
          </p:nvPr>
        </p:nvSpPr>
        <p:spPr>
          <a:xfrm>
            <a:off x="9339945" y="565232"/>
            <a:ext cx="528061" cy="356260"/>
          </a:xfrm>
        </p:spPr>
        <p:txBody>
          <a:bodyPr>
            <a:noAutofit/>
          </a:bodyPr>
          <a:lstStyle/>
          <a:p>
            <a:r>
              <a:rPr lang="es-xl" dirty="0"/>
              <a:t>1.4.</a:t>
            </a:r>
          </a:p>
        </p:txBody>
      </p:sp>
      <p:sp>
        <p:nvSpPr>
          <p:cNvPr id="4" name="Text Placeholder 3">
            <a:extLst>
              <a:ext uri="{FF2B5EF4-FFF2-40B4-BE49-F238E27FC236}">
                <a16:creationId xmlns:a16="http://schemas.microsoft.com/office/drawing/2014/main" id="{8CB11A9B-7C6A-D487-3D74-EDF06C3011A4}"/>
              </a:ext>
            </a:extLst>
          </p:cNvPr>
          <p:cNvSpPr>
            <a:spLocks noGrp="1"/>
          </p:cNvSpPr>
          <p:nvPr>
            <p:ph type="body" sz="quarter" idx="13"/>
          </p:nvPr>
        </p:nvSpPr>
        <p:spPr/>
        <p:txBody>
          <a:bodyPr>
            <a:noAutofit/>
          </a:bodyPr>
          <a:lstStyle/>
          <a:p>
            <a:r>
              <a:rPr lang="es-xl" dirty="0"/>
              <a:t>Día uno</a:t>
            </a:r>
          </a:p>
        </p:txBody>
      </p:sp>
      <p:sp>
        <p:nvSpPr>
          <p:cNvPr id="8" name="TextBox 7">
            <a:extLst>
              <a:ext uri="{FF2B5EF4-FFF2-40B4-BE49-F238E27FC236}">
                <a16:creationId xmlns:a16="http://schemas.microsoft.com/office/drawing/2014/main" id="{B362FA5F-654C-87D8-E948-BF0DD1D2CB9E}"/>
              </a:ext>
            </a:extLst>
          </p:cNvPr>
          <p:cNvSpPr txBox="1"/>
          <p:nvPr/>
        </p:nvSpPr>
        <p:spPr>
          <a:xfrm>
            <a:off x="603429" y="1605972"/>
            <a:ext cx="6674251" cy="4924874"/>
          </a:xfrm>
          <a:prstGeom prst="rect">
            <a:avLst/>
          </a:prstGeom>
          <a:noFill/>
        </p:spPr>
        <p:txBody>
          <a:bodyPr wrap="square" rtlCol="0">
            <a:noAutofit/>
          </a:bodyPr>
          <a:lstStyle/>
          <a:p>
            <a:pPr>
              <a:lnSpc>
                <a:spcPct val="110000"/>
              </a:lnSpc>
            </a:pPr>
            <a:r>
              <a:rPr lang="es-xl" sz="1400" dirty="0">
                <a:solidFill>
                  <a:srgbClr val="292662"/>
                </a:solidFill>
                <a:latin typeface="Ubuntu" panose="020B0504030602030204" pitchFamily="34" charset="0"/>
              </a:rPr>
              <a:t>Pauline Paul recuerda el dolor de ser víctima de acoso escolar cuando era niña.</a:t>
            </a:r>
          </a:p>
          <a:p>
            <a:pPr>
              <a:lnSpc>
                <a:spcPct val="110000"/>
              </a:lnSpc>
            </a:pPr>
            <a:r>
              <a:rPr lang="es-xl" sz="1400" dirty="0">
                <a:solidFill>
                  <a:srgbClr val="292662"/>
                </a:solidFill>
                <a:latin typeface="Ubuntu" panose="020B0504030602030204" pitchFamily="34" charset="0"/>
              </a:rPr>
              <a:t>Los compañeros de Pauline se burlaban de ella porque no podía aprender tan rápido como muchos otros debido a su discapacidad intelectual.</a:t>
            </a:r>
          </a:p>
          <a:p>
            <a:pPr>
              <a:lnSpc>
                <a:spcPct val="110000"/>
              </a:lnSpc>
            </a:pPr>
            <a:r>
              <a:rPr lang="es-xl" sz="1400" dirty="0">
                <a:solidFill>
                  <a:srgbClr val="292662"/>
                </a:solidFill>
                <a:latin typeface="Ubuntu" panose="020B0504030602030204" pitchFamily="34" charset="0"/>
              </a:rPr>
              <a:t>Ella sabía que el acoso escolar seguía siendo un problema en las escuelas cercanas a ella, en Papúa Nueva Guinea. Quería ayudar a otros a evitar </a:t>
            </a:r>
            <a:br>
              <a:rPr lang="en-US" sz="1400" dirty="0">
                <a:solidFill>
                  <a:srgbClr val="292662"/>
                </a:solidFill>
                <a:latin typeface="Ubuntu" panose="020B0504030602030204" pitchFamily="34" charset="0"/>
              </a:rPr>
            </a:br>
            <a:r>
              <a:rPr lang="es-xl" sz="1400" dirty="0">
                <a:solidFill>
                  <a:srgbClr val="292662"/>
                </a:solidFill>
                <a:latin typeface="Ubuntu" panose="020B0504030602030204" pitchFamily="34" charset="0"/>
              </a:rPr>
              <a:t>el daño que ella sintió al crecer.</a:t>
            </a:r>
          </a:p>
          <a:p>
            <a:pPr>
              <a:lnSpc>
                <a:spcPct val="110000"/>
              </a:lnSpc>
              <a:spcAft>
                <a:spcPts val="3000"/>
              </a:spcAft>
            </a:pPr>
            <a:r>
              <a:rPr lang="es-xl" sz="1400" dirty="0">
                <a:solidFill>
                  <a:srgbClr val="292662"/>
                </a:solidFill>
                <a:latin typeface="Ubuntu" panose="020B0504030602030204" pitchFamily="34" charset="0"/>
              </a:rPr>
              <a:t>Sin embargo, Pauline no estaba segura de cómo empezar ni de qué hacer.</a:t>
            </a:r>
          </a:p>
          <a:p>
            <a:pPr>
              <a:lnSpc>
                <a:spcPct val="110000"/>
              </a:lnSpc>
            </a:pPr>
            <a:r>
              <a:rPr lang="es-xl" sz="1400" dirty="0">
                <a:solidFill>
                  <a:srgbClr val="292662"/>
                </a:solidFill>
                <a:latin typeface="Ubuntu" panose="020B0504030602030204" pitchFamily="34" charset="0"/>
              </a:rPr>
              <a:t>Olimpiadas Especiales capacitó a Pauline para hablar en público. Aprendió que para tener confianza en sí misma tenía que practicar, practicar y practicar aún más. Lo hizo, y perdió el miedo a dar discursos.</a:t>
            </a:r>
          </a:p>
          <a:p>
            <a:pPr>
              <a:lnSpc>
                <a:spcPct val="110000"/>
              </a:lnSpc>
              <a:spcAft>
                <a:spcPts val="3000"/>
              </a:spcAft>
            </a:pPr>
            <a:r>
              <a:rPr lang="es-xl" sz="1400" dirty="0">
                <a:solidFill>
                  <a:srgbClr val="292662"/>
                </a:solidFill>
                <a:latin typeface="Ubuntu" panose="020B0504030602030204" pitchFamily="34" charset="0"/>
              </a:rPr>
              <a:t>Pauline habló sobre su vida y sobre el acoso en cuatro escuelas de Papúa </a:t>
            </a:r>
            <a:br>
              <a:rPr lang="en-US" sz="1400" dirty="0">
                <a:solidFill>
                  <a:srgbClr val="292662"/>
                </a:solidFill>
                <a:latin typeface="Ubuntu" panose="020B0504030602030204" pitchFamily="34" charset="0"/>
              </a:rPr>
            </a:br>
            <a:r>
              <a:rPr lang="es-xl" sz="1400" dirty="0">
                <a:solidFill>
                  <a:srgbClr val="292662"/>
                </a:solidFill>
                <a:latin typeface="Ubuntu" panose="020B0504030602030204" pitchFamily="34" charset="0"/>
              </a:rPr>
              <a:t>Nueva Guinea.</a:t>
            </a:r>
          </a:p>
          <a:p>
            <a:pPr>
              <a:lnSpc>
                <a:spcPct val="110000"/>
              </a:lnSpc>
            </a:pPr>
            <a:r>
              <a:rPr lang="en-US" sz="1400" dirty="0">
                <a:solidFill>
                  <a:srgbClr val="292662"/>
                </a:solidFill>
                <a:latin typeface="Ubuntu" panose="020B0504030602030204" pitchFamily="34" charset="0"/>
              </a:rPr>
              <a:t>“</a:t>
            </a:r>
            <a:r>
              <a:rPr lang="es-xl" sz="1400" i="1" dirty="0">
                <a:solidFill>
                  <a:srgbClr val="292662"/>
                </a:solidFill>
                <a:latin typeface="Ubuntu" panose="020B0504030602030204" pitchFamily="34" charset="0"/>
              </a:rPr>
              <a:t>Ahora sé realmente lo que siente una persona con discapacidad intelectual cuando la acosan</a:t>
            </a:r>
            <a:r>
              <a:rPr lang="en-US" sz="1400" dirty="0">
                <a:solidFill>
                  <a:srgbClr val="292662"/>
                </a:solidFill>
                <a:latin typeface="Ubuntu" panose="020B0504030602030204" pitchFamily="34" charset="0"/>
              </a:rPr>
              <a:t>”</a:t>
            </a:r>
            <a:r>
              <a:rPr lang="es-xl" sz="1400" dirty="0">
                <a:solidFill>
                  <a:srgbClr val="292662"/>
                </a:solidFill>
                <a:latin typeface="Ubuntu" panose="020B0504030602030204" pitchFamily="34" charset="0"/>
              </a:rPr>
              <a:t>, dijo un estudiante que la escuchó hablar.</a:t>
            </a:r>
          </a:p>
          <a:p>
            <a:pPr>
              <a:lnSpc>
                <a:spcPct val="110000"/>
              </a:lnSpc>
            </a:pPr>
            <a:r>
              <a:rPr lang="en-US" sz="1400" dirty="0">
                <a:solidFill>
                  <a:srgbClr val="292662"/>
                </a:solidFill>
                <a:latin typeface="Ubuntu" panose="020B0504030602030204" pitchFamily="34" charset="0"/>
              </a:rPr>
              <a:t>“</a:t>
            </a:r>
            <a:r>
              <a:rPr lang="es-xl" sz="1400" i="1" dirty="0">
                <a:solidFill>
                  <a:srgbClr val="292662"/>
                </a:solidFill>
                <a:latin typeface="Ubuntu" panose="020B0504030602030204" pitchFamily="34" charset="0"/>
              </a:rPr>
              <a:t>Me comprometo a detener el acoso. Defenderé a mis amigos si los acosan</a:t>
            </a:r>
            <a:r>
              <a:rPr lang="en-US" sz="1400" dirty="0">
                <a:solidFill>
                  <a:srgbClr val="292662"/>
                </a:solidFill>
                <a:latin typeface="Ubuntu" panose="020B0504030602030204" pitchFamily="34" charset="0"/>
              </a:rPr>
              <a:t>”</a:t>
            </a:r>
            <a:r>
              <a:rPr lang="es-xl" sz="1400" dirty="0">
                <a:solidFill>
                  <a:srgbClr val="292662"/>
                </a:solidFill>
                <a:latin typeface="Ubuntu" panose="020B0504030602030204" pitchFamily="34" charset="0"/>
              </a:rPr>
              <a:t>.</a:t>
            </a:r>
            <a:endParaRPr lang="en-US" sz="1400" i="1" dirty="0">
              <a:solidFill>
                <a:srgbClr val="292662"/>
              </a:solidFill>
              <a:latin typeface="Ubuntu" panose="020B0504030602030204" pitchFamily="34" charset="0"/>
            </a:endParaRPr>
          </a:p>
        </p:txBody>
      </p:sp>
      <p:pic>
        <p:nvPicPr>
          <p:cNvPr id="17" name="Graphic 16">
            <a:extLst>
              <a:ext uri="{FF2B5EF4-FFF2-40B4-BE49-F238E27FC236}">
                <a16:creationId xmlns:a16="http://schemas.microsoft.com/office/drawing/2014/main" id="{A3697255-7CF5-3D60-ECC6-C9411B2FB6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277681" y="2311329"/>
            <a:ext cx="347725" cy="347725"/>
          </a:xfrm>
          <a:prstGeom prst="rect">
            <a:avLst/>
          </a:prstGeom>
        </p:spPr>
      </p:pic>
      <p:pic>
        <p:nvPicPr>
          <p:cNvPr id="18" name="Graphic 17">
            <a:extLst>
              <a:ext uri="{FF2B5EF4-FFF2-40B4-BE49-F238E27FC236}">
                <a16:creationId xmlns:a16="http://schemas.microsoft.com/office/drawing/2014/main" id="{408F356B-7458-88AE-D08E-33CA417407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277681" y="3983633"/>
            <a:ext cx="347725" cy="347725"/>
          </a:xfrm>
          <a:prstGeom prst="rect">
            <a:avLst/>
          </a:prstGeom>
        </p:spPr>
      </p:pic>
      <p:pic>
        <p:nvPicPr>
          <p:cNvPr id="20" name="Graphic 19">
            <a:extLst>
              <a:ext uri="{FF2B5EF4-FFF2-40B4-BE49-F238E27FC236}">
                <a16:creationId xmlns:a16="http://schemas.microsoft.com/office/drawing/2014/main" id="{6194A9D6-2C71-AC3C-9B7D-C6D7CFDCC9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268337" y="5440337"/>
            <a:ext cx="347725" cy="347725"/>
          </a:xfrm>
          <a:prstGeom prst="rect">
            <a:avLst/>
          </a:prstGeom>
        </p:spPr>
      </p:pic>
    </p:spTree>
    <p:extLst>
      <p:ext uri="{BB962C8B-B14F-4D97-AF65-F5344CB8AC3E}">
        <p14:creationId xmlns:p14="http://schemas.microsoft.com/office/powerpoint/2010/main" val="393014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E4407-17D3-6D6C-E394-CE844AA3949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C3638D1-C016-B6F5-403E-3DB26707D1B2}"/>
              </a:ext>
            </a:extLst>
          </p:cNvPr>
          <p:cNvSpPr txBox="1"/>
          <p:nvPr/>
        </p:nvSpPr>
        <p:spPr>
          <a:xfrm>
            <a:off x="2638698" y="2648579"/>
            <a:ext cx="6914606" cy="1077218"/>
          </a:xfrm>
          <a:prstGeom prst="rect">
            <a:avLst/>
          </a:prstGeom>
          <a:noFill/>
        </p:spPr>
        <p:txBody>
          <a:bodyPr wrap="square" rtlCol="0">
            <a:spAutoFit/>
          </a:bodyPr>
          <a:lstStyle/>
          <a:p>
            <a:pPr algn="ctr"/>
            <a:r>
              <a:rPr lang="es-xl" sz="3200" dirty="0">
                <a:solidFill>
                  <a:schemeClr val="bg1"/>
                </a:solidFill>
                <a:latin typeface="Ubuntu" panose="020B0504030602030204" pitchFamily="34" charset="0"/>
              </a:rPr>
              <a:t>Es fácil describir el </a:t>
            </a:r>
            <a:r>
              <a:rPr lang="es-xl" sz="3200" b="1" dirty="0">
                <a:solidFill>
                  <a:srgbClr val="F6891F"/>
                </a:solidFill>
                <a:latin typeface="Ubuntu" panose="020B0504030602030204" pitchFamily="34" charset="0"/>
              </a:rPr>
              <a:t>trabajo.</a:t>
            </a:r>
          </a:p>
          <a:p>
            <a:pPr algn="ctr"/>
            <a:r>
              <a:rPr lang="es-xl" sz="3200" dirty="0">
                <a:solidFill>
                  <a:schemeClr val="bg1"/>
                </a:solidFill>
                <a:latin typeface="Ubuntu" panose="020B0504030602030204" pitchFamily="34" charset="0"/>
              </a:rPr>
              <a:t>Identificar el </a:t>
            </a:r>
            <a:r>
              <a:rPr lang="es-xl" sz="3200" b="1" dirty="0">
                <a:solidFill>
                  <a:srgbClr val="F6891F"/>
                </a:solidFill>
                <a:latin typeface="Ubuntu" panose="020B0504030602030204" pitchFamily="34" charset="0"/>
              </a:rPr>
              <a:t>impacto</a:t>
            </a:r>
            <a:r>
              <a:rPr lang="es-xl" sz="3200" dirty="0">
                <a:solidFill>
                  <a:schemeClr val="bg1"/>
                </a:solidFill>
                <a:latin typeface="Ubuntu" panose="020B0504030602030204" pitchFamily="34" charset="0"/>
              </a:rPr>
              <a:t> es más difícil.</a:t>
            </a:r>
          </a:p>
        </p:txBody>
      </p:sp>
      <p:sp>
        <p:nvSpPr>
          <p:cNvPr id="2" name="TextBox 1">
            <a:extLst>
              <a:ext uri="{FF2B5EF4-FFF2-40B4-BE49-F238E27FC236}">
                <a16:creationId xmlns:a16="http://schemas.microsoft.com/office/drawing/2014/main" id="{9AEE75C9-5568-3E37-066E-EABBC9867F40}"/>
              </a:ext>
            </a:extLst>
          </p:cNvPr>
          <p:cNvSpPr txBox="1"/>
          <p:nvPr/>
        </p:nvSpPr>
        <p:spPr>
          <a:xfrm>
            <a:off x="2830285" y="3857939"/>
            <a:ext cx="6531430" cy="830997"/>
          </a:xfrm>
          <a:prstGeom prst="rect">
            <a:avLst/>
          </a:prstGeom>
          <a:noFill/>
        </p:spPr>
        <p:txBody>
          <a:bodyPr wrap="square" rtlCol="0">
            <a:spAutoFit/>
          </a:bodyPr>
          <a:lstStyle/>
          <a:p>
            <a:pPr algn="ctr"/>
            <a:r>
              <a:rPr lang="es-xl" sz="2400" dirty="0">
                <a:solidFill>
                  <a:schemeClr val="bg1"/>
                </a:solidFill>
                <a:latin typeface="Ubuntu" panose="020B0504030602030204" pitchFamily="34" charset="0"/>
              </a:rPr>
              <a:t>Los miembros de las familias ven el verdadero impacto de Olimpiadas Especiales.</a:t>
            </a:r>
          </a:p>
        </p:txBody>
      </p:sp>
    </p:spTree>
    <p:extLst>
      <p:ext uri="{BB962C8B-B14F-4D97-AF65-F5344CB8AC3E}">
        <p14:creationId xmlns:p14="http://schemas.microsoft.com/office/powerpoint/2010/main" val="23659036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E2757-E690-94D8-0A4D-A3F852AF9B68}"/>
            </a:ext>
          </a:extLst>
        </p:cNvPr>
        <p:cNvGrpSpPr/>
        <p:nvPr/>
      </p:nvGrpSpPr>
      <p:grpSpPr>
        <a:xfrm>
          <a:off x="0" y="0"/>
          <a:ext cx="0" cy="0"/>
          <a:chOff x="0" y="0"/>
          <a:chExt cx="0" cy="0"/>
        </a:xfrm>
      </p:grpSpPr>
      <p:pic>
        <p:nvPicPr>
          <p:cNvPr id="7" name="Picture 6" descr="Un mapa del mundo en tonos morados&#10;&#10;Descripción generada automáticamente">
            <a:extLst>
              <a:ext uri="{FF2B5EF4-FFF2-40B4-BE49-F238E27FC236}">
                <a16:creationId xmlns:a16="http://schemas.microsoft.com/office/drawing/2014/main" id="{62CF5145-7545-5D78-B1C1-28078D139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7621101-81A2-4EEF-3C84-CB26851A2A94}"/>
              </a:ext>
            </a:extLst>
          </p:cNvPr>
          <p:cNvSpPr txBox="1"/>
          <p:nvPr/>
        </p:nvSpPr>
        <p:spPr>
          <a:xfrm>
            <a:off x="3230136" y="2851779"/>
            <a:ext cx="5731729" cy="1569660"/>
          </a:xfrm>
          <a:prstGeom prst="rect">
            <a:avLst/>
          </a:prstGeom>
          <a:noFill/>
        </p:spPr>
        <p:txBody>
          <a:bodyPr wrap="square" rtlCol="0">
            <a:spAutoFit/>
          </a:bodyPr>
          <a:lstStyle/>
          <a:p>
            <a:pPr algn="ctr"/>
            <a:r>
              <a:rPr lang="es-xl" sz="3200" b="1" dirty="0">
                <a:solidFill>
                  <a:srgbClr val="F6891F"/>
                </a:solidFill>
                <a:latin typeface="Ubuntu" panose="020B0504030602030204" pitchFamily="34" charset="0"/>
              </a:rPr>
              <a:t>Millones de familias </a:t>
            </a:r>
            <a:r>
              <a:rPr lang="es-xl" sz="3200">
                <a:solidFill>
                  <a:schemeClr val="bg1"/>
                </a:solidFill>
                <a:latin typeface="Ubuntu" panose="020B0504030602030204" pitchFamily="34" charset="0"/>
              </a:rPr>
              <a:t>ven </a:t>
            </a:r>
            <a:br>
              <a:rPr lang="en-US" sz="3200">
                <a:solidFill>
                  <a:schemeClr val="bg1"/>
                </a:solidFill>
                <a:latin typeface="Ubuntu" panose="020B0504030602030204" pitchFamily="34" charset="0"/>
              </a:rPr>
            </a:br>
            <a:r>
              <a:rPr lang="es-xl" sz="3200">
                <a:solidFill>
                  <a:schemeClr val="bg1"/>
                </a:solidFill>
                <a:latin typeface="Ubuntu" panose="020B0504030602030204" pitchFamily="34" charset="0"/>
              </a:rPr>
              <a:t>el </a:t>
            </a:r>
            <a:r>
              <a:rPr lang="es-xl" sz="3200" dirty="0">
                <a:solidFill>
                  <a:schemeClr val="bg1"/>
                </a:solidFill>
                <a:latin typeface="Ubuntu" panose="020B0504030602030204" pitchFamily="34" charset="0"/>
              </a:rPr>
              <a:t>impacto del trabajo en la vida diaria de los atletas.</a:t>
            </a:r>
          </a:p>
        </p:txBody>
      </p:sp>
      <p:grpSp>
        <p:nvGrpSpPr>
          <p:cNvPr id="8" name="Group 7">
            <a:extLst>
              <a:ext uri="{FF2B5EF4-FFF2-40B4-BE49-F238E27FC236}">
                <a16:creationId xmlns:a16="http://schemas.microsoft.com/office/drawing/2014/main" id="{535B924A-A082-9FA0-CFAB-A7B2CD83A605}"/>
              </a:ext>
            </a:extLst>
          </p:cNvPr>
          <p:cNvGrpSpPr/>
          <p:nvPr/>
        </p:nvGrpSpPr>
        <p:grpSpPr>
          <a:xfrm>
            <a:off x="511793" y="481642"/>
            <a:ext cx="1731558" cy="528060"/>
            <a:chOff x="511793" y="448686"/>
            <a:chExt cx="1731558" cy="528060"/>
          </a:xfrm>
        </p:grpSpPr>
        <p:pic>
          <p:nvPicPr>
            <p:cNvPr id="9" name="Graphic 8">
              <a:extLst>
                <a:ext uri="{FF2B5EF4-FFF2-40B4-BE49-F238E27FC236}">
                  <a16:creationId xmlns:a16="http://schemas.microsoft.com/office/drawing/2014/main" id="{1F02FEDF-43B9-8866-1F20-639928602A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1793" y="448686"/>
              <a:ext cx="528060" cy="528060"/>
            </a:xfrm>
            <a:prstGeom prst="rect">
              <a:avLst/>
            </a:prstGeom>
          </p:spPr>
        </p:pic>
        <p:sp>
          <p:nvSpPr>
            <p:cNvPr id="10" name="TextBox 9">
              <a:extLst>
                <a:ext uri="{FF2B5EF4-FFF2-40B4-BE49-F238E27FC236}">
                  <a16:creationId xmlns:a16="http://schemas.microsoft.com/office/drawing/2014/main" id="{07E25DF3-6903-5F45-4796-C6629B90A8B4}"/>
                </a:ext>
              </a:extLst>
            </p:cNvPr>
            <p:cNvSpPr txBox="1"/>
            <p:nvPr userDrawn="1"/>
          </p:nvSpPr>
          <p:spPr>
            <a:xfrm>
              <a:off x="1019072" y="523666"/>
              <a:ext cx="1224279" cy="346249"/>
            </a:xfrm>
            <a:prstGeom prst="rect">
              <a:avLst/>
            </a:prstGeom>
            <a:noFill/>
          </p:spPr>
          <p:txBody>
            <a:bodyPr wrap="square" rtlCol="0">
              <a:spAutoFit/>
            </a:bodyPr>
            <a:lstStyle/>
            <a:p>
              <a:r>
                <a:rPr lang="es-xl" sz="1650" b="1" dirty="0">
                  <a:solidFill>
                    <a:schemeClr val="bg1"/>
                  </a:solidFill>
                  <a:latin typeface="Ubuntu" panose="020B0504030602030204" pitchFamily="34" charset="0"/>
                </a:rPr>
                <a:t>FAMILIAS</a:t>
              </a:r>
            </a:p>
          </p:txBody>
        </p:sp>
      </p:grpSp>
      <p:pic>
        <p:nvPicPr>
          <p:cNvPr id="11" name="Graphic 10">
            <a:extLst>
              <a:ext uri="{FF2B5EF4-FFF2-40B4-BE49-F238E27FC236}">
                <a16:creationId xmlns:a16="http://schemas.microsoft.com/office/drawing/2014/main" id="{6AAD871E-B153-D9AB-8716-F172A4A8F8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74452" y="481642"/>
            <a:ext cx="1505755" cy="528060"/>
          </a:xfrm>
          <a:prstGeom prst="rect">
            <a:avLst/>
          </a:prstGeom>
        </p:spPr>
      </p:pic>
    </p:spTree>
    <p:extLst>
      <p:ext uri="{BB962C8B-B14F-4D97-AF65-F5344CB8AC3E}">
        <p14:creationId xmlns:p14="http://schemas.microsoft.com/office/powerpoint/2010/main" val="25513630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B94E2-B134-0A26-42D6-7E7B80717DD1}"/>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Narración de </a:t>
            </a: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historias </a:t>
            </a:r>
            <a:br>
              <a:rPr kumimoji="0" lang="en-US"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b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de </a:t>
            </a: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impacto</a:t>
            </a:r>
          </a:p>
        </p:txBody>
      </p:sp>
      <p:sp>
        <p:nvSpPr>
          <p:cNvPr id="3" name="Text Placeholder 2">
            <a:extLst>
              <a:ext uri="{FF2B5EF4-FFF2-40B4-BE49-F238E27FC236}">
                <a16:creationId xmlns:a16="http://schemas.microsoft.com/office/drawing/2014/main" id="{050469FB-94C9-86FE-A037-FBD1CB90611C}"/>
              </a:ext>
            </a:extLst>
          </p:cNvPr>
          <p:cNvSpPr>
            <a:spLocks noGrp="1"/>
          </p:cNvSpPr>
          <p:nvPr>
            <p:ph type="body" sz="quarter" idx="12"/>
          </p:nvPr>
        </p:nvSpPr>
        <p:spPr>
          <a:xfrm>
            <a:off x="9339945" y="575623"/>
            <a:ext cx="528061" cy="356260"/>
          </a:xfrm>
        </p:spPr>
        <p:txBody>
          <a:bodyPr/>
          <a:lstStyle/>
          <a:p>
            <a:r>
              <a:rPr lang="es-xl" dirty="0"/>
              <a:t>1.4.</a:t>
            </a:r>
          </a:p>
        </p:txBody>
      </p:sp>
      <p:sp>
        <p:nvSpPr>
          <p:cNvPr id="4" name="Text Placeholder 3">
            <a:extLst>
              <a:ext uri="{FF2B5EF4-FFF2-40B4-BE49-F238E27FC236}">
                <a16:creationId xmlns:a16="http://schemas.microsoft.com/office/drawing/2014/main" id="{AC44FD7F-2D1D-886A-8BC5-CF22652AC158}"/>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3A47CB17-728D-CFA9-9292-3EF7305981E2}"/>
              </a:ext>
            </a:extLst>
          </p:cNvPr>
          <p:cNvSpPr txBox="1"/>
          <p:nvPr/>
        </p:nvSpPr>
        <p:spPr>
          <a:xfrm>
            <a:off x="1082525" y="2707676"/>
            <a:ext cx="5470119" cy="1646605"/>
          </a:xfrm>
          <a:prstGeom prst="rect">
            <a:avLst/>
          </a:prstGeom>
          <a:noFill/>
        </p:spPr>
        <p:txBody>
          <a:bodyPr wrap="square" rtlCol="0">
            <a:spAutoFit/>
          </a:bodyPr>
          <a:lstStyle/>
          <a:p>
            <a:pPr>
              <a:spcAft>
                <a:spcPts val="600"/>
              </a:spcAft>
            </a:pPr>
            <a:r>
              <a:rPr lang="es-xl" sz="2400" b="1" dirty="0">
                <a:solidFill>
                  <a:srgbClr val="292662"/>
                </a:solidFill>
                <a:latin typeface="Ubuntu" panose="020B0504030602030204" pitchFamily="34" charset="0"/>
              </a:rPr>
              <a:t>Las personas que hacen el trabajo solo saben lo que </a:t>
            </a:r>
            <a:r>
              <a:rPr lang="es-xl" sz="2400" b="1" dirty="0">
                <a:solidFill>
                  <a:srgbClr val="F6891F"/>
                </a:solidFill>
                <a:latin typeface="Ubuntu" panose="020B0504030602030204" pitchFamily="34" charset="0"/>
              </a:rPr>
              <a:t>ELLOS</a:t>
            </a:r>
            <a:r>
              <a:rPr lang="es-xl" sz="2400" b="1" dirty="0">
                <a:solidFill>
                  <a:srgbClr val="292662"/>
                </a:solidFill>
                <a:latin typeface="Ubuntu" panose="020B0504030602030204" pitchFamily="34" charset="0"/>
              </a:rPr>
              <a:t> hicieron. </a:t>
            </a:r>
          </a:p>
          <a:p>
            <a:pPr>
              <a:spcAft>
                <a:spcPts val="600"/>
              </a:spcAft>
            </a:pPr>
            <a:r>
              <a:rPr lang="es-xl" sz="2400" dirty="0">
                <a:solidFill>
                  <a:srgbClr val="292662"/>
                </a:solidFill>
                <a:latin typeface="Ubuntu" panose="020B0504030602030204" pitchFamily="34" charset="0"/>
              </a:rPr>
              <a:t>A menudo no ven el efecto a largo plazo de su trabajo. </a:t>
            </a:r>
          </a:p>
        </p:txBody>
      </p:sp>
      <p:pic>
        <p:nvPicPr>
          <p:cNvPr id="13" name="Graphic 12">
            <a:extLst>
              <a:ext uri="{FF2B5EF4-FFF2-40B4-BE49-F238E27FC236}">
                <a16:creationId xmlns:a16="http://schemas.microsoft.com/office/drawing/2014/main" id="{AD26754D-70DE-3CEB-4500-9884836D506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4487"/>
          <a:stretch/>
        </p:blipFill>
        <p:spPr>
          <a:xfrm>
            <a:off x="6901267" y="1867323"/>
            <a:ext cx="4521755" cy="4990678"/>
          </a:xfrm>
          <a:prstGeom prst="rect">
            <a:avLst/>
          </a:prstGeom>
        </p:spPr>
      </p:pic>
    </p:spTree>
    <p:extLst>
      <p:ext uri="{BB962C8B-B14F-4D97-AF65-F5344CB8AC3E}">
        <p14:creationId xmlns:p14="http://schemas.microsoft.com/office/powerpoint/2010/main" val="32988590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418FE-9C35-94F7-2182-24CB31943CAE}"/>
            </a:ext>
          </a:extLst>
        </p:cNvPr>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59EA9FB4-288B-DF8E-8999-AB596A654FA7}"/>
              </a:ext>
            </a:extLst>
          </p:cNvPr>
          <p:cNvSpPr/>
          <p:nvPr/>
        </p:nvSpPr>
        <p:spPr>
          <a:xfrm>
            <a:off x="-995523" y="1473200"/>
            <a:ext cx="10596723" cy="5041900"/>
          </a:xfrm>
          <a:prstGeom prst="roundRect">
            <a:avLst>
              <a:gd name="adj" fmla="val 3784"/>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103E1FD0-4179-2B0F-22E0-97BE6B78C0D1}"/>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Narración de </a:t>
            </a: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historias </a:t>
            </a:r>
            <a:br>
              <a:rPr kumimoji="0" lang="en-US"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b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de </a:t>
            </a: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impacto</a:t>
            </a:r>
          </a:p>
        </p:txBody>
      </p:sp>
      <p:sp>
        <p:nvSpPr>
          <p:cNvPr id="3" name="Text Placeholder 2">
            <a:extLst>
              <a:ext uri="{FF2B5EF4-FFF2-40B4-BE49-F238E27FC236}">
                <a16:creationId xmlns:a16="http://schemas.microsoft.com/office/drawing/2014/main" id="{B4FFB15C-CE73-F758-5CDE-722D343E096B}"/>
              </a:ext>
            </a:extLst>
          </p:cNvPr>
          <p:cNvSpPr>
            <a:spLocks noGrp="1"/>
          </p:cNvSpPr>
          <p:nvPr>
            <p:ph type="body" sz="quarter" idx="12"/>
          </p:nvPr>
        </p:nvSpPr>
        <p:spPr>
          <a:xfrm>
            <a:off x="9339945" y="575623"/>
            <a:ext cx="528061" cy="356260"/>
          </a:xfrm>
        </p:spPr>
        <p:txBody>
          <a:bodyPr/>
          <a:lstStyle/>
          <a:p>
            <a:r>
              <a:rPr lang="es-xl" dirty="0"/>
              <a:t>1.4.</a:t>
            </a:r>
          </a:p>
        </p:txBody>
      </p:sp>
      <p:sp>
        <p:nvSpPr>
          <p:cNvPr id="4" name="Text Placeholder 3">
            <a:extLst>
              <a:ext uri="{FF2B5EF4-FFF2-40B4-BE49-F238E27FC236}">
                <a16:creationId xmlns:a16="http://schemas.microsoft.com/office/drawing/2014/main" id="{208A93B1-55DB-3FA5-0171-5471D7A2CC1B}"/>
              </a:ext>
            </a:extLst>
          </p:cNvPr>
          <p:cNvSpPr>
            <a:spLocks noGrp="1"/>
          </p:cNvSpPr>
          <p:nvPr>
            <p:ph type="body" sz="quarter" idx="13"/>
          </p:nvPr>
        </p:nvSpPr>
        <p:spPr/>
        <p:txBody>
          <a:bodyPr/>
          <a:lstStyle/>
          <a:p>
            <a:r>
              <a:rPr lang="es-xl" dirty="0"/>
              <a:t>Día uno</a:t>
            </a:r>
          </a:p>
        </p:txBody>
      </p:sp>
      <p:pic>
        <p:nvPicPr>
          <p:cNvPr id="13" name="Graphic 12">
            <a:extLst>
              <a:ext uri="{FF2B5EF4-FFF2-40B4-BE49-F238E27FC236}">
                <a16:creationId xmlns:a16="http://schemas.microsoft.com/office/drawing/2014/main" id="{7F625D04-6E13-709D-C001-0B950E8BF3A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4487"/>
          <a:stretch/>
        </p:blipFill>
        <p:spPr>
          <a:xfrm>
            <a:off x="9296272" y="3974354"/>
            <a:ext cx="2612700" cy="2883647"/>
          </a:xfrm>
          <a:prstGeom prst="rect">
            <a:avLst/>
          </a:prstGeom>
        </p:spPr>
      </p:pic>
      <p:graphicFrame>
        <p:nvGraphicFramePr>
          <p:cNvPr id="6" name="Table 5">
            <a:extLst>
              <a:ext uri="{FF2B5EF4-FFF2-40B4-BE49-F238E27FC236}">
                <a16:creationId xmlns:a16="http://schemas.microsoft.com/office/drawing/2014/main" id="{22988020-A570-E2A6-56EC-F838D663A86F}"/>
              </a:ext>
            </a:extLst>
          </p:cNvPr>
          <p:cNvGraphicFramePr>
            <a:graphicFrameLocks noGrp="1"/>
          </p:cNvGraphicFramePr>
          <p:nvPr>
            <p:extLst>
              <p:ext uri="{D42A27DB-BD31-4B8C-83A1-F6EECF244321}">
                <p14:modId xmlns:p14="http://schemas.microsoft.com/office/powerpoint/2010/main" val="1412967005"/>
              </p:ext>
            </p:extLst>
          </p:nvPr>
        </p:nvGraphicFramePr>
        <p:xfrm>
          <a:off x="444500" y="2105713"/>
          <a:ext cx="8737400" cy="4140000"/>
        </p:xfrm>
        <a:graphic>
          <a:graphicData uri="http://schemas.openxmlformats.org/drawingml/2006/table">
            <a:tbl>
              <a:tblPr firstRow="1" bandRow="1">
                <a:tableStyleId>{5C22544A-7EE6-4342-B048-85BDC9FD1C3A}</a:tableStyleId>
              </a:tblPr>
              <a:tblGrid>
                <a:gridCol w="3156574">
                  <a:extLst>
                    <a:ext uri="{9D8B030D-6E8A-4147-A177-3AD203B41FA5}">
                      <a16:colId xmlns:a16="http://schemas.microsoft.com/office/drawing/2014/main" val="1936953425"/>
                    </a:ext>
                  </a:extLst>
                </a:gridCol>
                <a:gridCol w="1440826">
                  <a:extLst>
                    <a:ext uri="{9D8B030D-6E8A-4147-A177-3AD203B41FA5}">
                      <a16:colId xmlns:a16="http://schemas.microsoft.com/office/drawing/2014/main" val="3791753917"/>
                    </a:ext>
                  </a:extLst>
                </a:gridCol>
                <a:gridCol w="4140000">
                  <a:extLst>
                    <a:ext uri="{9D8B030D-6E8A-4147-A177-3AD203B41FA5}">
                      <a16:colId xmlns:a16="http://schemas.microsoft.com/office/drawing/2014/main" val="1309576316"/>
                    </a:ext>
                  </a:extLst>
                </a:gridCol>
              </a:tblGrid>
              <a:tr h="828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xl" sz="1600" b="1" kern="0" dirty="0">
                          <a:solidFill>
                            <a:srgbClr val="292662"/>
                          </a:solidFill>
                          <a:latin typeface="Ubuntu" panose="020B0504030602030204" pitchFamily="34" charset="0"/>
                          <a:ea typeface="Avenir Heavy" charset="0"/>
                          <a:cs typeface="Avenir Heavy" charset="0"/>
                        </a:rPr>
                        <a:t>Receté anteojos.</a:t>
                      </a:r>
                    </a:p>
                  </a:txBody>
                  <a:tcPr anchor="ctr">
                    <a:lnL w="12700" cmpd="sng">
                      <a:noFill/>
                    </a:lnL>
                    <a:lnR w="12700" cmpd="sng">
                      <a:noFill/>
                    </a:lnR>
                    <a:lnT w="12700" cap="flat" cmpd="sng" algn="ctr">
                      <a:solidFill>
                        <a:srgbClr val="F6891F"/>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endParaRPr lang="en-US" sz="1600" dirty="0">
                        <a:solidFill>
                          <a:srgbClr val="292662"/>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xl" sz="1600" b="0" dirty="0">
                          <a:solidFill>
                            <a:srgbClr val="292662"/>
                          </a:solidFill>
                          <a:latin typeface="Ubuntu" panose="020B0504030602030204" pitchFamily="34" charset="0"/>
                        </a:rPr>
                        <a:t>Nadine mejoró en los deportes, mejoró en la escuela y puede leer cosas por sí misma.</a:t>
                      </a:r>
                      <a:endParaRPr lang="en-US" sz="1600" b="0" dirty="0">
                        <a:solidFill>
                          <a:srgbClr val="292662"/>
                        </a:solidFill>
                      </a:endParaRPr>
                    </a:p>
                  </a:txBody>
                  <a:tcPr anchor="ctr">
                    <a:lnL w="12700" cmpd="sng">
                      <a:noFill/>
                    </a:lnL>
                    <a:lnR w="12700" cmpd="sng">
                      <a:noFill/>
                    </a:lnR>
                    <a:lnT w="12700" cap="flat" cmpd="sng" algn="ctr">
                      <a:solidFill>
                        <a:srgbClr val="F6891F"/>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3421590"/>
                  </a:ext>
                </a:extLst>
              </a:tr>
              <a:tr h="828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xl" sz="1600" b="1" kern="0" dirty="0">
                          <a:solidFill>
                            <a:srgbClr val="292662"/>
                          </a:solidFill>
                          <a:latin typeface="Ubuntu" panose="020B0504030602030204" pitchFamily="34" charset="0"/>
                          <a:ea typeface="Avenir Heavy" charset="0"/>
                          <a:cs typeface="Avenir Heavy" charset="0"/>
                        </a:rPr>
                        <a:t>Enseñé a hablar en público.</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600" dirty="0">
                        <a:solidFill>
                          <a:srgbClr val="292662"/>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s-xl" sz="1600" dirty="0">
                          <a:solidFill>
                            <a:srgbClr val="292662"/>
                          </a:solidFill>
                          <a:latin typeface="Ubuntu" panose="020B0504030602030204" pitchFamily="34" charset="0"/>
                        </a:rPr>
                        <a:t>Miguel habló en una reunión local </a:t>
                      </a:r>
                      <a:r>
                        <a:rPr lang="es-xl" sz="1600">
                          <a:solidFill>
                            <a:srgbClr val="292662"/>
                          </a:solidFill>
                          <a:latin typeface="Ubuntu" panose="020B0504030602030204" pitchFamily="34" charset="0"/>
                        </a:rPr>
                        <a:t>sobre </a:t>
                      </a:r>
                      <a:br>
                        <a:rPr lang="en-US" sz="1600">
                          <a:solidFill>
                            <a:srgbClr val="292662"/>
                          </a:solidFill>
                          <a:latin typeface="Ubuntu" panose="020B0504030602030204" pitchFamily="34" charset="0"/>
                        </a:rPr>
                      </a:br>
                      <a:r>
                        <a:rPr lang="es-xl" sz="1600">
                          <a:solidFill>
                            <a:srgbClr val="292662"/>
                          </a:solidFill>
                          <a:latin typeface="Ubuntu" panose="020B0504030602030204" pitchFamily="34" charset="0"/>
                        </a:rPr>
                        <a:t>un </a:t>
                      </a:r>
                      <a:r>
                        <a:rPr lang="es-xl" sz="1600" dirty="0">
                          <a:solidFill>
                            <a:srgbClr val="292662"/>
                          </a:solidFill>
                          <a:latin typeface="Ubuntu" panose="020B0504030602030204" pitchFamily="34" charset="0"/>
                        </a:rPr>
                        <a:t>tema que es importante para él.</a:t>
                      </a:r>
                      <a:endParaRPr lang="en-US" sz="1600" dirty="0">
                        <a:solidFill>
                          <a:srgbClr val="292662"/>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37715044"/>
                  </a:ext>
                </a:extLst>
              </a:tr>
              <a:tr h="828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xl" sz="1600" b="1" kern="0" dirty="0">
                          <a:solidFill>
                            <a:srgbClr val="292662"/>
                          </a:solidFill>
                          <a:latin typeface="Ubuntu" panose="020B0504030602030204" pitchFamily="34" charset="0"/>
                          <a:ea typeface="Avenir Heavy" charset="0"/>
                          <a:cs typeface="Avenir Heavy" charset="0"/>
                        </a:rPr>
                        <a:t>Enseñé sobre liderazgo.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292662"/>
                        </a:solidFill>
                        <a:latin typeface="Ubuntu" panose="020B0504030602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1600" dirty="0">
                          <a:solidFill>
                            <a:srgbClr val="292662"/>
                          </a:solidFill>
                          <a:latin typeface="Ubuntu" panose="020B0504030602030204" pitchFamily="34" charset="0"/>
                        </a:rPr>
                        <a:t>Rose se ofreció como voluntaria para dirigir un comité en la escuela e </a:t>
                      </a:r>
                      <a:r>
                        <a:rPr lang="es-xl" sz="1600">
                          <a:solidFill>
                            <a:srgbClr val="292662"/>
                          </a:solidFill>
                          <a:latin typeface="Ubuntu" panose="020B0504030602030204" pitchFamily="34" charset="0"/>
                        </a:rPr>
                        <a:t>hizo </a:t>
                      </a:r>
                      <a:br>
                        <a:rPr lang="en-US" sz="1600">
                          <a:solidFill>
                            <a:srgbClr val="292662"/>
                          </a:solidFill>
                          <a:latin typeface="Ubuntu" panose="020B0504030602030204" pitchFamily="34" charset="0"/>
                        </a:rPr>
                      </a:br>
                      <a:r>
                        <a:rPr lang="es-xl" sz="1600">
                          <a:solidFill>
                            <a:srgbClr val="292662"/>
                          </a:solidFill>
                          <a:latin typeface="Ubuntu" panose="020B0504030602030204" pitchFamily="34" charset="0"/>
                        </a:rPr>
                        <a:t>un </a:t>
                      </a:r>
                      <a:r>
                        <a:rPr lang="es-xl" sz="1600" dirty="0">
                          <a:solidFill>
                            <a:srgbClr val="292662"/>
                          </a:solidFill>
                          <a:latin typeface="Ubuntu" panose="020B0504030602030204" pitchFamily="34" charset="0"/>
                        </a:rPr>
                        <a:t>buen trabajo.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5081433"/>
                  </a:ext>
                </a:extLst>
              </a:tr>
              <a:tr h="828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xl" sz="1600" b="1" kern="0" dirty="0">
                          <a:solidFill>
                            <a:srgbClr val="292662"/>
                          </a:solidFill>
                          <a:latin typeface="Ubuntu" panose="020B0504030602030204" pitchFamily="34" charset="0"/>
                          <a:ea typeface="Avenir Heavy" charset="0"/>
                          <a:cs typeface="Avenir Heavy" charset="0"/>
                        </a:rPr>
                        <a:t>Dirigí una clase de entrenamiento.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292662"/>
                        </a:solidFill>
                        <a:latin typeface="Ubuntu" panose="020B0504030602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1600" dirty="0">
                          <a:solidFill>
                            <a:srgbClr val="292662"/>
                          </a:solidFill>
                          <a:latin typeface="Ubuntu" panose="020B0504030602030204" pitchFamily="34" charset="0"/>
                        </a:rPr>
                        <a:t>Harry utilizó sus conocimientos sobre deporte y entrenamiento para convertirse en asistente de </a:t>
                      </a:r>
                      <a:r>
                        <a:rPr lang="es-xl" sz="1600">
                          <a:solidFill>
                            <a:srgbClr val="292662"/>
                          </a:solidFill>
                          <a:latin typeface="Ubuntu" panose="020B0504030602030204" pitchFamily="34" charset="0"/>
                        </a:rPr>
                        <a:t>entrenador.</a:t>
                      </a:r>
                      <a:endParaRPr lang="es-xl" sz="1600" dirty="0">
                        <a:solidFill>
                          <a:srgbClr val="292662"/>
                        </a:solidFill>
                        <a:latin typeface="Ubuntu" panose="020B0504030602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1606297"/>
                  </a:ext>
                </a:extLst>
              </a:tr>
              <a:tr h="828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xl" sz="1600" b="1" kern="0" dirty="0">
                          <a:solidFill>
                            <a:srgbClr val="292662"/>
                          </a:solidFill>
                          <a:latin typeface="Ubuntu" panose="020B0504030602030204" pitchFamily="34" charset="0"/>
                          <a:ea typeface="Avenir Heavy" charset="0"/>
                          <a:cs typeface="Avenir Heavy" charset="0"/>
                        </a:rPr>
                        <a:t>Enseñé sobre gestión del tiempo.</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292662"/>
                        </a:solidFill>
                        <a:latin typeface="Ubuntu" panose="020B050403060203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1600" dirty="0">
                          <a:solidFill>
                            <a:srgbClr val="292662"/>
                          </a:solidFill>
                          <a:latin typeface="Ubuntu" panose="020B0504030602030204" pitchFamily="34" charset="0"/>
                        </a:rPr>
                        <a:t>Chen aprendió a hacer cosas importantes primero y consiguió un ascenso en el trabajo.</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9134624"/>
                  </a:ext>
                </a:extLst>
              </a:tr>
            </a:tbl>
          </a:graphicData>
        </a:graphic>
      </p:graphicFrame>
      <p:pic>
        <p:nvPicPr>
          <p:cNvPr id="10" name="Graphic 9">
            <a:extLst>
              <a:ext uri="{FF2B5EF4-FFF2-40B4-BE49-F238E27FC236}">
                <a16:creationId xmlns:a16="http://schemas.microsoft.com/office/drawing/2014/main" id="{B4977011-5A40-9D0F-B55D-D3F39D7DA8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1703" y="2446337"/>
            <a:ext cx="814802" cy="195263"/>
          </a:xfrm>
          <a:prstGeom prst="rect">
            <a:avLst/>
          </a:prstGeom>
        </p:spPr>
      </p:pic>
      <p:pic>
        <p:nvPicPr>
          <p:cNvPr id="11" name="Graphic 10">
            <a:extLst>
              <a:ext uri="{FF2B5EF4-FFF2-40B4-BE49-F238E27FC236}">
                <a16:creationId xmlns:a16="http://schemas.microsoft.com/office/drawing/2014/main" id="{F2FCDF4E-66EB-0ED6-DD92-45ACF0652C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1703" y="3271343"/>
            <a:ext cx="814802" cy="195263"/>
          </a:xfrm>
          <a:prstGeom prst="rect">
            <a:avLst/>
          </a:prstGeom>
        </p:spPr>
      </p:pic>
      <p:pic>
        <p:nvPicPr>
          <p:cNvPr id="12" name="Graphic 11">
            <a:extLst>
              <a:ext uri="{FF2B5EF4-FFF2-40B4-BE49-F238E27FC236}">
                <a16:creationId xmlns:a16="http://schemas.microsoft.com/office/drawing/2014/main" id="{32CB7B19-4924-A5C3-F60F-E4871EAE9B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1703" y="4096349"/>
            <a:ext cx="814802" cy="195263"/>
          </a:xfrm>
          <a:prstGeom prst="rect">
            <a:avLst/>
          </a:prstGeom>
        </p:spPr>
      </p:pic>
      <p:pic>
        <p:nvPicPr>
          <p:cNvPr id="14" name="Graphic 13">
            <a:extLst>
              <a:ext uri="{FF2B5EF4-FFF2-40B4-BE49-F238E27FC236}">
                <a16:creationId xmlns:a16="http://schemas.microsoft.com/office/drawing/2014/main" id="{1FE8B1FF-F5CA-C1EB-97A8-38D22C1F26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1703" y="4955487"/>
            <a:ext cx="814802" cy="195263"/>
          </a:xfrm>
          <a:prstGeom prst="rect">
            <a:avLst/>
          </a:prstGeom>
        </p:spPr>
      </p:pic>
      <p:pic>
        <p:nvPicPr>
          <p:cNvPr id="15" name="Graphic 14">
            <a:extLst>
              <a:ext uri="{FF2B5EF4-FFF2-40B4-BE49-F238E27FC236}">
                <a16:creationId xmlns:a16="http://schemas.microsoft.com/office/drawing/2014/main" id="{48449C64-FBEE-F4E4-4B2B-EA843FBC2F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1703" y="5780493"/>
            <a:ext cx="814802" cy="195263"/>
          </a:xfrm>
          <a:prstGeom prst="rect">
            <a:avLst/>
          </a:prstGeom>
        </p:spPr>
      </p:pic>
      <p:sp>
        <p:nvSpPr>
          <p:cNvPr id="18" name="TextBox 17">
            <a:extLst>
              <a:ext uri="{FF2B5EF4-FFF2-40B4-BE49-F238E27FC236}">
                <a16:creationId xmlns:a16="http://schemas.microsoft.com/office/drawing/2014/main" id="{3F065A58-9A76-252C-03AE-55EF7F409AAC}"/>
              </a:ext>
            </a:extLst>
          </p:cNvPr>
          <p:cNvSpPr txBox="1"/>
          <p:nvPr/>
        </p:nvSpPr>
        <p:spPr>
          <a:xfrm>
            <a:off x="165463" y="1660181"/>
            <a:ext cx="3436991" cy="369332"/>
          </a:xfrm>
          <a:prstGeom prst="rect">
            <a:avLst/>
          </a:prstGeom>
          <a:noFill/>
        </p:spPr>
        <p:txBody>
          <a:bodyPr wrap="square" rtlCol="0">
            <a:spAutoFit/>
          </a:bodyPr>
          <a:lstStyle/>
          <a:p>
            <a:pPr algn="r"/>
            <a:r>
              <a:rPr lang="es-xl" b="1" dirty="0">
                <a:solidFill>
                  <a:srgbClr val="F6891F"/>
                </a:solidFill>
                <a:latin typeface="Ubuntu" panose="020B0504030602030204" pitchFamily="34" charset="0"/>
              </a:rPr>
              <a:t>Lo que ve un trabajador</a:t>
            </a:r>
          </a:p>
        </p:txBody>
      </p:sp>
      <p:sp>
        <p:nvSpPr>
          <p:cNvPr id="19" name="TextBox 18">
            <a:extLst>
              <a:ext uri="{FF2B5EF4-FFF2-40B4-BE49-F238E27FC236}">
                <a16:creationId xmlns:a16="http://schemas.microsoft.com/office/drawing/2014/main" id="{B496931E-ADD5-48D7-952A-BA7B27DFD844}"/>
              </a:ext>
            </a:extLst>
          </p:cNvPr>
          <p:cNvSpPr txBox="1"/>
          <p:nvPr/>
        </p:nvSpPr>
        <p:spPr>
          <a:xfrm>
            <a:off x="4990355" y="1660181"/>
            <a:ext cx="4806920" cy="369332"/>
          </a:xfrm>
          <a:prstGeom prst="rect">
            <a:avLst/>
          </a:prstGeom>
          <a:noFill/>
        </p:spPr>
        <p:txBody>
          <a:bodyPr wrap="square" rtlCol="0">
            <a:spAutoFit/>
          </a:bodyPr>
          <a:lstStyle/>
          <a:p>
            <a:r>
              <a:rPr lang="es-xl" b="1" dirty="0">
                <a:solidFill>
                  <a:srgbClr val="F6891F"/>
                </a:solidFill>
                <a:latin typeface="Ubuntu" panose="020B0504030602030204" pitchFamily="34" charset="0"/>
              </a:rPr>
              <a:t>Lo que ven los miembros de la familia</a:t>
            </a:r>
          </a:p>
        </p:txBody>
      </p:sp>
      <p:pic>
        <p:nvPicPr>
          <p:cNvPr id="21" name="Graphic 20">
            <a:extLst>
              <a:ext uri="{FF2B5EF4-FFF2-40B4-BE49-F238E27FC236}">
                <a16:creationId xmlns:a16="http://schemas.microsoft.com/office/drawing/2014/main" id="{3621DF8B-EC8D-A0DF-CDCE-EAB3CE2CFD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0931" y="1693562"/>
            <a:ext cx="1176347" cy="388468"/>
          </a:xfrm>
          <a:prstGeom prst="rect">
            <a:avLst/>
          </a:prstGeom>
        </p:spPr>
      </p:pic>
    </p:spTree>
    <p:extLst>
      <p:ext uri="{BB962C8B-B14F-4D97-AF65-F5344CB8AC3E}">
        <p14:creationId xmlns:p14="http://schemas.microsoft.com/office/powerpoint/2010/main" val="2171248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9FFB1-9A70-8F53-EBF9-C34F6DF2BCE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A46ED8E-D4DE-B64B-4417-985F375F0A52}"/>
              </a:ext>
            </a:extLst>
          </p:cNvPr>
          <p:cNvSpPr txBox="1"/>
          <p:nvPr/>
        </p:nvSpPr>
        <p:spPr>
          <a:xfrm>
            <a:off x="1447800" y="2701339"/>
            <a:ext cx="9296400" cy="2178596"/>
          </a:xfrm>
          <a:prstGeom prst="rect">
            <a:avLst/>
          </a:prstGeom>
          <a:noFill/>
        </p:spPr>
        <p:txBody>
          <a:bodyPr wrap="square" rtlCol="0">
            <a:spAutoFit/>
          </a:bodyPr>
          <a:lstStyle/>
          <a:p>
            <a:pPr algn="ctr">
              <a:spcAft>
                <a:spcPts val="1800"/>
              </a:spcAft>
            </a:pPr>
            <a:r>
              <a:rPr lang="es-xl" sz="3200" dirty="0">
                <a:solidFill>
                  <a:schemeClr val="bg1"/>
                </a:solidFill>
                <a:latin typeface="Ubuntu" panose="020B0504030602030204" pitchFamily="34" charset="0"/>
              </a:rPr>
              <a:t>El trabajo de Olimpiadas Especiales </a:t>
            </a:r>
            <a:r>
              <a:rPr lang="es-xl" sz="3200">
                <a:solidFill>
                  <a:schemeClr val="bg1"/>
                </a:solidFill>
                <a:latin typeface="Ubuntu" panose="020B0504030602030204" pitchFamily="34" charset="0"/>
              </a:rPr>
              <a:t>hace </a:t>
            </a:r>
            <a:br>
              <a:rPr lang="en-US" sz="3200">
                <a:solidFill>
                  <a:schemeClr val="bg1"/>
                </a:solidFill>
                <a:latin typeface="Ubuntu" panose="020B0504030602030204" pitchFamily="34" charset="0"/>
              </a:rPr>
            </a:br>
            <a:r>
              <a:rPr lang="es-xl" sz="3200">
                <a:solidFill>
                  <a:schemeClr val="bg1"/>
                </a:solidFill>
                <a:latin typeface="Ubuntu" panose="020B0504030602030204" pitchFamily="34" charset="0"/>
              </a:rPr>
              <a:t>que </a:t>
            </a:r>
            <a:r>
              <a:rPr lang="es-xl" sz="3200" dirty="0">
                <a:solidFill>
                  <a:schemeClr val="bg1"/>
                </a:solidFill>
                <a:latin typeface="Ubuntu" panose="020B0504030602030204" pitchFamily="34" charset="0"/>
              </a:rPr>
              <a:t>el impacto sea </a:t>
            </a:r>
            <a:r>
              <a:rPr lang="es-xl" sz="3200" b="1" dirty="0">
                <a:solidFill>
                  <a:srgbClr val="F6891F"/>
                </a:solidFill>
                <a:latin typeface="Ubuntu" panose="020B0504030602030204" pitchFamily="34" charset="0"/>
              </a:rPr>
              <a:t>posible</a:t>
            </a:r>
            <a:r>
              <a:rPr lang="es-xl" sz="3200" dirty="0">
                <a:solidFill>
                  <a:schemeClr val="bg1"/>
                </a:solidFill>
                <a:latin typeface="Ubuntu" panose="020B0504030602030204" pitchFamily="34" charset="0"/>
              </a:rPr>
              <a:t>.</a:t>
            </a:r>
          </a:p>
          <a:p>
            <a:pPr algn="ctr">
              <a:spcAft>
                <a:spcPts val="1800"/>
              </a:spcAft>
            </a:pPr>
            <a:r>
              <a:rPr lang="es-xl" sz="3200" dirty="0">
                <a:solidFill>
                  <a:schemeClr val="bg1"/>
                </a:solidFill>
                <a:latin typeface="Ubuntu" panose="020B0504030602030204" pitchFamily="34" charset="0"/>
              </a:rPr>
              <a:t>Las familias ayudan a que el impacto sea </a:t>
            </a:r>
            <a:r>
              <a:rPr lang="es-xl" sz="3200" b="1" dirty="0">
                <a:solidFill>
                  <a:srgbClr val="F6891F"/>
                </a:solidFill>
                <a:latin typeface="Ubuntu" panose="020B0504030602030204" pitchFamily="34" charset="0"/>
              </a:rPr>
              <a:t>visible</a:t>
            </a:r>
            <a:r>
              <a:rPr lang="es-xl" sz="3200" dirty="0">
                <a:solidFill>
                  <a:schemeClr val="bg1"/>
                </a:solidFill>
                <a:latin typeface="Ubuntu" panose="020B0504030602030204" pitchFamily="34" charset="0"/>
              </a:rPr>
              <a:t>.</a:t>
            </a:r>
          </a:p>
        </p:txBody>
      </p:sp>
    </p:spTree>
    <p:extLst>
      <p:ext uri="{BB962C8B-B14F-4D97-AF65-F5344CB8AC3E}">
        <p14:creationId xmlns:p14="http://schemas.microsoft.com/office/powerpoint/2010/main" val="1818912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9BE618-58F8-5D73-5D3B-8DDD456A6215}"/>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Narración de </a:t>
            </a: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historias </a:t>
            </a:r>
            <a:br>
              <a:rPr kumimoji="0" lang="en-US"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b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de </a:t>
            </a: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impacto</a:t>
            </a:r>
          </a:p>
        </p:txBody>
      </p:sp>
      <p:sp>
        <p:nvSpPr>
          <p:cNvPr id="3" name="Text Placeholder 2">
            <a:extLst>
              <a:ext uri="{FF2B5EF4-FFF2-40B4-BE49-F238E27FC236}">
                <a16:creationId xmlns:a16="http://schemas.microsoft.com/office/drawing/2014/main" id="{396FBE34-1599-CEA1-6E5D-BD0F4644C29D}"/>
              </a:ext>
            </a:extLst>
          </p:cNvPr>
          <p:cNvSpPr>
            <a:spLocks noGrp="1"/>
          </p:cNvSpPr>
          <p:nvPr>
            <p:ph type="body" sz="quarter" idx="12"/>
          </p:nvPr>
        </p:nvSpPr>
        <p:spPr>
          <a:xfrm>
            <a:off x="9339945" y="575623"/>
            <a:ext cx="528061" cy="356260"/>
          </a:xfrm>
        </p:spPr>
        <p:txBody>
          <a:bodyPr/>
          <a:lstStyle/>
          <a:p>
            <a:r>
              <a:rPr lang="es-xl" dirty="0"/>
              <a:t>1.4.</a:t>
            </a:r>
          </a:p>
        </p:txBody>
      </p:sp>
      <p:sp>
        <p:nvSpPr>
          <p:cNvPr id="4" name="Text Placeholder 3">
            <a:extLst>
              <a:ext uri="{FF2B5EF4-FFF2-40B4-BE49-F238E27FC236}">
                <a16:creationId xmlns:a16="http://schemas.microsoft.com/office/drawing/2014/main" id="{556BC1D8-07CB-CDA9-D1DE-8F9450B5D16A}"/>
              </a:ext>
            </a:extLst>
          </p:cNvPr>
          <p:cNvSpPr>
            <a:spLocks noGrp="1"/>
          </p:cNvSpPr>
          <p:nvPr>
            <p:ph type="body" sz="quarter" idx="13"/>
          </p:nvPr>
        </p:nvSpPr>
        <p:spPr/>
        <p:txBody>
          <a:bodyPr/>
          <a:lstStyle/>
          <a:p>
            <a:r>
              <a:rPr lang="es-xl" dirty="0"/>
              <a:t>Día uno</a:t>
            </a:r>
          </a:p>
        </p:txBody>
      </p:sp>
      <p:sp>
        <p:nvSpPr>
          <p:cNvPr id="7" name="TextBox 6">
            <a:extLst>
              <a:ext uri="{FF2B5EF4-FFF2-40B4-BE49-F238E27FC236}">
                <a16:creationId xmlns:a16="http://schemas.microsoft.com/office/drawing/2014/main" id="{93C86353-A29A-7067-2395-873431823D67}"/>
              </a:ext>
            </a:extLst>
          </p:cNvPr>
          <p:cNvSpPr txBox="1"/>
          <p:nvPr/>
        </p:nvSpPr>
        <p:spPr>
          <a:xfrm>
            <a:off x="5410200" y="2925495"/>
            <a:ext cx="5240919" cy="1616340"/>
          </a:xfrm>
          <a:prstGeom prst="rect">
            <a:avLst/>
          </a:prstGeom>
          <a:noFill/>
        </p:spPr>
        <p:txBody>
          <a:bodyPr wrap="square" rtlCol="0">
            <a:spAutoFit/>
          </a:bodyPr>
          <a:lstStyle/>
          <a:p>
            <a:pPr>
              <a:lnSpc>
                <a:spcPct val="120000"/>
              </a:lnSpc>
              <a:spcAft>
                <a:spcPts val="600"/>
              </a:spcAft>
            </a:pPr>
            <a:r>
              <a:rPr lang="es-xl" b="1" dirty="0">
                <a:solidFill>
                  <a:srgbClr val="F6891F"/>
                </a:solidFill>
                <a:latin typeface="Ubuntu" panose="020B0504030602030204" pitchFamily="34" charset="0"/>
              </a:rPr>
              <a:t>Den un ejemplo de su propia experiencia.</a:t>
            </a:r>
          </a:p>
          <a:p>
            <a:pPr marL="533400" indent="-355600">
              <a:lnSpc>
                <a:spcPct val="120000"/>
              </a:lnSpc>
              <a:spcAft>
                <a:spcPts val="600"/>
              </a:spcAft>
              <a:buBlip>
                <a:blip r:embed="rId3"/>
              </a:buBlip>
            </a:pPr>
            <a:r>
              <a:rPr lang="es-xl" dirty="0">
                <a:solidFill>
                  <a:srgbClr val="292662"/>
                </a:solidFill>
                <a:latin typeface="Ubuntu" panose="020B0504030602030204" pitchFamily="34" charset="0"/>
              </a:rPr>
              <a:t>¿Cual fue el problema?</a:t>
            </a:r>
          </a:p>
          <a:p>
            <a:pPr marL="533400" indent="-355600">
              <a:lnSpc>
                <a:spcPct val="120000"/>
              </a:lnSpc>
              <a:spcAft>
                <a:spcPts val="600"/>
              </a:spcAft>
              <a:buBlip>
                <a:blip r:embed="rId3"/>
              </a:buBlip>
            </a:pPr>
            <a:r>
              <a:rPr lang="es-xl" dirty="0">
                <a:solidFill>
                  <a:srgbClr val="292662"/>
                </a:solidFill>
                <a:latin typeface="Ubuntu" panose="020B0504030602030204" pitchFamily="34" charset="0"/>
              </a:rPr>
              <a:t>¿Qué hizo Olimpiadas Especiales?</a:t>
            </a:r>
          </a:p>
          <a:p>
            <a:pPr marL="533400" indent="-355600">
              <a:lnSpc>
                <a:spcPct val="120000"/>
              </a:lnSpc>
              <a:spcAft>
                <a:spcPts val="600"/>
              </a:spcAft>
              <a:buBlip>
                <a:blip r:embed="rId3"/>
              </a:buBlip>
            </a:pPr>
            <a:r>
              <a:rPr lang="es-xl" dirty="0">
                <a:solidFill>
                  <a:srgbClr val="292662"/>
                </a:solidFill>
                <a:latin typeface="Ubuntu" panose="020B0504030602030204" pitchFamily="34" charset="0"/>
              </a:rPr>
              <a:t>¿Qué fue lo que cambió?</a:t>
            </a:r>
          </a:p>
        </p:txBody>
      </p:sp>
      <p:sp>
        <p:nvSpPr>
          <p:cNvPr id="9" name="Rectangle: Rounded Corners 8">
            <a:extLst>
              <a:ext uri="{FF2B5EF4-FFF2-40B4-BE49-F238E27FC236}">
                <a16:creationId xmlns:a16="http://schemas.microsoft.com/office/drawing/2014/main" id="{74935E2B-94BA-7EE2-C469-F99AC0566AB8}"/>
              </a:ext>
            </a:extLst>
          </p:cNvPr>
          <p:cNvSpPr/>
          <p:nvPr/>
        </p:nvSpPr>
        <p:spPr>
          <a:xfrm>
            <a:off x="-228600" y="1242786"/>
            <a:ext cx="50927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A3CF357-3B80-B0CB-497E-E309C9D432CF}"/>
              </a:ext>
            </a:extLst>
          </p:cNvPr>
          <p:cNvSpPr txBox="1"/>
          <p:nvPr/>
        </p:nvSpPr>
        <p:spPr>
          <a:xfrm>
            <a:off x="1794881" y="1788348"/>
            <a:ext cx="3369302" cy="1450163"/>
          </a:xfrm>
          <a:prstGeom prst="rect">
            <a:avLst/>
          </a:prstGeom>
          <a:noFill/>
        </p:spPr>
        <p:txBody>
          <a:bodyPr wrap="square" rtlCol="0">
            <a:spAutoFit/>
          </a:bodyPr>
          <a:lstStyle/>
          <a:p>
            <a:pPr>
              <a:lnSpc>
                <a:spcPct val="90000"/>
              </a:lnSpc>
              <a:spcAft>
                <a:spcPts val="800"/>
              </a:spcAft>
            </a:pPr>
            <a:r>
              <a:rPr lang="es-xl" sz="2400" b="1">
                <a:solidFill>
                  <a:srgbClr val="F6891F"/>
                </a:solidFill>
                <a:latin typeface="Ubuntu" panose="020B0504030602030204" pitchFamily="34" charset="0"/>
              </a:rPr>
              <a:t>Análisis </a:t>
            </a:r>
            <a:br>
              <a:rPr lang="en-US" sz="2400" b="1">
                <a:solidFill>
                  <a:srgbClr val="F6891F"/>
                </a:solidFill>
                <a:latin typeface="Ubuntu" panose="020B0504030602030204" pitchFamily="34" charset="0"/>
              </a:rPr>
            </a:br>
            <a:r>
              <a:rPr lang="es-xl" sz="2400" b="1">
                <a:solidFill>
                  <a:srgbClr val="F6891F"/>
                </a:solidFill>
                <a:latin typeface="Ubuntu" panose="020B0504030602030204" pitchFamily="34" charset="0"/>
              </a:rPr>
              <a:t>de las historias </a:t>
            </a:r>
            <a:br>
              <a:rPr lang="en-US" sz="2400" b="1">
                <a:solidFill>
                  <a:srgbClr val="F6891F"/>
                </a:solidFill>
                <a:latin typeface="Ubuntu" panose="020B0504030602030204" pitchFamily="34" charset="0"/>
              </a:rPr>
            </a:br>
            <a:r>
              <a:rPr lang="es-xl" sz="2400" b="1">
                <a:solidFill>
                  <a:srgbClr val="F6891F"/>
                </a:solidFill>
                <a:latin typeface="Ubuntu" panose="020B0504030602030204" pitchFamily="34" charset="0"/>
              </a:rPr>
              <a:t>de impacto</a:t>
            </a:r>
            <a:endParaRPr lang="en-US" sz="2400" b="1" dirty="0">
              <a:solidFill>
                <a:srgbClr val="F6891F"/>
              </a:solidFill>
              <a:latin typeface="Ubuntu" panose="020B0504030602030204" pitchFamily="34" charset="0"/>
            </a:endParaRPr>
          </a:p>
        </p:txBody>
      </p:sp>
      <p:pic>
        <p:nvPicPr>
          <p:cNvPr id="8" name="Graphic 7">
            <a:extLst>
              <a:ext uri="{FF2B5EF4-FFF2-40B4-BE49-F238E27FC236}">
                <a16:creationId xmlns:a16="http://schemas.microsoft.com/office/drawing/2014/main" id="{B2516F46-DD68-7930-7EC5-FB07EA207A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9824" y="2186620"/>
            <a:ext cx="691914" cy="544306"/>
          </a:xfrm>
          <a:prstGeom prst="rect">
            <a:avLst/>
          </a:prstGeom>
        </p:spPr>
      </p:pic>
      <p:sp>
        <p:nvSpPr>
          <p:cNvPr id="10" name="TextBox 9">
            <a:extLst>
              <a:ext uri="{FF2B5EF4-FFF2-40B4-BE49-F238E27FC236}">
                <a16:creationId xmlns:a16="http://schemas.microsoft.com/office/drawing/2014/main" id="{C991A5CA-E406-A33D-22F0-41CB0A9FFBCD}"/>
              </a:ext>
            </a:extLst>
          </p:cNvPr>
          <p:cNvSpPr txBox="1"/>
          <p:nvPr/>
        </p:nvSpPr>
        <p:spPr>
          <a:xfrm>
            <a:off x="1029824" y="2925495"/>
            <a:ext cx="3629262" cy="6740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800"/>
              </a:spcAft>
              <a:buClrTx/>
              <a:buSzTx/>
              <a:buFontTx/>
              <a:buNone/>
              <a:tabLst/>
              <a:defRPr/>
            </a:pPr>
            <a:r>
              <a:rPr kumimoji="0" lang="es-xl" sz="2100" i="0" u="none" strike="noStrike" kern="1200" cap="none" spc="0" normalizeH="0" baseline="0" noProof="0" dirty="0">
                <a:ln>
                  <a:noFill/>
                </a:ln>
                <a:solidFill>
                  <a:schemeClr val="bg1"/>
                </a:solidFill>
                <a:effectLst/>
                <a:uLnTx/>
                <a:uFillTx/>
                <a:latin typeface="Ubuntu" panose="020B0504030602030204" pitchFamily="34" charset="0"/>
                <a:ea typeface="+mn-ea"/>
                <a:cs typeface="+mn-cs"/>
              </a:rPr>
              <a:t>Olimpiadas Especiales transforma vidas, </a:t>
            </a:r>
            <a:r>
              <a:rPr kumimoji="0" lang="es-xl" sz="2100"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¿sí</a:t>
            </a:r>
            <a:r>
              <a:rPr kumimoji="0" lang="es-xl" sz="2100" i="0" u="none" strike="noStrike" kern="1200" cap="none" spc="0" normalizeH="0" baseline="0" noProof="0" dirty="0">
                <a:ln>
                  <a:noFill/>
                </a:ln>
                <a:solidFill>
                  <a:schemeClr val="bg1"/>
                </a:solidFill>
                <a:effectLst/>
                <a:uLnTx/>
                <a:uFillTx/>
                <a:latin typeface="Ubuntu" panose="020B0504030602030204" pitchFamily="34" charset="0"/>
                <a:ea typeface="+mn-ea"/>
                <a:cs typeface="+mn-cs"/>
              </a:rPr>
              <a:t> o </a:t>
            </a:r>
            <a:r>
              <a:rPr kumimoji="0" lang="es-xl" sz="2100"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no</a:t>
            </a:r>
            <a:r>
              <a:rPr kumimoji="0" lang="es-xl" sz="2100" i="0" u="none" strike="noStrike" kern="1200" cap="none" spc="0" normalizeH="0" baseline="0" noProof="0" dirty="0">
                <a:ln>
                  <a:noFill/>
                </a:ln>
                <a:solidFill>
                  <a:schemeClr val="bg1"/>
                </a:solidFill>
                <a:effectLst/>
                <a:uLnTx/>
                <a:uFillTx/>
                <a:latin typeface="Ubuntu" panose="020B0504030602030204" pitchFamily="34" charset="0"/>
                <a:ea typeface="+mn-ea"/>
                <a:cs typeface="+mn-cs"/>
              </a:rPr>
              <a:t>?</a:t>
            </a:r>
            <a:endParaRPr lang="en-US" sz="2100" b="1" dirty="0">
              <a:solidFill>
                <a:schemeClr val="bg1"/>
              </a:solidFill>
              <a:latin typeface="Ubuntu" panose="020B0504030602030204" pitchFamily="34" charset="0"/>
            </a:endParaRPr>
          </a:p>
        </p:txBody>
      </p:sp>
    </p:spTree>
    <p:extLst>
      <p:ext uri="{BB962C8B-B14F-4D97-AF65-F5344CB8AC3E}">
        <p14:creationId xmlns:p14="http://schemas.microsoft.com/office/powerpoint/2010/main" val="10262552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B27131C-8DD0-3247-CE8C-66571CD87211}"/>
              </a:ext>
            </a:extLst>
          </p:cNvPr>
          <p:cNvSpPr/>
          <p:nvPr/>
        </p:nvSpPr>
        <p:spPr>
          <a:xfrm>
            <a:off x="7799771" y="0"/>
            <a:ext cx="4392229" cy="6876247"/>
          </a:xfrm>
          <a:prstGeom prst="rect">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C4BDC9B-C2AF-D798-CD9B-A323644EA84D}"/>
              </a:ext>
            </a:extLst>
          </p:cNvPr>
          <p:cNvSpPr txBox="1"/>
          <p:nvPr/>
        </p:nvSpPr>
        <p:spPr>
          <a:xfrm>
            <a:off x="8156926" y="3128011"/>
            <a:ext cx="4035074" cy="916127"/>
          </a:xfrm>
          <a:prstGeom prst="rect">
            <a:avLst/>
          </a:prstGeom>
          <a:noFill/>
        </p:spPr>
        <p:txBody>
          <a:bodyPr wrap="square" rtlCol="0">
            <a:spAutoFit/>
          </a:bodyPr>
          <a:lstStyle/>
          <a:p>
            <a:pPr>
              <a:lnSpc>
                <a:spcPct val="90000"/>
              </a:lnSpc>
            </a:pPr>
            <a:r>
              <a:rPr lang="es-xl" sz="2400" b="1" dirty="0">
                <a:solidFill>
                  <a:srgbClr val="F7F5E8"/>
                </a:solidFill>
                <a:latin typeface="Ubuntu" panose="020B0504030602030204" pitchFamily="34" charset="0"/>
              </a:rPr>
              <a:t>Hablemos </a:t>
            </a:r>
            <a:r>
              <a:rPr lang="es-xl" sz="2400" b="1">
                <a:solidFill>
                  <a:srgbClr val="F7F5E8"/>
                </a:solidFill>
                <a:latin typeface="Ubuntu" panose="020B0504030602030204" pitchFamily="34" charset="0"/>
              </a:rPr>
              <a:t>sobre </a:t>
            </a:r>
            <a:br>
              <a:rPr lang="en-US" sz="2400" b="1">
                <a:solidFill>
                  <a:srgbClr val="F7F5E8"/>
                </a:solidFill>
                <a:latin typeface="Ubuntu" panose="020B0504030602030204" pitchFamily="34" charset="0"/>
              </a:rPr>
            </a:br>
            <a:r>
              <a:rPr lang="es-xl" sz="2400" b="1">
                <a:solidFill>
                  <a:srgbClr val="F7F5E8"/>
                </a:solidFill>
                <a:latin typeface="Ubuntu" panose="020B0504030602030204" pitchFamily="34" charset="0"/>
              </a:rPr>
              <a:t>las </a:t>
            </a:r>
            <a:r>
              <a:rPr lang="es-xl" sz="2400" b="1" dirty="0">
                <a:solidFill>
                  <a:srgbClr val="F6891F"/>
                </a:solidFill>
                <a:latin typeface="Ubuntu" panose="020B0504030602030204" pitchFamily="34" charset="0"/>
              </a:rPr>
              <a:t>fotografías</a:t>
            </a:r>
            <a:r>
              <a:rPr lang="es-xl" sz="2400" b="1" dirty="0">
                <a:solidFill>
                  <a:srgbClr val="F7F5E8"/>
                </a:solidFill>
                <a:latin typeface="Ubuntu" panose="020B0504030602030204" pitchFamily="34" charset="0"/>
              </a:rPr>
              <a:t>.</a:t>
            </a:r>
          </a:p>
        </p:txBody>
      </p:sp>
      <p:pic>
        <p:nvPicPr>
          <p:cNvPr id="10" name="Picture 9" descr="Un grupo de personas sentadas al aire libre&#10;&#10;Descripción generada automáticamente con confianza baja">
            <a:extLst>
              <a:ext uri="{FF2B5EF4-FFF2-40B4-BE49-F238E27FC236}">
                <a16:creationId xmlns:a16="http://schemas.microsoft.com/office/drawing/2014/main" id="{E006E54F-91A0-3DE3-C77D-0933BB67D75E}"/>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l="17880" r="5171"/>
          <a:stretch/>
        </p:blipFill>
        <p:spPr>
          <a:xfrm>
            <a:off x="-137160" y="-18248"/>
            <a:ext cx="7936931" cy="6876247"/>
          </a:xfrm>
          <a:prstGeom prst="rect">
            <a:avLst/>
          </a:prstGeom>
        </p:spPr>
      </p:pic>
      <p:pic>
        <p:nvPicPr>
          <p:cNvPr id="14" name="Graphic 13">
            <a:extLst>
              <a:ext uri="{FF2B5EF4-FFF2-40B4-BE49-F238E27FC236}">
                <a16:creationId xmlns:a16="http://schemas.microsoft.com/office/drawing/2014/main" id="{0E4749F4-154F-86D3-E883-DBF5013225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74452" y="481642"/>
            <a:ext cx="1505755" cy="528060"/>
          </a:xfrm>
          <a:prstGeom prst="rect">
            <a:avLst/>
          </a:prstGeom>
        </p:spPr>
      </p:pic>
    </p:spTree>
    <p:extLst>
      <p:ext uri="{BB962C8B-B14F-4D97-AF65-F5344CB8AC3E}">
        <p14:creationId xmlns:p14="http://schemas.microsoft.com/office/powerpoint/2010/main" val="3113315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19252-071B-93D8-6509-4E559BB5C298}"/>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029A27C-8981-4C04-349F-E6A88206A39D}"/>
              </a:ext>
            </a:extLst>
          </p:cNvPr>
          <p:cNvSpPr/>
          <p:nvPr/>
        </p:nvSpPr>
        <p:spPr>
          <a:xfrm>
            <a:off x="-228600" y="1090386"/>
            <a:ext cx="285115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58C83A14-DA10-70D8-AC7F-9198D73B9BCC}"/>
              </a:ext>
            </a:extLst>
          </p:cNvPr>
          <p:cNvGraphicFramePr>
            <a:graphicFrameLocks noGrp="1"/>
          </p:cNvGraphicFramePr>
          <p:nvPr>
            <p:extLst>
              <p:ext uri="{D42A27DB-BD31-4B8C-83A1-F6EECF244321}">
                <p14:modId xmlns:p14="http://schemas.microsoft.com/office/powerpoint/2010/main" val="432031320"/>
              </p:ext>
            </p:extLst>
          </p:nvPr>
        </p:nvGraphicFramePr>
        <p:xfrm>
          <a:off x="2870200" y="1933193"/>
          <a:ext cx="8750326" cy="1404000"/>
        </p:xfrm>
        <a:graphic>
          <a:graphicData uri="http://schemas.openxmlformats.org/drawingml/2006/table">
            <a:tbl>
              <a:tblPr bandRow="1">
                <a:tableStyleId>{22838BEF-8BB2-4498-84A7-C5851F593DF1}</a:tableStyleId>
              </a:tblPr>
              <a:tblGrid>
                <a:gridCol w="2032000">
                  <a:extLst>
                    <a:ext uri="{9D8B030D-6E8A-4147-A177-3AD203B41FA5}">
                      <a16:colId xmlns:a16="http://schemas.microsoft.com/office/drawing/2014/main" val="2327306952"/>
                    </a:ext>
                  </a:extLst>
                </a:gridCol>
                <a:gridCol w="6718326">
                  <a:extLst>
                    <a:ext uri="{9D8B030D-6E8A-4147-A177-3AD203B41FA5}">
                      <a16:colId xmlns:a16="http://schemas.microsoft.com/office/drawing/2014/main" val="693018014"/>
                    </a:ext>
                  </a:extLst>
                </a:gridCol>
              </a:tblGrid>
              <a:tr h="4680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s-xl" sz="1700" b="1" dirty="0">
                          <a:solidFill>
                            <a:srgbClr val="292662"/>
                          </a:solidFill>
                          <a:latin typeface="Ubuntu Light" panose="020B0304030602030204" pitchFamily="34" charset="0"/>
                        </a:rPr>
                        <a:t>9:00 – 12:00</a:t>
                      </a:r>
                    </a:p>
                  </a:txBody>
                  <a:tcPr marL="71545" marR="71545" marT="86119" marB="86119" anchor="ctr">
                    <a:lnL w="12700" cmpd="sng">
                      <a:noFill/>
                    </a:lnL>
                    <a:lnR w="12700" cmpd="sng">
                      <a:noFill/>
                    </a:lnR>
                    <a:lnT w="12700" cap="flat" cmpd="sng" algn="ctr">
                      <a:no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3600" marR="0" lvl="0" indent="0" algn="l" rtl="0">
                        <a:lnSpc>
                          <a:spcPct val="100000"/>
                        </a:lnSpc>
                        <a:spcBef>
                          <a:spcPts val="0"/>
                        </a:spcBef>
                        <a:spcAft>
                          <a:spcPts val="0"/>
                        </a:spcAft>
                        <a:buClr>
                          <a:srgbClr val="000000"/>
                        </a:buClr>
                        <a:buSzPts val="2000"/>
                        <a:buFont typeface="Arial"/>
                        <a:buNone/>
                      </a:pPr>
                      <a:r>
                        <a:rPr lang="es-xl" sz="1700" b="0" u="none" strike="noStrike" cap="none" dirty="0">
                          <a:solidFill>
                            <a:schemeClr val="tx1"/>
                          </a:solidFill>
                          <a:latin typeface="Ubuntu Light" panose="020B0304030602030204" pitchFamily="34" charset="0"/>
                        </a:rPr>
                        <a:t>Día al aire libre</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172290"/>
                  </a:ext>
                </a:extLst>
              </a:tr>
              <a:tr h="468000">
                <a:tc>
                  <a:txBody>
                    <a:bodyPr/>
                    <a:lstStyle/>
                    <a:p>
                      <a:pPr marL="180000" marR="0" algn="l">
                        <a:spcBef>
                          <a:spcPts val="0"/>
                        </a:spcBef>
                        <a:spcAft>
                          <a:spcPts val="0"/>
                        </a:spcAft>
                      </a:pPr>
                      <a:r>
                        <a:rPr lang="es-xl" sz="1700" b="1" dirty="0">
                          <a:solidFill>
                            <a:srgbClr val="292662"/>
                          </a:solidFill>
                          <a:latin typeface="Ubuntu Light" panose="020B0304030602030204" pitchFamily="34" charset="0"/>
                        </a:rPr>
                        <a:t>12:00 – 13:00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tc>
                  <a:txBody>
                    <a:bodyPr/>
                    <a:lstStyle/>
                    <a:p>
                      <a:pPr marL="183600" marR="0" lvl="0" indent="0" algn="l" rtl="0">
                        <a:lnSpc>
                          <a:spcPct val="100000"/>
                        </a:lnSpc>
                        <a:spcBef>
                          <a:spcPts val="0"/>
                        </a:spcBef>
                        <a:spcAft>
                          <a:spcPts val="0"/>
                        </a:spcAft>
                        <a:buClr>
                          <a:srgbClr val="000000"/>
                        </a:buClr>
                        <a:buSzPts val="2000"/>
                        <a:buFont typeface="Arial"/>
                        <a:buNone/>
                      </a:pPr>
                      <a:r>
                        <a:rPr lang="es-xl" sz="1700" b="0" i="1" u="none" strike="noStrike" cap="none" dirty="0">
                          <a:solidFill>
                            <a:srgbClr val="292662"/>
                          </a:solidFill>
                          <a:latin typeface="Ubuntu" panose="020B0504030602030204" pitchFamily="34" charset="0"/>
                        </a:rPr>
                        <a:t>Receso para almorzar</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extLst>
                  <a:ext uri="{0D108BD9-81ED-4DB2-BD59-A6C34878D82A}">
                    <a16:rowId xmlns:a16="http://schemas.microsoft.com/office/drawing/2014/main" val="3350580430"/>
                  </a:ext>
                </a:extLst>
              </a:tr>
              <a:tr h="468000">
                <a:tc>
                  <a:txBody>
                    <a:bodyPr/>
                    <a:lstStyle/>
                    <a:p>
                      <a:pPr marL="180000" marR="0" algn="l">
                        <a:spcBef>
                          <a:spcPts val="0"/>
                        </a:spcBef>
                        <a:spcAft>
                          <a:spcPts val="0"/>
                        </a:spcAft>
                      </a:pPr>
                      <a:r>
                        <a:rPr lang="es-xl" sz="1700" b="1" dirty="0">
                          <a:solidFill>
                            <a:srgbClr val="292662"/>
                          </a:solidFill>
                          <a:latin typeface="Ubuntu Light" panose="020B0304030602030204" pitchFamily="34" charset="0"/>
                        </a:rPr>
                        <a:t>13:00 – 14:00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s-xl" sz="1700" b="0" dirty="0">
                          <a:solidFill>
                            <a:schemeClr val="tx1"/>
                          </a:solidFill>
                          <a:latin typeface="Ubuntu Light" panose="020B0304030602030204" pitchFamily="34" charset="0"/>
                        </a:rPr>
                        <a:t>Análisis + Encuesta final opcional de bienestar familiar</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6310196"/>
                  </a:ext>
                </a:extLst>
              </a:tr>
            </a:tbl>
          </a:graphicData>
        </a:graphic>
      </p:graphicFrame>
      <p:sp>
        <p:nvSpPr>
          <p:cNvPr id="3" name="TextBox 2">
            <a:extLst>
              <a:ext uri="{FF2B5EF4-FFF2-40B4-BE49-F238E27FC236}">
                <a16:creationId xmlns:a16="http://schemas.microsoft.com/office/drawing/2014/main" id="{13B54DDD-E2D7-55B4-CFF7-E5F8879D667F}"/>
              </a:ext>
            </a:extLst>
          </p:cNvPr>
          <p:cNvSpPr txBox="1"/>
          <p:nvPr/>
        </p:nvSpPr>
        <p:spPr>
          <a:xfrm>
            <a:off x="368300" y="1292254"/>
            <a:ext cx="2026557" cy="1477328"/>
          </a:xfrm>
          <a:prstGeom prst="rect">
            <a:avLst/>
          </a:prstGeom>
          <a:noFill/>
        </p:spPr>
        <p:txBody>
          <a:bodyPr wrap="square" rtlCol="0">
            <a:spAutoFit/>
          </a:bodyPr>
          <a:lstStyle/>
          <a:p>
            <a:r>
              <a:rPr lang="es-xl" sz="3000" b="1">
                <a:solidFill>
                  <a:srgbClr val="F6891F"/>
                </a:solidFill>
                <a:latin typeface="Ubuntu" panose="020B0504030602030204" pitchFamily="34" charset="0"/>
              </a:rPr>
              <a:t>Agenda de las reuniones</a:t>
            </a:r>
            <a:endParaRPr lang="en-US" sz="3000" b="1" dirty="0">
              <a:solidFill>
                <a:srgbClr val="F6891F"/>
              </a:solidFill>
              <a:latin typeface="Ubuntu" panose="020B0504030602030204" pitchFamily="34" charset="0"/>
            </a:endParaRPr>
          </a:p>
        </p:txBody>
      </p:sp>
      <p:sp>
        <p:nvSpPr>
          <p:cNvPr id="4" name="TextBox 3">
            <a:extLst>
              <a:ext uri="{FF2B5EF4-FFF2-40B4-BE49-F238E27FC236}">
                <a16:creationId xmlns:a16="http://schemas.microsoft.com/office/drawing/2014/main" id="{900045A4-62D5-B705-C68C-F88A6E62D39D}"/>
              </a:ext>
            </a:extLst>
          </p:cNvPr>
          <p:cNvSpPr txBox="1"/>
          <p:nvPr/>
        </p:nvSpPr>
        <p:spPr>
          <a:xfrm>
            <a:off x="2971800" y="1369198"/>
            <a:ext cx="5727700" cy="461665"/>
          </a:xfrm>
          <a:prstGeom prst="rect">
            <a:avLst/>
          </a:prstGeom>
          <a:noFill/>
        </p:spPr>
        <p:txBody>
          <a:bodyPr wrap="square" rtlCol="0">
            <a:spAutoFit/>
          </a:bodyPr>
          <a:lstStyle/>
          <a:p>
            <a:r>
              <a:rPr lang="es-xl" sz="2400" b="1" dirty="0">
                <a:solidFill>
                  <a:srgbClr val="292662"/>
                </a:solidFill>
                <a:latin typeface="Ubuntu" panose="020B0504030602030204" pitchFamily="34" charset="0"/>
              </a:rPr>
              <a:t>Día dos</a:t>
            </a:r>
          </a:p>
        </p:txBody>
      </p:sp>
    </p:spTree>
    <p:extLst>
      <p:ext uri="{BB962C8B-B14F-4D97-AF65-F5344CB8AC3E}">
        <p14:creationId xmlns:p14="http://schemas.microsoft.com/office/powerpoint/2010/main" val="34125070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E332B3BC-B3B6-A71F-C05E-F248DF786176}"/>
              </a:ext>
            </a:extLst>
          </p:cNvPr>
          <p:cNvSpPr/>
          <p:nvPr/>
        </p:nvSpPr>
        <p:spPr>
          <a:xfrm>
            <a:off x="911788" y="1443976"/>
            <a:ext cx="8156011" cy="740093"/>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7CCD678-F848-6CC6-3C35-1958917ADE42}"/>
              </a:ext>
            </a:extLst>
          </p:cNvPr>
          <p:cNvSpPr/>
          <p:nvPr/>
        </p:nvSpPr>
        <p:spPr>
          <a:xfrm>
            <a:off x="-137160" y="2362199"/>
            <a:ext cx="11704699" cy="3657145"/>
          </a:xfrm>
          <a:prstGeom prst="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749CF3F-0112-7007-1C59-C77A662B7FB4}"/>
              </a:ext>
            </a:extLst>
          </p:cNvPr>
          <p:cNvSpPr txBox="1"/>
          <p:nvPr/>
        </p:nvSpPr>
        <p:spPr>
          <a:xfrm>
            <a:off x="1388516" y="1503040"/>
            <a:ext cx="7536656" cy="646331"/>
          </a:xfrm>
          <a:prstGeom prst="rect">
            <a:avLst/>
          </a:prstGeom>
          <a:noFill/>
        </p:spPr>
        <p:txBody>
          <a:bodyPr wrap="square" rtlCol="0">
            <a:spAutoFit/>
          </a:bodyPr>
          <a:lstStyle/>
          <a:p>
            <a:pPr>
              <a:lnSpc>
                <a:spcPct val="90000"/>
              </a:lnSpc>
            </a:pPr>
            <a:r>
              <a:rPr lang="es-xl" sz="2000" dirty="0">
                <a:solidFill>
                  <a:srgbClr val="F7F5E8"/>
                </a:solidFill>
                <a:latin typeface="Ubuntu" panose="020B0504030602030204" pitchFamily="34" charset="0"/>
              </a:rPr>
              <a:t>Las fotografías como esta pueden </a:t>
            </a:r>
            <a:r>
              <a:rPr lang="es-xl" sz="2000" dirty="0">
                <a:solidFill>
                  <a:srgbClr val="F6891F"/>
                </a:solidFill>
                <a:latin typeface="Ubuntu" panose="020B0504030602030204" pitchFamily="34" charset="0"/>
              </a:rPr>
              <a:t>atraer</a:t>
            </a:r>
            <a:r>
              <a:rPr lang="es-xl" sz="2000" dirty="0">
                <a:solidFill>
                  <a:srgbClr val="F7F5E8"/>
                </a:solidFill>
                <a:latin typeface="Ubuntu" panose="020B0504030602030204" pitchFamily="34" charset="0"/>
              </a:rPr>
              <a:t> la atención </a:t>
            </a:r>
            <a:r>
              <a:rPr lang="es-xl" sz="2000">
                <a:solidFill>
                  <a:srgbClr val="F7F5E8"/>
                </a:solidFill>
                <a:latin typeface="Ubuntu" panose="020B0504030602030204" pitchFamily="34" charset="0"/>
              </a:rPr>
              <a:t>hacia </a:t>
            </a:r>
            <a:br>
              <a:rPr lang="en-US" sz="2000">
                <a:solidFill>
                  <a:srgbClr val="F7F5E8"/>
                </a:solidFill>
                <a:latin typeface="Ubuntu" panose="020B0504030602030204" pitchFamily="34" charset="0"/>
              </a:rPr>
            </a:br>
            <a:r>
              <a:rPr lang="es-xl" sz="2000">
                <a:solidFill>
                  <a:srgbClr val="F7F5E8"/>
                </a:solidFill>
                <a:latin typeface="Ubuntu" panose="020B0504030602030204" pitchFamily="34" charset="0"/>
              </a:rPr>
              <a:t>una </a:t>
            </a:r>
            <a:r>
              <a:rPr lang="es-xl" sz="2000" dirty="0">
                <a:solidFill>
                  <a:srgbClr val="F7F5E8"/>
                </a:solidFill>
                <a:latin typeface="Ubuntu" panose="020B0504030602030204" pitchFamily="34" charset="0"/>
              </a:rPr>
              <a:t>historia.</a:t>
            </a:r>
          </a:p>
        </p:txBody>
      </p:sp>
      <p:grpSp>
        <p:nvGrpSpPr>
          <p:cNvPr id="8" name="Group 7">
            <a:extLst>
              <a:ext uri="{FF2B5EF4-FFF2-40B4-BE49-F238E27FC236}">
                <a16:creationId xmlns:a16="http://schemas.microsoft.com/office/drawing/2014/main" id="{49676DA9-7EF9-6F67-A653-EB24AA5E7D01}"/>
              </a:ext>
            </a:extLst>
          </p:cNvPr>
          <p:cNvGrpSpPr/>
          <p:nvPr/>
        </p:nvGrpSpPr>
        <p:grpSpPr>
          <a:xfrm>
            <a:off x="773815" y="2590775"/>
            <a:ext cx="13917545" cy="3112669"/>
            <a:chOff x="284636" y="2569673"/>
            <a:chExt cx="11515478" cy="2575445"/>
          </a:xfrm>
        </p:grpSpPr>
        <p:pic>
          <p:nvPicPr>
            <p:cNvPr id="3" name="Picture 8">
              <a:extLst>
                <a:ext uri="{FF2B5EF4-FFF2-40B4-BE49-F238E27FC236}">
                  <a16:creationId xmlns:a16="http://schemas.microsoft.com/office/drawing/2014/main" id="{B414F3E2-6C8B-9DB6-5F69-EA4C567D51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753" b="25100"/>
            <a:stretch/>
          </p:blipFill>
          <p:spPr bwMode="auto">
            <a:xfrm>
              <a:off x="4381416" y="2569673"/>
              <a:ext cx="3321918" cy="25754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a:extLst>
                <a:ext uri="{FF2B5EF4-FFF2-40B4-BE49-F238E27FC236}">
                  <a16:creationId xmlns:a16="http://schemas.microsoft.com/office/drawing/2014/main" id="{F17856BA-3A7A-C69F-ADED-94103FE19D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00" r="7100"/>
            <a:stretch/>
          </p:blipFill>
          <p:spPr bwMode="auto">
            <a:xfrm>
              <a:off x="284636" y="2569673"/>
              <a:ext cx="3928331" cy="25754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id="{F2008557-A6B1-2235-5E7E-E7075AA949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9"/>
            <a:stretch/>
          </p:blipFill>
          <p:spPr bwMode="auto">
            <a:xfrm>
              <a:off x="7871783" y="2569673"/>
              <a:ext cx="3928331" cy="257544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Graphic 13">
            <a:extLst>
              <a:ext uri="{FF2B5EF4-FFF2-40B4-BE49-F238E27FC236}">
                <a16:creationId xmlns:a16="http://schemas.microsoft.com/office/drawing/2014/main" id="{9E49A4BC-1E01-FC46-C607-E987E4F362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1743" y="1443977"/>
            <a:ext cx="740093" cy="740093"/>
          </a:xfrm>
          <a:prstGeom prst="rect">
            <a:avLst/>
          </a:prstGeom>
        </p:spPr>
      </p:pic>
      <p:sp>
        <p:nvSpPr>
          <p:cNvPr id="18" name="Text Placeholder 17">
            <a:extLst>
              <a:ext uri="{FF2B5EF4-FFF2-40B4-BE49-F238E27FC236}">
                <a16:creationId xmlns:a16="http://schemas.microsoft.com/office/drawing/2014/main" id="{00C16FCD-B8AC-80E6-EE24-7FF18D7CB7CA}"/>
              </a:ext>
            </a:extLst>
          </p:cNvPr>
          <p:cNvSpPr>
            <a:spLocks noGrp="1"/>
          </p:cNvSpPr>
          <p:nvPr>
            <p:ph type="body" sz="quarter" idx="11"/>
          </p:nvPr>
        </p:nvSpPr>
        <p:spPr/>
        <p:txBody>
          <a:bodyPr>
            <a:normAutofit/>
          </a:bodyPr>
          <a:lstStyle/>
          <a:p>
            <a:r>
              <a:rPr lang="es-xl" sz="1300" dirty="0"/>
              <a:t>Narración de </a:t>
            </a:r>
            <a:r>
              <a:rPr lang="es-xl" sz="1300"/>
              <a:t>historias </a:t>
            </a:r>
            <a:br>
              <a:rPr lang="en-US" sz="1300"/>
            </a:br>
            <a:r>
              <a:rPr lang="es-xl" sz="1300"/>
              <a:t>de </a:t>
            </a:r>
            <a:r>
              <a:rPr lang="es-xl" sz="1300" dirty="0"/>
              <a:t>impacto</a:t>
            </a:r>
          </a:p>
        </p:txBody>
      </p:sp>
      <p:sp>
        <p:nvSpPr>
          <p:cNvPr id="19" name="Text Placeholder 18">
            <a:extLst>
              <a:ext uri="{FF2B5EF4-FFF2-40B4-BE49-F238E27FC236}">
                <a16:creationId xmlns:a16="http://schemas.microsoft.com/office/drawing/2014/main" id="{0591C434-2D1D-3AC8-3D21-FD3DB5C2E0F8}"/>
              </a:ext>
            </a:extLst>
          </p:cNvPr>
          <p:cNvSpPr>
            <a:spLocks noGrp="1"/>
          </p:cNvSpPr>
          <p:nvPr>
            <p:ph type="body" sz="quarter" idx="12"/>
          </p:nvPr>
        </p:nvSpPr>
        <p:spPr>
          <a:xfrm>
            <a:off x="9339945" y="575623"/>
            <a:ext cx="528061" cy="356260"/>
          </a:xfrm>
        </p:spPr>
        <p:txBody>
          <a:bodyPr/>
          <a:lstStyle/>
          <a:p>
            <a:r>
              <a:rPr lang="es-xl" dirty="0"/>
              <a:t>1.4.</a:t>
            </a:r>
          </a:p>
        </p:txBody>
      </p:sp>
      <p:sp>
        <p:nvSpPr>
          <p:cNvPr id="20" name="Text Placeholder 19">
            <a:extLst>
              <a:ext uri="{FF2B5EF4-FFF2-40B4-BE49-F238E27FC236}">
                <a16:creationId xmlns:a16="http://schemas.microsoft.com/office/drawing/2014/main" id="{80D9463B-2198-BF06-B04B-587AAB123A57}"/>
              </a:ext>
            </a:extLst>
          </p:cNvPr>
          <p:cNvSpPr>
            <a:spLocks noGrp="1"/>
          </p:cNvSpPr>
          <p:nvPr>
            <p:ph type="body" sz="quarter" idx="13"/>
          </p:nvPr>
        </p:nvSpPr>
        <p:spPr/>
        <p:txBody>
          <a:bodyPr/>
          <a:lstStyle/>
          <a:p>
            <a:r>
              <a:rPr lang="es-xl" dirty="0"/>
              <a:t>Día uno</a:t>
            </a:r>
          </a:p>
        </p:txBody>
      </p:sp>
    </p:spTree>
    <p:extLst>
      <p:ext uri="{BB962C8B-B14F-4D97-AF65-F5344CB8AC3E}">
        <p14:creationId xmlns:p14="http://schemas.microsoft.com/office/powerpoint/2010/main" val="412188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58333E-6 3.7037E-7 L -0.29166 3.7037E-7 " pathEditMode="relative" rAng="0" ptsTypes="AA">
                                      <p:cBhvr>
                                        <p:cTn id="6" dur="2000" fill="hold"/>
                                        <p:tgtEl>
                                          <p:spTgt spid="8"/>
                                        </p:tgtEl>
                                        <p:attrNameLst>
                                          <p:attrName>ppt_x</p:attrName>
                                          <p:attrName>ppt_y</p:attrName>
                                        </p:attrNameLst>
                                      </p:cBhvr>
                                      <p:rCtr x="-1458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95DDF-D367-A394-01A1-A9BE6DAD9230}"/>
            </a:ext>
          </a:extLst>
        </p:cNvPr>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6B5ED735-C9F6-4A75-4A71-9AA8D9EEE42C}"/>
              </a:ext>
            </a:extLst>
          </p:cNvPr>
          <p:cNvSpPr/>
          <p:nvPr/>
        </p:nvSpPr>
        <p:spPr>
          <a:xfrm>
            <a:off x="911788" y="1398256"/>
            <a:ext cx="5946211" cy="740093"/>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65AEEA4-DB6B-9C15-0C91-5B390F7909AC}"/>
              </a:ext>
            </a:extLst>
          </p:cNvPr>
          <p:cNvSpPr/>
          <p:nvPr/>
        </p:nvSpPr>
        <p:spPr>
          <a:xfrm>
            <a:off x="0" y="2362200"/>
            <a:ext cx="12410975" cy="3413760"/>
          </a:xfrm>
          <a:prstGeom prst="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3FABF0C-80CA-E681-141D-5831FC9E268A}"/>
              </a:ext>
            </a:extLst>
          </p:cNvPr>
          <p:cNvSpPr txBox="1"/>
          <p:nvPr/>
        </p:nvSpPr>
        <p:spPr>
          <a:xfrm>
            <a:off x="1440903" y="1488561"/>
            <a:ext cx="5404658" cy="632481"/>
          </a:xfrm>
          <a:prstGeom prst="rect">
            <a:avLst/>
          </a:prstGeom>
          <a:noFill/>
        </p:spPr>
        <p:txBody>
          <a:bodyPr wrap="square" rtlCol="0">
            <a:spAutoFit/>
          </a:bodyPr>
          <a:lstStyle/>
          <a:p>
            <a:pPr>
              <a:lnSpc>
                <a:spcPct val="90000"/>
              </a:lnSpc>
            </a:pPr>
            <a:r>
              <a:rPr lang="es-xl" sz="1900" spc="-20" dirty="0">
                <a:solidFill>
                  <a:srgbClr val="292662"/>
                </a:solidFill>
                <a:latin typeface="Ubuntu" panose="020B0504030602030204" pitchFamily="34" charset="0"/>
              </a:rPr>
              <a:t>Las fotografías como estas no son interesantes.</a:t>
            </a:r>
          </a:p>
          <a:p>
            <a:pPr>
              <a:lnSpc>
                <a:spcPct val="90000"/>
              </a:lnSpc>
            </a:pPr>
            <a:r>
              <a:rPr lang="es-xl" sz="1900" spc="-20" dirty="0">
                <a:solidFill>
                  <a:srgbClr val="292662"/>
                </a:solidFill>
                <a:latin typeface="Ubuntu" panose="020B0504030602030204" pitchFamily="34" charset="0"/>
              </a:rPr>
              <a:t>No conseguirán que la gente se detenga y mire.</a:t>
            </a:r>
            <a:endParaRPr lang="en-US" sz="1900" spc="-20" dirty="0">
              <a:solidFill>
                <a:srgbClr val="F6891F"/>
              </a:solidFill>
              <a:latin typeface="Ubuntu" panose="020B0504030602030204" pitchFamily="34" charset="0"/>
            </a:endParaRPr>
          </a:p>
        </p:txBody>
      </p:sp>
      <p:pic>
        <p:nvPicPr>
          <p:cNvPr id="6" name="Picture 6" descr="Jóvenes con conjuntos de fútbol americano rojos y blancos y medallas de oro, sonrientes y abrazados en fila delante de un cartel promocional de los Juegos Invitacionales de Malta 2022 de Olimpiadas Especiales. ">
            <a:extLst>
              <a:ext uri="{FF2B5EF4-FFF2-40B4-BE49-F238E27FC236}">
                <a16:creationId xmlns:a16="http://schemas.microsoft.com/office/drawing/2014/main" id="{BE707CA7-4D53-5B21-F8C2-A757A4C702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5487" y="2563014"/>
            <a:ext cx="5273040" cy="29660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Un grupo numeroso de personas posa para una fotografía. Hay atletas de Olimpiadas Especiales Compañeros Unificados, entrenadores, profesores y porristas profesionales. ">
            <a:extLst>
              <a:ext uri="{FF2B5EF4-FFF2-40B4-BE49-F238E27FC236}">
                <a16:creationId xmlns:a16="http://schemas.microsoft.com/office/drawing/2014/main" id="{C6E4F761-288B-228B-03D5-D78CC1E50E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6260" y="2563015"/>
            <a:ext cx="5273041" cy="2966085"/>
          </a:xfrm>
          <a:prstGeom prst="rect">
            <a:avLst/>
          </a:prstGeom>
          <a:noFill/>
          <a:extLst>
            <a:ext uri="{909E8E84-426E-40DD-AFC4-6F175D3DCCD1}">
              <a14:hiddenFill xmlns:a14="http://schemas.microsoft.com/office/drawing/2010/main">
                <a:solidFill>
                  <a:srgbClr val="FFFFFF"/>
                </a:solidFill>
              </a14:hiddenFill>
            </a:ext>
          </a:extLst>
        </p:spPr>
      </p:pic>
      <p:pic>
        <p:nvPicPr>
          <p:cNvPr id="21" name="Graphic 20">
            <a:extLst>
              <a:ext uri="{FF2B5EF4-FFF2-40B4-BE49-F238E27FC236}">
                <a16:creationId xmlns:a16="http://schemas.microsoft.com/office/drawing/2014/main" id="{47CFD504-358A-DB93-5550-1A52C8A293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742" y="1398257"/>
            <a:ext cx="740093" cy="740093"/>
          </a:xfrm>
          <a:prstGeom prst="rect">
            <a:avLst/>
          </a:prstGeom>
        </p:spPr>
      </p:pic>
      <p:sp>
        <p:nvSpPr>
          <p:cNvPr id="22" name="Text Placeholder 21">
            <a:extLst>
              <a:ext uri="{FF2B5EF4-FFF2-40B4-BE49-F238E27FC236}">
                <a16:creationId xmlns:a16="http://schemas.microsoft.com/office/drawing/2014/main" id="{FBB269F9-02B9-827C-BD65-4212485104AD}"/>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Narración de </a:t>
            </a: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historias </a:t>
            </a:r>
            <a:br>
              <a:rPr kumimoji="0" lang="en-US"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b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de </a:t>
            </a: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impacto</a:t>
            </a:r>
          </a:p>
        </p:txBody>
      </p:sp>
      <p:sp>
        <p:nvSpPr>
          <p:cNvPr id="23" name="Text Placeholder 22">
            <a:extLst>
              <a:ext uri="{FF2B5EF4-FFF2-40B4-BE49-F238E27FC236}">
                <a16:creationId xmlns:a16="http://schemas.microsoft.com/office/drawing/2014/main" id="{0334F47E-EF9C-72EE-6E52-F53325A6DE73}"/>
              </a:ext>
            </a:extLst>
          </p:cNvPr>
          <p:cNvSpPr>
            <a:spLocks noGrp="1"/>
          </p:cNvSpPr>
          <p:nvPr>
            <p:ph type="body" sz="quarter" idx="12"/>
          </p:nvPr>
        </p:nvSpPr>
        <p:spPr>
          <a:xfrm>
            <a:off x="9339945" y="575623"/>
            <a:ext cx="528061" cy="356260"/>
          </a:xfrm>
        </p:spPr>
        <p:txBody>
          <a:bodyPr/>
          <a:lstStyle/>
          <a:p>
            <a:r>
              <a:rPr lang="es-xl" dirty="0"/>
              <a:t>1.4.</a:t>
            </a:r>
          </a:p>
        </p:txBody>
      </p:sp>
      <p:sp>
        <p:nvSpPr>
          <p:cNvPr id="24" name="Text Placeholder 23">
            <a:extLst>
              <a:ext uri="{FF2B5EF4-FFF2-40B4-BE49-F238E27FC236}">
                <a16:creationId xmlns:a16="http://schemas.microsoft.com/office/drawing/2014/main" id="{3001FCD2-C4F1-C2F5-03A7-A5FEBFD8693A}"/>
              </a:ext>
            </a:extLst>
          </p:cNvPr>
          <p:cNvSpPr>
            <a:spLocks noGrp="1"/>
          </p:cNvSpPr>
          <p:nvPr>
            <p:ph type="body" sz="quarter" idx="13"/>
          </p:nvPr>
        </p:nvSpPr>
        <p:spPr/>
        <p:txBody>
          <a:bodyPr/>
          <a:lstStyle/>
          <a:p>
            <a:r>
              <a:rPr lang="es-xl" dirty="0"/>
              <a:t>Día uno</a:t>
            </a:r>
          </a:p>
        </p:txBody>
      </p:sp>
    </p:spTree>
    <p:extLst>
      <p:ext uri="{BB962C8B-B14F-4D97-AF65-F5344CB8AC3E}">
        <p14:creationId xmlns:p14="http://schemas.microsoft.com/office/powerpoint/2010/main" val="31739797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53BFADD-3518-DAA6-1061-E31058BFD40D}"/>
              </a:ext>
            </a:extLst>
          </p:cNvPr>
          <p:cNvSpPr/>
          <p:nvPr/>
        </p:nvSpPr>
        <p:spPr>
          <a:xfrm>
            <a:off x="911789" y="1443976"/>
            <a:ext cx="5679512" cy="740093"/>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6D66FAB-F7C8-C7BA-5153-B4C313E601CE}"/>
              </a:ext>
            </a:extLst>
          </p:cNvPr>
          <p:cNvSpPr/>
          <p:nvPr/>
        </p:nvSpPr>
        <p:spPr>
          <a:xfrm>
            <a:off x="-137160" y="2362199"/>
            <a:ext cx="12089806" cy="4191001"/>
          </a:xfrm>
          <a:prstGeom prst="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78374F3-6BE6-3C48-ABCA-679A3CE27F17}"/>
              </a:ext>
            </a:extLst>
          </p:cNvPr>
          <p:cNvSpPr txBox="1"/>
          <p:nvPr/>
        </p:nvSpPr>
        <p:spPr>
          <a:xfrm>
            <a:off x="1388516" y="1505217"/>
            <a:ext cx="5545684" cy="369332"/>
          </a:xfrm>
          <a:prstGeom prst="rect">
            <a:avLst/>
          </a:prstGeom>
          <a:noFill/>
        </p:spPr>
        <p:txBody>
          <a:bodyPr wrap="square" rtlCol="0">
            <a:spAutoFit/>
          </a:bodyPr>
          <a:lstStyle/>
          <a:p>
            <a:pPr>
              <a:lnSpc>
                <a:spcPct val="90000"/>
              </a:lnSpc>
            </a:pPr>
            <a:r>
              <a:rPr lang="es-xl" sz="2000" dirty="0">
                <a:solidFill>
                  <a:srgbClr val="F7F5E8"/>
                </a:solidFill>
                <a:latin typeface="Ubuntu" panose="020B0504030602030204" pitchFamily="34" charset="0"/>
              </a:rPr>
              <a:t>Las fotografías de grupos </a:t>
            </a:r>
            <a:r>
              <a:rPr lang="es-xl" sz="2000" dirty="0">
                <a:solidFill>
                  <a:srgbClr val="F6891F"/>
                </a:solidFill>
                <a:latin typeface="Ubuntu" panose="020B0504030602030204" pitchFamily="34" charset="0"/>
              </a:rPr>
              <a:t>trabajando</a:t>
            </a:r>
            <a:r>
              <a:rPr lang="es-xl" sz="2000" dirty="0">
                <a:solidFill>
                  <a:srgbClr val="F7F5E8"/>
                </a:solidFill>
                <a:latin typeface="Ubuntu" panose="020B0504030602030204" pitchFamily="34" charset="0"/>
              </a:rPr>
              <a:t> son adecuadas.</a:t>
            </a:r>
          </a:p>
        </p:txBody>
      </p:sp>
      <p:pic>
        <p:nvPicPr>
          <p:cNvPr id="3" name="Graphic 2">
            <a:extLst>
              <a:ext uri="{FF2B5EF4-FFF2-40B4-BE49-F238E27FC236}">
                <a16:creationId xmlns:a16="http://schemas.microsoft.com/office/drawing/2014/main" id="{3B68FDE6-6156-052B-B6EA-F486D74887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743" y="1443977"/>
            <a:ext cx="740093" cy="740093"/>
          </a:xfrm>
          <a:prstGeom prst="rect">
            <a:avLst/>
          </a:prstGeom>
        </p:spPr>
      </p:pic>
      <p:pic>
        <p:nvPicPr>
          <p:cNvPr id="4" name="Content Placeholder 5" descr="Un grupo de personas sentadas alrededor de una mesa&#10;&#10;Descripción generada automáticamente con confianza media">
            <a:extLst>
              <a:ext uri="{FF2B5EF4-FFF2-40B4-BE49-F238E27FC236}">
                <a16:creationId xmlns:a16="http://schemas.microsoft.com/office/drawing/2014/main" id="{C6F0F623-61A4-2040-65FC-1D0750BA2501}"/>
              </a:ext>
            </a:extLst>
          </p:cNvPr>
          <p:cNvPicPr>
            <a:picLocks noChangeAspect="1"/>
          </p:cNvPicPr>
          <p:nvPr/>
        </p:nvPicPr>
        <p:blipFill rotWithShape="1">
          <a:blip r:embed="rId5"/>
          <a:srcRect t="7919" b="22581"/>
          <a:stretch/>
        </p:blipFill>
        <p:spPr>
          <a:xfrm>
            <a:off x="767707" y="2606040"/>
            <a:ext cx="10656585" cy="3703320"/>
          </a:xfrm>
          <a:prstGeom prst="rect">
            <a:avLst/>
          </a:prstGeom>
        </p:spPr>
      </p:pic>
      <p:sp>
        <p:nvSpPr>
          <p:cNvPr id="5" name="Text Placeholder 4">
            <a:extLst>
              <a:ext uri="{FF2B5EF4-FFF2-40B4-BE49-F238E27FC236}">
                <a16:creationId xmlns:a16="http://schemas.microsoft.com/office/drawing/2014/main" id="{8A7B4969-B78B-89E2-73CE-1902B6F604E7}"/>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Narración de </a:t>
            </a: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historias </a:t>
            </a:r>
            <a:br>
              <a:rPr kumimoji="0" lang="en-US"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b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de </a:t>
            </a: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impacto</a:t>
            </a:r>
          </a:p>
        </p:txBody>
      </p:sp>
      <p:sp>
        <p:nvSpPr>
          <p:cNvPr id="6" name="Text Placeholder 5">
            <a:extLst>
              <a:ext uri="{FF2B5EF4-FFF2-40B4-BE49-F238E27FC236}">
                <a16:creationId xmlns:a16="http://schemas.microsoft.com/office/drawing/2014/main" id="{8803F8A2-96DE-EACC-D4AB-0D92FFA4D1CD}"/>
              </a:ext>
            </a:extLst>
          </p:cNvPr>
          <p:cNvSpPr>
            <a:spLocks noGrp="1"/>
          </p:cNvSpPr>
          <p:nvPr>
            <p:ph type="body" sz="quarter" idx="12"/>
          </p:nvPr>
        </p:nvSpPr>
        <p:spPr>
          <a:xfrm>
            <a:off x="9339945" y="575623"/>
            <a:ext cx="528061" cy="356260"/>
          </a:xfrm>
        </p:spPr>
        <p:txBody>
          <a:bodyPr/>
          <a:lstStyle/>
          <a:p>
            <a:r>
              <a:rPr lang="es-xl" dirty="0"/>
              <a:t>1.4.</a:t>
            </a:r>
          </a:p>
        </p:txBody>
      </p:sp>
      <p:sp>
        <p:nvSpPr>
          <p:cNvPr id="7" name="Text Placeholder 6">
            <a:extLst>
              <a:ext uri="{FF2B5EF4-FFF2-40B4-BE49-F238E27FC236}">
                <a16:creationId xmlns:a16="http://schemas.microsoft.com/office/drawing/2014/main" id="{417B120E-076C-23EE-CBBC-5E6E40835D36}"/>
              </a:ext>
            </a:extLst>
          </p:cNvPr>
          <p:cNvSpPr>
            <a:spLocks noGrp="1"/>
          </p:cNvSpPr>
          <p:nvPr>
            <p:ph type="body" sz="quarter" idx="13"/>
          </p:nvPr>
        </p:nvSpPr>
        <p:spPr/>
        <p:txBody>
          <a:bodyPr/>
          <a:lstStyle/>
          <a:p>
            <a:r>
              <a:rPr lang="es-xl" dirty="0"/>
              <a:t>Día uno</a:t>
            </a:r>
          </a:p>
        </p:txBody>
      </p:sp>
    </p:spTree>
    <p:extLst>
      <p:ext uri="{BB962C8B-B14F-4D97-AF65-F5344CB8AC3E}">
        <p14:creationId xmlns:p14="http://schemas.microsoft.com/office/powerpoint/2010/main" val="10831848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B65E5-F24D-B185-4293-3C66B057F9C2}"/>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2980A461-4F82-211B-1C90-6D82775583C8}"/>
              </a:ext>
            </a:extLst>
          </p:cNvPr>
          <p:cNvSpPr/>
          <p:nvPr/>
        </p:nvSpPr>
        <p:spPr>
          <a:xfrm>
            <a:off x="911788" y="1443976"/>
            <a:ext cx="7673411" cy="740093"/>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6C0834A-708B-6F38-3166-D6196FC7FA7F}"/>
              </a:ext>
            </a:extLst>
          </p:cNvPr>
          <p:cNvSpPr/>
          <p:nvPr/>
        </p:nvSpPr>
        <p:spPr>
          <a:xfrm>
            <a:off x="911789" y="2362199"/>
            <a:ext cx="12691311" cy="3677689"/>
          </a:xfrm>
          <a:prstGeom prst="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3F64710-B3A2-A06A-3838-1727BA2475DC}"/>
              </a:ext>
            </a:extLst>
          </p:cNvPr>
          <p:cNvSpPr txBox="1"/>
          <p:nvPr/>
        </p:nvSpPr>
        <p:spPr>
          <a:xfrm>
            <a:off x="1388516" y="1496186"/>
            <a:ext cx="6472784" cy="369332"/>
          </a:xfrm>
          <a:prstGeom prst="rect">
            <a:avLst/>
          </a:prstGeom>
          <a:noFill/>
        </p:spPr>
        <p:txBody>
          <a:bodyPr wrap="square" rtlCol="0">
            <a:spAutoFit/>
          </a:bodyPr>
          <a:lstStyle/>
          <a:p>
            <a:pPr>
              <a:lnSpc>
                <a:spcPct val="90000"/>
              </a:lnSpc>
            </a:pPr>
            <a:r>
              <a:rPr lang="es-xl" sz="2000" dirty="0">
                <a:solidFill>
                  <a:srgbClr val="F7F5E8"/>
                </a:solidFill>
                <a:latin typeface="Ubuntu" panose="020B0504030602030204" pitchFamily="34" charset="0"/>
              </a:rPr>
              <a:t>Tomen fotografías que </a:t>
            </a:r>
            <a:r>
              <a:rPr lang="es-xl" sz="2000" b="1" dirty="0">
                <a:solidFill>
                  <a:srgbClr val="F6891F"/>
                </a:solidFill>
                <a:latin typeface="Ubuntu" panose="020B0504030602030204" pitchFamily="34" charset="0"/>
              </a:rPr>
              <a:t>muestren</a:t>
            </a:r>
            <a:r>
              <a:rPr lang="es-xl" sz="2000" dirty="0">
                <a:solidFill>
                  <a:srgbClr val="F7F5E8"/>
                </a:solidFill>
                <a:latin typeface="Ubuntu" panose="020B0504030602030204" pitchFamily="34" charset="0"/>
              </a:rPr>
              <a:t> lo que pueden hacer los atletas.</a:t>
            </a:r>
          </a:p>
        </p:txBody>
      </p:sp>
      <p:pic>
        <p:nvPicPr>
          <p:cNvPr id="3" name="Graphic 2">
            <a:extLst>
              <a:ext uri="{FF2B5EF4-FFF2-40B4-BE49-F238E27FC236}">
                <a16:creationId xmlns:a16="http://schemas.microsoft.com/office/drawing/2014/main" id="{59EB4A03-3EC2-93B4-E6A2-B78B6D5F9A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743" y="1443977"/>
            <a:ext cx="740093" cy="740093"/>
          </a:xfrm>
          <a:prstGeom prst="rect">
            <a:avLst/>
          </a:prstGeom>
        </p:spPr>
      </p:pic>
      <p:grpSp>
        <p:nvGrpSpPr>
          <p:cNvPr id="9" name="Group 8">
            <a:extLst>
              <a:ext uri="{FF2B5EF4-FFF2-40B4-BE49-F238E27FC236}">
                <a16:creationId xmlns:a16="http://schemas.microsoft.com/office/drawing/2014/main" id="{E8E04DB3-D683-4B04-1923-48B2B5542AD5}"/>
              </a:ext>
            </a:extLst>
          </p:cNvPr>
          <p:cNvGrpSpPr/>
          <p:nvPr/>
        </p:nvGrpSpPr>
        <p:grpSpPr>
          <a:xfrm>
            <a:off x="1388516" y="2589060"/>
            <a:ext cx="14696467" cy="3202140"/>
            <a:chOff x="1064624" y="2619540"/>
            <a:chExt cx="13641778" cy="2972339"/>
          </a:xfrm>
        </p:grpSpPr>
        <p:pic>
          <p:nvPicPr>
            <p:cNvPr id="5" name="Picture 4" descr="Dos hombres en una cocina&#10;&#10;Descripción generada automáticamente con confianza baja">
              <a:extLst>
                <a:ext uri="{FF2B5EF4-FFF2-40B4-BE49-F238E27FC236}">
                  <a16:creationId xmlns:a16="http://schemas.microsoft.com/office/drawing/2014/main" id="{75142687-DD49-8307-2E4F-3554AB3EFF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54040" y="2619540"/>
              <a:ext cx="4464550" cy="2972339"/>
            </a:xfrm>
            <a:prstGeom prst="rect">
              <a:avLst/>
            </a:prstGeom>
          </p:spPr>
        </p:pic>
        <p:pic>
          <p:nvPicPr>
            <p:cNvPr id="6" name="Picture 5" descr="Un grupo de personas en un mercado agrícola&#10;&#10;Descripción generada automáticamente con confianza baja">
              <a:extLst>
                <a:ext uri="{FF2B5EF4-FFF2-40B4-BE49-F238E27FC236}">
                  <a16:creationId xmlns:a16="http://schemas.microsoft.com/office/drawing/2014/main" id="{DD241433-6533-1CB9-C67B-0B40268A01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1852" y="2619540"/>
              <a:ext cx="4464550" cy="2972339"/>
            </a:xfrm>
            <a:prstGeom prst="rect">
              <a:avLst/>
            </a:prstGeom>
          </p:spPr>
        </p:pic>
        <p:pic>
          <p:nvPicPr>
            <p:cNvPr id="7" name="Picture 6">
              <a:extLst>
                <a:ext uri="{FF2B5EF4-FFF2-40B4-BE49-F238E27FC236}">
                  <a16:creationId xmlns:a16="http://schemas.microsoft.com/office/drawing/2014/main" id="{7E59E65B-2D83-4172-9785-D92294761B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4624" y="2620499"/>
              <a:ext cx="4466154" cy="2971246"/>
            </a:xfrm>
            <a:prstGeom prst="rect">
              <a:avLst/>
            </a:prstGeom>
          </p:spPr>
        </p:pic>
      </p:grpSp>
      <p:sp>
        <p:nvSpPr>
          <p:cNvPr id="10" name="Text Placeholder 9">
            <a:extLst>
              <a:ext uri="{FF2B5EF4-FFF2-40B4-BE49-F238E27FC236}">
                <a16:creationId xmlns:a16="http://schemas.microsoft.com/office/drawing/2014/main" id="{3056A8A5-D5A2-156B-BA43-41E24AD6B60B}"/>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Narración de </a:t>
            </a: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historias </a:t>
            </a:r>
            <a:br>
              <a:rPr kumimoji="0" lang="en-US"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b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de </a:t>
            </a: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impacto</a:t>
            </a:r>
          </a:p>
        </p:txBody>
      </p:sp>
      <p:sp>
        <p:nvSpPr>
          <p:cNvPr id="11" name="Text Placeholder 10">
            <a:extLst>
              <a:ext uri="{FF2B5EF4-FFF2-40B4-BE49-F238E27FC236}">
                <a16:creationId xmlns:a16="http://schemas.microsoft.com/office/drawing/2014/main" id="{6EC4F20A-C850-14CB-738C-EC0E4864139C}"/>
              </a:ext>
            </a:extLst>
          </p:cNvPr>
          <p:cNvSpPr>
            <a:spLocks noGrp="1"/>
          </p:cNvSpPr>
          <p:nvPr>
            <p:ph type="body" sz="quarter" idx="12"/>
          </p:nvPr>
        </p:nvSpPr>
        <p:spPr>
          <a:xfrm>
            <a:off x="9339945" y="575623"/>
            <a:ext cx="528061" cy="356260"/>
          </a:xfrm>
        </p:spPr>
        <p:txBody>
          <a:bodyPr/>
          <a:lstStyle/>
          <a:p>
            <a:r>
              <a:rPr lang="es-xl" dirty="0"/>
              <a:t>1.4.</a:t>
            </a:r>
          </a:p>
        </p:txBody>
      </p:sp>
      <p:sp>
        <p:nvSpPr>
          <p:cNvPr id="12" name="Text Placeholder 11">
            <a:extLst>
              <a:ext uri="{FF2B5EF4-FFF2-40B4-BE49-F238E27FC236}">
                <a16:creationId xmlns:a16="http://schemas.microsoft.com/office/drawing/2014/main" id="{0B0A3995-C66C-49D9-0ABE-EF1A62987682}"/>
              </a:ext>
            </a:extLst>
          </p:cNvPr>
          <p:cNvSpPr>
            <a:spLocks noGrp="1"/>
          </p:cNvSpPr>
          <p:nvPr>
            <p:ph type="body" sz="quarter" idx="13"/>
          </p:nvPr>
        </p:nvSpPr>
        <p:spPr/>
        <p:txBody>
          <a:bodyPr/>
          <a:lstStyle/>
          <a:p>
            <a:r>
              <a:rPr lang="es-xl" dirty="0"/>
              <a:t>Día uno</a:t>
            </a:r>
          </a:p>
        </p:txBody>
      </p:sp>
    </p:spTree>
    <p:extLst>
      <p:ext uri="{BB962C8B-B14F-4D97-AF65-F5344CB8AC3E}">
        <p14:creationId xmlns:p14="http://schemas.microsoft.com/office/powerpoint/2010/main" val="127095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54167E-6 3.7037E-7 L -0.37032 3.7037E-7 " pathEditMode="relative" rAng="0" ptsTypes="AA">
                                      <p:cBhvr>
                                        <p:cTn id="6" dur="2000" fill="hold"/>
                                        <p:tgtEl>
                                          <p:spTgt spid="9"/>
                                        </p:tgtEl>
                                        <p:attrNameLst>
                                          <p:attrName>ppt_x</p:attrName>
                                          <p:attrName>ppt_y</p:attrName>
                                        </p:attrNameLst>
                                      </p:cBhvr>
                                      <p:rCtr x="-1851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7C53F49-48A1-F077-F5CF-3C755DE489ED}"/>
              </a:ext>
            </a:extLst>
          </p:cNvPr>
          <p:cNvSpPr/>
          <p:nvPr/>
        </p:nvSpPr>
        <p:spPr>
          <a:xfrm>
            <a:off x="-304800" y="1475014"/>
            <a:ext cx="3534842" cy="4799776"/>
          </a:xfrm>
          <a:prstGeom prst="roundRect">
            <a:avLst>
              <a:gd name="adj" fmla="val 3784"/>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Una persona dando una presentación&#10;&#10;Descripción generada automáticamente con confianza media">
            <a:extLst>
              <a:ext uri="{FF2B5EF4-FFF2-40B4-BE49-F238E27FC236}">
                <a16:creationId xmlns:a16="http://schemas.microsoft.com/office/drawing/2014/main" id="{6FC8DA13-F194-9019-3FF4-7E874D1C61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599" r="3637"/>
          <a:stretch/>
        </p:blipFill>
        <p:spPr>
          <a:xfrm>
            <a:off x="3795232" y="1670142"/>
            <a:ext cx="7680488" cy="4409520"/>
          </a:xfrm>
          <a:prstGeom prst="rect">
            <a:avLst/>
          </a:prstGeom>
        </p:spPr>
      </p:pic>
      <p:pic>
        <p:nvPicPr>
          <p:cNvPr id="4" name="Graphic 3" descr="Reloj con relleno sólido">
            <a:extLst>
              <a:ext uri="{FF2B5EF4-FFF2-40B4-BE49-F238E27FC236}">
                <a16:creationId xmlns:a16="http://schemas.microsoft.com/office/drawing/2014/main" id="{3CEF020C-12D0-1452-5304-D6EB3147A1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0217" y="2661700"/>
            <a:ext cx="1001392" cy="1001392"/>
          </a:xfrm>
          <a:prstGeom prst="rect">
            <a:avLst/>
          </a:prstGeom>
        </p:spPr>
      </p:pic>
      <p:sp>
        <p:nvSpPr>
          <p:cNvPr id="5" name="TextBox 4">
            <a:extLst>
              <a:ext uri="{FF2B5EF4-FFF2-40B4-BE49-F238E27FC236}">
                <a16:creationId xmlns:a16="http://schemas.microsoft.com/office/drawing/2014/main" id="{57EE3A6F-A135-858F-40B8-5AA1CFC4EAC8}"/>
              </a:ext>
            </a:extLst>
          </p:cNvPr>
          <p:cNvSpPr txBox="1"/>
          <p:nvPr/>
        </p:nvSpPr>
        <p:spPr>
          <a:xfrm>
            <a:off x="356684" y="3666550"/>
            <a:ext cx="2608458" cy="646331"/>
          </a:xfrm>
          <a:prstGeom prst="rect">
            <a:avLst/>
          </a:prstGeom>
          <a:noFill/>
        </p:spPr>
        <p:txBody>
          <a:bodyPr wrap="square" rtlCol="0">
            <a:spAutoFit/>
          </a:bodyPr>
          <a:lstStyle/>
          <a:p>
            <a:pPr algn="ctr">
              <a:lnSpc>
                <a:spcPct val="90000"/>
              </a:lnSpc>
            </a:pPr>
            <a:r>
              <a:rPr lang="es-xl" sz="2000" b="1" dirty="0">
                <a:solidFill>
                  <a:srgbClr val="F7F5E8"/>
                </a:solidFill>
                <a:latin typeface="Ubuntu" panose="020B0504030602030204" pitchFamily="34" charset="0"/>
              </a:rPr>
              <a:t>Esperen el momento adecuado</a:t>
            </a:r>
          </a:p>
        </p:txBody>
      </p:sp>
      <p:sp>
        <p:nvSpPr>
          <p:cNvPr id="9" name="Rectangle: Rounded Corners 8">
            <a:extLst>
              <a:ext uri="{FF2B5EF4-FFF2-40B4-BE49-F238E27FC236}">
                <a16:creationId xmlns:a16="http://schemas.microsoft.com/office/drawing/2014/main" id="{8FF678A9-01FE-2D6B-BCB5-908B9A2111D0}"/>
              </a:ext>
            </a:extLst>
          </p:cNvPr>
          <p:cNvSpPr/>
          <p:nvPr/>
        </p:nvSpPr>
        <p:spPr>
          <a:xfrm>
            <a:off x="3467755" y="1851179"/>
            <a:ext cx="2209800" cy="67210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5524C0F-ED27-C771-6B56-C31BEC612EEE}"/>
              </a:ext>
            </a:extLst>
          </p:cNvPr>
          <p:cNvSpPr txBox="1"/>
          <p:nvPr/>
        </p:nvSpPr>
        <p:spPr>
          <a:xfrm>
            <a:off x="3627775" y="1911553"/>
            <a:ext cx="1889759" cy="535531"/>
          </a:xfrm>
          <a:prstGeom prst="rect">
            <a:avLst/>
          </a:prstGeom>
          <a:noFill/>
        </p:spPr>
        <p:txBody>
          <a:bodyPr wrap="square" rtlCol="0">
            <a:spAutoFit/>
          </a:bodyPr>
          <a:lstStyle/>
          <a:p>
            <a:pPr marL="177800">
              <a:lnSpc>
                <a:spcPct val="90000"/>
              </a:lnSpc>
            </a:pPr>
            <a:r>
              <a:rPr lang="es-xl" sz="1600" dirty="0">
                <a:solidFill>
                  <a:srgbClr val="292662"/>
                </a:solidFill>
                <a:latin typeface="Ubuntu" panose="020B0504030602030204" pitchFamily="34" charset="0"/>
              </a:rPr>
              <a:t>El Líder de Atletas dirige.</a:t>
            </a:r>
          </a:p>
        </p:txBody>
      </p:sp>
      <p:sp>
        <p:nvSpPr>
          <p:cNvPr id="10" name="Rectangle: Rounded Corners 9">
            <a:extLst>
              <a:ext uri="{FF2B5EF4-FFF2-40B4-BE49-F238E27FC236}">
                <a16:creationId xmlns:a16="http://schemas.microsoft.com/office/drawing/2014/main" id="{6A837226-FA7A-EF05-F491-16B740F716D6}"/>
              </a:ext>
            </a:extLst>
          </p:cNvPr>
          <p:cNvSpPr/>
          <p:nvPr/>
        </p:nvSpPr>
        <p:spPr>
          <a:xfrm>
            <a:off x="9769677" y="2378249"/>
            <a:ext cx="2209800" cy="673200"/>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164278D-B4C4-34E0-AFB1-6DC10DAFEC2E}"/>
              </a:ext>
            </a:extLst>
          </p:cNvPr>
          <p:cNvSpPr txBox="1"/>
          <p:nvPr/>
        </p:nvSpPr>
        <p:spPr>
          <a:xfrm>
            <a:off x="9769678" y="2447084"/>
            <a:ext cx="2209800" cy="535531"/>
          </a:xfrm>
          <a:prstGeom prst="rect">
            <a:avLst/>
          </a:prstGeom>
          <a:noFill/>
        </p:spPr>
        <p:txBody>
          <a:bodyPr wrap="square" rtlCol="0">
            <a:spAutoFit/>
          </a:bodyPr>
          <a:lstStyle/>
          <a:p>
            <a:pPr marL="177800">
              <a:lnSpc>
                <a:spcPct val="90000"/>
              </a:lnSpc>
            </a:pPr>
            <a:r>
              <a:rPr lang="es-xl" sz="1600" dirty="0">
                <a:solidFill>
                  <a:srgbClr val="292662"/>
                </a:solidFill>
                <a:latin typeface="Ubuntu" panose="020B0504030602030204" pitchFamily="34" charset="0"/>
              </a:rPr>
              <a:t>El mentor </a:t>
            </a:r>
            <a:r>
              <a:rPr lang="es-xl" sz="1600">
                <a:solidFill>
                  <a:srgbClr val="292662"/>
                </a:solidFill>
                <a:latin typeface="Ubuntu" panose="020B0504030602030204" pitchFamily="34" charset="0"/>
              </a:rPr>
              <a:t>observa </a:t>
            </a:r>
            <a:br>
              <a:rPr lang="en-US" sz="1600">
                <a:solidFill>
                  <a:srgbClr val="292662"/>
                </a:solidFill>
                <a:latin typeface="Ubuntu" panose="020B0504030602030204" pitchFamily="34" charset="0"/>
              </a:rPr>
            </a:br>
            <a:r>
              <a:rPr lang="es-xl" sz="1600">
                <a:solidFill>
                  <a:srgbClr val="292662"/>
                </a:solidFill>
                <a:latin typeface="Ubuntu" panose="020B0504030602030204" pitchFamily="34" charset="0"/>
              </a:rPr>
              <a:t>y </a:t>
            </a:r>
            <a:r>
              <a:rPr lang="es-xl" sz="1600" dirty="0">
                <a:solidFill>
                  <a:srgbClr val="292662"/>
                </a:solidFill>
                <a:latin typeface="Ubuntu" panose="020B0504030602030204" pitchFamily="34" charset="0"/>
              </a:rPr>
              <a:t>escucha.</a:t>
            </a:r>
          </a:p>
        </p:txBody>
      </p:sp>
      <p:sp>
        <p:nvSpPr>
          <p:cNvPr id="3" name="Text Placeholder 2">
            <a:extLst>
              <a:ext uri="{FF2B5EF4-FFF2-40B4-BE49-F238E27FC236}">
                <a16:creationId xmlns:a16="http://schemas.microsoft.com/office/drawing/2014/main" id="{CBC7B84F-A24C-80A9-546B-147EE474FCD8}"/>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Narración de </a:t>
            </a: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historias </a:t>
            </a:r>
            <a:br>
              <a:rPr kumimoji="0" lang="en-US"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b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de </a:t>
            </a: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impacto</a:t>
            </a:r>
          </a:p>
        </p:txBody>
      </p:sp>
      <p:sp>
        <p:nvSpPr>
          <p:cNvPr id="11" name="Text Placeholder 10">
            <a:extLst>
              <a:ext uri="{FF2B5EF4-FFF2-40B4-BE49-F238E27FC236}">
                <a16:creationId xmlns:a16="http://schemas.microsoft.com/office/drawing/2014/main" id="{5EC0D345-FD43-6053-A954-CDC915ED9E04}"/>
              </a:ext>
            </a:extLst>
          </p:cNvPr>
          <p:cNvSpPr>
            <a:spLocks noGrp="1"/>
          </p:cNvSpPr>
          <p:nvPr>
            <p:ph type="body" sz="quarter" idx="12"/>
          </p:nvPr>
        </p:nvSpPr>
        <p:spPr>
          <a:xfrm>
            <a:off x="9339945" y="575623"/>
            <a:ext cx="528061" cy="356260"/>
          </a:xfrm>
        </p:spPr>
        <p:txBody>
          <a:bodyPr/>
          <a:lstStyle/>
          <a:p>
            <a:r>
              <a:rPr lang="es-xl" dirty="0"/>
              <a:t>1.4.</a:t>
            </a:r>
          </a:p>
        </p:txBody>
      </p:sp>
      <p:sp>
        <p:nvSpPr>
          <p:cNvPr id="12" name="Text Placeholder 11">
            <a:extLst>
              <a:ext uri="{FF2B5EF4-FFF2-40B4-BE49-F238E27FC236}">
                <a16:creationId xmlns:a16="http://schemas.microsoft.com/office/drawing/2014/main" id="{1038D837-F1E3-EEAE-4D26-1C0E34AD6036}"/>
              </a:ext>
            </a:extLst>
          </p:cNvPr>
          <p:cNvSpPr>
            <a:spLocks noGrp="1"/>
          </p:cNvSpPr>
          <p:nvPr>
            <p:ph type="body" sz="quarter" idx="13"/>
          </p:nvPr>
        </p:nvSpPr>
        <p:spPr/>
        <p:txBody>
          <a:bodyPr/>
          <a:lstStyle/>
          <a:p>
            <a:r>
              <a:rPr lang="es-xl" dirty="0"/>
              <a:t>Día uno</a:t>
            </a:r>
          </a:p>
        </p:txBody>
      </p:sp>
    </p:spTree>
    <p:extLst>
      <p:ext uri="{BB962C8B-B14F-4D97-AF65-F5344CB8AC3E}">
        <p14:creationId xmlns:p14="http://schemas.microsoft.com/office/powerpoint/2010/main" val="34979267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9471-3EB6-7440-61BB-85674EC655F8}"/>
            </a:ext>
          </a:extLst>
        </p:cNvPr>
        <p:cNvGrpSpPr/>
        <p:nvPr/>
      </p:nvGrpSpPr>
      <p:grpSpPr>
        <a:xfrm>
          <a:off x="0" y="0"/>
          <a:ext cx="0" cy="0"/>
          <a:chOff x="0" y="0"/>
          <a:chExt cx="0" cy="0"/>
        </a:xfrm>
      </p:grpSpPr>
      <p:pic>
        <p:nvPicPr>
          <p:cNvPr id="3" name="Picture 2" descr="Una persona impartiendo una clase&#10;&#10;Descripción generada automáticamente con confianza baja">
            <a:extLst>
              <a:ext uri="{FF2B5EF4-FFF2-40B4-BE49-F238E27FC236}">
                <a16:creationId xmlns:a16="http://schemas.microsoft.com/office/drawing/2014/main" id="{B9CC3350-300C-2E0A-0144-12BC73D4D3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888" t="-58" r="10251" b="15012"/>
          <a:stretch/>
        </p:blipFill>
        <p:spPr>
          <a:xfrm>
            <a:off x="3795232" y="1670142"/>
            <a:ext cx="7696747" cy="4409520"/>
          </a:xfrm>
          <a:prstGeom prst="rect">
            <a:avLst/>
          </a:prstGeom>
        </p:spPr>
      </p:pic>
      <p:sp>
        <p:nvSpPr>
          <p:cNvPr id="6" name="Rectangle: Rounded Corners 5">
            <a:extLst>
              <a:ext uri="{FF2B5EF4-FFF2-40B4-BE49-F238E27FC236}">
                <a16:creationId xmlns:a16="http://schemas.microsoft.com/office/drawing/2014/main" id="{DC410C95-5BDD-7541-CD80-ECFBD5BE481D}"/>
              </a:ext>
            </a:extLst>
          </p:cNvPr>
          <p:cNvSpPr/>
          <p:nvPr/>
        </p:nvSpPr>
        <p:spPr>
          <a:xfrm>
            <a:off x="-304800" y="1475014"/>
            <a:ext cx="3534842" cy="4799776"/>
          </a:xfrm>
          <a:prstGeom prst="roundRect">
            <a:avLst>
              <a:gd name="adj" fmla="val 3784"/>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Reloj con relleno sólido">
            <a:extLst>
              <a:ext uri="{FF2B5EF4-FFF2-40B4-BE49-F238E27FC236}">
                <a16:creationId xmlns:a16="http://schemas.microsoft.com/office/drawing/2014/main" id="{000CD748-0B08-50D5-63B2-05017BC2FF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0464" y="2661700"/>
            <a:ext cx="1001392" cy="1001392"/>
          </a:xfrm>
          <a:prstGeom prst="rect">
            <a:avLst/>
          </a:prstGeom>
        </p:spPr>
      </p:pic>
      <p:sp>
        <p:nvSpPr>
          <p:cNvPr id="5" name="TextBox 4">
            <a:extLst>
              <a:ext uri="{FF2B5EF4-FFF2-40B4-BE49-F238E27FC236}">
                <a16:creationId xmlns:a16="http://schemas.microsoft.com/office/drawing/2014/main" id="{427A2F0F-860A-82B0-54B7-47E72B910344}"/>
              </a:ext>
            </a:extLst>
          </p:cNvPr>
          <p:cNvSpPr txBox="1"/>
          <p:nvPr/>
        </p:nvSpPr>
        <p:spPr>
          <a:xfrm>
            <a:off x="348301" y="3666550"/>
            <a:ext cx="2625718" cy="646331"/>
          </a:xfrm>
          <a:prstGeom prst="rect">
            <a:avLst/>
          </a:prstGeom>
          <a:noFill/>
        </p:spPr>
        <p:txBody>
          <a:bodyPr wrap="square" rtlCol="0">
            <a:spAutoFit/>
          </a:bodyPr>
          <a:lstStyle/>
          <a:p>
            <a:pPr algn="ctr">
              <a:lnSpc>
                <a:spcPct val="90000"/>
              </a:lnSpc>
            </a:pPr>
            <a:r>
              <a:rPr lang="es-xl" sz="2000" b="1" dirty="0">
                <a:solidFill>
                  <a:srgbClr val="292662"/>
                </a:solidFill>
                <a:latin typeface="Ubuntu" panose="020B0504030602030204" pitchFamily="34" charset="0"/>
              </a:rPr>
              <a:t>Este </a:t>
            </a:r>
            <a:r>
              <a:rPr lang="es-xl" sz="2000" b="1" dirty="0">
                <a:solidFill>
                  <a:srgbClr val="F7F5E8"/>
                </a:solidFill>
                <a:latin typeface="Ubuntu" panose="020B0504030602030204" pitchFamily="34" charset="0"/>
              </a:rPr>
              <a:t>no</a:t>
            </a:r>
            <a:r>
              <a:rPr lang="es-xl" sz="2000" b="1" dirty="0">
                <a:solidFill>
                  <a:srgbClr val="292662"/>
                </a:solidFill>
                <a:latin typeface="Ubuntu" panose="020B0504030602030204" pitchFamily="34" charset="0"/>
              </a:rPr>
              <a:t> era el momento adecuado</a:t>
            </a:r>
          </a:p>
        </p:txBody>
      </p:sp>
      <p:grpSp>
        <p:nvGrpSpPr>
          <p:cNvPr id="13" name="Group 12">
            <a:extLst>
              <a:ext uri="{FF2B5EF4-FFF2-40B4-BE49-F238E27FC236}">
                <a16:creationId xmlns:a16="http://schemas.microsoft.com/office/drawing/2014/main" id="{41EDDD6E-8045-2754-1152-97CA6565BE36}"/>
              </a:ext>
            </a:extLst>
          </p:cNvPr>
          <p:cNvGrpSpPr/>
          <p:nvPr/>
        </p:nvGrpSpPr>
        <p:grpSpPr>
          <a:xfrm>
            <a:off x="3982104" y="2012516"/>
            <a:ext cx="2225040" cy="381600"/>
            <a:chOff x="3452515" y="1851179"/>
            <a:chExt cx="2225040" cy="381600"/>
          </a:xfrm>
        </p:grpSpPr>
        <p:sp>
          <p:nvSpPr>
            <p:cNvPr id="9" name="Rectangle: Rounded Corners 8">
              <a:extLst>
                <a:ext uri="{FF2B5EF4-FFF2-40B4-BE49-F238E27FC236}">
                  <a16:creationId xmlns:a16="http://schemas.microsoft.com/office/drawing/2014/main" id="{347D1B4B-17BE-5589-6004-660FB1E2FC2A}"/>
                </a:ext>
              </a:extLst>
            </p:cNvPr>
            <p:cNvSpPr/>
            <p:nvPr/>
          </p:nvSpPr>
          <p:spPr>
            <a:xfrm>
              <a:off x="3467755" y="1851179"/>
              <a:ext cx="2209800" cy="381600"/>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137A267-B76A-B9C9-34AB-383E18A1923D}"/>
                </a:ext>
              </a:extLst>
            </p:cNvPr>
            <p:cNvSpPr txBox="1"/>
            <p:nvPr/>
          </p:nvSpPr>
          <p:spPr>
            <a:xfrm>
              <a:off x="3452515" y="1885013"/>
              <a:ext cx="2209800" cy="313932"/>
            </a:xfrm>
            <a:prstGeom prst="rect">
              <a:avLst/>
            </a:prstGeom>
            <a:noFill/>
          </p:spPr>
          <p:txBody>
            <a:bodyPr wrap="square" rtlCol="0">
              <a:spAutoFit/>
            </a:bodyPr>
            <a:lstStyle/>
            <a:p>
              <a:pPr marL="177800">
                <a:lnSpc>
                  <a:spcPct val="90000"/>
                </a:lnSpc>
              </a:pPr>
              <a:r>
                <a:rPr lang="es-xl" sz="1600" dirty="0">
                  <a:solidFill>
                    <a:srgbClr val="F6891F"/>
                  </a:solidFill>
                  <a:latin typeface="Ubuntu" panose="020B0504030602030204" pitchFamily="34" charset="0"/>
                </a:rPr>
                <a:t>La atleta observa.</a:t>
              </a:r>
            </a:p>
          </p:txBody>
        </p:sp>
      </p:grpSp>
      <p:grpSp>
        <p:nvGrpSpPr>
          <p:cNvPr id="14" name="Group 13">
            <a:extLst>
              <a:ext uri="{FF2B5EF4-FFF2-40B4-BE49-F238E27FC236}">
                <a16:creationId xmlns:a16="http://schemas.microsoft.com/office/drawing/2014/main" id="{74A8000F-D3D2-2BE8-FD9E-AE9E1297D3D1}"/>
              </a:ext>
            </a:extLst>
          </p:cNvPr>
          <p:cNvGrpSpPr/>
          <p:nvPr/>
        </p:nvGrpSpPr>
        <p:grpSpPr>
          <a:xfrm>
            <a:off x="9533456" y="2765825"/>
            <a:ext cx="2225040" cy="382767"/>
            <a:chOff x="9769677" y="2378249"/>
            <a:chExt cx="2225040" cy="382767"/>
          </a:xfrm>
        </p:grpSpPr>
        <p:sp>
          <p:nvSpPr>
            <p:cNvPr id="10" name="Rectangle: Rounded Corners 9">
              <a:extLst>
                <a:ext uri="{FF2B5EF4-FFF2-40B4-BE49-F238E27FC236}">
                  <a16:creationId xmlns:a16="http://schemas.microsoft.com/office/drawing/2014/main" id="{212B8984-3DBD-66A3-128A-949E30B2A3B1}"/>
                </a:ext>
              </a:extLst>
            </p:cNvPr>
            <p:cNvSpPr/>
            <p:nvPr/>
          </p:nvSpPr>
          <p:spPr>
            <a:xfrm>
              <a:off x="9769677" y="2378249"/>
              <a:ext cx="2209800" cy="382767"/>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1F0163B-8C7C-CA5F-FE18-F48366B6611B}"/>
                </a:ext>
              </a:extLst>
            </p:cNvPr>
            <p:cNvSpPr txBox="1"/>
            <p:nvPr/>
          </p:nvSpPr>
          <p:spPr>
            <a:xfrm>
              <a:off x="9784917" y="2412666"/>
              <a:ext cx="2209800" cy="313932"/>
            </a:xfrm>
            <a:prstGeom prst="rect">
              <a:avLst/>
            </a:prstGeom>
            <a:noFill/>
          </p:spPr>
          <p:txBody>
            <a:bodyPr wrap="square" rtlCol="0">
              <a:spAutoFit/>
            </a:bodyPr>
            <a:lstStyle/>
            <a:p>
              <a:pPr marL="177800">
                <a:lnSpc>
                  <a:spcPct val="90000"/>
                </a:lnSpc>
              </a:pPr>
              <a:r>
                <a:rPr lang="es-xl" sz="1600" dirty="0">
                  <a:solidFill>
                    <a:srgbClr val="F6891F"/>
                  </a:solidFill>
                  <a:latin typeface="Ubuntu" panose="020B0504030602030204" pitchFamily="34" charset="0"/>
                </a:rPr>
                <a:t>La mentora dirige.</a:t>
              </a:r>
            </a:p>
          </p:txBody>
        </p:sp>
      </p:grpSp>
      <p:cxnSp>
        <p:nvCxnSpPr>
          <p:cNvPr id="12" name="Straight Connector 11">
            <a:extLst>
              <a:ext uri="{FF2B5EF4-FFF2-40B4-BE49-F238E27FC236}">
                <a16:creationId xmlns:a16="http://schemas.microsoft.com/office/drawing/2014/main" id="{9595959D-3A6B-C11F-AB2F-16754995D64B}"/>
              </a:ext>
            </a:extLst>
          </p:cNvPr>
          <p:cNvCxnSpPr>
            <a:cxnSpLocks/>
          </p:cNvCxnSpPr>
          <p:nvPr/>
        </p:nvCxnSpPr>
        <p:spPr>
          <a:xfrm flipV="1">
            <a:off x="1160464" y="2828404"/>
            <a:ext cx="1001392" cy="667984"/>
          </a:xfrm>
          <a:prstGeom prst="line">
            <a:avLst/>
          </a:prstGeom>
          <a:ln w="57150">
            <a:solidFill>
              <a:srgbClr val="F7F5E8"/>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43B46E8D-DEAA-D304-AEA4-250725AECD82}"/>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Narración de </a:t>
            </a: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historias </a:t>
            </a:r>
            <a:br>
              <a:rPr kumimoji="0" lang="en-US"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b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de </a:t>
            </a: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impacto</a:t>
            </a:r>
          </a:p>
        </p:txBody>
      </p:sp>
      <p:sp>
        <p:nvSpPr>
          <p:cNvPr id="11" name="Text Placeholder 10">
            <a:extLst>
              <a:ext uri="{FF2B5EF4-FFF2-40B4-BE49-F238E27FC236}">
                <a16:creationId xmlns:a16="http://schemas.microsoft.com/office/drawing/2014/main" id="{198810AA-2B6F-2D85-8F35-9F5EB3F0CC1B}"/>
              </a:ext>
            </a:extLst>
          </p:cNvPr>
          <p:cNvSpPr>
            <a:spLocks noGrp="1"/>
          </p:cNvSpPr>
          <p:nvPr>
            <p:ph type="body" sz="quarter" idx="12"/>
          </p:nvPr>
        </p:nvSpPr>
        <p:spPr>
          <a:xfrm>
            <a:off x="9339945" y="575623"/>
            <a:ext cx="528061" cy="356260"/>
          </a:xfrm>
        </p:spPr>
        <p:txBody>
          <a:bodyPr/>
          <a:lstStyle/>
          <a:p>
            <a:r>
              <a:rPr lang="es-xl" dirty="0"/>
              <a:t>1.4.</a:t>
            </a:r>
          </a:p>
        </p:txBody>
      </p:sp>
      <p:sp>
        <p:nvSpPr>
          <p:cNvPr id="15" name="Text Placeholder 14">
            <a:extLst>
              <a:ext uri="{FF2B5EF4-FFF2-40B4-BE49-F238E27FC236}">
                <a16:creationId xmlns:a16="http://schemas.microsoft.com/office/drawing/2014/main" id="{57A4CD92-C5C8-B4C5-AF51-073B270B1439}"/>
              </a:ext>
            </a:extLst>
          </p:cNvPr>
          <p:cNvSpPr>
            <a:spLocks noGrp="1"/>
          </p:cNvSpPr>
          <p:nvPr>
            <p:ph type="body" sz="quarter" idx="13"/>
          </p:nvPr>
        </p:nvSpPr>
        <p:spPr/>
        <p:txBody>
          <a:bodyPr/>
          <a:lstStyle/>
          <a:p>
            <a:r>
              <a:rPr lang="es-xl" dirty="0"/>
              <a:t>Día uno</a:t>
            </a:r>
          </a:p>
        </p:txBody>
      </p:sp>
    </p:spTree>
    <p:extLst>
      <p:ext uri="{BB962C8B-B14F-4D97-AF65-F5344CB8AC3E}">
        <p14:creationId xmlns:p14="http://schemas.microsoft.com/office/powerpoint/2010/main" val="34818731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00D3C76-5001-8AC1-CE2E-AD78923167F5}"/>
              </a:ext>
            </a:extLst>
          </p:cNvPr>
          <p:cNvSpPr/>
          <p:nvPr/>
        </p:nvSpPr>
        <p:spPr>
          <a:xfrm>
            <a:off x="910153" y="1278075"/>
            <a:ext cx="6807200" cy="740093"/>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074BE5D-1638-65B6-617B-4EC8A7397A61}"/>
              </a:ext>
            </a:extLst>
          </p:cNvPr>
          <p:cNvSpPr txBox="1"/>
          <p:nvPr/>
        </p:nvSpPr>
        <p:spPr>
          <a:xfrm>
            <a:off x="1413915" y="1324955"/>
            <a:ext cx="7206301" cy="646331"/>
          </a:xfrm>
          <a:prstGeom prst="rect">
            <a:avLst/>
          </a:prstGeom>
          <a:noFill/>
        </p:spPr>
        <p:txBody>
          <a:bodyPr wrap="square" rtlCol="0">
            <a:spAutoFit/>
          </a:bodyPr>
          <a:lstStyle/>
          <a:p>
            <a:pPr>
              <a:lnSpc>
                <a:spcPct val="90000"/>
              </a:lnSpc>
            </a:pPr>
            <a:r>
              <a:rPr lang="es-xl" sz="1950" spc="-20" dirty="0">
                <a:solidFill>
                  <a:srgbClr val="F7F5E8"/>
                </a:solidFill>
                <a:latin typeface="Ubuntu" panose="020B0504030602030204" pitchFamily="34" charset="0"/>
              </a:rPr>
              <a:t>Tomen fotografías de los atletas dirigiendo y hablando.</a:t>
            </a:r>
          </a:p>
          <a:p>
            <a:pPr>
              <a:lnSpc>
                <a:spcPct val="90000"/>
              </a:lnSpc>
            </a:pPr>
            <a:r>
              <a:rPr lang="es-xl" sz="1950" b="1" dirty="0">
                <a:solidFill>
                  <a:srgbClr val="F7F5E8"/>
                </a:solidFill>
                <a:latin typeface="Ubuntu" panose="020B0504030602030204" pitchFamily="34" charset="0"/>
              </a:rPr>
              <a:t>Muestren lo que pueden hacer.</a:t>
            </a:r>
          </a:p>
        </p:txBody>
      </p:sp>
      <p:pic>
        <p:nvPicPr>
          <p:cNvPr id="3" name="Graphic 2">
            <a:extLst>
              <a:ext uri="{FF2B5EF4-FFF2-40B4-BE49-F238E27FC236}">
                <a16:creationId xmlns:a16="http://schemas.microsoft.com/office/drawing/2014/main" id="{DD05BF62-08D5-F01C-D60C-E8790DC68C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743" y="1278075"/>
            <a:ext cx="740093" cy="740093"/>
          </a:xfrm>
          <a:prstGeom prst="rect">
            <a:avLst/>
          </a:prstGeom>
        </p:spPr>
      </p:pic>
      <p:grpSp>
        <p:nvGrpSpPr>
          <p:cNvPr id="11" name="Group 10">
            <a:extLst>
              <a:ext uri="{FF2B5EF4-FFF2-40B4-BE49-F238E27FC236}">
                <a16:creationId xmlns:a16="http://schemas.microsoft.com/office/drawing/2014/main" id="{B5F16C07-A256-1AFE-3050-A3D76521CB03}"/>
              </a:ext>
            </a:extLst>
          </p:cNvPr>
          <p:cNvGrpSpPr/>
          <p:nvPr/>
        </p:nvGrpSpPr>
        <p:grpSpPr>
          <a:xfrm>
            <a:off x="1281836" y="2275902"/>
            <a:ext cx="9909487" cy="4137370"/>
            <a:chOff x="910043" y="2006600"/>
            <a:chExt cx="10281280" cy="4292600"/>
          </a:xfrm>
        </p:grpSpPr>
        <p:pic>
          <p:nvPicPr>
            <p:cNvPr id="4" name="Picture 3" descr="Un grupo de personas sentadas en sillas&#10;&#10;Descripción generada automáticamente">
              <a:extLst>
                <a:ext uri="{FF2B5EF4-FFF2-40B4-BE49-F238E27FC236}">
                  <a16:creationId xmlns:a16="http://schemas.microsoft.com/office/drawing/2014/main" id="{D44114AA-07A9-3975-8EF8-9C799B50AB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114" b="12479"/>
            <a:stretch/>
          </p:blipFill>
          <p:spPr>
            <a:xfrm>
              <a:off x="910043" y="2006600"/>
              <a:ext cx="6687585" cy="4292600"/>
            </a:xfrm>
            <a:prstGeom prst="rect">
              <a:avLst/>
            </a:prstGeom>
          </p:spPr>
        </p:pic>
        <p:pic>
          <p:nvPicPr>
            <p:cNvPr id="5" name="Picture 4" descr="Un grupo de hombres sentados en una sala&#10;&#10;Descripción generada automáticamente">
              <a:extLst>
                <a:ext uri="{FF2B5EF4-FFF2-40B4-BE49-F238E27FC236}">
                  <a16:creationId xmlns:a16="http://schemas.microsoft.com/office/drawing/2014/main" id="{078F6FE7-8AEC-C0C6-7006-20981E48B26F}"/>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b="4429"/>
            <a:stretch/>
          </p:blipFill>
          <p:spPr>
            <a:xfrm>
              <a:off x="7696310" y="2006601"/>
              <a:ext cx="3495013" cy="2222500"/>
            </a:xfrm>
            <a:prstGeom prst="rect">
              <a:avLst/>
            </a:prstGeom>
          </p:spPr>
        </p:pic>
        <p:pic>
          <p:nvPicPr>
            <p:cNvPr id="8" name="Picture 7" descr="Una persona hablando con un micrófono&#10;&#10;Descripción generada automáticamente">
              <a:extLst>
                <a:ext uri="{FF2B5EF4-FFF2-40B4-BE49-F238E27FC236}">
                  <a16:creationId xmlns:a16="http://schemas.microsoft.com/office/drawing/2014/main" id="{E04E9AC0-DDA9-4F6A-A54B-1976464407D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3957" b="10983"/>
            <a:stretch/>
          </p:blipFill>
          <p:spPr>
            <a:xfrm>
              <a:off x="7696310" y="4321138"/>
              <a:ext cx="3495012" cy="1978062"/>
            </a:xfrm>
            <a:prstGeom prst="rect">
              <a:avLst/>
            </a:prstGeom>
          </p:spPr>
        </p:pic>
      </p:grpSp>
      <p:sp>
        <p:nvSpPr>
          <p:cNvPr id="6" name="Text Placeholder 5">
            <a:extLst>
              <a:ext uri="{FF2B5EF4-FFF2-40B4-BE49-F238E27FC236}">
                <a16:creationId xmlns:a16="http://schemas.microsoft.com/office/drawing/2014/main" id="{AAFF34B4-8129-F2FB-5C2A-2F3C51D3E23A}"/>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Narración de </a:t>
            </a: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historias </a:t>
            </a:r>
            <a:br>
              <a:rPr kumimoji="0" lang="en-US"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b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de </a:t>
            </a: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impacto</a:t>
            </a:r>
          </a:p>
        </p:txBody>
      </p:sp>
      <p:sp>
        <p:nvSpPr>
          <p:cNvPr id="7" name="Text Placeholder 6">
            <a:extLst>
              <a:ext uri="{FF2B5EF4-FFF2-40B4-BE49-F238E27FC236}">
                <a16:creationId xmlns:a16="http://schemas.microsoft.com/office/drawing/2014/main" id="{DB6B5908-0162-1E46-C2CA-E52FEB4E4B78}"/>
              </a:ext>
            </a:extLst>
          </p:cNvPr>
          <p:cNvSpPr>
            <a:spLocks noGrp="1"/>
          </p:cNvSpPr>
          <p:nvPr>
            <p:ph type="body" sz="quarter" idx="12"/>
          </p:nvPr>
        </p:nvSpPr>
        <p:spPr>
          <a:xfrm>
            <a:off x="9339945" y="575623"/>
            <a:ext cx="528061" cy="356260"/>
          </a:xfrm>
        </p:spPr>
        <p:txBody>
          <a:bodyPr/>
          <a:lstStyle/>
          <a:p>
            <a:r>
              <a:rPr lang="es-xl" dirty="0"/>
              <a:t>1.4.</a:t>
            </a:r>
          </a:p>
        </p:txBody>
      </p:sp>
      <p:sp>
        <p:nvSpPr>
          <p:cNvPr id="10" name="Text Placeholder 9">
            <a:extLst>
              <a:ext uri="{FF2B5EF4-FFF2-40B4-BE49-F238E27FC236}">
                <a16:creationId xmlns:a16="http://schemas.microsoft.com/office/drawing/2014/main" id="{9F84622F-DBB6-980E-7F11-6B5A2493CA9A}"/>
              </a:ext>
            </a:extLst>
          </p:cNvPr>
          <p:cNvSpPr>
            <a:spLocks noGrp="1"/>
          </p:cNvSpPr>
          <p:nvPr>
            <p:ph type="body" sz="quarter" idx="13"/>
          </p:nvPr>
        </p:nvSpPr>
        <p:spPr/>
        <p:txBody>
          <a:bodyPr/>
          <a:lstStyle/>
          <a:p>
            <a:r>
              <a:rPr lang="es-xl" dirty="0"/>
              <a:t>Día uno</a:t>
            </a:r>
          </a:p>
        </p:txBody>
      </p:sp>
    </p:spTree>
    <p:extLst>
      <p:ext uri="{BB962C8B-B14F-4D97-AF65-F5344CB8AC3E}">
        <p14:creationId xmlns:p14="http://schemas.microsoft.com/office/powerpoint/2010/main" val="38088380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2FA19-77DE-633B-A266-6DDFDCC3D458}"/>
            </a:ext>
          </a:extLst>
        </p:cNvPr>
        <p:cNvGrpSpPr/>
        <p:nvPr/>
      </p:nvGrpSpPr>
      <p:grpSpPr>
        <a:xfrm>
          <a:off x="0" y="0"/>
          <a:ext cx="0" cy="0"/>
          <a:chOff x="0" y="0"/>
          <a:chExt cx="0" cy="0"/>
        </a:xfrm>
      </p:grpSpPr>
      <p:pic>
        <p:nvPicPr>
          <p:cNvPr id="12" name="Picture 11" descr="Una persona sosteniendo un papel amarillo&#10;&#10;Descripción generada automáticamente">
            <a:extLst>
              <a:ext uri="{FF2B5EF4-FFF2-40B4-BE49-F238E27FC236}">
                <a16:creationId xmlns:a16="http://schemas.microsoft.com/office/drawing/2014/main" id="{E1782BD7-ACEA-CD78-ADF8-403E97F33D0A}"/>
              </a:ext>
            </a:extLst>
          </p:cNvPr>
          <p:cNvPicPr>
            <a:picLocks noChangeAspect="1"/>
          </p:cNvPicPr>
          <p:nvPr/>
        </p:nvPicPr>
        <p:blipFill rotWithShape="1">
          <a:blip r:embed="rId3">
            <a:extLst>
              <a:ext uri="{28A0092B-C50C-407E-A947-70E740481C1C}">
                <a14:useLocalDpi xmlns:a14="http://schemas.microsoft.com/office/drawing/2010/main" val="0"/>
              </a:ext>
            </a:extLst>
          </a:blip>
          <a:srcRect l="16684" r="7306"/>
          <a:stretch/>
        </p:blipFill>
        <p:spPr>
          <a:xfrm>
            <a:off x="-20779" y="0"/>
            <a:ext cx="7830296" cy="6876247"/>
          </a:xfrm>
          <a:prstGeom prst="rect">
            <a:avLst/>
          </a:prstGeom>
        </p:spPr>
      </p:pic>
      <p:sp>
        <p:nvSpPr>
          <p:cNvPr id="13" name="Rectangle 12">
            <a:extLst>
              <a:ext uri="{FF2B5EF4-FFF2-40B4-BE49-F238E27FC236}">
                <a16:creationId xmlns:a16="http://schemas.microsoft.com/office/drawing/2014/main" id="{CA415A10-8A50-5E87-4CC9-ACB144BFD85A}"/>
              </a:ext>
            </a:extLst>
          </p:cNvPr>
          <p:cNvSpPr/>
          <p:nvPr/>
        </p:nvSpPr>
        <p:spPr>
          <a:xfrm>
            <a:off x="7645133" y="0"/>
            <a:ext cx="4546867" cy="6876247"/>
          </a:xfrm>
          <a:prstGeom prst="rect">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219D7CD-234F-732A-8F01-C2D32D796F2E}"/>
              </a:ext>
            </a:extLst>
          </p:cNvPr>
          <p:cNvSpPr txBox="1"/>
          <p:nvPr/>
        </p:nvSpPr>
        <p:spPr>
          <a:xfrm>
            <a:off x="8156926" y="3207509"/>
            <a:ext cx="3336574" cy="757130"/>
          </a:xfrm>
          <a:prstGeom prst="rect">
            <a:avLst/>
          </a:prstGeom>
          <a:noFill/>
        </p:spPr>
        <p:txBody>
          <a:bodyPr wrap="square" rtlCol="0">
            <a:spAutoFit/>
          </a:bodyPr>
          <a:lstStyle/>
          <a:p>
            <a:pPr>
              <a:lnSpc>
                <a:spcPct val="90000"/>
              </a:lnSpc>
            </a:pPr>
            <a:r>
              <a:rPr lang="es-xl" sz="2400" b="1" dirty="0">
                <a:solidFill>
                  <a:srgbClr val="F7F5E8"/>
                </a:solidFill>
                <a:latin typeface="Ubuntu" panose="020B0504030602030204" pitchFamily="34" charset="0"/>
              </a:rPr>
              <a:t>Conseguir que las personas lean las </a:t>
            </a:r>
            <a:r>
              <a:rPr lang="es-xl" sz="2400" b="1" dirty="0">
                <a:solidFill>
                  <a:srgbClr val="F6891F"/>
                </a:solidFill>
                <a:latin typeface="Ubuntu" panose="020B0504030602030204" pitchFamily="34" charset="0"/>
              </a:rPr>
              <a:t>historias</a:t>
            </a:r>
            <a:r>
              <a:rPr lang="es-xl" sz="2400" b="1" dirty="0">
                <a:solidFill>
                  <a:srgbClr val="F7F5E8"/>
                </a:solidFill>
                <a:latin typeface="Ubuntu" panose="020B0504030602030204" pitchFamily="34" charset="0"/>
              </a:rPr>
              <a:t>.</a:t>
            </a:r>
          </a:p>
        </p:txBody>
      </p:sp>
      <p:pic>
        <p:nvPicPr>
          <p:cNvPr id="14" name="Graphic 13">
            <a:extLst>
              <a:ext uri="{FF2B5EF4-FFF2-40B4-BE49-F238E27FC236}">
                <a16:creationId xmlns:a16="http://schemas.microsoft.com/office/drawing/2014/main" id="{A219339D-4E64-EE56-72B6-D67BC93D29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74452" y="481642"/>
            <a:ext cx="1505755" cy="528060"/>
          </a:xfrm>
          <a:prstGeom prst="rect">
            <a:avLst/>
          </a:prstGeom>
        </p:spPr>
      </p:pic>
      <p:pic>
        <p:nvPicPr>
          <p:cNvPr id="2" name="Picture 1">
            <a:extLst>
              <a:ext uri="{FF2B5EF4-FFF2-40B4-BE49-F238E27FC236}">
                <a16:creationId xmlns:a16="http://schemas.microsoft.com/office/drawing/2014/main" id="{C8C3ACC4-9A36-8938-3F8E-14FF5A7A977F}"/>
              </a:ext>
            </a:extLst>
          </p:cNvPr>
          <p:cNvPicPr>
            <a:picLocks noChangeAspect="1"/>
          </p:cNvPicPr>
          <p:nvPr/>
        </p:nvPicPr>
        <p:blipFill rotWithShape="1">
          <a:blip r:embed="rId6">
            <a:extLst>
              <a:ext uri="{28A0092B-C50C-407E-A947-70E740481C1C}">
                <a14:useLocalDpi xmlns:a14="http://schemas.microsoft.com/office/drawing/2010/main" val="0"/>
              </a:ext>
            </a:extLst>
          </a:blip>
          <a:srcRect l="18971" t="1475" r="2123" b="-119"/>
          <a:stretch/>
        </p:blipFill>
        <p:spPr>
          <a:xfrm>
            <a:off x="-694258" y="-36494"/>
            <a:ext cx="8339391" cy="6902774"/>
          </a:xfrm>
          <a:prstGeom prst="rect">
            <a:avLst/>
          </a:prstGeom>
        </p:spPr>
      </p:pic>
    </p:spTree>
    <p:extLst>
      <p:ext uri="{BB962C8B-B14F-4D97-AF65-F5344CB8AC3E}">
        <p14:creationId xmlns:p14="http://schemas.microsoft.com/office/powerpoint/2010/main" val="8478607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AFB7D-CDCA-9CE9-8660-6E405FDF577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A7FDA0D-A077-4A35-3652-0439C4F2FE01}"/>
              </a:ext>
            </a:extLst>
          </p:cNvPr>
          <p:cNvSpPr txBox="1"/>
          <p:nvPr/>
        </p:nvSpPr>
        <p:spPr>
          <a:xfrm>
            <a:off x="1768678" y="3216634"/>
            <a:ext cx="9257388" cy="424732"/>
          </a:xfrm>
          <a:prstGeom prst="rect">
            <a:avLst/>
          </a:prstGeom>
          <a:noFill/>
        </p:spPr>
        <p:txBody>
          <a:bodyPr wrap="square" rtlCol="0">
            <a:spAutoFit/>
          </a:bodyPr>
          <a:lstStyle/>
          <a:p>
            <a:pPr>
              <a:lnSpc>
                <a:spcPct val="90000"/>
              </a:lnSpc>
            </a:pPr>
            <a:r>
              <a:rPr lang="es-xl" sz="2400" b="1" dirty="0">
                <a:solidFill>
                  <a:srgbClr val="292662"/>
                </a:solidFill>
                <a:latin typeface="Ubuntu" panose="020B0504030602030204" pitchFamily="34" charset="0"/>
              </a:rPr>
              <a:t>El principio es importante. Asegúrense de que sea </a:t>
            </a:r>
            <a:r>
              <a:rPr lang="es-xl" sz="2400" b="1" dirty="0">
                <a:solidFill>
                  <a:srgbClr val="F6891F"/>
                </a:solidFill>
                <a:latin typeface="Ubuntu" panose="020B0504030602030204" pitchFamily="34" charset="0"/>
              </a:rPr>
              <a:t>interesante</a:t>
            </a:r>
            <a:r>
              <a:rPr lang="es-xl" sz="2400" b="1" dirty="0">
                <a:solidFill>
                  <a:srgbClr val="292662"/>
                </a:solidFill>
                <a:latin typeface="Ubuntu" panose="020B0504030602030204" pitchFamily="34" charset="0"/>
              </a:rPr>
              <a:t>.</a:t>
            </a:r>
          </a:p>
        </p:txBody>
      </p:sp>
    </p:spTree>
    <p:extLst>
      <p:ext uri="{BB962C8B-B14F-4D97-AF65-F5344CB8AC3E}">
        <p14:creationId xmlns:p14="http://schemas.microsoft.com/office/powerpoint/2010/main" val="7091408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9B450-1E15-3C05-E759-2E26E349F0C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A6E2311-6A92-B76E-9876-915F024A1700}"/>
              </a:ext>
            </a:extLst>
          </p:cNvPr>
          <p:cNvSpPr txBox="1"/>
          <p:nvPr/>
        </p:nvSpPr>
        <p:spPr>
          <a:xfrm>
            <a:off x="1193333" y="1368811"/>
            <a:ext cx="4621540" cy="4011867"/>
          </a:xfrm>
          <a:prstGeom prst="rect">
            <a:avLst/>
          </a:prstGeom>
          <a:noFill/>
        </p:spPr>
        <p:txBody>
          <a:bodyPr wrap="square">
            <a:spAutoFit/>
          </a:bodyPr>
          <a:lstStyle/>
          <a:p>
            <a:pPr>
              <a:lnSpc>
                <a:spcPct val="110000"/>
              </a:lnSpc>
              <a:spcAft>
                <a:spcPts val="600"/>
              </a:spcAft>
              <a:defRPr/>
            </a:pPr>
            <a:r>
              <a:rPr lang="en-US" sz="1600" dirty="0">
                <a:solidFill>
                  <a:srgbClr val="292662"/>
                </a:solidFill>
                <a:latin typeface="Ubuntu Light" panose="020B0304030602030204" pitchFamily="34" charset="0"/>
              </a:rPr>
              <a:t>“</a:t>
            </a:r>
            <a:r>
              <a:rPr lang="es-xl" sz="1600" dirty="0">
                <a:solidFill>
                  <a:srgbClr val="292662"/>
                </a:solidFill>
                <a:latin typeface="Ubuntu Light" panose="020B0304030602030204" pitchFamily="34" charset="0"/>
              </a:rPr>
              <a:t>Ahí fuera, la gente nos subestima</a:t>
            </a:r>
            <a:r>
              <a:rPr lang="en-US" sz="1600" dirty="0">
                <a:solidFill>
                  <a:srgbClr val="292662"/>
                </a:solidFill>
                <a:latin typeface="Ubuntu Light" panose="020B0304030602030204" pitchFamily="34" charset="0"/>
              </a:rPr>
              <a:t>”</a:t>
            </a:r>
            <a:r>
              <a:rPr lang="es-xl" sz="1600" dirty="0">
                <a:solidFill>
                  <a:srgbClr val="292662"/>
                </a:solidFill>
                <a:latin typeface="Ubuntu Light" panose="020B0304030602030204" pitchFamily="34" charset="0"/>
              </a:rPr>
              <a:t>, afirma Millicent, una Líder de Atletas de Olimpiadas Especiales en Kenia.  </a:t>
            </a:r>
            <a:r>
              <a:rPr lang="en-US" sz="1600" dirty="0">
                <a:solidFill>
                  <a:srgbClr val="292662"/>
                </a:solidFill>
                <a:latin typeface="Ubuntu Light" panose="020B0304030602030204" pitchFamily="34" charset="0"/>
              </a:rPr>
              <a:t>“</a:t>
            </a:r>
            <a:r>
              <a:rPr lang="es-xl" sz="1600" dirty="0">
                <a:solidFill>
                  <a:srgbClr val="292662"/>
                </a:solidFill>
                <a:latin typeface="Ubuntu Light" panose="020B0304030602030204" pitchFamily="34" charset="0"/>
              </a:rPr>
              <a:t>Puedo tocar puertas para pedir trabajo, pero la persona que está al otro lado primero me pedirá que sepa leer y escribir. Cuando digo que no sé, me ridiculizan y me rechazan</a:t>
            </a:r>
            <a:r>
              <a:rPr lang="en-US" sz="1600" dirty="0">
                <a:solidFill>
                  <a:srgbClr val="292662"/>
                </a:solidFill>
                <a:latin typeface="Ubuntu Light" panose="020B0304030602030204" pitchFamily="34" charset="0"/>
              </a:rPr>
              <a:t>”</a:t>
            </a:r>
            <a:r>
              <a:rPr lang="es-xl" sz="1600" dirty="0">
                <a:solidFill>
                  <a:srgbClr val="292662"/>
                </a:solidFill>
                <a:latin typeface="Ubuntu Light" panose="020B0304030602030204" pitchFamily="34" charset="0"/>
              </a:rPr>
              <a:t>.</a:t>
            </a:r>
          </a:p>
          <a:p>
            <a:pPr>
              <a:lnSpc>
                <a:spcPct val="110000"/>
              </a:lnSpc>
              <a:spcAft>
                <a:spcPts val="600"/>
              </a:spcAft>
              <a:defRPr/>
            </a:pPr>
            <a:r>
              <a:rPr lang="es-xl" sz="1600" b="1" spc="-20" dirty="0">
                <a:solidFill>
                  <a:srgbClr val="292662"/>
                </a:solidFill>
                <a:latin typeface="Ubuntu Light" panose="020B0304030602030204" pitchFamily="34" charset="0"/>
              </a:rPr>
              <a:t>En todo el mundo, millones de personas con discapacidad intelectual se enfrentan a desafíos en el lugar de trabajo. A pesar de poseer habilidades importantes, a menudo no tienen </a:t>
            </a:r>
            <a:br>
              <a:rPr lang="en-US" sz="1600" b="1" spc="-20" dirty="0">
                <a:solidFill>
                  <a:srgbClr val="292662"/>
                </a:solidFill>
                <a:latin typeface="Ubuntu Light" panose="020B0304030602030204" pitchFamily="34" charset="0"/>
              </a:rPr>
            </a:br>
            <a:r>
              <a:rPr lang="es-xl" sz="1600" b="1" spc="-20" dirty="0">
                <a:solidFill>
                  <a:srgbClr val="292662"/>
                </a:solidFill>
                <a:latin typeface="Ubuntu Light" panose="020B0304030602030204" pitchFamily="34" charset="0"/>
              </a:rPr>
              <a:t>la oportunidad de demostrar lo que valen.</a:t>
            </a:r>
          </a:p>
          <a:p>
            <a:pPr>
              <a:lnSpc>
                <a:spcPct val="110000"/>
              </a:lnSpc>
              <a:spcAft>
                <a:spcPts val="600"/>
              </a:spcAft>
              <a:defRPr/>
            </a:pPr>
            <a:r>
              <a:rPr lang="es-xl" sz="1600" b="1" spc="-20" dirty="0">
                <a:solidFill>
                  <a:srgbClr val="292662"/>
                </a:solidFill>
                <a:latin typeface="Ubuntu Light" panose="020B0304030602030204" pitchFamily="34" charset="0"/>
              </a:rPr>
              <a:t>El Liderazgo Unificado de Olimpiadas Especiales pretende cambiar esta situación. </a:t>
            </a:r>
          </a:p>
        </p:txBody>
      </p:sp>
      <p:grpSp>
        <p:nvGrpSpPr>
          <p:cNvPr id="16" name="Group 15">
            <a:extLst>
              <a:ext uri="{FF2B5EF4-FFF2-40B4-BE49-F238E27FC236}">
                <a16:creationId xmlns:a16="http://schemas.microsoft.com/office/drawing/2014/main" id="{6DF4CB0A-EF89-BC24-A6AC-96DD0040E95A}"/>
              </a:ext>
            </a:extLst>
          </p:cNvPr>
          <p:cNvGrpSpPr/>
          <p:nvPr/>
        </p:nvGrpSpPr>
        <p:grpSpPr>
          <a:xfrm>
            <a:off x="1456555" y="5616408"/>
            <a:ext cx="4288925" cy="559790"/>
            <a:chOff x="862428" y="5475799"/>
            <a:chExt cx="4288925" cy="559790"/>
          </a:xfrm>
        </p:grpSpPr>
        <p:sp>
          <p:nvSpPr>
            <p:cNvPr id="4" name="Rectangle: Rounded Corners 3">
              <a:extLst>
                <a:ext uri="{FF2B5EF4-FFF2-40B4-BE49-F238E27FC236}">
                  <a16:creationId xmlns:a16="http://schemas.microsoft.com/office/drawing/2014/main" id="{27637E1F-90E3-D9BF-3FAF-E77509E5F9ED}"/>
                </a:ext>
              </a:extLst>
            </p:cNvPr>
            <p:cNvSpPr/>
            <p:nvPr/>
          </p:nvSpPr>
          <p:spPr>
            <a:xfrm>
              <a:off x="1052171" y="5521694"/>
              <a:ext cx="4099182" cy="468000"/>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7BF0019A-CA1E-EDDD-7081-8B62DAAD35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2428" y="5475799"/>
              <a:ext cx="559790" cy="559790"/>
            </a:xfrm>
            <a:prstGeom prst="rect">
              <a:avLst/>
            </a:prstGeom>
          </p:spPr>
        </p:pic>
        <p:sp>
          <p:nvSpPr>
            <p:cNvPr id="10" name="TextBox 9">
              <a:extLst>
                <a:ext uri="{FF2B5EF4-FFF2-40B4-BE49-F238E27FC236}">
                  <a16:creationId xmlns:a16="http://schemas.microsoft.com/office/drawing/2014/main" id="{88E2CA28-D3A1-1E0D-BA48-33D3DEEA8E18}"/>
                </a:ext>
              </a:extLst>
            </p:cNvPr>
            <p:cNvSpPr txBox="1"/>
            <p:nvPr/>
          </p:nvSpPr>
          <p:spPr>
            <a:xfrm>
              <a:off x="1452769" y="5595764"/>
              <a:ext cx="3698584" cy="341632"/>
            </a:xfrm>
            <a:prstGeom prst="rect">
              <a:avLst/>
            </a:prstGeom>
            <a:noFill/>
          </p:spPr>
          <p:txBody>
            <a:bodyPr wrap="square" rtlCol="0">
              <a:spAutoFit/>
            </a:bodyPr>
            <a:lstStyle/>
            <a:p>
              <a:pPr>
                <a:lnSpc>
                  <a:spcPct val="90000"/>
                </a:lnSpc>
              </a:pPr>
              <a:r>
                <a:rPr lang="es-xl" dirty="0">
                  <a:solidFill>
                    <a:srgbClr val="F7F5E8"/>
                  </a:solidFill>
                  <a:latin typeface="Ubuntu" panose="020B0504030602030204" pitchFamily="34" charset="0"/>
                </a:rPr>
                <a:t>Este es un comienzo interesante.</a:t>
              </a:r>
            </a:p>
          </p:txBody>
        </p:sp>
      </p:grpSp>
      <p:sp>
        <p:nvSpPr>
          <p:cNvPr id="2" name="TextBox 1">
            <a:extLst>
              <a:ext uri="{FF2B5EF4-FFF2-40B4-BE49-F238E27FC236}">
                <a16:creationId xmlns:a16="http://schemas.microsoft.com/office/drawing/2014/main" id="{794CFBF8-FB30-F026-2423-360AA024A7B8}"/>
              </a:ext>
            </a:extLst>
          </p:cNvPr>
          <p:cNvSpPr txBox="1"/>
          <p:nvPr/>
        </p:nvSpPr>
        <p:spPr>
          <a:xfrm>
            <a:off x="6755933" y="1368811"/>
            <a:ext cx="4616362" cy="4011867"/>
          </a:xfrm>
          <a:prstGeom prst="rect">
            <a:avLst/>
          </a:prstGeom>
          <a:noFill/>
        </p:spPr>
        <p:txBody>
          <a:bodyPr wrap="square">
            <a:spAutoFit/>
          </a:bodyPr>
          <a:lstStyle/>
          <a:p>
            <a:pPr>
              <a:lnSpc>
                <a:spcPct val="110000"/>
              </a:lnSpc>
              <a:spcAft>
                <a:spcPts val="600"/>
              </a:spcAft>
              <a:defRPr/>
            </a:pPr>
            <a:r>
              <a:rPr lang="es-xl" sz="1600" b="1" spc="-20" dirty="0">
                <a:solidFill>
                  <a:srgbClr val="292662"/>
                </a:solidFill>
                <a:latin typeface="Ubuntu Light" panose="020B0304030602030204" pitchFamily="34" charset="0"/>
              </a:rPr>
              <a:t>En todo el mundo, millones de personas con discapacidad intelectual se enfrentan a desafíos en el lugar de trabajo. A pesar de poseer habilidades importantes, a menudo no tienen </a:t>
            </a:r>
            <a:br>
              <a:rPr lang="en-US" sz="1600" b="1" spc="-20" dirty="0">
                <a:solidFill>
                  <a:srgbClr val="292662"/>
                </a:solidFill>
                <a:latin typeface="Ubuntu Light" panose="020B0304030602030204" pitchFamily="34" charset="0"/>
              </a:rPr>
            </a:br>
            <a:r>
              <a:rPr lang="es-xl" sz="1600" b="1" spc="-20" dirty="0">
                <a:solidFill>
                  <a:srgbClr val="292662"/>
                </a:solidFill>
                <a:latin typeface="Ubuntu Light" panose="020B0304030602030204" pitchFamily="34" charset="0"/>
              </a:rPr>
              <a:t>la oportunidad de demostrar lo que valen.</a:t>
            </a:r>
          </a:p>
          <a:p>
            <a:pPr>
              <a:lnSpc>
                <a:spcPct val="110000"/>
              </a:lnSpc>
              <a:spcAft>
                <a:spcPts val="600"/>
              </a:spcAft>
              <a:defRPr/>
            </a:pPr>
            <a:r>
              <a:rPr lang="es-xl" sz="1600" b="1" spc="-20" dirty="0">
                <a:solidFill>
                  <a:srgbClr val="292662"/>
                </a:solidFill>
                <a:latin typeface="Ubuntu Light" panose="020B0304030602030204" pitchFamily="34" charset="0"/>
              </a:rPr>
              <a:t>El Liderazgo Unificado de Olimpiadas Especiales pretende cambiar esta situación. </a:t>
            </a:r>
          </a:p>
          <a:p>
            <a:pPr>
              <a:lnSpc>
                <a:spcPct val="110000"/>
              </a:lnSpc>
              <a:spcAft>
                <a:spcPts val="600"/>
              </a:spcAft>
              <a:defRPr/>
            </a:pPr>
            <a:r>
              <a:rPr lang="en-US" sz="1600" dirty="0">
                <a:solidFill>
                  <a:srgbClr val="292662"/>
                </a:solidFill>
                <a:latin typeface="Ubuntu Light" panose="020B0304030602030204" pitchFamily="34" charset="0"/>
              </a:rPr>
              <a:t>“</a:t>
            </a:r>
            <a:r>
              <a:rPr lang="es-xl" sz="1600" dirty="0">
                <a:solidFill>
                  <a:srgbClr val="292662"/>
                </a:solidFill>
                <a:latin typeface="Ubuntu Light" panose="020B0304030602030204" pitchFamily="34" charset="0"/>
              </a:rPr>
              <a:t>Ahí fuera, la gente nos subestima</a:t>
            </a:r>
            <a:r>
              <a:rPr lang="en-US" sz="1600" dirty="0">
                <a:solidFill>
                  <a:srgbClr val="292662"/>
                </a:solidFill>
                <a:latin typeface="Ubuntu Light" panose="020B0304030602030204" pitchFamily="34" charset="0"/>
              </a:rPr>
              <a:t>”</a:t>
            </a:r>
            <a:r>
              <a:rPr lang="es-xl" sz="1600" dirty="0">
                <a:solidFill>
                  <a:srgbClr val="292662"/>
                </a:solidFill>
                <a:latin typeface="Ubuntu Light" panose="020B0304030602030204" pitchFamily="34" charset="0"/>
              </a:rPr>
              <a:t>, afirma Millicent, una Líder de Atletas de Olimpiadas Especiales en Kenia.  </a:t>
            </a:r>
            <a:r>
              <a:rPr lang="en-US" sz="1600" dirty="0">
                <a:solidFill>
                  <a:srgbClr val="292662"/>
                </a:solidFill>
                <a:latin typeface="Ubuntu Light" panose="020B0304030602030204" pitchFamily="34" charset="0"/>
              </a:rPr>
              <a:t>“</a:t>
            </a:r>
            <a:r>
              <a:rPr lang="es-xl" sz="1600" dirty="0">
                <a:solidFill>
                  <a:srgbClr val="292662"/>
                </a:solidFill>
                <a:latin typeface="Ubuntu Light" panose="020B0304030602030204" pitchFamily="34" charset="0"/>
              </a:rPr>
              <a:t>Puedo tocar puertas para pedir trabajo, pero la persona que está al otro lado primero me pedirá que sepa leer y escribir. Cuando digo que no sé, me ridiculizan y me rechazan</a:t>
            </a:r>
            <a:r>
              <a:rPr lang="en-US" sz="1600" dirty="0">
                <a:solidFill>
                  <a:srgbClr val="292662"/>
                </a:solidFill>
                <a:latin typeface="Ubuntu Light" panose="020B0304030602030204" pitchFamily="34" charset="0"/>
              </a:rPr>
              <a:t>”</a:t>
            </a:r>
            <a:r>
              <a:rPr lang="es-xl" sz="1600" dirty="0">
                <a:solidFill>
                  <a:srgbClr val="292662"/>
                </a:solidFill>
                <a:latin typeface="Ubuntu Light" panose="020B0304030602030204" pitchFamily="34" charset="0"/>
              </a:rPr>
              <a:t>.</a:t>
            </a:r>
          </a:p>
        </p:txBody>
      </p:sp>
      <p:grpSp>
        <p:nvGrpSpPr>
          <p:cNvPr id="15" name="Group 14">
            <a:extLst>
              <a:ext uri="{FF2B5EF4-FFF2-40B4-BE49-F238E27FC236}">
                <a16:creationId xmlns:a16="http://schemas.microsoft.com/office/drawing/2014/main" id="{9210262C-AC3B-99A5-8B0F-E948D456AA42}"/>
              </a:ext>
            </a:extLst>
          </p:cNvPr>
          <p:cNvGrpSpPr/>
          <p:nvPr/>
        </p:nvGrpSpPr>
        <p:grpSpPr>
          <a:xfrm>
            <a:off x="7099884" y="5615503"/>
            <a:ext cx="4094858" cy="561600"/>
            <a:chOff x="6880921" y="5473989"/>
            <a:chExt cx="4094858" cy="561600"/>
          </a:xfrm>
        </p:grpSpPr>
        <p:sp>
          <p:nvSpPr>
            <p:cNvPr id="9" name="Rectangle: Rounded Corners 8">
              <a:extLst>
                <a:ext uri="{FF2B5EF4-FFF2-40B4-BE49-F238E27FC236}">
                  <a16:creationId xmlns:a16="http://schemas.microsoft.com/office/drawing/2014/main" id="{FD5AA8C5-CF55-A0BA-CBAF-46861509FF54}"/>
                </a:ext>
              </a:extLst>
            </p:cNvPr>
            <p:cNvSpPr/>
            <p:nvPr/>
          </p:nvSpPr>
          <p:spPr>
            <a:xfrm>
              <a:off x="7057199" y="5521694"/>
              <a:ext cx="3459283" cy="468000"/>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C9A2E74-6818-50F6-A274-12451BAF9D8E}"/>
                </a:ext>
              </a:extLst>
            </p:cNvPr>
            <p:cNvSpPr txBox="1"/>
            <p:nvPr/>
          </p:nvSpPr>
          <p:spPr>
            <a:xfrm>
              <a:off x="7499144" y="5595764"/>
              <a:ext cx="3476635" cy="341632"/>
            </a:xfrm>
            <a:prstGeom prst="rect">
              <a:avLst/>
            </a:prstGeom>
            <a:noFill/>
          </p:spPr>
          <p:txBody>
            <a:bodyPr wrap="square" rtlCol="0">
              <a:spAutoFit/>
            </a:bodyPr>
            <a:lstStyle/>
            <a:p>
              <a:pPr>
                <a:lnSpc>
                  <a:spcPct val="90000"/>
                </a:lnSpc>
              </a:pPr>
              <a:r>
                <a:rPr lang="es-xl" dirty="0">
                  <a:solidFill>
                    <a:srgbClr val="F7F5E8"/>
                  </a:solidFill>
                  <a:latin typeface="Ubuntu" panose="020B0504030602030204" pitchFamily="34" charset="0"/>
                </a:rPr>
                <a:t>Este no es tan interesante.</a:t>
              </a:r>
            </a:p>
          </p:txBody>
        </p:sp>
        <p:pic>
          <p:nvPicPr>
            <p:cNvPr id="14" name="Graphic 13">
              <a:extLst>
                <a:ext uri="{FF2B5EF4-FFF2-40B4-BE49-F238E27FC236}">
                  <a16:creationId xmlns:a16="http://schemas.microsoft.com/office/drawing/2014/main" id="{85C5FA3B-B44D-4982-0707-3750F2C6BB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80921" y="5473989"/>
              <a:ext cx="561600" cy="561600"/>
            </a:xfrm>
            <a:prstGeom prst="rect">
              <a:avLst/>
            </a:prstGeom>
          </p:spPr>
        </p:pic>
      </p:grpSp>
      <p:cxnSp>
        <p:nvCxnSpPr>
          <p:cNvPr id="18" name="Straight Connector 17">
            <a:extLst>
              <a:ext uri="{FF2B5EF4-FFF2-40B4-BE49-F238E27FC236}">
                <a16:creationId xmlns:a16="http://schemas.microsoft.com/office/drawing/2014/main" id="{3D6EF5BD-8261-10F9-FE67-2FA80C53B241}"/>
              </a:ext>
            </a:extLst>
          </p:cNvPr>
          <p:cNvCxnSpPr/>
          <p:nvPr/>
        </p:nvCxnSpPr>
        <p:spPr>
          <a:xfrm>
            <a:off x="6204857" y="1368811"/>
            <a:ext cx="0" cy="4054690"/>
          </a:xfrm>
          <a:prstGeom prst="line">
            <a:avLst/>
          </a:prstGeom>
          <a:ln>
            <a:solidFill>
              <a:srgbClr val="F6891F"/>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34051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3B960-853B-BFCE-FFD2-8386A659BE0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26B8B92-5796-85C7-A710-40E9052B0262}"/>
              </a:ext>
            </a:extLst>
          </p:cNvPr>
          <p:cNvSpPr>
            <a:spLocks noGrp="1"/>
          </p:cNvSpPr>
          <p:nvPr>
            <p:ph type="body" sz="quarter" idx="10"/>
          </p:nvPr>
        </p:nvSpPr>
        <p:spPr/>
        <p:txBody>
          <a:bodyPr/>
          <a:lstStyle/>
          <a:p>
            <a:r>
              <a:rPr lang="es-xl" dirty="0"/>
              <a:t>Día uno</a:t>
            </a:r>
          </a:p>
        </p:txBody>
      </p:sp>
      <p:sp>
        <p:nvSpPr>
          <p:cNvPr id="6" name="Text Placeholder 5">
            <a:extLst>
              <a:ext uri="{FF2B5EF4-FFF2-40B4-BE49-F238E27FC236}">
                <a16:creationId xmlns:a16="http://schemas.microsoft.com/office/drawing/2014/main" id="{C7C310C2-1391-2442-96C0-1EA7105DFC2A}"/>
              </a:ext>
            </a:extLst>
          </p:cNvPr>
          <p:cNvSpPr>
            <a:spLocks noGrp="1"/>
          </p:cNvSpPr>
          <p:nvPr>
            <p:ph type="body" sz="quarter" idx="11"/>
          </p:nvPr>
        </p:nvSpPr>
        <p:spPr>
          <a:xfrm>
            <a:off x="6096000" y="2775308"/>
            <a:ext cx="6017623" cy="1307383"/>
          </a:xfrm>
        </p:spPr>
        <p:txBody>
          <a:bodyPr/>
          <a:lstStyle/>
          <a:p>
            <a:r>
              <a:rPr lang="es-xl" dirty="0"/>
              <a:t>Introducción </a:t>
            </a:r>
            <a:br>
              <a:rPr lang="en-US" dirty="0"/>
            </a:br>
            <a:r>
              <a:rPr lang="es-xl" dirty="0"/>
              <a:t>a Olimpiadas Especiales</a:t>
            </a:r>
            <a:endParaRPr lang="en-US" dirty="0"/>
          </a:p>
        </p:txBody>
      </p:sp>
      <p:sp>
        <p:nvSpPr>
          <p:cNvPr id="7" name="Text Placeholder 6">
            <a:extLst>
              <a:ext uri="{FF2B5EF4-FFF2-40B4-BE49-F238E27FC236}">
                <a16:creationId xmlns:a16="http://schemas.microsoft.com/office/drawing/2014/main" id="{45A8CC3E-3E33-2110-FAF6-7532B08338A0}"/>
              </a:ext>
            </a:extLst>
          </p:cNvPr>
          <p:cNvSpPr>
            <a:spLocks noGrp="1"/>
          </p:cNvSpPr>
          <p:nvPr>
            <p:ph type="body" sz="quarter" idx="12"/>
          </p:nvPr>
        </p:nvSpPr>
        <p:spPr>
          <a:xfrm>
            <a:off x="4669519" y="3238012"/>
            <a:ext cx="957943" cy="514481"/>
          </a:xfrm>
        </p:spPr>
        <p:txBody>
          <a:bodyPr>
            <a:normAutofit fontScale="92500" lnSpcReduction="20000"/>
          </a:bodyPr>
          <a:lstStyle/>
          <a:p>
            <a:r>
              <a:rPr lang="es-xl" dirty="0"/>
              <a:t>1.1.</a:t>
            </a:r>
          </a:p>
        </p:txBody>
      </p:sp>
      <p:sp>
        <p:nvSpPr>
          <p:cNvPr id="8" name="Text Placeholder 7">
            <a:extLst>
              <a:ext uri="{FF2B5EF4-FFF2-40B4-BE49-F238E27FC236}">
                <a16:creationId xmlns:a16="http://schemas.microsoft.com/office/drawing/2014/main" id="{BF6EA32A-97FD-3C4C-4281-DB45D6ADCBDD}"/>
              </a:ext>
            </a:extLst>
          </p:cNvPr>
          <p:cNvSpPr>
            <a:spLocks noGrp="1"/>
          </p:cNvSpPr>
          <p:nvPr>
            <p:ph type="body" sz="quarter" idx="13"/>
          </p:nvPr>
        </p:nvSpPr>
        <p:spPr/>
        <p:txBody>
          <a:bodyPr/>
          <a:lstStyle/>
          <a:p>
            <a:r>
              <a:rPr lang="es-xl" dirty="0"/>
              <a:t>1</a:t>
            </a:r>
          </a:p>
        </p:txBody>
      </p:sp>
    </p:spTree>
    <p:extLst>
      <p:ext uri="{BB962C8B-B14F-4D97-AF65-F5344CB8AC3E}">
        <p14:creationId xmlns:p14="http://schemas.microsoft.com/office/powerpoint/2010/main" val="31842104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F8FEE-9841-3431-9EC3-F75AC283D5A9}"/>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98E07B7-FD92-6A02-4512-3A448C225B1F}"/>
              </a:ext>
            </a:extLst>
          </p:cNvPr>
          <p:cNvSpPr/>
          <p:nvPr/>
        </p:nvSpPr>
        <p:spPr>
          <a:xfrm>
            <a:off x="212916" y="2032731"/>
            <a:ext cx="14430184" cy="4062555"/>
          </a:xfrm>
          <a:prstGeom prst="roundRect">
            <a:avLst>
              <a:gd name="adj" fmla="val 50000"/>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F4AA037-F8C5-BFF5-8089-38494527A70B}"/>
              </a:ext>
            </a:extLst>
          </p:cNvPr>
          <p:cNvSpPr txBox="1"/>
          <p:nvPr/>
        </p:nvSpPr>
        <p:spPr>
          <a:xfrm>
            <a:off x="516821" y="1280287"/>
            <a:ext cx="8654644" cy="424732"/>
          </a:xfrm>
          <a:prstGeom prst="rect">
            <a:avLst/>
          </a:prstGeom>
          <a:noFill/>
        </p:spPr>
        <p:txBody>
          <a:bodyPr wrap="square" rtlCol="0">
            <a:spAutoFit/>
          </a:bodyPr>
          <a:lstStyle/>
          <a:p>
            <a:pPr>
              <a:lnSpc>
                <a:spcPct val="90000"/>
              </a:lnSpc>
            </a:pPr>
            <a:r>
              <a:rPr lang="es-xl" sz="2400" b="1" dirty="0">
                <a:solidFill>
                  <a:srgbClr val="292662"/>
                </a:solidFill>
                <a:latin typeface="Ubuntu" panose="020B0504030602030204" pitchFamily="34" charset="0"/>
              </a:rPr>
              <a:t>Usen palabras de acción </a:t>
            </a:r>
            <a:r>
              <a:rPr lang="es-xl" sz="2400" b="1" dirty="0">
                <a:solidFill>
                  <a:srgbClr val="F6891F"/>
                </a:solidFill>
                <a:latin typeface="Ubuntu" panose="020B0504030602030204" pitchFamily="34" charset="0"/>
              </a:rPr>
              <a:t>vívidas</a:t>
            </a:r>
          </a:p>
        </p:txBody>
      </p:sp>
      <p:sp>
        <p:nvSpPr>
          <p:cNvPr id="4" name="TextBox 3">
            <a:extLst>
              <a:ext uri="{FF2B5EF4-FFF2-40B4-BE49-F238E27FC236}">
                <a16:creationId xmlns:a16="http://schemas.microsoft.com/office/drawing/2014/main" id="{B06F5952-4AC4-D81E-E5ED-FDA1F413421A}"/>
              </a:ext>
            </a:extLst>
          </p:cNvPr>
          <p:cNvSpPr txBox="1"/>
          <p:nvPr/>
        </p:nvSpPr>
        <p:spPr>
          <a:xfrm>
            <a:off x="1233996" y="2537239"/>
            <a:ext cx="1305114" cy="415498"/>
          </a:xfrm>
          <a:prstGeom prst="rect">
            <a:avLst/>
          </a:prstGeom>
          <a:noFill/>
        </p:spPr>
        <p:txBody>
          <a:bodyPr wrap="square" rtlCol="0">
            <a:spAutoFit/>
          </a:bodyPr>
          <a:lstStyle/>
          <a:p>
            <a:pPr algn="ctr"/>
            <a:r>
              <a:rPr lang="es-xl" sz="2100" b="1" dirty="0">
                <a:solidFill>
                  <a:srgbClr val="292662"/>
                </a:solidFill>
                <a:latin typeface="Ubuntu Light" panose="020B0304030602030204" pitchFamily="34" charset="0"/>
              </a:rPr>
              <a:t>Enfrenta</a:t>
            </a:r>
          </a:p>
        </p:txBody>
      </p:sp>
      <p:sp>
        <p:nvSpPr>
          <p:cNvPr id="5" name="TextBox 4">
            <a:extLst>
              <a:ext uri="{FF2B5EF4-FFF2-40B4-BE49-F238E27FC236}">
                <a16:creationId xmlns:a16="http://schemas.microsoft.com/office/drawing/2014/main" id="{2E9677EF-D87A-900E-7190-E70D079C9AD5}"/>
              </a:ext>
            </a:extLst>
          </p:cNvPr>
          <p:cNvSpPr txBox="1"/>
          <p:nvPr/>
        </p:nvSpPr>
        <p:spPr>
          <a:xfrm>
            <a:off x="2555369" y="2537239"/>
            <a:ext cx="1183093" cy="415498"/>
          </a:xfrm>
          <a:prstGeom prst="rect">
            <a:avLst/>
          </a:prstGeom>
          <a:noFill/>
        </p:spPr>
        <p:txBody>
          <a:bodyPr wrap="square" rtlCol="0">
            <a:spAutoFit/>
          </a:bodyPr>
          <a:lstStyle/>
          <a:p>
            <a:pPr algn="ctr"/>
            <a:r>
              <a:rPr lang="es-xl" sz="2100" b="1" dirty="0">
                <a:solidFill>
                  <a:srgbClr val="F6891F"/>
                </a:solidFill>
                <a:latin typeface="Ubuntu Light" panose="020B0304030602030204" pitchFamily="34" charset="0"/>
              </a:rPr>
              <a:t>Ejecuta</a:t>
            </a:r>
          </a:p>
        </p:txBody>
      </p:sp>
      <p:sp>
        <p:nvSpPr>
          <p:cNvPr id="6" name="TextBox 5">
            <a:extLst>
              <a:ext uri="{FF2B5EF4-FFF2-40B4-BE49-F238E27FC236}">
                <a16:creationId xmlns:a16="http://schemas.microsoft.com/office/drawing/2014/main" id="{A29DE10F-8488-6C76-FA53-9F33FCAF8203}"/>
              </a:ext>
            </a:extLst>
          </p:cNvPr>
          <p:cNvSpPr txBox="1"/>
          <p:nvPr/>
        </p:nvSpPr>
        <p:spPr>
          <a:xfrm>
            <a:off x="4946574" y="2537239"/>
            <a:ext cx="1654252" cy="415498"/>
          </a:xfrm>
          <a:prstGeom prst="rect">
            <a:avLst/>
          </a:prstGeom>
          <a:noFill/>
        </p:spPr>
        <p:txBody>
          <a:bodyPr wrap="square" rtlCol="0">
            <a:spAutoFit/>
          </a:bodyPr>
          <a:lstStyle/>
          <a:p>
            <a:pPr algn="ctr"/>
            <a:r>
              <a:rPr lang="es-xl" sz="2100" b="1" dirty="0">
                <a:solidFill>
                  <a:srgbClr val="F6891F"/>
                </a:solidFill>
                <a:latin typeface="Ubuntu Light" panose="020B0304030602030204" pitchFamily="34" charset="0"/>
              </a:rPr>
              <a:t>Transforma</a:t>
            </a:r>
          </a:p>
        </p:txBody>
      </p:sp>
      <p:sp>
        <p:nvSpPr>
          <p:cNvPr id="7" name="TextBox 6">
            <a:extLst>
              <a:ext uri="{FF2B5EF4-FFF2-40B4-BE49-F238E27FC236}">
                <a16:creationId xmlns:a16="http://schemas.microsoft.com/office/drawing/2014/main" id="{1952BEE9-5515-6A44-25B3-BDD1A52D8980}"/>
              </a:ext>
            </a:extLst>
          </p:cNvPr>
          <p:cNvSpPr txBox="1"/>
          <p:nvPr/>
        </p:nvSpPr>
        <p:spPr>
          <a:xfrm>
            <a:off x="3660031" y="2537239"/>
            <a:ext cx="1183093" cy="415498"/>
          </a:xfrm>
          <a:prstGeom prst="rect">
            <a:avLst/>
          </a:prstGeom>
          <a:noFill/>
        </p:spPr>
        <p:txBody>
          <a:bodyPr wrap="square" rtlCol="0">
            <a:spAutoFit/>
          </a:bodyPr>
          <a:lstStyle/>
          <a:p>
            <a:pPr algn="ctr"/>
            <a:r>
              <a:rPr lang="es-xl" sz="2100" b="1" dirty="0">
                <a:solidFill>
                  <a:srgbClr val="292662"/>
                </a:solidFill>
                <a:latin typeface="Ubuntu Light" panose="020B0304030602030204" pitchFamily="34" charset="0"/>
              </a:rPr>
              <a:t>Dirige</a:t>
            </a:r>
          </a:p>
        </p:txBody>
      </p:sp>
      <p:sp>
        <p:nvSpPr>
          <p:cNvPr id="8" name="TextBox 7">
            <a:extLst>
              <a:ext uri="{FF2B5EF4-FFF2-40B4-BE49-F238E27FC236}">
                <a16:creationId xmlns:a16="http://schemas.microsoft.com/office/drawing/2014/main" id="{CB11AB38-D0C0-1C49-0E28-CC899B016A32}"/>
              </a:ext>
            </a:extLst>
          </p:cNvPr>
          <p:cNvSpPr txBox="1"/>
          <p:nvPr/>
        </p:nvSpPr>
        <p:spPr>
          <a:xfrm>
            <a:off x="6687658" y="2537239"/>
            <a:ext cx="1223915" cy="415498"/>
          </a:xfrm>
          <a:prstGeom prst="rect">
            <a:avLst/>
          </a:prstGeom>
          <a:noFill/>
        </p:spPr>
        <p:txBody>
          <a:bodyPr wrap="square" rtlCol="0">
            <a:spAutoFit/>
          </a:bodyPr>
          <a:lstStyle/>
          <a:p>
            <a:pPr algn="ctr"/>
            <a:r>
              <a:rPr lang="es-xl" sz="2100" b="1" dirty="0">
                <a:solidFill>
                  <a:srgbClr val="292662"/>
                </a:solidFill>
                <a:latin typeface="Ubuntu Light" panose="020B0304030602030204" pitchFamily="34" charset="0"/>
              </a:rPr>
              <a:t>Elabora</a:t>
            </a:r>
          </a:p>
        </p:txBody>
      </p:sp>
      <p:sp>
        <p:nvSpPr>
          <p:cNvPr id="9" name="TextBox 8">
            <a:extLst>
              <a:ext uri="{FF2B5EF4-FFF2-40B4-BE49-F238E27FC236}">
                <a16:creationId xmlns:a16="http://schemas.microsoft.com/office/drawing/2014/main" id="{0D08DCB1-9294-667D-B6DE-E30DE6E35050}"/>
              </a:ext>
            </a:extLst>
          </p:cNvPr>
          <p:cNvSpPr txBox="1"/>
          <p:nvPr/>
        </p:nvSpPr>
        <p:spPr>
          <a:xfrm>
            <a:off x="1000879" y="3370474"/>
            <a:ext cx="1183093" cy="415498"/>
          </a:xfrm>
          <a:prstGeom prst="rect">
            <a:avLst/>
          </a:prstGeom>
          <a:noFill/>
        </p:spPr>
        <p:txBody>
          <a:bodyPr wrap="square" rtlCol="0">
            <a:spAutoFit/>
          </a:bodyPr>
          <a:lstStyle/>
          <a:p>
            <a:pPr algn="ctr"/>
            <a:r>
              <a:rPr lang="es-xl" sz="2100" b="1" dirty="0">
                <a:solidFill>
                  <a:srgbClr val="F6891F"/>
                </a:solidFill>
                <a:latin typeface="Ubuntu Light" panose="020B0304030602030204" pitchFamily="34" charset="0"/>
              </a:rPr>
              <a:t>Gira</a:t>
            </a:r>
          </a:p>
        </p:txBody>
      </p:sp>
      <p:sp>
        <p:nvSpPr>
          <p:cNvPr id="10" name="TextBox 9">
            <a:extLst>
              <a:ext uri="{FF2B5EF4-FFF2-40B4-BE49-F238E27FC236}">
                <a16:creationId xmlns:a16="http://schemas.microsoft.com/office/drawing/2014/main" id="{02D30205-B301-B06F-6DA6-5FA1B3ABDFA8}"/>
              </a:ext>
            </a:extLst>
          </p:cNvPr>
          <p:cNvSpPr txBox="1"/>
          <p:nvPr/>
        </p:nvSpPr>
        <p:spPr>
          <a:xfrm>
            <a:off x="7911573" y="2537239"/>
            <a:ext cx="1428372" cy="415498"/>
          </a:xfrm>
          <a:prstGeom prst="rect">
            <a:avLst/>
          </a:prstGeom>
          <a:noFill/>
        </p:spPr>
        <p:txBody>
          <a:bodyPr wrap="square" rtlCol="0">
            <a:spAutoFit/>
          </a:bodyPr>
          <a:lstStyle/>
          <a:p>
            <a:pPr algn="ctr"/>
            <a:r>
              <a:rPr lang="es-xl" sz="2100" b="1" dirty="0">
                <a:solidFill>
                  <a:srgbClr val="F6891F"/>
                </a:solidFill>
                <a:latin typeface="Ubuntu Light" panose="020B0304030602030204" pitchFamily="34" charset="0"/>
              </a:rPr>
              <a:t>Resuelve</a:t>
            </a:r>
          </a:p>
        </p:txBody>
      </p:sp>
      <p:sp>
        <p:nvSpPr>
          <p:cNvPr id="11" name="TextBox 10">
            <a:extLst>
              <a:ext uri="{FF2B5EF4-FFF2-40B4-BE49-F238E27FC236}">
                <a16:creationId xmlns:a16="http://schemas.microsoft.com/office/drawing/2014/main" id="{29E1D998-980B-CC69-0046-5747EE14CA46}"/>
              </a:ext>
            </a:extLst>
          </p:cNvPr>
          <p:cNvSpPr txBox="1"/>
          <p:nvPr/>
        </p:nvSpPr>
        <p:spPr>
          <a:xfrm>
            <a:off x="3815234" y="3368067"/>
            <a:ext cx="1312206" cy="415498"/>
          </a:xfrm>
          <a:prstGeom prst="rect">
            <a:avLst/>
          </a:prstGeom>
          <a:noFill/>
        </p:spPr>
        <p:txBody>
          <a:bodyPr wrap="square" rtlCol="0">
            <a:spAutoFit/>
          </a:bodyPr>
          <a:lstStyle/>
          <a:p>
            <a:pPr marL="0" lvl="1" algn="ctr"/>
            <a:r>
              <a:rPr lang="es-xl" sz="2100" b="1" dirty="0">
                <a:solidFill>
                  <a:srgbClr val="F6891F"/>
                </a:solidFill>
                <a:latin typeface="Ubuntu Light" panose="020B0304030602030204" pitchFamily="34" charset="0"/>
              </a:rPr>
              <a:t>Revela</a:t>
            </a:r>
          </a:p>
        </p:txBody>
      </p:sp>
      <p:sp>
        <p:nvSpPr>
          <p:cNvPr id="12" name="TextBox 11">
            <a:extLst>
              <a:ext uri="{FF2B5EF4-FFF2-40B4-BE49-F238E27FC236}">
                <a16:creationId xmlns:a16="http://schemas.microsoft.com/office/drawing/2014/main" id="{94C2BA91-DD24-2CBA-C103-F917D5E602A1}"/>
              </a:ext>
            </a:extLst>
          </p:cNvPr>
          <p:cNvSpPr txBox="1"/>
          <p:nvPr/>
        </p:nvSpPr>
        <p:spPr>
          <a:xfrm>
            <a:off x="2252331" y="3368067"/>
            <a:ext cx="1407699" cy="415498"/>
          </a:xfrm>
          <a:prstGeom prst="rect">
            <a:avLst/>
          </a:prstGeom>
          <a:noFill/>
        </p:spPr>
        <p:txBody>
          <a:bodyPr wrap="square" rtlCol="0">
            <a:spAutoFit/>
          </a:bodyPr>
          <a:lstStyle/>
          <a:p>
            <a:pPr algn="ctr"/>
            <a:r>
              <a:rPr lang="es-xl" sz="2100" b="1" dirty="0">
                <a:solidFill>
                  <a:srgbClr val="292662"/>
                </a:solidFill>
                <a:latin typeface="Ubuntu Light" panose="020B0304030602030204" pitchFamily="34" charset="0"/>
              </a:rPr>
              <a:t>Descubre</a:t>
            </a:r>
          </a:p>
        </p:txBody>
      </p:sp>
      <p:sp>
        <p:nvSpPr>
          <p:cNvPr id="13" name="TextBox 12">
            <a:extLst>
              <a:ext uri="{FF2B5EF4-FFF2-40B4-BE49-F238E27FC236}">
                <a16:creationId xmlns:a16="http://schemas.microsoft.com/office/drawing/2014/main" id="{4A59C728-DEB3-104B-6387-99FC528F8DB6}"/>
              </a:ext>
            </a:extLst>
          </p:cNvPr>
          <p:cNvSpPr txBox="1"/>
          <p:nvPr/>
        </p:nvSpPr>
        <p:spPr>
          <a:xfrm>
            <a:off x="5272064" y="3368067"/>
            <a:ext cx="1223915" cy="415498"/>
          </a:xfrm>
          <a:prstGeom prst="rect">
            <a:avLst/>
          </a:prstGeom>
          <a:noFill/>
        </p:spPr>
        <p:txBody>
          <a:bodyPr wrap="square" rtlCol="0">
            <a:spAutoFit/>
          </a:bodyPr>
          <a:lstStyle/>
          <a:p>
            <a:pPr algn="ctr"/>
            <a:r>
              <a:rPr lang="es-xl" sz="2100" b="1" dirty="0">
                <a:solidFill>
                  <a:srgbClr val="292662"/>
                </a:solidFill>
                <a:latin typeface="Ubuntu Light" panose="020B0304030602030204" pitchFamily="34" charset="0"/>
              </a:rPr>
              <a:t>Rompió</a:t>
            </a:r>
          </a:p>
        </p:txBody>
      </p:sp>
      <p:sp>
        <p:nvSpPr>
          <p:cNvPr id="14" name="TextBox 13">
            <a:extLst>
              <a:ext uri="{FF2B5EF4-FFF2-40B4-BE49-F238E27FC236}">
                <a16:creationId xmlns:a16="http://schemas.microsoft.com/office/drawing/2014/main" id="{9BE6A03C-8414-95AD-3097-BD15882FD40F}"/>
              </a:ext>
            </a:extLst>
          </p:cNvPr>
          <p:cNvSpPr txBox="1"/>
          <p:nvPr/>
        </p:nvSpPr>
        <p:spPr>
          <a:xfrm>
            <a:off x="6604733" y="3368067"/>
            <a:ext cx="1306840" cy="415498"/>
          </a:xfrm>
          <a:prstGeom prst="rect">
            <a:avLst/>
          </a:prstGeom>
          <a:noFill/>
        </p:spPr>
        <p:txBody>
          <a:bodyPr wrap="square" rtlCol="0">
            <a:spAutoFit/>
          </a:bodyPr>
          <a:lstStyle/>
          <a:p>
            <a:pPr algn="ctr"/>
            <a:r>
              <a:rPr lang="es-xl" sz="2100" b="1" dirty="0">
                <a:solidFill>
                  <a:srgbClr val="F6891F"/>
                </a:solidFill>
                <a:latin typeface="Ubuntu Light" panose="020B0304030602030204" pitchFamily="34" charset="0"/>
              </a:rPr>
              <a:t>Aprende</a:t>
            </a:r>
          </a:p>
        </p:txBody>
      </p:sp>
      <p:sp>
        <p:nvSpPr>
          <p:cNvPr id="15" name="TextBox 14">
            <a:extLst>
              <a:ext uri="{FF2B5EF4-FFF2-40B4-BE49-F238E27FC236}">
                <a16:creationId xmlns:a16="http://schemas.microsoft.com/office/drawing/2014/main" id="{42F2363D-3883-3C75-B055-74CAE6388B4B}"/>
              </a:ext>
            </a:extLst>
          </p:cNvPr>
          <p:cNvSpPr txBox="1"/>
          <p:nvPr/>
        </p:nvSpPr>
        <p:spPr>
          <a:xfrm>
            <a:off x="471597" y="4203709"/>
            <a:ext cx="1600191" cy="415498"/>
          </a:xfrm>
          <a:prstGeom prst="rect">
            <a:avLst/>
          </a:prstGeom>
          <a:noFill/>
        </p:spPr>
        <p:txBody>
          <a:bodyPr wrap="square" rtlCol="0">
            <a:spAutoFit/>
          </a:bodyPr>
          <a:lstStyle/>
          <a:p>
            <a:pPr algn="ctr"/>
            <a:r>
              <a:rPr lang="es-xl" sz="2100" b="1" dirty="0">
                <a:solidFill>
                  <a:srgbClr val="292662"/>
                </a:solidFill>
                <a:latin typeface="Ubuntu Light" panose="020B0304030602030204" pitchFamily="34" charset="0"/>
              </a:rPr>
              <a:t>Demuestra</a:t>
            </a:r>
          </a:p>
        </p:txBody>
      </p:sp>
      <p:sp>
        <p:nvSpPr>
          <p:cNvPr id="16" name="TextBox 15">
            <a:extLst>
              <a:ext uri="{FF2B5EF4-FFF2-40B4-BE49-F238E27FC236}">
                <a16:creationId xmlns:a16="http://schemas.microsoft.com/office/drawing/2014/main" id="{6567308A-A9D7-A935-D0CA-FA82FB368238}"/>
              </a:ext>
            </a:extLst>
          </p:cNvPr>
          <p:cNvSpPr txBox="1"/>
          <p:nvPr/>
        </p:nvSpPr>
        <p:spPr>
          <a:xfrm>
            <a:off x="3482588" y="4204262"/>
            <a:ext cx="1312206" cy="415498"/>
          </a:xfrm>
          <a:prstGeom prst="rect">
            <a:avLst/>
          </a:prstGeom>
          <a:noFill/>
        </p:spPr>
        <p:txBody>
          <a:bodyPr wrap="square" rtlCol="0">
            <a:spAutoFit/>
          </a:bodyPr>
          <a:lstStyle/>
          <a:p>
            <a:pPr algn="ctr"/>
            <a:r>
              <a:rPr lang="es-xl" sz="2100" b="1" dirty="0">
                <a:solidFill>
                  <a:srgbClr val="292662"/>
                </a:solidFill>
                <a:latin typeface="Ubuntu Light" panose="020B0304030602030204" pitchFamily="34" charset="0"/>
              </a:rPr>
              <a:t>Logra</a:t>
            </a:r>
          </a:p>
        </p:txBody>
      </p:sp>
      <p:sp>
        <p:nvSpPr>
          <p:cNvPr id="17" name="TextBox 16">
            <a:extLst>
              <a:ext uri="{FF2B5EF4-FFF2-40B4-BE49-F238E27FC236}">
                <a16:creationId xmlns:a16="http://schemas.microsoft.com/office/drawing/2014/main" id="{33B95F64-D47A-777E-50A7-8A9D1BC161CC}"/>
              </a:ext>
            </a:extLst>
          </p:cNvPr>
          <p:cNvSpPr txBox="1"/>
          <p:nvPr/>
        </p:nvSpPr>
        <p:spPr>
          <a:xfrm>
            <a:off x="2159623" y="4204262"/>
            <a:ext cx="1183093" cy="415498"/>
          </a:xfrm>
          <a:prstGeom prst="rect">
            <a:avLst/>
          </a:prstGeom>
          <a:noFill/>
        </p:spPr>
        <p:txBody>
          <a:bodyPr wrap="square" rtlCol="0">
            <a:spAutoFit/>
          </a:bodyPr>
          <a:lstStyle/>
          <a:p>
            <a:pPr algn="ctr"/>
            <a:r>
              <a:rPr lang="es-xl" sz="2100" b="1" dirty="0">
                <a:solidFill>
                  <a:srgbClr val="F6891F"/>
                </a:solidFill>
                <a:latin typeface="Ubuntu Light" panose="020B0304030602030204" pitchFamily="34" charset="0"/>
              </a:rPr>
              <a:t>Brilla</a:t>
            </a:r>
          </a:p>
        </p:txBody>
      </p:sp>
      <p:sp>
        <p:nvSpPr>
          <p:cNvPr id="18" name="TextBox 17">
            <a:extLst>
              <a:ext uri="{FF2B5EF4-FFF2-40B4-BE49-F238E27FC236}">
                <a16:creationId xmlns:a16="http://schemas.microsoft.com/office/drawing/2014/main" id="{96BD9BF9-53D4-AD73-959B-8E7AA1961966}"/>
              </a:ext>
            </a:extLst>
          </p:cNvPr>
          <p:cNvSpPr txBox="1"/>
          <p:nvPr/>
        </p:nvSpPr>
        <p:spPr>
          <a:xfrm>
            <a:off x="4391764" y="5036945"/>
            <a:ext cx="1312206" cy="415498"/>
          </a:xfrm>
          <a:prstGeom prst="rect">
            <a:avLst/>
          </a:prstGeom>
          <a:noFill/>
        </p:spPr>
        <p:txBody>
          <a:bodyPr wrap="square" rtlCol="0">
            <a:spAutoFit/>
          </a:bodyPr>
          <a:lstStyle/>
          <a:p>
            <a:pPr algn="ctr"/>
            <a:r>
              <a:rPr lang="es-xl" sz="2100" b="1" dirty="0">
                <a:solidFill>
                  <a:srgbClr val="F6891F"/>
                </a:solidFill>
                <a:latin typeface="Ubuntu Light" panose="020B0304030602030204" pitchFamily="34" charset="0"/>
              </a:rPr>
              <a:t>Explora</a:t>
            </a:r>
          </a:p>
        </p:txBody>
      </p:sp>
      <p:sp>
        <p:nvSpPr>
          <p:cNvPr id="19" name="TextBox 18">
            <a:extLst>
              <a:ext uri="{FF2B5EF4-FFF2-40B4-BE49-F238E27FC236}">
                <a16:creationId xmlns:a16="http://schemas.microsoft.com/office/drawing/2014/main" id="{0F5DBC3D-6214-8AE2-968F-AC05042A9E69}"/>
              </a:ext>
            </a:extLst>
          </p:cNvPr>
          <p:cNvSpPr txBox="1"/>
          <p:nvPr/>
        </p:nvSpPr>
        <p:spPr>
          <a:xfrm>
            <a:off x="1349846" y="5036945"/>
            <a:ext cx="1600191" cy="415498"/>
          </a:xfrm>
          <a:prstGeom prst="rect">
            <a:avLst/>
          </a:prstGeom>
          <a:noFill/>
        </p:spPr>
        <p:txBody>
          <a:bodyPr wrap="square" rtlCol="0">
            <a:spAutoFit/>
          </a:bodyPr>
          <a:lstStyle/>
          <a:p>
            <a:pPr algn="ctr"/>
            <a:r>
              <a:rPr lang="es-xl" sz="2100" b="1" dirty="0">
                <a:solidFill>
                  <a:srgbClr val="F6891F"/>
                </a:solidFill>
                <a:latin typeface="Ubuntu Light" panose="020B0304030602030204" pitchFamily="34" charset="0"/>
              </a:rPr>
              <a:t>Supera</a:t>
            </a:r>
          </a:p>
        </p:txBody>
      </p:sp>
      <p:sp>
        <p:nvSpPr>
          <p:cNvPr id="20" name="TextBox 19">
            <a:extLst>
              <a:ext uri="{FF2B5EF4-FFF2-40B4-BE49-F238E27FC236}">
                <a16:creationId xmlns:a16="http://schemas.microsoft.com/office/drawing/2014/main" id="{5003863B-A83E-06EF-C562-A7FA3FB170FC}"/>
              </a:ext>
            </a:extLst>
          </p:cNvPr>
          <p:cNvSpPr txBox="1"/>
          <p:nvPr/>
        </p:nvSpPr>
        <p:spPr>
          <a:xfrm>
            <a:off x="6428833" y="4212666"/>
            <a:ext cx="1189264" cy="415498"/>
          </a:xfrm>
          <a:prstGeom prst="rect">
            <a:avLst/>
          </a:prstGeom>
          <a:noFill/>
        </p:spPr>
        <p:txBody>
          <a:bodyPr wrap="square" rtlCol="0">
            <a:spAutoFit/>
          </a:bodyPr>
          <a:lstStyle/>
          <a:p>
            <a:pPr algn="ctr"/>
            <a:r>
              <a:rPr lang="es-xl" sz="2100" b="1" dirty="0">
                <a:solidFill>
                  <a:srgbClr val="292662"/>
                </a:solidFill>
                <a:latin typeface="Ubuntu Light" panose="020B0304030602030204" pitchFamily="34" charset="0"/>
              </a:rPr>
              <a:t>Abrazó</a:t>
            </a:r>
          </a:p>
        </p:txBody>
      </p:sp>
      <p:sp>
        <p:nvSpPr>
          <p:cNvPr id="21" name="TextBox 20">
            <a:extLst>
              <a:ext uri="{FF2B5EF4-FFF2-40B4-BE49-F238E27FC236}">
                <a16:creationId xmlns:a16="http://schemas.microsoft.com/office/drawing/2014/main" id="{92675425-AA82-67D2-9E31-AF33A2AB226F}"/>
              </a:ext>
            </a:extLst>
          </p:cNvPr>
          <p:cNvSpPr txBox="1"/>
          <p:nvPr/>
        </p:nvSpPr>
        <p:spPr>
          <a:xfrm>
            <a:off x="4992483" y="4212666"/>
            <a:ext cx="1312206" cy="415498"/>
          </a:xfrm>
          <a:prstGeom prst="rect">
            <a:avLst/>
          </a:prstGeom>
          <a:noFill/>
        </p:spPr>
        <p:txBody>
          <a:bodyPr wrap="square" rtlCol="0">
            <a:spAutoFit/>
          </a:bodyPr>
          <a:lstStyle/>
          <a:p>
            <a:pPr marL="0" lvl="1" algn="ctr"/>
            <a:r>
              <a:rPr lang="es-xl" sz="2100" b="1" dirty="0">
                <a:solidFill>
                  <a:srgbClr val="F6891F"/>
                </a:solidFill>
                <a:latin typeface="Ubuntu Light" panose="020B0304030602030204" pitchFamily="34" charset="0"/>
              </a:rPr>
              <a:t>Guía</a:t>
            </a:r>
          </a:p>
        </p:txBody>
      </p:sp>
      <p:sp>
        <p:nvSpPr>
          <p:cNvPr id="22" name="TextBox 21">
            <a:extLst>
              <a:ext uri="{FF2B5EF4-FFF2-40B4-BE49-F238E27FC236}">
                <a16:creationId xmlns:a16="http://schemas.microsoft.com/office/drawing/2014/main" id="{3B22D35F-6F6B-7615-885C-0CA68873DE74}"/>
              </a:ext>
            </a:extLst>
          </p:cNvPr>
          <p:cNvSpPr txBox="1"/>
          <p:nvPr/>
        </p:nvSpPr>
        <p:spPr>
          <a:xfrm>
            <a:off x="3065349" y="5036945"/>
            <a:ext cx="1183093" cy="415498"/>
          </a:xfrm>
          <a:prstGeom prst="rect">
            <a:avLst/>
          </a:prstGeom>
          <a:noFill/>
        </p:spPr>
        <p:txBody>
          <a:bodyPr wrap="square" rtlCol="0">
            <a:spAutoFit/>
          </a:bodyPr>
          <a:lstStyle/>
          <a:p>
            <a:pPr algn="ctr"/>
            <a:r>
              <a:rPr lang="es-xl" sz="2100" b="1" dirty="0">
                <a:solidFill>
                  <a:srgbClr val="292662"/>
                </a:solidFill>
                <a:latin typeface="Ubuntu Light" panose="020B0304030602030204" pitchFamily="34" charset="0"/>
              </a:rPr>
              <a:t>Crea</a:t>
            </a:r>
          </a:p>
        </p:txBody>
      </p:sp>
      <p:sp>
        <p:nvSpPr>
          <p:cNvPr id="23" name="TextBox 22">
            <a:extLst>
              <a:ext uri="{FF2B5EF4-FFF2-40B4-BE49-F238E27FC236}">
                <a16:creationId xmlns:a16="http://schemas.microsoft.com/office/drawing/2014/main" id="{B97C7EC4-30C9-3C39-E977-029FF007E112}"/>
              </a:ext>
            </a:extLst>
          </p:cNvPr>
          <p:cNvSpPr txBox="1"/>
          <p:nvPr/>
        </p:nvSpPr>
        <p:spPr>
          <a:xfrm>
            <a:off x="5800785" y="5036945"/>
            <a:ext cx="1223915" cy="415498"/>
          </a:xfrm>
          <a:prstGeom prst="rect">
            <a:avLst/>
          </a:prstGeom>
          <a:noFill/>
        </p:spPr>
        <p:txBody>
          <a:bodyPr wrap="square" rtlCol="0">
            <a:spAutoFit/>
          </a:bodyPr>
          <a:lstStyle/>
          <a:p>
            <a:pPr algn="ctr"/>
            <a:r>
              <a:rPr lang="es-xl" sz="2100" b="1" dirty="0">
                <a:solidFill>
                  <a:srgbClr val="292662"/>
                </a:solidFill>
                <a:latin typeface="Ubuntu Light" panose="020B0304030602030204" pitchFamily="34" charset="0"/>
              </a:rPr>
              <a:t>Entrena</a:t>
            </a:r>
          </a:p>
        </p:txBody>
      </p:sp>
      <p:pic>
        <p:nvPicPr>
          <p:cNvPr id="25" name="Graphic 24">
            <a:extLst>
              <a:ext uri="{FF2B5EF4-FFF2-40B4-BE49-F238E27FC236}">
                <a16:creationId xmlns:a16="http://schemas.microsoft.com/office/drawing/2014/main" id="{7B2E47CF-D2EF-F5F4-38DF-5C645ACAD8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57032" y="3618996"/>
            <a:ext cx="4224952" cy="3356718"/>
          </a:xfrm>
          <a:prstGeom prst="rect">
            <a:avLst/>
          </a:prstGeom>
        </p:spPr>
      </p:pic>
      <p:sp>
        <p:nvSpPr>
          <p:cNvPr id="29" name="Text Placeholder 28">
            <a:extLst>
              <a:ext uri="{FF2B5EF4-FFF2-40B4-BE49-F238E27FC236}">
                <a16:creationId xmlns:a16="http://schemas.microsoft.com/office/drawing/2014/main" id="{40BF02FA-00B2-38DB-CFE5-FF3D0BC71707}"/>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Narración de </a:t>
            </a: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historias </a:t>
            </a:r>
            <a:br>
              <a:rPr kumimoji="0" lang="en-US"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b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de </a:t>
            </a: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impacto</a:t>
            </a:r>
          </a:p>
        </p:txBody>
      </p:sp>
      <p:sp>
        <p:nvSpPr>
          <p:cNvPr id="30" name="Text Placeholder 29">
            <a:extLst>
              <a:ext uri="{FF2B5EF4-FFF2-40B4-BE49-F238E27FC236}">
                <a16:creationId xmlns:a16="http://schemas.microsoft.com/office/drawing/2014/main" id="{12840BD3-57A3-BE3E-E1F4-9407EC709828}"/>
              </a:ext>
            </a:extLst>
          </p:cNvPr>
          <p:cNvSpPr>
            <a:spLocks noGrp="1"/>
          </p:cNvSpPr>
          <p:nvPr>
            <p:ph type="body" sz="quarter" idx="12"/>
          </p:nvPr>
        </p:nvSpPr>
        <p:spPr>
          <a:xfrm>
            <a:off x="9339945" y="575623"/>
            <a:ext cx="528061" cy="356260"/>
          </a:xfrm>
        </p:spPr>
        <p:txBody>
          <a:bodyPr/>
          <a:lstStyle/>
          <a:p>
            <a:r>
              <a:rPr lang="es-xl" dirty="0"/>
              <a:t>1.4.</a:t>
            </a:r>
          </a:p>
        </p:txBody>
      </p:sp>
      <p:sp>
        <p:nvSpPr>
          <p:cNvPr id="31" name="Text Placeholder 30">
            <a:extLst>
              <a:ext uri="{FF2B5EF4-FFF2-40B4-BE49-F238E27FC236}">
                <a16:creationId xmlns:a16="http://schemas.microsoft.com/office/drawing/2014/main" id="{A3F403CB-70DE-DF44-C6FE-D17DD9777BB6}"/>
              </a:ext>
            </a:extLst>
          </p:cNvPr>
          <p:cNvSpPr>
            <a:spLocks noGrp="1"/>
          </p:cNvSpPr>
          <p:nvPr>
            <p:ph type="body" sz="quarter" idx="13"/>
          </p:nvPr>
        </p:nvSpPr>
        <p:spPr/>
        <p:txBody>
          <a:bodyPr/>
          <a:lstStyle/>
          <a:p>
            <a:r>
              <a:rPr lang="es-xl" dirty="0"/>
              <a:t>Día uno</a:t>
            </a:r>
          </a:p>
        </p:txBody>
      </p:sp>
    </p:spTree>
    <p:extLst>
      <p:ext uri="{BB962C8B-B14F-4D97-AF65-F5344CB8AC3E}">
        <p14:creationId xmlns:p14="http://schemas.microsoft.com/office/powerpoint/2010/main" val="11254089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9C644-1470-B99C-2088-A8B433C3C415}"/>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E8E51504-E42D-2EDD-04BF-22B982C1083D}"/>
              </a:ext>
            </a:extLst>
          </p:cNvPr>
          <p:cNvSpPr/>
          <p:nvPr/>
        </p:nvSpPr>
        <p:spPr>
          <a:xfrm>
            <a:off x="954961" y="3948545"/>
            <a:ext cx="10103951" cy="2321371"/>
          </a:xfrm>
          <a:prstGeom prst="roundRect">
            <a:avLst>
              <a:gd name="adj" fmla="val 13074"/>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90294582-F00D-6E32-8ADB-807930712907}"/>
              </a:ext>
            </a:extLst>
          </p:cNvPr>
          <p:cNvSpPr>
            <a:spLocks noGrp="1"/>
          </p:cNvSpPr>
          <p:nvPr>
            <p:ph type="body" sz="quarter" idx="11"/>
          </p:nvPr>
        </p:nvSpPr>
        <p:spPr/>
        <p:txBody>
          <a:bodyPr>
            <a:normAutofit/>
          </a:bodyPr>
          <a:lstStyle/>
          <a:p>
            <a:r>
              <a:rPr lang="es-xl" sz="1300" dirty="0"/>
              <a:t>Narración de </a:t>
            </a:r>
            <a:r>
              <a:rPr lang="es-xl" sz="1300"/>
              <a:t>historias </a:t>
            </a:r>
            <a:br>
              <a:rPr lang="en-US" sz="1300"/>
            </a:br>
            <a:r>
              <a:rPr lang="es-xl" sz="1300"/>
              <a:t>de </a:t>
            </a:r>
            <a:r>
              <a:rPr lang="es-xl" sz="1300" dirty="0"/>
              <a:t>impacto</a:t>
            </a:r>
          </a:p>
        </p:txBody>
      </p:sp>
      <p:sp>
        <p:nvSpPr>
          <p:cNvPr id="3" name="Text Placeholder 2">
            <a:extLst>
              <a:ext uri="{FF2B5EF4-FFF2-40B4-BE49-F238E27FC236}">
                <a16:creationId xmlns:a16="http://schemas.microsoft.com/office/drawing/2014/main" id="{BD742209-1601-4C68-4C95-598F212871DB}"/>
              </a:ext>
            </a:extLst>
          </p:cNvPr>
          <p:cNvSpPr>
            <a:spLocks noGrp="1"/>
          </p:cNvSpPr>
          <p:nvPr>
            <p:ph type="body" sz="quarter" idx="12"/>
          </p:nvPr>
        </p:nvSpPr>
        <p:spPr>
          <a:xfrm>
            <a:off x="9339945" y="575623"/>
            <a:ext cx="528061" cy="356260"/>
          </a:xfrm>
        </p:spPr>
        <p:txBody>
          <a:bodyPr/>
          <a:lstStyle/>
          <a:p>
            <a:r>
              <a:rPr lang="es-xl" dirty="0"/>
              <a:t>1.4.</a:t>
            </a:r>
          </a:p>
        </p:txBody>
      </p:sp>
      <p:sp>
        <p:nvSpPr>
          <p:cNvPr id="4" name="Text Placeholder 3">
            <a:extLst>
              <a:ext uri="{FF2B5EF4-FFF2-40B4-BE49-F238E27FC236}">
                <a16:creationId xmlns:a16="http://schemas.microsoft.com/office/drawing/2014/main" id="{8E2A616D-C04A-3D7F-C326-DF7C5FB51094}"/>
              </a:ext>
            </a:extLst>
          </p:cNvPr>
          <p:cNvSpPr>
            <a:spLocks noGrp="1"/>
          </p:cNvSpPr>
          <p:nvPr>
            <p:ph type="body" sz="quarter" idx="13"/>
          </p:nvPr>
        </p:nvSpPr>
        <p:spPr/>
        <p:txBody>
          <a:bodyPr/>
          <a:lstStyle/>
          <a:p>
            <a:r>
              <a:rPr lang="es-xl" dirty="0"/>
              <a:t>Día uno</a:t>
            </a:r>
          </a:p>
        </p:txBody>
      </p:sp>
      <p:sp>
        <p:nvSpPr>
          <p:cNvPr id="6" name="TextBox 5">
            <a:extLst>
              <a:ext uri="{FF2B5EF4-FFF2-40B4-BE49-F238E27FC236}">
                <a16:creationId xmlns:a16="http://schemas.microsoft.com/office/drawing/2014/main" id="{FAED3EBB-98FA-8C44-9CFB-007205E4EAA6}"/>
              </a:ext>
            </a:extLst>
          </p:cNvPr>
          <p:cNvSpPr txBox="1"/>
          <p:nvPr/>
        </p:nvSpPr>
        <p:spPr>
          <a:xfrm>
            <a:off x="4714609" y="4600877"/>
            <a:ext cx="3087251" cy="15956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t">
            <a:spAutoFit/>
          </a:bodyPr>
          <a:lstStyle/>
          <a:p>
            <a:pPr defTabSz="410751">
              <a:lnSpc>
                <a:spcPct val="110000"/>
              </a:lnSpc>
            </a:pPr>
            <a:r>
              <a:rPr lang="es-xl" kern="0" dirty="0">
                <a:solidFill>
                  <a:srgbClr val="F7F5E8"/>
                </a:solidFill>
                <a:latin typeface="Ubuntu" panose="020B0504030602030204" pitchFamily="34" charset="0"/>
                <a:ea typeface="Avenir Book" charset="0"/>
                <a:cs typeface="Avenir Book" charset="0"/>
                <a:sym typeface="Helvetica Neue"/>
              </a:rPr>
              <a:t>Tómense el tiempo para </a:t>
            </a:r>
            <a:r>
              <a:rPr lang="es-xl" b="1" kern="0" dirty="0">
                <a:solidFill>
                  <a:srgbClr val="F6891F"/>
                </a:solidFill>
                <a:latin typeface="Ubuntu" panose="020B0504030602030204" pitchFamily="34" charset="0"/>
                <a:ea typeface="Avenir Book" charset="0"/>
                <a:cs typeface="Avenir Book" charset="0"/>
                <a:sym typeface="Helvetica Neue"/>
              </a:rPr>
              <a:t>explicar</a:t>
            </a:r>
            <a:r>
              <a:rPr lang="es-xl" kern="0" dirty="0">
                <a:solidFill>
                  <a:srgbClr val="F6891F"/>
                </a:solidFill>
                <a:latin typeface="Ubuntu" panose="020B0504030602030204" pitchFamily="34" charset="0"/>
                <a:ea typeface="Avenir Book" charset="0"/>
                <a:cs typeface="Avenir Book" charset="0"/>
                <a:sym typeface="Helvetica Neue"/>
              </a:rPr>
              <a:t> </a:t>
            </a:r>
            <a:r>
              <a:rPr lang="es-xl" b="1" kern="0" dirty="0">
                <a:solidFill>
                  <a:srgbClr val="F6891F"/>
                </a:solidFill>
                <a:latin typeface="Ubuntu" panose="020B0504030602030204" pitchFamily="34" charset="0"/>
                <a:ea typeface="Avenir Book" charset="0"/>
                <a:cs typeface="Avenir Book" charset="0"/>
                <a:sym typeface="Helvetica Neue"/>
              </a:rPr>
              <a:t>claramente</a:t>
            </a:r>
            <a:r>
              <a:rPr lang="es-xl" kern="0" dirty="0">
                <a:solidFill>
                  <a:srgbClr val="F7F5E8"/>
                </a:solidFill>
                <a:latin typeface="Ubuntu" panose="020B0504030602030204" pitchFamily="34" charset="0"/>
                <a:ea typeface="Avenir Book" charset="0"/>
                <a:cs typeface="Avenir Book" charset="0"/>
                <a:sym typeface="Helvetica Neue"/>
              </a:rPr>
              <a:t> cómo el trabajo de Olimpiadas Especiales condujo </a:t>
            </a:r>
            <a:br>
              <a:rPr lang="en-US" kern="0" dirty="0">
                <a:solidFill>
                  <a:srgbClr val="F7F5E8"/>
                </a:solidFill>
                <a:latin typeface="Ubuntu" panose="020B0504030602030204" pitchFamily="34" charset="0"/>
                <a:ea typeface="Avenir Book" charset="0"/>
                <a:cs typeface="Avenir Book" charset="0"/>
                <a:sym typeface="Helvetica Neue"/>
              </a:rPr>
            </a:br>
            <a:r>
              <a:rPr lang="es-xl" kern="0" dirty="0">
                <a:solidFill>
                  <a:srgbClr val="F7F5E8"/>
                </a:solidFill>
                <a:latin typeface="Ubuntu" panose="020B0504030602030204" pitchFamily="34" charset="0"/>
                <a:ea typeface="Avenir Book" charset="0"/>
                <a:cs typeface="Avenir Book" charset="0"/>
                <a:sym typeface="Helvetica Neue"/>
              </a:rPr>
              <a:t>a cambios positivos.</a:t>
            </a:r>
          </a:p>
        </p:txBody>
      </p:sp>
      <p:sp>
        <p:nvSpPr>
          <p:cNvPr id="8" name="TextBox 7">
            <a:extLst>
              <a:ext uri="{FF2B5EF4-FFF2-40B4-BE49-F238E27FC236}">
                <a16:creationId xmlns:a16="http://schemas.microsoft.com/office/drawing/2014/main" id="{F9A87957-FCF7-5A53-BBD5-432D06208BFE}"/>
              </a:ext>
            </a:extLst>
          </p:cNvPr>
          <p:cNvSpPr txBox="1"/>
          <p:nvPr/>
        </p:nvSpPr>
        <p:spPr>
          <a:xfrm>
            <a:off x="1530486" y="4600877"/>
            <a:ext cx="2742721" cy="12909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nSpc>
                <a:spcPct val="110000"/>
              </a:lnSpc>
            </a:pPr>
            <a:r>
              <a:rPr lang="es-xl" b="1" dirty="0">
                <a:solidFill>
                  <a:srgbClr val="F6891F"/>
                </a:solidFill>
                <a:latin typeface="Ubuntu" panose="020B0504030602030204" pitchFamily="34" charset="0"/>
              </a:rPr>
              <a:t>Elijan</a:t>
            </a:r>
            <a:r>
              <a:rPr lang="es-xl" dirty="0">
                <a:solidFill>
                  <a:srgbClr val="F7F5E8"/>
                </a:solidFill>
                <a:latin typeface="Ubuntu" panose="020B0504030602030204" pitchFamily="34" charset="0"/>
              </a:rPr>
              <a:t> historias sobre personas que han experimentado cambios poderosos en sus vidas.</a:t>
            </a:r>
          </a:p>
        </p:txBody>
      </p:sp>
      <p:sp>
        <p:nvSpPr>
          <p:cNvPr id="7" name="Title 1">
            <a:extLst>
              <a:ext uri="{FF2B5EF4-FFF2-40B4-BE49-F238E27FC236}">
                <a16:creationId xmlns:a16="http://schemas.microsoft.com/office/drawing/2014/main" id="{D24AE381-5664-177C-7CA9-E83D33FD143F}"/>
              </a:ext>
            </a:extLst>
          </p:cNvPr>
          <p:cNvSpPr txBox="1">
            <a:spLocks/>
          </p:cNvSpPr>
          <p:nvPr/>
        </p:nvSpPr>
        <p:spPr>
          <a:xfrm>
            <a:off x="8051971" y="4600877"/>
            <a:ext cx="2677178" cy="1069051"/>
          </a:xfrm>
          <a:prstGeom prst="rect">
            <a:avLst/>
          </a:prstGeom>
          <a:noFill/>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s-xl" sz="1800" dirty="0">
                <a:solidFill>
                  <a:srgbClr val="F7F5E8"/>
                </a:solidFill>
                <a:latin typeface="Ubuntu" panose="020B0504030602030204" pitchFamily="34" charset="0"/>
              </a:rPr>
              <a:t>Recuerden siempre mostrar la </a:t>
            </a:r>
            <a:r>
              <a:rPr lang="es-xl" sz="1800" b="1">
                <a:solidFill>
                  <a:srgbClr val="F6891F"/>
                </a:solidFill>
                <a:latin typeface="Ubuntu" panose="020B0504030602030204" pitchFamily="34" charset="0"/>
              </a:rPr>
              <a:t>necesidad</a:t>
            </a:r>
            <a:r>
              <a:rPr lang="es-xl" sz="1800">
                <a:solidFill>
                  <a:srgbClr val="F7F5E8"/>
                </a:solidFill>
                <a:latin typeface="Ubuntu" panose="020B0504030602030204" pitchFamily="34" charset="0"/>
              </a:rPr>
              <a:t> </a:t>
            </a:r>
            <a:br>
              <a:rPr lang="en-US" sz="1800">
                <a:solidFill>
                  <a:srgbClr val="F7F5E8"/>
                </a:solidFill>
                <a:latin typeface="Ubuntu" panose="020B0504030602030204" pitchFamily="34" charset="0"/>
              </a:rPr>
            </a:br>
            <a:r>
              <a:rPr lang="es-xl" sz="1800">
                <a:solidFill>
                  <a:srgbClr val="F7F5E8"/>
                </a:solidFill>
                <a:latin typeface="Ubuntu" panose="020B0504030602030204" pitchFamily="34" charset="0"/>
              </a:rPr>
              <a:t>y </a:t>
            </a:r>
            <a:r>
              <a:rPr lang="es-xl" sz="1800" dirty="0">
                <a:solidFill>
                  <a:srgbClr val="F7F5E8"/>
                </a:solidFill>
                <a:latin typeface="Ubuntu" panose="020B0504030602030204" pitchFamily="34" charset="0"/>
              </a:rPr>
              <a:t>el </a:t>
            </a:r>
            <a:r>
              <a:rPr lang="es-xl" sz="1800" b="1" dirty="0">
                <a:solidFill>
                  <a:srgbClr val="F6891F"/>
                </a:solidFill>
                <a:latin typeface="Ubuntu" panose="020B0504030602030204" pitchFamily="34" charset="0"/>
              </a:rPr>
              <a:t>impacto</a:t>
            </a:r>
            <a:r>
              <a:rPr lang="es-xl" sz="1800" dirty="0">
                <a:solidFill>
                  <a:srgbClr val="F7F5E8"/>
                </a:solidFill>
                <a:latin typeface="Ubuntu" panose="020B0504030602030204" pitchFamily="34" charset="0"/>
              </a:rPr>
              <a:t>.</a:t>
            </a:r>
          </a:p>
        </p:txBody>
      </p:sp>
      <p:pic>
        <p:nvPicPr>
          <p:cNvPr id="19" name="Picture 18" descr="Un niño flexionando sus músculos&#10;&#10;Descripción generada automáticamente">
            <a:extLst>
              <a:ext uri="{FF2B5EF4-FFF2-40B4-BE49-F238E27FC236}">
                <a16:creationId xmlns:a16="http://schemas.microsoft.com/office/drawing/2014/main" id="{41EC174E-7A03-A6AB-870E-201B5AE74F51}"/>
              </a:ext>
            </a:extLst>
          </p:cNvPr>
          <p:cNvPicPr>
            <a:picLocks noChangeAspect="1"/>
          </p:cNvPicPr>
          <p:nvPr/>
        </p:nvPicPr>
        <p:blipFill rotWithShape="1">
          <a:blip r:embed="rId3">
            <a:extLst>
              <a:ext uri="{28A0092B-C50C-407E-A947-70E740481C1C}">
                <a14:useLocalDpi xmlns:a14="http://schemas.microsoft.com/office/drawing/2010/main" val="0"/>
              </a:ext>
            </a:extLst>
          </a:blip>
          <a:srcRect t="16562" b="44178"/>
          <a:stretch/>
        </p:blipFill>
        <p:spPr>
          <a:xfrm>
            <a:off x="954961" y="1410766"/>
            <a:ext cx="10103951" cy="2957745"/>
          </a:xfrm>
          <a:prstGeom prst="rect">
            <a:avLst/>
          </a:prstGeom>
        </p:spPr>
      </p:pic>
      <p:pic>
        <p:nvPicPr>
          <p:cNvPr id="22" name="Graphic 21">
            <a:extLst>
              <a:ext uri="{FF2B5EF4-FFF2-40B4-BE49-F238E27FC236}">
                <a16:creationId xmlns:a16="http://schemas.microsoft.com/office/drawing/2014/main" id="{677E170C-7A82-42C6-1FC0-D78DD5F6FC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1473481" y="4221979"/>
            <a:ext cx="347725" cy="347725"/>
          </a:xfrm>
          <a:prstGeom prst="rect">
            <a:avLst/>
          </a:prstGeom>
        </p:spPr>
      </p:pic>
      <p:pic>
        <p:nvPicPr>
          <p:cNvPr id="25" name="Graphic 24">
            <a:extLst>
              <a:ext uri="{FF2B5EF4-FFF2-40B4-BE49-F238E27FC236}">
                <a16:creationId xmlns:a16="http://schemas.microsoft.com/office/drawing/2014/main" id="{ECCEE64D-AB5D-FFE5-7254-6C73C8D447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8031188" y="4216219"/>
            <a:ext cx="347725" cy="347725"/>
          </a:xfrm>
          <a:prstGeom prst="rect">
            <a:avLst/>
          </a:prstGeom>
        </p:spPr>
      </p:pic>
      <p:pic>
        <p:nvPicPr>
          <p:cNvPr id="26" name="Graphic 25">
            <a:extLst>
              <a:ext uri="{FF2B5EF4-FFF2-40B4-BE49-F238E27FC236}">
                <a16:creationId xmlns:a16="http://schemas.microsoft.com/office/drawing/2014/main" id="{C267CE70-6DDF-494F-8F79-0911488551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4650820" y="4216219"/>
            <a:ext cx="347725" cy="347725"/>
          </a:xfrm>
          <a:prstGeom prst="rect">
            <a:avLst/>
          </a:prstGeom>
        </p:spPr>
      </p:pic>
    </p:spTree>
    <p:extLst>
      <p:ext uri="{BB962C8B-B14F-4D97-AF65-F5344CB8AC3E}">
        <p14:creationId xmlns:p14="http://schemas.microsoft.com/office/powerpoint/2010/main" val="42907702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6E7CB-48BA-FF9C-D49E-1CC8AE238AC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C91DD51-A19F-E428-FD0D-A03EE25C3E1E}"/>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Narración de </a:t>
            </a: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historias </a:t>
            </a:r>
            <a:br>
              <a:rPr kumimoji="0" lang="en-US"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br>
            <a:r>
              <a:rPr kumimoji="0" lang="es-xl" sz="1300"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de </a:t>
            </a:r>
            <a:r>
              <a:rPr kumimoji="0" lang="es-xl"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impacto</a:t>
            </a:r>
          </a:p>
        </p:txBody>
      </p:sp>
      <p:sp>
        <p:nvSpPr>
          <p:cNvPr id="3" name="Text Placeholder 2">
            <a:extLst>
              <a:ext uri="{FF2B5EF4-FFF2-40B4-BE49-F238E27FC236}">
                <a16:creationId xmlns:a16="http://schemas.microsoft.com/office/drawing/2014/main" id="{B1573C10-C50F-90E3-C367-3A6F530416C4}"/>
              </a:ext>
            </a:extLst>
          </p:cNvPr>
          <p:cNvSpPr>
            <a:spLocks noGrp="1"/>
          </p:cNvSpPr>
          <p:nvPr>
            <p:ph type="body" sz="quarter" idx="12"/>
          </p:nvPr>
        </p:nvSpPr>
        <p:spPr>
          <a:xfrm>
            <a:off x="9339945" y="575623"/>
            <a:ext cx="528061" cy="356260"/>
          </a:xfrm>
        </p:spPr>
        <p:txBody>
          <a:bodyPr/>
          <a:lstStyle/>
          <a:p>
            <a:r>
              <a:rPr lang="es-xl" dirty="0"/>
              <a:t>1.4.</a:t>
            </a:r>
          </a:p>
        </p:txBody>
      </p:sp>
      <p:sp>
        <p:nvSpPr>
          <p:cNvPr id="4" name="Text Placeholder 3">
            <a:extLst>
              <a:ext uri="{FF2B5EF4-FFF2-40B4-BE49-F238E27FC236}">
                <a16:creationId xmlns:a16="http://schemas.microsoft.com/office/drawing/2014/main" id="{3E206FAA-D15C-6BD7-C93D-DFA9C552F3E2}"/>
              </a:ext>
            </a:extLst>
          </p:cNvPr>
          <p:cNvSpPr>
            <a:spLocks noGrp="1"/>
          </p:cNvSpPr>
          <p:nvPr>
            <p:ph type="body" sz="quarter" idx="13"/>
          </p:nvPr>
        </p:nvSpPr>
        <p:spPr/>
        <p:txBody>
          <a:bodyPr/>
          <a:lstStyle/>
          <a:p>
            <a:r>
              <a:rPr lang="es-xl" dirty="0"/>
              <a:t>Día uno</a:t>
            </a:r>
          </a:p>
        </p:txBody>
      </p:sp>
      <p:sp>
        <p:nvSpPr>
          <p:cNvPr id="7" name="TextBox 6">
            <a:extLst>
              <a:ext uri="{FF2B5EF4-FFF2-40B4-BE49-F238E27FC236}">
                <a16:creationId xmlns:a16="http://schemas.microsoft.com/office/drawing/2014/main" id="{840E7B32-B3CB-8FDF-ABF5-D72793AD7DA7}"/>
              </a:ext>
            </a:extLst>
          </p:cNvPr>
          <p:cNvSpPr txBox="1"/>
          <p:nvPr/>
        </p:nvSpPr>
        <p:spPr>
          <a:xfrm>
            <a:off x="5410200" y="2836595"/>
            <a:ext cx="5240919" cy="1539396"/>
          </a:xfrm>
          <a:prstGeom prst="rect">
            <a:avLst/>
          </a:prstGeom>
          <a:noFill/>
        </p:spPr>
        <p:txBody>
          <a:bodyPr wrap="square" rtlCol="0">
            <a:spAutoFit/>
          </a:bodyPr>
          <a:lstStyle/>
          <a:p>
            <a:pPr>
              <a:lnSpc>
                <a:spcPct val="120000"/>
              </a:lnSpc>
              <a:spcAft>
                <a:spcPts val="600"/>
              </a:spcAft>
            </a:pPr>
            <a:r>
              <a:rPr lang="es-xl" b="1" dirty="0">
                <a:solidFill>
                  <a:srgbClr val="F6891F"/>
                </a:solidFill>
                <a:latin typeface="Ubuntu" panose="020B0504030602030204" pitchFamily="34" charset="0"/>
              </a:rPr>
              <a:t>Piensen en el trabajo que saben que realiza Olimpiadas Especiales en su Programa.</a:t>
            </a:r>
          </a:p>
          <a:p>
            <a:pPr marL="533400" indent="-355600">
              <a:lnSpc>
                <a:spcPct val="120000"/>
              </a:lnSpc>
              <a:spcAft>
                <a:spcPts val="600"/>
              </a:spcAft>
              <a:buBlip>
                <a:blip r:embed="rId3"/>
              </a:buBlip>
            </a:pPr>
            <a:r>
              <a:rPr lang="es-xl" dirty="0">
                <a:solidFill>
                  <a:srgbClr val="292662"/>
                </a:solidFill>
                <a:latin typeface="Ubuntu" panose="020B0504030602030204" pitchFamily="34" charset="0"/>
              </a:rPr>
              <a:t>¿Cuál es el propósito de ese trabajo?</a:t>
            </a:r>
          </a:p>
          <a:p>
            <a:pPr marL="533400" indent="-355600">
              <a:lnSpc>
                <a:spcPct val="120000"/>
              </a:lnSpc>
              <a:spcAft>
                <a:spcPts val="600"/>
              </a:spcAft>
              <a:buBlip>
                <a:blip r:embed="rId3"/>
              </a:buBlip>
            </a:pPr>
            <a:r>
              <a:rPr lang="es-xl" dirty="0">
                <a:solidFill>
                  <a:srgbClr val="292662"/>
                </a:solidFill>
                <a:latin typeface="Ubuntu" panose="020B0504030602030204" pitchFamily="34" charset="0"/>
              </a:rPr>
              <a:t>¿Qué impacto deberían buscar?</a:t>
            </a:r>
          </a:p>
        </p:txBody>
      </p:sp>
      <p:sp>
        <p:nvSpPr>
          <p:cNvPr id="9" name="Rectangle: Rounded Corners 8">
            <a:extLst>
              <a:ext uri="{FF2B5EF4-FFF2-40B4-BE49-F238E27FC236}">
                <a16:creationId xmlns:a16="http://schemas.microsoft.com/office/drawing/2014/main" id="{AB685B64-4E96-D467-7695-E40A8542C068}"/>
              </a:ext>
            </a:extLst>
          </p:cNvPr>
          <p:cNvSpPr/>
          <p:nvPr/>
        </p:nvSpPr>
        <p:spPr>
          <a:xfrm>
            <a:off x="-351419" y="1242786"/>
            <a:ext cx="50927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8C5C930-B9F3-FDEC-160D-6C5D59CA3AEB}"/>
              </a:ext>
            </a:extLst>
          </p:cNvPr>
          <p:cNvSpPr txBox="1"/>
          <p:nvPr/>
        </p:nvSpPr>
        <p:spPr>
          <a:xfrm>
            <a:off x="1794881" y="1968665"/>
            <a:ext cx="2777119" cy="867930"/>
          </a:xfrm>
          <a:prstGeom prst="rect">
            <a:avLst/>
          </a:prstGeom>
          <a:noFill/>
        </p:spPr>
        <p:txBody>
          <a:bodyPr wrap="square" rtlCol="0">
            <a:spAutoFit/>
          </a:bodyPr>
          <a:lstStyle/>
          <a:p>
            <a:pPr>
              <a:lnSpc>
                <a:spcPct val="90000"/>
              </a:lnSpc>
              <a:spcAft>
                <a:spcPts val="800"/>
              </a:spcAft>
            </a:pPr>
            <a:r>
              <a:rPr lang="es-xl" sz="2800" b="1" dirty="0">
                <a:solidFill>
                  <a:srgbClr val="F6891F"/>
                </a:solidFill>
                <a:latin typeface="Ubuntu" panose="020B0504030602030204" pitchFamily="34" charset="0"/>
              </a:rPr>
              <a:t>Análisis de las historias de impacto</a:t>
            </a:r>
          </a:p>
        </p:txBody>
      </p:sp>
      <p:pic>
        <p:nvPicPr>
          <p:cNvPr id="8" name="Graphic 7">
            <a:extLst>
              <a:ext uri="{FF2B5EF4-FFF2-40B4-BE49-F238E27FC236}">
                <a16:creationId xmlns:a16="http://schemas.microsoft.com/office/drawing/2014/main" id="{7FD55136-ED85-71F6-AF3F-A63E2965D9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9824" y="2186620"/>
            <a:ext cx="691914" cy="544306"/>
          </a:xfrm>
          <a:prstGeom prst="rect">
            <a:avLst/>
          </a:prstGeom>
        </p:spPr>
      </p:pic>
    </p:spTree>
    <p:extLst>
      <p:ext uri="{BB962C8B-B14F-4D97-AF65-F5344CB8AC3E}">
        <p14:creationId xmlns:p14="http://schemas.microsoft.com/office/powerpoint/2010/main" val="23899982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EF28A8-BB9D-4BE2-2FFA-AEBB765530AC}"/>
              </a:ext>
            </a:extLst>
          </p:cNvPr>
          <p:cNvSpPr>
            <a:spLocks noGrp="1"/>
          </p:cNvSpPr>
          <p:nvPr>
            <p:ph type="body" sz="quarter" idx="10"/>
          </p:nvPr>
        </p:nvSpPr>
        <p:spPr/>
        <p:txBody>
          <a:bodyPr/>
          <a:lstStyle/>
          <a:p>
            <a:r>
              <a:rPr lang="es-xl" dirty="0"/>
              <a:t>Día uno</a:t>
            </a:r>
          </a:p>
        </p:txBody>
      </p:sp>
      <p:sp>
        <p:nvSpPr>
          <p:cNvPr id="6" name="Text Placeholder 5">
            <a:extLst>
              <a:ext uri="{FF2B5EF4-FFF2-40B4-BE49-F238E27FC236}">
                <a16:creationId xmlns:a16="http://schemas.microsoft.com/office/drawing/2014/main" id="{FCD54328-59AF-5C85-2E8A-FB9DE2351329}"/>
              </a:ext>
            </a:extLst>
          </p:cNvPr>
          <p:cNvSpPr>
            <a:spLocks noGrp="1"/>
          </p:cNvSpPr>
          <p:nvPr>
            <p:ph type="body" sz="quarter" idx="11"/>
          </p:nvPr>
        </p:nvSpPr>
        <p:spPr>
          <a:xfrm>
            <a:off x="6096000" y="2775308"/>
            <a:ext cx="5968753" cy="1307383"/>
          </a:xfrm>
        </p:spPr>
        <p:txBody>
          <a:bodyPr>
            <a:normAutofit/>
          </a:bodyPr>
          <a:lstStyle/>
          <a:p>
            <a:r>
              <a:rPr lang="es-xl" sz="3600"/>
              <a:t>Participación de </a:t>
            </a:r>
            <a:r>
              <a:rPr lang="es-xl" sz="3600" dirty="0"/>
              <a:t>hermanos</a:t>
            </a:r>
          </a:p>
        </p:txBody>
      </p:sp>
      <p:sp>
        <p:nvSpPr>
          <p:cNvPr id="7" name="Text Placeholder 6">
            <a:extLst>
              <a:ext uri="{FF2B5EF4-FFF2-40B4-BE49-F238E27FC236}">
                <a16:creationId xmlns:a16="http://schemas.microsoft.com/office/drawing/2014/main" id="{09617CF3-A228-A679-B4CA-459FBDFCD1BD}"/>
              </a:ext>
            </a:extLst>
          </p:cNvPr>
          <p:cNvSpPr>
            <a:spLocks noGrp="1"/>
          </p:cNvSpPr>
          <p:nvPr>
            <p:ph type="body" sz="quarter" idx="12"/>
          </p:nvPr>
        </p:nvSpPr>
        <p:spPr>
          <a:xfrm>
            <a:off x="4702174" y="3238012"/>
            <a:ext cx="957943" cy="514481"/>
          </a:xfrm>
        </p:spPr>
        <p:txBody>
          <a:bodyPr>
            <a:normAutofit fontScale="92500" lnSpcReduction="20000"/>
          </a:bodyPr>
          <a:lstStyle/>
          <a:p>
            <a:r>
              <a:rPr lang="es-xl" dirty="0"/>
              <a:t>1.4.</a:t>
            </a:r>
          </a:p>
        </p:txBody>
      </p:sp>
      <p:sp>
        <p:nvSpPr>
          <p:cNvPr id="8" name="Text Placeholder 7">
            <a:extLst>
              <a:ext uri="{FF2B5EF4-FFF2-40B4-BE49-F238E27FC236}">
                <a16:creationId xmlns:a16="http://schemas.microsoft.com/office/drawing/2014/main" id="{E2BF4596-D8AE-ACE5-E8AF-E2BB61D3AABD}"/>
              </a:ext>
            </a:extLst>
          </p:cNvPr>
          <p:cNvSpPr>
            <a:spLocks noGrp="1"/>
          </p:cNvSpPr>
          <p:nvPr>
            <p:ph type="body" sz="quarter" idx="13"/>
          </p:nvPr>
        </p:nvSpPr>
        <p:spPr/>
        <p:txBody>
          <a:bodyPr>
            <a:normAutofit/>
          </a:bodyPr>
          <a:lstStyle/>
          <a:p>
            <a:r>
              <a:rPr lang="es-xl" dirty="0"/>
              <a:t>1</a:t>
            </a:r>
          </a:p>
        </p:txBody>
      </p:sp>
    </p:spTree>
    <p:extLst>
      <p:ext uri="{BB962C8B-B14F-4D97-AF65-F5344CB8AC3E}">
        <p14:creationId xmlns:p14="http://schemas.microsoft.com/office/powerpoint/2010/main" val="1600304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81D7F-2186-EF6B-AFAE-ABF6CEF91C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60D55EA-3D68-D199-9F83-CC6A9DFD9172}"/>
              </a:ext>
            </a:extLst>
          </p:cNvPr>
          <p:cNvSpPr>
            <a:spLocks noGrp="1"/>
          </p:cNvSpPr>
          <p:nvPr>
            <p:ph type="body" sz="quarter" idx="11"/>
          </p:nvPr>
        </p:nvSpPr>
        <p:spPr>
          <a:xfrm>
            <a:off x="9742716" y="444728"/>
            <a:ext cx="2449284" cy="632958"/>
          </a:xfrm>
        </p:spPr>
        <p:txBody>
          <a:bodyPr/>
          <a:lstStyle/>
          <a:p>
            <a:r>
              <a:rPr lang="es-xl" dirty="0"/>
              <a:t>Participación de hermanos</a:t>
            </a:r>
          </a:p>
        </p:txBody>
      </p:sp>
      <p:sp>
        <p:nvSpPr>
          <p:cNvPr id="3" name="Text Placeholder 2">
            <a:extLst>
              <a:ext uri="{FF2B5EF4-FFF2-40B4-BE49-F238E27FC236}">
                <a16:creationId xmlns:a16="http://schemas.microsoft.com/office/drawing/2014/main" id="{239AF5F3-61AC-F19B-5D98-C5C7ACB29C0B}"/>
              </a:ext>
            </a:extLst>
          </p:cNvPr>
          <p:cNvSpPr>
            <a:spLocks noGrp="1"/>
          </p:cNvSpPr>
          <p:nvPr>
            <p:ph type="body" sz="quarter" idx="12"/>
          </p:nvPr>
        </p:nvSpPr>
        <p:spPr>
          <a:xfrm>
            <a:off x="9339945" y="575623"/>
            <a:ext cx="528061" cy="356260"/>
          </a:xfrm>
        </p:spPr>
        <p:txBody>
          <a:bodyPr/>
          <a:lstStyle/>
          <a:p>
            <a:r>
              <a:rPr lang="es-xl" dirty="0"/>
              <a:t>1.4.</a:t>
            </a:r>
          </a:p>
        </p:txBody>
      </p:sp>
      <p:sp>
        <p:nvSpPr>
          <p:cNvPr id="4" name="Text Placeholder 3">
            <a:extLst>
              <a:ext uri="{FF2B5EF4-FFF2-40B4-BE49-F238E27FC236}">
                <a16:creationId xmlns:a16="http://schemas.microsoft.com/office/drawing/2014/main" id="{9841A838-ED00-3CF8-7F54-574ADACAC1EE}"/>
              </a:ext>
            </a:extLst>
          </p:cNvPr>
          <p:cNvSpPr>
            <a:spLocks noGrp="1"/>
          </p:cNvSpPr>
          <p:nvPr>
            <p:ph type="body" sz="quarter" idx="13"/>
          </p:nvPr>
        </p:nvSpPr>
        <p:spPr/>
        <p:txBody>
          <a:bodyPr/>
          <a:lstStyle/>
          <a:p>
            <a:r>
              <a:rPr lang="es-xl" dirty="0"/>
              <a:t>Día uno</a:t>
            </a:r>
          </a:p>
        </p:txBody>
      </p:sp>
      <p:sp>
        <p:nvSpPr>
          <p:cNvPr id="5" name="Rectangle: Rounded Corners 4">
            <a:extLst>
              <a:ext uri="{FF2B5EF4-FFF2-40B4-BE49-F238E27FC236}">
                <a16:creationId xmlns:a16="http://schemas.microsoft.com/office/drawing/2014/main" id="{06769E35-B3A8-92D6-2F7A-E4AB817338A8}"/>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F9C0D6A2-2447-3E0F-5DCD-7013CE0B96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33" y="2000357"/>
            <a:ext cx="552451" cy="552451"/>
          </a:xfrm>
          <a:prstGeom prst="rect">
            <a:avLst/>
          </a:prstGeom>
        </p:spPr>
      </p:pic>
      <p:sp>
        <p:nvSpPr>
          <p:cNvPr id="7" name="TextBox 6">
            <a:extLst>
              <a:ext uri="{FF2B5EF4-FFF2-40B4-BE49-F238E27FC236}">
                <a16:creationId xmlns:a16="http://schemas.microsoft.com/office/drawing/2014/main" id="{6DAFE00E-7134-76A7-1F9C-92DAA4ED97F8}"/>
              </a:ext>
            </a:extLst>
          </p:cNvPr>
          <p:cNvSpPr txBox="1"/>
          <p:nvPr/>
        </p:nvSpPr>
        <p:spPr>
          <a:xfrm>
            <a:off x="1244599" y="2000357"/>
            <a:ext cx="1916112"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Actividad</a:t>
            </a:r>
          </a:p>
        </p:txBody>
      </p:sp>
      <p:sp>
        <p:nvSpPr>
          <p:cNvPr id="8" name="TextBox 7">
            <a:extLst>
              <a:ext uri="{FF2B5EF4-FFF2-40B4-BE49-F238E27FC236}">
                <a16:creationId xmlns:a16="http://schemas.microsoft.com/office/drawing/2014/main" id="{3B518499-96C1-5522-E089-6847FCF4FFEC}"/>
              </a:ext>
            </a:extLst>
          </p:cNvPr>
          <p:cNvSpPr txBox="1"/>
          <p:nvPr/>
        </p:nvSpPr>
        <p:spPr>
          <a:xfrm>
            <a:off x="1244599" y="2644914"/>
            <a:ext cx="2785863" cy="400110"/>
          </a:xfrm>
          <a:prstGeom prst="rect">
            <a:avLst/>
          </a:prstGeom>
          <a:noFill/>
        </p:spPr>
        <p:txBody>
          <a:bodyPr wrap="square" rtlCol="0">
            <a:spAutoFit/>
          </a:bodyPr>
          <a:lstStyle/>
          <a:p>
            <a:r>
              <a:rPr lang="es-xl" sz="2000" dirty="0">
                <a:solidFill>
                  <a:schemeClr val="bg1"/>
                </a:solidFill>
                <a:latin typeface="Ubuntu" panose="020B0504030602030204" pitchFamily="34" charset="0"/>
              </a:rPr>
              <a:t>Actividad del iceberg</a:t>
            </a:r>
          </a:p>
        </p:txBody>
      </p:sp>
      <p:pic>
        <p:nvPicPr>
          <p:cNvPr id="10" name="Content Placeholder 5">
            <a:extLst>
              <a:ext uri="{FF2B5EF4-FFF2-40B4-BE49-F238E27FC236}">
                <a16:creationId xmlns:a16="http://schemas.microsoft.com/office/drawing/2014/main" id="{B07970BC-944F-1C8D-5482-DD8B3270F47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16827" y="1413355"/>
            <a:ext cx="3950095" cy="4999338"/>
          </a:xfrm>
          <a:prstGeom prst="rect">
            <a:avLst/>
          </a:prstGeom>
        </p:spPr>
      </p:pic>
      <p:sp>
        <p:nvSpPr>
          <p:cNvPr id="9" name="TextBox 8">
            <a:extLst>
              <a:ext uri="{FF2B5EF4-FFF2-40B4-BE49-F238E27FC236}">
                <a16:creationId xmlns:a16="http://schemas.microsoft.com/office/drawing/2014/main" id="{70897155-9EF8-ACB5-893D-D87D198C12E8}"/>
              </a:ext>
            </a:extLst>
          </p:cNvPr>
          <p:cNvSpPr txBox="1"/>
          <p:nvPr/>
        </p:nvSpPr>
        <p:spPr>
          <a:xfrm>
            <a:off x="7404911" y="2395032"/>
            <a:ext cx="1466040" cy="452432"/>
          </a:xfrm>
          <a:prstGeom prst="rect">
            <a:avLst/>
          </a:prstGeom>
          <a:noFill/>
        </p:spPr>
        <p:txBody>
          <a:bodyPr wrap="square" rtlCol="0">
            <a:spAutoFit/>
          </a:bodyPr>
          <a:lstStyle/>
          <a:p>
            <a:pPr algn="ctr">
              <a:lnSpc>
                <a:spcPct val="90000"/>
              </a:lnSpc>
            </a:pPr>
            <a:r>
              <a:rPr lang="es-xl" sz="1300" dirty="0">
                <a:latin typeface="Comic Sans MS bold italic" panose="030F0902030302060204" pitchFamily="66" charset="0"/>
              </a:rPr>
              <a:t>características físicas</a:t>
            </a:r>
          </a:p>
        </p:txBody>
      </p:sp>
      <p:sp>
        <p:nvSpPr>
          <p:cNvPr id="12" name="TextBox 11">
            <a:extLst>
              <a:ext uri="{FF2B5EF4-FFF2-40B4-BE49-F238E27FC236}">
                <a16:creationId xmlns:a16="http://schemas.microsoft.com/office/drawing/2014/main" id="{910B9E8A-AC8F-31F2-9606-01E584B8FCF7}"/>
              </a:ext>
            </a:extLst>
          </p:cNvPr>
          <p:cNvSpPr txBox="1"/>
          <p:nvPr/>
        </p:nvSpPr>
        <p:spPr>
          <a:xfrm>
            <a:off x="6960411" y="2959208"/>
            <a:ext cx="1466040" cy="272382"/>
          </a:xfrm>
          <a:prstGeom prst="rect">
            <a:avLst/>
          </a:prstGeom>
          <a:noFill/>
        </p:spPr>
        <p:txBody>
          <a:bodyPr wrap="square" rtlCol="0">
            <a:spAutoFit/>
          </a:bodyPr>
          <a:lstStyle/>
          <a:p>
            <a:pPr algn="ctr">
              <a:lnSpc>
                <a:spcPct val="90000"/>
              </a:lnSpc>
            </a:pPr>
            <a:r>
              <a:rPr lang="es-xl" sz="1300" dirty="0">
                <a:latin typeface="Comic Sans MS bold italic" panose="030F0902030302060204" pitchFamily="66" charset="0"/>
              </a:rPr>
              <a:t>acento</a:t>
            </a:r>
          </a:p>
        </p:txBody>
      </p:sp>
      <p:sp>
        <p:nvSpPr>
          <p:cNvPr id="13" name="TextBox 12">
            <a:extLst>
              <a:ext uri="{FF2B5EF4-FFF2-40B4-BE49-F238E27FC236}">
                <a16:creationId xmlns:a16="http://schemas.microsoft.com/office/drawing/2014/main" id="{1E717435-4C81-FD43-9801-1F37D596BD5F}"/>
              </a:ext>
            </a:extLst>
          </p:cNvPr>
          <p:cNvSpPr txBox="1"/>
          <p:nvPr/>
        </p:nvSpPr>
        <p:spPr>
          <a:xfrm>
            <a:off x="8068486" y="3089197"/>
            <a:ext cx="1466040" cy="272382"/>
          </a:xfrm>
          <a:prstGeom prst="rect">
            <a:avLst/>
          </a:prstGeom>
          <a:noFill/>
        </p:spPr>
        <p:txBody>
          <a:bodyPr wrap="square" rtlCol="0">
            <a:spAutoFit/>
          </a:bodyPr>
          <a:lstStyle/>
          <a:p>
            <a:pPr algn="ctr">
              <a:lnSpc>
                <a:spcPct val="90000"/>
              </a:lnSpc>
            </a:pPr>
            <a:r>
              <a:rPr lang="es-xl" sz="1300" dirty="0">
                <a:latin typeface="Comic Sans MS bold italic" panose="030F0902030302060204" pitchFamily="66" charset="0"/>
              </a:rPr>
              <a:t>vestimenta</a:t>
            </a:r>
          </a:p>
        </p:txBody>
      </p:sp>
      <p:sp>
        <p:nvSpPr>
          <p:cNvPr id="14" name="TextBox 13">
            <a:extLst>
              <a:ext uri="{FF2B5EF4-FFF2-40B4-BE49-F238E27FC236}">
                <a16:creationId xmlns:a16="http://schemas.microsoft.com/office/drawing/2014/main" id="{3B9DBDA4-E6CF-0333-5058-DE6D2BEEEA7F}"/>
              </a:ext>
            </a:extLst>
          </p:cNvPr>
          <p:cNvSpPr txBox="1"/>
          <p:nvPr/>
        </p:nvSpPr>
        <p:spPr>
          <a:xfrm>
            <a:off x="7107367" y="3627864"/>
            <a:ext cx="2232578" cy="272382"/>
          </a:xfrm>
          <a:prstGeom prst="rect">
            <a:avLst/>
          </a:prstGeom>
          <a:noFill/>
        </p:spPr>
        <p:txBody>
          <a:bodyPr wrap="square" rtlCol="0">
            <a:spAutoFit/>
          </a:bodyPr>
          <a:lstStyle/>
          <a:p>
            <a:pPr algn="ctr">
              <a:lnSpc>
                <a:spcPct val="90000"/>
              </a:lnSpc>
            </a:pPr>
            <a:r>
              <a:rPr lang="es-xl" sz="1300" dirty="0">
                <a:latin typeface="Comic Sans MS bold italic" panose="030F0902030302060204" pitchFamily="66" charset="0"/>
              </a:rPr>
              <a:t>experiencias anteriores </a:t>
            </a:r>
          </a:p>
        </p:txBody>
      </p:sp>
      <p:sp>
        <p:nvSpPr>
          <p:cNvPr id="15" name="TextBox 14">
            <a:extLst>
              <a:ext uri="{FF2B5EF4-FFF2-40B4-BE49-F238E27FC236}">
                <a16:creationId xmlns:a16="http://schemas.microsoft.com/office/drawing/2014/main" id="{4370883C-CCA7-8DF5-F2C6-B1F55434C69C}"/>
              </a:ext>
            </a:extLst>
          </p:cNvPr>
          <p:cNvSpPr txBox="1"/>
          <p:nvPr/>
        </p:nvSpPr>
        <p:spPr>
          <a:xfrm>
            <a:off x="6995337" y="4060252"/>
            <a:ext cx="1904188" cy="272382"/>
          </a:xfrm>
          <a:prstGeom prst="rect">
            <a:avLst/>
          </a:prstGeom>
          <a:noFill/>
        </p:spPr>
        <p:txBody>
          <a:bodyPr wrap="square" rtlCol="0">
            <a:spAutoFit/>
          </a:bodyPr>
          <a:lstStyle/>
          <a:p>
            <a:pPr algn="ctr">
              <a:lnSpc>
                <a:spcPct val="90000"/>
              </a:lnSpc>
            </a:pPr>
            <a:r>
              <a:rPr lang="es-xl" sz="1300" dirty="0">
                <a:latin typeface="Comic Sans MS bold italic" panose="030F0902030302060204" pitchFamily="66" charset="0"/>
              </a:rPr>
              <a:t>lugar donde crecimos</a:t>
            </a:r>
          </a:p>
        </p:txBody>
      </p:sp>
      <p:sp>
        <p:nvSpPr>
          <p:cNvPr id="16" name="TextBox 15">
            <a:extLst>
              <a:ext uri="{FF2B5EF4-FFF2-40B4-BE49-F238E27FC236}">
                <a16:creationId xmlns:a16="http://schemas.microsoft.com/office/drawing/2014/main" id="{F176B7E8-8B7F-929D-CFE6-06D724EA36F8}"/>
              </a:ext>
            </a:extLst>
          </p:cNvPr>
          <p:cNvSpPr txBox="1"/>
          <p:nvPr/>
        </p:nvSpPr>
        <p:spPr>
          <a:xfrm>
            <a:off x="7998743" y="4583192"/>
            <a:ext cx="1904188" cy="272382"/>
          </a:xfrm>
          <a:prstGeom prst="rect">
            <a:avLst/>
          </a:prstGeom>
          <a:noFill/>
        </p:spPr>
        <p:txBody>
          <a:bodyPr wrap="square" rtlCol="0">
            <a:spAutoFit/>
          </a:bodyPr>
          <a:lstStyle/>
          <a:p>
            <a:pPr algn="ctr">
              <a:lnSpc>
                <a:spcPct val="90000"/>
              </a:lnSpc>
            </a:pPr>
            <a:r>
              <a:rPr lang="es-xl" sz="1300" dirty="0">
                <a:latin typeface="Comic Sans MS bold italic" panose="030F0902030302060204" pitchFamily="66" charset="0"/>
              </a:rPr>
              <a:t>valores</a:t>
            </a:r>
          </a:p>
        </p:txBody>
      </p:sp>
      <p:sp>
        <p:nvSpPr>
          <p:cNvPr id="17" name="TextBox 16">
            <a:extLst>
              <a:ext uri="{FF2B5EF4-FFF2-40B4-BE49-F238E27FC236}">
                <a16:creationId xmlns:a16="http://schemas.microsoft.com/office/drawing/2014/main" id="{DF337CC0-3067-849F-5BA1-048F89351DA4}"/>
              </a:ext>
            </a:extLst>
          </p:cNvPr>
          <p:cNvSpPr txBox="1"/>
          <p:nvPr/>
        </p:nvSpPr>
        <p:spPr>
          <a:xfrm>
            <a:off x="7142410" y="4782623"/>
            <a:ext cx="1706316" cy="452432"/>
          </a:xfrm>
          <a:prstGeom prst="rect">
            <a:avLst/>
          </a:prstGeom>
          <a:noFill/>
        </p:spPr>
        <p:txBody>
          <a:bodyPr wrap="square" rtlCol="0">
            <a:spAutoFit/>
          </a:bodyPr>
          <a:lstStyle/>
          <a:p>
            <a:pPr algn="ctr">
              <a:lnSpc>
                <a:spcPct val="90000"/>
              </a:lnSpc>
            </a:pPr>
            <a:r>
              <a:rPr lang="es-xl" sz="1300" dirty="0">
                <a:latin typeface="Comic Sans MS bold italic" panose="030F0902030302060204" pitchFamily="66" charset="0"/>
              </a:rPr>
              <a:t>lo que nos </a:t>
            </a:r>
            <a:r>
              <a:rPr lang="es-xl" sz="1300">
                <a:latin typeface="Comic Sans MS bold italic" panose="030F0902030302060204" pitchFamily="66" charset="0"/>
              </a:rPr>
              <a:t>gusta </a:t>
            </a:r>
            <a:br>
              <a:rPr lang="en-US" sz="1300">
                <a:latin typeface="Comic Sans MS bold italic" panose="030F0902030302060204" pitchFamily="66" charset="0"/>
              </a:rPr>
            </a:br>
            <a:r>
              <a:rPr lang="es-xl" sz="1300">
                <a:latin typeface="Comic Sans MS bold italic" panose="030F0902030302060204" pitchFamily="66" charset="0"/>
              </a:rPr>
              <a:t>y </a:t>
            </a:r>
            <a:r>
              <a:rPr lang="es-xl" sz="1300" dirty="0">
                <a:latin typeface="Comic Sans MS bold italic" panose="030F0902030302060204" pitchFamily="66" charset="0"/>
              </a:rPr>
              <a:t>lo que no</a:t>
            </a:r>
          </a:p>
        </p:txBody>
      </p:sp>
      <p:sp>
        <p:nvSpPr>
          <p:cNvPr id="18" name="TextBox 17">
            <a:extLst>
              <a:ext uri="{FF2B5EF4-FFF2-40B4-BE49-F238E27FC236}">
                <a16:creationId xmlns:a16="http://schemas.microsoft.com/office/drawing/2014/main" id="{2AA17CC2-BAAE-86AE-45EC-A82FDD20025D}"/>
              </a:ext>
            </a:extLst>
          </p:cNvPr>
          <p:cNvSpPr txBox="1"/>
          <p:nvPr/>
        </p:nvSpPr>
        <p:spPr>
          <a:xfrm>
            <a:off x="7872662" y="5291390"/>
            <a:ext cx="976064" cy="272382"/>
          </a:xfrm>
          <a:prstGeom prst="rect">
            <a:avLst/>
          </a:prstGeom>
          <a:noFill/>
        </p:spPr>
        <p:txBody>
          <a:bodyPr wrap="square" rtlCol="0">
            <a:spAutoFit/>
          </a:bodyPr>
          <a:lstStyle/>
          <a:p>
            <a:pPr algn="ctr">
              <a:lnSpc>
                <a:spcPct val="90000"/>
              </a:lnSpc>
            </a:pPr>
            <a:r>
              <a:rPr lang="es-xl" sz="1300" dirty="0">
                <a:latin typeface="Comic Sans MS bold italic" panose="030F0902030302060204" pitchFamily="66" charset="0"/>
              </a:rPr>
              <a:t>creencias</a:t>
            </a:r>
          </a:p>
        </p:txBody>
      </p:sp>
    </p:spTree>
    <p:extLst>
      <p:ext uri="{BB962C8B-B14F-4D97-AF65-F5344CB8AC3E}">
        <p14:creationId xmlns:p14="http://schemas.microsoft.com/office/powerpoint/2010/main" val="17348108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98EF7-8B54-A089-C00C-B29094B215E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702EA65-3973-0117-3CFA-C635E9A4C4C2}"/>
              </a:ext>
            </a:extLst>
          </p:cNvPr>
          <p:cNvSpPr>
            <a:spLocks noGrp="1"/>
          </p:cNvSpPr>
          <p:nvPr>
            <p:ph type="body" sz="quarter" idx="11"/>
          </p:nvPr>
        </p:nvSpPr>
        <p:spPr>
          <a:xfrm>
            <a:off x="9743210" y="444728"/>
            <a:ext cx="2448790" cy="632958"/>
          </a:xfrm>
        </p:spPr>
        <p:txBody>
          <a:bodyPr>
            <a:norm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xl"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Participación de hermanos</a:t>
            </a:r>
          </a:p>
        </p:txBody>
      </p:sp>
      <p:sp>
        <p:nvSpPr>
          <p:cNvPr id="6" name="Text Placeholder 5">
            <a:extLst>
              <a:ext uri="{FF2B5EF4-FFF2-40B4-BE49-F238E27FC236}">
                <a16:creationId xmlns:a16="http://schemas.microsoft.com/office/drawing/2014/main" id="{8CE3928D-EB1D-A095-3D4B-117AEE935573}"/>
              </a:ext>
            </a:extLst>
          </p:cNvPr>
          <p:cNvSpPr>
            <a:spLocks noGrp="1"/>
          </p:cNvSpPr>
          <p:nvPr>
            <p:ph type="body" sz="quarter" idx="12"/>
          </p:nvPr>
        </p:nvSpPr>
        <p:spPr>
          <a:xfrm>
            <a:off x="9339945" y="575623"/>
            <a:ext cx="528061" cy="356260"/>
          </a:xfrm>
        </p:spPr>
        <p:txBody>
          <a:bodyPr/>
          <a:lstStyle/>
          <a:p>
            <a:r>
              <a:rPr lang="es-xl" dirty="0"/>
              <a:t>1.4.</a:t>
            </a:r>
          </a:p>
        </p:txBody>
      </p:sp>
      <p:sp>
        <p:nvSpPr>
          <p:cNvPr id="7" name="Text Placeholder 6">
            <a:extLst>
              <a:ext uri="{FF2B5EF4-FFF2-40B4-BE49-F238E27FC236}">
                <a16:creationId xmlns:a16="http://schemas.microsoft.com/office/drawing/2014/main" id="{F95FE4A3-561C-3668-DC35-8E04D8E533EC}"/>
              </a:ext>
            </a:extLst>
          </p:cNvPr>
          <p:cNvSpPr>
            <a:spLocks noGrp="1"/>
          </p:cNvSpPr>
          <p:nvPr>
            <p:ph type="body" sz="quarter" idx="13"/>
          </p:nvPr>
        </p:nvSpPr>
        <p:spPr/>
        <p:txBody>
          <a:bodyPr/>
          <a:lstStyle/>
          <a:p>
            <a:r>
              <a:rPr lang="es-xl" dirty="0"/>
              <a:t>Día uno</a:t>
            </a:r>
          </a:p>
        </p:txBody>
      </p:sp>
      <p:sp>
        <p:nvSpPr>
          <p:cNvPr id="8" name="Rectangle: Rounded Corners 7">
            <a:extLst>
              <a:ext uri="{FF2B5EF4-FFF2-40B4-BE49-F238E27FC236}">
                <a16:creationId xmlns:a16="http://schemas.microsoft.com/office/drawing/2014/main" id="{E273F5E6-2384-0070-6275-2B8BF228358E}"/>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45FDE5E0-74BF-85DC-A003-8738B6CB1389}"/>
              </a:ext>
            </a:extLst>
          </p:cNvPr>
          <p:cNvSpPr txBox="1"/>
          <p:nvPr/>
        </p:nvSpPr>
        <p:spPr>
          <a:xfrm>
            <a:off x="4964798" y="2721113"/>
            <a:ext cx="6718216" cy="2358081"/>
          </a:xfrm>
          <a:prstGeom prst="rect">
            <a:avLst/>
          </a:prstGeom>
          <a:noFill/>
        </p:spPr>
        <p:txBody>
          <a:bodyPr wrap="square" rtlCol="0">
            <a:spAutoFit/>
          </a:bodyPr>
          <a:lstStyle/>
          <a:p>
            <a:pPr marL="355600" indent="-355600">
              <a:lnSpc>
                <a:spcPct val="120000"/>
              </a:lnSpc>
              <a:spcAft>
                <a:spcPts val="1200"/>
              </a:spcAft>
              <a:buBlip>
                <a:blip r:embed="rId3"/>
              </a:buBlip>
            </a:pPr>
            <a:r>
              <a:rPr lang="es-xl" dirty="0">
                <a:solidFill>
                  <a:srgbClr val="292662"/>
                </a:solidFill>
                <a:latin typeface="Ubuntu" panose="020B0504030602030204" pitchFamily="34" charset="0"/>
              </a:rPr>
              <a:t>¿Cómo nos afectan las características que están por encima de la superficie como Líderes de familia? </a:t>
            </a:r>
          </a:p>
          <a:p>
            <a:pPr marL="355600" indent="-355600">
              <a:lnSpc>
                <a:spcPct val="120000"/>
              </a:lnSpc>
              <a:spcAft>
                <a:spcPts val="1200"/>
              </a:spcAft>
              <a:buBlip>
                <a:blip r:embed="rId3"/>
              </a:buBlip>
            </a:pPr>
            <a:r>
              <a:rPr lang="es-xl" dirty="0">
                <a:solidFill>
                  <a:srgbClr val="292662"/>
                </a:solidFill>
                <a:latin typeface="Ubuntu" panose="020B0504030602030204" pitchFamily="34" charset="0"/>
              </a:rPr>
              <a:t>¿Cómo nos afectan las características que están por debajo de la superficie como Líderes de familia? </a:t>
            </a:r>
          </a:p>
          <a:p>
            <a:pPr marL="355600" indent="-355600">
              <a:lnSpc>
                <a:spcPct val="120000"/>
              </a:lnSpc>
              <a:spcAft>
                <a:spcPts val="1200"/>
              </a:spcAft>
              <a:buBlip>
                <a:blip r:embed="rId3"/>
              </a:buBlip>
            </a:pPr>
            <a:r>
              <a:rPr lang="es-xl" dirty="0">
                <a:solidFill>
                  <a:srgbClr val="292662"/>
                </a:solidFill>
                <a:latin typeface="Ubuntu" panose="020B0504030602030204" pitchFamily="34" charset="0"/>
              </a:rPr>
              <a:t>¿Cómo podemos utilizar estos icebergs para </a:t>
            </a:r>
            <a:r>
              <a:rPr lang="es-xl">
                <a:solidFill>
                  <a:srgbClr val="292662"/>
                </a:solidFill>
                <a:latin typeface="Ubuntu" panose="020B0504030602030204" pitchFamily="34" charset="0"/>
              </a:rPr>
              <a:t>ayudarnos </a:t>
            </a:r>
            <a:br>
              <a:rPr lang="en-US">
                <a:solidFill>
                  <a:srgbClr val="292662"/>
                </a:solidFill>
                <a:latin typeface="Ubuntu" panose="020B0504030602030204" pitchFamily="34" charset="0"/>
              </a:rPr>
            </a:br>
            <a:r>
              <a:rPr lang="es-xl">
                <a:solidFill>
                  <a:srgbClr val="292662"/>
                </a:solidFill>
                <a:latin typeface="Ubuntu" panose="020B0504030602030204" pitchFamily="34" charset="0"/>
              </a:rPr>
              <a:t>a </a:t>
            </a:r>
            <a:r>
              <a:rPr lang="es-xl" dirty="0">
                <a:solidFill>
                  <a:srgbClr val="292662"/>
                </a:solidFill>
                <a:latin typeface="Ubuntu" panose="020B0504030602030204" pitchFamily="34" charset="0"/>
              </a:rPr>
              <a:t>entendernos como líderes?</a:t>
            </a:r>
          </a:p>
        </p:txBody>
      </p:sp>
      <p:sp>
        <p:nvSpPr>
          <p:cNvPr id="3" name="TextBox 2">
            <a:extLst>
              <a:ext uri="{FF2B5EF4-FFF2-40B4-BE49-F238E27FC236}">
                <a16:creationId xmlns:a16="http://schemas.microsoft.com/office/drawing/2014/main" id="{1A7EA153-6C02-AC99-8905-9A11BFF7F51B}"/>
              </a:ext>
            </a:extLst>
          </p:cNvPr>
          <p:cNvSpPr txBox="1"/>
          <p:nvPr/>
        </p:nvSpPr>
        <p:spPr>
          <a:xfrm>
            <a:off x="1244598" y="2000357"/>
            <a:ext cx="2199641"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Reflexión</a:t>
            </a:r>
          </a:p>
        </p:txBody>
      </p:sp>
      <p:sp>
        <p:nvSpPr>
          <p:cNvPr id="4" name="TextBox 3">
            <a:extLst>
              <a:ext uri="{FF2B5EF4-FFF2-40B4-BE49-F238E27FC236}">
                <a16:creationId xmlns:a16="http://schemas.microsoft.com/office/drawing/2014/main" id="{4ACF78AB-8684-3AF4-6DA2-6249ACCE8035}"/>
              </a:ext>
            </a:extLst>
          </p:cNvPr>
          <p:cNvSpPr txBox="1"/>
          <p:nvPr/>
        </p:nvSpPr>
        <p:spPr>
          <a:xfrm>
            <a:off x="1244599" y="2644914"/>
            <a:ext cx="2733041" cy="400110"/>
          </a:xfrm>
          <a:prstGeom prst="rect">
            <a:avLst/>
          </a:prstGeom>
          <a:noFill/>
        </p:spPr>
        <p:txBody>
          <a:bodyPr wrap="square" rtlCol="0">
            <a:spAutoFit/>
          </a:bodyPr>
          <a:lstStyle/>
          <a:p>
            <a:r>
              <a:rPr lang="es-xl" sz="2000" dirty="0">
                <a:solidFill>
                  <a:schemeClr val="bg1"/>
                </a:solidFill>
                <a:latin typeface="Ubuntu" panose="020B0504030602030204" pitchFamily="34" charset="0"/>
              </a:rPr>
              <a:t>Actividad del iceberg</a:t>
            </a:r>
          </a:p>
        </p:txBody>
      </p:sp>
      <p:pic>
        <p:nvPicPr>
          <p:cNvPr id="10" name="Graphic 9">
            <a:extLst>
              <a:ext uri="{FF2B5EF4-FFF2-40B4-BE49-F238E27FC236}">
                <a16:creationId xmlns:a16="http://schemas.microsoft.com/office/drawing/2014/main" id="{875C070D-4A9C-B547-9B63-0F1C2C1E72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2133" y="1979568"/>
            <a:ext cx="554400" cy="554400"/>
          </a:xfrm>
          <a:prstGeom prst="rect">
            <a:avLst/>
          </a:prstGeom>
        </p:spPr>
      </p:pic>
    </p:spTree>
    <p:extLst>
      <p:ext uri="{BB962C8B-B14F-4D97-AF65-F5344CB8AC3E}">
        <p14:creationId xmlns:p14="http://schemas.microsoft.com/office/powerpoint/2010/main" val="29863040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D49D115-2F07-487B-1C47-56C4D6AC7DE0}"/>
              </a:ext>
            </a:extLst>
          </p:cNvPr>
          <p:cNvSpPr>
            <a:spLocks noGrp="1"/>
          </p:cNvSpPr>
          <p:nvPr>
            <p:ph type="body" sz="quarter" idx="11"/>
          </p:nvPr>
        </p:nvSpPr>
        <p:spPr>
          <a:xfrm>
            <a:off x="9743210" y="444728"/>
            <a:ext cx="2448790" cy="632958"/>
          </a:xfrm>
        </p:spPr>
        <p:txBody>
          <a:bodyPr/>
          <a:lstStyle/>
          <a:p>
            <a:r>
              <a:rPr lang="es-xl" dirty="0"/>
              <a:t>Participación de hermanos</a:t>
            </a:r>
          </a:p>
        </p:txBody>
      </p:sp>
      <p:sp>
        <p:nvSpPr>
          <p:cNvPr id="11" name="Text Placeholder 10">
            <a:extLst>
              <a:ext uri="{FF2B5EF4-FFF2-40B4-BE49-F238E27FC236}">
                <a16:creationId xmlns:a16="http://schemas.microsoft.com/office/drawing/2014/main" id="{64112438-B66E-2EED-E320-1A1116D71E60}"/>
              </a:ext>
            </a:extLst>
          </p:cNvPr>
          <p:cNvSpPr>
            <a:spLocks noGrp="1"/>
          </p:cNvSpPr>
          <p:nvPr>
            <p:ph type="body" sz="quarter" idx="12"/>
          </p:nvPr>
        </p:nvSpPr>
        <p:spPr>
          <a:xfrm>
            <a:off x="9339945" y="575623"/>
            <a:ext cx="528061" cy="356260"/>
          </a:xfrm>
        </p:spPr>
        <p:txBody>
          <a:bodyPr/>
          <a:lstStyle/>
          <a:p>
            <a:r>
              <a:rPr lang="es-xl" dirty="0"/>
              <a:t>1.4.</a:t>
            </a:r>
          </a:p>
        </p:txBody>
      </p:sp>
      <p:sp>
        <p:nvSpPr>
          <p:cNvPr id="12" name="Text Placeholder 11">
            <a:extLst>
              <a:ext uri="{FF2B5EF4-FFF2-40B4-BE49-F238E27FC236}">
                <a16:creationId xmlns:a16="http://schemas.microsoft.com/office/drawing/2014/main" id="{5005938A-CFB6-5132-C0B4-1AC7C472C51B}"/>
              </a:ext>
            </a:extLst>
          </p:cNvPr>
          <p:cNvSpPr>
            <a:spLocks noGrp="1"/>
          </p:cNvSpPr>
          <p:nvPr>
            <p:ph type="body" sz="quarter" idx="13"/>
          </p:nvPr>
        </p:nvSpPr>
        <p:spPr/>
        <p:txBody>
          <a:bodyPr/>
          <a:lstStyle/>
          <a:p>
            <a:r>
              <a:rPr lang="es-xl" dirty="0"/>
              <a:t>Día uno</a:t>
            </a:r>
          </a:p>
        </p:txBody>
      </p:sp>
      <p:sp>
        <p:nvSpPr>
          <p:cNvPr id="14" name="TextBox 13">
            <a:extLst>
              <a:ext uri="{FF2B5EF4-FFF2-40B4-BE49-F238E27FC236}">
                <a16:creationId xmlns:a16="http://schemas.microsoft.com/office/drawing/2014/main" id="{1D71A18D-7B55-8A16-4E5B-0C44E49F4E53}"/>
              </a:ext>
            </a:extLst>
          </p:cNvPr>
          <p:cNvSpPr txBox="1"/>
          <p:nvPr/>
        </p:nvSpPr>
        <p:spPr>
          <a:xfrm>
            <a:off x="811899" y="1690287"/>
            <a:ext cx="5651500"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Participación de hermanos</a:t>
            </a:r>
          </a:p>
        </p:txBody>
      </p:sp>
      <p:sp>
        <p:nvSpPr>
          <p:cNvPr id="15" name="TextBox 14">
            <a:extLst>
              <a:ext uri="{FF2B5EF4-FFF2-40B4-BE49-F238E27FC236}">
                <a16:creationId xmlns:a16="http://schemas.microsoft.com/office/drawing/2014/main" id="{211ADE0A-D1DE-4608-5446-FF0B681BD1D8}"/>
              </a:ext>
            </a:extLst>
          </p:cNvPr>
          <p:cNvSpPr txBox="1"/>
          <p:nvPr/>
        </p:nvSpPr>
        <p:spPr>
          <a:xfrm>
            <a:off x="811899" y="2367401"/>
            <a:ext cx="5500001" cy="2127249"/>
          </a:xfrm>
          <a:prstGeom prst="rect">
            <a:avLst/>
          </a:prstGeom>
          <a:noFill/>
        </p:spPr>
        <p:txBody>
          <a:bodyPr wrap="square" rtlCol="0">
            <a:spAutoFit/>
          </a:bodyPr>
          <a:lstStyle/>
          <a:p>
            <a:pPr>
              <a:lnSpc>
                <a:spcPct val="120000"/>
              </a:lnSpc>
              <a:spcAft>
                <a:spcPts val="600"/>
              </a:spcAft>
            </a:pPr>
            <a:r>
              <a:rPr lang="es-xl" spc="-20" dirty="0">
                <a:solidFill>
                  <a:srgbClr val="292662"/>
                </a:solidFill>
                <a:latin typeface="Ubuntu" panose="020B0504030602030204" pitchFamily="34" charset="0"/>
              </a:rPr>
              <a:t>La participación de los hermanos se produce cuando el hermano de una persona con discapacidad intelectual se involucra activamente. </a:t>
            </a:r>
          </a:p>
          <a:p>
            <a:pPr>
              <a:lnSpc>
                <a:spcPct val="120000"/>
              </a:lnSpc>
              <a:spcAft>
                <a:spcPts val="600"/>
              </a:spcAft>
            </a:pPr>
            <a:r>
              <a:rPr lang="es-xl" dirty="0">
                <a:solidFill>
                  <a:srgbClr val="292662"/>
                </a:solidFill>
                <a:latin typeface="Ubuntu" panose="020B0504030602030204" pitchFamily="34" charset="0"/>
              </a:rPr>
              <a:t>Los hermanos que se involucran participan activamente en el recorrido de sus </a:t>
            </a:r>
            <a:r>
              <a:rPr lang="es-xl">
                <a:solidFill>
                  <a:srgbClr val="292662"/>
                </a:solidFill>
                <a:latin typeface="Ubuntu" panose="020B0504030602030204" pitchFamily="34" charset="0"/>
              </a:rPr>
              <a:t>hermanos </a:t>
            </a:r>
            <a:br>
              <a:rPr lang="en-US">
                <a:solidFill>
                  <a:srgbClr val="292662"/>
                </a:solidFill>
                <a:latin typeface="Ubuntu" panose="020B0504030602030204" pitchFamily="34" charset="0"/>
              </a:rPr>
            </a:br>
            <a:r>
              <a:rPr lang="es-xl">
                <a:solidFill>
                  <a:srgbClr val="292662"/>
                </a:solidFill>
                <a:latin typeface="Ubuntu" panose="020B0504030602030204" pitchFamily="34" charset="0"/>
              </a:rPr>
              <a:t>y </a:t>
            </a:r>
            <a:r>
              <a:rPr lang="es-xl" dirty="0">
                <a:solidFill>
                  <a:srgbClr val="292662"/>
                </a:solidFill>
                <a:latin typeface="Ubuntu" panose="020B0504030602030204" pitchFamily="34" charset="0"/>
              </a:rPr>
              <a:t>hermanas en Olimpiadas Especiales. </a:t>
            </a:r>
          </a:p>
        </p:txBody>
      </p:sp>
      <p:sp>
        <p:nvSpPr>
          <p:cNvPr id="17" name="TextBox 16">
            <a:extLst>
              <a:ext uri="{FF2B5EF4-FFF2-40B4-BE49-F238E27FC236}">
                <a16:creationId xmlns:a16="http://schemas.microsoft.com/office/drawing/2014/main" id="{C7A40050-554F-BD2B-BE82-4BC193D7900E}"/>
              </a:ext>
            </a:extLst>
          </p:cNvPr>
          <p:cNvSpPr txBox="1"/>
          <p:nvPr/>
        </p:nvSpPr>
        <p:spPr>
          <a:xfrm>
            <a:off x="1342835" y="5005458"/>
            <a:ext cx="4589628" cy="421206"/>
          </a:xfrm>
          <a:prstGeom prst="rect">
            <a:avLst/>
          </a:prstGeom>
          <a:noFill/>
        </p:spPr>
        <p:txBody>
          <a:bodyPr wrap="square" rtlCol="0">
            <a:spAutoFit/>
          </a:bodyPr>
          <a:lstStyle/>
          <a:p>
            <a:pPr>
              <a:lnSpc>
                <a:spcPct val="120000"/>
              </a:lnSpc>
              <a:spcAft>
                <a:spcPts val="600"/>
              </a:spcAft>
            </a:pPr>
            <a:r>
              <a:rPr lang="es-xl" sz="2000" b="1" dirty="0">
                <a:solidFill>
                  <a:srgbClr val="F6891F"/>
                </a:solidFill>
                <a:latin typeface="Ubuntu" panose="020B0504030602030204" pitchFamily="34" charset="0"/>
              </a:rPr>
              <a:t>¿Cómo? </a:t>
            </a:r>
          </a:p>
        </p:txBody>
      </p:sp>
      <p:sp>
        <p:nvSpPr>
          <p:cNvPr id="18" name="TextBox 17">
            <a:extLst>
              <a:ext uri="{FF2B5EF4-FFF2-40B4-BE49-F238E27FC236}">
                <a16:creationId xmlns:a16="http://schemas.microsoft.com/office/drawing/2014/main" id="{73FE2A02-E9EC-1107-36D3-CE00727515C9}"/>
              </a:ext>
            </a:extLst>
          </p:cNvPr>
          <p:cNvSpPr txBox="1"/>
          <p:nvPr/>
        </p:nvSpPr>
        <p:spPr>
          <a:xfrm>
            <a:off x="811899" y="5426664"/>
            <a:ext cx="5500001" cy="720710"/>
          </a:xfrm>
          <a:prstGeom prst="rect">
            <a:avLst/>
          </a:prstGeom>
          <a:noFill/>
        </p:spPr>
        <p:txBody>
          <a:bodyPr wrap="square" rtlCol="0">
            <a:spAutoFit/>
          </a:bodyPr>
          <a:lstStyle/>
          <a:p>
            <a:pPr>
              <a:lnSpc>
                <a:spcPct val="120000"/>
              </a:lnSpc>
              <a:spcAft>
                <a:spcPts val="600"/>
              </a:spcAft>
            </a:pPr>
            <a:r>
              <a:rPr lang="es-xl" dirty="0">
                <a:solidFill>
                  <a:srgbClr val="292662"/>
                </a:solidFill>
                <a:latin typeface="Ubuntu" panose="020B0504030602030204" pitchFamily="34" charset="0"/>
              </a:rPr>
              <a:t>A través del apoyo, el voluntariado, la participación, la conexión y la defensa.</a:t>
            </a:r>
          </a:p>
        </p:txBody>
      </p:sp>
      <p:pic>
        <p:nvPicPr>
          <p:cNvPr id="20" name="Picture 19" descr="Dos mujeres abrazándose&#10;&#10;Descripción generada automáticamente">
            <a:extLst>
              <a:ext uri="{FF2B5EF4-FFF2-40B4-BE49-F238E27FC236}">
                <a16:creationId xmlns:a16="http://schemas.microsoft.com/office/drawing/2014/main" id="{CB7B25C8-1839-40FC-B2C1-7A6CB2F1FBC5}"/>
              </a:ext>
            </a:extLst>
          </p:cNvPr>
          <p:cNvPicPr>
            <a:picLocks noChangeAspect="1"/>
          </p:cNvPicPr>
          <p:nvPr/>
        </p:nvPicPr>
        <p:blipFill rotWithShape="1">
          <a:blip r:embed="rId3">
            <a:extLst>
              <a:ext uri="{28A0092B-C50C-407E-A947-70E740481C1C}">
                <a14:useLocalDpi xmlns:a14="http://schemas.microsoft.com/office/drawing/2010/main" val="0"/>
              </a:ext>
            </a:extLst>
          </a:blip>
          <a:srcRect l="17742" t="5987" r="930"/>
          <a:stretch/>
        </p:blipFill>
        <p:spPr>
          <a:xfrm>
            <a:off x="6463399" y="1511300"/>
            <a:ext cx="5958205" cy="4590570"/>
          </a:xfrm>
          <a:prstGeom prst="rect">
            <a:avLst/>
          </a:prstGeom>
        </p:spPr>
      </p:pic>
      <p:pic>
        <p:nvPicPr>
          <p:cNvPr id="22" name="Graphic 21">
            <a:extLst>
              <a:ext uri="{FF2B5EF4-FFF2-40B4-BE49-F238E27FC236}">
                <a16:creationId xmlns:a16="http://schemas.microsoft.com/office/drawing/2014/main" id="{79B76347-FB2B-FD66-D12D-8EC6747C3B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7937" y="4663016"/>
            <a:ext cx="506797" cy="682134"/>
          </a:xfrm>
          <a:prstGeom prst="rect">
            <a:avLst/>
          </a:prstGeom>
        </p:spPr>
      </p:pic>
    </p:spTree>
    <p:extLst>
      <p:ext uri="{BB962C8B-B14F-4D97-AF65-F5344CB8AC3E}">
        <p14:creationId xmlns:p14="http://schemas.microsoft.com/office/powerpoint/2010/main" val="30725575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439FB-A102-7B92-5938-F62441A53B65}"/>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A1DBE437-5FC1-B9D5-30F1-6ECDD7EEF370}"/>
              </a:ext>
            </a:extLst>
          </p:cNvPr>
          <p:cNvSpPr>
            <a:spLocks noGrp="1"/>
          </p:cNvSpPr>
          <p:nvPr>
            <p:ph type="body" sz="quarter" idx="11"/>
          </p:nvPr>
        </p:nvSpPr>
        <p:spPr>
          <a:xfrm>
            <a:off x="9742968" y="444728"/>
            <a:ext cx="2614495" cy="632958"/>
          </a:xfrm>
        </p:spPr>
        <p:txBody>
          <a:bodyPr/>
          <a:lstStyle/>
          <a:p>
            <a:r>
              <a:rPr lang="es-xl" dirty="0"/>
              <a:t>Participación de hermanos</a:t>
            </a:r>
          </a:p>
        </p:txBody>
      </p:sp>
      <p:sp>
        <p:nvSpPr>
          <p:cNvPr id="11" name="Text Placeholder 10">
            <a:extLst>
              <a:ext uri="{FF2B5EF4-FFF2-40B4-BE49-F238E27FC236}">
                <a16:creationId xmlns:a16="http://schemas.microsoft.com/office/drawing/2014/main" id="{AC45B5B9-E3E2-21BF-D505-A26232583ACD}"/>
              </a:ext>
            </a:extLst>
          </p:cNvPr>
          <p:cNvSpPr>
            <a:spLocks noGrp="1"/>
          </p:cNvSpPr>
          <p:nvPr>
            <p:ph type="body" sz="quarter" idx="12"/>
          </p:nvPr>
        </p:nvSpPr>
        <p:spPr>
          <a:xfrm>
            <a:off x="9339945" y="575381"/>
            <a:ext cx="528061" cy="356260"/>
          </a:xfrm>
        </p:spPr>
        <p:txBody>
          <a:bodyPr/>
          <a:lstStyle/>
          <a:p>
            <a:r>
              <a:rPr lang="es-xl" dirty="0"/>
              <a:t>1.4.</a:t>
            </a:r>
          </a:p>
        </p:txBody>
      </p:sp>
      <p:sp>
        <p:nvSpPr>
          <p:cNvPr id="12" name="Text Placeholder 11">
            <a:extLst>
              <a:ext uri="{FF2B5EF4-FFF2-40B4-BE49-F238E27FC236}">
                <a16:creationId xmlns:a16="http://schemas.microsoft.com/office/drawing/2014/main" id="{BA52B1D3-0F60-ABE4-CB6A-45A654A33727}"/>
              </a:ext>
            </a:extLst>
          </p:cNvPr>
          <p:cNvSpPr>
            <a:spLocks noGrp="1"/>
          </p:cNvSpPr>
          <p:nvPr>
            <p:ph type="body" sz="quarter" idx="13"/>
          </p:nvPr>
        </p:nvSpPr>
        <p:spPr/>
        <p:txBody>
          <a:bodyPr/>
          <a:lstStyle/>
          <a:p>
            <a:r>
              <a:rPr lang="es-xl" dirty="0"/>
              <a:t>Día uno</a:t>
            </a:r>
          </a:p>
        </p:txBody>
      </p:sp>
      <p:sp>
        <p:nvSpPr>
          <p:cNvPr id="14" name="TextBox 13">
            <a:extLst>
              <a:ext uri="{FF2B5EF4-FFF2-40B4-BE49-F238E27FC236}">
                <a16:creationId xmlns:a16="http://schemas.microsoft.com/office/drawing/2014/main" id="{0C7D6831-0AE1-B08C-29FF-8384FA3371F1}"/>
              </a:ext>
            </a:extLst>
          </p:cNvPr>
          <p:cNvSpPr txBox="1"/>
          <p:nvPr/>
        </p:nvSpPr>
        <p:spPr>
          <a:xfrm>
            <a:off x="811898" y="1387260"/>
            <a:ext cx="6651347" cy="523220"/>
          </a:xfrm>
          <a:prstGeom prst="rect">
            <a:avLst/>
          </a:prstGeom>
          <a:noFill/>
        </p:spPr>
        <p:txBody>
          <a:bodyPr wrap="square" rtlCol="0">
            <a:spAutoFit/>
          </a:bodyPr>
          <a:lstStyle/>
          <a:p>
            <a:r>
              <a:rPr lang="es-xl" sz="2800" b="1" dirty="0">
                <a:solidFill>
                  <a:srgbClr val="F6891F"/>
                </a:solidFill>
                <a:latin typeface="Ubuntu" panose="020B0504030602030204" pitchFamily="34" charset="0"/>
              </a:rPr>
              <a:t>Resultados mutuamente beneficiosos</a:t>
            </a:r>
          </a:p>
        </p:txBody>
      </p:sp>
      <p:sp>
        <p:nvSpPr>
          <p:cNvPr id="18" name="TextBox 17">
            <a:extLst>
              <a:ext uri="{FF2B5EF4-FFF2-40B4-BE49-F238E27FC236}">
                <a16:creationId xmlns:a16="http://schemas.microsoft.com/office/drawing/2014/main" id="{9DF3AD41-D8A7-02C0-1269-3A700EC7FE7F}"/>
              </a:ext>
            </a:extLst>
          </p:cNvPr>
          <p:cNvSpPr txBox="1"/>
          <p:nvPr/>
        </p:nvSpPr>
        <p:spPr>
          <a:xfrm>
            <a:off x="5096163" y="2287431"/>
            <a:ext cx="6494946" cy="4072397"/>
          </a:xfrm>
          <a:prstGeom prst="rect">
            <a:avLst/>
          </a:prstGeom>
          <a:noFill/>
        </p:spPr>
        <p:txBody>
          <a:bodyPr wrap="square" rtlCol="0">
            <a:spAutoFit/>
          </a:bodyPr>
          <a:lstStyle/>
          <a:p>
            <a:pPr marL="363538" indent="-363538">
              <a:lnSpc>
                <a:spcPct val="120000"/>
              </a:lnSpc>
              <a:spcAft>
                <a:spcPts val="600"/>
              </a:spcAft>
              <a:buBlip>
                <a:blip r:embed="rId3"/>
              </a:buBlip>
            </a:pPr>
            <a:r>
              <a:rPr lang="es-xl" dirty="0">
                <a:solidFill>
                  <a:srgbClr val="292662"/>
                </a:solidFill>
                <a:latin typeface="Ubuntu" panose="020B0504030602030204" pitchFamily="34" charset="0"/>
              </a:rPr>
              <a:t>Orgullo de sí mismos y de sus hermanos </a:t>
            </a:r>
          </a:p>
          <a:p>
            <a:pPr marL="363538" indent="-363538">
              <a:lnSpc>
                <a:spcPct val="120000"/>
              </a:lnSpc>
              <a:spcAft>
                <a:spcPts val="600"/>
              </a:spcAft>
              <a:buBlip>
                <a:blip r:embed="rId3"/>
              </a:buBlip>
            </a:pPr>
            <a:r>
              <a:rPr lang="es-xl" dirty="0">
                <a:solidFill>
                  <a:srgbClr val="292662"/>
                </a:solidFill>
                <a:latin typeface="Ubuntu" panose="020B0504030602030204" pitchFamily="34" charset="0"/>
              </a:rPr>
              <a:t>Mayor autoestima </a:t>
            </a:r>
          </a:p>
          <a:p>
            <a:pPr marL="363538" indent="-363538">
              <a:lnSpc>
                <a:spcPct val="120000"/>
              </a:lnSpc>
              <a:spcAft>
                <a:spcPts val="600"/>
              </a:spcAft>
              <a:buBlip>
                <a:blip r:embed="rId3"/>
              </a:buBlip>
            </a:pPr>
            <a:r>
              <a:rPr lang="es-xl" dirty="0">
                <a:solidFill>
                  <a:srgbClr val="292662"/>
                </a:solidFill>
                <a:latin typeface="Ubuntu" panose="020B0504030602030204" pitchFamily="34" charset="0"/>
              </a:rPr>
              <a:t>Habilidades de desarrollo profesional </a:t>
            </a:r>
          </a:p>
          <a:p>
            <a:pPr marL="363538" indent="-363538">
              <a:lnSpc>
                <a:spcPct val="120000"/>
              </a:lnSpc>
              <a:spcAft>
                <a:spcPts val="600"/>
              </a:spcAft>
              <a:buBlip>
                <a:blip r:embed="rId3"/>
              </a:buBlip>
            </a:pPr>
            <a:r>
              <a:rPr lang="es-xl" dirty="0">
                <a:solidFill>
                  <a:srgbClr val="292662"/>
                </a:solidFill>
                <a:latin typeface="Ubuntu" panose="020B0504030602030204" pitchFamily="34" charset="0"/>
              </a:rPr>
              <a:t>Habilidades y oportunidades de liderazgo </a:t>
            </a:r>
          </a:p>
          <a:p>
            <a:pPr marL="363538" indent="-363538">
              <a:lnSpc>
                <a:spcPct val="120000"/>
              </a:lnSpc>
              <a:spcAft>
                <a:spcPts val="600"/>
              </a:spcAft>
              <a:buBlip>
                <a:blip r:embed="rId3"/>
              </a:buBlip>
            </a:pPr>
            <a:r>
              <a:rPr lang="es-xl" dirty="0">
                <a:solidFill>
                  <a:srgbClr val="292662"/>
                </a:solidFill>
                <a:latin typeface="Ubuntu" panose="020B0504030602030204" pitchFamily="34" charset="0"/>
              </a:rPr>
              <a:t>Habilidades de defensa </a:t>
            </a:r>
          </a:p>
          <a:p>
            <a:pPr marL="363538" indent="-363538">
              <a:lnSpc>
                <a:spcPct val="120000"/>
              </a:lnSpc>
              <a:spcAft>
                <a:spcPts val="600"/>
              </a:spcAft>
              <a:buBlip>
                <a:blip r:embed="rId3"/>
              </a:buBlip>
            </a:pPr>
            <a:r>
              <a:rPr lang="es-xl" dirty="0">
                <a:solidFill>
                  <a:srgbClr val="292662"/>
                </a:solidFill>
                <a:latin typeface="Ubuntu" panose="020B0504030602030204" pitchFamily="34" charset="0"/>
              </a:rPr>
              <a:t>Amistades con otros hermanos y atletas </a:t>
            </a:r>
          </a:p>
          <a:p>
            <a:pPr marL="363538" indent="-363538">
              <a:lnSpc>
                <a:spcPct val="120000"/>
              </a:lnSpc>
              <a:spcAft>
                <a:spcPts val="600"/>
              </a:spcAft>
              <a:buBlip>
                <a:blip r:embed="rId3"/>
              </a:buBlip>
            </a:pPr>
            <a:r>
              <a:rPr lang="es-xl" dirty="0">
                <a:solidFill>
                  <a:srgbClr val="292662"/>
                </a:solidFill>
                <a:latin typeface="Ubuntu" panose="020B0504030602030204" pitchFamily="34" charset="0"/>
              </a:rPr>
              <a:t>Vínculo más fuerte con sus hermanos </a:t>
            </a:r>
          </a:p>
          <a:p>
            <a:pPr marL="363538" indent="-363538">
              <a:lnSpc>
                <a:spcPct val="120000"/>
              </a:lnSpc>
              <a:spcAft>
                <a:spcPts val="600"/>
              </a:spcAft>
              <a:buBlip>
                <a:blip r:embed="rId3"/>
              </a:buBlip>
            </a:pPr>
            <a:r>
              <a:rPr lang="es-xl" dirty="0">
                <a:solidFill>
                  <a:srgbClr val="292662"/>
                </a:solidFill>
                <a:latin typeface="Ubuntu" panose="020B0504030602030204" pitchFamily="34" charset="0"/>
              </a:rPr>
              <a:t>Mayor tolerancia y aceptación para todas las personas </a:t>
            </a:r>
          </a:p>
          <a:p>
            <a:pPr marL="363538" indent="-363538">
              <a:lnSpc>
                <a:spcPct val="120000"/>
              </a:lnSpc>
              <a:spcAft>
                <a:spcPts val="600"/>
              </a:spcAft>
              <a:buBlip>
                <a:blip r:embed="rId3"/>
              </a:buBlip>
            </a:pPr>
            <a:r>
              <a:rPr lang="es-xl" dirty="0">
                <a:solidFill>
                  <a:srgbClr val="292662"/>
                </a:solidFill>
                <a:latin typeface="Ubuntu" panose="020B0504030602030204" pitchFamily="34" charset="0"/>
              </a:rPr>
              <a:t>Mayor unidad familiar </a:t>
            </a:r>
          </a:p>
          <a:p>
            <a:pPr marL="363538" indent="-363538">
              <a:lnSpc>
                <a:spcPct val="120000"/>
              </a:lnSpc>
              <a:spcAft>
                <a:spcPts val="600"/>
              </a:spcAft>
              <a:buBlip>
                <a:blip r:embed="rId3"/>
              </a:buBlip>
            </a:pPr>
            <a:r>
              <a:rPr lang="es-xl" dirty="0">
                <a:solidFill>
                  <a:srgbClr val="292662"/>
                </a:solidFill>
                <a:latin typeface="Ubuntu" panose="020B0504030602030204" pitchFamily="34" charset="0"/>
              </a:rPr>
              <a:t>Oportunidades de crecimiento personal y atlético </a:t>
            </a:r>
          </a:p>
        </p:txBody>
      </p:sp>
      <p:sp>
        <p:nvSpPr>
          <p:cNvPr id="2" name="Rectangle: Rounded Corners 1">
            <a:extLst>
              <a:ext uri="{FF2B5EF4-FFF2-40B4-BE49-F238E27FC236}">
                <a16:creationId xmlns:a16="http://schemas.microsoft.com/office/drawing/2014/main" id="{D0953310-8388-4437-9EC8-8CB36D91E592}"/>
              </a:ext>
            </a:extLst>
          </p:cNvPr>
          <p:cNvSpPr/>
          <p:nvPr/>
        </p:nvSpPr>
        <p:spPr>
          <a:xfrm>
            <a:off x="-405246" y="2064374"/>
            <a:ext cx="5049982" cy="4596518"/>
          </a:xfrm>
          <a:prstGeom prst="roundRect">
            <a:avLst>
              <a:gd name="adj" fmla="val 3734"/>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3052444-1AF6-B692-573C-388563DD4579}"/>
              </a:ext>
            </a:extLst>
          </p:cNvPr>
          <p:cNvSpPr txBox="1"/>
          <p:nvPr/>
        </p:nvSpPr>
        <p:spPr>
          <a:xfrm>
            <a:off x="811899" y="2287431"/>
            <a:ext cx="3489937" cy="1385507"/>
          </a:xfrm>
          <a:prstGeom prst="rect">
            <a:avLst/>
          </a:prstGeom>
          <a:noFill/>
        </p:spPr>
        <p:txBody>
          <a:bodyPr wrap="square" rtlCol="0">
            <a:spAutoFit/>
          </a:bodyPr>
          <a:lstStyle/>
          <a:p>
            <a:pPr>
              <a:lnSpc>
                <a:spcPct val="120000"/>
              </a:lnSpc>
              <a:spcAft>
                <a:spcPts val="600"/>
              </a:spcAft>
            </a:pPr>
            <a:r>
              <a:rPr lang="es-xl" dirty="0">
                <a:solidFill>
                  <a:srgbClr val="292662"/>
                </a:solidFill>
                <a:latin typeface="Ubuntu" panose="020B0504030602030204" pitchFamily="34" charset="0"/>
              </a:rPr>
              <a:t>La participación de hermanos tiene resultados </a:t>
            </a:r>
            <a:r>
              <a:rPr lang="es-xl" b="1" dirty="0">
                <a:solidFill>
                  <a:srgbClr val="F6891F"/>
                </a:solidFill>
                <a:latin typeface="Ubuntu" panose="020B0504030602030204" pitchFamily="34" charset="0"/>
              </a:rPr>
              <a:t>mutuamente beneficiosos </a:t>
            </a:r>
            <a:r>
              <a:rPr lang="es-xl" dirty="0">
                <a:solidFill>
                  <a:srgbClr val="292662"/>
                </a:solidFill>
                <a:latin typeface="Ubuntu" panose="020B0504030602030204" pitchFamily="34" charset="0"/>
              </a:rPr>
              <a:t>para </a:t>
            </a:r>
            <a:r>
              <a:rPr lang="es-xl">
                <a:solidFill>
                  <a:srgbClr val="292662"/>
                </a:solidFill>
                <a:latin typeface="Ubuntu" panose="020B0504030602030204" pitchFamily="34" charset="0"/>
              </a:rPr>
              <a:t>ustedes </a:t>
            </a:r>
            <a:br>
              <a:rPr lang="en-US">
                <a:solidFill>
                  <a:srgbClr val="292662"/>
                </a:solidFill>
                <a:latin typeface="Ubuntu" panose="020B0504030602030204" pitchFamily="34" charset="0"/>
              </a:rPr>
            </a:br>
            <a:r>
              <a:rPr lang="es-xl">
                <a:solidFill>
                  <a:srgbClr val="292662"/>
                </a:solidFill>
                <a:latin typeface="Ubuntu" panose="020B0504030602030204" pitchFamily="34" charset="0"/>
              </a:rPr>
              <a:t>y </a:t>
            </a:r>
            <a:r>
              <a:rPr lang="es-xl" dirty="0">
                <a:solidFill>
                  <a:srgbClr val="292662"/>
                </a:solidFill>
                <a:latin typeface="Ubuntu" panose="020B0504030602030204" pitchFamily="34" charset="0"/>
              </a:rPr>
              <a:t>para sus hermanos.</a:t>
            </a:r>
          </a:p>
        </p:txBody>
      </p:sp>
    </p:spTree>
    <p:extLst>
      <p:ext uri="{BB962C8B-B14F-4D97-AF65-F5344CB8AC3E}">
        <p14:creationId xmlns:p14="http://schemas.microsoft.com/office/powerpoint/2010/main" val="28956826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7837B9-5D68-F2A4-1FF3-377C35456E3C}"/>
              </a:ext>
            </a:extLst>
          </p:cNvPr>
          <p:cNvSpPr>
            <a:spLocks noGrp="1"/>
          </p:cNvSpPr>
          <p:nvPr>
            <p:ph type="body" sz="quarter" idx="11"/>
          </p:nvPr>
        </p:nvSpPr>
        <p:spPr>
          <a:xfrm>
            <a:off x="9743210" y="444728"/>
            <a:ext cx="2448790" cy="632958"/>
          </a:xfrm>
        </p:spPr>
        <p:txBody>
          <a:bodyPr/>
          <a:lstStyle/>
          <a:p>
            <a:r>
              <a:rPr lang="es-xl" dirty="0"/>
              <a:t>Participación de hermanos</a:t>
            </a:r>
          </a:p>
        </p:txBody>
      </p:sp>
      <p:sp>
        <p:nvSpPr>
          <p:cNvPr id="3" name="Text Placeholder 2">
            <a:extLst>
              <a:ext uri="{FF2B5EF4-FFF2-40B4-BE49-F238E27FC236}">
                <a16:creationId xmlns:a16="http://schemas.microsoft.com/office/drawing/2014/main" id="{232A79B7-E8FC-17D7-A448-C84F235FDA28}"/>
              </a:ext>
            </a:extLst>
          </p:cNvPr>
          <p:cNvSpPr>
            <a:spLocks noGrp="1"/>
          </p:cNvSpPr>
          <p:nvPr>
            <p:ph type="body" sz="quarter" idx="12"/>
          </p:nvPr>
        </p:nvSpPr>
        <p:spPr>
          <a:xfrm>
            <a:off x="9339945" y="575623"/>
            <a:ext cx="528061" cy="356260"/>
          </a:xfrm>
        </p:spPr>
        <p:txBody>
          <a:bodyPr/>
          <a:lstStyle/>
          <a:p>
            <a:r>
              <a:rPr lang="es-xl" dirty="0"/>
              <a:t>1.4.</a:t>
            </a:r>
          </a:p>
        </p:txBody>
      </p:sp>
      <p:sp>
        <p:nvSpPr>
          <p:cNvPr id="4" name="Text Placeholder 3">
            <a:extLst>
              <a:ext uri="{FF2B5EF4-FFF2-40B4-BE49-F238E27FC236}">
                <a16:creationId xmlns:a16="http://schemas.microsoft.com/office/drawing/2014/main" id="{240B5117-AA93-0FF6-0677-3E680C1F7DB8}"/>
              </a:ext>
            </a:extLst>
          </p:cNvPr>
          <p:cNvSpPr>
            <a:spLocks noGrp="1"/>
          </p:cNvSpPr>
          <p:nvPr>
            <p:ph type="body" sz="quarter" idx="13"/>
          </p:nvPr>
        </p:nvSpPr>
        <p:spPr/>
        <p:txBody>
          <a:bodyPr/>
          <a:lstStyle/>
          <a:p>
            <a:r>
              <a:rPr lang="es-xl" dirty="0"/>
              <a:t>Día uno</a:t>
            </a:r>
          </a:p>
        </p:txBody>
      </p:sp>
      <p:sp>
        <p:nvSpPr>
          <p:cNvPr id="5" name="TextBox 4">
            <a:extLst>
              <a:ext uri="{FF2B5EF4-FFF2-40B4-BE49-F238E27FC236}">
                <a16:creationId xmlns:a16="http://schemas.microsoft.com/office/drawing/2014/main" id="{4175E59E-0E31-6CC3-E43D-8E82C256F705}"/>
              </a:ext>
            </a:extLst>
          </p:cNvPr>
          <p:cNvSpPr txBox="1"/>
          <p:nvPr/>
        </p:nvSpPr>
        <p:spPr>
          <a:xfrm>
            <a:off x="811898" y="1387260"/>
            <a:ext cx="7017108" cy="954107"/>
          </a:xfrm>
          <a:prstGeom prst="rect">
            <a:avLst/>
          </a:prstGeom>
          <a:noFill/>
        </p:spPr>
        <p:txBody>
          <a:bodyPr wrap="square" rtlCol="0">
            <a:spAutoFit/>
          </a:bodyPr>
          <a:lstStyle/>
          <a:p>
            <a:r>
              <a:rPr lang="es-xl" sz="2800" b="1" dirty="0">
                <a:solidFill>
                  <a:srgbClr val="F6891F"/>
                </a:solidFill>
                <a:latin typeface="Ubuntu" panose="020B0504030602030204" pitchFamily="34" charset="0"/>
              </a:rPr>
              <a:t>Ejemplos de participación de hermanos: </a:t>
            </a:r>
            <a:br/>
            <a:r>
              <a:rPr lang="es-xl" sz="2800" b="1" dirty="0">
                <a:solidFill>
                  <a:srgbClr val="F6891F"/>
                </a:solidFill>
                <a:latin typeface="Ubuntu" panose="020B0504030602030204" pitchFamily="34" charset="0"/>
              </a:rPr>
              <a:t>Consejo de Hermanos de los EAU</a:t>
            </a:r>
          </a:p>
        </p:txBody>
      </p:sp>
      <p:pic>
        <p:nvPicPr>
          <p:cNvPr id="10" name="Picture 9" descr="Una persona con túnica blanca&#10;&#10;Descripción generada automáticamente">
            <a:extLst>
              <a:ext uri="{FF2B5EF4-FFF2-40B4-BE49-F238E27FC236}">
                <a16:creationId xmlns:a16="http://schemas.microsoft.com/office/drawing/2014/main" id="{0331077E-F944-7754-CA25-5CD94101C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263" y="3627921"/>
            <a:ext cx="9856164" cy="1952484"/>
          </a:xfrm>
          <a:prstGeom prst="rect">
            <a:avLst/>
          </a:prstGeom>
        </p:spPr>
      </p:pic>
      <p:pic>
        <p:nvPicPr>
          <p:cNvPr id="12" name="Graphic 11">
            <a:extLst>
              <a:ext uri="{FF2B5EF4-FFF2-40B4-BE49-F238E27FC236}">
                <a16:creationId xmlns:a16="http://schemas.microsoft.com/office/drawing/2014/main" id="{420FFFCF-AAB0-21CB-D271-37633AB5AC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8572" y="2775427"/>
            <a:ext cx="9854856" cy="653573"/>
          </a:xfrm>
          <a:prstGeom prst="rect">
            <a:avLst/>
          </a:prstGeom>
        </p:spPr>
      </p:pic>
      <p:pic>
        <p:nvPicPr>
          <p:cNvPr id="14" name="Graphic 13">
            <a:extLst>
              <a:ext uri="{FF2B5EF4-FFF2-40B4-BE49-F238E27FC236}">
                <a16:creationId xmlns:a16="http://schemas.microsoft.com/office/drawing/2014/main" id="{16F68FD8-323E-69F8-23BA-072CBA80F5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49629" y="2863280"/>
            <a:ext cx="558542" cy="449558"/>
          </a:xfrm>
          <a:prstGeom prst="rect">
            <a:avLst/>
          </a:prstGeom>
        </p:spPr>
      </p:pic>
      <p:sp>
        <p:nvSpPr>
          <p:cNvPr id="19" name="TextBox 18">
            <a:extLst>
              <a:ext uri="{FF2B5EF4-FFF2-40B4-BE49-F238E27FC236}">
                <a16:creationId xmlns:a16="http://schemas.microsoft.com/office/drawing/2014/main" id="{35979189-09BA-4223-B14F-9C3FE7F449F2}"/>
              </a:ext>
            </a:extLst>
          </p:cNvPr>
          <p:cNvSpPr txBox="1"/>
          <p:nvPr/>
        </p:nvSpPr>
        <p:spPr>
          <a:xfrm>
            <a:off x="3536120" y="2887258"/>
            <a:ext cx="1382234" cy="276999"/>
          </a:xfrm>
          <a:prstGeom prst="rect">
            <a:avLst/>
          </a:prstGeom>
          <a:noFill/>
        </p:spPr>
        <p:txBody>
          <a:bodyPr wrap="square" rtlCol="0">
            <a:spAutoFit/>
          </a:bodyPr>
          <a:lstStyle/>
          <a:p>
            <a:r>
              <a:rPr lang="es-xl" sz="1200" b="1" dirty="0">
                <a:solidFill>
                  <a:srgbClr val="F7F5E8"/>
                </a:solidFill>
                <a:latin typeface="Ubuntu" panose="020B0504030602030204" pitchFamily="34" charset="0"/>
              </a:rPr>
              <a:t>5 hermanos locales</a:t>
            </a:r>
          </a:p>
        </p:txBody>
      </p:sp>
      <p:pic>
        <p:nvPicPr>
          <p:cNvPr id="16" name="Graphic 15">
            <a:extLst>
              <a:ext uri="{FF2B5EF4-FFF2-40B4-BE49-F238E27FC236}">
                <a16:creationId xmlns:a16="http://schemas.microsoft.com/office/drawing/2014/main" id="{329D4A7A-C4AF-D205-280A-CADC0F0047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74617" y="2836034"/>
            <a:ext cx="435935" cy="504050"/>
          </a:xfrm>
          <a:prstGeom prst="rect">
            <a:avLst/>
          </a:prstGeom>
        </p:spPr>
      </p:pic>
      <p:sp>
        <p:nvSpPr>
          <p:cNvPr id="20" name="TextBox 19">
            <a:extLst>
              <a:ext uri="{FF2B5EF4-FFF2-40B4-BE49-F238E27FC236}">
                <a16:creationId xmlns:a16="http://schemas.microsoft.com/office/drawing/2014/main" id="{DCF7D2FC-9D40-71E1-43CD-2A103DA3B873}"/>
              </a:ext>
            </a:extLst>
          </p:cNvPr>
          <p:cNvSpPr txBox="1"/>
          <p:nvPr/>
        </p:nvSpPr>
        <p:spPr>
          <a:xfrm>
            <a:off x="5736958" y="2887258"/>
            <a:ext cx="1356300" cy="461665"/>
          </a:xfrm>
          <a:prstGeom prst="rect">
            <a:avLst/>
          </a:prstGeom>
          <a:noFill/>
        </p:spPr>
        <p:txBody>
          <a:bodyPr wrap="square" rtlCol="0">
            <a:spAutoFit/>
          </a:bodyPr>
          <a:lstStyle/>
          <a:p>
            <a:r>
              <a:rPr lang="es-xl" sz="1200" b="1" dirty="0">
                <a:solidFill>
                  <a:srgbClr val="F7F5E8"/>
                </a:solidFill>
                <a:latin typeface="Ubuntu" panose="020B0504030602030204" pitchFamily="34" charset="0"/>
              </a:rPr>
              <a:t>5 hermanos expatriados</a:t>
            </a:r>
          </a:p>
        </p:txBody>
      </p:sp>
      <p:pic>
        <p:nvPicPr>
          <p:cNvPr id="18" name="Graphic 17">
            <a:extLst>
              <a:ext uri="{FF2B5EF4-FFF2-40B4-BE49-F238E27FC236}">
                <a16:creationId xmlns:a16="http://schemas.microsoft.com/office/drawing/2014/main" id="{1A7B0DCC-3CED-4FBD-F1AF-0B3656FE367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61495" y="2877435"/>
            <a:ext cx="449558" cy="449558"/>
          </a:xfrm>
          <a:prstGeom prst="rect">
            <a:avLst/>
          </a:prstGeom>
        </p:spPr>
      </p:pic>
      <p:sp>
        <p:nvSpPr>
          <p:cNvPr id="21" name="TextBox 20">
            <a:extLst>
              <a:ext uri="{FF2B5EF4-FFF2-40B4-BE49-F238E27FC236}">
                <a16:creationId xmlns:a16="http://schemas.microsoft.com/office/drawing/2014/main" id="{A43EB98B-FB53-8645-D7C7-6394C2C98EEF}"/>
              </a:ext>
            </a:extLst>
          </p:cNvPr>
          <p:cNvSpPr txBox="1"/>
          <p:nvPr/>
        </p:nvSpPr>
        <p:spPr>
          <a:xfrm>
            <a:off x="8053990" y="2974348"/>
            <a:ext cx="1382234" cy="276999"/>
          </a:xfrm>
          <a:prstGeom prst="rect">
            <a:avLst/>
          </a:prstGeom>
          <a:noFill/>
        </p:spPr>
        <p:txBody>
          <a:bodyPr wrap="square" rtlCol="0">
            <a:spAutoFit/>
          </a:bodyPr>
          <a:lstStyle/>
          <a:p>
            <a:r>
              <a:rPr lang="es-xl" sz="1200" b="1" dirty="0">
                <a:solidFill>
                  <a:srgbClr val="F7F5E8"/>
                </a:solidFill>
                <a:latin typeface="Ubuntu" panose="020B0504030602030204" pitchFamily="34" charset="0"/>
              </a:rPr>
              <a:t>Rol de 2 años</a:t>
            </a:r>
          </a:p>
        </p:txBody>
      </p:sp>
    </p:spTree>
    <p:extLst>
      <p:ext uri="{BB962C8B-B14F-4D97-AF65-F5344CB8AC3E}">
        <p14:creationId xmlns:p14="http://schemas.microsoft.com/office/powerpoint/2010/main" val="39197554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EEBFFCA-F59B-24FD-A9E9-C5D53D74A3B1}"/>
              </a:ext>
            </a:extLst>
          </p:cNvPr>
          <p:cNvSpPr>
            <a:spLocks noGrp="1"/>
          </p:cNvSpPr>
          <p:nvPr>
            <p:ph type="body" sz="quarter" idx="10"/>
          </p:nvPr>
        </p:nvSpPr>
        <p:spPr/>
        <p:txBody>
          <a:bodyPr/>
          <a:lstStyle/>
          <a:p>
            <a:r>
              <a:rPr lang="es-xl" dirty="0"/>
              <a:t>Día uno</a:t>
            </a:r>
          </a:p>
        </p:txBody>
      </p:sp>
      <p:sp>
        <p:nvSpPr>
          <p:cNvPr id="6" name="Text Placeholder 5">
            <a:extLst>
              <a:ext uri="{FF2B5EF4-FFF2-40B4-BE49-F238E27FC236}">
                <a16:creationId xmlns:a16="http://schemas.microsoft.com/office/drawing/2014/main" id="{02063292-5E7C-C4AB-54AD-67D2F5D9CF93}"/>
              </a:ext>
            </a:extLst>
          </p:cNvPr>
          <p:cNvSpPr>
            <a:spLocks noGrp="1"/>
          </p:cNvSpPr>
          <p:nvPr>
            <p:ph type="body" sz="quarter" idx="11"/>
          </p:nvPr>
        </p:nvSpPr>
        <p:spPr>
          <a:xfrm>
            <a:off x="6096000" y="2818853"/>
            <a:ext cx="5378450" cy="1307383"/>
          </a:xfrm>
        </p:spPr>
        <p:txBody>
          <a:bodyPr/>
          <a:lstStyle/>
          <a:p>
            <a:r>
              <a:rPr lang="es-xl" dirty="0"/>
              <a:t>Planificación de los próximos pasos</a:t>
            </a:r>
          </a:p>
        </p:txBody>
      </p:sp>
      <p:sp>
        <p:nvSpPr>
          <p:cNvPr id="7" name="Text Placeholder 6">
            <a:extLst>
              <a:ext uri="{FF2B5EF4-FFF2-40B4-BE49-F238E27FC236}">
                <a16:creationId xmlns:a16="http://schemas.microsoft.com/office/drawing/2014/main" id="{B9E622AA-1B11-DFF5-DF22-DEAF3593EE20}"/>
              </a:ext>
            </a:extLst>
          </p:cNvPr>
          <p:cNvSpPr>
            <a:spLocks noGrp="1"/>
          </p:cNvSpPr>
          <p:nvPr>
            <p:ph type="body" sz="quarter" idx="12"/>
          </p:nvPr>
        </p:nvSpPr>
        <p:spPr/>
        <p:txBody>
          <a:bodyPr>
            <a:normAutofit fontScale="92500" lnSpcReduction="20000"/>
          </a:bodyPr>
          <a:lstStyle/>
          <a:p>
            <a:r>
              <a:rPr lang="es-xl" dirty="0"/>
              <a:t>1.5.</a:t>
            </a:r>
          </a:p>
        </p:txBody>
      </p:sp>
      <p:sp>
        <p:nvSpPr>
          <p:cNvPr id="8" name="Text Placeholder 7">
            <a:extLst>
              <a:ext uri="{FF2B5EF4-FFF2-40B4-BE49-F238E27FC236}">
                <a16:creationId xmlns:a16="http://schemas.microsoft.com/office/drawing/2014/main" id="{3A3B05D4-96E5-A707-37F2-297035B5E1C4}"/>
              </a:ext>
            </a:extLst>
          </p:cNvPr>
          <p:cNvSpPr>
            <a:spLocks noGrp="1"/>
          </p:cNvSpPr>
          <p:nvPr>
            <p:ph type="body" sz="quarter" idx="13"/>
          </p:nvPr>
        </p:nvSpPr>
        <p:spPr/>
        <p:txBody>
          <a:bodyPr/>
          <a:lstStyle/>
          <a:p>
            <a:r>
              <a:rPr lang="es-xl" dirty="0"/>
              <a:t>1</a:t>
            </a:r>
          </a:p>
        </p:txBody>
      </p:sp>
    </p:spTree>
    <p:extLst>
      <p:ext uri="{BB962C8B-B14F-4D97-AF65-F5344CB8AC3E}">
        <p14:creationId xmlns:p14="http://schemas.microsoft.com/office/powerpoint/2010/main" val="2679812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10836</TotalTime>
  <Words>17943</Words>
  <Application>Microsoft Office PowerPoint</Application>
  <PresentationFormat>Widescreen</PresentationFormat>
  <Paragraphs>1809</Paragraphs>
  <Slides>110</Slides>
  <Notes>109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110</vt:i4>
      </vt:variant>
    </vt:vector>
  </HeadingPairs>
  <TitlesOfParts>
    <vt:vector size="121" baseType="lpstr">
      <vt:lpstr>Aptos</vt:lpstr>
      <vt:lpstr>Arial</vt:lpstr>
      <vt:lpstr>Calibri</vt:lpstr>
      <vt:lpstr>Calibri Light</vt:lpstr>
      <vt:lpstr>Comic Sans MS bold italic</vt:lpstr>
      <vt:lpstr>Symbol</vt:lpstr>
      <vt:lpstr>Times New Roman</vt:lpstr>
      <vt:lpstr>Ubuntu</vt:lpstr>
      <vt:lpstr>Ubuntu Light</vt:lpstr>
      <vt:lpstr>Wingdings</vt:lpstr>
      <vt:lpstr>Office Theme</vt:lpstr>
      <vt:lpstr>Capacitación para Líderes de familia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Leader Training Guide</dc:title>
  <dc:creator>Yaiguili Alvarado García</dc:creator>
  <cp:lastModifiedBy>Ansari, Tehseem Ahmed</cp:lastModifiedBy>
  <cp:revision>45</cp:revision>
  <dcterms:created xsi:type="dcterms:W3CDTF">2024-02-04T18:13:27Z</dcterms:created>
  <dcterms:modified xsi:type="dcterms:W3CDTF">2024-04-25T16:57:56Z</dcterms:modified>
</cp:coreProperties>
</file>