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2"/>
  </p:notesMasterIdLst>
  <p:sldIdLst>
    <p:sldId id="256" r:id="rId2"/>
    <p:sldId id="261" r:id="rId3"/>
    <p:sldId id="260" r:id="rId4"/>
    <p:sldId id="404" r:id="rId5"/>
    <p:sldId id="406" r:id="rId6"/>
    <p:sldId id="257" r:id="rId7"/>
    <p:sldId id="258" r:id="rId8"/>
    <p:sldId id="259" r:id="rId9"/>
    <p:sldId id="386" r:id="rId10"/>
    <p:sldId id="262" r:id="rId11"/>
    <p:sldId id="263" r:id="rId12"/>
    <p:sldId id="264" r:id="rId13"/>
    <p:sldId id="265" r:id="rId14"/>
    <p:sldId id="266" r:id="rId15"/>
    <p:sldId id="267" r:id="rId16"/>
    <p:sldId id="370" r:id="rId17"/>
    <p:sldId id="377" r:id="rId18"/>
    <p:sldId id="385" r:id="rId19"/>
    <p:sldId id="378" r:id="rId20"/>
    <p:sldId id="379" r:id="rId21"/>
    <p:sldId id="382" r:id="rId22"/>
    <p:sldId id="381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389" r:id="rId37"/>
    <p:sldId id="283" r:id="rId38"/>
    <p:sldId id="284" r:id="rId39"/>
    <p:sldId id="391" r:id="rId40"/>
    <p:sldId id="392" r:id="rId41"/>
    <p:sldId id="393" r:id="rId42"/>
    <p:sldId id="394" r:id="rId43"/>
    <p:sldId id="395" r:id="rId44"/>
    <p:sldId id="396" r:id="rId45"/>
    <p:sldId id="397" r:id="rId46"/>
    <p:sldId id="286" r:id="rId47"/>
    <p:sldId id="287" r:id="rId48"/>
    <p:sldId id="289" r:id="rId49"/>
    <p:sldId id="292" r:id="rId50"/>
    <p:sldId id="288" r:id="rId51"/>
    <p:sldId id="296" r:id="rId52"/>
    <p:sldId id="297" r:id="rId53"/>
    <p:sldId id="299" r:id="rId54"/>
    <p:sldId id="300" r:id="rId55"/>
    <p:sldId id="301" r:id="rId56"/>
    <p:sldId id="302" r:id="rId57"/>
    <p:sldId id="398" r:id="rId58"/>
    <p:sldId id="303" r:id="rId59"/>
    <p:sldId id="400" r:id="rId60"/>
    <p:sldId id="402" r:id="rId61"/>
    <p:sldId id="315" r:id="rId62"/>
    <p:sldId id="306" r:id="rId63"/>
    <p:sldId id="307" r:id="rId64"/>
    <p:sldId id="390" r:id="rId65"/>
    <p:sldId id="309" r:id="rId66"/>
    <p:sldId id="311" r:id="rId67"/>
    <p:sldId id="317" r:id="rId68"/>
    <p:sldId id="318" r:id="rId69"/>
    <p:sldId id="320" r:id="rId70"/>
    <p:sldId id="321" r:id="rId71"/>
    <p:sldId id="322" r:id="rId72"/>
    <p:sldId id="323" r:id="rId73"/>
    <p:sldId id="325" r:id="rId74"/>
    <p:sldId id="327" r:id="rId75"/>
    <p:sldId id="324" r:id="rId76"/>
    <p:sldId id="329" r:id="rId77"/>
    <p:sldId id="330" r:id="rId78"/>
    <p:sldId id="328" r:id="rId79"/>
    <p:sldId id="331" r:id="rId80"/>
    <p:sldId id="332" r:id="rId81"/>
    <p:sldId id="334" r:id="rId82"/>
    <p:sldId id="335" r:id="rId83"/>
    <p:sldId id="336" r:id="rId84"/>
    <p:sldId id="337" r:id="rId85"/>
    <p:sldId id="338" r:id="rId86"/>
    <p:sldId id="339" r:id="rId87"/>
    <p:sldId id="341" r:id="rId88"/>
    <p:sldId id="342" r:id="rId89"/>
    <p:sldId id="343" r:id="rId90"/>
    <p:sldId id="346" r:id="rId91"/>
    <p:sldId id="368" r:id="rId92"/>
    <p:sldId id="349" r:id="rId93"/>
    <p:sldId id="348" r:id="rId94"/>
    <p:sldId id="352" r:id="rId95"/>
    <p:sldId id="353" r:id="rId96"/>
    <p:sldId id="350" r:id="rId97"/>
    <p:sldId id="354" r:id="rId98"/>
    <p:sldId id="355" r:id="rId99"/>
    <p:sldId id="356" r:id="rId100"/>
    <p:sldId id="358" r:id="rId101"/>
    <p:sldId id="403" r:id="rId102"/>
    <p:sldId id="359" r:id="rId103"/>
    <p:sldId id="366" r:id="rId104"/>
    <p:sldId id="360" r:id="rId105"/>
    <p:sldId id="361" r:id="rId106"/>
    <p:sldId id="362" r:id="rId107"/>
    <p:sldId id="364" r:id="rId108"/>
    <p:sldId id="409" r:id="rId109"/>
    <p:sldId id="410" r:id="rId110"/>
    <p:sldId id="365" r:id="rId1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0FBCD45-8DFB-7337-D8D5-9AD6BD4C8869}" name="Hannah Helton" initials="HH" userId="S::hhelton@specialolympics.org::50809f71-cd35-47c3-8c82-302f447fa588" providerId="AD"/>
  <p188:author id="{57F30FC0-CAF5-25AB-DA69-243E5394CDB2}" name="Yaiguili Alvarado García" initials="YA" userId="7060d762a36533a9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0026"/>
    <a:srgbClr val="B81BAF"/>
    <a:srgbClr val="1BB4E4"/>
    <a:srgbClr val="57C8EB"/>
    <a:srgbClr val="F9914C"/>
    <a:srgbClr val="F76200"/>
    <a:srgbClr val="FFDC33"/>
    <a:srgbClr val="E6CE54"/>
    <a:srgbClr val="1C9B86"/>
    <a:srgbClr val="40CF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55" autoAdjust="0"/>
    <p:restoredTop sz="95380" autoAdjust="0"/>
  </p:normalViewPr>
  <p:slideViewPr>
    <p:cSldViewPr snapToGrid="0">
      <p:cViewPr varScale="1">
        <p:scale>
          <a:sx n="86" d="100"/>
          <a:sy n="86" d="100"/>
        </p:scale>
        <p:origin x="828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828" y="6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microsoft.com/office/2018/10/relationships/authors" Target="author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A655B4-C2BD-47AA-9914-D700BD843E60}" type="datetimeFigureOut">
              <a:rPr lang="en-US" smtClean="0"/>
              <a:t>4/30/2024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AB4960-CA66-47E0-A69E-4C8E9D6BFF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999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800" b="1" dirty="0"/>
              <a:t>Об этом обучении </a:t>
            </a:r>
            <a:br/>
            <a:r>
              <a:rPr lang="ru-ru" sz="800" b="0" dirty="0"/>
              <a:t>Добро пожаловать на курс обучения семейных лидеров! </a:t>
            </a:r>
          </a:p>
          <a:p>
            <a:r>
              <a:rPr lang="ru-ru" sz="800" b="0" dirty="0"/>
              <a:t>В «сценарии для ведущего» на каждом слайде даются общие указания, которым нужно следовать. </a:t>
            </a:r>
            <a:r>
              <a:rPr lang="ru-ru" sz="800" b="0" i="1" dirty="0"/>
              <a:t>Примечание для ведущего</a:t>
            </a:r>
            <a:r>
              <a:rPr lang="ru-ru" sz="800" b="0" i="1" dirty="0">
                <a:sym typeface="Wingdings" panose="05000000000000000000" pitchFamily="2" charset="2"/>
              </a:rPr>
              <a:t> </a:t>
            </a:r>
            <a:r>
              <a:rPr lang="ru-ru" sz="800" b="0" i="0" dirty="0">
                <a:sym typeface="Wingdings" panose="05000000000000000000" pitchFamily="2" charset="2"/>
              </a:rPr>
              <a:t>также поможет вам в проведении обучения.</a:t>
            </a:r>
            <a:r>
              <a:rPr lang="ru-ru" sz="800" b="0" dirty="0"/>
              <a:t> Мы настоятельно рекомендуем привлекать атлета-лидера в качестве соведущего на протяжении всего обучения. Тремя звездочками отмечены слайды, на которых может быть полезно работать вместе с атлетом-лидером (***). </a:t>
            </a:r>
          </a:p>
          <a:p>
            <a:endParaRPr lang="en-US" sz="800" b="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b="0" dirty="0"/>
              <a:t>Обратите внимание, что слайды, обучение и ваша помощь являются гибкими и их можно адаптировать в зависимости от вашей программы и региона. </a:t>
            </a:r>
            <a:r>
              <a:rPr lang="ru-ru" sz="105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Рекомендуется добавить материалы для конкретной программы, чтобы обучение лучше подходило для вашей группы семейных лидеров.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5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Занятия рекомендуется проводить по порядку, и продолжительность обучения по каждому модулю не должна превышать одного часа. Курс можно разделить на несколько занятий. В конце концов, это всего лишь ресурсы, которые находятся в вашем распоряжении. Вам нужно адаптировать их в соответствии с вашими условиями программы (время, место, технологии и пр.).</a:t>
            </a:r>
            <a:endParaRPr lang="en-US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900" dirty="0">
              <a:latin typeface="Ubuntu Light" panose="020B0304030602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4279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0" dirty="0"/>
              <a:t>*** Рекомендуется участие атлета</a:t>
            </a:r>
          </a:p>
          <a:p>
            <a:endParaRPr lang="en-US" b="1" dirty="0"/>
          </a:p>
          <a:p>
            <a:r>
              <a:rPr lang="ru-ru" b="1" dirty="0"/>
              <a:t>Сценарий для ведущего </a:t>
            </a:r>
            <a:endParaRPr lang="en-US" b="0" dirty="0"/>
          </a:p>
          <a:p>
            <a:r>
              <a:rPr lang="ru-ru" b="0" dirty="0"/>
              <a:t>Давайте начнем с общей истории Специальной олимпиады. В 1968 году Юнис Кеннеди Шрайвер, основательница Специальной олимпиады, организовала на заднем дворе летний лагерь для людей с ограниченными интеллектуальными возможностями. В конце концов этот лагерь превратился в международное движение Специальной олимпиады, о котором мы знаем в настоящее время. </a:t>
            </a:r>
          </a:p>
          <a:p>
            <a:endParaRPr lang="en-US" b="0" dirty="0"/>
          </a:p>
          <a:p>
            <a:r>
              <a:rPr lang="ru-ru" b="0" dirty="0"/>
              <a:t>Юнис Кеннеди Шрайвер была пионером в защите прав и признании людей с ограниченными интеллектуальными возможностями. Она научила мир тому</a:t>
            </a:r>
            <a:r>
              <a:rPr lang="ru-ru" b="0"/>
              <a:t>, </a:t>
            </a:r>
            <a:br>
              <a:rPr lang="en-US" b="0"/>
            </a:br>
            <a:r>
              <a:rPr lang="ru-ru" b="0"/>
              <a:t>что </a:t>
            </a:r>
            <a:r>
              <a:rPr lang="ru-ru" b="0" dirty="0"/>
              <a:t>спорт может изменить жизнь. </a:t>
            </a:r>
          </a:p>
          <a:p>
            <a:endParaRPr lang="en-US" b="0" dirty="0"/>
          </a:p>
          <a:p>
            <a:r>
              <a:rPr lang="ru-ru" b="0" dirty="0"/>
              <a:t>Вот краткая видеобиография нашей основательницы. </a:t>
            </a:r>
          </a:p>
          <a:p>
            <a:r>
              <a:rPr lang="ru-ru" b="0" dirty="0"/>
              <a:t>(</a:t>
            </a:r>
            <a:r>
              <a:rPr lang="ru-ru" b="0" i="1" dirty="0"/>
              <a:t>Примечание для ведущего. Нажмите оранжевую кнопку (Посмотреть краткую биографию) и обязательно ВКЛЮЧИТЕ скрытые субтитры.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283536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/>
              <a:t>*** Рекомендуется участие атлета </a:t>
            </a:r>
          </a:p>
          <a:p>
            <a:endParaRPr lang="en-US" b="1" dirty="0"/>
          </a:p>
          <a:p>
            <a:r>
              <a:rPr lang="ru-ru" b="1" dirty="0"/>
              <a:t>Сценарий для ведущего </a:t>
            </a:r>
          </a:p>
          <a:p>
            <a:r>
              <a:rPr lang="ru-ru" b="0" dirty="0"/>
              <a:t>Вот возможность разработать план действий. У вас будет 15 минут, чтобы ответить на вопросы, перечисленные в плане действий.</a:t>
            </a:r>
            <a:br/>
            <a:r>
              <a:rPr lang="ru-ru" b="0" dirty="0"/>
              <a:t>Кто может мне помочь? </a:t>
            </a:r>
          </a:p>
          <a:p>
            <a:r>
              <a:rPr lang="ru-ru" b="0" dirty="0"/>
              <a:t>Какие ресурсы мне нужны? </a:t>
            </a:r>
          </a:p>
          <a:p>
            <a:r>
              <a:rPr lang="ru-ru" b="0" dirty="0"/>
              <a:t>С какими проблемами я могу столкнуться? </a:t>
            </a:r>
          </a:p>
          <a:p>
            <a:r>
              <a:rPr lang="ru-ru" b="0" dirty="0"/>
              <a:t>Каковы решения этих проблем? </a:t>
            </a:r>
          </a:p>
          <a:p>
            <a:endParaRPr lang="en-US" b="0" dirty="0"/>
          </a:p>
          <a:p>
            <a:r>
              <a:rPr lang="ru-ru" b="0" dirty="0"/>
              <a:t>Через 15 минут вы сможете поделиться с участниками небольшой группы из 5–8 человек любыми проблемами или трудностями, с которыми, по вашему мнению, вы можете столкнуться. Вы можете поддерживать друг друга и размышлять о решениях. </a:t>
            </a:r>
          </a:p>
          <a:p>
            <a:endParaRPr lang="en-US" b="0" dirty="0"/>
          </a:p>
          <a:p>
            <a:r>
              <a:rPr lang="ru-ru" b="0" dirty="0"/>
              <a:t>Если после разговора с участниками вашей группы вы захотите изменить наш план действий, это нормально! Вы можете обнаружить, что другой семейный лидер дал вам отличное предложение относительно ресурсов или решений потенциальных проблем. </a:t>
            </a:r>
            <a:br/>
            <a:br/>
            <a:r>
              <a:rPr lang="ru-ru" b="0" i="1" dirty="0"/>
              <a:t>(Примечание для ведущего. Предоставьте около 15 минут на обмен информацией и обсуждение в группах.)</a:t>
            </a:r>
          </a:p>
          <a:p>
            <a:endParaRPr lang="en-US" b="0" i="1" dirty="0"/>
          </a:p>
          <a:p>
            <a:r>
              <a:rPr lang="ru-ru" b="0" i="0" dirty="0"/>
              <a:t>Отличная работа! Надеюсь, это задание оказалось полезным для вас, и теперь у вас есть план действий, который поможет вам достичь своей цели в области лидерства.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100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729214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045D8-624E-6ACD-C9C0-9693F7243B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4A0E39-AF2F-6E1C-AF46-7D68B74A2B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1AE160-8F4C-FBE7-B0DB-39348EC6A0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/>
              <a:t>*** Рекомендуется участие атлета</a:t>
            </a:r>
          </a:p>
          <a:p>
            <a:endParaRPr lang="en-US" dirty="0"/>
          </a:p>
          <a:p>
            <a:r>
              <a:rPr lang="ru-ru" b="1" dirty="0"/>
              <a:t>Сценарий для ведущего </a:t>
            </a:r>
            <a:br/>
            <a:r>
              <a:rPr lang="ru-ru" dirty="0"/>
              <a:t>Вы завершили обучение по модулю «Планирование дальнейших действий». Спасибо за участие! </a:t>
            </a:r>
            <a:br/>
            <a:r>
              <a:rPr lang="ru-ru" dirty="0"/>
              <a:t>Давайте вместе сделаем небольшую паузу для разминки. </a:t>
            </a:r>
          </a:p>
          <a:p>
            <a:r>
              <a:rPr lang="ru-ru" dirty="0"/>
              <a:t>После этого у вас будет около 30 минут, чтобы освежиться.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179B25-C4A5-5D90-DD7F-A0609225B4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101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152503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i="0" dirty="0"/>
              <a:t>Отведенное время: </a:t>
            </a:r>
            <a:r>
              <a:rPr lang="ru-ru" b="0" i="0" dirty="0"/>
              <a:t>1 час </a:t>
            </a:r>
          </a:p>
          <a:p>
            <a:endParaRPr lang="en-US" b="0" i="1" dirty="0"/>
          </a:p>
          <a:p>
            <a:r>
              <a:rPr lang="ru-ru" b="0" i="1" dirty="0"/>
              <a:t>Примечание для ведущего.</a:t>
            </a:r>
          </a:p>
          <a:p>
            <a:r>
              <a:rPr lang="ru-ru" i="1" dirty="0"/>
              <a:t>Пригласите докладчика рассмотреть одну из приведенных ниже тем. Докладчик и тема должны быть каким-то образом ориентированы на вовлечение членов семей: </a:t>
            </a:r>
            <a:br/>
            <a:r>
              <a:rPr lang="ru-ru" i="1" dirty="0"/>
              <a:t>— Привлечение членов семей к информационно-просветительской деятельности в государственных учреждениях, к работе по развитию инклюзивности, а также к работе в местных системах поддержки семьи или в любой представляющей интерес области либо программе, связанной с вовлечением членов семей.</a:t>
            </a:r>
          </a:p>
          <a:p>
            <a:r>
              <a:rPr lang="ru-ru" i="1" dirty="0"/>
              <a:t>— Предложите действующему семейному лидеру поделиться своим опытом или информацией о том, как он стал лидером.</a:t>
            </a:r>
          </a:p>
          <a:p>
            <a:r>
              <a:rPr lang="ru-ru" i="1" dirty="0"/>
              <a:t>— Предложите действующему атлету-лидеру поделиться своим опытом или информацией о том, как он стал лидером.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102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274741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103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325597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4400550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ru-ru" b="0" dirty="0"/>
              <a:t>*** Рекомендуется участие атлета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200" b="1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2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Отведенное время: </a:t>
            </a:r>
            <a:r>
              <a:rPr lang="ru-ru" sz="12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часа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2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Примечание для ведущего.</a:t>
            </a:r>
            <a:br/>
            <a:r>
              <a:rPr lang="ru-ru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Вот несколько идей в отношении мероприятий, которые можно провести в день выездных занятий. Если вы покидаете место обучения, транспорт должен быть заказан заранее.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Посетите мероприятие и узнайте о способах волонтерства.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Посетите мероприятие и обсудите, как оно было запланировано и проведено.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Посетите тренировку и обсудите роль члена семьи в спортивных занятиях.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Примите участие в форуме по вопросам семейного здоровья.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Посетите офис программы, чтобы встретиться с персоналом и волонтерами и обсудить идеи по вовлечению членов семей.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Давайте двигаться, развлекаясь: пригласите тренера для проведения 30-минутной кардиотренировки или растяжки, чтобы расслабиться в конце учебного дня.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104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52521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/>
              <a:t>*** Рекомендуется участие атлета</a:t>
            </a:r>
          </a:p>
          <a:p>
            <a:endParaRPr lang="en-US" dirty="0"/>
          </a:p>
          <a:p>
            <a:r>
              <a:rPr lang="ru-ru" b="1" dirty="0"/>
              <a:t>Сценарий для ведущего </a:t>
            </a:r>
            <a:br/>
            <a:r>
              <a:rPr lang="ru-ru" dirty="0"/>
              <a:t>С возвращением с дня выездных занятий! </a:t>
            </a:r>
            <a:br/>
            <a:r>
              <a:rPr lang="ru-ru" dirty="0"/>
              <a:t>Сейчас у нас будет часовой перерыв на обед. Мы вернемся с зарядом энергии после трехминутной разминки, а затем вместе закончим обучение итоговыми размышлениями.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105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281963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/>
              <a:t>Сценарий для ведущего </a:t>
            </a:r>
            <a:br/>
            <a:r>
              <a:rPr lang="ru-ru" dirty="0"/>
              <a:t>Мы подошли к концу нашего обучения! Вы замечательно поработали! </a:t>
            </a:r>
            <a:br/>
            <a:r>
              <a:rPr lang="ru-ru" dirty="0"/>
              <a:t>Спасибо за ваше стремление развиваться в качестве семейных лидеров и продолжать личное развитие. </a:t>
            </a:r>
            <a:br/>
            <a:r>
              <a:rPr lang="ru-ru" dirty="0"/>
              <a:t>Помните, что ваш путь к лидерству, цели и план действий уникальны. Вы можете выполнить в качестве семейного лидера несколько разных целевых задач, и это нормально. </a:t>
            </a:r>
          </a:p>
          <a:p>
            <a:endParaRPr lang="en-US" dirty="0"/>
          </a:p>
          <a:p>
            <a:r>
              <a:rPr lang="ru-ru" dirty="0"/>
              <a:t>В завершение нашего обучения мы снова соберемся вместе для размышлений. </a:t>
            </a:r>
            <a:br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106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77099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2891790"/>
          </a:xfrm>
        </p:spPr>
        <p:txBody>
          <a:bodyPr/>
          <a:lstStyle/>
          <a:p>
            <a:r>
              <a:rPr lang="ru-ru" b="0" dirty="0"/>
              <a:t>*** Рекомендуется участие атлета </a:t>
            </a:r>
          </a:p>
          <a:p>
            <a:endParaRPr lang="en-US" b="1" dirty="0"/>
          </a:p>
          <a:p>
            <a:r>
              <a:rPr lang="ru-ru" b="1" dirty="0"/>
              <a:t>Сценарий для ведущего </a:t>
            </a:r>
          </a:p>
          <a:p>
            <a:r>
              <a:rPr lang="ru-ru" b="0" dirty="0"/>
              <a:t>При выполнении этого заключительного совместного задания у нас будет возможность поразмышлять, используя метод «Роза, шип и бутон». Размышления могут быть основаны на вашем плане действий или обучении в целом.</a:t>
            </a:r>
          </a:p>
          <a:p>
            <a:r>
              <a:rPr lang="ru-ru" b="0" dirty="0"/>
              <a:t>Роза — это яркое событие, успех, небольшая победа или что-то позитивное, что произошло.</a:t>
            </a:r>
          </a:p>
          <a:p>
            <a:endParaRPr lang="en-US" b="0" dirty="0"/>
          </a:p>
          <a:p>
            <a:r>
              <a:rPr lang="ru-ru" b="0" dirty="0"/>
              <a:t>Шип — это проблема, с которой вы столкнулись, или что-то такое, с чем вам может понадобиться дополнительная поддержка.</a:t>
            </a:r>
          </a:p>
          <a:p>
            <a:endParaRPr lang="en-US" b="0" dirty="0"/>
          </a:p>
          <a:p>
            <a:r>
              <a:rPr lang="ru-ru" b="0" dirty="0"/>
              <a:t>Бутон — это новые идеи, которые появились, или что-то такое, чего вы с нетерпением ждете, чтобы узнать подробнее или испытать.</a:t>
            </a:r>
          </a:p>
          <a:p>
            <a:endParaRPr lang="en-US" b="0" dirty="0"/>
          </a:p>
          <a:p>
            <a:r>
              <a:rPr lang="ru-ru" b="0" dirty="0"/>
              <a:t>У вас есть около двух минут, чтобы посидеть молча и поразмышлять </a:t>
            </a:r>
            <a:r>
              <a:rPr lang="ru-ru" b="0"/>
              <a:t>о </a:t>
            </a:r>
            <a:r>
              <a:rPr lang="ru-RU" b="0"/>
              <a:t>своей</a:t>
            </a:r>
            <a:r>
              <a:rPr lang="ru-ru" b="0"/>
              <a:t> </a:t>
            </a:r>
            <a:r>
              <a:rPr lang="ru-ru" b="0" dirty="0"/>
              <a:t>розе, бутоне и шипе. Потом мы снова объединимся, чтобы поделиться розами, бутонами и шипами, а затем пройдемся по помещению, пока другие делятся информацией. </a:t>
            </a:r>
          </a:p>
          <a:p>
            <a:endParaRPr lang="en-US" b="0" i="1" dirty="0"/>
          </a:p>
          <a:p>
            <a:r>
              <a:rPr lang="ru-ru" b="0" i="1" dirty="0"/>
              <a:t>(Примечание для ведущего. Начните со своей розы, бутона, шипа. Предоставьте возможность всем, кто готов поделиться информацией, сделать это.)</a:t>
            </a:r>
          </a:p>
          <a:p>
            <a:endParaRPr lang="en-US" b="0" i="1" dirty="0"/>
          </a:p>
          <a:p>
            <a:r>
              <a:rPr lang="ru-ru" b="0" i="0" dirty="0"/>
              <a:t>Отличные размышления!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107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784880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7BA6EA-85B3-50A1-1766-4570F292B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604FFF-F05B-EA6F-F8E2-33C264F8F3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49CC56-0C39-6CE1-0726-6869DFA5E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4171950"/>
          </a:xfrm>
        </p:spPr>
        <p:txBody>
          <a:bodyPr/>
          <a:lstStyle/>
          <a:p>
            <a:r>
              <a:rPr lang="ru-ru" b="1" dirty="0"/>
              <a:t>Сценарий для ведущего </a:t>
            </a:r>
          </a:p>
          <a:p>
            <a:r>
              <a:rPr lang="ru-ru" b="0" dirty="0"/>
              <a:t>Прежде чем мы официально закончим обучение, семейным лидерам, которые решили принять участие в дополнительном первоначальном опросе о семейном благополучии, будет предложено пройти аналогичный итоговый опрос. </a:t>
            </a:r>
            <a:r>
              <a:rPr lang="ru-ru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Если вы решили пройти первоначальный опрос, мы просим вас также пройти итоговый опрос.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Ваши ответы будут иметь неоценимое значение для определения наилучшего способа поддержки семейного благополучия Специальной олимпиадой в будущем.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Предполагается, что для прохождения этого опроса потребуется около пяти минут. </a:t>
            </a:r>
            <a:br/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200" kern="100" dirty="0">
                <a:effectLst/>
                <a:latin typeface="Aptos" panose="020B0004020202020204" pitchFamily="34" charset="0"/>
                <a:cs typeface="Arial" panose="020B0604020202020204" pitchFamily="34" charset="0"/>
              </a:rPr>
              <a:t>Анкету итогового опроса вы найдете в документе «Обучение семейных лидеров: руководство для участников», но также можно отсканировать QR-код на следующем слайде, чтобы пройти опрос в электронном виде.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200" kern="100" dirty="0">
              <a:effectLst/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200" kern="100" dirty="0">
                <a:effectLst/>
                <a:latin typeface="Aptos" panose="020B0004020202020204" pitchFamily="34" charset="0"/>
                <a:cs typeface="Arial" panose="020B0604020202020204" pitchFamily="34" charset="0"/>
              </a:rPr>
              <a:t>Сейчас я дам вам около пяти минут на заполнение итоговой анкеты.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036C85-F6FC-FE9F-6493-3DE5BD2AE2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AB4960-CA66-47E0-A69E-4C8E9D6BFF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455505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24776B-13C6-0999-3F7A-13B310B3DD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95A57B-645C-9328-98BE-FB30A41BD9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CD205E-FF72-A1AA-0862-BC355C3347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/>
              <a:t>Сценарий для ведущего </a:t>
            </a:r>
            <a:endParaRPr lang="en-US" b="0" dirty="0"/>
          </a:p>
          <a:p>
            <a:r>
              <a:rPr lang="ru-ru" dirty="0"/>
              <a:t>Если вы решили принять участие в опросе и хотите пройти его в электронном виде, вот QR-код для этого.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89ACC0-C0EF-B524-F423-59D8742E30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AB4960-CA66-47E0-A69E-4C8E9D6BFF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8330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/>
              <a:t>Сценарий для ведущего </a:t>
            </a:r>
          </a:p>
          <a:p>
            <a:r>
              <a:rPr lang="ru-ru" b="0" dirty="0"/>
              <a:t>Какова цель Специальной олимпиады? Наша задача — обеспечить проведение круглогодичных спортивных тренировок и соревнований для детей и </a:t>
            </a:r>
            <a:r>
              <a:rPr lang="ru-ru" b="0"/>
              <a:t>взрослых </a:t>
            </a:r>
            <a:br>
              <a:rPr lang="en-US" b="0"/>
            </a:br>
            <a:r>
              <a:rPr lang="ru-ru" b="0"/>
              <a:t>с </a:t>
            </a:r>
            <a:r>
              <a:rPr lang="ru-ru" b="0" dirty="0"/>
              <a:t>ограниченными интеллектуальными способностями, предоставляя им постоянные возможности. </a:t>
            </a:r>
            <a:br/>
            <a:br/>
            <a:r>
              <a:rPr lang="ru-ru" b="0" dirty="0"/>
              <a:t>Эти возможности включают в себя улучшение физической формы, демонстрацию смелости, проявление радости и участие в обмене подарками</a:t>
            </a:r>
            <a:r>
              <a:rPr lang="ru-ru" b="0"/>
              <a:t>, </a:t>
            </a:r>
            <a:br>
              <a:rPr lang="en-US" b="0"/>
            </a:br>
            <a:r>
              <a:rPr lang="ru-ru" b="0"/>
              <a:t>а </a:t>
            </a:r>
            <a:r>
              <a:rPr lang="ru-ru" b="0" dirty="0"/>
              <a:t>также развитие навыков и дружеских отношений с членами семей, другими атлетами Специальной олимпиады и нашими сообществами.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12705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/>
              <a:t>Сценарий для ведущего </a:t>
            </a:r>
            <a:br/>
            <a:r>
              <a:rPr lang="ru-ru" dirty="0"/>
              <a:t>Спасибо за уделенное время, приложенные усилия и участие! Я лично свяжусь с вами через месяц после окончания обучения, чтобы проверить ваш план действий. </a:t>
            </a:r>
          </a:p>
          <a:p>
            <a:endParaRPr lang="en-US" dirty="0"/>
          </a:p>
          <a:p>
            <a:r>
              <a:rPr lang="ru-ru" dirty="0"/>
              <a:t>Мы благодарны за то, что вы стали нашими новыми семейными лидерами, и рады услышать о вашем лидерстве на практике!</a:t>
            </a:r>
          </a:p>
          <a:p>
            <a:endParaRPr lang="en-US" dirty="0"/>
          </a:p>
          <a:p>
            <a:r>
              <a:rPr lang="ru-ru" i="1" dirty="0"/>
              <a:t>(Примечание для ведущего. Обязательно свяжитесь с семейными лидерами через месяц, чтобы обеспечить поддержку и предоставить рекомендации!)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110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4950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/>
              <a:t>*** Рекомендуется участие атлета</a:t>
            </a:r>
          </a:p>
          <a:p>
            <a:endParaRPr lang="en-US" b="1" dirty="0"/>
          </a:p>
          <a:p>
            <a:r>
              <a:rPr lang="ru-ru" b="1" dirty="0"/>
              <a:t>Сценарий для ведущего </a:t>
            </a:r>
          </a:p>
          <a:p>
            <a:r>
              <a:rPr lang="ru-ru" b="0" dirty="0"/>
              <a:t>Вы когда-нибудь задумывались о нашем логотипе? Что он означает для вас? </a:t>
            </a:r>
          </a:p>
          <a:p>
            <a:r>
              <a:rPr lang="ru-ru" b="0" dirty="0"/>
              <a:t>(</a:t>
            </a:r>
            <a:r>
              <a:rPr lang="ru-ru" b="0" i="1" dirty="0"/>
              <a:t>Примечание для ведущего. Выделите время для участия.)</a:t>
            </a: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3689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2606040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/>
              <a:t>*** Рекомендуется участие атлета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/>
              <a:t>Сценарий для ведущего </a:t>
            </a:r>
          </a:p>
          <a:p>
            <a:r>
              <a:rPr lang="ru-ru" dirty="0"/>
              <a:t>Отличные идеи! </a:t>
            </a:r>
          </a:p>
          <a:p>
            <a:r>
              <a:rPr lang="ru-ru" dirty="0"/>
              <a:t>На нашем логотипе изображены пять фигур в объединяющем их круге, который символизирует наше международное единство. </a:t>
            </a:r>
          </a:p>
          <a:p>
            <a:r>
              <a:rPr lang="ru-ru" dirty="0"/>
              <a:t>Заметили ли вы, что руки фигур находятся в трех положениях? Поднятые руки символизируют радость и постоянное стремление к достижению поставленных целей. Прямые руки означают справедливость и растущий охват. Опущенные руки представляют период до Специальной олимпиады, когда многие не знали о талантах и способностях людей с ограниченными интеллектуальными возможностями.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3227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/>
              <a:t>*** Рекомендуется участие атлета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/>
              <a:t>Сценарий для ведущего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Вот несколько интересных фактов о нашем логотипе.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Знаете ли вы, что наш логотип создан на основе скульптуры «Радости и счастья всем детям мира» в Нью-Йорке? Эту скульптуру создал президент Российской академии художеств Зураб Церетели.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Пять конструкций символизируют пять континентов, атлеты которых принимали участие во Всемирных играх Специальной олимпиады 1979 года.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3618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/>
              <a:t>Сценарий для ведущего </a:t>
            </a:r>
          </a:p>
          <a:p>
            <a:r>
              <a:rPr lang="ru-ru" dirty="0"/>
              <a:t>(Примечание для ведущего. Эти вопросы побудят участников поделиться личными отзывами о Специальной олимпиаде и эмоциональными реакциями на нее, что будет способствовать их более глубокому восприятию темы и материалов, а также углублению отношений друг с другом.)</a:t>
            </a:r>
            <a:br/>
            <a:r>
              <a:rPr lang="ru-ru" dirty="0"/>
              <a:t>Теперь нам потребуется минутка, чтобы разделиться на группы по 2–3 человека. Нам понадобится 10 минут, чтобы поделиться личными мыслями по следующим вопросам.</a:t>
            </a:r>
          </a:p>
          <a:p>
            <a:r>
              <a:rPr lang="ru-ru" dirty="0"/>
              <a:t>1. Какие аспекты истории Специальной олимпиады произвели на вас наибольшее впечатление и почему? </a:t>
            </a:r>
          </a:p>
          <a:p>
            <a:r>
              <a:rPr lang="ru-ru" dirty="0"/>
              <a:t>2. Как, по вашему мнению, история Специальной олимпиады привела к изменению восприятия людей с ограниченными интеллектуальными возможностями и отношения к ним? Можете ли вы поделиться каким-либо личным опытом, связанным с этим?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0998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/>
              <a:t>Сценарий для ведущего </a:t>
            </a:r>
            <a:br/>
            <a:r>
              <a:rPr lang="ru-ru" b="0" dirty="0"/>
              <a:t>Отлично! Спасибо, что поделились информацией. </a:t>
            </a:r>
          </a:p>
          <a:p>
            <a:r>
              <a:rPr lang="ru-ru" b="0" dirty="0"/>
              <a:t>Теперь перейдем к рассмотрению структуры организации. Есть много групп людей, работающих совместно для того, чтобы сделать Специальную олимпиаду в том виде, в каком мы ее знаем, реальностью. Вот основные компоненты нашей организации: совет директоров, международное подразделение Специальной олимпиады, международная группа руководителей, региональные президенты и управляющие директора, регионы и программы.</a:t>
            </a:r>
          </a:p>
          <a:p>
            <a:r>
              <a:rPr lang="ru-ru" b="0" dirty="0"/>
              <a:t>Нажимая на диаграмму, можно получить некоторую дополнительную информацию о каждом компоненте.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317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/>
              <a:t>Сценарий для ведущего </a:t>
            </a:r>
          </a:p>
          <a:p>
            <a:r>
              <a:rPr lang="ru-ru" b="0" dirty="0"/>
              <a:t>Совет директоров состоит из волонтеров и определяет международные правила. В его состав входят руководители компаний и спортивные лидеры, атлеты и преподаватели. Некоторые имена, которые вы, возможно, узнаете, — это председатель совета Тимоти Шрайвер (Timothy Shriver) и главный идейный вдохновитель Лоретта Клэйборн (Loretta Claiborne).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8307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/>
              <a:t>Сценарий для ведущего </a:t>
            </a:r>
          </a:p>
          <a:p>
            <a:r>
              <a:rPr lang="ru-ru" dirty="0"/>
              <a:t>Международное подразделение Специальной олимпиады (SOI) — это подразделение, персонал которого работает в нашей международной штаб-квартире в Вашингтоне, округ Колумбия. Хотя у региональных подразделений могут быть разные цели, SOI несет ответственность за реализацию общей стратегической концепции организации.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0525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/>
              <a:t>Сценарий для ведущего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Международная группа руководителей — это группа высшего руководства SOI. Ее участники помогают в принятии важных для организации решений, используя свой опыт работы в корпоративных и некоммерческих организациях.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69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/>
              <a:t>Отведенное время: </a:t>
            </a:r>
            <a:r>
              <a:rPr lang="ru-ru" b="0" dirty="0"/>
              <a:t>30 минут</a:t>
            </a:r>
          </a:p>
          <a:p>
            <a:endParaRPr lang="en-US" b="1" dirty="0"/>
          </a:p>
          <a:p>
            <a:r>
              <a:rPr lang="ru-ru" b="1" dirty="0"/>
              <a:t>Сценарий для ведущего </a:t>
            </a:r>
          </a:p>
          <a:p>
            <a:r>
              <a:rPr lang="ru-ru" b="0" dirty="0"/>
              <a:t>Доброе утро, уважаемые члены семей! Добро пожаловать на наш курс обучения семейных лидеров! Это обучение поможет вам стать лидерами в вашей программе или регионе и позволит установить контакт с другими семейными лидерами. Спасибо, что уделили свое время, мы благодарны вам!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7444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/>
              <a:t>Сценарий для ведущего </a:t>
            </a:r>
          </a:p>
          <a:p>
            <a:r>
              <a:rPr lang="ru-ru" dirty="0"/>
              <a:t>Региональные президенты и управляющие директора являются членами международной группы руководителей. Они возглавляют семь наших региональных офисов по всему миру.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2697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/>
              <a:t>Сценарий для ведущего </a:t>
            </a:r>
          </a:p>
          <a:p>
            <a:r>
              <a:rPr lang="ru-ru" dirty="0"/>
              <a:t>250 наших программ по всему миру аккредитованы подразделением SOI и воплощают в жизнь наши цели и стратегический план.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9398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600700" cy="3600450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/>
              <a:t>Сценарий для ведущего </a:t>
            </a:r>
          </a:p>
          <a:p>
            <a:r>
              <a:rPr lang="ru-ru" dirty="0"/>
              <a:t>В каждом регионе может быть больше местных программ</a:t>
            </a:r>
            <a:r>
              <a:rPr lang="ru-ru"/>
              <a:t>. </a:t>
            </a:r>
            <a:r>
              <a:rPr lang="ru-RU"/>
              <a:t>В них участвуют</a:t>
            </a:r>
            <a:r>
              <a:rPr lang="ru-ru"/>
              <a:t> </a:t>
            </a:r>
            <a:r>
              <a:rPr lang="ru-ru" dirty="0"/>
              <a:t>люди, которые проводят в сообществе спортивные и неспортивные мероприятия Специальной олимпиады. Они полагаются на атлетов, тренеров и волонтеров, таких как семейные лидеры, подобные вам!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8911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/>
              <a:t>*** Рекомендуется участие атлета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i="1" dirty="0"/>
              <a:t>(Примечание для ведущего. Присутствующие атлеты могут рассказать о том, что следующие определения означают лично для них.)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/>
              <a:t>Сценарий для ведущего </a:t>
            </a:r>
          </a:p>
          <a:p>
            <a:r>
              <a:rPr lang="ru-ru" dirty="0"/>
              <a:t>В Специальной олимпиаде мы внимательно относимся к используемым нами терминам и соответствующим определениям. Слова, которые вы используете как семейные лидеры, имеют значение. </a:t>
            </a:r>
            <a:br/>
            <a:r>
              <a:rPr lang="ru-ru" dirty="0"/>
              <a:t>Давайте рассмотрим некоторые важные термины и определения. </a:t>
            </a:r>
          </a:p>
          <a:p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i="1" dirty="0"/>
              <a:t>(Примечание для ведущего. Нажмите, чтобы открыть каждое определение одно за другим. Прочитайте термин и определение. Предоставьте время для любых вопросов.)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9837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/>
              <a:t>*** Рекомендуется участие атлета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i="1" dirty="0"/>
              <a:t>(Примечание для ведущего. Присутствующие атлеты могут рассказать о том, что следующие определения означают лично для них.)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i="0" dirty="0"/>
              <a:t>Сценарий для ведущего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i="1" dirty="0"/>
              <a:t>(Примечание для ведущего. Прочитайте термин и определение. Предоставьте время для любых вопросов.)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1259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/>
              <a:t>*** Рекомендуется участие атлета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i="1" dirty="0"/>
              <a:t>(Примечание для ведущего. Присутствующие атлеты могут рассказать о том, что следующие определения означают лично для них.)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i="0" dirty="0"/>
              <a:t>Сценарий для ведущего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i="1" dirty="0"/>
              <a:t>(Примечание для ведущего. Прочитайте термин и определение. Предоставьте время для любых вопросов.)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729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/>
              <a:t>*** Рекомендуется участие атлета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i="1" dirty="0"/>
              <a:t>(Примечание для ведущего. Присутствующие атлеты могут рассказать о том, что следующие определения означают лично для них.)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i="0" dirty="0"/>
              <a:t>Сценарий для ведущего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i="1" dirty="0"/>
              <a:t>(Примечание для ведущего. Прочитайте термин и определение. Предоставьте время для любых вопросов.)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5002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/>
              <a:t>*** Рекомендуется участие атлета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i="1" dirty="0"/>
              <a:t>(Примечание для ведущего. Присутствующие атлеты могут рассказать о том, что следующие определения означают лично для них.)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i="0" dirty="0"/>
              <a:t>Сценарий для ведущего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i="1" dirty="0"/>
              <a:t>(Примечание для ведущего. Прочитайте термин и определение. Предоставьте время для любых вопросов.)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9007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/>
              <a:t>*** Рекомендуется участие атлета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i="1" dirty="0"/>
              <a:t>(Примечание для ведущего. Присутствующие атлеты могут рассказать о том, что следующие определения означают лично для них.)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i="0" dirty="0"/>
              <a:t>Сценарий для ведущего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i="1" dirty="0"/>
              <a:t>(Примечание для ведущего. Прочитайте термин и определение. Предоставьте время для любых вопросов.)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7787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/>
              <a:t>*** Рекомендуется участие атлета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i="1" dirty="0"/>
              <a:t>(Примечание для ведущего. Присутствующие атлеты могут рассказать о том, что следующие определения означают лично для них.)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i="0" dirty="0"/>
              <a:t>Сценарий для ведущего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i="1" dirty="0"/>
              <a:t>(Примечание для ведущего. Прочитайте термин и определение. Предоставьте время для любых вопросов.)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65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/>
              <a:t>Сценарий для ведущего </a:t>
            </a:r>
          </a:p>
          <a:p>
            <a:r>
              <a:rPr lang="ru-ru" b="0" dirty="0"/>
              <a:t>Сначала мы представимся, а затем вместе рассмотрим программу занятий на следующие два дня.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2379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i="0" dirty="0"/>
              <a:t>Сценарий для ведущего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i="0" dirty="0"/>
              <a:t>Поднимите руки те, кто знаком с Конвенцией Организации Объединенных Наций о правах людей с ограниченными возможностями.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i="0" dirty="0"/>
              <a:t>Отлично!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i="0" dirty="0"/>
              <a:t>UNCRPD определяет основные права людей с ограниченными возможностями. Специальная олимпиада помогает странам выполнять свои обязательства по Конвенции о правах людей с ограниченными возможностями.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i="0" dirty="0"/>
              <a:t>Есть ли у кого-нибудь из вас конкретный опыт работы с UNCRPD и Специальной олимпиадой, которым вы хотели бы поделиться?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i="0" dirty="0"/>
              <a:t>Спасибо, что поделились информацией.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4508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/>
              <a:t>*** Рекомендуется участие атлета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i="0" dirty="0"/>
              <a:t>Сценарий для ведущего</a:t>
            </a:r>
          </a:p>
          <a:p>
            <a:r>
              <a:rPr lang="ru-ru" dirty="0"/>
              <a:t>Почему для вас как членов семей так важно участвовать в Специальной олимпиаде? </a:t>
            </a:r>
          </a:p>
          <a:p>
            <a:r>
              <a:rPr lang="ru-ru" dirty="0"/>
              <a:t>Программы Специальной олимпиады полагаются на участие членов семей. </a:t>
            </a:r>
          </a:p>
          <a:p>
            <a:r>
              <a:rPr lang="ru-ru" dirty="0"/>
              <a:t>На соревнованиях и мероприятиях Специальной олимпиады члены семей находятся среди друзей и чувствуют себя как дома. Они с гордостью наблюдают, как их атлет достигает успеха и ощущает радость. Специальная олимпиада — это сеть поддержки, которая заботливо и позитивно объединяет членов семей. </a:t>
            </a:r>
          </a:p>
          <a:p>
            <a:r>
              <a:rPr lang="ru-ru" dirty="0"/>
              <a:t>Члены семей — это также важный элемент для связи с сообществом и расширения поддержки нашего движения.</a:t>
            </a:r>
          </a:p>
          <a:p>
            <a:r>
              <a:rPr lang="ru-ru" dirty="0"/>
              <a:t>Наконец, члены семей — это главные болельщики наших атлетов Специальной олимпиады. Они обеспечивают уникальную поддержку, любовь и помощь, которые не может предложить никто другой!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2654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/>
              <a:t>*** Рекомендуется участие атлета</a:t>
            </a:r>
          </a:p>
          <a:p>
            <a:endParaRPr lang="en-US" b="1" dirty="0"/>
          </a:p>
          <a:p>
            <a:r>
              <a:rPr lang="ru-ru" b="1" dirty="0"/>
              <a:t>Сценарий для ведущего </a:t>
            </a:r>
            <a:br/>
            <a:r>
              <a:rPr lang="ru-ru" dirty="0"/>
              <a:t>Вы завершили обучение по модулю «Знакомство со Специальной олимпиадой». Спасибо за участие! Надеемся, что эта информация оказалась полезной для вас.</a:t>
            </a:r>
            <a:br/>
            <a:r>
              <a:rPr lang="ru-ru" dirty="0"/>
              <a:t>Давайте вместе сделаем короткий трехминутный перерыв для разминки. </a:t>
            </a:r>
          </a:p>
          <a:p>
            <a:r>
              <a:rPr lang="ru-ru" dirty="0"/>
              <a:t>После этого у вас будет около 30 минут, чтобы освежиться.</a:t>
            </a:r>
          </a:p>
          <a:p>
            <a:endParaRPr lang="en-US" dirty="0"/>
          </a:p>
          <a:p>
            <a:r>
              <a:rPr lang="ru-ru" b="0" dirty="0"/>
              <a:t>(</a:t>
            </a:r>
            <a:r>
              <a:rPr lang="ru-ru" b="0" i="1" dirty="0"/>
              <a:t>Примечание для ведущего. Нажмите кнопку камеры, чтобы воспроизвести упражнения для разминки.)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5168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/>
              <a:t>Отведенное время: </a:t>
            </a:r>
            <a:r>
              <a:rPr lang="ru-ru" b="0" dirty="0"/>
              <a:t>30 минут</a:t>
            </a:r>
          </a:p>
          <a:p>
            <a:endParaRPr lang="en-US" b="0" dirty="0"/>
          </a:p>
          <a:p>
            <a:r>
              <a:rPr lang="ru-ru" b="1" dirty="0"/>
              <a:t>Сценарий для ведущего </a:t>
            </a:r>
          </a:p>
          <a:p>
            <a:r>
              <a:rPr lang="ru-ru" b="0" dirty="0"/>
              <a:t>Снова приветствую вас! Надеюсь, вы хорошо отдохнули. </a:t>
            </a:r>
          </a:p>
          <a:p>
            <a:r>
              <a:rPr lang="ru-ru" b="0" i="0" dirty="0"/>
              <a:t>Наш следующий модуль посвящен </a:t>
            </a:r>
            <a:r>
              <a:rPr lang="ru-ru" sz="1800" b="0" i="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рассмотрению понятия лидерства (что оно означает), отличительных особенностей лидеров, а также навыков, которыми они обладают. </a:t>
            </a:r>
            <a:endParaRPr lang="en-US" b="0" i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8203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/>
              <a:t>*** Рекомендуется участие атлета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i="1" dirty="0"/>
              <a:t>(Примечание для ведущего. Присутствующие атлеты могут рассказать о том, что следующие определения означают лично для них и каким образом они являются лидерами в своем сообществе.)</a:t>
            </a:r>
          </a:p>
          <a:p>
            <a:endParaRPr lang="en-US" dirty="0"/>
          </a:p>
          <a:p>
            <a:r>
              <a:rPr lang="ru-ru" b="1" dirty="0"/>
              <a:t>Сценарий для ведущего</a:t>
            </a:r>
          </a:p>
          <a:p>
            <a:pPr marL="0" indent="0"/>
            <a:r>
              <a:rPr lang="ru-ru" b="0" i="0" dirty="0"/>
              <a:t>При размышлении о лидерстве на ум могут прийти разные определения</a:t>
            </a:r>
            <a:r>
              <a:rPr lang="ru-ru" b="0" i="0"/>
              <a:t>. </a:t>
            </a:r>
            <a:br>
              <a:rPr lang="en-US" b="0" i="0"/>
            </a:br>
            <a:r>
              <a:rPr lang="ru-ru" b="0" i="0"/>
              <a:t>В </a:t>
            </a:r>
            <a:r>
              <a:rPr lang="ru-ru" b="0" i="0" dirty="0"/>
              <a:t>общем случае</a:t>
            </a:r>
            <a:r>
              <a:rPr lang="ru-ru" b="0" i="1" dirty="0"/>
              <a:t> </a:t>
            </a:r>
            <a:r>
              <a:rPr lang="ru-ru" sz="1200" b="0" i="0" dirty="0">
                <a:latin typeface="Ubuntu Light" panose="020B0304030602030204" pitchFamily="34" charset="0"/>
              </a:rPr>
              <a:t>ли</a:t>
            </a:r>
            <a:r>
              <a:rPr lang="ru-ru" sz="1200" b="0" dirty="0">
                <a:latin typeface="Ubuntu Light" panose="020B0304030602030204" pitchFamily="34" charset="0"/>
              </a:rPr>
              <a:t>дерство </a:t>
            </a:r>
            <a:r>
              <a:rPr lang="ru-ru" sz="1200" dirty="0">
                <a:latin typeface="Ubuntu Light" panose="020B0304030602030204" pitchFamily="34" charset="0"/>
              </a:rPr>
              <a:t>— это отношения, в которых один человек влияет на поведение или действия других людей для достижения поставленных целей. </a:t>
            </a:r>
            <a:r>
              <a:rPr lang="ru-ru" sz="1200" b="0" dirty="0">
                <a:latin typeface="Ubuntu Light" panose="020B0304030602030204" pitchFamily="34" charset="0"/>
              </a:rPr>
              <a:t>Лидеры обладают способностью </a:t>
            </a:r>
            <a:r>
              <a:rPr lang="ru-ru" sz="1200" dirty="0">
                <a:latin typeface="Ubuntu Light" panose="020B0304030602030204" pitchFamily="34" charset="0"/>
              </a:rPr>
              <a:t>направлять людей, помогать им и влиять на них.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i="0" dirty="0"/>
              <a:t>Теперь давайте перейдем к небольшому заданию.</a:t>
            </a:r>
            <a:endParaRPr lang="en-US" i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9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/>
              <a:t>Сценарий для ведущего</a:t>
            </a:r>
          </a:p>
          <a:p>
            <a:r>
              <a:rPr lang="ru-ru" dirty="0"/>
              <a:t>Для выполнения этого задания мы снова разделимся на группы по 2–3 человека. </a:t>
            </a:r>
            <a:br/>
            <a:r>
              <a:rPr lang="ru-ru" dirty="0"/>
              <a:t>Перед этим подумайте о лидере, которого вы знаете. Это может быть кто-то из Специальной олимпиады или не относящийся к ней. </a:t>
            </a:r>
            <a:br/>
            <a:r>
              <a:rPr lang="ru-ru" dirty="0"/>
              <a:t>Поделитесь в группах ответами на следующие три вопроса. </a:t>
            </a:r>
          </a:p>
          <a:p>
            <a:pPr marL="228600" indent="-228600">
              <a:buAutoNum type="arabicPeriod"/>
            </a:pPr>
            <a:r>
              <a:rPr lang="ru-ru" dirty="0"/>
              <a:t>Кто этот лидер? </a:t>
            </a:r>
          </a:p>
          <a:p>
            <a:pPr marL="228600" indent="-228600">
              <a:buAutoNum type="arabicPeriod"/>
            </a:pPr>
            <a:r>
              <a:rPr lang="ru-ru" dirty="0"/>
              <a:t>Что, как вы думаете, вдохновляет людей следовать за этим человеком? </a:t>
            </a:r>
          </a:p>
          <a:p>
            <a:pPr marL="228600" indent="-228600">
              <a:buAutoNum type="arabicPeriod"/>
            </a:pPr>
            <a:r>
              <a:rPr lang="ru-ru" dirty="0"/>
              <a:t>Какие его навыки или особенности поведения, по вашему мнению, проявляются в вашем собственном лидерстве?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ru-ru" i="1" dirty="0"/>
              <a:t>(Примечание для ведущего. Выделите на ответы участников около пяти минут.)</a:t>
            </a:r>
          </a:p>
          <a:p>
            <a:endParaRPr lang="en-US" dirty="0"/>
          </a:p>
          <a:p>
            <a:r>
              <a:rPr lang="ru-ru" dirty="0"/>
              <a:t>Отлично! Теперь давайте вернемся и проведем опрос.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b="1" i="1" dirty="0">
              <a:effectLst/>
              <a:latin typeface="Ubuntu Light" panose="020B03040306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48608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CEC8EA-B5B1-EB79-3E80-767EAF20F6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536B66-DD9E-8C3D-5410-8F02859131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4E2E5B-AFAB-37A5-4FFB-F28B52250B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086100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/>
              <a:t>Сценарий для ведущего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800" b="0" i="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Выберите категорию, которая лучше всего представляет указанного вами лидера.</a:t>
            </a:r>
            <a:endParaRPr lang="en-US" sz="1800" b="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800" b="1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52000" marR="0" lvl="0" indent="-1800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800" b="0" i="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Тренер</a:t>
            </a:r>
            <a:endParaRPr lang="en-US" sz="1800" b="0" i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52000" marR="0" lvl="0" indent="-1800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800" b="0" i="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Учитель</a:t>
            </a:r>
            <a:endParaRPr lang="en-US" sz="1800" b="0" i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52000" marR="0" lvl="0" indent="-1800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800" b="0" i="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Товарищ по команде</a:t>
            </a:r>
            <a:endParaRPr lang="en-US" sz="1800" b="0" i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52000" marR="0" lvl="0" indent="-1800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800" b="0" i="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Волонтер Специальной олимпиады</a:t>
            </a:r>
            <a:endParaRPr lang="en-US" sz="1800" b="0" i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52000" marR="0" lvl="0" indent="-1800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800" b="0" i="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Лидер общественной группы</a:t>
            </a:r>
            <a:endParaRPr lang="en-US" sz="1800" b="0" i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52000" marR="0" lvl="0" indent="-1800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800" b="0" i="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Коллега по работе</a:t>
            </a:r>
            <a:endParaRPr lang="en-US" sz="1800" b="0" i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52000" marR="0" lvl="0" indent="-1800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800" b="0" i="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Атлет-лидер</a:t>
            </a:r>
            <a:endParaRPr lang="en-US" sz="1800" b="0" i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800" b="1" i="1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800" i="1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(Примечание для ведущего. Назовите любые особенности, которые вы можете отнести к категории выбранного человека. Какие черты у этих категорий общие? Попросите участников групп указать любые сходства в ответах в разных группах.)</a:t>
            </a:r>
            <a:endParaRPr lang="en-US" sz="1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  <a:p>
            <a:r>
              <a:rPr lang="ru-ru" dirty="0"/>
              <a:t>Давайте помнить об этих сходствах, двигаясь вперед! </a:t>
            </a:r>
            <a:br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37B951-7EC9-6494-3569-3F319C826B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320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2994660"/>
          </a:xfrm>
        </p:spPr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b="1" i="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Сценарий для ведущего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b="0" i="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поведении выбранных вами лидеров есть много общего. Кроме того, они выполняют много таких действий, которые позволяют считать их хорошими лидерами.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b="0" i="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Вот несколько примеров поведения лучших лидеров.</a:t>
            </a:r>
            <a:endParaRPr lang="en-US" sz="1200" b="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b="0" i="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200" b="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b="0" i="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Хорошие лидеры</a:t>
            </a:r>
            <a:endParaRPr lang="en-US" sz="1200" b="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Ubuntu Light" panose="020B0304030602030204" pitchFamily="34" charset="0"/>
              <a:buChar char="-"/>
            </a:pPr>
            <a:r>
              <a:rPr lang="ru-ru" sz="1200" b="0" i="0" u="none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Демонстрация должного поведения. Они подают хороший пример другим людям. Лидеры показывают людям, как им следует относиться друг к другу и как усердно работать.</a:t>
            </a:r>
            <a:endParaRPr lang="en-US" sz="1200" b="0" i="0" u="none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Ubuntu Light" panose="020B0304030602030204" pitchFamily="34" charset="0"/>
              <a:buChar char="-"/>
            </a:pPr>
            <a:r>
              <a:rPr lang="ru-ru" sz="1200" b="0" i="0" u="none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Содействие созданию общего видения. Лидеры верят, что они могут изменить ситуацию. Они разделяют энтузиазм по поводу будущего. Сильные лидеры находят способ вдохновить других на действия.</a:t>
            </a:r>
            <a:endParaRPr lang="en-US" sz="1200" b="0" i="0" u="none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Ubuntu Light" panose="020B0304030602030204" pitchFamily="34" charset="0"/>
              <a:buChar char="-"/>
            </a:pPr>
            <a:r>
              <a:rPr lang="ru-ru" sz="1200" b="0" i="0" u="none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Критическая оценка существующих процессов. Сильные лидеры всегда изучают что-то новое и улучшают методы работы. Они не боятся задавать вопросы и не позволяют людям оправдываться, заявляя «Ну, так всегда делалось!»</a:t>
            </a:r>
            <a:endParaRPr lang="en-US" sz="1200" b="0" i="0" u="none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Ubuntu Light" panose="020B0304030602030204" pitchFamily="34" charset="0"/>
              <a:buChar char="-"/>
            </a:pPr>
            <a:r>
              <a:rPr lang="ru-ru" sz="1200" b="0" i="0" u="none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Подбадривание. Сильные лидеры видят, когда другие люди что-то делают хорошо, и воздают им должное за работу. Они подбадривают людей, особенно когда дела идут тяжело.</a:t>
            </a:r>
            <a:endParaRPr lang="en-US" sz="1200" b="0" i="0" u="none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Ubuntu Light" panose="020B0304030602030204" pitchFamily="34" charset="0"/>
              <a:buChar char="-"/>
            </a:pPr>
            <a:r>
              <a:rPr lang="ru-ru" sz="1200" b="0" i="0" u="none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Предоставление другим возможности действовать. </a:t>
            </a:r>
            <a:r>
              <a:rPr lang="ru-ru" sz="1200" b="0" i="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Сильные лидеры поощряют и расширяют возможности других людей. Они хотят, чтобы каждый в команде вносил свой вклад в общее дело. Они создают атмосферу доверия и уважения для всех участников.</a:t>
            </a:r>
            <a:endParaRPr lang="en-US" sz="1200" b="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966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87477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/>
              <a:t>*** На этом занятии рекомендуется участие атлета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200" b="1" i="0" dirty="0">
              <a:effectLst/>
              <a:latin typeface="Ubuntu Light" panose="020B03040306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b="1" i="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Сценарий для ведущего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b="0" i="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Теперь мы обсудим 6 основных качеств общего лидера.</a:t>
            </a:r>
            <a:endParaRPr lang="en-GB" sz="1800" dirty="0">
              <a:solidFill>
                <a:srgbClr val="7030A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dirty="0">
              <a:solidFill>
                <a:srgbClr val="7030A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Мы хотим развивать эти шесть качеств у всех людей, участвующих в развитии лидерских качеств в Специальной олимпиаде. Мы считаем, что эти 6 качеств являются ключевыми для раскрытия нашего истинного потенциала не только как просто лидеров, но и как инклюзивных лидеров, которые борются за радикальную инклюзивность, особенно для людей с ограниченными интеллектуальными возможностями и отклонениями в развитии.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800" dirty="0"/>
              <a:t>У вас как у семейного лидера будет возможность развивать эти качества при работе руководителем в нашей организации.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200" b="0" i="0" dirty="0">
              <a:effectLst/>
              <a:latin typeface="Ubuntu Light" panose="020B03040306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b="0" i="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Для нас важно понимать, какие качества у нас развиты лучше всего, а какие нужно улучшить. </a:t>
            </a:r>
            <a:endParaRPr lang="en-US" sz="1200" b="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b="0" i="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200" b="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b="0" i="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 всех нас есть что-то, в чем мы хороши (сильные стороны), и то, что можно улучшить (слабые стороны).</a:t>
            </a:r>
            <a:endParaRPr lang="en-US" sz="1200" b="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b="0" i="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200" b="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b="0" i="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Чтобы стать сильным лидером, очень важно знать свои сильные и слабые стороны. Это поможет вам понять, что нужно улучшить или как создать успешную команду. Хорошие лидеры окружают себя людьми, чьи сильные стороны хорошо сочетаются с их собственными и прикрывают их слабые места или пробелы в знаниях.</a:t>
            </a:r>
            <a:endParaRPr lang="en-US" sz="1200" b="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ru-ru" sz="1200" b="0" i="0" dirty="0">
                <a:effectLst/>
                <a:latin typeface="Ubuntu Light" panose="020B0304030602030204" pitchFamily="34" charset="0"/>
                <a:ea typeface="Calibri" panose="020F0502020204030204" pitchFamily="34" charset="0"/>
              </a:rPr>
              <a:t> 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AB4960-CA66-47E0-A69E-4C8E9D6BFF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80498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3CF274-760F-C089-533C-6105862A5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CBDE47-01F4-EEC7-734B-689339953E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28E593-3822-AB57-FFEE-B734392E92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i="0" dirty="0">
              <a:effectLst/>
              <a:latin typeface="Ubuntu Light" panose="020B03040306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Сценарий для ведущего </a:t>
            </a:r>
            <a:r>
              <a:rPr lang="ru-ru" sz="1200" b="0" i="0" dirty="0">
                <a:effectLst/>
                <a:latin typeface="Ubuntu Light" panose="020B0304030602030204" pitchFamily="34" charset="0"/>
                <a:ea typeface="Calibri" panose="020F0502020204030204" pitchFamily="34" charset="0"/>
              </a:rPr>
              <a:t> 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dirty="0">
                <a:effectLst/>
                <a:latin typeface="Ubuntu Light" panose="020B0304030602030204" pitchFamily="34" charset="0"/>
                <a:ea typeface="Calibri" panose="020F0502020204030204" pitchFamily="34" charset="0"/>
              </a:rPr>
              <a:t>Первое качество — эмпатия.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457200" algn="l"/>
              </a:tabLst>
            </a:pPr>
            <a:r>
              <a:rPr lang="ru-ru" sz="18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Эмпатические лидеры — это люди, которые ищут разнообразие, демонстрируют веру в других, становятся на их место, являются искренними, а также осознают свое собственное поведение и предубеждения. </a:t>
            </a:r>
            <a:endParaRPr lang="en-US" sz="1200" b="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b="0" i="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17C73E-5AEE-0114-939B-9E8F107099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AB4960-CA66-47E0-A69E-4C8E9D6BFF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03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2743200"/>
          </a:xfrm>
        </p:spPr>
        <p:txBody>
          <a:bodyPr/>
          <a:lstStyle/>
          <a:p>
            <a:r>
              <a:rPr lang="ru-ru" b="1" dirty="0"/>
              <a:t>Сценарий для ведущего </a:t>
            </a:r>
          </a:p>
          <a:p>
            <a:r>
              <a:rPr lang="ru-ru" b="0" dirty="0"/>
              <a:t>Прежде чем мы официально начнем обучение, у вас есть возможность принять участие в дополнительном опросе о семейном благополучии в рамках</a:t>
            </a:r>
            <a:r>
              <a:rPr lang="ru-r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инициативы Специальной олимпиады по обеспечению социально-эмоционального благополучия. Если вы решите принять участие в этом опросе, вам нужно будет пройти его дважды — до и после обучения семейных лидеров. Если вы решите пройти первоначальный опрос, мы просим вас также пройти итоговый опрос.</a:t>
            </a:r>
          </a:p>
          <a:p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Участие в этом опросе добровольное, и ваша информация останется анонимной. Если вы решите принять участие в опросе, при прохождении первоначального опроса вам будет предложено предоставить дополнительные демографические данные. Вы можете отказаться предоставлять их, но перед отправкой ответов вам будет предложено заполнить форму шкалы оценки семейного благополучия.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Ваши ответы будут иметь неоценимое значение для определения наилучшего способа поддержки семейного благополучия Специальной олимпиадой в будущем.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Предполагается, что для прохождения этого опроса потребуется около пяти минут. </a:t>
            </a:r>
            <a:br/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ru-ru" sz="1800" kern="100" dirty="0">
                <a:effectLst/>
                <a:latin typeface="Aptos" panose="020B0004020202020204" pitchFamily="34" charset="0"/>
                <a:cs typeface="Arial" panose="020B0604020202020204" pitchFamily="34" charset="0"/>
              </a:rPr>
              <a:t>Анкету первоначального опроса вы найдете в документе «Обучение семейных лидеров: руководство для участников», но также можно отсканировать QR-код на следующем слайде, чтобы пройти опрос в электронном виде. 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kern="100" dirty="0">
              <a:effectLst/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800" kern="100" dirty="0">
                <a:effectLst/>
                <a:latin typeface="Aptos" panose="020B0004020202020204" pitchFamily="34" charset="0"/>
                <a:cs typeface="Arial" panose="020B0604020202020204" pitchFamily="34" charset="0"/>
              </a:rPr>
              <a:t>Если вы захотите принять участие в опросе, я дам вам около пяти минут на заполнение анкеты.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9881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62E4F9-F1A5-23B3-3885-7F07E729B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86CF2F-750F-5448-C798-CB6A599095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64EC81-99E3-45E1-6613-9369DBCE54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i="0" dirty="0">
              <a:effectLst/>
              <a:latin typeface="Ubuntu Light" panose="020B03040306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Сценарий для ведущего 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b="0" i="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Следующее качество — сила воли.</a:t>
            </a:r>
            <a:endParaRPr lang="en-US" sz="1200" b="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457200" algn="l"/>
              </a:tabLst>
            </a:pPr>
            <a:r>
              <a:rPr lang="ru-ru" sz="18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Люди, имеющее это качество, устойчивы, неустанны, проявляют целеустремленность и активность, преодолевают барьеры и сохраняют нацеленность на инклюзивность.</a:t>
            </a:r>
            <a:br/>
            <a:endParaRPr lang="en-US" sz="1200" b="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F9604D-714B-2E2E-3203-890EBA29B2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AB4960-CA66-47E0-A69E-4C8E9D6BFF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38958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A57E3B-5C9D-F8A2-4C79-943DA18A8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FCDEFB-4D87-CC0E-2373-C9870D201C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117515-B619-F9B0-88C4-28642ACC2A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i="0" dirty="0">
              <a:effectLst/>
              <a:latin typeface="Ubuntu Light" panose="020B03040306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Сценарий для ведущего </a:t>
            </a:r>
            <a:r>
              <a:rPr lang="ru-ru" sz="1200" b="0" i="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200" b="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b="0" i="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Следующее качество — ответственность.</a:t>
            </a:r>
            <a:endParaRPr lang="en-US" sz="1200" b="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dirty="0"/>
              <a:t>Наличие этого качества означает, что вы </a:t>
            </a:r>
            <a:r>
              <a:rPr lang="ru-ru" sz="180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сосредотачиваетесь </a:t>
            </a:r>
            <a:br>
              <a:rPr lang="en-US" sz="180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180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на </a:t>
            </a:r>
            <a:r>
              <a:rPr lang="ru-ru" sz="18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результатах, выполняете обещания и вдохновляете своими действиями других.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0BCFF2-8D9C-C72E-7068-44975E4495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AB4960-CA66-47E0-A69E-4C8E9D6BFF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48985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342654-B330-8E86-05CF-5128315962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A11F11-8A43-9917-D450-9215E7802F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C386FA-9D08-9CCD-E947-1EA16688BF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i="0" dirty="0">
              <a:effectLst/>
              <a:latin typeface="Ubuntu Light" panose="020B03040306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Сценарий для ведущего </a:t>
            </a:r>
            <a:endParaRPr lang="en-US" sz="1200" b="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b="0" i="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Открытость также очень важна.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200" b="0" i="0" dirty="0">
              <a:effectLst/>
              <a:latin typeface="Ubuntu Light" panose="020B03040306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Она означает, что вы активно ищете разные точки зрения, коммуникабельны, больше слушаете, чем говорите, выстраиваете партнерские отношения и хорошо </a:t>
            </a:r>
            <a:r>
              <a:rPr lang="ru-ru" sz="180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работаете </a:t>
            </a:r>
            <a:br>
              <a:rPr lang="en-US" sz="180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180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в </a:t>
            </a:r>
            <a:r>
              <a:rPr lang="ru-ru" sz="18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команде.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200" b="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017C14-6276-A5BE-A92D-1D33A8C718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AB4960-CA66-47E0-A69E-4C8E9D6BFF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32549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0D0B40-1171-1B4D-05CB-01C3081C7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76C62B-47EE-1320-01C0-C1F7AD4AF6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AC5DD9-4181-F3AC-CA21-5CE6C2D782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i="0" dirty="0">
              <a:effectLst/>
              <a:latin typeface="Ubuntu Light" panose="020B03040306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Сценарий для ведущего 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b="0" i="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Смелость не менее важна, чем открытость.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200" b="0" i="0" dirty="0">
              <a:effectLst/>
              <a:latin typeface="Ubuntu Light" panose="020B03040306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Смелые люди бросают вызов другим, они сильны духом и увлечены своим делом, не боятся терпеть неудачи и учатся на ошибках.</a:t>
            </a:r>
            <a:endParaRPr lang="en-US" sz="1200" b="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AD1526-6444-10CB-549F-42658EA2FB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AB4960-CA66-47E0-A69E-4C8E9D6BFF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47302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E187E-255F-61ED-DB8C-82667CFDE1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D06987-9CF1-18D1-6151-1DF0045222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D6B654-9379-5B94-9B00-17363807EF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200" b="1" i="0" dirty="0">
              <a:effectLst/>
              <a:latin typeface="Ubuntu Light" panose="020B03040306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b="1" i="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Сценарий для ведущего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b="0" i="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последнее, но не менее важное качество — новаторское мышление.</a:t>
            </a:r>
            <a:endParaRPr lang="en-US" sz="1200" b="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457200" algn="l"/>
              </a:tabLst>
            </a:pPr>
            <a:endParaRPr lang="en-US" sz="1200" b="0" i="0" dirty="0">
              <a:effectLst/>
              <a:latin typeface="Ubuntu Light" panose="020B03040306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457200" algn="l"/>
              </a:tabLst>
            </a:pPr>
            <a:r>
              <a:rPr lang="ru-ru" sz="1200" b="0" i="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Лидеры, обладающие новаторским мышлением, понимают, что перемены могут быть полезны и улучшают ситуацию.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Они поощряют мышление роста, способствуют творческому обмену идеями с другими людьми, вдохновляют своим позитивным настроем, стимулируют обучение и стремятся к постоянному совершенствованию.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457200" algn="l"/>
              </a:tabLst>
            </a:pPr>
            <a:endParaRPr lang="en-US" sz="1200" b="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F047C4-0214-1212-8FB8-5721DF05FB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AB4960-CA66-47E0-A69E-4C8E9D6BFF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5233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187C18-0A8A-1223-049C-095EBD88E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8F08C9-2332-90CC-EB10-F219A3F11E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8AF42F-026E-E80F-6B0B-A2A70C8139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4284663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i="0" dirty="0">
              <a:effectLst/>
              <a:latin typeface="Ubuntu Light" panose="020B03040306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Сценарий для ведущего 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ru-ru" sz="1200" b="0" i="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Теперь давайте проведем опрос вручную. Помните об этих размышлениях, так как в конце следующего модуля у нас будет задание по оценке сильных сторон. </a:t>
            </a:r>
            <a:endParaRPr lang="en-US" sz="1200" b="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b="1" i="1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b="0" i="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Какое качество, по вашему мнению, у вас развито лучше всего?</a:t>
            </a:r>
            <a:endParaRPr lang="en-US" sz="1200" b="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b="0" i="0" dirty="0">
                <a:effectLst/>
                <a:latin typeface="Ubuntu Light" panose="020B0304030602030204" pitchFamily="34" charset="0"/>
                <a:ea typeface="Calibri" panose="020F0502020204030204" pitchFamily="34" charset="0"/>
              </a:rPr>
              <a:t>Эмпатия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b="0" i="0" dirty="0">
                <a:effectLst/>
                <a:latin typeface="Ubuntu Light" panose="020B0304030602030204" pitchFamily="34" charset="0"/>
                <a:ea typeface="Calibri" panose="020F0502020204030204" pitchFamily="34" charset="0"/>
              </a:rPr>
              <a:t>Сила воли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b="0" i="0" dirty="0">
                <a:effectLst/>
                <a:latin typeface="Ubuntu Light" panose="020B0304030602030204" pitchFamily="34" charset="0"/>
                <a:ea typeface="Calibri" panose="020F0502020204030204" pitchFamily="34" charset="0"/>
              </a:rPr>
              <a:t>Ответственность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b="0" i="0" dirty="0">
                <a:effectLst/>
                <a:latin typeface="Ubuntu Light" panose="020B0304030602030204" pitchFamily="34" charset="0"/>
                <a:ea typeface="Calibri" panose="020F0502020204030204" pitchFamily="34" charset="0"/>
              </a:rPr>
              <a:t>Открытость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b="0" i="0" dirty="0">
                <a:effectLst/>
                <a:latin typeface="Ubuntu Light" panose="020B0304030602030204" pitchFamily="34" charset="0"/>
                <a:ea typeface="Calibri" panose="020F0502020204030204" pitchFamily="34" charset="0"/>
              </a:rPr>
              <a:t>Смелость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b="0" i="0" dirty="0">
                <a:effectLst/>
                <a:latin typeface="Ubuntu Light" panose="020B0304030602030204" pitchFamily="34" charset="0"/>
                <a:ea typeface="Calibri" panose="020F0502020204030204" pitchFamily="34" charset="0"/>
              </a:rPr>
              <a:t>Новаторское мышление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200" b="0" i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effectLst/>
                <a:latin typeface="Ubuntu Light" panose="020B0304030602030204" pitchFamily="34" charset="0"/>
                <a:ea typeface="Calibri" panose="020F0502020204030204" pitchFamily="34" charset="0"/>
              </a:rPr>
              <a:t> 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b="0" i="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Какое качество вы хотите улучшить?</a:t>
            </a:r>
            <a:endParaRPr lang="en-US" sz="1200" b="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b="0" i="0" dirty="0">
                <a:effectLst/>
                <a:latin typeface="Ubuntu Light" panose="020B0304030602030204" pitchFamily="34" charset="0"/>
                <a:ea typeface="Calibri" panose="020F0502020204030204" pitchFamily="34" charset="0"/>
              </a:rPr>
              <a:t>Эмпатия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b="0" i="0" dirty="0">
                <a:effectLst/>
                <a:latin typeface="Ubuntu Light" panose="020B0304030602030204" pitchFamily="34" charset="0"/>
                <a:ea typeface="Calibri" panose="020F0502020204030204" pitchFamily="34" charset="0"/>
              </a:rPr>
              <a:t>Сила воли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b="0" i="0" dirty="0">
                <a:effectLst/>
                <a:latin typeface="Ubuntu Light" panose="020B0304030602030204" pitchFamily="34" charset="0"/>
                <a:ea typeface="Calibri" panose="020F0502020204030204" pitchFamily="34" charset="0"/>
              </a:rPr>
              <a:t>Ответственность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b="0" i="0" dirty="0">
                <a:effectLst/>
                <a:latin typeface="Ubuntu Light" panose="020B0304030602030204" pitchFamily="34" charset="0"/>
                <a:ea typeface="Calibri" panose="020F0502020204030204" pitchFamily="34" charset="0"/>
              </a:rPr>
              <a:t>Открытость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b="0" i="0" dirty="0">
                <a:effectLst/>
                <a:latin typeface="Ubuntu Light" panose="020B0304030602030204" pitchFamily="34" charset="0"/>
                <a:ea typeface="Calibri" panose="020F0502020204030204" pitchFamily="34" charset="0"/>
              </a:rPr>
              <a:t>Смелость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b="0" i="0" dirty="0">
                <a:effectLst/>
                <a:latin typeface="Ubuntu Light" panose="020B0304030602030204" pitchFamily="34" charset="0"/>
                <a:ea typeface="Calibri" panose="020F0502020204030204" pitchFamily="34" charset="0"/>
              </a:rPr>
              <a:t>Новаторское мышление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b="1" i="1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b="0" i="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Как, по вашему мнению, вы можете использовать свое лучшее качество и улучшить его? Запишите свой ответ и работайте над ним в течение следующих нескольких недель и месяцев. Помните, что хорошие лидеры всегда работают над совершенствованием своих качеств. </a:t>
            </a:r>
            <a:endParaRPr lang="en-US" sz="1200" b="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ED5622-36AD-6A16-D94F-FBBCCDC243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AB4960-CA66-47E0-A69E-4C8E9D6BFF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12519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/>
              <a:t>Отведенное время: </a:t>
            </a:r>
            <a:r>
              <a:rPr lang="ru-ru" b="0" dirty="0"/>
              <a:t>30 минут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/>
              <a:t>Сценарий для ведущего </a:t>
            </a:r>
            <a:br/>
            <a:r>
              <a:rPr lang="ru-ru" dirty="0"/>
              <a:t>Теперь, когда мы знаем, что такое лидер, давайте обсудим, как стать семейным лидером! Мы рассмотрим главную цель семейного лидера, основные роли и обязанности, ожидания и планы после прохождения этого обучения, потенциальные роли, а также выполним задание по оценке сильных сторон.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04598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/>
              <a:t>Сценарий для ведущего </a:t>
            </a:r>
          </a:p>
          <a:p>
            <a:r>
              <a:rPr lang="ru-ru" dirty="0"/>
              <a:t>Ваша главная цель как семейного лидера — работа с персоналом местных программ, чтобы способствовать формированию поддерживающего инклюзивного сообщества для членов семей Специальной олимпиады путем создания сети, где члены семей могут делиться опытом, получать доступ к ресурсам и активно способствовать успеху программ Специальной олимпиады. Семейные лидеры играют решающую роль в улучшении общения, совместной работы и взаимодействия между членами семей Специальной олимпиады.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77105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/>
              <a:t>Сценарий для ведущего </a:t>
            </a:r>
          </a:p>
          <a:p>
            <a:r>
              <a:rPr lang="ru-ru" dirty="0"/>
              <a:t>Ниже приведены основные роли и обязанности семейных лидеров. </a:t>
            </a:r>
          </a:p>
          <a:p>
            <a:endParaRPr lang="en-US" dirty="0"/>
          </a:p>
          <a:p>
            <a:r>
              <a:rPr lang="ru-ru" dirty="0"/>
              <a:t>Обязанности семейных лидеров</a:t>
            </a:r>
          </a:p>
          <a:p>
            <a:pPr marL="342900" marR="0" lvl="0" indent="-34290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Понимание структуры и целей местной программы.</a:t>
            </a: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Семейные лидеры должны тесно сотрудничать с персоналом своей местной программы, чтобы понять ее цели и структуру. Это обеспечит гарантию согласия всех участников и поддержку ими одной и той же стратегии и одинаковых задач.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Поддержка членов семей.</a:t>
            </a: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Предлагайте поддержку членам семей, предоставляя информацию, ресурсы и рекомендации по участию в Специальной олимпиаде и другим услугам сообщества.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47862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/>
              <a:t>Сценарий для ведущего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Поддержка программы.</a:t>
            </a: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Как семейный лидер, прошедший обучение, выясните у персонала своей программы, имеется ли какая-либо потребность, для удовлетворения которой у вас есть время и опыт.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Сбор отзывов.</a:t>
            </a: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Собирайте отзывы семей и обеспечивайте, чтобы их голоса были представлены в дискуссиях и учитывались при принятии решений. В зависимости от структуры вовлечения членов семей в вашей программе эта информация может быть передана координатору по семейным вопросам программы или в совет семейных лидеров.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885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AA691-A094-09E2-E5DE-8749BBAECA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FD82B7-4837-5CF9-6F62-AB3EC50CEB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6A7B7A-9029-FF05-5483-B57E495D2C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/>
              <a:t>Сценарий для ведущего </a:t>
            </a:r>
            <a:endParaRPr lang="en-US" b="0" dirty="0"/>
          </a:p>
          <a:p>
            <a:r>
              <a:rPr lang="ru-ru" dirty="0"/>
              <a:t>Если вы решили принять участие в опросе и хотите пройти его в электронном виде, вот QR-код для этого.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A828B4-CC95-0D7B-271F-2A4D5E1825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65420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348990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/>
              <a:t>*** Рекомендуется участие атлета</a:t>
            </a:r>
            <a:endParaRPr lang="en-US" i="1" dirty="0"/>
          </a:p>
          <a:p>
            <a:r>
              <a:rPr lang="ru-ru" i="1" dirty="0"/>
              <a:t>(Примечание для ведущего. Подготовьте достаточное количество листов бумаги с указанием разных лидерских качеств: по одному лидерскому качеству на человека. Обратитесь к представленному выше списку лидерских качеств и напишите на каждом листе бумаги по одному названию лидерского качества. Вручите каждому участнику лист бумаги с одним лидерским качеством.)</a:t>
            </a:r>
          </a:p>
          <a:p>
            <a:endParaRPr lang="en-US" i="1" dirty="0"/>
          </a:p>
          <a:p>
            <a:r>
              <a:rPr lang="ru-ru" b="1" i="0" dirty="0"/>
              <a:t>Сценарий для ведущего </a:t>
            </a:r>
          </a:p>
          <a:p>
            <a:r>
              <a:rPr lang="ru-ru" b="0" i="0" dirty="0"/>
              <a:t>Когда вы начнете планировать работу с персоналом своей программы (руководителями региона) для достижения общих целей, вам будет полезно подумать о своих сильных сторонах в привязке к Специальной олимпиаде.</a:t>
            </a:r>
          </a:p>
          <a:p>
            <a:r>
              <a:rPr lang="ru-ru" b="0" i="0" dirty="0"/>
              <a:t>Сейчас мы выполним задание по оценке сильных сторон, чтобы подумать о некоторых лидерских качествах и о том, как они связаны с вашей работой в Специальной олимпиаде в качестве семейного лидера. </a:t>
            </a:r>
          </a:p>
          <a:p>
            <a:r>
              <a:rPr lang="ru-ru" b="0" i="0" dirty="0"/>
              <a:t>Сначала посмотрите, какое лидерское качество указано на вашей карточке, и подумайте, как оно связано с вашей работой в Специальной олимпиаде в качестве лидера.</a:t>
            </a:r>
          </a:p>
          <a:p>
            <a:r>
              <a:rPr lang="ru-ru" b="0" i="0" dirty="0"/>
              <a:t>Далее давайте встанем и соберемся в круг. </a:t>
            </a:r>
          </a:p>
          <a:p>
            <a:r>
              <a:rPr lang="ru-ru" b="0" i="0" dirty="0"/>
              <a:t>Теперь вы по очереди сообщите о сильных сторонах, указанных на карточках, и объясните, как, по вашему мнению, они проявляются в вашем стиле руководства или подходе к нему. </a:t>
            </a:r>
            <a:br/>
            <a:r>
              <a:rPr lang="ru-ru" b="0" i="0" dirty="0"/>
              <a:t>После того как вы поделитесь информацией о своей сильной стороне, передайте карточку с этой сильной стороной участнику слева от вас. </a:t>
            </a:r>
            <a:br/>
            <a:r>
              <a:rPr lang="ru-ru" b="0" i="0" dirty="0"/>
              <a:t>Новый владелец карточки размышляет о том, как эта сильная сторона применима к нему или как она проявляется в его работе в качестве лидера, а также делится своей карточкой с указанием сильной стороны. </a:t>
            </a:r>
          </a:p>
          <a:p>
            <a:r>
              <a:rPr lang="ru-ru" b="0" i="0" dirty="0"/>
              <a:t>Я начну.</a:t>
            </a:r>
          </a:p>
          <a:p>
            <a:endParaRPr lang="en-US" b="0" i="0" dirty="0"/>
          </a:p>
          <a:p>
            <a:r>
              <a:rPr lang="ru-ru" b="0" i="0" dirty="0"/>
              <a:t>Отличная совместная работа! Давайте снова займем свои места.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21705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/>
              <a:t>*** Рекомендуется участие атлета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i="1" dirty="0"/>
              <a:t>(Примечание для ведущего. Завершите выполнение задания размышлением в группе о выявленных сильных сторонах.)</a:t>
            </a:r>
          </a:p>
          <a:p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i="0" dirty="0"/>
              <a:t>Сценарий для ведущего </a:t>
            </a:r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i="0" dirty="0"/>
              <a:t>Как видите, при совместной работе в кругу сильных сторон сильные стороны отдельных участников приумножаются. Помните об этом после расставания в конце обучения и знайте, что у вас есть сила в лице наших семейных лидеров!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i="0" dirty="0"/>
              <a:t>Что вы думаете об этом? Как можно объединить эти разные сильные стороны и использовать их для улучшения семейного лидерства в Специальной олимпиаде?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03432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/>
              <a:t>Сценарий для ведущего </a:t>
            </a:r>
            <a:endParaRPr lang="en-US" dirty="0"/>
          </a:p>
          <a:p>
            <a:r>
              <a:rPr lang="ru-ru" dirty="0"/>
              <a:t>Итак, что произойдет после наших двух дней совместного обучения и как вы сможете начать свою работу в роли семейного лидера? </a:t>
            </a:r>
          </a:p>
          <a:p>
            <a:r>
              <a:rPr lang="ru-ru" dirty="0"/>
              <a:t>После прохождения обучения важно </a:t>
            </a:r>
            <a:r>
              <a:rPr lang="ru-ru" sz="1200" kern="100" dirty="0"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в</a:t>
            </a: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стретиться с координатором по семейным вопросам вашей программы или другим сотрудником Специальной олимпиады в местном сообществе. На этой встрече вы можете представить свои цели и планы по расширению участия семей в местной программе (эти цели и планы мы разработаем в конце сегодняшнего дня). Во время и после этой встречи с персоналом Специальной олимпиады вы можете при необходимости изменить свои цели, чтобы обеспечить их соответствие целям вашей местной программы. Затем вы можете реализовать этот новый план действий в качестве семейного лидера. 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None/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None/>
            </a:pP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протяжении всей вашей работы в качестве семейного лидера обязательно регулярно связывайтесь с местным контактным лицом программы, чтобы сообщать ему об отзывах, успехах и препятствиях. Помните, что вы не одиноки, и мы все работаем вместе для достижения целей программы!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38943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/>
              <a:t>Сценарий для ведущего </a:t>
            </a:r>
            <a:endParaRPr lang="en-US" dirty="0"/>
          </a:p>
          <a:p>
            <a:r>
              <a:rPr lang="ru-ru" dirty="0"/>
              <a:t>Итак, что произойдет после наших двух дней совместного обучения и как вы сможете начать свою работу в роли семейного лидера? </a:t>
            </a:r>
          </a:p>
          <a:p>
            <a:r>
              <a:rPr lang="ru-ru" dirty="0"/>
              <a:t>После прохождения обучения важно </a:t>
            </a:r>
            <a:r>
              <a:rPr lang="ru-ru" sz="1200" kern="100" dirty="0"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в</a:t>
            </a: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стретиться с координатором по семейным вопросам вашей программы или другим сотрудником Специальной олимпиады в местном сообществе. На этой встрече вы можете представить свои цели и планы по расширению участия семей в местной программе (эти цели и планы мы разработаем в конце сегодняшнего дня). Во время и после этой встречи с персоналом Специальной олимпиады вы можете при необходимости изменить свои цели, чтобы обеспечить их соответствие целям вашей местной программы. Затем вы можете реализовать этот новый план действий в качестве семейного лидера. 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None/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None/>
            </a:pP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протяжении всей вашей работы в качестве семейного лидера обязательно регулярно связывайтесь с местным контактным лицом программы, чтобы сообщать ему об отзывах, успехах и препятствиях. Помните, что вы не одиноки, и мы все работаем вместе для достижения целей программы!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53064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2960370"/>
          </a:xfrm>
        </p:spPr>
        <p:txBody>
          <a:bodyPr/>
          <a:lstStyle/>
          <a:p>
            <a:r>
              <a:rPr lang="ru-ru" b="1" dirty="0"/>
              <a:t>Сценарий для ведущего</a:t>
            </a:r>
          </a:p>
          <a:p>
            <a:r>
              <a:rPr lang="ru-ru" dirty="0"/>
              <a:t>Прежде чем встретиться с персоналом Специальной олимпиады, будет полезно получить представление о некоторых ролях, которые вы можете выполнять в качестве семейного лидера. Этот список не является исчерпывающим, и у вашего контактного лица Специальной олимпиады могут быть разные идеи. Важно помнить о своих сильных сторонах и не забыть проконсультироваться с персоналом местной программы, чтобы привести свои качества в соответствие с его потребностями.</a:t>
            </a:r>
          </a:p>
          <a:p>
            <a:r>
              <a:rPr lang="ru-ru" sz="1200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Ваше лидерство может быть полезно в следующих сферах. </a:t>
            </a:r>
            <a:br/>
            <a:r>
              <a:rPr lang="ru-ru" sz="1200" b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Привлечение членов семей. </a:t>
            </a:r>
            <a:r>
              <a:rPr lang="ru-ru" sz="1200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Устанавливайте контакты с новыми семьями по электронной почте, телефону или с помощью предпочтительного способа связи в вашем регионе. Новым членам семей может быть полезно узнать о вашем опыте работы в Специальной олимпиаде. Кроме того, целесообразно систематизировать контактную информацию, касающуюся семей, например в файле Excel, чтобы поддерживать связь с членами семей на протяжении многих лет. Вы также можете поддерживать или планировать семейные мероприятия.</a:t>
            </a:r>
          </a:p>
          <a:p>
            <a:r>
              <a:rPr lang="ru-ru" sz="1200" b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Формирование сетей поддержки членов семей. </a:t>
            </a:r>
            <a:r>
              <a:rPr lang="ru-ru" sz="1200" b="0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Сети поддержки членов семей — это программная структура, в которой члены семей Специальной олимпиады устанавливают контакты с новыми семьями, чтобы пригласить их в сообщество Специальной олимпиады. Цели сетей поддержки членов семей — поддержка членов семей, развитие партнерских отношений с общественными организациями и подготовка новых семейных лидеров. Если в вашем регионе нет таких сетей, вы можете посмотреть, что делается в других регионах! Один из примеров — сеть поддержки членов семей в Италии.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Форумы по вопросам семейного здоровья. </a:t>
            </a:r>
            <a:r>
              <a:rPr lang="ru-ru" sz="1200" b="0" kern="1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Форумы по вопросам семейного здоровья предоставляют родителям, опекунам, а также братьям и сестрам возможность участвовать в санитарном просвещении и получать прямой доступ к ресурсам медицинских работников, лидеров сообщества и поставщиков социальных услуг. Вы можете участвовать в планировании форума по вопросам семейного здоровья как волонтер, приглашать другие семьи к участию в этом форуме и выступать на нем в качестве эксперта по выбранным темам.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Молодые атлеты. </a:t>
            </a:r>
            <a:r>
              <a:rPr lang="ru-ru" sz="1200" b="0" kern="1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Программа «Молодые атлеты» оказывает прямую поддержку детям в возрасте от 2 до 7 лет посредством проведения инклюзивных мероприятий по развитию навыков, влияющих на социальное, когнитивное,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kern="1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психологическое и физическое развитие детей младшего возраста. Мероприятия по этой </a:t>
            </a:r>
            <a:r>
              <a:rPr lang="ru-ru" sz="1200" b="0" kern="10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программе </a:t>
            </a:r>
            <a:r>
              <a:rPr lang="ru-RU" sz="1200" b="0" kern="10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проводятся</a:t>
            </a:r>
            <a:r>
              <a:rPr lang="en-US" sz="1200" b="0" kern="10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200" b="0" kern="10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дома</a:t>
            </a:r>
            <a:r>
              <a:rPr lang="ru-ru" sz="1200" b="0" kern="1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, в школах и сообществах, возглавляемых родителями, членами семей, учителями и волонтерами, для которых Специальная олимпиада проводит обучение и предоставляет доступ к своим ресурсам. Вы можете работать на мероприятиях программы «Молодые атлеты» волонтером или тренером. Братья и сестры в возрасте от 2 до 7 лет также могут участвовать в инклюзивных мероприятиях программы «Молодые атлеты» вместе со своими братьями или сестрами с ограниченными интеллектуальными возможностями.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Здоровые спортсмены. </a:t>
            </a:r>
            <a:r>
              <a:rPr lang="ru-ru" sz="1200" b="0" kern="1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По программе Healthy Athletes® проводятся бесплатные медицинские осмотры и осуществляется санитарное просвещение в веселой и гостеприимной обстановке. При этом особое внимание уделяется устранению беспокойства, которое люди с ограниченными интеллектуальными возможностями часто испытывают при посещении врачей. Программа «Здоровые спортсмены» предлагает диагностическое обследование в девяти различных областях здоровья, включая педиатрию, эмоциональное благополучие, зрение, стоматологию, аудиологию, физиотерапию, лечение заболеваний стоп, укрепление здоровья и спортивный медицинский осмотр. Будучи студентом или специалистом в области медицины, вы можете работать волонтером в сфере охраны здоровья.</a:t>
            </a:r>
            <a:endParaRPr lang="en-US" sz="1200" b="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1200" b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Информационно-просветительская деятельность и расширение возможностей. </a:t>
            </a:r>
            <a:r>
              <a:rPr lang="ru-ru" sz="1200" b="0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Атлеты как активисты, занимающиеся информационно-просветительской деятельностью, очень важны для достижения целей Специальной олимпиады, и семейные лидеры также могут присоединиться к работе в этом направлении. Вы можете рассказывать законодателям и другим организациям о серьезных последствиях социального отторжения и стереотипов, с которыми сталкиваются люди с ограниченными интеллектуальными возможностями.</a:t>
            </a:r>
          </a:p>
          <a:p>
            <a:r>
              <a:rPr lang="ru-ru" sz="1200" b="0" kern="100" dirty="0">
                <a:effectLst/>
                <a:cs typeface="Arial" panose="020B0604020202020204" pitchFamily="34" charset="0"/>
              </a:rPr>
              <a:t>Другие функции и роли включают сбор пожертвований для программы, рассказывание историй о результатах (о чем мы узнаем в следующем модуле) и удовлетворение любых других имеющихся у программы потребностей с учетом ваших сильных сторон. </a:t>
            </a:r>
          </a:p>
          <a:p>
            <a:r>
              <a:rPr lang="ru-ru" sz="1200" b="0" kern="100" dirty="0">
                <a:effectLst/>
                <a:cs typeface="Arial" panose="020B0604020202020204" pitchFamily="34" charset="0"/>
              </a:rPr>
              <a:t>Возможности безграничны, и мы рады, что вы вместе с нами! </a:t>
            </a: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71162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/>
              <a:t>*** Рекомендуется участие атлета</a:t>
            </a:r>
          </a:p>
          <a:p>
            <a:endParaRPr lang="en-US" dirty="0"/>
          </a:p>
          <a:p>
            <a:r>
              <a:rPr lang="ru-ru" b="1" dirty="0"/>
              <a:t>Сценарий для ведущего </a:t>
            </a:r>
            <a:br/>
            <a:r>
              <a:rPr lang="ru-ru" dirty="0"/>
              <a:t>Вы завершили обучение по модулям «Что такое лидер» и «Что такое семейный лидер». Отличная работа! </a:t>
            </a:r>
            <a:br/>
            <a:r>
              <a:rPr lang="ru-ru" dirty="0"/>
              <a:t>Сейчас у нас будет часовой перерыв на обед. Мы вернемся с зарядом энергии после трехминутной разминки и разделимся для участия в семинарах «Рассказывание историй о результатах» и «Вовлечение братьев и сестер».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98133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0" dirty="0"/>
              <a:t>*** Рекомендуется участие атлета </a:t>
            </a:r>
          </a:p>
          <a:p>
            <a:endParaRPr lang="en-US" b="1" dirty="0"/>
          </a:p>
          <a:p>
            <a:r>
              <a:rPr lang="ru-ru" b="1" dirty="0"/>
              <a:t>Отведенное время: </a:t>
            </a:r>
            <a:r>
              <a:rPr lang="ru-ru" b="0" dirty="0"/>
              <a:t>1 час</a:t>
            </a:r>
          </a:p>
          <a:p>
            <a:endParaRPr lang="en-US" b="0" dirty="0"/>
          </a:p>
          <a:p>
            <a:r>
              <a:rPr lang="ru-ru" b="1" dirty="0"/>
              <a:t>Сценарий для ведущего </a:t>
            </a:r>
          </a:p>
          <a:p>
            <a:r>
              <a:rPr lang="ru-ru" b="0" dirty="0"/>
              <a:t>Снова приветствую вас! </a:t>
            </a:r>
          </a:p>
          <a:p>
            <a:r>
              <a:rPr lang="ru-ru" b="0" dirty="0"/>
              <a:t>Занятие во второй половине дня мы начнем с разделения на группы. Наши братья и сестры посетят семинар «Вовлечение братьев и сестер», а другие члены семей останутся здесь для участия в семинаре «Рассказывание </a:t>
            </a:r>
            <a:r>
              <a:rPr lang="ru-ru" b="0"/>
              <a:t>историй </a:t>
            </a:r>
            <a:br>
              <a:rPr lang="en-US"/>
            </a:br>
            <a:r>
              <a:rPr lang="ru-ru" b="0"/>
              <a:t>о </a:t>
            </a:r>
            <a:r>
              <a:rPr lang="ru-ru" b="0" dirty="0"/>
              <a:t>результатах». </a:t>
            </a:r>
          </a:p>
          <a:p>
            <a:r>
              <a:rPr lang="ru-ru" b="0" dirty="0"/>
              <a:t>На семинаре «Рассказывание историй о результатах» вы </a:t>
            </a:r>
            <a:r>
              <a:rPr lang="ru-ru" b="0"/>
              <a:t>подготовитесь </a:t>
            </a:r>
            <a:br>
              <a:rPr lang="en-US" b="0"/>
            </a:br>
            <a:r>
              <a:rPr lang="ru-ru" b="0"/>
              <a:t>к </a:t>
            </a:r>
            <a:r>
              <a:rPr lang="ru-ru" b="0" dirty="0"/>
              <a:t>рассказу историй о результатах работы, которую проводит Специальная олимпиада. </a:t>
            </a:r>
          </a:p>
          <a:p>
            <a:r>
              <a:rPr lang="ru-ru" b="0" dirty="0"/>
              <a:t>На семинаре «Вовлечение братьев и сестер» братьям и сестрам будет предоставлена возможность узнать друг друга и обсудить, как стать семейными лидерами, особенно в качестве брата или сестры. </a:t>
            </a:r>
          </a:p>
          <a:p>
            <a:r>
              <a:rPr lang="ru-ru" b="0" dirty="0"/>
              <a:t>Теперь давайте разделимся.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68003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7E6136-E202-9B3B-153E-BBCBD57B4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3B8705-F202-F525-2CD5-056B1436EC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250760-1090-4C93-9ACA-905EE31F3F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075E7F-F843-986F-FFE8-5C7A5C198F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15581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/>
              <a:t>Сценарий для ведущего</a:t>
            </a:r>
          </a:p>
          <a:p>
            <a:r>
              <a:rPr lang="ru-ru" sz="12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Есть много различных историй, которые люди рассказывают о Специальной олимпиаде. Лучшие из них посвящены результатам работы. Результат — это слово, смысл которого разные люди понимают по-разному. Мы уточним его смысл, чтобы нам понимать одинаково.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67528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E5844-C636-229A-4584-31D4A6B0F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11897C-4DCE-ABCD-6AA2-6C411341B8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DC2244-CDF5-9507-DE0F-47A2EF59BE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/>
              <a:t>Сценарий для ведущего</a:t>
            </a:r>
          </a:p>
          <a:p>
            <a:r>
              <a:rPr lang="ru-ru" sz="1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Прежде чем мы начнем, давайте поразмышляем. Жизнь принесла вам как радости, так и испытания, и легко забыть, насколько вы и члены вашей семьи выросли. Рассказывание историй имеет большое значение, так как позволяет вам поделиться информацией, а также продемонстрировать свой опыт и возможности Специальной олимпиады.  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934CA9-7170-6E30-E22B-82F6E7DE92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5933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0" dirty="0"/>
              <a:t>*** Рекомендуется участие атлета</a:t>
            </a:r>
          </a:p>
          <a:p>
            <a:endParaRPr lang="en-US" b="0" dirty="0"/>
          </a:p>
          <a:p>
            <a:r>
              <a:rPr lang="ru-ru" b="1" dirty="0"/>
              <a:t>Сценарий для ведущего </a:t>
            </a:r>
          </a:p>
          <a:p>
            <a:r>
              <a:rPr lang="ru-ru" b="0" dirty="0"/>
              <a:t>Начнем с представления. Пожалуйста, укажите свое имя, подробные сведения о вашем участии в Специальной олимпиаде и самое интересное событие, которое произошло с вами за последнее время. Я начну!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83102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DFC357-4633-EE26-B535-E29F2FD6CF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0F0A78-15F0-B98C-C772-4166D8F331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6DB370-CE9E-5294-DC74-89A74094A2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/>
              <a:t>Сценарий для ведущего</a:t>
            </a:r>
            <a:endParaRPr lang="en-US" sz="1200" b="1" kern="100" dirty="0">
              <a:effectLst/>
              <a:latin typeface="Ubuntu" panose="020B05040306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 размышлении о целях Специальной олимпиады на ум может прийти многое. Общая цель Специальной олимпиады — решение проблем. 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Фактически Специальная олимпиада была создана потому, что требовалось решать проблемы, но государственные учреждения, предприятия и частные лица еще не были соответствующим образом оснащены для этого.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Когда Специальная олимпиада решает проблемы, она может изменять жизнь людей. При решении больших проблем именно эти изменения имеют значение. 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2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 этих изменениях и рассказывается в историях о результатах.</a:t>
            </a:r>
            <a:endParaRPr lang="en-US" sz="10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B06CC7-468F-772A-959D-6E638D33F4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67604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/>
              <a:t>Сценарий для ведущего</a:t>
            </a:r>
            <a:endParaRPr lang="en-US" sz="1200" b="1" kern="100" dirty="0">
              <a:effectLst/>
              <a:latin typeface="Ubuntu" panose="020B05040306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Мы говорим о том, как много людей объединяет Специальная олимпиада, но по сравнению со всем человечеством это небольшая группа людей. Вы входите в эту группу и понимаете, почему наша работа так важна.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Однако люди могут быть не знакомы с нашей работой. Специальная олимпиада существует для того, чтобы по достоинству оценивать способности и потенциал людей с ограниченными интеллектуальными возможностями и отклонениями в развитии.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2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Итак, наша цель — помочь другим людям признать эти способности. Мы пытаемся достичь ее, рассказывая истории, в которых объясняется важность Специальной олимпиады.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62474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/>
              <a:t>Сценарий для ведущего</a:t>
            </a:r>
            <a:endParaRPr lang="en-US" sz="1200" b="1" kern="100" dirty="0">
              <a:effectLst/>
              <a:latin typeface="Ubuntu" panose="020B05040306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Итак, мы подошли к главному. </a:t>
            </a:r>
            <a:br/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 — это изменение, т. е. перемены в жизни человека.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историях о результатах показывается, что было сделано Специальной олимпиадой для того, чтобы в чьей-то жизни произошли перемены.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историях о результатах рассказывается о том, что на самом деле происходит… с отдельным человеком… с его родным городом и проблемой, которую он преодолевает каждый день.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Вместо того чтобы рассказывать о том, что мы надеемся либо планируем сделать или что может произойти, мы можем сосредоточиться на результате, который уже достигнут!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55906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/>
              <a:t>Сценарий для ведущего</a:t>
            </a:r>
            <a:br/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 каждой истории есть начало, середина и конец.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начале истории мы узнаем о ситуации и вовлеченных в нее людях.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Затем в середине что-то происходит, что меняет ситуацию героев истории.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конце истории описывается, как это изменение проявляется в реальной жизни.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 похоже на сказку.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Описание ситуации начинается с фразы «Много лет тому назад».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Потом что-то происходит, что может быть вызвано действием волшебной феи.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Наконец, мы видим, как обстоят дела. Иногда конец истории представляется фразой «долго и счастливо». Иногда нет.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01473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C3E67D-D8B0-FACB-3530-5D40A072A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659162-CB46-AE18-9A9D-A8CD16649B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5E6C6F-6998-6FA9-DBDE-A6F9EE2A42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/>
              <a:t>Сценарий для ведущего</a:t>
            </a:r>
            <a:endParaRPr lang="en-US" sz="1200" b="1" kern="100" dirty="0">
              <a:effectLst/>
              <a:latin typeface="Ubuntu" panose="020B05040306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Истории Специальной олимпиады следуют той же схеме.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Уникально то, что в историях Специальной олимпиады показывается ее важность.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 особенно относится к средней части, где что-то меняется.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истории Специальной олимпиады основное внимание уделяется изменениям, вызванным работой этой организации. Если изменения не были связаны со Специальной олимпиадой, такую историю о результате можно отнести к другому случаю.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конце демонстрируются изменения в чьей-то жизни — маленькие или большие! Это позволяет говорить об изменениях как о результате. 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Если вы думаете, что в вашей истории не может быть никаких изменений, рассмотрите ее внимательнее. Если у вас по-прежнему возникают проблемы, мы всегда можем выбрать другую историю о результате работы Специальной олимпиады! 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29088D-B51D-E17C-2F86-1CFE9020A8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28267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/>
              <a:t>Сценарий для ведущего</a:t>
            </a:r>
            <a:endParaRPr lang="en-US" sz="1200" b="1" kern="100" dirty="0">
              <a:effectLst/>
              <a:latin typeface="Ubuntu" panose="020B05040306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Помните, что эти истории о результатах предоставляют нам возможность распространять информацию о Специальной олимпиаде, отдавая должное этой организации за происходящие изменения. 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02756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/>
              <a:t>Сценарий для ведущего</a:t>
            </a:r>
            <a:endParaRPr lang="en-US" sz="1200" kern="100" dirty="0">
              <a:effectLst/>
              <a:latin typeface="Ubuntu" panose="020B05040306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забывайте, что мы — группа знающих людей, которые понимают, что включает в себя работа. 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Многие люди могут не знать об этой работе, но у нас есть возможность рассказать им о ней, написав эти истории! 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2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Написав истории ясно и представив в них Специальную олимпиаду как средство перемен, мы можем повысить осведомленность общества.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63637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/>
              <a:t>Сценарий для ведущего</a:t>
            </a:r>
            <a:endParaRPr lang="en-US" sz="1200" b="1" kern="100" dirty="0">
              <a:effectLst/>
              <a:latin typeface="Ubuntu" panose="020B05040306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Давайте попрактикуемся вместе! Некоторые истории могут быть вам очень понятны, но в них может не объясняться, какая работа проводится в Специальной олимпиаде с участниками.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b="1" i="1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Прочитайте вслух историю Харриет.</a:t>
            </a:r>
            <a:r>
              <a:rPr lang="ru-ru" sz="1200" i="1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Являясь семейным лидером, я знаю, что мы стали свидетелями того, как эта история ожила, и мы знаем, что эта работа — нечто большее, чем просто предложение занятий спортом. Однако тот, кто не знаком со Специальной олимпиадой, может подумать, что в этой истории говорится только об этом. Наша задача — добавить больше подробностей о работе, направленной на изменение жизни Харриет! 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00130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b="1" i="1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Прочитайте вслух историю Найджела.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2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 вы думаете, какие подробности мы можем добавить? </a:t>
            </a:r>
            <a:br/>
            <a:r>
              <a:rPr lang="ru-ru" sz="12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Отлично!</a:t>
            </a:r>
            <a:br/>
            <a:r>
              <a:rPr lang="ru-ru" sz="12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Мы можем добавить ответы на такие вопросы, как, например, кто его тренировал. Кто руководил им? Кто верил в него и оказывал поддержку? Благодаря этим подробностям результаты работы Специальной олимпиады станут понятнее людям, не имеющим отношения к этой организации.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43645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/>
              <a:t>Сценарий для ведущего</a:t>
            </a:r>
            <a:endParaRPr lang="en-US" sz="1200" b="1" kern="100" dirty="0">
              <a:effectLst/>
              <a:latin typeface="Ubuntu" panose="020B05040306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 вы думаете об этой истории? </a:t>
            </a:r>
            <a:br/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Да! Эта история — отличный пример того, что наша цель состоит в написании историй о результатах.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выделенных частях рассказывается о работе персонала Специальной олимпиады. Понятно, что сделали тренеры. Очевидно, что они изменили ситуацию.</a:t>
            </a:r>
            <a:br/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 показывает результат работы персонала Специальной олимпиады.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Можете ли вы указать начало, середину и конец?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Абсолютно верно! </a:t>
            </a:r>
            <a:br/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Давайте поговорим о трех разных частях.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5000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/>
              <a:t>Сценарий для ведущего </a:t>
            </a:r>
          </a:p>
          <a:p>
            <a:r>
              <a:rPr lang="ru-ru" b="0" dirty="0"/>
              <a:t>Спасибо, что поделились информацией!</a:t>
            </a:r>
            <a:br/>
            <a:r>
              <a:rPr lang="ru-ru" b="0" dirty="0"/>
              <a:t>В течение следующих двух дней у нас будет возможность лучше узнать себя, друг друга и о Специальной олимпиаде. </a:t>
            </a:r>
            <a:br/>
            <a:r>
              <a:rPr lang="ru-ru" b="0" dirty="0"/>
              <a:t>Вот наша программа занятий на первый день. </a:t>
            </a:r>
          </a:p>
          <a:p>
            <a:r>
              <a:rPr lang="ru-ru" b="0" dirty="0"/>
              <a:t>Утром у нас будет знакомство со Специальной олимпиадой, после чего — разминка и перерыв. </a:t>
            </a:r>
          </a:p>
          <a:p>
            <a:r>
              <a:rPr lang="ru-ru" b="0" dirty="0"/>
              <a:t>Затем мы обсудим, что такое «лидер» и «семейный лидер», после чего будет обеденный перерыв. </a:t>
            </a:r>
            <a:br/>
            <a:r>
              <a:rPr lang="ru-ru" b="0" dirty="0"/>
              <a:t>Во второй половине дня наши братья и сестры посетят семинар «Вовлечение братьев и сестер», а другие члены семей — семинар «Рассказывание историй о результатах». Затем мы снова соберемся вместе для планирования дальнейших действий. </a:t>
            </a:r>
          </a:p>
          <a:p>
            <a:r>
              <a:rPr lang="ru-ru" b="0" dirty="0"/>
              <a:t>После еще одной короткой разминки и самостоятельного перерыва в завершение дня у нас выступит приглашенный докладчик.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27118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268980"/>
          </a:xfrm>
        </p:spPr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b="1" i="1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Сценарий для ведущего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История о Маскан — обычная и радостная, знакомая многим! Кто-то был стеснительным, присоединился к Специальной олимпиаде и теперь уже не стесняется. Правильное рассказывание этой истории превратит ее в историю о результате. В частности, нужно ясно показать, как меняется жизнь человека, когда он перестает стесняться. 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Давайте рассмотрим три части этой истории.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Сначала мы четко видим потребность, которая была у Маскан.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Далее подробно показывается, что было сделано Специальной олимпиадой для удовлетворения этой потребности.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Наконец (и это очень важно и часто отсутствует в историях) описываются изменения, произошедшие с Маскан, а также их проявление дома и в обществе.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Если бы мы могли написать более длинную версию этой истории, то могли бы добавить больше подробностей, а также цитаты атлета и ее матери.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b="1" i="1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b="1" i="1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Держите этот слайд открытым, задавая следующий вопрос.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Ответьте, пожалуйста, на следующий вопрос. Как вы думаете, сколько времени потребовалось, чтобы у Маскан стал заметен результат работы Специальной олимпиады? Один год? Может быть два?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b="1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b="1" i="1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Предоставьте участникам возможность высказать свои мысли.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Важно знать, что для достижения результата требуется время. В историях о больших результатах показывается эффект от работы Специальной олимпиады через несколько месяцев и даже лет.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1746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1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Прочитайте эту историю вслух, а затем перейдите к следующему слайду.</a:t>
            </a:r>
            <a:endParaRPr lang="en-US" i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76371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b="1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Сценарий для ведущего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Давайте внимательно рассмотрим эту историю. Можно заметить, что в ней говорится о разных видах работы и различных результатах. И все же это делается очень коротко.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b="1" i="1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Прочитайте вопросы справа и предоставьте участникам возможность ответить.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b="1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b="1" i="1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Примечание для модератора. Полин видела, как происходили издевательства, когда она была моложе. Чтобы решить эту проблему, ей нужны была уверенность и навыки.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b="1" i="1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Специальной олимпиады заключалась в подготовке Полин, а работа Полин — в обучении и практике, а затем в применении полученных навыков в выступлениях.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200" b="1" i="1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Изменения, вызванные Специальной олимпиадой, на самом деле были обусловлены самой Полин: по крайней мере, одна ученица по-новому взглянула на издевательства и решила действовать самостоятельно, когда увидит их.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14799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b="1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Сценарий для ведущего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Одной из причин возможного возникновения трудностей при написании историй о результатах является необходимость сместить акцент с описания работы на описание изменений.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 — это не изменение. Помните, что она только позволяет происходить изменениям. Работа — это не перемены. Мы можем написать истории о результатах, чтобы описать изменения! 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2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Являясь семейными лидерами, мы видим истинные результаты работы Специальной олимпиады и можем поделиться историями о них!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20636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Сценарий для ведущего</a:t>
            </a:r>
            <a:endParaRPr lang="en-US" sz="1200" kern="100" dirty="0">
              <a:effectLst/>
              <a:latin typeface="Ubuntu" panose="020B05040306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мире миллионы семей видят результаты работы Специальной олимпиады.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Именно поэтому мы проводим этот семинар для вас.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 являетесь одними из лучших возможных авторов историй о результатах, так как занимаетесь данной работой месяцами и годами, которые могут потребоваться для того, чтобы результат проделанной работы стал четко заметен.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1178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b="1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Сценарий для ведущего</a:t>
            </a:r>
            <a:endParaRPr lang="en-US" sz="1200" kern="100" dirty="0">
              <a:effectLst/>
              <a:latin typeface="Ubuntu" panose="020B05040306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Подумайте о людях, выполняющих работу Специальной олимпиады (персонале, волонтерах и т. д.).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Даже если вы врач и выписываете кому-то очки, вы знаете только то, что человек в очках будет видеть лучше. Вам не обязательно становиться свидетелем того, как изменится жизнь этого человека.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60641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b="1" i="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Сценарий для ведущего</a:t>
            </a:r>
            <a:endParaRPr lang="en-US" sz="1200" i="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b="1" i="1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Обсудите примеры, представленные на слайде.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Взгляните на эти примеры. Результаты выполненной работы проявляются только через некоторое </a:t>
            </a:r>
            <a:r>
              <a:rPr lang="ru-ru" sz="1200" i="1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время</a:t>
            </a: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Кто-то может давать уроки по планированию рабочего времени, и у него могут быть действительно отличные идеи, которые атлет начинает воплощать в жизнь каждый день.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Однако этот преподаватель не будет знать о результате своей работы. Самое главное, что знать о нем будете вы как семейные лидеры и ваши атлеты. Важно помнить: то, что вы видите, — самая значимая часть работы Специальной олимпиады.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91560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Сценарий для ведущего</a:t>
            </a:r>
            <a:endParaRPr lang="en-US" sz="1200" kern="100" dirty="0">
              <a:effectLst/>
              <a:latin typeface="Ubuntu" panose="020B05040306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Люди, деньги, планирование, инструменты, оборудование и работа обеспечивают только возможность получения результатов.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2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Когда вы видите эти результаты и пишете о них истории, вы делаете их заметными!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00068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4069080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Сценарий для ведущего</a:t>
            </a:r>
            <a:endParaRPr lang="en-US" sz="1200" b="1" i="1" kern="100" dirty="0">
              <a:effectLst/>
              <a:latin typeface="Ubuntu" panose="020B05040306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b="1" i="1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Потратьте на это обсуждение около пяти-семи минут.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Давайте объединимся. 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 думаю, мы все верим в Специальную олимпиаду.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Считаю, мы все согласны с ее целями и видим важность ее работы.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 что вы сами видели такого, что указывало бы на изменение жизни людей в результате работы Специальной олимпиады? Можете ли привести пример?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Да? Нет?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Поднимите руку, если вы считаете, что Специальная олимпиада меняет жизнь людей. 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b="1" i="1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b="1" i="1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Когда кто-то поднимет руку, задайте этому человеку вопросы, представленные на слайде.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Какую проблему необходимо было решить?</a:t>
            </a:r>
            <a:br/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Какую работу проделала Специальная олимпиада, чтобы изменить ситуацию?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 изменилось? В чем разница? </a:t>
            </a:r>
            <a:br/>
            <a:endParaRPr lang="en-US" sz="1200" kern="100" dirty="0">
              <a:effectLst/>
              <a:latin typeface="Ubuntu" panose="020B05040306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Отличная работа!  Спасибо, что поделились историей о результате. 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5010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Сценарий для ведущего</a:t>
            </a:r>
            <a:endParaRPr lang="en-US" sz="1200" kern="100" dirty="0">
              <a:effectLst/>
              <a:latin typeface="Ubuntu" panose="020B05040306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Теперь давайте обсудим фотографии.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 фото Полин из предыдущей истории.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 прекрасный пример результата работы Специальной олимпиады.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2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Полин выступает. Она завораживает аудиторию! </a:t>
            </a:r>
            <a:br/>
            <a:r>
              <a:rPr lang="ru-ru" sz="12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 вам нравится в этой фотографии? </a:t>
            </a:r>
          </a:p>
          <a:p>
            <a:r>
              <a:rPr lang="ru-ru" sz="12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Абсолютно верно! Фотография сделана с небольшого расстояния, что позволяет увидеть выражение лица Полин и людей рядом с ней. Это отличный пример нужной нам фотографии.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6143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/>
              <a:t>Сценарий для ведущего </a:t>
            </a:r>
            <a:endParaRPr lang="en-US" dirty="0"/>
          </a:p>
          <a:p>
            <a:r>
              <a:rPr lang="ru-ru" dirty="0"/>
              <a:t>Наш второй день будет включать выездные занятия, обеденный перерыв и подведение итогов двух дней совместной работы. </a:t>
            </a:r>
            <a:br/>
            <a:r>
              <a:rPr lang="ru-ru" dirty="0"/>
              <a:t>Давайте начнем!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57481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b="1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Сценарий для ведущего</a:t>
            </a:r>
            <a:br/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хороших фотографиях Специальной олимпиады видно, как идет работа.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Обычно мы не можем показать </a:t>
            </a:r>
            <a:r>
              <a:rPr lang="ru-ru" sz="1200" u="sng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</a:t>
            </a: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но наверняка можем продемонстрировать ход </a:t>
            </a:r>
            <a:r>
              <a:rPr lang="ru-ru" sz="1200" u="sng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работы</a:t>
            </a: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 можете сказать, что есть девушка, которая режет овощи, что кто-то делает укол, и что есть люди, моющие руки из этой специальной емкости.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 интересные фотографии, которые могут заставить кого-то остановиться и посмотреть на них на веб-странице или в социальной сети.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61083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Сценарий для ведущего</a:t>
            </a:r>
            <a:endParaRPr lang="en-US" sz="1200" kern="100" dirty="0">
              <a:effectLst/>
              <a:latin typeface="Ubuntu" panose="020B05040306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 вы думаете об этих фотографиях? </a:t>
            </a:r>
            <a:br/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Спасибо, что поделились своим мнением! </a:t>
            </a:r>
            <a:br/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Эти фотографии могут быть не такими интересными, как предыдущие, так как не отражают никакие истории, поскольку мы не видим на них, как ведется работа. </a:t>
            </a:r>
            <a:br/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Они, конечно, ценны и интересны людям, изображенным на них, но могут быть не интересны сторонней аудитории. </a:t>
            </a:r>
            <a:br/>
            <a:r>
              <a:rPr lang="ru-ru" sz="12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Поэтому мы сосредоточимся на создании фотографий, подобных представленным в первом наборе.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78234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Сценарий для ведущего</a:t>
            </a:r>
            <a:br/>
            <a:r>
              <a:rPr lang="ru-ru" sz="1200" b="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Если у нас есть группа работающих вместе людей, мы можем сосредоточиться на ней!</a:t>
            </a: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03056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b="1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Сценарий для ведущего </a:t>
            </a:r>
            <a:br/>
            <a:r>
              <a:rPr lang="ru-ru" sz="1200" b="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 вы заметили на этих фотографиях? </a:t>
            </a:r>
            <a:br/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Атлеты в действии, именно так! 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2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Мы хотим показать, что атлеты умеют готовить, делать покупки и могут быть судьями на соревнованиях.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8307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b="1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Сценарий для ведущего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Зачастую, чтобы сделать хорошую фотографию, нужно дождаться подходящего момента.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 покажу вам два снимка.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Этот снимок сделан в нужный момент, когда атлет проводил презентацию, а его наставник и окружающие слушали.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2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Чтобы дождаться такого момента, нужно немного терпения, но оно того стоит!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7934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b="1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Сценарий для ведущего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Вот следующая фотография. </a:t>
            </a:r>
            <a:br/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ней наставник выступает, а атлет просто наблюдает.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2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Эта фотография не демонстрирует, на что способен атлет. На ней только показывается, что девушка-атлет слушает. Можно найти моменты лучше этого!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85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57006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b="1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Сценарий для ведущего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фотографиях, сопровождающих истории, наши атлеты показываются с лучшей стороны. 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Время, потраченное на то, чтобы приблизиться и сделать хорошую фотографию, того стоит!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2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Люди чаще останавливаются и смотрят на такие фотографии. А если ваша история начинается с интересной ситуации, они будут ее читать.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86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243678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b="1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Сценарий для ведущего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Важно, чтобы люди читали истории, которые мы пишем.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Хорошую историю люди будут читать! 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2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Вот несколько советов, которые помогут ПОВЫСИТЬ вероятность того, что вашу историю прочитают.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94134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b="1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Сценарий для ведущего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b="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Можете ли вы сказать, когда люди решают</a:t>
            </a:r>
            <a:r>
              <a:rPr lang="ru-ru" sz="1200" b="0" kern="10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b="0" kern="10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читать историю или нет</a:t>
            </a:r>
            <a:r>
              <a:rPr lang="ru-ru" sz="1200" b="0" kern="10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br/>
            <a:r>
              <a:rPr lang="ru-ru" sz="1200" b="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Да,</a:t>
            </a:r>
            <a:r>
              <a:rPr lang="ru-ru" sz="1200" b="1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начало истории — это то место, где люди обычно решают, читать или не читать ее.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Если вы начнете с живой, интересной цитаты или ситуации, то повысите вероятность того, что вашу историю прочитают. Факты, с другой стороны, могут быть не интересны читателям.  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88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28552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Сценарий для ведущего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Заметили ли вы разницу в этих двух примерах? Прочтите, не торопясь! </a:t>
            </a:r>
            <a:br/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Обратите внимание, что в этих примерах оба варианта истории содержат одну и ту же информацию. В первом варианте интересное начало истории, после которого представлены факты. Второй вариант начинается с фактов, а затем приводится очень интересная цитата.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89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36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/>
              <a:t>Отведенное время: </a:t>
            </a:r>
            <a:r>
              <a:rPr lang="ru-ru" dirty="0"/>
              <a:t>1 час</a:t>
            </a:r>
          </a:p>
          <a:p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/>
              <a:t>Сценарий для ведущего </a:t>
            </a:r>
          </a:p>
          <a:p>
            <a:r>
              <a:rPr lang="ru-ru" dirty="0"/>
              <a:t>В модуле «Знакомство со Специальной олимпиадой» мы рассмотрим следующие вопросы. </a:t>
            </a:r>
          </a:p>
          <a:p>
            <a:pPr marL="228600" indent="-228600">
              <a:buAutoNum type="arabicPeriod"/>
            </a:pPr>
            <a:r>
              <a:rPr lang="ru-ru" dirty="0"/>
              <a:t>История создания Специальной олимпиады </a:t>
            </a:r>
          </a:p>
          <a:p>
            <a:pPr marL="228600" indent="-228600">
              <a:buAutoNum type="arabicPeriod"/>
            </a:pPr>
            <a:r>
              <a:rPr lang="ru-ru" dirty="0"/>
              <a:t>Наша главная задача и логотип </a:t>
            </a:r>
          </a:p>
          <a:p>
            <a:pPr marL="228600" indent="-228600">
              <a:buAutoNum type="arabicPeriod"/>
            </a:pPr>
            <a:r>
              <a:rPr lang="ru-ru" dirty="0"/>
              <a:t>Структура организации</a:t>
            </a:r>
          </a:p>
          <a:p>
            <a:pPr marL="228600" indent="-228600">
              <a:buAutoNum type="arabicPeriod"/>
            </a:pPr>
            <a:r>
              <a:rPr lang="ru-ru" dirty="0"/>
              <a:t>Важные термины и определения</a:t>
            </a:r>
          </a:p>
          <a:p>
            <a:pPr marL="228600" indent="-228600">
              <a:buAutoNum type="arabicPeriod"/>
            </a:pPr>
            <a:r>
              <a:rPr lang="ru-ru" dirty="0"/>
              <a:t>Обзор Конвенции Организации Объединенных Наций о правах </a:t>
            </a:r>
            <a:r>
              <a:rPr lang="ru-ru"/>
              <a:t>людей </a:t>
            </a:r>
            <a:br>
              <a:rPr lang="en-US"/>
            </a:br>
            <a:r>
              <a:rPr lang="ru-ru"/>
              <a:t>с </a:t>
            </a:r>
            <a:r>
              <a:rPr lang="ru-ru" dirty="0"/>
              <a:t>ограниченными возможностями</a:t>
            </a:r>
          </a:p>
          <a:p>
            <a:pPr marL="228600" indent="-228600">
              <a:buAutoNum type="arabicPeriod"/>
            </a:pPr>
            <a:r>
              <a:rPr lang="ru-ru" dirty="0"/>
              <a:t>Важность участия семей </a:t>
            </a:r>
          </a:p>
          <a:p>
            <a:endParaRPr lang="en-US" dirty="0"/>
          </a:p>
          <a:p>
            <a:r>
              <a:rPr lang="ru-ru" dirty="0"/>
              <a:t>Эта справочная информация будет полезна вам как семейным лидерам для приобретения общих знаний.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89835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Сценарий для ведущего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 написании истории можно добавлять яркие слова-действия! Выбирая сильные слова для описания работы Специальной олимпиады и ее результатов, мы показываем широкие возможности этой организации.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90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103425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Сценарий для ведущего </a:t>
            </a:r>
            <a:endParaRPr lang="en-US" sz="1200" kern="100" dirty="0">
              <a:effectLst/>
              <a:latin typeface="Ubuntu" panose="020B05040306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Выводы 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Наша цель — выбирать истории, в которых явно демонстрируются существенные результаты.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Чтобы найти и написать отличную историю о результате, требуется время. Но оно того стоит, потому что именно так мы развиваем наше движение как семейные лидеры.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2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Демонстрация того, как Специальная олимпиада принимает во внимание проблемы и решает их, показывает эффективность этой организации для людей, которые, возможно, не знакомы с ней.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91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564958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Сценарий для ведущего </a:t>
            </a:r>
            <a:br/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Давайте закончим, проведя последнее обсуждение.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Мы обсудили необходимость описания работы, которую выполняет Специальная олимпиада. Это описание находится в средней части истории, где что-то меняется.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Подумайте, что вы знаете о своей программе.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Какой пример важной работы может быть непонятен людям, не имеющим отношения к Специальной олимпиаде? О каких частях работы вы сначала не знали или не понимали их?</a:t>
            </a: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Каков будет результат этой работы?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b="1" i="1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Предоставьте участникам занятия возможность обсудить эти вопросы друг с другом, чтобы связать свои знания с результатом. </a:t>
            </a:r>
            <a:endParaRPr lang="en-US" sz="1200" i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b="1" i="1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Отметьте, что такое обсуждение поможет им понять, где искать примеры результатов.</a:t>
            </a:r>
            <a:endParaRPr lang="en-US" sz="1200" i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92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807127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/>
              <a:t>Отведенное время: </a:t>
            </a:r>
            <a:r>
              <a:rPr lang="ru-ru" b="0" dirty="0"/>
              <a:t>1 час</a:t>
            </a:r>
          </a:p>
          <a:p>
            <a:endParaRPr lang="en-US" b="0" dirty="0"/>
          </a:p>
          <a:p>
            <a:r>
              <a:rPr lang="ru-ru" b="1" dirty="0"/>
              <a:t>Сценарий для ведущего </a:t>
            </a:r>
          </a:p>
          <a:p>
            <a:r>
              <a:rPr lang="ru-ru" b="0" dirty="0"/>
              <a:t>Здравствуйте, братья и сестры! Спасибо, что присоединились к нам на семинаре «Вовлечение братьев и сестер»! Как братья и сестры вы выполняете уникальную и важную роль семейных лидеров, и мы очень рады видеть вас в нашем сообществе.</a:t>
            </a:r>
          </a:p>
          <a:p>
            <a:r>
              <a:rPr lang="ru-ru" b="0" dirty="0"/>
              <a:t>Давайте начнем с задания под названием «Айсберг». Оно предназначено для того, чтобы вы лучше узнали себя и друг друга.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93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357584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188970"/>
          </a:xfrm>
        </p:spPr>
        <p:txBody>
          <a:bodyPr/>
          <a:lstStyle/>
          <a:p>
            <a:r>
              <a:rPr lang="ru-ru" b="1" dirty="0"/>
              <a:t>Сценарий для ведущего </a:t>
            </a:r>
            <a:br/>
            <a:r>
              <a:rPr lang="ru-ru" dirty="0"/>
              <a:t>При выполнении этого задания мы нарисуем айсберг в океане. </a:t>
            </a:r>
          </a:p>
          <a:p>
            <a:endParaRPr lang="en-US" dirty="0"/>
          </a:p>
          <a:p>
            <a:r>
              <a:rPr lang="ru-ru" dirty="0"/>
              <a:t>Что вы уже знаете об айсбергах? </a:t>
            </a:r>
          </a:p>
          <a:p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i="1" dirty="0"/>
              <a:t>(Примечание для ведущего. Предоставьте атлетам возможность участвовать.)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Отлично! Важно знать, что большая часть айсберга скрыта от глаз. Какая часть айсберга видна? Ответ — 10 %. Это означает, что 90 % айсберга не видно, если не погрузится в воду. Взгляд с поверхности не позволяет увидеть глубину расположения и ширину всего айсберга.</a:t>
            </a:r>
          </a:p>
          <a:p>
            <a:endParaRPr lang="en-US" dirty="0"/>
          </a:p>
          <a:p>
            <a:r>
              <a:rPr lang="ru-ru" dirty="0"/>
              <a:t>Люди похожи на айсберги. Почему вы так думаете? </a:t>
            </a:r>
          </a:p>
          <a:p>
            <a:endParaRPr lang="en-US" dirty="0"/>
          </a:p>
          <a:p>
            <a:r>
              <a:rPr lang="ru-ru" i="1" dirty="0"/>
              <a:t>(Примечание для ведущего. Предоставьте атлетам возможность участвовать.)</a:t>
            </a:r>
          </a:p>
          <a:p>
            <a:endParaRPr lang="en-US" i="1" dirty="0"/>
          </a:p>
          <a:p>
            <a:r>
              <a:rPr lang="ru-ru" dirty="0"/>
              <a:t>Вы поняли! В чем-то люди похожи на айсберги: некоторые связанные с человеком вещи видны сразу (например, его физические характеристики, одежда, язык). Другие аспекты того, что представляет собой тот или иной человек, скрыты и сразу не очевидны (что пришлось человеку пережить раньше, место, где он вырос, его ценности, вещи, которые ему нравятся или не нравятся, его убеждения). </a:t>
            </a:r>
          </a:p>
          <a:p>
            <a:endParaRPr lang="en-US" dirty="0"/>
          </a:p>
          <a:p>
            <a:r>
              <a:rPr lang="ru-ru" i="1" dirty="0"/>
              <a:t>(Примечание для ведущего. Вы можете рассмотреть свой собственный айсберг идентичности и по ходу дела добавлять к нему примеры.)</a:t>
            </a:r>
          </a:p>
          <a:p>
            <a:endParaRPr lang="en-US" dirty="0"/>
          </a:p>
          <a:p>
            <a:r>
              <a:rPr lang="ru-ru" dirty="0"/>
              <a:t>Как вы думаете, каков риск делать предположения о людях на основе верхушки айсберга? </a:t>
            </a:r>
          </a:p>
          <a:p>
            <a:endParaRPr lang="en-US" dirty="0"/>
          </a:p>
          <a:p>
            <a:r>
              <a:rPr lang="ru-ru" dirty="0"/>
              <a:t>Отлично! Спасибо, что поделились информацией. </a:t>
            </a:r>
          </a:p>
          <a:p>
            <a:endParaRPr lang="en-US" dirty="0"/>
          </a:p>
          <a:p>
            <a:r>
              <a:rPr lang="ru-ru" dirty="0"/>
              <a:t>Теперь давайте потратим немного времени на создание нашего собственного айсберга. Указывайте только то, чем вам удобно поделиться. </a:t>
            </a:r>
          </a:p>
          <a:p>
            <a:endParaRPr lang="en-US" dirty="0"/>
          </a:p>
          <a:p>
            <a:r>
              <a:rPr lang="ru-ru" dirty="0"/>
              <a:t>После того как вы закончите, у нас будет время поделиться информацией в группе.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94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712263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/>
              <a:t>Сценарий для ведущего </a:t>
            </a:r>
          </a:p>
          <a:p>
            <a:r>
              <a:rPr lang="ru-ru" b="0" dirty="0"/>
              <a:t>Отличная работа! Теперь давайте вернемся, чтобы поделиться нашими айсбергами.</a:t>
            </a:r>
          </a:p>
          <a:p>
            <a:endParaRPr lang="en-US" b="0" dirty="0"/>
          </a:p>
          <a:p>
            <a:r>
              <a:rPr lang="ru-ru" b="0" i="1" dirty="0"/>
              <a:t>(Примечание для ведущего. Дайте всем время поделиться информацией.)</a:t>
            </a:r>
            <a:br/>
            <a:br/>
            <a:r>
              <a:rPr lang="ru-ru" b="0" dirty="0"/>
              <a:t>Спасибо всем за то, что поделились информацией. Как видите, хотя у нас много общих характеристик, мы все совершенно уникальны! </a:t>
            </a:r>
          </a:p>
          <a:p>
            <a:endParaRPr lang="en-US" b="0" dirty="0"/>
          </a:p>
          <a:p>
            <a:r>
              <a:rPr lang="ru-ru" b="0" dirty="0"/>
              <a:t>Теперь, когда вы получили сведения от всех участников об их айсбергах, что вы можете сказать о том, как эти внешние характеристики влияют на нас как семейных лидеров? А что вы думаете о внутренних характеристиках? Как мы можем использовать эти айсберги, чтобы понять друг друга как лидеров?</a:t>
            </a:r>
          </a:p>
          <a:p>
            <a:endParaRPr lang="en-US" b="0" dirty="0"/>
          </a:p>
          <a:p>
            <a:r>
              <a:rPr lang="ru-ru" b="0" i="1" dirty="0"/>
              <a:t>(Примечание для ведущего. Дайте всем время поделиться информацией.)</a:t>
            </a:r>
          </a:p>
          <a:p>
            <a:endParaRPr lang="en-US" b="0" i="1" dirty="0"/>
          </a:p>
          <a:p>
            <a:r>
              <a:rPr lang="ru-ru" b="0" i="0" dirty="0"/>
              <a:t>Всем спасибо! Теперь давайте обсудим тему вовлечения братьев и сестер.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95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481238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2205990"/>
          </a:xfrm>
        </p:spPr>
        <p:txBody>
          <a:bodyPr/>
          <a:lstStyle/>
          <a:p>
            <a:r>
              <a:rPr lang="ru-ru" b="1" dirty="0"/>
              <a:t>Сценарий для ведущего </a:t>
            </a:r>
            <a:br/>
            <a:r>
              <a:rPr lang="ru-ru" dirty="0"/>
              <a:t>Что такое вовлечение братьев и сестер? Вовлечение братьев и сестер происходит, когда брат или сестра человека с ограниченными интеллектуальными возможностями активно участвует в его жизни. Вовлеченные братья и сестры активно участвуют в работе Специальной олимпиады вместе со своими братьями и сестрами. Они играют, учатся, развиваются и работают вместе, укрепляя при этом свои отношения. Братья и сестры — это команда, участники которой мотивируют и поддерживают друг друга. Они работают над достижением общих и личных целей. Есть много способов стать вовлеченным братом или сестрой в Специальной олимпиаде. В их числе следующие:</a:t>
            </a:r>
            <a:br/>
            <a:br/>
            <a:r>
              <a:rPr lang="ru-ru" b="1" dirty="0"/>
              <a:t>Поддержка: </a:t>
            </a:r>
            <a:r>
              <a:rPr lang="ru-ru" dirty="0"/>
              <a:t>подбадривание своего брата или сестры. </a:t>
            </a:r>
          </a:p>
          <a:p>
            <a:r>
              <a:rPr lang="ru-ru" b="1" dirty="0"/>
              <a:t>Волонтерство: </a:t>
            </a:r>
            <a:r>
              <a:rPr lang="ru-ru" dirty="0"/>
              <a:t>работа в качестве спортивного судьи Специальной олимпиады или помощь местной программе в качестве семейного лидера на местных мероприятиях Специальной олимпиады либо в рамках программы «Здоровые спортсмены».</a:t>
            </a:r>
          </a:p>
          <a:p>
            <a:r>
              <a:rPr lang="ru-ru" b="1" dirty="0"/>
              <a:t>Участие: </a:t>
            </a:r>
            <a:r>
              <a:rPr lang="ru-ru" dirty="0"/>
              <a:t>участие в программах «Молодые атлеты», «Объединенный спорт», «Вовлечение университетов» или работа в качестве тренера Специальной олимпиады. </a:t>
            </a:r>
          </a:p>
          <a:p>
            <a:r>
              <a:rPr lang="ru-ru" b="1" dirty="0"/>
              <a:t>Общение: </a:t>
            </a:r>
            <a:r>
              <a:rPr lang="ru-ru" dirty="0"/>
              <a:t>общение с другими братьями и сестрами, а также персоналом местных программ, например посредством данного обучения и совместной работы над достижением целей программ. </a:t>
            </a:r>
          </a:p>
          <a:p>
            <a:r>
              <a:rPr lang="ru-ru" b="1" dirty="0"/>
              <a:t>Информационно-просветительская деятельность: </a:t>
            </a:r>
            <a:r>
              <a:rPr lang="ru-ru" dirty="0"/>
              <a:t>может означать информационно-просветительскую работу в школе или в рамках местной программы.</a:t>
            </a:r>
            <a:br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96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568318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4284663"/>
          </a:xfrm>
        </p:spPr>
        <p:txBody>
          <a:bodyPr/>
          <a:lstStyle/>
          <a:p>
            <a:r>
              <a:rPr lang="ru-ru" b="1" dirty="0"/>
              <a:t>Сценарий для ведущего </a:t>
            </a:r>
          </a:p>
          <a:p>
            <a:r>
              <a:rPr lang="ru-ru" b="0" dirty="0"/>
              <a:t>Участие в Специальной олимпиаде в качестве братьев и сестер приносит пользу не только вашей местной программе, а также братьям и сестрам, но и вам. Ваш брат или сестра оценят время, которое вы тратите на достижение его или ее целей. Кроме того, вовлечение братьев и сестер может предоставить вам возможность: </a:t>
            </a:r>
            <a:br/>
            <a:endParaRPr lang="en-US" b="0" dirty="0"/>
          </a:p>
          <a:p>
            <a:r>
              <a:rPr lang="ru-ru" b="0" dirty="0"/>
              <a:t>проявлять гордость за себя и своего брата или сестру;</a:t>
            </a:r>
          </a:p>
          <a:p>
            <a:r>
              <a:rPr lang="ru-ru" b="0" dirty="0"/>
              <a:t>повысить чувство собственного достоинства;</a:t>
            </a:r>
          </a:p>
          <a:p>
            <a:r>
              <a:rPr lang="ru-ru" b="0" dirty="0"/>
              <a:t>приобрести навыки профессионального развития;</a:t>
            </a:r>
          </a:p>
          <a:p>
            <a:r>
              <a:rPr lang="ru-ru" b="0" dirty="0"/>
              <a:t>развить лидерские навыки и проявить себя;</a:t>
            </a:r>
          </a:p>
          <a:p>
            <a:r>
              <a:rPr lang="ru-ru" b="0" dirty="0"/>
              <a:t>приобрести навыки информационно-просветительской деятельности;</a:t>
            </a:r>
          </a:p>
          <a:p>
            <a:r>
              <a:rPr lang="ru-ru" b="0" dirty="0"/>
              <a:t>установить дружеские отношения с другими братьями и сестрами, а также атлетами;</a:t>
            </a:r>
          </a:p>
          <a:p>
            <a:r>
              <a:rPr lang="ru-ru" b="0" dirty="0"/>
              <a:t>укрепить связи с братом или сестрой;</a:t>
            </a:r>
          </a:p>
          <a:p>
            <a:r>
              <a:rPr lang="ru-ru" b="0" dirty="0"/>
              <a:t>развить терпимость ко всем людям и благожелательное отношение к ним;</a:t>
            </a:r>
          </a:p>
          <a:p>
            <a:r>
              <a:rPr lang="ru-ru" b="0" dirty="0"/>
              <a:t>усилить чувство единения с семьей;</a:t>
            </a:r>
          </a:p>
          <a:p>
            <a:r>
              <a:rPr lang="ru-ru" b="0" dirty="0"/>
              <a:t>обеспечить личностный и спортивный рост. </a:t>
            </a:r>
          </a:p>
          <a:p>
            <a:endParaRPr lang="en-US" b="0" dirty="0"/>
          </a:p>
          <a:p>
            <a:r>
              <a:rPr lang="ru-ru" b="0" dirty="0"/>
              <a:t>Ваша роль в Специальной олимпиаде в качестве брата или сестры будет постепенно меняться в зависимости от ваших интересов, целей и уделяемого времени. В Специальной олимпиаде для вас всегда найдется место!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97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357013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840480"/>
          </a:xfrm>
        </p:spPr>
        <p:txBody>
          <a:bodyPr/>
          <a:lstStyle/>
          <a:p>
            <a:r>
              <a:rPr lang="ru-ru" b="1" dirty="0"/>
              <a:t>Сценарий для ведущего</a:t>
            </a:r>
          </a:p>
          <a:p>
            <a:r>
              <a:rPr lang="ru-ru" dirty="0"/>
              <a:t>Во всем мире вовлечение братьев и сестер происходит по-разному. Вот пример успешного вовлечения братьев и сестер в Объединенных Арабских Эмиратах, которые охватываются подразделением Специальной олимпиады в регионе Ближнего Востока и Северной Африки! </a:t>
            </a:r>
            <a:br/>
            <a:br/>
            <a:r>
              <a:rPr lang="ru-ru" dirty="0"/>
              <a:t>Братья и сестры в Объединенных Арабских Эмиратах имеют возможность подать заявку и присоединиться к Совету братьев и сестер ОАЭ на два года. В состав совета входят пять местных братьев и сестер (из ОАЭ) и пять братьев и сестер, приехавших из других стран и живущих в ОАЭ. </a:t>
            </a:r>
          </a:p>
          <a:p>
            <a:endParaRPr lang="en-US" dirty="0"/>
          </a:p>
          <a:p>
            <a:r>
              <a:rPr lang="ru-ru" dirty="0"/>
              <a:t>В их общие обязанности входят представление Специальной олимпиады ОАЭ на местных и международных мероприятиях, посещение ежемесячных собраний, изучение местных проектов и университетских клубов и консультирование Специальной олимпиады ОАЭ по ним, выступления на публичных мероприятиях, участие в молодежных кружках и группах, а также активное взаимодействие с инклюзивными организациями в ОАЭ и работа с ними. </a:t>
            </a:r>
          </a:p>
          <a:p>
            <a:endParaRPr lang="en-US" dirty="0"/>
          </a:p>
          <a:p>
            <a:r>
              <a:rPr lang="ru-ru" dirty="0"/>
              <a:t>Можете ли вы придумать, как включить некоторые сильные стороны этого примера в свою местную программу? </a:t>
            </a:r>
            <a:br/>
            <a:endParaRPr lang="en-US" dirty="0"/>
          </a:p>
          <a:p>
            <a:r>
              <a:rPr lang="ru-ru" dirty="0"/>
              <a:t>Отлично! Теперь давайте снова объединимся с остальными членами семей. </a:t>
            </a:r>
            <a:br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98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783101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/>
              <a:t>Отведенное время</a:t>
            </a:r>
            <a:r>
              <a:rPr lang="ru-ru" b="0" dirty="0"/>
              <a:t>: 30 минут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/>
              <a:t>Сценарий для ведущего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/>
              <a:t>Рады снова вас видеть вместе, семейные лидеры!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/>
              <a:t>Как и было обещано, сейчас у нас будет возможность поразмышлять над полученными знаниями и разработать собственный проект плана действий. Вы разработаете этот план на основе подробных сведений, которые собрали о своей программе в ходе предварительной работы, а также с учетом своих сильных сторон. После завершения обучения вы представите этот план действий контактному лицу своей программы. Это позволит вам отредактировать его, чтобы он соответствовал вашей местной программе.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B4960-CA66-47E0-A69E-4C8E9D6BFF86}" type="slidenum">
              <a:rPr lang="en-US" smtClean="0"/>
              <a:t>99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435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6F019-AD7C-BB11-1217-72CAF4C44D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2885" y="2710553"/>
            <a:ext cx="5410201" cy="1354592"/>
          </a:xfrm>
        </p:spPr>
        <p:txBody>
          <a:bodyPr anchor="b">
            <a:normAutofit/>
          </a:bodyPr>
          <a:lstStyle>
            <a:lvl1pPr algn="l">
              <a:defRPr sz="4400" b="1">
                <a:solidFill>
                  <a:srgbClr val="292662"/>
                </a:solidFill>
                <a:latin typeface="Ubuntu" panose="020B05040306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3B67499-1B48-80B8-4517-46F7728B170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44982" y="5895884"/>
            <a:ext cx="1839017" cy="6449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8053520-B6D9-4CFE-ACD8-E8F15B0681BF}"/>
              </a:ext>
            </a:extLst>
          </p:cNvPr>
          <p:cNvSpPr txBox="1"/>
          <p:nvPr userDrawn="1"/>
        </p:nvSpPr>
        <p:spPr>
          <a:xfrm>
            <a:off x="1554018" y="499098"/>
            <a:ext cx="1715655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50" b="1" dirty="0">
                <a:solidFill>
                  <a:schemeClr val="bg1"/>
                </a:solidFill>
                <a:latin typeface="Ubuntu" panose="020B0504030602030204" pitchFamily="34" charset="0"/>
              </a:rPr>
              <a:t>СЕМЬИ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625B6AB9-A4DC-BD8C-C4DF-3DFF7A2595F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2886" y="380897"/>
            <a:ext cx="753486" cy="75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929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74674-391C-94CD-876C-82A572345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69234-61DE-F7EC-9E72-15018B7F3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AD9D69-F4F3-47C9-118C-F03F655EAD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C178A1-F934-8B55-1DA2-75A4F0F05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DA7FA-EF94-41CB-A170-1BFB72857618}" type="datetimeFigureOut">
              <a:rPr lang="en-US" smtClean="0"/>
              <a:t>4/30/2024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7AA2B-1575-92A9-758B-6F11E077A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377E84-8717-422A-F239-36C5C8F7A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EFF5C-0DD3-4F1B-ACB5-2B4D988FF4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987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0D3FA-ABF3-1819-C613-F08C93DB5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9B2642-7059-43F6-1B53-35DDEE1057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98B52D-0699-EF64-D3B8-D3B072F18D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97A50D-B1D8-D98F-277C-C5D51C06C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DA7FA-EF94-41CB-A170-1BFB72857618}" type="datetimeFigureOut">
              <a:rPr lang="en-US" smtClean="0"/>
              <a:t>4/30/2024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A120BE-02D2-49F7-A597-715A9DD2E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0FE847-4583-82AA-5EB8-F55FDA66F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EFF5C-0DD3-4F1B-ACB5-2B4D988FF4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58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0701E-000E-D755-5CE3-FD7620A8D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DB12B2-5C38-F43C-26DC-049D58461A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A9A882-D70F-B0BB-4879-47E688D89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DA7FA-EF94-41CB-A170-1BFB72857618}" type="datetimeFigureOut">
              <a:rPr lang="en-US" smtClean="0"/>
              <a:t>4/30/2024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D3DFA0-8C5A-20BE-9250-31D05C600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88C97C-B959-8635-F877-CEF049E2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EFF5C-0DD3-4F1B-ACB5-2B4D988FF4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798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07F6CE-FF25-FFE2-097B-E1B0386440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6C9CFD-0DE1-5DA0-8258-86DD438485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3EA343-F898-4594-1C58-B1AC0AA80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DA7FA-EF94-41CB-A170-1BFB72857618}" type="datetimeFigureOut">
              <a:rPr lang="en-US" smtClean="0"/>
              <a:t>4/30/2024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435C33-5B76-314E-5D46-5B0DBC390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F327CC-B881-5C80-D457-1D0CA457C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EFF5C-0DD3-4F1B-ACB5-2B4D988FF4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67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BBC732A4-0CEA-F9AA-BF78-DC8C7E727E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44982" y="592364"/>
            <a:ext cx="1839017" cy="64493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826AC20-CB2B-D6B7-2312-C4B1344CB3ED}"/>
              </a:ext>
            </a:extLst>
          </p:cNvPr>
          <p:cNvGrpSpPr/>
          <p:nvPr userDrawn="1"/>
        </p:nvGrpSpPr>
        <p:grpSpPr>
          <a:xfrm>
            <a:off x="605246" y="483811"/>
            <a:ext cx="2496787" cy="753486"/>
            <a:chOff x="605246" y="5619691"/>
            <a:chExt cx="2496787" cy="75348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28D96B2-F971-0E86-1D9C-B93BA491E3CD}"/>
                </a:ext>
              </a:extLst>
            </p:cNvPr>
            <p:cNvSpPr txBox="1"/>
            <p:nvPr userDrawn="1"/>
          </p:nvSpPr>
          <p:spPr>
            <a:xfrm>
              <a:off x="1386378" y="5737892"/>
              <a:ext cx="1715655" cy="469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50" b="1" dirty="0">
                  <a:solidFill>
                    <a:schemeClr val="bg1"/>
                  </a:solidFill>
                  <a:latin typeface="Ubuntu" panose="020B0504030602030204" pitchFamily="34" charset="0"/>
                </a:rPr>
                <a:t>СЕМЬИ</a:t>
              </a:r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6444102B-66DA-58AE-56CA-A7426F2DD8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05246" y="5619691"/>
              <a:ext cx="753486" cy="753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3579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Фиолетовый прямоугольник с черной рамкой&#10;&#10;Описание создается автоматически">
            <a:extLst>
              <a:ext uri="{FF2B5EF4-FFF2-40B4-BE49-F238E27FC236}">
                <a16:creationId xmlns:a16="http://schemas.microsoft.com/office/drawing/2014/main" id="{101D7059-D11D-07A8-C620-E039FE899D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43" y="299812"/>
            <a:ext cx="11266715" cy="821082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1CC6297E-5C8A-F68A-3CB0-5AA42587A6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8457" y="479560"/>
            <a:ext cx="10722427" cy="45838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BCE17FB-FB26-51DB-1B67-B6EB27B25B42}"/>
              </a:ext>
            </a:extLst>
          </p:cNvPr>
          <p:cNvSpPr txBox="1"/>
          <p:nvPr userDrawn="1"/>
        </p:nvSpPr>
        <p:spPr>
          <a:xfrm>
            <a:off x="1150621" y="551015"/>
            <a:ext cx="3233057" cy="315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50" b="1" dirty="0">
                <a:solidFill>
                  <a:schemeClr val="bg1"/>
                </a:solidFill>
                <a:latin typeface="Ubuntu" panose="020B0504030602030204" pitchFamily="34" charset="0"/>
              </a:rPr>
              <a:t>СЕМЬИ</a:t>
            </a:r>
          </a:p>
        </p:txBody>
      </p:sp>
    </p:spTree>
    <p:extLst>
      <p:ext uri="{BB962C8B-B14F-4D97-AF65-F5344CB8AC3E}">
        <p14:creationId xmlns:p14="http://schemas.microsoft.com/office/powerpoint/2010/main" val="4073187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06CBD77-7181-F1DE-2AEB-3127D2215C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7037" y="351223"/>
            <a:ext cx="432000" cy="432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B810653-9F39-C07F-ECA3-48825A75E60A}"/>
              </a:ext>
            </a:extLst>
          </p:cNvPr>
          <p:cNvSpPr txBox="1"/>
          <p:nvPr userDrawn="1"/>
        </p:nvSpPr>
        <p:spPr>
          <a:xfrm>
            <a:off x="859201" y="409488"/>
            <a:ext cx="1224279" cy="315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50" b="1" dirty="0">
                <a:solidFill>
                  <a:srgbClr val="292662"/>
                </a:solidFill>
                <a:latin typeface="Ubuntu" panose="020B0504030602030204" pitchFamily="34" charset="0"/>
              </a:rPr>
              <a:t>СЕМЬИ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7210AFE5-C0B2-DEFB-4434-AC6F0A471E1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23921" y="312581"/>
            <a:ext cx="1441042" cy="50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908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F47CE78-A94F-79D9-A18C-D1C0F2AB1B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6278" y="3113922"/>
            <a:ext cx="4681537" cy="630156"/>
          </a:xfr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buNone/>
              <a:defRPr lang="en-US" sz="3200" b="1" kern="1200" dirty="0" smtClean="0">
                <a:solidFill>
                  <a:schemeClr val="bg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3B96A63-D470-FA7E-F54E-682FB78E0F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2450"/>
          <a:stretch/>
        </p:blipFill>
        <p:spPr>
          <a:xfrm>
            <a:off x="8199121" y="2942592"/>
            <a:ext cx="1108782" cy="9728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97864B-B660-A403-A91B-B012160E340D}"/>
              </a:ext>
            </a:extLst>
          </p:cNvPr>
          <p:cNvSpPr txBox="1"/>
          <p:nvPr userDrawn="1"/>
        </p:nvSpPr>
        <p:spPr>
          <a:xfrm>
            <a:off x="9230784" y="3102905"/>
            <a:ext cx="2307320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50" b="1" dirty="0">
                <a:solidFill>
                  <a:schemeClr val="bg1"/>
                </a:solidFill>
                <a:latin typeface="Ubuntu" panose="020B0504030602030204" pitchFamily="34" charset="0"/>
              </a:rPr>
              <a:t>СЕМЬИ</a:t>
            </a:r>
          </a:p>
        </p:txBody>
      </p:sp>
    </p:spTree>
    <p:extLst>
      <p:ext uri="{BB962C8B-B14F-4D97-AF65-F5344CB8AC3E}">
        <p14:creationId xmlns:p14="http://schemas.microsoft.com/office/powerpoint/2010/main" val="4141628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A7F8AA2-0BDC-C963-0461-553D6A3A63E4}"/>
              </a:ext>
            </a:extLst>
          </p:cNvPr>
          <p:cNvGrpSpPr/>
          <p:nvPr userDrawn="1"/>
        </p:nvGrpSpPr>
        <p:grpSpPr>
          <a:xfrm>
            <a:off x="511793" y="481642"/>
            <a:ext cx="1731558" cy="528060"/>
            <a:chOff x="511793" y="448686"/>
            <a:chExt cx="1731558" cy="528060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A3F6E32D-EB28-E654-A4D2-7ADDA37177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11793" y="448686"/>
              <a:ext cx="528060" cy="52806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99DE7C4-D99F-A498-B6B7-05118E0EB6F8}"/>
                </a:ext>
              </a:extLst>
            </p:cNvPr>
            <p:cNvSpPr txBox="1"/>
            <p:nvPr userDrawn="1"/>
          </p:nvSpPr>
          <p:spPr>
            <a:xfrm>
              <a:off x="1019072" y="523666"/>
              <a:ext cx="1224279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50" b="1" dirty="0">
                  <a:solidFill>
                    <a:schemeClr val="bg1"/>
                  </a:solidFill>
                  <a:latin typeface="Ubuntu" panose="020B0504030602030204" pitchFamily="34" charset="0"/>
                </a:rPr>
                <a:t>СЕМЬИ</a:t>
              </a:r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03C90B77-33B6-EA4A-5917-3F97C41E9E5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74452" y="481642"/>
            <a:ext cx="1505755" cy="52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741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C59FE87-BA48-ED09-77DD-ACFC1B9C9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0146" y="568579"/>
            <a:ext cx="4191000" cy="359001"/>
          </a:xfrm>
        </p:spPr>
        <p:txBody>
          <a:bodyPr>
            <a:normAutofit/>
          </a:bodyPr>
          <a:lstStyle>
            <a:lvl1pPr marL="0" indent="0">
              <a:buNone/>
              <a:defRPr sz="1750" b="1">
                <a:solidFill>
                  <a:srgbClr val="292662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 dirty="0"/>
              <a:t>Click to edit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677B98-0DA4-1EFF-5A88-BCA850CB803A}"/>
              </a:ext>
            </a:extLst>
          </p:cNvPr>
          <p:cNvSpPr txBox="1"/>
          <p:nvPr userDrawn="1"/>
        </p:nvSpPr>
        <p:spPr>
          <a:xfrm>
            <a:off x="1893661" y="3209408"/>
            <a:ext cx="2307320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50" b="1" dirty="0">
                <a:solidFill>
                  <a:srgbClr val="292662"/>
                </a:solidFill>
                <a:latin typeface="Ubuntu" panose="020B0504030602030204" pitchFamily="34" charset="0"/>
              </a:rPr>
              <a:t>СЕМЬИ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7C31308-2569-51A2-F192-B97BC28182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0" y="2775308"/>
            <a:ext cx="5378450" cy="1307383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lang="en-US" sz="3800" b="1" kern="1200" dirty="0" smtClean="0">
                <a:solidFill>
                  <a:schemeClr val="bg1"/>
                </a:solidFill>
                <a:latin typeface="Ubuntu Light" panose="020B0304030602030204" pitchFamily="34" charset="0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indent="0" algn="l" defTabSz="914400" rtl="0" eaLnBrk="1" latinLnBrk="0" hangingPunct="1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4DBF3C60-B648-9C5D-78C4-83EBCF6DEC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69519" y="3248403"/>
            <a:ext cx="957943" cy="514481"/>
          </a:xfr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en-US" sz="3600" b="1" kern="1200" dirty="0" smtClean="0">
                <a:solidFill>
                  <a:schemeClr val="bg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indent="0" algn="l" defTabSz="914400" rtl="0" eaLnBrk="1" latinLnBrk="0" hangingPunct="1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1.1.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897F6116-2843-ED8B-6736-416A582813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3575" y="560174"/>
            <a:ext cx="424996" cy="359001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n-US" sz="1600" b="1" kern="1200" dirty="0" smtClean="0">
                <a:solidFill>
                  <a:schemeClr val="bg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2555781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948BF213-5319-093C-88C0-33FA1F2634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83619" y="401183"/>
            <a:ext cx="2813628" cy="72548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2505C15-5463-27F2-B411-EAC6652277BE}"/>
              </a:ext>
            </a:extLst>
          </p:cNvPr>
          <p:cNvGrpSpPr/>
          <p:nvPr userDrawn="1"/>
        </p:nvGrpSpPr>
        <p:grpSpPr>
          <a:xfrm>
            <a:off x="511793" y="481642"/>
            <a:ext cx="1731558" cy="528060"/>
            <a:chOff x="511793" y="448686"/>
            <a:chExt cx="1731558" cy="528060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20367FD9-F72F-2531-71AD-91B3105079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11793" y="448686"/>
              <a:ext cx="528060" cy="52806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26CEDF1-23EA-FA82-0A04-EB670306F7FB}"/>
                </a:ext>
              </a:extLst>
            </p:cNvPr>
            <p:cNvSpPr txBox="1"/>
            <p:nvPr userDrawn="1"/>
          </p:nvSpPr>
          <p:spPr>
            <a:xfrm>
              <a:off x="1019072" y="523666"/>
              <a:ext cx="1224279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50" b="1" dirty="0">
                  <a:solidFill>
                    <a:srgbClr val="292662"/>
                  </a:solidFill>
                  <a:latin typeface="Ubuntu" panose="020B0504030602030204" pitchFamily="34" charset="0"/>
                </a:rPr>
                <a:t>СЕМЬИ</a:t>
              </a:r>
            </a:p>
          </p:txBody>
        </p:sp>
      </p:grp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1D0E69E9-01D4-7809-6CCF-564A229407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53601" y="444728"/>
            <a:ext cx="2155371" cy="63295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1" kern="1200" dirty="0" smtClean="0">
                <a:solidFill>
                  <a:schemeClr val="bg1"/>
                </a:solidFill>
                <a:latin typeface="Ubuntu Light" panose="020B0304030602030204" pitchFamily="34" charset="0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indent="0" algn="l" defTabSz="914400" rtl="0" eaLnBrk="1" latinLnBrk="0" hangingPunct="1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5" name="Text Placeholder 19">
            <a:extLst>
              <a:ext uri="{FF2B5EF4-FFF2-40B4-BE49-F238E27FC236}">
                <a16:creationId xmlns:a16="http://schemas.microsoft.com/office/drawing/2014/main" id="{1E7F4397-EA66-D3F7-BCEB-DB0DDFDDDF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39945" y="586014"/>
            <a:ext cx="528061" cy="356260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b="1" kern="1200" dirty="0" smtClean="0">
                <a:solidFill>
                  <a:schemeClr val="bg1"/>
                </a:solidFill>
                <a:latin typeface="Ubuntu Light" panose="020B0304030602030204" pitchFamily="34" charset="0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indent="0" algn="l" defTabSz="914400" rtl="0" eaLnBrk="1" latinLnBrk="0" hangingPunct="1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1.1.</a:t>
            </a:r>
          </a:p>
        </p:txBody>
      </p: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458F41A4-D1BB-30D7-015C-72C4FA1342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7275" y="111820"/>
            <a:ext cx="2155371" cy="33201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lang="en-US" sz="1200" b="0" kern="1200" dirty="0" smtClean="0">
                <a:solidFill>
                  <a:srgbClr val="292662"/>
                </a:solidFill>
                <a:latin typeface="Ubuntu Light" panose="020B0304030602030204" pitchFamily="34" charset="0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indent="0" algn="l" defTabSz="914400" rtl="0" eaLnBrk="1" latinLnBrk="0" hangingPunct="1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Day One</a:t>
            </a:r>
          </a:p>
        </p:txBody>
      </p:sp>
    </p:spTree>
    <p:extLst>
      <p:ext uri="{BB962C8B-B14F-4D97-AF65-F5344CB8AC3E}">
        <p14:creationId xmlns:p14="http://schemas.microsoft.com/office/powerpoint/2010/main" val="3574687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447D79-9C90-44E6-9696-46FB83360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DA7FA-EF94-41CB-A170-1BFB72857618}" type="datetimeFigureOut">
              <a:rPr lang="en-US" smtClean="0"/>
              <a:t>4/30/2024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ED3187-F795-C93B-4F3C-A9AFC48DE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129A4D-ECFC-2F0C-6966-CD88F4BEB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EFF5C-0DD3-4F1B-ACB5-2B4D988FF4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060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0E0F29-9F99-48A7-A659-5EBED9478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184C2-736B-32E9-E260-F2691FB8F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01BD55-E944-2644-D434-A56F022A64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DA7FA-EF94-41CB-A170-1BFB72857618}" type="datetimeFigureOut">
              <a:rPr lang="en-US" smtClean="0"/>
              <a:t>4/30/2024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AD6851-D007-470F-8FAD-3A061D583C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132B5-5D27-956F-4F5A-AE9F1C2637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EFF5C-0DD3-4F1B-ACB5-2B4D988FF4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320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51" r:id="rId4"/>
    <p:sldLayoutId id="2147483652" r:id="rId5"/>
    <p:sldLayoutId id="2147483660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3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hyperlink" Target="https://www.youtube.com/watch?v=apgQfv4TIdo" TargetMode="Externa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sv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gFVTGL0YgVU" TargetMode="External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160.pn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5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9cFk-EqURWc" TargetMode="External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161.pn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27.png"/><Relationship Id="rId7" Type="http://schemas.openxmlformats.org/officeDocument/2006/relationships/image" Target="../media/image163.sv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2.png"/><Relationship Id="rId11" Type="http://schemas.openxmlformats.org/officeDocument/2006/relationships/image" Target="../media/image167.svg"/><Relationship Id="rId5" Type="http://schemas.openxmlformats.org/officeDocument/2006/relationships/image" Target="../media/image31.png"/><Relationship Id="rId10" Type="http://schemas.openxmlformats.org/officeDocument/2006/relationships/image" Target="../media/image166.png"/><Relationship Id="rId4" Type="http://schemas.openxmlformats.org/officeDocument/2006/relationships/image" Target="../media/image28.svg"/><Relationship Id="rId9" Type="http://schemas.openxmlformats.org/officeDocument/2006/relationships/image" Target="../media/image165.sv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hyperlink" Target="https://specialolympics.qualtrics.com/jfe/form/SV_9mknTPC6n05kd2S" TargetMode="External"/><Relationship Id="rId7" Type="http://schemas.openxmlformats.org/officeDocument/2006/relationships/image" Target="../media/image169.sv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8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1.png"/><Relationship Id="rId4" Type="http://schemas.openxmlformats.org/officeDocument/2006/relationships/image" Target="../media/image2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" Target="slide19.xml"/><Relationship Id="rId7" Type="http://schemas.openxmlformats.org/officeDocument/2006/relationships/slide" Target="slide17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2.xml"/><Relationship Id="rId5" Type="http://schemas.openxmlformats.org/officeDocument/2006/relationships/slide" Target="slide21.xml"/><Relationship Id="rId4" Type="http://schemas.openxmlformats.org/officeDocument/2006/relationships/slide" Target="slide2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" Target="slide19.xml"/><Relationship Id="rId7" Type="http://schemas.openxmlformats.org/officeDocument/2006/relationships/slide" Target="slide17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2.xml"/><Relationship Id="rId5" Type="http://schemas.openxmlformats.org/officeDocument/2006/relationships/slide" Target="slide21.xml"/><Relationship Id="rId4" Type="http://schemas.openxmlformats.org/officeDocument/2006/relationships/slide" Target="slide2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" Target="slide19.xml"/><Relationship Id="rId7" Type="http://schemas.openxmlformats.org/officeDocument/2006/relationships/slide" Target="slide17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2.xml"/><Relationship Id="rId5" Type="http://schemas.openxmlformats.org/officeDocument/2006/relationships/slide" Target="slide21.xml"/><Relationship Id="rId4" Type="http://schemas.openxmlformats.org/officeDocument/2006/relationships/slide" Target="slide2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" Target="slide19.xml"/><Relationship Id="rId7" Type="http://schemas.openxmlformats.org/officeDocument/2006/relationships/slide" Target="slide17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2.xml"/><Relationship Id="rId5" Type="http://schemas.openxmlformats.org/officeDocument/2006/relationships/slide" Target="slide21.xml"/><Relationship Id="rId4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" Target="slide19.xml"/><Relationship Id="rId7" Type="http://schemas.openxmlformats.org/officeDocument/2006/relationships/slide" Target="slide17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2.xml"/><Relationship Id="rId5" Type="http://schemas.openxmlformats.org/officeDocument/2006/relationships/slide" Target="slide21.xml"/><Relationship Id="rId10" Type="http://schemas.openxmlformats.org/officeDocument/2006/relationships/image" Target="../media/image31.png"/><Relationship Id="rId4" Type="http://schemas.openxmlformats.org/officeDocument/2006/relationships/slide" Target="slide20.xml"/><Relationship Id="rId9" Type="http://schemas.openxmlformats.org/officeDocument/2006/relationships/slide" Target="slide2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" Target="slide19.xml"/><Relationship Id="rId7" Type="http://schemas.openxmlformats.org/officeDocument/2006/relationships/slide" Target="slide17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2.xml"/><Relationship Id="rId5" Type="http://schemas.openxmlformats.org/officeDocument/2006/relationships/slide" Target="slide21.xml"/><Relationship Id="rId4" Type="http://schemas.openxmlformats.org/officeDocument/2006/relationships/slide" Target="slide20.xml"/><Relationship Id="rId9" Type="http://schemas.openxmlformats.org/officeDocument/2006/relationships/slide" Target="slide2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" Target="slide19.xml"/><Relationship Id="rId7" Type="http://schemas.openxmlformats.org/officeDocument/2006/relationships/slide" Target="slide17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2.xml"/><Relationship Id="rId5" Type="http://schemas.openxmlformats.org/officeDocument/2006/relationships/slide" Target="slide21.xml"/><Relationship Id="rId4" Type="http://schemas.openxmlformats.org/officeDocument/2006/relationships/slide" Target="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w9YhBs-YBo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7.png"/><Relationship Id="rId7" Type="http://schemas.openxmlformats.org/officeDocument/2006/relationships/image" Target="../media/image44.sv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31.png"/><Relationship Id="rId4" Type="http://schemas.openxmlformats.org/officeDocument/2006/relationships/image" Target="../media/image28.svg"/><Relationship Id="rId9" Type="http://schemas.openxmlformats.org/officeDocument/2006/relationships/image" Target="../media/image46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1.png"/><Relationship Id="rId7" Type="http://schemas.openxmlformats.org/officeDocument/2006/relationships/image" Target="../media/image44.sv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Relationship Id="rId9" Type="http://schemas.openxmlformats.org/officeDocument/2006/relationships/image" Target="../media/image46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sv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sv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svg"/><Relationship Id="rId4" Type="http://schemas.openxmlformats.org/officeDocument/2006/relationships/image" Target="../media/image48.svg"/><Relationship Id="rId9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8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8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8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8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8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8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8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8.sv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59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61.svg"/><Relationship Id="rId9" Type="http://schemas.openxmlformats.org/officeDocument/2006/relationships/image" Target="../media/image66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66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4" Type="http://schemas.openxmlformats.org/officeDocument/2006/relationships/image" Target="../media/image6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hyperlink" Target="https://specialolympics.qualtrics.com/jfe/form/SV_afQC9OqD2Yy3VNc" TargetMode="External"/><Relationship Id="rId4" Type="http://schemas.openxmlformats.org/officeDocument/2006/relationships/image" Target="../media/image19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1.png"/><Relationship Id="rId4" Type="http://schemas.openxmlformats.org/officeDocument/2006/relationships/image" Target="../media/image28.sv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3.png"/><Relationship Id="rId7" Type="http://schemas.openxmlformats.org/officeDocument/2006/relationships/image" Target="../media/image76.sv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5.png"/><Relationship Id="rId11" Type="http://schemas.openxmlformats.org/officeDocument/2006/relationships/image" Target="../media/image80.svg"/><Relationship Id="rId5" Type="http://schemas.openxmlformats.org/officeDocument/2006/relationships/image" Target="../media/image31.png"/><Relationship Id="rId10" Type="http://schemas.openxmlformats.org/officeDocument/2006/relationships/image" Target="../media/image79.png"/><Relationship Id="rId4" Type="http://schemas.openxmlformats.org/officeDocument/2006/relationships/image" Target="../media/image74.svg"/><Relationship Id="rId9" Type="http://schemas.openxmlformats.org/officeDocument/2006/relationships/image" Target="../media/image78.sv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3.png"/><Relationship Id="rId7" Type="http://schemas.openxmlformats.org/officeDocument/2006/relationships/image" Target="../media/image76.sv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5.png"/><Relationship Id="rId11" Type="http://schemas.openxmlformats.org/officeDocument/2006/relationships/image" Target="../media/image80.svg"/><Relationship Id="rId5" Type="http://schemas.openxmlformats.org/officeDocument/2006/relationships/image" Target="../media/image81.png"/><Relationship Id="rId10" Type="http://schemas.openxmlformats.org/officeDocument/2006/relationships/image" Target="../media/image79.png"/><Relationship Id="rId4" Type="http://schemas.openxmlformats.org/officeDocument/2006/relationships/image" Target="../media/image74.svg"/><Relationship Id="rId9" Type="http://schemas.openxmlformats.org/officeDocument/2006/relationships/image" Target="../media/image78.sv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3.svg"/><Relationship Id="rId4" Type="http://schemas.openxmlformats.org/officeDocument/2006/relationships/image" Target="../media/image8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emr7AE2IaU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84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10" Type="http://schemas.openxmlformats.org/officeDocument/2006/relationships/image" Target="../media/image92.jpeg"/><Relationship Id="rId4" Type="http://schemas.openxmlformats.org/officeDocument/2006/relationships/image" Target="../media/image86.jpeg"/><Relationship Id="rId9" Type="http://schemas.openxmlformats.org/officeDocument/2006/relationships/image" Target="../media/image91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1.png"/><Relationship Id="rId4" Type="http://schemas.openxmlformats.org/officeDocument/2006/relationships/image" Target="../media/image94.sv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sv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8.svg"/><Relationship Id="rId5" Type="http://schemas.openxmlformats.org/officeDocument/2006/relationships/image" Target="../media/image97.png"/><Relationship Id="rId4" Type="http://schemas.openxmlformats.org/officeDocument/2006/relationships/image" Target="../media/image96.sv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6.svg"/><Relationship Id="rId5" Type="http://schemas.openxmlformats.org/officeDocument/2006/relationships/image" Target="../media/image75.png"/><Relationship Id="rId4" Type="http://schemas.openxmlformats.org/officeDocument/2006/relationships/image" Target="../media/image74.sv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6.svg"/><Relationship Id="rId5" Type="http://schemas.openxmlformats.org/officeDocument/2006/relationships/image" Target="../media/image75.png"/><Relationship Id="rId4" Type="http://schemas.openxmlformats.org/officeDocument/2006/relationships/image" Target="../media/image74.sv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3.svg"/><Relationship Id="rId5" Type="http://schemas.openxmlformats.org/officeDocument/2006/relationships/image" Target="../media/image102.png"/><Relationship Id="rId4" Type="http://schemas.openxmlformats.org/officeDocument/2006/relationships/image" Target="../media/image96.sv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sv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7.svg"/><Relationship Id="rId5" Type="http://schemas.openxmlformats.org/officeDocument/2006/relationships/image" Target="../media/image106.png"/><Relationship Id="rId4" Type="http://schemas.openxmlformats.org/officeDocument/2006/relationships/image" Target="../media/image105.sv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sv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7.svg"/><Relationship Id="rId5" Type="http://schemas.openxmlformats.org/officeDocument/2006/relationships/image" Target="../media/image106.png"/><Relationship Id="rId4" Type="http://schemas.openxmlformats.org/officeDocument/2006/relationships/image" Target="../media/image105.sv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7.sv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7.sv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3.sv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2.sv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sv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4.svg"/><Relationship Id="rId5" Type="http://schemas.openxmlformats.org/officeDocument/2006/relationships/image" Target="../media/image113.png"/><Relationship Id="rId4" Type="http://schemas.openxmlformats.org/officeDocument/2006/relationships/image" Target="../media/image112.sv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8.svg"/><Relationship Id="rId4" Type="http://schemas.openxmlformats.org/officeDocument/2006/relationships/image" Target="../media/image11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7" Type="http://schemas.openxmlformats.org/officeDocument/2006/relationships/image" Target="../media/image124.sv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3.png"/><Relationship Id="rId5" Type="http://schemas.openxmlformats.org/officeDocument/2006/relationships/image" Target="../media/image122.jpg"/><Relationship Id="rId4" Type="http://schemas.openxmlformats.org/officeDocument/2006/relationships/image" Target="../media/image12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8.sv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9.jpeg"/><Relationship Id="rId4" Type="http://schemas.openxmlformats.org/officeDocument/2006/relationships/image" Target="../media/image124.sv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7" Type="http://schemas.openxmlformats.org/officeDocument/2006/relationships/image" Target="../media/image132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4.sv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5.svg"/><Relationship Id="rId4" Type="http://schemas.openxmlformats.org/officeDocument/2006/relationships/image" Target="../media/image13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8.svg"/><Relationship Id="rId4" Type="http://schemas.openxmlformats.org/officeDocument/2006/relationships/image" Target="../media/image137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eg"/><Relationship Id="rId3" Type="http://schemas.openxmlformats.org/officeDocument/2006/relationships/image" Target="../media/image123.png"/><Relationship Id="rId7" Type="http://schemas.microsoft.com/office/2007/relationships/hdphoto" Target="../media/hdphoto1.wdp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0.png"/><Relationship Id="rId5" Type="http://schemas.openxmlformats.org/officeDocument/2006/relationships/image" Target="../media/image139.jpeg"/><Relationship Id="rId4" Type="http://schemas.openxmlformats.org/officeDocument/2006/relationships/image" Target="../media/image124.sv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3.jp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8.svg"/><Relationship Id="rId5" Type="http://schemas.openxmlformats.org/officeDocument/2006/relationships/image" Target="../media/image127.png"/><Relationship Id="rId4" Type="http://schemas.openxmlformats.org/officeDocument/2006/relationships/image" Target="../media/image124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5.sv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7.svg"/><Relationship Id="rId4" Type="http://schemas.openxmlformats.org/officeDocument/2006/relationships/image" Target="../media/image106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8.svg"/><Relationship Id="rId4" Type="http://schemas.openxmlformats.org/officeDocument/2006/relationships/image" Target="../media/image117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7.png"/><Relationship Id="rId4" Type="http://schemas.openxmlformats.org/officeDocument/2006/relationships/image" Target="../media/image28.sv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0.svg"/><Relationship Id="rId4" Type="http://schemas.openxmlformats.org/officeDocument/2006/relationships/image" Target="../media/image149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8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image" Target="../media/image151.png"/><Relationship Id="rId7" Type="http://schemas.openxmlformats.org/officeDocument/2006/relationships/image" Target="../media/image155.sv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4.png"/><Relationship Id="rId11" Type="http://schemas.openxmlformats.org/officeDocument/2006/relationships/image" Target="../media/image159.svg"/><Relationship Id="rId5" Type="http://schemas.openxmlformats.org/officeDocument/2006/relationships/image" Target="../media/image153.svg"/><Relationship Id="rId10" Type="http://schemas.openxmlformats.org/officeDocument/2006/relationships/image" Target="../media/image158.png"/><Relationship Id="rId4" Type="http://schemas.openxmlformats.org/officeDocument/2006/relationships/image" Target="../media/image152.png"/><Relationship Id="rId9" Type="http://schemas.openxmlformats.org/officeDocument/2006/relationships/image" Target="../media/image157.sv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FBA81-E381-4232-DCDA-5F2D343EC9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2885" y="2910851"/>
            <a:ext cx="5897881" cy="1354592"/>
          </a:xfrm>
        </p:spPr>
        <p:txBody>
          <a:bodyPr>
            <a:normAutofit fontScale="90000"/>
          </a:bodyPr>
          <a:lstStyle/>
          <a:p>
            <a:r>
              <a:rPr lang="ru-ru" dirty="0"/>
              <a:t>Обучение </a:t>
            </a:r>
            <a:br>
              <a:rPr lang="en-US" dirty="0"/>
            </a:br>
            <a:r>
              <a:rPr lang="ru-ru" dirty="0"/>
              <a:t>семейных </a:t>
            </a:r>
            <a:br>
              <a:rPr lang="en-US" dirty="0"/>
            </a:br>
            <a:r>
              <a:rPr lang="ru-ru" dirty="0"/>
              <a:t>лидеров</a:t>
            </a:r>
          </a:p>
        </p:txBody>
      </p:sp>
    </p:spTree>
    <p:extLst>
      <p:ext uri="{BB962C8B-B14F-4D97-AF65-F5344CB8AC3E}">
        <p14:creationId xmlns:p14="http://schemas.microsoft.com/office/powerpoint/2010/main" val="690871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AFAC49-5F7A-2ADB-2577-3B972FB2B6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53106" y="445595"/>
            <a:ext cx="2004785" cy="632958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Знакомство со Специальной олимпиадой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7692A6B-7019-8967-80DB-AF890EDD60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39945" y="575623"/>
            <a:ext cx="528061" cy="356260"/>
          </a:xfrm>
        </p:spPr>
        <p:txBody>
          <a:bodyPr/>
          <a:lstStyle/>
          <a:p>
            <a:r>
              <a:rPr lang="ru-ru" dirty="0"/>
              <a:t>1.1.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4DDFE3-F1ED-FC09-3FF7-A20B347427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Первый день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8D180D-D4E2-4EAF-0E12-E312B1002B4B}"/>
              </a:ext>
            </a:extLst>
          </p:cNvPr>
          <p:cNvSpPr txBox="1"/>
          <p:nvPr/>
        </p:nvSpPr>
        <p:spPr>
          <a:xfrm>
            <a:off x="4964799" y="1887332"/>
            <a:ext cx="55638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6891F"/>
                </a:solidFill>
                <a:latin typeface="Ubuntu" panose="020B0504030602030204" pitchFamily="34" charset="0"/>
              </a:rPr>
              <a:t>История создания Специальной олимпиады:</a:t>
            </a:r>
          </a:p>
          <a:p>
            <a:r>
              <a:rPr lang="ru-ru" sz="2800" b="1" dirty="0">
                <a:solidFill>
                  <a:srgbClr val="F6891F"/>
                </a:solidFill>
                <a:latin typeface="Ubuntu" panose="020B0504030602030204" pitchFamily="34" charset="0"/>
              </a:rPr>
              <a:t>Юнис Кеннеди Шрайвер (Eunice Kennedy Shriver)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64A0EE-B2D9-316C-7CEA-B61F57180CBD}"/>
              </a:ext>
            </a:extLst>
          </p:cNvPr>
          <p:cNvSpPr txBox="1"/>
          <p:nvPr/>
        </p:nvSpPr>
        <p:spPr>
          <a:xfrm>
            <a:off x="4964799" y="3848809"/>
            <a:ext cx="6626310" cy="1871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ru-ru" dirty="0">
                <a:solidFill>
                  <a:srgbClr val="292662"/>
                </a:solidFill>
                <a:latin typeface="Ubuntu" panose="020B0504030602030204" pitchFamily="34" charset="0"/>
              </a:rPr>
              <a:t>Юнис Кеннеди Шрайвер, основательница Специальной олимпиады, первой начала мировую борьбу за права и признание людей с ограниченными интеллектуальными возможностями. 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ru-ru" dirty="0">
                <a:solidFill>
                  <a:srgbClr val="292662"/>
                </a:solidFill>
                <a:latin typeface="Ubuntu" panose="020B0504030602030204" pitchFamily="34" charset="0"/>
              </a:rPr>
              <a:t>Она научила мир тому, что спорт может изменить жизнь. </a:t>
            </a:r>
          </a:p>
        </p:txBody>
      </p:sp>
      <p:pic>
        <p:nvPicPr>
          <p:cNvPr id="18" name="Picture 17" descr="Человек в черной куртке&#10;&#10;Описание создается автоматически">
            <a:extLst>
              <a:ext uri="{FF2B5EF4-FFF2-40B4-BE49-F238E27FC236}">
                <a16:creationId xmlns:a16="http://schemas.microsoft.com/office/drawing/2014/main" id="{5EC6F567-70FB-C76B-DA67-F7D30E24D1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4" r="8181" b="5665"/>
          <a:stretch/>
        </p:blipFill>
        <p:spPr>
          <a:xfrm>
            <a:off x="-77994" y="0"/>
            <a:ext cx="4695130" cy="6972300"/>
          </a:xfrm>
          <a:prstGeom prst="rect">
            <a:avLst/>
          </a:prstGeom>
        </p:spPr>
      </p:pic>
      <p:sp>
        <p:nvSpPr>
          <p:cNvPr id="24" name="Rectangle: Rounded Corners 23">
            <a:hlinkClick r:id="rId4"/>
            <a:extLst>
              <a:ext uri="{FF2B5EF4-FFF2-40B4-BE49-F238E27FC236}">
                <a16:creationId xmlns:a16="http://schemas.microsoft.com/office/drawing/2014/main" id="{DDD8C4B5-6368-CD30-C941-D43E28283DA3}"/>
              </a:ext>
            </a:extLst>
          </p:cNvPr>
          <p:cNvSpPr/>
          <p:nvPr/>
        </p:nvSpPr>
        <p:spPr>
          <a:xfrm>
            <a:off x="4964799" y="5863968"/>
            <a:ext cx="3550559" cy="596249"/>
          </a:xfrm>
          <a:prstGeom prst="roundRect">
            <a:avLst>
              <a:gd name="adj" fmla="val 50000"/>
            </a:avLst>
          </a:prstGeom>
          <a:solidFill>
            <a:srgbClr val="F689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292662"/>
                </a:solidFill>
                <a:latin typeface="Ubuntu" panose="020B0504030602030204" pitchFamily="34" charset="0"/>
              </a:rPr>
              <a:t>Посмотреть краткую биографию</a:t>
            </a:r>
            <a:endParaRPr lang="en-US" b="1" dirty="0">
              <a:solidFill>
                <a:srgbClr val="292662"/>
              </a:solidFill>
            </a:endParaRPr>
          </a:p>
        </p:txBody>
      </p:sp>
      <p:pic>
        <p:nvPicPr>
          <p:cNvPr id="27" name="Graphic 26" descr="Курсор со сплошной заливкой">
            <a:extLst>
              <a:ext uri="{FF2B5EF4-FFF2-40B4-BE49-F238E27FC236}">
                <a16:creationId xmlns:a16="http://schemas.microsoft.com/office/drawing/2014/main" id="{D0290CFF-C928-3438-27BE-40216877CB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78218" y="6143677"/>
            <a:ext cx="633080" cy="63308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E6772BF9-F0E4-6AFE-80FC-498D0C0F30B9}"/>
              </a:ext>
            </a:extLst>
          </p:cNvPr>
          <p:cNvGrpSpPr/>
          <p:nvPr/>
        </p:nvGrpSpPr>
        <p:grpSpPr>
          <a:xfrm>
            <a:off x="4964799" y="557940"/>
            <a:ext cx="1731558" cy="528060"/>
            <a:chOff x="511793" y="448686"/>
            <a:chExt cx="1731558" cy="528060"/>
          </a:xfrm>
        </p:grpSpPr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DD338DB1-9317-192B-F37C-5D02D0F0E6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11793" y="448686"/>
              <a:ext cx="528060" cy="52806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F770553-46A0-D626-12F7-86CFB5A17E9D}"/>
                </a:ext>
              </a:extLst>
            </p:cNvPr>
            <p:cNvSpPr txBox="1"/>
            <p:nvPr userDrawn="1"/>
          </p:nvSpPr>
          <p:spPr>
            <a:xfrm>
              <a:off x="1019072" y="523666"/>
              <a:ext cx="1224279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50" b="1" dirty="0">
                  <a:solidFill>
                    <a:srgbClr val="292662"/>
                  </a:solidFill>
                  <a:latin typeface="Ubuntu" panose="020B0504030602030204" pitchFamily="34" charset="0"/>
                </a:rPr>
                <a:t>СЕМЬИ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250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0F6378-6848-FF19-3411-896115F10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1B684CC-9E67-1240-5EEB-5A2BC8CD16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42716" y="444728"/>
            <a:ext cx="2046514" cy="632958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Планирование дальнейших действий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DBBD3E-4A34-5F1B-7817-A7310554D9B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39945" y="575623"/>
            <a:ext cx="528061" cy="356260"/>
          </a:xfrm>
        </p:spPr>
        <p:txBody>
          <a:bodyPr/>
          <a:lstStyle/>
          <a:p>
            <a:r>
              <a:rPr lang="ru-ru" dirty="0"/>
              <a:t>1.5.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6CAACE-FA02-F330-C86C-F2285705FE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Первый день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781E858-2B26-6DE5-1AD7-571609D8F5B2}"/>
              </a:ext>
            </a:extLst>
          </p:cNvPr>
          <p:cNvSpPr/>
          <p:nvPr/>
        </p:nvSpPr>
        <p:spPr>
          <a:xfrm>
            <a:off x="-280555" y="1242786"/>
            <a:ext cx="3682924" cy="5833423"/>
          </a:xfrm>
          <a:prstGeom prst="roundRect">
            <a:avLst>
              <a:gd name="adj" fmla="val 5372"/>
            </a:avLst>
          </a:prstGeom>
          <a:solidFill>
            <a:srgbClr val="2926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AF138A7-2463-15BD-8B60-9DA0497508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2133" y="2000357"/>
            <a:ext cx="552451" cy="5524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B5E7CC-AC0D-E229-DC03-8F2C4940298C}"/>
              </a:ext>
            </a:extLst>
          </p:cNvPr>
          <p:cNvSpPr txBox="1"/>
          <p:nvPr/>
        </p:nvSpPr>
        <p:spPr>
          <a:xfrm>
            <a:off x="1244599" y="2000357"/>
            <a:ext cx="1916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6891F"/>
                </a:solidFill>
                <a:latin typeface="Ubuntu" panose="020B0504030602030204" pitchFamily="34" charset="0"/>
              </a:rPr>
              <a:t>Задание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3BA8A9-2314-E8FF-4CB6-B844BEFF6179}"/>
              </a:ext>
            </a:extLst>
          </p:cNvPr>
          <p:cNvSpPr txBox="1"/>
          <p:nvPr/>
        </p:nvSpPr>
        <p:spPr>
          <a:xfrm>
            <a:off x="1244599" y="2561202"/>
            <a:ext cx="2559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Ubuntu" panose="020B0504030602030204" pitchFamily="34" charset="0"/>
              </a:rPr>
              <a:t>План действий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E0EB645-13F7-BEFD-7FE4-96B98F64A3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4218882"/>
              </p:ext>
            </p:extLst>
          </p:nvPr>
        </p:nvGraphicFramePr>
        <p:xfrm>
          <a:off x="3905230" y="2004274"/>
          <a:ext cx="7219293" cy="4439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9293">
                  <a:extLst>
                    <a:ext uri="{9D8B030D-6E8A-4147-A177-3AD203B41FA5}">
                      <a16:colId xmlns:a16="http://schemas.microsoft.com/office/drawing/2014/main" val="3788759901"/>
                    </a:ext>
                  </a:extLst>
                </a:gridCol>
                <a:gridCol w="3600000">
                  <a:extLst>
                    <a:ext uri="{9D8B030D-6E8A-4147-A177-3AD203B41FA5}">
                      <a16:colId xmlns:a16="http://schemas.microsoft.com/office/drawing/2014/main" val="3976303494"/>
                    </a:ext>
                  </a:extLst>
                </a:gridCol>
              </a:tblGrid>
              <a:tr h="432000">
                <a:tc gridSpan="2"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rgbClr val="F6891F"/>
                          </a:solidFill>
                          <a:latin typeface="Ubuntu" panose="020B0504030602030204" pitchFamily="34" charset="0"/>
                        </a:rPr>
                        <a:t>Личная задача </a:t>
                      </a:r>
                    </a:p>
                  </a:txBody>
                  <a:tcPr marL="99470" marR="99470" marT="49735" marB="4973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5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99470" marR="99470" marT="49735" marB="49735"/>
                </a:tc>
                <a:extLst>
                  <a:ext uri="{0D108BD9-81ED-4DB2-BD59-A6C34878D82A}">
                    <a16:rowId xmlns:a16="http://schemas.microsoft.com/office/drawing/2014/main" val="1316302768"/>
                  </a:ext>
                </a:extLst>
              </a:tr>
              <a:tr h="180000">
                <a:tc gridSpan="2">
                  <a:txBody>
                    <a:bodyPr/>
                    <a:lstStyle/>
                    <a:p>
                      <a:endParaRPr lang="en-US" sz="800" dirty="0">
                        <a:solidFill>
                          <a:srgbClr val="F6891F"/>
                        </a:solidFill>
                      </a:endParaRPr>
                    </a:p>
                  </a:txBody>
                  <a:tcPr marL="99470" marR="99470" marT="49735" marB="4973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8320191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108000"/>
                      <a:r>
                        <a:rPr lang="ru-ru" sz="1700" dirty="0">
                          <a:solidFill>
                            <a:srgbClr val="292662"/>
                          </a:solidFill>
                          <a:latin typeface="Ubuntu" panose="020B0504030602030204" pitchFamily="34" charset="0"/>
                        </a:rPr>
                        <a:t>Кто может мне помочь?</a:t>
                      </a:r>
                    </a:p>
                  </a:txBody>
                  <a:tcPr marL="99470" marR="99470" marT="108000" marB="49735">
                    <a:lnL w="12700" cmpd="sng">
                      <a:noFill/>
                    </a:lnL>
                    <a:lnR w="12700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8000"/>
                      <a:r>
                        <a:rPr lang="ru-ru" sz="1700" dirty="0">
                          <a:solidFill>
                            <a:srgbClr val="292662"/>
                          </a:solidFill>
                          <a:latin typeface="Ubuntu" panose="020B0504030602030204" pitchFamily="34" charset="0"/>
                        </a:rPr>
                        <a:t>Какие ресурсы мне нужны?</a:t>
                      </a:r>
                    </a:p>
                  </a:txBody>
                  <a:tcPr marL="99470" marR="99470" marT="108000" marB="49735">
                    <a:lnL w="12700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0230045"/>
                  </a:ext>
                </a:extLst>
              </a:tr>
              <a:tr h="1332000">
                <a:tc>
                  <a:txBody>
                    <a:bodyPr/>
                    <a:lstStyle/>
                    <a:p>
                      <a:pPr>
                        <a:spcAft>
                          <a:spcPts val="500"/>
                        </a:spcAft>
                      </a:pPr>
                      <a:endParaRPr lang="en-US" sz="1600" dirty="0">
                        <a:latin typeface="Ubuntu" panose="020B0504030602030204" pitchFamily="34" charset="0"/>
                      </a:endParaRPr>
                    </a:p>
                  </a:txBody>
                  <a:tcPr marL="99470" marR="99470" marT="49735" marB="49735">
                    <a:lnL w="12700" cmpd="sng">
                      <a:noFill/>
                    </a:lnL>
                    <a:lnR w="12700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500"/>
                        </a:spcAft>
                      </a:pPr>
                      <a:endParaRPr lang="en-US" sz="1600" dirty="0">
                        <a:latin typeface="Ubuntu" panose="020B0504030602030204" pitchFamily="34" charset="0"/>
                      </a:endParaRPr>
                    </a:p>
                  </a:txBody>
                  <a:tcPr marL="99470" marR="99470" marT="49735" marB="49735">
                    <a:lnL w="12700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6522802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108000"/>
                      <a:r>
                        <a:rPr lang="ru-ru" sz="1700" dirty="0">
                          <a:solidFill>
                            <a:srgbClr val="292662"/>
                          </a:solidFill>
                          <a:latin typeface="Ubuntu" panose="020B0504030602030204" pitchFamily="34" charset="0"/>
                        </a:rPr>
                        <a:t>С какими </a:t>
                      </a:r>
                      <a:r>
                        <a:rPr lang="ru-ru" sz="1700">
                          <a:solidFill>
                            <a:srgbClr val="292662"/>
                          </a:solidFill>
                          <a:latin typeface="Ubuntu" panose="020B0504030602030204" pitchFamily="34" charset="0"/>
                        </a:rPr>
                        <a:t>проблемами </a:t>
                      </a:r>
                      <a:br>
                        <a:rPr lang="en-US" sz="1700">
                          <a:solidFill>
                            <a:srgbClr val="292662"/>
                          </a:solidFill>
                          <a:latin typeface="Ubuntu" panose="020B0504030602030204" pitchFamily="34" charset="0"/>
                        </a:rPr>
                      </a:br>
                      <a:r>
                        <a:rPr lang="ru-ru" sz="1700">
                          <a:solidFill>
                            <a:srgbClr val="292662"/>
                          </a:solidFill>
                          <a:latin typeface="Ubuntu" panose="020B0504030602030204" pitchFamily="34" charset="0"/>
                        </a:rPr>
                        <a:t>я </a:t>
                      </a:r>
                      <a:r>
                        <a:rPr lang="ru-ru" sz="1700" dirty="0">
                          <a:solidFill>
                            <a:srgbClr val="292662"/>
                          </a:solidFill>
                          <a:latin typeface="Ubuntu" panose="020B0504030602030204" pitchFamily="34" charset="0"/>
                        </a:rPr>
                        <a:t>могу столкнуться?</a:t>
                      </a:r>
                    </a:p>
                  </a:txBody>
                  <a:tcPr marL="99470" marR="99470" marT="49735" marB="49735">
                    <a:lnL w="12700" cmpd="sng">
                      <a:noFill/>
                    </a:lnL>
                    <a:lnR w="12700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8000"/>
                      <a:r>
                        <a:rPr lang="ru-ru" sz="1700" dirty="0">
                          <a:solidFill>
                            <a:srgbClr val="292662"/>
                          </a:solidFill>
                          <a:latin typeface="Ubuntu" panose="020B0504030602030204" pitchFamily="34" charset="0"/>
                        </a:rPr>
                        <a:t>Каковы решения этих проблем?</a:t>
                      </a:r>
                    </a:p>
                  </a:txBody>
                  <a:tcPr marL="99470" marR="99470" marT="49735" marB="49735">
                    <a:lnL w="12700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9145415"/>
                  </a:ext>
                </a:extLst>
              </a:tr>
              <a:tr h="133200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99470" marR="99470" marT="49735" marB="49735">
                    <a:lnL w="12700" cmpd="sng">
                      <a:noFill/>
                    </a:lnL>
                    <a:lnR w="12700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99470" marR="99470" marT="49735" marB="49735">
                    <a:lnL w="12700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12563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120071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EE97DE-2344-E3AC-9472-C8EE0EFF9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3"/>
            <a:extLst>
              <a:ext uri="{FF2B5EF4-FFF2-40B4-BE49-F238E27FC236}">
                <a16:creationId xmlns:a16="http://schemas.microsoft.com/office/drawing/2014/main" id="{3AE1FBD0-FEAB-BF2F-E971-9EF106D178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5103" y="1831630"/>
            <a:ext cx="8281793" cy="463836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E08E64-ED55-61F3-3C66-41BDA0071327}"/>
              </a:ext>
            </a:extLst>
          </p:cNvPr>
          <p:cNvSpPr txBox="1"/>
          <p:nvPr/>
        </p:nvSpPr>
        <p:spPr>
          <a:xfrm>
            <a:off x="811899" y="1001650"/>
            <a:ext cx="82817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292662"/>
                </a:solidFill>
                <a:latin typeface="Ubuntu" panose="020B0504030602030204" pitchFamily="34" charset="0"/>
              </a:rPr>
              <a:t>Разминка </a:t>
            </a:r>
            <a:r>
              <a:rPr lang="ru-ru" sz="2800" b="1" dirty="0">
                <a:solidFill>
                  <a:srgbClr val="F6891F"/>
                </a:solidFill>
                <a:latin typeface="Ubuntu" panose="020B0504030602030204" pitchFamily="34" charset="0"/>
              </a:rPr>
              <a:t>и</a:t>
            </a:r>
            <a:r>
              <a:rPr lang="ru-ru" sz="2800" b="1" dirty="0">
                <a:solidFill>
                  <a:srgbClr val="292662"/>
                </a:solidFill>
                <a:latin typeface="Ubuntu" panose="020B0504030602030204" pitchFamily="34" charset="0"/>
              </a:rPr>
              <a:t> самостоятельный перерыв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BBF8A7-626C-17D2-79F8-A9122E8737E3}"/>
              </a:ext>
            </a:extLst>
          </p:cNvPr>
          <p:cNvGrpSpPr/>
          <p:nvPr/>
        </p:nvGrpSpPr>
        <p:grpSpPr>
          <a:xfrm>
            <a:off x="5511800" y="3268133"/>
            <a:ext cx="1168400" cy="1168400"/>
            <a:chOff x="7467600" y="3031067"/>
            <a:chExt cx="1168400" cy="1168400"/>
          </a:xfrm>
        </p:grpSpPr>
        <p:sp>
          <p:nvSpPr>
            <p:cNvPr id="3" name="Oval 2">
              <a:hlinkClick r:id="rId3"/>
              <a:extLst>
                <a:ext uri="{FF2B5EF4-FFF2-40B4-BE49-F238E27FC236}">
                  <a16:creationId xmlns:a16="http://schemas.microsoft.com/office/drawing/2014/main" id="{4371F1AA-7A97-81DD-31B7-80B95EAF919D}"/>
                </a:ext>
              </a:extLst>
            </p:cNvPr>
            <p:cNvSpPr/>
            <p:nvPr/>
          </p:nvSpPr>
          <p:spPr>
            <a:xfrm>
              <a:off x="7467600" y="3031067"/>
              <a:ext cx="1168400" cy="1168400"/>
            </a:xfrm>
            <a:prstGeom prst="ellipse">
              <a:avLst/>
            </a:prstGeom>
            <a:solidFill>
              <a:srgbClr val="ED1C2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Graphic 3" descr="Поэкспериментируйте со сплошной заливкой">
              <a:hlinkClick r:id="rId3"/>
              <a:extLst>
                <a:ext uri="{FF2B5EF4-FFF2-40B4-BE49-F238E27FC236}">
                  <a16:creationId xmlns:a16="http://schemas.microsoft.com/office/drawing/2014/main" id="{B88AB0E9-F47C-CF7F-77B7-C5FF1F190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679265" y="3158067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242721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C04205-0277-1DCF-0717-C042FBF48B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ru-ru" dirty="0"/>
              <a:t>Первый день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C74173-36CB-793A-B776-B85DD2C37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ru-ru" dirty="0"/>
              <a:t>Выступление приглашенного докладчика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16320FB-D102-3379-F160-BBBDC5D016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ru-ru" dirty="0"/>
              <a:t>1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7D57FD-05F1-5A24-E039-D1F0E03E219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69519" y="3248403"/>
            <a:ext cx="957943" cy="51448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1.6.</a:t>
            </a:r>
          </a:p>
        </p:txBody>
      </p:sp>
    </p:spTree>
    <p:extLst>
      <p:ext uri="{BB962C8B-B14F-4D97-AF65-F5344CB8AC3E}">
        <p14:creationId xmlns:p14="http://schemas.microsoft.com/office/powerpoint/2010/main" val="79468921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14D12-AABE-F890-1105-18511F3908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9A5DE35-853C-B669-0B44-2C1A76DDE4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6278" y="3052962"/>
            <a:ext cx="4681537" cy="630156"/>
          </a:xfrm>
        </p:spPr>
        <p:txBody>
          <a:bodyPr>
            <a:normAutofit/>
          </a:bodyPr>
          <a:lstStyle/>
          <a:p>
            <a:r>
              <a:rPr lang="ru-ru" dirty="0"/>
              <a:t>Второй день</a:t>
            </a:r>
          </a:p>
        </p:txBody>
      </p:sp>
    </p:spTree>
    <p:extLst>
      <p:ext uri="{BB962C8B-B14F-4D97-AF65-F5344CB8AC3E}">
        <p14:creationId xmlns:p14="http://schemas.microsoft.com/office/powerpoint/2010/main" val="309572010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E071D9-F2B3-3BD9-6B93-5E9A8D4CF2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Второй день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70DD40-B99D-7CFD-01C2-43C2BEA28F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День выездных занятий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609976-ACCE-4A78-1DE6-435E5122DA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79910" y="3238012"/>
            <a:ext cx="957943" cy="514481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2.1.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847680-8EBE-EA25-8B8B-F0FA13995C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3966" y="560174"/>
            <a:ext cx="424996" cy="359001"/>
          </a:xfrm>
        </p:spPr>
        <p:txBody>
          <a:bodyPr/>
          <a:lstStyle/>
          <a:p>
            <a:r>
              <a:rPr lang="ru-ru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7301162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C307DD4-646C-8FE6-334C-773FCD01E5B9}"/>
              </a:ext>
            </a:extLst>
          </p:cNvPr>
          <p:cNvSpPr txBox="1"/>
          <p:nvPr/>
        </p:nvSpPr>
        <p:spPr>
          <a:xfrm>
            <a:off x="811899" y="1001650"/>
            <a:ext cx="8462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292662"/>
                </a:solidFill>
                <a:latin typeface="Ubuntu" panose="020B0504030602030204" pitchFamily="34" charset="0"/>
              </a:rPr>
              <a:t>Обеденный перерыв </a:t>
            </a:r>
            <a:r>
              <a:rPr lang="ru-ru" sz="2800" b="1" dirty="0">
                <a:solidFill>
                  <a:srgbClr val="F6891F"/>
                </a:solidFill>
                <a:latin typeface="Ubuntu" panose="020B0504030602030204" pitchFamily="34" charset="0"/>
              </a:rPr>
              <a:t>и</a:t>
            </a:r>
            <a:r>
              <a:rPr lang="ru-ru" sz="2800" b="1" dirty="0">
                <a:solidFill>
                  <a:srgbClr val="292662"/>
                </a:solidFill>
                <a:latin typeface="Ubuntu" panose="020B0504030602030204" pitchFamily="34" charset="0"/>
              </a:rPr>
              <a:t> разминка </a:t>
            </a:r>
          </a:p>
        </p:txBody>
      </p:sp>
      <p:pic>
        <p:nvPicPr>
          <p:cNvPr id="6" name="Picture 5">
            <a:hlinkClick r:id="rId3"/>
            <a:extLst>
              <a:ext uri="{FF2B5EF4-FFF2-40B4-BE49-F238E27FC236}">
                <a16:creationId xmlns:a16="http://schemas.microsoft.com/office/drawing/2014/main" id="{ADE29A73-D150-1C38-CFC9-F6CC4F21F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9390" y="1717130"/>
            <a:ext cx="8673220" cy="487547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84CEE03-06D7-DE8A-F712-B5C6C4A38399}"/>
              </a:ext>
            </a:extLst>
          </p:cNvPr>
          <p:cNvGrpSpPr/>
          <p:nvPr/>
        </p:nvGrpSpPr>
        <p:grpSpPr>
          <a:xfrm>
            <a:off x="5511800" y="3268133"/>
            <a:ext cx="1168400" cy="1168400"/>
            <a:chOff x="7467600" y="3031067"/>
            <a:chExt cx="1168400" cy="1168400"/>
          </a:xfrm>
        </p:grpSpPr>
        <p:sp>
          <p:nvSpPr>
            <p:cNvPr id="3" name="Oval 2">
              <a:hlinkClick r:id="rId3"/>
              <a:extLst>
                <a:ext uri="{FF2B5EF4-FFF2-40B4-BE49-F238E27FC236}">
                  <a16:creationId xmlns:a16="http://schemas.microsoft.com/office/drawing/2014/main" id="{96A40C71-DFC9-94D3-4D03-4899422372DD}"/>
                </a:ext>
              </a:extLst>
            </p:cNvPr>
            <p:cNvSpPr/>
            <p:nvPr/>
          </p:nvSpPr>
          <p:spPr>
            <a:xfrm>
              <a:off x="7467600" y="3031067"/>
              <a:ext cx="1168400" cy="1168400"/>
            </a:xfrm>
            <a:prstGeom prst="ellipse">
              <a:avLst/>
            </a:prstGeom>
            <a:solidFill>
              <a:srgbClr val="ED1C2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Graphic 3" descr="Поэкспериментируйте со сплошной заливкой">
              <a:hlinkClick r:id="rId3"/>
              <a:extLst>
                <a:ext uri="{FF2B5EF4-FFF2-40B4-BE49-F238E27FC236}">
                  <a16:creationId xmlns:a16="http://schemas.microsoft.com/office/drawing/2014/main" id="{016E839C-CBA8-A07E-039D-E0B96B93C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679265" y="3158067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884504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AB148A-D735-E496-1723-4B24112726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ru-ru" dirty="0"/>
              <a:t>Второй день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19E0F0-A78B-EA66-658B-C2832C873A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sz="3200" dirty="0"/>
              <a:t>Подведение </a:t>
            </a:r>
            <a:r>
              <a:rPr lang="ru-ru" sz="3200"/>
              <a:t>итогов </a:t>
            </a:r>
            <a:br>
              <a:rPr lang="en-US" sz="3200"/>
            </a:br>
            <a:r>
              <a:rPr lang="ru-ru" sz="3200"/>
              <a:t>и </a:t>
            </a:r>
            <a:r>
              <a:rPr lang="ru-ru" sz="3200" dirty="0"/>
              <a:t>дополнительный итоговый опрос о семейном благополучии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0F0F60-55AC-6CA3-8219-1D00E03CB0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ru-ru" dirty="0"/>
              <a:t>2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2106298-F995-5A41-7FCA-1770BF6110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79910" y="3227621"/>
            <a:ext cx="957943" cy="51448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2.2.</a:t>
            </a:r>
          </a:p>
        </p:txBody>
      </p:sp>
    </p:spTree>
    <p:extLst>
      <p:ext uri="{BB962C8B-B14F-4D97-AF65-F5344CB8AC3E}">
        <p14:creationId xmlns:p14="http://schemas.microsoft.com/office/powerpoint/2010/main" val="360669767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F6F087-E90A-5B6C-512C-23F721079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D93E13-E905-553E-1BFC-BACD01B8F0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42716" y="444728"/>
            <a:ext cx="2046514" cy="632958"/>
          </a:xfrm>
        </p:spPr>
        <p:txBody>
          <a:bodyPr/>
          <a:lstStyle/>
          <a:p>
            <a:r>
              <a:rPr lang="ru-ru" dirty="0"/>
              <a:t>Подведение итогов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027D68-8708-2B3E-B758-248432B2CB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39945" y="575623"/>
            <a:ext cx="528061" cy="356260"/>
          </a:xfrm>
        </p:spPr>
        <p:txBody>
          <a:bodyPr/>
          <a:lstStyle/>
          <a:p>
            <a:r>
              <a:rPr lang="ru-ru" dirty="0"/>
              <a:t>2.2.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66788C-CAFA-E696-6C55-5113CA5FD1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Второй день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C8FE1A3-CA0C-2947-F73B-966CF466A9B9}"/>
              </a:ext>
            </a:extLst>
          </p:cNvPr>
          <p:cNvSpPr/>
          <p:nvPr/>
        </p:nvSpPr>
        <p:spPr>
          <a:xfrm>
            <a:off x="-342901" y="1242786"/>
            <a:ext cx="3745269" cy="5833423"/>
          </a:xfrm>
          <a:prstGeom prst="roundRect">
            <a:avLst>
              <a:gd name="adj" fmla="val 5372"/>
            </a:avLst>
          </a:prstGeom>
          <a:solidFill>
            <a:srgbClr val="2926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AB3AAA9-7CA0-68DD-3F29-E16A50CE0D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2133" y="2000357"/>
            <a:ext cx="552451" cy="5524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8AFF18-BDBA-7448-067C-2EACE1F07924}"/>
              </a:ext>
            </a:extLst>
          </p:cNvPr>
          <p:cNvSpPr txBox="1"/>
          <p:nvPr/>
        </p:nvSpPr>
        <p:spPr>
          <a:xfrm>
            <a:off x="1244599" y="2000357"/>
            <a:ext cx="1916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6891F"/>
                </a:solidFill>
                <a:latin typeface="Ubuntu" panose="020B0504030602030204" pitchFamily="34" charset="0"/>
              </a:rPr>
              <a:t>Задание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E5B644-6D30-69FC-EA41-B59E92EA5986}"/>
              </a:ext>
            </a:extLst>
          </p:cNvPr>
          <p:cNvSpPr txBox="1"/>
          <p:nvPr/>
        </p:nvSpPr>
        <p:spPr>
          <a:xfrm>
            <a:off x="1244599" y="2561202"/>
            <a:ext cx="2061028" cy="410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Ubuntu" panose="020B0504030602030204" pitchFamily="34" charset="0"/>
              </a:rPr>
              <a:t>Размышления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9FFEC2-8B14-22C1-DB19-9CAEC87A3014}"/>
              </a:ext>
            </a:extLst>
          </p:cNvPr>
          <p:cNvSpPr txBox="1"/>
          <p:nvPr/>
        </p:nvSpPr>
        <p:spPr>
          <a:xfrm>
            <a:off x="6513977" y="4279761"/>
            <a:ext cx="2419466" cy="2128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lnSpc>
                <a:spcPct val="120000"/>
              </a:lnSpc>
              <a:buBlip>
                <a:blip r:embed="rId5"/>
              </a:buBlip>
            </a:pPr>
            <a:r>
              <a:rPr lang="ru-ru" sz="1600" b="1" dirty="0">
                <a:solidFill>
                  <a:srgbClr val="292662"/>
                </a:solidFill>
                <a:latin typeface="Ubuntu" panose="020B0504030602030204" pitchFamily="34" charset="0"/>
              </a:rPr>
              <a:t>Бутон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ru-ru" sz="1600" dirty="0">
                <a:solidFill>
                  <a:srgbClr val="292662"/>
                </a:solidFill>
                <a:latin typeface="Ubuntu" panose="020B0504030602030204" pitchFamily="34" charset="0"/>
              </a:rPr>
              <a:t>Новые идеи </a:t>
            </a:r>
            <a:r>
              <a:rPr lang="ru-ru" sz="1600">
                <a:solidFill>
                  <a:srgbClr val="292662"/>
                </a:solidFill>
                <a:latin typeface="Ubuntu" panose="020B0504030602030204" pitchFamily="34" charset="0"/>
              </a:rPr>
              <a:t>или </a:t>
            </a:r>
            <a:br>
              <a:rPr lang="en-US" sz="1600">
                <a:solidFill>
                  <a:srgbClr val="292662"/>
                </a:solidFill>
                <a:latin typeface="Ubuntu" panose="020B0504030602030204" pitchFamily="34" charset="0"/>
              </a:rPr>
            </a:br>
            <a:r>
              <a:rPr lang="ru-ru" sz="1600">
                <a:solidFill>
                  <a:srgbClr val="292662"/>
                </a:solidFill>
                <a:latin typeface="Ubuntu" panose="020B0504030602030204" pitchFamily="34" charset="0"/>
              </a:rPr>
              <a:t>что-то </a:t>
            </a:r>
            <a:r>
              <a:rPr lang="ru-ru" sz="1600" dirty="0">
                <a:solidFill>
                  <a:srgbClr val="292662"/>
                </a:solidFill>
                <a:latin typeface="Ubuntu" panose="020B0504030602030204" pitchFamily="34" charset="0"/>
              </a:rPr>
              <a:t>такое, </a:t>
            </a:r>
            <a:r>
              <a:rPr lang="ru-ru" sz="1600">
                <a:solidFill>
                  <a:srgbClr val="292662"/>
                </a:solidFill>
                <a:latin typeface="Ubuntu" panose="020B0504030602030204" pitchFamily="34" charset="0"/>
              </a:rPr>
              <a:t>чего </a:t>
            </a:r>
            <a:br>
              <a:rPr lang="en-US" sz="1600">
                <a:solidFill>
                  <a:srgbClr val="292662"/>
                </a:solidFill>
                <a:latin typeface="Ubuntu" panose="020B0504030602030204" pitchFamily="34" charset="0"/>
              </a:rPr>
            </a:br>
            <a:r>
              <a:rPr lang="ru-ru" sz="1600">
                <a:solidFill>
                  <a:srgbClr val="292662"/>
                </a:solidFill>
                <a:latin typeface="Ubuntu" panose="020B0504030602030204" pitchFamily="34" charset="0"/>
              </a:rPr>
              <a:t>вы </a:t>
            </a:r>
            <a:r>
              <a:rPr lang="ru-ru" sz="1600" dirty="0">
                <a:solidFill>
                  <a:srgbClr val="292662"/>
                </a:solidFill>
                <a:latin typeface="Ubuntu" panose="020B0504030602030204" pitchFamily="34" charset="0"/>
              </a:rPr>
              <a:t>с нетерпением ждете, чтобы узнать подробнее или лучше понять.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F513FC-E673-C1F1-1DA3-00CA9EEA2F73}"/>
              </a:ext>
            </a:extLst>
          </p:cNvPr>
          <p:cNvSpPr txBox="1"/>
          <p:nvPr/>
        </p:nvSpPr>
        <p:spPr>
          <a:xfrm>
            <a:off x="9173802" y="4279761"/>
            <a:ext cx="2778843" cy="2128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lnSpc>
                <a:spcPct val="120000"/>
              </a:lnSpc>
              <a:buBlip>
                <a:blip r:embed="rId5"/>
              </a:buBlip>
            </a:pPr>
            <a:r>
              <a:rPr lang="ru-ru" sz="1600" b="1" dirty="0">
                <a:solidFill>
                  <a:srgbClr val="292662"/>
                </a:solidFill>
                <a:latin typeface="Ubuntu" panose="020B0504030602030204" pitchFamily="34" charset="0"/>
              </a:rPr>
              <a:t>Шип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ru-ru" sz="1600" dirty="0">
                <a:solidFill>
                  <a:srgbClr val="292662"/>
                </a:solidFill>
                <a:latin typeface="Ubuntu" panose="020B0504030602030204" pitchFamily="34" charset="0"/>
              </a:rPr>
              <a:t>Проблема, с которой вы столкнулись, или что-то такое, с чем вам может понадобиться дополнительная поддержка.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EAE7F6-858E-D6DD-EDCA-CA631D27564D}"/>
              </a:ext>
            </a:extLst>
          </p:cNvPr>
          <p:cNvSpPr txBox="1"/>
          <p:nvPr/>
        </p:nvSpPr>
        <p:spPr>
          <a:xfrm>
            <a:off x="3729465" y="4279761"/>
            <a:ext cx="2544152" cy="1537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lnSpc>
                <a:spcPct val="120000"/>
              </a:lnSpc>
              <a:buBlip>
                <a:blip r:embed="rId5"/>
              </a:buBlip>
            </a:pPr>
            <a:r>
              <a:rPr lang="ru-ru" sz="1600" b="1" dirty="0">
                <a:solidFill>
                  <a:srgbClr val="292662"/>
                </a:solidFill>
                <a:latin typeface="Ubuntu" panose="020B0504030602030204" pitchFamily="34" charset="0"/>
              </a:rPr>
              <a:t>Роза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ru-ru" sz="1600" dirty="0">
                <a:solidFill>
                  <a:srgbClr val="292662"/>
                </a:solidFill>
                <a:latin typeface="Ubuntu" panose="020B0504030602030204" pitchFamily="34" charset="0"/>
              </a:rPr>
              <a:t>Яркое событие, успех или что-то позитивное, что вы можете взять из своего плана действий.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256797D-36E2-1D78-4753-666664A1F064}"/>
              </a:ext>
            </a:extLst>
          </p:cNvPr>
          <p:cNvGrpSpPr/>
          <p:nvPr/>
        </p:nvGrpSpPr>
        <p:grpSpPr>
          <a:xfrm>
            <a:off x="3745066" y="2000357"/>
            <a:ext cx="2165274" cy="2165274"/>
            <a:chOff x="3796365" y="1659395"/>
            <a:chExt cx="2165274" cy="2165274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011F916A-E043-C350-8622-E8C87A02E5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b="18435"/>
            <a:stretch/>
          </p:blipFill>
          <p:spPr>
            <a:xfrm>
              <a:off x="4087916" y="1817230"/>
              <a:ext cx="1582173" cy="2007439"/>
            </a:xfrm>
            <a:prstGeom prst="rect">
              <a:avLst/>
            </a:prstGeom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2E2BE18-EEFE-031F-14E7-9F5B8A061244}"/>
                </a:ext>
              </a:extLst>
            </p:cNvPr>
            <p:cNvSpPr/>
            <p:nvPr/>
          </p:nvSpPr>
          <p:spPr>
            <a:xfrm>
              <a:off x="3796365" y="1659395"/>
              <a:ext cx="2165274" cy="2165274"/>
            </a:xfrm>
            <a:prstGeom prst="ellipse">
              <a:avLst/>
            </a:prstGeom>
            <a:noFill/>
            <a:ln>
              <a:solidFill>
                <a:srgbClr val="F6891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185D33E-CD6D-FE1A-685F-3816ED9A8FAD}"/>
              </a:ext>
            </a:extLst>
          </p:cNvPr>
          <p:cNvGrpSpPr/>
          <p:nvPr/>
        </p:nvGrpSpPr>
        <p:grpSpPr>
          <a:xfrm>
            <a:off x="6494367" y="2000357"/>
            <a:ext cx="2165274" cy="2165274"/>
            <a:chOff x="6494367" y="1659395"/>
            <a:chExt cx="2165274" cy="2165274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0BAD3914-E4F1-4E24-9CD4-7843BD69AA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24168"/>
            <a:stretch/>
          </p:blipFill>
          <p:spPr>
            <a:xfrm>
              <a:off x="7206717" y="2180514"/>
              <a:ext cx="752021" cy="1644155"/>
            </a:xfrm>
            <a:prstGeom prst="rect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EB5187B-EDFF-BBE5-4F1B-818118C316A2}"/>
                </a:ext>
              </a:extLst>
            </p:cNvPr>
            <p:cNvSpPr/>
            <p:nvPr/>
          </p:nvSpPr>
          <p:spPr>
            <a:xfrm>
              <a:off x="6494367" y="1659395"/>
              <a:ext cx="2165274" cy="2165274"/>
            </a:xfrm>
            <a:prstGeom prst="ellipse">
              <a:avLst/>
            </a:prstGeom>
            <a:noFill/>
            <a:ln>
              <a:solidFill>
                <a:srgbClr val="F6891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3BD2DD4-5FB1-B7FF-EBD8-26AD1B9D6872}"/>
              </a:ext>
            </a:extLst>
          </p:cNvPr>
          <p:cNvGrpSpPr/>
          <p:nvPr/>
        </p:nvGrpSpPr>
        <p:grpSpPr>
          <a:xfrm>
            <a:off x="9099080" y="2000357"/>
            <a:ext cx="2165274" cy="2165274"/>
            <a:chOff x="9099080" y="1659395"/>
            <a:chExt cx="2165274" cy="2165274"/>
          </a:xfrm>
        </p:grpSpPr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6652EB61-E493-FB92-6014-3C4E400BF1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t="4816" b="3617"/>
            <a:stretch/>
          </p:blipFill>
          <p:spPr>
            <a:xfrm>
              <a:off x="9974948" y="1659395"/>
              <a:ext cx="413539" cy="2160000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3ADFF69-F9D3-7E29-9D4E-C88A733A51A0}"/>
                </a:ext>
              </a:extLst>
            </p:cNvPr>
            <p:cNvSpPr/>
            <p:nvPr/>
          </p:nvSpPr>
          <p:spPr>
            <a:xfrm>
              <a:off x="9099080" y="1659395"/>
              <a:ext cx="2165274" cy="2165274"/>
            </a:xfrm>
            <a:prstGeom prst="ellipse">
              <a:avLst/>
            </a:prstGeom>
            <a:noFill/>
            <a:ln>
              <a:solidFill>
                <a:srgbClr val="F6891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2463948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6FE1B-19D5-F918-D954-FF55BA4E5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98817A-9BB3-D6F8-3DB1-75122591692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17549" y="3057581"/>
            <a:ext cx="7799433" cy="13081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b="1" dirty="0">
                <a:solidFill>
                  <a:schemeClr val="bg1"/>
                </a:solidFill>
                <a:latin typeface="Ubuntu" panose="020B0504030602030204" pitchFamily="34" charset="0"/>
              </a:rPr>
              <a:t>Дополнительный итоговый опрос о семейном благополучии</a:t>
            </a:r>
          </a:p>
        </p:txBody>
      </p:sp>
    </p:spTree>
    <p:extLst>
      <p:ext uri="{BB962C8B-B14F-4D97-AF65-F5344CB8AC3E}">
        <p14:creationId xmlns:p14="http://schemas.microsoft.com/office/powerpoint/2010/main" val="375165727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158EF-FE52-EE2F-742A-53192FB08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C90B6FB-CC36-D5DA-AEA3-622FB87BF7B4}"/>
              </a:ext>
            </a:extLst>
          </p:cNvPr>
          <p:cNvSpPr/>
          <p:nvPr/>
        </p:nvSpPr>
        <p:spPr>
          <a:xfrm>
            <a:off x="-228600" y="1242786"/>
            <a:ext cx="4724400" cy="5894614"/>
          </a:xfrm>
          <a:prstGeom prst="roundRect">
            <a:avLst>
              <a:gd name="adj" fmla="val 5372"/>
            </a:avLst>
          </a:prstGeom>
          <a:solidFill>
            <a:srgbClr val="2926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AFEBB5-E2E4-49AF-FF23-4A7DECD1C974}"/>
              </a:ext>
            </a:extLst>
          </p:cNvPr>
          <p:cNvSpPr txBox="1"/>
          <p:nvPr/>
        </p:nvSpPr>
        <p:spPr>
          <a:xfrm>
            <a:off x="5911142" y="5297542"/>
            <a:ext cx="4068882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strike="noStrike" kern="1200" cap="none" spc="0" normalizeH="0" baseline="0" noProof="0" dirty="0">
                <a:ln>
                  <a:noFill/>
                </a:ln>
                <a:solidFill>
                  <a:srgbClr val="F6891F"/>
                </a:solidFill>
                <a:effectLst/>
                <a:uLnTx/>
                <a:uFill>
                  <a:solidFill>
                    <a:srgbClr val="F6891F"/>
                  </a:solidFill>
                </a:uFill>
                <a:latin typeface="Ubuntu" panose="020B0504030602030204" pitchFamily="34" charset="0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Дополнительный итоговый опрос о семейном благополучии</a:t>
            </a:r>
            <a:endParaRPr kumimoji="0" lang="en-US" sz="2000" b="1" i="0" strike="noStrike" kern="1200" cap="none" spc="0" normalizeH="0" baseline="0" noProof="0" dirty="0">
              <a:ln>
                <a:noFill/>
              </a:ln>
              <a:solidFill>
                <a:srgbClr val="F6891F"/>
              </a:solidFill>
              <a:effectLst/>
              <a:uLnTx/>
              <a:uFill>
                <a:solidFill>
                  <a:srgbClr val="F6891F"/>
                </a:solidFill>
              </a:uFill>
              <a:latin typeface="Ubuntu" panose="020B0504030602030204" pitchFamily="34" charset="0"/>
              <a:ea typeface="+mn-ea"/>
              <a:cs typeface="+mn-cs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673206D-1397-2990-E985-0CE0DA67BF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73219" y="3428999"/>
            <a:ext cx="1682366" cy="19867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A81561-B79F-A520-83F5-CCE6AEA453DD}"/>
              </a:ext>
            </a:extLst>
          </p:cNvPr>
          <p:cNvSpPr txBox="1"/>
          <p:nvPr/>
        </p:nvSpPr>
        <p:spPr>
          <a:xfrm>
            <a:off x="665215" y="1879022"/>
            <a:ext cx="35353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6891F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Отсканируйте QR-код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F3790CC-9C47-51F3-EE2B-102716DD3D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95606" y="1879022"/>
            <a:ext cx="3099954" cy="309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47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5C30871-8D08-AA74-EF03-4079535146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53106" y="444728"/>
            <a:ext cx="2002971" cy="632958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Знакомство со Специальной олимпиадой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DCCE78-4D8B-7109-2307-78977C94AB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39945" y="575623"/>
            <a:ext cx="528061" cy="356260"/>
          </a:xfrm>
        </p:spPr>
        <p:txBody>
          <a:bodyPr/>
          <a:lstStyle/>
          <a:p>
            <a:r>
              <a:rPr lang="ru-ru" dirty="0"/>
              <a:t>1.1.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20174C-C25D-640C-BCEC-E1310E66AB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Первый день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564120-09F7-4E1F-396E-2718153D1C80}"/>
              </a:ext>
            </a:extLst>
          </p:cNvPr>
          <p:cNvSpPr txBox="1"/>
          <p:nvPr/>
        </p:nvSpPr>
        <p:spPr>
          <a:xfrm>
            <a:off x="4964799" y="2154032"/>
            <a:ext cx="5651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6891F"/>
                </a:solidFill>
                <a:latin typeface="Ubuntu" panose="020B0504030602030204" pitchFamily="34" charset="0"/>
              </a:rPr>
              <a:t>Главная задача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22514C-07D7-D4EE-3307-33B31811B3B1}"/>
              </a:ext>
            </a:extLst>
          </p:cNvPr>
          <p:cNvSpPr txBox="1"/>
          <p:nvPr/>
        </p:nvSpPr>
        <p:spPr>
          <a:xfrm>
            <a:off x="4964799" y="2820436"/>
            <a:ext cx="6791278" cy="2715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ru-ru" dirty="0">
                <a:solidFill>
                  <a:srgbClr val="292662"/>
                </a:solidFill>
                <a:latin typeface="Ubuntu" panose="020B0504030602030204" pitchFamily="34" charset="0"/>
              </a:rPr>
              <a:t>Проведение круглогодичных спортивных </a:t>
            </a:r>
            <a:r>
              <a:rPr lang="ru-ru">
                <a:solidFill>
                  <a:srgbClr val="292662"/>
                </a:solidFill>
                <a:latin typeface="Ubuntu" panose="020B0504030602030204" pitchFamily="34" charset="0"/>
              </a:rPr>
              <a:t>тренировок </a:t>
            </a:r>
            <a:br>
              <a:rPr lang="en-US">
                <a:solidFill>
                  <a:srgbClr val="292662"/>
                </a:solidFill>
                <a:latin typeface="Ubuntu" panose="020B0504030602030204" pitchFamily="34" charset="0"/>
              </a:rPr>
            </a:br>
            <a:r>
              <a:rPr lang="ru-ru">
                <a:solidFill>
                  <a:srgbClr val="292662"/>
                </a:solidFill>
                <a:latin typeface="Ubuntu" panose="020B0504030602030204" pitchFamily="34" charset="0"/>
              </a:rPr>
              <a:t>и </a:t>
            </a:r>
            <a:r>
              <a:rPr lang="ru-ru" dirty="0">
                <a:solidFill>
                  <a:srgbClr val="292662"/>
                </a:solidFill>
                <a:latin typeface="Ubuntu" panose="020B0504030602030204" pitchFamily="34" charset="0"/>
              </a:rPr>
              <a:t>соревнований для детей и взрослых с нарушением интеллектуальных способностей и постоянное предоставление им возможностей улучшать физическую форму, демонстрировать смелость, </a:t>
            </a:r>
            <a:r>
              <a:rPr lang="ru-ru">
                <a:solidFill>
                  <a:srgbClr val="292662"/>
                </a:solidFill>
                <a:latin typeface="Ubuntu" panose="020B0504030602030204" pitchFamily="34" charset="0"/>
              </a:rPr>
              <a:t>испытывать </a:t>
            </a:r>
            <a:r>
              <a:rPr lang="ru-RU">
                <a:solidFill>
                  <a:srgbClr val="292662"/>
                </a:solidFill>
                <a:latin typeface="Ubuntu" panose="020B0504030602030204" pitchFamily="34" charset="0"/>
              </a:rPr>
              <a:t>радость, участвовать</a:t>
            </a:r>
            <a:r>
              <a:rPr lang="ru-ru">
                <a:solidFill>
                  <a:srgbClr val="292662"/>
                </a:solidFill>
                <a:latin typeface="Ubuntu" panose="020B0504030602030204" pitchFamily="34" charset="0"/>
              </a:rPr>
              <a:t> </a:t>
            </a:r>
            <a:r>
              <a:rPr lang="ru-ru" dirty="0">
                <a:solidFill>
                  <a:srgbClr val="292662"/>
                </a:solidFill>
                <a:latin typeface="Ubuntu" panose="020B0504030602030204" pitchFamily="34" charset="0"/>
              </a:rPr>
              <a:t>в обмене подарками, а </a:t>
            </a:r>
            <a:r>
              <a:rPr lang="ru-ru">
                <a:solidFill>
                  <a:srgbClr val="292662"/>
                </a:solidFill>
                <a:latin typeface="Ubuntu" panose="020B0504030602030204" pitchFamily="34" charset="0"/>
              </a:rPr>
              <a:t>также </a:t>
            </a:r>
            <a:r>
              <a:rPr lang="ru-RU">
                <a:solidFill>
                  <a:srgbClr val="292662"/>
                </a:solidFill>
                <a:latin typeface="Ubuntu" panose="020B0504030602030204" pitchFamily="34" charset="0"/>
              </a:rPr>
              <a:t>развивать навыки и дружеские отношения</a:t>
            </a:r>
            <a:r>
              <a:rPr lang="ru-ru">
                <a:solidFill>
                  <a:srgbClr val="292662"/>
                </a:solidFill>
                <a:latin typeface="Ubuntu" panose="020B0504030602030204" pitchFamily="34" charset="0"/>
              </a:rPr>
              <a:t> </a:t>
            </a:r>
            <a:r>
              <a:rPr lang="ru-ru" dirty="0">
                <a:solidFill>
                  <a:srgbClr val="292662"/>
                </a:solidFill>
                <a:latin typeface="Ubuntu" panose="020B0504030602030204" pitchFamily="34" charset="0"/>
              </a:rPr>
              <a:t>с членами своих семей, другими атлетами Специальной олимпиады и сообществом.</a:t>
            </a:r>
          </a:p>
        </p:txBody>
      </p:sp>
      <p:pic>
        <p:nvPicPr>
          <p:cNvPr id="11" name="Picture 10" descr="Человек, бегущий по дорожке с эстафетной палочкой в руке&#10;&#10;Описание создается автоматически">
            <a:extLst>
              <a:ext uri="{FF2B5EF4-FFF2-40B4-BE49-F238E27FC236}">
                <a16:creationId xmlns:a16="http://schemas.microsoft.com/office/drawing/2014/main" id="{ADD1A3BB-92B2-E096-F7D0-60B33541F5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547" y="0"/>
            <a:ext cx="4572000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F89EEB5-F0CE-BBB1-7B46-84DE6A0826A1}"/>
              </a:ext>
            </a:extLst>
          </p:cNvPr>
          <p:cNvGrpSpPr/>
          <p:nvPr/>
        </p:nvGrpSpPr>
        <p:grpSpPr>
          <a:xfrm>
            <a:off x="4964799" y="557940"/>
            <a:ext cx="1731558" cy="528060"/>
            <a:chOff x="511793" y="448686"/>
            <a:chExt cx="1731558" cy="528060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1E75CD7A-949B-1CDB-5FDC-8F83F1D05B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11793" y="448686"/>
              <a:ext cx="528060" cy="52806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20BADE8-A13C-4F5F-9C9F-C063BEAA7B65}"/>
                </a:ext>
              </a:extLst>
            </p:cNvPr>
            <p:cNvSpPr txBox="1"/>
            <p:nvPr userDrawn="1"/>
          </p:nvSpPr>
          <p:spPr>
            <a:xfrm>
              <a:off x="1019072" y="523666"/>
              <a:ext cx="1224279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50" b="1" dirty="0">
                  <a:solidFill>
                    <a:srgbClr val="292662"/>
                  </a:solidFill>
                  <a:latin typeface="Ubuntu" panose="020B0504030602030204" pitchFamily="34" charset="0"/>
                </a:rPr>
                <a:t>СЕМЬИ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218207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FA32593-5CD7-7865-51E6-82FFBB453E44}"/>
              </a:ext>
            </a:extLst>
          </p:cNvPr>
          <p:cNvSpPr txBox="1">
            <a:spLocks/>
          </p:cNvSpPr>
          <p:nvPr/>
        </p:nvSpPr>
        <p:spPr>
          <a:xfrm>
            <a:off x="587829" y="5682353"/>
            <a:ext cx="7284720" cy="71844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bg1"/>
                </a:solidFill>
                <a:latin typeface="Ubuntu" panose="020B0504030602030204" pitchFamily="34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957922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00FF05-A886-8F53-5A52-66E04FA1C4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53106" y="444728"/>
            <a:ext cx="1992085" cy="632958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Знакомство со Специальной олимпиадой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57B993-4350-94A4-D225-87AA0D77EC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39945" y="575623"/>
            <a:ext cx="528061" cy="356260"/>
          </a:xfrm>
        </p:spPr>
        <p:txBody>
          <a:bodyPr/>
          <a:lstStyle/>
          <a:p>
            <a:r>
              <a:rPr lang="ru-ru" dirty="0"/>
              <a:t>1.1.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42231C-AE24-701F-7B22-0E69EE5CDE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Первый день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7FE6036-F250-B783-E36C-86F8E76B81FE}"/>
              </a:ext>
            </a:extLst>
          </p:cNvPr>
          <p:cNvSpPr/>
          <p:nvPr/>
        </p:nvSpPr>
        <p:spPr>
          <a:xfrm>
            <a:off x="-228600" y="1242786"/>
            <a:ext cx="4724400" cy="5894614"/>
          </a:xfrm>
          <a:prstGeom prst="roundRect">
            <a:avLst>
              <a:gd name="adj" fmla="val 5372"/>
            </a:avLst>
          </a:prstGeom>
          <a:solidFill>
            <a:srgbClr val="2926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83B7112B-CE0C-0C5E-BF4C-241E903EAC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2133" y="2000357"/>
            <a:ext cx="552451" cy="5524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A94488-A793-B9AB-5E9B-F57889222735}"/>
              </a:ext>
            </a:extLst>
          </p:cNvPr>
          <p:cNvSpPr txBox="1"/>
          <p:nvPr/>
        </p:nvSpPr>
        <p:spPr>
          <a:xfrm>
            <a:off x="1244599" y="2000357"/>
            <a:ext cx="1916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6891F"/>
                </a:solidFill>
                <a:latin typeface="Ubuntu" panose="020B0504030602030204" pitchFamily="34" charset="0"/>
              </a:rPr>
              <a:t>Задание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633574-2B2E-3154-ABC0-FAE570DAB161}"/>
              </a:ext>
            </a:extLst>
          </p:cNvPr>
          <p:cNvSpPr txBox="1"/>
          <p:nvPr/>
        </p:nvSpPr>
        <p:spPr>
          <a:xfrm>
            <a:off x="1244599" y="2721114"/>
            <a:ext cx="25599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Ubuntu" panose="020B0504030602030204" pitchFamily="34" charset="0"/>
              </a:rPr>
              <a:t>Что означает для вас наш логотип?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735EBD57-8B92-4C0A-BB89-0EBCD1F47E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57068" y="2180497"/>
            <a:ext cx="3710785" cy="372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1814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D952311-CE9E-429F-DC61-3C69E0A8BC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53106" y="444728"/>
            <a:ext cx="2002971" cy="632958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Знакомство со Специальной олимпиадой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3A699C-EB0A-75EC-EF8A-C9947D626E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39945" y="575623"/>
            <a:ext cx="528061" cy="356260"/>
          </a:xfrm>
        </p:spPr>
        <p:txBody>
          <a:bodyPr/>
          <a:lstStyle/>
          <a:p>
            <a:r>
              <a:rPr lang="ru-ru" dirty="0"/>
              <a:t>1.1.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8B3245-EED2-2D7D-C2A1-C5D0CA749F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Первый день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DBB5B7-528E-8D98-6B23-86566C933AEF}"/>
              </a:ext>
            </a:extLst>
          </p:cNvPr>
          <p:cNvSpPr txBox="1"/>
          <p:nvPr/>
        </p:nvSpPr>
        <p:spPr>
          <a:xfrm>
            <a:off x="811899" y="1918887"/>
            <a:ext cx="5651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6891F"/>
                </a:solidFill>
                <a:latin typeface="Ubuntu" panose="020B0504030602030204" pitchFamily="34" charset="0"/>
              </a:rPr>
              <a:t>Значение нашего логотипа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24CE9D8-12B0-4610-F4B0-979A75DE33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57068" y="2180497"/>
            <a:ext cx="3710785" cy="37250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A5021D3-CABE-E7A7-2FAD-292BCB841400}"/>
              </a:ext>
            </a:extLst>
          </p:cNvPr>
          <p:cNvSpPr txBox="1"/>
          <p:nvPr/>
        </p:nvSpPr>
        <p:spPr>
          <a:xfrm>
            <a:off x="811899" y="2596001"/>
            <a:ext cx="5753100" cy="3253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ru-ru" dirty="0">
                <a:solidFill>
                  <a:srgbClr val="292662"/>
                </a:solidFill>
                <a:latin typeface="Ubuntu" panose="020B0504030602030204" pitchFamily="34" charset="0"/>
              </a:rPr>
              <a:t>Пять фигур в объединяющем их круге, который показывает наше международное единство</a:t>
            </a:r>
            <a:r>
              <a:rPr lang="ru-ru">
                <a:solidFill>
                  <a:srgbClr val="292662"/>
                </a:solidFill>
                <a:latin typeface="Ubuntu" panose="020B0504030602030204" pitchFamily="34" charset="0"/>
              </a:rPr>
              <a:t>. </a:t>
            </a:r>
            <a:endParaRPr lang="en-US">
              <a:solidFill>
                <a:srgbClr val="292662"/>
              </a:solidFill>
              <a:latin typeface="Ubuntu" panose="020B0504030602030204" pitchFamily="34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endParaRPr lang="ru-ru" sz="1400" dirty="0">
              <a:solidFill>
                <a:srgbClr val="292662"/>
              </a:solidFill>
              <a:latin typeface="Ubuntu" panose="020B0504030602030204" pitchFamily="34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ru-ru" b="1" dirty="0">
                <a:solidFill>
                  <a:srgbClr val="292662"/>
                </a:solidFill>
                <a:latin typeface="Ubuntu" panose="020B0504030602030204" pitchFamily="34" charset="0"/>
              </a:rPr>
              <a:t>Три положения рук</a:t>
            </a:r>
          </a:p>
          <a:p>
            <a:pPr marL="504000">
              <a:lnSpc>
                <a:spcPct val="120000"/>
              </a:lnSpc>
              <a:spcAft>
                <a:spcPts val="1200"/>
              </a:spcAft>
            </a:pPr>
            <a:r>
              <a:rPr lang="ru-ru" dirty="0">
                <a:solidFill>
                  <a:srgbClr val="292662"/>
                </a:solidFill>
                <a:latin typeface="Ubuntu" panose="020B0504030602030204" pitchFamily="34" charset="0"/>
              </a:rPr>
              <a:t>Поднятые руки: радость</a:t>
            </a:r>
          </a:p>
          <a:p>
            <a:pPr marL="504000">
              <a:lnSpc>
                <a:spcPct val="120000"/>
              </a:lnSpc>
              <a:spcAft>
                <a:spcPts val="1200"/>
              </a:spcAft>
            </a:pPr>
            <a:r>
              <a:rPr lang="ru-ru" dirty="0">
                <a:solidFill>
                  <a:srgbClr val="292662"/>
                </a:solidFill>
                <a:latin typeface="Ubuntu" panose="020B0504030602030204" pitchFamily="34" charset="0"/>
              </a:rPr>
              <a:t>Прямые руки: справедливость </a:t>
            </a:r>
          </a:p>
          <a:p>
            <a:pPr marL="504000">
              <a:lnSpc>
                <a:spcPct val="120000"/>
              </a:lnSpc>
              <a:spcAft>
                <a:spcPts val="1200"/>
              </a:spcAft>
            </a:pPr>
            <a:r>
              <a:rPr lang="ru-ru" dirty="0">
                <a:solidFill>
                  <a:srgbClr val="292662"/>
                </a:solidFill>
                <a:latin typeface="Ubuntu" panose="020B0504030602030204" pitchFamily="34" charset="0"/>
              </a:rPr>
              <a:t>Опущенные руки: период </a:t>
            </a:r>
            <a:r>
              <a:rPr lang="ru-ru">
                <a:solidFill>
                  <a:srgbClr val="292662"/>
                </a:solidFill>
                <a:latin typeface="Ubuntu" panose="020B0504030602030204" pitchFamily="34" charset="0"/>
              </a:rPr>
              <a:t>до </a:t>
            </a:r>
            <a:br>
              <a:rPr lang="en-US">
                <a:solidFill>
                  <a:srgbClr val="292662"/>
                </a:solidFill>
                <a:latin typeface="Ubuntu" panose="020B0504030602030204" pitchFamily="34" charset="0"/>
              </a:rPr>
            </a:br>
            <a:r>
              <a:rPr lang="ru-ru">
                <a:solidFill>
                  <a:srgbClr val="292662"/>
                </a:solidFill>
                <a:latin typeface="Ubuntu" panose="020B0504030602030204" pitchFamily="34" charset="0"/>
              </a:rPr>
              <a:t>Специальной </a:t>
            </a:r>
            <a:r>
              <a:rPr lang="ru-ru" dirty="0">
                <a:solidFill>
                  <a:srgbClr val="292662"/>
                </a:solidFill>
                <a:latin typeface="Ubuntu" panose="020B0504030602030204" pitchFamily="34" charset="0"/>
              </a:rPr>
              <a:t>олимпиады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1FEE8EB-9169-D193-C20E-B56059F1A26C}"/>
              </a:ext>
            </a:extLst>
          </p:cNvPr>
          <p:cNvCxnSpPr>
            <a:cxnSpLocks/>
          </p:cNvCxnSpPr>
          <p:nvPr/>
        </p:nvCxnSpPr>
        <p:spPr>
          <a:xfrm flipH="1">
            <a:off x="9536793" y="4429906"/>
            <a:ext cx="1535015" cy="0"/>
          </a:xfrm>
          <a:prstGeom prst="line">
            <a:avLst/>
          </a:prstGeom>
          <a:ln>
            <a:solidFill>
              <a:srgbClr val="2926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068B2CC0-5AA1-0233-BC64-6822A94903C9}"/>
              </a:ext>
            </a:extLst>
          </p:cNvPr>
          <p:cNvSpPr/>
          <p:nvPr/>
        </p:nvSpPr>
        <p:spPr>
          <a:xfrm>
            <a:off x="10895232" y="4253330"/>
            <a:ext cx="353153" cy="353153"/>
          </a:xfrm>
          <a:prstGeom prst="ellipse">
            <a:avLst/>
          </a:prstGeom>
          <a:solidFill>
            <a:srgbClr val="F689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292662"/>
                </a:solidFill>
                <a:latin typeface="Ubuntu Light" panose="020B0304030602030204" pitchFamily="34" charset="0"/>
              </a:rPr>
              <a:t>2</a:t>
            </a:r>
            <a:endParaRPr lang="en-US" sz="1600" b="1" dirty="0">
              <a:solidFill>
                <a:srgbClr val="292662"/>
              </a:solidFill>
              <a:latin typeface="Ubuntu Light" panose="020B0304030602030204" pitchFamily="34" charset="0"/>
            </a:endParaRPr>
          </a:p>
        </p:txBody>
      </p: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0FA8F345-E919-9BF6-8DE4-3639B192730D}"/>
              </a:ext>
            </a:extLst>
          </p:cNvPr>
          <p:cNvCxnSpPr/>
          <p:nvPr/>
        </p:nvCxnSpPr>
        <p:spPr>
          <a:xfrm flipV="1">
            <a:off x="9321794" y="3568700"/>
            <a:ext cx="1573438" cy="474298"/>
          </a:xfrm>
          <a:prstGeom prst="bentConnector3">
            <a:avLst/>
          </a:prstGeom>
          <a:ln>
            <a:solidFill>
              <a:srgbClr val="2926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F18D9499-FD4A-8098-D684-A4E7D4F4FA03}"/>
              </a:ext>
            </a:extLst>
          </p:cNvPr>
          <p:cNvSpPr/>
          <p:nvPr/>
        </p:nvSpPr>
        <p:spPr>
          <a:xfrm>
            <a:off x="10718655" y="3407508"/>
            <a:ext cx="353153" cy="353153"/>
          </a:xfrm>
          <a:prstGeom prst="ellipse">
            <a:avLst/>
          </a:prstGeom>
          <a:solidFill>
            <a:srgbClr val="F689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292662"/>
                </a:solidFill>
                <a:latin typeface="Ubuntu Light" panose="020B0304030602030204" pitchFamily="34" charset="0"/>
              </a:rPr>
              <a:t>1</a:t>
            </a:r>
            <a:endParaRPr lang="en-US" sz="1600" b="1" dirty="0">
              <a:solidFill>
                <a:srgbClr val="292662"/>
              </a:solidFill>
              <a:latin typeface="Ubuntu Light" panose="020B0304030602030204" pitchFamily="34" charset="0"/>
            </a:endParaRPr>
          </a:p>
        </p:txBody>
      </p:sp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9A5BAF54-F9E5-BD82-F5CD-32B8C9FCC64C}"/>
              </a:ext>
            </a:extLst>
          </p:cNvPr>
          <p:cNvCxnSpPr/>
          <p:nvPr/>
        </p:nvCxnSpPr>
        <p:spPr>
          <a:xfrm>
            <a:off x="9421128" y="5027668"/>
            <a:ext cx="1186541" cy="176577"/>
          </a:xfrm>
          <a:prstGeom prst="bentConnector3">
            <a:avLst/>
          </a:prstGeom>
          <a:ln>
            <a:solidFill>
              <a:srgbClr val="2926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54D80C49-3C49-6E0C-B7C5-12D4E848C0B2}"/>
              </a:ext>
            </a:extLst>
          </p:cNvPr>
          <p:cNvSpPr/>
          <p:nvPr/>
        </p:nvSpPr>
        <p:spPr>
          <a:xfrm>
            <a:off x="10598452" y="5027668"/>
            <a:ext cx="353153" cy="353153"/>
          </a:xfrm>
          <a:prstGeom prst="ellipse">
            <a:avLst/>
          </a:prstGeom>
          <a:solidFill>
            <a:srgbClr val="F689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292662"/>
                </a:solidFill>
                <a:latin typeface="Ubuntu Light" panose="020B0304030602030204" pitchFamily="34" charset="0"/>
              </a:rPr>
              <a:t>3</a:t>
            </a:r>
            <a:endParaRPr lang="en-US" sz="1600" b="1" dirty="0">
              <a:solidFill>
                <a:srgbClr val="292662"/>
              </a:solidFill>
              <a:latin typeface="Ubuntu Light" panose="020B0304030602030204" pitchFamily="34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5EAE75E-6555-0304-E8DC-8361046893E2}"/>
              </a:ext>
            </a:extLst>
          </p:cNvPr>
          <p:cNvSpPr/>
          <p:nvPr/>
        </p:nvSpPr>
        <p:spPr>
          <a:xfrm>
            <a:off x="943615" y="4562544"/>
            <a:ext cx="353153" cy="353153"/>
          </a:xfrm>
          <a:prstGeom prst="ellipse">
            <a:avLst/>
          </a:prstGeom>
          <a:solidFill>
            <a:srgbClr val="F689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292662"/>
                </a:solidFill>
                <a:latin typeface="Ubuntu Light" panose="020B0304030602030204" pitchFamily="34" charset="0"/>
              </a:rPr>
              <a:t>2</a:t>
            </a:r>
            <a:endParaRPr lang="en-US" sz="1600" b="1" dirty="0">
              <a:solidFill>
                <a:srgbClr val="292662"/>
              </a:solidFill>
              <a:latin typeface="Ubuntu Light" panose="020B0304030602030204" pitchFamily="34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DF80305-6055-E02F-3A8E-65C7B090D195}"/>
              </a:ext>
            </a:extLst>
          </p:cNvPr>
          <p:cNvSpPr/>
          <p:nvPr/>
        </p:nvSpPr>
        <p:spPr>
          <a:xfrm>
            <a:off x="943615" y="4096761"/>
            <a:ext cx="353153" cy="353153"/>
          </a:xfrm>
          <a:prstGeom prst="ellipse">
            <a:avLst/>
          </a:prstGeom>
          <a:solidFill>
            <a:srgbClr val="F689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292662"/>
                </a:solidFill>
                <a:latin typeface="Ubuntu Light" panose="020B0304030602030204" pitchFamily="34" charset="0"/>
              </a:rPr>
              <a:t>1</a:t>
            </a:r>
            <a:endParaRPr lang="en-US" sz="1600" b="1" dirty="0">
              <a:solidFill>
                <a:srgbClr val="292662"/>
              </a:solidFill>
              <a:latin typeface="Ubuntu Light" panose="020B030403060203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1996AAB-C70E-1796-966C-917D017F5A47}"/>
              </a:ext>
            </a:extLst>
          </p:cNvPr>
          <p:cNvSpPr/>
          <p:nvPr/>
        </p:nvSpPr>
        <p:spPr>
          <a:xfrm>
            <a:off x="943614" y="5054420"/>
            <a:ext cx="353153" cy="353153"/>
          </a:xfrm>
          <a:prstGeom prst="ellipse">
            <a:avLst/>
          </a:prstGeom>
          <a:solidFill>
            <a:srgbClr val="F689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292662"/>
                </a:solidFill>
                <a:latin typeface="Ubuntu Light" panose="020B0304030602030204" pitchFamily="34" charset="0"/>
              </a:rPr>
              <a:t>3</a:t>
            </a:r>
            <a:endParaRPr lang="en-US" sz="1600" b="1" dirty="0">
              <a:solidFill>
                <a:srgbClr val="292662"/>
              </a:solidFill>
              <a:latin typeface="Ubuntu Light" panose="020B03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787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EA208C-9C4B-ED0D-B227-10E3217A74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53106" y="444728"/>
            <a:ext cx="1981199" cy="632958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Знакомство со Специальной олимпиадой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0BDD59-5D4F-15B1-8681-F0D86793BF4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39945" y="575623"/>
            <a:ext cx="528061" cy="356260"/>
          </a:xfrm>
        </p:spPr>
        <p:txBody>
          <a:bodyPr/>
          <a:lstStyle/>
          <a:p>
            <a:r>
              <a:rPr lang="ru-ru" dirty="0"/>
              <a:t>1.1.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36CBEF-6976-D9E9-0A45-C1168AB533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Первый день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30192A-2800-BB69-34C7-2B15F4277E01}"/>
              </a:ext>
            </a:extLst>
          </p:cNvPr>
          <p:cNvSpPr txBox="1"/>
          <p:nvPr/>
        </p:nvSpPr>
        <p:spPr>
          <a:xfrm>
            <a:off x="811899" y="2154032"/>
            <a:ext cx="5651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6891F"/>
                </a:solidFill>
                <a:latin typeface="Ubuntu" panose="020B0504030602030204" pitchFamily="34" charset="0"/>
              </a:rPr>
              <a:t>Интересный </a:t>
            </a:r>
            <a:r>
              <a:rPr lang="ru-ru" sz="2800" b="1">
                <a:solidFill>
                  <a:srgbClr val="F6891F"/>
                </a:solidFill>
                <a:latin typeface="Ubuntu" panose="020B0504030602030204" pitchFamily="34" charset="0"/>
              </a:rPr>
              <a:t>факт </a:t>
            </a:r>
            <a:br>
              <a:rPr lang="en-US" sz="2800" b="1">
                <a:solidFill>
                  <a:srgbClr val="F6891F"/>
                </a:solidFill>
                <a:latin typeface="Ubuntu" panose="020B0504030602030204" pitchFamily="34" charset="0"/>
              </a:rPr>
            </a:br>
            <a:r>
              <a:rPr lang="ru-ru" sz="2800" b="1">
                <a:solidFill>
                  <a:srgbClr val="F6891F"/>
                </a:solidFill>
                <a:latin typeface="Ubuntu" panose="020B0504030602030204" pitchFamily="34" charset="0"/>
              </a:rPr>
              <a:t>о </a:t>
            </a:r>
            <a:r>
              <a:rPr lang="ru-ru" sz="2800" b="1" dirty="0">
                <a:solidFill>
                  <a:srgbClr val="F6891F"/>
                </a:solidFill>
                <a:latin typeface="Ubuntu" panose="020B0504030602030204" pitchFamily="34" charset="0"/>
              </a:rPr>
              <a:t>нашем логотипе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04F4EA-DAE6-1514-85C9-246122818008}"/>
              </a:ext>
            </a:extLst>
          </p:cNvPr>
          <p:cNvSpPr txBox="1"/>
          <p:nvPr/>
        </p:nvSpPr>
        <p:spPr>
          <a:xfrm>
            <a:off x="811899" y="3247482"/>
            <a:ext cx="4903101" cy="1871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spcAft>
                <a:spcPts val="1200"/>
              </a:spcAft>
              <a:buBlip>
                <a:blip r:embed="rId3"/>
              </a:buBlip>
            </a:pPr>
            <a:r>
              <a:rPr lang="ru-RU" dirty="0">
                <a:solidFill>
                  <a:srgbClr val="292662"/>
                </a:solidFill>
                <a:latin typeface="Ubuntu" panose="020B0504030602030204" pitchFamily="34" charset="0"/>
              </a:rPr>
              <a:t>Создан на</a:t>
            </a:r>
            <a:r>
              <a:rPr lang="ru-ru" dirty="0">
                <a:solidFill>
                  <a:srgbClr val="292662"/>
                </a:solidFill>
                <a:latin typeface="Ubuntu" panose="020B0504030602030204" pitchFamily="34" charset="0"/>
              </a:rPr>
              <a:t> основе скульптуры </a:t>
            </a:r>
            <a:br>
              <a:rPr lang="en-US" dirty="0">
                <a:solidFill>
                  <a:srgbClr val="292662"/>
                </a:solidFill>
                <a:latin typeface="Ubuntu" panose="020B0504030602030204" pitchFamily="34" charset="0"/>
              </a:rPr>
            </a:br>
            <a:r>
              <a:rPr lang="ru-ru" dirty="0">
                <a:solidFill>
                  <a:srgbClr val="292662"/>
                </a:solidFill>
                <a:latin typeface="Ubuntu" panose="020B0504030602030204" pitchFamily="34" charset="0"/>
              </a:rPr>
              <a:t>«</a:t>
            </a:r>
            <a:r>
              <a:rPr lang="ru-ru" b="1" dirty="0">
                <a:solidFill>
                  <a:srgbClr val="292662"/>
                </a:solidFill>
                <a:latin typeface="Ubuntu Light" panose="020B0304030602030204" pitchFamily="34" charset="0"/>
              </a:rPr>
              <a:t>Радости и счастья всем детям мира</a:t>
            </a:r>
            <a:r>
              <a:rPr lang="ru-ru" dirty="0">
                <a:solidFill>
                  <a:srgbClr val="292662"/>
                </a:solidFill>
                <a:latin typeface="Ubuntu" panose="020B0504030602030204" pitchFamily="34" charset="0"/>
              </a:rPr>
              <a:t>» </a:t>
            </a:r>
            <a:br>
              <a:rPr lang="en-US" dirty="0">
                <a:solidFill>
                  <a:srgbClr val="292662"/>
                </a:solidFill>
                <a:latin typeface="Ubuntu" panose="020B0504030602030204" pitchFamily="34" charset="0"/>
              </a:rPr>
            </a:br>
            <a:r>
              <a:rPr lang="ru-ru" dirty="0">
                <a:solidFill>
                  <a:srgbClr val="292662"/>
                </a:solidFill>
                <a:latin typeface="Ubuntu" panose="020B0504030602030204" pitchFamily="34" charset="0"/>
              </a:rPr>
              <a:t>в Нью-Йорке</a:t>
            </a:r>
            <a:r>
              <a:rPr lang="en-US" dirty="0">
                <a:solidFill>
                  <a:srgbClr val="292662"/>
                </a:solidFill>
                <a:latin typeface="Ubuntu" panose="020B0504030602030204" pitchFamily="34" charset="0"/>
              </a:rPr>
              <a:t>.</a:t>
            </a:r>
            <a:endParaRPr lang="ru-ru" dirty="0">
              <a:solidFill>
                <a:srgbClr val="292662"/>
              </a:solidFill>
              <a:latin typeface="Ubuntu" panose="020B0504030602030204" pitchFamily="34" charset="0"/>
            </a:endParaRP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Blip>
                <a:blip r:embed="rId3"/>
              </a:buBlip>
            </a:pPr>
            <a:r>
              <a:rPr lang="ru-ru" dirty="0">
                <a:solidFill>
                  <a:srgbClr val="292662"/>
                </a:solidFill>
                <a:latin typeface="Ubuntu" panose="020B0504030602030204" pitchFamily="34" charset="0"/>
              </a:rPr>
              <a:t>Пять конструкций представляют </a:t>
            </a:r>
            <a:br>
              <a:rPr lang="en-US" dirty="0">
                <a:solidFill>
                  <a:srgbClr val="292662"/>
                </a:solidFill>
                <a:latin typeface="Ubuntu" panose="020B0504030602030204" pitchFamily="34" charset="0"/>
              </a:rPr>
            </a:br>
            <a:r>
              <a:rPr lang="ru-ru" dirty="0">
                <a:solidFill>
                  <a:srgbClr val="292662"/>
                </a:solidFill>
                <a:latin typeface="Ubuntu" panose="020B0504030602030204" pitchFamily="34" charset="0"/>
              </a:rPr>
              <a:t>пять континентов.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CF6873-2388-D93B-0A13-F808BA42E8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49" r="5661" b="2"/>
          <a:stretch/>
        </p:blipFill>
        <p:spPr>
          <a:xfrm>
            <a:off x="6324601" y="1741289"/>
            <a:ext cx="5867399" cy="44648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572478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4984A8-2B94-9D27-DF2E-BA9A478CB7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53107" y="444728"/>
            <a:ext cx="2046514" cy="632958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Знакомство со Специальной олимпиадой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E35233-1C16-5201-1837-F7DF816DA9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39945" y="575623"/>
            <a:ext cx="528061" cy="356260"/>
          </a:xfrm>
        </p:spPr>
        <p:txBody>
          <a:bodyPr/>
          <a:lstStyle/>
          <a:p>
            <a:r>
              <a:rPr lang="ru-ru" dirty="0"/>
              <a:t>1.1.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FD3592-DE8D-ED0C-4FA2-5E8B2CC08F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Первый день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3F26483-E666-C11E-FDAD-8ED62CA94F8F}"/>
              </a:ext>
            </a:extLst>
          </p:cNvPr>
          <p:cNvSpPr/>
          <p:nvPr/>
        </p:nvSpPr>
        <p:spPr>
          <a:xfrm>
            <a:off x="-228600" y="1242786"/>
            <a:ext cx="4724400" cy="5894614"/>
          </a:xfrm>
          <a:prstGeom prst="roundRect">
            <a:avLst>
              <a:gd name="adj" fmla="val 5372"/>
            </a:avLst>
          </a:prstGeom>
          <a:solidFill>
            <a:srgbClr val="2926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246D145-BFA1-F3CD-2E18-DA87555F7A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2133" y="2000357"/>
            <a:ext cx="552451" cy="5524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C0BD52-D595-AA27-0956-4192E35E22A9}"/>
              </a:ext>
            </a:extLst>
          </p:cNvPr>
          <p:cNvSpPr txBox="1"/>
          <p:nvPr/>
        </p:nvSpPr>
        <p:spPr>
          <a:xfrm>
            <a:off x="1244599" y="2000357"/>
            <a:ext cx="1916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6891F"/>
                </a:solidFill>
                <a:latin typeface="Ubuntu" panose="020B0504030602030204" pitchFamily="34" charset="0"/>
              </a:rPr>
              <a:t>Задание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4EE1AB-36A6-191A-E0E5-6275D81A3807}"/>
              </a:ext>
            </a:extLst>
          </p:cNvPr>
          <p:cNvSpPr txBox="1"/>
          <p:nvPr/>
        </p:nvSpPr>
        <p:spPr>
          <a:xfrm>
            <a:off x="1244599" y="2721114"/>
            <a:ext cx="25599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>
                <a:solidFill>
                  <a:schemeClr val="bg1"/>
                </a:solidFill>
                <a:latin typeface="Ubuntu" panose="020B0504030602030204" pitchFamily="34" charset="0"/>
              </a:rPr>
              <a:t>Что нашло </a:t>
            </a:r>
            <a:br>
              <a:rPr lang="en-US" sz="2000">
                <a:solidFill>
                  <a:schemeClr val="bg1"/>
                </a:solidFill>
                <a:latin typeface="Ubuntu" panose="020B0504030602030204" pitchFamily="34" charset="0"/>
              </a:rPr>
            </a:br>
            <a:r>
              <a:rPr lang="ru-ru" sz="2000">
                <a:solidFill>
                  <a:schemeClr val="bg1"/>
                </a:solidFill>
                <a:latin typeface="Ubuntu" panose="020B0504030602030204" pitchFamily="34" charset="0"/>
              </a:rPr>
              <a:t>отклик у вас?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E8EB15-2751-5616-7167-AD4D32FA9DBA}"/>
              </a:ext>
            </a:extLst>
          </p:cNvPr>
          <p:cNvSpPr txBox="1"/>
          <p:nvPr/>
        </p:nvSpPr>
        <p:spPr>
          <a:xfrm>
            <a:off x="4964799" y="2721114"/>
            <a:ext cx="6600184" cy="3355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ru-ru" b="1" dirty="0">
                <a:solidFill>
                  <a:srgbClr val="292662"/>
                </a:solidFill>
                <a:latin typeface="Ubuntu" panose="020B0504030602030204" pitchFamily="34" charset="0"/>
              </a:rPr>
              <a:t>Поделитесь в группах по 2–3 </a:t>
            </a:r>
            <a:r>
              <a:rPr lang="ru-ru" b="1">
                <a:solidFill>
                  <a:srgbClr val="292662"/>
                </a:solidFill>
                <a:latin typeface="Ubuntu" panose="020B0504030602030204" pitchFamily="34" charset="0"/>
              </a:rPr>
              <a:t>человека следующей </a:t>
            </a:r>
            <a:r>
              <a:rPr lang="ru-ru" b="1" dirty="0">
                <a:solidFill>
                  <a:srgbClr val="292662"/>
                </a:solidFill>
                <a:latin typeface="Ubuntu" panose="020B0504030602030204" pitchFamily="34" charset="0"/>
              </a:rPr>
              <a:t>информацией. </a:t>
            </a:r>
          </a:p>
          <a:p>
            <a:pPr marL="355600" indent="-355600">
              <a:lnSpc>
                <a:spcPct val="120000"/>
              </a:lnSpc>
              <a:spcAft>
                <a:spcPts val="1200"/>
              </a:spcAft>
              <a:buBlip>
                <a:blip r:embed="rId5"/>
              </a:buBlip>
            </a:pPr>
            <a:r>
              <a:rPr lang="ru-ru" dirty="0">
                <a:solidFill>
                  <a:srgbClr val="292662"/>
                </a:solidFill>
                <a:latin typeface="Ubuntu" panose="020B0504030602030204" pitchFamily="34" charset="0"/>
              </a:rPr>
              <a:t>Какие аспекты истории Специальной олимпиады производят на вас наибольшее впечатление и почему? </a:t>
            </a:r>
          </a:p>
          <a:p>
            <a:pPr marL="355600" indent="-355600">
              <a:lnSpc>
                <a:spcPct val="120000"/>
              </a:lnSpc>
              <a:spcAft>
                <a:spcPts val="1200"/>
              </a:spcAft>
              <a:buBlip>
                <a:blip r:embed="rId5"/>
              </a:buBlip>
            </a:pPr>
            <a:r>
              <a:rPr lang="ru-ru" dirty="0">
                <a:solidFill>
                  <a:srgbClr val="292662"/>
                </a:solidFill>
                <a:latin typeface="Ubuntu" panose="020B0504030602030204" pitchFamily="34" charset="0"/>
              </a:rPr>
              <a:t>Как, по вашему мнению, история Специальной олимпиады привела к изменению восприятия </a:t>
            </a:r>
            <a:r>
              <a:rPr lang="ru-ru">
                <a:solidFill>
                  <a:srgbClr val="292662"/>
                </a:solidFill>
                <a:latin typeface="Ubuntu" panose="020B0504030602030204" pitchFamily="34" charset="0"/>
              </a:rPr>
              <a:t>людей </a:t>
            </a:r>
            <a:br>
              <a:rPr lang="en-US">
                <a:solidFill>
                  <a:srgbClr val="292662"/>
                </a:solidFill>
                <a:latin typeface="Ubuntu" panose="020B0504030602030204" pitchFamily="34" charset="0"/>
              </a:rPr>
            </a:br>
            <a:r>
              <a:rPr lang="ru-ru">
                <a:solidFill>
                  <a:srgbClr val="292662"/>
                </a:solidFill>
                <a:latin typeface="Ubuntu" panose="020B0504030602030204" pitchFamily="34" charset="0"/>
              </a:rPr>
              <a:t>с </a:t>
            </a:r>
            <a:r>
              <a:rPr lang="ru-ru" dirty="0">
                <a:solidFill>
                  <a:srgbClr val="292662"/>
                </a:solidFill>
                <a:latin typeface="Ubuntu" panose="020B0504030602030204" pitchFamily="34" charset="0"/>
              </a:rPr>
              <a:t>ограниченными интеллектуальными возможностями и отношения к ним? Можете ли вы поделиться каким-либо личным опытом, связанным с этим? </a:t>
            </a:r>
          </a:p>
        </p:txBody>
      </p:sp>
    </p:spTree>
    <p:extLst>
      <p:ext uri="{BB962C8B-B14F-4D97-AF65-F5344CB8AC3E}">
        <p14:creationId xmlns:p14="http://schemas.microsoft.com/office/powerpoint/2010/main" val="8952844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0" name="Conector recto 109">
            <a:extLst>
              <a:ext uri="{FF2B5EF4-FFF2-40B4-BE49-F238E27FC236}">
                <a16:creationId xmlns:a16="http://schemas.microsoft.com/office/drawing/2014/main" id="{38B7D391-FFD4-AA71-4B73-C1574B850A1F}"/>
              </a:ext>
            </a:extLst>
          </p:cNvPr>
          <p:cNvCxnSpPr>
            <a:cxnSpLocks/>
          </p:cNvCxnSpPr>
          <p:nvPr/>
        </p:nvCxnSpPr>
        <p:spPr>
          <a:xfrm>
            <a:off x="2578892" y="5475527"/>
            <a:ext cx="5163" cy="543805"/>
          </a:xfrm>
          <a:prstGeom prst="line">
            <a:avLst/>
          </a:prstGeom>
          <a:ln w="19050">
            <a:solidFill>
              <a:srgbClr val="606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5" name="Forma libre: forma 94">
            <a:extLst>
              <a:ext uri="{FF2B5EF4-FFF2-40B4-BE49-F238E27FC236}">
                <a16:creationId xmlns:a16="http://schemas.microsoft.com/office/drawing/2014/main" id="{7B84D5BE-2217-2CB1-87E3-425E393591FC}"/>
              </a:ext>
            </a:extLst>
          </p:cNvPr>
          <p:cNvSpPr/>
          <p:nvPr/>
        </p:nvSpPr>
        <p:spPr>
          <a:xfrm>
            <a:off x="925286" y="4020753"/>
            <a:ext cx="6840990" cy="326937"/>
          </a:xfrm>
          <a:custGeom>
            <a:avLst/>
            <a:gdLst>
              <a:gd name="connsiteX0" fmla="*/ 0 w 6241142"/>
              <a:gd name="connsiteY0" fmla="*/ 275771 h 275771"/>
              <a:gd name="connsiteX1" fmla="*/ 0 w 6241142"/>
              <a:gd name="connsiteY1" fmla="*/ 0 h 275771"/>
              <a:gd name="connsiteX2" fmla="*/ 6241142 w 6241142"/>
              <a:gd name="connsiteY2" fmla="*/ 0 h 275771"/>
              <a:gd name="connsiteX3" fmla="*/ 6241142 w 6241142"/>
              <a:gd name="connsiteY3" fmla="*/ 275771 h 275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41142" h="275771">
                <a:moveTo>
                  <a:pt x="0" y="275771"/>
                </a:moveTo>
                <a:lnTo>
                  <a:pt x="0" y="0"/>
                </a:lnTo>
                <a:lnTo>
                  <a:pt x="6241142" y="0"/>
                </a:lnTo>
                <a:lnTo>
                  <a:pt x="6241142" y="275771"/>
                </a:lnTo>
              </a:path>
            </a:pathLst>
          </a:custGeom>
          <a:ln w="19050">
            <a:solidFill>
              <a:srgbClr val="606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cxnSp>
        <p:nvCxnSpPr>
          <p:cNvPr id="77" name="Conector recto 76">
            <a:extLst>
              <a:ext uri="{FF2B5EF4-FFF2-40B4-BE49-F238E27FC236}">
                <a16:creationId xmlns:a16="http://schemas.microsoft.com/office/drawing/2014/main" id="{9D36B2A1-4C59-5C6B-5635-0D5BD0003903}"/>
              </a:ext>
            </a:extLst>
          </p:cNvPr>
          <p:cNvCxnSpPr>
            <a:cxnSpLocks/>
          </p:cNvCxnSpPr>
          <p:nvPr/>
        </p:nvCxnSpPr>
        <p:spPr>
          <a:xfrm flipH="1">
            <a:off x="10201240" y="1999927"/>
            <a:ext cx="1" cy="427416"/>
          </a:xfrm>
          <a:prstGeom prst="line">
            <a:avLst/>
          </a:prstGeom>
          <a:ln w="19050">
            <a:solidFill>
              <a:srgbClr val="606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Conector recto 66">
            <a:extLst>
              <a:ext uri="{FF2B5EF4-FFF2-40B4-BE49-F238E27FC236}">
                <a16:creationId xmlns:a16="http://schemas.microsoft.com/office/drawing/2014/main" id="{93CC7EAC-5D2A-97DD-842B-DCE5FC9F6924}"/>
              </a:ext>
            </a:extLst>
          </p:cNvPr>
          <p:cNvCxnSpPr>
            <a:cxnSpLocks/>
          </p:cNvCxnSpPr>
          <p:nvPr/>
        </p:nvCxnSpPr>
        <p:spPr>
          <a:xfrm>
            <a:off x="6113463" y="2014152"/>
            <a:ext cx="19050" cy="2006601"/>
          </a:xfrm>
          <a:prstGeom prst="line">
            <a:avLst/>
          </a:prstGeom>
          <a:ln w="19050">
            <a:solidFill>
              <a:srgbClr val="606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ángulo: esquinas redondeadas 6">
            <a:hlinkClick r:id="rId3" action="ppaction://hlinksldjump"/>
            <a:extLst>
              <a:ext uri="{FF2B5EF4-FFF2-40B4-BE49-F238E27FC236}">
                <a16:creationId xmlns:a16="http://schemas.microsoft.com/office/drawing/2014/main" id="{2D5453D2-73CC-9DD8-F2E6-4DD467733F54}"/>
              </a:ext>
            </a:extLst>
          </p:cNvPr>
          <p:cNvSpPr/>
          <p:nvPr/>
        </p:nvSpPr>
        <p:spPr>
          <a:xfrm>
            <a:off x="4945380" y="2279659"/>
            <a:ext cx="2301240" cy="670781"/>
          </a:xfrm>
          <a:prstGeom prst="roundRect">
            <a:avLst>
              <a:gd name="adj" fmla="val 50000"/>
            </a:avLst>
          </a:prstGeom>
          <a:solidFill>
            <a:srgbClr val="2926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9" name="Rectángulo: esquinas redondeadas 8">
            <a:hlinkClick r:id="rId4" action="ppaction://hlinksldjump"/>
            <a:extLst>
              <a:ext uri="{FF2B5EF4-FFF2-40B4-BE49-F238E27FC236}">
                <a16:creationId xmlns:a16="http://schemas.microsoft.com/office/drawing/2014/main" id="{EADDF209-39F4-290B-0CD0-4152610C9B4F}"/>
              </a:ext>
            </a:extLst>
          </p:cNvPr>
          <p:cNvSpPr/>
          <p:nvPr/>
        </p:nvSpPr>
        <p:spPr>
          <a:xfrm>
            <a:off x="4801212" y="3083116"/>
            <a:ext cx="2662601" cy="670781"/>
          </a:xfrm>
          <a:prstGeom prst="roundRect">
            <a:avLst>
              <a:gd name="adj" fmla="val 50000"/>
            </a:avLst>
          </a:prstGeom>
          <a:solidFill>
            <a:srgbClr val="2926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5E744617-37B4-7444-937E-10F028B5E90E}"/>
              </a:ext>
            </a:extLst>
          </p:cNvPr>
          <p:cNvSpPr/>
          <p:nvPr/>
        </p:nvSpPr>
        <p:spPr>
          <a:xfrm>
            <a:off x="515939" y="4226116"/>
            <a:ext cx="906462" cy="865799"/>
          </a:xfrm>
          <a:prstGeom prst="roundRect">
            <a:avLst/>
          </a:prstGeom>
          <a:solidFill>
            <a:srgbClr val="F7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6C65074A-97BE-253F-588C-6D2C59ED33D0}"/>
              </a:ext>
            </a:extLst>
          </p:cNvPr>
          <p:cNvSpPr/>
          <p:nvPr/>
        </p:nvSpPr>
        <p:spPr>
          <a:xfrm>
            <a:off x="1590030" y="4226116"/>
            <a:ext cx="906462" cy="865799"/>
          </a:xfrm>
          <a:prstGeom prst="roundRect">
            <a:avLst/>
          </a:prstGeom>
          <a:solidFill>
            <a:srgbClr val="F7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4EED963D-19B7-0AA9-9498-CFC515EB18B7}"/>
              </a:ext>
            </a:extLst>
          </p:cNvPr>
          <p:cNvSpPr/>
          <p:nvPr/>
        </p:nvSpPr>
        <p:spPr>
          <a:xfrm>
            <a:off x="2664121" y="4226116"/>
            <a:ext cx="906462" cy="865799"/>
          </a:xfrm>
          <a:prstGeom prst="roundRect">
            <a:avLst/>
          </a:prstGeom>
          <a:solidFill>
            <a:srgbClr val="F7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267E14E1-BAA4-262E-1F5B-0899CC5965FF}"/>
              </a:ext>
            </a:extLst>
          </p:cNvPr>
          <p:cNvSpPr/>
          <p:nvPr/>
        </p:nvSpPr>
        <p:spPr>
          <a:xfrm>
            <a:off x="3738212" y="4226116"/>
            <a:ext cx="906462" cy="865799"/>
          </a:xfrm>
          <a:prstGeom prst="roundRect">
            <a:avLst/>
          </a:prstGeom>
          <a:solidFill>
            <a:srgbClr val="F7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C424969A-D695-299A-EAA8-0027EB927633}"/>
              </a:ext>
            </a:extLst>
          </p:cNvPr>
          <p:cNvSpPr/>
          <p:nvPr/>
        </p:nvSpPr>
        <p:spPr>
          <a:xfrm>
            <a:off x="4812303" y="4226116"/>
            <a:ext cx="906462" cy="865799"/>
          </a:xfrm>
          <a:prstGeom prst="roundRect">
            <a:avLst/>
          </a:prstGeom>
          <a:solidFill>
            <a:srgbClr val="F7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40101935-753B-5864-2273-D93BB1DBDF62}"/>
              </a:ext>
            </a:extLst>
          </p:cNvPr>
          <p:cNvSpPr/>
          <p:nvPr/>
        </p:nvSpPr>
        <p:spPr>
          <a:xfrm>
            <a:off x="5886394" y="4226116"/>
            <a:ext cx="1202437" cy="865799"/>
          </a:xfrm>
          <a:prstGeom prst="roundRect">
            <a:avLst/>
          </a:prstGeom>
          <a:solidFill>
            <a:srgbClr val="F7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26" name="Rectángulo: esquinas redondeadas 25">
            <a:extLst>
              <a:ext uri="{FF2B5EF4-FFF2-40B4-BE49-F238E27FC236}">
                <a16:creationId xmlns:a16="http://schemas.microsoft.com/office/drawing/2014/main" id="{7B7C2DB5-31FF-91A9-18FE-17910F6C5B9B}"/>
              </a:ext>
            </a:extLst>
          </p:cNvPr>
          <p:cNvSpPr/>
          <p:nvPr/>
        </p:nvSpPr>
        <p:spPr>
          <a:xfrm>
            <a:off x="7256461" y="4226116"/>
            <a:ext cx="903834" cy="865799"/>
          </a:xfrm>
          <a:prstGeom prst="roundRect">
            <a:avLst/>
          </a:prstGeom>
          <a:solidFill>
            <a:srgbClr val="F7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27" name="Rectángulo: esquinas redondeadas 26">
            <a:hlinkClick r:id="rId3" action="ppaction://hlinksldjump"/>
            <a:extLst>
              <a:ext uri="{FF2B5EF4-FFF2-40B4-BE49-F238E27FC236}">
                <a16:creationId xmlns:a16="http://schemas.microsoft.com/office/drawing/2014/main" id="{F2C48A69-7F76-09FE-6B6F-51B8310DEF86}"/>
              </a:ext>
            </a:extLst>
          </p:cNvPr>
          <p:cNvSpPr/>
          <p:nvPr/>
        </p:nvSpPr>
        <p:spPr>
          <a:xfrm>
            <a:off x="8840333" y="1555914"/>
            <a:ext cx="2835731" cy="600302"/>
          </a:xfrm>
          <a:prstGeom prst="roundRect">
            <a:avLst>
              <a:gd name="adj" fmla="val 25322"/>
            </a:avLst>
          </a:prstGeom>
          <a:solidFill>
            <a:srgbClr val="2926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28" name="Rectángulo: esquinas redondeadas 27">
            <a:extLst>
              <a:ext uri="{FF2B5EF4-FFF2-40B4-BE49-F238E27FC236}">
                <a16:creationId xmlns:a16="http://schemas.microsoft.com/office/drawing/2014/main" id="{BF39387E-996B-53D6-43C7-916798D32468}"/>
              </a:ext>
            </a:extLst>
          </p:cNvPr>
          <p:cNvSpPr/>
          <p:nvPr/>
        </p:nvSpPr>
        <p:spPr>
          <a:xfrm>
            <a:off x="8840333" y="2297530"/>
            <a:ext cx="2835730" cy="4260577"/>
          </a:xfrm>
          <a:prstGeom prst="roundRect">
            <a:avLst>
              <a:gd name="adj" fmla="val 6366"/>
            </a:avLst>
          </a:prstGeom>
          <a:solidFill>
            <a:srgbClr val="F7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39" name="Rectángulo: esquinas redondeadas 38">
            <a:hlinkClick r:id="rId5" action="ppaction://hlinksldjump"/>
            <a:extLst>
              <a:ext uri="{FF2B5EF4-FFF2-40B4-BE49-F238E27FC236}">
                <a16:creationId xmlns:a16="http://schemas.microsoft.com/office/drawing/2014/main" id="{78C50CF5-6BC8-542A-7F52-260F1AFC5931}"/>
              </a:ext>
            </a:extLst>
          </p:cNvPr>
          <p:cNvSpPr/>
          <p:nvPr/>
        </p:nvSpPr>
        <p:spPr>
          <a:xfrm>
            <a:off x="515939" y="5266620"/>
            <a:ext cx="7644355" cy="417815"/>
          </a:xfrm>
          <a:prstGeom prst="roundRect">
            <a:avLst>
              <a:gd name="adj" fmla="val 50000"/>
            </a:avLst>
          </a:prstGeom>
          <a:solidFill>
            <a:srgbClr val="F689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40" name="Rectángulo: esquinas redondeadas 39">
            <a:extLst>
              <a:ext uri="{FF2B5EF4-FFF2-40B4-BE49-F238E27FC236}">
                <a16:creationId xmlns:a16="http://schemas.microsoft.com/office/drawing/2014/main" id="{18CE0386-8D3F-B7FB-DDDD-7ECA66B34B7A}"/>
              </a:ext>
            </a:extLst>
          </p:cNvPr>
          <p:cNvSpPr/>
          <p:nvPr/>
        </p:nvSpPr>
        <p:spPr>
          <a:xfrm>
            <a:off x="1126668" y="5860332"/>
            <a:ext cx="2835731" cy="416665"/>
          </a:xfrm>
          <a:prstGeom prst="roundRect">
            <a:avLst>
              <a:gd name="adj" fmla="val 50000"/>
            </a:avLst>
          </a:prstGeom>
          <a:solidFill>
            <a:srgbClr val="F689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62" name="Rectángulo: esquinas redondeadas 61">
            <a:hlinkClick r:id="rId6" action="ppaction://hlinksldjump"/>
            <a:extLst>
              <a:ext uri="{FF2B5EF4-FFF2-40B4-BE49-F238E27FC236}">
                <a16:creationId xmlns:a16="http://schemas.microsoft.com/office/drawing/2014/main" id="{F6EA1CF4-39F6-3B9B-7445-C4411D7AF0DE}"/>
              </a:ext>
            </a:extLst>
          </p:cNvPr>
          <p:cNvSpPr/>
          <p:nvPr/>
        </p:nvSpPr>
        <p:spPr>
          <a:xfrm>
            <a:off x="4334668" y="5860332"/>
            <a:ext cx="2835731" cy="416665"/>
          </a:xfrm>
          <a:prstGeom prst="roundRect">
            <a:avLst>
              <a:gd name="adj" fmla="val 50000"/>
            </a:avLst>
          </a:prstGeom>
          <a:solidFill>
            <a:srgbClr val="2926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6" name="Rectángulo: esquinas redondeadas 5">
            <a:hlinkClick r:id="rId7" action="ppaction://hlinksldjump"/>
            <a:extLst>
              <a:ext uri="{FF2B5EF4-FFF2-40B4-BE49-F238E27FC236}">
                <a16:creationId xmlns:a16="http://schemas.microsoft.com/office/drawing/2014/main" id="{AE841C9E-C6EF-7B1D-4F23-17A7A7E921A9}"/>
              </a:ext>
            </a:extLst>
          </p:cNvPr>
          <p:cNvSpPr/>
          <p:nvPr/>
        </p:nvSpPr>
        <p:spPr>
          <a:xfrm>
            <a:off x="4297680" y="1544783"/>
            <a:ext cx="3431178" cy="611434"/>
          </a:xfrm>
          <a:prstGeom prst="roundRect">
            <a:avLst>
              <a:gd name="adj" fmla="val 50000"/>
            </a:avLst>
          </a:prstGeom>
          <a:solidFill>
            <a:srgbClr val="F689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>
              <a:latin typeface="Ubuntu Light" panose="020B0304030602030204" pitchFamily="34" charset="0"/>
            </a:endParaRPr>
          </a:p>
        </p:txBody>
      </p:sp>
      <p:sp>
        <p:nvSpPr>
          <p:cNvPr id="63" name="TextBox 5">
            <a:hlinkClick r:id="rId7" action="ppaction://hlinksldjump"/>
            <a:extLst>
              <a:ext uri="{FF2B5EF4-FFF2-40B4-BE49-F238E27FC236}">
                <a16:creationId xmlns:a16="http://schemas.microsoft.com/office/drawing/2014/main" id="{311D9CB3-84BB-C28C-A6DC-1B42264D895A}"/>
              </a:ext>
            </a:extLst>
          </p:cNvPr>
          <p:cNvSpPr txBox="1"/>
          <p:nvPr/>
        </p:nvSpPr>
        <p:spPr>
          <a:xfrm>
            <a:off x="4478826" y="1568586"/>
            <a:ext cx="30688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1000" b="1" dirty="0">
                <a:solidFill>
                  <a:srgbClr val="292662"/>
                </a:solidFill>
                <a:effectLst/>
                <a:latin typeface="Ubuntu Light" panose="020B0304030602030204" pitchFamily="34" charset="0"/>
                <a:ea typeface="Yu Mincho" panose="020B0400000000000000" pitchFamily="18" charset="-128"/>
              </a:rPr>
              <a:t>Совет директоров и комитеты международного подразделения Специальной олимпиады</a:t>
            </a:r>
            <a:endParaRPr lang="es-PA" sz="1000" b="1" i="1" dirty="0">
              <a:solidFill>
                <a:srgbClr val="292662"/>
              </a:solidFill>
              <a:latin typeface="Ubuntu Light" panose="020B0304030602030204" pitchFamily="34" charset="0"/>
              <a:ea typeface="Yu Mincho" panose="020B0400000000000000" pitchFamily="18" charset="-128"/>
            </a:endParaRPr>
          </a:p>
        </p:txBody>
      </p:sp>
      <p:sp>
        <p:nvSpPr>
          <p:cNvPr id="64" name="TextBox 5">
            <a:hlinkClick r:id="rId3" action="ppaction://hlinksldjump"/>
            <a:extLst>
              <a:ext uri="{FF2B5EF4-FFF2-40B4-BE49-F238E27FC236}">
                <a16:creationId xmlns:a16="http://schemas.microsoft.com/office/drawing/2014/main" id="{DFEC0688-D86A-D024-CBB5-7B459F352825}"/>
              </a:ext>
            </a:extLst>
          </p:cNvPr>
          <p:cNvSpPr txBox="1"/>
          <p:nvPr/>
        </p:nvSpPr>
        <p:spPr>
          <a:xfrm>
            <a:off x="5070204" y="2312593"/>
            <a:ext cx="20515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1000" b="1">
                <a:solidFill>
                  <a:srgbClr val="F7F5E8"/>
                </a:solidFill>
                <a:effectLst/>
                <a:latin typeface="Ubuntu Light" panose="020B0304030602030204" pitchFamily="34" charset="0"/>
                <a:ea typeface="Yu Mincho" panose="020B0400000000000000" pitchFamily="18" charset="-128"/>
              </a:rPr>
              <a:t>Международное подразделение Специальной олимпиады (SOI)</a:t>
            </a:r>
            <a:endParaRPr lang="es-PA" sz="1000" b="1" i="1" dirty="0">
              <a:solidFill>
                <a:srgbClr val="F7F5E8"/>
              </a:solidFill>
              <a:latin typeface="Ubuntu Light" panose="020B0304030602030204" pitchFamily="34" charset="0"/>
              <a:ea typeface="Yu Mincho" panose="020B0400000000000000" pitchFamily="18" charset="-128"/>
            </a:endParaRPr>
          </a:p>
        </p:txBody>
      </p:sp>
      <p:sp>
        <p:nvSpPr>
          <p:cNvPr id="65" name="TextBox 5">
            <a:hlinkClick r:id="rId4" action="ppaction://hlinksldjump"/>
            <a:extLst>
              <a:ext uri="{FF2B5EF4-FFF2-40B4-BE49-F238E27FC236}">
                <a16:creationId xmlns:a16="http://schemas.microsoft.com/office/drawing/2014/main" id="{9357CD8D-1278-F1F1-3B44-D504F1A8DE92}"/>
              </a:ext>
            </a:extLst>
          </p:cNvPr>
          <p:cNvSpPr txBox="1"/>
          <p:nvPr/>
        </p:nvSpPr>
        <p:spPr>
          <a:xfrm>
            <a:off x="4879760" y="3209850"/>
            <a:ext cx="2505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1000" dirty="0">
                <a:solidFill>
                  <a:srgbClr val="F7F5E8"/>
                </a:solidFill>
                <a:effectLst/>
                <a:ea typeface="Yu Mincho" panose="020B0400000000000000" pitchFamily="18" charset="-128"/>
              </a:rPr>
              <a:t>Региональные </a:t>
            </a:r>
            <a:r>
              <a:rPr lang="ru-ru" sz="1000">
                <a:solidFill>
                  <a:srgbClr val="F7F5E8"/>
                </a:solidFill>
                <a:effectLst/>
                <a:ea typeface="Yu Mincho" panose="020B0400000000000000" pitchFamily="18" charset="-128"/>
              </a:rPr>
              <a:t>президенты </a:t>
            </a:r>
            <a:br>
              <a:rPr lang="en-US" sz="1000">
                <a:solidFill>
                  <a:srgbClr val="F7F5E8"/>
                </a:solidFill>
                <a:effectLst/>
                <a:ea typeface="Yu Mincho" panose="020B0400000000000000" pitchFamily="18" charset="-128"/>
              </a:rPr>
            </a:br>
            <a:r>
              <a:rPr lang="ru-ru" sz="1000">
                <a:solidFill>
                  <a:srgbClr val="F7F5E8"/>
                </a:solidFill>
                <a:effectLst/>
                <a:ea typeface="Yu Mincho" panose="020B0400000000000000" pitchFamily="18" charset="-128"/>
              </a:rPr>
              <a:t>и </a:t>
            </a:r>
            <a:r>
              <a:rPr lang="ru-ru" sz="1000" dirty="0">
                <a:solidFill>
                  <a:srgbClr val="F7F5E8"/>
                </a:solidFill>
                <a:effectLst/>
                <a:ea typeface="Yu Mincho" panose="020B0400000000000000" pitchFamily="18" charset="-128"/>
              </a:rPr>
              <a:t>управляющие директора</a:t>
            </a:r>
            <a:endParaRPr lang="es-PA" sz="1000" i="1" dirty="0">
              <a:solidFill>
                <a:srgbClr val="F7F5E8"/>
              </a:solidFill>
              <a:ea typeface="Yu Mincho" panose="020B0400000000000000" pitchFamily="18" charset="-128"/>
            </a:endParaRPr>
          </a:p>
        </p:txBody>
      </p:sp>
      <p:sp>
        <p:nvSpPr>
          <p:cNvPr id="69" name="TextBox 5">
            <a:hlinkClick r:id="rId3" action="ppaction://hlinksldjump"/>
            <a:extLst>
              <a:ext uri="{FF2B5EF4-FFF2-40B4-BE49-F238E27FC236}">
                <a16:creationId xmlns:a16="http://schemas.microsoft.com/office/drawing/2014/main" id="{419E110E-631F-7EBD-DA09-4030C1912B29}"/>
              </a:ext>
            </a:extLst>
          </p:cNvPr>
          <p:cNvSpPr txBox="1">
            <a:spLocks/>
          </p:cNvSpPr>
          <p:nvPr/>
        </p:nvSpPr>
        <p:spPr>
          <a:xfrm>
            <a:off x="8852898" y="1625232"/>
            <a:ext cx="2823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1200" b="1" dirty="0">
                <a:solidFill>
                  <a:srgbClr val="F7F5E8"/>
                </a:solidFill>
                <a:effectLst/>
                <a:latin typeface="Ubuntu Light" panose="020B0304030602030204" pitchFamily="34" charset="0"/>
                <a:ea typeface="Yu Mincho" panose="020B0400000000000000" pitchFamily="18" charset="-128"/>
              </a:rPr>
              <a:t>Международная группа руководителей (GLT)</a:t>
            </a:r>
            <a:endParaRPr lang="es-PA" sz="1200" b="1" i="1" dirty="0">
              <a:solidFill>
                <a:srgbClr val="F7F5E8"/>
              </a:solidFill>
              <a:latin typeface="Ubuntu Light" panose="020B0304030602030204" pitchFamily="34" charset="0"/>
              <a:ea typeface="Yu Mincho" panose="020B0400000000000000" pitchFamily="18" charset="-128"/>
            </a:endParaRPr>
          </a:p>
        </p:txBody>
      </p:sp>
      <p:sp>
        <p:nvSpPr>
          <p:cNvPr id="78" name="TextBox 5">
            <a:extLst>
              <a:ext uri="{FF2B5EF4-FFF2-40B4-BE49-F238E27FC236}">
                <a16:creationId xmlns:a16="http://schemas.microsoft.com/office/drawing/2014/main" id="{DA524B67-6155-EA38-EF32-59453AA86C58}"/>
              </a:ext>
            </a:extLst>
          </p:cNvPr>
          <p:cNvSpPr txBox="1">
            <a:spLocks/>
          </p:cNvSpPr>
          <p:nvPr/>
        </p:nvSpPr>
        <p:spPr>
          <a:xfrm>
            <a:off x="8888937" y="2458625"/>
            <a:ext cx="2774562" cy="4026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marL="391500" indent="-285750">
              <a:lnSpc>
                <a:spcPct val="90000"/>
              </a:lnSpc>
              <a:spcAft>
                <a:spcPts val="800"/>
              </a:spcAft>
              <a:buBlip>
                <a:blip r:embed="rId8"/>
              </a:buBlip>
            </a:pPr>
            <a:r>
              <a:rPr lang="ru-ru" sz="1000" kern="100" dirty="0">
                <a:solidFill>
                  <a:srgbClr val="292662"/>
                </a:solidFill>
              </a:rPr>
              <a:t>Отдел спорта и организации соревнований</a:t>
            </a:r>
          </a:p>
          <a:p>
            <a:pPr marL="391500" indent="-285750">
              <a:lnSpc>
                <a:spcPct val="90000"/>
              </a:lnSpc>
              <a:spcAft>
                <a:spcPts val="800"/>
              </a:spcAft>
              <a:buBlip>
                <a:blip r:embed="rId8"/>
              </a:buBlip>
            </a:pPr>
            <a:r>
              <a:rPr lang="ru-ru" sz="1000" kern="100" dirty="0">
                <a:solidFill>
                  <a:srgbClr val="292662"/>
                </a:solidFill>
              </a:rPr>
              <a:t>Отдел охраны здоровья </a:t>
            </a:r>
          </a:p>
          <a:p>
            <a:pPr marL="391500" indent="-285750">
              <a:lnSpc>
                <a:spcPct val="90000"/>
              </a:lnSpc>
              <a:spcAft>
                <a:spcPts val="800"/>
              </a:spcAft>
              <a:buBlip>
                <a:blip r:embed="rId8"/>
              </a:buBlip>
            </a:pPr>
            <a:r>
              <a:rPr lang="ru-ru" sz="1000" kern="100" dirty="0">
                <a:solidFill>
                  <a:srgbClr val="292662"/>
                </a:solidFill>
              </a:rPr>
              <a:t>Отдел образования и организации международных молодежных мероприятий   </a:t>
            </a:r>
            <a:endParaRPr lang="es-PA" sz="1000" kern="100" dirty="0">
              <a:solidFill>
                <a:srgbClr val="292662"/>
              </a:solidFill>
            </a:endParaRPr>
          </a:p>
          <a:p>
            <a:pPr marL="391500" indent="-285750">
              <a:lnSpc>
                <a:spcPct val="90000"/>
              </a:lnSpc>
              <a:spcAft>
                <a:spcPts val="800"/>
              </a:spcAft>
              <a:buBlip>
                <a:blip r:embed="rId8"/>
              </a:buBlip>
            </a:pPr>
            <a:r>
              <a:rPr lang="ru-ru" sz="1000" kern="100" dirty="0">
                <a:solidFill>
                  <a:srgbClr val="292662"/>
                </a:solidFill>
              </a:rPr>
              <a:t>Отдел лидерства и развития организации   </a:t>
            </a:r>
            <a:endParaRPr lang="es-PA" sz="1000" kern="100" dirty="0">
              <a:solidFill>
                <a:srgbClr val="292662"/>
              </a:solidFill>
            </a:endParaRPr>
          </a:p>
          <a:p>
            <a:pPr marL="391500" lvl="0" indent="-285750">
              <a:lnSpc>
                <a:spcPct val="90000"/>
              </a:lnSpc>
              <a:spcAft>
                <a:spcPts val="800"/>
              </a:spcAft>
              <a:buBlip>
                <a:blip r:embed="rId8"/>
              </a:buBlip>
            </a:pPr>
            <a:r>
              <a:rPr lang="ru-ru" sz="1000" kern="100" dirty="0">
                <a:solidFill>
                  <a:srgbClr val="292662"/>
                </a:solidFill>
              </a:rPr>
              <a:t>Отдел работы в </a:t>
            </a:r>
            <a:r>
              <a:rPr lang="ru-ru" sz="1000" kern="100">
                <a:solidFill>
                  <a:srgbClr val="292662"/>
                </a:solidFill>
              </a:rPr>
              <a:t>регионах и </a:t>
            </a:r>
            <a:r>
              <a:rPr lang="ru-ru" sz="1000" kern="100" dirty="0">
                <a:solidFill>
                  <a:srgbClr val="292662"/>
                </a:solidFill>
              </a:rPr>
              <a:t>в рамках программ (региональные президенты подчиняются руководителю данного отдела)   </a:t>
            </a:r>
            <a:endParaRPr lang="es-PA" sz="1000" kern="100" dirty="0">
              <a:solidFill>
                <a:srgbClr val="292662"/>
              </a:solidFill>
            </a:endParaRPr>
          </a:p>
          <a:p>
            <a:pPr marL="391500" lvl="0" indent="-285750">
              <a:lnSpc>
                <a:spcPct val="90000"/>
              </a:lnSpc>
              <a:spcAft>
                <a:spcPts val="800"/>
              </a:spcAft>
              <a:buBlip>
                <a:blip r:embed="rId8"/>
              </a:buBlip>
            </a:pPr>
            <a:r>
              <a:rPr lang="ru-ru" sz="1000" kern="100" dirty="0">
                <a:solidFill>
                  <a:srgbClr val="292662"/>
                </a:solidFill>
              </a:rPr>
              <a:t>Отдел работы с государственными учреждениями   </a:t>
            </a:r>
            <a:endParaRPr lang="es-PA" sz="1000" kern="100" dirty="0">
              <a:solidFill>
                <a:srgbClr val="292662"/>
              </a:solidFill>
            </a:endParaRPr>
          </a:p>
          <a:p>
            <a:pPr marL="391500" lvl="0" indent="-285750">
              <a:lnSpc>
                <a:spcPct val="90000"/>
              </a:lnSpc>
              <a:spcAft>
                <a:spcPts val="800"/>
              </a:spcAft>
              <a:buBlip>
                <a:blip r:embed="rId8"/>
              </a:buBlip>
            </a:pPr>
            <a:r>
              <a:rPr lang="ru-ru" sz="1000" kern="100" dirty="0">
                <a:solidFill>
                  <a:srgbClr val="292662"/>
                </a:solidFill>
              </a:rPr>
              <a:t>Отдел маркетинга и коммуникаций   </a:t>
            </a:r>
            <a:endParaRPr lang="es-PA" sz="1000" kern="100" dirty="0">
              <a:solidFill>
                <a:srgbClr val="292662"/>
              </a:solidFill>
            </a:endParaRPr>
          </a:p>
          <a:p>
            <a:pPr marL="391500" lvl="0" indent="-285750">
              <a:lnSpc>
                <a:spcPct val="90000"/>
              </a:lnSpc>
              <a:spcAft>
                <a:spcPts val="800"/>
              </a:spcAft>
              <a:buBlip>
                <a:blip r:embed="rId8"/>
              </a:buBlip>
            </a:pPr>
            <a:r>
              <a:rPr lang="ru-ru" sz="1000" kern="100" dirty="0">
                <a:solidFill>
                  <a:srgbClr val="292662"/>
                </a:solidFill>
              </a:rPr>
              <a:t>Отдел информационных технологий   </a:t>
            </a:r>
            <a:endParaRPr lang="es-PA" sz="1000" kern="100" dirty="0">
              <a:solidFill>
                <a:srgbClr val="292662"/>
              </a:solidFill>
            </a:endParaRPr>
          </a:p>
          <a:p>
            <a:pPr marL="391500" lvl="0" indent="-285750">
              <a:lnSpc>
                <a:spcPct val="90000"/>
              </a:lnSpc>
              <a:spcAft>
                <a:spcPts val="800"/>
              </a:spcAft>
              <a:buBlip>
                <a:blip r:embed="rId8"/>
              </a:buBlip>
            </a:pPr>
            <a:r>
              <a:rPr lang="ru-ru" sz="1000" kern="100" dirty="0">
                <a:solidFill>
                  <a:srgbClr val="292662"/>
                </a:solidFill>
              </a:rPr>
              <a:t>Юридический отдел   </a:t>
            </a:r>
            <a:endParaRPr lang="es-PA" sz="1000" kern="100" dirty="0">
              <a:solidFill>
                <a:srgbClr val="292662"/>
              </a:solidFill>
            </a:endParaRPr>
          </a:p>
          <a:p>
            <a:pPr marL="391500" lvl="0" indent="-285750">
              <a:lnSpc>
                <a:spcPct val="90000"/>
              </a:lnSpc>
              <a:spcAft>
                <a:spcPts val="800"/>
              </a:spcAft>
              <a:buBlip>
                <a:blip r:embed="rId8"/>
              </a:buBlip>
            </a:pPr>
            <a:r>
              <a:rPr lang="ru-ru" sz="1000" kern="100" dirty="0">
                <a:solidFill>
                  <a:srgbClr val="292662"/>
                </a:solidFill>
              </a:rPr>
              <a:t>Финансовый отдел   </a:t>
            </a:r>
            <a:endParaRPr lang="es-PA" sz="1000" kern="100" dirty="0">
              <a:solidFill>
                <a:srgbClr val="292662"/>
              </a:solidFill>
            </a:endParaRPr>
          </a:p>
          <a:p>
            <a:pPr marL="391500" indent="-285750">
              <a:lnSpc>
                <a:spcPct val="90000"/>
              </a:lnSpc>
              <a:spcAft>
                <a:spcPts val="800"/>
              </a:spcAft>
              <a:buBlip>
                <a:blip r:embed="rId8"/>
              </a:buBlip>
            </a:pPr>
            <a:r>
              <a:rPr lang="ru-ru" sz="1000" kern="100" dirty="0">
                <a:solidFill>
                  <a:srgbClr val="292662"/>
                </a:solidFill>
              </a:rPr>
              <a:t>Отдел управления персоналом   </a:t>
            </a:r>
            <a:endParaRPr lang="es-PA" sz="1000" kern="100" dirty="0">
              <a:solidFill>
                <a:srgbClr val="292662"/>
              </a:solidFill>
            </a:endParaRPr>
          </a:p>
        </p:txBody>
      </p:sp>
      <p:sp>
        <p:nvSpPr>
          <p:cNvPr id="79" name="TextBox 5">
            <a:extLst>
              <a:ext uri="{FF2B5EF4-FFF2-40B4-BE49-F238E27FC236}">
                <a16:creationId xmlns:a16="http://schemas.microsoft.com/office/drawing/2014/main" id="{B4E2496B-A5D2-16FE-43C6-94AC4508C0BB}"/>
              </a:ext>
            </a:extLst>
          </p:cNvPr>
          <p:cNvSpPr txBox="1">
            <a:spLocks/>
          </p:cNvSpPr>
          <p:nvPr/>
        </p:nvSpPr>
        <p:spPr>
          <a:xfrm>
            <a:off x="513937" y="4531204"/>
            <a:ext cx="908260" cy="2031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80000"/>
              </a:lnSpc>
              <a:spcAft>
                <a:spcPts val="800"/>
              </a:spcAft>
            </a:pPr>
            <a:r>
              <a:rPr lang="ru-ru" sz="900" kern="100" dirty="0">
                <a:solidFill>
                  <a:srgbClr val="292662"/>
                </a:solidFill>
              </a:rPr>
              <a:t>СО, Африка</a:t>
            </a:r>
          </a:p>
        </p:txBody>
      </p:sp>
      <p:sp>
        <p:nvSpPr>
          <p:cNvPr id="96" name="TextBox 5">
            <a:extLst>
              <a:ext uri="{FF2B5EF4-FFF2-40B4-BE49-F238E27FC236}">
                <a16:creationId xmlns:a16="http://schemas.microsoft.com/office/drawing/2014/main" id="{E6EECC9D-FCBD-ECB1-E396-671626C8ECF2}"/>
              </a:ext>
            </a:extLst>
          </p:cNvPr>
          <p:cNvSpPr txBox="1">
            <a:spLocks/>
          </p:cNvSpPr>
          <p:nvPr/>
        </p:nvSpPr>
        <p:spPr>
          <a:xfrm>
            <a:off x="1514066" y="4429230"/>
            <a:ext cx="1064826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80000"/>
              </a:lnSpc>
              <a:spcAft>
                <a:spcPts val="800"/>
              </a:spcAft>
            </a:pPr>
            <a:r>
              <a:rPr lang="ru-ru" sz="900" kern="100">
                <a:solidFill>
                  <a:srgbClr val="292662"/>
                </a:solidFill>
              </a:rPr>
              <a:t>СО, Азиатско-Тихоокеанский регион</a:t>
            </a:r>
            <a:endParaRPr lang="es-PA" sz="900" kern="100" dirty="0">
              <a:solidFill>
                <a:srgbClr val="292662"/>
              </a:solidFill>
            </a:endParaRPr>
          </a:p>
        </p:txBody>
      </p:sp>
      <p:sp>
        <p:nvSpPr>
          <p:cNvPr id="97" name="TextBox 5">
            <a:extLst>
              <a:ext uri="{FF2B5EF4-FFF2-40B4-BE49-F238E27FC236}">
                <a16:creationId xmlns:a16="http://schemas.microsoft.com/office/drawing/2014/main" id="{331BBA33-37A8-7961-E0B2-E2449D5BD7DF}"/>
              </a:ext>
            </a:extLst>
          </p:cNvPr>
          <p:cNvSpPr txBox="1">
            <a:spLocks/>
          </p:cNvSpPr>
          <p:nvPr/>
        </p:nvSpPr>
        <p:spPr>
          <a:xfrm>
            <a:off x="2660059" y="4429230"/>
            <a:ext cx="916534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80000"/>
              </a:lnSpc>
              <a:spcAft>
                <a:spcPts val="800"/>
              </a:spcAft>
            </a:pPr>
            <a:r>
              <a:rPr lang="ru-ru" sz="900" kern="100" dirty="0">
                <a:solidFill>
                  <a:srgbClr val="292662"/>
                </a:solidFill>
              </a:rPr>
              <a:t>СО, Восточная Азия</a:t>
            </a:r>
          </a:p>
        </p:txBody>
      </p:sp>
      <p:sp>
        <p:nvSpPr>
          <p:cNvPr id="98" name="TextBox 5">
            <a:extLst>
              <a:ext uri="{FF2B5EF4-FFF2-40B4-BE49-F238E27FC236}">
                <a16:creationId xmlns:a16="http://schemas.microsoft.com/office/drawing/2014/main" id="{F6ED9FF2-C0B5-D9C1-A1DF-71B04D9D19AA}"/>
              </a:ext>
            </a:extLst>
          </p:cNvPr>
          <p:cNvSpPr txBox="1">
            <a:spLocks/>
          </p:cNvSpPr>
          <p:nvPr/>
        </p:nvSpPr>
        <p:spPr>
          <a:xfrm>
            <a:off x="3725547" y="4456932"/>
            <a:ext cx="91882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algn="ctr">
              <a:spcAft>
                <a:spcPts val="800"/>
              </a:spcAft>
            </a:pPr>
            <a:r>
              <a:rPr lang="ru-ru" sz="900" kern="100" dirty="0">
                <a:solidFill>
                  <a:srgbClr val="292662"/>
                </a:solidFill>
              </a:rPr>
              <a:t>СО, </a:t>
            </a:r>
            <a:r>
              <a:rPr lang="ru-ru" sz="900" kern="100">
                <a:solidFill>
                  <a:srgbClr val="292662"/>
                </a:solidFill>
              </a:rPr>
              <a:t>Европа </a:t>
            </a:r>
            <a:br>
              <a:rPr lang="en-US" sz="900" kern="100">
                <a:solidFill>
                  <a:srgbClr val="292662"/>
                </a:solidFill>
              </a:rPr>
            </a:br>
            <a:r>
              <a:rPr lang="ru-ru" sz="900" kern="100">
                <a:solidFill>
                  <a:srgbClr val="292662"/>
                </a:solidFill>
              </a:rPr>
              <a:t>и </a:t>
            </a:r>
            <a:r>
              <a:rPr lang="ru-ru" sz="900" kern="100" dirty="0">
                <a:solidFill>
                  <a:srgbClr val="292662"/>
                </a:solidFill>
              </a:rPr>
              <a:t>Евразия</a:t>
            </a:r>
          </a:p>
        </p:txBody>
      </p:sp>
      <p:sp>
        <p:nvSpPr>
          <p:cNvPr id="99" name="TextBox 5">
            <a:extLst>
              <a:ext uri="{FF2B5EF4-FFF2-40B4-BE49-F238E27FC236}">
                <a16:creationId xmlns:a16="http://schemas.microsoft.com/office/drawing/2014/main" id="{A7273E28-668C-43D8-DE76-E5500CB1967F}"/>
              </a:ext>
            </a:extLst>
          </p:cNvPr>
          <p:cNvSpPr txBox="1">
            <a:spLocks/>
          </p:cNvSpPr>
          <p:nvPr/>
        </p:nvSpPr>
        <p:spPr>
          <a:xfrm>
            <a:off x="4811963" y="4429230"/>
            <a:ext cx="906462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80000"/>
              </a:lnSpc>
              <a:spcAft>
                <a:spcPts val="800"/>
              </a:spcAft>
            </a:pPr>
            <a:r>
              <a:rPr lang="ru-ru" sz="900" kern="100" dirty="0">
                <a:solidFill>
                  <a:srgbClr val="292662"/>
                </a:solidFill>
              </a:rPr>
              <a:t>СО, Латинская Америка</a:t>
            </a:r>
          </a:p>
        </p:txBody>
      </p:sp>
      <p:sp>
        <p:nvSpPr>
          <p:cNvPr id="100" name="TextBox 5">
            <a:extLst>
              <a:ext uri="{FF2B5EF4-FFF2-40B4-BE49-F238E27FC236}">
                <a16:creationId xmlns:a16="http://schemas.microsoft.com/office/drawing/2014/main" id="{5BC3AA7F-58E3-FB14-1A09-1DC7DC220971}"/>
              </a:ext>
            </a:extLst>
          </p:cNvPr>
          <p:cNvSpPr txBox="1">
            <a:spLocks/>
          </p:cNvSpPr>
          <p:nvPr/>
        </p:nvSpPr>
        <p:spPr>
          <a:xfrm>
            <a:off x="5875204" y="4387681"/>
            <a:ext cx="1236202" cy="5078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s-PA"/>
            </a:defPPr>
            <a:lvl1pPr marL="105750" algn="ctr">
              <a:spcAft>
                <a:spcPts val="800"/>
              </a:spcAft>
              <a:defRPr sz="1400" kern="1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marL="0"/>
            <a:r>
              <a:rPr lang="ru-ru" sz="900" dirty="0">
                <a:solidFill>
                  <a:srgbClr val="292662"/>
                </a:solidFill>
              </a:rPr>
              <a:t>СО, Ближний Восток и Северная Африка</a:t>
            </a:r>
          </a:p>
        </p:txBody>
      </p:sp>
      <p:sp>
        <p:nvSpPr>
          <p:cNvPr id="101" name="TextBox 5">
            <a:extLst>
              <a:ext uri="{FF2B5EF4-FFF2-40B4-BE49-F238E27FC236}">
                <a16:creationId xmlns:a16="http://schemas.microsoft.com/office/drawing/2014/main" id="{6B98D59D-4A88-2CEF-9527-5C80C66D5883}"/>
              </a:ext>
            </a:extLst>
          </p:cNvPr>
          <p:cNvSpPr txBox="1">
            <a:spLocks/>
          </p:cNvSpPr>
          <p:nvPr/>
        </p:nvSpPr>
        <p:spPr>
          <a:xfrm>
            <a:off x="7255831" y="4387681"/>
            <a:ext cx="904463" cy="5078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s-PA"/>
            </a:defPPr>
            <a:lvl1pPr marL="105750" algn="ctr">
              <a:spcAft>
                <a:spcPts val="800"/>
              </a:spcAft>
              <a:defRPr sz="1400" kern="1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marL="0"/>
            <a:r>
              <a:rPr lang="ru-ru" sz="900" dirty="0">
                <a:solidFill>
                  <a:srgbClr val="292662"/>
                </a:solidFill>
              </a:rPr>
              <a:t>СО, Северная Америка</a:t>
            </a:r>
          </a:p>
        </p:txBody>
      </p:sp>
      <p:sp>
        <p:nvSpPr>
          <p:cNvPr id="102" name="TextBox 5">
            <a:hlinkClick r:id="rId5" action="ppaction://hlinksldjump"/>
            <a:extLst>
              <a:ext uri="{FF2B5EF4-FFF2-40B4-BE49-F238E27FC236}">
                <a16:creationId xmlns:a16="http://schemas.microsoft.com/office/drawing/2014/main" id="{73E09F9D-C61C-47AA-D638-0045B69F9B1F}"/>
              </a:ext>
            </a:extLst>
          </p:cNvPr>
          <p:cNvSpPr txBox="1"/>
          <p:nvPr/>
        </p:nvSpPr>
        <p:spPr>
          <a:xfrm>
            <a:off x="3698405" y="5349795"/>
            <a:ext cx="12794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1000" b="1" dirty="0">
                <a:solidFill>
                  <a:srgbClr val="292662"/>
                </a:solidFill>
                <a:effectLst/>
                <a:latin typeface="Ubuntu Light" panose="020B0304030602030204" pitchFamily="34" charset="0"/>
                <a:ea typeface="Yu Mincho" panose="020B0400000000000000" pitchFamily="18" charset="-128"/>
              </a:rPr>
              <a:t>Программы</a:t>
            </a:r>
            <a:endParaRPr lang="es-PA" sz="1000" b="1" i="1" dirty="0">
              <a:solidFill>
                <a:srgbClr val="292662"/>
              </a:solidFill>
              <a:latin typeface="Ubuntu Light" panose="020B0304030602030204" pitchFamily="34" charset="0"/>
              <a:ea typeface="Yu Mincho" panose="020B0400000000000000" pitchFamily="18" charset="-128"/>
            </a:endParaRPr>
          </a:p>
        </p:txBody>
      </p:sp>
      <p:sp>
        <p:nvSpPr>
          <p:cNvPr id="105" name="TextBox 5">
            <a:extLst>
              <a:ext uri="{FF2B5EF4-FFF2-40B4-BE49-F238E27FC236}">
                <a16:creationId xmlns:a16="http://schemas.microsoft.com/office/drawing/2014/main" id="{80A1D44E-A4F2-12C9-04CE-AE2CD4842F70}"/>
              </a:ext>
            </a:extLst>
          </p:cNvPr>
          <p:cNvSpPr txBox="1"/>
          <p:nvPr/>
        </p:nvSpPr>
        <p:spPr>
          <a:xfrm>
            <a:off x="1427179" y="5952893"/>
            <a:ext cx="21434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1000" dirty="0">
                <a:solidFill>
                  <a:srgbClr val="292662"/>
                </a:solidFill>
                <a:effectLst/>
                <a:ea typeface="Yu Mincho" panose="020B0400000000000000" pitchFamily="18" charset="-128"/>
              </a:rPr>
              <a:t>Промежуточные программы</a:t>
            </a:r>
            <a:endParaRPr lang="es-PA" sz="1000" i="1" dirty="0">
              <a:solidFill>
                <a:srgbClr val="292662"/>
              </a:solidFill>
              <a:ea typeface="Yu Mincho" panose="020B0400000000000000" pitchFamily="18" charset="-128"/>
            </a:endParaRPr>
          </a:p>
        </p:txBody>
      </p:sp>
      <p:sp>
        <p:nvSpPr>
          <p:cNvPr id="107" name="TextBox 5">
            <a:hlinkClick r:id="rId6" action="ppaction://hlinksldjump"/>
            <a:extLst>
              <a:ext uri="{FF2B5EF4-FFF2-40B4-BE49-F238E27FC236}">
                <a16:creationId xmlns:a16="http://schemas.microsoft.com/office/drawing/2014/main" id="{296FE82D-847D-8112-67A5-5DE127E7E589}"/>
              </a:ext>
            </a:extLst>
          </p:cNvPr>
          <p:cNvSpPr txBox="1"/>
          <p:nvPr/>
        </p:nvSpPr>
        <p:spPr>
          <a:xfrm>
            <a:off x="4917164" y="5952893"/>
            <a:ext cx="17055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1000" dirty="0">
                <a:solidFill>
                  <a:srgbClr val="F7F5E8"/>
                </a:solidFill>
                <a:effectLst/>
                <a:ea typeface="Yu Mincho" panose="020B0400000000000000" pitchFamily="18" charset="-128"/>
              </a:rPr>
              <a:t>Местные программы</a:t>
            </a:r>
            <a:endParaRPr lang="es-PA" sz="1000" i="1" dirty="0">
              <a:solidFill>
                <a:srgbClr val="F7F5E8"/>
              </a:solidFill>
              <a:ea typeface="Yu Mincho" panose="020B0400000000000000" pitchFamily="18" charset="-128"/>
            </a:endParaRPr>
          </a:p>
        </p:txBody>
      </p:sp>
      <p:cxnSp>
        <p:nvCxnSpPr>
          <p:cNvPr id="115" name="Conector recto 114">
            <a:extLst>
              <a:ext uri="{FF2B5EF4-FFF2-40B4-BE49-F238E27FC236}">
                <a16:creationId xmlns:a16="http://schemas.microsoft.com/office/drawing/2014/main" id="{311ACDE9-8DF5-66C5-1E62-CA1FD089634E}"/>
              </a:ext>
            </a:extLst>
          </p:cNvPr>
          <p:cNvCxnSpPr>
            <a:cxnSpLocks/>
          </p:cNvCxnSpPr>
          <p:nvPr/>
        </p:nvCxnSpPr>
        <p:spPr>
          <a:xfrm flipH="1">
            <a:off x="3962399" y="6068664"/>
            <a:ext cx="372269" cy="0"/>
          </a:xfrm>
          <a:prstGeom prst="line">
            <a:avLst/>
          </a:prstGeom>
          <a:ln w="19050">
            <a:solidFill>
              <a:srgbClr val="606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D33F27D-0DB1-A054-AB6C-49DC5146C6AD}"/>
              </a:ext>
            </a:extLst>
          </p:cNvPr>
          <p:cNvSpPr txBox="1"/>
          <p:nvPr/>
        </p:nvSpPr>
        <p:spPr>
          <a:xfrm>
            <a:off x="811899" y="807489"/>
            <a:ext cx="5651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6891F"/>
                </a:solidFill>
                <a:latin typeface="Ubuntu" panose="020B0504030602030204" pitchFamily="34" charset="0"/>
              </a:rPr>
              <a:t>Структура организации</a:t>
            </a:r>
          </a:p>
        </p:txBody>
      </p:sp>
    </p:spTree>
    <p:extLst>
      <p:ext uri="{BB962C8B-B14F-4D97-AF65-F5344CB8AC3E}">
        <p14:creationId xmlns:p14="http://schemas.microsoft.com/office/powerpoint/2010/main" val="27834085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238DE6-8848-E41B-CBA0-A66C17FE9A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" name="Conector recto 109">
            <a:extLst>
              <a:ext uri="{FF2B5EF4-FFF2-40B4-BE49-F238E27FC236}">
                <a16:creationId xmlns:a16="http://schemas.microsoft.com/office/drawing/2014/main" id="{78B37607-D72B-D976-22CE-E6B51CF87142}"/>
              </a:ext>
            </a:extLst>
          </p:cNvPr>
          <p:cNvCxnSpPr>
            <a:cxnSpLocks/>
          </p:cNvCxnSpPr>
          <p:nvPr/>
        </p:nvCxnSpPr>
        <p:spPr>
          <a:xfrm>
            <a:off x="2578892" y="5475527"/>
            <a:ext cx="5163" cy="543805"/>
          </a:xfrm>
          <a:prstGeom prst="line">
            <a:avLst/>
          </a:prstGeom>
          <a:ln w="19050">
            <a:solidFill>
              <a:srgbClr val="606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" name="Forma libre: forma 94">
            <a:extLst>
              <a:ext uri="{FF2B5EF4-FFF2-40B4-BE49-F238E27FC236}">
                <a16:creationId xmlns:a16="http://schemas.microsoft.com/office/drawing/2014/main" id="{E9FACC05-4859-8FB7-2EED-E3FFD6F2BB52}"/>
              </a:ext>
            </a:extLst>
          </p:cNvPr>
          <p:cNvSpPr/>
          <p:nvPr/>
        </p:nvSpPr>
        <p:spPr>
          <a:xfrm>
            <a:off x="925286" y="4020753"/>
            <a:ext cx="6840990" cy="326937"/>
          </a:xfrm>
          <a:custGeom>
            <a:avLst/>
            <a:gdLst>
              <a:gd name="connsiteX0" fmla="*/ 0 w 6241142"/>
              <a:gd name="connsiteY0" fmla="*/ 275771 h 275771"/>
              <a:gd name="connsiteX1" fmla="*/ 0 w 6241142"/>
              <a:gd name="connsiteY1" fmla="*/ 0 h 275771"/>
              <a:gd name="connsiteX2" fmla="*/ 6241142 w 6241142"/>
              <a:gd name="connsiteY2" fmla="*/ 0 h 275771"/>
              <a:gd name="connsiteX3" fmla="*/ 6241142 w 6241142"/>
              <a:gd name="connsiteY3" fmla="*/ 275771 h 275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41142" h="275771">
                <a:moveTo>
                  <a:pt x="0" y="275771"/>
                </a:moveTo>
                <a:lnTo>
                  <a:pt x="0" y="0"/>
                </a:lnTo>
                <a:lnTo>
                  <a:pt x="6241142" y="0"/>
                </a:lnTo>
                <a:lnTo>
                  <a:pt x="6241142" y="275771"/>
                </a:lnTo>
              </a:path>
            </a:pathLst>
          </a:custGeom>
          <a:ln w="19050">
            <a:solidFill>
              <a:srgbClr val="606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cxnSp>
        <p:nvCxnSpPr>
          <p:cNvPr id="60" name="Conector recto 76">
            <a:extLst>
              <a:ext uri="{FF2B5EF4-FFF2-40B4-BE49-F238E27FC236}">
                <a16:creationId xmlns:a16="http://schemas.microsoft.com/office/drawing/2014/main" id="{B5B2EA59-31AD-ABC6-5FDA-B4BD8B078627}"/>
              </a:ext>
            </a:extLst>
          </p:cNvPr>
          <p:cNvCxnSpPr>
            <a:cxnSpLocks/>
          </p:cNvCxnSpPr>
          <p:nvPr/>
        </p:nvCxnSpPr>
        <p:spPr>
          <a:xfrm flipH="1">
            <a:off x="10201240" y="1999927"/>
            <a:ext cx="1" cy="427416"/>
          </a:xfrm>
          <a:prstGeom prst="line">
            <a:avLst/>
          </a:prstGeom>
          <a:ln w="19050">
            <a:solidFill>
              <a:srgbClr val="606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Conector recto 66">
            <a:extLst>
              <a:ext uri="{FF2B5EF4-FFF2-40B4-BE49-F238E27FC236}">
                <a16:creationId xmlns:a16="http://schemas.microsoft.com/office/drawing/2014/main" id="{FA6A8B53-3815-3A3D-BE45-285EC1796008}"/>
              </a:ext>
            </a:extLst>
          </p:cNvPr>
          <p:cNvCxnSpPr>
            <a:cxnSpLocks/>
          </p:cNvCxnSpPr>
          <p:nvPr/>
        </p:nvCxnSpPr>
        <p:spPr>
          <a:xfrm>
            <a:off x="6113463" y="2014152"/>
            <a:ext cx="19050" cy="2006601"/>
          </a:xfrm>
          <a:prstGeom prst="line">
            <a:avLst/>
          </a:prstGeom>
          <a:ln w="19050">
            <a:solidFill>
              <a:srgbClr val="606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6" name="Rectángulo: esquinas redondeadas 6">
            <a:hlinkClick r:id="rId3" action="ppaction://hlinksldjump"/>
            <a:extLst>
              <a:ext uri="{FF2B5EF4-FFF2-40B4-BE49-F238E27FC236}">
                <a16:creationId xmlns:a16="http://schemas.microsoft.com/office/drawing/2014/main" id="{FADC997B-2AA3-B7FA-E69D-D55AE4AD19F0}"/>
              </a:ext>
            </a:extLst>
          </p:cNvPr>
          <p:cNvSpPr/>
          <p:nvPr/>
        </p:nvSpPr>
        <p:spPr>
          <a:xfrm>
            <a:off x="4945380" y="2279659"/>
            <a:ext cx="2301240" cy="670781"/>
          </a:xfrm>
          <a:prstGeom prst="roundRect">
            <a:avLst>
              <a:gd name="adj" fmla="val 50000"/>
            </a:avLst>
          </a:prstGeom>
          <a:solidFill>
            <a:srgbClr val="2926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68" name="Rectángulo: esquinas redondeadas 8">
            <a:hlinkClick r:id="rId4" action="ppaction://hlinksldjump"/>
            <a:extLst>
              <a:ext uri="{FF2B5EF4-FFF2-40B4-BE49-F238E27FC236}">
                <a16:creationId xmlns:a16="http://schemas.microsoft.com/office/drawing/2014/main" id="{2D58FB09-BB92-9351-B651-E3CEE29078D9}"/>
              </a:ext>
            </a:extLst>
          </p:cNvPr>
          <p:cNvSpPr/>
          <p:nvPr/>
        </p:nvSpPr>
        <p:spPr>
          <a:xfrm>
            <a:off x="4801212" y="3083116"/>
            <a:ext cx="2662601" cy="670781"/>
          </a:xfrm>
          <a:prstGeom prst="roundRect">
            <a:avLst>
              <a:gd name="adj" fmla="val 50000"/>
            </a:avLst>
          </a:prstGeom>
          <a:solidFill>
            <a:srgbClr val="2926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70" name="Rectángulo: esquinas redondeadas 9">
            <a:extLst>
              <a:ext uri="{FF2B5EF4-FFF2-40B4-BE49-F238E27FC236}">
                <a16:creationId xmlns:a16="http://schemas.microsoft.com/office/drawing/2014/main" id="{35C0D431-6DE4-E936-A908-9830FE777B2D}"/>
              </a:ext>
            </a:extLst>
          </p:cNvPr>
          <p:cNvSpPr/>
          <p:nvPr/>
        </p:nvSpPr>
        <p:spPr>
          <a:xfrm>
            <a:off x="515939" y="4226116"/>
            <a:ext cx="906462" cy="865799"/>
          </a:xfrm>
          <a:prstGeom prst="roundRect">
            <a:avLst/>
          </a:prstGeom>
          <a:solidFill>
            <a:srgbClr val="F7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71" name="Rectángulo: esquinas redondeadas 16">
            <a:extLst>
              <a:ext uri="{FF2B5EF4-FFF2-40B4-BE49-F238E27FC236}">
                <a16:creationId xmlns:a16="http://schemas.microsoft.com/office/drawing/2014/main" id="{6E69D17A-7109-D9FA-13AA-0844D4537951}"/>
              </a:ext>
            </a:extLst>
          </p:cNvPr>
          <p:cNvSpPr/>
          <p:nvPr/>
        </p:nvSpPr>
        <p:spPr>
          <a:xfrm>
            <a:off x="1590030" y="4226116"/>
            <a:ext cx="906462" cy="865799"/>
          </a:xfrm>
          <a:prstGeom prst="roundRect">
            <a:avLst/>
          </a:prstGeom>
          <a:solidFill>
            <a:srgbClr val="F7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72" name="Rectángulo: esquinas redondeadas 17">
            <a:extLst>
              <a:ext uri="{FF2B5EF4-FFF2-40B4-BE49-F238E27FC236}">
                <a16:creationId xmlns:a16="http://schemas.microsoft.com/office/drawing/2014/main" id="{5F97EF23-C7C9-0A39-6B0F-76AB8A16AD68}"/>
              </a:ext>
            </a:extLst>
          </p:cNvPr>
          <p:cNvSpPr/>
          <p:nvPr/>
        </p:nvSpPr>
        <p:spPr>
          <a:xfrm>
            <a:off x="2664121" y="4226116"/>
            <a:ext cx="906462" cy="865799"/>
          </a:xfrm>
          <a:prstGeom prst="roundRect">
            <a:avLst/>
          </a:prstGeom>
          <a:solidFill>
            <a:srgbClr val="F7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73" name="Rectángulo: esquinas redondeadas 18">
            <a:extLst>
              <a:ext uri="{FF2B5EF4-FFF2-40B4-BE49-F238E27FC236}">
                <a16:creationId xmlns:a16="http://schemas.microsoft.com/office/drawing/2014/main" id="{5A79F8E6-BF5D-7A6A-0582-7D1A9FDC6AC3}"/>
              </a:ext>
            </a:extLst>
          </p:cNvPr>
          <p:cNvSpPr/>
          <p:nvPr/>
        </p:nvSpPr>
        <p:spPr>
          <a:xfrm>
            <a:off x="3738212" y="4226116"/>
            <a:ext cx="906462" cy="865799"/>
          </a:xfrm>
          <a:prstGeom prst="roundRect">
            <a:avLst/>
          </a:prstGeom>
          <a:solidFill>
            <a:srgbClr val="F7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74" name="Rectángulo: esquinas redondeadas 22">
            <a:extLst>
              <a:ext uri="{FF2B5EF4-FFF2-40B4-BE49-F238E27FC236}">
                <a16:creationId xmlns:a16="http://schemas.microsoft.com/office/drawing/2014/main" id="{DFCC18C4-D43B-22D9-E251-E1E10C08A163}"/>
              </a:ext>
            </a:extLst>
          </p:cNvPr>
          <p:cNvSpPr/>
          <p:nvPr/>
        </p:nvSpPr>
        <p:spPr>
          <a:xfrm>
            <a:off x="4812303" y="4226116"/>
            <a:ext cx="906462" cy="865799"/>
          </a:xfrm>
          <a:prstGeom prst="roundRect">
            <a:avLst/>
          </a:prstGeom>
          <a:solidFill>
            <a:srgbClr val="F7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75" name="Rectángulo: esquinas redondeadas 23">
            <a:extLst>
              <a:ext uri="{FF2B5EF4-FFF2-40B4-BE49-F238E27FC236}">
                <a16:creationId xmlns:a16="http://schemas.microsoft.com/office/drawing/2014/main" id="{6908752D-320D-D165-0B86-AC85DA4994C8}"/>
              </a:ext>
            </a:extLst>
          </p:cNvPr>
          <p:cNvSpPr/>
          <p:nvPr/>
        </p:nvSpPr>
        <p:spPr>
          <a:xfrm>
            <a:off x="5886394" y="4226116"/>
            <a:ext cx="1202437" cy="865799"/>
          </a:xfrm>
          <a:prstGeom prst="roundRect">
            <a:avLst/>
          </a:prstGeom>
          <a:solidFill>
            <a:srgbClr val="F7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76" name="Rectángulo: esquinas redondeadas 25">
            <a:extLst>
              <a:ext uri="{FF2B5EF4-FFF2-40B4-BE49-F238E27FC236}">
                <a16:creationId xmlns:a16="http://schemas.microsoft.com/office/drawing/2014/main" id="{F5515BE1-3022-13BC-8454-06B83BC73560}"/>
              </a:ext>
            </a:extLst>
          </p:cNvPr>
          <p:cNvSpPr/>
          <p:nvPr/>
        </p:nvSpPr>
        <p:spPr>
          <a:xfrm>
            <a:off x="7256461" y="4226116"/>
            <a:ext cx="903834" cy="865799"/>
          </a:xfrm>
          <a:prstGeom prst="roundRect">
            <a:avLst/>
          </a:prstGeom>
          <a:solidFill>
            <a:srgbClr val="F7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80" name="Rectángulo: esquinas redondeadas 26">
            <a:hlinkClick r:id="rId3" action="ppaction://hlinksldjump"/>
            <a:extLst>
              <a:ext uri="{FF2B5EF4-FFF2-40B4-BE49-F238E27FC236}">
                <a16:creationId xmlns:a16="http://schemas.microsoft.com/office/drawing/2014/main" id="{F11DDC0A-0794-AC8B-ABA7-D65B7F1C4D7A}"/>
              </a:ext>
            </a:extLst>
          </p:cNvPr>
          <p:cNvSpPr/>
          <p:nvPr/>
        </p:nvSpPr>
        <p:spPr>
          <a:xfrm>
            <a:off x="8840333" y="1555914"/>
            <a:ext cx="2835731" cy="600302"/>
          </a:xfrm>
          <a:prstGeom prst="roundRect">
            <a:avLst>
              <a:gd name="adj" fmla="val 25322"/>
            </a:avLst>
          </a:prstGeom>
          <a:solidFill>
            <a:srgbClr val="2926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81" name="Rectángulo: esquinas redondeadas 27">
            <a:extLst>
              <a:ext uri="{FF2B5EF4-FFF2-40B4-BE49-F238E27FC236}">
                <a16:creationId xmlns:a16="http://schemas.microsoft.com/office/drawing/2014/main" id="{2F31E42F-FD86-2259-99EC-24A63A466DFE}"/>
              </a:ext>
            </a:extLst>
          </p:cNvPr>
          <p:cNvSpPr/>
          <p:nvPr/>
        </p:nvSpPr>
        <p:spPr>
          <a:xfrm>
            <a:off x="8840333" y="2297530"/>
            <a:ext cx="2835730" cy="4260577"/>
          </a:xfrm>
          <a:prstGeom prst="roundRect">
            <a:avLst>
              <a:gd name="adj" fmla="val 6366"/>
            </a:avLst>
          </a:prstGeom>
          <a:solidFill>
            <a:srgbClr val="F7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82" name="Rectángulo: esquinas redondeadas 38">
            <a:hlinkClick r:id="rId5" action="ppaction://hlinksldjump"/>
            <a:extLst>
              <a:ext uri="{FF2B5EF4-FFF2-40B4-BE49-F238E27FC236}">
                <a16:creationId xmlns:a16="http://schemas.microsoft.com/office/drawing/2014/main" id="{CEFF12B0-EE18-0005-8A2F-B9755C001E09}"/>
              </a:ext>
            </a:extLst>
          </p:cNvPr>
          <p:cNvSpPr/>
          <p:nvPr/>
        </p:nvSpPr>
        <p:spPr>
          <a:xfrm>
            <a:off x="515939" y="5266620"/>
            <a:ext cx="7644355" cy="417815"/>
          </a:xfrm>
          <a:prstGeom prst="roundRect">
            <a:avLst>
              <a:gd name="adj" fmla="val 50000"/>
            </a:avLst>
          </a:prstGeom>
          <a:solidFill>
            <a:srgbClr val="F689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83" name="Rectángulo: esquinas redondeadas 39">
            <a:extLst>
              <a:ext uri="{FF2B5EF4-FFF2-40B4-BE49-F238E27FC236}">
                <a16:creationId xmlns:a16="http://schemas.microsoft.com/office/drawing/2014/main" id="{263B7A13-E8B6-953E-CCF5-B7CF2BD7B18B}"/>
              </a:ext>
            </a:extLst>
          </p:cNvPr>
          <p:cNvSpPr/>
          <p:nvPr/>
        </p:nvSpPr>
        <p:spPr>
          <a:xfrm>
            <a:off x="1126668" y="5860332"/>
            <a:ext cx="2835731" cy="416665"/>
          </a:xfrm>
          <a:prstGeom prst="roundRect">
            <a:avLst>
              <a:gd name="adj" fmla="val 50000"/>
            </a:avLst>
          </a:prstGeom>
          <a:solidFill>
            <a:srgbClr val="F689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84" name="Rectángulo: esquinas redondeadas 61">
            <a:hlinkClick r:id="rId6" action="ppaction://hlinksldjump"/>
            <a:extLst>
              <a:ext uri="{FF2B5EF4-FFF2-40B4-BE49-F238E27FC236}">
                <a16:creationId xmlns:a16="http://schemas.microsoft.com/office/drawing/2014/main" id="{0E712941-2962-820E-6152-0F64EE3209B9}"/>
              </a:ext>
            </a:extLst>
          </p:cNvPr>
          <p:cNvSpPr/>
          <p:nvPr/>
        </p:nvSpPr>
        <p:spPr>
          <a:xfrm>
            <a:off x="4334668" y="5860332"/>
            <a:ext cx="2835731" cy="416665"/>
          </a:xfrm>
          <a:prstGeom prst="roundRect">
            <a:avLst>
              <a:gd name="adj" fmla="val 50000"/>
            </a:avLst>
          </a:prstGeom>
          <a:solidFill>
            <a:srgbClr val="2926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85" name="Rectángulo: esquinas redondeadas 5">
            <a:hlinkClick r:id="rId7" action="ppaction://hlinksldjump"/>
            <a:extLst>
              <a:ext uri="{FF2B5EF4-FFF2-40B4-BE49-F238E27FC236}">
                <a16:creationId xmlns:a16="http://schemas.microsoft.com/office/drawing/2014/main" id="{30022BE8-DEBF-F5BE-8816-474C3BC1003D}"/>
              </a:ext>
            </a:extLst>
          </p:cNvPr>
          <p:cNvSpPr/>
          <p:nvPr/>
        </p:nvSpPr>
        <p:spPr>
          <a:xfrm>
            <a:off x="4297680" y="1544783"/>
            <a:ext cx="3431178" cy="611434"/>
          </a:xfrm>
          <a:prstGeom prst="roundRect">
            <a:avLst>
              <a:gd name="adj" fmla="val 50000"/>
            </a:avLst>
          </a:prstGeom>
          <a:solidFill>
            <a:srgbClr val="F689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>
              <a:latin typeface="Ubuntu Light" panose="020B0304030602030204" pitchFamily="34" charset="0"/>
            </a:endParaRPr>
          </a:p>
        </p:txBody>
      </p:sp>
      <p:sp>
        <p:nvSpPr>
          <p:cNvPr id="86" name="TextBox 5">
            <a:hlinkClick r:id="rId7" action="ppaction://hlinksldjump"/>
            <a:extLst>
              <a:ext uri="{FF2B5EF4-FFF2-40B4-BE49-F238E27FC236}">
                <a16:creationId xmlns:a16="http://schemas.microsoft.com/office/drawing/2014/main" id="{FE9E9E44-CE8A-1BCB-D67D-70291BBD7DDC}"/>
              </a:ext>
            </a:extLst>
          </p:cNvPr>
          <p:cNvSpPr txBox="1"/>
          <p:nvPr/>
        </p:nvSpPr>
        <p:spPr>
          <a:xfrm>
            <a:off x="4478826" y="1568586"/>
            <a:ext cx="30688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1000" b="1" dirty="0">
                <a:solidFill>
                  <a:srgbClr val="292662"/>
                </a:solidFill>
                <a:effectLst/>
                <a:latin typeface="Ubuntu Light" panose="020B0304030602030204" pitchFamily="34" charset="0"/>
                <a:ea typeface="Yu Mincho" panose="020B0400000000000000" pitchFamily="18" charset="-128"/>
              </a:rPr>
              <a:t>Совет директоров и комитеты международного подразделения Специальной олимпиады</a:t>
            </a:r>
            <a:endParaRPr lang="es-PA" sz="1000" b="1" i="1" dirty="0">
              <a:solidFill>
                <a:srgbClr val="292662"/>
              </a:solidFill>
              <a:latin typeface="Ubuntu Light" panose="020B0304030602030204" pitchFamily="34" charset="0"/>
              <a:ea typeface="Yu Mincho" panose="020B0400000000000000" pitchFamily="18" charset="-128"/>
            </a:endParaRPr>
          </a:p>
        </p:txBody>
      </p:sp>
      <p:sp>
        <p:nvSpPr>
          <p:cNvPr id="87" name="TextBox 5">
            <a:hlinkClick r:id="rId3" action="ppaction://hlinksldjump"/>
            <a:extLst>
              <a:ext uri="{FF2B5EF4-FFF2-40B4-BE49-F238E27FC236}">
                <a16:creationId xmlns:a16="http://schemas.microsoft.com/office/drawing/2014/main" id="{F8B05AA4-82CF-17E9-4FE6-8485FF2EF9C3}"/>
              </a:ext>
            </a:extLst>
          </p:cNvPr>
          <p:cNvSpPr txBox="1"/>
          <p:nvPr/>
        </p:nvSpPr>
        <p:spPr>
          <a:xfrm>
            <a:off x="5070204" y="2312593"/>
            <a:ext cx="20515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1000" b="1">
                <a:solidFill>
                  <a:srgbClr val="F7F5E8"/>
                </a:solidFill>
                <a:effectLst/>
                <a:latin typeface="Ubuntu Light" panose="020B0304030602030204" pitchFamily="34" charset="0"/>
                <a:ea typeface="Yu Mincho" panose="020B0400000000000000" pitchFamily="18" charset="-128"/>
              </a:rPr>
              <a:t>Международное подразделение Специальной олимпиады (SOI)</a:t>
            </a:r>
            <a:endParaRPr lang="es-PA" sz="1000" b="1" i="1" dirty="0">
              <a:solidFill>
                <a:srgbClr val="F7F5E8"/>
              </a:solidFill>
              <a:latin typeface="Ubuntu Light" panose="020B0304030602030204" pitchFamily="34" charset="0"/>
              <a:ea typeface="Yu Mincho" panose="020B0400000000000000" pitchFamily="18" charset="-128"/>
            </a:endParaRPr>
          </a:p>
        </p:txBody>
      </p:sp>
      <p:sp>
        <p:nvSpPr>
          <p:cNvPr id="88" name="TextBox 5">
            <a:hlinkClick r:id="rId4" action="ppaction://hlinksldjump"/>
            <a:extLst>
              <a:ext uri="{FF2B5EF4-FFF2-40B4-BE49-F238E27FC236}">
                <a16:creationId xmlns:a16="http://schemas.microsoft.com/office/drawing/2014/main" id="{DE351B3F-7BB9-6E32-D0E1-F58656788129}"/>
              </a:ext>
            </a:extLst>
          </p:cNvPr>
          <p:cNvSpPr txBox="1"/>
          <p:nvPr/>
        </p:nvSpPr>
        <p:spPr>
          <a:xfrm>
            <a:off x="4879760" y="3209850"/>
            <a:ext cx="2505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1000" dirty="0">
                <a:solidFill>
                  <a:srgbClr val="F7F5E8"/>
                </a:solidFill>
                <a:effectLst/>
                <a:ea typeface="Yu Mincho" panose="020B0400000000000000" pitchFamily="18" charset="-128"/>
              </a:rPr>
              <a:t>Региональные </a:t>
            </a:r>
            <a:r>
              <a:rPr lang="ru-ru" sz="1000">
                <a:solidFill>
                  <a:srgbClr val="F7F5E8"/>
                </a:solidFill>
                <a:effectLst/>
                <a:ea typeface="Yu Mincho" panose="020B0400000000000000" pitchFamily="18" charset="-128"/>
              </a:rPr>
              <a:t>президенты </a:t>
            </a:r>
            <a:br>
              <a:rPr lang="en-US" sz="1000">
                <a:solidFill>
                  <a:srgbClr val="F7F5E8"/>
                </a:solidFill>
                <a:effectLst/>
                <a:ea typeface="Yu Mincho" panose="020B0400000000000000" pitchFamily="18" charset="-128"/>
              </a:rPr>
            </a:br>
            <a:r>
              <a:rPr lang="ru-ru" sz="1000">
                <a:solidFill>
                  <a:srgbClr val="F7F5E8"/>
                </a:solidFill>
                <a:effectLst/>
                <a:ea typeface="Yu Mincho" panose="020B0400000000000000" pitchFamily="18" charset="-128"/>
              </a:rPr>
              <a:t>и управляющие директора</a:t>
            </a:r>
            <a:r>
              <a:rPr lang="en-US" sz="1000">
                <a:solidFill>
                  <a:srgbClr val="F7F5E8"/>
                </a:solidFill>
                <a:effectLst/>
                <a:ea typeface="Yu Mincho" panose="020B0400000000000000" pitchFamily="18" charset="-128"/>
              </a:rPr>
              <a:t>)</a:t>
            </a:r>
            <a:endParaRPr lang="es-PA" sz="1000" i="1" dirty="0">
              <a:solidFill>
                <a:srgbClr val="F7F5E8"/>
              </a:solidFill>
              <a:ea typeface="Yu Mincho" panose="020B0400000000000000" pitchFamily="18" charset="-128"/>
            </a:endParaRPr>
          </a:p>
        </p:txBody>
      </p:sp>
      <p:sp>
        <p:nvSpPr>
          <p:cNvPr id="89" name="TextBox 5">
            <a:hlinkClick r:id="rId3" action="ppaction://hlinksldjump"/>
            <a:extLst>
              <a:ext uri="{FF2B5EF4-FFF2-40B4-BE49-F238E27FC236}">
                <a16:creationId xmlns:a16="http://schemas.microsoft.com/office/drawing/2014/main" id="{309448DA-51AF-31FE-606A-3CD81F02CF08}"/>
              </a:ext>
            </a:extLst>
          </p:cNvPr>
          <p:cNvSpPr txBox="1">
            <a:spLocks/>
          </p:cNvSpPr>
          <p:nvPr/>
        </p:nvSpPr>
        <p:spPr>
          <a:xfrm>
            <a:off x="8852898" y="1625232"/>
            <a:ext cx="2823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1200" b="1" dirty="0">
                <a:solidFill>
                  <a:srgbClr val="F7F5E8"/>
                </a:solidFill>
                <a:effectLst/>
                <a:latin typeface="Ubuntu Light" panose="020B0304030602030204" pitchFamily="34" charset="0"/>
                <a:ea typeface="Yu Mincho" panose="020B0400000000000000" pitchFamily="18" charset="-128"/>
              </a:rPr>
              <a:t>Международная группа руководителей (GLT)</a:t>
            </a:r>
            <a:endParaRPr lang="es-PA" sz="1200" b="1" i="1" dirty="0">
              <a:solidFill>
                <a:srgbClr val="F7F5E8"/>
              </a:solidFill>
              <a:latin typeface="Ubuntu Light" panose="020B0304030602030204" pitchFamily="34" charset="0"/>
              <a:ea typeface="Yu Mincho" panose="020B0400000000000000" pitchFamily="18" charset="-128"/>
            </a:endParaRPr>
          </a:p>
        </p:txBody>
      </p:sp>
      <p:sp>
        <p:nvSpPr>
          <p:cNvPr id="90" name="TextBox 5">
            <a:extLst>
              <a:ext uri="{FF2B5EF4-FFF2-40B4-BE49-F238E27FC236}">
                <a16:creationId xmlns:a16="http://schemas.microsoft.com/office/drawing/2014/main" id="{B47D364B-4D3D-6FE8-62D7-E7076B262984}"/>
              </a:ext>
            </a:extLst>
          </p:cNvPr>
          <p:cNvSpPr txBox="1">
            <a:spLocks/>
          </p:cNvSpPr>
          <p:nvPr/>
        </p:nvSpPr>
        <p:spPr>
          <a:xfrm>
            <a:off x="8888937" y="2458625"/>
            <a:ext cx="2774562" cy="4026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marL="391500" indent="-285750">
              <a:lnSpc>
                <a:spcPct val="90000"/>
              </a:lnSpc>
              <a:spcAft>
                <a:spcPts val="800"/>
              </a:spcAft>
              <a:buBlip>
                <a:blip r:embed="rId8"/>
              </a:buBlip>
            </a:pPr>
            <a:r>
              <a:rPr lang="ru-ru" sz="1000" kern="100" dirty="0">
                <a:solidFill>
                  <a:srgbClr val="292662"/>
                </a:solidFill>
              </a:rPr>
              <a:t>Отдел спорта и организации соревнований</a:t>
            </a:r>
          </a:p>
          <a:p>
            <a:pPr marL="391500" indent="-285750">
              <a:lnSpc>
                <a:spcPct val="90000"/>
              </a:lnSpc>
              <a:spcAft>
                <a:spcPts val="800"/>
              </a:spcAft>
              <a:buBlip>
                <a:blip r:embed="rId8"/>
              </a:buBlip>
            </a:pPr>
            <a:r>
              <a:rPr lang="ru-ru" sz="1000" kern="100" dirty="0">
                <a:solidFill>
                  <a:srgbClr val="292662"/>
                </a:solidFill>
              </a:rPr>
              <a:t>Отдел охраны здоровья </a:t>
            </a:r>
          </a:p>
          <a:p>
            <a:pPr marL="391500" indent="-285750">
              <a:lnSpc>
                <a:spcPct val="90000"/>
              </a:lnSpc>
              <a:spcAft>
                <a:spcPts val="800"/>
              </a:spcAft>
              <a:buBlip>
                <a:blip r:embed="rId8"/>
              </a:buBlip>
            </a:pPr>
            <a:r>
              <a:rPr lang="ru-ru" sz="1000" kern="100" dirty="0">
                <a:solidFill>
                  <a:srgbClr val="292662"/>
                </a:solidFill>
              </a:rPr>
              <a:t>Отдел образования и организации международных молодежных мероприятий   </a:t>
            </a:r>
            <a:endParaRPr lang="es-PA" sz="1000" kern="100" dirty="0">
              <a:solidFill>
                <a:srgbClr val="292662"/>
              </a:solidFill>
            </a:endParaRPr>
          </a:p>
          <a:p>
            <a:pPr marL="391500" indent="-285750">
              <a:lnSpc>
                <a:spcPct val="90000"/>
              </a:lnSpc>
              <a:spcAft>
                <a:spcPts val="800"/>
              </a:spcAft>
              <a:buBlip>
                <a:blip r:embed="rId8"/>
              </a:buBlip>
            </a:pPr>
            <a:r>
              <a:rPr lang="ru-ru" sz="1000" kern="100" dirty="0">
                <a:solidFill>
                  <a:srgbClr val="292662"/>
                </a:solidFill>
              </a:rPr>
              <a:t>Отдел лидерства и развития организации   </a:t>
            </a:r>
            <a:endParaRPr lang="es-PA" sz="1000" kern="100" dirty="0">
              <a:solidFill>
                <a:srgbClr val="292662"/>
              </a:solidFill>
            </a:endParaRPr>
          </a:p>
          <a:p>
            <a:pPr marL="391500" lvl="0" indent="-285750">
              <a:lnSpc>
                <a:spcPct val="90000"/>
              </a:lnSpc>
              <a:spcAft>
                <a:spcPts val="800"/>
              </a:spcAft>
              <a:buBlip>
                <a:blip r:embed="rId8"/>
              </a:buBlip>
            </a:pPr>
            <a:r>
              <a:rPr lang="ru-ru" sz="1000" kern="100" dirty="0">
                <a:solidFill>
                  <a:srgbClr val="292662"/>
                </a:solidFill>
              </a:rPr>
              <a:t>Отдел работы в </a:t>
            </a:r>
            <a:r>
              <a:rPr lang="ru-ru" sz="1000" kern="100">
                <a:solidFill>
                  <a:srgbClr val="292662"/>
                </a:solidFill>
              </a:rPr>
              <a:t>регионах и </a:t>
            </a:r>
            <a:r>
              <a:rPr lang="ru-ru" sz="1000" kern="100" dirty="0">
                <a:solidFill>
                  <a:srgbClr val="292662"/>
                </a:solidFill>
              </a:rPr>
              <a:t>в рамках программ (региональные президенты подчиняются руководителю данного отдела)   </a:t>
            </a:r>
            <a:endParaRPr lang="es-PA" sz="1000" kern="100" dirty="0">
              <a:solidFill>
                <a:srgbClr val="292662"/>
              </a:solidFill>
            </a:endParaRPr>
          </a:p>
          <a:p>
            <a:pPr marL="391500" lvl="0" indent="-285750">
              <a:lnSpc>
                <a:spcPct val="90000"/>
              </a:lnSpc>
              <a:spcAft>
                <a:spcPts val="800"/>
              </a:spcAft>
              <a:buBlip>
                <a:blip r:embed="rId8"/>
              </a:buBlip>
            </a:pPr>
            <a:r>
              <a:rPr lang="ru-ru" sz="1000" kern="100" dirty="0">
                <a:solidFill>
                  <a:srgbClr val="292662"/>
                </a:solidFill>
              </a:rPr>
              <a:t>Отдел работы с государственными учреждениями   </a:t>
            </a:r>
            <a:endParaRPr lang="es-PA" sz="1000" kern="100" dirty="0">
              <a:solidFill>
                <a:srgbClr val="292662"/>
              </a:solidFill>
            </a:endParaRPr>
          </a:p>
          <a:p>
            <a:pPr marL="391500" lvl="0" indent="-285750">
              <a:lnSpc>
                <a:spcPct val="90000"/>
              </a:lnSpc>
              <a:spcAft>
                <a:spcPts val="800"/>
              </a:spcAft>
              <a:buBlip>
                <a:blip r:embed="rId8"/>
              </a:buBlip>
            </a:pPr>
            <a:r>
              <a:rPr lang="ru-ru" sz="1000" kern="100" dirty="0">
                <a:solidFill>
                  <a:srgbClr val="292662"/>
                </a:solidFill>
              </a:rPr>
              <a:t>Отдел маркетинга и коммуникаций   </a:t>
            </a:r>
            <a:endParaRPr lang="es-PA" sz="1000" kern="100" dirty="0">
              <a:solidFill>
                <a:srgbClr val="292662"/>
              </a:solidFill>
            </a:endParaRPr>
          </a:p>
          <a:p>
            <a:pPr marL="391500" lvl="0" indent="-285750">
              <a:lnSpc>
                <a:spcPct val="90000"/>
              </a:lnSpc>
              <a:spcAft>
                <a:spcPts val="800"/>
              </a:spcAft>
              <a:buBlip>
                <a:blip r:embed="rId8"/>
              </a:buBlip>
            </a:pPr>
            <a:r>
              <a:rPr lang="ru-ru" sz="1000" kern="100" dirty="0">
                <a:solidFill>
                  <a:srgbClr val="292662"/>
                </a:solidFill>
              </a:rPr>
              <a:t>Отдел информационных технологий   </a:t>
            </a:r>
            <a:endParaRPr lang="es-PA" sz="1000" kern="100" dirty="0">
              <a:solidFill>
                <a:srgbClr val="292662"/>
              </a:solidFill>
            </a:endParaRPr>
          </a:p>
          <a:p>
            <a:pPr marL="391500" lvl="0" indent="-285750">
              <a:lnSpc>
                <a:spcPct val="90000"/>
              </a:lnSpc>
              <a:spcAft>
                <a:spcPts val="800"/>
              </a:spcAft>
              <a:buBlip>
                <a:blip r:embed="rId8"/>
              </a:buBlip>
            </a:pPr>
            <a:r>
              <a:rPr lang="ru-ru" sz="1000" kern="100" dirty="0">
                <a:solidFill>
                  <a:srgbClr val="292662"/>
                </a:solidFill>
              </a:rPr>
              <a:t>Юридический отдел   </a:t>
            </a:r>
            <a:endParaRPr lang="es-PA" sz="1000" kern="100" dirty="0">
              <a:solidFill>
                <a:srgbClr val="292662"/>
              </a:solidFill>
            </a:endParaRPr>
          </a:p>
          <a:p>
            <a:pPr marL="391500" lvl="0" indent="-285750">
              <a:lnSpc>
                <a:spcPct val="90000"/>
              </a:lnSpc>
              <a:spcAft>
                <a:spcPts val="800"/>
              </a:spcAft>
              <a:buBlip>
                <a:blip r:embed="rId8"/>
              </a:buBlip>
            </a:pPr>
            <a:r>
              <a:rPr lang="ru-ru" sz="1000" kern="100" dirty="0">
                <a:solidFill>
                  <a:srgbClr val="292662"/>
                </a:solidFill>
              </a:rPr>
              <a:t>Финансовый отдел   </a:t>
            </a:r>
            <a:endParaRPr lang="es-PA" sz="1000" kern="100" dirty="0">
              <a:solidFill>
                <a:srgbClr val="292662"/>
              </a:solidFill>
            </a:endParaRPr>
          </a:p>
          <a:p>
            <a:pPr marL="391500" indent="-285750">
              <a:lnSpc>
                <a:spcPct val="90000"/>
              </a:lnSpc>
              <a:spcAft>
                <a:spcPts val="800"/>
              </a:spcAft>
              <a:buBlip>
                <a:blip r:embed="rId8"/>
              </a:buBlip>
            </a:pPr>
            <a:r>
              <a:rPr lang="ru-ru" sz="1000" kern="100" dirty="0">
                <a:solidFill>
                  <a:srgbClr val="292662"/>
                </a:solidFill>
              </a:rPr>
              <a:t>Отдел управления персоналом   </a:t>
            </a:r>
            <a:endParaRPr lang="es-PA" sz="1000" kern="100" dirty="0">
              <a:solidFill>
                <a:srgbClr val="292662"/>
              </a:solidFill>
            </a:endParaRPr>
          </a:p>
        </p:txBody>
      </p:sp>
      <p:sp>
        <p:nvSpPr>
          <p:cNvPr id="91" name="TextBox 5">
            <a:extLst>
              <a:ext uri="{FF2B5EF4-FFF2-40B4-BE49-F238E27FC236}">
                <a16:creationId xmlns:a16="http://schemas.microsoft.com/office/drawing/2014/main" id="{DB06DE2C-D16D-01EC-50D4-3F18AA88B958}"/>
              </a:ext>
            </a:extLst>
          </p:cNvPr>
          <p:cNvSpPr txBox="1">
            <a:spLocks/>
          </p:cNvSpPr>
          <p:nvPr/>
        </p:nvSpPr>
        <p:spPr>
          <a:xfrm>
            <a:off x="513937" y="4531204"/>
            <a:ext cx="908260" cy="2031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80000"/>
              </a:lnSpc>
              <a:spcAft>
                <a:spcPts val="800"/>
              </a:spcAft>
            </a:pPr>
            <a:r>
              <a:rPr lang="ru-ru" sz="900" kern="100" dirty="0">
                <a:solidFill>
                  <a:srgbClr val="292662"/>
                </a:solidFill>
              </a:rPr>
              <a:t>СО, Африка</a:t>
            </a:r>
          </a:p>
        </p:txBody>
      </p:sp>
      <p:sp>
        <p:nvSpPr>
          <p:cNvPr id="93" name="TextBox 5">
            <a:extLst>
              <a:ext uri="{FF2B5EF4-FFF2-40B4-BE49-F238E27FC236}">
                <a16:creationId xmlns:a16="http://schemas.microsoft.com/office/drawing/2014/main" id="{DE5469AB-FF19-1ADC-46E2-DF9DB8D19E5A}"/>
              </a:ext>
            </a:extLst>
          </p:cNvPr>
          <p:cNvSpPr txBox="1">
            <a:spLocks/>
          </p:cNvSpPr>
          <p:nvPr/>
        </p:nvSpPr>
        <p:spPr>
          <a:xfrm>
            <a:off x="2660059" y="4429230"/>
            <a:ext cx="916534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80000"/>
              </a:lnSpc>
              <a:spcAft>
                <a:spcPts val="800"/>
              </a:spcAft>
            </a:pPr>
            <a:r>
              <a:rPr lang="ru-ru" sz="900" kern="100" dirty="0">
                <a:solidFill>
                  <a:srgbClr val="292662"/>
                </a:solidFill>
              </a:rPr>
              <a:t>СО, Восточная Азия</a:t>
            </a:r>
          </a:p>
        </p:txBody>
      </p:sp>
      <p:sp>
        <p:nvSpPr>
          <p:cNvPr id="94" name="TextBox 5">
            <a:extLst>
              <a:ext uri="{FF2B5EF4-FFF2-40B4-BE49-F238E27FC236}">
                <a16:creationId xmlns:a16="http://schemas.microsoft.com/office/drawing/2014/main" id="{BD146407-DC10-3A35-FC62-86CA620769F1}"/>
              </a:ext>
            </a:extLst>
          </p:cNvPr>
          <p:cNvSpPr txBox="1">
            <a:spLocks/>
          </p:cNvSpPr>
          <p:nvPr/>
        </p:nvSpPr>
        <p:spPr>
          <a:xfrm>
            <a:off x="3725547" y="4456932"/>
            <a:ext cx="91882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algn="ctr">
              <a:spcAft>
                <a:spcPts val="800"/>
              </a:spcAft>
            </a:pPr>
            <a:r>
              <a:rPr lang="ru-ru" sz="900" kern="100" dirty="0">
                <a:solidFill>
                  <a:srgbClr val="292662"/>
                </a:solidFill>
              </a:rPr>
              <a:t>СО, </a:t>
            </a:r>
            <a:r>
              <a:rPr lang="ru-ru" sz="900" kern="100">
                <a:solidFill>
                  <a:srgbClr val="292662"/>
                </a:solidFill>
              </a:rPr>
              <a:t>Европа </a:t>
            </a:r>
            <a:br>
              <a:rPr lang="en-US" sz="900" kern="100">
                <a:solidFill>
                  <a:srgbClr val="292662"/>
                </a:solidFill>
              </a:rPr>
            </a:br>
            <a:r>
              <a:rPr lang="ru-ru" sz="900" kern="100">
                <a:solidFill>
                  <a:srgbClr val="292662"/>
                </a:solidFill>
              </a:rPr>
              <a:t>и </a:t>
            </a:r>
            <a:r>
              <a:rPr lang="ru-ru" sz="900" kern="100" dirty="0">
                <a:solidFill>
                  <a:srgbClr val="292662"/>
                </a:solidFill>
              </a:rPr>
              <a:t>Евразия</a:t>
            </a:r>
          </a:p>
        </p:txBody>
      </p:sp>
      <p:sp>
        <p:nvSpPr>
          <p:cNvPr id="103" name="TextBox 5">
            <a:extLst>
              <a:ext uri="{FF2B5EF4-FFF2-40B4-BE49-F238E27FC236}">
                <a16:creationId xmlns:a16="http://schemas.microsoft.com/office/drawing/2014/main" id="{0086CF20-7D68-A8B8-7E46-C981A9E4A5A7}"/>
              </a:ext>
            </a:extLst>
          </p:cNvPr>
          <p:cNvSpPr txBox="1">
            <a:spLocks/>
          </p:cNvSpPr>
          <p:nvPr/>
        </p:nvSpPr>
        <p:spPr>
          <a:xfrm>
            <a:off x="4811963" y="4429230"/>
            <a:ext cx="906462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80000"/>
              </a:lnSpc>
              <a:spcAft>
                <a:spcPts val="800"/>
              </a:spcAft>
            </a:pPr>
            <a:r>
              <a:rPr lang="ru-ru" sz="900" kern="100" dirty="0">
                <a:solidFill>
                  <a:srgbClr val="292662"/>
                </a:solidFill>
              </a:rPr>
              <a:t>СО, Латинская Америка</a:t>
            </a:r>
          </a:p>
        </p:txBody>
      </p:sp>
      <p:sp>
        <p:nvSpPr>
          <p:cNvPr id="104" name="TextBox 5">
            <a:extLst>
              <a:ext uri="{FF2B5EF4-FFF2-40B4-BE49-F238E27FC236}">
                <a16:creationId xmlns:a16="http://schemas.microsoft.com/office/drawing/2014/main" id="{97554A32-79E0-14EE-FE3C-DD1A348AC783}"/>
              </a:ext>
            </a:extLst>
          </p:cNvPr>
          <p:cNvSpPr txBox="1">
            <a:spLocks/>
          </p:cNvSpPr>
          <p:nvPr/>
        </p:nvSpPr>
        <p:spPr>
          <a:xfrm>
            <a:off x="5875204" y="4387681"/>
            <a:ext cx="1236202" cy="5078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s-PA"/>
            </a:defPPr>
            <a:lvl1pPr marL="105750" algn="ctr">
              <a:spcAft>
                <a:spcPts val="800"/>
              </a:spcAft>
              <a:defRPr sz="1400" kern="1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marL="0"/>
            <a:r>
              <a:rPr lang="ru-ru" sz="900" dirty="0">
                <a:solidFill>
                  <a:srgbClr val="292662"/>
                </a:solidFill>
              </a:rPr>
              <a:t>СО, Ближний Восток и Северная Африка</a:t>
            </a:r>
          </a:p>
        </p:txBody>
      </p:sp>
      <p:sp>
        <p:nvSpPr>
          <p:cNvPr id="106" name="TextBox 5">
            <a:extLst>
              <a:ext uri="{FF2B5EF4-FFF2-40B4-BE49-F238E27FC236}">
                <a16:creationId xmlns:a16="http://schemas.microsoft.com/office/drawing/2014/main" id="{B98D6B7D-3407-96CF-F0E5-6500DE255F97}"/>
              </a:ext>
            </a:extLst>
          </p:cNvPr>
          <p:cNvSpPr txBox="1">
            <a:spLocks/>
          </p:cNvSpPr>
          <p:nvPr/>
        </p:nvSpPr>
        <p:spPr>
          <a:xfrm>
            <a:off x="7255831" y="4387681"/>
            <a:ext cx="904463" cy="5078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s-PA"/>
            </a:defPPr>
            <a:lvl1pPr marL="105750" algn="ctr">
              <a:spcAft>
                <a:spcPts val="800"/>
              </a:spcAft>
              <a:defRPr sz="1400" kern="1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marL="0"/>
            <a:r>
              <a:rPr lang="ru-ru" sz="900" dirty="0">
                <a:solidFill>
                  <a:srgbClr val="292662"/>
                </a:solidFill>
              </a:rPr>
              <a:t>СО, Северная Америка</a:t>
            </a:r>
          </a:p>
        </p:txBody>
      </p:sp>
      <p:sp>
        <p:nvSpPr>
          <p:cNvPr id="108" name="TextBox 5">
            <a:hlinkClick r:id="rId5" action="ppaction://hlinksldjump"/>
            <a:extLst>
              <a:ext uri="{FF2B5EF4-FFF2-40B4-BE49-F238E27FC236}">
                <a16:creationId xmlns:a16="http://schemas.microsoft.com/office/drawing/2014/main" id="{9E1B065B-B452-4EF0-D83A-9A89213929AF}"/>
              </a:ext>
            </a:extLst>
          </p:cNvPr>
          <p:cNvSpPr txBox="1"/>
          <p:nvPr/>
        </p:nvSpPr>
        <p:spPr>
          <a:xfrm>
            <a:off x="3698405" y="5349795"/>
            <a:ext cx="12794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1000" b="1" dirty="0">
                <a:solidFill>
                  <a:srgbClr val="292662"/>
                </a:solidFill>
                <a:effectLst/>
                <a:latin typeface="Ubuntu Light" panose="020B0304030602030204" pitchFamily="34" charset="0"/>
                <a:ea typeface="Yu Mincho" panose="020B0400000000000000" pitchFamily="18" charset="-128"/>
              </a:rPr>
              <a:t>Программы</a:t>
            </a:r>
            <a:endParaRPr lang="es-PA" sz="1000" b="1" i="1" dirty="0">
              <a:solidFill>
                <a:srgbClr val="292662"/>
              </a:solidFill>
              <a:latin typeface="Ubuntu Light" panose="020B0304030602030204" pitchFamily="34" charset="0"/>
              <a:ea typeface="Yu Mincho" panose="020B0400000000000000" pitchFamily="18" charset="-128"/>
            </a:endParaRPr>
          </a:p>
        </p:txBody>
      </p:sp>
      <p:sp>
        <p:nvSpPr>
          <p:cNvPr id="109" name="TextBox 5">
            <a:extLst>
              <a:ext uri="{FF2B5EF4-FFF2-40B4-BE49-F238E27FC236}">
                <a16:creationId xmlns:a16="http://schemas.microsoft.com/office/drawing/2014/main" id="{402B449E-496E-CF4F-FB71-3664BEAB5B3A}"/>
              </a:ext>
            </a:extLst>
          </p:cNvPr>
          <p:cNvSpPr txBox="1"/>
          <p:nvPr/>
        </p:nvSpPr>
        <p:spPr>
          <a:xfrm>
            <a:off x="1427179" y="5952893"/>
            <a:ext cx="21434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1000" dirty="0">
                <a:solidFill>
                  <a:srgbClr val="292662"/>
                </a:solidFill>
                <a:effectLst/>
                <a:ea typeface="Yu Mincho" panose="020B0400000000000000" pitchFamily="18" charset="-128"/>
              </a:rPr>
              <a:t>Промежуточные программы</a:t>
            </a:r>
            <a:endParaRPr lang="es-PA" sz="1000" i="1" dirty="0">
              <a:solidFill>
                <a:srgbClr val="292662"/>
              </a:solidFill>
              <a:ea typeface="Yu Mincho" panose="020B0400000000000000" pitchFamily="18" charset="-128"/>
            </a:endParaRPr>
          </a:p>
        </p:txBody>
      </p:sp>
      <p:sp>
        <p:nvSpPr>
          <p:cNvPr id="111" name="TextBox 5">
            <a:hlinkClick r:id="rId6" action="ppaction://hlinksldjump"/>
            <a:extLst>
              <a:ext uri="{FF2B5EF4-FFF2-40B4-BE49-F238E27FC236}">
                <a16:creationId xmlns:a16="http://schemas.microsoft.com/office/drawing/2014/main" id="{A52A7F15-D1BA-0D3E-7C0E-8251A7E04161}"/>
              </a:ext>
            </a:extLst>
          </p:cNvPr>
          <p:cNvSpPr txBox="1"/>
          <p:nvPr/>
        </p:nvSpPr>
        <p:spPr>
          <a:xfrm>
            <a:off x="4917164" y="5952893"/>
            <a:ext cx="17055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1000" dirty="0">
                <a:solidFill>
                  <a:srgbClr val="F7F5E8"/>
                </a:solidFill>
                <a:effectLst/>
                <a:ea typeface="Yu Mincho" panose="020B0400000000000000" pitchFamily="18" charset="-128"/>
              </a:rPr>
              <a:t>Местные программы</a:t>
            </a:r>
            <a:endParaRPr lang="es-PA" sz="1000" i="1" dirty="0">
              <a:solidFill>
                <a:srgbClr val="F7F5E8"/>
              </a:solidFill>
              <a:ea typeface="Yu Mincho" panose="020B0400000000000000" pitchFamily="18" charset="-128"/>
            </a:endParaRPr>
          </a:p>
        </p:txBody>
      </p:sp>
      <p:cxnSp>
        <p:nvCxnSpPr>
          <p:cNvPr id="112" name="Conector recto 114">
            <a:extLst>
              <a:ext uri="{FF2B5EF4-FFF2-40B4-BE49-F238E27FC236}">
                <a16:creationId xmlns:a16="http://schemas.microsoft.com/office/drawing/2014/main" id="{7E144886-D465-A0D5-E0C7-A999128670BD}"/>
              </a:ext>
            </a:extLst>
          </p:cNvPr>
          <p:cNvCxnSpPr>
            <a:cxnSpLocks/>
          </p:cNvCxnSpPr>
          <p:nvPr/>
        </p:nvCxnSpPr>
        <p:spPr>
          <a:xfrm flipH="1">
            <a:off x="3962399" y="6068664"/>
            <a:ext cx="372269" cy="0"/>
          </a:xfrm>
          <a:prstGeom prst="line">
            <a:avLst/>
          </a:prstGeom>
          <a:ln w="19050">
            <a:solidFill>
              <a:srgbClr val="606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ECA256A-A13F-DF9B-1AE3-D2D57902B541}"/>
              </a:ext>
            </a:extLst>
          </p:cNvPr>
          <p:cNvSpPr txBox="1"/>
          <p:nvPr/>
        </p:nvSpPr>
        <p:spPr>
          <a:xfrm>
            <a:off x="811899" y="807489"/>
            <a:ext cx="5651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6891F"/>
                </a:solidFill>
                <a:latin typeface="Ubuntu" panose="020B0504030602030204" pitchFamily="34" charset="0"/>
              </a:rPr>
              <a:t>Структура организации</a:t>
            </a:r>
          </a:p>
        </p:txBody>
      </p:sp>
      <p:sp>
        <p:nvSpPr>
          <p:cNvPr id="4" name="Rectángulo 121">
            <a:extLst>
              <a:ext uri="{FF2B5EF4-FFF2-40B4-BE49-F238E27FC236}">
                <a16:creationId xmlns:a16="http://schemas.microsoft.com/office/drawing/2014/main" id="{AA608E2A-8A84-C6E5-3A6E-F854D35CCD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5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5" name="Rectángulo 119">
            <a:extLst>
              <a:ext uri="{FF2B5EF4-FFF2-40B4-BE49-F238E27FC236}">
                <a16:creationId xmlns:a16="http://schemas.microsoft.com/office/drawing/2014/main" id="{ADAD650A-FA64-12AD-56BF-010776391A69}"/>
              </a:ext>
            </a:extLst>
          </p:cNvPr>
          <p:cNvSpPr/>
          <p:nvPr/>
        </p:nvSpPr>
        <p:spPr>
          <a:xfrm>
            <a:off x="2489896" y="2554011"/>
            <a:ext cx="7159488" cy="1749979"/>
          </a:xfrm>
          <a:prstGeom prst="roundRect">
            <a:avLst>
              <a:gd name="adj" fmla="val 50000"/>
            </a:avLst>
          </a:prstGeom>
          <a:solidFill>
            <a:srgbClr val="F7F5E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36EDF821-C1C1-E318-F8C7-E2767AE1F9F3}"/>
              </a:ext>
            </a:extLst>
          </p:cNvPr>
          <p:cNvSpPr txBox="1"/>
          <p:nvPr/>
        </p:nvSpPr>
        <p:spPr>
          <a:xfrm>
            <a:off x="3034010" y="2775503"/>
            <a:ext cx="6402199" cy="125431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>
              <a:lnSpc>
                <a:spcPct val="110000"/>
              </a:lnSpc>
            </a:pPr>
            <a:r>
              <a:rPr lang="ru-ru" b="1" dirty="0">
                <a:solidFill>
                  <a:srgbClr val="F6891F"/>
                </a:solidFill>
                <a:effectLst/>
                <a:ea typeface="Yu Mincho" panose="020B0400000000000000" pitchFamily="18" charset="-128"/>
              </a:rPr>
              <a:t>Совет директоров </a:t>
            </a:r>
            <a:r>
              <a:rPr lang="ru-ru" dirty="0">
                <a:solidFill>
                  <a:srgbClr val="292662"/>
                </a:solidFill>
                <a:effectLst/>
                <a:ea typeface="Yu Mincho" panose="020B0400000000000000" pitchFamily="18" charset="-128"/>
              </a:rPr>
              <a:t>Специальной олимпиады, состоящий из волонтеров, определяет международные правила. В его состав входят руководители компаний и спортивные лидеры, профессиональные спортсмены, атлеты Специальной олимпиады, преподаватели и эксперты в сфере ограниченных интеллектуальных возможностей со всего мира.</a:t>
            </a:r>
            <a:endParaRPr lang="es-PA" sz="1600" b="1" i="1" dirty="0">
              <a:solidFill>
                <a:srgbClr val="292662"/>
              </a:solidFill>
              <a:ea typeface="Yu Mincho" panose="020B0400000000000000" pitchFamily="18" charset="-128"/>
            </a:endParaRP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619558F4-03B4-316E-7F17-BA716CA4CE70}"/>
              </a:ext>
            </a:extLst>
          </p:cNvPr>
          <p:cNvSpPr txBox="1">
            <a:spLocks/>
          </p:cNvSpPr>
          <p:nvPr/>
        </p:nvSpPr>
        <p:spPr>
          <a:xfrm>
            <a:off x="1514066" y="4429230"/>
            <a:ext cx="1064826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80000"/>
              </a:lnSpc>
              <a:spcAft>
                <a:spcPts val="800"/>
              </a:spcAft>
            </a:pPr>
            <a:r>
              <a:rPr lang="ru-ru" sz="900" kern="100">
                <a:solidFill>
                  <a:srgbClr val="292662"/>
                </a:solidFill>
              </a:rPr>
              <a:t>СО, Азиатско-Тихоокеанский регион</a:t>
            </a:r>
            <a:endParaRPr lang="es-PA" sz="900" kern="100" dirty="0">
              <a:solidFill>
                <a:srgbClr val="2926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5918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DA53E-044E-B649-A25D-53BF3734B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ector recto 109">
            <a:extLst>
              <a:ext uri="{FF2B5EF4-FFF2-40B4-BE49-F238E27FC236}">
                <a16:creationId xmlns:a16="http://schemas.microsoft.com/office/drawing/2014/main" id="{2D96BA80-BEAB-3AB1-32B7-A0FE007E7D17}"/>
              </a:ext>
            </a:extLst>
          </p:cNvPr>
          <p:cNvCxnSpPr>
            <a:cxnSpLocks/>
          </p:cNvCxnSpPr>
          <p:nvPr/>
        </p:nvCxnSpPr>
        <p:spPr>
          <a:xfrm>
            <a:off x="2578892" y="5475527"/>
            <a:ext cx="5163" cy="543805"/>
          </a:xfrm>
          <a:prstGeom prst="line">
            <a:avLst/>
          </a:prstGeom>
          <a:ln w="19050">
            <a:solidFill>
              <a:srgbClr val="606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Forma libre: forma 94">
            <a:extLst>
              <a:ext uri="{FF2B5EF4-FFF2-40B4-BE49-F238E27FC236}">
                <a16:creationId xmlns:a16="http://schemas.microsoft.com/office/drawing/2014/main" id="{21C64E8F-7891-A515-7D59-003CD5A50FF2}"/>
              </a:ext>
            </a:extLst>
          </p:cNvPr>
          <p:cNvSpPr/>
          <p:nvPr/>
        </p:nvSpPr>
        <p:spPr>
          <a:xfrm>
            <a:off x="925286" y="4020753"/>
            <a:ext cx="6840990" cy="326937"/>
          </a:xfrm>
          <a:custGeom>
            <a:avLst/>
            <a:gdLst>
              <a:gd name="connsiteX0" fmla="*/ 0 w 6241142"/>
              <a:gd name="connsiteY0" fmla="*/ 275771 h 275771"/>
              <a:gd name="connsiteX1" fmla="*/ 0 w 6241142"/>
              <a:gd name="connsiteY1" fmla="*/ 0 h 275771"/>
              <a:gd name="connsiteX2" fmla="*/ 6241142 w 6241142"/>
              <a:gd name="connsiteY2" fmla="*/ 0 h 275771"/>
              <a:gd name="connsiteX3" fmla="*/ 6241142 w 6241142"/>
              <a:gd name="connsiteY3" fmla="*/ 275771 h 275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41142" h="275771">
                <a:moveTo>
                  <a:pt x="0" y="275771"/>
                </a:moveTo>
                <a:lnTo>
                  <a:pt x="0" y="0"/>
                </a:lnTo>
                <a:lnTo>
                  <a:pt x="6241142" y="0"/>
                </a:lnTo>
                <a:lnTo>
                  <a:pt x="6241142" y="275771"/>
                </a:lnTo>
              </a:path>
            </a:pathLst>
          </a:custGeom>
          <a:ln w="19050">
            <a:solidFill>
              <a:srgbClr val="606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cxnSp>
        <p:nvCxnSpPr>
          <p:cNvPr id="13" name="Conector recto 76">
            <a:extLst>
              <a:ext uri="{FF2B5EF4-FFF2-40B4-BE49-F238E27FC236}">
                <a16:creationId xmlns:a16="http://schemas.microsoft.com/office/drawing/2014/main" id="{AD4FE534-871E-D5F7-F9CB-7FC249F61AD8}"/>
              </a:ext>
            </a:extLst>
          </p:cNvPr>
          <p:cNvCxnSpPr>
            <a:cxnSpLocks/>
          </p:cNvCxnSpPr>
          <p:nvPr/>
        </p:nvCxnSpPr>
        <p:spPr>
          <a:xfrm flipH="1">
            <a:off x="10201240" y="1999927"/>
            <a:ext cx="1" cy="427416"/>
          </a:xfrm>
          <a:prstGeom prst="line">
            <a:avLst/>
          </a:prstGeom>
          <a:ln w="19050">
            <a:solidFill>
              <a:srgbClr val="606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cto 66">
            <a:extLst>
              <a:ext uri="{FF2B5EF4-FFF2-40B4-BE49-F238E27FC236}">
                <a16:creationId xmlns:a16="http://schemas.microsoft.com/office/drawing/2014/main" id="{7DDE87C0-CEBF-156D-BC18-B5D8326D8D56}"/>
              </a:ext>
            </a:extLst>
          </p:cNvPr>
          <p:cNvCxnSpPr>
            <a:cxnSpLocks/>
          </p:cNvCxnSpPr>
          <p:nvPr/>
        </p:nvCxnSpPr>
        <p:spPr>
          <a:xfrm>
            <a:off x="6113463" y="2014152"/>
            <a:ext cx="19050" cy="2006601"/>
          </a:xfrm>
          <a:prstGeom prst="line">
            <a:avLst/>
          </a:prstGeom>
          <a:ln w="19050">
            <a:solidFill>
              <a:srgbClr val="606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Rectángulo: esquinas redondeadas 6">
            <a:hlinkClick r:id="rId3" action="ppaction://hlinksldjump"/>
            <a:extLst>
              <a:ext uri="{FF2B5EF4-FFF2-40B4-BE49-F238E27FC236}">
                <a16:creationId xmlns:a16="http://schemas.microsoft.com/office/drawing/2014/main" id="{F89A7418-824F-BAAB-D6C3-6B724A7A5831}"/>
              </a:ext>
            </a:extLst>
          </p:cNvPr>
          <p:cNvSpPr/>
          <p:nvPr/>
        </p:nvSpPr>
        <p:spPr>
          <a:xfrm>
            <a:off x="4945380" y="2279659"/>
            <a:ext cx="2301240" cy="670781"/>
          </a:xfrm>
          <a:prstGeom prst="roundRect">
            <a:avLst>
              <a:gd name="adj" fmla="val 50000"/>
            </a:avLst>
          </a:prstGeom>
          <a:solidFill>
            <a:srgbClr val="2926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20" name="Rectángulo: esquinas redondeadas 8">
            <a:hlinkClick r:id="rId4" action="ppaction://hlinksldjump"/>
            <a:extLst>
              <a:ext uri="{FF2B5EF4-FFF2-40B4-BE49-F238E27FC236}">
                <a16:creationId xmlns:a16="http://schemas.microsoft.com/office/drawing/2014/main" id="{BABAB40C-F0C6-C4F2-E76B-BCD178BC6C10}"/>
              </a:ext>
            </a:extLst>
          </p:cNvPr>
          <p:cNvSpPr/>
          <p:nvPr/>
        </p:nvSpPr>
        <p:spPr>
          <a:xfrm>
            <a:off x="4801212" y="3083116"/>
            <a:ext cx="2662601" cy="670781"/>
          </a:xfrm>
          <a:prstGeom prst="roundRect">
            <a:avLst>
              <a:gd name="adj" fmla="val 50000"/>
            </a:avLst>
          </a:prstGeom>
          <a:solidFill>
            <a:srgbClr val="2926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21" name="Rectángulo: esquinas redondeadas 9">
            <a:extLst>
              <a:ext uri="{FF2B5EF4-FFF2-40B4-BE49-F238E27FC236}">
                <a16:creationId xmlns:a16="http://schemas.microsoft.com/office/drawing/2014/main" id="{64394016-78CB-8447-052D-49E59D9CF23E}"/>
              </a:ext>
            </a:extLst>
          </p:cNvPr>
          <p:cNvSpPr/>
          <p:nvPr/>
        </p:nvSpPr>
        <p:spPr>
          <a:xfrm>
            <a:off x="515939" y="4226116"/>
            <a:ext cx="906462" cy="865799"/>
          </a:xfrm>
          <a:prstGeom prst="roundRect">
            <a:avLst/>
          </a:prstGeom>
          <a:solidFill>
            <a:srgbClr val="F7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22" name="Rectángulo: esquinas redondeadas 16">
            <a:extLst>
              <a:ext uri="{FF2B5EF4-FFF2-40B4-BE49-F238E27FC236}">
                <a16:creationId xmlns:a16="http://schemas.microsoft.com/office/drawing/2014/main" id="{52076AC8-1D62-D6A7-510A-D6CDED9924B4}"/>
              </a:ext>
            </a:extLst>
          </p:cNvPr>
          <p:cNvSpPr/>
          <p:nvPr/>
        </p:nvSpPr>
        <p:spPr>
          <a:xfrm>
            <a:off x="1590030" y="4226116"/>
            <a:ext cx="906462" cy="865799"/>
          </a:xfrm>
          <a:prstGeom prst="roundRect">
            <a:avLst/>
          </a:prstGeom>
          <a:solidFill>
            <a:srgbClr val="F7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25" name="Rectángulo: esquinas redondeadas 17">
            <a:extLst>
              <a:ext uri="{FF2B5EF4-FFF2-40B4-BE49-F238E27FC236}">
                <a16:creationId xmlns:a16="http://schemas.microsoft.com/office/drawing/2014/main" id="{AE9843E8-14C1-7945-B990-ABFB48F65B9B}"/>
              </a:ext>
            </a:extLst>
          </p:cNvPr>
          <p:cNvSpPr/>
          <p:nvPr/>
        </p:nvSpPr>
        <p:spPr>
          <a:xfrm>
            <a:off x="2664121" y="4226116"/>
            <a:ext cx="906462" cy="865799"/>
          </a:xfrm>
          <a:prstGeom prst="roundRect">
            <a:avLst/>
          </a:prstGeom>
          <a:solidFill>
            <a:srgbClr val="F7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29" name="Rectángulo: esquinas redondeadas 18">
            <a:extLst>
              <a:ext uri="{FF2B5EF4-FFF2-40B4-BE49-F238E27FC236}">
                <a16:creationId xmlns:a16="http://schemas.microsoft.com/office/drawing/2014/main" id="{D5D8F899-BDA4-A78E-20AD-CD296D7E14F5}"/>
              </a:ext>
            </a:extLst>
          </p:cNvPr>
          <p:cNvSpPr/>
          <p:nvPr/>
        </p:nvSpPr>
        <p:spPr>
          <a:xfrm>
            <a:off x="3738212" y="4226116"/>
            <a:ext cx="906462" cy="865799"/>
          </a:xfrm>
          <a:prstGeom prst="roundRect">
            <a:avLst/>
          </a:prstGeom>
          <a:solidFill>
            <a:srgbClr val="F7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30" name="Rectángulo: esquinas redondeadas 22">
            <a:extLst>
              <a:ext uri="{FF2B5EF4-FFF2-40B4-BE49-F238E27FC236}">
                <a16:creationId xmlns:a16="http://schemas.microsoft.com/office/drawing/2014/main" id="{2381EA9F-191D-378C-14AC-F21E42B9E42E}"/>
              </a:ext>
            </a:extLst>
          </p:cNvPr>
          <p:cNvSpPr/>
          <p:nvPr/>
        </p:nvSpPr>
        <p:spPr>
          <a:xfrm>
            <a:off x="4812303" y="4226116"/>
            <a:ext cx="906462" cy="865799"/>
          </a:xfrm>
          <a:prstGeom prst="roundRect">
            <a:avLst/>
          </a:prstGeom>
          <a:solidFill>
            <a:srgbClr val="F7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31" name="Rectángulo: esquinas redondeadas 23">
            <a:extLst>
              <a:ext uri="{FF2B5EF4-FFF2-40B4-BE49-F238E27FC236}">
                <a16:creationId xmlns:a16="http://schemas.microsoft.com/office/drawing/2014/main" id="{6CEC555D-DD41-0BC5-DE14-4B8F64857021}"/>
              </a:ext>
            </a:extLst>
          </p:cNvPr>
          <p:cNvSpPr/>
          <p:nvPr/>
        </p:nvSpPr>
        <p:spPr>
          <a:xfrm>
            <a:off x="5886394" y="4226116"/>
            <a:ext cx="1202437" cy="865799"/>
          </a:xfrm>
          <a:prstGeom prst="roundRect">
            <a:avLst/>
          </a:prstGeom>
          <a:solidFill>
            <a:srgbClr val="F7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32" name="Rectángulo: esquinas redondeadas 25">
            <a:extLst>
              <a:ext uri="{FF2B5EF4-FFF2-40B4-BE49-F238E27FC236}">
                <a16:creationId xmlns:a16="http://schemas.microsoft.com/office/drawing/2014/main" id="{63D18C08-2EC6-1826-3F62-8377C3D86081}"/>
              </a:ext>
            </a:extLst>
          </p:cNvPr>
          <p:cNvSpPr/>
          <p:nvPr/>
        </p:nvSpPr>
        <p:spPr>
          <a:xfrm>
            <a:off x="7256461" y="4226116"/>
            <a:ext cx="903834" cy="865799"/>
          </a:xfrm>
          <a:prstGeom prst="roundRect">
            <a:avLst/>
          </a:prstGeom>
          <a:solidFill>
            <a:srgbClr val="F7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33" name="Rectángulo: esquinas redondeadas 26">
            <a:hlinkClick r:id="rId3" action="ppaction://hlinksldjump"/>
            <a:extLst>
              <a:ext uri="{FF2B5EF4-FFF2-40B4-BE49-F238E27FC236}">
                <a16:creationId xmlns:a16="http://schemas.microsoft.com/office/drawing/2014/main" id="{5C1B92E8-7732-F6CC-35E9-A9346E570FF0}"/>
              </a:ext>
            </a:extLst>
          </p:cNvPr>
          <p:cNvSpPr/>
          <p:nvPr/>
        </p:nvSpPr>
        <p:spPr>
          <a:xfrm>
            <a:off x="8840333" y="1555914"/>
            <a:ext cx="2835731" cy="600302"/>
          </a:xfrm>
          <a:prstGeom prst="roundRect">
            <a:avLst>
              <a:gd name="adj" fmla="val 25322"/>
            </a:avLst>
          </a:prstGeom>
          <a:solidFill>
            <a:srgbClr val="2926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34" name="Rectángulo: esquinas redondeadas 27">
            <a:extLst>
              <a:ext uri="{FF2B5EF4-FFF2-40B4-BE49-F238E27FC236}">
                <a16:creationId xmlns:a16="http://schemas.microsoft.com/office/drawing/2014/main" id="{4E664BCB-C16A-FE76-E372-4D644B89E9DA}"/>
              </a:ext>
            </a:extLst>
          </p:cNvPr>
          <p:cNvSpPr/>
          <p:nvPr/>
        </p:nvSpPr>
        <p:spPr>
          <a:xfrm>
            <a:off x="8840333" y="2297530"/>
            <a:ext cx="2835730" cy="4260577"/>
          </a:xfrm>
          <a:prstGeom prst="roundRect">
            <a:avLst>
              <a:gd name="adj" fmla="val 6366"/>
            </a:avLst>
          </a:prstGeom>
          <a:solidFill>
            <a:srgbClr val="F7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35" name="Rectángulo: esquinas redondeadas 38">
            <a:hlinkClick r:id="rId5" action="ppaction://hlinksldjump"/>
            <a:extLst>
              <a:ext uri="{FF2B5EF4-FFF2-40B4-BE49-F238E27FC236}">
                <a16:creationId xmlns:a16="http://schemas.microsoft.com/office/drawing/2014/main" id="{08A1A1BB-5B0C-2FA9-8532-B3A596FA1A5C}"/>
              </a:ext>
            </a:extLst>
          </p:cNvPr>
          <p:cNvSpPr/>
          <p:nvPr/>
        </p:nvSpPr>
        <p:spPr>
          <a:xfrm>
            <a:off x="515939" y="5266620"/>
            <a:ext cx="7644355" cy="417815"/>
          </a:xfrm>
          <a:prstGeom prst="roundRect">
            <a:avLst>
              <a:gd name="adj" fmla="val 50000"/>
            </a:avLst>
          </a:prstGeom>
          <a:solidFill>
            <a:srgbClr val="F689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36" name="Rectángulo: esquinas redondeadas 39">
            <a:extLst>
              <a:ext uri="{FF2B5EF4-FFF2-40B4-BE49-F238E27FC236}">
                <a16:creationId xmlns:a16="http://schemas.microsoft.com/office/drawing/2014/main" id="{CBC110C3-C7ED-F5BD-EA2E-CF5FF22F4162}"/>
              </a:ext>
            </a:extLst>
          </p:cNvPr>
          <p:cNvSpPr/>
          <p:nvPr/>
        </p:nvSpPr>
        <p:spPr>
          <a:xfrm>
            <a:off x="1126668" y="5860332"/>
            <a:ext cx="2835731" cy="416665"/>
          </a:xfrm>
          <a:prstGeom prst="roundRect">
            <a:avLst>
              <a:gd name="adj" fmla="val 50000"/>
            </a:avLst>
          </a:prstGeom>
          <a:solidFill>
            <a:srgbClr val="F689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37" name="Rectángulo: esquinas redondeadas 61">
            <a:hlinkClick r:id="rId6" action="ppaction://hlinksldjump"/>
            <a:extLst>
              <a:ext uri="{FF2B5EF4-FFF2-40B4-BE49-F238E27FC236}">
                <a16:creationId xmlns:a16="http://schemas.microsoft.com/office/drawing/2014/main" id="{42EB0085-8EB5-1584-A84A-E6F25D16D835}"/>
              </a:ext>
            </a:extLst>
          </p:cNvPr>
          <p:cNvSpPr/>
          <p:nvPr/>
        </p:nvSpPr>
        <p:spPr>
          <a:xfrm>
            <a:off x="4334668" y="5860332"/>
            <a:ext cx="2835731" cy="416665"/>
          </a:xfrm>
          <a:prstGeom prst="roundRect">
            <a:avLst>
              <a:gd name="adj" fmla="val 50000"/>
            </a:avLst>
          </a:prstGeom>
          <a:solidFill>
            <a:srgbClr val="2926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38" name="Rectángulo: esquinas redondeadas 5">
            <a:hlinkClick r:id="rId7" action="ppaction://hlinksldjump"/>
            <a:extLst>
              <a:ext uri="{FF2B5EF4-FFF2-40B4-BE49-F238E27FC236}">
                <a16:creationId xmlns:a16="http://schemas.microsoft.com/office/drawing/2014/main" id="{7234BAAC-0439-D386-CC7A-956CE70FC240}"/>
              </a:ext>
            </a:extLst>
          </p:cNvPr>
          <p:cNvSpPr/>
          <p:nvPr/>
        </p:nvSpPr>
        <p:spPr>
          <a:xfrm>
            <a:off x="4297680" y="1544783"/>
            <a:ext cx="3431178" cy="611434"/>
          </a:xfrm>
          <a:prstGeom prst="roundRect">
            <a:avLst>
              <a:gd name="adj" fmla="val 50000"/>
            </a:avLst>
          </a:prstGeom>
          <a:solidFill>
            <a:srgbClr val="F689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>
              <a:latin typeface="Ubuntu Light" panose="020B0304030602030204" pitchFamily="34" charset="0"/>
            </a:endParaRPr>
          </a:p>
        </p:txBody>
      </p:sp>
      <p:sp>
        <p:nvSpPr>
          <p:cNvPr id="41" name="TextBox 5">
            <a:hlinkClick r:id="rId7" action="ppaction://hlinksldjump"/>
            <a:extLst>
              <a:ext uri="{FF2B5EF4-FFF2-40B4-BE49-F238E27FC236}">
                <a16:creationId xmlns:a16="http://schemas.microsoft.com/office/drawing/2014/main" id="{6E68DAC3-AEC5-D3D2-5A04-C1A63E0C4CC6}"/>
              </a:ext>
            </a:extLst>
          </p:cNvPr>
          <p:cNvSpPr txBox="1"/>
          <p:nvPr/>
        </p:nvSpPr>
        <p:spPr>
          <a:xfrm>
            <a:off x="4478826" y="1568586"/>
            <a:ext cx="30688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1000" b="1" dirty="0">
                <a:solidFill>
                  <a:srgbClr val="292662"/>
                </a:solidFill>
                <a:effectLst/>
                <a:latin typeface="Ubuntu Light" panose="020B0304030602030204" pitchFamily="34" charset="0"/>
                <a:ea typeface="Yu Mincho" panose="020B0400000000000000" pitchFamily="18" charset="-128"/>
              </a:rPr>
              <a:t>Совет директоров и комитеты международного подразделения Специальной олимпиады</a:t>
            </a:r>
            <a:endParaRPr lang="es-PA" sz="1000" b="1" i="1" dirty="0">
              <a:solidFill>
                <a:srgbClr val="292662"/>
              </a:solidFill>
              <a:latin typeface="Ubuntu Light" panose="020B0304030602030204" pitchFamily="34" charset="0"/>
              <a:ea typeface="Yu Mincho" panose="020B0400000000000000" pitchFamily="18" charset="-128"/>
            </a:endParaRPr>
          </a:p>
        </p:txBody>
      </p:sp>
      <p:sp>
        <p:nvSpPr>
          <p:cNvPr id="42" name="TextBox 5">
            <a:hlinkClick r:id="rId3" action="ppaction://hlinksldjump"/>
            <a:extLst>
              <a:ext uri="{FF2B5EF4-FFF2-40B4-BE49-F238E27FC236}">
                <a16:creationId xmlns:a16="http://schemas.microsoft.com/office/drawing/2014/main" id="{B8CA9446-FC7B-B4A9-6D9B-53E28A9F1873}"/>
              </a:ext>
            </a:extLst>
          </p:cNvPr>
          <p:cNvSpPr txBox="1"/>
          <p:nvPr/>
        </p:nvSpPr>
        <p:spPr>
          <a:xfrm>
            <a:off x="5070204" y="2312593"/>
            <a:ext cx="20515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1000" b="1">
                <a:solidFill>
                  <a:srgbClr val="F7F5E8"/>
                </a:solidFill>
                <a:effectLst/>
                <a:latin typeface="Ubuntu Light" panose="020B0304030602030204" pitchFamily="34" charset="0"/>
                <a:ea typeface="Yu Mincho" panose="020B0400000000000000" pitchFamily="18" charset="-128"/>
              </a:rPr>
              <a:t>Международное подразделение Специальной олимпиады (SOI)</a:t>
            </a:r>
            <a:endParaRPr lang="es-PA" sz="1000" b="1" i="1" dirty="0">
              <a:solidFill>
                <a:srgbClr val="F7F5E8"/>
              </a:solidFill>
              <a:latin typeface="Ubuntu Light" panose="020B0304030602030204" pitchFamily="34" charset="0"/>
              <a:ea typeface="Yu Mincho" panose="020B0400000000000000" pitchFamily="18" charset="-128"/>
            </a:endParaRPr>
          </a:p>
        </p:txBody>
      </p:sp>
      <p:sp>
        <p:nvSpPr>
          <p:cNvPr id="43" name="TextBox 5">
            <a:hlinkClick r:id="rId4" action="ppaction://hlinksldjump"/>
            <a:extLst>
              <a:ext uri="{FF2B5EF4-FFF2-40B4-BE49-F238E27FC236}">
                <a16:creationId xmlns:a16="http://schemas.microsoft.com/office/drawing/2014/main" id="{636EB8C4-FEE3-0F1E-3FE6-208B86B4B4D4}"/>
              </a:ext>
            </a:extLst>
          </p:cNvPr>
          <p:cNvSpPr txBox="1"/>
          <p:nvPr/>
        </p:nvSpPr>
        <p:spPr>
          <a:xfrm>
            <a:off x="4879760" y="3209850"/>
            <a:ext cx="2505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1000" dirty="0">
                <a:solidFill>
                  <a:srgbClr val="F7F5E8"/>
                </a:solidFill>
                <a:effectLst/>
                <a:ea typeface="Yu Mincho" panose="020B0400000000000000" pitchFamily="18" charset="-128"/>
              </a:rPr>
              <a:t>Региональные </a:t>
            </a:r>
            <a:r>
              <a:rPr lang="ru-ru" sz="1000">
                <a:solidFill>
                  <a:srgbClr val="F7F5E8"/>
                </a:solidFill>
                <a:effectLst/>
                <a:ea typeface="Yu Mincho" panose="020B0400000000000000" pitchFamily="18" charset="-128"/>
              </a:rPr>
              <a:t>президенты </a:t>
            </a:r>
            <a:br>
              <a:rPr lang="en-US" sz="1000">
                <a:solidFill>
                  <a:srgbClr val="F7F5E8"/>
                </a:solidFill>
                <a:effectLst/>
                <a:ea typeface="Yu Mincho" panose="020B0400000000000000" pitchFamily="18" charset="-128"/>
              </a:rPr>
            </a:br>
            <a:r>
              <a:rPr lang="ru-ru" sz="1000">
                <a:solidFill>
                  <a:srgbClr val="F7F5E8"/>
                </a:solidFill>
                <a:effectLst/>
                <a:ea typeface="Yu Mincho" panose="020B0400000000000000" pitchFamily="18" charset="-128"/>
              </a:rPr>
              <a:t>и управляющие директора</a:t>
            </a:r>
            <a:r>
              <a:rPr lang="en-US" sz="1000">
                <a:solidFill>
                  <a:srgbClr val="F7F5E8"/>
                </a:solidFill>
                <a:effectLst/>
                <a:ea typeface="Yu Mincho" panose="020B0400000000000000" pitchFamily="18" charset="-128"/>
              </a:rPr>
              <a:t>)</a:t>
            </a:r>
            <a:endParaRPr lang="es-PA" sz="1000" i="1" dirty="0">
              <a:solidFill>
                <a:srgbClr val="F7F5E8"/>
              </a:solidFill>
              <a:ea typeface="Yu Mincho" panose="020B0400000000000000" pitchFamily="18" charset="-128"/>
            </a:endParaRPr>
          </a:p>
        </p:txBody>
      </p:sp>
      <p:sp>
        <p:nvSpPr>
          <p:cNvPr id="44" name="TextBox 5">
            <a:hlinkClick r:id="rId3" action="ppaction://hlinksldjump"/>
            <a:extLst>
              <a:ext uri="{FF2B5EF4-FFF2-40B4-BE49-F238E27FC236}">
                <a16:creationId xmlns:a16="http://schemas.microsoft.com/office/drawing/2014/main" id="{F9C22963-8483-3584-89F3-6FCE4CFDA4FF}"/>
              </a:ext>
            </a:extLst>
          </p:cNvPr>
          <p:cNvSpPr txBox="1">
            <a:spLocks/>
          </p:cNvSpPr>
          <p:nvPr/>
        </p:nvSpPr>
        <p:spPr>
          <a:xfrm>
            <a:off x="8852898" y="1625232"/>
            <a:ext cx="2823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1200" b="1" dirty="0">
                <a:solidFill>
                  <a:srgbClr val="F7F5E8"/>
                </a:solidFill>
                <a:effectLst/>
                <a:latin typeface="Ubuntu Light" panose="020B0304030602030204" pitchFamily="34" charset="0"/>
                <a:ea typeface="Yu Mincho" panose="020B0400000000000000" pitchFamily="18" charset="-128"/>
              </a:rPr>
              <a:t>Международная группа руководителей (GLT)</a:t>
            </a:r>
            <a:endParaRPr lang="es-PA" sz="1200" b="1" i="1" dirty="0">
              <a:solidFill>
                <a:srgbClr val="F7F5E8"/>
              </a:solidFill>
              <a:latin typeface="Ubuntu Light" panose="020B0304030602030204" pitchFamily="34" charset="0"/>
              <a:ea typeface="Yu Mincho" panose="020B0400000000000000" pitchFamily="18" charset="-128"/>
            </a:endParaRPr>
          </a:p>
        </p:txBody>
      </p:sp>
      <p:sp>
        <p:nvSpPr>
          <p:cNvPr id="45" name="TextBox 5">
            <a:extLst>
              <a:ext uri="{FF2B5EF4-FFF2-40B4-BE49-F238E27FC236}">
                <a16:creationId xmlns:a16="http://schemas.microsoft.com/office/drawing/2014/main" id="{2FEFC3E3-4DA9-9D80-05CD-8F0216A4B4AA}"/>
              </a:ext>
            </a:extLst>
          </p:cNvPr>
          <p:cNvSpPr txBox="1">
            <a:spLocks/>
          </p:cNvSpPr>
          <p:nvPr/>
        </p:nvSpPr>
        <p:spPr>
          <a:xfrm>
            <a:off x="8888937" y="2458625"/>
            <a:ext cx="2774562" cy="4026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marL="391500" indent="-285750">
              <a:lnSpc>
                <a:spcPct val="90000"/>
              </a:lnSpc>
              <a:spcAft>
                <a:spcPts val="800"/>
              </a:spcAft>
              <a:buBlip>
                <a:blip r:embed="rId8"/>
              </a:buBlip>
            </a:pPr>
            <a:r>
              <a:rPr lang="ru-ru" sz="1000" kern="100" dirty="0">
                <a:solidFill>
                  <a:srgbClr val="292662"/>
                </a:solidFill>
              </a:rPr>
              <a:t>Отдел спорта и организации соревнований</a:t>
            </a:r>
          </a:p>
          <a:p>
            <a:pPr marL="391500" indent="-285750">
              <a:lnSpc>
                <a:spcPct val="90000"/>
              </a:lnSpc>
              <a:spcAft>
                <a:spcPts val="800"/>
              </a:spcAft>
              <a:buBlip>
                <a:blip r:embed="rId8"/>
              </a:buBlip>
            </a:pPr>
            <a:r>
              <a:rPr lang="ru-ru" sz="1000" kern="100" dirty="0">
                <a:solidFill>
                  <a:srgbClr val="292662"/>
                </a:solidFill>
              </a:rPr>
              <a:t>Отдел охраны здоровья </a:t>
            </a:r>
          </a:p>
          <a:p>
            <a:pPr marL="391500" indent="-285750">
              <a:lnSpc>
                <a:spcPct val="90000"/>
              </a:lnSpc>
              <a:spcAft>
                <a:spcPts val="800"/>
              </a:spcAft>
              <a:buBlip>
                <a:blip r:embed="rId8"/>
              </a:buBlip>
            </a:pPr>
            <a:r>
              <a:rPr lang="ru-ru" sz="1000" kern="100" dirty="0">
                <a:solidFill>
                  <a:srgbClr val="292662"/>
                </a:solidFill>
              </a:rPr>
              <a:t>Отдел образования и организации международных молодежных мероприятий   </a:t>
            </a:r>
            <a:endParaRPr lang="es-PA" sz="1000" kern="100" dirty="0">
              <a:solidFill>
                <a:srgbClr val="292662"/>
              </a:solidFill>
            </a:endParaRPr>
          </a:p>
          <a:p>
            <a:pPr marL="391500" indent="-285750">
              <a:lnSpc>
                <a:spcPct val="90000"/>
              </a:lnSpc>
              <a:spcAft>
                <a:spcPts val="800"/>
              </a:spcAft>
              <a:buBlip>
                <a:blip r:embed="rId8"/>
              </a:buBlip>
            </a:pPr>
            <a:r>
              <a:rPr lang="ru-ru" sz="1000" kern="100" dirty="0">
                <a:solidFill>
                  <a:srgbClr val="292662"/>
                </a:solidFill>
              </a:rPr>
              <a:t>Отдел лидерства и развития организации   </a:t>
            </a:r>
            <a:endParaRPr lang="es-PA" sz="1000" kern="100" dirty="0">
              <a:solidFill>
                <a:srgbClr val="292662"/>
              </a:solidFill>
            </a:endParaRPr>
          </a:p>
          <a:p>
            <a:pPr marL="391500" lvl="0" indent="-285750">
              <a:lnSpc>
                <a:spcPct val="90000"/>
              </a:lnSpc>
              <a:spcAft>
                <a:spcPts val="800"/>
              </a:spcAft>
              <a:buBlip>
                <a:blip r:embed="rId8"/>
              </a:buBlip>
            </a:pPr>
            <a:r>
              <a:rPr lang="ru-ru" sz="1000" kern="100" dirty="0">
                <a:solidFill>
                  <a:srgbClr val="292662"/>
                </a:solidFill>
              </a:rPr>
              <a:t>Отдел работы в </a:t>
            </a:r>
            <a:r>
              <a:rPr lang="ru-ru" sz="1000" kern="100">
                <a:solidFill>
                  <a:srgbClr val="292662"/>
                </a:solidFill>
              </a:rPr>
              <a:t>регионах и </a:t>
            </a:r>
            <a:r>
              <a:rPr lang="ru-ru" sz="1000" kern="100" dirty="0">
                <a:solidFill>
                  <a:srgbClr val="292662"/>
                </a:solidFill>
              </a:rPr>
              <a:t>в рамках программ (региональные президенты подчиняются руководителю данного отдела)   </a:t>
            </a:r>
            <a:endParaRPr lang="es-PA" sz="1000" kern="100" dirty="0">
              <a:solidFill>
                <a:srgbClr val="292662"/>
              </a:solidFill>
            </a:endParaRPr>
          </a:p>
          <a:p>
            <a:pPr marL="391500" lvl="0" indent="-285750">
              <a:lnSpc>
                <a:spcPct val="90000"/>
              </a:lnSpc>
              <a:spcAft>
                <a:spcPts val="800"/>
              </a:spcAft>
              <a:buBlip>
                <a:blip r:embed="rId8"/>
              </a:buBlip>
            </a:pPr>
            <a:r>
              <a:rPr lang="ru-ru" sz="1000" kern="100" dirty="0">
                <a:solidFill>
                  <a:srgbClr val="292662"/>
                </a:solidFill>
              </a:rPr>
              <a:t>Отдел работы с государственными учреждениями   </a:t>
            </a:r>
            <a:endParaRPr lang="es-PA" sz="1000" kern="100" dirty="0">
              <a:solidFill>
                <a:srgbClr val="292662"/>
              </a:solidFill>
            </a:endParaRPr>
          </a:p>
          <a:p>
            <a:pPr marL="391500" lvl="0" indent="-285750">
              <a:lnSpc>
                <a:spcPct val="90000"/>
              </a:lnSpc>
              <a:spcAft>
                <a:spcPts val="800"/>
              </a:spcAft>
              <a:buBlip>
                <a:blip r:embed="rId8"/>
              </a:buBlip>
            </a:pPr>
            <a:r>
              <a:rPr lang="ru-ru" sz="1000" kern="100" dirty="0">
                <a:solidFill>
                  <a:srgbClr val="292662"/>
                </a:solidFill>
              </a:rPr>
              <a:t>Отдел маркетинга и коммуникаций   </a:t>
            </a:r>
            <a:endParaRPr lang="es-PA" sz="1000" kern="100" dirty="0">
              <a:solidFill>
                <a:srgbClr val="292662"/>
              </a:solidFill>
            </a:endParaRPr>
          </a:p>
          <a:p>
            <a:pPr marL="391500" lvl="0" indent="-285750">
              <a:lnSpc>
                <a:spcPct val="90000"/>
              </a:lnSpc>
              <a:spcAft>
                <a:spcPts val="800"/>
              </a:spcAft>
              <a:buBlip>
                <a:blip r:embed="rId8"/>
              </a:buBlip>
            </a:pPr>
            <a:r>
              <a:rPr lang="ru-ru" sz="1000" kern="100" dirty="0">
                <a:solidFill>
                  <a:srgbClr val="292662"/>
                </a:solidFill>
              </a:rPr>
              <a:t>Отдел информационных технологий   </a:t>
            </a:r>
            <a:endParaRPr lang="es-PA" sz="1000" kern="100" dirty="0">
              <a:solidFill>
                <a:srgbClr val="292662"/>
              </a:solidFill>
            </a:endParaRPr>
          </a:p>
          <a:p>
            <a:pPr marL="391500" lvl="0" indent="-285750">
              <a:lnSpc>
                <a:spcPct val="90000"/>
              </a:lnSpc>
              <a:spcAft>
                <a:spcPts val="800"/>
              </a:spcAft>
              <a:buBlip>
                <a:blip r:embed="rId8"/>
              </a:buBlip>
            </a:pPr>
            <a:r>
              <a:rPr lang="ru-ru" sz="1000" kern="100" dirty="0">
                <a:solidFill>
                  <a:srgbClr val="292662"/>
                </a:solidFill>
              </a:rPr>
              <a:t>Юридический отдел   </a:t>
            </a:r>
            <a:endParaRPr lang="es-PA" sz="1000" kern="100" dirty="0">
              <a:solidFill>
                <a:srgbClr val="292662"/>
              </a:solidFill>
            </a:endParaRPr>
          </a:p>
          <a:p>
            <a:pPr marL="391500" lvl="0" indent="-285750">
              <a:lnSpc>
                <a:spcPct val="90000"/>
              </a:lnSpc>
              <a:spcAft>
                <a:spcPts val="800"/>
              </a:spcAft>
              <a:buBlip>
                <a:blip r:embed="rId8"/>
              </a:buBlip>
            </a:pPr>
            <a:r>
              <a:rPr lang="ru-ru" sz="1000" kern="100" dirty="0">
                <a:solidFill>
                  <a:srgbClr val="292662"/>
                </a:solidFill>
              </a:rPr>
              <a:t>Финансовый отдел   </a:t>
            </a:r>
            <a:endParaRPr lang="es-PA" sz="1000" kern="100" dirty="0">
              <a:solidFill>
                <a:srgbClr val="292662"/>
              </a:solidFill>
            </a:endParaRPr>
          </a:p>
          <a:p>
            <a:pPr marL="391500" indent="-285750">
              <a:lnSpc>
                <a:spcPct val="90000"/>
              </a:lnSpc>
              <a:spcAft>
                <a:spcPts val="800"/>
              </a:spcAft>
              <a:buBlip>
                <a:blip r:embed="rId8"/>
              </a:buBlip>
            </a:pPr>
            <a:r>
              <a:rPr lang="ru-ru" sz="1000" kern="100" dirty="0">
                <a:solidFill>
                  <a:srgbClr val="292662"/>
                </a:solidFill>
              </a:rPr>
              <a:t>Отдел управления персоналом   </a:t>
            </a:r>
            <a:endParaRPr lang="es-PA" sz="1000" kern="100" dirty="0">
              <a:solidFill>
                <a:srgbClr val="292662"/>
              </a:solidFill>
            </a:endParaRPr>
          </a:p>
        </p:txBody>
      </p:sp>
      <p:sp>
        <p:nvSpPr>
          <p:cNvPr id="46" name="TextBox 5">
            <a:extLst>
              <a:ext uri="{FF2B5EF4-FFF2-40B4-BE49-F238E27FC236}">
                <a16:creationId xmlns:a16="http://schemas.microsoft.com/office/drawing/2014/main" id="{1B769D97-845F-383B-21CF-629E94807C16}"/>
              </a:ext>
            </a:extLst>
          </p:cNvPr>
          <p:cNvSpPr txBox="1">
            <a:spLocks/>
          </p:cNvSpPr>
          <p:nvPr/>
        </p:nvSpPr>
        <p:spPr>
          <a:xfrm>
            <a:off x="513937" y="4531204"/>
            <a:ext cx="908260" cy="2031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80000"/>
              </a:lnSpc>
              <a:spcAft>
                <a:spcPts val="800"/>
              </a:spcAft>
            </a:pPr>
            <a:r>
              <a:rPr lang="ru-ru" sz="900" kern="100" dirty="0">
                <a:solidFill>
                  <a:srgbClr val="292662"/>
                </a:solidFill>
              </a:rPr>
              <a:t>СО, Африка</a:t>
            </a:r>
          </a:p>
        </p:txBody>
      </p:sp>
      <p:sp>
        <p:nvSpPr>
          <p:cNvPr id="48" name="TextBox 5">
            <a:extLst>
              <a:ext uri="{FF2B5EF4-FFF2-40B4-BE49-F238E27FC236}">
                <a16:creationId xmlns:a16="http://schemas.microsoft.com/office/drawing/2014/main" id="{58FB4E0B-17C5-9B0B-AC1E-43DEE1D67BCB}"/>
              </a:ext>
            </a:extLst>
          </p:cNvPr>
          <p:cNvSpPr txBox="1">
            <a:spLocks/>
          </p:cNvSpPr>
          <p:nvPr/>
        </p:nvSpPr>
        <p:spPr>
          <a:xfrm>
            <a:off x="2660059" y="4429230"/>
            <a:ext cx="916534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80000"/>
              </a:lnSpc>
              <a:spcAft>
                <a:spcPts val="800"/>
              </a:spcAft>
            </a:pPr>
            <a:r>
              <a:rPr lang="ru-ru" sz="900" kern="100" dirty="0">
                <a:solidFill>
                  <a:srgbClr val="292662"/>
                </a:solidFill>
              </a:rPr>
              <a:t>СО, Восточная Азия</a:t>
            </a:r>
          </a:p>
        </p:txBody>
      </p:sp>
      <p:sp>
        <p:nvSpPr>
          <p:cNvPr id="49" name="TextBox 5">
            <a:extLst>
              <a:ext uri="{FF2B5EF4-FFF2-40B4-BE49-F238E27FC236}">
                <a16:creationId xmlns:a16="http://schemas.microsoft.com/office/drawing/2014/main" id="{01C64BAC-3D1F-42CF-FE67-BD87264DDB19}"/>
              </a:ext>
            </a:extLst>
          </p:cNvPr>
          <p:cNvSpPr txBox="1">
            <a:spLocks/>
          </p:cNvSpPr>
          <p:nvPr/>
        </p:nvSpPr>
        <p:spPr>
          <a:xfrm>
            <a:off x="3725547" y="4456932"/>
            <a:ext cx="91882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algn="ctr">
              <a:spcAft>
                <a:spcPts val="800"/>
              </a:spcAft>
            </a:pPr>
            <a:r>
              <a:rPr lang="ru-ru" sz="900" kern="100" dirty="0">
                <a:solidFill>
                  <a:srgbClr val="292662"/>
                </a:solidFill>
              </a:rPr>
              <a:t>СО, </a:t>
            </a:r>
            <a:r>
              <a:rPr lang="ru-ru" sz="900" kern="100">
                <a:solidFill>
                  <a:srgbClr val="292662"/>
                </a:solidFill>
              </a:rPr>
              <a:t>Европа </a:t>
            </a:r>
            <a:br>
              <a:rPr lang="en-US" sz="900" kern="100">
                <a:solidFill>
                  <a:srgbClr val="292662"/>
                </a:solidFill>
              </a:rPr>
            </a:br>
            <a:r>
              <a:rPr lang="ru-ru" sz="900" kern="100">
                <a:solidFill>
                  <a:srgbClr val="292662"/>
                </a:solidFill>
              </a:rPr>
              <a:t>и </a:t>
            </a:r>
            <a:r>
              <a:rPr lang="ru-ru" sz="900" kern="100" dirty="0">
                <a:solidFill>
                  <a:srgbClr val="292662"/>
                </a:solidFill>
              </a:rPr>
              <a:t>Евразия</a:t>
            </a:r>
          </a:p>
        </p:txBody>
      </p:sp>
      <p:sp>
        <p:nvSpPr>
          <p:cNvPr id="50" name="TextBox 5">
            <a:extLst>
              <a:ext uri="{FF2B5EF4-FFF2-40B4-BE49-F238E27FC236}">
                <a16:creationId xmlns:a16="http://schemas.microsoft.com/office/drawing/2014/main" id="{F6061BB7-3161-2472-1FC4-32CF7F4B6A7A}"/>
              </a:ext>
            </a:extLst>
          </p:cNvPr>
          <p:cNvSpPr txBox="1">
            <a:spLocks/>
          </p:cNvSpPr>
          <p:nvPr/>
        </p:nvSpPr>
        <p:spPr>
          <a:xfrm>
            <a:off x="4811963" y="4429230"/>
            <a:ext cx="906462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80000"/>
              </a:lnSpc>
              <a:spcAft>
                <a:spcPts val="800"/>
              </a:spcAft>
            </a:pPr>
            <a:r>
              <a:rPr lang="ru-ru" sz="900" kern="100" dirty="0">
                <a:solidFill>
                  <a:srgbClr val="292662"/>
                </a:solidFill>
              </a:rPr>
              <a:t>СО, Латинская Америка</a:t>
            </a:r>
          </a:p>
        </p:txBody>
      </p:sp>
      <p:sp>
        <p:nvSpPr>
          <p:cNvPr id="51" name="TextBox 5">
            <a:extLst>
              <a:ext uri="{FF2B5EF4-FFF2-40B4-BE49-F238E27FC236}">
                <a16:creationId xmlns:a16="http://schemas.microsoft.com/office/drawing/2014/main" id="{71969954-126B-1579-2436-1B7D7AEB1340}"/>
              </a:ext>
            </a:extLst>
          </p:cNvPr>
          <p:cNvSpPr txBox="1">
            <a:spLocks/>
          </p:cNvSpPr>
          <p:nvPr/>
        </p:nvSpPr>
        <p:spPr>
          <a:xfrm>
            <a:off x="5875204" y="4387681"/>
            <a:ext cx="1236202" cy="5078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s-PA"/>
            </a:defPPr>
            <a:lvl1pPr marL="105750" algn="ctr">
              <a:spcAft>
                <a:spcPts val="800"/>
              </a:spcAft>
              <a:defRPr sz="1400" kern="1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marL="0"/>
            <a:r>
              <a:rPr lang="ru-ru" sz="900" dirty="0">
                <a:solidFill>
                  <a:srgbClr val="292662"/>
                </a:solidFill>
              </a:rPr>
              <a:t>СО, Ближний Восток и Северная Африка</a:t>
            </a:r>
          </a:p>
        </p:txBody>
      </p:sp>
      <p:sp>
        <p:nvSpPr>
          <p:cNvPr id="52" name="TextBox 5">
            <a:extLst>
              <a:ext uri="{FF2B5EF4-FFF2-40B4-BE49-F238E27FC236}">
                <a16:creationId xmlns:a16="http://schemas.microsoft.com/office/drawing/2014/main" id="{3CC396DD-C8A0-5420-D990-C273BF096081}"/>
              </a:ext>
            </a:extLst>
          </p:cNvPr>
          <p:cNvSpPr txBox="1">
            <a:spLocks/>
          </p:cNvSpPr>
          <p:nvPr/>
        </p:nvSpPr>
        <p:spPr>
          <a:xfrm>
            <a:off x="7255831" y="4387681"/>
            <a:ext cx="904463" cy="5078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s-PA"/>
            </a:defPPr>
            <a:lvl1pPr marL="105750" algn="ctr">
              <a:spcAft>
                <a:spcPts val="800"/>
              </a:spcAft>
              <a:defRPr sz="1400" kern="1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marL="0"/>
            <a:r>
              <a:rPr lang="ru-ru" sz="900" dirty="0">
                <a:solidFill>
                  <a:srgbClr val="292662"/>
                </a:solidFill>
              </a:rPr>
              <a:t>СО, Северная Америка</a:t>
            </a:r>
          </a:p>
        </p:txBody>
      </p:sp>
      <p:sp>
        <p:nvSpPr>
          <p:cNvPr id="53" name="TextBox 5">
            <a:hlinkClick r:id="rId5" action="ppaction://hlinksldjump"/>
            <a:extLst>
              <a:ext uri="{FF2B5EF4-FFF2-40B4-BE49-F238E27FC236}">
                <a16:creationId xmlns:a16="http://schemas.microsoft.com/office/drawing/2014/main" id="{699E1B5D-A566-573C-9090-F291EE96F8D4}"/>
              </a:ext>
            </a:extLst>
          </p:cNvPr>
          <p:cNvSpPr txBox="1"/>
          <p:nvPr/>
        </p:nvSpPr>
        <p:spPr>
          <a:xfrm>
            <a:off x="3698405" y="5349795"/>
            <a:ext cx="12794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1000" b="1" dirty="0">
                <a:solidFill>
                  <a:srgbClr val="292662"/>
                </a:solidFill>
                <a:effectLst/>
                <a:latin typeface="Ubuntu Light" panose="020B0304030602030204" pitchFamily="34" charset="0"/>
                <a:ea typeface="Yu Mincho" panose="020B0400000000000000" pitchFamily="18" charset="-128"/>
              </a:rPr>
              <a:t>Программы</a:t>
            </a:r>
            <a:endParaRPr lang="es-PA" sz="1000" b="1" i="1" dirty="0">
              <a:solidFill>
                <a:srgbClr val="292662"/>
              </a:solidFill>
              <a:latin typeface="Ubuntu Light" panose="020B0304030602030204" pitchFamily="34" charset="0"/>
              <a:ea typeface="Yu Mincho" panose="020B0400000000000000" pitchFamily="18" charset="-128"/>
            </a:endParaRPr>
          </a:p>
        </p:txBody>
      </p:sp>
      <p:sp>
        <p:nvSpPr>
          <p:cNvPr id="54" name="TextBox 5">
            <a:extLst>
              <a:ext uri="{FF2B5EF4-FFF2-40B4-BE49-F238E27FC236}">
                <a16:creationId xmlns:a16="http://schemas.microsoft.com/office/drawing/2014/main" id="{A912863E-24DC-899B-297E-3D32F0F32886}"/>
              </a:ext>
            </a:extLst>
          </p:cNvPr>
          <p:cNvSpPr txBox="1"/>
          <p:nvPr/>
        </p:nvSpPr>
        <p:spPr>
          <a:xfrm>
            <a:off x="1427179" y="5952893"/>
            <a:ext cx="21434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1000" dirty="0">
                <a:solidFill>
                  <a:srgbClr val="292662"/>
                </a:solidFill>
                <a:effectLst/>
                <a:ea typeface="Yu Mincho" panose="020B0400000000000000" pitchFamily="18" charset="-128"/>
              </a:rPr>
              <a:t>Промежуточные программы</a:t>
            </a:r>
            <a:endParaRPr lang="es-PA" sz="1000" i="1" dirty="0">
              <a:solidFill>
                <a:srgbClr val="292662"/>
              </a:solidFill>
              <a:ea typeface="Yu Mincho" panose="020B0400000000000000" pitchFamily="18" charset="-128"/>
            </a:endParaRPr>
          </a:p>
        </p:txBody>
      </p:sp>
      <p:sp>
        <p:nvSpPr>
          <p:cNvPr id="55" name="TextBox 5">
            <a:hlinkClick r:id="rId6" action="ppaction://hlinksldjump"/>
            <a:extLst>
              <a:ext uri="{FF2B5EF4-FFF2-40B4-BE49-F238E27FC236}">
                <a16:creationId xmlns:a16="http://schemas.microsoft.com/office/drawing/2014/main" id="{24106905-95B6-9A84-404A-4DC8CE903B05}"/>
              </a:ext>
            </a:extLst>
          </p:cNvPr>
          <p:cNvSpPr txBox="1"/>
          <p:nvPr/>
        </p:nvSpPr>
        <p:spPr>
          <a:xfrm>
            <a:off x="4917164" y="5952893"/>
            <a:ext cx="17055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1000" dirty="0">
                <a:solidFill>
                  <a:srgbClr val="F7F5E8"/>
                </a:solidFill>
                <a:effectLst/>
                <a:ea typeface="Yu Mincho" panose="020B0400000000000000" pitchFamily="18" charset="-128"/>
              </a:rPr>
              <a:t>Местные программы</a:t>
            </a:r>
            <a:endParaRPr lang="es-PA" sz="1000" i="1" dirty="0">
              <a:solidFill>
                <a:srgbClr val="F7F5E8"/>
              </a:solidFill>
              <a:ea typeface="Yu Mincho" panose="020B0400000000000000" pitchFamily="18" charset="-128"/>
            </a:endParaRPr>
          </a:p>
        </p:txBody>
      </p:sp>
      <p:cxnSp>
        <p:nvCxnSpPr>
          <p:cNvPr id="56" name="Conector recto 114">
            <a:extLst>
              <a:ext uri="{FF2B5EF4-FFF2-40B4-BE49-F238E27FC236}">
                <a16:creationId xmlns:a16="http://schemas.microsoft.com/office/drawing/2014/main" id="{BD956ABA-AC70-2F4F-BE7D-86F0215E8B2C}"/>
              </a:ext>
            </a:extLst>
          </p:cNvPr>
          <p:cNvCxnSpPr>
            <a:cxnSpLocks/>
          </p:cNvCxnSpPr>
          <p:nvPr/>
        </p:nvCxnSpPr>
        <p:spPr>
          <a:xfrm flipH="1">
            <a:off x="3962399" y="6068664"/>
            <a:ext cx="372269" cy="0"/>
          </a:xfrm>
          <a:prstGeom prst="line">
            <a:avLst/>
          </a:prstGeom>
          <a:ln w="19050">
            <a:solidFill>
              <a:srgbClr val="606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5F9C4A7-583F-B796-0670-3000880CCDE3}"/>
              </a:ext>
            </a:extLst>
          </p:cNvPr>
          <p:cNvSpPr txBox="1"/>
          <p:nvPr/>
        </p:nvSpPr>
        <p:spPr>
          <a:xfrm>
            <a:off x="811899" y="807489"/>
            <a:ext cx="5651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6891F"/>
                </a:solidFill>
                <a:latin typeface="Ubuntu" panose="020B0504030602030204" pitchFamily="34" charset="0"/>
              </a:rPr>
              <a:t>Структура организации</a:t>
            </a:r>
          </a:p>
        </p:txBody>
      </p:sp>
      <p:sp>
        <p:nvSpPr>
          <p:cNvPr id="4" name="Rectángulo 121">
            <a:extLst>
              <a:ext uri="{FF2B5EF4-FFF2-40B4-BE49-F238E27FC236}">
                <a16:creationId xmlns:a16="http://schemas.microsoft.com/office/drawing/2014/main" id="{56119F18-BFF1-BB99-EED2-A10F028140FC}"/>
              </a:ext>
            </a:extLst>
          </p:cNvPr>
          <p:cNvSpPr/>
          <p:nvPr/>
        </p:nvSpPr>
        <p:spPr>
          <a:xfrm>
            <a:off x="-6624" y="0"/>
            <a:ext cx="12192000" cy="6858000"/>
          </a:xfrm>
          <a:prstGeom prst="rect">
            <a:avLst/>
          </a:prstGeom>
          <a:solidFill>
            <a:schemeClr val="bg2">
              <a:lumMod val="5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5" name="Rectángulo 119">
            <a:extLst>
              <a:ext uri="{FF2B5EF4-FFF2-40B4-BE49-F238E27FC236}">
                <a16:creationId xmlns:a16="http://schemas.microsoft.com/office/drawing/2014/main" id="{A8DAF81E-2D87-AFEF-E1C7-1B7CFAF764F5}"/>
              </a:ext>
            </a:extLst>
          </p:cNvPr>
          <p:cNvSpPr/>
          <p:nvPr/>
        </p:nvSpPr>
        <p:spPr>
          <a:xfrm>
            <a:off x="2373800" y="2570944"/>
            <a:ext cx="7431152" cy="1749979"/>
          </a:xfrm>
          <a:prstGeom prst="roundRect">
            <a:avLst>
              <a:gd name="adj" fmla="val 50000"/>
            </a:avLst>
          </a:prstGeom>
          <a:solidFill>
            <a:srgbClr val="F7F5E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C6AE1F58-845E-7D6D-831A-3F0EFB203143}"/>
              </a:ext>
            </a:extLst>
          </p:cNvPr>
          <p:cNvSpPr txBox="1"/>
          <p:nvPr/>
        </p:nvSpPr>
        <p:spPr>
          <a:xfrm>
            <a:off x="2928100" y="2714262"/>
            <a:ext cx="6408823" cy="150336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>
              <a:lnSpc>
                <a:spcPct val="110000"/>
              </a:lnSpc>
            </a:pPr>
            <a:r>
              <a:rPr lang="ru-ru" sz="1700" b="1" dirty="0">
                <a:solidFill>
                  <a:srgbClr val="F6891F"/>
                </a:solidFill>
                <a:effectLst/>
                <a:ea typeface="Yu Mincho" panose="020B0400000000000000" pitchFamily="18" charset="-128"/>
              </a:rPr>
              <a:t>Международное подразделение Специальной олимпиады (SOI) </a:t>
            </a:r>
            <a:r>
              <a:rPr lang="ru-ru" sz="1700" dirty="0">
                <a:solidFill>
                  <a:srgbClr val="292662"/>
                </a:solidFill>
                <a:effectLst/>
                <a:ea typeface="Yu Mincho" panose="020B0400000000000000" pitchFamily="18" charset="-128"/>
              </a:rPr>
              <a:t>— это официальное название организации, </a:t>
            </a:r>
            <a:r>
              <a:rPr lang="ru-ru" sz="1700" dirty="0">
                <a:solidFill>
                  <a:srgbClr val="292662"/>
                </a:solidFill>
                <a:ea typeface="Yu Mincho" panose="020B0400000000000000" pitchFamily="18" charset="-128"/>
              </a:rPr>
              <a:t>которое часто ассоциируется с персоналом нашей международной штаб-квартиры, отвечающей за общие цели и стратегические концепции организации.</a:t>
            </a:r>
            <a:endParaRPr lang="es-PA" sz="1700" b="1" i="1" dirty="0">
              <a:solidFill>
                <a:srgbClr val="292662"/>
              </a:solidFill>
              <a:ea typeface="Yu Mincho" panose="020B0400000000000000" pitchFamily="18" charset="-128"/>
            </a:endParaRP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5FFC3FA9-5D73-0611-3E0E-6775A8F72D16}"/>
              </a:ext>
            </a:extLst>
          </p:cNvPr>
          <p:cNvSpPr txBox="1">
            <a:spLocks/>
          </p:cNvSpPr>
          <p:nvPr/>
        </p:nvSpPr>
        <p:spPr>
          <a:xfrm>
            <a:off x="1514066" y="4429230"/>
            <a:ext cx="1064826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80000"/>
              </a:lnSpc>
              <a:spcAft>
                <a:spcPts val="800"/>
              </a:spcAft>
            </a:pPr>
            <a:r>
              <a:rPr lang="ru-ru" sz="900" kern="100">
                <a:solidFill>
                  <a:srgbClr val="292662"/>
                </a:solidFill>
              </a:rPr>
              <a:t>СО, Азиатско-Тихоокеанский регион</a:t>
            </a:r>
            <a:endParaRPr lang="es-PA" sz="900" kern="100" dirty="0">
              <a:solidFill>
                <a:srgbClr val="2926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9803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39AD1D-46EB-AF1A-7BB7-7BD9F46C41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ector recto 109">
            <a:extLst>
              <a:ext uri="{FF2B5EF4-FFF2-40B4-BE49-F238E27FC236}">
                <a16:creationId xmlns:a16="http://schemas.microsoft.com/office/drawing/2014/main" id="{572A7E18-EFA4-76A4-5C9B-0141AE1F9F2C}"/>
              </a:ext>
            </a:extLst>
          </p:cNvPr>
          <p:cNvCxnSpPr>
            <a:cxnSpLocks/>
          </p:cNvCxnSpPr>
          <p:nvPr/>
        </p:nvCxnSpPr>
        <p:spPr>
          <a:xfrm>
            <a:off x="2578892" y="5475527"/>
            <a:ext cx="5163" cy="543805"/>
          </a:xfrm>
          <a:prstGeom prst="line">
            <a:avLst/>
          </a:prstGeom>
          <a:ln w="19050">
            <a:solidFill>
              <a:srgbClr val="606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Forma libre: forma 94">
            <a:extLst>
              <a:ext uri="{FF2B5EF4-FFF2-40B4-BE49-F238E27FC236}">
                <a16:creationId xmlns:a16="http://schemas.microsoft.com/office/drawing/2014/main" id="{C2D95922-BB47-2CC4-7E95-477B5034A71A}"/>
              </a:ext>
            </a:extLst>
          </p:cNvPr>
          <p:cNvSpPr/>
          <p:nvPr/>
        </p:nvSpPr>
        <p:spPr>
          <a:xfrm>
            <a:off x="925286" y="4020753"/>
            <a:ext cx="6840990" cy="326937"/>
          </a:xfrm>
          <a:custGeom>
            <a:avLst/>
            <a:gdLst>
              <a:gd name="connsiteX0" fmla="*/ 0 w 6241142"/>
              <a:gd name="connsiteY0" fmla="*/ 275771 h 275771"/>
              <a:gd name="connsiteX1" fmla="*/ 0 w 6241142"/>
              <a:gd name="connsiteY1" fmla="*/ 0 h 275771"/>
              <a:gd name="connsiteX2" fmla="*/ 6241142 w 6241142"/>
              <a:gd name="connsiteY2" fmla="*/ 0 h 275771"/>
              <a:gd name="connsiteX3" fmla="*/ 6241142 w 6241142"/>
              <a:gd name="connsiteY3" fmla="*/ 275771 h 275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41142" h="275771">
                <a:moveTo>
                  <a:pt x="0" y="275771"/>
                </a:moveTo>
                <a:lnTo>
                  <a:pt x="0" y="0"/>
                </a:lnTo>
                <a:lnTo>
                  <a:pt x="6241142" y="0"/>
                </a:lnTo>
                <a:lnTo>
                  <a:pt x="6241142" y="275771"/>
                </a:lnTo>
              </a:path>
            </a:pathLst>
          </a:custGeom>
          <a:ln w="19050">
            <a:solidFill>
              <a:srgbClr val="606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cxnSp>
        <p:nvCxnSpPr>
          <p:cNvPr id="13" name="Conector recto 76">
            <a:extLst>
              <a:ext uri="{FF2B5EF4-FFF2-40B4-BE49-F238E27FC236}">
                <a16:creationId xmlns:a16="http://schemas.microsoft.com/office/drawing/2014/main" id="{24301092-F46D-ED3D-6193-538F7E7113E5}"/>
              </a:ext>
            </a:extLst>
          </p:cNvPr>
          <p:cNvCxnSpPr>
            <a:cxnSpLocks/>
          </p:cNvCxnSpPr>
          <p:nvPr/>
        </p:nvCxnSpPr>
        <p:spPr>
          <a:xfrm flipH="1">
            <a:off x="10201240" y="1999927"/>
            <a:ext cx="1" cy="427416"/>
          </a:xfrm>
          <a:prstGeom prst="line">
            <a:avLst/>
          </a:prstGeom>
          <a:ln w="19050">
            <a:solidFill>
              <a:srgbClr val="606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cto 66">
            <a:extLst>
              <a:ext uri="{FF2B5EF4-FFF2-40B4-BE49-F238E27FC236}">
                <a16:creationId xmlns:a16="http://schemas.microsoft.com/office/drawing/2014/main" id="{C05D1E12-C7C0-D28E-B6D7-83092B74393F}"/>
              </a:ext>
            </a:extLst>
          </p:cNvPr>
          <p:cNvCxnSpPr>
            <a:cxnSpLocks/>
          </p:cNvCxnSpPr>
          <p:nvPr/>
        </p:nvCxnSpPr>
        <p:spPr>
          <a:xfrm>
            <a:off x="6113463" y="2014152"/>
            <a:ext cx="19050" cy="2006601"/>
          </a:xfrm>
          <a:prstGeom prst="line">
            <a:avLst/>
          </a:prstGeom>
          <a:ln w="19050">
            <a:solidFill>
              <a:srgbClr val="606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Rectángulo: esquinas redondeadas 6">
            <a:hlinkClick r:id="rId3" action="ppaction://hlinksldjump"/>
            <a:extLst>
              <a:ext uri="{FF2B5EF4-FFF2-40B4-BE49-F238E27FC236}">
                <a16:creationId xmlns:a16="http://schemas.microsoft.com/office/drawing/2014/main" id="{41A7FA6C-94FA-A1DB-E614-7EE86EDC8CC4}"/>
              </a:ext>
            </a:extLst>
          </p:cNvPr>
          <p:cNvSpPr/>
          <p:nvPr/>
        </p:nvSpPr>
        <p:spPr>
          <a:xfrm>
            <a:off x="4945380" y="2279659"/>
            <a:ext cx="2301240" cy="670781"/>
          </a:xfrm>
          <a:prstGeom prst="roundRect">
            <a:avLst>
              <a:gd name="adj" fmla="val 50000"/>
            </a:avLst>
          </a:prstGeom>
          <a:solidFill>
            <a:srgbClr val="2926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22" name="Rectángulo: esquinas redondeadas 8">
            <a:hlinkClick r:id="rId4" action="ppaction://hlinksldjump"/>
            <a:extLst>
              <a:ext uri="{FF2B5EF4-FFF2-40B4-BE49-F238E27FC236}">
                <a16:creationId xmlns:a16="http://schemas.microsoft.com/office/drawing/2014/main" id="{E8CC722C-7384-9259-C738-F2C0F06D9568}"/>
              </a:ext>
            </a:extLst>
          </p:cNvPr>
          <p:cNvSpPr/>
          <p:nvPr/>
        </p:nvSpPr>
        <p:spPr>
          <a:xfrm>
            <a:off x="4801212" y="3083116"/>
            <a:ext cx="2662601" cy="670781"/>
          </a:xfrm>
          <a:prstGeom prst="roundRect">
            <a:avLst>
              <a:gd name="adj" fmla="val 50000"/>
            </a:avLst>
          </a:prstGeom>
          <a:solidFill>
            <a:srgbClr val="2926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25" name="Rectángulo: esquinas redondeadas 9">
            <a:extLst>
              <a:ext uri="{FF2B5EF4-FFF2-40B4-BE49-F238E27FC236}">
                <a16:creationId xmlns:a16="http://schemas.microsoft.com/office/drawing/2014/main" id="{480D4DC3-705D-81F1-7A84-DFE867AD719A}"/>
              </a:ext>
            </a:extLst>
          </p:cNvPr>
          <p:cNvSpPr/>
          <p:nvPr/>
        </p:nvSpPr>
        <p:spPr>
          <a:xfrm>
            <a:off x="515939" y="4226116"/>
            <a:ext cx="906462" cy="865799"/>
          </a:xfrm>
          <a:prstGeom prst="roundRect">
            <a:avLst/>
          </a:prstGeom>
          <a:solidFill>
            <a:srgbClr val="F7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29" name="Rectángulo: esquinas redondeadas 16">
            <a:extLst>
              <a:ext uri="{FF2B5EF4-FFF2-40B4-BE49-F238E27FC236}">
                <a16:creationId xmlns:a16="http://schemas.microsoft.com/office/drawing/2014/main" id="{27BAB69C-33AF-CE8F-F3CE-2E5744193A14}"/>
              </a:ext>
            </a:extLst>
          </p:cNvPr>
          <p:cNvSpPr/>
          <p:nvPr/>
        </p:nvSpPr>
        <p:spPr>
          <a:xfrm>
            <a:off x="1590030" y="4226116"/>
            <a:ext cx="906462" cy="865799"/>
          </a:xfrm>
          <a:prstGeom prst="roundRect">
            <a:avLst/>
          </a:prstGeom>
          <a:solidFill>
            <a:srgbClr val="F7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30" name="Rectángulo: esquinas redondeadas 17">
            <a:extLst>
              <a:ext uri="{FF2B5EF4-FFF2-40B4-BE49-F238E27FC236}">
                <a16:creationId xmlns:a16="http://schemas.microsoft.com/office/drawing/2014/main" id="{06C03454-4BAE-8872-6F9E-6DC41DA95035}"/>
              </a:ext>
            </a:extLst>
          </p:cNvPr>
          <p:cNvSpPr/>
          <p:nvPr/>
        </p:nvSpPr>
        <p:spPr>
          <a:xfrm>
            <a:off x="2664121" y="4226116"/>
            <a:ext cx="906462" cy="865799"/>
          </a:xfrm>
          <a:prstGeom prst="roundRect">
            <a:avLst/>
          </a:prstGeom>
          <a:solidFill>
            <a:srgbClr val="F7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31" name="Rectángulo: esquinas redondeadas 18">
            <a:extLst>
              <a:ext uri="{FF2B5EF4-FFF2-40B4-BE49-F238E27FC236}">
                <a16:creationId xmlns:a16="http://schemas.microsoft.com/office/drawing/2014/main" id="{50FD92AE-B2B0-A816-667F-D562B26A5113}"/>
              </a:ext>
            </a:extLst>
          </p:cNvPr>
          <p:cNvSpPr/>
          <p:nvPr/>
        </p:nvSpPr>
        <p:spPr>
          <a:xfrm>
            <a:off x="3738212" y="4226116"/>
            <a:ext cx="906462" cy="865799"/>
          </a:xfrm>
          <a:prstGeom prst="roundRect">
            <a:avLst/>
          </a:prstGeom>
          <a:solidFill>
            <a:srgbClr val="F7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32" name="Rectángulo: esquinas redondeadas 22">
            <a:extLst>
              <a:ext uri="{FF2B5EF4-FFF2-40B4-BE49-F238E27FC236}">
                <a16:creationId xmlns:a16="http://schemas.microsoft.com/office/drawing/2014/main" id="{B50335EA-7C19-EF1D-9F66-F6652B5D9D3F}"/>
              </a:ext>
            </a:extLst>
          </p:cNvPr>
          <p:cNvSpPr/>
          <p:nvPr/>
        </p:nvSpPr>
        <p:spPr>
          <a:xfrm>
            <a:off x="4812303" y="4226116"/>
            <a:ext cx="906462" cy="865799"/>
          </a:xfrm>
          <a:prstGeom prst="roundRect">
            <a:avLst/>
          </a:prstGeom>
          <a:solidFill>
            <a:srgbClr val="F7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33" name="Rectángulo: esquinas redondeadas 23">
            <a:extLst>
              <a:ext uri="{FF2B5EF4-FFF2-40B4-BE49-F238E27FC236}">
                <a16:creationId xmlns:a16="http://schemas.microsoft.com/office/drawing/2014/main" id="{47EAFDAB-6215-3AF5-8D12-438AD03E0633}"/>
              </a:ext>
            </a:extLst>
          </p:cNvPr>
          <p:cNvSpPr/>
          <p:nvPr/>
        </p:nvSpPr>
        <p:spPr>
          <a:xfrm>
            <a:off x="5886394" y="4226116"/>
            <a:ext cx="1202437" cy="865799"/>
          </a:xfrm>
          <a:prstGeom prst="roundRect">
            <a:avLst/>
          </a:prstGeom>
          <a:solidFill>
            <a:srgbClr val="F7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34" name="Rectángulo: esquinas redondeadas 25">
            <a:extLst>
              <a:ext uri="{FF2B5EF4-FFF2-40B4-BE49-F238E27FC236}">
                <a16:creationId xmlns:a16="http://schemas.microsoft.com/office/drawing/2014/main" id="{9282B10A-5307-186E-FF49-58DDE78F6D44}"/>
              </a:ext>
            </a:extLst>
          </p:cNvPr>
          <p:cNvSpPr/>
          <p:nvPr/>
        </p:nvSpPr>
        <p:spPr>
          <a:xfrm>
            <a:off x="7256461" y="4226116"/>
            <a:ext cx="903834" cy="865799"/>
          </a:xfrm>
          <a:prstGeom prst="roundRect">
            <a:avLst/>
          </a:prstGeom>
          <a:solidFill>
            <a:srgbClr val="F7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35" name="Rectángulo: esquinas redondeadas 26">
            <a:hlinkClick r:id="rId3" action="ppaction://hlinksldjump"/>
            <a:extLst>
              <a:ext uri="{FF2B5EF4-FFF2-40B4-BE49-F238E27FC236}">
                <a16:creationId xmlns:a16="http://schemas.microsoft.com/office/drawing/2014/main" id="{0E56DE18-4530-AC81-2116-6C3C3AF9D67A}"/>
              </a:ext>
            </a:extLst>
          </p:cNvPr>
          <p:cNvSpPr/>
          <p:nvPr/>
        </p:nvSpPr>
        <p:spPr>
          <a:xfrm>
            <a:off x="8840333" y="1555914"/>
            <a:ext cx="2835731" cy="600302"/>
          </a:xfrm>
          <a:prstGeom prst="roundRect">
            <a:avLst>
              <a:gd name="adj" fmla="val 25322"/>
            </a:avLst>
          </a:prstGeom>
          <a:solidFill>
            <a:srgbClr val="2926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36" name="Rectángulo: esquinas redondeadas 27">
            <a:extLst>
              <a:ext uri="{FF2B5EF4-FFF2-40B4-BE49-F238E27FC236}">
                <a16:creationId xmlns:a16="http://schemas.microsoft.com/office/drawing/2014/main" id="{BFF18B35-87A8-E27D-8220-A1EF8BC50BFA}"/>
              </a:ext>
            </a:extLst>
          </p:cNvPr>
          <p:cNvSpPr/>
          <p:nvPr/>
        </p:nvSpPr>
        <p:spPr>
          <a:xfrm>
            <a:off x="8840333" y="2297530"/>
            <a:ext cx="2835730" cy="4260577"/>
          </a:xfrm>
          <a:prstGeom prst="roundRect">
            <a:avLst>
              <a:gd name="adj" fmla="val 6366"/>
            </a:avLst>
          </a:prstGeom>
          <a:solidFill>
            <a:srgbClr val="F7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37" name="Rectángulo: esquinas redondeadas 38">
            <a:hlinkClick r:id="rId5" action="ppaction://hlinksldjump"/>
            <a:extLst>
              <a:ext uri="{FF2B5EF4-FFF2-40B4-BE49-F238E27FC236}">
                <a16:creationId xmlns:a16="http://schemas.microsoft.com/office/drawing/2014/main" id="{C2B3BF35-935E-D025-D20B-1AB266BFDE5A}"/>
              </a:ext>
            </a:extLst>
          </p:cNvPr>
          <p:cNvSpPr/>
          <p:nvPr/>
        </p:nvSpPr>
        <p:spPr>
          <a:xfrm>
            <a:off x="515939" y="5266620"/>
            <a:ext cx="7644355" cy="417815"/>
          </a:xfrm>
          <a:prstGeom prst="roundRect">
            <a:avLst>
              <a:gd name="adj" fmla="val 50000"/>
            </a:avLst>
          </a:prstGeom>
          <a:solidFill>
            <a:srgbClr val="F689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38" name="Rectángulo: esquinas redondeadas 39">
            <a:extLst>
              <a:ext uri="{FF2B5EF4-FFF2-40B4-BE49-F238E27FC236}">
                <a16:creationId xmlns:a16="http://schemas.microsoft.com/office/drawing/2014/main" id="{AE13A161-AB65-3182-4533-B90B6E282D30}"/>
              </a:ext>
            </a:extLst>
          </p:cNvPr>
          <p:cNvSpPr/>
          <p:nvPr/>
        </p:nvSpPr>
        <p:spPr>
          <a:xfrm>
            <a:off x="1126668" y="5860332"/>
            <a:ext cx="2835731" cy="416665"/>
          </a:xfrm>
          <a:prstGeom prst="roundRect">
            <a:avLst>
              <a:gd name="adj" fmla="val 50000"/>
            </a:avLst>
          </a:prstGeom>
          <a:solidFill>
            <a:srgbClr val="F689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39" name="Rectángulo: esquinas redondeadas 61">
            <a:hlinkClick r:id="rId6" action="ppaction://hlinksldjump"/>
            <a:extLst>
              <a:ext uri="{FF2B5EF4-FFF2-40B4-BE49-F238E27FC236}">
                <a16:creationId xmlns:a16="http://schemas.microsoft.com/office/drawing/2014/main" id="{AFDBFB90-033C-4792-D4B3-0AD00D48CF61}"/>
              </a:ext>
            </a:extLst>
          </p:cNvPr>
          <p:cNvSpPr/>
          <p:nvPr/>
        </p:nvSpPr>
        <p:spPr>
          <a:xfrm>
            <a:off x="4334668" y="5860332"/>
            <a:ext cx="2835731" cy="416665"/>
          </a:xfrm>
          <a:prstGeom prst="roundRect">
            <a:avLst>
              <a:gd name="adj" fmla="val 50000"/>
            </a:avLst>
          </a:prstGeom>
          <a:solidFill>
            <a:srgbClr val="2926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41" name="Rectángulo: esquinas redondeadas 5">
            <a:hlinkClick r:id="rId7" action="ppaction://hlinksldjump"/>
            <a:extLst>
              <a:ext uri="{FF2B5EF4-FFF2-40B4-BE49-F238E27FC236}">
                <a16:creationId xmlns:a16="http://schemas.microsoft.com/office/drawing/2014/main" id="{490DC64B-E605-1EAE-C446-F14349B2FD26}"/>
              </a:ext>
            </a:extLst>
          </p:cNvPr>
          <p:cNvSpPr/>
          <p:nvPr/>
        </p:nvSpPr>
        <p:spPr>
          <a:xfrm>
            <a:off x="4297680" y="1544783"/>
            <a:ext cx="3431178" cy="611434"/>
          </a:xfrm>
          <a:prstGeom prst="roundRect">
            <a:avLst>
              <a:gd name="adj" fmla="val 50000"/>
            </a:avLst>
          </a:prstGeom>
          <a:solidFill>
            <a:srgbClr val="F689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>
              <a:latin typeface="Ubuntu Light" panose="020B0304030602030204" pitchFamily="34" charset="0"/>
            </a:endParaRPr>
          </a:p>
        </p:txBody>
      </p:sp>
      <p:sp>
        <p:nvSpPr>
          <p:cNvPr id="42" name="TextBox 5">
            <a:hlinkClick r:id="rId7" action="ppaction://hlinksldjump"/>
            <a:extLst>
              <a:ext uri="{FF2B5EF4-FFF2-40B4-BE49-F238E27FC236}">
                <a16:creationId xmlns:a16="http://schemas.microsoft.com/office/drawing/2014/main" id="{75B4E179-F5F8-9052-7AA5-B277A1318598}"/>
              </a:ext>
            </a:extLst>
          </p:cNvPr>
          <p:cNvSpPr txBox="1"/>
          <p:nvPr/>
        </p:nvSpPr>
        <p:spPr>
          <a:xfrm>
            <a:off x="4478826" y="1568586"/>
            <a:ext cx="30688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1000" b="1" dirty="0">
                <a:solidFill>
                  <a:srgbClr val="292662"/>
                </a:solidFill>
                <a:effectLst/>
                <a:latin typeface="Ubuntu Light" panose="020B0304030602030204" pitchFamily="34" charset="0"/>
                <a:ea typeface="Yu Mincho" panose="020B0400000000000000" pitchFamily="18" charset="-128"/>
              </a:rPr>
              <a:t>Совет директоров и комитеты международного подразделения Специальной олимпиады</a:t>
            </a:r>
            <a:endParaRPr lang="es-PA" sz="1000" b="1" i="1" dirty="0">
              <a:solidFill>
                <a:srgbClr val="292662"/>
              </a:solidFill>
              <a:latin typeface="Ubuntu Light" panose="020B0304030602030204" pitchFamily="34" charset="0"/>
              <a:ea typeface="Yu Mincho" panose="020B0400000000000000" pitchFamily="18" charset="-128"/>
            </a:endParaRPr>
          </a:p>
        </p:txBody>
      </p:sp>
      <p:sp>
        <p:nvSpPr>
          <p:cNvPr id="43" name="TextBox 5">
            <a:hlinkClick r:id="rId3" action="ppaction://hlinksldjump"/>
            <a:extLst>
              <a:ext uri="{FF2B5EF4-FFF2-40B4-BE49-F238E27FC236}">
                <a16:creationId xmlns:a16="http://schemas.microsoft.com/office/drawing/2014/main" id="{C431659C-9C4A-72AE-6E08-BBA649305EBC}"/>
              </a:ext>
            </a:extLst>
          </p:cNvPr>
          <p:cNvSpPr txBox="1"/>
          <p:nvPr/>
        </p:nvSpPr>
        <p:spPr>
          <a:xfrm>
            <a:off x="5070204" y="2312593"/>
            <a:ext cx="20515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1000" b="1">
                <a:solidFill>
                  <a:srgbClr val="F7F5E8"/>
                </a:solidFill>
                <a:effectLst/>
                <a:latin typeface="Ubuntu Light" panose="020B0304030602030204" pitchFamily="34" charset="0"/>
                <a:ea typeface="Yu Mincho" panose="020B0400000000000000" pitchFamily="18" charset="-128"/>
              </a:rPr>
              <a:t>Международное подразделение Специальной олимпиады (SOI)</a:t>
            </a:r>
            <a:endParaRPr lang="es-PA" sz="1000" b="1" i="1" dirty="0">
              <a:solidFill>
                <a:srgbClr val="F7F5E8"/>
              </a:solidFill>
              <a:latin typeface="Ubuntu Light" panose="020B0304030602030204" pitchFamily="34" charset="0"/>
              <a:ea typeface="Yu Mincho" panose="020B0400000000000000" pitchFamily="18" charset="-128"/>
            </a:endParaRPr>
          </a:p>
        </p:txBody>
      </p:sp>
      <p:sp>
        <p:nvSpPr>
          <p:cNvPr id="44" name="TextBox 5">
            <a:hlinkClick r:id="rId4" action="ppaction://hlinksldjump"/>
            <a:extLst>
              <a:ext uri="{FF2B5EF4-FFF2-40B4-BE49-F238E27FC236}">
                <a16:creationId xmlns:a16="http://schemas.microsoft.com/office/drawing/2014/main" id="{8C770AE7-9920-8D26-8E80-075FF101824B}"/>
              </a:ext>
            </a:extLst>
          </p:cNvPr>
          <p:cNvSpPr txBox="1"/>
          <p:nvPr/>
        </p:nvSpPr>
        <p:spPr>
          <a:xfrm>
            <a:off x="4879760" y="3209850"/>
            <a:ext cx="2505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1000" dirty="0">
                <a:solidFill>
                  <a:srgbClr val="F7F5E8"/>
                </a:solidFill>
                <a:effectLst/>
                <a:ea typeface="Yu Mincho" panose="020B0400000000000000" pitchFamily="18" charset="-128"/>
              </a:rPr>
              <a:t>Региональные </a:t>
            </a:r>
            <a:r>
              <a:rPr lang="ru-ru" sz="1000">
                <a:solidFill>
                  <a:srgbClr val="F7F5E8"/>
                </a:solidFill>
                <a:effectLst/>
                <a:ea typeface="Yu Mincho" panose="020B0400000000000000" pitchFamily="18" charset="-128"/>
              </a:rPr>
              <a:t>президенты </a:t>
            </a:r>
            <a:br>
              <a:rPr lang="en-US" sz="1000">
                <a:solidFill>
                  <a:srgbClr val="F7F5E8"/>
                </a:solidFill>
                <a:effectLst/>
                <a:ea typeface="Yu Mincho" panose="020B0400000000000000" pitchFamily="18" charset="-128"/>
              </a:rPr>
            </a:br>
            <a:r>
              <a:rPr lang="ru-ru" sz="1000">
                <a:solidFill>
                  <a:srgbClr val="F7F5E8"/>
                </a:solidFill>
                <a:effectLst/>
                <a:ea typeface="Yu Mincho" panose="020B0400000000000000" pitchFamily="18" charset="-128"/>
              </a:rPr>
              <a:t>и управляющие директора</a:t>
            </a:r>
            <a:r>
              <a:rPr lang="en-US" sz="1000">
                <a:solidFill>
                  <a:srgbClr val="F7F5E8"/>
                </a:solidFill>
                <a:effectLst/>
                <a:ea typeface="Yu Mincho" panose="020B0400000000000000" pitchFamily="18" charset="-128"/>
              </a:rPr>
              <a:t>)</a:t>
            </a:r>
            <a:endParaRPr lang="es-PA" sz="1000" i="1" dirty="0">
              <a:solidFill>
                <a:srgbClr val="F7F5E8"/>
              </a:solidFill>
              <a:ea typeface="Yu Mincho" panose="020B0400000000000000" pitchFamily="18" charset="-128"/>
            </a:endParaRPr>
          </a:p>
        </p:txBody>
      </p:sp>
      <p:sp>
        <p:nvSpPr>
          <p:cNvPr id="45" name="TextBox 5">
            <a:hlinkClick r:id="rId3" action="ppaction://hlinksldjump"/>
            <a:extLst>
              <a:ext uri="{FF2B5EF4-FFF2-40B4-BE49-F238E27FC236}">
                <a16:creationId xmlns:a16="http://schemas.microsoft.com/office/drawing/2014/main" id="{A1182E0B-DBD0-BCFC-819D-BC85E917C96B}"/>
              </a:ext>
            </a:extLst>
          </p:cNvPr>
          <p:cNvSpPr txBox="1">
            <a:spLocks/>
          </p:cNvSpPr>
          <p:nvPr/>
        </p:nvSpPr>
        <p:spPr>
          <a:xfrm>
            <a:off x="8852898" y="1625232"/>
            <a:ext cx="2823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1200" b="1" dirty="0">
                <a:solidFill>
                  <a:srgbClr val="F7F5E8"/>
                </a:solidFill>
                <a:effectLst/>
                <a:latin typeface="Ubuntu Light" panose="020B0304030602030204" pitchFamily="34" charset="0"/>
                <a:ea typeface="Yu Mincho" panose="020B0400000000000000" pitchFamily="18" charset="-128"/>
              </a:rPr>
              <a:t>Международная группа руководителей (GLT)</a:t>
            </a:r>
            <a:endParaRPr lang="es-PA" sz="1200" b="1" i="1" dirty="0">
              <a:solidFill>
                <a:srgbClr val="F7F5E8"/>
              </a:solidFill>
              <a:latin typeface="Ubuntu Light" panose="020B0304030602030204" pitchFamily="34" charset="0"/>
              <a:ea typeface="Yu Mincho" panose="020B0400000000000000" pitchFamily="18" charset="-128"/>
            </a:endParaRPr>
          </a:p>
        </p:txBody>
      </p:sp>
      <p:sp>
        <p:nvSpPr>
          <p:cNvPr id="46" name="TextBox 5">
            <a:extLst>
              <a:ext uri="{FF2B5EF4-FFF2-40B4-BE49-F238E27FC236}">
                <a16:creationId xmlns:a16="http://schemas.microsoft.com/office/drawing/2014/main" id="{BD6491C9-A522-68CD-41BD-69723DDB5B08}"/>
              </a:ext>
            </a:extLst>
          </p:cNvPr>
          <p:cNvSpPr txBox="1">
            <a:spLocks/>
          </p:cNvSpPr>
          <p:nvPr/>
        </p:nvSpPr>
        <p:spPr>
          <a:xfrm>
            <a:off x="8888937" y="2458625"/>
            <a:ext cx="2774562" cy="4026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marL="391500" indent="-285750">
              <a:lnSpc>
                <a:spcPct val="90000"/>
              </a:lnSpc>
              <a:spcAft>
                <a:spcPts val="800"/>
              </a:spcAft>
              <a:buBlip>
                <a:blip r:embed="rId8"/>
              </a:buBlip>
            </a:pPr>
            <a:r>
              <a:rPr lang="ru-ru" sz="1000" kern="100" dirty="0">
                <a:solidFill>
                  <a:srgbClr val="292662"/>
                </a:solidFill>
              </a:rPr>
              <a:t>Отдел спорта и организации соревнований</a:t>
            </a:r>
          </a:p>
          <a:p>
            <a:pPr marL="391500" indent="-285750">
              <a:lnSpc>
                <a:spcPct val="90000"/>
              </a:lnSpc>
              <a:spcAft>
                <a:spcPts val="800"/>
              </a:spcAft>
              <a:buBlip>
                <a:blip r:embed="rId8"/>
              </a:buBlip>
            </a:pPr>
            <a:r>
              <a:rPr lang="ru-ru" sz="1000" kern="100" dirty="0">
                <a:solidFill>
                  <a:srgbClr val="292662"/>
                </a:solidFill>
              </a:rPr>
              <a:t>Отдел охраны здоровья </a:t>
            </a:r>
          </a:p>
          <a:p>
            <a:pPr marL="391500" indent="-285750">
              <a:lnSpc>
                <a:spcPct val="90000"/>
              </a:lnSpc>
              <a:spcAft>
                <a:spcPts val="800"/>
              </a:spcAft>
              <a:buBlip>
                <a:blip r:embed="rId8"/>
              </a:buBlip>
            </a:pPr>
            <a:r>
              <a:rPr lang="ru-ru" sz="1000" kern="100" dirty="0">
                <a:solidFill>
                  <a:srgbClr val="292662"/>
                </a:solidFill>
              </a:rPr>
              <a:t>Отдел образования и организации международных молодежных мероприятий   </a:t>
            </a:r>
            <a:endParaRPr lang="es-PA" sz="1000" kern="100" dirty="0">
              <a:solidFill>
                <a:srgbClr val="292662"/>
              </a:solidFill>
            </a:endParaRPr>
          </a:p>
          <a:p>
            <a:pPr marL="391500" indent="-285750">
              <a:lnSpc>
                <a:spcPct val="90000"/>
              </a:lnSpc>
              <a:spcAft>
                <a:spcPts val="800"/>
              </a:spcAft>
              <a:buBlip>
                <a:blip r:embed="rId8"/>
              </a:buBlip>
            </a:pPr>
            <a:r>
              <a:rPr lang="ru-ru" sz="1000" kern="100" dirty="0">
                <a:solidFill>
                  <a:srgbClr val="292662"/>
                </a:solidFill>
              </a:rPr>
              <a:t>Отдел лидерства и развития организации   </a:t>
            </a:r>
            <a:endParaRPr lang="es-PA" sz="1000" kern="100" dirty="0">
              <a:solidFill>
                <a:srgbClr val="292662"/>
              </a:solidFill>
            </a:endParaRPr>
          </a:p>
          <a:p>
            <a:pPr marL="391500" lvl="0" indent="-285750">
              <a:lnSpc>
                <a:spcPct val="90000"/>
              </a:lnSpc>
              <a:spcAft>
                <a:spcPts val="800"/>
              </a:spcAft>
              <a:buBlip>
                <a:blip r:embed="rId8"/>
              </a:buBlip>
            </a:pPr>
            <a:r>
              <a:rPr lang="ru-ru" sz="1000" kern="100" dirty="0">
                <a:solidFill>
                  <a:srgbClr val="292662"/>
                </a:solidFill>
              </a:rPr>
              <a:t>Отдел работы в </a:t>
            </a:r>
            <a:r>
              <a:rPr lang="ru-ru" sz="1000" kern="100">
                <a:solidFill>
                  <a:srgbClr val="292662"/>
                </a:solidFill>
              </a:rPr>
              <a:t>регионах и </a:t>
            </a:r>
            <a:r>
              <a:rPr lang="ru-ru" sz="1000" kern="100" dirty="0">
                <a:solidFill>
                  <a:srgbClr val="292662"/>
                </a:solidFill>
              </a:rPr>
              <a:t>в рамках программ (региональные президенты подчиняются руководителю данного отдела)   </a:t>
            </a:r>
            <a:endParaRPr lang="es-PA" sz="1000" kern="100" dirty="0">
              <a:solidFill>
                <a:srgbClr val="292662"/>
              </a:solidFill>
            </a:endParaRPr>
          </a:p>
          <a:p>
            <a:pPr marL="391500" lvl="0" indent="-285750">
              <a:lnSpc>
                <a:spcPct val="90000"/>
              </a:lnSpc>
              <a:spcAft>
                <a:spcPts val="800"/>
              </a:spcAft>
              <a:buBlip>
                <a:blip r:embed="rId8"/>
              </a:buBlip>
            </a:pPr>
            <a:r>
              <a:rPr lang="ru-ru" sz="1000" kern="100" dirty="0">
                <a:solidFill>
                  <a:srgbClr val="292662"/>
                </a:solidFill>
              </a:rPr>
              <a:t>Отдел работы с государственными учреждениями   </a:t>
            </a:r>
            <a:endParaRPr lang="es-PA" sz="1000" kern="100" dirty="0">
              <a:solidFill>
                <a:srgbClr val="292662"/>
              </a:solidFill>
            </a:endParaRPr>
          </a:p>
          <a:p>
            <a:pPr marL="391500" lvl="0" indent="-285750">
              <a:lnSpc>
                <a:spcPct val="90000"/>
              </a:lnSpc>
              <a:spcAft>
                <a:spcPts val="800"/>
              </a:spcAft>
              <a:buBlip>
                <a:blip r:embed="rId8"/>
              </a:buBlip>
            </a:pPr>
            <a:r>
              <a:rPr lang="ru-ru" sz="1000" kern="100" dirty="0">
                <a:solidFill>
                  <a:srgbClr val="292662"/>
                </a:solidFill>
              </a:rPr>
              <a:t>Отдел маркетинга и коммуникаций   </a:t>
            </a:r>
            <a:endParaRPr lang="es-PA" sz="1000" kern="100" dirty="0">
              <a:solidFill>
                <a:srgbClr val="292662"/>
              </a:solidFill>
            </a:endParaRPr>
          </a:p>
          <a:p>
            <a:pPr marL="391500" lvl="0" indent="-285750">
              <a:lnSpc>
                <a:spcPct val="90000"/>
              </a:lnSpc>
              <a:spcAft>
                <a:spcPts val="800"/>
              </a:spcAft>
              <a:buBlip>
                <a:blip r:embed="rId8"/>
              </a:buBlip>
            </a:pPr>
            <a:r>
              <a:rPr lang="ru-ru" sz="1000" kern="100" dirty="0">
                <a:solidFill>
                  <a:srgbClr val="292662"/>
                </a:solidFill>
              </a:rPr>
              <a:t>Отдел информационных технологий   </a:t>
            </a:r>
            <a:endParaRPr lang="es-PA" sz="1000" kern="100" dirty="0">
              <a:solidFill>
                <a:srgbClr val="292662"/>
              </a:solidFill>
            </a:endParaRPr>
          </a:p>
          <a:p>
            <a:pPr marL="391500" lvl="0" indent="-285750">
              <a:lnSpc>
                <a:spcPct val="90000"/>
              </a:lnSpc>
              <a:spcAft>
                <a:spcPts val="800"/>
              </a:spcAft>
              <a:buBlip>
                <a:blip r:embed="rId8"/>
              </a:buBlip>
            </a:pPr>
            <a:r>
              <a:rPr lang="ru-ru" sz="1000" kern="100" dirty="0">
                <a:solidFill>
                  <a:srgbClr val="292662"/>
                </a:solidFill>
              </a:rPr>
              <a:t>Юридический отдел   </a:t>
            </a:r>
            <a:endParaRPr lang="es-PA" sz="1000" kern="100" dirty="0">
              <a:solidFill>
                <a:srgbClr val="292662"/>
              </a:solidFill>
            </a:endParaRPr>
          </a:p>
          <a:p>
            <a:pPr marL="391500" lvl="0" indent="-285750">
              <a:lnSpc>
                <a:spcPct val="90000"/>
              </a:lnSpc>
              <a:spcAft>
                <a:spcPts val="800"/>
              </a:spcAft>
              <a:buBlip>
                <a:blip r:embed="rId8"/>
              </a:buBlip>
            </a:pPr>
            <a:r>
              <a:rPr lang="ru-ru" sz="1000" kern="100" dirty="0">
                <a:solidFill>
                  <a:srgbClr val="292662"/>
                </a:solidFill>
              </a:rPr>
              <a:t>Финансовый отдел   </a:t>
            </a:r>
            <a:endParaRPr lang="es-PA" sz="1000" kern="100" dirty="0">
              <a:solidFill>
                <a:srgbClr val="292662"/>
              </a:solidFill>
            </a:endParaRPr>
          </a:p>
          <a:p>
            <a:pPr marL="391500" indent="-285750">
              <a:lnSpc>
                <a:spcPct val="90000"/>
              </a:lnSpc>
              <a:spcAft>
                <a:spcPts val="800"/>
              </a:spcAft>
              <a:buBlip>
                <a:blip r:embed="rId8"/>
              </a:buBlip>
            </a:pPr>
            <a:r>
              <a:rPr lang="ru-ru" sz="1000" kern="100" dirty="0">
                <a:solidFill>
                  <a:srgbClr val="292662"/>
                </a:solidFill>
              </a:rPr>
              <a:t>Отдел управления персоналом   </a:t>
            </a:r>
            <a:endParaRPr lang="es-PA" sz="1000" kern="100" dirty="0">
              <a:solidFill>
                <a:srgbClr val="292662"/>
              </a:solidFill>
            </a:endParaRPr>
          </a:p>
        </p:txBody>
      </p:sp>
      <p:sp>
        <p:nvSpPr>
          <p:cNvPr id="47" name="TextBox 5">
            <a:extLst>
              <a:ext uri="{FF2B5EF4-FFF2-40B4-BE49-F238E27FC236}">
                <a16:creationId xmlns:a16="http://schemas.microsoft.com/office/drawing/2014/main" id="{956B6093-95E5-BD83-9B4F-15E0D333C489}"/>
              </a:ext>
            </a:extLst>
          </p:cNvPr>
          <p:cNvSpPr txBox="1">
            <a:spLocks/>
          </p:cNvSpPr>
          <p:nvPr/>
        </p:nvSpPr>
        <p:spPr>
          <a:xfrm>
            <a:off x="513937" y="4531204"/>
            <a:ext cx="908260" cy="2031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80000"/>
              </a:lnSpc>
              <a:spcAft>
                <a:spcPts val="800"/>
              </a:spcAft>
            </a:pPr>
            <a:r>
              <a:rPr lang="ru-ru" sz="900" kern="100" dirty="0">
                <a:solidFill>
                  <a:srgbClr val="292662"/>
                </a:solidFill>
              </a:rPr>
              <a:t>СО, Африка</a:t>
            </a:r>
          </a:p>
        </p:txBody>
      </p:sp>
      <p:sp>
        <p:nvSpPr>
          <p:cNvPr id="49" name="TextBox 5">
            <a:extLst>
              <a:ext uri="{FF2B5EF4-FFF2-40B4-BE49-F238E27FC236}">
                <a16:creationId xmlns:a16="http://schemas.microsoft.com/office/drawing/2014/main" id="{44B0B645-5EB3-52C9-DAE9-0125FDE5C17E}"/>
              </a:ext>
            </a:extLst>
          </p:cNvPr>
          <p:cNvSpPr txBox="1">
            <a:spLocks/>
          </p:cNvSpPr>
          <p:nvPr/>
        </p:nvSpPr>
        <p:spPr>
          <a:xfrm>
            <a:off x="2660059" y="4429230"/>
            <a:ext cx="916534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80000"/>
              </a:lnSpc>
              <a:spcAft>
                <a:spcPts val="800"/>
              </a:spcAft>
            </a:pPr>
            <a:r>
              <a:rPr lang="ru-ru" sz="900" kern="100" dirty="0">
                <a:solidFill>
                  <a:srgbClr val="292662"/>
                </a:solidFill>
              </a:rPr>
              <a:t>СО, Восточная Азия</a:t>
            </a:r>
          </a:p>
        </p:txBody>
      </p:sp>
      <p:sp>
        <p:nvSpPr>
          <p:cNvPr id="50" name="TextBox 5">
            <a:extLst>
              <a:ext uri="{FF2B5EF4-FFF2-40B4-BE49-F238E27FC236}">
                <a16:creationId xmlns:a16="http://schemas.microsoft.com/office/drawing/2014/main" id="{6945802D-EF98-C7E5-DFD5-9EBDECF940A3}"/>
              </a:ext>
            </a:extLst>
          </p:cNvPr>
          <p:cNvSpPr txBox="1">
            <a:spLocks/>
          </p:cNvSpPr>
          <p:nvPr/>
        </p:nvSpPr>
        <p:spPr>
          <a:xfrm>
            <a:off x="3725547" y="4456932"/>
            <a:ext cx="91882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algn="ctr">
              <a:spcAft>
                <a:spcPts val="800"/>
              </a:spcAft>
            </a:pPr>
            <a:r>
              <a:rPr lang="ru-ru" sz="900" kern="100" dirty="0">
                <a:solidFill>
                  <a:srgbClr val="292662"/>
                </a:solidFill>
              </a:rPr>
              <a:t>СО, </a:t>
            </a:r>
            <a:r>
              <a:rPr lang="ru-ru" sz="900" kern="100">
                <a:solidFill>
                  <a:srgbClr val="292662"/>
                </a:solidFill>
              </a:rPr>
              <a:t>Европа </a:t>
            </a:r>
            <a:br>
              <a:rPr lang="en-US" sz="900" kern="100">
                <a:solidFill>
                  <a:srgbClr val="292662"/>
                </a:solidFill>
              </a:rPr>
            </a:br>
            <a:r>
              <a:rPr lang="ru-ru" sz="900" kern="100">
                <a:solidFill>
                  <a:srgbClr val="292662"/>
                </a:solidFill>
              </a:rPr>
              <a:t>и </a:t>
            </a:r>
            <a:r>
              <a:rPr lang="ru-ru" sz="900" kern="100" dirty="0">
                <a:solidFill>
                  <a:srgbClr val="292662"/>
                </a:solidFill>
              </a:rPr>
              <a:t>Евразия</a:t>
            </a:r>
          </a:p>
        </p:txBody>
      </p:sp>
      <p:sp>
        <p:nvSpPr>
          <p:cNvPr id="51" name="TextBox 5">
            <a:extLst>
              <a:ext uri="{FF2B5EF4-FFF2-40B4-BE49-F238E27FC236}">
                <a16:creationId xmlns:a16="http://schemas.microsoft.com/office/drawing/2014/main" id="{3A655714-632B-AF7F-84BC-B009FD1480E6}"/>
              </a:ext>
            </a:extLst>
          </p:cNvPr>
          <p:cNvSpPr txBox="1">
            <a:spLocks/>
          </p:cNvSpPr>
          <p:nvPr/>
        </p:nvSpPr>
        <p:spPr>
          <a:xfrm>
            <a:off x="4811963" y="4429230"/>
            <a:ext cx="906462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80000"/>
              </a:lnSpc>
              <a:spcAft>
                <a:spcPts val="800"/>
              </a:spcAft>
            </a:pPr>
            <a:r>
              <a:rPr lang="ru-ru" sz="900" kern="100" dirty="0">
                <a:solidFill>
                  <a:srgbClr val="292662"/>
                </a:solidFill>
              </a:rPr>
              <a:t>СО, Латинская Америка</a:t>
            </a:r>
          </a:p>
        </p:txBody>
      </p:sp>
      <p:sp>
        <p:nvSpPr>
          <p:cNvPr id="52" name="TextBox 5">
            <a:extLst>
              <a:ext uri="{FF2B5EF4-FFF2-40B4-BE49-F238E27FC236}">
                <a16:creationId xmlns:a16="http://schemas.microsoft.com/office/drawing/2014/main" id="{AA51B392-54B8-C821-6ACC-D8D6F3006BCE}"/>
              </a:ext>
            </a:extLst>
          </p:cNvPr>
          <p:cNvSpPr txBox="1">
            <a:spLocks/>
          </p:cNvSpPr>
          <p:nvPr/>
        </p:nvSpPr>
        <p:spPr>
          <a:xfrm>
            <a:off x="5875204" y="4387681"/>
            <a:ext cx="1236202" cy="5078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s-PA"/>
            </a:defPPr>
            <a:lvl1pPr marL="105750" algn="ctr">
              <a:spcAft>
                <a:spcPts val="800"/>
              </a:spcAft>
              <a:defRPr sz="1400" kern="1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marL="0"/>
            <a:r>
              <a:rPr lang="ru-ru" sz="900" dirty="0">
                <a:solidFill>
                  <a:srgbClr val="292662"/>
                </a:solidFill>
              </a:rPr>
              <a:t>СО, Ближний Восток и Северная Африка</a:t>
            </a:r>
          </a:p>
        </p:txBody>
      </p:sp>
      <p:sp>
        <p:nvSpPr>
          <p:cNvPr id="53" name="TextBox 5">
            <a:extLst>
              <a:ext uri="{FF2B5EF4-FFF2-40B4-BE49-F238E27FC236}">
                <a16:creationId xmlns:a16="http://schemas.microsoft.com/office/drawing/2014/main" id="{4A607331-9FC4-7868-DF9D-BF6ADA2758D6}"/>
              </a:ext>
            </a:extLst>
          </p:cNvPr>
          <p:cNvSpPr txBox="1">
            <a:spLocks/>
          </p:cNvSpPr>
          <p:nvPr/>
        </p:nvSpPr>
        <p:spPr>
          <a:xfrm>
            <a:off x="7255831" y="4387681"/>
            <a:ext cx="904463" cy="5078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s-PA"/>
            </a:defPPr>
            <a:lvl1pPr marL="105750" algn="ctr">
              <a:spcAft>
                <a:spcPts val="800"/>
              </a:spcAft>
              <a:defRPr sz="1400" kern="1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marL="0"/>
            <a:r>
              <a:rPr lang="ru-ru" sz="900" dirty="0">
                <a:solidFill>
                  <a:srgbClr val="292662"/>
                </a:solidFill>
              </a:rPr>
              <a:t>СО, Северная Америка</a:t>
            </a:r>
          </a:p>
        </p:txBody>
      </p:sp>
      <p:sp>
        <p:nvSpPr>
          <p:cNvPr id="54" name="TextBox 5">
            <a:hlinkClick r:id="rId5" action="ppaction://hlinksldjump"/>
            <a:extLst>
              <a:ext uri="{FF2B5EF4-FFF2-40B4-BE49-F238E27FC236}">
                <a16:creationId xmlns:a16="http://schemas.microsoft.com/office/drawing/2014/main" id="{BB51D450-42A1-4B34-04D5-0E56E136A0E6}"/>
              </a:ext>
            </a:extLst>
          </p:cNvPr>
          <p:cNvSpPr txBox="1"/>
          <p:nvPr/>
        </p:nvSpPr>
        <p:spPr>
          <a:xfrm>
            <a:off x="3698405" y="5349795"/>
            <a:ext cx="12794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1000" b="1" dirty="0">
                <a:solidFill>
                  <a:srgbClr val="292662"/>
                </a:solidFill>
                <a:effectLst/>
                <a:latin typeface="Ubuntu Light" panose="020B0304030602030204" pitchFamily="34" charset="0"/>
                <a:ea typeface="Yu Mincho" panose="020B0400000000000000" pitchFamily="18" charset="-128"/>
              </a:rPr>
              <a:t>Программы</a:t>
            </a:r>
            <a:endParaRPr lang="es-PA" sz="1000" b="1" i="1" dirty="0">
              <a:solidFill>
                <a:srgbClr val="292662"/>
              </a:solidFill>
              <a:latin typeface="Ubuntu Light" panose="020B0304030602030204" pitchFamily="34" charset="0"/>
              <a:ea typeface="Yu Mincho" panose="020B0400000000000000" pitchFamily="18" charset="-128"/>
            </a:endParaRPr>
          </a:p>
        </p:txBody>
      </p:sp>
      <p:sp>
        <p:nvSpPr>
          <p:cNvPr id="55" name="TextBox 5">
            <a:extLst>
              <a:ext uri="{FF2B5EF4-FFF2-40B4-BE49-F238E27FC236}">
                <a16:creationId xmlns:a16="http://schemas.microsoft.com/office/drawing/2014/main" id="{44E6F36C-53E9-7B69-DB81-28CF64434786}"/>
              </a:ext>
            </a:extLst>
          </p:cNvPr>
          <p:cNvSpPr txBox="1"/>
          <p:nvPr/>
        </p:nvSpPr>
        <p:spPr>
          <a:xfrm>
            <a:off x="1427179" y="5952893"/>
            <a:ext cx="21434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1000" dirty="0">
                <a:solidFill>
                  <a:srgbClr val="292662"/>
                </a:solidFill>
                <a:effectLst/>
                <a:ea typeface="Yu Mincho" panose="020B0400000000000000" pitchFamily="18" charset="-128"/>
              </a:rPr>
              <a:t>Промежуточные программы</a:t>
            </a:r>
            <a:endParaRPr lang="es-PA" sz="1000" i="1" dirty="0">
              <a:solidFill>
                <a:srgbClr val="292662"/>
              </a:solidFill>
              <a:ea typeface="Yu Mincho" panose="020B0400000000000000" pitchFamily="18" charset="-128"/>
            </a:endParaRPr>
          </a:p>
        </p:txBody>
      </p:sp>
      <p:sp>
        <p:nvSpPr>
          <p:cNvPr id="56" name="TextBox 5">
            <a:hlinkClick r:id="rId6" action="ppaction://hlinksldjump"/>
            <a:extLst>
              <a:ext uri="{FF2B5EF4-FFF2-40B4-BE49-F238E27FC236}">
                <a16:creationId xmlns:a16="http://schemas.microsoft.com/office/drawing/2014/main" id="{411BD9B1-8E83-25B4-46B0-147583F91B4D}"/>
              </a:ext>
            </a:extLst>
          </p:cNvPr>
          <p:cNvSpPr txBox="1"/>
          <p:nvPr/>
        </p:nvSpPr>
        <p:spPr>
          <a:xfrm>
            <a:off x="4917164" y="5952893"/>
            <a:ext cx="17055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1000" dirty="0">
                <a:solidFill>
                  <a:srgbClr val="F7F5E8"/>
                </a:solidFill>
                <a:effectLst/>
                <a:ea typeface="Yu Mincho" panose="020B0400000000000000" pitchFamily="18" charset="-128"/>
              </a:rPr>
              <a:t>Местные программы</a:t>
            </a:r>
            <a:endParaRPr lang="es-PA" sz="1000" i="1" dirty="0">
              <a:solidFill>
                <a:srgbClr val="F7F5E8"/>
              </a:solidFill>
              <a:ea typeface="Yu Mincho" panose="020B0400000000000000" pitchFamily="18" charset="-128"/>
            </a:endParaRPr>
          </a:p>
        </p:txBody>
      </p:sp>
      <p:cxnSp>
        <p:nvCxnSpPr>
          <p:cNvPr id="57" name="Conector recto 114">
            <a:extLst>
              <a:ext uri="{FF2B5EF4-FFF2-40B4-BE49-F238E27FC236}">
                <a16:creationId xmlns:a16="http://schemas.microsoft.com/office/drawing/2014/main" id="{05E6A984-14DB-5FCA-CEAD-CB44F8710ECB}"/>
              </a:ext>
            </a:extLst>
          </p:cNvPr>
          <p:cNvCxnSpPr>
            <a:cxnSpLocks/>
          </p:cNvCxnSpPr>
          <p:nvPr/>
        </p:nvCxnSpPr>
        <p:spPr>
          <a:xfrm flipH="1">
            <a:off x="3962399" y="6068664"/>
            <a:ext cx="372269" cy="0"/>
          </a:xfrm>
          <a:prstGeom prst="line">
            <a:avLst/>
          </a:prstGeom>
          <a:ln w="19050">
            <a:solidFill>
              <a:srgbClr val="606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37CDB53-A8DA-D817-538F-745A846D01A3}"/>
              </a:ext>
            </a:extLst>
          </p:cNvPr>
          <p:cNvSpPr txBox="1"/>
          <p:nvPr/>
        </p:nvSpPr>
        <p:spPr>
          <a:xfrm>
            <a:off x="811899" y="807489"/>
            <a:ext cx="5651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6891F"/>
                </a:solidFill>
                <a:latin typeface="Ubuntu" panose="020B0504030602030204" pitchFamily="34" charset="0"/>
              </a:rPr>
              <a:t>Структура организации</a:t>
            </a:r>
          </a:p>
        </p:txBody>
      </p:sp>
      <p:sp>
        <p:nvSpPr>
          <p:cNvPr id="4" name="Rectángulo 121">
            <a:extLst>
              <a:ext uri="{FF2B5EF4-FFF2-40B4-BE49-F238E27FC236}">
                <a16:creationId xmlns:a16="http://schemas.microsoft.com/office/drawing/2014/main" id="{991C6734-6166-47D4-0030-32BFB28CAA04}"/>
              </a:ext>
            </a:extLst>
          </p:cNvPr>
          <p:cNvSpPr/>
          <p:nvPr/>
        </p:nvSpPr>
        <p:spPr>
          <a:xfrm>
            <a:off x="-15817" y="0"/>
            <a:ext cx="12192000" cy="6858000"/>
          </a:xfrm>
          <a:prstGeom prst="rect">
            <a:avLst/>
          </a:prstGeom>
          <a:solidFill>
            <a:schemeClr val="bg2">
              <a:lumMod val="5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t</a:t>
            </a:r>
          </a:p>
        </p:txBody>
      </p:sp>
      <p:sp>
        <p:nvSpPr>
          <p:cNvPr id="5" name="Rectángulo 119">
            <a:extLst>
              <a:ext uri="{FF2B5EF4-FFF2-40B4-BE49-F238E27FC236}">
                <a16:creationId xmlns:a16="http://schemas.microsoft.com/office/drawing/2014/main" id="{2B3AD0DD-0EE2-C148-8FD4-F51B10CF12B4}"/>
              </a:ext>
            </a:extLst>
          </p:cNvPr>
          <p:cNvSpPr/>
          <p:nvPr/>
        </p:nvSpPr>
        <p:spPr>
          <a:xfrm>
            <a:off x="2228623" y="2455911"/>
            <a:ext cx="7807063" cy="1912399"/>
          </a:xfrm>
          <a:prstGeom prst="roundRect">
            <a:avLst>
              <a:gd name="adj" fmla="val 50000"/>
            </a:avLst>
          </a:prstGeom>
          <a:solidFill>
            <a:srgbClr val="F7F5E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0E16A646-7211-2DED-D2CE-D268BD61013C}"/>
              </a:ext>
            </a:extLst>
          </p:cNvPr>
          <p:cNvSpPr txBox="1"/>
          <p:nvPr/>
        </p:nvSpPr>
        <p:spPr>
          <a:xfrm>
            <a:off x="2939097" y="2611479"/>
            <a:ext cx="6840990" cy="1586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>
              <a:lnSpc>
                <a:spcPct val="110000"/>
              </a:lnSpc>
            </a:pPr>
            <a:r>
              <a:rPr lang="ru-ru" sz="1800" b="1" dirty="0">
                <a:solidFill>
                  <a:srgbClr val="F6891F"/>
                </a:solidFill>
                <a:effectLst/>
                <a:ea typeface="Yu Mincho" panose="020B0400000000000000" pitchFamily="18" charset="-128"/>
              </a:rPr>
              <a:t>GLT</a:t>
            </a:r>
            <a:r>
              <a:rPr lang="ru-ru" sz="1800" dirty="0">
                <a:solidFill>
                  <a:srgbClr val="292662"/>
                </a:solidFill>
                <a:effectLst/>
                <a:ea typeface="Yu Mincho" panose="020B0400000000000000" pitchFamily="18" charset="-128"/>
              </a:rPr>
              <a:t> — это группа высшего руководства SOI с обширным опытом корпоративной и некоммерческой деятельности</a:t>
            </a:r>
            <a:r>
              <a:rPr lang="ru-ru" sz="1800">
                <a:solidFill>
                  <a:srgbClr val="292662"/>
                </a:solidFill>
                <a:effectLst/>
                <a:ea typeface="Yu Mincho" panose="020B0400000000000000" pitchFamily="18" charset="-128"/>
              </a:rPr>
              <a:t>. </a:t>
            </a:r>
            <a:br>
              <a:rPr lang="en-US" sz="1800">
                <a:solidFill>
                  <a:srgbClr val="292662"/>
                </a:solidFill>
                <a:effectLst/>
                <a:ea typeface="Yu Mincho" panose="020B0400000000000000" pitchFamily="18" charset="-128"/>
              </a:rPr>
            </a:br>
            <a:r>
              <a:rPr lang="ru-ru" sz="1800">
                <a:solidFill>
                  <a:srgbClr val="292662"/>
                </a:solidFill>
                <a:effectLst/>
                <a:ea typeface="Yu Mincho" panose="020B0400000000000000" pitchFamily="18" charset="-128"/>
              </a:rPr>
              <a:t>В </a:t>
            </a:r>
            <a:r>
              <a:rPr lang="ru-ru" sz="1800" dirty="0">
                <a:solidFill>
                  <a:srgbClr val="292662"/>
                </a:solidFill>
                <a:effectLst/>
                <a:ea typeface="Yu Mincho" panose="020B0400000000000000" pitchFamily="18" charset="-128"/>
              </a:rPr>
              <a:t>нее входят руководители основных отделов организации. Группа GLT подотчетна совету директоров и принимает важные для организации решения.</a:t>
            </a:r>
            <a:endParaRPr lang="es-PA" sz="2400" b="1" i="1" dirty="0">
              <a:solidFill>
                <a:srgbClr val="292662"/>
              </a:solidFill>
              <a:ea typeface="Yu Mincho" panose="020B0400000000000000" pitchFamily="18" charset="-128"/>
            </a:endParaRP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CEDDAA19-353B-612B-7339-C872C620F20C}"/>
              </a:ext>
            </a:extLst>
          </p:cNvPr>
          <p:cNvSpPr txBox="1">
            <a:spLocks/>
          </p:cNvSpPr>
          <p:nvPr/>
        </p:nvSpPr>
        <p:spPr>
          <a:xfrm>
            <a:off x="1514066" y="4429230"/>
            <a:ext cx="1064826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80000"/>
              </a:lnSpc>
              <a:spcAft>
                <a:spcPts val="800"/>
              </a:spcAft>
            </a:pPr>
            <a:r>
              <a:rPr lang="ru-ru" sz="900" kern="100">
                <a:solidFill>
                  <a:srgbClr val="292662"/>
                </a:solidFill>
              </a:rPr>
              <a:t>СО, Азиатско-Тихоокеанский регион</a:t>
            </a:r>
            <a:endParaRPr lang="es-PA" sz="900" kern="100" dirty="0">
              <a:solidFill>
                <a:srgbClr val="2926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207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F8916BC-4192-A80C-FAFB-53AC72FB35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6278" y="3052962"/>
            <a:ext cx="4681537" cy="630156"/>
          </a:xfrm>
        </p:spPr>
        <p:txBody>
          <a:bodyPr>
            <a:normAutofit/>
          </a:bodyPr>
          <a:lstStyle/>
          <a:p>
            <a:r>
              <a:rPr lang="ru-ru" dirty="0"/>
              <a:t>Первый день</a:t>
            </a:r>
          </a:p>
        </p:txBody>
      </p:sp>
    </p:spTree>
    <p:extLst>
      <p:ext uri="{BB962C8B-B14F-4D97-AF65-F5344CB8AC3E}">
        <p14:creationId xmlns:p14="http://schemas.microsoft.com/office/powerpoint/2010/main" val="32930658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7A16E6-CAFE-3399-965D-5E3429D98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28A8BDEE-C92A-774D-E72D-28CD8C6991A7}"/>
              </a:ext>
            </a:extLst>
          </p:cNvPr>
          <p:cNvSpPr txBox="1">
            <a:spLocks/>
          </p:cNvSpPr>
          <p:nvPr/>
        </p:nvSpPr>
        <p:spPr>
          <a:xfrm>
            <a:off x="1514066" y="4429230"/>
            <a:ext cx="1064826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80000"/>
              </a:lnSpc>
              <a:spcAft>
                <a:spcPts val="800"/>
              </a:spcAft>
            </a:pPr>
            <a:r>
              <a:rPr lang="ru-ru" sz="900" kern="100">
                <a:solidFill>
                  <a:srgbClr val="292662"/>
                </a:solidFill>
              </a:rPr>
              <a:t>СО, Азиатско-Тихоокеанский регион</a:t>
            </a:r>
            <a:endParaRPr lang="es-PA" sz="900" kern="100" dirty="0">
              <a:solidFill>
                <a:srgbClr val="292662"/>
              </a:solidFill>
            </a:endParaRPr>
          </a:p>
        </p:txBody>
      </p:sp>
      <p:cxnSp>
        <p:nvCxnSpPr>
          <p:cNvPr id="5" name="Conector recto 109">
            <a:extLst>
              <a:ext uri="{FF2B5EF4-FFF2-40B4-BE49-F238E27FC236}">
                <a16:creationId xmlns:a16="http://schemas.microsoft.com/office/drawing/2014/main" id="{C31EE59E-41DD-FEC2-9DFA-3E82DFBDCEF1}"/>
              </a:ext>
            </a:extLst>
          </p:cNvPr>
          <p:cNvCxnSpPr>
            <a:cxnSpLocks/>
          </p:cNvCxnSpPr>
          <p:nvPr/>
        </p:nvCxnSpPr>
        <p:spPr>
          <a:xfrm>
            <a:off x="2578892" y="5475527"/>
            <a:ext cx="5163" cy="543805"/>
          </a:xfrm>
          <a:prstGeom prst="line">
            <a:avLst/>
          </a:prstGeom>
          <a:ln w="19050">
            <a:solidFill>
              <a:srgbClr val="606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Forma libre: forma 94">
            <a:extLst>
              <a:ext uri="{FF2B5EF4-FFF2-40B4-BE49-F238E27FC236}">
                <a16:creationId xmlns:a16="http://schemas.microsoft.com/office/drawing/2014/main" id="{B9378115-8B20-46DB-ED46-AD73512E0894}"/>
              </a:ext>
            </a:extLst>
          </p:cNvPr>
          <p:cNvSpPr/>
          <p:nvPr/>
        </p:nvSpPr>
        <p:spPr>
          <a:xfrm>
            <a:off x="925286" y="4020753"/>
            <a:ext cx="6840990" cy="326937"/>
          </a:xfrm>
          <a:custGeom>
            <a:avLst/>
            <a:gdLst>
              <a:gd name="connsiteX0" fmla="*/ 0 w 6241142"/>
              <a:gd name="connsiteY0" fmla="*/ 275771 h 275771"/>
              <a:gd name="connsiteX1" fmla="*/ 0 w 6241142"/>
              <a:gd name="connsiteY1" fmla="*/ 0 h 275771"/>
              <a:gd name="connsiteX2" fmla="*/ 6241142 w 6241142"/>
              <a:gd name="connsiteY2" fmla="*/ 0 h 275771"/>
              <a:gd name="connsiteX3" fmla="*/ 6241142 w 6241142"/>
              <a:gd name="connsiteY3" fmla="*/ 275771 h 275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41142" h="275771">
                <a:moveTo>
                  <a:pt x="0" y="275771"/>
                </a:moveTo>
                <a:lnTo>
                  <a:pt x="0" y="0"/>
                </a:lnTo>
                <a:lnTo>
                  <a:pt x="6241142" y="0"/>
                </a:lnTo>
                <a:lnTo>
                  <a:pt x="6241142" y="275771"/>
                </a:lnTo>
              </a:path>
            </a:pathLst>
          </a:custGeom>
          <a:ln w="19050">
            <a:solidFill>
              <a:srgbClr val="606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cxnSp>
        <p:nvCxnSpPr>
          <p:cNvPr id="11" name="Conector recto 76">
            <a:extLst>
              <a:ext uri="{FF2B5EF4-FFF2-40B4-BE49-F238E27FC236}">
                <a16:creationId xmlns:a16="http://schemas.microsoft.com/office/drawing/2014/main" id="{A33AE04B-FF3C-952D-9415-87861F97B101}"/>
              </a:ext>
            </a:extLst>
          </p:cNvPr>
          <p:cNvCxnSpPr>
            <a:cxnSpLocks/>
          </p:cNvCxnSpPr>
          <p:nvPr/>
        </p:nvCxnSpPr>
        <p:spPr>
          <a:xfrm flipH="1">
            <a:off x="10201240" y="1999927"/>
            <a:ext cx="1" cy="427416"/>
          </a:xfrm>
          <a:prstGeom prst="line">
            <a:avLst/>
          </a:prstGeom>
          <a:ln w="19050">
            <a:solidFill>
              <a:srgbClr val="606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cto 66">
            <a:extLst>
              <a:ext uri="{FF2B5EF4-FFF2-40B4-BE49-F238E27FC236}">
                <a16:creationId xmlns:a16="http://schemas.microsoft.com/office/drawing/2014/main" id="{4ADB9BD5-F475-5A0D-6FA2-A520ADD97C4D}"/>
              </a:ext>
            </a:extLst>
          </p:cNvPr>
          <p:cNvCxnSpPr>
            <a:cxnSpLocks/>
          </p:cNvCxnSpPr>
          <p:nvPr/>
        </p:nvCxnSpPr>
        <p:spPr>
          <a:xfrm>
            <a:off x="6113463" y="2014152"/>
            <a:ext cx="19050" cy="2006601"/>
          </a:xfrm>
          <a:prstGeom prst="line">
            <a:avLst/>
          </a:prstGeom>
          <a:ln w="19050">
            <a:solidFill>
              <a:srgbClr val="606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ángulo: esquinas redondeadas 6">
            <a:hlinkClick r:id="rId3" action="ppaction://hlinksldjump"/>
            <a:extLst>
              <a:ext uri="{FF2B5EF4-FFF2-40B4-BE49-F238E27FC236}">
                <a16:creationId xmlns:a16="http://schemas.microsoft.com/office/drawing/2014/main" id="{1AD214CF-9A3E-4DAF-FFF6-85ED12D158A0}"/>
              </a:ext>
            </a:extLst>
          </p:cNvPr>
          <p:cNvSpPr/>
          <p:nvPr/>
        </p:nvSpPr>
        <p:spPr>
          <a:xfrm>
            <a:off x="4945380" y="2279659"/>
            <a:ext cx="2301240" cy="670781"/>
          </a:xfrm>
          <a:prstGeom prst="roundRect">
            <a:avLst>
              <a:gd name="adj" fmla="val 50000"/>
            </a:avLst>
          </a:prstGeom>
          <a:solidFill>
            <a:srgbClr val="2926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16" name="Rectángulo: esquinas redondeadas 8">
            <a:hlinkClick r:id="rId4" action="ppaction://hlinksldjump"/>
            <a:extLst>
              <a:ext uri="{FF2B5EF4-FFF2-40B4-BE49-F238E27FC236}">
                <a16:creationId xmlns:a16="http://schemas.microsoft.com/office/drawing/2014/main" id="{65D84615-263D-88A9-EDB5-F1477ACEFD7F}"/>
              </a:ext>
            </a:extLst>
          </p:cNvPr>
          <p:cNvSpPr/>
          <p:nvPr/>
        </p:nvSpPr>
        <p:spPr>
          <a:xfrm>
            <a:off x="4801212" y="3083116"/>
            <a:ext cx="2662601" cy="670781"/>
          </a:xfrm>
          <a:prstGeom prst="roundRect">
            <a:avLst>
              <a:gd name="adj" fmla="val 50000"/>
            </a:avLst>
          </a:prstGeom>
          <a:solidFill>
            <a:srgbClr val="2926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20" name="Rectángulo: esquinas redondeadas 9">
            <a:extLst>
              <a:ext uri="{FF2B5EF4-FFF2-40B4-BE49-F238E27FC236}">
                <a16:creationId xmlns:a16="http://schemas.microsoft.com/office/drawing/2014/main" id="{CA9585CE-50EA-CC0A-1881-B25FDCBE4608}"/>
              </a:ext>
            </a:extLst>
          </p:cNvPr>
          <p:cNvSpPr/>
          <p:nvPr/>
        </p:nvSpPr>
        <p:spPr>
          <a:xfrm>
            <a:off x="515939" y="4226116"/>
            <a:ext cx="906462" cy="865799"/>
          </a:xfrm>
          <a:prstGeom prst="roundRect">
            <a:avLst/>
          </a:prstGeom>
          <a:solidFill>
            <a:srgbClr val="F7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21" name="Rectángulo: esquinas redondeadas 16">
            <a:extLst>
              <a:ext uri="{FF2B5EF4-FFF2-40B4-BE49-F238E27FC236}">
                <a16:creationId xmlns:a16="http://schemas.microsoft.com/office/drawing/2014/main" id="{96EB51C2-093E-504A-BBB9-83E994ED3B9F}"/>
              </a:ext>
            </a:extLst>
          </p:cNvPr>
          <p:cNvSpPr/>
          <p:nvPr/>
        </p:nvSpPr>
        <p:spPr>
          <a:xfrm>
            <a:off x="1590030" y="4226116"/>
            <a:ext cx="906462" cy="865799"/>
          </a:xfrm>
          <a:prstGeom prst="roundRect">
            <a:avLst/>
          </a:prstGeom>
          <a:solidFill>
            <a:srgbClr val="F7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22" name="Rectángulo: esquinas redondeadas 17">
            <a:extLst>
              <a:ext uri="{FF2B5EF4-FFF2-40B4-BE49-F238E27FC236}">
                <a16:creationId xmlns:a16="http://schemas.microsoft.com/office/drawing/2014/main" id="{343DFC35-A507-B1FA-A957-64CEEEBCFC23}"/>
              </a:ext>
            </a:extLst>
          </p:cNvPr>
          <p:cNvSpPr/>
          <p:nvPr/>
        </p:nvSpPr>
        <p:spPr>
          <a:xfrm>
            <a:off x="2664121" y="4226116"/>
            <a:ext cx="906462" cy="865799"/>
          </a:xfrm>
          <a:prstGeom prst="roundRect">
            <a:avLst/>
          </a:prstGeom>
          <a:solidFill>
            <a:srgbClr val="F7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25" name="Rectángulo: esquinas redondeadas 18">
            <a:extLst>
              <a:ext uri="{FF2B5EF4-FFF2-40B4-BE49-F238E27FC236}">
                <a16:creationId xmlns:a16="http://schemas.microsoft.com/office/drawing/2014/main" id="{DBD7D1F4-3ED4-DA1A-9279-3610BB1B6124}"/>
              </a:ext>
            </a:extLst>
          </p:cNvPr>
          <p:cNvSpPr/>
          <p:nvPr/>
        </p:nvSpPr>
        <p:spPr>
          <a:xfrm>
            <a:off x="3738212" y="4226116"/>
            <a:ext cx="906462" cy="865799"/>
          </a:xfrm>
          <a:prstGeom prst="roundRect">
            <a:avLst/>
          </a:prstGeom>
          <a:solidFill>
            <a:srgbClr val="F7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29" name="Rectángulo: esquinas redondeadas 22">
            <a:extLst>
              <a:ext uri="{FF2B5EF4-FFF2-40B4-BE49-F238E27FC236}">
                <a16:creationId xmlns:a16="http://schemas.microsoft.com/office/drawing/2014/main" id="{CEC4575C-1934-7ACD-4335-F3A47A2E51DF}"/>
              </a:ext>
            </a:extLst>
          </p:cNvPr>
          <p:cNvSpPr/>
          <p:nvPr/>
        </p:nvSpPr>
        <p:spPr>
          <a:xfrm>
            <a:off x="4812303" y="4226116"/>
            <a:ext cx="906462" cy="865799"/>
          </a:xfrm>
          <a:prstGeom prst="roundRect">
            <a:avLst/>
          </a:prstGeom>
          <a:solidFill>
            <a:srgbClr val="F7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30" name="Rectángulo: esquinas redondeadas 23">
            <a:extLst>
              <a:ext uri="{FF2B5EF4-FFF2-40B4-BE49-F238E27FC236}">
                <a16:creationId xmlns:a16="http://schemas.microsoft.com/office/drawing/2014/main" id="{83A75754-85C7-2276-29B8-5AA270EC2D78}"/>
              </a:ext>
            </a:extLst>
          </p:cNvPr>
          <p:cNvSpPr/>
          <p:nvPr/>
        </p:nvSpPr>
        <p:spPr>
          <a:xfrm>
            <a:off x="5886394" y="4226116"/>
            <a:ext cx="1202437" cy="865799"/>
          </a:xfrm>
          <a:prstGeom prst="roundRect">
            <a:avLst/>
          </a:prstGeom>
          <a:solidFill>
            <a:srgbClr val="F7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31" name="Rectángulo: esquinas redondeadas 25">
            <a:extLst>
              <a:ext uri="{FF2B5EF4-FFF2-40B4-BE49-F238E27FC236}">
                <a16:creationId xmlns:a16="http://schemas.microsoft.com/office/drawing/2014/main" id="{B2DA5396-315F-7364-2484-4CE4B34CCDC6}"/>
              </a:ext>
            </a:extLst>
          </p:cNvPr>
          <p:cNvSpPr/>
          <p:nvPr/>
        </p:nvSpPr>
        <p:spPr>
          <a:xfrm>
            <a:off x="7256461" y="4226116"/>
            <a:ext cx="903834" cy="865799"/>
          </a:xfrm>
          <a:prstGeom prst="roundRect">
            <a:avLst/>
          </a:prstGeom>
          <a:solidFill>
            <a:srgbClr val="F7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32" name="Rectángulo: esquinas redondeadas 26">
            <a:hlinkClick r:id="rId3" action="ppaction://hlinksldjump"/>
            <a:extLst>
              <a:ext uri="{FF2B5EF4-FFF2-40B4-BE49-F238E27FC236}">
                <a16:creationId xmlns:a16="http://schemas.microsoft.com/office/drawing/2014/main" id="{5B48CD7B-A8FA-2B28-B7B2-7DF2FD20783C}"/>
              </a:ext>
            </a:extLst>
          </p:cNvPr>
          <p:cNvSpPr/>
          <p:nvPr/>
        </p:nvSpPr>
        <p:spPr>
          <a:xfrm>
            <a:off x="8840333" y="1555914"/>
            <a:ext cx="2835731" cy="600302"/>
          </a:xfrm>
          <a:prstGeom prst="roundRect">
            <a:avLst>
              <a:gd name="adj" fmla="val 25322"/>
            </a:avLst>
          </a:prstGeom>
          <a:solidFill>
            <a:srgbClr val="2926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33" name="Rectángulo: esquinas redondeadas 27">
            <a:extLst>
              <a:ext uri="{FF2B5EF4-FFF2-40B4-BE49-F238E27FC236}">
                <a16:creationId xmlns:a16="http://schemas.microsoft.com/office/drawing/2014/main" id="{FE2F228B-E535-448B-A8A1-181B18F490CB}"/>
              </a:ext>
            </a:extLst>
          </p:cNvPr>
          <p:cNvSpPr/>
          <p:nvPr/>
        </p:nvSpPr>
        <p:spPr>
          <a:xfrm>
            <a:off x="8840333" y="2297530"/>
            <a:ext cx="2835730" cy="4260577"/>
          </a:xfrm>
          <a:prstGeom prst="roundRect">
            <a:avLst>
              <a:gd name="adj" fmla="val 6366"/>
            </a:avLst>
          </a:prstGeom>
          <a:solidFill>
            <a:srgbClr val="F7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34" name="Rectángulo: esquinas redondeadas 38">
            <a:hlinkClick r:id="rId5" action="ppaction://hlinksldjump"/>
            <a:extLst>
              <a:ext uri="{FF2B5EF4-FFF2-40B4-BE49-F238E27FC236}">
                <a16:creationId xmlns:a16="http://schemas.microsoft.com/office/drawing/2014/main" id="{C8612FEC-57B8-BEB0-C87F-A3D69BD94D6A}"/>
              </a:ext>
            </a:extLst>
          </p:cNvPr>
          <p:cNvSpPr/>
          <p:nvPr/>
        </p:nvSpPr>
        <p:spPr>
          <a:xfrm>
            <a:off x="515939" y="5266620"/>
            <a:ext cx="7644355" cy="417815"/>
          </a:xfrm>
          <a:prstGeom prst="roundRect">
            <a:avLst>
              <a:gd name="adj" fmla="val 50000"/>
            </a:avLst>
          </a:prstGeom>
          <a:solidFill>
            <a:srgbClr val="F689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35" name="Rectángulo: esquinas redondeadas 39">
            <a:extLst>
              <a:ext uri="{FF2B5EF4-FFF2-40B4-BE49-F238E27FC236}">
                <a16:creationId xmlns:a16="http://schemas.microsoft.com/office/drawing/2014/main" id="{A01D7119-2367-176E-F20B-3DF6248C39FD}"/>
              </a:ext>
            </a:extLst>
          </p:cNvPr>
          <p:cNvSpPr/>
          <p:nvPr/>
        </p:nvSpPr>
        <p:spPr>
          <a:xfrm>
            <a:off x="1126668" y="5860332"/>
            <a:ext cx="2835731" cy="416665"/>
          </a:xfrm>
          <a:prstGeom prst="roundRect">
            <a:avLst>
              <a:gd name="adj" fmla="val 50000"/>
            </a:avLst>
          </a:prstGeom>
          <a:solidFill>
            <a:srgbClr val="F689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36" name="Rectángulo: esquinas redondeadas 61">
            <a:hlinkClick r:id="rId6" action="ppaction://hlinksldjump"/>
            <a:extLst>
              <a:ext uri="{FF2B5EF4-FFF2-40B4-BE49-F238E27FC236}">
                <a16:creationId xmlns:a16="http://schemas.microsoft.com/office/drawing/2014/main" id="{5BBD317B-8A8F-366C-20B2-2D66B17DA1AE}"/>
              </a:ext>
            </a:extLst>
          </p:cNvPr>
          <p:cNvSpPr/>
          <p:nvPr/>
        </p:nvSpPr>
        <p:spPr>
          <a:xfrm>
            <a:off x="4334668" y="5860332"/>
            <a:ext cx="2835731" cy="416665"/>
          </a:xfrm>
          <a:prstGeom prst="roundRect">
            <a:avLst>
              <a:gd name="adj" fmla="val 50000"/>
            </a:avLst>
          </a:prstGeom>
          <a:solidFill>
            <a:srgbClr val="2926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37" name="Rectángulo: esquinas redondeadas 5">
            <a:hlinkClick r:id="rId7" action="ppaction://hlinksldjump"/>
            <a:extLst>
              <a:ext uri="{FF2B5EF4-FFF2-40B4-BE49-F238E27FC236}">
                <a16:creationId xmlns:a16="http://schemas.microsoft.com/office/drawing/2014/main" id="{67038DB9-F5CF-8A1E-D85D-303567BE5B3A}"/>
              </a:ext>
            </a:extLst>
          </p:cNvPr>
          <p:cNvSpPr/>
          <p:nvPr/>
        </p:nvSpPr>
        <p:spPr>
          <a:xfrm>
            <a:off x="4297680" y="1544783"/>
            <a:ext cx="3431178" cy="611434"/>
          </a:xfrm>
          <a:prstGeom prst="roundRect">
            <a:avLst>
              <a:gd name="adj" fmla="val 50000"/>
            </a:avLst>
          </a:prstGeom>
          <a:solidFill>
            <a:srgbClr val="F689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>
              <a:latin typeface="Ubuntu Light" panose="020B0304030602030204" pitchFamily="34" charset="0"/>
            </a:endParaRPr>
          </a:p>
        </p:txBody>
      </p:sp>
      <p:sp>
        <p:nvSpPr>
          <p:cNvPr id="38" name="TextBox 5">
            <a:hlinkClick r:id="rId7" action="ppaction://hlinksldjump"/>
            <a:extLst>
              <a:ext uri="{FF2B5EF4-FFF2-40B4-BE49-F238E27FC236}">
                <a16:creationId xmlns:a16="http://schemas.microsoft.com/office/drawing/2014/main" id="{7036EA41-8A47-4B2A-8AB4-22B4006481C3}"/>
              </a:ext>
            </a:extLst>
          </p:cNvPr>
          <p:cNvSpPr txBox="1"/>
          <p:nvPr/>
        </p:nvSpPr>
        <p:spPr>
          <a:xfrm>
            <a:off x="4478826" y="1568586"/>
            <a:ext cx="30688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1000" b="1" dirty="0">
                <a:solidFill>
                  <a:srgbClr val="292662"/>
                </a:solidFill>
                <a:effectLst/>
                <a:latin typeface="Ubuntu Light" panose="020B0304030602030204" pitchFamily="34" charset="0"/>
                <a:ea typeface="Yu Mincho" panose="020B0400000000000000" pitchFamily="18" charset="-128"/>
              </a:rPr>
              <a:t>Совет директоров и комитеты международного подразделения Специальной олимпиады</a:t>
            </a:r>
            <a:endParaRPr lang="es-PA" sz="1000" b="1" i="1" dirty="0">
              <a:solidFill>
                <a:srgbClr val="292662"/>
              </a:solidFill>
              <a:latin typeface="Ubuntu Light" panose="020B0304030602030204" pitchFamily="34" charset="0"/>
              <a:ea typeface="Yu Mincho" panose="020B0400000000000000" pitchFamily="18" charset="-128"/>
            </a:endParaRPr>
          </a:p>
        </p:txBody>
      </p:sp>
      <p:sp>
        <p:nvSpPr>
          <p:cNvPr id="41" name="TextBox 5">
            <a:hlinkClick r:id="rId3" action="ppaction://hlinksldjump"/>
            <a:extLst>
              <a:ext uri="{FF2B5EF4-FFF2-40B4-BE49-F238E27FC236}">
                <a16:creationId xmlns:a16="http://schemas.microsoft.com/office/drawing/2014/main" id="{5947AF58-4B9E-BEE1-7E8A-4499864BD5D0}"/>
              </a:ext>
            </a:extLst>
          </p:cNvPr>
          <p:cNvSpPr txBox="1"/>
          <p:nvPr/>
        </p:nvSpPr>
        <p:spPr>
          <a:xfrm>
            <a:off x="5070204" y="2312593"/>
            <a:ext cx="20515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1000" b="1">
                <a:solidFill>
                  <a:srgbClr val="F7F5E8"/>
                </a:solidFill>
                <a:effectLst/>
                <a:latin typeface="Ubuntu Light" panose="020B0304030602030204" pitchFamily="34" charset="0"/>
                <a:ea typeface="Yu Mincho" panose="020B0400000000000000" pitchFamily="18" charset="-128"/>
              </a:rPr>
              <a:t>Международное подразделение Специальной олимпиады (SOI)</a:t>
            </a:r>
            <a:endParaRPr lang="es-PA" sz="1000" b="1" i="1" dirty="0">
              <a:solidFill>
                <a:srgbClr val="F7F5E8"/>
              </a:solidFill>
              <a:latin typeface="Ubuntu Light" panose="020B0304030602030204" pitchFamily="34" charset="0"/>
              <a:ea typeface="Yu Mincho" panose="020B0400000000000000" pitchFamily="18" charset="-128"/>
            </a:endParaRPr>
          </a:p>
        </p:txBody>
      </p:sp>
      <p:sp>
        <p:nvSpPr>
          <p:cNvPr id="42" name="TextBox 5">
            <a:hlinkClick r:id="rId4" action="ppaction://hlinksldjump"/>
            <a:extLst>
              <a:ext uri="{FF2B5EF4-FFF2-40B4-BE49-F238E27FC236}">
                <a16:creationId xmlns:a16="http://schemas.microsoft.com/office/drawing/2014/main" id="{E3B1BA58-877E-6870-C797-74608ED5CC90}"/>
              </a:ext>
            </a:extLst>
          </p:cNvPr>
          <p:cNvSpPr txBox="1"/>
          <p:nvPr/>
        </p:nvSpPr>
        <p:spPr>
          <a:xfrm>
            <a:off x="4879760" y="3209850"/>
            <a:ext cx="2505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1000" dirty="0">
                <a:solidFill>
                  <a:srgbClr val="F7F5E8"/>
                </a:solidFill>
                <a:effectLst/>
                <a:ea typeface="Yu Mincho" panose="020B0400000000000000" pitchFamily="18" charset="-128"/>
              </a:rPr>
              <a:t>Региональные </a:t>
            </a:r>
            <a:r>
              <a:rPr lang="ru-ru" sz="1000">
                <a:solidFill>
                  <a:srgbClr val="F7F5E8"/>
                </a:solidFill>
                <a:effectLst/>
                <a:ea typeface="Yu Mincho" panose="020B0400000000000000" pitchFamily="18" charset="-128"/>
              </a:rPr>
              <a:t>президенты </a:t>
            </a:r>
            <a:br>
              <a:rPr lang="en-US" sz="1000">
                <a:solidFill>
                  <a:srgbClr val="F7F5E8"/>
                </a:solidFill>
                <a:effectLst/>
                <a:ea typeface="Yu Mincho" panose="020B0400000000000000" pitchFamily="18" charset="-128"/>
              </a:rPr>
            </a:br>
            <a:r>
              <a:rPr lang="ru-ru" sz="1000">
                <a:solidFill>
                  <a:srgbClr val="F7F5E8"/>
                </a:solidFill>
                <a:effectLst/>
                <a:ea typeface="Yu Mincho" panose="020B0400000000000000" pitchFamily="18" charset="-128"/>
              </a:rPr>
              <a:t>и управляющие директора</a:t>
            </a:r>
            <a:r>
              <a:rPr lang="en-US" sz="1000">
                <a:solidFill>
                  <a:srgbClr val="F7F5E8"/>
                </a:solidFill>
                <a:effectLst/>
                <a:ea typeface="Yu Mincho" panose="020B0400000000000000" pitchFamily="18" charset="-128"/>
              </a:rPr>
              <a:t>)</a:t>
            </a:r>
            <a:endParaRPr lang="es-PA" sz="1000" i="1" dirty="0">
              <a:solidFill>
                <a:srgbClr val="F7F5E8"/>
              </a:solidFill>
              <a:ea typeface="Yu Mincho" panose="020B0400000000000000" pitchFamily="18" charset="-128"/>
            </a:endParaRPr>
          </a:p>
        </p:txBody>
      </p:sp>
      <p:sp>
        <p:nvSpPr>
          <p:cNvPr id="43" name="TextBox 5">
            <a:hlinkClick r:id="rId3" action="ppaction://hlinksldjump"/>
            <a:extLst>
              <a:ext uri="{FF2B5EF4-FFF2-40B4-BE49-F238E27FC236}">
                <a16:creationId xmlns:a16="http://schemas.microsoft.com/office/drawing/2014/main" id="{75451FB8-25C1-0E99-AB23-4692D2D9A00D}"/>
              </a:ext>
            </a:extLst>
          </p:cNvPr>
          <p:cNvSpPr txBox="1">
            <a:spLocks/>
          </p:cNvSpPr>
          <p:nvPr/>
        </p:nvSpPr>
        <p:spPr>
          <a:xfrm>
            <a:off x="8852898" y="1625232"/>
            <a:ext cx="2823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1200" b="1" dirty="0">
                <a:solidFill>
                  <a:srgbClr val="F7F5E8"/>
                </a:solidFill>
                <a:effectLst/>
                <a:latin typeface="Ubuntu Light" panose="020B0304030602030204" pitchFamily="34" charset="0"/>
                <a:ea typeface="Yu Mincho" panose="020B0400000000000000" pitchFamily="18" charset="-128"/>
              </a:rPr>
              <a:t>Международная группа руководителей (GLT)</a:t>
            </a:r>
            <a:endParaRPr lang="es-PA" sz="1200" b="1" i="1" dirty="0">
              <a:solidFill>
                <a:srgbClr val="F7F5E8"/>
              </a:solidFill>
              <a:latin typeface="Ubuntu Light" panose="020B0304030602030204" pitchFamily="34" charset="0"/>
              <a:ea typeface="Yu Mincho" panose="020B0400000000000000" pitchFamily="18" charset="-128"/>
            </a:endParaRPr>
          </a:p>
        </p:txBody>
      </p:sp>
      <p:sp>
        <p:nvSpPr>
          <p:cNvPr id="44" name="TextBox 5">
            <a:extLst>
              <a:ext uri="{FF2B5EF4-FFF2-40B4-BE49-F238E27FC236}">
                <a16:creationId xmlns:a16="http://schemas.microsoft.com/office/drawing/2014/main" id="{B74479DF-30A4-1A5B-888C-1BB117BEFF41}"/>
              </a:ext>
            </a:extLst>
          </p:cNvPr>
          <p:cNvSpPr txBox="1">
            <a:spLocks/>
          </p:cNvSpPr>
          <p:nvPr/>
        </p:nvSpPr>
        <p:spPr>
          <a:xfrm>
            <a:off x="8888937" y="2458625"/>
            <a:ext cx="2774562" cy="4026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marL="391500" indent="-285750">
              <a:lnSpc>
                <a:spcPct val="90000"/>
              </a:lnSpc>
              <a:spcAft>
                <a:spcPts val="800"/>
              </a:spcAft>
              <a:buBlip>
                <a:blip r:embed="rId8"/>
              </a:buBlip>
            </a:pPr>
            <a:r>
              <a:rPr lang="ru-ru" sz="1000" kern="100" dirty="0">
                <a:solidFill>
                  <a:srgbClr val="292662"/>
                </a:solidFill>
              </a:rPr>
              <a:t>Отдел спорта и организации соревнований</a:t>
            </a:r>
          </a:p>
          <a:p>
            <a:pPr marL="391500" indent="-285750">
              <a:lnSpc>
                <a:spcPct val="90000"/>
              </a:lnSpc>
              <a:spcAft>
                <a:spcPts val="800"/>
              </a:spcAft>
              <a:buBlip>
                <a:blip r:embed="rId8"/>
              </a:buBlip>
            </a:pPr>
            <a:r>
              <a:rPr lang="ru-ru" sz="1000" kern="100" dirty="0">
                <a:solidFill>
                  <a:srgbClr val="292662"/>
                </a:solidFill>
              </a:rPr>
              <a:t>Отдел охраны здоровья </a:t>
            </a:r>
          </a:p>
          <a:p>
            <a:pPr marL="391500" indent="-285750">
              <a:lnSpc>
                <a:spcPct val="90000"/>
              </a:lnSpc>
              <a:spcAft>
                <a:spcPts val="800"/>
              </a:spcAft>
              <a:buBlip>
                <a:blip r:embed="rId8"/>
              </a:buBlip>
            </a:pPr>
            <a:r>
              <a:rPr lang="ru-ru" sz="1000" kern="100" dirty="0">
                <a:solidFill>
                  <a:srgbClr val="292662"/>
                </a:solidFill>
              </a:rPr>
              <a:t>Отдел образования и организации международных молодежных мероприятий   </a:t>
            </a:r>
            <a:endParaRPr lang="es-PA" sz="1000" kern="100" dirty="0">
              <a:solidFill>
                <a:srgbClr val="292662"/>
              </a:solidFill>
            </a:endParaRPr>
          </a:p>
          <a:p>
            <a:pPr marL="391500" indent="-285750">
              <a:lnSpc>
                <a:spcPct val="90000"/>
              </a:lnSpc>
              <a:spcAft>
                <a:spcPts val="800"/>
              </a:spcAft>
              <a:buBlip>
                <a:blip r:embed="rId8"/>
              </a:buBlip>
            </a:pPr>
            <a:r>
              <a:rPr lang="ru-ru" sz="1000" kern="100" dirty="0">
                <a:solidFill>
                  <a:srgbClr val="292662"/>
                </a:solidFill>
              </a:rPr>
              <a:t>Отдел лидерства и развития организации   </a:t>
            </a:r>
            <a:endParaRPr lang="es-PA" sz="1000" kern="100" dirty="0">
              <a:solidFill>
                <a:srgbClr val="292662"/>
              </a:solidFill>
            </a:endParaRPr>
          </a:p>
          <a:p>
            <a:pPr marL="391500" lvl="0" indent="-285750">
              <a:lnSpc>
                <a:spcPct val="90000"/>
              </a:lnSpc>
              <a:spcAft>
                <a:spcPts val="800"/>
              </a:spcAft>
              <a:buBlip>
                <a:blip r:embed="rId8"/>
              </a:buBlip>
            </a:pPr>
            <a:r>
              <a:rPr lang="ru-ru" sz="1000" kern="100" dirty="0">
                <a:solidFill>
                  <a:srgbClr val="292662"/>
                </a:solidFill>
              </a:rPr>
              <a:t>Отдел работы в </a:t>
            </a:r>
            <a:r>
              <a:rPr lang="ru-ru" sz="1000" kern="100">
                <a:solidFill>
                  <a:srgbClr val="292662"/>
                </a:solidFill>
              </a:rPr>
              <a:t>регионах и </a:t>
            </a:r>
            <a:r>
              <a:rPr lang="ru-ru" sz="1000" kern="100" dirty="0">
                <a:solidFill>
                  <a:srgbClr val="292662"/>
                </a:solidFill>
              </a:rPr>
              <a:t>в рамках программ (региональные президенты подчиняются руководителю данного отдела)   </a:t>
            </a:r>
            <a:endParaRPr lang="es-PA" sz="1000" kern="100" dirty="0">
              <a:solidFill>
                <a:srgbClr val="292662"/>
              </a:solidFill>
            </a:endParaRPr>
          </a:p>
          <a:p>
            <a:pPr marL="391500" lvl="0" indent="-285750">
              <a:lnSpc>
                <a:spcPct val="90000"/>
              </a:lnSpc>
              <a:spcAft>
                <a:spcPts val="800"/>
              </a:spcAft>
              <a:buBlip>
                <a:blip r:embed="rId8"/>
              </a:buBlip>
            </a:pPr>
            <a:r>
              <a:rPr lang="ru-ru" sz="1000" kern="100" dirty="0">
                <a:solidFill>
                  <a:srgbClr val="292662"/>
                </a:solidFill>
              </a:rPr>
              <a:t>Отдел работы с государственными учреждениями   </a:t>
            </a:r>
            <a:endParaRPr lang="es-PA" sz="1000" kern="100" dirty="0">
              <a:solidFill>
                <a:srgbClr val="292662"/>
              </a:solidFill>
            </a:endParaRPr>
          </a:p>
          <a:p>
            <a:pPr marL="391500" lvl="0" indent="-285750">
              <a:lnSpc>
                <a:spcPct val="90000"/>
              </a:lnSpc>
              <a:spcAft>
                <a:spcPts val="800"/>
              </a:spcAft>
              <a:buBlip>
                <a:blip r:embed="rId8"/>
              </a:buBlip>
            </a:pPr>
            <a:r>
              <a:rPr lang="ru-ru" sz="1000" kern="100" dirty="0">
                <a:solidFill>
                  <a:srgbClr val="292662"/>
                </a:solidFill>
              </a:rPr>
              <a:t>Отдел маркетинга и коммуникаций   </a:t>
            </a:r>
            <a:endParaRPr lang="es-PA" sz="1000" kern="100" dirty="0">
              <a:solidFill>
                <a:srgbClr val="292662"/>
              </a:solidFill>
            </a:endParaRPr>
          </a:p>
          <a:p>
            <a:pPr marL="391500" lvl="0" indent="-285750">
              <a:lnSpc>
                <a:spcPct val="90000"/>
              </a:lnSpc>
              <a:spcAft>
                <a:spcPts val="800"/>
              </a:spcAft>
              <a:buBlip>
                <a:blip r:embed="rId8"/>
              </a:buBlip>
            </a:pPr>
            <a:r>
              <a:rPr lang="ru-ru" sz="1000" kern="100" dirty="0">
                <a:solidFill>
                  <a:srgbClr val="292662"/>
                </a:solidFill>
              </a:rPr>
              <a:t>Отдел информационных технологий   </a:t>
            </a:r>
            <a:endParaRPr lang="es-PA" sz="1000" kern="100" dirty="0">
              <a:solidFill>
                <a:srgbClr val="292662"/>
              </a:solidFill>
            </a:endParaRPr>
          </a:p>
          <a:p>
            <a:pPr marL="391500" lvl="0" indent="-285750">
              <a:lnSpc>
                <a:spcPct val="90000"/>
              </a:lnSpc>
              <a:spcAft>
                <a:spcPts val="800"/>
              </a:spcAft>
              <a:buBlip>
                <a:blip r:embed="rId8"/>
              </a:buBlip>
            </a:pPr>
            <a:r>
              <a:rPr lang="ru-ru" sz="1000" kern="100" dirty="0">
                <a:solidFill>
                  <a:srgbClr val="292662"/>
                </a:solidFill>
              </a:rPr>
              <a:t>Юридический отдел   </a:t>
            </a:r>
            <a:endParaRPr lang="es-PA" sz="1000" kern="100" dirty="0">
              <a:solidFill>
                <a:srgbClr val="292662"/>
              </a:solidFill>
            </a:endParaRPr>
          </a:p>
          <a:p>
            <a:pPr marL="391500" lvl="0" indent="-285750">
              <a:lnSpc>
                <a:spcPct val="90000"/>
              </a:lnSpc>
              <a:spcAft>
                <a:spcPts val="800"/>
              </a:spcAft>
              <a:buBlip>
                <a:blip r:embed="rId8"/>
              </a:buBlip>
            </a:pPr>
            <a:r>
              <a:rPr lang="ru-ru" sz="1000" kern="100" dirty="0">
                <a:solidFill>
                  <a:srgbClr val="292662"/>
                </a:solidFill>
              </a:rPr>
              <a:t>Финансовый отдел   </a:t>
            </a:r>
            <a:endParaRPr lang="es-PA" sz="1000" kern="100" dirty="0">
              <a:solidFill>
                <a:srgbClr val="292662"/>
              </a:solidFill>
            </a:endParaRPr>
          </a:p>
          <a:p>
            <a:pPr marL="391500" indent="-285750">
              <a:lnSpc>
                <a:spcPct val="90000"/>
              </a:lnSpc>
              <a:spcAft>
                <a:spcPts val="800"/>
              </a:spcAft>
              <a:buBlip>
                <a:blip r:embed="rId8"/>
              </a:buBlip>
            </a:pPr>
            <a:r>
              <a:rPr lang="ru-ru" sz="1000" kern="100" dirty="0">
                <a:solidFill>
                  <a:srgbClr val="292662"/>
                </a:solidFill>
              </a:rPr>
              <a:t>Отдел управления персоналом   </a:t>
            </a:r>
            <a:endParaRPr lang="es-PA" sz="1000" kern="100" dirty="0">
              <a:solidFill>
                <a:srgbClr val="292662"/>
              </a:solidFill>
            </a:endParaRPr>
          </a:p>
        </p:txBody>
      </p:sp>
      <p:sp>
        <p:nvSpPr>
          <p:cNvPr id="45" name="TextBox 5">
            <a:extLst>
              <a:ext uri="{FF2B5EF4-FFF2-40B4-BE49-F238E27FC236}">
                <a16:creationId xmlns:a16="http://schemas.microsoft.com/office/drawing/2014/main" id="{EE76FD58-9D0C-F6D1-9F5E-90684756AA08}"/>
              </a:ext>
            </a:extLst>
          </p:cNvPr>
          <p:cNvSpPr txBox="1">
            <a:spLocks/>
          </p:cNvSpPr>
          <p:nvPr/>
        </p:nvSpPr>
        <p:spPr>
          <a:xfrm>
            <a:off x="513937" y="4531204"/>
            <a:ext cx="908260" cy="2031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80000"/>
              </a:lnSpc>
              <a:spcAft>
                <a:spcPts val="800"/>
              </a:spcAft>
            </a:pPr>
            <a:r>
              <a:rPr lang="ru-ru" sz="900" kern="100" dirty="0">
                <a:solidFill>
                  <a:srgbClr val="292662"/>
                </a:solidFill>
              </a:rPr>
              <a:t>СО, Африка</a:t>
            </a:r>
          </a:p>
        </p:txBody>
      </p:sp>
      <p:sp>
        <p:nvSpPr>
          <p:cNvPr id="47" name="TextBox 5">
            <a:extLst>
              <a:ext uri="{FF2B5EF4-FFF2-40B4-BE49-F238E27FC236}">
                <a16:creationId xmlns:a16="http://schemas.microsoft.com/office/drawing/2014/main" id="{9F433ADE-D0EB-96D8-7FE7-4D9DC879D82B}"/>
              </a:ext>
            </a:extLst>
          </p:cNvPr>
          <p:cNvSpPr txBox="1">
            <a:spLocks/>
          </p:cNvSpPr>
          <p:nvPr/>
        </p:nvSpPr>
        <p:spPr>
          <a:xfrm>
            <a:off x="2660059" y="4429230"/>
            <a:ext cx="916534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80000"/>
              </a:lnSpc>
              <a:spcAft>
                <a:spcPts val="800"/>
              </a:spcAft>
            </a:pPr>
            <a:r>
              <a:rPr lang="ru-ru" sz="900" kern="100" dirty="0">
                <a:solidFill>
                  <a:srgbClr val="292662"/>
                </a:solidFill>
              </a:rPr>
              <a:t>СО, Восточная Азия</a:t>
            </a:r>
          </a:p>
        </p:txBody>
      </p:sp>
      <p:sp>
        <p:nvSpPr>
          <p:cNvPr id="48" name="TextBox 5">
            <a:extLst>
              <a:ext uri="{FF2B5EF4-FFF2-40B4-BE49-F238E27FC236}">
                <a16:creationId xmlns:a16="http://schemas.microsoft.com/office/drawing/2014/main" id="{3841C8B1-BBD2-CA76-4BA3-3EDCB786BF07}"/>
              </a:ext>
            </a:extLst>
          </p:cNvPr>
          <p:cNvSpPr txBox="1">
            <a:spLocks/>
          </p:cNvSpPr>
          <p:nvPr/>
        </p:nvSpPr>
        <p:spPr>
          <a:xfrm>
            <a:off x="3725547" y="4456932"/>
            <a:ext cx="91882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algn="ctr">
              <a:spcAft>
                <a:spcPts val="800"/>
              </a:spcAft>
            </a:pPr>
            <a:r>
              <a:rPr lang="ru-ru" sz="900" kern="100" dirty="0">
                <a:solidFill>
                  <a:srgbClr val="292662"/>
                </a:solidFill>
              </a:rPr>
              <a:t>СО, </a:t>
            </a:r>
            <a:r>
              <a:rPr lang="ru-ru" sz="900" kern="100">
                <a:solidFill>
                  <a:srgbClr val="292662"/>
                </a:solidFill>
              </a:rPr>
              <a:t>Европа </a:t>
            </a:r>
            <a:br>
              <a:rPr lang="en-US" sz="900" kern="100">
                <a:solidFill>
                  <a:srgbClr val="292662"/>
                </a:solidFill>
              </a:rPr>
            </a:br>
            <a:r>
              <a:rPr lang="ru-ru" sz="900" kern="100">
                <a:solidFill>
                  <a:srgbClr val="292662"/>
                </a:solidFill>
              </a:rPr>
              <a:t>и </a:t>
            </a:r>
            <a:r>
              <a:rPr lang="ru-ru" sz="900" kern="100" dirty="0">
                <a:solidFill>
                  <a:srgbClr val="292662"/>
                </a:solidFill>
              </a:rPr>
              <a:t>Евразия</a:t>
            </a:r>
          </a:p>
        </p:txBody>
      </p:sp>
      <p:sp>
        <p:nvSpPr>
          <p:cNvPr id="49" name="TextBox 5">
            <a:extLst>
              <a:ext uri="{FF2B5EF4-FFF2-40B4-BE49-F238E27FC236}">
                <a16:creationId xmlns:a16="http://schemas.microsoft.com/office/drawing/2014/main" id="{39B4EDE1-B065-F5E0-834F-5206C26003ED}"/>
              </a:ext>
            </a:extLst>
          </p:cNvPr>
          <p:cNvSpPr txBox="1">
            <a:spLocks/>
          </p:cNvSpPr>
          <p:nvPr/>
        </p:nvSpPr>
        <p:spPr>
          <a:xfrm>
            <a:off x="4811963" y="4429230"/>
            <a:ext cx="906462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80000"/>
              </a:lnSpc>
              <a:spcAft>
                <a:spcPts val="800"/>
              </a:spcAft>
            </a:pPr>
            <a:r>
              <a:rPr lang="ru-ru" sz="900" kern="100" dirty="0">
                <a:solidFill>
                  <a:srgbClr val="292662"/>
                </a:solidFill>
              </a:rPr>
              <a:t>СО, Латинская Америка</a:t>
            </a:r>
          </a:p>
        </p:txBody>
      </p:sp>
      <p:sp>
        <p:nvSpPr>
          <p:cNvPr id="50" name="TextBox 5">
            <a:extLst>
              <a:ext uri="{FF2B5EF4-FFF2-40B4-BE49-F238E27FC236}">
                <a16:creationId xmlns:a16="http://schemas.microsoft.com/office/drawing/2014/main" id="{B7C199AA-A203-9988-083B-6CAA2F6D61CF}"/>
              </a:ext>
            </a:extLst>
          </p:cNvPr>
          <p:cNvSpPr txBox="1">
            <a:spLocks/>
          </p:cNvSpPr>
          <p:nvPr/>
        </p:nvSpPr>
        <p:spPr>
          <a:xfrm>
            <a:off x="5875204" y="4387681"/>
            <a:ext cx="1236202" cy="5078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s-PA"/>
            </a:defPPr>
            <a:lvl1pPr marL="105750" algn="ctr">
              <a:spcAft>
                <a:spcPts val="800"/>
              </a:spcAft>
              <a:defRPr sz="1400" kern="1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marL="0"/>
            <a:r>
              <a:rPr lang="ru-ru" sz="900" dirty="0">
                <a:solidFill>
                  <a:srgbClr val="292662"/>
                </a:solidFill>
              </a:rPr>
              <a:t>СО, Ближний Восток и Северная Африка</a:t>
            </a:r>
          </a:p>
        </p:txBody>
      </p:sp>
      <p:sp>
        <p:nvSpPr>
          <p:cNvPr id="51" name="TextBox 5">
            <a:extLst>
              <a:ext uri="{FF2B5EF4-FFF2-40B4-BE49-F238E27FC236}">
                <a16:creationId xmlns:a16="http://schemas.microsoft.com/office/drawing/2014/main" id="{9E402788-7999-CD67-9CCA-5863137A4F61}"/>
              </a:ext>
            </a:extLst>
          </p:cNvPr>
          <p:cNvSpPr txBox="1">
            <a:spLocks/>
          </p:cNvSpPr>
          <p:nvPr/>
        </p:nvSpPr>
        <p:spPr>
          <a:xfrm>
            <a:off x="7255831" y="4387681"/>
            <a:ext cx="904463" cy="5078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s-PA"/>
            </a:defPPr>
            <a:lvl1pPr marL="105750" algn="ctr">
              <a:spcAft>
                <a:spcPts val="800"/>
              </a:spcAft>
              <a:defRPr sz="1400" kern="1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marL="0"/>
            <a:r>
              <a:rPr lang="ru-ru" sz="900" dirty="0">
                <a:solidFill>
                  <a:srgbClr val="292662"/>
                </a:solidFill>
              </a:rPr>
              <a:t>СО, Северная Америка</a:t>
            </a:r>
          </a:p>
        </p:txBody>
      </p:sp>
      <p:sp>
        <p:nvSpPr>
          <p:cNvPr id="53" name="TextBox 5">
            <a:extLst>
              <a:ext uri="{FF2B5EF4-FFF2-40B4-BE49-F238E27FC236}">
                <a16:creationId xmlns:a16="http://schemas.microsoft.com/office/drawing/2014/main" id="{DFC828DA-DA93-52B6-C8CE-94CF3F08B93E}"/>
              </a:ext>
            </a:extLst>
          </p:cNvPr>
          <p:cNvSpPr txBox="1"/>
          <p:nvPr/>
        </p:nvSpPr>
        <p:spPr>
          <a:xfrm>
            <a:off x="1427179" y="5952893"/>
            <a:ext cx="21434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1000" dirty="0">
                <a:solidFill>
                  <a:srgbClr val="292662"/>
                </a:solidFill>
                <a:effectLst/>
                <a:ea typeface="Yu Mincho" panose="020B0400000000000000" pitchFamily="18" charset="-128"/>
              </a:rPr>
              <a:t>Промежуточные программы</a:t>
            </a:r>
            <a:endParaRPr lang="es-PA" sz="1000" i="1" dirty="0">
              <a:solidFill>
                <a:srgbClr val="292662"/>
              </a:solidFill>
              <a:ea typeface="Yu Mincho" panose="020B0400000000000000" pitchFamily="18" charset="-128"/>
            </a:endParaRPr>
          </a:p>
        </p:txBody>
      </p:sp>
      <p:sp>
        <p:nvSpPr>
          <p:cNvPr id="54" name="TextBox 5">
            <a:hlinkClick r:id="rId6" action="ppaction://hlinksldjump"/>
            <a:extLst>
              <a:ext uri="{FF2B5EF4-FFF2-40B4-BE49-F238E27FC236}">
                <a16:creationId xmlns:a16="http://schemas.microsoft.com/office/drawing/2014/main" id="{5957A4C9-108E-4FDA-084E-6553DF02B426}"/>
              </a:ext>
            </a:extLst>
          </p:cNvPr>
          <p:cNvSpPr txBox="1"/>
          <p:nvPr/>
        </p:nvSpPr>
        <p:spPr>
          <a:xfrm>
            <a:off x="4917164" y="5952893"/>
            <a:ext cx="17055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1000" dirty="0">
                <a:solidFill>
                  <a:srgbClr val="F7F5E8"/>
                </a:solidFill>
                <a:effectLst/>
                <a:ea typeface="Yu Mincho" panose="020B0400000000000000" pitchFamily="18" charset="-128"/>
              </a:rPr>
              <a:t>Местные программы</a:t>
            </a:r>
            <a:endParaRPr lang="es-PA" sz="1000" i="1" dirty="0">
              <a:solidFill>
                <a:srgbClr val="F7F5E8"/>
              </a:solidFill>
              <a:ea typeface="Yu Mincho" panose="020B0400000000000000" pitchFamily="18" charset="-128"/>
            </a:endParaRPr>
          </a:p>
        </p:txBody>
      </p:sp>
      <p:cxnSp>
        <p:nvCxnSpPr>
          <p:cNvPr id="55" name="Conector recto 114">
            <a:extLst>
              <a:ext uri="{FF2B5EF4-FFF2-40B4-BE49-F238E27FC236}">
                <a16:creationId xmlns:a16="http://schemas.microsoft.com/office/drawing/2014/main" id="{C4079873-17B7-9E51-17AC-6A25B449147B}"/>
              </a:ext>
            </a:extLst>
          </p:cNvPr>
          <p:cNvCxnSpPr>
            <a:cxnSpLocks/>
          </p:cNvCxnSpPr>
          <p:nvPr/>
        </p:nvCxnSpPr>
        <p:spPr>
          <a:xfrm flipH="1">
            <a:off x="3962399" y="6068664"/>
            <a:ext cx="372269" cy="0"/>
          </a:xfrm>
          <a:prstGeom prst="line">
            <a:avLst/>
          </a:prstGeom>
          <a:ln w="19050">
            <a:solidFill>
              <a:srgbClr val="606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TextBox 5">
            <a:hlinkClick r:id="rId9" action="ppaction://hlinksldjump"/>
            <a:extLst>
              <a:ext uri="{FF2B5EF4-FFF2-40B4-BE49-F238E27FC236}">
                <a16:creationId xmlns:a16="http://schemas.microsoft.com/office/drawing/2014/main" id="{D0BE5054-36B8-FBAB-6DB7-8CCA6C7EF307}"/>
              </a:ext>
            </a:extLst>
          </p:cNvPr>
          <p:cNvSpPr txBox="1"/>
          <p:nvPr/>
        </p:nvSpPr>
        <p:spPr>
          <a:xfrm>
            <a:off x="3785818" y="5306250"/>
            <a:ext cx="12794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1000" dirty="0">
                <a:solidFill>
                  <a:srgbClr val="292662"/>
                </a:solidFill>
                <a:effectLst/>
                <a:ea typeface="Yu Mincho" panose="020B0400000000000000" pitchFamily="18" charset="-128"/>
              </a:rPr>
              <a:t>Программы</a:t>
            </a:r>
            <a:endParaRPr lang="es-PA" sz="1000" i="1" dirty="0">
              <a:solidFill>
                <a:srgbClr val="292662"/>
              </a:solidFill>
              <a:ea typeface="Yu Mincho" panose="020B0400000000000000" pitchFamily="18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ED4A8E-EE00-B921-218E-118755FDCBDD}"/>
              </a:ext>
            </a:extLst>
          </p:cNvPr>
          <p:cNvSpPr txBox="1"/>
          <p:nvPr/>
        </p:nvSpPr>
        <p:spPr>
          <a:xfrm>
            <a:off x="811899" y="807489"/>
            <a:ext cx="5651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6891F"/>
                </a:solidFill>
                <a:latin typeface="Ubuntu" panose="020B0504030602030204" pitchFamily="34" charset="0"/>
              </a:rPr>
              <a:t>Структура организации</a:t>
            </a:r>
          </a:p>
        </p:txBody>
      </p:sp>
      <p:sp>
        <p:nvSpPr>
          <p:cNvPr id="4" name="Rectángulo 121">
            <a:extLst>
              <a:ext uri="{FF2B5EF4-FFF2-40B4-BE49-F238E27FC236}">
                <a16:creationId xmlns:a16="http://schemas.microsoft.com/office/drawing/2014/main" id="{DDE29163-2CB9-EAD0-D75D-64272463B968}"/>
              </a:ext>
            </a:extLst>
          </p:cNvPr>
          <p:cNvSpPr/>
          <p:nvPr/>
        </p:nvSpPr>
        <p:spPr>
          <a:xfrm>
            <a:off x="-3170" y="0"/>
            <a:ext cx="12192000" cy="6858000"/>
          </a:xfrm>
          <a:prstGeom prst="rect">
            <a:avLst/>
          </a:prstGeom>
          <a:solidFill>
            <a:schemeClr val="bg2">
              <a:lumMod val="5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14" name="Rectángulo 119">
            <a:extLst>
              <a:ext uri="{FF2B5EF4-FFF2-40B4-BE49-F238E27FC236}">
                <a16:creationId xmlns:a16="http://schemas.microsoft.com/office/drawing/2014/main" id="{EBEB007A-215B-6A64-586D-9506EEE1329C}"/>
              </a:ext>
            </a:extLst>
          </p:cNvPr>
          <p:cNvSpPr/>
          <p:nvPr/>
        </p:nvSpPr>
        <p:spPr>
          <a:xfrm>
            <a:off x="1212633" y="599548"/>
            <a:ext cx="9761177" cy="5172535"/>
          </a:xfrm>
          <a:prstGeom prst="roundRect">
            <a:avLst>
              <a:gd name="adj" fmla="val 1267"/>
            </a:avLst>
          </a:prstGeom>
          <a:solidFill>
            <a:srgbClr val="F7F5E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DA0FF7FB-6DD5-34BD-CF2A-6E47A972B691}"/>
              </a:ext>
            </a:extLst>
          </p:cNvPr>
          <p:cNvSpPr txBox="1"/>
          <p:nvPr/>
        </p:nvSpPr>
        <p:spPr>
          <a:xfrm>
            <a:off x="1665101" y="1020576"/>
            <a:ext cx="8910216" cy="426052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r>
              <a:rPr lang="ru-ru" sz="1700" dirty="0">
                <a:solidFill>
                  <a:srgbClr val="292662"/>
                </a:solidFill>
                <a:effectLst/>
                <a:ea typeface="Yu Mincho" panose="020B0400000000000000" pitchFamily="18" charset="-128"/>
              </a:rPr>
              <a:t>Управляющие директора возглавляют семь региональных подразделений по всему миру и поддерживают постоянное развитие и распространение национальных и региональных программ в своих регионах. </a:t>
            </a:r>
          </a:p>
          <a:p>
            <a:endParaRPr lang="en-US" sz="1700" b="1" i="1" dirty="0">
              <a:solidFill>
                <a:srgbClr val="292662"/>
              </a:solidFill>
              <a:ea typeface="Yu Mincho" panose="020B0400000000000000" pitchFamily="18" charset="-128"/>
            </a:endParaRPr>
          </a:p>
          <a:p>
            <a:r>
              <a:rPr lang="ru-ru" sz="1700" dirty="0">
                <a:solidFill>
                  <a:srgbClr val="292662"/>
                </a:solidFill>
                <a:effectLst/>
                <a:ea typeface="Yu Mincho" panose="020B0400000000000000" pitchFamily="18" charset="-128"/>
              </a:rPr>
              <a:t>Региональные президенты и управляющие директора являются членами GLT. </a:t>
            </a:r>
            <a:endParaRPr lang="en-US" sz="1700" b="1" i="1" dirty="0">
              <a:solidFill>
                <a:srgbClr val="292662"/>
              </a:solidFill>
              <a:effectLst/>
              <a:ea typeface="Yu Mincho" panose="020B0400000000000000" pitchFamily="18" charset="-128"/>
            </a:endParaRPr>
          </a:p>
          <a:p>
            <a:endParaRPr lang="en-US" sz="1700" b="1" i="1" dirty="0">
              <a:solidFill>
                <a:srgbClr val="292662"/>
              </a:solidFill>
              <a:ea typeface="Yu Mincho" panose="020B0400000000000000" pitchFamily="18" charset="-128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700" b="1" kern="100" dirty="0">
                <a:solidFill>
                  <a:srgbClr val="F6891F"/>
                </a:solidFill>
                <a:effectLst/>
                <a:ea typeface="Ubuntu" panose="020B0504030602030204" pitchFamily="34" charset="0"/>
                <a:cs typeface="Ubuntu" panose="020B0504030602030204" pitchFamily="34" charset="0"/>
              </a:rPr>
              <a:t>Региональные подразделения Специальной олимпиады</a:t>
            </a:r>
            <a:r>
              <a:rPr lang="ru-ru" sz="1700" kern="100" dirty="0">
                <a:solidFill>
                  <a:srgbClr val="F6891F"/>
                </a:solidFill>
                <a:effectLst/>
                <a:ea typeface="Ubuntu" panose="020B0504030602030204" pitchFamily="34" charset="0"/>
                <a:cs typeface="Ubuntu" panose="020B0504030602030204" pitchFamily="34" charset="0"/>
              </a:rPr>
              <a:t> </a:t>
            </a:r>
            <a:endParaRPr lang="es-PA" sz="1700" kern="100" dirty="0">
              <a:solidFill>
                <a:srgbClr val="F6891F"/>
              </a:solidFill>
              <a:effectLst/>
              <a:ea typeface="Yu Mincho" panose="020B0400000000000000" pitchFamily="18" charset="-128"/>
            </a:endParaRPr>
          </a:p>
          <a:p>
            <a:pPr marL="446088" lvl="0" indent="-363538">
              <a:lnSpc>
                <a:spcPct val="90000"/>
              </a:lnSpc>
              <a:spcAft>
                <a:spcPts val="600"/>
              </a:spcAft>
              <a:buBlip>
                <a:blip r:embed="rId10"/>
              </a:buBlip>
            </a:pPr>
            <a:r>
              <a:rPr lang="ru-ru" sz="1700" dirty="0">
                <a:solidFill>
                  <a:srgbClr val="292662"/>
                </a:solidFill>
                <a:ea typeface="Yu Mincho" panose="020B0400000000000000" pitchFamily="18" charset="-128"/>
              </a:rPr>
              <a:t>Специальная олимпиада, Африка (SOAF) </a:t>
            </a:r>
            <a:endParaRPr lang="es-PA" sz="1700" dirty="0">
              <a:solidFill>
                <a:srgbClr val="292662"/>
              </a:solidFill>
              <a:ea typeface="Yu Mincho" panose="020B0400000000000000" pitchFamily="18" charset="-128"/>
            </a:endParaRPr>
          </a:p>
          <a:p>
            <a:pPr marL="446088" lvl="0" indent="-363538">
              <a:lnSpc>
                <a:spcPct val="90000"/>
              </a:lnSpc>
              <a:spcAft>
                <a:spcPts val="600"/>
              </a:spcAft>
              <a:buBlip>
                <a:blip r:embed="rId10"/>
              </a:buBlip>
            </a:pPr>
            <a:r>
              <a:rPr lang="ru-ru" sz="1700" dirty="0">
                <a:solidFill>
                  <a:srgbClr val="292662"/>
                </a:solidFill>
                <a:ea typeface="Yu Mincho" panose="020B0400000000000000" pitchFamily="18" charset="-128"/>
              </a:rPr>
              <a:t>Специальная олимпиада, Азиатско-Тихоокеанский регион (SOAP)</a:t>
            </a:r>
          </a:p>
          <a:p>
            <a:pPr marL="446088" lvl="0" indent="-363538">
              <a:lnSpc>
                <a:spcPct val="90000"/>
              </a:lnSpc>
              <a:spcAft>
                <a:spcPts val="600"/>
              </a:spcAft>
              <a:buBlip>
                <a:blip r:embed="rId10"/>
              </a:buBlip>
            </a:pPr>
            <a:r>
              <a:rPr lang="ru-ru" sz="1700" dirty="0">
                <a:solidFill>
                  <a:srgbClr val="292662"/>
                </a:solidFill>
                <a:ea typeface="Yu Mincho" panose="020B0400000000000000" pitchFamily="18" charset="-128"/>
              </a:rPr>
              <a:t>Специальная олимпиада, Восточная Азия (SOEA) </a:t>
            </a:r>
            <a:endParaRPr lang="es-PA" sz="1700" dirty="0">
              <a:solidFill>
                <a:srgbClr val="292662"/>
              </a:solidFill>
              <a:ea typeface="Yu Mincho" panose="020B0400000000000000" pitchFamily="18" charset="-128"/>
            </a:endParaRPr>
          </a:p>
          <a:p>
            <a:pPr marL="446088" lvl="0" indent="-363538">
              <a:lnSpc>
                <a:spcPct val="90000"/>
              </a:lnSpc>
              <a:spcAft>
                <a:spcPts val="600"/>
              </a:spcAft>
              <a:buBlip>
                <a:blip r:embed="rId10"/>
              </a:buBlip>
            </a:pPr>
            <a:r>
              <a:rPr lang="ru-ru" sz="1700" dirty="0">
                <a:solidFill>
                  <a:srgbClr val="292662"/>
                </a:solidFill>
                <a:ea typeface="Yu Mincho" panose="020B0400000000000000" pitchFamily="18" charset="-128"/>
              </a:rPr>
              <a:t>Специальная олимпиада, Ближний Восток и Северная Африка (SOMENA) </a:t>
            </a:r>
            <a:endParaRPr lang="es-PA" sz="1700" dirty="0">
              <a:solidFill>
                <a:srgbClr val="292662"/>
              </a:solidFill>
              <a:ea typeface="Yu Mincho" panose="020B0400000000000000" pitchFamily="18" charset="-128"/>
            </a:endParaRPr>
          </a:p>
          <a:p>
            <a:pPr marL="446088" indent="-363538">
              <a:lnSpc>
                <a:spcPct val="90000"/>
              </a:lnSpc>
              <a:spcAft>
                <a:spcPts val="600"/>
              </a:spcAft>
              <a:buBlip>
                <a:blip r:embed="rId10"/>
              </a:buBlip>
            </a:pPr>
            <a:r>
              <a:rPr lang="ru-ru" sz="1700" dirty="0">
                <a:solidFill>
                  <a:srgbClr val="292662"/>
                </a:solidFill>
                <a:ea typeface="Yu Mincho" panose="020B0400000000000000" pitchFamily="18" charset="-128"/>
              </a:rPr>
              <a:t>Специальная олимпиада, Европа и Евразия (SOEE)</a:t>
            </a:r>
            <a:endParaRPr lang="en-US" sz="1700" dirty="0">
              <a:solidFill>
                <a:srgbClr val="292662"/>
              </a:solidFill>
              <a:ea typeface="Yu Mincho" panose="020B0400000000000000" pitchFamily="18" charset="-128"/>
            </a:endParaRPr>
          </a:p>
          <a:p>
            <a:pPr marL="446088" lvl="0" indent="-363538">
              <a:lnSpc>
                <a:spcPct val="90000"/>
              </a:lnSpc>
              <a:spcAft>
                <a:spcPts val="600"/>
              </a:spcAft>
              <a:buBlip>
                <a:blip r:embed="rId10"/>
              </a:buBlip>
            </a:pPr>
            <a:r>
              <a:rPr lang="ru-ru" sz="1700" dirty="0">
                <a:solidFill>
                  <a:srgbClr val="292662"/>
                </a:solidFill>
                <a:ea typeface="Yu Mincho" panose="020B0400000000000000" pitchFamily="18" charset="-128"/>
              </a:rPr>
              <a:t>Специальная олимпиада, Латинская Америка (SOLA) </a:t>
            </a:r>
            <a:endParaRPr lang="es-PA" sz="1700" dirty="0">
              <a:solidFill>
                <a:srgbClr val="292662"/>
              </a:solidFill>
              <a:ea typeface="Yu Mincho" panose="020B0400000000000000" pitchFamily="18" charset="-128"/>
            </a:endParaRPr>
          </a:p>
          <a:p>
            <a:pPr marL="446088" lvl="0" indent="-363538">
              <a:lnSpc>
                <a:spcPct val="90000"/>
              </a:lnSpc>
              <a:spcAft>
                <a:spcPts val="600"/>
              </a:spcAft>
              <a:buBlip>
                <a:blip r:embed="rId10"/>
              </a:buBlip>
            </a:pPr>
            <a:r>
              <a:rPr lang="ru-ru" sz="1700" dirty="0">
                <a:solidFill>
                  <a:srgbClr val="292662"/>
                </a:solidFill>
                <a:ea typeface="Yu Mincho" panose="020B0400000000000000" pitchFamily="18" charset="-128"/>
              </a:rPr>
              <a:t>Специальная олимпиада, Северная Америка (SONA) </a:t>
            </a:r>
          </a:p>
          <a:p>
            <a:pPr marL="717550" lvl="1" indent="-187325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dirty="0">
                <a:solidFill>
                  <a:srgbClr val="292662"/>
                </a:solidFill>
                <a:latin typeface="Ubuntu" panose="020B0504030602030204" pitchFamily="34" charset="0"/>
                <a:ea typeface="Yu Mincho" panose="020B0400000000000000" pitchFamily="18" charset="-128"/>
              </a:rPr>
              <a:t>Специальная олимпиада, Карибский бассейн</a:t>
            </a:r>
            <a:endParaRPr lang="es-PA" sz="1700" dirty="0">
              <a:solidFill>
                <a:srgbClr val="292662"/>
              </a:solidFill>
              <a:latin typeface="Ubuntu" panose="020B0504030602030204" pitchFamily="34" charset="0"/>
              <a:ea typeface="Yu Mincho" panose="020B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26834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1F3B37-18D0-C728-1BCC-1FD85559A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031D52E-29EE-F124-FB0E-FF0EA53D0EFA}"/>
              </a:ext>
            </a:extLst>
          </p:cNvPr>
          <p:cNvSpPr txBox="1">
            <a:spLocks/>
          </p:cNvSpPr>
          <p:nvPr/>
        </p:nvSpPr>
        <p:spPr>
          <a:xfrm>
            <a:off x="1514066" y="4429230"/>
            <a:ext cx="1064826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80000"/>
              </a:lnSpc>
              <a:spcAft>
                <a:spcPts val="800"/>
              </a:spcAft>
            </a:pPr>
            <a:r>
              <a:rPr lang="ru-ru" sz="900" kern="100">
                <a:solidFill>
                  <a:srgbClr val="292662"/>
                </a:solidFill>
              </a:rPr>
              <a:t>СО, Азиатско-Тихоокеанский регион</a:t>
            </a:r>
            <a:endParaRPr lang="es-PA" sz="900" kern="100" dirty="0">
              <a:solidFill>
                <a:srgbClr val="292662"/>
              </a:solidFill>
            </a:endParaRPr>
          </a:p>
        </p:txBody>
      </p:sp>
      <p:cxnSp>
        <p:nvCxnSpPr>
          <p:cNvPr id="11" name="Conector recto 109">
            <a:extLst>
              <a:ext uri="{FF2B5EF4-FFF2-40B4-BE49-F238E27FC236}">
                <a16:creationId xmlns:a16="http://schemas.microsoft.com/office/drawing/2014/main" id="{1332E752-21AB-7809-2041-6F0219EBD67E}"/>
              </a:ext>
            </a:extLst>
          </p:cNvPr>
          <p:cNvCxnSpPr>
            <a:cxnSpLocks/>
          </p:cNvCxnSpPr>
          <p:nvPr/>
        </p:nvCxnSpPr>
        <p:spPr>
          <a:xfrm>
            <a:off x="2578892" y="5475527"/>
            <a:ext cx="5163" cy="543805"/>
          </a:xfrm>
          <a:prstGeom prst="line">
            <a:avLst/>
          </a:prstGeom>
          <a:ln w="19050">
            <a:solidFill>
              <a:srgbClr val="606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Forma libre: forma 94">
            <a:extLst>
              <a:ext uri="{FF2B5EF4-FFF2-40B4-BE49-F238E27FC236}">
                <a16:creationId xmlns:a16="http://schemas.microsoft.com/office/drawing/2014/main" id="{626D6C8A-B9E1-4D69-6679-8F6F6C5BAD37}"/>
              </a:ext>
            </a:extLst>
          </p:cNvPr>
          <p:cNvSpPr/>
          <p:nvPr/>
        </p:nvSpPr>
        <p:spPr>
          <a:xfrm>
            <a:off x="925286" y="4020753"/>
            <a:ext cx="6840990" cy="326937"/>
          </a:xfrm>
          <a:custGeom>
            <a:avLst/>
            <a:gdLst>
              <a:gd name="connsiteX0" fmla="*/ 0 w 6241142"/>
              <a:gd name="connsiteY0" fmla="*/ 275771 h 275771"/>
              <a:gd name="connsiteX1" fmla="*/ 0 w 6241142"/>
              <a:gd name="connsiteY1" fmla="*/ 0 h 275771"/>
              <a:gd name="connsiteX2" fmla="*/ 6241142 w 6241142"/>
              <a:gd name="connsiteY2" fmla="*/ 0 h 275771"/>
              <a:gd name="connsiteX3" fmla="*/ 6241142 w 6241142"/>
              <a:gd name="connsiteY3" fmla="*/ 275771 h 275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41142" h="275771">
                <a:moveTo>
                  <a:pt x="0" y="275771"/>
                </a:moveTo>
                <a:lnTo>
                  <a:pt x="0" y="0"/>
                </a:lnTo>
                <a:lnTo>
                  <a:pt x="6241142" y="0"/>
                </a:lnTo>
                <a:lnTo>
                  <a:pt x="6241142" y="275771"/>
                </a:lnTo>
              </a:path>
            </a:pathLst>
          </a:custGeom>
          <a:ln w="19050">
            <a:solidFill>
              <a:srgbClr val="606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cxnSp>
        <p:nvCxnSpPr>
          <p:cNvPr id="13" name="Conector recto 76">
            <a:extLst>
              <a:ext uri="{FF2B5EF4-FFF2-40B4-BE49-F238E27FC236}">
                <a16:creationId xmlns:a16="http://schemas.microsoft.com/office/drawing/2014/main" id="{AFC13EA9-69AD-BB7E-C914-77899798C7FE}"/>
              </a:ext>
            </a:extLst>
          </p:cNvPr>
          <p:cNvCxnSpPr>
            <a:cxnSpLocks/>
          </p:cNvCxnSpPr>
          <p:nvPr/>
        </p:nvCxnSpPr>
        <p:spPr>
          <a:xfrm flipH="1">
            <a:off x="10201240" y="1999927"/>
            <a:ext cx="1" cy="427416"/>
          </a:xfrm>
          <a:prstGeom prst="line">
            <a:avLst/>
          </a:prstGeom>
          <a:ln w="19050">
            <a:solidFill>
              <a:srgbClr val="606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cto 66">
            <a:extLst>
              <a:ext uri="{FF2B5EF4-FFF2-40B4-BE49-F238E27FC236}">
                <a16:creationId xmlns:a16="http://schemas.microsoft.com/office/drawing/2014/main" id="{6A60E7CB-2862-8B15-52D6-3BD90E5317F0}"/>
              </a:ext>
            </a:extLst>
          </p:cNvPr>
          <p:cNvCxnSpPr>
            <a:cxnSpLocks/>
          </p:cNvCxnSpPr>
          <p:nvPr/>
        </p:nvCxnSpPr>
        <p:spPr>
          <a:xfrm>
            <a:off x="6113463" y="2014152"/>
            <a:ext cx="19050" cy="2006601"/>
          </a:xfrm>
          <a:prstGeom prst="line">
            <a:avLst/>
          </a:prstGeom>
          <a:ln w="19050">
            <a:solidFill>
              <a:srgbClr val="606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Rectángulo: esquinas redondeadas 6">
            <a:hlinkClick r:id="rId3" action="ppaction://hlinksldjump"/>
            <a:extLst>
              <a:ext uri="{FF2B5EF4-FFF2-40B4-BE49-F238E27FC236}">
                <a16:creationId xmlns:a16="http://schemas.microsoft.com/office/drawing/2014/main" id="{010E1E80-A07B-0FF5-6C50-F74B15BBA3DF}"/>
              </a:ext>
            </a:extLst>
          </p:cNvPr>
          <p:cNvSpPr/>
          <p:nvPr/>
        </p:nvSpPr>
        <p:spPr>
          <a:xfrm>
            <a:off x="4945380" y="2279659"/>
            <a:ext cx="2301240" cy="670781"/>
          </a:xfrm>
          <a:prstGeom prst="roundRect">
            <a:avLst>
              <a:gd name="adj" fmla="val 50000"/>
            </a:avLst>
          </a:prstGeom>
          <a:solidFill>
            <a:srgbClr val="2926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16" name="Rectángulo: esquinas redondeadas 8">
            <a:hlinkClick r:id="rId4" action="ppaction://hlinksldjump"/>
            <a:extLst>
              <a:ext uri="{FF2B5EF4-FFF2-40B4-BE49-F238E27FC236}">
                <a16:creationId xmlns:a16="http://schemas.microsoft.com/office/drawing/2014/main" id="{AB877552-15C3-FF19-A33F-5C4F4CD010B0}"/>
              </a:ext>
            </a:extLst>
          </p:cNvPr>
          <p:cNvSpPr/>
          <p:nvPr/>
        </p:nvSpPr>
        <p:spPr>
          <a:xfrm>
            <a:off x="4801212" y="3083116"/>
            <a:ext cx="2662601" cy="670781"/>
          </a:xfrm>
          <a:prstGeom prst="roundRect">
            <a:avLst>
              <a:gd name="adj" fmla="val 50000"/>
            </a:avLst>
          </a:prstGeom>
          <a:solidFill>
            <a:srgbClr val="2926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20" name="Rectángulo: esquinas redondeadas 9">
            <a:extLst>
              <a:ext uri="{FF2B5EF4-FFF2-40B4-BE49-F238E27FC236}">
                <a16:creationId xmlns:a16="http://schemas.microsoft.com/office/drawing/2014/main" id="{47ACB2C2-6418-A4FA-42A9-2028F245C36F}"/>
              </a:ext>
            </a:extLst>
          </p:cNvPr>
          <p:cNvSpPr/>
          <p:nvPr/>
        </p:nvSpPr>
        <p:spPr>
          <a:xfrm>
            <a:off x="515939" y="4226116"/>
            <a:ext cx="906462" cy="865799"/>
          </a:xfrm>
          <a:prstGeom prst="roundRect">
            <a:avLst/>
          </a:prstGeom>
          <a:solidFill>
            <a:srgbClr val="F7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21" name="Rectángulo: esquinas redondeadas 16">
            <a:extLst>
              <a:ext uri="{FF2B5EF4-FFF2-40B4-BE49-F238E27FC236}">
                <a16:creationId xmlns:a16="http://schemas.microsoft.com/office/drawing/2014/main" id="{EA19F180-56ED-795E-ED92-7464E840629E}"/>
              </a:ext>
            </a:extLst>
          </p:cNvPr>
          <p:cNvSpPr/>
          <p:nvPr/>
        </p:nvSpPr>
        <p:spPr>
          <a:xfrm>
            <a:off x="1590030" y="4226116"/>
            <a:ext cx="906462" cy="865799"/>
          </a:xfrm>
          <a:prstGeom prst="roundRect">
            <a:avLst/>
          </a:prstGeom>
          <a:solidFill>
            <a:srgbClr val="F7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22" name="Rectángulo: esquinas redondeadas 17">
            <a:extLst>
              <a:ext uri="{FF2B5EF4-FFF2-40B4-BE49-F238E27FC236}">
                <a16:creationId xmlns:a16="http://schemas.microsoft.com/office/drawing/2014/main" id="{4195A2E2-122A-D593-57AD-8265D9D64560}"/>
              </a:ext>
            </a:extLst>
          </p:cNvPr>
          <p:cNvSpPr/>
          <p:nvPr/>
        </p:nvSpPr>
        <p:spPr>
          <a:xfrm>
            <a:off x="2664121" y="4226116"/>
            <a:ext cx="906462" cy="865799"/>
          </a:xfrm>
          <a:prstGeom prst="roundRect">
            <a:avLst/>
          </a:prstGeom>
          <a:solidFill>
            <a:srgbClr val="F7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25" name="Rectángulo: esquinas redondeadas 18">
            <a:extLst>
              <a:ext uri="{FF2B5EF4-FFF2-40B4-BE49-F238E27FC236}">
                <a16:creationId xmlns:a16="http://schemas.microsoft.com/office/drawing/2014/main" id="{027B549A-FD68-BD94-63ED-35D4A29295D2}"/>
              </a:ext>
            </a:extLst>
          </p:cNvPr>
          <p:cNvSpPr/>
          <p:nvPr/>
        </p:nvSpPr>
        <p:spPr>
          <a:xfrm>
            <a:off x="3738212" y="4226116"/>
            <a:ext cx="906462" cy="865799"/>
          </a:xfrm>
          <a:prstGeom prst="roundRect">
            <a:avLst/>
          </a:prstGeom>
          <a:solidFill>
            <a:srgbClr val="F7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29" name="Rectángulo: esquinas redondeadas 22">
            <a:extLst>
              <a:ext uri="{FF2B5EF4-FFF2-40B4-BE49-F238E27FC236}">
                <a16:creationId xmlns:a16="http://schemas.microsoft.com/office/drawing/2014/main" id="{D88E46DA-963A-58BC-A805-DB22450BA30F}"/>
              </a:ext>
            </a:extLst>
          </p:cNvPr>
          <p:cNvSpPr/>
          <p:nvPr/>
        </p:nvSpPr>
        <p:spPr>
          <a:xfrm>
            <a:off x="4812303" y="4226116"/>
            <a:ext cx="906462" cy="865799"/>
          </a:xfrm>
          <a:prstGeom prst="roundRect">
            <a:avLst/>
          </a:prstGeom>
          <a:solidFill>
            <a:srgbClr val="F7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30" name="Rectángulo: esquinas redondeadas 23">
            <a:extLst>
              <a:ext uri="{FF2B5EF4-FFF2-40B4-BE49-F238E27FC236}">
                <a16:creationId xmlns:a16="http://schemas.microsoft.com/office/drawing/2014/main" id="{CCBCD815-615E-605E-BB76-B2F478CD5465}"/>
              </a:ext>
            </a:extLst>
          </p:cNvPr>
          <p:cNvSpPr/>
          <p:nvPr/>
        </p:nvSpPr>
        <p:spPr>
          <a:xfrm>
            <a:off x="5886394" y="4226116"/>
            <a:ext cx="1202437" cy="865799"/>
          </a:xfrm>
          <a:prstGeom prst="roundRect">
            <a:avLst/>
          </a:prstGeom>
          <a:solidFill>
            <a:srgbClr val="F7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31" name="Rectángulo: esquinas redondeadas 25">
            <a:extLst>
              <a:ext uri="{FF2B5EF4-FFF2-40B4-BE49-F238E27FC236}">
                <a16:creationId xmlns:a16="http://schemas.microsoft.com/office/drawing/2014/main" id="{DCDAA5C8-F022-CED6-07C1-16A318F78BFE}"/>
              </a:ext>
            </a:extLst>
          </p:cNvPr>
          <p:cNvSpPr/>
          <p:nvPr/>
        </p:nvSpPr>
        <p:spPr>
          <a:xfrm>
            <a:off x="7256461" y="4226116"/>
            <a:ext cx="903834" cy="865799"/>
          </a:xfrm>
          <a:prstGeom prst="roundRect">
            <a:avLst/>
          </a:prstGeom>
          <a:solidFill>
            <a:srgbClr val="F7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32" name="Rectángulo: esquinas redondeadas 26">
            <a:hlinkClick r:id="rId3" action="ppaction://hlinksldjump"/>
            <a:extLst>
              <a:ext uri="{FF2B5EF4-FFF2-40B4-BE49-F238E27FC236}">
                <a16:creationId xmlns:a16="http://schemas.microsoft.com/office/drawing/2014/main" id="{FA9E683E-AD61-549D-0E50-8FCEAB56F900}"/>
              </a:ext>
            </a:extLst>
          </p:cNvPr>
          <p:cNvSpPr/>
          <p:nvPr/>
        </p:nvSpPr>
        <p:spPr>
          <a:xfrm>
            <a:off x="8840333" y="1555914"/>
            <a:ext cx="2835731" cy="600302"/>
          </a:xfrm>
          <a:prstGeom prst="roundRect">
            <a:avLst>
              <a:gd name="adj" fmla="val 25322"/>
            </a:avLst>
          </a:prstGeom>
          <a:solidFill>
            <a:srgbClr val="2926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33" name="Rectángulo: esquinas redondeadas 27">
            <a:extLst>
              <a:ext uri="{FF2B5EF4-FFF2-40B4-BE49-F238E27FC236}">
                <a16:creationId xmlns:a16="http://schemas.microsoft.com/office/drawing/2014/main" id="{FFFB8C3B-4D85-8C2A-11E3-63613ACEB527}"/>
              </a:ext>
            </a:extLst>
          </p:cNvPr>
          <p:cNvSpPr/>
          <p:nvPr/>
        </p:nvSpPr>
        <p:spPr>
          <a:xfrm>
            <a:off x="8840333" y="2297530"/>
            <a:ext cx="2835730" cy="4260577"/>
          </a:xfrm>
          <a:prstGeom prst="roundRect">
            <a:avLst>
              <a:gd name="adj" fmla="val 6366"/>
            </a:avLst>
          </a:prstGeom>
          <a:solidFill>
            <a:srgbClr val="F7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34" name="Rectángulo: esquinas redondeadas 38">
            <a:hlinkClick r:id="rId5" action="ppaction://hlinksldjump"/>
            <a:extLst>
              <a:ext uri="{FF2B5EF4-FFF2-40B4-BE49-F238E27FC236}">
                <a16:creationId xmlns:a16="http://schemas.microsoft.com/office/drawing/2014/main" id="{1D42BF80-CF94-2838-7C1D-B471CDB5E22B}"/>
              </a:ext>
            </a:extLst>
          </p:cNvPr>
          <p:cNvSpPr/>
          <p:nvPr/>
        </p:nvSpPr>
        <p:spPr>
          <a:xfrm>
            <a:off x="515939" y="5266620"/>
            <a:ext cx="7644355" cy="417815"/>
          </a:xfrm>
          <a:prstGeom prst="roundRect">
            <a:avLst>
              <a:gd name="adj" fmla="val 50000"/>
            </a:avLst>
          </a:prstGeom>
          <a:solidFill>
            <a:srgbClr val="F689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35" name="Rectángulo: esquinas redondeadas 39">
            <a:extLst>
              <a:ext uri="{FF2B5EF4-FFF2-40B4-BE49-F238E27FC236}">
                <a16:creationId xmlns:a16="http://schemas.microsoft.com/office/drawing/2014/main" id="{759CB1E1-1D66-DBF0-C950-FFA2BA497212}"/>
              </a:ext>
            </a:extLst>
          </p:cNvPr>
          <p:cNvSpPr/>
          <p:nvPr/>
        </p:nvSpPr>
        <p:spPr>
          <a:xfrm>
            <a:off x="1126668" y="5860332"/>
            <a:ext cx="2835731" cy="416665"/>
          </a:xfrm>
          <a:prstGeom prst="roundRect">
            <a:avLst>
              <a:gd name="adj" fmla="val 50000"/>
            </a:avLst>
          </a:prstGeom>
          <a:solidFill>
            <a:srgbClr val="F689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36" name="Rectángulo: esquinas redondeadas 61">
            <a:hlinkClick r:id="rId6" action="ppaction://hlinksldjump"/>
            <a:extLst>
              <a:ext uri="{FF2B5EF4-FFF2-40B4-BE49-F238E27FC236}">
                <a16:creationId xmlns:a16="http://schemas.microsoft.com/office/drawing/2014/main" id="{782D9296-47DA-3670-E4C9-EC3C9F8310DC}"/>
              </a:ext>
            </a:extLst>
          </p:cNvPr>
          <p:cNvSpPr/>
          <p:nvPr/>
        </p:nvSpPr>
        <p:spPr>
          <a:xfrm>
            <a:off x="4334668" y="5860332"/>
            <a:ext cx="2835731" cy="416665"/>
          </a:xfrm>
          <a:prstGeom prst="roundRect">
            <a:avLst>
              <a:gd name="adj" fmla="val 50000"/>
            </a:avLst>
          </a:prstGeom>
          <a:solidFill>
            <a:srgbClr val="2926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37" name="Rectángulo: esquinas redondeadas 5">
            <a:hlinkClick r:id="rId7" action="ppaction://hlinksldjump"/>
            <a:extLst>
              <a:ext uri="{FF2B5EF4-FFF2-40B4-BE49-F238E27FC236}">
                <a16:creationId xmlns:a16="http://schemas.microsoft.com/office/drawing/2014/main" id="{FF0C143B-70B2-0C7A-7E31-9CD30031287A}"/>
              </a:ext>
            </a:extLst>
          </p:cNvPr>
          <p:cNvSpPr/>
          <p:nvPr/>
        </p:nvSpPr>
        <p:spPr>
          <a:xfrm>
            <a:off x="4297680" y="1544783"/>
            <a:ext cx="3431178" cy="611434"/>
          </a:xfrm>
          <a:prstGeom prst="roundRect">
            <a:avLst>
              <a:gd name="adj" fmla="val 50000"/>
            </a:avLst>
          </a:prstGeom>
          <a:solidFill>
            <a:srgbClr val="F689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>
              <a:latin typeface="Ubuntu Light" panose="020B0304030602030204" pitchFamily="34" charset="0"/>
            </a:endParaRPr>
          </a:p>
        </p:txBody>
      </p:sp>
      <p:sp>
        <p:nvSpPr>
          <p:cNvPr id="38" name="TextBox 5">
            <a:hlinkClick r:id="rId7" action="ppaction://hlinksldjump"/>
            <a:extLst>
              <a:ext uri="{FF2B5EF4-FFF2-40B4-BE49-F238E27FC236}">
                <a16:creationId xmlns:a16="http://schemas.microsoft.com/office/drawing/2014/main" id="{F42E2F32-BE1A-836A-CF37-182BBD04911A}"/>
              </a:ext>
            </a:extLst>
          </p:cNvPr>
          <p:cNvSpPr txBox="1"/>
          <p:nvPr/>
        </p:nvSpPr>
        <p:spPr>
          <a:xfrm>
            <a:off x="4478826" y="1568586"/>
            <a:ext cx="30688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1000" b="1" dirty="0">
                <a:solidFill>
                  <a:srgbClr val="292662"/>
                </a:solidFill>
                <a:effectLst/>
                <a:latin typeface="Ubuntu Light" panose="020B0304030602030204" pitchFamily="34" charset="0"/>
                <a:ea typeface="Yu Mincho" panose="020B0400000000000000" pitchFamily="18" charset="-128"/>
              </a:rPr>
              <a:t>Совет директоров и комитеты международного подразделения Специальной олимпиады</a:t>
            </a:r>
            <a:endParaRPr lang="es-PA" sz="1000" b="1" i="1" dirty="0">
              <a:solidFill>
                <a:srgbClr val="292662"/>
              </a:solidFill>
              <a:latin typeface="Ubuntu Light" panose="020B0304030602030204" pitchFamily="34" charset="0"/>
              <a:ea typeface="Yu Mincho" panose="020B0400000000000000" pitchFamily="18" charset="-128"/>
            </a:endParaRPr>
          </a:p>
        </p:txBody>
      </p:sp>
      <p:sp>
        <p:nvSpPr>
          <p:cNvPr id="41" name="TextBox 5">
            <a:hlinkClick r:id="rId3" action="ppaction://hlinksldjump"/>
            <a:extLst>
              <a:ext uri="{FF2B5EF4-FFF2-40B4-BE49-F238E27FC236}">
                <a16:creationId xmlns:a16="http://schemas.microsoft.com/office/drawing/2014/main" id="{670C872D-9CAB-4047-1F3B-DF30685885FB}"/>
              </a:ext>
            </a:extLst>
          </p:cNvPr>
          <p:cNvSpPr txBox="1"/>
          <p:nvPr/>
        </p:nvSpPr>
        <p:spPr>
          <a:xfrm>
            <a:off x="5070204" y="2312593"/>
            <a:ext cx="20515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1000" b="1">
                <a:solidFill>
                  <a:srgbClr val="F7F5E8"/>
                </a:solidFill>
                <a:effectLst/>
                <a:latin typeface="Ubuntu Light" panose="020B0304030602030204" pitchFamily="34" charset="0"/>
                <a:ea typeface="Yu Mincho" panose="020B0400000000000000" pitchFamily="18" charset="-128"/>
              </a:rPr>
              <a:t>Международное подразделение Специальной олимпиады (SOI)</a:t>
            </a:r>
            <a:endParaRPr lang="es-PA" sz="1000" b="1" i="1" dirty="0">
              <a:solidFill>
                <a:srgbClr val="F7F5E8"/>
              </a:solidFill>
              <a:latin typeface="Ubuntu Light" panose="020B0304030602030204" pitchFamily="34" charset="0"/>
              <a:ea typeface="Yu Mincho" panose="020B0400000000000000" pitchFamily="18" charset="-128"/>
            </a:endParaRPr>
          </a:p>
        </p:txBody>
      </p:sp>
      <p:sp>
        <p:nvSpPr>
          <p:cNvPr id="42" name="TextBox 5">
            <a:hlinkClick r:id="rId4" action="ppaction://hlinksldjump"/>
            <a:extLst>
              <a:ext uri="{FF2B5EF4-FFF2-40B4-BE49-F238E27FC236}">
                <a16:creationId xmlns:a16="http://schemas.microsoft.com/office/drawing/2014/main" id="{CBB5E770-DFE6-36EC-CA2F-05A1E045153C}"/>
              </a:ext>
            </a:extLst>
          </p:cNvPr>
          <p:cNvSpPr txBox="1"/>
          <p:nvPr/>
        </p:nvSpPr>
        <p:spPr>
          <a:xfrm>
            <a:off x="4879760" y="3209850"/>
            <a:ext cx="2505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1000" dirty="0">
                <a:solidFill>
                  <a:srgbClr val="F7F5E8"/>
                </a:solidFill>
                <a:effectLst/>
                <a:ea typeface="Yu Mincho" panose="020B0400000000000000" pitchFamily="18" charset="-128"/>
              </a:rPr>
              <a:t>Региональные </a:t>
            </a:r>
            <a:r>
              <a:rPr lang="ru-ru" sz="1000">
                <a:solidFill>
                  <a:srgbClr val="F7F5E8"/>
                </a:solidFill>
                <a:effectLst/>
                <a:ea typeface="Yu Mincho" panose="020B0400000000000000" pitchFamily="18" charset="-128"/>
              </a:rPr>
              <a:t>президенты </a:t>
            </a:r>
            <a:br>
              <a:rPr lang="en-US" sz="1000">
                <a:solidFill>
                  <a:srgbClr val="F7F5E8"/>
                </a:solidFill>
                <a:effectLst/>
                <a:ea typeface="Yu Mincho" panose="020B0400000000000000" pitchFamily="18" charset="-128"/>
              </a:rPr>
            </a:br>
            <a:r>
              <a:rPr lang="ru-ru" sz="1000">
                <a:solidFill>
                  <a:srgbClr val="F7F5E8"/>
                </a:solidFill>
                <a:effectLst/>
                <a:ea typeface="Yu Mincho" panose="020B0400000000000000" pitchFamily="18" charset="-128"/>
              </a:rPr>
              <a:t>и управляющие директора</a:t>
            </a:r>
            <a:r>
              <a:rPr lang="en-US" sz="1000">
                <a:solidFill>
                  <a:srgbClr val="F7F5E8"/>
                </a:solidFill>
                <a:effectLst/>
                <a:ea typeface="Yu Mincho" panose="020B0400000000000000" pitchFamily="18" charset="-128"/>
              </a:rPr>
              <a:t>)</a:t>
            </a:r>
            <a:endParaRPr lang="es-PA" sz="1000" i="1" dirty="0">
              <a:solidFill>
                <a:srgbClr val="F7F5E8"/>
              </a:solidFill>
              <a:ea typeface="Yu Mincho" panose="020B0400000000000000" pitchFamily="18" charset="-128"/>
            </a:endParaRPr>
          </a:p>
        </p:txBody>
      </p:sp>
      <p:sp>
        <p:nvSpPr>
          <p:cNvPr id="43" name="TextBox 5">
            <a:hlinkClick r:id="rId3" action="ppaction://hlinksldjump"/>
            <a:extLst>
              <a:ext uri="{FF2B5EF4-FFF2-40B4-BE49-F238E27FC236}">
                <a16:creationId xmlns:a16="http://schemas.microsoft.com/office/drawing/2014/main" id="{312BA538-97CB-4107-3E51-F96DFAA7D9A0}"/>
              </a:ext>
            </a:extLst>
          </p:cNvPr>
          <p:cNvSpPr txBox="1">
            <a:spLocks/>
          </p:cNvSpPr>
          <p:nvPr/>
        </p:nvSpPr>
        <p:spPr>
          <a:xfrm>
            <a:off x="8852898" y="1625232"/>
            <a:ext cx="2823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1200" b="1" dirty="0">
                <a:solidFill>
                  <a:srgbClr val="F7F5E8"/>
                </a:solidFill>
                <a:effectLst/>
                <a:latin typeface="Ubuntu Light" panose="020B0304030602030204" pitchFamily="34" charset="0"/>
                <a:ea typeface="Yu Mincho" panose="020B0400000000000000" pitchFamily="18" charset="-128"/>
              </a:rPr>
              <a:t>Международная группа руководителей (GLT)</a:t>
            </a:r>
            <a:endParaRPr lang="es-PA" sz="1200" b="1" i="1" dirty="0">
              <a:solidFill>
                <a:srgbClr val="F7F5E8"/>
              </a:solidFill>
              <a:latin typeface="Ubuntu Light" panose="020B0304030602030204" pitchFamily="34" charset="0"/>
              <a:ea typeface="Yu Mincho" panose="020B0400000000000000" pitchFamily="18" charset="-128"/>
            </a:endParaRPr>
          </a:p>
        </p:txBody>
      </p:sp>
      <p:sp>
        <p:nvSpPr>
          <p:cNvPr id="44" name="TextBox 5">
            <a:extLst>
              <a:ext uri="{FF2B5EF4-FFF2-40B4-BE49-F238E27FC236}">
                <a16:creationId xmlns:a16="http://schemas.microsoft.com/office/drawing/2014/main" id="{314E2E2C-33F6-84B2-325C-05481041CF81}"/>
              </a:ext>
            </a:extLst>
          </p:cNvPr>
          <p:cNvSpPr txBox="1">
            <a:spLocks/>
          </p:cNvSpPr>
          <p:nvPr/>
        </p:nvSpPr>
        <p:spPr>
          <a:xfrm>
            <a:off x="8888937" y="2458625"/>
            <a:ext cx="2774562" cy="4026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marL="391500" indent="-285750">
              <a:lnSpc>
                <a:spcPct val="90000"/>
              </a:lnSpc>
              <a:spcAft>
                <a:spcPts val="800"/>
              </a:spcAft>
              <a:buBlip>
                <a:blip r:embed="rId8"/>
              </a:buBlip>
            </a:pPr>
            <a:r>
              <a:rPr lang="ru-ru" sz="1000" kern="100" dirty="0">
                <a:solidFill>
                  <a:srgbClr val="292662"/>
                </a:solidFill>
              </a:rPr>
              <a:t>Отдел спорта и организации соревнований</a:t>
            </a:r>
          </a:p>
          <a:p>
            <a:pPr marL="391500" indent="-285750">
              <a:lnSpc>
                <a:spcPct val="90000"/>
              </a:lnSpc>
              <a:spcAft>
                <a:spcPts val="800"/>
              </a:spcAft>
              <a:buBlip>
                <a:blip r:embed="rId8"/>
              </a:buBlip>
            </a:pPr>
            <a:r>
              <a:rPr lang="ru-ru" sz="1000" kern="100" dirty="0">
                <a:solidFill>
                  <a:srgbClr val="292662"/>
                </a:solidFill>
              </a:rPr>
              <a:t>Отдел охраны здоровья </a:t>
            </a:r>
          </a:p>
          <a:p>
            <a:pPr marL="391500" indent="-285750">
              <a:lnSpc>
                <a:spcPct val="90000"/>
              </a:lnSpc>
              <a:spcAft>
                <a:spcPts val="800"/>
              </a:spcAft>
              <a:buBlip>
                <a:blip r:embed="rId8"/>
              </a:buBlip>
            </a:pPr>
            <a:r>
              <a:rPr lang="ru-ru" sz="1000" kern="100" dirty="0">
                <a:solidFill>
                  <a:srgbClr val="292662"/>
                </a:solidFill>
              </a:rPr>
              <a:t>Отдел образования и организации международных молодежных мероприятий   </a:t>
            </a:r>
            <a:endParaRPr lang="es-PA" sz="1000" kern="100" dirty="0">
              <a:solidFill>
                <a:srgbClr val="292662"/>
              </a:solidFill>
            </a:endParaRPr>
          </a:p>
          <a:p>
            <a:pPr marL="391500" indent="-285750">
              <a:lnSpc>
                <a:spcPct val="90000"/>
              </a:lnSpc>
              <a:spcAft>
                <a:spcPts val="800"/>
              </a:spcAft>
              <a:buBlip>
                <a:blip r:embed="rId8"/>
              </a:buBlip>
            </a:pPr>
            <a:r>
              <a:rPr lang="ru-ru" sz="1000" kern="100" dirty="0">
                <a:solidFill>
                  <a:srgbClr val="292662"/>
                </a:solidFill>
              </a:rPr>
              <a:t>Отдел лидерства и развития организации   </a:t>
            </a:r>
            <a:endParaRPr lang="es-PA" sz="1000" kern="100" dirty="0">
              <a:solidFill>
                <a:srgbClr val="292662"/>
              </a:solidFill>
            </a:endParaRPr>
          </a:p>
          <a:p>
            <a:pPr marL="391500" lvl="0" indent="-285750">
              <a:lnSpc>
                <a:spcPct val="90000"/>
              </a:lnSpc>
              <a:spcAft>
                <a:spcPts val="800"/>
              </a:spcAft>
              <a:buBlip>
                <a:blip r:embed="rId8"/>
              </a:buBlip>
            </a:pPr>
            <a:r>
              <a:rPr lang="ru-ru" sz="1000" kern="100" dirty="0">
                <a:solidFill>
                  <a:srgbClr val="292662"/>
                </a:solidFill>
              </a:rPr>
              <a:t>Отдел работы в </a:t>
            </a:r>
            <a:r>
              <a:rPr lang="ru-ru" sz="1000" kern="100">
                <a:solidFill>
                  <a:srgbClr val="292662"/>
                </a:solidFill>
              </a:rPr>
              <a:t>регионах и </a:t>
            </a:r>
            <a:r>
              <a:rPr lang="ru-ru" sz="1000" kern="100" dirty="0">
                <a:solidFill>
                  <a:srgbClr val="292662"/>
                </a:solidFill>
              </a:rPr>
              <a:t>в рамках программ (региональные президенты подчиняются руководителю данного отдела)   </a:t>
            </a:r>
            <a:endParaRPr lang="es-PA" sz="1000" kern="100" dirty="0">
              <a:solidFill>
                <a:srgbClr val="292662"/>
              </a:solidFill>
            </a:endParaRPr>
          </a:p>
          <a:p>
            <a:pPr marL="391500" lvl="0" indent="-285750">
              <a:lnSpc>
                <a:spcPct val="90000"/>
              </a:lnSpc>
              <a:spcAft>
                <a:spcPts val="800"/>
              </a:spcAft>
              <a:buBlip>
                <a:blip r:embed="rId8"/>
              </a:buBlip>
            </a:pPr>
            <a:r>
              <a:rPr lang="ru-ru" sz="1000" kern="100" dirty="0">
                <a:solidFill>
                  <a:srgbClr val="292662"/>
                </a:solidFill>
              </a:rPr>
              <a:t>Отдел работы с государственными учреждениями   </a:t>
            </a:r>
            <a:endParaRPr lang="es-PA" sz="1000" kern="100" dirty="0">
              <a:solidFill>
                <a:srgbClr val="292662"/>
              </a:solidFill>
            </a:endParaRPr>
          </a:p>
          <a:p>
            <a:pPr marL="391500" lvl="0" indent="-285750">
              <a:lnSpc>
                <a:spcPct val="90000"/>
              </a:lnSpc>
              <a:spcAft>
                <a:spcPts val="800"/>
              </a:spcAft>
              <a:buBlip>
                <a:blip r:embed="rId8"/>
              </a:buBlip>
            </a:pPr>
            <a:r>
              <a:rPr lang="ru-ru" sz="1000" kern="100" dirty="0">
                <a:solidFill>
                  <a:srgbClr val="292662"/>
                </a:solidFill>
              </a:rPr>
              <a:t>Отдел маркетинга и коммуникаций   </a:t>
            </a:r>
            <a:endParaRPr lang="es-PA" sz="1000" kern="100" dirty="0">
              <a:solidFill>
                <a:srgbClr val="292662"/>
              </a:solidFill>
            </a:endParaRPr>
          </a:p>
          <a:p>
            <a:pPr marL="391500" lvl="0" indent="-285750">
              <a:lnSpc>
                <a:spcPct val="90000"/>
              </a:lnSpc>
              <a:spcAft>
                <a:spcPts val="800"/>
              </a:spcAft>
              <a:buBlip>
                <a:blip r:embed="rId8"/>
              </a:buBlip>
            </a:pPr>
            <a:r>
              <a:rPr lang="ru-ru" sz="1000" kern="100" dirty="0">
                <a:solidFill>
                  <a:srgbClr val="292662"/>
                </a:solidFill>
              </a:rPr>
              <a:t>Отдел информационных технологий   </a:t>
            </a:r>
            <a:endParaRPr lang="es-PA" sz="1000" kern="100" dirty="0">
              <a:solidFill>
                <a:srgbClr val="292662"/>
              </a:solidFill>
            </a:endParaRPr>
          </a:p>
          <a:p>
            <a:pPr marL="391500" lvl="0" indent="-285750">
              <a:lnSpc>
                <a:spcPct val="90000"/>
              </a:lnSpc>
              <a:spcAft>
                <a:spcPts val="800"/>
              </a:spcAft>
              <a:buBlip>
                <a:blip r:embed="rId8"/>
              </a:buBlip>
            </a:pPr>
            <a:r>
              <a:rPr lang="ru-ru" sz="1000" kern="100" dirty="0">
                <a:solidFill>
                  <a:srgbClr val="292662"/>
                </a:solidFill>
              </a:rPr>
              <a:t>Юридический отдел   </a:t>
            </a:r>
            <a:endParaRPr lang="es-PA" sz="1000" kern="100" dirty="0">
              <a:solidFill>
                <a:srgbClr val="292662"/>
              </a:solidFill>
            </a:endParaRPr>
          </a:p>
          <a:p>
            <a:pPr marL="391500" lvl="0" indent="-285750">
              <a:lnSpc>
                <a:spcPct val="90000"/>
              </a:lnSpc>
              <a:spcAft>
                <a:spcPts val="800"/>
              </a:spcAft>
              <a:buBlip>
                <a:blip r:embed="rId8"/>
              </a:buBlip>
            </a:pPr>
            <a:r>
              <a:rPr lang="ru-ru" sz="1000" kern="100" dirty="0">
                <a:solidFill>
                  <a:srgbClr val="292662"/>
                </a:solidFill>
              </a:rPr>
              <a:t>Финансовый отдел   </a:t>
            </a:r>
            <a:endParaRPr lang="es-PA" sz="1000" kern="100" dirty="0">
              <a:solidFill>
                <a:srgbClr val="292662"/>
              </a:solidFill>
            </a:endParaRPr>
          </a:p>
          <a:p>
            <a:pPr marL="391500" indent="-285750">
              <a:lnSpc>
                <a:spcPct val="90000"/>
              </a:lnSpc>
              <a:spcAft>
                <a:spcPts val="800"/>
              </a:spcAft>
              <a:buBlip>
                <a:blip r:embed="rId8"/>
              </a:buBlip>
            </a:pPr>
            <a:r>
              <a:rPr lang="ru-ru" sz="1000" kern="100" dirty="0">
                <a:solidFill>
                  <a:srgbClr val="292662"/>
                </a:solidFill>
              </a:rPr>
              <a:t>Отдел управления персоналом   </a:t>
            </a:r>
            <a:endParaRPr lang="es-PA" sz="1000" kern="100" dirty="0">
              <a:solidFill>
                <a:srgbClr val="292662"/>
              </a:solidFill>
            </a:endParaRPr>
          </a:p>
        </p:txBody>
      </p:sp>
      <p:sp>
        <p:nvSpPr>
          <p:cNvPr id="45" name="TextBox 5">
            <a:extLst>
              <a:ext uri="{FF2B5EF4-FFF2-40B4-BE49-F238E27FC236}">
                <a16:creationId xmlns:a16="http://schemas.microsoft.com/office/drawing/2014/main" id="{4246ED53-4C60-6A25-3E65-E0E6C38BF582}"/>
              </a:ext>
            </a:extLst>
          </p:cNvPr>
          <p:cNvSpPr txBox="1">
            <a:spLocks/>
          </p:cNvSpPr>
          <p:nvPr/>
        </p:nvSpPr>
        <p:spPr>
          <a:xfrm>
            <a:off x="513937" y="4531204"/>
            <a:ext cx="908260" cy="2031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80000"/>
              </a:lnSpc>
              <a:spcAft>
                <a:spcPts val="800"/>
              </a:spcAft>
            </a:pPr>
            <a:r>
              <a:rPr lang="ru-ru" sz="900" kern="100" dirty="0">
                <a:solidFill>
                  <a:srgbClr val="292662"/>
                </a:solidFill>
              </a:rPr>
              <a:t>СО, Африка</a:t>
            </a:r>
          </a:p>
        </p:txBody>
      </p:sp>
      <p:sp>
        <p:nvSpPr>
          <p:cNvPr id="47" name="TextBox 5">
            <a:extLst>
              <a:ext uri="{FF2B5EF4-FFF2-40B4-BE49-F238E27FC236}">
                <a16:creationId xmlns:a16="http://schemas.microsoft.com/office/drawing/2014/main" id="{F54E45C3-D15A-BB74-F0CF-9D31BE8DE73A}"/>
              </a:ext>
            </a:extLst>
          </p:cNvPr>
          <p:cNvSpPr txBox="1">
            <a:spLocks/>
          </p:cNvSpPr>
          <p:nvPr/>
        </p:nvSpPr>
        <p:spPr>
          <a:xfrm>
            <a:off x="2660059" y="4429230"/>
            <a:ext cx="916534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80000"/>
              </a:lnSpc>
              <a:spcAft>
                <a:spcPts val="800"/>
              </a:spcAft>
            </a:pPr>
            <a:r>
              <a:rPr lang="ru-ru" sz="900" kern="100" dirty="0">
                <a:solidFill>
                  <a:srgbClr val="292662"/>
                </a:solidFill>
              </a:rPr>
              <a:t>СО, Восточная Азия</a:t>
            </a:r>
          </a:p>
        </p:txBody>
      </p:sp>
      <p:sp>
        <p:nvSpPr>
          <p:cNvPr id="48" name="TextBox 5">
            <a:extLst>
              <a:ext uri="{FF2B5EF4-FFF2-40B4-BE49-F238E27FC236}">
                <a16:creationId xmlns:a16="http://schemas.microsoft.com/office/drawing/2014/main" id="{43005C1F-C89B-FD34-139A-6D11F7AE3E57}"/>
              </a:ext>
            </a:extLst>
          </p:cNvPr>
          <p:cNvSpPr txBox="1">
            <a:spLocks/>
          </p:cNvSpPr>
          <p:nvPr/>
        </p:nvSpPr>
        <p:spPr>
          <a:xfrm>
            <a:off x="3725547" y="4456932"/>
            <a:ext cx="91882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algn="ctr">
              <a:spcAft>
                <a:spcPts val="800"/>
              </a:spcAft>
            </a:pPr>
            <a:r>
              <a:rPr lang="ru-ru" sz="900" kern="100" dirty="0">
                <a:solidFill>
                  <a:srgbClr val="292662"/>
                </a:solidFill>
              </a:rPr>
              <a:t>СО, </a:t>
            </a:r>
            <a:r>
              <a:rPr lang="ru-ru" sz="900" kern="100">
                <a:solidFill>
                  <a:srgbClr val="292662"/>
                </a:solidFill>
              </a:rPr>
              <a:t>Европа </a:t>
            </a:r>
            <a:br>
              <a:rPr lang="en-US" sz="900" kern="100">
                <a:solidFill>
                  <a:srgbClr val="292662"/>
                </a:solidFill>
              </a:rPr>
            </a:br>
            <a:r>
              <a:rPr lang="ru-ru" sz="900" kern="100">
                <a:solidFill>
                  <a:srgbClr val="292662"/>
                </a:solidFill>
              </a:rPr>
              <a:t>и </a:t>
            </a:r>
            <a:r>
              <a:rPr lang="ru-ru" sz="900" kern="100" dirty="0">
                <a:solidFill>
                  <a:srgbClr val="292662"/>
                </a:solidFill>
              </a:rPr>
              <a:t>Евразия</a:t>
            </a:r>
          </a:p>
        </p:txBody>
      </p:sp>
      <p:sp>
        <p:nvSpPr>
          <p:cNvPr id="49" name="TextBox 5">
            <a:extLst>
              <a:ext uri="{FF2B5EF4-FFF2-40B4-BE49-F238E27FC236}">
                <a16:creationId xmlns:a16="http://schemas.microsoft.com/office/drawing/2014/main" id="{D68425E7-ACB4-B239-6758-181DD4801C35}"/>
              </a:ext>
            </a:extLst>
          </p:cNvPr>
          <p:cNvSpPr txBox="1">
            <a:spLocks/>
          </p:cNvSpPr>
          <p:nvPr/>
        </p:nvSpPr>
        <p:spPr>
          <a:xfrm>
            <a:off x="4811963" y="4429230"/>
            <a:ext cx="906462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80000"/>
              </a:lnSpc>
              <a:spcAft>
                <a:spcPts val="800"/>
              </a:spcAft>
            </a:pPr>
            <a:r>
              <a:rPr lang="ru-ru" sz="900" kern="100" dirty="0">
                <a:solidFill>
                  <a:srgbClr val="292662"/>
                </a:solidFill>
              </a:rPr>
              <a:t>СО, Латинская Америка</a:t>
            </a:r>
          </a:p>
        </p:txBody>
      </p:sp>
      <p:sp>
        <p:nvSpPr>
          <p:cNvPr id="50" name="TextBox 5">
            <a:extLst>
              <a:ext uri="{FF2B5EF4-FFF2-40B4-BE49-F238E27FC236}">
                <a16:creationId xmlns:a16="http://schemas.microsoft.com/office/drawing/2014/main" id="{57A7E47A-6425-BCB7-FFBA-63FC63FD449C}"/>
              </a:ext>
            </a:extLst>
          </p:cNvPr>
          <p:cNvSpPr txBox="1">
            <a:spLocks/>
          </p:cNvSpPr>
          <p:nvPr/>
        </p:nvSpPr>
        <p:spPr>
          <a:xfrm>
            <a:off x="5875204" y="4387681"/>
            <a:ext cx="1236202" cy="5078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s-PA"/>
            </a:defPPr>
            <a:lvl1pPr marL="105750" algn="ctr">
              <a:spcAft>
                <a:spcPts val="800"/>
              </a:spcAft>
              <a:defRPr sz="1400" kern="1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marL="0"/>
            <a:r>
              <a:rPr lang="ru-ru" sz="900" dirty="0">
                <a:solidFill>
                  <a:srgbClr val="292662"/>
                </a:solidFill>
              </a:rPr>
              <a:t>СО, Ближний Восток и Северная Африка</a:t>
            </a:r>
          </a:p>
        </p:txBody>
      </p:sp>
      <p:sp>
        <p:nvSpPr>
          <p:cNvPr id="51" name="TextBox 5">
            <a:extLst>
              <a:ext uri="{FF2B5EF4-FFF2-40B4-BE49-F238E27FC236}">
                <a16:creationId xmlns:a16="http://schemas.microsoft.com/office/drawing/2014/main" id="{498790AF-5AB1-F0A3-27FA-877FE2A6A0E5}"/>
              </a:ext>
            </a:extLst>
          </p:cNvPr>
          <p:cNvSpPr txBox="1">
            <a:spLocks/>
          </p:cNvSpPr>
          <p:nvPr/>
        </p:nvSpPr>
        <p:spPr>
          <a:xfrm>
            <a:off x="7255831" y="4387681"/>
            <a:ext cx="904463" cy="5078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s-PA"/>
            </a:defPPr>
            <a:lvl1pPr marL="105750" algn="ctr">
              <a:spcAft>
                <a:spcPts val="800"/>
              </a:spcAft>
              <a:defRPr sz="1400" kern="1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marL="0"/>
            <a:r>
              <a:rPr lang="ru-ru" sz="900" dirty="0">
                <a:solidFill>
                  <a:srgbClr val="292662"/>
                </a:solidFill>
              </a:rPr>
              <a:t>СО, Северная Америка</a:t>
            </a:r>
          </a:p>
        </p:txBody>
      </p:sp>
      <p:sp>
        <p:nvSpPr>
          <p:cNvPr id="52" name="TextBox 5">
            <a:extLst>
              <a:ext uri="{FF2B5EF4-FFF2-40B4-BE49-F238E27FC236}">
                <a16:creationId xmlns:a16="http://schemas.microsoft.com/office/drawing/2014/main" id="{821408A8-198E-5498-C8AC-B09104A7038E}"/>
              </a:ext>
            </a:extLst>
          </p:cNvPr>
          <p:cNvSpPr txBox="1"/>
          <p:nvPr/>
        </p:nvSpPr>
        <p:spPr>
          <a:xfrm>
            <a:off x="1427179" y="5952893"/>
            <a:ext cx="21434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1000" dirty="0">
                <a:solidFill>
                  <a:srgbClr val="292662"/>
                </a:solidFill>
                <a:effectLst/>
                <a:ea typeface="Yu Mincho" panose="020B0400000000000000" pitchFamily="18" charset="-128"/>
              </a:rPr>
              <a:t>Промежуточные программы</a:t>
            </a:r>
            <a:endParaRPr lang="es-PA" sz="1000" i="1" dirty="0">
              <a:solidFill>
                <a:srgbClr val="292662"/>
              </a:solidFill>
              <a:ea typeface="Yu Mincho" panose="020B0400000000000000" pitchFamily="18" charset="-128"/>
            </a:endParaRPr>
          </a:p>
        </p:txBody>
      </p:sp>
      <p:sp>
        <p:nvSpPr>
          <p:cNvPr id="53" name="TextBox 5">
            <a:hlinkClick r:id="rId6" action="ppaction://hlinksldjump"/>
            <a:extLst>
              <a:ext uri="{FF2B5EF4-FFF2-40B4-BE49-F238E27FC236}">
                <a16:creationId xmlns:a16="http://schemas.microsoft.com/office/drawing/2014/main" id="{09885ECC-0BDC-2E4B-3778-D2AF208D0791}"/>
              </a:ext>
            </a:extLst>
          </p:cNvPr>
          <p:cNvSpPr txBox="1"/>
          <p:nvPr/>
        </p:nvSpPr>
        <p:spPr>
          <a:xfrm>
            <a:off x="4917164" y="5952893"/>
            <a:ext cx="17055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1000" dirty="0">
                <a:solidFill>
                  <a:srgbClr val="F7F5E8"/>
                </a:solidFill>
                <a:effectLst/>
                <a:ea typeface="Yu Mincho" panose="020B0400000000000000" pitchFamily="18" charset="-128"/>
              </a:rPr>
              <a:t>Местные программы</a:t>
            </a:r>
            <a:endParaRPr lang="es-PA" sz="1000" i="1" dirty="0">
              <a:solidFill>
                <a:srgbClr val="F7F5E8"/>
              </a:solidFill>
              <a:ea typeface="Yu Mincho" panose="020B0400000000000000" pitchFamily="18" charset="-128"/>
            </a:endParaRPr>
          </a:p>
        </p:txBody>
      </p:sp>
      <p:cxnSp>
        <p:nvCxnSpPr>
          <p:cNvPr id="54" name="Conector recto 114">
            <a:extLst>
              <a:ext uri="{FF2B5EF4-FFF2-40B4-BE49-F238E27FC236}">
                <a16:creationId xmlns:a16="http://schemas.microsoft.com/office/drawing/2014/main" id="{9FBC0BCD-D3D1-6C50-98F3-B523E0CD5F7B}"/>
              </a:ext>
            </a:extLst>
          </p:cNvPr>
          <p:cNvCxnSpPr>
            <a:cxnSpLocks/>
          </p:cNvCxnSpPr>
          <p:nvPr/>
        </p:nvCxnSpPr>
        <p:spPr>
          <a:xfrm flipH="1">
            <a:off x="3962399" y="6068664"/>
            <a:ext cx="372269" cy="0"/>
          </a:xfrm>
          <a:prstGeom prst="line">
            <a:avLst/>
          </a:prstGeom>
          <a:ln w="19050">
            <a:solidFill>
              <a:srgbClr val="606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TextBox 5">
            <a:hlinkClick r:id="rId9" action="ppaction://hlinksldjump"/>
            <a:extLst>
              <a:ext uri="{FF2B5EF4-FFF2-40B4-BE49-F238E27FC236}">
                <a16:creationId xmlns:a16="http://schemas.microsoft.com/office/drawing/2014/main" id="{CC655332-6A57-14F0-DAAC-329C1CB2CD9C}"/>
              </a:ext>
            </a:extLst>
          </p:cNvPr>
          <p:cNvSpPr txBox="1"/>
          <p:nvPr/>
        </p:nvSpPr>
        <p:spPr>
          <a:xfrm>
            <a:off x="3785818" y="5306250"/>
            <a:ext cx="12794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1000" dirty="0">
                <a:solidFill>
                  <a:srgbClr val="292662"/>
                </a:solidFill>
                <a:effectLst/>
                <a:ea typeface="Yu Mincho" panose="020B0400000000000000" pitchFamily="18" charset="-128"/>
              </a:rPr>
              <a:t>Программы</a:t>
            </a:r>
            <a:endParaRPr lang="es-PA" sz="1000" i="1" dirty="0">
              <a:solidFill>
                <a:srgbClr val="292662"/>
              </a:solidFill>
              <a:ea typeface="Yu Mincho" panose="020B0400000000000000" pitchFamily="18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DE5EA0-5A1E-0722-A71C-C6BD5DBB5FE5}"/>
              </a:ext>
            </a:extLst>
          </p:cNvPr>
          <p:cNvSpPr txBox="1"/>
          <p:nvPr/>
        </p:nvSpPr>
        <p:spPr>
          <a:xfrm>
            <a:off x="811899" y="807489"/>
            <a:ext cx="5651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6891F"/>
                </a:solidFill>
                <a:latin typeface="Ubuntu" panose="020B0504030602030204" pitchFamily="34" charset="0"/>
              </a:rPr>
              <a:t>Структура организации</a:t>
            </a:r>
          </a:p>
        </p:txBody>
      </p:sp>
      <p:sp>
        <p:nvSpPr>
          <p:cNvPr id="4" name="Rectángulo 121">
            <a:extLst>
              <a:ext uri="{FF2B5EF4-FFF2-40B4-BE49-F238E27FC236}">
                <a16:creationId xmlns:a16="http://schemas.microsoft.com/office/drawing/2014/main" id="{A7965660-22C7-6CE1-4DEC-7342C1D764C9}"/>
              </a:ext>
            </a:extLst>
          </p:cNvPr>
          <p:cNvSpPr/>
          <p:nvPr/>
        </p:nvSpPr>
        <p:spPr>
          <a:xfrm>
            <a:off x="1714" y="0"/>
            <a:ext cx="12192000" cy="6857999"/>
          </a:xfrm>
          <a:prstGeom prst="rect">
            <a:avLst/>
          </a:prstGeom>
          <a:solidFill>
            <a:schemeClr val="bg2">
              <a:lumMod val="5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3" name="Rectángulo 119">
            <a:extLst>
              <a:ext uri="{FF2B5EF4-FFF2-40B4-BE49-F238E27FC236}">
                <a16:creationId xmlns:a16="http://schemas.microsoft.com/office/drawing/2014/main" id="{07D97CFE-5326-8E3F-B665-6FC575335075}"/>
              </a:ext>
            </a:extLst>
          </p:cNvPr>
          <p:cNvSpPr/>
          <p:nvPr/>
        </p:nvSpPr>
        <p:spPr>
          <a:xfrm>
            <a:off x="1314036" y="795254"/>
            <a:ext cx="9233584" cy="5005206"/>
          </a:xfrm>
          <a:prstGeom prst="roundRect">
            <a:avLst>
              <a:gd name="adj" fmla="val 2284"/>
            </a:avLst>
          </a:prstGeom>
          <a:solidFill>
            <a:srgbClr val="F7F5E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093461F6-EB2C-C0E7-CECE-AC0A79DCE9D0}"/>
              </a:ext>
            </a:extLst>
          </p:cNvPr>
          <p:cNvSpPr txBox="1"/>
          <p:nvPr/>
        </p:nvSpPr>
        <p:spPr>
          <a:xfrm>
            <a:off x="1741050" y="942416"/>
            <a:ext cx="8431827" cy="47248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ru-ru" sz="1500" dirty="0">
                <a:solidFill>
                  <a:srgbClr val="292662"/>
                </a:solidFill>
                <a:effectLst/>
                <a:ea typeface="Yu Mincho" panose="020B0400000000000000" pitchFamily="18" charset="-128"/>
              </a:rPr>
              <a:t>Более чем в </a:t>
            </a:r>
            <a:r>
              <a:rPr lang="ru-ru" sz="1500" dirty="0">
                <a:solidFill>
                  <a:srgbClr val="F6891F"/>
                </a:solidFill>
                <a:effectLst/>
                <a:ea typeface="Yu Mincho" panose="020B0400000000000000" pitchFamily="18" charset="-128"/>
              </a:rPr>
              <a:t>200 странах </a:t>
            </a:r>
            <a:r>
              <a:rPr lang="ru-ru" sz="1500" dirty="0">
                <a:solidFill>
                  <a:srgbClr val="292662"/>
                </a:solidFill>
                <a:effectLst/>
                <a:ea typeface="Yu Mincho" panose="020B0400000000000000" pitchFamily="18" charset="-128"/>
              </a:rPr>
              <a:t>и юрисдикциях по всему миру реализуется </a:t>
            </a:r>
            <a:r>
              <a:rPr lang="ru-ru" sz="1500" dirty="0">
                <a:solidFill>
                  <a:srgbClr val="F6891F"/>
                </a:solidFill>
                <a:effectLst/>
                <a:ea typeface="Yu Mincho" panose="020B0400000000000000" pitchFamily="18" charset="-128"/>
              </a:rPr>
              <a:t>250 программ</a:t>
            </a:r>
            <a:r>
              <a:rPr lang="ru-ru" sz="1500">
                <a:solidFill>
                  <a:srgbClr val="292662"/>
                </a:solidFill>
                <a:effectLst/>
                <a:ea typeface="Yu Mincho" panose="020B0400000000000000" pitchFamily="18" charset="-128"/>
              </a:rPr>
              <a:t>, </a:t>
            </a:r>
            <a:br>
              <a:rPr lang="en-US" sz="1500">
                <a:solidFill>
                  <a:srgbClr val="292662"/>
                </a:solidFill>
                <a:effectLst/>
                <a:ea typeface="Yu Mincho" panose="020B0400000000000000" pitchFamily="18" charset="-128"/>
              </a:rPr>
            </a:br>
            <a:r>
              <a:rPr lang="ru-ru" sz="1500">
                <a:solidFill>
                  <a:srgbClr val="292662"/>
                </a:solidFill>
                <a:effectLst/>
                <a:ea typeface="Yu Mincho" panose="020B0400000000000000" pitchFamily="18" charset="-128"/>
              </a:rPr>
              <a:t>по </a:t>
            </a:r>
            <a:r>
              <a:rPr lang="ru-ru" sz="1500" dirty="0">
                <a:solidFill>
                  <a:srgbClr val="292662"/>
                </a:solidFill>
                <a:effectLst/>
                <a:ea typeface="Yu Mincho" panose="020B0400000000000000" pitchFamily="18" charset="-128"/>
              </a:rPr>
              <a:t>которым ведется основная работа.</a:t>
            </a:r>
            <a:endParaRPr lang="en-US" sz="1500" dirty="0">
              <a:solidFill>
                <a:srgbClr val="292662"/>
              </a:solidFill>
              <a:ea typeface="Yu Mincho" panose="020B0400000000000000" pitchFamily="18" charset="-128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ru-ru" sz="1500" dirty="0">
                <a:solidFill>
                  <a:srgbClr val="292662"/>
                </a:solidFill>
                <a:effectLst/>
                <a:ea typeface="Yu Mincho" panose="020B0400000000000000" pitchFamily="18" charset="-128"/>
              </a:rPr>
              <a:t>Программы аккредитованы подразделением SOI.  Организаторы </a:t>
            </a:r>
            <a:r>
              <a:rPr lang="ru-ru" sz="1500">
                <a:solidFill>
                  <a:srgbClr val="292662"/>
                </a:solidFill>
                <a:effectLst/>
                <a:ea typeface="Yu Mincho" panose="020B0400000000000000" pitchFamily="18" charset="-128"/>
              </a:rPr>
              <a:t>программ </a:t>
            </a:r>
            <a:br>
              <a:rPr lang="en-US" sz="1500">
                <a:solidFill>
                  <a:srgbClr val="292662"/>
                </a:solidFill>
                <a:effectLst/>
                <a:ea typeface="Yu Mincho" panose="020B0400000000000000" pitchFamily="18" charset="-128"/>
              </a:rPr>
            </a:br>
            <a:r>
              <a:rPr lang="ru-ru" sz="1500">
                <a:solidFill>
                  <a:srgbClr val="292662"/>
                </a:solidFill>
                <a:effectLst/>
                <a:ea typeface="Yu Mincho" panose="020B0400000000000000" pitchFamily="18" charset="-128"/>
              </a:rPr>
              <a:t>подписывают </a:t>
            </a:r>
            <a:r>
              <a:rPr lang="ru-ru" sz="1500" dirty="0">
                <a:solidFill>
                  <a:srgbClr val="292662"/>
                </a:solidFill>
                <a:effectLst/>
                <a:ea typeface="Yu Mincho" panose="020B0400000000000000" pitchFamily="18" charset="-128"/>
              </a:rPr>
              <a:t>лицензионное соглашение с SOI, предоставляющее им </a:t>
            </a:r>
            <a:r>
              <a:rPr lang="ru-ru" sz="1500">
                <a:solidFill>
                  <a:srgbClr val="292662"/>
                </a:solidFill>
                <a:effectLst/>
                <a:ea typeface="Yu Mincho" panose="020B0400000000000000" pitchFamily="18" charset="-128"/>
              </a:rPr>
              <a:t>законное </a:t>
            </a:r>
            <a:br>
              <a:rPr lang="en-US" sz="1500">
                <a:solidFill>
                  <a:srgbClr val="292662"/>
                </a:solidFill>
                <a:effectLst/>
                <a:ea typeface="Yu Mincho" panose="020B0400000000000000" pitchFamily="18" charset="-128"/>
              </a:rPr>
            </a:br>
            <a:r>
              <a:rPr lang="ru-ru" sz="1500">
                <a:solidFill>
                  <a:srgbClr val="292662"/>
                </a:solidFill>
                <a:effectLst/>
                <a:ea typeface="Yu Mincho" panose="020B0400000000000000" pitchFamily="18" charset="-128"/>
              </a:rPr>
              <a:t>право </a:t>
            </a:r>
            <a:r>
              <a:rPr lang="ru-ru" sz="1500" dirty="0">
                <a:solidFill>
                  <a:srgbClr val="292662"/>
                </a:solidFill>
                <a:effectLst/>
                <a:ea typeface="Yu Mincho" panose="020B0400000000000000" pitchFamily="18" charset="-128"/>
              </a:rPr>
              <a:t>использовать название, логотип и другие товарные знаки в пределах своей юрисдикции для проведения спортивных и других мероприятий, а также для сбора средств под именем Специальной олимпиады. Кроме того, программы </a:t>
            </a:r>
            <a:r>
              <a:rPr lang="ru-ru" sz="1500">
                <a:solidFill>
                  <a:srgbClr val="292662"/>
                </a:solidFill>
                <a:effectLst/>
                <a:ea typeface="Yu Mincho" panose="020B0400000000000000" pitchFamily="18" charset="-128"/>
              </a:rPr>
              <a:t>получают </a:t>
            </a:r>
            <a:br>
              <a:rPr lang="en-US" sz="1500">
                <a:solidFill>
                  <a:srgbClr val="292662"/>
                </a:solidFill>
                <a:effectLst/>
                <a:ea typeface="Yu Mincho" panose="020B0400000000000000" pitchFamily="18" charset="-128"/>
              </a:rPr>
            </a:br>
            <a:r>
              <a:rPr lang="ru-ru" sz="1500">
                <a:solidFill>
                  <a:srgbClr val="292662"/>
                </a:solidFill>
                <a:effectLst/>
                <a:ea typeface="Yu Mincho" panose="020B0400000000000000" pitchFamily="18" charset="-128"/>
              </a:rPr>
              <a:t>доступ </a:t>
            </a:r>
            <a:r>
              <a:rPr lang="ru-ru" sz="1500" dirty="0">
                <a:solidFill>
                  <a:srgbClr val="292662"/>
                </a:solidFill>
                <a:effectLst/>
                <a:ea typeface="Yu Mincho" panose="020B0400000000000000" pitchFamily="18" charset="-128"/>
              </a:rPr>
              <a:t>к преимуществам аккредитации, в том числе к общей стратегии и концепции, международным лидерам и ресурсам, международным соревнованиям и саммитам</a:t>
            </a:r>
            <a:r>
              <a:rPr lang="ru-ru" sz="1500">
                <a:solidFill>
                  <a:srgbClr val="292662"/>
                </a:solidFill>
                <a:effectLst/>
                <a:ea typeface="Yu Mincho" panose="020B0400000000000000" pitchFamily="18" charset="-128"/>
              </a:rPr>
              <a:t>, </a:t>
            </a:r>
            <a:br>
              <a:rPr lang="en-US" sz="1500">
                <a:solidFill>
                  <a:srgbClr val="292662"/>
                </a:solidFill>
                <a:effectLst/>
                <a:ea typeface="Yu Mincho" panose="020B0400000000000000" pitchFamily="18" charset="-128"/>
              </a:rPr>
            </a:br>
            <a:r>
              <a:rPr lang="ru-ru" sz="1500">
                <a:solidFill>
                  <a:srgbClr val="292662"/>
                </a:solidFill>
                <a:effectLst/>
                <a:ea typeface="Yu Mincho" panose="020B0400000000000000" pitchFamily="18" charset="-128"/>
              </a:rPr>
              <a:t>а </a:t>
            </a:r>
            <a:r>
              <a:rPr lang="ru-ru" sz="1500" dirty="0">
                <a:solidFill>
                  <a:srgbClr val="292662"/>
                </a:solidFill>
                <a:effectLst/>
                <a:ea typeface="Yu Mincho" panose="020B0400000000000000" pitchFamily="18" charset="-128"/>
              </a:rPr>
              <a:t>также многим другим возможностям. </a:t>
            </a:r>
            <a:endParaRPr lang="en-US" sz="1500" dirty="0">
              <a:solidFill>
                <a:srgbClr val="292662"/>
              </a:solidFill>
              <a:ea typeface="Yu Mincho" panose="020B0400000000000000" pitchFamily="18" charset="-128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ru-ru" sz="1500" dirty="0">
                <a:solidFill>
                  <a:srgbClr val="292662"/>
                </a:solidFill>
                <a:effectLst/>
                <a:ea typeface="Yu Mincho" panose="020B0400000000000000" pitchFamily="18" charset="-128"/>
              </a:rPr>
              <a:t>Программы воплощают в жизнь цели и стратегический план. В соответствии с ними проводятся национальные, региональные и местные мероприятия и игры. Организаторы программ предоставляют местным клубам рекомендации, информацию, ресурсы, правила и процедуры.</a:t>
            </a:r>
            <a:endParaRPr lang="en-US" sz="1500" dirty="0">
              <a:solidFill>
                <a:srgbClr val="292662"/>
              </a:solidFill>
              <a:ea typeface="Yu Mincho" panose="020B0400000000000000" pitchFamily="18" charset="-128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ru-ru" sz="1500" dirty="0">
                <a:solidFill>
                  <a:srgbClr val="292662"/>
                </a:solidFill>
                <a:effectLst/>
                <a:ea typeface="Yu Mincho" panose="020B0400000000000000" pitchFamily="18" charset="-128"/>
              </a:rPr>
              <a:t>Каждая программа имеет совет директоров, национального (генерального) директора, персонал и волонтеров.</a:t>
            </a:r>
            <a:endParaRPr lang="es-PA" sz="1500" dirty="0">
              <a:solidFill>
                <a:srgbClr val="292662"/>
              </a:solidFill>
              <a:ea typeface="Yu Mincho" panose="020B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744036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CCA8DC-4EA0-70C0-5491-10D9191A3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ector recto 109">
            <a:extLst>
              <a:ext uri="{FF2B5EF4-FFF2-40B4-BE49-F238E27FC236}">
                <a16:creationId xmlns:a16="http://schemas.microsoft.com/office/drawing/2014/main" id="{B1133F4A-6202-3BDC-27C0-BF963D1546B7}"/>
              </a:ext>
            </a:extLst>
          </p:cNvPr>
          <p:cNvCxnSpPr>
            <a:cxnSpLocks/>
          </p:cNvCxnSpPr>
          <p:nvPr/>
        </p:nvCxnSpPr>
        <p:spPr>
          <a:xfrm>
            <a:off x="2578892" y="5475527"/>
            <a:ext cx="5163" cy="543805"/>
          </a:xfrm>
          <a:prstGeom prst="line">
            <a:avLst/>
          </a:prstGeom>
          <a:ln w="19050">
            <a:solidFill>
              <a:srgbClr val="606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Forma libre: forma 94">
            <a:extLst>
              <a:ext uri="{FF2B5EF4-FFF2-40B4-BE49-F238E27FC236}">
                <a16:creationId xmlns:a16="http://schemas.microsoft.com/office/drawing/2014/main" id="{D074D168-693F-742A-B1FB-DA26954E03BD}"/>
              </a:ext>
            </a:extLst>
          </p:cNvPr>
          <p:cNvSpPr/>
          <p:nvPr/>
        </p:nvSpPr>
        <p:spPr>
          <a:xfrm>
            <a:off x="925286" y="4020753"/>
            <a:ext cx="6840990" cy="326937"/>
          </a:xfrm>
          <a:custGeom>
            <a:avLst/>
            <a:gdLst>
              <a:gd name="connsiteX0" fmla="*/ 0 w 6241142"/>
              <a:gd name="connsiteY0" fmla="*/ 275771 h 275771"/>
              <a:gd name="connsiteX1" fmla="*/ 0 w 6241142"/>
              <a:gd name="connsiteY1" fmla="*/ 0 h 275771"/>
              <a:gd name="connsiteX2" fmla="*/ 6241142 w 6241142"/>
              <a:gd name="connsiteY2" fmla="*/ 0 h 275771"/>
              <a:gd name="connsiteX3" fmla="*/ 6241142 w 6241142"/>
              <a:gd name="connsiteY3" fmla="*/ 275771 h 275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41142" h="275771">
                <a:moveTo>
                  <a:pt x="0" y="275771"/>
                </a:moveTo>
                <a:lnTo>
                  <a:pt x="0" y="0"/>
                </a:lnTo>
                <a:lnTo>
                  <a:pt x="6241142" y="0"/>
                </a:lnTo>
                <a:lnTo>
                  <a:pt x="6241142" y="275771"/>
                </a:lnTo>
              </a:path>
            </a:pathLst>
          </a:custGeom>
          <a:ln w="19050">
            <a:solidFill>
              <a:srgbClr val="606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cxnSp>
        <p:nvCxnSpPr>
          <p:cNvPr id="16" name="Conector recto 76">
            <a:extLst>
              <a:ext uri="{FF2B5EF4-FFF2-40B4-BE49-F238E27FC236}">
                <a16:creationId xmlns:a16="http://schemas.microsoft.com/office/drawing/2014/main" id="{1C994440-9BB6-E8A2-442D-40D777D9818D}"/>
              </a:ext>
            </a:extLst>
          </p:cNvPr>
          <p:cNvCxnSpPr>
            <a:cxnSpLocks/>
          </p:cNvCxnSpPr>
          <p:nvPr/>
        </p:nvCxnSpPr>
        <p:spPr>
          <a:xfrm flipH="1">
            <a:off x="10201240" y="1999927"/>
            <a:ext cx="1" cy="427416"/>
          </a:xfrm>
          <a:prstGeom prst="line">
            <a:avLst/>
          </a:prstGeom>
          <a:ln w="19050">
            <a:solidFill>
              <a:srgbClr val="606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ector recto 66">
            <a:extLst>
              <a:ext uri="{FF2B5EF4-FFF2-40B4-BE49-F238E27FC236}">
                <a16:creationId xmlns:a16="http://schemas.microsoft.com/office/drawing/2014/main" id="{33A844C2-6573-ABEC-ABFD-C2C429D0C206}"/>
              </a:ext>
            </a:extLst>
          </p:cNvPr>
          <p:cNvCxnSpPr>
            <a:cxnSpLocks/>
          </p:cNvCxnSpPr>
          <p:nvPr/>
        </p:nvCxnSpPr>
        <p:spPr>
          <a:xfrm>
            <a:off x="6113463" y="2014152"/>
            <a:ext cx="19050" cy="2006601"/>
          </a:xfrm>
          <a:prstGeom prst="line">
            <a:avLst/>
          </a:prstGeom>
          <a:ln w="19050">
            <a:solidFill>
              <a:srgbClr val="606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Rectángulo: esquinas redondeadas 6">
            <a:hlinkClick r:id="rId3" action="ppaction://hlinksldjump"/>
            <a:extLst>
              <a:ext uri="{FF2B5EF4-FFF2-40B4-BE49-F238E27FC236}">
                <a16:creationId xmlns:a16="http://schemas.microsoft.com/office/drawing/2014/main" id="{7460E16C-B385-45B7-33AD-C831F6FDFC33}"/>
              </a:ext>
            </a:extLst>
          </p:cNvPr>
          <p:cNvSpPr/>
          <p:nvPr/>
        </p:nvSpPr>
        <p:spPr>
          <a:xfrm>
            <a:off x="4945380" y="2279659"/>
            <a:ext cx="2301240" cy="670781"/>
          </a:xfrm>
          <a:prstGeom prst="roundRect">
            <a:avLst>
              <a:gd name="adj" fmla="val 50000"/>
            </a:avLst>
          </a:prstGeom>
          <a:solidFill>
            <a:srgbClr val="2926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22" name="Rectángulo: esquinas redondeadas 8">
            <a:hlinkClick r:id="rId4" action="ppaction://hlinksldjump"/>
            <a:extLst>
              <a:ext uri="{FF2B5EF4-FFF2-40B4-BE49-F238E27FC236}">
                <a16:creationId xmlns:a16="http://schemas.microsoft.com/office/drawing/2014/main" id="{04D0C3BA-563D-0EB2-2A82-E4BEDDFDB6CD}"/>
              </a:ext>
            </a:extLst>
          </p:cNvPr>
          <p:cNvSpPr/>
          <p:nvPr/>
        </p:nvSpPr>
        <p:spPr>
          <a:xfrm>
            <a:off x="4801212" y="3083116"/>
            <a:ext cx="2662601" cy="670781"/>
          </a:xfrm>
          <a:prstGeom prst="roundRect">
            <a:avLst>
              <a:gd name="adj" fmla="val 50000"/>
            </a:avLst>
          </a:prstGeom>
          <a:solidFill>
            <a:srgbClr val="2926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25" name="Rectángulo: esquinas redondeadas 9">
            <a:extLst>
              <a:ext uri="{FF2B5EF4-FFF2-40B4-BE49-F238E27FC236}">
                <a16:creationId xmlns:a16="http://schemas.microsoft.com/office/drawing/2014/main" id="{2DD8AF0F-5F1D-B737-F4CC-5A690CCA846E}"/>
              </a:ext>
            </a:extLst>
          </p:cNvPr>
          <p:cNvSpPr/>
          <p:nvPr/>
        </p:nvSpPr>
        <p:spPr>
          <a:xfrm>
            <a:off x="515939" y="4226116"/>
            <a:ext cx="906462" cy="865799"/>
          </a:xfrm>
          <a:prstGeom prst="roundRect">
            <a:avLst/>
          </a:prstGeom>
          <a:solidFill>
            <a:srgbClr val="F7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29" name="Rectángulo: esquinas redondeadas 16">
            <a:extLst>
              <a:ext uri="{FF2B5EF4-FFF2-40B4-BE49-F238E27FC236}">
                <a16:creationId xmlns:a16="http://schemas.microsoft.com/office/drawing/2014/main" id="{E16B8972-730A-0621-466C-AB2915EC9557}"/>
              </a:ext>
            </a:extLst>
          </p:cNvPr>
          <p:cNvSpPr/>
          <p:nvPr/>
        </p:nvSpPr>
        <p:spPr>
          <a:xfrm>
            <a:off x="1590030" y="4226116"/>
            <a:ext cx="906462" cy="865799"/>
          </a:xfrm>
          <a:prstGeom prst="roundRect">
            <a:avLst/>
          </a:prstGeom>
          <a:solidFill>
            <a:srgbClr val="F7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30" name="Rectángulo: esquinas redondeadas 17">
            <a:extLst>
              <a:ext uri="{FF2B5EF4-FFF2-40B4-BE49-F238E27FC236}">
                <a16:creationId xmlns:a16="http://schemas.microsoft.com/office/drawing/2014/main" id="{07A7C8D4-C150-F1E3-FC41-D52F6EB46187}"/>
              </a:ext>
            </a:extLst>
          </p:cNvPr>
          <p:cNvSpPr/>
          <p:nvPr/>
        </p:nvSpPr>
        <p:spPr>
          <a:xfrm>
            <a:off x="2664121" y="4226116"/>
            <a:ext cx="906462" cy="865799"/>
          </a:xfrm>
          <a:prstGeom prst="roundRect">
            <a:avLst/>
          </a:prstGeom>
          <a:solidFill>
            <a:srgbClr val="F7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31" name="Rectángulo: esquinas redondeadas 18">
            <a:extLst>
              <a:ext uri="{FF2B5EF4-FFF2-40B4-BE49-F238E27FC236}">
                <a16:creationId xmlns:a16="http://schemas.microsoft.com/office/drawing/2014/main" id="{94665C17-87E6-D0F5-2584-A133A8FC20C3}"/>
              </a:ext>
            </a:extLst>
          </p:cNvPr>
          <p:cNvSpPr/>
          <p:nvPr/>
        </p:nvSpPr>
        <p:spPr>
          <a:xfrm>
            <a:off x="3738212" y="4226116"/>
            <a:ext cx="906462" cy="865799"/>
          </a:xfrm>
          <a:prstGeom prst="roundRect">
            <a:avLst/>
          </a:prstGeom>
          <a:solidFill>
            <a:srgbClr val="F7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32" name="Rectángulo: esquinas redondeadas 22">
            <a:extLst>
              <a:ext uri="{FF2B5EF4-FFF2-40B4-BE49-F238E27FC236}">
                <a16:creationId xmlns:a16="http://schemas.microsoft.com/office/drawing/2014/main" id="{D389461E-7E5B-DE91-8B33-4ABB330BB9CF}"/>
              </a:ext>
            </a:extLst>
          </p:cNvPr>
          <p:cNvSpPr/>
          <p:nvPr/>
        </p:nvSpPr>
        <p:spPr>
          <a:xfrm>
            <a:off x="4812303" y="4226116"/>
            <a:ext cx="906462" cy="865799"/>
          </a:xfrm>
          <a:prstGeom prst="roundRect">
            <a:avLst/>
          </a:prstGeom>
          <a:solidFill>
            <a:srgbClr val="F7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33" name="Rectángulo: esquinas redondeadas 23">
            <a:extLst>
              <a:ext uri="{FF2B5EF4-FFF2-40B4-BE49-F238E27FC236}">
                <a16:creationId xmlns:a16="http://schemas.microsoft.com/office/drawing/2014/main" id="{D2B9580A-16F4-19EA-56ED-FDA7B7CD108C}"/>
              </a:ext>
            </a:extLst>
          </p:cNvPr>
          <p:cNvSpPr/>
          <p:nvPr/>
        </p:nvSpPr>
        <p:spPr>
          <a:xfrm>
            <a:off x="5886394" y="4226116"/>
            <a:ext cx="1202437" cy="865799"/>
          </a:xfrm>
          <a:prstGeom prst="roundRect">
            <a:avLst/>
          </a:prstGeom>
          <a:solidFill>
            <a:srgbClr val="F7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34" name="Rectángulo: esquinas redondeadas 25">
            <a:extLst>
              <a:ext uri="{FF2B5EF4-FFF2-40B4-BE49-F238E27FC236}">
                <a16:creationId xmlns:a16="http://schemas.microsoft.com/office/drawing/2014/main" id="{28839934-A773-9916-A44A-DEB1C2F77382}"/>
              </a:ext>
            </a:extLst>
          </p:cNvPr>
          <p:cNvSpPr/>
          <p:nvPr/>
        </p:nvSpPr>
        <p:spPr>
          <a:xfrm>
            <a:off x="7256461" y="4226116"/>
            <a:ext cx="903834" cy="865799"/>
          </a:xfrm>
          <a:prstGeom prst="roundRect">
            <a:avLst/>
          </a:prstGeom>
          <a:solidFill>
            <a:srgbClr val="F7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35" name="Rectángulo: esquinas redondeadas 26">
            <a:hlinkClick r:id="rId3" action="ppaction://hlinksldjump"/>
            <a:extLst>
              <a:ext uri="{FF2B5EF4-FFF2-40B4-BE49-F238E27FC236}">
                <a16:creationId xmlns:a16="http://schemas.microsoft.com/office/drawing/2014/main" id="{E5FFBF2E-DA98-E5BB-E3C7-B062A6BE4CCF}"/>
              </a:ext>
            </a:extLst>
          </p:cNvPr>
          <p:cNvSpPr/>
          <p:nvPr/>
        </p:nvSpPr>
        <p:spPr>
          <a:xfrm>
            <a:off x="8840333" y="1555914"/>
            <a:ext cx="2835731" cy="600302"/>
          </a:xfrm>
          <a:prstGeom prst="roundRect">
            <a:avLst>
              <a:gd name="adj" fmla="val 25322"/>
            </a:avLst>
          </a:prstGeom>
          <a:solidFill>
            <a:srgbClr val="2926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36" name="Rectángulo: esquinas redondeadas 27">
            <a:extLst>
              <a:ext uri="{FF2B5EF4-FFF2-40B4-BE49-F238E27FC236}">
                <a16:creationId xmlns:a16="http://schemas.microsoft.com/office/drawing/2014/main" id="{6B82C529-C3DD-6994-0C31-DB0F71096A8C}"/>
              </a:ext>
            </a:extLst>
          </p:cNvPr>
          <p:cNvSpPr/>
          <p:nvPr/>
        </p:nvSpPr>
        <p:spPr>
          <a:xfrm>
            <a:off x="8840333" y="2297530"/>
            <a:ext cx="2835730" cy="4260577"/>
          </a:xfrm>
          <a:prstGeom prst="roundRect">
            <a:avLst>
              <a:gd name="adj" fmla="val 6366"/>
            </a:avLst>
          </a:prstGeom>
          <a:solidFill>
            <a:srgbClr val="F7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37" name="Rectángulo: esquinas redondeadas 38">
            <a:hlinkClick r:id="rId5" action="ppaction://hlinksldjump"/>
            <a:extLst>
              <a:ext uri="{FF2B5EF4-FFF2-40B4-BE49-F238E27FC236}">
                <a16:creationId xmlns:a16="http://schemas.microsoft.com/office/drawing/2014/main" id="{4036C539-79BC-F4A2-9CAA-49FED765FA10}"/>
              </a:ext>
            </a:extLst>
          </p:cNvPr>
          <p:cNvSpPr/>
          <p:nvPr/>
        </p:nvSpPr>
        <p:spPr>
          <a:xfrm>
            <a:off x="515939" y="5266620"/>
            <a:ext cx="7644355" cy="417815"/>
          </a:xfrm>
          <a:prstGeom prst="roundRect">
            <a:avLst>
              <a:gd name="adj" fmla="val 50000"/>
            </a:avLst>
          </a:prstGeom>
          <a:solidFill>
            <a:srgbClr val="F689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38" name="Rectángulo: esquinas redondeadas 39">
            <a:extLst>
              <a:ext uri="{FF2B5EF4-FFF2-40B4-BE49-F238E27FC236}">
                <a16:creationId xmlns:a16="http://schemas.microsoft.com/office/drawing/2014/main" id="{6E79CCC5-F1CC-3B37-8FFE-B28C12E285FF}"/>
              </a:ext>
            </a:extLst>
          </p:cNvPr>
          <p:cNvSpPr/>
          <p:nvPr/>
        </p:nvSpPr>
        <p:spPr>
          <a:xfrm>
            <a:off x="1126668" y="5860332"/>
            <a:ext cx="2835731" cy="416665"/>
          </a:xfrm>
          <a:prstGeom prst="roundRect">
            <a:avLst>
              <a:gd name="adj" fmla="val 50000"/>
            </a:avLst>
          </a:prstGeom>
          <a:solidFill>
            <a:srgbClr val="F689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39" name="Rectángulo: esquinas redondeadas 61">
            <a:hlinkClick r:id="rId6" action="ppaction://hlinksldjump"/>
            <a:extLst>
              <a:ext uri="{FF2B5EF4-FFF2-40B4-BE49-F238E27FC236}">
                <a16:creationId xmlns:a16="http://schemas.microsoft.com/office/drawing/2014/main" id="{482C4328-19C9-C61A-DEB2-E34506D6E9F1}"/>
              </a:ext>
            </a:extLst>
          </p:cNvPr>
          <p:cNvSpPr/>
          <p:nvPr/>
        </p:nvSpPr>
        <p:spPr>
          <a:xfrm>
            <a:off x="4334668" y="5860332"/>
            <a:ext cx="2835731" cy="416665"/>
          </a:xfrm>
          <a:prstGeom prst="roundRect">
            <a:avLst>
              <a:gd name="adj" fmla="val 50000"/>
            </a:avLst>
          </a:prstGeom>
          <a:solidFill>
            <a:srgbClr val="2926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41" name="Rectángulo: esquinas redondeadas 5">
            <a:hlinkClick r:id="rId7" action="ppaction://hlinksldjump"/>
            <a:extLst>
              <a:ext uri="{FF2B5EF4-FFF2-40B4-BE49-F238E27FC236}">
                <a16:creationId xmlns:a16="http://schemas.microsoft.com/office/drawing/2014/main" id="{DEE6AC4D-5313-BC19-737A-C9F2807BCDE3}"/>
              </a:ext>
            </a:extLst>
          </p:cNvPr>
          <p:cNvSpPr/>
          <p:nvPr/>
        </p:nvSpPr>
        <p:spPr>
          <a:xfrm>
            <a:off x="4297680" y="1544783"/>
            <a:ext cx="3431178" cy="611434"/>
          </a:xfrm>
          <a:prstGeom prst="roundRect">
            <a:avLst>
              <a:gd name="adj" fmla="val 50000"/>
            </a:avLst>
          </a:prstGeom>
          <a:solidFill>
            <a:srgbClr val="F689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>
              <a:latin typeface="Ubuntu Light" panose="020B0304030602030204" pitchFamily="34" charset="0"/>
            </a:endParaRPr>
          </a:p>
        </p:txBody>
      </p:sp>
      <p:sp>
        <p:nvSpPr>
          <p:cNvPr id="42" name="TextBox 5">
            <a:hlinkClick r:id="rId7" action="ppaction://hlinksldjump"/>
            <a:extLst>
              <a:ext uri="{FF2B5EF4-FFF2-40B4-BE49-F238E27FC236}">
                <a16:creationId xmlns:a16="http://schemas.microsoft.com/office/drawing/2014/main" id="{70D3040D-74A7-9448-8B18-D412032ACFE3}"/>
              </a:ext>
            </a:extLst>
          </p:cNvPr>
          <p:cNvSpPr txBox="1"/>
          <p:nvPr/>
        </p:nvSpPr>
        <p:spPr>
          <a:xfrm>
            <a:off x="4478826" y="1568586"/>
            <a:ext cx="30688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1000" b="1" dirty="0">
                <a:solidFill>
                  <a:srgbClr val="292662"/>
                </a:solidFill>
                <a:effectLst/>
                <a:latin typeface="Ubuntu Light" panose="020B0304030602030204" pitchFamily="34" charset="0"/>
                <a:ea typeface="Yu Mincho" panose="020B0400000000000000" pitchFamily="18" charset="-128"/>
              </a:rPr>
              <a:t>Совет директоров и комитеты международного подразделения Специальной олимпиады</a:t>
            </a:r>
            <a:endParaRPr lang="es-PA" sz="1000" b="1" i="1" dirty="0">
              <a:solidFill>
                <a:srgbClr val="292662"/>
              </a:solidFill>
              <a:latin typeface="Ubuntu Light" panose="020B0304030602030204" pitchFamily="34" charset="0"/>
              <a:ea typeface="Yu Mincho" panose="020B0400000000000000" pitchFamily="18" charset="-128"/>
            </a:endParaRPr>
          </a:p>
        </p:txBody>
      </p:sp>
      <p:sp>
        <p:nvSpPr>
          <p:cNvPr id="43" name="TextBox 5">
            <a:hlinkClick r:id="rId3" action="ppaction://hlinksldjump"/>
            <a:extLst>
              <a:ext uri="{FF2B5EF4-FFF2-40B4-BE49-F238E27FC236}">
                <a16:creationId xmlns:a16="http://schemas.microsoft.com/office/drawing/2014/main" id="{64FE0CFC-0B09-4F31-45A2-CEFC0791EA30}"/>
              </a:ext>
            </a:extLst>
          </p:cNvPr>
          <p:cNvSpPr txBox="1"/>
          <p:nvPr/>
        </p:nvSpPr>
        <p:spPr>
          <a:xfrm>
            <a:off x="5070204" y="2312593"/>
            <a:ext cx="20515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1000" b="1">
                <a:solidFill>
                  <a:srgbClr val="F7F5E8"/>
                </a:solidFill>
                <a:effectLst/>
                <a:latin typeface="Ubuntu Light" panose="020B0304030602030204" pitchFamily="34" charset="0"/>
                <a:ea typeface="Yu Mincho" panose="020B0400000000000000" pitchFamily="18" charset="-128"/>
              </a:rPr>
              <a:t>Международное подразделение Специальной олимпиады (SOI)</a:t>
            </a:r>
            <a:endParaRPr lang="es-PA" sz="1000" b="1" i="1" dirty="0">
              <a:solidFill>
                <a:srgbClr val="F7F5E8"/>
              </a:solidFill>
              <a:latin typeface="Ubuntu Light" panose="020B0304030602030204" pitchFamily="34" charset="0"/>
              <a:ea typeface="Yu Mincho" panose="020B0400000000000000" pitchFamily="18" charset="-128"/>
            </a:endParaRPr>
          </a:p>
        </p:txBody>
      </p:sp>
      <p:sp>
        <p:nvSpPr>
          <p:cNvPr id="44" name="TextBox 5">
            <a:hlinkClick r:id="rId4" action="ppaction://hlinksldjump"/>
            <a:extLst>
              <a:ext uri="{FF2B5EF4-FFF2-40B4-BE49-F238E27FC236}">
                <a16:creationId xmlns:a16="http://schemas.microsoft.com/office/drawing/2014/main" id="{56C5EDD4-475A-E871-6B6B-80586D36FA16}"/>
              </a:ext>
            </a:extLst>
          </p:cNvPr>
          <p:cNvSpPr txBox="1"/>
          <p:nvPr/>
        </p:nvSpPr>
        <p:spPr>
          <a:xfrm>
            <a:off x="4879760" y="3209850"/>
            <a:ext cx="2505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1000" dirty="0">
                <a:solidFill>
                  <a:srgbClr val="F7F5E8"/>
                </a:solidFill>
                <a:effectLst/>
                <a:ea typeface="Yu Mincho" panose="020B0400000000000000" pitchFamily="18" charset="-128"/>
              </a:rPr>
              <a:t>Региональные </a:t>
            </a:r>
            <a:r>
              <a:rPr lang="ru-ru" sz="1000">
                <a:solidFill>
                  <a:srgbClr val="F7F5E8"/>
                </a:solidFill>
                <a:effectLst/>
                <a:ea typeface="Yu Mincho" panose="020B0400000000000000" pitchFamily="18" charset="-128"/>
              </a:rPr>
              <a:t>президенты </a:t>
            </a:r>
            <a:br>
              <a:rPr lang="en-US" sz="1000">
                <a:solidFill>
                  <a:srgbClr val="F7F5E8"/>
                </a:solidFill>
                <a:effectLst/>
                <a:ea typeface="Yu Mincho" panose="020B0400000000000000" pitchFamily="18" charset="-128"/>
              </a:rPr>
            </a:br>
            <a:r>
              <a:rPr lang="ru-ru" sz="1000">
                <a:solidFill>
                  <a:srgbClr val="F7F5E8"/>
                </a:solidFill>
                <a:effectLst/>
                <a:ea typeface="Yu Mincho" panose="020B0400000000000000" pitchFamily="18" charset="-128"/>
              </a:rPr>
              <a:t>и управляющие директора</a:t>
            </a:r>
            <a:r>
              <a:rPr lang="en-US" sz="1000">
                <a:solidFill>
                  <a:srgbClr val="F7F5E8"/>
                </a:solidFill>
                <a:effectLst/>
                <a:ea typeface="Yu Mincho" panose="020B0400000000000000" pitchFamily="18" charset="-128"/>
              </a:rPr>
              <a:t>)</a:t>
            </a:r>
            <a:endParaRPr lang="es-PA" sz="1000" i="1" dirty="0">
              <a:solidFill>
                <a:srgbClr val="F7F5E8"/>
              </a:solidFill>
              <a:ea typeface="Yu Mincho" panose="020B0400000000000000" pitchFamily="18" charset="-128"/>
            </a:endParaRPr>
          </a:p>
        </p:txBody>
      </p:sp>
      <p:sp>
        <p:nvSpPr>
          <p:cNvPr id="45" name="TextBox 5">
            <a:hlinkClick r:id="rId3" action="ppaction://hlinksldjump"/>
            <a:extLst>
              <a:ext uri="{FF2B5EF4-FFF2-40B4-BE49-F238E27FC236}">
                <a16:creationId xmlns:a16="http://schemas.microsoft.com/office/drawing/2014/main" id="{C873B73B-6B7F-6B34-5531-8C1957182396}"/>
              </a:ext>
            </a:extLst>
          </p:cNvPr>
          <p:cNvSpPr txBox="1">
            <a:spLocks/>
          </p:cNvSpPr>
          <p:nvPr/>
        </p:nvSpPr>
        <p:spPr>
          <a:xfrm>
            <a:off x="8852898" y="1625232"/>
            <a:ext cx="2823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1200" b="1" dirty="0">
                <a:solidFill>
                  <a:srgbClr val="F7F5E8"/>
                </a:solidFill>
                <a:effectLst/>
                <a:latin typeface="Ubuntu Light" panose="020B0304030602030204" pitchFamily="34" charset="0"/>
                <a:ea typeface="Yu Mincho" panose="020B0400000000000000" pitchFamily="18" charset="-128"/>
              </a:rPr>
              <a:t>Международная группа руководителей (GLT)</a:t>
            </a:r>
            <a:endParaRPr lang="es-PA" sz="1200" b="1" i="1" dirty="0">
              <a:solidFill>
                <a:srgbClr val="F7F5E8"/>
              </a:solidFill>
              <a:latin typeface="Ubuntu Light" panose="020B0304030602030204" pitchFamily="34" charset="0"/>
              <a:ea typeface="Yu Mincho" panose="020B0400000000000000" pitchFamily="18" charset="-128"/>
            </a:endParaRPr>
          </a:p>
        </p:txBody>
      </p:sp>
      <p:sp>
        <p:nvSpPr>
          <p:cNvPr id="46" name="TextBox 5">
            <a:extLst>
              <a:ext uri="{FF2B5EF4-FFF2-40B4-BE49-F238E27FC236}">
                <a16:creationId xmlns:a16="http://schemas.microsoft.com/office/drawing/2014/main" id="{7FE4C783-E467-38BE-70FB-893B516BFF1B}"/>
              </a:ext>
            </a:extLst>
          </p:cNvPr>
          <p:cNvSpPr txBox="1">
            <a:spLocks/>
          </p:cNvSpPr>
          <p:nvPr/>
        </p:nvSpPr>
        <p:spPr>
          <a:xfrm>
            <a:off x="8888937" y="2458625"/>
            <a:ext cx="2774562" cy="4026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marL="391500" indent="-285750">
              <a:lnSpc>
                <a:spcPct val="90000"/>
              </a:lnSpc>
              <a:spcAft>
                <a:spcPts val="800"/>
              </a:spcAft>
              <a:buBlip>
                <a:blip r:embed="rId8"/>
              </a:buBlip>
            </a:pPr>
            <a:r>
              <a:rPr lang="ru-ru" sz="1000" kern="100" dirty="0">
                <a:solidFill>
                  <a:srgbClr val="292662"/>
                </a:solidFill>
              </a:rPr>
              <a:t>Отдел спорта и организации соревнований</a:t>
            </a:r>
          </a:p>
          <a:p>
            <a:pPr marL="391500" indent="-285750">
              <a:lnSpc>
                <a:spcPct val="90000"/>
              </a:lnSpc>
              <a:spcAft>
                <a:spcPts val="800"/>
              </a:spcAft>
              <a:buBlip>
                <a:blip r:embed="rId8"/>
              </a:buBlip>
            </a:pPr>
            <a:r>
              <a:rPr lang="ru-ru" sz="1000" kern="100" dirty="0">
                <a:solidFill>
                  <a:srgbClr val="292662"/>
                </a:solidFill>
              </a:rPr>
              <a:t>Отдел охраны здоровья </a:t>
            </a:r>
          </a:p>
          <a:p>
            <a:pPr marL="391500" indent="-285750">
              <a:lnSpc>
                <a:spcPct val="90000"/>
              </a:lnSpc>
              <a:spcAft>
                <a:spcPts val="800"/>
              </a:spcAft>
              <a:buBlip>
                <a:blip r:embed="rId8"/>
              </a:buBlip>
            </a:pPr>
            <a:r>
              <a:rPr lang="ru-ru" sz="1000" kern="100" dirty="0">
                <a:solidFill>
                  <a:srgbClr val="292662"/>
                </a:solidFill>
              </a:rPr>
              <a:t>Отдел образования и организации международных молодежных мероприятий   </a:t>
            </a:r>
            <a:endParaRPr lang="es-PA" sz="1000" kern="100" dirty="0">
              <a:solidFill>
                <a:srgbClr val="292662"/>
              </a:solidFill>
            </a:endParaRPr>
          </a:p>
          <a:p>
            <a:pPr marL="391500" indent="-285750">
              <a:lnSpc>
                <a:spcPct val="90000"/>
              </a:lnSpc>
              <a:spcAft>
                <a:spcPts val="800"/>
              </a:spcAft>
              <a:buBlip>
                <a:blip r:embed="rId8"/>
              </a:buBlip>
            </a:pPr>
            <a:r>
              <a:rPr lang="ru-ru" sz="1000" kern="100" dirty="0">
                <a:solidFill>
                  <a:srgbClr val="292662"/>
                </a:solidFill>
              </a:rPr>
              <a:t>Отдел лидерства и развития организации   </a:t>
            </a:r>
            <a:endParaRPr lang="es-PA" sz="1000" kern="100" dirty="0">
              <a:solidFill>
                <a:srgbClr val="292662"/>
              </a:solidFill>
            </a:endParaRPr>
          </a:p>
          <a:p>
            <a:pPr marL="391500" lvl="0" indent="-285750">
              <a:lnSpc>
                <a:spcPct val="90000"/>
              </a:lnSpc>
              <a:spcAft>
                <a:spcPts val="800"/>
              </a:spcAft>
              <a:buBlip>
                <a:blip r:embed="rId8"/>
              </a:buBlip>
            </a:pPr>
            <a:r>
              <a:rPr lang="ru-ru" sz="1000" kern="100" dirty="0">
                <a:solidFill>
                  <a:srgbClr val="292662"/>
                </a:solidFill>
              </a:rPr>
              <a:t>Отдел работы в </a:t>
            </a:r>
            <a:r>
              <a:rPr lang="ru-ru" sz="1000" kern="100">
                <a:solidFill>
                  <a:srgbClr val="292662"/>
                </a:solidFill>
              </a:rPr>
              <a:t>регионах и </a:t>
            </a:r>
            <a:r>
              <a:rPr lang="ru-ru" sz="1000" kern="100" dirty="0">
                <a:solidFill>
                  <a:srgbClr val="292662"/>
                </a:solidFill>
              </a:rPr>
              <a:t>в рамках программ (региональные президенты подчиняются руководителю данного отдела)   </a:t>
            </a:r>
            <a:endParaRPr lang="es-PA" sz="1000" kern="100" dirty="0">
              <a:solidFill>
                <a:srgbClr val="292662"/>
              </a:solidFill>
            </a:endParaRPr>
          </a:p>
          <a:p>
            <a:pPr marL="391500" lvl="0" indent="-285750">
              <a:lnSpc>
                <a:spcPct val="90000"/>
              </a:lnSpc>
              <a:spcAft>
                <a:spcPts val="800"/>
              </a:spcAft>
              <a:buBlip>
                <a:blip r:embed="rId8"/>
              </a:buBlip>
            </a:pPr>
            <a:r>
              <a:rPr lang="ru-ru" sz="1000" kern="100" dirty="0">
                <a:solidFill>
                  <a:srgbClr val="292662"/>
                </a:solidFill>
              </a:rPr>
              <a:t>Отдел работы с государственными учреждениями   </a:t>
            </a:r>
            <a:endParaRPr lang="es-PA" sz="1000" kern="100" dirty="0">
              <a:solidFill>
                <a:srgbClr val="292662"/>
              </a:solidFill>
            </a:endParaRPr>
          </a:p>
          <a:p>
            <a:pPr marL="391500" lvl="0" indent="-285750">
              <a:lnSpc>
                <a:spcPct val="90000"/>
              </a:lnSpc>
              <a:spcAft>
                <a:spcPts val="800"/>
              </a:spcAft>
              <a:buBlip>
                <a:blip r:embed="rId8"/>
              </a:buBlip>
            </a:pPr>
            <a:r>
              <a:rPr lang="ru-ru" sz="1000" kern="100" dirty="0">
                <a:solidFill>
                  <a:srgbClr val="292662"/>
                </a:solidFill>
              </a:rPr>
              <a:t>Отдел маркетинга и коммуникаций   </a:t>
            </a:r>
            <a:endParaRPr lang="es-PA" sz="1000" kern="100" dirty="0">
              <a:solidFill>
                <a:srgbClr val="292662"/>
              </a:solidFill>
            </a:endParaRPr>
          </a:p>
          <a:p>
            <a:pPr marL="391500" lvl="0" indent="-285750">
              <a:lnSpc>
                <a:spcPct val="90000"/>
              </a:lnSpc>
              <a:spcAft>
                <a:spcPts val="800"/>
              </a:spcAft>
              <a:buBlip>
                <a:blip r:embed="rId8"/>
              </a:buBlip>
            </a:pPr>
            <a:r>
              <a:rPr lang="ru-ru" sz="1000" kern="100" dirty="0">
                <a:solidFill>
                  <a:srgbClr val="292662"/>
                </a:solidFill>
              </a:rPr>
              <a:t>Отдел информационных технологий   </a:t>
            </a:r>
            <a:endParaRPr lang="es-PA" sz="1000" kern="100" dirty="0">
              <a:solidFill>
                <a:srgbClr val="292662"/>
              </a:solidFill>
            </a:endParaRPr>
          </a:p>
          <a:p>
            <a:pPr marL="391500" lvl="0" indent="-285750">
              <a:lnSpc>
                <a:spcPct val="90000"/>
              </a:lnSpc>
              <a:spcAft>
                <a:spcPts val="800"/>
              </a:spcAft>
              <a:buBlip>
                <a:blip r:embed="rId8"/>
              </a:buBlip>
            </a:pPr>
            <a:r>
              <a:rPr lang="ru-ru" sz="1000" kern="100" dirty="0">
                <a:solidFill>
                  <a:srgbClr val="292662"/>
                </a:solidFill>
              </a:rPr>
              <a:t>Юридический отдел   </a:t>
            </a:r>
            <a:endParaRPr lang="es-PA" sz="1000" kern="100" dirty="0">
              <a:solidFill>
                <a:srgbClr val="292662"/>
              </a:solidFill>
            </a:endParaRPr>
          </a:p>
          <a:p>
            <a:pPr marL="391500" lvl="0" indent="-285750">
              <a:lnSpc>
                <a:spcPct val="90000"/>
              </a:lnSpc>
              <a:spcAft>
                <a:spcPts val="800"/>
              </a:spcAft>
              <a:buBlip>
                <a:blip r:embed="rId8"/>
              </a:buBlip>
            </a:pPr>
            <a:r>
              <a:rPr lang="ru-ru" sz="1000" kern="100" dirty="0">
                <a:solidFill>
                  <a:srgbClr val="292662"/>
                </a:solidFill>
              </a:rPr>
              <a:t>Финансовый отдел   </a:t>
            </a:r>
            <a:endParaRPr lang="es-PA" sz="1000" kern="100" dirty="0">
              <a:solidFill>
                <a:srgbClr val="292662"/>
              </a:solidFill>
            </a:endParaRPr>
          </a:p>
          <a:p>
            <a:pPr marL="391500" indent="-285750">
              <a:lnSpc>
                <a:spcPct val="90000"/>
              </a:lnSpc>
              <a:spcAft>
                <a:spcPts val="800"/>
              </a:spcAft>
              <a:buBlip>
                <a:blip r:embed="rId8"/>
              </a:buBlip>
            </a:pPr>
            <a:r>
              <a:rPr lang="ru-ru" sz="1000" kern="100" dirty="0">
                <a:solidFill>
                  <a:srgbClr val="292662"/>
                </a:solidFill>
              </a:rPr>
              <a:t>Отдел управления персоналом   </a:t>
            </a:r>
            <a:endParaRPr lang="es-PA" sz="1000" kern="100" dirty="0">
              <a:solidFill>
                <a:srgbClr val="292662"/>
              </a:solidFill>
            </a:endParaRPr>
          </a:p>
        </p:txBody>
      </p:sp>
      <p:sp>
        <p:nvSpPr>
          <p:cNvPr id="47" name="TextBox 5">
            <a:extLst>
              <a:ext uri="{FF2B5EF4-FFF2-40B4-BE49-F238E27FC236}">
                <a16:creationId xmlns:a16="http://schemas.microsoft.com/office/drawing/2014/main" id="{49EC4F34-BE28-D334-E410-ABF5B3181355}"/>
              </a:ext>
            </a:extLst>
          </p:cNvPr>
          <p:cNvSpPr txBox="1">
            <a:spLocks/>
          </p:cNvSpPr>
          <p:nvPr/>
        </p:nvSpPr>
        <p:spPr>
          <a:xfrm>
            <a:off x="513937" y="4531204"/>
            <a:ext cx="908260" cy="2031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80000"/>
              </a:lnSpc>
              <a:spcAft>
                <a:spcPts val="800"/>
              </a:spcAft>
            </a:pPr>
            <a:r>
              <a:rPr lang="ru-ru" sz="900" kern="100" dirty="0">
                <a:solidFill>
                  <a:srgbClr val="292662"/>
                </a:solidFill>
              </a:rPr>
              <a:t>СО, Африка</a:t>
            </a:r>
          </a:p>
        </p:txBody>
      </p:sp>
      <p:sp>
        <p:nvSpPr>
          <p:cNvPr id="49" name="TextBox 5">
            <a:extLst>
              <a:ext uri="{FF2B5EF4-FFF2-40B4-BE49-F238E27FC236}">
                <a16:creationId xmlns:a16="http://schemas.microsoft.com/office/drawing/2014/main" id="{D61503CB-DF0D-090B-E6E5-845FF18B0849}"/>
              </a:ext>
            </a:extLst>
          </p:cNvPr>
          <p:cNvSpPr txBox="1">
            <a:spLocks/>
          </p:cNvSpPr>
          <p:nvPr/>
        </p:nvSpPr>
        <p:spPr>
          <a:xfrm>
            <a:off x="2660059" y="4429230"/>
            <a:ext cx="916534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80000"/>
              </a:lnSpc>
              <a:spcAft>
                <a:spcPts val="800"/>
              </a:spcAft>
            </a:pPr>
            <a:r>
              <a:rPr lang="ru-ru" sz="900" kern="100" dirty="0">
                <a:solidFill>
                  <a:srgbClr val="292662"/>
                </a:solidFill>
              </a:rPr>
              <a:t>СО, Восточная Азия</a:t>
            </a:r>
          </a:p>
        </p:txBody>
      </p:sp>
      <p:sp>
        <p:nvSpPr>
          <p:cNvPr id="50" name="TextBox 5">
            <a:extLst>
              <a:ext uri="{FF2B5EF4-FFF2-40B4-BE49-F238E27FC236}">
                <a16:creationId xmlns:a16="http://schemas.microsoft.com/office/drawing/2014/main" id="{9B99F9C3-13C1-4E3C-4AF8-CEB3BF8C86FC}"/>
              </a:ext>
            </a:extLst>
          </p:cNvPr>
          <p:cNvSpPr txBox="1">
            <a:spLocks/>
          </p:cNvSpPr>
          <p:nvPr/>
        </p:nvSpPr>
        <p:spPr>
          <a:xfrm>
            <a:off x="3725547" y="4456932"/>
            <a:ext cx="91882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algn="ctr">
              <a:spcAft>
                <a:spcPts val="800"/>
              </a:spcAft>
            </a:pPr>
            <a:r>
              <a:rPr lang="ru-ru" sz="900" kern="100" dirty="0">
                <a:solidFill>
                  <a:srgbClr val="292662"/>
                </a:solidFill>
              </a:rPr>
              <a:t>СО, </a:t>
            </a:r>
            <a:r>
              <a:rPr lang="ru-ru" sz="900" kern="100">
                <a:solidFill>
                  <a:srgbClr val="292662"/>
                </a:solidFill>
              </a:rPr>
              <a:t>Европа </a:t>
            </a:r>
            <a:br>
              <a:rPr lang="en-US" sz="900" kern="100">
                <a:solidFill>
                  <a:srgbClr val="292662"/>
                </a:solidFill>
              </a:rPr>
            </a:br>
            <a:r>
              <a:rPr lang="ru-ru" sz="900" kern="100">
                <a:solidFill>
                  <a:srgbClr val="292662"/>
                </a:solidFill>
              </a:rPr>
              <a:t>и </a:t>
            </a:r>
            <a:r>
              <a:rPr lang="ru-ru" sz="900" kern="100" dirty="0">
                <a:solidFill>
                  <a:srgbClr val="292662"/>
                </a:solidFill>
              </a:rPr>
              <a:t>Евразия</a:t>
            </a:r>
          </a:p>
        </p:txBody>
      </p:sp>
      <p:sp>
        <p:nvSpPr>
          <p:cNvPr id="51" name="TextBox 5">
            <a:extLst>
              <a:ext uri="{FF2B5EF4-FFF2-40B4-BE49-F238E27FC236}">
                <a16:creationId xmlns:a16="http://schemas.microsoft.com/office/drawing/2014/main" id="{94AA3900-62B8-618C-4179-BDA116254353}"/>
              </a:ext>
            </a:extLst>
          </p:cNvPr>
          <p:cNvSpPr txBox="1">
            <a:spLocks/>
          </p:cNvSpPr>
          <p:nvPr/>
        </p:nvSpPr>
        <p:spPr>
          <a:xfrm>
            <a:off x="4811963" y="4429230"/>
            <a:ext cx="906462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80000"/>
              </a:lnSpc>
              <a:spcAft>
                <a:spcPts val="800"/>
              </a:spcAft>
            </a:pPr>
            <a:r>
              <a:rPr lang="ru-ru" sz="900" kern="100" dirty="0">
                <a:solidFill>
                  <a:srgbClr val="292662"/>
                </a:solidFill>
              </a:rPr>
              <a:t>СО, Латинская Америка</a:t>
            </a:r>
          </a:p>
        </p:txBody>
      </p:sp>
      <p:sp>
        <p:nvSpPr>
          <p:cNvPr id="52" name="TextBox 5">
            <a:extLst>
              <a:ext uri="{FF2B5EF4-FFF2-40B4-BE49-F238E27FC236}">
                <a16:creationId xmlns:a16="http://schemas.microsoft.com/office/drawing/2014/main" id="{AECC3127-274F-45FB-E2F2-5A2C4EC7F1C0}"/>
              </a:ext>
            </a:extLst>
          </p:cNvPr>
          <p:cNvSpPr txBox="1">
            <a:spLocks/>
          </p:cNvSpPr>
          <p:nvPr/>
        </p:nvSpPr>
        <p:spPr>
          <a:xfrm>
            <a:off x="5875204" y="4387681"/>
            <a:ext cx="1236202" cy="5078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s-PA"/>
            </a:defPPr>
            <a:lvl1pPr marL="105750" algn="ctr">
              <a:spcAft>
                <a:spcPts val="800"/>
              </a:spcAft>
              <a:defRPr sz="1400" kern="1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marL="0"/>
            <a:r>
              <a:rPr lang="ru-ru" sz="900" dirty="0">
                <a:solidFill>
                  <a:srgbClr val="292662"/>
                </a:solidFill>
              </a:rPr>
              <a:t>СО, Ближний Восток и Северная Африка</a:t>
            </a:r>
          </a:p>
        </p:txBody>
      </p:sp>
      <p:sp>
        <p:nvSpPr>
          <p:cNvPr id="53" name="TextBox 5">
            <a:extLst>
              <a:ext uri="{FF2B5EF4-FFF2-40B4-BE49-F238E27FC236}">
                <a16:creationId xmlns:a16="http://schemas.microsoft.com/office/drawing/2014/main" id="{DA66AC8E-7092-AE41-8356-E680E8B675DF}"/>
              </a:ext>
            </a:extLst>
          </p:cNvPr>
          <p:cNvSpPr txBox="1">
            <a:spLocks/>
          </p:cNvSpPr>
          <p:nvPr/>
        </p:nvSpPr>
        <p:spPr>
          <a:xfrm>
            <a:off x="7255831" y="4387681"/>
            <a:ext cx="904463" cy="5078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s-PA"/>
            </a:defPPr>
            <a:lvl1pPr marL="105750" algn="ctr">
              <a:spcAft>
                <a:spcPts val="800"/>
              </a:spcAft>
              <a:defRPr sz="1400" kern="1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marL="0"/>
            <a:r>
              <a:rPr lang="ru-ru" sz="900" dirty="0">
                <a:solidFill>
                  <a:srgbClr val="292662"/>
                </a:solidFill>
              </a:rPr>
              <a:t>СО, Северная Америка</a:t>
            </a:r>
          </a:p>
        </p:txBody>
      </p:sp>
      <p:sp>
        <p:nvSpPr>
          <p:cNvPr id="54" name="TextBox 5">
            <a:hlinkClick r:id="rId5" action="ppaction://hlinksldjump"/>
            <a:extLst>
              <a:ext uri="{FF2B5EF4-FFF2-40B4-BE49-F238E27FC236}">
                <a16:creationId xmlns:a16="http://schemas.microsoft.com/office/drawing/2014/main" id="{21A932B3-54D8-BC20-ADA3-52E2B5199F50}"/>
              </a:ext>
            </a:extLst>
          </p:cNvPr>
          <p:cNvSpPr txBox="1"/>
          <p:nvPr/>
        </p:nvSpPr>
        <p:spPr>
          <a:xfrm>
            <a:off x="3698405" y="5349795"/>
            <a:ext cx="12794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1000" b="1" dirty="0">
                <a:solidFill>
                  <a:srgbClr val="292662"/>
                </a:solidFill>
                <a:effectLst/>
                <a:latin typeface="Ubuntu Light" panose="020B0304030602030204" pitchFamily="34" charset="0"/>
                <a:ea typeface="Yu Mincho" panose="020B0400000000000000" pitchFamily="18" charset="-128"/>
              </a:rPr>
              <a:t>Программы</a:t>
            </a:r>
            <a:endParaRPr lang="es-PA" sz="1000" b="1" i="1" dirty="0">
              <a:solidFill>
                <a:srgbClr val="292662"/>
              </a:solidFill>
              <a:latin typeface="Ubuntu Light" panose="020B0304030602030204" pitchFamily="34" charset="0"/>
              <a:ea typeface="Yu Mincho" panose="020B0400000000000000" pitchFamily="18" charset="-128"/>
            </a:endParaRPr>
          </a:p>
        </p:txBody>
      </p:sp>
      <p:sp>
        <p:nvSpPr>
          <p:cNvPr id="55" name="TextBox 5">
            <a:extLst>
              <a:ext uri="{FF2B5EF4-FFF2-40B4-BE49-F238E27FC236}">
                <a16:creationId xmlns:a16="http://schemas.microsoft.com/office/drawing/2014/main" id="{11121737-8B64-B8A9-0A12-E6E3B13226FC}"/>
              </a:ext>
            </a:extLst>
          </p:cNvPr>
          <p:cNvSpPr txBox="1"/>
          <p:nvPr/>
        </p:nvSpPr>
        <p:spPr>
          <a:xfrm>
            <a:off x="1427179" y="5952893"/>
            <a:ext cx="21434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1000" dirty="0">
                <a:solidFill>
                  <a:srgbClr val="292662"/>
                </a:solidFill>
                <a:effectLst/>
                <a:ea typeface="Yu Mincho" panose="020B0400000000000000" pitchFamily="18" charset="-128"/>
              </a:rPr>
              <a:t>Промежуточные программы</a:t>
            </a:r>
            <a:endParaRPr lang="es-PA" sz="1000" i="1" dirty="0">
              <a:solidFill>
                <a:srgbClr val="292662"/>
              </a:solidFill>
              <a:ea typeface="Yu Mincho" panose="020B0400000000000000" pitchFamily="18" charset="-128"/>
            </a:endParaRPr>
          </a:p>
        </p:txBody>
      </p:sp>
      <p:sp>
        <p:nvSpPr>
          <p:cNvPr id="56" name="TextBox 5">
            <a:hlinkClick r:id="rId6" action="ppaction://hlinksldjump"/>
            <a:extLst>
              <a:ext uri="{FF2B5EF4-FFF2-40B4-BE49-F238E27FC236}">
                <a16:creationId xmlns:a16="http://schemas.microsoft.com/office/drawing/2014/main" id="{1A0B68AD-51A3-5B2F-2A61-45F3372847DB}"/>
              </a:ext>
            </a:extLst>
          </p:cNvPr>
          <p:cNvSpPr txBox="1"/>
          <p:nvPr/>
        </p:nvSpPr>
        <p:spPr>
          <a:xfrm>
            <a:off x="4917164" y="5952893"/>
            <a:ext cx="17055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1000" dirty="0">
                <a:solidFill>
                  <a:srgbClr val="F7F5E8"/>
                </a:solidFill>
                <a:effectLst/>
                <a:ea typeface="Yu Mincho" panose="020B0400000000000000" pitchFamily="18" charset="-128"/>
              </a:rPr>
              <a:t>Местные программы</a:t>
            </a:r>
            <a:endParaRPr lang="es-PA" sz="1000" i="1" dirty="0">
              <a:solidFill>
                <a:srgbClr val="F7F5E8"/>
              </a:solidFill>
              <a:ea typeface="Yu Mincho" panose="020B0400000000000000" pitchFamily="18" charset="-128"/>
            </a:endParaRPr>
          </a:p>
        </p:txBody>
      </p:sp>
      <p:cxnSp>
        <p:nvCxnSpPr>
          <p:cNvPr id="57" name="Conector recto 114">
            <a:extLst>
              <a:ext uri="{FF2B5EF4-FFF2-40B4-BE49-F238E27FC236}">
                <a16:creationId xmlns:a16="http://schemas.microsoft.com/office/drawing/2014/main" id="{CA4671D8-FBA9-2DEB-D768-EE0D768AD056}"/>
              </a:ext>
            </a:extLst>
          </p:cNvPr>
          <p:cNvCxnSpPr>
            <a:cxnSpLocks/>
          </p:cNvCxnSpPr>
          <p:nvPr/>
        </p:nvCxnSpPr>
        <p:spPr>
          <a:xfrm flipH="1">
            <a:off x="3962399" y="6068664"/>
            <a:ext cx="372269" cy="0"/>
          </a:xfrm>
          <a:prstGeom prst="line">
            <a:avLst/>
          </a:prstGeom>
          <a:ln w="19050">
            <a:solidFill>
              <a:srgbClr val="606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DCD4E78-8834-2004-A632-A12568A0C508}"/>
              </a:ext>
            </a:extLst>
          </p:cNvPr>
          <p:cNvSpPr txBox="1"/>
          <p:nvPr/>
        </p:nvSpPr>
        <p:spPr>
          <a:xfrm>
            <a:off x="811899" y="807489"/>
            <a:ext cx="5651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6891F"/>
                </a:solidFill>
                <a:latin typeface="Ubuntu" panose="020B0504030602030204" pitchFamily="34" charset="0"/>
              </a:rPr>
              <a:t>Структура организации</a:t>
            </a:r>
          </a:p>
        </p:txBody>
      </p:sp>
      <p:sp>
        <p:nvSpPr>
          <p:cNvPr id="4" name="Rectángulo 121">
            <a:extLst>
              <a:ext uri="{FF2B5EF4-FFF2-40B4-BE49-F238E27FC236}">
                <a16:creationId xmlns:a16="http://schemas.microsoft.com/office/drawing/2014/main" id="{D1254AB6-2AD2-BC70-0B2E-A9B5DFC7763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5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3" name="Rectángulo 119">
            <a:extLst>
              <a:ext uri="{FF2B5EF4-FFF2-40B4-BE49-F238E27FC236}">
                <a16:creationId xmlns:a16="http://schemas.microsoft.com/office/drawing/2014/main" id="{D924ECBF-A2C9-0A66-3138-06FFE0ED0A5F}"/>
              </a:ext>
            </a:extLst>
          </p:cNvPr>
          <p:cNvSpPr/>
          <p:nvPr/>
        </p:nvSpPr>
        <p:spPr>
          <a:xfrm>
            <a:off x="2857669" y="2711367"/>
            <a:ext cx="6348839" cy="1658103"/>
          </a:xfrm>
          <a:prstGeom prst="roundRect">
            <a:avLst>
              <a:gd name="adj" fmla="val 50000"/>
            </a:avLst>
          </a:prstGeom>
          <a:solidFill>
            <a:srgbClr val="F7F5E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99B9EE48-FE88-51D4-63F2-7B9603990F13}"/>
              </a:ext>
            </a:extLst>
          </p:cNvPr>
          <p:cNvSpPr txBox="1"/>
          <p:nvPr/>
        </p:nvSpPr>
        <p:spPr>
          <a:xfrm>
            <a:off x="3465583" y="2890893"/>
            <a:ext cx="5486828" cy="133735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>
              <a:lnSpc>
                <a:spcPct val="110000"/>
              </a:lnSpc>
            </a:pPr>
            <a:r>
              <a:rPr lang="ru-ru" sz="1500" b="1" dirty="0">
                <a:solidFill>
                  <a:srgbClr val="F6891F"/>
                </a:solidFill>
                <a:effectLst/>
                <a:ea typeface="Yu Mincho" panose="020B0400000000000000" pitchFamily="18" charset="-128"/>
              </a:rPr>
              <a:t>Местные клубы и программы </a:t>
            </a:r>
            <a:r>
              <a:rPr lang="ru-ru" sz="1500" dirty="0">
                <a:solidFill>
                  <a:srgbClr val="292662"/>
                </a:solidFill>
                <a:effectLst/>
                <a:ea typeface="Yu Mincho" panose="020B0400000000000000" pitchFamily="18" charset="-128"/>
              </a:rPr>
              <a:t> — это организованные местные подразделения (филиалы), проводящие спортивные и неспортивные мероприятия Специальной олимпиады в сообществе. Они привлекают атлетов, членов семей, братьев и сестер, тренеров и волонтеров. </a:t>
            </a:r>
            <a:endParaRPr lang="es-PA" sz="1500" b="1" i="1" dirty="0">
              <a:solidFill>
                <a:srgbClr val="292662"/>
              </a:solidFill>
              <a:ea typeface="Yu Mincho" panose="020B0400000000000000" pitchFamily="18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6F5619-32FF-778F-FBC2-2B41E4A77C8D}"/>
              </a:ext>
            </a:extLst>
          </p:cNvPr>
          <p:cNvSpPr txBox="1">
            <a:spLocks/>
          </p:cNvSpPr>
          <p:nvPr/>
        </p:nvSpPr>
        <p:spPr>
          <a:xfrm>
            <a:off x="1514066" y="4429230"/>
            <a:ext cx="1064826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s-PA"/>
            </a:defPPr>
            <a:lvl1pPr>
              <a:defRPr sz="1400">
                <a:effectLst/>
                <a:latin typeface="Ubuntu" panose="020B050403060203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80000"/>
              </a:lnSpc>
              <a:spcAft>
                <a:spcPts val="800"/>
              </a:spcAft>
            </a:pPr>
            <a:r>
              <a:rPr lang="ru-ru" sz="900" kern="100">
                <a:solidFill>
                  <a:srgbClr val="292662"/>
                </a:solidFill>
              </a:rPr>
              <a:t>СО, Азиатско-Тихоокеанский регион</a:t>
            </a:r>
            <a:endParaRPr lang="es-PA" sz="900" kern="100" dirty="0">
              <a:solidFill>
                <a:srgbClr val="2926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8875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B2BEF8-854C-FC20-81ED-8E92E1DD7A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45E208-4CD9-A580-31F8-7F5805B26D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53602" y="444728"/>
            <a:ext cx="2035628" cy="632958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Знакомство со Специальной олимпиадой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8B1B59-FB8A-15B9-5A6E-D741246FA1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39945" y="575381"/>
            <a:ext cx="528061" cy="356260"/>
          </a:xfrm>
        </p:spPr>
        <p:txBody>
          <a:bodyPr/>
          <a:lstStyle/>
          <a:p>
            <a:r>
              <a:rPr lang="ru-ru" dirty="0"/>
              <a:t>1.1.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1677D4-079A-3325-B960-BC9CF43B21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Первый день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095004-659A-6B43-8A2E-D6D801028B5A}"/>
              </a:ext>
            </a:extLst>
          </p:cNvPr>
          <p:cNvSpPr txBox="1"/>
          <p:nvPr/>
        </p:nvSpPr>
        <p:spPr>
          <a:xfrm>
            <a:off x="811899" y="1315832"/>
            <a:ext cx="5651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6891F"/>
                </a:solidFill>
                <a:latin typeface="Ubuntu" panose="020B0504030602030204" pitchFamily="34" charset="0"/>
              </a:rPr>
              <a:t>Определения</a:t>
            </a:r>
          </a:p>
        </p:txBody>
      </p:sp>
      <p:pic>
        <p:nvPicPr>
          <p:cNvPr id="6" name="Picture 5" descr="Синий круг с оранжевыми стрелками&#10;&#10;Описание создается автоматически">
            <a:extLst>
              <a:ext uri="{FF2B5EF4-FFF2-40B4-BE49-F238E27FC236}">
                <a16:creationId xmlns:a16="http://schemas.microsoft.com/office/drawing/2014/main" id="{19AC3731-9664-5DEC-B2D9-77A84E8F4C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95" y="2074928"/>
            <a:ext cx="414010" cy="4140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5D92B6-6791-853C-B547-1A28F16622A6}"/>
              </a:ext>
            </a:extLst>
          </p:cNvPr>
          <p:cNvSpPr txBox="1"/>
          <p:nvPr/>
        </p:nvSpPr>
        <p:spPr>
          <a:xfrm>
            <a:off x="1337305" y="2079293"/>
            <a:ext cx="338709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b="1">
                <a:solidFill>
                  <a:srgbClr val="292662"/>
                </a:solidFill>
                <a:latin typeface="Ubuntu Light" panose="020B0304030602030204" pitchFamily="34" charset="0"/>
              </a:rPr>
              <a:t>Ограниченные </a:t>
            </a:r>
            <a:r>
              <a:rPr lang="ru-RU" b="1">
                <a:solidFill>
                  <a:srgbClr val="292662"/>
                </a:solidFill>
                <a:latin typeface="Ubuntu Light" panose="020B0304030602030204" pitchFamily="34" charset="0"/>
              </a:rPr>
              <a:t>интеллек-туальные</a:t>
            </a:r>
            <a:r>
              <a:rPr lang="ru-ru" b="1">
                <a:solidFill>
                  <a:srgbClr val="292662"/>
                </a:solidFill>
                <a:latin typeface="Ubuntu Light" panose="020B0304030602030204" pitchFamily="34" charset="0"/>
              </a:rPr>
              <a:t> возможности</a:t>
            </a:r>
            <a:endParaRPr lang="ru-ru" b="1" dirty="0">
              <a:solidFill>
                <a:srgbClr val="292662"/>
              </a:solidFill>
              <a:latin typeface="Ubuntu Light" panose="020B0304030602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502C47-D4FC-B83D-E2FD-72348161C68A}"/>
              </a:ext>
            </a:extLst>
          </p:cNvPr>
          <p:cNvSpPr txBox="1"/>
          <p:nvPr/>
        </p:nvSpPr>
        <p:spPr>
          <a:xfrm>
            <a:off x="1337305" y="2739612"/>
            <a:ext cx="2942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292662"/>
                </a:solidFill>
                <a:latin typeface="Ubuntu Light" panose="020B0304030602030204" pitchFamily="34" charset="0"/>
              </a:rPr>
              <a:t>Атлеты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70A799-5B44-B7A3-A8C5-936AAD10A893}"/>
              </a:ext>
            </a:extLst>
          </p:cNvPr>
          <p:cNvSpPr txBox="1"/>
          <p:nvPr/>
        </p:nvSpPr>
        <p:spPr>
          <a:xfrm>
            <a:off x="1337305" y="3740692"/>
            <a:ext cx="2942595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b="1">
                <a:solidFill>
                  <a:srgbClr val="292662"/>
                </a:solidFill>
                <a:latin typeface="Ubuntu Light" panose="020B0304030602030204" pitchFamily="34" charset="0"/>
              </a:rPr>
              <a:t>Unified Sports®</a:t>
            </a:r>
            <a:endParaRPr lang="ru-ru" b="1" dirty="0">
              <a:solidFill>
                <a:srgbClr val="292662"/>
              </a:solidFill>
              <a:latin typeface="Ubuntu Light" panose="020B0304030602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88BE7D-A99C-0F37-DE38-6E6FBB080896}"/>
              </a:ext>
            </a:extLst>
          </p:cNvPr>
          <p:cNvSpPr txBox="1"/>
          <p:nvPr/>
        </p:nvSpPr>
        <p:spPr>
          <a:xfrm>
            <a:off x="1337305" y="4241901"/>
            <a:ext cx="488061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b="1">
                <a:solidFill>
                  <a:srgbClr val="292662"/>
                </a:solidFill>
                <a:latin typeface="Ubuntu Light" panose="020B0304030602030204" pitchFamily="34" charset="0"/>
              </a:rPr>
              <a:t>Партнеры в рамках программы</a:t>
            </a:r>
            <a:br>
              <a:rPr lang="en-US" b="1">
                <a:solidFill>
                  <a:srgbClr val="292662"/>
                </a:solidFill>
                <a:latin typeface="Ubuntu Light" panose="020B0304030602030204" pitchFamily="34" charset="0"/>
              </a:rPr>
            </a:br>
            <a:r>
              <a:rPr lang="ru-ru" b="1">
                <a:solidFill>
                  <a:srgbClr val="292662"/>
                </a:solidFill>
                <a:latin typeface="Ubuntu Light" panose="020B0304030602030204" pitchFamily="34" charset="0"/>
              </a:rPr>
              <a:t>«Объединенный спорт»</a:t>
            </a:r>
            <a:endParaRPr lang="ru-ru" b="1" dirty="0">
              <a:solidFill>
                <a:srgbClr val="292662"/>
              </a:solidFill>
              <a:latin typeface="Ubuntu Light" panose="020B0304030602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EA3032-C7DB-288E-F22F-E9B3A9EC6846}"/>
              </a:ext>
            </a:extLst>
          </p:cNvPr>
          <p:cNvSpPr txBox="1"/>
          <p:nvPr/>
        </p:nvSpPr>
        <p:spPr>
          <a:xfrm>
            <a:off x="1337305" y="4917524"/>
            <a:ext cx="3107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>
                <a:solidFill>
                  <a:srgbClr val="292662"/>
                </a:solidFill>
                <a:latin typeface="Ubuntu Light" panose="020B0304030602030204" pitchFamily="34" charset="0"/>
              </a:rPr>
              <a:t>Объединенные </a:t>
            </a:r>
            <a:r>
              <a:rPr lang="ru-ru" b="1" dirty="0">
                <a:solidFill>
                  <a:srgbClr val="292662"/>
                </a:solidFill>
                <a:latin typeface="Ubuntu Light" panose="020B0304030602030204" pitchFamily="34" charset="0"/>
              </a:rPr>
              <a:t>школы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492147-D2B2-DE2C-C0E5-24F8EBD46151}"/>
              </a:ext>
            </a:extLst>
          </p:cNvPr>
          <p:cNvSpPr txBox="1"/>
          <p:nvPr/>
        </p:nvSpPr>
        <p:spPr>
          <a:xfrm>
            <a:off x="1337305" y="3255398"/>
            <a:ext cx="2942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>
                <a:solidFill>
                  <a:srgbClr val="292662"/>
                </a:solidFill>
                <a:latin typeface="Ubuntu Light" panose="020B0304030602030204" pitchFamily="34" charset="0"/>
              </a:rPr>
              <a:t>Члены семей</a:t>
            </a:r>
            <a:endParaRPr lang="ru-ru" b="1" dirty="0">
              <a:solidFill>
                <a:srgbClr val="292662"/>
              </a:solidFill>
              <a:latin typeface="Ubuntu Light" panose="020B0304030602030204" pitchFamily="34" charset="0"/>
            </a:endParaRPr>
          </a:p>
        </p:txBody>
      </p:sp>
      <p:pic>
        <p:nvPicPr>
          <p:cNvPr id="30" name="Picture 29" descr="A blue circle with orange arrows&#10;&#10;Description automatically generated">
            <a:extLst>
              <a:ext uri="{FF2B5EF4-FFF2-40B4-BE49-F238E27FC236}">
                <a16:creationId xmlns:a16="http://schemas.microsoft.com/office/drawing/2014/main" id="{568160F1-CC4A-DE9E-4A3D-C8A8E353AD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95" y="2759650"/>
            <a:ext cx="414010" cy="414010"/>
          </a:xfrm>
          <a:prstGeom prst="rect">
            <a:avLst/>
          </a:prstGeom>
        </p:spPr>
      </p:pic>
      <p:pic>
        <p:nvPicPr>
          <p:cNvPr id="31" name="Picture 30" descr="A blue circle with orange arrows&#10;&#10;Description automatically generated">
            <a:extLst>
              <a:ext uri="{FF2B5EF4-FFF2-40B4-BE49-F238E27FC236}">
                <a16:creationId xmlns:a16="http://schemas.microsoft.com/office/drawing/2014/main" id="{0CA9B9A7-2460-3FCF-0C6A-C5AF64211A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95" y="3731654"/>
            <a:ext cx="414010" cy="414010"/>
          </a:xfrm>
          <a:prstGeom prst="rect">
            <a:avLst/>
          </a:prstGeom>
        </p:spPr>
      </p:pic>
      <p:pic>
        <p:nvPicPr>
          <p:cNvPr id="32" name="Picture 31" descr="A blue circle with orange arrows&#10;&#10;Description automatically generated">
            <a:extLst>
              <a:ext uri="{FF2B5EF4-FFF2-40B4-BE49-F238E27FC236}">
                <a16:creationId xmlns:a16="http://schemas.microsoft.com/office/drawing/2014/main" id="{AF5A0A3D-7E99-A1FD-0AE2-F3A41D3B7E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95" y="4243256"/>
            <a:ext cx="414010" cy="414010"/>
          </a:xfrm>
          <a:prstGeom prst="rect">
            <a:avLst/>
          </a:prstGeom>
        </p:spPr>
      </p:pic>
      <p:pic>
        <p:nvPicPr>
          <p:cNvPr id="33" name="Picture 32" descr="A blue circle with orange arrows&#10;&#10;Description automatically generated">
            <a:extLst>
              <a:ext uri="{FF2B5EF4-FFF2-40B4-BE49-F238E27FC236}">
                <a16:creationId xmlns:a16="http://schemas.microsoft.com/office/drawing/2014/main" id="{DAAE44B3-BD89-DEC9-8CA6-E3E612AC91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95" y="4911619"/>
            <a:ext cx="414010" cy="414010"/>
          </a:xfrm>
          <a:prstGeom prst="rect">
            <a:avLst/>
          </a:prstGeom>
        </p:spPr>
      </p:pic>
      <p:pic>
        <p:nvPicPr>
          <p:cNvPr id="34" name="Picture 33" descr="A blue circle with orange arrows&#10;&#10;Description automatically generated">
            <a:extLst>
              <a:ext uri="{FF2B5EF4-FFF2-40B4-BE49-F238E27FC236}">
                <a16:creationId xmlns:a16="http://schemas.microsoft.com/office/drawing/2014/main" id="{54D93D2F-D41C-82C4-ED4A-86BBA0528B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95" y="3246179"/>
            <a:ext cx="414010" cy="41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9770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40CD3-8901-83F3-CAF0-A105D53494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119D3A5-B26B-639D-8FEC-C6852684AE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53602" y="444728"/>
            <a:ext cx="2035628" cy="632958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Знакомство со Специальной олимпиадой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E1CC77-DEC1-BDAD-E4EF-8FF28A6399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39945" y="575623"/>
            <a:ext cx="528061" cy="356260"/>
          </a:xfrm>
        </p:spPr>
        <p:txBody>
          <a:bodyPr/>
          <a:lstStyle/>
          <a:p>
            <a:r>
              <a:rPr lang="ru-ru" dirty="0"/>
              <a:t>1.1.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21AC50-D75D-200E-8844-FC28CEABA8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Первый день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C5FE26-68DC-5488-EA92-73FAC3AB457C}"/>
              </a:ext>
            </a:extLst>
          </p:cNvPr>
          <p:cNvSpPr txBox="1"/>
          <p:nvPr/>
        </p:nvSpPr>
        <p:spPr>
          <a:xfrm>
            <a:off x="811899" y="1315832"/>
            <a:ext cx="5651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6891F"/>
                </a:solidFill>
                <a:latin typeface="Ubuntu" panose="020B0504030602030204" pitchFamily="34" charset="0"/>
              </a:rPr>
              <a:t>Определения</a:t>
            </a:r>
          </a:p>
        </p:txBody>
      </p:sp>
      <p:pic>
        <p:nvPicPr>
          <p:cNvPr id="8" name="Picture 7" descr="Синий круг с оранжевыми стрелками&#10;&#10;Описание создается автоматически">
            <a:extLst>
              <a:ext uri="{FF2B5EF4-FFF2-40B4-BE49-F238E27FC236}">
                <a16:creationId xmlns:a16="http://schemas.microsoft.com/office/drawing/2014/main" id="{07D87FF0-0D32-19FE-9DC5-17CF12FF2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95" y="2074928"/>
            <a:ext cx="414010" cy="41401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9DF5897-0F83-EF1D-E316-41AFA575EF6F}"/>
              </a:ext>
            </a:extLst>
          </p:cNvPr>
          <p:cNvSpPr txBox="1"/>
          <p:nvPr/>
        </p:nvSpPr>
        <p:spPr>
          <a:xfrm>
            <a:off x="5045891" y="2046765"/>
            <a:ext cx="65151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500" dirty="0">
                <a:latin typeface="Ubuntu Light" panose="020B0304030602030204" pitchFamily="34" charset="0"/>
              </a:rPr>
              <a:t>По данным Американской ассоциации нарушений </a:t>
            </a:r>
            <a:r>
              <a:rPr lang="ru-ru" sz="1500">
                <a:latin typeface="Ubuntu Light" panose="020B0304030602030204" pitchFamily="34" charset="0"/>
              </a:rPr>
              <a:t>интеллекта </a:t>
            </a:r>
            <a:br>
              <a:rPr lang="en-US" sz="1500">
                <a:latin typeface="Ubuntu Light" panose="020B0304030602030204" pitchFamily="34" charset="0"/>
              </a:rPr>
            </a:br>
            <a:r>
              <a:rPr lang="ru-ru" sz="1500">
                <a:latin typeface="Ubuntu Light" panose="020B0304030602030204" pitchFamily="34" charset="0"/>
              </a:rPr>
              <a:t>и </a:t>
            </a:r>
            <a:r>
              <a:rPr lang="ru-ru" sz="1500" dirty="0">
                <a:latin typeface="Ubuntu Light" panose="020B0304030602030204" pitchFamily="34" charset="0"/>
              </a:rPr>
              <a:t>развития, человек имеет ограниченные интеллектуальные возможности, если он соответствует следующим трем критериям: </a:t>
            </a:r>
          </a:p>
          <a:p>
            <a:pPr marL="444500" indent="-355600">
              <a:spcAft>
                <a:spcPts val="600"/>
              </a:spcAft>
              <a:buBlip>
                <a:blip r:embed="rId4"/>
              </a:buBlip>
            </a:pPr>
            <a:r>
              <a:rPr lang="ru-ru" sz="1500" dirty="0">
                <a:latin typeface="Ubuntu Light" panose="020B0304030602030204" pitchFamily="34" charset="0"/>
              </a:rPr>
              <a:t>Показатель умственных способностей ниже 70.</a:t>
            </a:r>
          </a:p>
          <a:p>
            <a:pPr marL="444500" indent="-355600">
              <a:spcAft>
                <a:spcPts val="600"/>
              </a:spcAft>
              <a:buBlip>
                <a:blip r:embed="rId4"/>
              </a:buBlip>
            </a:pPr>
            <a:r>
              <a:rPr lang="ru-ru" sz="1500" dirty="0">
                <a:latin typeface="Ubuntu Light" panose="020B0304030602030204" pitchFamily="34" charset="0"/>
              </a:rPr>
              <a:t>Существуют значительные ограничения в адаптивном поведении в одной или нескольких из следующих областей: концептуальные, социальные или практические навыки.</a:t>
            </a:r>
          </a:p>
          <a:p>
            <a:pPr marL="444500" indent="-355600">
              <a:spcAft>
                <a:spcPts val="600"/>
              </a:spcAft>
              <a:buBlip>
                <a:blip r:embed="rId4"/>
              </a:buBlip>
            </a:pPr>
            <a:r>
              <a:rPr lang="ru-ru" sz="1500" dirty="0">
                <a:latin typeface="Ubuntu Light" panose="020B0304030602030204" pitchFamily="34" charset="0"/>
              </a:rPr>
              <a:t>Заболевание проявляется в возрасте до 22 лет.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237DFA-FC90-59F0-0622-0E6ABFD50F67}"/>
              </a:ext>
            </a:extLst>
          </p:cNvPr>
          <p:cNvSpPr txBox="1"/>
          <p:nvPr/>
        </p:nvSpPr>
        <p:spPr>
          <a:xfrm>
            <a:off x="1337305" y="2079293"/>
            <a:ext cx="346329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b="1">
                <a:solidFill>
                  <a:srgbClr val="292662"/>
                </a:solidFill>
                <a:latin typeface="Ubuntu Light" panose="020B0304030602030204" pitchFamily="34" charset="0"/>
              </a:rPr>
              <a:t>Ограниченные </a:t>
            </a:r>
            <a:r>
              <a:rPr lang="ru-RU" b="1">
                <a:solidFill>
                  <a:srgbClr val="292662"/>
                </a:solidFill>
                <a:latin typeface="Ubuntu Light" panose="020B0304030602030204" pitchFamily="34" charset="0"/>
              </a:rPr>
              <a:t>интеллек-туальные</a:t>
            </a:r>
            <a:r>
              <a:rPr lang="ru-ru" b="1">
                <a:solidFill>
                  <a:srgbClr val="292662"/>
                </a:solidFill>
                <a:latin typeface="Ubuntu Light" panose="020B0304030602030204" pitchFamily="34" charset="0"/>
              </a:rPr>
              <a:t> возможности</a:t>
            </a:r>
            <a:endParaRPr lang="ru-ru" b="1" dirty="0">
              <a:solidFill>
                <a:srgbClr val="292662"/>
              </a:solidFill>
              <a:latin typeface="Ubuntu Light" panose="020B0304030602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4D88D8-5D7F-1656-4312-9B38E9D7C359}"/>
              </a:ext>
            </a:extLst>
          </p:cNvPr>
          <p:cNvSpPr txBox="1"/>
          <p:nvPr/>
        </p:nvSpPr>
        <p:spPr>
          <a:xfrm>
            <a:off x="1337305" y="2739612"/>
            <a:ext cx="2942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>
                    <a:lumMod val="75000"/>
                  </a:schemeClr>
                </a:solidFill>
                <a:latin typeface="Ubuntu Light" panose="020B0304030602030204" pitchFamily="34" charset="0"/>
              </a:rPr>
              <a:t>Атлеты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91A0BF-2251-83D7-2716-C1A2760BE494}"/>
              </a:ext>
            </a:extLst>
          </p:cNvPr>
          <p:cNvSpPr txBox="1"/>
          <p:nvPr/>
        </p:nvSpPr>
        <p:spPr>
          <a:xfrm>
            <a:off x="1337305" y="3740692"/>
            <a:ext cx="2942595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>
                    <a:lumMod val="75000"/>
                  </a:schemeClr>
                </a:solidFill>
                <a:latin typeface="Ubuntu Light" panose="020B0304030602030204" pitchFamily="34" charset="0"/>
              </a:rPr>
              <a:t>Unified </a:t>
            </a:r>
            <a:r>
              <a:rPr lang="ru-ru" b="1">
                <a:solidFill>
                  <a:schemeClr val="bg1">
                    <a:lumMod val="75000"/>
                  </a:schemeClr>
                </a:solidFill>
                <a:latin typeface="Ubuntu Light" panose="020B0304030602030204" pitchFamily="34" charset="0"/>
              </a:rPr>
              <a:t>Sports®</a:t>
            </a:r>
            <a:endParaRPr lang="ru-ru" b="1" dirty="0">
              <a:solidFill>
                <a:schemeClr val="bg1">
                  <a:lumMod val="75000"/>
                </a:schemeClr>
              </a:solidFill>
              <a:latin typeface="Ubuntu Light" panose="020B0304030602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CD9368-9067-97B4-7251-BA76C1A016EE}"/>
              </a:ext>
            </a:extLst>
          </p:cNvPr>
          <p:cNvSpPr txBox="1"/>
          <p:nvPr/>
        </p:nvSpPr>
        <p:spPr>
          <a:xfrm>
            <a:off x="1337305" y="4241901"/>
            <a:ext cx="488061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b="1">
                <a:solidFill>
                  <a:schemeClr val="bg1">
                    <a:lumMod val="75000"/>
                  </a:schemeClr>
                </a:solidFill>
                <a:latin typeface="Ubuntu Light" panose="020B0304030602030204" pitchFamily="34" charset="0"/>
              </a:rPr>
              <a:t>Партнеры в рамках программы</a:t>
            </a:r>
            <a:br>
              <a:rPr lang="en-US" b="1">
                <a:solidFill>
                  <a:schemeClr val="bg1">
                    <a:lumMod val="75000"/>
                  </a:schemeClr>
                </a:solidFill>
                <a:latin typeface="Ubuntu Light" panose="020B0304030602030204" pitchFamily="34" charset="0"/>
              </a:rPr>
            </a:br>
            <a:r>
              <a:rPr lang="ru-ru" b="1">
                <a:solidFill>
                  <a:schemeClr val="bg1">
                    <a:lumMod val="75000"/>
                  </a:schemeClr>
                </a:solidFill>
                <a:latin typeface="Ubuntu Light" panose="020B0304030602030204" pitchFamily="34" charset="0"/>
              </a:rPr>
              <a:t>«Объединенный спорт»</a:t>
            </a:r>
            <a:endParaRPr lang="ru-ru" b="1" dirty="0">
              <a:solidFill>
                <a:schemeClr val="bg1">
                  <a:lumMod val="75000"/>
                </a:schemeClr>
              </a:solidFill>
              <a:latin typeface="Ubuntu Light" panose="020B0304030602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56E71D-BD37-6E3E-8C7A-C7B64120B81D}"/>
              </a:ext>
            </a:extLst>
          </p:cNvPr>
          <p:cNvSpPr txBox="1"/>
          <p:nvPr/>
        </p:nvSpPr>
        <p:spPr>
          <a:xfrm>
            <a:off x="1337305" y="4917524"/>
            <a:ext cx="3107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>
                    <a:lumMod val="75000"/>
                  </a:schemeClr>
                </a:solidFill>
                <a:latin typeface="Ubuntu Light" panose="020B0304030602030204" pitchFamily="34" charset="0"/>
              </a:rPr>
              <a:t>Объединенные школы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66379B-5043-7305-385E-48B848E0C998}"/>
              </a:ext>
            </a:extLst>
          </p:cNvPr>
          <p:cNvSpPr txBox="1"/>
          <p:nvPr/>
        </p:nvSpPr>
        <p:spPr>
          <a:xfrm>
            <a:off x="1337305" y="3255398"/>
            <a:ext cx="2942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>
                <a:solidFill>
                  <a:schemeClr val="bg1">
                    <a:lumMod val="75000"/>
                  </a:schemeClr>
                </a:solidFill>
                <a:latin typeface="Ubuntu Light" panose="020B0304030602030204" pitchFamily="34" charset="0"/>
              </a:rPr>
              <a:t>Члены семей</a:t>
            </a:r>
            <a:endParaRPr lang="ru-ru" b="1" dirty="0">
              <a:solidFill>
                <a:schemeClr val="bg1">
                  <a:lumMod val="75000"/>
                </a:schemeClr>
              </a:solidFill>
              <a:latin typeface="Ubuntu Light" panose="020B0304030602030204" pitchFamily="34" charset="0"/>
            </a:endParaRPr>
          </a:p>
        </p:txBody>
      </p:sp>
      <p:pic>
        <p:nvPicPr>
          <p:cNvPr id="19" name="Picture 18" descr="Синий круг с оранжевыми стрелками&#10;&#10;Описание создается автоматически">
            <a:extLst>
              <a:ext uri="{FF2B5EF4-FFF2-40B4-BE49-F238E27FC236}">
                <a16:creationId xmlns:a16="http://schemas.microsoft.com/office/drawing/2014/main" id="{3160F723-DAF0-A647-3CB9-B504EB7CE1D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95" y="3732595"/>
            <a:ext cx="414010" cy="414010"/>
          </a:xfrm>
          <a:prstGeom prst="rect">
            <a:avLst/>
          </a:prstGeom>
        </p:spPr>
      </p:pic>
      <p:pic>
        <p:nvPicPr>
          <p:cNvPr id="20" name="Picture 19" descr="Синий круг с оранжевыми стрелками&#10;&#10;Описание создается автоматически">
            <a:extLst>
              <a:ext uri="{FF2B5EF4-FFF2-40B4-BE49-F238E27FC236}">
                <a16:creationId xmlns:a16="http://schemas.microsoft.com/office/drawing/2014/main" id="{2F083CCD-2001-3854-B487-A5FA7A93494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95" y="4241280"/>
            <a:ext cx="414010" cy="414010"/>
          </a:xfrm>
          <a:prstGeom prst="rect">
            <a:avLst/>
          </a:prstGeom>
        </p:spPr>
      </p:pic>
      <p:pic>
        <p:nvPicPr>
          <p:cNvPr id="27" name="Picture 26" descr="Синий круг с оранжевыми стрелками&#10;&#10;Описание создается автоматически">
            <a:extLst>
              <a:ext uri="{FF2B5EF4-FFF2-40B4-BE49-F238E27FC236}">
                <a16:creationId xmlns:a16="http://schemas.microsoft.com/office/drawing/2014/main" id="{6BFA2F3D-2778-DF98-9D01-6A438BD9A4B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95" y="4913159"/>
            <a:ext cx="414010" cy="414010"/>
          </a:xfrm>
          <a:prstGeom prst="rect">
            <a:avLst/>
          </a:prstGeom>
        </p:spPr>
      </p:pic>
      <p:pic>
        <p:nvPicPr>
          <p:cNvPr id="28" name="Picture 27" descr="Синий круг с оранжевыми стрелками&#10;&#10;Описание создается автоматически">
            <a:extLst>
              <a:ext uri="{FF2B5EF4-FFF2-40B4-BE49-F238E27FC236}">
                <a16:creationId xmlns:a16="http://schemas.microsoft.com/office/drawing/2014/main" id="{FC1E7F7D-FC34-4CCE-6669-83B194BD452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95" y="2751648"/>
            <a:ext cx="414010" cy="414010"/>
          </a:xfrm>
          <a:prstGeom prst="rect">
            <a:avLst/>
          </a:prstGeom>
        </p:spPr>
      </p:pic>
      <p:pic>
        <p:nvPicPr>
          <p:cNvPr id="32" name="Picture 31" descr="Синий круг с оранжевыми стрелками&#10;&#10;Описание создается автоматически">
            <a:extLst>
              <a:ext uri="{FF2B5EF4-FFF2-40B4-BE49-F238E27FC236}">
                <a16:creationId xmlns:a16="http://schemas.microsoft.com/office/drawing/2014/main" id="{7FA8153A-CD6A-06A5-CF50-DE48D1DA91C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95" y="3246884"/>
            <a:ext cx="414010" cy="41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0306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EA668C-9E27-411C-7A37-E2081497D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4145F15-778C-0546-A051-082CB59989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53602" y="444728"/>
            <a:ext cx="2035628" cy="632958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Знакомство со Специальной олимпиадой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0B810D-D1A5-9A4C-69D6-5129BE5900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39945" y="575623"/>
            <a:ext cx="528061" cy="356260"/>
          </a:xfrm>
        </p:spPr>
        <p:txBody>
          <a:bodyPr/>
          <a:lstStyle/>
          <a:p>
            <a:r>
              <a:rPr lang="ru-ru" dirty="0"/>
              <a:t>1.1.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BE2634-9581-C6C9-C75A-84A02A4494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Первый день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FF5EA4-E0C4-2316-0A38-22A818443B98}"/>
              </a:ext>
            </a:extLst>
          </p:cNvPr>
          <p:cNvSpPr txBox="1"/>
          <p:nvPr/>
        </p:nvSpPr>
        <p:spPr>
          <a:xfrm>
            <a:off x="811899" y="1315832"/>
            <a:ext cx="5651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6891F"/>
                </a:solidFill>
                <a:latin typeface="Ubuntu" panose="020B0504030602030204" pitchFamily="34" charset="0"/>
              </a:rPr>
              <a:t>Определения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C453A-D681-CAEB-ACAD-D42F003E38FF}"/>
              </a:ext>
            </a:extLst>
          </p:cNvPr>
          <p:cNvSpPr txBox="1"/>
          <p:nvPr/>
        </p:nvSpPr>
        <p:spPr>
          <a:xfrm>
            <a:off x="5141685" y="2754762"/>
            <a:ext cx="65151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spcAft>
                <a:spcPts val="1200"/>
              </a:spcAft>
              <a:buBlip>
                <a:blip r:embed="rId3"/>
              </a:buBlip>
            </a:pPr>
            <a:r>
              <a:rPr lang="ru-ru" sz="1500" dirty="0">
                <a:latin typeface="Ubuntu Light" panose="020B0304030602030204" pitchFamily="34" charset="0"/>
              </a:rPr>
              <a:t>Лица всех возрастов и уровней способностей</a:t>
            </a:r>
            <a:r>
              <a:rPr lang="ru-ru" sz="1500">
                <a:latin typeface="Ubuntu Light" panose="020B0304030602030204" pitchFamily="34" charset="0"/>
              </a:rPr>
              <a:t>, </a:t>
            </a:r>
            <a:br>
              <a:rPr lang="en-US" sz="1500">
                <a:latin typeface="Ubuntu Light" panose="020B0304030602030204" pitchFamily="34" charset="0"/>
              </a:rPr>
            </a:br>
            <a:r>
              <a:rPr lang="ru-ru" sz="1500">
                <a:latin typeface="Ubuntu Light" panose="020B0304030602030204" pitchFamily="34" charset="0"/>
              </a:rPr>
              <a:t>у </a:t>
            </a:r>
            <a:r>
              <a:rPr lang="ru-ru" sz="1500" dirty="0">
                <a:latin typeface="Ubuntu Light" panose="020B0304030602030204" pitchFamily="34" charset="0"/>
              </a:rPr>
              <a:t>которых медицинский работник </a:t>
            </a:r>
            <a:r>
              <a:rPr lang="ru-ru" sz="1500">
                <a:latin typeface="Ubuntu Light" panose="020B0304030602030204" pitchFamily="34" charset="0"/>
              </a:rPr>
              <a:t>выявил </a:t>
            </a:r>
            <a:br>
              <a:rPr lang="en-US" sz="1500">
                <a:latin typeface="Ubuntu Light" panose="020B0304030602030204" pitchFamily="34" charset="0"/>
              </a:rPr>
            </a:br>
            <a:r>
              <a:rPr lang="ru-ru" sz="1500">
                <a:latin typeface="Ubuntu Light" panose="020B0304030602030204" pitchFamily="34" charset="0"/>
              </a:rPr>
              <a:t>ограниченные </a:t>
            </a:r>
            <a:r>
              <a:rPr lang="ru-ru" sz="1500" dirty="0">
                <a:latin typeface="Ubuntu Light" panose="020B0304030602030204" pitchFamily="34" charset="0"/>
              </a:rPr>
              <a:t>интеллектуальные возможности.</a:t>
            </a:r>
          </a:p>
          <a:p>
            <a:pPr marL="355600" indent="-355600">
              <a:spcAft>
                <a:spcPts val="1200"/>
              </a:spcAft>
              <a:buBlip>
                <a:blip r:embed="rId3"/>
              </a:buBlip>
            </a:pPr>
            <a:r>
              <a:rPr lang="ru-ru" sz="1500" dirty="0">
                <a:latin typeface="Ubuntu Light" panose="020B0304030602030204" pitchFamily="34" charset="0"/>
              </a:rPr>
              <a:t>Имеют право на участие в </a:t>
            </a:r>
            <a:r>
              <a:rPr lang="ru-ru" sz="1500">
                <a:latin typeface="Ubuntu Light" panose="020B0304030602030204" pitchFamily="34" charset="0"/>
              </a:rPr>
              <a:t>тренировках </a:t>
            </a:r>
            <a:br>
              <a:rPr lang="en-US" sz="1500">
                <a:latin typeface="Ubuntu Light" panose="020B0304030602030204" pitchFamily="34" charset="0"/>
              </a:rPr>
            </a:br>
            <a:r>
              <a:rPr lang="ru-ru" sz="1500">
                <a:latin typeface="Ubuntu Light" panose="020B0304030602030204" pitchFamily="34" charset="0"/>
              </a:rPr>
              <a:t>и </a:t>
            </a:r>
            <a:r>
              <a:rPr lang="ru-ru" sz="1500" dirty="0">
                <a:latin typeface="Ubuntu Light" panose="020B0304030602030204" pitchFamily="34" charset="0"/>
              </a:rPr>
              <a:t>соревнованиях с 8 лет без </a:t>
            </a:r>
            <a:r>
              <a:rPr lang="ru-ru" sz="1500">
                <a:latin typeface="Ubuntu Light" panose="020B0304030602030204" pitchFamily="34" charset="0"/>
              </a:rPr>
              <a:t>верхнего </a:t>
            </a:r>
            <a:br>
              <a:rPr lang="en-US" sz="1500">
                <a:latin typeface="Ubuntu Light" panose="020B0304030602030204" pitchFamily="34" charset="0"/>
              </a:rPr>
            </a:br>
            <a:r>
              <a:rPr lang="ru-ru" sz="1500">
                <a:latin typeface="Ubuntu Light" panose="020B0304030602030204" pitchFamily="34" charset="0"/>
              </a:rPr>
              <a:t>возрастного </a:t>
            </a:r>
            <a:r>
              <a:rPr lang="ru-ru" sz="1500" dirty="0">
                <a:latin typeface="Ubuntu Light" panose="020B0304030602030204" pitchFamily="34" charset="0"/>
              </a:rPr>
              <a:t>ограничения.</a:t>
            </a:r>
          </a:p>
          <a:p>
            <a:pPr marL="355600" indent="-355600">
              <a:spcAft>
                <a:spcPts val="1200"/>
              </a:spcAft>
              <a:buBlip>
                <a:blip r:embed="rId3"/>
              </a:buBlip>
            </a:pPr>
            <a:r>
              <a:rPr lang="ru-ru" sz="1500" dirty="0">
                <a:latin typeface="Ubuntu Light" panose="020B0304030602030204" pitchFamily="34" charset="0"/>
              </a:rPr>
              <a:t>Дети до 8 лет имеют право на </a:t>
            </a:r>
            <a:r>
              <a:rPr lang="ru-ru" sz="1500">
                <a:latin typeface="Ubuntu Light" panose="020B0304030602030204" pitchFamily="34" charset="0"/>
              </a:rPr>
              <a:t>участие </a:t>
            </a:r>
            <a:br>
              <a:rPr lang="en-US" sz="1500">
                <a:latin typeface="Ubuntu Light" panose="020B0304030602030204" pitchFamily="34" charset="0"/>
              </a:rPr>
            </a:br>
            <a:r>
              <a:rPr lang="ru-ru" sz="1500">
                <a:latin typeface="Ubuntu Light" panose="020B0304030602030204" pitchFamily="34" charset="0"/>
              </a:rPr>
              <a:t>в </a:t>
            </a:r>
            <a:r>
              <a:rPr lang="ru-ru" sz="1500" dirty="0">
                <a:latin typeface="Ubuntu Light" panose="020B0304030602030204" pitchFamily="34" charset="0"/>
              </a:rPr>
              <a:t>программе «Молодые атлеты».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4195B25-A5E9-4EBA-F33A-A5A24EF019EE}"/>
              </a:ext>
            </a:extLst>
          </p:cNvPr>
          <p:cNvSpPr txBox="1"/>
          <p:nvPr/>
        </p:nvSpPr>
        <p:spPr>
          <a:xfrm>
            <a:off x="1337306" y="2079293"/>
            <a:ext cx="380438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b="1">
                <a:solidFill>
                  <a:schemeClr val="bg1">
                    <a:lumMod val="75000"/>
                  </a:schemeClr>
                </a:solidFill>
                <a:latin typeface="Ubuntu Light" panose="020B0304030602030204" pitchFamily="34" charset="0"/>
              </a:rPr>
              <a:t>Ограниченные </a:t>
            </a:r>
            <a:r>
              <a:rPr lang="ru-RU" b="1">
                <a:solidFill>
                  <a:schemeClr val="bg1">
                    <a:lumMod val="75000"/>
                  </a:schemeClr>
                </a:solidFill>
                <a:latin typeface="Ubuntu Light" panose="020B0304030602030204" pitchFamily="34" charset="0"/>
              </a:rPr>
              <a:t>интеллек-туальные</a:t>
            </a:r>
            <a:r>
              <a:rPr lang="ru-ru" b="1">
                <a:solidFill>
                  <a:schemeClr val="bg1">
                    <a:lumMod val="75000"/>
                  </a:schemeClr>
                </a:solidFill>
                <a:latin typeface="Ubuntu Light" panose="020B0304030602030204" pitchFamily="34" charset="0"/>
              </a:rPr>
              <a:t> </a:t>
            </a:r>
            <a:r>
              <a:rPr lang="ru-ru" b="1" dirty="0">
                <a:solidFill>
                  <a:schemeClr val="bg1">
                    <a:lumMod val="75000"/>
                  </a:schemeClr>
                </a:solidFill>
                <a:latin typeface="Ubuntu Light" panose="020B0304030602030204" pitchFamily="34" charset="0"/>
              </a:rPr>
              <a:t>возможности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AB48A3A-D3AB-6977-90B4-C41827909969}"/>
              </a:ext>
            </a:extLst>
          </p:cNvPr>
          <p:cNvSpPr txBox="1"/>
          <p:nvPr/>
        </p:nvSpPr>
        <p:spPr>
          <a:xfrm>
            <a:off x="1337305" y="2739612"/>
            <a:ext cx="2942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292662"/>
                </a:solidFill>
                <a:latin typeface="Ubuntu Light" panose="020B0304030602030204" pitchFamily="34" charset="0"/>
              </a:rPr>
              <a:t>Атлеты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FB57A5C-BECF-9EBD-93EC-ECE673ECA194}"/>
              </a:ext>
            </a:extLst>
          </p:cNvPr>
          <p:cNvSpPr txBox="1"/>
          <p:nvPr/>
        </p:nvSpPr>
        <p:spPr>
          <a:xfrm>
            <a:off x="1337305" y="3740692"/>
            <a:ext cx="2942595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>
                    <a:lumMod val="75000"/>
                  </a:schemeClr>
                </a:solidFill>
                <a:latin typeface="Ubuntu Light" panose="020B0304030602030204" pitchFamily="34" charset="0"/>
              </a:rPr>
              <a:t>Unified </a:t>
            </a:r>
            <a:r>
              <a:rPr lang="ru-ru" b="1">
                <a:solidFill>
                  <a:schemeClr val="bg1">
                    <a:lumMod val="75000"/>
                  </a:schemeClr>
                </a:solidFill>
                <a:latin typeface="Ubuntu Light" panose="020B0304030602030204" pitchFamily="34" charset="0"/>
              </a:rPr>
              <a:t>Sports®</a:t>
            </a:r>
            <a:endParaRPr lang="ru-ru" b="1" dirty="0">
              <a:solidFill>
                <a:schemeClr val="bg1">
                  <a:lumMod val="75000"/>
                </a:schemeClr>
              </a:solidFill>
              <a:latin typeface="Ubuntu Light" panose="020B0304030602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BC6EBE5-9391-8303-526B-CC76E61817DB}"/>
              </a:ext>
            </a:extLst>
          </p:cNvPr>
          <p:cNvSpPr txBox="1"/>
          <p:nvPr/>
        </p:nvSpPr>
        <p:spPr>
          <a:xfrm>
            <a:off x="1337305" y="4241901"/>
            <a:ext cx="488061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b="1">
                <a:solidFill>
                  <a:schemeClr val="bg1">
                    <a:lumMod val="75000"/>
                  </a:schemeClr>
                </a:solidFill>
                <a:latin typeface="Ubuntu Light" panose="020B0304030602030204" pitchFamily="34" charset="0"/>
              </a:rPr>
              <a:t>Партнеры в рамках программы</a:t>
            </a:r>
            <a:br>
              <a:rPr lang="en-US" b="1">
                <a:solidFill>
                  <a:schemeClr val="bg1">
                    <a:lumMod val="75000"/>
                  </a:schemeClr>
                </a:solidFill>
                <a:latin typeface="Ubuntu Light" panose="020B0304030602030204" pitchFamily="34" charset="0"/>
              </a:rPr>
            </a:br>
            <a:r>
              <a:rPr lang="ru-ru" b="1">
                <a:solidFill>
                  <a:schemeClr val="bg1">
                    <a:lumMod val="75000"/>
                  </a:schemeClr>
                </a:solidFill>
                <a:latin typeface="Ubuntu Light" panose="020B0304030602030204" pitchFamily="34" charset="0"/>
              </a:rPr>
              <a:t>«Объединенный спорт»</a:t>
            </a:r>
            <a:endParaRPr lang="ru-ru" b="1" dirty="0">
              <a:solidFill>
                <a:schemeClr val="bg1">
                  <a:lumMod val="75000"/>
                </a:schemeClr>
              </a:solidFill>
              <a:latin typeface="Ubuntu Light" panose="020B0304030602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425497C-DF69-8358-47EE-E5B16C5CBFE2}"/>
              </a:ext>
            </a:extLst>
          </p:cNvPr>
          <p:cNvSpPr txBox="1"/>
          <p:nvPr/>
        </p:nvSpPr>
        <p:spPr>
          <a:xfrm>
            <a:off x="1337305" y="4917524"/>
            <a:ext cx="3107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>
                    <a:lumMod val="75000"/>
                  </a:schemeClr>
                </a:solidFill>
                <a:latin typeface="Ubuntu Light" panose="020B0304030602030204" pitchFamily="34" charset="0"/>
              </a:rPr>
              <a:t>Объединенные школы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642A1A3-622B-3003-5572-84ADFC308768}"/>
              </a:ext>
            </a:extLst>
          </p:cNvPr>
          <p:cNvSpPr txBox="1"/>
          <p:nvPr/>
        </p:nvSpPr>
        <p:spPr>
          <a:xfrm>
            <a:off x="1337305" y="3255398"/>
            <a:ext cx="2942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>
                <a:solidFill>
                  <a:schemeClr val="bg1">
                    <a:lumMod val="75000"/>
                  </a:schemeClr>
                </a:solidFill>
                <a:latin typeface="Ubuntu Light" panose="020B0304030602030204" pitchFamily="34" charset="0"/>
              </a:rPr>
              <a:t>Члены семей</a:t>
            </a:r>
            <a:endParaRPr lang="ru-ru" b="1" dirty="0">
              <a:solidFill>
                <a:schemeClr val="bg1">
                  <a:lumMod val="75000"/>
                </a:schemeClr>
              </a:solidFill>
              <a:latin typeface="Ubuntu Light" panose="020B0304030602030204" pitchFamily="34" charset="0"/>
            </a:endParaRPr>
          </a:p>
        </p:txBody>
      </p:sp>
      <p:pic>
        <p:nvPicPr>
          <p:cNvPr id="39" name="Picture 38" descr="Синий круг с оранжевыми стрелками&#10;&#10;Описание создается автоматически">
            <a:extLst>
              <a:ext uri="{FF2B5EF4-FFF2-40B4-BE49-F238E27FC236}">
                <a16:creationId xmlns:a16="http://schemas.microsoft.com/office/drawing/2014/main" id="{FFA03527-BEF5-A2B9-FEED-DF2DF114F2C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95" y="3732595"/>
            <a:ext cx="414010" cy="414010"/>
          </a:xfrm>
          <a:prstGeom prst="rect">
            <a:avLst/>
          </a:prstGeom>
        </p:spPr>
      </p:pic>
      <p:pic>
        <p:nvPicPr>
          <p:cNvPr id="40" name="Picture 39" descr="Синий круг с оранжевыми стрелками&#10;&#10;Описание создается автоматически">
            <a:extLst>
              <a:ext uri="{FF2B5EF4-FFF2-40B4-BE49-F238E27FC236}">
                <a16:creationId xmlns:a16="http://schemas.microsoft.com/office/drawing/2014/main" id="{9F1A764D-C706-3D51-1CB2-FA4CF401582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95" y="4241280"/>
            <a:ext cx="414010" cy="414010"/>
          </a:xfrm>
          <a:prstGeom prst="rect">
            <a:avLst/>
          </a:prstGeom>
        </p:spPr>
      </p:pic>
      <p:pic>
        <p:nvPicPr>
          <p:cNvPr id="41" name="Picture 40" descr="Синий круг с оранжевыми стрелками&#10;&#10;Описание создается автоматически">
            <a:extLst>
              <a:ext uri="{FF2B5EF4-FFF2-40B4-BE49-F238E27FC236}">
                <a16:creationId xmlns:a16="http://schemas.microsoft.com/office/drawing/2014/main" id="{D930278E-9D7A-7EA9-8599-24708B35263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95" y="4913159"/>
            <a:ext cx="414010" cy="414010"/>
          </a:xfrm>
          <a:prstGeom prst="rect">
            <a:avLst/>
          </a:prstGeom>
        </p:spPr>
      </p:pic>
      <p:pic>
        <p:nvPicPr>
          <p:cNvPr id="42" name="Picture 41" descr="Синий круг с оранжевыми стрелками&#10;&#10;Описание создается автоматически">
            <a:extLst>
              <a:ext uri="{FF2B5EF4-FFF2-40B4-BE49-F238E27FC236}">
                <a16:creationId xmlns:a16="http://schemas.microsoft.com/office/drawing/2014/main" id="{02D47726-46EB-BD80-5F16-E1A90A7D283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95" y="3246884"/>
            <a:ext cx="414010" cy="414010"/>
          </a:xfrm>
          <a:prstGeom prst="rect">
            <a:avLst/>
          </a:prstGeom>
        </p:spPr>
      </p:pic>
      <p:pic>
        <p:nvPicPr>
          <p:cNvPr id="43" name="Picture 42" descr="A blue circle with orange arrows&#10;&#10;Description automatically generated">
            <a:extLst>
              <a:ext uri="{FF2B5EF4-FFF2-40B4-BE49-F238E27FC236}">
                <a16:creationId xmlns:a16="http://schemas.microsoft.com/office/drawing/2014/main" id="{E160F273-A4AA-F4F1-0F64-03E85FEA51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95" y="2753934"/>
            <a:ext cx="414010" cy="414010"/>
          </a:xfrm>
          <a:prstGeom prst="rect">
            <a:avLst/>
          </a:prstGeom>
        </p:spPr>
      </p:pic>
      <p:pic>
        <p:nvPicPr>
          <p:cNvPr id="44" name="Picture 43" descr="A blue circle with orange arrows&#10;&#10;Description automatically generated">
            <a:extLst>
              <a:ext uri="{FF2B5EF4-FFF2-40B4-BE49-F238E27FC236}">
                <a16:creationId xmlns:a16="http://schemas.microsoft.com/office/drawing/2014/main" id="{D1A6EDEC-8B67-5B6D-50DE-1DCFEE31EF1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95" y="2073050"/>
            <a:ext cx="414010" cy="41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5444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128055-28A7-0042-9644-2054548DC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3A757F-36BF-E767-F3CD-7472A33171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53601" y="444728"/>
            <a:ext cx="1992085" cy="632958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Знакомство со Специальной олимпиадой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E36A49-AFEE-E884-1B6A-DA6A8DD304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39945" y="575623"/>
            <a:ext cx="528061" cy="356260"/>
          </a:xfrm>
        </p:spPr>
        <p:txBody>
          <a:bodyPr/>
          <a:lstStyle/>
          <a:p>
            <a:r>
              <a:rPr lang="ru-ru" dirty="0"/>
              <a:t>1.1.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73DC5D-DD21-ADB1-53CE-B8104B3578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Первый день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B90E6B-9A78-1261-9E70-222FA13F26A9}"/>
              </a:ext>
            </a:extLst>
          </p:cNvPr>
          <p:cNvSpPr txBox="1"/>
          <p:nvPr/>
        </p:nvSpPr>
        <p:spPr>
          <a:xfrm>
            <a:off x="811899" y="1315832"/>
            <a:ext cx="5651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6891F"/>
                </a:solidFill>
                <a:latin typeface="Ubuntu" panose="020B0504030602030204" pitchFamily="34" charset="0"/>
              </a:rPr>
              <a:t>Определения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4B122B-9741-A51F-B2D0-78B39C9247E1}"/>
              </a:ext>
            </a:extLst>
          </p:cNvPr>
          <p:cNvSpPr txBox="1"/>
          <p:nvPr/>
        </p:nvSpPr>
        <p:spPr>
          <a:xfrm>
            <a:off x="5130801" y="3253241"/>
            <a:ext cx="647554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spcAft>
                <a:spcPts val="1200"/>
              </a:spcAft>
              <a:buBlip>
                <a:blip r:embed="rId3"/>
              </a:buBlip>
            </a:pPr>
            <a:r>
              <a:rPr lang="ru-ru" sz="1500" dirty="0">
                <a:latin typeface="Ubuntu Light" panose="020B0304030602030204" pitchFamily="34" charset="0"/>
              </a:rPr>
              <a:t>Приглашаются к участию на всех уровнях Специальной олимпиады: волонтеры, тренеры и партнеры в рамках программы «Объединенный спорт». </a:t>
            </a:r>
          </a:p>
          <a:p>
            <a:pPr marL="355600" indent="-355600">
              <a:spcAft>
                <a:spcPts val="1200"/>
              </a:spcAft>
              <a:buBlip>
                <a:blip r:embed="rId3"/>
              </a:buBlip>
            </a:pPr>
            <a:r>
              <a:rPr lang="ru-ru" sz="1500" dirty="0">
                <a:latin typeface="Ubuntu Light" panose="020B0304030602030204" pitchFamily="34" charset="0"/>
              </a:rPr>
              <a:t>Важнейший компонент большинства местных программ.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DD0EC61-15D5-8B6B-1771-723D6156F009}"/>
              </a:ext>
            </a:extLst>
          </p:cNvPr>
          <p:cNvSpPr txBox="1"/>
          <p:nvPr/>
        </p:nvSpPr>
        <p:spPr>
          <a:xfrm>
            <a:off x="1337306" y="2079293"/>
            <a:ext cx="379349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b="1">
                <a:solidFill>
                  <a:schemeClr val="bg1">
                    <a:lumMod val="75000"/>
                  </a:schemeClr>
                </a:solidFill>
                <a:latin typeface="Ubuntu Light" panose="020B0304030602030204" pitchFamily="34" charset="0"/>
              </a:rPr>
              <a:t>Ограниченные </a:t>
            </a:r>
            <a:r>
              <a:rPr lang="ru-RU" b="1">
                <a:solidFill>
                  <a:schemeClr val="bg1">
                    <a:lumMod val="75000"/>
                  </a:schemeClr>
                </a:solidFill>
                <a:latin typeface="Ubuntu Light" panose="020B0304030602030204" pitchFamily="34" charset="0"/>
              </a:rPr>
              <a:t>интеллек-туальные</a:t>
            </a:r>
            <a:r>
              <a:rPr lang="ru-ru" b="1">
                <a:solidFill>
                  <a:schemeClr val="bg1">
                    <a:lumMod val="75000"/>
                  </a:schemeClr>
                </a:solidFill>
                <a:latin typeface="Ubuntu Light" panose="020B0304030602030204" pitchFamily="34" charset="0"/>
              </a:rPr>
              <a:t> </a:t>
            </a:r>
            <a:r>
              <a:rPr lang="ru-ru" b="1" dirty="0">
                <a:solidFill>
                  <a:schemeClr val="bg1">
                    <a:lumMod val="75000"/>
                  </a:schemeClr>
                </a:solidFill>
                <a:latin typeface="Ubuntu Light" panose="020B0304030602030204" pitchFamily="34" charset="0"/>
              </a:rPr>
              <a:t>возможности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FE34DB6-3D87-B7E3-40B8-E22C83420FA0}"/>
              </a:ext>
            </a:extLst>
          </p:cNvPr>
          <p:cNvSpPr txBox="1"/>
          <p:nvPr/>
        </p:nvSpPr>
        <p:spPr>
          <a:xfrm>
            <a:off x="1337305" y="2739612"/>
            <a:ext cx="2942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>
                    <a:lumMod val="75000"/>
                  </a:schemeClr>
                </a:solidFill>
                <a:latin typeface="Ubuntu Light" panose="020B0304030602030204" pitchFamily="34" charset="0"/>
              </a:rPr>
              <a:t>Атлеты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C527C8E-F474-D785-7DB3-BB647F5E59DC}"/>
              </a:ext>
            </a:extLst>
          </p:cNvPr>
          <p:cNvSpPr txBox="1"/>
          <p:nvPr/>
        </p:nvSpPr>
        <p:spPr>
          <a:xfrm>
            <a:off x="1337305" y="3740692"/>
            <a:ext cx="2942595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>
                    <a:lumMod val="75000"/>
                  </a:schemeClr>
                </a:solidFill>
                <a:latin typeface="Ubuntu Light" panose="020B0304030602030204" pitchFamily="34" charset="0"/>
              </a:rPr>
              <a:t>Unified </a:t>
            </a:r>
            <a:r>
              <a:rPr lang="ru-ru" b="1">
                <a:solidFill>
                  <a:schemeClr val="bg1">
                    <a:lumMod val="75000"/>
                  </a:schemeClr>
                </a:solidFill>
                <a:latin typeface="Ubuntu Light" panose="020B0304030602030204" pitchFamily="34" charset="0"/>
              </a:rPr>
              <a:t>Sports®</a:t>
            </a:r>
            <a:endParaRPr lang="ru-ru" b="1" dirty="0">
              <a:solidFill>
                <a:schemeClr val="bg1">
                  <a:lumMod val="75000"/>
                </a:schemeClr>
              </a:solidFill>
              <a:latin typeface="Ubuntu Light" panose="020B030403060203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7828116-731D-0907-3C44-3689C10498E7}"/>
              </a:ext>
            </a:extLst>
          </p:cNvPr>
          <p:cNvSpPr txBox="1"/>
          <p:nvPr/>
        </p:nvSpPr>
        <p:spPr>
          <a:xfrm>
            <a:off x="1337305" y="4241901"/>
            <a:ext cx="488061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b="1">
                <a:solidFill>
                  <a:schemeClr val="bg1">
                    <a:lumMod val="75000"/>
                  </a:schemeClr>
                </a:solidFill>
                <a:latin typeface="Ubuntu Light" panose="020B0304030602030204" pitchFamily="34" charset="0"/>
              </a:rPr>
              <a:t>Партнеры в рамках программы</a:t>
            </a:r>
            <a:br>
              <a:rPr lang="en-US" b="1">
                <a:solidFill>
                  <a:schemeClr val="bg1">
                    <a:lumMod val="75000"/>
                  </a:schemeClr>
                </a:solidFill>
                <a:latin typeface="Ubuntu Light" panose="020B0304030602030204" pitchFamily="34" charset="0"/>
              </a:rPr>
            </a:br>
            <a:r>
              <a:rPr lang="ru-ru" b="1">
                <a:solidFill>
                  <a:schemeClr val="bg1">
                    <a:lumMod val="75000"/>
                  </a:schemeClr>
                </a:solidFill>
                <a:latin typeface="Ubuntu Light" panose="020B0304030602030204" pitchFamily="34" charset="0"/>
              </a:rPr>
              <a:t>«Объединенный спорт»</a:t>
            </a:r>
            <a:endParaRPr lang="ru-ru" b="1" dirty="0">
              <a:solidFill>
                <a:schemeClr val="bg1">
                  <a:lumMod val="75000"/>
                </a:schemeClr>
              </a:solidFill>
              <a:latin typeface="Ubuntu Light" panose="020B0304030602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ADC6BB3-AC39-6DFB-9C38-2C89DEA9DE31}"/>
              </a:ext>
            </a:extLst>
          </p:cNvPr>
          <p:cNvSpPr txBox="1"/>
          <p:nvPr/>
        </p:nvSpPr>
        <p:spPr>
          <a:xfrm>
            <a:off x="1337305" y="4917524"/>
            <a:ext cx="3107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>
                    <a:lumMod val="75000"/>
                  </a:schemeClr>
                </a:solidFill>
                <a:latin typeface="Ubuntu Light" panose="020B0304030602030204" pitchFamily="34" charset="0"/>
              </a:rPr>
              <a:t>Объединенные школы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9D0D957-8C59-EAF5-0BE4-3572706366A8}"/>
              </a:ext>
            </a:extLst>
          </p:cNvPr>
          <p:cNvSpPr txBox="1"/>
          <p:nvPr/>
        </p:nvSpPr>
        <p:spPr>
          <a:xfrm>
            <a:off x="1337305" y="3255398"/>
            <a:ext cx="2942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>
                <a:solidFill>
                  <a:srgbClr val="292662"/>
                </a:solidFill>
                <a:latin typeface="Ubuntu Light" panose="020B0304030602030204" pitchFamily="34" charset="0"/>
              </a:rPr>
              <a:t>Члены семей</a:t>
            </a:r>
            <a:endParaRPr lang="ru-ru" b="1" dirty="0">
              <a:solidFill>
                <a:srgbClr val="292662"/>
              </a:solidFill>
              <a:latin typeface="Ubuntu Light" panose="020B0304030602030204" pitchFamily="34" charset="0"/>
            </a:endParaRPr>
          </a:p>
        </p:txBody>
      </p:sp>
      <p:pic>
        <p:nvPicPr>
          <p:cNvPr id="49" name="Picture 48" descr="Синий круг с оранжевыми стрелками&#10;&#10;Описание создается автоматически">
            <a:extLst>
              <a:ext uri="{FF2B5EF4-FFF2-40B4-BE49-F238E27FC236}">
                <a16:creationId xmlns:a16="http://schemas.microsoft.com/office/drawing/2014/main" id="{87735DED-C706-A687-A8A4-3D474296860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95" y="3732595"/>
            <a:ext cx="414010" cy="414010"/>
          </a:xfrm>
          <a:prstGeom prst="rect">
            <a:avLst/>
          </a:prstGeom>
        </p:spPr>
      </p:pic>
      <p:pic>
        <p:nvPicPr>
          <p:cNvPr id="50" name="Picture 49" descr="Синий круг с оранжевыми стрелками&#10;&#10;Описание создается автоматически">
            <a:extLst>
              <a:ext uri="{FF2B5EF4-FFF2-40B4-BE49-F238E27FC236}">
                <a16:creationId xmlns:a16="http://schemas.microsoft.com/office/drawing/2014/main" id="{2B46D27B-38FE-A232-EBB3-5B16CCE4B48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95" y="4241280"/>
            <a:ext cx="414010" cy="414010"/>
          </a:xfrm>
          <a:prstGeom prst="rect">
            <a:avLst/>
          </a:prstGeom>
        </p:spPr>
      </p:pic>
      <p:pic>
        <p:nvPicPr>
          <p:cNvPr id="51" name="Picture 50" descr="Синий круг с оранжевыми стрелками&#10;&#10;Описание создается автоматически">
            <a:extLst>
              <a:ext uri="{FF2B5EF4-FFF2-40B4-BE49-F238E27FC236}">
                <a16:creationId xmlns:a16="http://schemas.microsoft.com/office/drawing/2014/main" id="{026FC0E6-8061-B879-9CA6-F9A51A95331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95" y="4913159"/>
            <a:ext cx="414010" cy="414010"/>
          </a:xfrm>
          <a:prstGeom prst="rect">
            <a:avLst/>
          </a:prstGeom>
        </p:spPr>
      </p:pic>
      <p:pic>
        <p:nvPicPr>
          <p:cNvPr id="52" name="Picture 51" descr="Синий круг с оранжевыми стрелками&#10;&#10;Описание создается автоматически">
            <a:extLst>
              <a:ext uri="{FF2B5EF4-FFF2-40B4-BE49-F238E27FC236}">
                <a16:creationId xmlns:a16="http://schemas.microsoft.com/office/drawing/2014/main" id="{0AAE43F2-A964-79EC-99A9-F829F6D14B3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95" y="2751648"/>
            <a:ext cx="414010" cy="414010"/>
          </a:xfrm>
          <a:prstGeom prst="rect">
            <a:avLst/>
          </a:prstGeom>
        </p:spPr>
      </p:pic>
      <p:pic>
        <p:nvPicPr>
          <p:cNvPr id="53" name="Picture 52" descr="A blue circle with orange arrows&#10;&#10;Description automatically generated">
            <a:extLst>
              <a:ext uri="{FF2B5EF4-FFF2-40B4-BE49-F238E27FC236}">
                <a16:creationId xmlns:a16="http://schemas.microsoft.com/office/drawing/2014/main" id="{996D9EB8-1593-E826-5EA9-2B54D625FB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95" y="3244326"/>
            <a:ext cx="414010" cy="414010"/>
          </a:xfrm>
          <a:prstGeom prst="rect">
            <a:avLst/>
          </a:prstGeom>
        </p:spPr>
      </p:pic>
      <p:pic>
        <p:nvPicPr>
          <p:cNvPr id="54" name="Picture 53" descr="A blue circle with orange arrows&#10;&#10;Description automatically generated">
            <a:extLst>
              <a:ext uri="{FF2B5EF4-FFF2-40B4-BE49-F238E27FC236}">
                <a16:creationId xmlns:a16="http://schemas.microsoft.com/office/drawing/2014/main" id="{6BF13BF3-E764-79CD-A575-50AA374B492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95" y="2073050"/>
            <a:ext cx="414010" cy="41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921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93F926-D771-4AF2-C1E4-E54C9DCFD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8F9E128-82B9-3651-9241-1005CA84EB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53106" y="443836"/>
            <a:ext cx="2055585" cy="632958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Знакомство со Специальной олимпиадой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DA467F-9630-8BF1-1A6A-37806FE9AC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39945" y="575623"/>
            <a:ext cx="528061" cy="356260"/>
          </a:xfrm>
        </p:spPr>
        <p:txBody>
          <a:bodyPr/>
          <a:lstStyle/>
          <a:p>
            <a:r>
              <a:rPr lang="ru-ru" dirty="0"/>
              <a:t>1.1.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3CFDD9-9D51-EE25-1285-710A2F91EE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Первый день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07A68B-4F1B-58E2-721F-58AAD6DA5C13}"/>
              </a:ext>
            </a:extLst>
          </p:cNvPr>
          <p:cNvSpPr txBox="1"/>
          <p:nvPr/>
        </p:nvSpPr>
        <p:spPr>
          <a:xfrm>
            <a:off x="811899" y="1315832"/>
            <a:ext cx="5651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6891F"/>
                </a:solidFill>
                <a:latin typeface="Ubuntu" panose="020B0504030602030204" pitchFamily="34" charset="0"/>
              </a:rPr>
              <a:t>Определения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D4BF9A-D88B-CD31-7F9A-F60B447F41EA}"/>
              </a:ext>
            </a:extLst>
          </p:cNvPr>
          <p:cNvSpPr txBox="1"/>
          <p:nvPr/>
        </p:nvSpPr>
        <p:spPr>
          <a:xfrm>
            <a:off x="5131222" y="3767502"/>
            <a:ext cx="6821424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spcAft>
                <a:spcPts val="1200"/>
              </a:spcAft>
              <a:buBlip>
                <a:blip r:embed="rId3"/>
              </a:buBlip>
            </a:pPr>
            <a:r>
              <a:rPr lang="ru-ru" sz="1500" dirty="0">
                <a:latin typeface="Ubuntu Light" panose="020B0304030602030204" pitchFamily="34" charset="0"/>
              </a:rPr>
              <a:t>Эта программа объединяет людей с </a:t>
            </a:r>
            <a:r>
              <a:rPr lang="ru-ru" sz="1500">
                <a:latin typeface="Ubuntu Light" panose="020B0304030602030204" pitchFamily="34" charset="0"/>
              </a:rPr>
              <a:t>ограниченными и </a:t>
            </a:r>
            <a:r>
              <a:rPr lang="ru-ru" sz="1500" dirty="0">
                <a:latin typeface="Ubuntu Light" panose="020B0304030602030204" pitchFamily="34" charset="0"/>
              </a:rPr>
              <a:t>обычными интеллектуальными </a:t>
            </a:r>
            <a:r>
              <a:rPr lang="ru-ru" sz="1500">
                <a:latin typeface="Ubuntu Light" panose="020B0304030602030204" pitchFamily="34" charset="0"/>
              </a:rPr>
              <a:t>возможностями в </a:t>
            </a:r>
            <a:r>
              <a:rPr lang="ru-ru" sz="1500" dirty="0">
                <a:latin typeface="Ubuntu Light" panose="020B0304030602030204" pitchFamily="34" charset="0"/>
              </a:rPr>
              <a:t>одну команду. </a:t>
            </a:r>
          </a:p>
          <a:p>
            <a:pPr marL="355600" indent="-355600">
              <a:spcAft>
                <a:spcPts val="1200"/>
              </a:spcAft>
              <a:buBlip>
                <a:blip r:embed="rId3"/>
              </a:buBlip>
            </a:pPr>
            <a:r>
              <a:rPr lang="ru-ru" sz="1500" dirty="0">
                <a:latin typeface="Ubuntu Light" panose="020B0304030602030204" pitchFamily="34" charset="0"/>
              </a:rPr>
              <a:t>Она основана на простом принципе: совместные </a:t>
            </a:r>
            <a:r>
              <a:rPr lang="ru-ru" sz="1500">
                <a:latin typeface="Ubuntu Light" panose="020B0304030602030204" pitchFamily="34" charset="0"/>
              </a:rPr>
              <a:t>тренировки </a:t>
            </a:r>
            <a:br>
              <a:rPr lang="en-US" sz="1500">
                <a:latin typeface="Ubuntu Light" panose="020B0304030602030204" pitchFamily="34" charset="0"/>
              </a:rPr>
            </a:br>
            <a:r>
              <a:rPr lang="ru-ru" sz="1500">
                <a:latin typeface="Ubuntu Light" panose="020B0304030602030204" pitchFamily="34" charset="0"/>
              </a:rPr>
              <a:t>и </a:t>
            </a:r>
            <a:r>
              <a:rPr lang="ru-ru" sz="1500" dirty="0">
                <a:latin typeface="Ubuntu Light" panose="020B0304030602030204" pitchFamily="34" charset="0"/>
              </a:rPr>
              <a:t>игры быстро ведут к установлению дружеских </a:t>
            </a:r>
            <a:r>
              <a:rPr lang="ru-ru" sz="1500">
                <a:latin typeface="Ubuntu Light" panose="020B0304030602030204" pitchFamily="34" charset="0"/>
              </a:rPr>
              <a:t>отношений </a:t>
            </a:r>
            <a:br>
              <a:rPr lang="en-US" sz="1500">
                <a:latin typeface="Ubuntu Light" panose="020B0304030602030204" pitchFamily="34" charset="0"/>
              </a:rPr>
            </a:br>
            <a:r>
              <a:rPr lang="ru-ru" sz="1500">
                <a:latin typeface="Ubuntu Light" panose="020B0304030602030204" pitchFamily="34" charset="0"/>
              </a:rPr>
              <a:t>и </a:t>
            </a:r>
            <a:r>
              <a:rPr lang="ru-ru" sz="1500" dirty="0">
                <a:latin typeface="Ubuntu Light" panose="020B0304030602030204" pitchFamily="34" charset="0"/>
              </a:rPr>
              <a:t>взаимопониманию.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4676266-7830-EDBE-CE1F-7615C9FA2953}"/>
              </a:ext>
            </a:extLst>
          </p:cNvPr>
          <p:cNvSpPr txBox="1"/>
          <p:nvPr/>
        </p:nvSpPr>
        <p:spPr>
          <a:xfrm>
            <a:off x="1337305" y="2079293"/>
            <a:ext cx="379391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b="1">
                <a:solidFill>
                  <a:schemeClr val="bg1">
                    <a:lumMod val="75000"/>
                  </a:schemeClr>
                </a:solidFill>
                <a:latin typeface="Ubuntu Light" panose="020B0304030602030204" pitchFamily="34" charset="0"/>
              </a:rPr>
              <a:t>Ограниченные </a:t>
            </a:r>
            <a:r>
              <a:rPr lang="ru-RU" b="1">
                <a:solidFill>
                  <a:schemeClr val="bg1">
                    <a:lumMod val="75000"/>
                  </a:schemeClr>
                </a:solidFill>
                <a:latin typeface="Ubuntu Light" panose="020B0304030602030204" pitchFamily="34" charset="0"/>
              </a:rPr>
              <a:t>интеллек-туальные</a:t>
            </a:r>
            <a:r>
              <a:rPr lang="ru-ru" b="1">
                <a:solidFill>
                  <a:schemeClr val="bg1">
                    <a:lumMod val="75000"/>
                  </a:schemeClr>
                </a:solidFill>
                <a:latin typeface="Ubuntu Light" panose="020B0304030602030204" pitchFamily="34" charset="0"/>
              </a:rPr>
              <a:t> </a:t>
            </a:r>
            <a:r>
              <a:rPr lang="ru-ru" b="1" dirty="0">
                <a:solidFill>
                  <a:schemeClr val="bg1">
                    <a:lumMod val="75000"/>
                  </a:schemeClr>
                </a:solidFill>
                <a:latin typeface="Ubuntu Light" panose="020B0304030602030204" pitchFamily="34" charset="0"/>
              </a:rPr>
              <a:t>возможности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C6450F8-9549-2AA6-42E2-1F9B1F221F4D}"/>
              </a:ext>
            </a:extLst>
          </p:cNvPr>
          <p:cNvSpPr txBox="1"/>
          <p:nvPr/>
        </p:nvSpPr>
        <p:spPr>
          <a:xfrm>
            <a:off x="1337305" y="2739612"/>
            <a:ext cx="2942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>
                    <a:lumMod val="75000"/>
                  </a:schemeClr>
                </a:solidFill>
                <a:latin typeface="Ubuntu Light" panose="020B0304030602030204" pitchFamily="34" charset="0"/>
              </a:rPr>
              <a:t>Атлеты</a:t>
            </a:r>
          </a:p>
        </p:txBody>
      </p:sp>
      <p:pic>
        <p:nvPicPr>
          <p:cNvPr id="34" name="Picture 33" descr="Синий круг с оранжевыми стрелками&#10;&#10;Описание создается автоматически">
            <a:extLst>
              <a:ext uri="{FF2B5EF4-FFF2-40B4-BE49-F238E27FC236}">
                <a16:creationId xmlns:a16="http://schemas.microsoft.com/office/drawing/2014/main" id="{8B47169C-D18A-8BBA-8DBA-D153683BDDF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95" y="3244973"/>
            <a:ext cx="414010" cy="41401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A4E4D86B-1551-435E-8DFD-13F51BFB3D4F}"/>
              </a:ext>
            </a:extLst>
          </p:cNvPr>
          <p:cNvSpPr txBox="1"/>
          <p:nvPr/>
        </p:nvSpPr>
        <p:spPr>
          <a:xfrm>
            <a:off x="1337305" y="3740692"/>
            <a:ext cx="2942595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b="1">
                <a:solidFill>
                  <a:srgbClr val="292662"/>
                </a:solidFill>
                <a:latin typeface="Ubuntu Light" panose="020B0304030602030204" pitchFamily="34" charset="0"/>
              </a:rPr>
              <a:t>Unified Sports®</a:t>
            </a:r>
            <a:endParaRPr lang="ru-ru" b="1" dirty="0">
              <a:solidFill>
                <a:srgbClr val="292662"/>
              </a:solidFill>
              <a:latin typeface="Ubuntu Light" panose="020B0304030602030204" pitchFamily="34" charset="0"/>
            </a:endParaRPr>
          </a:p>
        </p:txBody>
      </p:sp>
      <p:pic>
        <p:nvPicPr>
          <p:cNvPr id="36" name="Picture 35" descr="Синий круг с оранжевыми стрелками&#10;&#10;Описание создается автоматически">
            <a:extLst>
              <a:ext uri="{FF2B5EF4-FFF2-40B4-BE49-F238E27FC236}">
                <a16:creationId xmlns:a16="http://schemas.microsoft.com/office/drawing/2014/main" id="{461AD2C0-E0BA-CB17-96AB-D931E7B88C9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95" y="4241280"/>
            <a:ext cx="414010" cy="41401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77355BA8-4D51-BA49-6C9B-47271846169E}"/>
              </a:ext>
            </a:extLst>
          </p:cNvPr>
          <p:cNvSpPr txBox="1"/>
          <p:nvPr/>
        </p:nvSpPr>
        <p:spPr>
          <a:xfrm>
            <a:off x="1337305" y="4241901"/>
            <a:ext cx="488061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b="1">
                <a:solidFill>
                  <a:schemeClr val="bg1">
                    <a:lumMod val="75000"/>
                  </a:schemeClr>
                </a:solidFill>
                <a:latin typeface="Ubuntu Light" panose="020B0304030602030204" pitchFamily="34" charset="0"/>
              </a:rPr>
              <a:t>Партнеры в рамках программы</a:t>
            </a:r>
            <a:br>
              <a:rPr lang="en-US" b="1">
                <a:solidFill>
                  <a:schemeClr val="bg1">
                    <a:lumMod val="75000"/>
                  </a:schemeClr>
                </a:solidFill>
                <a:latin typeface="Ubuntu Light" panose="020B0304030602030204" pitchFamily="34" charset="0"/>
              </a:rPr>
            </a:br>
            <a:r>
              <a:rPr lang="ru-ru" b="1">
                <a:solidFill>
                  <a:schemeClr val="bg1">
                    <a:lumMod val="75000"/>
                  </a:schemeClr>
                </a:solidFill>
                <a:latin typeface="Ubuntu Light" panose="020B0304030602030204" pitchFamily="34" charset="0"/>
              </a:rPr>
              <a:t>«Объединенный спорт»</a:t>
            </a:r>
            <a:endParaRPr lang="ru-ru" b="1" dirty="0">
              <a:solidFill>
                <a:schemeClr val="bg1">
                  <a:lumMod val="75000"/>
                </a:schemeClr>
              </a:solidFill>
              <a:latin typeface="Ubuntu Light" panose="020B0304030602030204" pitchFamily="34" charset="0"/>
            </a:endParaRPr>
          </a:p>
        </p:txBody>
      </p:sp>
      <p:pic>
        <p:nvPicPr>
          <p:cNvPr id="38" name="Picture 37" descr="Синий круг с оранжевыми стрелками&#10;&#10;Описание создается автоматически">
            <a:extLst>
              <a:ext uri="{FF2B5EF4-FFF2-40B4-BE49-F238E27FC236}">
                <a16:creationId xmlns:a16="http://schemas.microsoft.com/office/drawing/2014/main" id="{494CDA22-B535-DE60-CDB2-3F5C938DE2C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95" y="4913159"/>
            <a:ext cx="414010" cy="41401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9501E477-9E74-FBAB-E8A6-BB6A6414738E}"/>
              </a:ext>
            </a:extLst>
          </p:cNvPr>
          <p:cNvSpPr txBox="1"/>
          <p:nvPr/>
        </p:nvSpPr>
        <p:spPr>
          <a:xfrm>
            <a:off x="1337305" y="4917524"/>
            <a:ext cx="3107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>
                    <a:lumMod val="75000"/>
                  </a:schemeClr>
                </a:solidFill>
                <a:latin typeface="Ubuntu Light" panose="020B0304030602030204" pitchFamily="34" charset="0"/>
              </a:rPr>
              <a:t>Объединенные школы</a:t>
            </a:r>
          </a:p>
        </p:txBody>
      </p:sp>
      <p:pic>
        <p:nvPicPr>
          <p:cNvPr id="40" name="Picture 39" descr="Синий круг с оранжевыми стрелками&#10;&#10;Описание создается автоматически">
            <a:extLst>
              <a:ext uri="{FF2B5EF4-FFF2-40B4-BE49-F238E27FC236}">
                <a16:creationId xmlns:a16="http://schemas.microsoft.com/office/drawing/2014/main" id="{4FDEBB45-AB08-D1FE-312F-3EC60C0EDA2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95" y="2751648"/>
            <a:ext cx="414010" cy="41401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882845D6-8508-23EC-252C-C53BD3F39C59}"/>
              </a:ext>
            </a:extLst>
          </p:cNvPr>
          <p:cNvSpPr txBox="1"/>
          <p:nvPr/>
        </p:nvSpPr>
        <p:spPr>
          <a:xfrm>
            <a:off x="1337305" y="3255398"/>
            <a:ext cx="2942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>
                <a:solidFill>
                  <a:schemeClr val="bg1">
                    <a:lumMod val="75000"/>
                  </a:schemeClr>
                </a:solidFill>
                <a:latin typeface="Ubuntu Light" panose="020B0304030602030204" pitchFamily="34" charset="0"/>
              </a:rPr>
              <a:t>Члены семей</a:t>
            </a:r>
            <a:endParaRPr lang="ru-ru" b="1" dirty="0">
              <a:solidFill>
                <a:schemeClr val="bg1">
                  <a:lumMod val="75000"/>
                </a:schemeClr>
              </a:solidFill>
              <a:latin typeface="Ubuntu Light" panose="020B0304030602030204" pitchFamily="34" charset="0"/>
            </a:endParaRPr>
          </a:p>
        </p:txBody>
      </p:sp>
      <p:pic>
        <p:nvPicPr>
          <p:cNvPr id="42" name="Picture 41" descr="A blue circle with orange arrows&#10;&#10;Description automatically generated">
            <a:extLst>
              <a:ext uri="{FF2B5EF4-FFF2-40B4-BE49-F238E27FC236}">
                <a16:creationId xmlns:a16="http://schemas.microsoft.com/office/drawing/2014/main" id="{B3383B61-AB7C-EAB5-69D5-F23C7DF8D9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95" y="3731888"/>
            <a:ext cx="414010" cy="414010"/>
          </a:xfrm>
          <a:prstGeom prst="rect">
            <a:avLst/>
          </a:prstGeom>
        </p:spPr>
      </p:pic>
      <p:pic>
        <p:nvPicPr>
          <p:cNvPr id="43" name="Picture 42" descr="A blue circle with orange arrows&#10;&#10;Description automatically generated">
            <a:extLst>
              <a:ext uri="{FF2B5EF4-FFF2-40B4-BE49-F238E27FC236}">
                <a16:creationId xmlns:a16="http://schemas.microsoft.com/office/drawing/2014/main" id="{563BEBFF-A7ED-B1BF-D1F5-D01F2727D87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95" y="2073050"/>
            <a:ext cx="414010" cy="41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9906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9B0B8-A0FF-AF5C-12A9-1441C037A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2A2EEDE-1FED-1564-EC6F-734AE5CB66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53106" y="437274"/>
            <a:ext cx="2055585" cy="632958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Знакомство со Специальной олимпиадой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EDCEE6-119E-B5AF-336B-EA8BE2428B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39945" y="575623"/>
            <a:ext cx="528061" cy="356260"/>
          </a:xfrm>
        </p:spPr>
        <p:txBody>
          <a:bodyPr/>
          <a:lstStyle/>
          <a:p>
            <a:r>
              <a:rPr lang="ru-ru" dirty="0"/>
              <a:t>1.1.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5A3A7B-FD3D-6415-9D8E-A208167810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Первый день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64EBDF-A7B3-00BB-7642-7302E3D162D0}"/>
              </a:ext>
            </a:extLst>
          </p:cNvPr>
          <p:cNvSpPr txBox="1"/>
          <p:nvPr/>
        </p:nvSpPr>
        <p:spPr>
          <a:xfrm>
            <a:off x="811899" y="1315832"/>
            <a:ext cx="5651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6891F"/>
                </a:solidFill>
                <a:latin typeface="Ubuntu" panose="020B0504030602030204" pitchFamily="34" charset="0"/>
              </a:rPr>
              <a:t>Определения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4D6604-E779-A0DA-D847-8B67BB5759DE}"/>
              </a:ext>
            </a:extLst>
          </p:cNvPr>
          <p:cNvSpPr txBox="1"/>
          <p:nvPr/>
        </p:nvSpPr>
        <p:spPr>
          <a:xfrm>
            <a:off x="5130580" y="4257465"/>
            <a:ext cx="682370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spcAft>
                <a:spcPts val="1200"/>
              </a:spcAft>
              <a:buBlip>
                <a:blip r:embed="rId3"/>
              </a:buBlip>
            </a:pPr>
            <a:r>
              <a:rPr lang="ru-ru" sz="1500" dirty="0">
                <a:latin typeface="Ubuntu Light" panose="020B0304030602030204" pitchFamily="34" charset="0"/>
              </a:rPr>
              <a:t>Лица без нарушений интеллектуальных способностей, которые тренируются и соревнуются в качестве товарищей по </a:t>
            </a:r>
            <a:r>
              <a:rPr lang="ru-ru" sz="1500">
                <a:latin typeface="Ubuntu Light" panose="020B0304030602030204" pitchFamily="34" charset="0"/>
              </a:rPr>
              <a:t>команде </a:t>
            </a:r>
            <a:br>
              <a:rPr lang="en-US" sz="1500">
                <a:latin typeface="Ubuntu Light" panose="020B0304030602030204" pitchFamily="34" charset="0"/>
              </a:rPr>
            </a:br>
            <a:r>
              <a:rPr lang="ru-ru" sz="1500">
                <a:latin typeface="Ubuntu Light" panose="020B0304030602030204" pitchFamily="34" charset="0"/>
              </a:rPr>
              <a:t>вместе </a:t>
            </a:r>
            <a:r>
              <a:rPr lang="ru-ru" sz="1500" dirty="0">
                <a:latin typeface="Ubuntu Light" panose="020B0304030602030204" pitchFamily="34" charset="0"/>
              </a:rPr>
              <a:t>с атлетами Специальной олимпиады в рамках программы «Объединенный спорт».</a:t>
            </a:r>
          </a:p>
          <a:p>
            <a:pPr marL="355600" indent="-355600">
              <a:spcAft>
                <a:spcPts val="1200"/>
              </a:spcAft>
              <a:buBlip>
                <a:blip r:embed="rId3"/>
              </a:buBlip>
            </a:pPr>
            <a:r>
              <a:rPr lang="ru-ru" sz="1500" dirty="0">
                <a:latin typeface="Ubuntu Light" panose="020B0304030602030204" pitchFamily="34" charset="0"/>
              </a:rPr>
              <a:t>Партнеры в рамках программы «Объединенный спорт</a:t>
            </a:r>
            <a:r>
              <a:rPr lang="ru-ru" sz="1500">
                <a:latin typeface="Ubuntu Light" panose="020B0304030602030204" pitchFamily="34" charset="0"/>
              </a:rPr>
              <a:t>» </a:t>
            </a:r>
            <a:br>
              <a:rPr lang="en-US" sz="1500">
                <a:latin typeface="Ubuntu Light" panose="020B0304030602030204" pitchFamily="34" charset="0"/>
              </a:rPr>
            </a:br>
            <a:r>
              <a:rPr lang="ru-ru" sz="1500">
                <a:latin typeface="Ubuntu Light" panose="020B0304030602030204" pitchFamily="34" charset="0"/>
              </a:rPr>
              <a:t>могут </a:t>
            </a:r>
            <a:r>
              <a:rPr lang="ru-ru" sz="1500" dirty="0">
                <a:latin typeface="Ubuntu Light" panose="020B0304030602030204" pitchFamily="34" charset="0"/>
              </a:rPr>
              <a:t>быть любого возраста.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27DB66-2C48-4E59-C6EC-6634BF0786A0}"/>
              </a:ext>
            </a:extLst>
          </p:cNvPr>
          <p:cNvSpPr txBox="1"/>
          <p:nvPr/>
        </p:nvSpPr>
        <p:spPr>
          <a:xfrm>
            <a:off x="1337305" y="2079293"/>
            <a:ext cx="379327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b="1">
                <a:solidFill>
                  <a:schemeClr val="bg1">
                    <a:lumMod val="75000"/>
                  </a:schemeClr>
                </a:solidFill>
                <a:latin typeface="Ubuntu Light" panose="020B0304030602030204" pitchFamily="34" charset="0"/>
              </a:rPr>
              <a:t>Ограниченные </a:t>
            </a:r>
            <a:r>
              <a:rPr lang="ru-RU" b="1">
                <a:solidFill>
                  <a:schemeClr val="bg1">
                    <a:lumMod val="75000"/>
                  </a:schemeClr>
                </a:solidFill>
                <a:latin typeface="Ubuntu Light" panose="020B0304030602030204" pitchFamily="34" charset="0"/>
              </a:rPr>
              <a:t>интеллек-туальные</a:t>
            </a:r>
            <a:r>
              <a:rPr lang="ru-ru" b="1">
                <a:solidFill>
                  <a:schemeClr val="bg1">
                    <a:lumMod val="75000"/>
                  </a:schemeClr>
                </a:solidFill>
                <a:latin typeface="Ubuntu Light" panose="020B0304030602030204" pitchFamily="34" charset="0"/>
              </a:rPr>
              <a:t> </a:t>
            </a:r>
            <a:r>
              <a:rPr lang="ru-ru" b="1" dirty="0">
                <a:solidFill>
                  <a:schemeClr val="bg1">
                    <a:lumMod val="75000"/>
                  </a:schemeClr>
                </a:solidFill>
                <a:latin typeface="Ubuntu Light" panose="020B0304030602030204" pitchFamily="34" charset="0"/>
              </a:rPr>
              <a:t>возможности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A3F878-9269-6775-8B69-88424AC6AEA2}"/>
              </a:ext>
            </a:extLst>
          </p:cNvPr>
          <p:cNvSpPr txBox="1"/>
          <p:nvPr/>
        </p:nvSpPr>
        <p:spPr>
          <a:xfrm>
            <a:off x="1337305" y="2739612"/>
            <a:ext cx="2942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>
                    <a:lumMod val="75000"/>
                  </a:schemeClr>
                </a:solidFill>
                <a:latin typeface="Ubuntu Light" panose="020B0304030602030204" pitchFamily="34" charset="0"/>
              </a:rPr>
              <a:t>Атлеты</a:t>
            </a:r>
          </a:p>
        </p:txBody>
      </p:sp>
      <p:pic>
        <p:nvPicPr>
          <p:cNvPr id="16" name="Picture 15" descr="Синий круг с оранжевыми стрелками&#10;&#10;Описание создается автоматически">
            <a:extLst>
              <a:ext uri="{FF2B5EF4-FFF2-40B4-BE49-F238E27FC236}">
                <a16:creationId xmlns:a16="http://schemas.microsoft.com/office/drawing/2014/main" id="{4734D216-30A8-7D6B-EC5F-2EA624A2043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95" y="3244973"/>
            <a:ext cx="414010" cy="41401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F7AADCC-8777-B905-D4CF-6AC5C3FAF6ED}"/>
              </a:ext>
            </a:extLst>
          </p:cNvPr>
          <p:cNvSpPr txBox="1"/>
          <p:nvPr/>
        </p:nvSpPr>
        <p:spPr>
          <a:xfrm>
            <a:off x="1337305" y="3740692"/>
            <a:ext cx="2942595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>
                    <a:lumMod val="75000"/>
                  </a:schemeClr>
                </a:solidFill>
                <a:latin typeface="Ubuntu Light" panose="020B0304030602030204" pitchFamily="34" charset="0"/>
              </a:rPr>
              <a:t>Unified </a:t>
            </a:r>
            <a:r>
              <a:rPr lang="ru-ru" b="1">
                <a:solidFill>
                  <a:schemeClr val="bg1">
                    <a:lumMod val="75000"/>
                  </a:schemeClr>
                </a:solidFill>
                <a:latin typeface="Ubuntu Light" panose="020B0304030602030204" pitchFamily="34" charset="0"/>
              </a:rPr>
              <a:t>Sports®</a:t>
            </a:r>
            <a:endParaRPr lang="ru-ru" b="1" dirty="0">
              <a:solidFill>
                <a:schemeClr val="bg1">
                  <a:lumMod val="75000"/>
                </a:schemeClr>
              </a:solidFill>
              <a:latin typeface="Ubuntu Light" panose="020B0304030602030204" pitchFamily="34" charset="0"/>
            </a:endParaRPr>
          </a:p>
        </p:txBody>
      </p:sp>
      <p:pic>
        <p:nvPicPr>
          <p:cNvPr id="20" name="Picture 19" descr="Синий круг с оранжевыми стрелками&#10;&#10;Описание создается автоматически">
            <a:extLst>
              <a:ext uri="{FF2B5EF4-FFF2-40B4-BE49-F238E27FC236}">
                <a16:creationId xmlns:a16="http://schemas.microsoft.com/office/drawing/2014/main" id="{9FEF3D87-4355-040E-8F0E-5326EC764B3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95" y="3739189"/>
            <a:ext cx="414010" cy="41401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C2844AA-5309-8BDD-68F0-15A16CB9C05E}"/>
              </a:ext>
            </a:extLst>
          </p:cNvPr>
          <p:cNvSpPr txBox="1"/>
          <p:nvPr/>
        </p:nvSpPr>
        <p:spPr>
          <a:xfrm>
            <a:off x="1337305" y="4241901"/>
            <a:ext cx="488061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b="1">
                <a:solidFill>
                  <a:srgbClr val="292662"/>
                </a:solidFill>
                <a:latin typeface="Ubuntu Light" panose="020B0304030602030204" pitchFamily="34" charset="0"/>
              </a:rPr>
              <a:t>Партнеры в рамках программы</a:t>
            </a:r>
            <a:br>
              <a:rPr lang="en-US" b="1">
                <a:solidFill>
                  <a:srgbClr val="292662"/>
                </a:solidFill>
                <a:latin typeface="Ubuntu Light" panose="020B0304030602030204" pitchFamily="34" charset="0"/>
              </a:rPr>
            </a:br>
            <a:r>
              <a:rPr lang="ru-ru" b="1">
                <a:solidFill>
                  <a:srgbClr val="292662"/>
                </a:solidFill>
                <a:latin typeface="Ubuntu Light" panose="020B0304030602030204" pitchFamily="34" charset="0"/>
              </a:rPr>
              <a:t>«Объединенный спорт</a:t>
            </a:r>
            <a:r>
              <a:rPr lang="ru-ru" b="1" dirty="0">
                <a:solidFill>
                  <a:srgbClr val="292662"/>
                </a:solidFill>
                <a:latin typeface="Ubuntu Light" panose="020B0304030602030204" pitchFamily="34" charset="0"/>
              </a:rPr>
              <a:t>»</a:t>
            </a:r>
          </a:p>
        </p:txBody>
      </p:sp>
      <p:pic>
        <p:nvPicPr>
          <p:cNvPr id="27" name="Picture 26" descr="Синий круг с оранжевыми стрелками&#10;&#10;Описание создается автоматически">
            <a:extLst>
              <a:ext uri="{FF2B5EF4-FFF2-40B4-BE49-F238E27FC236}">
                <a16:creationId xmlns:a16="http://schemas.microsoft.com/office/drawing/2014/main" id="{75B1BA59-BB72-1EED-63C6-4DC448A594F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95" y="4913159"/>
            <a:ext cx="414010" cy="41401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9FEB43C-221E-9023-C8A1-6C1FF1B2A796}"/>
              </a:ext>
            </a:extLst>
          </p:cNvPr>
          <p:cNvSpPr txBox="1"/>
          <p:nvPr/>
        </p:nvSpPr>
        <p:spPr>
          <a:xfrm>
            <a:off x="1337305" y="4917524"/>
            <a:ext cx="3107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>
                    <a:lumMod val="75000"/>
                  </a:schemeClr>
                </a:solidFill>
                <a:latin typeface="Ubuntu Light" panose="020B0304030602030204" pitchFamily="34" charset="0"/>
              </a:rPr>
              <a:t>Объединенные школы</a:t>
            </a:r>
          </a:p>
        </p:txBody>
      </p:sp>
      <p:pic>
        <p:nvPicPr>
          <p:cNvPr id="29" name="Picture 28" descr="Синий круг с оранжевыми стрелками&#10;&#10;Описание создается автоматически">
            <a:extLst>
              <a:ext uri="{FF2B5EF4-FFF2-40B4-BE49-F238E27FC236}">
                <a16:creationId xmlns:a16="http://schemas.microsoft.com/office/drawing/2014/main" id="{60C35C45-6D38-2BDF-F539-F1245B6B454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95" y="2751648"/>
            <a:ext cx="414010" cy="41401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6035996-9BE8-4479-A2A7-A90CEF5C3B37}"/>
              </a:ext>
            </a:extLst>
          </p:cNvPr>
          <p:cNvSpPr txBox="1"/>
          <p:nvPr/>
        </p:nvSpPr>
        <p:spPr>
          <a:xfrm>
            <a:off x="1337305" y="3255398"/>
            <a:ext cx="2942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>
                <a:solidFill>
                  <a:schemeClr val="bg1">
                    <a:lumMod val="75000"/>
                  </a:schemeClr>
                </a:solidFill>
                <a:latin typeface="Ubuntu Light" panose="020B0304030602030204" pitchFamily="34" charset="0"/>
              </a:rPr>
              <a:t>Члены семей</a:t>
            </a:r>
            <a:endParaRPr lang="ru-ru" b="1" dirty="0">
              <a:solidFill>
                <a:schemeClr val="bg1">
                  <a:lumMod val="75000"/>
                </a:schemeClr>
              </a:solidFill>
              <a:latin typeface="Ubuntu Light" panose="020B0304030602030204" pitchFamily="34" charset="0"/>
            </a:endParaRPr>
          </a:p>
        </p:txBody>
      </p:sp>
      <p:pic>
        <p:nvPicPr>
          <p:cNvPr id="31" name="Picture 30" descr="A blue circle with orange arrows&#10;&#10;Description automatically generated">
            <a:extLst>
              <a:ext uri="{FF2B5EF4-FFF2-40B4-BE49-F238E27FC236}">
                <a16:creationId xmlns:a16="http://schemas.microsoft.com/office/drawing/2014/main" id="{768A9C97-D4C9-1C3A-7A9C-A5846AB283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95" y="4238850"/>
            <a:ext cx="414010" cy="414010"/>
          </a:xfrm>
          <a:prstGeom prst="rect">
            <a:avLst/>
          </a:prstGeom>
        </p:spPr>
      </p:pic>
      <p:pic>
        <p:nvPicPr>
          <p:cNvPr id="32" name="Picture 31" descr="A blue circle with orange arrows&#10;&#10;Description automatically generated">
            <a:extLst>
              <a:ext uri="{FF2B5EF4-FFF2-40B4-BE49-F238E27FC236}">
                <a16:creationId xmlns:a16="http://schemas.microsoft.com/office/drawing/2014/main" id="{E8858155-8FA8-DB45-2E77-36F2C9E1DC9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95" y="2073050"/>
            <a:ext cx="414010" cy="41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1955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6D0FCD-36F9-B13D-AAE5-1A259403C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500AF44-88C4-A2A9-DCFE-60D2291C14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53601" y="434337"/>
            <a:ext cx="2046513" cy="632958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Знакомство со Специальной олимпиадой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D1FBE1-4D84-39B8-5186-86A10EE916F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39945" y="575623"/>
            <a:ext cx="528061" cy="356260"/>
          </a:xfrm>
        </p:spPr>
        <p:txBody>
          <a:bodyPr/>
          <a:lstStyle/>
          <a:p>
            <a:r>
              <a:rPr lang="ru-ru" dirty="0"/>
              <a:t>1.1.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78200D-3DDC-D9D0-B7EE-36B4C46A5E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Первый день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054928-B5F2-A5BF-86A4-766B9BC6DDE0}"/>
              </a:ext>
            </a:extLst>
          </p:cNvPr>
          <p:cNvSpPr txBox="1"/>
          <p:nvPr/>
        </p:nvSpPr>
        <p:spPr>
          <a:xfrm>
            <a:off x="811899" y="1315832"/>
            <a:ext cx="5651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6891F"/>
                </a:solidFill>
                <a:latin typeface="Ubuntu" panose="020B0504030602030204" pitchFamily="34" charset="0"/>
              </a:rPr>
              <a:t>Определения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431881-D8CC-2389-5A57-4820C0567850}"/>
              </a:ext>
            </a:extLst>
          </p:cNvPr>
          <p:cNvSpPr txBox="1"/>
          <p:nvPr/>
        </p:nvSpPr>
        <p:spPr>
          <a:xfrm>
            <a:off x="5120640" y="4997496"/>
            <a:ext cx="6949440" cy="1605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spcAft>
                <a:spcPts val="1000"/>
              </a:spcAft>
              <a:buBlip>
                <a:blip r:embed="rId3"/>
              </a:buBlip>
            </a:pPr>
            <a:r>
              <a:rPr lang="ru-ru" sz="1500" dirty="0">
                <a:latin typeface="Ubuntu Light" panose="020B0304030602030204" pitchFamily="34" charset="0"/>
              </a:rPr>
              <a:t>Это школы, которые начинают работать по программе «Объединенный спорт» Специальной олимпиады с целью создания инклюзивных школьных сообществ для молодых людей с любыми способностями. </a:t>
            </a:r>
          </a:p>
          <a:p>
            <a:pPr marL="355600" indent="-355600">
              <a:spcAft>
                <a:spcPts val="1200"/>
              </a:spcAft>
              <a:buBlip>
                <a:blip r:embed="rId3"/>
              </a:buBlip>
            </a:pPr>
            <a:r>
              <a:rPr lang="ru-ru" sz="1500" dirty="0">
                <a:latin typeface="Ubuntu Light" panose="020B0304030602030204" pitchFamily="34" charset="0"/>
              </a:rPr>
              <a:t>Программа «Объединенные школы» создает среду, в </a:t>
            </a:r>
            <a:r>
              <a:rPr lang="ru-ru" sz="1500">
                <a:latin typeface="Ubuntu Light" panose="020B0304030602030204" pitchFamily="34" charset="0"/>
              </a:rPr>
              <a:t>которой </a:t>
            </a:r>
            <a:br>
              <a:rPr lang="en-US" sz="1500">
                <a:latin typeface="Ubuntu Light" panose="020B0304030602030204" pitchFamily="34" charset="0"/>
              </a:rPr>
            </a:br>
            <a:r>
              <a:rPr lang="ru-ru" sz="1500">
                <a:latin typeface="Ubuntu Light" panose="020B0304030602030204" pitchFamily="34" charset="0"/>
              </a:rPr>
              <a:t>каждый </a:t>
            </a:r>
            <a:r>
              <a:rPr lang="ru-ru" sz="1500" dirty="0">
                <a:latin typeface="Ubuntu Light" panose="020B0304030602030204" pitchFamily="34" charset="0"/>
              </a:rPr>
              <a:t>чувствует себя желанным, ценным и включенным </a:t>
            </a:r>
            <a:r>
              <a:rPr lang="ru-ru" sz="1500">
                <a:latin typeface="Ubuntu Light" panose="020B0304030602030204" pitchFamily="34" charset="0"/>
              </a:rPr>
              <a:t>как </a:t>
            </a:r>
            <a:br>
              <a:rPr lang="en-US" sz="1500">
                <a:latin typeface="Ubuntu Light" panose="020B0304030602030204" pitchFamily="34" charset="0"/>
              </a:rPr>
            </a:br>
            <a:r>
              <a:rPr lang="ru-ru" sz="1500">
                <a:latin typeface="Ubuntu Light" panose="020B0304030602030204" pitchFamily="34" charset="0"/>
              </a:rPr>
              <a:t>в </a:t>
            </a:r>
            <a:r>
              <a:rPr lang="ru-ru" sz="1500" dirty="0">
                <a:latin typeface="Ubuntu Light" panose="020B0304030602030204" pitchFamily="34" charset="0"/>
              </a:rPr>
              <a:t>школу, так и в местное сообщество.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6A9F13-E477-C0E4-BFCD-CCD7EE4B9B7A}"/>
              </a:ext>
            </a:extLst>
          </p:cNvPr>
          <p:cNvSpPr txBox="1"/>
          <p:nvPr/>
        </p:nvSpPr>
        <p:spPr>
          <a:xfrm>
            <a:off x="1337305" y="2079293"/>
            <a:ext cx="378333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b="1">
                <a:solidFill>
                  <a:schemeClr val="bg1">
                    <a:lumMod val="75000"/>
                  </a:schemeClr>
                </a:solidFill>
                <a:latin typeface="Ubuntu Light" panose="020B0304030602030204" pitchFamily="34" charset="0"/>
              </a:rPr>
              <a:t>Ограниченные</a:t>
            </a:r>
            <a:r>
              <a:rPr lang="en-US" b="1">
                <a:solidFill>
                  <a:schemeClr val="bg1">
                    <a:lumMod val="75000"/>
                  </a:schemeClr>
                </a:solidFill>
                <a:latin typeface="Ubuntu Light" panose="020B0304030602030204" pitchFamily="34" charset="0"/>
              </a:rPr>
              <a:t> </a:t>
            </a:r>
            <a:r>
              <a:rPr lang="ru-RU" b="1">
                <a:solidFill>
                  <a:schemeClr val="bg1">
                    <a:lumMod val="75000"/>
                  </a:schemeClr>
                </a:solidFill>
                <a:latin typeface="Ubuntu Light" panose="020B0304030602030204" pitchFamily="34" charset="0"/>
              </a:rPr>
              <a:t>интеллек-туальные</a:t>
            </a:r>
            <a:r>
              <a:rPr lang="ru-ru" b="1">
                <a:solidFill>
                  <a:schemeClr val="bg1">
                    <a:lumMod val="75000"/>
                  </a:schemeClr>
                </a:solidFill>
                <a:latin typeface="Ubuntu Light" panose="020B0304030602030204" pitchFamily="34" charset="0"/>
              </a:rPr>
              <a:t> возможности</a:t>
            </a:r>
            <a:endParaRPr lang="ru-ru" b="1" dirty="0">
              <a:solidFill>
                <a:schemeClr val="bg1">
                  <a:lumMod val="75000"/>
                </a:schemeClr>
              </a:solidFill>
              <a:latin typeface="Ubuntu Light" panose="020B0304030602030204" pitchFamily="34" charset="0"/>
            </a:endParaRPr>
          </a:p>
        </p:txBody>
      </p:sp>
      <p:pic>
        <p:nvPicPr>
          <p:cNvPr id="12" name="Picture 11" descr="Синий круг с оранжевыми стрелками&#10;&#10;Описание создается автоматически">
            <a:extLst>
              <a:ext uri="{FF2B5EF4-FFF2-40B4-BE49-F238E27FC236}">
                <a16:creationId xmlns:a16="http://schemas.microsoft.com/office/drawing/2014/main" id="{4163B6A2-C262-05DA-6789-259E2EC694F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95" y="3245184"/>
            <a:ext cx="414010" cy="414010"/>
          </a:xfrm>
          <a:prstGeom prst="rect">
            <a:avLst/>
          </a:prstGeom>
        </p:spPr>
      </p:pic>
      <p:pic>
        <p:nvPicPr>
          <p:cNvPr id="16" name="Picture 15" descr="Синий круг с оранжевыми стрелками&#10;&#10;Описание создается автоматически">
            <a:extLst>
              <a:ext uri="{FF2B5EF4-FFF2-40B4-BE49-F238E27FC236}">
                <a16:creationId xmlns:a16="http://schemas.microsoft.com/office/drawing/2014/main" id="{3113A04D-7CA2-1E4B-A1BA-4D1F8DC1DCF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95" y="4239061"/>
            <a:ext cx="414010" cy="41401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15DD5F9-F4DE-E820-2A58-3C9D348D2181}"/>
              </a:ext>
            </a:extLst>
          </p:cNvPr>
          <p:cNvSpPr txBox="1"/>
          <p:nvPr/>
        </p:nvSpPr>
        <p:spPr>
          <a:xfrm>
            <a:off x="1337305" y="4242112"/>
            <a:ext cx="421005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b="1">
                <a:solidFill>
                  <a:schemeClr val="bg1">
                    <a:lumMod val="75000"/>
                  </a:schemeClr>
                </a:solidFill>
                <a:latin typeface="Ubuntu Light" panose="020B0304030602030204" pitchFamily="34" charset="0"/>
              </a:rPr>
              <a:t>Партнеры в рамках программы</a:t>
            </a:r>
            <a:r>
              <a:rPr lang="en-US" b="1">
                <a:solidFill>
                  <a:schemeClr val="bg1">
                    <a:lumMod val="75000"/>
                  </a:schemeClr>
                </a:solidFill>
                <a:latin typeface="Ubuntu Light" panose="020B0304030602030204" pitchFamily="34" charset="0"/>
              </a:rPr>
              <a:t> </a:t>
            </a:r>
            <a:r>
              <a:rPr lang="ru-ru" b="1">
                <a:solidFill>
                  <a:schemeClr val="bg1">
                    <a:lumMod val="75000"/>
                  </a:schemeClr>
                </a:solidFill>
                <a:latin typeface="Ubuntu Light" panose="020B0304030602030204" pitchFamily="34" charset="0"/>
              </a:rPr>
              <a:t>«Объединенный спорт</a:t>
            </a:r>
            <a:r>
              <a:rPr lang="ru-ru" b="1" dirty="0">
                <a:solidFill>
                  <a:schemeClr val="bg1">
                    <a:lumMod val="75000"/>
                  </a:schemeClr>
                </a:solidFill>
                <a:latin typeface="Ubuntu Light" panose="020B0304030602030204" pitchFamily="34" charset="0"/>
              </a:rPr>
              <a:t>»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3E622A-4022-B388-A0E3-8BF33CECF9CD}"/>
              </a:ext>
            </a:extLst>
          </p:cNvPr>
          <p:cNvSpPr txBox="1"/>
          <p:nvPr/>
        </p:nvSpPr>
        <p:spPr>
          <a:xfrm>
            <a:off x="1337305" y="4917735"/>
            <a:ext cx="3107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292662"/>
                </a:solidFill>
                <a:latin typeface="Ubuntu Light" panose="020B0304030602030204" pitchFamily="34" charset="0"/>
              </a:rPr>
              <a:t>Объединенные школы</a:t>
            </a:r>
          </a:p>
        </p:txBody>
      </p:sp>
      <p:pic>
        <p:nvPicPr>
          <p:cNvPr id="27" name="Picture 26" descr="Синий круг с оранжевыми стрелками&#10;&#10;Описание создается автоматически">
            <a:extLst>
              <a:ext uri="{FF2B5EF4-FFF2-40B4-BE49-F238E27FC236}">
                <a16:creationId xmlns:a16="http://schemas.microsoft.com/office/drawing/2014/main" id="{A1D993F1-53FC-5293-7A85-564EC580FD3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95" y="2751859"/>
            <a:ext cx="414010" cy="414010"/>
          </a:xfrm>
          <a:prstGeom prst="rect">
            <a:avLst/>
          </a:prstGeom>
        </p:spPr>
      </p:pic>
      <p:pic>
        <p:nvPicPr>
          <p:cNvPr id="29" name="Picture 28" descr="A blue circle with orange arrows&#10;&#10;Description automatically generated">
            <a:extLst>
              <a:ext uri="{FF2B5EF4-FFF2-40B4-BE49-F238E27FC236}">
                <a16:creationId xmlns:a16="http://schemas.microsoft.com/office/drawing/2014/main" id="{AC562844-517A-1352-1D26-8394D1A6D4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95" y="4913370"/>
            <a:ext cx="414010" cy="414010"/>
          </a:xfrm>
          <a:prstGeom prst="rect">
            <a:avLst/>
          </a:prstGeom>
        </p:spPr>
      </p:pic>
      <p:pic>
        <p:nvPicPr>
          <p:cNvPr id="30" name="Picture 29" descr="A blue circle with orange arrows&#10;&#10;Description automatically generated">
            <a:extLst>
              <a:ext uri="{FF2B5EF4-FFF2-40B4-BE49-F238E27FC236}">
                <a16:creationId xmlns:a16="http://schemas.microsoft.com/office/drawing/2014/main" id="{DF52DD31-5DD1-6BF9-7F64-57BBC6735FD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95" y="2073050"/>
            <a:ext cx="414010" cy="414010"/>
          </a:xfrm>
          <a:prstGeom prst="rect">
            <a:avLst/>
          </a:prstGeom>
        </p:spPr>
      </p:pic>
      <p:pic>
        <p:nvPicPr>
          <p:cNvPr id="32" name="Picture 31" descr="Синий круг с оранжевыми стрелками&#10;&#10;Описание создается автоматически">
            <a:extLst>
              <a:ext uri="{FF2B5EF4-FFF2-40B4-BE49-F238E27FC236}">
                <a16:creationId xmlns:a16="http://schemas.microsoft.com/office/drawing/2014/main" id="{FD2B3144-0EBE-399C-DB19-C46A62C2432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95" y="3739400"/>
            <a:ext cx="414010" cy="41401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0D8D18D-6F2B-F54F-837C-C02EA923A8D5}"/>
              </a:ext>
            </a:extLst>
          </p:cNvPr>
          <p:cNvSpPr txBox="1"/>
          <p:nvPr/>
        </p:nvSpPr>
        <p:spPr>
          <a:xfrm>
            <a:off x="1337305" y="2739612"/>
            <a:ext cx="2942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>
                    <a:lumMod val="75000"/>
                  </a:schemeClr>
                </a:solidFill>
                <a:latin typeface="Ubuntu Light" panose="020B0304030602030204" pitchFamily="34" charset="0"/>
              </a:rPr>
              <a:t>Атлеты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65185F4-6CC1-3560-CB09-B08C0662D9B0}"/>
              </a:ext>
            </a:extLst>
          </p:cNvPr>
          <p:cNvSpPr txBox="1"/>
          <p:nvPr/>
        </p:nvSpPr>
        <p:spPr>
          <a:xfrm>
            <a:off x="1337305" y="3740692"/>
            <a:ext cx="2942595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>
                    <a:lumMod val="75000"/>
                  </a:schemeClr>
                </a:solidFill>
                <a:latin typeface="Ubuntu Light" panose="020B0304030602030204" pitchFamily="34" charset="0"/>
              </a:rPr>
              <a:t>Unified </a:t>
            </a:r>
            <a:r>
              <a:rPr lang="ru-ru" b="1">
                <a:solidFill>
                  <a:schemeClr val="bg1">
                    <a:lumMod val="75000"/>
                  </a:schemeClr>
                </a:solidFill>
                <a:latin typeface="Ubuntu Light" panose="020B0304030602030204" pitchFamily="34" charset="0"/>
              </a:rPr>
              <a:t>Sports®</a:t>
            </a:r>
            <a:endParaRPr lang="ru-ru" b="1" dirty="0">
              <a:solidFill>
                <a:schemeClr val="bg1">
                  <a:lumMod val="75000"/>
                </a:schemeClr>
              </a:solidFill>
              <a:latin typeface="Ubuntu Light" panose="020B0304030602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8AD447B-DE60-6265-FFA9-5C2FD3C08D2D}"/>
              </a:ext>
            </a:extLst>
          </p:cNvPr>
          <p:cNvSpPr txBox="1"/>
          <p:nvPr/>
        </p:nvSpPr>
        <p:spPr>
          <a:xfrm>
            <a:off x="1337305" y="3255398"/>
            <a:ext cx="2942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>
                <a:solidFill>
                  <a:schemeClr val="bg1">
                    <a:lumMod val="75000"/>
                  </a:schemeClr>
                </a:solidFill>
                <a:latin typeface="Ubuntu Light" panose="020B0304030602030204" pitchFamily="34" charset="0"/>
              </a:rPr>
              <a:t>Члены семей</a:t>
            </a:r>
            <a:endParaRPr lang="ru-ru" b="1" dirty="0">
              <a:solidFill>
                <a:schemeClr val="bg1">
                  <a:lumMod val="75000"/>
                </a:schemeClr>
              </a:solidFill>
              <a:latin typeface="Ubuntu Light" panose="020B03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312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C098AF-53EE-B813-1368-45A90100F8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Первый день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CB96887-0FD9-C20E-0C1E-43A8016931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0" y="2775308"/>
            <a:ext cx="5245100" cy="1307383"/>
          </a:xfrm>
        </p:spPr>
        <p:txBody>
          <a:bodyPr/>
          <a:lstStyle/>
          <a:p>
            <a:r>
              <a:rPr lang="ru-ru"/>
              <a:t>Знакомство </a:t>
            </a:r>
            <a:br>
              <a:rPr lang="en-US"/>
            </a:br>
            <a:r>
              <a:rPr lang="ru-ru"/>
              <a:t>и </a:t>
            </a:r>
            <a:r>
              <a:rPr lang="ru-ru" dirty="0"/>
              <a:t>приветствие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FCE4CCE-46F2-BCF3-4048-2DA379D3D6B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69519" y="3238012"/>
            <a:ext cx="957943" cy="514481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1.0.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DB743BC-CC5D-509E-3313-044B4CFD83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523727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489B009-2E1D-C107-B114-5DF2E739CF50}"/>
              </a:ext>
            </a:extLst>
          </p:cNvPr>
          <p:cNvSpPr/>
          <p:nvPr/>
        </p:nvSpPr>
        <p:spPr>
          <a:xfrm rot="10800000">
            <a:off x="6689272" y="1524000"/>
            <a:ext cx="6106885" cy="5613400"/>
          </a:xfrm>
          <a:prstGeom prst="roundRect">
            <a:avLst>
              <a:gd name="adj" fmla="val 537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44C04B-0807-9D7F-7A87-9FB4C00F0A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53602" y="434337"/>
            <a:ext cx="2035628" cy="632958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Знакомство со Специальной олимпиадой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47DB87-497A-AFA9-6B3F-CED7DC45A9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39945" y="575623"/>
            <a:ext cx="528061" cy="356260"/>
          </a:xfrm>
        </p:spPr>
        <p:txBody>
          <a:bodyPr/>
          <a:lstStyle/>
          <a:p>
            <a:r>
              <a:rPr lang="ru-ru" dirty="0"/>
              <a:t>1.1.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0889BB-8F4E-04D1-CC04-0CBA97DABF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Первый день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73DBDB-9C6E-4233-95F4-05FC6668EF05}"/>
              </a:ext>
            </a:extLst>
          </p:cNvPr>
          <p:cNvSpPr txBox="1"/>
          <p:nvPr/>
        </p:nvSpPr>
        <p:spPr>
          <a:xfrm>
            <a:off x="811898" y="1524000"/>
            <a:ext cx="58773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6891F"/>
                </a:solidFill>
                <a:latin typeface="Ubuntu" panose="020B0504030602030204" pitchFamily="34" charset="0"/>
              </a:rPr>
              <a:t>Конвенция Организации Объединенных Наций о правах людей с ограниченными возможностями (UNCRPD)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EADC40-CF3F-8A5F-6292-E89D48420562}"/>
              </a:ext>
            </a:extLst>
          </p:cNvPr>
          <p:cNvSpPr txBox="1"/>
          <p:nvPr/>
        </p:nvSpPr>
        <p:spPr>
          <a:xfrm>
            <a:off x="811899" y="3582458"/>
            <a:ext cx="5632444" cy="2868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lnSpc>
                <a:spcPct val="120000"/>
              </a:lnSpc>
              <a:spcAft>
                <a:spcPts val="1200"/>
              </a:spcAft>
              <a:buBlip>
                <a:blip r:embed="rId3"/>
              </a:buBlip>
            </a:pPr>
            <a:r>
              <a:rPr lang="ru-ru" dirty="0">
                <a:solidFill>
                  <a:srgbClr val="292662"/>
                </a:solidFill>
                <a:latin typeface="Ubuntu" panose="020B0504030602030204" pitchFamily="34" charset="0"/>
              </a:rPr>
              <a:t>UNCRPD — это международная </a:t>
            </a:r>
            <a:r>
              <a:rPr lang="ru-ru">
                <a:solidFill>
                  <a:srgbClr val="292662"/>
                </a:solidFill>
                <a:latin typeface="Ubuntu" panose="020B0504030602030204" pitchFamily="34" charset="0"/>
              </a:rPr>
              <a:t>конвенция </a:t>
            </a:r>
            <a:br>
              <a:rPr lang="en-US">
                <a:solidFill>
                  <a:srgbClr val="292662"/>
                </a:solidFill>
                <a:latin typeface="Ubuntu" panose="020B0504030602030204" pitchFamily="34" charset="0"/>
              </a:rPr>
            </a:br>
            <a:r>
              <a:rPr lang="ru-ru">
                <a:solidFill>
                  <a:srgbClr val="292662"/>
                </a:solidFill>
                <a:latin typeface="Ubuntu" panose="020B0504030602030204" pitchFamily="34" charset="0"/>
              </a:rPr>
              <a:t>по </a:t>
            </a:r>
            <a:r>
              <a:rPr lang="ru-ru" dirty="0">
                <a:solidFill>
                  <a:srgbClr val="292662"/>
                </a:solidFill>
                <a:latin typeface="Ubuntu" panose="020B0504030602030204" pitchFamily="34" charset="0"/>
              </a:rPr>
              <a:t>правам человека, которая определяет основные права людей с ограниченными возможностями.</a:t>
            </a:r>
          </a:p>
          <a:p>
            <a:pPr marL="355600" indent="-355600">
              <a:lnSpc>
                <a:spcPct val="120000"/>
              </a:lnSpc>
              <a:spcAft>
                <a:spcPts val="1200"/>
              </a:spcAft>
              <a:buBlip>
                <a:blip r:embed="rId3"/>
              </a:buBlip>
            </a:pPr>
            <a:r>
              <a:rPr lang="ru-ru" dirty="0">
                <a:solidFill>
                  <a:srgbClr val="292662"/>
                </a:solidFill>
                <a:latin typeface="Ubuntu" panose="020B0504030602030204" pitchFamily="34" charset="0"/>
              </a:rPr>
              <a:t>Специальная олимпиада </a:t>
            </a:r>
            <a:r>
              <a:rPr lang="ru-ru">
                <a:solidFill>
                  <a:srgbClr val="292662"/>
                </a:solidFill>
                <a:latin typeface="Ubuntu" panose="020B0504030602030204" pitchFamily="34" charset="0"/>
              </a:rPr>
              <a:t>помогает </a:t>
            </a:r>
            <a:br>
              <a:rPr lang="en-US">
                <a:solidFill>
                  <a:srgbClr val="292662"/>
                </a:solidFill>
                <a:latin typeface="Ubuntu" panose="020B0504030602030204" pitchFamily="34" charset="0"/>
              </a:rPr>
            </a:br>
            <a:r>
              <a:rPr lang="ru-ru">
                <a:solidFill>
                  <a:srgbClr val="292662"/>
                </a:solidFill>
                <a:latin typeface="Ubuntu" panose="020B0504030602030204" pitchFamily="34" charset="0"/>
              </a:rPr>
              <a:t>странам </a:t>
            </a:r>
            <a:r>
              <a:rPr lang="ru-ru" dirty="0">
                <a:solidFill>
                  <a:srgbClr val="292662"/>
                </a:solidFill>
                <a:latin typeface="Ubuntu" panose="020B0504030602030204" pitchFamily="34" charset="0"/>
              </a:rPr>
              <a:t>выполнять свои </a:t>
            </a:r>
            <a:r>
              <a:rPr lang="ru-ru">
                <a:solidFill>
                  <a:srgbClr val="292662"/>
                </a:solidFill>
                <a:latin typeface="Ubuntu" panose="020B0504030602030204" pitchFamily="34" charset="0"/>
              </a:rPr>
              <a:t>обязательства </a:t>
            </a:r>
            <a:br>
              <a:rPr lang="en-US">
                <a:solidFill>
                  <a:srgbClr val="292662"/>
                </a:solidFill>
                <a:latin typeface="Ubuntu" panose="020B0504030602030204" pitchFamily="34" charset="0"/>
              </a:rPr>
            </a:br>
            <a:r>
              <a:rPr lang="ru-ru">
                <a:solidFill>
                  <a:srgbClr val="292662"/>
                </a:solidFill>
                <a:latin typeface="Ubuntu" panose="020B0504030602030204" pitchFamily="34" charset="0"/>
              </a:rPr>
              <a:t>по </a:t>
            </a:r>
            <a:r>
              <a:rPr lang="ru-ru" dirty="0">
                <a:solidFill>
                  <a:srgbClr val="292662"/>
                </a:solidFill>
                <a:latin typeface="Ubuntu" panose="020B0504030602030204" pitchFamily="34" charset="0"/>
              </a:rPr>
              <a:t>Конвенции о правах людей с ограниченными возможностями</a:t>
            </a:r>
          </a:p>
        </p:txBody>
      </p:sp>
      <p:pic>
        <p:nvPicPr>
          <p:cNvPr id="8" name="Picture 7" descr="Логотип крупным планом&#10;&#10;Описание создается автоматически">
            <a:extLst>
              <a:ext uri="{FF2B5EF4-FFF2-40B4-BE49-F238E27FC236}">
                <a16:creationId xmlns:a16="http://schemas.microsoft.com/office/drawing/2014/main" id="{BE13C060-78DF-6AFF-5C71-23412B82E7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146" y="3351846"/>
            <a:ext cx="3933825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3158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632C872-471C-E4E5-5E63-C9C182CF897C}"/>
              </a:ext>
            </a:extLst>
          </p:cNvPr>
          <p:cNvSpPr/>
          <p:nvPr/>
        </p:nvSpPr>
        <p:spPr>
          <a:xfrm>
            <a:off x="-405246" y="1371600"/>
            <a:ext cx="4208319" cy="5120640"/>
          </a:xfrm>
          <a:prstGeom prst="roundRect">
            <a:avLst>
              <a:gd name="adj" fmla="val 3734"/>
            </a:avLst>
          </a:prstGeom>
          <a:solidFill>
            <a:srgbClr val="F7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F907819-D92E-1AB9-97AD-9EE753A9BC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53601" y="434337"/>
            <a:ext cx="1981199" cy="632958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Знакомство со Специальной олимпиадой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3E771F-F39D-247C-BD55-C47BC8B422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39945" y="575623"/>
            <a:ext cx="528061" cy="356260"/>
          </a:xfrm>
        </p:spPr>
        <p:txBody>
          <a:bodyPr/>
          <a:lstStyle/>
          <a:p>
            <a:r>
              <a:rPr lang="ru-ru" dirty="0"/>
              <a:t>1.1.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345EC7-3BCC-F1F8-4B77-CAF8780E57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Первый день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713BF3-950E-2980-670A-5CD0DE572AE2}"/>
              </a:ext>
            </a:extLst>
          </p:cNvPr>
          <p:cNvSpPr txBox="1"/>
          <p:nvPr/>
        </p:nvSpPr>
        <p:spPr>
          <a:xfrm>
            <a:off x="811899" y="1729205"/>
            <a:ext cx="23480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6891F"/>
                </a:solidFill>
                <a:latin typeface="Ubuntu" panose="020B0504030602030204" pitchFamily="34" charset="0"/>
              </a:rPr>
              <a:t>Важность участия членов семей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5F37D73-6D6D-0BDD-97B4-6C59F9740DED}"/>
              </a:ext>
            </a:extLst>
          </p:cNvPr>
          <p:cNvSpPr/>
          <p:nvPr/>
        </p:nvSpPr>
        <p:spPr>
          <a:xfrm>
            <a:off x="4687209" y="2016760"/>
            <a:ext cx="8495391" cy="1260000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2926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A2924BC-14FE-6546-C615-F20372678B14}"/>
              </a:ext>
            </a:extLst>
          </p:cNvPr>
          <p:cNvSpPr/>
          <p:nvPr/>
        </p:nvSpPr>
        <p:spPr>
          <a:xfrm>
            <a:off x="4687209" y="3448875"/>
            <a:ext cx="8495391" cy="1260000"/>
          </a:xfrm>
          <a:prstGeom prst="roundRect">
            <a:avLst>
              <a:gd name="adj" fmla="val 50000"/>
            </a:avLst>
          </a:prstGeom>
          <a:solidFill>
            <a:srgbClr val="F689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F560F7-3F0A-72FC-83F0-A9B0A539ECE5}"/>
              </a:ext>
            </a:extLst>
          </p:cNvPr>
          <p:cNvSpPr/>
          <p:nvPr/>
        </p:nvSpPr>
        <p:spPr>
          <a:xfrm>
            <a:off x="4687209" y="4880990"/>
            <a:ext cx="8495391" cy="1260000"/>
          </a:xfrm>
          <a:prstGeom prst="roundRect">
            <a:avLst>
              <a:gd name="adj" fmla="val 50000"/>
            </a:avLst>
          </a:prstGeom>
          <a:solidFill>
            <a:srgbClr val="2926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99EEB5-673A-28C0-81F6-AB1CC03C122D}"/>
              </a:ext>
            </a:extLst>
          </p:cNvPr>
          <p:cNvSpPr txBox="1"/>
          <p:nvPr/>
        </p:nvSpPr>
        <p:spPr>
          <a:xfrm>
            <a:off x="5143071" y="2277428"/>
            <a:ext cx="65122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dirty="0">
                <a:solidFill>
                  <a:srgbClr val="292662"/>
                </a:solidFill>
                <a:latin typeface="Ubuntu" panose="020B0504030602030204" pitchFamily="34" charset="0"/>
              </a:rPr>
              <a:t>Специальная олимпиада поддерживает сообщество и связь для членов семей.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FEB56A-ED80-26E5-97DC-2169D3382B78}"/>
              </a:ext>
            </a:extLst>
          </p:cNvPr>
          <p:cNvSpPr txBox="1"/>
          <p:nvPr/>
        </p:nvSpPr>
        <p:spPr>
          <a:xfrm>
            <a:off x="5143071" y="3742411"/>
            <a:ext cx="67005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dirty="0">
                <a:solidFill>
                  <a:srgbClr val="292662"/>
                </a:solidFill>
                <a:latin typeface="Ubuntu" panose="020B0504030602030204" pitchFamily="34" charset="0"/>
              </a:rPr>
              <a:t>Члены семей — важный элемент для связи с сообществом и расширения поддержки нашего движения.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2F9687-B6DF-2F81-9D5C-41F5F3479CCF}"/>
              </a:ext>
            </a:extLst>
          </p:cNvPr>
          <p:cNvSpPr txBox="1"/>
          <p:nvPr/>
        </p:nvSpPr>
        <p:spPr>
          <a:xfrm>
            <a:off x="5143071" y="5203064"/>
            <a:ext cx="65122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dirty="0">
                <a:solidFill>
                  <a:schemeClr val="bg1"/>
                </a:solidFill>
                <a:latin typeface="Ubuntu" panose="020B0504030602030204" pitchFamily="34" charset="0"/>
              </a:rPr>
              <a:t>Они обеспечивают уникальную поддержку, любовь и помощь, которые не может предложить никто другой. 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46654D52-7CFB-5006-903A-546DD7D465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29767" y="5228544"/>
            <a:ext cx="670191" cy="670191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87985900-ECD7-815C-2A8C-8BCE355E44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29767" y="3776370"/>
            <a:ext cx="670191" cy="670191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02E52191-7B59-4EAC-C96A-7C3402D8E1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29767" y="2326568"/>
            <a:ext cx="670191" cy="67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1002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713C9C0-5C95-71B5-F0E3-908F3568E6C9}"/>
              </a:ext>
            </a:extLst>
          </p:cNvPr>
          <p:cNvSpPr txBox="1"/>
          <p:nvPr/>
        </p:nvSpPr>
        <p:spPr>
          <a:xfrm>
            <a:off x="811899" y="1001650"/>
            <a:ext cx="57413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292662"/>
                </a:solidFill>
                <a:latin typeface="Ubuntu" panose="020B0504030602030204" pitchFamily="34" charset="0"/>
              </a:rPr>
              <a:t>Трехминутная </a:t>
            </a:r>
            <a:r>
              <a:rPr lang="ru-ru" sz="2800" b="1">
                <a:solidFill>
                  <a:srgbClr val="292662"/>
                </a:solidFill>
                <a:latin typeface="Ubuntu" panose="020B0504030602030204" pitchFamily="34" charset="0"/>
              </a:rPr>
              <a:t>разминка </a:t>
            </a:r>
            <a:br>
              <a:rPr lang="en-US" sz="2800" b="1">
                <a:solidFill>
                  <a:srgbClr val="292662"/>
                </a:solidFill>
                <a:latin typeface="Ubuntu" panose="020B0504030602030204" pitchFamily="34" charset="0"/>
              </a:rPr>
            </a:br>
            <a:r>
              <a:rPr lang="ru-ru" sz="2800" b="1">
                <a:solidFill>
                  <a:srgbClr val="F6891F"/>
                </a:solidFill>
                <a:latin typeface="Ubuntu" panose="020B0504030602030204" pitchFamily="34" charset="0"/>
              </a:rPr>
              <a:t>и</a:t>
            </a:r>
            <a:r>
              <a:rPr lang="ru-ru" sz="2800" b="1">
                <a:solidFill>
                  <a:srgbClr val="292662"/>
                </a:solidFill>
                <a:latin typeface="Ubuntu" panose="020B0504030602030204" pitchFamily="34" charset="0"/>
              </a:rPr>
              <a:t> </a:t>
            </a:r>
            <a:r>
              <a:rPr lang="ru-ru" sz="2800" b="1" dirty="0">
                <a:solidFill>
                  <a:srgbClr val="292662"/>
                </a:solidFill>
                <a:latin typeface="Ubuntu" panose="020B0504030602030204" pitchFamily="34" charset="0"/>
              </a:rPr>
              <a:t>самостоятельный перерыв</a:t>
            </a:r>
          </a:p>
        </p:txBody>
      </p:sp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F29DE856-FA57-D860-AB30-82AAF4033B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6856" y="2081209"/>
            <a:ext cx="7878289" cy="442278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D1B88EB-92A7-4F7E-C184-6849B594D8F7}"/>
              </a:ext>
            </a:extLst>
          </p:cNvPr>
          <p:cNvGrpSpPr/>
          <p:nvPr/>
        </p:nvGrpSpPr>
        <p:grpSpPr>
          <a:xfrm>
            <a:off x="5511800" y="3479800"/>
            <a:ext cx="1168400" cy="1168400"/>
            <a:chOff x="7467600" y="3031067"/>
            <a:chExt cx="1168400" cy="1168400"/>
          </a:xfrm>
        </p:grpSpPr>
        <p:sp>
          <p:nvSpPr>
            <p:cNvPr id="3" name="Oval 2">
              <a:hlinkClick r:id="rId3"/>
              <a:extLst>
                <a:ext uri="{FF2B5EF4-FFF2-40B4-BE49-F238E27FC236}">
                  <a16:creationId xmlns:a16="http://schemas.microsoft.com/office/drawing/2014/main" id="{8D79F4CE-3741-FF59-427E-7A9229CB85B6}"/>
                </a:ext>
              </a:extLst>
            </p:cNvPr>
            <p:cNvSpPr/>
            <p:nvPr/>
          </p:nvSpPr>
          <p:spPr>
            <a:xfrm>
              <a:off x="7467600" y="3031067"/>
              <a:ext cx="1168400" cy="1168400"/>
            </a:xfrm>
            <a:prstGeom prst="ellipse">
              <a:avLst/>
            </a:prstGeom>
            <a:solidFill>
              <a:srgbClr val="ED1C2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Graphic 3" descr="Поэкспериментируйте со сплошной заливкой">
              <a:extLst>
                <a:ext uri="{FF2B5EF4-FFF2-40B4-BE49-F238E27FC236}">
                  <a16:creationId xmlns:a16="http://schemas.microsoft.com/office/drawing/2014/main" id="{34F9BCC7-1490-63BA-26C9-6E9661D145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679265" y="3158067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57354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21FA455-A8E4-031F-3880-236463709C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Первый день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5C0190-414D-7AFF-A0C8-B7C6760303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Что такое </a:t>
            </a:r>
            <a:r>
              <a:rPr lang="ru-ru" dirty="0">
                <a:solidFill>
                  <a:srgbClr val="F6891F"/>
                </a:solidFill>
              </a:rPr>
              <a:t>«лидер»</a:t>
            </a:r>
            <a:r>
              <a:rPr lang="ru-ru" dirty="0"/>
              <a:t>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3588B4-33DA-8A19-3F81-D8EBD5AD17B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69519" y="3238012"/>
            <a:ext cx="957943" cy="514481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1.2.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220573-ADB0-B63B-82FD-05808C1F10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9277012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92B942C-A583-CEB0-3F7E-E6D09D73CF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Что такое «лидер»?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689F105-9DF4-BAB2-846D-060FF31C139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39945" y="575623"/>
            <a:ext cx="528061" cy="356260"/>
          </a:xfrm>
        </p:spPr>
        <p:txBody>
          <a:bodyPr/>
          <a:lstStyle/>
          <a:p>
            <a:r>
              <a:rPr lang="ru-ru" dirty="0"/>
              <a:t>1.2.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E1CED52-851F-6C76-0E8D-5D902F39D4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Первый день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AB9183-5AB4-5FA9-C5C6-2F540C1FF35C}"/>
              </a:ext>
            </a:extLst>
          </p:cNvPr>
          <p:cNvSpPr txBox="1"/>
          <p:nvPr/>
        </p:nvSpPr>
        <p:spPr>
          <a:xfrm>
            <a:off x="5687813" y="2154032"/>
            <a:ext cx="5651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6891F"/>
                </a:solidFill>
                <a:latin typeface="Ubuntu" panose="020B0504030602030204" pitchFamily="34" charset="0"/>
              </a:rPr>
              <a:t>Определение: лидерство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A8D9A1-4203-7E27-E11F-DFE95E32E046}"/>
              </a:ext>
            </a:extLst>
          </p:cNvPr>
          <p:cNvSpPr txBox="1"/>
          <p:nvPr/>
        </p:nvSpPr>
        <p:spPr>
          <a:xfrm>
            <a:off x="5687813" y="2820436"/>
            <a:ext cx="5391313" cy="1871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spcAft>
                <a:spcPts val="1200"/>
              </a:spcAft>
              <a:buBlip>
                <a:blip r:embed="rId3"/>
              </a:buBlip>
            </a:pPr>
            <a:r>
              <a:rPr lang="ru-ru" b="1" dirty="0">
                <a:solidFill>
                  <a:srgbClr val="292662"/>
                </a:solidFill>
                <a:latin typeface="Ubuntu" panose="020B0504030602030204" pitchFamily="34" charset="0"/>
              </a:rPr>
              <a:t>Лидерство</a:t>
            </a:r>
            <a:r>
              <a:rPr lang="ru-ru" dirty="0">
                <a:solidFill>
                  <a:srgbClr val="292662"/>
                </a:solidFill>
                <a:latin typeface="Ubuntu" panose="020B0504030602030204" pitchFamily="34" charset="0"/>
              </a:rPr>
              <a:t> — это отношения, в которых один человек влияет на поведение или действия других людей для достижения поставленных целей. 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Blip>
                <a:blip r:embed="rId3"/>
              </a:buBlip>
            </a:pPr>
            <a:r>
              <a:rPr lang="ru-ru" b="1" dirty="0">
                <a:solidFill>
                  <a:srgbClr val="292662"/>
                </a:solidFill>
                <a:latin typeface="Ubuntu" panose="020B0504030602030204" pitchFamily="34" charset="0"/>
              </a:rPr>
              <a:t>Лидерство</a:t>
            </a:r>
            <a:r>
              <a:rPr lang="ru-ru" dirty="0">
                <a:solidFill>
                  <a:srgbClr val="292662"/>
                </a:solidFill>
                <a:latin typeface="Ubuntu" panose="020B0504030602030204" pitchFamily="34" charset="0"/>
              </a:rPr>
              <a:t> — это способность направлять людей, помогать им и влиять на них.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3CEC0C-60A4-A052-641F-65B84894F5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3" t="1306" r="16883" b="8526"/>
          <a:stretch/>
        </p:blipFill>
        <p:spPr>
          <a:xfrm>
            <a:off x="0" y="1524000"/>
            <a:ext cx="5220586" cy="44069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6E451FDC-7BCC-0A8A-41BA-9414C9C759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27036" y="4978084"/>
            <a:ext cx="1224554" cy="139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8041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F89A2E-503B-6233-758E-466AB10ED2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Что такое «лидер»?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F7103D-CCB8-DA7B-7531-33BD814E9E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39945" y="575623"/>
            <a:ext cx="528061" cy="356260"/>
          </a:xfrm>
        </p:spPr>
        <p:txBody>
          <a:bodyPr/>
          <a:lstStyle/>
          <a:p>
            <a:r>
              <a:rPr lang="ru-ru" dirty="0"/>
              <a:t>1.2.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5EB163-48CA-654E-AB51-F2785858F0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Первый день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6D62C4-389B-2FC3-BA4F-72E2012BB508}"/>
              </a:ext>
            </a:extLst>
          </p:cNvPr>
          <p:cNvSpPr/>
          <p:nvPr/>
        </p:nvSpPr>
        <p:spPr>
          <a:xfrm>
            <a:off x="-228600" y="1242786"/>
            <a:ext cx="4724400" cy="5894614"/>
          </a:xfrm>
          <a:prstGeom prst="roundRect">
            <a:avLst>
              <a:gd name="adj" fmla="val 5372"/>
            </a:avLst>
          </a:prstGeom>
          <a:solidFill>
            <a:srgbClr val="2926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B86BB2E-F210-B071-C0CA-3F5D2BEF79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2133" y="2000357"/>
            <a:ext cx="552451" cy="5524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367758-0F21-BFB4-88FF-0D520C8980BC}"/>
              </a:ext>
            </a:extLst>
          </p:cNvPr>
          <p:cNvSpPr txBox="1"/>
          <p:nvPr/>
        </p:nvSpPr>
        <p:spPr>
          <a:xfrm>
            <a:off x="1244599" y="2000357"/>
            <a:ext cx="1916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6891F"/>
                </a:solidFill>
                <a:latin typeface="Ubuntu" panose="020B0504030602030204" pitchFamily="34" charset="0"/>
              </a:rPr>
              <a:t>Задание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7BAEC0-52E9-A8EB-1041-DCEC2BE2C9D1}"/>
              </a:ext>
            </a:extLst>
          </p:cNvPr>
          <p:cNvSpPr txBox="1"/>
          <p:nvPr/>
        </p:nvSpPr>
        <p:spPr>
          <a:xfrm>
            <a:off x="1244599" y="2721114"/>
            <a:ext cx="2559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Ubuntu" panose="020B0504030602030204" pitchFamily="34" charset="0"/>
              </a:rPr>
              <a:t>Кто является лидером?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20DFD6-6871-B67D-4B45-8BF28E034539}"/>
              </a:ext>
            </a:extLst>
          </p:cNvPr>
          <p:cNvSpPr txBox="1"/>
          <p:nvPr/>
        </p:nvSpPr>
        <p:spPr>
          <a:xfrm>
            <a:off x="5470931" y="2261967"/>
            <a:ext cx="5982602" cy="4097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b="1" dirty="0">
                <a:solidFill>
                  <a:srgbClr val="F6891F"/>
                </a:solidFill>
                <a:latin typeface="Ubuntu" panose="020B0504030602030204" pitchFamily="34" charset="0"/>
              </a:rPr>
              <a:t>Подумайте о лидере, которого вы знаете.</a:t>
            </a:r>
          </a:p>
          <a:p>
            <a:pPr>
              <a:lnSpc>
                <a:spcPct val="120000"/>
              </a:lnSpc>
              <a:spcAft>
                <a:spcPts val="1800"/>
              </a:spcAft>
            </a:pPr>
            <a:r>
              <a:rPr lang="ru-ru" dirty="0">
                <a:solidFill>
                  <a:srgbClr val="292662"/>
                </a:solidFill>
                <a:latin typeface="Ubuntu" panose="020B0504030602030204" pitchFamily="34" charset="0"/>
              </a:rPr>
              <a:t>Это может быть кто-то из Специальной олимпиады, вашего сообщества или представителей СМИ. </a:t>
            </a:r>
          </a:p>
          <a:p>
            <a:pPr>
              <a:lnSpc>
                <a:spcPct val="120000"/>
              </a:lnSpc>
            </a:pPr>
            <a:r>
              <a:rPr lang="ru-ru" b="1" dirty="0">
                <a:solidFill>
                  <a:srgbClr val="F6891F"/>
                </a:solidFill>
                <a:latin typeface="Ubuntu" panose="020B0504030602030204" pitchFamily="34" charset="0"/>
              </a:rPr>
              <a:t>Поделитесь в группах по 2–3 человека следующей информацией.  </a:t>
            </a:r>
          </a:p>
          <a:p>
            <a:pPr marL="355600" indent="-355600">
              <a:lnSpc>
                <a:spcPct val="120000"/>
              </a:lnSpc>
              <a:spcAft>
                <a:spcPts val="600"/>
              </a:spcAft>
              <a:buBlip>
                <a:blip r:embed="rId5"/>
              </a:buBlip>
            </a:pPr>
            <a:r>
              <a:rPr lang="ru-ru" dirty="0">
                <a:solidFill>
                  <a:srgbClr val="292662"/>
                </a:solidFill>
                <a:latin typeface="Ubuntu" panose="020B0504030602030204" pitchFamily="34" charset="0"/>
              </a:rPr>
              <a:t>Кто он? </a:t>
            </a:r>
          </a:p>
          <a:p>
            <a:pPr marL="355600" indent="-355600">
              <a:lnSpc>
                <a:spcPct val="120000"/>
              </a:lnSpc>
              <a:spcAft>
                <a:spcPts val="600"/>
              </a:spcAft>
              <a:buBlip>
                <a:blip r:embed="rId5"/>
              </a:buBlip>
            </a:pPr>
            <a:r>
              <a:rPr lang="ru-ru" dirty="0">
                <a:solidFill>
                  <a:srgbClr val="292662"/>
                </a:solidFill>
                <a:latin typeface="Ubuntu" panose="020B0504030602030204" pitchFamily="34" charset="0"/>
              </a:rPr>
              <a:t>Что вдохновляет людей следовать за этим человеком? </a:t>
            </a:r>
          </a:p>
          <a:p>
            <a:pPr marL="355600" indent="-355600">
              <a:lnSpc>
                <a:spcPct val="120000"/>
              </a:lnSpc>
              <a:spcAft>
                <a:spcPts val="1200"/>
              </a:spcAft>
              <a:buBlip>
                <a:blip r:embed="rId5"/>
              </a:buBlip>
            </a:pPr>
            <a:r>
              <a:rPr lang="ru-ru" dirty="0">
                <a:solidFill>
                  <a:srgbClr val="292662"/>
                </a:solidFill>
                <a:latin typeface="Ubuntu" panose="020B0504030602030204" pitchFamily="34" charset="0"/>
              </a:rPr>
              <a:t>Какие его навыки или особенности поведения</a:t>
            </a:r>
            <a:r>
              <a:rPr lang="ru-ru">
                <a:solidFill>
                  <a:srgbClr val="292662"/>
                </a:solidFill>
                <a:latin typeface="Ubuntu" panose="020B0504030602030204" pitchFamily="34" charset="0"/>
              </a:rPr>
              <a:t>, </a:t>
            </a:r>
            <a:br>
              <a:rPr lang="en-US">
                <a:solidFill>
                  <a:srgbClr val="292662"/>
                </a:solidFill>
                <a:latin typeface="Ubuntu" panose="020B0504030602030204" pitchFamily="34" charset="0"/>
              </a:rPr>
            </a:br>
            <a:r>
              <a:rPr lang="ru-ru">
                <a:solidFill>
                  <a:srgbClr val="292662"/>
                </a:solidFill>
                <a:latin typeface="Ubuntu" panose="020B0504030602030204" pitchFamily="34" charset="0"/>
              </a:rPr>
              <a:t>по </a:t>
            </a:r>
            <a:r>
              <a:rPr lang="ru-ru" dirty="0">
                <a:solidFill>
                  <a:srgbClr val="292662"/>
                </a:solidFill>
                <a:latin typeface="Ubuntu" panose="020B0504030602030204" pitchFamily="34" charset="0"/>
              </a:rPr>
              <a:t>вашему мнению, проявляются в вашем собственном лидерстве?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F47BFB8B-7EF6-517A-D45F-A8F1822C34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46918" y="2263882"/>
            <a:ext cx="425551" cy="4320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23C16D6-20D0-79CA-A02A-D2314DA91F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919447" y="3495512"/>
            <a:ext cx="480493" cy="37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3497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FB64B-CCB5-BB5E-E270-933C8D1CDC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29C6B75-78FD-3ABE-2C6E-064FC3719C05}"/>
              </a:ext>
            </a:extLst>
          </p:cNvPr>
          <p:cNvSpPr/>
          <p:nvPr/>
        </p:nvSpPr>
        <p:spPr>
          <a:xfrm>
            <a:off x="3562350" y="4563614"/>
            <a:ext cx="9944100" cy="2008636"/>
          </a:xfrm>
          <a:prstGeom prst="roundRect">
            <a:avLst>
              <a:gd name="adj" fmla="val 50000"/>
            </a:avLst>
          </a:prstGeom>
          <a:solidFill>
            <a:srgbClr val="F7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DAAB2F-63C1-CF5D-6A5B-E7E8690DDA93}"/>
              </a:ext>
            </a:extLst>
          </p:cNvPr>
          <p:cNvSpPr txBox="1"/>
          <p:nvPr/>
        </p:nvSpPr>
        <p:spPr>
          <a:xfrm>
            <a:off x="5470931" y="1266254"/>
            <a:ext cx="6651400" cy="3206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600" b="1" dirty="0">
                <a:solidFill>
                  <a:srgbClr val="F6891F"/>
                </a:solidFill>
                <a:latin typeface="Ubuntu" panose="020B0504030602030204" pitchFamily="34" charset="0"/>
              </a:rPr>
              <a:t>Подумайте о лидере, которого вы знаете.</a:t>
            </a:r>
          </a:p>
          <a:p>
            <a:pPr>
              <a:lnSpc>
                <a:spcPct val="120000"/>
              </a:lnSpc>
              <a:spcAft>
                <a:spcPts val="2300"/>
              </a:spcAft>
            </a:pPr>
            <a:r>
              <a:rPr lang="ru-ru" sz="1600" dirty="0">
                <a:solidFill>
                  <a:srgbClr val="292662"/>
                </a:solidFill>
                <a:latin typeface="Ubuntu" panose="020B0504030602030204" pitchFamily="34" charset="0"/>
              </a:rPr>
              <a:t>Это может быть кто-то из Специальной олимпиады, вашего сообщества или представителей СМИ. 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ru-ru" sz="1600" b="1" dirty="0">
                <a:solidFill>
                  <a:srgbClr val="F6891F"/>
                </a:solidFill>
                <a:latin typeface="Ubuntu" panose="020B0504030602030204" pitchFamily="34" charset="0"/>
              </a:rPr>
              <a:t>Поделитесь в группах по 2–3 человека следующей информацией.  </a:t>
            </a:r>
          </a:p>
          <a:p>
            <a:pPr marL="355600" indent="-355600">
              <a:lnSpc>
                <a:spcPct val="120000"/>
              </a:lnSpc>
              <a:spcAft>
                <a:spcPts val="600"/>
              </a:spcAft>
              <a:buBlip>
                <a:blip r:embed="rId3"/>
              </a:buBlip>
            </a:pPr>
            <a:r>
              <a:rPr lang="ru-ru" sz="1600" dirty="0">
                <a:solidFill>
                  <a:srgbClr val="292662"/>
                </a:solidFill>
                <a:latin typeface="Ubuntu" panose="020B0504030602030204" pitchFamily="34" charset="0"/>
              </a:rPr>
              <a:t>Кто он? </a:t>
            </a:r>
          </a:p>
          <a:p>
            <a:pPr marL="355600" indent="-355600">
              <a:lnSpc>
                <a:spcPct val="120000"/>
              </a:lnSpc>
              <a:spcAft>
                <a:spcPts val="600"/>
              </a:spcAft>
              <a:buBlip>
                <a:blip r:embed="rId3"/>
              </a:buBlip>
            </a:pPr>
            <a:r>
              <a:rPr lang="ru-ru" sz="1600" dirty="0">
                <a:solidFill>
                  <a:srgbClr val="292662"/>
                </a:solidFill>
                <a:latin typeface="Ubuntu" panose="020B0504030602030204" pitchFamily="34" charset="0"/>
              </a:rPr>
              <a:t>Что вдохновляет людей следовать за этим человеком? </a:t>
            </a:r>
          </a:p>
          <a:p>
            <a:pPr marL="355600" indent="-355600">
              <a:lnSpc>
                <a:spcPct val="120000"/>
              </a:lnSpc>
              <a:spcAft>
                <a:spcPts val="1200"/>
              </a:spcAft>
              <a:buBlip>
                <a:blip r:embed="rId3"/>
              </a:buBlip>
            </a:pPr>
            <a:r>
              <a:rPr lang="ru-ru" sz="1600" dirty="0">
                <a:solidFill>
                  <a:srgbClr val="292662"/>
                </a:solidFill>
                <a:latin typeface="Ubuntu" panose="020B0504030602030204" pitchFamily="34" charset="0"/>
              </a:rPr>
              <a:t>Какие его навыки или особенности поведения, по вашему мнению, проявляются в вашем собственном лидерстве?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838ADAA-8192-5971-1BB0-EC2D3772A3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Что такое «лидер»?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B936E8-45F4-86B2-169C-3369244079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39945" y="575623"/>
            <a:ext cx="528061" cy="356260"/>
          </a:xfrm>
        </p:spPr>
        <p:txBody>
          <a:bodyPr/>
          <a:lstStyle/>
          <a:p>
            <a:r>
              <a:rPr lang="ru-ru" dirty="0"/>
              <a:t>1.2.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0E53FD-7634-9C53-7EB8-2B3B87AB7D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Первый день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2F5F009-AE71-041F-5783-FA3AFBACCC45}"/>
              </a:ext>
            </a:extLst>
          </p:cNvPr>
          <p:cNvSpPr/>
          <p:nvPr/>
        </p:nvSpPr>
        <p:spPr>
          <a:xfrm>
            <a:off x="-228600" y="1242786"/>
            <a:ext cx="4724400" cy="5894614"/>
          </a:xfrm>
          <a:prstGeom prst="roundRect">
            <a:avLst>
              <a:gd name="adj" fmla="val 5372"/>
            </a:avLst>
          </a:prstGeom>
          <a:solidFill>
            <a:srgbClr val="2926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75FE027-421D-3C25-255C-F83D639E97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2133" y="2000357"/>
            <a:ext cx="552451" cy="5524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4E07A5-FFE8-2E16-23F8-022F2B4E6574}"/>
              </a:ext>
            </a:extLst>
          </p:cNvPr>
          <p:cNvSpPr txBox="1"/>
          <p:nvPr/>
        </p:nvSpPr>
        <p:spPr>
          <a:xfrm>
            <a:off x="1244599" y="2000357"/>
            <a:ext cx="1916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6891F"/>
                </a:solidFill>
                <a:latin typeface="Ubuntu" panose="020B0504030602030204" pitchFamily="34" charset="0"/>
              </a:rPr>
              <a:t>Задание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DD6C94-C4A8-FF02-DBE2-9B324CEDBC90}"/>
              </a:ext>
            </a:extLst>
          </p:cNvPr>
          <p:cNvSpPr txBox="1"/>
          <p:nvPr/>
        </p:nvSpPr>
        <p:spPr>
          <a:xfrm>
            <a:off x="1244599" y="2721114"/>
            <a:ext cx="2559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Ubuntu" panose="020B0504030602030204" pitchFamily="34" charset="0"/>
              </a:rPr>
              <a:t>Кто является лидером?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F3874226-0677-D283-29FA-2202CCF336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46918" y="1268169"/>
            <a:ext cx="425551" cy="4320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7A68323-ED6A-1125-6B2F-20B42CCD9A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919447" y="2499799"/>
            <a:ext cx="480493" cy="3779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DF9E591-FBF6-2634-AF8A-40BCBA0588E9}"/>
              </a:ext>
            </a:extLst>
          </p:cNvPr>
          <p:cNvSpPr txBox="1"/>
          <p:nvPr/>
        </p:nvSpPr>
        <p:spPr>
          <a:xfrm>
            <a:off x="4962387" y="5073793"/>
            <a:ext cx="6544716" cy="1321938"/>
          </a:xfrm>
          <a:prstGeom prst="rect">
            <a:avLst/>
          </a:prstGeom>
          <a:noFill/>
        </p:spPr>
        <p:txBody>
          <a:bodyPr wrap="square" numCol="2" rtlCol="0">
            <a:noAutofit/>
          </a:bodyPr>
          <a:lstStyle/>
          <a:p>
            <a:pPr marL="171450" marR="0" lvl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92662"/>
                </a:solidFill>
                <a:effectLst/>
                <a:latin typeface="Ubuntu Light" panose="020B03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Тренер</a:t>
            </a:r>
            <a:endParaRPr lang="en-US" sz="1600" b="0" i="0" dirty="0">
              <a:solidFill>
                <a:srgbClr val="292662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marR="0" lvl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92662"/>
                </a:solidFill>
                <a:effectLst/>
                <a:latin typeface="Ubuntu Light" panose="020B03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Учитель</a:t>
            </a:r>
            <a:endParaRPr lang="en-US" sz="1600" b="0" i="0" dirty="0">
              <a:solidFill>
                <a:srgbClr val="292662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marR="0" lvl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92662"/>
                </a:solidFill>
                <a:effectLst/>
                <a:latin typeface="Ubuntu Light" panose="020B03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Товарищ по команде</a:t>
            </a:r>
            <a:endParaRPr lang="en-US" sz="1600" b="0" i="0" dirty="0">
              <a:solidFill>
                <a:srgbClr val="292662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marR="0" lvl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92662"/>
                </a:solidFill>
                <a:effectLst/>
                <a:latin typeface="Ubuntu Light" panose="020B03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Волонтер Специальной олимпиады</a:t>
            </a:r>
          </a:p>
          <a:p>
            <a:pPr marL="171450" marR="0" lvl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92662"/>
                </a:solidFill>
                <a:effectLst/>
                <a:latin typeface="Ubuntu Light" panose="020B03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Лидер общественной группы</a:t>
            </a:r>
            <a:endParaRPr lang="en-US" sz="1600" b="0" i="0" dirty="0">
              <a:solidFill>
                <a:srgbClr val="292662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marR="0" lvl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92662"/>
                </a:solidFill>
                <a:effectLst/>
                <a:latin typeface="Ubuntu Light" panose="020B03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Коллега по работе</a:t>
            </a:r>
            <a:endParaRPr lang="en-US" sz="1600" b="0" i="0" dirty="0">
              <a:solidFill>
                <a:srgbClr val="292662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marR="0" lvl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92662"/>
                </a:solidFill>
                <a:effectLst/>
                <a:latin typeface="Ubuntu Light" panose="020B03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Атлет-лидер</a:t>
            </a:r>
            <a:endParaRPr lang="en-US" sz="1600" b="0" i="0" dirty="0">
              <a:solidFill>
                <a:srgbClr val="292662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717E30-C598-94A4-AFBE-BCD558D5187B}"/>
              </a:ext>
            </a:extLst>
          </p:cNvPr>
          <p:cNvSpPr txBox="1"/>
          <p:nvPr/>
        </p:nvSpPr>
        <p:spPr>
          <a:xfrm>
            <a:off x="4919447" y="4732014"/>
            <a:ext cx="4011422" cy="33855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ru-ru" sz="1600" b="1" i="0" dirty="0">
                <a:solidFill>
                  <a:srgbClr val="292662"/>
                </a:solidFill>
                <a:effectLst/>
                <a:latin typeface="Ubuntu" panose="020B05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Выберите категорию</a:t>
            </a:r>
            <a:endParaRPr lang="en-US" sz="1600" b="0" i="0" dirty="0">
              <a:solidFill>
                <a:srgbClr val="292662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9EDDD0-8E8D-E14F-0E57-E13AAACDD148}"/>
              </a:ext>
            </a:extLst>
          </p:cNvPr>
          <p:cNvSpPr txBox="1"/>
          <p:nvPr/>
        </p:nvSpPr>
        <p:spPr>
          <a:xfrm>
            <a:off x="5524500" y="3248025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2166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873F99-736E-7162-7E1F-A4DD756649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Что такое «лидер»?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FCAE98-BF70-7995-A66A-94A2AD96C10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39945" y="575623"/>
            <a:ext cx="528061" cy="356260"/>
          </a:xfrm>
        </p:spPr>
        <p:txBody>
          <a:bodyPr/>
          <a:lstStyle/>
          <a:p>
            <a:r>
              <a:rPr lang="ru-ru" dirty="0"/>
              <a:t>1.2.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E567E3-9B1D-F4DC-00D7-68E636FEC5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Первый день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542EE1-F0B8-42FD-A52C-2AA7167D371F}"/>
              </a:ext>
            </a:extLst>
          </p:cNvPr>
          <p:cNvSpPr txBox="1"/>
          <p:nvPr/>
        </p:nvSpPr>
        <p:spPr>
          <a:xfrm>
            <a:off x="811898" y="1836532"/>
            <a:ext cx="8767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6891F"/>
                </a:solidFill>
                <a:latin typeface="Ubuntu" panose="020B0504030602030204" pitchFamily="34" charset="0"/>
              </a:rPr>
              <a:t>Особенности поведения успешного лидера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BF72FDE-3B94-5357-B002-FE7822D7BDCD}"/>
              </a:ext>
            </a:extLst>
          </p:cNvPr>
          <p:cNvSpPr/>
          <p:nvPr/>
        </p:nvSpPr>
        <p:spPr>
          <a:xfrm>
            <a:off x="977899" y="2799978"/>
            <a:ext cx="1714501" cy="1714501"/>
          </a:xfrm>
          <a:prstGeom prst="ellipse">
            <a:avLst/>
          </a:prstGeom>
          <a:solidFill>
            <a:srgbClr val="F689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995BF72-9920-E475-EE10-23B431912C98}"/>
              </a:ext>
            </a:extLst>
          </p:cNvPr>
          <p:cNvSpPr/>
          <p:nvPr/>
        </p:nvSpPr>
        <p:spPr>
          <a:xfrm>
            <a:off x="3015142" y="2799978"/>
            <a:ext cx="1714501" cy="1714501"/>
          </a:xfrm>
          <a:prstGeom prst="ellipse">
            <a:avLst/>
          </a:prstGeom>
          <a:solidFill>
            <a:srgbClr val="F689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3EF3AF5-8697-82F6-6785-4142FE34C170}"/>
              </a:ext>
            </a:extLst>
          </p:cNvPr>
          <p:cNvSpPr/>
          <p:nvPr/>
        </p:nvSpPr>
        <p:spPr>
          <a:xfrm>
            <a:off x="4988885" y="2799978"/>
            <a:ext cx="1714501" cy="1714501"/>
          </a:xfrm>
          <a:prstGeom prst="ellipse">
            <a:avLst/>
          </a:prstGeom>
          <a:solidFill>
            <a:srgbClr val="F689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3B0838A-E907-A504-E610-DDC1DDFBA036}"/>
              </a:ext>
            </a:extLst>
          </p:cNvPr>
          <p:cNvSpPr/>
          <p:nvPr/>
        </p:nvSpPr>
        <p:spPr>
          <a:xfrm>
            <a:off x="6994378" y="2799978"/>
            <a:ext cx="1714501" cy="1714501"/>
          </a:xfrm>
          <a:prstGeom prst="ellipse">
            <a:avLst/>
          </a:prstGeom>
          <a:solidFill>
            <a:srgbClr val="F689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4B4EDF3-026D-8D3C-74E1-A21D5D8BABB9}"/>
              </a:ext>
            </a:extLst>
          </p:cNvPr>
          <p:cNvSpPr/>
          <p:nvPr/>
        </p:nvSpPr>
        <p:spPr>
          <a:xfrm>
            <a:off x="8999869" y="2799978"/>
            <a:ext cx="1714501" cy="1714501"/>
          </a:xfrm>
          <a:prstGeom prst="ellipse">
            <a:avLst/>
          </a:prstGeom>
          <a:solidFill>
            <a:srgbClr val="F689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A83D33-C0E2-16E4-0E10-C2B215C6EEEA}"/>
              </a:ext>
            </a:extLst>
          </p:cNvPr>
          <p:cNvSpPr txBox="1"/>
          <p:nvPr/>
        </p:nvSpPr>
        <p:spPr>
          <a:xfrm>
            <a:off x="2983392" y="4649891"/>
            <a:ext cx="17780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b="1" dirty="0">
                <a:solidFill>
                  <a:srgbClr val="292662"/>
                </a:solidFill>
                <a:latin typeface="Ubuntu Light" panose="020B0304030602030204" pitchFamily="34" charset="0"/>
              </a:rPr>
              <a:t>Содействие созданию общего видения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226003-74E1-CBEC-42C5-269B8C0BECAD}"/>
              </a:ext>
            </a:extLst>
          </p:cNvPr>
          <p:cNvSpPr txBox="1"/>
          <p:nvPr/>
        </p:nvSpPr>
        <p:spPr>
          <a:xfrm>
            <a:off x="859410" y="4649890"/>
            <a:ext cx="1951478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b="1" dirty="0">
                <a:solidFill>
                  <a:srgbClr val="292662"/>
                </a:solidFill>
                <a:latin typeface="Ubuntu Light" panose="020B0304030602030204" pitchFamily="34" charset="0"/>
              </a:rPr>
              <a:t>Демонстрация должного поведения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9912CA-C406-A69C-9365-1B8608F36C6A}"/>
              </a:ext>
            </a:extLst>
          </p:cNvPr>
          <p:cNvSpPr txBox="1"/>
          <p:nvPr/>
        </p:nvSpPr>
        <p:spPr>
          <a:xfrm>
            <a:off x="4814584" y="4649891"/>
            <a:ext cx="2063102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b="1" dirty="0">
                <a:solidFill>
                  <a:srgbClr val="292662"/>
                </a:solidFill>
                <a:latin typeface="Ubuntu Light" panose="020B0304030602030204" pitchFamily="34" charset="0"/>
              </a:rPr>
              <a:t>Критическая оценка существующих процессов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F0742D-9901-A470-8355-2CD86FC6EE94}"/>
              </a:ext>
            </a:extLst>
          </p:cNvPr>
          <p:cNvSpPr txBox="1"/>
          <p:nvPr/>
        </p:nvSpPr>
        <p:spPr>
          <a:xfrm>
            <a:off x="6690894" y="4649891"/>
            <a:ext cx="224365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b="1" dirty="0">
                <a:solidFill>
                  <a:srgbClr val="292662"/>
                </a:solidFill>
                <a:latin typeface="Ubuntu Light" panose="020B0304030602030204" pitchFamily="34" charset="0"/>
              </a:rPr>
              <a:t>Подбадривание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17F581-2362-376E-C0F0-8E998309CEBD}"/>
              </a:ext>
            </a:extLst>
          </p:cNvPr>
          <p:cNvSpPr txBox="1"/>
          <p:nvPr/>
        </p:nvSpPr>
        <p:spPr>
          <a:xfrm>
            <a:off x="8747760" y="4649891"/>
            <a:ext cx="2229394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b="1" dirty="0">
                <a:solidFill>
                  <a:srgbClr val="292662"/>
                </a:solidFill>
                <a:latin typeface="Ubuntu Light" panose="020B0304030602030204" pitchFamily="34" charset="0"/>
              </a:rPr>
              <a:t>Предоставление другим возможности действовать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8032896E-4C14-72B2-F1D3-8322AA9888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43203" y="3120045"/>
            <a:ext cx="983893" cy="1074366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F076199A-A536-FF5C-A1A6-F1124217CF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64464" y="3072789"/>
            <a:ext cx="1015856" cy="991078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1E249AF4-B81E-51FA-FD6C-75CE3E29A6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97049" y="3252416"/>
            <a:ext cx="971550" cy="809625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2115BD5A-63C9-B672-3FF1-5D4BE96648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409444" y="3290516"/>
            <a:ext cx="895350" cy="733425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B1DF748C-C3C3-E2C0-BBFA-E60E09725B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336474" y="3147567"/>
            <a:ext cx="1019322" cy="101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0245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5DA1ADD-20B2-1338-569F-3269048E17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Что такое «лидер»?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395040-75F1-53AE-5111-988BA4BE6DD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39945" y="575623"/>
            <a:ext cx="528061" cy="356260"/>
          </a:xfrm>
        </p:spPr>
        <p:txBody>
          <a:bodyPr/>
          <a:lstStyle/>
          <a:p>
            <a:r>
              <a:rPr lang="ru-ru" dirty="0"/>
              <a:t>1.2.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0A66D8-0AE2-CA66-84E0-87E9B071F1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Первый день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E58EB3-D819-6C18-6B16-212A920B8B13}"/>
              </a:ext>
            </a:extLst>
          </p:cNvPr>
          <p:cNvSpPr txBox="1"/>
          <p:nvPr/>
        </p:nvSpPr>
        <p:spPr>
          <a:xfrm>
            <a:off x="698373" y="1989100"/>
            <a:ext cx="5906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6891F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Качества общего лидера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9DFA3E-70AA-D0A8-55D8-5A82292EB1D6}"/>
              </a:ext>
            </a:extLst>
          </p:cNvPr>
          <p:cNvSpPr txBox="1"/>
          <p:nvPr/>
        </p:nvSpPr>
        <p:spPr>
          <a:xfrm>
            <a:off x="734588" y="2749148"/>
            <a:ext cx="5528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92662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Шесть качеств, которые </a:t>
            </a: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292662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необходимы </a:t>
            </a:r>
            <a:b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292662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</a:b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292662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каждому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92662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лидеру для достижения успеха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C269CFBF-FCF6-E051-2FA0-164F7FC115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5093618"/>
              </p:ext>
            </p:extLst>
          </p:nvPr>
        </p:nvGraphicFramePr>
        <p:xfrm>
          <a:off x="969573" y="3653950"/>
          <a:ext cx="5364000" cy="15871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16000">
                  <a:extLst>
                    <a:ext uri="{9D8B030D-6E8A-4147-A177-3AD203B41FA5}">
                      <a16:colId xmlns:a16="http://schemas.microsoft.com/office/drawing/2014/main" val="2158658509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980299968"/>
                    </a:ext>
                  </a:extLst>
                </a:gridCol>
                <a:gridCol w="216000">
                  <a:extLst>
                    <a:ext uri="{9D8B030D-6E8A-4147-A177-3AD203B41FA5}">
                      <a16:colId xmlns:a16="http://schemas.microsoft.com/office/drawing/2014/main" val="1862694153"/>
                    </a:ext>
                  </a:extLst>
                </a:gridCol>
                <a:gridCol w="2592000">
                  <a:extLst>
                    <a:ext uri="{9D8B030D-6E8A-4147-A177-3AD203B41FA5}">
                      <a16:colId xmlns:a16="http://schemas.microsoft.com/office/drawing/2014/main" val="1640913183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  <a:latin typeface="Ubuntu" panose="020B0504030602030204" pitchFamily="34" charset="0"/>
                      </a:endParaRPr>
                    </a:p>
                  </a:txBody>
                  <a:tcPr>
                    <a:solidFill>
                      <a:srgbClr val="40CFB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rgbClr val="1C9B86"/>
                          </a:solidFill>
                          <a:latin typeface="Ubuntu" panose="020B0504030602030204" pitchFamily="34" charset="0"/>
                        </a:rPr>
                        <a:t>ЭМПАТИЯ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  <a:latin typeface="Ubuntu" panose="020B0504030602030204" pitchFamily="34" charset="0"/>
                      </a:endParaRPr>
                    </a:p>
                  </a:txBody>
                  <a:tcPr anchor="ctr">
                    <a:solidFill>
                      <a:srgbClr val="1BB4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rgbClr val="1BB4E4"/>
                          </a:solidFill>
                          <a:latin typeface="Ubuntu" panose="020B0504030602030204" pitchFamily="34" charset="0"/>
                        </a:rPr>
                        <a:t>ОТКРЫТОСТЬ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3986456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1D417F"/>
                        </a:solidFill>
                        <a:latin typeface="Ubuntu" panose="020B0504030602030204" pitchFamily="34" charset="0"/>
                      </a:endParaRPr>
                    </a:p>
                  </a:txBody>
                  <a:tcPr>
                    <a:solidFill>
                      <a:srgbClr val="FFDC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rgbClr val="DAB600"/>
                          </a:solidFill>
                          <a:latin typeface="Ubuntu" panose="020B0504030602030204" pitchFamily="34" charset="0"/>
                        </a:rPr>
                        <a:t>СИЛА ВОЛИ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1D417F"/>
                        </a:solidFill>
                        <a:latin typeface="Ubuntu" panose="020B0504030602030204" pitchFamily="34" charset="0"/>
                      </a:endParaRPr>
                    </a:p>
                  </a:txBody>
                  <a:tcPr anchor="ctr">
                    <a:solidFill>
                      <a:srgbClr val="B81BA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rgbClr val="B81BAF"/>
                          </a:solidFill>
                          <a:latin typeface="Ubuntu" panose="020B0504030602030204" pitchFamily="34" charset="0"/>
                        </a:rPr>
                        <a:t>СМЕЛОСТЬ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5698704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1C9B86"/>
                        </a:solidFill>
                        <a:latin typeface="Ubuntu" panose="020B0504030602030204" pitchFamily="34" charset="0"/>
                      </a:endParaRPr>
                    </a:p>
                  </a:txBody>
                  <a:tcPr>
                    <a:solidFill>
                      <a:srgbClr val="FA924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rgbClr val="F76200"/>
                          </a:solidFill>
                          <a:latin typeface="Ubuntu" panose="020B0504030602030204" pitchFamily="34" charset="0"/>
                        </a:rPr>
                        <a:t>ОТВЕТСТВЕННОСТЬ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1C9B86"/>
                        </a:solidFill>
                        <a:latin typeface="Ubuntu" panose="020B0504030602030204" pitchFamily="34" charset="0"/>
                      </a:endParaRPr>
                    </a:p>
                  </a:txBody>
                  <a:tcPr anchor="ctr">
                    <a:solidFill>
                      <a:srgbClr val="FC002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rgbClr val="FC0026"/>
                          </a:solidFill>
                          <a:latin typeface="Ubuntu" panose="020B0504030602030204" pitchFamily="34" charset="0"/>
                        </a:rPr>
                        <a:t>НОВАТОРСКОЕ МЫШЛЕНИЕ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3581483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3685B1C8-5B13-4A16-A4C1-1BB07F6B60C9}"/>
              </a:ext>
            </a:extLst>
          </p:cNvPr>
          <p:cNvGrpSpPr/>
          <p:nvPr/>
        </p:nvGrpSpPr>
        <p:grpSpPr>
          <a:xfrm>
            <a:off x="6666929" y="1538927"/>
            <a:ext cx="4343178" cy="4743450"/>
            <a:chOff x="6602760" y="1514563"/>
            <a:chExt cx="4343178" cy="4743450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ACAE137D-84D2-277A-D04F-2E12509A3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602760" y="1514563"/>
              <a:ext cx="4343178" cy="474345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DF5E736-B40E-C0E6-4D76-57C3719660C0}"/>
                </a:ext>
              </a:extLst>
            </p:cNvPr>
            <p:cNvSpPr txBox="1"/>
            <p:nvPr/>
          </p:nvSpPr>
          <p:spPr>
            <a:xfrm>
              <a:off x="8037577" y="2319465"/>
              <a:ext cx="1473544" cy="30777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buntu" panose="020B0504030602030204" pitchFamily="34" charset="0"/>
                  <a:ea typeface="+mn-ea"/>
                  <a:cs typeface="+mn-cs"/>
                </a:rPr>
                <a:t>ОТКРЫТОСТЬ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867E520-5BA0-8148-59D9-27403E50A978}"/>
                </a:ext>
              </a:extLst>
            </p:cNvPr>
            <p:cNvSpPr txBox="1"/>
            <p:nvPr/>
          </p:nvSpPr>
          <p:spPr>
            <a:xfrm>
              <a:off x="9144041" y="3047489"/>
              <a:ext cx="1343136" cy="30777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buntu" panose="020B0504030602030204" pitchFamily="34" charset="0"/>
                  <a:ea typeface="+mn-ea"/>
                  <a:cs typeface="+mn-cs"/>
                </a:rPr>
                <a:t>СМЕЛОСТЬ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DB8C5DF-3D64-3F16-B2C1-9907415C2903}"/>
                </a:ext>
              </a:extLst>
            </p:cNvPr>
            <p:cNvSpPr txBox="1"/>
            <p:nvPr/>
          </p:nvSpPr>
          <p:spPr>
            <a:xfrm>
              <a:off x="9164520" y="4269258"/>
              <a:ext cx="1710440" cy="30777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1200" cap="none" spc="-12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buntu" panose="020B0504030602030204" pitchFamily="34" charset="0"/>
                  <a:ea typeface="+mn-ea"/>
                  <a:cs typeface="+mn-cs"/>
                </a:rPr>
                <a:t>НОВАТОРСКОЕ </a:t>
              </a:r>
              <a:br>
                <a:rPr kumimoji="0" lang="en-US" sz="1000" b="1" i="0" u="none" strike="noStrike" kern="1200" cap="none" spc="-12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buntu" panose="020B0504030602030204" pitchFamily="34" charset="0"/>
                  <a:ea typeface="+mn-ea"/>
                  <a:cs typeface="+mn-cs"/>
                </a:rPr>
              </a:br>
              <a:r>
                <a:rPr kumimoji="0" lang="ru-ru" sz="1000" b="1" i="0" u="none" strike="noStrike" kern="1200" cap="none" spc="-12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buntu" panose="020B0504030602030204" pitchFamily="34" charset="0"/>
                  <a:ea typeface="+mn-ea"/>
                  <a:cs typeface="+mn-cs"/>
                </a:rPr>
                <a:t>МЫШЛЕНИЕ</a:t>
              </a:r>
              <a:endParaRPr kumimoji="0" lang="ru-ru" sz="1000" b="1" i="0" u="none" strike="noStrike" kern="1200" cap="none" spc="-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96911F2-FF1F-30FD-CFD5-D8295AEEF77E}"/>
                </a:ext>
              </a:extLst>
            </p:cNvPr>
            <p:cNvSpPr txBox="1"/>
            <p:nvPr/>
          </p:nvSpPr>
          <p:spPr>
            <a:xfrm>
              <a:off x="7697528" y="5179419"/>
              <a:ext cx="2231296" cy="30777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1200" cap="none" spc="-1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buntu" panose="020B0504030602030204" pitchFamily="34" charset="0"/>
                  <a:ea typeface="+mn-ea"/>
                  <a:cs typeface="+mn-cs"/>
                </a:rPr>
                <a:t>ОТВЕТСТВЕННОСТЬ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2A1C450-C1F4-8E6E-B397-B85E905A73BE}"/>
                </a:ext>
              </a:extLst>
            </p:cNvPr>
            <p:cNvSpPr txBox="1"/>
            <p:nvPr/>
          </p:nvSpPr>
          <p:spPr>
            <a:xfrm>
              <a:off x="6850448" y="3047489"/>
              <a:ext cx="1589652" cy="30777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buntu" panose="020B0504030602030204" pitchFamily="34" charset="0"/>
                  <a:ea typeface="+mn-ea"/>
                  <a:cs typeface="+mn-cs"/>
                </a:rPr>
                <a:t>ЭМПАТИЯ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A2B030E-72AB-82C0-5358-9864CC4B39A6}"/>
                </a:ext>
              </a:extLst>
            </p:cNvPr>
            <p:cNvSpPr txBox="1"/>
            <p:nvPr/>
          </p:nvSpPr>
          <p:spPr>
            <a:xfrm>
              <a:off x="7228241" y="4373766"/>
              <a:ext cx="743111" cy="30777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buntu" panose="020B0504030602030204" pitchFamily="34" charset="0"/>
                  <a:ea typeface="+mn-ea"/>
                  <a:cs typeface="+mn-cs"/>
                </a:rPr>
                <a:t>СИЛА ВОЛИ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30921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3195F7-A6B9-3391-A6F8-368B7F2DA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969195-4D4A-9FFC-346A-2877D76473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Что такое «лидер»?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1926D0-FF22-9164-7721-A9C4C6830B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39945" y="575623"/>
            <a:ext cx="528061" cy="356260"/>
          </a:xfrm>
        </p:spPr>
        <p:txBody>
          <a:bodyPr/>
          <a:lstStyle/>
          <a:p>
            <a:r>
              <a:rPr lang="ru-ru" dirty="0"/>
              <a:t>1.2.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AF15CB-4173-3323-2E39-8E1AEB51FE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Первый день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41ED75-4BF2-E397-7051-ED02470B05A5}"/>
              </a:ext>
            </a:extLst>
          </p:cNvPr>
          <p:cNvSpPr txBox="1"/>
          <p:nvPr/>
        </p:nvSpPr>
        <p:spPr>
          <a:xfrm>
            <a:off x="698373" y="1989100"/>
            <a:ext cx="5906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6891F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Качества общего лидера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89EB62-6284-7A7F-99F0-3C4965479D20}"/>
              </a:ext>
            </a:extLst>
          </p:cNvPr>
          <p:cNvSpPr txBox="1"/>
          <p:nvPr/>
        </p:nvSpPr>
        <p:spPr>
          <a:xfrm>
            <a:off x="734588" y="2749148"/>
            <a:ext cx="5528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92662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Шесть качеств, которые </a:t>
            </a: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292662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необходимы </a:t>
            </a:r>
            <a:b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292662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</a:b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292662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каждому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92662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лидеру для достижения успеха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F64C7ADD-C23A-5367-D993-CDD0E58328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866208"/>
              </p:ext>
            </p:extLst>
          </p:nvPr>
        </p:nvGraphicFramePr>
        <p:xfrm>
          <a:off x="969573" y="3656629"/>
          <a:ext cx="5364000" cy="15871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16000">
                  <a:extLst>
                    <a:ext uri="{9D8B030D-6E8A-4147-A177-3AD203B41FA5}">
                      <a16:colId xmlns:a16="http://schemas.microsoft.com/office/drawing/2014/main" val="2158658509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980299968"/>
                    </a:ext>
                  </a:extLst>
                </a:gridCol>
                <a:gridCol w="216000">
                  <a:extLst>
                    <a:ext uri="{9D8B030D-6E8A-4147-A177-3AD203B41FA5}">
                      <a16:colId xmlns:a16="http://schemas.microsoft.com/office/drawing/2014/main" val="1862694153"/>
                    </a:ext>
                  </a:extLst>
                </a:gridCol>
                <a:gridCol w="2592000">
                  <a:extLst>
                    <a:ext uri="{9D8B030D-6E8A-4147-A177-3AD203B41FA5}">
                      <a16:colId xmlns:a16="http://schemas.microsoft.com/office/drawing/2014/main" val="1640913183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2"/>
                        </a:solidFill>
                        <a:latin typeface="Ubuntu" panose="020B0504030602030204" pitchFamily="34" charset="0"/>
                      </a:endParaRPr>
                    </a:p>
                  </a:txBody>
                  <a:tcPr>
                    <a:solidFill>
                      <a:srgbClr val="40CFB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dirty="0">
                          <a:solidFill>
                            <a:srgbClr val="1C9B86"/>
                          </a:solidFill>
                          <a:latin typeface="Ubuntu" panose="020B0504030602030204" pitchFamily="34" charset="0"/>
                        </a:rPr>
                        <a:t>ЭМПАТИЯ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  <a:latin typeface="Ubuntu" panose="020B0504030602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Ubuntu" panose="020B0504030602030204" pitchFamily="34" charset="0"/>
                        </a:rPr>
                        <a:t>ОТКРЫТОСТЬ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3986456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1D417F"/>
                        </a:solidFill>
                        <a:latin typeface="Ubuntu" panose="020B0504030602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Ubuntu" panose="020B0504030602030204" pitchFamily="34" charset="0"/>
                        </a:rPr>
                        <a:t>СИЛА ВОЛИ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1D417F"/>
                        </a:solidFill>
                        <a:latin typeface="Ubuntu" panose="020B0504030602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Ubuntu" panose="020B0504030602030204" pitchFamily="34" charset="0"/>
                        </a:rPr>
                        <a:t>СМЕЛОСТЬ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5698704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1C9B86"/>
                        </a:solidFill>
                        <a:latin typeface="Ubuntu" panose="020B0504030602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Ubuntu" panose="020B0504030602030204" pitchFamily="34" charset="0"/>
                        </a:rPr>
                        <a:t>ОТВЕТСТВЕННОСТЬ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1C9B86"/>
                        </a:solidFill>
                        <a:latin typeface="Ubuntu" panose="020B0504030602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Ubuntu" panose="020B0504030602030204" pitchFamily="34" charset="0"/>
                        </a:rPr>
                        <a:t>НОВАТОРСКОЕ МЫШЛЕНИЕ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3581483"/>
                  </a:ext>
                </a:extLst>
              </a:tr>
            </a:tbl>
          </a:graphicData>
        </a:graphic>
      </p:graphicFrame>
      <p:pic>
        <p:nvPicPr>
          <p:cNvPr id="8" name="Graphic 7">
            <a:extLst>
              <a:ext uri="{FF2B5EF4-FFF2-40B4-BE49-F238E27FC236}">
                <a16:creationId xmlns:a16="http://schemas.microsoft.com/office/drawing/2014/main" id="{084F3F0E-0D94-5584-1D41-590A3FA57A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66929" y="1538927"/>
            <a:ext cx="4343178" cy="47434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B962CA6-8725-B1B3-DDDF-FDB9A6468C73}"/>
              </a:ext>
            </a:extLst>
          </p:cNvPr>
          <p:cNvSpPr txBox="1"/>
          <p:nvPr/>
        </p:nvSpPr>
        <p:spPr>
          <a:xfrm>
            <a:off x="8101746" y="2343829"/>
            <a:ext cx="1473544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ОТКРЫТОСТЬ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DD67A8-D2B9-4361-8017-1C8860AF8D2F}"/>
              </a:ext>
            </a:extLst>
          </p:cNvPr>
          <p:cNvSpPr txBox="1"/>
          <p:nvPr/>
        </p:nvSpPr>
        <p:spPr>
          <a:xfrm>
            <a:off x="9208210" y="3071853"/>
            <a:ext cx="1343136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СМЕЛОСТЬ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84EC1D-832A-1611-A22D-85663FC7B5ED}"/>
              </a:ext>
            </a:extLst>
          </p:cNvPr>
          <p:cNvSpPr txBox="1"/>
          <p:nvPr/>
        </p:nvSpPr>
        <p:spPr>
          <a:xfrm>
            <a:off x="9228689" y="4293622"/>
            <a:ext cx="1710440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-12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НОВАТОРСКОЕ </a:t>
            </a:r>
            <a:br>
              <a:rPr kumimoji="0" lang="en-US" sz="1000" b="1" i="0" u="none" strike="noStrike" kern="1200" cap="none" spc="-12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</a:br>
            <a:r>
              <a:rPr kumimoji="0" lang="ru-ru" sz="1000" b="1" i="0" u="none" strike="noStrike" kern="1200" cap="none" spc="-12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МЫШЛЕНИЕ</a:t>
            </a:r>
            <a:endParaRPr kumimoji="0" lang="ru-ru" sz="1000" b="1" i="0" u="none" strike="noStrike" kern="1200" cap="none" spc="-12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 panose="020B050403060203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0F345F-B74E-139D-EBE6-D3CD2A6E361D}"/>
              </a:ext>
            </a:extLst>
          </p:cNvPr>
          <p:cNvSpPr txBox="1"/>
          <p:nvPr/>
        </p:nvSpPr>
        <p:spPr>
          <a:xfrm>
            <a:off x="7761697" y="5203783"/>
            <a:ext cx="2231296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-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ОТВЕТСТВЕННОСТЬ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481382-4D41-7ADE-CFF2-585635B820D2}"/>
              </a:ext>
            </a:extLst>
          </p:cNvPr>
          <p:cNvSpPr txBox="1"/>
          <p:nvPr/>
        </p:nvSpPr>
        <p:spPr>
          <a:xfrm>
            <a:off x="6914617" y="3071853"/>
            <a:ext cx="1589652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ЭМПАТИЯ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B3F200-E12D-A211-2F52-A23519EB0207}"/>
              </a:ext>
            </a:extLst>
          </p:cNvPr>
          <p:cNvSpPr txBox="1"/>
          <p:nvPr/>
        </p:nvSpPr>
        <p:spPr>
          <a:xfrm>
            <a:off x="7292410" y="4398130"/>
            <a:ext cx="743111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СИЛА ВОЛИ</a:t>
            </a:r>
          </a:p>
        </p:txBody>
      </p:sp>
    </p:spTree>
    <p:extLst>
      <p:ext uri="{BB962C8B-B14F-4D97-AF65-F5344CB8AC3E}">
        <p14:creationId xmlns:p14="http://schemas.microsoft.com/office/powerpoint/2010/main" val="517228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40C01F-9B40-77AF-27B5-EDE24767AD2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17550" y="3057581"/>
            <a:ext cx="8792210" cy="13081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>
                <a:solidFill>
                  <a:schemeClr val="bg1"/>
                </a:solidFill>
                <a:latin typeface="Ubuntu" panose="020B0504030602030204" pitchFamily="34" charset="0"/>
              </a:rPr>
              <a:t>Дополнительный первоначальный опрос о семейном благополучии</a:t>
            </a:r>
          </a:p>
        </p:txBody>
      </p:sp>
    </p:spTree>
    <p:extLst>
      <p:ext uri="{BB962C8B-B14F-4D97-AF65-F5344CB8AC3E}">
        <p14:creationId xmlns:p14="http://schemas.microsoft.com/office/powerpoint/2010/main" val="19242142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AE963-C79C-00B3-E60D-66F11BFA8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77BC670-C12E-A698-CF2C-A5E64F3B31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Что такое «лидер»?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5829C4-0A09-E5C4-8CD8-E87F3EA7EF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39945" y="575623"/>
            <a:ext cx="528061" cy="356260"/>
          </a:xfrm>
        </p:spPr>
        <p:txBody>
          <a:bodyPr/>
          <a:lstStyle/>
          <a:p>
            <a:r>
              <a:rPr lang="ru-ru" dirty="0"/>
              <a:t>1.2.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00C52D-A42B-4294-60D4-5255E752B6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Первый день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10D1FD-BC63-2EA9-2444-45C39D4A8FCA}"/>
              </a:ext>
            </a:extLst>
          </p:cNvPr>
          <p:cNvSpPr txBox="1"/>
          <p:nvPr/>
        </p:nvSpPr>
        <p:spPr>
          <a:xfrm>
            <a:off x="698373" y="1989100"/>
            <a:ext cx="5906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6891F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Качества общего лидера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48BE7B-6EE5-02E1-0AA5-07D07D91FD6F}"/>
              </a:ext>
            </a:extLst>
          </p:cNvPr>
          <p:cNvSpPr txBox="1"/>
          <p:nvPr/>
        </p:nvSpPr>
        <p:spPr>
          <a:xfrm>
            <a:off x="734588" y="2749148"/>
            <a:ext cx="5528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92662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Шесть качеств, которые </a:t>
            </a: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292662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необходимы </a:t>
            </a:r>
            <a:b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292662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</a:b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292662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каждому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92662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лидеру для достижения успеха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73205D9E-5732-5AB6-8996-9F71E32103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932545"/>
              </p:ext>
            </p:extLst>
          </p:nvPr>
        </p:nvGraphicFramePr>
        <p:xfrm>
          <a:off x="969573" y="3658037"/>
          <a:ext cx="5364000" cy="15871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16000">
                  <a:extLst>
                    <a:ext uri="{9D8B030D-6E8A-4147-A177-3AD203B41FA5}">
                      <a16:colId xmlns:a16="http://schemas.microsoft.com/office/drawing/2014/main" val="2158658509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980299968"/>
                    </a:ext>
                  </a:extLst>
                </a:gridCol>
                <a:gridCol w="216000">
                  <a:extLst>
                    <a:ext uri="{9D8B030D-6E8A-4147-A177-3AD203B41FA5}">
                      <a16:colId xmlns:a16="http://schemas.microsoft.com/office/drawing/2014/main" val="1862694153"/>
                    </a:ext>
                  </a:extLst>
                </a:gridCol>
                <a:gridCol w="2592000">
                  <a:extLst>
                    <a:ext uri="{9D8B030D-6E8A-4147-A177-3AD203B41FA5}">
                      <a16:colId xmlns:a16="http://schemas.microsoft.com/office/drawing/2014/main" val="1640913183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  <a:latin typeface="Ubuntu" panose="020B0504030602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Ubuntu" panose="020B0504030602030204" pitchFamily="34" charset="0"/>
                        </a:rPr>
                        <a:t>ЭМПАТИЯ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  <a:latin typeface="Ubuntu" panose="020B0504030602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Ubuntu" panose="020B0504030602030204" pitchFamily="34" charset="0"/>
                        </a:rPr>
                        <a:t>ОТКРЫТОСТЬ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3986456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1D417F"/>
                        </a:solidFill>
                        <a:latin typeface="Ubuntu" panose="020B0504030602030204" pitchFamily="34" charset="0"/>
                      </a:endParaRPr>
                    </a:p>
                  </a:txBody>
                  <a:tcPr>
                    <a:solidFill>
                      <a:srgbClr val="FFDC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dirty="0">
                          <a:solidFill>
                            <a:srgbClr val="E6CE54"/>
                          </a:solidFill>
                          <a:latin typeface="Ubuntu" panose="020B0504030602030204" pitchFamily="34" charset="0"/>
                        </a:rPr>
                        <a:t>СИЛА ВОЛИ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1D417F"/>
                        </a:solidFill>
                        <a:latin typeface="Ubuntu" panose="020B0504030602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Ubuntu" panose="020B0504030602030204" pitchFamily="34" charset="0"/>
                        </a:rPr>
                        <a:t>СМЕЛОСТЬ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5698704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1C9B86"/>
                        </a:solidFill>
                        <a:latin typeface="Ubuntu" panose="020B0504030602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Ubuntu" panose="020B0504030602030204" pitchFamily="34" charset="0"/>
                        </a:rPr>
                        <a:t>ОТВЕТСТВЕННОСТЬ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1C9B86"/>
                        </a:solidFill>
                        <a:latin typeface="Ubuntu" panose="020B0504030602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Ubuntu" panose="020B0504030602030204" pitchFamily="34" charset="0"/>
                        </a:rPr>
                        <a:t>НОВАТОРСКОЕ МЫШЛЕНИЕ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3581483"/>
                  </a:ext>
                </a:extLst>
              </a:tr>
            </a:tbl>
          </a:graphicData>
        </a:graphic>
      </p:graphicFrame>
      <p:pic>
        <p:nvPicPr>
          <p:cNvPr id="8" name="Graphic 7">
            <a:extLst>
              <a:ext uri="{FF2B5EF4-FFF2-40B4-BE49-F238E27FC236}">
                <a16:creationId xmlns:a16="http://schemas.microsoft.com/office/drawing/2014/main" id="{0786BC09-3D40-F3C6-784E-B08F0067D6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66929" y="1538927"/>
            <a:ext cx="4343178" cy="47434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E5D5577-9848-14CD-A51F-B15090BE732E}"/>
              </a:ext>
            </a:extLst>
          </p:cNvPr>
          <p:cNvSpPr txBox="1"/>
          <p:nvPr/>
        </p:nvSpPr>
        <p:spPr>
          <a:xfrm>
            <a:off x="8101746" y="2343829"/>
            <a:ext cx="1473544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ОТКРЫТОСТЬ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CA5D47-7D80-299D-2B1E-9313CB9696D2}"/>
              </a:ext>
            </a:extLst>
          </p:cNvPr>
          <p:cNvSpPr txBox="1"/>
          <p:nvPr/>
        </p:nvSpPr>
        <p:spPr>
          <a:xfrm>
            <a:off x="9208210" y="3071853"/>
            <a:ext cx="1343136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СМЕЛОСТЬ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2AE72E-F0F9-FCA8-E5B2-9C6BF751B904}"/>
              </a:ext>
            </a:extLst>
          </p:cNvPr>
          <p:cNvSpPr txBox="1"/>
          <p:nvPr/>
        </p:nvSpPr>
        <p:spPr>
          <a:xfrm>
            <a:off x="9228689" y="4293622"/>
            <a:ext cx="1710440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-12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НОВАТОРСКОЕ </a:t>
            </a:r>
            <a:br>
              <a:rPr kumimoji="0" lang="en-US" sz="1000" b="1" i="0" u="none" strike="noStrike" kern="1200" cap="none" spc="-12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</a:br>
            <a:r>
              <a:rPr kumimoji="0" lang="ru-ru" sz="1000" b="1" i="0" u="none" strike="noStrike" kern="1200" cap="none" spc="-12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МЫШЛЕНИЕ</a:t>
            </a:r>
            <a:endParaRPr kumimoji="0" lang="ru-ru" sz="1000" b="1" i="0" u="none" strike="noStrike" kern="1200" cap="none" spc="-12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 panose="020B050403060203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684BEE-03A9-3780-07A5-CD05057E3447}"/>
              </a:ext>
            </a:extLst>
          </p:cNvPr>
          <p:cNvSpPr txBox="1"/>
          <p:nvPr/>
        </p:nvSpPr>
        <p:spPr>
          <a:xfrm>
            <a:off x="7761697" y="5203783"/>
            <a:ext cx="2231296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-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ОТВЕТСТВЕННОСТЬ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702774-B2FA-69FD-F879-333539BD4C6F}"/>
              </a:ext>
            </a:extLst>
          </p:cNvPr>
          <p:cNvSpPr txBox="1"/>
          <p:nvPr/>
        </p:nvSpPr>
        <p:spPr>
          <a:xfrm>
            <a:off x="6914617" y="3071853"/>
            <a:ext cx="1589652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ЭМПАТИЯ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5ABC45E-7938-1F57-4488-B4EA44A6EB97}"/>
              </a:ext>
            </a:extLst>
          </p:cNvPr>
          <p:cNvSpPr txBox="1"/>
          <p:nvPr/>
        </p:nvSpPr>
        <p:spPr>
          <a:xfrm>
            <a:off x="7292410" y="4398130"/>
            <a:ext cx="743111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СИЛА ВОЛИ</a:t>
            </a:r>
          </a:p>
        </p:txBody>
      </p:sp>
    </p:spTree>
    <p:extLst>
      <p:ext uri="{BB962C8B-B14F-4D97-AF65-F5344CB8AC3E}">
        <p14:creationId xmlns:p14="http://schemas.microsoft.com/office/powerpoint/2010/main" val="18454793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A51C07-0D67-9FF6-655A-B47B143EC1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6BDD327-2EE3-628E-849E-8745A3BC6F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Что такое «лидер»?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99C7EC-D6C7-6418-A125-1B9639F4AC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39945" y="575623"/>
            <a:ext cx="528061" cy="356260"/>
          </a:xfrm>
        </p:spPr>
        <p:txBody>
          <a:bodyPr/>
          <a:lstStyle/>
          <a:p>
            <a:r>
              <a:rPr lang="ru-ru" dirty="0"/>
              <a:t>1.2.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9F8F7A-9692-6DC3-689D-D9CA156ECD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Первый день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957E39-6D0B-FE06-C996-B0BEE1FCCEE1}"/>
              </a:ext>
            </a:extLst>
          </p:cNvPr>
          <p:cNvSpPr txBox="1"/>
          <p:nvPr/>
        </p:nvSpPr>
        <p:spPr>
          <a:xfrm>
            <a:off x="698373" y="1989100"/>
            <a:ext cx="5906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6891F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Качества общего лидера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C4A2A9-F42D-9632-3D34-F5CE076E2041}"/>
              </a:ext>
            </a:extLst>
          </p:cNvPr>
          <p:cNvSpPr txBox="1"/>
          <p:nvPr/>
        </p:nvSpPr>
        <p:spPr>
          <a:xfrm>
            <a:off x="734588" y="2749148"/>
            <a:ext cx="5528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92662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Шесть качеств, которые </a:t>
            </a: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292662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необходимы </a:t>
            </a:r>
            <a:b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292662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</a:b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292662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каждому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92662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лидеру для достижения успеха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EB49A6FE-0357-B4BD-856D-A4D3F7D92E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2959239"/>
              </p:ext>
            </p:extLst>
          </p:nvPr>
        </p:nvGraphicFramePr>
        <p:xfrm>
          <a:off x="969573" y="3658434"/>
          <a:ext cx="5364000" cy="16480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16000">
                  <a:extLst>
                    <a:ext uri="{9D8B030D-6E8A-4147-A177-3AD203B41FA5}">
                      <a16:colId xmlns:a16="http://schemas.microsoft.com/office/drawing/2014/main" val="2158658509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980299968"/>
                    </a:ext>
                  </a:extLst>
                </a:gridCol>
                <a:gridCol w="216000">
                  <a:extLst>
                    <a:ext uri="{9D8B030D-6E8A-4147-A177-3AD203B41FA5}">
                      <a16:colId xmlns:a16="http://schemas.microsoft.com/office/drawing/2014/main" val="1862694153"/>
                    </a:ext>
                  </a:extLst>
                </a:gridCol>
                <a:gridCol w="2592000">
                  <a:extLst>
                    <a:ext uri="{9D8B030D-6E8A-4147-A177-3AD203B41FA5}">
                      <a16:colId xmlns:a16="http://schemas.microsoft.com/office/drawing/2014/main" val="1640913183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  <a:latin typeface="Ubuntu" panose="020B0504030602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Ubuntu" panose="020B0504030602030204" pitchFamily="34" charset="0"/>
                        </a:rPr>
                        <a:t>ЭМПАТИЯ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  <a:latin typeface="Ubuntu" panose="020B0504030602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Ubuntu" panose="020B0504030602030204" pitchFamily="34" charset="0"/>
                        </a:rPr>
                        <a:t>ОТКРЫТОСТЬ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3986456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1D417F"/>
                        </a:solidFill>
                        <a:latin typeface="Ubuntu" panose="020B0504030602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Ubuntu" panose="020B0504030602030204" pitchFamily="34" charset="0"/>
                        </a:rPr>
                        <a:t>СИЛА ВОЛИ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1D417F"/>
                        </a:solidFill>
                        <a:latin typeface="Ubuntu" panose="020B0504030602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Ubuntu" panose="020B0504030602030204" pitchFamily="34" charset="0"/>
                        </a:rPr>
                        <a:t>СМЕЛОСТЬ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5698704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1C9B86"/>
                        </a:solidFill>
                        <a:latin typeface="Ubuntu" panose="020B0504030602030204" pitchFamily="34" charset="0"/>
                      </a:endParaRPr>
                    </a:p>
                  </a:txBody>
                  <a:tcPr>
                    <a:solidFill>
                      <a:srgbClr val="F9914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>
                          <a:solidFill>
                            <a:srgbClr val="F76200"/>
                          </a:solidFill>
                          <a:latin typeface="Ubuntu" panose="020B0504030602030204" pitchFamily="34" charset="0"/>
                        </a:rPr>
                        <a:t>ОТВЕТСТВЕН</a:t>
                      </a:r>
                      <a:r>
                        <a:rPr lang="en-US" sz="1800" b="1">
                          <a:solidFill>
                            <a:srgbClr val="F76200"/>
                          </a:solidFill>
                          <a:latin typeface="Ubuntu" panose="020B0504030602030204" pitchFamily="34" charset="0"/>
                        </a:rPr>
                        <a:t>-</a:t>
                      </a:r>
                      <a:r>
                        <a:rPr lang="ru-ru" sz="1800" b="1">
                          <a:solidFill>
                            <a:srgbClr val="F76200"/>
                          </a:solidFill>
                          <a:latin typeface="Ubuntu" panose="020B0504030602030204" pitchFamily="34" charset="0"/>
                        </a:rPr>
                        <a:t>НОСТЬ</a:t>
                      </a:r>
                      <a:endParaRPr lang="ru-ru" sz="1800" b="1" dirty="0">
                        <a:solidFill>
                          <a:srgbClr val="F76200"/>
                        </a:solidFill>
                        <a:latin typeface="Ubuntu" panose="020B0504030602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1C9B86"/>
                        </a:solidFill>
                        <a:latin typeface="Ubuntu" panose="020B0504030602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Ubuntu" panose="020B0504030602030204" pitchFamily="34" charset="0"/>
                        </a:rPr>
                        <a:t>НОВАТОРСКОЕ МЫШЛЕНИЕ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3581483"/>
                  </a:ext>
                </a:extLst>
              </a:tr>
            </a:tbl>
          </a:graphicData>
        </a:graphic>
      </p:graphicFrame>
      <p:pic>
        <p:nvPicPr>
          <p:cNvPr id="8" name="Graphic 7">
            <a:extLst>
              <a:ext uri="{FF2B5EF4-FFF2-40B4-BE49-F238E27FC236}">
                <a16:creationId xmlns:a16="http://schemas.microsoft.com/office/drawing/2014/main" id="{44617500-3D5A-7413-2C4E-9285CCA48F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66929" y="1538927"/>
            <a:ext cx="4343178" cy="47434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B7C710F-3CBB-0B52-74B2-9CAF9401D2BF}"/>
              </a:ext>
            </a:extLst>
          </p:cNvPr>
          <p:cNvSpPr txBox="1"/>
          <p:nvPr/>
        </p:nvSpPr>
        <p:spPr>
          <a:xfrm>
            <a:off x="8101746" y="2343829"/>
            <a:ext cx="1473544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ОТКРЫТОСТЬ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19C986-741F-0EDE-F4B9-599F4729194D}"/>
              </a:ext>
            </a:extLst>
          </p:cNvPr>
          <p:cNvSpPr txBox="1"/>
          <p:nvPr/>
        </p:nvSpPr>
        <p:spPr>
          <a:xfrm>
            <a:off x="9208210" y="3071853"/>
            <a:ext cx="1343136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СМЕЛОСТЬ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F6347E-96C7-C07D-C6EA-91EB7CDDF032}"/>
              </a:ext>
            </a:extLst>
          </p:cNvPr>
          <p:cNvSpPr txBox="1"/>
          <p:nvPr/>
        </p:nvSpPr>
        <p:spPr>
          <a:xfrm>
            <a:off x="9228689" y="4293622"/>
            <a:ext cx="1710440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-12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НОВАТОРСКОЕ </a:t>
            </a:r>
            <a:br>
              <a:rPr kumimoji="0" lang="en-US" sz="1000" b="1" i="0" u="none" strike="noStrike" kern="1200" cap="none" spc="-12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</a:br>
            <a:r>
              <a:rPr kumimoji="0" lang="ru-ru" sz="1000" b="1" i="0" u="none" strike="noStrike" kern="1200" cap="none" spc="-12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МЫШЛЕНИЕ</a:t>
            </a:r>
            <a:endParaRPr kumimoji="0" lang="ru-ru" sz="1000" b="1" i="0" u="none" strike="noStrike" kern="1200" cap="none" spc="-12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 panose="020B050403060203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752AAC-D016-9479-9DC4-DF94E15307C1}"/>
              </a:ext>
            </a:extLst>
          </p:cNvPr>
          <p:cNvSpPr txBox="1"/>
          <p:nvPr/>
        </p:nvSpPr>
        <p:spPr>
          <a:xfrm>
            <a:off x="7761697" y="5203783"/>
            <a:ext cx="2231296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-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ОТВЕТСТВЕННОСТЬ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FB8CFF-FA1E-D355-E698-2AB850C99890}"/>
              </a:ext>
            </a:extLst>
          </p:cNvPr>
          <p:cNvSpPr txBox="1"/>
          <p:nvPr/>
        </p:nvSpPr>
        <p:spPr>
          <a:xfrm>
            <a:off x="6914617" y="3071853"/>
            <a:ext cx="1589652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ЭМПАТИЯ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31AE53-EF0A-5D6C-4086-5B9E9228D944}"/>
              </a:ext>
            </a:extLst>
          </p:cNvPr>
          <p:cNvSpPr txBox="1"/>
          <p:nvPr/>
        </p:nvSpPr>
        <p:spPr>
          <a:xfrm>
            <a:off x="7292410" y="4398130"/>
            <a:ext cx="743111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СИЛА ВОЛИ</a:t>
            </a:r>
          </a:p>
        </p:txBody>
      </p:sp>
    </p:spTree>
    <p:extLst>
      <p:ext uri="{BB962C8B-B14F-4D97-AF65-F5344CB8AC3E}">
        <p14:creationId xmlns:p14="http://schemas.microsoft.com/office/powerpoint/2010/main" val="7621322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7AA8C4-0FBB-0C95-B822-DCE6CB335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2932AC-50BC-4D44-94F4-E8C50A0026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Что такое «лидер»?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091837-803D-03D2-5388-1C64B95E77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39945" y="575623"/>
            <a:ext cx="528061" cy="356260"/>
          </a:xfrm>
        </p:spPr>
        <p:txBody>
          <a:bodyPr/>
          <a:lstStyle/>
          <a:p>
            <a:r>
              <a:rPr lang="ru-ru" dirty="0"/>
              <a:t>1.2.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CAFAE8-D4AB-D237-2F63-E2BC8572F7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Первый день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DD2F79-E804-C8B0-D351-BB2C49B37ABD}"/>
              </a:ext>
            </a:extLst>
          </p:cNvPr>
          <p:cNvSpPr txBox="1"/>
          <p:nvPr/>
        </p:nvSpPr>
        <p:spPr>
          <a:xfrm>
            <a:off x="698373" y="1989100"/>
            <a:ext cx="5906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6891F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Качества общего лидера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934DFD-72EF-38FA-35E6-173786D797D5}"/>
              </a:ext>
            </a:extLst>
          </p:cNvPr>
          <p:cNvSpPr txBox="1"/>
          <p:nvPr/>
        </p:nvSpPr>
        <p:spPr>
          <a:xfrm>
            <a:off x="734588" y="2749148"/>
            <a:ext cx="5528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92662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Шесть качеств, которые </a:t>
            </a: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292662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необходимы </a:t>
            </a:r>
            <a:b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292662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</a:b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292662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каждому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92662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лидеру для достижения успеха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9E66E250-0E1B-CD55-C0C1-9A783E5158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7995770"/>
              </p:ext>
            </p:extLst>
          </p:nvPr>
        </p:nvGraphicFramePr>
        <p:xfrm>
          <a:off x="969573" y="3659344"/>
          <a:ext cx="5364000" cy="15871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16000">
                  <a:extLst>
                    <a:ext uri="{9D8B030D-6E8A-4147-A177-3AD203B41FA5}">
                      <a16:colId xmlns:a16="http://schemas.microsoft.com/office/drawing/2014/main" val="2158658509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980299968"/>
                    </a:ext>
                  </a:extLst>
                </a:gridCol>
                <a:gridCol w="216000">
                  <a:extLst>
                    <a:ext uri="{9D8B030D-6E8A-4147-A177-3AD203B41FA5}">
                      <a16:colId xmlns:a16="http://schemas.microsoft.com/office/drawing/2014/main" val="1862694153"/>
                    </a:ext>
                  </a:extLst>
                </a:gridCol>
                <a:gridCol w="2592000">
                  <a:extLst>
                    <a:ext uri="{9D8B030D-6E8A-4147-A177-3AD203B41FA5}">
                      <a16:colId xmlns:a16="http://schemas.microsoft.com/office/drawing/2014/main" val="1640913183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  <a:latin typeface="Ubuntu" panose="020B0504030602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Ubuntu" panose="020B0504030602030204" pitchFamily="34" charset="0"/>
                        </a:rPr>
                        <a:t>ЭМПАТИЯ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  <a:latin typeface="Ubuntu" panose="020B0504030602030204" pitchFamily="34" charset="0"/>
                      </a:endParaRPr>
                    </a:p>
                  </a:txBody>
                  <a:tcPr>
                    <a:solidFill>
                      <a:srgbClr val="1BB4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dirty="0">
                          <a:solidFill>
                            <a:srgbClr val="1BB4E4"/>
                          </a:solidFill>
                          <a:latin typeface="Ubuntu" panose="020B0504030602030204" pitchFamily="34" charset="0"/>
                        </a:rPr>
                        <a:t>ОТКРЫТОСТЬ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3986456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1D417F"/>
                        </a:solidFill>
                        <a:latin typeface="Ubuntu" panose="020B0504030602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Ubuntu" panose="020B0504030602030204" pitchFamily="34" charset="0"/>
                        </a:rPr>
                        <a:t>СИЛА ВОЛИ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1D417F"/>
                        </a:solidFill>
                        <a:latin typeface="Ubuntu" panose="020B0504030602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Ubuntu" panose="020B0504030602030204" pitchFamily="34" charset="0"/>
                        </a:rPr>
                        <a:t>СМЕЛОСТЬ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5698704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1C9B86"/>
                        </a:solidFill>
                        <a:latin typeface="Ubuntu" panose="020B0504030602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Ubuntu" panose="020B0504030602030204" pitchFamily="34" charset="0"/>
                        </a:rPr>
                        <a:t>ОТВЕТСТВЕННОСТЬ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1C9B86"/>
                        </a:solidFill>
                        <a:latin typeface="Ubuntu" panose="020B0504030602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Ubuntu" panose="020B0504030602030204" pitchFamily="34" charset="0"/>
                        </a:rPr>
                        <a:t>НОВАТОРСКОЕ МЫШЛЕНИЕ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3581483"/>
                  </a:ext>
                </a:extLst>
              </a:tr>
            </a:tbl>
          </a:graphicData>
        </a:graphic>
      </p:graphicFrame>
      <p:pic>
        <p:nvPicPr>
          <p:cNvPr id="8" name="Graphic 7">
            <a:extLst>
              <a:ext uri="{FF2B5EF4-FFF2-40B4-BE49-F238E27FC236}">
                <a16:creationId xmlns:a16="http://schemas.microsoft.com/office/drawing/2014/main" id="{95803BE1-B661-5F71-3251-C52249070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66929" y="1538927"/>
            <a:ext cx="4343178" cy="47434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96CC40A-CDE1-D34D-95DB-B0E90819B458}"/>
              </a:ext>
            </a:extLst>
          </p:cNvPr>
          <p:cNvSpPr txBox="1"/>
          <p:nvPr/>
        </p:nvSpPr>
        <p:spPr>
          <a:xfrm>
            <a:off x="8101746" y="2343829"/>
            <a:ext cx="1473544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ОТКРЫТОСТЬ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3A4B50-12BA-5EFF-8A76-35E284C23BAA}"/>
              </a:ext>
            </a:extLst>
          </p:cNvPr>
          <p:cNvSpPr txBox="1"/>
          <p:nvPr/>
        </p:nvSpPr>
        <p:spPr>
          <a:xfrm>
            <a:off x="9208210" y="3071853"/>
            <a:ext cx="1343136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СМЕЛОСТЬ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9F6548-C096-DA72-40B8-961261713521}"/>
              </a:ext>
            </a:extLst>
          </p:cNvPr>
          <p:cNvSpPr txBox="1"/>
          <p:nvPr/>
        </p:nvSpPr>
        <p:spPr>
          <a:xfrm>
            <a:off x="9228689" y="4293622"/>
            <a:ext cx="1710440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-12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НОВАТОРСКОЕ </a:t>
            </a:r>
            <a:br>
              <a:rPr kumimoji="0" lang="en-US" sz="1000" b="1" i="0" u="none" strike="noStrike" kern="1200" cap="none" spc="-12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</a:br>
            <a:r>
              <a:rPr kumimoji="0" lang="ru-ru" sz="1000" b="1" i="0" u="none" strike="noStrike" kern="1200" cap="none" spc="-12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МЫШЛЕНИЕ</a:t>
            </a:r>
            <a:endParaRPr kumimoji="0" lang="ru-ru" sz="1000" b="1" i="0" u="none" strike="noStrike" kern="1200" cap="none" spc="-12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 panose="020B050403060203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05CAAE-88C4-DDB4-0D6F-24C21F9EB68D}"/>
              </a:ext>
            </a:extLst>
          </p:cNvPr>
          <p:cNvSpPr txBox="1"/>
          <p:nvPr/>
        </p:nvSpPr>
        <p:spPr>
          <a:xfrm>
            <a:off x="7761697" y="5203783"/>
            <a:ext cx="2231296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-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ОТВЕТСТВЕННОСТЬ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68C1C7-5CEC-187C-D35D-2EFCBF70FC84}"/>
              </a:ext>
            </a:extLst>
          </p:cNvPr>
          <p:cNvSpPr txBox="1"/>
          <p:nvPr/>
        </p:nvSpPr>
        <p:spPr>
          <a:xfrm>
            <a:off x="6914617" y="3071853"/>
            <a:ext cx="1589652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ЭМПАТИЯ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03D717-0A90-CA49-96C7-4FDE14EAE0B0}"/>
              </a:ext>
            </a:extLst>
          </p:cNvPr>
          <p:cNvSpPr txBox="1"/>
          <p:nvPr/>
        </p:nvSpPr>
        <p:spPr>
          <a:xfrm>
            <a:off x="7292410" y="4398130"/>
            <a:ext cx="743111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СИЛА ВОЛИ</a:t>
            </a:r>
          </a:p>
        </p:txBody>
      </p:sp>
    </p:spTree>
    <p:extLst>
      <p:ext uri="{BB962C8B-B14F-4D97-AF65-F5344CB8AC3E}">
        <p14:creationId xmlns:p14="http://schemas.microsoft.com/office/powerpoint/2010/main" val="19676257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6D6B9F-8127-A614-BFAB-AFE059B7F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6D49A73-CB52-21ED-81E1-9DDF84F858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Что такое «лидер»?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C11CAE-182D-101A-2B5E-12DE49D030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39945" y="575623"/>
            <a:ext cx="528061" cy="356260"/>
          </a:xfrm>
        </p:spPr>
        <p:txBody>
          <a:bodyPr/>
          <a:lstStyle/>
          <a:p>
            <a:r>
              <a:rPr lang="ru-ru" dirty="0"/>
              <a:t>1.2.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429C71-9CDA-F55A-5664-314A60A392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Первый день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C32915-7E76-5978-9388-17103E8642F4}"/>
              </a:ext>
            </a:extLst>
          </p:cNvPr>
          <p:cNvSpPr txBox="1"/>
          <p:nvPr/>
        </p:nvSpPr>
        <p:spPr>
          <a:xfrm>
            <a:off x="698373" y="1989100"/>
            <a:ext cx="5906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6891F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Качества общего лидера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933189-1A18-9DCF-75BA-A3D428F5BC64}"/>
              </a:ext>
            </a:extLst>
          </p:cNvPr>
          <p:cNvSpPr txBox="1"/>
          <p:nvPr/>
        </p:nvSpPr>
        <p:spPr>
          <a:xfrm>
            <a:off x="734588" y="2749148"/>
            <a:ext cx="5528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92662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Шесть качеств, которые </a:t>
            </a: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292662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необходимы </a:t>
            </a:r>
            <a:b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292662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</a:b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292662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каждому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92662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лидеру для достижения успеха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F918D467-AC8A-864B-7886-611178D5E9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044530"/>
              </p:ext>
            </p:extLst>
          </p:nvPr>
        </p:nvGraphicFramePr>
        <p:xfrm>
          <a:off x="969573" y="3656629"/>
          <a:ext cx="5364000" cy="15871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16000">
                  <a:extLst>
                    <a:ext uri="{9D8B030D-6E8A-4147-A177-3AD203B41FA5}">
                      <a16:colId xmlns:a16="http://schemas.microsoft.com/office/drawing/2014/main" val="2158658509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980299968"/>
                    </a:ext>
                  </a:extLst>
                </a:gridCol>
                <a:gridCol w="216000">
                  <a:extLst>
                    <a:ext uri="{9D8B030D-6E8A-4147-A177-3AD203B41FA5}">
                      <a16:colId xmlns:a16="http://schemas.microsoft.com/office/drawing/2014/main" val="1862694153"/>
                    </a:ext>
                  </a:extLst>
                </a:gridCol>
                <a:gridCol w="2592000">
                  <a:extLst>
                    <a:ext uri="{9D8B030D-6E8A-4147-A177-3AD203B41FA5}">
                      <a16:colId xmlns:a16="http://schemas.microsoft.com/office/drawing/2014/main" val="1640913183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  <a:latin typeface="Ubuntu" panose="020B0504030602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Ubuntu" panose="020B0504030602030204" pitchFamily="34" charset="0"/>
                        </a:rPr>
                        <a:t>ЭМПАТИЯ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  <a:latin typeface="Ubuntu" panose="020B0504030602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Ubuntu" panose="020B0504030602030204" pitchFamily="34" charset="0"/>
                        </a:rPr>
                        <a:t>ОТКРЫТОСТЬ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3986456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1D417F"/>
                        </a:solidFill>
                        <a:latin typeface="Ubuntu" panose="020B0504030602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Ubuntu" panose="020B0504030602030204" pitchFamily="34" charset="0"/>
                        </a:rPr>
                        <a:t>СИЛА ВОЛИ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1D417F"/>
                        </a:solidFill>
                        <a:latin typeface="Ubuntu" panose="020B0504030602030204" pitchFamily="34" charset="0"/>
                      </a:endParaRPr>
                    </a:p>
                  </a:txBody>
                  <a:tcPr>
                    <a:solidFill>
                      <a:srgbClr val="B81BA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dirty="0">
                          <a:solidFill>
                            <a:srgbClr val="B81BAF"/>
                          </a:solidFill>
                          <a:latin typeface="Ubuntu" panose="020B0504030602030204" pitchFamily="34" charset="0"/>
                        </a:rPr>
                        <a:t>СМЕЛОСТЬ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5698704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1C9B86"/>
                        </a:solidFill>
                        <a:latin typeface="Ubuntu" panose="020B0504030602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Ubuntu" panose="020B0504030602030204" pitchFamily="34" charset="0"/>
                        </a:rPr>
                        <a:t>ОТВЕТСТВЕННОСТЬ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1C9B86"/>
                        </a:solidFill>
                        <a:latin typeface="Ubuntu" panose="020B0504030602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Ubuntu" panose="020B0504030602030204" pitchFamily="34" charset="0"/>
                        </a:rPr>
                        <a:t>НОВАТОРСКОЕ МЫШЛЕНИЕ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3581483"/>
                  </a:ext>
                </a:extLst>
              </a:tr>
            </a:tbl>
          </a:graphicData>
        </a:graphic>
      </p:graphicFrame>
      <p:pic>
        <p:nvPicPr>
          <p:cNvPr id="8" name="Graphic 7">
            <a:extLst>
              <a:ext uri="{FF2B5EF4-FFF2-40B4-BE49-F238E27FC236}">
                <a16:creationId xmlns:a16="http://schemas.microsoft.com/office/drawing/2014/main" id="{409D1A7D-5F0C-2EA3-E2BD-AC3B4CB18F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66929" y="1538927"/>
            <a:ext cx="4343178" cy="47434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177B413-EB90-1C46-D1CE-1D9C4D8E8272}"/>
              </a:ext>
            </a:extLst>
          </p:cNvPr>
          <p:cNvSpPr txBox="1"/>
          <p:nvPr/>
        </p:nvSpPr>
        <p:spPr>
          <a:xfrm>
            <a:off x="8101746" y="2343829"/>
            <a:ext cx="1473544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ОТКРЫТОСТЬ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BD3286-C263-C378-4490-6AE6D3C25A1F}"/>
              </a:ext>
            </a:extLst>
          </p:cNvPr>
          <p:cNvSpPr txBox="1"/>
          <p:nvPr/>
        </p:nvSpPr>
        <p:spPr>
          <a:xfrm>
            <a:off x="9208210" y="3071853"/>
            <a:ext cx="1343136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СМЕЛОСТЬ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FE1495-B9F2-40C7-E0F3-C51F74A33C38}"/>
              </a:ext>
            </a:extLst>
          </p:cNvPr>
          <p:cNvSpPr txBox="1"/>
          <p:nvPr/>
        </p:nvSpPr>
        <p:spPr>
          <a:xfrm>
            <a:off x="9228689" y="4293622"/>
            <a:ext cx="1710440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-12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НОВАТОРСКОЕ </a:t>
            </a:r>
            <a:br>
              <a:rPr kumimoji="0" lang="en-US" sz="1000" b="1" i="0" u="none" strike="noStrike" kern="1200" cap="none" spc="-12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</a:br>
            <a:r>
              <a:rPr kumimoji="0" lang="ru-ru" sz="1000" b="1" i="0" u="none" strike="noStrike" kern="1200" cap="none" spc="-12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МЫШЛЕНИЕ</a:t>
            </a:r>
            <a:endParaRPr kumimoji="0" lang="ru-ru" sz="1000" b="1" i="0" u="none" strike="noStrike" kern="1200" cap="none" spc="-12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 panose="020B050403060203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98376D-E5EA-6133-DF40-90A64F09F9CB}"/>
              </a:ext>
            </a:extLst>
          </p:cNvPr>
          <p:cNvSpPr txBox="1"/>
          <p:nvPr/>
        </p:nvSpPr>
        <p:spPr>
          <a:xfrm>
            <a:off x="7761697" y="5203783"/>
            <a:ext cx="2231296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-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ОТВЕТСТВЕННОСТЬ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B702BE-9277-3BB1-C59E-BC1F630F9FD8}"/>
              </a:ext>
            </a:extLst>
          </p:cNvPr>
          <p:cNvSpPr txBox="1"/>
          <p:nvPr/>
        </p:nvSpPr>
        <p:spPr>
          <a:xfrm>
            <a:off x="6914617" y="3071853"/>
            <a:ext cx="1589652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ЭМПАТИЯ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3D3068F-F1B0-32D9-661E-3B79FDDF32CB}"/>
              </a:ext>
            </a:extLst>
          </p:cNvPr>
          <p:cNvSpPr txBox="1"/>
          <p:nvPr/>
        </p:nvSpPr>
        <p:spPr>
          <a:xfrm>
            <a:off x="7292410" y="4398130"/>
            <a:ext cx="743111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СИЛА ВОЛИ</a:t>
            </a:r>
          </a:p>
        </p:txBody>
      </p:sp>
    </p:spTree>
    <p:extLst>
      <p:ext uri="{BB962C8B-B14F-4D97-AF65-F5344CB8AC3E}">
        <p14:creationId xmlns:p14="http://schemas.microsoft.com/office/powerpoint/2010/main" val="32145796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39F97-2300-43D0-C31F-9E98F0F325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FF5E92-E94B-F525-03BA-F2E11156EB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Что такое «лидер»?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341EBE-CC14-35EF-2DC5-4D3EF8D3DA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39945" y="575623"/>
            <a:ext cx="528061" cy="356260"/>
          </a:xfrm>
        </p:spPr>
        <p:txBody>
          <a:bodyPr/>
          <a:lstStyle/>
          <a:p>
            <a:r>
              <a:rPr lang="ru-ru" dirty="0"/>
              <a:t>1.2.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2B550A-8865-F062-CDC2-1F6B7FD0DC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Первый день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7444B7-8E6F-7632-DD19-83B18DFEC86B}"/>
              </a:ext>
            </a:extLst>
          </p:cNvPr>
          <p:cNvSpPr txBox="1"/>
          <p:nvPr/>
        </p:nvSpPr>
        <p:spPr>
          <a:xfrm>
            <a:off x="698373" y="1989100"/>
            <a:ext cx="5906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6891F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Качества общего лидера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6A870C-34FC-0FF3-39E7-7DD209085044}"/>
              </a:ext>
            </a:extLst>
          </p:cNvPr>
          <p:cNvSpPr txBox="1"/>
          <p:nvPr/>
        </p:nvSpPr>
        <p:spPr>
          <a:xfrm>
            <a:off x="734588" y="2749148"/>
            <a:ext cx="5528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92662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Шесть качеств, которые </a:t>
            </a: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292662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необходимы </a:t>
            </a:r>
            <a:b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292662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</a:b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292662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каждому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92662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лидеру для достижения успеха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CD9480A0-F5FC-E2A3-4814-973004D927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5552833"/>
              </p:ext>
            </p:extLst>
          </p:nvPr>
        </p:nvGraphicFramePr>
        <p:xfrm>
          <a:off x="969573" y="3660211"/>
          <a:ext cx="6023894" cy="16480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16000">
                  <a:extLst>
                    <a:ext uri="{9D8B030D-6E8A-4147-A177-3AD203B41FA5}">
                      <a16:colId xmlns:a16="http://schemas.microsoft.com/office/drawing/2014/main" val="2158658509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980299968"/>
                    </a:ext>
                  </a:extLst>
                </a:gridCol>
                <a:gridCol w="216000">
                  <a:extLst>
                    <a:ext uri="{9D8B030D-6E8A-4147-A177-3AD203B41FA5}">
                      <a16:colId xmlns:a16="http://schemas.microsoft.com/office/drawing/2014/main" val="1862694153"/>
                    </a:ext>
                  </a:extLst>
                </a:gridCol>
                <a:gridCol w="3251894">
                  <a:extLst>
                    <a:ext uri="{9D8B030D-6E8A-4147-A177-3AD203B41FA5}">
                      <a16:colId xmlns:a16="http://schemas.microsoft.com/office/drawing/2014/main" val="1640913183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  <a:latin typeface="Ubuntu" panose="020B0504030602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Ubuntu" panose="020B0504030602030204" pitchFamily="34" charset="0"/>
                        </a:rPr>
                        <a:t>ЭМПАТИЯ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  <a:latin typeface="Ubuntu" panose="020B0504030602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Ubuntu" panose="020B0504030602030204" pitchFamily="34" charset="0"/>
                        </a:rPr>
                        <a:t>ОТКРЫТОСТЬ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3986456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1D417F"/>
                        </a:solidFill>
                        <a:latin typeface="Ubuntu" panose="020B0504030602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Ubuntu" panose="020B0504030602030204" pitchFamily="34" charset="0"/>
                        </a:rPr>
                        <a:t>СИЛА ВОЛИ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1D417F"/>
                        </a:solidFill>
                        <a:latin typeface="Ubuntu" panose="020B0504030602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Ubuntu" panose="020B0504030602030204" pitchFamily="34" charset="0"/>
                        </a:rPr>
                        <a:t>СМЕЛОСТЬ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5698704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1C9B86"/>
                        </a:solidFill>
                        <a:latin typeface="Ubuntu" panose="020B0504030602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Ubuntu" panose="020B0504030602030204" pitchFamily="34" charset="0"/>
                        </a:rPr>
                        <a:t>ОТВЕТСТВЕННОСТЬ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1C9B86"/>
                        </a:solidFill>
                        <a:latin typeface="Ubuntu" panose="020B0504030602030204" pitchFamily="34" charset="0"/>
                      </a:endParaRPr>
                    </a:p>
                  </a:txBody>
                  <a:tcPr>
                    <a:solidFill>
                      <a:srgbClr val="FC002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dirty="0">
                          <a:solidFill>
                            <a:srgbClr val="FC0026"/>
                          </a:solidFill>
                          <a:latin typeface="Ubuntu" panose="020B0504030602030204" pitchFamily="34" charset="0"/>
                        </a:rPr>
                        <a:t>НОВАТОРСКОЕ МЫШЛЕНИЕ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3581483"/>
                  </a:ext>
                </a:extLst>
              </a:tr>
            </a:tbl>
          </a:graphicData>
        </a:graphic>
      </p:graphicFrame>
      <p:pic>
        <p:nvPicPr>
          <p:cNvPr id="8" name="Graphic 7">
            <a:extLst>
              <a:ext uri="{FF2B5EF4-FFF2-40B4-BE49-F238E27FC236}">
                <a16:creationId xmlns:a16="http://schemas.microsoft.com/office/drawing/2014/main" id="{D5EF689B-48E5-C712-3CB2-DE8297A9A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66929" y="1538927"/>
            <a:ext cx="4343178" cy="47434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90C0911-DE6E-E945-7B01-31352CD3B67B}"/>
              </a:ext>
            </a:extLst>
          </p:cNvPr>
          <p:cNvSpPr txBox="1"/>
          <p:nvPr/>
        </p:nvSpPr>
        <p:spPr>
          <a:xfrm>
            <a:off x="8101746" y="2343829"/>
            <a:ext cx="1473544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ОТКРЫТОСТЬ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540FEB-926D-EE63-AE46-22870C287A06}"/>
              </a:ext>
            </a:extLst>
          </p:cNvPr>
          <p:cNvSpPr txBox="1"/>
          <p:nvPr/>
        </p:nvSpPr>
        <p:spPr>
          <a:xfrm>
            <a:off x="9208210" y="3071853"/>
            <a:ext cx="1343136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СМЕЛОСТЬ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EAE270-1B33-C724-D027-BC62B9008F76}"/>
              </a:ext>
            </a:extLst>
          </p:cNvPr>
          <p:cNvSpPr txBox="1"/>
          <p:nvPr/>
        </p:nvSpPr>
        <p:spPr>
          <a:xfrm>
            <a:off x="9228689" y="4293622"/>
            <a:ext cx="1710440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-12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НОВАТОРСКОЕ </a:t>
            </a:r>
            <a:br>
              <a:rPr kumimoji="0" lang="en-US" sz="1000" b="1" i="0" u="none" strike="noStrike" kern="1200" cap="none" spc="-12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</a:br>
            <a:r>
              <a:rPr kumimoji="0" lang="ru-ru" sz="1000" b="1" i="0" u="none" strike="noStrike" kern="1200" cap="none" spc="-12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МЫШЛЕНИЕ</a:t>
            </a:r>
            <a:endParaRPr kumimoji="0" lang="ru-ru" sz="1000" b="1" i="0" u="none" strike="noStrike" kern="1200" cap="none" spc="-12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 panose="020B050403060203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A1EBBF-0871-3DC7-C82D-3DCAD7CB293A}"/>
              </a:ext>
            </a:extLst>
          </p:cNvPr>
          <p:cNvSpPr txBox="1"/>
          <p:nvPr/>
        </p:nvSpPr>
        <p:spPr>
          <a:xfrm>
            <a:off x="7761697" y="5203783"/>
            <a:ext cx="2231296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-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ОТВЕТСТВЕННОСТЬ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8AB0AB-3206-6B1D-697C-502C5E9DE265}"/>
              </a:ext>
            </a:extLst>
          </p:cNvPr>
          <p:cNvSpPr txBox="1"/>
          <p:nvPr/>
        </p:nvSpPr>
        <p:spPr>
          <a:xfrm>
            <a:off x="6914617" y="3071853"/>
            <a:ext cx="1589652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ЭМПАТИЯ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B53D36-2D32-BB2F-411C-C75C196A1D62}"/>
              </a:ext>
            </a:extLst>
          </p:cNvPr>
          <p:cNvSpPr txBox="1"/>
          <p:nvPr/>
        </p:nvSpPr>
        <p:spPr>
          <a:xfrm>
            <a:off x="7292410" y="4398130"/>
            <a:ext cx="743111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СИЛА ВОЛИ</a:t>
            </a:r>
          </a:p>
        </p:txBody>
      </p:sp>
    </p:spTree>
    <p:extLst>
      <p:ext uri="{BB962C8B-B14F-4D97-AF65-F5344CB8AC3E}">
        <p14:creationId xmlns:p14="http://schemas.microsoft.com/office/powerpoint/2010/main" val="37842647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B9D843-4D73-C1A0-0DAE-4719C6202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523C6E-D18D-6457-0B9F-213ABE09BE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Что такое «лидер»?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EB43B-C7E7-F730-9AD2-E0870E3E01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39945" y="575623"/>
            <a:ext cx="528061" cy="356260"/>
          </a:xfrm>
        </p:spPr>
        <p:txBody>
          <a:bodyPr/>
          <a:lstStyle/>
          <a:p>
            <a:r>
              <a:rPr lang="ru-ru" dirty="0"/>
              <a:t>1.2.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82A114-881B-E751-4449-FC53D81F92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Первый день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08E296-DC99-3F30-A08D-9E84FAE853A8}"/>
              </a:ext>
            </a:extLst>
          </p:cNvPr>
          <p:cNvSpPr txBox="1"/>
          <p:nvPr/>
        </p:nvSpPr>
        <p:spPr>
          <a:xfrm>
            <a:off x="698373" y="1989100"/>
            <a:ext cx="5906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6891F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Качества общего лидера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B53AA1-9CCD-2F76-18C3-BB1EB94DA6A6}"/>
              </a:ext>
            </a:extLst>
          </p:cNvPr>
          <p:cNvSpPr txBox="1"/>
          <p:nvPr/>
        </p:nvSpPr>
        <p:spPr>
          <a:xfrm>
            <a:off x="734588" y="2749148"/>
            <a:ext cx="5528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92662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Шесть качеств, которые </a:t>
            </a: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292662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необходимы </a:t>
            </a:r>
            <a:b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292662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</a:b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292662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каждому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92662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лидеру для достижения успеха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9ABE15E-110B-BD78-BCEF-33875EE892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66929" y="1538927"/>
            <a:ext cx="4343178" cy="4743450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806AF22B-07DC-62C6-76AE-12EC8E52E4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3546561"/>
              </p:ext>
            </p:extLst>
          </p:nvPr>
        </p:nvGraphicFramePr>
        <p:xfrm>
          <a:off x="969573" y="3658434"/>
          <a:ext cx="5364000" cy="15871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16000">
                  <a:extLst>
                    <a:ext uri="{9D8B030D-6E8A-4147-A177-3AD203B41FA5}">
                      <a16:colId xmlns:a16="http://schemas.microsoft.com/office/drawing/2014/main" val="2158658509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980299968"/>
                    </a:ext>
                  </a:extLst>
                </a:gridCol>
                <a:gridCol w="216000">
                  <a:extLst>
                    <a:ext uri="{9D8B030D-6E8A-4147-A177-3AD203B41FA5}">
                      <a16:colId xmlns:a16="http://schemas.microsoft.com/office/drawing/2014/main" val="1862694153"/>
                    </a:ext>
                  </a:extLst>
                </a:gridCol>
                <a:gridCol w="2592000">
                  <a:extLst>
                    <a:ext uri="{9D8B030D-6E8A-4147-A177-3AD203B41FA5}">
                      <a16:colId xmlns:a16="http://schemas.microsoft.com/office/drawing/2014/main" val="1640913183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  <a:latin typeface="Ubuntu" panose="020B0504030602030204" pitchFamily="34" charset="0"/>
                      </a:endParaRPr>
                    </a:p>
                  </a:txBody>
                  <a:tcPr>
                    <a:solidFill>
                      <a:srgbClr val="40CFB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rgbClr val="1C9B86"/>
                          </a:solidFill>
                          <a:latin typeface="Ubuntu" panose="020B0504030602030204" pitchFamily="34" charset="0"/>
                        </a:rPr>
                        <a:t>ЭМПАТИЯ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  <a:latin typeface="Ubuntu" panose="020B0504030602030204" pitchFamily="34" charset="0"/>
                      </a:endParaRPr>
                    </a:p>
                  </a:txBody>
                  <a:tcPr anchor="ctr">
                    <a:solidFill>
                      <a:srgbClr val="1BB4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rgbClr val="1BB4E4"/>
                          </a:solidFill>
                          <a:latin typeface="Ubuntu" panose="020B0504030602030204" pitchFamily="34" charset="0"/>
                        </a:rPr>
                        <a:t>ОТКРЫТОСТЬ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3986456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1D417F"/>
                        </a:solidFill>
                        <a:latin typeface="Ubuntu" panose="020B0504030602030204" pitchFamily="34" charset="0"/>
                      </a:endParaRPr>
                    </a:p>
                  </a:txBody>
                  <a:tcPr>
                    <a:solidFill>
                      <a:srgbClr val="FFDC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rgbClr val="DAB600"/>
                          </a:solidFill>
                          <a:latin typeface="Ubuntu" panose="020B0504030602030204" pitchFamily="34" charset="0"/>
                        </a:rPr>
                        <a:t>СИЛА ВОЛИ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1D417F"/>
                        </a:solidFill>
                        <a:latin typeface="Ubuntu" panose="020B0504030602030204" pitchFamily="34" charset="0"/>
                      </a:endParaRPr>
                    </a:p>
                  </a:txBody>
                  <a:tcPr anchor="ctr">
                    <a:solidFill>
                      <a:srgbClr val="B81BA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rgbClr val="B81BAF"/>
                          </a:solidFill>
                          <a:latin typeface="Ubuntu" panose="020B0504030602030204" pitchFamily="34" charset="0"/>
                        </a:rPr>
                        <a:t>СМЕЛОСТЬ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5698704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1C9B86"/>
                        </a:solidFill>
                        <a:latin typeface="Ubuntu" panose="020B0504030602030204" pitchFamily="34" charset="0"/>
                      </a:endParaRPr>
                    </a:p>
                  </a:txBody>
                  <a:tcPr>
                    <a:solidFill>
                      <a:srgbClr val="FA924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rgbClr val="F76200"/>
                          </a:solidFill>
                          <a:latin typeface="Ubuntu" panose="020B0504030602030204" pitchFamily="34" charset="0"/>
                        </a:rPr>
                        <a:t>ОТВЕТСТВЕННОСТЬ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1C9B86"/>
                        </a:solidFill>
                        <a:latin typeface="Ubuntu" panose="020B0504030602030204" pitchFamily="34" charset="0"/>
                      </a:endParaRPr>
                    </a:p>
                  </a:txBody>
                  <a:tcPr anchor="ctr">
                    <a:solidFill>
                      <a:srgbClr val="FC002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rgbClr val="FC0026"/>
                          </a:solidFill>
                          <a:latin typeface="Ubuntu" panose="020B0504030602030204" pitchFamily="34" charset="0"/>
                        </a:rPr>
                        <a:t>НОВАТОРСКОЕ МЫШЛЕНИЕ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3581483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89F5D99E-C09E-30BD-25E6-1192E10AF476}"/>
              </a:ext>
            </a:extLst>
          </p:cNvPr>
          <p:cNvSpPr txBox="1"/>
          <p:nvPr/>
        </p:nvSpPr>
        <p:spPr>
          <a:xfrm>
            <a:off x="8101746" y="2343829"/>
            <a:ext cx="1473544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ОТКРЫТОСТЬ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A5970B-54F9-F335-8EBC-C2E797DFF625}"/>
              </a:ext>
            </a:extLst>
          </p:cNvPr>
          <p:cNvSpPr txBox="1"/>
          <p:nvPr/>
        </p:nvSpPr>
        <p:spPr>
          <a:xfrm>
            <a:off x="9208210" y="3071853"/>
            <a:ext cx="1343136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СМЕЛОСТЬ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7FC524-2F29-3B31-E823-09C3A560A1AA}"/>
              </a:ext>
            </a:extLst>
          </p:cNvPr>
          <p:cNvSpPr txBox="1"/>
          <p:nvPr/>
        </p:nvSpPr>
        <p:spPr>
          <a:xfrm>
            <a:off x="9228689" y="4293622"/>
            <a:ext cx="1710440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-12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НОВАТОРСКОЕ </a:t>
            </a:r>
            <a:br>
              <a:rPr kumimoji="0" lang="en-US" sz="1000" b="1" i="0" u="none" strike="noStrike" kern="1200" cap="none" spc="-12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</a:br>
            <a:r>
              <a:rPr kumimoji="0" lang="ru-ru" sz="1000" b="1" i="0" u="none" strike="noStrike" kern="1200" cap="none" spc="-12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МЫШЛЕНИЕ</a:t>
            </a:r>
            <a:endParaRPr kumimoji="0" lang="ru-ru" sz="1000" b="1" i="0" u="none" strike="noStrike" kern="1200" cap="none" spc="-12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 panose="020B050403060203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CA9D0E-71E3-D756-4F3E-C1DDD16F4309}"/>
              </a:ext>
            </a:extLst>
          </p:cNvPr>
          <p:cNvSpPr txBox="1"/>
          <p:nvPr/>
        </p:nvSpPr>
        <p:spPr>
          <a:xfrm>
            <a:off x="7761697" y="5203783"/>
            <a:ext cx="2231296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-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ОТВЕТСТВЕННОСТЬ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38D437-9B13-DEED-6BCF-186EAC45F781}"/>
              </a:ext>
            </a:extLst>
          </p:cNvPr>
          <p:cNvSpPr txBox="1"/>
          <p:nvPr/>
        </p:nvSpPr>
        <p:spPr>
          <a:xfrm>
            <a:off x="6914617" y="3071853"/>
            <a:ext cx="1589652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ЭМПАТИЯ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DE4110-A2EB-4DE7-FE3D-51BA81851918}"/>
              </a:ext>
            </a:extLst>
          </p:cNvPr>
          <p:cNvSpPr txBox="1"/>
          <p:nvPr/>
        </p:nvSpPr>
        <p:spPr>
          <a:xfrm>
            <a:off x="7292410" y="4398130"/>
            <a:ext cx="743111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СИЛА ВОЛИ</a:t>
            </a:r>
          </a:p>
        </p:txBody>
      </p:sp>
    </p:spTree>
    <p:extLst>
      <p:ext uri="{BB962C8B-B14F-4D97-AF65-F5344CB8AC3E}">
        <p14:creationId xmlns:p14="http://schemas.microsoft.com/office/powerpoint/2010/main" val="35124916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E95F67-EC14-6F5E-6171-16803C4850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Первый день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EB5793D-C217-FC98-FD69-B9A33BCC03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81700" y="2775308"/>
            <a:ext cx="5689600" cy="1307383"/>
          </a:xfrm>
        </p:spPr>
        <p:txBody>
          <a:bodyPr>
            <a:normAutofit/>
          </a:bodyPr>
          <a:lstStyle/>
          <a:p>
            <a:r>
              <a:rPr lang="ru-ru" sz="3500" dirty="0"/>
              <a:t>Что </a:t>
            </a:r>
            <a:r>
              <a:rPr lang="ru-ru" sz="3500"/>
              <a:t>такое </a:t>
            </a:r>
            <a:br>
              <a:rPr lang="en-US" sz="3500"/>
            </a:br>
            <a:r>
              <a:rPr lang="ru-ru" sz="3500"/>
              <a:t>«</a:t>
            </a:r>
            <a:r>
              <a:rPr lang="ru-ru" sz="3500" dirty="0">
                <a:solidFill>
                  <a:srgbClr val="F6891F"/>
                </a:solidFill>
              </a:rPr>
              <a:t>семейный лидер</a:t>
            </a:r>
            <a:r>
              <a:rPr lang="ru-ru" sz="3500" dirty="0"/>
              <a:t>»?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BD1D266-7D35-EA3F-8685-270BB927BA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79910" y="3227621"/>
            <a:ext cx="957943" cy="514481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1.3.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06509E9-45B5-0FED-8A82-4E0ADE2FDF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8205022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EEEC76-8296-462F-7EDE-A0080BF39C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42715" y="499158"/>
            <a:ext cx="2296885" cy="632958"/>
          </a:xfrm>
        </p:spPr>
        <p:txBody>
          <a:bodyPr>
            <a:normAutofit/>
          </a:bodyPr>
          <a:lstStyle/>
          <a:p>
            <a:r>
              <a:rPr lang="ru-ru" sz="1350" dirty="0"/>
              <a:t>Что такое семейный лидер?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59A4B4-F257-5873-9247-FAF9021C572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1.3.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9D27FB-06C2-7898-7DC6-FAC33CA6EE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Первый день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64030C-9AC2-B801-C161-8ADB731B27DC}"/>
              </a:ext>
            </a:extLst>
          </p:cNvPr>
          <p:cNvSpPr txBox="1"/>
          <p:nvPr/>
        </p:nvSpPr>
        <p:spPr>
          <a:xfrm>
            <a:off x="796345" y="1863914"/>
            <a:ext cx="6333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6891F"/>
                </a:solidFill>
                <a:latin typeface="Ubuntu" panose="020B0504030602030204" pitchFamily="34" charset="0"/>
              </a:rPr>
              <a:t>Главные цели семейного лидера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177333-6979-06D0-5956-D81D9D037B50}"/>
              </a:ext>
            </a:extLst>
          </p:cNvPr>
          <p:cNvSpPr txBox="1"/>
          <p:nvPr/>
        </p:nvSpPr>
        <p:spPr>
          <a:xfrm>
            <a:off x="816132" y="2673313"/>
            <a:ext cx="6472941" cy="3687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358775">
              <a:lnSpc>
                <a:spcPct val="120000"/>
              </a:lnSpc>
              <a:spcAft>
                <a:spcPts val="1200"/>
              </a:spcAft>
              <a:buBlip>
                <a:blip r:embed="rId3"/>
              </a:buBlip>
            </a:pPr>
            <a:r>
              <a:rPr lang="ru-ru" dirty="0">
                <a:solidFill>
                  <a:srgbClr val="292662"/>
                </a:solidFill>
                <a:latin typeface="Ubuntu" panose="020B0504030602030204" pitchFamily="34" charset="0"/>
              </a:rPr>
              <a:t>Работа с персоналом местных программ для создания поддерживающего инклюзивного сообщества для членов семей Специальной олимпиады.</a:t>
            </a:r>
          </a:p>
          <a:p>
            <a:pPr marL="358775" indent="-358775">
              <a:lnSpc>
                <a:spcPct val="120000"/>
              </a:lnSpc>
              <a:spcAft>
                <a:spcPts val="1200"/>
              </a:spcAft>
              <a:buBlip>
                <a:blip r:embed="rId3"/>
              </a:buBlip>
            </a:pPr>
            <a:r>
              <a:rPr lang="ru-ru" dirty="0">
                <a:solidFill>
                  <a:srgbClr val="292662"/>
                </a:solidFill>
                <a:latin typeface="Ubuntu" panose="020B0504030602030204" pitchFamily="34" charset="0"/>
              </a:rPr>
              <a:t>Создание сети, где члены семей смогут обмениваться опытом, получать доступ к ресурсам и активно способствовать успеху программ Специальной олимпиады. </a:t>
            </a:r>
          </a:p>
          <a:p>
            <a:pPr marL="358775" indent="-358775">
              <a:lnSpc>
                <a:spcPct val="120000"/>
              </a:lnSpc>
              <a:spcAft>
                <a:spcPts val="1200"/>
              </a:spcAft>
              <a:buBlip>
                <a:blip r:embed="rId3"/>
              </a:buBlip>
            </a:pPr>
            <a:r>
              <a:rPr lang="ru-ru" dirty="0">
                <a:solidFill>
                  <a:srgbClr val="292662"/>
                </a:solidFill>
                <a:latin typeface="Ubuntu" panose="020B0504030602030204" pitchFamily="34" charset="0"/>
              </a:rPr>
              <a:t>Улучшение общения, совместной </a:t>
            </a:r>
            <a:r>
              <a:rPr lang="ru-ru">
                <a:solidFill>
                  <a:srgbClr val="292662"/>
                </a:solidFill>
                <a:latin typeface="Ubuntu" panose="020B0504030602030204" pitchFamily="34" charset="0"/>
              </a:rPr>
              <a:t>работы </a:t>
            </a:r>
            <a:br>
              <a:rPr lang="en-US">
                <a:solidFill>
                  <a:srgbClr val="292662"/>
                </a:solidFill>
                <a:latin typeface="Ubuntu" panose="020B0504030602030204" pitchFamily="34" charset="0"/>
              </a:rPr>
            </a:br>
            <a:r>
              <a:rPr lang="ru-ru">
                <a:solidFill>
                  <a:srgbClr val="292662"/>
                </a:solidFill>
                <a:latin typeface="Ubuntu" panose="020B0504030602030204" pitchFamily="34" charset="0"/>
              </a:rPr>
              <a:t>и </a:t>
            </a:r>
            <a:r>
              <a:rPr lang="ru-ru" dirty="0">
                <a:solidFill>
                  <a:srgbClr val="292662"/>
                </a:solidFill>
                <a:latin typeface="Ubuntu" panose="020B0504030602030204" pitchFamily="34" charset="0"/>
              </a:rPr>
              <a:t>взаимодействия между членами семей Специальной олимпиады.</a:t>
            </a:r>
          </a:p>
        </p:txBody>
      </p:sp>
      <p:pic>
        <p:nvPicPr>
          <p:cNvPr id="8" name="Picture 7" descr="Два человека бегут по тротуару&#10;&#10;Описание создается автоматически">
            <a:extLst>
              <a:ext uri="{FF2B5EF4-FFF2-40B4-BE49-F238E27FC236}">
                <a16:creationId xmlns:a16="http://schemas.microsoft.com/office/drawing/2014/main" id="{C3B815A0-D1F2-6B20-F59C-A9D0385976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049" y="0"/>
            <a:ext cx="4563951" cy="6858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8A9E631D-3364-3A08-C98B-42A8CD75AB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14421" y="455613"/>
            <a:ext cx="2813628" cy="725487"/>
          </a:xfrm>
          <a:prstGeom prst="rect">
            <a:avLst/>
          </a:prstGeom>
        </p:spPr>
      </p:pic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A5C8B0EF-1345-5124-1FDC-DF9261A7DF53}"/>
              </a:ext>
            </a:extLst>
          </p:cNvPr>
          <p:cNvSpPr txBox="1">
            <a:spLocks/>
          </p:cNvSpPr>
          <p:nvPr/>
        </p:nvSpPr>
        <p:spPr>
          <a:xfrm>
            <a:off x="4760356" y="661226"/>
            <a:ext cx="528061" cy="3562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200" b="1" kern="1200" dirty="0" smtClean="0">
                <a:solidFill>
                  <a:schemeClr val="bg1"/>
                </a:solidFill>
                <a:latin typeface="Ubuntu Light" panose="020B0304030602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ru-ru" dirty="0"/>
              <a:t>1.3.</a:t>
            </a:r>
          </a:p>
        </p:txBody>
      </p:sp>
      <p:sp>
        <p:nvSpPr>
          <p:cNvPr id="15" name="Text Placeholder 19">
            <a:extLst>
              <a:ext uri="{FF2B5EF4-FFF2-40B4-BE49-F238E27FC236}">
                <a16:creationId xmlns:a16="http://schemas.microsoft.com/office/drawing/2014/main" id="{A43FECE8-9CF9-EB0E-A985-F2EBC746BFF8}"/>
              </a:ext>
            </a:extLst>
          </p:cNvPr>
          <p:cNvSpPr txBox="1">
            <a:spLocks/>
          </p:cNvSpPr>
          <p:nvPr/>
        </p:nvSpPr>
        <p:spPr>
          <a:xfrm>
            <a:off x="5228077" y="166250"/>
            <a:ext cx="2155371" cy="3320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200" b="0" kern="1200" dirty="0" smtClean="0">
                <a:solidFill>
                  <a:srgbClr val="292662"/>
                </a:solidFill>
                <a:latin typeface="Ubuntu Light" panose="020B0304030602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ru-ru" dirty="0"/>
              <a:t>Первый день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D6B2335E-C90F-F293-E705-FB64B681B6AE}"/>
              </a:ext>
            </a:extLst>
          </p:cNvPr>
          <p:cNvSpPr txBox="1">
            <a:spLocks/>
          </p:cNvSpPr>
          <p:nvPr/>
        </p:nvSpPr>
        <p:spPr>
          <a:xfrm>
            <a:off x="5240055" y="499158"/>
            <a:ext cx="2296885" cy="6329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b="1" kern="1200" dirty="0" smtClean="0">
                <a:solidFill>
                  <a:schemeClr val="bg1"/>
                </a:solidFill>
                <a:latin typeface="Ubuntu Light" panose="020B0304030602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350" dirty="0"/>
              <a:t>Что </a:t>
            </a:r>
            <a:r>
              <a:rPr lang="ru-ru" sz="1350"/>
              <a:t>такое семейный </a:t>
            </a:r>
            <a:r>
              <a:rPr lang="ru-ru" sz="1350" dirty="0"/>
              <a:t>лидер?</a:t>
            </a:r>
          </a:p>
        </p:txBody>
      </p:sp>
    </p:spTree>
    <p:extLst>
      <p:ext uri="{BB962C8B-B14F-4D97-AF65-F5344CB8AC3E}">
        <p14:creationId xmlns:p14="http://schemas.microsoft.com/office/powerpoint/2010/main" val="7209547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FD6F76-9706-C2E0-E93F-F2B70D91E6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75CEE4A-43DB-9BDA-A259-890D926FA9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ru-ru" sz="1350" dirty="0"/>
              <a:t>Что такое семейный лидер?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787092-B1FF-E3BF-875A-D5201B90C3E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39945" y="575623"/>
            <a:ext cx="528061" cy="356260"/>
          </a:xfrm>
        </p:spPr>
        <p:txBody>
          <a:bodyPr/>
          <a:lstStyle/>
          <a:p>
            <a:r>
              <a:rPr lang="ru-ru" dirty="0"/>
              <a:t>1.3.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DD90C9-571B-0C50-3037-6DE0496DDE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Первый день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BAB0F3-B8E1-2B03-9139-055435B7CC36}"/>
              </a:ext>
            </a:extLst>
          </p:cNvPr>
          <p:cNvSpPr txBox="1"/>
          <p:nvPr/>
        </p:nvSpPr>
        <p:spPr>
          <a:xfrm>
            <a:off x="4604058" y="1526187"/>
            <a:ext cx="5906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6891F"/>
                </a:solidFill>
                <a:latin typeface="Ubuntu" panose="020B0504030602030204" pitchFamily="34" charset="0"/>
              </a:rPr>
              <a:t>Основные роли и обязанности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A456E9-FBEB-BFCA-DFBE-B18139B9C7C2}"/>
              </a:ext>
            </a:extLst>
          </p:cNvPr>
          <p:cNvSpPr txBox="1"/>
          <p:nvPr/>
        </p:nvSpPr>
        <p:spPr>
          <a:xfrm>
            <a:off x="6041962" y="2334621"/>
            <a:ext cx="5993284" cy="1462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ru-ru" b="1" dirty="0">
                <a:solidFill>
                  <a:srgbClr val="292662"/>
                </a:solidFill>
                <a:latin typeface="Ubuntu Light" panose="020B0304030602030204" pitchFamily="34" charset="0"/>
              </a:rPr>
              <a:t>Понимание структуры и целей </a:t>
            </a:r>
            <a:r>
              <a:rPr lang="ru-ru" b="1">
                <a:solidFill>
                  <a:srgbClr val="292662"/>
                </a:solidFill>
                <a:latin typeface="Ubuntu Light" panose="020B0304030602030204" pitchFamily="34" charset="0"/>
              </a:rPr>
              <a:t>местной </a:t>
            </a:r>
            <a:br>
              <a:rPr lang="en-US" b="1">
                <a:solidFill>
                  <a:srgbClr val="292662"/>
                </a:solidFill>
                <a:latin typeface="Ubuntu Light" panose="020B0304030602030204" pitchFamily="34" charset="0"/>
              </a:rPr>
            </a:br>
            <a:r>
              <a:rPr lang="ru-ru" b="1">
                <a:solidFill>
                  <a:srgbClr val="292662"/>
                </a:solidFill>
                <a:latin typeface="Ubuntu Light" panose="020B0304030602030204" pitchFamily="34" charset="0"/>
              </a:rPr>
              <a:t>программы</a:t>
            </a:r>
            <a:endParaRPr lang="ru-ru" b="1" dirty="0">
              <a:solidFill>
                <a:srgbClr val="292662"/>
              </a:solidFill>
              <a:latin typeface="Ubuntu Light" panose="020B0304030602030204" pitchFamily="34" charset="0"/>
            </a:endParaRP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ru-ru" spc="-20" dirty="0">
                <a:solidFill>
                  <a:srgbClr val="292662"/>
                </a:solidFill>
                <a:latin typeface="Ubuntu" panose="020B0504030602030204" pitchFamily="34" charset="0"/>
              </a:rPr>
              <a:t>Тесно сотрудничайте с персоналом вашей местной программы, чтобы понять ее цели и структуру.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D2D951-1CB4-E888-27A9-DE71E037F6EC}"/>
              </a:ext>
            </a:extLst>
          </p:cNvPr>
          <p:cNvSpPr txBox="1"/>
          <p:nvPr/>
        </p:nvSpPr>
        <p:spPr>
          <a:xfrm>
            <a:off x="6041962" y="4339424"/>
            <a:ext cx="5435936" cy="1794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ru-ru" b="1" dirty="0">
                <a:solidFill>
                  <a:srgbClr val="292662"/>
                </a:solidFill>
                <a:latin typeface="Ubuntu Light" panose="020B0304030602030204" pitchFamily="34" charset="0"/>
              </a:rPr>
              <a:t>Поддержка членов семей</a:t>
            </a:r>
            <a:endParaRPr lang="en-US" dirty="0">
              <a:solidFill>
                <a:srgbClr val="292662"/>
              </a:solidFill>
              <a:latin typeface="Ubuntu" panose="020B0504030602030204" pitchFamily="34" charset="0"/>
            </a:endParaRP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ru-ru" dirty="0">
                <a:solidFill>
                  <a:srgbClr val="292662"/>
                </a:solidFill>
                <a:latin typeface="Ubuntu" panose="020B0504030602030204" pitchFamily="34" charset="0"/>
              </a:rPr>
              <a:t>Предлагайте поддержку членам семей, предоставляя информацию, ресурсы и рекомендации по участию в Специальной олимпиаде и другим услугам сообщества.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F54FAA35-55A6-8FF1-5973-D0E99B6252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66440" y="4339425"/>
            <a:ext cx="1153826" cy="668004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3AEBDEAD-7DFE-5AFB-F825-A04813BFA8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49190" y="2531049"/>
            <a:ext cx="788327" cy="788327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16CAF93-1B30-70BC-0578-7DE33B07DE9D}"/>
              </a:ext>
            </a:extLst>
          </p:cNvPr>
          <p:cNvCxnSpPr>
            <a:cxnSpLocks/>
          </p:cNvCxnSpPr>
          <p:nvPr/>
        </p:nvCxnSpPr>
        <p:spPr>
          <a:xfrm>
            <a:off x="6129047" y="3887307"/>
            <a:ext cx="5531730" cy="0"/>
          </a:xfrm>
          <a:prstGeom prst="line">
            <a:avLst/>
          </a:prstGeom>
          <a:ln>
            <a:solidFill>
              <a:srgbClr val="F689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4D07FBE0-C430-1A7A-598A-AFBC7AA47F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05512" y="6310276"/>
            <a:ext cx="180975" cy="29527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C227B0A-C97B-4558-0517-45901FE1E7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4" r="17114"/>
          <a:stretch/>
        </p:blipFill>
        <p:spPr>
          <a:xfrm>
            <a:off x="0" y="1524000"/>
            <a:ext cx="4355253" cy="440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2632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962154-3A77-92F0-EC73-7956BDE6D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37F4A2-C590-625F-E3D9-D71C46F9E8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ru-ru" sz="1350" dirty="0"/>
              <a:t>Что такое семейный лидер?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E9F766-CC98-9208-4E6E-B51D3000C1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39945" y="575623"/>
            <a:ext cx="528061" cy="356260"/>
          </a:xfrm>
        </p:spPr>
        <p:txBody>
          <a:bodyPr/>
          <a:lstStyle/>
          <a:p>
            <a:r>
              <a:rPr lang="ru-ru" dirty="0"/>
              <a:t>1.3.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4FA904-FEA6-0609-0C11-881BBA0E9B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Первый день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A5543A-9EB7-FAFB-1836-D751C3F63421}"/>
              </a:ext>
            </a:extLst>
          </p:cNvPr>
          <p:cNvSpPr txBox="1"/>
          <p:nvPr/>
        </p:nvSpPr>
        <p:spPr>
          <a:xfrm>
            <a:off x="4604058" y="1526187"/>
            <a:ext cx="5906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6891F"/>
                </a:solidFill>
                <a:latin typeface="Ubuntu" panose="020B0504030602030204" pitchFamily="34" charset="0"/>
              </a:rPr>
              <a:t>Основные роли </a:t>
            </a:r>
            <a:r>
              <a:rPr lang="ru-ru" sz="2800" b="1">
                <a:solidFill>
                  <a:srgbClr val="F6891F"/>
                </a:solidFill>
                <a:latin typeface="Ubuntu" panose="020B0504030602030204" pitchFamily="34" charset="0"/>
              </a:rPr>
              <a:t>и обязанности</a:t>
            </a:r>
            <a:endParaRPr lang="ru-ru" sz="2800" b="1" dirty="0">
              <a:solidFill>
                <a:srgbClr val="F6891F"/>
              </a:solidFill>
              <a:latin typeface="Ubuntu" panose="020B0504030602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A7F9AA-6F8D-DDDE-7945-192E44FCE4E8}"/>
              </a:ext>
            </a:extLst>
          </p:cNvPr>
          <p:cNvSpPr txBox="1"/>
          <p:nvPr/>
        </p:nvSpPr>
        <p:spPr>
          <a:xfrm>
            <a:off x="6041961" y="2334621"/>
            <a:ext cx="5653649" cy="1462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ru-ru" b="1" dirty="0">
                <a:solidFill>
                  <a:srgbClr val="292662"/>
                </a:solidFill>
                <a:latin typeface="Ubuntu Light" panose="020B0304030602030204" pitchFamily="34" charset="0"/>
              </a:rPr>
              <a:t>Поддержка программы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ru-ru" dirty="0">
                <a:solidFill>
                  <a:srgbClr val="292662"/>
                </a:solidFill>
                <a:latin typeface="Ubuntu" panose="020B0504030602030204" pitchFamily="34" charset="0"/>
              </a:rPr>
              <a:t>Выясните у персонала своей программы, имеется ли какая-либо потребность, для удовлетворения которой у вас есть время и опыт.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DC3614-D472-0DDA-CAF9-CFE7C09667EE}"/>
              </a:ext>
            </a:extLst>
          </p:cNvPr>
          <p:cNvSpPr txBox="1"/>
          <p:nvPr/>
        </p:nvSpPr>
        <p:spPr>
          <a:xfrm>
            <a:off x="6041961" y="4339424"/>
            <a:ext cx="5653649" cy="1462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ru-ru" b="1" dirty="0">
                <a:solidFill>
                  <a:srgbClr val="292662"/>
                </a:solidFill>
                <a:latin typeface="Ubuntu Light" panose="020B0304030602030204" pitchFamily="34" charset="0"/>
              </a:rPr>
              <a:t>Сбор отзывов</a:t>
            </a:r>
            <a:endParaRPr lang="en-US" dirty="0">
              <a:solidFill>
                <a:srgbClr val="292662"/>
              </a:solidFill>
              <a:latin typeface="Ubuntu" panose="020B0504030602030204" pitchFamily="34" charset="0"/>
            </a:endParaRP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ru-ru" spc="-20" dirty="0">
                <a:solidFill>
                  <a:srgbClr val="292662"/>
                </a:solidFill>
                <a:latin typeface="Ubuntu" panose="020B0504030602030204" pitchFamily="34" charset="0"/>
              </a:rPr>
              <a:t>Собирайте отзывы семей и обеспечивайте</a:t>
            </a:r>
            <a:r>
              <a:rPr lang="ru-ru" spc="-20">
                <a:solidFill>
                  <a:srgbClr val="292662"/>
                </a:solidFill>
                <a:latin typeface="Ubuntu" panose="020B0504030602030204" pitchFamily="34" charset="0"/>
              </a:rPr>
              <a:t>, </a:t>
            </a:r>
            <a:br>
              <a:rPr lang="en-US" spc="-20">
                <a:solidFill>
                  <a:srgbClr val="292662"/>
                </a:solidFill>
                <a:latin typeface="Ubuntu" panose="020B0504030602030204" pitchFamily="34" charset="0"/>
              </a:rPr>
            </a:br>
            <a:r>
              <a:rPr lang="ru-ru" spc="-20">
                <a:solidFill>
                  <a:srgbClr val="292662"/>
                </a:solidFill>
                <a:latin typeface="Ubuntu" panose="020B0504030602030204" pitchFamily="34" charset="0"/>
              </a:rPr>
              <a:t>чтобы </a:t>
            </a:r>
            <a:r>
              <a:rPr lang="ru-ru" spc="-20" dirty="0">
                <a:solidFill>
                  <a:srgbClr val="292662"/>
                </a:solidFill>
                <a:latin typeface="Ubuntu" panose="020B0504030602030204" pitchFamily="34" charset="0"/>
              </a:rPr>
              <a:t>их голоса были представлены в дискуссиях и учитывались при принятии решений. 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489AED6-D6BE-0E9C-65FC-88B8E3C5DB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70962" y="4301983"/>
            <a:ext cx="729360" cy="705446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9DAB9B5-610A-32FE-FF92-CD6F0B123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04006" y="2560298"/>
            <a:ext cx="663273" cy="6786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0C7D80A-3A3E-6D9B-A928-0BDBEC6F9B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4" r="17114"/>
          <a:stretch/>
        </p:blipFill>
        <p:spPr>
          <a:xfrm>
            <a:off x="0" y="1524000"/>
            <a:ext cx="4355253" cy="44069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1911696-EAEE-B19D-FA8F-BA488E4318AA}"/>
              </a:ext>
            </a:extLst>
          </p:cNvPr>
          <p:cNvCxnSpPr>
            <a:cxnSpLocks/>
          </p:cNvCxnSpPr>
          <p:nvPr/>
        </p:nvCxnSpPr>
        <p:spPr>
          <a:xfrm>
            <a:off x="6129047" y="3887307"/>
            <a:ext cx="5531730" cy="0"/>
          </a:xfrm>
          <a:prstGeom prst="line">
            <a:avLst/>
          </a:prstGeom>
          <a:ln>
            <a:solidFill>
              <a:srgbClr val="F689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5217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6670E2-421E-2E96-F6CD-D52B4D899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4D470E8F-D1EF-976F-8621-E54F95F68B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95605" y="1879021"/>
            <a:ext cx="3099955" cy="309995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F3A28D3-DDCF-FB6A-AA68-D0C8234285AF}"/>
              </a:ext>
            </a:extLst>
          </p:cNvPr>
          <p:cNvSpPr/>
          <p:nvPr/>
        </p:nvSpPr>
        <p:spPr>
          <a:xfrm>
            <a:off x="-228600" y="1242786"/>
            <a:ext cx="4724400" cy="5894614"/>
          </a:xfrm>
          <a:prstGeom prst="roundRect">
            <a:avLst>
              <a:gd name="adj" fmla="val 5372"/>
            </a:avLst>
          </a:prstGeom>
          <a:solidFill>
            <a:srgbClr val="2926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E5AE43-5E9F-1364-C22C-FD5A1702FDF9}"/>
              </a:ext>
            </a:extLst>
          </p:cNvPr>
          <p:cNvSpPr txBox="1"/>
          <p:nvPr/>
        </p:nvSpPr>
        <p:spPr>
          <a:xfrm>
            <a:off x="6006936" y="5297542"/>
            <a:ext cx="3877294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>
                <a:solidFill>
                  <a:srgbClr val="F6891F"/>
                </a:solidFill>
                <a:uFill>
                  <a:solidFill>
                    <a:srgbClr val="F6891F"/>
                  </a:solidFill>
                </a:uFill>
                <a:latin typeface="Ubuntu" panose="020B0504030602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Дополнительный первоначальный </a:t>
            </a:r>
            <a:r>
              <a:rPr lang="ru-ru" sz="2000" b="1" u="sng">
                <a:solidFill>
                  <a:srgbClr val="F6891F"/>
                </a:solidFill>
                <a:uFill>
                  <a:solidFill>
                    <a:srgbClr val="F6891F"/>
                  </a:solidFill>
                </a:uFill>
                <a:latin typeface="Ubuntu" panose="020B0504030602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опрос </a:t>
            </a:r>
            <a:br>
              <a:rPr lang="en-US" sz="2000" b="1" u="sng">
                <a:solidFill>
                  <a:srgbClr val="F6891F"/>
                </a:solidFill>
                <a:uFill>
                  <a:solidFill>
                    <a:srgbClr val="F6891F"/>
                  </a:solidFill>
                </a:uFill>
                <a:latin typeface="Ubuntu" panose="020B0504030602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ru-ru" sz="2000" b="1" u="sng">
                <a:solidFill>
                  <a:srgbClr val="F6891F"/>
                </a:solidFill>
                <a:uFill>
                  <a:solidFill>
                    <a:srgbClr val="F6891F"/>
                  </a:solidFill>
                </a:uFill>
                <a:latin typeface="Ubuntu" panose="020B0504030602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о </a:t>
            </a:r>
            <a:r>
              <a:rPr lang="ru-ru" sz="2000" b="1" u="sng" dirty="0">
                <a:solidFill>
                  <a:srgbClr val="F6891F"/>
                </a:solidFill>
                <a:uFill>
                  <a:solidFill>
                    <a:srgbClr val="F6891F"/>
                  </a:solidFill>
                </a:uFill>
                <a:latin typeface="Ubuntu" panose="020B0504030602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семейном благополучии</a:t>
            </a:r>
            <a:endParaRPr lang="en-US" sz="2000" b="1" u="sng" dirty="0">
              <a:solidFill>
                <a:srgbClr val="F6891F"/>
              </a:solidFill>
              <a:uFill>
                <a:solidFill>
                  <a:srgbClr val="F6891F"/>
                </a:solidFill>
              </a:uFill>
              <a:latin typeface="Ubuntu" panose="020B0504030602030204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46B52AD-8CA0-B153-4BF6-62499D8A01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73219" y="3428999"/>
            <a:ext cx="1682366" cy="19867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D8C76D-A269-BE6A-1BD6-A0020C909FB5}"/>
              </a:ext>
            </a:extLst>
          </p:cNvPr>
          <p:cNvSpPr txBox="1"/>
          <p:nvPr/>
        </p:nvSpPr>
        <p:spPr>
          <a:xfrm>
            <a:off x="848095" y="1879021"/>
            <a:ext cx="34713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F6891F"/>
                </a:solidFill>
                <a:latin typeface="Ubuntu" panose="020B0504030602030204" pitchFamily="34" charset="0"/>
              </a:rPr>
              <a:t>Отсканируйте QR-код</a:t>
            </a:r>
          </a:p>
        </p:txBody>
      </p:sp>
    </p:spTree>
    <p:extLst>
      <p:ext uri="{BB962C8B-B14F-4D97-AF65-F5344CB8AC3E}">
        <p14:creationId xmlns:p14="http://schemas.microsoft.com/office/powerpoint/2010/main" val="178202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053783-DAB4-C7AA-091D-209A992DCD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ru-ru" sz="1350" dirty="0"/>
              <a:t>Что такое семейный лидер?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3A2A805-8195-0B08-1521-E31A7FDF8BD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39945" y="575623"/>
            <a:ext cx="528061" cy="356260"/>
          </a:xfrm>
        </p:spPr>
        <p:txBody>
          <a:bodyPr/>
          <a:lstStyle/>
          <a:p>
            <a:r>
              <a:rPr lang="ru-ru" dirty="0"/>
              <a:t>1.3.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1D54C5A-7006-289D-5E3B-79D800EECF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Первый день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ED7F244-F689-9B54-14BA-BC81356A90B6}"/>
              </a:ext>
            </a:extLst>
          </p:cNvPr>
          <p:cNvSpPr/>
          <p:nvPr/>
        </p:nvSpPr>
        <p:spPr>
          <a:xfrm>
            <a:off x="7332506" y="1513362"/>
            <a:ext cx="5849201" cy="6005038"/>
          </a:xfrm>
          <a:prstGeom prst="roundRect">
            <a:avLst>
              <a:gd name="adj" fmla="val 5372"/>
            </a:avLst>
          </a:prstGeom>
          <a:solidFill>
            <a:srgbClr val="2926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A0BF5C4-5C55-E1C5-82D0-6866C02608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2578" y="1360962"/>
            <a:ext cx="552451" cy="5524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C3C692A-E1A8-8E3A-ABAB-FD7C1FADA69A}"/>
              </a:ext>
            </a:extLst>
          </p:cNvPr>
          <p:cNvSpPr txBox="1"/>
          <p:nvPr/>
        </p:nvSpPr>
        <p:spPr>
          <a:xfrm>
            <a:off x="1245044" y="1360962"/>
            <a:ext cx="4231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6891F"/>
                </a:solidFill>
                <a:latin typeface="Ubuntu" panose="020B0504030602030204" pitchFamily="34" charset="0"/>
              </a:rPr>
              <a:t>Задание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2401DA-A224-DB27-2441-924503F5A061}"/>
              </a:ext>
            </a:extLst>
          </p:cNvPr>
          <p:cNvSpPr txBox="1"/>
          <p:nvPr/>
        </p:nvSpPr>
        <p:spPr>
          <a:xfrm>
            <a:off x="1245044" y="2340745"/>
            <a:ext cx="5849201" cy="4503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ru-ru" sz="1600" b="1" dirty="0">
                <a:solidFill>
                  <a:srgbClr val="292662"/>
                </a:solidFill>
                <a:latin typeface="Ubuntu" panose="020B0504030602030204" pitchFamily="34" charset="0"/>
              </a:rPr>
              <a:t>Круг сильных сторон</a:t>
            </a:r>
            <a:endParaRPr lang="en-US" sz="1600" dirty="0">
              <a:solidFill>
                <a:srgbClr val="292662"/>
              </a:solidFill>
              <a:latin typeface="Ubuntu" panose="020B0504030602030204" pitchFamily="34" charset="0"/>
            </a:endParaRPr>
          </a:p>
          <a:p>
            <a:pPr marL="355600" indent="-355600">
              <a:lnSpc>
                <a:spcPct val="120000"/>
              </a:lnSpc>
              <a:spcAft>
                <a:spcPts val="800"/>
              </a:spcAft>
              <a:buBlip>
                <a:blip r:embed="rId5"/>
              </a:buBlip>
            </a:pPr>
            <a:r>
              <a:rPr lang="ru-ru" sz="1350" b="1" dirty="0">
                <a:solidFill>
                  <a:srgbClr val="F6891F"/>
                </a:solidFill>
                <a:latin typeface="Ubuntu" panose="020B0504030602030204" pitchFamily="34" charset="0"/>
              </a:rPr>
              <a:t>Посмотрите</a:t>
            </a:r>
            <a:r>
              <a:rPr lang="ru-ru" sz="1350" dirty="0">
                <a:solidFill>
                  <a:srgbClr val="292662"/>
                </a:solidFill>
                <a:latin typeface="Ubuntu" panose="020B0504030602030204" pitchFamily="34" charset="0"/>
              </a:rPr>
              <a:t>, какая сильная сторона указана на вашей карточке, и подумайте, как она связана с вашей работой в Специальной олимпиаде в качестве лидера.</a:t>
            </a:r>
          </a:p>
          <a:p>
            <a:pPr marL="355600" indent="-355600">
              <a:lnSpc>
                <a:spcPct val="120000"/>
              </a:lnSpc>
              <a:spcAft>
                <a:spcPts val="800"/>
              </a:spcAft>
              <a:buBlip>
                <a:blip r:embed="rId5"/>
              </a:buBlip>
            </a:pPr>
            <a:r>
              <a:rPr lang="ru-ru" sz="1350" dirty="0">
                <a:solidFill>
                  <a:srgbClr val="292662"/>
                </a:solidFill>
                <a:latin typeface="Ubuntu" panose="020B0504030602030204" pitchFamily="34" charset="0"/>
              </a:rPr>
              <a:t>Встаньте в круг со всеми участниками.</a:t>
            </a:r>
          </a:p>
          <a:p>
            <a:pPr marL="355600" indent="-355600">
              <a:lnSpc>
                <a:spcPct val="120000"/>
              </a:lnSpc>
              <a:spcAft>
                <a:spcPts val="800"/>
              </a:spcAft>
              <a:buBlip>
                <a:blip r:embed="rId5"/>
              </a:buBlip>
            </a:pPr>
            <a:r>
              <a:rPr lang="ru-ru" sz="1350" b="1" dirty="0">
                <a:solidFill>
                  <a:srgbClr val="F6891F"/>
                </a:solidFill>
                <a:latin typeface="Ubuntu" panose="020B0504030602030204" pitchFamily="34" charset="0"/>
              </a:rPr>
              <a:t>Сообщите</a:t>
            </a:r>
            <a:r>
              <a:rPr lang="ru-ru" sz="1350" dirty="0">
                <a:solidFill>
                  <a:srgbClr val="292662"/>
                </a:solidFill>
                <a:latin typeface="Ubuntu" panose="020B0504030602030204" pitchFamily="34" charset="0"/>
              </a:rPr>
              <a:t> о сильной стороне, указанной на вашей карточке</a:t>
            </a:r>
            <a:r>
              <a:rPr lang="ru-ru" sz="1350">
                <a:solidFill>
                  <a:srgbClr val="292662"/>
                </a:solidFill>
                <a:latin typeface="Ubuntu" panose="020B0504030602030204" pitchFamily="34" charset="0"/>
              </a:rPr>
              <a:t>, </a:t>
            </a:r>
            <a:br>
              <a:rPr lang="en-US" sz="1350">
                <a:solidFill>
                  <a:srgbClr val="292662"/>
                </a:solidFill>
                <a:latin typeface="Ubuntu" panose="020B0504030602030204" pitchFamily="34" charset="0"/>
              </a:rPr>
            </a:br>
            <a:r>
              <a:rPr lang="ru-ru" sz="1350">
                <a:solidFill>
                  <a:srgbClr val="292662"/>
                </a:solidFill>
                <a:latin typeface="Ubuntu" panose="020B0504030602030204" pitchFamily="34" charset="0"/>
              </a:rPr>
              <a:t>и </a:t>
            </a:r>
            <a:r>
              <a:rPr lang="ru-ru" sz="1350" dirty="0">
                <a:solidFill>
                  <a:srgbClr val="292662"/>
                </a:solidFill>
                <a:latin typeface="Ubuntu" panose="020B0504030602030204" pitchFamily="34" charset="0"/>
              </a:rPr>
              <a:t>укажите, проявляется ли она, по вашему мнению, в вашем стиле руководства. Объясните, почему.</a:t>
            </a:r>
          </a:p>
          <a:p>
            <a:pPr marL="355600" indent="-355600">
              <a:lnSpc>
                <a:spcPct val="120000"/>
              </a:lnSpc>
              <a:spcAft>
                <a:spcPts val="800"/>
              </a:spcAft>
              <a:buBlip>
                <a:blip r:embed="rId5"/>
              </a:buBlip>
            </a:pPr>
            <a:r>
              <a:rPr lang="ru-ru" sz="1350" b="1" dirty="0">
                <a:solidFill>
                  <a:srgbClr val="F6891F"/>
                </a:solidFill>
                <a:latin typeface="Ubuntu" panose="020B0504030602030204" pitchFamily="34" charset="0"/>
              </a:rPr>
              <a:t>Передайте</a:t>
            </a:r>
            <a:r>
              <a:rPr lang="ru-ru" sz="1350" dirty="0">
                <a:solidFill>
                  <a:srgbClr val="292662"/>
                </a:solidFill>
                <a:latin typeface="Ubuntu" panose="020B0504030602030204" pitchFamily="34" charset="0"/>
              </a:rPr>
              <a:t> карточку с указанием сильной стороны. После предоставления информации передайте свою карточку с указанием сильной стороны участнику слева от вас.</a:t>
            </a:r>
          </a:p>
          <a:p>
            <a:pPr marL="355600" indent="-355600">
              <a:lnSpc>
                <a:spcPct val="120000"/>
              </a:lnSpc>
              <a:spcAft>
                <a:spcPts val="800"/>
              </a:spcAft>
              <a:buBlip>
                <a:blip r:embed="rId5"/>
              </a:buBlip>
            </a:pPr>
            <a:r>
              <a:rPr lang="ru-ru" sz="1350" dirty="0">
                <a:solidFill>
                  <a:srgbClr val="292662"/>
                </a:solidFill>
                <a:latin typeface="Ubuntu" panose="020B0504030602030204" pitchFamily="34" charset="0"/>
              </a:rPr>
              <a:t>Новый владелец карточки </a:t>
            </a:r>
            <a:r>
              <a:rPr lang="ru-ru" sz="1350" b="1" dirty="0">
                <a:solidFill>
                  <a:srgbClr val="F6891F"/>
                </a:solidFill>
                <a:latin typeface="Ubuntu" panose="020B0504030602030204" pitchFamily="34" charset="0"/>
              </a:rPr>
              <a:t>размышляет</a:t>
            </a:r>
            <a:r>
              <a:rPr lang="ru-ru" sz="1350" dirty="0">
                <a:solidFill>
                  <a:srgbClr val="292662"/>
                </a:solidFill>
                <a:latin typeface="Ubuntu" panose="020B0504030602030204" pitchFamily="34" charset="0"/>
              </a:rPr>
              <a:t> о том, как эта сильная сторона применима к нему или как она проявляется в его работе в качестве лидера, а также раздумывает о своей карточке с указанием сильной стороны.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4B7956E0-53A4-1329-039E-20AA36B5A0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5624495"/>
              </p:ext>
            </p:extLst>
          </p:nvPr>
        </p:nvGraphicFramePr>
        <p:xfrm>
          <a:off x="7818585" y="2011800"/>
          <a:ext cx="4356000" cy="4789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2000">
                  <a:extLst>
                    <a:ext uri="{9D8B030D-6E8A-4147-A177-3AD203B41FA5}">
                      <a16:colId xmlns:a16="http://schemas.microsoft.com/office/drawing/2014/main" val="3061931847"/>
                    </a:ext>
                  </a:extLst>
                </a:gridCol>
                <a:gridCol w="1452000">
                  <a:extLst>
                    <a:ext uri="{9D8B030D-6E8A-4147-A177-3AD203B41FA5}">
                      <a16:colId xmlns:a16="http://schemas.microsoft.com/office/drawing/2014/main" val="347587836"/>
                    </a:ext>
                  </a:extLst>
                </a:gridCol>
                <a:gridCol w="1452000">
                  <a:extLst>
                    <a:ext uri="{9D8B030D-6E8A-4147-A177-3AD203B41FA5}">
                      <a16:colId xmlns:a16="http://schemas.microsoft.com/office/drawing/2014/main" val="2362230341"/>
                    </a:ext>
                  </a:extLst>
                </a:gridCol>
              </a:tblGrid>
              <a:tr h="396000">
                <a:tc gridSpan="3"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solidFill>
                            <a:srgbClr val="F6891F"/>
                          </a:solidFill>
                          <a:latin typeface="Ubuntu Light" panose="020B0304030602030204" pitchFamily="34" charset="0"/>
                        </a:rPr>
                        <a:t>Лидерские качества</a:t>
                      </a:r>
                    </a:p>
                  </a:txBody>
                  <a:tcPr marL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952993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/>
                          </a:solidFill>
                          <a:latin typeface="Ubuntu Light" panose="020B0304030602030204" pitchFamily="34" charset="0"/>
                        </a:rPr>
                        <a:t>Ответственность</a:t>
                      </a:r>
                    </a:p>
                  </a:txBody>
                  <a:tcPr>
                    <a:lnL w="12700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/>
                          </a:solidFill>
                          <a:latin typeface="Ubuntu Light" panose="020B0304030602030204" pitchFamily="34" charset="0"/>
                        </a:rPr>
                        <a:t>Доступность</a:t>
                      </a:r>
                    </a:p>
                  </a:txBody>
                  <a:tcPr>
                    <a:lnL w="12700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/>
                          </a:solidFill>
                          <a:latin typeface="Ubuntu Light" panose="020B0304030602030204" pitchFamily="34" charset="0"/>
                        </a:rPr>
                        <a:t>Умение слушать</a:t>
                      </a:r>
                    </a:p>
                  </a:txBody>
                  <a:tcPr>
                    <a:lnL w="12700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206911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/>
                          </a:solidFill>
                          <a:latin typeface="Ubuntu Light" panose="020B0304030602030204" pitchFamily="34" charset="0"/>
                        </a:rPr>
                        <a:t>Искренность</a:t>
                      </a:r>
                    </a:p>
                  </a:txBody>
                  <a:tcPr>
                    <a:lnL w="12700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/>
                          </a:solidFill>
                          <a:latin typeface="Ubuntu Light" panose="020B0304030602030204" pitchFamily="34" charset="0"/>
                        </a:rPr>
                        <a:t>Смелость</a:t>
                      </a:r>
                    </a:p>
                  </a:txBody>
                  <a:tcPr>
                    <a:lnL w="12700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/>
                          </a:solidFill>
                          <a:latin typeface="Ubuntu Light" panose="020B0304030602030204" pitchFamily="34" charset="0"/>
                        </a:rPr>
                        <a:t>Заботливость</a:t>
                      </a:r>
                    </a:p>
                  </a:txBody>
                  <a:tcPr>
                    <a:lnL w="12700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507763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/>
                          </a:solidFill>
                          <a:latin typeface="Ubuntu Light" panose="020B0304030602030204" pitchFamily="34" charset="0"/>
                        </a:rPr>
                        <a:t>Харизматичность</a:t>
                      </a:r>
                    </a:p>
                  </a:txBody>
                  <a:tcPr>
                    <a:lnL w="12700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>
                          <a:solidFill>
                            <a:schemeClr val="bg1"/>
                          </a:solidFill>
                          <a:latin typeface="Ubuntu Light" panose="020B0304030602030204" pitchFamily="34" charset="0"/>
                        </a:rPr>
                        <a:t>Способность сочувствовать</a:t>
                      </a:r>
                      <a:endParaRPr lang="ru-ru" sz="1000" dirty="0">
                        <a:solidFill>
                          <a:schemeClr val="bg1"/>
                        </a:solidFill>
                        <a:latin typeface="Ubuntu Light" panose="020B03040306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bg-BG" sz="1000">
                          <a:solidFill>
                            <a:schemeClr val="bg1"/>
                          </a:solidFill>
                          <a:latin typeface="Ubuntu Light" panose="020B0304030602030204" pitchFamily="34" charset="0"/>
                        </a:rPr>
                        <a:t>Уверенность</a:t>
                      </a:r>
                      <a:endParaRPr lang="en-US" sz="1000" dirty="0">
                        <a:solidFill>
                          <a:schemeClr val="bg1"/>
                        </a:solidFill>
                        <a:latin typeface="Ubuntu Light" panose="020B03040306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971622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/>
                          </a:solidFill>
                          <a:latin typeface="Ubuntu Light" panose="020B0304030602030204" pitchFamily="34" charset="0"/>
                        </a:rPr>
                        <a:t>Последовательность</a:t>
                      </a:r>
                    </a:p>
                  </a:txBody>
                  <a:tcPr>
                    <a:lnL w="12700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/>
                          </a:solidFill>
                          <a:latin typeface="Ubuntu Light" panose="020B0304030602030204" pitchFamily="34" charset="0"/>
                        </a:rPr>
                        <a:t>Авторитет</a:t>
                      </a:r>
                    </a:p>
                  </a:txBody>
                  <a:tcPr>
                    <a:lnL w="12700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/>
                          </a:solidFill>
                          <a:latin typeface="Ubuntu Light" panose="020B0304030602030204" pitchFamily="34" charset="0"/>
                        </a:rPr>
                        <a:t>Любознательность</a:t>
                      </a:r>
                    </a:p>
                  </a:txBody>
                  <a:tcPr>
                    <a:lnL w="12700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738005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/>
                          </a:solidFill>
                          <a:latin typeface="Ubuntu Light" panose="020B0304030602030204" pitchFamily="34" charset="0"/>
                        </a:rPr>
                        <a:t>Преданность</a:t>
                      </a:r>
                    </a:p>
                  </a:txBody>
                  <a:tcPr>
                    <a:lnL w="12700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/>
                          </a:solidFill>
                          <a:latin typeface="Ubuntu Light" panose="020B0304030602030204" pitchFamily="34" charset="0"/>
                        </a:rPr>
                        <a:t>Конкретность</a:t>
                      </a:r>
                    </a:p>
                  </a:txBody>
                  <a:tcPr>
                    <a:lnL w="12700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/>
                          </a:solidFill>
                          <a:latin typeface="Ubuntu Light" panose="020B0304030602030204" pitchFamily="34" charset="0"/>
                        </a:rPr>
                        <a:t>Эмпатия</a:t>
                      </a:r>
                    </a:p>
                  </a:txBody>
                  <a:tcPr>
                    <a:lnL w="12700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776686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/>
                          </a:solidFill>
                          <a:latin typeface="Ubuntu Light" panose="020B0304030602030204" pitchFamily="34" charset="0"/>
                        </a:rPr>
                        <a:t>Умение придавать силы</a:t>
                      </a:r>
                    </a:p>
                  </a:txBody>
                  <a:tcPr>
                    <a:lnL w="12700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/>
                          </a:solidFill>
                          <a:latin typeface="Ubuntu Light" panose="020B0304030602030204" pitchFamily="34" charset="0"/>
                        </a:rPr>
                        <a:t>Сила воли</a:t>
                      </a:r>
                    </a:p>
                  </a:txBody>
                  <a:tcPr>
                    <a:lnL w="12700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/>
                          </a:solidFill>
                          <a:latin typeface="Ubuntu Light" panose="020B0304030602030204" pitchFamily="34" charset="0"/>
                        </a:rPr>
                        <a:t>Честность</a:t>
                      </a:r>
                    </a:p>
                  </a:txBody>
                  <a:tcPr>
                    <a:lnL w="12700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903769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/>
                          </a:solidFill>
                          <a:latin typeface="Ubuntu Light" panose="020B0304030602030204" pitchFamily="34" charset="0"/>
                        </a:rPr>
                        <a:t>Скромность</a:t>
                      </a:r>
                    </a:p>
                  </a:txBody>
                  <a:tcPr>
                    <a:lnL w="12700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/>
                          </a:solidFill>
                          <a:latin typeface="Ubuntu Light" panose="020B0304030602030204" pitchFamily="34" charset="0"/>
                        </a:rPr>
                        <a:t>Инклюзивность</a:t>
                      </a:r>
                    </a:p>
                  </a:txBody>
                  <a:tcPr>
                    <a:lnL w="12700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/>
                          </a:solidFill>
                          <a:latin typeface="Ubuntu Light" panose="020B0304030602030204" pitchFamily="34" charset="0"/>
                        </a:rPr>
                        <a:t>Умение вдохновлять</a:t>
                      </a:r>
                    </a:p>
                  </a:txBody>
                  <a:tcPr>
                    <a:lnL w="12700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370965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/>
                          </a:solidFill>
                          <a:latin typeface="Ubuntu Light" panose="020B0304030602030204" pitchFamily="34" charset="0"/>
                        </a:rPr>
                        <a:t>Новаторское мышление</a:t>
                      </a:r>
                    </a:p>
                  </a:txBody>
                  <a:tcPr>
                    <a:lnL w="12700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/>
                          </a:solidFill>
                          <a:latin typeface="Ubuntu Light" panose="020B0304030602030204" pitchFamily="34" charset="0"/>
                        </a:rPr>
                        <a:t>Лояльность</a:t>
                      </a:r>
                    </a:p>
                  </a:txBody>
                  <a:tcPr>
                    <a:lnL w="12700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/>
                          </a:solidFill>
                          <a:latin typeface="Ubuntu Light" panose="020B0304030602030204" pitchFamily="34" charset="0"/>
                        </a:rPr>
                        <a:t>Умение мотивировать</a:t>
                      </a:r>
                    </a:p>
                  </a:txBody>
                  <a:tcPr>
                    <a:lnL w="12700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035599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/>
                          </a:solidFill>
                          <a:latin typeface="Ubuntu Light" panose="020B0304030602030204" pitchFamily="34" charset="0"/>
                        </a:rPr>
                        <a:t>Открытость</a:t>
                      </a:r>
                    </a:p>
                  </a:txBody>
                  <a:tcPr>
                    <a:lnL w="12700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/>
                          </a:solidFill>
                          <a:latin typeface="Ubuntu Light" panose="020B0304030602030204" pitchFamily="34" charset="0"/>
                        </a:rPr>
                        <a:t>Организаторские способности</a:t>
                      </a:r>
                    </a:p>
                  </a:txBody>
                  <a:tcPr>
                    <a:lnL w="12700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/>
                          </a:solidFill>
                          <a:latin typeface="Ubuntu Light" panose="020B0304030602030204" pitchFamily="34" charset="0"/>
                        </a:rPr>
                        <a:t>Откровенность</a:t>
                      </a:r>
                    </a:p>
                  </a:txBody>
                  <a:tcPr>
                    <a:lnL w="12700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998131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/>
                          </a:solidFill>
                          <a:latin typeface="Ubuntu Light" panose="020B0304030602030204" pitchFamily="34" charset="0"/>
                        </a:rPr>
                        <a:t>Большой энтузиазм</a:t>
                      </a:r>
                    </a:p>
                  </a:txBody>
                  <a:tcPr>
                    <a:lnL w="12700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/>
                          </a:solidFill>
                          <a:latin typeface="Ubuntu Light" panose="020B0304030602030204" pitchFamily="34" charset="0"/>
                        </a:rPr>
                        <a:t>Умение опережать события</a:t>
                      </a:r>
                    </a:p>
                  </a:txBody>
                  <a:tcPr>
                    <a:lnL w="12700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/>
                          </a:solidFill>
                          <a:latin typeface="Ubuntu Light" panose="020B0304030602030204" pitchFamily="34" charset="0"/>
                        </a:rPr>
                        <a:t>Убедительность</a:t>
                      </a:r>
                    </a:p>
                  </a:txBody>
                  <a:tcPr>
                    <a:lnL w="12700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429728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/>
                          </a:solidFill>
                          <a:latin typeface="Ubuntu Light" panose="020B0304030602030204" pitchFamily="34" charset="0"/>
                        </a:rPr>
                        <a:t>Добросовестность</a:t>
                      </a:r>
                    </a:p>
                  </a:txBody>
                  <a:tcPr>
                    <a:lnL w="12700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/>
                          </a:solidFill>
                          <a:latin typeface="Ubuntu Light" panose="020B0304030602030204" pitchFamily="34" charset="0"/>
                        </a:rPr>
                        <a:t>Вежливость</a:t>
                      </a:r>
                    </a:p>
                  </a:txBody>
                  <a:tcPr>
                    <a:lnL w="12700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/>
                          </a:solidFill>
                          <a:latin typeface="Ubuntu Light" panose="020B0304030602030204" pitchFamily="34" charset="0"/>
                        </a:rPr>
                        <a:t>Высокая квалификация</a:t>
                      </a:r>
                    </a:p>
                  </a:txBody>
                  <a:tcPr>
                    <a:lnL w="12700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03116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/>
                          </a:solidFill>
                          <a:latin typeface="Ubuntu Light" panose="020B0304030602030204" pitchFamily="34" charset="0"/>
                        </a:rPr>
                        <a:t>Интеллект</a:t>
                      </a:r>
                    </a:p>
                  </a:txBody>
                  <a:tcPr>
                    <a:lnL w="12700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/>
                          </a:solidFill>
                          <a:latin typeface="Ubuntu Light" panose="020B0304030602030204" pitchFamily="34" charset="0"/>
                        </a:rPr>
                        <a:t>Умение оказывать поддержку</a:t>
                      </a:r>
                    </a:p>
                  </a:txBody>
                  <a:tcPr>
                    <a:lnL w="12700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/>
                          </a:solidFill>
                          <a:latin typeface="Ubuntu Light" panose="020B0304030602030204" pitchFamily="34" charset="0"/>
                        </a:rPr>
                        <a:t>Порядочность</a:t>
                      </a:r>
                    </a:p>
                  </a:txBody>
                  <a:tcPr>
                    <a:lnL w="12700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8298007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6A1EEAE5-0C28-66EC-7465-7C787683EBA9}"/>
              </a:ext>
            </a:extLst>
          </p:cNvPr>
          <p:cNvSpPr txBox="1"/>
          <p:nvPr/>
        </p:nvSpPr>
        <p:spPr>
          <a:xfrm>
            <a:off x="1229804" y="1780967"/>
            <a:ext cx="4231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F6891F"/>
                </a:solidFill>
                <a:latin typeface="Ubuntu" panose="020B0504030602030204" pitchFamily="34" charset="0"/>
              </a:rPr>
              <a:t>Оценка сильных сторон</a:t>
            </a:r>
          </a:p>
        </p:txBody>
      </p:sp>
    </p:spTree>
    <p:extLst>
      <p:ext uri="{BB962C8B-B14F-4D97-AF65-F5344CB8AC3E}">
        <p14:creationId xmlns:p14="http://schemas.microsoft.com/office/powerpoint/2010/main" val="33103123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250FB-46B6-0E1C-2E38-E8B8536541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D271FB-560E-B41D-6E19-EDB03EC28B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Что такое семейный лидер?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A4E246-FD1F-3513-1F60-F8450DB985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39945" y="575623"/>
            <a:ext cx="528061" cy="356260"/>
          </a:xfrm>
        </p:spPr>
        <p:txBody>
          <a:bodyPr/>
          <a:lstStyle/>
          <a:p>
            <a:r>
              <a:rPr lang="ru-ru" dirty="0"/>
              <a:t>1.3.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0487178-1F75-1BD4-39D4-578ECD8264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Первый день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C4C4859-7A79-72D0-E15A-8E754DCBFFA0}"/>
              </a:ext>
            </a:extLst>
          </p:cNvPr>
          <p:cNvSpPr/>
          <p:nvPr/>
        </p:nvSpPr>
        <p:spPr>
          <a:xfrm>
            <a:off x="-228600" y="1242786"/>
            <a:ext cx="4724400" cy="5894614"/>
          </a:xfrm>
          <a:prstGeom prst="roundRect">
            <a:avLst>
              <a:gd name="adj" fmla="val 5372"/>
            </a:avLst>
          </a:prstGeom>
          <a:solidFill>
            <a:srgbClr val="2926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B6D515-BBCC-F299-5723-C9B4021B8DDD}"/>
              </a:ext>
            </a:extLst>
          </p:cNvPr>
          <p:cNvSpPr txBox="1"/>
          <p:nvPr/>
        </p:nvSpPr>
        <p:spPr>
          <a:xfrm>
            <a:off x="4964798" y="2004693"/>
            <a:ext cx="6713396" cy="168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ru-ru" sz="2000" b="1" dirty="0">
                <a:solidFill>
                  <a:srgbClr val="292662"/>
                </a:solidFill>
                <a:latin typeface="Ubuntu" panose="020B0504030602030204" pitchFamily="34" charset="0"/>
              </a:rPr>
              <a:t>Размышления в группе</a:t>
            </a:r>
            <a:endParaRPr lang="en-US" sz="2000" dirty="0">
              <a:solidFill>
                <a:srgbClr val="292662"/>
              </a:solidFill>
              <a:latin typeface="Ubuntu" panose="020B0504030602030204" pitchFamily="34" charset="0"/>
            </a:endParaRPr>
          </a:p>
          <a:p>
            <a:pPr marL="355600" indent="-355600">
              <a:lnSpc>
                <a:spcPct val="120000"/>
              </a:lnSpc>
              <a:spcAft>
                <a:spcPts val="1200"/>
              </a:spcAft>
              <a:buBlip>
                <a:blip r:embed="rId3"/>
              </a:buBlip>
            </a:pPr>
            <a:r>
              <a:rPr lang="ru-ru" sz="2000" dirty="0">
                <a:solidFill>
                  <a:srgbClr val="292662"/>
                </a:solidFill>
                <a:latin typeface="Ubuntu" panose="020B0504030602030204" pitchFamily="34" charset="0"/>
              </a:rPr>
              <a:t>Как можно объединить эти разные сильные стороны и использовать их для улучшения семейного лидерства в Специальной олимпиаде?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900FB9-796E-97B3-C6E0-F0F6720D2634}"/>
              </a:ext>
            </a:extLst>
          </p:cNvPr>
          <p:cNvSpPr txBox="1"/>
          <p:nvPr/>
        </p:nvSpPr>
        <p:spPr>
          <a:xfrm>
            <a:off x="1244598" y="1893677"/>
            <a:ext cx="2935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6891F"/>
                </a:solidFill>
                <a:latin typeface="Ubuntu" panose="020B0504030602030204" pitchFamily="34" charset="0"/>
              </a:rPr>
              <a:t>Размышления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6165E4-8061-C67A-7818-90084326B8A7}"/>
              </a:ext>
            </a:extLst>
          </p:cNvPr>
          <p:cNvSpPr txBox="1"/>
          <p:nvPr/>
        </p:nvSpPr>
        <p:spPr>
          <a:xfrm>
            <a:off x="1244599" y="2446128"/>
            <a:ext cx="306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Ubuntu" panose="020B0504030602030204" pitchFamily="34" charset="0"/>
              </a:rPr>
              <a:t>Оценка сильных сторон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700D6AE1-0CC6-2BE4-9476-AB092358E4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2133" y="1862497"/>
            <a:ext cx="554400" cy="5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1848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D00AD-4C81-59E0-0A71-034F27D0DF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EB4FC3DE-EA76-C76C-0C57-54DFE5592F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0119" y="3225795"/>
            <a:ext cx="11581235" cy="30200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D36C53-49A8-7462-AA0B-B0849F20B9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ru-ru" sz="1350" dirty="0"/>
              <a:t>Что такое семейный лидер?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25E13B-1573-9C34-1BF5-9E222E324DF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39945" y="575381"/>
            <a:ext cx="528061" cy="356260"/>
          </a:xfrm>
        </p:spPr>
        <p:txBody>
          <a:bodyPr/>
          <a:lstStyle/>
          <a:p>
            <a:r>
              <a:rPr lang="ru-ru" dirty="0"/>
              <a:t>1.3.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6B7072-9AB5-BF12-5F05-D03651AA72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Первый день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9063A8-A502-7B9C-EFED-B29271E286F2}"/>
              </a:ext>
            </a:extLst>
          </p:cNvPr>
          <p:cNvSpPr txBox="1"/>
          <p:nvPr/>
        </p:nvSpPr>
        <p:spPr>
          <a:xfrm>
            <a:off x="811898" y="1290864"/>
            <a:ext cx="86783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6891F"/>
                </a:solidFill>
                <a:latin typeface="Ubuntu" panose="020B0504030602030204" pitchFamily="34" charset="0"/>
              </a:rPr>
              <a:t>Ожидания и планы после прохождения обучения семейных лидеров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947F4F-24F0-A8D1-79E0-8270DE7074FD}"/>
              </a:ext>
            </a:extLst>
          </p:cNvPr>
          <p:cNvSpPr txBox="1"/>
          <p:nvPr/>
        </p:nvSpPr>
        <p:spPr>
          <a:xfrm>
            <a:off x="1650925" y="3811584"/>
            <a:ext cx="4038600" cy="2050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2400"/>
              </a:spcAft>
            </a:pPr>
            <a:r>
              <a:rPr lang="ru-ru" dirty="0">
                <a:solidFill>
                  <a:srgbClr val="292662"/>
                </a:solidFill>
                <a:latin typeface="Ubuntu" panose="020B0504030602030204" pitchFamily="34" charset="0"/>
              </a:rPr>
              <a:t>Встретьтесь с </a:t>
            </a:r>
            <a:r>
              <a:rPr lang="ru-ru">
                <a:solidFill>
                  <a:srgbClr val="292662"/>
                </a:solidFill>
                <a:latin typeface="Ubuntu" panose="020B0504030602030204" pitchFamily="34" charset="0"/>
              </a:rPr>
              <a:t>координатором </a:t>
            </a:r>
            <a:br>
              <a:rPr lang="en-US">
                <a:solidFill>
                  <a:srgbClr val="292662"/>
                </a:solidFill>
                <a:latin typeface="Ubuntu" panose="020B0504030602030204" pitchFamily="34" charset="0"/>
              </a:rPr>
            </a:br>
            <a:r>
              <a:rPr lang="ru-ru">
                <a:solidFill>
                  <a:srgbClr val="292662"/>
                </a:solidFill>
                <a:latin typeface="Ubuntu" panose="020B0504030602030204" pitchFamily="34" charset="0"/>
              </a:rPr>
              <a:t>по </a:t>
            </a:r>
            <a:r>
              <a:rPr lang="ru-ru" dirty="0">
                <a:solidFill>
                  <a:srgbClr val="292662"/>
                </a:solidFill>
                <a:latin typeface="Ubuntu" panose="020B0504030602030204" pitchFamily="34" charset="0"/>
              </a:rPr>
              <a:t>семейным вопросам вашей программы или другим сотрудником Специальной олимпиады в </a:t>
            </a:r>
            <a:r>
              <a:rPr lang="ru-ru">
                <a:solidFill>
                  <a:srgbClr val="292662"/>
                </a:solidFill>
                <a:latin typeface="Ubuntu" panose="020B0504030602030204" pitchFamily="34" charset="0"/>
              </a:rPr>
              <a:t>местном </a:t>
            </a:r>
            <a:br>
              <a:rPr lang="en-US">
                <a:solidFill>
                  <a:srgbClr val="292662"/>
                </a:solidFill>
                <a:latin typeface="Ubuntu" panose="020B0504030602030204" pitchFamily="34" charset="0"/>
              </a:rPr>
            </a:br>
            <a:r>
              <a:rPr lang="ru-ru">
                <a:solidFill>
                  <a:srgbClr val="292662"/>
                </a:solidFill>
                <a:latin typeface="Ubuntu" panose="020B0504030602030204" pitchFamily="34" charset="0"/>
              </a:rPr>
              <a:t>сообществе</a:t>
            </a:r>
            <a:r>
              <a:rPr lang="ru-ru" dirty="0">
                <a:solidFill>
                  <a:srgbClr val="292662"/>
                </a:solidFill>
                <a:latin typeface="Ubuntu" panose="020B0504030602030204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2AABF0-AA85-66B3-6049-850DFD98C480}"/>
              </a:ext>
            </a:extLst>
          </p:cNvPr>
          <p:cNvSpPr txBox="1"/>
          <p:nvPr/>
        </p:nvSpPr>
        <p:spPr>
          <a:xfrm>
            <a:off x="811898" y="2242955"/>
            <a:ext cx="9486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F6891F"/>
                </a:solidFill>
                <a:latin typeface="Ubuntu" panose="020B0504030602030204" pitchFamily="34" charset="0"/>
              </a:rPr>
              <a:t>Работа с персоналом программы (руководителями региона)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701C23-ED92-960E-7090-0F8E1F074A48}"/>
              </a:ext>
            </a:extLst>
          </p:cNvPr>
          <p:cNvSpPr txBox="1"/>
          <p:nvPr/>
        </p:nvSpPr>
        <p:spPr>
          <a:xfrm>
            <a:off x="5733985" y="3836984"/>
            <a:ext cx="4499675" cy="2282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lnSpc>
                <a:spcPct val="120000"/>
              </a:lnSpc>
              <a:spcAft>
                <a:spcPts val="600"/>
              </a:spcAft>
              <a:buBlip>
                <a:blip r:embed="rId5"/>
              </a:buBlip>
            </a:pPr>
            <a:r>
              <a:rPr lang="ru-ru" sz="1600" dirty="0">
                <a:solidFill>
                  <a:srgbClr val="292662"/>
                </a:solidFill>
                <a:latin typeface="Ubuntu Light" panose="020B0304030602030204" pitchFamily="34" charset="0"/>
              </a:rPr>
              <a:t>Расскажите о своих целях и планах по расширению участия семей в местной программе.</a:t>
            </a:r>
          </a:p>
          <a:p>
            <a:pPr marL="355600" indent="-355600">
              <a:lnSpc>
                <a:spcPct val="120000"/>
              </a:lnSpc>
              <a:spcAft>
                <a:spcPts val="600"/>
              </a:spcAft>
              <a:buBlip>
                <a:blip r:embed="rId5"/>
              </a:buBlip>
            </a:pPr>
            <a:r>
              <a:rPr lang="ru-ru" sz="1600" dirty="0">
                <a:solidFill>
                  <a:srgbClr val="292662"/>
                </a:solidFill>
                <a:latin typeface="Ubuntu Light" panose="020B0304030602030204" pitchFamily="34" charset="0"/>
              </a:rPr>
              <a:t>При необходимости измените свои цели, чтобы обеспечить их соответствие целям вашей программы. </a:t>
            </a:r>
          </a:p>
          <a:p>
            <a:pPr marL="355600" indent="-355600">
              <a:lnSpc>
                <a:spcPct val="120000"/>
              </a:lnSpc>
              <a:spcAft>
                <a:spcPts val="600"/>
              </a:spcAft>
              <a:buBlip>
                <a:blip r:embed="rId5"/>
              </a:buBlip>
            </a:pPr>
            <a:r>
              <a:rPr lang="ru-ru" sz="1600" dirty="0">
                <a:solidFill>
                  <a:srgbClr val="292662"/>
                </a:solidFill>
                <a:latin typeface="Ubuntu Light" panose="020B0304030602030204" pitchFamily="34" charset="0"/>
              </a:rPr>
              <a:t>Пересмотрите свой </a:t>
            </a:r>
            <a:r>
              <a:rPr lang="ru-ru" sz="1600">
                <a:solidFill>
                  <a:srgbClr val="292662"/>
                </a:solidFill>
                <a:latin typeface="Ubuntu Light" panose="020B0304030602030204" pitchFamily="34" charset="0"/>
              </a:rPr>
              <a:t>план действий</a:t>
            </a:r>
            <a:r>
              <a:rPr lang="en-US" sz="1600">
                <a:solidFill>
                  <a:srgbClr val="292662"/>
                </a:solidFill>
                <a:latin typeface="Ubuntu Light" panose="020B0304030602030204" pitchFamily="34" charset="0"/>
              </a:rPr>
              <a:t>.</a:t>
            </a:r>
            <a:endParaRPr lang="ru-ru" sz="1600" dirty="0">
              <a:solidFill>
                <a:srgbClr val="292662"/>
              </a:solidFill>
              <a:latin typeface="Ubuntu Light" panose="020B0304030602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D264ED-1190-08E9-99A7-0E84D313F76F}"/>
              </a:ext>
            </a:extLst>
          </p:cNvPr>
          <p:cNvSpPr txBox="1"/>
          <p:nvPr/>
        </p:nvSpPr>
        <p:spPr>
          <a:xfrm>
            <a:off x="12987192" y="3811584"/>
            <a:ext cx="4038600" cy="1053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2400"/>
              </a:spcAft>
            </a:pPr>
            <a:r>
              <a:rPr lang="ru-ru" dirty="0">
                <a:solidFill>
                  <a:srgbClr val="292662"/>
                </a:solidFill>
                <a:latin typeface="Ubuntu" panose="020B0504030602030204" pitchFamily="34" charset="0"/>
              </a:rPr>
              <a:t>Обращайтесь к местному сотруднику программы Специальной олимпиады, чтобы регулярно сообщать ему об отзывах, успехах и препятствиях.</a:t>
            </a: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9F467A3B-AC67-B480-8B2F-B3F927D483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6221" y="3144819"/>
            <a:ext cx="469445" cy="469445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FD8F8755-5614-FEDF-9B5D-C409C83B1C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013038" y="3144819"/>
            <a:ext cx="469445" cy="469445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1F68C389-381F-420C-1EE5-BDC14BF676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80059" y="3913337"/>
            <a:ext cx="960119" cy="849602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1AE452F0-1E80-8FBD-C51B-99D10A6A32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013038" y="3740960"/>
            <a:ext cx="791009" cy="84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8820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B7AF09-C76B-3793-9B57-EBB7C4DAE2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F5B5B320-6ADA-1EC2-76CF-863A7A7496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5318761" y="3225795"/>
            <a:ext cx="11581235" cy="30200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42AACAE-0E8D-F1CC-4E8B-A59BDB8D32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ru-ru" sz="1350" dirty="0"/>
              <a:t>Что такое семейный лидер?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9FA6E-90E4-F095-839A-06968A05697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39945" y="575381"/>
            <a:ext cx="528061" cy="356260"/>
          </a:xfrm>
        </p:spPr>
        <p:txBody>
          <a:bodyPr/>
          <a:lstStyle/>
          <a:p>
            <a:r>
              <a:rPr lang="ru-ru" dirty="0"/>
              <a:t>1.3.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CB5DA4-5447-AEA4-49A2-9B38A4A156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Первый день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488384-ABC2-30EE-FD66-D6C59EAB44F0}"/>
              </a:ext>
            </a:extLst>
          </p:cNvPr>
          <p:cNvSpPr txBox="1"/>
          <p:nvPr/>
        </p:nvSpPr>
        <p:spPr>
          <a:xfrm>
            <a:off x="811898" y="1298263"/>
            <a:ext cx="7615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6891F"/>
                </a:solidFill>
                <a:latin typeface="Ubuntu" panose="020B0504030602030204" pitchFamily="34" charset="0"/>
              </a:rPr>
              <a:t>Ожидания и планы после прохождения обучения семейных лидеров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CF1428-1A24-64EE-49A1-25C8A3A641E3}"/>
              </a:ext>
            </a:extLst>
          </p:cNvPr>
          <p:cNvSpPr txBox="1"/>
          <p:nvPr/>
        </p:nvSpPr>
        <p:spPr>
          <a:xfrm>
            <a:off x="-4627955" y="3811584"/>
            <a:ext cx="4038600" cy="1053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2400"/>
              </a:spcAft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Ubuntu" panose="020B0504030602030204" pitchFamily="34" charset="0"/>
              </a:rPr>
              <a:t>Встретьтесь с координатором по семейным вопросам вашей программы или другим сотрудником Специальной олимпиады в местном сообществе.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AC2D93-6330-B602-727F-122DB3EF36F4}"/>
              </a:ext>
            </a:extLst>
          </p:cNvPr>
          <p:cNvSpPr txBox="1"/>
          <p:nvPr/>
        </p:nvSpPr>
        <p:spPr>
          <a:xfrm>
            <a:off x="811898" y="2207020"/>
            <a:ext cx="993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F6891F"/>
                </a:solidFill>
                <a:latin typeface="Ubuntu" panose="020B0504030602030204" pitchFamily="34" charset="0"/>
              </a:rPr>
              <a:t>Работа с персоналом программы (руководителями региона)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0B0407-FAFF-3650-0AB8-ECA2A776D933}"/>
              </a:ext>
            </a:extLst>
          </p:cNvPr>
          <p:cNvSpPr txBox="1"/>
          <p:nvPr/>
        </p:nvSpPr>
        <p:spPr>
          <a:xfrm>
            <a:off x="-544895" y="3836984"/>
            <a:ext cx="5409858" cy="1986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lnSpc>
                <a:spcPct val="120000"/>
              </a:lnSpc>
              <a:spcAft>
                <a:spcPts val="600"/>
              </a:spcAft>
              <a:buBlip>
                <a:blip r:embed="rId5"/>
              </a:buBlip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Ubuntu Light" panose="020B0304030602030204" pitchFamily="34" charset="0"/>
              </a:rPr>
              <a:t>Расскажите о своих целях и планах по расширению участия семей в местной программе.</a:t>
            </a:r>
          </a:p>
          <a:p>
            <a:pPr marL="355600" indent="-355600">
              <a:lnSpc>
                <a:spcPct val="120000"/>
              </a:lnSpc>
              <a:spcAft>
                <a:spcPts val="600"/>
              </a:spcAft>
              <a:buBlip>
                <a:blip r:embed="rId5"/>
              </a:buBlip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Ubuntu Light" panose="020B0304030602030204" pitchFamily="34" charset="0"/>
              </a:rPr>
              <a:t>При необходимости измените свои цели</a:t>
            </a:r>
            <a:r>
              <a:rPr lang="ru-ru" sz="1600">
                <a:solidFill>
                  <a:schemeClr val="bg1">
                    <a:lumMod val="50000"/>
                  </a:schemeClr>
                </a:solidFill>
                <a:latin typeface="Ubuntu Light" panose="020B0304030602030204" pitchFamily="34" charset="0"/>
              </a:rPr>
              <a:t>, </a:t>
            </a:r>
            <a:br>
              <a:rPr lang="en-US" sz="1600">
                <a:solidFill>
                  <a:schemeClr val="bg1">
                    <a:lumMod val="50000"/>
                  </a:schemeClr>
                </a:solidFill>
                <a:latin typeface="Ubuntu Light" panose="020B0304030602030204" pitchFamily="34" charset="0"/>
              </a:rPr>
            </a:br>
            <a:r>
              <a:rPr lang="ru-ru" sz="1600">
                <a:solidFill>
                  <a:schemeClr val="bg1">
                    <a:lumMod val="50000"/>
                  </a:schemeClr>
                </a:solidFill>
                <a:latin typeface="Ubuntu Light" panose="020B0304030602030204" pitchFamily="34" charset="0"/>
              </a:rPr>
              <a:t>чтобы 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Ubuntu Light" panose="020B0304030602030204" pitchFamily="34" charset="0"/>
              </a:rPr>
              <a:t>обеспечить их соответствие </a:t>
            </a:r>
            <a:r>
              <a:rPr lang="ru-ru" sz="1600">
                <a:solidFill>
                  <a:schemeClr val="bg1">
                    <a:lumMod val="50000"/>
                  </a:schemeClr>
                </a:solidFill>
                <a:latin typeface="Ubuntu Light" panose="020B0304030602030204" pitchFamily="34" charset="0"/>
              </a:rPr>
              <a:t>целям </a:t>
            </a:r>
            <a:br>
              <a:rPr lang="en-US" sz="1600">
                <a:solidFill>
                  <a:schemeClr val="bg1">
                    <a:lumMod val="50000"/>
                  </a:schemeClr>
                </a:solidFill>
                <a:latin typeface="Ubuntu Light" panose="020B0304030602030204" pitchFamily="34" charset="0"/>
              </a:rPr>
            </a:br>
            <a:r>
              <a:rPr lang="ru-ru" sz="1600">
                <a:solidFill>
                  <a:schemeClr val="bg1">
                    <a:lumMod val="50000"/>
                  </a:schemeClr>
                </a:solidFill>
                <a:latin typeface="Ubuntu Light" panose="020B0304030602030204" pitchFamily="34" charset="0"/>
              </a:rPr>
              <a:t>вашей 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Ubuntu Light" panose="020B0304030602030204" pitchFamily="34" charset="0"/>
              </a:rPr>
              <a:t>программы. </a:t>
            </a:r>
          </a:p>
          <a:p>
            <a:pPr marL="355600" indent="-355600">
              <a:lnSpc>
                <a:spcPct val="120000"/>
              </a:lnSpc>
              <a:spcAft>
                <a:spcPts val="600"/>
              </a:spcAft>
              <a:buBlip>
                <a:blip r:embed="rId5"/>
              </a:buBlip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Ubuntu Light" panose="020B0304030602030204" pitchFamily="34" charset="0"/>
              </a:rPr>
              <a:t>Пересмотрите свой план действий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F9893C-923D-16A1-4A8D-2F3D1FA9224E}"/>
              </a:ext>
            </a:extLst>
          </p:cNvPr>
          <p:cNvSpPr txBox="1"/>
          <p:nvPr/>
        </p:nvSpPr>
        <p:spPr>
          <a:xfrm>
            <a:off x="6708311" y="3811584"/>
            <a:ext cx="4548573" cy="1385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2400"/>
              </a:spcAft>
            </a:pPr>
            <a:r>
              <a:rPr lang="ru-ru" dirty="0">
                <a:solidFill>
                  <a:srgbClr val="292662"/>
                </a:solidFill>
                <a:latin typeface="Ubuntu" panose="020B0504030602030204" pitchFamily="34" charset="0"/>
              </a:rPr>
              <a:t>Обращайтесь к местному сотруднику программы Специальной олимпиады, чтобы регулярно сообщать ему об отзывах, успехах и препятствиях.</a:t>
            </a: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C2409388-2A37-2400-D93C-A23D823D53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5272659" y="3144819"/>
            <a:ext cx="469445" cy="469445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371A6393-C9E7-8916-CAA8-05882853AC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34158" y="3144819"/>
            <a:ext cx="469445" cy="469445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CC0A89C4-95CA-132A-E6CC-91B72BD798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5798821" y="3913337"/>
            <a:ext cx="960119" cy="849602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61C9484-5EB7-D3BF-5924-3449A9D846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734158" y="3740960"/>
            <a:ext cx="791009" cy="84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382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0A4E959-37D9-B5F3-FD0F-609B67FDC4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ru-ru" sz="1350" dirty="0"/>
              <a:t>Что такое семейный лидер?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6BADCD-4373-4C19-61B7-C6C7FE787D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39945" y="575623"/>
            <a:ext cx="528061" cy="356260"/>
          </a:xfrm>
        </p:spPr>
        <p:txBody>
          <a:bodyPr/>
          <a:lstStyle/>
          <a:p>
            <a:r>
              <a:rPr lang="ru-ru" dirty="0"/>
              <a:t>1.3.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28A3FA-69F1-E160-48F0-3F14BB7F37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Первый день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FDBEBF-5B1F-8353-077A-2219B300E427}"/>
              </a:ext>
            </a:extLst>
          </p:cNvPr>
          <p:cNvSpPr txBox="1"/>
          <p:nvPr/>
        </p:nvSpPr>
        <p:spPr>
          <a:xfrm>
            <a:off x="4400657" y="1524000"/>
            <a:ext cx="7193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6891F"/>
                </a:solidFill>
                <a:latin typeface="Ubuntu" panose="020B0504030602030204" pitchFamily="34" charset="0"/>
              </a:rPr>
              <a:t>Функции и роли семейного лидера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2B86EA-0A03-413D-C675-FB4735EE3A45}"/>
              </a:ext>
            </a:extLst>
          </p:cNvPr>
          <p:cNvSpPr txBox="1"/>
          <p:nvPr/>
        </p:nvSpPr>
        <p:spPr>
          <a:xfrm>
            <a:off x="4527125" y="2408100"/>
            <a:ext cx="6628555" cy="4149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358775">
              <a:lnSpc>
                <a:spcPct val="120000"/>
              </a:lnSpc>
              <a:spcAft>
                <a:spcPts val="1200"/>
              </a:spcAft>
              <a:buBlip>
                <a:blip r:embed="rId3"/>
              </a:buBlip>
            </a:pPr>
            <a:r>
              <a:rPr lang="ru-ru" dirty="0">
                <a:solidFill>
                  <a:srgbClr val="292662"/>
                </a:solidFill>
                <a:latin typeface="Ubuntu" panose="020B0504030602030204" pitchFamily="34" charset="0"/>
              </a:rPr>
              <a:t>Привлечение членов семей </a:t>
            </a:r>
          </a:p>
          <a:p>
            <a:pPr marL="358775" indent="-358775">
              <a:lnSpc>
                <a:spcPct val="120000"/>
              </a:lnSpc>
              <a:spcAft>
                <a:spcPts val="1200"/>
              </a:spcAft>
              <a:buBlip>
                <a:blip r:embed="rId3"/>
              </a:buBlip>
            </a:pPr>
            <a:r>
              <a:rPr lang="ru-ru" dirty="0">
                <a:solidFill>
                  <a:srgbClr val="292662"/>
                </a:solidFill>
                <a:latin typeface="Ubuntu" panose="020B0504030602030204" pitchFamily="34" charset="0"/>
              </a:rPr>
              <a:t>Формирование сетей поддержки членов семей </a:t>
            </a:r>
          </a:p>
          <a:p>
            <a:pPr marL="358775" indent="-358775">
              <a:lnSpc>
                <a:spcPct val="120000"/>
              </a:lnSpc>
              <a:spcAft>
                <a:spcPts val="1200"/>
              </a:spcAft>
              <a:buBlip>
                <a:blip r:embed="rId3"/>
              </a:buBlip>
            </a:pPr>
            <a:r>
              <a:rPr lang="ru-ru" dirty="0">
                <a:solidFill>
                  <a:srgbClr val="292662"/>
                </a:solidFill>
                <a:latin typeface="Ubuntu" panose="020B0504030602030204" pitchFamily="34" charset="0"/>
              </a:rPr>
              <a:t>Семейное здоровье (раннее развитие детей, форумы по вопросам семейного здоровья, программа «Здоровые спортсмены») </a:t>
            </a:r>
          </a:p>
          <a:p>
            <a:pPr marL="358775" indent="-358775">
              <a:lnSpc>
                <a:spcPct val="120000"/>
              </a:lnSpc>
              <a:spcAft>
                <a:spcPts val="1200"/>
              </a:spcAft>
              <a:buBlip>
                <a:blip r:embed="rId3"/>
              </a:buBlip>
            </a:pPr>
            <a:r>
              <a:rPr lang="ru-ru" dirty="0">
                <a:solidFill>
                  <a:srgbClr val="292662"/>
                </a:solidFill>
                <a:latin typeface="Ubuntu" panose="020B0504030602030204" pitchFamily="34" charset="0"/>
              </a:rPr>
              <a:t>Информационно-просветительская </a:t>
            </a:r>
            <a:r>
              <a:rPr lang="ru-ru">
                <a:solidFill>
                  <a:srgbClr val="292662"/>
                </a:solidFill>
                <a:latin typeface="Ubuntu" panose="020B0504030602030204" pitchFamily="34" charset="0"/>
              </a:rPr>
              <a:t>деятельность </a:t>
            </a:r>
            <a:br>
              <a:rPr lang="en-US">
                <a:solidFill>
                  <a:srgbClr val="292662"/>
                </a:solidFill>
                <a:latin typeface="Ubuntu" panose="020B0504030602030204" pitchFamily="34" charset="0"/>
              </a:rPr>
            </a:br>
            <a:r>
              <a:rPr lang="ru-ru">
                <a:solidFill>
                  <a:srgbClr val="292662"/>
                </a:solidFill>
                <a:latin typeface="Ubuntu" panose="020B0504030602030204" pitchFamily="34" charset="0"/>
              </a:rPr>
              <a:t>и </a:t>
            </a:r>
            <a:r>
              <a:rPr lang="ru-ru" dirty="0">
                <a:solidFill>
                  <a:srgbClr val="292662"/>
                </a:solidFill>
                <a:latin typeface="Ubuntu" panose="020B0504030602030204" pitchFamily="34" charset="0"/>
              </a:rPr>
              <a:t>расширение возможностей </a:t>
            </a:r>
          </a:p>
          <a:p>
            <a:pPr marL="358775" indent="-358775">
              <a:lnSpc>
                <a:spcPct val="120000"/>
              </a:lnSpc>
              <a:spcAft>
                <a:spcPts val="1200"/>
              </a:spcAft>
              <a:buBlip>
                <a:blip r:embed="rId3"/>
              </a:buBlip>
            </a:pPr>
            <a:r>
              <a:rPr lang="ru-ru" dirty="0">
                <a:solidFill>
                  <a:srgbClr val="292662"/>
                </a:solidFill>
                <a:latin typeface="Ubuntu" panose="020B0504030602030204" pitchFamily="34" charset="0"/>
              </a:rPr>
              <a:t>Другие функции и роли </a:t>
            </a:r>
          </a:p>
          <a:p>
            <a:pPr marL="358775" indent="-358775">
              <a:lnSpc>
                <a:spcPct val="120000"/>
              </a:lnSpc>
              <a:spcAft>
                <a:spcPts val="1200"/>
              </a:spcAft>
              <a:buBlip>
                <a:blip r:embed="rId3"/>
              </a:buBlip>
            </a:pPr>
            <a:r>
              <a:rPr lang="ru-ru" dirty="0">
                <a:solidFill>
                  <a:srgbClr val="292662"/>
                </a:solidFill>
                <a:latin typeface="Ubuntu" panose="020B0504030602030204" pitchFamily="34" charset="0"/>
              </a:rPr>
              <a:t>Пожертвования на программу (ее финансирование), рассказывание историй и т. д.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803F4B70-0047-8577-1023-601A366E07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9262" y="1524000"/>
            <a:ext cx="2990850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2039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3"/>
            <a:extLst>
              <a:ext uri="{FF2B5EF4-FFF2-40B4-BE49-F238E27FC236}">
                <a16:creationId xmlns:a16="http://schemas.microsoft.com/office/drawing/2014/main" id="{74B887CA-4486-7645-9506-EE530C4BBD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0696" y="1727200"/>
            <a:ext cx="8390608" cy="46905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0F5021-66DF-8DF9-F08F-3BE6D9C39A78}"/>
              </a:ext>
            </a:extLst>
          </p:cNvPr>
          <p:cNvSpPr txBox="1"/>
          <p:nvPr/>
        </p:nvSpPr>
        <p:spPr>
          <a:xfrm>
            <a:off x="811899" y="1001650"/>
            <a:ext cx="7617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292662"/>
                </a:solidFill>
                <a:latin typeface="Ubuntu" panose="020B0504030602030204" pitchFamily="34" charset="0"/>
              </a:rPr>
              <a:t>Обеденный перерыв </a:t>
            </a:r>
            <a:r>
              <a:rPr lang="ru-ru" sz="2800" b="1" dirty="0">
                <a:solidFill>
                  <a:srgbClr val="F6891F"/>
                </a:solidFill>
                <a:latin typeface="Ubuntu" panose="020B0504030602030204" pitchFamily="34" charset="0"/>
              </a:rPr>
              <a:t>и</a:t>
            </a:r>
            <a:r>
              <a:rPr lang="ru-ru" sz="2800" b="1" dirty="0">
                <a:solidFill>
                  <a:srgbClr val="292662"/>
                </a:solidFill>
                <a:latin typeface="Ubuntu" panose="020B0504030602030204" pitchFamily="34" charset="0"/>
              </a:rPr>
              <a:t> разминка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113F0DE-D229-84F2-7CE7-C03F5AE0B56C}"/>
              </a:ext>
            </a:extLst>
          </p:cNvPr>
          <p:cNvGrpSpPr/>
          <p:nvPr/>
        </p:nvGrpSpPr>
        <p:grpSpPr>
          <a:xfrm>
            <a:off x="5384800" y="3251200"/>
            <a:ext cx="1168400" cy="1168400"/>
            <a:chOff x="7467600" y="3031067"/>
            <a:chExt cx="1168400" cy="1168400"/>
          </a:xfrm>
        </p:grpSpPr>
        <p:sp>
          <p:nvSpPr>
            <p:cNvPr id="12" name="Oval 11">
              <a:hlinkClick r:id="rId3"/>
              <a:extLst>
                <a:ext uri="{FF2B5EF4-FFF2-40B4-BE49-F238E27FC236}">
                  <a16:creationId xmlns:a16="http://schemas.microsoft.com/office/drawing/2014/main" id="{34861D17-CB7E-1FE7-CD8E-4FA1DE512FD9}"/>
                </a:ext>
              </a:extLst>
            </p:cNvPr>
            <p:cNvSpPr/>
            <p:nvPr/>
          </p:nvSpPr>
          <p:spPr>
            <a:xfrm>
              <a:off x="7467600" y="3031067"/>
              <a:ext cx="1168400" cy="1168400"/>
            </a:xfrm>
            <a:prstGeom prst="ellipse">
              <a:avLst/>
            </a:prstGeom>
            <a:solidFill>
              <a:srgbClr val="ED1C2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Graphic 10" descr="Поэкспериментируйте со сплошной заливкой">
              <a:extLst>
                <a:ext uri="{FF2B5EF4-FFF2-40B4-BE49-F238E27FC236}">
                  <a16:creationId xmlns:a16="http://schemas.microsoft.com/office/drawing/2014/main" id="{89B188C0-7647-AC4A-617B-E7E72A9E4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679265" y="3158067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090324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5C0ED5-0EFA-A3CA-2043-F3B6FC6389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ru-ru" dirty="0"/>
              <a:t>Первый день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6768FD-7B4E-C1AE-27E9-7D424FA19E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89320" y="2775308"/>
            <a:ext cx="5684520" cy="1307383"/>
          </a:xfrm>
        </p:spPr>
        <p:txBody>
          <a:bodyPr>
            <a:noAutofit/>
          </a:bodyPr>
          <a:lstStyle/>
          <a:p>
            <a:r>
              <a:rPr lang="ru-ru" sz="3200" dirty="0"/>
              <a:t>Рассказывание историй о результатах / вовлечение братьев и сестер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DFAD99-BD95-957D-872E-0124501BE9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ru-ru" dirty="0"/>
              <a:t>1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F878EAA-A76D-AEC8-DC34-BB452A5FCA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69519" y="3238012"/>
            <a:ext cx="957943" cy="51448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1.4.</a:t>
            </a:r>
          </a:p>
        </p:txBody>
      </p:sp>
    </p:spTree>
    <p:extLst>
      <p:ext uri="{BB962C8B-B14F-4D97-AF65-F5344CB8AC3E}">
        <p14:creationId xmlns:p14="http://schemas.microsoft.com/office/powerpoint/2010/main" val="174115600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47306D-3308-5376-6528-53F7A81B43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129ACD-BD7F-A829-D202-35D42C6D25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Первый день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5CD83A-4348-45E5-B9ED-8B63910BD8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89320" y="2775308"/>
            <a:ext cx="5684520" cy="1307383"/>
          </a:xfrm>
        </p:spPr>
        <p:txBody>
          <a:bodyPr>
            <a:normAutofit/>
          </a:bodyPr>
          <a:lstStyle/>
          <a:p>
            <a:r>
              <a:rPr lang="ru-ru" sz="3700" dirty="0"/>
              <a:t>Рассказывание историй о результатах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BF4C22-C512-5373-2F49-10B88FEDB8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69519" y="3238012"/>
            <a:ext cx="957943" cy="514481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1.4.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837D04-F9D8-B64D-9631-6804BDFC00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1678360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4CF8BBBB-BAFA-2A95-2CE0-014F103B86B3}"/>
              </a:ext>
            </a:extLst>
          </p:cNvPr>
          <p:cNvGrpSpPr/>
          <p:nvPr/>
        </p:nvGrpSpPr>
        <p:grpSpPr>
          <a:xfrm>
            <a:off x="456055" y="2452393"/>
            <a:ext cx="11279889" cy="3742666"/>
            <a:chOff x="710763" y="2315234"/>
            <a:chExt cx="10277426" cy="3410049"/>
          </a:xfrm>
        </p:grpSpPr>
        <p:pic>
          <p:nvPicPr>
            <p:cNvPr id="9" name="Picture 8" descr="Человек говорит в микрофон&#10;&#10;Описание создается автоматически со средней достоверностью">
              <a:extLst>
                <a:ext uri="{FF2B5EF4-FFF2-40B4-BE49-F238E27FC236}">
                  <a16:creationId xmlns:a16="http://schemas.microsoft.com/office/drawing/2014/main" id="{C4BAF51B-2009-C011-DC71-869C8798FE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01" b="-8"/>
            <a:stretch/>
          </p:blipFill>
          <p:spPr>
            <a:xfrm>
              <a:off x="3278363" y="4020071"/>
              <a:ext cx="2569943" cy="1704835"/>
            </a:xfrm>
            <a:prstGeom prst="rect">
              <a:avLst/>
            </a:prstGeom>
          </p:spPr>
        </p:pic>
        <p:pic>
          <p:nvPicPr>
            <p:cNvPr id="10" name="Picture 9" descr="Человек стоит перед классом с учениками&#10;&#10;Описание создается автоматически с низкой достоверностью">
              <a:extLst>
                <a:ext uri="{FF2B5EF4-FFF2-40B4-BE49-F238E27FC236}">
                  <a16:creationId xmlns:a16="http://schemas.microsoft.com/office/drawing/2014/main" id="{50FA8F93-F449-11EC-8A5F-3E1331EC0D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65"/>
            <a:stretch/>
          </p:blipFill>
          <p:spPr>
            <a:xfrm>
              <a:off x="710763" y="4020071"/>
              <a:ext cx="2572282" cy="1705212"/>
            </a:xfrm>
            <a:prstGeom prst="rect">
              <a:avLst/>
            </a:prstGeom>
          </p:spPr>
        </p:pic>
        <p:pic>
          <p:nvPicPr>
            <p:cNvPr id="11" name="Picture 10" descr="Человек пишет на доске&#10;&#10;Описание создается автоматически">
              <a:extLst>
                <a:ext uri="{FF2B5EF4-FFF2-40B4-BE49-F238E27FC236}">
                  <a16:creationId xmlns:a16="http://schemas.microsoft.com/office/drawing/2014/main" id="{2D1ACF60-7C6A-8C0D-FF89-B8D758EE48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18"/>
            <a:stretch/>
          </p:blipFill>
          <p:spPr>
            <a:xfrm>
              <a:off x="5848305" y="4020071"/>
              <a:ext cx="2569942" cy="1704837"/>
            </a:xfrm>
            <a:prstGeom prst="rect">
              <a:avLst/>
            </a:prstGeom>
          </p:spPr>
        </p:pic>
        <p:pic>
          <p:nvPicPr>
            <p:cNvPr id="12" name="Picture 11" descr="Две женщины сидят за столом и смотрят на компьютер&#10;&#10;Описание создается автоматически со средней достоверностью">
              <a:extLst>
                <a:ext uri="{FF2B5EF4-FFF2-40B4-BE49-F238E27FC236}">
                  <a16:creationId xmlns:a16="http://schemas.microsoft.com/office/drawing/2014/main" id="{D79B04D0-716E-1BE6-404B-C2410324B1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757" t="589" r="25779"/>
            <a:stretch/>
          </p:blipFill>
          <p:spPr>
            <a:xfrm>
              <a:off x="8415907" y="4020071"/>
              <a:ext cx="2569942" cy="1705212"/>
            </a:xfrm>
            <a:prstGeom prst="rect">
              <a:avLst/>
            </a:prstGeom>
          </p:spPr>
        </p:pic>
        <p:pic>
          <p:nvPicPr>
            <p:cNvPr id="14" name="Picture 13" descr="Человек и ребенок в каяках&#10;&#10;Описание создается автоматически с низкой достоверностью">
              <a:extLst>
                <a:ext uri="{FF2B5EF4-FFF2-40B4-BE49-F238E27FC236}">
                  <a16:creationId xmlns:a16="http://schemas.microsoft.com/office/drawing/2014/main" id="{EB29CA11-BEC4-5424-54C2-3E34C29D8E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58"/>
            <a:stretch/>
          </p:blipFill>
          <p:spPr>
            <a:xfrm>
              <a:off x="710763" y="2315234"/>
              <a:ext cx="2569943" cy="1704837"/>
            </a:xfrm>
            <a:prstGeom prst="rect">
              <a:avLst/>
            </a:prstGeom>
          </p:spPr>
        </p:pic>
        <p:pic>
          <p:nvPicPr>
            <p:cNvPr id="15" name="Picture 14" descr="Изображение, на котором представлены вода, спортивное мероприятие, плавание, бассейн&#10;&#10;Описание создается автоматически">
              <a:extLst>
                <a:ext uri="{FF2B5EF4-FFF2-40B4-BE49-F238E27FC236}">
                  <a16:creationId xmlns:a16="http://schemas.microsoft.com/office/drawing/2014/main" id="{89787243-88F3-0FCC-5434-A6BDA6DEBE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240" r="11973"/>
            <a:stretch/>
          </p:blipFill>
          <p:spPr>
            <a:xfrm>
              <a:off x="3278363" y="2315234"/>
              <a:ext cx="2569942" cy="1705212"/>
            </a:xfrm>
            <a:prstGeom prst="rect">
              <a:avLst/>
            </a:prstGeom>
          </p:spPr>
        </p:pic>
        <p:pic>
          <p:nvPicPr>
            <p:cNvPr id="16" name="Picture 15" descr="Человек говорит в микрофон&#10;&#10;Описание создается автоматически со средней достоверностью">
              <a:extLst>
                <a:ext uri="{FF2B5EF4-FFF2-40B4-BE49-F238E27FC236}">
                  <a16:creationId xmlns:a16="http://schemas.microsoft.com/office/drawing/2014/main" id="{01012C15-5E81-1EFA-684B-D1ACF2EC77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64" b="440"/>
            <a:stretch/>
          </p:blipFill>
          <p:spPr>
            <a:xfrm>
              <a:off x="5848305" y="2315234"/>
              <a:ext cx="2569942" cy="1704837"/>
            </a:xfrm>
            <a:prstGeom prst="rect">
              <a:avLst/>
            </a:prstGeom>
          </p:spPr>
        </p:pic>
        <p:pic>
          <p:nvPicPr>
            <p:cNvPr id="17" name="Picture 16" descr="Изображение, на котором представлены человек, пол, спортивная игра, спортивное мероприятие&#10;&#10;Описание создается автоматически">
              <a:extLst>
                <a:ext uri="{FF2B5EF4-FFF2-40B4-BE49-F238E27FC236}">
                  <a16:creationId xmlns:a16="http://schemas.microsoft.com/office/drawing/2014/main" id="{ACBD3EC7-FEFB-9F65-DAED-1141221C71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596" b="3596"/>
            <a:stretch/>
          </p:blipFill>
          <p:spPr>
            <a:xfrm>
              <a:off x="8415907" y="2315234"/>
              <a:ext cx="2572282" cy="1705212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23AF5401-FBD9-5EF4-722E-3C4811E415A8}"/>
              </a:ext>
            </a:extLst>
          </p:cNvPr>
          <p:cNvSpPr txBox="1"/>
          <p:nvPr/>
        </p:nvSpPr>
        <p:spPr>
          <a:xfrm>
            <a:off x="1981653" y="1116169"/>
            <a:ext cx="8102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292662"/>
                </a:solidFill>
                <a:latin typeface="Ubuntu" panose="020B0504030602030204" pitchFamily="34" charset="0"/>
              </a:rPr>
              <a:t>Рассказывание историй о результатах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A362D2-AD74-FE85-4D8F-710D33B7E7BE}"/>
              </a:ext>
            </a:extLst>
          </p:cNvPr>
          <p:cNvSpPr txBox="1"/>
          <p:nvPr/>
        </p:nvSpPr>
        <p:spPr>
          <a:xfrm>
            <a:off x="1467848" y="1559652"/>
            <a:ext cx="9130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292662"/>
                </a:solidFill>
                <a:latin typeface="Ubuntu" panose="020B0504030602030204" pitchFamily="34" charset="0"/>
              </a:rPr>
              <a:t>Демонстрация возможностей Специальной олимпиады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A473D28-A5A4-5D08-F8B5-605DA4B2C80F}"/>
              </a:ext>
            </a:extLst>
          </p:cNvPr>
          <p:cNvSpPr/>
          <p:nvPr/>
        </p:nvSpPr>
        <p:spPr>
          <a:xfrm>
            <a:off x="456054" y="2276710"/>
            <a:ext cx="11277321" cy="175269"/>
          </a:xfrm>
          <a:prstGeom prst="rect">
            <a:avLst/>
          </a:prstGeom>
          <a:solidFill>
            <a:srgbClr val="F689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8989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8C03ED-9D68-603D-5CED-47FC1BFD42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0CB2D95-32BE-704D-56E0-E54951152BD8}"/>
              </a:ext>
            </a:extLst>
          </p:cNvPr>
          <p:cNvSpPr txBox="1"/>
          <p:nvPr/>
        </p:nvSpPr>
        <p:spPr>
          <a:xfrm>
            <a:off x="1792405" y="3136612"/>
            <a:ext cx="8607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Ubuntu" panose="020B0504030602030204" pitchFamily="34" charset="0"/>
              </a:rPr>
              <a:t>Найдите минутку, чтобы </a:t>
            </a:r>
            <a:r>
              <a:rPr lang="ru-ru" sz="3200" b="1" dirty="0">
                <a:solidFill>
                  <a:srgbClr val="F6891F"/>
                </a:solidFill>
                <a:latin typeface="Ubuntu" panose="020B0504030602030204" pitchFamily="34" charset="0"/>
              </a:rPr>
              <a:t>поразмышлять</a:t>
            </a:r>
            <a:r>
              <a:rPr lang="ru-ru" sz="3200" b="1" dirty="0">
                <a:solidFill>
                  <a:schemeClr val="bg1"/>
                </a:solidFill>
                <a:latin typeface="Ubuntu" panose="020B0504030602030204" pitchFamily="34" charset="0"/>
              </a:rPr>
              <a:t> и </a:t>
            </a:r>
            <a:r>
              <a:rPr lang="ru-ru" sz="3200" b="1" dirty="0">
                <a:solidFill>
                  <a:srgbClr val="F6891F"/>
                </a:solidFill>
                <a:latin typeface="Ubuntu" panose="020B0504030602030204" pitchFamily="34" charset="0"/>
              </a:rPr>
              <a:t>погордиться</a:t>
            </a:r>
            <a:r>
              <a:rPr lang="ru-ru" sz="3200" b="1" dirty="0">
                <a:solidFill>
                  <a:schemeClr val="bg1"/>
                </a:solidFill>
                <a:latin typeface="Ubuntu" panose="020B0504030602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86177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AD2FCC0-FFB7-AD38-8121-318357CBEDFA}"/>
              </a:ext>
            </a:extLst>
          </p:cNvPr>
          <p:cNvSpPr/>
          <p:nvPr/>
        </p:nvSpPr>
        <p:spPr>
          <a:xfrm>
            <a:off x="-289363" y="1107011"/>
            <a:ext cx="4669972" cy="5900058"/>
          </a:xfrm>
          <a:prstGeom prst="roundRect">
            <a:avLst>
              <a:gd name="adj" fmla="val 5372"/>
            </a:avLst>
          </a:prstGeom>
          <a:solidFill>
            <a:srgbClr val="2926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4C4F26-E692-FD7B-6EBF-7243C1740027}"/>
              </a:ext>
            </a:extLst>
          </p:cNvPr>
          <p:cNvSpPr txBox="1"/>
          <p:nvPr/>
        </p:nvSpPr>
        <p:spPr>
          <a:xfrm>
            <a:off x="598714" y="2111351"/>
            <a:ext cx="3298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F6891F"/>
                </a:solidFill>
                <a:latin typeface="Ubuntu" panose="020B0504030602030204" pitchFamily="34" charset="0"/>
              </a:rPr>
              <a:t>Личное знакомство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FD9E9D-5309-5CD9-0BF0-194DDEEAB610}"/>
              </a:ext>
            </a:extLst>
          </p:cNvPr>
          <p:cNvSpPr txBox="1"/>
          <p:nvPr/>
        </p:nvSpPr>
        <p:spPr>
          <a:xfrm>
            <a:off x="5578929" y="2174851"/>
            <a:ext cx="589025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844"/>
              </a:spcBef>
              <a:spcAft>
                <a:spcPts val="600"/>
              </a:spcAft>
              <a:buBlip>
                <a:blip r:embed="rId3"/>
              </a:buBlip>
              <a:defRPr/>
            </a:pPr>
            <a:r>
              <a:rPr lang="ru-ru" sz="2600" b="1" dirty="0">
                <a:solidFill>
                  <a:srgbClr val="F6891F"/>
                </a:solidFill>
                <a:latin typeface="Ubuntu Light" panose="020B0304030602030204" pitchFamily="34" charset="0"/>
                <a:cs typeface="Ubuntu Light"/>
              </a:rPr>
              <a:t>Представление </a:t>
            </a:r>
          </a:p>
          <a:p>
            <a:pPr lvl="1" indent="-457200">
              <a:spcBef>
                <a:spcPts val="844"/>
              </a:spcBef>
              <a:spcAft>
                <a:spcPts val="600"/>
              </a:spcAft>
              <a:buBlip>
                <a:blip r:embed="rId3"/>
              </a:buBlip>
              <a:defRPr/>
            </a:pPr>
            <a:r>
              <a:rPr lang="ru-ru" sz="2600" b="1" dirty="0">
                <a:solidFill>
                  <a:srgbClr val="F6891F"/>
                </a:solidFill>
                <a:latin typeface="Ubuntu Light" panose="020B0304030602030204" pitchFamily="34" charset="0"/>
                <a:cs typeface="Ubuntu Light"/>
              </a:rPr>
              <a:t>Имя</a:t>
            </a:r>
          </a:p>
          <a:p>
            <a:pPr lvl="1" indent="-457200">
              <a:spcBef>
                <a:spcPts val="844"/>
              </a:spcBef>
              <a:spcAft>
                <a:spcPts val="600"/>
              </a:spcAft>
              <a:buBlip>
                <a:blip r:embed="rId3"/>
              </a:buBlip>
              <a:defRPr/>
            </a:pPr>
            <a:r>
              <a:rPr lang="ru-ru" sz="2600" b="1" dirty="0">
                <a:solidFill>
                  <a:srgbClr val="F6891F"/>
                </a:solidFill>
                <a:latin typeface="Ubuntu Light" panose="020B0304030602030204" pitchFamily="34" charset="0"/>
                <a:cs typeface="Ubuntu Light"/>
              </a:rPr>
              <a:t>Участие в мероприятиях Специальной олимпиады</a:t>
            </a:r>
          </a:p>
          <a:p>
            <a:pPr lvl="1" indent="-457200">
              <a:spcBef>
                <a:spcPts val="844"/>
              </a:spcBef>
              <a:spcAft>
                <a:spcPts val="600"/>
              </a:spcAft>
              <a:buBlip>
                <a:blip r:embed="rId3"/>
              </a:buBlip>
              <a:defRPr/>
            </a:pPr>
            <a:r>
              <a:rPr lang="ru-ru" sz="2600" b="1" dirty="0">
                <a:solidFill>
                  <a:srgbClr val="F6891F"/>
                </a:solidFill>
                <a:latin typeface="Ubuntu Light" panose="020B0304030602030204" pitchFamily="34" charset="0"/>
                <a:cs typeface="Ubuntu Light"/>
              </a:rPr>
              <a:t>Интересный факт</a:t>
            </a:r>
          </a:p>
          <a:p>
            <a:pPr marL="446088" lvl="1">
              <a:defRPr/>
            </a:pPr>
            <a:r>
              <a:rPr lang="ru-ru" sz="2000" dirty="0">
                <a:solidFill>
                  <a:srgbClr val="292662"/>
                </a:solidFill>
                <a:latin typeface="Ubuntu" panose="020B0504030602030204" pitchFamily="34" charset="0"/>
                <a:cs typeface="Ubuntu Light"/>
              </a:rPr>
              <a:t>Пример. Какое самое интересное событие произошло с вами за последнее время? </a:t>
            </a:r>
          </a:p>
        </p:txBody>
      </p:sp>
    </p:spTree>
    <p:extLst>
      <p:ext uri="{BB962C8B-B14F-4D97-AF65-F5344CB8AC3E}">
        <p14:creationId xmlns:p14="http://schemas.microsoft.com/office/powerpoint/2010/main" val="343217695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12EFF-821E-8965-322F-E186F0FC40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AAEA149-EAC5-09C5-9EE5-79698CACA384}"/>
              </a:ext>
            </a:extLst>
          </p:cNvPr>
          <p:cNvSpPr/>
          <p:nvPr/>
        </p:nvSpPr>
        <p:spPr>
          <a:xfrm>
            <a:off x="212916" y="2355127"/>
            <a:ext cx="14430184" cy="1865629"/>
          </a:xfrm>
          <a:prstGeom prst="roundRect">
            <a:avLst>
              <a:gd name="adj" fmla="val 50000"/>
            </a:avLst>
          </a:prstGeom>
          <a:solidFill>
            <a:srgbClr val="F7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3940E6-A7B2-37D0-C10F-1C3EBEF402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ru-ru" sz="1300" dirty="0"/>
              <a:t>Рассказывание историй о результатах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305CD-2EE4-97EC-9BA9-FD381F6C2C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39945" y="575623"/>
            <a:ext cx="528061" cy="356260"/>
          </a:xfrm>
        </p:spPr>
        <p:txBody>
          <a:bodyPr/>
          <a:lstStyle/>
          <a:p>
            <a:r>
              <a:rPr lang="ru-ru" dirty="0"/>
              <a:t>1.4.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EBC29C-4A0D-CD2B-5692-C00B0D4CF4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Первый день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D22B89D-0C3A-FCA5-B874-FBFD65B4DE77}"/>
              </a:ext>
            </a:extLst>
          </p:cNvPr>
          <p:cNvSpPr txBox="1"/>
          <p:nvPr/>
        </p:nvSpPr>
        <p:spPr>
          <a:xfrm>
            <a:off x="917925" y="2553185"/>
            <a:ext cx="38011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rgbClr val="292662"/>
                </a:solidFill>
                <a:latin typeface="Ubuntu Light" panose="020B0304030602030204" pitchFamily="34" charset="0"/>
              </a:rPr>
              <a:t>Чувство принадлежности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1B09D15-7314-973C-9967-2F39CAD76739}"/>
              </a:ext>
            </a:extLst>
          </p:cNvPr>
          <p:cNvSpPr txBox="1"/>
          <p:nvPr/>
        </p:nvSpPr>
        <p:spPr>
          <a:xfrm>
            <a:off x="3533531" y="2535767"/>
            <a:ext cx="23330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rgbClr val="F6891F"/>
                </a:solidFill>
                <a:latin typeface="Ubuntu Light" panose="020B0304030602030204" pitchFamily="34" charset="0"/>
              </a:rPr>
              <a:t>Расширение дружеских отношений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86F2381-69CD-353E-FFF1-009CAD69E68E}"/>
              </a:ext>
            </a:extLst>
          </p:cNvPr>
          <p:cNvSpPr txBox="1"/>
          <p:nvPr/>
        </p:nvSpPr>
        <p:spPr>
          <a:xfrm>
            <a:off x="5944963" y="2553185"/>
            <a:ext cx="15279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rgbClr val="292662"/>
                </a:solidFill>
                <a:latin typeface="Ubuntu Light" panose="020B0304030602030204" pitchFamily="34" charset="0"/>
              </a:rPr>
              <a:t>Спортивные навыки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A34F574-4824-3FBE-73BF-9EC1D796C49C}"/>
              </a:ext>
            </a:extLst>
          </p:cNvPr>
          <p:cNvSpPr txBox="1"/>
          <p:nvPr/>
        </p:nvSpPr>
        <p:spPr>
          <a:xfrm>
            <a:off x="917925" y="3333200"/>
            <a:ext cx="39643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rgbClr val="292662"/>
                </a:solidFill>
                <a:latin typeface="Ubuntu Light" panose="020B0304030602030204" pitchFamily="34" charset="0"/>
              </a:rPr>
              <a:t>Улучшение физической формы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B9E2B17-D466-E14A-4DF6-5F052E6267F0}"/>
              </a:ext>
            </a:extLst>
          </p:cNvPr>
          <p:cNvSpPr txBox="1"/>
          <p:nvPr/>
        </p:nvSpPr>
        <p:spPr>
          <a:xfrm>
            <a:off x="3097737" y="2896495"/>
            <a:ext cx="17108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rgbClr val="292662"/>
                </a:solidFill>
                <a:latin typeface="Ubuntu Light" panose="020B0304030602030204" pitchFamily="34" charset="0"/>
              </a:rPr>
              <a:t>Здоровый образ жизни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B2BC895-FE91-1D66-7330-996CF6D98FE5}"/>
              </a:ext>
            </a:extLst>
          </p:cNvPr>
          <p:cNvSpPr txBox="1"/>
          <p:nvPr/>
        </p:nvSpPr>
        <p:spPr>
          <a:xfrm>
            <a:off x="917925" y="2896804"/>
            <a:ext cx="18775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rgbClr val="F6891F"/>
                </a:solidFill>
                <a:latin typeface="Ubuntu Light" panose="020B0304030602030204" pitchFamily="34" charset="0"/>
              </a:rPr>
              <a:t>Уверенность в своих силах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1BE8790-AC3A-8491-2331-463706DE0295}"/>
              </a:ext>
            </a:extLst>
          </p:cNvPr>
          <p:cNvSpPr txBox="1"/>
          <p:nvPr/>
        </p:nvSpPr>
        <p:spPr>
          <a:xfrm>
            <a:off x="3114492" y="3211831"/>
            <a:ext cx="23330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ru-ru" sz="1000" dirty="0">
                <a:solidFill>
                  <a:srgbClr val="F6891F"/>
                </a:solidFill>
                <a:latin typeface="Ubuntu Light" panose="020B0304030602030204" pitchFamily="34" charset="0"/>
              </a:rPr>
              <a:t>Приобретение навыков </a:t>
            </a:r>
            <a:br>
              <a:rPr lang="en-US" sz="1000" dirty="0">
                <a:solidFill>
                  <a:srgbClr val="F6891F"/>
                </a:solidFill>
                <a:latin typeface="Ubuntu Light" panose="020B0304030602030204" pitchFamily="34" charset="0"/>
              </a:rPr>
            </a:br>
            <a:r>
              <a:rPr lang="ru-RU" sz="1000" dirty="0">
                <a:solidFill>
                  <a:srgbClr val="F6891F"/>
                </a:solidFill>
                <a:latin typeface="Ubuntu Light" panose="020B0304030602030204" pitchFamily="34" charset="0"/>
              </a:rPr>
              <a:t>информ.-просв.</a:t>
            </a:r>
            <a:r>
              <a:rPr lang="ru-ru" sz="1000" dirty="0">
                <a:solidFill>
                  <a:srgbClr val="F6891F"/>
                </a:solidFill>
                <a:latin typeface="Ubuntu Light" panose="020B0304030602030204" pitchFamily="34" charset="0"/>
              </a:rPr>
              <a:t> </a:t>
            </a:r>
            <a:br>
              <a:rPr lang="en-US" sz="1000" dirty="0">
                <a:solidFill>
                  <a:srgbClr val="F6891F"/>
                </a:solidFill>
                <a:latin typeface="Ubuntu Light" panose="020B0304030602030204" pitchFamily="34" charset="0"/>
              </a:rPr>
            </a:br>
            <a:r>
              <a:rPr lang="ru-ru" sz="1000" dirty="0">
                <a:solidFill>
                  <a:srgbClr val="F6891F"/>
                </a:solidFill>
                <a:latin typeface="Ubuntu Light" panose="020B0304030602030204" pitchFamily="34" charset="0"/>
              </a:rPr>
              <a:t>деятельности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828A1C7-41CE-A7B6-1D0B-73E5DF29B019}"/>
              </a:ext>
            </a:extLst>
          </p:cNvPr>
          <p:cNvSpPr txBox="1"/>
          <p:nvPr/>
        </p:nvSpPr>
        <p:spPr>
          <a:xfrm>
            <a:off x="5287025" y="2903357"/>
            <a:ext cx="9918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rgbClr val="F6891F"/>
                </a:solidFill>
                <a:latin typeface="Ubuntu Light" panose="020B0304030602030204" pitchFamily="34" charset="0"/>
              </a:rPr>
              <a:t>Навыки речи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0FC8C47-9730-16D2-79C7-BB7EC9232496}"/>
              </a:ext>
            </a:extLst>
          </p:cNvPr>
          <p:cNvSpPr txBox="1"/>
          <p:nvPr/>
        </p:nvSpPr>
        <p:spPr>
          <a:xfrm>
            <a:off x="917925" y="3687938"/>
            <a:ext cx="33964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rgbClr val="F6891F"/>
                </a:solidFill>
                <a:latin typeface="Ubuntu Light" panose="020B0304030602030204" pitchFamily="34" charset="0"/>
              </a:rPr>
              <a:t>Личностный рост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59519D2-B1E0-7E15-6615-B1E2FC70AF3D}"/>
              </a:ext>
            </a:extLst>
          </p:cNvPr>
          <p:cNvSpPr txBox="1"/>
          <p:nvPr/>
        </p:nvSpPr>
        <p:spPr>
          <a:xfrm>
            <a:off x="3030255" y="3831236"/>
            <a:ext cx="15676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rgbClr val="292662"/>
                </a:solidFill>
                <a:latin typeface="Ubuntu Light" panose="020B0304030602030204" pitchFamily="34" charset="0"/>
              </a:rPr>
              <a:t>Связь с сообществом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9A86F7A-06BA-64A4-C2AF-FD43AF407AF2}"/>
              </a:ext>
            </a:extLst>
          </p:cNvPr>
          <p:cNvSpPr txBox="1"/>
          <p:nvPr/>
        </p:nvSpPr>
        <p:spPr>
          <a:xfrm>
            <a:off x="5944963" y="3579421"/>
            <a:ext cx="40263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rgbClr val="F6891F"/>
                </a:solidFill>
                <a:latin typeface="Ubuntu Light" panose="020B0304030602030204" pitchFamily="34" charset="0"/>
              </a:rPr>
              <a:t>Повышение интереса к жизни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1D663AC-FA7E-C0AC-3FC1-F212C00CAECD}"/>
              </a:ext>
            </a:extLst>
          </p:cNvPr>
          <p:cNvSpPr txBox="1"/>
          <p:nvPr/>
        </p:nvSpPr>
        <p:spPr>
          <a:xfrm>
            <a:off x="5690787" y="3211831"/>
            <a:ext cx="1943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rgbClr val="292662"/>
                </a:solidFill>
                <a:latin typeface="Ubuntu Light" panose="020B0304030602030204" pitchFamily="34" charset="0"/>
              </a:rPr>
              <a:t>Расширение возможностей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50105DE-0FD5-75F2-9353-325FEE73F0A9}"/>
              </a:ext>
            </a:extLst>
          </p:cNvPr>
          <p:cNvSpPr txBox="1"/>
          <p:nvPr/>
        </p:nvSpPr>
        <p:spPr>
          <a:xfrm>
            <a:off x="917925" y="1710409"/>
            <a:ext cx="883567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b="1" dirty="0">
                <a:solidFill>
                  <a:srgbClr val="292662"/>
                </a:solidFill>
                <a:latin typeface="Ubuntu" panose="020B0504030602030204" pitchFamily="34" charset="0"/>
              </a:rPr>
              <a:t>Подумайте о целях Специальной олимпиады</a:t>
            </a:r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9E5B0795-727E-D13F-0C15-0439CBB35A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7961605" y="2752422"/>
            <a:ext cx="3293166" cy="36608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9109D3-7873-2C45-EB24-698FA3CD1137}"/>
              </a:ext>
            </a:extLst>
          </p:cNvPr>
          <p:cNvSpPr txBox="1"/>
          <p:nvPr/>
        </p:nvSpPr>
        <p:spPr>
          <a:xfrm>
            <a:off x="937229" y="4517212"/>
            <a:ext cx="7771342" cy="1053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358775">
              <a:lnSpc>
                <a:spcPct val="120000"/>
              </a:lnSpc>
              <a:spcAft>
                <a:spcPts val="1200"/>
              </a:spcAft>
              <a:buBlip>
                <a:blip r:embed="rId5"/>
              </a:buBlip>
            </a:pPr>
            <a:r>
              <a:rPr lang="ru-ru" dirty="0">
                <a:solidFill>
                  <a:srgbClr val="292662"/>
                </a:solidFill>
                <a:latin typeface="Ubuntu" panose="020B0504030602030204" pitchFamily="34" charset="0"/>
              </a:rPr>
              <a:t>Специальная олимпиада </a:t>
            </a:r>
            <a:r>
              <a:rPr lang="ru-ru" b="1" dirty="0">
                <a:solidFill>
                  <a:srgbClr val="F6891F"/>
                </a:solidFill>
                <a:latin typeface="Ubuntu" panose="020B0504030602030204" pitchFamily="34" charset="0"/>
              </a:rPr>
              <a:t>решает проблемы</a:t>
            </a:r>
            <a:r>
              <a:rPr lang="ru-ru" dirty="0">
                <a:solidFill>
                  <a:srgbClr val="292662"/>
                </a:solidFill>
                <a:latin typeface="Ubuntu" panose="020B0504030602030204" pitchFamily="34" charset="0"/>
              </a:rPr>
              <a:t>, с которыми сталкиваются люди с ограниченными интеллектуальными возможностями и отклонениями в развитии.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636772-BC9F-415E-FC0F-BDFE5E879162}"/>
              </a:ext>
            </a:extLst>
          </p:cNvPr>
          <p:cNvSpPr txBox="1"/>
          <p:nvPr/>
        </p:nvSpPr>
        <p:spPr>
          <a:xfrm>
            <a:off x="937228" y="5590621"/>
            <a:ext cx="7311422" cy="388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358775">
              <a:lnSpc>
                <a:spcPct val="120000"/>
              </a:lnSpc>
              <a:spcAft>
                <a:spcPts val="1200"/>
              </a:spcAft>
              <a:buBlip>
                <a:blip r:embed="rId5"/>
              </a:buBlip>
            </a:pPr>
            <a:r>
              <a:rPr lang="ru-ru" dirty="0">
                <a:solidFill>
                  <a:srgbClr val="292662"/>
                </a:solidFill>
                <a:latin typeface="Ubuntu" panose="020B0504030602030204" pitchFamily="34" charset="0"/>
              </a:rPr>
              <a:t>Специальная олимпиада </a:t>
            </a:r>
            <a:r>
              <a:rPr lang="ru-ru">
                <a:solidFill>
                  <a:srgbClr val="292662"/>
                </a:solidFill>
                <a:latin typeface="Ubuntu" panose="020B0504030602030204" pitchFamily="34" charset="0"/>
              </a:rPr>
              <a:t>существенно </a:t>
            </a:r>
            <a:r>
              <a:rPr lang="ru-RU" b="1">
                <a:solidFill>
                  <a:srgbClr val="F6891F"/>
                </a:solidFill>
                <a:latin typeface="Ubuntu" panose="020B0504030602030204" pitchFamily="34" charset="0"/>
              </a:rPr>
              <a:t>меняет жизнь людей</a:t>
            </a:r>
            <a:r>
              <a:rPr lang="ru-ru">
                <a:solidFill>
                  <a:srgbClr val="292662"/>
                </a:solidFill>
                <a:latin typeface="Ubuntu" panose="020B0504030602030204" pitchFamily="34" charset="0"/>
              </a:rPr>
              <a:t>.</a:t>
            </a:r>
            <a:endParaRPr lang="ru-ru" dirty="0">
              <a:solidFill>
                <a:srgbClr val="292662"/>
              </a:solidFill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65432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AB2835-5416-5039-CAFC-7F17C8B9D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44E28C7-5FFD-3E9A-3C42-65E368F59B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ru-ru" sz="1300" dirty="0"/>
              <a:t>Рассказывание историй о результатах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247875-50C8-F3F1-59FB-CEBDC350F3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39945" y="575623"/>
            <a:ext cx="528061" cy="356260"/>
          </a:xfrm>
        </p:spPr>
        <p:txBody>
          <a:bodyPr>
            <a:noAutofit/>
          </a:bodyPr>
          <a:lstStyle/>
          <a:p>
            <a:r>
              <a:rPr lang="ru-ru" dirty="0"/>
              <a:t>1.4.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AD0CE7-1A07-A5E8-E458-DDE50B447B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ru-ru" dirty="0"/>
              <a:t>Первый день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EAFF8B-8214-449D-91E8-81F960A8D4E0}"/>
              </a:ext>
            </a:extLst>
          </p:cNvPr>
          <p:cNvSpPr txBox="1"/>
          <p:nvPr/>
        </p:nvSpPr>
        <p:spPr>
          <a:xfrm>
            <a:off x="694019" y="2218441"/>
            <a:ext cx="5275064" cy="259526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ru-ru" sz="1800" dirty="0">
                <a:solidFill>
                  <a:srgbClr val="292662"/>
                </a:solidFill>
                <a:latin typeface="Ubuntu" panose="020B0504030602030204" pitchFamily="34" charset="0"/>
              </a:rPr>
              <a:t>Большинство людей в мире не понимают потенциал и способности людей с ограниченными интеллектуальными возможностями и отклонениями в развитии.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ru-ru" sz="1800" dirty="0">
                <a:solidFill>
                  <a:srgbClr val="292662"/>
                </a:solidFill>
                <a:latin typeface="Ubuntu" panose="020B0504030602030204" pitchFamily="34" charset="0"/>
              </a:rPr>
              <a:t>Если мы не объясним им цели и результаты работы Специальной олимпиады, </a:t>
            </a:r>
            <a:r>
              <a:rPr lang="ru-ru" sz="1800" b="1" dirty="0">
                <a:solidFill>
                  <a:srgbClr val="F6891F"/>
                </a:solidFill>
                <a:latin typeface="Ubuntu" panose="020B0504030602030204" pitchFamily="34" charset="0"/>
              </a:rPr>
              <a:t>они могут никогда их не понять.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ru-ru" sz="2400" b="1" dirty="0">
                <a:solidFill>
                  <a:srgbClr val="292662"/>
                </a:solidFill>
                <a:latin typeface="Ubuntu" panose="020B0504030602030204" pitchFamily="34" charset="0"/>
              </a:rPr>
              <a:t>Мы объясняем эти </a:t>
            </a:r>
            <a:r>
              <a:rPr lang="ru-ru" sz="2400" b="1">
                <a:solidFill>
                  <a:srgbClr val="292662"/>
                </a:solidFill>
                <a:latin typeface="Ubuntu" panose="020B0504030602030204" pitchFamily="34" charset="0"/>
              </a:rPr>
              <a:t>вещи </a:t>
            </a:r>
            <a:br>
              <a:rPr lang="en-US" sz="2400" b="1">
                <a:solidFill>
                  <a:srgbClr val="292662"/>
                </a:solidFill>
                <a:latin typeface="Ubuntu" panose="020B0504030602030204" pitchFamily="34" charset="0"/>
              </a:rPr>
            </a:br>
            <a:r>
              <a:rPr lang="ru-ru" sz="2400" b="1">
                <a:solidFill>
                  <a:srgbClr val="292662"/>
                </a:solidFill>
                <a:latin typeface="Ubuntu" panose="020B0504030602030204" pitchFamily="34" charset="0"/>
              </a:rPr>
              <a:t>в </a:t>
            </a:r>
            <a:r>
              <a:rPr lang="ru-ru" sz="2400" b="1" dirty="0">
                <a:solidFill>
                  <a:srgbClr val="F6891F"/>
                </a:solidFill>
                <a:latin typeface="Ubuntu" panose="020B0504030602030204" pitchFamily="34" charset="0"/>
              </a:rPr>
              <a:t>историях</a:t>
            </a:r>
            <a:r>
              <a:rPr lang="ru-ru" sz="2400" b="1" dirty="0">
                <a:solidFill>
                  <a:srgbClr val="292662"/>
                </a:solidFill>
                <a:latin typeface="Ubuntu" panose="020B0504030602030204" pitchFamily="34" charset="0"/>
              </a:rPr>
              <a:t>.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2BA14849-144E-FC96-F153-5BE51A3BFA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6423528" y="1817397"/>
            <a:ext cx="6792630" cy="6334197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FC825F47-1B5B-B977-3A2C-74E7E768AE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52498">
            <a:off x="5636048" y="1558937"/>
            <a:ext cx="2294247" cy="2658321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94C39C32-0F75-8601-CEDD-C8761DDACD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91749" y="1338114"/>
            <a:ext cx="813056" cy="182236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1A30EBA-2FAB-AFDD-E363-BAB5CF338359}"/>
              </a:ext>
            </a:extLst>
          </p:cNvPr>
          <p:cNvSpPr txBox="1"/>
          <p:nvPr/>
        </p:nvSpPr>
        <p:spPr>
          <a:xfrm>
            <a:off x="5969083" y="1482451"/>
            <a:ext cx="226973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ru-ru" sz="1200" dirty="0">
                <a:solidFill>
                  <a:srgbClr val="292662"/>
                </a:solidFill>
                <a:latin typeface="Ubuntu Light" panose="020B0304030602030204" pitchFamily="34" charset="0"/>
              </a:rPr>
              <a:t>Мы понимаем цели.</a:t>
            </a:r>
          </a:p>
          <a:p>
            <a:r>
              <a:rPr lang="ru-ru" sz="1200" dirty="0">
                <a:solidFill>
                  <a:srgbClr val="292662"/>
                </a:solidFill>
                <a:latin typeface="Ubuntu Light" panose="020B0304030602030204" pitchFamily="34" charset="0"/>
              </a:rPr>
              <a:t>Мы понимаем работу.</a:t>
            </a:r>
          </a:p>
          <a:p>
            <a:r>
              <a:rPr lang="ru-ru" sz="1200" dirty="0">
                <a:solidFill>
                  <a:srgbClr val="292662"/>
                </a:solidFill>
                <a:latin typeface="Ubuntu Light" panose="020B0304030602030204" pitchFamily="34" charset="0"/>
              </a:rPr>
              <a:t>Мы видим ее ценность.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BEF56A2-0E18-F4C5-891C-A3EC7EC0945B}"/>
              </a:ext>
            </a:extLst>
          </p:cNvPr>
          <p:cNvSpPr/>
          <p:nvPr/>
        </p:nvSpPr>
        <p:spPr>
          <a:xfrm>
            <a:off x="5621867" y="1205452"/>
            <a:ext cx="2591553" cy="276999"/>
          </a:xfrm>
          <a:prstGeom prst="roundRect">
            <a:avLst>
              <a:gd name="adj" fmla="val 50000"/>
            </a:avLst>
          </a:prstGeom>
          <a:solidFill>
            <a:srgbClr val="F689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A6B3B4B-41D5-A407-9388-7552CB604AB3}"/>
              </a:ext>
            </a:extLst>
          </p:cNvPr>
          <p:cNvSpPr txBox="1"/>
          <p:nvPr/>
        </p:nvSpPr>
        <p:spPr>
          <a:xfrm>
            <a:off x="5621867" y="1205452"/>
            <a:ext cx="2569882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sz="1100" b="1" dirty="0">
                <a:solidFill>
                  <a:srgbClr val="292662"/>
                </a:solidFill>
                <a:latin typeface="Ubuntu Light" panose="020B0304030602030204" pitchFamily="34" charset="0"/>
              </a:rPr>
              <a:t>Люди в Специальной олимпиаде</a:t>
            </a:r>
          </a:p>
        </p:txBody>
      </p:sp>
    </p:spTree>
    <p:extLst>
      <p:ext uri="{BB962C8B-B14F-4D97-AF65-F5344CB8AC3E}">
        <p14:creationId xmlns:p14="http://schemas.microsoft.com/office/powerpoint/2010/main" val="2420794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F0EB3A-E39C-09A2-DBE1-CBE56F045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9DD91D-5699-BBA0-5FF7-DE0ACCF039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ru-ru" sz="1300" dirty="0"/>
              <a:t>Рассказывание историй о результатах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56A388-6571-0B45-BEDD-1B874D8A55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39945" y="575623"/>
            <a:ext cx="528061" cy="356260"/>
          </a:xfrm>
        </p:spPr>
        <p:txBody>
          <a:bodyPr/>
          <a:lstStyle/>
          <a:p>
            <a:r>
              <a:rPr lang="ru-ru" dirty="0"/>
              <a:t>1.4.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927DF0-F947-506E-31CF-47AFCBA1AD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Первый день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07369D-01A1-E949-ECDD-E145A0948840}"/>
              </a:ext>
            </a:extLst>
          </p:cNvPr>
          <p:cNvSpPr txBox="1"/>
          <p:nvPr/>
        </p:nvSpPr>
        <p:spPr>
          <a:xfrm>
            <a:off x="5894747" y="3262362"/>
            <a:ext cx="4400550" cy="1053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ru-ru" dirty="0">
                <a:solidFill>
                  <a:srgbClr val="292662"/>
                </a:solidFill>
                <a:latin typeface="Ubuntu" panose="020B0504030602030204" pitchFamily="34" charset="0"/>
              </a:rPr>
              <a:t>В историях о результатах </a:t>
            </a:r>
            <a:r>
              <a:rPr lang="ru-ru" b="1" dirty="0">
                <a:solidFill>
                  <a:srgbClr val="F6891F"/>
                </a:solidFill>
                <a:latin typeface="Ubuntu Light" panose="020B0304030602030204" pitchFamily="34" charset="0"/>
              </a:rPr>
              <a:t>подробно объясняется</a:t>
            </a:r>
            <a:r>
              <a:rPr lang="ru-ru" dirty="0">
                <a:solidFill>
                  <a:srgbClr val="292662"/>
                </a:solidFill>
                <a:latin typeface="Ubuntu" panose="020B0504030602030204" pitchFamily="34" charset="0"/>
              </a:rPr>
              <a:t>, как Специальная олимпиада </a:t>
            </a:r>
            <a:r>
              <a:rPr lang="ru-ru" b="1" dirty="0">
                <a:solidFill>
                  <a:srgbClr val="292662"/>
                </a:solidFill>
                <a:latin typeface="Ubuntu Light" panose="020B0304030602030204" pitchFamily="34" charset="0"/>
              </a:rPr>
              <a:t>изменила</a:t>
            </a:r>
            <a:r>
              <a:rPr lang="ru-ru" dirty="0">
                <a:solidFill>
                  <a:srgbClr val="292662"/>
                </a:solidFill>
                <a:latin typeface="Ubuntu" panose="020B0504030602030204" pitchFamily="34" charset="0"/>
              </a:rPr>
              <a:t> чью-то жизнь.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CC8551-885F-80C9-D4FC-D76AB392C017}"/>
              </a:ext>
            </a:extLst>
          </p:cNvPr>
          <p:cNvSpPr txBox="1"/>
          <p:nvPr/>
        </p:nvSpPr>
        <p:spPr>
          <a:xfrm>
            <a:off x="5894747" y="4389177"/>
            <a:ext cx="4743449" cy="1385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ru-ru" dirty="0">
                <a:solidFill>
                  <a:srgbClr val="292662"/>
                </a:solidFill>
                <a:latin typeface="Ubuntu" panose="020B0504030602030204" pitchFamily="34" charset="0"/>
              </a:rPr>
              <a:t>Основным в демонстрации результата является объяснение того, что было сделано Специальной </a:t>
            </a:r>
            <a:r>
              <a:rPr lang="ru-ru">
                <a:solidFill>
                  <a:srgbClr val="292662"/>
                </a:solidFill>
                <a:latin typeface="Ubuntu" panose="020B0504030602030204" pitchFamily="34" charset="0"/>
              </a:rPr>
              <a:t>олимпиадой </a:t>
            </a:r>
            <a:br>
              <a:rPr lang="en-US">
                <a:solidFill>
                  <a:srgbClr val="292662"/>
                </a:solidFill>
                <a:latin typeface="Ubuntu" panose="020B0504030602030204" pitchFamily="34" charset="0"/>
              </a:rPr>
            </a:br>
            <a:r>
              <a:rPr lang="ru-ru">
                <a:solidFill>
                  <a:srgbClr val="292662"/>
                </a:solidFill>
                <a:latin typeface="Ubuntu" panose="020B0504030602030204" pitchFamily="34" charset="0"/>
              </a:rPr>
              <a:t>и </a:t>
            </a:r>
            <a:r>
              <a:rPr lang="ru-ru" dirty="0">
                <a:solidFill>
                  <a:srgbClr val="292662"/>
                </a:solidFill>
                <a:latin typeface="Ubuntu" panose="020B0504030602030204" pitchFamily="34" charset="0"/>
              </a:rPr>
              <a:t>что в итоге произошло.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910DC9-400F-FB5F-E155-781C8FD04A17}"/>
              </a:ext>
            </a:extLst>
          </p:cNvPr>
          <p:cNvSpPr txBox="1"/>
          <p:nvPr/>
        </p:nvSpPr>
        <p:spPr>
          <a:xfrm>
            <a:off x="5511706" y="1800461"/>
            <a:ext cx="651714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b="1" dirty="0">
                <a:solidFill>
                  <a:srgbClr val="292662"/>
                </a:solidFill>
                <a:latin typeface="Ubuntu" panose="020B0504030602030204" pitchFamily="34" charset="0"/>
              </a:rPr>
              <a:t>Изменения в жизни человека </a:t>
            </a:r>
            <a:r>
              <a:rPr lang="ru-ru" sz="2400" b="1">
                <a:solidFill>
                  <a:srgbClr val="292662"/>
                </a:solidFill>
                <a:latin typeface="Ubuntu" panose="020B0504030602030204" pitchFamily="34" charset="0"/>
              </a:rPr>
              <a:t>— </a:t>
            </a:r>
            <a:br>
              <a:rPr lang="en-US" sz="2400" b="1">
                <a:solidFill>
                  <a:srgbClr val="292662"/>
                </a:solidFill>
                <a:latin typeface="Ubuntu" panose="020B0504030602030204" pitchFamily="34" charset="0"/>
              </a:rPr>
            </a:br>
            <a:r>
              <a:rPr lang="ru-ru" sz="2400" b="1">
                <a:solidFill>
                  <a:srgbClr val="292662"/>
                </a:solidFill>
                <a:latin typeface="Ubuntu" panose="020B0504030602030204" pitchFamily="34" charset="0"/>
              </a:rPr>
              <a:t>это </a:t>
            </a:r>
            <a:r>
              <a:rPr lang="ru-ru" sz="2400" b="1" dirty="0">
                <a:solidFill>
                  <a:srgbClr val="292662"/>
                </a:solidFill>
                <a:latin typeface="Ubuntu" panose="020B0504030602030204" pitchFamily="34" charset="0"/>
              </a:rPr>
              <a:t>результат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D23D154-E374-2B7C-A248-5315CBABAC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2" r="8322"/>
          <a:stretch/>
        </p:blipFill>
        <p:spPr>
          <a:xfrm>
            <a:off x="-1" y="1635047"/>
            <a:ext cx="5200651" cy="415229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0914F14-42D5-1A07-EE62-1B47ABCB3A1D}"/>
              </a:ext>
            </a:extLst>
          </p:cNvPr>
          <p:cNvSpPr txBox="1"/>
          <p:nvPr/>
        </p:nvSpPr>
        <p:spPr>
          <a:xfrm>
            <a:off x="5511706" y="2707295"/>
            <a:ext cx="5974217" cy="486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358775">
              <a:lnSpc>
                <a:spcPct val="120000"/>
              </a:lnSpc>
              <a:spcAft>
                <a:spcPts val="1200"/>
              </a:spcAft>
              <a:buBlip>
                <a:blip r:embed="rId4"/>
              </a:buBlip>
            </a:pPr>
            <a:r>
              <a:rPr lang="ru-ru" sz="2400" dirty="0">
                <a:solidFill>
                  <a:srgbClr val="292662"/>
                </a:solidFill>
                <a:latin typeface="Ubuntu" panose="020B0504030602030204" pitchFamily="34" charset="0"/>
              </a:rPr>
              <a:t>Результат — это </a:t>
            </a:r>
            <a:r>
              <a:rPr lang="ru-ru" sz="2400" b="1" dirty="0">
                <a:solidFill>
                  <a:srgbClr val="F6891F"/>
                </a:solidFill>
                <a:latin typeface="Ubuntu" panose="020B0504030602030204" pitchFamily="34" charset="0"/>
              </a:rPr>
              <a:t>изменение</a:t>
            </a:r>
            <a:r>
              <a:rPr lang="ru-ru" sz="2400" dirty="0">
                <a:solidFill>
                  <a:srgbClr val="292662"/>
                </a:solidFill>
                <a:latin typeface="Ubuntu" panose="020B0504030602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038712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18C0A3F-1F7F-784B-C17F-DBF8861FB4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Рассказывание историй о результатах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E37E93-AAA3-447F-737B-94A762E226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39945" y="575623"/>
            <a:ext cx="528061" cy="356260"/>
          </a:xfrm>
        </p:spPr>
        <p:txBody>
          <a:bodyPr/>
          <a:lstStyle/>
          <a:p>
            <a:r>
              <a:rPr lang="ru-ru" dirty="0"/>
              <a:t>1.4.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0B1345-2F2F-AE24-971A-B6AABAFF38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Первый день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21AF0C-2F0A-6ACC-CF83-78779FC44DD9}"/>
              </a:ext>
            </a:extLst>
          </p:cNvPr>
          <p:cNvSpPr txBox="1"/>
          <p:nvPr/>
        </p:nvSpPr>
        <p:spPr>
          <a:xfrm>
            <a:off x="673006" y="1957658"/>
            <a:ext cx="651714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b="1" dirty="0">
                <a:solidFill>
                  <a:srgbClr val="292662"/>
                </a:solidFill>
                <a:latin typeface="Ubuntu" panose="020B0504030602030204" pitchFamily="34" charset="0"/>
              </a:rPr>
              <a:t>Все истории состоят из трех частей: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8C54B8-330E-2DF4-C1F8-24322890D294}"/>
              </a:ext>
            </a:extLst>
          </p:cNvPr>
          <p:cNvSpPr txBox="1"/>
          <p:nvPr/>
        </p:nvSpPr>
        <p:spPr>
          <a:xfrm>
            <a:off x="785234" y="3924569"/>
            <a:ext cx="2956019" cy="371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ru-ru" sz="1700" b="1" dirty="0">
                <a:solidFill>
                  <a:srgbClr val="292662"/>
                </a:solidFill>
                <a:latin typeface="Ubuntu" panose="020B0504030602030204" pitchFamily="34" charset="0"/>
              </a:rPr>
              <a:t>Ситуация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3EF445-8A9B-7BAB-AB01-80F7BF403D87}"/>
              </a:ext>
            </a:extLst>
          </p:cNvPr>
          <p:cNvSpPr txBox="1"/>
          <p:nvPr/>
        </p:nvSpPr>
        <p:spPr>
          <a:xfrm>
            <a:off x="3997222" y="3915132"/>
            <a:ext cx="3745500" cy="371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ru-ru" sz="1700" b="1" dirty="0">
                <a:solidFill>
                  <a:srgbClr val="292662"/>
                </a:solidFill>
                <a:latin typeface="Ubuntu" panose="020B0504030602030204" pitchFamily="34" charset="0"/>
              </a:rPr>
              <a:t>Что-то меняет ситуацию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FE1607-5166-A749-5EA2-02301C6799CC}"/>
              </a:ext>
            </a:extLst>
          </p:cNvPr>
          <p:cNvSpPr txBox="1"/>
          <p:nvPr/>
        </p:nvSpPr>
        <p:spPr>
          <a:xfrm>
            <a:off x="8379381" y="3924569"/>
            <a:ext cx="3745500" cy="371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ru-ru" sz="1700" b="1" dirty="0">
                <a:solidFill>
                  <a:srgbClr val="292662"/>
                </a:solidFill>
                <a:latin typeface="Ubuntu" panose="020B0504030602030204" pitchFamily="34" charset="0"/>
              </a:rPr>
              <a:t>Как происходит это изменение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668439-A80B-2831-C3AB-A3094CAC3B6F}"/>
              </a:ext>
            </a:extLst>
          </p:cNvPr>
          <p:cNvSpPr txBox="1"/>
          <p:nvPr/>
        </p:nvSpPr>
        <p:spPr>
          <a:xfrm>
            <a:off x="785234" y="3414723"/>
            <a:ext cx="2003519" cy="388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ru-ru" b="1" dirty="0">
                <a:solidFill>
                  <a:srgbClr val="F6891F"/>
                </a:solidFill>
                <a:latin typeface="Ubuntu" panose="020B0504030602030204" pitchFamily="34" charset="0"/>
              </a:rPr>
              <a:t>Начало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E0925D-E3B9-3C9B-09D3-C6CACE3A590A}"/>
              </a:ext>
            </a:extLst>
          </p:cNvPr>
          <p:cNvSpPr txBox="1"/>
          <p:nvPr/>
        </p:nvSpPr>
        <p:spPr>
          <a:xfrm>
            <a:off x="4008108" y="3414723"/>
            <a:ext cx="3182038" cy="388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ru-ru" b="1" dirty="0">
                <a:solidFill>
                  <a:srgbClr val="F6891F"/>
                </a:solidFill>
                <a:latin typeface="Ubuntu" panose="020B0504030602030204" pitchFamily="34" charset="0"/>
              </a:rPr>
              <a:t>Середина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B08805-2BAB-5E14-FBD7-5DFE799D1805}"/>
              </a:ext>
            </a:extLst>
          </p:cNvPr>
          <p:cNvSpPr txBox="1"/>
          <p:nvPr/>
        </p:nvSpPr>
        <p:spPr>
          <a:xfrm>
            <a:off x="8312706" y="3414723"/>
            <a:ext cx="3232244" cy="388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ru-ru" b="1" dirty="0">
                <a:solidFill>
                  <a:srgbClr val="F6891F"/>
                </a:solidFill>
                <a:latin typeface="Ubuntu" panose="020B0504030602030204" pitchFamily="34" charset="0"/>
              </a:rPr>
              <a:t>Конец</a:t>
            </a: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60396179-9004-5DBF-2414-18A32056B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3006" y="3062486"/>
            <a:ext cx="8064000" cy="210264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FE501B2A-FC93-F12B-7745-24FE27B39F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5234" y="2987618"/>
            <a:ext cx="360000" cy="360000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E67EDD50-6AB7-14EF-E2C6-6B4C6CB999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08108" y="2987618"/>
            <a:ext cx="360000" cy="360000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DFF59BFC-2BC6-6F33-4E95-92EB0DA7E5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54462" y="2987618"/>
            <a:ext cx="360000" cy="36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DFB34EF-B255-377B-7314-84DE458C2202}"/>
              </a:ext>
            </a:extLst>
          </p:cNvPr>
          <p:cNvSpPr txBox="1"/>
          <p:nvPr/>
        </p:nvSpPr>
        <p:spPr>
          <a:xfrm>
            <a:off x="785234" y="4249012"/>
            <a:ext cx="3346544" cy="371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ru-ru" sz="1700" i="1" dirty="0">
                <a:solidFill>
                  <a:srgbClr val="292662"/>
                </a:solidFill>
                <a:latin typeface="Ubuntu" panose="020B0504030602030204" pitchFamily="34" charset="0"/>
              </a:rPr>
              <a:t>Много лет тому назад…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8F353E-71E1-B2E1-E0D0-0EA6EA80A0C4}"/>
              </a:ext>
            </a:extLst>
          </p:cNvPr>
          <p:cNvSpPr txBox="1"/>
          <p:nvPr/>
        </p:nvSpPr>
        <p:spPr>
          <a:xfrm>
            <a:off x="3997222" y="4249012"/>
            <a:ext cx="3346544" cy="371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ru-ru" sz="1700" i="1" dirty="0">
                <a:solidFill>
                  <a:srgbClr val="292662"/>
                </a:solidFill>
                <a:latin typeface="Ubuntu" panose="020B0504030602030204" pitchFamily="34" charset="0"/>
              </a:rPr>
              <a:t>… пришла волшебная фея…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3FD806-F5AE-4C8C-6518-17C5DC9923FB}"/>
              </a:ext>
            </a:extLst>
          </p:cNvPr>
          <p:cNvSpPr txBox="1"/>
          <p:nvPr/>
        </p:nvSpPr>
        <p:spPr>
          <a:xfrm>
            <a:off x="8379381" y="4249012"/>
            <a:ext cx="3232244" cy="685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ru-ru" sz="1700" i="1" dirty="0">
                <a:solidFill>
                  <a:srgbClr val="292662"/>
                </a:solidFill>
                <a:latin typeface="Ubuntu" panose="020B0504030602030204" pitchFamily="34" charset="0"/>
              </a:rPr>
              <a:t>… и жили они </a:t>
            </a:r>
            <a:r>
              <a:rPr lang="ru-ru" sz="1700" i="1">
                <a:solidFill>
                  <a:srgbClr val="292662"/>
                </a:solidFill>
                <a:latin typeface="Ubuntu" panose="020B0504030602030204" pitchFamily="34" charset="0"/>
              </a:rPr>
              <a:t>долго </a:t>
            </a:r>
            <a:br>
              <a:rPr lang="en-US" sz="1700" i="1">
                <a:solidFill>
                  <a:srgbClr val="292662"/>
                </a:solidFill>
                <a:latin typeface="Ubuntu" panose="020B0504030602030204" pitchFamily="34" charset="0"/>
              </a:rPr>
            </a:br>
            <a:r>
              <a:rPr lang="ru-ru" sz="1700" i="1">
                <a:solidFill>
                  <a:srgbClr val="292662"/>
                </a:solidFill>
                <a:latin typeface="Ubuntu" panose="020B0504030602030204" pitchFamily="34" charset="0"/>
              </a:rPr>
              <a:t>и </a:t>
            </a:r>
            <a:r>
              <a:rPr lang="ru-ru" sz="1700" i="1" dirty="0">
                <a:solidFill>
                  <a:srgbClr val="292662"/>
                </a:solidFill>
                <a:latin typeface="Ubuntu" panose="020B0504030602030204" pitchFamily="34" charset="0"/>
              </a:rPr>
              <a:t>счастливо.</a:t>
            </a:r>
          </a:p>
        </p:txBody>
      </p:sp>
    </p:spTree>
    <p:extLst>
      <p:ext uri="{BB962C8B-B14F-4D97-AF65-F5344CB8AC3E}">
        <p14:creationId xmlns:p14="http://schemas.microsoft.com/office/powerpoint/2010/main" val="226574784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A69EE-48FE-8456-5962-35FE5756F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E22D08-50CB-1444-7147-E8EC80427D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Рассказывание историй о результатах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25E34E-D887-DB8E-718D-B83AFC60A5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39945" y="575623"/>
            <a:ext cx="528061" cy="356260"/>
          </a:xfrm>
        </p:spPr>
        <p:txBody>
          <a:bodyPr/>
          <a:lstStyle/>
          <a:p>
            <a:r>
              <a:rPr lang="ru-ru" dirty="0"/>
              <a:t>1.4.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A5BDB7-57AA-223B-7DAB-5FD7F9987C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Первый день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3BE7A1-E6E8-99B7-EE62-87D7D6D6212F}"/>
              </a:ext>
            </a:extLst>
          </p:cNvPr>
          <p:cNvSpPr txBox="1"/>
          <p:nvPr/>
        </p:nvSpPr>
        <p:spPr>
          <a:xfrm>
            <a:off x="785234" y="4249012"/>
            <a:ext cx="3346544" cy="999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ru-ru" sz="1700" dirty="0">
                <a:solidFill>
                  <a:srgbClr val="292662"/>
                </a:solidFill>
                <a:latin typeface="Ubuntu" panose="020B0504030602030204" pitchFamily="34" charset="0"/>
              </a:rPr>
              <a:t>Опишите проблему, с которой столкнулся человек до начала работы с ним Специальной олимпиады.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88C257-4960-670A-FF04-F9A63BDCC0B8}"/>
              </a:ext>
            </a:extLst>
          </p:cNvPr>
          <p:cNvSpPr txBox="1"/>
          <p:nvPr/>
        </p:nvSpPr>
        <p:spPr>
          <a:xfrm>
            <a:off x="673006" y="1957658"/>
            <a:ext cx="651714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b="1" dirty="0">
                <a:solidFill>
                  <a:srgbClr val="292662"/>
                </a:solidFill>
                <a:latin typeface="Ubuntu" panose="020B0504030602030204" pitchFamily="34" charset="0"/>
              </a:rPr>
              <a:t>Истории о результатах также состоят из трех частей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1C0CBF-A295-AEAE-1908-FE592B17A102}"/>
              </a:ext>
            </a:extLst>
          </p:cNvPr>
          <p:cNvSpPr txBox="1"/>
          <p:nvPr/>
        </p:nvSpPr>
        <p:spPr>
          <a:xfrm>
            <a:off x="4508962" y="4249012"/>
            <a:ext cx="3346544" cy="999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ru-ru" sz="1700" dirty="0">
                <a:solidFill>
                  <a:srgbClr val="292662"/>
                </a:solidFill>
                <a:latin typeface="Ubuntu" panose="020B0504030602030204" pitchFamily="34" charset="0"/>
              </a:rPr>
              <a:t>Подробно объясните работу, выполненную Специальной олимпиадой, которая решила чью-то проблему.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21F191-91F2-AAAB-7E4B-8ADF1BD74B6A}"/>
              </a:ext>
            </a:extLst>
          </p:cNvPr>
          <p:cNvSpPr txBox="1"/>
          <p:nvPr/>
        </p:nvSpPr>
        <p:spPr>
          <a:xfrm>
            <a:off x="8379381" y="4249012"/>
            <a:ext cx="3232244" cy="1313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ru-ru" sz="1700" dirty="0">
                <a:solidFill>
                  <a:srgbClr val="292662"/>
                </a:solidFill>
                <a:latin typeface="Ubuntu" panose="020B0504030602030204" pitchFamily="34" charset="0"/>
              </a:rPr>
              <a:t>Покажите, что </a:t>
            </a:r>
            <a:r>
              <a:rPr lang="ru-ru" sz="1700">
                <a:solidFill>
                  <a:srgbClr val="292662"/>
                </a:solidFill>
                <a:latin typeface="Ubuntu" panose="020B0504030602030204" pitchFamily="34" charset="0"/>
              </a:rPr>
              <a:t>произошло </a:t>
            </a:r>
            <a:br>
              <a:rPr lang="en-US" sz="1700">
                <a:solidFill>
                  <a:srgbClr val="292662"/>
                </a:solidFill>
                <a:latin typeface="Ubuntu" panose="020B0504030602030204" pitchFamily="34" charset="0"/>
              </a:rPr>
            </a:br>
            <a:r>
              <a:rPr lang="ru-ru" sz="1700">
                <a:solidFill>
                  <a:srgbClr val="292662"/>
                </a:solidFill>
                <a:latin typeface="Ubuntu" panose="020B0504030602030204" pitchFamily="34" charset="0"/>
              </a:rPr>
              <a:t>в </a:t>
            </a:r>
            <a:r>
              <a:rPr lang="ru-ru" sz="1700" dirty="0">
                <a:solidFill>
                  <a:srgbClr val="292662"/>
                </a:solidFill>
                <a:latin typeface="Ubuntu" panose="020B0504030602030204" pitchFamily="34" charset="0"/>
              </a:rPr>
              <a:t>жизни человека благодаря работе Специальной олимпиады.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C8B1CD-073A-61BB-DBF6-77CDE8DA9E70}"/>
              </a:ext>
            </a:extLst>
          </p:cNvPr>
          <p:cNvSpPr txBox="1"/>
          <p:nvPr/>
        </p:nvSpPr>
        <p:spPr>
          <a:xfrm>
            <a:off x="785234" y="3924569"/>
            <a:ext cx="2956019" cy="371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ru-ru" sz="1700" b="1" dirty="0">
                <a:solidFill>
                  <a:srgbClr val="292662"/>
                </a:solidFill>
                <a:latin typeface="Ubuntu Light" panose="020B0304030602030204" pitchFamily="34" charset="0"/>
              </a:rPr>
              <a:t>Проблема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4B54A6-69FE-ECAD-FC95-C6A4244E019B}"/>
              </a:ext>
            </a:extLst>
          </p:cNvPr>
          <p:cNvSpPr txBox="1"/>
          <p:nvPr/>
        </p:nvSpPr>
        <p:spPr>
          <a:xfrm>
            <a:off x="4508962" y="3915132"/>
            <a:ext cx="3029497" cy="371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ru-ru" sz="1700" b="1" dirty="0">
                <a:solidFill>
                  <a:srgbClr val="292662"/>
                </a:solidFill>
                <a:latin typeface="Ubuntu Light" panose="020B0304030602030204" pitchFamily="34" charset="0"/>
              </a:rPr>
              <a:t>Работа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1ECDFE-ED76-EA07-D6B5-B72B4D1A7F67}"/>
              </a:ext>
            </a:extLst>
          </p:cNvPr>
          <p:cNvSpPr txBox="1"/>
          <p:nvPr/>
        </p:nvSpPr>
        <p:spPr>
          <a:xfrm>
            <a:off x="8379381" y="3924569"/>
            <a:ext cx="3029497" cy="371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ru-ru" sz="1700" b="1" dirty="0">
                <a:solidFill>
                  <a:srgbClr val="292662"/>
                </a:solidFill>
                <a:latin typeface="Ubuntu Light" panose="020B0304030602030204" pitchFamily="34" charset="0"/>
              </a:rPr>
              <a:t>Результат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1EE130-26B3-B77D-F198-2FEF456C3F9F}"/>
              </a:ext>
            </a:extLst>
          </p:cNvPr>
          <p:cNvSpPr txBox="1"/>
          <p:nvPr/>
        </p:nvSpPr>
        <p:spPr>
          <a:xfrm>
            <a:off x="785234" y="3414723"/>
            <a:ext cx="2003519" cy="388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ru-ru" b="1" dirty="0">
                <a:solidFill>
                  <a:srgbClr val="F6891F"/>
                </a:solidFill>
                <a:latin typeface="Ubuntu" panose="020B0504030602030204" pitchFamily="34" charset="0"/>
              </a:rPr>
              <a:t>Начало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D4A6D7-4CA9-44FA-0AA5-7740581A3CBF}"/>
              </a:ext>
            </a:extLst>
          </p:cNvPr>
          <p:cNvSpPr txBox="1"/>
          <p:nvPr/>
        </p:nvSpPr>
        <p:spPr>
          <a:xfrm>
            <a:off x="4519848" y="3414723"/>
            <a:ext cx="3182038" cy="388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ru-ru" b="1" dirty="0">
                <a:solidFill>
                  <a:srgbClr val="F6891F"/>
                </a:solidFill>
                <a:latin typeface="Ubuntu" panose="020B0504030602030204" pitchFamily="34" charset="0"/>
              </a:rPr>
              <a:t>Середина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5CBCC9-56DB-EA25-60B0-4E8DD9005468}"/>
              </a:ext>
            </a:extLst>
          </p:cNvPr>
          <p:cNvSpPr txBox="1"/>
          <p:nvPr/>
        </p:nvSpPr>
        <p:spPr>
          <a:xfrm>
            <a:off x="8312706" y="3414723"/>
            <a:ext cx="3232244" cy="388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ru-ru" b="1" dirty="0">
                <a:solidFill>
                  <a:srgbClr val="F6891F"/>
                </a:solidFill>
                <a:latin typeface="Ubuntu" panose="020B0504030602030204" pitchFamily="34" charset="0"/>
              </a:rPr>
              <a:t>Конец</a:t>
            </a: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7B2665A5-3C0C-C6BB-077B-EE576AE2CC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3006" y="3062486"/>
            <a:ext cx="8064000" cy="210264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BC93E38E-D376-8122-1576-74E840BA72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5234" y="2987618"/>
            <a:ext cx="360000" cy="360000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6ABEA8D5-606E-9FAF-7CA2-74FADB462D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19848" y="2987618"/>
            <a:ext cx="360000" cy="360000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F425C6D4-CBB1-E537-B715-1AF310E788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54462" y="2987618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40021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6A37CE4-D9B9-FA04-A20A-AB67A336A2EE}"/>
              </a:ext>
            </a:extLst>
          </p:cNvPr>
          <p:cNvSpPr txBox="1"/>
          <p:nvPr/>
        </p:nvSpPr>
        <p:spPr>
          <a:xfrm>
            <a:off x="2447110" y="2532481"/>
            <a:ext cx="7297782" cy="2748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3200" dirty="0">
                <a:solidFill>
                  <a:schemeClr val="bg1"/>
                </a:solidFill>
                <a:latin typeface="Ubuntu" panose="020B0504030602030204" pitchFamily="34" charset="0"/>
              </a:rPr>
              <a:t>В наших историях о результатах необходимо </a:t>
            </a:r>
            <a:r>
              <a:rPr lang="ru-ru" sz="3200" b="1" dirty="0">
                <a:solidFill>
                  <a:srgbClr val="F6891F"/>
                </a:solidFill>
                <a:latin typeface="Ubuntu" panose="020B0504030602030204" pitchFamily="34" charset="0"/>
              </a:rPr>
              <a:t>подробно объяснять</a:t>
            </a:r>
            <a:r>
              <a:rPr lang="ru-ru" sz="3200" dirty="0">
                <a:solidFill>
                  <a:schemeClr val="bg1"/>
                </a:solidFill>
                <a:latin typeface="Ubuntu" panose="020B0504030602030204" pitchFamily="34" charset="0"/>
              </a:rPr>
              <a:t>, как работа Специальной олимпиады привела к впечатляющим итогам.</a:t>
            </a:r>
          </a:p>
        </p:txBody>
      </p:sp>
    </p:spTree>
    <p:extLst>
      <p:ext uri="{BB962C8B-B14F-4D97-AF65-F5344CB8AC3E}">
        <p14:creationId xmlns:p14="http://schemas.microsoft.com/office/powerpoint/2010/main" val="412768624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CA2A98-596F-D9ED-7D6C-33A13C1A0D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ru-ru" sz="1300" dirty="0"/>
              <a:t>Рассказывание историй о результатах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2168D0-8DB0-7AAB-0CDC-6FEA45B3A1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39945" y="575623"/>
            <a:ext cx="528061" cy="356260"/>
          </a:xfrm>
        </p:spPr>
        <p:txBody>
          <a:bodyPr/>
          <a:lstStyle/>
          <a:p>
            <a:r>
              <a:rPr lang="ru-ru" dirty="0"/>
              <a:t>1.4.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5BBF71-9714-237B-2977-976AF0DC85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Первый день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C3B13E-7566-1470-364C-B893231EDA99}"/>
              </a:ext>
            </a:extLst>
          </p:cNvPr>
          <p:cNvSpPr txBox="1"/>
          <p:nvPr/>
        </p:nvSpPr>
        <p:spPr>
          <a:xfrm>
            <a:off x="759349" y="2640719"/>
            <a:ext cx="4971025" cy="1869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400" b="1" dirty="0">
                <a:solidFill>
                  <a:srgbClr val="292662"/>
                </a:solidFill>
                <a:latin typeface="Ubuntu" panose="020B0504030602030204" pitchFamily="34" charset="0"/>
              </a:rPr>
              <a:t>То, что ясно нам, </a:t>
            </a:r>
            <a:r>
              <a:rPr lang="ru-ru" sz="2400" b="1" dirty="0">
                <a:solidFill>
                  <a:srgbClr val="F6891F"/>
                </a:solidFill>
                <a:latin typeface="Ubuntu" panose="020B0504030602030204" pitchFamily="34" charset="0"/>
              </a:rPr>
              <a:t>абсолютно ново </a:t>
            </a:r>
            <a:r>
              <a:rPr lang="ru-ru" sz="2400" b="1" dirty="0">
                <a:solidFill>
                  <a:srgbClr val="292662"/>
                </a:solidFill>
                <a:latin typeface="Ubuntu" panose="020B0504030602030204" pitchFamily="34" charset="0"/>
              </a:rPr>
              <a:t>для большинства людей.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ru-ru" sz="1800" dirty="0">
                <a:solidFill>
                  <a:srgbClr val="292662"/>
                </a:solidFill>
                <a:latin typeface="Ubuntu" panose="020B0504030602030204" pitchFamily="34" charset="0"/>
              </a:rPr>
              <a:t>Нам необходимо </a:t>
            </a:r>
            <a:r>
              <a:rPr lang="ru-ru" sz="1800" b="1" dirty="0">
                <a:solidFill>
                  <a:srgbClr val="F6891F"/>
                </a:solidFill>
                <a:latin typeface="Ubuntu" panose="020B0504030602030204" pitchFamily="34" charset="0"/>
              </a:rPr>
              <a:t>внести ясность</a:t>
            </a:r>
            <a:r>
              <a:rPr lang="ru-ru" sz="1800" dirty="0">
                <a:solidFill>
                  <a:srgbClr val="292662"/>
                </a:solidFill>
                <a:latin typeface="Ubuntu" panose="020B0504030602030204" pitchFamily="34" charset="0"/>
              </a:rPr>
              <a:t>, прямо написав об </a:t>
            </a:r>
            <a:r>
              <a:rPr lang="ru-ru" sz="1800" b="1" dirty="0">
                <a:solidFill>
                  <a:srgbClr val="F6891F"/>
                </a:solidFill>
                <a:latin typeface="Ubuntu" panose="020B0504030602030204" pitchFamily="34" charset="0"/>
              </a:rPr>
              <a:t>изменениях</a:t>
            </a:r>
            <a:r>
              <a:rPr lang="ru-ru" sz="1800" dirty="0">
                <a:solidFill>
                  <a:srgbClr val="292662"/>
                </a:solidFill>
                <a:latin typeface="Ubuntu" panose="020B0504030602030204" pitchFamily="34" charset="0"/>
              </a:rPr>
              <a:t>, которые будут понятны большинству людей в обществе.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CE46721-EB41-C3DC-AB5E-A72AF24167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6423528" y="1817397"/>
            <a:ext cx="6792630" cy="63341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46E4D3B-4318-8D11-B09D-BDBF55DF80C4}"/>
              </a:ext>
            </a:extLst>
          </p:cNvPr>
          <p:cNvSpPr txBox="1"/>
          <p:nvPr/>
        </p:nvSpPr>
        <p:spPr>
          <a:xfrm>
            <a:off x="6096000" y="1745504"/>
            <a:ext cx="23485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292662"/>
                </a:solidFill>
                <a:latin typeface="Ubuntu Light" panose="020B0304030602030204" pitchFamily="34" charset="0"/>
              </a:rPr>
              <a:t>…понимают выполняемую нами работу.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224150D3-7250-31F5-50A3-EFC6E633CD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70822" y="1713825"/>
            <a:ext cx="3474777" cy="231838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727AC04-E6E7-7EE4-0F03-CFB98FBF1D08}"/>
              </a:ext>
            </a:extLst>
          </p:cNvPr>
          <p:cNvGrpSpPr/>
          <p:nvPr/>
        </p:nvGrpSpPr>
        <p:grpSpPr>
          <a:xfrm>
            <a:off x="5456521" y="1471422"/>
            <a:ext cx="2949939" cy="294189"/>
            <a:chOff x="2884321" y="431234"/>
            <a:chExt cx="2675291" cy="38770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6F751A4-D1DF-33B3-3A48-3136F3355727}"/>
                </a:ext>
              </a:extLst>
            </p:cNvPr>
            <p:cNvSpPr/>
            <p:nvPr/>
          </p:nvSpPr>
          <p:spPr>
            <a:xfrm>
              <a:off x="2918874" y="439390"/>
              <a:ext cx="2640738" cy="379547"/>
            </a:xfrm>
            <a:prstGeom prst="roundRect">
              <a:avLst>
                <a:gd name="adj" fmla="val 50000"/>
              </a:avLst>
            </a:prstGeom>
            <a:solidFill>
              <a:srgbClr val="F6891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BF8FA18-8CD0-43B2-710A-61D27D77AE19}"/>
                </a:ext>
              </a:extLst>
            </p:cNvPr>
            <p:cNvSpPr txBox="1"/>
            <p:nvPr/>
          </p:nvSpPr>
          <p:spPr>
            <a:xfrm>
              <a:off x="2884321" y="431234"/>
              <a:ext cx="2640737" cy="251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292662"/>
                  </a:solidFill>
                  <a:latin typeface="Ubuntu Light" panose="020B0304030602030204" pitchFamily="34" charset="0"/>
                </a:rPr>
                <a:t>Люди в Специальной олимпиаде...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637256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A2C53-3148-AB1C-9EB9-956E2D4853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809241-3D9E-229A-B71E-C08396CC72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Рассказывание историй о результатах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9FAE41-BF48-E813-A2C6-B1F6EB6911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39945" y="575623"/>
            <a:ext cx="528061" cy="356260"/>
          </a:xfrm>
        </p:spPr>
        <p:txBody>
          <a:bodyPr/>
          <a:lstStyle/>
          <a:p>
            <a:r>
              <a:rPr lang="ru-ru" dirty="0"/>
              <a:t>1.4.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65B68E-B43B-FF84-EDAD-E19245F4C5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Первый день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EBF9D9-AF57-9F98-2B39-4929E637943F}"/>
              </a:ext>
            </a:extLst>
          </p:cNvPr>
          <p:cNvSpPr txBox="1"/>
          <p:nvPr/>
        </p:nvSpPr>
        <p:spPr>
          <a:xfrm>
            <a:off x="851252" y="2257197"/>
            <a:ext cx="4571648" cy="1503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700" dirty="0">
                <a:solidFill>
                  <a:srgbClr val="292662"/>
                </a:solidFill>
                <a:latin typeface="Ubuntu" panose="020B0504030602030204" pitchFamily="34" charset="0"/>
              </a:rPr>
              <a:t>Харриет была застенчивой. Она присоединилась к Специальной олимпиаде, занималась </a:t>
            </a:r>
            <a:r>
              <a:rPr lang="ru-ru" sz="1700">
                <a:solidFill>
                  <a:srgbClr val="292662"/>
                </a:solidFill>
                <a:latin typeface="Ubuntu" panose="020B0504030602030204" pitchFamily="34" charset="0"/>
              </a:rPr>
              <a:t>спортом </a:t>
            </a:r>
            <a:br>
              <a:rPr lang="en-US" sz="1700">
                <a:solidFill>
                  <a:srgbClr val="292662"/>
                </a:solidFill>
                <a:latin typeface="Ubuntu" panose="020B0504030602030204" pitchFamily="34" charset="0"/>
              </a:rPr>
            </a:br>
            <a:r>
              <a:rPr lang="ru-ru" sz="1700">
                <a:solidFill>
                  <a:srgbClr val="292662"/>
                </a:solidFill>
                <a:latin typeface="Ubuntu" panose="020B0504030602030204" pitchFamily="34" charset="0"/>
              </a:rPr>
              <a:t>и </a:t>
            </a:r>
            <a:r>
              <a:rPr lang="ru-ru" sz="1700" dirty="0">
                <a:solidFill>
                  <a:srgbClr val="292662"/>
                </a:solidFill>
                <a:latin typeface="Ubuntu" panose="020B0504030602030204" pitchFamily="34" charset="0"/>
              </a:rPr>
              <a:t>завела много друзей. </a:t>
            </a:r>
            <a:r>
              <a:rPr lang="ru-ru" sz="1700">
                <a:solidFill>
                  <a:srgbClr val="292662"/>
                </a:solidFill>
                <a:latin typeface="Ubuntu" panose="020B0504030602030204" pitchFamily="34" charset="0"/>
              </a:rPr>
              <a:t>Теперь </a:t>
            </a:r>
            <a:br>
              <a:rPr lang="en-US" sz="1700">
                <a:solidFill>
                  <a:srgbClr val="292662"/>
                </a:solidFill>
                <a:latin typeface="Ubuntu" panose="020B0504030602030204" pitchFamily="34" charset="0"/>
              </a:rPr>
            </a:br>
            <a:r>
              <a:rPr lang="ru-ru" sz="1700">
                <a:solidFill>
                  <a:srgbClr val="292662"/>
                </a:solidFill>
                <a:latin typeface="Ubuntu" panose="020B0504030602030204" pitchFamily="34" charset="0"/>
              </a:rPr>
              <a:t>она </a:t>
            </a:r>
            <a:r>
              <a:rPr lang="ru-ru" sz="1700" dirty="0">
                <a:solidFill>
                  <a:srgbClr val="292662"/>
                </a:solidFill>
                <a:latin typeface="Ubuntu" panose="020B0504030602030204" pitchFamily="34" charset="0"/>
              </a:rPr>
              <a:t>общительна и уверена в себе.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9AAF4F-A656-2896-0A95-56327E5F212F}"/>
              </a:ext>
            </a:extLst>
          </p:cNvPr>
          <p:cNvSpPr txBox="1"/>
          <p:nvPr/>
        </p:nvSpPr>
        <p:spPr>
          <a:xfrm>
            <a:off x="1337623" y="1818987"/>
            <a:ext cx="154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6891F"/>
                </a:solidFill>
                <a:latin typeface="Ubuntu" panose="020B0504030602030204" pitchFamily="34" charset="0"/>
              </a:rPr>
              <a:t>История 1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D3BF11B-9542-AA20-D21B-D891A1082091}"/>
              </a:ext>
            </a:extLst>
          </p:cNvPr>
          <p:cNvGrpSpPr/>
          <p:nvPr/>
        </p:nvGrpSpPr>
        <p:grpSpPr>
          <a:xfrm>
            <a:off x="6166091" y="1948234"/>
            <a:ext cx="5086667" cy="1495088"/>
            <a:chOff x="6166091" y="1948234"/>
            <a:chExt cx="5086667" cy="1495088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ABC042F9-3171-DD2D-4ABE-755D8D233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62941" y="1948234"/>
              <a:ext cx="4889817" cy="149508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2EFBC8B-A7EA-0FDC-2FC3-96261049CFB4}"/>
                </a:ext>
              </a:extLst>
            </p:cNvPr>
            <p:cNvSpPr txBox="1"/>
            <p:nvPr/>
          </p:nvSpPr>
          <p:spPr>
            <a:xfrm>
              <a:off x="6883641" y="1984206"/>
              <a:ext cx="3970736" cy="1400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700" dirty="0">
                  <a:solidFill>
                    <a:srgbClr val="292662"/>
                  </a:solidFill>
                  <a:latin typeface="Ubuntu" panose="020B0504030602030204" pitchFamily="34" charset="0"/>
                </a:rPr>
                <a:t>Мы можем догадаться, какая работа была проведена в Специальной олимпиаде, чтобы повысить уверенность Харриет в себе</a:t>
              </a:r>
              <a:r>
                <a:rPr lang="ru-ru" sz="1700">
                  <a:solidFill>
                    <a:srgbClr val="292662"/>
                  </a:solidFill>
                  <a:latin typeface="Ubuntu" panose="020B0504030602030204" pitchFamily="34" charset="0"/>
                </a:rPr>
                <a:t>. </a:t>
              </a:r>
              <a:br>
                <a:rPr lang="en-US" sz="1700">
                  <a:solidFill>
                    <a:srgbClr val="292662"/>
                  </a:solidFill>
                  <a:latin typeface="Ubuntu" panose="020B0504030602030204" pitchFamily="34" charset="0"/>
                </a:rPr>
              </a:br>
              <a:r>
                <a:rPr lang="ru-ru" sz="1700">
                  <a:solidFill>
                    <a:srgbClr val="292662"/>
                  </a:solidFill>
                  <a:latin typeface="Ubuntu" panose="020B0504030602030204" pitchFamily="34" charset="0"/>
                </a:rPr>
                <a:t>Однако </a:t>
              </a:r>
              <a:r>
                <a:rPr lang="ru-ru" sz="1700" dirty="0">
                  <a:solidFill>
                    <a:srgbClr val="292662"/>
                  </a:solidFill>
                  <a:latin typeface="Ubuntu" panose="020B0504030602030204" pitchFamily="34" charset="0"/>
                </a:rPr>
                <a:t>об этом не упоминается.</a:t>
              </a:r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F4551672-0187-1C2C-A052-525F81F81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166091" y="2467178"/>
              <a:ext cx="457200" cy="457200"/>
            </a:xfrm>
            <a:prstGeom prst="rect">
              <a:avLst/>
            </a:prstGeom>
          </p:spPr>
        </p:pic>
      </p:grpSp>
      <p:pic>
        <p:nvPicPr>
          <p:cNvPr id="31" name="Graphic 30">
            <a:extLst>
              <a:ext uri="{FF2B5EF4-FFF2-40B4-BE49-F238E27FC236}">
                <a16:creationId xmlns:a16="http://schemas.microsoft.com/office/drawing/2014/main" id="{CD541D74-5D9D-B969-6F09-E0AF1FCD2A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2054" y="1899025"/>
            <a:ext cx="375569" cy="25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39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9E9BB-BB26-EC45-0245-F3FB582149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6370A09D-487B-FFD4-184D-7A178091D3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62941" y="1948234"/>
            <a:ext cx="4889817" cy="1495088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F989EB2-C35F-DD7A-035E-FD6B9746F9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Рассказывание историй о результатах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D11249-DC23-3FC8-7D3C-7D4E22F3FFA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39945" y="575623"/>
            <a:ext cx="528061" cy="356260"/>
          </a:xfrm>
        </p:spPr>
        <p:txBody>
          <a:bodyPr/>
          <a:lstStyle/>
          <a:p>
            <a:r>
              <a:rPr lang="ru-ru" dirty="0"/>
              <a:t>1.4.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6CC590-BE24-D579-6AE5-F26A2977A4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Первый день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F33DCC-C77F-ABAE-9E97-4A63377A1364}"/>
              </a:ext>
            </a:extLst>
          </p:cNvPr>
          <p:cNvSpPr txBox="1"/>
          <p:nvPr/>
        </p:nvSpPr>
        <p:spPr>
          <a:xfrm>
            <a:off x="851252" y="2257197"/>
            <a:ext cx="3982005" cy="1503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700" dirty="0">
                <a:solidFill>
                  <a:srgbClr val="292662"/>
                </a:solidFill>
                <a:latin typeface="Ubuntu" panose="020B0504030602030204" pitchFamily="34" charset="0"/>
              </a:rPr>
              <a:t>Харриет была застенчивой. Она присоединилась к Специальной олимпиаде, занималась </a:t>
            </a:r>
            <a:r>
              <a:rPr lang="ru-ru" sz="1700">
                <a:solidFill>
                  <a:srgbClr val="292662"/>
                </a:solidFill>
                <a:latin typeface="Ubuntu" panose="020B0504030602030204" pitchFamily="34" charset="0"/>
              </a:rPr>
              <a:t>спортом </a:t>
            </a:r>
            <a:br>
              <a:rPr lang="en-US" sz="1700">
                <a:solidFill>
                  <a:srgbClr val="292662"/>
                </a:solidFill>
                <a:latin typeface="Ubuntu" panose="020B0504030602030204" pitchFamily="34" charset="0"/>
              </a:rPr>
            </a:br>
            <a:r>
              <a:rPr lang="ru-ru" sz="1700">
                <a:solidFill>
                  <a:srgbClr val="292662"/>
                </a:solidFill>
                <a:latin typeface="Ubuntu" panose="020B0504030602030204" pitchFamily="34" charset="0"/>
              </a:rPr>
              <a:t>и </a:t>
            </a:r>
            <a:r>
              <a:rPr lang="ru-ru" sz="1700" dirty="0">
                <a:solidFill>
                  <a:srgbClr val="292662"/>
                </a:solidFill>
                <a:latin typeface="Ubuntu" panose="020B0504030602030204" pitchFamily="34" charset="0"/>
              </a:rPr>
              <a:t>завела много друзей. </a:t>
            </a:r>
            <a:r>
              <a:rPr lang="ru-ru" sz="1700">
                <a:solidFill>
                  <a:srgbClr val="292662"/>
                </a:solidFill>
                <a:latin typeface="Ubuntu" panose="020B0504030602030204" pitchFamily="34" charset="0"/>
              </a:rPr>
              <a:t>Теперь </a:t>
            </a:r>
            <a:br>
              <a:rPr lang="en-US" sz="1700">
                <a:solidFill>
                  <a:srgbClr val="292662"/>
                </a:solidFill>
                <a:latin typeface="Ubuntu" panose="020B0504030602030204" pitchFamily="34" charset="0"/>
              </a:rPr>
            </a:br>
            <a:r>
              <a:rPr lang="ru-ru" sz="1700">
                <a:solidFill>
                  <a:srgbClr val="292662"/>
                </a:solidFill>
                <a:latin typeface="Ubuntu" panose="020B0504030602030204" pitchFamily="34" charset="0"/>
              </a:rPr>
              <a:t>она </a:t>
            </a:r>
            <a:r>
              <a:rPr lang="ru-ru" sz="1700" dirty="0">
                <a:solidFill>
                  <a:srgbClr val="292662"/>
                </a:solidFill>
                <a:latin typeface="Ubuntu" panose="020B0504030602030204" pitchFamily="34" charset="0"/>
              </a:rPr>
              <a:t>общительна и уверена в себе.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6A45D4-DA2A-9E37-3970-9F5A598793C7}"/>
              </a:ext>
            </a:extLst>
          </p:cNvPr>
          <p:cNvSpPr txBox="1"/>
          <p:nvPr/>
        </p:nvSpPr>
        <p:spPr>
          <a:xfrm>
            <a:off x="1337623" y="1818987"/>
            <a:ext cx="154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6891F"/>
                </a:solidFill>
                <a:latin typeface="Ubuntu" panose="020B0504030602030204" pitchFamily="34" charset="0"/>
              </a:rPr>
              <a:t>История 1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067A4305-E267-EB34-C49E-3936014E57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66091" y="2467178"/>
            <a:ext cx="457200" cy="457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7FAE3F-BCCA-89CB-5714-47F3800C8760}"/>
              </a:ext>
            </a:extLst>
          </p:cNvPr>
          <p:cNvSpPr txBox="1"/>
          <p:nvPr/>
        </p:nvSpPr>
        <p:spPr>
          <a:xfrm>
            <a:off x="851252" y="4497934"/>
            <a:ext cx="4571648" cy="2078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700" dirty="0">
                <a:solidFill>
                  <a:srgbClr val="292662"/>
                </a:solidFill>
                <a:latin typeface="Ubuntu" panose="020B0504030602030204" pitchFamily="34" charset="0"/>
              </a:rPr>
              <a:t>Найджел принимал участие во многих спортивных мероприятиях в школе</a:t>
            </a:r>
            <a:r>
              <a:rPr lang="ru-ru" sz="1700">
                <a:solidFill>
                  <a:srgbClr val="292662"/>
                </a:solidFill>
                <a:latin typeface="Ubuntu" panose="020B0504030602030204" pitchFamily="34" charset="0"/>
              </a:rPr>
              <a:t>. </a:t>
            </a:r>
            <a:br>
              <a:rPr lang="en-US" sz="1700">
                <a:solidFill>
                  <a:srgbClr val="292662"/>
                </a:solidFill>
                <a:latin typeface="Ubuntu" panose="020B0504030602030204" pitchFamily="34" charset="0"/>
              </a:rPr>
            </a:br>
            <a:r>
              <a:rPr lang="ru-ru" sz="1700">
                <a:solidFill>
                  <a:srgbClr val="292662"/>
                </a:solidFill>
                <a:latin typeface="Ubuntu" panose="020B0504030602030204" pitchFamily="34" charset="0"/>
              </a:rPr>
              <a:t>Он </a:t>
            </a:r>
            <a:r>
              <a:rPr lang="ru-ru" sz="1700" dirty="0">
                <a:solidFill>
                  <a:srgbClr val="292662"/>
                </a:solidFill>
                <a:latin typeface="Ubuntu" panose="020B0504030602030204" pitchFamily="34" charset="0"/>
              </a:rPr>
              <a:t>усердно тренировался и завоевал золотую медаль в прыжках в высоту на Всемирных летних играх Специальной олимпиады. Он мечтал стать </a:t>
            </a:r>
            <a:r>
              <a:rPr lang="ru-ru" sz="1700">
                <a:solidFill>
                  <a:srgbClr val="292662"/>
                </a:solidFill>
                <a:latin typeface="Ubuntu" panose="020B0504030602030204" pitchFamily="34" charset="0"/>
              </a:rPr>
              <a:t>тренером </a:t>
            </a:r>
            <a:br>
              <a:rPr lang="en-US" sz="1700">
                <a:solidFill>
                  <a:srgbClr val="292662"/>
                </a:solidFill>
                <a:latin typeface="Ubuntu" panose="020B0504030602030204" pitchFamily="34" charset="0"/>
              </a:rPr>
            </a:br>
            <a:r>
              <a:rPr lang="ru-ru" sz="1700">
                <a:solidFill>
                  <a:srgbClr val="292662"/>
                </a:solidFill>
                <a:latin typeface="Ubuntu" panose="020B0504030602030204" pitchFamily="34" charset="0"/>
              </a:rPr>
              <a:t>и </a:t>
            </a:r>
            <a:r>
              <a:rPr lang="ru-ru" sz="1700" dirty="0">
                <a:solidFill>
                  <a:srgbClr val="292662"/>
                </a:solidFill>
                <a:latin typeface="Ubuntu" panose="020B0504030602030204" pitchFamily="34" charset="0"/>
              </a:rPr>
              <a:t>наконец стал им!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A028F3-848D-D6B6-6F2A-7061665D6D31}"/>
              </a:ext>
            </a:extLst>
          </p:cNvPr>
          <p:cNvSpPr txBox="1"/>
          <p:nvPr/>
        </p:nvSpPr>
        <p:spPr>
          <a:xfrm>
            <a:off x="1337623" y="4059724"/>
            <a:ext cx="154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6891F"/>
                </a:solidFill>
                <a:latin typeface="Ubuntu" panose="020B0504030602030204" pitchFamily="34" charset="0"/>
              </a:rPr>
              <a:t>История 2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AB19499-0ED0-E1BC-09A4-B95856B9038B}"/>
              </a:ext>
            </a:extLst>
          </p:cNvPr>
          <p:cNvGrpSpPr/>
          <p:nvPr/>
        </p:nvGrpSpPr>
        <p:grpSpPr>
          <a:xfrm>
            <a:off x="6166091" y="4259050"/>
            <a:ext cx="5086667" cy="1616540"/>
            <a:chOff x="6166091" y="4259050"/>
            <a:chExt cx="5086667" cy="1616540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C903DB27-F1C6-AA25-B58B-E4FEB8F8F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62941" y="4259050"/>
              <a:ext cx="4889817" cy="161654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CFCA939-8B2A-D94A-7328-743BC876BE19}"/>
                </a:ext>
              </a:extLst>
            </p:cNvPr>
            <p:cNvSpPr txBox="1"/>
            <p:nvPr/>
          </p:nvSpPr>
          <p:spPr>
            <a:xfrm>
              <a:off x="6883640" y="4344308"/>
              <a:ext cx="4063759" cy="1400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700" dirty="0">
                  <a:solidFill>
                    <a:srgbClr val="292662"/>
                  </a:solidFill>
                  <a:latin typeface="Ubuntu" panose="020B0504030602030204" pitchFamily="34" charset="0"/>
                </a:rPr>
                <a:t>Мы знаем, как спорт стимулирует амбиции, развитие навыков и обретение уверенности в себе. Однако в этом коротком </a:t>
              </a:r>
              <a:r>
                <a:rPr lang="ru-ru" sz="1700">
                  <a:solidFill>
                    <a:srgbClr val="292662"/>
                  </a:solidFill>
                  <a:latin typeface="Ubuntu" panose="020B0504030602030204" pitchFamily="34" charset="0"/>
                </a:rPr>
                <a:t>отрывке </a:t>
              </a:r>
              <a:br>
                <a:rPr lang="en-US" sz="1700">
                  <a:solidFill>
                    <a:srgbClr val="292662"/>
                  </a:solidFill>
                  <a:latin typeface="Ubuntu" panose="020B0504030602030204" pitchFamily="34" charset="0"/>
                </a:rPr>
              </a:br>
              <a:r>
                <a:rPr lang="ru-ru" sz="1700">
                  <a:solidFill>
                    <a:srgbClr val="292662"/>
                  </a:solidFill>
                  <a:latin typeface="Ubuntu" panose="020B0504030602030204" pitchFamily="34" charset="0"/>
                </a:rPr>
                <a:t>об </a:t>
              </a:r>
              <a:r>
                <a:rPr lang="ru-ru" sz="1700" dirty="0">
                  <a:solidFill>
                    <a:srgbClr val="292662"/>
                  </a:solidFill>
                  <a:latin typeface="Ubuntu" panose="020B0504030602030204" pitchFamily="34" charset="0"/>
                </a:rPr>
                <a:t>этом ничего не говорится.</a:t>
              </a: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8720321E-0F70-0677-AE2C-7E8672F87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166091" y="4838720"/>
              <a:ext cx="457200" cy="457200"/>
            </a:xfrm>
            <a:prstGeom prst="rect">
              <a:avLst/>
            </a:prstGeom>
          </p:spPr>
        </p:pic>
      </p:grpSp>
      <p:pic>
        <p:nvPicPr>
          <p:cNvPr id="30" name="Graphic 29">
            <a:extLst>
              <a:ext uri="{FF2B5EF4-FFF2-40B4-BE49-F238E27FC236}">
                <a16:creationId xmlns:a16="http://schemas.microsoft.com/office/drawing/2014/main" id="{AE118EF2-9F2A-D34E-3EA2-855DD3FF1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2054" y="4147577"/>
            <a:ext cx="375569" cy="250379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0DC73F13-3D57-22FD-A69D-BE9747FAAD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2054" y="1899025"/>
            <a:ext cx="375569" cy="2503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72AF1EE-7BD3-43AD-3062-1370C0FB476D}"/>
              </a:ext>
            </a:extLst>
          </p:cNvPr>
          <p:cNvSpPr txBox="1"/>
          <p:nvPr/>
        </p:nvSpPr>
        <p:spPr>
          <a:xfrm>
            <a:off x="6883641" y="1984206"/>
            <a:ext cx="3970736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>
                <a:solidFill>
                  <a:srgbClr val="292662"/>
                </a:solidFill>
                <a:latin typeface="Ubuntu" panose="020B0504030602030204" pitchFamily="34" charset="0"/>
              </a:rPr>
              <a:t>Мы можем догадаться, какая работа была проведена в Специальной олимпиаде, чтобы повысить уверенность Харриет в себе</a:t>
            </a:r>
            <a:r>
              <a:rPr lang="ru-ru" sz="1700">
                <a:solidFill>
                  <a:srgbClr val="292662"/>
                </a:solidFill>
                <a:latin typeface="Ubuntu" panose="020B0504030602030204" pitchFamily="34" charset="0"/>
              </a:rPr>
              <a:t>. </a:t>
            </a:r>
            <a:br>
              <a:rPr lang="en-US" sz="1700">
                <a:solidFill>
                  <a:srgbClr val="292662"/>
                </a:solidFill>
                <a:latin typeface="Ubuntu" panose="020B0504030602030204" pitchFamily="34" charset="0"/>
              </a:rPr>
            </a:br>
            <a:r>
              <a:rPr lang="ru-ru" sz="1700">
                <a:solidFill>
                  <a:srgbClr val="292662"/>
                </a:solidFill>
                <a:latin typeface="Ubuntu" panose="020B0504030602030204" pitchFamily="34" charset="0"/>
              </a:rPr>
              <a:t>Однако </a:t>
            </a:r>
            <a:r>
              <a:rPr lang="ru-ru" sz="1700" dirty="0">
                <a:solidFill>
                  <a:srgbClr val="292662"/>
                </a:solidFill>
                <a:latin typeface="Ubuntu" panose="020B0504030602030204" pitchFamily="34" charset="0"/>
              </a:rPr>
              <a:t>об этом не упоминается.</a:t>
            </a:r>
          </a:p>
        </p:txBody>
      </p:sp>
    </p:spTree>
    <p:extLst>
      <p:ext uri="{BB962C8B-B14F-4D97-AF65-F5344CB8AC3E}">
        <p14:creationId xmlns:p14="http://schemas.microsoft.com/office/powerpoint/2010/main" val="253304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FB51F6-C27F-CADE-2566-EA640C716B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EBFE0BF-60B8-D26A-79F4-4D9C24FF99A8}"/>
              </a:ext>
            </a:extLst>
          </p:cNvPr>
          <p:cNvSpPr/>
          <p:nvPr/>
        </p:nvSpPr>
        <p:spPr>
          <a:xfrm>
            <a:off x="6921606" y="1579844"/>
            <a:ext cx="5892800" cy="4799776"/>
          </a:xfrm>
          <a:prstGeom prst="roundRect">
            <a:avLst>
              <a:gd name="adj" fmla="val 3784"/>
            </a:avLst>
          </a:prstGeom>
          <a:solidFill>
            <a:srgbClr val="F7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6A66200-DED7-C69C-E461-546208CED9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Рассказывание историй о результатах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69A686-1F27-180B-C342-090EAF053D3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39945" y="575623"/>
            <a:ext cx="528061" cy="356260"/>
          </a:xfrm>
        </p:spPr>
        <p:txBody>
          <a:bodyPr/>
          <a:lstStyle/>
          <a:p>
            <a:r>
              <a:rPr lang="ru-ru" dirty="0"/>
              <a:t>1.4.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8B4C04-9198-7C6A-DE03-8F14567140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Первый день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684B0D-676F-E63F-7FC7-E6265921C0D7}"/>
              </a:ext>
            </a:extLst>
          </p:cNvPr>
          <p:cNvSpPr txBox="1"/>
          <p:nvPr/>
        </p:nvSpPr>
        <p:spPr>
          <a:xfrm>
            <a:off x="724075" y="1579845"/>
            <a:ext cx="5964107" cy="4978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ru-ru" sz="1600" dirty="0">
                <a:solidFill>
                  <a:srgbClr val="292662"/>
                </a:solidFill>
                <a:latin typeface="Ubuntu" panose="020B0504030602030204" pitchFamily="34" charset="0"/>
              </a:rPr>
              <a:t>Маскан была чрезвычайно зависимым ребенком</a:t>
            </a:r>
            <a:r>
              <a:rPr lang="ru-ru" sz="1600">
                <a:solidFill>
                  <a:srgbClr val="292662"/>
                </a:solidFill>
                <a:latin typeface="Ubuntu" panose="020B0504030602030204" pitchFamily="34" charset="0"/>
              </a:rPr>
              <a:t>, </a:t>
            </a:r>
            <a:br>
              <a:rPr lang="en-US" sz="1600">
                <a:solidFill>
                  <a:srgbClr val="292662"/>
                </a:solidFill>
                <a:latin typeface="Ubuntu" panose="020B0504030602030204" pitchFamily="34" charset="0"/>
              </a:rPr>
            </a:br>
            <a:r>
              <a:rPr lang="ru-ru" sz="1600">
                <a:solidFill>
                  <a:srgbClr val="292662"/>
                </a:solidFill>
                <a:latin typeface="Ubuntu" panose="020B0504030602030204" pitchFamily="34" charset="0"/>
              </a:rPr>
              <a:t>который </a:t>
            </a:r>
            <a:r>
              <a:rPr lang="ru-ru" sz="1600" dirty="0">
                <a:solidFill>
                  <a:srgbClr val="292662"/>
                </a:solidFill>
                <a:latin typeface="Ubuntu" panose="020B0504030602030204" pitchFamily="34" charset="0"/>
              </a:rPr>
              <a:t>цеплялся за свою мать. </a:t>
            </a:r>
          </a:p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ru-ru" sz="1600" dirty="0">
                <a:solidFill>
                  <a:srgbClr val="F7F5E8"/>
                </a:solidFill>
                <a:highlight>
                  <a:srgbClr val="292662"/>
                </a:highlight>
                <a:latin typeface="Ubuntu" panose="020B0504030602030204" pitchFamily="34" charset="0"/>
              </a:rPr>
              <a:t>Однако, когда тренеры Специальной </a:t>
            </a:r>
            <a:r>
              <a:rPr lang="ru-ru" sz="1600">
                <a:solidFill>
                  <a:srgbClr val="F7F5E8"/>
                </a:solidFill>
                <a:highlight>
                  <a:srgbClr val="292662"/>
                </a:highlight>
                <a:latin typeface="Ubuntu" panose="020B0504030602030204" pitchFamily="34" charset="0"/>
              </a:rPr>
              <a:t>олимпиады </a:t>
            </a:r>
            <a:br>
              <a:rPr lang="en-US" sz="1600">
                <a:solidFill>
                  <a:srgbClr val="F7F5E8"/>
                </a:solidFill>
                <a:highlight>
                  <a:srgbClr val="292662"/>
                </a:highlight>
                <a:latin typeface="Ubuntu" panose="020B0504030602030204" pitchFamily="34" charset="0"/>
              </a:rPr>
            </a:br>
            <a:r>
              <a:rPr lang="ru-ru" sz="1600">
                <a:solidFill>
                  <a:srgbClr val="F7F5E8"/>
                </a:solidFill>
                <a:highlight>
                  <a:srgbClr val="292662"/>
                </a:highlight>
                <a:latin typeface="Ubuntu" panose="020B0504030602030204" pitchFamily="34" charset="0"/>
              </a:rPr>
              <a:t>стали </a:t>
            </a:r>
            <a:r>
              <a:rPr lang="ru-ru" sz="1600" dirty="0">
                <a:solidFill>
                  <a:srgbClr val="F7F5E8"/>
                </a:solidFill>
                <a:highlight>
                  <a:srgbClr val="292662"/>
                </a:highlight>
                <a:latin typeface="Ubuntu" panose="020B0504030602030204" pitchFamily="34" charset="0"/>
              </a:rPr>
              <a:t>помогать ей в тренировках по пауэрлифтингу</a:t>
            </a:r>
            <a:r>
              <a:rPr lang="ru-ru" sz="1600">
                <a:solidFill>
                  <a:srgbClr val="F7F5E8"/>
                </a:solidFill>
                <a:highlight>
                  <a:srgbClr val="292662"/>
                </a:highlight>
                <a:latin typeface="Ubuntu" panose="020B0504030602030204" pitchFamily="34" charset="0"/>
              </a:rPr>
              <a:t>, </a:t>
            </a:r>
            <a:br>
              <a:rPr lang="en-US" sz="1600">
                <a:solidFill>
                  <a:srgbClr val="F7F5E8"/>
                </a:solidFill>
                <a:highlight>
                  <a:srgbClr val="292662"/>
                </a:highlight>
                <a:latin typeface="Ubuntu" panose="020B0504030602030204" pitchFamily="34" charset="0"/>
              </a:rPr>
            </a:br>
            <a:r>
              <a:rPr lang="ru-ru" sz="1600">
                <a:solidFill>
                  <a:srgbClr val="F7F5E8"/>
                </a:solidFill>
                <a:highlight>
                  <a:srgbClr val="292662"/>
                </a:highlight>
                <a:latin typeface="Ubuntu" panose="020B0504030602030204" pitchFamily="34" charset="0"/>
              </a:rPr>
              <a:t>ее </a:t>
            </a:r>
            <a:r>
              <a:rPr lang="ru-ru" sz="1600" dirty="0">
                <a:solidFill>
                  <a:srgbClr val="F7F5E8"/>
                </a:solidFill>
                <a:highlight>
                  <a:srgbClr val="292662"/>
                </a:highlight>
                <a:latin typeface="Ubuntu" panose="020B0504030602030204" pitchFamily="34" charset="0"/>
              </a:rPr>
              <a:t>уверенность в себе возросла. Тренеры </a:t>
            </a:r>
            <a:r>
              <a:rPr lang="ru-ru" sz="1600">
                <a:solidFill>
                  <a:srgbClr val="F7F5E8"/>
                </a:solidFill>
                <a:highlight>
                  <a:srgbClr val="292662"/>
                </a:highlight>
                <a:latin typeface="Ubuntu" panose="020B0504030602030204" pitchFamily="34" charset="0"/>
              </a:rPr>
              <a:t>призывали </a:t>
            </a:r>
            <a:br>
              <a:rPr lang="en-US" sz="1600">
                <a:solidFill>
                  <a:srgbClr val="F7F5E8"/>
                </a:solidFill>
                <a:highlight>
                  <a:srgbClr val="292662"/>
                </a:highlight>
                <a:latin typeface="Ubuntu" panose="020B0504030602030204" pitchFamily="34" charset="0"/>
              </a:rPr>
            </a:br>
            <a:r>
              <a:rPr lang="ru-ru" sz="1600">
                <a:solidFill>
                  <a:srgbClr val="F7F5E8"/>
                </a:solidFill>
                <a:highlight>
                  <a:srgbClr val="292662"/>
                </a:highlight>
                <a:latin typeface="Ubuntu" panose="020B0504030602030204" pitchFamily="34" charset="0"/>
              </a:rPr>
              <a:t>ее </a:t>
            </a:r>
            <a:r>
              <a:rPr lang="ru-ru" sz="1600" dirty="0">
                <a:solidFill>
                  <a:srgbClr val="F7F5E8"/>
                </a:solidFill>
                <a:highlight>
                  <a:srgbClr val="292662"/>
                </a:highlight>
                <a:latin typeface="Ubuntu" panose="020B0504030602030204" pitchFamily="34" charset="0"/>
              </a:rPr>
              <a:t>всегда стараться изо всех сил.</a:t>
            </a:r>
            <a:r>
              <a:rPr lang="ru-ru" sz="1600" dirty="0">
                <a:solidFill>
                  <a:srgbClr val="F7F5E8"/>
                </a:solidFill>
                <a:highlight>
                  <a:srgbClr val="F6891F"/>
                </a:highlight>
                <a:latin typeface="Ubuntu" panose="020B0504030602030204" pitchFamily="34" charset="0"/>
              </a:rPr>
              <a:t> </a:t>
            </a:r>
            <a:r>
              <a:rPr lang="ru-ru" sz="1600" dirty="0">
                <a:solidFill>
                  <a:srgbClr val="F7F5E8"/>
                </a:solidFill>
                <a:latin typeface="Ubuntu" panose="020B0504030602030204" pitchFamily="34" charset="0"/>
              </a:rPr>
              <a:t> </a:t>
            </a:r>
            <a:r>
              <a:rPr lang="ru-ru" sz="1600" dirty="0">
                <a:solidFill>
                  <a:srgbClr val="292662"/>
                </a:solidFill>
                <a:latin typeface="Ubuntu" panose="020B0504030602030204" pitchFamily="34" charset="0"/>
              </a:rPr>
              <a:t>Это </a:t>
            </a:r>
            <a:r>
              <a:rPr lang="ru-ru" sz="1600">
                <a:solidFill>
                  <a:srgbClr val="292662"/>
                </a:solidFill>
                <a:latin typeface="Ubuntu" panose="020B0504030602030204" pitchFamily="34" charset="0"/>
              </a:rPr>
              <a:t>привело </a:t>
            </a:r>
            <a:br>
              <a:rPr lang="en-US" sz="1600">
                <a:solidFill>
                  <a:srgbClr val="292662"/>
                </a:solidFill>
                <a:latin typeface="Ubuntu" panose="020B0504030602030204" pitchFamily="34" charset="0"/>
              </a:rPr>
            </a:br>
            <a:r>
              <a:rPr lang="ru-ru" sz="1600">
                <a:solidFill>
                  <a:srgbClr val="292662"/>
                </a:solidFill>
                <a:latin typeface="Ubuntu" panose="020B0504030602030204" pitchFamily="34" charset="0"/>
              </a:rPr>
              <a:t>к появлению у </a:t>
            </a:r>
            <a:r>
              <a:rPr lang="ru-ru" sz="1600" dirty="0">
                <a:solidFill>
                  <a:srgbClr val="292662"/>
                </a:solidFill>
                <a:latin typeface="Ubuntu" panose="020B0504030602030204" pitchFamily="34" charset="0"/>
              </a:rPr>
              <a:t>Маскан соревновательного духа</a:t>
            </a:r>
            <a:r>
              <a:rPr lang="ru-ru" sz="1600">
                <a:solidFill>
                  <a:srgbClr val="292662"/>
                </a:solidFill>
                <a:latin typeface="Ubuntu" panose="020B0504030602030204" pitchFamily="34" charset="0"/>
              </a:rPr>
              <a:t>, </a:t>
            </a:r>
            <a:br>
              <a:rPr lang="en-US" sz="1600">
                <a:solidFill>
                  <a:srgbClr val="292662"/>
                </a:solidFill>
                <a:latin typeface="Ubuntu" panose="020B0504030602030204" pitchFamily="34" charset="0"/>
              </a:rPr>
            </a:br>
            <a:r>
              <a:rPr lang="ru-ru" sz="1600">
                <a:solidFill>
                  <a:srgbClr val="292662"/>
                </a:solidFill>
                <a:latin typeface="Ubuntu" panose="020B0504030602030204" pitchFamily="34" charset="0"/>
              </a:rPr>
              <a:t>и </a:t>
            </a:r>
            <a:r>
              <a:rPr lang="ru-ru" sz="1600" dirty="0">
                <a:solidFill>
                  <a:srgbClr val="292662"/>
                </a:solidFill>
                <a:latin typeface="Ubuntu" panose="020B0504030602030204" pitchFamily="34" charset="0"/>
              </a:rPr>
              <a:t>она стала опытной пауэрлифтершей.</a:t>
            </a:r>
          </a:p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ru-ru" sz="1600" dirty="0">
                <a:solidFill>
                  <a:srgbClr val="292662"/>
                </a:solidFill>
                <a:latin typeface="Ubuntu" panose="020B0504030602030204" pitchFamily="34" charset="0"/>
              </a:rPr>
              <a:t>Благодаря ее спортивным способностям у нее появились возможности для поездок на соревнования. </a:t>
            </a:r>
            <a:r>
              <a:rPr lang="ru-ru" sz="1600" dirty="0">
                <a:solidFill>
                  <a:srgbClr val="F7F5E8"/>
                </a:solidFill>
                <a:highlight>
                  <a:srgbClr val="292662"/>
                </a:highlight>
                <a:latin typeface="Ubuntu" panose="020B0504030602030204" pitchFamily="34" charset="0"/>
              </a:rPr>
              <a:t>Персонал Специальной олимпиады призывал ее действовать самостоятельно. Поскольку она была пауэрлифтершей</a:t>
            </a:r>
            <a:r>
              <a:rPr lang="ru-ru" sz="1600">
                <a:solidFill>
                  <a:srgbClr val="F7F5E8"/>
                </a:solidFill>
                <a:highlight>
                  <a:srgbClr val="292662"/>
                </a:highlight>
                <a:latin typeface="Ubuntu" panose="020B0504030602030204" pitchFamily="34" charset="0"/>
              </a:rPr>
              <a:t>, </a:t>
            </a:r>
            <a:br>
              <a:rPr lang="en-US" sz="1600">
                <a:solidFill>
                  <a:srgbClr val="F7F5E8"/>
                </a:solidFill>
                <a:highlight>
                  <a:srgbClr val="292662"/>
                </a:highlight>
                <a:latin typeface="Ubuntu" panose="020B0504030602030204" pitchFamily="34" charset="0"/>
              </a:rPr>
            </a:br>
            <a:r>
              <a:rPr lang="ru-ru" sz="1600">
                <a:solidFill>
                  <a:srgbClr val="F7F5E8"/>
                </a:solidFill>
                <a:highlight>
                  <a:srgbClr val="292662"/>
                </a:highlight>
                <a:latin typeface="Ubuntu" panose="020B0504030602030204" pitchFamily="34" charset="0"/>
              </a:rPr>
              <a:t>ей </a:t>
            </a:r>
            <a:r>
              <a:rPr lang="ru-ru" sz="1600" dirty="0">
                <a:solidFill>
                  <a:srgbClr val="F7F5E8"/>
                </a:solidFill>
                <a:highlight>
                  <a:srgbClr val="292662"/>
                </a:highlight>
                <a:latin typeface="Ubuntu" panose="020B0504030602030204" pitchFamily="34" charset="0"/>
              </a:rPr>
              <a:t>было легко справляться со своим багажом. Оставаясь одна, вдали от семьи, она почувствовала себя самостоятельной и независимой.</a:t>
            </a:r>
            <a:r>
              <a:rPr lang="ru-ru" sz="1600" dirty="0">
                <a:solidFill>
                  <a:srgbClr val="F7F5E8"/>
                </a:solidFill>
                <a:highlight>
                  <a:srgbClr val="F6891F"/>
                </a:highlight>
                <a:latin typeface="Ubuntu" panose="020B0504030602030204" pitchFamily="34" charset="0"/>
              </a:rPr>
              <a:t> </a:t>
            </a:r>
            <a:r>
              <a:rPr lang="ru-ru" sz="1600" dirty="0">
                <a:solidFill>
                  <a:srgbClr val="F7F5E8"/>
                </a:solidFill>
                <a:latin typeface="Ubuntu" panose="020B0504030602030204" pitchFamily="34" charset="0"/>
              </a:rPr>
              <a:t>.</a:t>
            </a:r>
          </a:p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ru-ru" sz="1600" dirty="0">
                <a:solidFill>
                  <a:srgbClr val="292662"/>
                </a:solidFill>
                <a:latin typeface="Ubuntu" panose="020B0504030602030204" pitchFamily="34" charset="0"/>
              </a:rPr>
              <a:t>Теперь она самостоятельная и независимая молодая женщина дома и в обществе. Ее мать гордится ею.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A1F8E2-6D96-C1C0-CBDF-B3E54E84211E}"/>
              </a:ext>
            </a:extLst>
          </p:cNvPr>
          <p:cNvSpPr txBox="1"/>
          <p:nvPr/>
        </p:nvSpPr>
        <p:spPr>
          <a:xfrm>
            <a:off x="7571946" y="2330872"/>
            <a:ext cx="3769154" cy="3236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ru-ru" sz="1600" dirty="0">
                <a:solidFill>
                  <a:srgbClr val="292662"/>
                </a:solidFill>
                <a:latin typeface="Ubuntu" panose="020B0504030602030204" pitchFamily="34" charset="0"/>
              </a:rPr>
              <a:t>В этой короткой истории </a:t>
            </a:r>
            <a:r>
              <a:rPr lang="ru-ru" sz="1600">
                <a:solidFill>
                  <a:srgbClr val="292662"/>
                </a:solidFill>
                <a:latin typeface="Ubuntu" panose="020B0504030602030204" pitchFamily="34" charset="0"/>
              </a:rPr>
              <a:t>мы </a:t>
            </a:r>
            <a:br>
              <a:rPr lang="en-US" sz="1600">
                <a:solidFill>
                  <a:srgbClr val="292662"/>
                </a:solidFill>
                <a:latin typeface="Ubuntu" panose="020B0504030602030204" pitchFamily="34" charset="0"/>
              </a:rPr>
            </a:br>
            <a:r>
              <a:rPr lang="ru-ru" sz="1600">
                <a:solidFill>
                  <a:srgbClr val="292662"/>
                </a:solidFill>
                <a:latin typeface="Ubuntu" panose="020B0504030602030204" pitchFamily="34" charset="0"/>
              </a:rPr>
              <a:t>видим </a:t>
            </a:r>
            <a:r>
              <a:rPr lang="ru-ru" sz="1600" dirty="0">
                <a:solidFill>
                  <a:srgbClr val="292662"/>
                </a:solidFill>
                <a:latin typeface="Ubuntu" panose="020B0504030602030204" pitchFamily="34" charset="0"/>
              </a:rPr>
              <a:t>потребность, </a:t>
            </a:r>
            <a:r>
              <a:rPr lang="ru-ru" sz="1600">
                <a:solidFill>
                  <a:srgbClr val="292662"/>
                </a:solidFill>
                <a:latin typeface="Ubuntu" panose="020B0504030602030204" pitchFamily="34" charset="0"/>
              </a:rPr>
              <a:t>которая </a:t>
            </a:r>
            <a:br>
              <a:rPr lang="en-US" sz="1600">
                <a:solidFill>
                  <a:srgbClr val="292662"/>
                </a:solidFill>
                <a:latin typeface="Ubuntu" panose="020B0504030602030204" pitchFamily="34" charset="0"/>
              </a:rPr>
            </a:br>
            <a:r>
              <a:rPr lang="ru-ru" sz="1600">
                <a:solidFill>
                  <a:srgbClr val="292662"/>
                </a:solidFill>
                <a:latin typeface="Ubuntu" panose="020B0504030602030204" pitchFamily="34" charset="0"/>
              </a:rPr>
              <a:t>была </a:t>
            </a:r>
            <a:r>
              <a:rPr lang="ru-ru" sz="1600" dirty="0">
                <a:solidFill>
                  <a:srgbClr val="292662"/>
                </a:solidFill>
                <a:latin typeface="Ubuntu" panose="020B0504030602030204" pitchFamily="34" charset="0"/>
              </a:rPr>
              <a:t>у Маскан.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ru-ru" sz="1600" dirty="0">
                <a:solidFill>
                  <a:srgbClr val="292662"/>
                </a:solidFill>
                <a:latin typeface="Ubuntu" panose="020B0504030602030204" pitchFamily="34" charset="0"/>
              </a:rPr>
              <a:t>Мы видим, какие </a:t>
            </a:r>
            <a:r>
              <a:rPr lang="ru-ru" sz="1600" b="1" dirty="0">
                <a:solidFill>
                  <a:srgbClr val="F6891F"/>
                </a:solidFill>
                <a:latin typeface="Ubuntu" panose="020B0504030602030204" pitchFamily="34" charset="0"/>
              </a:rPr>
              <a:t>именно</a:t>
            </a:r>
            <a:r>
              <a:rPr lang="ru-ru" sz="1600" dirty="0">
                <a:solidFill>
                  <a:srgbClr val="292662"/>
                </a:solidFill>
                <a:latin typeface="Ubuntu" panose="020B0504030602030204" pitchFamily="34" charset="0"/>
              </a:rPr>
              <a:t> действия тренеров и персонала Специальной олимпиады </a:t>
            </a:r>
            <a:r>
              <a:rPr lang="ru-ru" sz="1600" b="1" dirty="0">
                <a:solidFill>
                  <a:srgbClr val="F6891F"/>
                </a:solidFill>
                <a:latin typeface="Ubuntu" panose="020B0504030602030204" pitchFamily="34" charset="0"/>
              </a:rPr>
              <a:t>изменили ситуацию</a:t>
            </a:r>
            <a:r>
              <a:rPr lang="ru-ru" sz="1600" dirty="0">
                <a:solidFill>
                  <a:srgbClr val="292662"/>
                </a:solidFill>
                <a:latin typeface="Ubuntu" panose="020B0504030602030204" pitchFamily="34" charset="0"/>
              </a:rPr>
              <a:t>.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ru-ru" sz="1600" dirty="0">
                <a:solidFill>
                  <a:srgbClr val="292662"/>
                </a:solidFill>
                <a:latin typeface="Ubuntu" panose="020B0504030602030204" pitchFamily="34" charset="0"/>
              </a:rPr>
              <a:t>Это изменение </a:t>
            </a:r>
            <a:r>
              <a:rPr lang="ru-ru" sz="1600" b="1" dirty="0">
                <a:solidFill>
                  <a:srgbClr val="F6891F"/>
                </a:solidFill>
                <a:latin typeface="Ubuntu" panose="020B0504030602030204" pitchFamily="34" charset="0"/>
              </a:rPr>
              <a:t>понятно</a:t>
            </a:r>
            <a:r>
              <a:rPr lang="ru-ru" sz="1600" dirty="0">
                <a:solidFill>
                  <a:srgbClr val="292662"/>
                </a:solidFill>
                <a:latin typeface="Ubuntu" panose="020B0504030602030204" pitchFamily="34" charset="0"/>
              </a:rPr>
              <a:t> </a:t>
            </a:r>
            <a:r>
              <a:rPr lang="ru-ru" sz="1600" b="1" dirty="0">
                <a:solidFill>
                  <a:srgbClr val="F6891F"/>
                </a:solidFill>
                <a:latin typeface="Ubuntu" panose="020B0504030602030204" pitchFamily="34" charset="0"/>
              </a:rPr>
              <a:t>и значимо</a:t>
            </a:r>
            <a:r>
              <a:rPr lang="ru-ru" sz="1600" dirty="0">
                <a:solidFill>
                  <a:srgbClr val="292662"/>
                </a:solidFill>
                <a:latin typeface="Ubuntu" panose="020B0504030602030204" pitchFamily="34" charset="0"/>
              </a:rPr>
              <a:t> для всех.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ru-ru" sz="1600" b="1" dirty="0">
                <a:solidFill>
                  <a:srgbClr val="292662"/>
                </a:solidFill>
                <a:latin typeface="Ubuntu" panose="020B0504030602030204" pitchFamily="34" charset="0"/>
              </a:rPr>
              <a:t>Эта история показывает результат работы Специальной олимпиады.</a:t>
            </a:r>
          </a:p>
        </p:txBody>
      </p:sp>
    </p:spTree>
    <p:extLst>
      <p:ext uri="{BB962C8B-B14F-4D97-AF65-F5344CB8AC3E}">
        <p14:creationId xmlns:p14="http://schemas.microsoft.com/office/powerpoint/2010/main" val="2758696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B74E05F-1CF8-01E0-7C4B-AE9885E07BFC}"/>
              </a:ext>
            </a:extLst>
          </p:cNvPr>
          <p:cNvSpPr/>
          <p:nvPr/>
        </p:nvSpPr>
        <p:spPr>
          <a:xfrm>
            <a:off x="-228600" y="1090386"/>
            <a:ext cx="2851150" cy="5894614"/>
          </a:xfrm>
          <a:prstGeom prst="roundRect">
            <a:avLst>
              <a:gd name="adj" fmla="val 5372"/>
            </a:avLst>
          </a:prstGeom>
          <a:solidFill>
            <a:srgbClr val="2926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B62D80B-2B4A-2C02-1497-7BB95970EF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3610296"/>
              </p:ext>
            </p:extLst>
          </p:nvPr>
        </p:nvGraphicFramePr>
        <p:xfrm>
          <a:off x="2870200" y="1933193"/>
          <a:ext cx="8750326" cy="4709183"/>
        </p:xfrm>
        <a:graphic>
          <a:graphicData uri="http://schemas.openxmlformats.org/drawingml/2006/table">
            <a:tbl>
              <a:tblPr bandRow="1">
                <a:tableStyleId>{22838BEF-8BB2-4498-84A7-C5851F593DF1}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327306952"/>
                    </a:ext>
                  </a:extLst>
                </a:gridCol>
                <a:gridCol w="6718326">
                  <a:extLst>
                    <a:ext uri="{9D8B030D-6E8A-4147-A177-3AD203B41FA5}">
                      <a16:colId xmlns:a16="http://schemas.microsoft.com/office/drawing/2014/main" val="693018014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marL="180000" marR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292662"/>
                          </a:solidFill>
                          <a:latin typeface="Ubuntu Light" panose="020B0304030602030204" pitchFamily="34" charset="0"/>
                        </a:rPr>
                        <a:t>9:00–9:30</a:t>
                      </a:r>
                    </a:p>
                  </a:txBody>
                  <a:tcPr marL="71545" marR="71545" marT="86119" marB="86119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360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ru-ru" sz="1700" b="0" u="none" strike="noStrike" cap="none">
                          <a:solidFill>
                            <a:schemeClr val="tx1"/>
                          </a:solidFill>
                          <a:latin typeface="Ubuntu Light" panose="020B0304030602030204" pitchFamily="34" charset="0"/>
                        </a:rPr>
                        <a:t>Знакомство и приветствие, а также дополнительный первоначальный опрос о семейном благополучии</a:t>
                      </a:r>
                      <a:endParaRPr lang="en-US" sz="1700" b="0" u="none" strike="noStrike" cap="none" dirty="0">
                        <a:solidFill>
                          <a:schemeClr val="tx1"/>
                        </a:solidFill>
                        <a:latin typeface="Ubuntu Light" panose="020B0304030602030204" pitchFamily="34" charset="0"/>
                      </a:endParaRPr>
                    </a:p>
                  </a:txBody>
                  <a:tcPr marL="71545" marR="71545" marT="86119" marB="86119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6103661"/>
                  </a:ext>
                </a:extLst>
              </a:tr>
              <a:tr h="397848">
                <a:tc>
                  <a:txBody>
                    <a:bodyPr/>
                    <a:lstStyle/>
                    <a:p>
                      <a:pPr marL="18000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dirty="0">
                          <a:solidFill>
                            <a:srgbClr val="292662"/>
                          </a:solidFill>
                          <a:latin typeface="Ubuntu Light" panose="020B0304030602030204" pitchFamily="34" charset="0"/>
                        </a:rPr>
                        <a:t>9:30–10:30</a:t>
                      </a:r>
                    </a:p>
                  </a:txBody>
                  <a:tcPr marL="71545" marR="71545" marT="86119" marB="86119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360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ru-ru" sz="1700" b="0" u="none" strike="noStrike" cap="none" dirty="0">
                          <a:solidFill>
                            <a:schemeClr val="tx1"/>
                          </a:solidFill>
                          <a:latin typeface="Ubuntu Light" panose="020B0304030602030204" pitchFamily="34" charset="0"/>
                        </a:rPr>
                        <a:t>Знакомство со Специальной олимпиадой</a:t>
                      </a:r>
                    </a:p>
                  </a:txBody>
                  <a:tcPr marL="71545" marR="71545" marT="86119" marB="86119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5172290"/>
                  </a:ext>
                </a:extLst>
              </a:tr>
              <a:tr h="401741">
                <a:tc>
                  <a:txBody>
                    <a:bodyPr/>
                    <a:lstStyle/>
                    <a:p>
                      <a:pPr marL="180000" marR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292662"/>
                          </a:solidFill>
                          <a:latin typeface="Ubuntu Light" panose="020B0304030602030204" pitchFamily="34" charset="0"/>
                        </a:rPr>
                        <a:t>10:30–11:00</a:t>
                      </a:r>
                    </a:p>
                  </a:txBody>
                  <a:tcPr marL="71545" marR="71545" marT="86119" marB="86119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5E8"/>
                    </a:solidFill>
                  </a:tcPr>
                </a:tc>
                <a:tc>
                  <a:txBody>
                    <a:bodyPr/>
                    <a:lstStyle/>
                    <a:p>
                      <a:pPr marL="18360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ru-ru" sz="1700" b="0" i="1" u="none" strike="noStrike" cap="none" dirty="0">
                          <a:solidFill>
                            <a:srgbClr val="292662"/>
                          </a:solidFill>
                          <a:latin typeface="Ubuntu" panose="020B0504030602030204" pitchFamily="34" charset="0"/>
                        </a:rPr>
                        <a:t>Разминка и перерыв</a:t>
                      </a:r>
                    </a:p>
                  </a:txBody>
                  <a:tcPr marL="71545" marR="71545" marT="86119" marB="86119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580430"/>
                  </a:ext>
                </a:extLst>
              </a:tr>
              <a:tr h="423051">
                <a:tc>
                  <a:txBody>
                    <a:bodyPr/>
                    <a:lstStyle/>
                    <a:p>
                      <a:pPr marL="180000" marR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292662"/>
                          </a:solidFill>
                          <a:latin typeface="Ubuntu Light" panose="020B0304030602030204" pitchFamily="34" charset="0"/>
                        </a:rPr>
                        <a:t>11:00–11:30</a:t>
                      </a:r>
                    </a:p>
                  </a:txBody>
                  <a:tcPr marL="71545" marR="71545" marT="86119" marB="86119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88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0" dirty="0">
                          <a:solidFill>
                            <a:schemeClr val="tx1"/>
                          </a:solidFill>
                          <a:latin typeface="Ubuntu Light" panose="020B0304030602030204" pitchFamily="34" charset="0"/>
                        </a:rPr>
                        <a:t>Что такое «лидер»?</a:t>
                      </a:r>
                    </a:p>
                  </a:txBody>
                  <a:tcPr marL="71545" marR="71545" marT="86119" marB="86119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6310196"/>
                  </a:ext>
                </a:extLst>
              </a:tr>
              <a:tr h="409303">
                <a:tc>
                  <a:txBody>
                    <a:bodyPr/>
                    <a:lstStyle/>
                    <a:p>
                      <a:pPr marL="180000" marR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292662"/>
                          </a:solidFill>
                          <a:latin typeface="Ubuntu Light" panose="020B0304030602030204" pitchFamily="34" charset="0"/>
                        </a:rPr>
                        <a:t>11:30–12:00</a:t>
                      </a:r>
                    </a:p>
                  </a:txBody>
                  <a:tcPr marL="71545" marR="71545" marT="86119" marB="86119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88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0" dirty="0">
                          <a:solidFill>
                            <a:schemeClr val="tx1"/>
                          </a:solidFill>
                          <a:latin typeface="Ubuntu Light" panose="020B0304030602030204" pitchFamily="34" charset="0"/>
                        </a:rPr>
                        <a:t>Что такое «семейный лидер»?</a:t>
                      </a:r>
                    </a:p>
                  </a:txBody>
                  <a:tcPr marL="71545" marR="71545" marT="86119" marB="86119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0257260"/>
                  </a:ext>
                </a:extLst>
              </a:tr>
              <a:tr h="452845">
                <a:tc>
                  <a:txBody>
                    <a:bodyPr/>
                    <a:lstStyle/>
                    <a:p>
                      <a:pPr marL="180000" marR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292662"/>
                          </a:solidFill>
                          <a:latin typeface="Ubuntu Light" panose="020B0304030602030204" pitchFamily="34" charset="0"/>
                        </a:rPr>
                        <a:t>12:00–13:00</a:t>
                      </a:r>
                    </a:p>
                  </a:txBody>
                  <a:tcPr marL="71545" marR="71545" marT="86119" marB="86119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5E8"/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0" i="1" dirty="0">
                          <a:solidFill>
                            <a:srgbClr val="292662"/>
                          </a:solidFill>
                          <a:latin typeface="Ubuntu" panose="020B0504030602030204" pitchFamily="34" charset="0"/>
                        </a:rPr>
                        <a:t>Обеденный перерыв и разминка</a:t>
                      </a:r>
                    </a:p>
                  </a:txBody>
                  <a:tcPr marL="71545" marR="71545" marT="86119" marB="86119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8865541"/>
                  </a:ext>
                </a:extLst>
              </a:tr>
              <a:tr h="430309">
                <a:tc>
                  <a:txBody>
                    <a:bodyPr/>
                    <a:lstStyle/>
                    <a:p>
                      <a:pPr marL="180000" marR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292662"/>
                          </a:solidFill>
                          <a:latin typeface="Ubuntu Light" panose="020B0304030602030204" pitchFamily="34" charset="0"/>
                        </a:rPr>
                        <a:t>13:00–14:00</a:t>
                      </a:r>
                    </a:p>
                  </a:txBody>
                  <a:tcPr marL="71545" marR="71545" marT="86119" marB="86119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88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0" dirty="0">
                          <a:solidFill>
                            <a:schemeClr val="tx1"/>
                          </a:solidFill>
                          <a:latin typeface="Ubuntu Light" panose="020B0304030602030204" pitchFamily="34" charset="0"/>
                        </a:rPr>
                        <a:t>Семинары «Рассказывание историй о результатах» и «Вовлечение братьев и сестер»</a:t>
                      </a:r>
                    </a:p>
                  </a:txBody>
                  <a:tcPr marL="71545" marR="71545" marT="86119" marB="86119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6302154"/>
                  </a:ext>
                </a:extLst>
              </a:tr>
              <a:tr h="423863">
                <a:tc>
                  <a:txBody>
                    <a:bodyPr/>
                    <a:lstStyle/>
                    <a:p>
                      <a:pPr marL="18000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dirty="0">
                          <a:solidFill>
                            <a:srgbClr val="292662"/>
                          </a:solidFill>
                          <a:latin typeface="Ubuntu Light" panose="020B0304030602030204" pitchFamily="34" charset="0"/>
                        </a:rPr>
                        <a:t>14:00–14:30</a:t>
                      </a:r>
                    </a:p>
                  </a:txBody>
                  <a:tcPr marL="71545" marR="71545" marT="86119" marB="86119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88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0" dirty="0">
                          <a:solidFill>
                            <a:schemeClr val="tx1"/>
                          </a:solidFill>
                          <a:latin typeface="Ubuntu Light" panose="020B0304030602030204" pitchFamily="34" charset="0"/>
                        </a:rPr>
                        <a:t>Планирование дальнейших действий</a:t>
                      </a:r>
                    </a:p>
                  </a:txBody>
                  <a:tcPr marL="71545" marR="71545" marT="86119" marB="86119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9175859"/>
                  </a:ext>
                </a:extLst>
              </a:tr>
              <a:tr h="444137">
                <a:tc>
                  <a:txBody>
                    <a:bodyPr/>
                    <a:lstStyle/>
                    <a:p>
                      <a:pPr marL="18000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dirty="0">
                          <a:solidFill>
                            <a:srgbClr val="292662"/>
                          </a:solidFill>
                          <a:latin typeface="Ubuntu Light" panose="020B0304030602030204" pitchFamily="34" charset="0"/>
                        </a:rPr>
                        <a:t>14:30–15:00</a:t>
                      </a:r>
                    </a:p>
                  </a:txBody>
                  <a:tcPr marL="71545" marR="71545" marT="86119" marB="86119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5E8"/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0" i="1" dirty="0">
                          <a:solidFill>
                            <a:srgbClr val="292662"/>
                          </a:solidFill>
                          <a:latin typeface="Ubuntu" panose="020B0504030602030204" pitchFamily="34" charset="0"/>
                        </a:rPr>
                        <a:t>Разминка и перерыв</a:t>
                      </a:r>
                    </a:p>
                  </a:txBody>
                  <a:tcPr marL="71545" marR="71545" marT="86119" marB="86119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1498184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18000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dirty="0">
                          <a:solidFill>
                            <a:srgbClr val="292662"/>
                          </a:solidFill>
                          <a:latin typeface="Ubuntu Light" panose="020B0304030602030204" pitchFamily="34" charset="0"/>
                        </a:rPr>
                        <a:t>15:00–16:00</a:t>
                      </a:r>
                    </a:p>
                  </a:txBody>
                  <a:tcPr marL="71545" marR="71545" marT="86119" marB="86119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88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0" dirty="0">
                          <a:solidFill>
                            <a:schemeClr val="tx1"/>
                          </a:solidFill>
                          <a:latin typeface="Ubuntu Light" panose="020B0304030602030204" pitchFamily="34" charset="0"/>
                        </a:rPr>
                        <a:t>Выступление приглашенного докладчика</a:t>
                      </a:r>
                    </a:p>
                  </a:txBody>
                  <a:tcPr marL="71545" marR="71545" marT="86119" marB="86119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323791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6E4DACE-30E8-7C96-4992-4B18E706A6D7}"/>
              </a:ext>
            </a:extLst>
          </p:cNvPr>
          <p:cNvSpPr txBox="1"/>
          <p:nvPr/>
        </p:nvSpPr>
        <p:spPr>
          <a:xfrm>
            <a:off x="368300" y="1292254"/>
            <a:ext cx="22542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spc="-20">
                <a:solidFill>
                  <a:srgbClr val="F6891F"/>
                </a:solidFill>
                <a:latin typeface="Ubuntu" panose="020B0504030602030204" pitchFamily="34" charset="0"/>
              </a:rPr>
              <a:t>Программа занятий</a:t>
            </a:r>
            <a:endParaRPr lang="en-US" sz="2800" b="1" spc="-20" dirty="0">
              <a:solidFill>
                <a:srgbClr val="F6891F"/>
              </a:solidFill>
              <a:latin typeface="Ubuntu" panose="020B0504030602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68D896-81CC-A6D0-FBB5-79C8833B3B11}"/>
              </a:ext>
            </a:extLst>
          </p:cNvPr>
          <p:cNvSpPr txBox="1"/>
          <p:nvPr/>
        </p:nvSpPr>
        <p:spPr>
          <a:xfrm>
            <a:off x="2971800" y="1369198"/>
            <a:ext cx="572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292662"/>
                </a:solidFill>
                <a:latin typeface="Ubuntu" panose="020B0504030602030204" pitchFamily="34" charset="0"/>
              </a:rPr>
              <a:t>Первый день</a:t>
            </a:r>
          </a:p>
        </p:txBody>
      </p:sp>
    </p:spTree>
    <p:extLst>
      <p:ext uri="{BB962C8B-B14F-4D97-AF65-F5344CB8AC3E}">
        <p14:creationId xmlns:p14="http://schemas.microsoft.com/office/powerpoint/2010/main" val="4260039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E7A98-CE58-14FC-75BC-95BCAFF8D1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9246B6CD-8F98-6AD6-5516-769FAFD019E1}"/>
              </a:ext>
            </a:extLst>
          </p:cNvPr>
          <p:cNvGrpSpPr/>
          <p:nvPr/>
        </p:nvGrpSpPr>
        <p:grpSpPr>
          <a:xfrm>
            <a:off x="342970" y="1592544"/>
            <a:ext cx="12026830" cy="642656"/>
            <a:chOff x="342970" y="1592544"/>
            <a:chExt cx="12026830" cy="64265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A7B42107-147F-D73D-2110-0E5ABA313889}"/>
                </a:ext>
              </a:extLst>
            </p:cNvPr>
            <p:cNvSpPr/>
            <p:nvPr/>
          </p:nvSpPr>
          <p:spPr>
            <a:xfrm>
              <a:off x="6832600" y="1592544"/>
              <a:ext cx="5537200" cy="642656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28575">
              <a:solidFill>
                <a:srgbClr val="F7F5E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6AA2779-4C1D-B685-4FD5-C16B60439538}"/>
                </a:ext>
              </a:extLst>
            </p:cNvPr>
            <p:cNvSpPr/>
            <p:nvPr/>
          </p:nvSpPr>
          <p:spPr>
            <a:xfrm>
              <a:off x="342970" y="1592544"/>
              <a:ext cx="6489630" cy="642656"/>
            </a:xfrm>
            <a:prstGeom prst="roundRect">
              <a:avLst>
                <a:gd name="adj" fmla="val 0"/>
              </a:avLst>
            </a:prstGeom>
            <a:solidFill>
              <a:srgbClr val="F7F5E8"/>
            </a:solidFill>
            <a:ln w="28575">
              <a:solidFill>
                <a:srgbClr val="F7F5E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8C5C965-E714-721D-423A-60904BB8DE2A}"/>
                </a:ext>
              </a:extLst>
            </p:cNvPr>
            <p:cNvSpPr txBox="1"/>
            <p:nvPr/>
          </p:nvSpPr>
          <p:spPr>
            <a:xfrm>
              <a:off x="7109322" y="1592544"/>
              <a:ext cx="4843324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lang="ru-ru" sz="1600" b="1" dirty="0">
                  <a:solidFill>
                    <a:srgbClr val="F6891F"/>
                  </a:solidFill>
                  <a:latin typeface="Ubuntu" panose="020B0504030602030204" pitchFamily="34" charset="0"/>
                </a:rPr>
                <a:t>Указывается проблема или потребность</a:t>
              </a:r>
            </a:p>
            <a:p>
              <a:pPr>
                <a:spcAft>
                  <a:spcPts val="200"/>
                </a:spcAft>
              </a:pPr>
              <a:r>
                <a:rPr lang="ru-ru" sz="1600" dirty="0">
                  <a:solidFill>
                    <a:srgbClr val="292662"/>
                  </a:solidFill>
                  <a:latin typeface="Ubuntu" panose="020B0504030602030204" pitchFamily="34" charset="0"/>
                </a:rPr>
                <a:t>Маскан была зависимой </a:t>
              </a:r>
              <a:r>
                <a:rPr lang="ru-ru" sz="1600">
                  <a:solidFill>
                    <a:srgbClr val="292662"/>
                  </a:solidFill>
                  <a:latin typeface="Ubuntu" panose="020B0504030602030204" pitchFamily="34" charset="0"/>
                </a:rPr>
                <a:t>и навязчивой</a:t>
              </a:r>
              <a:r>
                <a:rPr lang="en-US" sz="1600">
                  <a:solidFill>
                    <a:srgbClr val="292662"/>
                  </a:solidFill>
                  <a:latin typeface="Ubuntu" panose="020B0504030602030204" pitchFamily="34" charset="0"/>
                </a:rPr>
                <a:t>.</a:t>
              </a:r>
              <a:endParaRPr lang="ru-ru" sz="1600" dirty="0">
                <a:solidFill>
                  <a:srgbClr val="292662"/>
                </a:solidFill>
                <a:latin typeface="Ubuntu" panose="020B0504030602030204" pitchFamily="34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6FB69FD1-987F-9332-FA15-F1B935196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>
              <a:off x="6642206" y="1739536"/>
              <a:ext cx="347725" cy="347725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3D6C4B5-3980-5C20-99BF-4EC196F52E05}"/>
              </a:ext>
            </a:extLst>
          </p:cNvPr>
          <p:cNvGrpSpPr/>
          <p:nvPr/>
        </p:nvGrpSpPr>
        <p:grpSpPr>
          <a:xfrm>
            <a:off x="342970" y="5438855"/>
            <a:ext cx="12026830" cy="883931"/>
            <a:chOff x="342970" y="5438855"/>
            <a:chExt cx="12026830" cy="883931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89BBF9C-9700-D8DF-18D3-8CC11605A620}"/>
                </a:ext>
              </a:extLst>
            </p:cNvPr>
            <p:cNvSpPr/>
            <p:nvPr/>
          </p:nvSpPr>
          <p:spPr>
            <a:xfrm>
              <a:off x="6832600" y="5452884"/>
              <a:ext cx="5537200" cy="869902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28575">
              <a:solidFill>
                <a:srgbClr val="F7F5E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BF7EBC4-7CE2-2D36-1E2A-94892519D131}"/>
                </a:ext>
              </a:extLst>
            </p:cNvPr>
            <p:cNvSpPr/>
            <p:nvPr/>
          </p:nvSpPr>
          <p:spPr>
            <a:xfrm>
              <a:off x="342970" y="5452884"/>
              <a:ext cx="6489630" cy="869902"/>
            </a:xfrm>
            <a:prstGeom prst="roundRect">
              <a:avLst>
                <a:gd name="adj" fmla="val 0"/>
              </a:avLst>
            </a:prstGeom>
            <a:solidFill>
              <a:srgbClr val="F7F5E8"/>
            </a:solidFill>
            <a:ln w="28575">
              <a:solidFill>
                <a:srgbClr val="F7F5E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EBD8200-75B2-4537-2F28-AE3884D3228B}"/>
                </a:ext>
              </a:extLst>
            </p:cNvPr>
            <p:cNvSpPr txBox="1"/>
            <p:nvPr/>
          </p:nvSpPr>
          <p:spPr>
            <a:xfrm>
              <a:off x="7109322" y="5438855"/>
              <a:ext cx="4739708" cy="856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lang="ru-ru" sz="1600" b="1" dirty="0">
                  <a:solidFill>
                    <a:srgbClr val="F6891F"/>
                  </a:solidFill>
                  <a:latin typeface="Ubuntu" panose="020B0504030602030204" pitchFamily="34" charset="0"/>
                </a:rPr>
                <a:t>Показывается значимый результат</a:t>
              </a:r>
            </a:p>
            <a:p>
              <a:pPr>
                <a:spcAft>
                  <a:spcPts val="200"/>
                </a:spcAft>
              </a:pPr>
              <a:r>
                <a:rPr lang="ru-ru" sz="1600" dirty="0">
                  <a:solidFill>
                    <a:srgbClr val="292662"/>
                  </a:solidFill>
                  <a:latin typeface="Ubuntu" panose="020B0504030602030204" pitchFamily="34" charset="0"/>
                </a:rPr>
                <a:t>Маскан уверена в себе, независима, самостоятельна и достигла успехов в жизни.</a:t>
              </a:r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EFEBD757-2AEE-FD31-A7DE-DFDA75EE7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>
              <a:off x="6642207" y="5713972"/>
              <a:ext cx="347725" cy="347725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A4F7BDF-DBC3-5547-5A80-0FEC2260DEAC}"/>
              </a:ext>
            </a:extLst>
          </p:cNvPr>
          <p:cNvGrpSpPr/>
          <p:nvPr/>
        </p:nvGrpSpPr>
        <p:grpSpPr>
          <a:xfrm>
            <a:off x="342970" y="2371828"/>
            <a:ext cx="12026830" cy="2893628"/>
            <a:chOff x="342970" y="2371828"/>
            <a:chExt cx="12026830" cy="2893628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0D19E69-4F75-C600-B24E-F8052E134542}"/>
                </a:ext>
              </a:extLst>
            </p:cNvPr>
            <p:cNvSpPr/>
            <p:nvPr/>
          </p:nvSpPr>
          <p:spPr>
            <a:xfrm>
              <a:off x="6832600" y="2371828"/>
              <a:ext cx="5537200" cy="2893628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28575">
              <a:solidFill>
                <a:srgbClr val="F7F5E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A9733AC-5ED9-89E5-840F-5F7163220B95}"/>
                </a:ext>
              </a:extLst>
            </p:cNvPr>
            <p:cNvSpPr/>
            <p:nvPr/>
          </p:nvSpPr>
          <p:spPr>
            <a:xfrm>
              <a:off x="342970" y="2371828"/>
              <a:ext cx="6489630" cy="2893628"/>
            </a:xfrm>
            <a:prstGeom prst="roundRect">
              <a:avLst>
                <a:gd name="adj" fmla="val 0"/>
              </a:avLst>
            </a:prstGeom>
            <a:solidFill>
              <a:srgbClr val="F7F5E8"/>
            </a:solidFill>
            <a:ln w="28575">
              <a:solidFill>
                <a:srgbClr val="F7F5E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1D5F8CB-2696-E44A-0764-5BFCCE84732E}"/>
                </a:ext>
              </a:extLst>
            </p:cNvPr>
            <p:cNvSpPr txBox="1"/>
            <p:nvPr/>
          </p:nvSpPr>
          <p:spPr>
            <a:xfrm>
              <a:off x="7109321" y="3207143"/>
              <a:ext cx="4358603" cy="15953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lang="ru-ru" sz="1600" b="1" dirty="0">
                  <a:solidFill>
                    <a:srgbClr val="F6891F"/>
                  </a:solidFill>
                  <a:latin typeface="Ubuntu" panose="020B0504030602030204" pitchFamily="34" charset="0"/>
                </a:rPr>
                <a:t>Четко описывается работа, проведенная персоналом Специальной олимпиады, для оказания помощи</a:t>
              </a:r>
            </a:p>
            <a:p>
              <a:pPr>
                <a:spcAft>
                  <a:spcPts val="200"/>
                </a:spcAft>
              </a:pPr>
              <a:r>
                <a:rPr lang="ru-ru" sz="1600" dirty="0">
                  <a:solidFill>
                    <a:srgbClr val="292662"/>
                  </a:solidFill>
                  <a:latin typeface="Ubuntu" panose="020B0504030602030204" pitchFamily="34" charset="0"/>
                </a:rPr>
                <a:t>Тренеры направляли ее, укрепляя в ней уверенность в своих силах. Персонал поощрял независимость.</a:t>
              </a:r>
            </a:p>
          </p:txBody>
        </p:sp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A04011F2-C3A9-D09A-392A-A680AD31B0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>
              <a:off x="6642207" y="3644779"/>
              <a:ext cx="347725" cy="347725"/>
            </a:xfrm>
            <a:prstGeom prst="rect">
              <a:avLst/>
            </a:prstGeom>
          </p:spPr>
        </p:pic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132074-96D6-1408-5152-C17CAA93BF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Рассказывание историй о результатах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5044E-A493-55F1-D3C1-6B3861C64A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39945" y="575623"/>
            <a:ext cx="528061" cy="356260"/>
          </a:xfrm>
        </p:spPr>
        <p:txBody>
          <a:bodyPr/>
          <a:lstStyle/>
          <a:p>
            <a:r>
              <a:rPr lang="ru-ru" dirty="0"/>
              <a:t>1.4.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137B3-4E89-C582-92B0-2B92A7D5D5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Первый день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D1DE81-10CA-368D-7FD2-EA7A6126AC7C}"/>
              </a:ext>
            </a:extLst>
          </p:cNvPr>
          <p:cNvSpPr txBox="1"/>
          <p:nvPr/>
        </p:nvSpPr>
        <p:spPr>
          <a:xfrm>
            <a:off x="724075" y="1579845"/>
            <a:ext cx="5918131" cy="4553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1700"/>
              </a:spcAft>
            </a:pPr>
            <a:r>
              <a:rPr lang="ru-ru" sz="1500" dirty="0">
                <a:solidFill>
                  <a:srgbClr val="292662"/>
                </a:solidFill>
                <a:latin typeface="Ubuntu" panose="020B0504030602030204" pitchFamily="34" charset="0"/>
              </a:rPr>
              <a:t>Маскан была чрезвычайно зависимым ребенком</a:t>
            </a:r>
            <a:r>
              <a:rPr lang="ru-ru" sz="1500">
                <a:solidFill>
                  <a:srgbClr val="292662"/>
                </a:solidFill>
                <a:latin typeface="Ubuntu" panose="020B0504030602030204" pitchFamily="34" charset="0"/>
              </a:rPr>
              <a:t>, </a:t>
            </a:r>
            <a:br>
              <a:rPr lang="en-US" sz="1500">
                <a:solidFill>
                  <a:srgbClr val="292662"/>
                </a:solidFill>
                <a:latin typeface="Ubuntu" panose="020B0504030602030204" pitchFamily="34" charset="0"/>
              </a:rPr>
            </a:br>
            <a:r>
              <a:rPr lang="ru-ru" sz="1500">
                <a:solidFill>
                  <a:srgbClr val="292662"/>
                </a:solidFill>
                <a:latin typeface="Ubuntu" panose="020B0504030602030204" pitchFamily="34" charset="0"/>
              </a:rPr>
              <a:t>который </a:t>
            </a:r>
            <a:r>
              <a:rPr lang="ru-ru" sz="1500" dirty="0">
                <a:solidFill>
                  <a:srgbClr val="292662"/>
                </a:solidFill>
                <a:latin typeface="Ubuntu" panose="020B0504030602030204" pitchFamily="34" charset="0"/>
              </a:rPr>
              <a:t>цеплялся за свою мать. </a:t>
            </a:r>
          </a:p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ru-ru" sz="1500" spc="-20" dirty="0">
                <a:solidFill>
                  <a:srgbClr val="F7F5E8"/>
                </a:solidFill>
                <a:highlight>
                  <a:srgbClr val="292662"/>
                </a:highlight>
                <a:latin typeface="Ubuntu" panose="020B0504030602030204" pitchFamily="34" charset="0"/>
              </a:rPr>
              <a:t>Однако, когда тренеры Специальной олимпиады стали помогать ей в тренировках по пауэрлифтингу, ее </a:t>
            </a:r>
            <a:r>
              <a:rPr lang="ru-ru" sz="1500" spc="-20">
                <a:solidFill>
                  <a:srgbClr val="F7F5E8"/>
                </a:solidFill>
                <a:highlight>
                  <a:srgbClr val="292662"/>
                </a:highlight>
                <a:latin typeface="Ubuntu" panose="020B0504030602030204" pitchFamily="34" charset="0"/>
              </a:rPr>
              <a:t>уверенность </a:t>
            </a:r>
            <a:br>
              <a:rPr lang="en-US" sz="1500" spc="-20">
                <a:solidFill>
                  <a:srgbClr val="F7F5E8"/>
                </a:solidFill>
                <a:highlight>
                  <a:srgbClr val="292662"/>
                </a:highlight>
                <a:latin typeface="Ubuntu" panose="020B0504030602030204" pitchFamily="34" charset="0"/>
              </a:rPr>
            </a:br>
            <a:r>
              <a:rPr lang="ru-ru" sz="1500" spc="-20">
                <a:solidFill>
                  <a:srgbClr val="F7F5E8"/>
                </a:solidFill>
                <a:highlight>
                  <a:srgbClr val="292662"/>
                </a:highlight>
                <a:latin typeface="Ubuntu" panose="020B0504030602030204" pitchFamily="34" charset="0"/>
              </a:rPr>
              <a:t>в </a:t>
            </a:r>
            <a:r>
              <a:rPr lang="ru-ru" sz="1500" spc="-20" dirty="0">
                <a:solidFill>
                  <a:srgbClr val="F7F5E8"/>
                </a:solidFill>
                <a:highlight>
                  <a:srgbClr val="292662"/>
                </a:highlight>
                <a:latin typeface="Ubuntu" panose="020B0504030602030204" pitchFamily="34" charset="0"/>
              </a:rPr>
              <a:t>себе возросла. Тренеры призывали ее всегда стараться изо всех сил.</a:t>
            </a:r>
            <a:r>
              <a:rPr lang="ru-ru" sz="1500" spc="-20" dirty="0">
                <a:solidFill>
                  <a:srgbClr val="F7F5E8"/>
                </a:solidFill>
                <a:highlight>
                  <a:srgbClr val="F6891F"/>
                </a:highlight>
                <a:latin typeface="Ubuntu" panose="020B0504030602030204" pitchFamily="34" charset="0"/>
              </a:rPr>
              <a:t> </a:t>
            </a:r>
            <a:r>
              <a:rPr lang="ru-ru" sz="1500" spc="-20" dirty="0">
                <a:solidFill>
                  <a:srgbClr val="F7F5E8"/>
                </a:solidFill>
                <a:latin typeface="Ubuntu" panose="020B0504030602030204" pitchFamily="34" charset="0"/>
              </a:rPr>
              <a:t> </a:t>
            </a:r>
            <a:r>
              <a:rPr lang="ru-ru" sz="1500" spc="-20" dirty="0">
                <a:solidFill>
                  <a:srgbClr val="292662"/>
                </a:solidFill>
                <a:latin typeface="Ubuntu" panose="020B0504030602030204" pitchFamily="34" charset="0"/>
              </a:rPr>
              <a:t>Это привело к появлению у </a:t>
            </a:r>
            <a:r>
              <a:rPr lang="ru-ru" sz="1500" spc="-20">
                <a:solidFill>
                  <a:srgbClr val="292662"/>
                </a:solidFill>
                <a:latin typeface="Ubuntu" panose="020B0504030602030204" pitchFamily="34" charset="0"/>
              </a:rPr>
              <a:t>Маскан соревно</a:t>
            </a:r>
            <a:r>
              <a:rPr lang="en-US" sz="1500" spc="-20">
                <a:solidFill>
                  <a:srgbClr val="292662"/>
                </a:solidFill>
                <a:latin typeface="Ubuntu" panose="020B0504030602030204" pitchFamily="34" charset="0"/>
              </a:rPr>
              <a:t>-</a:t>
            </a:r>
            <a:r>
              <a:rPr lang="ru-ru" sz="1500" spc="-20">
                <a:solidFill>
                  <a:srgbClr val="292662"/>
                </a:solidFill>
                <a:latin typeface="Ubuntu" panose="020B0504030602030204" pitchFamily="34" charset="0"/>
              </a:rPr>
              <a:t>вательного </a:t>
            </a:r>
            <a:r>
              <a:rPr lang="ru-ru" sz="1500" spc="-20" dirty="0">
                <a:solidFill>
                  <a:srgbClr val="292662"/>
                </a:solidFill>
                <a:latin typeface="Ubuntu" panose="020B0504030602030204" pitchFamily="34" charset="0"/>
              </a:rPr>
              <a:t>духа, и она стала опытной пауэрлифтершей.</a:t>
            </a:r>
          </a:p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ru-ru" sz="1500" spc="-20" dirty="0">
                <a:solidFill>
                  <a:srgbClr val="292662"/>
                </a:solidFill>
                <a:latin typeface="Ubuntu" panose="020B0504030602030204" pitchFamily="34" charset="0"/>
              </a:rPr>
              <a:t>Благодаря ее спортивным способностям у нее появились возможности для поездок на соревнования. </a:t>
            </a:r>
            <a:r>
              <a:rPr lang="ru-ru" sz="1500" spc="-20" dirty="0">
                <a:solidFill>
                  <a:srgbClr val="F7F5E8"/>
                </a:solidFill>
                <a:highlight>
                  <a:srgbClr val="292662"/>
                </a:highlight>
                <a:latin typeface="Ubuntu" panose="020B0504030602030204" pitchFamily="34" charset="0"/>
              </a:rPr>
              <a:t>Персонал Специальной олимпиады призывал ее действовать самостоятельно. Поскольку она была пауэрлифтершей, ей было легко справляться со своим багажом. Оставаясь одна, вдали от семьи, она почувствовала себя самостоятельной и независимой.</a:t>
            </a:r>
            <a:r>
              <a:rPr lang="ru-ru" sz="1500" spc="-20" dirty="0">
                <a:solidFill>
                  <a:srgbClr val="F7F5E8"/>
                </a:solidFill>
                <a:highlight>
                  <a:srgbClr val="F6891F"/>
                </a:highlight>
                <a:latin typeface="Ubuntu" panose="020B0504030602030204" pitchFamily="34" charset="0"/>
              </a:rPr>
              <a:t> </a:t>
            </a:r>
            <a:r>
              <a:rPr lang="ru-ru" sz="1500" spc="-20" dirty="0">
                <a:solidFill>
                  <a:srgbClr val="F7F5E8"/>
                </a:solidFill>
                <a:latin typeface="Ubuntu" panose="020B0504030602030204" pitchFamily="34" charset="0"/>
              </a:rPr>
              <a:t>.</a:t>
            </a:r>
          </a:p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ru-ru" sz="1500" dirty="0">
                <a:solidFill>
                  <a:srgbClr val="292662"/>
                </a:solidFill>
                <a:latin typeface="Ubuntu" panose="020B0504030602030204" pitchFamily="34" charset="0"/>
              </a:rPr>
              <a:t>Теперь она самостоятельная и независимая </a:t>
            </a:r>
            <a:r>
              <a:rPr lang="ru-ru" sz="1500">
                <a:solidFill>
                  <a:srgbClr val="292662"/>
                </a:solidFill>
                <a:latin typeface="Ubuntu" panose="020B0504030602030204" pitchFamily="34" charset="0"/>
              </a:rPr>
              <a:t>молодая </a:t>
            </a:r>
            <a:br>
              <a:rPr lang="en-US" sz="1500">
                <a:solidFill>
                  <a:srgbClr val="292662"/>
                </a:solidFill>
                <a:latin typeface="Ubuntu" panose="020B0504030602030204" pitchFamily="34" charset="0"/>
              </a:rPr>
            </a:br>
            <a:r>
              <a:rPr lang="ru-ru" sz="1500">
                <a:solidFill>
                  <a:srgbClr val="292662"/>
                </a:solidFill>
                <a:latin typeface="Ubuntu" panose="020B0504030602030204" pitchFamily="34" charset="0"/>
              </a:rPr>
              <a:t>женщина </a:t>
            </a:r>
            <a:r>
              <a:rPr lang="ru-ru" sz="1500" dirty="0">
                <a:solidFill>
                  <a:srgbClr val="292662"/>
                </a:solidFill>
                <a:latin typeface="Ubuntu" panose="020B0504030602030204" pitchFamily="34" charset="0"/>
              </a:rPr>
              <a:t>дома и в обществе. Ее мать гордится ею.</a:t>
            </a:r>
          </a:p>
        </p:txBody>
      </p:sp>
    </p:spTree>
    <p:extLst>
      <p:ext uri="{BB962C8B-B14F-4D97-AF65-F5344CB8AC3E}">
        <p14:creationId xmlns:p14="http://schemas.microsoft.com/office/powerpoint/2010/main" val="36160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D081C5-AE0C-BE39-4A1C-2FC90393E6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A489873-0192-24BD-ADC5-2862356056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Рассказывание историй о результатах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376707-1766-D673-604B-5A722EAAB1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39945" y="575623"/>
            <a:ext cx="528061" cy="356260"/>
          </a:xfrm>
        </p:spPr>
        <p:txBody>
          <a:bodyPr/>
          <a:lstStyle/>
          <a:p>
            <a:r>
              <a:rPr lang="ru-ru" dirty="0"/>
              <a:t>1.4.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D40E4E-4483-8B7A-B3E3-A919E518FF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Первый день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FDD260-BAE6-0E89-86F5-F7E79E7839BC}"/>
              </a:ext>
            </a:extLst>
          </p:cNvPr>
          <p:cNvSpPr txBox="1"/>
          <p:nvPr/>
        </p:nvSpPr>
        <p:spPr>
          <a:xfrm>
            <a:off x="724075" y="1605972"/>
            <a:ext cx="10135514" cy="4989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solidFill>
                  <a:srgbClr val="292662"/>
                </a:solidFill>
                <a:latin typeface="Ubuntu" panose="020B0504030602030204" pitchFamily="34" charset="0"/>
              </a:rPr>
              <a:t>Полин Поль помнит, как над ней издевались, когда она была школьницей.</a:t>
            </a:r>
          </a:p>
          <a:p>
            <a:pPr>
              <a:lnSpc>
                <a:spcPct val="114000"/>
              </a:lnSpc>
            </a:pPr>
            <a:r>
              <a:rPr lang="ru-ru" sz="1600" dirty="0">
                <a:solidFill>
                  <a:srgbClr val="292662"/>
                </a:solidFill>
                <a:latin typeface="Ubuntu" panose="020B0504030602030204" pitchFamily="34" charset="0"/>
              </a:rPr>
              <a:t>Одноклассники Полин дразнили ее, потому что из-за своих </a:t>
            </a:r>
            <a:r>
              <a:rPr lang="ru-ru" sz="1600">
                <a:solidFill>
                  <a:srgbClr val="292662"/>
                </a:solidFill>
                <a:latin typeface="Ubuntu" panose="020B0504030602030204" pitchFamily="34" charset="0"/>
              </a:rPr>
              <a:t>ограниченных </a:t>
            </a:r>
            <a:br>
              <a:rPr lang="en-US" sz="1600">
                <a:solidFill>
                  <a:srgbClr val="292662"/>
                </a:solidFill>
                <a:latin typeface="Ubuntu" panose="020B0504030602030204" pitchFamily="34" charset="0"/>
              </a:rPr>
            </a:br>
            <a:r>
              <a:rPr lang="ru-ru" sz="1600">
                <a:solidFill>
                  <a:srgbClr val="292662"/>
                </a:solidFill>
                <a:latin typeface="Ubuntu" panose="020B0504030602030204" pitchFamily="34" charset="0"/>
              </a:rPr>
              <a:t>интеллектуальных </a:t>
            </a:r>
            <a:r>
              <a:rPr lang="ru-ru" sz="1600" dirty="0">
                <a:solidFill>
                  <a:srgbClr val="292662"/>
                </a:solidFill>
                <a:latin typeface="Ubuntu" panose="020B0504030602030204" pitchFamily="34" charset="0"/>
              </a:rPr>
              <a:t>возможностей она не могла учиться так же быстро</a:t>
            </a:r>
            <a:r>
              <a:rPr lang="ru-ru" sz="1600">
                <a:solidFill>
                  <a:srgbClr val="292662"/>
                </a:solidFill>
                <a:latin typeface="Ubuntu" panose="020B0504030602030204" pitchFamily="34" charset="0"/>
              </a:rPr>
              <a:t>, </a:t>
            </a:r>
            <a:br>
              <a:rPr lang="en-US" sz="1600">
                <a:solidFill>
                  <a:srgbClr val="292662"/>
                </a:solidFill>
                <a:latin typeface="Ubuntu" panose="020B0504030602030204" pitchFamily="34" charset="0"/>
              </a:rPr>
            </a:br>
            <a:r>
              <a:rPr lang="ru-ru" sz="1600">
                <a:solidFill>
                  <a:srgbClr val="292662"/>
                </a:solidFill>
                <a:latin typeface="Ubuntu" panose="020B0504030602030204" pitchFamily="34" charset="0"/>
              </a:rPr>
              <a:t>как </a:t>
            </a:r>
            <a:r>
              <a:rPr lang="ru-ru" sz="1600" dirty="0">
                <a:solidFill>
                  <a:srgbClr val="292662"/>
                </a:solidFill>
                <a:latin typeface="Ubuntu" panose="020B0504030602030204" pitchFamily="34" charset="0"/>
              </a:rPr>
              <a:t>многие другие.</a:t>
            </a:r>
          </a:p>
          <a:p>
            <a:pPr>
              <a:lnSpc>
                <a:spcPct val="114000"/>
              </a:lnSpc>
            </a:pPr>
            <a:r>
              <a:rPr lang="ru-ru" sz="1600" dirty="0">
                <a:solidFill>
                  <a:srgbClr val="292662"/>
                </a:solidFill>
                <a:latin typeface="Ubuntu" panose="020B0504030602030204" pitchFamily="34" charset="0"/>
              </a:rPr>
              <a:t>Она знала, что издевательства по-прежнему являются проблемой в </a:t>
            </a:r>
            <a:r>
              <a:rPr lang="ru-ru" sz="1600">
                <a:solidFill>
                  <a:srgbClr val="292662"/>
                </a:solidFill>
                <a:latin typeface="Ubuntu" panose="020B0504030602030204" pitchFamily="34" charset="0"/>
              </a:rPr>
              <a:t>школах </a:t>
            </a:r>
            <a:br>
              <a:rPr lang="en-US" sz="1600">
                <a:solidFill>
                  <a:srgbClr val="292662"/>
                </a:solidFill>
                <a:latin typeface="Ubuntu" panose="020B0504030602030204" pitchFamily="34" charset="0"/>
              </a:rPr>
            </a:br>
            <a:r>
              <a:rPr lang="ru-ru" sz="1600">
                <a:solidFill>
                  <a:srgbClr val="292662"/>
                </a:solidFill>
                <a:latin typeface="Ubuntu" panose="020B0504030602030204" pitchFamily="34" charset="0"/>
              </a:rPr>
              <a:t>рядом </a:t>
            </a:r>
            <a:r>
              <a:rPr lang="ru-ru" sz="1600" dirty="0">
                <a:solidFill>
                  <a:srgbClr val="292662"/>
                </a:solidFill>
                <a:latin typeface="Ubuntu" panose="020B0504030602030204" pitchFamily="34" charset="0"/>
              </a:rPr>
              <a:t>с ней в Папуа — Новой Гвинее. Она хотела помочь другим </a:t>
            </a:r>
            <a:r>
              <a:rPr lang="ru-ru" sz="1600">
                <a:solidFill>
                  <a:srgbClr val="292662"/>
                </a:solidFill>
                <a:latin typeface="Ubuntu" panose="020B0504030602030204" pitchFamily="34" charset="0"/>
              </a:rPr>
              <a:t>избежать </a:t>
            </a:r>
            <a:br>
              <a:rPr lang="en-US" sz="1600">
                <a:solidFill>
                  <a:srgbClr val="292662"/>
                </a:solidFill>
                <a:latin typeface="Ubuntu" panose="020B0504030602030204" pitchFamily="34" charset="0"/>
              </a:rPr>
            </a:br>
            <a:r>
              <a:rPr lang="ru-ru" sz="1600">
                <a:solidFill>
                  <a:srgbClr val="292662"/>
                </a:solidFill>
                <a:latin typeface="Ubuntu" panose="020B0504030602030204" pitchFamily="34" charset="0"/>
              </a:rPr>
              <a:t>боли</a:t>
            </a:r>
            <a:r>
              <a:rPr lang="ru-ru" sz="1600" dirty="0">
                <a:solidFill>
                  <a:srgbClr val="292662"/>
                </a:solidFill>
                <a:latin typeface="Ubuntu" panose="020B0504030602030204" pitchFamily="34" charset="0"/>
              </a:rPr>
              <a:t>, которую чувствовала, когда росла.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ru-ru" sz="1600" dirty="0">
                <a:solidFill>
                  <a:srgbClr val="292662"/>
                </a:solidFill>
                <a:latin typeface="Ubuntu" panose="020B0504030602030204" pitchFamily="34" charset="0"/>
              </a:rPr>
              <a:t>Однако Полин не знала, с чего начать и что делать.</a:t>
            </a:r>
          </a:p>
          <a:p>
            <a:pPr>
              <a:lnSpc>
                <a:spcPct val="114000"/>
              </a:lnSpc>
            </a:pPr>
            <a:r>
              <a:rPr lang="ru-ru" sz="1600" dirty="0">
                <a:solidFill>
                  <a:srgbClr val="292662"/>
                </a:solidFill>
                <a:latin typeface="Ubuntu" panose="020B0504030602030204" pitchFamily="34" charset="0"/>
              </a:rPr>
              <a:t>В Специальной олимпиаде Полин обучили публичным выступлениям</a:t>
            </a:r>
            <a:r>
              <a:rPr lang="ru-ru" sz="1600">
                <a:solidFill>
                  <a:srgbClr val="292662"/>
                </a:solidFill>
                <a:latin typeface="Ubuntu" panose="020B0504030602030204" pitchFamily="34" charset="0"/>
              </a:rPr>
              <a:t>. </a:t>
            </a:r>
            <a:br>
              <a:rPr lang="en-US" sz="1600">
                <a:solidFill>
                  <a:srgbClr val="292662"/>
                </a:solidFill>
                <a:latin typeface="Ubuntu" panose="020B0504030602030204" pitchFamily="34" charset="0"/>
              </a:rPr>
            </a:br>
            <a:r>
              <a:rPr lang="ru-ru" sz="1600">
                <a:solidFill>
                  <a:srgbClr val="292662"/>
                </a:solidFill>
                <a:latin typeface="Ubuntu" panose="020B0504030602030204" pitchFamily="34" charset="0"/>
              </a:rPr>
              <a:t>Она </a:t>
            </a:r>
            <a:r>
              <a:rPr lang="ru-ru" sz="1600" dirty="0">
                <a:solidFill>
                  <a:srgbClr val="292662"/>
                </a:solidFill>
                <a:latin typeface="Ubuntu" panose="020B0504030602030204" pitchFamily="34" charset="0"/>
              </a:rPr>
              <a:t>узнала, что </a:t>
            </a:r>
            <a:r>
              <a:rPr lang="ru-ru" sz="1600">
                <a:solidFill>
                  <a:srgbClr val="292662"/>
                </a:solidFill>
                <a:latin typeface="Ubuntu" panose="020B0504030602030204" pitchFamily="34" charset="0"/>
              </a:rPr>
              <a:t>для обретения </a:t>
            </a:r>
            <a:r>
              <a:rPr lang="ru-ru" sz="1600" dirty="0">
                <a:solidFill>
                  <a:srgbClr val="292662"/>
                </a:solidFill>
                <a:latin typeface="Ubuntu" panose="020B0504030602030204" pitchFamily="34" charset="0"/>
              </a:rPr>
              <a:t>уверенности в себе ей нужно </a:t>
            </a:r>
            <a:r>
              <a:rPr lang="ru-ru" sz="1600">
                <a:solidFill>
                  <a:srgbClr val="292662"/>
                </a:solidFill>
                <a:latin typeface="Ubuntu" panose="020B0504030602030204" pitchFamily="34" charset="0"/>
              </a:rPr>
              <a:t>постоянно </a:t>
            </a:r>
            <a:br>
              <a:rPr lang="en-US" sz="1600">
                <a:solidFill>
                  <a:srgbClr val="292662"/>
                </a:solidFill>
                <a:latin typeface="Ubuntu" panose="020B0504030602030204" pitchFamily="34" charset="0"/>
              </a:rPr>
            </a:br>
            <a:r>
              <a:rPr lang="ru-ru" sz="1600">
                <a:solidFill>
                  <a:srgbClr val="292662"/>
                </a:solidFill>
                <a:latin typeface="Ubuntu" panose="020B0504030602030204" pitchFamily="34" charset="0"/>
              </a:rPr>
              <a:t>практиковаться</a:t>
            </a:r>
            <a:r>
              <a:rPr lang="ru-ru" sz="1600" dirty="0">
                <a:solidFill>
                  <a:srgbClr val="292662"/>
                </a:solidFill>
                <a:latin typeface="Ubuntu" panose="020B0504030602030204" pitchFamily="34" charset="0"/>
              </a:rPr>
              <a:t>. Она делала это и перестала бояться выступать с речами.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ru-ru" sz="1600" dirty="0">
                <a:solidFill>
                  <a:srgbClr val="292662"/>
                </a:solidFill>
                <a:latin typeface="Ubuntu" panose="020B0504030602030204" pitchFamily="34" charset="0"/>
              </a:rPr>
              <a:t>Полин рассказывала о своей жизни и об издевательствах в четырех </a:t>
            </a:r>
            <a:r>
              <a:rPr lang="ru-ru" sz="1600">
                <a:solidFill>
                  <a:srgbClr val="292662"/>
                </a:solidFill>
                <a:latin typeface="Ubuntu" panose="020B0504030602030204" pitchFamily="34" charset="0"/>
              </a:rPr>
              <a:t>школах </a:t>
            </a:r>
            <a:br>
              <a:rPr lang="en-US" sz="1600">
                <a:solidFill>
                  <a:srgbClr val="292662"/>
                </a:solidFill>
                <a:latin typeface="Ubuntu" panose="020B0504030602030204" pitchFamily="34" charset="0"/>
              </a:rPr>
            </a:br>
            <a:r>
              <a:rPr lang="ru-ru" sz="1600">
                <a:solidFill>
                  <a:srgbClr val="292662"/>
                </a:solidFill>
                <a:latin typeface="Ubuntu" panose="020B0504030602030204" pitchFamily="34" charset="0"/>
              </a:rPr>
              <a:t>Папуа </a:t>
            </a:r>
            <a:r>
              <a:rPr lang="ru-ru" sz="1600" dirty="0">
                <a:solidFill>
                  <a:srgbClr val="292662"/>
                </a:solidFill>
                <a:latin typeface="Ubuntu" panose="020B0504030602030204" pitchFamily="34" charset="0"/>
              </a:rPr>
              <a:t>— Новой Гвинеи.</a:t>
            </a:r>
          </a:p>
          <a:p>
            <a:pPr>
              <a:lnSpc>
                <a:spcPct val="114000"/>
              </a:lnSpc>
            </a:pPr>
            <a:r>
              <a:rPr lang="ru-ru" sz="1600" dirty="0">
                <a:solidFill>
                  <a:srgbClr val="292662"/>
                </a:solidFill>
                <a:latin typeface="Ubuntu" panose="020B0504030602030204" pitchFamily="34" charset="0"/>
              </a:rPr>
              <a:t>«</a:t>
            </a:r>
            <a:r>
              <a:rPr lang="ru-ru" sz="1600" i="1" dirty="0">
                <a:solidFill>
                  <a:srgbClr val="292662"/>
                </a:solidFill>
                <a:latin typeface="Ubuntu" panose="020B0504030602030204" pitchFamily="34" charset="0"/>
              </a:rPr>
              <a:t>Теперь я знаю, что чувствует человек с ограниченными </a:t>
            </a:r>
            <a:r>
              <a:rPr lang="ru-ru" sz="1600" i="1">
                <a:solidFill>
                  <a:srgbClr val="292662"/>
                </a:solidFill>
                <a:latin typeface="Ubuntu" panose="020B0504030602030204" pitchFamily="34" charset="0"/>
              </a:rPr>
              <a:t>интеллектуальными </a:t>
            </a:r>
            <a:br>
              <a:rPr lang="en-US" sz="1600" i="1">
                <a:solidFill>
                  <a:srgbClr val="292662"/>
                </a:solidFill>
                <a:latin typeface="Ubuntu" panose="020B0504030602030204" pitchFamily="34" charset="0"/>
              </a:rPr>
            </a:br>
            <a:r>
              <a:rPr lang="ru-ru" sz="1600" i="1">
                <a:solidFill>
                  <a:srgbClr val="292662"/>
                </a:solidFill>
                <a:latin typeface="Ubuntu" panose="020B0504030602030204" pitchFamily="34" charset="0"/>
              </a:rPr>
              <a:t>возможностями, когда </a:t>
            </a:r>
            <a:r>
              <a:rPr lang="ru-ru" sz="1600" i="1" dirty="0">
                <a:solidFill>
                  <a:srgbClr val="292662"/>
                </a:solidFill>
                <a:latin typeface="Ubuntu" panose="020B0504030602030204" pitchFamily="34" charset="0"/>
              </a:rPr>
              <a:t>над ним издеваются</a:t>
            </a:r>
            <a:r>
              <a:rPr lang="ru-ru" sz="1600" dirty="0">
                <a:solidFill>
                  <a:srgbClr val="292662"/>
                </a:solidFill>
                <a:latin typeface="Ubuntu" panose="020B0504030602030204" pitchFamily="34" charset="0"/>
              </a:rPr>
              <a:t>, — сказала ученица, слышавшая ее речь. —</a:t>
            </a:r>
          </a:p>
          <a:p>
            <a:pPr>
              <a:lnSpc>
                <a:spcPct val="114000"/>
              </a:lnSpc>
            </a:pPr>
            <a:r>
              <a:rPr lang="ru-ru" sz="1600" i="1" dirty="0">
                <a:solidFill>
                  <a:srgbClr val="292662"/>
                </a:solidFill>
                <a:latin typeface="Ubuntu" panose="020B0504030602030204" pitchFamily="34" charset="0"/>
              </a:rPr>
              <a:t>Я обещаю прекратить издевательства. Я буду заступаться за своих друзей</a:t>
            </a:r>
            <a:r>
              <a:rPr lang="ru-ru" sz="1600" i="1">
                <a:solidFill>
                  <a:srgbClr val="292662"/>
                </a:solidFill>
                <a:latin typeface="Ubuntu" panose="020B0504030602030204" pitchFamily="34" charset="0"/>
              </a:rPr>
              <a:t>, </a:t>
            </a:r>
            <a:br>
              <a:rPr lang="en-US" sz="1600" i="1">
                <a:solidFill>
                  <a:srgbClr val="292662"/>
                </a:solidFill>
                <a:latin typeface="Ubuntu" panose="020B0504030602030204" pitchFamily="34" charset="0"/>
              </a:rPr>
            </a:br>
            <a:r>
              <a:rPr lang="ru-ru" sz="1600" i="1">
                <a:solidFill>
                  <a:srgbClr val="292662"/>
                </a:solidFill>
                <a:latin typeface="Ubuntu" panose="020B0504030602030204" pitchFamily="34" charset="0"/>
              </a:rPr>
              <a:t>когда </a:t>
            </a:r>
            <a:r>
              <a:rPr lang="ru-ru" sz="1600" i="1" dirty="0">
                <a:solidFill>
                  <a:srgbClr val="292662"/>
                </a:solidFill>
                <a:latin typeface="Ubuntu" panose="020B0504030602030204" pitchFamily="34" charset="0"/>
              </a:rPr>
              <a:t>над ними издеваются</a:t>
            </a:r>
            <a:r>
              <a:rPr lang="ru-ru" sz="1600" dirty="0">
                <a:solidFill>
                  <a:srgbClr val="292662"/>
                </a:solidFill>
                <a:latin typeface="Ubuntu" panose="020B0504030602030204" pitchFamily="34" charset="0"/>
              </a:rPr>
              <a:t>».</a:t>
            </a:r>
            <a:endParaRPr lang="en-US" sz="1600" i="1" dirty="0">
              <a:solidFill>
                <a:srgbClr val="292662"/>
              </a:solidFill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15826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8F124C-FFB9-8186-26D5-98B5A3A112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EC61974-77EC-C7E7-9C58-F99872FD7501}"/>
              </a:ext>
            </a:extLst>
          </p:cNvPr>
          <p:cNvSpPr/>
          <p:nvPr/>
        </p:nvSpPr>
        <p:spPr>
          <a:xfrm>
            <a:off x="7213706" y="1649040"/>
            <a:ext cx="5156094" cy="167230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solidFill>
              <a:srgbClr val="F7F5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843A687-DA80-832F-2220-2B3925D80F2F}"/>
              </a:ext>
            </a:extLst>
          </p:cNvPr>
          <p:cNvSpPr/>
          <p:nvPr/>
        </p:nvSpPr>
        <p:spPr>
          <a:xfrm>
            <a:off x="342970" y="1649040"/>
            <a:ext cx="7099230" cy="1672304"/>
          </a:xfrm>
          <a:prstGeom prst="roundRect">
            <a:avLst>
              <a:gd name="adj" fmla="val 0"/>
            </a:avLst>
          </a:prstGeom>
          <a:solidFill>
            <a:srgbClr val="F7F5E8"/>
          </a:solidFill>
          <a:ln w="28575">
            <a:solidFill>
              <a:srgbClr val="F7F5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3EB1A9-646A-7800-A516-44C01CD217BE}"/>
              </a:ext>
            </a:extLst>
          </p:cNvPr>
          <p:cNvSpPr txBox="1"/>
          <p:nvPr/>
        </p:nvSpPr>
        <p:spPr>
          <a:xfrm>
            <a:off x="7744798" y="1856893"/>
            <a:ext cx="3769154" cy="789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ru-ru" sz="1400" b="1" dirty="0">
                <a:solidFill>
                  <a:srgbClr val="F6891F"/>
                </a:solidFill>
                <a:latin typeface="Ubuntu" panose="020B0504030602030204" pitchFamily="34" charset="0"/>
              </a:rPr>
              <a:t>Начало</a:t>
            </a:r>
          </a:p>
          <a:p>
            <a:pPr>
              <a:spcAft>
                <a:spcPts val="200"/>
              </a:spcAft>
            </a:pPr>
            <a:r>
              <a:rPr lang="ru-ru" sz="1400" dirty="0">
                <a:solidFill>
                  <a:srgbClr val="292662"/>
                </a:solidFill>
                <a:latin typeface="Ubuntu" panose="020B0504030602030204" pitchFamily="34" charset="0"/>
              </a:rPr>
              <a:t>Какую проблему увидела Полин?</a:t>
            </a:r>
          </a:p>
          <a:p>
            <a:pPr>
              <a:spcAft>
                <a:spcPts val="200"/>
              </a:spcAft>
            </a:pPr>
            <a:r>
              <a:rPr lang="ru-ru" sz="1400" dirty="0">
                <a:solidFill>
                  <a:srgbClr val="292662"/>
                </a:solidFill>
                <a:latin typeface="Ubuntu" panose="020B0504030602030204" pitchFamily="34" charset="0"/>
              </a:rPr>
              <a:t>Какие у нее были потребности?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AD231CF-94AE-31D9-BCEE-03DEAE0B7CC7}"/>
              </a:ext>
            </a:extLst>
          </p:cNvPr>
          <p:cNvGrpSpPr/>
          <p:nvPr/>
        </p:nvGrpSpPr>
        <p:grpSpPr>
          <a:xfrm>
            <a:off x="342970" y="4957548"/>
            <a:ext cx="12026830" cy="1268184"/>
            <a:chOff x="342970" y="4857456"/>
            <a:chExt cx="12026830" cy="116279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02720C3-FB08-9327-ED2F-28EF336FD2F6}"/>
                </a:ext>
              </a:extLst>
            </p:cNvPr>
            <p:cNvSpPr/>
            <p:nvPr/>
          </p:nvSpPr>
          <p:spPr>
            <a:xfrm>
              <a:off x="7213706" y="4857456"/>
              <a:ext cx="5156094" cy="1162797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28575">
              <a:solidFill>
                <a:srgbClr val="F7F5E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2C48CED-23BB-E6CD-4255-691F6742D3A9}"/>
                </a:ext>
              </a:extLst>
            </p:cNvPr>
            <p:cNvSpPr/>
            <p:nvPr/>
          </p:nvSpPr>
          <p:spPr>
            <a:xfrm>
              <a:off x="342970" y="4934983"/>
              <a:ext cx="7099230" cy="1070027"/>
            </a:xfrm>
            <a:prstGeom prst="roundRect">
              <a:avLst>
                <a:gd name="adj" fmla="val 0"/>
              </a:avLst>
            </a:prstGeom>
            <a:solidFill>
              <a:srgbClr val="F7F5E8"/>
            </a:solidFill>
            <a:ln w="28575">
              <a:solidFill>
                <a:srgbClr val="F7F5E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26BB7C7-44BD-F4B7-5636-3212F9D1321E}"/>
                </a:ext>
              </a:extLst>
            </p:cNvPr>
            <p:cNvSpPr txBox="1"/>
            <p:nvPr/>
          </p:nvSpPr>
          <p:spPr>
            <a:xfrm>
              <a:off x="7744798" y="5028074"/>
              <a:ext cx="3769154" cy="700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lang="ru-ru" sz="1400" b="1" dirty="0">
                  <a:solidFill>
                    <a:srgbClr val="F6891F"/>
                  </a:solidFill>
                  <a:latin typeface="Ubuntu" panose="020B0504030602030204" pitchFamily="34" charset="0"/>
                </a:rPr>
                <a:t>Конец</a:t>
              </a:r>
            </a:p>
            <a:p>
              <a:pPr>
                <a:spcAft>
                  <a:spcPts val="200"/>
                </a:spcAft>
              </a:pPr>
              <a:r>
                <a:rPr lang="ru-ru" sz="1400" dirty="0">
                  <a:solidFill>
                    <a:srgbClr val="292662"/>
                  </a:solidFill>
                  <a:latin typeface="Ubuntu" panose="020B0504030602030204" pitchFamily="34" charset="0"/>
                </a:rPr>
                <a:t>Что изменилось благодаря работе Специальной олимпиады?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AB7E89E-6057-C400-1199-9E4140001F76}"/>
              </a:ext>
            </a:extLst>
          </p:cNvPr>
          <p:cNvGrpSpPr/>
          <p:nvPr/>
        </p:nvGrpSpPr>
        <p:grpSpPr>
          <a:xfrm>
            <a:off x="342970" y="3428996"/>
            <a:ext cx="12223498" cy="1542456"/>
            <a:chOff x="342970" y="2922559"/>
            <a:chExt cx="12223498" cy="1827241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35B172D-F240-3A43-F61F-2BF321376D32}"/>
                </a:ext>
              </a:extLst>
            </p:cNvPr>
            <p:cNvSpPr/>
            <p:nvPr/>
          </p:nvSpPr>
          <p:spPr>
            <a:xfrm>
              <a:off x="7213706" y="2922559"/>
              <a:ext cx="5156094" cy="1827241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28575">
              <a:solidFill>
                <a:srgbClr val="F7F5E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87EBCF2-7EF9-7BF1-22A1-BA8C485374FC}"/>
                </a:ext>
              </a:extLst>
            </p:cNvPr>
            <p:cNvSpPr/>
            <p:nvPr/>
          </p:nvSpPr>
          <p:spPr>
            <a:xfrm>
              <a:off x="342970" y="2922559"/>
              <a:ext cx="7099230" cy="1827241"/>
            </a:xfrm>
            <a:prstGeom prst="roundRect">
              <a:avLst>
                <a:gd name="adj" fmla="val 0"/>
              </a:avLst>
            </a:prstGeom>
            <a:solidFill>
              <a:srgbClr val="F7F5E8"/>
            </a:solidFill>
            <a:ln w="28575">
              <a:solidFill>
                <a:srgbClr val="F7F5E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62BC8BE-D1A8-856E-A12C-238345FEE71F}"/>
                </a:ext>
              </a:extLst>
            </p:cNvPr>
            <p:cNvSpPr txBox="1"/>
            <p:nvPr/>
          </p:nvSpPr>
          <p:spPr>
            <a:xfrm>
              <a:off x="7744797" y="2991200"/>
              <a:ext cx="4821671" cy="17014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lang="ru-ru" sz="1400" b="1" dirty="0">
                  <a:solidFill>
                    <a:srgbClr val="F6891F"/>
                  </a:solidFill>
                  <a:latin typeface="Ubuntu" panose="020B0504030602030204" pitchFamily="34" charset="0"/>
                </a:rPr>
                <a:t>Середина</a:t>
              </a:r>
            </a:p>
            <a:p>
              <a:pPr>
                <a:spcAft>
                  <a:spcPts val="200"/>
                </a:spcAft>
              </a:pPr>
              <a:r>
                <a:rPr lang="ru-ru" sz="1400" spc="-20" dirty="0">
                  <a:solidFill>
                    <a:srgbClr val="292662"/>
                  </a:solidFill>
                  <a:latin typeface="Ubuntu" panose="020B0504030602030204" pitchFamily="34" charset="0"/>
                </a:rPr>
                <a:t>Какую работу проделали в </a:t>
              </a:r>
              <a:r>
                <a:rPr lang="ru-ru" sz="1400" spc="-20">
                  <a:solidFill>
                    <a:srgbClr val="292662"/>
                  </a:solidFill>
                  <a:latin typeface="Ubuntu" panose="020B0504030602030204" pitchFamily="34" charset="0"/>
                </a:rPr>
                <a:t>Специальной </a:t>
              </a:r>
              <a:br>
                <a:rPr lang="en-US" sz="1400" spc="-20">
                  <a:solidFill>
                    <a:srgbClr val="292662"/>
                  </a:solidFill>
                  <a:latin typeface="Ubuntu" panose="020B0504030602030204" pitchFamily="34" charset="0"/>
                </a:rPr>
              </a:br>
              <a:r>
                <a:rPr lang="ru-ru" sz="1400" spc="-20">
                  <a:solidFill>
                    <a:srgbClr val="292662"/>
                  </a:solidFill>
                  <a:latin typeface="Ubuntu" panose="020B0504030602030204" pitchFamily="34" charset="0"/>
                </a:rPr>
                <a:t>олимпиаде</a:t>
              </a:r>
              <a:r>
                <a:rPr lang="ru-ru" sz="1400" spc="-20" dirty="0">
                  <a:solidFill>
                    <a:srgbClr val="292662"/>
                  </a:solidFill>
                  <a:latin typeface="Ubuntu" panose="020B0504030602030204" pitchFamily="34" charset="0"/>
                </a:rPr>
                <a:t>, чтобы </a:t>
              </a:r>
              <a:r>
                <a:rPr lang="ru-ru" sz="1400" spc="-20">
                  <a:solidFill>
                    <a:srgbClr val="292662"/>
                  </a:solidFill>
                  <a:latin typeface="Ubuntu" panose="020B0504030602030204" pitchFamily="34" charset="0"/>
                </a:rPr>
                <a:t>удовлетворить </a:t>
              </a:r>
              <a:br>
                <a:rPr lang="en-US" sz="1400" spc="-20">
                  <a:solidFill>
                    <a:srgbClr val="292662"/>
                  </a:solidFill>
                  <a:latin typeface="Ubuntu" panose="020B0504030602030204" pitchFamily="34" charset="0"/>
                </a:rPr>
              </a:br>
              <a:r>
                <a:rPr lang="ru-ru" sz="1400" spc="-20">
                  <a:solidFill>
                    <a:srgbClr val="292662"/>
                  </a:solidFill>
                  <a:latin typeface="Ubuntu" panose="020B0504030602030204" pitchFamily="34" charset="0"/>
                </a:rPr>
                <a:t>потребности </a:t>
              </a:r>
              <a:r>
                <a:rPr lang="ru-ru" sz="1400" spc="-20" dirty="0">
                  <a:solidFill>
                    <a:srgbClr val="292662"/>
                  </a:solidFill>
                  <a:latin typeface="Ubuntu" panose="020B0504030602030204" pitchFamily="34" charset="0"/>
                </a:rPr>
                <a:t>Полин?</a:t>
              </a:r>
            </a:p>
            <a:p>
              <a:pPr>
                <a:spcAft>
                  <a:spcPts val="200"/>
                </a:spcAft>
              </a:pPr>
              <a:r>
                <a:rPr lang="ru-ru" sz="1400" dirty="0">
                  <a:solidFill>
                    <a:srgbClr val="292662"/>
                  </a:solidFill>
                  <a:latin typeface="Ubuntu" panose="020B0504030602030204" pitchFamily="34" charset="0"/>
                </a:rPr>
                <a:t>Какую работу проделала Полин, </a:t>
              </a:r>
              <a:r>
                <a:rPr lang="ru-ru" sz="1400">
                  <a:solidFill>
                    <a:srgbClr val="292662"/>
                  </a:solidFill>
                  <a:latin typeface="Ubuntu" panose="020B0504030602030204" pitchFamily="34" charset="0"/>
                </a:rPr>
                <a:t>чтобы </a:t>
              </a:r>
              <a:br>
                <a:rPr lang="en-US" sz="1400">
                  <a:solidFill>
                    <a:srgbClr val="292662"/>
                  </a:solidFill>
                  <a:latin typeface="Ubuntu" panose="020B0504030602030204" pitchFamily="34" charset="0"/>
                </a:rPr>
              </a:br>
              <a:r>
                <a:rPr lang="ru-ru" sz="1400">
                  <a:solidFill>
                    <a:srgbClr val="292662"/>
                  </a:solidFill>
                  <a:latin typeface="Ubuntu" panose="020B0504030602030204" pitchFamily="34" charset="0"/>
                </a:rPr>
                <a:t>решить </a:t>
              </a:r>
              <a:r>
                <a:rPr lang="ru-ru" sz="1400" dirty="0">
                  <a:solidFill>
                    <a:srgbClr val="292662"/>
                  </a:solidFill>
                  <a:latin typeface="Ubuntu" panose="020B0504030602030204" pitchFamily="34" charset="0"/>
                </a:rPr>
                <a:t>обнаруженную проблему?</a:t>
              </a:r>
            </a:p>
          </p:txBody>
        </p:sp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3B5DAA8-9C78-ABB8-F63C-4DBCEE037A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Рассказывание историй о результатах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D897B0-CCEE-EB5D-B4E5-C83E62253A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39945" y="565232"/>
            <a:ext cx="528061" cy="356260"/>
          </a:xfrm>
        </p:spPr>
        <p:txBody>
          <a:bodyPr/>
          <a:lstStyle/>
          <a:p>
            <a:r>
              <a:rPr lang="ru-ru" dirty="0"/>
              <a:t>1.4.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B11A9B-7C6A-D487-3D74-EDF06C3011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Первый день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62FA5F-654C-87D8-E948-BF0DD1D2CB9E}"/>
              </a:ext>
            </a:extLst>
          </p:cNvPr>
          <p:cNvSpPr txBox="1"/>
          <p:nvPr/>
        </p:nvSpPr>
        <p:spPr>
          <a:xfrm>
            <a:off x="603429" y="1579845"/>
            <a:ext cx="6674251" cy="4606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250" dirty="0">
                <a:solidFill>
                  <a:srgbClr val="292662"/>
                </a:solidFill>
                <a:latin typeface="Ubuntu" panose="020B0504030602030204" pitchFamily="34" charset="0"/>
              </a:rPr>
              <a:t>Полин Поль помнит, как над ней издевались, когда она была школьницей.</a:t>
            </a:r>
          </a:p>
          <a:p>
            <a:pPr>
              <a:lnSpc>
                <a:spcPct val="110000"/>
              </a:lnSpc>
            </a:pPr>
            <a:r>
              <a:rPr lang="ru-ru" sz="1250" dirty="0">
                <a:solidFill>
                  <a:srgbClr val="292662"/>
                </a:solidFill>
                <a:latin typeface="Ubuntu" panose="020B0504030602030204" pitchFamily="34" charset="0"/>
              </a:rPr>
              <a:t>Одноклассники Полин дразнили ее, потому что из-за своих ограниченных интеллектуальных возможностей она не могла учиться так же быстро</a:t>
            </a:r>
            <a:r>
              <a:rPr lang="ru-ru" sz="1250">
                <a:solidFill>
                  <a:srgbClr val="292662"/>
                </a:solidFill>
                <a:latin typeface="Ubuntu" panose="020B0504030602030204" pitchFamily="34" charset="0"/>
              </a:rPr>
              <a:t>, </a:t>
            </a:r>
            <a:br>
              <a:rPr lang="en-US" sz="1250">
                <a:solidFill>
                  <a:srgbClr val="292662"/>
                </a:solidFill>
                <a:latin typeface="Ubuntu" panose="020B0504030602030204" pitchFamily="34" charset="0"/>
              </a:rPr>
            </a:br>
            <a:r>
              <a:rPr lang="ru-ru" sz="1250">
                <a:solidFill>
                  <a:srgbClr val="292662"/>
                </a:solidFill>
                <a:latin typeface="Ubuntu" panose="020B0504030602030204" pitchFamily="34" charset="0"/>
              </a:rPr>
              <a:t>как </a:t>
            </a:r>
            <a:r>
              <a:rPr lang="ru-ru" sz="1250" dirty="0">
                <a:solidFill>
                  <a:srgbClr val="292662"/>
                </a:solidFill>
                <a:latin typeface="Ubuntu" panose="020B0504030602030204" pitchFamily="34" charset="0"/>
              </a:rPr>
              <a:t>многие другие.</a:t>
            </a:r>
          </a:p>
          <a:p>
            <a:pPr>
              <a:lnSpc>
                <a:spcPct val="110000"/>
              </a:lnSpc>
            </a:pPr>
            <a:r>
              <a:rPr lang="ru-ru" sz="1250" dirty="0">
                <a:solidFill>
                  <a:srgbClr val="292662"/>
                </a:solidFill>
                <a:latin typeface="Ubuntu" panose="020B0504030602030204" pitchFamily="34" charset="0"/>
              </a:rPr>
              <a:t>Она знала, что издевательства по-прежнему являются проблемой в школах </a:t>
            </a:r>
            <a:r>
              <a:rPr lang="ru-ru" sz="1250">
                <a:solidFill>
                  <a:srgbClr val="292662"/>
                </a:solidFill>
                <a:latin typeface="Ubuntu" panose="020B0504030602030204" pitchFamily="34" charset="0"/>
              </a:rPr>
              <a:t>рядом </a:t>
            </a:r>
            <a:br>
              <a:rPr lang="en-US" sz="1250">
                <a:solidFill>
                  <a:srgbClr val="292662"/>
                </a:solidFill>
                <a:latin typeface="Ubuntu" panose="020B0504030602030204" pitchFamily="34" charset="0"/>
              </a:rPr>
            </a:br>
            <a:r>
              <a:rPr lang="ru-ru" sz="1250">
                <a:solidFill>
                  <a:srgbClr val="292662"/>
                </a:solidFill>
                <a:latin typeface="Ubuntu" panose="020B0504030602030204" pitchFamily="34" charset="0"/>
              </a:rPr>
              <a:t>с </a:t>
            </a:r>
            <a:r>
              <a:rPr lang="ru-ru" sz="1250" dirty="0">
                <a:solidFill>
                  <a:srgbClr val="292662"/>
                </a:solidFill>
                <a:latin typeface="Ubuntu" panose="020B0504030602030204" pitchFamily="34" charset="0"/>
              </a:rPr>
              <a:t>ней в Папуа — Новой Гвинее. Она хотела помочь другим избежать боли, которую чувствовала, когда росла.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ru-ru" sz="1250" dirty="0">
                <a:solidFill>
                  <a:srgbClr val="292662"/>
                </a:solidFill>
                <a:latin typeface="Ubuntu" panose="020B0504030602030204" pitchFamily="34" charset="0"/>
              </a:rPr>
              <a:t>Однако Полин не знала, с чего начать и что делать.</a:t>
            </a:r>
          </a:p>
          <a:p>
            <a:pPr>
              <a:lnSpc>
                <a:spcPct val="120000"/>
              </a:lnSpc>
            </a:pPr>
            <a:r>
              <a:rPr lang="ru-ru" sz="1250" dirty="0">
                <a:solidFill>
                  <a:srgbClr val="292662"/>
                </a:solidFill>
                <a:latin typeface="Ubuntu" panose="020B0504030602030204" pitchFamily="34" charset="0"/>
              </a:rPr>
              <a:t>В Специальной олимпиаде Полин обучили публичным выступлениям</a:t>
            </a:r>
            <a:r>
              <a:rPr lang="ru-ru" sz="1250">
                <a:solidFill>
                  <a:srgbClr val="292662"/>
                </a:solidFill>
                <a:latin typeface="Ubuntu" panose="020B0504030602030204" pitchFamily="34" charset="0"/>
              </a:rPr>
              <a:t>. </a:t>
            </a:r>
            <a:br>
              <a:rPr lang="en-US" sz="1250">
                <a:solidFill>
                  <a:srgbClr val="292662"/>
                </a:solidFill>
                <a:latin typeface="Ubuntu" panose="020B0504030602030204" pitchFamily="34" charset="0"/>
              </a:rPr>
            </a:br>
            <a:r>
              <a:rPr lang="ru-ru" sz="1250">
                <a:solidFill>
                  <a:srgbClr val="292662"/>
                </a:solidFill>
                <a:latin typeface="Ubuntu" panose="020B0504030602030204" pitchFamily="34" charset="0"/>
              </a:rPr>
              <a:t>Она </a:t>
            </a:r>
            <a:r>
              <a:rPr lang="ru-ru" sz="1250" dirty="0">
                <a:solidFill>
                  <a:srgbClr val="292662"/>
                </a:solidFill>
                <a:latin typeface="Ubuntu" panose="020B0504030602030204" pitchFamily="34" charset="0"/>
              </a:rPr>
              <a:t>узнала, что для обретения уверенности в себе ей нужно постоянно практиковаться. Она делала это и перестала бояться выступать с речами.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ru-ru" sz="1250" dirty="0">
                <a:solidFill>
                  <a:srgbClr val="292662"/>
                </a:solidFill>
                <a:latin typeface="Ubuntu" panose="020B0504030602030204" pitchFamily="34" charset="0"/>
              </a:rPr>
              <a:t>Полин рассказывала о своей жизни и об издевательствах в </a:t>
            </a:r>
            <a:r>
              <a:rPr lang="ru-ru" sz="1250">
                <a:solidFill>
                  <a:srgbClr val="292662"/>
                </a:solidFill>
                <a:latin typeface="Ubuntu" panose="020B0504030602030204" pitchFamily="34" charset="0"/>
              </a:rPr>
              <a:t>четырех </a:t>
            </a:r>
            <a:br>
              <a:rPr lang="en-US" sz="1250">
                <a:solidFill>
                  <a:srgbClr val="292662"/>
                </a:solidFill>
                <a:latin typeface="Ubuntu" panose="020B0504030602030204" pitchFamily="34" charset="0"/>
              </a:rPr>
            </a:br>
            <a:r>
              <a:rPr lang="ru-ru" sz="1250">
                <a:solidFill>
                  <a:srgbClr val="292662"/>
                </a:solidFill>
                <a:latin typeface="Ubuntu" panose="020B0504030602030204" pitchFamily="34" charset="0"/>
              </a:rPr>
              <a:t>школах </a:t>
            </a:r>
            <a:r>
              <a:rPr lang="ru-ru" sz="1250" dirty="0">
                <a:solidFill>
                  <a:srgbClr val="292662"/>
                </a:solidFill>
                <a:latin typeface="Ubuntu" panose="020B0504030602030204" pitchFamily="34" charset="0"/>
              </a:rPr>
              <a:t>Папуа — Новой </a:t>
            </a:r>
            <a:r>
              <a:rPr lang="ru-ru" sz="1250">
                <a:solidFill>
                  <a:srgbClr val="292662"/>
                </a:solidFill>
                <a:latin typeface="Ubuntu" panose="020B0504030602030204" pitchFamily="34" charset="0"/>
              </a:rPr>
              <a:t>Гвинеи.</a:t>
            </a:r>
            <a:endParaRPr lang="en-US" sz="1250">
              <a:solidFill>
                <a:srgbClr val="292662"/>
              </a:solidFill>
              <a:latin typeface="Ubuntu" panose="020B0504030602030204" pitchFamily="34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endParaRPr lang="ru-ru" sz="1350" dirty="0">
              <a:solidFill>
                <a:srgbClr val="292662"/>
              </a:solidFill>
              <a:latin typeface="Ubuntu" panose="020B0504030602030204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1250" dirty="0">
                <a:solidFill>
                  <a:srgbClr val="292662"/>
                </a:solidFill>
                <a:latin typeface="Ubuntu" panose="020B0504030602030204" pitchFamily="34" charset="0"/>
              </a:rPr>
              <a:t>«</a:t>
            </a:r>
            <a:r>
              <a:rPr lang="ru-ru" sz="1250" i="1" dirty="0">
                <a:solidFill>
                  <a:srgbClr val="292662"/>
                </a:solidFill>
                <a:latin typeface="Ubuntu" panose="020B0504030602030204" pitchFamily="34" charset="0"/>
              </a:rPr>
              <a:t>Теперь я знаю, что чувствует человек с </a:t>
            </a:r>
            <a:r>
              <a:rPr lang="ru-ru" sz="1250" i="1">
                <a:solidFill>
                  <a:srgbClr val="292662"/>
                </a:solidFill>
                <a:latin typeface="Ubuntu" panose="020B0504030602030204" pitchFamily="34" charset="0"/>
              </a:rPr>
              <a:t>ограниченными </a:t>
            </a:r>
            <a:br>
              <a:rPr lang="en-US" sz="1250" i="1">
                <a:solidFill>
                  <a:srgbClr val="292662"/>
                </a:solidFill>
                <a:latin typeface="Ubuntu" panose="020B0504030602030204" pitchFamily="34" charset="0"/>
              </a:rPr>
            </a:br>
            <a:r>
              <a:rPr lang="ru-ru" sz="1250" i="1">
                <a:solidFill>
                  <a:srgbClr val="292662"/>
                </a:solidFill>
                <a:latin typeface="Ubuntu" panose="020B0504030602030204" pitchFamily="34" charset="0"/>
              </a:rPr>
              <a:t>интеллектуальными </a:t>
            </a:r>
            <a:r>
              <a:rPr lang="ru-ru" sz="1250" i="1" dirty="0">
                <a:solidFill>
                  <a:srgbClr val="292662"/>
                </a:solidFill>
                <a:latin typeface="Ubuntu" panose="020B0504030602030204" pitchFamily="34" charset="0"/>
              </a:rPr>
              <a:t>возможностями, когда над ним издеваются</a:t>
            </a:r>
            <a:r>
              <a:rPr lang="ru-ru" sz="1250" dirty="0">
                <a:solidFill>
                  <a:srgbClr val="292662"/>
                </a:solidFill>
                <a:latin typeface="Ubuntu" panose="020B0504030602030204" pitchFamily="34" charset="0"/>
              </a:rPr>
              <a:t>, </a:t>
            </a:r>
            <a:r>
              <a:rPr lang="ru-ru" sz="1250">
                <a:solidFill>
                  <a:srgbClr val="292662"/>
                </a:solidFill>
                <a:latin typeface="Ubuntu" panose="020B0504030602030204" pitchFamily="34" charset="0"/>
              </a:rPr>
              <a:t>— </a:t>
            </a:r>
            <a:br>
              <a:rPr lang="en-US" sz="1250">
                <a:solidFill>
                  <a:srgbClr val="292662"/>
                </a:solidFill>
                <a:latin typeface="Ubuntu" panose="020B0504030602030204" pitchFamily="34" charset="0"/>
              </a:rPr>
            </a:br>
            <a:r>
              <a:rPr lang="ru-ru" sz="1250">
                <a:solidFill>
                  <a:srgbClr val="292662"/>
                </a:solidFill>
                <a:latin typeface="Ubuntu" panose="020B0504030602030204" pitchFamily="34" charset="0"/>
              </a:rPr>
              <a:t>сказала </a:t>
            </a:r>
            <a:r>
              <a:rPr lang="ru-ru" sz="1250" dirty="0">
                <a:solidFill>
                  <a:srgbClr val="292662"/>
                </a:solidFill>
                <a:latin typeface="Ubuntu" panose="020B0504030602030204" pitchFamily="34" charset="0"/>
              </a:rPr>
              <a:t>ученица, </a:t>
            </a:r>
            <a:r>
              <a:rPr lang="ru-ru" sz="1250">
                <a:solidFill>
                  <a:srgbClr val="292662"/>
                </a:solidFill>
                <a:latin typeface="Ubuntu" panose="020B0504030602030204" pitchFamily="34" charset="0"/>
              </a:rPr>
              <a:t>слышавшая ее </a:t>
            </a:r>
            <a:r>
              <a:rPr lang="ru-ru" sz="1250" dirty="0">
                <a:solidFill>
                  <a:srgbClr val="292662"/>
                </a:solidFill>
                <a:latin typeface="Ubuntu" panose="020B0504030602030204" pitchFamily="34" charset="0"/>
              </a:rPr>
              <a:t>речь. —</a:t>
            </a:r>
          </a:p>
          <a:p>
            <a:pPr>
              <a:lnSpc>
                <a:spcPct val="120000"/>
              </a:lnSpc>
            </a:pPr>
            <a:r>
              <a:rPr lang="ru-ru" sz="1250" i="1" dirty="0">
                <a:solidFill>
                  <a:srgbClr val="292662"/>
                </a:solidFill>
                <a:latin typeface="Ubuntu" panose="020B0504030602030204" pitchFamily="34" charset="0"/>
              </a:rPr>
              <a:t>Я обещаю прекратить издевательства. Я буду заступаться за своих друзей</a:t>
            </a:r>
            <a:r>
              <a:rPr lang="ru-ru" sz="1250" i="1">
                <a:solidFill>
                  <a:srgbClr val="292662"/>
                </a:solidFill>
                <a:latin typeface="Ubuntu" panose="020B0504030602030204" pitchFamily="34" charset="0"/>
              </a:rPr>
              <a:t>, </a:t>
            </a:r>
            <a:br>
              <a:rPr lang="en-US" sz="1250" i="1">
                <a:solidFill>
                  <a:srgbClr val="292662"/>
                </a:solidFill>
                <a:latin typeface="Ubuntu" panose="020B0504030602030204" pitchFamily="34" charset="0"/>
              </a:rPr>
            </a:br>
            <a:r>
              <a:rPr lang="ru-ru" sz="1250" i="1">
                <a:solidFill>
                  <a:srgbClr val="292662"/>
                </a:solidFill>
                <a:latin typeface="Ubuntu" panose="020B0504030602030204" pitchFamily="34" charset="0"/>
              </a:rPr>
              <a:t>когда </a:t>
            </a:r>
            <a:r>
              <a:rPr lang="ru-ru" sz="1250" i="1" dirty="0">
                <a:solidFill>
                  <a:srgbClr val="292662"/>
                </a:solidFill>
                <a:latin typeface="Ubuntu" panose="020B0504030602030204" pitchFamily="34" charset="0"/>
              </a:rPr>
              <a:t>над ними издеваются</a:t>
            </a:r>
            <a:r>
              <a:rPr lang="ru-ru" sz="1250" dirty="0">
                <a:solidFill>
                  <a:srgbClr val="292662"/>
                </a:solidFill>
                <a:latin typeface="Ubuntu" panose="020B0504030602030204" pitchFamily="34" charset="0"/>
              </a:rPr>
              <a:t>».</a:t>
            </a:r>
            <a:endParaRPr lang="en-US" sz="1250" i="1" dirty="0">
              <a:solidFill>
                <a:srgbClr val="292662"/>
              </a:solidFill>
              <a:latin typeface="Ubuntu" panose="020B0504030602030204" pitchFamily="34" charset="0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A3697255-7CF5-3D60-ECC6-C9411B2FB6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7277681" y="2311329"/>
            <a:ext cx="347725" cy="347725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408F356B-7458-88AE-D08E-33CA417407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7277681" y="3983633"/>
            <a:ext cx="347725" cy="347725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6194A9D6-2C71-AC3C-9B7D-C6D7CFDCC9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7268337" y="5440337"/>
            <a:ext cx="347725" cy="34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14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CE4407-17D3-6D6C-E394-CE844AA39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C3638D1-C016-B6F5-403E-3DB26707D1B2}"/>
              </a:ext>
            </a:extLst>
          </p:cNvPr>
          <p:cNvSpPr txBox="1"/>
          <p:nvPr/>
        </p:nvSpPr>
        <p:spPr>
          <a:xfrm>
            <a:off x="2699658" y="2648579"/>
            <a:ext cx="67926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Ubuntu" panose="020B0504030602030204" pitchFamily="34" charset="0"/>
              </a:rPr>
              <a:t>Описать </a:t>
            </a:r>
            <a:r>
              <a:rPr lang="ru-ru" sz="3200" b="1" dirty="0">
                <a:solidFill>
                  <a:srgbClr val="F6891F"/>
                </a:solidFill>
                <a:latin typeface="Ubuntu" panose="020B0504030602030204" pitchFamily="34" charset="0"/>
              </a:rPr>
              <a:t>работу</a:t>
            </a:r>
            <a:r>
              <a:rPr lang="ru-ru" sz="3200" dirty="0">
                <a:solidFill>
                  <a:schemeClr val="bg1"/>
                </a:solidFill>
                <a:latin typeface="Ubuntu" panose="020B0504030602030204" pitchFamily="34" charset="0"/>
              </a:rPr>
              <a:t> легко.</a:t>
            </a:r>
          </a:p>
          <a:p>
            <a:pPr algn="ctr"/>
            <a:r>
              <a:rPr lang="ru-ru" sz="3200" dirty="0">
                <a:solidFill>
                  <a:schemeClr val="bg1"/>
                </a:solidFill>
                <a:latin typeface="Ubuntu" panose="020B0504030602030204" pitchFamily="34" charset="0"/>
              </a:rPr>
              <a:t>Определить </a:t>
            </a:r>
            <a:r>
              <a:rPr lang="ru-ru" sz="3200" b="1" dirty="0">
                <a:solidFill>
                  <a:srgbClr val="F6891F"/>
                </a:solidFill>
                <a:latin typeface="Ubuntu" panose="020B0504030602030204" pitchFamily="34" charset="0"/>
              </a:rPr>
              <a:t>результат</a:t>
            </a:r>
            <a:r>
              <a:rPr lang="ru-ru" sz="3200" dirty="0">
                <a:solidFill>
                  <a:schemeClr val="bg1"/>
                </a:solidFill>
                <a:latin typeface="Ubuntu" panose="020B0504030602030204" pitchFamily="34" charset="0"/>
              </a:rPr>
              <a:t> сложнее.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EE75C9-5568-3E37-066E-EABBC9867F40}"/>
              </a:ext>
            </a:extLst>
          </p:cNvPr>
          <p:cNvSpPr txBox="1"/>
          <p:nvPr/>
        </p:nvSpPr>
        <p:spPr>
          <a:xfrm>
            <a:off x="2838993" y="3857939"/>
            <a:ext cx="65140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Ubuntu" panose="020B0504030602030204" pitchFamily="34" charset="0"/>
              </a:rPr>
              <a:t>Члены семей видят истинный результат работы Специальной олимпиады</a:t>
            </a:r>
          </a:p>
        </p:txBody>
      </p:sp>
    </p:spTree>
    <p:extLst>
      <p:ext uri="{BB962C8B-B14F-4D97-AF65-F5344CB8AC3E}">
        <p14:creationId xmlns:p14="http://schemas.microsoft.com/office/powerpoint/2010/main" val="236590361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AE2757-E690-94D8-0A4D-A3F852AF9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Фиолетовая карта мира&#10;&#10;Описание создается автоматически">
            <a:extLst>
              <a:ext uri="{FF2B5EF4-FFF2-40B4-BE49-F238E27FC236}">
                <a16:creationId xmlns:a16="http://schemas.microsoft.com/office/drawing/2014/main" id="{62CF5145-7545-5D78-B1C1-28078D139D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621101-81A2-4EEF-3C84-CB26851A2A94}"/>
              </a:ext>
            </a:extLst>
          </p:cNvPr>
          <p:cNvSpPr txBox="1"/>
          <p:nvPr/>
        </p:nvSpPr>
        <p:spPr>
          <a:xfrm>
            <a:off x="2734492" y="2851779"/>
            <a:ext cx="67230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6891F"/>
                </a:solidFill>
                <a:latin typeface="Ubuntu" panose="020B0504030602030204" pitchFamily="34" charset="0"/>
              </a:rPr>
              <a:t>Миллионы семей </a:t>
            </a:r>
            <a:r>
              <a:rPr lang="ru-ru" sz="3200" dirty="0">
                <a:solidFill>
                  <a:schemeClr val="bg1"/>
                </a:solidFill>
                <a:latin typeface="Ubuntu" panose="020B0504030602030204" pitchFamily="34" charset="0"/>
              </a:rPr>
              <a:t>видят результаты работы в повседневной жизни атлетов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35B924A-A082-9FA0-CFAB-A7B2CD83A605}"/>
              </a:ext>
            </a:extLst>
          </p:cNvPr>
          <p:cNvGrpSpPr/>
          <p:nvPr/>
        </p:nvGrpSpPr>
        <p:grpSpPr>
          <a:xfrm>
            <a:off x="511793" y="481642"/>
            <a:ext cx="1731558" cy="528060"/>
            <a:chOff x="511793" y="448686"/>
            <a:chExt cx="1731558" cy="52806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1F02FEDF-43B9-8866-1F20-639928602A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11793" y="448686"/>
              <a:ext cx="528060" cy="52806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7E25DF3-6903-5F45-4796-C6629B90A8B4}"/>
                </a:ext>
              </a:extLst>
            </p:cNvPr>
            <p:cNvSpPr txBox="1"/>
            <p:nvPr userDrawn="1"/>
          </p:nvSpPr>
          <p:spPr>
            <a:xfrm>
              <a:off x="1019072" y="523666"/>
              <a:ext cx="1224279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50" b="1" dirty="0">
                  <a:solidFill>
                    <a:schemeClr val="bg1"/>
                  </a:solidFill>
                  <a:latin typeface="Ubuntu" panose="020B0504030602030204" pitchFamily="34" charset="0"/>
                </a:rPr>
                <a:t>СЕМЬИ</a:t>
              </a:r>
            </a:p>
          </p:txBody>
        </p:sp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6AAD871E-B153-D9AB-8716-F172A4A8F8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74452" y="481642"/>
            <a:ext cx="1505755" cy="52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36306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FB94E2-B134-0A26-42D6-7E7B80717D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Рассказывание историй о результатах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0469FB-94C9-86FE-A037-FBD1CB9061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39945" y="575623"/>
            <a:ext cx="528061" cy="356260"/>
          </a:xfrm>
        </p:spPr>
        <p:txBody>
          <a:bodyPr/>
          <a:lstStyle/>
          <a:p>
            <a:r>
              <a:rPr lang="ru-ru" dirty="0"/>
              <a:t>1.4.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44FD7F-2D1D-886A-8BC5-CF22652AC1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Первый день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47CB17-728D-CFA9-9292-3EF7305981E2}"/>
              </a:ext>
            </a:extLst>
          </p:cNvPr>
          <p:cNvSpPr txBox="1"/>
          <p:nvPr/>
        </p:nvSpPr>
        <p:spPr>
          <a:xfrm>
            <a:off x="1082525" y="2707676"/>
            <a:ext cx="5470119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400" b="1" dirty="0">
                <a:solidFill>
                  <a:srgbClr val="292662"/>
                </a:solidFill>
                <a:latin typeface="Ubuntu" panose="020B0504030602030204" pitchFamily="34" charset="0"/>
              </a:rPr>
              <a:t>Люди, выполняющие работу, знают только то, что </a:t>
            </a:r>
            <a:r>
              <a:rPr lang="ru-ru" sz="2400" b="1" dirty="0">
                <a:solidFill>
                  <a:srgbClr val="F6891F"/>
                </a:solidFill>
                <a:latin typeface="Ubuntu" panose="020B0504030602030204" pitchFamily="34" charset="0"/>
              </a:rPr>
              <a:t>ОНИ</a:t>
            </a:r>
            <a:r>
              <a:rPr lang="ru-ru" sz="2400" b="1" dirty="0">
                <a:solidFill>
                  <a:srgbClr val="292662"/>
                </a:solidFill>
                <a:latin typeface="Ubuntu" panose="020B0504030602030204" pitchFamily="34" charset="0"/>
              </a:rPr>
              <a:t> сделали. </a:t>
            </a:r>
          </a:p>
          <a:p>
            <a:pPr>
              <a:spcAft>
                <a:spcPts val="600"/>
              </a:spcAft>
            </a:pPr>
            <a:r>
              <a:rPr lang="ru-ru" sz="2400" dirty="0">
                <a:solidFill>
                  <a:srgbClr val="292662"/>
                </a:solidFill>
                <a:latin typeface="Ubuntu" panose="020B0504030602030204" pitchFamily="34" charset="0"/>
              </a:rPr>
              <a:t>Они часто не видят долгосрочного эффекта от своей работы. 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D26754D-70DE-3CEB-4500-9884836D50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44487"/>
          <a:stretch/>
        </p:blipFill>
        <p:spPr>
          <a:xfrm>
            <a:off x="6901267" y="1867323"/>
            <a:ext cx="4521755" cy="499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85909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6418FE-9C35-94F7-2182-24CB31943C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9EA9FB4-288B-DF8E-8999-AB596A654FA7}"/>
              </a:ext>
            </a:extLst>
          </p:cNvPr>
          <p:cNvSpPr/>
          <p:nvPr/>
        </p:nvSpPr>
        <p:spPr>
          <a:xfrm>
            <a:off x="-995523" y="1473200"/>
            <a:ext cx="10596723" cy="5041900"/>
          </a:xfrm>
          <a:prstGeom prst="roundRect">
            <a:avLst>
              <a:gd name="adj" fmla="val 3784"/>
            </a:avLst>
          </a:prstGeom>
          <a:solidFill>
            <a:srgbClr val="F7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03E1FD0-4179-2B0F-22E0-97BE6B78C0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Рассказывание историй о результатах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FFB15C-CE73-F758-5CDE-722D343E096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39945" y="575623"/>
            <a:ext cx="528061" cy="356260"/>
          </a:xfrm>
        </p:spPr>
        <p:txBody>
          <a:bodyPr/>
          <a:lstStyle/>
          <a:p>
            <a:r>
              <a:rPr lang="ru-ru" dirty="0"/>
              <a:t>1.4.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8A93B1-55DB-3FA5-0171-5471D7A2CC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Первый день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7F625D04-6E13-709D-C001-0B950E8BF3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44487"/>
          <a:stretch/>
        </p:blipFill>
        <p:spPr>
          <a:xfrm>
            <a:off x="9296272" y="3974354"/>
            <a:ext cx="2612700" cy="2883647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2988020-A570-E2A6-56EC-F838D663A8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880750"/>
              </p:ext>
            </p:extLst>
          </p:nvPr>
        </p:nvGraphicFramePr>
        <p:xfrm>
          <a:off x="444500" y="2105713"/>
          <a:ext cx="8737400" cy="414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6574">
                  <a:extLst>
                    <a:ext uri="{9D8B030D-6E8A-4147-A177-3AD203B41FA5}">
                      <a16:colId xmlns:a16="http://schemas.microsoft.com/office/drawing/2014/main" val="1936953425"/>
                    </a:ext>
                  </a:extLst>
                </a:gridCol>
                <a:gridCol w="1440826">
                  <a:extLst>
                    <a:ext uri="{9D8B030D-6E8A-4147-A177-3AD203B41FA5}">
                      <a16:colId xmlns:a16="http://schemas.microsoft.com/office/drawing/2014/main" val="3791753917"/>
                    </a:ext>
                  </a:extLst>
                </a:gridCol>
                <a:gridCol w="4140000">
                  <a:extLst>
                    <a:ext uri="{9D8B030D-6E8A-4147-A177-3AD203B41FA5}">
                      <a16:colId xmlns:a16="http://schemas.microsoft.com/office/drawing/2014/main" val="1309576316"/>
                    </a:ext>
                  </a:extLst>
                </a:gridCol>
              </a:tblGrid>
              <a:tr h="82800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0">
                          <a:solidFill>
                            <a:srgbClr val="292662"/>
                          </a:solidFill>
                          <a:latin typeface="Ubuntu" panose="020B0504030602030204" pitchFamily="34" charset="0"/>
                          <a:ea typeface="Avenir Heavy" charset="0"/>
                          <a:cs typeface="Avenir Heavy" charset="0"/>
                        </a:rPr>
                        <a:t>Я прописала очки</a:t>
                      </a:r>
                      <a:endParaRPr lang="ru-ru" sz="1600" b="1" kern="0" dirty="0">
                        <a:solidFill>
                          <a:srgbClr val="292662"/>
                        </a:solidFill>
                        <a:latin typeface="Ubuntu" panose="020B0504030602030204" pitchFamily="34" charset="0"/>
                        <a:ea typeface="Avenir Heavy" charset="0"/>
                        <a:cs typeface="Avenir Heavy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292662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rgbClr val="292662"/>
                          </a:solidFill>
                          <a:latin typeface="Ubuntu" panose="020B0504030602030204" pitchFamily="34" charset="0"/>
                        </a:rPr>
                        <a:t>Надин стала лучше </a:t>
                      </a:r>
                      <a:r>
                        <a:rPr lang="ru-ru" sz="1600" b="0">
                          <a:solidFill>
                            <a:srgbClr val="292662"/>
                          </a:solidFill>
                          <a:latin typeface="Ubuntu" panose="020B0504030602030204" pitchFamily="34" charset="0"/>
                        </a:rPr>
                        <a:t>заниматься </a:t>
                      </a:r>
                      <a:br>
                        <a:rPr lang="en-US" sz="1600" b="0">
                          <a:solidFill>
                            <a:srgbClr val="292662"/>
                          </a:solidFill>
                          <a:latin typeface="Ubuntu" panose="020B0504030602030204" pitchFamily="34" charset="0"/>
                        </a:rPr>
                      </a:br>
                      <a:r>
                        <a:rPr lang="ru-ru" sz="1600" b="0">
                          <a:solidFill>
                            <a:srgbClr val="292662"/>
                          </a:solidFill>
                          <a:latin typeface="Ubuntu" panose="020B0504030602030204" pitchFamily="34" charset="0"/>
                        </a:rPr>
                        <a:t>спортом</a:t>
                      </a:r>
                      <a:r>
                        <a:rPr lang="ru-ru" sz="1600" b="0" dirty="0">
                          <a:solidFill>
                            <a:srgbClr val="292662"/>
                          </a:solidFill>
                          <a:latin typeface="Ubuntu" panose="020B0504030602030204" pitchFamily="34" charset="0"/>
                        </a:rPr>
                        <a:t>, лучше учиться в </a:t>
                      </a:r>
                      <a:r>
                        <a:rPr lang="ru-ru" sz="1600" b="0">
                          <a:solidFill>
                            <a:srgbClr val="292662"/>
                          </a:solidFill>
                          <a:latin typeface="Ubuntu" panose="020B0504030602030204" pitchFamily="34" charset="0"/>
                        </a:rPr>
                        <a:t>школе </a:t>
                      </a:r>
                      <a:br>
                        <a:rPr lang="en-US" sz="1600" b="0">
                          <a:solidFill>
                            <a:srgbClr val="292662"/>
                          </a:solidFill>
                          <a:latin typeface="Ubuntu" panose="020B0504030602030204" pitchFamily="34" charset="0"/>
                        </a:rPr>
                      </a:br>
                      <a:r>
                        <a:rPr lang="ru-ru" sz="1600" b="0">
                          <a:solidFill>
                            <a:srgbClr val="292662"/>
                          </a:solidFill>
                          <a:latin typeface="Ubuntu" panose="020B0504030602030204" pitchFamily="34" charset="0"/>
                        </a:rPr>
                        <a:t>и </a:t>
                      </a:r>
                      <a:r>
                        <a:rPr lang="ru-ru" sz="1600" b="0" dirty="0">
                          <a:solidFill>
                            <a:srgbClr val="292662"/>
                          </a:solidFill>
                          <a:latin typeface="Ubuntu" panose="020B0504030602030204" pitchFamily="34" charset="0"/>
                        </a:rPr>
                        <a:t>может </a:t>
                      </a:r>
                      <a:r>
                        <a:rPr lang="ru-ru" sz="1600" b="0">
                          <a:solidFill>
                            <a:srgbClr val="292662"/>
                          </a:solidFill>
                          <a:latin typeface="Ubuntu" panose="020B0504030602030204" pitchFamily="34" charset="0"/>
                        </a:rPr>
                        <a:t>сама читать</a:t>
                      </a:r>
                      <a:endParaRPr lang="en-US" sz="1600" b="0" dirty="0">
                        <a:solidFill>
                          <a:srgbClr val="292662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3421590"/>
                  </a:ext>
                </a:extLst>
              </a:tr>
              <a:tr h="82800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0" dirty="0">
                          <a:solidFill>
                            <a:srgbClr val="292662"/>
                          </a:solidFill>
                          <a:latin typeface="Ubuntu" panose="020B0504030602030204" pitchFamily="34" charset="0"/>
                          <a:ea typeface="Avenir Heavy" charset="0"/>
                          <a:cs typeface="Avenir Heavy" charset="0"/>
                        </a:rPr>
                        <a:t>Я преподавал публичные выступления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292662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rgbClr val="292662"/>
                          </a:solidFill>
                          <a:latin typeface="Ubuntu" panose="020B0504030602030204" pitchFamily="34" charset="0"/>
                        </a:rPr>
                        <a:t>Мигель рассказал на местном городском собрании о </a:t>
                      </a:r>
                      <a:r>
                        <a:rPr lang="ru-ru" sz="1600">
                          <a:solidFill>
                            <a:srgbClr val="292662"/>
                          </a:solidFill>
                          <a:latin typeface="Ubuntu" panose="020B0504030602030204" pitchFamily="34" charset="0"/>
                        </a:rPr>
                        <a:t>важной </a:t>
                      </a:r>
                      <a:br>
                        <a:rPr lang="en-US" sz="1600">
                          <a:solidFill>
                            <a:srgbClr val="292662"/>
                          </a:solidFill>
                          <a:latin typeface="Ubuntu" panose="020B0504030602030204" pitchFamily="34" charset="0"/>
                        </a:rPr>
                      </a:br>
                      <a:r>
                        <a:rPr lang="ru-ru" sz="1600">
                          <a:solidFill>
                            <a:srgbClr val="292662"/>
                          </a:solidFill>
                          <a:latin typeface="Ubuntu" panose="020B0504030602030204" pitchFamily="34" charset="0"/>
                        </a:rPr>
                        <a:t>для </a:t>
                      </a:r>
                      <a:r>
                        <a:rPr lang="ru-ru" sz="1600" dirty="0">
                          <a:solidFill>
                            <a:srgbClr val="292662"/>
                          </a:solidFill>
                          <a:latin typeface="Ubuntu" panose="020B0504030602030204" pitchFamily="34" charset="0"/>
                        </a:rPr>
                        <a:t>него теме</a:t>
                      </a:r>
                      <a:endParaRPr lang="en-US" sz="1600" dirty="0">
                        <a:solidFill>
                          <a:srgbClr val="292662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7715044"/>
                  </a:ext>
                </a:extLst>
              </a:tr>
              <a:tr h="82800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0" dirty="0">
                          <a:solidFill>
                            <a:srgbClr val="292662"/>
                          </a:solidFill>
                          <a:latin typeface="Ubuntu" panose="020B0504030602030204" pitchFamily="34" charset="0"/>
                          <a:ea typeface="Avenir Heavy" charset="0"/>
                          <a:cs typeface="Avenir Heavy" charset="0"/>
                        </a:rPr>
                        <a:t>Я преподавала лидерство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rgbClr val="292662"/>
                        </a:solidFill>
                        <a:latin typeface="Ubuntu" panose="020B05040306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rgbClr val="292662"/>
                          </a:solidFill>
                          <a:latin typeface="Ubuntu" panose="020B0504030602030204" pitchFamily="34" charset="0"/>
                        </a:rPr>
                        <a:t>Роуз вызвалась возглавить школьный комитет и проделала хорошую работу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5081433"/>
                  </a:ext>
                </a:extLst>
              </a:tr>
              <a:tr h="82800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0" dirty="0">
                          <a:solidFill>
                            <a:srgbClr val="292662"/>
                          </a:solidFill>
                          <a:latin typeface="Ubuntu" panose="020B0504030602030204" pitchFamily="34" charset="0"/>
                          <a:ea typeface="Avenir Heavy" charset="0"/>
                          <a:cs typeface="Avenir Heavy" charset="0"/>
                        </a:rPr>
                        <a:t>Я вел класс по проведению тренировок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rgbClr val="292662"/>
                        </a:solidFill>
                        <a:latin typeface="Ubuntu" panose="020B05040306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rgbClr val="292662"/>
                          </a:solidFill>
                          <a:latin typeface="Ubuntu" panose="020B0504030602030204" pitchFamily="34" charset="0"/>
                        </a:rPr>
                        <a:t>Гарри использовал знания в области спорта и тренерской деятельности, чтобы стать помощником тренера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1606297"/>
                  </a:ext>
                </a:extLst>
              </a:tr>
              <a:tr h="82800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0" dirty="0">
                          <a:solidFill>
                            <a:srgbClr val="292662"/>
                          </a:solidFill>
                          <a:latin typeface="Ubuntu" panose="020B0504030602030204" pitchFamily="34" charset="0"/>
                          <a:ea typeface="Avenir Heavy" charset="0"/>
                          <a:cs typeface="Avenir Heavy" charset="0"/>
                        </a:rPr>
                        <a:t>Я преподавала планирование рабочего времени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rgbClr val="292662"/>
                        </a:solidFill>
                        <a:latin typeface="Ubuntu" panose="020B05040306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rgbClr val="292662"/>
                          </a:solidFill>
                          <a:latin typeface="Ubuntu" panose="020B0504030602030204" pitchFamily="34" charset="0"/>
                        </a:rPr>
                        <a:t>Чен научилась делать в </a:t>
                      </a:r>
                      <a:r>
                        <a:rPr lang="ru-ru" sz="1600">
                          <a:solidFill>
                            <a:srgbClr val="292662"/>
                          </a:solidFill>
                          <a:latin typeface="Ubuntu" panose="020B0504030602030204" pitchFamily="34" charset="0"/>
                        </a:rPr>
                        <a:t>первую </a:t>
                      </a:r>
                      <a:br>
                        <a:rPr lang="en-US" sz="1600">
                          <a:solidFill>
                            <a:srgbClr val="292662"/>
                          </a:solidFill>
                          <a:latin typeface="Ubuntu" panose="020B0504030602030204" pitchFamily="34" charset="0"/>
                        </a:rPr>
                      </a:br>
                      <a:r>
                        <a:rPr lang="ru-ru" sz="1600">
                          <a:solidFill>
                            <a:srgbClr val="292662"/>
                          </a:solidFill>
                          <a:latin typeface="Ubuntu" panose="020B0504030602030204" pitchFamily="34" charset="0"/>
                        </a:rPr>
                        <a:t>очередь </a:t>
                      </a:r>
                      <a:r>
                        <a:rPr lang="ru-ru" sz="1600" dirty="0">
                          <a:solidFill>
                            <a:srgbClr val="292662"/>
                          </a:solidFill>
                          <a:latin typeface="Ubuntu" panose="020B0504030602030204" pitchFamily="34" charset="0"/>
                        </a:rPr>
                        <a:t>важные дела и получила повышение на работе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9134624"/>
                  </a:ext>
                </a:extLst>
              </a:tr>
            </a:tbl>
          </a:graphicData>
        </a:graphic>
      </p:graphicFrame>
      <p:pic>
        <p:nvPicPr>
          <p:cNvPr id="10" name="Graphic 9">
            <a:extLst>
              <a:ext uri="{FF2B5EF4-FFF2-40B4-BE49-F238E27FC236}">
                <a16:creationId xmlns:a16="http://schemas.microsoft.com/office/drawing/2014/main" id="{B4977011-5A40-9D0F-B55D-D3F39D7DA8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01703" y="2446337"/>
            <a:ext cx="814802" cy="1952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2FCDF4E-66EB-0ED6-DD92-45ACF0652C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01703" y="3271343"/>
            <a:ext cx="814802" cy="195263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2CB7B19-4924-A5C3-F60F-E4871EAE9B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01703" y="4096349"/>
            <a:ext cx="814802" cy="19526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1FE8B1FF-F5CA-C1EB-97A8-38D22C1F26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01703" y="4955487"/>
            <a:ext cx="814802" cy="19526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48449C64-FBEE-F4E4-4B2B-EA843FBC2F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01703" y="5780493"/>
            <a:ext cx="814802" cy="19526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F065A58-9A76-252C-03AE-55EF7F409AAC}"/>
              </a:ext>
            </a:extLst>
          </p:cNvPr>
          <p:cNvSpPr txBox="1"/>
          <p:nvPr/>
        </p:nvSpPr>
        <p:spPr>
          <a:xfrm>
            <a:off x="732254" y="1660181"/>
            <a:ext cx="28702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900" b="1" dirty="0">
                <a:solidFill>
                  <a:srgbClr val="F6891F"/>
                </a:solidFill>
                <a:latin typeface="Ubuntu" panose="020B0504030602030204" pitchFamily="34" charset="0"/>
              </a:rPr>
              <a:t>Что видит работник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96931E-ADD5-48D7-952A-BA7B27DFD844}"/>
              </a:ext>
            </a:extLst>
          </p:cNvPr>
          <p:cNvSpPr txBox="1"/>
          <p:nvPr/>
        </p:nvSpPr>
        <p:spPr>
          <a:xfrm>
            <a:off x="4990355" y="1660181"/>
            <a:ext cx="342599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dirty="0">
                <a:solidFill>
                  <a:srgbClr val="F6891F"/>
                </a:solidFill>
                <a:latin typeface="Ubuntu" panose="020B0504030602030204" pitchFamily="34" charset="0"/>
              </a:rPr>
              <a:t>Что видят члены семьи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3621DF8B-EC8D-A0DF-CDCE-EAB3CE2CFD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720931" y="1693562"/>
            <a:ext cx="1176347" cy="38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2484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29FFB1-9A70-8F53-EBF9-C34F6DF2B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A46ED8E-D4DE-B64B-4417-985F375F0A52}"/>
              </a:ext>
            </a:extLst>
          </p:cNvPr>
          <p:cNvSpPr txBox="1"/>
          <p:nvPr/>
        </p:nvSpPr>
        <p:spPr>
          <a:xfrm>
            <a:off x="792480" y="2890391"/>
            <a:ext cx="1060704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ru-ru" sz="3200" dirty="0">
                <a:solidFill>
                  <a:schemeClr val="bg1"/>
                </a:solidFill>
                <a:latin typeface="Ubuntu" panose="020B0504030602030204" pitchFamily="34" charset="0"/>
              </a:rPr>
              <a:t>Благодаря работе Специальной олимпиады результаты становятся </a:t>
            </a:r>
            <a:r>
              <a:rPr lang="ru-ru" sz="3200" b="1" dirty="0">
                <a:solidFill>
                  <a:srgbClr val="F6891F"/>
                </a:solidFill>
                <a:latin typeface="Ubuntu" panose="020B0504030602030204" pitchFamily="34" charset="0"/>
              </a:rPr>
              <a:t>возможными</a:t>
            </a:r>
            <a:r>
              <a:rPr lang="ru-ru" sz="3200" dirty="0">
                <a:solidFill>
                  <a:schemeClr val="bg1"/>
                </a:solidFill>
                <a:latin typeface="Ubuntu" panose="020B0504030602030204" pitchFamily="34" charset="0"/>
              </a:rPr>
              <a:t>.</a:t>
            </a:r>
          </a:p>
          <a:p>
            <a:pPr algn="ctr">
              <a:spcAft>
                <a:spcPts val="1800"/>
              </a:spcAft>
            </a:pPr>
            <a:r>
              <a:rPr lang="ru-ru" sz="3200" dirty="0">
                <a:solidFill>
                  <a:schemeClr val="bg1"/>
                </a:solidFill>
                <a:latin typeface="Ubuntu" panose="020B0504030602030204" pitchFamily="34" charset="0"/>
              </a:rPr>
              <a:t>Семьи помогают сделать результаты </a:t>
            </a:r>
            <a:r>
              <a:rPr lang="ru-ru" sz="3200" b="1" dirty="0">
                <a:solidFill>
                  <a:srgbClr val="F6891F"/>
                </a:solidFill>
                <a:latin typeface="Ubuntu" panose="020B0504030602030204" pitchFamily="34" charset="0"/>
              </a:rPr>
              <a:t>заметными</a:t>
            </a:r>
            <a:r>
              <a:rPr lang="ru-ru" sz="3200" dirty="0">
                <a:solidFill>
                  <a:schemeClr val="bg1"/>
                </a:solidFill>
                <a:latin typeface="Ubuntu" panose="020B0504030602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189124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E9BE618-58F8-5D73-5D3B-8DDD456A62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Рассказывание историй о результатах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6FBE34-1599-CEA1-6E5D-BD0F4644C29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39945" y="575623"/>
            <a:ext cx="528061" cy="356260"/>
          </a:xfrm>
        </p:spPr>
        <p:txBody>
          <a:bodyPr/>
          <a:lstStyle/>
          <a:p>
            <a:r>
              <a:rPr lang="ru-ru" dirty="0"/>
              <a:t>1.4.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6BC1D8-07CB-CDA9-D1DE-8F9450B5D1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Первый день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C86353-A29A-7067-2395-873431823D67}"/>
              </a:ext>
            </a:extLst>
          </p:cNvPr>
          <p:cNvSpPr txBox="1"/>
          <p:nvPr/>
        </p:nvSpPr>
        <p:spPr>
          <a:xfrm>
            <a:off x="5410200" y="2925495"/>
            <a:ext cx="5240919" cy="1616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ru-ru" b="1" dirty="0">
                <a:solidFill>
                  <a:srgbClr val="F6891F"/>
                </a:solidFill>
                <a:latin typeface="Ubuntu" panose="020B0504030602030204" pitchFamily="34" charset="0"/>
              </a:rPr>
              <a:t>Приведите пример из собственного опыта.</a:t>
            </a:r>
          </a:p>
          <a:p>
            <a:pPr marL="533400" indent="-355600">
              <a:lnSpc>
                <a:spcPct val="120000"/>
              </a:lnSpc>
              <a:spcAft>
                <a:spcPts val="600"/>
              </a:spcAft>
              <a:buBlip>
                <a:blip r:embed="rId3"/>
              </a:buBlip>
            </a:pPr>
            <a:r>
              <a:rPr lang="ru-ru" dirty="0">
                <a:solidFill>
                  <a:srgbClr val="292662"/>
                </a:solidFill>
                <a:latin typeface="Ubuntu" panose="020B0504030602030204" pitchFamily="34" charset="0"/>
              </a:rPr>
              <a:t>В чем заключалась проблема?</a:t>
            </a:r>
          </a:p>
          <a:p>
            <a:pPr marL="533400" indent="-355600">
              <a:lnSpc>
                <a:spcPct val="120000"/>
              </a:lnSpc>
              <a:spcAft>
                <a:spcPts val="600"/>
              </a:spcAft>
              <a:buBlip>
                <a:blip r:embed="rId3"/>
              </a:buBlip>
            </a:pPr>
            <a:r>
              <a:rPr lang="ru-ru" dirty="0">
                <a:solidFill>
                  <a:srgbClr val="292662"/>
                </a:solidFill>
                <a:latin typeface="Ubuntu" panose="020B0504030602030204" pitchFamily="34" charset="0"/>
              </a:rPr>
              <a:t>Что сделала Специальная олимпиада?</a:t>
            </a:r>
          </a:p>
          <a:p>
            <a:pPr marL="533400" indent="-355600">
              <a:lnSpc>
                <a:spcPct val="120000"/>
              </a:lnSpc>
              <a:spcAft>
                <a:spcPts val="600"/>
              </a:spcAft>
              <a:buBlip>
                <a:blip r:embed="rId3"/>
              </a:buBlip>
            </a:pPr>
            <a:r>
              <a:rPr lang="ru-ru" dirty="0">
                <a:solidFill>
                  <a:srgbClr val="292662"/>
                </a:solidFill>
                <a:latin typeface="Ubuntu" panose="020B0504030602030204" pitchFamily="34" charset="0"/>
              </a:rPr>
              <a:t>Что изменилось?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4935E2B-94BA-7EE2-C469-F99AC0566AB8}"/>
              </a:ext>
            </a:extLst>
          </p:cNvPr>
          <p:cNvSpPr/>
          <p:nvPr/>
        </p:nvSpPr>
        <p:spPr>
          <a:xfrm>
            <a:off x="-228600" y="1242786"/>
            <a:ext cx="5092700" cy="5894614"/>
          </a:xfrm>
          <a:prstGeom prst="roundRect">
            <a:avLst>
              <a:gd name="adj" fmla="val 5372"/>
            </a:avLst>
          </a:prstGeom>
          <a:solidFill>
            <a:srgbClr val="2926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3CF357-3B80-B0CB-497E-E309C9D432CF}"/>
              </a:ext>
            </a:extLst>
          </p:cNvPr>
          <p:cNvSpPr txBox="1"/>
          <p:nvPr/>
        </p:nvSpPr>
        <p:spPr>
          <a:xfrm>
            <a:off x="1794881" y="1968665"/>
            <a:ext cx="3069219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ru-ru" sz="2800" b="1">
                <a:solidFill>
                  <a:srgbClr val="F6891F"/>
                </a:solidFill>
                <a:latin typeface="Ubuntu" panose="020B0504030602030204" pitchFamily="34" charset="0"/>
              </a:rPr>
              <a:t>Обсуждение историй о результатах</a:t>
            </a:r>
            <a:endParaRPr lang="en-US" sz="2800" b="1" dirty="0">
              <a:solidFill>
                <a:srgbClr val="F6891F"/>
              </a:solidFill>
              <a:latin typeface="Ubuntu" panose="020B0504030602030204" pitchFamily="34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2516F46-DD68-7930-7EC5-FB07EA207A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824" y="2186620"/>
            <a:ext cx="691914" cy="5443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991A5CA-E406-A33D-22F0-41CB0A9FFBCD}"/>
              </a:ext>
            </a:extLst>
          </p:cNvPr>
          <p:cNvSpPr txBox="1"/>
          <p:nvPr/>
        </p:nvSpPr>
        <p:spPr>
          <a:xfrm>
            <a:off x="1029824" y="3332825"/>
            <a:ext cx="3516050" cy="964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Меняет ли Специальная олимпиада жизнь людей? </a:t>
            </a:r>
            <a:r>
              <a:rPr kumimoji="0" lang="ru-ru" sz="2100" i="0" u="none" strike="noStrike" kern="1200" cap="none" spc="0" normalizeH="0" baseline="0" noProof="0" dirty="0">
                <a:ln>
                  <a:noFill/>
                </a:ln>
                <a:solidFill>
                  <a:srgbClr val="F6891F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Да</a:t>
            </a:r>
            <a:r>
              <a:rPr kumimoji="0" lang="ru-ru" sz="21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 или </a:t>
            </a:r>
            <a:r>
              <a:rPr kumimoji="0" lang="ru-ru" sz="2100" i="0" u="none" strike="noStrike" kern="1200" cap="none" spc="0" normalizeH="0" baseline="0" noProof="0" dirty="0">
                <a:ln>
                  <a:noFill/>
                </a:ln>
                <a:solidFill>
                  <a:srgbClr val="F6891F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Нет</a:t>
            </a:r>
            <a:r>
              <a:rPr kumimoji="0" lang="ru-ru" sz="21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?</a:t>
            </a:r>
            <a:endParaRPr lang="en-US" sz="2100" b="1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25524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B27131C-8DD0-3247-CE8C-66571CD87211}"/>
              </a:ext>
            </a:extLst>
          </p:cNvPr>
          <p:cNvSpPr/>
          <p:nvPr/>
        </p:nvSpPr>
        <p:spPr>
          <a:xfrm>
            <a:off x="7799771" y="0"/>
            <a:ext cx="4392229" cy="6876247"/>
          </a:xfrm>
          <a:prstGeom prst="rect">
            <a:avLst/>
          </a:prstGeom>
          <a:solidFill>
            <a:srgbClr val="2926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4BDC9B-C2AF-D798-CD9B-A323644EA84D}"/>
              </a:ext>
            </a:extLst>
          </p:cNvPr>
          <p:cNvSpPr txBox="1"/>
          <p:nvPr/>
        </p:nvSpPr>
        <p:spPr>
          <a:xfrm>
            <a:off x="8156926" y="3207509"/>
            <a:ext cx="403507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b="1" dirty="0">
                <a:solidFill>
                  <a:srgbClr val="F7F5E8"/>
                </a:solidFill>
                <a:latin typeface="Ubuntu" panose="020B0504030602030204" pitchFamily="34" charset="0"/>
              </a:rPr>
              <a:t>Давайте обсудим </a:t>
            </a:r>
            <a:r>
              <a:rPr lang="ru-ru" sz="2400" b="1" dirty="0">
                <a:solidFill>
                  <a:srgbClr val="F6891F"/>
                </a:solidFill>
                <a:latin typeface="Ubuntu" panose="020B0504030602030204" pitchFamily="34" charset="0"/>
              </a:rPr>
              <a:t>фотографии</a:t>
            </a:r>
            <a:r>
              <a:rPr lang="ru-ru" sz="2400" b="1" dirty="0">
                <a:solidFill>
                  <a:srgbClr val="F7F5E8"/>
                </a:solidFill>
                <a:latin typeface="Ubuntu" panose="020B0504030602030204" pitchFamily="34" charset="0"/>
              </a:rPr>
              <a:t>.</a:t>
            </a:r>
          </a:p>
        </p:txBody>
      </p:sp>
      <p:pic>
        <p:nvPicPr>
          <p:cNvPr id="10" name="Picture 9" descr="Группа людей, сидящих на улице&#10;&#10;Описание создается автоматически с низкой достоверностью">
            <a:extLst>
              <a:ext uri="{FF2B5EF4-FFF2-40B4-BE49-F238E27FC236}">
                <a16:creationId xmlns:a16="http://schemas.microsoft.com/office/drawing/2014/main" id="{E006E54F-91A0-3DE3-C77D-0933BB67D7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880" r="5171"/>
          <a:stretch/>
        </p:blipFill>
        <p:spPr>
          <a:xfrm>
            <a:off x="-137160" y="-18248"/>
            <a:ext cx="7936931" cy="687624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E4749F4-154F-86D3-E883-DBF5013225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74452" y="481642"/>
            <a:ext cx="1505755" cy="52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315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19252-071B-93D8-6509-4E559BB5C2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029A27C-8981-4C04-349F-E6A88206A39D}"/>
              </a:ext>
            </a:extLst>
          </p:cNvPr>
          <p:cNvSpPr/>
          <p:nvPr/>
        </p:nvSpPr>
        <p:spPr>
          <a:xfrm>
            <a:off x="-228600" y="1090386"/>
            <a:ext cx="2851150" cy="5894614"/>
          </a:xfrm>
          <a:prstGeom prst="roundRect">
            <a:avLst>
              <a:gd name="adj" fmla="val 5372"/>
            </a:avLst>
          </a:prstGeom>
          <a:solidFill>
            <a:srgbClr val="2926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8C83A14-DA10-70D8-AC7F-9198D73B9B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5468611"/>
              </p:ext>
            </p:extLst>
          </p:nvPr>
        </p:nvGraphicFramePr>
        <p:xfrm>
          <a:off x="2870200" y="1933193"/>
          <a:ext cx="8750326" cy="1626398"/>
        </p:xfrm>
        <a:graphic>
          <a:graphicData uri="http://schemas.openxmlformats.org/drawingml/2006/table">
            <a:tbl>
              <a:tblPr bandRow="1">
                <a:tableStyleId>{22838BEF-8BB2-4498-84A7-C5851F593DF1}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327306952"/>
                    </a:ext>
                  </a:extLst>
                </a:gridCol>
                <a:gridCol w="6718326">
                  <a:extLst>
                    <a:ext uri="{9D8B030D-6E8A-4147-A177-3AD203B41FA5}">
                      <a16:colId xmlns:a16="http://schemas.microsoft.com/office/drawing/2014/main" val="693018014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marL="180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dirty="0">
                          <a:solidFill>
                            <a:srgbClr val="292662"/>
                          </a:solidFill>
                          <a:latin typeface="Ubuntu Light" panose="020B0304030602030204" pitchFamily="34" charset="0"/>
                        </a:rPr>
                        <a:t>9:00–12:00</a:t>
                      </a:r>
                    </a:p>
                  </a:txBody>
                  <a:tcPr marL="71545" marR="71545" marT="86119" marB="86119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36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ru-ru" sz="1700" b="0" u="none" strike="noStrike" cap="none" dirty="0">
                          <a:solidFill>
                            <a:schemeClr val="tx1"/>
                          </a:solidFill>
                          <a:latin typeface="Ubuntu Light" panose="020B0304030602030204" pitchFamily="34" charset="0"/>
                        </a:rPr>
                        <a:t>День выездных занятий</a:t>
                      </a:r>
                    </a:p>
                  </a:txBody>
                  <a:tcPr marL="71545" marR="71545" marT="86119" marB="86119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5172290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18000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292662"/>
                          </a:solidFill>
                          <a:latin typeface="Ubuntu Light" panose="020B0304030602030204" pitchFamily="34" charset="0"/>
                        </a:rPr>
                        <a:t>12:00–13:00</a:t>
                      </a:r>
                    </a:p>
                  </a:txBody>
                  <a:tcPr marL="71545" marR="71545" marT="86119" marB="86119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5E8"/>
                    </a:solidFill>
                  </a:tcPr>
                </a:tc>
                <a:tc>
                  <a:txBody>
                    <a:bodyPr/>
                    <a:lstStyle/>
                    <a:p>
                      <a:pPr marL="1836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ru-ru" sz="1700" b="0" i="1" u="none" strike="noStrike" cap="none" dirty="0">
                          <a:solidFill>
                            <a:srgbClr val="292662"/>
                          </a:solidFill>
                          <a:latin typeface="Ubuntu" panose="020B0504030602030204" pitchFamily="34" charset="0"/>
                        </a:rPr>
                        <a:t>Обеденный перерыв</a:t>
                      </a:r>
                    </a:p>
                  </a:txBody>
                  <a:tcPr marL="71545" marR="71545" marT="86119" marB="86119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580430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18000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292662"/>
                          </a:solidFill>
                          <a:latin typeface="Ubuntu Light" panose="020B0304030602030204" pitchFamily="34" charset="0"/>
                        </a:rPr>
                        <a:t>13:00–14:00</a:t>
                      </a:r>
                    </a:p>
                  </a:txBody>
                  <a:tcPr marL="71545" marR="71545" marT="86119" marB="86119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88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0" dirty="0">
                          <a:solidFill>
                            <a:schemeClr val="tx1"/>
                          </a:solidFill>
                          <a:latin typeface="Ubuntu Light" panose="020B0304030602030204" pitchFamily="34" charset="0"/>
                        </a:rPr>
                        <a:t>Подведение итогов и дополнительный </a:t>
                      </a:r>
                      <a:r>
                        <a:rPr lang="ru-ru" sz="1700" b="0">
                          <a:solidFill>
                            <a:schemeClr val="tx1"/>
                          </a:solidFill>
                          <a:latin typeface="Ubuntu Light" panose="020B0304030602030204" pitchFamily="34" charset="0"/>
                        </a:rPr>
                        <a:t>итоговый </a:t>
                      </a:r>
                      <a:br>
                        <a:rPr lang="en-US" sz="1700" b="0">
                          <a:solidFill>
                            <a:schemeClr val="tx1"/>
                          </a:solidFill>
                          <a:latin typeface="Ubuntu Light" panose="020B0304030602030204" pitchFamily="34" charset="0"/>
                        </a:rPr>
                      </a:br>
                      <a:r>
                        <a:rPr lang="ru-ru" sz="1700" b="0">
                          <a:solidFill>
                            <a:schemeClr val="tx1"/>
                          </a:solidFill>
                          <a:latin typeface="Ubuntu Light" panose="020B0304030602030204" pitchFamily="34" charset="0"/>
                        </a:rPr>
                        <a:t>опрос </a:t>
                      </a:r>
                      <a:r>
                        <a:rPr lang="ru-ru" sz="1700" b="0" dirty="0">
                          <a:solidFill>
                            <a:schemeClr val="tx1"/>
                          </a:solidFill>
                          <a:latin typeface="Ubuntu Light" panose="020B0304030602030204" pitchFamily="34" charset="0"/>
                        </a:rPr>
                        <a:t>о семейном благополучии</a:t>
                      </a:r>
                    </a:p>
                  </a:txBody>
                  <a:tcPr marL="71545" marR="71545" marT="86119" marB="86119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8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631019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00045A4-62D5-B705-C68C-F88A6E62D39D}"/>
              </a:ext>
            </a:extLst>
          </p:cNvPr>
          <p:cNvSpPr txBox="1"/>
          <p:nvPr/>
        </p:nvSpPr>
        <p:spPr>
          <a:xfrm>
            <a:off x="2971800" y="1369198"/>
            <a:ext cx="572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292662"/>
                </a:solidFill>
                <a:latin typeface="Ubuntu" panose="020B0504030602030204" pitchFamily="34" charset="0"/>
              </a:rPr>
              <a:t>Второй день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240401-7B4E-E1E0-3264-44F99EA39A9C}"/>
              </a:ext>
            </a:extLst>
          </p:cNvPr>
          <p:cNvSpPr txBox="1"/>
          <p:nvPr/>
        </p:nvSpPr>
        <p:spPr>
          <a:xfrm>
            <a:off x="368300" y="1292254"/>
            <a:ext cx="22542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spc="-20">
                <a:solidFill>
                  <a:srgbClr val="F6891F"/>
                </a:solidFill>
                <a:latin typeface="Ubuntu" panose="020B0504030602030204" pitchFamily="34" charset="0"/>
              </a:rPr>
              <a:t>Программа занятий</a:t>
            </a:r>
            <a:endParaRPr lang="en-US" sz="2800" b="1" spc="-20" dirty="0">
              <a:solidFill>
                <a:srgbClr val="F6891F"/>
              </a:solidFill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50709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332B3BC-B3B6-A71F-C05E-F248DF786176}"/>
              </a:ext>
            </a:extLst>
          </p:cNvPr>
          <p:cNvSpPr/>
          <p:nvPr/>
        </p:nvSpPr>
        <p:spPr>
          <a:xfrm>
            <a:off x="911788" y="1443976"/>
            <a:ext cx="9031812" cy="740093"/>
          </a:xfrm>
          <a:prstGeom prst="roundRect">
            <a:avLst>
              <a:gd name="adj" fmla="val 50000"/>
            </a:avLst>
          </a:prstGeom>
          <a:solidFill>
            <a:srgbClr val="2926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CCD678-F848-6CC6-3C35-1958917ADE42}"/>
              </a:ext>
            </a:extLst>
          </p:cNvPr>
          <p:cNvSpPr/>
          <p:nvPr/>
        </p:nvSpPr>
        <p:spPr>
          <a:xfrm>
            <a:off x="-137160" y="2362199"/>
            <a:ext cx="11704699" cy="3657145"/>
          </a:xfrm>
          <a:prstGeom prst="rect">
            <a:avLst/>
          </a:prstGeom>
          <a:solidFill>
            <a:srgbClr val="F7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49CF3F-0112-7007-1C59-C77A662B7FB4}"/>
              </a:ext>
            </a:extLst>
          </p:cNvPr>
          <p:cNvSpPr txBox="1"/>
          <p:nvPr/>
        </p:nvSpPr>
        <p:spPr>
          <a:xfrm>
            <a:off x="1388515" y="1633675"/>
            <a:ext cx="8896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>
                <a:solidFill>
                  <a:srgbClr val="F7F5E8"/>
                </a:solidFill>
                <a:latin typeface="Ubuntu" panose="020B0504030602030204" pitchFamily="34" charset="0"/>
              </a:rPr>
              <a:t>Фотографии, подобные этим, могут </a:t>
            </a:r>
            <a:r>
              <a:rPr lang="ru-ru" sz="2000" dirty="0">
                <a:solidFill>
                  <a:srgbClr val="F6891F"/>
                </a:solidFill>
                <a:latin typeface="Ubuntu" panose="020B0504030602030204" pitchFamily="34" charset="0"/>
              </a:rPr>
              <a:t>привлечь</a:t>
            </a:r>
            <a:r>
              <a:rPr lang="ru-ru" sz="2000" dirty="0">
                <a:solidFill>
                  <a:srgbClr val="F7F5E8"/>
                </a:solidFill>
                <a:latin typeface="Ubuntu" panose="020B0504030602030204" pitchFamily="34" charset="0"/>
              </a:rPr>
              <a:t> внимание к истории.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9676DA9-7EF9-6F67-A653-EB24AA5E7D01}"/>
              </a:ext>
            </a:extLst>
          </p:cNvPr>
          <p:cNvGrpSpPr/>
          <p:nvPr/>
        </p:nvGrpSpPr>
        <p:grpSpPr>
          <a:xfrm>
            <a:off x="773815" y="2590775"/>
            <a:ext cx="13917545" cy="3112669"/>
            <a:chOff x="284636" y="2569673"/>
            <a:chExt cx="11515478" cy="2575445"/>
          </a:xfrm>
        </p:grpSpPr>
        <p:pic>
          <p:nvPicPr>
            <p:cNvPr id="3" name="Picture 8">
              <a:extLst>
                <a:ext uri="{FF2B5EF4-FFF2-40B4-BE49-F238E27FC236}">
                  <a16:creationId xmlns:a16="http://schemas.microsoft.com/office/drawing/2014/main" id="{B414F3E2-6C8B-9DB6-5F69-EA4C567D51B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753" b="25100"/>
            <a:stretch/>
          </p:blipFill>
          <p:spPr bwMode="auto">
            <a:xfrm>
              <a:off x="4381416" y="2569673"/>
              <a:ext cx="3321918" cy="2575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>
              <a:extLst>
                <a:ext uri="{FF2B5EF4-FFF2-40B4-BE49-F238E27FC236}">
                  <a16:creationId xmlns:a16="http://schemas.microsoft.com/office/drawing/2014/main" id="{F17856BA-3A7A-C69F-ADED-94103FE19D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0" r="7100"/>
            <a:stretch/>
          </p:blipFill>
          <p:spPr bwMode="auto">
            <a:xfrm>
              <a:off x="284636" y="2569673"/>
              <a:ext cx="3928331" cy="25754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12">
              <a:extLst>
                <a:ext uri="{FF2B5EF4-FFF2-40B4-BE49-F238E27FC236}">
                  <a16:creationId xmlns:a16="http://schemas.microsoft.com/office/drawing/2014/main" id="{F2008557-A6B1-2235-5E7E-E7075AA949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69"/>
            <a:stretch/>
          </p:blipFill>
          <p:spPr bwMode="auto">
            <a:xfrm>
              <a:off x="7871783" y="2569673"/>
              <a:ext cx="3928331" cy="25754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9E49A4BC-1E01-FC46-C607-E987E4F362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1743" y="1443977"/>
            <a:ext cx="740093" cy="740093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0C16FCD-B8AC-80E6-EE24-7FF18D7CB7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ru-ru" sz="1300" dirty="0"/>
              <a:t>Рассказывание историй о результатах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591C434-2D1D-3AC8-3D21-FD3DB5C2E0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39945" y="575623"/>
            <a:ext cx="528061" cy="356260"/>
          </a:xfrm>
        </p:spPr>
        <p:txBody>
          <a:bodyPr/>
          <a:lstStyle/>
          <a:p>
            <a:r>
              <a:rPr lang="ru-ru" dirty="0"/>
              <a:t>1.4.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0D9463B-2198-BF06-B04B-587AAB123A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Первый день</a:t>
            </a:r>
          </a:p>
        </p:txBody>
      </p:sp>
    </p:spTree>
    <p:extLst>
      <p:ext uri="{BB962C8B-B14F-4D97-AF65-F5344CB8AC3E}">
        <p14:creationId xmlns:p14="http://schemas.microsoft.com/office/powerpoint/2010/main" val="412188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7 L -0.29166 3.7037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995DDF-D367-A394-01A1-A9BE6DAD9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B5ED735-C9F6-4A75-4A71-9AA8D9EEE42C}"/>
              </a:ext>
            </a:extLst>
          </p:cNvPr>
          <p:cNvSpPr/>
          <p:nvPr/>
        </p:nvSpPr>
        <p:spPr>
          <a:xfrm>
            <a:off x="911788" y="1398256"/>
            <a:ext cx="7100098" cy="740093"/>
          </a:xfrm>
          <a:prstGeom prst="roundRect">
            <a:avLst>
              <a:gd name="adj" fmla="val 50000"/>
            </a:avLst>
          </a:prstGeom>
          <a:solidFill>
            <a:srgbClr val="F689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5AEEA4-DB6B-9C15-0C91-5B390F7909AC}"/>
              </a:ext>
            </a:extLst>
          </p:cNvPr>
          <p:cNvSpPr/>
          <p:nvPr/>
        </p:nvSpPr>
        <p:spPr>
          <a:xfrm>
            <a:off x="0" y="2362200"/>
            <a:ext cx="12410975" cy="3413760"/>
          </a:xfrm>
          <a:prstGeom prst="rect">
            <a:avLst/>
          </a:prstGeom>
          <a:solidFill>
            <a:srgbClr val="F7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FABF0C-80CA-E681-141D-5831FC9E268A}"/>
              </a:ext>
            </a:extLst>
          </p:cNvPr>
          <p:cNvSpPr txBox="1"/>
          <p:nvPr/>
        </p:nvSpPr>
        <p:spPr>
          <a:xfrm>
            <a:off x="1440903" y="1445016"/>
            <a:ext cx="6771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>
                <a:solidFill>
                  <a:srgbClr val="292662"/>
                </a:solidFill>
                <a:latin typeface="Ubuntu" panose="020B0504030602030204" pitchFamily="34" charset="0"/>
              </a:rPr>
              <a:t>Такие фотографии неинтересны.</a:t>
            </a:r>
          </a:p>
          <a:p>
            <a:pPr>
              <a:lnSpc>
                <a:spcPct val="90000"/>
              </a:lnSpc>
            </a:pPr>
            <a:r>
              <a:rPr lang="ru-ru" sz="2000" dirty="0">
                <a:solidFill>
                  <a:srgbClr val="292662"/>
                </a:solidFill>
                <a:latin typeface="Ubuntu" panose="020B0504030602030204" pitchFamily="34" charset="0"/>
              </a:rPr>
              <a:t>Они не заставят людей остановиться </a:t>
            </a:r>
            <a:r>
              <a:rPr lang="ru-ru" sz="2000">
                <a:solidFill>
                  <a:srgbClr val="292662"/>
                </a:solidFill>
                <a:latin typeface="Ubuntu" panose="020B0504030602030204" pitchFamily="34" charset="0"/>
              </a:rPr>
              <a:t>и посмотреть</a:t>
            </a:r>
            <a:r>
              <a:rPr lang="en-US" sz="2000">
                <a:solidFill>
                  <a:srgbClr val="292662"/>
                </a:solidFill>
                <a:latin typeface="Ubuntu" panose="020B0504030602030204" pitchFamily="34" charset="0"/>
              </a:rPr>
              <a:t>.</a:t>
            </a:r>
            <a:endParaRPr lang="en-US" sz="2000" dirty="0">
              <a:solidFill>
                <a:srgbClr val="F6891F"/>
              </a:solidFill>
              <a:latin typeface="Ubuntu" panose="020B0504030602030204" pitchFamily="34" charset="0"/>
            </a:endParaRPr>
          </a:p>
        </p:txBody>
      </p:sp>
      <p:pic>
        <p:nvPicPr>
          <p:cNvPr id="6" name="Picture 6" descr="Молодые люди, одетые в красно-белую футбольную форму и с золотыми медалями, выстроились в ряд, обнялись и улыбаются перед рекламным плакатом игр Специальной олимпиады на Мальте в 2022 году. ">
            <a:extLst>
              <a:ext uri="{FF2B5EF4-FFF2-40B4-BE49-F238E27FC236}">
                <a16:creationId xmlns:a16="http://schemas.microsoft.com/office/drawing/2014/main" id="{BE707CA7-4D53-5B21-F8C2-A757A4C70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5487" y="2563014"/>
            <a:ext cx="5273040" cy="296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Большая группа людей позирует для фото. Это атлеты Специальной олимпиады, партнеры в рамках программы «Объединенный спорт», тренеры, преподаватели и профессиональная группа поддержки. ">
            <a:extLst>
              <a:ext uri="{FF2B5EF4-FFF2-40B4-BE49-F238E27FC236}">
                <a16:creationId xmlns:a16="http://schemas.microsoft.com/office/drawing/2014/main" id="{C6E4F761-288B-228B-03D5-D78CC1E50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6260" y="2563015"/>
            <a:ext cx="5273041" cy="296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47CFD504-358A-DB93-5550-1A52C8A293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1742" y="1398257"/>
            <a:ext cx="740093" cy="740093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BB269F9-02B9-827C-BD65-4212485104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Рассказывание историй о результатах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0334F47E-EF9C-72EE-6E52-F53325A6D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39945" y="575623"/>
            <a:ext cx="528061" cy="356260"/>
          </a:xfrm>
        </p:spPr>
        <p:txBody>
          <a:bodyPr/>
          <a:lstStyle/>
          <a:p>
            <a:r>
              <a:rPr lang="ru-ru" dirty="0"/>
              <a:t>1.4.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001FCD2-C4F1-C2F5-03A7-A5FEBFD869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Первый день</a:t>
            </a:r>
          </a:p>
        </p:txBody>
      </p:sp>
    </p:spTree>
    <p:extLst>
      <p:ext uri="{BB962C8B-B14F-4D97-AF65-F5344CB8AC3E}">
        <p14:creationId xmlns:p14="http://schemas.microsoft.com/office/powerpoint/2010/main" val="317397977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53BFADD-3518-DAA6-1061-E31058BFD40D}"/>
              </a:ext>
            </a:extLst>
          </p:cNvPr>
          <p:cNvSpPr/>
          <p:nvPr/>
        </p:nvSpPr>
        <p:spPr>
          <a:xfrm>
            <a:off x="911788" y="1443976"/>
            <a:ext cx="6647251" cy="740093"/>
          </a:xfrm>
          <a:prstGeom prst="roundRect">
            <a:avLst>
              <a:gd name="adj" fmla="val 50000"/>
            </a:avLst>
          </a:prstGeom>
          <a:solidFill>
            <a:srgbClr val="2926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6D66FAB-F7C8-C7BA-5153-B4C313E601CE}"/>
              </a:ext>
            </a:extLst>
          </p:cNvPr>
          <p:cNvSpPr/>
          <p:nvPr/>
        </p:nvSpPr>
        <p:spPr>
          <a:xfrm>
            <a:off x="-137160" y="2362199"/>
            <a:ext cx="12089806" cy="4191001"/>
          </a:xfrm>
          <a:prstGeom prst="rect">
            <a:avLst/>
          </a:prstGeom>
          <a:solidFill>
            <a:srgbClr val="F7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8374F3-6BE6-3C48-ABCA-679A3CE27F17}"/>
              </a:ext>
            </a:extLst>
          </p:cNvPr>
          <p:cNvSpPr txBox="1"/>
          <p:nvPr/>
        </p:nvSpPr>
        <p:spPr>
          <a:xfrm>
            <a:off x="1388515" y="1618434"/>
            <a:ext cx="7320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>
                <a:solidFill>
                  <a:srgbClr val="F7F5E8"/>
                </a:solidFill>
                <a:latin typeface="Ubuntu" panose="020B0504030602030204" pitchFamily="34" charset="0"/>
              </a:rPr>
              <a:t>Фотографии групп </a:t>
            </a:r>
            <a:r>
              <a:rPr lang="ru-ru" sz="2000" dirty="0">
                <a:solidFill>
                  <a:srgbClr val="F6891F"/>
                </a:solidFill>
                <a:latin typeface="Ubuntu" panose="020B0504030602030204" pitchFamily="34" charset="0"/>
              </a:rPr>
              <a:t>работающих</a:t>
            </a:r>
            <a:r>
              <a:rPr lang="ru-ru" sz="2000" dirty="0">
                <a:solidFill>
                  <a:srgbClr val="F7F5E8"/>
                </a:solidFill>
                <a:latin typeface="Ubuntu" panose="020B0504030602030204" pitchFamily="34" charset="0"/>
              </a:rPr>
              <a:t> людей хороши.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B68FDE6-6156-052B-B6EA-F486D74887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1743" y="1443977"/>
            <a:ext cx="740093" cy="740093"/>
          </a:xfrm>
          <a:prstGeom prst="rect">
            <a:avLst/>
          </a:prstGeom>
        </p:spPr>
      </p:pic>
      <p:pic>
        <p:nvPicPr>
          <p:cNvPr id="4" name="Content Placeholder 5" descr="Группа людей, сидящих за столом&#10;&#10;Описание создается автоматически со средней достоверностью">
            <a:extLst>
              <a:ext uri="{FF2B5EF4-FFF2-40B4-BE49-F238E27FC236}">
                <a16:creationId xmlns:a16="http://schemas.microsoft.com/office/drawing/2014/main" id="{C6F0F623-61A4-2040-65FC-1D0750BA25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919" b="22581"/>
          <a:stretch/>
        </p:blipFill>
        <p:spPr>
          <a:xfrm>
            <a:off x="767707" y="2606040"/>
            <a:ext cx="10656585" cy="370332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7B4969-B78B-89E2-73CE-1902B6F604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Рассказывание историй о результатах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803F8A2-96DE-EACC-D4AB-0D92FFA4D1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39945" y="575623"/>
            <a:ext cx="528061" cy="356260"/>
          </a:xfrm>
        </p:spPr>
        <p:txBody>
          <a:bodyPr/>
          <a:lstStyle/>
          <a:p>
            <a:r>
              <a:rPr lang="ru-ru" dirty="0"/>
              <a:t>1.4.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17B120E-076C-23EE-CBBC-5E6E40835D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Первый день</a:t>
            </a:r>
          </a:p>
        </p:txBody>
      </p:sp>
    </p:spTree>
    <p:extLst>
      <p:ext uri="{BB962C8B-B14F-4D97-AF65-F5344CB8AC3E}">
        <p14:creationId xmlns:p14="http://schemas.microsoft.com/office/powerpoint/2010/main" val="108318488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AB65E5-F24D-B185-4293-3C66B057F9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980A461-4F82-211B-1C90-6D82775583C8}"/>
              </a:ext>
            </a:extLst>
          </p:cNvPr>
          <p:cNvSpPr/>
          <p:nvPr/>
        </p:nvSpPr>
        <p:spPr>
          <a:xfrm>
            <a:off x="911788" y="1443976"/>
            <a:ext cx="7673411" cy="740093"/>
          </a:xfrm>
          <a:prstGeom prst="roundRect">
            <a:avLst>
              <a:gd name="adj" fmla="val 50000"/>
            </a:avLst>
          </a:prstGeom>
          <a:solidFill>
            <a:srgbClr val="2926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C0834A-708B-6F38-3166-D6196FC7FA7F}"/>
              </a:ext>
            </a:extLst>
          </p:cNvPr>
          <p:cNvSpPr/>
          <p:nvPr/>
        </p:nvSpPr>
        <p:spPr>
          <a:xfrm>
            <a:off x="911789" y="2362199"/>
            <a:ext cx="12691311" cy="3677689"/>
          </a:xfrm>
          <a:prstGeom prst="rect">
            <a:avLst/>
          </a:prstGeom>
          <a:solidFill>
            <a:srgbClr val="F7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F64710-B3A2-A06A-3838-1727BA2475DC}"/>
              </a:ext>
            </a:extLst>
          </p:cNvPr>
          <p:cNvSpPr txBox="1"/>
          <p:nvPr/>
        </p:nvSpPr>
        <p:spPr>
          <a:xfrm>
            <a:off x="1388516" y="1497887"/>
            <a:ext cx="6472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>
                <a:solidFill>
                  <a:srgbClr val="F7F5E8"/>
                </a:solidFill>
                <a:latin typeface="Ubuntu" panose="020B0504030602030204" pitchFamily="34" charset="0"/>
              </a:rPr>
              <a:t>Делайте фотографии, на которых </a:t>
            </a:r>
            <a:r>
              <a:rPr lang="ru-ru" sz="2000" b="1" dirty="0">
                <a:solidFill>
                  <a:srgbClr val="F6891F"/>
                </a:solidFill>
                <a:latin typeface="Ubuntu" panose="020B0504030602030204" pitchFamily="34" charset="0"/>
              </a:rPr>
              <a:t>показывается</a:t>
            </a:r>
            <a:r>
              <a:rPr lang="ru-ru" sz="2000" dirty="0">
                <a:solidFill>
                  <a:srgbClr val="F7F5E8"/>
                </a:solidFill>
                <a:latin typeface="Ubuntu" panose="020B0504030602030204" pitchFamily="34" charset="0"/>
              </a:rPr>
              <a:t>, на что способны атлеты.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9EB4A03-3EC2-93B4-E6A2-B78B6D5F9A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1743" y="1443977"/>
            <a:ext cx="740093" cy="74009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8E04DB3-D683-4B04-1923-48B2B5542AD5}"/>
              </a:ext>
            </a:extLst>
          </p:cNvPr>
          <p:cNvGrpSpPr/>
          <p:nvPr/>
        </p:nvGrpSpPr>
        <p:grpSpPr>
          <a:xfrm>
            <a:off x="1388516" y="2589060"/>
            <a:ext cx="14696467" cy="3202140"/>
            <a:chOff x="1064624" y="2619540"/>
            <a:chExt cx="13641778" cy="2972339"/>
          </a:xfrm>
        </p:grpSpPr>
        <p:pic>
          <p:nvPicPr>
            <p:cNvPr id="5" name="Picture 4" descr="Двое мужчин на кухне&#10;&#10;Описание создается автоматически с низкой достоверностью">
              <a:extLst>
                <a:ext uri="{FF2B5EF4-FFF2-40B4-BE49-F238E27FC236}">
                  <a16:creationId xmlns:a16="http://schemas.microsoft.com/office/drawing/2014/main" id="{75142687-DD49-8307-2E4F-3554AB3EF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54040" y="2619540"/>
              <a:ext cx="4464550" cy="2972339"/>
            </a:xfrm>
            <a:prstGeom prst="rect">
              <a:avLst/>
            </a:prstGeom>
          </p:spPr>
        </p:pic>
        <p:pic>
          <p:nvPicPr>
            <p:cNvPr id="6" name="Picture 5" descr="Группа людей на фермерском рынке&#10;&#10;Описание создается автоматически с низкой достоверностью">
              <a:extLst>
                <a:ext uri="{FF2B5EF4-FFF2-40B4-BE49-F238E27FC236}">
                  <a16:creationId xmlns:a16="http://schemas.microsoft.com/office/drawing/2014/main" id="{DD241433-6533-1CB9-C67B-0B40268A01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41852" y="2619540"/>
              <a:ext cx="4464550" cy="297233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E59E65B-2D83-4172-9785-D92294761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4624" y="2620499"/>
              <a:ext cx="4466154" cy="2971246"/>
            </a:xfrm>
            <a:prstGeom prst="rect">
              <a:avLst/>
            </a:prstGeom>
          </p:spPr>
        </p:pic>
      </p:grp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056A8A5-D5A2-156B-BA43-41E24AD6B6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Рассказывание историй о результатах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EC4F20A-C850-14CB-738C-EC0E4864139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39945" y="575623"/>
            <a:ext cx="528061" cy="356260"/>
          </a:xfrm>
        </p:spPr>
        <p:txBody>
          <a:bodyPr/>
          <a:lstStyle/>
          <a:p>
            <a:r>
              <a:rPr lang="ru-ru" dirty="0"/>
              <a:t>1.4.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B0A3995-C66C-49D9-0ABE-EF1A629876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Первый день</a:t>
            </a:r>
          </a:p>
        </p:txBody>
      </p:sp>
    </p:spTree>
    <p:extLst>
      <p:ext uri="{BB962C8B-B14F-4D97-AF65-F5344CB8AC3E}">
        <p14:creationId xmlns:p14="http://schemas.microsoft.com/office/powerpoint/2010/main" val="127095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7 L -0.37032 3.7037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7C53F49-48A1-F077-F5CF-3C755DE489ED}"/>
              </a:ext>
            </a:extLst>
          </p:cNvPr>
          <p:cNvSpPr/>
          <p:nvPr/>
        </p:nvSpPr>
        <p:spPr>
          <a:xfrm>
            <a:off x="-304800" y="1475014"/>
            <a:ext cx="3534842" cy="4799776"/>
          </a:xfrm>
          <a:prstGeom prst="roundRect">
            <a:avLst>
              <a:gd name="adj" fmla="val 3784"/>
            </a:avLst>
          </a:prstGeom>
          <a:solidFill>
            <a:srgbClr val="2926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Человек проводит презентацию&#10;&#10;Описание создается автоматически со средней достоверностью">
            <a:extLst>
              <a:ext uri="{FF2B5EF4-FFF2-40B4-BE49-F238E27FC236}">
                <a16:creationId xmlns:a16="http://schemas.microsoft.com/office/drawing/2014/main" id="{6FC8DA13-F194-9019-3FF4-7E874D1C61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99" r="3637"/>
          <a:stretch/>
        </p:blipFill>
        <p:spPr>
          <a:xfrm>
            <a:off x="3795232" y="1670142"/>
            <a:ext cx="7680488" cy="4409520"/>
          </a:xfrm>
          <a:prstGeom prst="rect">
            <a:avLst/>
          </a:prstGeom>
        </p:spPr>
      </p:pic>
      <p:pic>
        <p:nvPicPr>
          <p:cNvPr id="4" name="Graphic 3" descr="Часы со сплошной заливкой">
            <a:extLst>
              <a:ext uri="{FF2B5EF4-FFF2-40B4-BE49-F238E27FC236}">
                <a16:creationId xmlns:a16="http://schemas.microsoft.com/office/drawing/2014/main" id="{3CEF020C-12D0-1452-5304-D6EB3147A1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0217" y="2661700"/>
            <a:ext cx="1001392" cy="10013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EE3A6F-A135-858F-40B8-5AA1CFC4EAC8}"/>
              </a:ext>
            </a:extLst>
          </p:cNvPr>
          <p:cNvSpPr txBox="1"/>
          <p:nvPr/>
        </p:nvSpPr>
        <p:spPr>
          <a:xfrm>
            <a:off x="594532" y="3666550"/>
            <a:ext cx="2132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dirty="0">
                <a:solidFill>
                  <a:srgbClr val="F7F5E8"/>
                </a:solidFill>
                <a:latin typeface="Ubuntu" panose="020B0504030602030204" pitchFamily="34" charset="0"/>
              </a:rPr>
              <a:t>Подождите подходящего момента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FF678A9-01FE-2D6B-BCB5-908B9A2111D0}"/>
              </a:ext>
            </a:extLst>
          </p:cNvPr>
          <p:cNvSpPr/>
          <p:nvPr/>
        </p:nvSpPr>
        <p:spPr>
          <a:xfrm>
            <a:off x="3467755" y="1851179"/>
            <a:ext cx="2209800" cy="672105"/>
          </a:xfrm>
          <a:prstGeom prst="roundRect">
            <a:avLst>
              <a:gd name="adj" fmla="val 50000"/>
            </a:avLst>
          </a:prstGeom>
          <a:solidFill>
            <a:srgbClr val="F689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524C0F-ED27-C771-6B56-C31BEC612EEE}"/>
              </a:ext>
            </a:extLst>
          </p:cNvPr>
          <p:cNvSpPr txBox="1"/>
          <p:nvPr/>
        </p:nvSpPr>
        <p:spPr>
          <a:xfrm>
            <a:off x="3627775" y="1920431"/>
            <a:ext cx="188975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>
              <a:lnSpc>
                <a:spcPct val="90000"/>
              </a:lnSpc>
            </a:pPr>
            <a:r>
              <a:rPr lang="ru-ru" sz="1500" dirty="0">
                <a:solidFill>
                  <a:srgbClr val="292662"/>
                </a:solidFill>
                <a:latin typeface="Ubuntu" panose="020B0504030602030204" pitchFamily="34" charset="0"/>
              </a:rPr>
              <a:t>Атлет-лидер выступает.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A837226-FA7A-EF05-F491-16B740F716D6}"/>
              </a:ext>
            </a:extLst>
          </p:cNvPr>
          <p:cNvSpPr/>
          <p:nvPr/>
        </p:nvSpPr>
        <p:spPr>
          <a:xfrm>
            <a:off x="9769677" y="2378249"/>
            <a:ext cx="2209800" cy="673200"/>
          </a:xfrm>
          <a:prstGeom prst="roundRect">
            <a:avLst>
              <a:gd name="adj" fmla="val 50000"/>
            </a:avLst>
          </a:prstGeom>
          <a:solidFill>
            <a:srgbClr val="F689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64278D-B4C4-34E0-AFB1-6DC10DAFEC2E}"/>
              </a:ext>
            </a:extLst>
          </p:cNvPr>
          <p:cNvSpPr txBox="1"/>
          <p:nvPr/>
        </p:nvSpPr>
        <p:spPr>
          <a:xfrm>
            <a:off x="9769678" y="2358308"/>
            <a:ext cx="22098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>
              <a:lnSpc>
                <a:spcPct val="90000"/>
              </a:lnSpc>
            </a:pPr>
            <a:r>
              <a:rPr lang="ru-ru" sz="1500" dirty="0">
                <a:solidFill>
                  <a:srgbClr val="292662"/>
                </a:solidFill>
                <a:latin typeface="Ubuntu" panose="020B0504030602030204" pitchFamily="34" charset="0"/>
              </a:rPr>
              <a:t>Наставник </a:t>
            </a:r>
            <a:r>
              <a:rPr lang="ru-ru" sz="1500">
                <a:solidFill>
                  <a:srgbClr val="292662"/>
                </a:solidFill>
                <a:latin typeface="Ubuntu" panose="020B0504030602030204" pitchFamily="34" charset="0"/>
              </a:rPr>
              <a:t>наблюдает </a:t>
            </a:r>
            <a:br>
              <a:rPr lang="en-US" sz="1500">
                <a:solidFill>
                  <a:srgbClr val="292662"/>
                </a:solidFill>
                <a:latin typeface="Ubuntu" panose="020B0504030602030204" pitchFamily="34" charset="0"/>
              </a:rPr>
            </a:br>
            <a:r>
              <a:rPr lang="ru-ru" sz="1500">
                <a:solidFill>
                  <a:srgbClr val="292662"/>
                </a:solidFill>
                <a:latin typeface="Ubuntu" panose="020B0504030602030204" pitchFamily="34" charset="0"/>
              </a:rPr>
              <a:t>и </a:t>
            </a:r>
            <a:r>
              <a:rPr lang="ru-ru" sz="1500" dirty="0">
                <a:solidFill>
                  <a:srgbClr val="292662"/>
                </a:solidFill>
                <a:latin typeface="Ubuntu" panose="020B0504030602030204" pitchFamily="34" charset="0"/>
              </a:rPr>
              <a:t>слушает.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7B84F-A24C-80A9-546B-147EE474FC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Рассказывание историй о результатах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EC0D345-FD43-6053-A954-CDC915ED9E0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39945" y="575623"/>
            <a:ext cx="528061" cy="356260"/>
          </a:xfrm>
        </p:spPr>
        <p:txBody>
          <a:bodyPr/>
          <a:lstStyle/>
          <a:p>
            <a:r>
              <a:rPr lang="ru-ru" dirty="0"/>
              <a:t>1.4.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038D837-F1E3-EEAE-4D26-1C0E34AD60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Первый день</a:t>
            </a:r>
          </a:p>
        </p:txBody>
      </p:sp>
    </p:spTree>
    <p:extLst>
      <p:ext uri="{BB962C8B-B14F-4D97-AF65-F5344CB8AC3E}">
        <p14:creationId xmlns:p14="http://schemas.microsoft.com/office/powerpoint/2010/main" val="349792670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0F9471-3EB6-7440-61BB-85674EC65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Человек ведет урок&#10;&#10;Описание создается автоматически с низкой достоверностью">
            <a:extLst>
              <a:ext uri="{FF2B5EF4-FFF2-40B4-BE49-F238E27FC236}">
                <a16:creationId xmlns:a16="http://schemas.microsoft.com/office/drawing/2014/main" id="{B9CC3350-300C-2E0A-0144-12BC73D4D3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888" t="-58" r="10251" b="15012"/>
          <a:stretch/>
        </p:blipFill>
        <p:spPr>
          <a:xfrm>
            <a:off x="3795232" y="1670142"/>
            <a:ext cx="7696747" cy="440952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C410C95-5BDD-7541-CD80-ECFBD5BE481D}"/>
              </a:ext>
            </a:extLst>
          </p:cNvPr>
          <p:cNvSpPr/>
          <p:nvPr/>
        </p:nvSpPr>
        <p:spPr>
          <a:xfrm>
            <a:off x="-304800" y="1475014"/>
            <a:ext cx="3534842" cy="4799776"/>
          </a:xfrm>
          <a:prstGeom prst="roundRect">
            <a:avLst>
              <a:gd name="adj" fmla="val 3784"/>
            </a:avLst>
          </a:prstGeom>
          <a:solidFill>
            <a:srgbClr val="F689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Graphic 3" descr="Часы со сплошной заливкой">
            <a:extLst>
              <a:ext uri="{FF2B5EF4-FFF2-40B4-BE49-F238E27FC236}">
                <a16:creationId xmlns:a16="http://schemas.microsoft.com/office/drawing/2014/main" id="{000CD748-0B08-50D5-63B2-05017BC2FF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0464" y="2661700"/>
            <a:ext cx="1001392" cy="10013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7A2F0F-860A-82B0-54B7-47E72B910344}"/>
              </a:ext>
            </a:extLst>
          </p:cNvPr>
          <p:cNvSpPr txBox="1"/>
          <p:nvPr/>
        </p:nvSpPr>
        <p:spPr>
          <a:xfrm>
            <a:off x="533400" y="3666550"/>
            <a:ext cx="2255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dirty="0">
                <a:solidFill>
                  <a:srgbClr val="292662"/>
                </a:solidFill>
                <a:latin typeface="Ubuntu" panose="020B0504030602030204" pitchFamily="34" charset="0"/>
              </a:rPr>
              <a:t>Это </a:t>
            </a:r>
            <a:r>
              <a:rPr lang="ru-ru" sz="2000" b="1">
                <a:solidFill>
                  <a:srgbClr val="292662"/>
                </a:solidFill>
                <a:latin typeface="Ubuntu" panose="020B0504030602030204" pitchFamily="34" charset="0"/>
              </a:rPr>
              <a:t>был </a:t>
            </a:r>
            <a:r>
              <a:rPr lang="ru-ru" sz="2000" b="1">
                <a:solidFill>
                  <a:srgbClr val="F7F5E8"/>
                </a:solidFill>
                <a:latin typeface="Ubuntu" panose="020B0504030602030204" pitchFamily="34" charset="0"/>
              </a:rPr>
              <a:t>не</a:t>
            </a:r>
            <a:r>
              <a:rPr lang="en-US" sz="2000" b="1">
                <a:solidFill>
                  <a:srgbClr val="F7F5E8"/>
                </a:solidFill>
                <a:latin typeface="Ubuntu" panose="020B0504030602030204" pitchFamily="34" charset="0"/>
              </a:rPr>
              <a:t> </a:t>
            </a:r>
            <a:r>
              <a:rPr lang="ru-ru" sz="2000" b="1">
                <a:solidFill>
                  <a:srgbClr val="292662"/>
                </a:solidFill>
                <a:latin typeface="Ubuntu" panose="020B0504030602030204" pitchFamily="34" charset="0"/>
              </a:rPr>
              <a:t>подходящий </a:t>
            </a:r>
            <a:r>
              <a:rPr lang="ru-ru" sz="2000" b="1" dirty="0">
                <a:solidFill>
                  <a:srgbClr val="292662"/>
                </a:solidFill>
                <a:latin typeface="Ubuntu" panose="020B0504030602030204" pitchFamily="34" charset="0"/>
              </a:rPr>
              <a:t>момент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1EDDD6E-8045-2754-1152-97CA6565BE36}"/>
              </a:ext>
            </a:extLst>
          </p:cNvPr>
          <p:cNvGrpSpPr/>
          <p:nvPr/>
        </p:nvGrpSpPr>
        <p:grpSpPr>
          <a:xfrm>
            <a:off x="3982104" y="2012516"/>
            <a:ext cx="2225040" cy="381600"/>
            <a:chOff x="3452515" y="1851179"/>
            <a:chExt cx="2225040" cy="3816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47D1B4B-17BE-5589-6004-660FB1E2FC2A}"/>
                </a:ext>
              </a:extLst>
            </p:cNvPr>
            <p:cNvSpPr/>
            <p:nvPr/>
          </p:nvSpPr>
          <p:spPr>
            <a:xfrm>
              <a:off x="3467755" y="1851179"/>
              <a:ext cx="2209800" cy="381600"/>
            </a:xfrm>
            <a:prstGeom prst="roundRect">
              <a:avLst>
                <a:gd name="adj" fmla="val 50000"/>
              </a:avLst>
            </a:prstGeom>
            <a:solidFill>
              <a:srgbClr val="29266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137A267-B76A-B9C9-34AB-383E18A1923D}"/>
                </a:ext>
              </a:extLst>
            </p:cNvPr>
            <p:cNvSpPr txBox="1"/>
            <p:nvPr/>
          </p:nvSpPr>
          <p:spPr>
            <a:xfrm>
              <a:off x="3452515" y="1885013"/>
              <a:ext cx="2209800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7800">
                <a:lnSpc>
                  <a:spcPct val="90000"/>
                </a:lnSpc>
              </a:pPr>
              <a:r>
                <a:rPr lang="ru-ru" sz="1600" dirty="0">
                  <a:solidFill>
                    <a:srgbClr val="F6891F"/>
                  </a:solidFill>
                  <a:latin typeface="Ubuntu" panose="020B0504030602030204" pitchFamily="34" charset="0"/>
                </a:rPr>
                <a:t>Атлет наблюдает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4A8000F-D3D2-2BE8-FD9E-AE9E1297D3D1}"/>
              </a:ext>
            </a:extLst>
          </p:cNvPr>
          <p:cNvGrpSpPr/>
          <p:nvPr/>
        </p:nvGrpSpPr>
        <p:grpSpPr>
          <a:xfrm>
            <a:off x="9357485" y="2765825"/>
            <a:ext cx="2508473" cy="382767"/>
            <a:chOff x="9593706" y="2378249"/>
            <a:chExt cx="2508473" cy="382767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212B8984-3DBD-66A3-128A-949E30B2A3B1}"/>
                </a:ext>
              </a:extLst>
            </p:cNvPr>
            <p:cNvSpPr/>
            <p:nvPr/>
          </p:nvSpPr>
          <p:spPr>
            <a:xfrm>
              <a:off x="9769677" y="2378249"/>
              <a:ext cx="2209800" cy="382767"/>
            </a:xfrm>
            <a:prstGeom prst="roundRect">
              <a:avLst>
                <a:gd name="adj" fmla="val 50000"/>
              </a:avLst>
            </a:prstGeom>
            <a:solidFill>
              <a:srgbClr val="29266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1F0163B-8C7C-CA5F-FE18-F48366B6611B}"/>
                </a:ext>
              </a:extLst>
            </p:cNvPr>
            <p:cNvSpPr txBox="1"/>
            <p:nvPr/>
          </p:nvSpPr>
          <p:spPr>
            <a:xfrm>
              <a:off x="9593706" y="2412666"/>
              <a:ext cx="2508473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7800">
                <a:lnSpc>
                  <a:spcPct val="90000"/>
                </a:lnSpc>
              </a:pPr>
              <a:r>
                <a:rPr lang="ru-ru" sz="1600" dirty="0">
                  <a:solidFill>
                    <a:srgbClr val="F6891F"/>
                  </a:solidFill>
                  <a:latin typeface="Ubuntu" panose="020B0504030602030204" pitchFamily="34" charset="0"/>
                </a:rPr>
                <a:t>Наставник выступает</a:t>
              </a: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595959D-3A6B-C11F-AB2F-16754995D64B}"/>
              </a:ext>
            </a:extLst>
          </p:cNvPr>
          <p:cNvCxnSpPr>
            <a:cxnSpLocks/>
          </p:cNvCxnSpPr>
          <p:nvPr/>
        </p:nvCxnSpPr>
        <p:spPr>
          <a:xfrm flipV="1">
            <a:off x="1160464" y="2828404"/>
            <a:ext cx="1001392" cy="667984"/>
          </a:xfrm>
          <a:prstGeom prst="line">
            <a:avLst/>
          </a:prstGeom>
          <a:ln w="57150">
            <a:solidFill>
              <a:srgbClr val="F7F5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B46E8D-DEAA-D304-AEA4-250725AECD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Рассказывание историй о результатах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98810AA-2B6F-2D85-8F35-9F5EB3F0CC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39945" y="575623"/>
            <a:ext cx="528061" cy="356260"/>
          </a:xfrm>
        </p:spPr>
        <p:txBody>
          <a:bodyPr/>
          <a:lstStyle/>
          <a:p>
            <a:r>
              <a:rPr lang="ru-ru" dirty="0"/>
              <a:t>1.4.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7A4CD92-C5C8-B4C5-AF51-073B270B14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Первый день</a:t>
            </a:r>
          </a:p>
        </p:txBody>
      </p:sp>
    </p:spTree>
    <p:extLst>
      <p:ext uri="{BB962C8B-B14F-4D97-AF65-F5344CB8AC3E}">
        <p14:creationId xmlns:p14="http://schemas.microsoft.com/office/powerpoint/2010/main" val="348187311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00D3C76-5001-8AC1-CE2E-AD78923167F5}"/>
              </a:ext>
            </a:extLst>
          </p:cNvPr>
          <p:cNvSpPr/>
          <p:nvPr/>
        </p:nvSpPr>
        <p:spPr>
          <a:xfrm>
            <a:off x="910152" y="1278075"/>
            <a:ext cx="8278235" cy="740093"/>
          </a:xfrm>
          <a:prstGeom prst="roundRect">
            <a:avLst>
              <a:gd name="adj" fmla="val 50000"/>
            </a:avLst>
          </a:prstGeom>
          <a:solidFill>
            <a:srgbClr val="2926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74BE5D-1638-65B6-617B-4EC8A7397A61}"/>
              </a:ext>
            </a:extLst>
          </p:cNvPr>
          <p:cNvSpPr txBox="1"/>
          <p:nvPr/>
        </p:nvSpPr>
        <p:spPr>
          <a:xfrm>
            <a:off x="1413916" y="1324955"/>
            <a:ext cx="7845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>
                <a:solidFill>
                  <a:srgbClr val="F7F5E8"/>
                </a:solidFill>
                <a:latin typeface="Ubuntu" panose="020B0504030602030204" pitchFamily="34" charset="0"/>
              </a:rPr>
              <a:t>Фотографируйте выступающих и разговаривающих атлетов.</a:t>
            </a:r>
          </a:p>
          <a:p>
            <a:pPr>
              <a:lnSpc>
                <a:spcPct val="90000"/>
              </a:lnSpc>
            </a:pPr>
            <a:r>
              <a:rPr lang="ru-ru" sz="2000" b="1" dirty="0">
                <a:solidFill>
                  <a:srgbClr val="F7F5E8"/>
                </a:solidFill>
                <a:latin typeface="Ubuntu" panose="020B0504030602030204" pitchFamily="34" charset="0"/>
              </a:rPr>
              <a:t>Показывайте, на что они способны.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D05BF62-08D5-F01C-D60C-E8790DC68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1743" y="1278075"/>
            <a:ext cx="740093" cy="74009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5F16C07-A256-1AFE-3050-A3D76521CB03}"/>
              </a:ext>
            </a:extLst>
          </p:cNvPr>
          <p:cNvGrpSpPr/>
          <p:nvPr/>
        </p:nvGrpSpPr>
        <p:grpSpPr>
          <a:xfrm>
            <a:off x="1281836" y="2275902"/>
            <a:ext cx="9909487" cy="4137370"/>
            <a:chOff x="910043" y="2006600"/>
            <a:chExt cx="10281280" cy="4292600"/>
          </a:xfrm>
        </p:grpSpPr>
        <p:pic>
          <p:nvPicPr>
            <p:cNvPr id="4" name="Picture 3" descr="Группа людей сидит на стульях&#10;&#10;Описание создается автоматически">
              <a:extLst>
                <a:ext uri="{FF2B5EF4-FFF2-40B4-BE49-F238E27FC236}">
                  <a16:creationId xmlns:a16="http://schemas.microsoft.com/office/drawing/2014/main" id="{D44114AA-07A9-3975-8EF8-9C799B50AB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14" b="12479"/>
            <a:stretch/>
          </p:blipFill>
          <p:spPr>
            <a:xfrm>
              <a:off x="910043" y="2006600"/>
              <a:ext cx="6687585" cy="4292600"/>
            </a:xfrm>
            <a:prstGeom prst="rect">
              <a:avLst/>
            </a:prstGeom>
          </p:spPr>
        </p:pic>
        <p:pic>
          <p:nvPicPr>
            <p:cNvPr id="5" name="Picture 4" descr="Группа мужчин сидит в помещении&#10;&#10;Описание создается автоматически">
              <a:extLst>
                <a:ext uri="{FF2B5EF4-FFF2-40B4-BE49-F238E27FC236}">
                  <a16:creationId xmlns:a16="http://schemas.microsoft.com/office/drawing/2014/main" id="{078F6FE7-8AEC-C0C6-7006-20981E48B2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b="4429"/>
            <a:stretch/>
          </p:blipFill>
          <p:spPr>
            <a:xfrm>
              <a:off x="7696310" y="2006601"/>
              <a:ext cx="3495013" cy="2222500"/>
            </a:xfrm>
            <a:prstGeom prst="rect">
              <a:avLst/>
            </a:prstGeom>
          </p:spPr>
        </p:pic>
        <p:pic>
          <p:nvPicPr>
            <p:cNvPr id="8" name="Picture 7" descr="Человек говорит в микрофон&#10;&#10;Описание создается автоматически">
              <a:extLst>
                <a:ext uri="{FF2B5EF4-FFF2-40B4-BE49-F238E27FC236}">
                  <a16:creationId xmlns:a16="http://schemas.microsoft.com/office/drawing/2014/main" id="{E04E9AC0-DDA9-4F6A-A54B-1976464407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957" b="10983"/>
            <a:stretch/>
          </p:blipFill>
          <p:spPr>
            <a:xfrm>
              <a:off x="7696310" y="4321138"/>
              <a:ext cx="3495012" cy="1978062"/>
            </a:xfrm>
            <a:prstGeom prst="rect">
              <a:avLst/>
            </a:prstGeom>
          </p:spPr>
        </p:pic>
      </p:grp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FF34B4-8129-F2FB-5C2A-2F3C51D3E2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Рассказывание историй о результатах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B6B5908-0162-1E46-C2CA-E52FEB4E4B7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39945" y="575623"/>
            <a:ext cx="528061" cy="356260"/>
          </a:xfrm>
        </p:spPr>
        <p:txBody>
          <a:bodyPr/>
          <a:lstStyle/>
          <a:p>
            <a:r>
              <a:rPr lang="ru-ru" dirty="0"/>
              <a:t>1.4.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F84622F-DBB6-980E-7F11-6B5A2493C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Первый день</a:t>
            </a:r>
          </a:p>
        </p:txBody>
      </p:sp>
    </p:spTree>
    <p:extLst>
      <p:ext uri="{BB962C8B-B14F-4D97-AF65-F5344CB8AC3E}">
        <p14:creationId xmlns:p14="http://schemas.microsoft.com/office/powerpoint/2010/main" val="380883804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82FA19-77DE-633B-A266-6DDFDCC3D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Человек держит желтую бумагу&#10;&#10;Описание создается автоматически">
            <a:extLst>
              <a:ext uri="{FF2B5EF4-FFF2-40B4-BE49-F238E27FC236}">
                <a16:creationId xmlns:a16="http://schemas.microsoft.com/office/drawing/2014/main" id="{E1782BD7-ACEA-CD78-ADF8-403E97F33D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4" r="7306"/>
          <a:stretch/>
        </p:blipFill>
        <p:spPr>
          <a:xfrm>
            <a:off x="-20779" y="0"/>
            <a:ext cx="7830296" cy="687624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A415A10-8A50-5E87-4CC9-ACB144BFD85A}"/>
              </a:ext>
            </a:extLst>
          </p:cNvPr>
          <p:cNvSpPr/>
          <p:nvPr/>
        </p:nvSpPr>
        <p:spPr>
          <a:xfrm>
            <a:off x="7645133" y="0"/>
            <a:ext cx="4546867" cy="6876247"/>
          </a:xfrm>
          <a:prstGeom prst="rect">
            <a:avLst/>
          </a:prstGeom>
          <a:solidFill>
            <a:srgbClr val="2926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19D7CD-234F-732A-8F01-C2D32D796F2E}"/>
              </a:ext>
            </a:extLst>
          </p:cNvPr>
          <p:cNvSpPr txBox="1"/>
          <p:nvPr/>
        </p:nvSpPr>
        <p:spPr>
          <a:xfrm>
            <a:off x="8156926" y="3207509"/>
            <a:ext cx="3792418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b="1" dirty="0">
                <a:solidFill>
                  <a:srgbClr val="F7F5E8"/>
                </a:solidFill>
                <a:latin typeface="Ubuntu" panose="020B0504030602030204" pitchFamily="34" charset="0"/>
              </a:rPr>
              <a:t>Старайтесь сделать так, чтобы люди читали ваши </a:t>
            </a:r>
            <a:r>
              <a:rPr lang="ru-ru" sz="2400" b="1" dirty="0">
                <a:solidFill>
                  <a:srgbClr val="F6891F"/>
                </a:solidFill>
                <a:latin typeface="Ubuntu" panose="020B0504030602030204" pitchFamily="34" charset="0"/>
              </a:rPr>
              <a:t>истории</a:t>
            </a:r>
            <a:r>
              <a:rPr lang="ru-ru" sz="2400" b="1" dirty="0">
                <a:solidFill>
                  <a:srgbClr val="F7F5E8"/>
                </a:solidFill>
                <a:latin typeface="Ubuntu" panose="020B0504030602030204" pitchFamily="34" charset="0"/>
              </a:rPr>
              <a:t>.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219339D-4E64-EE56-72B6-D67BC93D29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74452" y="481642"/>
            <a:ext cx="1505755" cy="5280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8C3ACC4-9A36-8938-3F8E-14FF5A7A977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1" t="1475" r="2123" b="-119"/>
          <a:stretch/>
        </p:blipFill>
        <p:spPr>
          <a:xfrm>
            <a:off x="-694258" y="-36494"/>
            <a:ext cx="8339391" cy="690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6074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BAFB7D-CDCA-9CE9-8660-6E405FDF57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A7FDA0D-A077-4A35-3652-0439C4F2FE01}"/>
              </a:ext>
            </a:extLst>
          </p:cNvPr>
          <p:cNvSpPr txBox="1"/>
          <p:nvPr/>
        </p:nvSpPr>
        <p:spPr>
          <a:xfrm>
            <a:off x="1768678" y="3216634"/>
            <a:ext cx="5644176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b="1" dirty="0">
                <a:solidFill>
                  <a:srgbClr val="292662"/>
                </a:solidFill>
                <a:latin typeface="Ubuntu" panose="020B0504030602030204" pitchFamily="34" charset="0"/>
              </a:rPr>
              <a:t>Начало имеет большое значение. Оно должно быть </a:t>
            </a:r>
            <a:r>
              <a:rPr lang="ru-ru" sz="2400" b="1" dirty="0">
                <a:solidFill>
                  <a:srgbClr val="F6891F"/>
                </a:solidFill>
                <a:latin typeface="Ubuntu" panose="020B0504030602030204" pitchFamily="34" charset="0"/>
              </a:rPr>
              <a:t>интересным</a:t>
            </a:r>
            <a:r>
              <a:rPr lang="ru-ru" sz="2400" b="1" dirty="0">
                <a:solidFill>
                  <a:srgbClr val="292662"/>
                </a:solidFill>
                <a:latin typeface="Ubuntu" panose="020B0504030602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0914087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39B450-1E15-3C05-E759-2E26E349F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A6E2311-6A92-B76E-9876-915F024A1700}"/>
              </a:ext>
            </a:extLst>
          </p:cNvPr>
          <p:cNvSpPr txBox="1"/>
          <p:nvPr/>
        </p:nvSpPr>
        <p:spPr>
          <a:xfrm>
            <a:off x="1193333" y="1368811"/>
            <a:ext cx="4683683" cy="3776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  <a:defRPr/>
            </a:pPr>
            <a:r>
              <a:rPr lang="ru-ru" sz="1500" dirty="0">
                <a:solidFill>
                  <a:srgbClr val="292662"/>
                </a:solidFill>
                <a:latin typeface="Ubuntu Light" panose="020B0304030602030204" pitchFamily="34" charset="0"/>
              </a:rPr>
              <a:t>«Люди недооценивают нас, — говорит Миллисент, атлет-лидер Специальной олимпиады в Кении. —  Когда я пытаюсь устроиться на работу, работодатель сначала просит меня что-нибудь написать и прочитать. Когда я говорю, что не умею</a:t>
            </a:r>
            <a:r>
              <a:rPr lang="ru-ru" sz="1500">
                <a:solidFill>
                  <a:srgbClr val="292662"/>
                </a:solidFill>
                <a:latin typeface="Ubuntu Light" panose="020B0304030602030204" pitchFamily="34" charset="0"/>
              </a:rPr>
              <a:t>, он </a:t>
            </a:r>
            <a:r>
              <a:rPr lang="ru-ru" sz="1500" dirty="0">
                <a:solidFill>
                  <a:srgbClr val="292662"/>
                </a:solidFill>
                <a:latin typeface="Ubuntu Light" panose="020B0304030602030204" pitchFamily="34" charset="0"/>
              </a:rPr>
              <a:t>высмеивает меня и отвечает отказом».</a:t>
            </a:r>
          </a:p>
          <a:p>
            <a:pPr>
              <a:lnSpc>
                <a:spcPct val="110000"/>
              </a:lnSpc>
              <a:spcAft>
                <a:spcPts val="600"/>
              </a:spcAft>
              <a:defRPr/>
            </a:pPr>
            <a:r>
              <a:rPr lang="ru-ru" sz="1500" b="1" dirty="0">
                <a:solidFill>
                  <a:srgbClr val="292662"/>
                </a:solidFill>
                <a:latin typeface="Ubuntu Light" panose="020B0304030602030204" pitchFamily="34" charset="0"/>
              </a:rPr>
              <a:t>Во всем мире миллионы людей с ограниченными интеллектуальными возможностями сталкиваются с </a:t>
            </a:r>
            <a:r>
              <a:rPr lang="ru-ru" sz="1500" b="1">
                <a:solidFill>
                  <a:srgbClr val="292662"/>
                </a:solidFill>
                <a:latin typeface="Ubuntu Light" panose="020B0304030602030204" pitchFamily="34" charset="0"/>
              </a:rPr>
              <a:t>проблемами на </a:t>
            </a:r>
            <a:r>
              <a:rPr lang="ru-ru" sz="1500" b="1" dirty="0">
                <a:solidFill>
                  <a:srgbClr val="292662"/>
                </a:solidFill>
                <a:latin typeface="Ubuntu Light" panose="020B0304030602030204" pitchFamily="34" charset="0"/>
              </a:rPr>
              <a:t>работе. </a:t>
            </a:r>
            <a:r>
              <a:rPr lang="ru-ru" sz="1500" b="1">
                <a:solidFill>
                  <a:srgbClr val="292662"/>
                </a:solidFill>
                <a:latin typeface="Ubuntu Light" panose="020B0304030602030204" pitchFamily="34" charset="0"/>
              </a:rPr>
              <a:t>Несмотря на </a:t>
            </a:r>
            <a:r>
              <a:rPr lang="ru-ru" sz="1500" b="1" dirty="0">
                <a:solidFill>
                  <a:srgbClr val="292662"/>
                </a:solidFill>
                <a:latin typeface="Ubuntu Light" panose="020B0304030602030204" pitchFamily="34" charset="0"/>
              </a:rPr>
              <a:t>наличие важных навыков, у </a:t>
            </a:r>
            <a:r>
              <a:rPr lang="ru-ru" sz="1500" b="1">
                <a:solidFill>
                  <a:srgbClr val="292662"/>
                </a:solidFill>
                <a:latin typeface="Ubuntu Light" panose="020B0304030602030204" pitchFamily="34" charset="0"/>
              </a:rPr>
              <a:t>них часто </a:t>
            </a:r>
            <a:r>
              <a:rPr lang="ru-ru" sz="1500" b="1" dirty="0">
                <a:solidFill>
                  <a:srgbClr val="292662"/>
                </a:solidFill>
                <a:latin typeface="Ubuntu Light" panose="020B0304030602030204" pitchFamily="34" charset="0"/>
              </a:rPr>
              <a:t>нет возможности проявить себя.</a:t>
            </a:r>
          </a:p>
          <a:p>
            <a:pPr>
              <a:lnSpc>
                <a:spcPct val="110000"/>
              </a:lnSpc>
              <a:spcAft>
                <a:spcPts val="600"/>
              </a:spcAft>
              <a:defRPr/>
            </a:pPr>
            <a:r>
              <a:rPr lang="ru-ru" sz="1500" b="1" dirty="0">
                <a:solidFill>
                  <a:srgbClr val="292662"/>
                </a:solidFill>
                <a:latin typeface="Ubuntu Light" panose="020B0304030602030204" pitchFamily="34" charset="0"/>
              </a:rPr>
              <a:t>Концепция общего лидерства Специальной олимпиады призвана изменить такую ситуацию.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DF4CB0A-EF89-BC24-A6AC-96DD0040E95A}"/>
              </a:ext>
            </a:extLst>
          </p:cNvPr>
          <p:cNvGrpSpPr/>
          <p:nvPr/>
        </p:nvGrpSpPr>
        <p:grpSpPr>
          <a:xfrm>
            <a:off x="1456555" y="5616408"/>
            <a:ext cx="3861972" cy="559790"/>
            <a:chOff x="862428" y="5475799"/>
            <a:chExt cx="3861972" cy="55979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27637E1F-90E3-D9BF-3FAF-E77509E5F9ED}"/>
                </a:ext>
              </a:extLst>
            </p:cNvPr>
            <p:cNvSpPr/>
            <p:nvPr/>
          </p:nvSpPr>
          <p:spPr>
            <a:xfrm>
              <a:off x="1052171" y="5521694"/>
              <a:ext cx="3672229" cy="468000"/>
            </a:xfrm>
            <a:prstGeom prst="roundRect">
              <a:avLst>
                <a:gd name="adj" fmla="val 50000"/>
              </a:avLst>
            </a:prstGeom>
            <a:solidFill>
              <a:srgbClr val="29266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7BF0019A-CA1E-EDDD-7081-8B62DAAD35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62428" y="5475799"/>
              <a:ext cx="559790" cy="55979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8E2CA28-D3A1-1E0D-BA48-33D3DEEA8E18}"/>
                </a:ext>
              </a:extLst>
            </p:cNvPr>
            <p:cNvSpPr txBox="1"/>
            <p:nvPr/>
          </p:nvSpPr>
          <p:spPr>
            <a:xfrm>
              <a:off x="1452769" y="5604642"/>
              <a:ext cx="2966831" cy="3277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700" dirty="0">
                  <a:solidFill>
                    <a:srgbClr val="F7F5E8"/>
                  </a:solidFill>
                  <a:latin typeface="Ubuntu" panose="020B0504030602030204" pitchFamily="34" charset="0"/>
                </a:rPr>
                <a:t>Это интересное начало.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94CFBF8-FB30-F026-2423-360AA024A7B8}"/>
              </a:ext>
            </a:extLst>
          </p:cNvPr>
          <p:cNvSpPr txBox="1"/>
          <p:nvPr/>
        </p:nvSpPr>
        <p:spPr>
          <a:xfrm>
            <a:off x="6755932" y="1368811"/>
            <a:ext cx="4758401" cy="3776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  <a:defRPr/>
            </a:pPr>
            <a:r>
              <a:rPr lang="ru-ru" sz="1500" b="1" dirty="0">
                <a:solidFill>
                  <a:srgbClr val="292662"/>
                </a:solidFill>
                <a:latin typeface="Ubuntu Light" panose="020B0304030602030204" pitchFamily="34" charset="0"/>
              </a:rPr>
              <a:t>Во всем мире миллионы людей с ограниченными интеллектуальными возможностями сталкиваются с </a:t>
            </a:r>
            <a:r>
              <a:rPr lang="ru-ru" sz="1500" b="1">
                <a:solidFill>
                  <a:srgbClr val="292662"/>
                </a:solidFill>
                <a:latin typeface="Ubuntu Light" panose="020B0304030602030204" pitchFamily="34" charset="0"/>
              </a:rPr>
              <a:t>проблемами </a:t>
            </a:r>
            <a:br>
              <a:rPr lang="en-US" sz="1500" b="1">
                <a:solidFill>
                  <a:srgbClr val="292662"/>
                </a:solidFill>
                <a:latin typeface="Ubuntu Light" panose="020B0304030602030204" pitchFamily="34" charset="0"/>
              </a:rPr>
            </a:br>
            <a:r>
              <a:rPr lang="ru-ru" sz="1500" b="1">
                <a:solidFill>
                  <a:srgbClr val="292662"/>
                </a:solidFill>
                <a:latin typeface="Ubuntu Light" panose="020B0304030602030204" pitchFamily="34" charset="0"/>
              </a:rPr>
              <a:t>на </a:t>
            </a:r>
            <a:r>
              <a:rPr lang="ru-ru" sz="1500" b="1" dirty="0">
                <a:solidFill>
                  <a:srgbClr val="292662"/>
                </a:solidFill>
                <a:latin typeface="Ubuntu Light" panose="020B0304030602030204" pitchFamily="34" charset="0"/>
              </a:rPr>
              <a:t>работе. Несмотря на наличие важных навыков, у них </a:t>
            </a:r>
            <a:r>
              <a:rPr lang="ru-ru" sz="1500" b="1">
                <a:solidFill>
                  <a:srgbClr val="292662"/>
                </a:solidFill>
                <a:latin typeface="Ubuntu Light" panose="020B0304030602030204" pitchFamily="34" charset="0"/>
              </a:rPr>
              <a:t>часто нет возможности </a:t>
            </a:r>
            <a:br>
              <a:rPr lang="en-US" sz="1500" b="1">
                <a:solidFill>
                  <a:srgbClr val="292662"/>
                </a:solidFill>
                <a:latin typeface="Ubuntu Light" panose="020B0304030602030204" pitchFamily="34" charset="0"/>
              </a:rPr>
            </a:br>
            <a:r>
              <a:rPr lang="ru-ru" sz="1500" b="1">
                <a:solidFill>
                  <a:srgbClr val="292662"/>
                </a:solidFill>
                <a:latin typeface="Ubuntu Light" panose="020B0304030602030204" pitchFamily="34" charset="0"/>
              </a:rPr>
              <a:t>проявить </a:t>
            </a:r>
            <a:r>
              <a:rPr lang="ru-ru" sz="1500" b="1" dirty="0">
                <a:solidFill>
                  <a:srgbClr val="292662"/>
                </a:solidFill>
                <a:latin typeface="Ubuntu Light" panose="020B0304030602030204" pitchFamily="34" charset="0"/>
              </a:rPr>
              <a:t>себя.</a:t>
            </a:r>
          </a:p>
          <a:p>
            <a:pPr>
              <a:lnSpc>
                <a:spcPct val="110000"/>
              </a:lnSpc>
              <a:spcAft>
                <a:spcPts val="600"/>
              </a:spcAft>
              <a:defRPr/>
            </a:pPr>
            <a:r>
              <a:rPr lang="ru-ru" sz="1500" b="1" dirty="0">
                <a:solidFill>
                  <a:srgbClr val="292662"/>
                </a:solidFill>
                <a:latin typeface="Ubuntu Light" panose="020B0304030602030204" pitchFamily="34" charset="0"/>
              </a:rPr>
              <a:t>Концепция общего </a:t>
            </a:r>
            <a:r>
              <a:rPr lang="ru-ru" sz="1500" b="1">
                <a:solidFill>
                  <a:srgbClr val="292662"/>
                </a:solidFill>
                <a:latin typeface="Ubuntu Light" panose="020B0304030602030204" pitchFamily="34" charset="0"/>
              </a:rPr>
              <a:t>лидерства Специальной </a:t>
            </a:r>
            <a:r>
              <a:rPr lang="ru-ru" sz="1500" b="1" dirty="0">
                <a:solidFill>
                  <a:srgbClr val="292662"/>
                </a:solidFill>
                <a:latin typeface="Ubuntu Light" panose="020B0304030602030204" pitchFamily="34" charset="0"/>
              </a:rPr>
              <a:t>олимпиады призвана изменить такую ситуацию. </a:t>
            </a:r>
          </a:p>
          <a:p>
            <a:pPr>
              <a:lnSpc>
                <a:spcPct val="110000"/>
              </a:lnSpc>
              <a:spcAft>
                <a:spcPts val="600"/>
              </a:spcAft>
              <a:defRPr/>
            </a:pPr>
            <a:r>
              <a:rPr lang="ru-ru" sz="1500" dirty="0">
                <a:solidFill>
                  <a:srgbClr val="292662"/>
                </a:solidFill>
                <a:latin typeface="Ubuntu Light" panose="020B0304030602030204" pitchFamily="34" charset="0"/>
              </a:rPr>
              <a:t>«Люди недооценивают нас, — говорит Миллисент, атлет-лидер Специальной олимпиады в Кении. —  Когда я пытаюсь устроиться на работу, работодатель сначала просит меня что-нибудь написать и прочитать. Когда я говорю, что не умею, он высмеивает меня и отвечает отказом».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210262C-AC3B-99A5-8B0F-E948D456AA42}"/>
              </a:ext>
            </a:extLst>
          </p:cNvPr>
          <p:cNvGrpSpPr/>
          <p:nvPr/>
        </p:nvGrpSpPr>
        <p:grpSpPr>
          <a:xfrm>
            <a:off x="7099884" y="5615503"/>
            <a:ext cx="3760340" cy="561600"/>
            <a:chOff x="6880921" y="5473989"/>
            <a:chExt cx="3760340" cy="5616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D5AA8C5-CF55-A0BA-CBAF-46861509FF54}"/>
                </a:ext>
              </a:extLst>
            </p:cNvPr>
            <p:cNvSpPr/>
            <p:nvPr/>
          </p:nvSpPr>
          <p:spPr>
            <a:xfrm>
              <a:off x="7057198" y="5521694"/>
              <a:ext cx="3584063" cy="468000"/>
            </a:xfrm>
            <a:prstGeom prst="roundRect">
              <a:avLst>
                <a:gd name="adj" fmla="val 50000"/>
              </a:avLst>
            </a:prstGeom>
            <a:solidFill>
              <a:srgbClr val="F6891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C9A2E74-6818-50F6-A274-12451BAF9D8E}"/>
                </a:ext>
              </a:extLst>
            </p:cNvPr>
            <p:cNvSpPr txBox="1"/>
            <p:nvPr/>
          </p:nvSpPr>
          <p:spPr>
            <a:xfrm>
              <a:off x="7499144" y="5604642"/>
              <a:ext cx="2831399" cy="3277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700" dirty="0">
                  <a:solidFill>
                    <a:srgbClr val="F7F5E8"/>
                  </a:solidFill>
                  <a:latin typeface="Ubuntu" panose="020B0504030602030204" pitchFamily="34" charset="0"/>
                </a:rPr>
                <a:t>Это не так интересно.</a:t>
              </a: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85C5FA3B-B44D-4982-0707-3750F2C6B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880921" y="5473989"/>
              <a:ext cx="561600" cy="561600"/>
            </a:xfrm>
            <a:prstGeom prst="rect">
              <a:avLst/>
            </a:prstGeom>
          </p:spPr>
        </p:pic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D6EF5BD-8261-10F9-FE67-2FA80C53B241}"/>
              </a:ext>
            </a:extLst>
          </p:cNvPr>
          <p:cNvCxnSpPr/>
          <p:nvPr/>
        </p:nvCxnSpPr>
        <p:spPr>
          <a:xfrm>
            <a:off x="6204857" y="1368811"/>
            <a:ext cx="0" cy="4054690"/>
          </a:xfrm>
          <a:prstGeom prst="line">
            <a:avLst/>
          </a:prstGeom>
          <a:ln>
            <a:solidFill>
              <a:srgbClr val="F6891F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40511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43B960-853B-BFCE-FFD2-8386A659B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6B8B92-5796-85C7-A710-40E9052B02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ru-ru" dirty="0"/>
              <a:t>Первый день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C310C2-1391-2442-96C0-1EA7105DFC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0" y="2775308"/>
            <a:ext cx="5007429" cy="1307383"/>
          </a:xfrm>
        </p:spPr>
        <p:txBody>
          <a:bodyPr>
            <a:noAutofit/>
          </a:bodyPr>
          <a:lstStyle/>
          <a:p>
            <a:r>
              <a:rPr lang="ru-ru" dirty="0"/>
              <a:t>Знакомство со Специальной олимпиадой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F6EA32A-97FD-3C4C-4281-DB45D6ADCB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ru-ru" dirty="0"/>
              <a:t>1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FE61D5D7-58EE-A760-0C14-D6AEAFF8A4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69519" y="3238012"/>
            <a:ext cx="957943" cy="51448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1.1.</a:t>
            </a:r>
          </a:p>
        </p:txBody>
      </p:sp>
    </p:spTree>
    <p:extLst>
      <p:ext uri="{BB962C8B-B14F-4D97-AF65-F5344CB8AC3E}">
        <p14:creationId xmlns:p14="http://schemas.microsoft.com/office/powerpoint/2010/main" val="318421043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F8FEE-9841-3431-9EC3-F75AC283D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98E07B7-FD92-6A02-4512-3A448C225B1F}"/>
              </a:ext>
            </a:extLst>
          </p:cNvPr>
          <p:cNvSpPr/>
          <p:nvPr/>
        </p:nvSpPr>
        <p:spPr>
          <a:xfrm>
            <a:off x="212916" y="2032731"/>
            <a:ext cx="14430184" cy="4062555"/>
          </a:xfrm>
          <a:prstGeom prst="roundRect">
            <a:avLst>
              <a:gd name="adj" fmla="val 50000"/>
            </a:avLst>
          </a:prstGeom>
          <a:solidFill>
            <a:srgbClr val="F7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4AA037-F8C5-BFF5-8089-38494527A70B}"/>
              </a:ext>
            </a:extLst>
          </p:cNvPr>
          <p:cNvSpPr txBox="1"/>
          <p:nvPr/>
        </p:nvSpPr>
        <p:spPr>
          <a:xfrm>
            <a:off x="516821" y="1280287"/>
            <a:ext cx="865464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b="1" dirty="0">
                <a:solidFill>
                  <a:srgbClr val="292662"/>
                </a:solidFill>
                <a:latin typeface="Ubuntu" panose="020B0504030602030204" pitchFamily="34" charset="0"/>
              </a:rPr>
              <a:t>Используйте </a:t>
            </a:r>
            <a:r>
              <a:rPr lang="ru-ru" sz="2400" b="1" dirty="0">
                <a:solidFill>
                  <a:srgbClr val="F6891F"/>
                </a:solidFill>
                <a:latin typeface="Ubuntu" panose="020B0504030602030204" pitchFamily="34" charset="0"/>
              </a:rPr>
              <a:t>яркие</a:t>
            </a:r>
            <a:r>
              <a:rPr lang="ru-ru" sz="2400" b="1" dirty="0">
                <a:solidFill>
                  <a:srgbClr val="292662"/>
                </a:solidFill>
                <a:latin typeface="Ubuntu" panose="020B0504030602030204" pitchFamily="34" charset="0"/>
              </a:rPr>
              <a:t> слова-действия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6F5952-4AC4-D81E-E5ED-FDA1F413421A}"/>
              </a:ext>
            </a:extLst>
          </p:cNvPr>
          <p:cNvSpPr txBox="1"/>
          <p:nvPr/>
        </p:nvSpPr>
        <p:spPr>
          <a:xfrm>
            <a:off x="938919" y="2563873"/>
            <a:ext cx="20111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292662"/>
                </a:solidFill>
                <a:latin typeface="Ubuntu Light" panose="020B0304030602030204" pitchFamily="34" charset="0"/>
              </a:rPr>
              <a:t>Конфликтует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9677EF-D87A-900E-7190-E70D079C9AD5}"/>
              </a:ext>
            </a:extLst>
          </p:cNvPr>
          <p:cNvSpPr txBox="1"/>
          <p:nvPr/>
        </p:nvSpPr>
        <p:spPr>
          <a:xfrm>
            <a:off x="2555369" y="2563873"/>
            <a:ext cx="11830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F6891F"/>
                </a:solidFill>
                <a:latin typeface="Ubuntu Light" panose="020B0304030602030204" pitchFamily="34" charset="0"/>
              </a:rPr>
              <a:t>Бежит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9DE10F-8488-6C76-FA53-9F33FCAF8203}"/>
              </a:ext>
            </a:extLst>
          </p:cNvPr>
          <p:cNvSpPr txBox="1"/>
          <p:nvPr/>
        </p:nvSpPr>
        <p:spPr>
          <a:xfrm>
            <a:off x="4522700" y="2563873"/>
            <a:ext cx="250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F6891F"/>
                </a:solidFill>
                <a:latin typeface="Ubuntu Light" panose="020B0304030602030204" pitchFamily="34" charset="0"/>
              </a:rPr>
              <a:t>Преобразует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52BEE9-5515-6A44-25B3-BDD1A52D8980}"/>
              </a:ext>
            </a:extLst>
          </p:cNvPr>
          <p:cNvSpPr txBox="1"/>
          <p:nvPr/>
        </p:nvSpPr>
        <p:spPr>
          <a:xfrm>
            <a:off x="3148243" y="2563873"/>
            <a:ext cx="22066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292662"/>
                </a:solidFill>
                <a:latin typeface="Ubuntu Light" panose="020B0304030602030204" pitchFamily="34" charset="0"/>
              </a:rPr>
              <a:t>Руководит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11AB38-D0C0-1C49-0E28-CC899B016A32}"/>
              </a:ext>
            </a:extLst>
          </p:cNvPr>
          <p:cNvSpPr txBox="1"/>
          <p:nvPr/>
        </p:nvSpPr>
        <p:spPr>
          <a:xfrm>
            <a:off x="6412742" y="2563873"/>
            <a:ext cx="22505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292662"/>
                </a:solidFill>
                <a:latin typeface="Ubuntu Light" panose="020B0304030602030204" pitchFamily="34" charset="0"/>
              </a:rPr>
              <a:t>Изготавливает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08DCB1-9294-667D-B6DE-E30DE6E35050}"/>
              </a:ext>
            </a:extLst>
          </p:cNvPr>
          <p:cNvSpPr txBox="1"/>
          <p:nvPr/>
        </p:nvSpPr>
        <p:spPr>
          <a:xfrm>
            <a:off x="479808" y="3397108"/>
            <a:ext cx="1869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F6891F"/>
                </a:solidFill>
                <a:latin typeface="Ubuntu Light" panose="020B0304030602030204" pitchFamily="34" charset="0"/>
              </a:rPr>
              <a:t>Вытачивает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D30205-B301-B06F-6DA6-5FA1B3ABDFA8}"/>
              </a:ext>
            </a:extLst>
          </p:cNvPr>
          <p:cNvSpPr txBox="1"/>
          <p:nvPr/>
        </p:nvSpPr>
        <p:spPr>
          <a:xfrm>
            <a:off x="8278875" y="2563873"/>
            <a:ext cx="1189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F6891F"/>
                </a:solidFill>
                <a:latin typeface="Ubuntu Light" panose="020B0304030602030204" pitchFamily="34" charset="0"/>
              </a:rPr>
              <a:t>Решает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E1D998-980B-CC69-0046-5747EE14CA46}"/>
              </a:ext>
            </a:extLst>
          </p:cNvPr>
          <p:cNvSpPr txBox="1"/>
          <p:nvPr/>
        </p:nvSpPr>
        <p:spPr>
          <a:xfrm>
            <a:off x="3525248" y="3394701"/>
            <a:ext cx="22318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ru-ru" sz="1600" b="1" dirty="0">
                <a:solidFill>
                  <a:srgbClr val="F6891F"/>
                </a:solidFill>
                <a:latin typeface="Ubuntu Light" panose="020B0304030602030204" pitchFamily="34" charset="0"/>
              </a:rPr>
              <a:t>Раскрывает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C2BA91-DD24-2CBA-C103-F917D5E602A1}"/>
              </a:ext>
            </a:extLst>
          </p:cNvPr>
          <p:cNvSpPr txBox="1"/>
          <p:nvPr/>
        </p:nvSpPr>
        <p:spPr>
          <a:xfrm>
            <a:off x="1832022" y="3394701"/>
            <a:ext cx="2379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292662"/>
                </a:solidFill>
                <a:latin typeface="Ubuntu Light" panose="020B0304030602030204" pitchFamily="34" charset="0"/>
              </a:rPr>
              <a:t>Обнаруживает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59C728-DEB3-104B-6387-99FC528F8DB6}"/>
              </a:ext>
            </a:extLst>
          </p:cNvPr>
          <p:cNvSpPr txBox="1"/>
          <p:nvPr/>
        </p:nvSpPr>
        <p:spPr>
          <a:xfrm>
            <a:off x="5213506" y="3394701"/>
            <a:ext cx="15915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292662"/>
                </a:solidFill>
                <a:latin typeface="Ubuntu Light" panose="020B0304030602030204" pitchFamily="34" charset="0"/>
              </a:rPr>
              <a:t>Взломал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E6A03C-8414-95AD-3097-BD15882FD40F}"/>
              </a:ext>
            </a:extLst>
          </p:cNvPr>
          <p:cNvSpPr txBox="1"/>
          <p:nvPr/>
        </p:nvSpPr>
        <p:spPr>
          <a:xfrm>
            <a:off x="6604733" y="3394701"/>
            <a:ext cx="1189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F6891F"/>
                </a:solidFill>
                <a:latin typeface="Ubuntu Light" panose="020B0304030602030204" pitchFamily="34" charset="0"/>
              </a:rPr>
              <a:t>Учится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F2363D-3883-3C75-B055-74CAE6388B4B}"/>
              </a:ext>
            </a:extLst>
          </p:cNvPr>
          <p:cNvSpPr txBox="1"/>
          <p:nvPr/>
        </p:nvSpPr>
        <p:spPr>
          <a:xfrm>
            <a:off x="433338" y="4230343"/>
            <a:ext cx="20938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292662"/>
                </a:solidFill>
                <a:latin typeface="Ubuntu Light" panose="020B0304030602030204" pitchFamily="34" charset="0"/>
              </a:rPr>
              <a:t>Доказывает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67308A-A9D7-A935-D0CA-FA82FB368238}"/>
              </a:ext>
            </a:extLst>
          </p:cNvPr>
          <p:cNvSpPr txBox="1"/>
          <p:nvPr/>
        </p:nvSpPr>
        <p:spPr>
          <a:xfrm>
            <a:off x="3263143" y="4230896"/>
            <a:ext cx="1898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292662"/>
                </a:solidFill>
                <a:latin typeface="Ubuntu Light" panose="020B0304030602030204" pitchFamily="34" charset="0"/>
              </a:rPr>
              <a:t>Достигает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B95F64-D47A-777E-50A7-8A9D1BC161CC}"/>
              </a:ext>
            </a:extLst>
          </p:cNvPr>
          <p:cNvSpPr txBox="1"/>
          <p:nvPr/>
        </p:nvSpPr>
        <p:spPr>
          <a:xfrm>
            <a:off x="2257047" y="4230896"/>
            <a:ext cx="11830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F6891F"/>
                </a:solidFill>
                <a:latin typeface="Ubuntu Light" panose="020B0304030602030204" pitchFamily="34" charset="0"/>
              </a:rPr>
              <a:t>Блещет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6BD9BF9-53D4-AD73-959B-8E7AA1961966}"/>
              </a:ext>
            </a:extLst>
          </p:cNvPr>
          <p:cNvSpPr txBox="1"/>
          <p:nvPr/>
        </p:nvSpPr>
        <p:spPr>
          <a:xfrm>
            <a:off x="3999734" y="5063579"/>
            <a:ext cx="20962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F6891F"/>
                </a:solidFill>
                <a:latin typeface="Ubuntu Light" panose="020B0304030602030204" pitchFamily="34" charset="0"/>
              </a:rPr>
              <a:t>Исследует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5DBC3D-6214-8AE2-968F-AC05042A9E69}"/>
              </a:ext>
            </a:extLst>
          </p:cNvPr>
          <p:cNvSpPr txBox="1"/>
          <p:nvPr/>
        </p:nvSpPr>
        <p:spPr>
          <a:xfrm>
            <a:off x="957167" y="5063579"/>
            <a:ext cx="2385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F6891F"/>
                </a:solidFill>
                <a:latin typeface="Ubuntu Light" panose="020B0304030602030204" pitchFamily="34" charset="0"/>
              </a:rPr>
              <a:t>Преодолевает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03863B-A83E-06EF-C562-A7FA3FB170FC}"/>
              </a:ext>
            </a:extLst>
          </p:cNvPr>
          <p:cNvSpPr txBox="1"/>
          <p:nvPr/>
        </p:nvSpPr>
        <p:spPr>
          <a:xfrm>
            <a:off x="6135357" y="4239300"/>
            <a:ext cx="1776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292662"/>
                </a:solidFill>
                <a:latin typeface="Ubuntu Light" panose="020B0304030602030204" pitchFamily="34" charset="0"/>
              </a:rPr>
              <a:t>Обнимает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2675425-AA82-67D2-9E31-AF33A2AB226F}"/>
              </a:ext>
            </a:extLst>
          </p:cNvPr>
          <p:cNvSpPr txBox="1"/>
          <p:nvPr/>
        </p:nvSpPr>
        <p:spPr>
          <a:xfrm>
            <a:off x="4711068" y="4239300"/>
            <a:ext cx="18750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ru-ru" sz="1600" b="1" dirty="0">
                <a:solidFill>
                  <a:srgbClr val="F6891F"/>
                </a:solidFill>
                <a:latin typeface="Ubuntu Light" panose="020B0304030602030204" pitchFamily="34" charset="0"/>
              </a:rPr>
              <a:t>Направляет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B22D35F-6F6B-7615-885C-0CA68873DE74}"/>
              </a:ext>
            </a:extLst>
          </p:cNvPr>
          <p:cNvSpPr txBox="1"/>
          <p:nvPr/>
        </p:nvSpPr>
        <p:spPr>
          <a:xfrm>
            <a:off x="3065349" y="5063579"/>
            <a:ext cx="11830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292662"/>
                </a:solidFill>
                <a:latin typeface="Ubuntu Light" panose="020B0304030602030204" pitchFamily="34" charset="0"/>
              </a:rPr>
              <a:t>Строит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97C7EC4-30C9-3C39-E977-029FF007E112}"/>
              </a:ext>
            </a:extLst>
          </p:cNvPr>
          <p:cNvSpPr txBox="1"/>
          <p:nvPr/>
        </p:nvSpPr>
        <p:spPr>
          <a:xfrm>
            <a:off x="5800785" y="5063579"/>
            <a:ext cx="12239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292662"/>
                </a:solidFill>
                <a:latin typeface="Ubuntu Light" panose="020B0304030602030204" pitchFamily="34" charset="0"/>
              </a:rPr>
              <a:t>Учит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7B2E47CF-D2EF-F5F4-38DF-5C645ACAD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57032" y="3618996"/>
            <a:ext cx="4224952" cy="3356718"/>
          </a:xfrm>
          <a:prstGeom prst="rect">
            <a:avLst/>
          </a:prstGeom>
        </p:spPr>
      </p:pic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0BF02FA-00B2-38DB-CFE5-FF3D0BC717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Рассказывание историй о результатах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2840BD3-57A3-BE3E-E1F4-9407EC7098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39945" y="575623"/>
            <a:ext cx="528061" cy="356260"/>
          </a:xfrm>
        </p:spPr>
        <p:txBody>
          <a:bodyPr/>
          <a:lstStyle/>
          <a:p>
            <a:r>
              <a:rPr lang="ru-ru" dirty="0"/>
              <a:t>1.4.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A3F403CB-70DE-DF44-C6FE-D17DD9777B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Первый день</a:t>
            </a:r>
          </a:p>
        </p:txBody>
      </p:sp>
    </p:spTree>
    <p:extLst>
      <p:ext uri="{BB962C8B-B14F-4D97-AF65-F5344CB8AC3E}">
        <p14:creationId xmlns:p14="http://schemas.microsoft.com/office/powerpoint/2010/main" val="112540895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39C644-1470-B99C-2088-A8B433C3C4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8E51504-E42D-2EDD-04BF-22B982C1083D}"/>
              </a:ext>
            </a:extLst>
          </p:cNvPr>
          <p:cNvSpPr/>
          <p:nvPr/>
        </p:nvSpPr>
        <p:spPr>
          <a:xfrm>
            <a:off x="954961" y="3948545"/>
            <a:ext cx="10103951" cy="2321371"/>
          </a:xfrm>
          <a:prstGeom prst="roundRect">
            <a:avLst>
              <a:gd name="adj" fmla="val 13074"/>
            </a:avLst>
          </a:prstGeom>
          <a:solidFill>
            <a:srgbClr val="2926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0294582-F00D-6E32-8ADB-8079307129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ru-ru" sz="1300" dirty="0"/>
              <a:t>Рассказывание историй о результатах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742209-1601-4C68-4C95-598F212871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39945" y="575623"/>
            <a:ext cx="528061" cy="356260"/>
          </a:xfrm>
        </p:spPr>
        <p:txBody>
          <a:bodyPr/>
          <a:lstStyle/>
          <a:p>
            <a:r>
              <a:rPr lang="ru-ru" dirty="0"/>
              <a:t>1.4.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2A616D-C04A-3D7F-C326-DF7C5FB510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Первый день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ED3EBB-98FA-8C44-9CFB-007205E4EAA6}"/>
              </a:ext>
            </a:extLst>
          </p:cNvPr>
          <p:cNvSpPr txBox="1"/>
          <p:nvPr/>
        </p:nvSpPr>
        <p:spPr>
          <a:xfrm>
            <a:off x="4714609" y="4600877"/>
            <a:ext cx="3087251" cy="12909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t">
            <a:spAutoFit/>
          </a:bodyPr>
          <a:lstStyle/>
          <a:p>
            <a:pPr defTabSz="410751">
              <a:lnSpc>
                <a:spcPct val="110000"/>
              </a:lnSpc>
            </a:pPr>
            <a:r>
              <a:rPr lang="ru-ru" kern="0" dirty="0">
                <a:solidFill>
                  <a:srgbClr val="F7F5E8"/>
                </a:solidFill>
                <a:latin typeface="Ubuntu" panose="020B0504030602030204" pitchFamily="34" charset="0"/>
                <a:ea typeface="Avenir Book" charset="0"/>
                <a:cs typeface="Avenir Book" charset="0"/>
                <a:sym typeface="Helvetica Neue"/>
              </a:rPr>
              <a:t>Найдите время, чтобы </a:t>
            </a:r>
            <a:r>
              <a:rPr lang="ru-ru" b="1" kern="0" dirty="0">
                <a:solidFill>
                  <a:srgbClr val="F6891F"/>
                </a:solidFill>
                <a:latin typeface="Ubuntu" panose="020B0504030602030204" pitchFamily="34" charset="0"/>
                <a:ea typeface="Avenir Book" charset="0"/>
                <a:cs typeface="Avenir Book" charset="0"/>
                <a:sym typeface="Helvetica Neue"/>
              </a:rPr>
              <a:t>четко</a:t>
            </a:r>
            <a:r>
              <a:rPr lang="ru-ru" kern="0" dirty="0">
                <a:solidFill>
                  <a:srgbClr val="F6891F"/>
                </a:solidFill>
                <a:latin typeface="Ubuntu" panose="020B0504030602030204" pitchFamily="34" charset="0"/>
                <a:ea typeface="Avenir Book" charset="0"/>
                <a:cs typeface="Avenir Book" charset="0"/>
                <a:sym typeface="Helvetica Neue"/>
              </a:rPr>
              <a:t> </a:t>
            </a:r>
            <a:r>
              <a:rPr lang="ru-ru" b="1" kern="0" dirty="0">
                <a:solidFill>
                  <a:srgbClr val="F6891F"/>
                </a:solidFill>
                <a:latin typeface="Ubuntu" panose="020B0504030602030204" pitchFamily="34" charset="0"/>
                <a:ea typeface="Avenir Book" charset="0"/>
                <a:cs typeface="Avenir Book" charset="0"/>
                <a:sym typeface="Helvetica Neue"/>
              </a:rPr>
              <a:t>объяснить</a:t>
            </a:r>
            <a:r>
              <a:rPr lang="ru-ru" kern="0" dirty="0">
                <a:solidFill>
                  <a:srgbClr val="F7F5E8"/>
                </a:solidFill>
                <a:latin typeface="Ubuntu" panose="020B0504030602030204" pitchFamily="34" charset="0"/>
                <a:ea typeface="Avenir Book" charset="0"/>
                <a:cs typeface="Avenir Book" charset="0"/>
                <a:sym typeface="Helvetica Neue"/>
              </a:rPr>
              <a:t>, как работа Специальной олимпиады привела к позитивным изменениям.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A87957-FCF7-5A53-BBD5-432D06208BFE}"/>
              </a:ext>
            </a:extLst>
          </p:cNvPr>
          <p:cNvSpPr txBox="1"/>
          <p:nvPr/>
        </p:nvSpPr>
        <p:spPr>
          <a:xfrm>
            <a:off x="1530486" y="4600877"/>
            <a:ext cx="2742721" cy="12909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ru-ru" b="1" dirty="0">
                <a:solidFill>
                  <a:srgbClr val="F6891F"/>
                </a:solidFill>
                <a:latin typeface="Ubuntu" panose="020B0504030602030204" pitchFamily="34" charset="0"/>
              </a:rPr>
              <a:t>Выбирайте</a:t>
            </a:r>
            <a:r>
              <a:rPr lang="ru-ru" dirty="0">
                <a:solidFill>
                  <a:srgbClr val="F7F5E8"/>
                </a:solidFill>
                <a:latin typeface="Ubuntu" panose="020B0504030602030204" pitchFamily="34" charset="0"/>
              </a:rPr>
              <a:t> истории о людях, в жизни которых произошли большие изменения.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24AE381-5664-177C-7CA9-E83D33FD143F}"/>
              </a:ext>
            </a:extLst>
          </p:cNvPr>
          <p:cNvSpPr txBox="1">
            <a:spLocks/>
          </p:cNvSpPr>
          <p:nvPr/>
        </p:nvSpPr>
        <p:spPr>
          <a:xfrm>
            <a:off x="8051971" y="4600877"/>
            <a:ext cx="2609543" cy="1069051"/>
          </a:xfrm>
          <a:prstGeom prst="rect">
            <a:avLst/>
          </a:prstGeom>
          <a:noFill/>
        </p:spPr>
        <p:txBody>
          <a:bodyPr anchor="t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ru-ru" sz="1800" dirty="0">
                <a:solidFill>
                  <a:srgbClr val="F7F5E8"/>
                </a:solidFill>
                <a:latin typeface="Ubuntu" panose="020B0504030602030204" pitchFamily="34" charset="0"/>
              </a:rPr>
              <a:t>Всегда указывайте </a:t>
            </a:r>
            <a:r>
              <a:rPr lang="ru-ru" sz="1800" b="1" dirty="0">
                <a:solidFill>
                  <a:srgbClr val="F6891F"/>
                </a:solidFill>
                <a:latin typeface="Ubuntu" panose="020B0504030602030204" pitchFamily="34" charset="0"/>
              </a:rPr>
              <a:t>проблему</a:t>
            </a:r>
            <a:r>
              <a:rPr lang="ru-ru" sz="1800" dirty="0">
                <a:solidFill>
                  <a:srgbClr val="F7F5E8"/>
                </a:solidFill>
                <a:latin typeface="Ubuntu" panose="020B0504030602030204" pitchFamily="34" charset="0"/>
              </a:rPr>
              <a:t> и представляйте </a:t>
            </a:r>
            <a:r>
              <a:rPr lang="ru-ru" sz="1800" b="1" dirty="0">
                <a:solidFill>
                  <a:srgbClr val="F6891F"/>
                </a:solidFill>
                <a:latin typeface="Ubuntu" panose="020B0504030602030204" pitchFamily="34" charset="0"/>
              </a:rPr>
              <a:t>результат</a:t>
            </a:r>
            <a:r>
              <a:rPr lang="ru-ru" sz="1800" dirty="0">
                <a:solidFill>
                  <a:srgbClr val="F7F5E8"/>
                </a:solidFill>
                <a:latin typeface="Ubuntu" panose="020B0504030602030204" pitchFamily="34" charset="0"/>
              </a:rPr>
              <a:t>.</a:t>
            </a:r>
          </a:p>
        </p:txBody>
      </p:sp>
      <p:pic>
        <p:nvPicPr>
          <p:cNvPr id="19" name="Picture 18" descr="Ребенок напрягает мышцы&#10;&#10;Описание создается автоматически">
            <a:extLst>
              <a:ext uri="{FF2B5EF4-FFF2-40B4-BE49-F238E27FC236}">
                <a16:creationId xmlns:a16="http://schemas.microsoft.com/office/drawing/2014/main" id="{41EC174E-7A03-A6AB-870E-201B5AE74F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62" b="44178"/>
          <a:stretch/>
        </p:blipFill>
        <p:spPr>
          <a:xfrm>
            <a:off x="954961" y="1410766"/>
            <a:ext cx="10103951" cy="2957745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677E170C-7A82-42C6-1FC0-D78DD5F6FC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473481" y="4221979"/>
            <a:ext cx="347725" cy="347725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ECCEE64D-AB5D-FFE5-7254-6C73C8D44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8031188" y="4216219"/>
            <a:ext cx="347725" cy="347725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C267CE70-6DDF-494F-8F79-0911488551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4650820" y="4216219"/>
            <a:ext cx="347725" cy="34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77028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66E7CB-48BA-FF9C-D49E-1CC8AE238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91DD51-A19F-E428-FD0D-A03EE25C3E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Рассказывание историй о результатах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573C10-C50F-90E3-C367-3A6F530416C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39945" y="575623"/>
            <a:ext cx="528061" cy="356260"/>
          </a:xfrm>
        </p:spPr>
        <p:txBody>
          <a:bodyPr/>
          <a:lstStyle/>
          <a:p>
            <a:r>
              <a:rPr lang="ru-ru" dirty="0"/>
              <a:t>1.4.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206FAA-D15C-6BD7-C93D-DFA9C552F3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Первый день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0E7B32-B3CB-8FDF-ABF5-D72793AD7DA7}"/>
              </a:ext>
            </a:extLst>
          </p:cNvPr>
          <p:cNvSpPr txBox="1"/>
          <p:nvPr/>
        </p:nvSpPr>
        <p:spPr>
          <a:xfrm>
            <a:off x="5410200" y="2836595"/>
            <a:ext cx="5240919" cy="1539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ru-ru" b="1" dirty="0">
                <a:solidFill>
                  <a:srgbClr val="F6891F"/>
                </a:solidFill>
                <a:latin typeface="Ubuntu" panose="020B0504030602030204" pitchFamily="34" charset="0"/>
              </a:rPr>
              <a:t>Подумайте о работе, которую, как вы знаете, Специальная олимпиада выполняет в рамках вашей программы.</a:t>
            </a:r>
          </a:p>
          <a:p>
            <a:pPr marL="533400" indent="-355600">
              <a:lnSpc>
                <a:spcPct val="120000"/>
              </a:lnSpc>
              <a:spcAft>
                <a:spcPts val="600"/>
              </a:spcAft>
              <a:buBlip>
                <a:blip r:embed="rId3"/>
              </a:buBlip>
            </a:pPr>
            <a:r>
              <a:rPr lang="ru-ru" dirty="0">
                <a:solidFill>
                  <a:srgbClr val="292662"/>
                </a:solidFill>
                <a:latin typeface="Ubuntu" panose="020B0504030602030204" pitchFamily="34" charset="0"/>
              </a:rPr>
              <a:t>Какова цель этой работы?</a:t>
            </a:r>
          </a:p>
          <a:p>
            <a:pPr marL="533400" indent="-355600">
              <a:lnSpc>
                <a:spcPct val="120000"/>
              </a:lnSpc>
              <a:spcAft>
                <a:spcPts val="600"/>
              </a:spcAft>
              <a:buBlip>
                <a:blip r:embed="rId3"/>
              </a:buBlip>
            </a:pPr>
            <a:r>
              <a:rPr lang="ru-ru" dirty="0">
                <a:solidFill>
                  <a:srgbClr val="292662"/>
                </a:solidFill>
                <a:latin typeface="Ubuntu" panose="020B0504030602030204" pitchFamily="34" charset="0"/>
              </a:rPr>
              <a:t>Какого результата вам следует ожидать?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B685B64-4E96-D467-7695-E40A8542C068}"/>
              </a:ext>
            </a:extLst>
          </p:cNvPr>
          <p:cNvSpPr/>
          <p:nvPr/>
        </p:nvSpPr>
        <p:spPr>
          <a:xfrm>
            <a:off x="-351419" y="1242786"/>
            <a:ext cx="5092700" cy="5894614"/>
          </a:xfrm>
          <a:prstGeom prst="roundRect">
            <a:avLst>
              <a:gd name="adj" fmla="val 5372"/>
            </a:avLst>
          </a:prstGeom>
          <a:solidFill>
            <a:srgbClr val="2926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C5C930-B9F3-FDEC-160D-6C5D59CA3AEB}"/>
              </a:ext>
            </a:extLst>
          </p:cNvPr>
          <p:cNvSpPr txBox="1"/>
          <p:nvPr/>
        </p:nvSpPr>
        <p:spPr>
          <a:xfrm>
            <a:off x="1794881" y="1968665"/>
            <a:ext cx="2777119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F6891F"/>
                </a:solidFill>
                <a:latin typeface="Ubuntu" panose="020B0504030602030204" pitchFamily="34" charset="0"/>
              </a:rPr>
              <a:t>Обсуждение историй о результатах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FD55136-ED85-71F6-AF3F-A63E2965D9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824" y="2186620"/>
            <a:ext cx="691914" cy="54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99823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EF28A8-BB9D-4BE2-2FFA-AEBB765530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Первый день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CD54328-59AF-5C85-2E8A-FB9DE23513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/>
              <a:t>Вовлечение </a:t>
            </a:r>
            <a:br>
              <a:rPr lang="en-US"/>
            </a:br>
            <a:r>
              <a:rPr lang="ru-ru"/>
              <a:t>братьев </a:t>
            </a:r>
            <a:r>
              <a:rPr lang="ru-ru" dirty="0"/>
              <a:t>и сестер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9617CF3-A228-A679-B4CA-459FBDFCD1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02174" y="3238012"/>
            <a:ext cx="957943" cy="514481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1.4.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2BF4596-D8AE-ACE5-E8AF-E2BB61D3AA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ru-ru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6003047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481D7F-2186-EF6B-AFAE-ABF6CEF91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60D55EA-3D68-D199-9F83-CC6A9DFD91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42716" y="444728"/>
            <a:ext cx="2046514" cy="632958"/>
          </a:xfrm>
        </p:spPr>
        <p:txBody>
          <a:bodyPr/>
          <a:lstStyle/>
          <a:p>
            <a:r>
              <a:rPr lang="ru-ru" dirty="0"/>
              <a:t>Вовлечение братьев и сестер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9AF5F3-61AC-F19B-5D98-C5C7ACB29C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39945" y="575623"/>
            <a:ext cx="528061" cy="356260"/>
          </a:xfrm>
        </p:spPr>
        <p:txBody>
          <a:bodyPr/>
          <a:lstStyle/>
          <a:p>
            <a:r>
              <a:rPr lang="ru-ru" dirty="0"/>
              <a:t>1.4.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41A838-ED00-3CF8-7F54-574ADACAC1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Первый день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6769E35-B3A8-92D6-2F7A-E4AB817338A8}"/>
              </a:ext>
            </a:extLst>
          </p:cNvPr>
          <p:cNvSpPr/>
          <p:nvPr/>
        </p:nvSpPr>
        <p:spPr>
          <a:xfrm>
            <a:off x="-228600" y="1242786"/>
            <a:ext cx="4724400" cy="5894614"/>
          </a:xfrm>
          <a:prstGeom prst="roundRect">
            <a:avLst>
              <a:gd name="adj" fmla="val 5372"/>
            </a:avLst>
          </a:prstGeom>
          <a:solidFill>
            <a:srgbClr val="2926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9C0D6A2-2447-3E0F-5DCD-7013CE0B96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2133" y="2000357"/>
            <a:ext cx="552451" cy="5524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AFE00E-7134-76A7-1F9C-92DAA4ED97F8}"/>
              </a:ext>
            </a:extLst>
          </p:cNvPr>
          <p:cNvSpPr txBox="1"/>
          <p:nvPr/>
        </p:nvSpPr>
        <p:spPr>
          <a:xfrm>
            <a:off x="1244599" y="2000357"/>
            <a:ext cx="1916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6891F"/>
                </a:solidFill>
                <a:latin typeface="Ubuntu" panose="020B0504030602030204" pitchFamily="34" charset="0"/>
              </a:rPr>
              <a:t>Задание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518499-96C1-5522-E089-6847FCF4FFEC}"/>
              </a:ext>
            </a:extLst>
          </p:cNvPr>
          <p:cNvSpPr txBox="1"/>
          <p:nvPr/>
        </p:nvSpPr>
        <p:spPr>
          <a:xfrm>
            <a:off x="1244599" y="2644914"/>
            <a:ext cx="2559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Ubuntu" panose="020B0504030602030204" pitchFamily="34" charset="0"/>
              </a:rPr>
              <a:t>Задание «Айсберг»</a:t>
            </a:r>
          </a:p>
        </p:txBody>
      </p:sp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B07970BC-944F-1C8D-5482-DD8B3270F4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6827" y="1413355"/>
            <a:ext cx="3950095" cy="49993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897155-9EF8-ACB5-893D-D87D198C12E8}"/>
              </a:ext>
            </a:extLst>
          </p:cNvPr>
          <p:cNvSpPr txBox="1"/>
          <p:nvPr/>
        </p:nvSpPr>
        <p:spPr>
          <a:xfrm>
            <a:off x="7490636" y="2395032"/>
            <a:ext cx="1466040" cy="45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300" dirty="0">
                <a:latin typeface="Comic Sans MS bold italic" panose="030F0902030302060204" pitchFamily="66" charset="0"/>
              </a:rPr>
              <a:t>Физические характеристики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0B9E8A-AC8F-31F2-9606-01E584B8FCF7}"/>
              </a:ext>
            </a:extLst>
          </p:cNvPr>
          <p:cNvSpPr txBox="1"/>
          <p:nvPr/>
        </p:nvSpPr>
        <p:spPr>
          <a:xfrm>
            <a:off x="6960411" y="2959208"/>
            <a:ext cx="1466040" cy="272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300" dirty="0">
                <a:latin typeface="Comic Sans MS bold italic" panose="030F0902030302060204" pitchFamily="66" charset="0"/>
              </a:rPr>
              <a:t>Язык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717435-4C81-FD43-9801-1F37D596BD5F}"/>
              </a:ext>
            </a:extLst>
          </p:cNvPr>
          <p:cNvSpPr txBox="1"/>
          <p:nvPr/>
        </p:nvSpPr>
        <p:spPr>
          <a:xfrm>
            <a:off x="8068486" y="3089197"/>
            <a:ext cx="1466040" cy="272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300" dirty="0">
                <a:latin typeface="Comic Sans MS bold italic" panose="030F0902030302060204" pitchFamily="66" charset="0"/>
              </a:rPr>
              <a:t>Одежда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9DBDA4-E6CF-0333-5058-DE6D2BEEEA7F}"/>
              </a:ext>
            </a:extLst>
          </p:cNvPr>
          <p:cNvSpPr txBox="1"/>
          <p:nvPr/>
        </p:nvSpPr>
        <p:spPr>
          <a:xfrm>
            <a:off x="7271562" y="3627864"/>
            <a:ext cx="1904188" cy="272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300" dirty="0">
                <a:latin typeface="Comic Sans MS bold italic" panose="030F0902030302060204" pitchFamily="66" charset="0"/>
              </a:rPr>
              <a:t>Прошлый опыт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70883C-CCA7-8DF5-F2C6-B1F55434C69C}"/>
              </a:ext>
            </a:extLst>
          </p:cNvPr>
          <p:cNvSpPr txBox="1"/>
          <p:nvPr/>
        </p:nvSpPr>
        <p:spPr>
          <a:xfrm>
            <a:off x="6995337" y="4060252"/>
            <a:ext cx="1904188" cy="272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300" dirty="0">
                <a:latin typeface="Comic Sans MS bold italic" panose="030F0902030302060204" pitchFamily="66" charset="0"/>
              </a:rPr>
              <a:t>Где мы выросли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76B7E8-8B7F-929D-CFE6-06D724EA36F8}"/>
              </a:ext>
            </a:extLst>
          </p:cNvPr>
          <p:cNvSpPr txBox="1"/>
          <p:nvPr/>
        </p:nvSpPr>
        <p:spPr>
          <a:xfrm>
            <a:off x="7998743" y="4583192"/>
            <a:ext cx="1904188" cy="272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300" dirty="0">
                <a:latin typeface="Comic Sans MS bold italic" panose="030F0902030302060204" pitchFamily="66" charset="0"/>
              </a:rPr>
              <a:t>Ценности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337CC0-3067-849F-5BA1-048F89351DA4}"/>
              </a:ext>
            </a:extLst>
          </p:cNvPr>
          <p:cNvSpPr txBox="1"/>
          <p:nvPr/>
        </p:nvSpPr>
        <p:spPr>
          <a:xfrm>
            <a:off x="7184486" y="4738233"/>
            <a:ext cx="1533384" cy="45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300">
                <a:latin typeface="Comic Sans MS bold italic" panose="030F0902030302060204" pitchFamily="66" charset="0"/>
              </a:rPr>
              <a:t>Наши симпатии и антипатии</a:t>
            </a:r>
            <a:endParaRPr lang="ru-ru" sz="1300" dirty="0">
              <a:latin typeface="Comic Sans MS bold italic" panose="030F090203030206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A17CC2-BAAE-86AE-45EC-A82FDD20025D}"/>
              </a:ext>
            </a:extLst>
          </p:cNvPr>
          <p:cNvSpPr txBox="1"/>
          <p:nvPr/>
        </p:nvSpPr>
        <p:spPr>
          <a:xfrm>
            <a:off x="7657286" y="5291390"/>
            <a:ext cx="1353548" cy="272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300" dirty="0">
                <a:latin typeface="Comic Sans MS bold italic" panose="030F0902030302060204" pitchFamily="66" charset="0"/>
              </a:rPr>
              <a:t>Убеждения</a:t>
            </a:r>
          </a:p>
        </p:txBody>
      </p:sp>
    </p:spTree>
    <p:extLst>
      <p:ext uri="{BB962C8B-B14F-4D97-AF65-F5344CB8AC3E}">
        <p14:creationId xmlns:p14="http://schemas.microsoft.com/office/powerpoint/2010/main" val="173481084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098EF7-8B54-A089-C00C-B29094B215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02EA65-3973-0117-3CFA-C635E9A4C4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43210" y="444728"/>
            <a:ext cx="2155371" cy="632958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Вовлечение </a:t>
            </a:r>
            <a:r>
              <a:rPr kumimoji="0" lang="ru-ru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братьев </a:t>
            </a:r>
            <a:b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</a:br>
            <a:r>
              <a:rPr kumimoji="0" lang="ru-ru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и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сестер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CE3928D-EB1D-A095-3D4B-117AEE9355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39945" y="575623"/>
            <a:ext cx="528061" cy="356260"/>
          </a:xfrm>
        </p:spPr>
        <p:txBody>
          <a:bodyPr/>
          <a:lstStyle/>
          <a:p>
            <a:r>
              <a:rPr lang="ru-ru" dirty="0"/>
              <a:t>1.4.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95FE4A3-561C-3668-DC35-8E04D8E533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Первый день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273F5E6-2384-0070-6275-2B8BF228358E}"/>
              </a:ext>
            </a:extLst>
          </p:cNvPr>
          <p:cNvSpPr/>
          <p:nvPr/>
        </p:nvSpPr>
        <p:spPr>
          <a:xfrm>
            <a:off x="-228600" y="1242786"/>
            <a:ext cx="4724400" cy="5894614"/>
          </a:xfrm>
          <a:prstGeom prst="roundRect">
            <a:avLst>
              <a:gd name="adj" fmla="val 5372"/>
            </a:avLst>
          </a:prstGeom>
          <a:solidFill>
            <a:srgbClr val="2926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FDE5E0-74BF-85DC-A003-8738B6CB1389}"/>
              </a:ext>
            </a:extLst>
          </p:cNvPr>
          <p:cNvSpPr txBox="1"/>
          <p:nvPr/>
        </p:nvSpPr>
        <p:spPr>
          <a:xfrm>
            <a:off x="4964798" y="2721113"/>
            <a:ext cx="6190882" cy="2358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lnSpc>
                <a:spcPct val="120000"/>
              </a:lnSpc>
              <a:spcAft>
                <a:spcPts val="1200"/>
              </a:spcAft>
              <a:buBlip>
                <a:blip r:embed="rId3"/>
              </a:buBlip>
            </a:pPr>
            <a:r>
              <a:rPr lang="ru-ru" dirty="0">
                <a:solidFill>
                  <a:srgbClr val="292662"/>
                </a:solidFill>
                <a:latin typeface="Ubuntu" panose="020B0504030602030204" pitchFamily="34" charset="0"/>
              </a:rPr>
              <a:t>Как внешние характеристики влияют на </a:t>
            </a:r>
            <a:r>
              <a:rPr lang="ru-ru">
                <a:solidFill>
                  <a:srgbClr val="292662"/>
                </a:solidFill>
                <a:latin typeface="Ubuntu" panose="020B0504030602030204" pitchFamily="34" charset="0"/>
              </a:rPr>
              <a:t>нас </a:t>
            </a:r>
            <a:br>
              <a:rPr lang="en-US">
                <a:solidFill>
                  <a:srgbClr val="292662"/>
                </a:solidFill>
                <a:latin typeface="Ubuntu" panose="020B0504030602030204" pitchFamily="34" charset="0"/>
              </a:rPr>
            </a:br>
            <a:r>
              <a:rPr lang="ru-ru">
                <a:solidFill>
                  <a:srgbClr val="292662"/>
                </a:solidFill>
                <a:latin typeface="Ubuntu" panose="020B0504030602030204" pitchFamily="34" charset="0"/>
              </a:rPr>
              <a:t>как </a:t>
            </a:r>
            <a:r>
              <a:rPr lang="ru-ru" dirty="0">
                <a:solidFill>
                  <a:srgbClr val="292662"/>
                </a:solidFill>
                <a:latin typeface="Ubuntu" panose="020B0504030602030204" pitchFamily="34" charset="0"/>
              </a:rPr>
              <a:t>семейных лидеров? </a:t>
            </a:r>
          </a:p>
          <a:p>
            <a:pPr marL="355600" indent="-355600">
              <a:lnSpc>
                <a:spcPct val="120000"/>
              </a:lnSpc>
              <a:spcAft>
                <a:spcPts val="1200"/>
              </a:spcAft>
              <a:buBlip>
                <a:blip r:embed="rId3"/>
              </a:buBlip>
            </a:pPr>
            <a:r>
              <a:rPr lang="ru-ru" dirty="0">
                <a:solidFill>
                  <a:srgbClr val="292662"/>
                </a:solidFill>
                <a:latin typeface="Ubuntu" panose="020B0504030602030204" pitchFamily="34" charset="0"/>
              </a:rPr>
              <a:t>Как внутренние характеристики </a:t>
            </a:r>
            <a:r>
              <a:rPr lang="ru-ru">
                <a:solidFill>
                  <a:srgbClr val="292662"/>
                </a:solidFill>
                <a:latin typeface="Ubuntu" panose="020B0504030602030204" pitchFamily="34" charset="0"/>
              </a:rPr>
              <a:t>влияют на </a:t>
            </a:r>
            <a:br>
              <a:rPr lang="en-US">
                <a:solidFill>
                  <a:srgbClr val="292662"/>
                </a:solidFill>
                <a:latin typeface="Ubuntu" panose="020B0504030602030204" pitchFamily="34" charset="0"/>
              </a:rPr>
            </a:br>
            <a:r>
              <a:rPr lang="ru-ru">
                <a:solidFill>
                  <a:srgbClr val="292662"/>
                </a:solidFill>
                <a:latin typeface="Ubuntu" panose="020B0504030602030204" pitchFamily="34" charset="0"/>
              </a:rPr>
              <a:t>нас </a:t>
            </a:r>
            <a:r>
              <a:rPr lang="ru-ru" dirty="0">
                <a:solidFill>
                  <a:srgbClr val="292662"/>
                </a:solidFill>
                <a:latin typeface="Ubuntu" panose="020B0504030602030204" pitchFamily="34" charset="0"/>
              </a:rPr>
              <a:t>как семейных лидеров? </a:t>
            </a:r>
          </a:p>
          <a:p>
            <a:pPr marL="355600" indent="-355600">
              <a:lnSpc>
                <a:spcPct val="120000"/>
              </a:lnSpc>
              <a:spcAft>
                <a:spcPts val="1200"/>
              </a:spcAft>
              <a:buBlip>
                <a:blip r:embed="rId3"/>
              </a:buBlip>
            </a:pPr>
            <a:r>
              <a:rPr lang="ru-ru" dirty="0">
                <a:solidFill>
                  <a:srgbClr val="292662"/>
                </a:solidFill>
                <a:latin typeface="Ubuntu" panose="020B0504030602030204" pitchFamily="34" charset="0"/>
              </a:rPr>
              <a:t>Как мы можем использовать эти айсберги</a:t>
            </a:r>
            <a:r>
              <a:rPr lang="ru-ru">
                <a:solidFill>
                  <a:srgbClr val="292662"/>
                </a:solidFill>
                <a:latin typeface="Ubuntu" panose="020B0504030602030204" pitchFamily="34" charset="0"/>
              </a:rPr>
              <a:t>, </a:t>
            </a:r>
            <a:br>
              <a:rPr lang="en-US">
                <a:solidFill>
                  <a:srgbClr val="292662"/>
                </a:solidFill>
                <a:latin typeface="Ubuntu" panose="020B0504030602030204" pitchFamily="34" charset="0"/>
              </a:rPr>
            </a:br>
            <a:r>
              <a:rPr lang="ru-ru">
                <a:solidFill>
                  <a:srgbClr val="292662"/>
                </a:solidFill>
                <a:latin typeface="Ubuntu" panose="020B0504030602030204" pitchFamily="34" charset="0"/>
              </a:rPr>
              <a:t>чтобы </a:t>
            </a:r>
            <a:r>
              <a:rPr lang="ru-ru" dirty="0">
                <a:solidFill>
                  <a:srgbClr val="292662"/>
                </a:solidFill>
                <a:latin typeface="Ubuntu" panose="020B0504030602030204" pitchFamily="34" charset="0"/>
              </a:rPr>
              <a:t>понять друг друга как лидеров?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7EA153-6C02-AC99-8905-9A11BFF7F51B}"/>
              </a:ext>
            </a:extLst>
          </p:cNvPr>
          <p:cNvSpPr txBox="1"/>
          <p:nvPr/>
        </p:nvSpPr>
        <p:spPr>
          <a:xfrm>
            <a:off x="1244598" y="2000357"/>
            <a:ext cx="2892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6891F"/>
                </a:solidFill>
                <a:latin typeface="Ubuntu" panose="020B0504030602030204" pitchFamily="34" charset="0"/>
              </a:rPr>
              <a:t>Размышления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CF78AB-8684-3AF4-6DA2-6249ACCE8035}"/>
              </a:ext>
            </a:extLst>
          </p:cNvPr>
          <p:cNvSpPr txBox="1"/>
          <p:nvPr/>
        </p:nvSpPr>
        <p:spPr>
          <a:xfrm>
            <a:off x="1244599" y="2644914"/>
            <a:ext cx="2733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Ubuntu" panose="020B0504030602030204" pitchFamily="34" charset="0"/>
              </a:rPr>
              <a:t>Задание «Айсберг»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75C070D-4A9C-B547-9B63-0F1C2C1E72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2133" y="1979568"/>
            <a:ext cx="554400" cy="5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30405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D49D115-2F07-487B-1C47-56C4D6AC7D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43210" y="444728"/>
            <a:ext cx="2155371" cy="632958"/>
          </a:xfrm>
        </p:spPr>
        <p:txBody>
          <a:bodyPr/>
          <a:lstStyle/>
          <a:p>
            <a:r>
              <a:rPr lang="ru-ru" dirty="0"/>
              <a:t>Вовлечение </a:t>
            </a:r>
            <a:r>
              <a:rPr lang="ru-ru"/>
              <a:t>братьев </a:t>
            </a:r>
            <a:br>
              <a:rPr lang="en-US"/>
            </a:br>
            <a:r>
              <a:rPr lang="ru-ru"/>
              <a:t>и </a:t>
            </a:r>
            <a:r>
              <a:rPr lang="ru-ru" dirty="0"/>
              <a:t>сестер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4112438-B66E-2EED-E320-1A1116D71E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39945" y="575623"/>
            <a:ext cx="528061" cy="356260"/>
          </a:xfrm>
        </p:spPr>
        <p:txBody>
          <a:bodyPr/>
          <a:lstStyle/>
          <a:p>
            <a:r>
              <a:rPr lang="ru-ru" dirty="0"/>
              <a:t>1.4.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05938A-CFB6-5132-C0B4-1AC7C472C5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Первый день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71A18D-7B55-8A16-4E5B-0C44E49F4E53}"/>
              </a:ext>
            </a:extLst>
          </p:cNvPr>
          <p:cNvSpPr txBox="1"/>
          <p:nvPr/>
        </p:nvSpPr>
        <p:spPr>
          <a:xfrm>
            <a:off x="811899" y="1690287"/>
            <a:ext cx="5651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6891F"/>
                </a:solidFill>
                <a:latin typeface="Ubuntu" panose="020B0504030602030204" pitchFamily="34" charset="0"/>
              </a:rPr>
              <a:t>Вовлечение братьев и сестер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1ADE0A-D1DE-4608-5446-FF0B681BD1D8}"/>
              </a:ext>
            </a:extLst>
          </p:cNvPr>
          <p:cNvSpPr txBox="1"/>
          <p:nvPr/>
        </p:nvSpPr>
        <p:spPr>
          <a:xfrm>
            <a:off x="811899" y="2331889"/>
            <a:ext cx="5500001" cy="195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5000"/>
              </a:lnSpc>
              <a:spcAft>
                <a:spcPts val="600"/>
              </a:spcAft>
            </a:pPr>
            <a:r>
              <a:rPr lang="ru-ru" sz="1600" dirty="0">
                <a:solidFill>
                  <a:srgbClr val="292662"/>
                </a:solidFill>
                <a:latin typeface="Ubuntu" panose="020B0504030602030204" pitchFamily="34" charset="0"/>
              </a:rPr>
              <a:t>Под вовлечением братьев и сестер понимается активное участие брата или сестры человека с ограниченными интеллектуальными возможностями в его жизни. </a:t>
            </a:r>
          </a:p>
          <a:p>
            <a:pPr>
              <a:lnSpc>
                <a:spcPct val="105000"/>
              </a:lnSpc>
              <a:spcAft>
                <a:spcPts val="600"/>
              </a:spcAft>
            </a:pPr>
            <a:r>
              <a:rPr lang="ru-ru" sz="1600" dirty="0">
                <a:solidFill>
                  <a:srgbClr val="292662"/>
                </a:solidFill>
                <a:latin typeface="Ubuntu" panose="020B0504030602030204" pitchFamily="34" charset="0"/>
              </a:rPr>
              <a:t>Вовлеченные братья и сестры активно </a:t>
            </a:r>
            <a:r>
              <a:rPr lang="ru-ru" sz="1600">
                <a:solidFill>
                  <a:srgbClr val="292662"/>
                </a:solidFill>
                <a:latin typeface="Ubuntu" panose="020B0504030602030204" pitchFamily="34" charset="0"/>
              </a:rPr>
              <a:t>участвуют </a:t>
            </a:r>
            <a:br>
              <a:rPr lang="en-US" sz="1600">
                <a:solidFill>
                  <a:srgbClr val="292662"/>
                </a:solidFill>
                <a:latin typeface="Ubuntu" panose="020B0504030602030204" pitchFamily="34" charset="0"/>
              </a:rPr>
            </a:br>
            <a:r>
              <a:rPr lang="ru-ru" sz="1600">
                <a:solidFill>
                  <a:srgbClr val="292662"/>
                </a:solidFill>
                <a:latin typeface="Ubuntu" panose="020B0504030602030204" pitchFamily="34" charset="0"/>
              </a:rPr>
              <a:t>в </a:t>
            </a:r>
            <a:r>
              <a:rPr lang="ru-ru" sz="1600" dirty="0">
                <a:solidFill>
                  <a:srgbClr val="292662"/>
                </a:solidFill>
                <a:latin typeface="Ubuntu" panose="020B0504030602030204" pitchFamily="34" charset="0"/>
              </a:rPr>
              <a:t>работе Специальной олимпиады вместе со своими братьями и сестрами.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A40050-554F-BD2B-BE82-4BC193D7900E}"/>
              </a:ext>
            </a:extLst>
          </p:cNvPr>
          <p:cNvSpPr txBox="1"/>
          <p:nvPr/>
        </p:nvSpPr>
        <p:spPr>
          <a:xfrm>
            <a:off x="1342835" y="4835817"/>
            <a:ext cx="4589628" cy="404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ru-ru" sz="1900" b="1" dirty="0">
                <a:solidFill>
                  <a:srgbClr val="F6891F"/>
                </a:solidFill>
                <a:latin typeface="Ubuntu" panose="020B0504030602030204" pitchFamily="34" charset="0"/>
              </a:rPr>
              <a:t>Каким образом?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FE2A02-E9EC-1107-36D3-CE00727515C9}"/>
              </a:ext>
            </a:extLst>
          </p:cNvPr>
          <p:cNvSpPr txBox="1"/>
          <p:nvPr/>
        </p:nvSpPr>
        <p:spPr>
          <a:xfrm>
            <a:off x="811899" y="5257023"/>
            <a:ext cx="5500001" cy="844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5000"/>
              </a:lnSpc>
              <a:spcAft>
                <a:spcPts val="600"/>
              </a:spcAft>
            </a:pPr>
            <a:r>
              <a:rPr lang="ru-ru" sz="1600" dirty="0">
                <a:solidFill>
                  <a:srgbClr val="292662"/>
                </a:solidFill>
                <a:latin typeface="Ubuntu" panose="020B0504030602030204" pitchFamily="34" charset="0"/>
              </a:rPr>
              <a:t>Посредством поддержки, волонтерства, </a:t>
            </a:r>
            <a:r>
              <a:rPr lang="ru-ru" sz="1600">
                <a:solidFill>
                  <a:srgbClr val="292662"/>
                </a:solidFill>
                <a:latin typeface="Ubuntu" panose="020B0504030602030204" pitchFamily="34" charset="0"/>
              </a:rPr>
              <a:t>участия </a:t>
            </a:r>
            <a:br>
              <a:rPr lang="en-US" sz="1600">
                <a:solidFill>
                  <a:srgbClr val="292662"/>
                </a:solidFill>
                <a:latin typeface="Ubuntu" panose="020B0504030602030204" pitchFamily="34" charset="0"/>
              </a:rPr>
            </a:br>
            <a:r>
              <a:rPr lang="ru-ru" sz="1600">
                <a:solidFill>
                  <a:srgbClr val="292662"/>
                </a:solidFill>
                <a:latin typeface="Ubuntu" panose="020B0504030602030204" pitchFamily="34" charset="0"/>
              </a:rPr>
              <a:t>в </a:t>
            </a:r>
            <a:r>
              <a:rPr lang="ru-ru" sz="1600" dirty="0">
                <a:solidFill>
                  <a:srgbClr val="292662"/>
                </a:solidFill>
                <a:latin typeface="Ubuntu" panose="020B0504030602030204" pitchFamily="34" charset="0"/>
              </a:rPr>
              <a:t>мероприятиях, общения и информационно-просветительской деятельности!</a:t>
            </a:r>
          </a:p>
        </p:txBody>
      </p:sp>
      <p:pic>
        <p:nvPicPr>
          <p:cNvPr id="20" name="Picture 19" descr="Группа обнимающихся женщин&#10;&#10;Описание создается автоматически">
            <a:extLst>
              <a:ext uri="{FF2B5EF4-FFF2-40B4-BE49-F238E27FC236}">
                <a16:creationId xmlns:a16="http://schemas.microsoft.com/office/drawing/2014/main" id="{CB7B25C8-1839-40FC-B2C1-7A6CB2F1FB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2" t="5987" r="930"/>
          <a:stretch/>
        </p:blipFill>
        <p:spPr>
          <a:xfrm>
            <a:off x="6463399" y="1511300"/>
            <a:ext cx="5958205" cy="459057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79B76347-FB2B-FD66-D12D-8EC6747C3B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7937" y="4493375"/>
            <a:ext cx="506797" cy="68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55751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439FB-A102-7B92-5938-F62441A53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1DBE437-5FC1-B9D5-30F1-6ECDD7EEF3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42968" y="444728"/>
            <a:ext cx="2155371" cy="632958"/>
          </a:xfrm>
        </p:spPr>
        <p:txBody>
          <a:bodyPr/>
          <a:lstStyle/>
          <a:p>
            <a:r>
              <a:rPr lang="ru-ru" dirty="0"/>
              <a:t>Вовлечение </a:t>
            </a:r>
            <a:r>
              <a:rPr lang="ru-ru"/>
              <a:t>братьев </a:t>
            </a:r>
            <a:br>
              <a:rPr lang="en-US"/>
            </a:br>
            <a:r>
              <a:rPr lang="ru-ru"/>
              <a:t>и </a:t>
            </a:r>
            <a:r>
              <a:rPr lang="ru-ru" dirty="0"/>
              <a:t>сестер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C45B5B9-E3E2-21BF-D505-A26232583A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39945" y="575381"/>
            <a:ext cx="528061" cy="356260"/>
          </a:xfrm>
        </p:spPr>
        <p:txBody>
          <a:bodyPr/>
          <a:lstStyle/>
          <a:p>
            <a:r>
              <a:rPr lang="ru-ru" dirty="0"/>
              <a:t>1.4.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A52B1D3-0F60-ABE4-CB6A-45A654A337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Первый день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7D6831-0AE1-B08C-29FF-8384FA3371F1}"/>
              </a:ext>
            </a:extLst>
          </p:cNvPr>
          <p:cNvSpPr txBox="1"/>
          <p:nvPr/>
        </p:nvSpPr>
        <p:spPr>
          <a:xfrm>
            <a:off x="811899" y="1387260"/>
            <a:ext cx="5651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6891F"/>
                </a:solidFill>
                <a:latin typeface="Ubuntu" panose="020B0504030602030204" pitchFamily="34" charset="0"/>
              </a:rPr>
              <a:t>Взаимовыгодные результаты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F3AD41-D8A7-02C0-1269-3A700EC7FE7F}"/>
              </a:ext>
            </a:extLst>
          </p:cNvPr>
          <p:cNvSpPr txBox="1"/>
          <p:nvPr/>
        </p:nvSpPr>
        <p:spPr>
          <a:xfrm>
            <a:off x="5096163" y="2322943"/>
            <a:ext cx="6802175" cy="4381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3538" indent="-363538">
              <a:lnSpc>
                <a:spcPct val="105000"/>
              </a:lnSpc>
              <a:spcAft>
                <a:spcPts val="600"/>
              </a:spcAft>
              <a:buBlip>
                <a:blip r:embed="rId3"/>
              </a:buBlip>
            </a:pPr>
            <a:r>
              <a:rPr lang="ru-ru" sz="1600" dirty="0">
                <a:solidFill>
                  <a:srgbClr val="292662"/>
                </a:solidFill>
                <a:latin typeface="Ubuntu" panose="020B0504030602030204" pitchFamily="34" charset="0"/>
              </a:rPr>
              <a:t>Гордость за себя и своего брата или сестру </a:t>
            </a:r>
          </a:p>
          <a:p>
            <a:pPr marL="363538" indent="-363538">
              <a:lnSpc>
                <a:spcPct val="105000"/>
              </a:lnSpc>
              <a:spcAft>
                <a:spcPts val="600"/>
              </a:spcAft>
              <a:buBlip>
                <a:blip r:embed="rId3"/>
              </a:buBlip>
            </a:pPr>
            <a:r>
              <a:rPr lang="ru-ru" sz="1600" dirty="0">
                <a:solidFill>
                  <a:srgbClr val="292662"/>
                </a:solidFill>
                <a:latin typeface="Ubuntu" panose="020B0504030602030204" pitchFamily="34" charset="0"/>
              </a:rPr>
              <a:t>Повышение чувства собственного достоинства </a:t>
            </a:r>
          </a:p>
          <a:p>
            <a:pPr marL="363538" indent="-363538">
              <a:lnSpc>
                <a:spcPct val="105000"/>
              </a:lnSpc>
              <a:spcAft>
                <a:spcPts val="600"/>
              </a:spcAft>
              <a:buBlip>
                <a:blip r:embed="rId3"/>
              </a:buBlip>
            </a:pPr>
            <a:r>
              <a:rPr lang="ru-ru" sz="1600" dirty="0">
                <a:solidFill>
                  <a:srgbClr val="292662"/>
                </a:solidFill>
                <a:latin typeface="Ubuntu" panose="020B0504030602030204" pitchFamily="34" charset="0"/>
              </a:rPr>
              <a:t>Приобретение навыков профессионального развития </a:t>
            </a:r>
          </a:p>
          <a:p>
            <a:pPr marL="363538" indent="-363538">
              <a:lnSpc>
                <a:spcPct val="105000"/>
              </a:lnSpc>
              <a:spcAft>
                <a:spcPts val="600"/>
              </a:spcAft>
              <a:buBlip>
                <a:blip r:embed="rId3"/>
              </a:buBlip>
            </a:pPr>
            <a:r>
              <a:rPr lang="ru-ru" sz="1600" dirty="0">
                <a:solidFill>
                  <a:srgbClr val="292662"/>
                </a:solidFill>
                <a:latin typeface="Ubuntu" panose="020B0504030602030204" pitchFamily="34" charset="0"/>
              </a:rPr>
              <a:t>Развитие лидерских навыков и получение возможностей проявить себя </a:t>
            </a:r>
          </a:p>
          <a:p>
            <a:pPr marL="363538" indent="-363538">
              <a:lnSpc>
                <a:spcPct val="105000"/>
              </a:lnSpc>
              <a:spcAft>
                <a:spcPts val="600"/>
              </a:spcAft>
              <a:buBlip>
                <a:blip r:embed="rId3"/>
              </a:buBlip>
            </a:pPr>
            <a:r>
              <a:rPr lang="ru-ru" sz="1600" dirty="0">
                <a:solidFill>
                  <a:srgbClr val="292662"/>
                </a:solidFill>
                <a:latin typeface="Ubuntu" panose="020B0504030602030204" pitchFamily="34" charset="0"/>
              </a:rPr>
              <a:t>Приобретение навыков информационно-просветительской деятельности </a:t>
            </a:r>
          </a:p>
          <a:p>
            <a:pPr marL="363538" indent="-363538">
              <a:lnSpc>
                <a:spcPct val="105000"/>
              </a:lnSpc>
              <a:spcAft>
                <a:spcPts val="600"/>
              </a:spcAft>
              <a:buBlip>
                <a:blip r:embed="rId3"/>
              </a:buBlip>
            </a:pPr>
            <a:r>
              <a:rPr lang="ru-ru" sz="1600" dirty="0">
                <a:solidFill>
                  <a:srgbClr val="292662"/>
                </a:solidFill>
                <a:latin typeface="Ubuntu" panose="020B0504030602030204" pitchFamily="34" charset="0"/>
              </a:rPr>
              <a:t>Установление дружеских отношений с другими </a:t>
            </a:r>
            <a:r>
              <a:rPr lang="ru-ru" sz="1600">
                <a:solidFill>
                  <a:srgbClr val="292662"/>
                </a:solidFill>
                <a:latin typeface="Ubuntu" panose="020B0504030602030204" pitchFamily="34" charset="0"/>
              </a:rPr>
              <a:t>братьями </a:t>
            </a:r>
            <a:br>
              <a:rPr lang="en-US" sz="1600">
                <a:solidFill>
                  <a:srgbClr val="292662"/>
                </a:solidFill>
                <a:latin typeface="Ubuntu" panose="020B0504030602030204" pitchFamily="34" charset="0"/>
              </a:rPr>
            </a:br>
            <a:r>
              <a:rPr lang="ru-ru" sz="1600">
                <a:solidFill>
                  <a:srgbClr val="292662"/>
                </a:solidFill>
                <a:latin typeface="Ubuntu" panose="020B0504030602030204" pitchFamily="34" charset="0"/>
              </a:rPr>
              <a:t>и </a:t>
            </a:r>
            <a:r>
              <a:rPr lang="ru-ru" sz="1600" dirty="0">
                <a:solidFill>
                  <a:srgbClr val="292662"/>
                </a:solidFill>
                <a:latin typeface="Ubuntu" panose="020B0504030602030204" pitchFamily="34" charset="0"/>
              </a:rPr>
              <a:t>сестрами, а также атлетами </a:t>
            </a:r>
          </a:p>
          <a:p>
            <a:pPr marL="363538" indent="-363538">
              <a:lnSpc>
                <a:spcPct val="105000"/>
              </a:lnSpc>
              <a:spcAft>
                <a:spcPts val="600"/>
              </a:spcAft>
              <a:buBlip>
                <a:blip r:embed="rId3"/>
              </a:buBlip>
            </a:pPr>
            <a:r>
              <a:rPr lang="ru-ru" sz="1600" dirty="0">
                <a:solidFill>
                  <a:srgbClr val="292662"/>
                </a:solidFill>
                <a:latin typeface="Ubuntu" panose="020B0504030602030204" pitchFamily="34" charset="0"/>
              </a:rPr>
              <a:t>Укрепление связи с братом или сестрой </a:t>
            </a:r>
          </a:p>
          <a:p>
            <a:pPr marL="363538" indent="-363538">
              <a:lnSpc>
                <a:spcPct val="105000"/>
              </a:lnSpc>
              <a:spcAft>
                <a:spcPts val="600"/>
              </a:spcAft>
              <a:buBlip>
                <a:blip r:embed="rId3"/>
              </a:buBlip>
            </a:pPr>
            <a:r>
              <a:rPr lang="ru-ru" sz="1600" dirty="0">
                <a:solidFill>
                  <a:srgbClr val="292662"/>
                </a:solidFill>
                <a:latin typeface="Ubuntu" panose="020B0504030602030204" pitchFamily="34" charset="0"/>
              </a:rPr>
              <a:t>Развитие терпимости ко всем людям и благожелательного отношения к ним </a:t>
            </a:r>
          </a:p>
          <a:p>
            <a:pPr marL="363538" indent="-363538">
              <a:lnSpc>
                <a:spcPct val="105000"/>
              </a:lnSpc>
              <a:spcAft>
                <a:spcPts val="600"/>
              </a:spcAft>
              <a:buBlip>
                <a:blip r:embed="rId3"/>
              </a:buBlip>
            </a:pPr>
            <a:r>
              <a:rPr lang="ru-ru" sz="1600" dirty="0">
                <a:solidFill>
                  <a:srgbClr val="292662"/>
                </a:solidFill>
                <a:latin typeface="Ubuntu" panose="020B0504030602030204" pitchFamily="34" charset="0"/>
              </a:rPr>
              <a:t>Усиление чувства единения с семьей </a:t>
            </a:r>
          </a:p>
          <a:p>
            <a:pPr marL="363538" indent="-363538">
              <a:lnSpc>
                <a:spcPct val="105000"/>
              </a:lnSpc>
              <a:spcAft>
                <a:spcPts val="600"/>
              </a:spcAft>
              <a:buBlip>
                <a:blip r:embed="rId3"/>
              </a:buBlip>
            </a:pPr>
            <a:r>
              <a:rPr lang="ru-ru" sz="1600" dirty="0">
                <a:solidFill>
                  <a:srgbClr val="292662"/>
                </a:solidFill>
                <a:latin typeface="Ubuntu" panose="020B0504030602030204" pitchFamily="34" charset="0"/>
              </a:rPr>
              <a:t>Получение возможностей для личностного и спортивного роста 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0953310-8388-4437-9EC8-8CB36D91E592}"/>
              </a:ext>
            </a:extLst>
          </p:cNvPr>
          <p:cNvSpPr/>
          <p:nvPr/>
        </p:nvSpPr>
        <p:spPr>
          <a:xfrm>
            <a:off x="-405246" y="2064374"/>
            <a:ext cx="5049982" cy="4596518"/>
          </a:xfrm>
          <a:prstGeom prst="roundRect">
            <a:avLst>
              <a:gd name="adj" fmla="val 3734"/>
            </a:avLst>
          </a:prstGeom>
          <a:solidFill>
            <a:srgbClr val="F7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052444-1AF6-B692-573C-388563DD4579}"/>
              </a:ext>
            </a:extLst>
          </p:cNvPr>
          <p:cNvSpPr txBox="1"/>
          <p:nvPr/>
        </p:nvSpPr>
        <p:spPr>
          <a:xfrm>
            <a:off x="811899" y="2287431"/>
            <a:ext cx="3832837" cy="1385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ru-ru" dirty="0">
                <a:solidFill>
                  <a:srgbClr val="292662"/>
                </a:solidFill>
                <a:latin typeface="Ubuntu" panose="020B0504030602030204" pitchFamily="34" charset="0"/>
              </a:rPr>
              <a:t>Вовлечение братьев и сестер обеспечивает </a:t>
            </a:r>
            <a:r>
              <a:rPr lang="ru-ru" b="1" dirty="0">
                <a:solidFill>
                  <a:srgbClr val="F6891F"/>
                </a:solidFill>
                <a:latin typeface="Ubuntu" panose="020B0504030602030204" pitchFamily="34" charset="0"/>
              </a:rPr>
              <a:t>взаимовыгодные </a:t>
            </a:r>
            <a:r>
              <a:rPr lang="ru-ru" dirty="0">
                <a:solidFill>
                  <a:srgbClr val="292662"/>
                </a:solidFill>
                <a:latin typeface="Ubuntu" panose="020B0504030602030204" pitchFamily="34" charset="0"/>
              </a:rPr>
              <a:t>результаты для вас и вашего брата или сестры.</a:t>
            </a:r>
          </a:p>
        </p:txBody>
      </p:sp>
    </p:spTree>
    <p:extLst>
      <p:ext uri="{BB962C8B-B14F-4D97-AF65-F5344CB8AC3E}">
        <p14:creationId xmlns:p14="http://schemas.microsoft.com/office/powerpoint/2010/main" val="289568264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D7837B9-5D68-F2A4-1FF3-377C35456E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43210" y="444728"/>
            <a:ext cx="2155371" cy="632958"/>
          </a:xfrm>
        </p:spPr>
        <p:txBody>
          <a:bodyPr/>
          <a:lstStyle/>
          <a:p>
            <a:r>
              <a:rPr lang="ru-ru" dirty="0"/>
              <a:t>Вовлечение </a:t>
            </a:r>
            <a:r>
              <a:rPr lang="ru-ru"/>
              <a:t>братьев </a:t>
            </a:r>
            <a:br>
              <a:rPr lang="en-US"/>
            </a:br>
            <a:r>
              <a:rPr lang="ru-ru"/>
              <a:t>и </a:t>
            </a:r>
            <a:r>
              <a:rPr lang="ru-ru" dirty="0"/>
              <a:t>сестер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2A79B7-E8FC-17D7-A448-C84F235FDA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39945" y="575623"/>
            <a:ext cx="528061" cy="356260"/>
          </a:xfrm>
        </p:spPr>
        <p:txBody>
          <a:bodyPr/>
          <a:lstStyle/>
          <a:p>
            <a:r>
              <a:rPr lang="ru-ru" dirty="0"/>
              <a:t>1.4.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B5117-AA93-0FF6-0677-3E680C1F7D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Первый день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75E59E-0E31-6CC3-E43D-8E82C256F705}"/>
              </a:ext>
            </a:extLst>
          </p:cNvPr>
          <p:cNvSpPr txBox="1"/>
          <p:nvPr/>
        </p:nvSpPr>
        <p:spPr>
          <a:xfrm>
            <a:off x="811898" y="1387260"/>
            <a:ext cx="78171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6891F"/>
                </a:solidFill>
                <a:latin typeface="Ubuntu" panose="020B0504030602030204" pitchFamily="34" charset="0"/>
              </a:rPr>
              <a:t>Примеры вовлечения братьев и сестер </a:t>
            </a:r>
            <a:br/>
            <a:r>
              <a:rPr lang="ru-ru" sz="2800" b="1" dirty="0">
                <a:solidFill>
                  <a:srgbClr val="F6891F"/>
                </a:solidFill>
                <a:latin typeface="Ubuntu" panose="020B0504030602030204" pitchFamily="34" charset="0"/>
              </a:rPr>
              <a:t>Совет братьев и сестер ОАЭ</a:t>
            </a:r>
          </a:p>
        </p:txBody>
      </p:sp>
      <p:pic>
        <p:nvPicPr>
          <p:cNvPr id="10" name="Picture 9" descr="Человек в белой одежде&#10;&#10;Описание создается автоматически">
            <a:extLst>
              <a:ext uri="{FF2B5EF4-FFF2-40B4-BE49-F238E27FC236}">
                <a16:creationId xmlns:a16="http://schemas.microsoft.com/office/drawing/2014/main" id="{0331077E-F944-7754-CA25-5CD94101C9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263" y="3627921"/>
            <a:ext cx="9856164" cy="195248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420FFFCF-AAB0-21CB-D271-37633AB5AC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8572" y="2775427"/>
            <a:ext cx="9854856" cy="65357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16F68FD8-323E-69F8-23BA-072CBA80F5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49629" y="2863280"/>
            <a:ext cx="558542" cy="44955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5979189-09BA-4223-B14F-9C3FE7F449F2}"/>
              </a:ext>
            </a:extLst>
          </p:cNvPr>
          <p:cNvSpPr txBox="1"/>
          <p:nvPr/>
        </p:nvSpPr>
        <p:spPr>
          <a:xfrm>
            <a:off x="3536120" y="2882014"/>
            <a:ext cx="1695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solidFill>
                  <a:srgbClr val="F7F5E8"/>
                </a:solidFill>
                <a:latin typeface="Ubuntu" panose="020B0504030602030204" pitchFamily="34" charset="0"/>
              </a:rPr>
              <a:t>5 местных </a:t>
            </a:r>
            <a:r>
              <a:rPr lang="ru-ru" sz="1000" b="1">
                <a:solidFill>
                  <a:srgbClr val="F7F5E8"/>
                </a:solidFill>
                <a:latin typeface="Ubuntu" panose="020B0504030602030204" pitchFamily="34" charset="0"/>
              </a:rPr>
              <a:t>братьев </a:t>
            </a:r>
            <a:br>
              <a:rPr lang="en-US" sz="1000" b="1">
                <a:solidFill>
                  <a:srgbClr val="F7F5E8"/>
                </a:solidFill>
                <a:latin typeface="Ubuntu" panose="020B0504030602030204" pitchFamily="34" charset="0"/>
              </a:rPr>
            </a:br>
            <a:r>
              <a:rPr lang="ru-ru" sz="1000" b="1">
                <a:solidFill>
                  <a:srgbClr val="F7F5E8"/>
                </a:solidFill>
                <a:latin typeface="Ubuntu" panose="020B0504030602030204" pitchFamily="34" charset="0"/>
              </a:rPr>
              <a:t>и </a:t>
            </a:r>
            <a:r>
              <a:rPr lang="ru-ru" sz="1000" b="1" dirty="0">
                <a:solidFill>
                  <a:srgbClr val="F7F5E8"/>
                </a:solidFill>
                <a:latin typeface="Ubuntu" panose="020B0504030602030204" pitchFamily="34" charset="0"/>
              </a:rPr>
              <a:t>сестер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329D4A7A-C4AF-D205-280A-CADC0F0047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74617" y="2836034"/>
            <a:ext cx="435935" cy="50405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CF7D2FC-9D40-71E1-43CD-2A103DA3B873}"/>
              </a:ext>
            </a:extLst>
          </p:cNvPr>
          <p:cNvSpPr txBox="1"/>
          <p:nvPr/>
        </p:nvSpPr>
        <p:spPr>
          <a:xfrm>
            <a:off x="5736958" y="2809630"/>
            <a:ext cx="20665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solidFill>
                  <a:srgbClr val="F7F5E8"/>
                </a:solidFill>
                <a:latin typeface="Ubuntu" panose="020B0504030602030204" pitchFamily="34" charset="0"/>
              </a:rPr>
              <a:t>5 братьев и сестер, приехавших </a:t>
            </a:r>
            <a:r>
              <a:rPr lang="ru-ru" sz="1000" b="1">
                <a:solidFill>
                  <a:srgbClr val="F7F5E8"/>
                </a:solidFill>
                <a:latin typeface="Ubuntu" panose="020B0504030602030204" pitchFamily="34" charset="0"/>
              </a:rPr>
              <a:t>из </a:t>
            </a:r>
            <a:br>
              <a:rPr lang="en-US" sz="1000" b="1">
                <a:solidFill>
                  <a:srgbClr val="F7F5E8"/>
                </a:solidFill>
                <a:latin typeface="Ubuntu" panose="020B0504030602030204" pitchFamily="34" charset="0"/>
              </a:rPr>
            </a:br>
            <a:r>
              <a:rPr lang="ru-ru" sz="1000" b="1">
                <a:solidFill>
                  <a:srgbClr val="F7F5E8"/>
                </a:solidFill>
                <a:latin typeface="Ubuntu" panose="020B0504030602030204" pitchFamily="34" charset="0"/>
              </a:rPr>
              <a:t>других стран</a:t>
            </a:r>
            <a:endParaRPr lang="ru-ru" sz="1000" b="1" dirty="0">
              <a:solidFill>
                <a:srgbClr val="F7F5E8"/>
              </a:solidFill>
              <a:latin typeface="Ubuntu" panose="020B0504030602030204" pitchFamily="34" charset="0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1A7B0DCC-3CED-4FBD-F1AF-0B3656FE36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561495" y="2877435"/>
            <a:ext cx="449558" cy="44955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43EB98B-FB53-8645-D7C7-6394C2C98EEF}"/>
              </a:ext>
            </a:extLst>
          </p:cNvPr>
          <p:cNvSpPr txBox="1"/>
          <p:nvPr/>
        </p:nvSpPr>
        <p:spPr>
          <a:xfrm>
            <a:off x="8053990" y="2992104"/>
            <a:ext cx="13822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solidFill>
                  <a:srgbClr val="F7F5E8"/>
                </a:solidFill>
                <a:latin typeface="Ubuntu" panose="020B0504030602030204" pitchFamily="34" charset="0"/>
              </a:rPr>
              <a:t>2 года роли</a:t>
            </a:r>
          </a:p>
        </p:txBody>
      </p:sp>
    </p:spTree>
    <p:extLst>
      <p:ext uri="{BB962C8B-B14F-4D97-AF65-F5344CB8AC3E}">
        <p14:creationId xmlns:p14="http://schemas.microsoft.com/office/powerpoint/2010/main" val="391975545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EBFFCA-F59B-24FD-A9E9-C5D53D74A3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Первый день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2063292-5E7C-C4AB-54AD-67D2F5D9CF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/>
          </a:bodyPr>
          <a:lstStyle/>
          <a:p>
            <a:r>
              <a:rPr lang="ru-ru" dirty="0"/>
              <a:t>Планирование дальнейших действий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E622AA-1B11-DFF5-DF22-DEAF3593EE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1.5.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A3B05D4-96E5-A707-37F2-297035B5E1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6798122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10588</TotalTime>
  <Words>15863</Words>
  <Application>Microsoft Office PowerPoint</Application>
  <PresentationFormat>Widescreen</PresentationFormat>
  <Paragraphs>1810</Paragraphs>
  <Slides>110</Slides>
  <Notes>110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110</vt:i4>
      </vt:variant>
    </vt:vector>
  </HeadingPairs>
  <TitlesOfParts>
    <vt:vector size="121" baseType="lpstr">
      <vt:lpstr>Aptos</vt:lpstr>
      <vt:lpstr>Arial</vt:lpstr>
      <vt:lpstr>Calibri</vt:lpstr>
      <vt:lpstr>Calibri Light</vt:lpstr>
      <vt:lpstr>Comic Sans MS bold italic</vt:lpstr>
      <vt:lpstr>Symbol</vt:lpstr>
      <vt:lpstr>Times New Roman</vt:lpstr>
      <vt:lpstr>Ubuntu</vt:lpstr>
      <vt:lpstr>Ubuntu Light</vt:lpstr>
      <vt:lpstr>Wingdings</vt:lpstr>
      <vt:lpstr>Office Theme</vt:lpstr>
      <vt:lpstr>Обучение  семейных  лидеров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Family Leader Training Guide</dc:title>
  <dc:creator>Yaiguili Alvarado García</dc:creator>
  <cp:lastModifiedBy>Gaikwad, Ankita (Contractor)</cp:lastModifiedBy>
  <cp:revision>47</cp:revision>
  <dcterms:created xsi:type="dcterms:W3CDTF">2024-02-04T18:13:27Z</dcterms:created>
  <dcterms:modified xsi:type="dcterms:W3CDTF">2024-04-30T10:30:06Z</dcterms:modified>
</cp:coreProperties>
</file>