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261" r:id="rId3"/>
    <p:sldId id="260" r:id="rId4"/>
    <p:sldId id="404" r:id="rId5"/>
    <p:sldId id="406" r:id="rId6"/>
    <p:sldId id="257" r:id="rId7"/>
    <p:sldId id="258" r:id="rId8"/>
    <p:sldId id="259" r:id="rId9"/>
    <p:sldId id="386" r:id="rId10"/>
    <p:sldId id="262" r:id="rId11"/>
    <p:sldId id="263" r:id="rId12"/>
    <p:sldId id="264" r:id="rId13"/>
    <p:sldId id="265" r:id="rId14"/>
    <p:sldId id="266" r:id="rId15"/>
    <p:sldId id="267" r:id="rId16"/>
    <p:sldId id="370" r:id="rId17"/>
    <p:sldId id="377" r:id="rId18"/>
    <p:sldId id="385" r:id="rId19"/>
    <p:sldId id="378" r:id="rId20"/>
    <p:sldId id="379" r:id="rId21"/>
    <p:sldId id="382" r:id="rId22"/>
    <p:sldId id="381"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389" r:id="rId37"/>
    <p:sldId id="283" r:id="rId38"/>
    <p:sldId id="284" r:id="rId39"/>
    <p:sldId id="391" r:id="rId40"/>
    <p:sldId id="392" r:id="rId41"/>
    <p:sldId id="393" r:id="rId42"/>
    <p:sldId id="394" r:id="rId43"/>
    <p:sldId id="395" r:id="rId44"/>
    <p:sldId id="396" r:id="rId45"/>
    <p:sldId id="397" r:id="rId46"/>
    <p:sldId id="286" r:id="rId47"/>
    <p:sldId id="287" r:id="rId48"/>
    <p:sldId id="289" r:id="rId49"/>
    <p:sldId id="292" r:id="rId50"/>
    <p:sldId id="288" r:id="rId51"/>
    <p:sldId id="296" r:id="rId52"/>
    <p:sldId id="297" r:id="rId53"/>
    <p:sldId id="299" r:id="rId54"/>
    <p:sldId id="300" r:id="rId55"/>
    <p:sldId id="301" r:id="rId56"/>
    <p:sldId id="302" r:id="rId57"/>
    <p:sldId id="398" r:id="rId58"/>
    <p:sldId id="303" r:id="rId59"/>
    <p:sldId id="400" r:id="rId60"/>
    <p:sldId id="402" r:id="rId61"/>
    <p:sldId id="315" r:id="rId62"/>
    <p:sldId id="306" r:id="rId63"/>
    <p:sldId id="307" r:id="rId64"/>
    <p:sldId id="390" r:id="rId65"/>
    <p:sldId id="309" r:id="rId66"/>
    <p:sldId id="311" r:id="rId67"/>
    <p:sldId id="317" r:id="rId68"/>
    <p:sldId id="318" r:id="rId69"/>
    <p:sldId id="320" r:id="rId70"/>
    <p:sldId id="321" r:id="rId71"/>
    <p:sldId id="322" r:id="rId72"/>
    <p:sldId id="323" r:id="rId73"/>
    <p:sldId id="325" r:id="rId74"/>
    <p:sldId id="327" r:id="rId75"/>
    <p:sldId id="324" r:id="rId76"/>
    <p:sldId id="329" r:id="rId77"/>
    <p:sldId id="330" r:id="rId78"/>
    <p:sldId id="328" r:id="rId79"/>
    <p:sldId id="331" r:id="rId80"/>
    <p:sldId id="332" r:id="rId81"/>
    <p:sldId id="334" r:id="rId82"/>
    <p:sldId id="335" r:id="rId83"/>
    <p:sldId id="336" r:id="rId84"/>
    <p:sldId id="337" r:id="rId85"/>
    <p:sldId id="338" r:id="rId86"/>
    <p:sldId id="339" r:id="rId87"/>
    <p:sldId id="341" r:id="rId88"/>
    <p:sldId id="342" r:id="rId89"/>
    <p:sldId id="343" r:id="rId90"/>
    <p:sldId id="346" r:id="rId91"/>
    <p:sldId id="368" r:id="rId92"/>
    <p:sldId id="349" r:id="rId93"/>
    <p:sldId id="348" r:id="rId94"/>
    <p:sldId id="352" r:id="rId95"/>
    <p:sldId id="353" r:id="rId96"/>
    <p:sldId id="350" r:id="rId97"/>
    <p:sldId id="354" r:id="rId98"/>
    <p:sldId id="355" r:id="rId99"/>
    <p:sldId id="356" r:id="rId100"/>
    <p:sldId id="358" r:id="rId101"/>
    <p:sldId id="403" r:id="rId102"/>
    <p:sldId id="359" r:id="rId103"/>
    <p:sldId id="366" r:id="rId104"/>
    <p:sldId id="360" r:id="rId105"/>
    <p:sldId id="361" r:id="rId106"/>
    <p:sldId id="362" r:id="rId107"/>
    <p:sldId id="364" r:id="rId108"/>
    <p:sldId id="409" r:id="rId109"/>
    <p:sldId id="410" r:id="rId110"/>
    <p:sldId id="365"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BCD45-8DFB-7337-D8D5-9AD6BD4C8869}" name="Hannah Helton" initials="HH" userId="S::hhelton@specialolympics.org::50809f71-cd35-47c3-8c82-302f447fa588" providerId="AD"/>
  <p188:author id="{57F30FC0-CAF5-25AB-DA69-243E5394CDB2}" name="Yaiguili Alvarado García" initials="YA" userId="7060d762a36533a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026"/>
    <a:srgbClr val="B81BAF"/>
    <a:srgbClr val="1BB4E4"/>
    <a:srgbClr val="57C8EB"/>
    <a:srgbClr val="F9914C"/>
    <a:srgbClr val="F76200"/>
    <a:srgbClr val="FFDC33"/>
    <a:srgbClr val="E6CE54"/>
    <a:srgbClr val="1C9B86"/>
    <a:srgbClr val="40CF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0" autoAdjust="0"/>
    <p:restoredTop sz="96357" autoAdjust="0"/>
  </p:normalViewPr>
  <p:slideViewPr>
    <p:cSldViewPr snapToGrid="0">
      <p:cViewPr varScale="1">
        <p:scale>
          <a:sx n="86" d="100"/>
          <a:sy n="86" d="100"/>
        </p:scale>
        <p:origin x="672" y="6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3252"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8/10/relationships/authors" Targe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655B4-C2BD-47AA-9914-D700BD843E60}" type="datetimeFigureOut">
              <a:rPr lang="en-US" smtClean="0"/>
              <a:t>4/30/2024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B4960-CA66-47E0-A69E-4C8E9D6BFF86}" type="slidenum">
              <a:rPr lang="en-US" smtClean="0"/>
              <a:t>‹#›</a:t>
            </a:fld>
            <a:endParaRPr lang="en-US" dirty="0"/>
          </a:p>
        </p:txBody>
      </p:sp>
    </p:spTree>
    <p:extLst>
      <p:ext uri="{BB962C8B-B14F-4D97-AF65-F5344CB8AC3E}">
        <p14:creationId xmlns:p14="http://schemas.microsoft.com/office/powerpoint/2010/main" val="3701999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800" b="1" dirty="0"/>
              <a:t>Introduction : </a:t>
            </a:r>
            <a:br>
              <a:rPr dirty="0"/>
            </a:br>
            <a:r>
              <a:rPr lang="fr-fr" sz="800" b="0" dirty="0"/>
              <a:t>Bienvenue dans la formation sur le leadership familial ! </a:t>
            </a:r>
          </a:p>
          <a:p>
            <a:r>
              <a:rPr lang="fr-fr" sz="800" b="0" dirty="0"/>
              <a:t>Le « Script de l’animateur » sur chaque diapositive vous fournit un déroulé général que vous pouvez suivre. Les </a:t>
            </a:r>
            <a:r>
              <a:rPr lang="fr-fr" sz="800" b="0" i="1" dirty="0"/>
              <a:t>(Notes pour l’animateur</a:t>
            </a:r>
            <a:r>
              <a:rPr lang="fr-fr" sz="800" b="0" i="1" dirty="0">
                <a:sym typeface="Wingdings" panose="05000000000000000000" pitchFamily="2" charset="2"/>
              </a:rPr>
              <a:t> :) </a:t>
            </a:r>
            <a:r>
              <a:rPr lang="fr-fr" sz="800" b="0" i="0" dirty="0">
                <a:sym typeface="Wingdings" panose="05000000000000000000" pitchFamily="2" charset="2"/>
              </a:rPr>
              <a:t>vous guideront également à l’occasion de la présentation.</a:t>
            </a:r>
            <a:r>
              <a:rPr lang="fr-fr" sz="800" b="0" dirty="0"/>
              <a:t> Nous vous recommandons fortement d’intégrer un Athlète leader comme co-animateur tout au long de la formation. Nous avons indiqué les diapositives où la collaboration avec un Athlète leader peut être utile avec trois astérisques. (***) </a:t>
            </a:r>
          </a:p>
          <a:p>
            <a:endParaRPr lang="en-US" sz="800"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800" b="0" dirty="0"/>
              <a:t>Veuillez noter que les diapositives, la formation et votre animation sont flexibles et peuvent être adaptées en fonction de votre Programme et de votre région. </a:t>
            </a:r>
            <a:r>
              <a:rPr lang="fr-fr" sz="1050" dirty="0">
                <a:effectLst/>
                <a:latin typeface="Ubuntu Light" panose="020B0304030602030204" pitchFamily="34" charset="0"/>
                <a:ea typeface="Calibri" panose="020F0502020204030204" pitchFamily="34" charset="0"/>
                <a:cs typeface="Arial" panose="020B0604020202020204" pitchFamily="34" charset="0"/>
              </a:rPr>
              <a:t>Nous vous invitons à ajouter des contenus spécifiques à votre programme pour que la présentation soit plus parlante pour votre groupe de Leaders familiaux.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Ubuntu Light" panose="020B0304030602030204" pitchFamily="34" charset="0"/>
                <a:ea typeface="Calibri" panose="020F0502020204030204" pitchFamily="34" charset="0"/>
                <a:cs typeface="Arial" panose="020B0604020202020204" pitchFamily="34" charset="0"/>
              </a:rPr>
              <a:t>Il est recommandé que les leçons soient animées dans l’ordre et que chaque module ne dure pas plus d’une heure. La formation peut être divisée en plusieurs séances. En fin de compte, ce ne sont que des ressources mises à votre disposition. Vous devrez les adapter aux contraintes de votre Programme (temps, espace, technologie, etc.).</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endParaRPr lang="en-US" sz="900"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B1AB4960-CA66-47E0-A69E-4C8E9D6BFF86}" type="slidenum">
              <a:rPr lang="en-US" smtClean="0"/>
              <a:t>1</a:t>
            </a:fld>
            <a:endParaRPr lang="en-US" dirty="0"/>
          </a:p>
        </p:txBody>
      </p:sp>
    </p:spTree>
    <p:extLst>
      <p:ext uri="{BB962C8B-B14F-4D97-AF65-F5344CB8AC3E}">
        <p14:creationId xmlns:p14="http://schemas.microsoft.com/office/powerpoint/2010/main" val="9104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***Participation des athlètes recommandée</a:t>
            </a:r>
          </a:p>
          <a:p>
            <a:endParaRPr lang="en-US" b="1" dirty="0"/>
          </a:p>
          <a:p>
            <a:r>
              <a:rPr lang="fr-fr" b="1" dirty="0"/>
              <a:t>Script de l’animateur : </a:t>
            </a:r>
            <a:endParaRPr lang="en-US" b="0" dirty="0"/>
          </a:p>
          <a:p>
            <a:r>
              <a:rPr lang="fr-fr" b="0" dirty="0"/>
              <a:t>Commençons avec un retour sur l’histoire de Special Olympics. En 1968, Eunice Kennedy Shriver, fondatrice de Special Olympics, a organisé un camp d’été dans son jardin pour les personnes présentant une déficience intellectuelle. Au fil du temps, ce camp d’été s’est transformé pour devenir le mouvement mondial Special Olympics que nous connaissons aujourd’hui. </a:t>
            </a:r>
          </a:p>
          <a:p>
            <a:endParaRPr lang="en-US" b="0" dirty="0"/>
          </a:p>
          <a:p>
            <a:r>
              <a:rPr lang="fr-fr" b="0" dirty="0"/>
              <a:t>Eunice Kennedy Shriver fut une pionnière dans la défense des droits et l’acceptation des personnes présentant une déficience intellectuelle. Elle a montré au monde que le sport a le pouvoir de changer des vies. </a:t>
            </a:r>
          </a:p>
          <a:p>
            <a:endParaRPr lang="en-US" b="0" dirty="0"/>
          </a:p>
          <a:p>
            <a:r>
              <a:rPr lang="fr-fr" b="0" dirty="0"/>
              <a:t>Voici une courte biographie de notre fondatrice, sous forme de vidéo. </a:t>
            </a:r>
          </a:p>
          <a:p>
            <a:r>
              <a:rPr lang="fr-fr" b="0" dirty="0"/>
              <a:t>(</a:t>
            </a:r>
            <a:r>
              <a:rPr lang="fr-fr" b="0" i="1" dirty="0"/>
              <a:t>Notes pour l’animateur : cliquez sur le bouton orange (</a:t>
            </a:r>
            <a:r>
              <a:rPr lang="fr-FR" b="0" i="1" dirty="0"/>
              <a:t>Regarder une courte</a:t>
            </a:r>
            <a:r>
              <a:rPr lang="fr-fr" b="0" i="1" dirty="0"/>
              <a:t> biographie) et assurez-vous d’ACTIVER le sous-titrage codé)</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a:t>
            </a:fld>
            <a:endParaRPr lang="en-US" dirty="0"/>
          </a:p>
        </p:txBody>
      </p:sp>
    </p:spTree>
    <p:extLst>
      <p:ext uri="{BB962C8B-B14F-4D97-AF65-F5344CB8AC3E}">
        <p14:creationId xmlns:p14="http://schemas.microsoft.com/office/powerpoint/2010/main" val="26492835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3225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 </a:t>
            </a:r>
          </a:p>
          <a:p>
            <a:endParaRPr lang="en-US" b="1" dirty="0"/>
          </a:p>
          <a:p>
            <a:r>
              <a:rPr lang="fr-fr" b="1" dirty="0"/>
              <a:t>Script de l’animateur : </a:t>
            </a:r>
          </a:p>
          <a:p>
            <a:r>
              <a:rPr lang="fr-fr" b="0" dirty="0"/>
              <a:t>Vous avez maintenant l’occasion de créer votre plan d’action. Vous aurez 15 minutes pour répondre aux questions inscrites sur le plan d’action :</a:t>
            </a:r>
            <a:br>
              <a:rPr dirty="0"/>
            </a:br>
            <a:r>
              <a:rPr lang="fr-fr" b="0" dirty="0"/>
              <a:t>Quelles sont les personnes qui peuvent m’aider ? </a:t>
            </a:r>
          </a:p>
          <a:p>
            <a:r>
              <a:rPr lang="fr-fr" b="0" dirty="0"/>
              <a:t>De quelles ressources ai-je besoin ? </a:t>
            </a:r>
          </a:p>
          <a:p>
            <a:r>
              <a:rPr lang="fr-fr" b="0" dirty="0"/>
              <a:t>À quelles problématiques pourrais-je être confronté(e) ? </a:t>
            </a:r>
          </a:p>
          <a:p>
            <a:r>
              <a:rPr lang="fr-fr" b="0" dirty="0"/>
              <a:t>Quelles sont les solutions à ces problématiques ? </a:t>
            </a:r>
          </a:p>
          <a:p>
            <a:endParaRPr lang="en-US" b="0" dirty="0"/>
          </a:p>
          <a:p>
            <a:r>
              <a:rPr lang="fr-fr" b="0" dirty="0"/>
              <a:t>Après 15 minutes, vous aurez l’occasion de partager toutes vos préoccupations ou les difficultés auxquelles vous pensez pouvoir être confronté(e) avec un petit groupe d’environ 5 à 8 personnes. Vous pouvez vous soutenir mutuellement et réfléchir à des solutions. </a:t>
            </a:r>
          </a:p>
          <a:p>
            <a:endParaRPr lang="en-US" b="0" dirty="0"/>
          </a:p>
          <a:p>
            <a:r>
              <a:rPr lang="fr-fr" b="0" dirty="0"/>
              <a:t>Si, après avoir discuté avec votre groupe, vous souhaitez modifier </a:t>
            </a:r>
            <a:r>
              <a:rPr lang="fr-FR" b="0" dirty="0"/>
              <a:t>votre</a:t>
            </a:r>
            <a:r>
              <a:rPr lang="fr-fr" b="0" dirty="0"/>
              <a:t> plan d’action, vous pouvez tout à fait le faire ! Il est possible qu’un autre leader familial vous fasse d’excellentes suggestions de ressources ou trouve des solutions à vos éventuels défis. </a:t>
            </a:r>
            <a:br>
              <a:rPr dirty="0"/>
            </a:br>
            <a:br>
              <a:rPr dirty="0"/>
            </a:br>
            <a:r>
              <a:rPr lang="fr-fr" b="0" i="1" dirty="0"/>
              <a:t>(Notes pour l’animateur : laissez environ 15 minutes pour les partages et les discussions en groupe)</a:t>
            </a:r>
          </a:p>
          <a:p>
            <a:endParaRPr lang="en-US" b="0" i="1" dirty="0"/>
          </a:p>
          <a:p>
            <a:r>
              <a:rPr lang="fr-fr" b="0" i="0" dirty="0"/>
              <a:t>Excellent travail tout le monde ! J’espère que vous avez trouvé cet exercice utile et que vous disposez désormais d’un plan d’action pour vous aider à atteindre votre objectif de leadership.</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100</a:t>
            </a:fld>
            <a:endParaRPr lang="en-US" dirty="0"/>
          </a:p>
        </p:txBody>
      </p:sp>
    </p:spTree>
    <p:extLst>
      <p:ext uri="{BB962C8B-B14F-4D97-AF65-F5344CB8AC3E}">
        <p14:creationId xmlns:p14="http://schemas.microsoft.com/office/powerpoint/2010/main" val="11157292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45D8-624E-6ACD-C9C0-9693F7243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A0E39-AF2F-6E1C-AF46-7D68B74A2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AE160-8F4C-FBE7-B0DB-39348EC6A0A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endParaRPr lang="en-US" dirty="0"/>
          </a:p>
          <a:p>
            <a:r>
              <a:rPr lang="fr-fr" b="1" dirty="0"/>
              <a:t>Script de l’animateur : </a:t>
            </a:r>
            <a:br/>
            <a:r>
              <a:rPr lang="fr-fr" dirty="0"/>
              <a:t>Vous avez maintenant terminé le module « Planification de la prochaine étape ». Merci pour votre participation ! </a:t>
            </a:r>
            <a:br/>
            <a:r>
              <a:rPr lang="fr-fr" dirty="0"/>
              <a:t>Faisons ensemble une petite pause de remise en forme. </a:t>
            </a:r>
          </a:p>
          <a:p>
            <a:r>
              <a:rPr lang="fr-fr" dirty="0"/>
              <a:t>Vous disposerez ensuite d’environ 30 minutes pour une pause libre pour vous rafraîchir.</a:t>
            </a:r>
          </a:p>
          <a:p>
            <a:endParaRPr lang="en-US" dirty="0"/>
          </a:p>
        </p:txBody>
      </p:sp>
      <p:sp>
        <p:nvSpPr>
          <p:cNvPr id="4" name="Slide Number Placeholder 3">
            <a:extLst>
              <a:ext uri="{FF2B5EF4-FFF2-40B4-BE49-F238E27FC236}">
                <a16:creationId xmlns:a16="http://schemas.microsoft.com/office/drawing/2014/main" id="{0F179B25-C4A5-5D90-DD7F-A0609225B485}"/>
              </a:ext>
            </a:extLst>
          </p:cNvPr>
          <p:cNvSpPr>
            <a:spLocks noGrp="1"/>
          </p:cNvSpPr>
          <p:nvPr>
            <p:ph type="sldNum" sz="quarter" idx="5"/>
          </p:nvPr>
        </p:nvSpPr>
        <p:spPr/>
        <p:txBody>
          <a:bodyPr/>
          <a:lstStyle/>
          <a:p>
            <a:fld id="{B1AB4960-CA66-47E0-A69E-4C8E9D6BFF86}" type="slidenum">
              <a:rPr lang="en-US" smtClean="0"/>
              <a:t>101</a:t>
            </a:fld>
            <a:endParaRPr lang="en-US" dirty="0"/>
          </a:p>
        </p:txBody>
      </p:sp>
    </p:spTree>
    <p:extLst>
      <p:ext uri="{BB962C8B-B14F-4D97-AF65-F5344CB8AC3E}">
        <p14:creationId xmlns:p14="http://schemas.microsoft.com/office/powerpoint/2010/main" val="34141525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i="0" dirty="0"/>
              <a:t>Temps alloué : </a:t>
            </a:r>
            <a:r>
              <a:rPr lang="fr-fr" b="0" i="0" dirty="0"/>
              <a:t>1 heure</a:t>
            </a:r>
          </a:p>
          <a:p>
            <a:endParaRPr lang="en-US" b="0" i="1" dirty="0"/>
          </a:p>
          <a:p>
            <a:r>
              <a:rPr lang="fr-fr" b="0" i="1" dirty="0"/>
              <a:t>Notes pour l’animateur :</a:t>
            </a:r>
          </a:p>
          <a:p>
            <a:r>
              <a:rPr lang="fr-fr" i="1" dirty="0"/>
              <a:t>invitez un conférencier à aborder l’un des sujets ci-dessous. Le conférencier et le sujet doivent être axés sur la participation des familles d’une manière ou d’une autre : </a:t>
            </a:r>
            <a:br/>
            <a:r>
              <a:rPr lang="fr-fr" i="1" dirty="0"/>
              <a:t>Engagement des familles dans la défense des intérêts auprès des gouvernements, inclusion, systèmes locaux de soutien aux familles ou tout domaine/programme d’intérêt lié à l’engagement des familles</a:t>
            </a:r>
          </a:p>
          <a:p>
            <a:r>
              <a:rPr lang="fr-fr" i="1" dirty="0"/>
              <a:t>Demandez à un leader familial actuel de partager ses expériences/comment il est devenu un leader</a:t>
            </a:r>
          </a:p>
          <a:p>
            <a:r>
              <a:rPr lang="fr-fr" i="1" dirty="0"/>
              <a:t>Demandez à un athlète leader actuel de partager ses expériences/comment il est devenu un leader</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102</a:t>
            </a:fld>
            <a:endParaRPr lang="en-US" dirty="0"/>
          </a:p>
        </p:txBody>
      </p:sp>
    </p:spTree>
    <p:extLst>
      <p:ext uri="{BB962C8B-B14F-4D97-AF65-F5344CB8AC3E}">
        <p14:creationId xmlns:p14="http://schemas.microsoft.com/office/powerpoint/2010/main" val="23882747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AB4960-CA66-47E0-A69E-4C8E9D6BFF86}" type="slidenum">
              <a:rPr lang="en-US" smtClean="0"/>
              <a:t>103</a:t>
            </a:fld>
            <a:endParaRPr lang="en-US" dirty="0"/>
          </a:p>
        </p:txBody>
      </p:sp>
    </p:spTree>
    <p:extLst>
      <p:ext uri="{BB962C8B-B14F-4D97-AF65-F5344CB8AC3E}">
        <p14:creationId xmlns:p14="http://schemas.microsoft.com/office/powerpoint/2010/main" val="10671516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46270"/>
          </a:xfrm>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fr-fr" b="0" dirty="0"/>
              <a:t>***Participation des athlètes recommandée </a:t>
            </a:r>
          </a:p>
          <a:p>
            <a:pPr marL="0" marR="0">
              <a:lnSpc>
                <a:spcPct val="107000"/>
              </a:lnSpc>
              <a:spcBef>
                <a:spcPts val="0"/>
              </a:spcBef>
              <a:spcAft>
                <a:spcPts val="800"/>
              </a:spcAft>
            </a:pPr>
            <a:endParaRPr lang="en-US" sz="1200" b="1" i="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200" b="1" i="0" dirty="0">
                <a:effectLst/>
                <a:latin typeface="Calibri" panose="020F0502020204030204" pitchFamily="34" charset="0"/>
                <a:ea typeface="Calibri" panose="020F0502020204030204" pitchFamily="34" charset="0"/>
                <a:cs typeface="Arial" panose="020B0604020202020204" pitchFamily="34" charset="0"/>
              </a:rPr>
              <a:t>Temps alloué : </a:t>
            </a:r>
            <a:r>
              <a:rPr lang="fr-fr" sz="1200" i="0" dirty="0">
                <a:effectLst/>
                <a:latin typeface="Calibri" panose="020F0502020204030204" pitchFamily="34" charset="0"/>
                <a:ea typeface="Calibri" panose="020F0502020204030204" pitchFamily="34" charset="0"/>
                <a:cs typeface="Arial" panose="020B0604020202020204" pitchFamily="34" charset="0"/>
              </a:rPr>
              <a:t>3 heures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fr-fr" sz="1200" i="1" dirty="0">
                <a:effectLst/>
                <a:latin typeface="Calibri" panose="020F0502020204030204" pitchFamily="34" charset="0"/>
                <a:ea typeface="Calibri" panose="020F0502020204030204" pitchFamily="34" charset="0"/>
                <a:cs typeface="Arial" panose="020B0604020202020204" pitchFamily="34" charset="0"/>
              </a:rPr>
              <a:t>Notes pour l’animateur :</a:t>
            </a:r>
            <a:br/>
            <a:r>
              <a:rPr lang="fr-fr" sz="1200" i="1" dirty="0">
                <a:effectLst/>
                <a:latin typeface="Calibri" panose="020F0502020204030204" pitchFamily="34" charset="0"/>
                <a:ea typeface="Calibri" panose="020F0502020204030204" pitchFamily="34" charset="0"/>
                <a:cs typeface="Arial" panose="020B0604020202020204" pitchFamily="34" charset="0"/>
              </a:rPr>
              <a:t>Voici quelques idées d’événements qui peuvent être organisés pour la journée sur le terrain. Si vous quittez le lieu de la formation, assurez-vous que le transport a été prévu à l’avance. </a:t>
            </a:r>
          </a:p>
          <a:p>
            <a:pPr marL="342900" marR="0" lvl="0" indent="-342900">
              <a:lnSpc>
                <a:spcPct val="107000"/>
              </a:lnSpc>
              <a:spcBef>
                <a:spcPts val="0"/>
              </a:spcBef>
              <a:spcAft>
                <a:spcPts val="0"/>
              </a:spcAft>
              <a:buFont typeface="Symbol" panose="05050102010706020507" pitchFamily="18" charset="2"/>
              <a:buChar char=""/>
            </a:pPr>
            <a:r>
              <a:rPr lang="fr-fr" sz="1200" i="1" dirty="0">
                <a:effectLst/>
                <a:latin typeface="Calibri" panose="020F0502020204030204" pitchFamily="34" charset="0"/>
                <a:ea typeface="Calibri" panose="020F0502020204030204" pitchFamily="34" charset="0"/>
                <a:cs typeface="Arial" panose="020B0604020202020204" pitchFamily="34" charset="0"/>
              </a:rPr>
              <a:t>Participez à un événement et découvrez différentes façons de faire du bénévolat.</a:t>
            </a:r>
          </a:p>
          <a:p>
            <a:pPr marL="342900" marR="0" lvl="0" indent="-342900">
              <a:lnSpc>
                <a:spcPct val="107000"/>
              </a:lnSpc>
              <a:spcBef>
                <a:spcPts val="0"/>
              </a:spcBef>
              <a:spcAft>
                <a:spcPts val="0"/>
              </a:spcAft>
              <a:buFont typeface="Symbol" panose="05050102010706020507" pitchFamily="18" charset="2"/>
              <a:buChar char=""/>
            </a:pPr>
            <a:r>
              <a:rPr lang="fr-fr" sz="1200" i="1" dirty="0">
                <a:effectLst/>
                <a:latin typeface="Calibri" panose="020F0502020204030204" pitchFamily="34" charset="0"/>
                <a:ea typeface="Calibri" panose="020F0502020204030204" pitchFamily="34" charset="0"/>
                <a:cs typeface="Arial" panose="020B0604020202020204" pitchFamily="34" charset="0"/>
              </a:rPr>
              <a:t>Participez à un événement et discutez de la manière dont il a été planifié et exécuté.</a:t>
            </a:r>
          </a:p>
          <a:p>
            <a:pPr marL="342900" marR="0" lvl="0" indent="-342900">
              <a:lnSpc>
                <a:spcPct val="107000"/>
              </a:lnSpc>
              <a:spcBef>
                <a:spcPts val="0"/>
              </a:spcBef>
              <a:spcAft>
                <a:spcPts val="0"/>
              </a:spcAft>
              <a:buFont typeface="Symbol" panose="05050102010706020507" pitchFamily="18" charset="2"/>
              <a:buChar char=""/>
            </a:pPr>
            <a:r>
              <a:rPr lang="fr-fr" sz="1200" i="1" dirty="0">
                <a:effectLst/>
                <a:latin typeface="Calibri" panose="020F0502020204030204" pitchFamily="34" charset="0"/>
                <a:ea typeface="Calibri" panose="020F0502020204030204" pitchFamily="34" charset="0"/>
                <a:cs typeface="Arial" panose="020B0604020202020204" pitchFamily="34" charset="0"/>
              </a:rPr>
              <a:t>Assistez à un entraînement et discutez du rôle d’un membre de la famille dans les pratiques sportives.</a:t>
            </a:r>
          </a:p>
          <a:p>
            <a:pPr marL="342900" marR="0" lvl="0" indent="-342900">
              <a:lnSpc>
                <a:spcPct val="107000"/>
              </a:lnSpc>
              <a:spcBef>
                <a:spcPts val="0"/>
              </a:spcBef>
              <a:spcAft>
                <a:spcPts val="0"/>
              </a:spcAft>
              <a:buFont typeface="Symbol" panose="05050102010706020507" pitchFamily="18" charset="2"/>
              <a:buChar char=""/>
            </a:pPr>
            <a:r>
              <a:rPr lang="fr-fr" sz="1200" i="1" dirty="0">
                <a:effectLst/>
                <a:latin typeface="Calibri" panose="020F0502020204030204" pitchFamily="34" charset="0"/>
                <a:ea typeface="Calibri" panose="020F0502020204030204" pitchFamily="34" charset="0"/>
                <a:cs typeface="Arial" panose="020B0604020202020204" pitchFamily="34" charset="0"/>
              </a:rPr>
              <a:t>Intégrez un Forum consacré à la santé des familles.</a:t>
            </a:r>
          </a:p>
          <a:p>
            <a:pPr marL="342900" marR="0" lvl="0" indent="-342900">
              <a:lnSpc>
                <a:spcPct val="107000"/>
              </a:lnSpc>
              <a:spcBef>
                <a:spcPts val="0"/>
              </a:spcBef>
              <a:spcAft>
                <a:spcPts val="0"/>
              </a:spcAft>
              <a:buFont typeface="Symbol" panose="05050102010706020507" pitchFamily="18" charset="2"/>
              <a:buChar char=""/>
            </a:pPr>
            <a:r>
              <a:rPr lang="fr-fr" sz="1200" i="1" dirty="0">
                <a:effectLst/>
                <a:latin typeface="Calibri" panose="020F0502020204030204" pitchFamily="34" charset="0"/>
                <a:ea typeface="Calibri" panose="020F0502020204030204" pitchFamily="34" charset="0"/>
                <a:cs typeface="Arial" panose="020B0604020202020204" pitchFamily="34" charset="0"/>
              </a:rPr>
              <a:t>Visitez un bureau du Programme pour rencontrer le personnel et les bénévoles, et discuter autour d’idées pour renforcer la participation des familles.</a:t>
            </a:r>
          </a:p>
          <a:p>
            <a:pPr marL="342900" marR="0" lvl="0" indent="-342900">
              <a:lnSpc>
                <a:spcPct val="107000"/>
              </a:lnSpc>
              <a:spcBef>
                <a:spcPts val="0"/>
              </a:spcBef>
              <a:spcAft>
                <a:spcPts val="800"/>
              </a:spcAft>
              <a:buFont typeface="Symbol" panose="05050102010706020507" pitchFamily="18" charset="2"/>
              <a:buChar char=""/>
            </a:pPr>
            <a:r>
              <a:rPr lang="fr-fr" sz="1200" i="1" dirty="0">
                <a:effectLst/>
                <a:latin typeface="Calibri" panose="020F0502020204030204" pitchFamily="34" charset="0"/>
                <a:ea typeface="Calibri" panose="020F0502020204030204" pitchFamily="34" charset="0"/>
                <a:cs typeface="Arial" panose="020B0604020202020204" pitchFamily="34" charset="0"/>
              </a:rPr>
              <a:t>Faisons un peu d’exercice en nous amusant : faites venir un entraîneur pour réaliser un entraînement cardio ou des étirements de 30 minutes pour vous détendre à la fin de la formation.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104</a:t>
            </a:fld>
            <a:endParaRPr lang="en-US" dirty="0"/>
          </a:p>
        </p:txBody>
      </p:sp>
    </p:spTree>
    <p:extLst>
      <p:ext uri="{BB962C8B-B14F-4D97-AF65-F5344CB8AC3E}">
        <p14:creationId xmlns:p14="http://schemas.microsoft.com/office/powerpoint/2010/main" val="2384525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endParaRPr lang="en-US" dirty="0"/>
          </a:p>
          <a:p>
            <a:r>
              <a:rPr lang="fr-fr" b="1" dirty="0"/>
              <a:t>Script de l’animateur : </a:t>
            </a:r>
            <a:br/>
            <a:r>
              <a:rPr lang="fr-fr" dirty="0"/>
              <a:t>Bon retour après une bonne journée sur le terrain ! </a:t>
            </a:r>
            <a:br/>
            <a:r>
              <a:rPr lang="fr-fr" dirty="0"/>
              <a:t>Nous allons maintenant faire une pause déjeuner d’une heure. Nous reviendrons avec une séance de remise en forme de trois minutes, avant de conclure par une dernière réflexion ensemble.</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105</a:t>
            </a:fld>
            <a:endParaRPr lang="en-US" dirty="0"/>
          </a:p>
        </p:txBody>
      </p:sp>
    </p:spTree>
    <p:extLst>
      <p:ext uri="{BB962C8B-B14F-4D97-AF65-F5344CB8AC3E}">
        <p14:creationId xmlns:p14="http://schemas.microsoft.com/office/powerpoint/2010/main" val="33942819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br/>
            <a:r>
              <a:rPr lang="fr-fr" dirty="0"/>
              <a:t>Nous sommes arrivés à la fin de notre formation ! Bravo à tous pour cet excellent travail ! </a:t>
            </a:r>
            <a:br/>
            <a:r>
              <a:rPr lang="fr-fr" dirty="0"/>
              <a:t>Merci de votre engagement à progresser en tant que leader familial et à poursuivre votre développement personnel. </a:t>
            </a:r>
            <a:br/>
            <a:r>
              <a:rPr lang="fr-fr" dirty="0"/>
              <a:t>N’oubliez pas que votre parcours de leadership, vos objectifs et votre plan d’action vous appartiennent. Vous pouvez effectuer plusieurs missions en tant que leader familial et ce n’est pas un problème. </a:t>
            </a:r>
          </a:p>
          <a:p>
            <a:endParaRPr lang="en-US" dirty="0"/>
          </a:p>
          <a:p>
            <a:r>
              <a:rPr lang="fr-fr" dirty="0"/>
              <a:t>Pour terminer notre formation, nous allons nous réunir pour partager un moment de réflexion. </a:t>
            </a:r>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106</a:t>
            </a:fld>
            <a:endParaRPr lang="en-US" dirty="0"/>
          </a:p>
        </p:txBody>
      </p:sp>
    </p:spTree>
    <p:extLst>
      <p:ext uri="{BB962C8B-B14F-4D97-AF65-F5344CB8AC3E}">
        <p14:creationId xmlns:p14="http://schemas.microsoft.com/office/powerpoint/2010/main" val="1425770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651760"/>
          </a:xfrm>
        </p:spPr>
        <p:txBody>
          <a:bodyPr/>
          <a:lstStyle/>
          <a:p>
            <a:r>
              <a:rPr lang="fr-fr" b="0" dirty="0"/>
              <a:t>***Participation des athlètes recommandée </a:t>
            </a:r>
          </a:p>
          <a:p>
            <a:endParaRPr lang="en-US" b="1" dirty="0"/>
          </a:p>
          <a:p>
            <a:r>
              <a:rPr lang="fr-fr" b="1" dirty="0"/>
              <a:t>Script de l’animateur : </a:t>
            </a:r>
          </a:p>
          <a:p>
            <a:r>
              <a:rPr lang="fr-fr" b="0" dirty="0"/>
              <a:t>Dans cette dernière activité ensemble, nous aurons l’occasion de réfléchir en utilisant la méthode de réflexion « Rose, Épine, Bourgeon ». Cette réflexion peut s’articuler autour de votre plan d’action ou de la formation en général.</a:t>
            </a:r>
          </a:p>
          <a:p>
            <a:r>
              <a:rPr lang="fr-fr" b="0" dirty="0"/>
              <a:t>Rose = Un moment fort, une réussite, une petite victoire ou quelque chose de positif qui s’est produit.</a:t>
            </a:r>
          </a:p>
          <a:p>
            <a:endParaRPr lang="en-US" b="0" dirty="0"/>
          </a:p>
          <a:p>
            <a:r>
              <a:rPr lang="fr-fr" b="0" dirty="0"/>
              <a:t>Épine = Une problématique que vous avez dû surmonter ou un point pour lequel vous auriez besoin de plus de soutien.</a:t>
            </a:r>
          </a:p>
          <a:p>
            <a:endParaRPr lang="en-US" b="0" dirty="0"/>
          </a:p>
          <a:p>
            <a:r>
              <a:rPr lang="fr-fr" b="0" dirty="0"/>
              <a:t>Bourgeon = Nouvelles idées qui ont fleuri ou un point sur lequel vous avez hâte d’en savoir plus ou que vous avez envie d’expérimenter.</a:t>
            </a:r>
          </a:p>
          <a:p>
            <a:endParaRPr lang="en-US" b="0" dirty="0"/>
          </a:p>
          <a:p>
            <a:r>
              <a:rPr lang="fr-fr" b="0" dirty="0"/>
              <a:t>Vous disposez d’environ deux minutes pour vous asseoir en silence et réfléchir à votre rose, votre bourgeon et votre épine. Ensuite, nous nous réunirons pour partager notre propre rose, notre bouton et notre épine, puis nous ferons le tour de la salle pour poursuivre le partage. </a:t>
            </a:r>
          </a:p>
          <a:p>
            <a:endParaRPr lang="en-US" b="0" i="1" dirty="0"/>
          </a:p>
          <a:p>
            <a:r>
              <a:rPr lang="fr-fr" b="0" i="1" dirty="0"/>
              <a:t>(Notes pour l’animateur : commencez par vos propres rose, bourgeon, épine. Permettez à tous ceux qui sont à l’aise de partager de le faire)</a:t>
            </a:r>
          </a:p>
          <a:p>
            <a:endParaRPr lang="en-US" b="0" i="1" dirty="0"/>
          </a:p>
          <a:p>
            <a:r>
              <a:rPr lang="fr-fr" b="0" i="0" dirty="0"/>
              <a:t>Ce sont de belles réflexions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107</a:t>
            </a:fld>
            <a:endParaRPr lang="en-US" dirty="0"/>
          </a:p>
        </p:txBody>
      </p:sp>
    </p:spTree>
    <p:extLst>
      <p:ext uri="{BB962C8B-B14F-4D97-AF65-F5344CB8AC3E}">
        <p14:creationId xmlns:p14="http://schemas.microsoft.com/office/powerpoint/2010/main" val="262678488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A6EA-85B3-50A1-1766-4570F292B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04FFF-F05B-EA6F-F8E2-33C264F8F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9CC56-0C39-6CE1-0726-6869DFA5E38E}"/>
              </a:ext>
            </a:extLst>
          </p:cNvPr>
          <p:cNvSpPr>
            <a:spLocks noGrp="1"/>
          </p:cNvSpPr>
          <p:nvPr>
            <p:ph type="body" idx="1"/>
          </p:nvPr>
        </p:nvSpPr>
        <p:spPr>
          <a:xfrm>
            <a:off x="685800" y="4400550"/>
            <a:ext cx="5486400" cy="4149090"/>
          </a:xfrm>
        </p:spPr>
        <p:txBody>
          <a:bodyPr/>
          <a:lstStyle/>
          <a:p>
            <a:r>
              <a:rPr lang="fr-fr" b="1" dirty="0"/>
              <a:t>Script de l’animateur : </a:t>
            </a:r>
          </a:p>
          <a:p>
            <a:r>
              <a:rPr lang="fr-fr" b="0" dirty="0"/>
              <a:t>Avant la fin officielle de la formation, les leaders familiaux qui ont choisi de répondre au </a:t>
            </a:r>
            <a:r>
              <a:rPr lang="fr-FR" b="0" dirty="0"/>
              <a:t>questionnaire initial</a:t>
            </a:r>
            <a:r>
              <a:rPr lang="fr-fr" b="0" dirty="0"/>
              <a:t> facultatif sur le bien-être familial sont invités à répondre à nouveau au questionnaire final sur le bien-être familial. </a:t>
            </a:r>
            <a:r>
              <a:rPr lang="fr-fr" sz="1200" kern="100" dirty="0">
                <a:effectLst/>
                <a:latin typeface="Aptos" panose="020B0004020202020204" pitchFamily="34" charset="0"/>
                <a:ea typeface="Aptos" panose="020B0004020202020204" pitchFamily="34" charset="0"/>
                <a:cs typeface="Arial" panose="020B0604020202020204" pitchFamily="34" charset="0"/>
              </a:rPr>
              <a:t>Si vous avez choisi de répondre au </a:t>
            </a:r>
            <a:r>
              <a:rPr lang="fr-FR" sz="1200" kern="100" dirty="0">
                <a:effectLst/>
                <a:latin typeface="Aptos" panose="020B0004020202020204" pitchFamily="34" charset="0"/>
                <a:ea typeface="Aptos" panose="020B0004020202020204" pitchFamily="34" charset="0"/>
                <a:cs typeface="Arial" panose="020B0604020202020204" pitchFamily="34" charset="0"/>
              </a:rPr>
              <a:t>questionnaire initial</a:t>
            </a:r>
            <a:r>
              <a:rPr lang="fr-fr" sz="1200" kern="100" dirty="0">
                <a:effectLst/>
                <a:latin typeface="Aptos" panose="020B0004020202020204" pitchFamily="34" charset="0"/>
                <a:ea typeface="Aptos" panose="020B0004020202020204" pitchFamily="34" charset="0"/>
                <a:cs typeface="Arial" panose="020B0604020202020204" pitchFamily="34" charset="0"/>
              </a:rPr>
              <a:t>, nous vous demanderons de bien vouloir remplir répondre au questionnaire final.</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fr-fr" sz="1200" kern="100" dirty="0">
                <a:effectLst/>
                <a:latin typeface="Aptos" panose="020B0004020202020204" pitchFamily="34" charset="0"/>
                <a:ea typeface="Aptos" panose="020B0004020202020204" pitchFamily="34" charset="0"/>
                <a:cs typeface="Arial" panose="020B0604020202020204" pitchFamily="34" charset="0"/>
              </a:rPr>
              <a:t>Vos réponses sont précieuses pour identifier la manière dont Special Olympics peut soutenir au mieux le bien-être familial à l’avenir.</a:t>
            </a:r>
          </a:p>
          <a:p>
            <a:pPr marL="0" marR="0">
              <a:lnSpc>
                <a:spcPct val="107000"/>
              </a:lnSpc>
              <a:spcBef>
                <a:spcPts val="0"/>
              </a:spcBef>
              <a:spcAft>
                <a:spcPts val="800"/>
              </a:spcAft>
            </a:pPr>
            <a:r>
              <a:rPr lang="fr-FR" sz="1200" kern="100" dirty="0">
                <a:effectLst/>
                <a:latin typeface="Aptos" panose="020B0004020202020204" pitchFamily="34" charset="0"/>
                <a:ea typeface="Aptos" panose="020B0004020202020204" pitchFamily="34" charset="0"/>
                <a:cs typeface="Arial" panose="020B0604020202020204" pitchFamily="34" charset="0"/>
              </a:rPr>
              <a:t>Ce questionnaire</a:t>
            </a:r>
            <a:r>
              <a:rPr lang="fr-fr" sz="1200" kern="100" dirty="0">
                <a:effectLst/>
                <a:latin typeface="Aptos" panose="020B0004020202020204" pitchFamily="34" charset="0"/>
                <a:ea typeface="Aptos" panose="020B0004020202020204" pitchFamily="34" charset="0"/>
                <a:cs typeface="Arial" panose="020B0604020202020204" pitchFamily="34" charset="0"/>
              </a:rPr>
              <a:t> devrait prendre environ cinq minutes de votre temps. </a:t>
            </a:r>
            <a:br>
              <a:rPr dirty="0"/>
            </a:b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fr-fr" sz="1200" kern="100" dirty="0">
                <a:effectLst/>
                <a:latin typeface="Aptos" panose="020B0004020202020204" pitchFamily="34" charset="0"/>
                <a:cs typeface="Arial" panose="020B0604020202020204" pitchFamily="34" charset="0"/>
              </a:rPr>
              <a:t>Vous trouverez </a:t>
            </a:r>
            <a:r>
              <a:rPr lang="fr-FR" sz="1200" kern="100" dirty="0">
                <a:effectLst/>
                <a:latin typeface="Aptos" panose="020B0004020202020204" pitchFamily="34" charset="0"/>
                <a:cs typeface="Arial" panose="020B0604020202020204" pitchFamily="34" charset="0"/>
              </a:rPr>
              <a:t>le questionnaire final</a:t>
            </a:r>
            <a:r>
              <a:rPr lang="fr-fr" sz="1200" kern="100" dirty="0">
                <a:effectLst/>
                <a:latin typeface="Aptos" panose="020B0004020202020204" pitchFamily="34" charset="0"/>
                <a:cs typeface="Arial" panose="020B0604020202020204" pitchFamily="34" charset="0"/>
              </a:rPr>
              <a:t> dans votre document Formation au leadership familial : guide du participant, mais vous pouvez également scanner le code QR sur la diapositive suivante pour répondre à l’enquête par voie électronique. </a:t>
            </a:r>
          </a:p>
          <a:p>
            <a:pPr marL="0" marR="0">
              <a:lnSpc>
                <a:spcPct val="107000"/>
              </a:lnSpc>
              <a:spcBef>
                <a:spcPts val="0"/>
              </a:spcBef>
              <a:spcAft>
                <a:spcPts val="800"/>
              </a:spcAft>
            </a:pPr>
            <a:endParaRPr lang="en-US" sz="1200" kern="100" dirty="0">
              <a:effectLst/>
              <a:latin typeface="Aptos" panose="020B0004020202020204" pitchFamily="34" charset="0"/>
              <a:cs typeface="Arial" panose="020B0604020202020204" pitchFamily="34" charset="0"/>
            </a:endParaRPr>
          </a:p>
          <a:p>
            <a:pPr marL="0" marR="0">
              <a:lnSpc>
                <a:spcPct val="107000"/>
              </a:lnSpc>
              <a:spcBef>
                <a:spcPts val="0"/>
              </a:spcBef>
              <a:spcAft>
                <a:spcPts val="800"/>
              </a:spcAft>
            </a:pPr>
            <a:r>
              <a:rPr lang="fr-fr" sz="1200" kern="100" dirty="0">
                <a:effectLst/>
                <a:latin typeface="Aptos" panose="020B0004020202020204" pitchFamily="34" charset="0"/>
                <a:cs typeface="Arial" panose="020B0604020202020204" pitchFamily="34" charset="0"/>
              </a:rPr>
              <a:t>Je vais maintenant vous laisser environ cinq minutes pour répondre </a:t>
            </a:r>
            <a:r>
              <a:rPr lang="fr-FR" sz="1200" kern="100" dirty="0">
                <a:effectLst/>
                <a:latin typeface="Aptos" panose="020B0004020202020204" pitchFamily="34" charset="0"/>
                <a:cs typeface="Arial" panose="020B0604020202020204" pitchFamily="34" charset="0"/>
              </a:rPr>
              <a:t>au questionnaire final !</a:t>
            </a:r>
            <a:endParaRPr lang="fr-fr" sz="1200" kern="100" dirty="0">
              <a:effectLst/>
              <a:latin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036C85-F6FC-FE9F-6493-3DE5BD2AE2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555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776B-13C6-0999-3F7A-13B310B3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5A57B-645C-9328-98BE-FB30A41BD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D205E-FF72-A1AA-0862-BC355C334704}"/>
              </a:ext>
            </a:extLst>
          </p:cNvPr>
          <p:cNvSpPr>
            <a:spLocks noGrp="1"/>
          </p:cNvSpPr>
          <p:nvPr>
            <p:ph type="body" idx="1"/>
          </p:nvPr>
        </p:nvSpPr>
        <p:spPr/>
        <p:txBody>
          <a:bodyPr/>
          <a:lstStyle/>
          <a:p>
            <a:r>
              <a:rPr lang="fr-fr" b="1" dirty="0"/>
              <a:t>Script de l’animateur : </a:t>
            </a:r>
            <a:endParaRPr lang="en-US" b="0" dirty="0"/>
          </a:p>
          <a:p>
            <a:r>
              <a:rPr lang="fr-fr" dirty="0"/>
              <a:t>Si vous choisissez de participer et souhaitez le faire par voie électronique, voici le code QR !</a:t>
            </a:r>
          </a:p>
        </p:txBody>
      </p:sp>
      <p:sp>
        <p:nvSpPr>
          <p:cNvPr id="4" name="Slide Number Placeholder 3">
            <a:extLst>
              <a:ext uri="{FF2B5EF4-FFF2-40B4-BE49-F238E27FC236}">
                <a16:creationId xmlns:a16="http://schemas.microsoft.com/office/drawing/2014/main" id="{6C89ACC0-C0EF-B524-F423-59D8742E3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833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p>
          <a:p>
            <a:r>
              <a:rPr lang="fr-fr" b="0" dirty="0"/>
              <a:t>Quel est l’objectif de Special Olympics ? Nous avons pour mission de proposer, tout au long de l’année, des entraînements et des compétitions sportives aux enfants et aux adultes présentant une déficience intellectuelle (DI) pour leur offrir des occasions en continu. </a:t>
            </a:r>
            <a:br/>
            <a:br/>
            <a:r>
              <a:rPr lang="fr-fr" b="0" dirty="0"/>
              <a:t>Cela se fait notamment via le développement de la forme physique, la démonstration de courage, l’expérience de la joie et la participation au partage de talents, de compétences et d’amitiés, que ce soit avec les membres des familles, d’autres athlètes de Special Olympics ou nos communautés. </a:t>
            </a:r>
          </a:p>
        </p:txBody>
      </p:sp>
      <p:sp>
        <p:nvSpPr>
          <p:cNvPr id="4" name="Slide Number Placeholder 3"/>
          <p:cNvSpPr>
            <a:spLocks noGrp="1"/>
          </p:cNvSpPr>
          <p:nvPr>
            <p:ph type="sldNum" sz="quarter" idx="5"/>
          </p:nvPr>
        </p:nvSpPr>
        <p:spPr/>
        <p:txBody>
          <a:bodyPr/>
          <a:lstStyle/>
          <a:p>
            <a:fld id="{B1AB4960-CA66-47E0-A69E-4C8E9D6BFF86}" type="slidenum">
              <a:rPr lang="en-US" smtClean="0"/>
              <a:t>11</a:t>
            </a:fld>
            <a:endParaRPr lang="en-US" dirty="0"/>
          </a:p>
        </p:txBody>
      </p:sp>
    </p:spTree>
    <p:extLst>
      <p:ext uri="{BB962C8B-B14F-4D97-AF65-F5344CB8AC3E}">
        <p14:creationId xmlns:p14="http://schemas.microsoft.com/office/powerpoint/2010/main" val="2862127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br>
              <a:rPr dirty="0"/>
            </a:br>
            <a:r>
              <a:rPr lang="fr-fr" dirty="0"/>
              <a:t>Merci pour votre temps, vos efforts et votre participation ! Je ferai personnellement un suivi avec vous dans un mois pour discuter de l’avancement de votre plan d’action. </a:t>
            </a:r>
          </a:p>
          <a:p>
            <a:endParaRPr lang="en-US" dirty="0"/>
          </a:p>
          <a:p>
            <a:r>
              <a:rPr lang="fr-fr" dirty="0"/>
              <a:t>Nous sommes très contents de vous compter parmi nos nouveaux leaders familiaux et nous avons hâte d’entendre parler de votre leadership à l’action !</a:t>
            </a:r>
          </a:p>
          <a:p>
            <a:endParaRPr lang="en-US" dirty="0"/>
          </a:p>
          <a:p>
            <a:r>
              <a:rPr lang="fr-fr" i="1" dirty="0"/>
              <a:t>(Notes pour l’animateur : assurez-vous de faire un suivi auprès des leaders familiaux un mois après pour apporter soutien et conseils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110</a:t>
            </a:fld>
            <a:endParaRPr lang="en-US" dirty="0"/>
          </a:p>
        </p:txBody>
      </p:sp>
    </p:spTree>
    <p:extLst>
      <p:ext uri="{BB962C8B-B14F-4D97-AF65-F5344CB8AC3E}">
        <p14:creationId xmlns:p14="http://schemas.microsoft.com/office/powerpoint/2010/main" val="385849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endParaRPr lang="en-US" b="1" dirty="0"/>
          </a:p>
          <a:p>
            <a:r>
              <a:rPr lang="fr-fr" b="1" dirty="0"/>
              <a:t>Script de l’animateur : </a:t>
            </a:r>
          </a:p>
          <a:p>
            <a:r>
              <a:rPr lang="fr-fr" b="0" dirty="0"/>
              <a:t>Avez-vous déjà réfléchi à notre logo ? Que représente notre logo pour vous ? </a:t>
            </a:r>
          </a:p>
          <a:p>
            <a:r>
              <a:rPr lang="fr-fr" b="0" dirty="0"/>
              <a:t>(</a:t>
            </a:r>
            <a:r>
              <a:rPr lang="fr-fr" b="0" i="1" dirty="0"/>
              <a:t>Notes pour l’animateur : laissez du temps pour permettre aux participants d’intervenir)</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12</a:t>
            </a:fld>
            <a:endParaRPr lang="en-US" dirty="0"/>
          </a:p>
        </p:txBody>
      </p:sp>
    </p:spTree>
    <p:extLst>
      <p:ext uri="{BB962C8B-B14F-4D97-AF65-F5344CB8AC3E}">
        <p14:creationId xmlns:p14="http://schemas.microsoft.com/office/powerpoint/2010/main" val="125736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23560" cy="360045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Ce sont de bonnes idées ! </a:t>
            </a:r>
          </a:p>
          <a:p>
            <a:r>
              <a:rPr lang="fr-fr" dirty="0"/>
              <a:t>Notre logo montre cinq silhouettes dans un cercle unificateur, qui représente notre unité mondiale. </a:t>
            </a:r>
          </a:p>
          <a:p>
            <a:r>
              <a:rPr lang="fr-fr" dirty="0"/>
              <a:t>Avez-vous remarqué que les bras des personnages sont dans trois positions ? Les bras levés représentent la joie et la réalisation continue d’objectifs ambitieux. Les bras tendus sont le symbole d’une plus grande équité et d’une plus grande portée. Les </a:t>
            </a:r>
            <a:br>
              <a:rPr lang="fr-fr" dirty="0"/>
            </a:br>
            <a:r>
              <a:rPr lang="fr-fr" dirty="0"/>
              <a:t>bras baissés représentent l’époque avant la création de Special Olympics, quand de nombreuses personnes ignoraient les talents et les capacités des personnes avec une DI. </a:t>
            </a:r>
          </a:p>
        </p:txBody>
      </p:sp>
      <p:sp>
        <p:nvSpPr>
          <p:cNvPr id="4" name="Slide Number Placeholder 3"/>
          <p:cNvSpPr>
            <a:spLocks noGrp="1"/>
          </p:cNvSpPr>
          <p:nvPr>
            <p:ph type="sldNum" sz="quarter" idx="5"/>
          </p:nvPr>
        </p:nvSpPr>
        <p:spPr/>
        <p:txBody>
          <a:bodyPr/>
          <a:lstStyle/>
          <a:p>
            <a:fld id="{B1AB4960-CA66-47E0-A69E-4C8E9D6BFF86}" type="slidenum">
              <a:rPr lang="en-US" smtClean="0"/>
              <a:t>13</a:t>
            </a:fld>
            <a:endParaRPr lang="en-US" dirty="0"/>
          </a:p>
        </p:txBody>
      </p:sp>
    </p:spTree>
    <p:extLst>
      <p:ext uri="{BB962C8B-B14F-4D97-AF65-F5344CB8AC3E}">
        <p14:creationId xmlns:p14="http://schemas.microsoft.com/office/powerpoint/2010/main" val="61532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Voici quelques anecdotes concernant notre logo.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Saviez-vous que notre logo s’inspire de la sculpture « Joy and Happiness to All the Children of the World » (Joie et bonheur pour tous les enfants du monde) qui se trouve à New York ? Cette sculpture est l’œuvre du président de l’Académie russe des arts, Zurab Tsereteli.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Les cinq piliers représentent les cinq continents ayant participé aux Jeux Mondiaux Special Olympics de 1979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14</a:t>
            </a:fld>
            <a:endParaRPr lang="en-US" dirty="0"/>
          </a:p>
        </p:txBody>
      </p:sp>
    </p:spTree>
    <p:extLst>
      <p:ext uri="{BB962C8B-B14F-4D97-AF65-F5344CB8AC3E}">
        <p14:creationId xmlns:p14="http://schemas.microsoft.com/office/powerpoint/2010/main" val="337836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p>
          <a:p>
            <a:r>
              <a:rPr lang="fr-fr" dirty="0"/>
              <a:t>(Notes pour l’animateur : ces questions encourageront les participants à partager leurs réactions personnelles et leurs émotions concernant Special Olympics, ce qui permet de développer un lien plus profond avec le sujet, le document et entre eux.)</a:t>
            </a:r>
            <a:br/>
            <a:r>
              <a:rPr lang="fr-fr" dirty="0"/>
              <a:t>Nous allons maintenant prendre un moment et nous répartir en groupes de 2 ou 3. Nous allons prendre 10 minutes pour partager nos réflexions personnelles sur la question suivante :</a:t>
            </a:r>
          </a:p>
          <a:p>
            <a:r>
              <a:rPr lang="fr-fr" dirty="0"/>
              <a:t>1. Quels aspects de l’histoire de Special Olympics vous ont le plus marqué ? Et pourquoi ? </a:t>
            </a:r>
          </a:p>
          <a:p>
            <a:r>
              <a:rPr lang="fr-fr" dirty="0"/>
              <a:t>2. De quelle manière pensez-vous que l’histoire de Special Olympics a permis un changement dans les perceptions et les attitudes à l’égard des personnes avec une DI ? Pouvez-vous partager des expériences personnelles en lien avec cela ?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15</a:t>
            </a:fld>
            <a:endParaRPr lang="en-US" dirty="0"/>
          </a:p>
        </p:txBody>
      </p:sp>
    </p:spTree>
    <p:extLst>
      <p:ext uri="{BB962C8B-B14F-4D97-AF65-F5344CB8AC3E}">
        <p14:creationId xmlns:p14="http://schemas.microsoft.com/office/powerpoint/2010/main" val="175609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br>
              <a:rPr dirty="0"/>
            </a:br>
            <a:r>
              <a:rPr lang="fr-fr" b="0" dirty="0"/>
              <a:t>Parfait ! Merci pour vos partages. </a:t>
            </a:r>
          </a:p>
          <a:p>
            <a:r>
              <a:rPr lang="fr-fr" b="0" dirty="0"/>
              <a:t>Nous allons maintenant nous intéresser à la structure de l’organisation. Différents groupes de personnes travaillent ensemble afin de faire de l’organisation Special Olympics telle que nous la connaissons une réalité. Voici les principales composantes de notre organisation : </a:t>
            </a:r>
            <a:r>
              <a:rPr lang="fr-FR" b="0" dirty="0"/>
              <a:t>le</a:t>
            </a:r>
            <a:r>
              <a:rPr lang="fr-fr" b="0" dirty="0"/>
              <a:t> Conseil d’administration de Special Olympics International, l’Équipe de leadership mondial, les Présidents régionaux et Directeurs généraux, les régions et les Programmes.</a:t>
            </a:r>
          </a:p>
          <a:p>
            <a:r>
              <a:rPr lang="fr-fr" b="0" dirty="0"/>
              <a:t>En cliquant sur les différentes parties du graphique, nous en apprendrons un peu plus sur chacune de ces composantes.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16</a:t>
            </a:fld>
            <a:endParaRPr lang="en-US" dirty="0"/>
          </a:p>
        </p:txBody>
      </p:sp>
    </p:spTree>
    <p:extLst>
      <p:ext uri="{BB962C8B-B14F-4D97-AF65-F5344CB8AC3E}">
        <p14:creationId xmlns:p14="http://schemas.microsoft.com/office/powerpoint/2010/main" val="168731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p>
          <a:p>
            <a:r>
              <a:rPr lang="fr-fr" b="0" dirty="0"/>
              <a:t>Le Conseil d’administration est composé de bénévoles et travaille sur les politiques internationales. Ces bénévoles sont des dirigeants d’entreprises et leaders sportifs, des athlètes et des éducateurs. Parmi les noms que vous reconnaîtrez peut-être figurent celui du Président du conseil d’administration, Timothy Shriver, et celui de la Directrice de l’inspiration, Loretta Claiborne</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17</a:t>
            </a:fld>
            <a:endParaRPr lang="en-US" dirty="0"/>
          </a:p>
        </p:txBody>
      </p:sp>
    </p:spTree>
    <p:extLst>
      <p:ext uri="{BB962C8B-B14F-4D97-AF65-F5344CB8AC3E}">
        <p14:creationId xmlns:p14="http://schemas.microsoft.com/office/powerpoint/2010/main" val="1728830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Special Olympics International, ou SOI, fait référence au personnel qui travaille au sein de notre siège international à Washington DC. Bien que les régions puissent avoir des objectifs différents, SOI est responsable du maintien d’une vision globale pour l’organisation.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18</a:t>
            </a:fld>
            <a:endParaRPr lang="en-US" dirty="0"/>
          </a:p>
        </p:txBody>
      </p:sp>
    </p:spTree>
    <p:extLst>
      <p:ext uri="{BB962C8B-B14F-4D97-AF65-F5344CB8AC3E}">
        <p14:creationId xmlns:p14="http://schemas.microsoft.com/office/powerpoint/2010/main" val="140405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Script de l’animateur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L’Équipe de leadership mondial est une équipe composée de cadres supérieurs de SOI. Ils se </a:t>
            </a:r>
            <a:r>
              <a:rPr lang="fr-FR" dirty="0"/>
              <a:t>servent de leur</a:t>
            </a:r>
            <a:r>
              <a:rPr lang="fr-fr" dirty="0"/>
              <a:t> expérience en entreprise et au sein d’organismes à but non lucratif pour aider à prendre des décisions importantes pour l’organisation.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19</a:t>
            </a:fld>
            <a:endParaRPr lang="en-US" dirty="0"/>
          </a:p>
        </p:txBody>
      </p:sp>
    </p:spTree>
    <p:extLst>
      <p:ext uri="{BB962C8B-B14F-4D97-AF65-F5344CB8AC3E}">
        <p14:creationId xmlns:p14="http://schemas.microsoft.com/office/powerpoint/2010/main" val="11086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Temps alloué : </a:t>
            </a:r>
            <a:r>
              <a:rPr lang="fr-fr" b="0" dirty="0"/>
              <a:t>30 minutes</a:t>
            </a:r>
          </a:p>
          <a:p>
            <a:endParaRPr lang="en-US" b="1" dirty="0"/>
          </a:p>
          <a:p>
            <a:r>
              <a:rPr lang="fr-fr" b="1" dirty="0"/>
              <a:t>Script de l’animateur : </a:t>
            </a:r>
          </a:p>
          <a:p>
            <a:r>
              <a:rPr lang="fr-fr" b="0" dirty="0"/>
              <a:t>Bonjour chères familles ! Bienvenue dans notre formation sur le leadership familial. Cette formation va vous permettre de devenir des leaders au sein de votre Programme ou de votre région, et de rencontrer d’autres leaders familiaux. Merci de donner bénévolement de votre temps, nous vous en sommes reconnaissants !</a:t>
            </a:r>
          </a:p>
        </p:txBody>
      </p:sp>
      <p:sp>
        <p:nvSpPr>
          <p:cNvPr id="4" name="Slide Number Placeholder 3"/>
          <p:cNvSpPr>
            <a:spLocks noGrp="1"/>
          </p:cNvSpPr>
          <p:nvPr>
            <p:ph type="sldNum" sz="quarter" idx="5"/>
          </p:nvPr>
        </p:nvSpPr>
        <p:spPr/>
        <p:txBody>
          <a:bodyPr/>
          <a:lstStyle/>
          <a:p>
            <a:fld id="{B1AB4960-CA66-47E0-A69E-4C8E9D6BFF86}" type="slidenum">
              <a:rPr lang="en-US" smtClean="0"/>
              <a:t>2</a:t>
            </a:fld>
            <a:endParaRPr lang="en-US" dirty="0"/>
          </a:p>
        </p:txBody>
      </p:sp>
    </p:spTree>
    <p:extLst>
      <p:ext uri="{BB962C8B-B14F-4D97-AF65-F5344CB8AC3E}">
        <p14:creationId xmlns:p14="http://schemas.microsoft.com/office/powerpoint/2010/main" val="211174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Les Présidents régionaux et Directeurs généraux sont des membres de </a:t>
            </a:r>
            <a:r>
              <a:rPr lang="fr-fr"/>
              <a:t>l’Équipe </a:t>
            </a:r>
            <a:br>
              <a:rPr lang="fr-fr"/>
            </a:br>
            <a:r>
              <a:rPr lang="fr-fr"/>
              <a:t>de </a:t>
            </a:r>
            <a:r>
              <a:rPr lang="fr-fr" dirty="0"/>
              <a:t>leadership mondial. Ils dirigent nos sept bureaux régionaux à travers le monde.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20</a:t>
            </a:fld>
            <a:endParaRPr lang="en-US" dirty="0"/>
          </a:p>
        </p:txBody>
      </p:sp>
    </p:spTree>
    <p:extLst>
      <p:ext uri="{BB962C8B-B14F-4D97-AF65-F5344CB8AC3E}">
        <p14:creationId xmlns:p14="http://schemas.microsoft.com/office/powerpoint/2010/main" val="343526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Nos 250 Programmes à travers le monde sont accrédités par SOI et permettent la mise en œuvre de la mission et du plan stratégique.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21</a:t>
            </a:fld>
            <a:endParaRPr lang="en-US" dirty="0"/>
          </a:p>
        </p:txBody>
      </p:sp>
    </p:spTree>
    <p:extLst>
      <p:ext uri="{BB962C8B-B14F-4D97-AF65-F5344CB8AC3E}">
        <p14:creationId xmlns:p14="http://schemas.microsoft.com/office/powerpoint/2010/main" val="157093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Il peut exister davantage de Programmes locaux dans chaque région. Ce sont </a:t>
            </a:r>
            <a:br>
              <a:rPr lang="fr-fr" dirty="0"/>
            </a:br>
            <a:r>
              <a:rPr lang="fr-fr" dirty="0"/>
              <a:t>les personnes qui mènent les activités sportives et non sportives de SO dans la communauté. Ils reposent sur des athlètes, des entraîneurs et des bénévoles, </a:t>
            </a:r>
            <a:br>
              <a:rPr lang="fr-fr" dirty="0"/>
            </a:br>
            <a:r>
              <a:rPr lang="fr-fr" dirty="0"/>
              <a:t>tels que les leaders familiaux comme vous !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22</a:t>
            </a:fld>
            <a:endParaRPr lang="en-US" dirty="0"/>
          </a:p>
        </p:txBody>
      </p:sp>
    </p:spTree>
    <p:extLst>
      <p:ext uri="{BB962C8B-B14F-4D97-AF65-F5344CB8AC3E}">
        <p14:creationId xmlns:p14="http://schemas.microsoft.com/office/powerpoint/2010/main" val="382389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et </a:t>
            </a:r>
            <a:r>
              <a:rPr lang="fr-fr" b="0" i="1"/>
              <a:t>expliquer </a:t>
            </a:r>
            <a:br>
              <a:rPr lang="fr-fr" b="0" i="1"/>
            </a:br>
            <a:r>
              <a:rPr lang="fr-fr" b="0" i="1"/>
              <a:t>ce </a:t>
            </a:r>
            <a:r>
              <a:rPr lang="fr-fr" b="0" i="1" dirty="0"/>
              <a:t>que les définitions suivantes signifient pour eux personnellement)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Chez Special Olympics, nous utilisons intentionnellement certains termes </a:t>
            </a:r>
            <a:r>
              <a:rPr lang="fr-fr"/>
              <a:t>avec </a:t>
            </a:r>
            <a:br>
              <a:rPr lang="fr-fr"/>
            </a:br>
            <a:r>
              <a:rPr lang="fr-fr"/>
              <a:t>leurs </a:t>
            </a:r>
            <a:r>
              <a:rPr lang="fr-fr" dirty="0"/>
              <a:t>définitions correspondantes. En tant que leaders familiaux, les mots </a:t>
            </a:r>
            <a:r>
              <a:rPr lang="fr-fr"/>
              <a:t>que </a:t>
            </a:r>
            <a:br>
              <a:rPr lang="fr-fr"/>
            </a:br>
            <a:r>
              <a:rPr lang="fr-fr"/>
              <a:t>vous </a:t>
            </a:r>
            <a:r>
              <a:rPr lang="fr-fr" dirty="0"/>
              <a:t>utilisez comptent. </a:t>
            </a:r>
            <a:br/>
            <a:r>
              <a:rPr lang="fr-fr" dirty="0"/>
              <a:t>Nous allons maintenant voir quelques termes et définitions importants.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cliquez pour ouvrir chaque définition une par une</a:t>
            </a:r>
            <a:r>
              <a:rPr lang="fr-fr" b="0" i="1"/>
              <a:t>. </a:t>
            </a:r>
            <a:br>
              <a:rPr lang="fr-fr" b="0" i="1"/>
            </a:br>
            <a:r>
              <a:rPr lang="fr-fr" b="0" i="1"/>
              <a:t>Lisez </a:t>
            </a:r>
            <a:r>
              <a:rPr lang="fr-fr" b="0" i="1" dirty="0"/>
              <a:t>le terme et sa définition. Prévoyez du temps pour toute question.)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23</a:t>
            </a:fld>
            <a:endParaRPr lang="en-US" dirty="0"/>
          </a:p>
        </p:txBody>
      </p:sp>
    </p:spTree>
    <p:extLst>
      <p:ext uri="{BB962C8B-B14F-4D97-AF65-F5344CB8AC3E}">
        <p14:creationId xmlns:p14="http://schemas.microsoft.com/office/powerpoint/2010/main" val="1785983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et </a:t>
            </a:r>
            <a:r>
              <a:rPr lang="fr-fr" b="0" i="1"/>
              <a:t>expliquer </a:t>
            </a:r>
            <a:br>
              <a:rPr lang="fr-fr" b="0" i="1"/>
            </a:br>
            <a:r>
              <a:rPr lang="fr-fr" b="0" i="1"/>
              <a:t>ce </a:t>
            </a:r>
            <a:r>
              <a:rPr lang="fr-fr" b="0" i="1" dirty="0"/>
              <a:t>que les définitions suivantes signifient pour eux personnellement.)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Lisez le terme et sa définition. Prévoyez du </a:t>
            </a:r>
            <a:r>
              <a:rPr lang="fr-fr" b="0" i="1"/>
              <a:t>temps </a:t>
            </a:r>
            <a:br>
              <a:rPr lang="fr-fr" b="0" i="1"/>
            </a:br>
            <a:r>
              <a:rPr lang="fr-fr" b="0" i="1"/>
              <a:t>pour </a:t>
            </a:r>
            <a:r>
              <a:rPr lang="fr-fr" b="0" i="1" dirty="0"/>
              <a:t>toute question.)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24</a:t>
            </a:fld>
            <a:endParaRPr lang="en-US" dirty="0"/>
          </a:p>
        </p:txBody>
      </p:sp>
    </p:spTree>
    <p:extLst>
      <p:ext uri="{BB962C8B-B14F-4D97-AF65-F5344CB8AC3E}">
        <p14:creationId xmlns:p14="http://schemas.microsoft.com/office/powerpoint/2010/main" val="4077125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et </a:t>
            </a:r>
            <a:r>
              <a:rPr lang="fr-fr" b="0" i="1"/>
              <a:t>expliquer </a:t>
            </a:r>
            <a:br>
              <a:rPr lang="fr-fr" b="0" i="1"/>
            </a:br>
            <a:r>
              <a:rPr lang="fr-fr" b="0" i="1"/>
              <a:t>ce </a:t>
            </a:r>
            <a:r>
              <a:rPr lang="fr-fr" b="0" i="1" dirty="0"/>
              <a:t>que les définitions suivantes signifient pour eux personnellement.)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Lisez le terme et sa définition. Prévoyez du </a:t>
            </a:r>
            <a:r>
              <a:rPr lang="fr-fr" b="0" i="1"/>
              <a:t>temps </a:t>
            </a:r>
            <a:br>
              <a:rPr lang="fr-fr" b="0" i="1"/>
            </a:br>
            <a:r>
              <a:rPr lang="fr-fr" b="0" i="1"/>
              <a:t>pour </a:t>
            </a:r>
            <a:r>
              <a:rPr lang="fr-fr" b="0" i="1" dirty="0"/>
              <a:t>toute question.)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25</a:t>
            </a:fld>
            <a:endParaRPr lang="en-US" dirty="0"/>
          </a:p>
        </p:txBody>
      </p:sp>
    </p:spTree>
    <p:extLst>
      <p:ext uri="{BB962C8B-B14F-4D97-AF65-F5344CB8AC3E}">
        <p14:creationId xmlns:p14="http://schemas.microsoft.com/office/powerpoint/2010/main" val="377272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et </a:t>
            </a:r>
            <a:r>
              <a:rPr lang="fr-fr" b="0" i="1"/>
              <a:t>expliquer </a:t>
            </a:r>
            <a:br>
              <a:rPr lang="fr-fr" b="0" i="1"/>
            </a:br>
            <a:r>
              <a:rPr lang="fr-fr" b="0" i="1"/>
              <a:t>ce </a:t>
            </a:r>
            <a:r>
              <a:rPr lang="fr-fr" b="0" i="1" dirty="0"/>
              <a:t>que les définitions suivantes signifient pour eux personnellement.)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Lisez le terme et sa définition. Prévoyez du </a:t>
            </a:r>
            <a:r>
              <a:rPr lang="fr-fr" b="0" i="1"/>
              <a:t>temps </a:t>
            </a:r>
            <a:br>
              <a:rPr lang="fr-fr" b="0" i="1"/>
            </a:br>
            <a:r>
              <a:rPr lang="fr-fr" b="0" i="1"/>
              <a:t>pour </a:t>
            </a:r>
            <a:r>
              <a:rPr lang="fr-fr" b="0" i="1" dirty="0"/>
              <a:t>toute question.)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26</a:t>
            </a:fld>
            <a:endParaRPr lang="en-US" dirty="0"/>
          </a:p>
        </p:txBody>
      </p:sp>
    </p:spTree>
    <p:extLst>
      <p:ext uri="{BB962C8B-B14F-4D97-AF65-F5344CB8AC3E}">
        <p14:creationId xmlns:p14="http://schemas.microsoft.com/office/powerpoint/2010/main" val="321350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et </a:t>
            </a:r>
            <a:r>
              <a:rPr lang="fr-fr" b="0" i="1"/>
              <a:t>expliquer </a:t>
            </a:r>
            <a:br>
              <a:rPr lang="fr-fr" b="0" i="1"/>
            </a:br>
            <a:r>
              <a:rPr lang="fr-fr" b="0" i="1"/>
              <a:t>ce </a:t>
            </a:r>
            <a:r>
              <a:rPr lang="fr-fr" b="0" i="1" dirty="0"/>
              <a:t>que les définitions suivantes signifient pour eux personnellement.)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Lisez le terme et sa définition. Prévoyez du </a:t>
            </a:r>
            <a:r>
              <a:rPr lang="fr-fr" b="0" i="1"/>
              <a:t>temps </a:t>
            </a:r>
            <a:br>
              <a:rPr lang="fr-fr" b="0" i="1"/>
            </a:br>
            <a:r>
              <a:rPr lang="fr-fr" b="0" i="1"/>
              <a:t>pour </a:t>
            </a:r>
            <a:r>
              <a:rPr lang="fr-fr" b="0" i="1" dirty="0"/>
              <a:t>toute question.)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27</a:t>
            </a:fld>
            <a:endParaRPr lang="en-US" dirty="0"/>
          </a:p>
        </p:txBody>
      </p:sp>
    </p:spTree>
    <p:extLst>
      <p:ext uri="{BB962C8B-B14F-4D97-AF65-F5344CB8AC3E}">
        <p14:creationId xmlns:p14="http://schemas.microsoft.com/office/powerpoint/2010/main" val="386290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et expliquer </a:t>
            </a:r>
            <a:br>
              <a:rPr lang="fr-fr" b="0" i="1" dirty="0"/>
            </a:br>
            <a:r>
              <a:rPr lang="fr-fr" b="0" i="1" dirty="0"/>
              <a:t>ce que les définitions suivantes signifient pour eux personnellement.)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Lisez le terme et sa définition. Prévoyez du temps </a:t>
            </a:r>
            <a:br>
              <a:rPr lang="fr-fr" b="0" i="1" dirty="0"/>
            </a:br>
            <a:r>
              <a:rPr lang="fr-fr" b="0" i="1" dirty="0"/>
              <a:t>pour toute question.)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28</a:t>
            </a:fld>
            <a:endParaRPr lang="en-US" dirty="0"/>
          </a:p>
        </p:txBody>
      </p:sp>
    </p:spTree>
    <p:extLst>
      <p:ext uri="{BB962C8B-B14F-4D97-AF65-F5344CB8AC3E}">
        <p14:creationId xmlns:p14="http://schemas.microsoft.com/office/powerpoint/2010/main" val="108477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et </a:t>
            </a:r>
            <a:r>
              <a:rPr lang="fr-fr" b="0" i="1"/>
              <a:t>expliquer </a:t>
            </a:r>
            <a:br>
              <a:rPr lang="fr-fr" b="0" i="1"/>
            </a:br>
            <a:r>
              <a:rPr lang="fr-fr" b="0" i="1"/>
              <a:t>ce </a:t>
            </a:r>
            <a:r>
              <a:rPr lang="fr-fr" b="0" i="1" dirty="0"/>
              <a:t>que les définitions suivantes signifient pour eux personnellement.)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Lisez le terme et sa définition. Prévoyez du </a:t>
            </a:r>
            <a:r>
              <a:rPr lang="fr-fr" b="0" i="1"/>
              <a:t>temps </a:t>
            </a:r>
            <a:br>
              <a:rPr lang="fr-fr" b="0" i="1"/>
            </a:br>
            <a:r>
              <a:rPr lang="fr-fr" b="0" i="1"/>
              <a:t>pour </a:t>
            </a:r>
            <a:r>
              <a:rPr lang="fr-fr" b="0" i="1" dirty="0"/>
              <a:t>toute question.)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29</a:t>
            </a:fld>
            <a:endParaRPr lang="en-US" dirty="0"/>
          </a:p>
        </p:txBody>
      </p:sp>
    </p:spTree>
    <p:extLst>
      <p:ext uri="{BB962C8B-B14F-4D97-AF65-F5344CB8AC3E}">
        <p14:creationId xmlns:p14="http://schemas.microsoft.com/office/powerpoint/2010/main" val="31796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p>
          <a:p>
            <a:r>
              <a:rPr lang="fr-fr" b="0" dirty="0"/>
              <a:t>Nous allons commencer par les présentations, puis nous passerons en revue ensemble le programme de nos deux prochaines journées.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a:t>
            </a:fld>
            <a:endParaRPr lang="en-US" dirty="0"/>
          </a:p>
        </p:txBody>
      </p:sp>
    </p:spTree>
    <p:extLst>
      <p:ext uri="{BB962C8B-B14F-4D97-AF65-F5344CB8AC3E}">
        <p14:creationId xmlns:p14="http://schemas.microsoft.com/office/powerpoint/2010/main" val="182523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À main levée, qui connaît la Convention des Nations Unies relative aux droits </a:t>
            </a:r>
            <a:br>
              <a:rPr lang="fr-fr" b="0" i="0" dirty="0"/>
            </a:br>
            <a:r>
              <a:rPr lang="fr-fr" b="0" i="0" dirty="0"/>
              <a:t>des personnes handicapées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Parfait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La CNUDPH énonce les droits humains fondamentaux des personnes avec un handicap. Special Olympics aide les pays à remplir leurs engagements en vertu </a:t>
            </a:r>
            <a:br>
              <a:rPr lang="fr-fr" b="0" i="0" dirty="0"/>
            </a:br>
            <a:r>
              <a:rPr lang="fr-fr" b="0" i="0" dirty="0"/>
              <a:t>de la CDPH.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Quelqu’un a-t-il des expériences spécifiques en lien avec la CNUDPH et Special Olympics dont il aimerait nous faire part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Merci pour vos partages. </a:t>
            </a:r>
          </a:p>
        </p:txBody>
      </p:sp>
      <p:sp>
        <p:nvSpPr>
          <p:cNvPr id="4" name="Slide Number Placeholder 3"/>
          <p:cNvSpPr>
            <a:spLocks noGrp="1"/>
          </p:cNvSpPr>
          <p:nvPr>
            <p:ph type="sldNum" sz="quarter" idx="5"/>
          </p:nvPr>
        </p:nvSpPr>
        <p:spPr/>
        <p:txBody>
          <a:bodyPr/>
          <a:lstStyle/>
          <a:p>
            <a:fld id="{B1AB4960-CA66-47E0-A69E-4C8E9D6BFF86}" type="slidenum">
              <a:rPr lang="en-US" smtClean="0"/>
              <a:t>30</a:t>
            </a:fld>
            <a:endParaRPr lang="en-US" dirty="0"/>
          </a:p>
        </p:txBody>
      </p:sp>
    </p:spTree>
    <p:extLst>
      <p:ext uri="{BB962C8B-B14F-4D97-AF65-F5344CB8AC3E}">
        <p14:creationId xmlns:p14="http://schemas.microsoft.com/office/powerpoint/2010/main" val="55245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a:t>
            </a:r>
          </a:p>
          <a:p>
            <a:r>
              <a:rPr lang="fr-fr" dirty="0"/>
              <a:t>Alors, pourquoi est-il important pour vous, en tant que membre de votre famille, </a:t>
            </a:r>
            <a:br>
              <a:rPr lang="fr-fr" dirty="0"/>
            </a:br>
            <a:r>
              <a:rPr lang="fr-fr" dirty="0"/>
              <a:t>de vous engager avec Special Olympics ? </a:t>
            </a:r>
          </a:p>
          <a:p>
            <a:r>
              <a:rPr lang="fr-fr" dirty="0"/>
              <a:t>Les Programmes Special Olympics reposent sur la participation des familles. </a:t>
            </a:r>
          </a:p>
          <a:p>
            <a:r>
              <a:rPr lang="fr-fr" dirty="0"/>
              <a:t>Lors des compétitions et événements Special Olympics, les membres de la famille retrouvent un cadre amical, où ils se sentent à l’aise. Ils regardent avec fierté leur athlète trouver la voie du succès et la joie. Special Olympics est un réseau de soutien qui réunit les familles dans un cadre bienveillant et positif. </a:t>
            </a:r>
          </a:p>
          <a:p>
            <a:r>
              <a:rPr lang="fr-fr" dirty="0"/>
              <a:t>Les familles sont également un lien essentiel avec la communauté et un soutien </a:t>
            </a:r>
            <a:br>
              <a:rPr lang="fr-fr" dirty="0"/>
            </a:br>
            <a:r>
              <a:rPr lang="fr-fr" dirty="0"/>
              <a:t>plus général pour notre mouvement dans son ensemble.</a:t>
            </a:r>
          </a:p>
          <a:p>
            <a:r>
              <a:rPr lang="fr-fr" dirty="0"/>
              <a:t>Enfin, les familles sont les premiers supporters de nos athlètes de Special Olympics. Elles apportent un type de soutien, de l’amour et des encouragements uniques, </a:t>
            </a:r>
            <a:br>
              <a:rPr lang="fr-fr" dirty="0"/>
            </a:br>
            <a:r>
              <a:rPr lang="fr-fr" dirty="0"/>
              <a:t>que personne d’autre ne peut offrir.</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31</a:t>
            </a:fld>
            <a:endParaRPr lang="en-US" dirty="0"/>
          </a:p>
        </p:txBody>
      </p:sp>
    </p:spTree>
    <p:extLst>
      <p:ext uri="{BB962C8B-B14F-4D97-AF65-F5344CB8AC3E}">
        <p14:creationId xmlns:p14="http://schemas.microsoft.com/office/powerpoint/2010/main" val="3978265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endParaRPr lang="en-US" b="1" dirty="0"/>
          </a:p>
          <a:p>
            <a:r>
              <a:rPr lang="fr-fr" b="1" dirty="0"/>
              <a:t>Script de l’animateur : </a:t>
            </a:r>
            <a:br>
              <a:rPr dirty="0"/>
            </a:br>
            <a:r>
              <a:rPr lang="fr-fr" dirty="0"/>
              <a:t>Vous avez maintenant terminé le module de « Présentation de Special Olympics ». Merci pour votre participation ! Nous espérons que vous avez trouvé ces informations utiles.</a:t>
            </a:r>
            <a:br>
              <a:rPr dirty="0"/>
            </a:br>
            <a:r>
              <a:rPr lang="fr-fr" dirty="0"/>
              <a:t>Faisons ensemble une petite pause de remise en forme de trois minutes. </a:t>
            </a:r>
          </a:p>
          <a:p>
            <a:r>
              <a:rPr lang="fr-fr" dirty="0"/>
              <a:t>Vous disposerez ensuite d’environ 30 minutes pour une pause libre pour vous rafraîchir.</a:t>
            </a:r>
          </a:p>
          <a:p>
            <a:endParaRPr lang="en-US" dirty="0"/>
          </a:p>
          <a:p>
            <a:r>
              <a:rPr lang="fr-fr" b="0" dirty="0"/>
              <a:t>(</a:t>
            </a:r>
            <a:r>
              <a:rPr lang="fr-fr" b="0" i="1" dirty="0"/>
              <a:t>Notes pour l’animateur : cliquez sur le bouton de la vidéo pour lancer la séance </a:t>
            </a:r>
            <a:br>
              <a:rPr lang="fr-fr" b="0" i="1" dirty="0"/>
            </a:br>
            <a:r>
              <a:rPr lang="fr-fr" b="0" i="1" dirty="0"/>
              <a:t>de remise en forme)</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32</a:t>
            </a:fld>
            <a:endParaRPr lang="en-US" dirty="0"/>
          </a:p>
        </p:txBody>
      </p:sp>
    </p:spTree>
    <p:extLst>
      <p:ext uri="{BB962C8B-B14F-4D97-AF65-F5344CB8AC3E}">
        <p14:creationId xmlns:p14="http://schemas.microsoft.com/office/powerpoint/2010/main" val="220451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Temps alloué : </a:t>
            </a:r>
            <a:r>
              <a:rPr lang="fr-fr" b="0" dirty="0"/>
              <a:t>30 minutes</a:t>
            </a:r>
          </a:p>
          <a:p>
            <a:endParaRPr lang="en-US" b="0" dirty="0"/>
          </a:p>
          <a:p>
            <a:r>
              <a:rPr lang="fr-fr" b="1" dirty="0"/>
              <a:t>Script de l’animateur : </a:t>
            </a:r>
          </a:p>
          <a:p>
            <a:r>
              <a:rPr lang="fr-fr" b="0" dirty="0"/>
              <a:t>Content de vous revoir ! J’espère que la pause vous a fait du bien. </a:t>
            </a:r>
          </a:p>
          <a:p>
            <a:r>
              <a:rPr lang="fr-fr" b="0" i="0" dirty="0"/>
              <a:t>Notre prochain module se concentre </a:t>
            </a:r>
            <a:r>
              <a:rPr lang="fr-fr" b="0" i="0" dirty="0">
                <a:effectLst/>
                <a:latin typeface="Ubuntu Light" panose="020B0304030602030204" pitchFamily="34" charset="0"/>
                <a:ea typeface="Calibri" panose="020F0502020204030204" pitchFamily="34" charset="0"/>
                <a:cs typeface="Arial" panose="020B0604020202020204" pitchFamily="34" charset="0"/>
              </a:rPr>
              <a:t>sur une bonne compréhension du leadership : ce que signifie le leadership, les traits de caractère et les compétences que possèdent les leaders. </a:t>
            </a:r>
            <a:endParaRPr lang="en-US" b="0"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33</a:t>
            </a:fld>
            <a:endParaRPr lang="en-US" dirty="0"/>
          </a:p>
        </p:txBody>
      </p:sp>
    </p:spTree>
    <p:extLst>
      <p:ext uri="{BB962C8B-B14F-4D97-AF65-F5344CB8AC3E}">
        <p14:creationId xmlns:p14="http://schemas.microsoft.com/office/powerpoint/2010/main" val="142882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les athlètes présents peuvent intervenir pour expliquer ce que les définitions suivantes signifient pour eux personnellement et la manière dont ils sont des leaders dans leur communauté.)</a:t>
            </a:r>
          </a:p>
          <a:p>
            <a:endParaRPr lang="en-US" dirty="0"/>
          </a:p>
          <a:p>
            <a:r>
              <a:rPr lang="fr-fr" b="1" dirty="0"/>
              <a:t>Script de l’animateur :</a:t>
            </a:r>
          </a:p>
          <a:p>
            <a:pPr marL="0" indent="0"/>
            <a:r>
              <a:rPr lang="fr-fr" b="0" i="0" dirty="0"/>
              <a:t>Quand nous pensons au leadership, différentes expressions peuvent nous venir à l’esprit. De manière générale,</a:t>
            </a:r>
            <a:r>
              <a:rPr lang="fr-fr" b="0" i="1" dirty="0"/>
              <a:t> </a:t>
            </a:r>
            <a:r>
              <a:rPr lang="fr-fr" sz="1200" b="0" i="0" dirty="0">
                <a:latin typeface="Ubuntu Light" panose="020B0304030602030204" pitchFamily="34" charset="0"/>
              </a:rPr>
              <a:t>le </a:t>
            </a:r>
            <a:r>
              <a:rPr lang="fr-fr" sz="1200" b="0" dirty="0">
                <a:latin typeface="Ubuntu Light" panose="020B0304030602030204" pitchFamily="34" charset="0"/>
              </a:rPr>
              <a:t>leadership </a:t>
            </a:r>
            <a:r>
              <a:rPr lang="fr-fr" sz="1200" dirty="0">
                <a:latin typeface="Ubuntu Light" panose="020B0304030602030204" pitchFamily="34" charset="0"/>
              </a:rPr>
              <a:t>est une relation dans laquelle une personne influence les comportements ou les actions d’autres personnes afin d’atteindre des objectifs. </a:t>
            </a:r>
            <a:r>
              <a:rPr lang="fr-fr" sz="1200" b="0" dirty="0">
                <a:latin typeface="Ubuntu Light" panose="020B0304030602030204" pitchFamily="34" charset="0"/>
              </a:rPr>
              <a:t>Les leaders affichent une capacité à </a:t>
            </a:r>
            <a:r>
              <a:rPr lang="fr-fr" sz="1200" dirty="0">
                <a:latin typeface="Ubuntu Light" panose="020B0304030602030204" pitchFamily="34" charset="0"/>
              </a:rPr>
              <a:t>guider, diriger ou influencer d’autres personnes.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Passons maintenant à une courte activité.</a:t>
            </a:r>
            <a:endParaRPr lang="en-US"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34</a:t>
            </a:fld>
            <a:endParaRPr lang="en-US" dirty="0"/>
          </a:p>
        </p:txBody>
      </p:sp>
    </p:spTree>
    <p:extLst>
      <p:ext uri="{BB962C8B-B14F-4D97-AF65-F5344CB8AC3E}">
        <p14:creationId xmlns:p14="http://schemas.microsoft.com/office/powerpoint/2010/main" val="2858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a:t>
            </a:r>
          </a:p>
          <a:p>
            <a:r>
              <a:rPr lang="fr-fr" dirty="0"/>
              <a:t>Pour cette activité, nous nous répartirons à nouveau en groupes de 2 ou 3 personnes. </a:t>
            </a:r>
            <a:br>
              <a:rPr dirty="0"/>
            </a:br>
            <a:r>
              <a:rPr lang="fr-fr" dirty="0"/>
              <a:t>Avant cela, prenez un moment pour penser à un leader que vous connaissez. Il peut s’agir de quelqu’un au sein de Special Olympics ou à l’extérieur. </a:t>
            </a:r>
            <a:br>
              <a:rPr dirty="0"/>
            </a:br>
            <a:r>
              <a:rPr lang="fr-fr" dirty="0"/>
              <a:t>Nous partagerons les réponses aux trois questions suivantes avec nos groupes : </a:t>
            </a:r>
          </a:p>
          <a:p>
            <a:pPr marL="228600" indent="-228600">
              <a:buAutoNum type="arabicPeriod"/>
            </a:pPr>
            <a:r>
              <a:rPr lang="fr-fr" dirty="0"/>
              <a:t>Qui est ce leader ? </a:t>
            </a:r>
          </a:p>
          <a:p>
            <a:pPr marL="228600" indent="-228600">
              <a:buAutoNum type="arabicPeriod"/>
            </a:pPr>
            <a:r>
              <a:rPr lang="fr-fr" dirty="0"/>
              <a:t>Selon vous, qu’est-ce qui incite les </a:t>
            </a:r>
            <a:r>
              <a:rPr lang="fr-FR" dirty="0"/>
              <a:t>gens</a:t>
            </a:r>
            <a:r>
              <a:rPr lang="fr-fr" dirty="0"/>
              <a:t> à suivre cette personne ? </a:t>
            </a:r>
          </a:p>
          <a:p>
            <a:pPr marL="228600" indent="-228600">
              <a:buAutoNum type="arabicPeriod"/>
            </a:pPr>
            <a:r>
              <a:rPr lang="fr-fr" dirty="0"/>
              <a:t>Quels sont les comportements adoptés par ce leader ou les compétences qu’il possède que vous retrouvez dans votre propre leadership ?</a:t>
            </a:r>
          </a:p>
          <a:p>
            <a:pPr marL="0" indent="0">
              <a:buNone/>
            </a:pPr>
            <a:endParaRPr lang="en-US" dirty="0"/>
          </a:p>
          <a:p>
            <a:pPr marL="0" indent="0">
              <a:buNone/>
            </a:pPr>
            <a:r>
              <a:rPr lang="fr-fr" i="1" dirty="0"/>
              <a:t>(Notes pour l’animateur : laissez environ cinq minutes pour le partage)</a:t>
            </a:r>
          </a:p>
          <a:p>
            <a:endParaRPr lang="en-US" dirty="0"/>
          </a:p>
          <a:p>
            <a:r>
              <a:rPr lang="fr-fr" dirty="0"/>
              <a:t>Parfait ! Réunissons-nous pour répondre à un sondage </a:t>
            </a:r>
          </a:p>
          <a:p>
            <a:pPr marL="0" marR="0">
              <a:spcBef>
                <a:spcPts val="0"/>
              </a:spcBef>
              <a:spcAft>
                <a:spcPts val="0"/>
              </a:spcAft>
            </a:pPr>
            <a:endParaRPr lang="en-US" sz="1800" b="1" i="1" dirty="0">
              <a:effectLst/>
              <a:latin typeface="Ubuntu Light" panose="020B0304030602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35</a:t>
            </a:fld>
            <a:endParaRPr lang="en-US" dirty="0"/>
          </a:p>
        </p:txBody>
      </p:sp>
    </p:spTree>
    <p:extLst>
      <p:ext uri="{BB962C8B-B14F-4D97-AF65-F5344CB8AC3E}">
        <p14:creationId xmlns:p14="http://schemas.microsoft.com/office/powerpoint/2010/main" val="439486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C8EA-B5B1-EB79-3E80-767EAF20F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36B66-DD9E-8C3D-5410-8F0285913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E2E5B-AFAB-37A5-4FFB-F28B52250BA1}"/>
              </a:ext>
            </a:extLst>
          </p:cNvPr>
          <p:cNvSpPr>
            <a:spLocks noGrp="1"/>
          </p:cNvSpPr>
          <p:nvPr>
            <p:ph type="body" idx="1"/>
          </p:nvPr>
        </p:nvSpPr>
        <p:spPr>
          <a:xfrm>
            <a:off x="685800" y="4400550"/>
            <a:ext cx="5486400" cy="360045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a:t>
            </a:r>
          </a:p>
          <a:p>
            <a:pPr marL="0" marR="0">
              <a:spcBef>
                <a:spcPts val="0"/>
              </a:spcBef>
              <a:spcAft>
                <a:spcPts val="0"/>
              </a:spcAft>
            </a:pPr>
            <a:r>
              <a:rPr lang="fr-fr" b="0" i="0" dirty="0">
                <a:effectLst/>
                <a:latin typeface="Ubuntu Light" panose="020B0304030602030204" pitchFamily="34" charset="0"/>
                <a:ea typeface="Calibri" panose="020F0502020204030204" pitchFamily="34" charset="0"/>
                <a:cs typeface="Arial" panose="020B0604020202020204" pitchFamily="34" charset="0"/>
              </a:rPr>
              <a:t>Veuillez choisir la catégorie qui représente le mieux le leader que </a:t>
            </a:r>
            <a:br>
              <a:rPr lang="fr-fr" b="0" i="0" dirty="0">
                <a:effectLst/>
                <a:latin typeface="Ubuntu Light" panose="020B0304030602030204" pitchFamily="34" charset="0"/>
                <a:ea typeface="Calibri" panose="020F0502020204030204" pitchFamily="34" charset="0"/>
                <a:cs typeface="Arial" panose="020B0604020202020204" pitchFamily="34" charset="0"/>
              </a:rPr>
            </a:br>
            <a:r>
              <a:rPr lang="fr-fr" b="0" i="0" dirty="0">
                <a:effectLst/>
                <a:latin typeface="Ubuntu Light" panose="020B0304030602030204" pitchFamily="34" charset="0"/>
                <a:ea typeface="Calibri" panose="020F0502020204030204" pitchFamily="34" charset="0"/>
                <a:cs typeface="Arial" panose="020B0604020202020204" pitchFamily="34" charset="0"/>
              </a:rPr>
              <a:t>vous avez choisi.</a:t>
            </a:r>
            <a:endParaRPr lang="en-US"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800" b="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52000" marR="0" lvl="0" indent="-180000">
              <a:spcBef>
                <a:spcPts val="0"/>
              </a:spcBef>
              <a:spcAft>
                <a:spcPts val="0"/>
              </a:spcAft>
              <a:buFont typeface="Arial" panose="020B0604020202020204" pitchFamily="34" charset="0"/>
              <a:buChar char="•"/>
            </a:pPr>
            <a:r>
              <a:rPr lang="fr-fr" b="0" i="0" dirty="0">
                <a:effectLst/>
                <a:latin typeface="Ubuntu Light" panose="020B0304030602030204" pitchFamily="34" charset="0"/>
                <a:ea typeface="Calibri" panose="020F0502020204030204" pitchFamily="34" charset="0"/>
                <a:cs typeface="Arial" panose="020B0604020202020204" pitchFamily="34" charset="0"/>
              </a:rPr>
              <a:t>Entraîneur</a:t>
            </a:r>
            <a:endParaRPr lang="en-US"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fr-fr" b="0" i="0" dirty="0">
                <a:effectLst/>
                <a:latin typeface="Ubuntu Light" panose="020B0304030602030204" pitchFamily="34" charset="0"/>
                <a:ea typeface="Calibri" panose="020F0502020204030204" pitchFamily="34" charset="0"/>
                <a:cs typeface="Arial" panose="020B0604020202020204" pitchFamily="34" charset="0"/>
              </a:rPr>
              <a:t>Enseignant</a:t>
            </a:r>
            <a:endParaRPr lang="en-US"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fr-fr" b="0" i="0" dirty="0">
                <a:effectLst/>
                <a:latin typeface="Ubuntu Light" panose="020B0304030602030204" pitchFamily="34" charset="0"/>
                <a:ea typeface="Calibri" panose="020F0502020204030204" pitchFamily="34" charset="0"/>
                <a:cs typeface="Arial" panose="020B0604020202020204" pitchFamily="34" charset="0"/>
              </a:rPr>
              <a:t>Coéquipier</a:t>
            </a:r>
            <a:endParaRPr lang="en-US"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fr-fr" b="0" i="0" dirty="0">
                <a:effectLst/>
                <a:latin typeface="Ubuntu Light" panose="020B0304030602030204" pitchFamily="34" charset="0"/>
                <a:ea typeface="Calibri" panose="020F0502020204030204" pitchFamily="34" charset="0"/>
                <a:cs typeface="Arial" panose="020B0604020202020204" pitchFamily="34" charset="0"/>
              </a:rPr>
              <a:t>Bénévole Special Olympics</a:t>
            </a:r>
            <a:endParaRPr lang="en-US"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fr-fr" b="0" i="0" dirty="0">
                <a:effectLst/>
                <a:latin typeface="Ubuntu Light" panose="020B0304030602030204" pitchFamily="34" charset="0"/>
                <a:ea typeface="Calibri" panose="020F0502020204030204" pitchFamily="34" charset="0"/>
                <a:cs typeface="Arial" panose="020B0604020202020204" pitchFamily="34" charset="0"/>
              </a:rPr>
              <a:t>Leader de groupe communautaire</a:t>
            </a:r>
            <a:endParaRPr lang="en-US"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fr-fr" b="0" i="0" dirty="0">
                <a:effectLst/>
                <a:latin typeface="Ubuntu Light" panose="020B0304030602030204" pitchFamily="34" charset="0"/>
                <a:ea typeface="Calibri" panose="020F0502020204030204" pitchFamily="34" charset="0"/>
                <a:cs typeface="Arial" panose="020B0604020202020204" pitchFamily="34" charset="0"/>
              </a:rPr>
              <a:t>Collègue</a:t>
            </a:r>
            <a:endParaRPr lang="en-US"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fr-fr" b="0" i="0" dirty="0">
                <a:effectLst/>
                <a:latin typeface="Ubuntu Light" panose="020B0304030602030204" pitchFamily="34" charset="0"/>
                <a:ea typeface="Calibri" panose="020F0502020204030204" pitchFamily="34" charset="0"/>
                <a:cs typeface="Arial" panose="020B0604020202020204" pitchFamily="34" charset="0"/>
              </a:rPr>
              <a:t>Athlète leader</a:t>
            </a:r>
            <a:endParaRPr lang="en-US" b="0" i="0" dirty="0">
              <a:effectLst/>
              <a:latin typeface="Calibri" panose="020F0502020204030204" pitchFamily="34" charset="0"/>
              <a:ea typeface="Calibri" panose="020F0502020204030204" pitchFamily="34" charset="0"/>
            </a:endParaRPr>
          </a:p>
          <a:p>
            <a:pPr marL="0" marR="0">
              <a:spcBef>
                <a:spcPts val="0"/>
              </a:spcBef>
              <a:spcAft>
                <a:spcPts val="0"/>
              </a:spcAft>
            </a:pPr>
            <a:r>
              <a:rPr lang="fr-fr" sz="18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i="1" dirty="0">
                <a:effectLst/>
                <a:latin typeface="Ubuntu Light" panose="020B0304030602030204" pitchFamily="34" charset="0"/>
                <a:ea typeface="Calibri" panose="020F0502020204030204" pitchFamily="34" charset="0"/>
                <a:cs typeface="Arial" panose="020B0604020202020204" pitchFamily="34" charset="0"/>
              </a:rPr>
              <a:t>(Notes pour l’animateur : soulignez les points communs qui ressortent chez le type de personne choisie. Quels traits de caractère partagent-ils ? Demandez au groupe de souligner les similitudes entre les différents groupes.)</a:t>
            </a:r>
            <a:endParaRPr lang="en-US" i="1"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fr-fr" dirty="0"/>
              <a:t>Gardons ces similitudes à l’esprit à mesure que nous avançons ! </a:t>
            </a:r>
            <a:br>
              <a:rPr dirty="0"/>
            </a:br>
            <a:endParaRPr lang="en-US" dirty="0"/>
          </a:p>
          <a:p>
            <a:endParaRPr lang="en-US" dirty="0"/>
          </a:p>
        </p:txBody>
      </p:sp>
      <p:sp>
        <p:nvSpPr>
          <p:cNvPr id="4" name="Slide Number Placeholder 3">
            <a:extLst>
              <a:ext uri="{FF2B5EF4-FFF2-40B4-BE49-F238E27FC236}">
                <a16:creationId xmlns:a16="http://schemas.microsoft.com/office/drawing/2014/main" id="{5637B951-7EC9-6494-3569-3F319C826BA7}"/>
              </a:ext>
            </a:extLst>
          </p:cNvPr>
          <p:cNvSpPr>
            <a:spLocks noGrp="1"/>
          </p:cNvSpPr>
          <p:nvPr>
            <p:ph type="sldNum" sz="quarter" idx="5"/>
          </p:nvPr>
        </p:nvSpPr>
        <p:spPr/>
        <p:txBody>
          <a:bodyPr/>
          <a:lstStyle/>
          <a:p>
            <a:fld id="{B1AB4960-CA66-47E0-A69E-4C8E9D6BFF86}" type="slidenum">
              <a:rPr lang="en-US" smtClean="0"/>
              <a:t>36</a:t>
            </a:fld>
            <a:endParaRPr lang="en-US" dirty="0"/>
          </a:p>
        </p:txBody>
      </p:sp>
    </p:spTree>
    <p:extLst>
      <p:ext uri="{BB962C8B-B14F-4D97-AF65-F5344CB8AC3E}">
        <p14:creationId xmlns:p14="http://schemas.microsoft.com/office/powerpoint/2010/main" val="15703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451679"/>
          </a:xfrm>
        </p:spPr>
        <p:txBody>
          <a:bodyPr/>
          <a:lstStyle/>
          <a:p>
            <a:pPr marL="0" marR="0">
              <a:spcBef>
                <a:spcPts val="0"/>
              </a:spcBef>
              <a:spcAft>
                <a:spcPts val="0"/>
              </a:spcAft>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Il existe de nombreux comportements que les leaders que vous avez choisis ont en commun et des attitudes qu’ils adoptent qui font d’eux de bons leaders. </a:t>
            </a: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Voici quelques exemples de comportements des meilleurs leaders.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Les bons leaders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fr-FR" sz="1200" b="0" i="0" u="none" dirty="0">
                <a:effectLst/>
                <a:latin typeface="Ubuntu Light" panose="020B0304030602030204" pitchFamily="34" charset="0"/>
                <a:ea typeface="Calibri" panose="020F0502020204030204" pitchFamily="34" charset="0"/>
                <a:cs typeface="Arial" panose="020B0604020202020204" pitchFamily="34" charset="0"/>
              </a:rPr>
              <a:t>Montrent la voie :</a:t>
            </a:r>
            <a:r>
              <a:rPr lang="fr-fr" sz="1200" b="0" i="0" u="none" dirty="0">
                <a:effectLst/>
                <a:latin typeface="Ubuntu Light" panose="020B0304030602030204" pitchFamily="34" charset="0"/>
                <a:ea typeface="Calibri" panose="020F0502020204030204" pitchFamily="34" charset="0"/>
                <a:cs typeface="Arial" panose="020B0604020202020204" pitchFamily="34" charset="0"/>
              </a:rPr>
              <a:t> ils se posent en exemples que les autres peuvent suivre. </a:t>
            </a:r>
            <a:r>
              <a:rPr lang="fr-FR" sz="1200" b="0" i="0" u="none" dirty="0">
                <a:effectLst/>
                <a:latin typeface="Ubuntu Light" panose="020B0304030602030204" pitchFamily="34" charset="0"/>
                <a:ea typeface="Calibri" panose="020F0502020204030204" pitchFamily="34" charset="0"/>
                <a:cs typeface="Arial" panose="020B0604020202020204" pitchFamily="34" charset="0"/>
              </a:rPr>
              <a:t>Ils</a:t>
            </a:r>
            <a:r>
              <a:rPr lang="fr-fr" sz="1200" b="0" i="0" u="none" dirty="0">
                <a:effectLst/>
                <a:latin typeface="Ubuntu Light" panose="020B0304030602030204" pitchFamily="34" charset="0"/>
                <a:ea typeface="Calibri" panose="020F0502020204030204" pitchFamily="34" charset="0"/>
                <a:cs typeface="Arial" panose="020B0604020202020204" pitchFamily="34" charset="0"/>
              </a:rPr>
              <a:t> montrent à chacun comment traiter les autres et comment travailler dur.</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fr-fr" sz="1200" b="0" i="0" u="none" dirty="0">
                <a:effectLst/>
                <a:latin typeface="Ubuntu Light" panose="020B0304030602030204" pitchFamily="34" charset="0"/>
                <a:ea typeface="Calibri" panose="020F0502020204030204" pitchFamily="34" charset="0"/>
                <a:cs typeface="Arial" panose="020B0604020202020204" pitchFamily="34" charset="0"/>
              </a:rPr>
              <a:t>Insufflent une vision commune : les leaders sont convaincus de pouvoir changer la donne. Ils partagent un certain enthousiasme pour l’avenir. Les grands leaders trouvent le moyen d’inspirer les autres à agir.</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fr-fr" sz="1200" b="0" i="0" u="none" dirty="0">
                <a:effectLst/>
                <a:latin typeface="Ubuntu Light" panose="020B0304030602030204" pitchFamily="34" charset="0"/>
                <a:ea typeface="Calibri" panose="020F0502020204030204" pitchFamily="34" charset="0"/>
                <a:cs typeface="Arial" panose="020B0604020202020204" pitchFamily="34" charset="0"/>
              </a:rPr>
              <a:t>Remettent en question les processus : les grands leaders apprennent continuellement de nouvelles choses et améliorent la manière de procéder. ils n’ont pas peur de poser des questions et ne laissent personne utiliser des excuses telles que : « Nous avons toujours fait comme ça ! »</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fr-fr" sz="1200" b="0" i="0" u="none" dirty="0">
                <a:effectLst/>
                <a:latin typeface="Ubuntu Light" panose="020B0304030602030204" pitchFamily="34" charset="0"/>
                <a:ea typeface="Calibri" panose="020F0502020204030204" pitchFamily="34" charset="0"/>
                <a:cs typeface="Arial" panose="020B0604020202020204" pitchFamily="34" charset="0"/>
              </a:rPr>
              <a:t>Pensent avec le cœur : les grands leaders constatent lorsque les autres font </a:t>
            </a:r>
            <a:r>
              <a:rPr lang="fr-FR" sz="1200" b="0" i="0" u="none" dirty="0">
                <a:effectLst/>
                <a:latin typeface="Ubuntu Light" panose="020B0304030602030204" pitchFamily="34" charset="0"/>
                <a:ea typeface="Calibri" panose="020F0502020204030204" pitchFamily="34" charset="0"/>
                <a:cs typeface="Arial" panose="020B0604020202020204" pitchFamily="34" charset="0"/>
              </a:rPr>
              <a:t>des choses biens</a:t>
            </a:r>
            <a:r>
              <a:rPr lang="fr-fr" sz="1200" b="0" i="0" u="none" dirty="0">
                <a:effectLst/>
                <a:latin typeface="Ubuntu Light" panose="020B0304030602030204" pitchFamily="34" charset="0"/>
                <a:ea typeface="Calibri" panose="020F0502020204030204" pitchFamily="34" charset="0"/>
                <a:cs typeface="Arial" panose="020B0604020202020204" pitchFamily="34" charset="0"/>
              </a:rPr>
              <a:t> et reconnaissent leur mérite pour leur travail. ils encouragent les personnes, surtout dans des situations difficiles.</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fr-FR" sz="1200" b="0" i="0" u="none" dirty="0">
                <a:effectLst/>
                <a:latin typeface="Ubuntu Light" panose="020B0304030602030204" pitchFamily="34" charset="0"/>
                <a:ea typeface="Calibri" panose="020F0502020204030204" pitchFamily="34" charset="0"/>
                <a:cs typeface="Arial" panose="020B0604020202020204" pitchFamily="34" charset="0"/>
              </a:rPr>
              <a:t>Permettent aux autres d’agir :</a:t>
            </a:r>
            <a:r>
              <a:rPr lang="fr-fr" sz="1200" b="0" i="0" u="none" dirty="0">
                <a:effectLst/>
                <a:latin typeface="Ubuntu Light" panose="020B0304030602030204" pitchFamily="34" charset="0"/>
                <a:ea typeface="Calibri" panose="020F0502020204030204" pitchFamily="34" charset="0"/>
                <a:cs typeface="Arial" panose="020B0604020202020204" pitchFamily="34" charset="0"/>
              </a:rPr>
              <a:t> </a:t>
            </a:r>
            <a:r>
              <a:rPr lang="fr-fr" sz="1200" b="0" i="0" dirty="0">
                <a:effectLst/>
                <a:latin typeface="Ubuntu Light" panose="020B0304030602030204" pitchFamily="34" charset="0"/>
                <a:ea typeface="Calibri" panose="020F0502020204030204" pitchFamily="34" charset="0"/>
                <a:cs typeface="Arial" panose="020B0604020202020204" pitchFamily="34" charset="0"/>
              </a:rPr>
              <a:t>les grands leaders encouragent et responsabilisent les autres. Ils veulent que tous les membres de l’équipe apportent leur contribution. Ils créent un climat de confiance et de respect pour toutes les personnes impliquées.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37</a:t>
            </a:fld>
            <a:endParaRPr lang="en-US" dirty="0"/>
          </a:p>
        </p:txBody>
      </p:sp>
    </p:spTree>
    <p:extLst>
      <p:ext uri="{BB962C8B-B14F-4D97-AF65-F5344CB8AC3E}">
        <p14:creationId xmlns:p14="http://schemas.microsoft.com/office/powerpoint/2010/main" val="31039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23560" cy="38290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***La participation des athlètes est recommandée pour cette section</a:t>
            </a:r>
          </a:p>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Nous allons maintenant discuter des 6 compétences de base du leadership unifié.</a:t>
            </a: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7030A0"/>
                </a:solidFill>
                <a:effectLst/>
                <a:latin typeface="Arial" panose="020B0604020202020204" pitchFamily="34" charset="0"/>
                <a:ea typeface="Times New Roman" panose="02020603050405020304" pitchFamily="18" charset="0"/>
              </a:rPr>
              <a:t>Nous souhaitons développer ces six compétences chez toutes les personnes qui participent au développement du leadership chez Special Olympics. Nous estimons que ces 6 compétences sont la clé pour libérer notre véritable potentiel, non seulement en tant que leaders, mais aussi en tant que leaders inclusifs qui prennent position et luttent pour une inclusion radicale, en particulier pour les personnes avec une DID.</a:t>
            </a:r>
            <a:endParaRPr lang="en-US" sz="1800" dirty="0">
              <a:effectLst/>
              <a:latin typeface="Times New Roman" panose="02020603050405020304" pitchFamily="18" charset="0"/>
              <a:ea typeface="Times New Roman" panose="02020603050405020304" pitchFamily="18" charset="0"/>
            </a:endParaRPr>
          </a:p>
          <a:p>
            <a:r>
              <a:rPr lang="fr-fr" sz="1800" dirty="0"/>
              <a:t>En tant que leader familial, vous aurez l’occasion de mettre en pratique ces compétences au sein de l’organisation.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Il est important pour nous que chacun ait conscience des compétences qu’il maîtrise et de celles à améliorer.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Nous avons tous des domaines dans lesquels nous excellons (nos forces) et des aspects que nous pouvons améliorer (nos faiblesses).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Connaître ses forces et ses faiblesses est très important pour devenir un bon leader. Cela permet de savoir ce qu’il faut améliorer ou comment constituer une équipe performante. Les bons leaders s’entourent de personnes dont les forces s’accordent bien avec les leurs et couvrent leurs faiblesses ou leurs lacunes en matière de connaissances.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228600" marR="0">
              <a:spcBef>
                <a:spcPts val="0"/>
              </a:spcBef>
              <a:spcAft>
                <a:spcPts val="0"/>
              </a:spcAft>
            </a:pPr>
            <a:r>
              <a:rPr lang="fr-fr" sz="1200" b="0" i="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804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F274-760F-C089-533C-6105862A5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BDE47-01F4-EEC7-734B-68933995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8E593-3822-AB57-FFEE-B734392E929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r>
              <a:rPr lang="fr-fr" sz="1200" b="0" i="0" dirty="0">
                <a:effectLst/>
                <a:latin typeface="Ubuntu Light" panose="020B0304030602030204" pitchFamily="34" charset="0"/>
                <a:ea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i="0" dirty="0">
                <a:effectLst/>
                <a:latin typeface="Ubuntu Light" panose="020B0304030602030204" pitchFamily="34" charset="0"/>
                <a:ea typeface="Calibri" panose="020F0502020204030204" pitchFamily="34" charset="0"/>
              </a:rPr>
              <a:t>La première compétence est l’empathie.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Arial" panose="020B0604020202020204" pitchFamily="34" charset="0"/>
              <a:buNone/>
              <a:tabLst>
                <a:tab pos="457200" algn="l"/>
              </a:tabLst>
            </a:pPr>
            <a:r>
              <a:rPr lang="fr-fr" sz="1800" dirty="0">
                <a:solidFill>
                  <a:srgbClr val="7030A0"/>
                </a:solidFill>
                <a:effectLst/>
                <a:latin typeface="Arial" panose="020B0604020202020204" pitchFamily="34" charset="0"/>
                <a:ea typeface="Times New Roman" panose="02020603050405020304" pitchFamily="18" charset="0"/>
              </a:rPr>
              <a:t>Les leaders empathiques sont des personnes qui : recherchent la diversité, font confiance aux autres, se mettent à la place des personnes et sont authentiques tout en étant conscientes de leurs propres comportements et préjugés. </a:t>
            </a: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dirty="0"/>
          </a:p>
        </p:txBody>
      </p:sp>
      <p:sp>
        <p:nvSpPr>
          <p:cNvPr id="4" name="Slide Number Placeholder 3">
            <a:extLst>
              <a:ext uri="{FF2B5EF4-FFF2-40B4-BE49-F238E27FC236}">
                <a16:creationId xmlns:a16="http://schemas.microsoft.com/office/drawing/2014/main" id="{5317C73E-5AEE-0114-939B-9E8F107099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56943" cy="3086100"/>
          </a:xfrm>
        </p:spPr>
        <p:txBody>
          <a:bodyPr/>
          <a:lstStyle/>
          <a:p>
            <a:r>
              <a:rPr lang="fr-fr" b="1" dirty="0"/>
              <a:t>Script de l’animateur : </a:t>
            </a:r>
          </a:p>
          <a:p>
            <a:r>
              <a:rPr lang="fr-FR" b="0" dirty="0"/>
              <a:t>Avant de commencer officiellement la formation, vous pouvez, si vous le souhaitez, répondre à un questionnaire facultatif sur le bien-être familial dans le cadre de l’initiative sur le bien-être socio-émotionnel menée par </a:t>
            </a:r>
            <a:r>
              <a:rPr lang="fr-FR" b="0" dirty="0" err="1"/>
              <a:t>Special</a:t>
            </a:r>
            <a:r>
              <a:rPr lang="fr-FR" b="0" dirty="0"/>
              <a:t> </a:t>
            </a:r>
            <a:r>
              <a:rPr lang="fr-FR" b="0" dirty="0" err="1"/>
              <a:t>Olympics</a:t>
            </a:r>
            <a:r>
              <a:rPr lang="fr-FR" b="0" dirty="0"/>
              <a:t>.</a:t>
            </a:r>
            <a:r>
              <a:rPr lang="fr-fr" sz="1800" kern="100" dirty="0">
                <a:effectLst/>
                <a:latin typeface="Aptos" panose="020B0004020202020204" pitchFamily="34" charset="0"/>
                <a:ea typeface="Aptos" panose="020B0004020202020204" pitchFamily="34" charset="0"/>
                <a:cs typeface="Arial" panose="020B0604020202020204" pitchFamily="34" charset="0"/>
              </a:rPr>
              <a:t> Si vous choisissez d’y participer, vous devrez répondre à un questionnaire identique deux fois : une fois avant et une fois après la formation sur le leadership familial. Si vous choisissez de répondre au </a:t>
            </a:r>
            <a:r>
              <a:rPr lang="fr-FR" sz="1800" kern="100" dirty="0">
                <a:effectLst/>
                <a:latin typeface="Aptos" panose="020B0004020202020204" pitchFamily="34" charset="0"/>
                <a:ea typeface="Aptos" panose="020B0004020202020204" pitchFamily="34" charset="0"/>
                <a:cs typeface="Arial" panose="020B0604020202020204" pitchFamily="34" charset="0"/>
              </a:rPr>
              <a:t>questionnaire initial</a:t>
            </a:r>
            <a:r>
              <a:rPr lang="fr-fr" sz="1800" kern="100" dirty="0">
                <a:effectLst/>
                <a:latin typeface="Aptos" panose="020B0004020202020204" pitchFamily="34" charset="0"/>
                <a:ea typeface="Aptos" panose="020B0004020202020204" pitchFamily="34" charset="0"/>
                <a:cs typeface="Arial" panose="020B0604020202020204" pitchFamily="34" charset="0"/>
              </a:rPr>
              <a:t>, nous vous demanderons de bien vouloir remplir également </a:t>
            </a:r>
            <a:r>
              <a:rPr lang="fr-FR" sz="1800" kern="100" dirty="0">
                <a:effectLst/>
                <a:latin typeface="Aptos" panose="020B0004020202020204" pitchFamily="34" charset="0"/>
                <a:ea typeface="Aptos" panose="020B0004020202020204" pitchFamily="34" charset="0"/>
                <a:cs typeface="Arial" panose="020B0604020202020204" pitchFamily="34" charset="0"/>
              </a:rPr>
              <a:t>le questionnaire final.</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fr-fr" sz="1800" kern="100" spc="-10" dirty="0">
                <a:effectLst/>
                <a:latin typeface="Aptos" panose="020B0004020202020204" pitchFamily="34" charset="0"/>
                <a:ea typeface="Aptos" panose="020B0004020202020204" pitchFamily="34" charset="0"/>
                <a:cs typeface="Arial" panose="020B0604020202020204" pitchFamily="34" charset="0"/>
              </a:rPr>
              <a:t>La participation est volontaire et vos informations restent anonymes. Si vous choisissez de participer, des questions portant sur des informations démographiques vous seront posées et sont facultatives à l’occasion de l’enquête initiale. Vous pouvez choisir de ne pas communiquer ces informations démographiques, mais il vous sera demandé de remplir l’échelle de bien-être familial avant de soumettre vos réponses.</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fr-fr" sz="1800" kern="100" dirty="0">
                <a:effectLst/>
                <a:latin typeface="Aptos" panose="020B0004020202020204" pitchFamily="34" charset="0"/>
                <a:ea typeface="Aptos" panose="020B0004020202020204" pitchFamily="34" charset="0"/>
                <a:cs typeface="Arial" panose="020B0604020202020204" pitchFamily="34" charset="0"/>
              </a:rPr>
              <a:t>Vos réponses sont précieuses pour identifier la manière dont Special Olympics peut soutenir au mieux le bien-être familial à l’avenir.</a:t>
            </a:r>
          </a:p>
          <a:p>
            <a:pPr marL="0" marR="0">
              <a:lnSpc>
                <a:spcPct val="107000"/>
              </a:lnSpc>
              <a:spcBef>
                <a:spcPts val="0"/>
              </a:spcBef>
              <a:spcAft>
                <a:spcPts val="800"/>
              </a:spcAft>
            </a:pPr>
            <a:r>
              <a:rPr lang="fr-FR" sz="1800" kern="100" dirty="0">
                <a:effectLst/>
                <a:latin typeface="Aptos" panose="020B0004020202020204" pitchFamily="34" charset="0"/>
                <a:ea typeface="Aptos" panose="020B0004020202020204" pitchFamily="34" charset="0"/>
                <a:cs typeface="Arial" panose="020B0604020202020204" pitchFamily="34" charset="0"/>
              </a:rPr>
              <a:t>Ce questionnaire</a:t>
            </a:r>
            <a:r>
              <a:rPr lang="fr-fr" sz="1800" kern="100" dirty="0">
                <a:effectLst/>
                <a:latin typeface="Aptos" panose="020B0004020202020204" pitchFamily="34" charset="0"/>
                <a:ea typeface="Aptos" panose="020B0004020202020204" pitchFamily="34" charset="0"/>
                <a:cs typeface="Arial" panose="020B0604020202020204" pitchFamily="34" charset="0"/>
              </a:rPr>
              <a:t> devrait prendre environ cinq minutes de votre temps. </a:t>
            </a:r>
            <a:br>
              <a:rPr dirty="0"/>
            </a:b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fr-fr" sz="1800" kern="100" dirty="0">
                <a:effectLst/>
                <a:latin typeface="Aptos" panose="020B0004020202020204" pitchFamily="34" charset="0"/>
                <a:cs typeface="Arial" panose="020B0604020202020204" pitchFamily="34" charset="0"/>
              </a:rPr>
              <a:t>Vous trouverez </a:t>
            </a:r>
            <a:r>
              <a:rPr lang="fr-FR" sz="1800" kern="100" dirty="0">
                <a:effectLst/>
                <a:latin typeface="Aptos" panose="020B0004020202020204" pitchFamily="34" charset="0"/>
                <a:cs typeface="Arial" panose="020B0604020202020204" pitchFamily="34" charset="0"/>
              </a:rPr>
              <a:t>le questionnaire initial</a:t>
            </a:r>
            <a:r>
              <a:rPr lang="fr-fr" sz="1800" kern="100" dirty="0">
                <a:effectLst/>
                <a:latin typeface="Aptos" panose="020B0004020202020204" pitchFamily="34" charset="0"/>
                <a:cs typeface="Arial" panose="020B0604020202020204" pitchFamily="34" charset="0"/>
              </a:rPr>
              <a:t> dans votre document Formation au leadership familial : guide du participant, mais vous pouvez également scanner le code QR sur la diapositive suivante pour répondre à l’enquête par voie électronique.  </a:t>
            </a:r>
          </a:p>
          <a:p>
            <a:pPr marL="0" marR="0">
              <a:lnSpc>
                <a:spcPct val="107000"/>
              </a:lnSpc>
              <a:spcBef>
                <a:spcPts val="0"/>
              </a:spcBef>
              <a:spcAft>
                <a:spcPts val="800"/>
              </a:spcAft>
            </a:pPr>
            <a:endParaRPr lang="en-US" sz="1800" kern="100" dirty="0">
              <a:effectLst/>
              <a:latin typeface="Aptos" panose="020B0004020202020204" pitchFamily="34" charset="0"/>
              <a:cs typeface="Arial" panose="020B0604020202020204" pitchFamily="34" charset="0"/>
            </a:endParaRPr>
          </a:p>
          <a:p>
            <a:pPr marL="0" marR="0">
              <a:lnSpc>
                <a:spcPct val="107000"/>
              </a:lnSpc>
              <a:spcBef>
                <a:spcPts val="0"/>
              </a:spcBef>
              <a:spcAft>
                <a:spcPts val="800"/>
              </a:spcAft>
            </a:pPr>
            <a:r>
              <a:rPr lang="fr-fr" sz="1800" kern="100" dirty="0">
                <a:effectLst/>
                <a:latin typeface="Aptos" panose="020B0004020202020204" pitchFamily="34" charset="0"/>
                <a:cs typeface="Arial" panose="020B0604020202020204" pitchFamily="34" charset="0"/>
              </a:rPr>
              <a:t>Je vais maintenant vous laisser environ cinq minutes pour répondre au questionnaire si vous souhaitez y participer !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a:t>
            </a:fld>
            <a:endParaRPr lang="en-US" dirty="0"/>
          </a:p>
        </p:txBody>
      </p:sp>
    </p:spTree>
    <p:extLst>
      <p:ext uri="{BB962C8B-B14F-4D97-AF65-F5344CB8AC3E}">
        <p14:creationId xmlns:p14="http://schemas.microsoft.com/office/powerpoint/2010/main" val="311998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2E4F9-F1A5-23B3-3885-7F07E729B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6CF2F-750F-5448-C798-CB6A5990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4EC81-99E3-45E1-6613-9369DBCE549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Vient ensuite le cran.</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fr-fr" sz="1800" dirty="0">
                <a:solidFill>
                  <a:srgbClr val="7030A0"/>
                </a:solidFill>
                <a:effectLst/>
                <a:latin typeface="Arial" panose="020B0604020202020204" pitchFamily="34" charset="0"/>
                <a:ea typeface="Times New Roman" panose="02020603050405020304" pitchFamily="18" charset="0"/>
              </a:rPr>
              <a:t>Les personnes qui démontrent cette compétence sont résilientes, implacables, dynamiques et actives, elles surmontent les obstacles et restent concentrées sur l’inclusion.</a:t>
            </a:r>
            <a:b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F9604D-714B-2E2E-3203-890EBA29B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89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7E3B-5C9D-F8A2-4C79-943DA18A8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DEFB-4D87-CC0E-2373-C9870D201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7515-B619-F9B0-88C4-28642ACC2A2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r>
              <a:rPr lang="fr-fr"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La responsabilité est la compétence suivante.</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p>
          <a:p>
            <a:pPr marL="0" marR="0">
              <a:spcBef>
                <a:spcPts val="0"/>
              </a:spcBef>
              <a:spcAft>
                <a:spcPts val="0"/>
              </a:spcAft>
            </a:pPr>
            <a:r>
              <a:rPr lang="fr-fr" dirty="0"/>
              <a:t>Si vous maîtrisez cette compétence, vous </a:t>
            </a:r>
            <a:r>
              <a:rPr lang="fr-fr" sz="1800" dirty="0">
                <a:solidFill>
                  <a:srgbClr val="7030A0"/>
                </a:solidFill>
                <a:effectLst/>
                <a:latin typeface="Arial" panose="020B0604020202020204" pitchFamily="34" charset="0"/>
              </a:rPr>
              <a:t>vous</a:t>
            </a:r>
            <a:r>
              <a:rPr lang="fr-fr" sz="1800" dirty="0">
                <a:solidFill>
                  <a:srgbClr val="7030A0"/>
                </a:solidFill>
                <a:effectLst/>
                <a:latin typeface="Arial" panose="020B0604020202020204" pitchFamily="34" charset="0"/>
                <a:ea typeface="Times New Roman" panose="02020603050405020304" pitchFamily="18" charset="0"/>
              </a:rPr>
              <a:t> concentrez sur les résultats, vous tenez vos promesses et vous inspirez les autres par l’action.</a:t>
            </a:r>
            <a:endParaRPr lang="en-US" dirty="0"/>
          </a:p>
        </p:txBody>
      </p:sp>
      <p:sp>
        <p:nvSpPr>
          <p:cNvPr id="4" name="Slide Number Placeholder 3">
            <a:extLst>
              <a:ext uri="{FF2B5EF4-FFF2-40B4-BE49-F238E27FC236}">
                <a16:creationId xmlns:a16="http://schemas.microsoft.com/office/drawing/2014/main" id="{C20BCFF2-8D9C-C72E-7068-44975E4495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89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2654-B330-8E86-05CF-512831596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11F11-8A43-9917-D450-9215E7802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386FA-9D08-9CCD-E947-1EA16688BFA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La franchise est également très importante.</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7030A0"/>
                </a:solidFill>
                <a:effectLst/>
                <a:latin typeface="Arial" panose="020B0604020202020204" pitchFamily="34" charset="0"/>
                <a:ea typeface="Times New Roman" panose="02020603050405020304" pitchFamily="18" charset="0"/>
              </a:rPr>
              <a:t>La franchise signifie que vous recherchez activement des points de vue différents, que vous communiquez bien, que vous écoutez plus que vous ne parlez, que vous créez des </a:t>
            </a:r>
            <a:r>
              <a:rPr lang="fr-fr" sz="1800">
                <a:solidFill>
                  <a:srgbClr val="7030A0"/>
                </a:solidFill>
                <a:effectLst/>
                <a:latin typeface="Arial" panose="020B0604020202020204" pitchFamily="34" charset="0"/>
                <a:ea typeface="Times New Roman" panose="02020603050405020304" pitchFamily="18" charset="0"/>
              </a:rPr>
              <a:t>partenariats </a:t>
            </a:r>
            <a:br>
              <a:rPr lang="fr-fr" sz="1800">
                <a:solidFill>
                  <a:srgbClr val="7030A0"/>
                </a:solidFill>
                <a:effectLst/>
                <a:latin typeface="Arial" panose="020B0604020202020204" pitchFamily="34" charset="0"/>
                <a:ea typeface="Times New Roman" panose="02020603050405020304" pitchFamily="18" charset="0"/>
              </a:rPr>
            </a:br>
            <a:r>
              <a:rPr lang="fr-fr" sz="1800">
                <a:solidFill>
                  <a:srgbClr val="7030A0"/>
                </a:solidFill>
                <a:effectLst/>
                <a:latin typeface="Arial" panose="020B0604020202020204" pitchFamily="34" charset="0"/>
                <a:ea typeface="Times New Roman" panose="02020603050405020304" pitchFamily="18" charset="0"/>
              </a:rPr>
              <a:t>et </a:t>
            </a:r>
            <a:r>
              <a:rPr lang="fr-fr" sz="1800" dirty="0">
                <a:solidFill>
                  <a:srgbClr val="7030A0"/>
                </a:solidFill>
                <a:effectLst/>
                <a:latin typeface="Arial" panose="020B0604020202020204" pitchFamily="34" charset="0"/>
                <a:ea typeface="Times New Roman" panose="02020603050405020304" pitchFamily="18" charset="0"/>
              </a:rPr>
              <a:t>que vous savez travailler en équipe.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2017C14-6276-A5BE-A92D-1D33A8C718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25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0B40-1171-1B4D-05CB-01C3081C7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6C62B-47EE-1320-01C0-C1F7AD4AF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C5DD9-4181-F3AC-CA21-5CE6C2D782D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La bravoure est tout aussi importante que la franchise.</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800" dirty="0">
                <a:solidFill>
                  <a:srgbClr val="7030A0"/>
                </a:solidFill>
                <a:effectLst/>
                <a:latin typeface="Arial" panose="020B0604020202020204" pitchFamily="34" charset="0"/>
                <a:ea typeface="Times New Roman" panose="02020603050405020304" pitchFamily="18" charset="0"/>
              </a:rPr>
              <a:t>Les personnes braves mettent les autres au défi, sont courageuses et passionnées, osent </a:t>
            </a:r>
            <a:r>
              <a:rPr lang="fr-fr" sz="1800">
                <a:solidFill>
                  <a:srgbClr val="7030A0"/>
                </a:solidFill>
                <a:effectLst/>
                <a:latin typeface="Arial" panose="020B0604020202020204" pitchFamily="34" charset="0"/>
                <a:ea typeface="Times New Roman" panose="02020603050405020304" pitchFamily="18" charset="0"/>
              </a:rPr>
              <a:t>échouer </a:t>
            </a:r>
            <a:br>
              <a:rPr lang="fr-fr" sz="1800">
                <a:solidFill>
                  <a:srgbClr val="7030A0"/>
                </a:solidFill>
                <a:effectLst/>
                <a:latin typeface="Arial" panose="020B0604020202020204" pitchFamily="34" charset="0"/>
                <a:ea typeface="Times New Roman" panose="02020603050405020304" pitchFamily="18" charset="0"/>
              </a:rPr>
            </a:br>
            <a:r>
              <a:rPr lang="fr-fr" sz="1800">
                <a:solidFill>
                  <a:srgbClr val="7030A0"/>
                </a:solidFill>
                <a:effectLst/>
                <a:latin typeface="Arial" panose="020B0604020202020204" pitchFamily="34" charset="0"/>
                <a:ea typeface="Times New Roman" panose="02020603050405020304" pitchFamily="18" charset="0"/>
              </a:rPr>
              <a:t>et </a:t>
            </a:r>
            <a:r>
              <a:rPr lang="fr-fr" sz="1800" dirty="0">
                <a:solidFill>
                  <a:srgbClr val="7030A0"/>
                </a:solidFill>
                <a:effectLst/>
                <a:latin typeface="Arial" panose="020B0604020202020204" pitchFamily="34" charset="0"/>
                <a:ea typeface="Times New Roman" panose="02020603050405020304" pitchFamily="18" charset="0"/>
              </a:rPr>
              <a:t>apprennent de leurs erreurs.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AD1526-6444-10CB-549F-42658EA2F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73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187E-255F-61ED-DB8C-82667CFDE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06987-9CF1-18D1-6151-1DF004522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6B654-9379-5B94-9B00-17363807EF6D}"/>
              </a:ext>
            </a:extLst>
          </p:cNvPr>
          <p:cNvSpPr>
            <a:spLocks noGrp="1"/>
          </p:cNvSpPr>
          <p:nvPr>
            <p:ph type="body" idx="1"/>
          </p:nvPr>
        </p:nvSpPr>
        <p:spPr/>
        <p:txBody>
          <a:bodyPr/>
          <a:lstStyle/>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a:t>
            </a: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Enfin, et surtout, vient l’innovation.</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r>
              <a:rPr lang="fr-fr" sz="1200" b="0" i="0" dirty="0">
                <a:effectLst/>
                <a:latin typeface="Ubuntu Light" panose="020B0304030602030204" pitchFamily="34" charset="0"/>
                <a:ea typeface="Calibri" panose="020F0502020204030204" pitchFamily="34" charset="0"/>
                <a:cs typeface="Times New Roman" panose="02020603050405020304" pitchFamily="18" charset="0"/>
              </a:rPr>
              <a:t>Les leaders qui maîtrisent l’innovation ont conscience que le changement peut être positif et en mesure d’améliorer les choses.</a:t>
            </a:r>
          </a:p>
          <a:p>
            <a:pPr marL="0" marR="0">
              <a:spcBef>
                <a:spcPts val="0"/>
              </a:spcBef>
              <a:spcAft>
                <a:spcPts val="0"/>
              </a:spcAft>
            </a:pPr>
            <a:r>
              <a:rPr lang="fr-fr" sz="1800" dirty="0">
                <a:solidFill>
                  <a:srgbClr val="7030A0"/>
                </a:solidFill>
                <a:effectLst/>
                <a:latin typeface="Arial" panose="020B0604020202020204" pitchFamily="34" charset="0"/>
                <a:ea typeface="Times New Roman" panose="02020603050405020304" pitchFamily="18" charset="0"/>
              </a:rPr>
              <a:t>Ils encouragent un état d’esprit visant le développement, permettent le partage d’idées créatives avec les autres, inspirent avec joie, facilitent l’apprentissage et recherchent une amélioration continue.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fr-fr" sz="1800" dirty="0">
                <a:solidFill>
                  <a:srgbClr val="7030A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F047C4-0214-1212-8FB8-5721DF05F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23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7C18-0A8A-1223-049C-095EBD88E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F08C9-2332-90CC-EB10-F219A3F11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AF42F-026E-E80F-6B0B-A2A70C81399A}"/>
              </a:ext>
            </a:extLst>
          </p:cNvPr>
          <p:cNvSpPr>
            <a:spLocks noGrp="1"/>
          </p:cNvSpPr>
          <p:nvPr>
            <p:ph type="body" idx="1"/>
          </p:nvPr>
        </p:nvSpPr>
        <p:spPr>
          <a:xfrm>
            <a:off x="685800" y="4400550"/>
            <a:ext cx="5486400" cy="414909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i="0" dirty="0">
                <a:effectLst/>
                <a:latin typeface="Ubuntu Light" panose="020B0304030602030204" pitchFamily="34" charset="0"/>
                <a:ea typeface="Calibri" panose="020F0502020204030204" pitchFamily="34" charset="0"/>
                <a:cs typeface="Arial" panose="020B0604020202020204" pitchFamily="34" charset="0"/>
              </a:rPr>
              <a:t>Script de l’animateur :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Arial" panose="020B0604020202020204" pitchFamily="34" charset="0"/>
              </a:rPr>
              <a:t> </a:t>
            </a:r>
            <a:r>
              <a:rPr lang="fr-fr" sz="1200" b="0" i="0" dirty="0">
                <a:effectLst/>
                <a:latin typeface="Ubuntu Light" panose="020B0304030602030204" pitchFamily="34" charset="0"/>
                <a:ea typeface="Calibri" panose="020F0502020204030204" pitchFamily="34" charset="0"/>
                <a:cs typeface="Arial" panose="020B0604020202020204" pitchFamily="34" charset="0"/>
              </a:rPr>
              <a:t>Bien, maintenant nous allons faire un petit sondage à main levée. Gardez ces réflexions à l’esprit car nous allons réaliser une activité d’évaluation des forces à la fin de notre prochain module.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Dans quelle compétence pensez-vous être le ou la meilleur(e)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Empathie</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Cran</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Responsabilité</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Franchise</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Bravoure</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Innovation</a:t>
            </a:r>
          </a:p>
          <a:p>
            <a:pPr marL="342900" marR="0" lvl="0" indent="-342900">
              <a:spcBef>
                <a:spcPts val="0"/>
              </a:spcBef>
              <a:spcAft>
                <a:spcPts val="0"/>
              </a:spcAft>
              <a:buFont typeface="Symbol" panose="05050102010706020507" pitchFamily="18" charset="2"/>
              <a:buChar char=""/>
            </a:pPr>
            <a:endParaRPr lang="en-US" sz="1200" b="0" i="0" dirty="0">
              <a:effectLst/>
              <a:latin typeface="Calibri" panose="020F0502020204030204" pitchFamily="34" charset="0"/>
              <a:ea typeface="Calibri" panose="020F0502020204030204" pitchFamily="34" charset="0"/>
            </a:endParaRPr>
          </a:p>
          <a:p>
            <a:pPr marL="457200" marR="0">
              <a:spcBef>
                <a:spcPts val="0"/>
              </a:spcBef>
              <a:spcAft>
                <a:spcPts val="0"/>
              </a:spcAft>
            </a:pPr>
            <a:r>
              <a:rPr lang="fr-fr" sz="120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Quelle compétence aimeriez-vous améliorer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Empathie</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Cran</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Responsabilité</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Franchise</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Bravoure</a:t>
            </a:r>
          </a:p>
          <a:p>
            <a:pPr marL="342900" marR="0" lvl="0" indent="-342900">
              <a:spcBef>
                <a:spcPts val="0"/>
              </a:spcBef>
              <a:spcAft>
                <a:spcPts val="0"/>
              </a:spcAft>
              <a:buFont typeface="Symbol" panose="05050102010706020507" pitchFamily="18" charset="2"/>
              <a:buChar char=""/>
            </a:pPr>
            <a:r>
              <a:rPr lang="fr-fr" sz="1200" b="0" i="0" dirty="0">
                <a:effectLst/>
                <a:latin typeface="Ubuntu Light" panose="020B0304030602030204" pitchFamily="34" charset="0"/>
                <a:ea typeface="Calibri" panose="020F0502020204030204" pitchFamily="34" charset="0"/>
              </a:rPr>
              <a:t>Innovation</a:t>
            </a:r>
          </a:p>
          <a:p>
            <a:pPr marL="0" marR="0">
              <a:spcBef>
                <a:spcPts val="0"/>
              </a:spcBef>
              <a:spcAft>
                <a:spcPts val="0"/>
              </a:spcAft>
            </a:pPr>
            <a:r>
              <a:rPr lang="fr-fr"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b="0" i="0" dirty="0">
                <a:effectLst/>
                <a:latin typeface="Ubuntu Light" panose="020B0304030602030204" pitchFamily="34" charset="0"/>
                <a:ea typeface="Calibri" panose="020F0502020204030204" pitchFamily="34" charset="0"/>
                <a:cs typeface="Arial" panose="020B0604020202020204" pitchFamily="34" charset="0"/>
              </a:rPr>
              <a:t>Comment pensez-vous pouvoir utiliser votre meilleure compétence et améliorer l’autre compétence indiquée ? Notez votre réponse et travaillez dessus au cours des prochaines semaines et des prochains mois. N’oubliez pas que les bons leaders s’efforcent toujours d’améliorer leurs compétences.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fr-fr" sz="1200"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3ED5622-36AD-6A16-D94F-FBBCCDC243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125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Temps alloué : </a:t>
            </a:r>
            <a:r>
              <a:rPr lang="fr-fr" b="0" dirty="0"/>
              <a:t>30 minutes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br>
              <a:rPr dirty="0"/>
            </a:br>
            <a:r>
              <a:rPr lang="fr-fr" dirty="0"/>
              <a:t>Maintenant que nous savons ce qu’est un leader, intéressons-nous à ce que cela implique de devenir un leader familial ! Nous allons présenter l’objectif principal </a:t>
            </a:r>
            <a:br>
              <a:rPr lang="fr-fr" dirty="0"/>
            </a:br>
            <a:r>
              <a:rPr lang="fr-fr" dirty="0"/>
              <a:t>de tout leader familial, ses rôles et responsabilités principaux, les attentes après </a:t>
            </a:r>
            <a:br>
              <a:rPr lang="fr-fr" dirty="0"/>
            </a:br>
            <a:r>
              <a:rPr lang="fr-fr" dirty="0"/>
              <a:t>cette formation et les rôles potentiels, puis nous réaliserons une activité </a:t>
            </a:r>
            <a:br>
              <a:rPr lang="fr-fr" dirty="0"/>
            </a:br>
            <a:r>
              <a:rPr lang="fr-fr" dirty="0"/>
              <a:t>d’évaluation des forces.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46</a:t>
            </a:fld>
            <a:endParaRPr lang="en-US" dirty="0"/>
          </a:p>
        </p:txBody>
      </p:sp>
    </p:spTree>
    <p:extLst>
      <p:ext uri="{BB962C8B-B14F-4D97-AF65-F5344CB8AC3E}">
        <p14:creationId xmlns:p14="http://schemas.microsoft.com/office/powerpoint/2010/main" val="1225045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p>
          <a:p>
            <a:r>
              <a:rPr lang="fr-fr" dirty="0"/>
              <a:t> En tant que leader familial, votre objectif principal est de travailler avec les programmes locaux afin de développer une communauté solidaire et inclusive pour les familles Special Olympics en créant un réseau où les familles peuvent partager leurs expériences, accéder à des ressources et contribuer activement au succès des Programmes Special Olympics. Les leaders familiaux jouent un rôle essentiel dans l’amélioration de la communication, de la collaboration et de la participation pour les familles Special Olympics.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47</a:t>
            </a:fld>
            <a:endParaRPr lang="en-US" dirty="0"/>
          </a:p>
        </p:txBody>
      </p:sp>
    </p:spTree>
    <p:extLst>
      <p:ext uri="{BB962C8B-B14F-4D97-AF65-F5344CB8AC3E}">
        <p14:creationId xmlns:p14="http://schemas.microsoft.com/office/powerpoint/2010/main" val="610771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Voici les principaux rôles et responsabilités d’un leader familial. </a:t>
            </a:r>
          </a:p>
          <a:p>
            <a:endParaRPr lang="en-US" dirty="0"/>
          </a:p>
          <a:p>
            <a:r>
              <a:rPr lang="fr-fr" dirty="0"/>
              <a:t>Les leaders familiaux doivent :</a:t>
            </a:r>
          </a:p>
          <a:p>
            <a:pPr marL="342900" marR="0" lvl="0" indent="-342900" rtl="0">
              <a:lnSpc>
                <a:spcPct val="107000"/>
              </a:lnSpc>
              <a:spcBef>
                <a:spcPts val="0"/>
              </a:spcBef>
              <a:spcAft>
                <a:spcPts val="0"/>
              </a:spcAft>
              <a:buFont typeface="Symbol" panose="05050102010706020507" pitchFamily="18" charset="2"/>
              <a:buChar char=""/>
            </a:pPr>
            <a:r>
              <a:rPr lang="fr-fr" sz="1200" b="1" kern="100" dirty="0">
                <a:effectLst/>
                <a:latin typeface="Calibri" panose="020F0502020204030204" pitchFamily="34" charset="0"/>
                <a:ea typeface="Calibri" panose="020F0502020204030204" pitchFamily="34" charset="0"/>
                <a:cs typeface="Arial" panose="020B0604020202020204" pitchFamily="34" charset="0"/>
              </a:rPr>
              <a:t>Comprendre la structure et les objectifs du Programme local :</a:t>
            </a:r>
            <a:r>
              <a:rPr lang="fr-fr" sz="1200" kern="100" dirty="0">
                <a:effectLst/>
                <a:latin typeface="Calibri" panose="020F0502020204030204" pitchFamily="34" charset="0"/>
                <a:ea typeface="Calibri" panose="020F0502020204030204" pitchFamily="34" charset="0"/>
                <a:cs typeface="Arial" panose="020B0604020202020204" pitchFamily="34" charset="0"/>
              </a:rPr>
              <a:t> les leaders familiaux doivent travailler en étroite collaboration avec leur </a:t>
            </a:r>
            <a:r>
              <a:rPr lang="fr-fr" sz="1200" kern="100">
                <a:effectLst/>
                <a:latin typeface="Calibri" panose="020F0502020204030204" pitchFamily="34" charset="0"/>
                <a:ea typeface="Calibri" panose="020F0502020204030204" pitchFamily="34" charset="0"/>
                <a:cs typeface="Arial" panose="020B0604020202020204" pitchFamily="34" charset="0"/>
              </a:rPr>
              <a:t>Programme </a:t>
            </a:r>
            <a:br>
              <a:rPr lang="fr-fr" sz="1200" kern="100">
                <a:effectLst/>
                <a:latin typeface="Calibri" panose="020F0502020204030204" pitchFamily="34" charset="0"/>
                <a:ea typeface="Calibri" panose="020F0502020204030204" pitchFamily="34" charset="0"/>
                <a:cs typeface="Arial" panose="020B0604020202020204" pitchFamily="34" charset="0"/>
              </a:rPr>
            </a:br>
            <a:r>
              <a:rPr lang="fr-fr" sz="1200" kern="100">
                <a:effectLst/>
                <a:latin typeface="Calibri" panose="020F0502020204030204" pitchFamily="34" charset="0"/>
                <a:ea typeface="Calibri" panose="020F0502020204030204" pitchFamily="34" charset="0"/>
                <a:cs typeface="Arial" panose="020B0604020202020204" pitchFamily="34" charset="0"/>
              </a:rPr>
              <a:t>local </a:t>
            </a:r>
            <a:r>
              <a:rPr lang="fr-fr" sz="1200" kern="100" dirty="0">
                <a:effectLst/>
                <a:latin typeface="Calibri" panose="020F0502020204030204" pitchFamily="34" charset="0"/>
                <a:ea typeface="Calibri" panose="020F0502020204030204" pitchFamily="34" charset="0"/>
                <a:cs typeface="Arial" panose="020B0604020202020204" pitchFamily="34" charset="0"/>
              </a:rPr>
              <a:t>pour en comprendre les objectifs et la structure. Cela garantit que </a:t>
            </a:r>
            <a:r>
              <a:rPr lang="fr-fr" sz="1200" kern="100">
                <a:effectLst/>
                <a:latin typeface="Calibri" panose="020F0502020204030204" pitchFamily="34" charset="0"/>
                <a:ea typeface="Calibri" panose="020F0502020204030204" pitchFamily="34" charset="0"/>
                <a:cs typeface="Arial" panose="020B0604020202020204" pitchFamily="34" charset="0"/>
              </a:rPr>
              <a:t>tout </a:t>
            </a:r>
            <a:br>
              <a:rPr lang="fr-fr" sz="1200" kern="100">
                <a:effectLst/>
                <a:latin typeface="Calibri" panose="020F0502020204030204" pitchFamily="34" charset="0"/>
                <a:ea typeface="Calibri" panose="020F0502020204030204" pitchFamily="34" charset="0"/>
                <a:cs typeface="Arial" panose="020B0604020202020204" pitchFamily="34" charset="0"/>
              </a:rPr>
            </a:br>
            <a:r>
              <a:rPr lang="fr-fr" sz="1200" kern="100">
                <a:effectLst/>
                <a:latin typeface="Calibri" panose="020F0502020204030204" pitchFamily="34" charset="0"/>
                <a:ea typeface="Calibri" panose="020F0502020204030204" pitchFamily="34" charset="0"/>
                <a:cs typeface="Arial" panose="020B0604020202020204" pitchFamily="34" charset="0"/>
              </a:rPr>
              <a:t>le </a:t>
            </a:r>
            <a:r>
              <a:rPr lang="fr-fr" sz="1200" kern="100" dirty="0">
                <a:effectLst/>
                <a:latin typeface="Calibri" panose="020F0502020204030204" pitchFamily="34" charset="0"/>
                <a:ea typeface="Calibri" panose="020F0502020204030204" pitchFamily="34" charset="0"/>
                <a:cs typeface="Arial" panose="020B0604020202020204" pitchFamily="34" charset="0"/>
              </a:rPr>
              <a:t>monde est bien aligné et soutient la même stratégie et la même mission.</a:t>
            </a:r>
          </a:p>
          <a:p>
            <a:pPr marL="342900" marR="0" lvl="0" indent="-342900">
              <a:lnSpc>
                <a:spcPct val="107000"/>
              </a:lnSpc>
              <a:spcBef>
                <a:spcPts val="0"/>
              </a:spcBef>
              <a:spcAft>
                <a:spcPts val="0"/>
              </a:spcAft>
              <a:buFont typeface="Symbol" panose="05050102010706020507" pitchFamily="18" charset="2"/>
              <a:buChar char=""/>
            </a:pPr>
            <a:r>
              <a:rPr lang="fr-fr" sz="1200" b="1" kern="100" dirty="0">
                <a:effectLst/>
                <a:latin typeface="Calibri" panose="020F0502020204030204" pitchFamily="34" charset="0"/>
                <a:ea typeface="Calibri" panose="020F0502020204030204" pitchFamily="34" charset="0"/>
                <a:cs typeface="Arial" panose="020B0604020202020204" pitchFamily="34" charset="0"/>
              </a:rPr>
              <a:t>Soutien familial :</a:t>
            </a:r>
            <a:r>
              <a:rPr lang="fr-fr" sz="1200" kern="100" dirty="0">
                <a:effectLst/>
                <a:latin typeface="Calibri" panose="020F0502020204030204" pitchFamily="34" charset="0"/>
                <a:ea typeface="Calibri" panose="020F0502020204030204" pitchFamily="34" charset="0"/>
                <a:cs typeface="Arial" panose="020B0604020202020204" pitchFamily="34" charset="0"/>
              </a:rPr>
              <a:t> ils apportent un soutien aux familles en leur </a:t>
            </a:r>
            <a:r>
              <a:rPr lang="fr-fr" sz="1200" kern="100">
                <a:effectLst/>
                <a:latin typeface="Calibri" panose="020F0502020204030204" pitchFamily="34" charset="0"/>
                <a:ea typeface="Calibri" panose="020F0502020204030204" pitchFamily="34" charset="0"/>
                <a:cs typeface="Arial" panose="020B0604020202020204" pitchFamily="34" charset="0"/>
              </a:rPr>
              <a:t>fournissant </a:t>
            </a:r>
            <a:br>
              <a:rPr lang="fr-fr" sz="1200" kern="100">
                <a:effectLst/>
                <a:latin typeface="Calibri" panose="020F0502020204030204" pitchFamily="34" charset="0"/>
                <a:ea typeface="Calibri" panose="020F0502020204030204" pitchFamily="34" charset="0"/>
                <a:cs typeface="Arial" panose="020B0604020202020204" pitchFamily="34" charset="0"/>
              </a:rPr>
            </a:br>
            <a:r>
              <a:rPr lang="fr-fr" sz="1200" kern="100">
                <a:effectLst/>
                <a:latin typeface="Calibri" panose="020F0502020204030204" pitchFamily="34" charset="0"/>
                <a:ea typeface="Calibri" panose="020F0502020204030204" pitchFamily="34" charset="0"/>
                <a:cs typeface="Arial" panose="020B0604020202020204" pitchFamily="34" charset="0"/>
              </a:rPr>
              <a:t>des </a:t>
            </a:r>
            <a:r>
              <a:rPr lang="fr-fr" sz="1200" kern="100" dirty="0">
                <a:effectLst/>
                <a:latin typeface="Calibri" panose="020F0502020204030204" pitchFamily="34" charset="0"/>
                <a:ea typeface="Calibri" panose="020F0502020204030204" pitchFamily="34" charset="0"/>
                <a:cs typeface="Arial" panose="020B0604020202020204" pitchFamily="34" charset="0"/>
              </a:rPr>
              <a:t>informations, des ressources et des conseils sur la participation à Special Olympics et d’autres services communautaires.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48</a:t>
            </a:fld>
            <a:endParaRPr lang="en-US" dirty="0"/>
          </a:p>
        </p:txBody>
      </p:sp>
    </p:spTree>
    <p:extLst>
      <p:ext uri="{BB962C8B-B14F-4D97-AF65-F5344CB8AC3E}">
        <p14:creationId xmlns:p14="http://schemas.microsoft.com/office/powerpoint/2010/main" val="3419478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pPr marL="342900" marR="0" lvl="0" indent="-342900">
              <a:lnSpc>
                <a:spcPct val="107000"/>
              </a:lnSpc>
              <a:spcBef>
                <a:spcPts val="0"/>
              </a:spcBef>
              <a:spcAft>
                <a:spcPts val="0"/>
              </a:spcAft>
              <a:buFont typeface="Symbol" panose="05050102010706020507" pitchFamily="18" charset="2"/>
              <a:buChar char=""/>
            </a:pPr>
            <a:r>
              <a:rPr lang="fr-fr" sz="1200" b="1" kern="100" dirty="0">
                <a:effectLst/>
                <a:latin typeface="Calibri" panose="020F0502020204030204" pitchFamily="34" charset="0"/>
                <a:ea typeface="Calibri" panose="020F0502020204030204" pitchFamily="34" charset="0"/>
                <a:cs typeface="Arial" panose="020B0604020202020204" pitchFamily="34" charset="0"/>
              </a:rPr>
              <a:t>Soutien au Programme :</a:t>
            </a:r>
            <a:r>
              <a:rPr lang="fr-fr" sz="1200" kern="100" dirty="0">
                <a:effectLst/>
                <a:latin typeface="Calibri" panose="020F0502020204030204" pitchFamily="34" charset="0"/>
                <a:ea typeface="Calibri" panose="020F0502020204030204" pitchFamily="34" charset="0"/>
                <a:cs typeface="Arial" panose="020B0604020202020204" pitchFamily="34" charset="0"/>
              </a:rPr>
              <a:t> en tant que leader familial formé, vous </a:t>
            </a:r>
            <a:r>
              <a:rPr lang="fr-fr" sz="1200" kern="100">
                <a:effectLst/>
                <a:latin typeface="Calibri" panose="020F0502020204030204" pitchFamily="34" charset="0"/>
                <a:ea typeface="Calibri" panose="020F0502020204030204" pitchFamily="34" charset="0"/>
                <a:cs typeface="Arial" panose="020B0604020202020204" pitchFamily="34" charset="0"/>
              </a:rPr>
              <a:t>travaillez </a:t>
            </a:r>
            <a:br>
              <a:rPr lang="fr-fr" sz="1200" kern="100">
                <a:effectLst/>
                <a:latin typeface="Calibri" panose="020F0502020204030204" pitchFamily="34" charset="0"/>
                <a:ea typeface="Calibri" panose="020F0502020204030204" pitchFamily="34" charset="0"/>
                <a:cs typeface="Arial" panose="020B0604020202020204" pitchFamily="34" charset="0"/>
              </a:rPr>
            </a:br>
            <a:r>
              <a:rPr lang="fr-fr" sz="1200" kern="100">
                <a:effectLst/>
                <a:latin typeface="Calibri" panose="020F0502020204030204" pitchFamily="34" charset="0"/>
                <a:ea typeface="Calibri" panose="020F0502020204030204" pitchFamily="34" charset="0"/>
                <a:cs typeface="Arial" panose="020B0604020202020204" pitchFamily="34" charset="0"/>
              </a:rPr>
              <a:t>avec </a:t>
            </a:r>
            <a:r>
              <a:rPr lang="fr-fr" sz="1200" kern="100" dirty="0">
                <a:effectLst/>
                <a:latin typeface="Calibri" panose="020F0502020204030204" pitchFamily="34" charset="0"/>
                <a:ea typeface="Calibri" panose="020F0502020204030204" pitchFamily="34" charset="0"/>
                <a:cs typeface="Arial" panose="020B0604020202020204" pitchFamily="34" charset="0"/>
              </a:rPr>
              <a:t>votre Programme pour déterminer s’il existe des besoins que </a:t>
            </a:r>
            <a:r>
              <a:rPr lang="fr-fr" sz="1200" kern="100">
                <a:effectLst/>
                <a:latin typeface="Calibri" panose="020F0502020204030204" pitchFamily="34" charset="0"/>
                <a:ea typeface="Calibri" panose="020F0502020204030204" pitchFamily="34" charset="0"/>
                <a:cs typeface="Arial" panose="020B0604020202020204" pitchFamily="34" charset="0"/>
              </a:rPr>
              <a:t>vous </a:t>
            </a:r>
            <a:br>
              <a:rPr lang="fr-fr" sz="1200" kern="100">
                <a:effectLst/>
                <a:latin typeface="Calibri" panose="020F0502020204030204" pitchFamily="34" charset="0"/>
                <a:ea typeface="Calibri" panose="020F0502020204030204" pitchFamily="34" charset="0"/>
                <a:cs typeface="Arial" panose="020B0604020202020204" pitchFamily="34" charset="0"/>
              </a:rPr>
            </a:br>
            <a:r>
              <a:rPr lang="fr-fr" sz="1200" kern="100">
                <a:effectLst/>
                <a:latin typeface="Calibri" panose="020F0502020204030204" pitchFamily="34" charset="0"/>
                <a:ea typeface="Calibri" panose="020F0502020204030204" pitchFamily="34" charset="0"/>
                <a:cs typeface="Arial" panose="020B0604020202020204" pitchFamily="34" charset="0"/>
              </a:rPr>
              <a:t>pouvez </a:t>
            </a:r>
            <a:r>
              <a:rPr lang="fr-fr" sz="1200" kern="100" dirty="0">
                <a:effectLst/>
                <a:latin typeface="Calibri" panose="020F0502020204030204" pitchFamily="34" charset="0"/>
                <a:ea typeface="Calibri" panose="020F0502020204030204" pitchFamily="34" charset="0"/>
                <a:cs typeface="Arial" panose="020B0604020202020204" pitchFamily="34" charset="0"/>
              </a:rPr>
              <a:t>combler avec le temps et le savoir-faire dont vous disposez. </a:t>
            </a:r>
          </a:p>
          <a:p>
            <a:pPr marL="342900" marR="0" lvl="0" indent="-342900">
              <a:lnSpc>
                <a:spcPct val="107000"/>
              </a:lnSpc>
              <a:spcBef>
                <a:spcPts val="0"/>
              </a:spcBef>
              <a:spcAft>
                <a:spcPts val="800"/>
              </a:spcAft>
              <a:buFont typeface="Symbol" panose="05050102010706020507" pitchFamily="18" charset="2"/>
              <a:buChar char=""/>
            </a:pPr>
            <a:r>
              <a:rPr lang="fr-fr" sz="1200" b="1" kern="100" dirty="0">
                <a:effectLst/>
                <a:latin typeface="Calibri" panose="020F0502020204030204" pitchFamily="34" charset="0"/>
                <a:ea typeface="Calibri" panose="020F0502020204030204" pitchFamily="34" charset="0"/>
                <a:cs typeface="Arial" panose="020B0604020202020204" pitchFamily="34" charset="0"/>
              </a:rPr>
              <a:t>Collecte de retours </a:t>
            </a:r>
            <a:r>
              <a:rPr lang="fr-fr" sz="1200" b="1" kern="100">
                <a:effectLst/>
                <a:latin typeface="Calibri" panose="020F0502020204030204" pitchFamily="34" charset="0"/>
                <a:ea typeface="Calibri" panose="020F0502020204030204" pitchFamily="34" charset="0"/>
                <a:cs typeface="Arial" panose="020B0604020202020204" pitchFamily="34" charset="0"/>
              </a:rPr>
              <a:t>:</a:t>
            </a:r>
            <a:r>
              <a:rPr lang="fr-fr" sz="1200" kern="100">
                <a:effectLst/>
                <a:latin typeface="Calibri" panose="020F0502020204030204" pitchFamily="34" charset="0"/>
                <a:ea typeface="Calibri" panose="020F0502020204030204" pitchFamily="34" charset="0"/>
                <a:cs typeface="Arial" panose="020B0604020202020204" pitchFamily="34" charset="0"/>
              </a:rPr>
              <a:t> </a:t>
            </a:r>
            <a:r>
              <a:rPr lang="fr-FR" sz="1200" kern="100">
                <a:effectLst/>
                <a:latin typeface="Calibri" panose="020F0502020204030204" pitchFamily="34" charset="0"/>
                <a:ea typeface="Calibri" panose="020F0502020204030204" pitchFamily="34" charset="0"/>
                <a:cs typeface="Arial" panose="020B0604020202020204" pitchFamily="34" charset="0"/>
              </a:rPr>
              <a:t>recueillir</a:t>
            </a:r>
            <a:r>
              <a:rPr lang="fr-fr" sz="1200" kern="100">
                <a:effectLst/>
                <a:latin typeface="Calibri" panose="020F0502020204030204" pitchFamily="34" charset="0"/>
                <a:ea typeface="Calibri" panose="020F0502020204030204" pitchFamily="34" charset="0"/>
                <a:cs typeface="Arial" panose="020B0604020202020204" pitchFamily="34" charset="0"/>
              </a:rPr>
              <a:t> </a:t>
            </a:r>
            <a:r>
              <a:rPr lang="fr-fr" sz="1200" kern="100" dirty="0">
                <a:effectLst/>
                <a:latin typeface="Calibri" panose="020F0502020204030204" pitchFamily="34" charset="0"/>
                <a:ea typeface="Calibri" panose="020F0502020204030204" pitchFamily="34" charset="0"/>
                <a:cs typeface="Arial" panose="020B0604020202020204" pitchFamily="34" charset="0"/>
              </a:rPr>
              <a:t>les retours des familles et s’assurer que </a:t>
            </a:r>
            <a:r>
              <a:rPr lang="fr-fr" sz="1200" kern="100">
                <a:effectLst/>
                <a:latin typeface="Calibri" panose="020F0502020204030204" pitchFamily="34" charset="0"/>
                <a:ea typeface="Calibri" panose="020F0502020204030204" pitchFamily="34" charset="0"/>
                <a:cs typeface="Arial" panose="020B0604020202020204" pitchFamily="34" charset="0"/>
              </a:rPr>
              <a:t>leurs </a:t>
            </a:r>
            <a:br>
              <a:rPr lang="fr-fr" sz="1200" kern="100">
                <a:effectLst/>
                <a:latin typeface="Calibri" panose="020F0502020204030204" pitchFamily="34" charset="0"/>
                <a:ea typeface="Calibri" panose="020F0502020204030204" pitchFamily="34" charset="0"/>
                <a:cs typeface="Arial" panose="020B0604020202020204" pitchFamily="34" charset="0"/>
              </a:rPr>
            </a:br>
            <a:r>
              <a:rPr lang="fr-fr" sz="1200" kern="100">
                <a:effectLst/>
                <a:latin typeface="Calibri" panose="020F0502020204030204" pitchFamily="34" charset="0"/>
                <a:ea typeface="Calibri" panose="020F0502020204030204" pitchFamily="34" charset="0"/>
                <a:cs typeface="Arial" panose="020B0604020202020204" pitchFamily="34" charset="0"/>
              </a:rPr>
              <a:t>voix </a:t>
            </a:r>
            <a:r>
              <a:rPr lang="fr-fr" sz="1200" kern="100" dirty="0">
                <a:effectLst/>
                <a:latin typeface="Calibri" panose="020F0502020204030204" pitchFamily="34" charset="0"/>
                <a:ea typeface="Calibri" panose="020F0502020204030204" pitchFamily="34" charset="0"/>
                <a:cs typeface="Arial" panose="020B0604020202020204" pitchFamily="34" charset="0"/>
              </a:rPr>
              <a:t>sont représentées dans les discussions et les processus décisionnels</a:t>
            </a:r>
            <a:r>
              <a:rPr lang="fr-fr" sz="1200" kern="100">
                <a:effectLst/>
                <a:latin typeface="Calibri" panose="020F0502020204030204" pitchFamily="34" charset="0"/>
                <a:ea typeface="Calibri" panose="020F0502020204030204" pitchFamily="34" charset="0"/>
                <a:cs typeface="Arial" panose="020B0604020202020204" pitchFamily="34" charset="0"/>
              </a:rPr>
              <a:t>. </a:t>
            </a:r>
            <a:br>
              <a:rPr lang="fr-fr" sz="1200" kern="100">
                <a:effectLst/>
                <a:latin typeface="Calibri" panose="020F0502020204030204" pitchFamily="34" charset="0"/>
                <a:ea typeface="Calibri" panose="020F0502020204030204" pitchFamily="34" charset="0"/>
                <a:cs typeface="Arial" panose="020B0604020202020204" pitchFamily="34" charset="0"/>
              </a:rPr>
            </a:br>
            <a:r>
              <a:rPr lang="fr-fr" sz="1200" kern="100">
                <a:effectLst/>
                <a:latin typeface="Calibri" panose="020F0502020204030204" pitchFamily="34" charset="0"/>
                <a:ea typeface="Calibri" panose="020F0502020204030204" pitchFamily="34" charset="0"/>
                <a:cs typeface="Arial" panose="020B0604020202020204" pitchFamily="34" charset="0"/>
              </a:rPr>
              <a:t>En </a:t>
            </a:r>
            <a:r>
              <a:rPr lang="fr-fr" sz="1200" kern="100" dirty="0">
                <a:effectLst/>
                <a:latin typeface="Calibri" panose="020F0502020204030204" pitchFamily="34" charset="0"/>
                <a:ea typeface="Calibri" panose="020F0502020204030204" pitchFamily="34" charset="0"/>
                <a:cs typeface="Arial" panose="020B0604020202020204" pitchFamily="34" charset="0"/>
              </a:rPr>
              <a:t>fonction de la structure de participation des familles de votre Programme, ces informations peuvent être transmises au Coordinateur des familles ou au Conseil de leadership familial de votre Programme.</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49</a:t>
            </a:fld>
            <a:endParaRPr lang="en-US" dirty="0"/>
          </a:p>
        </p:txBody>
      </p:sp>
    </p:spTree>
    <p:extLst>
      <p:ext uri="{BB962C8B-B14F-4D97-AF65-F5344CB8AC3E}">
        <p14:creationId xmlns:p14="http://schemas.microsoft.com/office/powerpoint/2010/main" val="165388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AA691-A094-09E2-E5DE-8749BBAEC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D82B7-4837-5CF9-6F62-AB3EC50CE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A7B7A-9029-FF05-5483-B57E495D2CB4}"/>
              </a:ext>
            </a:extLst>
          </p:cNvPr>
          <p:cNvSpPr>
            <a:spLocks noGrp="1"/>
          </p:cNvSpPr>
          <p:nvPr>
            <p:ph type="body" idx="1"/>
          </p:nvPr>
        </p:nvSpPr>
        <p:spPr/>
        <p:txBody>
          <a:bodyPr/>
          <a:lstStyle/>
          <a:p>
            <a:r>
              <a:rPr lang="fr-fr" b="1" dirty="0"/>
              <a:t>Script de l’animateur : </a:t>
            </a:r>
            <a:endParaRPr lang="en-US" b="0" dirty="0"/>
          </a:p>
          <a:p>
            <a:r>
              <a:rPr lang="fr-fr" dirty="0"/>
              <a:t>Si vous choisissez de participer et souhaitez le faire par voie électronique, voici le code QR !</a:t>
            </a:r>
          </a:p>
        </p:txBody>
      </p:sp>
      <p:sp>
        <p:nvSpPr>
          <p:cNvPr id="4" name="Slide Number Placeholder 3">
            <a:extLst>
              <a:ext uri="{FF2B5EF4-FFF2-40B4-BE49-F238E27FC236}">
                <a16:creationId xmlns:a16="http://schemas.microsoft.com/office/drawing/2014/main" id="{43A828B4-CC95-0D7B-271F-2A4D5E182509}"/>
              </a:ext>
            </a:extLst>
          </p:cNvPr>
          <p:cNvSpPr>
            <a:spLocks noGrp="1"/>
          </p:cNvSpPr>
          <p:nvPr>
            <p:ph type="sldNum" sz="quarter" idx="5"/>
          </p:nvPr>
        </p:nvSpPr>
        <p:spPr/>
        <p:txBody>
          <a:bodyPr/>
          <a:lstStyle/>
          <a:p>
            <a:fld id="{B1AB4960-CA66-47E0-A69E-4C8E9D6BFF86}" type="slidenum">
              <a:rPr lang="en-US" smtClean="0"/>
              <a:t>5</a:t>
            </a:fld>
            <a:endParaRPr lang="en-US" dirty="0"/>
          </a:p>
        </p:txBody>
      </p:sp>
    </p:spTree>
    <p:extLst>
      <p:ext uri="{BB962C8B-B14F-4D97-AF65-F5344CB8AC3E}">
        <p14:creationId xmlns:p14="http://schemas.microsoft.com/office/powerpoint/2010/main" val="1177654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34990" cy="389763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endParaRPr lang="en-US" i="1" dirty="0"/>
          </a:p>
          <a:p>
            <a:r>
              <a:rPr lang="fr-fr" i="1" dirty="0"/>
              <a:t>(Notes pour l’animateur : assurez-vous d’avoir préparé suffisamment de caractéristiques de leadership : une caractéristique par personne. Reportez-vous au graphique des « Caractéristiques de leadership » ci-dessus et écrivez une caractéristique sur chaque feuille de papier. Remettez une caractéristique à chaque participant.)</a:t>
            </a:r>
          </a:p>
          <a:p>
            <a:endParaRPr lang="en-US" i="1" dirty="0"/>
          </a:p>
          <a:p>
            <a:r>
              <a:rPr lang="fr-fr" b="1" i="0" dirty="0"/>
              <a:t>Script de l’animateur : </a:t>
            </a:r>
          </a:p>
          <a:p>
            <a:r>
              <a:rPr lang="fr-fr" b="0" i="0" dirty="0"/>
              <a:t>Quand vous commencez à réfléchir à la manière dont vous pouvez travailler avec </a:t>
            </a:r>
            <a:br>
              <a:rPr lang="fr-fr" b="0" i="0" dirty="0"/>
            </a:br>
            <a:r>
              <a:rPr lang="fr-fr" b="0" i="0" dirty="0"/>
              <a:t>vos leaders de Programme/leaders régionaux pour atteindre des objectifs communs, </a:t>
            </a:r>
            <a:br>
              <a:rPr lang="fr-fr" b="0" i="0" dirty="0"/>
            </a:br>
            <a:r>
              <a:rPr lang="fr-fr" b="0" i="0" dirty="0"/>
              <a:t>il est utile de savoir quelles sont vos forces en lien avec Special Olympics.</a:t>
            </a:r>
          </a:p>
          <a:p>
            <a:r>
              <a:rPr lang="fr-fr" b="0" i="0" dirty="0"/>
              <a:t>Nous allons maintenant réaliser une activité d’évaluation des forces pour réfléchir </a:t>
            </a:r>
            <a:br>
              <a:rPr lang="fr-fr" b="0" i="0" dirty="0"/>
            </a:br>
            <a:r>
              <a:rPr lang="fr-fr" b="0" i="0" dirty="0"/>
              <a:t>à certaines caractéristiques de leadership et à la manière dont elles sont liées </a:t>
            </a:r>
            <a:br>
              <a:rPr lang="fr-fr" b="0" i="0" dirty="0"/>
            </a:br>
            <a:r>
              <a:rPr lang="fr-fr" b="0" i="0" dirty="0"/>
              <a:t>à votre propre leadership en tant que leader familial au sein de Special Olympics. </a:t>
            </a:r>
          </a:p>
          <a:p>
            <a:r>
              <a:rPr lang="fr-fr" b="0" i="0" dirty="0"/>
              <a:t>Tout d’abord, lisez la caractéristique de leadership inscrite sur votre fiche et prenez </a:t>
            </a:r>
            <a:br>
              <a:rPr lang="fr-fr" b="0" i="0" dirty="0"/>
            </a:br>
            <a:r>
              <a:rPr lang="fr-fr" b="0" i="0" dirty="0"/>
              <a:t>un moment pour réfléchir à son lien avec votre leadership au sein de Special Olympics.</a:t>
            </a:r>
          </a:p>
          <a:p>
            <a:r>
              <a:rPr lang="fr-fr" b="0" i="0" dirty="0"/>
              <a:t>Nous allons ensuite nous lever et former un cercle. </a:t>
            </a:r>
          </a:p>
          <a:p>
            <a:r>
              <a:rPr lang="fr-fr" b="0" i="0" dirty="0"/>
              <a:t>Maintenant, nous allons partager à tour de rôle la force inscrite sur notre fiche </a:t>
            </a:r>
            <a:br>
              <a:rPr lang="fr-fr" b="0" i="0" dirty="0"/>
            </a:br>
            <a:r>
              <a:rPr lang="fr-fr" b="0" i="0" dirty="0"/>
              <a:t>et expliquer comment nous la voyons se manifester dans notre style de leadership ou notre approche du leadership. </a:t>
            </a:r>
            <a:br>
              <a:rPr dirty="0"/>
            </a:br>
            <a:r>
              <a:rPr lang="fr-fr" b="0" i="0" dirty="0"/>
              <a:t>Une fois que vous avez fini de partager votre force, passez la fiche à la personne sur votre gauche. </a:t>
            </a:r>
            <a:br>
              <a:rPr dirty="0"/>
            </a:br>
            <a:r>
              <a:rPr lang="fr-fr" b="0" i="0" dirty="0"/>
              <a:t>Le nouveau détenteur de la fiche réfléchit à la manière dont cette force s’applique pour lui, ou à la manière dont il l’a constatée dans son propre leadership, et il partage aussi sa propre fiche de force. </a:t>
            </a:r>
          </a:p>
          <a:p>
            <a:r>
              <a:rPr lang="fr-fr" b="0" i="0" dirty="0"/>
              <a:t>Je me lance.</a:t>
            </a:r>
          </a:p>
          <a:p>
            <a:endParaRPr lang="en-US" b="0" i="0" dirty="0"/>
          </a:p>
          <a:p>
            <a:r>
              <a:rPr lang="fr-fr" b="0" i="0" dirty="0"/>
              <a:t>Super travail d’équipe ! Reprenons nos places.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50</a:t>
            </a:fld>
            <a:endParaRPr lang="en-US" dirty="0"/>
          </a:p>
        </p:txBody>
      </p:sp>
    </p:spTree>
    <p:extLst>
      <p:ext uri="{BB962C8B-B14F-4D97-AF65-F5344CB8AC3E}">
        <p14:creationId xmlns:p14="http://schemas.microsoft.com/office/powerpoint/2010/main" val="1466217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1" dirty="0"/>
              <a:t>(Notes pour l’animateur : concluez l’activité par une réflexion de groupe sur les forces identifiées)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i="0" dirty="0"/>
              <a:t>Script de l’animateur :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Comme vous avez pu le constater, nos forces individuelles sont multipliées dès lors que nous travaillons ensemble dans un cercle de forces. Retenez bien ce point à la fin de la formation et sachez que vous pouvez compter sur une communauté de forces parmi nos leaders familiaux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i="0" dirty="0"/>
              <a:t>Qu’en pensez-vous ? Comment ces diverses forces peuvent-elles être combinées et utilisées pour renforcer le leadership familial au sein de Special Olympics ?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51</a:t>
            </a:fld>
            <a:endParaRPr lang="en-US" dirty="0"/>
          </a:p>
        </p:txBody>
      </p:sp>
    </p:spTree>
    <p:extLst>
      <p:ext uri="{BB962C8B-B14F-4D97-AF65-F5344CB8AC3E}">
        <p14:creationId xmlns:p14="http://schemas.microsoft.com/office/powerpoint/2010/main" val="3118034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endParaRPr lang="en-US" dirty="0"/>
          </a:p>
          <a:p>
            <a:r>
              <a:rPr lang="fr-fr" dirty="0"/>
              <a:t>Alors, que va-t-il se passer après nos deux jours de formation ensemble et comment pouvez-vous débuter dans votre rôle de leader familial ? </a:t>
            </a:r>
          </a:p>
          <a:p>
            <a:r>
              <a:rPr lang="fr-fr" dirty="0"/>
              <a:t>Après la formation, il est important de </a:t>
            </a:r>
            <a:r>
              <a:rPr lang="fr-fr" sz="1200" kern="100" dirty="0">
                <a:effectLst/>
                <a:latin typeface="Calibri" panose="020F0502020204030204" pitchFamily="34" charset="0"/>
                <a:cs typeface="Arial" panose="020B0604020202020204" pitchFamily="34" charset="0"/>
              </a:rPr>
              <a:t>r</a:t>
            </a:r>
            <a:r>
              <a:rPr lang="fr-fr" sz="1200" kern="100" dirty="0">
                <a:effectLst/>
                <a:latin typeface="Calibri" panose="020F0502020204030204" pitchFamily="34" charset="0"/>
                <a:ea typeface="Calibri" panose="020F0502020204030204" pitchFamily="34" charset="0"/>
                <a:cs typeface="Arial" panose="020B0604020202020204" pitchFamily="34" charset="0"/>
              </a:rPr>
              <a:t>encontrer le Coordinateur familial de votre programme ou un autre membre du personnel de Special Olympics de votre communauté locale. Lors de cette réunion, vous pourrez leur présenter vos objectifs et vos projets pour accroître la participation des familles dans votre Programme local ; point que nous développerons à la fin de la journée. Pendant et après cette réunion avec le personnel de SO, vous pouvez modifier vos objectifs si nécessaire afin qu’ils soient bien alignés sur ceux de votre Programme local. Vous pouvez ensuite mettre en œuvre ce nouveau plan d’action en tant que leader familial. </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fr-fr" sz="1200" kern="100" dirty="0">
                <a:effectLst/>
                <a:latin typeface="Calibri" panose="020F0502020204030204" pitchFamily="34" charset="0"/>
                <a:ea typeface="Calibri" panose="020F0502020204030204" pitchFamily="34" charset="0"/>
                <a:cs typeface="Arial" panose="020B0604020202020204" pitchFamily="34" charset="0"/>
              </a:rPr>
              <a:t>Tout au long de votre mandat en tant que leader familial, assurez-vous de réaliser un suivi régulier auprès de votre contact local du Programme pour lui faire part des retours, des réussites ou des obstacles rencontrés. N’oubliez pas que vous n’êtes pas seul(e) et que nous travaillons tous ensemble pour atteindre les objectifs du Programme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52</a:t>
            </a:fld>
            <a:endParaRPr lang="en-US" dirty="0"/>
          </a:p>
        </p:txBody>
      </p:sp>
    </p:spTree>
    <p:extLst>
      <p:ext uri="{BB962C8B-B14F-4D97-AF65-F5344CB8AC3E}">
        <p14:creationId xmlns:p14="http://schemas.microsoft.com/office/powerpoint/2010/main" val="3192389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endParaRPr lang="en-US" dirty="0"/>
          </a:p>
          <a:p>
            <a:r>
              <a:rPr lang="fr-fr" dirty="0"/>
              <a:t>Alors, que va-t-il se passer après nos deux jours de formation ensemble et comment pouvez-vous débuter dans votre rôle de leader familial ? </a:t>
            </a:r>
          </a:p>
          <a:p>
            <a:r>
              <a:rPr lang="fr-fr" dirty="0"/>
              <a:t>Après la formation, il est important de </a:t>
            </a:r>
            <a:r>
              <a:rPr lang="fr-fr" sz="1200" kern="100" dirty="0">
                <a:effectLst/>
                <a:latin typeface="Calibri" panose="020F0502020204030204" pitchFamily="34" charset="0"/>
                <a:cs typeface="Arial" panose="020B0604020202020204" pitchFamily="34" charset="0"/>
              </a:rPr>
              <a:t>r</a:t>
            </a:r>
            <a:r>
              <a:rPr lang="fr-fr" sz="1200" kern="100" dirty="0">
                <a:effectLst/>
                <a:latin typeface="Calibri" panose="020F0502020204030204" pitchFamily="34" charset="0"/>
                <a:ea typeface="Calibri" panose="020F0502020204030204" pitchFamily="34" charset="0"/>
                <a:cs typeface="Arial" panose="020B0604020202020204" pitchFamily="34" charset="0"/>
              </a:rPr>
              <a:t>encontrer le Coordinateur familial de votre programme ou un autre membre du personnel de Special Olympics de votre communauté locale. Lors de cette réunion, vous pourrez leur présenter vos objectifs et vos projets pour accroître la participation des familles dans votre Programme local ; point que nous développerons à la fin de la journée. Pendant et après cette réunion avec le personnel de SO, vous pouvez modifier vos objectifs si nécessaire afin qu’ils soient bien alignés sur ceux de votre Programme local. Vous pouvez ensuite mettre en œuvre ce nouveau plan d’action en tant que leader familial. </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fr-fr" sz="1200" kern="100" dirty="0">
                <a:effectLst/>
                <a:latin typeface="Calibri" panose="020F0502020204030204" pitchFamily="34" charset="0"/>
                <a:ea typeface="Calibri" panose="020F0502020204030204" pitchFamily="34" charset="0"/>
                <a:cs typeface="Arial" panose="020B0604020202020204" pitchFamily="34" charset="0"/>
              </a:rPr>
              <a:t>Tout au long de votre mandat en tant que leader familial, assurez-vous de réaliser un suivi régulier auprès de votre contact local du Programme pour lui faire part des retours, des réussites ou des obstacles rencontrés. N’oubliez pas que vous n’êtes pas seul(e) et que nous travaillons tous ensemble pour atteindre les objectifs du Programme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53</a:t>
            </a:fld>
            <a:endParaRPr lang="en-US" dirty="0"/>
          </a:p>
        </p:txBody>
      </p:sp>
    </p:spTree>
    <p:extLst>
      <p:ext uri="{BB962C8B-B14F-4D97-AF65-F5344CB8AC3E}">
        <p14:creationId xmlns:p14="http://schemas.microsoft.com/office/powerpoint/2010/main" val="179453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91940"/>
          </a:xfrm>
        </p:spPr>
        <p:txBody>
          <a:bodyPr/>
          <a:lstStyle/>
          <a:p>
            <a:r>
              <a:rPr lang="fr-fr" b="1" dirty="0"/>
              <a:t>Script de l’animateur :</a:t>
            </a:r>
          </a:p>
          <a:p>
            <a:r>
              <a:rPr lang="fr-fr" dirty="0"/>
              <a:t>Avant de rencontrer le personnel de SO, il est utile d’avoir une idée des différents rôles que vous pouvez jouer en tant que leader familial. Cette liste n’est pas exhaustive et votre contact SO peut avoir d’autres idées encore. Gardez vos forces à l’esprit et consultez votre Programme local pour aligner vos compétences sur les besoins.</a:t>
            </a:r>
          </a:p>
          <a:p>
            <a:r>
              <a:rPr lang="fr-fr" sz="1200" kern="100" dirty="0">
                <a:effectLst/>
                <a:ea typeface="Calibri" panose="020F0502020204030204" pitchFamily="34" charset="0"/>
                <a:cs typeface="Arial" panose="020B0604020202020204" pitchFamily="34" charset="0"/>
              </a:rPr>
              <a:t>Votre leadership peut être utile dans : </a:t>
            </a:r>
            <a:br>
              <a:rPr dirty="0"/>
            </a:br>
            <a:r>
              <a:rPr lang="fr-fr" sz="1200" b="1" kern="100" dirty="0">
                <a:effectLst/>
                <a:ea typeface="Calibri" panose="020F0502020204030204" pitchFamily="34" charset="0"/>
                <a:cs typeface="Arial" panose="020B0604020202020204" pitchFamily="34" charset="0"/>
              </a:rPr>
              <a:t>Le recrutement des membres des familles : </a:t>
            </a:r>
            <a:r>
              <a:rPr lang="fr-fr" sz="1200" kern="100" dirty="0">
                <a:effectLst/>
                <a:ea typeface="Calibri" panose="020F0502020204030204" pitchFamily="34" charset="0"/>
                <a:cs typeface="Arial" panose="020B0604020202020204" pitchFamily="34" charset="0"/>
              </a:rPr>
              <a:t>vous pouvez contacter de nouvelles familles par e-mail, par téléphone ou via le mode de communication préféré dans votre région. Les membres des nouvelles familles trouveront peut-être utile que vous partagiez vos expériences avec Special Olympics. Il peut également être utile de conserver les coordonnées des familles organisées, par exemple via un fichier Excel, afin de maintenir la communication avec les membres des familles au fil des années. Vous pouvez également soutenir ou planifier des événements familiaux.</a:t>
            </a:r>
          </a:p>
          <a:p>
            <a:r>
              <a:rPr lang="fr-fr" sz="1200" b="1" kern="100" dirty="0">
                <a:effectLst/>
                <a:ea typeface="Calibri" panose="020F0502020204030204" pitchFamily="34" charset="0"/>
                <a:cs typeface="Arial" panose="020B0604020202020204" pitchFamily="34" charset="0"/>
              </a:rPr>
              <a:t>La formation de Réseaux de soutien aux familles (FSN) : </a:t>
            </a:r>
            <a:r>
              <a:rPr lang="fr-fr" sz="1200" b="0" kern="100" dirty="0">
                <a:effectLst/>
                <a:ea typeface="Calibri" panose="020F0502020204030204" pitchFamily="34" charset="0"/>
                <a:cs typeface="Arial" panose="020B0604020202020204" pitchFamily="34" charset="0"/>
              </a:rPr>
              <a:t>les Réseaux de soutien aux familles sont une structure du programme au sein de laquelle les familles Special Olympics contactent les nouvelles familles pour les accueillir dans la communauté Special Olympics. L’objectif des FSN est de soutenir les familles, de développer des partenariats avec des organismes communautaires et de former de nouveaux leaders familiaux. S’il n’y a pas de FSN dans votre région, vous pouvez jeter un œil à ce que font les autres régions ! Un bon exemple de FSN est celui mis en place en Italie.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latin typeface="+mn-lt"/>
                <a:ea typeface="Calibri" panose="020F0502020204030204" pitchFamily="34" charset="0"/>
                <a:cs typeface="Arial" panose="020B0604020202020204" pitchFamily="34" charset="0"/>
              </a:rPr>
              <a:t>Forums consacrés à la santé des familles : </a:t>
            </a:r>
            <a:r>
              <a:rPr lang="fr-fr" sz="1200" b="0" kern="100" dirty="0">
                <a:latin typeface="+mn-lt"/>
                <a:ea typeface="Calibri" panose="020F0502020204030204" pitchFamily="34" charset="0"/>
                <a:cs typeface="Arial" panose="020B0604020202020204" pitchFamily="34" charset="0"/>
              </a:rPr>
              <a:t>les Forums consacrés à la santé des familles (FHF) offrent un espace permettant aux parents, aux soignants et aux frères et sœurs de s’engager dans l’éducation sanitaire et d’accéder directement aux ressources créées par des professionnels de la santé, des leaders de la communauté et des prestataires de services sociaux. Vous pouvez vous porter volontaire pour planifier un FHF, inviter d’autres familles à y assister et assurer une présentation à l’occasion d’un FHF en tant qu’expert sur des sujets sélectionnés.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mn-lt"/>
                <a:ea typeface="Calibri" panose="020F0502020204030204" pitchFamily="34" charset="0"/>
                <a:cs typeface="Arial" panose="020B0604020202020204" pitchFamily="34" charset="0"/>
              </a:rPr>
              <a:t>Jeunes Athlètes : </a:t>
            </a:r>
            <a:r>
              <a:rPr lang="fr-fr" sz="1200" b="0" kern="100" dirty="0">
                <a:effectLst/>
                <a:latin typeface="+mn-lt"/>
                <a:ea typeface="Calibri" panose="020F0502020204030204" pitchFamily="34" charset="0"/>
                <a:cs typeface="Arial" panose="020B0604020202020204" pitchFamily="34" charset="0"/>
              </a:rPr>
              <a:t>le programme Jeunes Athlètes offre un soutien direct aux enfants âgés de 2 à 7 ans grâce à des activités inclusives de développement des compétences, qui ont un impact sur le développement social, cognitif,</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kern="100" dirty="0">
                <a:effectLst/>
                <a:latin typeface="+mn-lt"/>
                <a:ea typeface="Calibri" panose="020F0502020204030204" pitchFamily="34" charset="0"/>
                <a:cs typeface="Arial" panose="020B0604020202020204" pitchFamily="34" charset="0"/>
              </a:rPr>
              <a:t>psychologique et physique des jeunes enfants. Le programme Jeunes Athlètes est organisé</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0" kern="100" dirty="0">
                <a:effectLst/>
                <a:latin typeface="+mn-lt"/>
                <a:ea typeface="Calibri" panose="020F0502020204030204" pitchFamily="34" charset="0"/>
                <a:cs typeface="Arial" panose="020B0604020202020204" pitchFamily="34" charset="0"/>
              </a:rPr>
              <a:t> au sein des foyers, dans les établissements </a:t>
            </a:r>
            <a:r>
              <a:rPr lang="fr-FR" sz="1200" b="0" kern="100" dirty="0">
                <a:effectLst/>
                <a:latin typeface="+mn-lt"/>
                <a:ea typeface="Calibri" panose="020F0502020204030204" pitchFamily="34" charset="0"/>
                <a:cs typeface="Arial" panose="020B0604020202020204" pitchFamily="34" charset="0"/>
              </a:rPr>
              <a:t>scolaires</a:t>
            </a:r>
            <a:r>
              <a:rPr lang="fr-fr" sz="1200" b="0" kern="100" dirty="0">
                <a:effectLst/>
                <a:latin typeface="+mn-lt"/>
                <a:ea typeface="Calibri" panose="020F0502020204030204" pitchFamily="34" charset="0"/>
                <a:cs typeface="Arial" panose="020B0604020202020204" pitchFamily="34" charset="0"/>
              </a:rPr>
              <a:t> et les communautés, sous la direction des parents, des familles, des enseignants et des bénévoles bénéficiant d’une formation et des ressources de Special Olympics. Vous pouvez vous porter volontaire pour des activités Jeunes Athlètes ou comme entraîneur. Les frères et sœurs âgés de 2 à 7 ans peuvent également participer aux activités inclusives du programme Jeunes Athlètes aux côtés de leur frère ou sœur avec une DI.</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mn-lt"/>
                <a:ea typeface="Calibri" panose="020F0502020204030204" pitchFamily="34" charset="0"/>
                <a:cs typeface="Arial" panose="020B0604020202020204" pitchFamily="34" charset="0"/>
              </a:rPr>
              <a:t>Athlètes en Bonne Santé : </a:t>
            </a:r>
            <a:r>
              <a:rPr lang="fr-fr" sz="1200" b="0" kern="100" dirty="0">
                <a:effectLst/>
                <a:latin typeface="+mn-lt"/>
                <a:ea typeface="Calibri" panose="020F0502020204030204" pitchFamily="34" charset="0"/>
                <a:cs typeface="Arial" panose="020B0604020202020204" pitchFamily="34" charset="0"/>
              </a:rPr>
              <a:t>Athlètes en Bonne Santé® (HA - Healthy Athletes) propose des examens de santé gratuits et une éducation à la santé dans un environnement amusant et accueillant, qui vise à éliminer l’anxiété que les personnes atteintes de DI ressentent souvent lorsqu’elles sont confrontées à une visite chez un professionnel de santé. Le programme HA propose des dépistages dans neuf domaines de la santé, notamment la pédiatrie, le bien-être émotionnel, la vision, les soins dentaires, les soins auditifs, la physiothérapie, la podologie, la promotion de la santé et les examens physiques pour le sport. En tant qu’étudiant ou professionnel de santé, vous pouvez devenir bénévole expert en santé.</a:t>
            </a:r>
            <a:endParaRPr lang="en-US" sz="1200" b="0" kern="100" dirty="0">
              <a:effectLst/>
              <a:ea typeface="Calibri" panose="020F0502020204030204" pitchFamily="34" charset="0"/>
              <a:cs typeface="Arial" panose="020B0604020202020204" pitchFamily="34" charset="0"/>
            </a:endParaRPr>
          </a:p>
          <a:p>
            <a:r>
              <a:rPr lang="fr-fr" sz="1200" b="1" kern="100" dirty="0">
                <a:effectLst/>
                <a:ea typeface="Calibri" panose="020F0502020204030204" pitchFamily="34" charset="0"/>
                <a:cs typeface="Arial" panose="020B0604020202020204" pitchFamily="34" charset="0"/>
              </a:rPr>
              <a:t>Promotion et autonomisation : </a:t>
            </a:r>
            <a:r>
              <a:rPr lang="fr-fr" sz="1200" b="0" kern="100" dirty="0">
                <a:effectLst/>
                <a:ea typeface="Calibri" panose="020F0502020204030204" pitchFamily="34" charset="0"/>
                <a:cs typeface="Arial" panose="020B0604020202020204" pitchFamily="34" charset="0"/>
              </a:rPr>
              <a:t>les athlètes, en tant que défenseurs de leur propre cause, sont essentiels pour atteindre l’objectif de Special Olympics, et les leaders familiaux peuvent également se joindre à cet effort. Vous pouvez sensibiliser les législateurs et d’autres associations aux conséquences majeures qui découlent de la stigmatisation et des stéréotypes auxquels sont confrontées les personnes avec une DI.</a:t>
            </a:r>
          </a:p>
          <a:p>
            <a:r>
              <a:rPr lang="fr-fr" sz="1200" b="0" kern="100" dirty="0">
                <a:effectLst/>
                <a:cs typeface="Arial" panose="020B0604020202020204" pitchFamily="34" charset="0"/>
              </a:rPr>
              <a:t>Les autres fonctions et rôles incluent la collecte de dons pour votre Programme, les témoignages d’impact (que nous découvrirons dans le prochain module) ou tout autre besoin du Programme auquel votre force peut répondre. </a:t>
            </a:r>
          </a:p>
          <a:p>
            <a:r>
              <a:rPr lang="fr-fr" sz="1200" b="0" kern="100" dirty="0">
                <a:effectLst/>
                <a:cs typeface="Arial" panose="020B0604020202020204" pitchFamily="34" charset="0"/>
              </a:rPr>
              <a:t>Les occasions sont infinies et nous sommes reconnaissants de vous compter parmi nous ! </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54</a:t>
            </a:fld>
            <a:endParaRPr lang="en-US" dirty="0"/>
          </a:p>
        </p:txBody>
      </p:sp>
    </p:spTree>
    <p:extLst>
      <p:ext uri="{BB962C8B-B14F-4D97-AF65-F5344CB8AC3E}">
        <p14:creationId xmlns:p14="http://schemas.microsoft.com/office/powerpoint/2010/main" val="3585711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***Participation des athlètes recommandée</a:t>
            </a:r>
          </a:p>
          <a:p>
            <a:endParaRPr lang="en-US" dirty="0"/>
          </a:p>
          <a:p>
            <a:r>
              <a:rPr lang="fr-fr" b="1" dirty="0"/>
              <a:t>Script de l’animateur : </a:t>
            </a:r>
            <a:br/>
            <a:r>
              <a:rPr lang="fr-fr" dirty="0"/>
              <a:t>Vous avez maintenant terminé les modules « Qu’est-ce qu’un Leader » et « Qu’est-ce qu’un Leader familial ». Excellent travail ! </a:t>
            </a:r>
            <a:br/>
            <a:r>
              <a:rPr lang="fr-fr" dirty="0"/>
              <a:t>Nous allons maintenant faire une pause déjeuner d’une heure. Nous reprendrons avec une séance de remise en forme de trois minutes, avant de nous répartir en deux groupes pour nos ateliers « Témoignages d’impact » et « Engagement des frères et sœurs ».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55</a:t>
            </a:fld>
            <a:endParaRPr lang="en-US" dirty="0"/>
          </a:p>
        </p:txBody>
      </p:sp>
    </p:spTree>
    <p:extLst>
      <p:ext uri="{BB962C8B-B14F-4D97-AF65-F5344CB8AC3E}">
        <p14:creationId xmlns:p14="http://schemas.microsoft.com/office/powerpoint/2010/main" val="1068981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***Participation des athlètes recommandée </a:t>
            </a:r>
          </a:p>
          <a:p>
            <a:endParaRPr lang="en-US" b="1" dirty="0"/>
          </a:p>
          <a:p>
            <a:r>
              <a:rPr lang="fr-fr" b="1" dirty="0"/>
              <a:t>Temps alloué : </a:t>
            </a:r>
            <a:r>
              <a:rPr lang="fr-fr" b="0" dirty="0"/>
              <a:t>1 heure</a:t>
            </a:r>
          </a:p>
          <a:p>
            <a:endParaRPr lang="en-US" b="0" dirty="0"/>
          </a:p>
          <a:p>
            <a:r>
              <a:rPr lang="fr-fr" b="1" dirty="0"/>
              <a:t>Script de l’animateur : </a:t>
            </a:r>
          </a:p>
          <a:p>
            <a:r>
              <a:rPr lang="fr-fr" b="0" dirty="0"/>
              <a:t>Content de vous revoir ! </a:t>
            </a:r>
          </a:p>
          <a:p>
            <a:r>
              <a:rPr lang="fr-fr" b="0" dirty="0"/>
              <a:t>Cet après-midi, nous commencerons par nous répartir en groupes. Les frères et sœurs vont participer à l’atelier « Engagement des frères et sœurs », tandis que les autres membres de la famille vont rester ici pour participer à l’atelier « Témoignages d’impact ». </a:t>
            </a:r>
          </a:p>
          <a:p>
            <a:r>
              <a:rPr lang="fr-fr" b="0" dirty="0"/>
              <a:t>L’atelier « Témoignages d’impact » vous préparera à témoigner sur l’impact du travail effectué par Special Olympics. </a:t>
            </a:r>
          </a:p>
          <a:p>
            <a:r>
              <a:rPr lang="fr-fr" b="0" dirty="0"/>
              <a:t>L’atelier « Engagement des frères et sœurs » offrira aux frères et sœurs l’occasion d’apprendre à se connaître et de discuter de la manière de devenir un leader familial dans le cadre particulier du rôle de frère ou sœur. </a:t>
            </a:r>
          </a:p>
          <a:p>
            <a:r>
              <a:rPr lang="fr-fr" b="0" dirty="0"/>
              <a:t>Répartissons-nous maintenant en groupes.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56</a:t>
            </a:fld>
            <a:endParaRPr lang="en-US" dirty="0"/>
          </a:p>
        </p:txBody>
      </p:sp>
    </p:spTree>
    <p:extLst>
      <p:ext uri="{BB962C8B-B14F-4D97-AF65-F5344CB8AC3E}">
        <p14:creationId xmlns:p14="http://schemas.microsoft.com/office/powerpoint/2010/main" val="2009680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6136-E202-9B3B-153E-BBCBD57B4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B8705-F202-F525-2CD5-056B1436E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0760-1090-4C93-9ACA-905EE31F3F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075E7F-F843-986F-FFE8-5C7A5C198FC4}"/>
              </a:ext>
            </a:extLst>
          </p:cNvPr>
          <p:cNvSpPr>
            <a:spLocks noGrp="1"/>
          </p:cNvSpPr>
          <p:nvPr>
            <p:ph type="sldNum" sz="quarter" idx="5"/>
          </p:nvPr>
        </p:nvSpPr>
        <p:spPr/>
        <p:txBody>
          <a:bodyPr/>
          <a:lstStyle/>
          <a:p>
            <a:fld id="{B1AB4960-CA66-47E0-A69E-4C8E9D6BFF86}" type="slidenum">
              <a:rPr lang="en-US" smtClean="0"/>
              <a:t>57</a:t>
            </a:fld>
            <a:endParaRPr lang="en-US" dirty="0"/>
          </a:p>
        </p:txBody>
      </p:sp>
    </p:spTree>
    <p:extLst>
      <p:ext uri="{BB962C8B-B14F-4D97-AF65-F5344CB8AC3E}">
        <p14:creationId xmlns:p14="http://schemas.microsoft.com/office/powerpoint/2010/main" val="4225155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p>
          <a:p>
            <a:r>
              <a:rPr lang="fr-fr" sz="1200" dirty="0">
                <a:effectLst/>
                <a:latin typeface="Ubuntu" panose="020B0504030602030204" pitchFamily="34" charset="0"/>
                <a:ea typeface="Calibri" panose="020F0502020204030204" pitchFamily="34" charset="0"/>
                <a:cs typeface="Times New Roman" panose="02020603050405020304" pitchFamily="18" charset="0"/>
              </a:rPr>
              <a:t>Il existe de nombreux types de témoignages de personnes à propos de Special Olympics. Les meilleurs portent sur l’impact de notre travail. Le mot « impact » peut avoir des significations différentes selon les personnes. Nous allons le définir ici afin que nous ayons tous le même référentiel.</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58</a:t>
            </a:fld>
            <a:endParaRPr lang="en-US" dirty="0"/>
          </a:p>
        </p:txBody>
      </p:sp>
    </p:spTree>
    <p:extLst>
      <p:ext uri="{BB962C8B-B14F-4D97-AF65-F5344CB8AC3E}">
        <p14:creationId xmlns:p14="http://schemas.microsoft.com/office/powerpoint/2010/main" val="998675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5844-C636-229A-4584-31D4A6B0F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1897C-4DCE-ABCD-6AA2-6C411341B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C2244-CDF5-9507-DE0F-47A2EF59BE56}"/>
              </a:ext>
            </a:extLst>
          </p:cNvPr>
          <p:cNvSpPr>
            <a:spLocks noGrp="1"/>
          </p:cNvSpPr>
          <p:nvPr>
            <p:ph type="body" idx="1"/>
          </p:nvPr>
        </p:nvSpPr>
        <p:spPr/>
        <p:txBody>
          <a:bodyPr/>
          <a:lstStyle/>
          <a:p>
            <a:r>
              <a:rPr lang="fr-fr" b="1" dirty="0"/>
              <a:t>Script de l’animateur :</a:t>
            </a:r>
          </a:p>
          <a:p>
            <a:r>
              <a:rPr lang="fr-fr" sz="1200" dirty="0">
                <a:effectLst/>
                <a:latin typeface="Aptos" panose="020B0004020202020204" pitchFamily="34" charset="0"/>
                <a:ea typeface="Aptos" panose="020B0004020202020204" pitchFamily="34" charset="0"/>
                <a:cs typeface="Aptos" panose="020B0004020202020204" pitchFamily="34" charset="0"/>
              </a:rPr>
              <a:t>Avant de commencer, prenons un moment de réflexion. La vie vous a apporté à la fois des joies et des défis, et il peut être facile d’oublier à quel point vous et votre famille avez évolué. Les témoignages sont importants, car ils vous donnent l’occasion de partager et de célébrer vos expériences et le pouvoir de Special Olympics.  </a:t>
            </a:r>
            <a:endParaRPr lang="en-US" dirty="0"/>
          </a:p>
        </p:txBody>
      </p:sp>
      <p:sp>
        <p:nvSpPr>
          <p:cNvPr id="4" name="Slide Number Placeholder 3">
            <a:extLst>
              <a:ext uri="{FF2B5EF4-FFF2-40B4-BE49-F238E27FC236}">
                <a16:creationId xmlns:a16="http://schemas.microsoft.com/office/drawing/2014/main" id="{2A934CA9-7170-6E30-E22B-82F6E7DE92CD}"/>
              </a:ext>
            </a:extLst>
          </p:cNvPr>
          <p:cNvSpPr>
            <a:spLocks noGrp="1"/>
          </p:cNvSpPr>
          <p:nvPr>
            <p:ph type="sldNum" sz="quarter" idx="5"/>
          </p:nvPr>
        </p:nvSpPr>
        <p:spPr/>
        <p:txBody>
          <a:bodyPr/>
          <a:lstStyle/>
          <a:p>
            <a:fld id="{B1AB4960-CA66-47E0-A69E-4C8E9D6BFF86}" type="slidenum">
              <a:rPr lang="en-US" smtClean="0"/>
              <a:t>59</a:t>
            </a:fld>
            <a:endParaRPr lang="en-US" dirty="0"/>
          </a:p>
        </p:txBody>
      </p:sp>
    </p:spTree>
    <p:extLst>
      <p:ext uri="{BB962C8B-B14F-4D97-AF65-F5344CB8AC3E}">
        <p14:creationId xmlns:p14="http://schemas.microsoft.com/office/powerpoint/2010/main" val="179659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dirty="0"/>
              <a:t>***Participation des athlètes recommandée</a:t>
            </a:r>
          </a:p>
          <a:p>
            <a:endParaRPr lang="en-US" b="0" dirty="0"/>
          </a:p>
          <a:p>
            <a:r>
              <a:rPr lang="fr-fr" b="1" dirty="0"/>
              <a:t>Script de l’animateur : </a:t>
            </a:r>
          </a:p>
          <a:p>
            <a:r>
              <a:rPr lang="fr-fr" b="0" dirty="0"/>
              <a:t>Commençons par les présentations. Veuillez inclure votre nom, des détails sur votre engagement au sein de Special Olympics et la meilleure chose qui vous </a:t>
            </a:r>
            <a:r>
              <a:rPr lang="fr-FR" b="0" dirty="0"/>
              <a:t>soit</a:t>
            </a:r>
            <a:r>
              <a:rPr lang="fr-fr" b="0" dirty="0"/>
              <a:t> arrivée récemment. Je me lance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a:t>
            </a:fld>
            <a:endParaRPr lang="en-US" dirty="0"/>
          </a:p>
        </p:txBody>
      </p:sp>
    </p:spTree>
    <p:extLst>
      <p:ext uri="{BB962C8B-B14F-4D97-AF65-F5344CB8AC3E}">
        <p14:creationId xmlns:p14="http://schemas.microsoft.com/office/powerpoint/2010/main" val="3632831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C357-4633-EE26-B535-E29F2FD6C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F0A78-15F0-B98C-C772-4166D8F33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B370-CE9E-5294-DC74-89A74094A2D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Quand on pense à l’action de Special Olympics, beaucoup de choses peuvent nous venir à l’esprit. L’objectif commun derrière l’action de Special Olympics est la résolution des problèmes.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En fait, Special Olympics a été créé parce qu’il existait un espace pour résoudre des problèmes, là où les gouvernements, les entreprises et les particuliers n’étaient pas encore équipés pour le faire.</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Quand Special Olympics résout des problèmes, des vies peuvent changer. Quand vous résolvez de gros problèmes, ce sont des changements qui comptent.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Ce sont ces types de changements qui sont à l’origine des témoignages d’impact.</a:t>
            </a:r>
            <a:endParaRPr lang="en-US" sz="1000" dirty="0"/>
          </a:p>
          <a:p>
            <a:endParaRPr lang="en-US" dirty="0"/>
          </a:p>
        </p:txBody>
      </p:sp>
      <p:sp>
        <p:nvSpPr>
          <p:cNvPr id="4" name="Slide Number Placeholder 3">
            <a:extLst>
              <a:ext uri="{FF2B5EF4-FFF2-40B4-BE49-F238E27FC236}">
                <a16:creationId xmlns:a16="http://schemas.microsoft.com/office/drawing/2014/main" id="{9EB06CC7-468F-772A-959D-6E638D33F4D0}"/>
              </a:ext>
            </a:extLst>
          </p:cNvPr>
          <p:cNvSpPr>
            <a:spLocks noGrp="1"/>
          </p:cNvSpPr>
          <p:nvPr>
            <p:ph type="sldNum" sz="quarter" idx="5"/>
          </p:nvPr>
        </p:nvSpPr>
        <p:spPr/>
        <p:txBody>
          <a:bodyPr/>
          <a:lstStyle/>
          <a:p>
            <a:fld id="{B1AB4960-CA66-47E0-A69E-4C8E9D6BFF86}" type="slidenum">
              <a:rPr lang="en-US" smtClean="0"/>
              <a:t>60</a:t>
            </a:fld>
            <a:endParaRPr lang="en-US" dirty="0"/>
          </a:p>
        </p:txBody>
      </p:sp>
    </p:spTree>
    <p:extLst>
      <p:ext uri="{BB962C8B-B14F-4D97-AF65-F5344CB8AC3E}">
        <p14:creationId xmlns:p14="http://schemas.microsoft.com/office/powerpoint/2010/main" val="2908676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Nous parlons de l’ampleur de Special Olympics, mais, par rapport à tous les peuples du monde, Special Olympics ne représente qu’un petit groupe de personnes. Vous faites partie de ce groupe et vous comprenez pourquoi notre travail est précieux.</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Mais le grand public peut ne pas connaître notre travail. Special Olympics existe pour mettre à l’honneur les aptitudes et le potentiel des personnes présentant une déficience intellectuelle et de développement.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Il est donc de notre devoir d’aider les autres à reconnaître ces dons. Nous y parvenons en partageant des témoignages qui expliquent l’importance de Special Olympics.</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61</a:t>
            </a:fld>
            <a:endParaRPr lang="en-US" dirty="0"/>
          </a:p>
        </p:txBody>
      </p:sp>
    </p:spTree>
    <p:extLst>
      <p:ext uri="{BB962C8B-B14F-4D97-AF65-F5344CB8AC3E}">
        <p14:creationId xmlns:p14="http://schemas.microsoft.com/office/powerpoint/2010/main" val="958624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Nous voici maintenant arrivés à notre point principal.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L’impact se traduit par des changements. Ce sont des changements dans la vie d’une personne.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Les témoignages d’impact montrent ce que Special Olympics a fait pour provoquer un changement dans la vie de quelqu’un.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Les témoignages d’impact portent sur ce qui arrive réellement… à une personne… qui a un nom, dans une ville, avec un défi que cette personne surmonte chaque jour.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Plutôt que de nous intéresser à ce que nous espérons faire, prévoyons de faire ou à ce qui pourrait arriver, nous nous concentrons sur un impact déjà produit !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62</a:t>
            </a:fld>
            <a:endParaRPr lang="en-US" dirty="0"/>
          </a:p>
        </p:txBody>
      </p:sp>
    </p:spTree>
    <p:extLst>
      <p:ext uri="{BB962C8B-B14F-4D97-AF65-F5344CB8AC3E}">
        <p14:creationId xmlns:p14="http://schemas.microsoft.com/office/powerpoint/2010/main" val="1241559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Toute histoire a un commencement, un milieu et une fin.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Au début de l’histoire, nous découvrons la situation et les personnes impliquées.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Ensuite, au milieu, quelque chose se produit qui change la situation pour les personnes impliquées dans cette histoire.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La fin de l’histoire décrit comment se conclut ce changement.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C’est comme un conte de fées.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L’introduction avec « Il était une fois » nous expose la situation.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Puis quelque chose se produit, et ce quelque chose pourrait être causé par l’action d’une fée aux pouvoirs magiques.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Et nous voyons ensuite comment les choses se terminent. Parfois, il peut s’agir d’une fin heureuse avec « Ils vécurent heureux pour toujours ». Mais parfois ce n’est pas le cas.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63</a:t>
            </a:fld>
            <a:endParaRPr lang="en-US" dirty="0"/>
          </a:p>
        </p:txBody>
      </p:sp>
    </p:spTree>
    <p:extLst>
      <p:ext uri="{BB962C8B-B14F-4D97-AF65-F5344CB8AC3E}">
        <p14:creationId xmlns:p14="http://schemas.microsoft.com/office/powerpoint/2010/main" val="40770147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E67D-D8B0-FACB-3530-5D40A072A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59162-CB46-AE18-9A9D-A8CD1664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E6C6F-6998-6FA9-DBDE-A6F9EE2A42C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Les témoignages de Special Olympics suivent le même schéma.</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Mais les témoignages de Special Olympics mettent également en avant la valeur apportée par Special Olympics.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Ce point se vérifie tout particulièrement dans la partie du milieu, lorsque survient le changement.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Dans un témoignage Special Olympics, l’accent est mis sur les changements induits par la démarche de Special Olympics. Si Special Olympics n’est pas à l’origine de ce changement, alors nous pourrions mettre en avant ce témoignage d’impact dans un autre contexte.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La fin ici montre un changement dans la vie de quelqu’un, qu’il soit petit ou grand ! C’est l’occasion de présenter le changement comme un impact.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Si vous estimez qu’il n’y a aucun changement dans votre histoire, regardez-y de plus près. Si vous rencontrez toujours des difficultés, nous pouvons toujours choisir un autre témoignage d’impact Special Olympics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F29088D-B51D-E17C-2F86-1CFE9020A8F0}"/>
              </a:ext>
            </a:extLst>
          </p:cNvPr>
          <p:cNvSpPr>
            <a:spLocks noGrp="1"/>
          </p:cNvSpPr>
          <p:nvPr>
            <p:ph type="sldNum" sz="quarter" idx="5"/>
          </p:nvPr>
        </p:nvSpPr>
        <p:spPr/>
        <p:txBody>
          <a:bodyPr/>
          <a:lstStyle/>
          <a:p>
            <a:fld id="{B1AB4960-CA66-47E0-A69E-4C8E9D6BFF86}" type="slidenum">
              <a:rPr lang="en-US" smtClean="0"/>
              <a:t>64</a:t>
            </a:fld>
            <a:endParaRPr lang="en-US" dirty="0"/>
          </a:p>
        </p:txBody>
      </p:sp>
    </p:spTree>
    <p:extLst>
      <p:ext uri="{BB962C8B-B14F-4D97-AF65-F5344CB8AC3E}">
        <p14:creationId xmlns:p14="http://schemas.microsoft.com/office/powerpoint/2010/main" val="2093282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1" dirty="0"/>
              <a:t>Script de l’animateur :</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N’oubliez pas que ces témoignages d’impact sont une occasion pour nous de sensibiliser le public et de faire connaître Special Olympics en mettant en avant les changements provoqués par notre organisation.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65</a:t>
            </a:fld>
            <a:endParaRPr lang="en-US" dirty="0"/>
          </a:p>
        </p:txBody>
      </p:sp>
    </p:spTree>
    <p:extLst>
      <p:ext uri="{BB962C8B-B14F-4D97-AF65-F5344CB8AC3E}">
        <p14:creationId xmlns:p14="http://schemas.microsoft.com/office/powerpoint/2010/main" val="3999027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Gardez à l’esprit que nous sommes un groupe bien informé et que nous savons ce que le travail implique.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Beaucoup de personnes ne le savent peut-être pas, mais nous avons la possibilité de le leur dire en écrivant ces témoignages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En nous exprimant clairement et en présentant Special Olympics en tant qu’acteur du changement, nous pouvons sensibiliser l’opinion.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66</a:t>
            </a:fld>
            <a:endParaRPr lang="en-US" dirty="0"/>
          </a:p>
        </p:txBody>
      </p:sp>
    </p:spTree>
    <p:extLst>
      <p:ext uri="{BB962C8B-B14F-4D97-AF65-F5344CB8AC3E}">
        <p14:creationId xmlns:p14="http://schemas.microsoft.com/office/powerpoint/2010/main" val="14486363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Passons à la pratique ensemble ! Certains témoignages peuvent être évidents pour vous, mais ils n’expliquent pas clairement ce que Special Olympics fait à des personnes extérieures.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Lisez le témoignage d’Harriet à haute voix.</a:t>
            </a:r>
            <a:r>
              <a:rPr lang="fr-fr" sz="1200"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En tant que leaders familiaux, il est vrai que nous avons vu ce témoignage prendre vie </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et nous savons que notre démarche ne se limite pas à simplement proposer des sports à pratiquer.</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Mais une personne qui ne connaît pas Special Olympics pourrait penser que c’est tout ce que raconte ce témoignage. Nous pouvons alors ajouter plus de détails sur la démarche qui a contribué aux changements dans la vie d’Harriet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67</a:t>
            </a:fld>
            <a:endParaRPr lang="en-US" dirty="0"/>
          </a:p>
        </p:txBody>
      </p:sp>
    </p:spTree>
    <p:extLst>
      <p:ext uri="{BB962C8B-B14F-4D97-AF65-F5344CB8AC3E}">
        <p14:creationId xmlns:p14="http://schemas.microsoft.com/office/powerpoint/2010/main" val="2437001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Lisez le témoignage de Nigel à haute voix.</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Selon vous, quels détails pouvons-nous ajouter ? </a:t>
            </a:r>
            <a:br/>
            <a:r>
              <a:rPr lang="fr-fr" sz="1200" dirty="0">
                <a:effectLst/>
                <a:latin typeface="Ubuntu" panose="020B0504030602030204" pitchFamily="34" charset="0"/>
                <a:ea typeface="Calibri" panose="020F0502020204030204" pitchFamily="34" charset="0"/>
                <a:cs typeface="Times New Roman" panose="02020603050405020304" pitchFamily="18" charset="0"/>
              </a:rPr>
              <a:t>Excellent !</a:t>
            </a:r>
            <a:br/>
            <a:r>
              <a:rPr lang="fr-fr" sz="1200" dirty="0">
                <a:effectLst/>
                <a:latin typeface="Ubuntu" panose="020B0504030602030204" pitchFamily="34" charset="0"/>
                <a:ea typeface="Calibri" panose="020F0502020204030204" pitchFamily="34" charset="0"/>
                <a:cs typeface="Times New Roman" panose="02020603050405020304" pitchFamily="18" charset="0"/>
              </a:rPr>
              <a:t>Nous pouvons ajouter des réponses à des questions comme, par exemple, qui était son entraîneur. Qui l’a guidé ? Qui a cru en lui et l’a encouragé ? Ces détails rendront l’impact de Special Olympics plus évident pour les personnes extérieures à l’organisation.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68</a:t>
            </a:fld>
            <a:endParaRPr lang="en-US" dirty="0"/>
          </a:p>
        </p:txBody>
      </p:sp>
    </p:spTree>
    <p:extLst>
      <p:ext uri="{BB962C8B-B14F-4D97-AF65-F5344CB8AC3E}">
        <p14:creationId xmlns:p14="http://schemas.microsoft.com/office/powerpoint/2010/main" val="14634364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dirty="0"/>
              <a:t>Script de l’animateur :</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Et maintenant, que pensez-vous de ce témoignage ?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Oui ! Ce témoignage est un excellent exemple qui soutient notre objectif de présenter des témoignages d’impact.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La partie en surbrillance met en avant le travail de Special Olympics. Ce que les entraîneurs ont fait est clairement exposé. Il est évident qu’ils ont fait une différence.</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Cela montre l’impact du travail de Special Olympics.</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Pouvez-vous m’indiquer le début, le milieu et la fin de ce témoignage ?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Absolument !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Intéressons-nous aux trois différentes parties.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69</a:t>
            </a:fld>
            <a:endParaRPr lang="en-US" dirty="0"/>
          </a:p>
        </p:txBody>
      </p:sp>
    </p:spTree>
    <p:extLst>
      <p:ext uri="{BB962C8B-B14F-4D97-AF65-F5344CB8AC3E}">
        <p14:creationId xmlns:p14="http://schemas.microsoft.com/office/powerpoint/2010/main" val="219650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p>
          <a:p>
            <a:r>
              <a:rPr lang="fr-fr" b="0" dirty="0"/>
              <a:t>Merci pour vos partages !</a:t>
            </a:r>
            <a:br>
              <a:rPr dirty="0"/>
            </a:br>
            <a:r>
              <a:rPr lang="fr-fr" b="0" dirty="0"/>
              <a:t>Au cours des deux prochains jours, nous aurons d’autres occasions de mieux apprendre à connaître Special Olympics, à nous connaître nous-mêmes et à nous connaître les uns les autres. </a:t>
            </a:r>
            <a:br>
              <a:rPr dirty="0"/>
            </a:br>
            <a:r>
              <a:rPr lang="fr-fr" b="0" dirty="0"/>
              <a:t>Voici le programme de notre première journée. </a:t>
            </a:r>
          </a:p>
          <a:p>
            <a:r>
              <a:rPr lang="fr-fr" b="0" dirty="0"/>
              <a:t>Ce matin, nous allons débuter avec une présentation de Special Olympics, qui sera suivie d’une séance de remise en forme et d’une pause libre. </a:t>
            </a:r>
          </a:p>
          <a:p>
            <a:r>
              <a:rPr lang="fr-fr" b="0" dirty="0"/>
              <a:t>Nous verrons ensuite ce qu’est un « Leader », puis un « Leader familial », et nous prendrons notre pause déjeuner. </a:t>
            </a:r>
            <a:br>
              <a:rPr dirty="0"/>
            </a:br>
            <a:r>
              <a:rPr lang="fr-fr" b="0" dirty="0"/>
              <a:t>Dans l’après-midi, les frères et sœurs participeront à un atelier « Engagement des frères et sœurs », tandis que les autres membres de la famille participeront à l’atelier « Témoignages d’impact ». Nous nous retrouverons ensuite pour planifier les prochaines étapes. </a:t>
            </a:r>
          </a:p>
          <a:p>
            <a:r>
              <a:rPr lang="fr-fr" b="0" dirty="0"/>
              <a:t>Après une autre courte séance de remise en forme et une pause libre, nous accueillerons un conférencier pour terminer la journée. </a:t>
            </a:r>
          </a:p>
        </p:txBody>
      </p:sp>
      <p:sp>
        <p:nvSpPr>
          <p:cNvPr id="4" name="Slide Number Placeholder 3"/>
          <p:cNvSpPr>
            <a:spLocks noGrp="1"/>
          </p:cNvSpPr>
          <p:nvPr>
            <p:ph type="sldNum" sz="quarter" idx="5"/>
          </p:nvPr>
        </p:nvSpPr>
        <p:spPr/>
        <p:txBody>
          <a:bodyPr/>
          <a:lstStyle/>
          <a:p>
            <a:fld id="{B1AB4960-CA66-47E0-A69E-4C8E9D6BFF86}" type="slidenum">
              <a:rPr lang="en-US" smtClean="0"/>
              <a:t>7</a:t>
            </a:fld>
            <a:endParaRPr lang="en-US" dirty="0"/>
          </a:p>
        </p:txBody>
      </p:sp>
    </p:spTree>
    <p:extLst>
      <p:ext uri="{BB962C8B-B14F-4D97-AF65-F5344CB8AC3E}">
        <p14:creationId xmlns:p14="http://schemas.microsoft.com/office/powerpoint/2010/main" val="738271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292021"/>
          </a:xfrm>
        </p:spPr>
        <p:txBody>
          <a:bodyPr/>
          <a:lstStyle/>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 témoignage de Muskan est une histoire classique et joyeuse que </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beaucoup vont reconnaître !</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Une personne était timide, elle a rejoint Special Olympics et sa timidité s’est maintenant envolée. La manière dont nous racontons cette histoire en fera un témoignage d’impact, plus précisément, nous devons montrer clairement comment la vie de la personne a changé lorsqu’elle s’est débarrassé de sa timidité.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Nous allons nous pencher sur les trois parties de ce témoignage.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Premièrement, nous comprenons clairement que Muskan avait un besoin.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 témoignage présente ensuite en détail ce que Special Olympics a fait pour répondre à ce besoin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Enfin, et c’est un élément crucial et souvent absent des témoignages, il décrit le changement opéré sur Muskan et la manière dont il est devenu apparent au sein de son foyer comme dans sa communauté.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Si nous pouvions écrire une version plus longue, nous pourrions même ajouter plus de détails et des citations de l’athlète et de sa mère.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Gardez la diapositive affichée alors que vous posez cette question.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J’ai une question pour vous : Selon vous, combien de temps a-t-il fallu pour que l’impact du travail de Special Olympics soit visible sur Muskan ? Un an ? Deux ans peut-être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Invitez les participants à exprimer leurs idées.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Il est important de savoir qu’il faut du temps avant de constater un impact. Les meilleurs témoignages d’impact illustrent l’effet du travail de Special Olympics sur des mois, voire des années.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70</a:t>
            </a:fld>
            <a:endParaRPr lang="en-US" dirty="0"/>
          </a:p>
        </p:txBody>
      </p:sp>
    </p:spTree>
    <p:extLst>
      <p:ext uri="{BB962C8B-B14F-4D97-AF65-F5344CB8AC3E}">
        <p14:creationId xmlns:p14="http://schemas.microsoft.com/office/powerpoint/2010/main" val="56017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Lisez le témoignage à voix haute, </a:t>
            </a:r>
            <a:r>
              <a:rPr lang="fr-fr" sz="1200" b="1" i="1" dirty="0">
                <a:effectLst/>
                <a:latin typeface="Ubuntu" panose="020B0504030602030204" pitchFamily="34" charset="0"/>
                <a:ea typeface="Calibri" panose="020F0502020204030204" pitchFamily="34" charset="0"/>
                <a:cs typeface="Times New Roman" panose="02020603050405020304" pitchFamily="18" charset="0"/>
              </a:rPr>
              <a:t>puis passez à la diapositive suivante.</a:t>
            </a:r>
            <a:endParaRPr lang="en-US" i="1"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71</a:t>
            </a:fld>
            <a:endParaRPr lang="en-US" dirty="0"/>
          </a:p>
        </p:txBody>
      </p:sp>
    </p:spTree>
    <p:extLst>
      <p:ext uri="{BB962C8B-B14F-4D97-AF65-F5344CB8AC3E}">
        <p14:creationId xmlns:p14="http://schemas.microsoft.com/office/powerpoint/2010/main" val="2431763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Intéressons-nous de plus près à ce témoignage. Comme vous pouvez le voir, il aborde différents types de travail et différents types d’impact. Et pourtant il reste très court.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Lisez les questions sur la droite et invitez les participants à répondre.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Note pour l’animateur : Pauline a été témoin de harcèlement, comme lorsqu’elle était plus jeune. Pauline avait besoin de reprendre confiance en elle-même et d’acquérir des compétences pour répondre à ce besoin.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La démarche de Special Olympics consistait à former Pauline. La démarche de Pauline consistait à apprendre et à pratiquer, puis à mettre en pratique ses compétences en prenant la parole.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b="1" i="1" dirty="0">
                <a:effectLst/>
                <a:latin typeface="Ubuntu" panose="020B0504030602030204" pitchFamily="34" charset="0"/>
                <a:ea typeface="Calibri" panose="020F0502020204030204" pitchFamily="34" charset="0"/>
                <a:cs typeface="Times New Roman" panose="02020603050405020304" pitchFamily="18" charset="0"/>
              </a:rPr>
              <a:t>Le changement provoqué par Special Olympics a en réalité été provoqué par Pauline : au moins une élève a eu un nouveau point de vue sur le harcèlement et a décidé d’agir par elle-même lorsqu’elle est témoin d’un tel phénomène.)</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72</a:t>
            </a:fld>
            <a:endParaRPr lang="en-US" dirty="0"/>
          </a:p>
        </p:txBody>
      </p:sp>
    </p:spTree>
    <p:extLst>
      <p:ext uri="{BB962C8B-B14F-4D97-AF65-F5344CB8AC3E}">
        <p14:creationId xmlns:p14="http://schemas.microsoft.com/office/powerpoint/2010/main" val="15521479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L’une des raisons pour lesquelles les témoignages d’impact peuvent être difficiles à écrire est que nous devons passer de la description du travail à la description du changement.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 travail accompli n’est pas le changement.</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N’oubliez pas que le travail n’est qu’un facilitateur du changement. Mais que le travail n’est pas le changement. Nous pouvons écrire des témoignages d’impact pour décrire le changement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En tant que leaders familiaux, nous constatons le véritable impact de Special Olympics et nous pouvons partager des témoignages à ce sujet !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73</a:t>
            </a:fld>
            <a:endParaRPr lang="en-US" dirty="0"/>
          </a:p>
        </p:txBody>
      </p:sp>
    </p:spTree>
    <p:extLst>
      <p:ext uri="{BB962C8B-B14F-4D97-AF65-F5344CB8AC3E}">
        <p14:creationId xmlns:p14="http://schemas.microsoft.com/office/powerpoint/2010/main" val="2528206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Des millions de familles à travers le monde constatent l’impact de la démarche de Special Olympics.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C’est la raison pour laquelle nous partageons cet atelier avec vous.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Vous êtes l’une des meilleures sources de témoignages d’impact car vous êtes impliqués pendant les mois et les années qu’il faudra pour que l’impact d’un tel travail devienne clairement visible.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74</a:t>
            </a:fld>
            <a:endParaRPr lang="en-US" dirty="0"/>
          </a:p>
        </p:txBody>
      </p:sp>
    </p:spTree>
    <p:extLst>
      <p:ext uri="{BB962C8B-B14F-4D97-AF65-F5344CB8AC3E}">
        <p14:creationId xmlns:p14="http://schemas.microsoft.com/office/powerpoint/2010/main" val="27891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Pensez aux personnes qui effectuent le travail de Special Olympics (personnel, bénévoles, etc.).</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Par exemple, si vous</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êtes ophtalmologue et que vous prescrivez une paire de lunettes à quelqu’un, tout ce que vous savez, c’est que cette personne voit mieux. Vous n’êtes pas nécessairement témoin de la façon dont sa vie va changer.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75</a:t>
            </a:fld>
            <a:endParaRPr lang="en-US" dirty="0"/>
          </a:p>
        </p:txBody>
      </p:sp>
    </p:spTree>
    <p:extLst>
      <p:ext uri="{BB962C8B-B14F-4D97-AF65-F5344CB8AC3E}">
        <p14:creationId xmlns:p14="http://schemas.microsoft.com/office/powerpoint/2010/main" val="2065606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i="0" kern="100" dirty="0">
                <a:effectLst/>
                <a:latin typeface="Ubuntu" panose="020B0504030602030204" pitchFamily="34" charset="0"/>
                <a:ea typeface="Calibri" panose="020F0502020204030204" pitchFamily="34" charset="0"/>
                <a:cs typeface="Times New Roman" panose="02020603050405020304" pitchFamily="18" charset="0"/>
              </a:rPr>
              <a:t> Script de l’animateur :</a:t>
            </a: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Parlez des exemples répertoriés sur la diapositive.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Jetez un œil à ces exemples. La différence entre faire un travail et constater un impact réside dans le </a:t>
            </a:r>
            <a:r>
              <a:rPr lang="fr-fr" sz="1200" i="1" kern="100" dirty="0">
                <a:effectLst/>
                <a:latin typeface="Ubuntu" panose="020B0504030602030204" pitchFamily="34" charset="0"/>
                <a:ea typeface="Calibri" panose="020F0502020204030204" pitchFamily="34" charset="0"/>
                <a:cs typeface="Times New Roman" panose="02020603050405020304" pitchFamily="18" charset="0"/>
              </a:rPr>
              <a:t>temps</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nécessaire.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Une personne peut donner des cours sur la gestion du temps et avoir de très bonnes idées qu’un athlète va commencer à mettre en œuvre chaque jour.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Mais cet enseignant ne connaîtra pas l’impact de son travail. Ce qui est formidable, c’est que vous, en tant que leaders familiaux, et vos athlètes, vous pouvez constater ce changement. Il est important de se rappeler que ce que vous voyez constitue la partie la plus importante du travail de Special Olympics.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76</a:t>
            </a:fld>
            <a:endParaRPr lang="en-US" dirty="0"/>
          </a:p>
        </p:txBody>
      </p:sp>
    </p:spTree>
    <p:extLst>
      <p:ext uri="{BB962C8B-B14F-4D97-AF65-F5344CB8AC3E}">
        <p14:creationId xmlns:p14="http://schemas.microsoft.com/office/powerpoint/2010/main" val="3792915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L’ensemble des personnes, de l’apport financier, de la planification, des outils, des équipements et des efforts ne sont que des facilitateurs de l’impact.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Quand vous le constatez, lorsque vous écrivez des témoignages à ce sujet, vous rendez cet impact visible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77</a:t>
            </a:fld>
            <a:endParaRPr lang="en-US" dirty="0"/>
          </a:p>
        </p:txBody>
      </p:sp>
    </p:spTree>
    <p:extLst>
      <p:ext uri="{BB962C8B-B14F-4D97-AF65-F5344CB8AC3E}">
        <p14:creationId xmlns:p14="http://schemas.microsoft.com/office/powerpoint/2010/main" val="1929000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endParaRPr lang="en-US" sz="1200" b="1" i="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Consacrez environ cinq à sept minutes à cette activité.</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Réunissons-nous tous ensemble.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Je pense que nous croyons tous en Special Olympics.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Je pense que nous sommes tous d’accord avec la mission, nous voyons tous la valeur de la démarche.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Mais qu’avez-vous constaté vous-même qui montre que Special Olympics change des vies ? C’est vrai, n’est-ce pas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Oui ? Non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Levez la main si vous pensez que Special Olympics change des vies.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Lorsqu’un des participants lève la main, posez-lui les questions figurant sur la diapositive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Quel était la problématique à résoudre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Quelle démarche Special Olympics a-t-il mis en œuvre qui a changé la donne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Qu’est-ce qui a changé ? Quelle était la différence ? </a:t>
            </a:r>
            <a:b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Excellent travail !  Merci d’avoir partagé un témoignage d’impact.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78</a:t>
            </a:fld>
            <a:endParaRPr lang="en-US" dirty="0"/>
          </a:p>
        </p:txBody>
      </p:sp>
    </p:spTree>
    <p:extLst>
      <p:ext uri="{BB962C8B-B14F-4D97-AF65-F5344CB8AC3E}">
        <p14:creationId xmlns:p14="http://schemas.microsoft.com/office/powerpoint/2010/main" val="3893501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Nous allons maintenant nous intéresser aux photos.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Voici une photo de Pauline, du témoignage précédent.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Il s’agit d’un excellent exemple d’illustration de la démarche de Special Olympics en action.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Pauline est en train de parler. Elle captive son public ! </a:t>
            </a:r>
            <a:br/>
            <a:r>
              <a:rPr lang="fr-fr" sz="1200" dirty="0">
                <a:effectLst/>
                <a:latin typeface="Ubuntu" panose="020B0504030602030204" pitchFamily="34" charset="0"/>
                <a:ea typeface="Calibri" panose="020F0502020204030204" pitchFamily="34" charset="0"/>
                <a:cs typeface="Times New Roman" panose="02020603050405020304" pitchFamily="18" charset="0"/>
              </a:rPr>
              <a:t>Qu’aimez-vous dans cette photo ? </a:t>
            </a:r>
          </a:p>
          <a:p>
            <a:r>
              <a:rPr lang="fr-fr" sz="1200" dirty="0">
                <a:effectLst/>
                <a:latin typeface="Ubuntu" panose="020B0504030602030204" pitchFamily="34" charset="0"/>
                <a:ea typeface="Calibri" panose="020F0502020204030204" pitchFamily="34" charset="0"/>
                <a:cs typeface="Times New Roman" panose="02020603050405020304" pitchFamily="18" charset="0"/>
              </a:rPr>
              <a:t>Absolument ! Le plan est assez rapproché pour voir son expression et celle des personnes près d’elle. C’est un excellent exemple de photo que nous recherchons.</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79</a:t>
            </a:fld>
            <a:endParaRPr lang="en-US" dirty="0"/>
          </a:p>
        </p:txBody>
      </p:sp>
    </p:spTree>
    <p:extLst>
      <p:ext uri="{BB962C8B-B14F-4D97-AF65-F5344CB8AC3E}">
        <p14:creationId xmlns:p14="http://schemas.microsoft.com/office/powerpoint/2010/main" val="408561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endParaRPr lang="en-US" dirty="0"/>
          </a:p>
          <a:p>
            <a:r>
              <a:rPr lang="fr-fr" dirty="0"/>
              <a:t>Notre deuxième journée sera une journée d’activité sur le terrain, avec une pause déjeuner et un débriefing des deux journées que nous aurons passées ensemble. </a:t>
            </a:r>
            <a:br>
              <a:rPr dirty="0"/>
            </a:br>
            <a:r>
              <a:rPr lang="fr-fr" dirty="0"/>
              <a:t>C’est parti !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a:t>
            </a:fld>
            <a:endParaRPr lang="en-US" dirty="0"/>
          </a:p>
        </p:txBody>
      </p:sp>
    </p:spTree>
    <p:extLst>
      <p:ext uri="{BB962C8B-B14F-4D97-AF65-F5344CB8AC3E}">
        <p14:creationId xmlns:p14="http://schemas.microsoft.com/office/powerpoint/2010/main" val="6485748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Une bonne photo Special Olympics montre le travail en cours.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Il est généralement difficile d’illustrer l’</a:t>
            </a:r>
            <a:r>
              <a:rPr lang="fr-fr" sz="1200" u="sng" kern="100" dirty="0">
                <a:effectLst/>
                <a:latin typeface="Ubuntu" panose="020B0504030602030204" pitchFamily="34" charset="0"/>
                <a:ea typeface="Calibri" panose="020F0502020204030204" pitchFamily="34" charset="0"/>
                <a:cs typeface="Times New Roman" panose="02020603050405020304" pitchFamily="18" charset="0"/>
              </a:rPr>
              <a:t>impact</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mais nous pouvons absolument présenter le </a:t>
            </a:r>
            <a:r>
              <a:rPr lang="fr-fr" sz="1200" u="sng" kern="100" dirty="0">
                <a:effectLst/>
                <a:latin typeface="Ubuntu" panose="020B0504030602030204" pitchFamily="34" charset="0"/>
                <a:ea typeface="Calibri" panose="020F0502020204030204" pitchFamily="34" charset="0"/>
                <a:cs typeface="Times New Roman" panose="02020603050405020304" pitchFamily="18" charset="0"/>
              </a:rPr>
              <a:t>travail</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alors qu’il est en cours.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Vous pouvez voir qu’il y a une femme qui coupe des légumes, qu’une personne est en train de se faire vacciner et qu’il y a des gens qui se lavent les mains avec une cruche spéciale.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Ce sont des photos intéressantes, qui peuvent inciter quelqu’un à s’arrêter pour les regarder sur une page Web ou sur un fil de réseau social.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80</a:t>
            </a:fld>
            <a:endParaRPr lang="en-US" dirty="0"/>
          </a:p>
        </p:txBody>
      </p:sp>
    </p:spTree>
    <p:extLst>
      <p:ext uri="{BB962C8B-B14F-4D97-AF65-F5344CB8AC3E}">
        <p14:creationId xmlns:p14="http://schemas.microsoft.com/office/powerpoint/2010/main" val="34096108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Que pensez-vous de ces photos ?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Merci d’avoir partagé !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Ces photos ne sont pas forcément aussi intéressantes que les précédentes, car elles ne racontent pas d’histoire et nous ne voyons pas le travail en train de se dérouler.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Elles sont bien entendu précieuses et intéressantes pour les personnes sur la photo, mais vraiment moins pour un public extérieur. </a:t>
            </a:r>
            <a:br/>
            <a:r>
              <a:rPr lang="fr-fr" sz="1200" dirty="0">
                <a:effectLst/>
                <a:latin typeface="Ubuntu" panose="020B0504030602030204" pitchFamily="34" charset="0"/>
                <a:ea typeface="Calibri" panose="020F0502020204030204" pitchFamily="34" charset="0"/>
                <a:cs typeface="Times New Roman" panose="02020603050405020304" pitchFamily="18" charset="0"/>
              </a:rPr>
              <a:t>Nous voulons plutôt nous concentrer sur la production de la première série de photos.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81</a:t>
            </a:fld>
            <a:endParaRPr lang="en-US" dirty="0"/>
          </a:p>
        </p:txBody>
      </p:sp>
    </p:spTree>
    <p:extLst>
      <p:ext uri="{BB962C8B-B14F-4D97-AF65-F5344CB8AC3E}">
        <p14:creationId xmlns:p14="http://schemas.microsoft.com/office/powerpoint/2010/main" val="147578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br/>
            <a:r>
              <a:rPr lang="fr-fr" sz="1200" b="0" kern="100" dirty="0">
                <a:effectLst/>
                <a:latin typeface="Ubuntu" panose="020B0504030602030204" pitchFamily="34" charset="0"/>
                <a:ea typeface="Calibri" panose="020F0502020204030204" pitchFamily="34" charset="0"/>
                <a:cs typeface="Times New Roman" panose="02020603050405020304" pitchFamily="18" charset="0"/>
              </a:rPr>
              <a:t>Si nous avons un groupe, nous pouvons nous concentrer sur un groupe de personnes travaillant ensemble !</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82</a:t>
            </a:fld>
            <a:endParaRPr lang="en-US" dirty="0"/>
          </a:p>
        </p:txBody>
      </p:sp>
    </p:spTree>
    <p:extLst>
      <p:ext uri="{BB962C8B-B14F-4D97-AF65-F5344CB8AC3E}">
        <p14:creationId xmlns:p14="http://schemas.microsoft.com/office/powerpoint/2010/main" val="4278030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br/>
            <a:r>
              <a:rPr lang="fr-fr" sz="1200" b="0" kern="100" dirty="0">
                <a:effectLst/>
                <a:latin typeface="Ubuntu" panose="020B0504030602030204" pitchFamily="34" charset="0"/>
                <a:ea typeface="Calibri" panose="020F0502020204030204" pitchFamily="34" charset="0"/>
                <a:cs typeface="Times New Roman" panose="02020603050405020304" pitchFamily="18" charset="0"/>
              </a:rPr>
              <a:t>Que remarquez-vous sur ce plan ?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Des athlètes en action, c’est cela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Nous voulons montrer que les athlètes peuvent cuisiner, faire du shopping et être arbitres à l’occasion de compétitions.</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83</a:t>
            </a:fld>
            <a:endParaRPr lang="en-US" dirty="0"/>
          </a:p>
        </p:txBody>
      </p:sp>
    </p:spTree>
    <p:extLst>
      <p:ext uri="{BB962C8B-B14F-4D97-AF65-F5344CB8AC3E}">
        <p14:creationId xmlns:p14="http://schemas.microsoft.com/office/powerpoint/2010/main" val="1399830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Bien souvent, prendre une bonne photo implique d’attendre le moment propice.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Je vais vous montrer deux photos.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Celle-ci a été prise au bon moment, alors que l’athlète menait la discussion et que son mentor et les autres participants l’écoutaient.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Il faut un peu de patience pour capter ces moments, mais cela en vaut la peine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84</a:t>
            </a:fld>
            <a:endParaRPr lang="en-US" dirty="0"/>
          </a:p>
        </p:txBody>
      </p:sp>
    </p:spTree>
    <p:extLst>
      <p:ext uri="{BB962C8B-B14F-4D97-AF65-F5344CB8AC3E}">
        <p14:creationId xmlns:p14="http://schemas.microsoft.com/office/powerpoint/2010/main" val="218479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Voici la photo suivante.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Sur cette photo, le mentor dirige et l’athlète ne fait que regarder.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Elle ne montre pas ce que l’athlète est capable de faire. Elle la présente juste en train d’écouter. Nous pouvons trouver un meilleur moment !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85</a:t>
            </a:fld>
            <a:endParaRPr lang="en-US" dirty="0"/>
          </a:p>
        </p:txBody>
      </p:sp>
    </p:spTree>
    <p:extLst>
      <p:ext uri="{BB962C8B-B14F-4D97-AF65-F5344CB8AC3E}">
        <p14:creationId xmlns:p14="http://schemas.microsoft.com/office/powerpoint/2010/main" val="3759570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Les photos qui accompagnent les témoignages montrent nos athlètes sous leur meilleur jour.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Le temps que vous allez consacrer à vous rapprocher d’eux et à prendre la photo la plus parlante en vaudra la peine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Les personnes sont plus susceptibles d’être interpellées et de regarder la photo. Et si votre témoignage débute par une situation intéressante, elles continueront à le lire.</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86</a:t>
            </a:fld>
            <a:endParaRPr lang="en-US" dirty="0"/>
          </a:p>
        </p:txBody>
      </p:sp>
    </p:spTree>
    <p:extLst>
      <p:ext uri="{BB962C8B-B14F-4D97-AF65-F5344CB8AC3E}">
        <p14:creationId xmlns:p14="http://schemas.microsoft.com/office/powerpoint/2010/main" val="14232436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Et les amener à lire les témoignages que nous présentons est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Un excellent témoignage signifie que les personnes vont continuer à le lire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Voici quelques conseils pour améliorer les CHANCES que les personnes lisent votre témoignage.</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87</a:t>
            </a:fld>
            <a:endParaRPr lang="en-US" dirty="0"/>
          </a:p>
        </p:txBody>
      </p:sp>
    </p:spTree>
    <p:extLst>
      <p:ext uri="{BB962C8B-B14F-4D97-AF65-F5344CB8AC3E}">
        <p14:creationId xmlns:p14="http://schemas.microsoft.com/office/powerpoint/2010/main" val="39549413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p>
          <a:p>
            <a:pPr marL="0" marR="0">
              <a:spcBef>
                <a:spcPts val="0"/>
              </a:spcBef>
              <a:spcAft>
                <a:spcPts val="0"/>
              </a:spcAft>
            </a:pPr>
            <a:r>
              <a:rPr lang="fr-fr" sz="1200" b="0" kern="100" dirty="0">
                <a:effectLst/>
                <a:latin typeface="Ubuntu" panose="020B0504030602030204" pitchFamily="34" charset="0"/>
                <a:ea typeface="Calibri" panose="020F0502020204030204" pitchFamily="34" charset="0"/>
                <a:cs typeface="Times New Roman" panose="02020603050405020304" pitchFamily="18" charset="0"/>
              </a:rPr>
              <a:t>Pouvez-vous deviner quand les personnes vont décider de lire ou de ne pas lire un témoignage ? </a:t>
            </a:r>
            <a:br/>
            <a:r>
              <a:rPr lang="fr-fr" sz="1200" b="0" kern="100" dirty="0">
                <a:effectLst/>
                <a:latin typeface="Ubuntu" panose="020B0504030602030204" pitchFamily="34" charset="0"/>
                <a:ea typeface="Calibri" panose="020F0502020204030204" pitchFamily="34" charset="0"/>
                <a:cs typeface="Times New Roman" panose="02020603050405020304" pitchFamily="18" charset="0"/>
              </a:rPr>
              <a:t>Oui</a:t>
            </a: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 </a:t>
            </a:r>
            <a:r>
              <a:rPr lang="fr-fr" sz="1200" b="0" kern="100" dirty="0">
                <a:effectLst/>
                <a:latin typeface="Ubuntu" panose="020B0504030602030204" pitchFamily="34" charset="0"/>
                <a:ea typeface="Calibri" panose="020F0502020204030204" pitchFamily="34" charset="0"/>
                <a:cs typeface="Times New Roman" panose="02020603050405020304" pitchFamily="18" charset="0"/>
              </a:rPr>
              <a:t>c’est</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dès le début d’un témoignage que les personnes décident généralement de le lire ou non.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Si vous commencez par une citation ou une situation vivante et intéressante, vous aurez plus de chances que les personnes lisent votre témoignage. En revanche, des faits bruts risquent ne pas intéresser les lecteurs.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88</a:t>
            </a:fld>
            <a:endParaRPr lang="en-US" dirty="0"/>
          </a:p>
        </p:txBody>
      </p:sp>
    </p:spTree>
    <p:extLst>
      <p:ext uri="{BB962C8B-B14F-4D97-AF65-F5344CB8AC3E}">
        <p14:creationId xmlns:p14="http://schemas.microsoft.com/office/powerpoint/2010/main" val="2037285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Remarquez-vous la différence entre ces deux exemples ? Prenez votre temps pour les lire !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Vous remarquerez dans cet exemple que les deux témoignages contiennent les mêmes informations. Un commence d’une manière intéressante, puis aborde les faits. L’autre commence par les faits avant d’arriver à la citation très intéressante.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89</a:t>
            </a:fld>
            <a:endParaRPr lang="en-US" dirty="0"/>
          </a:p>
        </p:txBody>
      </p:sp>
    </p:spTree>
    <p:extLst>
      <p:ext uri="{BB962C8B-B14F-4D97-AF65-F5344CB8AC3E}">
        <p14:creationId xmlns:p14="http://schemas.microsoft.com/office/powerpoint/2010/main" val="589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Temps alloué : </a:t>
            </a:r>
            <a:r>
              <a:rPr lang="fr-fr" dirty="0"/>
              <a:t>1 heure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r>
              <a:rPr lang="fr-fr" dirty="0"/>
              <a:t>Notre module de présentation de Special Olympics va aborder les thèmes suivants : </a:t>
            </a:r>
          </a:p>
          <a:p>
            <a:pPr marL="228600" indent="-228600">
              <a:buAutoNum type="arabicPeriod"/>
            </a:pPr>
            <a:r>
              <a:rPr lang="fr-fr" dirty="0"/>
              <a:t>Les origines de Special Olympics </a:t>
            </a:r>
          </a:p>
          <a:p>
            <a:pPr marL="228600" indent="-228600">
              <a:buAutoNum type="arabicPeriod"/>
            </a:pPr>
            <a:r>
              <a:rPr lang="fr-fr" dirty="0"/>
              <a:t>Notre énoncé de mission et notre logo </a:t>
            </a:r>
          </a:p>
          <a:p>
            <a:pPr marL="228600" indent="-228600">
              <a:buAutoNum type="arabicPeriod"/>
            </a:pPr>
            <a:r>
              <a:rPr lang="fr-fr" dirty="0"/>
              <a:t>Notre structure organisationnelle</a:t>
            </a:r>
          </a:p>
          <a:p>
            <a:pPr marL="228600" indent="-228600">
              <a:buAutoNum type="arabicPeriod"/>
            </a:pPr>
            <a:r>
              <a:rPr lang="fr-fr" dirty="0"/>
              <a:t>Les termes et définitions importants</a:t>
            </a:r>
          </a:p>
          <a:p>
            <a:pPr marL="228600" indent="-228600">
              <a:buAutoNum type="arabicPeriod"/>
            </a:pPr>
            <a:r>
              <a:rPr lang="fr-fr" dirty="0"/>
              <a:t>Une présentation de la Convention des Nations Unies relative aux droits des personnes handicapées</a:t>
            </a:r>
          </a:p>
          <a:p>
            <a:pPr marL="228600" indent="-228600">
              <a:buAutoNum type="arabicPeriod"/>
            </a:pPr>
            <a:r>
              <a:rPr lang="fr-fr" dirty="0"/>
              <a:t>Et, pour terminer, l’importance de la participation des familles. </a:t>
            </a:r>
          </a:p>
          <a:p>
            <a:endParaRPr lang="en-US" dirty="0"/>
          </a:p>
          <a:p>
            <a:r>
              <a:rPr lang="fr-fr" dirty="0"/>
              <a:t>Ces informations de base vous seront utiles pour développer vos connaissances générales en </a:t>
            </a:r>
            <a:r>
              <a:rPr lang="fr-FR" dirty="0"/>
              <a:t>tant que leader</a:t>
            </a:r>
            <a:r>
              <a:rPr lang="fr-fr" dirty="0"/>
              <a:t> familial.</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a:t>
            </a:fld>
            <a:endParaRPr lang="en-US" dirty="0"/>
          </a:p>
        </p:txBody>
      </p:sp>
    </p:spTree>
    <p:extLst>
      <p:ext uri="{BB962C8B-B14F-4D97-AF65-F5344CB8AC3E}">
        <p14:creationId xmlns:p14="http://schemas.microsoft.com/office/powerpoint/2010/main" val="126089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p>
          <a:p>
            <a:pPr marL="0" marR="0" lvl="0" indent="0" algn="l" defTabSz="457200" rtl="0" eaLnBrk="0" fontAlgn="base" latinLnBrk="0" hangingPunct="0">
              <a:lnSpc>
                <a:spcPct val="100000"/>
              </a:lnSpc>
              <a:spcBef>
                <a:spcPct val="30000"/>
              </a:spcBef>
              <a:spcAft>
                <a:spcPct val="0"/>
              </a:spcAft>
              <a:buClrTx/>
              <a:buSzTx/>
              <a:buFontTx/>
              <a:buNone/>
              <a:tabLst/>
              <a:defRPr/>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Quand vous écrivez votre témoignage, vous pouvez ajouter des mots d’action pour le rendre plus vivant. En choisissant des mots puissants pour décrire le travail et l’impact de Special Olympics, nous montrons la puissance de Special Olympics.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90</a:t>
            </a:fld>
            <a:endParaRPr lang="en-US" dirty="0"/>
          </a:p>
        </p:txBody>
      </p:sp>
    </p:spTree>
    <p:extLst>
      <p:ext uri="{BB962C8B-B14F-4D97-AF65-F5344CB8AC3E}">
        <p14:creationId xmlns:p14="http://schemas.microsoft.com/office/powerpoint/2010/main" val="3486103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Pour conclure :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Notre objectif est de choisir des témoignages qui démontrent clairement un fort impact.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Il nous faut du temps pour développer et écrire un excellent témoignage d’impact. Mais cela en vaut la peine car c’est ainsi que nous développons le mouvement en tant que leaders familiaux.</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Ubuntu" panose="020B0504030602030204" pitchFamily="34" charset="0"/>
                <a:ea typeface="Calibri" panose="020F0502020204030204" pitchFamily="34" charset="0"/>
                <a:cs typeface="Times New Roman" panose="02020603050405020304" pitchFamily="18" charset="0"/>
              </a:rPr>
              <a:t>Montrer comment Special Olympics se saisit d’un besoin et y répond montre l’efficacité de Special Olympics pour les personnes qui ne connaissent peut-être pas notre organisation.</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91</a:t>
            </a:fld>
            <a:endParaRPr lang="en-US" dirty="0"/>
          </a:p>
        </p:txBody>
      </p:sp>
    </p:spTree>
    <p:extLst>
      <p:ext uri="{BB962C8B-B14F-4D97-AF65-F5344CB8AC3E}">
        <p14:creationId xmlns:p14="http://schemas.microsoft.com/office/powerpoint/2010/main" val="3292564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b="1" kern="100" dirty="0">
                <a:effectLst/>
                <a:latin typeface="Ubuntu" panose="020B0504030602030204" pitchFamily="34" charset="0"/>
                <a:ea typeface="Calibri" panose="020F0502020204030204" pitchFamily="34" charset="0"/>
                <a:cs typeface="Times New Roman" panose="02020603050405020304" pitchFamily="18" charset="0"/>
              </a:rPr>
              <a:t>Script de l’animateur : </a:t>
            </a:r>
            <a:br/>
            <a:r>
              <a:rPr lang="fr-fr" sz="1200" kern="100" dirty="0">
                <a:effectLst/>
                <a:latin typeface="Ubuntu" panose="020B0504030602030204" pitchFamily="34" charset="0"/>
                <a:ea typeface="Calibri" panose="020F0502020204030204" pitchFamily="34" charset="0"/>
                <a:cs typeface="Times New Roman" panose="02020603050405020304" pitchFamily="18" charset="0"/>
              </a:rPr>
              <a:t>Terminons par une dernière discussion.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Nous avons discuté de la nécessité de décrire le travail effectué par Special Olympics. C’est cette partie au milieu de l’histoire, où quelque chose change.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Pensez à ce que vous savez de votre Programme. </a:t>
            </a:r>
          </a:p>
          <a:p>
            <a:pPr marL="0" marR="0">
              <a:spcBef>
                <a:spcPts val="0"/>
              </a:spcBef>
              <a:spcAft>
                <a:spcPts val="0"/>
              </a:spcAft>
            </a:pPr>
            <a:r>
              <a:rPr lang="fr-fr" sz="1200" kern="100" dirty="0">
                <a:effectLst/>
                <a:latin typeface="Ubuntu" panose="020B0504030602030204" pitchFamily="34" charset="0"/>
                <a:ea typeface="Calibri" panose="020F0502020204030204" pitchFamily="34" charset="0"/>
                <a:cs typeface="Times New Roman" panose="02020603050405020304" pitchFamily="18" charset="0"/>
              </a:rPr>
              <a:t>Pouvez-vous donner un exemple de travail important que les personnes extérieures à Special Olympics pourraient ne pas comprendre ? Quelles sont les aspects du travail que vous ne connaissiez pas ou ne compreniez pas au début ?</a:t>
            </a:r>
            <a:r>
              <a:rPr lang="fr-fr"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kern="100" dirty="0">
                <a:effectLst/>
                <a:latin typeface="Ubuntu" panose="020B0504030602030204" pitchFamily="34" charset="0"/>
                <a:ea typeface="Calibri" panose="020F0502020204030204" pitchFamily="34" charset="0"/>
                <a:cs typeface="Times New Roman" panose="02020603050405020304" pitchFamily="18" charset="0"/>
              </a:rPr>
              <a:t>Quel genre d’impact ce travail aura-t-il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Invitez les participants à discuter entre eux pour faire le lien entre les connaissances et l’impact. </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fr-fr" sz="1200" b="1" i="1" kern="100" dirty="0">
                <a:effectLst/>
                <a:latin typeface="Ubuntu" panose="020B0504030602030204" pitchFamily="34" charset="0"/>
                <a:ea typeface="Calibri" panose="020F0502020204030204" pitchFamily="34" charset="0"/>
                <a:cs typeface="Times New Roman" panose="02020603050405020304" pitchFamily="18" charset="0"/>
              </a:rPr>
              <a:t>Faites remarquer que ce type de réflexion les aidera à savoir où chercher des exemples d’impact.</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92</a:t>
            </a:fld>
            <a:endParaRPr lang="en-US" dirty="0"/>
          </a:p>
        </p:txBody>
      </p:sp>
    </p:spTree>
    <p:extLst>
      <p:ext uri="{BB962C8B-B14F-4D97-AF65-F5344CB8AC3E}">
        <p14:creationId xmlns:p14="http://schemas.microsoft.com/office/powerpoint/2010/main" val="33068071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Temps alloué : </a:t>
            </a:r>
            <a:r>
              <a:rPr lang="fr-fr" b="0" dirty="0"/>
              <a:t>1 heure</a:t>
            </a:r>
          </a:p>
          <a:p>
            <a:endParaRPr lang="en-US" b="0" dirty="0"/>
          </a:p>
          <a:p>
            <a:r>
              <a:rPr lang="fr-fr" b="1" dirty="0"/>
              <a:t>Script de l’animateur : </a:t>
            </a:r>
          </a:p>
          <a:p>
            <a:r>
              <a:rPr lang="fr-fr" b="0" dirty="0"/>
              <a:t>Bonjour chers frères et sœurs. Merci de vous joindre à nous pour l’atelier « Engagement des frères et sœurs » ! En tant que frères et sœurs, vous avez un rôle unique et important à jouer comme leaders familiaux, et nous sommes très heureux de vous compter au sein de notre communauté.</a:t>
            </a:r>
          </a:p>
          <a:p>
            <a:r>
              <a:rPr lang="fr-fr" b="0" dirty="0"/>
              <a:t>Nous allons commencer par une activité que nous appelons « Iceberg ». L’objectif est d’apprendre à mieux nous connaître nous-mêmes et les uns les autres.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93</a:t>
            </a:fld>
            <a:endParaRPr lang="en-US" dirty="0"/>
          </a:p>
        </p:txBody>
      </p:sp>
    </p:spTree>
    <p:extLst>
      <p:ext uri="{BB962C8B-B14F-4D97-AF65-F5344CB8AC3E}">
        <p14:creationId xmlns:p14="http://schemas.microsoft.com/office/powerpoint/2010/main" val="6863575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086100"/>
          </a:xfrm>
        </p:spPr>
        <p:txBody>
          <a:bodyPr/>
          <a:lstStyle/>
          <a:p>
            <a:r>
              <a:rPr lang="fr-fr" b="1" dirty="0"/>
              <a:t>Script de l’animateur : </a:t>
            </a:r>
            <a:br/>
            <a:r>
              <a:rPr lang="fr-fr" dirty="0"/>
              <a:t>Pour cette activité, nous allons dessiner un iceberg flottant dans un océan. </a:t>
            </a:r>
          </a:p>
          <a:p>
            <a:endParaRPr lang="en-US" dirty="0"/>
          </a:p>
          <a:p>
            <a:r>
              <a:rPr lang="fr-fr" dirty="0"/>
              <a:t>Que connaissez-vous déjà sur les icebergs ?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i="1" dirty="0"/>
              <a:t>(Notes pour l’animateur : laissez du temps aux participants pour répondre)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Parfait ! Il est important de savoir que la majeure partie de l’iceberg est cachée. Quel pourcentage d’un iceberg est visible ? La réponse est 10 %. Cela signifie que 90 % de l’iceberg est invisible à moins de plonger sous la surface de l’eau. Une observation au niveau de la surface ne nous permet pas à elle seule d’appréhender la profondeur et la largeur de l’iceberg dans son ensemble.</a:t>
            </a:r>
          </a:p>
          <a:p>
            <a:endParaRPr lang="en-US" dirty="0"/>
          </a:p>
          <a:p>
            <a:r>
              <a:rPr lang="fr-fr" dirty="0"/>
              <a:t>Les personnes sont très semblables aux icebergs. Pourquoi, à votre avis ? </a:t>
            </a:r>
          </a:p>
          <a:p>
            <a:endParaRPr lang="en-US" dirty="0"/>
          </a:p>
          <a:p>
            <a:r>
              <a:rPr lang="fr-fr" i="1" dirty="0"/>
              <a:t>(Notes pour l’animateur : laissez du temps aux participants pour répondre)</a:t>
            </a:r>
          </a:p>
          <a:p>
            <a:endParaRPr lang="en-US" i="1" dirty="0"/>
          </a:p>
          <a:p>
            <a:r>
              <a:rPr lang="fr-fr" dirty="0"/>
              <a:t>C’est cela ! D’une certaine façon, les personnes sont semblables à des icebergs : certaines choses nous concernant sont visibles en surface (par exemple, nos caractéristiques physiques, la manière dont nous nous habillons, dont nous parlons). Tandis que d’autres aspects de notre identité sont cachés sous la surface et ne sont pas immédiatement évidents (nos expériences passées, l’endroit où nous avons grandi, nos valeurs, les choses que nous aimons ou n’aimons pas, nos croyances). </a:t>
            </a:r>
          </a:p>
          <a:p>
            <a:endParaRPr lang="en-US" dirty="0"/>
          </a:p>
          <a:p>
            <a:r>
              <a:rPr lang="fr-fr" i="1" dirty="0"/>
              <a:t>(Notes pour l’animateur : vous pouvez réfléchir à l’iceberg qui correspond à votre propre identité et ajouter des exemples à votre propre iceberg au fur et à mesure.)</a:t>
            </a:r>
          </a:p>
          <a:p>
            <a:endParaRPr lang="en-US" dirty="0"/>
          </a:p>
          <a:p>
            <a:r>
              <a:rPr lang="fr-fr" dirty="0"/>
              <a:t>Selon vous, quel risque y a-t-il à formuler des hypothèses sur les personnes en se basant sur la partie visible de l’iceberg ? </a:t>
            </a:r>
          </a:p>
          <a:p>
            <a:endParaRPr lang="en-US" dirty="0"/>
          </a:p>
          <a:p>
            <a:r>
              <a:rPr lang="fr-fr" dirty="0"/>
              <a:t>Parfait ! Merci pour vos partages. </a:t>
            </a:r>
          </a:p>
          <a:p>
            <a:endParaRPr lang="en-US" dirty="0"/>
          </a:p>
          <a:p>
            <a:r>
              <a:rPr lang="fr-fr" dirty="0"/>
              <a:t>Maintenant, nous allons prendre le temps de compléter notre propre iceberg. Vous pouvez inclure uniquement les éléments que vous êtes disposé(e) à partager. </a:t>
            </a:r>
          </a:p>
          <a:p>
            <a:endParaRPr lang="en-US" dirty="0"/>
          </a:p>
          <a:p>
            <a:r>
              <a:rPr lang="fr-fr" dirty="0"/>
              <a:t>Une fois que vous aurez terminé, nous prendrons le temps d’échanger et de partager en groupe.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94</a:t>
            </a:fld>
            <a:endParaRPr lang="en-US" dirty="0"/>
          </a:p>
        </p:txBody>
      </p:sp>
    </p:spTree>
    <p:extLst>
      <p:ext uri="{BB962C8B-B14F-4D97-AF65-F5344CB8AC3E}">
        <p14:creationId xmlns:p14="http://schemas.microsoft.com/office/powerpoint/2010/main" val="31167122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Script de l’animateur : </a:t>
            </a:r>
          </a:p>
          <a:p>
            <a:r>
              <a:rPr lang="fr-fr" b="0" dirty="0"/>
              <a:t>Excellent travail ! Réunissons-nous pour partager nos icebergs.</a:t>
            </a:r>
          </a:p>
          <a:p>
            <a:endParaRPr lang="en-US" b="0" dirty="0"/>
          </a:p>
          <a:p>
            <a:r>
              <a:rPr lang="fr-fr" b="0" i="1" dirty="0"/>
              <a:t>(Notes pour l’animateur : laissez du temps à chacun pour partager)</a:t>
            </a:r>
            <a:br/>
            <a:br/>
            <a:r>
              <a:rPr lang="fr-fr" b="0" dirty="0"/>
              <a:t>Merci à tous pour vos partages. Comme vous pouvez le constater, même si nous avons de nombreuses caractéristiques en commun, nous sommes également tous parfaitement uniques ! </a:t>
            </a:r>
          </a:p>
          <a:p>
            <a:endParaRPr lang="en-US" b="0" dirty="0"/>
          </a:p>
          <a:p>
            <a:r>
              <a:rPr lang="fr-fr" b="0" dirty="0"/>
              <a:t>Maintenant que vous avez écouté chacun partager son iceberg, comment pensez-vous que les caractéristiques de la surface nous impactent en tant que leaders familiaux ? Qu’en est-il des caractéristiques cachées sous la surface ? Comment pouvons-nous utiliser ces icebergs pour nous aider à mieux nous comprendre les uns les autres en tant que leaders ?</a:t>
            </a:r>
          </a:p>
          <a:p>
            <a:endParaRPr lang="en-US" b="0" dirty="0"/>
          </a:p>
          <a:p>
            <a:r>
              <a:rPr lang="fr-fr" b="0" i="1" dirty="0"/>
              <a:t>(Notes pour l’animateur : laissez du temps à chacun pour partager)</a:t>
            </a:r>
          </a:p>
          <a:p>
            <a:endParaRPr lang="en-US" b="0" i="1" dirty="0"/>
          </a:p>
          <a:p>
            <a:r>
              <a:rPr lang="fr-fr" b="0" i="0" dirty="0"/>
              <a:t>Merci à tous ! Intéressons-nous maintenant à l’engagement des frères et sœurs.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95</a:t>
            </a:fld>
            <a:endParaRPr lang="en-US" dirty="0"/>
          </a:p>
        </p:txBody>
      </p:sp>
    </p:spTree>
    <p:extLst>
      <p:ext uri="{BB962C8B-B14F-4D97-AF65-F5344CB8AC3E}">
        <p14:creationId xmlns:p14="http://schemas.microsoft.com/office/powerpoint/2010/main" val="3675481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40251"/>
          </a:xfrm>
        </p:spPr>
        <p:txBody>
          <a:bodyPr/>
          <a:lstStyle/>
          <a:p>
            <a:r>
              <a:rPr lang="fr-fr" b="1" dirty="0"/>
              <a:t>Script de l’animateur : </a:t>
            </a:r>
            <a:br>
              <a:rPr dirty="0"/>
            </a:br>
            <a:r>
              <a:rPr lang="fr-fr" dirty="0"/>
              <a:t>Qu’est-ce que l’engagement des frères et sœurs ? L’engagement des frères et sœurs intervient quand le frère ou la sœur d’une personne atteinte de déficience intellectuelle s’implique de manière active dans la vie de son frère ou sa sœur. Les frères et sœurs engagés sont des participants actifs dans le parcours de leur frère ou de leur sœur au sein de Special Olympics. Ils jouent, apprennent, se développent et travaillent ensemble pour renforcer leur relation. Les frères et sœurs sont une équipe qui se motivent et se soutiennent les uns les autres. Ils travaillent pour atteindre des buts personnels et partagés, et y parviennent. Il y a plusieurs moyens de devenir un frère ou une sœur engagé(e) dans Special Olympics, par exemple via :</a:t>
            </a:r>
            <a:br>
              <a:rPr dirty="0"/>
            </a:br>
            <a:br>
              <a:rPr dirty="0"/>
            </a:br>
            <a:r>
              <a:rPr lang="fr-fr" b="1" dirty="0"/>
              <a:t>Le soutien : </a:t>
            </a:r>
            <a:r>
              <a:rPr lang="fr-fr" dirty="0"/>
              <a:t>en encourageant son frère ou sa sœur </a:t>
            </a:r>
          </a:p>
          <a:p>
            <a:r>
              <a:rPr lang="fr-fr" b="1" dirty="0"/>
              <a:t>Le bénévolat : </a:t>
            </a:r>
            <a:r>
              <a:rPr lang="fr-fr" dirty="0"/>
              <a:t>à l’occasion d’événements SO locaux, pour Athlètes en Bonne Santé, en devenant un arbitre SO ou en aidant votre Programme local en tant que leader familial bien sûr !</a:t>
            </a:r>
          </a:p>
          <a:p>
            <a:r>
              <a:rPr lang="fr-fr" b="1" dirty="0"/>
              <a:t>La participation : </a:t>
            </a:r>
            <a:r>
              <a:rPr lang="fr-fr" dirty="0"/>
              <a:t>avec les Jeunes Athlètes, les Sports unifiés, l’Engagement universitaire ou en devenant entraîneur SO </a:t>
            </a:r>
          </a:p>
          <a:p>
            <a:r>
              <a:rPr lang="fr-fr" b="1" dirty="0"/>
              <a:t>L’établissement de liens : </a:t>
            </a:r>
            <a:r>
              <a:rPr lang="fr-fr" dirty="0"/>
              <a:t>en créant des liens avec d’autres frères et sœurs et vos Programmes locaux, par exemple via cette formation, et en travaillant ensemble à l’atteinte des objectifs du Programme. </a:t>
            </a:r>
          </a:p>
          <a:p>
            <a:r>
              <a:rPr lang="fr-fr" b="1" dirty="0"/>
              <a:t>La sensibilisation : </a:t>
            </a:r>
            <a:r>
              <a:rPr lang="fr-fr" dirty="0"/>
              <a:t>qui peut se faire dans votre établissement </a:t>
            </a:r>
            <a:r>
              <a:rPr lang="fr-FR" dirty="0"/>
              <a:t>scolaire</a:t>
            </a:r>
            <a:r>
              <a:rPr lang="fr-fr" dirty="0"/>
              <a:t> ou au sein de votre Programme local.</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96</a:t>
            </a:fld>
            <a:endParaRPr lang="en-US" dirty="0"/>
          </a:p>
        </p:txBody>
      </p:sp>
    </p:spTree>
    <p:extLst>
      <p:ext uri="{BB962C8B-B14F-4D97-AF65-F5344CB8AC3E}">
        <p14:creationId xmlns:p14="http://schemas.microsoft.com/office/powerpoint/2010/main" val="2130568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14800"/>
          </a:xfrm>
        </p:spPr>
        <p:txBody>
          <a:bodyPr/>
          <a:lstStyle/>
          <a:p>
            <a:r>
              <a:rPr lang="fr-fr" b="1" dirty="0"/>
              <a:t>Script de l’animateur : </a:t>
            </a:r>
          </a:p>
          <a:p>
            <a:r>
              <a:rPr lang="fr-fr" b="0" dirty="0"/>
              <a:t>S’engager avec Special Olympics en tant que frères et sœurs profite non seulement à votre Programme local et à vos frères et sœurs, mais cela est également bénéfique pour vous. Votre frère ou sœur appréciera le temps que vous investissez à l’aider à atteindre ses buts. L’engagement des frères et sœurs peut vous apporter : </a:t>
            </a:r>
            <a:br/>
            <a:endParaRPr lang="en-US" b="0" dirty="0"/>
          </a:p>
          <a:p>
            <a:r>
              <a:rPr lang="fr-fr" b="0" dirty="0"/>
              <a:t>Un sentiment de fierté, personnelle et envers votre frère ou sœur</a:t>
            </a:r>
          </a:p>
          <a:p>
            <a:r>
              <a:rPr lang="fr-fr" b="0" dirty="0"/>
              <a:t>Une meilleur estime de soi</a:t>
            </a:r>
          </a:p>
          <a:p>
            <a:r>
              <a:rPr lang="fr-fr" b="0" dirty="0"/>
              <a:t>Le développement de compétences professionnelles</a:t>
            </a:r>
          </a:p>
          <a:p>
            <a:r>
              <a:rPr lang="fr-fr" b="0" dirty="0"/>
              <a:t>Des compétences en leadership et des occasions de les appliquer</a:t>
            </a:r>
          </a:p>
          <a:p>
            <a:r>
              <a:rPr lang="fr-fr" b="0" dirty="0"/>
              <a:t>Des compétences en matière de sensibilisation</a:t>
            </a:r>
          </a:p>
          <a:p>
            <a:r>
              <a:rPr lang="fr-fr" b="0" dirty="0"/>
              <a:t>Des amitiés avec d’autres frères et sœurs, et d’autres athlètes</a:t>
            </a:r>
          </a:p>
          <a:p>
            <a:r>
              <a:rPr lang="fr-fr" b="0" dirty="0"/>
              <a:t>Un lien plus fort avec votre frère ou sœur</a:t>
            </a:r>
          </a:p>
          <a:p>
            <a:r>
              <a:rPr lang="fr-fr" b="0" dirty="0"/>
              <a:t>Une plus grande tolérance et acceptation envers les personnes de manière générale</a:t>
            </a:r>
          </a:p>
          <a:p>
            <a:r>
              <a:rPr lang="fr-fr" b="0" dirty="0"/>
              <a:t>Un renforcement du lien familial</a:t>
            </a:r>
          </a:p>
          <a:p>
            <a:r>
              <a:rPr lang="fr-fr" b="0" dirty="0"/>
              <a:t>Des possibilités de développement personnel et athlétique</a:t>
            </a:r>
          </a:p>
          <a:p>
            <a:endParaRPr lang="en-US" b="0" dirty="0"/>
          </a:p>
          <a:p>
            <a:r>
              <a:rPr lang="fr-fr" b="0" dirty="0"/>
              <a:t>En tant que frère ou sœur, votre rôle au sein de Special Olympics changera au fil du temps en fonction de vos centres d’intérêt, de vos buts et du temps que vous pourrez y consacrer. Il y a toujours une place pour vous au sein de Special Olympics !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97</a:t>
            </a:fld>
            <a:endParaRPr lang="en-US" dirty="0"/>
          </a:p>
        </p:txBody>
      </p:sp>
    </p:spTree>
    <p:extLst>
      <p:ext uri="{BB962C8B-B14F-4D97-AF65-F5344CB8AC3E}">
        <p14:creationId xmlns:p14="http://schemas.microsoft.com/office/powerpoint/2010/main" val="33203570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53164"/>
          </a:xfrm>
        </p:spPr>
        <p:txBody>
          <a:bodyPr/>
          <a:lstStyle/>
          <a:p>
            <a:r>
              <a:rPr lang="fr-fr" b="1" dirty="0"/>
              <a:t>Script de l’animateur :</a:t>
            </a:r>
          </a:p>
          <a:p>
            <a:r>
              <a:rPr lang="fr-fr" dirty="0"/>
              <a:t>L’engagement des frères et sœurs prend diverses formes à travers le monde. Voici un exemple réussi d’engagement des frères et sœurs aux Émirats arabes unis, qui dépendent de notre région SO Moyen-Orient/Afrique du Nord. </a:t>
            </a:r>
            <a:br>
              <a:rPr dirty="0"/>
            </a:br>
            <a:br>
              <a:rPr dirty="0"/>
            </a:br>
            <a:r>
              <a:rPr lang="fr-fr" dirty="0"/>
              <a:t>Les frères et sœurs des Émirats arabes unis ont la possibilité de postuler et de rejoindre le Conseil des frères et sœurs des Émirats arabes unis pour des mandats de deux ans. Cinq frères et sœurs locaux des Émirats arabes unis et cinq frères et sœurs expatriés qui vivent aux Émirats arabes unis siègent au Conseil. </a:t>
            </a:r>
          </a:p>
          <a:p>
            <a:endParaRPr lang="en-US" dirty="0"/>
          </a:p>
          <a:p>
            <a:r>
              <a:rPr lang="fr-fr" dirty="0"/>
              <a:t>Leurs responsabilités générales incluent la représentation de SO des EAU à l’occasion d’événements locaux et internationaux, la participation à des réunions mensuelles, l’examen et le conseil de SO EAU sur des projets et des clubs universitaires, la prise de parole à l’occasion d’événements publics, la participation à des cercles et groupes de jeunes, et l’engagement et la collaboration active avec des associations œuvrant pour l’inclusion aux Émirats arabes unis. </a:t>
            </a:r>
          </a:p>
          <a:p>
            <a:endParaRPr lang="en-US" dirty="0"/>
          </a:p>
          <a:p>
            <a:r>
              <a:rPr lang="fr-fr" dirty="0"/>
              <a:t>Pouvez-vous penser à des moyens d’incorporer certains points forts de cet exemple dans votre propre Programme local ? </a:t>
            </a:r>
            <a:br>
              <a:rPr dirty="0"/>
            </a:br>
            <a:endParaRPr lang="en-US" dirty="0"/>
          </a:p>
          <a:p>
            <a:r>
              <a:rPr lang="fr-fr" dirty="0"/>
              <a:t>Parfait ! Retrouvons maintenant les autres membres de la famille. </a:t>
            </a:r>
            <a:br>
              <a:rPr dirty="0"/>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98</a:t>
            </a:fld>
            <a:endParaRPr lang="en-US" dirty="0"/>
          </a:p>
        </p:txBody>
      </p:sp>
    </p:spTree>
    <p:extLst>
      <p:ext uri="{BB962C8B-B14F-4D97-AF65-F5344CB8AC3E}">
        <p14:creationId xmlns:p14="http://schemas.microsoft.com/office/powerpoint/2010/main" val="4677831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Temps alloué</a:t>
            </a:r>
            <a:r>
              <a:rPr lang="fr-fr" b="0" dirty="0"/>
              <a:t> : 30 minutes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1" dirty="0"/>
              <a:t>Script de l’animateur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Nous nous retrouvons à nouveau avec tous les leaders familiaux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b="0" dirty="0"/>
              <a:t>Comme promis, nous allons maintenant pouvoir réfléchir à ce que nous avons appris et créer notre propre ébauche de plan d’action. Vous allez créer ce plan d’action sur la base des détails que vous avez recueillis sur votre Programme à l’occasion de votre travail préalable, ainsi qu’en tenant compte de vos propres forces. Après la formation, vous présenterez ce plan d’action à votre contact du Programme. Cela vous permettra de modifier votre plan d’action pour l’aligner davantage sur votre Programme local.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99</a:t>
            </a:fld>
            <a:endParaRPr lang="en-US" dirty="0"/>
          </a:p>
        </p:txBody>
      </p:sp>
    </p:spTree>
    <p:extLst>
      <p:ext uri="{BB962C8B-B14F-4D97-AF65-F5344CB8AC3E}">
        <p14:creationId xmlns:p14="http://schemas.microsoft.com/office/powerpoint/2010/main" val="70143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F019-AD7C-BB11-1217-72CAF4C44DDF}"/>
              </a:ext>
            </a:extLst>
          </p:cNvPr>
          <p:cNvSpPr>
            <a:spLocks noGrp="1"/>
          </p:cNvSpPr>
          <p:nvPr>
            <p:ph type="ctrTitle"/>
          </p:nvPr>
        </p:nvSpPr>
        <p:spPr>
          <a:xfrm>
            <a:off x="772885" y="2710553"/>
            <a:ext cx="5410201" cy="1354592"/>
          </a:xfrm>
        </p:spPr>
        <p:txBody>
          <a:bodyPr anchor="b">
            <a:normAutofit/>
          </a:bodyPr>
          <a:lstStyle>
            <a:lvl1pPr algn="l">
              <a:defRPr sz="4400" b="1">
                <a:solidFill>
                  <a:srgbClr val="292662"/>
                </a:solidFill>
                <a:latin typeface="Ubuntu" panose="020B0504030602030204" pitchFamily="34" charset="0"/>
              </a:defRPr>
            </a:lvl1pPr>
          </a:lstStyle>
          <a:p>
            <a:r>
              <a:rPr lang="en-US" dirty="0"/>
              <a:t>Click to edit Master title style</a:t>
            </a:r>
          </a:p>
        </p:txBody>
      </p:sp>
      <p:pic>
        <p:nvPicPr>
          <p:cNvPr id="12" name="Graphic 11">
            <a:extLst>
              <a:ext uri="{FF2B5EF4-FFF2-40B4-BE49-F238E27FC236}">
                <a16:creationId xmlns:a16="http://schemas.microsoft.com/office/drawing/2014/main" id="{63B67499-1B48-80B8-4517-46F7728B17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895884"/>
            <a:ext cx="1839017" cy="644933"/>
          </a:xfrm>
          <a:prstGeom prst="rect">
            <a:avLst/>
          </a:prstGeom>
        </p:spPr>
      </p:pic>
      <p:sp>
        <p:nvSpPr>
          <p:cNvPr id="14" name="TextBox 13">
            <a:extLst>
              <a:ext uri="{FF2B5EF4-FFF2-40B4-BE49-F238E27FC236}">
                <a16:creationId xmlns:a16="http://schemas.microsoft.com/office/drawing/2014/main" id="{A8053520-B6D9-4CFE-ACD8-E8F15B0681BF}"/>
              </a:ext>
            </a:extLst>
          </p:cNvPr>
          <p:cNvSpPr txBox="1"/>
          <p:nvPr userDrawn="1"/>
        </p:nvSpPr>
        <p:spPr>
          <a:xfrm>
            <a:off x="1554018" y="499098"/>
            <a:ext cx="1715655" cy="469359"/>
          </a:xfrm>
          <a:prstGeom prst="rect">
            <a:avLst/>
          </a:prstGeom>
          <a:noFill/>
        </p:spPr>
        <p:txBody>
          <a:bodyPr wrap="square" rtlCol="0">
            <a:spAutoFit/>
          </a:bodyPr>
          <a:lstStyle/>
          <a:p>
            <a:r>
              <a:rPr lang="fr-fr" sz="2450" b="1" dirty="0">
                <a:solidFill>
                  <a:schemeClr val="bg1"/>
                </a:solidFill>
                <a:latin typeface="Ubuntu" panose="020B0504030602030204" pitchFamily="34" charset="0"/>
              </a:rPr>
              <a:t>FAMILLES</a:t>
            </a:r>
          </a:p>
        </p:txBody>
      </p:sp>
      <p:pic>
        <p:nvPicPr>
          <p:cNvPr id="16" name="Graphic 15">
            <a:extLst>
              <a:ext uri="{FF2B5EF4-FFF2-40B4-BE49-F238E27FC236}">
                <a16:creationId xmlns:a16="http://schemas.microsoft.com/office/drawing/2014/main" id="{625B6AB9-A4DC-BD8C-C4DF-3DFF7A2595F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886" y="380897"/>
            <a:ext cx="753486" cy="753486"/>
          </a:xfrm>
          <a:prstGeom prst="rect">
            <a:avLst/>
          </a:prstGeom>
        </p:spPr>
      </p:pic>
    </p:spTree>
    <p:extLst>
      <p:ext uri="{BB962C8B-B14F-4D97-AF65-F5344CB8AC3E}">
        <p14:creationId xmlns:p14="http://schemas.microsoft.com/office/powerpoint/2010/main" val="17169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4674-391C-94CD-876C-82A572345B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69234-61DE-F7EC-9E72-15018B7F3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AD9D69-F4F3-47C9-118C-F03F655EA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178A1-F934-8B55-1DA2-75A4F0F05FB4}"/>
              </a:ext>
            </a:extLst>
          </p:cNvPr>
          <p:cNvSpPr>
            <a:spLocks noGrp="1"/>
          </p:cNvSpPr>
          <p:nvPr>
            <p:ph type="dt" sz="half" idx="10"/>
          </p:nvPr>
        </p:nvSpPr>
        <p:spPr/>
        <p:txBody>
          <a:bodyPr/>
          <a:lstStyle/>
          <a:p>
            <a:fld id="{52ADA7FA-EF94-41CB-A170-1BFB72857618}" type="datetimeFigureOut">
              <a:rPr lang="en-US" smtClean="0"/>
              <a:t>4/30/2024</a:t>
            </a:fld>
            <a:endParaRPr lang="en-US" dirty="0"/>
          </a:p>
        </p:txBody>
      </p:sp>
      <p:sp>
        <p:nvSpPr>
          <p:cNvPr id="6" name="Footer Placeholder 5">
            <a:extLst>
              <a:ext uri="{FF2B5EF4-FFF2-40B4-BE49-F238E27FC236}">
                <a16:creationId xmlns:a16="http://schemas.microsoft.com/office/drawing/2014/main" id="{1817AA2B-1575-92A9-758B-6F11E077A4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77E84-8717-422A-F239-36C5C8F7A5DB}"/>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54398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D3FA-ABF3-1819-C613-F08C93DB5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B2642-7059-43F6-1B53-35DDEE105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98B52D-0699-EF64-D3B8-D3B072F18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7A50D-B1D8-D98F-277C-C5D51C06C086}"/>
              </a:ext>
            </a:extLst>
          </p:cNvPr>
          <p:cNvSpPr>
            <a:spLocks noGrp="1"/>
          </p:cNvSpPr>
          <p:nvPr>
            <p:ph type="dt" sz="half" idx="10"/>
          </p:nvPr>
        </p:nvSpPr>
        <p:spPr/>
        <p:txBody>
          <a:bodyPr/>
          <a:lstStyle/>
          <a:p>
            <a:fld id="{52ADA7FA-EF94-41CB-A170-1BFB72857618}" type="datetimeFigureOut">
              <a:rPr lang="en-US" smtClean="0"/>
              <a:t>4/30/2024</a:t>
            </a:fld>
            <a:endParaRPr lang="en-US" dirty="0"/>
          </a:p>
        </p:txBody>
      </p:sp>
      <p:sp>
        <p:nvSpPr>
          <p:cNvPr id="6" name="Footer Placeholder 5">
            <a:extLst>
              <a:ext uri="{FF2B5EF4-FFF2-40B4-BE49-F238E27FC236}">
                <a16:creationId xmlns:a16="http://schemas.microsoft.com/office/drawing/2014/main" id="{3BA120BE-02D2-49F7-A597-715A9DD2E8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0FE847-4583-82AA-5EB8-F55FDA66F063}"/>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44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701E-000E-D755-5CE3-FD7620A8D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DB12B2-5C38-F43C-26DC-049D58461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9A882-D70F-B0BB-4879-47E688D89760}"/>
              </a:ext>
            </a:extLst>
          </p:cNvPr>
          <p:cNvSpPr>
            <a:spLocks noGrp="1"/>
          </p:cNvSpPr>
          <p:nvPr>
            <p:ph type="dt" sz="half" idx="10"/>
          </p:nvPr>
        </p:nvSpPr>
        <p:spPr/>
        <p:txBody>
          <a:bodyPr/>
          <a:lstStyle/>
          <a:p>
            <a:fld id="{52ADA7FA-EF94-41CB-A170-1BFB72857618}" type="datetimeFigureOut">
              <a:rPr lang="en-US" smtClean="0"/>
              <a:t>4/30/2024</a:t>
            </a:fld>
            <a:endParaRPr lang="en-US" dirty="0"/>
          </a:p>
        </p:txBody>
      </p:sp>
      <p:sp>
        <p:nvSpPr>
          <p:cNvPr id="5" name="Footer Placeholder 4">
            <a:extLst>
              <a:ext uri="{FF2B5EF4-FFF2-40B4-BE49-F238E27FC236}">
                <a16:creationId xmlns:a16="http://schemas.microsoft.com/office/drawing/2014/main" id="{6FD3DFA0-8C5A-20BE-9250-31D05C600E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88C97C-B959-8635-F877-CEF049E2A8EC}"/>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697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7F6CE-FF25-FFE2-097B-E1B0386440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C9CFD-0DE1-5DA0-8258-86DD43848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EA343-F898-4594-1C58-B1AC0AA8000E}"/>
              </a:ext>
            </a:extLst>
          </p:cNvPr>
          <p:cNvSpPr>
            <a:spLocks noGrp="1"/>
          </p:cNvSpPr>
          <p:nvPr>
            <p:ph type="dt" sz="half" idx="10"/>
          </p:nvPr>
        </p:nvSpPr>
        <p:spPr/>
        <p:txBody>
          <a:bodyPr/>
          <a:lstStyle/>
          <a:p>
            <a:fld id="{52ADA7FA-EF94-41CB-A170-1BFB72857618}" type="datetimeFigureOut">
              <a:rPr lang="en-US" smtClean="0"/>
              <a:t>4/30/2024</a:t>
            </a:fld>
            <a:endParaRPr lang="en-US" dirty="0"/>
          </a:p>
        </p:txBody>
      </p:sp>
      <p:sp>
        <p:nvSpPr>
          <p:cNvPr id="5" name="Footer Placeholder 4">
            <a:extLst>
              <a:ext uri="{FF2B5EF4-FFF2-40B4-BE49-F238E27FC236}">
                <a16:creationId xmlns:a16="http://schemas.microsoft.com/office/drawing/2014/main" id="{76435C33-5B76-314E-5D46-5B0DBC3900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F327CC-B881-5C80-D457-1D0CA457C699}"/>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500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C732A4-0CEA-F9AA-BF78-DC8C7E727E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92364"/>
            <a:ext cx="1839017" cy="644933"/>
          </a:xfrm>
          <a:prstGeom prst="rect">
            <a:avLst/>
          </a:prstGeom>
        </p:spPr>
      </p:pic>
      <p:grpSp>
        <p:nvGrpSpPr>
          <p:cNvPr id="6" name="Group 5">
            <a:extLst>
              <a:ext uri="{FF2B5EF4-FFF2-40B4-BE49-F238E27FC236}">
                <a16:creationId xmlns:a16="http://schemas.microsoft.com/office/drawing/2014/main" id="{1826AC20-CB2B-D6B7-2312-C4B1344CB3ED}"/>
              </a:ext>
            </a:extLst>
          </p:cNvPr>
          <p:cNvGrpSpPr/>
          <p:nvPr userDrawn="1"/>
        </p:nvGrpSpPr>
        <p:grpSpPr>
          <a:xfrm>
            <a:off x="605246" y="483811"/>
            <a:ext cx="2496787" cy="753486"/>
            <a:chOff x="605246" y="5619691"/>
            <a:chExt cx="2496787" cy="753486"/>
          </a:xfrm>
        </p:grpSpPr>
        <p:sp>
          <p:nvSpPr>
            <p:cNvPr id="4" name="TextBox 3">
              <a:extLst>
                <a:ext uri="{FF2B5EF4-FFF2-40B4-BE49-F238E27FC236}">
                  <a16:creationId xmlns:a16="http://schemas.microsoft.com/office/drawing/2014/main" id="{C28D96B2-F971-0E86-1D9C-B93BA491E3CD}"/>
                </a:ext>
              </a:extLst>
            </p:cNvPr>
            <p:cNvSpPr txBox="1"/>
            <p:nvPr userDrawn="1"/>
          </p:nvSpPr>
          <p:spPr>
            <a:xfrm>
              <a:off x="1386378" y="5737892"/>
              <a:ext cx="1715655" cy="469359"/>
            </a:xfrm>
            <a:prstGeom prst="rect">
              <a:avLst/>
            </a:prstGeom>
            <a:noFill/>
          </p:spPr>
          <p:txBody>
            <a:bodyPr wrap="square" rtlCol="0">
              <a:spAutoFit/>
            </a:bodyPr>
            <a:lstStyle/>
            <a:p>
              <a:r>
                <a:rPr lang="fr-fr" sz="2450" b="1" dirty="0">
                  <a:solidFill>
                    <a:schemeClr val="bg1"/>
                  </a:solidFill>
                  <a:latin typeface="Ubuntu" panose="020B0504030602030204" pitchFamily="34" charset="0"/>
                </a:rPr>
                <a:t>FAMILLES</a:t>
              </a:r>
            </a:p>
          </p:txBody>
        </p:sp>
        <p:pic>
          <p:nvPicPr>
            <p:cNvPr id="5" name="Graphic 4">
              <a:extLst>
                <a:ext uri="{FF2B5EF4-FFF2-40B4-BE49-F238E27FC236}">
                  <a16:creationId xmlns:a16="http://schemas.microsoft.com/office/drawing/2014/main" id="{6444102B-66DA-58AE-56CA-A7426F2DD8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5246" y="5619691"/>
              <a:ext cx="753486" cy="753486"/>
            </a:xfrm>
            <a:prstGeom prst="rect">
              <a:avLst/>
            </a:prstGeom>
          </p:spPr>
        </p:pic>
      </p:grpSp>
    </p:spTree>
    <p:extLst>
      <p:ext uri="{BB962C8B-B14F-4D97-AF65-F5344CB8AC3E}">
        <p14:creationId xmlns:p14="http://schemas.microsoft.com/office/powerpoint/2010/main" val="265357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12" name="Picture 11" descr="Un rectangle violet avec une bordure noire&#10;&#10;Description générée automatiquement">
            <a:extLst>
              <a:ext uri="{FF2B5EF4-FFF2-40B4-BE49-F238E27FC236}">
                <a16:creationId xmlns:a16="http://schemas.microsoft.com/office/drawing/2014/main" id="{101D7059-D11D-07A8-C620-E039FE899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643" y="299812"/>
            <a:ext cx="11266715" cy="821082"/>
          </a:xfrm>
          <a:prstGeom prst="rect">
            <a:avLst/>
          </a:prstGeom>
        </p:spPr>
      </p:pic>
      <p:pic>
        <p:nvPicPr>
          <p:cNvPr id="14" name="Graphic 13">
            <a:extLst>
              <a:ext uri="{FF2B5EF4-FFF2-40B4-BE49-F238E27FC236}">
                <a16:creationId xmlns:a16="http://schemas.microsoft.com/office/drawing/2014/main" id="{1CC6297E-5C8A-F68A-3CB0-5AA42587A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8457" y="479560"/>
            <a:ext cx="10722427" cy="458382"/>
          </a:xfrm>
          <a:prstGeom prst="rect">
            <a:avLst/>
          </a:prstGeom>
        </p:spPr>
      </p:pic>
      <p:sp>
        <p:nvSpPr>
          <p:cNvPr id="17" name="TextBox 16">
            <a:extLst>
              <a:ext uri="{FF2B5EF4-FFF2-40B4-BE49-F238E27FC236}">
                <a16:creationId xmlns:a16="http://schemas.microsoft.com/office/drawing/2014/main" id="{2BCE17FB-FB26-51DB-1B67-B6EB27B25B42}"/>
              </a:ext>
            </a:extLst>
          </p:cNvPr>
          <p:cNvSpPr txBox="1"/>
          <p:nvPr userDrawn="1"/>
        </p:nvSpPr>
        <p:spPr>
          <a:xfrm>
            <a:off x="1150621" y="551015"/>
            <a:ext cx="3233057" cy="315471"/>
          </a:xfrm>
          <a:prstGeom prst="rect">
            <a:avLst/>
          </a:prstGeom>
          <a:noFill/>
        </p:spPr>
        <p:txBody>
          <a:bodyPr wrap="square" rtlCol="0">
            <a:spAutoFit/>
          </a:bodyPr>
          <a:lstStyle/>
          <a:p>
            <a:r>
              <a:rPr lang="fr-fr" sz="1450" b="1" dirty="0">
                <a:solidFill>
                  <a:schemeClr val="bg1"/>
                </a:solidFill>
                <a:latin typeface="Ubuntu" panose="020B0504030602030204" pitchFamily="34" charset="0"/>
              </a:rPr>
              <a:t>FAMILLES</a:t>
            </a:r>
          </a:p>
        </p:txBody>
      </p:sp>
    </p:spTree>
    <p:extLst>
      <p:ext uri="{BB962C8B-B14F-4D97-AF65-F5344CB8AC3E}">
        <p14:creationId xmlns:p14="http://schemas.microsoft.com/office/powerpoint/2010/main" val="407318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6CBD77-7181-F1DE-2AEB-3127D2215C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7037" y="351223"/>
            <a:ext cx="432000" cy="432000"/>
          </a:xfrm>
          <a:prstGeom prst="rect">
            <a:avLst/>
          </a:prstGeom>
        </p:spPr>
      </p:pic>
      <p:sp>
        <p:nvSpPr>
          <p:cNvPr id="10" name="TextBox 9">
            <a:extLst>
              <a:ext uri="{FF2B5EF4-FFF2-40B4-BE49-F238E27FC236}">
                <a16:creationId xmlns:a16="http://schemas.microsoft.com/office/drawing/2014/main" id="{8B810653-9F39-C07F-ECA3-48825A75E60A}"/>
              </a:ext>
            </a:extLst>
          </p:cNvPr>
          <p:cNvSpPr txBox="1"/>
          <p:nvPr userDrawn="1"/>
        </p:nvSpPr>
        <p:spPr>
          <a:xfrm>
            <a:off x="859201" y="409488"/>
            <a:ext cx="1224279" cy="315471"/>
          </a:xfrm>
          <a:prstGeom prst="rect">
            <a:avLst/>
          </a:prstGeom>
          <a:noFill/>
        </p:spPr>
        <p:txBody>
          <a:bodyPr wrap="square" rtlCol="0">
            <a:spAutoFit/>
          </a:bodyPr>
          <a:lstStyle/>
          <a:p>
            <a:r>
              <a:rPr lang="fr-fr" sz="1450" b="1" dirty="0">
                <a:solidFill>
                  <a:srgbClr val="292662"/>
                </a:solidFill>
                <a:latin typeface="Ubuntu" panose="020B0504030602030204" pitchFamily="34" charset="0"/>
              </a:rPr>
              <a:t>FAMILLES</a:t>
            </a:r>
          </a:p>
        </p:txBody>
      </p:sp>
      <p:pic>
        <p:nvPicPr>
          <p:cNvPr id="12" name="Graphic 11">
            <a:extLst>
              <a:ext uri="{FF2B5EF4-FFF2-40B4-BE49-F238E27FC236}">
                <a16:creationId xmlns:a16="http://schemas.microsoft.com/office/drawing/2014/main" id="{7210AFE5-C0B2-DEFB-4434-AC6F0A471E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23921" y="312581"/>
            <a:ext cx="1441042" cy="509284"/>
          </a:xfrm>
          <a:prstGeom prst="rect">
            <a:avLst/>
          </a:prstGeom>
        </p:spPr>
      </p:pic>
    </p:spTree>
    <p:extLst>
      <p:ext uri="{BB962C8B-B14F-4D97-AF65-F5344CB8AC3E}">
        <p14:creationId xmlns:p14="http://schemas.microsoft.com/office/powerpoint/2010/main" val="272290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6F47CE78-A94F-79D9-A18C-D1C0F2AB1B69}"/>
              </a:ext>
            </a:extLst>
          </p:cNvPr>
          <p:cNvSpPr>
            <a:spLocks noGrp="1"/>
          </p:cNvSpPr>
          <p:nvPr>
            <p:ph type="body" sz="quarter" idx="11"/>
          </p:nvPr>
        </p:nvSpPr>
        <p:spPr>
          <a:xfrm>
            <a:off x="716278" y="3113922"/>
            <a:ext cx="4681537" cy="630156"/>
          </a:xfrm>
        </p:spPr>
        <p:txBody>
          <a:bodyPr anchor="ctr">
            <a:noAutofit/>
          </a:bodyPr>
          <a:lstStyle>
            <a:lvl1pPr marL="0" indent="0" algn="l" defTabSz="914400" rtl="0" eaLnBrk="1" latinLnBrk="0" hangingPunct="1">
              <a:buNone/>
              <a:defRPr lang="en-US" sz="3200" b="1" kern="1200" dirty="0" smtClean="0">
                <a:solidFill>
                  <a:schemeClr val="bg1"/>
                </a:solidFill>
                <a:latin typeface="Ubuntu" panose="020B0504030602030204" pitchFamily="34" charset="0"/>
                <a:ea typeface="+mn-ea"/>
                <a:cs typeface="+mn-cs"/>
              </a:defRPr>
            </a:lvl1pPr>
            <a:lvl2pPr marL="457200" indent="0">
              <a:buNone/>
              <a:defRPr/>
            </a:lvl2pPr>
          </a:lstStyle>
          <a:p>
            <a:pPr lvl="0"/>
            <a:r>
              <a:rPr lang="en-US" dirty="0"/>
              <a:t>Click to edit</a:t>
            </a:r>
          </a:p>
        </p:txBody>
      </p:sp>
      <p:pic>
        <p:nvPicPr>
          <p:cNvPr id="6" name="Graphic 5">
            <a:extLst>
              <a:ext uri="{FF2B5EF4-FFF2-40B4-BE49-F238E27FC236}">
                <a16:creationId xmlns:a16="http://schemas.microsoft.com/office/drawing/2014/main" id="{73B96A63-D470-FA7E-F54E-682FB78E0F3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63618"/>
          <a:stretch/>
        </p:blipFill>
        <p:spPr>
          <a:xfrm>
            <a:off x="8199121" y="2942592"/>
            <a:ext cx="1074276" cy="972816"/>
          </a:xfrm>
          <a:prstGeom prst="rect">
            <a:avLst/>
          </a:prstGeom>
        </p:spPr>
      </p:pic>
      <p:sp>
        <p:nvSpPr>
          <p:cNvPr id="2" name="TextBox 1">
            <a:extLst>
              <a:ext uri="{FF2B5EF4-FFF2-40B4-BE49-F238E27FC236}">
                <a16:creationId xmlns:a16="http://schemas.microsoft.com/office/drawing/2014/main" id="{100B37B7-530A-C8A9-7257-84A4A2DED08D}"/>
              </a:ext>
            </a:extLst>
          </p:cNvPr>
          <p:cNvSpPr txBox="1"/>
          <p:nvPr userDrawn="1"/>
        </p:nvSpPr>
        <p:spPr>
          <a:xfrm>
            <a:off x="9218312" y="3077020"/>
            <a:ext cx="2307320" cy="592470"/>
          </a:xfrm>
          <a:prstGeom prst="rect">
            <a:avLst/>
          </a:prstGeom>
          <a:noFill/>
        </p:spPr>
        <p:txBody>
          <a:bodyPr wrap="square" rtlCol="0">
            <a:spAutoFit/>
          </a:bodyPr>
          <a:lstStyle/>
          <a:p>
            <a:r>
              <a:rPr lang="fr-fr" sz="3160" b="1" dirty="0">
                <a:solidFill>
                  <a:schemeClr val="bg1"/>
                </a:solidFill>
                <a:latin typeface="Ubuntu" panose="020B0504030602030204" pitchFamily="34" charset="0"/>
              </a:rPr>
              <a:t>FAMILLES</a:t>
            </a:r>
          </a:p>
        </p:txBody>
      </p:sp>
    </p:spTree>
    <p:extLst>
      <p:ext uri="{BB962C8B-B14F-4D97-AF65-F5344CB8AC3E}">
        <p14:creationId xmlns:p14="http://schemas.microsoft.com/office/powerpoint/2010/main" val="414162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7F8AA2-0BDC-C963-0461-553D6A3A63E4}"/>
              </a:ext>
            </a:extLst>
          </p:cNvPr>
          <p:cNvGrpSpPr/>
          <p:nvPr userDrawn="1"/>
        </p:nvGrpSpPr>
        <p:grpSpPr>
          <a:xfrm>
            <a:off x="511793" y="481642"/>
            <a:ext cx="1731558" cy="528060"/>
            <a:chOff x="511793" y="448686"/>
            <a:chExt cx="1731558" cy="528060"/>
          </a:xfrm>
        </p:grpSpPr>
        <p:pic>
          <p:nvPicPr>
            <p:cNvPr id="3" name="Graphic 2">
              <a:extLst>
                <a:ext uri="{FF2B5EF4-FFF2-40B4-BE49-F238E27FC236}">
                  <a16:creationId xmlns:a16="http://schemas.microsoft.com/office/drawing/2014/main" id="{A3F6E32D-EB28-E654-A4D2-7ADDA37177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1793" y="448686"/>
              <a:ext cx="528060" cy="528060"/>
            </a:xfrm>
            <a:prstGeom prst="rect">
              <a:avLst/>
            </a:prstGeom>
          </p:spPr>
        </p:pic>
        <p:sp>
          <p:nvSpPr>
            <p:cNvPr id="4" name="TextBox 3">
              <a:extLst>
                <a:ext uri="{FF2B5EF4-FFF2-40B4-BE49-F238E27FC236}">
                  <a16:creationId xmlns:a16="http://schemas.microsoft.com/office/drawing/2014/main" id="{599DE7C4-D99F-A498-B6B7-05118E0EB6F8}"/>
                </a:ext>
              </a:extLst>
            </p:cNvPr>
            <p:cNvSpPr txBox="1"/>
            <p:nvPr userDrawn="1"/>
          </p:nvSpPr>
          <p:spPr>
            <a:xfrm>
              <a:off x="1019072" y="523666"/>
              <a:ext cx="1224279" cy="346249"/>
            </a:xfrm>
            <a:prstGeom prst="rect">
              <a:avLst/>
            </a:prstGeom>
            <a:noFill/>
          </p:spPr>
          <p:txBody>
            <a:bodyPr wrap="square" rtlCol="0">
              <a:spAutoFit/>
            </a:bodyPr>
            <a:lstStyle/>
            <a:p>
              <a:r>
                <a:rPr lang="fr-fr" sz="1650" b="1" dirty="0">
                  <a:solidFill>
                    <a:schemeClr val="bg1"/>
                  </a:solidFill>
                  <a:latin typeface="Ubuntu" panose="020B0504030602030204" pitchFamily="34" charset="0"/>
                </a:rPr>
                <a:t>FAMILLES</a:t>
              </a:r>
            </a:p>
          </p:txBody>
        </p:sp>
      </p:grpSp>
      <p:pic>
        <p:nvPicPr>
          <p:cNvPr id="5" name="Graphic 4">
            <a:extLst>
              <a:ext uri="{FF2B5EF4-FFF2-40B4-BE49-F238E27FC236}">
                <a16:creationId xmlns:a16="http://schemas.microsoft.com/office/drawing/2014/main" id="{03C90B77-33B6-EA4A-5917-3F97C41E9E5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99174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59FE87-BA48-ED09-77DD-ACFC1B9C9244}"/>
              </a:ext>
            </a:extLst>
          </p:cNvPr>
          <p:cNvSpPr>
            <a:spLocks noGrp="1"/>
          </p:cNvSpPr>
          <p:nvPr>
            <p:ph type="body" sz="quarter" idx="10"/>
          </p:nvPr>
        </p:nvSpPr>
        <p:spPr>
          <a:xfrm>
            <a:off x="990146" y="568579"/>
            <a:ext cx="4191000" cy="359001"/>
          </a:xfrm>
        </p:spPr>
        <p:txBody>
          <a:bodyPr>
            <a:normAutofit/>
          </a:bodyPr>
          <a:lstStyle>
            <a:lvl1pPr marL="0" indent="0">
              <a:buNone/>
              <a:defRPr sz="1750" b="1">
                <a:solidFill>
                  <a:srgbClr val="292662"/>
                </a:solidFill>
                <a:latin typeface="Ubuntu" panose="020B0504030602030204" pitchFamily="34" charset="0"/>
              </a:defRPr>
            </a:lvl1pPr>
          </a:lstStyle>
          <a:p>
            <a:pPr lvl="0"/>
            <a:r>
              <a:rPr lang="en-US" dirty="0"/>
              <a:t>Click to edit </a:t>
            </a:r>
          </a:p>
        </p:txBody>
      </p:sp>
      <p:sp>
        <p:nvSpPr>
          <p:cNvPr id="17" name="TextBox 16">
            <a:extLst>
              <a:ext uri="{FF2B5EF4-FFF2-40B4-BE49-F238E27FC236}">
                <a16:creationId xmlns:a16="http://schemas.microsoft.com/office/drawing/2014/main" id="{8C677B98-0DA4-1EFF-5A88-BCA850CB803A}"/>
              </a:ext>
            </a:extLst>
          </p:cNvPr>
          <p:cNvSpPr txBox="1"/>
          <p:nvPr userDrawn="1"/>
        </p:nvSpPr>
        <p:spPr>
          <a:xfrm>
            <a:off x="1893661" y="3209408"/>
            <a:ext cx="2307320" cy="592470"/>
          </a:xfrm>
          <a:prstGeom prst="rect">
            <a:avLst/>
          </a:prstGeom>
          <a:noFill/>
        </p:spPr>
        <p:txBody>
          <a:bodyPr wrap="square" rtlCol="0">
            <a:spAutoFit/>
          </a:bodyPr>
          <a:lstStyle/>
          <a:p>
            <a:r>
              <a:rPr lang="fr-fr" sz="3250" b="1" dirty="0">
                <a:solidFill>
                  <a:srgbClr val="292662"/>
                </a:solidFill>
                <a:latin typeface="Ubuntu" panose="020B0504030602030204" pitchFamily="34" charset="0"/>
              </a:rPr>
              <a:t>FAMILLES</a:t>
            </a:r>
          </a:p>
        </p:txBody>
      </p:sp>
      <p:sp>
        <p:nvSpPr>
          <p:cNvPr id="20" name="Text Placeholder 19">
            <a:extLst>
              <a:ext uri="{FF2B5EF4-FFF2-40B4-BE49-F238E27FC236}">
                <a16:creationId xmlns:a16="http://schemas.microsoft.com/office/drawing/2014/main" id="{C7C31308-2569-51A2-F192-B97BC2818299}"/>
              </a:ext>
            </a:extLst>
          </p:cNvPr>
          <p:cNvSpPr>
            <a:spLocks noGrp="1"/>
          </p:cNvSpPr>
          <p:nvPr>
            <p:ph type="body" sz="quarter" idx="11"/>
          </p:nvPr>
        </p:nvSpPr>
        <p:spPr>
          <a:xfrm>
            <a:off x="6096000" y="2775308"/>
            <a:ext cx="5378450" cy="1307383"/>
          </a:xfrm>
        </p:spPr>
        <p:txBody>
          <a:bodyPr anchor="ctr">
            <a:normAutofit/>
          </a:bodyPr>
          <a:lstStyle>
            <a:lvl1pPr marL="0" indent="0">
              <a:spcBef>
                <a:spcPts val="0"/>
              </a:spcBef>
              <a:buNone/>
              <a:defRPr lang="en-US" sz="38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Click to edit</a:t>
            </a:r>
          </a:p>
        </p:txBody>
      </p:sp>
      <p:sp>
        <p:nvSpPr>
          <p:cNvPr id="21" name="Text Placeholder 19">
            <a:extLst>
              <a:ext uri="{FF2B5EF4-FFF2-40B4-BE49-F238E27FC236}">
                <a16:creationId xmlns:a16="http://schemas.microsoft.com/office/drawing/2014/main" id="{4DBF3C60-B648-9C5D-78C4-83EBCF6DEC69}"/>
              </a:ext>
            </a:extLst>
          </p:cNvPr>
          <p:cNvSpPr>
            <a:spLocks noGrp="1"/>
          </p:cNvSpPr>
          <p:nvPr>
            <p:ph type="body" sz="quarter" idx="12" hasCustomPrompt="1"/>
          </p:nvPr>
        </p:nvSpPr>
        <p:spPr>
          <a:xfrm>
            <a:off x="4669519" y="3248403"/>
            <a:ext cx="957943" cy="514481"/>
          </a:xfrm>
        </p:spPr>
        <p:txBody>
          <a:bodyPr anchor="ctr">
            <a:normAutofit/>
          </a:bodyPr>
          <a:lstStyle>
            <a:lvl1pPr marL="0" indent="0" algn="l" defTabSz="914400" rtl="0" eaLnBrk="1" latinLnBrk="0" hangingPunct="1">
              <a:lnSpc>
                <a:spcPct val="100000"/>
              </a:lnSpc>
              <a:spcBef>
                <a:spcPts val="0"/>
              </a:spcBef>
              <a:buNone/>
              <a:defRPr lang="en-US" sz="3600" b="1" kern="1200" dirty="0" smtClean="0">
                <a:solidFill>
                  <a:schemeClr val="bg1"/>
                </a:solidFill>
                <a:latin typeface="Ubuntu" panose="020B05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23" name="Text Placeholder 10">
            <a:extLst>
              <a:ext uri="{FF2B5EF4-FFF2-40B4-BE49-F238E27FC236}">
                <a16:creationId xmlns:a16="http://schemas.microsoft.com/office/drawing/2014/main" id="{897F6116-2843-ED8B-6736-416A582813C1}"/>
              </a:ext>
            </a:extLst>
          </p:cNvPr>
          <p:cNvSpPr>
            <a:spLocks noGrp="1"/>
          </p:cNvSpPr>
          <p:nvPr>
            <p:ph type="body" sz="quarter" idx="13" hasCustomPrompt="1"/>
          </p:nvPr>
        </p:nvSpPr>
        <p:spPr>
          <a:xfrm>
            <a:off x="663575" y="560174"/>
            <a:ext cx="424996" cy="359001"/>
          </a:xfrm>
        </p:spPr>
        <p:txBody>
          <a:bodyPr>
            <a:normAutofit/>
          </a:bodyPr>
          <a:lstStyle>
            <a:lvl1pPr marL="0" indent="0" algn="l" defTabSz="914400" rtl="0" eaLnBrk="1" latinLnBrk="0" hangingPunct="1">
              <a:buNone/>
              <a:defRPr lang="en-US" sz="1600" b="1" kern="1200" dirty="0" smtClean="0">
                <a:solidFill>
                  <a:schemeClr val="bg1"/>
                </a:solidFill>
                <a:latin typeface="Ubuntu" panose="020B0504030602030204" pitchFamily="34" charset="0"/>
                <a:ea typeface="+mn-ea"/>
                <a:cs typeface="+mn-cs"/>
              </a:defRPr>
            </a:lvl1pPr>
          </a:lstStyle>
          <a:p>
            <a:pPr lvl="0"/>
            <a:r>
              <a:rPr lang="en-US" dirty="0"/>
              <a:t>1.</a:t>
            </a:r>
          </a:p>
        </p:txBody>
      </p:sp>
    </p:spTree>
    <p:extLst>
      <p:ext uri="{BB962C8B-B14F-4D97-AF65-F5344CB8AC3E}">
        <p14:creationId xmlns:p14="http://schemas.microsoft.com/office/powerpoint/2010/main" val="255578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48BF213-5319-093C-88C0-33FA1F263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3619" y="401183"/>
            <a:ext cx="2813628" cy="725487"/>
          </a:xfrm>
          <a:prstGeom prst="rect">
            <a:avLst/>
          </a:prstGeom>
        </p:spPr>
      </p:pic>
      <p:grpSp>
        <p:nvGrpSpPr>
          <p:cNvPr id="17" name="Group 16">
            <a:extLst>
              <a:ext uri="{FF2B5EF4-FFF2-40B4-BE49-F238E27FC236}">
                <a16:creationId xmlns:a16="http://schemas.microsoft.com/office/drawing/2014/main" id="{92505C15-5463-27F2-B411-EAC6652277BE}"/>
              </a:ext>
            </a:extLst>
          </p:cNvPr>
          <p:cNvGrpSpPr/>
          <p:nvPr userDrawn="1"/>
        </p:nvGrpSpPr>
        <p:grpSpPr>
          <a:xfrm>
            <a:off x="511793" y="481642"/>
            <a:ext cx="1731558" cy="528060"/>
            <a:chOff x="511793" y="448686"/>
            <a:chExt cx="1731558" cy="528060"/>
          </a:xfrm>
        </p:grpSpPr>
        <p:pic>
          <p:nvPicPr>
            <p:cNvPr id="10" name="Graphic 9">
              <a:extLst>
                <a:ext uri="{FF2B5EF4-FFF2-40B4-BE49-F238E27FC236}">
                  <a16:creationId xmlns:a16="http://schemas.microsoft.com/office/drawing/2014/main" id="{20367FD9-F72F-2531-71AD-91B3105079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1" name="TextBox 10">
              <a:extLst>
                <a:ext uri="{FF2B5EF4-FFF2-40B4-BE49-F238E27FC236}">
                  <a16:creationId xmlns:a16="http://schemas.microsoft.com/office/drawing/2014/main" id="{426CEDF1-23EA-FA82-0A04-EB670306F7FB}"/>
                </a:ext>
              </a:extLst>
            </p:cNvPr>
            <p:cNvSpPr txBox="1"/>
            <p:nvPr userDrawn="1"/>
          </p:nvSpPr>
          <p:spPr>
            <a:xfrm>
              <a:off x="1019072" y="523666"/>
              <a:ext cx="1224279" cy="346249"/>
            </a:xfrm>
            <a:prstGeom prst="rect">
              <a:avLst/>
            </a:prstGeom>
            <a:noFill/>
          </p:spPr>
          <p:txBody>
            <a:bodyPr wrap="square" rtlCol="0">
              <a:spAutoFit/>
            </a:bodyPr>
            <a:lstStyle/>
            <a:p>
              <a:r>
                <a:rPr lang="fr-fr" sz="1650" b="1" dirty="0">
                  <a:solidFill>
                    <a:srgbClr val="292662"/>
                  </a:solidFill>
                  <a:latin typeface="Ubuntu" panose="020B0504030602030204" pitchFamily="34" charset="0"/>
                </a:rPr>
                <a:t>FAMILLES</a:t>
              </a:r>
            </a:p>
          </p:txBody>
        </p:sp>
      </p:grpSp>
      <p:sp>
        <p:nvSpPr>
          <p:cNvPr id="14" name="Text Placeholder 19">
            <a:extLst>
              <a:ext uri="{FF2B5EF4-FFF2-40B4-BE49-F238E27FC236}">
                <a16:creationId xmlns:a16="http://schemas.microsoft.com/office/drawing/2014/main" id="{1D0E69E9-01D4-7809-6CCF-564A2294074A}"/>
              </a:ext>
            </a:extLst>
          </p:cNvPr>
          <p:cNvSpPr>
            <a:spLocks noGrp="1"/>
          </p:cNvSpPr>
          <p:nvPr>
            <p:ph type="body" sz="quarter" idx="11"/>
          </p:nvPr>
        </p:nvSpPr>
        <p:spPr>
          <a:xfrm>
            <a:off x="9753601" y="444728"/>
            <a:ext cx="2155371" cy="632958"/>
          </a:xfrm>
        </p:spPr>
        <p:txBody>
          <a:bodyPr anchor="ctr">
            <a:normAutofit/>
          </a:bodyPr>
          <a:lstStyle>
            <a:lvl1pPr marL="0" indent="0">
              <a:spcBef>
                <a:spcPts val="0"/>
              </a:spcBef>
              <a:buNone/>
              <a:defRPr lang="en-US" sz="14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endParaRPr lang="en-US" dirty="0"/>
          </a:p>
        </p:txBody>
      </p:sp>
      <p:sp>
        <p:nvSpPr>
          <p:cNvPr id="15" name="Text Placeholder 19">
            <a:extLst>
              <a:ext uri="{FF2B5EF4-FFF2-40B4-BE49-F238E27FC236}">
                <a16:creationId xmlns:a16="http://schemas.microsoft.com/office/drawing/2014/main" id="{1E7F4397-EA66-D3F7-BCEB-DB0DDFDDDF24}"/>
              </a:ext>
            </a:extLst>
          </p:cNvPr>
          <p:cNvSpPr>
            <a:spLocks noGrp="1"/>
          </p:cNvSpPr>
          <p:nvPr>
            <p:ph type="body" sz="quarter" idx="12" hasCustomPrompt="1"/>
          </p:nvPr>
        </p:nvSpPr>
        <p:spPr>
          <a:xfrm>
            <a:off x="9339945" y="586014"/>
            <a:ext cx="528061" cy="356260"/>
          </a:xfrm>
        </p:spPr>
        <p:txBody>
          <a:bodyPr anchor="ctr">
            <a:normAutofit/>
          </a:bodyPr>
          <a:lstStyle>
            <a:lvl1pPr marL="0" indent="0">
              <a:lnSpc>
                <a:spcPct val="100000"/>
              </a:lnSpc>
              <a:spcBef>
                <a:spcPts val="0"/>
              </a:spcBef>
              <a:buNone/>
              <a:defRPr lang="en-US" sz="12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16" name="Text Placeholder 19">
            <a:extLst>
              <a:ext uri="{FF2B5EF4-FFF2-40B4-BE49-F238E27FC236}">
                <a16:creationId xmlns:a16="http://schemas.microsoft.com/office/drawing/2014/main" id="{458F41A4-D1BB-30D7-015C-72C4FA13423D}"/>
              </a:ext>
            </a:extLst>
          </p:cNvPr>
          <p:cNvSpPr>
            <a:spLocks noGrp="1"/>
          </p:cNvSpPr>
          <p:nvPr>
            <p:ph type="body" sz="quarter" idx="13" hasCustomPrompt="1"/>
          </p:nvPr>
        </p:nvSpPr>
        <p:spPr>
          <a:xfrm>
            <a:off x="9797275" y="111820"/>
            <a:ext cx="2155371" cy="332016"/>
          </a:xfrm>
        </p:spPr>
        <p:txBody>
          <a:bodyPr anchor="ctr">
            <a:normAutofit/>
          </a:bodyPr>
          <a:lstStyle>
            <a:lvl1pPr marL="0" indent="0">
              <a:spcBef>
                <a:spcPts val="0"/>
              </a:spcBef>
              <a:buNone/>
              <a:defRPr lang="en-US" sz="1200" b="0" kern="1200" dirty="0" smtClean="0">
                <a:solidFill>
                  <a:srgbClr val="292662"/>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Day One</a:t>
            </a:r>
          </a:p>
        </p:txBody>
      </p:sp>
    </p:spTree>
    <p:extLst>
      <p:ext uri="{BB962C8B-B14F-4D97-AF65-F5344CB8AC3E}">
        <p14:creationId xmlns:p14="http://schemas.microsoft.com/office/powerpoint/2010/main" val="357468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47D79-9C90-44E6-9696-46FB833607BE}"/>
              </a:ext>
            </a:extLst>
          </p:cNvPr>
          <p:cNvSpPr>
            <a:spLocks noGrp="1"/>
          </p:cNvSpPr>
          <p:nvPr>
            <p:ph type="dt" sz="half" idx="10"/>
          </p:nvPr>
        </p:nvSpPr>
        <p:spPr/>
        <p:txBody>
          <a:bodyPr/>
          <a:lstStyle/>
          <a:p>
            <a:fld id="{52ADA7FA-EF94-41CB-A170-1BFB72857618}" type="datetimeFigureOut">
              <a:rPr lang="en-US" smtClean="0"/>
              <a:t>4/30/2024</a:t>
            </a:fld>
            <a:endParaRPr lang="en-US" dirty="0"/>
          </a:p>
        </p:txBody>
      </p:sp>
      <p:sp>
        <p:nvSpPr>
          <p:cNvPr id="3" name="Footer Placeholder 2">
            <a:extLst>
              <a:ext uri="{FF2B5EF4-FFF2-40B4-BE49-F238E27FC236}">
                <a16:creationId xmlns:a16="http://schemas.microsoft.com/office/drawing/2014/main" id="{6FED3187-F795-C93B-4F3C-A9AFC48DE0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129A4D-ECFC-2F0C-6966-CD88F4BEB891}"/>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359806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E0F29-9F99-48A7-A659-5EBED9478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7184C2-736B-32E9-E260-F2691FB8F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1BD55-E944-2644-D434-A56F022A6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DA7FA-EF94-41CB-A170-1BFB72857618}" type="datetimeFigureOut">
              <a:rPr lang="en-US" smtClean="0"/>
              <a:t>4/30/2024</a:t>
            </a:fld>
            <a:endParaRPr lang="en-US" dirty="0"/>
          </a:p>
        </p:txBody>
      </p:sp>
      <p:sp>
        <p:nvSpPr>
          <p:cNvPr id="5" name="Footer Placeholder 4">
            <a:extLst>
              <a:ext uri="{FF2B5EF4-FFF2-40B4-BE49-F238E27FC236}">
                <a16:creationId xmlns:a16="http://schemas.microsoft.com/office/drawing/2014/main" id="{ABAD6851-D007-470F-8FAD-3A061D583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B132B5-5D27-956F-4F5A-AE9F1C263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EFF5C-0DD3-4F1B-ACB5-2B4D988FF483}" type="slidenum">
              <a:rPr lang="en-US" smtClean="0"/>
              <a:t>‹#›</a:t>
            </a:fld>
            <a:endParaRPr lang="en-US" dirty="0"/>
          </a:p>
        </p:txBody>
      </p:sp>
    </p:spTree>
    <p:extLst>
      <p:ext uri="{BB962C8B-B14F-4D97-AF65-F5344CB8AC3E}">
        <p14:creationId xmlns:p14="http://schemas.microsoft.com/office/powerpoint/2010/main" val="124332065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3.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youtube.com/watch?v=apgQfv4TId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01.xml.rels><?xml version="1.0" encoding="UTF-8" standalone="yes"?>
<Relationships xmlns="http://schemas.openxmlformats.org/package/2006/relationships"><Relationship Id="rId3" Type="http://schemas.openxmlformats.org/officeDocument/2006/relationships/hyperlink" Target="https://youtu.be/gFVTGL0YgVU"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9cFk-EqURWc" TargetMode="External"/><Relationship Id="rId2" Type="http://schemas.openxmlformats.org/officeDocument/2006/relationships/notesSlide" Target="../notesSlides/notesSlide10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27.png"/><Relationship Id="rId7" Type="http://schemas.openxmlformats.org/officeDocument/2006/relationships/image" Target="../media/image163.svg"/><Relationship Id="rId2" Type="http://schemas.openxmlformats.org/officeDocument/2006/relationships/notesSlide" Target="../notesSlides/notesSlide107.xml"/><Relationship Id="rId1" Type="http://schemas.openxmlformats.org/officeDocument/2006/relationships/slideLayout" Target="../slideLayouts/slideLayout8.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31.png"/><Relationship Id="rId10" Type="http://schemas.openxmlformats.org/officeDocument/2006/relationships/image" Target="../media/image166.png"/><Relationship Id="rId4" Type="http://schemas.openxmlformats.org/officeDocument/2006/relationships/image" Target="../media/image28.svg"/><Relationship Id="rId9" Type="http://schemas.openxmlformats.org/officeDocument/2006/relationships/image" Target="../media/image165.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hyperlink" Target="https://specialolympics.qualtrics.com/jfe/form/SV_9mknTPC6n05kd2S" TargetMode="External"/><Relationship Id="rId7" Type="http://schemas.openxmlformats.org/officeDocument/2006/relationships/image" Target="../media/image169.svg"/><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5.xml"/><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20.xml"/><Relationship Id="rId10" Type="http://schemas.openxmlformats.org/officeDocument/2006/relationships/image" Target="../media/image31.png"/><Relationship Id="rId4" Type="http://schemas.openxmlformats.org/officeDocument/2006/relationships/slide" Target="slide19.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mw9YhBs-YB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46.sv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4.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6.svg"/></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specialolympics.qualtrics.com/jfe/form/SV_afQC9OqD2Yy3VNc" TargetMode="Externa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3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83.sv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emr7AE2IaU"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94.svg"/></Relationships>
</file>

<file path=ppt/slides/_rels/slide6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96.svg"/></Relationships>
</file>

<file path=ppt/slides/_rels/slide6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sv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7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sv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129.jpeg"/><Relationship Id="rId4" Type="http://schemas.openxmlformats.org/officeDocument/2006/relationships/image" Target="../media/image124.sv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4.sv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135.sv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138.sv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23.png"/><Relationship Id="rId7" Type="http://schemas.microsoft.com/office/2007/relationships/hdphoto" Target="../media/hdphoto1.wdp"/><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24.svg"/></Relationships>
</file>

<file path=ppt/slides/_rels/slide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43.jpg"/><Relationship Id="rId5" Type="http://schemas.openxmlformats.org/officeDocument/2006/relationships/image" Target="../media/image3.sv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07.sv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28.svg"/></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150.sv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svg"/><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image" Target="../media/image154.png"/><Relationship Id="rId11" Type="http://schemas.openxmlformats.org/officeDocument/2006/relationships/image" Target="../media/image159.svg"/><Relationship Id="rId5" Type="http://schemas.openxmlformats.org/officeDocument/2006/relationships/image" Target="../media/image153.sv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A81-E381-4232-DCDA-5F2D343EC9C6}"/>
              </a:ext>
            </a:extLst>
          </p:cNvPr>
          <p:cNvSpPr>
            <a:spLocks noGrp="1"/>
          </p:cNvSpPr>
          <p:nvPr>
            <p:ph type="ctrTitle"/>
          </p:nvPr>
        </p:nvSpPr>
        <p:spPr/>
        <p:txBody>
          <a:bodyPr/>
          <a:lstStyle/>
          <a:p>
            <a:r>
              <a:rPr lang="fr-fr" dirty="0"/>
              <a:t>Formation au leadership familial</a:t>
            </a:r>
          </a:p>
        </p:txBody>
      </p:sp>
    </p:spTree>
    <p:extLst>
      <p:ext uri="{BB962C8B-B14F-4D97-AF65-F5344CB8AC3E}">
        <p14:creationId xmlns:p14="http://schemas.microsoft.com/office/powerpoint/2010/main" val="69087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AFAC49-5F7A-2ADB-2577-3B972FB2B639}"/>
              </a:ext>
            </a:extLst>
          </p:cNvPr>
          <p:cNvSpPr>
            <a:spLocks noGrp="1"/>
          </p:cNvSpPr>
          <p:nvPr>
            <p:ph type="body" sz="quarter" idx="11"/>
          </p:nvPr>
        </p:nvSpPr>
        <p:spPr>
          <a:xfrm>
            <a:off x="9753106" y="445595"/>
            <a:ext cx="2004785" cy="632958"/>
          </a:xfrm>
        </p:spPr>
        <p:txBody>
          <a:bodyPr>
            <a:normAutofit/>
          </a:bodyPr>
          <a:lstStyle/>
          <a:p>
            <a:r>
              <a:rPr lang="fr-fr" dirty="0"/>
              <a:t>Présentation de Special Olympics</a:t>
            </a:r>
          </a:p>
        </p:txBody>
      </p:sp>
      <p:sp>
        <p:nvSpPr>
          <p:cNvPr id="6"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339945" y="575623"/>
            <a:ext cx="528061" cy="356260"/>
          </a:xfrm>
        </p:spPr>
        <p:txBody>
          <a:bodyPr/>
          <a:lstStyle/>
          <a:p>
            <a:r>
              <a:rPr lang="fr-fr" dirty="0"/>
              <a:t>1.1.</a:t>
            </a:r>
          </a:p>
        </p:txBody>
      </p:sp>
      <p:sp>
        <p:nvSpPr>
          <p:cNvPr id="7" name="Text Placeholder 6">
            <a:extLst>
              <a:ext uri="{FF2B5EF4-FFF2-40B4-BE49-F238E27FC236}">
                <a16:creationId xmlns:a16="http://schemas.microsoft.com/office/drawing/2014/main" id="{9F4DDFE3-F1ED-FC09-3FF7-A20B34742706}"/>
              </a:ext>
            </a:extLst>
          </p:cNvPr>
          <p:cNvSpPr>
            <a:spLocks noGrp="1"/>
          </p:cNvSpPr>
          <p:nvPr>
            <p:ph type="body" sz="quarter" idx="13"/>
          </p:nvPr>
        </p:nvSpPr>
        <p:spPr/>
        <p:txBody>
          <a:bodyPr/>
          <a:lstStyle/>
          <a:p>
            <a:r>
              <a:rPr lang="fr-fr" dirty="0"/>
              <a:t>Premier jour</a:t>
            </a:r>
          </a:p>
        </p:txBody>
      </p:sp>
      <p:sp>
        <p:nvSpPr>
          <p:cNvPr id="8" name="TextBox 7">
            <a:extLst>
              <a:ext uri="{FF2B5EF4-FFF2-40B4-BE49-F238E27FC236}">
                <a16:creationId xmlns:a16="http://schemas.microsoft.com/office/drawing/2014/main" id="{998D180D-D4E2-4EAF-0E12-E312B1002B4B}"/>
              </a:ext>
            </a:extLst>
          </p:cNvPr>
          <p:cNvSpPr txBox="1"/>
          <p:nvPr/>
        </p:nvSpPr>
        <p:spPr>
          <a:xfrm>
            <a:off x="4964799" y="1887332"/>
            <a:ext cx="6443430" cy="954107"/>
          </a:xfrm>
          <a:prstGeom prst="rect">
            <a:avLst/>
          </a:prstGeom>
          <a:noFill/>
        </p:spPr>
        <p:txBody>
          <a:bodyPr wrap="square" rtlCol="0">
            <a:spAutoFit/>
          </a:bodyPr>
          <a:lstStyle/>
          <a:p>
            <a:r>
              <a:rPr lang="fr-fr" sz="2800" b="1" dirty="0">
                <a:solidFill>
                  <a:srgbClr val="F6891F"/>
                </a:solidFill>
                <a:latin typeface="Ubuntu" panose="020B0504030602030204" pitchFamily="34" charset="0"/>
              </a:rPr>
              <a:t>Les origines de Special Olympics :</a:t>
            </a:r>
          </a:p>
          <a:p>
            <a:r>
              <a:rPr lang="fr-fr" sz="2800" b="1" dirty="0">
                <a:solidFill>
                  <a:srgbClr val="F6891F"/>
                </a:solidFill>
                <a:latin typeface="Ubuntu" panose="020B0504030602030204" pitchFamily="34" charset="0"/>
              </a:rPr>
              <a:t>Eunice Kennedy Shriver</a:t>
            </a:r>
          </a:p>
        </p:txBody>
      </p:sp>
      <p:sp>
        <p:nvSpPr>
          <p:cNvPr id="9" name="TextBox 8">
            <a:extLst>
              <a:ext uri="{FF2B5EF4-FFF2-40B4-BE49-F238E27FC236}">
                <a16:creationId xmlns:a16="http://schemas.microsoft.com/office/drawing/2014/main" id="{D164A0EE-B2D9-316C-7CEA-B61F57180CBD}"/>
              </a:ext>
            </a:extLst>
          </p:cNvPr>
          <p:cNvSpPr txBox="1"/>
          <p:nvPr/>
        </p:nvSpPr>
        <p:spPr>
          <a:xfrm>
            <a:off x="4964799" y="2998236"/>
            <a:ext cx="6443430" cy="2204193"/>
          </a:xfrm>
          <a:prstGeom prst="rect">
            <a:avLst/>
          </a:prstGeom>
          <a:noFill/>
        </p:spPr>
        <p:txBody>
          <a:bodyPr wrap="square" rtlCol="0">
            <a:spAutoFit/>
          </a:bodyPr>
          <a:lstStyle/>
          <a:p>
            <a:pPr>
              <a:lnSpc>
                <a:spcPct val="120000"/>
              </a:lnSpc>
              <a:spcAft>
                <a:spcPts val="1200"/>
              </a:spcAft>
            </a:pPr>
            <a:r>
              <a:rPr lang="fr-fr" dirty="0">
                <a:solidFill>
                  <a:srgbClr val="292662"/>
                </a:solidFill>
                <a:latin typeface="Ubuntu" panose="020B0504030602030204" pitchFamily="34" charset="0"/>
              </a:rPr>
              <a:t>Eunice Kennedy Shriver, fondatrice de Special Olympics, était une pionnière de la lutte mondiale pour les droits et l’acceptation des personnes présentant des déficiences intellectuelles. </a:t>
            </a:r>
          </a:p>
          <a:p>
            <a:pPr>
              <a:lnSpc>
                <a:spcPct val="120000"/>
              </a:lnSpc>
              <a:spcAft>
                <a:spcPts val="1200"/>
              </a:spcAft>
            </a:pPr>
            <a:r>
              <a:rPr lang="fr-fr" dirty="0">
                <a:solidFill>
                  <a:srgbClr val="292662"/>
                </a:solidFill>
                <a:latin typeface="Ubuntu" panose="020B0504030602030204" pitchFamily="34" charset="0"/>
              </a:rPr>
              <a:t>Elle a montré au monde que le sport a le pouvoir </a:t>
            </a:r>
            <a:r>
              <a:rPr lang="fr-fr">
                <a:solidFill>
                  <a:srgbClr val="292662"/>
                </a:solidFill>
                <a:latin typeface="Ubuntu" panose="020B0504030602030204" pitchFamily="34" charset="0"/>
              </a:rPr>
              <a:t>de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changer </a:t>
            </a:r>
            <a:r>
              <a:rPr lang="fr-fr" dirty="0">
                <a:solidFill>
                  <a:srgbClr val="292662"/>
                </a:solidFill>
                <a:latin typeface="Ubuntu" panose="020B0504030602030204" pitchFamily="34" charset="0"/>
              </a:rPr>
              <a:t>des vies. </a:t>
            </a:r>
          </a:p>
        </p:txBody>
      </p:sp>
      <p:pic>
        <p:nvPicPr>
          <p:cNvPr id="18" name="Picture 17" descr="Une personne avec une veste noire&#10;&#10;Description générée automatiquement">
            <a:extLst>
              <a:ext uri="{FF2B5EF4-FFF2-40B4-BE49-F238E27FC236}">
                <a16:creationId xmlns:a16="http://schemas.microsoft.com/office/drawing/2014/main" id="{5EC6F567-70FB-C76B-DA67-F7D30E24D137}"/>
              </a:ext>
            </a:extLst>
          </p:cNvPr>
          <p:cNvPicPr>
            <a:picLocks noChangeAspect="1"/>
          </p:cNvPicPr>
          <p:nvPr/>
        </p:nvPicPr>
        <p:blipFill rotWithShape="1">
          <a:blip r:embed="rId3">
            <a:extLst>
              <a:ext uri="{28A0092B-C50C-407E-A947-70E740481C1C}">
                <a14:useLocalDpi xmlns:a14="http://schemas.microsoft.com/office/drawing/2010/main" val="0"/>
              </a:ext>
            </a:extLst>
          </a:blip>
          <a:srcRect t="2754" r="8181" b="5665"/>
          <a:stretch/>
        </p:blipFill>
        <p:spPr>
          <a:xfrm>
            <a:off x="-77994" y="0"/>
            <a:ext cx="4695130" cy="6972300"/>
          </a:xfrm>
          <a:prstGeom prst="rect">
            <a:avLst/>
          </a:prstGeom>
        </p:spPr>
      </p:pic>
      <p:sp>
        <p:nvSpPr>
          <p:cNvPr id="24" name="Rectangle: Rounded Corners 23">
            <a:hlinkClick r:id="rId4"/>
            <a:extLst>
              <a:ext uri="{FF2B5EF4-FFF2-40B4-BE49-F238E27FC236}">
                <a16:creationId xmlns:a16="http://schemas.microsoft.com/office/drawing/2014/main" id="{DDD8C4B5-6368-CD30-C941-D43E28283DA3}"/>
              </a:ext>
            </a:extLst>
          </p:cNvPr>
          <p:cNvSpPr/>
          <p:nvPr/>
        </p:nvSpPr>
        <p:spPr>
          <a:xfrm>
            <a:off x="4964799" y="5603072"/>
            <a:ext cx="3550559" cy="59624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rgbClr val="292662"/>
                </a:solidFill>
                <a:latin typeface="Ubuntu" panose="020B0504030602030204" pitchFamily="34" charset="0"/>
              </a:rPr>
              <a:t>Regarder une courte biographie</a:t>
            </a:r>
            <a:endParaRPr lang="en-US" b="1" dirty="0">
              <a:solidFill>
                <a:srgbClr val="292662"/>
              </a:solidFill>
            </a:endParaRPr>
          </a:p>
        </p:txBody>
      </p:sp>
      <p:pic>
        <p:nvPicPr>
          <p:cNvPr id="27" name="Graphic 26" descr="Curseur avec remplissage uni">
            <a:extLst>
              <a:ext uri="{FF2B5EF4-FFF2-40B4-BE49-F238E27FC236}">
                <a16:creationId xmlns:a16="http://schemas.microsoft.com/office/drawing/2014/main" id="{D0290CFF-C928-3438-27BE-40216877C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8218" y="5882781"/>
            <a:ext cx="633080" cy="633080"/>
          </a:xfrm>
          <a:prstGeom prst="rect">
            <a:avLst/>
          </a:prstGeom>
        </p:spPr>
      </p:pic>
      <p:grpSp>
        <p:nvGrpSpPr>
          <p:cNvPr id="28" name="Group 27">
            <a:extLst>
              <a:ext uri="{FF2B5EF4-FFF2-40B4-BE49-F238E27FC236}">
                <a16:creationId xmlns:a16="http://schemas.microsoft.com/office/drawing/2014/main" id="{E6772BF9-F0E4-6AFE-80FC-498D0C0F30B9}"/>
              </a:ext>
            </a:extLst>
          </p:cNvPr>
          <p:cNvGrpSpPr/>
          <p:nvPr/>
        </p:nvGrpSpPr>
        <p:grpSpPr>
          <a:xfrm>
            <a:off x="4964799" y="557940"/>
            <a:ext cx="1731558" cy="528060"/>
            <a:chOff x="511793" y="448686"/>
            <a:chExt cx="1731558" cy="528060"/>
          </a:xfrm>
        </p:grpSpPr>
        <p:pic>
          <p:nvPicPr>
            <p:cNvPr id="29" name="Graphic 28">
              <a:extLst>
                <a:ext uri="{FF2B5EF4-FFF2-40B4-BE49-F238E27FC236}">
                  <a16:creationId xmlns:a16="http://schemas.microsoft.com/office/drawing/2014/main" id="{DD338DB1-9317-192B-F37C-5D02D0F0E60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1793" y="448686"/>
              <a:ext cx="528060" cy="528060"/>
            </a:xfrm>
            <a:prstGeom prst="rect">
              <a:avLst/>
            </a:prstGeom>
          </p:spPr>
        </p:pic>
        <p:sp>
          <p:nvSpPr>
            <p:cNvPr id="30" name="TextBox 29">
              <a:extLst>
                <a:ext uri="{FF2B5EF4-FFF2-40B4-BE49-F238E27FC236}">
                  <a16:creationId xmlns:a16="http://schemas.microsoft.com/office/drawing/2014/main" id="{AF770553-46A0-D626-12F7-86CFB5A17E9D}"/>
                </a:ext>
              </a:extLst>
            </p:cNvPr>
            <p:cNvSpPr txBox="1"/>
            <p:nvPr userDrawn="1"/>
          </p:nvSpPr>
          <p:spPr>
            <a:xfrm>
              <a:off x="1019072" y="523666"/>
              <a:ext cx="1224279" cy="346249"/>
            </a:xfrm>
            <a:prstGeom prst="rect">
              <a:avLst/>
            </a:prstGeom>
            <a:noFill/>
          </p:spPr>
          <p:txBody>
            <a:bodyPr wrap="square" rtlCol="0">
              <a:spAutoFit/>
            </a:bodyPr>
            <a:lstStyle/>
            <a:p>
              <a:r>
                <a:rPr lang="fr-fr" sz="1650" b="1" dirty="0">
                  <a:solidFill>
                    <a:srgbClr val="292662"/>
                  </a:solidFill>
                  <a:latin typeface="Ubuntu" panose="020B0504030602030204" pitchFamily="34" charset="0"/>
                </a:rPr>
                <a:t>FAMILLES</a:t>
              </a:r>
            </a:p>
          </p:txBody>
        </p:sp>
      </p:grpSp>
    </p:spTree>
    <p:extLst>
      <p:ext uri="{BB962C8B-B14F-4D97-AF65-F5344CB8AC3E}">
        <p14:creationId xmlns:p14="http://schemas.microsoft.com/office/powerpoint/2010/main" val="193250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6378-6848-FF19-3411-896115F102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B684CC-9E67-1240-5EEB-5A2BC8CD168E}"/>
              </a:ext>
            </a:extLst>
          </p:cNvPr>
          <p:cNvSpPr>
            <a:spLocks noGrp="1"/>
          </p:cNvSpPr>
          <p:nvPr>
            <p:ph type="body" sz="quarter" idx="11"/>
          </p:nvPr>
        </p:nvSpPr>
        <p:spPr>
          <a:xfrm>
            <a:off x="9742716" y="444728"/>
            <a:ext cx="2046514" cy="632958"/>
          </a:xfrm>
        </p:spPr>
        <p:txBody>
          <a:bodyPr/>
          <a:lstStyle/>
          <a:p>
            <a:pPr>
              <a:lnSpc>
                <a:spcPct val="100000"/>
              </a:lnSpc>
            </a:pPr>
            <a:r>
              <a:rPr lang="fr-fr" dirty="0"/>
              <a:t>Planification de la prochaine étape</a:t>
            </a:r>
          </a:p>
        </p:txBody>
      </p:sp>
      <p:sp>
        <p:nvSpPr>
          <p:cNvPr id="3" name="Text Placeholder 2">
            <a:extLst>
              <a:ext uri="{FF2B5EF4-FFF2-40B4-BE49-F238E27FC236}">
                <a16:creationId xmlns:a16="http://schemas.microsoft.com/office/drawing/2014/main" id="{D7DBBD3E-4A34-5F1B-7817-A7310554D9B7}"/>
              </a:ext>
            </a:extLst>
          </p:cNvPr>
          <p:cNvSpPr>
            <a:spLocks noGrp="1"/>
          </p:cNvSpPr>
          <p:nvPr>
            <p:ph type="body" sz="quarter" idx="12"/>
          </p:nvPr>
        </p:nvSpPr>
        <p:spPr>
          <a:xfrm>
            <a:off x="9339945" y="575623"/>
            <a:ext cx="528061" cy="356260"/>
          </a:xfrm>
        </p:spPr>
        <p:txBody>
          <a:bodyPr/>
          <a:lstStyle/>
          <a:p>
            <a:r>
              <a:rPr lang="fr-fr" dirty="0"/>
              <a:t>1.5.</a:t>
            </a:r>
          </a:p>
        </p:txBody>
      </p:sp>
      <p:sp>
        <p:nvSpPr>
          <p:cNvPr id="4" name="Text Placeholder 3">
            <a:extLst>
              <a:ext uri="{FF2B5EF4-FFF2-40B4-BE49-F238E27FC236}">
                <a16:creationId xmlns:a16="http://schemas.microsoft.com/office/drawing/2014/main" id="{626CAACE-FA02-F330-C86C-F2285705FE60}"/>
              </a:ext>
            </a:extLst>
          </p:cNvPr>
          <p:cNvSpPr>
            <a:spLocks noGrp="1"/>
          </p:cNvSpPr>
          <p:nvPr>
            <p:ph type="body" sz="quarter" idx="13"/>
          </p:nvPr>
        </p:nvSpPr>
        <p:spPr/>
        <p:txBody>
          <a:bodyPr/>
          <a:lstStyle/>
          <a:p>
            <a:r>
              <a:rPr lang="fr-fr" dirty="0"/>
              <a:t>Premier jour</a:t>
            </a:r>
          </a:p>
        </p:txBody>
      </p:sp>
      <p:sp>
        <p:nvSpPr>
          <p:cNvPr id="5" name="Rectangle: Rounded Corners 4">
            <a:extLst>
              <a:ext uri="{FF2B5EF4-FFF2-40B4-BE49-F238E27FC236}">
                <a16:creationId xmlns:a16="http://schemas.microsoft.com/office/drawing/2014/main" id="{D781E858-2B26-6DE5-1AD7-571609D8F5B2}"/>
              </a:ext>
            </a:extLst>
          </p:cNvPr>
          <p:cNvSpPr/>
          <p:nvPr/>
        </p:nvSpPr>
        <p:spPr>
          <a:xfrm>
            <a:off x="-280555" y="1242786"/>
            <a:ext cx="3682924"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AF138A7-2463-15BD-8B60-9DA049750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98B5E7CC-AC0D-E229-DC03-8F2C4940298C}"/>
              </a:ext>
            </a:extLst>
          </p:cNvPr>
          <p:cNvSpPr txBox="1"/>
          <p:nvPr/>
        </p:nvSpPr>
        <p:spPr>
          <a:xfrm>
            <a:off x="1244599" y="2000357"/>
            <a:ext cx="191611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8" name="TextBox 7">
            <a:extLst>
              <a:ext uri="{FF2B5EF4-FFF2-40B4-BE49-F238E27FC236}">
                <a16:creationId xmlns:a16="http://schemas.microsoft.com/office/drawing/2014/main" id="{343BA8A9-2314-E8FF-4CB6-B844BEFF6179}"/>
              </a:ext>
            </a:extLst>
          </p:cNvPr>
          <p:cNvSpPr txBox="1"/>
          <p:nvPr/>
        </p:nvSpPr>
        <p:spPr>
          <a:xfrm>
            <a:off x="1244599" y="2561202"/>
            <a:ext cx="2559909" cy="400110"/>
          </a:xfrm>
          <a:prstGeom prst="rect">
            <a:avLst/>
          </a:prstGeom>
          <a:noFill/>
        </p:spPr>
        <p:txBody>
          <a:bodyPr wrap="square" rtlCol="0">
            <a:spAutoFit/>
          </a:bodyPr>
          <a:lstStyle/>
          <a:p>
            <a:r>
              <a:rPr lang="fr-fr" sz="2000" dirty="0">
                <a:solidFill>
                  <a:schemeClr val="bg1"/>
                </a:solidFill>
                <a:latin typeface="Ubuntu" panose="020B0504030602030204" pitchFamily="34" charset="0"/>
              </a:rPr>
              <a:t>Plan d’action</a:t>
            </a:r>
          </a:p>
        </p:txBody>
      </p:sp>
      <p:graphicFrame>
        <p:nvGraphicFramePr>
          <p:cNvPr id="10" name="Table 9">
            <a:extLst>
              <a:ext uri="{FF2B5EF4-FFF2-40B4-BE49-F238E27FC236}">
                <a16:creationId xmlns:a16="http://schemas.microsoft.com/office/drawing/2014/main" id="{0E0EB645-13F7-BEFD-7FE4-96B98F64A345}"/>
              </a:ext>
            </a:extLst>
          </p:cNvPr>
          <p:cNvGraphicFramePr>
            <a:graphicFrameLocks noGrp="1"/>
          </p:cNvGraphicFramePr>
          <p:nvPr>
            <p:extLst>
              <p:ext uri="{D42A27DB-BD31-4B8C-83A1-F6EECF244321}">
                <p14:modId xmlns:p14="http://schemas.microsoft.com/office/powerpoint/2010/main" val="2164969307"/>
              </p:ext>
            </p:extLst>
          </p:nvPr>
        </p:nvGraphicFramePr>
        <p:xfrm>
          <a:off x="3905230" y="2004274"/>
          <a:ext cx="7219293" cy="4610915"/>
        </p:xfrm>
        <a:graphic>
          <a:graphicData uri="http://schemas.openxmlformats.org/drawingml/2006/table">
            <a:tbl>
              <a:tblPr firstRow="1" bandRow="1">
                <a:tableStyleId>{5C22544A-7EE6-4342-B048-85BDC9FD1C3A}</a:tableStyleId>
              </a:tblPr>
              <a:tblGrid>
                <a:gridCol w="3619293">
                  <a:extLst>
                    <a:ext uri="{9D8B030D-6E8A-4147-A177-3AD203B41FA5}">
                      <a16:colId xmlns:a16="http://schemas.microsoft.com/office/drawing/2014/main" val="3788759901"/>
                    </a:ext>
                  </a:extLst>
                </a:gridCol>
                <a:gridCol w="3600000">
                  <a:extLst>
                    <a:ext uri="{9D8B030D-6E8A-4147-A177-3AD203B41FA5}">
                      <a16:colId xmlns:a16="http://schemas.microsoft.com/office/drawing/2014/main" val="3976303494"/>
                    </a:ext>
                  </a:extLst>
                </a:gridCol>
              </a:tblGrid>
              <a:tr h="432000">
                <a:tc gridSpan="2">
                  <a:txBody>
                    <a:bodyPr/>
                    <a:lstStyle/>
                    <a:p>
                      <a:r>
                        <a:rPr lang="fr-fr" sz="1800" dirty="0">
                          <a:solidFill>
                            <a:srgbClr val="F6891F"/>
                          </a:solidFill>
                          <a:latin typeface="Ubuntu" panose="020B0504030602030204" pitchFamily="34" charset="0"/>
                        </a:rPr>
                        <a:t>Mission personnelle : </a:t>
                      </a: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5E8"/>
                    </a:solidFill>
                  </a:tcPr>
                </a:tc>
                <a:tc hMerge="1">
                  <a:txBody>
                    <a:bodyPr/>
                    <a:lstStyle/>
                    <a:p>
                      <a:endParaRPr lang="en-US" sz="2000" dirty="0"/>
                    </a:p>
                  </a:txBody>
                  <a:tcPr marL="99470" marR="99470" marT="49735" marB="49735"/>
                </a:tc>
                <a:extLst>
                  <a:ext uri="{0D108BD9-81ED-4DB2-BD59-A6C34878D82A}">
                    <a16:rowId xmlns:a16="http://schemas.microsoft.com/office/drawing/2014/main" val="1316302768"/>
                  </a:ext>
                </a:extLst>
              </a:tr>
              <a:tr h="180000">
                <a:tc gridSpan="2">
                  <a:txBody>
                    <a:bodyPr/>
                    <a:lstStyle/>
                    <a:p>
                      <a:endParaRPr lang="en-US" sz="800" dirty="0">
                        <a:solidFill>
                          <a:srgbClr val="F6891F"/>
                        </a:solidFill>
                      </a:endParaRP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28320191"/>
                  </a:ext>
                </a:extLst>
              </a:tr>
              <a:tr h="504000">
                <a:tc>
                  <a:txBody>
                    <a:bodyPr/>
                    <a:lstStyle/>
                    <a:p>
                      <a:pPr marL="108000"/>
                      <a:r>
                        <a:rPr lang="fr-fr" sz="1700" dirty="0">
                          <a:solidFill>
                            <a:srgbClr val="292662"/>
                          </a:solidFill>
                          <a:latin typeface="Ubuntu" panose="020B0504030602030204" pitchFamily="34" charset="0"/>
                        </a:rPr>
                        <a:t>Quelles sont les </a:t>
                      </a:r>
                      <a:r>
                        <a:rPr lang="fr-fr" sz="1700">
                          <a:solidFill>
                            <a:srgbClr val="292662"/>
                          </a:solidFill>
                          <a:latin typeface="Ubuntu" panose="020B0504030602030204" pitchFamily="34" charset="0"/>
                        </a:rPr>
                        <a:t>personnes </a:t>
                      </a:r>
                      <a:br>
                        <a:rPr lang="fr-fr" sz="1700">
                          <a:solidFill>
                            <a:srgbClr val="292662"/>
                          </a:solidFill>
                          <a:latin typeface="Ubuntu" panose="020B0504030602030204" pitchFamily="34" charset="0"/>
                        </a:rPr>
                      </a:br>
                      <a:r>
                        <a:rPr lang="fr-fr" sz="1700">
                          <a:solidFill>
                            <a:srgbClr val="292662"/>
                          </a:solidFill>
                          <a:latin typeface="Ubuntu" panose="020B0504030602030204" pitchFamily="34" charset="0"/>
                        </a:rPr>
                        <a:t>qui </a:t>
                      </a:r>
                      <a:r>
                        <a:rPr lang="fr-fr" sz="1700" dirty="0">
                          <a:solidFill>
                            <a:srgbClr val="292662"/>
                          </a:solidFill>
                          <a:latin typeface="Ubuntu" panose="020B0504030602030204" pitchFamily="34" charset="0"/>
                        </a:rPr>
                        <a:t>peuvent m’aider ?</a:t>
                      </a:r>
                    </a:p>
                  </a:txBody>
                  <a:tcPr marL="99470" marR="99470" marT="108000"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fr-fr" sz="1700" dirty="0">
                          <a:solidFill>
                            <a:srgbClr val="292662"/>
                          </a:solidFill>
                          <a:latin typeface="Ubuntu" panose="020B0504030602030204" pitchFamily="34" charset="0"/>
                        </a:rPr>
                        <a:t>De quelles </a:t>
                      </a:r>
                      <a:r>
                        <a:rPr lang="fr-fr" sz="1700">
                          <a:solidFill>
                            <a:srgbClr val="292662"/>
                          </a:solidFill>
                          <a:latin typeface="Ubuntu" panose="020B0504030602030204" pitchFamily="34" charset="0"/>
                        </a:rPr>
                        <a:t>ressources </a:t>
                      </a:r>
                      <a:br>
                        <a:rPr lang="fr-fr" sz="1700">
                          <a:solidFill>
                            <a:srgbClr val="292662"/>
                          </a:solidFill>
                          <a:latin typeface="Ubuntu" panose="020B0504030602030204" pitchFamily="34" charset="0"/>
                        </a:rPr>
                      </a:br>
                      <a:r>
                        <a:rPr lang="fr-fr" sz="1700">
                          <a:solidFill>
                            <a:srgbClr val="292662"/>
                          </a:solidFill>
                          <a:latin typeface="Ubuntu" panose="020B0504030602030204" pitchFamily="34" charset="0"/>
                        </a:rPr>
                        <a:t>ai-je </a:t>
                      </a:r>
                      <a:r>
                        <a:rPr lang="fr-fr" sz="1700" dirty="0">
                          <a:solidFill>
                            <a:srgbClr val="292662"/>
                          </a:solidFill>
                          <a:latin typeface="Ubuntu" panose="020B0504030602030204" pitchFamily="34" charset="0"/>
                        </a:rPr>
                        <a:t>besoin ?</a:t>
                      </a:r>
                    </a:p>
                  </a:txBody>
                  <a:tcPr marL="99470" marR="99470" marT="108000"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230045"/>
                  </a:ext>
                </a:extLst>
              </a:tr>
              <a:tr h="1332000">
                <a:tc>
                  <a:txBody>
                    <a:bodyPr/>
                    <a:lstStyle/>
                    <a:p>
                      <a:endParaRPr lang="en-US" sz="1600" dirty="0">
                        <a:latin typeface="Ubuntu" panose="020B0504030602030204" pitchFamily="34" charset="0"/>
                      </a:endParaRP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Ubuntu" panose="020B0504030602030204" pitchFamily="34" charset="0"/>
                      </a:endParaRP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522802"/>
                  </a:ext>
                </a:extLst>
              </a:tr>
              <a:tr h="504000">
                <a:tc>
                  <a:txBody>
                    <a:bodyPr/>
                    <a:lstStyle/>
                    <a:p>
                      <a:pPr marL="108000"/>
                      <a:r>
                        <a:rPr lang="fr-fr" sz="1700" dirty="0">
                          <a:solidFill>
                            <a:srgbClr val="292662"/>
                          </a:solidFill>
                          <a:latin typeface="Ubuntu" panose="020B0504030602030204" pitchFamily="34" charset="0"/>
                        </a:rPr>
                        <a:t>À quelles problématiques pourrais-je être confronté(e) ?</a:t>
                      </a: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fr-fr" sz="1700" dirty="0">
                          <a:solidFill>
                            <a:srgbClr val="292662"/>
                          </a:solidFill>
                          <a:latin typeface="Ubuntu" panose="020B0504030602030204" pitchFamily="34" charset="0"/>
                        </a:rPr>
                        <a:t>Quelles sont les </a:t>
                      </a:r>
                      <a:r>
                        <a:rPr lang="fr-fr" sz="1700">
                          <a:solidFill>
                            <a:srgbClr val="292662"/>
                          </a:solidFill>
                          <a:latin typeface="Ubuntu" panose="020B0504030602030204" pitchFamily="34" charset="0"/>
                        </a:rPr>
                        <a:t>solutions </a:t>
                      </a:r>
                      <a:br>
                        <a:rPr lang="fr-fr" sz="1700">
                          <a:solidFill>
                            <a:srgbClr val="292662"/>
                          </a:solidFill>
                          <a:latin typeface="Ubuntu" panose="020B0504030602030204" pitchFamily="34" charset="0"/>
                        </a:rPr>
                      </a:br>
                      <a:r>
                        <a:rPr lang="fr-fr" sz="1700">
                          <a:solidFill>
                            <a:srgbClr val="292662"/>
                          </a:solidFill>
                          <a:latin typeface="Ubuntu" panose="020B0504030602030204" pitchFamily="34" charset="0"/>
                        </a:rPr>
                        <a:t>à </a:t>
                      </a:r>
                      <a:r>
                        <a:rPr lang="fr-fr" sz="1700" dirty="0">
                          <a:solidFill>
                            <a:srgbClr val="292662"/>
                          </a:solidFill>
                          <a:latin typeface="Ubuntu" panose="020B0504030602030204" pitchFamily="34" charset="0"/>
                        </a:rPr>
                        <a:t>ces problématiques ?</a:t>
                      </a: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145415"/>
                  </a:ext>
                </a:extLst>
              </a:tr>
              <a:tr h="1332000">
                <a:tc>
                  <a:txBody>
                    <a:bodyPr/>
                    <a:lstStyle/>
                    <a:p>
                      <a:endParaRPr lang="en-US" sz="2000" dirty="0"/>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1256380"/>
                  </a:ext>
                </a:extLst>
              </a:tr>
            </a:tbl>
          </a:graphicData>
        </a:graphic>
      </p:graphicFrame>
    </p:spTree>
    <p:extLst>
      <p:ext uri="{BB962C8B-B14F-4D97-AF65-F5344CB8AC3E}">
        <p14:creationId xmlns:p14="http://schemas.microsoft.com/office/powerpoint/2010/main" val="4201200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E97DE-2344-E3AC-9472-C8EE0EFF94FE}"/>
            </a:ext>
          </a:extLst>
        </p:cNvPr>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3AE1FBD0-FEAB-BF2F-E971-9EF106D17846}"/>
              </a:ext>
            </a:extLst>
          </p:cNvPr>
          <p:cNvPicPr>
            <a:picLocks noChangeAspect="1"/>
          </p:cNvPicPr>
          <p:nvPr/>
        </p:nvPicPr>
        <p:blipFill>
          <a:blip r:embed="rId4"/>
          <a:stretch>
            <a:fillRect/>
          </a:stretch>
        </p:blipFill>
        <p:spPr>
          <a:xfrm>
            <a:off x="1955103" y="1831630"/>
            <a:ext cx="8281793" cy="4638364"/>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5DE08E64-ED55-61F3-3C66-41BDA0071327}"/>
              </a:ext>
            </a:extLst>
          </p:cNvPr>
          <p:cNvSpPr txBox="1"/>
          <p:nvPr/>
        </p:nvSpPr>
        <p:spPr>
          <a:xfrm>
            <a:off x="811899" y="1001650"/>
            <a:ext cx="10516008" cy="523220"/>
          </a:xfrm>
          <a:prstGeom prst="rect">
            <a:avLst/>
          </a:prstGeom>
          <a:noFill/>
        </p:spPr>
        <p:txBody>
          <a:bodyPr wrap="square" rtlCol="0">
            <a:spAutoFit/>
          </a:bodyPr>
          <a:lstStyle/>
          <a:p>
            <a:r>
              <a:rPr lang="fr-fr" sz="2800" b="1" dirty="0">
                <a:solidFill>
                  <a:srgbClr val="292662"/>
                </a:solidFill>
                <a:latin typeface="Ubuntu" panose="020B0504030602030204" pitchFamily="34" charset="0"/>
              </a:rPr>
              <a:t>Séance de remise en forme</a:t>
            </a:r>
            <a:r>
              <a:rPr lang="fr-fr" sz="2800" b="1" dirty="0">
                <a:solidFill>
                  <a:srgbClr val="F6891F"/>
                </a:solidFill>
                <a:latin typeface="Ubuntu" panose="020B0504030602030204" pitchFamily="34" charset="0"/>
              </a:rPr>
              <a:t> + </a:t>
            </a:r>
            <a:r>
              <a:rPr lang="fr-fr" sz="2800" b="1" dirty="0">
                <a:solidFill>
                  <a:srgbClr val="292662"/>
                </a:solidFill>
                <a:latin typeface="Ubuntu" panose="020B0504030602030204" pitchFamily="34" charset="0"/>
              </a:rPr>
              <a:t>Pause libre</a:t>
            </a:r>
          </a:p>
        </p:txBody>
      </p:sp>
      <p:grpSp>
        <p:nvGrpSpPr>
          <p:cNvPr id="2" name="Group 1">
            <a:extLst>
              <a:ext uri="{FF2B5EF4-FFF2-40B4-BE49-F238E27FC236}">
                <a16:creationId xmlns:a16="http://schemas.microsoft.com/office/drawing/2014/main" id="{FCBBF8A7-626C-17D2-79F8-A9122E8737E3}"/>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4371F1AA-7A97-81DD-31B7-80B95EAF919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Lecture avec remplissage uni">
              <a:hlinkClick r:id="rId3"/>
              <a:extLst>
                <a:ext uri="{FF2B5EF4-FFF2-40B4-BE49-F238E27FC236}">
                  <a16:creationId xmlns:a16="http://schemas.microsoft.com/office/drawing/2014/main" id="{B88AB0E9-F47C-CF7F-77B7-C5FF1F1907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3682427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C04205-0277-1DCF-0717-C042FBF48B1B}"/>
              </a:ext>
            </a:extLst>
          </p:cNvPr>
          <p:cNvSpPr>
            <a:spLocks noGrp="1"/>
          </p:cNvSpPr>
          <p:nvPr>
            <p:ph type="body" sz="quarter" idx="10"/>
          </p:nvPr>
        </p:nvSpPr>
        <p:spPr/>
        <p:txBody>
          <a:bodyPr/>
          <a:lstStyle/>
          <a:p>
            <a:r>
              <a:rPr lang="fr-fr" dirty="0"/>
              <a:t>Premier jour</a:t>
            </a:r>
          </a:p>
        </p:txBody>
      </p:sp>
      <p:sp>
        <p:nvSpPr>
          <p:cNvPr id="6" name="Text Placeholder 5">
            <a:extLst>
              <a:ext uri="{FF2B5EF4-FFF2-40B4-BE49-F238E27FC236}">
                <a16:creationId xmlns:a16="http://schemas.microsoft.com/office/drawing/2014/main" id="{26C74173-36CB-793A-B776-B85DD2C3720D}"/>
              </a:ext>
            </a:extLst>
          </p:cNvPr>
          <p:cNvSpPr>
            <a:spLocks noGrp="1"/>
          </p:cNvSpPr>
          <p:nvPr>
            <p:ph type="body" sz="quarter" idx="11"/>
          </p:nvPr>
        </p:nvSpPr>
        <p:spPr/>
        <p:txBody>
          <a:bodyPr/>
          <a:lstStyle/>
          <a:p>
            <a:r>
              <a:rPr lang="fr-fr" dirty="0"/>
              <a:t>Conférencier invité</a:t>
            </a:r>
          </a:p>
        </p:txBody>
      </p:sp>
      <p:sp>
        <p:nvSpPr>
          <p:cNvPr id="7" name="Text Placeholder 6">
            <a:extLst>
              <a:ext uri="{FF2B5EF4-FFF2-40B4-BE49-F238E27FC236}">
                <a16:creationId xmlns:a16="http://schemas.microsoft.com/office/drawing/2014/main" id="{E7A026B8-3277-3EDB-0835-9AB2FC069365}"/>
              </a:ext>
            </a:extLst>
          </p:cNvPr>
          <p:cNvSpPr>
            <a:spLocks noGrp="1"/>
          </p:cNvSpPr>
          <p:nvPr>
            <p:ph type="body" sz="quarter" idx="12"/>
          </p:nvPr>
        </p:nvSpPr>
        <p:spPr/>
        <p:txBody>
          <a:bodyPr>
            <a:normAutofit fontScale="92500" lnSpcReduction="20000"/>
          </a:bodyPr>
          <a:lstStyle/>
          <a:p>
            <a:r>
              <a:rPr lang="fr-fr" dirty="0"/>
              <a:t>1.6.</a:t>
            </a:r>
          </a:p>
        </p:txBody>
      </p:sp>
      <p:sp>
        <p:nvSpPr>
          <p:cNvPr id="8" name="Text Placeholder 7">
            <a:extLst>
              <a:ext uri="{FF2B5EF4-FFF2-40B4-BE49-F238E27FC236}">
                <a16:creationId xmlns:a16="http://schemas.microsoft.com/office/drawing/2014/main" id="{E16320FB-D102-3379-F160-BBBDC5D016B0}"/>
              </a:ext>
            </a:extLst>
          </p:cNvPr>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7946892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4D12-AABE-F890-1105-18511F39082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9A5DE35-853C-B669-0B44-2C1A76DDE46D}"/>
              </a:ext>
            </a:extLst>
          </p:cNvPr>
          <p:cNvSpPr>
            <a:spLocks noGrp="1"/>
          </p:cNvSpPr>
          <p:nvPr>
            <p:ph type="body" sz="quarter" idx="11"/>
          </p:nvPr>
        </p:nvSpPr>
        <p:spPr>
          <a:xfrm>
            <a:off x="716278" y="3052962"/>
            <a:ext cx="4681537" cy="630156"/>
          </a:xfrm>
        </p:spPr>
        <p:txBody>
          <a:bodyPr>
            <a:normAutofit/>
          </a:bodyPr>
          <a:lstStyle/>
          <a:p>
            <a:r>
              <a:rPr lang="fr-fr" dirty="0"/>
              <a:t>Deuxième jour</a:t>
            </a:r>
          </a:p>
        </p:txBody>
      </p:sp>
    </p:spTree>
    <p:extLst>
      <p:ext uri="{BB962C8B-B14F-4D97-AF65-F5344CB8AC3E}">
        <p14:creationId xmlns:p14="http://schemas.microsoft.com/office/powerpoint/2010/main" val="30957201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071D9-F2B3-3BD9-6B93-5E9A8D4CF218}"/>
              </a:ext>
            </a:extLst>
          </p:cNvPr>
          <p:cNvSpPr>
            <a:spLocks noGrp="1"/>
          </p:cNvSpPr>
          <p:nvPr>
            <p:ph type="body" sz="quarter" idx="10"/>
          </p:nvPr>
        </p:nvSpPr>
        <p:spPr/>
        <p:txBody>
          <a:bodyPr/>
          <a:lstStyle/>
          <a:p>
            <a:r>
              <a:rPr lang="fr-fr" dirty="0"/>
              <a:t>Deuxième jour</a:t>
            </a:r>
          </a:p>
        </p:txBody>
      </p:sp>
      <p:sp>
        <p:nvSpPr>
          <p:cNvPr id="3" name="Text Placeholder 2">
            <a:extLst>
              <a:ext uri="{FF2B5EF4-FFF2-40B4-BE49-F238E27FC236}">
                <a16:creationId xmlns:a16="http://schemas.microsoft.com/office/drawing/2014/main" id="{D470DD40-B99D-7CFD-01C2-43C2BEA28FB5}"/>
              </a:ext>
            </a:extLst>
          </p:cNvPr>
          <p:cNvSpPr>
            <a:spLocks noGrp="1"/>
          </p:cNvSpPr>
          <p:nvPr>
            <p:ph type="body" sz="quarter" idx="11"/>
          </p:nvPr>
        </p:nvSpPr>
        <p:spPr/>
        <p:txBody>
          <a:bodyPr/>
          <a:lstStyle/>
          <a:p>
            <a:r>
              <a:rPr lang="fr-fr" dirty="0"/>
              <a:t>Journée sur le terrain</a:t>
            </a:r>
          </a:p>
        </p:txBody>
      </p:sp>
      <p:sp>
        <p:nvSpPr>
          <p:cNvPr id="4" name="Text Placeholder 3">
            <a:extLst>
              <a:ext uri="{FF2B5EF4-FFF2-40B4-BE49-F238E27FC236}">
                <a16:creationId xmlns:a16="http://schemas.microsoft.com/office/drawing/2014/main" id="{D5609976-ACCE-4A78-1DE6-435E5122DA5B}"/>
              </a:ext>
            </a:extLst>
          </p:cNvPr>
          <p:cNvSpPr>
            <a:spLocks noGrp="1"/>
          </p:cNvSpPr>
          <p:nvPr>
            <p:ph type="body" sz="quarter" idx="12"/>
          </p:nvPr>
        </p:nvSpPr>
        <p:spPr>
          <a:xfrm>
            <a:off x="4679910" y="3238012"/>
            <a:ext cx="957943" cy="514481"/>
          </a:xfrm>
        </p:spPr>
        <p:txBody>
          <a:bodyPr>
            <a:normAutofit fontScale="92500" lnSpcReduction="20000"/>
          </a:bodyPr>
          <a:lstStyle/>
          <a:p>
            <a:r>
              <a:rPr lang="fr-fr" dirty="0"/>
              <a:t>2.1.</a:t>
            </a:r>
          </a:p>
        </p:txBody>
      </p:sp>
      <p:sp>
        <p:nvSpPr>
          <p:cNvPr id="5" name="Text Placeholder 4">
            <a:extLst>
              <a:ext uri="{FF2B5EF4-FFF2-40B4-BE49-F238E27FC236}">
                <a16:creationId xmlns:a16="http://schemas.microsoft.com/office/drawing/2014/main" id="{57847680-8EBE-EA25-8B8B-F0FA13995CDC}"/>
              </a:ext>
            </a:extLst>
          </p:cNvPr>
          <p:cNvSpPr>
            <a:spLocks noGrp="1"/>
          </p:cNvSpPr>
          <p:nvPr>
            <p:ph type="body" sz="quarter" idx="13"/>
          </p:nvPr>
        </p:nvSpPr>
        <p:spPr>
          <a:xfrm>
            <a:off x="673966" y="560174"/>
            <a:ext cx="424996" cy="359001"/>
          </a:xfrm>
        </p:spPr>
        <p:txBody>
          <a:bodyPr/>
          <a:lstStyle/>
          <a:p>
            <a:r>
              <a:rPr lang="fr-fr" dirty="0"/>
              <a:t>2</a:t>
            </a:r>
          </a:p>
        </p:txBody>
      </p:sp>
    </p:spTree>
    <p:extLst>
      <p:ext uri="{BB962C8B-B14F-4D97-AF65-F5344CB8AC3E}">
        <p14:creationId xmlns:p14="http://schemas.microsoft.com/office/powerpoint/2010/main" val="3173011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307DD4-646C-8FE6-334C-773FCD01E5B9}"/>
              </a:ext>
            </a:extLst>
          </p:cNvPr>
          <p:cNvSpPr txBox="1"/>
          <p:nvPr/>
        </p:nvSpPr>
        <p:spPr>
          <a:xfrm>
            <a:off x="811899" y="1001650"/>
            <a:ext cx="8926905" cy="523220"/>
          </a:xfrm>
          <a:prstGeom prst="rect">
            <a:avLst/>
          </a:prstGeom>
          <a:noFill/>
        </p:spPr>
        <p:txBody>
          <a:bodyPr wrap="square" rtlCol="0">
            <a:spAutoFit/>
          </a:bodyPr>
          <a:lstStyle/>
          <a:p>
            <a:r>
              <a:rPr lang="fr-fr" sz="2800" b="1" dirty="0">
                <a:solidFill>
                  <a:srgbClr val="292662"/>
                </a:solidFill>
                <a:latin typeface="Ubuntu" panose="020B0504030602030204" pitchFamily="34" charset="0"/>
              </a:rPr>
              <a:t>Pause déjeuner </a:t>
            </a:r>
            <a:r>
              <a:rPr lang="fr-fr" sz="2800" b="1" dirty="0">
                <a:solidFill>
                  <a:srgbClr val="F6891F"/>
                </a:solidFill>
                <a:latin typeface="Ubuntu" panose="020B0504030602030204" pitchFamily="34" charset="0"/>
              </a:rPr>
              <a:t>+</a:t>
            </a:r>
            <a:r>
              <a:rPr lang="fr-fr" sz="2800" b="1" dirty="0">
                <a:solidFill>
                  <a:srgbClr val="292662"/>
                </a:solidFill>
                <a:latin typeface="Ubuntu" panose="020B0504030602030204" pitchFamily="34" charset="0"/>
              </a:rPr>
              <a:t> Séance de remise en forme </a:t>
            </a:r>
          </a:p>
        </p:txBody>
      </p:sp>
      <p:pic>
        <p:nvPicPr>
          <p:cNvPr id="6" name="Picture 5">
            <a:hlinkClick r:id="rId3"/>
            <a:extLst>
              <a:ext uri="{FF2B5EF4-FFF2-40B4-BE49-F238E27FC236}">
                <a16:creationId xmlns:a16="http://schemas.microsoft.com/office/drawing/2014/main" id="{ADE29A73-D150-1C38-CFC9-F6CC4F21FDC9}"/>
              </a:ext>
            </a:extLst>
          </p:cNvPr>
          <p:cNvPicPr>
            <a:picLocks noChangeAspect="1"/>
          </p:cNvPicPr>
          <p:nvPr/>
        </p:nvPicPr>
        <p:blipFill>
          <a:blip r:embed="rId4"/>
          <a:stretch>
            <a:fillRect/>
          </a:stretch>
        </p:blipFill>
        <p:spPr>
          <a:xfrm>
            <a:off x="1759390" y="1717130"/>
            <a:ext cx="8673220" cy="4875479"/>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id="{484CEE03-06D7-DE8A-F712-B5C6C4A38399}"/>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96A40C71-DFC9-94D3-4D03-4899422372D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Lecture avec remplissage uni">
              <a:hlinkClick r:id="rId3"/>
              <a:extLst>
                <a:ext uri="{FF2B5EF4-FFF2-40B4-BE49-F238E27FC236}">
                  <a16:creationId xmlns:a16="http://schemas.microsoft.com/office/drawing/2014/main" id="{016E839C-CBA8-A07E-039D-E0B96B93C7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238845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B148A-D735-E496-1723-4B241127267E}"/>
              </a:ext>
            </a:extLst>
          </p:cNvPr>
          <p:cNvSpPr>
            <a:spLocks noGrp="1"/>
          </p:cNvSpPr>
          <p:nvPr>
            <p:ph type="body" sz="quarter" idx="10"/>
          </p:nvPr>
        </p:nvSpPr>
        <p:spPr/>
        <p:txBody>
          <a:bodyPr>
            <a:noAutofit/>
          </a:bodyPr>
          <a:lstStyle/>
          <a:p>
            <a:r>
              <a:rPr lang="fr-fr" dirty="0"/>
              <a:t>Deuxième jour</a:t>
            </a:r>
          </a:p>
        </p:txBody>
      </p:sp>
      <p:sp>
        <p:nvSpPr>
          <p:cNvPr id="3" name="Text Placeholder 2">
            <a:extLst>
              <a:ext uri="{FF2B5EF4-FFF2-40B4-BE49-F238E27FC236}">
                <a16:creationId xmlns:a16="http://schemas.microsoft.com/office/drawing/2014/main" id="{AC19E0F0-A78B-EA66-658B-C2832C873AC3}"/>
              </a:ext>
            </a:extLst>
          </p:cNvPr>
          <p:cNvSpPr>
            <a:spLocks noGrp="1"/>
          </p:cNvSpPr>
          <p:nvPr>
            <p:ph type="body" sz="quarter" idx="11"/>
          </p:nvPr>
        </p:nvSpPr>
        <p:spPr>
          <a:xfrm>
            <a:off x="6095999" y="2775308"/>
            <a:ext cx="5933243" cy="1307383"/>
          </a:xfrm>
        </p:spPr>
        <p:txBody>
          <a:bodyPr>
            <a:noAutofit/>
          </a:bodyPr>
          <a:lstStyle/>
          <a:p>
            <a:pPr>
              <a:lnSpc>
                <a:spcPct val="95000"/>
              </a:lnSpc>
            </a:pPr>
            <a:r>
              <a:rPr lang="fr-fr" sz="3400" dirty="0"/>
              <a:t>Débriefing + Questionnaire final facultatif sur le bien-être familial</a:t>
            </a:r>
          </a:p>
        </p:txBody>
      </p:sp>
      <p:sp>
        <p:nvSpPr>
          <p:cNvPr id="5" name="Text Placeholder 4">
            <a:extLst>
              <a:ext uri="{FF2B5EF4-FFF2-40B4-BE49-F238E27FC236}">
                <a16:creationId xmlns:a16="http://schemas.microsoft.com/office/drawing/2014/main" id="{A60F0F60-55AC-6CA3-8219-1D00E03CB0CB}"/>
              </a:ext>
            </a:extLst>
          </p:cNvPr>
          <p:cNvSpPr>
            <a:spLocks noGrp="1"/>
          </p:cNvSpPr>
          <p:nvPr>
            <p:ph type="body" sz="quarter" idx="13"/>
          </p:nvPr>
        </p:nvSpPr>
        <p:spPr/>
        <p:txBody>
          <a:bodyPr>
            <a:noAutofit/>
          </a:bodyPr>
          <a:lstStyle/>
          <a:p>
            <a:r>
              <a:rPr lang="fr-fr" dirty="0"/>
              <a:t>2</a:t>
            </a:r>
          </a:p>
        </p:txBody>
      </p:sp>
      <p:sp>
        <p:nvSpPr>
          <p:cNvPr id="8" name="Text Placeholder 3">
            <a:extLst>
              <a:ext uri="{FF2B5EF4-FFF2-40B4-BE49-F238E27FC236}">
                <a16:creationId xmlns:a16="http://schemas.microsoft.com/office/drawing/2014/main" id="{795C5B17-F869-AB42-55FD-C6A28F7F4BE5}"/>
              </a:ext>
            </a:extLst>
          </p:cNvPr>
          <p:cNvSpPr>
            <a:spLocks noGrp="1"/>
          </p:cNvSpPr>
          <p:nvPr>
            <p:ph type="body" sz="quarter" idx="12"/>
          </p:nvPr>
        </p:nvSpPr>
        <p:spPr>
          <a:xfrm>
            <a:off x="4679910" y="3227621"/>
            <a:ext cx="957943" cy="514481"/>
          </a:xfrm>
        </p:spPr>
        <p:txBody>
          <a:bodyPr>
            <a:normAutofit fontScale="92500" lnSpcReduction="20000"/>
          </a:bodyPr>
          <a:lstStyle/>
          <a:p>
            <a:r>
              <a:rPr lang="en-US" dirty="0"/>
              <a:t>2.2.</a:t>
            </a:r>
          </a:p>
        </p:txBody>
      </p:sp>
    </p:spTree>
    <p:extLst>
      <p:ext uri="{BB962C8B-B14F-4D97-AF65-F5344CB8AC3E}">
        <p14:creationId xmlns:p14="http://schemas.microsoft.com/office/powerpoint/2010/main" val="3606697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F087-E90A-5B6C-512C-23F7210798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D93E13-E905-553E-1BFC-BACD01B8F0DB}"/>
              </a:ext>
            </a:extLst>
          </p:cNvPr>
          <p:cNvSpPr>
            <a:spLocks noGrp="1"/>
          </p:cNvSpPr>
          <p:nvPr>
            <p:ph type="body" sz="quarter" idx="11"/>
          </p:nvPr>
        </p:nvSpPr>
        <p:spPr>
          <a:xfrm>
            <a:off x="9742716" y="444728"/>
            <a:ext cx="2046514" cy="632958"/>
          </a:xfrm>
        </p:spPr>
        <p:txBody>
          <a:bodyPr/>
          <a:lstStyle/>
          <a:p>
            <a:r>
              <a:rPr lang="fr-fr" dirty="0"/>
              <a:t>Débriefing</a:t>
            </a:r>
          </a:p>
        </p:txBody>
      </p:sp>
      <p:sp>
        <p:nvSpPr>
          <p:cNvPr id="3" name="Text Placeholder 2">
            <a:extLst>
              <a:ext uri="{FF2B5EF4-FFF2-40B4-BE49-F238E27FC236}">
                <a16:creationId xmlns:a16="http://schemas.microsoft.com/office/drawing/2014/main" id="{E6027D68-8708-2B3E-B758-248432B2CBDD}"/>
              </a:ext>
            </a:extLst>
          </p:cNvPr>
          <p:cNvSpPr>
            <a:spLocks noGrp="1"/>
          </p:cNvSpPr>
          <p:nvPr>
            <p:ph type="body" sz="quarter" idx="12"/>
          </p:nvPr>
        </p:nvSpPr>
        <p:spPr>
          <a:xfrm>
            <a:off x="9339945" y="575623"/>
            <a:ext cx="528061" cy="356260"/>
          </a:xfrm>
        </p:spPr>
        <p:txBody>
          <a:bodyPr/>
          <a:lstStyle/>
          <a:p>
            <a:r>
              <a:rPr lang="fr-fr" dirty="0"/>
              <a:t>2.2.</a:t>
            </a:r>
          </a:p>
        </p:txBody>
      </p:sp>
      <p:sp>
        <p:nvSpPr>
          <p:cNvPr id="4" name="Text Placeholder 3">
            <a:extLst>
              <a:ext uri="{FF2B5EF4-FFF2-40B4-BE49-F238E27FC236}">
                <a16:creationId xmlns:a16="http://schemas.microsoft.com/office/drawing/2014/main" id="{8966788C-CAFA-E696-6C55-5113CA5FD134}"/>
              </a:ext>
            </a:extLst>
          </p:cNvPr>
          <p:cNvSpPr>
            <a:spLocks noGrp="1"/>
          </p:cNvSpPr>
          <p:nvPr>
            <p:ph type="body" sz="quarter" idx="13"/>
          </p:nvPr>
        </p:nvSpPr>
        <p:spPr/>
        <p:txBody>
          <a:bodyPr/>
          <a:lstStyle/>
          <a:p>
            <a:r>
              <a:rPr lang="fr-fr" dirty="0"/>
              <a:t>Deuxième jour</a:t>
            </a:r>
          </a:p>
        </p:txBody>
      </p:sp>
      <p:sp>
        <p:nvSpPr>
          <p:cNvPr id="5" name="Rectangle: Rounded Corners 4">
            <a:extLst>
              <a:ext uri="{FF2B5EF4-FFF2-40B4-BE49-F238E27FC236}">
                <a16:creationId xmlns:a16="http://schemas.microsoft.com/office/drawing/2014/main" id="{FC8FE1A3-CA0C-2947-F73B-966CF466A9B9}"/>
              </a:ext>
            </a:extLst>
          </p:cNvPr>
          <p:cNvSpPr/>
          <p:nvPr/>
        </p:nvSpPr>
        <p:spPr>
          <a:xfrm>
            <a:off x="-342901" y="1242786"/>
            <a:ext cx="3745269"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AB3AAA9-7CA0-68DD-3F29-E16A50CE0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D58AFF18-BDBA-7448-067C-2EACE1F07924}"/>
              </a:ext>
            </a:extLst>
          </p:cNvPr>
          <p:cNvSpPr txBox="1"/>
          <p:nvPr/>
        </p:nvSpPr>
        <p:spPr>
          <a:xfrm>
            <a:off x="1244599" y="2000357"/>
            <a:ext cx="191611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8" name="TextBox 7">
            <a:extLst>
              <a:ext uri="{FF2B5EF4-FFF2-40B4-BE49-F238E27FC236}">
                <a16:creationId xmlns:a16="http://schemas.microsoft.com/office/drawing/2014/main" id="{27E5B644-6D30-69FC-EA41-B59E92EA5986}"/>
              </a:ext>
            </a:extLst>
          </p:cNvPr>
          <p:cNvSpPr txBox="1"/>
          <p:nvPr/>
        </p:nvSpPr>
        <p:spPr>
          <a:xfrm>
            <a:off x="1244599" y="2561202"/>
            <a:ext cx="1711961" cy="410598"/>
          </a:xfrm>
          <a:prstGeom prst="rect">
            <a:avLst/>
          </a:prstGeom>
          <a:noFill/>
        </p:spPr>
        <p:txBody>
          <a:bodyPr wrap="square" rtlCol="0">
            <a:spAutoFit/>
          </a:bodyPr>
          <a:lstStyle/>
          <a:p>
            <a:r>
              <a:rPr lang="fr-fr" sz="2000" dirty="0">
                <a:solidFill>
                  <a:schemeClr val="bg1"/>
                </a:solidFill>
                <a:latin typeface="Ubuntu" panose="020B0504030602030204" pitchFamily="34" charset="0"/>
              </a:rPr>
              <a:t>Réflexions</a:t>
            </a:r>
          </a:p>
        </p:txBody>
      </p:sp>
      <p:sp>
        <p:nvSpPr>
          <p:cNvPr id="15" name="TextBox 14">
            <a:extLst>
              <a:ext uri="{FF2B5EF4-FFF2-40B4-BE49-F238E27FC236}">
                <a16:creationId xmlns:a16="http://schemas.microsoft.com/office/drawing/2014/main" id="{C59FFEC2-8B14-22C1-DB19-9CAEC87A3014}"/>
              </a:ext>
            </a:extLst>
          </p:cNvPr>
          <p:cNvSpPr txBox="1"/>
          <p:nvPr/>
        </p:nvSpPr>
        <p:spPr>
          <a:xfrm>
            <a:off x="6513977" y="4279761"/>
            <a:ext cx="2419466" cy="1537344"/>
          </a:xfrm>
          <a:prstGeom prst="rect">
            <a:avLst/>
          </a:prstGeom>
          <a:noFill/>
        </p:spPr>
        <p:txBody>
          <a:bodyPr wrap="square" rtlCol="0">
            <a:spAutoFit/>
          </a:bodyPr>
          <a:lstStyle/>
          <a:p>
            <a:pPr marL="355600" indent="-355600">
              <a:lnSpc>
                <a:spcPct val="120000"/>
              </a:lnSpc>
              <a:buBlip>
                <a:blip r:embed="rId5"/>
              </a:buBlip>
            </a:pPr>
            <a:r>
              <a:rPr lang="fr-fr" sz="1600" b="1" dirty="0">
                <a:solidFill>
                  <a:srgbClr val="292662"/>
                </a:solidFill>
                <a:latin typeface="Ubuntu" panose="020B0504030602030204" pitchFamily="34" charset="0"/>
              </a:rPr>
              <a:t>Bourgeon</a:t>
            </a:r>
          </a:p>
          <a:p>
            <a:pPr>
              <a:lnSpc>
                <a:spcPct val="120000"/>
              </a:lnSpc>
              <a:spcAft>
                <a:spcPts val="1200"/>
              </a:spcAft>
            </a:pPr>
            <a:r>
              <a:rPr lang="fr-fr" sz="1600" dirty="0">
                <a:solidFill>
                  <a:srgbClr val="292662"/>
                </a:solidFill>
                <a:latin typeface="Ubuntu" panose="020B0504030602030204" pitchFamily="34" charset="0"/>
              </a:rPr>
              <a:t>De nouvelles idées ou un point que vous avez hâte de connaître </a:t>
            </a:r>
            <a:r>
              <a:rPr lang="fr-fr" sz="1600">
                <a:solidFill>
                  <a:srgbClr val="292662"/>
                </a:solidFill>
                <a:latin typeface="Ubuntu" panose="020B0504030602030204" pitchFamily="34" charset="0"/>
              </a:rPr>
              <a:t>ou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de </a:t>
            </a:r>
            <a:r>
              <a:rPr lang="fr-fr" sz="1600" dirty="0">
                <a:solidFill>
                  <a:srgbClr val="292662"/>
                </a:solidFill>
                <a:latin typeface="Ubuntu" panose="020B0504030602030204" pitchFamily="34" charset="0"/>
              </a:rPr>
              <a:t>mieux comprendre.</a:t>
            </a:r>
          </a:p>
        </p:txBody>
      </p:sp>
      <p:sp>
        <p:nvSpPr>
          <p:cNvPr id="16" name="TextBox 15">
            <a:extLst>
              <a:ext uri="{FF2B5EF4-FFF2-40B4-BE49-F238E27FC236}">
                <a16:creationId xmlns:a16="http://schemas.microsoft.com/office/drawing/2014/main" id="{A1F513FC-E673-C1F1-1DA3-00CA9EEA2F73}"/>
              </a:ext>
            </a:extLst>
          </p:cNvPr>
          <p:cNvSpPr txBox="1"/>
          <p:nvPr/>
        </p:nvSpPr>
        <p:spPr>
          <a:xfrm>
            <a:off x="9173803" y="4279761"/>
            <a:ext cx="2709946" cy="1832809"/>
          </a:xfrm>
          <a:prstGeom prst="rect">
            <a:avLst/>
          </a:prstGeom>
          <a:noFill/>
        </p:spPr>
        <p:txBody>
          <a:bodyPr wrap="square" rtlCol="0">
            <a:spAutoFit/>
          </a:bodyPr>
          <a:lstStyle/>
          <a:p>
            <a:pPr marL="355600" indent="-355600">
              <a:lnSpc>
                <a:spcPct val="120000"/>
              </a:lnSpc>
              <a:buBlip>
                <a:blip r:embed="rId5"/>
              </a:buBlip>
            </a:pPr>
            <a:r>
              <a:rPr lang="fr-fr" sz="1600" b="1" dirty="0">
                <a:solidFill>
                  <a:srgbClr val="292662"/>
                </a:solidFill>
                <a:latin typeface="Ubuntu" panose="020B0504030602030204" pitchFamily="34" charset="0"/>
              </a:rPr>
              <a:t>Épine</a:t>
            </a:r>
          </a:p>
          <a:p>
            <a:pPr>
              <a:lnSpc>
                <a:spcPct val="120000"/>
              </a:lnSpc>
              <a:spcAft>
                <a:spcPts val="1200"/>
              </a:spcAft>
            </a:pPr>
            <a:r>
              <a:rPr lang="fr-fr" sz="1600" dirty="0">
                <a:solidFill>
                  <a:srgbClr val="292662"/>
                </a:solidFill>
                <a:latin typeface="Ubuntu" panose="020B0504030602030204" pitchFamily="34" charset="0"/>
              </a:rPr>
              <a:t>Une problématique que vous avez dû </a:t>
            </a:r>
            <a:r>
              <a:rPr lang="fr-fr" sz="1600">
                <a:solidFill>
                  <a:srgbClr val="292662"/>
                </a:solidFill>
                <a:latin typeface="Ubuntu" panose="020B0504030602030204" pitchFamily="34" charset="0"/>
              </a:rPr>
              <a:t>surmonter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ou </a:t>
            </a:r>
            <a:r>
              <a:rPr lang="fr-fr" sz="1600" dirty="0">
                <a:solidFill>
                  <a:srgbClr val="292662"/>
                </a:solidFill>
                <a:latin typeface="Ubuntu" panose="020B0504030602030204" pitchFamily="34" charset="0"/>
              </a:rPr>
              <a:t>un point pour lequel vous auriez besoin </a:t>
            </a:r>
            <a:r>
              <a:rPr lang="fr-fr" sz="1600">
                <a:solidFill>
                  <a:srgbClr val="292662"/>
                </a:solidFill>
                <a:latin typeface="Ubuntu" panose="020B0504030602030204" pitchFamily="34" charset="0"/>
              </a:rPr>
              <a:t>de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plus </a:t>
            </a:r>
            <a:r>
              <a:rPr lang="fr-fr" sz="1600" dirty="0">
                <a:solidFill>
                  <a:srgbClr val="292662"/>
                </a:solidFill>
                <a:latin typeface="Ubuntu" panose="020B0504030602030204" pitchFamily="34" charset="0"/>
              </a:rPr>
              <a:t>de soutien. </a:t>
            </a:r>
          </a:p>
        </p:txBody>
      </p:sp>
      <p:sp>
        <p:nvSpPr>
          <p:cNvPr id="17" name="TextBox 16">
            <a:extLst>
              <a:ext uri="{FF2B5EF4-FFF2-40B4-BE49-F238E27FC236}">
                <a16:creationId xmlns:a16="http://schemas.microsoft.com/office/drawing/2014/main" id="{8CEAE7F6-858E-D6DD-EDCA-CA631D27564D}"/>
              </a:ext>
            </a:extLst>
          </p:cNvPr>
          <p:cNvSpPr txBox="1"/>
          <p:nvPr/>
        </p:nvSpPr>
        <p:spPr>
          <a:xfrm>
            <a:off x="3729465" y="4279761"/>
            <a:ext cx="2544152" cy="1832809"/>
          </a:xfrm>
          <a:prstGeom prst="rect">
            <a:avLst/>
          </a:prstGeom>
          <a:noFill/>
        </p:spPr>
        <p:txBody>
          <a:bodyPr wrap="square" rtlCol="0">
            <a:spAutoFit/>
          </a:bodyPr>
          <a:lstStyle/>
          <a:p>
            <a:pPr marL="355600" indent="-355600">
              <a:lnSpc>
                <a:spcPct val="120000"/>
              </a:lnSpc>
              <a:buBlip>
                <a:blip r:embed="rId5"/>
              </a:buBlip>
            </a:pPr>
            <a:r>
              <a:rPr lang="fr-fr" sz="1600" b="1" dirty="0">
                <a:solidFill>
                  <a:srgbClr val="292662"/>
                </a:solidFill>
                <a:latin typeface="Ubuntu" panose="020B0504030602030204" pitchFamily="34" charset="0"/>
              </a:rPr>
              <a:t>Rose</a:t>
            </a:r>
          </a:p>
          <a:p>
            <a:pPr>
              <a:lnSpc>
                <a:spcPct val="120000"/>
              </a:lnSpc>
              <a:spcAft>
                <a:spcPts val="1200"/>
              </a:spcAft>
            </a:pPr>
            <a:r>
              <a:rPr lang="fr-fr" sz="1600" dirty="0">
                <a:solidFill>
                  <a:srgbClr val="292662"/>
                </a:solidFill>
                <a:latin typeface="Ubuntu" panose="020B0504030602030204" pitchFamily="34" charset="0"/>
              </a:rPr>
              <a:t>Un moment fort, une réussite ou un point positif que vous gardez avec vous de </a:t>
            </a:r>
            <a:r>
              <a:rPr lang="fr-fr" sz="1600">
                <a:solidFill>
                  <a:srgbClr val="292662"/>
                </a:solidFill>
                <a:latin typeface="Ubuntu" panose="020B0504030602030204" pitchFamily="34" charset="0"/>
              </a:rPr>
              <a:t>votre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plan </a:t>
            </a:r>
            <a:r>
              <a:rPr lang="fr-fr" sz="1600" dirty="0">
                <a:solidFill>
                  <a:srgbClr val="292662"/>
                </a:solidFill>
                <a:latin typeface="Ubuntu" panose="020B0504030602030204" pitchFamily="34" charset="0"/>
              </a:rPr>
              <a:t>d’action. </a:t>
            </a:r>
          </a:p>
        </p:txBody>
      </p:sp>
      <p:grpSp>
        <p:nvGrpSpPr>
          <p:cNvPr id="24" name="Group 23">
            <a:extLst>
              <a:ext uri="{FF2B5EF4-FFF2-40B4-BE49-F238E27FC236}">
                <a16:creationId xmlns:a16="http://schemas.microsoft.com/office/drawing/2014/main" id="{1256797D-36E2-1D78-4753-666664A1F064}"/>
              </a:ext>
            </a:extLst>
          </p:cNvPr>
          <p:cNvGrpSpPr/>
          <p:nvPr/>
        </p:nvGrpSpPr>
        <p:grpSpPr>
          <a:xfrm>
            <a:off x="3745066" y="2000357"/>
            <a:ext cx="2165274" cy="2165274"/>
            <a:chOff x="3796365" y="1659395"/>
            <a:chExt cx="2165274" cy="2165274"/>
          </a:xfrm>
        </p:grpSpPr>
        <p:pic>
          <p:nvPicPr>
            <p:cNvPr id="10" name="Graphic 9">
              <a:extLst>
                <a:ext uri="{FF2B5EF4-FFF2-40B4-BE49-F238E27FC236}">
                  <a16:creationId xmlns:a16="http://schemas.microsoft.com/office/drawing/2014/main" id="{011F916A-E043-C350-8622-E8C87A02E5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8435"/>
            <a:stretch/>
          </p:blipFill>
          <p:spPr>
            <a:xfrm>
              <a:off x="4087916" y="1817230"/>
              <a:ext cx="1582173" cy="2007439"/>
            </a:xfrm>
            <a:prstGeom prst="rect">
              <a:avLst/>
            </a:prstGeom>
          </p:spPr>
        </p:pic>
        <p:sp>
          <p:nvSpPr>
            <p:cNvPr id="20" name="Oval 19">
              <a:extLst>
                <a:ext uri="{FF2B5EF4-FFF2-40B4-BE49-F238E27FC236}">
                  <a16:creationId xmlns:a16="http://schemas.microsoft.com/office/drawing/2014/main" id="{F2E2BE18-EEFE-031F-14E7-9F5B8A061244}"/>
                </a:ext>
              </a:extLst>
            </p:cNvPr>
            <p:cNvSpPr/>
            <p:nvPr/>
          </p:nvSpPr>
          <p:spPr>
            <a:xfrm>
              <a:off x="3796365"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185D33E-CD6D-FE1A-685F-3816ED9A8FAD}"/>
              </a:ext>
            </a:extLst>
          </p:cNvPr>
          <p:cNvGrpSpPr/>
          <p:nvPr/>
        </p:nvGrpSpPr>
        <p:grpSpPr>
          <a:xfrm>
            <a:off x="6494367" y="2000357"/>
            <a:ext cx="2165274" cy="2165274"/>
            <a:chOff x="6494367" y="1659395"/>
            <a:chExt cx="2165274" cy="2165274"/>
          </a:xfrm>
        </p:grpSpPr>
        <p:pic>
          <p:nvPicPr>
            <p:cNvPr id="12" name="Graphic 11">
              <a:extLst>
                <a:ext uri="{FF2B5EF4-FFF2-40B4-BE49-F238E27FC236}">
                  <a16:creationId xmlns:a16="http://schemas.microsoft.com/office/drawing/2014/main" id="{0BAD3914-E4F1-4E24-9CD4-7843BD69AAD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4168"/>
            <a:stretch/>
          </p:blipFill>
          <p:spPr>
            <a:xfrm>
              <a:off x="7206717" y="2180514"/>
              <a:ext cx="752021" cy="1644155"/>
            </a:xfrm>
            <a:prstGeom prst="rect">
              <a:avLst/>
            </a:prstGeom>
          </p:spPr>
        </p:pic>
        <p:sp>
          <p:nvSpPr>
            <p:cNvPr id="22" name="Oval 21">
              <a:extLst>
                <a:ext uri="{FF2B5EF4-FFF2-40B4-BE49-F238E27FC236}">
                  <a16:creationId xmlns:a16="http://schemas.microsoft.com/office/drawing/2014/main" id="{EEB5187B-EDFF-BBE5-4F1B-818118C316A2}"/>
                </a:ext>
              </a:extLst>
            </p:cNvPr>
            <p:cNvSpPr/>
            <p:nvPr/>
          </p:nvSpPr>
          <p:spPr>
            <a:xfrm>
              <a:off x="6494367"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3BD2DD4-5FB1-B7FF-EBD8-26AD1B9D6872}"/>
              </a:ext>
            </a:extLst>
          </p:cNvPr>
          <p:cNvGrpSpPr/>
          <p:nvPr/>
        </p:nvGrpSpPr>
        <p:grpSpPr>
          <a:xfrm>
            <a:off x="9099080" y="2000357"/>
            <a:ext cx="2165274" cy="2165274"/>
            <a:chOff x="9099080" y="1659395"/>
            <a:chExt cx="2165274" cy="2165274"/>
          </a:xfrm>
        </p:grpSpPr>
        <p:pic>
          <p:nvPicPr>
            <p:cNvPr id="19" name="Graphic 18">
              <a:extLst>
                <a:ext uri="{FF2B5EF4-FFF2-40B4-BE49-F238E27FC236}">
                  <a16:creationId xmlns:a16="http://schemas.microsoft.com/office/drawing/2014/main" id="{6652EB61-E493-FB92-6014-3C4E400BF16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4816" b="3617"/>
            <a:stretch/>
          </p:blipFill>
          <p:spPr>
            <a:xfrm>
              <a:off x="9974948" y="1659395"/>
              <a:ext cx="413539" cy="2160000"/>
            </a:xfrm>
            <a:prstGeom prst="rect">
              <a:avLst/>
            </a:prstGeom>
          </p:spPr>
        </p:pic>
        <p:sp>
          <p:nvSpPr>
            <p:cNvPr id="23" name="Oval 22">
              <a:extLst>
                <a:ext uri="{FF2B5EF4-FFF2-40B4-BE49-F238E27FC236}">
                  <a16:creationId xmlns:a16="http://schemas.microsoft.com/office/drawing/2014/main" id="{D3ADFF69-F9D3-7E29-9D4E-C88A733A51A0}"/>
                </a:ext>
              </a:extLst>
            </p:cNvPr>
            <p:cNvSpPr/>
            <p:nvPr/>
          </p:nvSpPr>
          <p:spPr>
            <a:xfrm>
              <a:off x="9099080"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246394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FE1B-19D5-F918-D954-FF55BA4E5F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98817A-9BB3-D6F8-3DB1-75122591692C}"/>
              </a:ext>
            </a:extLst>
          </p:cNvPr>
          <p:cNvSpPr>
            <a:spLocks noGrp="1"/>
          </p:cNvSpPr>
          <p:nvPr>
            <p:ph type="body" sz="quarter" idx="4294967295"/>
          </p:nvPr>
        </p:nvSpPr>
        <p:spPr>
          <a:xfrm>
            <a:off x="717550" y="3057581"/>
            <a:ext cx="6970512" cy="1308100"/>
          </a:xfrm>
        </p:spPr>
        <p:txBody>
          <a:bodyPr>
            <a:noAutofit/>
          </a:bodyPr>
          <a:lstStyle/>
          <a:p>
            <a:pPr marL="0" indent="0">
              <a:buNone/>
            </a:pPr>
            <a:r>
              <a:rPr lang="fr-fr" sz="3600" b="1" dirty="0">
                <a:solidFill>
                  <a:schemeClr val="bg1"/>
                </a:solidFill>
                <a:latin typeface="Ubuntu" panose="020B0504030602030204" pitchFamily="34" charset="0"/>
              </a:rPr>
              <a:t>Questionnaire final facultatif sur le bien-être familial</a:t>
            </a:r>
          </a:p>
        </p:txBody>
      </p:sp>
    </p:spTree>
    <p:extLst>
      <p:ext uri="{BB962C8B-B14F-4D97-AF65-F5344CB8AC3E}">
        <p14:creationId xmlns:p14="http://schemas.microsoft.com/office/powerpoint/2010/main" val="37516572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58EF-FE52-EE2F-742A-53192FB0858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C90B6FB-CC36-D5DA-AEA3-622FB87BF7B4}"/>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AFEBB5-E2E4-49AF-FF23-4A7DECD1C974}"/>
              </a:ext>
            </a:extLst>
          </p:cNvPr>
          <p:cNvSpPr txBox="1"/>
          <p:nvPr/>
        </p:nvSpPr>
        <p:spPr>
          <a:xfrm>
            <a:off x="5912664" y="5297542"/>
            <a:ext cx="4065838"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hlinkClick r:id="rId3">
                  <a:extLst>
                    <a:ext uri="{A12FA001-AC4F-418D-AE19-62706E023703}">
                      <ahyp:hlinkClr xmlns:ahyp="http://schemas.microsoft.com/office/drawing/2018/hyperlinkcolor" val="tx"/>
                    </a:ext>
                  </a:extLst>
                </a:hlinkClick>
              </a:rPr>
              <a:t>Questionnaire final facultatif sur le bien-être familial</a:t>
            </a:r>
            <a:endParaRPr kumimoji="0" lang="en-US"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endParaRPr>
          </a:p>
        </p:txBody>
      </p:sp>
      <p:pic>
        <p:nvPicPr>
          <p:cNvPr id="7" name="Graphic 6">
            <a:extLst>
              <a:ext uri="{FF2B5EF4-FFF2-40B4-BE49-F238E27FC236}">
                <a16:creationId xmlns:a16="http://schemas.microsoft.com/office/drawing/2014/main" id="{8673206D-1397-2990-E985-0CE0DA67BF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0BA81561-B79F-A520-83F5-CCE6AEA453DD}"/>
              </a:ext>
            </a:extLst>
          </p:cNvPr>
          <p:cNvSpPr txBox="1"/>
          <p:nvPr/>
        </p:nvSpPr>
        <p:spPr>
          <a:xfrm>
            <a:off x="665216" y="1852388"/>
            <a:ext cx="329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Scanner le code QR</a:t>
            </a:r>
          </a:p>
        </p:txBody>
      </p:sp>
      <p:pic>
        <p:nvPicPr>
          <p:cNvPr id="10" name="Graphic 9">
            <a:extLst>
              <a:ext uri="{FF2B5EF4-FFF2-40B4-BE49-F238E27FC236}">
                <a16:creationId xmlns:a16="http://schemas.microsoft.com/office/drawing/2014/main" id="{3F3790CC-9C47-51F3-EE2B-102716DD3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5606" y="1879022"/>
            <a:ext cx="3099954" cy="3099954"/>
          </a:xfrm>
          <a:prstGeom prst="rect">
            <a:avLst/>
          </a:prstGeom>
        </p:spPr>
      </p:pic>
    </p:spTree>
    <p:extLst>
      <p:ext uri="{BB962C8B-B14F-4D97-AF65-F5344CB8AC3E}">
        <p14:creationId xmlns:p14="http://schemas.microsoft.com/office/powerpoint/2010/main" val="908475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30871-8D08-AA74-EF03-407953514693}"/>
              </a:ext>
            </a:extLst>
          </p:cNvPr>
          <p:cNvSpPr>
            <a:spLocks noGrp="1"/>
          </p:cNvSpPr>
          <p:nvPr>
            <p:ph type="body" sz="quarter" idx="11"/>
          </p:nvPr>
        </p:nvSpPr>
        <p:spPr>
          <a:xfrm>
            <a:off x="9753106" y="444728"/>
            <a:ext cx="2002971"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BADCCE78-4D8B-7109-2307-78977C94AB65}"/>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E720174C-C25D-640C-BCEC-E1310E66AB0C}"/>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ED564120-09F7-4E1F-396E-2718153D1C80}"/>
              </a:ext>
            </a:extLst>
          </p:cNvPr>
          <p:cNvSpPr txBox="1"/>
          <p:nvPr/>
        </p:nvSpPr>
        <p:spPr>
          <a:xfrm>
            <a:off x="4964799" y="21540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Énoncé de mission</a:t>
            </a:r>
          </a:p>
        </p:txBody>
      </p:sp>
      <p:sp>
        <p:nvSpPr>
          <p:cNvPr id="6" name="TextBox 5">
            <a:extLst>
              <a:ext uri="{FF2B5EF4-FFF2-40B4-BE49-F238E27FC236}">
                <a16:creationId xmlns:a16="http://schemas.microsoft.com/office/drawing/2014/main" id="{5C22514C-07D7-D4EE-3307-33B31811B3B1}"/>
              </a:ext>
            </a:extLst>
          </p:cNvPr>
          <p:cNvSpPr txBox="1"/>
          <p:nvPr/>
        </p:nvSpPr>
        <p:spPr>
          <a:xfrm>
            <a:off x="4964799" y="2820436"/>
            <a:ext cx="5753100" cy="3047501"/>
          </a:xfrm>
          <a:prstGeom prst="rect">
            <a:avLst/>
          </a:prstGeom>
          <a:noFill/>
        </p:spPr>
        <p:txBody>
          <a:bodyPr wrap="square" rtlCol="0">
            <a:spAutoFit/>
          </a:bodyPr>
          <a:lstStyle/>
          <a:p>
            <a:pPr>
              <a:lnSpc>
                <a:spcPct val="120000"/>
              </a:lnSpc>
              <a:spcAft>
                <a:spcPts val="1200"/>
              </a:spcAft>
            </a:pPr>
            <a:r>
              <a:rPr lang="fr-fr" dirty="0">
                <a:solidFill>
                  <a:srgbClr val="292662"/>
                </a:solidFill>
                <a:latin typeface="Ubuntu" panose="020B0504030602030204" pitchFamily="34" charset="0"/>
              </a:rPr>
              <a:t>Proposer des compétitions et des entraînements sportifs tout au long de l’année pour les enfants et adultes atteints de déficiences intellectuelles (DI), afin de leur offrir des occasions permanentes de développer leur condition physique, de faire preuve de courage, de vivre des moments de joie et de participer à un partage de talents, de compétences </a:t>
            </a:r>
            <a:br>
              <a:rPr lang="fr-fr" dirty="0">
                <a:solidFill>
                  <a:srgbClr val="292662"/>
                </a:solidFill>
                <a:latin typeface="Ubuntu" panose="020B0504030602030204" pitchFamily="34" charset="0"/>
              </a:rPr>
            </a:br>
            <a:r>
              <a:rPr lang="fr-fr" dirty="0">
                <a:solidFill>
                  <a:srgbClr val="292662"/>
                </a:solidFill>
                <a:latin typeface="Ubuntu" panose="020B0504030602030204" pitchFamily="34" charset="0"/>
              </a:rPr>
              <a:t>et d’amitié avec leurs familles, d’autres athlètes de Special Olympics et leur communauté.</a:t>
            </a:r>
          </a:p>
        </p:txBody>
      </p:sp>
      <p:pic>
        <p:nvPicPr>
          <p:cNvPr id="11" name="Picture 10" descr="Une personne courant sur une piste tenant un témoin&#10;&#10;Description générée automatiquement">
            <a:extLst>
              <a:ext uri="{FF2B5EF4-FFF2-40B4-BE49-F238E27FC236}">
                <a16:creationId xmlns:a16="http://schemas.microsoft.com/office/drawing/2014/main" id="{ADD1A3BB-92B2-E096-F7D0-60B33541F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7" y="0"/>
            <a:ext cx="4572000" cy="6858000"/>
          </a:xfrm>
          <a:prstGeom prst="rect">
            <a:avLst/>
          </a:prstGeom>
        </p:spPr>
      </p:pic>
      <p:grpSp>
        <p:nvGrpSpPr>
          <p:cNvPr id="12" name="Group 11">
            <a:extLst>
              <a:ext uri="{FF2B5EF4-FFF2-40B4-BE49-F238E27FC236}">
                <a16:creationId xmlns:a16="http://schemas.microsoft.com/office/drawing/2014/main" id="{6F89EEB5-F0CE-BBB1-7B46-84DE6A0826A1}"/>
              </a:ext>
            </a:extLst>
          </p:cNvPr>
          <p:cNvGrpSpPr/>
          <p:nvPr/>
        </p:nvGrpSpPr>
        <p:grpSpPr>
          <a:xfrm>
            <a:off x="4964799" y="557940"/>
            <a:ext cx="1731558" cy="528060"/>
            <a:chOff x="511793" y="448686"/>
            <a:chExt cx="1731558" cy="528060"/>
          </a:xfrm>
        </p:grpSpPr>
        <p:pic>
          <p:nvPicPr>
            <p:cNvPr id="13" name="Graphic 12">
              <a:extLst>
                <a:ext uri="{FF2B5EF4-FFF2-40B4-BE49-F238E27FC236}">
                  <a16:creationId xmlns:a16="http://schemas.microsoft.com/office/drawing/2014/main" id="{1E75CD7A-949B-1CDB-5FDC-8F83F1D05B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4" name="TextBox 13">
              <a:extLst>
                <a:ext uri="{FF2B5EF4-FFF2-40B4-BE49-F238E27FC236}">
                  <a16:creationId xmlns:a16="http://schemas.microsoft.com/office/drawing/2014/main" id="{920BADE8-A13C-4F5F-9C9F-C063BEAA7B65}"/>
                </a:ext>
              </a:extLst>
            </p:cNvPr>
            <p:cNvSpPr txBox="1"/>
            <p:nvPr userDrawn="1"/>
          </p:nvSpPr>
          <p:spPr>
            <a:xfrm>
              <a:off x="1019072" y="523666"/>
              <a:ext cx="1224279" cy="346249"/>
            </a:xfrm>
            <a:prstGeom prst="rect">
              <a:avLst/>
            </a:prstGeom>
            <a:noFill/>
          </p:spPr>
          <p:txBody>
            <a:bodyPr wrap="square" rtlCol="0">
              <a:spAutoFit/>
            </a:bodyPr>
            <a:lstStyle/>
            <a:p>
              <a:r>
                <a:rPr lang="fr-fr" sz="1650" b="1" dirty="0">
                  <a:solidFill>
                    <a:srgbClr val="292662"/>
                  </a:solidFill>
                  <a:latin typeface="Ubuntu" panose="020B0504030602030204" pitchFamily="34" charset="0"/>
                </a:rPr>
                <a:t>FAMILLES</a:t>
              </a:r>
            </a:p>
          </p:txBody>
        </p:sp>
      </p:grpSp>
    </p:spTree>
    <p:extLst>
      <p:ext uri="{BB962C8B-B14F-4D97-AF65-F5344CB8AC3E}">
        <p14:creationId xmlns:p14="http://schemas.microsoft.com/office/powerpoint/2010/main" val="1142182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A32593-5CD7-7865-51E6-82FFBB453E44}"/>
              </a:ext>
            </a:extLst>
          </p:cNvPr>
          <p:cNvSpPr txBox="1">
            <a:spLocks/>
          </p:cNvSpPr>
          <p:nvPr/>
        </p:nvSpPr>
        <p:spPr>
          <a:xfrm>
            <a:off x="587829" y="5682353"/>
            <a:ext cx="3161212" cy="718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latin typeface="Ubuntu" panose="020B0504030602030204" pitchFamily="34" charset="0"/>
              </a:rPr>
              <a:t>Merci !</a:t>
            </a:r>
          </a:p>
        </p:txBody>
      </p:sp>
    </p:spTree>
    <p:extLst>
      <p:ext uri="{BB962C8B-B14F-4D97-AF65-F5344CB8AC3E}">
        <p14:creationId xmlns:p14="http://schemas.microsoft.com/office/powerpoint/2010/main" val="195792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0FF05-A886-8F53-5A52-66E04FA1C446}"/>
              </a:ext>
            </a:extLst>
          </p:cNvPr>
          <p:cNvSpPr>
            <a:spLocks noGrp="1"/>
          </p:cNvSpPr>
          <p:nvPr>
            <p:ph type="body" sz="quarter" idx="11"/>
          </p:nvPr>
        </p:nvSpPr>
        <p:spPr>
          <a:xfrm>
            <a:off x="9753106" y="444728"/>
            <a:ext cx="1992085"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8F57B993-4350-94A4-D225-87AA0D77EC61}"/>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6542231C-AE24-701F-7B22-0E69EE5CDE08}"/>
              </a:ext>
            </a:extLst>
          </p:cNvPr>
          <p:cNvSpPr>
            <a:spLocks noGrp="1"/>
          </p:cNvSpPr>
          <p:nvPr>
            <p:ph type="body" sz="quarter" idx="13"/>
          </p:nvPr>
        </p:nvSpPr>
        <p:spPr/>
        <p:txBody>
          <a:bodyPr/>
          <a:lstStyle/>
          <a:p>
            <a:r>
              <a:rPr lang="fr-fr" dirty="0"/>
              <a:t>Premier jour</a:t>
            </a:r>
          </a:p>
        </p:txBody>
      </p:sp>
      <p:sp>
        <p:nvSpPr>
          <p:cNvPr id="18" name="Rectangle: Rounded Corners 17">
            <a:extLst>
              <a:ext uri="{FF2B5EF4-FFF2-40B4-BE49-F238E27FC236}">
                <a16:creationId xmlns:a16="http://schemas.microsoft.com/office/drawing/2014/main" id="{07FE6036-F250-B783-E36C-86F8E76B81F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83B7112B-CE0C-0C5E-BF4C-241E903EA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5" name="TextBox 4">
            <a:extLst>
              <a:ext uri="{FF2B5EF4-FFF2-40B4-BE49-F238E27FC236}">
                <a16:creationId xmlns:a16="http://schemas.microsoft.com/office/drawing/2014/main" id="{75A94488-A793-B9AB-5E9B-F57889222735}"/>
              </a:ext>
            </a:extLst>
          </p:cNvPr>
          <p:cNvSpPr txBox="1"/>
          <p:nvPr/>
        </p:nvSpPr>
        <p:spPr>
          <a:xfrm>
            <a:off x="1244599" y="2000357"/>
            <a:ext cx="191611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6" name="TextBox 5">
            <a:extLst>
              <a:ext uri="{FF2B5EF4-FFF2-40B4-BE49-F238E27FC236}">
                <a16:creationId xmlns:a16="http://schemas.microsoft.com/office/drawing/2014/main" id="{0F633574-2B2E-3154-ABC0-FAE570DAB161}"/>
              </a:ext>
            </a:extLst>
          </p:cNvPr>
          <p:cNvSpPr txBox="1"/>
          <p:nvPr/>
        </p:nvSpPr>
        <p:spPr>
          <a:xfrm>
            <a:off x="1244599" y="2721114"/>
            <a:ext cx="2839721" cy="707886"/>
          </a:xfrm>
          <a:prstGeom prst="rect">
            <a:avLst/>
          </a:prstGeom>
          <a:noFill/>
        </p:spPr>
        <p:txBody>
          <a:bodyPr wrap="square" rtlCol="0">
            <a:spAutoFit/>
          </a:bodyPr>
          <a:lstStyle/>
          <a:p>
            <a:r>
              <a:rPr lang="fr-fr" sz="2000" dirty="0">
                <a:solidFill>
                  <a:schemeClr val="bg1"/>
                </a:solidFill>
                <a:latin typeface="Ubuntu" panose="020B0504030602030204" pitchFamily="34" charset="0"/>
              </a:rPr>
              <a:t>Que représente notre logo pour vous ?</a:t>
            </a:r>
          </a:p>
        </p:txBody>
      </p:sp>
      <p:pic>
        <p:nvPicPr>
          <p:cNvPr id="19" name="Graphic 18">
            <a:extLst>
              <a:ext uri="{FF2B5EF4-FFF2-40B4-BE49-F238E27FC236}">
                <a16:creationId xmlns:a16="http://schemas.microsoft.com/office/drawing/2014/main" id="{735EBD57-8B92-4C0A-BB89-0EBCD1F47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7068" y="2180497"/>
            <a:ext cx="3710785" cy="3725003"/>
          </a:xfrm>
          <a:prstGeom prst="rect">
            <a:avLst/>
          </a:prstGeom>
        </p:spPr>
      </p:pic>
    </p:spTree>
    <p:extLst>
      <p:ext uri="{BB962C8B-B14F-4D97-AF65-F5344CB8AC3E}">
        <p14:creationId xmlns:p14="http://schemas.microsoft.com/office/powerpoint/2010/main" val="409018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952311-CE9E-429F-DC61-3C69E0A8BC92}"/>
              </a:ext>
            </a:extLst>
          </p:cNvPr>
          <p:cNvSpPr>
            <a:spLocks noGrp="1"/>
          </p:cNvSpPr>
          <p:nvPr>
            <p:ph type="body" sz="quarter" idx="11"/>
          </p:nvPr>
        </p:nvSpPr>
        <p:spPr>
          <a:xfrm>
            <a:off x="9753106" y="444728"/>
            <a:ext cx="2002971"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CF3A699C-EB0A-75EC-EF8A-C9947D626EAD}"/>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428B3245-EED2-2D7D-C2A1-C5D0CA749FA2}"/>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08DBB5B7-528E-8D98-6B23-86566C933AEF}"/>
              </a:ext>
            </a:extLst>
          </p:cNvPr>
          <p:cNvSpPr txBox="1"/>
          <p:nvPr/>
        </p:nvSpPr>
        <p:spPr>
          <a:xfrm>
            <a:off x="811899" y="1918887"/>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Signification de notre logo</a:t>
            </a:r>
          </a:p>
        </p:txBody>
      </p:sp>
      <p:pic>
        <p:nvPicPr>
          <p:cNvPr id="7" name="Graphic 6">
            <a:extLst>
              <a:ext uri="{FF2B5EF4-FFF2-40B4-BE49-F238E27FC236}">
                <a16:creationId xmlns:a16="http://schemas.microsoft.com/office/drawing/2014/main" id="{C24CE9D8-12B0-4610-F4B0-979A75DE33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7068" y="2180497"/>
            <a:ext cx="3710785" cy="3725003"/>
          </a:xfrm>
          <a:prstGeom prst="rect">
            <a:avLst/>
          </a:prstGeom>
        </p:spPr>
      </p:pic>
      <p:sp>
        <p:nvSpPr>
          <p:cNvPr id="10" name="TextBox 9">
            <a:extLst>
              <a:ext uri="{FF2B5EF4-FFF2-40B4-BE49-F238E27FC236}">
                <a16:creationId xmlns:a16="http://schemas.microsoft.com/office/drawing/2014/main" id="{EA5021D3-CABE-E7A7-2FAD-292BCB841400}"/>
              </a:ext>
            </a:extLst>
          </p:cNvPr>
          <p:cNvSpPr txBox="1"/>
          <p:nvPr/>
        </p:nvSpPr>
        <p:spPr>
          <a:xfrm>
            <a:off x="811899" y="2596001"/>
            <a:ext cx="5753100" cy="2921313"/>
          </a:xfrm>
          <a:prstGeom prst="rect">
            <a:avLst/>
          </a:prstGeom>
          <a:noFill/>
        </p:spPr>
        <p:txBody>
          <a:bodyPr wrap="square" rtlCol="0">
            <a:spAutoFit/>
          </a:bodyPr>
          <a:lstStyle/>
          <a:p>
            <a:pPr>
              <a:lnSpc>
                <a:spcPct val="120000"/>
              </a:lnSpc>
              <a:spcAft>
                <a:spcPts val="600"/>
              </a:spcAft>
            </a:pPr>
            <a:r>
              <a:rPr lang="fr-fr" dirty="0">
                <a:solidFill>
                  <a:srgbClr val="292662"/>
                </a:solidFill>
                <a:latin typeface="Ubuntu" panose="020B0504030602030204" pitchFamily="34" charset="0"/>
              </a:rPr>
              <a:t>Cinq silhouettes dans un cercle </a:t>
            </a:r>
            <a:r>
              <a:rPr lang="fr-fr">
                <a:solidFill>
                  <a:srgbClr val="292662"/>
                </a:solidFill>
                <a:latin typeface="Ubuntu" panose="020B0504030602030204" pitchFamily="34" charset="0"/>
              </a:rPr>
              <a:t>unificateur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pour </a:t>
            </a:r>
            <a:r>
              <a:rPr lang="fr-fr" dirty="0">
                <a:solidFill>
                  <a:srgbClr val="292662"/>
                </a:solidFill>
                <a:latin typeface="Ubuntu" panose="020B0504030602030204" pitchFamily="34" charset="0"/>
              </a:rPr>
              <a:t>représenter notre unité mondiale. </a:t>
            </a:r>
          </a:p>
          <a:p>
            <a:pPr>
              <a:lnSpc>
                <a:spcPct val="120000"/>
              </a:lnSpc>
              <a:spcAft>
                <a:spcPts val="600"/>
              </a:spcAft>
            </a:pPr>
            <a:endParaRPr lang="fr-fr" sz="1400" b="1">
              <a:solidFill>
                <a:srgbClr val="292662"/>
              </a:solidFill>
              <a:latin typeface="Ubuntu" panose="020B0504030602030204" pitchFamily="34" charset="0"/>
            </a:endParaRPr>
          </a:p>
          <a:p>
            <a:pPr>
              <a:lnSpc>
                <a:spcPct val="120000"/>
              </a:lnSpc>
              <a:spcAft>
                <a:spcPts val="600"/>
              </a:spcAft>
            </a:pPr>
            <a:r>
              <a:rPr lang="fr-fr" b="1">
                <a:solidFill>
                  <a:srgbClr val="292662"/>
                </a:solidFill>
                <a:latin typeface="Ubuntu" panose="020B0504030602030204" pitchFamily="34" charset="0"/>
              </a:rPr>
              <a:t>Trois </a:t>
            </a:r>
            <a:r>
              <a:rPr lang="fr-fr" b="1" dirty="0">
                <a:solidFill>
                  <a:srgbClr val="292662"/>
                </a:solidFill>
                <a:latin typeface="Ubuntu" panose="020B0504030602030204" pitchFamily="34" charset="0"/>
              </a:rPr>
              <a:t>positions de bras</a:t>
            </a:r>
          </a:p>
          <a:p>
            <a:pPr marL="504000">
              <a:lnSpc>
                <a:spcPct val="120000"/>
              </a:lnSpc>
              <a:spcAft>
                <a:spcPts val="1200"/>
              </a:spcAft>
            </a:pPr>
            <a:r>
              <a:rPr lang="fr-fr" dirty="0">
                <a:solidFill>
                  <a:srgbClr val="292662"/>
                </a:solidFill>
                <a:latin typeface="Ubuntu" panose="020B0504030602030204" pitchFamily="34" charset="0"/>
              </a:rPr>
              <a:t>Bras levés : la joie</a:t>
            </a:r>
          </a:p>
          <a:p>
            <a:pPr marL="504000">
              <a:lnSpc>
                <a:spcPct val="120000"/>
              </a:lnSpc>
              <a:spcAft>
                <a:spcPts val="1200"/>
              </a:spcAft>
            </a:pPr>
            <a:r>
              <a:rPr lang="fr-fr" dirty="0">
                <a:solidFill>
                  <a:srgbClr val="292662"/>
                </a:solidFill>
                <a:latin typeface="Ubuntu" panose="020B0504030602030204" pitchFamily="34" charset="0"/>
              </a:rPr>
              <a:t>Bras tendus : une plus grande équité </a:t>
            </a:r>
          </a:p>
          <a:p>
            <a:pPr marL="504000">
              <a:lnSpc>
                <a:spcPct val="120000"/>
              </a:lnSpc>
              <a:spcAft>
                <a:spcPts val="1200"/>
              </a:spcAft>
            </a:pPr>
            <a:r>
              <a:rPr lang="fr-fr" dirty="0">
                <a:solidFill>
                  <a:srgbClr val="292662"/>
                </a:solidFill>
                <a:latin typeface="Ubuntu" panose="020B0504030602030204" pitchFamily="34" charset="0"/>
              </a:rPr>
              <a:t>Bras baissés : l’époque avant Special Olympics</a:t>
            </a:r>
          </a:p>
        </p:txBody>
      </p:sp>
      <p:cxnSp>
        <p:nvCxnSpPr>
          <p:cNvPr id="13" name="Straight Connector 12">
            <a:extLst>
              <a:ext uri="{FF2B5EF4-FFF2-40B4-BE49-F238E27FC236}">
                <a16:creationId xmlns:a16="http://schemas.microsoft.com/office/drawing/2014/main" id="{B1FEE8EB-9169-D193-C20E-B56059F1A26C}"/>
              </a:ext>
            </a:extLst>
          </p:cNvPr>
          <p:cNvCxnSpPr>
            <a:cxnSpLocks/>
          </p:cNvCxnSpPr>
          <p:nvPr/>
        </p:nvCxnSpPr>
        <p:spPr>
          <a:xfrm flipH="1">
            <a:off x="9536793" y="4429906"/>
            <a:ext cx="1535015" cy="0"/>
          </a:xfrm>
          <a:prstGeom prst="line">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8B2CC0-5AA1-0233-BC64-6822A94903C9}"/>
              </a:ext>
            </a:extLst>
          </p:cNvPr>
          <p:cNvSpPr/>
          <p:nvPr/>
        </p:nvSpPr>
        <p:spPr>
          <a:xfrm>
            <a:off x="10895232" y="425333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292662"/>
                </a:solidFill>
                <a:latin typeface="Ubuntu Light" panose="020B0304030602030204" pitchFamily="34" charset="0"/>
              </a:rPr>
              <a:t>2</a:t>
            </a:r>
            <a:endParaRPr lang="en-US" sz="1600" b="1" dirty="0">
              <a:solidFill>
                <a:srgbClr val="292662"/>
              </a:solidFill>
              <a:latin typeface="Ubuntu Light" panose="020B0304030602030204" pitchFamily="34" charset="0"/>
            </a:endParaRPr>
          </a:p>
        </p:txBody>
      </p:sp>
      <p:cxnSp>
        <p:nvCxnSpPr>
          <p:cNvPr id="29" name="Connector: Elbow 28">
            <a:extLst>
              <a:ext uri="{FF2B5EF4-FFF2-40B4-BE49-F238E27FC236}">
                <a16:creationId xmlns:a16="http://schemas.microsoft.com/office/drawing/2014/main" id="{0FA8F345-E919-9BF6-8DE4-3639B192730D}"/>
              </a:ext>
            </a:extLst>
          </p:cNvPr>
          <p:cNvCxnSpPr/>
          <p:nvPr/>
        </p:nvCxnSpPr>
        <p:spPr>
          <a:xfrm flipV="1">
            <a:off x="9321794" y="3568700"/>
            <a:ext cx="1573438" cy="474298"/>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18D9499-FD4A-8098-D684-A4E7D4F4FA03}"/>
              </a:ext>
            </a:extLst>
          </p:cNvPr>
          <p:cNvSpPr/>
          <p:nvPr/>
        </p:nvSpPr>
        <p:spPr>
          <a:xfrm>
            <a:off x="10718655" y="340750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292662"/>
                </a:solidFill>
                <a:latin typeface="Ubuntu Light" panose="020B0304030602030204" pitchFamily="34" charset="0"/>
              </a:rPr>
              <a:t>1</a:t>
            </a:r>
            <a:endParaRPr lang="en-US" sz="1600" b="1" dirty="0">
              <a:solidFill>
                <a:srgbClr val="292662"/>
              </a:solidFill>
              <a:latin typeface="Ubuntu Light" panose="020B0304030602030204" pitchFamily="34" charset="0"/>
            </a:endParaRPr>
          </a:p>
        </p:txBody>
      </p:sp>
      <p:cxnSp>
        <p:nvCxnSpPr>
          <p:cNvPr id="33" name="Connector: Elbow 32">
            <a:extLst>
              <a:ext uri="{FF2B5EF4-FFF2-40B4-BE49-F238E27FC236}">
                <a16:creationId xmlns:a16="http://schemas.microsoft.com/office/drawing/2014/main" id="{9A5BAF54-F9E5-BD82-F5CD-32B8C9FCC64C}"/>
              </a:ext>
            </a:extLst>
          </p:cNvPr>
          <p:cNvCxnSpPr/>
          <p:nvPr/>
        </p:nvCxnSpPr>
        <p:spPr>
          <a:xfrm>
            <a:off x="9421128" y="5027668"/>
            <a:ext cx="1186541" cy="176577"/>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4D80C49-3C49-6E0C-B7C5-12D4E848C0B2}"/>
              </a:ext>
            </a:extLst>
          </p:cNvPr>
          <p:cNvSpPr/>
          <p:nvPr/>
        </p:nvSpPr>
        <p:spPr>
          <a:xfrm>
            <a:off x="10598452" y="502766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292662"/>
                </a:solidFill>
                <a:latin typeface="Ubuntu Light" panose="020B0304030602030204" pitchFamily="34" charset="0"/>
              </a:rPr>
              <a:t>3</a:t>
            </a:r>
            <a:endParaRPr lang="en-US" sz="1600" b="1" dirty="0">
              <a:solidFill>
                <a:srgbClr val="292662"/>
              </a:solidFill>
              <a:latin typeface="Ubuntu Light" panose="020B0304030602030204" pitchFamily="34" charset="0"/>
            </a:endParaRPr>
          </a:p>
        </p:txBody>
      </p:sp>
      <p:sp>
        <p:nvSpPr>
          <p:cNvPr id="34" name="Oval 33">
            <a:extLst>
              <a:ext uri="{FF2B5EF4-FFF2-40B4-BE49-F238E27FC236}">
                <a16:creationId xmlns:a16="http://schemas.microsoft.com/office/drawing/2014/main" id="{E5EAE75E-6555-0304-E8DC-8361046893E2}"/>
              </a:ext>
            </a:extLst>
          </p:cNvPr>
          <p:cNvSpPr/>
          <p:nvPr/>
        </p:nvSpPr>
        <p:spPr>
          <a:xfrm>
            <a:off x="943615" y="4562544"/>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292662"/>
                </a:solidFill>
                <a:latin typeface="Ubuntu Light" panose="020B0304030602030204" pitchFamily="34" charset="0"/>
              </a:rPr>
              <a:t>2</a:t>
            </a:r>
            <a:endParaRPr lang="en-US" sz="1600" b="1" dirty="0">
              <a:solidFill>
                <a:srgbClr val="292662"/>
              </a:solidFill>
              <a:latin typeface="Ubuntu Light" panose="020B0304030602030204" pitchFamily="34" charset="0"/>
            </a:endParaRPr>
          </a:p>
        </p:txBody>
      </p:sp>
      <p:sp>
        <p:nvSpPr>
          <p:cNvPr id="35" name="Oval 34">
            <a:extLst>
              <a:ext uri="{FF2B5EF4-FFF2-40B4-BE49-F238E27FC236}">
                <a16:creationId xmlns:a16="http://schemas.microsoft.com/office/drawing/2014/main" id="{0DF80305-6055-E02F-3A8E-65C7B090D195}"/>
              </a:ext>
            </a:extLst>
          </p:cNvPr>
          <p:cNvSpPr/>
          <p:nvPr/>
        </p:nvSpPr>
        <p:spPr>
          <a:xfrm>
            <a:off x="943615" y="4096761"/>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292662"/>
                </a:solidFill>
                <a:latin typeface="Ubuntu Light" panose="020B0304030602030204" pitchFamily="34" charset="0"/>
              </a:rPr>
              <a:t>1</a:t>
            </a:r>
            <a:endParaRPr lang="en-US" sz="1600" b="1" dirty="0">
              <a:solidFill>
                <a:srgbClr val="292662"/>
              </a:solidFill>
              <a:latin typeface="Ubuntu Light" panose="020B0304030602030204" pitchFamily="34" charset="0"/>
            </a:endParaRPr>
          </a:p>
        </p:txBody>
      </p:sp>
      <p:sp>
        <p:nvSpPr>
          <p:cNvPr id="36" name="Oval 35">
            <a:extLst>
              <a:ext uri="{FF2B5EF4-FFF2-40B4-BE49-F238E27FC236}">
                <a16:creationId xmlns:a16="http://schemas.microsoft.com/office/drawing/2014/main" id="{61996AAB-C70E-1796-966C-917D017F5A47}"/>
              </a:ext>
            </a:extLst>
          </p:cNvPr>
          <p:cNvSpPr/>
          <p:nvPr/>
        </p:nvSpPr>
        <p:spPr>
          <a:xfrm>
            <a:off x="943614" y="505442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292662"/>
                </a:solidFill>
                <a:latin typeface="Ubuntu Light" panose="020B0304030602030204" pitchFamily="34" charset="0"/>
              </a:rPr>
              <a:t>3</a:t>
            </a:r>
            <a:endParaRPr lang="en-US" sz="1600" b="1" dirty="0">
              <a:solidFill>
                <a:srgbClr val="292662"/>
              </a:solidFill>
              <a:latin typeface="Ubuntu Light" panose="020B0304030602030204" pitchFamily="34" charset="0"/>
            </a:endParaRPr>
          </a:p>
        </p:txBody>
      </p:sp>
    </p:spTree>
    <p:extLst>
      <p:ext uri="{BB962C8B-B14F-4D97-AF65-F5344CB8AC3E}">
        <p14:creationId xmlns:p14="http://schemas.microsoft.com/office/powerpoint/2010/main" val="323278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A208C-9C4B-ED0D-B227-10E3217A7482}"/>
              </a:ext>
            </a:extLst>
          </p:cNvPr>
          <p:cNvSpPr>
            <a:spLocks noGrp="1"/>
          </p:cNvSpPr>
          <p:nvPr>
            <p:ph type="body" sz="quarter" idx="11"/>
          </p:nvPr>
        </p:nvSpPr>
        <p:spPr>
          <a:xfrm>
            <a:off x="9753106" y="444728"/>
            <a:ext cx="1981199" cy="632958"/>
          </a:xfrm>
        </p:spPr>
        <p:txBody>
          <a:bodyPr/>
          <a:lstStyle/>
          <a:p>
            <a:r>
              <a:rPr lang="fr-fr" dirty="0"/>
              <a:t>Présentation de Special Olympics</a:t>
            </a:r>
            <a:endParaRPr lang="en-US" dirty="0"/>
          </a:p>
        </p:txBody>
      </p:sp>
      <p:sp>
        <p:nvSpPr>
          <p:cNvPr id="3" name="Text Placeholder 2">
            <a:extLst>
              <a:ext uri="{FF2B5EF4-FFF2-40B4-BE49-F238E27FC236}">
                <a16:creationId xmlns:a16="http://schemas.microsoft.com/office/drawing/2014/main" id="{CD0BDD59-5D4F-15B1-8681-F0D86793BF49}"/>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BD36CBEF-6976-D9E9-0A45-C1168AB533C6}"/>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D130192A-2800-BB69-34C7-2B15F4277E01}"/>
              </a:ext>
            </a:extLst>
          </p:cNvPr>
          <p:cNvSpPr txBox="1"/>
          <p:nvPr/>
        </p:nvSpPr>
        <p:spPr>
          <a:xfrm>
            <a:off x="811899" y="2154032"/>
            <a:ext cx="5651500" cy="954107"/>
          </a:xfrm>
          <a:prstGeom prst="rect">
            <a:avLst/>
          </a:prstGeom>
          <a:noFill/>
        </p:spPr>
        <p:txBody>
          <a:bodyPr wrap="square" rtlCol="0">
            <a:spAutoFit/>
          </a:bodyPr>
          <a:lstStyle/>
          <a:p>
            <a:r>
              <a:rPr lang="fr-fr" sz="2800" b="1" dirty="0">
                <a:solidFill>
                  <a:srgbClr val="F6891F"/>
                </a:solidFill>
                <a:latin typeface="Ubuntu" panose="020B0504030602030204" pitchFamily="34" charset="0"/>
              </a:rPr>
              <a:t>Anecdote </a:t>
            </a:r>
            <a:r>
              <a:rPr lang="fr-fr" sz="2800" b="1">
                <a:solidFill>
                  <a:srgbClr val="F6891F"/>
                </a:solidFill>
                <a:latin typeface="Ubuntu" panose="020B0504030602030204" pitchFamily="34" charset="0"/>
              </a:rPr>
              <a:t>concernant </a:t>
            </a:r>
            <a:br>
              <a:rPr lang="fr-fr" sz="2800" b="1">
                <a:solidFill>
                  <a:srgbClr val="F6891F"/>
                </a:solidFill>
                <a:latin typeface="Ubuntu" panose="020B0504030602030204" pitchFamily="34" charset="0"/>
              </a:rPr>
            </a:br>
            <a:r>
              <a:rPr lang="fr-fr" sz="2800" b="1">
                <a:solidFill>
                  <a:srgbClr val="F6891F"/>
                </a:solidFill>
                <a:latin typeface="Ubuntu" panose="020B0504030602030204" pitchFamily="34" charset="0"/>
              </a:rPr>
              <a:t>notre </a:t>
            </a:r>
            <a:r>
              <a:rPr lang="fr-fr" sz="2800" b="1" dirty="0">
                <a:solidFill>
                  <a:srgbClr val="F6891F"/>
                </a:solidFill>
                <a:latin typeface="Ubuntu" panose="020B0504030602030204" pitchFamily="34" charset="0"/>
              </a:rPr>
              <a:t>logo</a:t>
            </a:r>
          </a:p>
        </p:txBody>
      </p:sp>
      <p:sp>
        <p:nvSpPr>
          <p:cNvPr id="6" name="TextBox 5">
            <a:extLst>
              <a:ext uri="{FF2B5EF4-FFF2-40B4-BE49-F238E27FC236}">
                <a16:creationId xmlns:a16="http://schemas.microsoft.com/office/drawing/2014/main" id="{4704F4EA-DAE6-1514-85C9-246122818008}"/>
              </a:ext>
            </a:extLst>
          </p:cNvPr>
          <p:cNvSpPr txBox="1"/>
          <p:nvPr/>
        </p:nvSpPr>
        <p:spPr>
          <a:xfrm>
            <a:off x="811899" y="3257867"/>
            <a:ext cx="5055501" cy="2204193"/>
          </a:xfrm>
          <a:prstGeom prst="rect">
            <a:avLst/>
          </a:prstGeom>
          <a:noFill/>
        </p:spPr>
        <p:txBody>
          <a:bodyPr wrap="square" rtlCol="0">
            <a:spAutoFit/>
          </a:bodyPr>
          <a:lstStyle/>
          <a:p>
            <a:pPr marL="285750" indent="-285750">
              <a:lnSpc>
                <a:spcPct val="120000"/>
              </a:lnSpc>
              <a:spcAft>
                <a:spcPts val="1200"/>
              </a:spcAft>
              <a:buBlip>
                <a:blip r:embed="rId3"/>
              </a:buBlip>
            </a:pPr>
            <a:r>
              <a:rPr lang="fr-fr" dirty="0">
                <a:solidFill>
                  <a:srgbClr val="292662"/>
                </a:solidFill>
                <a:latin typeface="Ubuntu" panose="020B0504030602030204" pitchFamily="34" charset="0"/>
              </a:rPr>
              <a:t>Inspiré de la sculpture « </a:t>
            </a:r>
            <a:r>
              <a:rPr lang="fr-fr" b="1" dirty="0">
                <a:solidFill>
                  <a:srgbClr val="292662"/>
                </a:solidFill>
                <a:latin typeface="Ubuntu Light" panose="020B0304030602030204" pitchFamily="34" charset="0"/>
              </a:rPr>
              <a:t>Joy and Happiness to All the Children of the World</a:t>
            </a:r>
            <a:r>
              <a:rPr lang="fr-fr" dirty="0">
                <a:solidFill>
                  <a:srgbClr val="292662"/>
                </a:solidFill>
                <a:latin typeface="Ubuntu" panose="020B0504030602030204" pitchFamily="34" charset="0"/>
              </a:rPr>
              <a:t> » (Joie et bonheur pour tous les enfants du monde) qui se trouve à New York</a:t>
            </a:r>
          </a:p>
          <a:p>
            <a:pPr marL="285750" indent="-285750">
              <a:lnSpc>
                <a:spcPct val="120000"/>
              </a:lnSpc>
              <a:spcAft>
                <a:spcPts val="1200"/>
              </a:spcAft>
              <a:buBlip>
                <a:blip r:embed="rId3"/>
              </a:buBlip>
            </a:pPr>
            <a:r>
              <a:rPr lang="fr-fr" dirty="0">
                <a:solidFill>
                  <a:srgbClr val="292662"/>
                </a:solidFill>
                <a:latin typeface="Ubuntu" panose="020B0504030602030204" pitchFamily="34" charset="0"/>
              </a:rPr>
              <a:t>Les cinq piliers représentent </a:t>
            </a:r>
            <a:r>
              <a:rPr lang="fr-fr">
                <a:solidFill>
                  <a:srgbClr val="292662"/>
                </a:solidFill>
                <a:latin typeface="Ubuntu" panose="020B0504030602030204" pitchFamily="34" charset="0"/>
              </a:rPr>
              <a:t>les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cinq </a:t>
            </a:r>
            <a:r>
              <a:rPr lang="fr-fr" dirty="0">
                <a:solidFill>
                  <a:srgbClr val="292662"/>
                </a:solidFill>
                <a:latin typeface="Ubuntu" panose="020B0504030602030204" pitchFamily="34" charset="0"/>
              </a:rPr>
              <a:t>continents.</a:t>
            </a:r>
          </a:p>
        </p:txBody>
      </p:sp>
      <p:pic>
        <p:nvPicPr>
          <p:cNvPr id="7" name="Picture 6">
            <a:extLst>
              <a:ext uri="{FF2B5EF4-FFF2-40B4-BE49-F238E27FC236}">
                <a16:creationId xmlns:a16="http://schemas.microsoft.com/office/drawing/2014/main" id="{58CF6873-2388-D93B-0A13-F808BA42E84B}"/>
              </a:ext>
            </a:extLst>
          </p:cNvPr>
          <p:cNvPicPr>
            <a:picLocks noChangeAspect="1"/>
          </p:cNvPicPr>
          <p:nvPr/>
        </p:nvPicPr>
        <p:blipFill rotWithShape="1">
          <a:blip r:embed="rId4"/>
          <a:srcRect l="4649" r="5661" b="2"/>
          <a:stretch/>
        </p:blipFill>
        <p:spPr>
          <a:xfrm>
            <a:off x="6324601" y="1741289"/>
            <a:ext cx="5867399" cy="4464844"/>
          </a:xfrm>
          <a:prstGeom prst="rect">
            <a:avLst/>
          </a:prstGeom>
          <a:noFill/>
        </p:spPr>
      </p:pic>
    </p:spTree>
    <p:extLst>
      <p:ext uri="{BB962C8B-B14F-4D97-AF65-F5344CB8AC3E}">
        <p14:creationId xmlns:p14="http://schemas.microsoft.com/office/powerpoint/2010/main" val="85724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984A8-2B94-9D27-DF2E-BA9A478CB75E}"/>
              </a:ext>
            </a:extLst>
          </p:cNvPr>
          <p:cNvSpPr>
            <a:spLocks noGrp="1"/>
          </p:cNvSpPr>
          <p:nvPr>
            <p:ph type="body" sz="quarter" idx="11"/>
          </p:nvPr>
        </p:nvSpPr>
        <p:spPr>
          <a:xfrm>
            <a:off x="9753107" y="444728"/>
            <a:ext cx="2046514"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73E35233-1C16-5201-1837-F7DF816DA9CD}"/>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18FD3592-DE8D-ED0C-4FA2-5E8B2CC08F1E}"/>
              </a:ext>
            </a:extLst>
          </p:cNvPr>
          <p:cNvSpPr>
            <a:spLocks noGrp="1"/>
          </p:cNvSpPr>
          <p:nvPr>
            <p:ph type="body" sz="quarter" idx="13"/>
          </p:nvPr>
        </p:nvSpPr>
        <p:spPr/>
        <p:txBody>
          <a:bodyPr/>
          <a:lstStyle/>
          <a:p>
            <a:r>
              <a:rPr lang="fr-fr" dirty="0"/>
              <a:t>Premier jour</a:t>
            </a:r>
          </a:p>
        </p:txBody>
      </p:sp>
      <p:sp>
        <p:nvSpPr>
          <p:cNvPr id="5" name="Rectangle: Rounded Corners 4">
            <a:extLst>
              <a:ext uri="{FF2B5EF4-FFF2-40B4-BE49-F238E27FC236}">
                <a16:creationId xmlns:a16="http://schemas.microsoft.com/office/drawing/2014/main" id="{03F26483-E666-C11E-FDAD-8ED62CA94F8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0246D145-BFA1-F3CD-2E18-DA87555F7A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CC0BD52-D595-AA27-0956-4192E35E22A9}"/>
              </a:ext>
            </a:extLst>
          </p:cNvPr>
          <p:cNvSpPr txBox="1"/>
          <p:nvPr/>
        </p:nvSpPr>
        <p:spPr>
          <a:xfrm>
            <a:off x="1244599" y="2000357"/>
            <a:ext cx="191611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8" name="TextBox 7">
            <a:extLst>
              <a:ext uri="{FF2B5EF4-FFF2-40B4-BE49-F238E27FC236}">
                <a16:creationId xmlns:a16="http://schemas.microsoft.com/office/drawing/2014/main" id="{5C4EE1AB-36A6-191A-E0E5-6275D81A3807}"/>
              </a:ext>
            </a:extLst>
          </p:cNvPr>
          <p:cNvSpPr txBox="1"/>
          <p:nvPr/>
        </p:nvSpPr>
        <p:spPr>
          <a:xfrm>
            <a:off x="1244599" y="2721114"/>
            <a:ext cx="2559909" cy="707886"/>
          </a:xfrm>
          <a:prstGeom prst="rect">
            <a:avLst/>
          </a:prstGeom>
          <a:noFill/>
        </p:spPr>
        <p:txBody>
          <a:bodyPr wrap="square" rtlCol="0">
            <a:spAutoFit/>
          </a:bodyPr>
          <a:lstStyle/>
          <a:p>
            <a:r>
              <a:rPr lang="fr-fr" sz="2000">
                <a:solidFill>
                  <a:schemeClr val="bg1"/>
                </a:solidFill>
                <a:latin typeface="Ubuntu" panose="020B0504030602030204" pitchFamily="34" charset="0"/>
              </a:rPr>
              <a:t>Qu’est-ce qui vous </a:t>
            </a:r>
            <a:br>
              <a:rPr lang="fr-fr" sz="2000">
                <a:solidFill>
                  <a:schemeClr val="bg1"/>
                </a:solidFill>
                <a:latin typeface="Ubuntu" panose="020B0504030602030204" pitchFamily="34" charset="0"/>
              </a:rPr>
            </a:br>
            <a:r>
              <a:rPr lang="fr-fr" sz="2000">
                <a:solidFill>
                  <a:schemeClr val="bg1"/>
                </a:solidFill>
                <a:latin typeface="Ubuntu" panose="020B0504030602030204" pitchFamily="34" charset="0"/>
              </a:rPr>
              <a:t>a marqué ?</a:t>
            </a:r>
          </a:p>
        </p:txBody>
      </p:sp>
      <p:sp>
        <p:nvSpPr>
          <p:cNvPr id="9" name="TextBox 8">
            <a:extLst>
              <a:ext uri="{FF2B5EF4-FFF2-40B4-BE49-F238E27FC236}">
                <a16:creationId xmlns:a16="http://schemas.microsoft.com/office/drawing/2014/main" id="{D9E8EB15-2751-5616-7167-AD4D32FA9DBA}"/>
              </a:ext>
            </a:extLst>
          </p:cNvPr>
          <p:cNvSpPr txBox="1"/>
          <p:nvPr/>
        </p:nvSpPr>
        <p:spPr>
          <a:xfrm>
            <a:off x="4964799" y="2721114"/>
            <a:ext cx="5982602" cy="3022879"/>
          </a:xfrm>
          <a:prstGeom prst="rect">
            <a:avLst/>
          </a:prstGeom>
          <a:noFill/>
        </p:spPr>
        <p:txBody>
          <a:bodyPr wrap="square" rtlCol="0">
            <a:spAutoFit/>
          </a:bodyPr>
          <a:lstStyle/>
          <a:p>
            <a:pPr>
              <a:lnSpc>
                <a:spcPct val="120000"/>
              </a:lnSpc>
              <a:spcAft>
                <a:spcPts val="1200"/>
              </a:spcAft>
            </a:pPr>
            <a:r>
              <a:rPr lang="fr-fr" b="1" dirty="0">
                <a:solidFill>
                  <a:srgbClr val="292662"/>
                </a:solidFill>
                <a:latin typeface="Ubuntu" panose="020B0504030602030204" pitchFamily="34" charset="0"/>
              </a:rPr>
              <a:t>Par groupes de 2 ou 3, partagez : </a:t>
            </a:r>
          </a:p>
          <a:p>
            <a:pPr marL="355600" indent="-355600">
              <a:lnSpc>
                <a:spcPct val="120000"/>
              </a:lnSpc>
              <a:spcAft>
                <a:spcPts val="1200"/>
              </a:spcAft>
              <a:buBlip>
                <a:blip r:embed="rId5"/>
              </a:buBlip>
            </a:pPr>
            <a:r>
              <a:rPr lang="fr-fr" dirty="0">
                <a:solidFill>
                  <a:srgbClr val="292662"/>
                </a:solidFill>
                <a:latin typeface="Ubuntu" panose="020B0504030602030204" pitchFamily="34" charset="0"/>
              </a:rPr>
              <a:t>Quels aspects de l’histoire de Special </a:t>
            </a:r>
            <a:r>
              <a:rPr lang="fr-fr">
                <a:solidFill>
                  <a:srgbClr val="292662"/>
                </a:solidFill>
                <a:latin typeface="Ubuntu" panose="020B0504030602030204" pitchFamily="34" charset="0"/>
              </a:rPr>
              <a:t>Olympics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vous </a:t>
            </a:r>
            <a:r>
              <a:rPr lang="fr-fr" dirty="0">
                <a:solidFill>
                  <a:srgbClr val="292662"/>
                </a:solidFill>
                <a:latin typeface="Ubuntu" panose="020B0504030602030204" pitchFamily="34" charset="0"/>
              </a:rPr>
              <a:t>ont le plus marqué ? Et pourquoi ? </a:t>
            </a:r>
          </a:p>
          <a:p>
            <a:pPr marL="355600" indent="-355600">
              <a:lnSpc>
                <a:spcPct val="120000"/>
              </a:lnSpc>
              <a:spcAft>
                <a:spcPts val="1200"/>
              </a:spcAft>
              <a:buBlip>
                <a:blip r:embed="rId5"/>
              </a:buBlip>
            </a:pPr>
            <a:r>
              <a:rPr lang="fr-fr" dirty="0">
                <a:solidFill>
                  <a:srgbClr val="292662"/>
                </a:solidFill>
                <a:latin typeface="Ubuntu" panose="020B0504030602030204" pitchFamily="34" charset="0"/>
              </a:rPr>
              <a:t>De quelle manière pensez-vous que l’histoire de Special Olympics a permis un changement dans les perceptions et les attitudes à l’égard des personnes avec une DI ? Pouvez-vous partager des expériences personnelles en lien avec cela ? </a:t>
            </a:r>
          </a:p>
        </p:txBody>
      </p:sp>
    </p:spTree>
    <p:extLst>
      <p:ext uri="{BB962C8B-B14F-4D97-AF65-F5344CB8AC3E}">
        <p14:creationId xmlns:p14="http://schemas.microsoft.com/office/powerpoint/2010/main" val="89528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38B7D391-FFD4-AA71-4B73-C1574B850A1F}"/>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7B84D5BE-2217-2CB1-87E3-425E393591F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9D36B2A1-4C59-5C6B-5635-0D5BD000390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93CC7EAC-5D2A-97DD-842B-DCE5FC9F6924}"/>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2D5453D2-73CC-9DD8-F2E6-4DD467733F5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EADDF209-39F4-290B-0CD0-4152610C9B4F}"/>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5E744617-37B4-7444-937E-10F028B5E90E}"/>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C65074A-97BE-253F-588C-6D2C59ED33D0}"/>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4EED963D-19B7-0AA9-9498-CFC515EB18B7}"/>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267E14E1-BAA4-262E-1F5B-0899CC5965F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C424969A-D695-299A-EAA8-0027EB927633}"/>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40101935-753B-5864-2273-D93BB1DBDF62}"/>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7B7C2DB5-31FF-91A9-18FE-17910F6C5B9B}"/>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3" action="ppaction://hlinksldjump"/>
            <a:extLst>
              <a:ext uri="{FF2B5EF4-FFF2-40B4-BE49-F238E27FC236}">
                <a16:creationId xmlns:a16="http://schemas.microsoft.com/office/drawing/2014/main" id="{F2C48A69-7F76-09FE-6B6F-51B8310DEF8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BF39387E-996B-53D6-43C7-916798D3246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38">
            <a:hlinkClick r:id="rId5" action="ppaction://hlinksldjump"/>
            <a:extLst>
              <a:ext uri="{FF2B5EF4-FFF2-40B4-BE49-F238E27FC236}">
                <a16:creationId xmlns:a16="http://schemas.microsoft.com/office/drawing/2014/main" id="{78C50CF5-6BC8-542A-7F52-260F1AFC5931}"/>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18CE0386-8D3F-B7FB-DDDD-7ECA66B34B7A}"/>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F6EA1CF4-39F6-3B9B-7445-C4411D7AF0DE}"/>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AE841C9E-C6EF-7B1D-4F23-17A7A7E921A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311D9CB3-84BB-C28C-A6DC-1B42264D895A}"/>
              </a:ext>
            </a:extLst>
          </p:cNvPr>
          <p:cNvSpPr txBox="1"/>
          <p:nvPr/>
        </p:nvSpPr>
        <p:spPr>
          <a:xfrm>
            <a:off x="4297680" y="1586004"/>
            <a:ext cx="3431178"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Conseil d’administration et </a:t>
            </a:r>
            <a:r>
              <a:rPr lang="fr-fr" b="1">
                <a:solidFill>
                  <a:srgbClr val="292662"/>
                </a:solidFill>
                <a:effectLst/>
                <a:latin typeface="Ubuntu Light" panose="020B0304030602030204" pitchFamily="34" charset="0"/>
                <a:ea typeface="Yu Mincho" panose="020B0400000000000000" pitchFamily="18" charset="-128"/>
              </a:rPr>
              <a:t>comités </a:t>
            </a:r>
            <a:br>
              <a:rPr lang="fr-fr" b="1">
                <a:solidFill>
                  <a:srgbClr val="292662"/>
                </a:solidFill>
                <a:effectLst/>
                <a:latin typeface="Ubuntu Light" panose="020B0304030602030204" pitchFamily="34" charset="0"/>
                <a:ea typeface="Yu Mincho" panose="020B0400000000000000" pitchFamily="18" charset="-128"/>
              </a:rPr>
            </a:br>
            <a:r>
              <a:rPr lang="fr-fr" b="1">
                <a:solidFill>
                  <a:srgbClr val="292662"/>
                </a:solidFill>
                <a:effectLst/>
                <a:latin typeface="Ubuntu Light" panose="020B0304030602030204" pitchFamily="34" charset="0"/>
                <a:ea typeface="Yu Mincho" panose="020B0400000000000000" pitchFamily="18" charset="-128"/>
              </a:rPr>
              <a:t>de </a:t>
            </a:r>
            <a:r>
              <a:rPr lang="fr-fr" b="1" dirty="0">
                <a:solidFill>
                  <a:srgbClr val="292662"/>
                </a:solidFill>
                <a:effectLst/>
                <a:latin typeface="Ubuntu Light" panose="020B0304030602030204" pitchFamily="34" charset="0"/>
                <a:ea typeface="Yu Mincho" panose="020B0400000000000000" pitchFamily="18" charset="-128"/>
              </a:rPr>
              <a:t>Special Olympics International</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DFEC0688-D86A-D024-CBB5-7B459F352825}"/>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9357CD8D-1278-F1F1-3B44-D504F1A8DE92}"/>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Présidents régionaux et Directeurs généraux</a:t>
            </a:r>
            <a:endParaRPr lang="es-PA" i="1" dirty="0">
              <a:solidFill>
                <a:srgbClr val="F7F5E8"/>
              </a:solidFill>
              <a:ea typeface="Yu Mincho" panose="020B0400000000000000" pitchFamily="18" charset="-128"/>
            </a:endParaRPr>
          </a:p>
        </p:txBody>
      </p:sp>
      <p:sp>
        <p:nvSpPr>
          <p:cNvPr id="69" name="TextBox 5">
            <a:hlinkClick r:id="rId3" action="ppaction://hlinksldjump"/>
            <a:extLst>
              <a:ext uri="{FF2B5EF4-FFF2-40B4-BE49-F238E27FC236}">
                <a16:creationId xmlns:a16="http://schemas.microsoft.com/office/drawing/2014/main" id="{419E110E-631F-7EBD-DA09-4030C1912B29}"/>
              </a:ext>
            </a:extLst>
          </p:cNvPr>
          <p:cNvSpPr txBox="1">
            <a:spLocks/>
          </p:cNvSpPr>
          <p:nvPr/>
        </p:nvSpPr>
        <p:spPr>
          <a:xfrm>
            <a:off x="8852898" y="1594713"/>
            <a:ext cx="282316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F7F5E8"/>
                </a:solidFill>
                <a:effectLst/>
                <a:latin typeface="Ubuntu Light" panose="020B0304030602030204" pitchFamily="34" charset="0"/>
                <a:ea typeface="Yu Mincho" panose="020B0400000000000000" pitchFamily="18" charset="-128"/>
              </a:rPr>
              <a:t>Équipe de </a:t>
            </a:r>
            <a:r>
              <a:rPr lang="fr-fr" b="1">
                <a:solidFill>
                  <a:srgbClr val="F7F5E8"/>
                </a:solidFill>
                <a:effectLst/>
                <a:latin typeface="Ubuntu Light" panose="020B0304030602030204" pitchFamily="34" charset="0"/>
                <a:ea typeface="Yu Mincho" panose="020B0400000000000000" pitchFamily="18" charset="-128"/>
              </a:rPr>
              <a:t>leadership </a:t>
            </a:r>
            <a:br>
              <a:rPr lang="fr-fr" b="1">
                <a:solidFill>
                  <a:srgbClr val="F7F5E8"/>
                </a:solidFill>
                <a:effectLst/>
                <a:latin typeface="Ubuntu Light" panose="020B0304030602030204" pitchFamily="34" charset="0"/>
                <a:ea typeface="Yu Mincho" panose="020B0400000000000000" pitchFamily="18" charset="-128"/>
              </a:rPr>
            </a:br>
            <a:r>
              <a:rPr lang="fr-fr" b="1">
                <a:solidFill>
                  <a:srgbClr val="F7F5E8"/>
                </a:solidFill>
                <a:effectLst/>
                <a:latin typeface="Ubuntu Light" panose="020B0304030602030204" pitchFamily="34" charset="0"/>
                <a:ea typeface="Yu Mincho" panose="020B0400000000000000" pitchFamily="18" charset="-128"/>
              </a:rPr>
              <a:t>mondial </a:t>
            </a:r>
            <a:r>
              <a:rPr lang="fr-fr" b="1" dirty="0">
                <a:solidFill>
                  <a:srgbClr val="F7F5E8"/>
                </a:solidFill>
                <a:effectLst/>
                <a:latin typeface="Ubuntu Light" panose="020B0304030602030204" pitchFamily="34" charset="0"/>
                <a:ea typeface="Yu Mincho" panose="020B0400000000000000" pitchFamily="18" charset="-128"/>
              </a:rPr>
              <a:t>(GLT)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DA524B67-6155-EA38-EF32-59453AA86C58}"/>
              </a:ext>
            </a:extLst>
          </p:cNvPr>
          <p:cNvSpPr txBox="1">
            <a:spLocks/>
          </p:cNvSpPr>
          <p:nvPr/>
        </p:nvSpPr>
        <p:spPr>
          <a:xfrm>
            <a:off x="8888937" y="2432498"/>
            <a:ext cx="2774562" cy="407291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spcAft>
                <a:spcPts val="800"/>
              </a:spcAft>
              <a:buBlip>
                <a:blip r:embed="rId8"/>
              </a:buBlip>
            </a:pPr>
            <a:r>
              <a:rPr lang="fr-fr" sz="1200" kern="100" dirty="0">
                <a:solidFill>
                  <a:srgbClr val="292662"/>
                </a:solidFill>
              </a:rPr>
              <a:t>Sports et compétitions</a:t>
            </a:r>
          </a:p>
          <a:p>
            <a:pPr marL="391500" indent="-285750">
              <a:spcAft>
                <a:spcPts val="800"/>
              </a:spcAft>
              <a:buBlip>
                <a:blip r:embed="rId8"/>
              </a:buBlip>
            </a:pPr>
            <a:r>
              <a:rPr lang="fr-fr" sz="1200" kern="100" dirty="0">
                <a:solidFill>
                  <a:srgbClr val="292662"/>
                </a:solidFill>
              </a:rPr>
              <a:t>Santé </a:t>
            </a:r>
          </a:p>
          <a:p>
            <a:pPr marL="391500" indent="-285750">
              <a:spcAft>
                <a:spcPts val="800"/>
              </a:spcAft>
              <a:buBlip>
                <a:blip r:embed="rId8"/>
              </a:buBlip>
            </a:pPr>
            <a:r>
              <a:rPr lang="fr-fr" sz="1200" kern="100" dirty="0">
                <a:solidFill>
                  <a:srgbClr val="292662"/>
                </a:solidFill>
              </a:rPr>
              <a:t>Jeunesse mondiale et éducation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Leadership et développement de l’organisation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Opérations régionales et programmes (les présidents régionaux dépendent du chef du RPO)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Relations gouvernementales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Marketing et communications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Informatique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Service juridique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Finances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Ressources humaines   </a:t>
            </a:r>
            <a:endParaRPr lang="es-PA" sz="1200" kern="100" dirty="0">
              <a:solidFill>
                <a:srgbClr val="292662"/>
              </a:solidFill>
            </a:endParaRPr>
          </a:p>
        </p:txBody>
      </p:sp>
      <p:sp>
        <p:nvSpPr>
          <p:cNvPr id="79" name="TextBox 5">
            <a:extLst>
              <a:ext uri="{FF2B5EF4-FFF2-40B4-BE49-F238E27FC236}">
                <a16:creationId xmlns:a16="http://schemas.microsoft.com/office/drawing/2014/main" id="{B4E2496B-A5D2-16FE-43C6-94AC4508C0BB}"/>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Afrique</a:t>
            </a:r>
          </a:p>
        </p:txBody>
      </p:sp>
      <p:sp>
        <p:nvSpPr>
          <p:cNvPr id="96" name="TextBox 5">
            <a:extLst>
              <a:ext uri="{FF2B5EF4-FFF2-40B4-BE49-F238E27FC236}">
                <a16:creationId xmlns:a16="http://schemas.microsoft.com/office/drawing/2014/main" id="{E6EECC9D-FCBD-ECB1-E396-671626C8ECF2}"/>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a:solidFill>
                  <a:srgbClr val="292662"/>
                </a:solidFill>
              </a:rPr>
              <a:t>SO Asie Pacifique</a:t>
            </a:r>
            <a:endParaRPr lang="es-PA" sz="1200" kern="100" dirty="0">
              <a:solidFill>
                <a:srgbClr val="292662"/>
              </a:solidFill>
            </a:endParaRPr>
          </a:p>
        </p:txBody>
      </p:sp>
      <p:sp>
        <p:nvSpPr>
          <p:cNvPr id="97" name="TextBox 5">
            <a:extLst>
              <a:ext uri="{FF2B5EF4-FFF2-40B4-BE49-F238E27FC236}">
                <a16:creationId xmlns:a16="http://schemas.microsoft.com/office/drawing/2014/main" id="{331BBA33-37A8-7961-E0B2-E2449D5BD7DF}"/>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Asie de l’Est</a:t>
            </a:r>
          </a:p>
        </p:txBody>
      </p:sp>
      <p:sp>
        <p:nvSpPr>
          <p:cNvPr id="98" name="TextBox 5">
            <a:extLst>
              <a:ext uri="{FF2B5EF4-FFF2-40B4-BE49-F238E27FC236}">
                <a16:creationId xmlns:a16="http://schemas.microsoft.com/office/drawing/2014/main" id="{F6ED9FF2-C0B5-D9C1-A1DF-71B04D9D19AA}"/>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fr-fr" sz="1200" kern="100" dirty="0">
                <a:solidFill>
                  <a:srgbClr val="292662"/>
                </a:solidFill>
              </a:rPr>
              <a:t>SO Europe / Eurasie</a:t>
            </a:r>
          </a:p>
        </p:txBody>
      </p:sp>
      <p:sp>
        <p:nvSpPr>
          <p:cNvPr id="99" name="TextBox 5">
            <a:extLst>
              <a:ext uri="{FF2B5EF4-FFF2-40B4-BE49-F238E27FC236}">
                <a16:creationId xmlns:a16="http://schemas.microsoft.com/office/drawing/2014/main" id="{A7273E28-668C-43D8-DE76-E5500CB1967F}"/>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Amérique latine</a:t>
            </a:r>
          </a:p>
        </p:txBody>
      </p:sp>
      <p:sp>
        <p:nvSpPr>
          <p:cNvPr id="100" name="TextBox 5">
            <a:extLst>
              <a:ext uri="{FF2B5EF4-FFF2-40B4-BE49-F238E27FC236}">
                <a16:creationId xmlns:a16="http://schemas.microsoft.com/office/drawing/2014/main" id="{5BC3AA7F-58E3-FB14-1A09-1DC7DC220971}"/>
              </a:ext>
            </a:extLst>
          </p:cNvPr>
          <p:cNvSpPr txBox="1">
            <a:spLocks/>
          </p:cNvSpPr>
          <p:nvPr/>
        </p:nvSpPr>
        <p:spPr>
          <a:xfrm>
            <a:off x="5730780" y="4335850"/>
            <a:ext cx="1525050" cy="64633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a:solidFill>
                  <a:srgbClr val="292662"/>
                </a:solidFill>
              </a:rPr>
              <a:t>SO Moyen-</a:t>
            </a:r>
            <a:br>
              <a:rPr lang="fr-fr" sz="1200">
                <a:solidFill>
                  <a:srgbClr val="292662"/>
                </a:solidFill>
              </a:rPr>
            </a:br>
            <a:r>
              <a:rPr lang="fr-fr" sz="1200">
                <a:solidFill>
                  <a:srgbClr val="292662"/>
                </a:solidFill>
              </a:rPr>
              <a:t>Orient </a:t>
            </a:r>
            <a:r>
              <a:rPr lang="fr-fr" sz="1200" dirty="0">
                <a:solidFill>
                  <a:srgbClr val="292662"/>
                </a:solidFill>
              </a:rPr>
              <a:t>/ </a:t>
            </a:r>
            <a:r>
              <a:rPr lang="fr-fr" sz="1200">
                <a:solidFill>
                  <a:srgbClr val="292662"/>
                </a:solidFill>
              </a:rPr>
              <a:t>Afrique </a:t>
            </a:r>
            <a:br>
              <a:rPr lang="fr-fr" sz="1200">
                <a:solidFill>
                  <a:srgbClr val="292662"/>
                </a:solidFill>
              </a:rPr>
            </a:br>
            <a:r>
              <a:rPr lang="fr-fr" sz="1200">
                <a:solidFill>
                  <a:srgbClr val="292662"/>
                </a:solidFill>
              </a:rPr>
              <a:t>du </a:t>
            </a:r>
            <a:r>
              <a:rPr lang="fr-fr" sz="1200" dirty="0">
                <a:solidFill>
                  <a:srgbClr val="292662"/>
                </a:solidFill>
              </a:rPr>
              <a:t>Nord</a:t>
            </a:r>
          </a:p>
        </p:txBody>
      </p:sp>
      <p:sp>
        <p:nvSpPr>
          <p:cNvPr id="101" name="TextBox 5">
            <a:extLst>
              <a:ext uri="{FF2B5EF4-FFF2-40B4-BE49-F238E27FC236}">
                <a16:creationId xmlns:a16="http://schemas.microsoft.com/office/drawing/2014/main" id="{6B98D59D-4A88-2CEF-9527-5C80C66D5883}"/>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dirty="0">
                <a:solidFill>
                  <a:srgbClr val="292662"/>
                </a:solidFill>
              </a:rPr>
              <a:t>SO Amérique du Nord</a:t>
            </a:r>
          </a:p>
        </p:txBody>
      </p:sp>
      <p:sp>
        <p:nvSpPr>
          <p:cNvPr id="102" name="TextBox 5">
            <a:hlinkClick r:id="rId5" action="ppaction://hlinksldjump"/>
            <a:extLst>
              <a:ext uri="{FF2B5EF4-FFF2-40B4-BE49-F238E27FC236}">
                <a16:creationId xmlns:a16="http://schemas.microsoft.com/office/drawing/2014/main" id="{73E09F9D-C61C-47AA-D638-0045B69F9B1F}"/>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Programmes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105" name="TextBox 5">
            <a:extLst>
              <a:ext uri="{FF2B5EF4-FFF2-40B4-BE49-F238E27FC236}">
                <a16:creationId xmlns:a16="http://schemas.microsoft.com/office/drawing/2014/main" id="{80A1D44E-A4F2-12C9-04CE-AE2CD4842F70}"/>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Sous-Programmes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296FE82D-847D-8112-67A5-5DE127E7E589}"/>
              </a:ext>
            </a:extLst>
          </p:cNvPr>
          <p:cNvSpPr txBox="1"/>
          <p:nvPr/>
        </p:nvSpPr>
        <p:spPr>
          <a:xfrm>
            <a:off x="4462578" y="5909348"/>
            <a:ext cx="257991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Programmes locaux</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311ACDE9-8DF5-66C5-1E62-CA1FD089634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D33F27D-0DB1-A054-AB6C-49DC5146C6AD}"/>
              </a:ext>
            </a:extLst>
          </p:cNvPr>
          <p:cNvSpPr txBox="1"/>
          <p:nvPr/>
        </p:nvSpPr>
        <p:spPr>
          <a:xfrm>
            <a:off x="811899" y="807489"/>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Structure organisationnelle</a:t>
            </a:r>
          </a:p>
        </p:txBody>
      </p:sp>
    </p:spTree>
    <p:extLst>
      <p:ext uri="{BB962C8B-B14F-4D97-AF65-F5344CB8AC3E}">
        <p14:creationId xmlns:p14="http://schemas.microsoft.com/office/powerpoint/2010/main" val="278340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8DE6-8848-E41B-CBA0-A66C17FE9ABB}"/>
            </a:ext>
          </a:extLst>
        </p:cNvPr>
        <p:cNvGrpSpPr/>
        <p:nvPr/>
      </p:nvGrpSpPr>
      <p:grpSpPr>
        <a:xfrm>
          <a:off x="0" y="0"/>
          <a:ext cx="0" cy="0"/>
          <a:chOff x="0" y="0"/>
          <a:chExt cx="0" cy="0"/>
        </a:xfrm>
      </p:grpSpPr>
      <p:cxnSp>
        <p:nvCxnSpPr>
          <p:cNvPr id="11" name="Conector recto 109">
            <a:extLst>
              <a:ext uri="{FF2B5EF4-FFF2-40B4-BE49-F238E27FC236}">
                <a16:creationId xmlns:a16="http://schemas.microsoft.com/office/drawing/2014/main" id="{D8D9DFE2-7F70-F18B-1E70-35E63A41E2D4}"/>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2" name="Forma libre: forma 94">
            <a:extLst>
              <a:ext uri="{FF2B5EF4-FFF2-40B4-BE49-F238E27FC236}">
                <a16:creationId xmlns:a16="http://schemas.microsoft.com/office/drawing/2014/main" id="{12554FFB-6C16-80FC-B28A-5FB20FA64CFD}"/>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13" name="Conector recto 76">
            <a:extLst>
              <a:ext uri="{FF2B5EF4-FFF2-40B4-BE49-F238E27FC236}">
                <a16:creationId xmlns:a16="http://schemas.microsoft.com/office/drawing/2014/main" id="{64827310-3DDD-A608-83D3-5762805E1E76}"/>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15" name="Conector recto 66">
            <a:extLst>
              <a:ext uri="{FF2B5EF4-FFF2-40B4-BE49-F238E27FC236}">
                <a16:creationId xmlns:a16="http://schemas.microsoft.com/office/drawing/2014/main" id="{FA4344D6-AA07-7BDC-1D13-3C697E91B401}"/>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6" name="Rectángulo: esquinas redondeadas 6">
            <a:hlinkClick r:id="rId3" action="ppaction://hlinksldjump"/>
            <a:extLst>
              <a:ext uri="{FF2B5EF4-FFF2-40B4-BE49-F238E27FC236}">
                <a16:creationId xmlns:a16="http://schemas.microsoft.com/office/drawing/2014/main" id="{520D4529-29D9-0125-338E-B885922454AD}"/>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0" name="Rectángulo: esquinas redondeadas 8">
            <a:hlinkClick r:id="rId4" action="ppaction://hlinksldjump"/>
            <a:extLst>
              <a:ext uri="{FF2B5EF4-FFF2-40B4-BE49-F238E27FC236}">
                <a16:creationId xmlns:a16="http://schemas.microsoft.com/office/drawing/2014/main" id="{F32E6CE0-F29D-3DB3-1A98-0A46445C87F9}"/>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1" name="Rectángulo: esquinas redondeadas 9">
            <a:extLst>
              <a:ext uri="{FF2B5EF4-FFF2-40B4-BE49-F238E27FC236}">
                <a16:creationId xmlns:a16="http://schemas.microsoft.com/office/drawing/2014/main" id="{2B78689F-E4EA-D586-3C42-DED2BE8A7CA6}"/>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2" name="Rectángulo: esquinas redondeadas 16">
            <a:extLst>
              <a:ext uri="{FF2B5EF4-FFF2-40B4-BE49-F238E27FC236}">
                <a16:creationId xmlns:a16="http://schemas.microsoft.com/office/drawing/2014/main" id="{F277F2FB-6C74-E2EA-559B-2A6162D881E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5" name="Rectángulo: esquinas redondeadas 17">
            <a:extLst>
              <a:ext uri="{FF2B5EF4-FFF2-40B4-BE49-F238E27FC236}">
                <a16:creationId xmlns:a16="http://schemas.microsoft.com/office/drawing/2014/main" id="{178D9C77-FA38-C90F-0859-EBEA2D76F2B8}"/>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9" name="Rectángulo: esquinas redondeadas 18">
            <a:extLst>
              <a:ext uri="{FF2B5EF4-FFF2-40B4-BE49-F238E27FC236}">
                <a16:creationId xmlns:a16="http://schemas.microsoft.com/office/drawing/2014/main" id="{501CCCD8-4A0F-1F64-1B6D-8BA44EBC20ED}"/>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0" name="Rectángulo: esquinas redondeadas 22">
            <a:extLst>
              <a:ext uri="{FF2B5EF4-FFF2-40B4-BE49-F238E27FC236}">
                <a16:creationId xmlns:a16="http://schemas.microsoft.com/office/drawing/2014/main" id="{9768B012-3EBA-6BDC-0A21-1B79DD217462}"/>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1" name="Rectángulo: esquinas redondeadas 23">
            <a:extLst>
              <a:ext uri="{FF2B5EF4-FFF2-40B4-BE49-F238E27FC236}">
                <a16:creationId xmlns:a16="http://schemas.microsoft.com/office/drawing/2014/main" id="{557DBD63-CAF7-4640-47D3-6506D0AEB090}"/>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2" name="Rectángulo: esquinas redondeadas 25">
            <a:extLst>
              <a:ext uri="{FF2B5EF4-FFF2-40B4-BE49-F238E27FC236}">
                <a16:creationId xmlns:a16="http://schemas.microsoft.com/office/drawing/2014/main" id="{DDE35C79-22A7-A810-4A88-07E190603BE8}"/>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3" name="Rectángulo: esquinas redondeadas 26">
            <a:hlinkClick r:id="rId3" action="ppaction://hlinksldjump"/>
            <a:extLst>
              <a:ext uri="{FF2B5EF4-FFF2-40B4-BE49-F238E27FC236}">
                <a16:creationId xmlns:a16="http://schemas.microsoft.com/office/drawing/2014/main" id="{2AD32D4C-EF7A-F9B8-A08A-65C97C246421}"/>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Rectángulo: esquinas redondeadas 27">
            <a:extLst>
              <a:ext uri="{FF2B5EF4-FFF2-40B4-BE49-F238E27FC236}">
                <a16:creationId xmlns:a16="http://schemas.microsoft.com/office/drawing/2014/main" id="{44BE3901-8865-142E-01D2-46BBEDC92BD7}"/>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5" name="Rectángulo: esquinas redondeadas 38">
            <a:hlinkClick r:id="rId5" action="ppaction://hlinksldjump"/>
            <a:extLst>
              <a:ext uri="{FF2B5EF4-FFF2-40B4-BE49-F238E27FC236}">
                <a16:creationId xmlns:a16="http://schemas.microsoft.com/office/drawing/2014/main" id="{D0B5A3EB-23DF-538A-3788-DC4CF2CFE64A}"/>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6" name="Rectángulo: esquinas redondeadas 39">
            <a:extLst>
              <a:ext uri="{FF2B5EF4-FFF2-40B4-BE49-F238E27FC236}">
                <a16:creationId xmlns:a16="http://schemas.microsoft.com/office/drawing/2014/main" id="{1168E738-AD6A-3A69-4AEF-D6EC13ACE2E1}"/>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7" name="Rectángulo: esquinas redondeadas 61">
            <a:hlinkClick r:id="rId6" action="ppaction://hlinksldjump"/>
            <a:extLst>
              <a:ext uri="{FF2B5EF4-FFF2-40B4-BE49-F238E27FC236}">
                <a16:creationId xmlns:a16="http://schemas.microsoft.com/office/drawing/2014/main" id="{17F1D83C-A97B-5F98-F4A2-C41616539FFF}"/>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8" name="Rectángulo: esquinas redondeadas 5">
            <a:hlinkClick r:id="rId7" action="ppaction://hlinksldjump"/>
            <a:extLst>
              <a:ext uri="{FF2B5EF4-FFF2-40B4-BE49-F238E27FC236}">
                <a16:creationId xmlns:a16="http://schemas.microsoft.com/office/drawing/2014/main" id="{15FAFAEA-69EB-306D-D1BC-EF8E103C13C1}"/>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41" name="TextBox 5">
            <a:hlinkClick r:id="rId7" action="ppaction://hlinksldjump"/>
            <a:extLst>
              <a:ext uri="{FF2B5EF4-FFF2-40B4-BE49-F238E27FC236}">
                <a16:creationId xmlns:a16="http://schemas.microsoft.com/office/drawing/2014/main" id="{03A5A29B-1C5E-2955-C423-90C5D59DCDF6}"/>
              </a:ext>
            </a:extLst>
          </p:cNvPr>
          <p:cNvSpPr txBox="1"/>
          <p:nvPr/>
        </p:nvSpPr>
        <p:spPr>
          <a:xfrm>
            <a:off x="4297680" y="1586004"/>
            <a:ext cx="3431178"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Conseil d’administration et </a:t>
            </a:r>
            <a:r>
              <a:rPr lang="fr-fr" b="1">
                <a:solidFill>
                  <a:srgbClr val="292662"/>
                </a:solidFill>
                <a:effectLst/>
                <a:latin typeface="Ubuntu Light" panose="020B0304030602030204" pitchFamily="34" charset="0"/>
                <a:ea typeface="Yu Mincho" panose="020B0400000000000000" pitchFamily="18" charset="-128"/>
              </a:rPr>
              <a:t>comités </a:t>
            </a:r>
            <a:br>
              <a:rPr lang="fr-fr" b="1">
                <a:solidFill>
                  <a:srgbClr val="292662"/>
                </a:solidFill>
                <a:effectLst/>
                <a:latin typeface="Ubuntu Light" panose="020B0304030602030204" pitchFamily="34" charset="0"/>
                <a:ea typeface="Yu Mincho" panose="020B0400000000000000" pitchFamily="18" charset="-128"/>
              </a:rPr>
            </a:br>
            <a:r>
              <a:rPr lang="fr-fr" b="1">
                <a:solidFill>
                  <a:srgbClr val="292662"/>
                </a:solidFill>
                <a:effectLst/>
                <a:latin typeface="Ubuntu Light" panose="020B0304030602030204" pitchFamily="34" charset="0"/>
                <a:ea typeface="Yu Mincho" panose="020B0400000000000000" pitchFamily="18" charset="-128"/>
              </a:rPr>
              <a:t>de </a:t>
            </a:r>
            <a:r>
              <a:rPr lang="fr-fr" b="1" dirty="0">
                <a:solidFill>
                  <a:srgbClr val="292662"/>
                </a:solidFill>
                <a:effectLst/>
                <a:latin typeface="Ubuntu Light" panose="020B0304030602030204" pitchFamily="34" charset="0"/>
                <a:ea typeface="Yu Mincho" panose="020B0400000000000000" pitchFamily="18" charset="-128"/>
              </a:rPr>
              <a:t>Special Olympics International</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42" name="TextBox 5">
            <a:hlinkClick r:id="rId3" action="ppaction://hlinksldjump"/>
            <a:extLst>
              <a:ext uri="{FF2B5EF4-FFF2-40B4-BE49-F238E27FC236}">
                <a16:creationId xmlns:a16="http://schemas.microsoft.com/office/drawing/2014/main" id="{8CFA6800-17E9-BB22-9221-2F07BB6EA014}"/>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3" name="TextBox 5">
            <a:hlinkClick r:id="rId4" action="ppaction://hlinksldjump"/>
            <a:extLst>
              <a:ext uri="{FF2B5EF4-FFF2-40B4-BE49-F238E27FC236}">
                <a16:creationId xmlns:a16="http://schemas.microsoft.com/office/drawing/2014/main" id="{7681A27A-7CF3-3C95-FB9B-EFDEA9384538}"/>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Présidents régionaux et </a:t>
            </a:r>
            <a:r>
              <a:rPr lang="fr-fr">
                <a:solidFill>
                  <a:srgbClr val="F7F5E8"/>
                </a:solidFill>
                <a:effectLst/>
                <a:ea typeface="Yu Mincho" panose="020B0400000000000000" pitchFamily="18" charset="-128"/>
              </a:rPr>
              <a:t>Directeurs généraux)</a:t>
            </a:r>
            <a:endParaRPr lang="es-PA" i="1" dirty="0">
              <a:solidFill>
                <a:srgbClr val="F7F5E8"/>
              </a:solidFill>
              <a:ea typeface="Yu Mincho" panose="020B0400000000000000" pitchFamily="18" charset="-128"/>
            </a:endParaRPr>
          </a:p>
        </p:txBody>
      </p:sp>
      <p:sp>
        <p:nvSpPr>
          <p:cNvPr id="44" name="TextBox 5">
            <a:hlinkClick r:id="rId3" action="ppaction://hlinksldjump"/>
            <a:extLst>
              <a:ext uri="{FF2B5EF4-FFF2-40B4-BE49-F238E27FC236}">
                <a16:creationId xmlns:a16="http://schemas.microsoft.com/office/drawing/2014/main" id="{75F44E90-14D4-885B-CF46-0EBA8018346F}"/>
              </a:ext>
            </a:extLst>
          </p:cNvPr>
          <p:cNvSpPr txBox="1">
            <a:spLocks/>
          </p:cNvSpPr>
          <p:nvPr/>
        </p:nvSpPr>
        <p:spPr>
          <a:xfrm>
            <a:off x="8852898" y="1594713"/>
            <a:ext cx="282316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F7F5E8"/>
                </a:solidFill>
                <a:effectLst/>
                <a:latin typeface="Ubuntu Light" panose="020B0304030602030204" pitchFamily="34" charset="0"/>
                <a:ea typeface="Yu Mincho" panose="020B0400000000000000" pitchFamily="18" charset="-128"/>
              </a:rPr>
              <a:t>Équipe de </a:t>
            </a:r>
            <a:r>
              <a:rPr lang="fr-fr" b="1">
                <a:solidFill>
                  <a:srgbClr val="F7F5E8"/>
                </a:solidFill>
                <a:effectLst/>
                <a:latin typeface="Ubuntu Light" panose="020B0304030602030204" pitchFamily="34" charset="0"/>
                <a:ea typeface="Yu Mincho" panose="020B0400000000000000" pitchFamily="18" charset="-128"/>
              </a:rPr>
              <a:t>leadership </a:t>
            </a:r>
            <a:br>
              <a:rPr lang="fr-fr" b="1">
                <a:solidFill>
                  <a:srgbClr val="F7F5E8"/>
                </a:solidFill>
                <a:effectLst/>
                <a:latin typeface="Ubuntu Light" panose="020B0304030602030204" pitchFamily="34" charset="0"/>
                <a:ea typeface="Yu Mincho" panose="020B0400000000000000" pitchFamily="18" charset="-128"/>
              </a:rPr>
            </a:br>
            <a:r>
              <a:rPr lang="fr-fr" b="1">
                <a:solidFill>
                  <a:srgbClr val="F7F5E8"/>
                </a:solidFill>
                <a:effectLst/>
                <a:latin typeface="Ubuntu Light" panose="020B0304030602030204" pitchFamily="34" charset="0"/>
                <a:ea typeface="Yu Mincho" panose="020B0400000000000000" pitchFamily="18" charset="-128"/>
              </a:rPr>
              <a:t>mondial </a:t>
            </a:r>
            <a:r>
              <a:rPr lang="fr-fr" b="1" dirty="0">
                <a:solidFill>
                  <a:srgbClr val="F7F5E8"/>
                </a:solidFill>
                <a:effectLst/>
                <a:latin typeface="Ubuntu Light" panose="020B0304030602030204" pitchFamily="34" charset="0"/>
                <a:ea typeface="Yu Mincho" panose="020B0400000000000000" pitchFamily="18" charset="-128"/>
              </a:rPr>
              <a:t>(GLT)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5" name="TextBox 5">
            <a:extLst>
              <a:ext uri="{FF2B5EF4-FFF2-40B4-BE49-F238E27FC236}">
                <a16:creationId xmlns:a16="http://schemas.microsoft.com/office/drawing/2014/main" id="{B243D485-74E6-F0EB-CAA5-57C72AA3AB50}"/>
              </a:ext>
            </a:extLst>
          </p:cNvPr>
          <p:cNvSpPr txBox="1">
            <a:spLocks/>
          </p:cNvSpPr>
          <p:nvPr/>
        </p:nvSpPr>
        <p:spPr>
          <a:xfrm>
            <a:off x="8888937" y="2432498"/>
            <a:ext cx="2774562" cy="407291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spcAft>
                <a:spcPts val="800"/>
              </a:spcAft>
              <a:buBlip>
                <a:blip r:embed="rId8"/>
              </a:buBlip>
            </a:pPr>
            <a:r>
              <a:rPr lang="fr-fr" sz="1200" kern="100" dirty="0">
                <a:solidFill>
                  <a:srgbClr val="292662"/>
                </a:solidFill>
              </a:rPr>
              <a:t>Sports et compétitions</a:t>
            </a:r>
          </a:p>
          <a:p>
            <a:pPr marL="391500" indent="-285750">
              <a:spcAft>
                <a:spcPts val="800"/>
              </a:spcAft>
              <a:buBlip>
                <a:blip r:embed="rId8"/>
              </a:buBlip>
            </a:pPr>
            <a:r>
              <a:rPr lang="fr-fr" sz="1200" kern="100" dirty="0">
                <a:solidFill>
                  <a:srgbClr val="292662"/>
                </a:solidFill>
              </a:rPr>
              <a:t>Santé </a:t>
            </a:r>
          </a:p>
          <a:p>
            <a:pPr marL="391500" indent="-285750">
              <a:spcAft>
                <a:spcPts val="800"/>
              </a:spcAft>
              <a:buBlip>
                <a:blip r:embed="rId8"/>
              </a:buBlip>
            </a:pPr>
            <a:r>
              <a:rPr lang="fr-fr" sz="1200" kern="100" dirty="0">
                <a:solidFill>
                  <a:srgbClr val="292662"/>
                </a:solidFill>
              </a:rPr>
              <a:t>Jeunesse mondiale et éducation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Leadership et développement de l’organisation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Opérations régionales et programmes (les présidents régionaux dépendent du chef du RPO)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Relations gouvernementales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Marketing et communications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Informatique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Service juridique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Finances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Ressources humaines   </a:t>
            </a:r>
            <a:endParaRPr lang="es-PA" sz="1200" kern="100" dirty="0">
              <a:solidFill>
                <a:srgbClr val="292662"/>
              </a:solidFill>
            </a:endParaRPr>
          </a:p>
        </p:txBody>
      </p:sp>
      <p:sp>
        <p:nvSpPr>
          <p:cNvPr id="46" name="TextBox 5">
            <a:extLst>
              <a:ext uri="{FF2B5EF4-FFF2-40B4-BE49-F238E27FC236}">
                <a16:creationId xmlns:a16="http://schemas.microsoft.com/office/drawing/2014/main" id="{68D0EB24-C713-92DB-3D7C-7F65FF00ABB0}"/>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Afrique</a:t>
            </a:r>
          </a:p>
        </p:txBody>
      </p:sp>
      <p:sp>
        <p:nvSpPr>
          <p:cNvPr id="47" name="TextBox 5">
            <a:extLst>
              <a:ext uri="{FF2B5EF4-FFF2-40B4-BE49-F238E27FC236}">
                <a16:creationId xmlns:a16="http://schemas.microsoft.com/office/drawing/2014/main" id="{F90EBE7E-8BD0-D582-C485-41448D45D0CB}"/>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a:solidFill>
                  <a:srgbClr val="292662"/>
                </a:solidFill>
              </a:rPr>
              <a:t>SO Asie Pacifique</a:t>
            </a:r>
            <a:endParaRPr lang="es-PA" sz="1200" kern="100" dirty="0">
              <a:solidFill>
                <a:srgbClr val="292662"/>
              </a:solidFill>
            </a:endParaRPr>
          </a:p>
        </p:txBody>
      </p:sp>
      <p:sp>
        <p:nvSpPr>
          <p:cNvPr id="48" name="TextBox 5">
            <a:extLst>
              <a:ext uri="{FF2B5EF4-FFF2-40B4-BE49-F238E27FC236}">
                <a16:creationId xmlns:a16="http://schemas.microsoft.com/office/drawing/2014/main" id="{372B69EA-1869-3E22-3DD7-E21EF3C3C0AF}"/>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Asie de l’Est</a:t>
            </a:r>
          </a:p>
        </p:txBody>
      </p:sp>
      <p:sp>
        <p:nvSpPr>
          <p:cNvPr id="49" name="TextBox 5">
            <a:extLst>
              <a:ext uri="{FF2B5EF4-FFF2-40B4-BE49-F238E27FC236}">
                <a16:creationId xmlns:a16="http://schemas.microsoft.com/office/drawing/2014/main" id="{E78350B6-A7B7-98CD-F3B1-AED4B1691591}"/>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fr-fr" sz="1200" kern="100" dirty="0">
                <a:solidFill>
                  <a:srgbClr val="292662"/>
                </a:solidFill>
              </a:rPr>
              <a:t>SO Europe / Eurasie</a:t>
            </a:r>
          </a:p>
        </p:txBody>
      </p:sp>
      <p:sp>
        <p:nvSpPr>
          <p:cNvPr id="50" name="TextBox 5">
            <a:extLst>
              <a:ext uri="{FF2B5EF4-FFF2-40B4-BE49-F238E27FC236}">
                <a16:creationId xmlns:a16="http://schemas.microsoft.com/office/drawing/2014/main" id="{6D797DDB-8A67-E29E-A56E-FB53BF859EE9}"/>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Amérique latine</a:t>
            </a:r>
          </a:p>
        </p:txBody>
      </p:sp>
      <p:sp>
        <p:nvSpPr>
          <p:cNvPr id="51" name="TextBox 5">
            <a:extLst>
              <a:ext uri="{FF2B5EF4-FFF2-40B4-BE49-F238E27FC236}">
                <a16:creationId xmlns:a16="http://schemas.microsoft.com/office/drawing/2014/main" id="{1C358E49-360F-CB28-6BD0-58F3FAEF526A}"/>
              </a:ext>
            </a:extLst>
          </p:cNvPr>
          <p:cNvSpPr txBox="1">
            <a:spLocks/>
          </p:cNvSpPr>
          <p:nvPr/>
        </p:nvSpPr>
        <p:spPr>
          <a:xfrm>
            <a:off x="5730780" y="4335850"/>
            <a:ext cx="1525050" cy="64633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a:solidFill>
                  <a:srgbClr val="292662"/>
                </a:solidFill>
              </a:rPr>
              <a:t>SO Moyen-</a:t>
            </a:r>
            <a:br>
              <a:rPr lang="fr-fr" sz="1200">
                <a:solidFill>
                  <a:srgbClr val="292662"/>
                </a:solidFill>
              </a:rPr>
            </a:br>
            <a:r>
              <a:rPr lang="fr-fr" sz="1200">
                <a:solidFill>
                  <a:srgbClr val="292662"/>
                </a:solidFill>
              </a:rPr>
              <a:t>Orient </a:t>
            </a:r>
            <a:r>
              <a:rPr lang="fr-fr" sz="1200" dirty="0">
                <a:solidFill>
                  <a:srgbClr val="292662"/>
                </a:solidFill>
              </a:rPr>
              <a:t>/ </a:t>
            </a:r>
            <a:r>
              <a:rPr lang="fr-fr" sz="1200">
                <a:solidFill>
                  <a:srgbClr val="292662"/>
                </a:solidFill>
              </a:rPr>
              <a:t>Afrique </a:t>
            </a:r>
            <a:br>
              <a:rPr lang="fr-fr" sz="1200">
                <a:solidFill>
                  <a:srgbClr val="292662"/>
                </a:solidFill>
              </a:rPr>
            </a:br>
            <a:r>
              <a:rPr lang="fr-fr" sz="1200">
                <a:solidFill>
                  <a:srgbClr val="292662"/>
                </a:solidFill>
              </a:rPr>
              <a:t>du </a:t>
            </a:r>
            <a:r>
              <a:rPr lang="fr-fr" sz="1200" dirty="0">
                <a:solidFill>
                  <a:srgbClr val="292662"/>
                </a:solidFill>
              </a:rPr>
              <a:t>Nord</a:t>
            </a:r>
          </a:p>
        </p:txBody>
      </p:sp>
      <p:sp>
        <p:nvSpPr>
          <p:cNvPr id="52" name="TextBox 5">
            <a:extLst>
              <a:ext uri="{FF2B5EF4-FFF2-40B4-BE49-F238E27FC236}">
                <a16:creationId xmlns:a16="http://schemas.microsoft.com/office/drawing/2014/main" id="{0DBEE3DC-B39F-C8FE-ADBD-4703DBFB76A2}"/>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dirty="0">
                <a:solidFill>
                  <a:srgbClr val="292662"/>
                </a:solidFill>
              </a:rPr>
              <a:t>SO Amérique du Nord</a:t>
            </a:r>
          </a:p>
        </p:txBody>
      </p:sp>
      <p:sp>
        <p:nvSpPr>
          <p:cNvPr id="53" name="TextBox 5">
            <a:hlinkClick r:id="rId5" action="ppaction://hlinksldjump"/>
            <a:extLst>
              <a:ext uri="{FF2B5EF4-FFF2-40B4-BE49-F238E27FC236}">
                <a16:creationId xmlns:a16="http://schemas.microsoft.com/office/drawing/2014/main" id="{B3B2D29F-12D8-B68B-9A70-8156CC8EB398}"/>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Programmes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54" name="TextBox 5">
            <a:extLst>
              <a:ext uri="{FF2B5EF4-FFF2-40B4-BE49-F238E27FC236}">
                <a16:creationId xmlns:a16="http://schemas.microsoft.com/office/drawing/2014/main" id="{312AF122-8088-2273-2BDD-4204C202A920}"/>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Sous-Programmes</a:t>
            </a:r>
            <a:endParaRPr lang="es-PA" i="1" dirty="0">
              <a:solidFill>
                <a:srgbClr val="292662"/>
              </a:solidFill>
              <a:ea typeface="Yu Mincho" panose="020B0400000000000000" pitchFamily="18" charset="-128"/>
            </a:endParaRPr>
          </a:p>
        </p:txBody>
      </p:sp>
      <p:sp>
        <p:nvSpPr>
          <p:cNvPr id="55" name="TextBox 5">
            <a:hlinkClick r:id="rId6" action="ppaction://hlinksldjump"/>
            <a:extLst>
              <a:ext uri="{FF2B5EF4-FFF2-40B4-BE49-F238E27FC236}">
                <a16:creationId xmlns:a16="http://schemas.microsoft.com/office/drawing/2014/main" id="{D2E987CF-B841-EA7F-FA5D-847526B1156B}"/>
              </a:ext>
            </a:extLst>
          </p:cNvPr>
          <p:cNvSpPr txBox="1"/>
          <p:nvPr/>
        </p:nvSpPr>
        <p:spPr>
          <a:xfrm>
            <a:off x="4462578" y="5909348"/>
            <a:ext cx="257991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Programmes locaux</a:t>
            </a:r>
            <a:endParaRPr lang="es-PA" i="1" dirty="0">
              <a:solidFill>
                <a:srgbClr val="F7F5E8"/>
              </a:solidFill>
              <a:ea typeface="Yu Mincho" panose="020B0400000000000000" pitchFamily="18" charset="-128"/>
            </a:endParaRPr>
          </a:p>
        </p:txBody>
      </p:sp>
      <p:cxnSp>
        <p:nvCxnSpPr>
          <p:cNvPr id="56" name="Conector recto 114">
            <a:extLst>
              <a:ext uri="{FF2B5EF4-FFF2-40B4-BE49-F238E27FC236}">
                <a16:creationId xmlns:a16="http://schemas.microsoft.com/office/drawing/2014/main" id="{AB186162-CDA1-FC4F-0E6F-E9E831289304}"/>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ECA256A-A13F-DF9B-1AE3-D2D57902B541}"/>
              </a:ext>
            </a:extLst>
          </p:cNvPr>
          <p:cNvSpPr txBox="1"/>
          <p:nvPr/>
        </p:nvSpPr>
        <p:spPr>
          <a:xfrm>
            <a:off x="811899" y="807489"/>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Structure organisationnelle</a:t>
            </a:r>
          </a:p>
        </p:txBody>
      </p:sp>
      <p:sp>
        <p:nvSpPr>
          <p:cNvPr id="4" name="Rectángulo 121">
            <a:extLst>
              <a:ext uri="{FF2B5EF4-FFF2-40B4-BE49-F238E27FC236}">
                <a16:creationId xmlns:a16="http://schemas.microsoft.com/office/drawing/2014/main" id="{AA608E2A-8A84-C6E5-3A6E-F854D35CCD30}"/>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Rectángulo 119">
            <a:extLst>
              <a:ext uri="{FF2B5EF4-FFF2-40B4-BE49-F238E27FC236}">
                <a16:creationId xmlns:a16="http://schemas.microsoft.com/office/drawing/2014/main" id="{ADAD650A-FA64-12AD-56BF-010776391A69}"/>
              </a:ext>
            </a:extLst>
          </p:cNvPr>
          <p:cNvSpPr/>
          <p:nvPr/>
        </p:nvSpPr>
        <p:spPr>
          <a:xfrm>
            <a:off x="2489896" y="2554011"/>
            <a:ext cx="7159488"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36EDF821-C1C1-E318-F8C7-E2767AE1F9F3}"/>
              </a:ext>
            </a:extLst>
          </p:cNvPr>
          <p:cNvSpPr txBox="1"/>
          <p:nvPr/>
        </p:nvSpPr>
        <p:spPr>
          <a:xfrm>
            <a:off x="3034011" y="2678078"/>
            <a:ext cx="6109514" cy="1503360"/>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fr-fr" sz="1700" dirty="0">
                <a:solidFill>
                  <a:srgbClr val="292662"/>
                </a:solidFill>
                <a:effectLst/>
                <a:ea typeface="Yu Mincho" panose="020B0400000000000000" pitchFamily="18" charset="-128"/>
              </a:rPr>
              <a:t>Le </a:t>
            </a:r>
            <a:r>
              <a:rPr lang="fr-fr" sz="1700" b="1" dirty="0">
                <a:solidFill>
                  <a:srgbClr val="F6891F"/>
                </a:solidFill>
                <a:effectLst/>
                <a:ea typeface="Yu Mincho" panose="020B0400000000000000" pitchFamily="18" charset="-128"/>
              </a:rPr>
              <a:t>Conseil d’administration </a:t>
            </a:r>
            <a:r>
              <a:rPr lang="fr-fr" sz="1700" dirty="0">
                <a:solidFill>
                  <a:srgbClr val="292662"/>
                </a:solidFill>
                <a:effectLst/>
                <a:ea typeface="Yu Mincho" panose="020B0400000000000000" pitchFamily="18" charset="-128"/>
              </a:rPr>
              <a:t>bénévole de Special Olympics travaille sur les politiques internationales. Le Conseil regroupe des leaders d’entreprises et sportifs, des athlètes professionnels, des athlètes SO, des éducateurs et des experts des DI du monde entier.</a:t>
            </a:r>
            <a:endParaRPr lang="es-PA" sz="17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31659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A53E-044E-B649-A25D-53BF3734B1D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35BCF3BB-69B0-2586-E787-1865AFF10138}"/>
              </a:ext>
            </a:extLst>
          </p:cNvPr>
          <p:cNvGrpSpPr/>
          <p:nvPr/>
        </p:nvGrpSpPr>
        <p:grpSpPr>
          <a:xfrm>
            <a:off x="513937" y="1544783"/>
            <a:ext cx="11162127" cy="5013324"/>
            <a:chOff x="513937" y="1544783"/>
            <a:chExt cx="11162127" cy="5013324"/>
          </a:xfrm>
        </p:grpSpPr>
        <p:cxnSp>
          <p:nvCxnSpPr>
            <p:cNvPr id="11" name="Conector recto 109">
              <a:extLst>
                <a:ext uri="{FF2B5EF4-FFF2-40B4-BE49-F238E27FC236}">
                  <a16:creationId xmlns:a16="http://schemas.microsoft.com/office/drawing/2014/main" id="{54E9F665-4015-AAE3-172A-C49A55A3E9B7}"/>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2" name="Forma libre: forma 94">
              <a:extLst>
                <a:ext uri="{FF2B5EF4-FFF2-40B4-BE49-F238E27FC236}">
                  <a16:creationId xmlns:a16="http://schemas.microsoft.com/office/drawing/2014/main" id="{730043E5-A4AC-0D94-A08A-E85C6927F1CE}"/>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13" name="Conector recto 76">
              <a:extLst>
                <a:ext uri="{FF2B5EF4-FFF2-40B4-BE49-F238E27FC236}">
                  <a16:creationId xmlns:a16="http://schemas.microsoft.com/office/drawing/2014/main" id="{79313C7E-4049-5A7D-DC11-32A3DA469F85}"/>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15" name="Conector recto 66">
              <a:extLst>
                <a:ext uri="{FF2B5EF4-FFF2-40B4-BE49-F238E27FC236}">
                  <a16:creationId xmlns:a16="http://schemas.microsoft.com/office/drawing/2014/main" id="{0B725BA7-119C-D541-3D6F-76602C736602}"/>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6" name="Rectángulo: esquinas redondeadas 6">
              <a:hlinkClick r:id="rId3" action="ppaction://hlinksldjump"/>
              <a:extLst>
                <a:ext uri="{FF2B5EF4-FFF2-40B4-BE49-F238E27FC236}">
                  <a16:creationId xmlns:a16="http://schemas.microsoft.com/office/drawing/2014/main" id="{4367E77A-2446-7B32-B5D2-23E780902C16}"/>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0" name="Rectángulo: esquinas redondeadas 8">
              <a:hlinkClick r:id="rId4" action="ppaction://hlinksldjump"/>
              <a:extLst>
                <a:ext uri="{FF2B5EF4-FFF2-40B4-BE49-F238E27FC236}">
                  <a16:creationId xmlns:a16="http://schemas.microsoft.com/office/drawing/2014/main" id="{17A8BD69-A8CB-4701-02F8-A70E2FB3C6EF}"/>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1" name="Rectángulo: esquinas redondeadas 9">
              <a:extLst>
                <a:ext uri="{FF2B5EF4-FFF2-40B4-BE49-F238E27FC236}">
                  <a16:creationId xmlns:a16="http://schemas.microsoft.com/office/drawing/2014/main" id="{13C21962-4556-A635-6F49-56950DDA425B}"/>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2" name="Rectángulo: esquinas redondeadas 16">
              <a:extLst>
                <a:ext uri="{FF2B5EF4-FFF2-40B4-BE49-F238E27FC236}">
                  <a16:creationId xmlns:a16="http://schemas.microsoft.com/office/drawing/2014/main" id="{2286DA5D-2333-D956-B697-1199EAE005FE}"/>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5" name="Rectángulo: esquinas redondeadas 17">
              <a:extLst>
                <a:ext uri="{FF2B5EF4-FFF2-40B4-BE49-F238E27FC236}">
                  <a16:creationId xmlns:a16="http://schemas.microsoft.com/office/drawing/2014/main" id="{FBAFF3FA-C022-D274-5F88-BEDBAF444B0A}"/>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9" name="Rectángulo: esquinas redondeadas 18">
              <a:extLst>
                <a:ext uri="{FF2B5EF4-FFF2-40B4-BE49-F238E27FC236}">
                  <a16:creationId xmlns:a16="http://schemas.microsoft.com/office/drawing/2014/main" id="{F9602AF3-C4CE-D33B-FC33-654EFD5B5E89}"/>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0" name="Rectángulo: esquinas redondeadas 22">
              <a:extLst>
                <a:ext uri="{FF2B5EF4-FFF2-40B4-BE49-F238E27FC236}">
                  <a16:creationId xmlns:a16="http://schemas.microsoft.com/office/drawing/2014/main" id="{60A67409-64EB-163C-3114-DF631B45608E}"/>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1" name="Rectángulo: esquinas redondeadas 23">
              <a:extLst>
                <a:ext uri="{FF2B5EF4-FFF2-40B4-BE49-F238E27FC236}">
                  <a16:creationId xmlns:a16="http://schemas.microsoft.com/office/drawing/2014/main" id="{1D43A46F-FADA-497A-096C-0C8FC6735CBC}"/>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2" name="Rectángulo: esquinas redondeadas 25">
              <a:extLst>
                <a:ext uri="{FF2B5EF4-FFF2-40B4-BE49-F238E27FC236}">
                  <a16:creationId xmlns:a16="http://schemas.microsoft.com/office/drawing/2014/main" id="{32E878B6-A657-6D9C-7602-BA415714384A}"/>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3" name="Rectángulo: esquinas redondeadas 26">
              <a:hlinkClick r:id="rId3" action="ppaction://hlinksldjump"/>
              <a:extLst>
                <a:ext uri="{FF2B5EF4-FFF2-40B4-BE49-F238E27FC236}">
                  <a16:creationId xmlns:a16="http://schemas.microsoft.com/office/drawing/2014/main" id="{F30003A9-B97C-37D4-99BB-FBC19004973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Rectángulo: esquinas redondeadas 27">
              <a:extLst>
                <a:ext uri="{FF2B5EF4-FFF2-40B4-BE49-F238E27FC236}">
                  <a16:creationId xmlns:a16="http://schemas.microsoft.com/office/drawing/2014/main" id="{4B45C5FE-2DFA-5EBC-4A10-13AE2D650E1B}"/>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5" name="Rectángulo: esquinas redondeadas 38">
              <a:hlinkClick r:id="rId5" action="ppaction://hlinksldjump"/>
              <a:extLst>
                <a:ext uri="{FF2B5EF4-FFF2-40B4-BE49-F238E27FC236}">
                  <a16:creationId xmlns:a16="http://schemas.microsoft.com/office/drawing/2014/main" id="{5F10ADD2-8185-0B64-6088-13FBF95733EC}"/>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6" name="Rectángulo: esquinas redondeadas 39">
              <a:extLst>
                <a:ext uri="{FF2B5EF4-FFF2-40B4-BE49-F238E27FC236}">
                  <a16:creationId xmlns:a16="http://schemas.microsoft.com/office/drawing/2014/main" id="{44C9D77F-9547-7A28-E7E6-A018BEDF0E46}"/>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7" name="Rectángulo: esquinas redondeadas 61">
              <a:hlinkClick r:id="rId6" action="ppaction://hlinksldjump"/>
              <a:extLst>
                <a:ext uri="{FF2B5EF4-FFF2-40B4-BE49-F238E27FC236}">
                  <a16:creationId xmlns:a16="http://schemas.microsoft.com/office/drawing/2014/main" id="{E87E2EA9-B145-B2F1-E1C6-3215D8B3196E}"/>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8" name="Rectángulo: esquinas redondeadas 5">
              <a:hlinkClick r:id="rId7" action="ppaction://hlinksldjump"/>
              <a:extLst>
                <a:ext uri="{FF2B5EF4-FFF2-40B4-BE49-F238E27FC236}">
                  <a16:creationId xmlns:a16="http://schemas.microsoft.com/office/drawing/2014/main" id="{45084866-838C-9827-A5ED-55A46D7196D7}"/>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41" name="TextBox 5">
              <a:hlinkClick r:id="rId7" action="ppaction://hlinksldjump"/>
              <a:extLst>
                <a:ext uri="{FF2B5EF4-FFF2-40B4-BE49-F238E27FC236}">
                  <a16:creationId xmlns:a16="http://schemas.microsoft.com/office/drawing/2014/main" id="{B41910FC-EBF9-6872-8BC9-94D652A06EFB}"/>
                </a:ext>
              </a:extLst>
            </p:cNvPr>
            <p:cNvSpPr txBox="1"/>
            <p:nvPr/>
          </p:nvSpPr>
          <p:spPr>
            <a:xfrm>
              <a:off x="4297680" y="1586004"/>
              <a:ext cx="3431178"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Conseil d’administration et </a:t>
              </a:r>
              <a:r>
                <a:rPr lang="fr-fr" b="1">
                  <a:solidFill>
                    <a:srgbClr val="292662"/>
                  </a:solidFill>
                  <a:effectLst/>
                  <a:latin typeface="Ubuntu Light" panose="020B0304030602030204" pitchFamily="34" charset="0"/>
                  <a:ea typeface="Yu Mincho" panose="020B0400000000000000" pitchFamily="18" charset="-128"/>
                </a:rPr>
                <a:t>comités </a:t>
              </a:r>
              <a:br>
                <a:rPr lang="fr-fr" b="1">
                  <a:solidFill>
                    <a:srgbClr val="292662"/>
                  </a:solidFill>
                  <a:effectLst/>
                  <a:latin typeface="Ubuntu Light" panose="020B0304030602030204" pitchFamily="34" charset="0"/>
                  <a:ea typeface="Yu Mincho" panose="020B0400000000000000" pitchFamily="18" charset="-128"/>
                </a:rPr>
              </a:br>
              <a:r>
                <a:rPr lang="fr-fr" b="1">
                  <a:solidFill>
                    <a:srgbClr val="292662"/>
                  </a:solidFill>
                  <a:effectLst/>
                  <a:latin typeface="Ubuntu Light" panose="020B0304030602030204" pitchFamily="34" charset="0"/>
                  <a:ea typeface="Yu Mincho" panose="020B0400000000000000" pitchFamily="18" charset="-128"/>
                </a:rPr>
                <a:t>de </a:t>
              </a:r>
              <a:r>
                <a:rPr lang="fr-fr" b="1" dirty="0">
                  <a:solidFill>
                    <a:srgbClr val="292662"/>
                  </a:solidFill>
                  <a:effectLst/>
                  <a:latin typeface="Ubuntu Light" panose="020B0304030602030204" pitchFamily="34" charset="0"/>
                  <a:ea typeface="Yu Mincho" panose="020B0400000000000000" pitchFamily="18" charset="-128"/>
                </a:rPr>
                <a:t>Special Olympics International</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42" name="TextBox 5">
              <a:hlinkClick r:id="rId3" action="ppaction://hlinksldjump"/>
              <a:extLst>
                <a:ext uri="{FF2B5EF4-FFF2-40B4-BE49-F238E27FC236}">
                  <a16:creationId xmlns:a16="http://schemas.microsoft.com/office/drawing/2014/main" id="{0EC5490D-4944-D4CA-C3BD-5F5F00F71F8D}"/>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3" name="TextBox 5">
              <a:hlinkClick r:id="rId4" action="ppaction://hlinksldjump"/>
              <a:extLst>
                <a:ext uri="{FF2B5EF4-FFF2-40B4-BE49-F238E27FC236}">
                  <a16:creationId xmlns:a16="http://schemas.microsoft.com/office/drawing/2014/main" id="{2800FA57-6A1F-FBBA-DF4B-169A4C5DDDB4}"/>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Présidents régionaux et </a:t>
              </a:r>
              <a:r>
                <a:rPr lang="fr-fr">
                  <a:solidFill>
                    <a:srgbClr val="F7F5E8"/>
                  </a:solidFill>
                  <a:effectLst/>
                  <a:ea typeface="Yu Mincho" panose="020B0400000000000000" pitchFamily="18" charset="-128"/>
                </a:rPr>
                <a:t>Directeurs généraux)</a:t>
              </a:r>
              <a:endParaRPr lang="es-PA" i="1" dirty="0">
                <a:solidFill>
                  <a:srgbClr val="F7F5E8"/>
                </a:solidFill>
                <a:ea typeface="Yu Mincho" panose="020B0400000000000000" pitchFamily="18" charset="-128"/>
              </a:endParaRPr>
            </a:p>
          </p:txBody>
        </p:sp>
        <p:sp>
          <p:nvSpPr>
            <p:cNvPr id="44" name="TextBox 5">
              <a:hlinkClick r:id="rId3" action="ppaction://hlinksldjump"/>
              <a:extLst>
                <a:ext uri="{FF2B5EF4-FFF2-40B4-BE49-F238E27FC236}">
                  <a16:creationId xmlns:a16="http://schemas.microsoft.com/office/drawing/2014/main" id="{98075CEA-5D62-402A-F2AE-EB261791D662}"/>
                </a:ext>
              </a:extLst>
            </p:cNvPr>
            <p:cNvSpPr txBox="1">
              <a:spLocks/>
            </p:cNvSpPr>
            <p:nvPr/>
          </p:nvSpPr>
          <p:spPr>
            <a:xfrm>
              <a:off x="8852898" y="1594713"/>
              <a:ext cx="282316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F7F5E8"/>
                  </a:solidFill>
                  <a:effectLst/>
                  <a:latin typeface="Ubuntu Light" panose="020B0304030602030204" pitchFamily="34" charset="0"/>
                  <a:ea typeface="Yu Mincho" panose="020B0400000000000000" pitchFamily="18" charset="-128"/>
                </a:rPr>
                <a:t>Équipe de </a:t>
              </a:r>
              <a:r>
                <a:rPr lang="fr-fr" b="1">
                  <a:solidFill>
                    <a:srgbClr val="F7F5E8"/>
                  </a:solidFill>
                  <a:effectLst/>
                  <a:latin typeface="Ubuntu Light" panose="020B0304030602030204" pitchFamily="34" charset="0"/>
                  <a:ea typeface="Yu Mincho" panose="020B0400000000000000" pitchFamily="18" charset="-128"/>
                </a:rPr>
                <a:t>leadership </a:t>
              </a:r>
              <a:br>
                <a:rPr lang="fr-fr" b="1">
                  <a:solidFill>
                    <a:srgbClr val="F7F5E8"/>
                  </a:solidFill>
                  <a:effectLst/>
                  <a:latin typeface="Ubuntu Light" panose="020B0304030602030204" pitchFamily="34" charset="0"/>
                  <a:ea typeface="Yu Mincho" panose="020B0400000000000000" pitchFamily="18" charset="-128"/>
                </a:rPr>
              </a:br>
              <a:r>
                <a:rPr lang="fr-fr" b="1">
                  <a:solidFill>
                    <a:srgbClr val="F7F5E8"/>
                  </a:solidFill>
                  <a:effectLst/>
                  <a:latin typeface="Ubuntu Light" panose="020B0304030602030204" pitchFamily="34" charset="0"/>
                  <a:ea typeface="Yu Mincho" panose="020B0400000000000000" pitchFamily="18" charset="-128"/>
                </a:rPr>
                <a:t>mondial </a:t>
              </a:r>
              <a:r>
                <a:rPr lang="fr-fr" b="1" dirty="0">
                  <a:solidFill>
                    <a:srgbClr val="F7F5E8"/>
                  </a:solidFill>
                  <a:effectLst/>
                  <a:latin typeface="Ubuntu Light" panose="020B0304030602030204" pitchFamily="34" charset="0"/>
                  <a:ea typeface="Yu Mincho" panose="020B0400000000000000" pitchFamily="18" charset="-128"/>
                </a:rPr>
                <a:t>(GLT)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5" name="TextBox 5">
              <a:extLst>
                <a:ext uri="{FF2B5EF4-FFF2-40B4-BE49-F238E27FC236}">
                  <a16:creationId xmlns:a16="http://schemas.microsoft.com/office/drawing/2014/main" id="{EA0C11B6-2156-F519-156E-2C90651A067B}"/>
                </a:ext>
              </a:extLst>
            </p:cNvPr>
            <p:cNvSpPr txBox="1">
              <a:spLocks/>
            </p:cNvSpPr>
            <p:nvPr/>
          </p:nvSpPr>
          <p:spPr>
            <a:xfrm>
              <a:off x="8888937" y="2432498"/>
              <a:ext cx="2774562" cy="407291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spcAft>
                  <a:spcPts val="800"/>
                </a:spcAft>
                <a:buBlip>
                  <a:blip r:embed="rId8"/>
                </a:buBlip>
              </a:pPr>
              <a:r>
                <a:rPr lang="fr-fr" sz="1200" kern="100" dirty="0">
                  <a:solidFill>
                    <a:srgbClr val="292662"/>
                  </a:solidFill>
                </a:rPr>
                <a:t>Sports et compétitions</a:t>
              </a:r>
            </a:p>
            <a:p>
              <a:pPr marL="391500" indent="-285750">
                <a:spcAft>
                  <a:spcPts val="800"/>
                </a:spcAft>
                <a:buBlip>
                  <a:blip r:embed="rId8"/>
                </a:buBlip>
              </a:pPr>
              <a:r>
                <a:rPr lang="fr-fr" sz="1200" kern="100" dirty="0">
                  <a:solidFill>
                    <a:srgbClr val="292662"/>
                  </a:solidFill>
                </a:rPr>
                <a:t>Santé </a:t>
              </a:r>
            </a:p>
            <a:p>
              <a:pPr marL="391500" indent="-285750">
                <a:spcAft>
                  <a:spcPts val="800"/>
                </a:spcAft>
                <a:buBlip>
                  <a:blip r:embed="rId8"/>
                </a:buBlip>
              </a:pPr>
              <a:r>
                <a:rPr lang="fr-fr" sz="1200" kern="100" dirty="0">
                  <a:solidFill>
                    <a:srgbClr val="292662"/>
                  </a:solidFill>
                </a:rPr>
                <a:t>Jeunesse mondiale et éducation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Leadership et développement de l’organisation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Opérations régionales et programmes (les présidents régionaux dépendent du chef du RPO)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Relations gouvernementales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Marketing et communications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Informatique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Service juridique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Finances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Ressources humaines   </a:t>
              </a:r>
              <a:endParaRPr lang="es-PA" sz="1200" kern="100" dirty="0">
                <a:solidFill>
                  <a:srgbClr val="292662"/>
                </a:solidFill>
              </a:endParaRPr>
            </a:p>
          </p:txBody>
        </p:sp>
        <p:sp>
          <p:nvSpPr>
            <p:cNvPr id="46" name="TextBox 5">
              <a:extLst>
                <a:ext uri="{FF2B5EF4-FFF2-40B4-BE49-F238E27FC236}">
                  <a16:creationId xmlns:a16="http://schemas.microsoft.com/office/drawing/2014/main" id="{8D5C6B72-FC13-B34B-0215-E80BA71BCC0D}"/>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Afrique</a:t>
              </a:r>
            </a:p>
          </p:txBody>
        </p:sp>
        <p:sp>
          <p:nvSpPr>
            <p:cNvPr id="47" name="TextBox 5">
              <a:extLst>
                <a:ext uri="{FF2B5EF4-FFF2-40B4-BE49-F238E27FC236}">
                  <a16:creationId xmlns:a16="http://schemas.microsoft.com/office/drawing/2014/main" id="{760C0FB5-9904-36E4-25A2-07757F1A6BEF}"/>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a:solidFill>
                    <a:srgbClr val="292662"/>
                  </a:solidFill>
                </a:rPr>
                <a:t>SO Asie Pacifique</a:t>
              </a:r>
              <a:endParaRPr lang="es-PA" sz="1200" kern="100" dirty="0">
                <a:solidFill>
                  <a:srgbClr val="292662"/>
                </a:solidFill>
              </a:endParaRPr>
            </a:p>
          </p:txBody>
        </p:sp>
        <p:sp>
          <p:nvSpPr>
            <p:cNvPr id="48" name="TextBox 5">
              <a:extLst>
                <a:ext uri="{FF2B5EF4-FFF2-40B4-BE49-F238E27FC236}">
                  <a16:creationId xmlns:a16="http://schemas.microsoft.com/office/drawing/2014/main" id="{C3456FD3-C34B-BF10-3E16-F96C6046955E}"/>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Asie de l’Est</a:t>
              </a:r>
            </a:p>
          </p:txBody>
        </p:sp>
        <p:sp>
          <p:nvSpPr>
            <p:cNvPr id="49" name="TextBox 5">
              <a:extLst>
                <a:ext uri="{FF2B5EF4-FFF2-40B4-BE49-F238E27FC236}">
                  <a16:creationId xmlns:a16="http://schemas.microsoft.com/office/drawing/2014/main" id="{E423FDB2-AAB2-41CE-AE1C-AC665AA0DEC7}"/>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fr-fr" sz="1200" kern="100" dirty="0">
                  <a:solidFill>
                    <a:srgbClr val="292662"/>
                  </a:solidFill>
                </a:rPr>
                <a:t>SO Europe / Eurasie</a:t>
              </a:r>
            </a:p>
          </p:txBody>
        </p:sp>
        <p:sp>
          <p:nvSpPr>
            <p:cNvPr id="50" name="TextBox 5">
              <a:extLst>
                <a:ext uri="{FF2B5EF4-FFF2-40B4-BE49-F238E27FC236}">
                  <a16:creationId xmlns:a16="http://schemas.microsoft.com/office/drawing/2014/main" id="{03B9B552-1F4A-D961-74E2-1007CD19FEA6}"/>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Amérique latine</a:t>
              </a:r>
            </a:p>
          </p:txBody>
        </p:sp>
        <p:sp>
          <p:nvSpPr>
            <p:cNvPr id="51" name="TextBox 5">
              <a:extLst>
                <a:ext uri="{FF2B5EF4-FFF2-40B4-BE49-F238E27FC236}">
                  <a16:creationId xmlns:a16="http://schemas.microsoft.com/office/drawing/2014/main" id="{D29B94D6-B8B9-DC1A-EC04-3F2D9B34E49E}"/>
                </a:ext>
              </a:extLst>
            </p:cNvPr>
            <p:cNvSpPr txBox="1">
              <a:spLocks/>
            </p:cNvSpPr>
            <p:nvPr/>
          </p:nvSpPr>
          <p:spPr>
            <a:xfrm>
              <a:off x="5730780" y="4335850"/>
              <a:ext cx="1525050" cy="64633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a:solidFill>
                    <a:srgbClr val="292662"/>
                  </a:solidFill>
                </a:rPr>
                <a:t>SO Moyen-</a:t>
              </a:r>
              <a:br>
                <a:rPr lang="fr-fr" sz="1200">
                  <a:solidFill>
                    <a:srgbClr val="292662"/>
                  </a:solidFill>
                </a:rPr>
              </a:br>
              <a:r>
                <a:rPr lang="fr-fr" sz="1200">
                  <a:solidFill>
                    <a:srgbClr val="292662"/>
                  </a:solidFill>
                </a:rPr>
                <a:t>Orient </a:t>
              </a:r>
              <a:r>
                <a:rPr lang="fr-fr" sz="1200" dirty="0">
                  <a:solidFill>
                    <a:srgbClr val="292662"/>
                  </a:solidFill>
                </a:rPr>
                <a:t>/ </a:t>
              </a:r>
              <a:r>
                <a:rPr lang="fr-fr" sz="1200">
                  <a:solidFill>
                    <a:srgbClr val="292662"/>
                  </a:solidFill>
                </a:rPr>
                <a:t>Afrique </a:t>
              </a:r>
              <a:br>
                <a:rPr lang="fr-fr" sz="1200">
                  <a:solidFill>
                    <a:srgbClr val="292662"/>
                  </a:solidFill>
                </a:rPr>
              </a:br>
              <a:r>
                <a:rPr lang="fr-fr" sz="1200">
                  <a:solidFill>
                    <a:srgbClr val="292662"/>
                  </a:solidFill>
                </a:rPr>
                <a:t>du </a:t>
              </a:r>
              <a:r>
                <a:rPr lang="fr-fr" sz="1200" dirty="0">
                  <a:solidFill>
                    <a:srgbClr val="292662"/>
                  </a:solidFill>
                </a:rPr>
                <a:t>Nord</a:t>
              </a:r>
            </a:p>
          </p:txBody>
        </p:sp>
        <p:sp>
          <p:nvSpPr>
            <p:cNvPr id="52" name="TextBox 5">
              <a:extLst>
                <a:ext uri="{FF2B5EF4-FFF2-40B4-BE49-F238E27FC236}">
                  <a16:creationId xmlns:a16="http://schemas.microsoft.com/office/drawing/2014/main" id="{7617919E-1BA2-6FAA-3293-E6EA535B2ABA}"/>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dirty="0">
                  <a:solidFill>
                    <a:srgbClr val="292662"/>
                  </a:solidFill>
                </a:rPr>
                <a:t>SO Amérique du Nord</a:t>
              </a:r>
            </a:p>
          </p:txBody>
        </p:sp>
        <p:sp>
          <p:nvSpPr>
            <p:cNvPr id="53" name="TextBox 5">
              <a:hlinkClick r:id="rId5" action="ppaction://hlinksldjump"/>
              <a:extLst>
                <a:ext uri="{FF2B5EF4-FFF2-40B4-BE49-F238E27FC236}">
                  <a16:creationId xmlns:a16="http://schemas.microsoft.com/office/drawing/2014/main" id="{AAA12EAD-3C8A-C7A4-99D0-80F8F6ABE35E}"/>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Programmes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54" name="TextBox 5">
              <a:extLst>
                <a:ext uri="{FF2B5EF4-FFF2-40B4-BE49-F238E27FC236}">
                  <a16:creationId xmlns:a16="http://schemas.microsoft.com/office/drawing/2014/main" id="{CE2110B9-9695-2B79-95B9-BBB506A18117}"/>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Sous-Programmes</a:t>
              </a:r>
              <a:endParaRPr lang="es-PA" i="1" dirty="0">
                <a:solidFill>
                  <a:srgbClr val="292662"/>
                </a:solidFill>
                <a:ea typeface="Yu Mincho" panose="020B0400000000000000" pitchFamily="18" charset="-128"/>
              </a:endParaRPr>
            </a:p>
          </p:txBody>
        </p:sp>
        <p:sp>
          <p:nvSpPr>
            <p:cNvPr id="55" name="TextBox 5">
              <a:hlinkClick r:id="rId6" action="ppaction://hlinksldjump"/>
              <a:extLst>
                <a:ext uri="{FF2B5EF4-FFF2-40B4-BE49-F238E27FC236}">
                  <a16:creationId xmlns:a16="http://schemas.microsoft.com/office/drawing/2014/main" id="{9F5831A2-BA4E-60F4-273F-4EE8A3E6D9F5}"/>
                </a:ext>
              </a:extLst>
            </p:cNvPr>
            <p:cNvSpPr txBox="1"/>
            <p:nvPr/>
          </p:nvSpPr>
          <p:spPr>
            <a:xfrm>
              <a:off x="4462578" y="5909348"/>
              <a:ext cx="257991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Programmes locaux</a:t>
              </a:r>
              <a:endParaRPr lang="es-PA" i="1" dirty="0">
                <a:solidFill>
                  <a:srgbClr val="F7F5E8"/>
                </a:solidFill>
                <a:ea typeface="Yu Mincho" panose="020B0400000000000000" pitchFamily="18" charset="-128"/>
              </a:endParaRPr>
            </a:p>
          </p:txBody>
        </p:sp>
        <p:cxnSp>
          <p:nvCxnSpPr>
            <p:cNvPr id="56" name="Conector recto 114">
              <a:extLst>
                <a:ext uri="{FF2B5EF4-FFF2-40B4-BE49-F238E27FC236}">
                  <a16:creationId xmlns:a16="http://schemas.microsoft.com/office/drawing/2014/main" id="{4A3DA38C-2A39-D8C5-CC91-0CC53B1686B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grpSp>
      <p:sp>
        <p:nvSpPr>
          <p:cNvPr id="2" name="TextBox 1">
            <a:extLst>
              <a:ext uri="{FF2B5EF4-FFF2-40B4-BE49-F238E27FC236}">
                <a16:creationId xmlns:a16="http://schemas.microsoft.com/office/drawing/2014/main" id="{B5F9C4A7-583F-B796-0670-3000880CCDE3}"/>
              </a:ext>
            </a:extLst>
          </p:cNvPr>
          <p:cNvSpPr txBox="1"/>
          <p:nvPr/>
        </p:nvSpPr>
        <p:spPr>
          <a:xfrm>
            <a:off x="811899" y="807489"/>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Structure organisationnelle</a:t>
            </a:r>
          </a:p>
        </p:txBody>
      </p:sp>
      <p:sp>
        <p:nvSpPr>
          <p:cNvPr id="4" name="Rectángulo 121">
            <a:extLst>
              <a:ext uri="{FF2B5EF4-FFF2-40B4-BE49-F238E27FC236}">
                <a16:creationId xmlns:a16="http://schemas.microsoft.com/office/drawing/2014/main" id="{56119F18-BFF1-BB99-EED2-A10F028140FC}"/>
              </a:ext>
            </a:extLst>
          </p:cNvPr>
          <p:cNvSpPr/>
          <p:nvPr/>
        </p:nvSpPr>
        <p:spPr>
          <a:xfrm>
            <a:off x="-6624"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Rectángulo 119">
            <a:extLst>
              <a:ext uri="{FF2B5EF4-FFF2-40B4-BE49-F238E27FC236}">
                <a16:creationId xmlns:a16="http://schemas.microsoft.com/office/drawing/2014/main" id="{A8DAF81E-2D87-AFEF-E1C7-1B7CFAF764F5}"/>
              </a:ext>
            </a:extLst>
          </p:cNvPr>
          <p:cNvSpPr/>
          <p:nvPr/>
        </p:nvSpPr>
        <p:spPr>
          <a:xfrm>
            <a:off x="2373800" y="2570944"/>
            <a:ext cx="7431152"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C6AE1F58-845E-7D6D-831A-3F0EFB203143}"/>
              </a:ext>
            </a:extLst>
          </p:cNvPr>
          <p:cNvSpPr txBox="1"/>
          <p:nvPr/>
        </p:nvSpPr>
        <p:spPr>
          <a:xfrm>
            <a:off x="2928100" y="2775503"/>
            <a:ext cx="6668746" cy="1281633"/>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fr-fr" sz="1800" b="1" dirty="0">
                <a:solidFill>
                  <a:srgbClr val="F6891F"/>
                </a:solidFill>
                <a:effectLst/>
                <a:ea typeface="Yu Mincho" panose="020B0400000000000000" pitchFamily="18" charset="-128"/>
              </a:rPr>
              <a:t>Special Olympics International (SOI) </a:t>
            </a:r>
            <a:r>
              <a:rPr lang="fr-fr" sz="1800" dirty="0">
                <a:solidFill>
                  <a:srgbClr val="292662"/>
                </a:solidFill>
                <a:effectLst/>
                <a:ea typeface="Yu Mincho" panose="020B0400000000000000" pitchFamily="18" charset="-128"/>
              </a:rPr>
              <a:t>est le nom officiel de l’organisation </a:t>
            </a:r>
            <a:r>
              <a:rPr lang="fr-fr" sz="1800" dirty="0">
                <a:solidFill>
                  <a:srgbClr val="292662"/>
                </a:solidFill>
                <a:ea typeface="Yu Mincho" panose="020B0400000000000000" pitchFamily="18" charset="-128"/>
              </a:rPr>
              <a:t>et est souvent utilisé pour décrire le personnel qui travaille à notre siège international et qui est responsable des objectifs généraux et des visions de l’organisation.</a:t>
            </a:r>
            <a:endParaRPr lang="es-PA" sz="20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393398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AD1D-46EB-AF1A-7BB7-7BD9F46C41C2}"/>
            </a:ext>
          </a:extLst>
        </p:cNvPr>
        <p:cNvGrpSpPr/>
        <p:nvPr/>
      </p:nvGrpSpPr>
      <p:grpSpPr>
        <a:xfrm>
          <a:off x="0" y="0"/>
          <a:ext cx="0" cy="0"/>
          <a:chOff x="0" y="0"/>
          <a:chExt cx="0" cy="0"/>
        </a:xfrm>
      </p:grpSpPr>
      <p:cxnSp>
        <p:nvCxnSpPr>
          <p:cNvPr id="11" name="Conector recto 109">
            <a:extLst>
              <a:ext uri="{FF2B5EF4-FFF2-40B4-BE49-F238E27FC236}">
                <a16:creationId xmlns:a16="http://schemas.microsoft.com/office/drawing/2014/main" id="{AE39775D-61FC-0322-EA92-F82DF21267D1}"/>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2" name="Forma libre: forma 94">
            <a:extLst>
              <a:ext uri="{FF2B5EF4-FFF2-40B4-BE49-F238E27FC236}">
                <a16:creationId xmlns:a16="http://schemas.microsoft.com/office/drawing/2014/main" id="{9EF6A35B-9DE0-E390-EA16-B028D055DD7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13" name="Conector recto 76">
            <a:extLst>
              <a:ext uri="{FF2B5EF4-FFF2-40B4-BE49-F238E27FC236}">
                <a16:creationId xmlns:a16="http://schemas.microsoft.com/office/drawing/2014/main" id="{926ABEFB-2BB4-08F1-96BA-4A99FCC8FAB0}"/>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14" name="Conector recto 66">
            <a:extLst>
              <a:ext uri="{FF2B5EF4-FFF2-40B4-BE49-F238E27FC236}">
                <a16:creationId xmlns:a16="http://schemas.microsoft.com/office/drawing/2014/main" id="{52A3A9B8-8B6B-4D81-C99B-039596232D49}"/>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1" name="Rectángulo: esquinas redondeadas 6">
            <a:hlinkClick r:id="rId3" action="ppaction://hlinksldjump"/>
            <a:extLst>
              <a:ext uri="{FF2B5EF4-FFF2-40B4-BE49-F238E27FC236}">
                <a16:creationId xmlns:a16="http://schemas.microsoft.com/office/drawing/2014/main" id="{025E7C90-4D1F-4715-6631-F4F721CE0D3F}"/>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2" name="Rectángulo: esquinas redondeadas 8">
            <a:hlinkClick r:id="rId4" action="ppaction://hlinksldjump"/>
            <a:extLst>
              <a:ext uri="{FF2B5EF4-FFF2-40B4-BE49-F238E27FC236}">
                <a16:creationId xmlns:a16="http://schemas.microsoft.com/office/drawing/2014/main" id="{5B204D13-865E-5419-D38A-718DEC1BF8E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5" name="Rectángulo: esquinas redondeadas 9">
            <a:extLst>
              <a:ext uri="{FF2B5EF4-FFF2-40B4-BE49-F238E27FC236}">
                <a16:creationId xmlns:a16="http://schemas.microsoft.com/office/drawing/2014/main" id="{B53D8918-00EA-D661-BA34-016E3BB7BAD4}"/>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9" name="Rectángulo: esquinas redondeadas 16">
            <a:extLst>
              <a:ext uri="{FF2B5EF4-FFF2-40B4-BE49-F238E27FC236}">
                <a16:creationId xmlns:a16="http://schemas.microsoft.com/office/drawing/2014/main" id="{916482EE-DFAD-4426-50A8-572C477FC35C}"/>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0" name="Rectángulo: esquinas redondeadas 17">
            <a:extLst>
              <a:ext uri="{FF2B5EF4-FFF2-40B4-BE49-F238E27FC236}">
                <a16:creationId xmlns:a16="http://schemas.microsoft.com/office/drawing/2014/main" id="{52468327-69FF-C130-9EA2-9885A0D4A3A5}"/>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1" name="Rectángulo: esquinas redondeadas 18">
            <a:extLst>
              <a:ext uri="{FF2B5EF4-FFF2-40B4-BE49-F238E27FC236}">
                <a16:creationId xmlns:a16="http://schemas.microsoft.com/office/drawing/2014/main" id="{D09658FD-CA7E-C9AC-33FD-D9172EFBED0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2" name="Rectángulo: esquinas redondeadas 22">
            <a:extLst>
              <a:ext uri="{FF2B5EF4-FFF2-40B4-BE49-F238E27FC236}">
                <a16:creationId xmlns:a16="http://schemas.microsoft.com/office/drawing/2014/main" id="{7CD75ED7-7B72-73DB-8393-A098DAC4BC4E}"/>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3" name="Rectángulo: esquinas redondeadas 23">
            <a:extLst>
              <a:ext uri="{FF2B5EF4-FFF2-40B4-BE49-F238E27FC236}">
                <a16:creationId xmlns:a16="http://schemas.microsoft.com/office/drawing/2014/main" id="{A4DCBF9B-77C7-8C14-CF8F-A160F87C4B2B}"/>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Rectángulo: esquinas redondeadas 25">
            <a:extLst>
              <a:ext uri="{FF2B5EF4-FFF2-40B4-BE49-F238E27FC236}">
                <a16:creationId xmlns:a16="http://schemas.microsoft.com/office/drawing/2014/main" id="{BF14AB6C-1B74-0E95-0083-E65F239D22EB}"/>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5" name="Rectángulo: esquinas redondeadas 26">
            <a:hlinkClick r:id="rId3" action="ppaction://hlinksldjump"/>
            <a:extLst>
              <a:ext uri="{FF2B5EF4-FFF2-40B4-BE49-F238E27FC236}">
                <a16:creationId xmlns:a16="http://schemas.microsoft.com/office/drawing/2014/main" id="{0D864977-D67A-920F-E305-9F0BBEFAE6B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6" name="Rectángulo: esquinas redondeadas 27">
            <a:extLst>
              <a:ext uri="{FF2B5EF4-FFF2-40B4-BE49-F238E27FC236}">
                <a16:creationId xmlns:a16="http://schemas.microsoft.com/office/drawing/2014/main" id="{E9CA41CB-8151-E773-23C6-A0F05C7EE10F}"/>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7" name="Rectángulo: esquinas redondeadas 38">
            <a:hlinkClick r:id="rId5" action="ppaction://hlinksldjump"/>
            <a:extLst>
              <a:ext uri="{FF2B5EF4-FFF2-40B4-BE49-F238E27FC236}">
                <a16:creationId xmlns:a16="http://schemas.microsoft.com/office/drawing/2014/main" id="{392F77CF-2643-E787-13E7-39130295502D}"/>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8" name="Rectángulo: esquinas redondeadas 39">
            <a:extLst>
              <a:ext uri="{FF2B5EF4-FFF2-40B4-BE49-F238E27FC236}">
                <a16:creationId xmlns:a16="http://schemas.microsoft.com/office/drawing/2014/main" id="{74FA05A7-5C05-3781-8FBB-7A6A92182E23}"/>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61">
            <a:hlinkClick r:id="rId6" action="ppaction://hlinksldjump"/>
            <a:extLst>
              <a:ext uri="{FF2B5EF4-FFF2-40B4-BE49-F238E27FC236}">
                <a16:creationId xmlns:a16="http://schemas.microsoft.com/office/drawing/2014/main" id="{5BEF6D24-6984-4671-ACA1-9DB78A4DDA67}"/>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1" name="Rectángulo: esquinas redondeadas 5">
            <a:hlinkClick r:id="rId7" action="ppaction://hlinksldjump"/>
            <a:extLst>
              <a:ext uri="{FF2B5EF4-FFF2-40B4-BE49-F238E27FC236}">
                <a16:creationId xmlns:a16="http://schemas.microsoft.com/office/drawing/2014/main" id="{D35BD1A0-F46C-85BD-BF75-B61A9EE2527B}"/>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42" name="TextBox 5">
            <a:hlinkClick r:id="rId7" action="ppaction://hlinksldjump"/>
            <a:extLst>
              <a:ext uri="{FF2B5EF4-FFF2-40B4-BE49-F238E27FC236}">
                <a16:creationId xmlns:a16="http://schemas.microsoft.com/office/drawing/2014/main" id="{08F65EBD-7B0F-F5AC-33B5-2818BFA0790F}"/>
              </a:ext>
            </a:extLst>
          </p:cNvPr>
          <p:cNvSpPr txBox="1"/>
          <p:nvPr/>
        </p:nvSpPr>
        <p:spPr>
          <a:xfrm>
            <a:off x="4297680" y="1586004"/>
            <a:ext cx="3431178"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Conseil d’administration et </a:t>
            </a:r>
            <a:r>
              <a:rPr lang="fr-fr" b="1">
                <a:solidFill>
                  <a:srgbClr val="292662"/>
                </a:solidFill>
                <a:effectLst/>
                <a:latin typeface="Ubuntu Light" panose="020B0304030602030204" pitchFamily="34" charset="0"/>
                <a:ea typeface="Yu Mincho" panose="020B0400000000000000" pitchFamily="18" charset="-128"/>
              </a:rPr>
              <a:t>comités </a:t>
            </a:r>
            <a:br>
              <a:rPr lang="fr-fr" b="1">
                <a:solidFill>
                  <a:srgbClr val="292662"/>
                </a:solidFill>
                <a:effectLst/>
                <a:latin typeface="Ubuntu Light" panose="020B0304030602030204" pitchFamily="34" charset="0"/>
                <a:ea typeface="Yu Mincho" panose="020B0400000000000000" pitchFamily="18" charset="-128"/>
              </a:rPr>
            </a:br>
            <a:r>
              <a:rPr lang="fr-fr" b="1">
                <a:solidFill>
                  <a:srgbClr val="292662"/>
                </a:solidFill>
                <a:effectLst/>
                <a:latin typeface="Ubuntu Light" panose="020B0304030602030204" pitchFamily="34" charset="0"/>
                <a:ea typeface="Yu Mincho" panose="020B0400000000000000" pitchFamily="18" charset="-128"/>
              </a:rPr>
              <a:t>de </a:t>
            </a:r>
            <a:r>
              <a:rPr lang="fr-fr" b="1" dirty="0">
                <a:solidFill>
                  <a:srgbClr val="292662"/>
                </a:solidFill>
                <a:effectLst/>
                <a:latin typeface="Ubuntu Light" panose="020B0304030602030204" pitchFamily="34" charset="0"/>
                <a:ea typeface="Yu Mincho" panose="020B0400000000000000" pitchFamily="18" charset="-128"/>
              </a:rPr>
              <a:t>Special Olympics International</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43" name="TextBox 5">
            <a:hlinkClick r:id="rId3" action="ppaction://hlinksldjump"/>
            <a:extLst>
              <a:ext uri="{FF2B5EF4-FFF2-40B4-BE49-F238E27FC236}">
                <a16:creationId xmlns:a16="http://schemas.microsoft.com/office/drawing/2014/main" id="{342A7669-D68D-596F-21B6-9E7C2354DABD}"/>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4" name="TextBox 5">
            <a:hlinkClick r:id="rId4" action="ppaction://hlinksldjump"/>
            <a:extLst>
              <a:ext uri="{FF2B5EF4-FFF2-40B4-BE49-F238E27FC236}">
                <a16:creationId xmlns:a16="http://schemas.microsoft.com/office/drawing/2014/main" id="{7F078FAE-8EE2-E053-C0F7-9F0B42DB95BA}"/>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Présidents régionaux et </a:t>
            </a:r>
            <a:r>
              <a:rPr lang="fr-fr">
                <a:solidFill>
                  <a:srgbClr val="F7F5E8"/>
                </a:solidFill>
                <a:effectLst/>
                <a:ea typeface="Yu Mincho" panose="020B0400000000000000" pitchFamily="18" charset="-128"/>
              </a:rPr>
              <a:t>Directeurs généraux)</a:t>
            </a:r>
            <a:endParaRPr lang="es-PA" i="1" dirty="0">
              <a:solidFill>
                <a:srgbClr val="F7F5E8"/>
              </a:solidFill>
              <a:ea typeface="Yu Mincho" panose="020B0400000000000000" pitchFamily="18" charset="-128"/>
            </a:endParaRPr>
          </a:p>
        </p:txBody>
      </p:sp>
      <p:sp>
        <p:nvSpPr>
          <p:cNvPr id="45" name="TextBox 5">
            <a:hlinkClick r:id="rId3" action="ppaction://hlinksldjump"/>
            <a:extLst>
              <a:ext uri="{FF2B5EF4-FFF2-40B4-BE49-F238E27FC236}">
                <a16:creationId xmlns:a16="http://schemas.microsoft.com/office/drawing/2014/main" id="{F80D3DD2-B3DC-984F-6C3E-EBF279DB56DD}"/>
              </a:ext>
            </a:extLst>
          </p:cNvPr>
          <p:cNvSpPr txBox="1">
            <a:spLocks/>
          </p:cNvSpPr>
          <p:nvPr/>
        </p:nvSpPr>
        <p:spPr>
          <a:xfrm>
            <a:off x="8852898" y="1594713"/>
            <a:ext cx="282316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F7F5E8"/>
                </a:solidFill>
                <a:effectLst/>
                <a:latin typeface="Ubuntu Light" panose="020B0304030602030204" pitchFamily="34" charset="0"/>
                <a:ea typeface="Yu Mincho" panose="020B0400000000000000" pitchFamily="18" charset="-128"/>
              </a:rPr>
              <a:t>Équipe de </a:t>
            </a:r>
            <a:r>
              <a:rPr lang="fr-fr" b="1">
                <a:solidFill>
                  <a:srgbClr val="F7F5E8"/>
                </a:solidFill>
                <a:effectLst/>
                <a:latin typeface="Ubuntu Light" panose="020B0304030602030204" pitchFamily="34" charset="0"/>
                <a:ea typeface="Yu Mincho" panose="020B0400000000000000" pitchFamily="18" charset="-128"/>
              </a:rPr>
              <a:t>leadership </a:t>
            </a:r>
            <a:br>
              <a:rPr lang="fr-fr" b="1">
                <a:solidFill>
                  <a:srgbClr val="F7F5E8"/>
                </a:solidFill>
                <a:effectLst/>
                <a:latin typeface="Ubuntu Light" panose="020B0304030602030204" pitchFamily="34" charset="0"/>
                <a:ea typeface="Yu Mincho" panose="020B0400000000000000" pitchFamily="18" charset="-128"/>
              </a:rPr>
            </a:br>
            <a:r>
              <a:rPr lang="fr-fr" b="1">
                <a:solidFill>
                  <a:srgbClr val="F7F5E8"/>
                </a:solidFill>
                <a:effectLst/>
                <a:latin typeface="Ubuntu Light" panose="020B0304030602030204" pitchFamily="34" charset="0"/>
                <a:ea typeface="Yu Mincho" panose="020B0400000000000000" pitchFamily="18" charset="-128"/>
              </a:rPr>
              <a:t>mondial </a:t>
            </a:r>
            <a:r>
              <a:rPr lang="fr-fr" b="1" dirty="0">
                <a:solidFill>
                  <a:srgbClr val="F7F5E8"/>
                </a:solidFill>
                <a:effectLst/>
                <a:latin typeface="Ubuntu Light" panose="020B0304030602030204" pitchFamily="34" charset="0"/>
                <a:ea typeface="Yu Mincho" panose="020B0400000000000000" pitchFamily="18" charset="-128"/>
              </a:rPr>
              <a:t>(GLT)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6" name="TextBox 5">
            <a:extLst>
              <a:ext uri="{FF2B5EF4-FFF2-40B4-BE49-F238E27FC236}">
                <a16:creationId xmlns:a16="http://schemas.microsoft.com/office/drawing/2014/main" id="{8C202DC1-D130-3CF3-356F-F29A5A434DEC}"/>
              </a:ext>
            </a:extLst>
          </p:cNvPr>
          <p:cNvSpPr txBox="1">
            <a:spLocks/>
          </p:cNvSpPr>
          <p:nvPr/>
        </p:nvSpPr>
        <p:spPr>
          <a:xfrm>
            <a:off x="8888937" y="2432498"/>
            <a:ext cx="2774562" cy="407291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spcAft>
                <a:spcPts val="800"/>
              </a:spcAft>
              <a:buBlip>
                <a:blip r:embed="rId8"/>
              </a:buBlip>
            </a:pPr>
            <a:r>
              <a:rPr lang="fr-fr" sz="1200" kern="100" dirty="0">
                <a:solidFill>
                  <a:srgbClr val="292662"/>
                </a:solidFill>
              </a:rPr>
              <a:t>Sports et compétitions</a:t>
            </a:r>
          </a:p>
          <a:p>
            <a:pPr marL="391500" indent="-285750">
              <a:spcAft>
                <a:spcPts val="800"/>
              </a:spcAft>
              <a:buBlip>
                <a:blip r:embed="rId8"/>
              </a:buBlip>
            </a:pPr>
            <a:r>
              <a:rPr lang="fr-fr" sz="1200" kern="100" dirty="0">
                <a:solidFill>
                  <a:srgbClr val="292662"/>
                </a:solidFill>
              </a:rPr>
              <a:t>Santé </a:t>
            </a:r>
          </a:p>
          <a:p>
            <a:pPr marL="391500" indent="-285750">
              <a:spcAft>
                <a:spcPts val="800"/>
              </a:spcAft>
              <a:buBlip>
                <a:blip r:embed="rId8"/>
              </a:buBlip>
            </a:pPr>
            <a:r>
              <a:rPr lang="fr-fr" sz="1200" kern="100" dirty="0">
                <a:solidFill>
                  <a:srgbClr val="292662"/>
                </a:solidFill>
              </a:rPr>
              <a:t>Jeunesse mondiale et éducation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Leadership et développement de l’organisation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Opérations régionales et programmes (les présidents régionaux dépendent du chef du RPO)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Relations gouvernementales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Marketing et communications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Informatique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Service juridique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Finances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Ressources humaines   </a:t>
            </a:r>
            <a:endParaRPr lang="es-PA" sz="1200" kern="100" dirty="0">
              <a:solidFill>
                <a:srgbClr val="292662"/>
              </a:solidFill>
            </a:endParaRPr>
          </a:p>
        </p:txBody>
      </p:sp>
      <p:sp>
        <p:nvSpPr>
          <p:cNvPr id="47" name="TextBox 5">
            <a:extLst>
              <a:ext uri="{FF2B5EF4-FFF2-40B4-BE49-F238E27FC236}">
                <a16:creationId xmlns:a16="http://schemas.microsoft.com/office/drawing/2014/main" id="{99ED1C21-6935-A954-27BF-23298F0C4914}"/>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Afrique</a:t>
            </a:r>
          </a:p>
        </p:txBody>
      </p:sp>
      <p:sp>
        <p:nvSpPr>
          <p:cNvPr id="48" name="TextBox 5">
            <a:extLst>
              <a:ext uri="{FF2B5EF4-FFF2-40B4-BE49-F238E27FC236}">
                <a16:creationId xmlns:a16="http://schemas.microsoft.com/office/drawing/2014/main" id="{127A4059-3059-1B04-714A-40C22F32D07A}"/>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a:solidFill>
                  <a:srgbClr val="292662"/>
                </a:solidFill>
              </a:rPr>
              <a:t>SO Asie Pacifique</a:t>
            </a:r>
            <a:endParaRPr lang="es-PA" sz="1200" kern="100" dirty="0">
              <a:solidFill>
                <a:srgbClr val="292662"/>
              </a:solidFill>
            </a:endParaRPr>
          </a:p>
        </p:txBody>
      </p:sp>
      <p:sp>
        <p:nvSpPr>
          <p:cNvPr id="49" name="TextBox 5">
            <a:extLst>
              <a:ext uri="{FF2B5EF4-FFF2-40B4-BE49-F238E27FC236}">
                <a16:creationId xmlns:a16="http://schemas.microsoft.com/office/drawing/2014/main" id="{FB8BE970-751E-5DE1-66A1-E0AB6972D190}"/>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Asie de l’Est</a:t>
            </a:r>
          </a:p>
        </p:txBody>
      </p:sp>
      <p:sp>
        <p:nvSpPr>
          <p:cNvPr id="50" name="TextBox 5">
            <a:extLst>
              <a:ext uri="{FF2B5EF4-FFF2-40B4-BE49-F238E27FC236}">
                <a16:creationId xmlns:a16="http://schemas.microsoft.com/office/drawing/2014/main" id="{5CA2DC05-3364-A9CA-726C-3D35E0191D18}"/>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fr-fr" sz="1200" kern="100" dirty="0">
                <a:solidFill>
                  <a:srgbClr val="292662"/>
                </a:solidFill>
              </a:rPr>
              <a:t>SO Europe / Eurasie</a:t>
            </a:r>
          </a:p>
        </p:txBody>
      </p:sp>
      <p:sp>
        <p:nvSpPr>
          <p:cNvPr id="51" name="TextBox 5">
            <a:extLst>
              <a:ext uri="{FF2B5EF4-FFF2-40B4-BE49-F238E27FC236}">
                <a16:creationId xmlns:a16="http://schemas.microsoft.com/office/drawing/2014/main" id="{FD3E5FC9-D867-2435-D4CE-4164EC1B78AE}"/>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Amérique latine</a:t>
            </a:r>
          </a:p>
        </p:txBody>
      </p:sp>
      <p:sp>
        <p:nvSpPr>
          <p:cNvPr id="52" name="TextBox 5">
            <a:extLst>
              <a:ext uri="{FF2B5EF4-FFF2-40B4-BE49-F238E27FC236}">
                <a16:creationId xmlns:a16="http://schemas.microsoft.com/office/drawing/2014/main" id="{0C3DD3EB-B649-CD84-9A3C-FB4367F66BCA}"/>
              </a:ext>
            </a:extLst>
          </p:cNvPr>
          <p:cNvSpPr txBox="1">
            <a:spLocks/>
          </p:cNvSpPr>
          <p:nvPr/>
        </p:nvSpPr>
        <p:spPr>
          <a:xfrm>
            <a:off x="5730780" y="4335850"/>
            <a:ext cx="1525050" cy="64633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a:solidFill>
                  <a:srgbClr val="292662"/>
                </a:solidFill>
              </a:rPr>
              <a:t>SO Moyen-</a:t>
            </a:r>
            <a:br>
              <a:rPr lang="fr-fr" sz="1200">
                <a:solidFill>
                  <a:srgbClr val="292662"/>
                </a:solidFill>
              </a:rPr>
            </a:br>
            <a:r>
              <a:rPr lang="fr-fr" sz="1200">
                <a:solidFill>
                  <a:srgbClr val="292662"/>
                </a:solidFill>
              </a:rPr>
              <a:t>Orient </a:t>
            </a:r>
            <a:r>
              <a:rPr lang="fr-fr" sz="1200" dirty="0">
                <a:solidFill>
                  <a:srgbClr val="292662"/>
                </a:solidFill>
              </a:rPr>
              <a:t>/ </a:t>
            </a:r>
            <a:r>
              <a:rPr lang="fr-fr" sz="1200">
                <a:solidFill>
                  <a:srgbClr val="292662"/>
                </a:solidFill>
              </a:rPr>
              <a:t>Afrique </a:t>
            </a:r>
            <a:br>
              <a:rPr lang="fr-fr" sz="1200">
                <a:solidFill>
                  <a:srgbClr val="292662"/>
                </a:solidFill>
              </a:rPr>
            </a:br>
            <a:r>
              <a:rPr lang="fr-fr" sz="1200">
                <a:solidFill>
                  <a:srgbClr val="292662"/>
                </a:solidFill>
              </a:rPr>
              <a:t>du </a:t>
            </a:r>
            <a:r>
              <a:rPr lang="fr-fr" sz="1200" dirty="0">
                <a:solidFill>
                  <a:srgbClr val="292662"/>
                </a:solidFill>
              </a:rPr>
              <a:t>Nord</a:t>
            </a:r>
          </a:p>
        </p:txBody>
      </p:sp>
      <p:sp>
        <p:nvSpPr>
          <p:cNvPr id="53" name="TextBox 5">
            <a:extLst>
              <a:ext uri="{FF2B5EF4-FFF2-40B4-BE49-F238E27FC236}">
                <a16:creationId xmlns:a16="http://schemas.microsoft.com/office/drawing/2014/main" id="{BC9008B4-1089-A481-CC96-54C6FD288403}"/>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dirty="0">
                <a:solidFill>
                  <a:srgbClr val="292662"/>
                </a:solidFill>
              </a:rPr>
              <a:t>SO Amérique du Nord</a:t>
            </a:r>
          </a:p>
        </p:txBody>
      </p:sp>
      <p:sp>
        <p:nvSpPr>
          <p:cNvPr id="54" name="TextBox 5">
            <a:hlinkClick r:id="rId5" action="ppaction://hlinksldjump"/>
            <a:extLst>
              <a:ext uri="{FF2B5EF4-FFF2-40B4-BE49-F238E27FC236}">
                <a16:creationId xmlns:a16="http://schemas.microsoft.com/office/drawing/2014/main" id="{992CF441-14E1-F660-9FF5-5C976A9E2E04}"/>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Programmes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55" name="TextBox 5">
            <a:extLst>
              <a:ext uri="{FF2B5EF4-FFF2-40B4-BE49-F238E27FC236}">
                <a16:creationId xmlns:a16="http://schemas.microsoft.com/office/drawing/2014/main" id="{9C854D19-D1F0-DBDD-D6EB-D1D6F1580D12}"/>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Sous-Programmes</a:t>
            </a:r>
            <a:endParaRPr lang="es-PA" i="1" dirty="0">
              <a:solidFill>
                <a:srgbClr val="292662"/>
              </a:solidFill>
              <a:ea typeface="Yu Mincho" panose="020B0400000000000000" pitchFamily="18" charset="-128"/>
            </a:endParaRPr>
          </a:p>
        </p:txBody>
      </p:sp>
      <p:sp>
        <p:nvSpPr>
          <p:cNvPr id="56" name="TextBox 5">
            <a:hlinkClick r:id="rId6" action="ppaction://hlinksldjump"/>
            <a:extLst>
              <a:ext uri="{FF2B5EF4-FFF2-40B4-BE49-F238E27FC236}">
                <a16:creationId xmlns:a16="http://schemas.microsoft.com/office/drawing/2014/main" id="{21002A84-9F23-F8DC-CDFD-7607597B6562}"/>
              </a:ext>
            </a:extLst>
          </p:cNvPr>
          <p:cNvSpPr txBox="1"/>
          <p:nvPr/>
        </p:nvSpPr>
        <p:spPr>
          <a:xfrm>
            <a:off x="4462578" y="5909348"/>
            <a:ext cx="257991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Programmes locaux</a:t>
            </a:r>
            <a:endParaRPr lang="es-PA" i="1" dirty="0">
              <a:solidFill>
                <a:srgbClr val="F7F5E8"/>
              </a:solidFill>
              <a:ea typeface="Yu Mincho" panose="020B0400000000000000" pitchFamily="18" charset="-128"/>
            </a:endParaRPr>
          </a:p>
        </p:txBody>
      </p:sp>
      <p:cxnSp>
        <p:nvCxnSpPr>
          <p:cNvPr id="57" name="Conector recto 114">
            <a:extLst>
              <a:ext uri="{FF2B5EF4-FFF2-40B4-BE49-F238E27FC236}">
                <a16:creationId xmlns:a16="http://schemas.microsoft.com/office/drawing/2014/main" id="{E0AD92B0-D314-D8E0-B5D6-9854F65FFA13}"/>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37CDB53-A8DA-D817-538F-745A846D01A3}"/>
              </a:ext>
            </a:extLst>
          </p:cNvPr>
          <p:cNvSpPr txBox="1"/>
          <p:nvPr/>
        </p:nvSpPr>
        <p:spPr>
          <a:xfrm>
            <a:off x="811899" y="807489"/>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Structure organisationnelle</a:t>
            </a:r>
          </a:p>
        </p:txBody>
      </p:sp>
      <p:sp>
        <p:nvSpPr>
          <p:cNvPr id="4" name="Rectángulo 121">
            <a:extLst>
              <a:ext uri="{FF2B5EF4-FFF2-40B4-BE49-F238E27FC236}">
                <a16:creationId xmlns:a16="http://schemas.microsoft.com/office/drawing/2014/main" id="{991C6734-6166-47D4-0030-32BFB28CAA04}"/>
              </a:ext>
            </a:extLst>
          </p:cNvPr>
          <p:cNvSpPr/>
          <p:nvPr/>
        </p:nvSpPr>
        <p:spPr>
          <a:xfrm>
            <a:off x="-15817"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t</a:t>
            </a:r>
          </a:p>
        </p:txBody>
      </p:sp>
      <p:sp>
        <p:nvSpPr>
          <p:cNvPr id="5" name="Rectángulo 119">
            <a:extLst>
              <a:ext uri="{FF2B5EF4-FFF2-40B4-BE49-F238E27FC236}">
                <a16:creationId xmlns:a16="http://schemas.microsoft.com/office/drawing/2014/main" id="{2B3AD0DD-0EE2-C148-8FD4-F51B10CF12B4}"/>
              </a:ext>
            </a:extLst>
          </p:cNvPr>
          <p:cNvSpPr/>
          <p:nvPr/>
        </p:nvSpPr>
        <p:spPr>
          <a:xfrm>
            <a:off x="2228623" y="2455911"/>
            <a:ext cx="7807063" cy="191239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0E16A646-7211-2DED-D2CE-D268BD61013C}"/>
              </a:ext>
            </a:extLst>
          </p:cNvPr>
          <p:cNvSpPr txBox="1"/>
          <p:nvPr/>
        </p:nvSpPr>
        <p:spPr>
          <a:xfrm>
            <a:off x="2939097" y="2682664"/>
            <a:ext cx="6840989" cy="1503360"/>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fr-fr" sz="1700" dirty="0">
                <a:solidFill>
                  <a:srgbClr val="292662"/>
                </a:solidFill>
                <a:effectLst/>
                <a:ea typeface="Yu Mincho" panose="020B0400000000000000" pitchFamily="18" charset="-128"/>
              </a:rPr>
              <a:t>Le </a:t>
            </a:r>
            <a:r>
              <a:rPr lang="fr-fr" sz="1700" b="1" dirty="0">
                <a:solidFill>
                  <a:srgbClr val="F6891F"/>
                </a:solidFill>
                <a:effectLst/>
                <a:ea typeface="Yu Mincho" panose="020B0400000000000000" pitchFamily="18" charset="-128"/>
              </a:rPr>
              <a:t>GLT</a:t>
            </a:r>
            <a:r>
              <a:rPr lang="fr-fr" sz="1700" dirty="0">
                <a:solidFill>
                  <a:srgbClr val="292662"/>
                </a:solidFill>
                <a:effectLst/>
                <a:ea typeface="Yu Mincho" panose="020B0400000000000000" pitchFamily="18" charset="-128"/>
              </a:rPr>
              <a:t> est l’équipe de direction de SOI avec une </a:t>
            </a:r>
            <a:r>
              <a:rPr lang="fr-fr" sz="1700">
                <a:solidFill>
                  <a:srgbClr val="292662"/>
                </a:solidFill>
                <a:effectLst/>
                <a:ea typeface="Yu Mincho" panose="020B0400000000000000" pitchFamily="18" charset="-128"/>
              </a:rPr>
              <a:t>grande expérience </a:t>
            </a:r>
            <a:r>
              <a:rPr lang="fr-fr" sz="1700" dirty="0">
                <a:solidFill>
                  <a:srgbClr val="292662"/>
                </a:solidFill>
                <a:effectLst/>
                <a:ea typeface="Yu Mincho" panose="020B0400000000000000" pitchFamily="18" charset="-128"/>
              </a:rPr>
              <a:t>dans le monde de l’entreprise et des </a:t>
            </a:r>
            <a:r>
              <a:rPr lang="fr-fr" sz="1700">
                <a:solidFill>
                  <a:srgbClr val="292662"/>
                </a:solidFill>
                <a:effectLst/>
                <a:ea typeface="Yu Mincho" panose="020B0400000000000000" pitchFamily="18" charset="-128"/>
              </a:rPr>
              <a:t>organismes à but </a:t>
            </a:r>
            <a:r>
              <a:rPr lang="fr-fr" sz="1700" dirty="0">
                <a:solidFill>
                  <a:srgbClr val="292662"/>
                </a:solidFill>
                <a:effectLst/>
                <a:ea typeface="Yu Mincho" panose="020B0400000000000000" pitchFamily="18" charset="-128"/>
              </a:rPr>
              <a:t>non lucratif. L’équipe comprend les leaders des principaux services </a:t>
            </a:r>
            <a:r>
              <a:rPr lang="fr-fr" sz="1700">
                <a:solidFill>
                  <a:srgbClr val="292662"/>
                </a:solidFill>
                <a:effectLst/>
                <a:ea typeface="Yu Mincho" panose="020B0400000000000000" pitchFamily="18" charset="-128"/>
              </a:rPr>
              <a:t>de l’organi-sation</a:t>
            </a:r>
            <a:r>
              <a:rPr lang="fr-fr" sz="1700" dirty="0">
                <a:solidFill>
                  <a:srgbClr val="292662"/>
                </a:solidFill>
                <a:effectLst/>
                <a:ea typeface="Yu Mincho" panose="020B0400000000000000" pitchFamily="18" charset="-128"/>
              </a:rPr>
              <a:t>, le GLT rend compte au Conseil d’administration et </a:t>
            </a:r>
            <a:r>
              <a:rPr lang="fr-fr" sz="1700">
                <a:solidFill>
                  <a:srgbClr val="292662"/>
                </a:solidFill>
                <a:effectLst/>
                <a:ea typeface="Yu Mincho" panose="020B0400000000000000" pitchFamily="18" charset="-128"/>
              </a:rPr>
              <a:t>prend </a:t>
            </a:r>
            <a:br>
              <a:rPr lang="fr-fr" sz="1700">
                <a:solidFill>
                  <a:srgbClr val="292662"/>
                </a:solidFill>
                <a:effectLst/>
                <a:ea typeface="Yu Mincho" panose="020B0400000000000000" pitchFamily="18" charset="-128"/>
              </a:rPr>
            </a:br>
            <a:r>
              <a:rPr lang="fr-fr" sz="1700">
                <a:solidFill>
                  <a:srgbClr val="292662"/>
                </a:solidFill>
                <a:effectLst/>
                <a:ea typeface="Yu Mincho" panose="020B0400000000000000" pitchFamily="18" charset="-128"/>
              </a:rPr>
              <a:t>des </a:t>
            </a:r>
            <a:r>
              <a:rPr lang="fr-fr" sz="1700" dirty="0">
                <a:solidFill>
                  <a:srgbClr val="292662"/>
                </a:solidFill>
                <a:effectLst/>
                <a:ea typeface="Yu Mincho" panose="020B0400000000000000" pitchFamily="18" charset="-128"/>
              </a:rPr>
              <a:t>décisions importantes pour l’organisation.</a:t>
            </a:r>
            <a:endParaRPr lang="es-PA" sz="17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9920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8916BC-4192-A80C-FAFB-53AC72FB352A}"/>
              </a:ext>
            </a:extLst>
          </p:cNvPr>
          <p:cNvSpPr>
            <a:spLocks noGrp="1"/>
          </p:cNvSpPr>
          <p:nvPr>
            <p:ph type="body" sz="quarter" idx="11"/>
          </p:nvPr>
        </p:nvSpPr>
        <p:spPr>
          <a:xfrm>
            <a:off x="716278" y="3052962"/>
            <a:ext cx="4681537" cy="630156"/>
          </a:xfrm>
        </p:spPr>
        <p:txBody>
          <a:bodyPr>
            <a:normAutofit/>
          </a:bodyPr>
          <a:lstStyle/>
          <a:p>
            <a:r>
              <a:rPr lang="fr-fr" dirty="0"/>
              <a:t>Premier jour</a:t>
            </a:r>
          </a:p>
        </p:txBody>
      </p:sp>
    </p:spTree>
    <p:extLst>
      <p:ext uri="{BB962C8B-B14F-4D97-AF65-F5344CB8AC3E}">
        <p14:creationId xmlns:p14="http://schemas.microsoft.com/office/powerpoint/2010/main" val="3293065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16E6-CAFE-3399-965D-5E3429D98D8D}"/>
            </a:ext>
          </a:extLst>
        </p:cNvPr>
        <p:cNvGrpSpPr/>
        <p:nvPr/>
      </p:nvGrpSpPr>
      <p:grpSpPr>
        <a:xfrm>
          <a:off x="0" y="0"/>
          <a:ext cx="0" cy="0"/>
          <a:chOff x="0" y="0"/>
          <a:chExt cx="0" cy="0"/>
        </a:xfrm>
      </p:grpSpPr>
      <p:sp>
        <p:nvSpPr>
          <p:cNvPr id="55" name="TextBox 5">
            <a:hlinkClick r:id="rId3" action="ppaction://hlinksldjump"/>
            <a:extLst>
              <a:ext uri="{FF2B5EF4-FFF2-40B4-BE49-F238E27FC236}">
                <a16:creationId xmlns:a16="http://schemas.microsoft.com/office/drawing/2014/main" id="{E100A661-8085-2DE1-7D76-D8E1A69052F0}"/>
              </a:ext>
            </a:extLst>
          </p:cNvPr>
          <p:cNvSpPr txBox="1"/>
          <p:nvPr/>
        </p:nvSpPr>
        <p:spPr>
          <a:xfrm>
            <a:off x="3785818"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Programmes</a:t>
            </a:r>
            <a:endParaRPr lang="es-PA" i="1" dirty="0">
              <a:solidFill>
                <a:srgbClr val="292662"/>
              </a:solidFill>
              <a:ea typeface="Yu Mincho" panose="020B0400000000000000" pitchFamily="18" charset="-128"/>
            </a:endParaRPr>
          </a:p>
        </p:txBody>
      </p:sp>
      <p:cxnSp>
        <p:nvCxnSpPr>
          <p:cNvPr id="3" name="Conector recto 109">
            <a:extLst>
              <a:ext uri="{FF2B5EF4-FFF2-40B4-BE49-F238E27FC236}">
                <a16:creationId xmlns:a16="http://schemas.microsoft.com/office/drawing/2014/main" id="{7D3462F9-A563-5541-C13D-E20AE3A10352}"/>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5" name="Forma libre: forma 94">
            <a:extLst>
              <a:ext uri="{FF2B5EF4-FFF2-40B4-BE49-F238E27FC236}">
                <a16:creationId xmlns:a16="http://schemas.microsoft.com/office/drawing/2014/main" id="{75DD3382-134E-B748-2B0B-9CB0CA905DC7}"/>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8" name="Conector recto 76">
            <a:extLst>
              <a:ext uri="{FF2B5EF4-FFF2-40B4-BE49-F238E27FC236}">
                <a16:creationId xmlns:a16="http://schemas.microsoft.com/office/drawing/2014/main" id="{5599711D-7A8A-45BF-806C-E9A17FB8EF27}"/>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11" name="Conector recto 66">
            <a:extLst>
              <a:ext uri="{FF2B5EF4-FFF2-40B4-BE49-F238E27FC236}">
                <a16:creationId xmlns:a16="http://schemas.microsoft.com/office/drawing/2014/main" id="{9FD7EC56-D245-1998-000D-637390C7A2A1}"/>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2" name="Rectángulo: esquinas redondeadas 6">
            <a:hlinkClick r:id="rId4" action="ppaction://hlinksldjump"/>
            <a:extLst>
              <a:ext uri="{FF2B5EF4-FFF2-40B4-BE49-F238E27FC236}">
                <a16:creationId xmlns:a16="http://schemas.microsoft.com/office/drawing/2014/main" id="{3C2D4EE7-1489-BD07-F771-8CB6014D75BD}"/>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3" name="Rectángulo: esquinas redondeadas 8">
            <a:hlinkClick r:id="rId5" action="ppaction://hlinksldjump"/>
            <a:extLst>
              <a:ext uri="{FF2B5EF4-FFF2-40B4-BE49-F238E27FC236}">
                <a16:creationId xmlns:a16="http://schemas.microsoft.com/office/drawing/2014/main" id="{EB8E9E24-74FC-5696-3068-7924C2FD2E89}"/>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6" name="Rectángulo: esquinas redondeadas 9">
            <a:extLst>
              <a:ext uri="{FF2B5EF4-FFF2-40B4-BE49-F238E27FC236}">
                <a16:creationId xmlns:a16="http://schemas.microsoft.com/office/drawing/2014/main" id="{9317C186-855D-C696-B999-B0384D2D4092}"/>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0" name="Rectángulo: esquinas redondeadas 16">
            <a:extLst>
              <a:ext uri="{FF2B5EF4-FFF2-40B4-BE49-F238E27FC236}">
                <a16:creationId xmlns:a16="http://schemas.microsoft.com/office/drawing/2014/main" id="{DC8ADBA0-6EB1-9486-34DD-1EB76B0A3796}"/>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1" name="Rectángulo: esquinas redondeadas 17">
            <a:extLst>
              <a:ext uri="{FF2B5EF4-FFF2-40B4-BE49-F238E27FC236}">
                <a16:creationId xmlns:a16="http://schemas.microsoft.com/office/drawing/2014/main" id="{EBFC4ADF-0F13-2C01-7CAE-AB21F912AFFA}"/>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2" name="Rectángulo: esquinas redondeadas 18">
            <a:extLst>
              <a:ext uri="{FF2B5EF4-FFF2-40B4-BE49-F238E27FC236}">
                <a16:creationId xmlns:a16="http://schemas.microsoft.com/office/drawing/2014/main" id="{953EE210-E7B1-DB5F-397C-784C8E15ADE1}"/>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5" name="Rectángulo: esquinas redondeadas 22">
            <a:extLst>
              <a:ext uri="{FF2B5EF4-FFF2-40B4-BE49-F238E27FC236}">
                <a16:creationId xmlns:a16="http://schemas.microsoft.com/office/drawing/2014/main" id="{6F4A4B06-0681-04D4-399D-74C71D79E941}"/>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9" name="Rectángulo: esquinas redondeadas 23">
            <a:extLst>
              <a:ext uri="{FF2B5EF4-FFF2-40B4-BE49-F238E27FC236}">
                <a16:creationId xmlns:a16="http://schemas.microsoft.com/office/drawing/2014/main" id="{47C19983-E188-87B4-A19D-9BE054BD56DC}"/>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0" name="Rectángulo: esquinas redondeadas 25">
            <a:extLst>
              <a:ext uri="{FF2B5EF4-FFF2-40B4-BE49-F238E27FC236}">
                <a16:creationId xmlns:a16="http://schemas.microsoft.com/office/drawing/2014/main" id="{7A7B9DBD-8086-E2EE-026F-50D00B02F509}"/>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1" name="Rectángulo: esquinas redondeadas 26">
            <a:hlinkClick r:id="rId4" action="ppaction://hlinksldjump"/>
            <a:extLst>
              <a:ext uri="{FF2B5EF4-FFF2-40B4-BE49-F238E27FC236}">
                <a16:creationId xmlns:a16="http://schemas.microsoft.com/office/drawing/2014/main" id="{73B90E6F-E9DF-CAFF-A445-E5741ED42D44}"/>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2" name="Rectángulo: esquinas redondeadas 27">
            <a:extLst>
              <a:ext uri="{FF2B5EF4-FFF2-40B4-BE49-F238E27FC236}">
                <a16:creationId xmlns:a16="http://schemas.microsoft.com/office/drawing/2014/main" id="{ACDE6E12-8D3C-3488-D86C-AA075018183C}"/>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3" name="Rectángulo: esquinas redondeadas 38">
            <a:hlinkClick r:id="rId6" action="ppaction://hlinksldjump"/>
            <a:extLst>
              <a:ext uri="{FF2B5EF4-FFF2-40B4-BE49-F238E27FC236}">
                <a16:creationId xmlns:a16="http://schemas.microsoft.com/office/drawing/2014/main" id="{43EA0D00-8798-2FED-8201-8F1A41A2DE15}"/>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Rectángulo: esquinas redondeadas 39">
            <a:extLst>
              <a:ext uri="{FF2B5EF4-FFF2-40B4-BE49-F238E27FC236}">
                <a16:creationId xmlns:a16="http://schemas.microsoft.com/office/drawing/2014/main" id="{0E343A2F-A428-0520-10E9-3D38EE047712}"/>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5" name="Rectángulo: esquinas redondeadas 61">
            <a:hlinkClick r:id="rId7" action="ppaction://hlinksldjump"/>
            <a:extLst>
              <a:ext uri="{FF2B5EF4-FFF2-40B4-BE49-F238E27FC236}">
                <a16:creationId xmlns:a16="http://schemas.microsoft.com/office/drawing/2014/main" id="{BA40A468-735D-698E-FCFC-3C35D9341BD5}"/>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6" name="Rectángulo: esquinas redondeadas 5">
            <a:hlinkClick r:id="rId8" action="ppaction://hlinksldjump"/>
            <a:extLst>
              <a:ext uri="{FF2B5EF4-FFF2-40B4-BE49-F238E27FC236}">
                <a16:creationId xmlns:a16="http://schemas.microsoft.com/office/drawing/2014/main" id="{1DE1EC90-7B49-E051-7BFA-8DCA7E39224A}"/>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37" name="TextBox 5">
            <a:hlinkClick r:id="rId8" action="ppaction://hlinksldjump"/>
            <a:extLst>
              <a:ext uri="{FF2B5EF4-FFF2-40B4-BE49-F238E27FC236}">
                <a16:creationId xmlns:a16="http://schemas.microsoft.com/office/drawing/2014/main" id="{326F00CE-4107-27C2-9EFC-0081B98EB897}"/>
              </a:ext>
            </a:extLst>
          </p:cNvPr>
          <p:cNvSpPr txBox="1"/>
          <p:nvPr/>
        </p:nvSpPr>
        <p:spPr>
          <a:xfrm>
            <a:off x="4297680" y="1586004"/>
            <a:ext cx="3431178"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Conseil d’administration et </a:t>
            </a:r>
            <a:r>
              <a:rPr lang="fr-fr" b="1">
                <a:solidFill>
                  <a:srgbClr val="292662"/>
                </a:solidFill>
                <a:effectLst/>
                <a:latin typeface="Ubuntu Light" panose="020B0304030602030204" pitchFamily="34" charset="0"/>
                <a:ea typeface="Yu Mincho" panose="020B0400000000000000" pitchFamily="18" charset="-128"/>
              </a:rPr>
              <a:t>comités </a:t>
            </a:r>
            <a:br>
              <a:rPr lang="fr-fr" b="1">
                <a:solidFill>
                  <a:srgbClr val="292662"/>
                </a:solidFill>
                <a:effectLst/>
                <a:latin typeface="Ubuntu Light" panose="020B0304030602030204" pitchFamily="34" charset="0"/>
                <a:ea typeface="Yu Mincho" panose="020B0400000000000000" pitchFamily="18" charset="-128"/>
              </a:rPr>
            </a:br>
            <a:r>
              <a:rPr lang="fr-fr" b="1">
                <a:solidFill>
                  <a:srgbClr val="292662"/>
                </a:solidFill>
                <a:effectLst/>
                <a:latin typeface="Ubuntu Light" panose="020B0304030602030204" pitchFamily="34" charset="0"/>
                <a:ea typeface="Yu Mincho" panose="020B0400000000000000" pitchFamily="18" charset="-128"/>
              </a:rPr>
              <a:t>de </a:t>
            </a:r>
            <a:r>
              <a:rPr lang="fr-fr" b="1" dirty="0">
                <a:solidFill>
                  <a:srgbClr val="292662"/>
                </a:solidFill>
                <a:effectLst/>
                <a:latin typeface="Ubuntu Light" panose="020B0304030602030204" pitchFamily="34" charset="0"/>
                <a:ea typeface="Yu Mincho" panose="020B0400000000000000" pitchFamily="18" charset="-128"/>
              </a:rPr>
              <a:t>Special Olympics International</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38" name="TextBox 5">
            <a:hlinkClick r:id="rId4" action="ppaction://hlinksldjump"/>
            <a:extLst>
              <a:ext uri="{FF2B5EF4-FFF2-40B4-BE49-F238E27FC236}">
                <a16:creationId xmlns:a16="http://schemas.microsoft.com/office/drawing/2014/main" id="{EBCCEFD2-A160-4FFF-AB50-CFCE75C44C95}"/>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1" name="TextBox 5">
            <a:hlinkClick r:id="rId5" action="ppaction://hlinksldjump"/>
            <a:extLst>
              <a:ext uri="{FF2B5EF4-FFF2-40B4-BE49-F238E27FC236}">
                <a16:creationId xmlns:a16="http://schemas.microsoft.com/office/drawing/2014/main" id="{95CF45F0-4D96-B248-C64D-819DD751B8E0}"/>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Présidents régionaux et </a:t>
            </a:r>
            <a:r>
              <a:rPr lang="fr-fr">
                <a:solidFill>
                  <a:srgbClr val="F7F5E8"/>
                </a:solidFill>
                <a:effectLst/>
                <a:ea typeface="Yu Mincho" panose="020B0400000000000000" pitchFamily="18" charset="-128"/>
              </a:rPr>
              <a:t>Directeurs généraux)</a:t>
            </a:r>
            <a:endParaRPr lang="es-PA" i="1" dirty="0">
              <a:solidFill>
                <a:srgbClr val="F7F5E8"/>
              </a:solidFill>
              <a:ea typeface="Yu Mincho" panose="020B0400000000000000" pitchFamily="18" charset="-128"/>
            </a:endParaRPr>
          </a:p>
        </p:txBody>
      </p:sp>
      <p:sp>
        <p:nvSpPr>
          <p:cNvPr id="42" name="TextBox 5">
            <a:hlinkClick r:id="rId4" action="ppaction://hlinksldjump"/>
            <a:extLst>
              <a:ext uri="{FF2B5EF4-FFF2-40B4-BE49-F238E27FC236}">
                <a16:creationId xmlns:a16="http://schemas.microsoft.com/office/drawing/2014/main" id="{30515A03-47CA-0CB5-2155-FABA8F49BC47}"/>
              </a:ext>
            </a:extLst>
          </p:cNvPr>
          <p:cNvSpPr txBox="1">
            <a:spLocks/>
          </p:cNvSpPr>
          <p:nvPr/>
        </p:nvSpPr>
        <p:spPr>
          <a:xfrm>
            <a:off x="8852898" y="1594713"/>
            <a:ext cx="282316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F7F5E8"/>
                </a:solidFill>
                <a:effectLst/>
                <a:latin typeface="Ubuntu Light" panose="020B0304030602030204" pitchFamily="34" charset="0"/>
                <a:ea typeface="Yu Mincho" panose="020B0400000000000000" pitchFamily="18" charset="-128"/>
              </a:rPr>
              <a:t>Équipe de </a:t>
            </a:r>
            <a:r>
              <a:rPr lang="fr-fr" b="1">
                <a:solidFill>
                  <a:srgbClr val="F7F5E8"/>
                </a:solidFill>
                <a:effectLst/>
                <a:latin typeface="Ubuntu Light" panose="020B0304030602030204" pitchFamily="34" charset="0"/>
                <a:ea typeface="Yu Mincho" panose="020B0400000000000000" pitchFamily="18" charset="-128"/>
              </a:rPr>
              <a:t>leadership </a:t>
            </a:r>
            <a:br>
              <a:rPr lang="fr-fr" b="1">
                <a:solidFill>
                  <a:srgbClr val="F7F5E8"/>
                </a:solidFill>
                <a:effectLst/>
                <a:latin typeface="Ubuntu Light" panose="020B0304030602030204" pitchFamily="34" charset="0"/>
                <a:ea typeface="Yu Mincho" panose="020B0400000000000000" pitchFamily="18" charset="-128"/>
              </a:rPr>
            </a:br>
            <a:r>
              <a:rPr lang="fr-fr" b="1">
                <a:solidFill>
                  <a:srgbClr val="F7F5E8"/>
                </a:solidFill>
                <a:effectLst/>
                <a:latin typeface="Ubuntu Light" panose="020B0304030602030204" pitchFamily="34" charset="0"/>
                <a:ea typeface="Yu Mincho" panose="020B0400000000000000" pitchFamily="18" charset="-128"/>
              </a:rPr>
              <a:t>mondial </a:t>
            </a:r>
            <a:r>
              <a:rPr lang="fr-fr" b="1" dirty="0">
                <a:solidFill>
                  <a:srgbClr val="F7F5E8"/>
                </a:solidFill>
                <a:effectLst/>
                <a:latin typeface="Ubuntu Light" panose="020B0304030602030204" pitchFamily="34" charset="0"/>
                <a:ea typeface="Yu Mincho" panose="020B0400000000000000" pitchFamily="18" charset="-128"/>
              </a:rPr>
              <a:t>(GLT)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3" name="TextBox 5">
            <a:extLst>
              <a:ext uri="{FF2B5EF4-FFF2-40B4-BE49-F238E27FC236}">
                <a16:creationId xmlns:a16="http://schemas.microsoft.com/office/drawing/2014/main" id="{C0097FD7-D079-F678-8239-EBA4A959D9D8}"/>
              </a:ext>
            </a:extLst>
          </p:cNvPr>
          <p:cNvSpPr txBox="1">
            <a:spLocks/>
          </p:cNvSpPr>
          <p:nvPr/>
        </p:nvSpPr>
        <p:spPr>
          <a:xfrm>
            <a:off x="8888937" y="2432498"/>
            <a:ext cx="2774562" cy="407291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spcAft>
                <a:spcPts val="800"/>
              </a:spcAft>
              <a:buBlip>
                <a:blip r:embed="rId9"/>
              </a:buBlip>
            </a:pPr>
            <a:r>
              <a:rPr lang="fr-fr" sz="1200" kern="100" dirty="0">
                <a:solidFill>
                  <a:srgbClr val="292662"/>
                </a:solidFill>
              </a:rPr>
              <a:t>Sports et compétitions</a:t>
            </a:r>
          </a:p>
          <a:p>
            <a:pPr marL="391500" indent="-285750">
              <a:spcAft>
                <a:spcPts val="800"/>
              </a:spcAft>
              <a:buBlip>
                <a:blip r:embed="rId9"/>
              </a:buBlip>
            </a:pPr>
            <a:r>
              <a:rPr lang="fr-fr" sz="1200" kern="100" dirty="0">
                <a:solidFill>
                  <a:srgbClr val="292662"/>
                </a:solidFill>
              </a:rPr>
              <a:t>Santé </a:t>
            </a:r>
          </a:p>
          <a:p>
            <a:pPr marL="391500" indent="-285750">
              <a:spcAft>
                <a:spcPts val="800"/>
              </a:spcAft>
              <a:buBlip>
                <a:blip r:embed="rId9"/>
              </a:buBlip>
            </a:pPr>
            <a:r>
              <a:rPr lang="fr-fr" sz="1200" kern="100" dirty="0">
                <a:solidFill>
                  <a:srgbClr val="292662"/>
                </a:solidFill>
              </a:rPr>
              <a:t>Jeunesse mondiale et éducation   </a:t>
            </a:r>
            <a:endParaRPr lang="es-PA" sz="1200" kern="100" dirty="0">
              <a:solidFill>
                <a:srgbClr val="292662"/>
              </a:solidFill>
            </a:endParaRPr>
          </a:p>
          <a:p>
            <a:pPr marL="391500" indent="-285750">
              <a:spcAft>
                <a:spcPts val="800"/>
              </a:spcAft>
              <a:buBlip>
                <a:blip r:embed="rId9"/>
              </a:buBlip>
            </a:pPr>
            <a:r>
              <a:rPr lang="fr-fr" sz="1200" kern="100" dirty="0">
                <a:solidFill>
                  <a:srgbClr val="292662"/>
                </a:solidFill>
              </a:rPr>
              <a:t>Leadership et développement de l’organisation   </a:t>
            </a:r>
            <a:endParaRPr lang="es-PA" sz="1200" kern="100" dirty="0">
              <a:solidFill>
                <a:srgbClr val="292662"/>
              </a:solidFill>
            </a:endParaRPr>
          </a:p>
          <a:p>
            <a:pPr marL="391500" lvl="0" indent="-285750">
              <a:spcAft>
                <a:spcPts val="800"/>
              </a:spcAft>
              <a:buBlip>
                <a:blip r:embed="rId9"/>
              </a:buBlip>
            </a:pPr>
            <a:r>
              <a:rPr lang="fr-fr" sz="1200" kern="100" dirty="0">
                <a:solidFill>
                  <a:srgbClr val="292662"/>
                </a:solidFill>
              </a:rPr>
              <a:t>Opérations régionales et programmes (les présidents régionaux dépendent du chef du RPO)   </a:t>
            </a:r>
            <a:endParaRPr lang="es-PA" sz="1200" kern="100" dirty="0">
              <a:solidFill>
                <a:srgbClr val="292662"/>
              </a:solidFill>
            </a:endParaRPr>
          </a:p>
          <a:p>
            <a:pPr marL="391500" lvl="0" indent="-285750">
              <a:spcAft>
                <a:spcPts val="800"/>
              </a:spcAft>
              <a:buBlip>
                <a:blip r:embed="rId9"/>
              </a:buBlip>
            </a:pPr>
            <a:r>
              <a:rPr lang="fr-fr" sz="1200" kern="100" dirty="0">
                <a:solidFill>
                  <a:srgbClr val="292662"/>
                </a:solidFill>
              </a:rPr>
              <a:t>Relations gouvernementales   </a:t>
            </a:r>
            <a:endParaRPr lang="es-PA" sz="1200" kern="100" dirty="0">
              <a:solidFill>
                <a:srgbClr val="292662"/>
              </a:solidFill>
            </a:endParaRPr>
          </a:p>
          <a:p>
            <a:pPr marL="391500" lvl="0" indent="-285750">
              <a:spcAft>
                <a:spcPts val="800"/>
              </a:spcAft>
              <a:buBlip>
                <a:blip r:embed="rId9"/>
              </a:buBlip>
            </a:pPr>
            <a:r>
              <a:rPr lang="fr-fr" sz="1200" kern="100" dirty="0">
                <a:solidFill>
                  <a:srgbClr val="292662"/>
                </a:solidFill>
              </a:rPr>
              <a:t>Marketing et communications   </a:t>
            </a:r>
            <a:endParaRPr lang="es-PA" sz="1200" kern="100" dirty="0">
              <a:solidFill>
                <a:srgbClr val="292662"/>
              </a:solidFill>
            </a:endParaRPr>
          </a:p>
          <a:p>
            <a:pPr marL="391500" lvl="0" indent="-285750">
              <a:spcAft>
                <a:spcPts val="800"/>
              </a:spcAft>
              <a:buBlip>
                <a:blip r:embed="rId9"/>
              </a:buBlip>
            </a:pPr>
            <a:r>
              <a:rPr lang="fr-fr" sz="1200" kern="100" dirty="0">
                <a:solidFill>
                  <a:srgbClr val="292662"/>
                </a:solidFill>
              </a:rPr>
              <a:t>Informatique   </a:t>
            </a:r>
            <a:endParaRPr lang="es-PA" sz="1200" kern="100" dirty="0">
              <a:solidFill>
                <a:srgbClr val="292662"/>
              </a:solidFill>
            </a:endParaRPr>
          </a:p>
          <a:p>
            <a:pPr marL="391500" lvl="0" indent="-285750">
              <a:spcAft>
                <a:spcPts val="800"/>
              </a:spcAft>
              <a:buBlip>
                <a:blip r:embed="rId9"/>
              </a:buBlip>
            </a:pPr>
            <a:r>
              <a:rPr lang="fr-fr" sz="1200" kern="100" dirty="0">
                <a:solidFill>
                  <a:srgbClr val="292662"/>
                </a:solidFill>
              </a:rPr>
              <a:t>Service juridique   </a:t>
            </a:r>
            <a:endParaRPr lang="es-PA" sz="1200" kern="100" dirty="0">
              <a:solidFill>
                <a:srgbClr val="292662"/>
              </a:solidFill>
            </a:endParaRPr>
          </a:p>
          <a:p>
            <a:pPr marL="391500" lvl="0" indent="-285750">
              <a:spcAft>
                <a:spcPts val="800"/>
              </a:spcAft>
              <a:buBlip>
                <a:blip r:embed="rId9"/>
              </a:buBlip>
            </a:pPr>
            <a:r>
              <a:rPr lang="fr-fr" sz="1200" kern="100" dirty="0">
                <a:solidFill>
                  <a:srgbClr val="292662"/>
                </a:solidFill>
              </a:rPr>
              <a:t>Finances   </a:t>
            </a:r>
            <a:endParaRPr lang="es-PA" sz="1200" kern="100" dirty="0">
              <a:solidFill>
                <a:srgbClr val="292662"/>
              </a:solidFill>
            </a:endParaRPr>
          </a:p>
          <a:p>
            <a:pPr marL="391500" indent="-285750">
              <a:spcAft>
                <a:spcPts val="800"/>
              </a:spcAft>
              <a:buBlip>
                <a:blip r:embed="rId9"/>
              </a:buBlip>
            </a:pPr>
            <a:r>
              <a:rPr lang="fr-fr" sz="1200" kern="100" dirty="0">
                <a:solidFill>
                  <a:srgbClr val="292662"/>
                </a:solidFill>
              </a:rPr>
              <a:t>Ressources humaines   </a:t>
            </a:r>
            <a:endParaRPr lang="es-PA" sz="1200" kern="100" dirty="0">
              <a:solidFill>
                <a:srgbClr val="292662"/>
              </a:solidFill>
            </a:endParaRPr>
          </a:p>
        </p:txBody>
      </p:sp>
      <p:sp>
        <p:nvSpPr>
          <p:cNvPr id="44" name="TextBox 5">
            <a:extLst>
              <a:ext uri="{FF2B5EF4-FFF2-40B4-BE49-F238E27FC236}">
                <a16:creationId xmlns:a16="http://schemas.microsoft.com/office/drawing/2014/main" id="{88E0FF89-F846-FBB2-A25D-99C0B0FA7305}"/>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Afrique</a:t>
            </a:r>
          </a:p>
        </p:txBody>
      </p:sp>
      <p:sp>
        <p:nvSpPr>
          <p:cNvPr id="45" name="TextBox 5">
            <a:extLst>
              <a:ext uri="{FF2B5EF4-FFF2-40B4-BE49-F238E27FC236}">
                <a16:creationId xmlns:a16="http://schemas.microsoft.com/office/drawing/2014/main" id="{51E99011-9F74-AEB3-5ADE-B60DBF5AC24D}"/>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a:solidFill>
                  <a:srgbClr val="292662"/>
                </a:solidFill>
              </a:rPr>
              <a:t>SO Asie Pacifique</a:t>
            </a:r>
            <a:endParaRPr lang="es-PA" sz="1200" kern="100" dirty="0">
              <a:solidFill>
                <a:srgbClr val="292662"/>
              </a:solidFill>
            </a:endParaRPr>
          </a:p>
        </p:txBody>
      </p:sp>
      <p:sp>
        <p:nvSpPr>
          <p:cNvPr id="46" name="TextBox 5">
            <a:extLst>
              <a:ext uri="{FF2B5EF4-FFF2-40B4-BE49-F238E27FC236}">
                <a16:creationId xmlns:a16="http://schemas.microsoft.com/office/drawing/2014/main" id="{B2CC2AA6-6A30-B804-54B0-63C0AC5F7E49}"/>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Asie de l’Est</a:t>
            </a:r>
          </a:p>
        </p:txBody>
      </p:sp>
      <p:sp>
        <p:nvSpPr>
          <p:cNvPr id="47" name="TextBox 5">
            <a:extLst>
              <a:ext uri="{FF2B5EF4-FFF2-40B4-BE49-F238E27FC236}">
                <a16:creationId xmlns:a16="http://schemas.microsoft.com/office/drawing/2014/main" id="{545DF394-E2FA-2D76-4A16-F86CFB8663C8}"/>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fr-fr" sz="1200" kern="100" dirty="0">
                <a:solidFill>
                  <a:srgbClr val="292662"/>
                </a:solidFill>
              </a:rPr>
              <a:t>SO Europe / Eurasie</a:t>
            </a:r>
          </a:p>
        </p:txBody>
      </p:sp>
      <p:sp>
        <p:nvSpPr>
          <p:cNvPr id="48" name="TextBox 5">
            <a:extLst>
              <a:ext uri="{FF2B5EF4-FFF2-40B4-BE49-F238E27FC236}">
                <a16:creationId xmlns:a16="http://schemas.microsoft.com/office/drawing/2014/main" id="{A13CF136-ACE7-A6C1-DF7C-756F86F17E1D}"/>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Amérique latine</a:t>
            </a:r>
          </a:p>
        </p:txBody>
      </p:sp>
      <p:sp>
        <p:nvSpPr>
          <p:cNvPr id="49" name="TextBox 5">
            <a:extLst>
              <a:ext uri="{FF2B5EF4-FFF2-40B4-BE49-F238E27FC236}">
                <a16:creationId xmlns:a16="http://schemas.microsoft.com/office/drawing/2014/main" id="{3418D711-8442-E1E3-0561-C22B60597712}"/>
              </a:ext>
            </a:extLst>
          </p:cNvPr>
          <p:cNvSpPr txBox="1">
            <a:spLocks/>
          </p:cNvSpPr>
          <p:nvPr/>
        </p:nvSpPr>
        <p:spPr>
          <a:xfrm>
            <a:off x="5730780" y="4335850"/>
            <a:ext cx="1525050" cy="64633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a:solidFill>
                  <a:srgbClr val="292662"/>
                </a:solidFill>
              </a:rPr>
              <a:t>SO Moyen-</a:t>
            </a:r>
            <a:br>
              <a:rPr lang="fr-fr" sz="1200">
                <a:solidFill>
                  <a:srgbClr val="292662"/>
                </a:solidFill>
              </a:rPr>
            </a:br>
            <a:r>
              <a:rPr lang="fr-fr" sz="1200">
                <a:solidFill>
                  <a:srgbClr val="292662"/>
                </a:solidFill>
              </a:rPr>
              <a:t>Orient </a:t>
            </a:r>
            <a:r>
              <a:rPr lang="fr-fr" sz="1200" dirty="0">
                <a:solidFill>
                  <a:srgbClr val="292662"/>
                </a:solidFill>
              </a:rPr>
              <a:t>/ </a:t>
            </a:r>
            <a:r>
              <a:rPr lang="fr-fr" sz="1200">
                <a:solidFill>
                  <a:srgbClr val="292662"/>
                </a:solidFill>
              </a:rPr>
              <a:t>Afrique </a:t>
            </a:r>
            <a:br>
              <a:rPr lang="fr-fr" sz="1200">
                <a:solidFill>
                  <a:srgbClr val="292662"/>
                </a:solidFill>
              </a:rPr>
            </a:br>
            <a:r>
              <a:rPr lang="fr-fr" sz="1200">
                <a:solidFill>
                  <a:srgbClr val="292662"/>
                </a:solidFill>
              </a:rPr>
              <a:t>du </a:t>
            </a:r>
            <a:r>
              <a:rPr lang="fr-fr" sz="1200" dirty="0">
                <a:solidFill>
                  <a:srgbClr val="292662"/>
                </a:solidFill>
              </a:rPr>
              <a:t>Nord</a:t>
            </a:r>
          </a:p>
        </p:txBody>
      </p:sp>
      <p:sp>
        <p:nvSpPr>
          <p:cNvPr id="50" name="TextBox 5">
            <a:extLst>
              <a:ext uri="{FF2B5EF4-FFF2-40B4-BE49-F238E27FC236}">
                <a16:creationId xmlns:a16="http://schemas.microsoft.com/office/drawing/2014/main" id="{C4BC0E06-ADDD-6F2B-F94F-30A95C3A12A2}"/>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dirty="0">
                <a:solidFill>
                  <a:srgbClr val="292662"/>
                </a:solidFill>
              </a:rPr>
              <a:t>SO Amérique du Nord</a:t>
            </a:r>
          </a:p>
        </p:txBody>
      </p:sp>
      <p:sp>
        <p:nvSpPr>
          <p:cNvPr id="52" name="TextBox 5">
            <a:extLst>
              <a:ext uri="{FF2B5EF4-FFF2-40B4-BE49-F238E27FC236}">
                <a16:creationId xmlns:a16="http://schemas.microsoft.com/office/drawing/2014/main" id="{4FACB455-D711-6A90-AD47-F65482EE6D33}"/>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Sous-Programmes</a:t>
            </a:r>
            <a:endParaRPr lang="es-PA" i="1" dirty="0">
              <a:solidFill>
                <a:srgbClr val="292662"/>
              </a:solidFill>
              <a:ea typeface="Yu Mincho" panose="020B0400000000000000" pitchFamily="18" charset="-128"/>
            </a:endParaRPr>
          </a:p>
        </p:txBody>
      </p:sp>
      <p:sp>
        <p:nvSpPr>
          <p:cNvPr id="53" name="TextBox 5">
            <a:hlinkClick r:id="rId7" action="ppaction://hlinksldjump"/>
            <a:extLst>
              <a:ext uri="{FF2B5EF4-FFF2-40B4-BE49-F238E27FC236}">
                <a16:creationId xmlns:a16="http://schemas.microsoft.com/office/drawing/2014/main" id="{D2B5514A-2E0E-3571-6B9A-9DAA5092EAA8}"/>
              </a:ext>
            </a:extLst>
          </p:cNvPr>
          <p:cNvSpPr txBox="1"/>
          <p:nvPr/>
        </p:nvSpPr>
        <p:spPr>
          <a:xfrm>
            <a:off x="4462578" y="5909348"/>
            <a:ext cx="257991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Programmes locaux</a:t>
            </a:r>
            <a:endParaRPr lang="es-PA" i="1" dirty="0">
              <a:solidFill>
                <a:srgbClr val="F7F5E8"/>
              </a:solidFill>
              <a:ea typeface="Yu Mincho" panose="020B0400000000000000" pitchFamily="18" charset="-128"/>
            </a:endParaRPr>
          </a:p>
        </p:txBody>
      </p:sp>
      <p:cxnSp>
        <p:nvCxnSpPr>
          <p:cNvPr id="54" name="Conector recto 114">
            <a:extLst>
              <a:ext uri="{FF2B5EF4-FFF2-40B4-BE49-F238E27FC236}">
                <a16:creationId xmlns:a16="http://schemas.microsoft.com/office/drawing/2014/main" id="{CE3C5086-C067-AF43-7EE8-048ACF61B056}"/>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45ED4A8E-EE00-B921-218E-118755FDCBDD}"/>
              </a:ext>
            </a:extLst>
          </p:cNvPr>
          <p:cNvSpPr txBox="1"/>
          <p:nvPr/>
        </p:nvSpPr>
        <p:spPr>
          <a:xfrm>
            <a:off x="811899" y="807489"/>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Structure organisationnelle</a:t>
            </a:r>
          </a:p>
        </p:txBody>
      </p:sp>
      <p:sp>
        <p:nvSpPr>
          <p:cNvPr id="4" name="Rectángulo 121">
            <a:extLst>
              <a:ext uri="{FF2B5EF4-FFF2-40B4-BE49-F238E27FC236}">
                <a16:creationId xmlns:a16="http://schemas.microsoft.com/office/drawing/2014/main" id="{DDE29163-2CB9-EAD0-D75D-64272463B968}"/>
              </a:ext>
            </a:extLst>
          </p:cNvPr>
          <p:cNvSpPr/>
          <p:nvPr/>
        </p:nvSpPr>
        <p:spPr>
          <a:xfrm>
            <a:off x="-317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4" name="Rectángulo 119">
            <a:extLst>
              <a:ext uri="{FF2B5EF4-FFF2-40B4-BE49-F238E27FC236}">
                <a16:creationId xmlns:a16="http://schemas.microsoft.com/office/drawing/2014/main" id="{EBEB007A-215B-6A64-586D-9506EEE1329C}"/>
              </a:ext>
            </a:extLst>
          </p:cNvPr>
          <p:cNvSpPr/>
          <p:nvPr/>
        </p:nvSpPr>
        <p:spPr>
          <a:xfrm>
            <a:off x="1212633" y="599548"/>
            <a:ext cx="9761177" cy="5172535"/>
          </a:xfrm>
          <a:prstGeom prst="roundRect">
            <a:avLst>
              <a:gd name="adj" fmla="val 1267"/>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5" name="TextBox 5">
            <a:extLst>
              <a:ext uri="{FF2B5EF4-FFF2-40B4-BE49-F238E27FC236}">
                <a16:creationId xmlns:a16="http://schemas.microsoft.com/office/drawing/2014/main" id="{DA0FF7FB-6DD5-34BD-CF2A-6E47A972B691}"/>
              </a:ext>
            </a:extLst>
          </p:cNvPr>
          <p:cNvSpPr txBox="1"/>
          <p:nvPr/>
        </p:nvSpPr>
        <p:spPr>
          <a:xfrm>
            <a:off x="1665101" y="1020576"/>
            <a:ext cx="8910216" cy="4466736"/>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r>
              <a:rPr lang="fr-fr" sz="1700" dirty="0">
                <a:solidFill>
                  <a:srgbClr val="292662"/>
                </a:solidFill>
                <a:effectLst/>
                <a:ea typeface="Yu Mincho" panose="020B0400000000000000" pitchFamily="18" charset="-128"/>
              </a:rPr>
              <a:t>Sept bureaux régionaux à travers le monde sont dirigés par des Directeurs </a:t>
            </a:r>
            <a:r>
              <a:rPr lang="fr-fr" sz="1700">
                <a:solidFill>
                  <a:srgbClr val="292662"/>
                </a:solidFill>
                <a:effectLst/>
                <a:ea typeface="Yu Mincho" panose="020B0400000000000000" pitchFamily="18" charset="-128"/>
              </a:rPr>
              <a:t>généraux qui </a:t>
            </a:r>
            <a:r>
              <a:rPr lang="fr-fr" sz="1700" dirty="0">
                <a:solidFill>
                  <a:srgbClr val="292662"/>
                </a:solidFill>
                <a:effectLst/>
                <a:ea typeface="Yu Mincho" panose="020B0400000000000000" pitchFamily="18" charset="-128"/>
              </a:rPr>
              <a:t>soutiennent la croissance et le développement continus des programmes nationaux </a:t>
            </a:r>
            <a:r>
              <a:rPr lang="fr-fr" sz="1700">
                <a:solidFill>
                  <a:srgbClr val="292662"/>
                </a:solidFill>
                <a:effectLst/>
                <a:ea typeface="Yu Mincho" panose="020B0400000000000000" pitchFamily="18" charset="-128"/>
              </a:rPr>
              <a:t>et </a:t>
            </a:r>
            <a:r>
              <a:rPr lang="fr-FR" sz="1700">
                <a:solidFill>
                  <a:srgbClr val="292662"/>
                </a:solidFill>
                <a:effectLst/>
                <a:ea typeface="Yu Mincho" panose="020B0400000000000000" pitchFamily="18" charset="-128"/>
              </a:rPr>
              <a:t>des états</a:t>
            </a:r>
            <a:r>
              <a:rPr lang="fr-fr" sz="1700">
                <a:solidFill>
                  <a:srgbClr val="292662"/>
                </a:solidFill>
                <a:effectLst/>
                <a:ea typeface="Yu Mincho" panose="020B0400000000000000" pitchFamily="18" charset="-128"/>
              </a:rPr>
              <a:t> </a:t>
            </a:r>
            <a:r>
              <a:rPr lang="fr-fr" sz="1700" dirty="0">
                <a:solidFill>
                  <a:srgbClr val="292662"/>
                </a:solidFill>
                <a:effectLst/>
                <a:ea typeface="Yu Mincho" panose="020B0400000000000000" pitchFamily="18" charset="-128"/>
              </a:rPr>
              <a:t>dans la région. </a:t>
            </a:r>
          </a:p>
          <a:p>
            <a:endParaRPr lang="en-US" sz="1700" b="1" i="1" dirty="0">
              <a:solidFill>
                <a:srgbClr val="292662"/>
              </a:solidFill>
              <a:ea typeface="Yu Mincho" panose="020B0400000000000000" pitchFamily="18" charset="-128"/>
            </a:endParaRPr>
          </a:p>
          <a:p>
            <a:r>
              <a:rPr lang="fr-fr" sz="1700" dirty="0">
                <a:solidFill>
                  <a:srgbClr val="292662"/>
                </a:solidFill>
                <a:effectLst/>
                <a:ea typeface="Yu Mincho" panose="020B0400000000000000" pitchFamily="18" charset="-128"/>
              </a:rPr>
              <a:t>Les Présidents régionaux et les Directeurs généraux sont membres du GLT. </a:t>
            </a:r>
            <a:endParaRPr lang="en-US" sz="1700" b="1" i="1" dirty="0">
              <a:solidFill>
                <a:srgbClr val="292662"/>
              </a:solidFill>
              <a:effectLst/>
              <a:ea typeface="Yu Mincho" panose="020B0400000000000000" pitchFamily="18" charset="-128"/>
            </a:endParaRPr>
          </a:p>
          <a:p>
            <a:endParaRPr lang="en-US" sz="1700" b="1" i="1" dirty="0">
              <a:solidFill>
                <a:srgbClr val="292662"/>
              </a:solidFill>
              <a:ea typeface="Yu Mincho" panose="020B0400000000000000" pitchFamily="18" charset="-128"/>
            </a:endParaRPr>
          </a:p>
          <a:p>
            <a:pPr>
              <a:lnSpc>
                <a:spcPct val="107000"/>
              </a:lnSpc>
              <a:spcAft>
                <a:spcPts val="800"/>
              </a:spcAft>
            </a:pPr>
            <a:r>
              <a:rPr lang="fr-fr" sz="1700" b="1" kern="100" dirty="0">
                <a:solidFill>
                  <a:srgbClr val="F6891F"/>
                </a:solidFill>
                <a:effectLst/>
                <a:ea typeface="Ubuntu" panose="020B0504030602030204" pitchFamily="34" charset="0"/>
                <a:cs typeface="Ubuntu" panose="020B0504030602030204" pitchFamily="34" charset="0"/>
              </a:rPr>
              <a:t>Régions Special Olympics</a:t>
            </a:r>
            <a:r>
              <a:rPr lang="fr-fr" sz="1700" kern="100" dirty="0">
                <a:solidFill>
                  <a:srgbClr val="F6891F"/>
                </a:solidFill>
                <a:effectLst/>
                <a:ea typeface="Ubuntu" panose="020B0504030602030204" pitchFamily="34" charset="0"/>
                <a:cs typeface="Ubuntu" panose="020B0504030602030204" pitchFamily="34" charset="0"/>
              </a:rPr>
              <a:t> </a:t>
            </a:r>
            <a:endParaRPr lang="es-PA" sz="1700" kern="100" dirty="0">
              <a:solidFill>
                <a:srgbClr val="F6891F"/>
              </a:solidFill>
              <a:effectLst/>
              <a:ea typeface="Yu Mincho" panose="020B0400000000000000" pitchFamily="18" charset="-128"/>
            </a:endParaRPr>
          </a:p>
          <a:p>
            <a:pPr marL="446088" lvl="0" indent="-363538">
              <a:lnSpc>
                <a:spcPct val="90000"/>
              </a:lnSpc>
              <a:spcAft>
                <a:spcPts val="600"/>
              </a:spcAft>
              <a:buBlip>
                <a:blip r:embed="rId10"/>
              </a:buBlip>
            </a:pPr>
            <a:r>
              <a:rPr lang="fr-fr" sz="1700" dirty="0">
                <a:solidFill>
                  <a:srgbClr val="292662"/>
                </a:solidFill>
                <a:ea typeface="Yu Mincho" panose="020B0400000000000000" pitchFamily="18" charset="-128"/>
              </a:rPr>
              <a:t>Special Olympics Afrique (SOAF) </a:t>
            </a:r>
            <a:endParaRPr lang="es-PA" sz="1700" dirty="0">
              <a:solidFill>
                <a:srgbClr val="292662"/>
              </a:solidFill>
              <a:ea typeface="Yu Mincho" panose="020B0400000000000000" pitchFamily="18" charset="-128"/>
            </a:endParaRPr>
          </a:p>
          <a:p>
            <a:pPr marL="446088" lvl="0" indent="-363538">
              <a:lnSpc>
                <a:spcPct val="90000"/>
              </a:lnSpc>
              <a:spcAft>
                <a:spcPts val="600"/>
              </a:spcAft>
              <a:buBlip>
                <a:blip r:embed="rId10"/>
              </a:buBlip>
            </a:pPr>
            <a:r>
              <a:rPr lang="fr-fr" sz="1700" dirty="0">
                <a:solidFill>
                  <a:srgbClr val="292662"/>
                </a:solidFill>
                <a:ea typeface="Yu Mincho" panose="020B0400000000000000" pitchFamily="18" charset="-128"/>
              </a:rPr>
              <a:t>Special Olympics Asie-Pacifique (SOAP)</a:t>
            </a:r>
          </a:p>
          <a:p>
            <a:pPr marL="446088" lvl="0" indent="-363538">
              <a:lnSpc>
                <a:spcPct val="90000"/>
              </a:lnSpc>
              <a:spcAft>
                <a:spcPts val="600"/>
              </a:spcAft>
              <a:buBlip>
                <a:blip r:embed="rId10"/>
              </a:buBlip>
            </a:pPr>
            <a:r>
              <a:rPr lang="fr-fr" sz="1700" dirty="0">
                <a:solidFill>
                  <a:srgbClr val="292662"/>
                </a:solidFill>
                <a:ea typeface="Yu Mincho" panose="020B0400000000000000" pitchFamily="18" charset="-128"/>
              </a:rPr>
              <a:t>Special Olympics Asie de l’Est (SOEA) </a:t>
            </a:r>
            <a:endParaRPr lang="es-PA" sz="1700" dirty="0">
              <a:solidFill>
                <a:srgbClr val="292662"/>
              </a:solidFill>
              <a:ea typeface="Yu Mincho" panose="020B0400000000000000" pitchFamily="18" charset="-128"/>
            </a:endParaRPr>
          </a:p>
          <a:p>
            <a:pPr marL="446088" lvl="0" indent="-363538">
              <a:lnSpc>
                <a:spcPct val="90000"/>
              </a:lnSpc>
              <a:spcAft>
                <a:spcPts val="600"/>
              </a:spcAft>
              <a:buBlip>
                <a:blip r:embed="rId10"/>
              </a:buBlip>
            </a:pPr>
            <a:r>
              <a:rPr lang="fr-fr" sz="1700" dirty="0">
                <a:solidFill>
                  <a:srgbClr val="292662"/>
                </a:solidFill>
                <a:ea typeface="Yu Mincho" panose="020B0400000000000000" pitchFamily="18" charset="-128"/>
              </a:rPr>
              <a:t>Special Olympics Moyen-Orient/Afrique du Nord (SOMENA) </a:t>
            </a:r>
            <a:endParaRPr lang="es-PA" sz="1700" dirty="0">
              <a:solidFill>
                <a:srgbClr val="292662"/>
              </a:solidFill>
              <a:ea typeface="Yu Mincho" panose="020B0400000000000000" pitchFamily="18" charset="-128"/>
            </a:endParaRPr>
          </a:p>
          <a:p>
            <a:pPr marL="446088" indent="-363538">
              <a:lnSpc>
                <a:spcPct val="90000"/>
              </a:lnSpc>
              <a:spcAft>
                <a:spcPts val="600"/>
              </a:spcAft>
              <a:buBlip>
                <a:blip r:embed="rId10"/>
              </a:buBlip>
            </a:pPr>
            <a:r>
              <a:rPr lang="fr-fr" sz="1700" dirty="0">
                <a:solidFill>
                  <a:srgbClr val="292662"/>
                </a:solidFill>
                <a:ea typeface="Yu Mincho" panose="020B0400000000000000" pitchFamily="18" charset="-128"/>
              </a:rPr>
              <a:t>Special Olympics Europe/Eurasie (SOEE)</a:t>
            </a:r>
            <a:endParaRPr lang="en-US" sz="1700" dirty="0">
              <a:solidFill>
                <a:srgbClr val="292662"/>
              </a:solidFill>
              <a:ea typeface="Yu Mincho" panose="020B0400000000000000" pitchFamily="18" charset="-128"/>
            </a:endParaRPr>
          </a:p>
          <a:p>
            <a:pPr marL="446088" lvl="0" indent="-363538">
              <a:lnSpc>
                <a:spcPct val="90000"/>
              </a:lnSpc>
              <a:spcAft>
                <a:spcPts val="600"/>
              </a:spcAft>
              <a:buBlip>
                <a:blip r:embed="rId10"/>
              </a:buBlip>
            </a:pPr>
            <a:r>
              <a:rPr lang="fr-fr" sz="1700" dirty="0">
                <a:solidFill>
                  <a:srgbClr val="292662"/>
                </a:solidFill>
                <a:ea typeface="Yu Mincho" panose="020B0400000000000000" pitchFamily="18" charset="-128"/>
              </a:rPr>
              <a:t>Special Olympics Amérique Latine (SOLA) </a:t>
            </a:r>
            <a:endParaRPr lang="es-PA" sz="1700" dirty="0">
              <a:solidFill>
                <a:srgbClr val="292662"/>
              </a:solidFill>
              <a:ea typeface="Yu Mincho" panose="020B0400000000000000" pitchFamily="18" charset="-128"/>
            </a:endParaRPr>
          </a:p>
          <a:p>
            <a:pPr marL="446088" lvl="0" indent="-363538">
              <a:lnSpc>
                <a:spcPct val="90000"/>
              </a:lnSpc>
              <a:spcAft>
                <a:spcPts val="600"/>
              </a:spcAft>
              <a:buBlip>
                <a:blip r:embed="rId10"/>
              </a:buBlip>
            </a:pPr>
            <a:r>
              <a:rPr lang="fr-fr" sz="1700" dirty="0">
                <a:solidFill>
                  <a:srgbClr val="292662"/>
                </a:solidFill>
                <a:ea typeface="Yu Mincho" panose="020B0400000000000000" pitchFamily="18" charset="-128"/>
              </a:rPr>
              <a:t>Special Olympics Amérique du Nord (SONA) </a:t>
            </a:r>
          </a:p>
          <a:p>
            <a:pPr marL="717550" lvl="1" indent="-187325">
              <a:lnSpc>
                <a:spcPct val="90000"/>
              </a:lnSpc>
              <a:spcAft>
                <a:spcPts val="600"/>
              </a:spcAft>
              <a:buFont typeface="Wingdings" panose="05000000000000000000" pitchFamily="2" charset="2"/>
              <a:buChar char="§"/>
            </a:pPr>
            <a:r>
              <a:rPr lang="fr-fr" sz="1700" dirty="0">
                <a:solidFill>
                  <a:srgbClr val="292662"/>
                </a:solidFill>
                <a:latin typeface="Ubuntu" panose="020B0504030602030204" pitchFamily="34" charset="0"/>
                <a:ea typeface="Yu Mincho" panose="020B0400000000000000" pitchFamily="18" charset="-128"/>
              </a:rPr>
              <a:t>Special Olympics Caraïbes</a:t>
            </a:r>
            <a:endParaRPr lang="es-PA" sz="1700" dirty="0">
              <a:solidFill>
                <a:srgbClr val="292662"/>
              </a:solidFill>
              <a:latin typeface="Ubuntu" panose="020B0504030602030204" pitchFamily="34" charset="0"/>
              <a:ea typeface="Yu Mincho" panose="020B0400000000000000" pitchFamily="18" charset="-128"/>
            </a:endParaRPr>
          </a:p>
        </p:txBody>
      </p:sp>
    </p:spTree>
    <p:extLst>
      <p:ext uri="{BB962C8B-B14F-4D97-AF65-F5344CB8AC3E}">
        <p14:creationId xmlns:p14="http://schemas.microsoft.com/office/powerpoint/2010/main" val="112268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3B37-18D0-C728-1BCC-1FD85559AC98}"/>
            </a:ext>
          </a:extLst>
        </p:cNvPr>
        <p:cNvGrpSpPr/>
        <p:nvPr/>
      </p:nvGrpSpPr>
      <p:grpSpPr>
        <a:xfrm>
          <a:off x="0" y="0"/>
          <a:ext cx="0" cy="0"/>
          <a:chOff x="0" y="0"/>
          <a:chExt cx="0" cy="0"/>
        </a:xfrm>
      </p:grpSpPr>
      <p:cxnSp>
        <p:nvCxnSpPr>
          <p:cNvPr id="55" name="Conector recto 109">
            <a:extLst>
              <a:ext uri="{FF2B5EF4-FFF2-40B4-BE49-F238E27FC236}">
                <a16:creationId xmlns:a16="http://schemas.microsoft.com/office/drawing/2014/main" id="{6313C1C1-EBC8-9C87-A6FA-F2DB9958C5BE}"/>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56" name="Forma libre: forma 94">
            <a:extLst>
              <a:ext uri="{FF2B5EF4-FFF2-40B4-BE49-F238E27FC236}">
                <a16:creationId xmlns:a16="http://schemas.microsoft.com/office/drawing/2014/main" id="{9387AF30-F85C-0B04-2B2F-EAFD4854F886}"/>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57" name="Conector recto 76">
            <a:extLst>
              <a:ext uri="{FF2B5EF4-FFF2-40B4-BE49-F238E27FC236}">
                <a16:creationId xmlns:a16="http://schemas.microsoft.com/office/drawing/2014/main" id="{69193B55-664A-6C4C-09FA-4C30C57B4A66}"/>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58" name="Conector recto 66">
            <a:extLst>
              <a:ext uri="{FF2B5EF4-FFF2-40B4-BE49-F238E27FC236}">
                <a16:creationId xmlns:a16="http://schemas.microsoft.com/office/drawing/2014/main" id="{8DE09742-6384-A869-4FC1-A180F972AFCE}"/>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59" name="Rectángulo: esquinas redondeadas 6">
            <a:hlinkClick r:id="rId3" action="ppaction://hlinksldjump"/>
            <a:extLst>
              <a:ext uri="{FF2B5EF4-FFF2-40B4-BE49-F238E27FC236}">
                <a16:creationId xmlns:a16="http://schemas.microsoft.com/office/drawing/2014/main" id="{F832F1C2-3638-5072-A1E1-86E29697B88A}"/>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0" name="Rectángulo: esquinas redondeadas 8">
            <a:hlinkClick r:id="rId4" action="ppaction://hlinksldjump"/>
            <a:extLst>
              <a:ext uri="{FF2B5EF4-FFF2-40B4-BE49-F238E27FC236}">
                <a16:creationId xmlns:a16="http://schemas.microsoft.com/office/drawing/2014/main" id="{FB1A561C-0E25-41BD-BFA6-B395178B30D5}"/>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1" name="Rectángulo: esquinas redondeadas 9">
            <a:extLst>
              <a:ext uri="{FF2B5EF4-FFF2-40B4-BE49-F238E27FC236}">
                <a16:creationId xmlns:a16="http://schemas.microsoft.com/office/drawing/2014/main" id="{916B24C5-DBDF-59B1-B79A-96A686303F0F}"/>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6" name="Rectángulo: esquinas redondeadas 16">
            <a:extLst>
              <a:ext uri="{FF2B5EF4-FFF2-40B4-BE49-F238E27FC236}">
                <a16:creationId xmlns:a16="http://schemas.microsoft.com/office/drawing/2014/main" id="{E9FDA2B3-324A-D5A2-0E2D-E8D2BE174945}"/>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8" name="Rectángulo: esquinas redondeadas 17">
            <a:extLst>
              <a:ext uri="{FF2B5EF4-FFF2-40B4-BE49-F238E27FC236}">
                <a16:creationId xmlns:a16="http://schemas.microsoft.com/office/drawing/2014/main" id="{09D49485-0BED-6522-E33F-65422EC4A608}"/>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0" name="Rectángulo: esquinas redondeadas 18">
            <a:extLst>
              <a:ext uri="{FF2B5EF4-FFF2-40B4-BE49-F238E27FC236}">
                <a16:creationId xmlns:a16="http://schemas.microsoft.com/office/drawing/2014/main" id="{F2984178-CE25-1001-24E8-B6F38B42B796}"/>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1" name="Rectángulo: esquinas redondeadas 22">
            <a:extLst>
              <a:ext uri="{FF2B5EF4-FFF2-40B4-BE49-F238E27FC236}">
                <a16:creationId xmlns:a16="http://schemas.microsoft.com/office/drawing/2014/main" id="{C0B52EAE-C873-591A-6C23-D389701483FC}"/>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2" name="Rectángulo: esquinas redondeadas 23">
            <a:extLst>
              <a:ext uri="{FF2B5EF4-FFF2-40B4-BE49-F238E27FC236}">
                <a16:creationId xmlns:a16="http://schemas.microsoft.com/office/drawing/2014/main" id="{E208C2F7-29C4-4CD1-E47F-BB2D8A2F7DA1}"/>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3" name="Rectángulo: esquinas redondeadas 25">
            <a:extLst>
              <a:ext uri="{FF2B5EF4-FFF2-40B4-BE49-F238E27FC236}">
                <a16:creationId xmlns:a16="http://schemas.microsoft.com/office/drawing/2014/main" id="{339C7B47-5292-254B-3998-F35974C1EF32}"/>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4" name="Rectángulo: esquinas redondeadas 26">
            <a:hlinkClick r:id="rId3" action="ppaction://hlinksldjump"/>
            <a:extLst>
              <a:ext uri="{FF2B5EF4-FFF2-40B4-BE49-F238E27FC236}">
                <a16:creationId xmlns:a16="http://schemas.microsoft.com/office/drawing/2014/main" id="{D0D92F7E-7788-4879-8213-9DBCEE211501}"/>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5" name="Rectángulo: esquinas redondeadas 27">
            <a:extLst>
              <a:ext uri="{FF2B5EF4-FFF2-40B4-BE49-F238E27FC236}">
                <a16:creationId xmlns:a16="http://schemas.microsoft.com/office/drawing/2014/main" id="{55D1610D-A6CF-1C3F-215B-BCBEDD7AC19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76" name="Rectángulo: esquinas redondeadas 38">
            <a:hlinkClick r:id="rId5" action="ppaction://hlinksldjump"/>
            <a:extLst>
              <a:ext uri="{FF2B5EF4-FFF2-40B4-BE49-F238E27FC236}">
                <a16:creationId xmlns:a16="http://schemas.microsoft.com/office/drawing/2014/main" id="{3A4113EB-07DC-CC02-7CE2-0CB284F19667}"/>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0" name="Rectángulo: esquinas redondeadas 39">
            <a:extLst>
              <a:ext uri="{FF2B5EF4-FFF2-40B4-BE49-F238E27FC236}">
                <a16:creationId xmlns:a16="http://schemas.microsoft.com/office/drawing/2014/main" id="{615B4338-6660-0EE0-6DEE-BD4C434C1B5F}"/>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1" name="Rectángulo: esquinas redondeadas 61">
            <a:hlinkClick r:id="rId6" action="ppaction://hlinksldjump"/>
            <a:extLst>
              <a:ext uri="{FF2B5EF4-FFF2-40B4-BE49-F238E27FC236}">
                <a16:creationId xmlns:a16="http://schemas.microsoft.com/office/drawing/2014/main" id="{BCD2B7D8-59FD-55B7-B187-0C2617EFA8E1}"/>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2" name="Rectángulo: esquinas redondeadas 5">
            <a:hlinkClick r:id="rId7" action="ppaction://hlinksldjump"/>
            <a:extLst>
              <a:ext uri="{FF2B5EF4-FFF2-40B4-BE49-F238E27FC236}">
                <a16:creationId xmlns:a16="http://schemas.microsoft.com/office/drawing/2014/main" id="{2AE74088-36FD-DC40-F123-6F5BA1AE4F8F}"/>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83" name="TextBox 5">
            <a:hlinkClick r:id="rId7" action="ppaction://hlinksldjump"/>
            <a:extLst>
              <a:ext uri="{FF2B5EF4-FFF2-40B4-BE49-F238E27FC236}">
                <a16:creationId xmlns:a16="http://schemas.microsoft.com/office/drawing/2014/main" id="{4D400CCA-EBE8-EA83-7486-F75125FE3BEE}"/>
              </a:ext>
            </a:extLst>
          </p:cNvPr>
          <p:cNvSpPr txBox="1"/>
          <p:nvPr/>
        </p:nvSpPr>
        <p:spPr>
          <a:xfrm>
            <a:off x="4297680" y="1586004"/>
            <a:ext cx="3431178"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Conseil d’administration et </a:t>
            </a:r>
            <a:r>
              <a:rPr lang="fr-fr" b="1">
                <a:solidFill>
                  <a:srgbClr val="292662"/>
                </a:solidFill>
                <a:effectLst/>
                <a:latin typeface="Ubuntu Light" panose="020B0304030602030204" pitchFamily="34" charset="0"/>
                <a:ea typeface="Yu Mincho" panose="020B0400000000000000" pitchFamily="18" charset="-128"/>
              </a:rPr>
              <a:t>comités </a:t>
            </a:r>
            <a:br>
              <a:rPr lang="fr-fr" b="1">
                <a:solidFill>
                  <a:srgbClr val="292662"/>
                </a:solidFill>
                <a:effectLst/>
                <a:latin typeface="Ubuntu Light" panose="020B0304030602030204" pitchFamily="34" charset="0"/>
                <a:ea typeface="Yu Mincho" panose="020B0400000000000000" pitchFamily="18" charset="-128"/>
              </a:rPr>
            </a:br>
            <a:r>
              <a:rPr lang="fr-fr" b="1">
                <a:solidFill>
                  <a:srgbClr val="292662"/>
                </a:solidFill>
                <a:effectLst/>
                <a:latin typeface="Ubuntu Light" panose="020B0304030602030204" pitchFamily="34" charset="0"/>
                <a:ea typeface="Yu Mincho" panose="020B0400000000000000" pitchFamily="18" charset="-128"/>
              </a:rPr>
              <a:t>de </a:t>
            </a:r>
            <a:r>
              <a:rPr lang="fr-fr" b="1" dirty="0">
                <a:solidFill>
                  <a:srgbClr val="292662"/>
                </a:solidFill>
                <a:effectLst/>
                <a:latin typeface="Ubuntu Light" panose="020B0304030602030204" pitchFamily="34" charset="0"/>
                <a:ea typeface="Yu Mincho" panose="020B0400000000000000" pitchFamily="18" charset="-128"/>
              </a:rPr>
              <a:t>Special Olympics International</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84" name="TextBox 5">
            <a:hlinkClick r:id="rId3" action="ppaction://hlinksldjump"/>
            <a:extLst>
              <a:ext uri="{FF2B5EF4-FFF2-40B4-BE49-F238E27FC236}">
                <a16:creationId xmlns:a16="http://schemas.microsoft.com/office/drawing/2014/main" id="{96AF43CE-560E-B4DE-47E2-5DA22F3715E6}"/>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85" name="TextBox 5">
            <a:hlinkClick r:id="rId4" action="ppaction://hlinksldjump"/>
            <a:extLst>
              <a:ext uri="{FF2B5EF4-FFF2-40B4-BE49-F238E27FC236}">
                <a16:creationId xmlns:a16="http://schemas.microsoft.com/office/drawing/2014/main" id="{CBBA0C95-8BD8-F216-1435-0C35EC85420A}"/>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Présidents régionaux et </a:t>
            </a:r>
            <a:r>
              <a:rPr lang="fr-fr">
                <a:solidFill>
                  <a:srgbClr val="F7F5E8"/>
                </a:solidFill>
                <a:effectLst/>
                <a:ea typeface="Yu Mincho" panose="020B0400000000000000" pitchFamily="18" charset="-128"/>
              </a:rPr>
              <a:t>Directeurs généraux)</a:t>
            </a:r>
            <a:endParaRPr lang="es-PA" i="1" dirty="0">
              <a:solidFill>
                <a:srgbClr val="F7F5E8"/>
              </a:solidFill>
              <a:ea typeface="Yu Mincho" panose="020B0400000000000000" pitchFamily="18" charset="-128"/>
            </a:endParaRPr>
          </a:p>
        </p:txBody>
      </p:sp>
      <p:sp>
        <p:nvSpPr>
          <p:cNvPr id="86" name="TextBox 5">
            <a:hlinkClick r:id="rId3" action="ppaction://hlinksldjump"/>
            <a:extLst>
              <a:ext uri="{FF2B5EF4-FFF2-40B4-BE49-F238E27FC236}">
                <a16:creationId xmlns:a16="http://schemas.microsoft.com/office/drawing/2014/main" id="{202AD9E7-11DC-F2E6-5A7F-796018962C12}"/>
              </a:ext>
            </a:extLst>
          </p:cNvPr>
          <p:cNvSpPr txBox="1">
            <a:spLocks/>
          </p:cNvSpPr>
          <p:nvPr/>
        </p:nvSpPr>
        <p:spPr>
          <a:xfrm>
            <a:off x="8852898" y="1594713"/>
            <a:ext cx="282316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F7F5E8"/>
                </a:solidFill>
                <a:effectLst/>
                <a:latin typeface="Ubuntu Light" panose="020B0304030602030204" pitchFamily="34" charset="0"/>
                <a:ea typeface="Yu Mincho" panose="020B0400000000000000" pitchFamily="18" charset="-128"/>
              </a:rPr>
              <a:t>Équipe de </a:t>
            </a:r>
            <a:r>
              <a:rPr lang="fr-fr" b="1">
                <a:solidFill>
                  <a:srgbClr val="F7F5E8"/>
                </a:solidFill>
                <a:effectLst/>
                <a:latin typeface="Ubuntu Light" panose="020B0304030602030204" pitchFamily="34" charset="0"/>
                <a:ea typeface="Yu Mincho" panose="020B0400000000000000" pitchFamily="18" charset="-128"/>
              </a:rPr>
              <a:t>leadership </a:t>
            </a:r>
            <a:br>
              <a:rPr lang="fr-fr" b="1">
                <a:solidFill>
                  <a:srgbClr val="F7F5E8"/>
                </a:solidFill>
                <a:effectLst/>
                <a:latin typeface="Ubuntu Light" panose="020B0304030602030204" pitchFamily="34" charset="0"/>
                <a:ea typeface="Yu Mincho" panose="020B0400000000000000" pitchFamily="18" charset="-128"/>
              </a:rPr>
            </a:br>
            <a:r>
              <a:rPr lang="fr-fr" b="1">
                <a:solidFill>
                  <a:srgbClr val="F7F5E8"/>
                </a:solidFill>
                <a:effectLst/>
                <a:latin typeface="Ubuntu Light" panose="020B0304030602030204" pitchFamily="34" charset="0"/>
                <a:ea typeface="Yu Mincho" panose="020B0400000000000000" pitchFamily="18" charset="-128"/>
              </a:rPr>
              <a:t>mondial </a:t>
            </a:r>
            <a:r>
              <a:rPr lang="fr-fr" b="1" dirty="0">
                <a:solidFill>
                  <a:srgbClr val="F7F5E8"/>
                </a:solidFill>
                <a:effectLst/>
                <a:latin typeface="Ubuntu Light" panose="020B0304030602030204" pitchFamily="34" charset="0"/>
                <a:ea typeface="Yu Mincho" panose="020B0400000000000000" pitchFamily="18" charset="-128"/>
              </a:rPr>
              <a:t>(GLT)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87" name="TextBox 5">
            <a:extLst>
              <a:ext uri="{FF2B5EF4-FFF2-40B4-BE49-F238E27FC236}">
                <a16:creationId xmlns:a16="http://schemas.microsoft.com/office/drawing/2014/main" id="{6673699C-7881-C531-E551-B8A4FE67928B}"/>
              </a:ext>
            </a:extLst>
          </p:cNvPr>
          <p:cNvSpPr txBox="1">
            <a:spLocks/>
          </p:cNvSpPr>
          <p:nvPr/>
        </p:nvSpPr>
        <p:spPr>
          <a:xfrm>
            <a:off x="8888937" y="2432498"/>
            <a:ext cx="2774562" cy="407291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spcAft>
                <a:spcPts val="800"/>
              </a:spcAft>
              <a:buBlip>
                <a:blip r:embed="rId8"/>
              </a:buBlip>
            </a:pPr>
            <a:r>
              <a:rPr lang="fr-fr" sz="1200" kern="100" dirty="0">
                <a:solidFill>
                  <a:srgbClr val="292662"/>
                </a:solidFill>
              </a:rPr>
              <a:t>Sports et compétitions</a:t>
            </a:r>
          </a:p>
          <a:p>
            <a:pPr marL="391500" indent="-285750">
              <a:spcAft>
                <a:spcPts val="800"/>
              </a:spcAft>
              <a:buBlip>
                <a:blip r:embed="rId8"/>
              </a:buBlip>
            </a:pPr>
            <a:r>
              <a:rPr lang="fr-fr" sz="1200" kern="100" dirty="0">
                <a:solidFill>
                  <a:srgbClr val="292662"/>
                </a:solidFill>
              </a:rPr>
              <a:t>Santé </a:t>
            </a:r>
          </a:p>
          <a:p>
            <a:pPr marL="391500" indent="-285750">
              <a:spcAft>
                <a:spcPts val="800"/>
              </a:spcAft>
              <a:buBlip>
                <a:blip r:embed="rId8"/>
              </a:buBlip>
            </a:pPr>
            <a:r>
              <a:rPr lang="fr-fr" sz="1200" kern="100" dirty="0">
                <a:solidFill>
                  <a:srgbClr val="292662"/>
                </a:solidFill>
              </a:rPr>
              <a:t>Jeunesse mondiale et éducation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Leadership et développement de l’organisation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Opérations régionales et programmes (les présidents régionaux dépendent du chef du RPO)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Relations gouvernementales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Marketing et communications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Informatique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Service juridique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Finances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Ressources humaines   </a:t>
            </a:r>
            <a:endParaRPr lang="es-PA" sz="1200" kern="100" dirty="0">
              <a:solidFill>
                <a:srgbClr val="292662"/>
              </a:solidFill>
            </a:endParaRPr>
          </a:p>
        </p:txBody>
      </p:sp>
      <p:sp>
        <p:nvSpPr>
          <p:cNvPr id="88" name="TextBox 5">
            <a:extLst>
              <a:ext uri="{FF2B5EF4-FFF2-40B4-BE49-F238E27FC236}">
                <a16:creationId xmlns:a16="http://schemas.microsoft.com/office/drawing/2014/main" id="{D2AE556B-CA4A-9BEC-62E6-A6DBD724B462}"/>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Afrique</a:t>
            </a:r>
          </a:p>
        </p:txBody>
      </p:sp>
      <p:sp>
        <p:nvSpPr>
          <p:cNvPr id="89" name="TextBox 5">
            <a:extLst>
              <a:ext uri="{FF2B5EF4-FFF2-40B4-BE49-F238E27FC236}">
                <a16:creationId xmlns:a16="http://schemas.microsoft.com/office/drawing/2014/main" id="{AE210554-AE4C-1E6E-DF1F-E61E181595D3}"/>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a:solidFill>
                  <a:srgbClr val="292662"/>
                </a:solidFill>
              </a:rPr>
              <a:t>SO Asie Pacifique</a:t>
            </a:r>
            <a:endParaRPr lang="es-PA" sz="1200" kern="100" dirty="0">
              <a:solidFill>
                <a:srgbClr val="292662"/>
              </a:solidFill>
            </a:endParaRPr>
          </a:p>
        </p:txBody>
      </p:sp>
      <p:sp>
        <p:nvSpPr>
          <p:cNvPr id="90" name="TextBox 5">
            <a:extLst>
              <a:ext uri="{FF2B5EF4-FFF2-40B4-BE49-F238E27FC236}">
                <a16:creationId xmlns:a16="http://schemas.microsoft.com/office/drawing/2014/main" id="{D955F006-0A86-3210-2C7B-7CDEC76F70A9}"/>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Asie de l’Est</a:t>
            </a:r>
          </a:p>
        </p:txBody>
      </p:sp>
      <p:sp>
        <p:nvSpPr>
          <p:cNvPr id="91" name="TextBox 5">
            <a:extLst>
              <a:ext uri="{FF2B5EF4-FFF2-40B4-BE49-F238E27FC236}">
                <a16:creationId xmlns:a16="http://schemas.microsoft.com/office/drawing/2014/main" id="{CA03392B-CEAE-3D29-C6AF-F49EB3BC6CB8}"/>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fr-fr" sz="1200" kern="100" dirty="0">
                <a:solidFill>
                  <a:srgbClr val="292662"/>
                </a:solidFill>
              </a:rPr>
              <a:t>SO Europe / Eurasie</a:t>
            </a:r>
          </a:p>
        </p:txBody>
      </p:sp>
      <p:sp>
        <p:nvSpPr>
          <p:cNvPr id="92" name="TextBox 5">
            <a:extLst>
              <a:ext uri="{FF2B5EF4-FFF2-40B4-BE49-F238E27FC236}">
                <a16:creationId xmlns:a16="http://schemas.microsoft.com/office/drawing/2014/main" id="{1C9AFCB2-A21D-F7AF-9F83-5AA5A3A9425E}"/>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Amérique latine</a:t>
            </a:r>
          </a:p>
        </p:txBody>
      </p:sp>
      <p:sp>
        <p:nvSpPr>
          <p:cNvPr id="93" name="TextBox 5">
            <a:extLst>
              <a:ext uri="{FF2B5EF4-FFF2-40B4-BE49-F238E27FC236}">
                <a16:creationId xmlns:a16="http://schemas.microsoft.com/office/drawing/2014/main" id="{647B44D1-8E7C-90AB-D21B-5C26405AC6D8}"/>
              </a:ext>
            </a:extLst>
          </p:cNvPr>
          <p:cNvSpPr txBox="1">
            <a:spLocks/>
          </p:cNvSpPr>
          <p:nvPr/>
        </p:nvSpPr>
        <p:spPr>
          <a:xfrm>
            <a:off x="5730780" y="4335850"/>
            <a:ext cx="1525050" cy="64633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a:solidFill>
                  <a:srgbClr val="292662"/>
                </a:solidFill>
              </a:rPr>
              <a:t>SO Moyen-</a:t>
            </a:r>
            <a:br>
              <a:rPr lang="fr-fr" sz="1200">
                <a:solidFill>
                  <a:srgbClr val="292662"/>
                </a:solidFill>
              </a:rPr>
            </a:br>
            <a:r>
              <a:rPr lang="fr-fr" sz="1200">
                <a:solidFill>
                  <a:srgbClr val="292662"/>
                </a:solidFill>
              </a:rPr>
              <a:t>Orient </a:t>
            </a:r>
            <a:r>
              <a:rPr lang="fr-fr" sz="1200" dirty="0">
                <a:solidFill>
                  <a:srgbClr val="292662"/>
                </a:solidFill>
              </a:rPr>
              <a:t>/ </a:t>
            </a:r>
            <a:r>
              <a:rPr lang="fr-fr" sz="1200">
                <a:solidFill>
                  <a:srgbClr val="292662"/>
                </a:solidFill>
              </a:rPr>
              <a:t>Afrique </a:t>
            </a:r>
            <a:br>
              <a:rPr lang="fr-fr" sz="1200">
                <a:solidFill>
                  <a:srgbClr val="292662"/>
                </a:solidFill>
              </a:rPr>
            </a:br>
            <a:r>
              <a:rPr lang="fr-fr" sz="1200">
                <a:solidFill>
                  <a:srgbClr val="292662"/>
                </a:solidFill>
              </a:rPr>
              <a:t>du </a:t>
            </a:r>
            <a:r>
              <a:rPr lang="fr-fr" sz="1200" dirty="0">
                <a:solidFill>
                  <a:srgbClr val="292662"/>
                </a:solidFill>
              </a:rPr>
              <a:t>Nord</a:t>
            </a:r>
          </a:p>
        </p:txBody>
      </p:sp>
      <p:sp>
        <p:nvSpPr>
          <p:cNvPr id="94" name="TextBox 5">
            <a:extLst>
              <a:ext uri="{FF2B5EF4-FFF2-40B4-BE49-F238E27FC236}">
                <a16:creationId xmlns:a16="http://schemas.microsoft.com/office/drawing/2014/main" id="{6021AFD5-91D5-A139-91F0-8CCDAAEDA4BC}"/>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dirty="0">
                <a:solidFill>
                  <a:srgbClr val="292662"/>
                </a:solidFill>
              </a:rPr>
              <a:t>SO Amérique du Nord</a:t>
            </a:r>
          </a:p>
        </p:txBody>
      </p:sp>
      <p:sp>
        <p:nvSpPr>
          <p:cNvPr id="103" name="TextBox 5">
            <a:hlinkClick r:id="rId5" action="ppaction://hlinksldjump"/>
            <a:extLst>
              <a:ext uri="{FF2B5EF4-FFF2-40B4-BE49-F238E27FC236}">
                <a16:creationId xmlns:a16="http://schemas.microsoft.com/office/drawing/2014/main" id="{15BE885E-3B2E-F5ED-9695-3B1902CA34F7}"/>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Programmes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104" name="TextBox 5">
            <a:extLst>
              <a:ext uri="{FF2B5EF4-FFF2-40B4-BE49-F238E27FC236}">
                <a16:creationId xmlns:a16="http://schemas.microsoft.com/office/drawing/2014/main" id="{668C8E7C-C37E-4193-DA1F-1DF65B2C4A2A}"/>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Sous-Programmes</a:t>
            </a:r>
            <a:endParaRPr lang="es-PA" i="1" dirty="0">
              <a:solidFill>
                <a:srgbClr val="292662"/>
              </a:solidFill>
              <a:ea typeface="Yu Mincho" panose="020B0400000000000000" pitchFamily="18" charset="-128"/>
            </a:endParaRPr>
          </a:p>
        </p:txBody>
      </p:sp>
      <p:sp>
        <p:nvSpPr>
          <p:cNvPr id="106" name="TextBox 5">
            <a:hlinkClick r:id="rId6" action="ppaction://hlinksldjump"/>
            <a:extLst>
              <a:ext uri="{FF2B5EF4-FFF2-40B4-BE49-F238E27FC236}">
                <a16:creationId xmlns:a16="http://schemas.microsoft.com/office/drawing/2014/main" id="{D99E81D3-F2E1-9CD4-C9D8-B38F7E048239}"/>
              </a:ext>
            </a:extLst>
          </p:cNvPr>
          <p:cNvSpPr txBox="1"/>
          <p:nvPr/>
        </p:nvSpPr>
        <p:spPr>
          <a:xfrm>
            <a:off x="4462578" y="5909348"/>
            <a:ext cx="257991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Programmes locaux</a:t>
            </a:r>
            <a:endParaRPr lang="es-PA" i="1" dirty="0">
              <a:solidFill>
                <a:srgbClr val="F7F5E8"/>
              </a:solidFill>
              <a:ea typeface="Yu Mincho" panose="020B0400000000000000" pitchFamily="18" charset="-128"/>
            </a:endParaRPr>
          </a:p>
        </p:txBody>
      </p:sp>
      <p:cxnSp>
        <p:nvCxnSpPr>
          <p:cNvPr id="108" name="Conector recto 114">
            <a:extLst>
              <a:ext uri="{FF2B5EF4-FFF2-40B4-BE49-F238E27FC236}">
                <a16:creationId xmlns:a16="http://schemas.microsoft.com/office/drawing/2014/main" id="{1079BBCB-F9D1-E336-6082-F77750F8927B}"/>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7DE5EA0-5A1E-0722-A71C-C6BD5DBB5FE5}"/>
              </a:ext>
            </a:extLst>
          </p:cNvPr>
          <p:cNvSpPr txBox="1"/>
          <p:nvPr/>
        </p:nvSpPr>
        <p:spPr>
          <a:xfrm>
            <a:off x="811899" y="807489"/>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Structure organisationnelle</a:t>
            </a:r>
          </a:p>
        </p:txBody>
      </p:sp>
      <p:sp>
        <p:nvSpPr>
          <p:cNvPr id="4" name="Rectángulo 121">
            <a:extLst>
              <a:ext uri="{FF2B5EF4-FFF2-40B4-BE49-F238E27FC236}">
                <a16:creationId xmlns:a16="http://schemas.microsoft.com/office/drawing/2014/main" id="{A7965660-22C7-6CE1-4DEC-7342C1D764C9}"/>
              </a:ext>
            </a:extLst>
          </p:cNvPr>
          <p:cNvSpPr/>
          <p:nvPr/>
        </p:nvSpPr>
        <p:spPr>
          <a:xfrm>
            <a:off x="1714" y="0"/>
            <a:ext cx="12192000" cy="6857999"/>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 name="Rectángulo 119">
            <a:extLst>
              <a:ext uri="{FF2B5EF4-FFF2-40B4-BE49-F238E27FC236}">
                <a16:creationId xmlns:a16="http://schemas.microsoft.com/office/drawing/2014/main" id="{07D97CFE-5326-8E3F-B665-6FC575335075}"/>
              </a:ext>
            </a:extLst>
          </p:cNvPr>
          <p:cNvSpPr/>
          <p:nvPr/>
        </p:nvSpPr>
        <p:spPr>
          <a:xfrm>
            <a:off x="1314036" y="795254"/>
            <a:ext cx="9233584" cy="5005206"/>
          </a:xfrm>
          <a:prstGeom prst="roundRect">
            <a:avLst>
              <a:gd name="adj" fmla="val 2284"/>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TextBox 5">
            <a:extLst>
              <a:ext uri="{FF2B5EF4-FFF2-40B4-BE49-F238E27FC236}">
                <a16:creationId xmlns:a16="http://schemas.microsoft.com/office/drawing/2014/main" id="{093461F6-EB2C-C0E7-CECE-AC0A79DCE9D0}"/>
              </a:ext>
            </a:extLst>
          </p:cNvPr>
          <p:cNvSpPr txBox="1"/>
          <p:nvPr/>
        </p:nvSpPr>
        <p:spPr>
          <a:xfrm>
            <a:off x="1741050" y="1247691"/>
            <a:ext cx="8431827" cy="4427366"/>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20000"/>
              </a:lnSpc>
              <a:spcAft>
                <a:spcPts val="600"/>
              </a:spcAft>
            </a:pPr>
            <a:r>
              <a:rPr lang="fr-fr" sz="1600" dirty="0">
                <a:solidFill>
                  <a:srgbClr val="292662"/>
                </a:solidFill>
                <a:effectLst/>
                <a:ea typeface="Yu Mincho" panose="020B0400000000000000" pitchFamily="18" charset="-128"/>
              </a:rPr>
              <a:t>Avec </a:t>
            </a:r>
            <a:r>
              <a:rPr lang="fr-fr" sz="1600" dirty="0">
                <a:solidFill>
                  <a:srgbClr val="F6891F"/>
                </a:solidFill>
                <a:effectLst/>
                <a:ea typeface="Yu Mincho" panose="020B0400000000000000" pitchFamily="18" charset="-128"/>
              </a:rPr>
              <a:t>250 Programmes </a:t>
            </a:r>
            <a:r>
              <a:rPr lang="fr-fr" sz="1600" dirty="0">
                <a:solidFill>
                  <a:srgbClr val="292662"/>
                </a:solidFill>
                <a:effectLst/>
                <a:ea typeface="Yu Mincho" panose="020B0400000000000000" pitchFamily="18" charset="-128"/>
              </a:rPr>
              <a:t>dans </a:t>
            </a:r>
            <a:r>
              <a:rPr lang="fr-fr" sz="1600" dirty="0">
                <a:solidFill>
                  <a:srgbClr val="F6891F"/>
                </a:solidFill>
                <a:effectLst/>
                <a:ea typeface="Yu Mincho" panose="020B0400000000000000" pitchFamily="18" charset="-128"/>
              </a:rPr>
              <a:t>plus de 200 pays </a:t>
            </a:r>
            <a:r>
              <a:rPr lang="fr-fr" sz="1600" dirty="0">
                <a:solidFill>
                  <a:srgbClr val="292662"/>
                </a:solidFill>
                <a:effectLst/>
                <a:ea typeface="Yu Mincho" panose="020B0400000000000000" pitchFamily="18" charset="-128"/>
              </a:rPr>
              <a:t>et juridictions à travers le monde</a:t>
            </a:r>
            <a:r>
              <a:rPr lang="fr-fr" sz="1600">
                <a:solidFill>
                  <a:srgbClr val="292662"/>
                </a:solidFill>
                <a:effectLst/>
                <a:ea typeface="Yu Mincho" panose="020B0400000000000000" pitchFamily="18" charset="-128"/>
              </a:rPr>
              <a:t>, </a:t>
            </a:r>
            <a:br>
              <a:rPr lang="fr-fr" sz="1600">
                <a:solidFill>
                  <a:srgbClr val="292662"/>
                </a:solidFill>
                <a:effectLst/>
                <a:ea typeface="Yu Mincho" panose="020B0400000000000000" pitchFamily="18" charset="-128"/>
              </a:rPr>
            </a:br>
            <a:r>
              <a:rPr lang="fr-fr" sz="1600">
                <a:solidFill>
                  <a:srgbClr val="292662"/>
                </a:solidFill>
                <a:effectLst/>
                <a:ea typeface="Yu Mincho" panose="020B0400000000000000" pitchFamily="18" charset="-128"/>
              </a:rPr>
              <a:t>les </a:t>
            </a:r>
            <a:r>
              <a:rPr lang="fr-fr" sz="1600" dirty="0">
                <a:solidFill>
                  <a:srgbClr val="292662"/>
                </a:solidFill>
                <a:effectLst/>
                <a:ea typeface="Yu Mincho" panose="020B0400000000000000" pitchFamily="18" charset="-128"/>
              </a:rPr>
              <a:t>Programmes sont l’endroit où le travail est effectué.</a:t>
            </a:r>
            <a:endParaRPr lang="en-US" sz="1600" dirty="0">
              <a:solidFill>
                <a:srgbClr val="292662"/>
              </a:solidFill>
              <a:ea typeface="Yu Mincho" panose="020B0400000000000000" pitchFamily="18" charset="-128"/>
            </a:endParaRPr>
          </a:p>
          <a:p>
            <a:pPr>
              <a:lnSpc>
                <a:spcPct val="120000"/>
              </a:lnSpc>
              <a:spcAft>
                <a:spcPts val="600"/>
              </a:spcAft>
            </a:pPr>
            <a:r>
              <a:rPr lang="fr-fr" sz="1600" dirty="0">
                <a:solidFill>
                  <a:srgbClr val="292662"/>
                </a:solidFill>
                <a:effectLst/>
                <a:ea typeface="Yu Mincho" panose="020B0400000000000000" pitchFamily="18" charset="-128"/>
              </a:rPr>
              <a:t>Les Programmes sont accrédités par SOI.  Ils signent un accord de licence </a:t>
            </a:r>
            <a:r>
              <a:rPr lang="fr-fr" sz="1600">
                <a:solidFill>
                  <a:srgbClr val="292662"/>
                </a:solidFill>
                <a:effectLst/>
                <a:ea typeface="Yu Mincho" panose="020B0400000000000000" pitchFamily="18" charset="-128"/>
              </a:rPr>
              <a:t>avec </a:t>
            </a:r>
            <a:br>
              <a:rPr lang="fr-fr" sz="1600">
                <a:solidFill>
                  <a:srgbClr val="292662"/>
                </a:solidFill>
                <a:effectLst/>
                <a:ea typeface="Yu Mincho" panose="020B0400000000000000" pitchFamily="18" charset="-128"/>
              </a:rPr>
            </a:br>
            <a:r>
              <a:rPr lang="fr-fr" sz="1600">
                <a:solidFill>
                  <a:srgbClr val="292662"/>
                </a:solidFill>
                <a:effectLst/>
                <a:ea typeface="Yu Mincho" panose="020B0400000000000000" pitchFamily="18" charset="-128"/>
              </a:rPr>
              <a:t>SOI </a:t>
            </a:r>
            <a:r>
              <a:rPr lang="fr-fr" sz="1600" dirty="0">
                <a:solidFill>
                  <a:srgbClr val="292662"/>
                </a:solidFill>
                <a:effectLst/>
                <a:ea typeface="Yu Mincho" panose="020B0400000000000000" pitchFamily="18" charset="-128"/>
              </a:rPr>
              <a:t>leur accordant le droit légal d’utiliser le nom, le logo et d’autres marques </a:t>
            </a:r>
            <a:r>
              <a:rPr lang="fr-fr" sz="1600">
                <a:solidFill>
                  <a:srgbClr val="292662"/>
                </a:solidFill>
                <a:effectLst/>
                <a:ea typeface="Yu Mincho" panose="020B0400000000000000" pitchFamily="18" charset="-128"/>
              </a:rPr>
              <a:t>relevant </a:t>
            </a:r>
            <a:br>
              <a:rPr lang="fr-fr" sz="1600">
                <a:solidFill>
                  <a:srgbClr val="292662"/>
                </a:solidFill>
                <a:effectLst/>
                <a:ea typeface="Yu Mincho" panose="020B0400000000000000" pitchFamily="18" charset="-128"/>
              </a:rPr>
            </a:br>
            <a:r>
              <a:rPr lang="fr-fr" sz="1600">
                <a:solidFill>
                  <a:srgbClr val="292662"/>
                </a:solidFill>
                <a:effectLst/>
                <a:ea typeface="Yu Mincho" panose="020B0400000000000000" pitchFamily="18" charset="-128"/>
              </a:rPr>
              <a:t>de </a:t>
            </a:r>
            <a:r>
              <a:rPr lang="fr-fr" sz="1600" dirty="0">
                <a:solidFill>
                  <a:srgbClr val="292662"/>
                </a:solidFill>
                <a:effectLst/>
                <a:ea typeface="Yu Mincho" panose="020B0400000000000000" pitchFamily="18" charset="-128"/>
              </a:rPr>
              <a:t>sa juridiction pour mener des activités sportives et autres, et collecter des </a:t>
            </a:r>
            <a:r>
              <a:rPr lang="fr-fr" sz="1600">
                <a:solidFill>
                  <a:srgbClr val="292662"/>
                </a:solidFill>
                <a:effectLst/>
                <a:ea typeface="Yu Mincho" panose="020B0400000000000000" pitchFamily="18" charset="-128"/>
              </a:rPr>
              <a:t>fonds </a:t>
            </a:r>
            <a:br>
              <a:rPr lang="fr-fr" sz="1600">
                <a:solidFill>
                  <a:srgbClr val="292662"/>
                </a:solidFill>
                <a:effectLst/>
                <a:ea typeface="Yu Mincho" panose="020B0400000000000000" pitchFamily="18" charset="-128"/>
              </a:rPr>
            </a:br>
            <a:r>
              <a:rPr lang="fr-fr" sz="1600">
                <a:solidFill>
                  <a:srgbClr val="292662"/>
                </a:solidFill>
                <a:effectLst/>
                <a:ea typeface="Yu Mincho" panose="020B0400000000000000" pitchFamily="18" charset="-128"/>
              </a:rPr>
              <a:t>sous </a:t>
            </a:r>
            <a:r>
              <a:rPr lang="fr-fr" sz="1600" dirty="0">
                <a:solidFill>
                  <a:srgbClr val="292662"/>
                </a:solidFill>
                <a:effectLst/>
                <a:ea typeface="Yu Mincho" panose="020B0400000000000000" pitchFamily="18" charset="-128"/>
              </a:rPr>
              <a:t>le nom SO. Par ailleurs, les Programmes ont accès aux avantages de l’accréditation, notamment une stratégie et une vision communes, un </a:t>
            </a:r>
            <a:r>
              <a:rPr lang="fr-fr" sz="1600">
                <a:solidFill>
                  <a:srgbClr val="292662"/>
                </a:solidFill>
                <a:effectLst/>
                <a:ea typeface="Yu Mincho" panose="020B0400000000000000" pitchFamily="18" charset="-128"/>
              </a:rPr>
              <a:t>leadership et </a:t>
            </a:r>
            <a:r>
              <a:rPr lang="fr-fr" sz="1600" dirty="0">
                <a:solidFill>
                  <a:srgbClr val="292662"/>
                </a:solidFill>
                <a:effectLst/>
                <a:ea typeface="Yu Mincho" panose="020B0400000000000000" pitchFamily="18" charset="-128"/>
              </a:rPr>
              <a:t>des ressources mondiales, des compétitions et des rencontres internationaux</a:t>
            </a:r>
            <a:r>
              <a:rPr lang="fr-fr" sz="1600">
                <a:solidFill>
                  <a:srgbClr val="292662"/>
                </a:solidFill>
                <a:effectLst/>
                <a:ea typeface="Yu Mincho" panose="020B0400000000000000" pitchFamily="18" charset="-128"/>
              </a:rPr>
              <a:t>, et </a:t>
            </a:r>
            <a:r>
              <a:rPr lang="fr-fr" sz="1600" dirty="0">
                <a:solidFill>
                  <a:srgbClr val="292662"/>
                </a:solidFill>
                <a:effectLst/>
                <a:ea typeface="Yu Mincho" panose="020B0400000000000000" pitchFamily="18" charset="-128"/>
              </a:rPr>
              <a:t>bien plus encore. </a:t>
            </a:r>
            <a:endParaRPr lang="en-US" sz="1600" dirty="0">
              <a:solidFill>
                <a:srgbClr val="292662"/>
              </a:solidFill>
              <a:ea typeface="Yu Mincho" panose="020B0400000000000000" pitchFamily="18" charset="-128"/>
            </a:endParaRPr>
          </a:p>
          <a:p>
            <a:pPr>
              <a:lnSpc>
                <a:spcPct val="120000"/>
              </a:lnSpc>
              <a:spcAft>
                <a:spcPts val="600"/>
              </a:spcAft>
            </a:pPr>
            <a:r>
              <a:rPr lang="fr-fr" sz="1600" dirty="0">
                <a:solidFill>
                  <a:srgbClr val="292662"/>
                </a:solidFill>
                <a:effectLst/>
                <a:ea typeface="Yu Mincho" panose="020B0400000000000000" pitchFamily="18" charset="-128"/>
              </a:rPr>
              <a:t>Les Programmes permettent la mise en œuvre de la mission et du plan stratégique. Ils organisent des événements et des Jeux nationaux</a:t>
            </a:r>
            <a:r>
              <a:rPr lang="fr-fr" sz="1600">
                <a:solidFill>
                  <a:srgbClr val="292662"/>
                </a:solidFill>
                <a:effectLst/>
                <a:ea typeface="Yu Mincho" panose="020B0400000000000000" pitchFamily="18" charset="-128"/>
              </a:rPr>
              <a:t>, </a:t>
            </a:r>
            <a:r>
              <a:rPr lang="fr-FR" sz="1600">
                <a:solidFill>
                  <a:srgbClr val="292662"/>
                </a:solidFill>
                <a:effectLst/>
                <a:ea typeface="Yu Mincho" panose="020B0400000000000000" pitchFamily="18" charset="-128"/>
              </a:rPr>
              <a:t>d'état</a:t>
            </a:r>
            <a:r>
              <a:rPr lang="fr-fr" sz="1600">
                <a:solidFill>
                  <a:srgbClr val="292662"/>
                </a:solidFill>
                <a:effectLst/>
                <a:ea typeface="Yu Mincho" panose="020B0400000000000000" pitchFamily="18" charset="-128"/>
              </a:rPr>
              <a:t> </a:t>
            </a:r>
            <a:r>
              <a:rPr lang="fr-fr" sz="1600" dirty="0">
                <a:solidFill>
                  <a:srgbClr val="292662"/>
                </a:solidFill>
                <a:effectLst/>
                <a:ea typeface="Yu Mincho" panose="020B0400000000000000" pitchFamily="18" charset="-128"/>
              </a:rPr>
              <a:t>et locaux. Les Programmes fournissent aux clubs locaux des conseils, des informations, des ressources, des politiques et des procédures.</a:t>
            </a:r>
            <a:endParaRPr lang="en-US" sz="1600" dirty="0">
              <a:solidFill>
                <a:srgbClr val="292662"/>
              </a:solidFill>
              <a:ea typeface="Yu Mincho" panose="020B0400000000000000" pitchFamily="18" charset="-128"/>
            </a:endParaRPr>
          </a:p>
          <a:p>
            <a:pPr>
              <a:lnSpc>
                <a:spcPct val="120000"/>
              </a:lnSpc>
              <a:spcAft>
                <a:spcPts val="600"/>
              </a:spcAft>
            </a:pPr>
            <a:r>
              <a:rPr lang="fr-fr" sz="1600" dirty="0">
                <a:solidFill>
                  <a:srgbClr val="292662"/>
                </a:solidFill>
                <a:effectLst/>
                <a:ea typeface="Yu Mincho" panose="020B0400000000000000" pitchFamily="18" charset="-128"/>
              </a:rPr>
              <a:t>Chaque Programme a un Conseil d’administration, un Directeur/PDG national, du personnel et des bénévoles.</a:t>
            </a:r>
            <a:endParaRPr lang="es-PA" sz="1600"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7440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A8DC-4EA0-70C0-5491-10D9191A3F66}"/>
            </a:ext>
          </a:extLst>
        </p:cNvPr>
        <p:cNvGrpSpPr/>
        <p:nvPr/>
      </p:nvGrpSpPr>
      <p:grpSpPr>
        <a:xfrm>
          <a:off x="0" y="0"/>
          <a:ext cx="0" cy="0"/>
          <a:chOff x="0" y="0"/>
          <a:chExt cx="0" cy="0"/>
        </a:xfrm>
      </p:grpSpPr>
      <p:cxnSp>
        <p:nvCxnSpPr>
          <p:cNvPr id="11" name="Conector recto 109">
            <a:extLst>
              <a:ext uri="{FF2B5EF4-FFF2-40B4-BE49-F238E27FC236}">
                <a16:creationId xmlns:a16="http://schemas.microsoft.com/office/drawing/2014/main" id="{1CAE6EC9-6E00-D0BB-4E48-18BFB02913EF}"/>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12" name="Forma libre: forma 94">
            <a:extLst>
              <a:ext uri="{FF2B5EF4-FFF2-40B4-BE49-F238E27FC236}">
                <a16:creationId xmlns:a16="http://schemas.microsoft.com/office/drawing/2014/main" id="{21723629-2B1C-AC79-C396-FD65CFE53154}"/>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13" name="Conector recto 76">
            <a:extLst>
              <a:ext uri="{FF2B5EF4-FFF2-40B4-BE49-F238E27FC236}">
                <a16:creationId xmlns:a16="http://schemas.microsoft.com/office/drawing/2014/main" id="{BAEEF105-6682-7D72-4CB6-08EC06180121}"/>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16" name="Conector recto 66">
            <a:extLst>
              <a:ext uri="{FF2B5EF4-FFF2-40B4-BE49-F238E27FC236}">
                <a16:creationId xmlns:a16="http://schemas.microsoft.com/office/drawing/2014/main" id="{73618EEC-EE20-638A-DCDD-98D0969D4280}"/>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0" name="Rectángulo: esquinas redondeadas 6">
            <a:hlinkClick r:id="rId3" action="ppaction://hlinksldjump"/>
            <a:extLst>
              <a:ext uri="{FF2B5EF4-FFF2-40B4-BE49-F238E27FC236}">
                <a16:creationId xmlns:a16="http://schemas.microsoft.com/office/drawing/2014/main" id="{A4D02CF3-172F-B409-DB3A-1DC84DFE8628}"/>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1" name="Rectángulo: esquinas redondeadas 8">
            <a:hlinkClick r:id="rId4" action="ppaction://hlinksldjump"/>
            <a:extLst>
              <a:ext uri="{FF2B5EF4-FFF2-40B4-BE49-F238E27FC236}">
                <a16:creationId xmlns:a16="http://schemas.microsoft.com/office/drawing/2014/main" id="{E8D169A0-714F-EBA8-97BA-7ED7D37B41F3}"/>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2" name="Rectángulo: esquinas redondeadas 9">
            <a:extLst>
              <a:ext uri="{FF2B5EF4-FFF2-40B4-BE49-F238E27FC236}">
                <a16:creationId xmlns:a16="http://schemas.microsoft.com/office/drawing/2014/main" id="{BF1EE38E-486A-53DD-B582-9076DD136FE9}"/>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5" name="Rectángulo: esquinas redondeadas 16">
            <a:extLst>
              <a:ext uri="{FF2B5EF4-FFF2-40B4-BE49-F238E27FC236}">
                <a16:creationId xmlns:a16="http://schemas.microsoft.com/office/drawing/2014/main" id="{6E338082-83AD-8C81-10C7-8258B6D44E0E}"/>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9" name="Rectángulo: esquinas redondeadas 17">
            <a:extLst>
              <a:ext uri="{FF2B5EF4-FFF2-40B4-BE49-F238E27FC236}">
                <a16:creationId xmlns:a16="http://schemas.microsoft.com/office/drawing/2014/main" id="{9600B6F7-3F4C-FE12-51BB-BD1B1C2B57B2}"/>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0" name="Rectángulo: esquinas redondeadas 18">
            <a:extLst>
              <a:ext uri="{FF2B5EF4-FFF2-40B4-BE49-F238E27FC236}">
                <a16:creationId xmlns:a16="http://schemas.microsoft.com/office/drawing/2014/main" id="{3580D1B8-D018-7717-ED19-43133518E924}"/>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1" name="Rectángulo: esquinas redondeadas 22">
            <a:extLst>
              <a:ext uri="{FF2B5EF4-FFF2-40B4-BE49-F238E27FC236}">
                <a16:creationId xmlns:a16="http://schemas.microsoft.com/office/drawing/2014/main" id="{5E1F0A14-20D5-8240-DE29-9A184788E22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2" name="Rectángulo: esquinas redondeadas 23">
            <a:extLst>
              <a:ext uri="{FF2B5EF4-FFF2-40B4-BE49-F238E27FC236}">
                <a16:creationId xmlns:a16="http://schemas.microsoft.com/office/drawing/2014/main" id="{73275E56-E047-2806-47E0-B594D742BBDE}"/>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3" name="Rectángulo: esquinas redondeadas 25">
            <a:extLst>
              <a:ext uri="{FF2B5EF4-FFF2-40B4-BE49-F238E27FC236}">
                <a16:creationId xmlns:a16="http://schemas.microsoft.com/office/drawing/2014/main" id="{FF05066E-FDDB-FD03-0535-87A58E25FF88}"/>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4" name="Rectángulo: esquinas redondeadas 26">
            <a:hlinkClick r:id="rId3" action="ppaction://hlinksldjump"/>
            <a:extLst>
              <a:ext uri="{FF2B5EF4-FFF2-40B4-BE49-F238E27FC236}">
                <a16:creationId xmlns:a16="http://schemas.microsoft.com/office/drawing/2014/main" id="{507CE744-A089-2F30-FD91-EA8AE48178C1}"/>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5" name="Rectángulo: esquinas redondeadas 27">
            <a:extLst>
              <a:ext uri="{FF2B5EF4-FFF2-40B4-BE49-F238E27FC236}">
                <a16:creationId xmlns:a16="http://schemas.microsoft.com/office/drawing/2014/main" id="{64E21060-B14E-6E8C-4737-356AA88A1727}"/>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6" name="Rectángulo: esquinas redondeadas 38">
            <a:hlinkClick r:id="rId5" action="ppaction://hlinksldjump"/>
            <a:extLst>
              <a:ext uri="{FF2B5EF4-FFF2-40B4-BE49-F238E27FC236}">
                <a16:creationId xmlns:a16="http://schemas.microsoft.com/office/drawing/2014/main" id="{89C3F497-6228-8B41-5958-A104F573F98E}"/>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7" name="Rectángulo: esquinas redondeadas 39">
            <a:extLst>
              <a:ext uri="{FF2B5EF4-FFF2-40B4-BE49-F238E27FC236}">
                <a16:creationId xmlns:a16="http://schemas.microsoft.com/office/drawing/2014/main" id="{F3124317-A4B5-8196-BE43-6D02C51C6739}"/>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8" name="Rectángulo: esquinas redondeadas 61">
            <a:hlinkClick r:id="rId6" action="ppaction://hlinksldjump"/>
            <a:extLst>
              <a:ext uri="{FF2B5EF4-FFF2-40B4-BE49-F238E27FC236}">
                <a16:creationId xmlns:a16="http://schemas.microsoft.com/office/drawing/2014/main" id="{A9A01707-C94F-DAF8-9B9F-37069EC41704}"/>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5">
            <a:hlinkClick r:id="rId7" action="ppaction://hlinksldjump"/>
            <a:extLst>
              <a:ext uri="{FF2B5EF4-FFF2-40B4-BE49-F238E27FC236}">
                <a16:creationId xmlns:a16="http://schemas.microsoft.com/office/drawing/2014/main" id="{C58656F6-56EC-153E-E4DF-C82281FA4A0B}"/>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41" name="TextBox 5">
            <a:hlinkClick r:id="rId7" action="ppaction://hlinksldjump"/>
            <a:extLst>
              <a:ext uri="{FF2B5EF4-FFF2-40B4-BE49-F238E27FC236}">
                <a16:creationId xmlns:a16="http://schemas.microsoft.com/office/drawing/2014/main" id="{17F3D20D-6C9C-8910-3FC2-9D9DF4B32490}"/>
              </a:ext>
            </a:extLst>
          </p:cNvPr>
          <p:cNvSpPr txBox="1"/>
          <p:nvPr/>
        </p:nvSpPr>
        <p:spPr>
          <a:xfrm>
            <a:off x="4297680" y="1586004"/>
            <a:ext cx="3431178"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Conseil d’administration et </a:t>
            </a:r>
            <a:r>
              <a:rPr lang="fr-fr" b="1">
                <a:solidFill>
                  <a:srgbClr val="292662"/>
                </a:solidFill>
                <a:effectLst/>
                <a:latin typeface="Ubuntu Light" panose="020B0304030602030204" pitchFamily="34" charset="0"/>
                <a:ea typeface="Yu Mincho" panose="020B0400000000000000" pitchFamily="18" charset="-128"/>
              </a:rPr>
              <a:t>comités </a:t>
            </a:r>
            <a:br>
              <a:rPr lang="fr-fr" b="1">
                <a:solidFill>
                  <a:srgbClr val="292662"/>
                </a:solidFill>
                <a:effectLst/>
                <a:latin typeface="Ubuntu Light" panose="020B0304030602030204" pitchFamily="34" charset="0"/>
                <a:ea typeface="Yu Mincho" panose="020B0400000000000000" pitchFamily="18" charset="-128"/>
              </a:rPr>
            </a:br>
            <a:r>
              <a:rPr lang="fr-fr" b="1">
                <a:solidFill>
                  <a:srgbClr val="292662"/>
                </a:solidFill>
                <a:effectLst/>
                <a:latin typeface="Ubuntu Light" panose="020B0304030602030204" pitchFamily="34" charset="0"/>
                <a:ea typeface="Yu Mincho" panose="020B0400000000000000" pitchFamily="18" charset="-128"/>
              </a:rPr>
              <a:t>de </a:t>
            </a:r>
            <a:r>
              <a:rPr lang="fr-fr" b="1" dirty="0">
                <a:solidFill>
                  <a:srgbClr val="292662"/>
                </a:solidFill>
                <a:effectLst/>
                <a:latin typeface="Ubuntu Light" panose="020B0304030602030204" pitchFamily="34" charset="0"/>
                <a:ea typeface="Yu Mincho" panose="020B0400000000000000" pitchFamily="18" charset="-128"/>
              </a:rPr>
              <a:t>Special Olympics International</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42" name="TextBox 5">
            <a:hlinkClick r:id="rId3" action="ppaction://hlinksldjump"/>
            <a:extLst>
              <a:ext uri="{FF2B5EF4-FFF2-40B4-BE49-F238E27FC236}">
                <a16:creationId xmlns:a16="http://schemas.microsoft.com/office/drawing/2014/main" id="{4FB6B451-952F-463E-20D3-FAA06D754DF5}"/>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3" name="TextBox 5">
            <a:hlinkClick r:id="rId4" action="ppaction://hlinksldjump"/>
            <a:extLst>
              <a:ext uri="{FF2B5EF4-FFF2-40B4-BE49-F238E27FC236}">
                <a16:creationId xmlns:a16="http://schemas.microsoft.com/office/drawing/2014/main" id="{CDE12BEB-D43A-2B66-0D25-776576E195AE}"/>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Présidents régionaux et </a:t>
            </a:r>
            <a:r>
              <a:rPr lang="fr-fr">
                <a:solidFill>
                  <a:srgbClr val="F7F5E8"/>
                </a:solidFill>
                <a:effectLst/>
                <a:ea typeface="Yu Mincho" panose="020B0400000000000000" pitchFamily="18" charset="-128"/>
              </a:rPr>
              <a:t>Directeurs généraux)</a:t>
            </a:r>
            <a:endParaRPr lang="es-PA" i="1" dirty="0">
              <a:solidFill>
                <a:srgbClr val="F7F5E8"/>
              </a:solidFill>
              <a:ea typeface="Yu Mincho" panose="020B0400000000000000" pitchFamily="18" charset="-128"/>
            </a:endParaRPr>
          </a:p>
        </p:txBody>
      </p:sp>
      <p:sp>
        <p:nvSpPr>
          <p:cNvPr id="44" name="TextBox 5">
            <a:hlinkClick r:id="rId3" action="ppaction://hlinksldjump"/>
            <a:extLst>
              <a:ext uri="{FF2B5EF4-FFF2-40B4-BE49-F238E27FC236}">
                <a16:creationId xmlns:a16="http://schemas.microsoft.com/office/drawing/2014/main" id="{C2405451-AA75-868C-8702-96EB1A9A8551}"/>
              </a:ext>
            </a:extLst>
          </p:cNvPr>
          <p:cNvSpPr txBox="1">
            <a:spLocks/>
          </p:cNvSpPr>
          <p:nvPr/>
        </p:nvSpPr>
        <p:spPr>
          <a:xfrm>
            <a:off x="8852898" y="1594713"/>
            <a:ext cx="282316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F7F5E8"/>
                </a:solidFill>
                <a:effectLst/>
                <a:latin typeface="Ubuntu Light" panose="020B0304030602030204" pitchFamily="34" charset="0"/>
                <a:ea typeface="Yu Mincho" panose="020B0400000000000000" pitchFamily="18" charset="-128"/>
              </a:rPr>
              <a:t>Équipe de </a:t>
            </a:r>
            <a:r>
              <a:rPr lang="fr-fr" b="1">
                <a:solidFill>
                  <a:srgbClr val="F7F5E8"/>
                </a:solidFill>
                <a:effectLst/>
                <a:latin typeface="Ubuntu Light" panose="020B0304030602030204" pitchFamily="34" charset="0"/>
                <a:ea typeface="Yu Mincho" panose="020B0400000000000000" pitchFamily="18" charset="-128"/>
              </a:rPr>
              <a:t>leadership </a:t>
            </a:r>
            <a:br>
              <a:rPr lang="fr-fr" b="1">
                <a:solidFill>
                  <a:srgbClr val="F7F5E8"/>
                </a:solidFill>
                <a:effectLst/>
                <a:latin typeface="Ubuntu Light" panose="020B0304030602030204" pitchFamily="34" charset="0"/>
                <a:ea typeface="Yu Mincho" panose="020B0400000000000000" pitchFamily="18" charset="-128"/>
              </a:rPr>
            </a:br>
            <a:r>
              <a:rPr lang="fr-fr" b="1">
                <a:solidFill>
                  <a:srgbClr val="F7F5E8"/>
                </a:solidFill>
                <a:effectLst/>
                <a:latin typeface="Ubuntu Light" panose="020B0304030602030204" pitchFamily="34" charset="0"/>
                <a:ea typeface="Yu Mincho" panose="020B0400000000000000" pitchFamily="18" charset="-128"/>
              </a:rPr>
              <a:t>mondial </a:t>
            </a:r>
            <a:r>
              <a:rPr lang="fr-fr" b="1" dirty="0">
                <a:solidFill>
                  <a:srgbClr val="F7F5E8"/>
                </a:solidFill>
                <a:effectLst/>
                <a:latin typeface="Ubuntu Light" panose="020B0304030602030204" pitchFamily="34" charset="0"/>
                <a:ea typeface="Yu Mincho" panose="020B0400000000000000" pitchFamily="18" charset="-128"/>
              </a:rPr>
              <a:t>(GLT)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45" name="TextBox 5">
            <a:extLst>
              <a:ext uri="{FF2B5EF4-FFF2-40B4-BE49-F238E27FC236}">
                <a16:creationId xmlns:a16="http://schemas.microsoft.com/office/drawing/2014/main" id="{99D77958-0EFB-94AC-C0AD-4459260720F3}"/>
              </a:ext>
            </a:extLst>
          </p:cNvPr>
          <p:cNvSpPr txBox="1">
            <a:spLocks/>
          </p:cNvSpPr>
          <p:nvPr/>
        </p:nvSpPr>
        <p:spPr>
          <a:xfrm>
            <a:off x="8888937" y="2432498"/>
            <a:ext cx="2774562" cy="407291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spcAft>
                <a:spcPts val="800"/>
              </a:spcAft>
              <a:buBlip>
                <a:blip r:embed="rId8"/>
              </a:buBlip>
            </a:pPr>
            <a:r>
              <a:rPr lang="fr-fr" sz="1200" kern="100" dirty="0">
                <a:solidFill>
                  <a:srgbClr val="292662"/>
                </a:solidFill>
              </a:rPr>
              <a:t>Sports et compétitions</a:t>
            </a:r>
          </a:p>
          <a:p>
            <a:pPr marL="391500" indent="-285750">
              <a:spcAft>
                <a:spcPts val="800"/>
              </a:spcAft>
              <a:buBlip>
                <a:blip r:embed="rId8"/>
              </a:buBlip>
            </a:pPr>
            <a:r>
              <a:rPr lang="fr-fr" sz="1200" kern="100" dirty="0">
                <a:solidFill>
                  <a:srgbClr val="292662"/>
                </a:solidFill>
              </a:rPr>
              <a:t>Santé </a:t>
            </a:r>
          </a:p>
          <a:p>
            <a:pPr marL="391500" indent="-285750">
              <a:spcAft>
                <a:spcPts val="800"/>
              </a:spcAft>
              <a:buBlip>
                <a:blip r:embed="rId8"/>
              </a:buBlip>
            </a:pPr>
            <a:r>
              <a:rPr lang="fr-fr" sz="1200" kern="100" dirty="0">
                <a:solidFill>
                  <a:srgbClr val="292662"/>
                </a:solidFill>
              </a:rPr>
              <a:t>Jeunesse mondiale et éducation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Leadership et développement de l’organisation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Opérations régionales et programmes (les présidents régionaux dépendent du chef du RPO)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Relations gouvernementales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Marketing et communications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Informatique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Service juridique   </a:t>
            </a:r>
            <a:endParaRPr lang="es-PA" sz="1200" kern="100" dirty="0">
              <a:solidFill>
                <a:srgbClr val="292662"/>
              </a:solidFill>
            </a:endParaRPr>
          </a:p>
          <a:p>
            <a:pPr marL="391500" lvl="0" indent="-285750">
              <a:spcAft>
                <a:spcPts val="800"/>
              </a:spcAft>
              <a:buBlip>
                <a:blip r:embed="rId8"/>
              </a:buBlip>
            </a:pPr>
            <a:r>
              <a:rPr lang="fr-fr" sz="1200" kern="100" dirty="0">
                <a:solidFill>
                  <a:srgbClr val="292662"/>
                </a:solidFill>
              </a:rPr>
              <a:t>Finances   </a:t>
            </a:r>
            <a:endParaRPr lang="es-PA" sz="1200" kern="100" dirty="0">
              <a:solidFill>
                <a:srgbClr val="292662"/>
              </a:solidFill>
            </a:endParaRPr>
          </a:p>
          <a:p>
            <a:pPr marL="391500" indent="-285750">
              <a:spcAft>
                <a:spcPts val="800"/>
              </a:spcAft>
              <a:buBlip>
                <a:blip r:embed="rId8"/>
              </a:buBlip>
            </a:pPr>
            <a:r>
              <a:rPr lang="fr-fr" sz="1200" kern="100" dirty="0">
                <a:solidFill>
                  <a:srgbClr val="292662"/>
                </a:solidFill>
              </a:rPr>
              <a:t>Ressources humaines   </a:t>
            </a:r>
            <a:endParaRPr lang="es-PA" sz="1200" kern="100" dirty="0">
              <a:solidFill>
                <a:srgbClr val="292662"/>
              </a:solidFill>
            </a:endParaRPr>
          </a:p>
        </p:txBody>
      </p:sp>
      <p:sp>
        <p:nvSpPr>
          <p:cNvPr id="46" name="TextBox 5">
            <a:extLst>
              <a:ext uri="{FF2B5EF4-FFF2-40B4-BE49-F238E27FC236}">
                <a16:creationId xmlns:a16="http://schemas.microsoft.com/office/drawing/2014/main" id="{607B642A-164A-3150-A42B-C23D6090D696}"/>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Afrique</a:t>
            </a:r>
          </a:p>
        </p:txBody>
      </p:sp>
      <p:sp>
        <p:nvSpPr>
          <p:cNvPr id="47" name="TextBox 5">
            <a:extLst>
              <a:ext uri="{FF2B5EF4-FFF2-40B4-BE49-F238E27FC236}">
                <a16:creationId xmlns:a16="http://schemas.microsoft.com/office/drawing/2014/main" id="{6589F1EB-C671-ADA6-DB2E-DB09BD438785}"/>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a:solidFill>
                  <a:srgbClr val="292662"/>
                </a:solidFill>
              </a:rPr>
              <a:t>SO Asie Pacifique</a:t>
            </a:r>
            <a:endParaRPr lang="es-PA" sz="1200" kern="100" dirty="0">
              <a:solidFill>
                <a:srgbClr val="292662"/>
              </a:solidFill>
            </a:endParaRPr>
          </a:p>
        </p:txBody>
      </p:sp>
      <p:sp>
        <p:nvSpPr>
          <p:cNvPr id="48" name="TextBox 5">
            <a:extLst>
              <a:ext uri="{FF2B5EF4-FFF2-40B4-BE49-F238E27FC236}">
                <a16:creationId xmlns:a16="http://schemas.microsoft.com/office/drawing/2014/main" id="{81CF265E-2CAB-F6BD-DA2A-382D96A972E1}"/>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Asie de l’Est</a:t>
            </a:r>
          </a:p>
        </p:txBody>
      </p:sp>
      <p:sp>
        <p:nvSpPr>
          <p:cNvPr id="49" name="TextBox 5">
            <a:extLst>
              <a:ext uri="{FF2B5EF4-FFF2-40B4-BE49-F238E27FC236}">
                <a16:creationId xmlns:a16="http://schemas.microsoft.com/office/drawing/2014/main" id="{37BFC18B-9E13-1CE7-B789-4E5A43B9FFF3}"/>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fr-fr" sz="1200" kern="100" dirty="0">
                <a:solidFill>
                  <a:srgbClr val="292662"/>
                </a:solidFill>
              </a:rPr>
              <a:t>SO Europe / Eurasie</a:t>
            </a:r>
          </a:p>
        </p:txBody>
      </p:sp>
      <p:sp>
        <p:nvSpPr>
          <p:cNvPr id="50" name="TextBox 5">
            <a:extLst>
              <a:ext uri="{FF2B5EF4-FFF2-40B4-BE49-F238E27FC236}">
                <a16:creationId xmlns:a16="http://schemas.microsoft.com/office/drawing/2014/main" id="{0C9B454B-7CB6-EECE-BA2A-3E5BA5BBEE88}"/>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fr-fr" sz="1200" kern="100" dirty="0">
                <a:solidFill>
                  <a:srgbClr val="292662"/>
                </a:solidFill>
              </a:rPr>
              <a:t>SO Amérique latine</a:t>
            </a:r>
          </a:p>
        </p:txBody>
      </p:sp>
      <p:sp>
        <p:nvSpPr>
          <p:cNvPr id="51" name="TextBox 5">
            <a:extLst>
              <a:ext uri="{FF2B5EF4-FFF2-40B4-BE49-F238E27FC236}">
                <a16:creationId xmlns:a16="http://schemas.microsoft.com/office/drawing/2014/main" id="{C35F39FA-E1DC-1081-9D6C-8B4F0334C264}"/>
              </a:ext>
            </a:extLst>
          </p:cNvPr>
          <p:cNvSpPr txBox="1">
            <a:spLocks/>
          </p:cNvSpPr>
          <p:nvPr/>
        </p:nvSpPr>
        <p:spPr>
          <a:xfrm>
            <a:off x="5730780" y="4335850"/>
            <a:ext cx="1525050" cy="646331"/>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a:solidFill>
                  <a:srgbClr val="292662"/>
                </a:solidFill>
              </a:rPr>
              <a:t>SO Moyen-</a:t>
            </a:r>
            <a:br>
              <a:rPr lang="fr-fr" sz="1200">
                <a:solidFill>
                  <a:srgbClr val="292662"/>
                </a:solidFill>
              </a:rPr>
            </a:br>
            <a:r>
              <a:rPr lang="fr-fr" sz="1200">
                <a:solidFill>
                  <a:srgbClr val="292662"/>
                </a:solidFill>
              </a:rPr>
              <a:t>Orient </a:t>
            </a:r>
            <a:r>
              <a:rPr lang="fr-fr" sz="1200" dirty="0">
                <a:solidFill>
                  <a:srgbClr val="292662"/>
                </a:solidFill>
              </a:rPr>
              <a:t>/ </a:t>
            </a:r>
            <a:r>
              <a:rPr lang="fr-fr" sz="1200">
                <a:solidFill>
                  <a:srgbClr val="292662"/>
                </a:solidFill>
              </a:rPr>
              <a:t>Afrique </a:t>
            </a:r>
            <a:br>
              <a:rPr lang="fr-fr" sz="1200">
                <a:solidFill>
                  <a:srgbClr val="292662"/>
                </a:solidFill>
              </a:rPr>
            </a:br>
            <a:r>
              <a:rPr lang="fr-fr" sz="1200">
                <a:solidFill>
                  <a:srgbClr val="292662"/>
                </a:solidFill>
              </a:rPr>
              <a:t>du </a:t>
            </a:r>
            <a:r>
              <a:rPr lang="fr-fr" sz="1200" dirty="0">
                <a:solidFill>
                  <a:srgbClr val="292662"/>
                </a:solidFill>
              </a:rPr>
              <a:t>Nord</a:t>
            </a:r>
          </a:p>
        </p:txBody>
      </p:sp>
      <p:sp>
        <p:nvSpPr>
          <p:cNvPr id="52" name="TextBox 5">
            <a:extLst>
              <a:ext uri="{FF2B5EF4-FFF2-40B4-BE49-F238E27FC236}">
                <a16:creationId xmlns:a16="http://schemas.microsoft.com/office/drawing/2014/main" id="{0EA61B82-A7A4-F3D3-EC2D-DD9EBF2E186F}"/>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fr-fr" sz="1200" dirty="0">
                <a:solidFill>
                  <a:srgbClr val="292662"/>
                </a:solidFill>
              </a:rPr>
              <a:t>SO Amérique du Nord</a:t>
            </a:r>
          </a:p>
        </p:txBody>
      </p:sp>
      <p:sp>
        <p:nvSpPr>
          <p:cNvPr id="53" name="TextBox 5">
            <a:hlinkClick r:id="rId5" action="ppaction://hlinksldjump"/>
            <a:extLst>
              <a:ext uri="{FF2B5EF4-FFF2-40B4-BE49-F238E27FC236}">
                <a16:creationId xmlns:a16="http://schemas.microsoft.com/office/drawing/2014/main" id="{708DE0C5-55B2-E9A2-52C2-123C12D6029B}"/>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b="1" dirty="0">
                <a:solidFill>
                  <a:srgbClr val="292662"/>
                </a:solidFill>
                <a:effectLst/>
                <a:latin typeface="Ubuntu Light" panose="020B0304030602030204" pitchFamily="34" charset="0"/>
                <a:ea typeface="Yu Mincho" panose="020B0400000000000000" pitchFamily="18" charset="-128"/>
              </a:rPr>
              <a:t>Programmes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54" name="TextBox 5">
            <a:extLst>
              <a:ext uri="{FF2B5EF4-FFF2-40B4-BE49-F238E27FC236}">
                <a16:creationId xmlns:a16="http://schemas.microsoft.com/office/drawing/2014/main" id="{62F15561-38D2-52C4-54A8-6460C89E0FB3}"/>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292662"/>
                </a:solidFill>
                <a:effectLst/>
                <a:ea typeface="Yu Mincho" panose="020B0400000000000000" pitchFamily="18" charset="-128"/>
              </a:rPr>
              <a:t>Sous-Programmes</a:t>
            </a:r>
            <a:endParaRPr lang="es-PA" i="1" dirty="0">
              <a:solidFill>
                <a:srgbClr val="292662"/>
              </a:solidFill>
              <a:ea typeface="Yu Mincho" panose="020B0400000000000000" pitchFamily="18" charset="-128"/>
            </a:endParaRPr>
          </a:p>
        </p:txBody>
      </p:sp>
      <p:sp>
        <p:nvSpPr>
          <p:cNvPr id="55" name="TextBox 5">
            <a:hlinkClick r:id="rId6" action="ppaction://hlinksldjump"/>
            <a:extLst>
              <a:ext uri="{FF2B5EF4-FFF2-40B4-BE49-F238E27FC236}">
                <a16:creationId xmlns:a16="http://schemas.microsoft.com/office/drawing/2014/main" id="{84B4208E-F46F-AD7F-1A71-6A00A46ED8A1}"/>
              </a:ext>
            </a:extLst>
          </p:cNvPr>
          <p:cNvSpPr txBox="1"/>
          <p:nvPr/>
        </p:nvSpPr>
        <p:spPr>
          <a:xfrm>
            <a:off x="4462578" y="5909348"/>
            <a:ext cx="2579910"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fr-fr" dirty="0">
                <a:solidFill>
                  <a:srgbClr val="F7F5E8"/>
                </a:solidFill>
                <a:effectLst/>
                <a:ea typeface="Yu Mincho" panose="020B0400000000000000" pitchFamily="18" charset="-128"/>
              </a:rPr>
              <a:t>Programmes locaux</a:t>
            </a:r>
            <a:endParaRPr lang="es-PA" i="1" dirty="0">
              <a:solidFill>
                <a:srgbClr val="F7F5E8"/>
              </a:solidFill>
              <a:ea typeface="Yu Mincho" panose="020B0400000000000000" pitchFamily="18" charset="-128"/>
            </a:endParaRPr>
          </a:p>
        </p:txBody>
      </p:sp>
      <p:cxnSp>
        <p:nvCxnSpPr>
          <p:cNvPr id="56" name="Conector recto 114">
            <a:extLst>
              <a:ext uri="{FF2B5EF4-FFF2-40B4-BE49-F238E27FC236}">
                <a16:creationId xmlns:a16="http://schemas.microsoft.com/office/drawing/2014/main" id="{1B10CD53-C99E-A442-F991-906FED3502B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DCD4E78-8834-2004-A632-A12568A0C508}"/>
              </a:ext>
            </a:extLst>
          </p:cNvPr>
          <p:cNvSpPr txBox="1"/>
          <p:nvPr/>
        </p:nvSpPr>
        <p:spPr>
          <a:xfrm>
            <a:off x="811899" y="807489"/>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Structure organisationnelle</a:t>
            </a:r>
          </a:p>
        </p:txBody>
      </p:sp>
      <p:sp>
        <p:nvSpPr>
          <p:cNvPr id="4" name="Rectángulo 121">
            <a:extLst>
              <a:ext uri="{FF2B5EF4-FFF2-40B4-BE49-F238E27FC236}">
                <a16:creationId xmlns:a16="http://schemas.microsoft.com/office/drawing/2014/main" id="{D1254AB6-2AD2-BC70-0B2E-A9B5DFC7763D}"/>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ángulo 119">
            <a:extLst>
              <a:ext uri="{FF2B5EF4-FFF2-40B4-BE49-F238E27FC236}">
                <a16:creationId xmlns:a16="http://schemas.microsoft.com/office/drawing/2014/main" id="{D924ECBF-A2C9-0A66-3138-06FFE0ED0A5F}"/>
              </a:ext>
            </a:extLst>
          </p:cNvPr>
          <p:cNvSpPr/>
          <p:nvPr/>
        </p:nvSpPr>
        <p:spPr>
          <a:xfrm>
            <a:off x="2857669" y="2711367"/>
            <a:ext cx="6348839" cy="1658103"/>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TextBox 5">
            <a:extLst>
              <a:ext uri="{FF2B5EF4-FFF2-40B4-BE49-F238E27FC236}">
                <a16:creationId xmlns:a16="http://schemas.microsoft.com/office/drawing/2014/main" id="{99B9EE48-FE88-51D4-63F2-7B9603990F13}"/>
              </a:ext>
            </a:extLst>
          </p:cNvPr>
          <p:cNvSpPr txBox="1"/>
          <p:nvPr/>
        </p:nvSpPr>
        <p:spPr>
          <a:xfrm>
            <a:off x="3465583" y="2846449"/>
            <a:ext cx="5607396" cy="1420389"/>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fr-fr" sz="1600" b="1" dirty="0">
                <a:solidFill>
                  <a:srgbClr val="F6891F"/>
                </a:solidFill>
                <a:effectLst/>
                <a:ea typeface="Yu Mincho" panose="020B0400000000000000" pitchFamily="18" charset="-128"/>
              </a:rPr>
              <a:t>Les clubs/Programmes locaux </a:t>
            </a:r>
            <a:r>
              <a:rPr lang="fr-fr" sz="1600" dirty="0">
                <a:solidFill>
                  <a:srgbClr val="292662"/>
                </a:solidFill>
                <a:effectLst/>
                <a:ea typeface="Yu Mincho" panose="020B0400000000000000" pitchFamily="18" charset="-128"/>
              </a:rPr>
              <a:t>sont une unité/branche locale organisée qui mène des activités SO sportives et non sportives dans une communauté. Ils engagent les athlètes, les familles, les frères et sœurs, les </a:t>
            </a:r>
            <a:r>
              <a:rPr lang="fr-fr" sz="1600">
                <a:solidFill>
                  <a:srgbClr val="292662"/>
                </a:solidFill>
                <a:effectLst/>
                <a:ea typeface="Yu Mincho" panose="020B0400000000000000" pitchFamily="18" charset="-128"/>
              </a:rPr>
              <a:t>entraîneurs </a:t>
            </a:r>
            <a:br>
              <a:rPr lang="fr-fr" sz="1600">
                <a:solidFill>
                  <a:srgbClr val="292662"/>
                </a:solidFill>
                <a:effectLst/>
                <a:ea typeface="Yu Mincho" panose="020B0400000000000000" pitchFamily="18" charset="-128"/>
              </a:rPr>
            </a:br>
            <a:r>
              <a:rPr lang="fr-fr" sz="1600">
                <a:solidFill>
                  <a:srgbClr val="292662"/>
                </a:solidFill>
                <a:effectLst/>
                <a:ea typeface="Yu Mincho" panose="020B0400000000000000" pitchFamily="18" charset="-128"/>
              </a:rPr>
              <a:t>et </a:t>
            </a:r>
            <a:r>
              <a:rPr lang="fr-fr" sz="1600" dirty="0">
                <a:solidFill>
                  <a:srgbClr val="292662"/>
                </a:solidFill>
                <a:effectLst/>
                <a:ea typeface="Yu Mincho" panose="020B0400000000000000" pitchFamily="18" charset="-128"/>
              </a:rPr>
              <a:t>les bénévoles. </a:t>
            </a:r>
            <a:endParaRPr lang="es-PA" sz="16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95388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2BEF8-854C-FC20-81ED-8E92E1DD7A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45E208-4CD9-A580-31F8-7F5805B26D85}"/>
              </a:ext>
            </a:extLst>
          </p:cNvPr>
          <p:cNvSpPr>
            <a:spLocks noGrp="1"/>
          </p:cNvSpPr>
          <p:nvPr>
            <p:ph type="body" sz="quarter" idx="11"/>
          </p:nvPr>
        </p:nvSpPr>
        <p:spPr>
          <a:xfrm>
            <a:off x="9753602" y="444728"/>
            <a:ext cx="2035628"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339945" y="575381"/>
            <a:ext cx="528061" cy="356260"/>
          </a:xfrm>
        </p:spPr>
        <p:txBody>
          <a:bodyPr/>
          <a:lstStyle/>
          <a:p>
            <a:r>
              <a:rPr lang="fr-fr" dirty="0"/>
              <a:t>1.1.</a:t>
            </a:r>
          </a:p>
        </p:txBody>
      </p:sp>
      <p:sp>
        <p:nvSpPr>
          <p:cNvPr id="4" name="Text Placeholder 3">
            <a:extLst>
              <a:ext uri="{FF2B5EF4-FFF2-40B4-BE49-F238E27FC236}">
                <a16:creationId xmlns:a16="http://schemas.microsoft.com/office/drawing/2014/main" id="{3F1677D4-079A-3325-B960-BC9CF43B2174}"/>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B8095004-659A-6B43-8A2E-D6D801028B5A}"/>
              </a:ext>
            </a:extLst>
          </p:cNvPr>
          <p:cNvSpPr txBox="1"/>
          <p:nvPr/>
        </p:nvSpPr>
        <p:spPr>
          <a:xfrm>
            <a:off x="811899" y="13158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Définitions</a:t>
            </a:r>
          </a:p>
        </p:txBody>
      </p:sp>
      <p:pic>
        <p:nvPicPr>
          <p:cNvPr id="8" name="Picture 7" descr="Un cercle bleu avec des flèches orange&#10;&#10;Description générée automatiquement">
            <a:extLst>
              <a:ext uri="{FF2B5EF4-FFF2-40B4-BE49-F238E27FC236}">
                <a16:creationId xmlns:a16="http://schemas.microsoft.com/office/drawing/2014/main" id="{A316CDF2-DEAB-0278-94BC-EBA878032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8D7C9DA4-DCEA-0092-A390-CCC5D9C182D0}"/>
              </a:ext>
            </a:extLst>
          </p:cNvPr>
          <p:cNvSpPr txBox="1"/>
          <p:nvPr/>
        </p:nvSpPr>
        <p:spPr>
          <a:xfrm>
            <a:off x="1337305" y="2053166"/>
            <a:ext cx="3522078" cy="400110"/>
          </a:xfrm>
          <a:prstGeom prst="rect">
            <a:avLst/>
          </a:prstGeom>
          <a:noFill/>
        </p:spPr>
        <p:txBody>
          <a:bodyPr wrap="square" rtlCol="0">
            <a:spAutoFit/>
          </a:bodyPr>
          <a:lstStyle/>
          <a:p>
            <a:r>
              <a:rPr lang="fr-fr" sz="2000" b="1" spc="-20" dirty="0">
                <a:solidFill>
                  <a:srgbClr val="292662"/>
                </a:solidFill>
                <a:latin typeface="Ubuntu Light" panose="020B0304030602030204" pitchFamily="34" charset="0"/>
              </a:rPr>
              <a:t>Déficience intellectuelle</a:t>
            </a:r>
          </a:p>
        </p:txBody>
      </p:sp>
      <p:pic>
        <p:nvPicPr>
          <p:cNvPr id="17" name="Picture 16" descr="Un cercle bleu avec des flèches orange&#10;&#10;Description générée automatiquement">
            <a:extLst>
              <a:ext uri="{FF2B5EF4-FFF2-40B4-BE49-F238E27FC236}">
                <a16:creationId xmlns:a16="http://schemas.microsoft.com/office/drawing/2014/main" id="{2824FCC9-3726-5E63-CA5B-94A507E37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69112"/>
            <a:ext cx="414010" cy="414010"/>
          </a:xfrm>
          <a:prstGeom prst="rect">
            <a:avLst/>
          </a:prstGeom>
        </p:spPr>
      </p:pic>
      <p:sp>
        <p:nvSpPr>
          <p:cNvPr id="18" name="TextBox 17">
            <a:extLst>
              <a:ext uri="{FF2B5EF4-FFF2-40B4-BE49-F238E27FC236}">
                <a16:creationId xmlns:a16="http://schemas.microsoft.com/office/drawing/2014/main" id="{D39EF7C3-78B6-42DD-B7ED-295B0708EEF2}"/>
              </a:ext>
            </a:extLst>
          </p:cNvPr>
          <p:cNvSpPr txBox="1"/>
          <p:nvPr/>
        </p:nvSpPr>
        <p:spPr>
          <a:xfrm>
            <a:off x="1337305" y="2531767"/>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Athlète</a:t>
            </a:r>
          </a:p>
        </p:txBody>
      </p:sp>
      <p:pic>
        <p:nvPicPr>
          <p:cNvPr id="21" name="Picture 20" descr="Un cercle bleu avec des flèches orange&#10;&#10;Description générée automatiquement">
            <a:extLst>
              <a:ext uri="{FF2B5EF4-FFF2-40B4-BE49-F238E27FC236}">
                <a16:creationId xmlns:a16="http://schemas.microsoft.com/office/drawing/2014/main" id="{A2A5806F-2AC6-73D5-2920-35AEA2F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57480"/>
            <a:ext cx="414010" cy="414010"/>
          </a:xfrm>
          <a:prstGeom prst="rect">
            <a:avLst/>
          </a:prstGeom>
        </p:spPr>
      </p:pic>
      <p:sp>
        <p:nvSpPr>
          <p:cNvPr id="22" name="TextBox 21">
            <a:extLst>
              <a:ext uri="{FF2B5EF4-FFF2-40B4-BE49-F238E27FC236}">
                <a16:creationId xmlns:a16="http://schemas.microsoft.com/office/drawing/2014/main" id="{8EED142B-6DA0-BC02-00B8-E32D4A6583B7}"/>
              </a:ext>
            </a:extLst>
          </p:cNvPr>
          <p:cNvSpPr txBox="1"/>
          <p:nvPr/>
        </p:nvSpPr>
        <p:spPr>
          <a:xfrm>
            <a:off x="1337305" y="3526014"/>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Sports Unifiés®</a:t>
            </a:r>
          </a:p>
        </p:txBody>
      </p:sp>
      <p:pic>
        <p:nvPicPr>
          <p:cNvPr id="23" name="Picture 22" descr="Un cercle bleu avec des flèches orange&#10;&#10;Description générée automatiquement">
            <a:extLst>
              <a:ext uri="{FF2B5EF4-FFF2-40B4-BE49-F238E27FC236}">
                <a16:creationId xmlns:a16="http://schemas.microsoft.com/office/drawing/2014/main" id="{6012F39E-0E27-10F0-3447-333BC4D7C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1664"/>
            <a:ext cx="414010" cy="414010"/>
          </a:xfrm>
          <a:prstGeom prst="rect">
            <a:avLst/>
          </a:prstGeom>
        </p:spPr>
      </p:pic>
      <p:sp>
        <p:nvSpPr>
          <p:cNvPr id="24" name="TextBox 23">
            <a:extLst>
              <a:ext uri="{FF2B5EF4-FFF2-40B4-BE49-F238E27FC236}">
                <a16:creationId xmlns:a16="http://schemas.microsoft.com/office/drawing/2014/main" id="{AEE5DBD2-D47B-11C5-B857-574DFC5C4175}"/>
              </a:ext>
            </a:extLst>
          </p:cNvPr>
          <p:cNvSpPr txBox="1"/>
          <p:nvPr/>
        </p:nvSpPr>
        <p:spPr>
          <a:xfrm>
            <a:off x="1337305" y="4035932"/>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Partenaires Unifiés</a:t>
            </a:r>
          </a:p>
        </p:txBody>
      </p:sp>
      <p:pic>
        <p:nvPicPr>
          <p:cNvPr id="25" name="Picture 24" descr="Un cercle bleu avec des flèches orange&#10;&#10;Description générée automatiquement">
            <a:extLst>
              <a:ext uri="{FF2B5EF4-FFF2-40B4-BE49-F238E27FC236}">
                <a16:creationId xmlns:a16="http://schemas.microsoft.com/office/drawing/2014/main" id="{D52F616C-12EB-914A-D730-B884B5B77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45850"/>
            <a:ext cx="414010" cy="414010"/>
          </a:xfrm>
          <a:prstGeom prst="rect">
            <a:avLst/>
          </a:prstGeom>
        </p:spPr>
      </p:pic>
      <p:sp>
        <p:nvSpPr>
          <p:cNvPr id="26" name="TextBox 25">
            <a:extLst>
              <a:ext uri="{FF2B5EF4-FFF2-40B4-BE49-F238E27FC236}">
                <a16:creationId xmlns:a16="http://schemas.microsoft.com/office/drawing/2014/main" id="{57852111-ED2D-C364-EFCC-2D19018C9FE5}"/>
              </a:ext>
            </a:extLst>
          </p:cNvPr>
          <p:cNvSpPr txBox="1"/>
          <p:nvPr/>
        </p:nvSpPr>
        <p:spPr>
          <a:xfrm>
            <a:off x="1337305" y="4524088"/>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Écoles Unifiées</a:t>
            </a:r>
          </a:p>
        </p:txBody>
      </p:sp>
      <p:pic>
        <p:nvPicPr>
          <p:cNvPr id="10" name="Picture 9" descr="Un cercle bleu avec des flèches orange&#10;&#10;Description générée automatiquement">
            <a:extLst>
              <a:ext uri="{FF2B5EF4-FFF2-40B4-BE49-F238E27FC236}">
                <a16:creationId xmlns:a16="http://schemas.microsoft.com/office/drawing/2014/main" id="{761F67D0-CCA7-063B-30DB-F9A6A2E0F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3296"/>
            <a:ext cx="414010" cy="414010"/>
          </a:xfrm>
          <a:prstGeom prst="rect">
            <a:avLst/>
          </a:prstGeom>
        </p:spPr>
      </p:pic>
      <p:sp>
        <p:nvSpPr>
          <p:cNvPr id="11" name="TextBox 10">
            <a:extLst>
              <a:ext uri="{FF2B5EF4-FFF2-40B4-BE49-F238E27FC236}">
                <a16:creationId xmlns:a16="http://schemas.microsoft.com/office/drawing/2014/main" id="{B5C907E8-F56D-1435-6F5C-C25A7C972283}"/>
              </a:ext>
            </a:extLst>
          </p:cNvPr>
          <p:cNvSpPr txBox="1"/>
          <p:nvPr/>
        </p:nvSpPr>
        <p:spPr>
          <a:xfrm>
            <a:off x="1337305" y="3021426"/>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Membres de la famille</a:t>
            </a:r>
          </a:p>
        </p:txBody>
      </p:sp>
    </p:spTree>
    <p:extLst>
      <p:ext uri="{BB962C8B-B14F-4D97-AF65-F5344CB8AC3E}">
        <p14:creationId xmlns:p14="http://schemas.microsoft.com/office/powerpoint/2010/main" val="347897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0CD3-8901-83F3-CAF0-A105D53494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19D3A5-B26B-639D-8FEC-C6852684AE8E}"/>
              </a:ext>
            </a:extLst>
          </p:cNvPr>
          <p:cNvSpPr>
            <a:spLocks noGrp="1"/>
          </p:cNvSpPr>
          <p:nvPr>
            <p:ph type="body" sz="quarter" idx="11"/>
          </p:nvPr>
        </p:nvSpPr>
        <p:spPr>
          <a:xfrm>
            <a:off x="9753602" y="444728"/>
            <a:ext cx="2035628" cy="632958"/>
          </a:xfrm>
        </p:spPr>
        <p:txBody>
          <a:bodyPr/>
          <a:lstStyle/>
          <a:p>
            <a:r>
              <a:rPr lang="fr-fr" dirty="0"/>
              <a:t>Présentation de Special Olympics</a:t>
            </a:r>
            <a:endParaRPr lang="en-US" dirty="0"/>
          </a:p>
        </p:txBody>
      </p:sp>
      <p:sp>
        <p:nvSpPr>
          <p:cNvPr id="3" name="Text Placeholder 2">
            <a:extLst>
              <a:ext uri="{FF2B5EF4-FFF2-40B4-BE49-F238E27FC236}">
                <a16:creationId xmlns:a16="http://schemas.microsoft.com/office/drawing/2014/main" id="{9AE1CC77-DEC1-BDAD-E4EF-8FF28A6399DB}"/>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A521AC50-D75D-200E-8844-FC28CEABA8FD}"/>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19C5FE26-68DC-5488-EA92-73FAC3AB457C}"/>
              </a:ext>
            </a:extLst>
          </p:cNvPr>
          <p:cNvSpPr txBox="1"/>
          <p:nvPr/>
        </p:nvSpPr>
        <p:spPr>
          <a:xfrm>
            <a:off x="811899" y="13158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Définitions</a:t>
            </a:r>
          </a:p>
        </p:txBody>
      </p:sp>
      <p:pic>
        <p:nvPicPr>
          <p:cNvPr id="8" name="Picture 7" descr="Un cercle bleu avec des flèches orange&#10;&#10;Description générée automatiquement">
            <a:extLst>
              <a:ext uri="{FF2B5EF4-FFF2-40B4-BE49-F238E27FC236}">
                <a16:creationId xmlns:a16="http://schemas.microsoft.com/office/drawing/2014/main" id="{07D87FF0-0D32-19FE-9DC5-17CF12FF2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4" name="TextBox 13">
            <a:extLst>
              <a:ext uri="{FF2B5EF4-FFF2-40B4-BE49-F238E27FC236}">
                <a16:creationId xmlns:a16="http://schemas.microsoft.com/office/drawing/2014/main" id="{59DF5897-0F83-EF1D-E316-41AFA575EF6F}"/>
              </a:ext>
            </a:extLst>
          </p:cNvPr>
          <p:cNvSpPr txBox="1"/>
          <p:nvPr/>
        </p:nvSpPr>
        <p:spPr>
          <a:xfrm>
            <a:off x="4445000" y="2053166"/>
            <a:ext cx="6515100" cy="2616101"/>
          </a:xfrm>
          <a:prstGeom prst="rect">
            <a:avLst/>
          </a:prstGeom>
          <a:noFill/>
        </p:spPr>
        <p:txBody>
          <a:bodyPr wrap="square" rtlCol="0">
            <a:spAutoFit/>
          </a:bodyPr>
          <a:lstStyle/>
          <a:p>
            <a:pPr>
              <a:spcAft>
                <a:spcPts val="1200"/>
              </a:spcAft>
            </a:pPr>
            <a:r>
              <a:rPr lang="fr-fr" dirty="0">
                <a:latin typeface="Ubuntu Light" panose="020B0304030602030204" pitchFamily="34" charset="0"/>
              </a:rPr>
              <a:t>Selon l’Association américaine des déficiences </a:t>
            </a:r>
            <a:r>
              <a:rPr lang="fr-fr">
                <a:latin typeface="Ubuntu Light" panose="020B0304030602030204" pitchFamily="34" charset="0"/>
              </a:rPr>
              <a:t>intellectuelles </a:t>
            </a:r>
            <a:br>
              <a:rPr lang="fr-fr">
                <a:latin typeface="Ubuntu Light" panose="020B0304030602030204" pitchFamily="34" charset="0"/>
              </a:rPr>
            </a:br>
            <a:r>
              <a:rPr lang="fr-fr">
                <a:latin typeface="Ubuntu Light" panose="020B0304030602030204" pitchFamily="34" charset="0"/>
              </a:rPr>
              <a:t>et </a:t>
            </a:r>
            <a:r>
              <a:rPr lang="fr-fr" dirty="0">
                <a:latin typeface="Ubuntu Light" panose="020B0304030602030204" pitchFamily="34" charset="0"/>
              </a:rPr>
              <a:t>de développement, une personne présente une déficience intellectuelle si elle répond à trois critères : </a:t>
            </a:r>
          </a:p>
          <a:p>
            <a:pPr marL="444500" indent="-355600">
              <a:spcAft>
                <a:spcPts val="600"/>
              </a:spcAft>
              <a:buBlip>
                <a:blip r:embed="rId4"/>
              </a:buBlip>
            </a:pPr>
            <a:r>
              <a:rPr lang="fr-fr" dirty="0">
                <a:latin typeface="Ubuntu Light" panose="020B0304030602030204" pitchFamily="34" charset="0"/>
              </a:rPr>
              <a:t>Le QI est inférieur à 70.</a:t>
            </a:r>
          </a:p>
          <a:p>
            <a:pPr marL="444500" indent="-355600">
              <a:spcAft>
                <a:spcPts val="600"/>
              </a:spcAft>
              <a:buBlip>
                <a:blip r:embed="rId4"/>
              </a:buBlip>
            </a:pPr>
            <a:r>
              <a:rPr lang="fr-fr" dirty="0">
                <a:latin typeface="Ubuntu Light" panose="020B0304030602030204" pitchFamily="34" charset="0"/>
              </a:rPr>
              <a:t>Il existe des limites importantes au comportement adaptatif dans un ou plusieurs des domaines suivants : compétences conceptuelles, sociales ou pratiques.</a:t>
            </a:r>
          </a:p>
          <a:p>
            <a:pPr marL="444500" indent="-355600">
              <a:spcAft>
                <a:spcPts val="600"/>
              </a:spcAft>
              <a:buBlip>
                <a:blip r:embed="rId4"/>
              </a:buBlip>
            </a:pPr>
            <a:r>
              <a:rPr lang="fr-fr" dirty="0">
                <a:latin typeface="Ubuntu Light" panose="020B0304030602030204" pitchFamily="34" charset="0"/>
              </a:rPr>
              <a:t>Le trouble se manifeste avant l’âge de 22 ans.</a:t>
            </a:r>
          </a:p>
        </p:txBody>
      </p:sp>
      <p:pic>
        <p:nvPicPr>
          <p:cNvPr id="17" name="Picture 16" descr="Un cercle bleu avec des flèches orange&#10;&#10;Description générée automatiquement">
            <a:extLst>
              <a:ext uri="{FF2B5EF4-FFF2-40B4-BE49-F238E27FC236}">
                <a16:creationId xmlns:a16="http://schemas.microsoft.com/office/drawing/2014/main" id="{EA506378-4EE4-3E31-5945-C997C43A43F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E08C937D-9052-0AFB-3293-4A8B9BA72947}"/>
              </a:ext>
            </a:extLst>
          </p:cNvPr>
          <p:cNvSpPr txBox="1"/>
          <p:nvPr/>
        </p:nvSpPr>
        <p:spPr>
          <a:xfrm>
            <a:off x="1337305" y="253176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Athlète</a:t>
            </a:r>
          </a:p>
        </p:txBody>
      </p:sp>
      <p:pic>
        <p:nvPicPr>
          <p:cNvPr id="21" name="Picture 20" descr="Un cercle bleu avec des flèches orange&#10;&#10;Description générée automatiquement">
            <a:extLst>
              <a:ext uri="{FF2B5EF4-FFF2-40B4-BE49-F238E27FC236}">
                <a16:creationId xmlns:a16="http://schemas.microsoft.com/office/drawing/2014/main" id="{79954268-6491-B3D9-F527-E46E11F06BE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420697A0-0E56-6F9B-D3A4-BE1D920595BD}"/>
              </a:ext>
            </a:extLst>
          </p:cNvPr>
          <p:cNvSpPr txBox="1"/>
          <p:nvPr/>
        </p:nvSpPr>
        <p:spPr>
          <a:xfrm>
            <a:off x="1337305" y="353284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Sports Unifiés®</a:t>
            </a:r>
          </a:p>
        </p:txBody>
      </p:sp>
      <p:pic>
        <p:nvPicPr>
          <p:cNvPr id="23" name="Picture 22" descr="Un cercle bleu avec des flèches orange&#10;&#10;Description générée automatiquement">
            <a:extLst>
              <a:ext uri="{FF2B5EF4-FFF2-40B4-BE49-F238E27FC236}">
                <a16:creationId xmlns:a16="http://schemas.microsoft.com/office/drawing/2014/main" id="{B0A0904D-A096-32ED-9E9F-B057C534B92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85F019D9-1491-0636-42E6-0FAD1135FF50}"/>
              </a:ext>
            </a:extLst>
          </p:cNvPr>
          <p:cNvSpPr txBox="1"/>
          <p:nvPr/>
        </p:nvSpPr>
        <p:spPr>
          <a:xfrm>
            <a:off x="1337305" y="4042765"/>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Partenaires Unifiés</a:t>
            </a:r>
          </a:p>
        </p:txBody>
      </p:sp>
      <p:pic>
        <p:nvPicPr>
          <p:cNvPr id="25" name="Picture 24" descr="Un cercle bleu avec des flèches orange&#10;&#10;Description générée automatiquement">
            <a:extLst>
              <a:ext uri="{FF2B5EF4-FFF2-40B4-BE49-F238E27FC236}">
                <a16:creationId xmlns:a16="http://schemas.microsoft.com/office/drawing/2014/main" id="{0D3C885F-DA64-0939-B1E9-5BB976C0DEA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D1DA68D-B3DD-4373-E257-3C90F89B0B12}"/>
              </a:ext>
            </a:extLst>
          </p:cNvPr>
          <p:cNvSpPr txBox="1"/>
          <p:nvPr/>
        </p:nvSpPr>
        <p:spPr>
          <a:xfrm>
            <a:off x="1337305" y="4530921"/>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Écoles Unifiées</a:t>
            </a:r>
          </a:p>
        </p:txBody>
      </p:sp>
      <p:pic>
        <p:nvPicPr>
          <p:cNvPr id="9" name="Picture 8" descr="Un cercle bleu avec des flèches orange&#10;&#10;Description générée automatiquement">
            <a:extLst>
              <a:ext uri="{FF2B5EF4-FFF2-40B4-BE49-F238E27FC236}">
                <a16:creationId xmlns:a16="http://schemas.microsoft.com/office/drawing/2014/main" id="{7951A9DC-6E40-DA93-3625-C051F269505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C6DF4E3B-2686-F220-DD49-AFCB6C105F21}"/>
              </a:ext>
            </a:extLst>
          </p:cNvPr>
          <p:cNvSpPr txBox="1"/>
          <p:nvPr/>
        </p:nvSpPr>
        <p:spPr>
          <a:xfrm>
            <a:off x="1337305" y="3021426"/>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Membres de la famille</a:t>
            </a:r>
          </a:p>
        </p:txBody>
      </p:sp>
      <p:sp>
        <p:nvSpPr>
          <p:cNvPr id="6" name="TextBox 5">
            <a:extLst>
              <a:ext uri="{FF2B5EF4-FFF2-40B4-BE49-F238E27FC236}">
                <a16:creationId xmlns:a16="http://schemas.microsoft.com/office/drawing/2014/main" id="{5C20E57B-29D4-DCD0-79FD-2FFCECB559FC}"/>
              </a:ext>
            </a:extLst>
          </p:cNvPr>
          <p:cNvSpPr txBox="1"/>
          <p:nvPr/>
        </p:nvSpPr>
        <p:spPr>
          <a:xfrm>
            <a:off x="1337305" y="2053166"/>
            <a:ext cx="3522078" cy="400110"/>
          </a:xfrm>
          <a:prstGeom prst="rect">
            <a:avLst/>
          </a:prstGeom>
          <a:noFill/>
        </p:spPr>
        <p:txBody>
          <a:bodyPr wrap="square" rtlCol="0">
            <a:spAutoFit/>
          </a:bodyPr>
          <a:lstStyle/>
          <a:p>
            <a:r>
              <a:rPr lang="fr-fr" sz="2000" b="1" spc="-20" dirty="0">
                <a:solidFill>
                  <a:srgbClr val="292662"/>
                </a:solidFill>
                <a:latin typeface="Ubuntu Light" panose="020B0304030602030204" pitchFamily="34" charset="0"/>
              </a:rPr>
              <a:t>Déficience intellectuelle</a:t>
            </a:r>
          </a:p>
        </p:txBody>
      </p:sp>
    </p:spTree>
    <p:extLst>
      <p:ext uri="{BB962C8B-B14F-4D97-AF65-F5344CB8AC3E}">
        <p14:creationId xmlns:p14="http://schemas.microsoft.com/office/powerpoint/2010/main" val="232103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668C-9E27-411C-7A37-E2081497DF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145F15-778C-0546-A051-082CB599894F}"/>
              </a:ext>
            </a:extLst>
          </p:cNvPr>
          <p:cNvSpPr>
            <a:spLocks noGrp="1"/>
          </p:cNvSpPr>
          <p:nvPr>
            <p:ph type="body" sz="quarter" idx="11"/>
          </p:nvPr>
        </p:nvSpPr>
        <p:spPr>
          <a:xfrm>
            <a:off x="9753602" y="444728"/>
            <a:ext cx="2035628" cy="632958"/>
          </a:xfrm>
        </p:spPr>
        <p:txBody>
          <a:bodyPr/>
          <a:lstStyle/>
          <a:p>
            <a:r>
              <a:rPr lang="fr-fr" dirty="0"/>
              <a:t>Présentation de Special Olympics </a:t>
            </a:r>
          </a:p>
        </p:txBody>
      </p:sp>
      <p:sp>
        <p:nvSpPr>
          <p:cNvPr id="3" name="Text Placeholder 2">
            <a:extLst>
              <a:ext uri="{FF2B5EF4-FFF2-40B4-BE49-F238E27FC236}">
                <a16:creationId xmlns:a16="http://schemas.microsoft.com/office/drawing/2014/main" id="{7C0B810D-D1A5-9A4C-69D6-5129BE5900B1}"/>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C8BE2634-9581-C6C9-C75A-84A02A44945D}"/>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DCFF5EA4-E0C4-2316-0A38-22A818443B98}"/>
              </a:ext>
            </a:extLst>
          </p:cNvPr>
          <p:cNvSpPr txBox="1"/>
          <p:nvPr/>
        </p:nvSpPr>
        <p:spPr>
          <a:xfrm>
            <a:off x="811899" y="13158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Définitions</a:t>
            </a:r>
          </a:p>
        </p:txBody>
      </p:sp>
      <p:pic>
        <p:nvPicPr>
          <p:cNvPr id="8" name="Picture 7" descr="Un cercle bleu avec des flèches orange&#10;&#10;Description générée automatiquement">
            <a:extLst>
              <a:ext uri="{FF2B5EF4-FFF2-40B4-BE49-F238E27FC236}">
                <a16:creationId xmlns:a16="http://schemas.microsoft.com/office/drawing/2014/main" id="{122DCDB5-87A8-C2D3-66A7-5D02CCF7B06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4" name="TextBox 13">
            <a:extLst>
              <a:ext uri="{FF2B5EF4-FFF2-40B4-BE49-F238E27FC236}">
                <a16:creationId xmlns:a16="http://schemas.microsoft.com/office/drawing/2014/main" id="{851C453A-D681-CAEB-ACAD-D42F003E38FF}"/>
              </a:ext>
            </a:extLst>
          </p:cNvPr>
          <p:cNvSpPr txBox="1"/>
          <p:nvPr/>
        </p:nvSpPr>
        <p:spPr>
          <a:xfrm>
            <a:off x="4445000" y="2563342"/>
            <a:ext cx="6515100" cy="2339102"/>
          </a:xfrm>
          <a:prstGeom prst="rect">
            <a:avLst/>
          </a:prstGeom>
          <a:noFill/>
        </p:spPr>
        <p:txBody>
          <a:bodyPr wrap="square" rtlCol="0">
            <a:spAutoFit/>
          </a:bodyPr>
          <a:lstStyle/>
          <a:p>
            <a:pPr marL="355600" indent="-355600">
              <a:spcAft>
                <a:spcPts val="1200"/>
              </a:spcAft>
              <a:buBlip>
                <a:blip r:embed="rId4"/>
              </a:buBlip>
            </a:pPr>
            <a:r>
              <a:rPr lang="fr-fr" dirty="0">
                <a:latin typeface="Ubuntu Light" panose="020B0304030602030204" pitchFamily="34" charset="0"/>
              </a:rPr>
              <a:t>Personnes de tous âges et de tous niveaux qui ont été identifiées comme ayant une déficience </a:t>
            </a:r>
            <a:r>
              <a:rPr lang="fr-fr">
                <a:latin typeface="Ubuntu Light" panose="020B0304030602030204" pitchFamily="34" charset="0"/>
              </a:rPr>
              <a:t>intellectuelle </a:t>
            </a:r>
            <a:br>
              <a:rPr lang="fr-fr">
                <a:latin typeface="Ubuntu Light" panose="020B0304030602030204" pitchFamily="34" charset="0"/>
              </a:rPr>
            </a:br>
            <a:r>
              <a:rPr lang="fr-fr">
                <a:latin typeface="Ubuntu Light" panose="020B0304030602030204" pitchFamily="34" charset="0"/>
              </a:rPr>
              <a:t>par </a:t>
            </a:r>
            <a:r>
              <a:rPr lang="fr-fr" dirty="0">
                <a:latin typeface="Ubuntu Light" panose="020B0304030602030204" pitchFamily="34" charset="0"/>
              </a:rPr>
              <a:t>un professionnel de santé</a:t>
            </a:r>
          </a:p>
          <a:p>
            <a:pPr marL="355600" indent="-355600">
              <a:spcAft>
                <a:spcPts val="1200"/>
              </a:spcAft>
              <a:buBlip>
                <a:blip r:embed="rId4"/>
              </a:buBlip>
            </a:pPr>
            <a:r>
              <a:rPr lang="fr-fr" dirty="0">
                <a:latin typeface="Ubuntu Light" panose="020B0304030602030204" pitchFamily="34" charset="0"/>
              </a:rPr>
              <a:t>Admissible à l’entraînement et à la </a:t>
            </a:r>
            <a:r>
              <a:rPr lang="fr-fr">
                <a:latin typeface="Ubuntu Light" panose="020B0304030602030204" pitchFamily="34" charset="0"/>
              </a:rPr>
              <a:t>compétition </a:t>
            </a:r>
            <a:br>
              <a:rPr lang="fr-fr">
                <a:latin typeface="Ubuntu Light" panose="020B0304030602030204" pitchFamily="34" charset="0"/>
              </a:rPr>
            </a:br>
            <a:r>
              <a:rPr lang="fr-fr">
                <a:latin typeface="Ubuntu Light" panose="020B0304030602030204" pitchFamily="34" charset="0"/>
              </a:rPr>
              <a:t>dès </a:t>
            </a:r>
            <a:r>
              <a:rPr lang="fr-fr" dirty="0">
                <a:latin typeface="Ubuntu Light" panose="020B0304030602030204" pitchFamily="34" charset="0"/>
              </a:rPr>
              <a:t>8 ans sans limite d’âge supérieure</a:t>
            </a:r>
          </a:p>
          <a:p>
            <a:pPr marL="355600" indent="-355600">
              <a:spcAft>
                <a:spcPts val="1200"/>
              </a:spcAft>
              <a:buBlip>
                <a:blip r:embed="rId4"/>
              </a:buBlip>
            </a:pPr>
            <a:r>
              <a:rPr lang="fr-fr" dirty="0">
                <a:latin typeface="Ubuntu Light" panose="020B0304030602030204" pitchFamily="34" charset="0"/>
              </a:rPr>
              <a:t>Les enfants de moins de 8 ans sont </a:t>
            </a:r>
            <a:r>
              <a:rPr lang="fr-fr">
                <a:latin typeface="Ubuntu Light" panose="020B0304030602030204" pitchFamily="34" charset="0"/>
              </a:rPr>
              <a:t>éligibles </a:t>
            </a:r>
            <a:br>
              <a:rPr lang="fr-fr">
                <a:latin typeface="Ubuntu Light" panose="020B0304030602030204" pitchFamily="34" charset="0"/>
              </a:rPr>
            </a:br>
            <a:r>
              <a:rPr lang="fr-fr">
                <a:latin typeface="Ubuntu Light" panose="020B0304030602030204" pitchFamily="34" charset="0"/>
              </a:rPr>
              <a:t>au </a:t>
            </a:r>
            <a:r>
              <a:rPr lang="fr-fr" dirty="0">
                <a:latin typeface="Ubuntu Light" panose="020B0304030602030204" pitchFamily="34" charset="0"/>
              </a:rPr>
              <a:t>programme Jeunes Athlètes.</a:t>
            </a:r>
          </a:p>
        </p:txBody>
      </p:sp>
      <p:pic>
        <p:nvPicPr>
          <p:cNvPr id="17" name="Picture 16" descr="Un cercle bleu avec des flèches orange&#10;&#10;Description générée automatiquement">
            <a:extLst>
              <a:ext uri="{FF2B5EF4-FFF2-40B4-BE49-F238E27FC236}">
                <a16:creationId xmlns:a16="http://schemas.microsoft.com/office/drawing/2014/main" id="{43AE87D9-F9FA-A055-A8B5-5C5C35696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B7BDCF6B-5D6B-A3ED-0670-F2AB9C1C85B6}"/>
              </a:ext>
            </a:extLst>
          </p:cNvPr>
          <p:cNvSpPr txBox="1"/>
          <p:nvPr/>
        </p:nvSpPr>
        <p:spPr>
          <a:xfrm>
            <a:off x="1337305" y="2531767"/>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Athlète</a:t>
            </a:r>
          </a:p>
        </p:txBody>
      </p:sp>
      <p:pic>
        <p:nvPicPr>
          <p:cNvPr id="21" name="Picture 20" descr="Un cercle bleu avec des flèches orange&#10;&#10;Description générée automatiquement">
            <a:extLst>
              <a:ext uri="{FF2B5EF4-FFF2-40B4-BE49-F238E27FC236}">
                <a16:creationId xmlns:a16="http://schemas.microsoft.com/office/drawing/2014/main" id="{2705C208-616D-ED9E-34EF-64FB2CEE365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603542FC-5E06-00DA-A32D-FBB17F678EBC}"/>
              </a:ext>
            </a:extLst>
          </p:cNvPr>
          <p:cNvSpPr txBox="1"/>
          <p:nvPr/>
        </p:nvSpPr>
        <p:spPr>
          <a:xfrm>
            <a:off x="1337305" y="353284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Sports Unifiés®</a:t>
            </a:r>
          </a:p>
        </p:txBody>
      </p:sp>
      <p:pic>
        <p:nvPicPr>
          <p:cNvPr id="23" name="Picture 22" descr="Un cercle bleu avec des flèches orange&#10;&#10;Description générée automatiquement">
            <a:extLst>
              <a:ext uri="{FF2B5EF4-FFF2-40B4-BE49-F238E27FC236}">
                <a16:creationId xmlns:a16="http://schemas.microsoft.com/office/drawing/2014/main" id="{9FDC457E-0B1A-19AC-0601-B55FFAD1B6F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C81A10B8-32A8-5FB0-4345-E375AC1A42CA}"/>
              </a:ext>
            </a:extLst>
          </p:cNvPr>
          <p:cNvSpPr txBox="1"/>
          <p:nvPr/>
        </p:nvSpPr>
        <p:spPr>
          <a:xfrm>
            <a:off x="1337305" y="4042765"/>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Partenaires Unifiés</a:t>
            </a:r>
          </a:p>
        </p:txBody>
      </p:sp>
      <p:pic>
        <p:nvPicPr>
          <p:cNvPr id="25" name="Picture 24" descr="Un cercle bleu avec des flèches orange&#10;&#10;Description générée automatiquement">
            <a:extLst>
              <a:ext uri="{FF2B5EF4-FFF2-40B4-BE49-F238E27FC236}">
                <a16:creationId xmlns:a16="http://schemas.microsoft.com/office/drawing/2014/main" id="{DFA513DA-CAD5-40A6-AFA3-12CF782A7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9C6123E-E90E-BEAB-70A7-D4F76AE868CC}"/>
              </a:ext>
            </a:extLst>
          </p:cNvPr>
          <p:cNvSpPr txBox="1"/>
          <p:nvPr/>
        </p:nvSpPr>
        <p:spPr>
          <a:xfrm>
            <a:off x="1337305" y="4530921"/>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Écoles Unifiées</a:t>
            </a:r>
          </a:p>
        </p:txBody>
      </p:sp>
      <p:pic>
        <p:nvPicPr>
          <p:cNvPr id="12" name="Picture 11" descr="Un cercle bleu avec des flèches orange&#10;&#10;Description générée automatiquement">
            <a:extLst>
              <a:ext uri="{FF2B5EF4-FFF2-40B4-BE49-F238E27FC236}">
                <a16:creationId xmlns:a16="http://schemas.microsoft.com/office/drawing/2014/main" id="{BA4BCBB5-BFEC-6D96-2C67-B5A1A807FE3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5" name="TextBox 14">
            <a:extLst>
              <a:ext uri="{FF2B5EF4-FFF2-40B4-BE49-F238E27FC236}">
                <a16:creationId xmlns:a16="http://schemas.microsoft.com/office/drawing/2014/main" id="{1A240195-4815-C6E1-0B6A-465A34541580}"/>
              </a:ext>
            </a:extLst>
          </p:cNvPr>
          <p:cNvSpPr txBox="1"/>
          <p:nvPr/>
        </p:nvSpPr>
        <p:spPr>
          <a:xfrm>
            <a:off x="1337305" y="3021426"/>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Membres de la famille</a:t>
            </a:r>
          </a:p>
        </p:txBody>
      </p:sp>
      <p:sp>
        <p:nvSpPr>
          <p:cNvPr id="6" name="TextBox 5">
            <a:extLst>
              <a:ext uri="{FF2B5EF4-FFF2-40B4-BE49-F238E27FC236}">
                <a16:creationId xmlns:a16="http://schemas.microsoft.com/office/drawing/2014/main" id="{AA641B12-E0F7-A3C2-71D8-CFF3F9F3AE03}"/>
              </a:ext>
            </a:extLst>
          </p:cNvPr>
          <p:cNvSpPr txBox="1"/>
          <p:nvPr/>
        </p:nvSpPr>
        <p:spPr>
          <a:xfrm>
            <a:off x="1337305" y="2053166"/>
            <a:ext cx="3522078" cy="400110"/>
          </a:xfrm>
          <a:prstGeom prst="rect">
            <a:avLst/>
          </a:prstGeom>
          <a:noFill/>
        </p:spPr>
        <p:txBody>
          <a:bodyPr wrap="square" rtlCol="0">
            <a:spAutoFit/>
          </a:bodyPr>
          <a:lstStyle/>
          <a:p>
            <a:r>
              <a:rPr lang="fr-fr" sz="2000" b="1" spc="-20" dirty="0">
                <a:solidFill>
                  <a:schemeClr val="bg1">
                    <a:lumMod val="75000"/>
                  </a:schemeClr>
                </a:solidFill>
                <a:latin typeface="Ubuntu Light" panose="020B0304030602030204" pitchFamily="34" charset="0"/>
              </a:rPr>
              <a:t>Déficience intellectuelle</a:t>
            </a:r>
          </a:p>
        </p:txBody>
      </p:sp>
    </p:spTree>
    <p:extLst>
      <p:ext uri="{BB962C8B-B14F-4D97-AF65-F5344CB8AC3E}">
        <p14:creationId xmlns:p14="http://schemas.microsoft.com/office/powerpoint/2010/main" val="344254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8055-28A7-0042-9644-2054548DCB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3A757F-36BF-E767-F3CD-7472A331714B}"/>
              </a:ext>
            </a:extLst>
          </p:cNvPr>
          <p:cNvSpPr>
            <a:spLocks noGrp="1"/>
          </p:cNvSpPr>
          <p:nvPr>
            <p:ph type="body" sz="quarter" idx="11"/>
          </p:nvPr>
        </p:nvSpPr>
        <p:spPr>
          <a:xfrm>
            <a:off x="9753601" y="444728"/>
            <a:ext cx="1992085" cy="632958"/>
          </a:xfrm>
        </p:spPr>
        <p:txBody>
          <a:bodyPr/>
          <a:lstStyle/>
          <a:p>
            <a:r>
              <a:rPr lang="fr-fr" dirty="0"/>
              <a:t>Présentation de Special Olympics </a:t>
            </a:r>
          </a:p>
        </p:txBody>
      </p:sp>
      <p:sp>
        <p:nvSpPr>
          <p:cNvPr id="3" name="Text Placeholder 2">
            <a:extLst>
              <a:ext uri="{FF2B5EF4-FFF2-40B4-BE49-F238E27FC236}">
                <a16:creationId xmlns:a16="http://schemas.microsoft.com/office/drawing/2014/main" id="{DBE36A49-AFEE-E884-1B6A-DA6A8DD3044E}"/>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E973DC5D-DD21-ADB1-53CE-B8104B357899}"/>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51B90E6B-9A78-1261-9E70-222FA13F26A9}"/>
              </a:ext>
            </a:extLst>
          </p:cNvPr>
          <p:cNvSpPr txBox="1"/>
          <p:nvPr/>
        </p:nvSpPr>
        <p:spPr>
          <a:xfrm>
            <a:off x="811899" y="13158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Définitions</a:t>
            </a:r>
          </a:p>
        </p:txBody>
      </p:sp>
      <p:pic>
        <p:nvPicPr>
          <p:cNvPr id="8" name="Picture 7" descr="Un cercle bleu avec des flèches orange&#10;&#10;Description générée automatiquement">
            <a:extLst>
              <a:ext uri="{FF2B5EF4-FFF2-40B4-BE49-F238E27FC236}">
                <a16:creationId xmlns:a16="http://schemas.microsoft.com/office/drawing/2014/main" id="{8139D6F2-734A-ADD2-35A9-D360436B6B6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4" name="TextBox 13">
            <a:extLst>
              <a:ext uri="{FF2B5EF4-FFF2-40B4-BE49-F238E27FC236}">
                <a16:creationId xmlns:a16="http://schemas.microsoft.com/office/drawing/2014/main" id="{984B122B-9741-A51F-B2D0-78B39C9247E1}"/>
              </a:ext>
            </a:extLst>
          </p:cNvPr>
          <p:cNvSpPr txBox="1"/>
          <p:nvPr/>
        </p:nvSpPr>
        <p:spPr>
          <a:xfrm>
            <a:off x="4445000" y="3023602"/>
            <a:ext cx="7175870" cy="1077218"/>
          </a:xfrm>
          <a:prstGeom prst="rect">
            <a:avLst/>
          </a:prstGeom>
          <a:noFill/>
        </p:spPr>
        <p:txBody>
          <a:bodyPr wrap="square" rtlCol="0">
            <a:spAutoFit/>
          </a:bodyPr>
          <a:lstStyle/>
          <a:p>
            <a:pPr marL="355600" indent="-355600">
              <a:spcAft>
                <a:spcPts val="1200"/>
              </a:spcAft>
              <a:buBlip>
                <a:blip r:embed="rId4"/>
              </a:buBlip>
            </a:pPr>
            <a:r>
              <a:rPr lang="fr-fr" dirty="0">
                <a:latin typeface="Ubuntu Light" panose="020B0304030602030204" pitchFamily="34" charset="0"/>
              </a:rPr>
              <a:t>Encouragés à participer à tous les niveaux de Special Olympics : bénévoles, entraîneurs et partenaires des Sports Unifiés </a:t>
            </a:r>
          </a:p>
          <a:p>
            <a:pPr marL="355600" indent="-355600">
              <a:spcAft>
                <a:spcPts val="1200"/>
              </a:spcAft>
              <a:buBlip>
                <a:blip r:embed="rId4"/>
              </a:buBlip>
            </a:pPr>
            <a:r>
              <a:rPr lang="fr-fr" dirty="0">
                <a:latin typeface="Ubuntu Light" panose="020B0304030602030204" pitchFamily="34" charset="0"/>
              </a:rPr>
              <a:t>Composante essentielle de la plupart des Programmes locaux</a:t>
            </a:r>
          </a:p>
        </p:txBody>
      </p:sp>
      <p:pic>
        <p:nvPicPr>
          <p:cNvPr id="17" name="Picture 16" descr="Un cercle bleu avec des flèches orange&#10;&#10;Description générée automatiquement">
            <a:extLst>
              <a:ext uri="{FF2B5EF4-FFF2-40B4-BE49-F238E27FC236}">
                <a16:creationId xmlns:a16="http://schemas.microsoft.com/office/drawing/2014/main" id="{25C8EFF0-0DE9-4712-1DD3-ACFDD9A824E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7DC835B-F2A3-6BE5-886D-058F1FE84B1B}"/>
              </a:ext>
            </a:extLst>
          </p:cNvPr>
          <p:cNvSpPr txBox="1"/>
          <p:nvPr/>
        </p:nvSpPr>
        <p:spPr>
          <a:xfrm>
            <a:off x="1337305" y="253176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Athlète</a:t>
            </a:r>
          </a:p>
        </p:txBody>
      </p:sp>
      <p:sp>
        <p:nvSpPr>
          <p:cNvPr id="22" name="TextBox 21">
            <a:extLst>
              <a:ext uri="{FF2B5EF4-FFF2-40B4-BE49-F238E27FC236}">
                <a16:creationId xmlns:a16="http://schemas.microsoft.com/office/drawing/2014/main" id="{34586C47-7A29-94D9-6887-1DBAED3B5E06}"/>
              </a:ext>
            </a:extLst>
          </p:cNvPr>
          <p:cNvSpPr txBox="1"/>
          <p:nvPr/>
        </p:nvSpPr>
        <p:spPr>
          <a:xfrm>
            <a:off x="1337305" y="353284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Sports Unifiés®</a:t>
            </a:r>
          </a:p>
        </p:txBody>
      </p:sp>
      <p:pic>
        <p:nvPicPr>
          <p:cNvPr id="23" name="Picture 22" descr="Un cercle bleu avec des flèches orange&#10;&#10;Description générée automatiquement">
            <a:extLst>
              <a:ext uri="{FF2B5EF4-FFF2-40B4-BE49-F238E27FC236}">
                <a16:creationId xmlns:a16="http://schemas.microsoft.com/office/drawing/2014/main" id="{C2C4C5B7-0357-2252-64F9-7990E72F5A9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93C051E0-0C83-298C-535D-E070A0A19C01}"/>
              </a:ext>
            </a:extLst>
          </p:cNvPr>
          <p:cNvSpPr txBox="1"/>
          <p:nvPr/>
        </p:nvSpPr>
        <p:spPr>
          <a:xfrm>
            <a:off x="1337305" y="4042765"/>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Partenaires Unifiés</a:t>
            </a:r>
          </a:p>
        </p:txBody>
      </p:sp>
      <p:pic>
        <p:nvPicPr>
          <p:cNvPr id="25" name="Picture 24" descr="Un cercle bleu avec des flèches orange&#10;&#10;Description générée automatiquement">
            <a:extLst>
              <a:ext uri="{FF2B5EF4-FFF2-40B4-BE49-F238E27FC236}">
                <a16:creationId xmlns:a16="http://schemas.microsoft.com/office/drawing/2014/main" id="{FDB76DB9-ED7A-4420-1426-9BF42C4917F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0626B0E4-2DD9-7DE0-828A-08A80B8ED551}"/>
              </a:ext>
            </a:extLst>
          </p:cNvPr>
          <p:cNvSpPr txBox="1"/>
          <p:nvPr/>
        </p:nvSpPr>
        <p:spPr>
          <a:xfrm>
            <a:off x="1337305" y="4530921"/>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Écoles Unifiées</a:t>
            </a:r>
          </a:p>
        </p:txBody>
      </p:sp>
      <p:pic>
        <p:nvPicPr>
          <p:cNvPr id="7" name="Picture 6" descr="Un cercle bleu avec des flèches orange&#10;&#10;Description générée automatiquement">
            <a:extLst>
              <a:ext uri="{FF2B5EF4-FFF2-40B4-BE49-F238E27FC236}">
                <a16:creationId xmlns:a16="http://schemas.microsoft.com/office/drawing/2014/main" id="{6B800C11-C7E8-36F9-DCCF-8F6E6945039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ercle bleu avec des flèches orange&#10;&#10;Description générée automatiquement">
            <a:extLst>
              <a:ext uri="{FF2B5EF4-FFF2-40B4-BE49-F238E27FC236}">
                <a16:creationId xmlns:a16="http://schemas.microsoft.com/office/drawing/2014/main" id="{B9596DFD-F5B5-BC4C-F171-21FC8EC5C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7BCEC19C-8C5E-66A1-2D66-8E7E7620E1E9}"/>
              </a:ext>
            </a:extLst>
          </p:cNvPr>
          <p:cNvSpPr txBox="1"/>
          <p:nvPr/>
        </p:nvSpPr>
        <p:spPr>
          <a:xfrm>
            <a:off x="1337305" y="3021426"/>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Membres de la famille</a:t>
            </a:r>
          </a:p>
        </p:txBody>
      </p:sp>
      <p:sp>
        <p:nvSpPr>
          <p:cNvPr id="6" name="TextBox 5">
            <a:extLst>
              <a:ext uri="{FF2B5EF4-FFF2-40B4-BE49-F238E27FC236}">
                <a16:creationId xmlns:a16="http://schemas.microsoft.com/office/drawing/2014/main" id="{5042929D-8B8F-B218-3B40-1279197D6EC2}"/>
              </a:ext>
            </a:extLst>
          </p:cNvPr>
          <p:cNvSpPr txBox="1"/>
          <p:nvPr/>
        </p:nvSpPr>
        <p:spPr>
          <a:xfrm>
            <a:off x="1337305" y="2053166"/>
            <a:ext cx="3522078" cy="400110"/>
          </a:xfrm>
          <a:prstGeom prst="rect">
            <a:avLst/>
          </a:prstGeom>
          <a:noFill/>
        </p:spPr>
        <p:txBody>
          <a:bodyPr wrap="square" rtlCol="0">
            <a:spAutoFit/>
          </a:bodyPr>
          <a:lstStyle/>
          <a:p>
            <a:r>
              <a:rPr lang="fr-fr" sz="2000" b="1" spc="-20" dirty="0">
                <a:solidFill>
                  <a:schemeClr val="bg1">
                    <a:lumMod val="75000"/>
                  </a:schemeClr>
                </a:solidFill>
                <a:latin typeface="Ubuntu Light" panose="020B0304030602030204" pitchFamily="34" charset="0"/>
              </a:rPr>
              <a:t>Déficience intellectuelle</a:t>
            </a:r>
          </a:p>
        </p:txBody>
      </p:sp>
    </p:spTree>
    <p:extLst>
      <p:ext uri="{BB962C8B-B14F-4D97-AF65-F5344CB8AC3E}">
        <p14:creationId xmlns:p14="http://schemas.microsoft.com/office/powerpoint/2010/main" val="2065592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F926-D771-4AF2-C1E4-E54C9DCFD1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F9E128-82B9-3651-9241-1005CA84EB6E}"/>
              </a:ext>
            </a:extLst>
          </p:cNvPr>
          <p:cNvSpPr>
            <a:spLocks noGrp="1"/>
          </p:cNvSpPr>
          <p:nvPr>
            <p:ph type="body" sz="quarter" idx="11"/>
          </p:nvPr>
        </p:nvSpPr>
        <p:spPr>
          <a:xfrm>
            <a:off x="9753106" y="443836"/>
            <a:ext cx="2055585" cy="632958"/>
          </a:xfrm>
        </p:spPr>
        <p:txBody>
          <a:bodyPr/>
          <a:lstStyle/>
          <a:p>
            <a:r>
              <a:rPr lang="fr-fr" dirty="0"/>
              <a:t>Présentation de Special Olympics </a:t>
            </a:r>
          </a:p>
        </p:txBody>
      </p:sp>
      <p:sp>
        <p:nvSpPr>
          <p:cNvPr id="3" name="Text Placeholder 2">
            <a:extLst>
              <a:ext uri="{FF2B5EF4-FFF2-40B4-BE49-F238E27FC236}">
                <a16:creationId xmlns:a16="http://schemas.microsoft.com/office/drawing/2014/main" id="{1EDA467F-9630-8BF1-1A6A-37806FE9AC1E}"/>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F33CFDD9-9D51-EE25-1285-710A2F91EED9}"/>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8007A68B-4F1B-58E2-721F-58AAD6DA5C13}"/>
              </a:ext>
            </a:extLst>
          </p:cNvPr>
          <p:cNvSpPr txBox="1"/>
          <p:nvPr/>
        </p:nvSpPr>
        <p:spPr>
          <a:xfrm>
            <a:off x="811899" y="13158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Définitions</a:t>
            </a:r>
          </a:p>
        </p:txBody>
      </p:sp>
      <p:pic>
        <p:nvPicPr>
          <p:cNvPr id="8" name="Picture 7" descr="Un cercle bleu avec des flèches orange&#10;&#10;Description générée automatiquement">
            <a:extLst>
              <a:ext uri="{FF2B5EF4-FFF2-40B4-BE49-F238E27FC236}">
                <a16:creationId xmlns:a16="http://schemas.microsoft.com/office/drawing/2014/main" id="{E9F98C4A-7FCD-124A-D42D-2316D72C603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4" name="TextBox 13">
            <a:extLst>
              <a:ext uri="{FF2B5EF4-FFF2-40B4-BE49-F238E27FC236}">
                <a16:creationId xmlns:a16="http://schemas.microsoft.com/office/drawing/2014/main" id="{9AD4BF9A-D88B-CD31-7F9A-F60B447F41EA}"/>
              </a:ext>
            </a:extLst>
          </p:cNvPr>
          <p:cNvSpPr txBox="1"/>
          <p:nvPr/>
        </p:nvSpPr>
        <p:spPr>
          <a:xfrm>
            <a:off x="4445000" y="3532847"/>
            <a:ext cx="7363691" cy="1631216"/>
          </a:xfrm>
          <a:prstGeom prst="rect">
            <a:avLst/>
          </a:prstGeom>
          <a:noFill/>
        </p:spPr>
        <p:txBody>
          <a:bodyPr wrap="square" rtlCol="0">
            <a:spAutoFit/>
          </a:bodyPr>
          <a:lstStyle/>
          <a:p>
            <a:pPr marL="355600" indent="-355600">
              <a:spcAft>
                <a:spcPts val="1200"/>
              </a:spcAft>
              <a:buBlip>
                <a:blip r:embed="rId4"/>
              </a:buBlip>
            </a:pPr>
            <a:r>
              <a:rPr lang="fr-fr" dirty="0">
                <a:latin typeface="Ubuntu Light" panose="020B0304030602030204" pitchFamily="34" charset="0"/>
              </a:rPr>
              <a:t>Réunit dans la même équipe des personnes avec et </a:t>
            </a:r>
            <a:r>
              <a:rPr lang="fr-fr">
                <a:latin typeface="Ubuntu Light" panose="020B0304030602030204" pitchFamily="34" charset="0"/>
              </a:rPr>
              <a:t>sans </a:t>
            </a:r>
            <a:br>
              <a:rPr lang="fr-fr">
                <a:latin typeface="Ubuntu Light" panose="020B0304030602030204" pitchFamily="34" charset="0"/>
              </a:rPr>
            </a:br>
            <a:r>
              <a:rPr lang="fr-fr">
                <a:latin typeface="Ubuntu Light" panose="020B0304030602030204" pitchFamily="34" charset="0"/>
              </a:rPr>
              <a:t>handicap </a:t>
            </a:r>
            <a:r>
              <a:rPr lang="fr-fr" dirty="0">
                <a:latin typeface="Ubuntu Light" panose="020B0304030602030204" pitchFamily="34" charset="0"/>
              </a:rPr>
              <a:t>intellectuel. </a:t>
            </a:r>
          </a:p>
          <a:p>
            <a:pPr marL="355600" indent="-355600">
              <a:spcAft>
                <a:spcPts val="1200"/>
              </a:spcAft>
              <a:buBlip>
                <a:blip r:embed="rId4"/>
              </a:buBlip>
            </a:pPr>
            <a:r>
              <a:rPr lang="fr-fr" dirty="0">
                <a:latin typeface="Ubuntu Light" panose="020B0304030602030204" pitchFamily="34" charset="0"/>
              </a:rPr>
              <a:t>Inspiré par un principe simple : s’entraîner </a:t>
            </a:r>
            <a:r>
              <a:rPr lang="fr-fr">
                <a:latin typeface="Ubuntu Light" panose="020B0304030602030204" pitchFamily="34" charset="0"/>
              </a:rPr>
              <a:t>ensemble </a:t>
            </a:r>
            <a:br>
              <a:rPr lang="fr-fr">
                <a:latin typeface="Ubuntu Light" panose="020B0304030602030204" pitchFamily="34" charset="0"/>
              </a:rPr>
            </a:br>
            <a:r>
              <a:rPr lang="fr-fr">
                <a:latin typeface="Ubuntu Light" panose="020B0304030602030204" pitchFamily="34" charset="0"/>
              </a:rPr>
              <a:t>et jouer </a:t>
            </a:r>
            <a:r>
              <a:rPr lang="fr-fr" dirty="0">
                <a:latin typeface="Ubuntu Light" panose="020B0304030602030204" pitchFamily="34" charset="0"/>
              </a:rPr>
              <a:t>ensemble permet de favoriser et </a:t>
            </a:r>
            <a:r>
              <a:rPr lang="fr-fr">
                <a:latin typeface="Ubuntu Light" panose="020B0304030602030204" pitchFamily="34" charset="0"/>
              </a:rPr>
              <a:t>d’accélérer </a:t>
            </a:r>
            <a:br>
              <a:rPr lang="fr-fr">
                <a:latin typeface="Ubuntu Light" panose="020B0304030602030204" pitchFamily="34" charset="0"/>
              </a:rPr>
            </a:br>
            <a:r>
              <a:rPr lang="fr-fr">
                <a:latin typeface="Ubuntu Light" panose="020B0304030602030204" pitchFamily="34" charset="0"/>
              </a:rPr>
              <a:t>l’amitié </a:t>
            </a:r>
            <a:r>
              <a:rPr lang="fr-fr" dirty="0">
                <a:latin typeface="Ubuntu Light" panose="020B0304030602030204" pitchFamily="34" charset="0"/>
              </a:rPr>
              <a:t>et la compréhension.</a:t>
            </a:r>
          </a:p>
        </p:txBody>
      </p:sp>
      <p:pic>
        <p:nvPicPr>
          <p:cNvPr id="17" name="Picture 16" descr="Un cercle bleu avec des flèches orange&#10;&#10;Description générée automatiquement">
            <a:extLst>
              <a:ext uri="{FF2B5EF4-FFF2-40B4-BE49-F238E27FC236}">
                <a16:creationId xmlns:a16="http://schemas.microsoft.com/office/drawing/2014/main" id="{F8680600-3298-ED87-FD98-BADBCE85F48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777FB2C-CF17-321C-A96B-CAA922CFAFB2}"/>
              </a:ext>
            </a:extLst>
          </p:cNvPr>
          <p:cNvSpPr txBox="1"/>
          <p:nvPr/>
        </p:nvSpPr>
        <p:spPr>
          <a:xfrm>
            <a:off x="1337305" y="253176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Athlète</a:t>
            </a:r>
          </a:p>
        </p:txBody>
      </p:sp>
      <p:sp>
        <p:nvSpPr>
          <p:cNvPr id="22" name="TextBox 21">
            <a:extLst>
              <a:ext uri="{FF2B5EF4-FFF2-40B4-BE49-F238E27FC236}">
                <a16:creationId xmlns:a16="http://schemas.microsoft.com/office/drawing/2014/main" id="{BFD02EBE-1E9D-7DED-91D9-81B458BEE2F2}"/>
              </a:ext>
            </a:extLst>
          </p:cNvPr>
          <p:cNvSpPr txBox="1"/>
          <p:nvPr/>
        </p:nvSpPr>
        <p:spPr>
          <a:xfrm>
            <a:off x="1337305" y="3532847"/>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Sports Unifiés®</a:t>
            </a:r>
          </a:p>
        </p:txBody>
      </p:sp>
      <p:pic>
        <p:nvPicPr>
          <p:cNvPr id="23" name="Picture 22" descr="Un cercle bleu avec des flèches orange&#10;&#10;Description générée automatiquement">
            <a:extLst>
              <a:ext uri="{FF2B5EF4-FFF2-40B4-BE49-F238E27FC236}">
                <a16:creationId xmlns:a16="http://schemas.microsoft.com/office/drawing/2014/main" id="{7880E73B-0830-2F95-692F-16DC063FB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2FF5BC1-68F2-C324-4A30-01CC608DCB9D}"/>
              </a:ext>
            </a:extLst>
          </p:cNvPr>
          <p:cNvSpPr txBox="1"/>
          <p:nvPr/>
        </p:nvSpPr>
        <p:spPr>
          <a:xfrm>
            <a:off x="1337305" y="4042765"/>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Partenaires Unifiés</a:t>
            </a:r>
          </a:p>
        </p:txBody>
      </p:sp>
      <p:pic>
        <p:nvPicPr>
          <p:cNvPr id="25" name="Picture 24" descr="Un cercle bleu avec des flèches orange&#10;&#10;Description générée automatiquement">
            <a:extLst>
              <a:ext uri="{FF2B5EF4-FFF2-40B4-BE49-F238E27FC236}">
                <a16:creationId xmlns:a16="http://schemas.microsoft.com/office/drawing/2014/main" id="{202867CC-0A1A-EF5B-B932-E78C0095DD8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CCD15E2-2484-B99C-D82D-B5EF04BEC139}"/>
              </a:ext>
            </a:extLst>
          </p:cNvPr>
          <p:cNvSpPr txBox="1"/>
          <p:nvPr/>
        </p:nvSpPr>
        <p:spPr>
          <a:xfrm>
            <a:off x="1337305" y="4530921"/>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Écoles Unifiées</a:t>
            </a:r>
          </a:p>
        </p:txBody>
      </p:sp>
      <p:pic>
        <p:nvPicPr>
          <p:cNvPr id="7" name="Picture 6" descr="Un cercle bleu avec des flèches orange&#10;&#10;Description générée automatiquement">
            <a:extLst>
              <a:ext uri="{FF2B5EF4-FFF2-40B4-BE49-F238E27FC236}">
                <a16:creationId xmlns:a16="http://schemas.microsoft.com/office/drawing/2014/main" id="{3D8BDE7A-A014-D283-B7CC-7BAA84F9F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ercle bleu avec des flèches orange&#10;&#10;Description générée automatiquement">
            <a:extLst>
              <a:ext uri="{FF2B5EF4-FFF2-40B4-BE49-F238E27FC236}">
                <a16:creationId xmlns:a16="http://schemas.microsoft.com/office/drawing/2014/main" id="{A2ECFFE8-CF99-4A3D-94A2-76E658D30BD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258F3C2-4F12-F696-04B9-3CDD476B5E14}"/>
              </a:ext>
            </a:extLst>
          </p:cNvPr>
          <p:cNvSpPr txBox="1"/>
          <p:nvPr/>
        </p:nvSpPr>
        <p:spPr>
          <a:xfrm>
            <a:off x="1337305" y="3021426"/>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Membres de la famille</a:t>
            </a:r>
          </a:p>
        </p:txBody>
      </p:sp>
      <p:sp>
        <p:nvSpPr>
          <p:cNvPr id="6" name="TextBox 5">
            <a:extLst>
              <a:ext uri="{FF2B5EF4-FFF2-40B4-BE49-F238E27FC236}">
                <a16:creationId xmlns:a16="http://schemas.microsoft.com/office/drawing/2014/main" id="{1E55F578-52E6-CD3A-BCBD-E05E0BDF4B99}"/>
              </a:ext>
            </a:extLst>
          </p:cNvPr>
          <p:cNvSpPr txBox="1"/>
          <p:nvPr/>
        </p:nvSpPr>
        <p:spPr>
          <a:xfrm>
            <a:off x="1337305" y="2053166"/>
            <a:ext cx="3522078" cy="400110"/>
          </a:xfrm>
          <a:prstGeom prst="rect">
            <a:avLst/>
          </a:prstGeom>
          <a:noFill/>
        </p:spPr>
        <p:txBody>
          <a:bodyPr wrap="square" rtlCol="0">
            <a:spAutoFit/>
          </a:bodyPr>
          <a:lstStyle/>
          <a:p>
            <a:r>
              <a:rPr lang="fr-fr" sz="2000" b="1" spc="-20" dirty="0">
                <a:solidFill>
                  <a:schemeClr val="bg1">
                    <a:lumMod val="75000"/>
                  </a:schemeClr>
                </a:solidFill>
                <a:latin typeface="Ubuntu Light" panose="020B0304030602030204" pitchFamily="34" charset="0"/>
              </a:rPr>
              <a:t>Déficience intellectuelle</a:t>
            </a:r>
          </a:p>
        </p:txBody>
      </p:sp>
    </p:spTree>
    <p:extLst>
      <p:ext uri="{BB962C8B-B14F-4D97-AF65-F5344CB8AC3E}">
        <p14:creationId xmlns:p14="http://schemas.microsoft.com/office/powerpoint/2010/main" val="90199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B0B8-A0FF-AF5C-12A9-1441C037A6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A2EEDE-1FED-1564-EC6F-734AE5CB66D2}"/>
              </a:ext>
            </a:extLst>
          </p:cNvPr>
          <p:cNvSpPr>
            <a:spLocks noGrp="1"/>
          </p:cNvSpPr>
          <p:nvPr>
            <p:ph type="body" sz="quarter" idx="11"/>
          </p:nvPr>
        </p:nvSpPr>
        <p:spPr>
          <a:xfrm>
            <a:off x="9753106" y="437274"/>
            <a:ext cx="2055585"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0AEDCEE6-119E-B5AF-336B-EA8BE2428B86}"/>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FA5A3A7B-FD3D-6415-9D8E-A20816781022}"/>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0964EBDF-A7B3-00BB-7642-7302E3D162D0}"/>
              </a:ext>
            </a:extLst>
          </p:cNvPr>
          <p:cNvSpPr txBox="1"/>
          <p:nvPr/>
        </p:nvSpPr>
        <p:spPr>
          <a:xfrm>
            <a:off x="811899" y="13158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Définitions</a:t>
            </a:r>
          </a:p>
        </p:txBody>
      </p:sp>
      <p:pic>
        <p:nvPicPr>
          <p:cNvPr id="8" name="Picture 7" descr="Un cercle bleu avec des flèches orange&#10;&#10;Description générée automatiquement">
            <a:extLst>
              <a:ext uri="{FF2B5EF4-FFF2-40B4-BE49-F238E27FC236}">
                <a16:creationId xmlns:a16="http://schemas.microsoft.com/office/drawing/2014/main" id="{96B1654B-CF8A-5B0F-16A4-5541D7BD680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4" name="TextBox 13">
            <a:extLst>
              <a:ext uri="{FF2B5EF4-FFF2-40B4-BE49-F238E27FC236}">
                <a16:creationId xmlns:a16="http://schemas.microsoft.com/office/drawing/2014/main" id="{A84D6604-E779-A0DA-D847-8B67BB5759DE}"/>
              </a:ext>
            </a:extLst>
          </p:cNvPr>
          <p:cNvSpPr txBox="1"/>
          <p:nvPr/>
        </p:nvSpPr>
        <p:spPr>
          <a:xfrm>
            <a:off x="4445000" y="4055465"/>
            <a:ext cx="6745514" cy="1354217"/>
          </a:xfrm>
          <a:prstGeom prst="rect">
            <a:avLst/>
          </a:prstGeom>
          <a:noFill/>
        </p:spPr>
        <p:txBody>
          <a:bodyPr wrap="square" rtlCol="0">
            <a:spAutoFit/>
          </a:bodyPr>
          <a:lstStyle/>
          <a:p>
            <a:pPr marL="355600" indent="-355600">
              <a:spcAft>
                <a:spcPts val="1200"/>
              </a:spcAft>
              <a:buBlip>
                <a:blip r:embed="rId4"/>
              </a:buBlip>
            </a:pPr>
            <a:r>
              <a:rPr lang="fr-fr" dirty="0">
                <a:latin typeface="Ubuntu Light" panose="020B0304030602030204" pitchFamily="34" charset="0"/>
              </a:rPr>
              <a:t>Les personnes sans déficience intellectuelle qui s’entraînent et concourent en tant que coéquipiers aux côtés d’athlètes de Special Olympics dans un Sport Unifié.</a:t>
            </a:r>
          </a:p>
          <a:p>
            <a:pPr marL="355600" indent="-355600">
              <a:spcAft>
                <a:spcPts val="1200"/>
              </a:spcAft>
              <a:buBlip>
                <a:blip r:embed="rId4"/>
              </a:buBlip>
            </a:pPr>
            <a:r>
              <a:rPr lang="fr-fr" dirty="0">
                <a:latin typeface="Ubuntu Light" panose="020B0304030602030204" pitchFamily="34" charset="0"/>
              </a:rPr>
              <a:t>Les Partenaires Unifiés peuvent avoir n’importe quel âge !</a:t>
            </a:r>
          </a:p>
        </p:txBody>
      </p:sp>
      <p:pic>
        <p:nvPicPr>
          <p:cNvPr id="17" name="Picture 16" descr="Un cercle bleu avec des flèches orange&#10;&#10;Description générée automatiquement">
            <a:extLst>
              <a:ext uri="{FF2B5EF4-FFF2-40B4-BE49-F238E27FC236}">
                <a16:creationId xmlns:a16="http://schemas.microsoft.com/office/drawing/2014/main" id="{B1E6CE50-C149-DCFF-5D10-BA10BCE9520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A190B36-13F3-2F19-DAAA-9670FF3A418E}"/>
              </a:ext>
            </a:extLst>
          </p:cNvPr>
          <p:cNvSpPr txBox="1"/>
          <p:nvPr/>
        </p:nvSpPr>
        <p:spPr>
          <a:xfrm>
            <a:off x="1337305" y="253176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Athlète</a:t>
            </a:r>
          </a:p>
        </p:txBody>
      </p:sp>
      <p:sp>
        <p:nvSpPr>
          <p:cNvPr id="22" name="TextBox 21">
            <a:extLst>
              <a:ext uri="{FF2B5EF4-FFF2-40B4-BE49-F238E27FC236}">
                <a16:creationId xmlns:a16="http://schemas.microsoft.com/office/drawing/2014/main" id="{7C332C80-0F55-776F-045D-AD45CE43DD4E}"/>
              </a:ext>
            </a:extLst>
          </p:cNvPr>
          <p:cNvSpPr txBox="1"/>
          <p:nvPr/>
        </p:nvSpPr>
        <p:spPr>
          <a:xfrm>
            <a:off x="1337305" y="353284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Sports Unifiés®</a:t>
            </a:r>
          </a:p>
        </p:txBody>
      </p:sp>
      <p:pic>
        <p:nvPicPr>
          <p:cNvPr id="23" name="Picture 22" descr="Un cercle bleu avec des flèches orange&#10;&#10;Description générée automatiquement">
            <a:extLst>
              <a:ext uri="{FF2B5EF4-FFF2-40B4-BE49-F238E27FC236}">
                <a16:creationId xmlns:a16="http://schemas.microsoft.com/office/drawing/2014/main" id="{A5354D2F-9384-EDE7-1BD4-CF4B710DB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657C0CF-2D83-B8A3-BF83-FA74A74F3C1C}"/>
              </a:ext>
            </a:extLst>
          </p:cNvPr>
          <p:cNvSpPr txBox="1"/>
          <p:nvPr/>
        </p:nvSpPr>
        <p:spPr>
          <a:xfrm>
            <a:off x="1337305" y="4042765"/>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Partenaires Unifiés</a:t>
            </a:r>
          </a:p>
        </p:txBody>
      </p:sp>
      <p:pic>
        <p:nvPicPr>
          <p:cNvPr id="25" name="Picture 24" descr="Un cercle bleu avec des flèches orange&#10;&#10;Description générée automatiquement">
            <a:extLst>
              <a:ext uri="{FF2B5EF4-FFF2-40B4-BE49-F238E27FC236}">
                <a16:creationId xmlns:a16="http://schemas.microsoft.com/office/drawing/2014/main" id="{4337AD7D-2DCF-FB75-715C-72F6E332061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DAEE3B5D-246C-84D6-4AC3-F8A6895940D6}"/>
              </a:ext>
            </a:extLst>
          </p:cNvPr>
          <p:cNvSpPr txBox="1"/>
          <p:nvPr/>
        </p:nvSpPr>
        <p:spPr>
          <a:xfrm>
            <a:off x="1337305" y="4530921"/>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Écoles Unifiées</a:t>
            </a:r>
          </a:p>
        </p:txBody>
      </p:sp>
      <p:pic>
        <p:nvPicPr>
          <p:cNvPr id="7" name="Picture 6" descr="Un cercle bleu avec des flèches orange&#10;&#10;Description générée automatiquement">
            <a:extLst>
              <a:ext uri="{FF2B5EF4-FFF2-40B4-BE49-F238E27FC236}">
                <a16:creationId xmlns:a16="http://schemas.microsoft.com/office/drawing/2014/main" id="{10C559FF-FD6A-4E00-9CF1-D760FF1554C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ercle bleu avec des flèches orange&#10;&#10;Description générée automatiquement">
            <a:extLst>
              <a:ext uri="{FF2B5EF4-FFF2-40B4-BE49-F238E27FC236}">
                <a16:creationId xmlns:a16="http://schemas.microsoft.com/office/drawing/2014/main" id="{2DA3DAAE-11C4-D341-6710-F265098A31B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6B1C989E-30E7-BD26-B5A6-2C7CC0B183CE}"/>
              </a:ext>
            </a:extLst>
          </p:cNvPr>
          <p:cNvSpPr txBox="1"/>
          <p:nvPr/>
        </p:nvSpPr>
        <p:spPr>
          <a:xfrm>
            <a:off x="1337305" y="3021426"/>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Membres de la famille</a:t>
            </a:r>
          </a:p>
        </p:txBody>
      </p:sp>
      <p:sp>
        <p:nvSpPr>
          <p:cNvPr id="6" name="TextBox 5">
            <a:extLst>
              <a:ext uri="{FF2B5EF4-FFF2-40B4-BE49-F238E27FC236}">
                <a16:creationId xmlns:a16="http://schemas.microsoft.com/office/drawing/2014/main" id="{D2027D69-D38E-06B7-9031-0F101CAA13DB}"/>
              </a:ext>
            </a:extLst>
          </p:cNvPr>
          <p:cNvSpPr txBox="1"/>
          <p:nvPr/>
        </p:nvSpPr>
        <p:spPr>
          <a:xfrm>
            <a:off x="1337305" y="2053166"/>
            <a:ext cx="3522078" cy="400110"/>
          </a:xfrm>
          <a:prstGeom prst="rect">
            <a:avLst/>
          </a:prstGeom>
          <a:noFill/>
        </p:spPr>
        <p:txBody>
          <a:bodyPr wrap="square" rtlCol="0">
            <a:spAutoFit/>
          </a:bodyPr>
          <a:lstStyle/>
          <a:p>
            <a:r>
              <a:rPr lang="fr-fr" sz="2000" b="1" spc="-20" dirty="0">
                <a:solidFill>
                  <a:schemeClr val="bg1">
                    <a:lumMod val="75000"/>
                  </a:schemeClr>
                </a:solidFill>
                <a:latin typeface="Ubuntu Light" panose="020B0304030602030204" pitchFamily="34" charset="0"/>
              </a:rPr>
              <a:t>Déficience intellectuelle</a:t>
            </a:r>
          </a:p>
        </p:txBody>
      </p:sp>
    </p:spTree>
    <p:extLst>
      <p:ext uri="{BB962C8B-B14F-4D97-AF65-F5344CB8AC3E}">
        <p14:creationId xmlns:p14="http://schemas.microsoft.com/office/powerpoint/2010/main" val="2710195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0FCD-36F9-B13D-AAE5-1A259403C7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00AF44-88C4-A2A9-DCFE-60D2291C14FA}"/>
              </a:ext>
            </a:extLst>
          </p:cNvPr>
          <p:cNvSpPr>
            <a:spLocks noGrp="1"/>
          </p:cNvSpPr>
          <p:nvPr>
            <p:ph type="body" sz="quarter" idx="11"/>
          </p:nvPr>
        </p:nvSpPr>
        <p:spPr>
          <a:xfrm>
            <a:off x="9753601" y="434337"/>
            <a:ext cx="2046513"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25D1FBE1-4D84-39B8-5186-86A10EE916F9}"/>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5678200D-3DDC-D9D0-B7EE-36B4C46A5E39}"/>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AA054928-B5F2-A5BF-86A4-766B9BC6DDE0}"/>
              </a:ext>
            </a:extLst>
          </p:cNvPr>
          <p:cNvSpPr txBox="1"/>
          <p:nvPr/>
        </p:nvSpPr>
        <p:spPr>
          <a:xfrm>
            <a:off x="811899" y="13158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Définitions</a:t>
            </a:r>
          </a:p>
        </p:txBody>
      </p:sp>
      <p:pic>
        <p:nvPicPr>
          <p:cNvPr id="8" name="Picture 7" descr="Un cercle bleu avec des flèches orange&#10;&#10;Description générée automatiquement">
            <a:extLst>
              <a:ext uri="{FF2B5EF4-FFF2-40B4-BE49-F238E27FC236}">
                <a16:creationId xmlns:a16="http://schemas.microsoft.com/office/drawing/2014/main" id="{B765689A-797F-E90C-CC55-54CABE5C657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4" name="TextBox 13">
            <a:extLst>
              <a:ext uri="{FF2B5EF4-FFF2-40B4-BE49-F238E27FC236}">
                <a16:creationId xmlns:a16="http://schemas.microsoft.com/office/drawing/2014/main" id="{1D431881-D8CC-2389-5A57-4820C0567850}"/>
              </a:ext>
            </a:extLst>
          </p:cNvPr>
          <p:cNvSpPr txBox="1"/>
          <p:nvPr/>
        </p:nvSpPr>
        <p:spPr>
          <a:xfrm>
            <a:off x="4444999" y="4536753"/>
            <a:ext cx="6823705" cy="2185214"/>
          </a:xfrm>
          <a:prstGeom prst="rect">
            <a:avLst/>
          </a:prstGeom>
          <a:noFill/>
        </p:spPr>
        <p:txBody>
          <a:bodyPr wrap="square" rtlCol="0">
            <a:spAutoFit/>
          </a:bodyPr>
          <a:lstStyle/>
          <a:p>
            <a:pPr marL="355600" indent="-355600">
              <a:spcAft>
                <a:spcPts val="1200"/>
              </a:spcAft>
              <a:buBlip>
                <a:blip r:embed="rId4"/>
              </a:buBlip>
            </a:pPr>
            <a:r>
              <a:rPr lang="fr-fr" dirty="0">
                <a:latin typeface="Ubuntu Light" panose="020B0304030602030204" pitchFamily="34" charset="0"/>
              </a:rPr>
              <a:t>Des </a:t>
            </a:r>
            <a:r>
              <a:rPr lang="fr-fr">
                <a:latin typeface="Ubuntu Light" panose="020B0304030602030204" pitchFamily="34" charset="0"/>
              </a:rPr>
              <a:t>établissements </a:t>
            </a:r>
            <a:r>
              <a:rPr lang="fr-FR">
                <a:latin typeface="Ubuntu Light" panose="020B0304030602030204" pitchFamily="34" charset="0"/>
              </a:rPr>
              <a:t>scolaires</a:t>
            </a:r>
            <a:r>
              <a:rPr lang="fr-fr">
                <a:latin typeface="Ubuntu Light" panose="020B0304030602030204" pitchFamily="34" charset="0"/>
              </a:rPr>
              <a:t> </a:t>
            </a:r>
            <a:r>
              <a:rPr lang="fr-fr" dirty="0">
                <a:latin typeface="Ubuntu Light" panose="020B0304030602030204" pitchFamily="34" charset="0"/>
              </a:rPr>
              <a:t>qui débutent </a:t>
            </a:r>
            <a:r>
              <a:rPr lang="fr-fr">
                <a:latin typeface="Ubuntu Light" panose="020B0304030602030204" pitchFamily="34" charset="0"/>
              </a:rPr>
              <a:t>avec </a:t>
            </a:r>
            <a:br>
              <a:rPr lang="fr-fr">
                <a:latin typeface="Ubuntu Light" panose="020B0304030602030204" pitchFamily="34" charset="0"/>
              </a:rPr>
            </a:br>
            <a:r>
              <a:rPr lang="fr-fr">
                <a:latin typeface="Ubuntu Light" panose="020B0304030602030204" pitchFamily="34" charset="0"/>
              </a:rPr>
              <a:t>des </a:t>
            </a:r>
            <a:r>
              <a:rPr lang="fr-fr" dirty="0">
                <a:latin typeface="Ubuntu Light" panose="020B0304030602030204" pitchFamily="34" charset="0"/>
              </a:rPr>
              <a:t>Sports Unifiés Special Olympics pour </a:t>
            </a:r>
            <a:r>
              <a:rPr lang="fr-fr">
                <a:latin typeface="Ubuntu Light" panose="020B0304030602030204" pitchFamily="34" charset="0"/>
              </a:rPr>
              <a:t>développer </a:t>
            </a:r>
            <a:br>
              <a:rPr lang="fr-fr">
                <a:latin typeface="Ubuntu Light" panose="020B0304030602030204" pitchFamily="34" charset="0"/>
              </a:rPr>
            </a:br>
            <a:r>
              <a:rPr lang="fr-fr">
                <a:latin typeface="Ubuntu Light" panose="020B0304030602030204" pitchFamily="34" charset="0"/>
              </a:rPr>
              <a:t>des </a:t>
            </a:r>
            <a:r>
              <a:rPr lang="fr-fr" dirty="0">
                <a:latin typeface="Ubuntu Light" panose="020B0304030602030204" pitchFamily="34" charset="0"/>
              </a:rPr>
              <a:t>communautés scolaires inclusives pour les </a:t>
            </a:r>
            <a:r>
              <a:rPr lang="fr-fr">
                <a:latin typeface="Ubuntu Light" panose="020B0304030602030204" pitchFamily="34" charset="0"/>
              </a:rPr>
              <a:t>jeunes </a:t>
            </a:r>
            <a:br>
              <a:rPr lang="fr-fr">
                <a:latin typeface="Ubuntu Light" panose="020B0304030602030204" pitchFamily="34" charset="0"/>
              </a:rPr>
            </a:br>
            <a:r>
              <a:rPr lang="fr-fr">
                <a:latin typeface="Ubuntu Light" panose="020B0304030602030204" pitchFamily="34" charset="0"/>
              </a:rPr>
              <a:t>de </a:t>
            </a:r>
            <a:r>
              <a:rPr lang="fr-fr" dirty="0">
                <a:latin typeface="Ubuntu Light" panose="020B0304030602030204" pitchFamily="34" charset="0"/>
              </a:rPr>
              <a:t>tous niveaux. </a:t>
            </a:r>
          </a:p>
          <a:p>
            <a:pPr marL="355600" indent="-355600">
              <a:spcAft>
                <a:spcPts val="1200"/>
              </a:spcAft>
              <a:buBlip>
                <a:blip r:embed="rId4"/>
              </a:buBlip>
            </a:pPr>
            <a:r>
              <a:rPr lang="fr-fr" dirty="0">
                <a:latin typeface="Ubuntu Light" panose="020B0304030602030204" pitchFamily="34" charset="0"/>
              </a:rPr>
              <a:t>Cette programmation crée un environnement dans lequel chacun se sent bienvenu, valorisé et inclus à la fois à </a:t>
            </a:r>
            <a:r>
              <a:rPr lang="fr-fr">
                <a:latin typeface="Ubuntu Light" panose="020B0304030602030204" pitchFamily="34" charset="0"/>
              </a:rPr>
              <a:t>l’école </a:t>
            </a:r>
            <a:br>
              <a:rPr lang="fr-fr">
                <a:latin typeface="Ubuntu Light" panose="020B0304030602030204" pitchFamily="34" charset="0"/>
              </a:rPr>
            </a:br>
            <a:r>
              <a:rPr lang="fr-fr">
                <a:latin typeface="Ubuntu Light" panose="020B0304030602030204" pitchFamily="34" charset="0"/>
              </a:rPr>
              <a:t>et </a:t>
            </a:r>
            <a:r>
              <a:rPr lang="fr-fr" dirty="0">
                <a:latin typeface="Ubuntu Light" panose="020B0304030602030204" pitchFamily="34" charset="0"/>
              </a:rPr>
              <a:t>dans sa communauté locale.</a:t>
            </a:r>
          </a:p>
        </p:txBody>
      </p:sp>
      <p:pic>
        <p:nvPicPr>
          <p:cNvPr id="17" name="Picture 16" descr="Un cercle bleu avec des flèches orange&#10;&#10;Description générée automatiquement">
            <a:extLst>
              <a:ext uri="{FF2B5EF4-FFF2-40B4-BE49-F238E27FC236}">
                <a16:creationId xmlns:a16="http://schemas.microsoft.com/office/drawing/2014/main" id="{0E57B662-65E0-AC36-D160-87B52AC3EF1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13B3532-E1B4-56D2-F307-A42E387691FC}"/>
              </a:ext>
            </a:extLst>
          </p:cNvPr>
          <p:cNvSpPr txBox="1"/>
          <p:nvPr/>
        </p:nvSpPr>
        <p:spPr>
          <a:xfrm>
            <a:off x="1337305" y="2554512"/>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Athlète</a:t>
            </a:r>
          </a:p>
        </p:txBody>
      </p:sp>
      <p:sp>
        <p:nvSpPr>
          <p:cNvPr id="22" name="TextBox 21">
            <a:extLst>
              <a:ext uri="{FF2B5EF4-FFF2-40B4-BE49-F238E27FC236}">
                <a16:creationId xmlns:a16="http://schemas.microsoft.com/office/drawing/2014/main" id="{1AE686BC-418A-6DDA-5A4E-3C9665F905E7}"/>
              </a:ext>
            </a:extLst>
          </p:cNvPr>
          <p:cNvSpPr txBox="1"/>
          <p:nvPr/>
        </p:nvSpPr>
        <p:spPr>
          <a:xfrm>
            <a:off x="1337305" y="3532847"/>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Sports Unifiés®</a:t>
            </a:r>
          </a:p>
        </p:txBody>
      </p:sp>
      <p:pic>
        <p:nvPicPr>
          <p:cNvPr id="23" name="Picture 22" descr="Un cercle bleu avec des flèches orange&#10;&#10;Description générée automatiquement">
            <a:extLst>
              <a:ext uri="{FF2B5EF4-FFF2-40B4-BE49-F238E27FC236}">
                <a16:creationId xmlns:a16="http://schemas.microsoft.com/office/drawing/2014/main" id="{80C4EF6C-3D5A-5D95-60B9-4F48F257011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D477D990-4A6D-F016-6B0D-7DF2394734C5}"/>
              </a:ext>
            </a:extLst>
          </p:cNvPr>
          <p:cNvSpPr txBox="1"/>
          <p:nvPr/>
        </p:nvSpPr>
        <p:spPr>
          <a:xfrm>
            <a:off x="1337305" y="4042765"/>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Partenaires Unifiés</a:t>
            </a:r>
          </a:p>
        </p:txBody>
      </p:sp>
      <p:pic>
        <p:nvPicPr>
          <p:cNvPr id="25" name="Picture 24" descr="Un cercle bleu avec des flèches orange&#10;&#10;Description générée automatiquement">
            <a:extLst>
              <a:ext uri="{FF2B5EF4-FFF2-40B4-BE49-F238E27FC236}">
                <a16:creationId xmlns:a16="http://schemas.microsoft.com/office/drawing/2014/main" id="{59DAAFE7-84DB-1E70-140A-A65170742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9A890EA-5D39-74D0-4F01-DED68BC7E275}"/>
              </a:ext>
            </a:extLst>
          </p:cNvPr>
          <p:cNvSpPr txBox="1"/>
          <p:nvPr/>
        </p:nvSpPr>
        <p:spPr>
          <a:xfrm>
            <a:off x="1337305" y="4530921"/>
            <a:ext cx="2942595" cy="400110"/>
          </a:xfrm>
          <a:prstGeom prst="rect">
            <a:avLst/>
          </a:prstGeom>
          <a:noFill/>
        </p:spPr>
        <p:txBody>
          <a:bodyPr wrap="square" rtlCol="0">
            <a:spAutoFit/>
          </a:bodyPr>
          <a:lstStyle/>
          <a:p>
            <a:r>
              <a:rPr lang="fr-fr" sz="2000" b="1" dirty="0">
                <a:solidFill>
                  <a:srgbClr val="292662"/>
                </a:solidFill>
                <a:latin typeface="Ubuntu Light" panose="020B0304030602030204" pitchFamily="34" charset="0"/>
              </a:rPr>
              <a:t>Écoles Unifiées</a:t>
            </a:r>
          </a:p>
        </p:txBody>
      </p:sp>
      <p:pic>
        <p:nvPicPr>
          <p:cNvPr id="7" name="Picture 6" descr="Un cercle bleu avec des flèches orange&#10;&#10;Description générée automatiquement">
            <a:extLst>
              <a:ext uri="{FF2B5EF4-FFF2-40B4-BE49-F238E27FC236}">
                <a16:creationId xmlns:a16="http://schemas.microsoft.com/office/drawing/2014/main" id="{21BD63FC-2130-002D-6DDB-1E8D37B464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Un cercle bleu avec des flèches orange&#10;&#10;Description générée automatiquement">
            <a:extLst>
              <a:ext uri="{FF2B5EF4-FFF2-40B4-BE49-F238E27FC236}">
                <a16:creationId xmlns:a16="http://schemas.microsoft.com/office/drawing/2014/main" id="{277A95AA-51D8-7BEE-0964-4075868D22F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B35F84C-2B1F-73B9-66AB-4AD0FC9C9EF7}"/>
              </a:ext>
            </a:extLst>
          </p:cNvPr>
          <p:cNvSpPr txBox="1"/>
          <p:nvPr/>
        </p:nvSpPr>
        <p:spPr>
          <a:xfrm>
            <a:off x="1337305" y="3021426"/>
            <a:ext cx="2942595" cy="400110"/>
          </a:xfrm>
          <a:prstGeom prst="rect">
            <a:avLst/>
          </a:prstGeom>
          <a:noFill/>
        </p:spPr>
        <p:txBody>
          <a:bodyPr wrap="square" rtlCol="0">
            <a:spAutoFit/>
          </a:bodyPr>
          <a:lstStyle/>
          <a:p>
            <a:r>
              <a:rPr lang="fr-fr" sz="2000" b="1" dirty="0">
                <a:solidFill>
                  <a:schemeClr val="bg1">
                    <a:lumMod val="75000"/>
                  </a:schemeClr>
                </a:solidFill>
                <a:latin typeface="Ubuntu Light" panose="020B0304030602030204" pitchFamily="34" charset="0"/>
              </a:rPr>
              <a:t>Membres de la famille</a:t>
            </a:r>
          </a:p>
        </p:txBody>
      </p:sp>
      <p:sp>
        <p:nvSpPr>
          <p:cNvPr id="6" name="TextBox 5">
            <a:extLst>
              <a:ext uri="{FF2B5EF4-FFF2-40B4-BE49-F238E27FC236}">
                <a16:creationId xmlns:a16="http://schemas.microsoft.com/office/drawing/2014/main" id="{CCF8D18A-CC9E-7AD8-D59E-D2943B927892}"/>
              </a:ext>
            </a:extLst>
          </p:cNvPr>
          <p:cNvSpPr txBox="1"/>
          <p:nvPr/>
        </p:nvSpPr>
        <p:spPr>
          <a:xfrm>
            <a:off x="1337305" y="2053166"/>
            <a:ext cx="3522078" cy="400110"/>
          </a:xfrm>
          <a:prstGeom prst="rect">
            <a:avLst/>
          </a:prstGeom>
          <a:noFill/>
        </p:spPr>
        <p:txBody>
          <a:bodyPr wrap="square" rtlCol="0">
            <a:spAutoFit/>
          </a:bodyPr>
          <a:lstStyle/>
          <a:p>
            <a:r>
              <a:rPr lang="fr-fr" sz="2000" b="1" spc="-20" dirty="0">
                <a:solidFill>
                  <a:schemeClr val="bg1">
                    <a:lumMod val="75000"/>
                  </a:schemeClr>
                </a:solidFill>
                <a:latin typeface="Ubuntu Light" panose="020B0304030602030204" pitchFamily="34" charset="0"/>
              </a:rPr>
              <a:t>Déficience intellectuelle</a:t>
            </a:r>
          </a:p>
        </p:txBody>
      </p:sp>
    </p:spTree>
    <p:extLst>
      <p:ext uri="{BB962C8B-B14F-4D97-AF65-F5344CB8AC3E}">
        <p14:creationId xmlns:p14="http://schemas.microsoft.com/office/powerpoint/2010/main" val="71031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C098AF-53EE-B813-1368-45A90100F80D}"/>
              </a:ext>
            </a:extLst>
          </p:cNvPr>
          <p:cNvSpPr>
            <a:spLocks noGrp="1"/>
          </p:cNvSpPr>
          <p:nvPr>
            <p:ph type="body" sz="quarter" idx="10"/>
          </p:nvPr>
        </p:nvSpPr>
        <p:spPr/>
        <p:txBody>
          <a:bodyPr/>
          <a:lstStyle/>
          <a:p>
            <a:r>
              <a:rPr lang="fr-fr" dirty="0"/>
              <a:t>Premier jour</a:t>
            </a:r>
          </a:p>
        </p:txBody>
      </p:sp>
      <p:sp>
        <p:nvSpPr>
          <p:cNvPr id="6" name="Text Placeholder 5">
            <a:extLst>
              <a:ext uri="{FF2B5EF4-FFF2-40B4-BE49-F238E27FC236}">
                <a16:creationId xmlns:a16="http://schemas.microsoft.com/office/drawing/2014/main" id="{0CB96887-0FD9-C20E-0C1E-43A801693173}"/>
              </a:ext>
            </a:extLst>
          </p:cNvPr>
          <p:cNvSpPr>
            <a:spLocks noGrp="1"/>
          </p:cNvSpPr>
          <p:nvPr>
            <p:ph type="body" sz="quarter" idx="11"/>
          </p:nvPr>
        </p:nvSpPr>
        <p:spPr>
          <a:xfrm>
            <a:off x="6096000" y="2775308"/>
            <a:ext cx="5245100" cy="1307383"/>
          </a:xfrm>
        </p:spPr>
        <p:txBody>
          <a:bodyPr/>
          <a:lstStyle/>
          <a:p>
            <a:r>
              <a:rPr lang="fr-fr" dirty="0"/>
              <a:t>Accueil</a:t>
            </a:r>
          </a:p>
        </p:txBody>
      </p:sp>
      <p:sp>
        <p:nvSpPr>
          <p:cNvPr id="7" name="Text Placeholder 6">
            <a:extLst>
              <a:ext uri="{FF2B5EF4-FFF2-40B4-BE49-F238E27FC236}">
                <a16:creationId xmlns:a16="http://schemas.microsoft.com/office/drawing/2014/main" id="{DFCE4CCE-46F2-BCF3-4048-2DA379D3D6B3}"/>
              </a:ext>
            </a:extLst>
          </p:cNvPr>
          <p:cNvSpPr>
            <a:spLocks noGrp="1"/>
          </p:cNvSpPr>
          <p:nvPr>
            <p:ph type="body" sz="quarter" idx="12"/>
          </p:nvPr>
        </p:nvSpPr>
        <p:spPr>
          <a:xfrm>
            <a:off x="4669519" y="3238012"/>
            <a:ext cx="957943" cy="514481"/>
          </a:xfrm>
        </p:spPr>
        <p:txBody>
          <a:bodyPr>
            <a:normAutofit fontScale="92500" lnSpcReduction="20000"/>
          </a:bodyPr>
          <a:lstStyle/>
          <a:p>
            <a:r>
              <a:rPr lang="fr-fr" dirty="0"/>
              <a:t>1.0.</a:t>
            </a:r>
          </a:p>
        </p:txBody>
      </p:sp>
      <p:sp>
        <p:nvSpPr>
          <p:cNvPr id="8" name="Text Placeholder 7">
            <a:extLst>
              <a:ext uri="{FF2B5EF4-FFF2-40B4-BE49-F238E27FC236}">
                <a16:creationId xmlns:a16="http://schemas.microsoft.com/office/drawing/2014/main" id="{FDB743BC-CC5D-509E-3313-044B4CFD8351}"/>
              </a:ext>
            </a:extLst>
          </p:cNvPr>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35237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489B009-2E1D-C107-B114-5DF2E739CF50}"/>
              </a:ext>
            </a:extLst>
          </p:cNvPr>
          <p:cNvSpPr/>
          <p:nvPr/>
        </p:nvSpPr>
        <p:spPr>
          <a:xfrm rot="10800000">
            <a:off x="6689272" y="1524000"/>
            <a:ext cx="6106885" cy="5613400"/>
          </a:xfrm>
          <a:prstGeom prst="roundRect">
            <a:avLst>
              <a:gd name="adj" fmla="val 53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F44C04B-0807-9D7F-7A87-9FB4C00F0AE8}"/>
              </a:ext>
            </a:extLst>
          </p:cNvPr>
          <p:cNvSpPr>
            <a:spLocks noGrp="1"/>
          </p:cNvSpPr>
          <p:nvPr>
            <p:ph type="body" sz="quarter" idx="11"/>
          </p:nvPr>
        </p:nvSpPr>
        <p:spPr>
          <a:xfrm>
            <a:off x="9753602" y="434337"/>
            <a:ext cx="2035628" cy="632958"/>
          </a:xfrm>
        </p:spPr>
        <p:txBody>
          <a:bodyPr/>
          <a:lstStyle/>
          <a:p>
            <a:r>
              <a:rPr lang="fr-fr" dirty="0"/>
              <a:t>Présentation de Special Olympics</a:t>
            </a:r>
          </a:p>
        </p:txBody>
      </p:sp>
      <p:sp>
        <p:nvSpPr>
          <p:cNvPr id="3" name="Text Placeholder 2">
            <a:extLst>
              <a:ext uri="{FF2B5EF4-FFF2-40B4-BE49-F238E27FC236}">
                <a16:creationId xmlns:a16="http://schemas.microsoft.com/office/drawing/2014/main" id="{6047DB87-497A-AFA9-6B3F-CED7DC45A912}"/>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870889BB-8F4E-04D1-CC04-0CBA97DABF47}"/>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FA73DBDB-9C6E-4233-95F4-05FC6668EF05}"/>
              </a:ext>
            </a:extLst>
          </p:cNvPr>
          <p:cNvSpPr txBox="1"/>
          <p:nvPr/>
        </p:nvSpPr>
        <p:spPr>
          <a:xfrm>
            <a:off x="811899" y="1524000"/>
            <a:ext cx="5651500" cy="1815882"/>
          </a:xfrm>
          <a:prstGeom prst="rect">
            <a:avLst/>
          </a:prstGeom>
          <a:noFill/>
        </p:spPr>
        <p:txBody>
          <a:bodyPr wrap="square" rtlCol="0">
            <a:spAutoFit/>
          </a:bodyPr>
          <a:lstStyle/>
          <a:p>
            <a:r>
              <a:rPr lang="fr-fr" sz="2800" b="1" dirty="0">
                <a:solidFill>
                  <a:srgbClr val="F6891F"/>
                </a:solidFill>
                <a:latin typeface="Ubuntu" panose="020B0504030602030204" pitchFamily="34" charset="0"/>
              </a:rPr>
              <a:t>Convention des </a:t>
            </a:r>
            <a:r>
              <a:rPr lang="fr-fr" sz="2800" b="1">
                <a:solidFill>
                  <a:srgbClr val="F6891F"/>
                </a:solidFill>
                <a:latin typeface="Ubuntu" panose="020B0504030602030204" pitchFamily="34" charset="0"/>
              </a:rPr>
              <a:t>Nations </a:t>
            </a:r>
            <a:br>
              <a:rPr lang="fr-fr" sz="2800" b="1">
                <a:solidFill>
                  <a:srgbClr val="F6891F"/>
                </a:solidFill>
                <a:latin typeface="Ubuntu" panose="020B0504030602030204" pitchFamily="34" charset="0"/>
              </a:rPr>
            </a:br>
            <a:r>
              <a:rPr lang="fr-fr" sz="2800" b="1">
                <a:solidFill>
                  <a:srgbClr val="F6891F"/>
                </a:solidFill>
                <a:latin typeface="Ubuntu" panose="020B0504030602030204" pitchFamily="34" charset="0"/>
              </a:rPr>
              <a:t>Unies </a:t>
            </a:r>
            <a:r>
              <a:rPr lang="fr-fr" sz="2800" b="1" dirty="0">
                <a:solidFill>
                  <a:srgbClr val="F6891F"/>
                </a:solidFill>
                <a:latin typeface="Ubuntu" panose="020B0504030602030204" pitchFamily="34" charset="0"/>
              </a:rPr>
              <a:t>relative aux </a:t>
            </a:r>
            <a:r>
              <a:rPr lang="fr-fr" sz="2800" b="1">
                <a:solidFill>
                  <a:srgbClr val="F6891F"/>
                </a:solidFill>
                <a:latin typeface="Ubuntu" panose="020B0504030602030204" pitchFamily="34" charset="0"/>
              </a:rPr>
              <a:t>droits </a:t>
            </a:r>
            <a:br>
              <a:rPr lang="fr-fr" sz="2800" b="1">
                <a:solidFill>
                  <a:srgbClr val="F6891F"/>
                </a:solidFill>
                <a:latin typeface="Ubuntu" panose="020B0504030602030204" pitchFamily="34" charset="0"/>
              </a:rPr>
            </a:br>
            <a:r>
              <a:rPr lang="fr-fr" sz="2800" b="1">
                <a:solidFill>
                  <a:srgbClr val="F6891F"/>
                </a:solidFill>
                <a:latin typeface="Ubuntu" panose="020B0504030602030204" pitchFamily="34" charset="0"/>
              </a:rPr>
              <a:t>des </a:t>
            </a:r>
            <a:r>
              <a:rPr lang="fr-fr" sz="2800" b="1" dirty="0">
                <a:solidFill>
                  <a:srgbClr val="F6891F"/>
                </a:solidFill>
                <a:latin typeface="Ubuntu" panose="020B0504030602030204" pitchFamily="34" charset="0"/>
              </a:rPr>
              <a:t>personnes handicapées (CNUDPH)</a:t>
            </a:r>
          </a:p>
        </p:txBody>
      </p:sp>
      <p:sp>
        <p:nvSpPr>
          <p:cNvPr id="6" name="TextBox 5">
            <a:extLst>
              <a:ext uri="{FF2B5EF4-FFF2-40B4-BE49-F238E27FC236}">
                <a16:creationId xmlns:a16="http://schemas.microsoft.com/office/drawing/2014/main" id="{6BEADC40-CF3F-8A5F-6292-E89D48420562}"/>
              </a:ext>
            </a:extLst>
          </p:cNvPr>
          <p:cNvSpPr txBox="1"/>
          <p:nvPr/>
        </p:nvSpPr>
        <p:spPr>
          <a:xfrm>
            <a:off x="811899" y="3509241"/>
            <a:ext cx="5651500" cy="2536592"/>
          </a:xfrm>
          <a:prstGeom prst="rect">
            <a:avLst/>
          </a:prstGeom>
          <a:noFill/>
        </p:spPr>
        <p:txBody>
          <a:bodyPr wrap="square" rtlCol="0">
            <a:spAutoFit/>
          </a:bodyPr>
          <a:lstStyle/>
          <a:p>
            <a:pPr marL="355600" indent="-355600">
              <a:lnSpc>
                <a:spcPct val="120000"/>
              </a:lnSpc>
              <a:spcAft>
                <a:spcPts val="1200"/>
              </a:spcAft>
              <a:buBlip>
                <a:blip r:embed="rId3"/>
              </a:buBlip>
            </a:pPr>
            <a:r>
              <a:rPr lang="fr-fr" dirty="0">
                <a:solidFill>
                  <a:srgbClr val="292662"/>
                </a:solidFill>
                <a:latin typeface="Ubuntu" panose="020B0504030602030204" pitchFamily="34" charset="0"/>
              </a:rPr>
              <a:t>La CNUDPH est une convention internationale des droits de l’homme qui énonce les droits humains fondamentaux des personnes handicapées.</a:t>
            </a:r>
          </a:p>
          <a:p>
            <a:pPr marL="355600" indent="-355600">
              <a:lnSpc>
                <a:spcPct val="120000"/>
              </a:lnSpc>
              <a:spcAft>
                <a:spcPts val="1200"/>
              </a:spcAft>
              <a:buBlip>
                <a:blip r:embed="rId3"/>
              </a:buBlip>
            </a:pPr>
            <a:r>
              <a:rPr lang="fr-fr" dirty="0">
                <a:solidFill>
                  <a:srgbClr val="292662"/>
                </a:solidFill>
                <a:latin typeface="Ubuntu" panose="020B0504030602030204" pitchFamily="34" charset="0"/>
              </a:rPr>
              <a:t>Special Olympics aide les pays à remplir leurs engagements en vertu de la Convention relative aux droits des personnes handicapées (CDPH)</a:t>
            </a:r>
          </a:p>
        </p:txBody>
      </p:sp>
      <p:pic>
        <p:nvPicPr>
          <p:cNvPr id="8" name="Picture 7" descr="Plan rapproché d’un logo&#10;&#10;Description générée automatiquement">
            <a:extLst>
              <a:ext uri="{FF2B5EF4-FFF2-40B4-BE49-F238E27FC236}">
                <a16:creationId xmlns:a16="http://schemas.microsoft.com/office/drawing/2014/main" id="{BE13C060-78DF-6AFF-5C71-23412B82E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46" y="3351846"/>
            <a:ext cx="3933825" cy="1162050"/>
          </a:xfrm>
          <a:prstGeom prst="rect">
            <a:avLst/>
          </a:prstGeom>
        </p:spPr>
      </p:pic>
    </p:spTree>
    <p:extLst>
      <p:ext uri="{BB962C8B-B14F-4D97-AF65-F5344CB8AC3E}">
        <p14:creationId xmlns:p14="http://schemas.microsoft.com/office/powerpoint/2010/main" val="217631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32C872-471C-E4E5-5E63-C9C182CF897C}"/>
              </a:ext>
            </a:extLst>
          </p:cNvPr>
          <p:cNvSpPr/>
          <p:nvPr/>
        </p:nvSpPr>
        <p:spPr>
          <a:xfrm>
            <a:off x="-405246" y="1371600"/>
            <a:ext cx="4208319" cy="5120640"/>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F907819-D92E-1AB9-97AD-9EE753A9BC83}"/>
              </a:ext>
            </a:extLst>
          </p:cNvPr>
          <p:cNvSpPr>
            <a:spLocks noGrp="1"/>
          </p:cNvSpPr>
          <p:nvPr>
            <p:ph type="body" sz="quarter" idx="11"/>
          </p:nvPr>
        </p:nvSpPr>
        <p:spPr>
          <a:xfrm>
            <a:off x="9753601" y="434337"/>
            <a:ext cx="1981199" cy="632958"/>
          </a:xfrm>
        </p:spPr>
        <p:txBody>
          <a:bodyPr/>
          <a:lstStyle/>
          <a:p>
            <a:r>
              <a:rPr lang="fr-fr" dirty="0"/>
              <a:t>Présentation de Special Olympics </a:t>
            </a:r>
          </a:p>
        </p:txBody>
      </p:sp>
      <p:sp>
        <p:nvSpPr>
          <p:cNvPr id="3" name="Text Placeholder 2">
            <a:extLst>
              <a:ext uri="{FF2B5EF4-FFF2-40B4-BE49-F238E27FC236}">
                <a16:creationId xmlns:a16="http://schemas.microsoft.com/office/drawing/2014/main" id="{723E771F-F39D-247C-BD55-C47BC8B4225D}"/>
              </a:ext>
            </a:extLst>
          </p:cNvPr>
          <p:cNvSpPr>
            <a:spLocks noGrp="1"/>
          </p:cNvSpPr>
          <p:nvPr>
            <p:ph type="body" sz="quarter" idx="12"/>
          </p:nvPr>
        </p:nvSpPr>
        <p:spPr>
          <a:xfrm>
            <a:off x="9339945" y="575623"/>
            <a:ext cx="528061" cy="356260"/>
          </a:xfrm>
        </p:spPr>
        <p:txBody>
          <a:bodyPr/>
          <a:lstStyle/>
          <a:p>
            <a:r>
              <a:rPr lang="fr-fr" dirty="0"/>
              <a:t>1.1.</a:t>
            </a:r>
          </a:p>
        </p:txBody>
      </p:sp>
      <p:sp>
        <p:nvSpPr>
          <p:cNvPr id="4" name="Text Placeholder 3">
            <a:extLst>
              <a:ext uri="{FF2B5EF4-FFF2-40B4-BE49-F238E27FC236}">
                <a16:creationId xmlns:a16="http://schemas.microsoft.com/office/drawing/2014/main" id="{2E345EC7-3BCC-F1F8-4B77-CAF8780E5793}"/>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4F713BF3-950E-2980-670A-5CD0DE572AE2}"/>
              </a:ext>
            </a:extLst>
          </p:cNvPr>
          <p:cNvSpPr txBox="1"/>
          <p:nvPr/>
        </p:nvSpPr>
        <p:spPr>
          <a:xfrm>
            <a:off x="811898" y="1729205"/>
            <a:ext cx="2898967" cy="1384995"/>
          </a:xfrm>
          <a:prstGeom prst="rect">
            <a:avLst/>
          </a:prstGeom>
          <a:noFill/>
        </p:spPr>
        <p:txBody>
          <a:bodyPr wrap="square" rtlCol="0">
            <a:spAutoFit/>
          </a:bodyPr>
          <a:lstStyle/>
          <a:p>
            <a:r>
              <a:rPr lang="fr-fr" sz="2800" b="1" dirty="0">
                <a:solidFill>
                  <a:srgbClr val="F6891F"/>
                </a:solidFill>
                <a:latin typeface="Ubuntu" panose="020B0504030602030204" pitchFamily="34" charset="0"/>
              </a:rPr>
              <a:t>Importance de l’engagement des familles</a:t>
            </a:r>
          </a:p>
        </p:txBody>
      </p:sp>
      <p:sp>
        <p:nvSpPr>
          <p:cNvPr id="9" name="Rectangle: Rounded Corners 8">
            <a:extLst>
              <a:ext uri="{FF2B5EF4-FFF2-40B4-BE49-F238E27FC236}">
                <a16:creationId xmlns:a16="http://schemas.microsoft.com/office/drawing/2014/main" id="{25F37D73-6D6D-0BDD-97B4-6C59F9740DED}"/>
              </a:ext>
            </a:extLst>
          </p:cNvPr>
          <p:cNvSpPr/>
          <p:nvPr/>
        </p:nvSpPr>
        <p:spPr>
          <a:xfrm>
            <a:off x="4687209" y="2016760"/>
            <a:ext cx="8495391" cy="1260000"/>
          </a:xfrm>
          <a:prstGeom prst="roundRect">
            <a:avLst>
              <a:gd name="adj" fmla="val 50000"/>
            </a:avLst>
          </a:prstGeom>
          <a:noFill/>
          <a:ln w="28575">
            <a:solidFill>
              <a:srgbClr val="292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2A2924BC-14FE-6546-C615-F20372678B14}"/>
              </a:ext>
            </a:extLst>
          </p:cNvPr>
          <p:cNvSpPr/>
          <p:nvPr/>
        </p:nvSpPr>
        <p:spPr>
          <a:xfrm>
            <a:off x="4687209" y="3448875"/>
            <a:ext cx="8495391" cy="1260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7F560F7-3F0A-72FC-83F0-A9B0A539ECE5}"/>
              </a:ext>
            </a:extLst>
          </p:cNvPr>
          <p:cNvSpPr/>
          <p:nvPr/>
        </p:nvSpPr>
        <p:spPr>
          <a:xfrm>
            <a:off x="4687209" y="4880990"/>
            <a:ext cx="8495391" cy="1260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F99EEB5-673A-28C0-81F6-AB1CC03C122D}"/>
              </a:ext>
            </a:extLst>
          </p:cNvPr>
          <p:cNvSpPr txBox="1"/>
          <p:nvPr/>
        </p:nvSpPr>
        <p:spPr>
          <a:xfrm>
            <a:off x="5143071" y="2310189"/>
            <a:ext cx="5963543" cy="646331"/>
          </a:xfrm>
          <a:prstGeom prst="rect">
            <a:avLst/>
          </a:prstGeom>
          <a:noFill/>
        </p:spPr>
        <p:txBody>
          <a:bodyPr wrap="square">
            <a:spAutoFit/>
          </a:bodyPr>
          <a:lstStyle/>
          <a:p>
            <a:pPr>
              <a:spcAft>
                <a:spcPts val="1200"/>
              </a:spcAft>
            </a:pPr>
            <a:r>
              <a:rPr lang="fr-fr" dirty="0">
                <a:solidFill>
                  <a:srgbClr val="292662"/>
                </a:solidFill>
                <a:latin typeface="Ubuntu" panose="020B0504030602030204" pitchFamily="34" charset="0"/>
              </a:rPr>
              <a:t>SO propose une communauté et des liens aux membres de la famille. </a:t>
            </a:r>
          </a:p>
        </p:txBody>
      </p:sp>
      <p:sp>
        <p:nvSpPr>
          <p:cNvPr id="14" name="TextBox 13">
            <a:extLst>
              <a:ext uri="{FF2B5EF4-FFF2-40B4-BE49-F238E27FC236}">
                <a16:creationId xmlns:a16="http://schemas.microsoft.com/office/drawing/2014/main" id="{D7FEB56A-ED80-26E5-97DC-2169D3382B78}"/>
              </a:ext>
            </a:extLst>
          </p:cNvPr>
          <p:cNvSpPr txBox="1"/>
          <p:nvPr/>
        </p:nvSpPr>
        <p:spPr>
          <a:xfrm>
            <a:off x="5143071" y="3598834"/>
            <a:ext cx="6512241" cy="923330"/>
          </a:xfrm>
          <a:prstGeom prst="rect">
            <a:avLst/>
          </a:prstGeom>
          <a:noFill/>
        </p:spPr>
        <p:txBody>
          <a:bodyPr wrap="square">
            <a:spAutoFit/>
          </a:bodyPr>
          <a:lstStyle/>
          <a:p>
            <a:pPr>
              <a:spcAft>
                <a:spcPts val="1200"/>
              </a:spcAft>
            </a:pPr>
            <a:r>
              <a:rPr lang="fr-fr" dirty="0">
                <a:solidFill>
                  <a:srgbClr val="292662"/>
                </a:solidFill>
                <a:latin typeface="Ubuntu" panose="020B0504030602030204" pitchFamily="34" charset="0"/>
              </a:rPr>
              <a:t>Les familles sont également un lien essentiel avec la communauté et un soutien plus général pour notre mouvement dans son ensemble. </a:t>
            </a:r>
          </a:p>
        </p:txBody>
      </p:sp>
      <p:sp>
        <p:nvSpPr>
          <p:cNvPr id="15" name="TextBox 14">
            <a:extLst>
              <a:ext uri="{FF2B5EF4-FFF2-40B4-BE49-F238E27FC236}">
                <a16:creationId xmlns:a16="http://schemas.microsoft.com/office/drawing/2014/main" id="{172F9687-B6DF-2F81-9D5C-41F5F3479CCF}"/>
              </a:ext>
            </a:extLst>
          </p:cNvPr>
          <p:cNvSpPr txBox="1"/>
          <p:nvPr/>
        </p:nvSpPr>
        <p:spPr>
          <a:xfrm>
            <a:off x="5143071" y="5049325"/>
            <a:ext cx="5554521" cy="923330"/>
          </a:xfrm>
          <a:prstGeom prst="rect">
            <a:avLst/>
          </a:prstGeom>
          <a:noFill/>
        </p:spPr>
        <p:txBody>
          <a:bodyPr wrap="square">
            <a:spAutoFit/>
          </a:bodyPr>
          <a:lstStyle/>
          <a:p>
            <a:pPr>
              <a:spcAft>
                <a:spcPts val="1200"/>
              </a:spcAft>
            </a:pPr>
            <a:r>
              <a:rPr lang="fr-fr" dirty="0">
                <a:solidFill>
                  <a:schemeClr val="bg1"/>
                </a:solidFill>
                <a:latin typeface="Ubuntu" panose="020B0504030602030204" pitchFamily="34" charset="0"/>
              </a:rPr>
              <a:t>Les familles apportent un soutien, un amour et des encouragements uniques, que personne d’autre ne peut offrir ! </a:t>
            </a:r>
          </a:p>
        </p:txBody>
      </p:sp>
      <p:pic>
        <p:nvPicPr>
          <p:cNvPr id="18" name="Graphic 17">
            <a:extLst>
              <a:ext uri="{FF2B5EF4-FFF2-40B4-BE49-F238E27FC236}">
                <a16:creationId xmlns:a16="http://schemas.microsoft.com/office/drawing/2014/main" id="{46654D52-7CFB-5006-903A-546DD7D46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5228544"/>
            <a:ext cx="670191" cy="670191"/>
          </a:xfrm>
          <a:prstGeom prst="rect">
            <a:avLst/>
          </a:prstGeom>
        </p:spPr>
      </p:pic>
      <p:pic>
        <p:nvPicPr>
          <p:cNvPr id="19" name="Graphic 18">
            <a:extLst>
              <a:ext uri="{FF2B5EF4-FFF2-40B4-BE49-F238E27FC236}">
                <a16:creationId xmlns:a16="http://schemas.microsoft.com/office/drawing/2014/main" id="{87985900-ECD7-815C-2A8C-8BCE355E4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3776370"/>
            <a:ext cx="670191" cy="670191"/>
          </a:xfrm>
          <a:prstGeom prst="rect">
            <a:avLst/>
          </a:prstGeom>
        </p:spPr>
      </p:pic>
      <p:pic>
        <p:nvPicPr>
          <p:cNvPr id="20" name="Graphic 19">
            <a:extLst>
              <a:ext uri="{FF2B5EF4-FFF2-40B4-BE49-F238E27FC236}">
                <a16:creationId xmlns:a16="http://schemas.microsoft.com/office/drawing/2014/main" id="{02E52191-7B59-4EAC-C96A-7C3402D8E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2326568"/>
            <a:ext cx="670191" cy="670191"/>
          </a:xfrm>
          <a:prstGeom prst="rect">
            <a:avLst/>
          </a:prstGeom>
        </p:spPr>
      </p:pic>
    </p:spTree>
    <p:extLst>
      <p:ext uri="{BB962C8B-B14F-4D97-AF65-F5344CB8AC3E}">
        <p14:creationId xmlns:p14="http://schemas.microsoft.com/office/powerpoint/2010/main" val="401010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13C9C0-5C95-71B5-F0E3-908F3568E6C9}"/>
              </a:ext>
            </a:extLst>
          </p:cNvPr>
          <p:cNvSpPr txBox="1"/>
          <p:nvPr/>
        </p:nvSpPr>
        <p:spPr>
          <a:xfrm>
            <a:off x="811899" y="1001650"/>
            <a:ext cx="7799441" cy="954107"/>
          </a:xfrm>
          <a:prstGeom prst="rect">
            <a:avLst/>
          </a:prstGeom>
          <a:noFill/>
        </p:spPr>
        <p:txBody>
          <a:bodyPr wrap="square" rtlCol="0">
            <a:spAutoFit/>
          </a:bodyPr>
          <a:lstStyle/>
          <a:p>
            <a:r>
              <a:rPr lang="fr-fr" sz="2800" b="1" dirty="0">
                <a:solidFill>
                  <a:srgbClr val="292662"/>
                </a:solidFill>
                <a:latin typeface="Ubuntu" panose="020B0504030602030204" pitchFamily="34" charset="0"/>
              </a:rPr>
              <a:t>Séance de remise en forme de trois minutes </a:t>
            </a:r>
            <a:r>
              <a:rPr lang="fr-fr" sz="2800" b="1" dirty="0">
                <a:solidFill>
                  <a:srgbClr val="F6891F"/>
                </a:solidFill>
                <a:latin typeface="Ubuntu" panose="020B0504030602030204" pitchFamily="34" charset="0"/>
              </a:rPr>
              <a:t>+</a:t>
            </a:r>
            <a:r>
              <a:rPr lang="fr-fr" sz="2800" b="1" dirty="0">
                <a:solidFill>
                  <a:srgbClr val="292662"/>
                </a:solidFill>
                <a:latin typeface="Ubuntu" panose="020B0504030602030204" pitchFamily="34" charset="0"/>
              </a:rPr>
              <a:t> Pause libre</a:t>
            </a:r>
          </a:p>
        </p:txBody>
      </p:sp>
      <p:pic>
        <p:nvPicPr>
          <p:cNvPr id="8" name="Picture 7">
            <a:hlinkClick r:id="rId3"/>
            <a:extLst>
              <a:ext uri="{FF2B5EF4-FFF2-40B4-BE49-F238E27FC236}">
                <a16:creationId xmlns:a16="http://schemas.microsoft.com/office/drawing/2014/main" id="{F29DE856-FA57-D860-AB30-82AAF4033BB5}"/>
              </a:ext>
            </a:extLst>
          </p:cNvPr>
          <p:cNvPicPr>
            <a:picLocks noChangeAspect="1"/>
          </p:cNvPicPr>
          <p:nvPr/>
        </p:nvPicPr>
        <p:blipFill>
          <a:blip r:embed="rId4"/>
          <a:stretch>
            <a:fillRect/>
          </a:stretch>
        </p:blipFill>
        <p:spPr>
          <a:xfrm>
            <a:off x="2156856" y="2081209"/>
            <a:ext cx="7878289" cy="4422782"/>
          </a:xfrm>
          <a:prstGeom prst="rect">
            <a:avLst/>
          </a:prstGeom>
        </p:spPr>
      </p:pic>
      <p:grpSp>
        <p:nvGrpSpPr>
          <p:cNvPr id="2" name="Group 1">
            <a:extLst>
              <a:ext uri="{FF2B5EF4-FFF2-40B4-BE49-F238E27FC236}">
                <a16:creationId xmlns:a16="http://schemas.microsoft.com/office/drawing/2014/main" id="{BD1B88EB-92A7-4F7E-C184-6849B594D8F7}"/>
              </a:ext>
            </a:extLst>
          </p:cNvPr>
          <p:cNvGrpSpPr/>
          <p:nvPr/>
        </p:nvGrpSpPr>
        <p:grpSpPr>
          <a:xfrm>
            <a:off x="5511800" y="3479800"/>
            <a:ext cx="1168400" cy="1168400"/>
            <a:chOff x="7467600" y="3031067"/>
            <a:chExt cx="1168400" cy="1168400"/>
          </a:xfrm>
        </p:grpSpPr>
        <p:sp>
          <p:nvSpPr>
            <p:cNvPr id="3" name="Oval 2">
              <a:hlinkClick r:id="rId3"/>
              <a:extLst>
                <a:ext uri="{FF2B5EF4-FFF2-40B4-BE49-F238E27FC236}">
                  <a16:creationId xmlns:a16="http://schemas.microsoft.com/office/drawing/2014/main" id="{8D79F4CE-3741-FF59-427E-7A9229CB85B6}"/>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Lecture avec remplissage uni">
              <a:extLst>
                <a:ext uri="{FF2B5EF4-FFF2-40B4-BE49-F238E27FC236}">
                  <a16:creationId xmlns:a16="http://schemas.microsoft.com/office/drawing/2014/main" id="{34F9BCC7-1490-63BA-26C9-6E9661D145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47573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1FA455-A8E4-031F-3880-236463709C9C}"/>
              </a:ext>
            </a:extLst>
          </p:cNvPr>
          <p:cNvSpPr>
            <a:spLocks noGrp="1"/>
          </p:cNvSpPr>
          <p:nvPr>
            <p:ph type="body" sz="quarter" idx="10"/>
          </p:nvPr>
        </p:nvSpPr>
        <p:spPr/>
        <p:txBody>
          <a:bodyPr/>
          <a:lstStyle/>
          <a:p>
            <a:r>
              <a:rPr lang="fr-fr" dirty="0"/>
              <a:t>Premier jour</a:t>
            </a:r>
          </a:p>
        </p:txBody>
      </p:sp>
      <p:sp>
        <p:nvSpPr>
          <p:cNvPr id="3" name="Text Placeholder 2">
            <a:extLst>
              <a:ext uri="{FF2B5EF4-FFF2-40B4-BE49-F238E27FC236}">
                <a16:creationId xmlns:a16="http://schemas.microsoft.com/office/drawing/2014/main" id="{B55C0190-414D-7AFF-A0C8-B7C676030373}"/>
              </a:ext>
            </a:extLst>
          </p:cNvPr>
          <p:cNvSpPr>
            <a:spLocks noGrp="1"/>
          </p:cNvSpPr>
          <p:nvPr>
            <p:ph type="body" sz="quarter" idx="11"/>
          </p:nvPr>
        </p:nvSpPr>
        <p:spPr>
          <a:xfrm>
            <a:off x="6095999" y="2775308"/>
            <a:ext cx="5924365" cy="1307383"/>
          </a:xfrm>
        </p:spPr>
        <p:txBody>
          <a:bodyPr/>
          <a:lstStyle/>
          <a:p>
            <a:r>
              <a:rPr lang="fr-fr" dirty="0"/>
              <a:t>Qu’est-ce qu’un </a:t>
            </a:r>
            <a:r>
              <a:rPr lang="fr-fr" dirty="0">
                <a:solidFill>
                  <a:srgbClr val="F6891F"/>
                </a:solidFill>
              </a:rPr>
              <a:t>« Leader »</a:t>
            </a:r>
            <a:r>
              <a:rPr lang="fr-fr" dirty="0"/>
              <a:t> ?</a:t>
            </a:r>
          </a:p>
        </p:txBody>
      </p:sp>
      <p:sp>
        <p:nvSpPr>
          <p:cNvPr id="4" name="Text Placeholder 3">
            <a:extLst>
              <a:ext uri="{FF2B5EF4-FFF2-40B4-BE49-F238E27FC236}">
                <a16:creationId xmlns:a16="http://schemas.microsoft.com/office/drawing/2014/main" id="{0A3588B4-33DA-8A19-3F81-D8EBD5AD17B6}"/>
              </a:ext>
            </a:extLst>
          </p:cNvPr>
          <p:cNvSpPr>
            <a:spLocks noGrp="1"/>
          </p:cNvSpPr>
          <p:nvPr>
            <p:ph type="body" sz="quarter" idx="12"/>
          </p:nvPr>
        </p:nvSpPr>
        <p:spPr>
          <a:xfrm>
            <a:off x="4669519" y="3238012"/>
            <a:ext cx="957943" cy="514481"/>
          </a:xfrm>
        </p:spPr>
        <p:txBody>
          <a:bodyPr>
            <a:normAutofit fontScale="92500" lnSpcReduction="20000"/>
          </a:bodyPr>
          <a:lstStyle/>
          <a:p>
            <a:r>
              <a:rPr lang="fr-fr" dirty="0"/>
              <a:t>1.2.</a:t>
            </a:r>
          </a:p>
        </p:txBody>
      </p:sp>
      <p:sp>
        <p:nvSpPr>
          <p:cNvPr id="5" name="Text Placeholder 4">
            <a:extLst>
              <a:ext uri="{FF2B5EF4-FFF2-40B4-BE49-F238E27FC236}">
                <a16:creationId xmlns:a16="http://schemas.microsoft.com/office/drawing/2014/main" id="{59220573-ADB0-B63B-82FD-05808C1F1064}"/>
              </a:ext>
            </a:extLst>
          </p:cNvPr>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927701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2B942C-A583-CEB0-3F7E-E6D09D73CF91}"/>
              </a:ext>
            </a:extLst>
          </p:cNvPr>
          <p:cNvSpPr>
            <a:spLocks noGrp="1"/>
          </p:cNvSpPr>
          <p:nvPr>
            <p:ph type="body" sz="quarter" idx="11"/>
          </p:nvPr>
        </p:nvSpPr>
        <p:spPr>
          <a:xfrm>
            <a:off x="9753601" y="444728"/>
            <a:ext cx="2320030" cy="632958"/>
          </a:xfrm>
        </p:spPr>
        <p:txBody>
          <a:bodyPr/>
          <a:lstStyle/>
          <a:p>
            <a:r>
              <a:rPr lang="fr-fr" dirty="0"/>
              <a:t>Qu’est-ce qu’un « Leader » ?</a:t>
            </a:r>
          </a:p>
        </p:txBody>
      </p:sp>
      <p:sp>
        <p:nvSpPr>
          <p:cNvPr id="7" name="Text Placeholder 6">
            <a:extLst>
              <a:ext uri="{FF2B5EF4-FFF2-40B4-BE49-F238E27FC236}">
                <a16:creationId xmlns:a16="http://schemas.microsoft.com/office/drawing/2014/main" id="{B689F105-9DF4-BAB2-846D-060FF31C1399}"/>
              </a:ext>
            </a:extLst>
          </p:cNvPr>
          <p:cNvSpPr>
            <a:spLocks noGrp="1"/>
          </p:cNvSpPr>
          <p:nvPr>
            <p:ph type="body" sz="quarter" idx="12"/>
          </p:nvPr>
        </p:nvSpPr>
        <p:spPr>
          <a:xfrm>
            <a:off x="9339945" y="575623"/>
            <a:ext cx="528061" cy="356260"/>
          </a:xfrm>
        </p:spPr>
        <p:txBody>
          <a:bodyPr/>
          <a:lstStyle/>
          <a:p>
            <a:r>
              <a:rPr lang="fr-fr" dirty="0"/>
              <a:t>1.2.</a:t>
            </a:r>
          </a:p>
        </p:txBody>
      </p:sp>
      <p:sp>
        <p:nvSpPr>
          <p:cNvPr id="8" name="Text Placeholder 7">
            <a:extLst>
              <a:ext uri="{FF2B5EF4-FFF2-40B4-BE49-F238E27FC236}">
                <a16:creationId xmlns:a16="http://schemas.microsoft.com/office/drawing/2014/main" id="{5E1CED52-851F-6C76-0E8D-5D902F39D402}"/>
              </a:ext>
            </a:extLst>
          </p:cNvPr>
          <p:cNvSpPr>
            <a:spLocks noGrp="1"/>
          </p:cNvSpPr>
          <p:nvPr>
            <p:ph type="body" sz="quarter" idx="13"/>
          </p:nvPr>
        </p:nvSpPr>
        <p:spPr/>
        <p:txBody>
          <a:bodyPr/>
          <a:lstStyle/>
          <a:p>
            <a:r>
              <a:rPr lang="fr-fr" dirty="0"/>
              <a:t>Premier jour</a:t>
            </a:r>
          </a:p>
        </p:txBody>
      </p:sp>
      <p:sp>
        <p:nvSpPr>
          <p:cNvPr id="9" name="TextBox 8">
            <a:extLst>
              <a:ext uri="{FF2B5EF4-FFF2-40B4-BE49-F238E27FC236}">
                <a16:creationId xmlns:a16="http://schemas.microsoft.com/office/drawing/2014/main" id="{25AB9183-5AB4-5FA9-C5C6-2F540C1FF35C}"/>
              </a:ext>
            </a:extLst>
          </p:cNvPr>
          <p:cNvSpPr txBox="1"/>
          <p:nvPr/>
        </p:nvSpPr>
        <p:spPr>
          <a:xfrm>
            <a:off x="5687813" y="2154032"/>
            <a:ext cx="56515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Définir le leadership</a:t>
            </a:r>
          </a:p>
        </p:txBody>
      </p:sp>
      <p:sp>
        <p:nvSpPr>
          <p:cNvPr id="10" name="TextBox 9">
            <a:extLst>
              <a:ext uri="{FF2B5EF4-FFF2-40B4-BE49-F238E27FC236}">
                <a16:creationId xmlns:a16="http://schemas.microsoft.com/office/drawing/2014/main" id="{2DA8D9A1-4203-7E27-E11F-DFE95E32E046}"/>
              </a:ext>
            </a:extLst>
          </p:cNvPr>
          <p:cNvSpPr txBox="1"/>
          <p:nvPr/>
        </p:nvSpPr>
        <p:spPr>
          <a:xfrm>
            <a:off x="5687813" y="2820436"/>
            <a:ext cx="5391313" cy="2204193"/>
          </a:xfrm>
          <a:prstGeom prst="rect">
            <a:avLst/>
          </a:prstGeom>
          <a:noFill/>
        </p:spPr>
        <p:txBody>
          <a:bodyPr wrap="square" rtlCol="0">
            <a:spAutoFit/>
          </a:bodyPr>
          <a:lstStyle/>
          <a:p>
            <a:pPr marL="285750" indent="-285750">
              <a:lnSpc>
                <a:spcPct val="120000"/>
              </a:lnSpc>
              <a:spcAft>
                <a:spcPts val="1200"/>
              </a:spcAft>
              <a:buBlip>
                <a:blip r:embed="rId3"/>
              </a:buBlip>
            </a:pPr>
            <a:r>
              <a:rPr lang="fr-fr" b="1" dirty="0">
                <a:solidFill>
                  <a:srgbClr val="292662"/>
                </a:solidFill>
                <a:latin typeface="Ubuntu" panose="020B0504030602030204" pitchFamily="34" charset="0"/>
              </a:rPr>
              <a:t>Le leadership</a:t>
            </a:r>
            <a:r>
              <a:rPr lang="fr-fr" dirty="0">
                <a:solidFill>
                  <a:srgbClr val="292662"/>
                </a:solidFill>
                <a:latin typeface="Ubuntu" panose="020B0504030602030204" pitchFamily="34" charset="0"/>
              </a:rPr>
              <a:t> est une relation dans laquelle une personne influence les </a:t>
            </a:r>
            <a:r>
              <a:rPr lang="fr-fr">
                <a:solidFill>
                  <a:srgbClr val="292662"/>
                </a:solidFill>
                <a:latin typeface="Ubuntu" panose="020B0504030602030204" pitchFamily="34" charset="0"/>
              </a:rPr>
              <a:t>comportements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ou </a:t>
            </a:r>
            <a:r>
              <a:rPr lang="fr-fr" dirty="0">
                <a:solidFill>
                  <a:srgbClr val="292662"/>
                </a:solidFill>
                <a:latin typeface="Ubuntu" panose="020B0504030602030204" pitchFamily="34" charset="0"/>
              </a:rPr>
              <a:t>les actions d’autres personnes, pour les aider à atteindre des objectifs. </a:t>
            </a:r>
          </a:p>
          <a:p>
            <a:pPr marL="285750" indent="-285750">
              <a:lnSpc>
                <a:spcPct val="120000"/>
              </a:lnSpc>
              <a:spcAft>
                <a:spcPts val="1200"/>
              </a:spcAft>
              <a:buBlip>
                <a:blip r:embed="rId3"/>
              </a:buBlip>
            </a:pPr>
            <a:r>
              <a:rPr lang="fr-fr" b="1" dirty="0">
                <a:solidFill>
                  <a:srgbClr val="292662"/>
                </a:solidFill>
                <a:latin typeface="Ubuntu" panose="020B0504030602030204" pitchFamily="34" charset="0"/>
              </a:rPr>
              <a:t>Le leadership</a:t>
            </a:r>
            <a:r>
              <a:rPr lang="fr-fr" dirty="0">
                <a:solidFill>
                  <a:srgbClr val="292662"/>
                </a:solidFill>
                <a:latin typeface="Ubuntu" panose="020B0504030602030204" pitchFamily="34" charset="0"/>
              </a:rPr>
              <a:t> est la capacité à guider</a:t>
            </a:r>
            <a:r>
              <a:rPr lang="fr-fr">
                <a:solidFill>
                  <a:srgbClr val="292662"/>
                </a:solidFill>
                <a:latin typeface="Ubuntu" panose="020B0504030602030204" pitchFamily="34" charset="0"/>
              </a:rPr>
              <a:t>,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diriger </a:t>
            </a:r>
            <a:r>
              <a:rPr lang="fr-fr" dirty="0">
                <a:solidFill>
                  <a:srgbClr val="292662"/>
                </a:solidFill>
                <a:latin typeface="Ubuntu" panose="020B0504030602030204" pitchFamily="34" charset="0"/>
              </a:rPr>
              <a:t>ou influencer d’autres personnes.</a:t>
            </a:r>
          </a:p>
        </p:txBody>
      </p:sp>
      <p:pic>
        <p:nvPicPr>
          <p:cNvPr id="5" name="Picture 4">
            <a:extLst>
              <a:ext uri="{FF2B5EF4-FFF2-40B4-BE49-F238E27FC236}">
                <a16:creationId xmlns:a16="http://schemas.microsoft.com/office/drawing/2014/main" id="{E43CEC0C-60A4-A052-641F-65B84894F527}"/>
              </a:ext>
            </a:extLst>
          </p:cNvPr>
          <p:cNvPicPr>
            <a:picLocks noChangeAspect="1"/>
          </p:cNvPicPr>
          <p:nvPr/>
        </p:nvPicPr>
        <p:blipFill rotWithShape="1">
          <a:blip r:embed="rId4">
            <a:extLst>
              <a:ext uri="{28A0092B-C50C-407E-A947-70E740481C1C}">
                <a14:useLocalDpi xmlns:a14="http://schemas.microsoft.com/office/drawing/2010/main" val="0"/>
              </a:ext>
            </a:extLst>
          </a:blip>
          <a:srcRect l="11863" t="1306" r="16883" b="8526"/>
          <a:stretch/>
        </p:blipFill>
        <p:spPr>
          <a:xfrm>
            <a:off x="0" y="1524000"/>
            <a:ext cx="5220586" cy="4406900"/>
          </a:xfrm>
          <a:prstGeom prst="rect">
            <a:avLst/>
          </a:prstGeom>
        </p:spPr>
      </p:pic>
      <p:pic>
        <p:nvPicPr>
          <p:cNvPr id="13" name="Graphic 12">
            <a:extLst>
              <a:ext uri="{FF2B5EF4-FFF2-40B4-BE49-F238E27FC236}">
                <a16:creationId xmlns:a16="http://schemas.microsoft.com/office/drawing/2014/main" id="{6E451FDC-7BCC-0A8A-41BA-9414C9C75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7036" y="4978084"/>
            <a:ext cx="1224554" cy="1393458"/>
          </a:xfrm>
          <a:prstGeom prst="rect">
            <a:avLst/>
          </a:prstGeom>
        </p:spPr>
      </p:pic>
    </p:spTree>
    <p:extLst>
      <p:ext uri="{BB962C8B-B14F-4D97-AF65-F5344CB8AC3E}">
        <p14:creationId xmlns:p14="http://schemas.microsoft.com/office/powerpoint/2010/main" val="245480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F89A2E-503B-6233-758E-466AB10ED2F9}"/>
              </a:ext>
            </a:extLst>
          </p:cNvPr>
          <p:cNvSpPr>
            <a:spLocks noGrp="1"/>
          </p:cNvSpPr>
          <p:nvPr>
            <p:ph type="body" sz="quarter" idx="11"/>
          </p:nvPr>
        </p:nvSpPr>
        <p:spPr>
          <a:xfrm>
            <a:off x="9753601" y="444728"/>
            <a:ext cx="2438399" cy="632958"/>
          </a:xfrm>
        </p:spPr>
        <p:txBody>
          <a:bodyPr/>
          <a:lstStyle/>
          <a:p>
            <a:r>
              <a:rPr lang="fr-fr" dirty="0"/>
              <a:t>Qu’est-ce qu’un « Leader » ?</a:t>
            </a:r>
          </a:p>
        </p:txBody>
      </p:sp>
      <p:sp>
        <p:nvSpPr>
          <p:cNvPr id="3" name="Text Placeholder 2">
            <a:extLst>
              <a:ext uri="{FF2B5EF4-FFF2-40B4-BE49-F238E27FC236}">
                <a16:creationId xmlns:a16="http://schemas.microsoft.com/office/drawing/2014/main" id="{02F7103D-CCB8-DA7B-7531-33BD814E9EFF}"/>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F95EB163-48CA-654E-AB51-F2785858F0D0}"/>
              </a:ext>
            </a:extLst>
          </p:cNvPr>
          <p:cNvSpPr>
            <a:spLocks noGrp="1"/>
          </p:cNvSpPr>
          <p:nvPr>
            <p:ph type="body" sz="quarter" idx="13"/>
          </p:nvPr>
        </p:nvSpPr>
        <p:spPr/>
        <p:txBody>
          <a:bodyPr/>
          <a:lstStyle/>
          <a:p>
            <a:r>
              <a:rPr lang="fr-fr" dirty="0"/>
              <a:t>Premier jour</a:t>
            </a:r>
          </a:p>
        </p:txBody>
      </p:sp>
      <p:sp>
        <p:nvSpPr>
          <p:cNvPr id="5" name="Rectangle: Rounded Corners 4">
            <a:extLst>
              <a:ext uri="{FF2B5EF4-FFF2-40B4-BE49-F238E27FC236}">
                <a16:creationId xmlns:a16="http://schemas.microsoft.com/office/drawing/2014/main" id="{816D62C4-389B-2FC3-BA4F-72E2012BB50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7B86BB2E-F210-B071-C0CA-3F5D2BEF7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1367758-0F21-BFB4-88FF-0D520C8980BC}"/>
              </a:ext>
            </a:extLst>
          </p:cNvPr>
          <p:cNvSpPr txBox="1"/>
          <p:nvPr/>
        </p:nvSpPr>
        <p:spPr>
          <a:xfrm>
            <a:off x="1244599" y="2000357"/>
            <a:ext cx="191611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8" name="TextBox 7">
            <a:extLst>
              <a:ext uri="{FF2B5EF4-FFF2-40B4-BE49-F238E27FC236}">
                <a16:creationId xmlns:a16="http://schemas.microsoft.com/office/drawing/2014/main" id="{A47BAEC0-52E9-A8EB-1041-DCEC2BE2C9D1}"/>
              </a:ext>
            </a:extLst>
          </p:cNvPr>
          <p:cNvSpPr txBox="1"/>
          <p:nvPr/>
        </p:nvSpPr>
        <p:spPr>
          <a:xfrm>
            <a:off x="1244599" y="2721114"/>
            <a:ext cx="2559909" cy="400110"/>
          </a:xfrm>
          <a:prstGeom prst="rect">
            <a:avLst/>
          </a:prstGeom>
          <a:noFill/>
        </p:spPr>
        <p:txBody>
          <a:bodyPr wrap="square" rtlCol="0">
            <a:spAutoFit/>
          </a:bodyPr>
          <a:lstStyle/>
          <a:p>
            <a:r>
              <a:rPr lang="fr-fr" sz="2000" dirty="0">
                <a:solidFill>
                  <a:schemeClr val="bg1"/>
                </a:solidFill>
                <a:latin typeface="Ubuntu" panose="020B0504030602030204" pitchFamily="34" charset="0"/>
              </a:rPr>
              <a:t>Qui est un Leader ?</a:t>
            </a:r>
          </a:p>
        </p:txBody>
      </p:sp>
      <p:sp>
        <p:nvSpPr>
          <p:cNvPr id="9" name="TextBox 8">
            <a:extLst>
              <a:ext uri="{FF2B5EF4-FFF2-40B4-BE49-F238E27FC236}">
                <a16:creationId xmlns:a16="http://schemas.microsoft.com/office/drawing/2014/main" id="{2820DFD6-6871-B67D-4B45-8BF28E034539}"/>
              </a:ext>
            </a:extLst>
          </p:cNvPr>
          <p:cNvSpPr txBox="1"/>
          <p:nvPr/>
        </p:nvSpPr>
        <p:spPr>
          <a:xfrm>
            <a:off x="5470931" y="2261967"/>
            <a:ext cx="5982602" cy="4097019"/>
          </a:xfrm>
          <a:prstGeom prst="rect">
            <a:avLst/>
          </a:prstGeom>
          <a:noFill/>
        </p:spPr>
        <p:txBody>
          <a:bodyPr wrap="square" rtlCol="0">
            <a:spAutoFit/>
          </a:bodyPr>
          <a:lstStyle/>
          <a:p>
            <a:pPr>
              <a:lnSpc>
                <a:spcPct val="120000"/>
              </a:lnSpc>
            </a:pPr>
            <a:r>
              <a:rPr lang="fr-fr" b="1" dirty="0">
                <a:solidFill>
                  <a:srgbClr val="F6891F"/>
                </a:solidFill>
                <a:latin typeface="Ubuntu" panose="020B0504030602030204" pitchFamily="34" charset="0"/>
              </a:rPr>
              <a:t>Pensez à un leader que vous connaissez.</a:t>
            </a:r>
          </a:p>
          <a:p>
            <a:pPr>
              <a:lnSpc>
                <a:spcPct val="120000"/>
              </a:lnSpc>
              <a:spcAft>
                <a:spcPts val="1800"/>
              </a:spcAft>
            </a:pPr>
            <a:r>
              <a:rPr lang="fr-fr" dirty="0">
                <a:solidFill>
                  <a:srgbClr val="292662"/>
                </a:solidFill>
                <a:latin typeface="Ubuntu" panose="020B0504030602030204" pitchFamily="34" charset="0"/>
              </a:rPr>
              <a:t>Il peut s’agir de quelqu’un de Special Olympics</a:t>
            </a:r>
            <a:r>
              <a:rPr lang="fr-fr">
                <a:solidFill>
                  <a:srgbClr val="292662"/>
                </a:solidFill>
                <a:latin typeface="Ubuntu" panose="020B0504030602030204" pitchFamily="34" charset="0"/>
              </a:rPr>
              <a:t>,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de </a:t>
            </a:r>
            <a:r>
              <a:rPr lang="fr-fr" dirty="0">
                <a:solidFill>
                  <a:srgbClr val="292662"/>
                </a:solidFill>
                <a:latin typeface="Ubuntu" panose="020B0504030602030204" pitchFamily="34" charset="0"/>
              </a:rPr>
              <a:t>votre communauté ou des médias. </a:t>
            </a:r>
          </a:p>
          <a:p>
            <a:pPr>
              <a:lnSpc>
                <a:spcPct val="120000"/>
              </a:lnSpc>
            </a:pPr>
            <a:r>
              <a:rPr lang="fr-fr" b="1" dirty="0">
                <a:solidFill>
                  <a:srgbClr val="F6891F"/>
                </a:solidFill>
                <a:latin typeface="Ubuntu" panose="020B0504030602030204" pitchFamily="34" charset="0"/>
              </a:rPr>
              <a:t>Partagez les éléments suivants en </a:t>
            </a:r>
            <a:r>
              <a:rPr lang="fr-fr" b="1">
                <a:solidFill>
                  <a:srgbClr val="F6891F"/>
                </a:solidFill>
                <a:latin typeface="Ubuntu" panose="020B0504030602030204" pitchFamily="34" charset="0"/>
              </a:rPr>
              <a:t>groupes </a:t>
            </a:r>
            <a:br>
              <a:rPr lang="fr-fr" b="1">
                <a:solidFill>
                  <a:srgbClr val="F6891F"/>
                </a:solidFill>
                <a:latin typeface="Ubuntu" panose="020B0504030602030204" pitchFamily="34" charset="0"/>
              </a:rPr>
            </a:br>
            <a:r>
              <a:rPr lang="fr-fr" b="1">
                <a:solidFill>
                  <a:srgbClr val="F6891F"/>
                </a:solidFill>
                <a:latin typeface="Ubuntu" panose="020B0504030602030204" pitchFamily="34" charset="0"/>
              </a:rPr>
              <a:t>de </a:t>
            </a:r>
            <a:r>
              <a:rPr lang="fr-fr" b="1" dirty="0">
                <a:solidFill>
                  <a:srgbClr val="F6891F"/>
                </a:solidFill>
                <a:latin typeface="Ubuntu" panose="020B0504030602030204" pitchFamily="34" charset="0"/>
              </a:rPr>
              <a:t>2 ou 3 personnes :  </a:t>
            </a:r>
          </a:p>
          <a:p>
            <a:pPr marL="355600" indent="-355600">
              <a:lnSpc>
                <a:spcPct val="120000"/>
              </a:lnSpc>
              <a:spcAft>
                <a:spcPts val="600"/>
              </a:spcAft>
              <a:buBlip>
                <a:blip r:embed="rId5"/>
              </a:buBlip>
            </a:pPr>
            <a:r>
              <a:rPr lang="fr-fr" dirty="0">
                <a:solidFill>
                  <a:srgbClr val="292662"/>
                </a:solidFill>
                <a:latin typeface="Ubuntu" panose="020B0504030602030204" pitchFamily="34" charset="0"/>
              </a:rPr>
              <a:t>Qui sont-ils ? </a:t>
            </a:r>
          </a:p>
          <a:p>
            <a:pPr marL="355600" indent="-355600">
              <a:lnSpc>
                <a:spcPct val="120000"/>
              </a:lnSpc>
              <a:spcAft>
                <a:spcPts val="600"/>
              </a:spcAft>
              <a:buBlip>
                <a:blip r:embed="rId5"/>
              </a:buBlip>
            </a:pPr>
            <a:r>
              <a:rPr lang="fr-fr" dirty="0">
                <a:solidFill>
                  <a:srgbClr val="292662"/>
                </a:solidFill>
                <a:latin typeface="Ubuntu" panose="020B0504030602030204" pitchFamily="34" charset="0"/>
              </a:rPr>
              <a:t>Qu’est-ce qui incite </a:t>
            </a:r>
            <a:r>
              <a:rPr lang="fr-fr">
                <a:solidFill>
                  <a:srgbClr val="292662"/>
                </a:solidFill>
                <a:latin typeface="Ubuntu" panose="020B0504030602030204" pitchFamily="34" charset="0"/>
              </a:rPr>
              <a:t>les </a:t>
            </a:r>
            <a:r>
              <a:rPr lang="fr-FR">
                <a:solidFill>
                  <a:srgbClr val="292662"/>
                </a:solidFill>
                <a:latin typeface="Ubuntu" panose="020B0504030602030204" pitchFamily="34" charset="0"/>
              </a:rPr>
              <a:t>gens</a:t>
            </a:r>
            <a:r>
              <a:rPr lang="fr-fr">
                <a:solidFill>
                  <a:srgbClr val="292662"/>
                </a:solidFill>
                <a:latin typeface="Ubuntu" panose="020B0504030602030204" pitchFamily="34" charset="0"/>
              </a:rPr>
              <a:t> </a:t>
            </a:r>
            <a:r>
              <a:rPr lang="fr-fr" dirty="0">
                <a:solidFill>
                  <a:srgbClr val="292662"/>
                </a:solidFill>
                <a:latin typeface="Ubuntu" panose="020B0504030602030204" pitchFamily="34" charset="0"/>
              </a:rPr>
              <a:t>à </a:t>
            </a:r>
            <a:r>
              <a:rPr lang="fr-fr">
                <a:solidFill>
                  <a:srgbClr val="292662"/>
                </a:solidFill>
                <a:latin typeface="Ubuntu" panose="020B0504030602030204" pitchFamily="34" charset="0"/>
              </a:rPr>
              <a:t>suivre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cette </a:t>
            </a:r>
            <a:r>
              <a:rPr lang="fr-fr" dirty="0">
                <a:solidFill>
                  <a:srgbClr val="292662"/>
                </a:solidFill>
                <a:latin typeface="Ubuntu" panose="020B0504030602030204" pitchFamily="34" charset="0"/>
              </a:rPr>
              <a:t>personne ? </a:t>
            </a:r>
          </a:p>
          <a:p>
            <a:pPr marL="355600" indent="-355600">
              <a:lnSpc>
                <a:spcPct val="120000"/>
              </a:lnSpc>
              <a:spcAft>
                <a:spcPts val="1200"/>
              </a:spcAft>
              <a:buBlip>
                <a:blip r:embed="rId5"/>
              </a:buBlip>
            </a:pPr>
            <a:r>
              <a:rPr lang="fr-fr" dirty="0">
                <a:solidFill>
                  <a:srgbClr val="292662"/>
                </a:solidFill>
                <a:latin typeface="Ubuntu" panose="020B0504030602030204" pitchFamily="34" charset="0"/>
              </a:rPr>
              <a:t>Quels sont les comportements adoptés par ce leader ou les compétences qu’il possède </a:t>
            </a:r>
            <a:r>
              <a:rPr lang="fr-fr">
                <a:solidFill>
                  <a:srgbClr val="292662"/>
                </a:solidFill>
                <a:latin typeface="Ubuntu" panose="020B0504030602030204" pitchFamily="34" charset="0"/>
              </a:rPr>
              <a:t>que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vous </a:t>
            </a:r>
            <a:r>
              <a:rPr lang="fr-fr" dirty="0">
                <a:solidFill>
                  <a:srgbClr val="292662"/>
                </a:solidFill>
                <a:latin typeface="Ubuntu" panose="020B0504030602030204" pitchFamily="34" charset="0"/>
              </a:rPr>
              <a:t>retrouvez dans votre propre leadership ?</a:t>
            </a:r>
          </a:p>
        </p:txBody>
      </p:sp>
      <p:pic>
        <p:nvPicPr>
          <p:cNvPr id="13" name="Graphic 12">
            <a:extLst>
              <a:ext uri="{FF2B5EF4-FFF2-40B4-BE49-F238E27FC236}">
                <a16:creationId xmlns:a16="http://schemas.microsoft.com/office/drawing/2014/main" id="{F47BFB8B-7EF6-517A-D45F-A8F1822C3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2263882"/>
            <a:ext cx="425551" cy="432000"/>
          </a:xfrm>
          <a:prstGeom prst="rect">
            <a:avLst/>
          </a:prstGeom>
        </p:spPr>
      </p:pic>
      <p:pic>
        <p:nvPicPr>
          <p:cNvPr id="15" name="Graphic 14">
            <a:extLst>
              <a:ext uri="{FF2B5EF4-FFF2-40B4-BE49-F238E27FC236}">
                <a16:creationId xmlns:a16="http://schemas.microsoft.com/office/drawing/2014/main" id="{F23C16D6-20D0-79CA-A02A-D2314DA91F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3495512"/>
            <a:ext cx="480493" cy="377988"/>
          </a:xfrm>
          <a:prstGeom prst="rect">
            <a:avLst/>
          </a:prstGeom>
        </p:spPr>
      </p:pic>
    </p:spTree>
    <p:extLst>
      <p:ext uri="{BB962C8B-B14F-4D97-AF65-F5344CB8AC3E}">
        <p14:creationId xmlns:p14="http://schemas.microsoft.com/office/powerpoint/2010/main" val="4222349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B64B-CCB5-BB5E-E270-933C8D1CDC03}"/>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29C6B75-78FD-3ABE-2C6E-064FC3719C05}"/>
              </a:ext>
            </a:extLst>
          </p:cNvPr>
          <p:cNvSpPr/>
          <p:nvPr/>
        </p:nvSpPr>
        <p:spPr>
          <a:xfrm>
            <a:off x="3562350" y="4563614"/>
            <a:ext cx="9944100" cy="2008636"/>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1DAAB2F-63C1-CF5D-6A5B-E7E8690DDA93}"/>
              </a:ext>
            </a:extLst>
          </p:cNvPr>
          <p:cNvSpPr txBox="1"/>
          <p:nvPr/>
        </p:nvSpPr>
        <p:spPr>
          <a:xfrm>
            <a:off x="5470930" y="1292888"/>
            <a:ext cx="6721069" cy="3204980"/>
          </a:xfrm>
          <a:prstGeom prst="rect">
            <a:avLst/>
          </a:prstGeom>
          <a:noFill/>
        </p:spPr>
        <p:txBody>
          <a:bodyPr wrap="square" rtlCol="0">
            <a:spAutoFit/>
          </a:bodyPr>
          <a:lstStyle/>
          <a:p>
            <a:pPr>
              <a:lnSpc>
                <a:spcPct val="120000"/>
              </a:lnSpc>
            </a:pPr>
            <a:r>
              <a:rPr lang="fr-fr" sz="1600" b="1" dirty="0">
                <a:solidFill>
                  <a:srgbClr val="F6891F"/>
                </a:solidFill>
                <a:latin typeface="Ubuntu" panose="020B0504030602030204" pitchFamily="34" charset="0"/>
              </a:rPr>
              <a:t>Pensez à un leader que vous connaissez.</a:t>
            </a:r>
          </a:p>
          <a:p>
            <a:pPr>
              <a:lnSpc>
                <a:spcPct val="120000"/>
              </a:lnSpc>
              <a:spcAft>
                <a:spcPts val="2300"/>
              </a:spcAft>
            </a:pPr>
            <a:r>
              <a:rPr lang="fr-fr" sz="1600" dirty="0">
                <a:solidFill>
                  <a:srgbClr val="292662"/>
                </a:solidFill>
                <a:latin typeface="Ubuntu" panose="020B0504030602030204" pitchFamily="34" charset="0"/>
              </a:rPr>
              <a:t>Il peut s’agir de quelqu’un de Special Olympics, de </a:t>
            </a:r>
            <a:r>
              <a:rPr lang="fr-fr" sz="1600">
                <a:solidFill>
                  <a:srgbClr val="292662"/>
                </a:solidFill>
                <a:latin typeface="Ubuntu" panose="020B0504030602030204" pitchFamily="34" charset="0"/>
              </a:rPr>
              <a:t>votre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communauté </a:t>
            </a:r>
            <a:r>
              <a:rPr lang="fr-fr" sz="1600" dirty="0">
                <a:solidFill>
                  <a:srgbClr val="292662"/>
                </a:solidFill>
                <a:latin typeface="Ubuntu" panose="020B0504030602030204" pitchFamily="34" charset="0"/>
              </a:rPr>
              <a:t>ou des médias. </a:t>
            </a:r>
          </a:p>
          <a:p>
            <a:pPr>
              <a:lnSpc>
                <a:spcPct val="120000"/>
              </a:lnSpc>
            </a:pPr>
            <a:r>
              <a:rPr lang="fr-fr" sz="1600" b="1" dirty="0">
                <a:solidFill>
                  <a:srgbClr val="F6891F"/>
                </a:solidFill>
                <a:latin typeface="Ubuntu" panose="020B0504030602030204" pitchFamily="34" charset="0"/>
              </a:rPr>
              <a:t>Partagez les éléments suivants en groupes de 2 ou 3 personnes :</a:t>
            </a:r>
            <a:r>
              <a:rPr lang="fr-fr" sz="1700" b="1" dirty="0">
                <a:solidFill>
                  <a:srgbClr val="F6891F"/>
                </a:solidFill>
                <a:latin typeface="Ubuntu" panose="020B0504030602030204" pitchFamily="34" charset="0"/>
              </a:rPr>
              <a:t> </a:t>
            </a:r>
            <a:r>
              <a:rPr lang="fr-fr" b="1" dirty="0">
                <a:solidFill>
                  <a:srgbClr val="F6891F"/>
                </a:solidFill>
                <a:latin typeface="Ubuntu" panose="020B0504030602030204" pitchFamily="34" charset="0"/>
              </a:rPr>
              <a:t> </a:t>
            </a:r>
          </a:p>
          <a:p>
            <a:pPr marL="355600" indent="-355600">
              <a:lnSpc>
                <a:spcPct val="120000"/>
              </a:lnSpc>
              <a:spcAft>
                <a:spcPts val="600"/>
              </a:spcAft>
              <a:buBlip>
                <a:blip r:embed="rId3"/>
              </a:buBlip>
            </a:pPr>
            <a:r>
              <a:rPr lang="fr-fr" sz="1600" dirty="0">
                <a:solidFill>
                  <a:srgbClr val="292662"/>
                </a:solidFill>
                <a:latin typeface="Ubuntu" panose="020B0504030602030204" pitchFamily="34" charset="0"/>
              </a:rPr>
              <a:t>Qui sont-ils ? </a:t>
            </a:r>
          </a:p>
          <a:p>
            <a:pPr marL="355600" indent="-355600">
              <a:lnSpc>
                <a:spcPct val="120000"/>
              </a:lnSpc>
              <a:spcAft>
                <a:spcPts val="600"/>
              </a:spcAft>
              <a:buBlip>
                <a:blip r:embed="rId3"/>
              </a:buBlip>
            </a:pPr>
            <a:r>
              <a:rPr lang="fr-fr" sz="1600" dirty="0">
                <a:solidFill>
                  <a:srgbClr val="292662"/>
                </a:solidFill>
                <a:latin typeface="Ubuntu" panose="020B0504030602030204" pitchFamily="34" charset="0"/>
              </a:rPr>
              <a:t>Qu’est-ce qui incite </a:t>
            </a:r>
            <a:r>
              <a:rPr lang="fr-fr" sz="1600">
                <a:solidFill>
                  <a:srgbClr val="292662"/>
                </a:solidFill>
                <a:latin typeface="Ubuntu" panose="020B0504030602030204" pitchFamily="34" charset="0"/>
              </a:rPr>
              <a:t>les </a:t>
            </a:r>
            <a:r>
              <a:rPr lang="fr-FR" sz="1600">
                <a:solidFill>
                  <a:srgbClr val="292662"/>
                </a:solidFill>
                <a:latin typeface="Ubuntu" panose="020B0504030602030204" pitchFamily="34" charset="0"/>
              </a:rPr>
              <a:t>gens</a:t>
            </a:r>
            <a:r>
              <a:rPr lang="fr-fr" sz="1600">
                <a:solidFill>
                  <a:srgbClr val="292662"/>
                </a:solidFill>
                <a:latin typeface="Ubuntu" panose="020B0504030602030204" pitchFamily="34" charset="0"/>
              </a:rPr>
              <a:t> </a:t>
            </a:r>
            <a:r>
              <a:rPr lang="fr-fr" sz="1600" dirty="0">
                <a:solidFill>
                  <a:srgbClr val="292662"/>
                </a:solidFill>
                <a:latin typeface="Ubuntu" panose="020B0504030602030204" pitchFamily="34" charset="0"/>
              </a:rPr>
              <a:t>à suivre cette personne ? </a:t>
            </a:r>
          </a:p>
          <a:p>
            <a:pPr marL="355600" indent="-355600">
              <a:lnSpc>
                <a:spcPct val="120000"/>
              </a:lnSpc>
              <a:spcAft>
                <a:spcPts val="1200"/>
              </a:spcAft>
              <a:buBlip>
                <a:blip r:embed="rId3"/>
              </a:buBlip>
            </a:pPr>
            <a:r>
              <a:rPr lang="fr-fr" sz="1600" dirty="0">
                <a:solidFill>
                  <a:srgbClr val="292662"/>
                </a:solidFill>
                <a:latin typeface="Ubuntu" panose="020B0504030602030204" pitchFamily="34" charset="0"/>
              </a:rPr>
              <a:t>Quels sont les comportements adoptés par ce leader ou les compétences qu’il possède que vous retrouvez dans </a:t>
            </a:r>
            <a:r>
              <a:rPr lang="fr-fr" sz="1600">
                <a:solidFill>
                  <a:srgbClr val="292662"/>
                </a:solidFill>
                <a:latin typeface="Ubuntu" panose="020B0504030602030204" pitchFamily="34" charset="0"/>
              </a:rPr>
              <a:t>votre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propre </a:t>
            </a:r>
            <a:r>
              <a:rPr lang="fr-fr" sz="1600" dirty="0">
                <a:solidFill>
                  <a:srgbClr val="292662"/>
                </a:solidFill>
                <a:latin typeface="Ubuntu" panose="020B0504030602030204" pitchFamily="34" charset="0"/>
              </a:rPr>
              <a:t>leadership ?</a:t>
            </a:r>
          </a:p>
        </p:txBody>
      </p:sp>
      <p:sp>
        <p:nvSpPr>
          <p:cNvPr id="2" name="Text Placeholder 1">
            <a:extLst>
              <a:ext uri="{FF2B5EF4-FFF2-40B4-BE49-F238E27FC236}">
                <a16:creationId xmlns:a16="http://schemas.microsoft.com/office/drawing/2014/main" id="{9838ADAA-8192-5971-1BB0-EC2D3772A374}"/>
              </a:ext>
            </a:extLst>
          </p:cNvPr>
          <p:cNvSpPr>
            <a:spLocks noGrp="1"/>
          </p:cNvSpPr>
          <p:nvPr>
            <p:ph type="body" sz="quarter" idx="11"/>
          </p:nvPr>
        </p:nvSpPr>
        <p:spPr>
          <a:xfrm>
            <a:off x="9753601" y="444728"/>
            <a:ext cx="2355541" cy="632958"/>
          </a:xfrm>
        </p:spPr>
        <p:txBody>
          <a:bodyPr/>
          <a:lstStyle/>
          <a:p>
            <a:r>
              <a:rPr lang="fr-fr" dirty="0"/>
              <a:t>Qu’est-ce qu’un « Leader » ?</a:t>
            </a:r>
          </a:p>
        </p:txBody>
      </p:sp>
      <p:sp>
        <p:nvSpPr>
          <p:cNvPr id="3" name="Text Placeholder 2">
            <a:extLst>
              <a:ext uri="{FF2B5EF4-FFF2-40B4-BE49-F238E27FC236}">
                <a16:creationId xmlns:a16="http://schemas.microsoft.com/office/drawing/2014/main" id="{E8B936E8-45F4-86B2-169C-3369244079F0}"/>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D30E53FD-7634-9C53-7EB8-2B3B87AB7D1A}"/>
              </a:ext>
            </a:extLst>
          </p:cNvPr>
          <p:cNvSpPr>
            <a:spLocks noGrp="1"/>
          </p:cNvSpPr>
          <p:nvPr>
            <p:ph type="body" sz="quarter" idx="13"/>
          </p:nvPr>
        </p:nvSpPr>
        <p:spPr/>
        <p:txBody>
          <a:bodyPr/>
          <a:lstStyle/>
          <a:p>
            <a:r>
              <a:rPr lang="fr-fr" dirty="0"/>
              <a:t>Premier jour</a:t>
            </a:r>
          </a:p>
        </p:txBody>
      </p:sp>
      <p:sp>
        <p:nvSpPr>
          <p:cNvPr id="5" name="Rectangle: Rounded Corners 4">
            <a:extLst>
              <a:ext uri="{FF2B5EF4-FFF2-40B4-BE49-F238E27FC236}">
                <a16:creationId xmlns:a16="http://schemas.microsoft.com/office/drawing/2014/main" id="{62F5F009-AE71-041F-5783-FA3AFBACCC45}"/>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75FE027-421D-3C25-255C-F83D639E9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334E07A5-FFE8-2E16-23F8-022F2B4E6574}"/>
              </a:ext>
            </a:extLst>
          </p:cNvPr>
          <p:cNvSpPr txBox="1"/>
          <p:nvPr/>
        </p:nvSpPr>
        <p:spPr>
          <a:xfrm>
            <a:off x="1244599" y="2000357"/>
            <a:ext cx="191611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8" name="TextBox 7">
            <a:extLst>
              <a:ext uri="{FF2B5EF4-FFF2-40B4-BE49-F238E27FC236}">
                <a16:creationId xmlns:a16="http://schemas.microsoft.com/office/drawing/2014/main" id="{9DDD6C94-C4A8-FF02-DBE2-9B324CEDBC90}"/>
              </a:ext>
            </a:extLst>
          </p:cNvPr>
          <p:cNvSpPr txBox="1"/>
          <p:nvPr/>
        </p:nvSpPr>
        <p:spPr>
          <a:xfrm>
            <a:off x="1244599" y="2721114"/>
            <a:ext cx="2559909" cy="400110"/>
          </a:xfrm>
          <a:prstGeom prst="rect">
            <a:avLst/>
          </a:prstGeom>
          <a:noFill/>
        </p:spPr>
        <p:txBody>
          <a:bodyPr wrap="square" rtlCol="0">
            <a:spAutoFit/>
          </a:bodyPr>
          <a:lstStyle/>
          <a:p>
            <a:r>
              <a:rPr lang="fr-fr" sz="2000" dirty="0">
                <a:solidFill>
                  <a:schemeClr val="bg1"/>
                </a:solidFill>
                <a:latin typeface="Ubuntu" panose="020B0504030602030204" pitchFamily="34" charset="0"/>
              </a:rPr>
              <a:t>Qui est un Leader ?</a:t>
            </a:r>
          </a:p>
        </p:txBody>
      </p:sp>
      <p:pic>
        <p:nvPicPr>
          <p:cNvPr id="13" name="Graphic 12">
            <a:extLst>
              <a:ext uri="{FF2B5EF4-FFF2-40B4-BE49-F238E27FC236}">
                <a16:creationId xmlns:a16="http://schemas.microsoft.com/office/drawing/2014/main" id="{F3874226-0677-D283-29FA-2202CCF336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1268169"/>
            <a:ext cx="425551" cy="432000"/>
          </a:xfrm>
          <a:prstGeom prst="rect">
            <a:avLst/>
          </a:prstGeom>
        </p:spPr>
      </p:pic>
      <p:pic>
        <p:nvPicPr>
          <p:cNvPr id="15" name="Graphic 14">
            <a:extLst>
              <a:ext uri="{FF2B5EF4-FFF2-40B4-BE49-F238E27FC236}">
                <a16:creationId xmlns:a16="http://schemas.microsoft.com/office/drawing/2014/main" id="{C7A68323-ED6A-1125-6B2F-20B42CCD9A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2499799"/>
            <a:ext cx="480493" cy="377988"/>
          </a:xfrm>
          <a:prstGeom prst="rect">
            <a:avLst/>
          </a:prstGeom>
        </p:spPr>
      </p:pic>
      <p:sp>
        <p:nvSpPr>
          <p:cNvPr id="11" name="TextBox 10">
            <a:extLst>
              <a:ext uri="{FF2B5EF4-FFF2-40B4-BE49-F238E27FC236}">
                <a16:creationId xmlns:a16="http://schemas.microsoft.com/office/drawing/2014/main" id="{FDF9E591-FBF6-2634-AF8A-40BCBA0588E9}"/>
              </a:ext>
            </a:extLst>
          </p:cNvPr>
          <p:cNvSpPr txBox="1"/>
          <p:nvPr/>
        </p:nvSpPr>
        <p:spPr>
          <a:xfrm>
            <a:off x="4962387" y="5065253"/>
            <a:ext cx="6544716" cy="1127320"/>
          </a:xfrm>
          <a:prstGeom prst="rect">
            <a:avLst/>
          </a:prstGeom>
          <a:noFill/>
        </p:spPr>
        <p:txBody>
          <a:bodyPr wrap="square" numCol="2" rtlCol="0">
            <a:noAutofit/>
          </a:bodyPr>
          <a:lstStyle/>
          <a:p>
            <a:pPr marL="171450" marR="0" lvl="0" indent="-171450">
              <a:spcBef>
                <a:spcPts val="0"/>
              </a:spcBef>
              <a:spcAft>
                <a:spcPts val="0"/>
              </a:spcAft>
              <a:buFont typeface="Arial" panose="020B0604020202020204" pitchFamily="34" charset="0"/>
              <a:buChar char="•"/>
            </a:pPr>
            <a:r>
              <a:rPr lang="fr-fr" sz="16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Entraîneur</a:t>
            </a:r>
            <a:endParaRPr lang="en-US" sz="16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fr-fr" sz="16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Enseignant</a:t>
            </a:r>
            <a:endParaRPr lang="en-US" sz="16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fr-fr" sz="16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Coéquipier</a:t>
            </a:r>
            <a:endParaRPr lang="en-US" sz="16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fr-fr" sz="16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Bénévole Special Olympics</a:t>
            </a:r>
          </a:p>
          <a:p>
            <a:pPr marL="171450" marR="0" lvl="0" indent="-171450">
              <a:spcBef>
                <a:spcPts val="0"/>
              </a:spcBef>
              <a:spcAft>
                <a:spcPts val="0"/>
              </a:spcAft>
              <a:buFont typeface="Arial" panose="020B0604020202020204" pitchFamily="34" charset="0"/>
              <a:buChar char="•"/>
            </a:pPr>
            <a:r>
              <a:rPr lang="fr-fr" sz="16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Leader de groupe communautaire</a:t>
            </a:r>
            <a:endParaRPr lang="en-US" sz="16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fr-fr" sz="16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Collègue</a:t>
            </a:r>
            <a:endParaRPr lang="en-US" sz="16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fr-fr" sz="16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Athlète leader</a:t>
            </a:r>
            <a:endParaRPr lang="en-US" sz="1600" b="0" i="0" dirty="0">
              <a:solidFill>
                <a:srgbClr val="292662"/>
              </a:solidFill>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13717E30-C598-94A4-AFBE-BCD558D5187B}"/>
              </a:ext>
            </a:extLst>
          </p:cNvPr>
          <p:cNvSpPr txBox="1"/>
          <p:nvPr/>
        </p:nvSpPr>
        <p:spPr>
          <a:xfrm>
            <a:off x="4919447" y="4714596"/>
            <a:ext cx="4011422" cy="338554"/>
          </a:xfrm>
          <a:prstGeom prst="rect">
            <a:avLst/>
          </a:prstGeom>
          <a:noFill/>
        </p:spPr>
        <p:txBody>
          <a:bodyPr wrap="square" numCol="1" rtlCol="0">
            <a:spAutoFit/>
          </a:bodyPr>
          <a:lstStyle/>
          <a:p>
            <a:pPr marR="0" lvl="0">
              <a:spcBef>
                <a:spcPts val="0"/>
              </a:spcBef>
              <a:spcAft>
                <a:spcPts val="0"/>
              </a:spcAft>
            </a:pPr>
            <a:r>
              <a:rPr lang="fr-fr" sz="1600" b="1" i="0" dirty="0">
                <a:solidFill>
                  <a:srgbClr val="292662"/>
                </a:solidFill>
                <a:effectLst/>
                <a:latin typeface="Ubuntu" panose="020B0504030602030204" pitchFamily="34" charset="0"/>
                <a:ea typeface="Calibri" panose="020F0502020204030204" pitchFamily="34" charset="0"/>
                <a:cs typeface="Arial" panose="020B0604020202020204" pitchFamily="34" charset="0"/>
              </a:rPr>
              <a:t>Choisissez une catégorie</a:t>
            </a:r>
            <a:endParaRPr lang="en-US" sz="1600" b="0" i="0" dirty="0">
              <a:solidFill>
                <a:srgbClr val="292662"/>
              </a:solidFill>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279EDDD0-8E8D-E14F-0E57-E13AAACDD148}"/>
              </a:ext>
            </a:extLst>
          </p:cNvPr>
          <p:cNvSpPr txBox="1"/>
          <p:nvPr/>
        </p:nvSpPr>
        <p:spPr>
          <a:xfrm>
            <a:off x="5524500" y="3248025"/>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7821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73F99-736E-7162-7E1F-A4DD756649A5}"/>
              </a:ext>
            </a:extLst>
          </p:cNvPr>
          <p:cNvSpPr>
            <a:spLocks noGrp="1"/>
          </p:cNvSpPr>
          <p:nvPr>
            <p:ph type="body" sz="quarter" idx="11"/>
          </p:nvPr>
        </p:nvSpPr>
        <p:spPr>
          <a:xfrm>
            <a:off x="9753601" y="444728"/>
            <a:ext cx="2438399" cy="632958"/>
          </a:xfrm>
        </p:spPr>
        <p:txBody>
          <a:bodyPr/>
          <a:lstStyle/>
          <a:p>
            <a:r>
              <a:rPr lang="fr-fr" dirty="0"/>
              <a:t>Qu’est-ce qu’un « Leader » ?</a:t>
            </a:r>
          </a:p>
        </p:txBody>
      </p:sp>
      <p:sp>
        <p:nvSpPr>
          <p:cNvPr id="3" name="Text Placeholder 2">
            <a:extLst>
              <a:ext uri="{FF2B5EF4-FFF2-40B4-BE49-F238E27FC236}">
                <a16:creationId xmlns:a16="http://schemas.microsoft.com/office/drawing/2014/main" id="{CCFCAE98-BF70-7995-A66A-94A2AD96C101}"/>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91E567E3-9B1D-F4DC-00D7-68E636FEC539}"/>
              </a:ext>
            </a:extLst>
          </p:cNvPr>
          <p:cNvSpPr>
            <a:spLocks noGrp="1"/>
          </p:cNvSpPr>
          <p:nvPr>
            <p:ph type="body" sz="quarter" idx="13"/>
          </p:nvPr>
        </p:nvSpPr>
        <p:spPr/>
        <p:txBody>
          <a:bodyPr/>
          <a:lstStyle/>
          <a:p>
            <a:r>
              <a:rPr lang="fr-fr" dirty="0"/>
              <a:t>Premier jour</a:t>
            </a:r>
          </a:p>
        </p:txBody>
      </p:sp>
      <p:sp>
        <p:nvSpPr>
          <p:cNvPr id="6" name="TextBox 5">
            <a:extLst>
              <a:ext uri="{FF2B5EF4-FFF2-40B4-BE49-F238E27FC236}">
                <a16:creationId xmlns:a16="http://schemas.microsoft.com/office/drawing/2014/main" id="{F2542EE1-F0B8-42FD-A52C-2AA7167D371F}"/>
              </a:ext>
            </a:extLst>
          </p:cNvPr>
          <p:cNvSpPr txBox="1"/>
          <p:nvPr/>
        </p:nvSpPr>
        <p:spPr>
          <a:xfrm>
            <a:off x="811898" y="1836532"/>
            <a:ext cx="7817197"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Comportements d’un leader qui réussit</a:t>
            </a:r>
          </a:p>
        </p:txBody>
      </p:sp>
      <p:sp>
        <p:nvSpPr>
          <p:cNvPr id="7" name="Oval 6">
            <a:extLst>
              <a:ext uri="{FF2B5EF4-FFF2-40B4-BE49-F238E27FC236}">
                <a16:creationId xmlns:a16="http://schemas.microsoft.com/office/drawing/2014/main" id="{6BF72FDE-3B94-5357-B002-FE7822D7BDCD}"/>
              </a:ext>
            </a:extLst>
          </p:cNvPr>
          <p:cNvSpPr/>
          <p:nvPr/>
        </p:nvSpPr>
        <p:spPr>
          <a:xfrm>
            <a:off x="97789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995BF72-9920-E475-EE10-23B431912C98}"/>
              </a:ext>
            </a:extLst>
          </p:cNvPr>
          <p:cNvSpPr/>
          <p:nvPr/>
        </p:nvSpPr>
        <p:spPr>
          <a:xfrm>
            <a:off x="3015142"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3EF3AF5-8697-82F6-6785-4142FE34C170}"/>
              </a:ext>
            </a:extLst>
          </p:cNvPr>
          <p:cNvSpPr/>
          <p:nvPr/>
        </p:nvSpPr>
        <p:spPr>
          <a:xfrm>
            <a:off x="4988885"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3B0838A-E907-A504-E610-DDC1DDFBA036}"/>
              </a:ext>
            </a:extLst>
          </p:cNvPr>
          <p:cNvSpPr/>
          <p:nvPr/>
        </p:nvSpPr>
        <p:spPr>
          <a:xfrm>
            <a:off x="6994378"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4B4EDF3-026D-8D3C-74E1-A21D5D8BABB9}"/>
              </a:ext>
            </a:extLst>
          </p:cNvPr>
          <p:cNvSpPr/>
          <p:nvPr/>
        </p:nvSpPr>
        <p:spPr>
          <a:xfrm>
            <a:off x="899986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BA83D33-C0E2-16E4-0E10-C2B215C6EEEA}"/>
              </a:ext>
            </a:extLst>
          </p:cNvPr>
          <p:cNvSpPr txBox="1"/>
          <p:nvPr/>
        </p:nvSpPr>
        <p:spPr>
          <a:xfrm>
            <a:off x="2983392" y="4649891"/>
            <a:ext cx="1778000" cy="590931"/>
          </a:xfrm>
          <a:prstGeom prst="rect">
            <a:avLst/>
          </a:prstGeom>
          <a:noFill/>
        </p:spPr>
        <p:txBody>
          <a:bodyPr wrap="square" rtlCol="0">
            <a:spAutoFit/>
          </a:bodyPr>
          <a:lstStyle/>
          <a:p>
            <a:pPr algn="ctr">
              <a:lnSpc>
                <a:spcPct val="90000"/>
              </a:lnSpc>
            </a:pPr>
            <a:r>
              <a:rPr lang="fr-fr" b="1" dirty="0">
                <a:solidFill>
                  <a:srgbClr val="292662"/>
                </a:solidFill>
                <a:latin typeface="Ubuntu Light" panose="020B0304030602030204" pitchFamily="34" charset="0"/>
              </a:rPr>
              <a:t>Insuffle une vision commune</a:t>
            </a:r>
          </a:p>
        </p:txBody>
      </p:sp>
      <p:sp>
        <p:nvSpPr>
          <p:cNvPr id="13" name="TextBox 12">
            <a:extLst>
              <a:ext uri="{FF2B5EF4-FFF2-40B4-BE49-F238E27FC236}">
                <a16:creationId xmlns:a16="http://schemas.microsoft.com/office/drawing/2014/main" id="{50226003-74E1-CBEC-42C5-269B8C0BECAD}"/>
              </a:ext>
            </a:extLst>
          </p:cNvPr>
          <p:cNvSpPr txBox="1"/>
          <p:nvPr/>
        </p:nvSpPr>
        <p:spPr>
          <a:xfrm>
            <a:off x="946149" y="4649890"/>
            <a:ext cx="1778000" cy="341632"/>
          </a:xfrm>
          <a:prstGeom prst="rect">
            <a:avLst/>
          </a:prstGeom>
          <a:noFill/>
        </p:spPr>
        <p:txBody>
          <a:bodyPr wrap="square" rtlCol="0">
            <a:spAutoFit/>
          </a:bodyPr>
          <a:lstStyle/>
          <a:p>
            <a:pPr algn="ctr">
              <a:lnSpc>
                <a:spcPct val="90000"/>
              </a:lnSpc>
            </a:pPr>
            <a:r>
              <a:rPr lang="fr-fr" b="1" dirty="0">
                <a:solidFill>
                  <a:srgbClr val="292662"/>
                </a:solidFill>
                <a:latin typeface="Ubuntu Light" panose="020B0304030602030204" pitchFamily="34" charset="0"/>
              </a:rPr>
              <a:t>Montre la voie</a:t>
            </a:r>
          </a:p>
        </p:txBody>
      </p:sp>
      <p:sp>
        <p:nvSpPr>
          <p:cNvPr id="14" name="TextBox 13">
            <a:extLst>
              <a:ext uri="{FF2B5EF4-FFF2-40B4-BE49-F238E27FC236}">
                <a16:creationId xmlns:a16="http://schemas.microsoft.com/office/drawing/2014/main" id="{A79912CA-C406-A69C-9365-1B8608F36C6A}"/>
              </a:ext>
            </a:extLst>
          </p:cNvPr>
          <p:cNvSpPr txBox="1"/>
          <p:nvPr/>
        </p:nvSpPr>
        <p:spPr>
          <a:xfrm>
            <a:off x="5060802" y="4649891"/>
            <a:ext cx="1570665" cy="590931"/>
          </a:xfrm>
          <a:prstGeom prst="rect">
            <a:avLst/>
          </a:prstGeom>
          <a:noFill/>
        </p:spPr>
        <p:txBody>
          <a:bodyPr wrap="square" rtlCol="0">
            <a:spAutoFit/>
          </a:bodyPr>
          <a:lstStyle/>
          <a:p>
            <a:pPr algn="ctr">
              <a:lnSpc>
                <a:spcPct val="90000"/>
              </a:lnSpc>
            </a:pPr>
            <a:r>
              <a:rPr lang="fr-fr" b="1" dirty="0">
                <a:solidFill>
                  <a:srgbClr val="292662"/>
                </a:solidFill>
                <a:latin typeface="Ubuntu Light" panose="020B0304030602030204" pitchFamily="34" charset="0"/>
              </a:rPr>
              <a:t>Remet en question les processus</a:t>
            </a:r>
          </a:p>
        </p:txBody>
      </p:sp>
      <p:sp>
        <p:nvSpPr>
          <p:cNvPr id="15" name="TextBox 14">
            <a:extLst>
              <a:ext uri="{FF2B5EF4-FFF2-40B4-BE49-F238E27FC236}">
                <a16:creationId xmlns:a16="http://schemas.microsoft.com/office/drawing/2014/main" id="{41F0742D-9901-A470-8355-2CD86FC6EE94}"/>
              </a:ext>
            </a:extLst>
          </p:cNvPr>
          <p:cNvSpPr txBox="1"/>
          <p:nvPr/>
        </p:nvSpPr>
        <p:spPr>
          <a:xfrm>
            <a:off x="6994378" y="4649891"/>
            <a:ext cx="1714501" cy="590931"/>
          </a:xfrm>
          <a:prstGeom prst="rect">
            <a:avLst/>
          </a:prstGeom>
          <a:noFill/>
        </p:spPr>
        <p:txBody>
          <a:bodyPr wrap="square" rtlCol="0">
            <a:spAutoFit/>
          </a:bodyPr>
          <a:lstStyle/>
          <a:p>
            <a:pPr algn="ctr">
              <a:lnSpc>
                <a:spcPct val="90000"/>
              </a:lnSpc>
            </a:pPr>
            <a:r>
              <a:rPr lang="fr-fr" b="1" dirty="0">
                <a:solidFill>
                  <a:srgbClr val="292662"/>
                </a:solidFill>
                <a:latin typeface="Ubuntu Light" panose="020B0304030602030204" pitchFamily="34" charset="0"/>
              </a:rPr>
              <a:t>Pense </a:t>
            </a:r>
            <a:r>
              <a:rPr lang="fr-fr" b="1">
                <a:solidFill>
                  <a:srgbClr val="292662"/>
                </a:solidFill>
                <a:latin typeface="Ubuntu Light" panose="020B0304030602030204" pitchFamily="34" charset="0"/>
              </a:rPr>
              <a:t>avec </a:t>
            </a:r>
            <a:br>
              <a:rPr lang="fr-fr" b="1">
                <a:solidFill>
                  <a:srgbClr val="292662"/>
                </a:solidFill>
                <a:latin typeface="Ubuntu Light" panose="020B0304030602030204" pitchFamily="34" charset="0"/>
              </a:rPr>
            </a:br>
            <a:r>
              <a:rPr lang="fr-fr" b="1">
                <a:solidFill>
                  <a:srgbClr val="292662"/>
                </a:solidFill>
                <a:latin typeface="Ubuntu Light" panose="020B0304030602030204" pitchFamily="34" charset="0"/>
              </a:rPr>
              <a:t>le </a:t>
            </a:r>
            <a:r>
              <a:rPr lang="fr-fr" b="1" dirty="0">
                <a:solidFill>
                  <a:srgbClr val="292662"/>
                </a:solidFill>
                <a:latin typeface="Ubuntu Light" panose="020B0304030602030204" pitchFamily="34" charset="0"/>
              </a:rPr>
              <a:t>cœur</a:t>
            </a:r>
          </a:p>
        </p:txBody>
      </p:sp>
      <p:sp>
        <p:nvSpPr>
          <p:cNvPr id="16" name="TextBox 15">
            <a:extLst>
              <a:ext uri="{FF2B5EF4-FFF2-40B4-BE49-F238E27FC236}">
                <a16:creationId xmlns:a16="http://schemas.microsoft.com/office/drawing/2014/main" id="{6117F581-2362-376E-C0F0-8E998309CEBD}"/>
              </a:ext>
            </a:extLst>
          </p:cNvPr>
          <p:cNvSpPr txBox="1"/>
          <p:nvPr/>
        </p:nvSpPr>
        <p:spPr>
          <a:xfrm>
            <a:off x="8973457" y="4649891"/>
            <a:ext cx="1778000" cy="590931"/>
          </a:xfrm>
          <a:prstGeom prst="rect">
            <a:avLst/>
          </a:prstGeom>
          <a:noFill/>
        </p:spPr>
        <p:txBody>
          <a:bodyPr wrap="square" rtlCol="0">
            <a:spAutoFit/>
          </a:bodyPr>
          <a:lstStyle/>
          <a:p>
            <a:pPr algn="ctr">
              <a:lnSpc>
                <a:spcPct val="90000"/>
              </a:lnSpc>
            </a:pPr>
            <a:r>
              <a:rPr lang="fr-fr" b="1" dirty="0">
                <a:solidFill>
                  <a:srgbClr val="292662"/>
                </a:solidFill>
                <a:latin typeface="Ubuntu Light" panose="020B0304030602030204" pitchFamily="34" charset="0"/>
              </a:rPr>
              <a:t>Permet aux autres d’agir</a:t>
            </a:r>
          </a:p>
        </p:txBody>
      </p:sp>
      <p:pic>
        <p:nvPicPr>
          <p:cNvPr id="17" name="Graphic 16">
            <a:extLst>
              <a:ext uri="{FF2B5EF4-FFF2-40B4-BE49-F238E27FC236}">
                <a16:creationId xmlns:a16="http://schemas.microsoft.com/office/drawing/2014/main" id="{8032896E-4C14-72B2-F1D3-8322AA9888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3203" y="3120045"/>
            <a:ext cx="983893" cy="1074366"/>
          </a:xfrm>
          <a:prstGeom prst="rect">
            <a:avLst/>
          </a:prstGeom>
        </p:spPr>
      </p:pic>
      <p:pic>
        <p:nvPicPr>
          <p:cNvPr id="19" name="Graphic 18">
            <a:extLst>
              <a:ext uri="{FF2B5EF4-FFF2-40B4-BE49-F238E27FC236}">
                <a16:creationId xmlns:a16="http://schemas.microsoft.com/office/drawing/2014/main" id="{F076199A-A536-FF5C-A1A6-F1124217C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4464" y="3072789"/>
            <a:ext cx="1015856" cy="991078"/>
          </a:xfrm>
          <a:prstGeom prst="rect">
            <a:avLst/>
          </a:prstGeom>
        </p:spPr>
      </p:pic>
      <p:pic>
        <p:nvPicPr>
          <p:cNvPr id="23" name="Graphic 22">
            <a:extLst>
              <a:ext uri="{FF2B5EF4-FFF2-40B4-BE49-F238E27FC236}">
                <a16:creationId xmlns:a16="http://schemas.microsoft.com/office/drawing/2014/main" id="{1E249AF4-B81E-51FA-FD6C-75CE3E29A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7049" y="3252416"/>
            <a:ext cx="971550" cy="809625"/>
          </a:xfrm>
          <a:prstGeom prst="rect">
            <a:avLst/>
          </a:prstGeom>
        </p:spPr>
      </p:pic>
      <p:pic>
        <p:nvPicPr>
          <p:cNvPr id="25" name="Graphic 24">
            <a:extLst>
              <a:ext uri="{FF2B5EF4-FFF2-40B4-BE49-F238E27FC236}">
                <a16:creationId xmlns:a16="http://schemas.microsoft.com/office/drawing/2014/main" id="{2115BD5A-63C9-B672-3FF1-5D4BE9664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9444" y="3290516"/>
            <a:ext cx="895350" cy="733425"/>
          </a:xfrm>
          <a:prstGeom prst="rect">
            <a:avLst/>
          </a:prstGeom>
        </p:spPr>
      </p:pic>
      <p:pic>
        <p:nvPicPr>
          <p:cNvPr id="27" name="Graphic 26">
            <a:extLst>
              <a:ext uri="{FF2B5EF4-FFF2-40B4-BE49-F238E27FC236}">
                <a16:creationId xmlns:a16="http://schemas.microsoft.com/office/drawing/2014/main" id="{B1DF748C-C3C3-E2C0-BBFA-E60E09725B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6474" y="3147567"/>
            <a:ext cx="1019322" cy="1019322"/>
          </a:xfrm>
          <a:prstGeom prst="rect">
            <a:avLst/>
          </a:prstGeom>
        </p:spPr>
      </p:pic>
    </p:spTree>
    <p:extLst>
      <p:ext uri="{BB962C8B-B14F-4D97-AF65-F5344CB8AC3E}">
        <p14:creationId xmlns:p14="http://schemas.microsoft.com/office/powerpoint/2010/main" val="128102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A1ADD-20B2-1338-569F-3269048E1700}"/>
              </a:ext>
            </a:extLst>
          </p:cNvPr>
          <p:cNvSpPr>
            <a:spLocks noGrp="1"/>
          </p:cNvSpPr>
          <p:nvPr>
            <p:ph type="body" sz="quarter" idx="11"/>
          </p:nvPr>
        </p:nvSpPr>
        <p:spPr>
          <a:xfrm>
            <a:off x="9753601" y="444728"/>
            <a:ext cx="2524216" cy="632958"/>
          </a:xfrm>
        </p:spPr>
        <p:txBody>
          <a:bodyPr/>
          <a:lstStyle/>
          <a:p>
            <a:r>
              <a:rPr lang="fr-fr" dirty="0"/>
              <a:t>Qu’est-ce </a:t>
            </a:r>
            <a:r>
              <a:rPr lang="fr-fr"/>
              <a:t>qu’un </a:t>
            </a:r>
            <a:br>
              <a:rPr lang="fr-fr"/>
            </a:br>
            <a:r>
              <a:rPr lang="fr-fr"/>
              <a:t>« </a:t>
            </a:r>
            <a:r>
              <a:rPr lang="fr-fr" dirty="0"/>
              <a:t>Leader » ?</a:t>
            </a:r>
          </a:p>
        </p:txBody>
      </p:sp>
      <p:sp>
        <p:nvSpPr>
          <p:cNvPr id="3" name="Text Placeholder 2">
            <a:extLst>
              <a:ext uri="{FF2B5EF4-FFF2-40B4-BE49-F238E27FC236}">
                <a16:creationId xmlns:a16="http://schemas.microsoft.com/office/drawing/2014/main" id="{55395040-75F1-53AE-5111-988BA4BE6DD7}"/>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4E0A66D8-0AE2-CA66-84E0-87E9B071F15E}"/>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63E58EB3-D819-6C18-6B16-212A920B8B13}"/>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sp>
        <p:nvSpPr>
          <p:cNvPr id="6" name="TextBox 5">
            <a:extLst>
              <a:ext uri="{FF2B5EF4-FFF2-40B4-BE49-F238E27FC236}">
                <a16:creationId xmlns:a16="http://schemas.microsoft.com/office/drawing/2014/main" id="{B89DFA3E-70AA-D0A8-55D8-5A82292EB1D6}"/>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graphicFrame>
        <p:nvGraphicFramePr>
          <p:cNvPr id="17" name="Table 16">
            <a:extLst>
              <a:ext uri="{FF2B5EF4-FFF2-40B4-BE49-F238E27FC236}">
                <a16:creationId xmlns:a16="http://schemas.microsoft.com/office/drawing/2014/main" id="{C269CFBF-FCF6-E051-2FA0-164F7FC11553}"/>
              </a:ext>
            </a:extLst>
          </p:cNvPr>
          <p:cNvGraphicFramePr>
            <a:graphicFrameLocks noGrp="1"/>
          </p:cNvGraphicFramePr>
          <p:nvPr>
            <p:extLst>
              <p:ext uri="{D42A27DB-BD31-4B8C-83A1-F6EECF244321}">
                <p14:modId xmlns:p14="http://schemas.microsoft.com/office/powerpoint/2010/main" val="1518454774"/>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rgbClr val="40CFB4"/>
                    </a:solidFill>
                  </a:tcPr>
                </a:tc>
                <a:tc>
                  <a:txBody>
                    <a:bodyPr/>
                    <a:lstStyle/>
                    <a:p>
                      <a:r>
                        <a:rPr lang="fr-fr" sz="1600" dirty="0">
                          <a:solidFill>
                            <a:srgbClr val="1C9B86"/>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nchor="ctr">
                    <a:solidFill>
                      <a:srgbClr val="1BB4E4"/>
                    </a:solidFill>
                  </a:tcPr>
                </a:tc>
                <a:tc>
                  <a:txBody>
                    <a:bodyPr/>
                    <a:lstStyle/>
                    <a:p>
                      <a:r>
                        <a:rPr lang="fr-fr" sz="1600" dirty="0">
                          <a:solidFill>
                            <a:srgbClr val="1BB4E4"/>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fr-fr" sz="1600" dirty="0">
                          <a:solidFill>
                            <a:srgbClr val="DAB600"/>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nchor="ctr">
                    <a:solidFill>
                      <a:srgbClr val="B81BAF"/>
                    </a:solidFill>
                  </a:tcPr>
                </a:tc>
                <a:tc>
                  <a:txBody>
                    <a:bodyPr/>
                    <a:lstStyle/>
                    <a:p>
                      <a:r>
                        <a:rPr lang="fr-fr" sz="1600" dirty="0">
                          <a:solidFill>
                            <a:srgbClr val="B81BAF"/>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A924D"/>
                    </a:solidFill>
                  </a:tcPr>
                </a:tc>
                <a:tc>
                  <a:txBody>
                    <a:bodyPr/>
                    <a:lstStyle/>
                    <a:p>
                      <a:r>
                        <a:rPr lang="fr-fr" sz="1600" dirty="0">
                          <a:solidFill>
                            <a:srgbClr val="F76200"/>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nchor="ctr">
                    <a:solidFill>
                      <a:srgbClr val="FC0026"/>
                    </a:solidFill>
                  </a:tcPr>
                </a:tc>
                <a:tc>
                  <a:txBody>
                    <a:bodyPr/>
                    <a:lstStyle/>
                    <a:p>
                      <a:r>
                        <a:rPr lang="fr-fr" sz="1600" dirty="0">
                          <a:solidFill>
                            <a:srgbClr val="FC0026"/>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685B1C8-5B13-4A16-A4C1-1BB07F6B60C9}"/>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ACAE137D-84D2-277A-D04F-2E12509A3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3DF5E736-B40E-C0E6-4D76-57C3719660C0}"/>
                </a:ext>
              </a:extLst>
            </p:cNvPr>
            <p:cNvSpPr txBox="1"/>
            <p:nvPr/>
          </p:nvSpPr>
          <p:spPr>
            <a:xfrm>
              <a:off x="8072413" y="2310756"/>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10" name="TextBox 9">
              <a:extLst>
                <a:ext uri="{FF2B5EF4-FFF2-40B4-BE49-F238E27FC236}">
                  <a16:creationId xmlns:a16="http://schemas.microsoft.com/office/drawing/2014/main" id="{E867E520-5BA0-8148-59D9-27403E50A978}"/>
                </a:ext>
              </a:extLst>
            </p:cNvPr>
            <p:cNvSpPr txBox="1"/>
            <p:nvPr/>
          </p:nvSpPr>
          <p:spPr>
            <a:xfrm>
              <a:off x="9131546" y="3021362"/>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16" name="TextBox 15">
              <a:extLst>
                <a:ext uri="{FF2B5EF4-FFF2-40B4-BE49-F238E27FC236}">
                  <a16:creationId xmlns:a16="http://schemas.microsoft.com/office/drawing/2014/main" id="{5DB8C5DF-3D64-3F16-B2C1-9907415C2903}"/>
                </a:ext>
              </a:extLst>
            </p:cNvPr>
            <p:cNvSpPr txBox="1"/>
            <p:nvPr/>
          </p:nvSpPr>
          <p:spPr>
            <a:xfrm>
              <a:off x="9019672" y="4373766"/>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A96911F2-FF1F-30FD-CFD5-D8295AEEF77E}"/>
                </a:ext>
              </a:extLst>
            </p:cNvPr>
            <p:cNvSpPr txBox="1"/>
            <p:nvPr/>
          </p:nvSpPr>
          <p:spPr>
            <a:xfrm>
              <a:off x="7680110" y="5188128"/>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
          <p:nvSpPr>
            <p:cNvPr id="19" name="TextBox 18">
              <a:extLst>
                <a:ext uri="{FF2B5EF4-FFF2-40B4-BE49-F238E27FC236}">
                  <a16:creationId xmlns:a16="http://schemas.microsoft.com/office/drawing/2014/main" id="{B2A1C450-C1F4-8E6E-B397-B85E905A73BE}"/>
                </a:ext>
              </a:extLst>
            </p:cNvPr>
            <p:cNvSpPr txBox="1"/>
            <p:nvPr/>
          </p:nvSpPr>
          <p:spPr>
            <a:xfrm>
              <a:off x="6912787" y="3021362"/>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0" name="TextBox 19">
              <a:extLst>
                <a:ext uri="{FF2B5EF4-FFF2-40B4-BE49-F238E27FC236}">
                  <a16:creationId xmlns:a16="http://schemas.microsoft.com/office/drawing/2014/main" id="{CA2B030E-72AB-82C0-5358-9864CC4B39A6}"/>
                </a:ext>
              </a:extLst>
            </p:cNvPr>
            <p:cNvSpPr txBox="1"/>
            <p:nvPr/>
          </p:nvSpPr>
          <p:spPr>
            <a:xfrm>
              <a:off x="7228241" y="4373766"/>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grpSp>
    </p:spTree>
    <p:extLst>
      <p:ext uri="{BB962C8B-B14F-4D97-AF65-F5344CB8AC3E}">
        <p14:creationId xmlns:p14="http://schemas.microsoft.com/office/powerpoint/2010/main" val="213309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95F7-A6B9-3391-A6F8-368B7F2DA0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969195-4D4A-9FFC-346A-2877D7647359}"/>
              </a:ext>
            </a:extLst>
          </p:cNvPr>
          <p:cNvSpPr>
            <a:spLocks noGrp="1"/>
          </p:cNvSpPr>
          <p:nvPr>
            <p:ph type="body" sz="quarter" idx="11"/>
          </p:nvPr>
        </p:nvSpPr>
        <p:spPr/>
        <p:txBody>
          <a:bodyPr/>
          <a:lstStyle/>
          <a:p>
            <a:r>
              <a:rPr lang="fr-fr" dirty="0"/>
              <a:t>Qu’est-ce qu’un « Leader » ?</a:t>
            </a:r>
          </a:p>
        </p:txBody>
      </p:sp>
      <p:sp>
        <p:nvSpPr>
          <p:cNvPr id="3"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93AF15CB-4173-3323-2E39-8E1AEB51FE08}"/>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ED41ED75-4BF2-E397-7051-ED02470B05A5}"/>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graphicFrame>
        <p:nvGraphicFramePr>
          <p:cNvPr id="17" name="Table 16">
            <a:extLst>
              <a:ext uri="{FF2B5EF4-FFF2-40B4-BE49-F238E27FC236}">
                <a16:creationId xmlns:a16="http://schemas.microsoft.com/office/drawing/2014/main" id="{F64C7ADD-C23A-5367-D993-CDD0E5832810}"/>
              </a:ext>
            </a:extLst>
          </p:cNvPr>
          <p:cNvGraphicFramePr>
            <a:graphicFrameLocks noGrp="1"/>
          </p:cNvGraphicFramePr>
          <p:nvPr>
            <p:extLst>
              <p:ext uri="{D42A27DB-BD31-4B8C-83A1-F6EECF244321}">
                <p14:modId xmlns:p14="http://schemas.microsoft.com/office/powerpoint/2010/main" val="1242324442"/>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chemeClr val="accent2"/>
                        </a:solidFill>
                        <a:latin typeface="Ubuntu" panose="020B0504030602030204" pitchFamily="34" charset="0"/>
                      </a:endParaRPr>
                    </a:p>
                  </a:txBody>
                  <a:tcPr>
                    <a:solidFill>
                      <a:srgbClr val="40CFB4"/>
                    </a:solidFill>
                  </a:tcPr>
                </a:tc>
                <a:tc>
                  <a:txBody>
                    <a:bodyPr/>
                    <a:lstStyle/>
                    <a:p>
                      <a:r>
                        <a:rPr lang="fr-fr" sz="1800" b="1" dirty="0">
                          <a:solidFill>
                            <a:srgbClr val="1C9B86"/>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nchor="ct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nchor="ct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nchor="ct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pic>
        <p:nvPicPr>
          <p:cNvPr id="8" name="Graphic 7">
            <a:extLst>
              <a:ext uri="{FF2B5EF4-FFF2-40B4-BE49-F238E27FC236}">
                <a16:creationId xmlns:a16="http://schemas.microsoft.com/office/drawing/2014/main" id="{084F3F0E-0D94-5584-1D41-590A3FA57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929" y="1538927"/>
            <a:ext cx="4343178" cy="4743450"/>
          </a:xfrm>
          <a:prstGeom prst="rect">
            <a:avLst/>
          </a:prstGeom>
        </p:spPr>
      </p:pic>
      <p:sp>
        <p:nvSpPr>
          <p:cNvPr id="12" name="TextBox 11">
            <a:extLst>
              <a:ext uri="{FF2B5EF4-FFF2-40B4-BE49-F238E27FC236}">
                <a16:creationId xmlns:a16="http://schemas.microsoft.com/office/drawing/2014/main" id="{AF544A60-0182-6DCB-45BF-E7E48BC3313B}"/>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sp>
        <p:nvSpPr>
          <p:cNvPr id="22" name="TextBox 21">
            <a:extLst>
              <a:ext uri="{FF2B5EF4-FFF2-40B4-BE49-F238E27FC236}">
                <a16:creationId xmlns:a16="http://schemas.microsoft.com/office/drawing/2014/main" id="{EF61C8E2-A51E-D14F-9082-23FBD115A144}"/>
              </a:ext>
            </a:extLst>
          </p:cNvPr>
          <p:cNvSpPr txBox="1"/>
          <p:nvPr/>
        </p:nvSpPr>
        <p:spPr>
          <a:xfrm>
            <a:off x="8136582" y="2335120"/>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23" name="TextBox 22">
            <a:extLst>
              <a:ext uri="{FF2B5EF4-FFF2-40B4-BE49-F238E27FC236}">
                <a16:creationId xmlns:a16="http://schemas.microsoft.com/office/drawing/2014/main" id="{3B5D4E5E-91E4-577B-A929-32DA89E88FDD}"/>
              </a:ext>
            </a:extLst>
          </p:cNvPr>
          <p:cNvSpPr txBox="1"/>
          <p:nvPr/>
        </p:nvSpPr>
        <p:spPr>
          <a:xfrm>
            <a:off x="9195715" y="3045726"/>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24" name="TextBox 23">
            <a:extLst>
              <a:ext uri="{FF2B5EF4-FFF2-40B4-BE49-F238E27FC236}">
                <a16:creationId xmlns:a16="http://schemas.microsoft.com/office/drawing/2014/main" id="{F3485FE3-C5EE-B7CD-9AAD-232BD2ABF833}"/>
              </a:ext>
            </a:extLst>
          </p:cNvPr>
          <p:cNvSpPr txBox="1"/>
          <p:nvPr/>
        </p:nvSpPr>
        <p:spPr>
          <a:xfrm>
            <a:off x="9083841" y="4398130"/>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25" name="TextBox 24">
            <a:extLst>
              <a:ext uri="{FF2B5EF4-FFF2-40B4-BE49-F238E27FC236}">
                <a16:creationId xmlns:a16="http://schemas.microsoft.com/office/drawing/2014/main" id="{5EF1CFAD-1F13-B806-4A5E-7B0705563A8E}"/>
              </a:ext>
            </a:extLst>
          </p:cNvPr>
          <p:cNvSpPr txBox="1"/>
          <p:nvPr/>
        </p:nvSpPr>
        <p:spPr>
          <a:xfrm>
            <a:off x="7744279" y="5212492"/>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
        <p:nvSpPr>
          <p:cNvPr id="26" name="TextBox 25">
            <a:extLst>
              <a:ext uri="{FF2B5EF4-FFF2-40B4-BE49-F238E27FC236}">
                <a16:creationId xmlns:a16="http://schemas.microsoft.com/office/drawing/2014/main" id="{BD1C740C-A85D-8FA9-6EF3-28AFAC97C182}"/>
              </a:ext>
            </a:extLst>
          </p:cNvPr>
          <p:cNvSpPr txBox="1"/>
          <p:nvPr/>
        </p:nvSpPr>
        <p:spPr>
          <a:xfrm>
            <a:off x="6976956" y="3045726"/>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7" name="TextBox 26">
            <a:extLst>
              <a:ext uri="{FF2B5EF4-FFF2-40B4-BE49-F238E27FC236}">
                <a16:creationId xmlns:a16="http://schemas.microsoft.com/office/drawing/2014/main" id="{6DFC25CD-D3B0-DAFD-FD28-2A7A42F52CC5}"/>
              </a:ext>
            </a:extLst>
          </p:cNvPr>
          <p:cNvSpPr txBox="1"/>
          <p:nvPr/>
        </p:nvSpPr>
        <p:spPr>
          <a:xfrm>
            <a:off x="7292410" y="4398130"/>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spTree>
    <p:extLst>
      <p:ext uri="{BB962C8B-B14F-4D97-AF65-F5344CB8AC3E}">
        <p14:creationId xmlns:p14="http://schemas.microsoft.com/office/powerpoint/2010/main" val="51722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40C01F-9B40-77AF-27B5-EDE24767AD2C}"/>
              </a:ext>
            </a:extLst>
          </p:cNvPr>
          <p:cNvSpPr>
            <a:spLocks noGrp="1"/>
          </p:cNvSpPr>
          <p:nvPr>
            <p:ph type="body" sz="quarter" idx="4294967295"/>
          </p:nvPr>
        </p:nvSpPr>
        <p:spPr>
          <a:xfrm>
            <a:off x="717550" y="3057581"/>
            <a:ext cx="7938770" cy="1308100"/>
          </a:xfrm>
        </p:spPr>
        <p:txBody>
          <a:bodyPr>
            <a:normAutofit/>
          </a:bodyPr>
          <a:lstStyle/>
          <a:p>
            <a:pPr marL="0" indent="0">
              <a:buNone/>
            </a:pPr>
            <a:r>
              <a:rPr lang="fr-FR" sz="3600" b="1" dirty="0">
                <a:solidFill>
                  <a:schemeClr val="bg1"/>
                </a:solidFill>
                <a:latin typeface="Ubuntu" panose="020B0504030602030204" pitchFamily="34" charset="0"/>
              </a:rPr>
              <a:t>Questionnaire initial</a:t>
            </a:r>
            <a:r>
              <a:rPr lang="fr-fr" sz="3600" b="1" dirty="0">
                <a:solidFill>
                  <a:schemeClr val="bg1"/>
                </a:solidFill>
                <a:latin typeface="Ubuntu" panose="020B0504030602030204" pitchFamily="34" charset="0"/>
              </a:rPr>
              <a:t> facultatif sur le bien-être familial</a:t>
            </a:r>
          </a:p>
        </p:txBody>
      </p:sp>
    </p:spTree>
    <p:extLst>
      <p:ext uri="{BB962C8B-B14F-4D97-AF65-F5344CB8AC3E}">
        <p14:creationId xmlns:p14="http://schemas.microsoft.com/office/powerpoint/2010/main" val="1924214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E963-C79C-00B3-E60D-66F11BFA82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7BC670-C12E-A698-CF2C-A5E64F3B31B5}"/>
              </a:ext>
            </a:extLst>
          </p:cNvPr>
          <p:cNvSpPr>
            <a:spLocks noGrp="1"/>
          </p:cNvSpPr>
          <p:nvPr>
            <p:ph type="body" sz="quarter" idx="11"/>
          </p:nvPr>
        </p:nvSpPr>
        <p:spPr/>
        <p:txBody>
          <a:bodyPr/>
          <a:lstStyle/>
          <a:p>
            <a:r>
              <a:rPr lang="fr-fr" dirty="0"/>
              <a:t>Qu’est-ce qu’un « Leader » ?</a:t>
            </a:r>
          </a:p>
        </p:txBody>
      </p:sp>
      <p:sp>
        <p:nvSpPr>
          <p:cNvPr id="3" name="Text Placeholder 2">
            <a:extLst>
              <a:ext uri="{FF2B5EF4-FFF2-40B4-BE49-F238E27FC236}">
                <a16:creationId xmlns:a16="http://schemas.microsoft.com/office/drawing/2014/main" id="{815829C4-0A09-E5C4-8CD8-E87F3EA7EFEE}"/>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7A00C52D-A42B-4294-60D4-5255E752B65B}"/>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7510D1FD-BC63-2EA9-2444-45C39D4A8FCA}"/>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graphicFrame>
        <p:nvGraphicFramePr>
          <p:cNvPr id="17" name="Table 16">
            <a:extLst>
              <a:ext uri="{FF2B5EF4-FFF2-40B4-BE49-F238E27FC236}">
                <a16:creationId xmlns:a16="http://schemas.microsoft.com/office/drawing/2014/main" id="{73205D9E-5732-5AB6-8996-9F71E32103DF}"/>
              </a:ext>
            </a:extLst>
          </p:cNvPr>
          <p:cNvGraphicFramePr>
            <a:graphicFrameLocks noGrp="1"/>
          </p:cNvGraphicFramePr>
          <p:nvPr>
            <p:extLst>
              <p:ext uri="{D42A27DB-BD31-4B8C-83A1-F6EECF244321}">
                <p14:modId xmlns:p14="http://schemas.microsoft.com/office/powerpoint/2010/main" val="237660745"/>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fr-fr" sz="1800" b="1" dirty="0">
                          <a:solidFill>
                            <a:srgbClr val="E6CE54"/>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pic>
        <p:nvPicPr>
          <p:cNvPr id="8" name="Graphic 7">
            <a:extLst>
              <a:ext uri="{FF2B5EF4-FFF2-40B4-BE49-F238E27FC236}">
                <a16:creationId xmlns:a16="http://schemas.microsoft.com/office/drawing/2014/main" id="{0786BC09-3D40-F3C6-784E-B08F0067D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929" y="1538927"/>
            <a:ext cx="4343178" cy="4743450"/>
          </a:xfrm>
          <a:prstGeom prst="rect">
            <a:avLst/>
          </a:prstGeom>
        </p:spPr>
      </p:pic>
      <p:sp>
        <p:nvSpPr>
          <p:cNvPr id="11" name="TextBox 10">
            <a:extLst>
              <a:ext uri="{FF2B5EF4-FFF2-40B4-BE49-F238E27FC236}">
                <a16:creationId xmlns:a16="http://schemas.microsoft.com/office/drawing/2014/main" id="{A73BB75A-B432-D047-F85B-4924245DD2CB}"/>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sp>
        <p:nvSpPr>
          <p:cNvPr id="12" name="TextBox 11">
            <a:extLst>
              <a:ext uri="{FF2B5EF4-FFF2-40B4-BE49-F238E27FC236}">
                <a16:creationId xmlns:a16="http://schemas.microsoft.com/office/drawing/2014/main" id="{E0E15884-714E-BDEC-2B41-549B1C27A2DD}"/>
              </a:ext>
            </a:extLst>
          </p:cNvPr>
          <p:cNvSpPr txBox="1"/>
          <p:nvPr/>
        </p:nvSpPr>
        <p:spPr>
          <a:xfrm>
            <a:off x="9195715" y="3045726"/>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13" name="TextBox 12">
            <a:extLst>
              <a:ext uri="{FF2B5EF4-FFF2-40B4-BE49-F238E27FC236}">
                <a16:creationId xmlns:a16="http://schemas.microsoft.com/office/drawing/2014/main" id="{11E01C60-6DFE-9900-4B9F-8A593D68A992}"/>
              </a:ext>
            </a:extLst>
          </p:cNvPr>
          <p:cNvSpPr txBox="1"/>
          <p:nvPr/>
        </p:nvSpPr>
        <p:spPr>
          <a:xfrm>
            <a:off x="9083841" y="4398130"/>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5" name="TextBox 14">
            <a:extLst>
              <a:ext uri="{FF2B5EF4-FFF2-40B4-BE49-F238E27FC236}">
                <a16:creationId xmlns:a16="http://schemas.microsoft.com/office/drawing/2014/main" id="{BDFD977F-AAEE-546B-6B39-3109EB1553D7}"/>
              </a:ext>
            </a:extLst>
          </p:cNvPr>
          <p:cNvSpPr txBox="1"/>
          <p:nvPr/>
        </p:nvSpPr>
        <p:spPr>
          <a:xfrm>
            <a:off x="6976956" y="3045726"/>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1" name="TextBox 20">
            <a:extLst>
              <a:ext uri="{FF2B5EF4-FFF2-40B4-BE49-F238E27FC236}">
                <a16:creationId xmlns:a16="http://schemas.microsoft.com/office/drawing/2014/main" id="{5DB13467-3CC6-3E7E-ACC1-46EBD2CDFB06}"/>
              </a:ext>
            </a:extLst>
          </p:cNvPr>
          <p:cNvSpPr txBox="1"/>
          <p:nvPr/>
        </p:nvSpPr>
        <p:spPr>
          <a:xfrm>
            <a:off x="7292410" y="4398130"/>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sp>
        <p:nvSpPr>
          <p:cNvPr id="22" name="TextBox 21">
            <a:extLst>
              <a:ext uri="{FF2B5EF4-FFF2-40B4-BE49-F238E27FC236}">
                <a16:creationId xmlns:a16="http://schemas.microsoft.com/office/drawing/2014/main" id="{15A4D641-FD1D-150A-06B2-D764B4A322A0}"/>
              </a:ext>
            </a:extLst>
          </p:cNvPr>
          <p:cNvSpPr txBox="1"/>
          <p:nvPr/>
        </p:nvSpPr>
        <p:spPr>
          <a:xfrm>
            <a:off x="8136582" y="2335120"/>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23" name="TextBox 22">
            <a:extLst>
              <a:ext uri="{FF2B5EF4-FFF2-40B4-BE49-F238E27FC236}">
                <a16:creationId xmlns:a16="http://schemas.microsoft.com/office/drawing/2014/main" id="{BFDD6B83-E810-0B68-6C72-F3DFF4C4FAE3}"/>
              </a:ext>
            </a:extLst>
          </p:cNvPr>
          <p:cNvSpPr txBox="1"/>
          <p:nvPr/>
        </p:nvSpPr>
        <p:spPr>
          <a:xfrm>
            <a:off x="7744279" y="5212492"/>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Tree>
    <p:extLst>
      <p:ext uri="{BB962C8B-B14F-4D97-AF65-F5344CB8AC3E}">
        <p14:creationId xmlns:p14="http://schemas.microsoft.com/office/powerpoint/2010/main" val="1845479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1C07-0D67-9FF6-655A-B47B143EC1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BDD327-2EE3-628E-849E-8745A3BC6FBE}"/>
              </a:ext>
            </a:extLst>
          </p:cNvPr>
          <p:cNvSpPr>
            <a:spLocks noGrp="1"/>
          </p:cNvSpPr>
          <p:nvPr>
            <p:ph type="body" sz="quarter" idx="11"/>
          </p:nvPr>
        </p:nvSpPr>
        <p:spPr/>
        <p:txBody>
          <a:bodyPr/>
          <a:lstStyle/>
          <a:p>
            <a:r>
              <a:rPr lang="fr-fr" dirty="0"/>
              <a:t>Qu’est-ce qu’un « Leader » ?</a:t>
            </a:r>
          </a:p>
        </p:txBody>
      </p:sp>
      <p:sp>
        <p:nvSpPr>
          <p:cNvPr id="3" name="Text Placeholder 2">
            <a:extLst>
              <a:ext uri="{FF2B5EF4-FFF2-40B4-BE49-F238E27FC236}">
                <a16:creationId xmlns:a16="http://schemas.microsoft.com/office/drawing/2014/main" id="{C999C7EC-D6C7-6418-A125-1B9639F4AC9E}"/>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EE9F8F7A-9692-6DC3-689D-D9CA156ECD13}"/>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5D957E39-6D0B-FE06-C996-B0BEE1FCCEE1}"/>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graphicFrame>
        <p:nvGraphicFramePr>
          <p:cNvPr id="17" name="Table 16">
            <a:extLst>
              <a:ext uri="{FF2B5EF4-FFF2-40B4-BE49-F238E27FC236}">
                <a16:creationId xmlns:a16="http://schemas.microsoft.com/office/drawing/2014/main" id="{EB49A6FE-0357-B4BD-856D-A4D3F7D92ED4}"/>
              </a:ext>
            </a:extLst>
          </p:cNvPr>
          <p:cNvGraphicFramePr>
            <a:graphicFrameLocks noGrp="1"/>
          </p:cNvGraphicFramePr>
          <p:nvPr>
            <p:extLst>
              <p:ext uri="{D42A27DB-BD31-4B8C-83A1-F6EECF244321}">
                <p14:modId xmlns:p14="http://schemas.microsoft.com/office/powerpoint/2010/main" val="2442518358"/>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9914C"/>
                    </a:solidFill>
                  </a:tcPr>
                </a:tc>
                <a:tc>
                  <a:txBody>
                    <a:bodyPr/>
                    <a:lstStyle/>
                    <a:p>
                      <a:r>
                        <a:rPr lang="fr-fr" sz="1800" b="1" dirty="0">
                          <a:solidFill>
                            <a:srgbClr val="F76200"/>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pic>
        <p:nvPicPr>
          <p:cNvPr id="8" name="Graphic 7">
            <a:extLst>
              <a:ext uri="{FF2B5EF4-FFF2-40B4-BE49-F238E27FC236}">
                <a16:creationId xmlns:a16="http://schemas.microsoft.com/office/drawing/2014/main" id="{44617500-3D5A-7413-2C4E-9285CCA48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929" y="1538927"/>
            <a:ext cx="4343178" cy="4743450"/>
          </a:xfrm>
          <a:prstGeom prst="rect">
            <a:avLst/>
          </a:prstGeom>
        </p:spPr>
      </p:pic>
      <p:sp>
        <p:nvSpPr>
          <p:cNvPr id="11" name="TextBox 10">
            <a:extLst>
              <a:ext uri="{FF2B5EF4-FFF2-40B4-BE49-F238E27FC236}">
                <a16:creationId xmlns:a16="http://schemas.microsoft.com/office/drawing/2014/main" id="{41F7B267-C160-35EC-6649-48FA8FD1864D}"/>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sp>
        <p:nvSpPr>
          <p:cNvPr id="12" name="TextBox 11">
            <a:extLst>
              <a:ext uri="{FF2B5EF4-FFF2-40B4-BE49-F238E27FC236}">
                <a16:creationId xmlns:a16="http://schemas.microsoft.com/office/drawing/2014/main" id="{C057F931-A3E0-ADB0-9E5A-2056432EF8DA}"/>
              </a:ext>
            </a:extLst>
          </p:cNvPr>
          <p:cNvSpPr txBox="1"/>
          <p:nvPr/>
        </p:nvSpPr>
        <p:spPr>
          <a:xfrm>
            <a:off x="9195715" y="3045726"/>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13" name="TextBox 12">
            <a:extLst>
              <a:ext uri="{FF2B5EF4-FFF2-40B4-BE49-F238E27FC236}">
                <a16:creationId xmlns:a16="http://schemas.microsoft.com/office/drawing/2014/main" id="{5604C96C-F538-1D96-904A-D45DE6DE0E09}"/>
              </a:ext>
            </a:extLst>
          </p:cNvPr>
          <p:cNvSpPr txBox="1"/>
          <p:nvPr/>
        </p:nvSpPr>
        <p:spPr>
          <a:xfrm>
            <a:off x="9083841" y="4398130"/>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5" name="TextBox 14">
            <a:extLst>
              <a:ext uri="{FF2B5EF4-FFF2-40B4-BE49-F238E27FC236}">
                <a16:creationId xmlns:a16="http://schemas.microsoft.com/office/drawing/2014/main" id="{5E7E0449-8C1C-4385-65F8-B3869D6E1C45}"/>
              </a:ext>
            </a:extLst>
          </p:cNvPr>
          <p:cNvSpPr txBox="1"/>
          <p:nvPr/>
        </p:nvSpPr>
        <p:spPr>
          <a:xfrm>
            <a:off x="6976956" y="3045726"/>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1" name="TextBox 20">
            <a:extLst>
              <a:ext uri="{FF2B5EF4-FFF2-40B4-BE49-F238E27FC236}">
                <a16:creationId xmlns:a16="http://schemas.microsoft.com/office/drawing/2014/main" id="{319E8DA2-24E6-27F9-FB8D-5BA441CF5449}"/>
              </a:ext>
            </a:extLst>
          </p:cNvPr>
          <p:cNvSpPr txBox="1"/>
          <p:nvPr/>
        </p:nvSpPr>
        <p:spPr>
          <a:xfrm>
            <a:off x="7292410" y="4398130"/>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sp>
        <p:nvSpPr>
          <p:cNvPr id="22" name="TextBox 21">
            <a:extLst>
              <a:ext uri="{FF2B5EF4-FFF2-40B4-BE49-F238E27FC236}">
                <a16:creationId xmlns:a16="http://schemas.microsoft.com/office/drawing/2014/main" id="{0DEAA5E0-FB63-6923-921D-426D14409D6A}"/>
              </a:ext>
            </a:extLst>
          </p:cNvPr>
          <p:cNvSpPr txBox="1"/>
          <p:nvPr/>
        </p:nvSpPr>
        <p:spPr>
          <a:xfrm>
            <a:off x="8136582" y="2335120"/>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23" name="TextBox 22">
            <a:extLst>
              <a:ext uri="{FF2B5EF4-FFF2-40B4-BE49-F238E27FC236}">
                <a16:creationId xmlns:a16="http://schemas.microsoft.com/office/drawing/2014/main" id="{DBC07CD9-63AE-29D2-3310-64A2322FA155}"/>
              </a:ext>
            </a:extLst>
          </p:cNvPr>
          <p:cNvSpPr txBox="1"/>
          <p:nvPr/>
        </p:nvSpPr>
        <p:spPr>
          <a:xfrm>
            <a:off x="7744279" y="5212492"/>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Tree>
    <p:extLst>
      <p:ext uri="{BB962C8B-B14F-4D97-AF65-F5344CB8AC3E}">
        <p14:creationId xmlns:p14="http://schemas.microsoft.com/office/powerpoint/2010/main" val="762132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A8C4-0FBB-0C95-B822-DCE6CB3355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2932AC-50BC-4D44-94F4-E8C50A002653}"/>
              </a:ext>
            </a:extLst>
          </p:cNvPr>
          <p:cNvSpPr>
            <a:spLocks noGrp="1"/>
          </p:cNvSpPr>
          <p:nvPr>
            <p:ph type="body" sz="quarter" idx="11"/>
          </p:nvPr>
        </p:nvSpPr>
        <p:spPr/>
        <p:txBody>
          <a:bodyPr/>
          <a:lstStyle/>
          <a:p>
            <a:r>
              <a:rPr lang="fr-fr" dirty="0"/>
              <a:t>Qu’est-ce qu’un « Leader » ?</a:t>
            </a:r>
          </a:p>
        </p:txBody>
      </p:sp>
      <p:sp>
        <p:nvSpPr>
          <p:cNvPr id="3" name="Text Placeholder 2">
            <a:extLst>
              <a:ext uri="{FF2B5EF4-FFF2-40B4-BE49-F238E27FC236}">
                <a16:creationId xmlns:a16="http://schemas.microsoft.com/office/drawing/2014/main" id="{8F091837-803D-03D2-5388-1C64B95E7795}"/>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E5CAFAE8-D4AB-D237-2F63-E2BC8572F7B3}"/>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EADD2F79-E804-C8B0-D351-BB2C49B37ABD}"/>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graphicFrame>
        <p:nvGraphicFramePr>
          <p:cNvPr id="17" name="Table 16">
            <a:extLst>
              <a:ext uri="{FF2B5EF4-FFF2-40B4-BE49-F238E27FC236}">
                <a16:creationId xmlns:a16="http://schemas.microsoft.com/office/drawing/2014/main" id="{9E66E250-0E1B-CD55-C0C1-9A783E51580D}"/>
              </a:ext>
            </a:extLst>
          </p:cNvPr>
          <p:cNvGraphicFramePr>
            <a:graphicFrameLocks noGrp="1"/>
          </p:cNvGraphicFramePr>
          <p:nvPr>
            <p:extLst>
              <p:ext uri="{D42A27DB-BD31-4B8C-83A1-F6EECF244321}">
                <p14:modId xmlns:p14="http://schemas.microsoft.com/office/powerpoint/2010/main" val="1103679992"/>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solidFill>
                      <a:srgbClr val="1BB4E4"/>
                    </a:solidFill>
                  </a:tcPr>
                </a:tc>
                <a:tc>
                  <a:txBody>
                    <a:bodyPr/>
                    <a:lstStyle/>
                    <a:p>
                      <a:r>
                        <a:rPr lang="fr-fr" sz="1800" b="1" dirty="0">
                          <a:solidFill>
                            <a:srgbClr val="1BB4E4"/>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pic>
        <p:nvPicPr>
          <p:cNvPr id="8" name="Graphic 7">
            <a:extLst>
              <a:ext uri="{FF2B5EF4-FFF2-40B4-BE49-F238E27FC236}">
                <a16:creationId xmlns:a16="http://schemas.microsoft.com/office/drawing/2014/main" id="{95803BE1-B661-5F71-3251-C52249070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929" y="1538927"/>
            <a:ext cx="4343178" cy="4743450"/>
          </a:xfrm>
          <a:prstGeom prst="rect">
            <a:avLst/>
          </a:prstGeom>
        </p:spPr>
      </p:pic>
      <p:sp>
        <p:nvSpPr>
          <p:cNvPr id="11" name="TextBox 10">
            <a:extLst>
              <a:ext uri="{FF2B5EF4-FFF2-40B4-BE49-F238E27FC236}">
                <a16:creationId xmlns:a16="http://schemas.microsoft.com/office/drawing/2014/main" id="{44702017-6340-0C55-15CD-4173B335A5B5}"/>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sp>
        <p:nvSpPr>
          <p:cNvPr id="12" name="TextBox 11">
            <a:extLst>
              <a:ext uri="{FF2B5EF4-FFF2-40B4-BE49-F238E27FC236}">
                <a16:creationId xmlns:a16="http://schemas.microsoft.com/office/drawing/2014/main" id="{90AB83D1-3F48-CB39-A6CF-C43CFB3FBF89}"/>
              </a:ext>
            </a:extLst>
          </p:cNvPr>
          <p:cNvSpPr txBox="1"/>
          <p:nvPr/>
        </p:nvSpPr>
        <p:spPr>
          <a:xfrm>
            <a:off x="9195715" y="3045726"/>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13" name="TextBox 12">
            <a:extLst>
              <a:ext uri="{FF2B5EF4-FFF2-40B4-BE49-F238E27FC236}">
                <a16:creationId xmlns:a16="http://schemas.microsoft.com/office/drawing/2014/main" id="{B20E3DC7-DF25-B639-7837-23D274C3E792}"/>
              </a:ext>
            </a:extLst>
          </p:cNvPr>
          <p:cNvSpPr txBox="1"/>
          <p:nvPr/>
        </p:nvSpPr>
        <p:spPr>
          <a:xfrm>
            <a:off x="9083841" y="4398130"/>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5" name="TextBox 14">
            <a:extLst>
              <a:ext uri="{FF2B5EF4-FFF2-40B4-BE49-F238E27FC236}">
                <a16:creationId xmlns:a16="http://schemas.microsoft.com/office/drawing/2014/main" id="{7BF10A55-D559-10D2-48A2-B57582BCE750}"/>
              </a:ext>
            </a:extLst>
          </p:cNvPr>
          <p:cNvSpPr txBox="1"/>
          <p:nvPr/>
        </p:nvSpPr>
        <p:spPr>
          <a:xfrm>
            <a:off x="6976956" y="3045726"/>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1" name="TextBox 20">
            <a:extLst>
              <a:ext uri="{FF2B5EF4-FFF2-40B4-BE49-F238E27FC236}">
                <a16:creationId xmlns:a16="http://schemas.microsoft.com/office/drawing/2014/main" id="{B0481C25-86EF-C616-F106-216D16797E39}"/>
              </a:ext>
            </a:extLst>
          </p:cNvPr>
          <p:cNvSpPr txBox="1"/>
          <p:nvPr/>
        </p:nvSpPr>
        <p:spPr>
          <a:xfrm>
            <a:off x="7292410" y="4398130"/>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sp>
        <p:nvSpPr>
          <p:cNvPr id="22" name="TextBox 21">
            <a:extLst>
              <a:ext uri="{FF2B5EF4-FFF2-40B4-BE49-F238E27FC236}">
                <a16:creationId xmlns:a16="http://schemas.microsoft.com/office/drawing/2014/main" id="{2032D817-8741-1EAA-AC16-A87910335FC7}"/>
              </a:ext>
            </a:extLst>
          </p:cNvPr>
          <p:cNvSpPr txBox="1"/>
          <p:nvPr/>
        </p:nvSpPr>
        <p:spPr>
          <a:xfrm>
            <a:off x="8136582" y="2335120"/>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23" name="TextBox 22">
            <a:extLst>
              <a:ext uri="{FF2B5EF4-FFF2-40B4-BE49-F238E27FC236}">
                <a16:creationId xmlns:a16="http://schemas.microsoft.com/office/drawing/2014/main" id="{8B02F726-E301-41AC-7E62-AB2026D2E83C}"/>
              </a:ext>
            </a:extLst>
          </p:cNvPr>
          <p:cNvSpPr txBox="1"/>
          <p:nvPr/>
        </p:nvSpPr>
        <p:spPr>
          <a:xfrm>
            <a:off x="7744279" y="5212492"/>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Tree>
    <p:extLst>
      <p:ext uri="{BB962C8B-B14F-4D97-AF65-F5344CB8AC3E}">
        <p14:creationId xmlns:p14="http://schemas.microsoft.com/office/powerpoint/2010/main" val="1967625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6B9F-8127-A614-BFAB-AFE059B7F1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D49A73-CB52-21ED-81E1-9DDF84F858C0}"/>
              </a:ext>
            </a:extLst>
          </p:cNvPr>
          <p:cNvSpPr>
            <a:spLocks noGrp="1"/>
          </p:cNvSpPr>
          <p:nvPr>
            <p:ph type="body" sz="quarter" idx="11"/>
          </p:nvPr>
        </p:nvSpPr>
        <p:spPr/>
        <p:txBody>
          <a:bodyPr/>
          <a:lstStyle/>
          <a:p>
            <a:r>
              <a:rPr lang="fr-fr" dirty="0"/>
              <a:t>Qu’est-ce qu’un « Leader » ?</a:t>
            </a:r>
          </a:p>
        </p:txBody>
      </p:sp>
      <p:sp>
        <p:nvSpPr>
          <p:cNvPr id="3" name="Text Placeholder 2">
            <a:extLst>
              <a:ext uri="{FF2B5EF4-FFF2-40B4-BE49-F238E27FC236}">
                <a16:creationId xmlns:a16="http://schemas.microsoft.com/office/drawing/2014/main" id="{A6C11CAE-182D-101A-2B5E-12DE49D030A6}"/>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1A429C71-9CDA-F55A-5664-314A60A3923E}"/>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8EC32915-7E76-5978-9388-17103E8642F4}"/>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graphicFrame>
        <p:nvGraphicFramePr>
          <p:cNvPr id="17" name="Table 16">
            <a:extLst>
              <a:ext uri="{FF2B5EF4-FFF2-40B4-BE49-F238E27FC236}">
                <a16:creationId xmlns:a16="http://schemas.microsoft.com/office/drawing/2014/main" id="{F918D467-AC8A-864B-7886-611178D5E913}"/>
              </a:ext>
            </a:extLst>
          </p:cNvPr>
          <p:cNvGraphicFramePr>
            <a:graphicFrameLocks noGrp="1"/>
          </p:cNvGraphicFramePr>
          <p:nvPr>
            <p:extLst>
              <p:ext uri="{D42A27DB-BD31-4B8C-83A1-F6EECF244321}">
                <p14:modId xmlns:p14="http://schemas.microsoft.com/office/powerpoint/2010/main" val="1735175859"/>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solidFill>
                      <a:srgbClr val="B81BAF"/>
                    </a:solidFill>
                  </a:tcPr>
                </a:tc>
                <a:tc>
                  <a:txBody>
                    <a:bodyPr/>
                    <a:lstStyle/>
                    <a:p>
                      <a:r>
                        <a:rPr lang="fr-fr" sz="1800" b="1" dirty="0">
                          <a:solidFill>
                            <a:srgbClr val="B81BAF"/>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pic>
        <p:nvPicPr>
          <p:cNvPr id="8" name="Graphic 7">
            <a:extLst>
              <a:ext uri="{FF2B5EF4-FFF2-40B4-BE49-F238E27FC236}">
                <a16:creationId xmlns:a16="http://schemas.microsoft.com/office/drawing/2014/main" id="{409D1A7D-5F0C-2EA3-E2BD-AC3B4CB18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929" y="1538927"/>
            <a:ext cx="4343178" cy="4743450"/>
          </a:xfrm>
          <a:prstGeom prst="rect">
            <a:avLst/>
          </a:prstGeom>
        </p:spPr>
      </p:pic>
      <p:sp>
        <p:nvSpPr>
          <p:cNvPr id="11" name="TextBox 10">
            <a:extLst>
              <a:ext uri="{FF2B5EF4-FFF2-40B4-BE49-F238E27FC236}">
                <a16:creationId xmlns:a16="http://schemas.microsoft.com/office/drawing/2014/main" id="{8D05603E-B18C-17B7-7506-D4D1D7FED4A7}"/>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sp>
        <p:nvSpPr>
          <p:cNvPr id="12" name="TextBox 11">
            <a:extLst>
              <a:ext uri="{FF2B5EF4-FFF2-40B4-BE49-F238E27FC236}">
                <a16:creationId xmlns:a16="http://schemas.microsoft.com/office/drawing/2014/main" id="{E641A4C2-8582-29DD-BC22-4DCC2E9637D3}"/>
              </a:ext>
            </a:extLst>
          </p:cNvPr>
          <p:cNvSpPr txBox="1"/>
          <p:nvPr/>
        </p:nvSpPr>
        <p:spPr>
          <a:xfrm>
            <a:off x="9195715" y="3045726"/>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13" name="TextBox 12">
            <a:extLst>
              <a:ext uri="{FF2B5EF4-FFF2-40B4-BE49-F238E27FC236}">
                <a16:creationId xmlns:a16="http://schemas.microsoft.com/office/drawing/2014/main" id="{DF87A619-7C10-510B-0A15-AB10E4766AB5}"/>
              </a:ext>
            </a:extLst>
          </p:cNvPr>
          <p:cNvSpPr txBox="1"/>
          <p:nvPr/>
        </p:nvSpPr>
        <p:spPr>
          <a:xfrm>
            <a:off x="9083841" y="4398130"/>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5" name="TextBox 14">
            <a:extLst>
              <a:ext uri="{FF2B5EF4-FFF2-40B4-BE49-F238E27FC236}">
                <a16:creationId xmlns:a16="http://schemas.microsoft.com/office/drawing/2014/main" id="{7F28ECD9-D43D-743C-115B-380EA8ED3250}"/>
              </a:ext>
            </a:extLst>
          </p:cNvPr>
          <p:cNvSpPr txBox="1"/>
          <p:nvPr/>
        </p:nvSpPr>
        <p:spPr>
          <a:xfrm>
            <a:off x="6976956" y="3045726"/>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1" name="TextBox 20">
            <a:extLst>
              <a:ext uri="{FF2B5EF4-FFF2-40B4-BE49-F238E27FC236}">
                <a16:creationId xmlns:a16="http://schemas.microsoft.com/office/drawing/2014/main" id="{72E50100-6120-68CF-EE29-C8076E116468}"/>
              </a:ext>
            </a:extLst>
          </p:cNvPr>
          <p:cNvSpPr txBox="1"/>
          <p:nvPr/>
        </p:nvSpPr>
        <p:spPr>
          <a:xfrm>
            <a:off x="7292410" y="4398130"/>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sp>
        <p:nvSpPr>
          <p:cNvPr id="22" name="TextBox 21">
            <a:extLst>
              <a:ext uri="{FF2B5EF4-FFF2-40B4-BE49-F238E27FC236}">
                <a16:creationId xmlns:a16="http://schemas.microsoft.com/office/drawing/2014/main" id="{1CF225A4-C5AE-5606-EBE2-6E5264FC7084}"/>
              </a:ext>
            </a:extLst>
          </p:cNvPr>
          <p:cNvSpPr txBox="1"/>
          <p:nvPr/>
        </p:nvSpPr>
        <p:spPr>
          <a:xfrm>
            <a:off x="8136582" y="2335120"/>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23" name="TextBox 22">
            <a:extLst>
              <a:ext uri="{FF2B5EF4-FFF2-40B4-BE49-F238E27FC236}">
                <a16:creationId xmlns:a16="http://schemas.microsoft.com/office/drawing/2014/main" id="{38F748EE-9E93-3624-1546-1195632AE062}"/>
              </a:ext>
            </a:extLst>
          </p:cNvPr>
          <p:cNvSpPr txBox="1"/>
          <p:nvPr/>
        </p:nvSpPr>
        <p:spPr>
          <a:xfrm>
            <a:off x="7744279" y="5212492"/>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Tree>
    <p:extLst>
      <p:ext uri="{BB962C8B-B14F-4D97-AF65-F5344CB8AC3E}">
        <p14:creationId xmlns:p14="http://schemas.microsoft.com/office/powerpoint/2010/main" val="321457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9F97-2300-43D0-C31F-9E98F0F325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FF5E92-E94B-F525-03BA-F2E11156EB99}"/>
              </a:ext>
            </a:extLst>
          </p:cNvPr>
          <p:cNvSpPr>
            <a:spLocks noGrp="1"/>
          </p:cNvSpPr>
          <p:nvPr>
            <p:ph type="body" sz="quarter" idx="11"/>
          </p:nvPr>
        </p:nvSpPr>
        <p:spPr/>
        <p:txBody>
          <a:bodyPr/>
          <a:lstStyle/>
          <a:p>
            <a:r>
              <a:rPr lang="fr-fr" dirty="0"/>
              <a:t>Qu’est-ce qu’un « Leader » ?</a:t>
            </a:r>
          </a:p>
        </p:txBody>
      </p:sp>
      <p:sp>
        <p:nvSpPr>
          <p:cNvPr id="3" name="Text Placeholder 2">
            <a:extLst>
              <a:ext uri="{FF2B5EF4-FFF2-40B4-BE49-F238E27FC236}">
                <a16:creationId xmlns:a16="http://schemas.microsoft.com/office/drawing/2014/main" id="{42341EBE-CC14-35EF-2DC5-4D3EF8D3DAC0}"/>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A12B550A-8865-F062-CDC2-1F6B7FD0DC78}"/>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F67444B7-8E6F-7632-DD19-83B18DFEC86B}"/>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graphicFrame>
        <p:nvGraphicFramePr>
          <p:cNvPr id="17" name="Table 16">
            <a:extLst>
              <a:ext uri="{FF2B5EF4-FFF2-40B4-BE49-F238E27FC236}">
                <a16:creationId xmlns:a16="http://schemas.microsoft.com/office/drawing/2014/main" id="{CD9480A0-F5FC-E2A3-4814-973004D92783}"/>
              </a:ext>
            </a:extLst>
          </p:cNvPr>
          <p:cNvGraphicFramePr>
            <a:graphicFrameLocks noGrp="1"/>
          </p:cNvGraphicFramePr>
          <p:nvPr>
            <p:extLst>
              <p:ext uri="{D42A27DB-BD31-4B8C-83A1-F6EECF244321}">
                <p14:modId xmlns:p14="http://schemas.microsoft.com/office/powerpoint/2010/main" val="3449562251"/>
              </p:ext>
            </p:extLst>
          </p:nvPr>
        </p:nvGraphicFramePr>
        <p:xfrm>
          <a:off x="969573" y="3362617"/>
          <a:ext cx="6023894"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3251894">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fr-fr" sz="1600" dirty="0">
                          <a:solidFill>
                            <a:schemeClr val="bg1">
                              <a:lumMod val="65000"/>
                            </a:schemeClr>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fr-fr" sz="1600" b="0" dirty="0">
                          <a:solidFill>
                            <a:schemeClr val="bg1">
                              <a:lumMod val="65000"/>
                            </a:schemeClr>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solidFill>
                      <a:srgbClr val="FC0026"/>
                    </a:solidFill>
                  </a:tcPr>
                </a:tc>
                <a:tc>
                  <a:txBody>
                    <a:bodyPr/>
                    <a:lstStyle/>
                    <a:p>
                      <a:r>
                        <a:rPr lang="fr-fr" sz="1800" b="1" dirty="0">
                          <a:solidFill>
                            <a:srgbClr val="FC0026"/>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pic>
        <p:nvPicPr>
          <p:cNvPr id="8" name="Graphic 7">
            <a:extLst>
              <a:ext uri="{FF2B5EF4-FFF2-40B4-BE49-F238E27FC236}">
                <a16:creationId xmlns:a16="http://schemas.microsoft.com/office/drawing/2014/main" id="{D5EF689B-48E5-C712-3CB2-DE8297A9A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929" y="1538927"/>
            <a:ext cx="4343178" cy="4743450"/>
          </a:xfrm>
          <a:prstGeom prst="rect">
            <a:avLst/>
          </a:prstGeom>
        </p:spPr>
      </p:pic>
      <p:sp>
        <p:nvSpPr>
          <p:cNvPr id="11" name="TextBox 10">
            <a:extLst>
              <a:ext uri="{FF2B5EF4-FFF2-40B4-BE49-F238E27FC236}">
                <a16:creationId xmlns:a16="http://schemas.microsoft.com/office/drawing/2014/main" id="{EACADBB5-435C-71EB-B297-581A924027CD}"/>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sp>
        <p:nvSpPr>
          <p:cNvPr id="12" name="TextBox 11">
            <a:extLst>
              <a:ext uri="{FF2B5EF4-FFF2-40B4-BE49-F238E27FC236}">
                <a16:creationId xmlns:a16="http://schemas.microsoft.com/office/drawing/2014/main" id="{7C6FADCC-F068-8768-2F9F-9FD01E8F49A4}"/>
              </a:ext>
            </a:extLst>
          </p:cNvPr>
          <p:cNvSpPr txBox="1"/>
          <p:nvPr/>
        </p:nvSpPr>
        <p:spPr>
          <a:xfrm>
            <a:off x="9195715" y="3045726"/>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13" name="TextBox 12">
            <a:extLst>
              <a:ext uri="{FF2B5EF4-FFF2-40B4-BE49-F238E27FC236}">
                <a16:creationId xmlns:a16="http://schemas.microsoft.com/office/drawing/2014/main" id="{CFEE0F07-35D8-B5B7-5F32-387FC038AF26}"/>
              </a:ext>
            </a:extLst>
          </p:cNvPr>
          <p:cNvSpPr txBox="1"/>
          <p:nvPr/>
        </p:nvSpPr>
        <p:spPr>
          <a:xfrm>
            <a:off x="9083841" y="4398130"/>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5" name="TextBox 14">
            <a:extLst>
              <a:ext uri="{FF2B5EF4-FFF2-40B4-BE49-F238E27FC236}">
                <a16:creationId xmlns:a16="http://schemas.microsoft.com/office/drawing/2014/main" id="{A614D6C1-C087-394A-0338-1AAC39810947}"/>
              </a:ext>
            </a:extLst>
          </p:cNvPr>
          <p:cNvSpPr txBox="1"/>
          <p:nvPr/>
        </p:nvSpPr>
        <p:spPr>
          <a:xfrm>
            <a:off x="6976956" y="3045726"/>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1" name="TextBox 20">
            <a:extLst>
              <a:ext uri="{FF2B5EF4-FFF2-40B4-BE49-F238E27FC236}">
                <a16:creationId xmlns:a16="http://schemas.microsoft.com/office/drawing/2014/main" id="{E5327C2C-9A67-7982-B04E-73E9560E8659}"/>
              </a:ext>
            </a:extLst>
          </p:cNvPr>
          <p:cNvSpPr txBox="1"/>
          <p:nvPr/>
        </p:nvSpPr>
        <p:spPr>
          <a:xfrm>
            <a:off x="7292410" y="4398130"/>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sp>
        <p:nvSpPr>
          <p:cNvPr id="22" name="TextBox 21">
            <a:extLst>
              <a:ext uri="{FF2B5EF4-FFF2-40B4-BE49-F238E27FC236}">
                <a16:creationId xmlns:a16="http://schemas.microsoft.com/office/drawing/2014/main" id="{6D1B742F-31A3-4094-B143-39CB1EC84DA1}"/>
              </a:ext>
            </a:extLst>
          </p:cNvPr>
          <p:cNvSpPr txBox="1"/>
          <p:nvPr/>
        </p:nvSpPr>
        <p:spPr>
          <a:xfrm>
            <a:off x="8136582" y="2335120"/>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23" name="TextBox 22">
            <a:extLst>
              <a:ext uri="{FF2B5EF4-FFF2-40B4-BE49-F238E27FC236}">
                <a16:creationId xmlns:a16="http://schemas.microsoft.com/office/drawing/2014/main" id="{FD7D5AB5-3B1D-20D0-EE7B-DA2EF82160C5}"/>
              </a:ext>
            </a:extLst>
          </p:cNvPr>
          <p:cNvSpPr txBox="1"/>
          <p:nvPr/>
        </p:nvSpPr>
        <p:spPr>
          <a:xfrm>
            <a:off x="7744279" y="5212492"/>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Tree>
    <p:extLst>
      <p:ext uri="{BB962C8B-B14F-4D97-AF65-F5344CB8AC3E}">
        <p14:creationId xmlns:p14="http://schemas.microsoft.com/office/powerpoint/2010/main" val="3784264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D843-4D73-C1A0-0DAE-4719C62022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523C6E-D18D-6457-0B9F-213ABE09BEB6}"/>
              </a:ext>
            </a:extLst>
          </p:cNvPr>
          <p:cNvSpPr>
            <a:spLocks noGrp="1"/>
          </p:cNvSpPr>
          <p:nvPr>
            <p:ph type="body" sz="quarter" idx="11"/>
          </p:nvPr>
        </p:nvSpPr>
        <p:spPr/>
        <p:txBody>
          <a:bodyPr/>
          <a:lstStyle/>
          <a:p>
            <a:r>
              <a:rPr lang="fr-fr" dirty="0"/>
              <a:t>Qu’est-ce qu’un « Leader » ?</a:t>
            </a:r>
          </a:p>
        </p:txBody>
      </p:sp>
      <p:sp>
        <p:nvSpPr>
          <p:cNvPr id="3" name="Text Placeholder 2">
            <a:extLst>
              <a:ext uri="{FF2B5EF4-FFF2-40B4-BE49-F238E27FC236}">
                <a16:creationId xmlns:a16="http://schemas.microsoft.com/office/drawing/2014/main" id="{2E4EB43B-C7E7-F730-9AD2-E0870E3E0170}"/>
              </a:ext>
            </a:extLst>
          </p:cNvPr>
          <p:cNvSpPr>
            <a:spLocks noGrp="1"/>
          </p:cNvSpPr>
          <p:nvPr>
            <p:ph type="body" sz="quarter" idx="12"/>
          </p:nvPr>
        </p:nvSpPr>
        <p:spPr>
          <a:xfrm>
            <a:off x="9339945" y="575623"/>
            <a:ext cx="528061" cy="356260"/>
          </a:xfrm>
        </p:spPr>
        <p:txBody>
          <a:bodyPr/>
          <a:lstStyle/>
          <a:p>
            <a:r>
              <a:rPr lang="fr-fr" dirty="0"/>
              <a:t>1.2.</a:t>
            </a:r>
          </a:p>
        </p:txBody>
      </p:sp>
      <p:sp>
        <p:nvSpPr>
          <p:cNvPr id="4" name="Text Placeholder 3">
            <a:extLst>
              <a:ext uri="{FF2B5EF4-FFF2-40B4-BE49-F238E27FC236}">
                <a16:creationId xmlns:a16="http://schemas.microsoft.com/office/drawing/2014/main" id="{5682A114-881B-E751-4449-FC53D81F9252}"/>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9308E296-DC99-3F30-A08D-9E84FAE853A8}"/>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Compétences d’un leader unifié</a:t>
            </a:r>
          </a:p>
        </p:txBody>
      </p:sp>
      <p:pic>
        <p:nvPicPr>
          <p:cNvPr id="8" name="Graphic 7">
            <a:extLst>
              <a:ext uri="{FF2B5EF4-FFF2-40B4-BE49-F238E27FC236}">
                <a16:creationId xmlns:a16="http://schemas.microsoft.com/office/drawing/2014/main" id="{99ABE15E-110B-BD78-BCEF-33875EE89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6929" y="1538927"/>
            <a:ext cx="4343178" cy="4743450"/>
          </a:xfrm>
          <a:prstGeom prst="rect">
            <a:avLst/>
          </a:prstGeom>
        </p:spPr>
      </p:pic>
      <p:graphicFrame>
        <p:nvGraphicFramePr>
          <p:cNvPr id="11" name="Table 10">
            <a:extLst>
              <a:ext uri="{FF2B5EF4-FFF2-40B4-BE49-F238E27FC236}">
                <a16:creationId xmlns:a16="http://schemas.microsoft.com/office/drawing/2014/main" id="{806AF22B-07DC-62C6-76AE-12EC8E52E4EB}"/>
              </a:ext>
            </a:extLst>
          </p:cNvPr>
          <p:cNvGraphicFramePr>
            <a:graphicFrameLocks noGrp="1"/>
          </p:cNvGraphicFramePr>
          <p:nvPr>
            <p:extLst>
              <p:ext uri="{D42A27DB-BD31-4B8C-83A1-F6EECF244321}">
                <p14:modId xmlns:p14="http://schemas.microsoft.com/office/powerpoint/2010/main" val="522970574"/>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rgbClr val="40CFB4"/>
                    </a:solidFill>
                  </a:tcPr>
                </a:tc>
                <a:tc>
                  <a:txBody>
                    <a:bodyPr/>
                    <a:lstStyle/>
                    <a:p>
                      <a:r>
                        <a:rPr lang="fr-fr" sz="1600" dirty="0">
                          <a:solidFill>
                            <a:srgbClr val="1C9B86"/>
                          </a:solidFill>
                          <a:latin typeface="Ubuntu" panose="020B0504030602030204" pitchFamily="34" charset="0"/>
                        </a:rPr>
                        <a:t>EMPATHIE</a:t>
                      </a:r>
                    </a:p>
                  </a:txBody>
                  <a:tcPr anchor="ctr">
                    <a:noFill/>
                  </a:tcPr>
                </a:tc>
                <a:tc>
                  <a:txBody>
                    <a:bodyPr/>
                    <a:lstStyle/>
                    <a:p>
                      <a:endParaRPr lang="en-US" dirty="0">
                        <a:solidFill>
                          <a:srgbClr val="FF0000"/>
                        </a:solidFill>
                        <a:latin typeface="Ubuntu" panose="020B0504030602030204" pitchFamily="34" charset="0"/>
                      </a:endParaRPr>
                    </a:p>
                  </a:txBody>
                  <a:tcPr anchor="ctr">
                    <a:solidFill>
                      <a:srgbClr val="1BB4E4"/>
                    </a:solidFill>
                  </a:tcPr>
                </a:tc>
                <a:tc>
                  <a:txBody>
                    <a:bodyPr/>
                    <a:lstStyle/>
                    <a:p>
                      <a:r>
                        <a:rPr lang="fr-fr" sz="1600" dirty="0">
                          <a:solidFill>
                            <a:srgbClr val="1BB4E4"/>
                          </a:solidFill>
                          <a:latin typeface="Ubuntu" panose="020B0504030602030204" pitchFamily="34" charset="0"/>
                        </a:rPr>
                        <a:t>FRANCHISE</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fr-fr" sz="1600" dirty="0">
                          <a:solidFill>
                            <a:srgbClr val="DAB600"/>
                          </a:solidFill>
                          <a:latin typeface="Ubuntu" panose="020B0504030602030204" pitchFamily="34" charset="0"/>
                        </a:rPr>
                        <a:t>CRAN</a:t>
                      </a:r>
                    </a:p>
                  </a:txBody>
                  <a:tcPr anchor="ctr">
                    <a:noFill/>
                  </a:tcPr>
                </a:tc>
                <a:tc>
                  <a:txBody>
                    <a:bodyPr/>
                    <a:lstStyle/>
                    <a:p>
                      <a:endParaRPr lang="en-US" dirty="0">
                        <a:solidFill>
                          <a:srgbClr val="1D417F"/>
                        </a:solidFill>
                        <a:latin typeface="Ubuntu" panose="020B0504030602030204" pitchFamily="34" charset="0"/>
                      </a:endParaRPr>
                    </a:p>
                  </a:txBody>
                  <a:tcPr anchor="ctr">
                    <a:solidFill>
                      <a:srgbClr val="B81BAF"/>
                    </a:solidFill>
                  </a:tcPr>
                </a:tc>
                <a:tc>
                  <a:txBody>
                    <a:bodyPr/>
                    <a:lstStyle/>
                    <a:p>
                      <a:r>
                        <a:rPr lang="fr-fr" sz="1600" dirty="0">
                          <a:solidFill>
                            <a:srgbClr val="B81BAF"/>
                          </a:solidFill>
                          <a:latin typeface="Ubuntu" panose="020B0504030602030204" pitchFamily="34" charset="0"/>
                        </a:rPr>
                        <a:t>BRAVOURE</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A924D"/>
                    </a:solidFill>
                  </a:tcPr>
                </a:tc>
                <a:tc>
                  <a:txBody>
                    <a:bodyPr/>
                    <a:lstStyle/>
                    <a:p>
                      <a:r>
                        <a:rPr lang="fr-fr" sz="1600" dirty="0">
                          <a:solidFill>
                            <a:srgbClr val="F76200"/>
                          </a:solidFill>
                          <a:latin typeface="Ubuntu" panose="020B0504030602030204" pitchFamily="34" charset="0"/>
                        </a:rPr>
                        <a:t>RESPONSABILITÉ</a:t>
                      </a:r>
                    </a:p>
                  </a:txBody>
                  <a:tcPr anchor="ctr">
                    <a:noFill/>
                  </a:tcPr>
                </a:tc>
                <a:tc>
                  <a:txBody>
                    <a:bodyPr/>
                    <a:lstStyle/>
                    <a:p>
                      <a:endParaRPr lang="en-US" dirty="0">
                        <a:solidFill>
                          <a:srgbClr val="1C9B86"/>
                        </a:solidFill>
                        <a:latin typeface="Ubuntu" panose="020B0504030602030204" pitchFamily="34" charset="0"/>
                      </a:endParaRPr>
                    </a:p>
                  </a:txBody>
                  <a:tcPr anchor="ctr">
                    <a:solidFill>
                      <a:srgbClr val="FC0026"/>
                    </a:solidFill>
                  </a:tcPr>
                </a:tc>
                <a:tc>
                  <a:txBody>
                    <a:bodyPr/>
                    <a:lstStyle/>
                    <a:p>
                      <a:r>
                        <a:rPr lang="fr-fr" sz="1600" dirty="0">
                          <a:solidFill>
                            <a:srgbClr val="FC0026"/>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sp>
        <p:nvSpPr>
          <p:cNvPr id="12" name="TextBox 11">
            <a:extLst>
              <a:ext uri="{FF2B5EF4-FFF2-40B4-BE49-F238E27FC236}">
                <a16:creationId xmlns:a16="http://schemas.microsoft.com/office/drawing/2014/main" id="{53FA6A71-7C3C-8EFF-0434-BF1939C1D5A6}"/>
              </a:ext>
            </a:extLst>
          </p:cNvPr>
          <p:cNvSpPr txBox="1"/>
          <p:nvPr/>
        </p:nvSpPr>
        <p:spPr>
          <a:xfrm>
            <a:off x="734587" y="2574974"/>
            <a:ext cx="63454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Six compétences dont tout leader a </a:t>
            </a: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besoin </a:t>
            </a:r>
            <a:b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br>
            <a:r>
              <a:rPr kumimoji="0" lang="fr-fr" sz="1800" b="1" i="0" u="none" strike="noStrike" kern="1200" cap="none" normalizeH="0" noProof="0">
                <a:ln>
                  <a:noFill/>
                </a:ln>
                <a:solidFill>
                  <a:srgbClr val="292662"/>
                </a:solidFill>
                <a:effectLst/>
                <a:uLnTx/>
                <a:uFillTx/>
                <a:latin typeface="Ubuntu Light" panose="020B0304030602030204" pitchFamily="34" charset="0"/>
                <a:ea typeface="+mn-ea"/>
                <a:cs typeface="+mn-cs"/>
              </a:rPr>
              <a:t>pour réussir </a:t>
            </a:r>
            <a:r>
              <a:rPr kumimoji="0" lang="fr-fr" sz="1800" b="1" i="0" u="none" strike="noStrike" kern="1200" cap="none" normalizeH="0" noProof="0" dirty="0">
                <a:ln>
                  <a:noFill/>
                </a:ln>
                <a:solidFill>
                  <a:srgbClr val="292662"/>
                </a:solidFill>
                <a:effectLst/>
                <a:uLnTx/>
                <a:uFillTx/>
                <a:latin typeface="Ubuntu Light" panose="020B0304030602030204" pitchFamily="34" charset="0"/>
                <a:ea typeface="+mn-ea"/>
                <a:cs typeface="+mn-cs"/>
              </a:rPr>
              <a:t>:</a:t>
            </a:r>
          </a:p>
        </p:txBody>
      </p:sp>
      <p:sp>
        <p:nvSpPr>
          <p:cNvPr id="13" name="TextBox 12">
            <a:extLst>
              <a:ext uri="{FF2B5EF4-FFF2-40B4-BE49-F238E27FC236}">
                <a16:creationId xmlns:a16="http://schemas.microsoft.com/office/drawing/2014/main" id="{993EEB74-2A05-ECB7-1A85-C44CED339ADA}"/>
              </a:ext>
            </a:extLst>
          </p:cNvPr>
          <p:cNvSpPr txBox="1"/>
          <p:nvPr/>
        </p:nvSpPr>
        <p:spPr>
          <a:xfrm>
            <a:off x="9195715" y="3045726"/>
            <a:ext cx="134313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BRAVOURE</a:t>
            </a:r>
          </a:p>
        </p:txBody>
      </p:sp>
      <p:sp>
        <p:nvSpPr>
          <p:cNvPr id="14" name="TextBox 13">
            <a:extLst>
              <a:ext uri="{FF2B5EF4-FFF2-40B4-BE49-F238E27FC236}">
                <a16:creationId xmlns:a16="http://schemas.microsoft.com/office/drawing/2014/main" id="{DFA4D7B8-349B-E0A3-11EE-B9BB419C15D4}"/>
              </a:ext>
            </a:extLst>
          </p:cNvPr>
          <p:cNvSpPr txBox="1"/>
          <p:nvPr/>
        </p:nvSpPr>
        <p:spPr>
          <a:xfrm>
            <a:off x="9083841" y="4398130"/>
            <a:ext cx="171044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7" name="TextBox 16">
            <a:extLst>
              <a:ext uri="{FF2B5EF4-FFF2-40B4-BE49-F238E27FC236}">
                <a16:creationId xmlns:a16="http://schemas.microsoft.com/office/drawing/2014/main" id="{27C979D4-86E1-FCF8-6B82-7AC574D328D7}"/>
              </a:ext>
            </a:extLst>
          </p:cNvPr>
          <p:cNvSpPr txBox="1"/>
          <p:nvPr/>
        </p:nvSpPr>
        <p:spPr>
          <a:xfrm>
            <a:off x="6976956" y="3045726"/>
            <a:ext cx="158965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EMPATHIE</a:t>
            </a:r>
          </a:p>
        </p:txBody>
      </p:sp>
      <p:sp>
        <p:nvSpPr>
          <p:cNvPr id="21" name="TextBox 20">
            <a:extLst>
              <a:ext uri="{FF2B5EF4-FFF2-40B4-BE49-F238E27FC236}">
                <a16:creationId xmlns:a16="http://schemas.microsoft.com/office/drawing/2014/main" id="{A4B6E7EA-0927-A92D-0301-BE9C13101647}"/>
              </a:ext>
            </a:extLst>
          </p:cNvPr>
          <p:cNvSpPr txBox="1"/>
          <p:nvPr/>
        </p:nvSpPr>
        <p:spPr>
          <a:xfrm>
            <a:off x="7292410" y="4398130"/>
            <a:ext cx="74311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CRAN</a:t>
            </a:r>
          </a:p>
        </p:txBody>
      </p:sp>
      <p:sp>
        <p:nvSpPr>
          <p:cNvPr id="22" name="TextBox 21">
            <a:extLst>
              <a:ext uri="{FF2B5EF4-FFF2-40B4-BE49-F238E27FC236}">
                <a16:creationId xmlns:a16="http://schemas.microsoft.com/office/drawing/2014/main" id="{9153ADDE-84B3-50C5-F8E9-6A3946FCF721}"/>
              </a:ext>
            </a:extLst>
          </p:cNvPr>
          <p:cNvSpPr txBox="1"/>
          <p:nvPr/>
        </p:nvSpPr>
        <p:spPr>
          <a:xfrm>
            <a:off x="8136582" y="2335120"/>
            <a:ext cx="1473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FRANCHISE</a:t>
            </a:r>
          </a:p>
        </p:txBody>
      </p:sp>
      <p:sp>
        <p:nvSpPr>
          <p:cNvPr id="23" name="TextBox 22">
            <a:extLst>
              <a:ext uri="{FF2B5EF4-FFF2-40B4-BE49-F238E27FC236}">
                <a16:creationId xmlns:a16="http://schemas.microsoft.com/office/drawing/2014/main" id="{EF8FEC87-3143-DFBC-E1F7-4120324F5CEF}"/>
              </a:ext>
            </a:extLst>
          </p:cNvPr>
          <p:cNvSpPr txBox="1"/>
          <p:nvPr/>
        </p:nvSpPr>
        <p:spPr>
          <a:xfrm>
            <a:off x="7744279" y="5212492"/>
            <a:ext cx="223129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RESPONSABILITÉ</a:t>
            </a:r>
          </a:p>
        </p:txBody>
      </p:sp>
    </p:spTree>
    <p:extLst>
      <p:ext uri="{BB962C8B-B14F-4D97-AF65-F5344CB8AC3E}">
        <p14:creationId xmlns:p14="http://schemas.microsoft.com/office/powerpoint/2010/main" val="3512491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E95F67-EC14-6F5E-6171-16803C4850A6}"/>
              </a:ext>
            </a:extLst>
          </p:cNvPr>
          <p:cNvSpPr>
            <a:spLocks noGrp="1"/>
          </p:cNvSpPr>
          <p:nvPr>
            <p:ph type="body" sz="quarter" idx="10"/>
          </p:nvPr>
        </p:nvSpPr>
        <p:spPr/>
        <p:txBody>
          <a:bodyPr/>
          <a:lstStyle/>
          <a:p>
            <a:r>
              <a:rPr lang="fr-fr" dirty="0"/>
              <a:t>Premier jour</a:t>
            </a:r>
          </a:p>
        </p:txBody>
      </p:sp>
      <p:sp>
        <p:nvSpPr>
          <p:cNvPr id="6" name="Text Placeholder 5">
            <a:extLst>
              <a:ext uri="{FF2B5EF4-FFF2-40B4-BE49-F238E27FC236}">
                <a16:creationId xmlns:a16="http://schemas.microsoft.com/office/drawing/2014/main" id="{0EB5793D-C217-FC98-FD69-B9A33BCC03DE}"/>
              </a:ext>
            </a:extLst>
          </p:cNvPr>
          <p:cNvSpPr>
            <a:spLocks noGrp="1"/>
          </p:cNvSpPr>
          <p:nvPr>
            <p:ph type="body" sz="quarter" idx="11"/>
          </p:nvPr>
        </p:nvSpPr>
        <p:spPr>
          <a:xfrm>
            <a:off x="5981700" y="2775308"/>
            <a:ext cx="4058945" cy="1307383"/>
          </a:xfrm>
        </p:spPr>
        <p:txBody>
          <a:bodyPr>
            <a:normAutofit fontScale="92500"/>
          </a:bodyPr>
          <a:lstStyle/>
          <a:p>
            <a:r>
              <a:rPr lang="fr-fr" sz="3500" dirty="0"/>
              <a:t>Qu’est-ce qu’un « </a:t>
            </a:r>
            <a:r>
              <a:rPr lang="fr-fr" sz="3500" dirty="0">
                <a:solidFill>
                  <a:srgbClr val="F6891F"/>
                </a:solidFill>
              </a:rPr>
              <a:t>Leader familial</a:t>
            </a:r>
            <a:r>
              <a:rPr lang="fr-fr" sz="3500" dirty="0"/>
              <a:t> » ?</a:t>
            </a:r>
          </a:p>
        </p:txBody>
      </p:sp>
      <p:sp>
        <p:nvSpPr>
          <p:cNvPr id="7" name="Text Placeholder 6">
            <a:extLst>
              <a:ext uri="{FF2B5EF4-FFF2-40B4-BE49-F238E27FC236}">
                <a16:creationId xmlns:a16="http://schemas.microsoft.com/office/drawing/2014/main" id="{2BD1D266-7D35-EA3F-8685-270BB927BA34}"/>
              </a:ext>
            </a:extLst>
          </p:cNvPr>
          <p:cNvSpPr>
            <a:spLocks noGrp="1"/>
          </p:cNvSpPr>
          <p:nvPr>
            <p:ph type="body" sz="quarter" idx="12"/>
          </p:nvPr>
        </p:nvSpPr>
        <p:spPr>
          <a:xfrm>
            <a:off x="4679910" y="3227621"/>
            <a:ext cx="957943" cy="514481"/>
          </a:xfrm>
        </p:spPr>
        <p:txBody>
          <a:bodyPr>
            <a:normAutofit fontScale="92500" lnSpcReduction="20000"/>
          </a:bodyPr>
          <a:lstStyle/>
          <a:p>
            <a:r>
              <a:rPr lang="fr-fr" dirty="0"/>
              <a:t>1.3.</a:t>
            </a:r>
          </a:p>
        </p:txBody>
      </p:sp>
      <p:sp>
        <p:nvSpPr>
          <p:cNvPr id="8" name="Text Placeholder 7">
            <a:extLst>
              <a:ext uri="{FF2B5EF4-FFF2-40B4-BE49-F238E27FC236}">
                <a16:creationId xmlns:a16="http://schemas.microsoft.com/office/drawing/2014/main" id="{406509E9-45B5-0FED-8A82-4E0ADE2FDFF5}"/>
              </a:ext>
            </a:extLst>
          </p:cNvPr>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2820502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EEC76-8296-462F-7EDE-A0080BF39C3A}"/>
              </a:ext>
            </a:extLst>
          </p:cNvPr>
          <p:cNvSpPr>
            <a:spLocks noGrp="1"/>
          </p:cNvSpPr>
          <p:nvPr>
            <p:ph type="body" sz="quarter" idx="11"/>
          </p:nvPr>
        </p:nvSpPr>
        <p:spPr>
          <a:xfrm>
            <a:off x="9742715" y="499158"/>
            <a:ext cx="2296885" cy="632958"/>
          </a:xfrm>
        </p:spPr>
        <p:txBody>
          <a:bodyPr>
            <a:normAutofit/>
          </a:bodyPr>
          <a:lstStyle/>
          <a:p>
            <a:r>
              <a:rPr lang="fr-fr" sz="1350" dirty="0"/>
              <a:t>Qu’est-ce qu’un Leader familial ?</a:t>
            </a:r>
          </a:p>
        </p:txBody>
      </p:sp>
      <p:sp>
        <p:nvSpPr>
          <p:cNvPr id="3" name="Text Placeholder 2">
            <a:extLst>
              <a:ext uri="{FF2B5EF4-FFF2-40B4-BE49-F238E27FC236}">
                <a16:creationId xmlns:a16="http://schemas.microsoft.com/office/drawing/2014/main" id="{2959A4B4-F257-5873-9247-FAF9021C5723}"/>
              </a:ext>
            </a:extLst>
          </p:cNvPr>
          <p:cNvSpPr>
            <a:spLocks noGrp="1"/>
          </p:cNvSpPr>
          <p:nvPr>
            <p:ph type="body" sz="quarter" idx="12"/>
          </p:nvPr>
        </p:nvSpPr>
        <p:spPr/>
        <p:txBody>
          <a:bodyPr/>
          <a:lstStyle/>
          <a:p>
            <a:r>
              <a:rPr lang="fr-fr" dirty="0"/>
              <a:t>1.3.</a:t>
            </a:r>
          </a:p>
        </p:txBody>
      </p:sp>
      <p:sp>
        <p:nvSpPr>
          <p:cNvPr id="4" name="Text Placeholder 3">
            <a:extLst>
              <a:ext uri="{FF2B5EF4-FFF2-40B4-BE49-F238E27FC236}">
                <a16:creationId xmlns:a16="http://schemas.microsoft.com/office/drawing/2014/main" id="{C89D27FB-06C2-7898-7DC6-FAC33CA6EE6D}"/>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5764030C-9AC2-B801-C161-8ADB731B27DC}"/>
              </a:ext>
            </a:extLst>
          </p:cNvPr>
          <p:cNvSpPr txBox="1"/>
          <p:nvPr/>
        </p:nvSpPr>
        <p:spPr>
          <a:xfrm>
            <a:off x="796345" y="1863914"/>
            <a:ext cx="6483344"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Objectif principal du leader familial</a:t>
            </a:r>
          </a:p>
        </p:txBody>
      </p:sp>
      <p:sp>
        <p:nvSpPr>
          <p:cNvPr id="6" name="TextBox 5">
            <a:extLst>
              <a:ext uri="{FF2B5EF4-FFF2-40B4-BE49-F238E27FC236}">
                <a16:creationId xmlns:a16="http://schemas.microsoft.com/office/drawing/2014/main" id="{7C177333-6979-06D0-5956-D81D9D037B50}"/>
              </a:ext>
            </a:extLst>
          </p:cNvPr>
          <p:cNvSpPr txBox="1"/>
          <p:nvPr/>
        </p:nvSpPr>
        <p:spPr>
          <a:xfrm>
            <a:off x="816133" y="2673313"/>
            <a:ext cx="6314010" cy="2690480"/>
          </a:xfrm>
          <a:prstGeom prst="rect">
            <a:avLst/>
          </a:prstGeom>
          <a:noFill/>
        </p:spPr>
        <p:txBody>
          <a:bodyPr wrap="square" rtlCol="0">
            <a:spAutoFit/>
          </a:bodyPr>
          <a:lstStyle/>
          <a:p>
            <a:pPr marL="358775" indent="-358775">
              <a:lnSpc>
                <a:spcPct val="120000"/>
              </a:lnSpc>
              <a:spcAft>
                <a:spcPts val="1200"/>
              </a:spcAft>
              <a:buBlip>
                <a:blip r:embed="rId3"/>
              </a:buBlip>
            </a:pPr>
            <a:r>
              <a:rPr lang="fr-fr" dirty="0">
                <a:solidFill>
                  <a:srgbClr val="292662"/>
                </a:solidFill>
                <a:latin typeface="Ubuntu" panose="020B0504030602030204" pitchFamily="34" charset="0"/>
              </a:rPr>
              <a:t>Collaborer avec les programmes locaux pour favoriser une communauté solidaire et inclusive pour les familles Special Olympics.</a:t>
            </a:r>
          </a:p>
          <a:p>
            <a:pPr marL="358775" indent="-358775">
              <a:lnSpc>
                <a:spcPct val="120000"/>
              </a:lnSpc>
              <a:spcAft>
                <a:spcPts val="1200"/>
              </a:spcAft>
              <a:buBlip>
                <a:blip r:embed="rId3"/>
              </a:buBlip>
            </a:pPr>
            <a:r>
              <a:rPr lang="fr-fr" dirty="0">
                <a:solidFill>
                  <a:srgbClr val="292662"/>
                </a:solidFill>
                <a:latin typeface="Ubuntu" panose="020B0504030602030204" pitchFamily="34" charset="0"/>
              </a:rPr>
              <a:t>Créer un réseau permettant aux familles de partager leurs expériences, d’accéder à des ressources et de contribuer activement à la réussite des Programmes Special Olympics. </a:t>
            </a:r>
          </a:p>
          <a:p>
            <a:pPr marL="358775" indent="-358775">
              <a:lnSpc>
                <a:spcPct val="120000"/>
              </a:lnSpc>
              <a:spcAft>
                <a:spcPts val="1200"/>
              </a:spcAft>
              <a:buBlip>
                <a:blip r:embed="rId3"/>
              </a:buBlip>
            </a:pPr>
            <a:r>
              <a:rPr lang="fr-fr" dirty="0">
                <a:solidFill>
                  <a:srgbClr val="292662"/>
                </a:solidFill>
                <a:latin typeface="Ubuntu" panose="020B0504030602030204" pitchFamily="34" charset="0"/>
              </a:rPr>
              <a:t>Améliorer la communication, la collaboration et l’engagement entre les familles Special Olympics.</a:t>
            </a:r>
          </a:p>
        </p:txBody>
      </p:sp>
      <p:pic>
        <p:nvPicPr>
          <p:cNvPr id="8" name="Picture 7" descr="Une personne et une personne courant sur un trottoir&#10;&#10;Description générée automatiquement">
            <a:extLst>
              <a:ext uri="{FF2B5EF4-FFF2-40B4-BE49-F238E27FC236}">
                <a16:creationId xmlns:a16="http://schemas.microsoft.com/office/drawing/2014/main" id="{C3B815A0-D1F2-6B20-F59C-A9D03859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049" y="0"/>
            <a:ext cx="4563951" cy="6858000"/>
          </a:xfrm>
          <a:prstGeom prst="rect">
            <a:avLst/>
          </a:prstGeom>
        </p:spPr>
      </p:pic>
      <p:pic>
        <p:nvPicPr>
          <p:cNvPr id="13" name="Graphic 12">
            <a:extLst>
              <a:ext uri="{FF2B5EF4-FFF2-40B4-BE49-F238E27FC236}">
                <a16:creationId xmlns:a16="http://schemas.microsoft.com/office/drawing/2014/main" id="{8A9E631D-3364-3A08-C98B-42A8CD75A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4421" y="455613"/>
            <a:ext cx="2813628" cy="725487"/>
          </a:xfrm>
          <a:prstGeom prst="rect">
            <a:avLst/>
          </a:prstGeom>
        </p:spPr>
      </p:pic>
      <p:sp>
        <p:nvSpPr>
          <p:cNvPr id="14" name="Text Placeholder 19">
            <a:extLst>
              <a:ext uri="{FF2B5EF4-FFF2-40B4-BE49-F238E27FC236}">
                <a16:creationId xmlns:a16="http://schemas.microsoft.com/office/drawing/2014/main" id="{A5C8B0EF-1345-5124-1FDC-DF9261A7DF53}"/>
              </a:ext>
            </a:extLst>
          </p:cNvPr>
          <p:cNvSpPr txBox="1">
            <a:spLocks/>
          </p:cNvSpPr>
          <p:nvPr/>
        </p:nvSpPr>
        <p:spPr>
          <a:xfrm>
            <a:off x="4760356" y="661226"/>
            <a:ext cx="528061" cy="35626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fr-fr" dirty="0"/>
              <a:t>1.3.</a:t>
            </a:r>
          </a:p>
        </p:txBody>
      </p:sp>
      <p:sp>
        <p:nvSpPr>
          <p:cNvPr id="15" name="Text Placeholder 19">
            <a:extLst>
              <a:ext uri="{FF2B5EF4-FFF2-40B4-BE49-F238E27FC236}">
                <a16:creationId xmlns:a16="http://schemas.microsoft.com/office/drawing/2014/main" id="{A43FECE8-9CF9-EB0E-A985-F2EBC746BFF8}"/>
              </a:ext>
            </a:extLst>
          </p:cNvPr>
          <p:cNvSpPr txBox="1">
            <a:spLocks/>
          </p:cNvSpPr>
          <p:nvPr/>
        </p:nvSpPr>
        <p:spPr>
          <a:xfrm>
            <a:off x="5228077" y="166250"/>
            <a:ext cx="2155371" cy="33201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fr-fr" dirty="0"/>
              <a:t>Premier jour</a:t>
            </a:r>
          </a:p>
        </p:txBody>
      </p:sp>
      <p:sp>
        <p:nvSpPr>
          <p:cNvPr id="16" name="Text Placeholder 1">
            <a:extLst>
              <a:ext uri="{FF2B5EF4-FFF2-40B4-BE49-F238E27FC236}">
                <a16:creationId xmlns:a16="http://schemas.microsoft.com/office/drawing/2014/main" id="{D6B2335E-C90F-F293-E705-FB64B681B6AE}"/>
              </a:ext>
            </a:extLst>
          </p:cNvPr>
          <p:cNvSpPr txBox="1">
            <a:spLocks/>
          </p:cNvSpPr>
          <p:nvPr/>
        </p:nvSpPr>
        <p:spPr>
          <a:xfrm>
            <a:off x="5240056" y="499158"/>
            <a:ext cx="1666772" cy="63295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Qu’est-ce qu’un Leader familial ?</a:t>
            </a:r>
          </a:p>
        </p:txBody>
      </p:sp>
    </p:spTree>
    <p:extLst>
      <p:ext uri="{BB962C8B-B14F-4D97-AF65-F5344CB8AC3E}">
        <p14:creationId xmlns:p14="http://schemas.microsoft.com/office/powerpoint/2010/main" val="720954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6F76-9706-C2E0-E93F-F2B70D91E6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5CEE4A-43DB-9BDA-A259-890D926FA940}"/>
              </a:ext>
            </a:extLst>
          </p:cNvPr>
          <p:cNvSpPr>
            <a:spLocks noGrp="1"/>
          </p:cNvSpPr>
          <p:nvPr>
            <p:ph type="body" sz="quarter" idx="11"/>
          </p:nvPr>
        </p:nvSpPr>
        <p:spPr>
          <a:xfrm>
            <a:off x="9753602" y="444728"/>
            <a:ext cx="1689716" cy="632958"/>
          </a:xfrm>
        </p:spPr>
        <p:txBody>
          <a:bodyPr>
            <a:normAutofit/>
          </a:bodyPr>
          <a:lstStyle/>
          <a:p>
            <a:r>
              <a:rPr lang="fr-fr" sz="1350" dirty="0"/>
              <a:t>Qu’est-ce qu’un Leader familial ?</a:t>
            </a:r>
          </a:p>
        </p:txBody>
      </p:sp>
      <p:sp>
        <p:nvSpPr>
          <p:cNvPr id="3" name="Text Placeholder 2">
            <a:extLst>
              <a:ext uri="{FF2B5EF4-FFF2-40B4-BE49-F238E27FC236}">
                <a16:creationId xmlns:a16="http://schemas.microsoft.com/office/drawing/2014/main" id="{BC787092-B1FF-E3BF-875A-D5201B90C3E6}"/>
              </a:ext>
            </a:extLst>
          </p:cNvPr>
          <p:cNvSpPr>
            <a:spLocks noGrp="1"/>
          </p:cNvSpPr>
          <p:nvPr>
            <p:ph type="body" sz="quarter" idx="12"/>
          </p:nvPr>
        </p:nvSpPr>
        <p:spPr>
          <a:xfrm>
            <a:off x="9339945" y="575623"/>
            <a:ext cx="528061" cy="356260"/>
          </a:xfrm>
        </p:spPr>
        <p:txBody>
          <a:bodyPr/>
          <a:lstStyle/>
          <a:p>
            <a:r>
              <a:rPr lang="fr-fr" dirty="0"/>
              <a:t>1.3.</a:t>
            </a:r>
          </a:p>
        </p:txBody>
      </p:sp>
      <p:sp>
        <p:nvSpPr>
          <p:cNvPr id="4" name="Text Placeholder 3">
            <a:extLst>
              <a:ext uri="{FF2B5EF4-FFF2-40B4-BE49-F238E27FC236}">
                <a16:creationId xmlns:a16="http://schemas.microsoft.com/office/drawing/2014/main" id="{A4DD90C9-571B-0C50-3037-6DE0496DDE46}"/>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B4BAB0F3-B8E1-2B03-9139-055435B7CC36}"/>
              </a:ext>
            </a:extLst>
          </p:cNvPr>
          <p:cNvSpPr txBox="1"/>
          <p:nvPr/>
        </p:nvSpPr>
        <p:spPr>
          <a:xfrm>
            <a:off x="4604058" y="1526187"/>
            <a:ext cx="6839259"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Principaux rôles et responsabilités</a:t>
            </a:r>
          </a:p>
        </p:txBody>
      </p:sp>
      <p:sp>
        <p:nvSpPr>
          <p:cNvPr id="8" name="TextBox 7">
            <a:extLst>
              <a:ext uri="{FF2B5EF4-FFF2-40B4-BE49-F238E27FC236}">
                <a16:creationId xmlns:a16="http://schemas.microsoft.com/office/drawing/2014/main" id="{53A456E9-FBEB-BFCA-DFBE-B18139B9C7C2}"/>
              </a:ext>
            </a:extLst>
          </p:cNvPr>
          <p:cNvSpPr txBox="1"/>
          <p:nvPr/>
        </p:nvSpPr>
        <p:spPr>
          <a:xfrm>
            <a:off x="6041961" y="2334621"/>
            <a:ext cx="6071661" cy="1462452"/>
          </a:xfrm>
          <a:prstGeom prst="rect">
            <a:avLst/>
          </a:prstGeom>
          <a:noFill/>
        </p:spPr>
        <p:txBody>
          <a:bodyPr wrap="square" rtlCol="0">
            <a:spAutoFit/>
          </a:bodyPr>
          <a:lstStyle/>
          <a:p>
            <a:pPr>
              <a:lnSpc>
                <a:spcPct val="120000"/>
              </a:lnSpc>
              <a:spcAft>
                <a:spcPts val="600"/>
              </a:spcAft>
            </a:pPr>
            <a:r>
              <a:rPr lang="fr-fr" b="1" spc="-20" dirty="0">
                <a:solidFill>
                  <a:srgbClr val="292662"/>
                </a:solidFill>
                <a:latin typeface="Ubuntu Light" panose="020B0304030602030204" pitchFamily="34" charset="0"/>
              </a:rPr>
              <a:t>Comprendre la structure et les </a:t>
            </a:r>
            <a:r>
              <a:rPr lang="fr-fr" b="1" spc="-20">
                <a:solidFill>
                  <a:srgbClr val="292662"/>
                </a:solidFill>
                <a:latin typeface="Ubuntu Light" panose="020B0304030602030204" pitchFamily="34" charset="0"/>
              </a:rPr>
              <a:t>objectifs </a:t>
            </a:r>
            <a:br>
              <a:rPr lang="fr-fr" b="1" spc="-20">
                <a:solidFill>
                  <a:srgbClr val="292662"/>
                </a:solidFill>
                <a:latin typeface="Ubuntu Light" panose="020B0304030602030204" pitchFamily="34" charset="0"/>
              </a:rPr>
            </a:br>
            <a:r>
              <a:rPr lang="fr-fr" b="1" spc="-20">
                <a:solidFill>
                  <a:srgbClr val="292662"/>
                </a:solidFill>
                <a:latin typeface="Ubuntu Light" panose="020B0304030602030204" pitchFamily="34" charset="0"/>
              </a:rPr>
              <a:t>du </a:t>
            </a:r>
            <a:r>
              <a:rPr lang="fr-fr" b="1" spc="-20" dirty="0">
                <a:solidFill>
                  <a:srgbClr val="292662"/>
                </a:solidFill>
                <a:latin typeface="Ubuntu Light" panose="020B0304030602030204" pitchFamily="34" charset="0"/>
              </a:rPr>
              <a:t>Programme local</a:t>
            </a:r>
          </a:p>
          <a:p>
            <a:pPr>
              <a:lnSpc>
                <a:spcPct val="120000"/>
              </a:lnSpc>
              <a:spcAft>
                <a:spcPts val="1200"/>
              </a:spcAft>
            </a:pPr>
            <a:r>
              <a:rPr lang="fr-fr" spc="-30" dirty="0">
                <a:solidFill>
                  <a:srgbClr val="292662"/>
                </a:solidFill>
                <a:latin typeface="Ubuntu" panose="020B0504030602030204" pitchFamily="34" charset="0"/>
              </a:rPr>
              <a:t>Travailler en étroite collaboration avec votre Programme local pour en comprendre les </a:t>
            </a:r>
            <a:r>
              <a:rPr lang="fr-fr" spc="-30">
                <a:solidFill>
                  <a:srgbClr val="292662"/>
                </a:solidFill>
                <a:latin typeface="Ubuntu" panose="020B0504030602030204" pitchFamily="34" charset="0"/>
              </a:rPr>
              <a:t>objectifs et </a:t>
            </a:r>
            <a:r>
              <a:rPr lang="fr-fr" spc="-30" dirty="0">
                <a:solidFill>
                  <a:srgbClr val="292662"/>
                </a:solidFill>
                <a:latin typeface="Ubuntu" panose="020B0504030602030204" pitchFamily="34" charset="0"/>
              </a:rPr>
              <a:t>la structure. </a:t>
            </a:r>
          </a:p>
        </p:txBody>
      </p:sp>
      <p:sp>
        <p:nvSpPr>
          <p:cNvPr id="10" name="TextBox 9">
            <a:extLst>
              <a:ext uri="{FF2B5EF4-FFF2-40B4-BE49-F238E27FC236}">
                <a16:creationId xmlns:a16="http://schemas.microsoft.com/office/drawing/2014/main" id="{A6D2D951-1CB4-E888-27A9-DE71E037F6EC}"/>
              </a:ext>
            </a:extLst>
          </p:cNvPr>
          <p:cNvSpPr txBox="1"/>
          <p:nvPr/>
        </p:nvSpPr>
        <p:spPr>
          <a:xfrm>
            <a:off x="6041961" y="4339424"/>
            <a:ext cx="5731520" cy="1794850"/>
          </a:xfrm>
          <a:prstGeom prst="rect">
            <a:avLst/>
          </a:prstGeom>
          <a:noFill/>
        </p:spPr>
        <p:txBody>
          <a:bodyPr wrap="square" rtlCol="0">
            <a:spAutoFit/>
          </a:bodyPr>
          <a:lstStyle/>
          <a:p>
            <a:pPr>
              <a:lnSpc>
                <a:spcPct val="120000"/>
              </a:lnSpc>
              <a:spcAft>
                <a:spcPts val="600"/>
              </a:spcAft>
            </a:pPr>
            <a:r>
              <a:rPr lang="fr-fr" b="1" dirty="0">
                <a:solidFill>
                  <a:srgbClr val="292662"/>
                </a:solidFill>
                <a:latin typeface="Ubuntu Light" panose="020B0304030602030204" pitchFamily="34" charset="0"/>
              </a:rPr>
              <a:t>Soutien familial</a:t>
            </a:r>
            <a:endParaRPr lang="en-US" dirty="0">
              <a:solidFill>
                <a:srgbClr val="292662"/>
              </a:solidFill>
              <a:latin typeface="Ubuntu" panose="020B0504030602030204" pitchFamily="34" charset="0"/>
            </a:endParaRPr>
          </a:p>
          <a:p>
            <a:pPr>
              <a:lnSpc>
                <a:spcPct val="120000"/>
              </a:lnSpc>
              <a:spcAft>
                <a:spcPts val="1200"/>
              </a:spcAft>
            </a:pPr>
            <a:r>
              <a:rPr lang="fr-fr" dirty="0">
                <a:solidFill>
                  <a:srgbClr val="292662"/>
                </a:solidFill>
                <a:latin typeface="Ubuntu" panose="020B0504030602030204" pitchFamily="34" charset="0"/>
              </a:rPr>
              <a:t>Apporter un soutien aux familles en leur fournissant des informations, des ressources et des conseils sur la participation à Special Olympics et d’autres services communautaires.</a:t>
            </a:r>
          </a:p>
        </p:txBody>
      </p:sp>
      <p:pic>
        <p:nvPicPr>
          <p:cNvPr id="19" name="Graphic 18">
            <a:extLst>
              <a:ext uri="{FF2B5EF4-FFF2-40B4-BE49-F238E27FC236}">
                <a16:creationId xmlns:a16="http://schemas.microsoft.com/office/drawing/2014/main" id="{F54FAA35-55A6-8FF1-5973-D0E99B625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440" y="4339425"/>
            <a:ext cx="1153826" cy="668004"/>
          </a:xfrm>
          <a:prstGeom prst="rect">
            <a:avLst/>
          </a:prstGeom>
        </p:spPr>
      </p:pic>
      <p:pic>
        <p:nvPicPr>
          <p:cNvPr id="21" name="Graphic 20">
            <a:extLst>
              <a:ext uri="{FF2B5EF4-FFF2-40B4-BE49-F238E27FC236}">
                <a16:creationId xmlns:a16="http://schemas.microsoft.com/office/drawing/2014/main" id="{3AEBDEAD-7DFE-5AFB-F825-A04813BFA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9190" y="2531049"/>
            <a:ext cx="788327" cy="788327"/>
          </a:xfrm>
          <a:prstGeom prst="rect">
            <a:avLst/>
          </a:prstGeom>
        </p:spPr>
      </p:pic>
      <p:cxnSp>
        <p:nvCxnSpPr>
          <p:cNvPr id="23" name="Straight Connector 22">
            <a:extLst>
              <a:ext uri="{FF2B5EF4-FFF2-40B4-BE49-F238E27FC236}">
                <a16:creationId xmlns:a16="http://schemas.microsoft.com/office/drawing/2014/main" id="{D16CAF93-1B30-70BC-0578-7DE33B07DE9D}"/>
              </a:ext>
            </a:extLst>
          </p:cNvPr>
          <p:cNvCxnSpPr>
            <a:cxnSpLocks/>
          </p:cNvCxnSpPr>
          <p:nvPr/>
        </p:nvCxnSpPr>
        <p:spPr>
          <a:xfrm>
            <a:off x="6129047" y="3887307"/>
            <a:ext cx="5731520"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D07FBE0-C430-1A7A-598A-AFBC7AA47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5512" y="6310276"/>
            <a:ext cx="180975" cy="295275"/>
          </a:xfrm>
          <a:prstGeom prst="rect">
            <a:avLst/>
          </a:prstGeom>
        </p:spPr>
      </p:pic>
      <p:pic>
        <p:nvPicPr>
          <p:cNvPr id="30" name="Picture 29">
            <a:extLst>
              <a:ext uri="{FF2B5EF4-FFF2-40B4-BE49-F238E27FC236}">
                <a16:creationId xmlns:a16="http://schemas.microsoft.com/office/drawing/2014/main" id="{4C227B0A-C97B-4558-0517-45901FE1E7B0}"/>
              </a:ext>
            </a:extLst>
          </p:cNvPr>
          <p:cNvPicPr>
            <a:picLocks noChangeAspect="1"/>
          </p:cNvPicPr>
          <p:nvPr/>
        </p:nvPicPr>
        <p:blipFill>
          <a:blip r:embed="rId9">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Tree>
    <p:extLst>
      <p:ext uri="{BB962C8B-B14F-4D97-AF65-F5344CB8AC3E}">
        <p14:creationId xmlns:p14="http://schemas.microsoft.com/office/powerpoint/2010/main" val="4224263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154-3A77-92F0-EC73-7956BDE6DD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37F4A2-C590-625F-E3D9-D71C46F9E85C}"/>
              </a:ext>
            </a:extLst>
          </p:cNvPr>
          <p:cNvSpPr>
            <a:spLocks noGrp="1"/>
          </p:cNvSpPr>
          <p:nvPr>
            <p:ph type="body" sz="quarter" idx="11"/>
          </p:nvPr>
        </p:nvSpPr>
        <p:spPr>
          <a:xfrm>
            <a:off x="9753601" y="444728"/>
            <a:ext cx="1752599" cy="632958"/>
          </a:xfrm>
        </p:spPr>
        <p:txBody>
          <a:bodyPr>
            <a:normAutofit/>
          </a:bodyPr>
          <a:lstStyle/>
          <a:p>
            <a:r>
              <a:rPr lang="fr-fr" sz="1350" dirty="0"/>
              <a:t>Qu’est-ce qu’un Leader familial ?</a:t>
            </a:r>
          </a:p>
        </p:txBody>
      </p:sp>
      <p:sp>
        <p:nvSpPr>
          <p:cNvPr id="3" name="Text Placeholder 2">
            <a:extLst>
              <a:ext uri="{FF2B5EF4-FFF2-40B4-BE49-F238E27FC236}">
                <a16:creationId xmlns:a16="http://schemas.microsoft.com/office/drawing/2014/main" id="{19E9F766-CC98-9208-4E6E-B51D3000C196}"/>
              </a:ext>
            </a:extLst>
          </p:cNvPr>
          <p:cNvSpPr>
            <a:spLocks noGrp="1"/>
          </p:cNvSpPr>
          <p:nvPr>
            <p:ph type="body" sz="quarter" idx="12"/>
          </p:nvPr>
        </p:nvSpPr>
        <p:spPr>
          <a:xfrm>
            <a:off x="9339945" y="575623"/>
            <a:ext cx="528061" cy="356260"/>
          </a:xfrm>
        </p:spPr>
        <p:txBody>
          <a:bodyPr/>
          <a:lstStyle/>
          <a:p>
            <a:r>
              <a:rPr lang="fr-fr" dirty="0"/>
              <a:t>1.3.</a:t>
            </a:r>
          </a:p>
        </p:txBody>
      </p:sp>
      <p:sp>
        <p:nvSpPr>
          <p:cNvPr id="4" name="Text Placeholder 3">
            <a:extLst>
              <a:ext uri="{FF2B5EF4-FFF2-40B4-BE49-F238E27FC236}">
                <a16:creationId xmlns:a16="http://schemas.microsoft.com/office/drawing/2014/main" id="{964FA904-FEA6-0609-0C11-881BBA0E9B28}"/>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3BA5543A-9EB7-FAFB-1836-D751C3F63421}"/>
              </a:ext>
            </a:extLst>
          </p:cNvPr>
          <p:cNvSpPr txBox="1"/>
          <p:nvPr/>
        </p:nvSpPr>
        <p:spPr>
          <a:xfrm>
            <a:off x="4604058" y="1526187"/>
            <a:ext cx="713222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Principaux rôles et responsabilités</a:t>
            </a:r>
          </a:p>
        </p:txBody>
      </p:sp>
      <p:sp>
        <p:nvSpPr>
          <p:cNvPr id="8" name="TextBox 7">
            <a:extLst>
              <a:ext uri="{FF2B5EF4-FFF2-40B4-BE49-F238E27FC236}">
                <a16:creationId xmlns:a16="http://schemas.microsoft.com/office/drawing/2014/main" id="{3BA7F9AA-6F8D-DDDE-7945-192E44FCE4E8}"/>
              </a:ext>
            </a:extLst>
          </p:cNvPr>
          <p:cNvSpPr txBox="1"/>
          <p:nvPr/>
        </p:nvSpPr>
        <p:spPr>
          <a:xfrm>
            <a:off x="6041962" y="2334621"/>
            <a:ext cx="5464238" cy="1130053"/>
          </a:xfrm>
          <a:prstGeom prst="rect">
            <a:avLst/>
          </a:prstGeom>
          <a:noFill/>
        </p:spPr>
        <p:txBody>
          <a:bodyPr wrap="square" rtlCol="0">
            <a:spAutoFit/>
          </a:bodyPr>
          <a:lstStyle/>
          <a:p>
            <a:pPr>
              <a:lnSpc>
                <a:spcPct val="120000"/>
              </a:lnSpc>
              <a:spcAft>
                <a:spcPts val="600"/>
              </a:spcAft>
            </a:pPr>
            <a:r>
              <a:rPr lang="fr-fr" b="1" dirty="0">
                <a:solidFill>
                  <a:srgbClr val="292662"/>
                </a:solidFill>
                <a:latin typeface="Ubuntu Light" panose="020B0304030602030204" pitchFamily="34" charset="0"/>
              </a:rPr>
              <a:t>Soutien au Programme</a:t>
            </a:r>
          </a:p>
          <a:p>
            <a:pPr>
              <a:lnSpc>
                <a:spcPct val="120000"/>
              </a:lnSpc>
              <a:spcAft>
                <a:spcPts val="1200"/>
              </a:spcAft>
            </a:pPr>
            <a:r>
              <a:rPr lang="fr-fr" dirty="0">
                <a:solidFill>
                  <a:srgbClr val="292662"/>
                </a:solidFill>
                <a:latin typeface="Ubuntu" panose="020B0504030602030204" pitchFamily="34" charset="0"/>
              </a:rPr>
              <a:t>Travailler avec votre Programme pour déterminer s’il existe des besoins que vous pouvez combler avec le temps et le savoir-faire dont vous disposez.</a:t>
            </a:r>
          </a:p>
        </p:txBody>
      </p:sp>
      <p:sp>
        <p:nvSpPr>
          <p:cNvPr id="10" name="TextBox 9">
            <a:extLst>
              <a:ext uri="{FF2B5EF4-FFF2-40B4-BE49-F238E27FC236}">
                <a16:creationId xmlns:a16="http://schemas.microsoft.com/office/drawing/2014/main" id="{43DC3614-D472-0DDA-CAF9-CFE7C09667EE}"/>
              </a:ext>
            </a:extLst>
          </p:cNvPr>
          <p:cNvSpPr txBox="1"/>
          <p:nvPr/>
        </p:nvSpPr>
        <p:spPr>
          <a:xfrm>
            <a:off x="6041961" y="4339424"/>
            <a:ext cx="5464239" cy="1462452"/>
          </a:xfrm>
          <a:prstGeom prst="rect">
            <a:avLst/>
          </a:prstGeom>
          <a:noFill/>
        </p:spPr>
        <p:txBody>
          <a:bodyPr wrap="square" rtlCol="0">
            <a:spAutoFit/>
          </a:bodyPr>
          <a:lstStyle/>
          <a:p>
            <a:pPr>
              <a:lnSpc>
                <a:spcPct val="120000"/>
              </a:lnSpc>
              <a:spcAft>
                <a:spcPts val="600"/>
              </a:spcAft>
            </a:pPr>
            <a:r>
              <a:rPr lang="fr-fr" b="1" dirty="0">
                <a:solidFill>
                  <a:srgbClr val="292662"/>
                </a:solidFill>
                <a:latin typeface="Ubuntu Light" panose="020B0304030602030204" pitchFamily="34" charset="0"/>
              </a:rPr>
              <a:t>Collecte de retours</a:t>
            </a:r>
            <a:endParaRPr lang="en-US" dirty="0">
              <a:solidFill>
                <a:srgbClr val="292662"/>
              </a:solidFill>
              <a:latin typeface="Ubuntu" panose="020B0504030602030204" pitchFamily="34" charset="0"/>
            </a:endParaRPr>
          </a:p>
          <a:p>
            <a:pPr>
              <a:lnSpc>
                <a:spcPct val="120000"/>
              </a:lnSpc>
              <a:spcAft>
                <a:spcPts val="1200"/>
              </a:spcAft>
            </a:pPr>
            <a:r>
              <a:rPr lang="fr-fr" dirty="0">
                <a:solidFill>
                  <a:srgbClr val="292662"/>
                </a:solidFill>
                <a:latin typeface="Ubuntu" panose="020B0504030602030204" pitchFamily="34" charset="0"/>
              </a:rPr>
              <a:t>Recueillir les retours des familles et s’assurer que leurs voix sont représentées dans les discussions et les processus décisionnels. </a:t>
            </a:r>
          </a:p>
        </p:txBody>
      </p:sp>
      <p:pic>
        <p:nvPicPr>
          <p:cNvPr id="7" name="Graphic 6">
            <a:extLst>
              <a:ext uri="{FF2B5EF4-FFF2-40B4-BE49-F238E27FC236}">
                <a16:creationId xmlns:a16="http://schemas.microsoft.com/office/drawing/2014/main" id="{5489AED6-D6BE-0E9C-65FC-88B8E3C5D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962" y="4301983"/>
            <a:ext cx="729360" cy="705446"/>
          </a:xfrm>
          <a:prstGeom prst="rect">
            <a:avLst/>
          </a:prstGeom>
        </p:spPr>
      </p:pic>
      <p:pic>
        <p:nvPicPr>
          <p:cNvPr id="11" name="Graphic 10">
            <a:extLst>
              <a:ext uri="{FF2B5EF4-FFF2-40B4-BE49-F238E27FC236}">
                <a16:creationId xmlns:a16="http://schemas.microsoft.com/office/drawing/2014/main" id="{99DAB9B5-610A-32FE-FF92-CD6F0B1231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4006" y="2560298"/>
            <a:ext cx="663273" cy="678698"/>
          </a:xfrm>
          <a:prstGeom prst="rect">
            <a:avLst/>
          </a:prstGeom>
        </p:spPr>
      </p:pic>
      <p:pic>
        <p:nvPicPr>
          <p:cNvPr id="13" name="Picture 12">
            <a:extLst>
              <a:ext uri="{FF2B5EF4-FFF2-40B4-BE49-F238E27FC236}">
                <a16:creationId xmlns:a16="http://schemas.microsoft.com/office/drawing/2014/main" id="{20C7D80A-3A3E-6D9B-A928-0BDBEC6F9BD1}"/>
              </a:ext>
            </a:extLst>
          </p:cNvPr>
          <p:cNvPicPr>
            <a:picLocks noChangeAspect="1"/>
          </p:cNvPicPr>
          <p:nvPr/>
        </p:nvPicPr>
        <p:blipFill>
          <a:blip r:embed="rId7">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cxnSp>
        <p:nvCxnSpPr>
          <p:cNvPr id="6" name="Straight Connector 5">
            <a:extLst>
              <a:ext uri="{FF2B5EF4-FFF2-40B4-BE49-F238E27FC236}">
                <a16:creationId xmlns:a16="http://schemas.microsoft.com/office/drawing/2014/main" id="{7B260EFB-AD10-8645-640E-0B2CEF188A6E}"/>
              </a:ext>
            </a:extLst>
          </p:cNvPr>
          <p:cNvCxnSpPr>
            <a:cxnSpLocks/>
          </p:cNvCxnSpPr>
          <p:nvPr/>
        </p:nvCxnSpPr>
        <p:spPr>
          <a:xfrm>
            <a:off x="6129047" y="3887307"/>
            <a:ext cx="5731520"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21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70E2-421E-2E96-F6CD-D52B4D89964E}"/>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4D470E8F-D1EF-976F-8621-E54F95F68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5605" y="1879021"/>
            <a:ext cx="3099955" cy="3099955"/>
          </a:xfrm>
          <a:prstGeom prst="rect">
            <a:avLst/>
          </a:prstGeom>
        </p:spPr>
      </p:pic>
      <p:sp>
        <p:nvSpPr>
          <p:cNvPr id="5" name="Rectangle: Rounded Corners 4">
            <a:extLst>
              <a:ext uri="{FF2B5EF4-FFF2-40B4-BE49-F238E27FC236}">
                <a16:creationId xmlns:a16="http://schemas.microsoft.com/office/drawing/2014/main" id="{3F3A28D3-DDCF-FB6A-AA68-D0C8234285A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9E5AE43-5E9F-1364-C22C-FD5A1702FDF9}"/>
              </a:ext>
            </a:extLst>
          </p:cNvPr>
          <p:cNvSpPr txBox="1"/>
          <p:nvPr/>
        </p:nvSpPr>
        <p:spPr>
          <a:xfrm>
            <a:off x="5606343" y="5297542"/>
            <a:ext cx="4678480" cy="707886"/>
          </a:xfrm>
          <a:prstGeom prst="rect">
            <a:avLst/>
          </a:prstGeom>
          <a:noFill/>
          <a:ln>
            <a:noFill/>
          </a:ln>
        </p:spPr>
        <p:txBody>
          <a:bodyPr wrap="square" rtlCol="0">
            <a:spAutoFit/>
          </a:bodyPr>
          <a:lstStyle/>
          <a:p>
            <a:pPr algn="ctr"/>
            <a:r>
              <a:rPr lang="fr-FR" sz="2000" b="1" u="sng">
                <a:solidFill>
                  <a:srgbClr val="F6891F"/>
                </a:solidFill>
                <a:uFill>
                  <a:solidFill>
                    <a:srgbClr val="F6891F"/>
                  </a:solidFill>
                </a:uFill>
                <a:latin typeface="Ubuntu" panose="020B0504030602030204" pitchFamily="34" charset="0"/>
                <a:hlinkClick r:id="rId5">
                  <a:extLst>
                    <a:ext uri="{A12FA001-AC4F-418D-AE19-62706E023703}">
                      <ahyp:hlinkClr xmlns:ahyp="http://schemas.microsoft.com/office/drawing/2018/hyperlinkcolor" val="tx"/>
                    </a:ext>
                  </a:extLst>
                </a:hlinkClick>
              </a:rPr>
              <a:t>Questionnaire initial</a:t>
            </a:r>
            <a:r>
              <a:rPr lang="fr-fr" sz="2000" b="1" u="sng">
                <a:solidFill>
                  <a:srgbClr val="F6891F"/>
                </a:solidFill>
                <a:uFill>
                  <a:solidFill>
                    <a:srgbClr val="F6891F"/>
                  </a:solidFill>
                </a:uFill>
                <a:latin typeface="Ubuntu" panose="020B0504030602030204" pitchFamily="34" charset="0"/>
                <a:hlinkClick r:id="rId5">
                  <a:extLst>
                    <a:ext uri="{A12FA001-AC4F-418D-AE19-62706E023703}">
                      <ahyp:hlinkClr xmlns:ahyp="http://schemas.microsoft.com/office/drawing/2018/hyperlinkcolor" val="tx"/>
                    </a:ext>
                  </a:extLst>
                </a:hlinkClick>
              </a:rPr>
              <a:t> facultatif </a:t>
            </a:r>
            <a:br>
              <a:rPr lang="fr-fr" sz="2000" b="1" u="sng">
                <a:solidFill>
                  <a:srgbClr val="F6891F"/>
                </a:solidFill>
                <a:uFill>
                  <a:solidFill>
                    <a:srgbClr val="F6891F"/>
                  </a:solidFill>
                </a:uFill>
                <a:latin typeface="Ubuntu" panose="020B0504030602030204" pitchFamily="34" charset="0"/>
                <a:hlinkClick r:id="rId5">
                  <a:extLst>
                    <a:ext uri="{A12FA001-AC4F-418D-AE19-62706E023703}">
                      <ahyp:hlinkClr xmlns:ahyp="http://schemas.microsoft.com/office/drawing/2018/hyperlinkcolor" val="tx"/>
                    </a:ext>
                  </a:extLst>
                </a:hlinkClick>
              </a:rPr>
            </a:br>
            <a:r>
              <a:rPr lang="fr-fr" sz="2000" b="1" u="sng">
                <a:solidFill>
                  <a:srgbClr val="F6891F"/>
                </a:solidFill>
                <a:uFill>
                  <a:solidFill>
                    <a:srgbClr val="F6891F"/>
                  </a:solidFill>
                </a:uFill>
                <a:latin typeface="Ubuntu" panose="020B0504030602030204" pitchFamily="34" charset="0"/>
                <a:hlinkClick r:id="rId5">
                  <a:extLst>
                    <a:ext uri="{A12FA001-AC4F-418D-AE19-62706E023703}">
                      <ahyp:hlinkClr xmlns:ahyp="http://schemas.microsoft.com/office/drawing/2018/hyperlinkcolor" val="tx"/>
                    </a:ext>
                  </a:extLst>
                </a:hlinkClick>
              </a:rPr>
              <a:t>sur </a:t>
            </a:r>
            <a:r>
              <a:rPr lang="fr-fr" sz="2000" b="1" u="sng" dirty="0">
                <a:solidFill>
                  <a:srgbClr val="F6891F"/>
                </a:solidFill>
                <a:uFill>
                  <a:solidFill>
                    <a:srgbClr val="F6891F"/>
                  </a:solidFill>
                </a:uFill>
                <a:latin typeface="Ubuntu" panose="020B0504030602030204" pitchFamily="34" charset="0"/>
                <a:hlinkClick r:id="rId5">
                  <a:extLst>
                    <a:ext uri="{A12FA001-AC4F-418D-AE19-62706E023703}">
                      <ahyp:hlinkClr xmlns:ahyp="http://schemas.microsoft.com/office/drawing/2018/hyperlinkcolor" val="tx"/>
                    </a:ext>
                  </a:extLst>
                </a:hlinkClick>
              </a:rPr>
              <a:t>le bien-être familial</a:t>
            </a:r>
            <a:endParaRPr lang="en-US" sz="2000" b="1" u="sng" dirty="0">
              <a:solidFill>
                <a:srgbClr val="F6891F"/>
              </a:solidFill>
              <a:uFill>
                <a:solidFill>
                  <a:srgbClr val="F6891F"/>
                </a:solidFill>
              </a:uFill>
              <a:latin typeface="Ubuntu" panose="020B0504030602030204" pitchFamily="34" charset="0"/>
            </a:endParaRPr>
          </a:p>
        </p:txBody>
      </p:sp>
      <p:pic>
        <p:nvPicPr>
          <p:cNvPr id="7" name="Graphic 6">
            <a:extLst>
              <a:ext uri="{FF2B5EF4-FFF2-40B4-BE49-F238E27FC236}">
                <a16:creationId xmlns:a16="http://schemas.microsoft.com/office/drawing/2014/main" id="{A46B52AD-8CA0-B153-4BF6-62499D8A0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C4D8C76D-A269-BE6A-1BD6-A0020C909FB5}"/>
              </a:ext>
            </a:extLst>
          </p:cNvPr>
          <p:cNvSpPr txBox="1"/>
          <p:nvPr/>
        </p:nvSpPr>
        <p:spPr>
          <a:xfrm>
            <a:off x="665216" y="1818058"/>
            <a:ext cx="3298372" cy="646331"/>
          </a:xfrm>
          <a:prstGeom prst="rect">
            <a:avLst/>
          </a:prstGeom>
          <a:noFill/>
        </p:spPr>
        <p:txBody>
          <a:bodyPr wrap="square" rtlCol="0">
            <a:spAutoFit/>
          </a:bodyPr>
          <a:lstStyle/>
          <a:p>
            <a:r>
              <a:rPr lang="fr-fr" sz="3600" b="1" dirty="0">
                <a:solidFill>
                  <a:srgbClr val="F6891F"/>
                </a:solidFill>
                <a:latin typeface="Ubuntu" panose="020B0504030602030204" pitchFamily="34" charset="0"/>
              </a:rPr>
              <a:t>Scanner le code QR</a:t>
            </a:r>
          </a:p>
        </p:txBody>
      </p:sp>
    </p:spTree>
    <p:extLst>
      <p:ext uri="{BB962C8B-B14F-4D97-AF65-F5344CB8AC3E}">
        <p14:creationId xmlns:p14="http://schemas.microsoft.com/office/powerpoint/2010/main" val="178202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053783-DAB4-C7AA-091D-209A992DCDC6}"/>
              </a:ext>
            </a:extLst>
          </p:cNvPr>
          <p:cNvSpPr>
            <a:spLocks noGrp="1"/>
          </p:cNvSpPr>
          <p:nvPr>
            <p:ph type="body" sz="quarter" idx="11"/>
          </p:nvPr>
        </p:nvSpPr>
        <p:spPr>
          <a:xfrm>
            <a:off x="9753602" y="444728"/>
            <a:ext cx="1671960" cy="632958"/>
          </a:xfrm>
        </p:spPr>
        <p:txBody>
          <a:bodyPr>
            <a:normAutofit/>
          </a:bodyPr>
          <a:lstStyle/>
          <a:p>
            <a:r>
              <a:rPr lang="fr-fr" sz="1350" dirty="0"/>
              <a:t>Qu’est-ce qu’un Leader familial ?</a:t>
            </a:r>
          </a:p>
        </p:txBody>
      </p:sp>
      <p:sp>
        <p:nvSpPr>
          <p:cNvPr id="6" name="Text Placeholder 5">
            <a:extLst>
              <a:ext uri="{FF2B5EF4-FFF2-40B4-BE49-F238E27FC236}">
                <a16:creationId xmlns:a16="http://schemas.microsoft.com/office/drawing/2014/main" id="{03A2A805-8195-0B08-1521-E31A7FDF8BD7}"/>
              </a:ext>
            </a:extLst>
          </p:cNvPr>
          <p:cNvSpPr>
            <a:spLocks noGrp="1"/>
          </p:cNvSpPr>
          <p:nvPr>
            <p:ph type="body" sz="quarter" idx="12"/>
          </p:nvPr>
        </p:nvSpPr>
        <p:spPr>
          <a:xfrm>
            <a:off x="9339945" y="575623"/>
            <a:ext cx="528061" cy="356260"/>
          </a:xfrm>
        </p:spPr>
        <p:txBody>
          <a:bodyPr/>
          <a:lstStyle/>
          <a:p>
            <a:r>
              <a:rPr lang="fr-fr" dirty="0"/>
              <a:t>1.3.</a:t>
            </a:r>
          </a:p>
        </p:txBody>
      </p:sp>
      <p:sp>
        <p:nvSpPr>
          <p:cNvPr id="7" name="Text Placeholder 6">
            <a:extLst>
              <a:ext uri="{FF2B5EF4-FFF2-40B4-BE49-F238E27FC236}">
                <a16:creationId xmlns:a16="http://schemas.microsoft.com/office/drawing/2014/main" id="{41D54C5A-7006-289D-5E3B-79D800EECF82}"/>
              </a:ext>
            </a:extLst>
          </p:cNvPr>
          <p:cNvSpPr>
            <a:spLocks noGrp="1"/>
          </p:cNvSpPr>
          <p:nvPr>
            <p:ph type="body" sz="quarter" idx="13"/>
          </p:nvPr>
        </p:nvSpPr>
        <p:spPr/>
        <p:txBody>
          <a:bodyPr/>
          <a:lstStyle/>
          <a:p>
            <a:r>
              <a:rPr lang="fr-fr" dirty="0"/>
              <a:t>Premier jour</a:t>
            </a:r>
          </a:p>
        </p:txBody>
      </p:sp>
      <p:sp>
        <p:nvSpPr>
          <p:cNvPr id="8" name="Rectangle: Rounded Corners 7">
            <a:extLst>
              <a:ext uri="{FF2B5EF4-FFF2-40B4-BE49-F238E27FC236}">
                <a16:creationId xmlns:a16="http://schemas.microsoft.com/office/drawing/2014/main" id="{3ED7F244-F689-9B54-14BA-BC81356A90B6}"/>
              </a:ext>
            </a:extLst>
          </p:cNvPr>
          <p:cNvSpPr/>
          <p:nvPr/>
        </p:nvSpPr>
        <p:spPr>
          <a:xfrm>
            <a:off x="7332506" y="1513362"/>
            <a:ext cx="5849201" cy="600503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0A0BF5C4-5C55-E1C5-82D0-6866C02608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78" y="1360962"/>
            <a:ext cx="552451" cy="552451"/>
          </a:xfrm>
          <a:prstGeom prst="rect">
            <a:avLst/>
          </a:prstGeom>
        </p:spPr>
      </p:pic>
      <p:sp>
        <p:nvSpPr>
          <p:cNvPr id="10" name="TextBox 9">
            <a:extLst>
              <a:ext uri="{FF2B5EF4-FFF2-40B4-BE49-F238E27FC236}">
                <a16:creationId xmlns:a16="http://schemas.microsoft.com/office/drawing/2014/main" id="{AC3C692A-E1A8-8E3A-ABAB-FD7C1FADA69A}"/>
              </a:ext>
            </a:extLst>
          </p:cNvPr>
          <p:cNvSpPr txBox="1"/>
          <p:nvPr/>
        </p:nvSpPr>
        <p:spPr>
          <a:xfrm>
            <a:off x="1245044" y="1360962"/>
            <a:ext cx="4231036"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12" name="TextBox 11">
            <a:extLst>
              <a:ext uri="{FF2B5EF4-FFF2-40B4-BE49-F238E27FC236}">
                <a16:creationId xmlns:a16="http://schemas.microsoft.com/office/drawing/2014/main" id="{B12401DA-A224-DB27-2441-924503F5A061}"/>
              </a:ext>
            </a:extLst>
          </p:cNvPr>
          <p:cNvSpPr txBox="1"/>
          <p:nvPr/>
        </p:nvSpPr>
        <p:spPr>
          <a:xfrm>
            <a:off x="1245044" y="2332036"/>
            <a:ext cx="5849201" cy="4425314"/>
          </a:xfrm>
          <a:prstGeom prst="rect">
            <a:avLst/>
          </a:prstGeom>
          <a:noFill/>
        </p:spPr>
        <p:txBody>
          <a:bodyPr wrap="square" rtlCol="0">
            <a:spAutoFit/>
          </a:bodyPr>
          <a:lstStyle/>
          <a:p>
            <a:pPr>
              <a:lnSpc>
                <a:spcPct val="120000"/>
              </a:lnSpc>
              <a:spcAft>
                <a:spcPts val="600"/>
              </a:spcAft>
            </a:pPr>
            <a:r>
              <a:rPr lang="fr-fr" b="1" dirty="0">
                <a:solidFill>
                  <a:srgbClr val="292662"/>
                </a:solidFill>
                <a:latin typeface="Ubuntu" panose="020B0504030602030204" pitchFamily="34" charset="0"/>
              </a:rPr>
              <a:t>Cercle des forces</a:t>
            </a:r>
            <a:endParaRPr lang="en-US" dirty="0">
              <a:solidFill>
                <a:srgbClr val="292662"/>
              </a:solidFill>
              <a:latin typeface="Ubuntu" panose="020B0504030602030204" pitchFamily="34" charset="0"/>
            </a:endParaRPr>
          </a:p>
          <a:p>
            <a:pPr marL="355600" indent="-355600">
              <a:lnSpc>
                <a:spcPct val="120000"/>
              </a:lnSpc>
              <a:spcAft>
                <a:spcPts val="800"/>
              </a:spcAft>
              <a:buBlip>
                <a:blip r:embed="rId5"/>
              </a:buBlip>
            </a:pPr>
            <a:r>
              <a:rPr lang="fr-fr" sz="1600" b="1" dirty="0">
                <a:solidFill>
                  <a:srgbClr val="F6891F"/>
                </a:solidFill>
                <a:latin typeface="Ubuntu" panose="020B0504030602030204" pitchFamily="34" charset="0"/>
              </a:rPr>
              <a:t>Lisez</a:t>
            </a:r>
            <a:r>
              <a:rPr lang="fr-fr" sz="1600" dirty="0">
                <a:solidFill>
                  <a:srgbClr val="292662"/>
                </a:solidFill>
                <a:latin typeface="Ubuntu" panose="020B0504030602030204" pitchFamily="34" charset="0"/>
              </a:rPr>
              <a:t> la force sur votre fiche et réfléchissez à son lien avec votre leadership au sein de Special Olympics.</a:t>
            </a:r>
          </a:p>
          <a:p>
            <a:pPr marL="355600" indent="-355600">
              <a:lnSpc>
                <a:spcPct val="120000"/>
              </a:lnSpc>
              <a:spcAft>
                <a:spcPts val="800"/>
              </a:spcAft>
              <a:buBlip>
                <a:blip r:embed="rId5"/>
              </a:buBlip>
            </a:pPr>
            <a:r>
              <a:rPr lang="fr-fr" sz="1600" dirty="0">
                <a:solidFill>
                  <a:srgbClr val="292662"/>
                </a:solidFill>
                <a:latin typeface="Ubuntu" panose="020B0504030602030204" pitchFamily="34" charset="0"/>
              </a:rPr>
              <a:t>Formez un cercle avec tous les participants.</a:t>
            </a:r>
          </a:p>
          <a:p>
            <a:pPr marL="355600" indent="-355600">
              <a:lnSpc>
                <a:spcPct val="120000"/>
              </a:lnSpc>
              <a:spcAft>
                <a:spcPts val="800"/>
              </a:spcAft>
              <a:buBlip>
                <a:blip r:embed="rId5"/>
              </a:buBlip>
            </a:pPr>
            <a:r>
              <a:rPr lang="fr-fr" sz="1600" b="1" dirty="0">
                <a:solidFill>
                  <a:srgbClr val="F6891F"/>
                </a:solidFill>
                <a:latin typeface="Ubuntu" panose="020B0504030602030204" pitchFamily="34" charset="0"/>
              </a:rPr>
              <a:t>Partagez</a:t>
            </a:r>
            <a:r>
              <a:rPr lang="fr-fr" sz="1600" dirty="0">
                <a:solidFill>
                  <a:srgbClr val="292662"/>
                </a:solidFill>
                <a:latin typeface="Ubuntu" panose="020B0504030602030204" pitchFamily="34" charset="0"/>
              </a:rPr>
              <a:t> la force inscrite sur votre fiche et expliquez si vous la voyez se manifester ou non dans votre style de leadership. Expliquez pourquoi.</a:t>
            </a:r>
          </a:p>
          <a:p>
            <a:pPr marL="355600" indent="-355600">
              <a:lnSpc>
                <a:spcPct val="120000"/>
              </a:lnSpc>
              <a:spcAft>
                <a:spcPts val="800"/>
              </a:spcAft>
              <a:buBlip>
                <a:blip r:embed="rId5"/>
              </a:buBlip>
            </a:pPr>
            <a:r>
              <a:rPr lang="fr-fr" sz="1600" b="1" dirty="0">
                <a:solidFill>
                  <a:srgbClr val="F6891F"/>
                </a:solidFill>
                <a:latin typeface="Ubuntu" panose="020B0504030602030204" pitchFamily="34" charset="0"/>
              </a:rPr>
              <a:t>Transmettez</a:t>
            </a:r>
            <a:r>
              <a:rPr lang="fr-fr" sz="1600" dirty="0">
                <a:solidFill>
                  <a:srgbClr val="292662"/>
                </a:solidFill>
                <a:latin typeface="Ubuntu" panose="020B0504030602030204" pitchFamily="34" charset="0"/>
              </a:rPr>
              <a:t> votre force ! Après avoir partagé, passez votre fiche de force à la personne sur votre gauche.</a:t>
            </a:r>
          </a:p>
          <a:p>
            <a:pPr marL="355600" indent="-355600">
              <a:lnSpc>
                <a:spcPct val="120000"/>
              </a:lnSpc>
              <a:spcAft>
                <a:spcPts val="800"/>
              </a:spcAft>
              <a:buBlip>
                <a:blip r:embed="rId5"/>
              </a:buBlip>
            </a:pPr>
            <a:r>
              <a:rPr lang="fr-fr" sz="1600" dirty="0">
                <a:solidFill>
                  <a:srgbClr val="292662"/>
                </a:solidFill>
                <a:latin typeface="Ubuntu" panose="020B0504030602030204" pitchFamily="34" charset="0"/>
              </a:rPr>
              <a:t>Le nouveau détenteur de la fiche </a:t>
            </a:r>
            <a:r>
              <a:rPr lang="fr-fr" sz="1600" b="1" dirty="0">
                <a:solidFill>
                  <a:srgbClr val="F6891F"/>
                </a:solidFill>
                <a:latin typeface="Ubuntu" panose="020B0504030602030204" pitchFamily="34" charset="0"/>
              </a:rPr>
              <a:t>réfléchit</a:t>
            </a:r>
            <a:r>
              <a:rPr lang="fr-fr" sz="1600" dirty="0">
                <a:solidFill>
                  <a:srgbClr val="292662"/>
                </a:solidFill>
                <a:latin typeface="Ubuntu" panose="020B0504030602030204" pitchFamily="34" charset="0"/>
              </a:rPr>
              <a:t> à la manière dont cette force s’applique pour lui, ou à la manière dont il l’a constatée dans son propre leadership, et il partage aussi sa propre fiche de force.</a:t>
            </a:r>
          </a:p>
        </p:txBody>
      </p:sp>
      <p:graphicFrame>
        <p:nvGraphicFramePr>
          <p:cNvPr id="13" name="Table 12">
            <a:extLst>
              <a:ext uri="{FF2B5EF4-FFF2-40B4-BE49-F238E27FC236}">
                <a16:creationId xmlns:a16="http://schemas.microsoft.com/office/drawing/2014/main" id="{4B7956E0-53A4-1329-039E-20AA36B5A0C7}"/>
              </a:ext>
            </a:extLst>
          </p:cNvPr>
          <p:cNvGraphicFramePr>
            <a:graphicFrameLocks noGrp="1"/>
          </p:cNvGraphicFramePr>
          <p:nvPr>
            <p:extLst>
              <p:ext uri="{D42A27DB-BD31-4B8C-83A1-F6EECF244321}">
                <p14:modId xmlns:p14="http://schemas.microsoft.com/office/powerpoint/2010/main" val="2166759711"/>
              </p:ext>
            </p:extLst>
          </p:nvPr>
        </p:nvGraphicFramePr>
        <p:xfrm>
          <a:off x="7818585" y="2011800"/>
          <a:ext cx="4356000" cy="4417200"/>
        </p:xfrm>
        <a:graphic>
          <a:graphicData uri="http://schemas.openxmlformats.org/drawingml/2006/table">
            <a:tbl>
              <a:tblPr firstRow="1" bandRow="1">
                <a:tableStyleId>{5C22544A-7EE6-4342-B048-85BDC9FD1C3A}</a:tableStyleId>
              </a:tblPr>
              <a:tblGrid>
                <a:gridCol w="1452000">
                  <a:extLst>
                    <a:ext uri="{9D8B030D-6E8A-4147-A177-3AD203B41FA5}">
                      <a16:colId xmlns:a16="http://schemas.microsoft.com/office/drawing/2014/main" val="3061931847"/>
                    </a:ext>
                  </a:extLst>
                </a:gridCol>
                <a:gridCol w="1452000">
                  <a:extLst>
                    <a:ext uri="{9D8B030D-6E8A-4147-A177-3AD203B41FA5}">
                      <a16:colId xmlns:a16="http://schemas.microsoft.com/office/drawing/2014/main" val="347587836"/>
                    </a:ext>
                  </a:extLst>
                </a:gridCol>
                <a:gridCol w="1452000">
                  <a:extLst>
                    <a:ext uri="{9D8B030D-6E8A-4147-A177-3AD203B41FA5}">
                      <a16:colId xmlns:a16="http://schemas.microsoft.com/office/drawing/2014/main" val="2362230341"/>
                    </a:ext>
                  </a:extLst>
                </a:gridCol>
              </a:tblGrid>
              <a:tr h="396000">
                <a:tc gridSpan="3">
                  <a:txBody>
                    <a:bodyPr/>
                    <a:lstStyle/>
                    <a:p>
                      <a:pPr algn="l"/>
                      <a:r>
                        <a:rPr lang="fr-fr" sz="1400" dirty="0">
                          <a:solidFill>
                            <a:srgbClr val="F6891F"/>
                          </a:solidFill>
                          <a:latin typeface="Ubuntu Light" panose="020B0304030602030204" pitchFamily="34" charset="0"/>
                        </a:rPr>
                        <a:t>Caractéristiques du leadership</a:t>
                      </a:r>
                    </a:p>
                  </a:txBody>
                  <a:tcPr marL="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39529935"/>
                  </a:ext>
                </a:extLst>
              </a:tr>
              <a:tr h="324000">
                <a:tc>
                  <a:txBody>
                    <a:bodyPr/>
                    <a:lstStyle/>
                    <a:p>
                      <a:r>
                        <a:rPr lang="fr-fr" sz="1200" dirty="0">
                          <a:solidFill>
                            <a:schemeClr val="bg1"/>
                          </a:solidFill>
                          <a:latin typeface="Ubuntu Light" panose="020B0304030602030204" pitchFamily="34" charset="0"/>
                        </a:rPr>
                        <a:t>Responsabilité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Accessibilité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Écoute active</a:t>
                      </a:r>
                    </a:p>
                  </a:txBody>
                  <a:tcPr>
                    <a:lnL w="12700" cap="flat" cmpd="sng" algn="ctr">
                      <a:solidFill>
                        <a:srgbClr val="F6891F"/>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069112"/>
                  </a:ext>
                </a:extLst>
              </a:tr>
              <a:tr h="324000">
                <a:tc>
                  <a:txBody>
                    <a:bodyPr/>
                    <a:lstStyle/>
                    <a:p>
                      <a:r>
                        <a:rPr lang="fr-fr" sz="1200" dirty="0">
                          <a:solidFill>
                            <a:schemeClr val="bg1"/>
                          </a:solidFill>
                          <a:latin typeface="Ubuntu Light" panose="020B0304030602030204" pitchFamily="34" charset="0"/>
                        </a:rPr>
                        <a:t>Authenticité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Bravoure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Bienveillance</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5077630"/>
                  </a:ext>
                </a:extLst>
              </a:tr>
              <a:tr h="324000">
                <a:tc>
                  <a:txBody>
                    <a:bodyPr/>
                    <a:lstStyle/>
                    <a:p>
                      <a:r>
                        <a:rPr lang="fr-fr" sz="1200" dirty="0">
                          <a:solidFill>
                            <a:schemeClr val="bg1"/>
                          </a:solidFill>
                          <a:latin typeface="Ubuntu Light" panose="020B0304030602030204" pitchFamily="34" charset="0"/>
                        </a:rPr>
                        <a:t>Charisme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a:solidFill>
                            <a:schemeClr val="bg1"/>
                          </a:solidFill>
                          <a:latin typeface="Ubuntu Light" panose="020B0304030602030204" pitchFamily="34" charset="0"/>
                        </a:rPr>
                        <a:t>Compassion :</a:t>
                      </a:r>
                      <a:endParaRPr lang="fr-fr" sz="1200" dirty="0">
                        <a:solidFill>
                          <a:schemeClr val="bg1"/>
                        </a:solidFill>
                        <a:latin typeface="Ubuntu Light" panose="020B0304030602030204" pitchFamily="34" charset="0"/>
                      </a:endParaRP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Confident</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9716220"/>
                  </a:ext>
                </a:extLst>
              </a:tr>
              <a:tr h="324000">
                <a:tc>
                  <a:txBody>
                    <a:bodyPr/>
                    <a:lstStyle/>
                    <a:p>
                      <a:r>
                        <a:rPr lang="fr-fr" sz="1200" dirty="0">
                          <a:solidFill>
                            <a:schemeClr val="bg1"/>
                          </a:solidFill>
                          <a:latin typeface="Ubuntu Light" panose="020B0304030602030204" pitchFamily="34" charset="0"/>
                        </a:rPr>
                        <a:t>Cohérence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Crédibilité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Curiosité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380056"/>
                  </a:ext>
                </a:extLst>
              </a:tr>
              <a:tr h="324000">
                <a:tc>
                  <a:txBody>
                    <a:bodyPr/>
                    <a:lstStyle/>
                    <a:p>
                      <a:r>
                        <a:rPr lang="fr-fr" sz="1200" dirty="0">
                          <a:solidFill>
                            <a:schemeClr val="bg1"/>
                          </a:solidFill>
                          <a:latin typeface="Ubuntu Light" panose="020B0304030602030204" pitchFamily="34" charset="0"/>
                        </a:rPr>
                        <a:t>Dévouement</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Précision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Empathie</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7766861"/>
                  </a:ext>
                </a:extLst>
              </a:tr>
              <a:tr h="324000">
                <a:tc>
                  <a:txBody>
                    <a:bodyPr/>
                    <a:lstStyle/>
                    <a:p>
                      <a:r>
                        <a:rPr lang="fr-fr" sz="1200" dirty="0">
                          <a:solidFill>
                            <a:schemeClr val="bg1"/>
                          </a:solidFill>
                          <a:latin typeface="Ubuntu Light" panose="020B0304030602030204" pitchFamily="34" charset="0"/>
                        </a:rPr>
                        <a:t>Autonomisation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Cran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Honnêteté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9037694"/>
                  </a:ext>
                </a:extLst>
              </a:tr>
              <a:tr h="324000">
                <a:tc>
                  <a:txBody>
                    <a:bodyPr/>
                    <a:lstStyle/>
                    <a:p>
                      <a:r>
                        <a:rPr lang="fr-fr" sz="1200" dirty="0">
                          <a:solidFill>
                            <a:schemeClr val="bg1"/>
                          </a:solidFill>
                          <a:latin typeface="Ubuntu Light" panose="020B0304030602030204" pitchFamily="34" charset="0"/>
                        </a:rPr>
                        <a:t>Humilité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Inclusivité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Inspiration</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3709652"/>
                  </a:ext>
                </a:extLst>
              </a:tr>
              <a:tr h="324000">
                <a:tc>
                  <a:txBody>
                    <a:bodyPr/>
                    <a:lstStyle/>
                    <a:p>
                      <a:r>
                        <a:rPr lang="fr-fr" sz="1200" dirty="0">
                          <a:solidFill>
                            <a:schemeClr val="bg1"/>
                          </a:solidFill>
                          <a:latin typeface="Ubuntu Light" panose="020B0304030602030204" pitchFamily="34" charset="0"/>
                        </a:rPr>
                        <a:t>Innovation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Loyauté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Motivation</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0355997"/>
                  </a:ext>
                </a:extLst>
              </a:tr>
              <a:tr h="324000">
                <a:tc>
                  <a:txBody>
                    <a:bodyPr/>
                    <a:lstStyle/>
                    <a:p>
                      <a:r>
                        <a:rPr lang="fr-fr" sz="1200" dirty="0">
                          <a:solidFill>
                            <a:schemeClr val="bg1"/>
                          </a:solidFill>
                          <a:latin typeface="Ubuntu Light" panose="020B0304030602030204" pitchFamily="34" charset="0"/>
                        </a:rPr>
                        <a:t>Franchise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Organisation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Spontanéité</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9981313"/>
                  </a:ext>
                </a:extLst>
              </a:tr>
              <a:tr h="324000">
                <a:tc>
                  <a:txBody>
                    <a:bodyPr/>
                    <a:lstStyle/>
                    <a:p>
                      <a:r>
                        <a:rPr lang="fr-fr" sz="1200" dirty="0">
                          <a:solidFill>
                            <a:schemeClr val="bg1"/>
                          </a:solidFill>
                          <a:latin typeface="Ubuntu Light" panose="020B0304030602030204" pitchFamily="34" charset="0"/>
                        </a:rPr>
                        <a:t>Passionné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Proactivité</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Persuasion</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297280"/>
                  </a:ext>
                </a:extLst>
              </a:tr>
              <a:tr h="324000">
                <a:tc>
                  <a:txBody>
                    <a:bodyPr/>
                    <a:lstStyle/>
                    <a:p>
                      <a:r>
                        <a:rPr lang="fr-fr" sz="1200" dirty="0">
                          <a:solidFill>
                            <a:schemeClr val="bg1"/>
                          </a:solidFill>
                          <a:latin typeface="Ubuntu Light" panose="020B0304030602030204" pitchFamily="34" charset="0"/>
                        </a:rPr>
                        <a:t>Responsabilisation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Respect</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Qualification</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031169"/>
                  </a:ext>
                </a:extLst>
              </a:tr>
              <a:tr h="324000">
                <a:tc>
                  <a:txBody>
                    <a:bodyPr/>
                    <a:lstStyle/>
                    <a:p>
                      <a:r>
                        <a:rPr lang="fr-fr" sz="1200" dirty="0">
                          <a:solidFill>
                            <a:schemeClr val="bg1"/>
                          </a:solidFill>
                          <a:latin typeface="Ubuntu Light" panose="020B0304030602030204" pitchFamily="34" charset="0"/>
                        </a:rPr>
                        <a:t>Intelligence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Soutien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fr-fr" sz="1200" dirty="0">
                          <a:solidFill>
                            <a:schemeClr val="bg1"/>
                          </a:solidFill>
                          <a:latin typeface="Ubuntu Light" panose="020B0304030602030204" pitchFamily="34" charset="0"/>
                        </a:rPr>
                        <a:t>Digne de confiance</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8298007"/>
                  </a:ext>
                </a:extLst>
              </a:tr>
            </a:tbl>
          </a:graphicData>
        </a:graphic>
      </p:graphicFrame>
      <p:sp>
        <p:nvSpPr>
          <p:cNvPr id="14" name="TextBox 13">
            <a:extLst>
              <a:ext uri="{FF2B5EF4-FFF2-40B4-BE49-F238E27FC236}">
                <a16:creationId xmlns:a16="http://schemas.microsoft.com/office/drawing/2014/main" id="{6A1EEAE5-0C28-66EC-7465-7C787683EBA9}"/>
              </a:ext>
            </a:extLst>
          </p:cNvPr>
          <p:cNvSpPr txBox="1"/>
          <p:nvPr/>
        </p:nvSpPr>
        <p:spPr>
          <a:xfrm>
            <a:off x="1229804" y="1780967"/>
            <a:ext cx="4231036" cy="461665"/>
          </a:xfrm>
          <a:prstGeom prst="rect">
            <a:avLst/>
          </a:prstGeom>
          <a:noFill/>
        </p:spPr>
        <p:txBody>
          <a:bodyPr wrap="square" rtlCol="0">
            <a:spAutoFit/>
          </a:bodyPr>
          <a:lstStyle/>
          <a:p>
            <a:r>
              <a:rPr lang="fr-fr" sz="2400" dirty="0">
                <a:solidFill>
                  <a:srgbClr val="F6891F"/>
                </a:solidFill>
                <a:latin typeface="Ubuntu" panose="020B0504030602030204" pitchFamily="34" charset="0"/>
              </a:rPr>
              <a:t>Évaluation des forces</a:t>
            </a:r>
          </a:p>
        </p:txBody>
      </p:sp>
    </p:spTree>
    <p:extLst>
      <p:ext uri="{BB962C8B-B14F-4D97-AF65-F5344CB8AC3E}">
        <p14:creationId xmlns:p14="http://schemas.microsoft.com/office/powerpoint/2010/main" val="3310312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0FB-46B6-0E1C-2E38-E8B8536541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6D271FB-560E-B41D-6E19-EDB03EC28B80}"/>
              </a:ext>
            </a:extLst>
          </p:cNvPr>
          <p:cNvSpPr>
            <a:spLocks noGrp="1"/>
          </p:cNvSpPr>
          <p:nvPr>
            <p:ph type="body" sz="quarter" idx="11"/>
          </p:nvPr>
        </p:nvSpPr>
        <p:spPr>
          <a:xfrm>
            <a:off x="9753601" y="444728"/>
            <a:ext cx="1645327" cy="632958"/>
          </a:xfrm>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5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Qu’est-ce qu’un Leader familial ?</a:t>
            </a:r>
          </a:p>
        </p:txBody>
      </p:sp>
      <p:sp>
        <p:nvSpPr>
          <p:cNvPr id="6" name="Text Placeholder 5">
            <a:extLst>
              <a:ext uri="{FF2B5EF4-FFF2-40B4-BE49-F238E27FC236}">
                <a16:creationId xmlns:a16="http://schemas.microsoft.com/office/drawing/2014/main" id="{00A4E246-FD1F-3513-1F60-F8450DB98554}"/>
              </a:ext>
            </a:extLst>
          </p:cNvPr>
          <p:cNvSpPr>
            <a:spLocks noGrp="1"/>
          </p:cNvSpPr>
          <p:nvPr>
            <p:ph type="body" sz="quarter" idx="12"/>
          </p:nvPr>
        </p:nvSpPr>
        <p:spPr>
          <a:xfrm>
            <a:off x="9339945" y="575623"/>
            <a:ext cx="528061" cy="356260"/>
          </a:xfrm>
        </p:spPr>
        <p:txBody>
          <a:bodyPr/>
          <a:lstStyle/>
          <a:p>
            <a:r>
              <a:rPr lang="fr-fr" dirty="0"/>
              <a:t>1.3.</a:t>
            </a:r>
          </a:p>
        </p:txBody>
      </p:sp>
      <p:sp>
        <p:nvSpPr>
          <p:cNvPr id="7" name="Text Placeholder 6">
            <a:extLst>
              <a:ext uri="{FF2B5EF4-FFF2-40B4-BE49-F238E27FC236}">
                <a16:creationId xmlns:a16="http://schemas.microsoft.com/office/drawing/2014/main" id="{C0487178-1F75-1BD4-39D4-578ECD82645A}"/>
              </a:ext>
            </a:extLst>
          </p:cNvPr>
          <p:cNvSpPr>
            <a:spLocks noGrp="1"/>
          </p:cNvSpPr>
          <p:nvPr>
            <p:ph type="body" sz="quarter" idx="13"/>
          </p:nvPr>
        </p:nvSpPr>
        <p:spPr/>
        <p:txBody>
          <a:bodyPr/>
          <a:lstStyle/>
          <a:p>
            <a:r>
              <a:rPr lang="fr-fr" dirty="0"/>
              <a:t>Premier jour</a:t>
            </a:r>
          </a:p>
        </p:txBody>
      </p:sp>
      <p:sp>
        <p:nvSpPr>
          <p:cNvPr id="8" name="Rectangle: Rounded Corners 7">
            <a:extLst>
              <a:ext uri="{FF2B5EF4-FFF2-40B4-BE49-F238E27FC236}">
                <a16:creationId xmlns:a16="http://schemas.microsoft.com/office/drawing/2014/main" id="{9C4C4859-7A79-72D0-E15A-8E754DCBFFA0}"/>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6B6D515-BBCC-F299-5723-C9B4021B8DDD}"/>
              </a:ext>
            </a:extLst>
          </p:cNvPr>
          <p:cNvSpPr txBox="1"/>
          <p:nvPr/>
        </p:nvSpPr>
        <p:spPr>
          <a:xfrm>
            <a:off x="4964798" y="2004693"/>
            <a:ext cx="6190882" cy="1683089"/>
          </a:xfrm>
          <a:prstGeom prst="rect">
            <a:avLst/>
          </a:prstGeom>
          <a:noFill/>
        </p:spPr>
        <p:txBody>
          <a:bodyPr wrap="square" rtlCol="0">
            <a:spAutoFit/>
          </a:bodyPr>
          <a:lstStyle/>
          <a:p>
            <a:pPr>
              <a:lnSpc>
                <a:spcPct val="120000"/>
              </a:lnSpc>
              <a:spcAft>
                <a:spcPts val="1200"/>
              </a:spcAft>
            </a:pPr>
            <a:r>
              <a:rPr lang="fr-fr" sz="2000" b="1" dirty="0">
                <a:solidFill>
                  <a:srgbClr val="292662"/>
                </a:solidFill>
                <a:latin typeface="Ubuntu" panose="020B0504030602030204" pitchFamily="34" charset="0"/>
              </a:rPr>
              <a:t>Réflexion de groupe</a:t>
            </a:r>
            <a:endParaRPr lang="en-US" sz="2000" dirty="0">
              <a:solidFill>
                <a:srgbClr val="292662"/>
              </a:solidFill>
              <a:latin typeface="Ubuntu" panose="020B0504030602030204" pitchFamily="34" charset="0"/>
            </a:endParaRPr>
          </a:p>
          <a:p>
            <a:pPr marL="355600" indent="-355600">
              <a:lnSpc>
                <a:spcPct val="120000"/>
              </a:lnSpc>
              <a:spcAft>
                <a:spcPts val="1200"/>
              </a:spcAft>
              <a:buBlip>
                <a:blip r:embed="rId3"/>
              </a:buBlip>
            </a:pPr>
            <a:r>
              <a:rPr lang="fr-fr" sz="2000" dirty="0">
                <a:solidFill>
                  <a:srgbClr val="292662"/>
                </a:solidFill>
                <a:latin typeface="Ubuntu" panose="020B0504030602030204" pitchFamily="34" charset="0"/>
              </a:rPr>
              <a:t>Comment ces diverses forces </a:t>
            </a:r>
            <a:r>
              <a:rPr lang="fr-fr" sz="2000">
                <a:solidFill>
                  <a:srgbClr val="292662"/>
                </a:solidFill>
                <a:latin typeface="Ubuntu" panose="020B0504030602030204" pitchFamily="34" charset="0"/>
              </a:rPr>
              <a:t>peuvent-elles </a:t>
            </a:r>
            <a:br>
              <a:rPr lang="fr-fr" sz="2000">
                <a:solidFill>
                  <a:srgbClr val="292662"/>
                </a:solidFill>
                <a:latin typeface="Ubuntu" panose="020B0504030602030204" pitchFamily="34" charset="0"/>
              </a:rPr>
            </a:br>
            <a:r>
              <a:rPr lang="fr-fr" sz="2000">
                <a:solidFill>
                  <a:srgbClr val="292662"/>
                </a:solidFill>
                <a:latin typeface="Ubuntu" panose="020B0504030602030204" pitchFamily="34" charset="0"/>
              </a:rPr>
              <a:t>être </a:t>
            </a:r>
            <a:r>
              <a:rPr lang="fr-fr" sz="2000" dirty="0">
                <a:solidFill>
                  <a:srgbClr val="292662"/>
                </a:solidFill>
                <a:latin typeface="Ubuntu" panose="020B0504030602030204" pitchFamily="34" charset="0"/>
              </a:rPr>
              <a:t>combinées et utilisées pour renforcer le leadership familial au sein de Special Olympics ?</a:t>
            </a:r>
          </a:p>
        </p:txBody>
      </p:sp>
      <p:sp>
        <p:nvSpPr>
          <p:cNvPr id="3" name="TextBox 2">
            <a:extLst>
              <a:ext uri="{FF2B5EF4-FFF2-40B4-BE49-F238E27FC236}">
                <a16:creationId xmlns:a16="http://schemas.microsoft.com/office/drawing/2014/main" id="{1F900FB9-796E-97B3-C6E0-F0F6720D2634}"/>
              </a:ext>
            </a:extLst>
          </p:cNvPr>
          <p:cNvSpPr txBox="1"/>
          <p:nvPr/>
        </p:nvSpPr>
        <p:spPr>
          <a:xfrm>
            <a:off x="1244598" y="1893677"/>
            <a:ext cx="2199641"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Réflexion</a:t>
            </a:r>
          </a:p>
        </p:txBody>
      </p:sp>
      <p:sp>
        <p:nvSpPr>
          <p:cNvPr id="4" name="TextBox 3">
            <a:extLst>
              <a:ext uri="{FF2B5EF4-FFF2-40B4-BE49-F238E27FC236}">
                <a16:creationId xmlns:a16="http://schemas.microsoft.com/office/drawing/2014/main" id="{306165E4-8061-C67A-7818-90084326B8A7}"/>
              </a:ext>
            </a:extLst>
          </p:cNvPr>
          <p:cNvSpPr txBox="1"/>
          <p:nvPr/>
        </p:nvSpPr>
        <p:spPr>
          <a:xfrm>
            <a:off x="1244599" y="2446128"/>
            <a:ext cx="2733041" cy="400110"/>
          </a:xfrm>
          <a:prstGeom prst="rect">
            <a:avLst/>
          </a:prstGeom>
          <a:noFill/>
        </p:spPr>
        <p:txBody>
          <a:bodyPr wrap="square" rtlCol="0">
            <a:spAutoFit/>
          </a:bodyPr>
          <a:lstStyle/>
          <a:p>
            <a:r>
              <a:rPr lang="fr-fr" sz="2000" dirty="0">
                <a:solidFill>
                  <a:schemeClr val="bg1"/>
                </a:solidFill>
                <a:latin typeface="Ubuntu" panose="020B0504030602030204" pitchFamily="34" charset="0"/>
              </a:rPr>
              <a:t>Évaluation des forces</a:t>
            </a:r>
          </a:p>
        </p:txBody>
      </p:sp>
      <p:pic>
        <p:nvPicPr>
          <p:cNvPr id="10" name="Graphic 9">
            <a:extLst>
              <a:ext uri="{FF2B5EF4-FFF2-40B4-BE49-F238E27FC236}">
                <a16:creationId xmlns:a16="http://schemas.microsoft.com/office/drawing/2014/main" id="{700D6AE1-0CC6-2BE4-9476-AB092358E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862497"/>
            <a:ext cx="554400" cy="554400"/>
          </a:xfrm>
          <a:prstGeom prst="rect">
            <a:avLst/>
          </a:prstGeom>
        </p:spPr>
      </p:pic>
    </p:spTree>
    <p:extLst>
      <p:ext uri="{BB962C8B-B14F-4D97-AF65-F5344CB8AC3E}">
        <p14:creationId xmlns:p14="http://schemas.microsoft.com/office/powerpoint/2010/main" val="2782184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00AD-4C81-59E0-0A71-034F27D0DF9E}"/>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EB4FC3DE-EA76-C76C-0C57-54DFE5592F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119" y="3225795"/>
            <a:ext cx="11581235" cy="302005"/>
          </a:xfrm>
          <a:prstGeom prst="rect">
            <a:avLst/>
          </a:prstGeom>
        </p:spPr>
      </p:pic>
      <p:sp>
        <p:nvSpPr>
          <p:cNvPr id="2" name="Text Placeholder 1">
            <a:extLst>
              <a:ext uri="{FF2B5EF4-FFF2-40B4-BE49-F238E27FC236}">
                <a16:creationId xmlns:a16="http://schemas.microsoft.com/office/drawing/2014/main" id="{CDD36C53-49A8-7462-AA0B-B0849F20B93C}"/>
              </a:ext>
            </a:extLst>
          </p:cNvPr>
          <p:cNvSpPr>
            <a:spLocks noGrp="1"/>
          </p:cNvSpPr>
          <p:nvPr>
            <p:ph type="body" sz="quarter" idx="11"/>
          </p:nvPr>
        </p:nvSpPr>
        <p:spPr>
          <a:xfrm>
            <a:off x="9753601" y="444728"/>
            <a:ext cx="1626605" cy="632958"/>
          </a:xfrm>
        </p:spPr>
        <p:txBody>
          <a:bodyPr>
            <a:normAutofit/>
          </a:bodyPr>
          <a:lstStyle/>
          <a:p>
            <a:r>
              <a:rPr lang="fr-fr" sz="1350" dirty="0"/>
              <a:t>Qu’est-ce qu’un Leader familial ?</a:t>
            </a:r>
          </a:p>
        </p:txBody>
      </p:sp>
      <p:sp>
        <p:nvSpPr>
          <p:cNvPr id="3" name="Text Placeholder 2">
            <a:extLst>
              <a:ext uri="{FF2B5EF4-FFF2-40B4-BE49-F238E27FC236}">
                <a16:creationId xmlns:a16="http://schemas.microsoft.com/office/drawing/2014/main" id="{9E25E13B-1573-9C34-1BF5-9E222E324DFA}"/>
              </a:ext>
            </a:extLst>
          </p:cNvPr>
          <p:cNvSpPr>
            <a:spLocks noGrp="1"/>
          </p:cNvSpPr>
          <p:nvPr>
            <p:ph type="body" sz="quarter" idx="12"/>
          </p:nvPr>
        </p:nvSpPr>
        <p:spPr>
          <a:xfrm>
            <a:off x="9339945" y="575381"/>
            <a:ext cx="528061" cy="356260"/>
          </a:xfrm>
        </p:spPr>
        <p:txBody>
          <a:bodyPr/>
          <a:lstStyle/>
          <a:p>
            <a:r>
              <a:rPr lang="fr-fr" dirty="0"/>
              <a:t>1.3.</a:t>
            </a:r>
          </a:p>
        </p:txBody>
      </p:sp>
      <p:sp>
        <p:nvSpPr>
          <p:cNvPr id="4" name="Text Placeholder 3">
            <a:extLst>
              <a:ext uri="{FF2B5EF4-FFF2-40B4-BE49-F238E27FC236}">
                <a16:creationId xmlns:a16="http://schemas.microsoft.com/office/drawing/2014/main" id="{AF6B7072-9AB5-BF12-5F05-D03651AA7264}"/>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739063A8-A502-7B9C-EFED-B29271E286F2}"/>
              </a:ext>
            </a:extLst>
          </p:cNvPr>
          <p:cNvSpPr txBox="1"/>
          <p:nvPr/>
        </p:nvSpPr>
        <p:spPr>
          <a:xfrm>
            <a:off x="811898" y="1524000"/>
            <a:ext cx="10025100"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Attentes après la formation au leadership familial :</a:t>
            </a:r>
          </a:p>
        </p:txBody>
      </p:sp>
      <p:sp>
        <p:nvSpPr>
          <p:cNvPr id="6" name="TextBox 5">
            <a:extLst>
              <a:ext uri="{FF2B5EF4-FFF2-40B4-BE49-F238E27FC236}">
                <a16:creationId xmlns:a16="http://schemas.microsoft.com/office/drawing/2014/main" id="{93947F4F-24F0-A8D1-79E0-8270DE7074FD}"/>
              </a:ext>
            </a:extLst>
          </p:cNvPr>
          <p:cNvSpPr txBox="1"/>
          <p:nvPr/>
        </p:nvSpPr>
        <p:spPr>
          <a:xfrm>
            <a:off x="1650925" y="3811584"/>
            <a:ext cx="4038600" cy="1053109"/>
          </a:xfrm>
          <a:prstGeom prst="rect">
            <a:avLst/>
          </a:prstGeom>
          <a:noFill/>
        </p:spPr>
        <p:txBody>
          <a:bodyPr wrap="square" rtlCol="0">
            <a:spAutoFit/>
          </a:bodyPr>
          <a:lstStyle/>
          <a:p>
            <a:pPr>
              <a:lnSpc>
                <a:spcPct val="120000"/>
              </a:lnSpc>
              <a:spcAft>
                <a:spcPts val="2400"/>
              </a:spcAft>
            </a:pPr>
            <a:r>
              <a:rPr lang="fr-fr" dirty="0">
                <a:solidFill>
                  <a:srgbClr val="292662"/>
                </a:solidFill>
                <a:latin typeface="Ubuntu" panose="020B0504030602030204" pitchFamily="34" charset="0"/>
              </a:rPr>
              <a:t>Rencontrez le Coordinateur familial de votre Programme ou un autre membre du personnel de SO de votre communauté locale.</a:t>
            </a:r>
          </a:p>
        </p:txBody>
      </p:sp>
      <p:sp>
        <p:nvSpPr>
          <p:cNvPr id="7" name="TextBox 6">
            <a:extLst>
              <a:ext uri="{FF2B5EF4-FFF2-40B4-BE49-F238E27FC236}">
                <a16:creationId xmlns:a16="http://schemas.microsoft.com/office/drawing/2014/main" id="{3A2AABF0-AA85-66B3-6049-850DFD98C480}"/>
              </a:ext>
            </a:extLst>
          </p:cNvPr>
          <p:cNvSpPr txBox="1"/>
          <p:nvPr/>
        </p:nvSpPr>
        <p:spPr>
          <a:xfrm>
            <a:off x="811898" y="2047220"/>
            <a:ext cx="9219342" cy="461665"/>
          </a:xfrm>
          <a:prstGeom prst="rect">
            <a:avLst/>
          </a:prstGeom>
          <a:noFill/>
        </p:spPr>
        <p:txBody>
          <a:bodyPr wrap="square" rtlCol="0">
            <a:spAutoFit/>
          </a:bodyPr>
          <a:lstStyle/>
          <a:p>
            <a:r>
              <a:rPr lang="fr-fr" sz="2400" dirty="0">
                <a:solidFill>
                  <a:srgbClr val="F6891F"/>
                </a:solidFill>
                <a:latin typeface="Ubuntu" panose="020B0504030602030204" pitchFamily="34" charset="0"/>
              </a:rPr>
              <a:t>Travailler avec les leaders du programme/leaders régionaux</a:t>
            </a:r>
          </a:p>
        </p:txBody>
      </p:sp>
      <p:sp>
        <p:nvSpPr>
          <p:cNvPr id="8" name="TextBox 7">
            <a:extLst>
              <a:ext uri="{FF2B5EF4-FFF2-40B4-BE49-F238E27FC236}">
                <a16:creationId xmlns:a16="http://schemas.microsoft.com/office/drawing/2014/main" id="{64701C23-ED92-960E-7090-0F8E1F074A48}"/>
              </a:ext>
            </a:extLst>
          </p:cNvPr>
          <p:cNvSpPr txBox="1"/>
          <p:nvPr/>
        </p:nvSpPr>
        <p:spPr>
          <a:xfrm>
            <a:off x="5733985" y="3836984"/>
            <a:ext cx="4499675" cy="2282163"/>
          </a:xfrm>
          <a:prstGeom prst="rect">
            <a:avLst/>
          </a:prstGeom>
          <a:noFill/>
        </p:spPr>
        <p:txBody>
          <a:bodyPr wrap="square" rtlCol="0">
            <a:spAutoFit/>
          </a:bodyPr>
          <a:lstStyle/>
          <a:p>
            <a:pPr marL="355600" indent="-355600">
              <a:lnSpc>
                <a:spcPct val="120000"/>
              </a:lnSpc>
              <a:spcAft>
                <a:spcPts val="600"/>
              </a:spcAft>
              <a:buBlip>
                <a:blip r:embed="rId5"/>
              </a:buBlip>
            </a:pPr>
            <a:r>
              <a:rPr lang="fr-fr" sz="1600" dirty="0">
                <a:solidFill>
                  <a:srgbClr val="292662"/>
                </a:solidFill>
                <a:latin typeface="Ubuntu Light" panose="020B0304030602030204" pitchFamily="34" charset="0"/>
              </a:rPr>
              <a:t>Présentez vos objectifs et vos plans pour accroître la participation des </a:t>
            </a:r>
            <a:r>
              <a:rPr lang="fr-fr" sz="1600">
                <a:solidFill>
                  <a:srgbClr val="292662"/>
                </a:solidFill>
                <a:latin typeface="Ubuntu Light" panose="020B0304030602030204" pitchFamily="34" charset="0"/>
              </a:rPr>
              <a:t>familles </a:t>
            </a:r>
            <a:br>
              <a:rPr lang="fr-fr" sz="1600">
                <a:solidFill>
                  <a:srgbClr val="292662"/>
                </a:solidFill>
                <a:latin typeface="Ubuntu Light" panose="020B0304030602030204" pitchFamily="34" charset="0"/>
              </a:rPr>
            </a:br>
            <a:r>
              <a:rPr lang="fr-fr" sz="1600">
                <a:solidFill>
                  <a:srgbClr val="292662"/>
                </a:solidFill>
                <a:latin typeface="Ubuntu Light" panose="020B0304030602030204" pitchFamily="34" charset="0"/>
              </a:rPr>
              <a:t>dans </a:t>
            </a:r>
            <a:r>
              <a:rPr lang="fr-fr" sz="1600" dirty="0">
                <a:solidFill>
                  <a:srgbClr val="292662"/>
                </a:solidFill>
                <a:latin typeface="Ubuntu Light" panose="020B0304030602030204" pitchFamily="34" charset="0"/>
              </a:rPr>
              <a:t>votre Programme local.</a:t>
            </a:r>
          </a:p>
          <a:p>
            <a:pPr marL="355600" indent="-355600">
              <a:lnSpc>
                <a:spcPct val="120000"/>
              </a:lnSpc>
              <a:spcAft>
                <a:spcPts val="600"/>
              </a:spcAft>
              <a:buBlip>
                <a:blip r:embed="rId5"/>
              </a:buBlip>
            </a:pPr>
            <a:r>
              <a:rPr lang="fr-fr" sz="1600" dirty="0">
                <a:solidFill>
                  <a:srgbClr val="292662"/>
                </a:solidFill>
                <a:latin typeface="Ubuntu Light" panose="020B0304030602030204" pitchFamily="34" charset="0"/>
              </a:rPr>
              <a:t>Modifiez vos objectifs si nécessaire pour garantir leur alignement sur les </a:t>
            </a:r>
            <a:r>
              <a:rPr lang="fr-fr" sz="1600">
                <a:solidFill>
                  <a:srgbClr val="292662"/>
                </a:solidFill>
                <a:latin typeface="Ubuntu Light" panose="020B0304030602030204" pitchFamily="34" charset="0"/>
              </a:rPr>
              <a:t>objectifs </a:t>
            </a:r>
            <a:br>
              <a:rPr lang="fr-fr" sz="1600">
                <a:solidFill>
                  <a:srgbClr val="292662"/>
                </a:solidFill>
                <a:latin typeface="Ubuntu Light" panose="020B0304030602030204" pitchFamily="34" charset="0"/>
              </a:rPr>
            </a:br>
            <a:r>
              <a:rPr lang="fr-fr" sz="1600">
                <a:solidFill>
                  <a:srgbClr val="292662"/>
                </a:solidFill>
                <a:latin typeface="Ubuntu Light" panose="020B0304030602030204" pitchFamily="34" charset="0"/>
              </a:rPr>
              <a:t>de </a:t>
            </a:r>
            <a:r>
              <a:rPr lang="fr-fr" sz="1600" dirty="0">
                <a:solidFill>
                  <a:srgbClr val="292662"/>
                </a:solidFill>
                <a:latin typeface="Ubuntu Light" panose="020B0304030602030204" pitchFamily="34" charset="0"/>
              </a:rPr>
              <a:t>votre Programme. </a:t>
            </a:r>
          </a:p>
          <a:p>
            <a:pPr marL="355600" indent="-355600">
              <a:lnSpc>
                <a:spcPct val="120000"/>
              </a:lnSpc>
              <a:spcAft>
                <a:spcPts val="600"/>
              </a:spcAft>
              <a:buBlip>
                <a:blip r:embed="rId5"/>
              </a:buBlip>
            </a:pPr>
            <a:r>
              <a:rPr lang="fr-fr" sz="1600" dirty="0">
                <a:solidFill>
                  <a:srgbClr val="292662"/>
                </a:solidFill>
                <a:latin typeface="Ubuntu Light" panose="020B0304030602030204" pitchFamily="34" charset="0"/>
              </a:rPr>
              <a:t>Reprenez et révisez votre plan d’action</a:t>
            </a:r>
          </a:p>
        </p:txBody>
      </p:sp>
      <p:sp>
        <p:nvSpPr>
          <p:cNvPr id="11" name="TextBox 10">
            <a:extLst>
              <a:ext uri="{FF2B5EF4-FFF2-40B4-BE49-F238E27FC236}">
                <a16:creationId xmlns:a16="http://schemas.microsoft.com/office/drawing/2014/main" id="{09D264ED-1190-08E9-99A7-0E84D313F76F}"/>
              </a:ext>
            </a:extLst>
          </p:cNvPr>
          <p:cNvSpPr txBox="1"/>
          <p:nvPr/>
        </p:nvSpPr>
        <p:spPr>
          <a:xfrm>
            <a:off x="12987192" y="3811584"/>
            <a:ext cx="4038600" cy="1053109"/>
          </a:xfrm>
          <a:prstGeom prst="rect">
            <a:avLst/>
          </a:prstGeom>
          <a:noFill/>
        </p:spPr>
        <p:txBody>
          <a:bodyPr wrap="square" rtlCol="0">
            <a:spAutoFit/>
          </a:bodyPr>
          <a:lstStyle/>
          <a:p>
            <a:pPr>
              <a:lnSpc>
                <a:spcPct val="120000"/>
              </a:lnSpc>
              <a:spcAft>
                <a:spcPts val="2400"/>
              </a:spcAft>
            </a:pPr>
            <a:r>
              <a:rPr lang="fr-fr" dirty="0">
                <a:solidFill>
                  <a:srgbClr val="292662"/>
                </a:solidFill>
                <a:latin typeface="Ubuntu" panose="020B0504030602030204" pitchFamily="34" charset="0"/>
              </a:rPr>
              <a:t>Assurez-vous de réaliser un suivi régulier auprès d’un membre du personnel de votre Programme SO local pour lui faire part des retours, des réussites ou des obstacles rencontrés.</a:t>
            </a:r>
          </a:p>
        </p:txBody>
      </p:sp>
      <p:pic>
        <p:nvPicPr>
          <p:cNvPr id="35" name="Graphic 34">
            <a:extLst>
              <a:ext uri="{FF2B5EF4-FFF2-40B4-BE49-F238E27FC236}">
                <a16:creationId xmlns:a16="http://schemas.microsoft.com/office/drawing/2014/main" id="{9F467A3B-AC67-B480-8B2F-B3F927D483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221" y="3144819"/>
            <a:ext cx="469445" cy="469445"/>
          </a:xfrm>
          <a:prstGeom prst="rect">
            <a:avLst/>
          </a:prstGeom>
        </p:spPr>
      </p:pic>
      <p:pic>
        <p:nvPicPr>
          <p:cNvPr id="36" name="Graphic 35">
            <a:extLst>
              <a:ext uri="{FF2B5EF4-FFF2-40B4-BE49-F238E27FC236}">
                <a16:creationId xmlns:a16="http://schemas.microsoft.com/office/drawing/2014/main" id="{FD8F8755-5614-FEDF-9B5D-C409C83B1C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13038" y="3144819"/>
            <a:ext cx="469445" cy="469445"/>
          </a:xfrm>
          <a:prstGeom prst="rect">
            <a:avLst/>
          </a:prstGeom>
        </p:spPr>
      </p:pic>
      <p:pic>
        <p:nvPicPr>
          <p:cNvPr id="17" name="Graphic 16">
            <a:extLst>
              <a:ext uri="{FF2B5EF4-FFF2-40B4-BE49-F238E27FC236}">
                <a16:creationId xmlns:a16="http://schemas.microsoft.com/office/drawing/2014/main" id="{1F68C389-381F-420C-1EE5-BDC14BF67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0059" y="3913337"/>
            <a:ext cx="960119" cy="849602"/>
          </a:xfrm>
          <a:prstGeom prst="rect">
            <a:avLst/>
          </a:prstGeom>
        </p:spPr>
      </p:pic>
      <p:pic>
        <p:nvPicPr>
          <p:cNvPr id="19" name="Graphic 18">
            <a:extLst>
              <a:ext uri="{FF2B5EF4-FFF2-40B4-BE49-F238E27FC236}">
                <a16:creationId xmlns:a16="http://schemas.microsoft.com/office/drawing/2014/main" id="{1AE452F0-1E80-8FBD-C51B-99D10A6A32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13038" y="3740960"/>
            <a:ext cx="791009" cy="849602"/>
          </a:xfrm>
          <a:prstGeom prst="rect">
            <a:avLst/>
          </a:prstGeom>
        </p:spPr>
      </p:pic>
    </p:spTree>
    <p:extLst>
      <p:ext uri="{BB962C8B-B14F-4D97-AF65-F5344CB8AC3E}">
        <p14:creationId xmlns:p14="http://schemas.microsoft.com/office/powerpoint/2010/main" val="3645882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AF09-C76B-3793-9B57-EBB7C4DAE2CB}"/>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5B5B320-6ADA-1EC2-76CF-863A7A7496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1" y="3225795"/>
            <a:ext cx="11581235" cy="302005"/>
          </a:xfrm>
          <a:prstGeom prst="rect">
            <a:avLst/>
          </a:prstGeom>
        </p:spPr>
      </p:pic>
      <p:sp>
        <p:nvSpPr>
          <p:cNvPr id="2" name="Text Placeholder 1">
            <a:extLst>
              <a:ext uri="{FF2B5EF4-FFF2-40B4-BE49-F238E27FC236}">
                <a16:creationId xmlns:a16="http://schemas.microsoft.com/office/drawing/2014/main" id="{042AACAE-0E8D-F1CC-4E8B-A59BDB8D3230}"/>
              </a:ext>
            </a:extLst>
          </p:cNvPr>
          <p:cNvSpPr>
            <a:spLocks noGrp="1"/>
          </p:cNvSpPr>
          <p:nvPr>
            <p:ph type="body" sz="quarter" idx="11"/>
          </p:nvPr>
        </p:nvSpPr>
        <p:spPr/>
        <p:txBody>
          <a:bodyPr>
            <a:normAutofit/>
          </a:bodyPr>
          <a:lstStyle/>
          <a:p>
            <a:r>
              <a:rPr lang="fr-fr" sz="1350" dirty="0"/>
              <a:t>Qu’est-ce qu’un Leader familial ?</a:t>
            </a:r>
          </a:p>
        </p:txBody>
      </p:sp>
      <p:sp>
        <p:nvSpPr>
          <p:cNvPr id="3" name="Text Placeholder 2">
            <a:extLst>
              <a:ext uri="{FF2B5EF4-FFF2-40B4-BE49-F238E27FC236}">
                <a16:creationId xmlns:a16="http://schemas.microsoft.com/office/drawing/2014/main" id="{43E9FA6E-90E4-F095-839A-06968A056978}"/>
              </a:ext>
            </a:extLst>
          </p:cNvPr>
          <p:cNvSpPr>
            <a:spLocks noGrp="1"/>
          </p:cNvSpPr>
          <p:nvPr>
            <p:ph type="body" sz="quarter" idx="12"/>
          </p:nvPr>
        </p:nvSpPr>
        <p:spPr>
          <a:xfrm>
            <a:off x="9339945" y="575381"/>
            <a:ext cx="528061" cy="356260"/>
          </a:xfrm>
        </p:spPr>
        <p:txBody>
          <a:bodyPr/>
          <a:lstStyle/>
          <a:p>
            <a:r>
              <a:rPr lang="fr-fr" dirty="0"/>
              <a:t>1.3.</a:t>
            </a:r>
          </a:p>
        </p:txBody>
      </p:sp>
      <p:sp>
        <p:nvSpPr>
          <p:cNvPr id="4" name="Text Placeholder 3">
            <a:extLst>
              <a:ext uri="{FF2B5EF4-FFF2-40B4-BE49-F238E27FC236}">
                <a16:creationId xmlns:a16="http://schemas.microsoft.com/office/drawing/2014/main" id="{44CB5DA4-5447-AEA4-49A2-9B38A4A156A5}"/>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72488384-ABC2-30EE-FD66-D6C59EAB44F0}"/>
              </a:ext>
            </a:extLst>
          </p:cNvPr>
          <p:cNvSpPr txBox="1"/>
          <p:nvPr/>
        </p:nvSpPr>
        <p:spPr>
          <a:xfrm>
            <a:off x="811898" y="1524000"/>
            <a:ext cx="10405346"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Attentes après la formation au leadership familial :</a:t>
            </a:r>
          </a:p>
        </p:txBody>
      </p:sp>
      <p:sp>
        <p:nvSpPr>
          <p:cNvPr id="6" name="TextBox 5">
            <a:extLst>
              <a:ext uri="{FF2B5EF4-FFF2-40B4-BE49-F238E27FC236}">
                <a16:creationId xmlns:a16="http://schemas.microsoft.com/office/drawing/2014/main" id="{DACF1428-1A24-64EE-49A1-25C8A3A641E3}"/>
              </a:ext>
            </a:extLst>
          </p:cNvPr>
          <p:cNvSpPr txBox="1"/>
          <p:nvPr/>
        </p:nvSpPr>
        <p:spPr>
          <a:xfrm>
            <a:off x="-4627955" y="3811584"/>
            <a:ext cx="4038600" cy="1053109"/>
          </a:xfrm>
          <a:prstGeom prst="rect">
            <a:avLst/>
          </a:prstGeom>
          <a:noFill/>
        </p:spPr>
        <p:txBody>
          <a:bodyPr wrap="square" rtlCol="0">
            <a:spAutoFit/>
          </a:bodyPr>
          <a:lstStyle/>
          <a:p>
            <a:pPr>
              <a:lnSpc>
                <a:spcPct val="120000"/>
              </a:lnSpc>
              <a:spcAft>
                <a:spcPts val="2400"/>
              </a:spcAft>
            </a:pPr>
            <a:r>
              <a:rPr lang="fr-fr" dirty="0">
                <a:solidFill>
                  <a:schemeClr val="bg1">
                    <a:lumMod val="50000"/>
                  </a:schemeClr>
                </a:solidFill>
                <a:latin typeface="Ubuntu" panose="020B0504030602030204" pitchFamily="34" charset="0"/>
              </a:rPr>
              <a:t>Rencontrez le Coordinateur familial de votre Programme ou un autre membre du personnel de SO de votre communauté locale.</a:t>
            </a:r>
          </a:p>
        </p:txBody>
      </p:sp>
      <p:sp>
        <p:nvSpPr>
          <p:cNvPr id="7" name="TextBox 6">
            <a:extLst>
              <a:ext uri="{FF2B5EF4-FFF2-40B4-BE49-F238E27FC236}">
                <a16:creationId xmlns:a16="http://schemas.microsoft.com/office/drawing/2014/main" id="{57AC2D93-6330-B602-727F-122DB3EF36F4}"/>
              </a:ext>
            </a:extLst>
          </p:cNvPr>
          <p:cNvSpPr txBox="1"/>
          <p:nvPr/>
        </p:nvSpPr>
        <p:spPr>
          <a:xfrm>
            <a:off x="811898" y="2047220"/>
            <a:ext cx="10034153" cy="461665"/>
          </a:xfrm>
          <a:prstGeom prst="rect">
            <a:avLst/>
          </a:prstGeom>
          <a:noFill/>
        </p:spPr>
        <p:txBody>
          <a:bodyPr wrap="square" rtlCol="0">
            <a:spAutoFit/>
          </a:bodyPr>
          <a:lstStyle/>
          <a:p>
            <a:r>
              <a:rPr lang="fr-fr" sz="2400" dirty="0">
                <a:solidFill>
                  <a:srgbClr val="F6891F"/>
                </a:solidFill>
                <a:latin typeface="Ubuntu" panose="020B0504030602030204" pitchFamily="34" charset="0"/>
              </a:rPr>
              <a:t>Travailler avec les leaders du programme/leaders régionaux</a:t>
            </a:r>
          </a:p>
        </p:txBody>
      </p:sp>
      <p:sp>
        <p:nvSpPr>
          <p:cNvPr id="8" name="TextBox 7">
            <a:extLst>
              <a:ext uri="{FF2B5EF4-FFF2-40B4-BE49-F238E27FC236}">
                <a16:creationId xmlns:a16="http://schemas.microsoft.com/office/drawing/2014/main" id="{2A0B0407-FAFF-3650-0AB8-ECA2A776D933}"/>
              </a:ext>
            </a:extLst>
          </p:cNvPr>
          <p:cNvSpPr txBox="1"/>
          <p:nvPr/>
        </p:nvSpPr>
        <p:spPr>
          <a:xfrm>
            <a:off x="420222" y="3836984"/>
            <a:ext cx="4499675" cy="2282163"/>
          </a:xfrm>
          <a:prstGeom prst="rect">
            <a:avLst/>
          </a:prstGeom>
          <a:noFill/>
        </p:spPr>
        <p:txBody>
          <a:bodyPr wrap="square" rtlCol="0">
            <a:spAutoFit/>
          </a:bodyPr>
          <a:lstStyle/>
          <a:p>
            <a:pPr marL="355600" indent="-355600">
              <a:lnSpc>
                <a:spcPct val="120000"/>
              </a:lnSpc>
              <a:spcAft>
                <a:spcPts val="600"/>
              </a:spcAft>
              <a:buBlip>
                <a:blip r:embed="rId5"/>
              </a:buBlip>
            </a:pPr>
            <a:r>
              <a:rPr lang="fr-fr" sz="1600" dirty="0">
                <a:solidFill>
                  <a:schemeClr val="bg1">
                    <a:lumMod val="50000"/>
                  </a:schemeClr>
                </a:solidFill>
                <a:latin typeface="Ubuntu Light" panose="020B0304030602030204" pitchFamily="34" charset="0"/>
              </a:rPr>
              <a:t>Présentez vos objectifs et vos plans pour accroître la participation des familles dans votre Programme local.</a:t>
            </a:r>
          </a:p>
          <a:p>
            <a:pPr marL="355600" indent="-355600">
              <a:lnSpc>
                <a:spcPct val="120000"/>
              </a:lnSpc>
              <a:spcAft>
                <a:spcPts val="600"/>
              </a:spcAft>
              <a:buBlip>
                <a:blip r:embed="rId5"/>
              </a:buBlip>
            </a:pPr>
            <a:r>
              <a:rPr lang="fr-fr" sz="1600" dirty="0">
                <a:solidFill>
                  <a:schemeClr val="bg1">
                    <a:lumMod val="50000"/>
                  </a:schemeClr>
                </a:solidFill>
                <a:latin typeface="Ubuntu Light" panose="020B0304030602030204" pitchFamily="34" charset="0"/>
              </a:rPr>
              <a:t>Modifiez vos objectifs si nécessaire pour garantir leur alignement sur les </a:t>
            </a:r>
            <a:r>
              <a:rPr lang="fr-fr" sz="1600">
                <a:solidFill>
                  <a:schemeClr val="bg1">
                    <a:lumMod val="50000"/>
                  </a:schemeClr>
                </a:solidFill>
                <a:latin typeface="Ubuntu Light" panose="020B0304030602030204" pitchFamily="34" charset="0"/>
              </a:rPr>
              <a:t>objectifs </a:t>
            </a:r>
            <a:br>
              <a:rPr lang="fr-fr" sz="1600">
                <a:solidFill>
                  <a:schemeClr val="bg1">
                    <a:lumMod val="50000"/>
                  </a:schemeClr>
                </a:solidFill>
                <a:latin typeface="Ubuntu Light" panose="020B0304030602030204" pitchFamily="34" charset="0"/>
              </a:rPr>
            </a:br>
            <a:r>
              <a:rPr lang="fr-fr" sz="1600">
                <a:solidFill>
                  <a:schemeClr val="bg1">
                    <a:lumMod val="50000"/>
                  </a:schemeClr>
                </a:solidFill>
                <a:latin typeface="Ubuntu Light" panose="020B0304030602030204" pitchFamily="34" charset="0"/>
              </a:rPr>
              <a:t>de </a:t>
            </a:r>
            <a:r>
              <a:rPr lang="fr-fr" sz="1600" dirty="0">
                <a:solidFill>
                  <a:schemeClr val="bg1">
                    <a:lumMod val="50000"/>
                  </a:schemeClr>
                </a:solidFill>
                <a:latin typeface="Ubuntu Light" panose="020B0304030602030204" pitchFamily="34" charset="0"/>
              </a:rPr>
              <a:t>votre Programme. </a:t>
            </a:r>
          </a:p>
          <a:p>
            <a:pPr marL="355600" indent="-355600">
              <a:lnSpc>
                <a:spcPct val="120000"/>
              </a:lnSpc>
              <a:spcAft>
                <a:spcPts val="600"/>
              </a:spcAft>
              <a:buBlip>
                <a:blip r:embed="rId5"/>
              </a:buBlip>
            </a:pPr>
            <a:r>
              <a:rPr lang="fr-fr" sz="1600" dirty="0">
                <a:solidFill>
                  <a:schemeClr val="bg1">
                    <a:lumMod val="50000"/>
                  </a:schemeClr>
                </a:solidFill>
                <a:latin typeface="Ubuntu Light" panose="020B0304030602030204" pitchFamily="34" charset="0"/>
              </a:rPr>
              <a:t>Reprenez et révisez votre plan d’action</a:t>
            </a:r>
          </a:p>
        </p:txBody>
      </p:sp>
      <p:sp>
        <p:nvSpPr>
          <p:cNvPr id="11" name="TextBox 10">
            <a:extLst>
              <a:ext uri="{FF2B5EF4-FFF2-40B4-BE49-F238E27FC236}">
                <a16:creationId xmlns:a16="http://schemas.microsoft.com/office/drawing/2014/main" id="{DEF9893C-923D-16A1-4A8D-2F3D1FA9224E}"/>
              </a:ext>
            </a:extLst>
          </p:cNvPr>
          <p:cNvSpPr txBox="1"/>
          <p:nvPr/>
        </p:nvSpPr>
        <p:spPr>
          <a:xfrm>
            <a:off x="6708312" y="3811584"/>
            <a:ext cx="5015926" cy="1717906"/>
          </a:xfrm>
          <a:prstGeom prst="rect">
            <a:avLst/>
          </a:prstGeom>
          <a:noFill/>
        </p:spPr>
        <p:txBody>
          <a:bodyPr wrap="square" rtlCol="0">
            <a:spAutoFit/>
          </a:bodyPr>
          <a:lstStyle/>
          <a:p>
            <a:pPr>
              <a:lnSpc>
                <a:spcPct val="120000"/>
              </a:lnSpc>
              <a:spcAft>
                <a:spcPts val="2400"/>
              </a:spcAft>
            </a:pPr>
            <a:r>
              <a:rPr lang="fr-fr" dirty="0">
                <a:solidFill>
                  <a:srgbClr val="292662"/>
                </a:solidFill>
                <a:latin typeface="Ubuntu" panose="020B0504030602030204" pitchFamily="34" charset="0"/>
              </a:rPr>
              <a:t>Assurez-vous de réaliser un suivi régulier auprès d’un membre du personnel de votre Programme SO local pour lui faire part des retours, des réussites ou des obstacles rencontrés.</a:t>
            </a:r>
          </a:p>
        </p:txBody>
      </p:sp>
      <p:pic>
        <p:nvPicPr>
          <p:cNvPr id="35" name="Graphic 34">
            <a:extLst>
              <a:ext uri="{FF2B5EF4-FFF2-40B4-BE49-F238E27FC236}">
                <a16:creationId xmlns:a16="http://schemas.microsoft.com/office/drawing/2014/main" id="{C2409388-2A37-2400-D93C-A23D823D5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2659" y="3144819"/>
            <a:ext cx="469445" cy="469445"/>
          </a:xfrm>
          <a:prstGeom prst="rect">
            <a:avLst/>
          </a:prstGeom>
        </p:spPr>
      </p:pic>
      <p:pic>
        <p:nvPicPr>
          <p:cNvPr id="36" name="Graphic 35">
            <a:extLst>
              <a:ext uri="{FF2B5EF4-FFF2-40B4-BE49-F238E27FC236}">
                <a16:creationId xmlns:a16="http://schemas.microsoft.com/office/drawing/2014/main" id="{371A6393-C9E7-8916-CAA8-05882853AC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4158" y="3144819"/>
            <a:ext cx="469445" cy="469445"/>
          </a:xfrm>
          <a:prstGeom prst="rect">
            <a:avLst/>
          </a:prstGeom>
        </p:spPr>
      </p:pic>
      <p:pic>
        <p:nvPicPr>
          <p:cNvPr id="17" name="Graphic 16">
            <a:extLst>
              <a:ext uri="{FF2B5EF4-FFF2-40B4-BE49-F238E27FC236}">
                <a16:creationId xmlns:a16="http://schemas.microsoft.com/office/drawing/2014/main" id="{CC0A89C4-95CA-132A-E6CC-91B72BD798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8821" y="3913337"/>
            <a:ext cx="960119" cy="849602"/>
          </a:xfrm>
          <a:prstGeom prst="rect">
            <a:avLst/>
          </a:prstGeom>
        </p:spPr>
      </p:pic>
      <p:pic>
        <p:nvPicPr>
          <p:cNvPr id="19" name="Graphic 18">
            <a:extLst>
              <a:ext uri="{FF2B5EF4-FFF2-40B4-BE49-F238E27FC236}">
                <a16:creationId xmlns:a16="http://schemas.microsoft.com/office/drawing/2014/main" id="{361C9484-5EB7-D3BF-5924-3449A9D84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4158" y="3740960"/>
            <a:ext cx="791009" cy="849602"/>
          </a:xfrm>
          <a:prstGeom prst="rect">
            <a:avLst/>
          </a:prstGeom>
        </p:spPr>
      </p:pic>
    </p:spTree>
    <p:extLst>
      <p:ext uri="{BB962C8B-B14F-4D97-AF65-F5344CB8AC3E}">
        <p14:creationId xmlns:p14="http://schemas.microsoft.com/office/powerpoint/2010/main" val="243338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A4E959-37D9-B5F3-FD0F-609B67FDC49F}"/>
              </a:ext>
            </a:extLst>
          </p:cNvPr>
          <p:cNvSpPr>
            <a:spLocks noGrp="1"/>
          </p:cNvSpPr>
          <p:nvPr>
            <p:ph type="body" sz="quarter" idx="11"/>
          </p:nvPr>
        </p:nvSpPr>
        <p:spPr/>
        <p:txBody>
          <a:bodyPr>
            <a:normAutofit/>
          </a:bodyPr>
          <a:lstStyle/>
          <a:p>
            <a:r>
              <a:rPr lang="fr-fr" sz="1350" dirty="0"/>
              <a:t>Qu’est-ce </a:t>
            </a:r>
            <a:r>
              <a:rPr lang="fr-fr" sz="1350"/>
              <a:t>qu’un </a:t>
            </a:r>
            <a:br>
              <a:rPr lang="fr-fr" sz="1350"/>
            </a:br>
            <a:r>
              <a:rPr lang="fr-fr" sz="1350"/>
              <a:t>Leader </a:t>
            </a:r>
            <a:r>
              <a:rPr lang="fr-fr" sz="1350" dirty="0"/>
              <a:t>familial ?</a:t>
            </a:r>
          </a:p>
        </p:txBody>
      </p:sp>
      <p:sp>
        <p:nvSpPr>
          <p:cNvPr id="3" name="Text Placeholder 2">
            <a:extLst>
              <a:ext uri="{FF2B5EF4-FFF2-40B4-BE49-F238E27FC236}">
                <a16:creationId xmlns:a16="http://schemas.microsoft.com/office/drawing/2014/main" id="{3C6BADCD-4373-4C19-61B7-C6C7FE787DE5}"/>
              </a:ext>
            </a:extLst>
          </p:cNvPr>
          <p:cNvSpPr>
            <a:spLocks noGrp="1"/>
          </p:cNvSpPr>
          <p:nvPr>
            <p:ph type="body" sz="quarter" idx="12"/>
          </p:nvPr>
        </p:nvSpPr>
        <p:spPr>
          <a:xfrm>
            <a:off x="9339945" y="575623"/>
            <a:ext cx="528061" cy="356260"/>
          </a:xfrm>
        </p:spPr>
        <p:txBody>
          <a:bodyPr/>
          <a:lstStyle/>
          <a:p>
            <a:r>
              <a:rPr lang="fr-fr" dirty="0"/>
              <a:t>1.3.</a:t>
            </a:r>
          </a:p>
        </p:txBody>
      </p:sp>
      <p:sp>
        <p:nvSpPr>
          <p:cNvPr id="4" name="Text Placeholder 3">
            <a:extLst>
              <a:ext uri="{FF2B5EF4-FFF2-40B4-BE49-F238E27FC236}">
                <a16:creationId xmlns:a16="http://schemas.microsoft.com/office/drawing/2014/main" id="{6528A3FA-69F1-E160-48F0-3F14BB7F379D}"/>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9DFDBEBF-5B1F-8353-077A-2219B300E427}"/>
              </a:ext>
            </a:extLst>
          </p:cNvPr>
          <p:cNvSpPr txBox="1"/>
          <p:nvPr/>
        </p:nvSpPr>
        <p:spPr>
          <a:xfrm>
            <a:off x="4400657" y="1524000"/>
            <a:ext cx="719360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Fonctions et rôles d’un leader familial</a:t>
            </a:r>
          </a:p>
        </p:txBody>
      </p:sp>
      <p:sp>
        <p:nvSpPr>
          <p:cNvPr id="6" name="TextBox 5">
            <a:extLst>
              <a:ext uri="{FF2B5EF4-FFF2-40B4-BE49-F238E27FC236}">
                <a16:creationId xmlns:a16="http://schemas.microsoft.com/office/drawing/2014/main" id="{592B86EA-0A03-413D-C675-FB4735EE3A45}"/>
              </a:ext>
            </a:extLst>
          </p:cNvPr>
          <p:cNvSpPr txBox="1"/>
          <p:nvPr/>
        </p:nvSpPr>
        <p:spPr>
          <a:xfrm>
            <a:off x="4527125" y="2408100"/>
            <a:ext cx="6099446" cy="3816942"/>
          </a:xfrm>
          <a:prstGeom prst="rect">
            <a:avLst/>
          </a:prstGeom>
          <a:noFill/>
        </p:spPr>
        <p:txBody>
          <a:bodyPr wrap="square" rtlCol="0">
            <a:spAutoFit/>
          </a:bodyPr>
          <a:lstStyle/>
          <a:p>
            <a:pPr marL="358775" indent="-358775">
              <a:lnSpc>
                <a:spcPct val="120000"/>
              </a:lnSpc>
              <a:spcAft>
                <a:spcPts val="1200"/>
              </a:spcAft>
              <a:buBlip>
                <a:blip r:embed="rId3"/>
              </a:buBlip>
            </a:pPr>
            <a:r>
              <a:rPr lang="fr-fr" dirty="0">
                <a:solidFill>
                  <a:srgbClr val="292662"/>
                </a:solidFill>
                <a:latin typeface="Ubuntu" panose="020B0504030602030204" pitchFamily="34" charset="0"/>
              </a:rPr>
              <a:t>Recrutement des membres des familles</a:t>
            </a:r>
          </a:p>
          <a:p>
            <a:pPr marL="358775" indent="-358775">
              <a:lnSpc>
                <a:spcPct val="120000"/>
              </a:lnSpc>
              <a:spcAft>
                <a:spcPts val="1200"/>
              </a:spcAft>
              <a:buBlip>
                <a:blip r:embed="rId3"/>
              </a:buBlip>
            </a:pPr>
            <a:r>
              <a:rPr lang="fr-fr" dirty="0">
                <a:solidFill>
                  <a:srgbClr val="292662"/>
                </a:solidFill>
                <a:latin typeface="Ubuntu" panose="020B0504030602030204" pitchFamily="34" charset="0"/>
              </a:rPr>
              <a:t>Formation de Réseaux de soutien aux familles </a:t>
            </a:r>
          </a:p>
          <a:p>
            <a:pPr marL="358775" indent="-358775">
              <a:lnSpc>
                <a:spcPct val="120000"/>
              </a:lnSpc>
              <a:spcAft>
                <a:spcPts val="1200"/>
              </a:spcAft>
              <a:buBlip>
                <a:blip r:embed="rId3"/>
              </a:buBlip>
            </a:pPr>
            <a:r>
              <a:rPr lang="fr-fr" dirty="0">
                <a:solidFill>
                  <a:srgbClr val="292662"/>
                </a:solidFill>
                <a:latin typeface="Ubuntu" panose="020B0504030602030204" pitchFamily="34" charset="0"/>
              </a:rPr>
              <a:t>Santé des familles (développement dans la petite enfance, Forums consacrés à la santé des familles, Athlètes en bonne santé) </a:t>
            </a:r>
          </a:p>
          <a:p>
            <a:pPr marL="358775" indent="-358775">
              <a:lnSpc>
                <a:spcPct val="120000"/>
              </a:lnSpc>
              <a:spcAft>
                <a:spcPts val="1200"/>
              </a:spcAft>
              <a:buBlip>
                <a:blip r:embed="rId3"/>
              </a:buBlip>
            </a:pPr>
            <a:r>
              <a:rPr lang="fr-fr" dirty="0">
                <a:solidFill>
                  <a:srgbClr val="292662"/>
                </a:solidFill>
                <a:latin typeface="Ubuntu" panose="020B0504030602030204" pitchFamily="34" charset="0"/>
              </a:rPr>
              <a:t>Promotion et autonomisation </a:t>
            </a:r>
          </a:p>
          <a:p>
            <a:pPr marL="358775" indent="-358775">
              <a:lnSpc>
                <a:spcPct val="120000"/>
              </a:lnSpc>
              <a:spcAft>
                <a:spcPts val="1200"/>
              </a:spcAft>
              <a:buBlip>
                <a:blip r:embed="rId3"/>
              </a:buBlip>
            </a:pPr>
            <a:r>
              <a:rPr lang="fr-fr" dirty="0">
                <a:solidFill>
                  <a:srgbClr val="292662"/>
                </a:solidFill>
                <a:latin typeface="Ubuntu" panose="020B0504030602030204" pitchFamily="34" charset="0"/>
              </a:rPr>
              <a:t>Autres fonctions/rôles </a:t>
            </a:r>
          </a:p>
          <a:p>
            <a:pPr marL="358775" indent="-358775">
              <a:lnSpc>
                <a:spcPct val="120000"/>
              </a:lnSpc>
              <a:spcAft>
                <a:spcPts val="1200"/>
              </a:spcAft>
              <a:buBlip>
                <a:blip r:embed="rId3"/>
              </a:buBlip>
            </a:pPr>
            <a:r>
              <a:rPr lang="fr-fr" dirty="0">
                <a:solidFill>
                  <a:srgbClr val="292662"/>
                </a:solidFill>
                <a:latin typeface="Ubuntu" panose="020B0504030602030204" pitchFamily="34" charset="0"/>
              </a:rPr>
              <a:t>Dons/financements pour le Programme, témoignages, etc.</a:t>
            </a:r>
          </a:p>
        </p:txBody>
      </p:sp>
      <p:pic>
        <p:nvPicPr>
          <p:cNvPr id="22" name="Graphic 21">
            <a:extLst>
              <a:ext uri="{FF2B5EF4-FFF2-40B4-BE49-F238E27FC236}">
                <a16:creationId xmlns:a16="http://schemas.microsoft.com/office/drawing/2014/main" id="{803F4B70-0047-8577-1023-601A366E07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262" y="1524000"/>
            <a:ext cx="2990850" cy="4486275"/>
          </a:xfrm>
          <a:prstGeom prst="rect">
            <a:avLst/>
          </a:prstGeom>
        </p:spPr>
      </p:pic>
    </p:spTree>
    <p:extLst>
      <p:ext uri="{BB962C8B-B14F-4D97-AF65-F5344CB8AC3E}">
        <p14:creationId xmlns:p14="http://schemas.microsoft.com/office/powerpoint/2010/main" val="1667203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74B887CA-4486-7645-9506-EE530C4BBD54}"/>
              </a:ext>
            </a:extLst>
          </p:cNvPr>
          <p:cNvPicPr>
            <a:picLocks noChangeAspect="1"/>
          </p:cNvPicPr>
          <p:nvPr/>
        </p:nvPicPr>
        <p:blipFill>
          <a:blip r:embed="rId4"/>
          <a:stretch>
            <a:fillRect/>
          </a:stretch>
        </p:blipFill>
        <p:spPr>
          <a:xfrm>
            <a:off x="1900696" y="1727200"/>
            <a:ext cx="8390608" cy="4690534"/>
          </a:xfrm>
          <a:prstGeom prst="rect">
            <a:avLst/>
          </a:prstGeom>
        </p:spPr>
      </p:pic>
      <p:sp>
        <p:nvSpPr>
          <p:cNvPr id="5" name="TextBox 4">
            <a:extLst>
              <a:ext uri="{FF2B5EF4-FFF2-40B4-BE49-F238E27FC236}">
                <a16:creationId xmlns:a16="http://schemas.microsoft.com/office/drawing/2014/main" id="{880F5021-66DF-8DF9-F08F-3BE6D9C39A78}"/>
              </a:ext>
            </a:extLst>
          </p:cNvPr>
          <p:cNvSpPr txBox="1"/>
          <p:nvPr/>
        </p:nvSpPr>
        <p:spPr>
          <a:xfrm>
            <a:off x="811899" y="1001650"/>
            <a:ext cx="8997926" cy="523220"/>
          </a:xfrm>
          <a:prstGeom prst="rect">
            <a:avLst/>
          </a:prstGeom>
          <a:noFill/>
        </p:spPr>
        <p:txBody>
          <a:bodyPr wrap="square" rtlCol="0">
            <a:spAutoFit/>
          </a:bodyPr>
          <a:lstStyle/>
          <a:p>
            <a:r>
              <a:rPr lang="fr-fr" sz="2800" b="1" dirty="0">
                <a:solidFill>
                  <a:srgbClr val="292662"/>
                </a:solidFill>
                <a:latin typeface="Ubuntu" panose="020B0504030602030204" pitchFamily="34" charset="0"/>
              </a:rPr>
              <a:t>Pause déjeuner </a:t>
            </a:r>
            <a:r>
              <a:rPr lang="fr-fr" sz="2800" b="1" dirty="0">
                <a:solidFill>
                  <a:srgbClr val="F6891F"/>
                </a:solidFill>
                <a:latin typeface="Ubuntu" panose="020B0504030602030204" pitchFamily="34" charset="0"/>
              </a:rPr>
              <a:t>+</a:t>
            </a:r>
            <a:r>
              <a:rPr lang="fr-fr" sz="2800" b="1" dirty="0">
                <a:solidFill>
                  <a:srgbClr val="292662"/>
                </a:solidFill>
                <a:latin typeface="Ubuntu" panose="020B0504030602030204" pitchFamily="34" charset="0"/>
              </a:rPr>
              <a:t> Séance de remise en forme </a:t>
            </a:r>
          </a:p>
        </p:txBody>
      </p:sp>
      <p:grpSp>
        <p:nvGrpSpPr>
          <p:cNvPr id="13" name="Group 12">
            <a:extLst>
              <a:ext uri="{FF2B5EF4-FFF2-40B4-BE49-F238E27FC236}">
                <a16:creationId xmlns:a16="http://schemas.microsoft.com/office/drawing/2014/main" id="{9113F0DE-D229-84F2-7CE7-C03F5AE0B56C}"/>
              </a:ext>
            </a:extLst>
          </p:cNvPr>
          <p:cNvGrpSpPr/>
          <p:nvPr/>
        </p:nvGrpSpPr>
        <p:grpSpPr>
          <a:xfrm>
            <a:off x="5384800" y="3251200"/>
            <a:ext cx="1168400" cy="1168400"/>
            <a:chOff x="7467600" y="3031067"/>
            <a:chExt cx="1168400" cy="1168400"/>
          </a:xfrm>
        </p:grpSpPr>
        <p:sp>
          <p:nvSpPr>
            <p:cNvPr id="12" name="Oval 11">
              <a:hlinkClick r:id="rId3"/>
              <a:extLst>
                <a:ext uri="{FF2B5EF4-FFF2-40B4-BE49-F238E27FC236}">
                  <a16:creationId xmlns:a16="http://schemas.microsoft.com/office/drawing/2014/main" id="{34861D17-CB7E-1FE7-CD8E-4FA1DE512FD9}"/>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Lecture avec remplissage uni">
              <a:extLst>
                <a:ext uri="{FF2B5EF4-FFF2-40B4-BE49-F238E27FC236}">
                  <a16:creationId xmlns:a16="http://schemas.microsoft.com/office/drawing/2014/main" id="{89B188C0-7647-AC4A-617B-E7E72A9E41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2400903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C0ED5-0EFA-A3CA-2043-F3B6FC638910}"/>
              </a:ext>
            </a:extLst>
          </p:cNvPr>
          <p:cNvSpPr>
            <a:spLocks noGrp="1"/>
          </p:cNvSpPr>
          <p:nvPr>
            <p:ph type="body" sz="quarter" idx="10"/>
          </p:nvPr>
        </p:nvSpPr>
        <p:spPr/>
        <p:txBody>
          <a:bodyPr>
            <a:noAutofit/>
          </a:bodyPr>
          <a:lstStyle/>
          <a:p>
            <a:r>
              <a:rPr lang="fr-fr" dirty="0"/>
              <a:t>Premier jour</a:t>
            </a:r>
          </a:p>
        </p:txBody>
      </p:sp>
      <p:sp>
        <p:nvSpPr>
          <p:cNvPr id="3" name="Text Placeholder 2">
            <a:extLst>
              <a:ext uri="{FF2B5EF4-FFF2-40B4-BE49-F238E27FC236}">
                <a16:creationId xmlns:a16="http://schemas.microsoft.com/office/drawing/2014/main" id="{9E6768FD-7B4E-C1AE-27E9-7D424FA19E9B}"/>
              </a:ext>
            </a:extLst>
          </p:cNvPr>
          <p:cNvSpPr>
            <a:spLocks noGrp="1"/>
          </p:cNvSpPr>
          <p:nvPr>
            <p:ph type="body" sz="quarter" idx="11"/>
          </p:nvPr>
        </p:nvSpPr>
        <p:spPr>
          <a:xfrm>
            <a:off x="5989320" y="2775308"/>
            <a:ext cx="5684520" cy="1307383"/>
          </a:xfrm>
        </p:spPr>
        <p:txBody>
          <a:bodyPr>
            <a:noAutofit/>
          </a:bodyPr>
          <a:lstStyle/>
          <a:p>
            <a:r>
              <a:rPr lang="fr-fr" sz="3700" dirty="0"/>
              <a:t>Témoignages d’impact / Engagement des </a:t>
            </a:r>
            <a:r>
              <a:rPr lang="fr-fr" sz="3700"/>
              <a:t>frères </a:t>
            </a:r>
            <a:br>
              <a:rPr lang="fr-fr" sz="3700"/>
            </a:br>
            <a:r>
              <a:rPr lang="fr-fr" sz="3700"/>
              <a:t>et </a:t>
            </a:r>
            <a:r>
              <a:rPr lang="fr-fr" sz="3700" dirty="0"/>
              <a:t>sœurs</a:t>
            </a:r>
          </a:p>
        </p:txBody>
      </p:sp>
      <p:sp>
        <p:nvSpPr>
          <p:cNvPr id="5" name="Text Placeholder 4">
            <a:extLst>
              <a:ext uri="{FF2B5EF4-FFF2-40B4-BE49-F238E27FC236}">
                <a16:creationId xmlns:a16="http://schemas.microsoft.com/office/drawing/2014/main" id="{46DFAD99-BD95-957D-872E-0124501BE9D2}"/>
              </a:ext>
            </a:extLst>
          </p:cNvPr>
          <p:cNvSpPr>
            <a:spLocks noGrp="1"/>
          </p:cNvSpPr>
          <p:nvPr>
            <p:ph type="body" sz="quarter" idx="13"/>
          </p:nvPr>
        </p:nvSpPr>
        <p:spPr/>
        <p:txBody>
          <a:bodyPr>
            <a:noAutofit/>
          </a:bodyPr>
          <a:lstStyle/>
          <a:p>
            <a:r>
              <a:rPr lang="fr-fr" dirty="0"/>
              <a:t>1</a:t>
            </a:r>
          </a:p>
        </p:txBody>
      </p:sp>
      <p:sp>
        <p:nvSpPr>
          <p:cNvPr id="8" name="Text Placeholder 3">
            <a:extLst>
              <a:ext uri="{FF2B5EF4-FFF2-40B4-BE49-F238E27FC236}">
                <a16:creationId xmlns:a16="http://schemas.microsoft.com/office/drawing/2014/main" id="{A16184A0-5A6D-5919-B1A9-67B11F4AC8AA}"/>
              </a:ext>
            </a:extLst>
          </p:cNvPr>
          <p:cNvSpPr>
            <a:spLocks noGrp="1"/>
          </p:cNvSpPr>
          <p:nvPr>
            <p:ph type="body" sz="quarter" idx="12"/>
          </p:nvPr>
        </p:nvSpPr>
        <p:spPr>
          <a:xfrm>
            <a:off x="4669519" y="3238012"/>
            <a:ext cx="957943" cy="514481"/>
          </a:xfrm>
        </p:spPr>
        <p:txBody>
          <a:bodyPr>
            <a:normAutofit fontScale="92500" lnSpcReduction="20000"/>
          </a:bodyPr>
          <a:lstStyle/>
          <a:p>
            <a:r>
              <a:rPr lang="en-US" dirty="0"/>
              <a:t>1.4.</a:t>
            </a:r>
          </a:p>
        </p:txBody>
      </p:sp>
    </p:spTree>
    <p:extLst>
      <p:ext uri="{BB962C8B-B14F-4D97-AF65-F5344CB8AC3E}">
        <p14:creationId xmlns:p14="http://schemas.microsoft.com/office/powerpoint/2010/main" val="174115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7306D-3308-5376-6528-53F7A81B43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129ACD-BD7F-A829-D202-35D42C6D259D}"/>
              </a:ext>
            </a:extLst>
          </p:cNvPr>
          <p:cNvSpPr>
            <a:spLocks noGrp="1"/>
          </p:cNvSpPr>
          <p:nvPr>
            <p:ph type="body" sz="quarter" idx="10"/>
          </p:nvPr>
        </p:nvSpPr>
        <p:spPr/>
        <p:txBody>
          <a:bodyPr/>
          <a:lstStyle/>
          <a:p>
            <a:r>
              <a:rPr lang="fr-fr" dirty="0"/>
              <a:t>Premier jour</a:t>
            </a:r>
          </a:p>
        </p:txBody>
      </p:sp>
      <p:sp>
        <p:nvSpPr>
          <p:cNvPr id="3" name="Text Placeholder 2">
            <a:extLst>
              <a:ext uri="{FF2B5EF4-FFF2-40B4-BE49-F238E27FC236}">
                <a16:creationId xmlns:a16="http://schemas.microsoft.com/office/drawing/2014/main" id="{1A5CD83A-4348-45E5-B9ED-8B63910BD86E}"/>
              </a:ext>
            </a:extLst>
          </p:cNvPr>
          <p:cNvSpPr>
            <a:spLocks noGrp="1"/>
          </p:cNvSpPr>
          <p:nvPr>
            <p:ph type="body" sz="quarter" idx="11"/>
          </p:nvPr>
        </p:nvSpPr>
        <p:spPr>
          <a:xfrm>
            <a:off x="5989320" y="2775308"/>
            <a:ext cx="5684520" cy="1307383"/>
          </a:xfrm>
        </p:spPr>
        <p:txBody>
          <a:bodyPr>
            <a:normAutofit/>
          </a:bodyPr>
          <a:lstStyle/>
          <a:p>
            <a:r>
              <a:rPr lang="fr-fr" sz="3700" dirty="0"/>
              <a:t>Témoignages d’impact</a:t>
            </a:r>
          </a:p>
        </p:txBody>
      </p:sp>
      <p:sp>
        <p:nvSpPr>
          <p:cNvPr id="4" name="Text Placeholder 3">
            <a:extLst>
              <a:ext uri="{FF2B5EF4-FFF2-40B4-BE49-F238E27FC236}">
                <a16:creationId xmlns:a16="http://schemas.microsoft.com/office/drawing/2014/main" id="{F8BF4C22-C512-5373-2F49-10B88FEDB89E}"/>
              </a:ext>
            </a:extLst>
          </p:cNvPr>
          <p:cNvSpPr>
            <a:spLocks noGrp="1"/>
          </p:cNvSpPr>
          <p:nvPr>
            <p:ph type="body" sz="quarter" idx="12"/>
          </p:nvPr>
        </p:nvSpPr>
        <p:spPr>
          <a:xfrm>
            <a:off x="4669519" y="3238012"/>
            <a:ext cx="957943" cy="514481"/>
          </a:xfrm>
        </p:spPr>
        <p:txBody>
          <a:bodyPr>
            <a:normAutofit fontScale="92500" lnSpcReduction="20000"/>
          </a:bodyPr>
          <a:lstStyle/>
          <a:p>
            <a:r>
              <a:rPr lang="fr-fr" dirty="0"/>
              <a:t>1.4.</a:t>
            </a:r>
          </a:p>
        </p:txBody>
      </p:sp>
      <p:sp>
        <p:nvSpPr>
          <p:cNvPr id="5" name="Text Placeholder 4">
            <a:extLst>
              <a:ext uri="{FF2B5EF4-FFF2-40B4-BE49-F238E27FC236}">
                <a16:creationId xmlns:a16="http://schemas.microsoft.com/office/drawing/2014/main" id="{CF837D04-F9D8-B64D-9631-6804BDFC00E2}"/>
              </a:ext>
            </a:extLst>
          </p:cNvPr>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2167836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F8BBBB-BAFA-2A95-2CE0-014F103B86B3}"/>
              </a:ext>
            </a:extLst>
          </p:cNvPr>
          <p:cNvGrpSpPr/>
          <p:nvPr/>
        </p:nvGrpSpPr>
        <p:grpSpPr>
          <a:xfrm>
            <a:off x="456055" y="2452393"/>
            <a:ext cx="11279889" cy="3742666"/>
            <a:chOff x="710763" y="2315234"/>
            <a:chExt cx="10277426" cy="3410049"/>
          </a:xfrm>
        </p:grpSpPr>
        <p:pic>
          <p:nvPicPr>
            <p:cNvPr id="9" name="Picture 8" descr="Une personne parlant dans un micro&#10;&#10;Description générée automatiquement avec indice de fiabilité moyen">
              <a:extLst>
                <a:ext uri="{FF2B5EF4-FFF2-40B4-BE49-F238E27FC236}">
                  <a16:creationId xmlns:a16="http://schemas.microsoft.com/office/drawing/2014/main" id="{C4BAF51B-2009-C011-DC71-869C8798F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1" b="-8"/>
            <a:stretch/>
          </p:blipFill>
          <p:spPr>
            <a:xfrm>
              <a:off x="3278363" y="4020071"/>
              <a:ext cx="2569943" cy="1704835"/>
            </a:xfrm>
            <a:prstGeom prst="rect">
              <a:avLst/>
            </a:prstGeom>
          </p:spPr>
        </p:pic>
        <p:pic>
          <p:nvPicPr>
            <p:cNvPr id="10" name="Picture 9" descr="Une personne debout devant une classe d’élèves&#10;&#10;Description générée automatiquement avec un niveau de fiabilité faible">
              <a:extLst>
                <a:ext uri="{FF2B5EF4-FFF2-40B4-BE49-F238E27FC236}">
                  <a16:creationId xmlns:a16="http://schemas.microsoft.com/office/drawing/2014/main" id="{50FA8F93-F449-11EC-8A5F-3E1331EC0D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65"/>
            <a:stretch/>
          </p:blipFill>
          <p:spPr>
            <a:xfrm>
              <a:off x="710763" y="4020071"/>
              <a:ext cx="2572282" cy="1705212"/>
            </a:xfrm>
            <a:prstGeom prst="rect">
              <a:avLst/>
            </a:prstGeom>
          </p:spPr>
        </p:pic>
        <p:pic>
          <p:nvPicPr>
            <p:cNvPr id="11" name="Picture 10" descr="Une personne écrivant sur un tableau blanc&#10;&#10;Description générée automatiquement">
              <a:extLst>
                <a:ext uri="{FF2B5EF4-FFF2-40B4-BE49-F238E27FC236}">
                  <a16:creationId xmlns:a16="http://schemas.microsoft.com/office/drawing/2014/main" id="{2D1ACF60-7C6A-8C0D-FF89-B8D758EE48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18"/>
            <a:stretch/>
          </p:blipFill>
          <p:spPr>
            <a:xfrm>
              <a:off x="5848305" y="4020071"/>
              <a:ext cx="2569942" cy="1704837"/>
            </a:xfrm>
            <a:prstGeom prst="rect">
              <a:avLst/>
            </a:prstGeom>
          </p:spPr>
        </p:pic>
        <p:pic>
          <p:nvPicPr>
            <p:cNvPr id="12" name="Picture 11" descr="Deux femmes assises à une table qui regardent un ordinateur&#10;&#10;Description générée automatiquement avec une fiabilité moyenne">
              <a:extLst>
                <a:ext uri="{FF2B5EF4-FFF2-40B4-BE49-F238E27FC236}">
                  <a16:creationId xmlns:a16="http://schemas.microsoft.com/office/drawing/2014/main" id="{D79B04D0-716E-1BE6-404B-C2410324B1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57" t="589" r="25779"/>
            <a:stretch/>
          </p:blipFill>
          <p:spPr>
            <a:xfrm>
              <a:off x="8415907" y="4020071"/>
              <a:ext cx="2569942" cy="1705212"/>
            </a:xfrm>
            <a:prstGeom prst="rect">
              <a:avLst/>
            </a:prstGeom>
          </p:spPr>
        </p:pic>
        <p:pic>
          <p:nvPicPr>
            <p:cNvPr id="14" name="Picture 13" descr="Une personne et un enfant sur des kayaks&#10;&#10;Description générée automatiquement avec indice de fiabilité faible">
              <a:extLst>
                <a:ext uri="{FF2B5EF4-FFF2-40B4-BE49-F238E27FC236}">
                  <a16:creationId xmlns:a16="http://schemas.microsoft.com/office/drawing/2014/main" id="{EB29CA11-BEC4-5424-54C2-3E34C29D8E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58"/>
            <a:stretch/>
          </p:blipFill>
          <p:spPr>
            <a:xfrm>
              <a:off x="710763" y="2315234"/>
              <a:ext cx="2569943" cy="1704837"/>
            </a:xfrm>
            <a:prstGeom prst="rect">
              <a:avLst/>
            </a:prstGeom>
          </p:spPr>
        </p:pic>
        <p:pic>
          <p:nvPicPr>
            <p:cNvPr id="15" name="Picture 14" descr="Une image représentant de l’eau, du sport, de la natation, une piscine&#10;&#10;Description générée automatiquement">
              <a:extLst>
                <a:ext uri="{FF2B5EF4-FFF2-40B4-BE49-F238E27FC236}">
                  <a16:creationId xmlns:a16="http://schemas.microsoft.com/office/drawing/2014/main" id="{89787243-88F3-0FCC-5434-A6BDA6DEBE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40" r="11973"/>
            <a:stretch/>
          </p:blipFill>
          <p:spPr>
            <a:xfrm>
              <a:off x="3278363" y="2315234"/>
              <a:ext cx="2569942" cy="1705212"/>
            </a:xfrm>
            <a:prstGeom prst="rect">
              <a:avLst/>
            </a:prstGeom>
          </p:spPr>
        </p:pic>
        <p:pic>
          <p:nvPicPr>
            <p:cNvPr id="16" name="Picture 15" descr="Une personne parlant dans un micro&#10;&#10;Description générée automatiquement avec indice de fiabilité moyen">
              <a:extLst>
                <a:ext uri="{FF2B5EF4-FFF2-40B4-BE49-F238E27FC236}">
                  <a16:creationId xmlns:a16="http://schemas.microsoft.com/office/drawing/2014/main" id="{01012C15-5E81-1EFA-684B-D1ACF2EC77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64" b="440"/>
            <a:stretch/>
          </p:blipFill>
          <p:spPr>
            <a:xfrm>
              <a:off x="5848305" y="2315234"/>
              <a:ext cx="2569942" cy="1704837"/>
            </a:xfrm>
            <a:prstGeom prst="rect">
              <a:avLst/>
            </a:prstGeom>
          </p:spPr>
        </p:pic>
        <p:pic>
          <p:nvPicPr>
            <p:cNvPr id="17" name="Picture 16" descr="Une image représentant une personne, un sol, des jeux sportifs, un sport&#10;&#10;Description générée automatiquement">
              <a:extLst>
                <a:ext uri="{FF2B5EF4-FFF2-40B4-BE49-F238E27FC236}">
                  <a16:creationId xmlns:a16="http://schemas.microsoft.com/office/drawing/2014/main" id="{ACBD3EC7-FEFB-9F65-DAED-1141221C712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596" b="3596"/>
            <a:stretch/>
          </p:blipFill>
          <p:spPr>
            <a:xfrm>
              <a:off x="8415907" y="2315234"/>
              <a:ext cx="2572282" cy="1705212"/>
            </a:xfrm>
            <a:prstGeom prst="rect">
              <a:avLst/>
            </a:prstGeom>
          </p:spPr>
        </p:pic>
      </p:grpSp>
      <p:sp>
        <p:nvSpPr>
          <p:cNvPr id="20" name="TextBox 19">
            <a:extLst>
              <a:ext uri="{FF2B5EF4-FFF2-40B4-BE49-F238E27FC236}">
                <a16:creationId xmlns:a16="http://schemas.microsoft.com/office/drawing/2014/main" id="{23AF5401-FBD9-5EF4-722E-3C4811E415A8}"/>
              </a:ext>
            </a:extLst>
          </p:cNvPr>
          <p:cNvSpPr txBox="1"/>
          <p:nvPr/>
        </p:nvSpPr>
        <p:spPr>
          <a:xfrm>
            <a:off x="3153418" y="1116169"/>
            <a:ext cx="5759343" cy="523220"/>
          </a:xfrm>
          <a:prstGeom prst="rect">
            <a:avLst/>
          </a:prstGeom>
          <a:noFill/>
        </p:spPr>
        <p:txBody>
          <a:bodyPr wrap="square" rtlCol="0">
            <a:spAutoFit/>
          </a:bodyPr>
          <a:lstStyle/>
          <a:p>
            <a:pPr algn="ctr"/>
            <a:r>
              <a:rPr lang="fr-fr" sz="2800" b="1" dirty="0">
                <a:solidFill>
                  <a:srgbClr val="292662"/>
                </a:solidFill>
                <a:latin typeface="Ubuntu" panose="020B0504030602030204" pitchFamily="34" charset="0"/>
              </a:rPr>
              <a:t>Témoignages d’impact</a:t>
            </a:r>
          </a:p>
        </p:txBody>
      </p:sp>
      <p:sp>
        <p:nvSpPr>
          <p:cNvPr id="21" name="TextBox 20">
            <a:extLst>
              <a:ext uri="{FF2B5EF4-FFF2-40B4-BE49-F238E27FC236}">
                <a16:creationId xmlns:a16="http://schemas.microsoft.com/office/drawing/2014/main" id="{EEA362D2-AD74-FE85-4D8F-710D33B7E7BE}"/>
              </a:ext>
            </a:extLst>
          </p:cNvPr>
          <p:cNvSpPr txBox="1"/>
          <p:nvPr/>
        </p:nvSpPr>
        <p:spPr>
          <a:xfrm>
            <a:off x="2078800" y="1559652"/>
            <a:ext cx="7908580" cy="461665"/>
          </a:xfrm>
          <a:prstGeom prst="rect">
            <a:avLst/>
          </a:prstGeom>
          <a:noFill/>
        </p:spPr>
        <p:txBody>
          <a:bodyPr wrap="square" rtlCol="0">
            <a:spAutoFit/>
          </a:bodyPr>
          <a:lstStyle/>
          <a:p>
            <a:pPr algn="ctr"/>
            <a:r>
              <a:rPr lang="fr-fr" sz="2400" dirty="0">
                <a:solidFill>
                  <a:srgbClr val="292662"/>
                </a:solidFill>
                <a:latin typeface="Ubuntu" panose="020B0504030602030204" pitchFamily="34" charset="0"/>
              </a:rPr>
              <a:t>Partager la puissance de Special Olympics</a:t>
            </a:r>
          </a:p>
        </p:txBody>
      </p:sp>
      <p:sp>
        <p:nvSpPr>
          <p:cNvPr id="25" name="Rectangle 24">
            <a:extLst>
              <a:ext uri="{FF2B5EF4-FFF2-40B4-BE49-F238E27FC236}">
                <a16:creationId xmlns:a16="http://schemas.microsoft.com/office/drawing/2014/main" id="{1A473D28-A5A4-5D08-F8B5-605DA4B2C80F}"/>
              </a:ext>
            </a:extLst>
          </p:cNvPr>
          <p:cNvSpPr/>
          <p:nvPr/>
        </p:nvSpPr>
        <p:spPr>
          <a:xfrm>
            <a:off x="456054" y="2276710"/>
            <a:ext cx="11277321" cy="175269"/>
          </a:xfrm>
          <a:prstGeom prst="rect">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2898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C03ED-9D68-603D-5CED-47FC1BFD42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CB2D95-32BE-704D-56E0-E54951152BD8}"/>
              </a:ext>
            </a:extLst>
          </p:cNvPr>
          <p:cNvSpPr txBox="1"/>
          <p:nvPr/>
        </p:nvSpPr>
        <p:spPr>
          <a:xfrm>
            <a:off x="1792405" y="3136612"/>
            <a:ext cx="8607188" cy="1077218"/>
          </a:xfrm>
          <a:prstGeom prst="rect">
            <a:avLst/>
          </a:prstGeom>
          <a:noFill/>
        </p:spPr>
        <p:txBody>
          <a:bodyPr wrap="square" rtlCol="0">
            <a:spAutoFit/>
          </a:bodyPr>
          <a:lstStyle/>
          <a:p>
            <a:pPr algn="ctr"/>
            <a:r>
              <a:rPr lang="fr-fr" sz="3200" b="1" dirty="0">
                <a:solidFill>
                  <a:schemeClr val="bg1"/>
                </a:solidFill>
                <a:latin typeface="Ubuntu" panose="020B0504030602030204" pitchFamily="34" charset="0"/>
              </a:rPr>
              <a:t>Prenez un moment pour </a:t>
            </a:r>
            <a:r>
              <a:rPr lang="fr-fr" sz="3200" b="1">
                <a:solidFill>
                  <a:srgbClr val="F6891F"/>
                </a:solidFill>
                <a:latin typeface="Ubuntu" panose="020B0504030602030204" pitchFamily="34" charset="0"/>
              </a:rPr>
              <a:t>réfléchir</a:t>
            </a:r>
            <a:r>
              <a:rPr lang="fr-fr" sz="3200" b="1">
                <a:solidFill>
                  <a:schemeClr val="bg1"/>
                </a:solidFill>
                <a:latin typeface="Ubuntu" panose="020B0504030602030204" pitchFamily="34" charset="0"/>
              </a:rPr>
              <a:t> </a:t>
            </a:r>
            <a:br>
              <a:rPr lang="fr-fr" sz="3200" b="1">
                <a:solidFill>
                  <a:schemeClr val="bg1"/>
                </a:solidFill>
                <a:latin typeface="Ubuntu" panose="020B0504030602030204" pitchFamily="34" charset="0"/>
              </a:rPr>
            </a:br>
            <a:r>
              <a:rPr lang="fr-fr" sz="3200" b="1">
                <a:solidFill>
                  <a:schemeClr val="bg1"/>
                </a:solidFill>
                <a:latin typeface="Ubuntu" panose="020B0504030602030204" pitchFamily="34" charset="0"/>
              </a:rPr>
              <a:t>et </a:t>
            </a:r>
            <a:r>
              <a:rPr lang="fr-fr" sz="3200" b="1" dirty="0">
                <a:solidFill>
                  <a:schemeClr val="bg1"/>
                </a:solidFill>
                <a:latin typeface="Ubuntu" panose="020B0504030602030204" pitchFamily="34" charset="0"/>
              </a:rPr>
              <a:t>éprouver </a:t>
            </a:r>
            <a:r>
              <a:rPr lang="fr-fr" sz="3200" b="1" dirty="0">
                <a:solidFill>
                  <a:srgbClr val="F6891F"/>
                </a:solidFill>
                <a:latin typeface="Ubuntu" panose="020B0504030602030204" pitchFamily="34" charset="0"/>
              </a:rPr>
              <a:t>de la fierté</a:t>
            </a:r>
            <a:r>
              <a:rPr lang="fr-fr" sz="3200" b="1" dirty="0">
                <a:solidFill>
                  <a:schemeClr val="bg1"/>
                </a:solidFill>
                <a:latin typeface="Ubuntu" panose="020B0504030602030204" pitchFamily="34" charset="0"/>
              </a:rPr>
              <a:t>.</a:t>
            </a:r>
          </a:p>
        </p:txBody>
      </p:sp>
    </p:spTree>
    <p:extLst>
      <p:ext uri="{BB962C8B-B14F-4D97-AF65-F5344CB8AC3E}">
        <p14:creationId xmlns:p14="http://schemas.microsoft.com/office/powerpoint/2010/main" val="408617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AD2FCC0-FFB7-AD38-8121-318357CBEDFA}"/>
              </a:ext>
            </a:extLst>
          </p:cNvPr>
          <p:cNvSpPr/>
          <p:nvPr/>
        </p:nvSpPr>
        <p:spPr>
          <a:xfrm>
            <a:off x="-289363" y="1107011"/>
            <a:ext cx="4669972" cy="590005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4C4F26-E692-FD7B-6EBF-7243C1740027}"/>
              </a:ext>
            </a:extLst>
          </p:cNvPr>
          <p:cNvSpPr txBox="1"/>
          <p:nvPr/>
        </p:nvSpPr>
        <p:spPr>
          <a:xfrm>
            <a:off x="598714" y="2111351"/>
            <a:ext cx="3298372" cy="1200329"/>
          </a:xfrm>
          <a:prstGeom prst="rect">
            <a:avLst/>
          </a:prstGeom>
          <a:noFill/>
        </p:spPr>
        <p:txBody>
          <a:bodyPr wrap="square" rtlCol="0">
            <a:spAutoFit/>
          </a:bodyPr>
          <a:lstStyle/>
          <a:p>
            <a:r>
              <a:rPr lang="fr-fr" sz="3600" b="1" dirty="0">
                <a:solidFill>
                  <a:srgbClr val="F6891F"/>
                </a:solidFill>
                <a:latin typeface="Ubuntu" panose="020B0504030602030204" pitchFamily="34" charset="0"/>
              </a:rPr>
              <a:t>Présentations</a:t>
            </a:r>
          </a:p>
        </p:txBody>
      </p:sp>
      <p:sp>
        <p:nvSpPr>
          <p:cNvPr id="3" name="TextBox 2">
            <a:extLst>
              <a:ext uri="{FF2B5EF4-FFF2-40B4-BE49-F238E27FC236}">
                <a16:creationId xmlns:a16="http://schemas.microsoft.com/office/drawing/2014/main" id="{2FFD9E9D-5309-5CD9-0BF0-194DDEEAB610}"/>
              </a:ext>
            </a:extLst>
          </p:cNvPr>
          <p:cNvSpPr txBox="1"/>
          <p:nvPr/>
        </p:nvSpPr>
        <p:spPr>
          <a:xfrm>
            <a:off x="5578930" y="2174851"/>
            <a:ext cx="5382984" cy="3323987"/>
          </a:xfrm>
          <a:prstGeom prst="rect">
            <a:avLst/>
          </a:prstGeom>
          <a:noFill/>
        </p:spPr>
        <p:txBody>
          <a:bodyPr wrap="square" rtlCol="0">
            <a:spAutoFit/>
          </a:bodyPr>
          <a:lstStyle/>
          <a:p>
            <a:pPr marL="457200" indent="-457200">
              <a:spcBef>
                <a:spcPts val="844"/>
              </a:spcBef>
              <a:spcAft>
                <a:spcPts val="600"/>
              </a:spcAft>
              <a:buBlip>
                <a:blip r:embed="rId3"/>
              </a:buBlip>
              <a:defRPr/>
            </a:pPr>
            <a:r>
              <a:rPr lang="fr-fr" sz="2600" b="1" dirty="0">
                <a:solidFill>
                  <a:srgbClr val="F6891F"/>
                </a:solidFill>
                <a:latin typeface="Ubuntu Light" panose="020B0304030602030204" pitchFamily="34" charset="0"/>
                <a:cs typeface="Ubuntu Light"/>
              </a:rPr>
              <a:t>Présentations </a:t>
            </a:r>
          </a:p>
          <a:p>
            <a:pPr lvl="1" indent="-457200">
              <a:spcBef>
                <a:spcPts val="844"/>
              </a:spcBef>
              <a:spcAft>
                <a:spcPts val="600"/>
              </a:spcAft>
              <a:buBlip>
                <a:blip r:embed="rId3"/>
              </a:buBlip>
              <a:defRPr/>
            </a:pPr>
            <a:r>
              <a:rPr lang="fr-fr" sz="2600" b="1" dirty="0">
                <a:solidFill>
                  <a:srgbClr val="F6891F"/>
                </a:solidFill>
                <a:latin typeface="Ubuntu Light" panose="020B0304030602030204" pitchFamily="34" charset="0"/>
                <a:cs typeface="Ubuntu Light"/>
              </a:rPr>
              <a:t>Nom</a:t>
            </a:r>
          </a:p>
          <a:p>
            <a:pPr lvl="1" indent="-457200">
              <a:spcBef>
                <a:spcPts val="844"/>
              </a:spcBef>
              <a:spcAft>
                <a:spcPts val="600"/>
              </a:spcAft>
              <a:buBlip>
                <a:blip r:embed="rId3"/>
              </a:buBlip>
              <a:defRPr/>
            </a:pPr>
            <a:r>
              <a:rPr lang="fr-fr" sz="2600" b="1" dirty="0">
                <a:solidFill>
                  <a:srgbClr val="F6891F"/>
                </a:solidFill>
                <a:latin typeface="Ubuntu Light" panose="020B0304030602030204" pitchFamily="34" charset="0"/>
                <a:cs typeface="Ubuntu Light"/>
              </a:rPr>
              <a:t>Engagement au sein </a:t>
            </a:r>
            <a:br>
              <a:rPr lang="fr-fr" sz="2600" b="1" dirty="0">
                <a:solidFill>
                  <a:srgbClr val="F6891F"/>
                </a:solidFill>
                <a:latin typeface="Ubuntu Light" panose="020B0304030602030204" pitchFamily="34" charset="0"/>
                <a:cs typeface="Ubuntu Light"/>
              </a:rPr>
            </a:br>
            <a:r>
              <a:rPr lang="fr-fr" sz="2600" b="1" dirty="0">
                <a:solidFill>
                  <a:srgbClr val="F6891F"/>
                </a:solidFill>
                <a:latin typeface="Ubuntu Light" panose="020B0304030602030204" pitchFamily="34" charset="0"/>
                <a:cs typeface="Ubuntu Light"/>
              </a:rPr>
              <a:t>de Special Olympics</a:t>
            </a:r>
          </a:p>
          <a:p>
            <a:pPr lvl="1" indent="-457200">
              <a:spcBef>
                <a:spcPts val="844"/>
              </a:spcBef>
              <a:spcAft>
                <a:spcPts val="600"/>
              </a:spcAft>
              <a:buBlip>
                <a:blip r:embed="rId3"/>
              </a:buBlip>
              <a:defRPr/>
            </a:pPr>
            <a:r>
              <a:rPr lang="fr-fr" sz="2600" b="1" dirty="0">
                <a:solidFill>
                  <a:srgbClr val="F6891F"/>
                </a:solidFill>
                <a:latin typeface="Ubuntu Light" panose="020B0304030602030204" pitchFamily="34" charset="0"/>
                <a:cs typeface="Ubuntu Light"/>
              </a:rPr>
              <a:t>Anecdote amusante</a:t>
            </a:r>
          </a:p>
          <a:p>
            <a:pPr marL="446088" lvl="1">
              <a:defRPr/>
            </a:pPr>
            <a:r>
              <a:rPr lang="fr-fr" sz="2000" dirty="0">
                <a:solidFill>
                  <a:srgbClr val="292662"/>
                </a:solidFill>
                <a:latin typeface="Ubuntu" panose="020B0504030602030204" pitchFamily="34" charset="0"/>
                <a:cs typeface="Ubuntu Light"/>
              </a:rPr>
              <a:t>Exemple : Quelle est la meilleure chose qui vous soit arrivée récemment ? </a:t>
            </a:r>
          </a:p>
        </p:txBody>
      </p:sp>
    </p:spTree>
    <p:extLst>
      <p:ext uri="{BB962C8B-B14F-4D97-AF65-F5344CB8AC3E}">
        <p14:creationId xmlns:p14="http://schemas.microsoft.com/office/powerpoint/2010/main" val="3432176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2EFF-821E-8965-322F-E186F0FC40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AAEA149-EAC5-09C5-9EE5-79698CACA384}"/>
              </a:ext>
            </a:extLst>
          </p:cNvPr>
          <p:cNvSpPr/>
          <p:nvPr/>
        </p:nvSpPr>
        <p:spPr>
          <a:xfrm>
            <a:off x="212916" y="2355127"/>
            <a:ext cx="14430184" cy="1865629"/>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4A3940E6-A7B2-37D0-C10F-1C3EBEF40232}"/>
              </a:ext>
            </a:extLst>
          </p:cNvPr>
          <p:cNvSpPr>
            <a:spLocks noGrp="1"/>
          </p:cNvSpPr>
          <p:nvPr>
            <p:ph type="body" sz="quarter" idx="11"/>
          </p:nvPr>
        </p:nvSpPr>
        <p:spPr/>
        <p:txBody>
          <a:bodyPr>
            <a:normAutofit/>
          </a:bodyPr>
          <a:lstStyle/>
          <a:p>
            <a:r>
              <a:rPr lang="fr-fr" sz="1300" dirty="0"/>
              <a:t>Témoignages d’impact</a:t>
            </a:r>
          </a:p>
        </p:txBody>
      </p:sp>
      <p:sp>
        <p:nvSpPr>
          <p:cNvPr id="3" name="Text Placeholder 2">
            <a:extLst>
              <a:ext uri="{FF2B5EF4-FFF2-40B4-BE49-F238E27FC236}">
                <a16:creationId xmlns:a16="http://schemas.microsoft.com/office/drawing/2014/main" id="{513305CD-2EE4-97EC-9BA9-FD381F6C2C63}"/>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54EBC29C-4A0D-CD2B-5692-C00B0D4CF4AE}"/>
              </a:ext>
            </a:extLst>
          </p:cNvPr>
          <p:cNvSpPr>
            <a:spLocks noGrp="1"/>
          </p:cNvSpPr>
          <p:nvPr>
            <p:ph type="body" sz="quarter" idx="13"/>
          </p:nvPr>
        </p:nvSpPr>
        <p:spPr/>
        <p:txBody>
          <a:bodyPr/>
          <a:lstStyle/>
          <a:p>
            <a:r>
              <a:rPr lang="fr-fr" dirty="0"/>
              <a:t>Premier jour</a:t>
            </a:r>
          </a:p>
        </p:txBody>
      </p:sp>
      <p:sp>
        <p:nvSpPr>
          <p:cNvPr id="29" name="TextBox 28">
            <a:extLst>
              <a:ext uri="{FF2B5EF4-FFF2-40B4-BE49-F238E27FC236}">
                <a16:creationId xmlns:a16="http://schemas.microsoft.com/office/drawing/2014/main" id="{2D22B89D-0C3A-FCA5-B874-FBFD65B4DE77}"/>
              </a:ext>
            </a:extLst>
          </p:cNvPr>
          <p:cNvSpPr txBox="1"/>
          <p:nvPr/>
        </p:nvSpPr>
        <p:spPr>
          <a:xfrm>
            <a:off x="917925" y="2527565"/>
            <a:ext cx="3655351" cy="292388"/>
          </a:xfrm>
          <a:prstGeom prst="rect">
            <a:avLst/>
          </a:prstGeom>
          <a:noFill/>
        </p:spPr>
        <p:txBody>
          <a:bodyPr wrap="square" rtlCol="0">
            <a:spAutoFit/>
          </a:bodyPr>
          <a:lstStyle/>
          <a:p>
            <a:r>
              <a:rPr lang="fr-fr" sz="1300" dirty="0">
                <a:solidFill>
                  <a:srgbClr val="292662"/>
                </a:solidFill>
                <a:latin typeface="Ubuntu Light" panose="020B0304030602030204" pitchFamily="34" charset="0"/>
              </a:rPr>
              <a:t>Sentiments d’appartenance</a:t>
            </a:r>
          </a:p>
        </p:txBody>
      </p:sp>
      <p:sp>
        <p:nvSpPr>
          <p:cNvPr id="30" name="TextBox 29">
            <a:extLst>
              <a:ext uri="{FF2B5EF4-FFF2-40B4-BE49-F238E27FC236}">
                <a16:creationId xmlns:a16="http://schemas.microsoft.com/office/drawing/2014/main" id="{91B09D15-7314-973C-9967-2F39CAD76739}"/>
              </a:ext>
            </a:extLst>
          </p:cNvPr>
          <p:cNvSpPr txBox="1"/>
          <p:nvPr/>
        </p:nvSpPr>
        <p:spPr>
          <a:xfrm>
            <a:off x="3611912" y="2545321"/>
            <a:ext cx="2047854" cy="292388"/>
          </a:xfrm>
          <a:prstGeom prst="rect">
            <a:avLst/>
          </a:prstGeom>
          <a:noFill/>
        </p:spPr>
        <p:txBody>
          <a:bodyPr wrap="square" rtlCol="0">
            <a:spAutoFit/>
          </a:bodyPr>
          <a:lstStyle/>
          <a:p>
            <a:r>
              <a:rPr lang="fr-fr" sz="1300" dirty="0">
                <a:solidFill>
                  <a:srgbClr val="F6891F"/>
                </a:solidFill>
                <a:latin typeface="Ubuntu Light" panose="020B0304030602030204" pitchFamily="34" charset="0"/>
              </a:rPr>
              <a:t>Nouvelles amitiés</a:t>
            </a:r>
          </a:p>
        </p:txBody>
      </p:sp>
      <p:sp>
        <p:nvSpPr>
          <p:cNvPr id="32" name="TextBox 31">
            <a:extLst>
              <a:ext uri="{FF2B5EF4-FFF2-40B4-BE49-F238E27FC236}">
                <a16:creationId xmlns:a16="http://schemas.microsoft.com/office/drawing/2014/main" id="{686F2381-69CD-353E-FFF1-009CAD69E68E}"/>
              </a:ext>
            </a:extLst>
          </p:cNvPr>
          <p:cNvSpPr txBox="1"/>
          <p:nvPr/>
        </p:nvSpPr>
        <p:spPr>
          <a:xfrm>
            <a:off x="5944962" y="2554199"/>
            <a:ext cx="2826175" cy="292388"/>
          </a:xfrm>
          <a:prstGeom prst="rect">
            <a:avLst/>
          </a:prstGeom>
          <a:noFill/>
        </p:spPr>
        <p:txBody>
          <a:bodyPr wrap="square" rtlCol="0">
            <a:spAutoFit/>
          </a:bodyPr>
          <a:lstStyle/>
          <a:p>
            <a:r>
              <a:rPr lang="fr-fr" sz="1300" dirty="0">
                <a:solidFill>
                  <a:srgbClr val="292662"/>
                </a:solidFill>
                <a:latin typeface="Ubuntu Light" panose="020B0304030602030204" pitchFamily="34" charset="0"/>
              </a:rPr>
              <a:t>Compétences sportives</a:t>
            </a:r>
          </a:p>
        </p:txBody>
      </p:sp>
      <p:sp>
        <p:nvSpPr>
          <p:cNvPr id="31" name="TextBox 30">
            <a:extLst>
              <a:ext uri="{FF2B5EF4-FFF2-40B4-BE49-F238E27FC236}">
                <a16:creationId xmlns:a16="http://schemas.microsoft.com/office/drawing/2014/main" id="{1A34F574-4824-3FBE-73BF-9EC1D796C49C}"/>
              </a:ext>
            </a:extLst>
          </p:cNvPr>
          <p:cNvSpPr txBox="1"/>
          <p:nvPr/>
        </p:nvSpPr>
        <p:spPr>
          <a:xfrm>
            <a:off x="917925" y="3238465"/>
            <a:ext cx="2979372" cy="292388"/>
          </a:xfrm>
          <a:prstGeom prst="rect">
            <a:avLst/>
          </a:prstGeom>
          <a:noFill/>
        </p:spPr>
        <p:txBody>
          <a:bodyPr wrap="square" rtlCol="0">
            <a:spAutoFit/>
          </a:bodyPr>
          <a:lstStyle/>
          <a:p>
            <a:r>
              <a:rPr lang="fr-fr" sz="1300" dirty="0">
                <a:solidFill>
                  <a:srgbClr val="292662"/>
                </a:solidFill>
                <a:latin typeface="Ubuntu Light" panose="020B0304030602030204" pitchFamily="34" charset="0"/>
              </a:rPr>
              <a:t>Meilleure forme physique</a:t>
            </a:r>
          </a:p>
        </p:txBody>
      </p:sp>
      <p:sp>
        <p:nvSpPr>
          <p:cNvPr id="33" name="TextBox 32">
            <a:extLst>
              <a:ext uri="{FF2B5EF4-FFF2-40B4-BE49-F238E27FC236}">
                <a16:creationId xmlns:a16="http://schemas.microsoft.com/office/drawing/2014/main" id="{EB9E2B17-D466-E14A-4DF6-5F052E6267F0}"/>
              </a:ext>
            </a:extLst>
          </p:cNvPr>
          <p:cNvSpPr txBox="1"/>
          <p:nvPr/>
        </p:nvSpPr>
        <p:spPr>
          <a:xfrm>
            <a:off x="2958398" y="2888631"/>
            <a:ext cx="2889338" cy="292388"/>
          </a:xfrm>
          <a:prstGeom prst="rect">
            <a:avLst/>
          </a:prstGeom>
          <a:noFill/>
        </p:spPr>
        <p:txBody>
          <a:bodyPr wrap="square" rtlCol="0">
            <a:spAutoFit/>
          </a:bodyPr>
          <a:lstStyle/>
          <a:p>
            <a:r>
              <a:rPr lang="fr-fr" sz="1300" dirty="0">
                <a:solidFill>
                  <a:srgbClr val="292662"/>
                </a:solidFill>
                <a:latin typeface="Ubuntu Light" panose="020B0304030602030204" pitchFamily="34" charset="0"/>
              </a:rPr>
              <a:t>Bonne hygiène de vie</a:t>
            </a:r>
          </a:p>
        </p:txBody>
      </p:sp>
      <p:sp>
        <p:nvSpPr>
          <p:cNvPr id="34" name="TextBox 33">
            <a:extLst>
              <a:ext uri="{FF2B5EF4-FFF2-40B4-BE49-F238E27FC236}">
                <a16:creationId xmlns:a16="http://schemas.microsoft.com/office/drawing/2014/main" id="{4B2BC895-FE91-1D66-7330-996CF6D98FE5}"/>
              </a:ext>
            </a:extLst>
          </p:cNvPr>
          <p:cNvSpPr txBox="1"/>
          <p:nvPr/>
        </p:nvSpPr>
        <p:spPr>
          <a:xfrm>
            <a:off x="917925" y="2870875"/>
            <a:ext cx="1881723" cy="292388"/>
          </a:xfrm>
          <a:prstGeom prst="rect">
            <a:avLst/>
          </a:prstGeom>
          <a:noFill/>
        </p:spPr>
        <p:txBody>
          <a:bodyPr wrap="square" rtlCol="0">
            <a:spAutoFit/>
          </a:bodyPr>
          <a:lstStyle/>
          <a:p>
            <a:r>
              <a:rPr lang="fr-fr" sz="1300" dirty="0">
                <a:solidFill>
                  <a:srgbClr val="F6891F"/>
                </a:solidFill>
                <a:latin typeface="Ubuntu Light" panose="020B0304030602030204" pitchFamily="34" charset="0"/>
              </a:rPr>
              <a:t>Confiance en soi</a:t>
            </a:r>
          </a:p>
        </p:txBody>
      </p:sp>
      <p:sp>
        <p:nvSpPr>
          <p:cNvPr id="36" name="TextBox 35">
            <a:extLst>
              <a:ext uri="{FF2B5EF4-FFF2-40B4-BE49-F238E27FC236}">
                <a16:creationId xmlns:a16="http://schemas.microsoft.com/office/drawing/2014/main" id="{41BE8790-AC3A-8491-2331-463706DE0295}"/>
              </a:ext>
            </a:extLst>
          </p:cNvPr>
          <p:cNvSpPr txBox="1"/>
          <p:nvPr/>
        </p:nvSpPr>
        <p:spPr>
          <a:xfrm>
            <a:off x="2954211" y="3247343"/>
            <a:ext cx="4510540" cy="292388"/>
          </a:xfrm>
          <a:prstGeom prst="rect">
            <a:avLst/>
          </a:prstGeom>
          <a:noFill/>
        </p:spPr>
        <p:txBody>
          <a:bodyPr wrap="square" rtlCol="0">
            <a:spAutoFit/>
          </a:bodyPr>
          <a:lstStyle/>
          <a:p>
            <a:pPr marL="0" lvl="1"/>
            <a:r>
              <a:rPr lang="fr-fr" sz="1300" dirty="0">
                <a:solidFill>
                  <a:srgbClr val="F6891F"/>
                </a:solidFill>
                <a:latin typeface="Ubuntu Light" panose="020B0304030602030204" pitchFamily="34" charset="0"/>
              </a:rPr>
              <a:t>Compétences en matière de sensibilisation</a:t>
            </a:r>
          </a:p>
        </p:txBody>
      </p:sp>
      <p:sp>
        <p:nvSpPr>
          <p:cNvPr id="37" name="TextBox 36">
            <a:extLst>
              <a:ext uri="{FF2B5EF4-FFF2-40B4-BE49-F238E27FC236}">
                <a16:creationId xmlns:a16="http://schemas.microsoft.com/office/drawing/2014/main" id="{1828A1C7-41CE-A7B6-1D0B-73E5DF29B019}"/>
              </a:ext>
            </a:extLst>
          </p:cNvPr>
          <p:cNvSpPr txBox="1"/>
          <p:nvPr/>
        </p:nvSpPr>
        <p:spPr>
          <a:xfrm>
            <a:off x="5287025" y="2897509"/>
            <a:ext cx="2826175" cy="292388"/>
          </a:xfrm>
          <a:prstGeom prst="rect">
            <a:avLst/>
          </a:prstGeom>
          <a:noFill/>
        </p:spPr>
        <p:txBody>
          <a:bodyPr wrap="square" rtlCol="0">
            <a:spAutoFit/>
          </a:bodyPr>
          <a:lstStyle/>
          <a:p>
            <a:r>
              <a:rPr lang="fr-fr" sz="1300" dirty="0">
                <a:solidFill>
                  <a:srgbClr val="F6891F"/>
                </a:solidFill>
                <a:latin typeface="Ubuntu Light" panose="020B0304030602030204" pitchFamily="34" charset="0"/>
              </a:rPr>
              <a:t>Talents d’orateur</a:t>
            </a:r>
          </a:p>
        </p:txBody>
      </p:sp>
      <p:sp>
        <p:nvSpPr>
          <p:cNvPr id="39" name="TextBox 38">
            <a:extLst>
              <a:ext uri="{FF2B5EF4-FFF2-40B4-BE49-F238E27FC236}">
                <a16:creationId xmlns:a16="http://schemas.microsoft.com/office/drawing/2014/main" id="{10FC8C47-9730-16D2-79C7-BB7EC9232496}"/>
              </a:ext>
            </a:extLst>
          </p:cNvPr>
          <p:cNvSpPr txBox="1"/>
          <p:nvPr/>
        </p:nvSpPr>
        <p:spPr>
          <a:xfrm>
            <a:off x="917925" y="3606055"/>
            <a:ext cx="4369100" cy="292388"/>
          </a:xfrm>
          <a:prstGeom prst="rect">
            <a:avLst/>
          </a:prstGeom>
          <a:noFill/>
        </p:spPr>
        <p:txBody>
          <a:bodyPr wrap="square" rtlCol="0">
            <a:spAutoFit/>
          </a:bodyPr>
          <a:lstStyle/>
          <a:p>
            <a:r>
              <a:rPr lang="fr-fr" sz="1300" dirty="0">
                <a:solidFill>
                  <a:srgbClr val="F6891F"/>
                </a:solidFill>
                <a:latin typeface="Ubuntu Light" panose="020B0304030602030204" pitchFamily="34" charset="0"/>
              </a:rPr>
              <a:t>Développement personnel</a:t>
            </a:r>
          </a:p>
        </p:txBody>
      </p:sp>
      <p:sp>
        <p:nvSpPr>
          <p:cNvPr id="40" name="TextBox 39">
            <a:extLst>
              <a:ext uri="{FF2B5EF4-FFF2-40B4-BE49-F238E27FC236}">
                <a16:creationId xmlns:a16="http://schemas.microsoft.com/office/drawing/2014/main" id="{B59519D2-B1E0-7E15-6615-B1E2FC70AF3D}"/>
              </a:ext>
            </a:extLst>
          </p:cNvPr>
          <p:cNvSpPr txBox="1"/>
          <p:nvPr/>
        </p:nvSpPr>
        <p:spPr>
          <a:xfrm>
            <a:off x="3209680" y="3614933"/>
            <a:ext cx="2852317" cy="307777"/>
          </a:xfrm>
          <a:prstGeom prst="rect">
            <a:avLst/>
          </a:prstGeom>
          <a:noFill/>
        </p:spPr>
        <p:txBody>
          <a:bodyPr wrap="square" rtlCol="0">
            <a:spAutoFit/>
          </a:bodyPr>
          <a:lstStyle/>
          <a:p>
            <a:r>
              <a:rPr lang="fr-fr" sz="1400" dirty="0">
                <a:solidFill>
                  <a:srgbClr val="292662"/>
                </a:solidFill>
                <a:latin typeface="Ubuntu Light" panose="020B0304030602030204" pitchFamily="34" charset="0"/>
              </a:rPr>
              <a:t>Liens avec la communauté</a:t>
            </a:r>
          </a:p>
        </p:txBody>
      </p:sp>
      <p:sp>
        <p:nvSpPr>
          <p:cNvPr id="41" name="TextBox 40">
            <a:extLst>
              <a:ext uri="{FF2B5EF4-FFF2-40B4-BE49-F238E27FC236}">
                <a16:creationId xmlns:a16="http://schemas.microsoft.com/office/drawing/2014/main" id="{89A86F7A-06BA-64A4-C2AF-FD43AF407AF2}"/>
              </a:ext>
            </a:extLst>
          </p:cNvPr>
          <p:cNvSpPr txBox="1"/>
          <p:nvPr/>
        </p:nvSpPr>
        <p:spPr>
          <a:xfrm>
            <a:off x="5944963" y="3606055"/>
            <a:ext cx="1767881" cy="292388"/>
          </a:xfrm>
          <a:prstGeom prst="rect">
            <a:avLst/>
          </a:prstGeom>
          <a:noFill/>
        </p:spPr>
        <p:txBody>
          <a:bodyPr wrap="square" rtlCol="0">
            <a:spAutoFit/>
          </a:bodyPr>
          <a:lstStyle/>
          <a:p>
            <a:r>
              <a:rPr lang="fr-fr" sz="1300" dirty="0">
                <a:solidFill>
                  <a:srgbClr val="F6891F"/>
                </a:solidFill>
                <a:latin typeface="Ubuntu Light" panose="020B0304030602030204" pitchFamily="34" charset="0"/>
              </a:rPr>
              <a:t>Vies enrichies</a:t>
            </a:r>
          </a:p>
        </p:txBody>
      </p:sp>
      <p:sp>
        <p:nvSpPr>
          <p:cNvPr id="42" name="TextBox 41">
            <a:extLst>
              <a:ext uri="{FF2B5EF4-FFF2-40B4-BE49-F238E27FC236}">
                <a16:creationId xmlns:a16="http://schemas.microsoft.com/office/drawing/2014/main" id="{91D663AC-FA7E-C0AC-3FC1-F212C00CAECD}"/>
              </a:ext>
            </a:extLst>
          </p:cNvPr>
          <p:cNvSpPr txBox="1"/>
          <p:nvPr/>
        </p:nvSpPr>
        <p:spPr>
          <a:xfrm>
            <a:off x="6360116" y="3238465"/>
            <a:ext cx="1767882" cy="292388"/>
          </a:xfrm>
          <a:prstGeom prst="rect">
            <a:avLst/>
          </a:prstGeom>
          <a:noFill/>
        </p:spPr>
        <p:txBody>
          <a:bodyPr wrap="square" rtlCol="0">
            <a:spAutoFit/>
          </a:bodyPr>
          <a:lstStyle/>
          <a:p>
            <a:r>
              <a:rPr lang="fr-fr" sz="1300" dirty="0">
                <a:solidFill>
                  <a:srgbClr val="292662"/>
                </a:solidFill>
                <a:latin typeface="Ubuntu Light" panose="020B0304030602030204" pitchFamily="34" charset="0"/>
              </a:rPr>
              <a:t>Autonomisation</a:t>
            </a:r>
          </a:p>
        </p:txBody>
      </p:sp>
      <p:sp>
        <p:nvSpPr>
          <p:cNvPr id="57" name="TextBox 56">
            <a:extLst>
              <a:ext uri="{FF2B5EF4-FFF2-40B4-BE49-F238E27FC236}">
                <a16:creationId xmlns:a16="http://schemas.microsoft.com/office/drawing/2014/main" id="{B50105DE-0FD5-75F2-9353-325FEE73F0A9}"/>
              </a:ext>
            </a:extLst>
          </p:cNvPr>
          <p:cNvSpPr txBox="1"/>
          <p:nvPr/>
        </p:nvSpPr>
        <p:spPr>
          <a:xfrm>
            <a:off x="917925" y="1710409"/>
            <a:ext cx="6517140" cy="424732"/>
          </a:xfrm>
          <a:prstGeom prst="rect">
            <a:avLst/>
          </a:prstGeom>
          <a:noFill/>
        </p:spPr>
        <p:txBody>
          <a:bodyPr wrap="square" rtlCol="0">
            <a:spAutoFit/>
          </a:bodyPr>
          <a:lstStyle/>
          <a:p>
            <a:pPr>
              <a:lnSpc>
                <a:spcPct val="90000"/>
              </a:lnSpc>
            </a:pPr>
            <a:r>
              <a:rPr lang="fr-fr" sz="2400" b="1" dirty="0">
                <a:solidFill>
                  <a:srgbClr val="292662"/>
                </a:solidFill>
                <a:latin typeface="Ubuntu" panose="020B0504030602030204" pitchFamily="34" charset="0"/>
              </a:rPr>
              <a:t>Pensez à l’action de Special Olympics</a:t>
            </a:r>
          </a:p>
        </p:txBody>
      </p:sp>
      <p:pic>
        <p:nvPicPr>
          <p:cNvPr id="59" name="Graphic 58">
            <a:extLst>
              <a:ext uri="{FF2B5EF4-FFF2-40B4-BE49-F238E27FC236}">
                <a16:creationId xmlns:a16="http://schemas.microsoft.com/office/drawing/2014/main" id="{9E5B0795-727E-D13F-0C15-0439CBB35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961605" y="2752422"/>
            <a:ext cx="3293166" cy="3660850"/>
          </a:xfrm>
          <a:prstGeom prst="rect">
            <a:avLst/>
          </a:prstGeom>
        </p:spPr>
      </p:pic>
      <p:sp>
        <p:nvSpPr>
          <p:cNvPr id="8" name="TextBox 7">
            <a:extLst>
              <a:ext uri="{FF2B5EF4-FFF2-40B4-BE49-F238E27FC236}">
                <a16:creationId xmlns:a16="http://schemas.microsoft.com/office/drawing/2014/main" id="{FD9109D3-7873-2C45-EB24-698FA3CD1137}"/>
              </a:ext>
            </a:extLst>
          </p:cNvPr>
          <p:cNvSpPr txBox="1"/>
          <p:nvPr/>
        </p:nvSpPr>
        <p:spPr>
          <a:xfrm>
            <a:off x="937229" y="4517212"/>
            <a:ext cx="8251159" cy="1053109"/>
          </a:xfrm>
          <a:prstGeom prst="rect">
            <a:avLst/>
          </a:prstGeom>
          <a:noFill/>
        </p:spPr>
        <p:txBody>
          <a:bodyPr wrap="square" rtlCol="0">
            <a:spAutoFit/>
          </a:bodyPr>
          <a:lstStyle/>
          <a:p>
            <a:pPr marL="358775" indent="-358775">
              <a:lnSpc>
                <a:spcPct val="120000"/>
              </a:lnSpc>
              <a:spcAft>
                <a:spcPts val="1200"/>
              </a:spcAft>
              <a:buBlip>
                <a:blip r:embed="rId5"/>
              </a:buBlip>
            </a:pPr>
            <a:r>
              <a:rPr lang="fr-fr" dirty="0">
                <a:solidFill>
                  <a:srgbClr val="292662"/>
                </a:solidFill>
                <a:latin typeface="Ubuntu" panose="020B0504030602030204" pitchFamily="34" charset="0"/>
              </a:rPr>
              <a:t>Special Olympics </a:t>
            </a:r>
            <a:r>
              <a:rPr lang="fr-fr" b="1" dirty="0">
                <a:solidFill>
                  <a:srgbClr val="F6891F"/>
                </a:solidFill>
                <a:latin typeface="Ubuntu" panose="020B0504030602030204" pitchFamily="34" charset="0"/>
              </a:rPr>
              <a:t>résout les problèmes </a:t>
            </a:r>
            <a:r>
              <a:rPr lang="fr-fr">
                <a:solidFill>
                  <a:srgbClr val="292662"/>
                </a:solidFill>
                <a:latin typeface="Ubuntu" panose="020B0504030602030204" pitchFamily="34" charset="0"/>
              </a:rPr>
              <a:t>auxquels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sont </a:t>
            </a:r>
            <a:r>
              <a:rPr lang="fr-fr" dirty="0">
                <a:solidFill>
                  <a:srgbClr val="292662"/>
                </a:solidFill>
                <a:latin typeface="Ubuntu" panose="020B0504030602030204" pitchFamily="34" charset="0"/>
              </a:rPr>
              <a:t>confrontées les personnes présentant </a:t>
            </a:r>
            <a:r>
              <a:rPr lang="fr-fr">
                <a:solidFill>
                  <a:srgbClr val="292662"/>
                </a:solidFill>
                <a:latin typeface="Ubuntu" panose="020B0504030602030204" pitchFamily="34" charset="0"/>
              </a:rPr>
              <a:t>une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déficience </a:t>
            </a:r>
            <a:r>
              <a:rPr lang="fr-fr" dirty="0">
                <a:solidFill>
                  <a:srgbClr val="292662"/>
                </a:solidFill>
                <a:latin typeface="Ubuntu" panose="020B0504030602030204" pitchFamily="34" charset="0"/>
              </a:rPr>
              <a:t>intellectuelle et de développement.</a:t>
            </a:r>
          </a:p>
        </p:txBody>
      </p:sp>
      <p:sp>
        <p:nvSpPr>
          <p:cNvPr id="9" name="TextBox 8">
            <a:extLst>
              <a:ext uri="{FF2B5EF4-FFF2-40B4-BE49-F238E27FC236}">
                <a16:creationId xmlns:a16="http://schemas.microsoft.com/office/drawing/2014/main" id="{77636772-BC9F-415E-FC0F-BDFE5E879162}"/>
              </a:ext>
            </a:extLst>
          </p:cNvPr>
          <p:cNvSpPr txBox="1"/>
          <p:nvPr/>
        </p:nvSpPr>
        <p:spPr>
          <a:xfrm>
            <a:off x="937228" y="5704438"/>
            <a:ext cx="5974217" cy="720710"/>
          </a:xfrm>
          <a:prstGeom prst="rect">
            <a:avLst/>
          </a:prstGeom>
          <a:noFill/>
        </p:spPr>
        <p:txBody>
          <a:bodyPr wrap="square" rtlCol="0">
            <a:spAutoFit/>
          </a:bodyPr>
          <a:lstStyle/>
          <a:p>
            <a:pPr marL="358775" indent="-358775">
              <a:lnSpc>
                <a:spcPct val="120000"/>
              </a:lnSpc>
              <a:spcAft>
                <a:spcPts val="1200"/>
              </a:spcAft>
              <a:buBlip>
                <a:blip r:embed="rId5"/>
              </a:buBlip>
            </a:pPr>
            <a:r>
              <a:rPr lang="fr-fr" dirty="0">
                <a:solidFill>
                  <a:srgbClr val="292662"/>
                </a:solidFill>
                <a:latin typeface="Ubuntu" panose="020B0504030602030204" pitchFamily="34" charset="0"/>
              </a:rPr>
              <a:t>Special Olympics </a:t>
            </a:r>
            <a:r>
              <a:rPr lang="fr-fr" b="1" dirty="0">
                <a:solidFill>
                  <a:srgbClr val="F6891F"/>
                </a:solidFill>
                <a:latin typeface="Ubuntu" panose="020B0504030602030204" pitchFamily="34" charset="0"/>
              </a:rPr>
              <a:t>change des vies </a:t>
            </a:r>
            <a:r>
              <a:rPr lang="fr-fr" dirty="0">
                <a:solidFill>
                  <a:srgbClr val="292662"/>
                </a:solidFill>
                <a:latin typeface="Ubuntu" panose="020B0504030602030204" pitchFamily="34" charset="0"/>
              </a:rPr>
              <a:t>d’une </a:t>
            </a:r>
            <a:r>
              <a:rPr lang="fr-fr">
                <a:solidFill>
                  <a:srgbClr val="292662"/>
                </a:solidFill>
                <a:latin typeface="Ubuntu" panose="020B0504030602030204" pitchFamily="34" charset="0"/>
              </a:rPr>
              <a:t>manière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qui </a:t>
            </a:r>
            <a:r>
              <a:rPr lang="fr-fr" dirty="0">
                <a:solidFill>
                  <a:srgbClr val="292662"/>
                </a:solidFill>
                <a:latin typeface="Ubuntu" panose="020B0504030602030204" pitchFamily="34" charset="0"/>
              </a:rPr>
              <a:t>compte vraiment.</a:t>
            </a:r>
          </a:p>
        </p:txBody>
      </p:sp>
    </p:spTree>
    <p:extLst>
      <p:ext uri="{BB962C8B-B14F-4D97-AF65-F5344CB8AC3E}">
        <p14:creationId xmlns:p14="http://schemas.microsoft.com/office/powerpoint/2010/main" val="2217654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2835-5416-5039-CAFC-7F17C8B9D3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4E28C7-5FFD-3E9A-3C42-65E368F59BB5}"/>
              </a:ext>
            </a:extLst>
          </p:cNvPr>
          <p:cNvSpPr>
            <a:spLocks noGrp="1"/>
          </p:cNvSpPr>
          <p:nvPr>
            <p:ph type="body" sz="quarter" idx="11"/>
          </p:nvPr>
        </p:nvSpPr>
        <p:spPr/>
        <p:txBody>
          <a:bodyPr>
            <a:normAutofit/>
          </a:bodyPr>
          <a:lstStyle/>
          <a:p>
            <a:r>
              <a:rPr lang="fr-fr" sz="1300" dirty="0"/>
              <a:t>Témoignages d’impact</a:t>
            </a:r>
          </a:p>
        </p:txBody>
      </p:sp>
      <p:sp>
        <p:nvSpPr>
          <p:cNvPr id="3" name="Text Placeholder 2">
            <a:extLst>
              <a:ext uri="{FF2B5EF4-FFF2-40B4-BE49-F238E27FC236}">
                <a16:creationId xmlns:a16="http://schemas.microsoft.com/office/drawing/2014/main" id="{90247875-50C8-F3F1-59FB-CEBDC350F383}"/>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93AD0CE7-1A07-A5E8-E458-DDE50B447B08}"/>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C9EAFF8B-8214-449D-91E8-81F960A8D4E0}"/>
              </a:ext>
            </a:extLst>
          </p:cNvPr>
          <p:cNvSpPr txBox="1"/>
          <p:nvPr/>
        </p:nvSpPr>
        <p:spPr>
          <a:xfrm>
            <a:off x="694019" y="2218441"/>
            <a:ext cx="5275064" cy="3306226"/>
          </a:xfrm>
          <a:prstGeom prst="rect">
            <a:avLst/>
          </a:prstGeom>
          <a:noFill/>
        </p:spPr>
        <p:txBody>
          <a:bodyPr wrap="square" rtlCol="0">
            <a:spAutoFit/>
          </a:bodyPr>
          <a:lstStyle/>
          <a:p>
            <a:pPr>
              <a:lnSpc>
                <a:spcPct val="110000"/>
              </a:lnSpc>
              <a:spcAft>
                <a:spcPts val="1200"/>
              </a:spcAft>
            </a:pPr>
            <a:r>
              <a:rPr lang="fr-fr" sz="1800" dirty="0">
                <a:solidFill>
                  <a:srgbClr val="292662"/>
                </a:solidFill>
                <a:latin typeface="Ubuntu" panose="020B0504030602030204" pitchFamily="34" charset="0"/>
              </a:rPr>
              <a:t>La plupart des gens à travers le monde ne comprennent pas le potentiel et les </a:t>
            </a:r>
            <a:r>
              <a:rPr lang="fr-fr" sz="1800">
                <a:solidFill>
                  <a:srgbClr val="292662"/>
                </a:solidFill>
                <a:latin typeface="Ubuntu" panose="020B0504030602030204" pitchFamily="34" charset="0"/>
              </a:rPr>
              <a:t>talents </a:t>
            </a:r>
            <a:br>
              <a:rPr lang="fr-fr" sz="1800">
                <a:solidFill>
                  <a:srgbClr val="292662"/>
                </a:solidFill>
                <a:latin typeface="Ubuntu" panose="020B0504030602030204" pitchFamily="34" charset="0"/>
              </a:rPr>
            </a:br>
            <a:r>
              <a:rPr lang="fr-fr" sz="1800">
                <a:solidFill>
                  <a:srgbClr val="292662"/>
                </a:solidFill>
                <a:latin typeface="Ubuntu" panose="020B0504030602030204" pitchFamily="34" charset="0"/>
              </a:rPr>
              <a:t>des </a:t>
            </a:r>
            <a:r>
              <a:rPr lang="fr-fr" sz="1800" dirty="0">
                <a:solidFill>
                  <a:srgbClr val="292662"/>
                </a:solidFill>
                <a:latin typeface="Ubuntu" panose="020B0504030602030204" pitchFamily="34" charset="0"/>
              </a:rPr>
              <a:t>personnes présentant une déficience intellectuelle ou de développement.</a:t>
            </a:r>
          </a:p>
          <a:p>
            <a:pPr>
              <a:lnSpc>
                <a:spcPct val="110000"/>
              </a:lnSpc>
              <a:spcAft>
                <a:spcPts val="1200"/>
              </a:spcAft>
            </a:pPr>
            <a:r>
              <a:rPr lang="fr-fr" sz="1800" dirty="0">
                <a:solidFill>
                  <a:srgbClr val="292662"/>
                </a:solidFill>
                <a:latin typeface="Ubuntu" panose="020B0504030602030204" pitchFamily="34" charset="0"/>
              </a:rPr>
              <a:t>Si nous n’expliquons pas le travail et </a:t>
            </a:r>
            <a:r>
              <a:rPr lang="fr-fr" sz="1800">
                <a:solidFill>
                  <a:srgbClr val="292662"/>
                </a:solidFill>
                <a:latin typeface="Ubuntu" panose="020B0504030602030204" pitchFamily="34" charset="0"/>
              </a:rPr>
              <a:t>l’impact </a:t>
            </a:r>
            <a:br>
              <a:rPr lang="fr-fr" sz="1800">
                <a:solidFill>
                  <a:srgbClr val="292662"/>
                </a:solidFill>
                <a:latin typeface="Ubuntu" panose="020B0504030602030204" pitchFamily="34" charset="0"/>
              </a:rPr>
            </a:br>
            <a:r>
              <a:rPr lang="fr-fr" sz="1800">
                <a:solidFill>
                  <a:srgbClr val="292662"/>
                </a:solidFill>
                <a:latin typeface="Ubuntu" panose="020B0504030602030204" pitchFamily="34" charset="0"/>
              </a:rPr>
              <a:t>de </a:t>
            </a:r>
            <a:r>
              <a:rPr lang="fr-fr" sz="1800" dirty="0">
                <a:solidFill>
                  <a:srgbClr val="292662"/>
                </a:solidFill>
                <a:latin typeface="Ubuntu" panose="020B0504030602030204" pitchFamily="34" charset="0"/>
              </a:rPr>
              <a:t>Special Olympics aux autres, </a:t>
            </a:r>
            <a:r>
              <a:rPr lang="fr-fr" sz="1800" b="1" dirty="0">
                <a:solidFill>
                  <a:srgbClr val="F6891F"/>
                </a:solidFill>
                <a:latin typeface="Ubuntu" panose="020B0504030602030204" pitchFamily="34" charset="0"/>
              </a:rPr>
              <a:t>ils ne le comprendront peut-être jamais.</a:t>
            </a:r>
          </a:p>
          <a:p>
            <a:pPr>
              <a:lnSpc>
                <a:spcPct val="110000"/>
              </a:lnSpc>
              <a:spcAft>
                <a:spcPts val="1200"/>
              </a:spcAft>
            </a:pPr>
            <a:r>
              <a:rPr lang="fr-fr" sz="2400" b="1" dirty="0">
                <a:solidFill>
                  <a:srgbClr val="292662"/>
                </a:solidFill>
                <a:latin typeface="Ubuntu" panose="020B0504030602030204" pitchFamily="34" charset="0"/>
              </a:rPr>
              <a:t>Nous expliquons tout </a:t>
            </a:r>
            <a:r>
              <a:rPr lang="fr-fr" sz="2400" b="1">
                <a:solidFill>
                  <a:srgbClr val="292662"/>
                </a:solidFill>
                <a:latin typeface="Ubuntu" panose="020B0504030602030204" pitchFamily="34" charset="0"/>
              </a:rPr>
              <a:t>cela </a:t>
            </a:r>
            <a:br>
              <a:rPr lang="fr-fr" sz="2400" b="1">
                <a:solidFill>
                  <a:srgbClr val="292662"/>
                </a:solidFill>
                <a:latin typeface="Ubuntu" panose="020B0504030602030204" pitchFamily="34" charset="0"/>
              </a:rPr>
            </a:br>
            <a:r>
              <a:rPr lang="fr-fr" sz="2400" b="1">
                <a:solidFill>
                  <a:srgbClr val="292662"/>
                </a:solidFill>
                <a:latin typeface="Ubuntu" panose="020B0504030602030204" pitchFamily="34" charset="0"/>
              </a:rPr>
              <a:t>à </a:t>
            </a:r>
            <a:r>
              <a:rPr lang="fr-fr" sz="2400" b="1" dirty="0">
                <a:solidFill>
                  <a:srgbClr val="292662"/>
                </a:solidFill>
                <a:latin typeface="Ubuntu" panose="020B0504030602030204" pitchFamily="34" charset="0"/>
              </a:rPr>
              <a:t>travers des </a:t>
            </a:r>
            <a:r>
              <a:rPr lang="fr-fr" sz="2400" b="1" dirty="0">
                <a:solidFill>
                  <a:srgbClr val="F6891F"/>
                </a:solidFill>
                <a:latin typeface="Ubuntu" panose="020B0504030602030204" pitchFamily="34" charset="0"/>
              </a:rPr>
              <a:t>témoignages</a:t>
            </a:r>
            <a:r>
              <a:rPr lang="fr-fr" sz="2400" b="1" dirty="0">
                <a:solidFill>
                  <a:srgbClr val="292662"/>
                </a:solidFill>
                <a:latin typeface="Ubuntu" panose="020B0504030602030204" pitchFamily="34" charset="0"/>
              </a:rPr>
              <a:t>.</a:t>
            </a:r>
          </a:p>
        </p:txBody>
      </p:sp>
      <p:pic>
        <p:nvPicPr>
          <p:cNvPr id="14" name="Graphic 13">
            <a:extLst>
              <a:ext uri="{FF2B5EF4-FFF2-40B4-BE49-F238E27FC236}">
                <a16:creationId xmlns:a16="http://schemas.microsoft.com/office/drawing/2014/main" id="{2BA14849-144E-FC96-F153-5BE51A3BF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pic>
        <p:nvPicPr>
          <p:cNvPr id="30" name="Graphic 29">
            <a:extLst>
              <a:ext uri="{FF2B5EF4-FFF2-40B4-BE49-F238E27FC236}">
                <a16:creationId xmlns:a16="http://schemas.microsoft.com/office/drawing/2014/main" id="{FC825F47-1B5B-B977-3A2C-74E7E768AE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498">
            <a:off x="5636048" y="1558937"/>
            <a:ext cx="2294247" cy="2658321"/>
          </a:xfrm>
          <a:prstGeom prst="rect">
            <a:avLst/>
          </a:prstGeom>
        </p:spPr>
      </p:pic>
      <p:pic>
        <p:nvPicPr>
          <p:cNvPr id="32" name="Graphic 31">
            <a:extLst>
              <a:ext uri="{FF2B5EF4-FFF2-40B4-BE49-F238E27FC236}">
                <a16:creationId xmlns:a16="http://schemas.microsoft.com/office/drawing/2014/main" id="{94C39C32-0F75-8601-CEDD-C8761DDAC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1749" y="1338114"/>
            <a:ext cx="813056" cy="1822366"/>
          </a:xfrm>
          <a:prstGeom prst="rect">
            <a:avLst/>
          </a:prstGeom>
        </p:spPr>
      </p:pic>
      <p:sp>
        <p:nvSpPr>
          <p:cNvPr id="16" name="TextBox 15">
            <a:extLst>
              <a:ext uri="{FF2B5EF4-FFF2-40B4-BE49-F238E27FC236}">
                <a16:creationId xmlns:a16="http://schemas.microsoft.com/office/drawing/2014/main" id="{51A30EBA-2FAB-AFDD-E363-BAB5CF338359}"/>
              </a:ext>
            </a:extLst>
          </p:cNvPr>
          <p:cNvSpPr txBox="1"/>
          <p:nvPr/>
        </p:nvSpPr>
        <p:spPr>
          <a:xfrm>
            <a:off x="5969083" y="1518132"/>
            <a:ext cx="2269736" cy="562655"/>
          </a:xfrm>
          <a:prstGeom prst="rect">
            <a:avLst/>
          </a:prstGeom>
          <a:solidFill>
            <a:schemeClr val="bg1"/>
          </a:solidFill>
        </p:spPr>
        <p:txBody>
          <a:bodyPr wrap="square" rtlCol="0">
            <a:spAutoFit/>
          </a:bodyPr>
          <a:lstStyle/>
          <a:p>
            <a:pPr>
              <a:lnSpc>
                <a:spcPct val="105000"/>
              </a:lnSpc>
            </a:pPr>
            <a:r>
              <a:rPr lang="fr-fr" sz="1000" dirty="0">
                <a:solidFill>
                  <a:srgbClr val="292662"/>
                </a:solidFill>
                <a:latin typeface="Ubuntu Light" panose="020B0304030602030204" pitchFamily="34" charset="0"/>
              </a:rPr>
              <a:t>Nous comprenons la mission.</a:t>
            </a:r>
          </a:p>
          <a:p>
            <a:pPr>
              <a:lnSpc>
                <a:spcPct val="105000"/>
              </a:lnSpc>
            </a:pPr>
            <a:r>
              <a:rPr lang="fr-fr" sz="1000" dirty="0">
                <a:solidFill>
                  <a:srgbClr val="292662"/>
                </a:solidFill>
                <a:latin typeface="Ubuntu Light" panose="020B0304030602030204" pitchFamily="34" charset="0"/>
              </a:rPr>
              <a:t>Nous comprenons le travail.</a:t>
            </a:r>
          </a:p>
          <a:p>
            <a:pPr>
              <a:lnSpc>
                <a:spcPct val="105000"/>
              </a:lnSpc>
            </a:pPr>
            <a:r>
              <a:rPr lang="fr-fr" sz="1000" dirty="0">
                <a:solidFill>
                  <a:srgbClr val="292662"/>
                </a:solidFill>
                <a:latin typeface="Ubuntu Light" panose="020B0304030602030204" pitchFamily="34" charset="0"/>
              </a:rPr>
              <a:t>Nous constatons la valeur du travail.</a:t>
            </a:r>
          </a:p>
        </p:txBody>
      </p:sp>
      <p:sp>
        <p:nvSpPr>
          <p:cNvPr id="22" name="Rectangle: Rounded Corners 21">
            <a:extLst>
              <a:ext uri="{FF2B5EF4-FFF2-40B4-BE49-F238E27FC236}">
                <a16:creationId xmlns:a16="http://schemas.microsoft.com/office/drawing/2014/main" id="{FBEF56A2-0E18-F4C5-891C-A3EC7EC0945B}"/>
              </a:ext>
            </a:extLst>
          </p:cNvPr>
          <p:cNvSpPr/>
          <p:nvPr/>
        </p:nvSpPr>
        <p:spPr>
          <a:xfrm>
            <a:off x="5621867" y="1205452"/>
            <a:ext cx="2591553" cy="27699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A6B3B4B-41D5-A407-9388-7552CB604AB3}"/>
              </a:ext>
            </a:extLst>
          </p:cNvPr>
          <p:cNvSpPr txBox="1"/>
          <p:nvPr/>
        </p:nvSpPr>
        <p:spPr>
          <a:xfrm>
            <a:off x="5621867" y="1223039"/>
            <a:ext cx="2569882" cy="230832"/>
          </a:xfrm>
          <a:prstGeom prst="rect">
            <a:avLst/>
          </a:prstGeom>
          <a:noFill/>
        </p:spPr>
        <p:txBody>
          <a:bodyPr wrap="square" lIns="0" rIns="0" rtlCol="0">
            <a:spAutoFit/>
          </a:bodyPr>
          <a:lstStyle/>
          <a:p>
            <a:pPr algn="ctr"/>
            <a:r>
              <a:rPr lang="fr-fr" sz="900" b="1" dirty="0">
                <a:solidFill>
                  <a:srgbClr val="292662"/>
                </a:solidFill>
                <a:latin typeface="Ubuntu Light" panose="020B0304030602030204" pitchFamily="34" charset="0"/>
              </a:rPr>
              <a:t>Les personnes au sein de Special Olympics</a:t>
            </a:r>
          </a:p>
        </p:txBody>
      </p:sp>
    </p:spTree>
    <p:extLst>
      <p:ext uri="{BB962C8B-B14F-4D97-AF65-F5344CB8AC3E}">
        <p14:creationId xmlns:p14="http://schemas.microsoft.com/office/powerpoint/2010/main" val="242079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EB3A-E39C-09A2-DBE1-CBE56F045F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9DD91D-5699-BBA0-5FF7-DE0ACCF0392D}"/>
              </a:ext>
            </a:extLst>
          </p:cNvPr>
          <p:cNvSpPr>
            <a:spLocks noGrp="1"/>
          </p:cNvSpPr>
          <p:nvPr>
            <p:ph type="body" sz="quarter" idx="11"/>
          </p:nvPr>
        </p:nvSpPr>
        <p:spPr/>
        <p:txBody>
          <a:bodyPr>
            <a:normAutofit/>
          </a:bodyPr>
          <a:lstStyle/>
          <a:p>
            <a:r>
              <a:rPr lang="fr-fr" sz="1300" dirty="0"/>
              <a:t>Témoignages d’impact</a:t>
            </a:r>
          </a:p>
        </p:txBody>
      </p:sp>
      <p:sp>
        <p:nvSpPr>
          <p:cNvPr id="3" name="Text Placeholder 2">
            <a:extLst>
              <a:ext uri="{FF2B5EF4-FFF2-40B4-BE49-F238E27FC236}">
                <a16:creationId xmlns:a16="http://schemas.microsoft.com/office/drawing/2014/main" id="{8256A388-6571-0B45-BEDD-1B874D8A5546}"/>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5C927DF0-F947-506E-31CF-47AFCBA1ADCB}"/>
              </a:ext>
            </a:extLst>
          </p:cNvPr>
          <p:cNvSpPr>
            <a:spLocks noGrp="1"/>
          </p:cNvSpPr>
          <p:nvPr>
            <p:ph type="body" sz="quarter" idx="13"/>
          </p:nvPr>
        </p:nvSpPr>
        <p:spPr/>
        <p:txBody>
          <a:bodyPr/>
          <a:lstStyle/>
          <a:p>
            <a:r>
              <a:rPr lang="fr-fr" dirty="0"/>
              <a:t>Premier jour</a:t>
            </a:r>
          </a:p>
        </p:txBody>
      </p:sp>
      <p:sp>
        <p:nvSpPr>
          <p:cNvPr id="6" name="TextBox 5">
            <a:extLst>
              <a:ext uri="{FF2B5EF4-FFF2-40B4-BE49-F238E27FC236}">
                <a16:creationId xmlns:a16="http://schemas.microsoft.com/office/drawing/2014/main" id="{3D07369D-01A1-E949-ECDD-E145A0948840}"/>
              </a:ext>
            </a:extLst>
          </p:cNvPr>
          <p:cNvSpPr txBox="1"/>
          <p:nvPr/>
        </p:nvSpPr>
        <p:spPr>
          <a:xfrm>
            <a:off x="5894747" y="3262362"/>
            <a:ext cx="5591176" cy="1053109"/>
          </a:xfrm>
          <a:prstGeom prst="rect">
            <a:avLst/>
          </a:prstGeom>
          <a:noFill/>
        </p:spPr>
        <p:txBody>
          <a:bodyPr wrap="square" rtlCol="0">
            <a:spAutoFit/>
          </a:bodyPr>
          <a:lstStyle/>
          <a:p>
            <a:pPr>
              <a:lnSpc>
                <a:spcPct val="120000"/>
              </a:lnSpc>
              <a:spcAft>
                <a:spcPts val="1200"/>
              </a:spcAft>
            </a:pPr>
            <a:r>
              <a:rPr lang="fr-fr" dirty="0">
                <a:solidFill>
                  <a:srgbClr val="292662"/>
                </a:solidFill>
                <a:latin typeface="Ubuntu" panose="020B0504030602030204" pitchFamily="34" charset="0"/>
              </a:rPr>
              <a:t>Les témoignages d’impact </a:t>
            </a:r>
            <a:r>
              <a:rPr lang="fr-fr" b="1" dirty="0">
                <a:solidFill>
                  <a:srgbClr val="F6891F"/>
                </a:solidFill>
                <a:latin typeface="Ubuntu Light" panose="020B0304030602030204" pitchFamily="34" charset="0"/>
              </a:rPr>
              <a:t>expliquent précisément </a:t>
            </a:r>
            <a:r>
              <a:rPr lang="fr-fr" dirty="0">
                <a:solidFill>
                  <a:srgbClr val="292662"/>
                </a:solidFill>
                <a:latin typeface="Ubuntu" panose="020B0504030602030204" pitchFamily="34" charset="0"/>
              </a:rPr>
              <a:t>ce que Special Olympics a fait pour provoquer un </a:t>
            </a:r>
            <a:r>
              <a:rPr lang="fr-fr" b="1" dirty="0">
                <a:solidFill>
                  <a:srgbClr val="292662"/>
                </a:solidFill>
                <a:latin typeface="Ubuntu Light" panose="020B0304030602030204" pitchFamily="34" charset="0"/>
              </a:rPr>
              <a:t>changement</a:t>
            </a:r>
            <a:r>
              <a:rPr lang="fr-fr" dirty="0">
                <a:solidFill>
                  <a:srgbClr val="292662"/>
                </a:solidFill>
                <a:latin typeface="Ubuntu" panose="020B0504030602030204" pitchFamily="34" charset="0"/>
              </a:rPr>
              <a:t> dans la vie de quelqu’un.</a:t>
            </a:r>
          </a:p>
        </p:txBody>
      </p:sp>
      <p:sp>
        <p:nvSpPr>
          <p:cNvPr id="7" name="TextBox 6">
            <a:extLst>
              <a:ext uri="{FF2B5EF4-FFF2-40B4-BE49-F238E27FC236}">
                <a16:creationId xmlns:a16="http://schemas.microsoft.com/office/drawing/2014/main" id="{B9CC8551-885F-80C9-D4FC-D76AB392C017}"/>
              </a:ext>
            </a:extLst>
          </p:cNvPr>
          <p:cNvSpPr txBox="1"/>
          <p:nvPr/>
        </p:nvSpPr>
        <p:spPr>
          <a:xfrm>
            <a:off x="5894747" y="4389177"/>
            <a:ext cx="4743449" cy="1053109"/>
          </a:xfrm>
          <a:prstGeom prst="rect">
            <a:avLst/>
          </a:prstGeom>
          <a:noFill/>
        </p:spPr>
        <p:txBody>
          <a:bodyPr wrap="square" rtlCol="0">
            <a:spAutoFit/>
          </a:bodyPr>
          <a:lstStyle/>
          <a:p>
            <a:pPr>
              <a:lnSpc>
                <a:spcPct val="120000"/>
              </a:lnSpc>
              <a:spcAft>
                <a:spcPts val="1200"/>
              </a:spcAft>
            </a:pPr>
            <a:r>
              <a:rPr lang="fr-fr" dirty="0">
                <a:solidFill>
                  <a:srgbClr val="292662"/>
                </a:solidFill>
                <a:latin typeface="Ubuntu" panose="020B0504030602030204" pitchFamily="34" charset="0"/>
              </a:rPr>
              <a:t>Pour démontrer cet impact, il faut expliquer ce que Special Olympics a fait et ce qui s’est passé en conséquence.</a:t>
            </a:r>
          </a:p>
        </p:txBody>
      </p:sp>
      <p:sp>
        <p:nvSpPr>
          <p:cNvPr id="5" name="TextBox 4">
            <a:extLst>
              <a:ext uri="{FF2B5EF4-FFF2-40B4-BE49-F238E27FC236}">
                <a16:creationId xmlns:a16="http://schemas.microsoft.com/office/drawing/2014/main" id="{30910DC9-400F-FB5F-E155-781C8FD04A17}"/>
              </a:ext>
            </a:extLst>
          </p:cNvPr>
          <p:cNvSpPr txBox="1"/>
          <p:nvPr/>
        </p:nvSpPr>
        <p:spPr>
          <a:xfrm>
            <a:off x="5511706" y="1473996"/>
            <a:ext cx="5745179" cy="1089529"/>
          </a:xfrm>
          <a:prstGeom prst="rect">
            <a:avLst/>
          </a:prstGeom>
          <a:noFill/>
        </p:spPr>
        <p:txBody>
          <a:bodyPr wrap="square" rtlCol="0">
            <a:spAutoFit/>
          </a:bodyPr>
          <a:lstStyle/>
          <a:p>
            <a:pPr>
              <a:lnSpc>
                <a:spcPct val="90000"/>
              </a:lnSpc>
            </a:pPr>
            <a:r>
              <a:rPr lang="fr-fr" sz="2400" b="1" dirty="0">
                <a:solidFill>
                  <a:srgbClr val="292662"/>
                </a:solidFill>
                <a:latin typeface="Ubuntu" panose="020B0504030602030204" pitchFamily="34" charset="0"/>
              </a:rPr>
              <a:t>Les changements qui surviennent </a:t>
            </a:r>
            <a:r>
              <a:rPr lang="fr-fr" sz="2400" b="1">
                <a:solidFill>
                  <a:srgbClr val="292662"/>
                </a:solidFill>
                <a:latin typeface="Ubuntu" panose="020B0504030602030204" pitchFamily="34" charset="0"/>
              </a:rPr>
              <a:t>dans la </a:t>
            </a:r>
            <a:r>
              <a:rPr lang="fr-fr" sz="2400" b="1" dirty="0">
                <a:solidFill>
                  <a:srgbClr val="292662"/>
                </a:solidFill>
                <a:latin typeface="Ubuntu" panose="020B0504030602030204" pitchFamily="34" charset="0"/>
              </a:rPr>
              <a:t>vie d’une personne se </a:t>
            </a:r>
            <a:r>
              <a:rPr lang="fr-fr" sz="2400" b="1">
                <a:solidFill>
                  <a:srgbClr val="292662"/>
                </a:solidFill>
                <a:latin typeface="Ubuntu" panose="020B0504030602030204" pitchFamily="34" charset="0"/>
              </a:rPr>
              <a:t>ressentent comme </a:t>
            </a:r>
            <a:r>
              <a:rPr lang="fr-fr" sz="2400" b="1" dirty="0">
                <a:solidFill>
                  <a:srgbClr val="292662"/>
                </a:solidFill>
                <a:latin typeface="Ubuntu" panose="020B0504030602030204" pitchFamily="34" charset="0"/>
              </a:rPr>
              <a:t>un impact</a:t>
            </a:r>
          </a:p>
        </p:txBody>
      </p:sp>
      <p:pic>
        <p:nvPicPr>
          <p:cNvPr id="15" name="Picture 14">
            <a:extLst>
              <a:ext uri="{FF2B5EF4-FFF2-40B4-BE49-F238E27FC236}">
                <a16:creationId xmlns:a16="http://schemas.microsoft.com/office/drawing/2014/main" id="{9D23D154-E374-2B7C-A248-5315CBABAC95}"/>
              </a:ext>
            </a:extLst>
          </p:cNvPr>
          <p:cNvPicPr>
            <a:picLocks noChangeAspect="1"/>
          </p:cNvPicPr>
          <p:nvPr/>
        </p:nvPicPr>
        <p:blipFill>
          <a:blip r:embed="rId3">
            <a:extLst>
              <a:ext uri="{28A0092B-C50C-407E-A947-70E740481C1C}">
                <a14:useLocalDpi xmlns:a14="http://schemas.microsoft.com/office/drawing/2010/main" val="0"/>
              </a:ext>
            </a:extLst>
          </a:blip>
          <a:srcRect l="8322" r="8322"/>
          <a:stretch/>
        </p:blipFill>
        <p:spPr>
          <a:xfrm>
            <a:off x="-1" y="1635047"/>
            <a:ext cx="5200651" cy="4152298"/>
          </a:xfrm>
          <a:prstGeom prst="rect">
            <a:avLst/>
          </a:prstGeom>
        </p:spPr>
      </p:pic>
      <p:sp>
        <p:nvSpPr>
          <p:cNvPr id="16" name="TextBox 15">
            <a:extLst>
              <a:ext uri="{FF2B5EF4-FFF2-40B4-BE49-F238E27FC236}">
                <a16:creationId xmlns:a16="http://schemas.microsoft.com/office/drawing/2014/main" id="{40914F14-42D5-1A07-EE62-1B47ABCB3A1D}"/>
              </a:ext>
            </a:extLst>
          </p:cNvPr>
          <p:cNvSpPr txBox="1"/>
          <p:nvPr/>
        </p:nvSpPr>
        <p:spPr>
          <a:xfrm>
            <a:off x="5511706" y="2707295"/>
            <a:ext cx="5974217" cy="486993"/>
          </a:xfrm>
          <a:prstGeom prst="rect">
            <a:avLst/>
          </a:prstGeom>
          <a:noFill/>
        </p:spPr>
        <p:txBody>
          <a:bodyPr wrap="square" rtlCol="0">
            <a:spAutoFit/>
          </a:bodyPr>
          <a:lstStyle/>
          <a:p>
            <a:pPr marL="358775" indent="-358775">
              <a:lnSpc>
                <a:spcPct val="120000"/>
              </a:lnSpc>
              <a:spcAft>
                <a:spcPts val="1200"/>
              </a:spcAft>
              <a:buBlip>
                <a:blip r:embed="rId4"/>
              </a:buBlip>
            </a:pPr>
            <a:r>
              <a:rPr lang="fr-fr" sz="2400" dirty="0">
                <a:solidFill>
                  <a:srgbClr val="292662"/>
                </a:solidFill>
                <a:latin typeface="Ubuntu" panose="020B0504030602030204" pitchFamily="34" charset="0"/>
              </a:rPr>
              <a:t>L’impact est un </a:t>
            </a:r>
            <a:r>
              <a:rPr lang="fr-fr" sz="2400" b="1" dirty="0">
                <a:solidFill>
                  <a:srgbClr val="F6891F"/>
                </a:solidFill>
                <a:latin typeface="Ubuntu" panose="020B0504030602030204" pitchFamily="34" charset="0"/>
              </a:rPr>
              <a:t>changement</a:t>
            </a:r>
            <a:r>
              <a:rPr lang="fr-fr" sz="2400" dirty="0">
                <a:solidFill>
                  <a:srgbClr val="292662"/>
                </a:solidFill>
                <a:latin typeface="Ubuntu" panose="020B0504030602030204" pitchFamily="34" charset="0"/>
              </a:rPr>
              <a:t>.</a:t>
            </a:r>
          </a:p>
        </p:txBody>
      </p:sp>
    </p:spTree>
    <p:extLst>
      <p:ext uri="{BB962C8B-B14F-4D97-AF65-F5344CB8AC3E}">
        <p14:creationId xmlns:p14="http://schemas.microsoft.com/office/powerpoint/2010/main" val="266038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C0A3F-1F7F-784B-C17F-DBF8861FB452}"/>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18E37E93-AAA3-447F-737B-94A762E22607}"/>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0C0B1345-2F2F-AE24-971A-B6AABAFF38E9}"/>
              </a:ext>
            </a:extLst>
          </p:cNvPr>
          <p:cNvSpPr>
            <a:spLocks noGrp="1"/>
          </p:cNvSpPr>
          <p:nvPr>
            <p:ph type="body" sz="quarter" idx="13"/>
          </p:nvPr>
        </p:nvSpPr>
        <p:spPr/>
        <p:txBody>
          <a:bodyPr/>
          <a:lstStyle/>
          <a:p>
            <a:r>
              <a:rPr lang="fr-fr" dirty="0"/>
              <a:t>Premier jour</a:t>
            </a:r>
          </a:p>
        </p:txBody>
      </p:sp>
      <p:sp>
        <p:nvSpPr>
          <p:cNvPr id="6" name="TextBox 5">
            <a:extLst>
              <a:ext uri="{FF2B5EF4-FFF2-40B4-BE49-F238E27FC236}">
                <a16:creationId xmlns:a16="http://schemas.microsoft.com/office/drawing/2014/main" id="{1421AF0C-2F0A-6ACC-CF83-78779FC44DD9}"/>
              </a:ext>
            </a:extLst>
          </p:cNvPr>
          <p:cNvSpPr txBox="1"/>
          <p:nvPr/>
        </p:nvSpPr>
        <p:spPr>
          <a:xfrm>
            <a:off x="673005" y="1957658"/>
            <a:ext cx="8666939" cy="424732"/>
          </a:xfrm>
          <a:prstGeom prst="rect">
            <a:avLst/>
          </a:prstGeom>
          <a:noFill/>
        </p:spPr>
        <p:txBody>
          <a:bodyPr wrap="square" rtlCol="0">
            <a:spAutoFit/>
          </a:bodyPr>
          <a:lstStyle/>
          <a:p>
            <a:pPr>
              <a:lnSpc>
                <a:spcPct val="90000"/>
              </a:lnSpc>
            </a:pPr>
            <a:r>
              <a:rPr lang="fr-fr" sz="2400" b="1" dirty="0">
                <a:solidFill>
                  <a:srgbClr val="292662"/>
                </a:solidFill>
                <a:latin typeface="Ubuntu" panose="020B0504030602030204" pitchFamily="34" charset="0"/>
              </a:rPr>
              <a:t>Toutes les histoires comportent trois parties :</a:t>
            </a:r>
          </a:p>
        </p:txBody>
      </p:sp>
      <p:sp>
        <p:nvSpPr>
          <p:cNvPr id="9" name="TextBox 8">
            <a:extLst>
              <a:ext uri="{FF2B5EF4-FFF2-40B4-BE49-F238E27FC236}">
                <a16:creationId xmlns:a16="http://schemas.microsoft.com/office/drawing/2014/main" id="{D88C54B8-330E-2DF4-C1F8-24322890D294}"/>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fr-fr" sz="1700" b="1" dirty="0">
                <a:solidFill>
                  <a:srgbClr val="292662"/>
                </a:solidFill>
                <a:latin typeface="Ubuntu" panose="020B0504030602030204" pitchFamily="34" charset="0"/>
              </a:rPr>
              <a:t>La situation</a:t>
            </a:r>
          </a:p>
        </p:txBody>
      </p:sp>
      <p:sp>
        <p:nvSpPr>
          <p:cNvPr id="10" name="TextBox 9">
            <a:extLst>
              <a:ext uri="{FF2B5EF4-FFF2-40B4-BE49-F238E27FC236}">
                <a16:creationId xmlns:a16="http://schemas.microsoft.com/office/drawing/2014/main" id="{FA3EF445-8A9B-7BAB-AB01-80F7BF403D87}"/>
              </a:ext>
            </a:extLst>
          </p:cNvPr>
          <p:cNvSpPr txBox="1"/>
          <p:nvPr/>
        </p:nvSpPr>
        <p:spPr>
          <a:xfrm>
            <a:off x="3997222" y="3915132"/>
            <a:ext cx="3182038" cy="685829"/>
          </a:xfrm>
          <a:prstGeom prst="rect">
            <a:avLst/>
          </a:prstGeom>
          <a:noFill/>
        </p:spPr>
        <p:txBody>
          <a:bodyPr wrap="square" rtlCol="0">
            <a:spAutoFit/>
          </a:bodyPr>
          <a:lstStyle/>
          <a:p>
            <a:pPr>
              <a:lnSpc>
                <a:spcPct val="120000"/>
              </a:lnSpc>
              <a:spcAft>
                <a:spcPts val="1200"/>
              </a:spcAft>
            </a:pPr>
            <a:r>
              <a:rPr lang="fr-fr" sz="1700" b="1" dirty="0">
                <a:solidFill>
                  <a:srgbClr val="292662"/>
                </a:solidFill>
                <a:latin typeface="Ubuntu" panose="020B0504030602030204" pitchFamily="34" charset="0"/>
              </a:rPr>
              <a:t>Quelque chose vient changer la situation</a:t>
            </a:r>
          </a:p>
        </p:txBody>
      </p:sp>
      <p:sp>
        <p:nvSpPr>
          <p:cNvPr id="11" name="TextBox 10">
            <a:extLst>
              <a:ext uri="{FF2B5EF4-FFF2-40B4-BE49-F238E27FC236}">
                <a16:creationId xmlns:a16="http://schemas.microsoft.com/office/drawing/2014/main" id="{21FE1607-5166-A749-5EA2-02301C6799CC}"/>
              </a:ext>
            </a:extLst>
          </p:cNvPr>
          <p:cNvSpPr txBox="1"/>
          <p:nvPr/>
        </p:nvSpPr>
        <p:spPr>
          <a:xfrm>
            <a:off x="8379380" y="3924569"/>
            <a:ext cx="3529591" cy="371897"/>
          </a:xfrm>
          <a:prstGeom prst="rect">
            <a:avLst/>
          </a:prstGeom>
          <a:noFill/>
        </p:spPr>
        <p:txBody>
          <a:bodyPr wrap="square" rtlCol="0">
            <a:spAutoFit/>
          </a:bodyPr>
          <a:lstStyle/>
          <a:p>
            <a:pPr>
              <a:lnSpc>
                <a:spcPct val="120000"/>
              </a:lnSpc>
              <a:spcAft>
                <a:spcPts val="1200"/>
              </a:spcAft>
            </a:pPr>
            <a:r>
              <a:rPr lang="fr-fr" sz="1700" b="1" dirty="0">
                <a:solidFill>
                  <a:srgbClr val="292662"/>
                </a:solidFill>
                <a:latin typeface="Ubuntu" panose="020B0504030602030204" pitchFamily="34" charset="0"/>
              </a:rPr>
              <a:t>Le résultat de ce changement.</a:t>
            </a:r>
          </a:p>
        </p:txBody>
      </p:sp>
      <p:sp>
        <p:nvSpPr>
          <p:cNvPr id="12" name="TextBox 11">
            <a:extLst>
              <a:ext uri="{FF2B5EF4-FFF2-40B4-BE49-F238E27FC236}">
                <a16:creationId xmlns:a16="http://schemas.microsoft.com/office/drawing/2014/main" id="{50668439-A80B-2831-C3AB-A3094CAC3B6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fr-fr" b="1" dirty="0">
                <a:solidFill>
                  <a:srgbClr val="F6891F"/>
                </a:solidFill>
                <a:latin typeface="Ubuntu" panose="020B0504030602030204" pitchFamily="34" charset="0"/>
              </a:rPr>
              <a:t>Le début</a:t>
            </a:r>
          </a:p>
        </p:txBody>
      </p:sp>
      <p:sp>
        <p:nvSpPr>
          <p:cNvPr id="13" name="TextBox 12">
            <a:extLst>
              <a:ext uri="{FF2B5EF4-FFF2-40B4-BE49-F238E27FC236}">
                <a16:creationId xmlns:a16="http://schemas.microsoft.com/office/drawing/2014/main" id="{52E0925D-E3B9-3C9B-09D3-C6CACE3A590A}"/>
              </a:ext>
            </a:extLst>
          </p:cNvPr>
          <p:cNvSpPr txBox="1"/>
          <p:nvPr/>
        </p:nvSpPr>
        <p:spPr>
          <a:xfrm>
            <a:off x="4008108" y="3414723"/>
            <a:ext cx="3182038" cy="388311"/>
          </a:xfrm>
          <a:prstGeom prst="rect">
            <a:avLst/>
          </a:prstGeom>
          <a:noFill/>
        </p:spPr>
        <p:txBody>
          <a:bodyPr wrap="square" rtlCol="0">
            <a:spAutoFit/>
          </a:bodyPr>
          <a:lstStyle/>
          <a:p>
            <a:pPr>
              <a:lnSpc>
                <a:spcPct val="120000"/>
              </a:lnSpc>
              <a:spcAft>
                <a:spcPts val="1200"/>
              </a:spcAft>
            </a:pPr>
            <a:r>
              <a:rPr lang="fr-fr" b="1" dirty="0">
                <a:solidFill>
                  <a:srgbClr val="F6891F"/>
                </a:solidFill>
                <a:latin typeface="Ubuntu" panose="020B0504030602030204" pitchFamily="34" charset="0"/>
              </a:rPr>
              <a:t>Le milieu</a:t>
            </a:r>
          </a:p>
        </p:txBody>
      </p:sp>
      <p:sp>
        <p:nvSpPr>
          <p:cNvPr id="14" name="TextBox 13">
            <a:extLst>
              <a:ext uri="{FF2B5EF4-FFF2-40B4-BE49-F238E27FC236}">
                <a16:creationId xmlns:a16="http://schemas.microsoft.com/office/drawing/2014/main" id="{54B08805-2BAB-5E14-FBD7-5DFE799D1805}"/>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fr-fr" b="1" dirty="0">
                <a:solidFill>
                  <a:srgbClr val="F6891F"/>
                </a:solidFill>
                <a:latin typeface="Ubuntu" panose="020B0504030602030204" pitchFamily="34" charset="0"/>
              </a:rPr>
              <a:t>La fin</a:t>
            </a:r>
          </a:p>
        </p:txBody>
      </p:sp>
      <p:pic>
        <p:nvPicPr>
          <p:cNvPr id="24" name="Graphic 23">
            <a:extLst>
              <a:ext uri="{FF2B5EF4-FFF2-40B4-BE49-F238E27FC236}">
                <a16:creationId xmlns:a16="http://schemas.microsoft.com/office/drawing/2014/main" id="{60396179-9004-5DBF-2414-18A32056B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FE501B2A-FC93-F12B-7745-24FE27B39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E67EDD50-6AB7-14EF-E2C6-6B4C6CB99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8108" y="2987618"/>
            <a:ext cx="360000" cy="360000"/>
          </a:xfrm>
          <a:prstGeom prst="rect">
            <a:avLst/>
          </a:prstGeom>
        </p:spPr>
      </p:pic>
      <p:pic>
        <p:nvPicPr>
          <p:cNvPr id="28" name="Graphic 27">
            <a:extLst>
              <a:ext uri="{FF2B5EF4-FFF2-40B4-BE49-F238E27FC236}">
                <a16:creationId xmlns:a16="http://schemas.microsoft.com/office/drawing/2014/main" id="{DFF59BFC-2BC6-6F33-4E95-92EB0DA7E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
        <p:nvSpPr>
          <p:cNvPr id="15" name="TextBox 14">
            <a:extLst>
              <a:ext uri="{FF2B5EF4-FFF2-40B4-BE49-F238E27FC236}">
                <a16:creationId xmlns:a16="http://schemas.microsoft.com/office/drawing/2014/main" id="{EDFB34EF-B255-377B-7314-84DE458C2202}"/>
              </a:ext>
            </a:extLst>
          </p:cNvPr>
          <p:cNvSpPr txBox="1"/>
          <p:nvPr/>
        </p:nvSpPr>
        <p:spPr>
          <a:xfrm>
            <a:off x="785234" y="4249012"/>
            <a:ext cx="3346544" cy="371897"/>
          </a:xfrm>
          <a:prstGeom prst="rect">
            <a:avLst/>
          </a:prstGeom>
          <a:noFill/>
        </p:spPr>
        <p:txBody>
          <a:bodyPr wrap="square" rtlCol="0">
            <a:spAutoFit/>
          </a:bodyPr>
          <a:lstStyle/>
          <a:p>
            <a:pPr>
              <a:lnSpc>
                <a:spcPct val="120000"/>
              </a:lnSpc>
              <a:spcAft>
                <a:spcPts val="1200"/>
              </a:spcAft>
            </a:pPr>
            <a:r>
              <a:rPr lang="fr-fr" sz="1700" i="1" dirty="0">
                <a:solidFill>
                  <a:srgbClr val="292662"/>
                </a:solidFill>
                <a:latin typeface="Ubuntu" panose="020B0504030602030204" pitchFamily="34" charset="0"/>
              </a:rPr>
              <a:t>Il était une fois…</a:t>
            </a:r>
          </a:p>
        </p:txBody>
      </p:sp>
      <p:sp>
        <p:nvSpPr>
          <p:cNvPr id="16" name="TextBox 15">
            <a:extLst>
              <a:ext uri="{FF2B5EF4-FFF2-40B4-BE49-F238E27FC236}">
                <a16:creationId xmlns:a16="http://schemas.microsoft.com/office/drawing/2014/main" id="{3B8F353E-71E1-B2E1-E0D0-0EA6EA80A0C4}"/>
              </a:ext>
            </a:extLst>
          </p:cNvPr>
          <p:cNvSpPr txBox="1"/>
          <p:nvPr/>
        </p:nvSpPr>
        <p:spPr>
          <a:xfrm>
            <a:off x="3997222" y="4578649"/>
            <a:ext cx="3346544" cy="371897"/>
          </a:xfrm>
          <a:prstGeom prst="rect">
            <a:avLst/>
          </a:prstGeom>
          <a:noFill/>
        </p:spPr>
        <p:txBody>
          <a:bodyPr wrap="square" rtlCol="0">
            <a:spAutoFit/>
          </a:bodyPr>
          <a:lstStyle/>
          <a:p>
            <a:pPr>
              <a:lnSpc>
                <a:spcPct val="120000"/>
              </a:lnSpc>
              <a:spcAft>
                <a:spcPts val="1200"/>
              </a:spcAft>
            </a:pPr>
            <a:r>
              <a:rPr lang="fr-fr" sz="1700" i="1" dirty="0">
                <a:solidFill>
                  <a:srgbClr val="292662"/>
                </a:solidFill>
                <a:latin typeface="Ubuntu" panose="020B0504030602030204" pitchFamily="34" charset="0"/>
              </a:rPr>
              <a:t>…est arrivée une fée aux pouvoirs magiques…</a:t>
            </a:r>
          </a:p>
        </p:txBody>
      </p:sp>
      <p:sp>
        <p:nvSpPr>
          <p:cNvPr id="17" name="TextBox 16">
            <a:extLst>
              <a:ext uri="{FF2B5EF4-FFF2-40B4-BE49-F238E27FC236}">
                <a16:creationId xmlns:a16="http://schemas.microsoft.com/office/drawing/2014/main" id="{953FD806-F5AE-4C8C-6518-17C5DC9923FB}"/>
              </a:ext>
            </a:extLst>
          </p:cNvPr>
          <p:cNvSpPr txBox="1"/>
          <p:nvPr/>
        </p:nvSpPr>
        <p:spPr>
          <a:xfrm>
            <a:off x="8379381" y="4249012"/>
            <a:ext cx="3232244" cy="685829"/>
          </a:xfrm>
          <a:prstGeom prst="rect">
            <a:avLst/>
          </a:prstGeom>
          <a:noFill/>
        </p:spPr>
        <p:txBody>
          <a:bodyPr wrap="square" rtlCol="0">
            <a:spAutoFit/>
          </a:bodyPr>
          <a:lstStyle/>
          <a:p>
            <a:pPr>
              <a:lnSpc>
                <a:spcPct val="120000"/>
              </a:lnSpc>
              <a:spcAft>
                <a:spcPts val="1200"/>
              </a:spcAft>
            </a:pPr>
            <a:r>
              <a:rPr lang="fr-fr" sz="1700" i="1" dirty="0">
                <a:solidFill>
                  <a:srgbClr val="292662"/>
                </a:solidFill>
                <a:latin typeface="Ubuntu" panose="020B0504030602030204" pitchFamily="34" charset="0"/>
              </a:rPr>
              <a:t>… et ils vécurent </a:t>
            </a:r>
            <a:r>
              <a:rPr lang="fr-fr" sz="1700" i="1">
                <a:solidFill>
                  <a:srgbClr val="292662"/>
                </a:solidFill>
                <a:latin typeface="Ubuntu" panose="020B0504030602030204" pitchFamily="34" charset="0"/>
              </a:rPr>
              <a:t>heureux </a:t>
            </a:r>
            <a:br>
              <a:rPr lang="fr-fr" sz="1700" i="1">
                <a:solidFill>
                  <a:srgbClr val="292662"/>
                </a:solidFill>
                <a:latin typeface="Ubuntu" panose="020B0504030602030204" pitchFamily="34" charset="0"/>
              </a:rPr>
            </a:br>
            <a:r>
              <a:rPr lang="fr-fr" sz="1700" i="1">
                <a:solidFill>
                  <a:srgbClr val="292662"/>
                </a:solidFill>
                <a:latin typeface="Ubuntu" panose="020B0504030602030204" pitchFamily="34" charset="0"/>
              </a:rPr>
              <a:t>pour </a:t>
            </a:r>
            <a:r>
              <a:rPr lang="fr-fr" sz="1700" i="1" dirty="0">
                <a:solidFill>
                  <a:srgbClr val="292662"/>
                </a:solidFill>
                <a:latin typeface="Ubuntu" panose="020B0504030602030204" pitchFamily="34" charset="0"/>
              </a:rPr>
              <a:t>toujours.</a:t>
            </a:r>
          </a:p>
        </p:txBody>
      </p:sp>
    </p:spTree>
    <p:extLst>
      <p:ext uri="{BB962C8B-B14F-4D97-AF65-F5344CB8AC3E}">
        <p14:creationId xmlns:p14="http://schemas.microsoft.com/office/powerpoint/2010/main" val="226574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69EE-48FE-8456-5962-35FE5756F8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E22D08-50CB-1444-7147-E8EC80427D13}"/>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4425E34E-D887-DB8E-718D-B83AFC60A565}"/>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C3A5BDB7-57AA-223B-7DAB-5FD7F9987C17}"/>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783BE7A1-E6E8-99B7-EE62-87D7D6D6212F}"/>
              </a:ext>
            </a:extLst>
          </p:cNvPr>
          <p:cNvSpPr txBox="1"/>
          <p:nvPr/>
        </p:nvSpPr>
        <p:spPr>
          <a:xfrm>
            <a:off x="785234" y="4249012"/>
            <a:ext cx="3346544" cy="1313693"/>
          </a:xfrm>
          <a:prstGeom prst="rect">
            <a:avLst/>
          </a:prstGeom>
          <a:noFill/>
        </p:spPr>
        <p:txBody>
          <a:bodyPr wrap="square" rtlCol="0">
            <a:spAutoFit/>
          </a:bodyPr>
          <a:lstStyle/>
          <a:p>
            <a:pPr>
              <a:lnSpc>
                <a:spcPct val="120000"/>
              </a:lnSpc>
              <a:spcAft>
                <a:spcPts val="1200"/>
              </a:spcAft>
            </a:pPr>
            <a:r>
              <a:rPr lang="fr-fr" sz="1700" dirty="0">
                <a:solidFill>
                  <a:srgbClr val="292662"/>
                </a:solidFill>
                <a:latin typeface="Ubuntu" panose="020B0504030602030204" pitchFamily="34" charset="0"/>
              </a:rPr>
              <a:t>Décrivez la </a:t>
            </a:r>
            <a:r>
              <a:rPr lang="fr-fr" sz="1700">
                <a:solidFill>
                  <a:srgbClr val="292662"/>
                </a:solidFill>
                <a:latin typeface="Ubuntu" panose="020B0504030602030204" pitchFamily="34" charset="0"/>
              </a:rPr>
              <a:t>problématique </a:t>
            </a:r>
            <a:br>
              <a:rPr lang="fr-fr" sz="1700">
                <a:solidFill>
                  <a:srgbClr val="292662"/>
                </a:solidFill>
                <a:latin typeface="Ubuntu" panose="020B0504030602030204" pitchFamily="34" charset="0"/>
              </a:rPr>
            </a:br>
            <a:r>
              <a:rPr lang="fr-fr" sz="1700">
                <a:solidFill>
                  <a:srgbClr val="292662"/>
                </a:solidFill>
                <a:latin typeface="Ubuntu" panose="020B0504030602030204" pitchFamily="34" charset="0"/>
              </a:rPr>
              <a:t>à </a:t>
            </a:r>
            <a:r>
              <a:rPr lang="fr-fr" sz="1700" dirty="0">
                <a:solidFill>
                  <a:srgbClr val="292662"/>
                </a:solidFill>
                <a:latin typeface="Ubuntu" panose="020B0504030602030204" pitchFamily="34" charset="0"/>
              </a:rPr>
              <a:t>laquelle une personne était confrontée avant l’implication de Special Olympics.</a:t>
            </a:r>
          </a:p>
        </p:txBody>
      </p:sp>
      <p:sp>
        <p:nvSpPr>
          <p:cNvPr id="6" name="TextBox 5">
            <a:extLst>
              <a:ext uri="{FF2B5EF4-FFF2-40B4-BE49-F238E27FC236}">
                <a16:creationId xmlns:a16="http://schemas.microsoft.com/office/drawing/2014/main" id="{7E88C257-4960-670A-FF04-F9A63BDCC0B8}"/>
              </a:ext>
            </a:extLst>
          </p:cNvPr>
          <p:cNvSpPr txBox="1"/>
          <p:nvPr/>
        </p:nvSpPr>
        <p:spPr>
          <a:xfrm>
            <a:off x="673006" y="1957658"/>
            <a:ext cx="9926932" cy="424732"/>
          </a:xfrm>
          <a:prstGeom prst="rect">
            <a:avLst/>
          </a:prstGeom>
          <a:noFill/>
        </p:spPr>
        <p:txBody>
          <a:bodyPr wrap="square" rtlCol="0">
            <a:spAutoFit/>
          </a:bodyPr>
          <a:lstStyle/>
          <a:p>
            <a:pPr>
              <a:lnSpc>
                <a:spcPct val="90000"/>
              </a:lnSpc>
            </a:pPr>
            <a:r>
              <a:rPr lang="fr-fr" sz="2400" b="1" dirty="0">
                <a:solidFill>
                  <a:srgbClr val="292662"/>
                </a:solidFill>
                <a:latin typeface="Ubuntu" panose="020B0504030602030204" pitchFamily="34" charset="0"/>
              </a:rPr>
              <a:t>Les témoignages d’impact comportent également 3 parties</a:t>
            </a:r>
          </a:p>
        </p:txBody>
      </p:sp>
      <p:sp>
        <p:nvSpPr>
          <p:cNvPr id="7" name="TextBox 6">
            <a:extLst>
              <a:ext uri="{FF2B5EF4-FFF2-40B4-BE49-F238E27FC236}">
                <a16:creationId xmlns:a16="http://schemas.microsoft.com/office/drawing/2014/main" id="{411C0CBF-A295-AEAE-1908-FE592B17A102}"/>
              </a:ext>
            </a:extLst>
          </p:cNvPr>
          <p:cNvSpPr txBox="1"/>
          <p:nvPr/>
        </p:nvSpPr>
        <p:spPr>
          <a:xfrm>
            <a:off x="4508962" y="4249012"/>
            <a:ext cx="3346544" cy="1627625"/>
          </a:xfrm>
          <a:prstGeom prst="rect">
            <a:avLst/>
          </a:prstGeom>
          <a:noFill/>
        </p:spPr>
        <p:txBody>
          <a:bodyPr wrap="square" rtlCol="0">
            <a:spAutoFit/>
          </a:bodyPr>
          <a:lstStyle/>
          <a:p>
            <a:pPr>
              <a:lnSpc>
                <a:spcPct val="120000"/>
              </a:lnSpc>
              <a:spcAft>
                <a:spcPts val="1200"/>
              </a:spcAft>
            </a:pPr>
            <a:r>
              <a:rPr lang="fr-fr" sz="1700" dirty="0">
                <a:solidFill>
                  <a:srgbClr val="292662"/>
                </a:solidFill>
                <a:latin typeface="Ubuntu" panose="020B0504030602030204" pitchFamily="34" charset="0"/>
              </a:rPr>
              <a:t>Expliquez précisément le travail effectué par Special Olympics qui a permis de résoudre la problématique pour cette personne.</a:t>
            </a:r>
          </a:p>
        </p:txBody>
      </p:sp>
      <p:sp>
        <p:nvSpPr>
          <p:cNvPr id="8" name="TextBox 7">
            <a:extLst>
              <a:ext uri="{FF2B5EF4-FFF2-40B4-BE49-F238E27FC236}">
                <a16:creationId xmlns:a16="http://schemas.microsoft.com/office/drawing/2014/main" id="{7621F191-91F2-AAAB-7E4B-8ADF1BD74B6A}"/>
              </a:ext>
            </a:extLst>
          </p:cNvPr>
          <p:cNvSpPr txBox="1"/>
          <p:nvPr/>
        </p:nvSpPr>
        <p:spPr>
          <a:xfrm>
            <a:off x="8379381" y="4249012"/>
            <a:ext cx="3232244" cy="999761"/>
          </a:xfrm>
          <a:prstGeom prst="rect">
            <a:avLst/>
          </a:prstGeom>
          <a:noFill/>
        </p:spPr>
        <p:txBody>
          <a:bodyPr wrap="square" rtlCol="0">
            <a:spAutoFit/>
          </a:bodyPr>
          <a:lstStyle/>
          <a:p>
            <a:pPr>
              <a:lnSpc>
                <a:spcPct val="120000"/>
              </a:lnSpc>
              <a:spcAft>
                <a:spcPts val="1200"/>
              </a:spcAft>
            </a:pPr>
            <a:r>
              <a:rPr lang="fr-fr" sz="1700" dirty="0">
                <a:solidFill>
                  <a:srgbClr val="292662"/>
                </a:solidFill>
                <a:latin typeface="Ubuntu" panose="020B0504030602030204" pitchFamily="34" charset="0"/>
              </a:rPr>
              <a:t>Montrez ce qui s’est passé dans la vie d’une personne grâce à la démarche de Special Olympics.</a:t>
            </a:r>
          </a:p>
        </p:txBody>
      </p:sp>
      <p:sp>
        <p:nvSpPr>
          <p:cNvPr id="9" name="TextBox 8">
            <a:extLst>
              <a:ext uri="{FF2B5EF4-FFF2-40B4-BE49-F238E27FC236}">
                <a16:creationId xmlns:a16="http://schemas.microsoft.com/office/drawing/2014/main" id="{1EC8B1CD-073A-61BB-DBF6-77CDE8DA9E70}"/>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fr-fr" sz="1700" b="1" dirty="0">
                <a:solidFill>
                  <a:srgbClr val="292662"/>
                </a:solidFill>
                <a:latin typeface="Ubuntu Light" panose="020B0304030602030204" pitchFamily="34" charset="0"/>
              </a:rPr>
              <a:t>Problème</a:t>
            </a:r>
          </a:p>
        </p:txBody>
      </p:sp>
      <p:sp>
        <p:nvSpPr>
          <p:cNvPr id="10" name="TextBox 9">
            <a:extLst>
              <a:ext uri="{FF2B5EF4-FFF2-40B4-BE49-F238E27FC236}">
                <a16:creationId xmlns:a16="http://schemas.microsoft.com/office/drawing/2014/main" id="{B04B54A6-69FE-ECAD-FC95-C6A4244E019B}"/>
              </a:ext>
            </a:extLst>
          </p:cNvPr>
          <p:cNvSpPr txBox="1"/>
          <p:nvPr/>
        </p:nvSpPr>
        <p:spPr>
          <a:xfrm>
            <a:off x="4508962" y="3915132"/>
            <a:ext cx="3029497" cy="371897"/>
          </a:xfrm>
          <a:prstGeom prst="rect">
            <a:avLst/>
          </a:prstGeom>
          <a:noFill/>
        </p:spPr>
        <p:txBody>
          <a:bodyPr wrap="square" rtlCol="0">
            <a:spAutoFit/>
          </a:bodyPr>
          <a:lstStyle/>
          <a:p>
            <a:pPr>
              <a:lnSpc>
                <a:spcPct val="120000"/>
              </a:lnSpc>
              <a:spcAft>
                <a:spcPts val="1200"/>
              </a:spcAft>
            </a:pPr>
            <a:r>
              <a:rPr lang="fr-fr" sz="1700" b="1" dirty="0">
                <a:solidFill>
                  <a:srgbClr val="292662"/>
                </a:solidFill>
                <a:latin typeface="Ubuntu Light" panose="020B0304030602030204" pitchFamily="34" charset="0"/>
              </a:rPr>
              <a:t>Travail</a:t>
            </a:r>
          </a:p>
        </p:txBody>
      </p:sp>
      <p:sp>
        <p:nvSpPr>
          <p:cNvPr id="11" name="TextBox 10">
            <a:extLst>
              <a:ext uri="{FF2B5EF4-FFF2-40B4-BE49-F238E27FC236}">
                <a16:creationId xmlns:a16="http://schemas.microsoft.com/office/drawing/2014/main" id="{7C1ECDFE-ED76-EA07-D6B5-B72B4D1A7F67}"/>
              </a:ext>
            </a:extLst>
          </p:cNvPr>
          <p:cNvSpPr txBox="1"/>
          <p:nvPr/>
        </p:nvSpPr>
        <p:spPr>
          <a:xfrm>
            <a:off x="8379381" y="3924569"/>
            <a:ext cx="3029497" cy="371897"/>
          </a:xfrm>
          <a:prstGeom prst="rect">
            <a:avLst/>
          </a:prstGeom>
          <a:noFill/>
        </p:spPr>
        <p:txBody>
          <a:bodyPr wrap="square" rtlCol="0">
            <a:spAutoFit/>
          </a:bodyPr>
          <a:lstStyle/>
          <a:p>
            <a:pPr>
              <a:lnSpc>
                <a:spcPct val="120000"/>
              </a:lnSpc>
              <a:spcAft>
                <a:spcPts val="1200"/>
              </a:spcAft>
            </a:pPr>
            <a:r>
              <a:rPr lang="fr-fr" sz="1700" b="1" dirty="0">
                <a:solidFill>
                  <a:srgbClr val="292662"/>
                </a:solidFill>
                <a:latin typeface="Ubuntu Light" panose="020B0304030602030204" pitchFamily="34" charset="0"/>
              </a:rPr>
              <a:t>Impact</a:t>
            </a:r>
          </a:p>
        </p:txBody>
      </p:sp>
      <p:sp>
        <p:nvSpPr>
          <p:cNvPr id="12" name="TextBox 11">
            <a:extLst>
              <a:ext uri="{FF2B5EF4-FFF2-40B4-BE49-F238E27FC236}">
                <a16:creationId xmlns:a16="http://schemas.microsoft.com/office/drawing/2014/main" id="{B81EE130-26B3-B77D-F198-2FEF456C3F9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fr-fr" b="1" dirty="0">
                <a:solidFill>
                  <a:srgbClr val="F6891F"/>
                </a:solidFill>
                <a:latin typeface="Ubuntu" panose="020B0504030602030204" pitchFamily="34" charset="0"/>
              </a:rPr>
              <a:t>Le début</a:t>
            </a:r>
          </a:p>
        </p:txBody>
      </p:sp>
      <p:sp>
        <p:nvSpPr>
          <p:cNvPr id="13" name="TextBox 12">
            <a:extLst>
              <a:ext uri="{FF2B5EF4-FFF2-40B4-BE49-F238E27FC236}">
                <a16:creationId xmlns:a16="http://schemas.microsoft.com/office/drawing/2014/main" id="{9ED4A6D7-4CA9-44FA-0AA5-7740581A3CBF}"/>
              </a:ext>
            </a:extLst>
          </p:cNvPr>
          <p:cNvSpPr txBox="1"/>
          <p:nvPr/>
        </p:nvSpPr>
        <p:spPr>
          <a:xfrm>
            <a:off x="4519848" y="3414723"/>
            <a:ext cx="3182038" cy="388311"/>
          </a:xfrm>
          <a:prstGeom prst="rect">
            <a:avLst/>
          </a:prstGeom>
          <a:noFill/>
        </p:spPr>
        <p:txBody>
          <a:bodyPr wrap="square" rtlCol="0">
            <a:spAutoFit/>
          </a:bodyPr>
          <a:lstStyle/>
          <a:p>
            <a:pPr>
              <a:lnSpc>
                <a:spcPct val="120000"/>
              </a:lnSpc>
              <a:spcAft>
                <a:spcPts val="1200"/>
              </a:spcAft>
            </a:pPr>
            <a:r>
              <a:rPr lang="fr-fr" b="1" dirty="0">
                <a:solidFill>
                  <a:srgbClr val="F6891F"/>
                </a:solidFill>
                <a:latin typeface="Ubuntu" panose="020B0504030602030204" pitchFamily="34" charset="0"/>
              </a:rPr>
              <a:t>Le milieu</a:t>
            </a:r>
          </a:p>
        </p:txBody>
      </p:sp>
      <p:sp>
        <p:nvSpPr>
          <p:cNvPr id="14" name="TextBox 13">
            <a:extLst>
              <a:ext uri="{FF2B5EF4-FFF2-40B4-BE49-F238E27FC236}">
                <a16:creationId xmlns:a16="http://schemas.microsoft.com/office/drawing/2014/main" id="{565CBCC9-56DB-EA25-60B0-4E8DD9005468}"/>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fr-fr" b="1" dirty="0">
                <a:solidFill>
                  <a:srgbClr val="F6891F"/>
                </a:solidFill>
                <a:latin typeface="Ubuntu" panose="020B0504030602030204" pitchFamily="34" charset="0"/>
              </a:rPr>
              <a:t>La fin</a:t>
            </a:r>
          </a:p>
        </p:txBody>
      </p:sp>
      <p:pic>
        <p:nvPicPr>
          <p:cNvPr id="24" name="Graphic 23">
            <a:extLst>
              <a:ext uri="{FF2B5EF4-FFF2-40B4-BE49-F238E27FC236}">
                <a16:creationId xmlns:a16="http://schemas.microsoft.com/office/drawing/2014/main" id="{7B2665A5-3C0C-C6BB-077B-EE576AE2C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BC93E38E-D376-8122-1576-74E840BA72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6ABEA8D5-606E-9FAF-7CA2-74FADB462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9848" y="2987618"/>
            <a:ext cx="360000" cy="360000"/>
          </a:xfrm>
          <a:prstGeom prst="rect">
            <a:avLst/>
          </a:prstGeom>
        </p:spPr>
      </p:pic>
      <p:pic>
        <p:nvPicPr>
          <p:cNvPr id="28" name="Graphic 27">
            <a:extLst>
              <a:ext uri="{FF2B5EF4-FFF2-40B4-BE49-F238E27FC236}">
                <a16:creationId xmlns:a16="http://schemas.microsoft.com/office/drawing/2014/main" id="{F425C6D4-CBB1-E537-B715-1AF310E788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Tree>
    <p:extLst>
      <p:ext uri="{BB962C8B-B14F-4D97-AF65-F5344CB8AC3E}">
        <p14:creationId xmlns:p14="http://schemas.microsoft.com/office/powerpoint/2010/main" val="1558400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A37CE4-D9B9-FA04-A20A-AB67A336A2EE}"/>
              </a:ext>
            </a:extLst>
          </p:cNvPr>
          <p:cNvSpPr txBox="1"/>
          <p:nvPr/>
        </p:nvSpPr>
        <p:spPr>
          <a:xfrm>
            <a:off x="2612996" y="2532481"/>
            <a:ext cx="6966010" cy="2206694"/>
          </a:xfrm>
          <a:prstGeom prst="rect">
            <a:avLst/>
          </a:prstGeom>
          <a:noFill/>
        </p:spPr>
        <p:txBody>
          <a:bodyPr wrap="square" rtlCol="0">
            <a:spAutoFit/>
          </a:bodyPr>
          <a:lstStyle/>
          <a:p>
            <a:pPr algn="ctr">
              <a:lnSpc>
                <a:spcPct val="110000"/>
              </a:lnSpc>
            </a:pPr>
            <a:r>
              <a:rPr lang="fr-fr" sz="3200" dirty="0">
                <a:solidFill>
                  <a:schemeClr val="bg1"/>
                </a:solidFill>
                <a:latin typeface="Ubuntu" panose="020B0504030602030204" pitchFamily="34" charset="0"/>
              </a:rPr>
              <a:t>Nos témoignages d’impact doivent </a:t>
            </a:r>
            <a:r>
              <a:rPr lang="fr-fr" sz="3200" b="1" dirty="0">
                <a:solidFill>
                  <a:srgbClr val="F6891F"/>
                </a:solidFill>
                <a:latin typeface="Ubuntu" panose="020B0504030602030204" pitchFamily="34" charset="0"/>
              </a:rPr>
              <a:t>expliquer précisément</a:t>
            </a:r>
            <a:r>
              <a:rPr lang="fr-fr" sz="3200" dirty="0">
                <a:solidFill>
                  <a:schemeClr val="bg1"/>
                </a:solidFill>
                <a:latin typeface="Ubuntu" panose="020B0504030602030204" pitchFamily="34" charset="0"/>
              </a:rPr>
              <a:t> comment le travail de Special Olympics a conduit à des résultats impressionnants.</a:t>
            </a:r>
          </a:p>
        </p:txBody>
      </p:sp>
    </p:spTree>
    <p:extLst>
      <p:ext uri="{BB962C8B-B14F-4D97-AF65-F5344CB8AC3E}">
        <p14:creationId xmlns:p14="http://schemas.microsoft.com/office/powerpoint/2010/main" val="4127686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A2A98-596F-D9ED-7D6C-33A13C1A0DC9}"/>
              </a:ext>
            </a:extLst>
          </p:cNvPr>
          <p:cNvSpPr>
            <a:spLocks noGrp="1"/>
          </p:cNvSpPr>
          <p:nvPr>
            <p:ph type="body" sz="quarter" idx="11"/>
          </p:nvPr>
        </p:nvSpPr>
        <p:spPr/>
        <p:txBody>
          <a:bodyPr>
            <a:normAutofit/>
          </a:bodyPr>
          <a:lstStyle/>
          <a:p>
            <a:r>
              <a:rPr lang="fr-fr" sz="1300" dirty="0"/>
              <a:t>Témoignages d’impact</a:t>
            </a:r>
          </a:p>
        </p:txBody>
      </p:sp>
      <p:sp>
        <p:nvSpPr>
          <p:cNvPr id="3" name="Text Placeholder 2">
            <a:extLst>
              <a:ext uri="{FF2B5EF4-FFF2-40B4-BE49-F238E27FC236}">
                <a16:creationId xmlns:a16="http://schemas.microsoft.com/office/drawing/2014/main" id="{DA2168D0-8DB0-7AAB-0CDC-6FEA45B3A196}"/>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355BBF71-9714-237B-2977-976AF0DC8519}"/>
              </a:ext>
            </a:extLst>
          </p:cNvPr>
          <p:cNvSpPr>
            <a:spLocks noGrp="1"/>
          </p:cNvSpPr>
          <p:nvPr>
            <p:ph type="body" sz="quarter" idx="13"/>
          </p:nvPr>
        </p:nvSpPr>
        <p:spPr/>
        <p:txBody>
          <a:bodyPr/>
          <a:lstStyle/>
          <a:p>
            <a:r>
              <a:rPr lang="fr-fr" dirty="0"/>
              <a:t>Premier jour</a:t>
            </a:r>
          </a:p>
        </p:txBody>
      </p:sp>
      <p:sp>
        <p:nvSpPr>
          <p:cNvPr id="12" name="TextBox 11">
            <a:extLst>
              <a:ext uri="{FF2B5EF4-FFF2-40B4-BE49-F238E27FC236}">
                <a16:creationId xmlns:a16="http://schemas.microsoft.com/office/drawing/2014/main" id="{DFC3B13E-7566-1470-364C-B893231EDA99}"/>
              </a:ext>
            </a:extLst>
          </p:cNvPr>
          <p:cNvSpPr txBox="1"/>
          <p:nvPr/>
        </p:nvSpPr>
        <p:spPr>
          <a:xfrm>
            <a:off x="759349" y="2640719"/>
            <a:ext cx="4971025" cy="2543517"/>
          </a:xfrm>
          <a:prstGeom prst="rect">
            <a:avLst/>
          </a:prstGeom>
          <a:noFill/>
        </p:spPr>
        <p:txBody>
          <a:bodyPr wrap="square" rtlCol="0">
            <a:spAutoFit/>
          </a:bodyPr>
          <a:lstStyle/>
          <a:p>
            <a:pPr>
              <a:spcAft>
                <a:spcPts val="1200"/>
              </a:spcAft>
            </a:pPr>
            <a:r>
              <a:rPr lang="fr-fr" sz="2400" b="1" dirty="0">
                <a:solidFill>
                  <a:srgbClr val="292662"/>
                </a:solidFill>
                <a:latin typeface="Ubuntu" panose="020B0504030602030204" pitchFamily="34" charset="0"/>
              </a:rPr>
              <a:t>Ce qui est évident pour </a:t>
            </a:r>
            <a:r>
              <a:rPr lang="fr-fr" sz="2400" b="1">
                <a:solidFill>
                  <a:srgbClr val="292662"/>
                </a:solidFill>
                <a:latin typeface="Ubuntu" panose="020B0504030602030204" pitchFamily="34" charset="0"/>
              </a:rPr>
              <a:t>nous </a:t>
            </a:r>
            <a:br>
              <a:rPr lang="fr-fr" sz="2400" b="1">
                <a:solidFill>
                  <a:srgbClr val="292662"/>
                </a:solidFill>
                <a:latin typeface="Ubuntu" panose="020B0504030602030204" pitchFamily="34" charset="0"/>
              </a:rPr>
            </a:br>
            <a:r>
              <a:rPr lang="fr-fr" sz="2400" b="1">
                <a:solidFill>
                  <a:srgbClr val="292662"/>
                </a:solidFill>
                <a:latin typeface="Ubuntu" panose="020B0504030602030204" pitchFamily="34" charset="0"/>
              </a:rPr>
              <a:t>est </a:t>
            </a:r>
            <a:r>
              <a:rPr lang="fr-fr" sz="2400" b="1" dirty="0">
                <a:solidFill>
                  <a:srgbClr val="292662"/>
                </a:solidFill>
                <a:latin typeface="Ubuntu" panose="020B0504030602030204" pitchFamily="34" charset="0"/>
              </a:rPr>
              <a:t>une </a:t>
            </a:r>
            <a:r>
              <a:rPr lang="fr-fr" sz="2400" b="1" dirty="0">
                <a:solidFill>
                  <a:srgbClr val="F6891F"/>
                </a:solidFill>
                <a:latin typeface="Ubuntu" panose="020B0504030602030204" pitchFamily="34" charset="0"/>
              </a:rPr>
              <a:t>vraie découverte </a:t>
            </a:r>
            <a:r>
              <a:rPr lang="fr-fr" sz="2400" b="1">
                <a:solidFill>
                  <a:srgbClr val="292662"/>
                </a:solidFill>
                <a:latin typeface="Ubuntu" panose="020B0504030602030204" pitchFamily="34" charset="0"/>
              </a:rPr>
              <a:t>pour </a:t>
            </a:r>
            <a:br>
              <a:rPr lang="fr-fr" sz="2400" b="1">
                <a:solidFill>
                  <a:srgbClr val="292662"/>
                </a:solidFill>
                <a:latin typeface="Ubuntu" panose="020B0504030602030204" pitchFamily="34" charset="0"/>
              </a:rPr>
            </a:br>
            <a:r>
              <a:rPr lang="fr-fr" sz="2400" b="1">
                <a:solidFill>
                  <a:srgbClr val="292662"/>
                </a:solidFill>
                <a:latin typeface="Ubuntu" panose="020B0504030602030204" pitchFamily="34" charset="0"/>
              </a:rPr>
              <a:t>la </a:t>
            </a:r>
            <a:r>
              <a:rPr lang="fr-fr" sz="2400" b="1" dirty="0">
                <a:solidFill>
                  <a:srgbClr val="292662"/>
                </a:solidFill>
                <a:latin typeface="Ubuntu" panose="020B0504030602030204" pitchFamily="34" charset="0"/>
              </a:rPr>
              <a:t>plupart des gens.</a:t>
            </a:r>
          </a:p>
          <a:p>
            <a:pPr>
              <a:lnSpc>
                <a:spcPct val="110000"/>
              </a:lnSpc>
              <a:spcAft>
                <a:spcPts val="1200"/>
              </a:spcAft>
            </a:pPr>
            <a:r>
              <a:rPr lang="fr-fr" sz="1800" dirty="0">
                <a:solidFill>
                  <a:srgbClr val="292662"/>
                </a:solidFill>
                <a:latin typeface="Ubuntu" panose="020B0504030602030204" pitchFamily="34" charset="0"/>
              </a:rPr>
              <a:t>Nous devons </a:t>
            </a:r>
            <a:r>
              <a:rPr lang="fr-fr" sz="1800" b="1" dirty="0">
                <a:solidFill>
                  <a:srgbClr val="F6891F"/>
                </a:solidFill>
                <a:latin typeface="Ubuntu" panose="020B0504030602030204" pitchFamily="34" charset="0"/>
              </a:rPr>
              <a:t>le faire apparaître clairement</a:t>
            </a:r>
            <a:r>
              <a:rPr lang="fr-fr" sz="1800" dirty="0">
                <a:solidFill>
                  <a:srgbClr val="292662"/>
                </a:solidFill>
                <a:latin typeface="Ubuntu" panose="020B0504030602030204" pitchFamily="34" charset="0"/>
              </a:rPr>
              <a:t> en décrivant explicitement les </a:t>
            </a:r>
            <a:r>
              <a:rPr lang="fr-fr" sz="1800" b="1" dirty="0">
                <a:solidFill>
                  <a:srgbClr val="F6891F"/>
                </a:solidFill>
                <a:latin typeface="Ubuntu" panose="020B0504030602030204" pitchFamily="34" charset="0"/>
              </a:rPr>
              <a:t>changements</a:t>
            </a:r>
            <a:r>
              <a:rPr lang="fr-fr" sz="1800" dirty="0">
                <a:solidFill>
                  <a:srgbClr val="292662"/>
                </a:solidFill>
                <a:latin typeface="Ubuntu" panose="020B0504030602030204" pitchFamily="34" charset="0"/>
              </a:rPr>
              <a:t> qui sont compréhensibles pour la plupart des membres de la communauté.</a:t>
            </a:r>
          </a:p>
        </p:txBody>
      </p:sp>
      <p:pic>
        <p:nvPicPr>
          <p:cNvPr id="13" name="Graphic 12">
            <a:extLst>
              <a:ext uri="{FF2B5EF4-FFF2-40B4-BE49-F238E27FC236}">
                <a16:creationId xmlns:a16="http://schemas.microsoft.com/office/drawing/2014/main" id="{3CE46721-EB41-C3DC-AB5E-A72AF2416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sp>
        <p:nvSpPr>
          <p:cNvPr id="11" name="TextBox 10">
            <a:extLst>
              <a:ext uri="{FF2B5EF4-FFF2-40B4-BE49-F238E27FC236}">
                <a16:creationId xmlns:a16="http://schemas.microsoft.com/office/drawing/2014/main" id="{A46E4D3B-4318-8D11-B09D-BDBF55DF80C4}"/>
              </a:ext>
            </a:extLst>
          </p:cNvPr>
          <p:cNvSpPr txBox="1"/>
          <p:nvPr/>
        </p:nvSpPr>
        <p:spPr>
          <a:xfrm>
            <a:off x="6096000" y="1745504"/>
            <a:ext cx="2348561" cy="276999"/>
          </a:xfrm>
          <a:prstGeom prst="rect">
            <a:avLst/>
          </a:prstGeom>
          <a:noFill/>
        </p:spPr>
        <p:txBody>
          <a:bodyPr wrap="square" rtlCol="0">
            <a:spAutoFit/>
          </a:bodyPr>
          <a:lstStyle/>
          <a:p>
            <a:r>
              <a:rPr lang="fr-fr" sz="1200" dirty="0">
                <a:solidFill>
                  <a:srgbClr val="292662"/>
                </a:solidFill>
                <a:latin typeface="Ubuntu Light" panose="020B0304030602030204" pitchFamily="34" charset="0"/>
              </a:rPr>
              <a:t>…comprennent le travail que nous faisons.</a:t>
            </a:r>
          </a:p>
        </p:txBody>
      </p:sp>
      <p:pic>
        <p:nvPicPr>
          <p:cNvPr id="22" name="Graphic 21">
            <a:extLst>
              <a:ext uri="{FF2B5EF4-FFF2-40B4-BE49-F238E27FC236}">
                <a16:creationId xmlns:a16="http://schemas.microsoft.com/office/drawing/2014/main" id="{224150D3-7250-31F5-50A3-EFC6E633C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0822" y="1713825"/>
            <a:ext cx="3474777" cy="2318389"/>
          </a:xfrm>
          <a:prstGeom prst="rect">
            <a:avLst/>
          </a:prstGeom>
        </p:spPr>
      </p:pic>
      <p:grpSp>
        <p:nvGrpSpPr>
          <p:cNvPr id="15" name="Group 14">
            <a:extLst>
              <a:ext uri="{FF2B5EF4-FFF2-40B4-BE49-F238E27FC236}">
                <a16:creationId xmlns:a16="http://schemas.microsoft.com/office/drawing/2014/main" id="{2727AC04-E6E7-7EE4-0F03-CFB98FBF1D08}"/>
              </a:ext>
            </a:extLst>
          </p:cNvPr>
          <p:cNvGrpSpPr/>
          <p:nvPr/>
        </p:nvGrpSpPr>
        <p:grpSpPr>
          <a:xfrm>
            <a:off x="5367871" y="1477611"/>
            <a:ext cx="3156591" cy="288000"/>
            <a:chOff x="2803920" y="439390"/>
            <a:chExt cx="2862703" cy="379547"/>
          </a:xfrm>
        </p:grpSpPr>
        <p:sp>
          <p:nvSpPr>
            <p:cNvPr id="16" name="Rectangle: Rounded Corners 15">
              <a:extLst>
                <a:ext uri="{FF2B5EF4-FFF2-40B4-BE49-F238E27FC236}">
                  <a16:creationId xmlns:a16="http://schemas.microsoft.com/office/drawing/2014/main" id="{86F751A4-D1DF-33B3-3A48-3136F3355727}"/>
                </a:ext>
              </a:extLst>
            </p:cNvPr>
            <p:cNvSpPr/>
            <p:nvPr/>
          </p:nvSpPr>
          <p:spPr>
            <a:xfrm>
              <a:off x="2918874" y="439390"/>
              <a:ext cx="2640738" cy="379547"/>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BF8FA18-8CD0-43B2-710A-61D27D77AE19}"/>
                </a:ext>
              </a:extLst>
            </p:cNvPr>
            <p:cNvSpPr txBox="1"/>
            <p:nvPr/>
          </p:nvSpPr>
          <p:spPr>
            <a:xfrm>
              <a:off x="2803920" y="465666"/>
              <a:ext cx="2862703" cy="324488"/>
            </a:xfrm>
            <a:prstGeom prst="rect">
              <a:avLst/>
            </a:prstGeom>
            <a:noFill/>
          </p:spPr>
          <p:txBody>
            <a:bodyPr wrap="square" rtlCol="0">
              <a:spAutoFit/>
            </a:bodyPr>
            <a:lstStyle/>
            <a:p>
              <a:pPr algn="ctr"/>
              <a:r>
                <a:rPr lang="fr-fr" sz="1000" b="1" dirty="0">
                  <a:solidFill>
                    <a:srgbClr val="292662"/>
                  </a:solidFill>
                  <a:latin typeface="Ubuntu Light" panose="020B0304030602030204" pitchFamily="34" charset="0"/>
                </a:rPr>
                <a:t>Les personnes au sein de Special Olympics…</a:t>
              </a:r>
            </a:p>
          </p:txBody>
        </p:sp>
      </p:grpSp>
    </p:spTree>
    <p:extLst>
      <p:ext uri="{BB962C8B-B14F-4D97-AF65-F5344CB8AC3E}">
        <p14:creationId xmlns:p14="http://schemas.microsoft.com/office/powerpoint/2010/main" val="3536372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2C53-3148-AB1C-9EB9-956E2D4853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809241-3D9E-229A-B71E-C08396CC7270}"/>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2B9FAE41-BF48-E813-A2C6-B1F6EB6911AB}"/>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4E65B68E-B43B-FF84-EDAD-E19245F4C579}"/>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43EBF9D9-AF57-9F98-2B39-4929E637943F}"/>
              </a:ext>
            </a:extLst>
          </p:cNvPr>
          <p:cNvSpPr txBox="1"/>
          <p:nvPr/>
        </p:nvSpPr>
        <p:spPr>
          <a:xfrm>
            <a:off x="851252" y="2257197"/>
            <a:ext cx="3827280" cy="1503360"/>
          </a:xfrm>
          <a:prstGeom prst="rect">
            <a:avLst/>
          </a:prstGeom>
          <a:noFill/>
        </p:spPr>
        <p:txBody>
          <a:bodyPr wrap="square" rtlCol="0">
            <a:spAutoFit/>
          </a:bodyPr>
          <a:lstStyle/>
          <a:p>
            <a:pPr>
              <a:lnSpc>
                <a:spcPct val="110000"/>
              </a:lnSpc>
            </a:pPr>
            <a:r>
              <a:rPr lang="fr-fr" sz="1700" dirty="0">
                <a:solidFill>
                  <a:srgbClr val="292662"/>
                </a:solidFill>
                <a:latin typeface="Ubuntu" panose="020B0504030602030204" pitchFamily="34" charset="0"/>
              </a:rPr>
              <a:t>Harriet était timide. Elle a rejoint Special Olympics. Elle a fait du sport et s’est fait de nombreux amis. Elle est extravertie et a confiance en elle maintenant.</a:t>
            </a:r>
          </a:p>
        </p:txBody>
      </p:sp>
      <p:sp>
        <p:nvSpPr>
          <p:cNvPr id="6" name="TextBox 5">
            <a:extLst>
              <a:ext uri="{FF2B5EF4-FFF2-40B4-BE49-F238E27FC236}">
                <a16:creationId xmlns:a16="http://schemas.microsoft.com/office/drawing/2014/main" id="{1B9AAF4F-A656-2896-0A95-56327E5F212F}"/>
              </a:ext>
            </a:extLst>
          </p:cNvPr>
          <p:cNvSpPr txBox="1"/>
          <p:nvPr/>
        </p:nvSpPr>
        <p:spPr>
          <a:xfrm>
            <a:off x="1337623" y="1818987"/>
            <a:ext cx="2843760" cy="400110"/>
          </a:xfrm>
          <a:prstGeom prst="rect">
            <a:avLst/>
          </a:prstGeom>
          <a:noFill/>
        </p:spPr>
        <p:txBody>
          <a:bodyPr wrap="square" rtlCol="0">
            <a:spAutoFit/>
          </a:bodyPr>
          <a:lstStyle/>
          <a:p>
            <a:r>
              <a:rPr lang="fr-fr" sz="2000" b="1" dirty="0">
                <a:solidFill>
                  <a:srgbClr val="F6891F"/>
                </a:solidFill>
                <a:latin typeface="Ubuntu" panose="020B0504030602030204" pitchFamily="34" charset="0"/>
              </a:rPr>
              <a:t>Témoignage 1</a:t>
            </a:r>
          </a:p>
        </p:txBody>
      </p:sp>
      <p:grpSp>
        <p:nvGrpSpPr>
          <p:cNvPr id="32" name="Group 31">
            <a:extLst>
              <a:ext uri="{FF2B5EF4-FFF2-40B4-BE49-F238E27FC236}">
                <a16:creationId xmlns:a16="http://schemas.microsoft.com/office/drawing/2014/main" id="{4D3BF11B-9542-AA20-D21B-D891A1082091}"/>
              </a:ext>
            </a:extLst>
          </p:cNvPr>
          <p:cNvGrpSpPr/>
          <p:nvPr/>
        </p:nvGrpSpPr>
        <p:grpSpPr>
          <a:xfrm>
            <a:off x="6166091" y="1948234"/>
            <a:ext cx="5086667" cy="1495088"/>
            <a:chOff x="6166091" y="1948234"/>
            <a:chExt cx="5086667" cy="1495088"/>
          </a:xfrm>
        </p:grpSpPr>
        <p:pic>
          <p:nvPicPr>
            <p:cNvPr id="18" name="Graphic 17">
              <a:extLst>
                <a:ext uri="{FF2B5EF4-FFF2-40B4-BE49-F238E27FC236}">
                  <a16:creationId xmlns:a16="http://schemas.microsoft.com/office/drawing/2014/main" id="{ABC042F9-3171-DD2D-4ABE-755D8D233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7" name="TextBox 6">
              <a:extLst>
                <a:ext uri="{FF2B5EF4-FFF2-40B4-BE49-F238E27FC236}">
                  <a16:creationId xmlns:a16="http://schemas.microsoft.com/office/drawing/2014/main" id="{22EFBC8B-A7EA-0FDC-2FC3-96261049CFB4}"/>
                </a:ext>
              </a:extLst>
            </p:cNvPr>
            <p:cNvSpPr txBox="1"/>
            <p:nvPr/>
          </p:nvSpPr>
          <p:spPr>
            <a:xfrm>
              <a:off x="6883641" y="2112561"/>
              <a:ext cx="3970736" cy="877163"/>
            </a:xfrm>
            <a:prstGeom prst="rect">
              <a:avLst/>
            </a:prstGeom>
            <a:noFill/>
          </p:spPr>
          <p:txBody>
            <a:bodyPr wrap="square" rtlCol="0">
              <a:spAutoFit/>
            </a:bodyPr>
            <a:lstStyle/>
            <a:p>
              <a:r>
                <a:rPr lang="fr-fr" sz="1700" dirty="0">
                  <a:solidFill>
                    <a:srgbClr val="292662"/>
                  </a:solidFill>
                  <a:latin typeface="Ubuntu" panose="020B0504030602030204" pitchFamily="34" charset="0"/>
                </a:rPr>
                <a:t>Nous pouvons essayer de deviner le travail accompli par Special Olympics pour renforcer la confiance d’Harriet. Mais il n’est pas mentionné.</a:t>
              </a:r>
            </a:p>
          </p:txBody>
        </p:sp>
        <p:pic>
          <p:nvPicPr>
            <p:cNvPr id="20" name="Graphic 19">
              <a:extLst>
                <a:ext uri="{FF2B5EF4-FFF2-40B4-BE49-F238E27FC236}">
                  <a16:creationId xmlns:a16="http://schemas.microsoft.com/office/drawing/2014/main" id="{F4551672-0187-1C2C-A052-525F81F81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grpSp>
      <p:pic>
        <p:nvPicPr>
          <p:cNvPr id="31" name="Graphic 30">
            <a:extLst>
              <a:ext uri="{FF2B5EF4-FFF2-40B4-BE49-F238E27FC236}">
                <a16:creationId xmlns:a16="http://schemas.microsoft.com/office/drawing/2014/main" id="{CD541D74-5D9D-B969-6F09-E0AF1FCD2A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Tree>
    <p:extLst>
      <p:ext uri="{BB962C8B-B14F-4D97-AF65-F5344CB8AC3E}">
        <p14:creationId xmlns:p14="http://schemas.microsoft.com/office/powerpoint/2010/main" val="38463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E9BB-BB26-EC45-0245-F3FB5821494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6370A09D-487B-FFD4-184D-7A178091D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2" name="Text Placeholder 1">
            <a:extLst>
              <a:ext uri="{FF2B5EF4-FFF2-40B4-BE49-F238E27FC236}">
                <a16:creationId xmlns:a16="http://schemas.microsoft.com/office/drawing/2014/main" id="{DF989EB2-C35F-DD7A-035E-FD6B9746F98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CED11249-DC23-3FC8-7D3C-7D4E22F3FFA5}"/>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1B6CC590-BE24-D579-6AE5-F26A2977A434}"/>
              </a:ext>
            </a:extLst>
          </p:cNvPr>
          <p:cNvSpPr>
            <a:spLocks noGrp="1"/>
          </p:cNvSpPr>
          <p:nvPr>
            <p:ph type="body" sz="quarter" idx="13"/>
          </p:nvPr>
        </p:nvSpPr>
        <p:spPr/>
        <p:txBody>
          <a:bodyPr/>
          <a:lstStyle/>
          <a:p>
            <a:r>
              <a:rPr lang="fr-fr" dirty="0"/>
              <a:t>Premier jour</a:t>
            </a:r>
          </a:p>
        </p:txBody>
      </p:sp>
      <p:sp>
        <p:nvSpPr>
          <p:cNvPr id="6" name="TextBox 5">
            <a:extLst>
              <a:ext uri="{FF2B5EF4-FFF2-40B4-BE49-F238E27FC236}">
                <a16:creationId xmlns:a16="http://schemas.microsoft.com/office/drawing/2014/main" id="{756A45D4-DA2A-9E37-3970-9F5A598793C7}"/>
              </a:ext>
            </a:extLst>
          </p:cNvPr>
          <p:cNvSpPr txBox="1"/>
          <p:nvPr/>
        </p:nvSpPr>
        <p:spPr>
          <a:xfrm>
            <a:off x="1337622" y="1818987"/>
            <a:ext cx="2861515" cy="400110"/>
          </a:xfrm>
          <a:prstGeom prst="rect">
            <a:avLst/>
          </a:prstGeom>
          <a:noFill/>
        </p:spPr>
        <p:txBody>
          <a:bodyPr wrap="square" rtlCol="0">
            <a:spAutoFit/>
          </a:bodyPr>
          <a:lstStyle/>
          <a:p>
            <a:r>
              <a:rPr lang="fr-fr" sz="2000" b="1" dirty="0">
                <a:solidFill>
                  <a:srgbClr val="F6891F"/>
                </a:solidFill>
                <a:latin typeface="Ubuntu" panose="020B0504030602030204" pitchFamily="34" charset="0"/>
              </a:rPr>
              <a:t>Témoignage 1</a:t>
            </a:r>
          </a:p>
        </p:txBody>
      </p:sp>
      <p:pic>
        <p:nvPicPr>
          <p:cNvPr id="20" name="Graphic 19">
            <a:extLst>
              <a:ext uri="{FF2B5EF4-FFF2-40B4-BE49-F238E27FC236}">
                <a16:creationId xmlns:a16="http://schemas.microsoft.com/office/drawing/2014/main" id="{067A4305-E267-EB34-C49E-3936014E5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sp>
        <p:nvSpPr>
          <p:cNvPr id="9" name="TextBox 8">
            <a:extLst>
              <a:ext uri="{FF2B5EF4-FFF2-40B4-BE49-F238E27FC236}">
                <a16:creationId xmlns:a16="http://schemas.microsoft.com/office/drawing/2014/main" id="{837FAE3F-BCCA-89CB-5714-47F3800C8760}"/>
              </a:ext>
            </a:extLst>
          </p:cNvPr>
          <p:cNvSpPr txBox="1"/>
          <p:nvPr/>
        </p:nvSpPr>
        <p:spPr>
          <a:xfrm>
            <a:off x="851251" y="4497934"/>
            <a:ext cx="4889817" cy="1791131"/>
          </a:xfrm>
          <a:prstGeom prst="rect">
            <a:avLst/>
          </a:prstGeom>
          <a:noFill/>
        </p:spPr>
        <p:txBody>
          <a:bodyPr wrap="square" rtlCol="0">
            <a:spAutoFit/>
          </a:bodyPr>
          <a:lstStyle/>
          <a:p>
            <a:pPr>
              <a:lnSpc>
                <a:spcPct val="110000"/>
              </a:lnSpc>
            </a:pPr>
            <a:r>
              <a:rPr lang="fr-fr" sz="1700" dirty="0">
                <a:solidFill>
                  <a:srgbClr val="292662"/>
                </a:solidFill>
                <a:latin typeface="Ubuntu" panose="020B0504030602030204" pitchFamily="34" charset="0"/>
              </a:rPr>
              <a:t>Nigel a participé à de nombreux événements sportifs à l’école. Il s’est entraîné dur et a remporté une médaille d’or au saut en hauteur aux Jeux Mondiaux d’été Special Olympics. Il aspirait à devenir entraîneur et c’est finalement ce qu’il est devenu !</a:t>
            </a:r>
          </a:p>
        </p:txBody>
      </p:sp>
      <p:sp>
        <p:nvSpPr>
          <p:cNvPr id="10" name="TextBox 9">
            <a:extLst>
              <a:ext uri="{FF2B5EF4-FFF2-40B4-BE49-F238E27FC236}">
                <a16:creationId xmlns:a16="http://schemas.microsoft.com/office/drawing/2014/main" id="{F7A028F3-848D-D6B6-6F2A-7061665D6D31}"/>
              </a:ext>
            </a:extLst>
          </p:cNvPr>
          <p:cNvSpPr txBox="1"/>
          <p:nvPr/>
        </p:nvSpPr>
        <p:spPr>
          <a:xfrm>
            <a:off x="1337623" y="4059724"/>
            <a:ext cx="3465196" cy="400110"/>
          </a:xfrm>
          <a:prstGeom prst="rect">
            <a:avLst/>
          </a:prstGeom>
          <a:noFill/>
        </p:spPr>
        <p:txBody>
          <a:bodyPr wrap="square" rtlCol="0">
            <a:spAutoFit/>
          </a:bodyPr>
          <a:lstStyle/>
          <a:p>
            <a:r>
              <a:rPr lang="fr-fr" sz="2000" b="1" dirty="0">
                <a:solidFill>
                  <a:srgbClr val="F6891F"/>
                </a:solidFill>
                <a:latin typeface="Ubuntu" panose="020B0504030602030204" pitchFamily="34" charset="0"/>
              </a:rPr>
              <a:t>Témoignage 2</a:t>
            </a:r>
          </a:p>
        </p:txBody>
      </p:sp>
      <p:grpSp>
        <p:nvGrpSpPr>
          <p:cNvPr id="11" name="Group 10">
            <a:extLst>
              <a:ext uri="{FF2B5EF4-FFF2-40B4-BE49-F238E27FC236}">
                <a16:creationId xmlns:a16="http://schemas.microsoft.com/office/drawing/2014/main" id="{3AB19499-0ED0-E1BC-09A4-B95856B9038B}"/>
              </a:ext>
            </a:extLst>
          </p:cNvPr>
          <p:cNvGrpSpPr/>
          <p:nvPr/>
        </p:nvGrpSpPr>
        <p:grpSpPr>
          <a:xfrm>
            <a:off x="6166091" y="4259050"/>
            <a:ext cx="5086667" cy="1616540"/>
            <a:chOff x="6166091" y="4259050"/>
            <a:chExt cx="5086667" cy="1616540"/>
          </a:xfrm>
        </p:grpSpPr>
        <p:pic>
          <p:nvPicPr>
            <p:cNvPr id="8" name="Graphic 7">
              <a:extLst>
                <a:ext uri="{FF2B5EF4-FFF2-40B4-BE49-F238E27FC236}">
                  <a16:creationId xmlns:a16="http://schemas.microsoft.com/office/drawing/2014/main" id="{C903DB27-F1C6-AA25-B58B-E4FEB8F8F5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4259050"/>
              <a:ext cx="4889817" cy="1616540"/>
            </a:xfrm>
            <a:prstGeom prst="rect">
              <a:avLst/>
            </a:prstGeom>
          </p:spPr>
        </p:pic>
        <p:sp>
          <p:nvSpPr>
            <p:cNvPr id="12" name="TextBox 11">
              <a:extLst>
                <a:ext uri="{FF2B5EF4-FFF2-40B4-BE49-F238E27FC236}">
                  <a16:creationId xmlns:a16="http://schemas.microsoft.com/office/drawing/2014/main" id="{2CFCA939-8B2A-D94A-7328-743BC876BE19}"/>
                </a:ext>
              </a:extLst>
            </p:cNvPr>
            <p:cNvSpPr txBox="1"/>
            <p:nvPr/>
          </p:nvSpPr>
          <p:spPr>
            <a:xfrm>
              <a:off x="6883640" y="4497934"/>
              <a:ext cx="4275591" cy="1138773"/>
            </a:xfrm>
            <a:prstGeom prst="rect">
              <a:avLst/>
            </a:prstGeom>
            <a:noFill/>
          </p:spPr>
          <p:txBody>
            <a:bodyPr wrap="square" rtlCol="0">
              <a:spAutoFit/>
            </a:bodyPr>
            <a:lstStyle/>
            <a:p>
              <a:r>
                <a:rPr lang="fr-fr" sz="1700" dirty="0">
                  <a:solidFill>
                    <a:srgbClr val="292662"/>
                  </a:solidFill>
                  <a:latin typeface="Ubuntu" panose="020B0504030602030204" pitchFamily="34" charset="0"/>
                </a:rPr>
                <a:t>Nous connaissons le pouvoir du sport pour stimuler l’ambition, les compétences et la confiance. Mais cela n’est pas du tout expliqué dans ce court passage.</a:t>
              </a:r>
            </a:p>
          </p:txBody>
        </p:sp>
        <p:pic>
          <p:nvPicPr>
            <p:cNvPr id="14" name="Graphic 13">
              <a:extLst>
                <a:ext uri="{FF2B5EF4-FFF2-40B4-BE49-F238E27FC236}">
                  <a16:creationId xmlns:a16="http://schemas.microsoft.com/office/drawing/2014/main" id="{8720321E-0F70-0677-AE2C-7E8672F87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4838720"/>
              <a:ext cx="457200" cy="457200"/>
            </a:xfrm>
            <a:prstGeom prst="rect">
              <a:avLst/>
            </a:prstGeom>
          </p:spPr>
        </p:pic>
      </p:grpSp>
      <p:pic>
        <p:nvPicPr>
          <p:cNvPr id="30" name="Graphic 29">
            <a:extLst>
              <a:ext uri="{FF2B5EF4-FFF2-40B4-BE49-F238E27FC236}">
                <a16:creationId xmlns:a16="http://schemas.microsoft.com/office/drawing/2014/main" id="{AE118EF2-9F2A-D34E-3EA2-855DD3FF1C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4147577"/>
            <a:ext cx="375569" cy="250379"/>
          </a:xfrm>
          <a:prstGeom prst="rect">
            <a:avLst/>
          </a:prstGeom>
        </p:spPr>
      </p:pic>
      <p:pic>
        <p:nvPicPr>
          <p:cNvPr id="31" name="Graphic 30">
            <a:extLst>
              <a:ext uri="{FF2B5EF4-FFF2-40B4-BE49-F238E27FC236}">
                <a16:creationId xmlns:a16="http://schemas.microsoft.com/office/drawing/2014/main" id="{0DC73F13-3D57-22FD-A69D-BE9747FAAD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
        <p:nvSpPr>
          <p:cNvPr id="13" name="TextBox 12">
            <a:extLst>
              <a:ext uri="{FF2B5EF4-FFF2-40B4-BE49-F238E27FC236}">
                <a16:creationId xmlns:a16="http://schemas.microsoft.com/office/drawing/2014/main" id="{5D3FD92F-9012-FDD9-6418-471A9569F5A5}"/>
              </a:ext>
            </a:extLst>
          </p:cNvPr>
          <p:cNvSpPr txBox="1"/>
          <p:nvPr/>
        </p:nvSpPr>
        <p:spPr>
          <a:xfrm>
            <a:off x="6883641" y="2112561"/>
            <a:ext cx="3970736" cy="877163"/>
          </a:xfrm>
          <a:prstGeom prst="rect">
            <a:avLst/>
          </a:prstGeom>
          <a:noFill/>
        </p:spPr>
        <p:txBody>
          <a:bodyPr wrap="square" rtlCol="0">
            <a:spAutoFit/>
          </a:bodyPr>
          <a:lstStyle/>
          <a:p>
            <a:r>
              <a:rPr lang="fr-fr" sz="1700" dirty="0">
                <a:solidFill>
                  <a:srgbClr val="292662"/>
                </a:solidFill>
                <a:latin typeface="Ubuntu" panose="020B0504030602030204" pitchFamily="34" charset="0"/>
              </a:rPr>
              <a:t>Nous pouvons essayer de deviner le travail accompli par Special Olympics pour renforcer la confiance d’Harriet. Mais il n’est pas mentionné.</a:t>
            </a:r>
          </a:p>
        </p:txBody>
      </p:sp>
      <p:sp>
        <p:nvSpPr>
          <p:cNvPr id="15" name="TextBox 14">
            <a:extLst>
              <a:ext uri="{FF2B5EF4-FFF2-40B4-BE49-F238E27FC236}">
                <a16:creationId xmlns:a16="http://schemas.microsoft.com/office/drawing/2014/main" id="{72377607-DC4D-2C17-7CE8-2B8107EB982F}"/>
              </a:ext>
            </a:extLst>
          </p:cNvPr>
          <p:cNvSpPr txBox="1"/>
          <p:nvPr/>
        </p:nvSpPr>
        <p:spPr>
          <a:xfrm>
            <a:off x="851252" y="2257197"/>
            <a:ext cx="3827280" cy="1503360"/>
          </a:xfrm>
          <a:prstGeom prst="rect">
            <a:avLst/>
          </a:prstGeom>
          <a:noFill/>
        </p:spPr>
        <p:txBody>
          <a:bodyPr wrap="square" rtlCol="0">
            <a:spAutoFit/>
          </a:bodyPr>
          <a:lstStyle/>
          <a:p>
            <a:pPr>
              <a:lnSpc>
                <a:spcPct val="110000"/>
              </a:lnSpc>
            </a:pPr>
            <a:r>
              <a:rPr lang="fr-fr" sz="1700" dirty="0">
                <a:solidFill>
                  <a:srgbClr val="292662"/>
                </a:solidFill>
                <a:latin typeface="Ubuntu" panose="020B0504030602030204" pitchFamily="34" charset="0"/>
              </a:rPr>
              <a:t>Harriet était timide. Elle a rejoint Special Olympics. Elle a fait du sport et s’est fait de nombreux amis. Elle est extravertie et a confiance en elle maintenant.</a:t>
            </a:r>
          </a:p>
        </p:txBody>
      </p:sp>
    </p:spTree>
    <p:extLst>
      <p:ext uri="{BB962C8B-B14F-4D97-AF65-F5344CB8AC3E}">
        <p14:creationId xmlns:p14="http://schemas.microsoft.com/office/powerpoint/2010/main" val="25330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B51F6-C27F-CADE-2566-EA640C716B8D}"/>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BFE0BF-60B8-D26A-79F4-4D9C24FF99A8}"/>
              </a:ext>
            </a:extLst>
          </p:cNvPr>
          <p:cNvSpPr/>
          <p:nvPr/>
        </p:nvSpPr>
        <p:spPr>
          <a:xfrm>
            <a:off x="6921606" y="1579844"/>
            <a:ext cx="5892800" cy="4799776"/>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46A66200-DED7-C69C-E461-546208CED95A}"/>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B769A686-1F27-180B-C342-090EAF053D3D}"/>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2A8B4C04-9198-7C6A-DE03-8F1456714058}"/>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48684B0D-676F-E63F-7FC7-E6265921C0D7}"/>
              </a:ext>
            </a:extLst>
          </p:cNvPr>
          <p:cNvSpPr txBox="1"/>
          <p:nvPr/>
        </p:nvSpPr>
        <p:spPr>
          <a:xfrm>
            <a:off x="724076" y="1579845"/>
            <a:ext cx="5892800" cy="5095241"/>
          </a:xfrm>
          <a:prstGeom prst="rect">
            <a:avLst/>
          </a:prstGeom>
          <a:noFill/>
        </p:spPr>
        <p:txBody>
          <a:bodyPr wrap="square" rtlCol="0">
            <a:spAutoFit/>
          </a:bodyPr>
          <a:lstStyle/>
          <a:p>
            <a:pPr>
              <a:lnSpc>
                <a:spcPct val="120000"/>
              </a:lnSpc>
              <a:spcAft>
                <a:spcPts val="800"/>
              </a:spcAft>
            </a:pPr>
            <a:r>
              <a:rPr lang="fr-fr" sz="1600" dirty="0">
                <a:solidFill>
                  <a:srgbClr val="292662"/>
                </a:solidFill>
                <a:latin typeface="Ubuntu" panose="020B0504030602030204" pitchFamily="34" charset="0"/>
              </a:rPr>
              <a:t>Muskan était une enfant extrêmement </a:t>
            </a:r>
            <a:r>
              <a:rPr lang="fr-fr" sz="1600">
                <a:solidFill>
                  <a:srgbClr val="292662"/>
                </a:solidFill>
                <a:latin typeface="Ubuntu" panose="020B0504030602030204" pitchFamily="34" charset="0"/>
              </a:rPr>
              <a:t>dépendante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qui </a:t>
            </a:r>
            <a:r>
              <a:rPr lang="fr-fr" sz="1600" dirty="0">
                <a:solidFill>
                  <a:srgbClr val="292662"/>
                </a:solidFill>
                <a:latin typeface="Ubuntu" panose="020B0504030602030204" pitchFamily="34" charset="0"/>
              </a:rPr>
              <a:t>s’accrochait à sa mère. </a:t>
            </a:r>
          </a:p>
          <a:p>
            <a:pPr>
              <a:lnSpc>
                <a:spcPct val="120000"/>
              </a:lnSpc>
              <a:spcAft>
                <a:spcPts val="800"/>
              </a:spcAft>
            </a:pPr>
            <a:r>
              <a:rPr lang="fr-fr" sz="1600" dirty="0">
                <a:solidFill>
                  <a:srgbClr val="F7F5E8"/>
                </a:solidFill>
                <a:highlight>
                  <a:srgbClr val="292662"/>
                </a:highlight>
                <a:latin typeface="Ubuntu" panose="020B0504030602030204" pitchFamily="34" charset="0"/>
              </a:rPr>
              <a:t>Mais sa confiance en elle a grandi à mesure que les entraîneurs de Special Olympics l’ont guidée tout au long de son entraînement en haltérophilie. Ils l’ont encouragée à faire toujours plus d’efforts.</a:t>
            </a:r>
            <a:r>
              <a:rPr lang="fr-fr" sz="1600" dirty="0">
                <a:solidFill>
                  <a:srgbClr val="F7F5E8"/>
                </a:solidFill>
                <a:highlight>
                  <a:srgbClr val="F6891F"/>
                </a:highlight>
                <a:latin typeface="Ubuntu" panose="020B0504030602030204" pitchFamily="34" charset="0"/>
              </a:rPr>
              <a:t> </a:t>
            </a:r>
            <a:r>
              <a:rPr lang="fr-fr" sz="1600" dirty="0">
                <a:solidFill>
                  <a:srgbClr val="F7F5E8"/>
                </a:solidFill>
                <a:latin typeface="Ubuntu" panose="020B0504030602030204" pitchFamily="34" charset="0"/>
              </a:rPr>
              <a:t> </a:t>
            </a:r>
            <a:r>
              <a:rPr lang="fr-fr" sz="1600" dirty="0">
                <a:solidFill>
                  <a:srgbClr val="292662"/>
                </a:solidFill>
                <a:latin typeface="Ubuntu" panose="020B0504030602030204" pitchFamily="34" charset="0"/>
              </a:rPr>
              <a:t>Cela a réveillé l’esprit de compétition de Muskan et elle est devenue une haltérophile accomplie.</a:t>
            </a:r>
          </a:p>
          <a:p>
            <a:pPr>
              <a:lnSpc>
                <a:spcPct val="120000"/>
              </a:lnSpc>
              <a:spcAft>
                <a:spcPts val="800"/>
              </a:spcAft>
            </a:pPr>
            <a:r>
              <a:rPr lang="fr-fr" sz="1600" dirty="0">
                <a:solidFill>
                  <a:srgbClr val="292662"/>
                </a:solidFill>
                <a:latin typeface="Ubuntu" panose="020B0504030602030204" pitchFamily="34" charset="0"/>
              </a:rPr>
              <a:t>Ses prouesses sportives lui ont permis de voyager pour des tournois sportifs. </a:t>
            </a:r>
            <a:r>
              <a:rPr lang="fr-fr" sz="1600" dirty="0">
                <a:solidFill>
                  <a:srgbClr val="F7F5E8"/>
                </a:solidFill>
                <a:highlight>
                  <a:srgbClr val="292662"/>
                </a:highlight>
                <a:latin typeface="Ubuntu" panose="020B0504030602030204" pitchFamily="34" charset="0"/>
              </a:rPr>
              <a:t>Le personnel de Special Olympics l’a encouragée à faire des choses par elle-même. En tant qu’haltérophile, il était facile pour elle de gérer </a:t>
            </a:r>
            <a:r>
              <a:rPr lang="fr-fr" sz="1600">
                <a:solidFill>
                  <a:srgbClr val="F7F5E8"/>
                </a:solidFill>
                <a:highlight>
                  <a:srgbClr val="292662"/>
                </a:highlight>
                <a:latin typeface="Ubuntu" panose="020B0504030602030204" pitchFamily="34" charset="0"/>
              </a:rPr>
              <a:t>ses </a:t>
            </a:r>
            <a:br>
              <a:rPr lang="fr-fr" sz="1600">
                <a:solidFill>
                  <a:srgbClr val="F7F5E8"/>
                </a:solidFill>
                <a:highlight>
                  <a:srgbClr val="292662"/>
                </a:highlight>
                <a:latin typeface="Ubuntu" panose="020B0504030602030204" pitchFamily="34" charset="0"/>
              </a:rPr>
            </a:br>
            <a:r>
              <a:rPr lang="fr-fr" sz="1600">
                <a:solidFill>
                  <a:srgbClr val="F7F5E8"/>
                </a:solidFill>
                <a:highlight>
                  <a:srgbClr val="292662"/>
                </a:highlight>
                <a:latin typeface="Ubuntu" panose="020B0504030602030204" pitchFamily="34" charset="0"/>
              </a:rPr>
              <a:t>propres </a:t>
            </a:r>
            <a:r>
              <a:rPr lang="fr-fr" sz="1600" dirty="0">
                <a:solidFill>
                  <a:srgbClr val="F7F5E8"/>
                </a:solidFill>
                <a:highlight>
                  <a:srgbClr val="292662"/>
                </a:highlight>
                <a:latin typeface="Ubuntu" panose="020B0504030602030204" pitchFamily="34" charset="0"/>
              </a:rPr>
              <a:t>bagages. Se retrouver seule, loin de sa famille, </a:t>
            </a:r>
            <a:r>
              <a:rPr lang="fr-fr" sz="1600">
                <a:solidFill>
                  <a:srgbClr val="F7F5E8"/>
                </a:solidFill>
                <a:highlight>
                  <a:srgbClr val="292662"/>
                </a:highlight>
                <a:latin typeface="Ubuntu" panose="020B0504030602030204" pitchFamily="34" charset="0"/>
              </a:rPr>
              <a:t>lui </a:t>
            </a:r>
            <a:br>
              <a:rPr lang="fr-fr" sz="1600">
                <a:solidFill>
                  <a:srgbClr val="F7F5E8"/>
                </a:solidFill>
                <a:highlight>
                  <a:srgbClr val="292662"/>
                </a:highlight>
                <a:latin typeface="Ubuntu" panose="020B0504030602030204" pitchFamily="34" charset="0"/>
              </a:rPr>
            </a:br>
            <a:r>
              <a:rPr lang="fr-fr" sz="1600">
                <a:solidFill>
                  <a:srgbClr val="F7F5E8"/>
                </a:solidFill>
                <a:highlight>
                  <a:srgbClr val="292662"/>
                </a:highlight>
                <a:latin typeface="Ubuntu" panose="020B0504030602030204" pitchFamily="34" charset="0"/>
              </a:rPr>
              <a:t>a </a:t>
            </a:r>
            <a:r>
              <a:rPr lang="fr-fr" sz="1600" dirty="0">
                <a:solidFill>
                  <a:srgbClr val="F7F5E8"/>
                </a:solidFill>
                <a:highlight>
                  <a:srgbClr val="292662"/>
                </a:highlight>
                <a:latin typeface="Ubuntu" panose="020B0504030602030204" pitchFamily="34" charset="0"/>
              </a:rPr>
              <a:t>permis de se sentir plus capable et plus indépendante.</a:t>
            </a:r>
            <a:r>
              <a:rPr lang="fr-fr" sz="1600" dirty="0">
                <a:solidFill>
                  <a:srgbClr val="F7F5E8"/>
                </a:solidFill>
                <a:highlight>
                  <a:srgbClr val="F6891F"/>
                </a:highlight>
                <a:latin typeface="Ubuntu" panose="020B0504030602030204" pitchFamily="34" charset="0"/>
              </a:rPr>
              <a:t> </a:t>
            </a:r>
            <a:r>
              <a:rPr lang="fr-fr" sz="1600" dirty="0">
                <a:solidFill>
                  <a:srgbClr val="F7F5E8"/>
                </a:solidFill>
                <a:latin typeface="Ubuntu" panose="020B0504030602030204" pitchFamily="34" charset="0"/>
              </a:rPr>
              <a:t>.</a:t>
            </a:r>
          </a:p>
          <a:p>
            <a:pPr>
              <a:lnSpc>
                <a:spcPct val="120000"/>
              </a:lnSpc>
              <a:spcAft>
                <a:spcPts val="800"/>
              </a:spcAft>
            </a:pPr>
            <a:r>
              <a:rPr lang="fr-fr" sz="1600" dirty="0">
                <a:solidFill>
                  <a:srgbClr val="292662"/>
                </a:solidFill>
                <a:latin typeface="Ubuntu" panose="020B0504030602030204" pitchFamily="34" charset="0"/>
              </a:rPr>
              <a:t>Elle est maintenant une jeune femme plus </a:t>
            </a:r>
            <a:r>
              <a:rPr lang="fr-fr" sz="1600">
                <a:solidFill>
                  <a:srgbClr val="292662"/>
                </a:solidFill>
                <a:latin typeface="Ubuntu" panose="020B0504030602030204" pitchFamily="34" charset="0"/>
              </a:rPr>
              <a:t>autonome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et </a:t>
            </a:r>
            <a:r>
              <a:rPr lang="fr-fr" sz="1600" dirty="0">
                <a:solidFill>
                  <a:srgbClr val="292662"/>
                </a:solidFill>
                <a:latin typeface="Ubuntu" panose="020B0504030602030204" pitchFamily="34" charset="0"/>
              </a:rPr>
              <a:t>indépendante à la maison et dans la communauté</a:t>
            </a:r>
            <a:r>
              <a:rPr lang="fr-fr" sz="1600">
                <a:solidFill>
                  <a:srgbClr val="292662"/>
                </a:solidFill>
                <a:latin typeface="Ubuntu" panose="020B0504030602030204" pitchFamily="34" charset="0"/>
              </a:rPr>
              <a:t>.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Sa </a:t>
            </a:r>
            <a:r>
              <a:rPr lang="fr-fr" sz="1600" dirty="0">
                <a:solidFill>
                  <a:srgbClr val="292662"/>
                </a:solidFill>
                <a:latin typeface="Ubuntu" panose="020B0504030602030204" pitchFamily="34" charset="0"/>
              </a:rPr>
              <a:t>mère est particulièrement fière d’elle.</a:t>
            </a:r>
          </a:p>
        </p:txBody>
      </p:sp>
      <p:sp>
        <p:nvSpPr>
          <p:cNvPr id="7" name="TextBox 6">
            <a:extLst>
              <a:ext uri="{FF2B5EF4-FFF2-40B4-BE49-F238E27FC236}">
                <a16:creationId xmlns:a16="http://schemas.microsoft.com/office/drawing/2014/main" id="{3CA1F8E2-6D96-C1C0-CBDF-B3E54E84211E}"/>
              </a:ext>
            </a:extLst>
          </p:cNvPr>
          <p:cNvSpPr txBox="1"/>
          <p:nvPr/>
        </p:nvSpPr>
        <p:spPr>
          <a:xfrm>
            <a:off x="7571945" y="2330872"/>
            <a:ext cx="4084435" cy="3236271"/>
          </a:xfrm>
          <a:prstGeom prst="rect">
            <a:avLst/>
          </a:prstGeom>
          <a:noFill/>
        </p:spPr>
        <p:txBody>
          <a:bodyPr wrap="square" rtlCol="0">
            <a:spAutoFit/>
          </a:bodyPr>
          <a:lstStyle/>
          <a:p>
            <a:pPr>
              <a:lnSpc>
                <a:spcPct val="110000"/>
              </a:lnSpc>
              <a:spcAft>
                <a:spcPts val="1200"/>
              </a:spcAft>
            </a:pPr>
            <a:r>
              <a:rPr lang="fr-fr" sz="1600" dirty="0">
                <a:solidFill>
                  <a:srgbClr val="292662"/>
                </a:solidFill>
                <a:latin typeface="Ubuntu" panose="020B0504030602030204" pitchFamily="34" charset="0"/>
              </a:rPr>
              <a:t>Dans ce court témoignage, nous pouvons identifier le besoin qu’avait Muskan.</a:t>
            </a:r>
          </a:p>
          <a:p>
            <a:pPr>
              <a:lnSpc>
                <a:spcPct val="110000"/>
              </a:lnSpc>
              <a:spcAft>
                <a:spcPts val="1200"/>
              </a:spcAft>
            </a:pPr>
            <a:r>
              <a:rPr lang="fr-fr" sz="1600" dirty="0">
                <a:solidFill>
                  <a:srgbClr val="292662"/>
                </a:solidFill>
                <a:latin typeface="Ubuntu" panose="020B0504030602030204" pitchFamily="34" charset="0"/>
              </a:rPr>
              <a:t>Nous voyons </a:t>
            </a:r>
            <a:r>
              <a:rPr lang="fr-fr" sz="1600" b="1" dirty="0">
                <a:solidFill>
                  <a:srgbClr val="F6891F"/>
                </a:solidFill>
                <a:latin typeface="Ubuntu" panose="020B0504030602030204" pitchFamily="34" charset="0"/>
              </a:rPr>
              <a:t>exactement</a:t>
            </a:r>
            <a:r>
              <a:rPr lang="fr-fr" sz="1600" dirty="0">
                <a:solidFill>
                  <a:srgbClr val="292662"/>
                </a:solidFill>
                <a:latin typeface="Ubuntu" panose="020B0504030602030204" pitchFamily="34" charset="0"/>
              </a:rPr>
              <a:t> ce </a:t>
            </a:r>
            <a:r>
              <a:rPr lang="fr-fr" sz="1600">
                <a:solidFill>
                  <a:srgbClr val="292662"/>
                </a:solidFill>
                <a:latin typeface="Ubuntu" panose="020B0504030602030204" pitchFamily="34" charset="0"/>
              </a:rPr>
              <a:t>que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les </a:t>
            </a:r>
            <a:r>
              <a:rPr lang="fr-fr" sz="1600" dirty="0">
                <a:solidFill>
                  <a:srgbClr val="292662"/>
                </a:solidFill>
                <a:latin typeface="Ubuntu" panose="020B0504030602030204" pitchFamily="34" charset="0"/>
              </a:rPr>
              <a:t>entraîneurs et le personnel de Special Olympics ont pu mettre </a:t>
            </a:r>
            <a:r>
              <a:rPr lang="fr-fr" sz="1600">
                <a:solidFill>
                  <a:srgbClr val="292662"/>
                </a:solidFill>
                <a:latin typeface="Ubuntu" panose="020B0504030602030204" pitchFamily="34" charset="0"/>
              </a:rPr>
              <a:t>en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place </a:t>
            </a:r>
            <a:r>
              <a:rPr lang="fr-fr" sz="1600" b="1" dirty="0">
                <a:solidFill>
                  <a:srgbClr val="F6891F"/>
                </a:solidFill>
                <a:latin typeface="Ubuntu" panose="020B0504030602030204" pitchFamily="34" charset="0"/>
              </a:rPr>
              <a:t>et qui a fait une différence</a:t>
            </a:r>
            <a:r>
              <a:rPr lang="fr-fr" sz="1600" dirty="0">
                <a:solidFill>
                  <a:srgbClr val="292662"/>
                </a:solidFill>
                <a:latin typeface="Ubuntu" panose="020B0504030602030204" pitchFamily="34" charset="0"/>
              </a:rPr>
              <a:t>.</a:t>
            </a:r>
          </a:p>
          <a:p>
            <a:pPr>
              <a:lnSpc>
                <a:spcPct val="110000"/>
              </a:lnSpc>
              <a:spcAft>
                <a:spcPts val="1200"/>
              </a:spcAft>
            </a:pPr>
            <a:r>
              <a:rPr lang="fr-fr" sz="1600" dirty="0">
                <a:solidFill>
                  <a:srgbClr val="292662"/>
                </a:solidFill>
                <a:latin typeface="Ubuntu" panose="020B0504030602030204" pitchFamily="34" charset="0"/>
              </a:rPr>
              <a:t>Le changement est </a:t>
            </a:r>
            <a:r>
              <a:rPr lang="fr-fr" sz="1600" b="1">
                <a:solidFill>
                  <a:srgbClr val="F6891F"/>
                </a:solidFill>
                <a:latin typeface="Ubuntu" panose="020B0504030602030204" pitchFamily="34" charset="0"/>
              </a:rPr>
              <a:t>compréhensible</a:t>
            </a:r>
            <a:r>
              <a:rPr lang="fr-fr" sz="1600">
                <a:solidFill>
                  <a:srgbClr val="292662"/>
                </a:solidFill>
                <a:latin typeface="Ubuntu" panose="020B0504030602030204" pitchFamily="34" charset="0"/>
              </a:rPr>
              <a:t> </a:t>
            </a:r>
            <a:br>
              <a:rPr lang="fr-fr" sz="1600">
                <a:solidFill>
                  <a:srgbClr val="292662"/>
                </a:solidFill>
                <a:latin typeface="Ubuntu" panose="020B0504030602030204" pitchFamily="34" charset="0"/>
              </a:rPr>
            </a:br>
            <a:r>
              <a:rPr lang="fr-fr" sz="1600" b="1">
                <a:solidFill>
                  <a:srgbClr val="F6891F"/>
                </a:solidFill>
                <a:latin typeface="Ubuntu" panose="020B0504030602030204" pitchFamily="34" charset="0"/>
              </a:rPr>
              <a:t>et </a:t>
            </a:r>
            <a:r>
              <a:rPr lang="fr-fr" sz="1600" b="1" dirty="0">
                <a:solidFill>
                  <a:srgbClr val="F6891F"/>
                </a:solidFill>
                <a:latin typeface="Ubuntu" panose="020B0504030602030204" pitchFamily="34" charset="0"/>
              </a:rPr>
              <a:t>significatif</a:t>
            </a:r>
            <a:r>
              <a:rPr lang="fr-fr" sz="1600" dirty="0">
                <a:solidFill>
                  <a:srgbClr val="292662"/>
                </a:solidFill>
                <a:latin typeface="Ubuntu" panose="020B0504030602030204" pitchFamily="34" charset="0"/>
              </a:rPr>
              <a:t> pour tout le monde.</a:t>
            </a:r>
          </a:p>
          <a:p>
            <a:pPr>
              <a:lnSpc>
                <a:spcPct val="110000"/>
              </a:lnSpc>
              <a:spcAft>
                <a:spcPts val="1200"/>
              </a:spcAft>
            </a:pPr>
            <a:r>
              <a:rPr lang="fr-fr" sz="1600" b="1" dirty="0">
                <a:solidFill>
                  <a:srgbClr val="292662"/>
                </a:solidFill>
                <a:latin typeface="Ubuntu" panose="020B0504030602030204" pitchFamily="34" charset="0"/>
              </a:rPr>
              <a:t>C’est une histoire qui montre l’impact de Special Olympics.</a:t>
            </a:r>
          </a:p>
        </p:txBody>
      </p:sp>
    </p:spTree>
    <p:extLst>
      <p:ext uri="{BB962C8B-B14F-4D97-AF65-F5344CB8AC3E}">
        <p14:creationId xmlns:p14="http://schemas.microsoft.com/office/powerpoint/2010/main" val="27586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B74E05F-1CF8-01E0-7C4B-AE9885E07BFC}"/>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2B62D80B-2B4A-2C02-1497-7BB95970EF70}"/>
              </a:ext>
            </a:extLst>
          </p:cNvPr>
          <p:cNvGraphicFramePr>
            <a:graphicFrameLocks noGrp="1"/>
          </p:cNvGraphicFramePr>
          <p:nvPr>
            <p:extLst>
              <p:ext uri="{D42A27DB-BD31-4B8C-83A1-F6EECF244321}">
                <p14:modId xmlns:p14="http://schemas.microsoft.com/office/powerpoint/2010/main" val="1091789778"/>
              </p:ext>
            </p:extLst>
          </p:nvPr>
        </p:nvGraphicFramePr>
        <p:xfrm>
          <a:off x="2870200" y="1933193"/>
          <a:ext cx="8750326" cy="4902398"/>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9 h 00 – 9 h 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fr-fr" sz="1700" b="0" u="none" strike="noStrike" cap="none">
                          <a:solidFill>
                            <a:schemeClr val="tx1"/>
                          </a:solidFill>
                          <a:latin typeface="Ubuntu Light" panose="020B0304030602030204" pitchFamily="34" charset="0"/>
                        </a:rPr>
                        <a:t>Accueil + </a:t>
                      </a:r>
                      <a:r>
                        <a:rPr lang="fr-FR" sz="1700" b="0" u="none" strike="noStrike" cap="none">
                          <a:solidFill>
                            <a:schemeClr val="tx1"/>
                          </a:solidFill>
                          <a:latin typeface="Ubuntu Light" panose="020B0304030602030204" pitchFamily="34" charset="0"/>
                        </a:rPr>
                        <a:t>Questionnaire initial</a:t>
                      </a:r>
                      <a:r>
                        <a:rPr lang="fr-fr" sz="1700" b="0" u="none" strike="noStrike" cap="none">
                          <a:solidFill>
                            <a:schemeClr val="tx1"/>
                          </a:solidFill>
                          <a:latin typeface="Ubuntu Light" panose="020B0304030602030204" pitchFamily="34" charset="0"/>
                        </a:rPr>
                        <a:t> facultatif sur le bien-être familial</a:t>
                      </a:r>
                      <a:endParaRPr lang="en-US" sz="1700" b="0" u="none" strike="noStrike" cap="none" dirty="0">
                        <a:solidFill>
                          <a:schemeClr val="tx1"/>
                        </a:solidFill>
                        <a:latin typeface="Ubuntu Light" panose="020B0304030602030204" pitchFamily="34" charset="0"/>
                      </a:endParaRPr>
                    </a:p>
                  </a:txBody>
                  <a:tcPr marL="71545" marR="71545" marT="86119" marB="86119" anchor="ctr">
                    <a:lnL w="12700" cmpd="sng">
                      <a:noFill/>
                    </a:lnL>
                    <a:lnR w="12700" cmpd="sng">
                      <a:noFill/>
                    </a:lnR>
                    <a:lnT w="9525"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fr-fr" sz="1700" b="1" dirty="0">
                          <a:solidFill>
                            <a:srgbClr val="292662"/>
                          </a:solidFill>
                          <a:latin typeface="Ubuntu Light" panose="020B0304030602030204" pitchFamily="34" charset="0"/>
                        </a:rPr>
                        <a:t>9 h 30 – 10 h 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fr-fr" sz="1700" b="0" u="none" strike="noStrike" cap="none" dirty="0">
                          <a:solidFill>
                            <a:schemeClr val="tx1"/>
                          </a:solidFill>
                          <a:latin typeface="Ubuntu Light" panose="020B0304030602030204" pitchFamily="34" charset="0"/>
                        </a:rPr>
                        <a:t>Présentation de Special Olympics</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10 h 30 – 11 h 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fr-fr" sz="1700" b="0" i="1" u="none" strike="noStrike" cap="none" dirty="0">
                          <a:solidFill>
                            <a:srgbClr val="292662"/>
                          </a:solidFill>
                          <a:latin typeface="Ubuntu" panose="020B0504030602030204" pitchFamily="34" charset="0"/>
                        </a:rPr>
                        <a:t>Séance de remise en forme + Pause libre</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11 h 00 – 11 h 30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dirty="0">
                          <a:solidFill>
                            <a:schemeClr val="tx1"/>
                          </a:solidFill>
                          <a:latin typeface="Ubuntu Light" panose="020B0304030602030204" pitchFamily="34" charset="0"/>
                        </a:rPr>
                        <a:t>Qu’est-ce qu’un « Leader » ?</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11 h 30 – 12 h 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dirty="0">
                          <a:solidFill>
                            <a:schemeClr val="tx1"/>
                          </a:solidFill>
                          <a:latin typeface="Ubuntu Light" panose="020B0304030602030204" pitchFamily="34" charset="0"/>
                        </a:rPr>
                        <a:t>Qu’est-ce qu’un « Leader familial » ?</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57260"/>
                  </a:ext>
                </a:extLst>
              </a:tr>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12 h 00 – 13 h 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i="1" dirty="0">
                          <a:solidFill>
                            <a:srgbClr val="292662"/>
                          </a:solidFill>
                          <a:latin typeface="Ubuntu" panose="020B0504030602030204" pitchFamily="34" charset="0"/>
                        </a:rPr>
                        <a:t>Pause déjeuner + Séance de remise en forme</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38865541"/>
                  </a:ext>
                </a:extLst>
              </a:tr>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13 h 00 – 14 h 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dirty="0">
                          <a:solidFill>
                            <a:schemeClr val="tx1"/>
                          </a:solidFill>
                          <a:latin typeface="Ubuntu Light" panose="020B0304030602030204" pitchFamily="34" charset="0"/>
                        </a:rPr>
                        <a:t>Discussions Témoignages d’impact + Engagement </a:t>
                      </a:r>
                      <a:r>
                        <a:rPr lang="fr-fr" sz="1700" b="0">
                          <a:solidFill>
                            <a:schemeClr val="tx1"/>
                          </a:solidFill>
                          <a:latin typeface="Ubuntu Light" panose="020B0304030602030204" pitchFamily="34" charset="0"/>
                        </a:rPr>
                        <a:t>des </a:t>
                      </a:r>
                      <a:br>
                        <a:rPr lang="fr-fr" sz="1700" b="0">
                          <a:solidFill>
                            <a:schemeClr val="tx1"/>
                          </a:solidFill>
                          <a:latin typeface="Ubuntu Light" panose="020B0304030602030204" pitchFamily="34" charset="0"/>
                        </a:rPr>
                      </a:br>
                      <a:r>
                        <a:rPr lang="fr-fr" sz="1700" b="0">
                          <a:solidFill>
                            <a:schemeClr val="tx1"/>
                          </a:solidFill>
                          <a:latin typeface="Ubuntu Light" panose="020B0304030602030204" pitchFamily="34" charset="0"/>
                        </a:rPr>
                        <a:t>frères </a:t>
                      </a:r>
                      <a:r>
                        <a:rPr lang="fr-fr" sz="1700" b="0" dirty="0">
                          <a:solidFill>
                            <a:schemeClr val="tx1"/>
                          </a:solidFill>
                          <a:latin typeface="Ubuntu Light" panose="020B0304030602030204" pitchFamily="34" charset="0"/>
                        </a:rPr>
                        <a:t>et sœurs</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0215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fr-fr" sz="1700" b="1" dirty="0">
                          <a:solidFill>
                            <a:srgbClr val="292662"/>
                          </a:solidFill>
                          <a:latin typeface="Ubuntu Light" panose="020B0304030602030204" pitchFamily="34" charset="0"/>
                        </a:rPr>
                        <a:t>14 h 00 – 14 h 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dirty="0">
                          <a:solidFill>
                            <a:schemeClr val="tx1"/>
                          </a:solidFill>
                          <a:latin typeface="Ubuntu Light" panose="020B0304030602030204" pitchFamily="34" charset="0"/>
                        </a:rPr>
                        <a:t>Planification de la prochaine étape</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175859"/>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fr-fr" sz="1700" b="1" dirty="0">
                          <a:solidFill>
                            <a:srgbClr val="292662"/>
                          </a:solidFill>
                          <a:latin typeface="Ubuntu Light" panose="020B0304030602030204" pitchFamily="34" charset="0"/>
                        </a:rPr>
                        <a:t>14 h 30 – 15 h 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i="1" dirty="0">
                          <a:solidFill>
                            <a:srgbClr val="292662"/>
                          </a:solidFill>
                          <a:latin typeface="Ubuntu" panose="020B0504030602030204" pitchFamily="34" charset="0"/>
                        </a:rPr>
                        <a:t>Séance de remise en forme + Pause libre</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15149818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fr-fr" sz="1700" b="1" dirty="0">
                          <a:solidFill>
                            <a:srgbClr val="292662"/>
                          </a:solidFill>
                          <a:latin typeface="Ubuntu Light" panose="020B0304030602030204" pitchFamily="34" charset="0"/>
                        </a:rPr>
                        <a:t>15 h 00 – 16 h 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dirty="0">
                          <a:solidFill>
                            <a:schemeClr val="tx1"/>
                          </a:solidFill>
                          <a:latin typeface="Ubuntu Light" panose="020B0304030602030204" pitchFamily="34" charset="0"/>
                        </a:rPr>
                        <a:t>Conférencier invité</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237916"/>
                  </a:ext>
                </a:extLst>
              </a:tr>
            </a:tbl>
          </a:graphicData>
        </a:graphic>
      </p:graphicFrame>
      <p:sp>
        <p:nvSpPr>
          <p:cNvPr id="3" name="TextBox 2">
            <a:extLst>
              <a:ext uri="{FF2B5EF4-FFF2-40B4-BE49-F238E27FC236}">
                <a16:creationId xmlns:a16="http://schemas.microsoft.com/office/drawing/2014/main" id="{06E4DACE-30E8-7C96-4992-4B18E706A6D7}"/>
              </a:ext>
            </a:extLst>
          </p:cNvPr>
          <p:cNvSpPr txBox="1"/>
          <p:nvPr/>
        </p:nvSpPr>
        <p:spPr>
          <a:xfrm>
            <a:off x="368300" y="1292254"/>
            <a:ext cx="2006600" cy="1077218"/>
          </a:xfrm>
          <a:prstGeom prst="rect">
            <a:avLst/>
          </a:prstGeom>
          <a:noFill/>
        </p:spPr>
        <p:txBody>
          <a:bodyPr wrap="square" rtlCol="0">
            <a:spAutoFit/>
          </a:bodyPr>
          <a:lstStyle/>
          <a:p>
            <a:r>
              <a:rPr lang="fr-fr" sz="3200" b="1">
                <a:solidFill>
                  <a:srgbClr val="F6891F"/>
                </a:solidFill>
                <a:latin typeface="Ubuntu" panose="020B0504030602030204" pitchFamily="34" charset="0"/>
              </a:rPr>
              <a:t>Ordre du jour de la réunion</a:t>
            </a:r>
            <a:endParaRPr lang="en-US" sz="3200" b="1" dirty="0">
              <a:solidFill>
                <a:srgbClr val="F6891F"/>
              </a:solidFill>
              <a:latin typeface="Ubuntu" panose="020B0504030602030204" pitchFamily="34" charset="0"/>
            </a:endParaRPr>
          </a:p>
        </p:txBody>
      </p:sp>
      <p:sp>
        <p:nvSpPr>
          <p:cNvPr id="4" name="TextBox 3">
            <a:extLst>
              <a:ext uri="{FF2B5EF4-FFF2-40B4-BE49-F238E27FC236}">
                <a16:creationId xmlns:a16="http://schemas.microsoft.com/office/drawing/2014/main" id="{CF68D896-81CC-A6D0-FBB5-79C8833B3B11}"/>
              </a:ext>
            </a:extLst>
          </p:cNvPr>
          <p:cNvSpPr txBox="1"/>
          <p:nvPr/>
        </p:nvSpPr>
        <p:spPr>
          <a:xfrm>
            <a:off x="2971800" y="1369198"/>
            <a:ext cx="5727700" cy="461665"/>
          </a:xfrm>
          <a:prstGeom prst="rect">
            <a:avLst/>
          </a:prstGeom>
          <a:noFill/>
        </p:spPr>
        <p:txBody>
          <a:bodyPr wrap="square" rtlCol="0">
            <a:spAutoFit/>
          </a:bodyPr>
          <a:lstStyle/>
          <a:p>
            <a:r>
              <a:rPr lang="fr-fr" sz="2400" b="1" dirty="0">
                <a:solidFill>
                  <a:srgbClr val="292662"/>
                </a:solidFill>
                <a:latin typeface="Ubuntu" panose="020B0504030602030204" pitchFamily="34" charset="0"/>
              </a:rPr>
              <a:t>Premier jour</a:t>
            </a:r>
          </a:p>
        </p:txBody>
      </p:sp>
    </p:spTree>
    <p:extLst>
      <p:ext uri="{BB962C8B-B14F-4D97-AF65-F5344CB8AC3E}">
        <p14:creationId xmlns:p14="http://schemas.microsoft.com/office/powerpoint/2010/main" val="426003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7A98-CE58-14FC-75BC-95BCAFF8D104}"/>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9246B6CD-8F98-6AD6-5516-769FAFD019E1}"/>
              </a:ext>
            </a:extLst>
          </p:cNvPr>
          <p:cNvGrpSpPr/>
          <p:nvPr/>
        </p:nvGrpSpPr>
        <p:grpSpPr>
          <a:xfrm>
            <a:off x="342970" y="1592544"/>
            <a:ext cx="12026830" cy="642656"/>
            <a:chOff x="342970" y="1592544"/>
            <a:chExt cx="12026830" cy="642656"/>
          </a:xfrm>
        </p:grpSpPr>
        <p:sp>
          <p:nvSpPr>
            <p:cNvPr id="16" name="Rectangle: Rounded Corners 15">
              <a:extLst>
                <a:ext uri="{FF2B5EF4-FFF2-40B4-BE49-F238E27FC236}">
                  <a16:creationId xmlns:a16="http://schemas.microsoft.com/office/drawing/2014/main" id="{A7B42107-147F-D73D-2110-0E5ABA313889}"/>
                </a:ext>
              </a:extLst>
            </p:cNvPr>
            <p:cNvSpPr/>
            <p:nvPr/>
          </p:nvSpPr>
          <p:spPr>
            <a:xfrm>
              <a:off x="6832600" y="1592544"/>
              <a:ext cx="5537200" cy="642656"/>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86AA2779-4C1D-B685-4FD5-C16B60439538}"/>
                </a:ext>
              </a:extLst>
            </p:cNvPr>
            <p:cNvSpPr/>
            <p:nvPr/>
          </p:nvSpPr>
          <p:spPr>
            <a:xfrm>
              <a:off x="342970" y="1592544"/>
              <a:ext cx="6489630" cy="642656"/>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8C5C965-E714-721D-423A-60904BB8DE2A}"/>
                </a:ext>
              </a:extLst>
            </p:cNvPr>
            <p:cNvSpPr txBox="1"/>
            <p:nvPr/>
          </p:nvSpPr>
          <p:spPr>
            <a:xfrm>
              <a:off x="7109322" y="1592544"/>
              <a:ext cx="4739708" cy="623248"/>
            </a:xfrm>
            <a:prstGeom prst="rect">
              <a:avLst/>
            </a:prstGeom>
            <a:noFill/>
          </p:spPr>
          <p:txBody>
            <a:bodyPr wrap="square" rtlCol="0">
              <a:spAutoFit/>
            </a:bodyPr>
            <a:lstStyle/>
            <a:p>
              <a:pPr>
                <a:spcAft>
                  <a:spcPts val="200"/>
                </a:spcAft>
              </a:pPr>
              <a:r>
                <a:rPr lang="fr-fr" sz="1600" b="1" dirty="0">
                  <a:solidFill>
                    <a:srgbClr val="F6891F"/>
                  </a:solidFill>
                  <a:latin typeface="Ubuntu" panose="020B0504030602030204" pitchFamily="34" charset="0"/>
                </a:rPr>
                <a:t>Montrer la problématique ou le besoin</a:t>
              </a:r>
            </a:p>
            <a:p>
              <a:pPr>
                <a:spcAft>
                  <a:spcPts val="200"/>
                </a:spcAft>
              </a:pPr>
              <a:r>
                <a:rPr lang="fr-fr" sz="1600" dirty="0">
                  <a:solidFill>
                    <a:srgbClr val="292662"/>
                  </a:solidFill>
                  <a:latin typeface="Ubuntu" panose="020B0504030602030204" pitchFamily="34" charset="0"/>
                </a:rPr>
                <a:t>Muskan était dépendante et collée à sa mère</a:t>
              </a:r>
            </a:p>
          </p:txBody>
        </p:sp>
        <p:pic>
          <p:nvPicPr>
            <p:cNvPr id="24" name="Graphic 23">
              <a:extLst>
                <a:ext uri="{FF2B5EF4-FFF2-40B4-BE49-F238E27FC236}">
                  <a16:creationId xmlns:a16="http://schemas.microsoft.com/office/drawing/2014/main" id="{6FB69FD1-987F-9332-FA15-F1B935196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6" y="1739536"/>
              <a:ext cx="347725" cy="347725"/>
            </a:xfrm>
            <a:prstGeom prst="rect">
              <a:avLst/>
            </a:prstGeom>
          </p:spPr>
        </p:pic>
      </p:grpSp>
      <p:grpSp>
        <p:nvGrpSpPr>
          <p:cNvPr id="31" name="Group 30">
            <a:extLst>
              <a:ext uri="{FF2B5EF4-FFF2-40B4-BE49-F238E27FC236}">
                <a16:creationId xmlns:a16="http://schemas.microsoft.com/office/drawing/2014/main" id="{23D6C4B5-3980-5C20-99BF-4EC196F52E05}"/>
              </a:ext>
            </a:extLst>
          </p:cNvPr>
          <p:cNvGrpSpPr/>
          <p:nvPr/>
        </p:nvGrpSpPr>
        <p:grpSpPr>
          <a:xfrm>
            <a:off x="342970" y="5438855"/>
            <a:ext cx="12026830" cy="883931"/>
            <a:chOff x="342970" y="5438855"/>
            <a:chExt cx="12026830" cy="883931"/>
          </a:xfrm>
        </p:grpSpPr>
        <p:sp>
          <p:nvSpPr>
            <p:cNvPr id="14" name="Rectangle: Rounded Corners 13">
              <a:extLst>
                <a:ext uri="{FF2B5EF4-FFF2-40B4-BE49-F238E27FC236}">
                  <a16:creationId xmlns:a16="http://schemas.microsoft.com/office/drawing/2014/main" id="{B89BBF9C-9700-D8DF-18D3-8CC11605A620}"/>
                </a:ext>
              </a:extLst>
            </p:cNvPr>
            <p:cNvSpPr/>
            <p:nvPr/>
          </p:nvSpPr>
          <p:spPr>
            <a:xfrm>
              <a:off x="6832600" y="5452884"/>
              <a:ext cx="5537200" cy="869902"/>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BF7EBC4-7CE2-2D36-1E2A-94892519D131}"/>
                </a:ext>
              </a:extLst>
            </p:cNvPr>
            <p:cNvSpPr/>
            <p:nvPr/>
          </p:nvSpPr>
          <p:spPr>
            <a:xfrm>
              <a:off x="342970" y="5452884"/>
              <a:ext cx="6489630" cy="869902"/>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EBD8200-75B2-4537-2F28-AE3884D3228B}"/>
                </a:ext>
              </a:extLst>
            </p:cNvPr>
            <p:cNvSpPr txBox="1"/>
            <p:nvPr/>
          </p:nvSpPr>
          <p:spPr>
            <a:xfrm>
              <a:off x="7109322" y="5438855"/>
              <a:ext cx="3769154" cy="856645"/>
            </a:xfrm>
            <a:prstGeom prst="rect">
              <a:avLst/>
            </a:prstGeom>
            <a:noFill/>
          </p:spPr>
          <p:txBody>
            <a:bodyPr wrap="square" rtlCol="0">
              <a:spAutoFit/>
            </a:bodyPr>
            <a:lstStyle/>
            <a:p>
              <a:pPr>
                <a:spcAft>
                  <a:spcPts val="200"/>
                </a:spcAft>
              </a:pPr>
              <a:r>
                <a:rPr lang="fr-fr" sz="1600" b="1" dirty="0">
                  <a:solidFill>
                    <a:srgbClr val="F6891F"/>
                  </a:solidFill>
                  <a:latin typeface="Ubuntu" panose="020B0504030602030204" pitchFamily="34" charset="0"/>
                </a:rPr>
                <a:t>Montrer un impact significatif</a:t>
              </a:r>
            </a:p>
            <a:p>
              <a:pPr>
                <a:spcAft>
                  <a:spcPts val="200"/>
                </a:spcAft>
              </a:pPr>
              <a:r>
                <a:rPr lang="fr-fr" sz="1600" dirty="0">
                  <a:solidFill>
                    <a:srgbClr val="292662"/>
                  </a:solidFill>
                  <a:latin typeface="Ubuntu" panose="020B0504030602030204" pitchFamily="34" charset="0"/>
                </a:rPr>
                <a:t>Muskan est confiante, indépendante, autonome et réussit dans la vie.</a:t>
              </a:r>
            </a:p>
          </p:txBody>
        </p:sp>
        <p:pic>
          <p:nvPicPr>
            <p:cNvPr id="26" name="Graphic 25">
              <a:extLst>
                <a:ext uri="{FF2B5EF4-FFF2-40B4-BE49-F238E27FC236}">
                  <a16:creationId xmlns:a16="http://schemas.microsoft.com/office/drawing/2014/main" id="{EFEBD757-2AEE-FD31-A7DE-DFDA75EE7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5713972"/>
              <a:ext cx="347725" cy="347725"/>
            </a:xfrm>
            <a:prstGeom prst="rect">
              <a:avLst/>
            </a:prstGeom>
          </p:spPr>
        </p:pic>
      </p:grpSp>
      <p:grpSp>
        <p:nvGrpSpPr>
          <p:cNvPr id="30" name="Group 29">
            <a:extLst>
              <a:ext uri="{FF2B5EF4-FFF2-40B4-BE49-F238E27FC236}">
                <a16:creationId xmlns:a16="http://schemas.microsoft.com/office/drawing/2014/main" id="{EA4F7BDF-DBC3-5547-5A80-0FEC2260DEAC}"/>
              </a:ext>
            </a:extLst>
          </p:cNvPr>
          <p:cNvGrpSpPr/>
          <p:nvPr/>
        </p:nvGrpSpPr>
        <p:grpSpPr>
          <a:xfrm>
            <a:off x="342970" y="2371828"/>
            <a:ext cx="12026830" cy="2893628"/>
            <a:chOff x="342970" y="2371828"/>
            <a:chExt cx="12026830" cy="2893628"/>
          </a:xfrm>
        </p:grpSpPr>
        <p:sp>
          <p:nvSpPr>
            <p:cNvPr id="15" name="Rectangle: Rounded Corners 14">
              <a:extLst>
                <a:ext uri="{FF2B5EF4-FFF2-40B4-BE49-F238E27FC236}">
                  <a16:creationId xmlns:a16="http://schemas.microsoft.com/office/drawing/2014/main" id="{80D19E69-4F75-C600-B24E-F8052E134542}"/>
                </a:ext>
              </a:extLst>
            </p:cNvPr>
            <p:cNvSpPr/>
            <p:nvPr/>
          </p:nvSpPr>
          <p:spPr>
            <a:xfrm>
              <a:off x="6832600" y="2371828"/>
              <a:ext cx="5537200" cy="2893628"/>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A9733AC-5ED9-89E5-840F-5F7163220B95}"/>
                </a:ext>
              </a:extLst>
            </p:cNvPr>
            <p:cNvSpPr/>
            <p:nvPr/>
          </p:nvSpPr>
          <p:spPr>
            <a:xfrm>
              <a:off x="342970" y="2371828"/>
              <a:ext cx="6489630" cy="2893628"/>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1D5F8CB-2696-E44A-0764-5BFCCE84732E}"/>
                </a:ext>
              </a:extLst>
            </p:cNvPr>
            <p:cNvSpPr txBox="1"/>
            <p:nvPr/>
          </p:nvSpPr>
          <p:spPr>
            <a:xfrm>
              <a:off x="7109321" y="3207143"/>
              <a:ext cx="4220317" cy="1349087"/>
            </a:xfrm>
            <a:prstGeom prst="rect">
              <a:avLst/>
            </a:prstGeom>
            <a:noFill/>
          </p:spPr>
          <p:txBody>
            <a:bodyPr wrap="square" rtlCol="0">
              <a:spAutoFit/>
            </a:bodyPr>
            <a:lstStyle/>
            <a:p>
              <a:pPr>
                <a:spcAft>
                  <a:spcPts val="200"/>
                </a:spcAft>
              </a:pPr>
              <a:r>
                <a:rPr lang="fr-fr" sz="1600" b="1" dirty="0">
                  <a:solidFill>
                    <a:srgbClr val="F6891F"/>
                  </a:solidFill>
                  <a:latin typeface="Ubuntu" panose="020B0504030602030204" pitchFamily="34" charset="0"/>
                </a:rPr>
                <a:t>Décrire clairement le travail effectué </a:t>
              </a:r>
              <a:br>
                <a:rPr lang="fr-fr" sz="1600" b="1" dirty="0">
                  <a:solidFill>
                    <a:srgbClr val="F6891F"/>
                  </a:solidFill>
                  <a:latin typeface="Ubuntu" panose="020B0504030602030204" pitchFamily="34" charset="0"/>
                </a:rPr>
              </a:br>
              <a:r>
                <a:rPr lang="fr-fr" sz="1600" b="1" dirty="0">
                  <a:solidFill>
                    <a:srgbClr val="F6891F"/>
                  </a:solidFill>
                  <a:latin typeface="Ubuntu" panose="020B0504030602030204" pitchFamily="34" charset="0"/>
                </a:rPr>
                <a:t>par Special Olympics pour aider</a:t>
              </a:r>
            </a:p>
            <a:p>
              <a:pPr>
                <a:spcAft>
                  <a:spcPts val="200"/>
                </a:spcAft>
              </a:pPr>
              <a:r>
                <a:rPr lang="fr-fr" sz="1600" dirty="0">
                  <a:solidFill>
                    <a:srgbClr val="292662"/>
                  </a:solidFill>
                  <a:latin typeface="Ubuntu" panose="020B0504030602030204" pitchFamily="34" charset="0"/>
                </a:rPr>
                <a:t>Les entraîneurs l’ont guidée, lui donnant confiance en elle. Le personnel a encouragé son indépendance.</a:t>
              </a:r>
            </a:p>
          </p:txBody>
        </p:sp>
        <p:pic>
          <p:nvPicPr>
            <p:cNvPr id="25" name="Graphic 24">
              <a:extLst>
                <a:ext uri="{FF2B5EF4-FFF2-40B4-BE49-F238E27FC236}">
                  <a16:creationId xmlns:a16="http://schemas.microsoft.com/office/drawing/2014/main" id="{A04011F2-C3A9-D09A-392A-A680AD31B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3644779"/>
              <a:ext cx="347725" cy="347725"/>
            </a:xfrm>
            <a:prstGeom prst="rect">
              <a:avLst/>
            </a:prstGeom>
          </p:spPr>
        </p:pic>
      </p:grpSp>
      <p:sp>
        <p:nvSpPr>
          <p:cNvPr id="2" name="Text Placeholder 1">
            <a:extLst>
              <a:ext uri="{FF2B5EF4-FFF2-40B4-BE49-F238E27FC236}">
                <a16:creationId xmlns:a16="http://schemas.microsoft.com/office/drawing/2014/main" id="{4A132074-96D6-1408-5152-C17CAA93BFAF}"/>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B6D5044E-A493-55F1-D3C1-6B3861C64A28}"/>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37D137B3-4E89-C582-92B0-2B92A7D5D5EE}"/>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7DD1DE81-10CA-368D-7FD2-EA7A6126AC7C}"/>
              </a:ext>
            </a:extLst>
          </p:cNvPr>
          <p:cNvSpPr txBox="1"/>
          <p:nvPr/>
        </p:nvSpPr>
        <p:spPr>
          <a:xfrm>
            <a:off x="724076" y="1606479"/>
            <a:ext cx="5831802" cy="4767972"/>
          </a:xfrm>
          <a:prstGeom prst="rect">
            <a:avLst/>
          </a:prstGeom>
          <a:noFill/>
        </p:spPr>
        <p:txBody>
          <a:bodyPr wrap="square" rtlCol="0">
            <a:spAutoFit/>
          </a:bodyPr>
          <a:lstStyle/>
          <a:p>
            <a:pPr>
              <a:lnSpc>
                <a:spcPct val="120000"/>
              </a:lnSpc>
              <a:spcAft>
                <a:spcPts val="1400"/>
              </a:spcAft>
            </a:pPr>
            <a:r>
              <a:rPr lang="fr-fr" sz="1440" dirty="0">
                <a:solidFill>
                  <a:srgbClr val="292662"/>
                </a:solidFill>
                <a:latin typeface="Ubuntu" panose="020B0504030602030204" pitchFamily="34" charset="0"/>
              </a:rPr>
              <a:t>Muskan était une enfant extrêmement dépendante qui s’accrochait </a:t>
            </a:r>
            <a:br>
              <a:rPr lang="fr-fr" sz="1440" dirty="0">
                <a:solidFill>
                  <a:srgbClr val="292662"/>
                </a:solidFill>
                <a:latin typeface="Ubuntu" panose="020B0504030602030204" pitchFamily="34" charset="0"/>
              </a:rPr>
            </a:br>
            <a:r>
              <a:rPr lang="fr-fr" sz="1440" dirty="0">
                <a:solidFill>
                  <a:srgbClr val="292662"/>
                </a:solidFill>
                <a:latin typeface="Ubuntu" panose="020B0504030602030204" pitchFamily="34" charset="0"/>
              </a:rPr>
              <a:t>à sa mère. </a:t>
            </a:r>
          </a:p>
          <a:p>
            <a:pPr>
              <a:lnSpc>
                <a:spcPct val="120000"/>
              </a:lnSpc>
              <a:spcAft>
                <a:spcPts val="800"/>
              </a:spcAft>
            </a:pPr>
            <a:r>
              <a:rPr lang="fr-fr" sz="1440" dirty="0">
                <a:solidFill>
                  <a:srgbClr val="F7F5E8"/>
                </a:solidFill>
                <a:highlight>
                  <a:srgbClr val="292662"/>
                </a:highlight>
                <a:latin typeface="Ubuntu" panose="020B0504030602030204" pitchFamily="34" charset="0"/>
              </a:rPr>
              <a:t>Mais sa confiance en elle a grandi à mesure que les entraîneurs de Special Olympics l’ont guidée tout au long de son entraînement en haltérophilie. Ils l’ont encouragée à faire toujours plus d’efforts.</a:t>
            </a:r>
            <a:r>
              <a:rPr lang="fr-fr" sz="1440" dirty="0">
                <a:solidFill>
                  <a:srgbClr val="F7F5E8"/>
                </a:solidFill>
                <a:highlight>
                  <a:srgbClr val="F6891F"/>
                </a:highlight>
                <a:latin typeface="Ubuntu" panose="020B0504030602030204" pitchFamily="34" charset="0"/>
              </a:rPr>
              <a:t> </a:t>
            </a:r>
            <a:r>
              <a:rPr lang="fr-fr" sz="1440" dirty="0">
                <a:solidFill>
                  <a:srgbClr val="F7F5E8"/>
                </a:solidFill>
                <a:latin typeface="Ubuntu" panose="020B0504030602030204" pitchFamily="34" charset="0"/>
              </a:rPr>
              <a:t> </a:t>
            </a:r>
            <a:r>
              <a:rPr lang="fr-fr" sz="1440" dirty="0">
                <a:solidFill>
                  <a:srgbClr val="292662"/>
                </a:solidFill>
                <a:latin typeface="Ubuntu" panose="020B0504030602030204" pitchFamily="34" charset="0"/>
              </a:rPr>
              <a:t>Cela a réveillé l’esprit de compétition de Muskan et elle est devenue une haltérophile accomplie.</a:t>
            </a:r>
          </a:p>
          <a:p>
            <a:pPr>
              <a:lnSpc>
                <a:spcPct val="120000"/>
              </a:lnSpc>
              <a:spcAft>
                <a:spcPts val="3500"/>
              </a:spcAft>
            </a:pPr>
            <a:r>
              <a:rPr lang="fr-fr" sz="1440" dirty="0">
                <a:solidFill>
                  <a:srgbClr val="292662"/>
                </a:solidFill>
                <a:latin typeface="Ubuntu" panose="020B0504030602030204" pitchFamily="34" charset="0"/>
              </a:rPr>
              <a:t>Ses prouesses sportives lui ont permis de voyager pour des tournois sportifs. </a:t>
            </a:r>
            <a:r>
              <a:rPr lang="fr-fr" sz="1440" dirty="0">
                <a:solidFill>
                  <a:srgbClr val="F7F5E8"/>
                </a:solidFill>
                <a:highlight>
                  <a:srgbClr val="292662"/>
                </a:highlight>
                <a:latin typeface="Ubuntu" panose="020B0504030602030204" pitchFamily="34" charset="0"/>
              </a:rPr>
              <a:t>Le personnel de </a:t>
            </a:r>
            <a:r>
              <a:rPr lang="fr-fr" sz="1440" dirty="0" err="1">
                <a:solidFill>
                  <a:srgbClr val="F7F5E8"/>
                </a:solidFill>
                <a:highlight>
                  <a:srgbClr val="292662"/>
                </a:highlight>
                <a:latin typeface="Ubuntu" panose="020B0504030602030204" pitchFamily="34" charset="0"/>
              </a:rPr>
              <a:t>Special</a:t>
            </a:r>
            <a:r>
              <a:rPr lang="fr-fr" sz="1440" dirty="0">
                <a:solidFill>
                  <a:srgbClr val="F7F5E8"/>
                </a:solidFill>
                <a:highlight>
                  <a:srgbClr val="292662"/>
                </a:highlight>
                <a:latin typeface="Ubuntu" panose="020B0504030602030204" pitchFamily="34" charset="0"/>
              </a:rPr>
              <a:t> </a:t>
            </a:r>
            <a:r>
              <a:rPr lang="fr-fr" sz="1440" dirty="0" err="1">
                <a:solidFill>
                  <a:srgbClr val="F7F5E8"/>
                </a:solidFill>
                <a:highlight>
                  <a:srgbClr val="292662"/>
                </a:highlight>
                <a:latin typeface="Ubuntu" panose="020B0504030602030204" pitchFamily="34" charset="0"/>
              </a:rPr>
              <a:t>Olympics</a:t>
            </a:r>
            <a:r>
              <a:rPr lang="fr-fr" sz="1440" dirty="0">
                <a:solidFill>
                  <a:srgbClr val="F7F5E8"/>
                </a:solidFill>
                <a:highlight>
                  <a:srgbClr val="292662"/>
                </a:highlight>
                <a:latin typeface="Ubuntu" panose="020B0504030602030204" pitchFamily="34" charset="0"/>
              </a:rPr>
              <a:t> l’a encouragée à faire des choses par elle-même. En tant qu’haltérophile, il était facile pour elle de gérer ses propres bagages. Se retrouver seule, loin de sa famille, lui a permis de se sentir plus capable et plus indépendante.</a:t>
            </a:r>
            <a:r>
              <a:rPr lang="fr-fr" sz="1440" dirty="0">
                <a:solidFill>
                  <a:srgbClr val="F7F5E8"/>
                </a:solidFill>
                <a:highlight>
                  <a:srgbClr val="F6891F"/>
                </a:highlight>
                <a:latin typeface="Ubuntu" panose="020B0504030602030204" pitchFamily="34" charset="0"/>
              </a:rPr>
              <a:t> </a:t>
            </a:r>
            <a:r>
              <a:rPr lang="fr-fr" sz="1440" dirty="0">
                <a:solidFill>
                  <a:srgbClr val="F7F5E8"/>
                </a:solidFill>
                <a:latin typeface="Ubuntu" panose="020B0504030602030204" pitchFamily="34" charset="0"/>
              </a:rPr>
              <a:t>.</a:t>
            </a:r>
          </a:p>
          <a:p>
            <a:pPr>
              <a:lnSpc>
                <a:spcPct val="120000"/>
              </a:lnSpc>
              <a:spcAft>
                <a:spcPts val="800"/>
              </a:spcAft>
            </a:pPr>
            <a:r>
              <a:rPr lang="fr-fr" sz="1440" dirty="0">
                <a:solidFill>
                  <a:srgbClr val="292662"/>
                </a:solidFill>
                <a:latin typeface="Ubuntu" panose="020B0504030602030204" pitchFamily="34" charset="0"/>
              </a:rPr>
              <a:t>Elle est maintenant une jeune femme plus autonome et indépendante à la maison et dans la communauté. Sa mère est particulièrement fière d’elle.</a:t>
            </a:r>
          </a:p>
        </p:txBody>
      </p:sp>
    </p:spTree>
    <p:extLst>
      <p:ext uri="{BB962C8B-B14F-4D97-AF65-F5344CB8AC3E}">
        <p14:creationId xmlns:p14="http://schemas.microsoft.com/office/powerpoint/2010/main" val="3616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81C5-AE0C-BE39-4A1C-2FC90393E6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489873-0192-24BD-ADC5-28623560565B}"/>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83376707-1766-D673-604B-5A722EAAB1A0}"/>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9FD40E4E-4483-8B7A-B3E3-A919E518FF87}"/>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E8FDD260-BAE6-0E89-86F5-F7E79E7839BC}"/>
              </a:ext>
            </a:extLst>
          </p:cNvPr>
          <p:cNvSpPr txBox="1"/>
          <p:nvPr/>
        </p:nvSpPr>
        <p:spPr>
          <a:xfrm>
            <a:off x="724075" y="1606479"/>
            <a:ext cx="6674251" cy="5129994"/>
          </a:xfrm>
          <a:prstGeom prst="rect">
            <a:avLst/>
          </a:prstGeom>
          <a:noFill/>
        </p:spPr>
        <p:txBody>
          <a:bodyPr wrap="square" rtlCol="0">
            <a:spAutoFit/>
          </a:bodyPr>
          <a:lstStyle/>
          <a:p>
            <a:pPr>
              <a:lnSpc>
                <a:spcPct val="120000"/>
              </a:lnSpc>
            </a:pPr>
            <a:r>
              <a:rPr lang="fr-fr" sz="1400" dirty="0">
                <a:solidFill>
                  <a:srgbClr val="292662"/>
                </a:solidFill>
                <a:latin typeface="Ubuntu" panose="020B0504030602030204" pitchFamily="34" charset="0"/>
              </a:rPr>
              <a:t>Pauline Paul se remémore de la souffrance d’avoir été victime de harcèlement alors qu’elle était écolière.</a:t>
            </a:r>
          </a:p>
          <a:p>
            <a:pPr>
              <a:lnSpc>
                <a:spcPct val="120000"/>
              </a:lnSpc>
            </a:pPr>
            <a:r>
              <a:rPr lang="fr-fr" sz="1400" dirty="0">
                <a:solidFill>
                  <a:srgbClr val="292662"/>
                </a:solidFill>
                <a:latin typeface="Ubuntu" panose="020B0504030602030204" pitchFamily="34" charset="0"/>
              </a:rPr>
              <a:t>Les camarades de classe de Pauline se moquaient d’elle parce qu’elle </a:t>
            </a:r>
            <a:br>
              <a:rPr lang="fr-fr" sz="1400" dirty="0">
                <a:solidFill>
                  <a:srgbClr val="292662"/>
                </a:solidFill>
                <a:latin typeface="Ubuntu" panose="020B0504030602030204" pitchFamily="34" charset="0"/>
              </a:rPr>
            </a:br>
            <a:r>
              <a:rPr lang="fr-fr" sz="1400" dirty="0">
                <a:solidFill>
                  <a:srgbClr val="292662"/>
                </a:solidFill>
                <a:latin typeface="Ubuntu" panose="020B0504030602030204" pitchFamily="34" charset="0"/>
              </a:rPr>
              <a:t>n’arrivait pas à apprendre aussi vite que la plupart des autres à cause </a:t>
            </a:r>
            <a:br>
              <a:rPr lang="fr-fr" sz="1400" dirty="0">
                <a:solidFill>
                  <a:srgbClr val="292662"/>
                </a:solidFill>
                <a:latin typeface="Ubuntu" panose="020B0504030602030204" pitchFamily="34" charset="0"/>
              </a:rPr>
            </a:br>
            <a:r>
              <a:rPr lang="fr-fr" sz="1400" dirty="0">
                <a:solidFill>
                  <a:srgbClr val="292662"/>
                </a:solidFill>
                <a:latin typeface="Ubuntu" panose="020B0504030602030204" pitchFamily="34" charset="0"/>
              </a:rPr>
              <a:t>de sa déficience intellectuelle.</a:t>
            </a:r>
          </a:p>
          <a:p>
            <a:pPr>
              <a:lnSpc>
                <a:spcPct val="120000"/>
              </a:lnSpc>
            </a:pPr>
            <a:r>
              <a:rPr lang="fr-fr" sz="1400" dirty="0">
                <a:solidFill>
                  <a:srgbClr val="292662"/>
                </a:solidFill>
                <a:latin typeface="Ubuntu" panose="020B0504030602030204" pitchFamily="34" charset="0"/>
              </a:rPr>
              <a:t>Elle savait que le harcèlement était encore un problème dans les établissements </a:t>
            </a:r>
            <a:r>
              <a:rPr lang="fr-FR" sz="1400" dirty="0">
                <a:solidFill>
                  <a:srgbClr val="292662"/>
                </a:solidFill>
                <a:latin typeface="Ubuntu" panose="020B0504030602030204" pitchFamily="34" charset="0"/>
              </a:rPr>
              <a:t>scolaires</a:t>
            </a:r>
            <a:r>
              <a:rPr lang="fr-fr" sz="1400" dirty="0">
                <a:solidFill>
                  <a:srgbClr val="292662"/>
                </a:solidFill>
                <a:latin typeface="Ubuntu" panose="020B0504030602030204" pitchFamily="34" charset="0"/>
              </a:rPr>
              <a:t> près de chez elle en Papouasie-Nouvelle-Guinée. Elle voulait aider les autres pour leur éviter la souffrance qu’elle a connue en grandissant.</a:t>
            </a:r>
          </a:p>
          <a:p>
            <a:pPr>
              <a:lnSpc>
                <a:spcPct val="120000"/>
              </a:lnSpc>
              <a:spcAft>
                <a:spcPts val="600"/>
              </a:spcAft>
            </a:pPr>
            <a:r>
              <a:rPr lang="fr-fr" sz="1400" dirty="0">
                <a:solidFill>
                  <a:srgbClr val="292662"/>
                </a:solidFill>
                <a:latin typeface="Ubuntu" panose="020B0504030602030204" pitchFamily="34" charset="0"/>
              </a:rPr>
              <a:t>Mais Pauline ne savait pas trop par où commencer ni quoi faire.</a:t>
            </a:r>
          </a:p>
          <a:p>
            <a:pPr>
              <a:lnSpc>
                <a:spcPct val="120000"/>
              </a:lnSpc>
            </a:pPr>
            <a:r>
              <a:rPr lang="fr-fr" sz="1400" dirty="0">
                <a:solidFill>
                  <a:srgbClr val="292662"/>
                </a:solidFill>
                <a:latin typeface="Ubuntu" panose="020B0504030602030204" pitchFamily="34" charset="0"/>
              </a:rPr>
              <a:t>Special Olympics a formé Pauline à la prise de parole en public. Elle a appris que pour reprendre confiance en elle-même, elle devait pratiquer, encore et encore. C’est ce qu’elle a fait, et elle s’est débarrassée de sa peur de prendre la parole.</a:t>
            </a:r>
          </a:p>
          <a:p>
            <a:pPr>
              <a:lnSpc>
                <a:spcPct val="120000"/>
              </a:lnSpc>
              <a:spcAft>
                <a:spcPts val="600"/>
              </a:spcAft>
            </a:pPr>
            <a:r>
              <a:rPr lang="fr-fr" sz="1400" dirty="0">
                <a:solidFill>
                  <a:srgbClr val="292662"/>
                </a:solidFill>
                <a:latin typeface="Ubuntu" panose="020B0504030602030204" pitchFamily="34" charset="0"/>
              </a:rPr>
              <a:t>Pauline a parlé de sa vie et du harcèlement dans quatre établissements </a:t>
            </a:r>
            <a:r>
              <a:rPr lang="fr-FR" sz="1400" dirty="0">
                <a:solidFill>
                  <a:srgbClr val="292662"/>
                </a:solidFill>
                <a:latin typeface="Ubuntu" panose="020B0504030602030204" pitchFamily="34" charset="0"/>
              </a:rPr>
              <a:t>scolaires</a:t>
            </a:r>
            <a:r>
              <a:rPr lang="fr-fr" sz="1400" dirty="0">
                <a:solidFill>
                  <a:srgbClr val="292662"/>
                </a:solidFill>
                <a:latin typeface="Ubuntu" panose="020B0504030602030204" pitchFamily="34" charset="0"/>
              </a:rPr>
              <a:t> de Papouasie-Nouvelle-Guinée.</a:t>
            </a:r>
          </a:p>
          <a:p>
            <a:pPr>
              <a:lnSpc>
                <a:spcPct val="120000"/>
              </a:lnSpc>
            </a:pPr>
            <a:r>
              <a:rPr lang="fr-fr" sz="1400" dirty="0">
                <a:solidFill>
                  <a:srgbClr val="292662"/>
                </a:solidFill>
                <a:latin typeface="Ubuntu" panose="020B0504030602030204" pitchFamily="34" charset="0"/>
              </a:rPr>
              <a:t>« </a:t>
            </a:r>
            <a:r>
              <a:rPr lang="fr-fr" sz="1400" i="1" dirty="0">
                <a:solidFill>
                  <a:srgbClr val="292662"/>
                </a:solidFill>
                <a:latin typeface="Ubuntu" panose="020B0504030602030204" pitchFamily="34" charset="0"/>
              </a:rPr>
              <a:t>Je sais maintenant ce que ressent vraiment une personne ayant une déficience intellectuelle lorsqu’elle est victime de harcèlement</a:t>
            </a:r>
            <a:r>
              <a:rPr lang="fr-fr" sz="1400" dirty="0">
                <a:solidFill>
                  <a:srgbClr val="292662"/>
                </a:solidFill>
                <a:latin typeface="Ubuntu" panose="020B0504030602030204" pitchFamily="34" charset="0"/>
              </a:rPr>
              <a:t> », a indiqué une écolière qui l’a écouté parler.</a:t>
            </a:r>
          </a:p>
          <a:p>
            <a:pPr>
              <a:lnSpc>
                <a:spcPct val="120000"/>
              </a:lnSpc>
            </a:pPr>
            <a:r>
              <a:rPr lang="fr-fr" sz="1400" dirty="0">
                <a:solidFill>
                  <a:srgbClr val="292662"/>
                </a:solidFill>
                <a:latin typeface="Ubuntu" panose="020B0504030602030204" pitchFamily="34" charset="0"/>
              </a:rPr>
              <a:t>« </a:t>
            </a:r>
            <a:r>
              <a:rPr lang="fr-fr" sz="1400" i="1" dirty="0">
                <a:solidFill>
                  <a:srgbClr val="292662"/>
                </a:solidFill>
                <a:latin typeface="Ubuntu" panose="020B0504030602030204" pitchFamily="34" charset="0"/>
              </a:rPr>
              <a:t>Je m’engage à mettre fin au harcèlement. Je défendrai mes amis lorsqu’ils sont victimes de harcèlement</a:t>
            </a:r>
            <a:r>
              <a:rPr lang="fr-fr" sz="1400" dirty="0">
                <a:solidFill>
                  <a:srgbClr val="292662"/>
                </a:solidFill>
                <a:latin typeface="Ubuntu" panose="020B0504030602030204" pitchFamily="34" charset="0"/>
              </a:rPr>
              <a:t>. »</a:t>
            </a:r>
            <a:endParaRPr lang="en-US" sz="1400" i="1" dirty="0">
              <a:solidFill>
                <a:srgbClr val="292662"/>
              </a:solidFill>
              <a:latin typeface="Ubuntu" panose="020B0504030602030204" pitchFamily="34" charset="0"/>
            </a:endParaRPr>
          </a:p>
        </p:txBody>
      </p:sp>
    </p:spTree>
    <p:extLst>
      <p:ext uri="{BB962C8B-B14F-4D97-AF65-F5344CB8AC3E}">
        <p14:creationId xmlns:p14="http://schemas.microsoft.com/office/powerpoint/2010/main" val="1178158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F124C-FFB9-8186-26D5-98B5A3A11297}"/>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EC61974-77EC-C7E7-9C58-F99872FD7501}"/>
              </a:ext>
            </a:extLst>
          </p:cNvPr>
          <p:cNvSpPr/>
          <p:nvPr/>
        </p:nvSpPr>
        <p:spPr>
          <a:xfrm>
            <a:off x="7213706" y="1649040"/>
            <a:ext cx="5156094" cy="1672304"/>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2843A687-DA80-832F-2220-2B3925D80F2F}"/>
              </a:ext>
            </a:extLst>
          </p:cNvPr>
          <p:cNvSpPr/>
          <p:nvPr/>
        </p:nvSpPr>
        <p:spPr>
          <a:xfrm>
            <a:off x="342970" y="1649040"/>
            <a:ext cx="7099230" cy="1672304"/>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B3EB1A9-646A-7800-A516-44C01CD217BE}"/>
              </a:ext>
            </a:extLst>
          </p:cNvPr>
          <p:cNvSpPr txBox="1"/>
          <p:nvPr/>
        </p:nvSpPr>
        <p:spPr>
          <a:xfrm>
            <a:off x="7744798" y="1848353"/>
            <a:ext cx="4207848" cy="836126"/>
          </a:xfrm>
          <a:prstGeom prst="rect">
            <a:avLst/>
          </a:prstGeom>
          <a:noFill/>
        </p:spPr>
        <p:txBody>
          <a:bodyPr wrap="square" rtlCol="0">
            <a:spAutoFit/>
          </a:bodyPr>
          <a:lstStyle/>
          <a:p>
            <a:pPr>
              <a:spcAft>
                <a:spcPts val="200"/>
              </a:spcAft>
            </a:pPr>
            <a:r>
              <a:rPr lang="fr-fr" sz="1500" b="1" dirty="0">
                <a:solidFill>
                  <a:srgbClr val="F6891F"/>
                </a:solidFill>
                <a:latin typeface="Ubuntu" panose="020B0504030602030204" pitchFamily="34" charset="0"/>
              </a:rPr>
              <a:t>Début</a:t>
            </a:r>
          </a:p>
          <a:p>
            <a:pPr>
              <a:spcAft>
                <a:spcPts val="200"/>
              </a:spcAft>
            </a:pPr>
            <a:r>
              <a:rPr lang="fr-fr" sz="1500" dirty="0">
                <a:solidFill>
                  <a:srgbClr val="292662"/>
                </a:solidFill>
                <a:latin typeface="Ubuntu" panose="020B0504030602030204" pitchFamily="34" charset="0"/>
              </a:rPr>
              <a:t>Quel problème Pauline a-t-elle constaté ?</a:t>
            </a:r>
          </a:p>
          <a:p>
            <a:pPr>
              <a:spcAft>
                <a:spcPts val="200"/>
              </a:spcAft>
            </a:pPr>
            <a:r>
              <a:rPr lang="fr-fr" sz="1500" dirty="0">
                <a:solidFill>
                  <a:srgbClr val="292662"/>
                </a:solidFill>
                <a:latin typeface="Ubuntu" panose="020B0504030602030204" pitchFamily="34" charset="0"/>
              </a:rPr>
              <a:t>Quel besoin Pauline avait-elle ?</a:t>
            </a:r>
          </a:p>
        </p:txBody>
      </p:sp>
      <p:grpSp>
        <p:nvGrpSpPr>
          <p:cNvPr id="27" name="Group 26">
            <a:extLst>
              <a:ext uri="{FF2B5EF4-FFF2-40B4-BE49-F238E27FC236}">
                <a16:creationId xmlns:a16="http://schemas.microsoft.com/office/drawing/2014/main" id="{CAD231CF-94AE-31D9-BCEE-03DEAE0B7CC7}"/>
              </a:ext>
            </a:extLst>
          </p:cNvPr>
          <p:cNvGrpSpPr/>
          <p:nvPr/>
        </p:nvGrpSpPr>
        <p:grpSpPr>
          <a:xfrm>
            <a:off x="342970" y="4957548"/>
            <a:ext cx="12026830" cy="1268184"/>
            <a:chOff x="342970" y="4857456"/>
            <a:chExt cx="12026830" cy="1162797"/>
          </a:xfrm>
        </p:grpSpPr>
        <p:sp>
          <p:nvSpPr>
            <p:cNvPr id="14" name="Rectangle: Rounded Corners 13">
              <a:extLst>
                <a:ext uri="{FF2B5EF4-FFF2-40B4-BE49-F238E27FC236}">
                  <a16:creationId xmlns:a16="http://schemas.microsoft.com/office/drawing/2014/main" id="{A02720C3-FB08-9327-ED2F-28EF336FD2F6}"/>
                </a:ext>
              </a:extLst>
            </p:cNvPr>
            <p:cNvSpPr/>
            <p:nvPr/>
          </p:nvSpPr>
          <p:spPr>
            <a:xfrm>
              <a:off x="7213706" y="4857456"/>
              <a:ext cx="5156094" cy="1162797"/>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2C48CED-23BB-E6CD-4255-691F6742D3A9}"/>
                </a:ext>
              </a:extLst>
            </p:cNvPr>
            <p:cNvSpPr/>
            <p:nvPr/>
          </p:nvSpPr>
          <p:spPr>
            <a:xfrm>
              <a:off x="342970" y="4934983"/>
              <a:ext cx="7099230" cy="1070027"/>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26BB7C7-44BD-F4B7-5636-3212F9D1321E}"/>
                </a:ext>
              </a:extLst>
            </p:cNvPr>
            <p:cNvSpPr txBox="1"/>
            <p:nvPr/>
          </p:nvSpPr>
          <p:spPr>
            <a:xfrm>
              <a:off x="7744798" y="5012259"/>
              <a:ext cx="3769154" cy="743127"/>
            </a:xfrm>
            <a:prstGeom prst="rect">
              <a:avLst/>
            </a:prstGeom>
            <a:noFill/>
          </p:spPr>
          <p:txBody>
            <a:bodyPr wrap="square" rtlCol="0">
              <a:spAutoFit/>
            </a:bodyPr>
            <a:lstStyle/>
            <a:p>
              <a:pPr>
                <a:spcAft>
                  <a:spcPts val="200"/>
                </a:spcAft>
              </a:pPr>
              <a:r>
                <a:rPr lang="fr-fr" sz="1500" b="1" dirty="0">
                  <a:solidFill>
                    <a:srgbClr val="F6891F"/>
                  </a:solidFill>
                  <a:latin typeface="Ubuntu" panose="020B0504030602030204" pitchFamily="34" charset="0"/>
                </a:rPr>
                <a:t>Fin</a:t>
              </a:r>
            </a:p>
            <a:p>
              <a:pPr>
                <a:spcAft>
                  <a:spcPts val="200"/>
                </a:spcAft>
              </a:pPr>
              <a:r>
                <a:rPr lang="fr-fr" sz="1500" dirty="0">
                  <a:solidFill>
                    <a:srgbClr val="292662"/>
                  </a:solidFill>
                  <a:latin typeface="Ubuntu" panose="020B0504030602030204" pitchFamily="34" charset="0"/>
                </a:rPr>
                <a:t>Qu’est-ce qui a changé grâce à la démarche de Special Olympics ?</a:t>
              </a:r>
            </a:p>
          </p:txBody>
        </p:sp>
      </p:grpSp>
      <p:grpSp>
        <p:nvGrpSpPr>
          <p:cNvPr id="26" name="Group 25">
            <a:extLst>
              <a:ext uri="{FF2B5EF4-FFF2-40B4-BE49-F238E27FC236}">
                <a16:creationId xmlns:a16="http://schemas.microsoft.com/office/drawing/2014/main" id="{5AB7E89E-6057-C400-1199-9E4140001F76}"/>
              </a:ext>
            </a:extLst>
          </p:cNvPr>
          <p:cNvGrpSpPr/>
          <p:nvPr/>
        </p:nvGrpSpPr>
        <p:grpSpPr>
          <a:xfrm>
            <a:off x="342970" y="3428999"/>
            <a:ext cx="12026830" cy="1542455"/>
            <a:chOff x="342970" y="2922559"/>
            <a:chExt cx="12026830" cy="1827241"/>
          </a:xfrm>
        </p:grpSpPr>
        <p:sp>
          <p:nvSpPr>
            <p:cNvPr id="15" name="Rectangle: Rounded Corners 14">
              <a:extLst>
                <a:ext uri="{FF2B5EF4-FFF2-40B4-BE49-F238E27FC236}">
                  <a16:creationId xmlns:a16="http://schemas.microsoft.com/office/drawing/2014/main" id="{835B172D-F240-3A43-F61F-2BF321376D32}"/>
                </a:ext>
              </a:extLst>
            </p:cNvPr>
            <p:cNvSpPr/>
            <p:nvPr/>
          </p:nvSpPr>
          <p:spPr>
            <a:xfrm>
              <a:off x="7213706" y="2922559"/>
              <a:ext cx="5156094" cy="1827241"/>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C87EBCF2-7EF9-7BF1-22A1-BA8C485374FC}"/>
                </a:ext>
              </a:extLst>
            </p:cNvPr>
            <p:cNvSpPr/>
            <p:nvPr/>
          </p:nvSpPr>
          <p:spPr>
            <a:xfrm>
              <a:off x="342970" y="2922559"/>
              <a:ext cx="7099230" cy="1827241"/>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62BC8BE-D1A8-856E-A12C-238345FEE71F}"/>
                </a:ext>
              </a:extLst>
            </p:cNvPr>
            <p:cNvSpPr txBox="1"/>
            <p:nvPr/>
          </p:nvSpPr>
          <p:spPr>
            <a:xfrm>
              <a:off x="7744798" y="3146149"/>
              <a:ext cx="4447202" cy="1537404"/>
            </a:xfrm>
            <a:prstGeom prst="rect">
              <a:avLst/>
            </a:prstGeom>
            <a:noFill/>
          </p:spPr>
          <p:txBody>
            <a:bodyPr wrap="square" rtlCol="0">
              <a:spAutoFit/>
            </a:bodyPr>
            <a:lstStyle/>
            <a:p>
              <a:pPr>
                <a:spcAft>
                  <a:spcPts val="200"/>
                </a:spcAft>
              </a:pPr>
              <a:r>
                <a:rPr lang="fr-fr" sz="1500" b="1" dirty="0">
                  <a:solidFill>
                    <a:srgbClr val="F6891F"/>
                  </a:solidFill>
                  <a:latin typeface="Ubuntu" panose="020B0504030602030204" pitchFamily="34" charset="0"/>
                </a:rPr>
                <a:t>Milieu</a:t>
              </a:r>
            </a:p>
            <a:p>
              <a:pPr>
                <a:spcAft>
                  <a:spcPts val="200"/>
                </a:spcAft>
              </a:pPr>
              <a:r>
                <a:rPr lang="fr-fr" sz="1500" dirty="0">
                  <a:solidFill>
                    <a:srgbClr val="292662"/>
                  </a:solidFill>
                  <a:latin typeface="Ubuntu" panose="020B0504030602030204" pitchFamily="34" charset="0"/>
                </a:rPr>
                <a:t>Quel travail Special Olympics a-t-il </a:t>
              </a:r>
              <a:r>
                <a:rPr lang="fr-fr" sz="1500">
                  <a:solidFill>
                    <a:srgbClr val="292662"/>
                  </a:solidFill>
                  <a:latin typeface="Ubuntu" panose="020B0504030602030204" pitchFamily="34" charset="0"/>
                </a:rPr>
                <a:t>réalisé </a:t>
              </a:r>
              <a:br>
                <a:rPr lang="fr-fr" sz="1500">
                  <a:solidFill>
                    <a:srgbClr val="292662"/>
                  </a:solidFill>
                  <a:latin typeface="Ubuntu" panose="020B0504030602030204" pitchFamily="34" charset="0"/>
                </a:rPr>
              </a:br>
              <a:r>
                <a:rPr lang="fr-fr" sz="1500">
                  <a:solidFill>
                    <a:srgbClr val="292662"/>
                  </a:solidFill>
                  <a:latin typeface="Ubuntu" panose="020B0504030602030204" pitchFamily="34" charset="0"/>
                </a:rPr>
                <a:t>pour </a:t>
              </a:r>
              <a:r>
                <a:rPr lang="fr-fr" sz="1500" dirty="0">
                  <a:solidFill>
                    <a:srgbClr val="292662"/>
                  </a:solidFill>
                  <a:latin typeface="Ubuntu" panose="020B0504030602030204" pitchFamily="34" charset="0"/>
                </a:rPr>
                <a:t>répondre aux besoins de Pauline ?</a:t>
              </a:r>
            </a:p>
            <a:p>
              <a:pPr>
                <a:spcAft>
                  <a:spcPts val="200"/>
                </a:spcAft>
              </a:pPr>
              <a:r>
                <a:rPr lang="fr-fr" sz="1500" dirty="0">
                  <a:solidFill>
                    <a:srgbClr val="292662"/>
                  </a:solidFill>
                  <a:latin typeface="Ubuntu" panose="020B0504030602030204" pitchFamily="34" charset="0"/>
                </a:rPr>
                <a:t>Quel travail Pauline a-t-elle fait pour </a:t>
              </a:r>
              <a:r>
                <a:rPr lang="fr-fr" sz="1500">
                  <a:solidFill>
                    <a:srgbClr val="292662"/>
                  </a:solidFill>
                  <a:latin typeface="Ubuntu" panose="020B0504030602030204" pitchFamily="34" charset="0"/>
                </a:rPr>
                <a:t>résoudre </a:t>
              </a:r>
              <a:br>
                <a:rPr lang="fr-fr" sz="1500">
                  <a:solidFill>
                    <a:srgbClr val="292662"/>
                  </a:solidFill>
                  <a:latin typeface="Ubuntu" panose="020B0504030602030204" pitchFamily="34" charset="0"/>
                </a:rPr>
              </a:br>
              <a:r>
                <a:rPr lang="fr-fr" sz="1500">
                  <a:solidFill>
                    <a:srgbClr val="292662"/>
                  </a:solidFill>
                  <a:latin typeface="Ubuntu" panose="020B0504030602030204" pitchFamily="34" charset="0"/>
                </a:rPr>
                <a:t>la </a:t>
              </a:r>
              <a:r>
                <a:rPr lang="fr-fr" sz="1500" dirty="0">
                  <a:solidFill>
                    <a:srgbClr val="292662"/>
                  </a:solidFill>
                  <a:latin typeface="Ubuntu" panose="020B0504030602030204" pitchFamily="34" charset="0"/>
                </a:rPr>
                <a:t>problématique qu’elle a constaté ?</a:t>
              </a:r>
            </a:p>
          </p:txBody>
        </p:sp>
      </p:grpSp>
      <p:sp>
        <p:nvSpPr>
          <p:cNvPr id="2" name="Text Placeholder 1">
            <a:extLst>
              <a:ext uri="{FF2B5EF4-FFF2-40B4-BE49-F238E27FC236}">
                <a16:creationId xmlns:a16="http://schemas.microsoft.com/office/drawing/2014/main" id="{F3B5DAA8-9C78-ABB8-F63C-4DBCEE037AC5}"/>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EDD897B0-CCEE-EB5D-B4E5-C83E62253A58}"/>
              </a:ext>
            </a:extLst>
          </p:cNvPr>
          <p:cNvSpPr>
            <a:spLocks noGrp="1"/>
          </p:cNvSpPr>
          <p:nvPr>
            <p:ph type="body" sz="quarter" idx="12"/>
          </p:nvPr>
        </p:nvSpPr>
        <p:spPr>
          <a:xfrm>
            <a:off x="9339945" y="565232"/>
            <a:ext cx="528061" cy="356260"/>
          </a:xfrm>
        </p:spPr>
        <p:txBody>
          <a:bodyPr/>
          <a:lstStyle/>
          <a:p>
            <a:r>
              <a:rPr lang="fr-fr" dirty="0"/>
              <a:t>1.4.</a:t>
            </a:r>
          </a:p>
        </p:txBody>
      </p:sp>
      <p:sp>
        <p:nvSpPr>
          <p:cNvPr id="4" name="Text Placeholder 3">
            <a:extLst>
              <a:ext uri="{FF2B5EF4-FFF2-40B4-BE49-F238E27FC236}">
                <a16:creationId xmlns:a16="http://schemas.microsoft.com/office/drawing/2014/main" id="{8CB11A9B-7C6A-D487-3D74-EDF06C3011A4}"/>
              </a:ext>
            </a:extLst>
          </p:cNvPr>
          <p:cNvSpPr>
            <a:spLocks noGrp="1"/>
          </p:cNvSpPr>
          <p:nvPr>
            <p:ph type="body" sz="quarter" idx="13"/>
          </p:nvPr>
        </p:nvSpPr>
        <p:spPr/>
        <p:txBody>
          <a:bodyPr/>
          <a:lstStyle/>
          <a:p>
            <a:r>
              <a:rPr lang="fr-fr" dirty="0"/>
              <a:t>Premier jour</a:t>
            </a:r>
          </a:p>
        </p:txBody>
      </p:sp>
      <p:sp>
        <p:nvSpPr>
          <p:cNvPr id="8" name="TextBox 7">
            <a:extLst>
              <a:ext uri="{FF2B5EF4-FFF2-40B4-BE49-F238E27FC236}">
                <a16:creationId xmlns:a16="http://schemas.microsoft.com/office/drawing/2014/main" id="{B362FA5F-654C-87D8-E948-BF0DD1D2CB9E}"/>
              </a:ext>
            </a:extLst>
          </p:cNvPr>
          <p:cNvSpPr txBox="1"/>
          <p:nvPr/>
        </p:nvSpPr>
        <p:spPr>
          <a:xfrm>
            <a:off x="603429" y="1579845"/>
            <a:ext cx="6674251" cy="4751494"/>
          </a:xfrm>
          <a:prstGeom prst="rect">
            <a:avLst/>
          </a:prstGeom>
          <a:noFill/>
        </p:spPr>
        <p:txBody>
          <a:bodyPr wrap="square" rtlCol="0">
            <a:spAutoFit/>
          </a:bodyPr>
          <a:lstStyle/>
          <a:p>
            <a:pPr>
              <a:lnSpc>
                <a:spcPct val="114000"/>
              </a:lnSpc>
            </a:pPr>
            <a:r>
              <a:rPr lang="fr-fr" sz="1270" dirty="0">
                <a:solidFill>
                  <a:srgbClr val="292662"/>
                </a:solidFill>
                <a:latin typeface="Ubuntu" panose="020B0504030602030204" pitchFamily="34" charset="0"/>
              </a:rPr>
              <a:t>Pauline Paul se remémore de la souffrance d’avoir été victime de harcèlement alors qu’elle était écolière.</a:t>
            </a:r>
          </a:p>
          <a:p>
            <a:pPr>
              <a:lnSpc>
                <a:spcPct val="114000"/>
              </a:lnSpc>
            </a:pPr>
            <a:r>
              <a:rPr lang="fr-fr" sz="1270" dirty="0">
                <a:solidFill>
                  <a:srgbClr val="292662"/>
                </a:solidFill>
                <a:latin typeface="Ubuntu" panose="020B0504030602030204" pitchFamily="34" charset="0"/>
              </a:rPr>
              <a:t>Les camarades de classe de Pauline se moquaient d’elle parce qu’elle n’arrivait pas à apprendre aussi vite que la plupart des autres à cause de sa déficience intellectuelle.</a:t>
            </a:r>
          </a:p>
          <a:p>
            <a:pPr>
              <a:lnSpc>
                <a:spcPct val="114000"/>
              </a:lnSpc>
            </a:pPr>
            <a:r>
              <a:rPr lang="fr-fr" sz="1270" dirty="0">
                <a:solidFill>
                  <a:srgbClr val="292662"/>
                </a:solidFill>
                <a:latin typeface="Ubuntu" panose="020B0504030602030204" pitchFamily="34" charset="0"/>
              </a:rPr>
              <a:t>Elle savait que le harcèlement était encore un problème dans les établissements </a:t>
            </a:r>
            <a:r>
              <a:rPr lang="fr-FR" sz="1270" dirty="0">
                <a:solidFill>
                  <a:srgbClr val="292662"/>
                </a:solidFill>
                <a:latin typeface="Ubuntu" panose="020B0504030602030204" pitchFamily="34" charset="0"/>
              </a:rPr>
              <a:t>scolaires</a:t>
            </a:r>
            <a:r>
              <a:rPr lang="fr-fr" sz="1270" dirty="0">
                <a:solidFill>
                  <a:srgbClr val="292662"/>
                </a:solidFill>
                <a:latin typeface="Ubuntu" panose="020B0504030602030204" pitchFamily="34" charset="0"/>
              </a:rPr>
              <a:t> près de chez elle en Papouasie-Nouvelle-Guinée. Elle voulait aider les autres pour leur éviter la souffrance qu’elle a connue en grandissant.</a:t>
            </a:r>
          </a:p>
          <a:p>
            <a:pPr>
              <a:lnSpc>
                <a:spcPct val="114000"/>
              </a:lnSpc>
              <a:spcAft>
                <a:spcPts val="1500"/>
              </a:spcAft>
            </a:pPr>
            <a:r>
              <a:rPr lang="fr-fr" sz="1270" dirty="0">
                <a:solidFill>
                  <a:srgbClr val="292662"/>
                </a:solidFill>
                <a:latin typeface="Ubuntu" panose="020B0504030602030204" pitchFamily="34" charset="0"/>
              </a:rPr>
              <a:t>Mais Pauline ne savait pas trop par où commencer ni quoi faire.</a:t>
            </a:r>
          </a:p>
          <a:p>
            <a:pPr>
              <a:lnSpc>
                <a:spcPct val="114000"/>
              </a:lnSpc>
            </a:pPr>
            <a:r>
              <a:rPr lang="fr-fr" sz="1270" dirty="0">
                <a:solidFill>
                  <a:srgbClr val="292662"/>
                </a:solidFill>
                <a:latin typeface="Ubuntu" panose="020B0504030602030204" pitchFamily="34" charset="0"/>
              </a:rPr>
              <a:t>Special Olympics a formé Pauline à la prise de parole en public. Elle a appris que pour reprendre confiance en elle-même, elle devait pratiquer, encore et encore. C’est ce </a:t>
            </a:r>
            <a:br>
              <a:rPr lang="fr-fr" sz="1270" dirty="0">
                <a:solidFill>
                  <a:srgbClr val="292662"/>
                </a:solidFill>
                <a:latin typeface="Ubuntu" panose="020B0504030602030204" pitchFamily="34" charset="0"/>
              </a:rPr>
            </a:br>
            <a:r>
              <a:rPr lang="fr-fr" sz="1270" dirty="0">
                <a:solidFill>
                  <a:srgbClr val="292662"/>
                </a:solidFill>
                <a:latin typeface="Ubuntu" panose="020B0504030602030204" pitchFamily="34" charset="0"/>
              </a:rPr>
              <a:t>qu’elle a fait, et elle s’est débarrassée de sa peur de prendre la parole.</a:t>
            </a:r>
          </a:p>
          <a:p>
            <a:pPr>
              <a:lnSpc>
                <a:spcPct val="114000"/>
              </a:lnSpc>
              <a:spcAft>
                <a:spcPts val="3100"/>
              </a:spcAft>
            </a:pPr>
            <a:r>
              <a:rPr lang="fr-fr" sz="1270" dirty="0">
                <a:solidFill>
                  <a:srgbClr val="292662"/>
                </a:solidFill>
                <a:latin typeface="Ubuntu" panose="020B0504030602030204" pitchFamily="34" charset="0"/>
              </a:rPr>
              <a:t>Pauline a parlé de sa vie et du harcèlement dans quatre établissements </a:t>
            </a:r>
            <a:r>
              <a:rPr lang="fr-FR" sz="1270" dirty="0">
                <a:solidFill>
                  <a:srgbClr val="292662"/>
                </a:solidFill>
                <a:latin typeface="Ubuntu" panose="020B0504030602030204" pitchFamily="34" charset="0"/>
              </a:rPr>
              <a:t>scolaires</a:t>
            </a:r>
            <a:r>
              <a:rPr lang="fr-fr" sz="1270" dirty="0">
                <a:solidFill>
                  <a:srgbClr val="292662"/>
                </a:solidFill>
                <a:latin typeface="Ubuntu" panose="020B0504030602030204" pitchFamily="34" charset="0"/>
              </a:rPr>
              <a:t> de Papouasie-Nouvelle-Guinée.</a:t>
            </a:r>
          </a:p>
          <a:p>
            <a:pPr>
              <a:lnSpc>
                <a:spcPct val="114000"/>
              </a:lnSpc>
            </a:pPr>
            <a:r>
              <a:rPr lang="fr-fr" sz="1270" dirty="0">
                <a:solidFill>
                  <a:srgbClr val="292662"/>
                </a:solidFill>
                <a:latin typeface="Ubuntu" panose="020B0504030602030204" pitchFamily="34" charset="0"/>
              </a:rPr>
              <a:t>« </a:t>
            </a:r>
            <a:r>
              <a:rPr lang="fr-fr" sz="1270" i="1" dirty="0">
                <a:solidFill>
                  <a:srgbClr val="292662"/>
                </a:solidFill>
                <a:latin typeface="Ubuntu" panose="020B0504030602030204" pitchFamily="34" charset="0"/>
              </a:rPr>
              <a:t>Je sais maintenant ce que ressent vraiment une personne ayant une déficience </a:t>
            </a:r>
            <a:br>
              <a:rPr lang="fr-fr" sz="1270" i="1" dirty="0">
                <a:solidFill>
                  <a:srgbClr val="292662"/>
                </a:solidFill>
                <a:latin typeface="Ubuntu" panose="020B0504030602030204" pitchFamily="34" charset="0"/>
              </a:rPr>
            </a:br>
            <a:r>
              <a:rPr lang="fr-fr" sz="1270" i="1" dirty="0">
                <a:solidFill>
                  <a:srgbClr val="292662"/>
                </a:solidFill>
                <a:latin typeface="Ubuntu" panose="020B0504030602030204" pitchFamily="34" charset="0"/>
              </a:rPr>
              <a:t>intellectuelle lorsqu’elle est victime de harcèlement</a:t>
            </a:r>
            <a:r>
              <a:rPr lang="fr-fr" sz="1270" dirty="0">
                <a:solidFill>
                  <a:srgbClr val="292662"/>
                </a:solidFill>
                <a:latin typeface="Ubuntu" panose="020B0504030602030204" pitchFamily="34" charset="0"/>
              </a:rPr>
              <a:t> », a indiqué une écolière </a:t>
            </a:r>
            <a:br>
              <a:rPr lang="fr-fr" sz="1270" dirty="0">
                <a:solidFill>
                  <a:srgbClr val="292662"/>
                </a:solidFill>
                <a:latin typeface="Ubuntu" panose="020B0504030602030204" pitchFamily="34" charset="0"/>
              </a:rPr>
            </a:br>
            <a:r>
              <a:rPr lang="fr-fr" sz="1270" dirty="0">
                <a:solidFill>
                  <a:srgbClr val="292662"/>
                </a:solidFill>
                <a:latin typeface="Ubuntu" panose="020B0504030602030204" pitchFamily="34" charset="0"/>
              </a:rPr>
              <a:t>qui l’a écouté parler.</a:t>
            </a:r>
          </a:p>
          <a:p>
            <a:pPr>
              <a:lnSpc>
                <a:spcPct val="114000"/>
              </a:lnSpc>
            </a:pPr>
            <a:r>
              <a:rPr lang="fr-fr" sz="1270" dirty="0">
                <a:solidFill>
                  <a:srgbClr val="292662"/>
                </a:solidFill>
                <a:latin typeface="Ubuntu" panose="020B0504030602030204" pitchFamily="34" charset="0"/>
              </a:rPr>
              <a:t>« </a:t>
            </a:r>
            <a:r>
              <a:rPr lang="fr-fr" sz="1270" i="1" dirty="0">
                <a:solidFill>
                  <a:srgbClr val="292662"/>
                </a:solidFill>
                <a:latin typeface="Ubuntu" panose="020B0504030602030204" pitchFamily="34" charset="0"/>
              </a:rPr>
              <a:t>Je m’engage à mettre fin au harcèlement. Je défendrai mes amis lorsqu’ils </a:t>
            </a:r>
            <a:br>
              <a:rPr lang="fr-fr" sz="1270" i="1" dirty="0">
                <a:solidFill>
                  <a:srgbClr val="292662"/>
                </a:solidFill>
                <a:latin typeface="Ubuntu" panose="020B0504030602030204" pitchFamily="34" charset="0"/>
              </a:rPr>
            </a:br>
            <a:r>
              <a:rPr lang="fr-fr" sz="1270" i="1" dirty="0">
                <a:solidFill>
                  <a:srgbClr val="292662"/>
                </a:solidFill>
                <a:latin typeface="Ubuntu" panose="020B0504030602030204" pitchFamily="34" charset="0"/>
              </a:rPr>
              <a:t>sont victimes de harcèlement</a:t>
            </a:r>
            <a:r>
              <a:rPr lang="fr-fr" sz="1270" dirty="0">
                <a:solidFill>
                  <a:srgbClr val="292662"/>
                </a:solidFill>
                <a:latin typeface="Ubuntu" panose="020B0504030602030204" pitchFamily="34" charset="0"/>
              </a:rPr>
              <a:t>. »</a:t>
            </a:r>
            <a:endParaRPr lang="en-US" sz="1270" i="1" dirty="0">
              <a:solidFill>
                <a:srgbClr val="292662"/>
              </a:solidFill>
              <a:latin typeface="Ubuntu" panose="020B0504030602030204" pitchFamily="34" charset="0"/>
            </a:endParaRPr>
          </a:p>
        </p:txBody>
      </p:sp>
      <p:pic>
        <p:nvPicPr>
          <p:cNvPr id="17" name="Graphic 16">
            <a:extLst>
              <a:ext uri="{FF2B5EF4-FFF2-40B4-BE49-F238E27FC236}">
                <a16:creationId xmlns:a16="http://schemas.microsoft.com/office/drawing/2014/main" id="{A3697255-7CF5-3D60-ECC6-C9411B2FB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2311329"/>
            <a:ext cx="347725" cy="347725"/>
          </a:xfrm>
          <a:prstGeom prst="rect">
            <a:avLst/>
          </a:prstGeom>
        </p:spPr>
      </p:pic>
      <p:pic>
        <p:nvPicPr>
          <p:cNvPr id="18" name="Graphic 17">
            <a:extLst>
              <a:ext uri="{FF2B5EF4-FFF2-40B4-BE49-F238E27FC236}">
                <a16:creationId xmlns:a16="http://schemas.microsoft.com/office/drawing/2014/main" id="{408F356B-7458-88AE-D08E-33CA41740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3983633"/>
            <a:ext cx="347725" cy="347725"/>
          </a:xfrm>
          <a:prstGeom prst="rect">
            <a:avLst/>
          </a:prstGeom>
        </p:spPr>
      </p:pic>
      <p:pic>
        <p:nvPicPr>
          <p:cNvPr id="20" name="Graphic 19">
            <a:extLst>
              <a:ext uri="{FF2B5EF4-FFF2-40B4-BE49-F238E27FC236}">
                <a16:creationId xmlns:a16="http://schemas.microsoft.com/office/drawing/2014/main" id="{6194A9D6-2C71-AC3C-9B7D-C6D7CFDCC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68337" y="5440337"/>
            <a:ext cx="347725" cy="347725"/>
          </a:xfrm>
          <a:prstGeom prst="rect">
            <a:avLst/>
          </a:prstGeom>
        </p:spPr>
      </p:pic>
    </p:spTree>
    <p:extLst>
      <p:ext uri="{BB962C8B-B14F-4D97-AF65-F5344CB8AC3E}">
        <p14:creationId xmlns:p14="http://schemas.microsoft.com/office/powerpoint/2010/main" val="39301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E4407-17D3-6D6C-E394-CE844AA394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C3638D1-C016-B6F5-403E-3DB26707D1B2}"/>
              </a:ext>
            </a:extLst>
          </p:cNvPr>
          <p:cNvSpPr txBox="1"/>
          <p:nvPr/>
        </p:nvSpPr>
        <p:spPr>
          <a:xfrm>
            <a:off x="1503286" y="2648579"/>
            <a:ext cx="9185430" cy="1077218"/>
          </a:xfrm>
          <a:prstGeom prst="rect">
            <a:avLst/>
          </a:prstGeom>
          <a:noFill/>
        </p:spPr>
        <p:txBody>
          <a:bodyPr wrap="square" rtlCol="0">
            <a:spAutoFit/>
          </a:bodyPr>
          <a:lstStyle/>
          <a:p>
            <a:pPr algn="ctr"/>
            <a:r>
              <a:rPr lang="fr-fr" sz="3200" dirty="0">
                <a:solidFill>
                  <a:schemeClr val="bg1"/>
                </a:solidFill>
                <a:latin typeface="Ubuntu" panose="020B0504030602030204" pitchFamily="34" charset="0"/>
              </a:rPr>
              <a:t>Il est facile de décrire le </a:t>
            </a:r>
            <a:r>
              <a:rPr lang="fr-fr" sz="3200" b="1" dirty="0">
                <a:solidFill>
                  <a:srgbClr val="F6891F"/>
                </a:solidFill>
                <a:latin typeface="Ubuntu" panose="020B0504030602030204" pitchFamily="34" charset="0"/>
              </a:rPr>
              <a:t>travail.</a:t>
            </a:r>
          </a:p>
          <a:p>
            <a:pPr algn="ctr"/>
            <a:r>
              <a:rPr lang="fr-fr" sz="3200" dirty="0">
                <a:solidFill>
                  <a:schemeClr val="bg1"/>
                </a:solidFill>
                <a:latin typeface="Ubuntu" panose="020B0504030602030204" pitchFamily="34" charset="0"/>
              </a:rPr>
              <a:t>Mais il est plus difficile d’identifier </a:t>
            </a:r>
            <a:r>
              <a:rPr lang="fr-fr" sz="3200" b="1" dirty="0">
                <a:solidFill>
                  <a:srgbClr val="F6891F"/>
                </a:solidFill>
                <a:latin typeface="Ubuntu" panose="020B0504030602030204" pitchFamily="34" charset="0"/>
              </a:rPr>
              <a:t>l’impact</a:t>
            </a:r>
            <a:r>
              <a:rPr lang="fr-fr" sz="3200" dirty="0">
                <a:solidFill>
                  <a:schemeClr val="bg1"/>
                </a:solidFill>
                <a:latin typeface="Ubuntu" panose="020B0504030602030204" pitchFamily="34" charset="0"/>
              </a:rPr>
              <a:t>.</a:t>
            </a:r>
          </a:p>
        </p:txBody>
      </p:sp>
      <p:sp>
        <p:nvSpPr>
          <p:cNvPr id="2" name="TextBox 1">
            <a:extLst>
              <a:ext uri="{FF2B5EF4-FFF2-40B4-BE49-F238E27FC236}">
                <a16:creationId xmlns:a16="http://schemas.microsoft.com/office/drawing/2014/main" id="{9AEE75C9-5568-3E37-066E-EABBC9867F40}"/>
              </a:ext>
            </a:extLst>
          </p:cNvPr>
          <p:cNvSpPr txBox="1"/>
          <p:nvPr/>
        </p:nvSpPr>
        <p:spPr>
          <a:xfrm>
            <a:off x="2710648" y="3857939"/>
            <a:ext cx="6770704" cy="830997"/>
          </a:xfrm>
          <a:prstGeom prst="rect">
            <a:avLst/>
          </a:prstGeom>
          <a:noFill/>
        </p:spPr>
        <p:txBody>
          <a:bodyPr wrap="square" rtlCol="0">
            <a:spAutoFit/>
          </a:bodyPr>
          <a:lstStyle/>
          <a:p>
            <a:pPr algn="ctr"/>
            <a:r>
              <a:rPr lang="fr-fr" sz="2400" dirty="0">
                <a:solidFill>
                  <a:schemeClr val="bg1"/>
                </a:solidFill>
                <a:latin typeface="Ubuntu" panose="020B0504030602030204" pitchFamily="34" charset="0"/>
              </a:rPr>
              <a:t>Les membres de la famille constatent le véritable impact de Special Olympics</a:t>
            </a:r>
          </a:p>
        </p:txBody>
      </p:sp>
    </p:spTree>
    <p:extLst>
      <p:ext uri="{BB962C8B-B14F-4D97-AF65-F5344CB8AC3E}">
        <p14:creationId xmlns:p14="http://schemas.microsoft.com/office/powerpoint/2010/main" val="2365903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E2757-E690-94D8-0A4D-A3F852AF9B68}"/>
            </a:ext>
          </a:extLst>
        </p:cNvPr>
        <p:cNvGrpSpPr/>
        <p:nvPr/>
      </p:nvGrpSpPr>
      <p:grpSpPr>
        <a:xfrm>
          <a:off x="0" y="0"/>
          <a:ext cx="0" cy="0"/>
          <a:chOff x="0" y="0"/>
          <a:chExt cx="0" cy="0"/>
        </a:xfrm>
      </p:grpSpPr>
      <p:pic>
        <p:nvPicPr>
          <p:cNvPr id="7" name="Picture 6" descr="Une mappemonde violette et rose&#10;&#10;Description générée automatiquement">
            <a:extLst>
              <a:ext uri="{FF2B5EF4-FFF2-40B4-BE49-F238E27FC236}">
                <a16:creationId xmlns:a16="http://schemas.microsoft.com/office/drawing/2014/main" id="{62CF5145-7545-5D78-B1C1-28078D139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621101-81A2-4EEF-3C84-CB26851A2A94}"/>
              </a:ext>
            </a:extLst>
          </p:cNvPr>
          <p:cNvSpPr txBox="1"/>
          <p:nvPr/>
        </p:nvSpPr>
        <p:spPr>
          <a:xfrm>
            <a:off x="2311154" y="2851779"/>
            <a:ext cx="7569694" cy="1569660"/>
          </a:xfrm>
          <a:prstGeom prst="rect">
            <a:avLst/>
          </a:prstGeom>
          <a:noFill/>
        </p:spPr>
        <p:txBody>
          <a:bodyPr wrap="square" rtlCol="0">
            <a:spAutoFit/>
          </a:bodyPr>
          <a:lstStyle/>
          <a:p>
            <a:pPr algn="ctr"/>
            <a:r>
              <a:rPr lang="fr-fr" sz="3200" b="1" dirty="0">
                <a:solidFill>
                  <a:srgbClr val="F6891F"/>
                </a:solidFill>
                <a:latin typeface="Ubuntu" panose="020B0504030602030204" pitchFamily="34" charset="0"/>
              </a:rPr>
              <a:t>Des millions de familles </a:t>
            </a:r>
            <a:r>
              <a:rPr lang="fr-fr" sz="3200" dirty="0">
                <a:solidFill>
                  <a:schemeClr val="bg1"/>
                </a:solidFill>
                <a:latin typeface="Ubuntu" panose="020B0504030602030204" pitchFamily="34" charset="0"/>
              </a:rPr>
              <a:t>constatent l’impact du travail sur la vie quotidienne des athlètes.</a:t>
            </a:r>
          </a:p>
        </p:txBody>
      </p:sp>
      <p:grpSp>
        <p:nvGrpSpPr>
          <p:cNvPr id="8" name="Group 7">
            <a:extLst>
              <a:ext uri="{FF2B5EF4-FFF2-40B4-BE49-F238E27FC236}">
                <a16:creationId xmlns:a16="http://schemas.microsoft.com/office/drawing/2014/main" id="{535B924A-A082-9FA0-CFAB-A7B2CD83A605}"/>
              </a:ext>
            </a:extLst>
          </p:cNvPr>
          <p:cNvGrpSpPr/>
          <p:nvPr/>
        </p:nvGrpSpPr>
        <p:grpSpPr>
          <a:xfrm>
            <a:off x="511793" y="481642"/>
            <a:ext cx="1731558" cy="528060"/>
            <a:chOff x="511793" y="448686"/>
            <a:chExt cx="1731558" cy="528060"/>
          </a:xfrm>
        </p:grpSpPr>
        <p:pic>
          <p:nvPicPr>
            <p:cNvPr id="9" name="Graphic 8">
              <a:extLst>
                <a:ext uri="{FF2B5EF4-FFF2-40B4-BE49-F238E27FC236}">
                  <a16:creationId xmlns:a16="http://schemas.microsoft.com/office/drawing/2014/main" id="{1F02FEDF-43B9-8866-1F20-639928602A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0" name="TextBox 9">
              <a:extLst>
                <a:ext uri="{FF2B5EF4-FFF2-40B4-BE49-F238E27FC236}">
                  <a16:creationId xmlns:a16="http://schemas.microsoft.com/office/drawing/2014/main" id="{07E25DF3-6903-5F45-4796-C6629B90A8B4}"/>
                </a:ext>
              </a:extLst>
            </p:cNvPr>
            <p:cNvSpPr txBox="1"/>
            <p:nvPr userDrawn="1"/>
          </p:nvSpPr>
          <p:spPr>
            <a:xfrm>
              <a:off x="1019072" y="523666"/>
              <a:ext cx="1224279" cy="346249"/>
            </a:xfrm>
            <a:prstGeom prst="rect">
              <a:avLst/>
            </a:prstGeom>
            <a:noFill/>
          </p:spPr>
          <p:txBody>
            <a:bodyPr wrap="square" rtlCol="0">
              <a:spAutoFit/>
            </a:bodyPr>
            <a:lstStyle/>
            <a:p>
              <a:r>
                <a:rPr lang="fr-fr" sz="1650" b="1" dirty="0">
                  <a:solidFill>
                    <a:schemeClr val="bg1"/>
                  </a:solidFill>
                  <a:latin typeface="Ubuntu" panose="020B0504030602030204" pitchFamily="34" charset="0"/>
                </a:rPr>
                <a:t>FAMILLES</a:t>
              </a:r>
            </a:p>
          </p:txBody>
        </p:sp>
      </p:grpSp>
      <p:pic>
        <p:nvPicPr>
          <p:cNvPr id="11" name="Graphic 10">
            <a:extLst>
              <a:ext uri="{FF2B5EF4-FFF2-40B4-BE49-F238E27FC236}">
                <a16:creationId xmlns:a16="http://schemas.microsoft.com/office/drawing/2014/main" id="{6AAD871E-B153-D9AB-8716-F172A4A8F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551363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B94E2-B134-0A26-42D6-7E7B80717DD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050469FB-94C9-86FE-A037-FBD1CB90611C}"/>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AC44FD7F-2D1D-886A-8BC5-CF22652AC158}"/>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3A47CB17-728D-CFA9-9292-3EF7305981E2}"/>
              </a:ext>
            </a:extLst>
          </p:cNvPr>
          <p:cNvSpPr txBox="1"/>
          <p:nvPr/>
        </p:nvSpPr>
        <p:spPr>
          <a:xfrm>
            <a:off x="1082525" y="2707676"/>
            <a:ext cx="5470119" cy="2015936"/>
          </a:xfrm>
          <a:prstGeom prst="rect">
            <a:avLst/>
          </a:prstGeom>
          <a:noFill/>
        </p:spPr>
        <p:txBody>
          <a:bodyPr wrap="square" rtlCol="0">
            <a:spAutoFit/>
          </a:bodyPr>
          <a:lstStyle/>
          <a:p>
            <a:pPr>
              <a:spcAft>
                <a:spcPts val="600"/>
              </a:spcAft>
            </a:pPr>
            <a:r>
              <a:rPr lang="fr-fr" sz="2400" b="1" dirty="0">
                <a:solidFill>
                  <a:srgbClr val="292662"/>
                </a:solidFill>
                <a:latin typeface="Ubuntu" panose="020B0504030602030204" pitchFamily="34" charset="0"/>
              </a:rPr>
              <a:t>Une personne qui effectue un travail a seulement </a:t>
            </a:r>
            <a:r>
              <a:rPr lang="fr-fr" sz="2400" b="1">
                <a:solidFill>
                  <a:srgbClr val="292662"/>
                </a:solidFill>
                <a:latin typeface="Ubuntu" panose="020B0504030602030204" pitchFamily="34" charset="0"/>
              </a:rPr>
              <a:t>connaissance </a:t>
            </a:r>
            <a:br>
              <a:rPr lang="fr-fr" sz="2400" b="1">
                <a:solidFill>
                  <a:srgbClr val="292662"/>
                </a:solidFill>
                <a:latin typeface="Ubuntu" panose="020B0504030602030204" pitchFamily="34" charset="0"/>
              </a:rPr>
            </a:br>
            <a:r>
              <a:rPr lang="fr-fr" sz="2400" b="1">
                <a:solidFill>
                  <a:srgbClr val="292662"/>
                </a:solidFill>
                <a:latin typeface="Ubuntu" panose="020B0504030602030204" pitchFamily="34" charset="0"/>
              </a:rPr>
              <a:t>de </a:t>
            </a:r>
            <a:r>
              <a:rPr lang="fr-fr" sz="2400" b="1" dirty="0">
                <a:solidFill>
                  <a:srgbClr val="292662"/>
                </a:solidFill>
                <a:latin typeface="Ubuntu" panose="020B0504030602030204" pitchFamily="34" charset="0"/>
              </a:rPr>
              <a:t>qu’</a:t>
            </a:r>
            <a:r>
              <a:rPr lang="fr-fr" sz="2400" b="1" dirty="0">
                <a:solidFill>
                  <a:srgbClr val="F6891F"/>
                </a:solidFill>
                <a:latin typeface="Ubuntu" panose="020B0504030602030204" pitchFamily="34" charset="0"/>
              </a:rPr>
              <a:t>ELLE</a:t>
            </a:r>
            <a:r>
              <a:rPr lang="fr-fr" sz="2400" b="1" dirty="0">
                <a:solidFill>
                  <a:srgbClr val="292662"/>
                </a:solidFill>
                <a:latin typeface="Ubuntu" panose="020B0504030602030204" pitchFamily="34" charset="0"/>
              </a:rPr>
              <a:t> a fait. </a:t>
            </a:r>
          </a:p>
          <a:p>
            <a:pPr>
              <a:spcAft>
                <a:spcPts val="600"/>
              </a:spcAft>
            </a:pPr>
            <a:r>
              <a:rPr lang="fr-fr" sz="2400" dirty="0">
                <a:solidFill>
                  <a:srgbClr val="292662"/>
                </a:solidFill>
                <a:latin typeface="Ubuntu" panose="020B0504030602030204" pitchFamily="34" charset="0"/>
              </a:rPr>
              <a:t>Souvent, elle ne voit pas les </a:t>
            </a:r>
            <a:r>
              <a:rPr lang="fr-fr" sz="2400">
                <a:solidFill>
                  <a:srgbClr val="292662"/>
                </a:solidFill>
                <a:latin typeface="Ubuntu" panose="020B0504030602030204" pitchFamily="34" charset="0"/>
              </a:rPr>
              <a:t>effets </a:t>
            </a:r>
            <a:br>
              <a:rPr lang="fr-fr" sz="2400">
                <a:solidFill>
                  <a:srgbClr val="292662"/>
                </a:solidFill>
                <a:latin typeface="Ubuntu" panose="020B0504030602030204" pitchFamily="34" charset="0"/>
              </a:rPr>
            </a:br>
            <a:r>
              <a:rPr lang="fr-fr" sz="2400">
                <a:solidFill>
                  <a:srgbClr val="292662"/>
                </a:solidFill>
                <a:latin typeface="Ubuntu" panose="020B0504030602030204" pitchFamily="34" charset="0"/>
              </a:rPr>
              <a:t>à </a:t>
            </a:r>
            <a:r>
              <a:rPr lang="fr-fr" sz="2400" dirty="0">
                <a:solidFill>
                  <a:srgbClr val="292662"/>
                </a:solidFill>
                <a:latin typeface="Ubuntu" panose="020B0504030602030204" pitchFamily="34" charset="0"/>
              </a:rPr>
              <a:t>long terme de son travail. </a:t>
            </a:r>
          </a:p>
        </p:txBody>
      </p:sp>
      <p:pic>
        <p:nvPicPr>
          <p:cNvPr id="13" name="Graphic 12">
            <a:extLst>
              <a:ext uri="{FF2B5EF4-FFF2-40B4-BE49-F238E27FC236}">
                <a16:creationId xmlns:a16="http://schemas.microsoft.com/office/drawing/2014/main" id="{AD26754D-70DE-3CEB-4500-9884836D50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6901267" y="1867323"/>
            <a:ext cx="4521755" cy="4990678"/>
          </a:xfrm>
          <a:prstGeom prst="rect">
            <a:avLst/>
          </a:prstGeom>
        </p:spPr>
      </p:pic>
    </p:spTree>
    <p:extLst>
      <p:ext uri="{BB962C8B-B14F-4D97-AF65-F5344CB8AC3E}">
        <p14:creationId xmlns:p14="http://schemas.microsoft.com/office/powerpoint/2010/main" val="3298859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18FE-9C35-94F7-2182-24CB31943CA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59EA9FB4-288B-DF8E-8999-AB596A654FA7}"/>
              </a:ext>
            </a:extLst>
          </p:cNvPr>
          <p:cNvSpPr/>
          <p:nvPr/>
        </p:nvSpPr>
        <p:spPr>
          <a:xfrm>
            <a:off x="-995523" y="1473200"/>
            <a:ext cx="10596723" cy="5041900"/>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03E1FD0-4179-2B0F-22E0-97BE6B78C0D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B4FFB15C-CE73-F758-5CDE-722D343E096B}"/>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208A93B1-55DB-3FA5-0171-5471D7A2CC1B}"/>
              </a:ext>
            </a:extLst>
          </p:cNvPr>
          <p:cNvSpPr>
            <a:spLocks noGrp="1"/>
          </p:cNvSpPr>
          <p:nvPr>
            <p:ph type="body" sz="quarter" idx="13"/>
          </p:nvPr>
        </p:nvSpPr>
        <p:spPr/>
        <p:txBody>
          <a:bodyPr/>
          <a:lstStyle/>
          <a:p>
            <a:r>
              <a:rPr lang="fr-fr" dirty="0"/>
              <a:t>Premier jour</a:t>
            </a:r>
          </a:p>
        </p:txBody>
      </p:sp>
      <p:pic>
        <p:nvPicPr>
          <p:cNvPr id="13" name="Graphic 12">
            <a:extLst>
              <a:ext uri="{FF2B5EF4-FFF2-40B4-BE49-F238E27FC236}">
                <a16:creationId xmlns:a16="http://schemas.microsoft.com/office/drawing/2014/main" id="{7F625D04-6E13-709D-C001-0B950E8BF3A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9296272" y="3974354"/>
            <a:ext cx="2612700" cy="2883647"/>
          </a:xfrm>
          <a:prstGeom prst="rect">
            <a:avLst/>
          </a:prstGeom>
        </p:spPr>
      </p:pic>
      <p:graphicFrame>
        <p:nvGraphicFramePr>
          <p:cNvPr id="6" name="Table 5">
            <a:extLst>
              <a:ext uri="{FF2B5EF4-FFF2-40B4-BE49-F238E27FC236}">
                <a16:creationId xmlns:a16="http://schemas.microsoft.com/office/drawing/2014/main" id="{22988020-A570-E2A6-56EC-F838D663A86F}"/>
              </a:ext>
            </a:extLst>
          </p:cNvPr>
          <p:cNvGraphicFramePr>
            <a:graphicFrameLocks noGrp="1"/>
          </p:cNvGraphicFramePr>
          <p:nvPr>
            <p:extLst>
              <p:ext uri="{D42A27DB-BD31-4B8C-83A1-F6EECF244321}">
                <p14:modId xmlns:p14="http://schemas.microsoft.com/office/powerpoint/2010/main" val="3696092023"/>
              </p:ext>
            </p:extLst>
          </p:nvPr>
        </p:nvGraphicFramePr>
        <p:xfrm>
          <a:off x="444500" y="2105713"/>
          <a:ext cx="8737400" cy="4140000"/>
        </p:xfrm>
        <a:graphic>
          <a:graphicData uri="http://schemas.openxmlformats.org/drawingml/2006/table">
            <a:tbl>
              <a:tblPr firstRow="1" bandRow="1">
                <a:tableStyleId>{5C22544A-7EE6-4342-B048-85BDC9FD1C3A}</a:tableStyleId>
              </a:tblPr>
              <a:tblGrid>
                <a:gridCol w="3156574">
                  <a:extLst>
                    <a:ext uri="{9D8B030D-6E8A-4147-A177-3AD203B41FA5}">
                      <a16:colId xmlns:a16="http://schemas.microsoft.com/office/drawing/2014/main" val="1936953425"/>
                    </a:ext>
                  </a:extLst>
                </a:gridCol>
                <a:gridCol w="1440826">
                  <a:extLst>
                    <a:ext uri="{9D8B030D-6E8A-4147-A177-3AD203B41FA5}">
                      <a16:colId xmlns:a16="http://schemas.microsoft.com/office/drawing/2014/main" val="3791753917"/>
                    </a:ext>
                  </a:extLst>
                </a:gridCol>
                <a:gridCol w="4140000">
                  <a:extLst>
                    <a:ext uri="{9D8B030D-6E8A-4147-A177-3AD203B41FA5}">
                      <a16:colId xmlns:a16="http://schemas.microsoft.com/office/drawing/2014/main" val="1309576316"/>
                    </a:ext>
                  </a:extLst>
                </a:gridCol>
              </a:tblGrid>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500" b="1" kern="0" dirty="0">
                          <a:solidFill>
                            <a:srgbClr val="292662"/>
                          </a:solidFill>
                          <a:latin typeface="Ubuntu" panose="020B0504030602030204" pitchFamily="34" charset="0"/>
                          <a:ea typeface="Avenir Heavy" charset="0"/>
                          <a:cs typeface="Avenir Heavy" charset="0"/>
                        </a:rPr>
                        <a:t>J’ai prescrit des lunettes</a:t>
                      </a: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1500" dirty="0">
                        <a:solidFill>
                          <a:srgbClr val="29266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500" b="0" dirty="0">
                          <a:solidFill>
                            <a:srgbClr val="292662"/>
                          </a:solidFill>
                          <a:latin typeface="Ubuntu" panose="020B0504030602030204" pitchFamily="34" charset="0"/>
                        </a:rPr>
                        <a:t>Nadine est meilleure en sport, </a:t>
                      </a:r>
                      <a:r>
                        <a:rPr lang="fr-fr" sz="1500" b="0">
                          <a:solidFill>
                            <a:srgbClr val="292662"/>
                          </a:solidFill>
                          <a:latin typeface="Ubuntu" panose="020B0504030602030204" pitchFamily="34" charset="0"/>
                        </a:rPr>
                        <a:t>meilleure </a:t>
                      </a:r>
                      <a:br>
                        <a:rPr lang="fr-fr" sz="1500" b="0">
                          <a:solidFill>
                            <a:srgbClr val="292662"/>
                          </a:solidFill>
                          <a:latin typeface="Ubuntu" panose="020B0504030602030204" pitchFamily="34" charset="0"/>
                        </a:rPr>
                      </a:br>
                      <a:r>
                        <a:rPr lang="fr-fr" sz="1500" b="0">
                          <a:solidFill>
                            <a:srgbClr val="292662"/>
                          </a:solidFill>
                          <a:latin typeface="Ubuntu" panose="020B0504030602030204" pitchFamily="34" charset="0"/>
                        </a:rPr>
                        <a:t>à </a:t>
                      </a:r>
                      <a:r>
                        <a:rPr lang="fr-fr" sz="1500" b="0" dirty="0">
                          <a:solidFill>
                            <a:srgbClr val="292662"/>
                          </a:solidFill>
                          <a:latin typeface="Ubuntu" panose="020B0504030602030204" pitchFamily="34" charset="0"/>
                        </a:rPr>
                        <a:t>l’école et arrive à lire par elle-même</a:t>
                      </a:r>
                      <a:endParaRPr lang="en-US" sz="1500" b="0" dirty="0">
                        <a:solidFill>
                          <a:srgbClr val="292662"/>
                        </a:solidFill>
                      </a:endParaRP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421590"/>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500" b="1" kern="0" dirty="0">
                          <a:solidFill>
                            <a:srgbClr val="292662"/>
                          </a:solidFill>
                          <a:latin typeface="Ubuntu" panose="020B0504030602030204" pitchFamily="34" charset="0"/>
                          <a:ea typeface="Avenir Heavy" charset="0"/>
                          <a:cs typeface="Avenir Heavy" charset="0"/>
                        </a:rPr>
                        <a:t>J’ai enseigné la </a:t>
                      </a:r>
                      <a:r>
                        <a:rPr lang="fr-fr" sz="1500" b="1" kern="0">
                          <a:solidFill>
                            <a:srgbClr val="292662"/>
                          </a:solidFill>
                          <a:latin typeface="Ubuntu" panose="020B0504030602030204" pitchFamily="34" charset="0"/>
                          <a:ea typeface="Avenir Heavy" charset="0"/>
                          <a:cs typeface="Avenir Heavy" charset="0"/>
                        </a:rPr>
                        <a:t>prise </a:t>
                      </a:r>
                      <a:br>
                        <a:rPr lang="fr-fr" sz="1500" b="1" kern="0">
                          <a:solidFill>
                            <a:srgbClr val="292662"/>
                          </a:solidFill>
                          <a:latin typeface="Ubuntu" panose="020B0504030602030204" pitchFamily="34" charset="0"/>
                          <a:ea typeface="Avenir Heavy" charset="0"/>
                          <a:cs typeface="Avenir Heavy" charset="0"/>
                        </a:rPr>
                      </a:br>
                      <a:r>
                        <a:rPr lang="fr-fr" sz="1500" b="1" kern="0">
                          <a:solidFill>
                            <a:srgbClr val="292662"/>
                          </a:solidFill>
                          <a:latin typeface="Ubuntu" panose="020B0504030602030204" pitchFamily="34" charset="0"/>
                          <a:ea typeface="Avenir Heavy" charset="0"/>
                          <a:cs typeface="Avenir Heavy" charset="0"/>
                        </a:rPr>
                        <a:t>de </a:t>
                      </a:r>
                      <a:r>
                        <a:rPr lang="fr-fr" sz="1500" b="1" kern="0" dirty="0">
                          <a:solidFill>
                            <a:srgbClr val="292662"/>
                          </a:solidFill>
                          <a:latin typeface="Ubuntu" panose="020B0504030602030204" pitchFamily="34" charset="0"/>
                          <a:ea typeface="Avenir Heavy" charset="0"/>
                          <a:cs typeface="Avenir Heavy" charset="0"/>
                        </a:rPr>
                        <a:t>parole en public</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5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fr" sz="1500" dirty="0">
                          <a:solidFill>
                            <a:srgbClr val="292662"/>
                          </a:solidFill>
                          <a:latin typeface="Ubuntu" panose="020B0504030602030204" pitchFamily="34" charset="0"/>
                        </a:rPr>
                        <a:t>Miguel est intervenu à l’occasion d’une réunion municipale sur un sujet qui </a:t>
                      </a:r>
                      <a:r>
                        <a:rPr lang="fr-fr" sz="1500">
                          <a:solidFill>
                            <a:srgbClr val="292662"/>
                          </a:solidFill>
                          <a:latin typeface="Ubuntu" panose="020B0504030602030204" pitchFamily="34" charset="0"/>
                        </a:rPr>
                        <a:t>lui </a:t>
                      </a:r>
                      <a:br>
                        <a:rPr lang="fr-fr" sz="1500">
                          <a:solidFill>
                            <a:srgbClr val="292662"/>
                          </a:solidFill>
                          <a:latin typeface="Ubuntu" panose="020B0504030602030204" pitchFamily="34" charset="0"/>
                        </a:rPr>
                      </a:br>
                      <a:r>
                        <a:rPr lang="fr-fr" sz="1500">
                          <a:solidFill>
                            <a:srgbClr val="292662"/>
                          </a:solidFill>
                          <a:latin typeface="Ubuntu" panose="020B0504030602030204" pitchFamily="34" charset="0"/>
                        </a:rPr>
                        <a:t>tient </a:t>
                      </a:r>
                      <a:r>
                        <a:rPr lang="fr-fr" sz="1500" dirty="0">
                          <a:solidFill>
                            <a:srgbClr val="292662"/>
                          </a:solidFill>
                          <a:latin typeface="Ubuntu" panose="020B0504030602030204" pitchFamily="34" charset="0"/>
                        </a:rPr>
                        <a:t>à cœur</a:t>
                      </a:r>
                      <a:endParaRPr lang="en-US" sz="15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7715044"/>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500" b="1" kern="0" dirty="0">
                          <a:solidFill>
                            <a:srgbClr val="292662"/>
                          </a:solidFill>
                          <a:latin typeface="Ubuntu" panose="020B0504030602030204" pitchFamily="34" charset="0"/>
                          <a:ea typeface="Avenir Heavy" charset="0"/>
                          <a:cs typeface="Avenir Heavy" charset="0"/>
                        </a:rPr>
                        <a:t>J’ai enseigné le leadership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500" dirty="0">
                          <a:solidFill>
                            <a:srgbClr val="292662"/>
                          </a:solidFill>
                          <a:latin typeface="Ubuntu" panose="020B0504030602030204" pitchFamily="34" charset="0"/>
                        </a:rPr>
                        <a:t>Rose s’est portée volontaire pour </a:t>
                      </a:r>
                      <a:r>
                        <a:rPr lang="fr-fr" sz="1500">
                          <a:solidFill>
                            <a:srgbClr val="292662"/>
                          </a:solidFill>
                          <a:latin typeface="Ubuntu" panose="020B0504030602030204" pitchFamily="34" charset="0"/>
                        </a:rPr>
                        <a:t>diriger </a:t>
                      </a:r>
                      <a:br>
                        <a:rPr lang="fr-fr" sz="1500">
                          <a:solidFill>
                            <a:srgbClr val="292662"/>
                          </a:solidFill>
                          <a:latin typeface="Ubuntu" panose="020B0504030602030204" pitchFamily="34" charset="0"/>
                        </a:rPr>
                      </a:br>
                      <a:r>
                        <a:rPr lang="fr-fr" sz="1500">
                          <a:solidFill>
                            <a:srgbClr val="292662"/>
                          </a:solidFill>
                          <a:latin typeface="Ubuntu" panose="020B0504030602030204" pitchFamily="34" charset="0"/>
                        </a:rPr>
                        <a:t>un </a:t>
                      </a:r>
                      <a:r>
                        <a:rPr lang="fr-fr" sz="1500" dirty="0">
                          <a:solidFill>
                            <a:srgbClr val="292662"/>
                          </a:solidFill>
                          <a:latin typeface="Ubuntu" panose="020B0504030602030204" pitchFamily="34" charset="0"/>
                        </a:rPr>
                        <a:t>comité dans son </a:t>
                      </a:r>
                      <a:r>
                        <a:rPr lang="fr-fr" sz="1500">
                          <a:solidFill>
                            <a:srgbClr val="292662"/>
                          </a:solidFill>
                          <a:latin typeface="Ubuntu" panose="020B0504030602030204" pitchFamily="34" charset="0"/>
                        </a:rPr>
                        <a:t>établissement </a:t>
                      </a:r>
                      <a:r>
                        <a:rPr lang="fr-FR" sz="1500">
                          <a:solidFill>
                            <a:srgbClr val="292662"/>
                          </a:solidFill>
                          <a:latin typeface="Ubuntu" panose="020B0504030602030204" pitchFamily="34" charset="0"/>
                        </a:rPr>
                        <a:t>scolaire</a:t>
                      </a:r>
                      <a:r>
                        <a:rPr lang="fr-fr" sz="1500">
                          <a:solidFill>
                            <a:srgbClr val="292662"/>
                          </a:solidFill>
                          <a:latin typeface="Ubuntu" panose="020B0504030602030204" pitchFamily="34" charset="0"/>
                        </a:rPr>
                        <a:t> </a:t>
                      </a:r>
                      <a:br>
                        <a:rPr lang="fr-fr" sz="1500">
                          <a:solidFill>
                            <a:srgbClr val="292662"/>
                          </a:solidFill>
                          <a:latin typeface="Ubuntu" panose="020B0504030602030204" pitchFamily="34" charset="0"/>
                        </a:rPr>
                      </a:br>
                      <a:r>
                        <a:rPr lang="fr-fr" sz="1500">
                          <a:solidFill>
                            <a:srgbClr val="292662"/>
                          </a:solidFill>
                          <a:latin typeface="Ubuntu" panose="020B0504030602030204" pitchFamily="34" charset="0"/>
                        </a:rPr>
                        <a:t>et </a:t>
                      </a:r>
                      <a:r>
                        <a:rPr lang="fr-fr" sz="1500" dirty="0">
                          <a:solidFill>
                            <a:srgbClr val="292662"/>
                          </a:solidFill>
                          <a:latin typeface="Ubuntu" panose="020B0504030602030204" pitchFamily="34" charset="0"/>
                        </a:rPr>
                        <a:t>a fait du bon travail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5081433"/>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500" b="1" kern="0" dirty="0">
                          <a:solidFill>
                            <a:srgbClr val="292662"/>
                          </a:solidFill>
                          <a:latin typeface="Ubuntu" panose="020B0504030602030204" pitchFamily="34" charset="0"/>
                          <a:ea typeface="Avenir Heavy" charset="0"/>
                          <a:cs typeface="Avenir Heavy" charset="0"/>
                        </a:rPr>
                        <a:t>J’ai animé un </a:t>
                      </a:r>
                      <a:r>
                        <a:rPr lang="fr-fr" sz="1500" b="1" kern="0">
                          <a:solidFill>
                            <a:srgbClr val="292662"/>
                          </a:solidFill>
                          <a:latin typeface="Ubuntu" panose="020B0504030602030204" pitchFamily="34" charset="0"/>
                          <a:ea typeface="Avenir Heavy" charset="0"/>
                          <a:cs typeface="Avenir Heavy" charset="0"/>
                        </a:rPr>
                        <a:t>cours </a:t>
                      </a:r>
                      <a:br>
                        <a:rPr lang="fr-fr" sz="1500" b="1" kern="0">
                          <a:solidFill>
                            <a:srgbClr val="292662"/>
                          </a:solidFill>
                          <a:latin typeface="Ubuntu" panose="020B0504030602030204" pitchFamily="34" charset="0"/>
                          <a:ea typeface="Avenir Heavy" charset="0"/>
                          <a:cs typeface="Avenir Heavy" charset="0"/>
                        </a:rPr>
                      </a:br>
                      <a:r>
                        <a:rPr lang="fr-fr" sz="1500" b="1" kern="0">
                          <a:solidFill>
                            <a:srgbClr val="292662"/>
                          </a:solidFill>
                          <a:latin typeface="Ubuntu" panose="020B0504030602030204" pitchFamily="34" charset="0"/>
                          <a:ea typeface="Avenir Heavy" charset="0"/>
                          <a:cs typeface="Avenir Heavy" charset="0"/>
                        </a:rPr>
                        <a:t>sur </a:t>
                      </a:r>
                      <a:r>
                        <a:rPr lang="fr-fr" sz="1500" b="1" kern="0" dirty="0">
                          <a:solidFill>
                            <a:srgbClr val="292662"/>
                          </a:solidFill>
                          <a:latin typeface="Ubuntu" panose="020B0504030602030204" pitchFamily="34" charset="0"/>
                          <a:ea typeface="Avenir Heavy" charset="0"/>
                          <a:cs typeface="Avenir Heavy" charset="0"/>
                        </a:rPr>
                        <a:t>l’entraînement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500" dirty="0">
                          <a:solidFill>
                            <a:srgbClr val="292662"/>
                          </a:solidFill>
                          <a:latin typeface="Ubuntu" panose="020B0504030602030204" pitchFamily="34" charset="0"/>
                        </a:rPr>
                        <a:t>Harry a utilisé ses connaissances sur </a:t>
                      </a:r>
                      <a:r>
                        <a:rPr lang="fr-fr" sz="1500">
                          <a:solidFill>
                            <a:srgbClr val="292662"/>
                          </a:solidFill>
                          <a:latin typeface="Ubuntu" panose="020B0504030602030204" pitchFamily="34" charset="0"/>
                        </a:rPr>
                        <a:t>le </a:t>
                      </a:r>
                      <a:br>
                        <a:rPr lang="fr-fr" sz="1500">
                          <a:solidFill>
                            <a:srgbClr val="292662"/>
                          </a:solidFill>
                          <a:latin typeface="Ubuntu" panose="020B0504030602030204" pitchFamily="34" charset="0"/>
                        </a:rPr>
                      </a:br>
                      <a:r>
                        <a:rPr lang="fr-fr" sz="1500">
                          <a:solidFill>
                            <a:srgbClr val="292662"/>
                          </a:solidFill>
                          <a:latin typeface="Ubuntu" panose="020B0504030602030204" pitchFamily="34" charset="0"/>
                        </a:rPr>
                        <a:t>sport </a:t>
                      </a:r>
                      <a:r>
                        <a:rPr lang="fr-fr" sz="1500" dirty="0">
                          <a:solidFill>
                            <a:srgbClr val="292662"/>
                          </a:solidFill>
                          <a:latin typeface="Ubuntu" panose="020B0504030602030204" pitchFamily="34" charset="0"/>
                        </a:rPr>
                        <a:t>et l’entraînement pour devenir entraîneur adjoint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1606297"/>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1500" b="1" kern="0" dirty="0">
                          <a:solidFill>
                            <a:srgbClr val="292662"/>
                          </a:solidFill>
                          <a:latin typeface="Ubuntu" panose="020B0504030602030204" pitchFamily="34" charset="0"/>
                          <a:ea typeface="Avenir Heavy" charset="0"/>
                          <a:cs typeface="Avenir Heavy" charset="0"/>
                        </a:rPr>
                        <a:t>J’ai enseigné </a:t>
                      </a:r>
                      <a:r>
                        <a:rPr lang="fr-fr" sz="1500" b="1" kern="0">
                          <a:solidFill>
                            <a:srgbClr val="292662"/>
                          </a:solidFill>
                          <a:latin typeface="Ubuntu" panose="020B0504030602030204" pitchFamily="34" charset="0"/>
                          <a:ea typeface="Avenir Heavy" charset="0"/>
                          <a:cs typeface="Avenir Heavy" charset="0"/>
                        </a:rPr>
                        <a:t>la </a:t>
                      </a:r>
                      <a:br>
                        <a:rPr lang="fr-fr" sz="1500" b="1" kern="0">
                          <a:solidFill>
                            <a:srgbClr val="292662"/>
                          </a:solidFill>
                          <a:latin typeface="Ubuntu" panose="020B0504030602030204" pitchFamily="34" charset="0"/>
                          <a:ea typeface="Avenir Heavy" charset="0"/>
                          <a:cs typeface="Avenir Heavy" charset="0"/>
                        </a:rPr>
                      </a:br>
                      <a:r>
                        <a:rPr lang="fr-fr" sz="1500" b="1" kern="0">
                          <a:solidFill>
                            <a:srgbClr val="292662"/>
                          </a:solidFill>
                          <a:latin typeface="Ubuntu" panose="020B0504030602030204" pitchFamily="34" charset="0"/>
                          <a:ea typeface="Avenir Heavy" charset="0"/>
                          <a:cs typeface="Avenir Heavy" charset="0"/>
                        </a:rPr>
                        <a:t>gestion </a:t>
                      </a:r>
                      <a:r>
                        <a:rPr lang="fr-fr" sz="1500" b="1" kern="0" dirty="0">
                          <a:solidFill>
                            <a:srgbClr val="292662"/>
                          </a:solidFill>
                          <a:latin typeface="Ubuntu" panose="020B0504030602030204" pitchFamily="34" charset="0"/>
                          <a:ea typeface="Avenir Heavy" charset="0"/>
                          <a:cs typeface="Avenir Heavy" charset="0"/>
                        </a:rPr>
                        <a:t>du temps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solidFill>
                          <a:srgbClr val="292662"/>
                        </a:solidFill>
                        <a:latin typeface="Ubuntu" panose="020B050403060203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500" dirty="0">
                          <a:solidFill>
                            <a:srgbClr val="292662"/>
                          </a:solidFill>
                          <a:latin typeface="Ubuntu" panose="020B0504030602030204" pitchFamily="34" charset="0"/>
                        </a:rPr>
                        <a:t>Chen a d’abord appris à faire des choses importantes et elle a obtenu une promotion au travail</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134624"/>
                  </a:ext>
                </a:extLst>
              </a:tr>
            </a:tbl>
          </a:graphicData>
        </a:graphic>
      </p:graphicFrame>
      <p:pic>
        <p:nvPicPr>
          <p:cNvPr id="10" name="Graphic 9">
            <a:extLst>
              <a:ext uri="{FF2B5EF4-FFF2-40B4-BE49-F238E27FC236}">
                <a16:creationId xmlns:a16="http://schemas.microsoft.com/office/drawing/2014/main" id="{B4977011-5A40-9D0F-B55D-D3F39D7DA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2446337"/>
            <a:ext cx="814802" cy="195263"/>
          </a:xfrm>
          <a:prstGeom prst="rect">
            <a:avLst/>
          </a:prstGeom>
        </p:spPr>
      </p:pic>
      <p:pic>
        <p:nvPicPr>
          <p:cNvPr id="11" name="Graphic 10">
            <a:extLst>
              <a:ext uri="{FF2B5EF4-FFF2-40B4-BE49-F238E27FC236}">
                <a16:creationId xmlns:a16="http://schemas.microsoft.com/office/drawing/2014/main" id="{F2FCDF4E-66EB-0ED6-DD92-45ACF0652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3271343"/>
            <a:ext cx="814802" cy="195263"/>
          </a:xfrm>
          <a:prstGeom prst="rect">
            <a:avLst/>
          </a:prstGeom>
        </p:spPr>
      </p:pic>
      <p:pic>
        <p:nvPicPr>
          <p:cNvPr id="12" name="Graphic 11">
            <a:extLst>
              <a:ext uri="{FF2B5EF4-FFF2-40B4-BE49-F238E27FC236}">
                <a16:creationId xmlns:a16="http://schemas.microsoft.com/office/drawing/2014/main" id="{32CB7B19-4924-A5C3-F60F-E4871EAE9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096349"/>
            <a:ext cx="814802" cy="195263"/>
          </a:xfrm>
          <a:prstGeom prst="rect">
            <a:avLst/>
          </a:prstGeom>
        </p:spPr>
      </p:pic>
      <p:pic>
        <p:nvPicPr>
          <p:cNvPr id="14" name="Graphic 13">
            <a:extLst>
              <a:ext uri="{FF2B5EF4-FFF2-40B4-BE49-F238E27FC236}">
                <a16:creationId xmlns:a16="http://schemas.microsoft.com/office/drawing/2014/main" id="{1FE8B1FF-F5CA-C1EB-97A8-38D22C1F26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955487"/>
            <a:ext cx="814802" cy="195263"/>
          </a:xfrm>
          <a:prstGeom prst="rect">
            <a:avLst/>
          </a:prstGeom>
        </p:spPr>
      </p:pic>
      <p:pic>
        <p:nvPicPr>
          <p:cNvPr id="15" name="Graphic 14">
            <a:extLst>
              <a:ext uri="{FF2B5EF4-FFF2-40B4-BE49-F238E27FC236}">
                <a16:creationId xmlns:a16="http://schemas.microsoft.com/office/drawing/2014/main" id="{48449C64-FBEE-F4E4-4B2B-EA843FBC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5780493"/>
            <a:ext cx="814802" cy="195263"/>
          </a:xfrm>
          <a:prstGeom prst="rect">
            <a:avLst/>
          </a:prstGeom>
        </p:spPr>
      </p:pic>
      <p:sp>
        <p:nvSpPr>
          <p:cNvPr id="18" name="TextBox 17">
            <a:extLst>
              <a:ext uri="{FF2B5EF4-FFF2-40B4-BE49-F238E27FC236}">
                <a16:creationId xmlns:a16="http://schemas.microsoft.com/office/drawing/2014/main" id="{3F065A58-9A76-252C-03AE-55EF7F409AAC}"/>
              </a:ext>
            </a:extLst>
          </p:cNvPr>
          <p:cNvSpPr txBox="1"/>
          <p:nvPr/>
        </p:nvSpPr>
        <p:spPr>
          <a:xfrm>
            <a:off x="-97654" y="1677937"/>
            <a:ext cx="3700108" cy="353943"/>
          </a:xfrm>
          <a:prstGeom prst="rect">
            <a:avLst/>
          </a:prstGeom>
          <a:noFill/>
        </p:spPr>
        <p:txBody>
          <a:bodyPr wrap="square" rtlCol="0">
            <a:spAutoFit/>
          </a:bodyPr>
          <a:lstStyle/>
          <a:p>
            <a:pPr algn="r"/>
            <a:r>
              <a:rPr lang="fr-fr" sz="1700" b="1" dirty="0">
                <a:solidFill>
                  <a:srgbClr val="F6891F"/>
                </a:solidFill>
                <a:latin typeface="Ubuntu" panose="020B0504030602030204" pitchFamily="34" charset="0"/>
              </a:rPr>
              <a:t>Ce que voit un travailleur</a:t>
            </a:r>
          </a:p>
        </p:txBody>
      </p:sp>
      <p:sp>
        <p:nvSpPr>
          <p:cNvPr id="19" name="TextBox 18">
            <a:extLst>
              <a:ext uri="{FF2B5EF4-FFF2-40B4-BE49-F238E27FC236}">
                <a16:creationId xmlns:a16="http://schemas.microsoft.com/office/drawing/2014/main" id="{B496931E-ADD5-48D7-952A-BA7B27DFD844}"/>
              </a:ext>
            </a:extLst>
          </p:cNvPr>
          <p:cNvSpPr txBox="1"/>
          <p:nvPr/>
        </p:nvSpPr>
        <p:spPr>
          <a:xfrm>
            <a:off x="4990355" y="1677937"/>
            <a:ext cx="5689482" cy="353943"/>
          </a:xfrm>
          <a:prstGeom prst="rect">
            <a:avLst/>
          </a:prstGeom>
          <a:noFill/>
        </p:spPr>
        <p:txBody>
          <a:bodyPr wrap="square" rtlCol="0">
            <a:spAutoFit/>
          </a:bodyPr>
          <a:lstStyle/>
          <a:p>
            <a:r>
              <a:rPr lang="fr-fr" sz="1700" b="1" dirty="0">
                <a:solidFill>
                  <a:srgbClr val="F6891F"/>
                </a:solidFill>
                <a:latin typeface="Ubuntu" panose="020B0504030602030204" pitchFamily="34" charset="0"/>
              </a:rPr>
              <a:t>Ce que voient les membres de la famille</a:t>
            </a:r>
          </a:p>
        </p:txBody>
      </p:sp>
      <p:pic>
        <p:nvPicPr>
          <p:cNvPr id="21" name="Graphic 20">
            <a:extLst>
              <a:ext uri="{FF2B5EF4-FFF2-40B4-BE49-F238E27FC236}">
                <a16:creationId xmlns:a16="http://schemas.microsoft.com/office/drawing/2014/main" id="{3621DF8B-EC8D-A0DF-CDCE-EAB3CE2CF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0931" y="1693562"/>
            <a:ext cx="1176347" cy="388468"/>
          </a:xfrm>
          <a:prstGeom prst="rect">
            <a:avLst/>
          </a:prstGeom>
        </p:spPr>
      </p:pic>
    </p:spTree>
    <p:extLst>
      <p:ext uri="{BB962C8B-B14F-4D97-AF65-F5344CB8AC3E}">
        <p14:creationId xmlns:p14="http://schemas.microsoft.com/office/powerpoint/2010/main" val="217124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FFB1-9A70-8F53-EBF9-C34F6DF2BC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46ED8E-D4DE-B64B-4417-985F375F0A52}"/>
              </a:ext>
            </a:extLst>
          </p:cNvPr>
          <p:cNvSpPr txBox="1"/>
          <p:nvPr/>
        </p:nvSpPr>
        <p:spPr>
          <a:xfrm>
            <a:off x="526742" y="2890391"/>
            <a:ext cx="11138516" cy="1308050"/>
          </a:xfrm>
          <a:prstGeom prst="rect">
            <a:avLst/>
          </a:prstGeom>
          <a:noFill/>
        </p:spPr>
        <p:txBody>
          <a:bodyPr wrap="square" rtlCol="0">
            <a:spAutoFit/>
          </a:bodyPr>
          <a:lstStyle/>
          <a:p>
            <a:pPr algn="ctr">
              <a:spcAft>
                <a:spcPts val="1800"/>
              </a:spcAft>
            </a:pPr>
            <a:r>
              <a:rPr lang="fr-fr" sz="3200" dirty="0">
                <a:solidFill>
                  <a:schemeClr val="bg1"/>
                </a:solidFill>
                <a:latin typeface="Ubuntu" panose="020B0504030602030204" pitchFamily="34" charset="0"/>
              </a:rPr>
              <a:t>La démarche de Special Olympics rend </a:t>
            </a:r>
            <a:r>
              <a:rPr lang="fr-fr" sz="3200" b="1" dirty="0">
                <a:solidFill>
                  <a:srgbClr val="F6891F"/>
                </a:solidFill>
                <a:latin typeface="Ubuntu" panose="020B0504030602030204" pitchFamily="34" charset="0"/>
              </a:rPr>
              <a:t>possible</a:t>
            </a:r>
            <a:r>
              <a:rPr lang="fr-fr" sz="3200" dirty="0">
                <a:solidFill>
                  <a:schemeClr val="bg1"/>
                </a:solidFill>
                <a:latin typeface="Ubuntu" panose="020B0504030602030204" pitchFamily="34" charset="0"/>
              </a:rPr>
              <a:t> l’impact.</a:t>
            </a:r>
          </a:p>
          <a:p>
            <a:pPr algn="ctr">
              <a:spcAft>
                <a:spcPts val="1800"/>
              </a:spcAft>
            </a:pPr>
            <a:r>
              <a:rPr lang="fr-fr" sz="3200" dirty="0">
                <a:solidFill>
                  <a:schemeClr val="bg1"/>
                </a:solidFill>
                <a:latin typeface="Ubuntu" panose="020B0504030602030204" pitchFamily="34" charset="0"/>
              </a:rPr>
              <a:t>Les familles contribuent à ce que cet impact soit </a:t>
            </a:r>
            <a:r>
              <a:rPr lang="fr-fr" sz="3200" b="1" dirty="0">
                <a:solidFill>
                  <a:srgbClr val="F6891F"/>
                </a:solidFill>
                <a:latin typeface="Ubuntu" panose="020B0504030602030204" pitchFamily="34" charset="0"/>
              </a:rPr>
              <a:t>visible</a:t>
            </a:r>
            <a:r>
              <a:rPr lang="fr-fr" sz="3200" dirty="0">
                <a:solidFill>
                  <a:schemeClr val="bg1"/>
                </a:solidFill>
                <a:latin typeface="Ubuntu" panose="020B0504030602030204" pitchFamily="34" charset="0"/>
              </a:rPr>
              <a:t>.</a:t>
            </a:r>
          </a:p>
        </p:txBody>
      </p:sp>
    </p:spTree>
    <p:extLst>
      <p:ext uri="{BB962C8B-B14F-4D97-AF65-F5344CB8AC3E}">
        <p14:creationId xmlns:p14="http://schemas.microsoft.com/office/powerpoint/2010/main" val="181891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BE618-58F8-5D73-5D3B-8DDD456A6215}"/>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396FBE34-1599-CEA1-6E5D-BD0F4644C29D}"/>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556BC1D8-07CB-CDA9-D1DE-8F9450B5D16A}"/>
              </a:ext>
            </a:extLst>
          </p:cNvPr>
          <p:cNvSpPr>
            <a:spLocks noGrp="1"/>
          </p:cNvSpPr>
          <p:nvPr>
            <p:ph type="body" sz="quarter" idx="13"/>
          </p:nvPr>
        </p:nvSpPr>
        <p:spPr/>
        <p:txBody>
          <a:bodyPr/>
          <a:lstStyle/>
          <a:p>
            <a:r>
              <a:rPr lang="fr-fr" dirty="0"/>
              <a:t>Premier jour</a:t>
            </a:r>
          </a:p>
        </p:txBody>
      </p:sp>
      <p:sp>
        <p:nvSpPr>
          <p:cNvPr id="7" name="TextBox 6">
            <a:extLst>
              <a:ext uri="{FF2B5EF4-FFF2-40B4-BE49-F238E27FC236}">
                <a16:creationId xmlns:a16="http://schemas.microsoft.com/office/drawing/2014/main" id="{93C86353-A29A-7067-2395-873431823D67}"/>
              </a:ext>
            </a:extLst>
          </p:cNvPr>
          <p:cNvSpPr txBox="1"/>
          <p:nvPr/>
        </p:nvSpPr>
        <p:spPr>
          <a:xfrm>
            <a:off x="5410200" y="2925495"/>
            <a:ext cx="6201792" cy="1616340"/>
          </a:xfrm>
          <a:prstGeom prst="rect">
            <a:avLst/>
          </a:prstGeom>
          <a:noFill/>
        </p:spPr>
        <p:txBody>
          <a:bodyPr wrap="square" rtlCol="0">
            <a:spAutoFit/>
          </a:bodyPr>
          <a:lstStyle/>
          <a:p>
            <a:pPr>
              <a:lnSpc>
                <a:spcPct val="120000"/>
              </a:lnSpc>
              <a:spcAft>
                <a:spcPts val="600"/>
              </a:spcAft>
            </a:pPr>
            <a:r>
              <a:rPr lang="fr-fr" b="1" dirty="0">
                <a:solidFill>
                  <a:srgbClr val="F6891F"/>
                </a:solidFill>
                <a:latin typeface="Ubuntu" panose="020B0504030602030204" pitchFamily="34" charset="0"/>
              </a:rPr>
              <a:t>Donnez un exemple tiré de votre propre expérience.</a:t>
            </a:r>
          </a:p>
          <a:p>
            <a:pPr marL="533400" indent="-355600">
              <a:lnSpc>
                <a:spcPct val="120000"/>
              </a:lnSpc>
              <a:spcAft>
                <a:spcPts val="600"/>
              </a:spcAft>
              <a:buBlip>
                <a:blip r:embed="rId3"/>
              </a:buBlip>
            </a:pPr>
            <a:r>
              <a:rPr lang="fr-fr" dirty="0">
                <a:solidFill>
                  <a:srgbClr val="292662"/>
                </a:solidFill>
                <a:latin typeface="Ubuntu" panose="020B0504030602030204" pitchFamily="34" charset="0"/>
              </a:rPr>
              <a:t>Quel était la problématique ?</a:t>
            </a:r>
          </a:p>
          <a:p>
            <a:pPr marL="533400" indent="-355600">
              <a:lnSpc>
                <a:spcPct val="120000"/>
              </a:lnSpc>
              <a:spcAft>
                <a:spcPts val="600"/>
              </a:spcAft>
              <a:buBlip>
                <a:blip r:embed="rId3"/>
              </a:buBlip>
            </a:pPr>
            <a:r>
              <a:rPr lang="fr-fr" dirty="0">
                <a:solidFill>
                  <a:srgbClr val="292662"/>
                </a:solidFill>
                <a:latin typeface="Ubuntu" panose="020B0504030602030204" pitchFamily="34" charset="0"/>
              </a:rPr>
              <a:t>Qu’est-ce que Special Olympics a fait ?</a:t>
            </a:r>
          </a:p>
          <a:p>
            <a:pPr marL="533400" indent="-355600">
              <a:lnSpc>
                <a:spcPct val="120000"/>
              </a:lnSpc>
              <a:spcAft>
                <a:spcPts val="600"/>
              </a:spcAft>
              <a:buBlip>
                <a:blip r:embed="rId3"/>
              </a:buBlip>
            </a:pPr>
            <a:r>
              <a:rPr lang="fr-fr" dirty="0">
                <a:solidFill>
                  <a:srgbClr val="292662"/>
                </a:solidFill>
                <a:latin typeface="Ubuntu" panose="020B0504030602030204" pitchFamily="34" charset="0"/>
              </a:rPr>
              <a:t>Qu’est-ce qui a changé ?</a:t>
            </a:r>
          </a:p>
        </p:txBody>
      </p:sp>
      <p:sp>
        <p:nvSpPr>
          <p:cNvPr id="9" name="Rectangle: Rounded Corners 8">
            <a:extLst>
              <a:ext uri="{FF2B5EF4-FFF2-40B4-BE49-F238E27FC236}">
                <a16:creationId xmlns:a16="http://schemas.microsoft.com/office/drawing/2014/main" id="{74935E2B-94BA-7EE2-C469-F99AC0566AB8}"/>
              </a:ext>
            </a:extLst>
          </p:cNvPr>
          <p:cNvSpPr/>
          <p:nvPr/>
        </p:nvSpPr>
        <p:spPr>
          <a:xfrm>
            <a:off x="-228600"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A3CF357-3B80-B0CB-497E-E309C9D432CF}"/>
              </a:ext>
            </a:extLst>
          </p:cNvPr>
          <p:cNvSpPr txBox="1"/>
          <p:nvPr/>
        </p:nvSpPr>
        <p:spPr>
          <a:xfrm>
            <a:off x="1794881" y="1968665"/>
            <a:ext cx="3069219" cy="867930"/>
          </a:xfrm>
          <a:prstGeom prst="rect">
            <a:avLst/>
          </a:prstGeom>
          <a:noFill/>
        </p:spPr>
        <p:txBody>
          <a:bodyPr wrap="square" rtlCol="0">
            <a:spAutoFit/>
          </a:bodyPr>
          <a:lstStyle/>
          <a:p>
            <a:pPr>
              <a:lnSpc>
                <a:spcPct val="90000"/>
              </a:lnSpc>
              <a:spcAft>
                <a:spcPts val="800"/>
              </a:spcAft>
            </a:pPr>
            <a:r>
              <a:rPr lang="fr-fr" sz="2800" b="1">
                <a:solidFill>
                  <a:srgbClr val="F6891F"/>
                </a:solidFill>
                <a:latin typeface="Ubuntu" panose="020B0504030602030204" pitchFamily="34" charset="0"/>
              </a:rPr>
              <a:t>Discussion autour des témoignages d’impact</a:t>
            </a:r>
            <a:endParaRPr lang="en-US" sz="2800" b="1" dirty="0">
              <a:solidFill>
                <a:srgbClr val="F6891F"/>
              </a:solidFill>
              <a:latin typeface="Ubuntu" panose="020B0504030602030204" pitchFamily="34" charset="0"/>
            </a:endParaRPr>
          </a:p>
        </p:txBody>
      </p:sp>
      <p:pic>
        <p:nvPicPr>
          <p:cNvPr id="8" name="Graphic 7">
            <a:extLst>
              <a:ext uri="{FF2B5EF4-FFF2-40B4-BE49-F238E27FC236}">
                <a16:creationId xmlns:a16="http://schemas.microsoft.com/office/drawing/2014/main" id="{B2516F46-DD68-7930-7EC5-FB07EA207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
        <p:nvSpPr>
          <p:cNvPr id="10" name="TextBox 9">
            <a:extLst>
              <a:ext uri="{FF2B5EF4-FFF2-40B4-BE49-F238E27FC236}">
                <a16:creationId xmlns:a16="http://schemas.microsoft.com/office/drawing/2014/main" id="{C991A5CA-E406-A33D-22F0-41CB0A9FFBCD}"/>
              </a:ext>
            </a:extLst>
          </p:cNvPr>
          <p:cNvSpPr txBox="1"/>
          <p:nvPr/>
        </p:nvSpPr>
        <p:spPr>
          <a:xfrm>
            <a:off x="1029824" y="3756163"/>
            <a:ext cx="3183519"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fr-fr"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Special Olympics change des vies. </a:t>
            </a:r>
            <a:r>
              <a:rPr kumimoji="0" lang="fr-fr"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Oui</a:t>
            </a:r>
            <a:r>
              <a:rPr kumimoji="0" lang="fr-fr"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 ou </a:t>
            </a:r>
            <a:r>
              <a:rPr kumimoji="0" lang="fr-fr"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Non</a:t>
            </a:r>
            <a:r>
              <a:rPr kumimoji="0" lang="fr-fr"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 ?</a:t>
            </a:r>
            <a:endParaRPr lang="en-US" sz="2100" b="1" dirty="0">
              <a:solidFill>
                <a:schemeClr val="bg1"/>
              </a:solidFill>
              <a:latin typeface="Ubuntu" panose="020B0504030602030204" pitchFamily="34" charset="0"/>
            </a:endParaRPr>
          </a:p>
        </p:txBody>
      </p:sp>
    </p:spTree>
    <p:extLst>
      <p:ext uri="{BB962C8B-B14F-4D97-AF65-F5344CB8AC3E}">
        <p14:creationId xmlns:p14="http://schemas.microsoft.com/office/powerpoint/2010/main" val="1026255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7131C-8DD0-3247-CE8C-66571CD87211}"/>
              </a:ext>
            </a:extLst>
          </p:cNvPr>
          <p:cNvSpPr/>
          <p:nvPr/>
        </p:nvSpPr>
        <p:spPr>
          <a:xfrm>
            <a:off x="7799771" y="0"/>
            <a:ext cx="4392229"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C4BDC9B-C2AF-D798-CD9B-A323644EA84D}"/>
              </a:ext>
            </a:extLst>
          </p:cNvPr>
          <p:cNvSpPr txBox="1"/>
          <p:nvPr/>
        </p:nvSpPr>
        <p:spPr>
          <a:xfrm>
            <a:off x="8156926" y="3207509"/>
            <a:ext cx="3233124" cy="757130"/>
          </a:xfrm>
          <a:prstGeom prst="rect">
            <a:avLst/>
          </a:prstGeom>
          <a:noFill/>
        </p:spPr>
        <p:txBody>
          <a:bodyPr wrap="square" rtlCol="0">
            <a:spAutoFit/>
          </a:bodyPr>
          <a:lstStyle/>
          <a:p>
            <a:pPr>
              <a:lnSpc>
                <a:spcPct val="90000"/>
              </a:lnSpc>
            </a:pPr>
            <a:r>
              <a:rPr lang="fr-fr" sz="2400" b="1" dirty="0">
                <a:solidFill>
                  <a:srgbClr val="F7F5E8"/>
                </a:solidFill>
                <a:latin typeface="Ubuntu" panose="020B0504030602030204" pitchFamily="34" charset="0"/>
              </a:rPr>
              <a:t>Parlons maintenant de </a:t>
            </a:r>
            <a:r>
              <a:rPr lang="fr-fr" sz="2400" b="1" dirty="0">
                <a:solidFill>
                  <a:srgbClr val="F6891F"/>
                </a:solidFill>
                <a:latin typeface="Ubuntu" panose="020B0504030602030204" pitchFamily="34" charset="0"/>
              </a:rPr>
              <a:t>photos</a:t>
            </a:r>
            <a:r>
              <a:rPr lang="fr-fr" sz="2400" b="1" dirty="0">
                <a:solidFill>
                  <a:srgbClr val="F7F5E8"/>
                </a:solidFill>
                <a:latin typeface="Ubuntu" panose="020B0504030602030204" pitchFamily="34" charset="0"/>
              </a:rPr>
              <a:t>.</a:t>
            </a:r>
          </a:p>
        </p:txBody>
      </p:sp>
      <p:pic>
        <p:nvPicPr>
          <p:cNvPr id="10" name="Picture 9" descr="Un groupe de personnes assises en extérieur&#10;&#10;Description générée automatiquement avec indice de confiance faible">
            <a:extLst>
              <a:ext uri="{FF2B5EF4-FFF2-40B4-BE49-F238E27FC236}">
                <a16:creationId xmlns:a16="http://schemas.microsoft.com/office/drawing/2014/main" id="{E006E54F-91A0-3DE3-C77D-0933BB67D75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7880" r="5171"/>
          <a:stretch/>
        </p:blipFill>
        <p:spPr>
          <a:xfrm>
            <a:off x="-137160" y="-18248"/>
            <a:ext cx="7936931" cy="6876247"/>
          </a:xfrm>
          <a:prstGeom prst="rect">
            <a:avLst/>
          </a:prstGeom>
        </p:spPr>
      </p:pic>
      <p:pic>
        <p:nvPicPr>
          <p:cNvPr id="14" name="Graphic 13">
            <a:extLst>
              <a:ext uri="{FF2B5EF4-FFF2-40B4-BE49-F238E27FC236}">
                <a16:creationId xmlns:a16="http://schemas.microsoft.com/office/drawing/2014/main" id="{0E4749F4-154F-86D3-E883-DBF501322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311331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9252-071B-93D8-6509-4E559BB5C298}"/>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29A27C-8981-4C04-349F-E6A88206A39D}"/>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58C83A14-DA10-70D8-AC7F-9198D73B9BCC}"/>
              </a:ext>
            </a:extLst>
          </p:cNvPr>
          <p:cNvGraphicFramePr>
            <a:graphicFrameLocks noGrp="1"/>
          </p:cNvGraphicFramePr>
          <p:nvPr>
            <p:extLst>
              <p:ext uri="{D42A27DB-BD31-4B8C-83A1-F6EECF244321}">
                <p14:modId xmlns:p14="http://schemas.microsoft.com/office/powerpoint/2010/main" val="432031320"/>
              </p:ext>
            </p:extLst>
          </p:nvPr>
        </p:nvGraphicFramePr>
        <p:xfrm>
          <a:off x="2870200" y="1933193"/>
          <a:ext cx="8750326" cy="1404000"/>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fr-fr" sz="1700" b="1" dirty="0">
                          <a:solidFill>
                            <a:srgbClr val="292662"/>
                          </a:solidFill>
                          <a:latin typeface="Ubuntu Light" panose="020B0304030602030204" pitchFamily="34" charset="0"/>
                        </a:rPr>
                        <a:t>9 h 00 – 12 h 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fr-fr" sz="1700" b="0" u="none" strike="noStrike" cap="none" dirty="0">
                          <a:solidFill>
                            <a:schemeClr val="tx1"/>
                          </a:solidFill>
                          <a:latin typeface="Ubuntu Light" panose="020B0304030602030204" pitchFamily="34" charset="0"/>
                        </a:rPr>
                        <a:t>Journée sur le terrain</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12 h 00 – 13 h 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fr-fr" sz="1700" b="0" i="1" u="none" strike="noStrike" cap="none" dirty="0">
                          <a:solidFill>
                            <a:srgbClr val="292662"/>
                          </a:solidFill>
                          <a:latin typeface="Ubuntu" panose="020B0504030602030204" pitchFamily="34" charset="0"/>
                        </a:rPr>
                        <a:t>Pause déjeuner</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fr-fr" sz="1700" b="1" dirty="0">
                          <a:solidFill>
                            <a:srgbClr val="292662"/>
                          </a:solidFill>
                          <a:latin typeface="Ubuntu Light" panose="020B0304030602030204" pitchFamily="34" charset="0"/>
                        </a:rPr>
                        <a:t>13 h 00 – 14 h 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fr-fr" sz="1700" b="0" dirty="0">
                          <a:solidFill>
                            <a:schemeClr val="tx1"/>
                          </a:solidFill>
                          <a:latin typeface="Ubuntu Light" panose="020B0304030602030204" pitchFamily="34" charset="0"/>
                        </a:rPr>
                        <a:t>Débriefing + Questionnaire final facultatif sur le bien-être familial</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bl>
          </a:graphicData>
        </a:graphic>
      </p:graphicFrame>
      <p:sp>
        <p:nvSpPr>
          <p:cNvPr id="3" name="TextBox 2">
            <a:extLst>
              <a:ext uri="{FF2B5EF4-FFF2-40B4-BE49-F238E27FC236}">
                <a16:creationId xmlns:a16="http://schemas.microsoft.com/office/drawing/2014/main" id="{13B54DDD-E2D7-55B4-CFF7-E5F8879D667F}"/>
              </a:ext>
            </a:extLst>
          </p:cNvPr>
          <p:cNvSpPr txBox="1"/>
          <p:nvPr/>
        </p:nvSpPr>
        <p:spPr>
          <a:xfrm>
            <a:off x="368300" y="1292254"/>
            <a:ext cx="2006600" cy="1077218"/>
          </a:xfrm>
          <a:prstGeom prst="rect">
            <a:avLst/>
          </a:prstGeom>
          <a:noFill/>
        </p:spPr>
        <p:txBody>
          <a:bodyPr wrap="square" rtlCol="0">
            <a:spAutoFit/>
          </a:bodyPr>
          <a:lstStyle/>
          <a:p>
            <a:r>
              <a:rPr lang="fr-fr" sz="3200" b="1">
                <a:solidFill>
                  <a:srgbClr val="F6891F"/>
                </a:solidFill>
                <a:latin typeface="Ubuntu" panose="020B0504030602030204" pitchFamily="34" charset="0"/>
              </a:rPr>
              <a:t>Ordre du jour de la réunion</a:t>
            </a:r>
            <a:endParaRPr lang="en-US" sz="3200" b="1" dirty="0">
              <a:solidFill>
                <a:srgbClr val="F6891F"/>
              </a:solidFill>
              <a:latin typeface="Ubuntu" panose="020B0504030602030204" pitchFamily="34" charset="0"/>
            </a:endParaRPr>
          </a:p>
        </p:txBody>
      </p:sp>
      <p:sp>
        <p:nvSpPr>
          <p:cNvPr id="4" name="TextBox 3">
            <a:extLst>
              <a:ext uri="{FF2B5EF4-FFF2-40B4-BE49-F238E27FC236}">
                <a16:creationId xmlns:a16="http://schemas.microsoft.com/office/drawing/2014/main" id="{900045A4-62D5-B705-C68C-F88A6E62D39D}"/>
              </a:ext>
            </a:extLst>
          </p:cNvPr>
          <p:cNvSpPr txBox="1"/>
          <p:nvPr/>
        </p:nvSpPr>
        <p:spPr>
          <a:xfrm>
            <a:off x="2971800" y="1369198"/>
            <a:ext cx="5727700" cy="461665"/>
          </a:xfrm>
          <a:prstGeom prst="rect">
            <a:avLst/>
          </a:prstGeom>
          <a:noFill/>
        </p:spPr>
        <p:txBody>
          <a:bodyPr wrap="square" rtlCol="0">
            <a:spAutoFit/>
          </a:bodyPr>
          <a:lstStyle/>
          <a:p>
            <a:r>
              <a:rPr lang="fr-fr" sz="2400" b="1" dirty="0">
                <a:solidFill>
                  <a:srgbClr val="292662"/>
                </a:solidFill>
                <a:latin typeface="Ubuntu" panose="020B0504030602030204" pitchFamily="34" charset="0"/>
              </a:rPr>
              <a:t>Deuxième jour</a:t>
            </a:r>
          </a:p>
        </p:txBody>
      </p:sp>
    </p:spTree>
    <p:extLst>
      <p:ext uri="{BB962C8B-B14F-4D97-AF65-F5344CB8AC3E}">
        <p14:creationId xmlns:p14="http://schemas.microsoft.com/office/powerpoint/2010/main" val="3412507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332B3BC-B3B6-A71F-C05E-F248DF786176}"/>
              </a:ext>
            </a:extLst>
          </p:cNvPr>
          <p:cNvSpPr/>
          <p:nvPr/>
        </p:nvSpPr>
        <p:spPr>
          <a:xfrm>
            <a:off x="911788" y="1443976"/>
            <a:ext cx="9182123"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CCD678-F848-6CC6-3C35-1958917ADE42}"/>
              </a:ext>
            </a:extLst>
          </p:cNvPr>
          <p:cNvSpPr/>
          <p:nvPr/>
        </p:nvSpPr>
        <p:spPr>
          <a:xfrm>
            <a:off x="-137160" y="2362199"/>
            <a:ext cx="11704699" cy="3657145"/>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749CF3F-0112-7007-1C59-C77A662B7FB4}"/>
              </a:ext>
            </a:extLst>
          </p:cNvPr>
          <p:cNvSpPr txBox="1"/>
          <p:nvPr/>
        </p:nvSpPr>
        <p:spPr>
          <a:xfrm>
            <a:off x="1388515" y="1633675"/>
            <a:ext cx="9495507" cy="369332"/>
          </a:xfrm>
          <a:prstGeom prst="rect">
            <a:avLst/>
          </a:prstGeom>
          <a:noFill/>
        </p:spPr>
        <p:txBody>
          <a:bodyPr wrap="square" rtlCol="0">
            <a:spAutoFit/>
          </a:bodyPr>
          <a:lstStyle/>
          <a:p>
            <a:pPr>
              <a:lnSpc>
                <a:spcPct val="90000"/>
              </a:lnSpc>
            </a:pPr>
            <a:r>
              <a:rPr lang="fr-fr" sz="2000" dirty="0">
                <a:solidFill>
                  <a:srgbClr val="F7F5E8"/>
                </a:solidFill>
                <a:latin typeface="Ubuntu" panose="020B0504030602030204" pitchFamily="34" charset="0"/>
              </a:rPr>
              <a:t>Des photos comme celle-ci peuvent </a:t>
            </a:r>
            <a:r>
              <a:rPr lang="fr-fr" sz="2000" dirty="0">
                <a:solidFill>
                  <a:srgbClr val="F6891F"/>
                </a:solidFill>
                <a:latin typeface="Ubuntu" panose="020B0504030602030204" pitchFamily="34" charset="0"/>
              </a:rPr>
              <a:t>attirer</a:t>
            </a:r>
            <a:r>
              <a:rPr lang="fr-fr" sz="2000" dirty="0">
                <a:solidFill>
                  <a:srgbClr val="F7F5E8"/>
                </a:solidFill>
                <a:latin typeface="Ubuntu" panose="020B0504030602030204" pitchFamily="34" charset="0"/>
              </a:rPr>
              <a:t> l’attention sur un témoignage.</a:t>
            </a:r>
          </a:p>
        </p:txBody>
      </p:sp>
      <p:grpSp>
        <p:nvGrpSpPr>
          <p:cNvPr id="8" name="Group 7">
            <a:extLst>
              <a:ext uri="{FF2B5EF4-FFF2-40B4-BE49-F238E27FC236}">
                <a16:creationId xmlns:a16="http://schemas.microsoft.com/office/drawing/2014/main" id="{49676DA9-7EF9-6F67-A653-EB24AA5E7D01}"/>
              </a:ext>
            </a:extLst>
          </p:cNvPr>
          <p:cNvGrpSpPr/>
          <p:nvPr/>
        </p:nvGrpSpPr>
        <p:grpSpPr>
          <a:xfrm>
            <a:off x="773815" y="2590775"/>
            <a:ext cx="13917545" cy="3112669"/>
            <a:chOff x="284636" y="2569673"/>
            <a:chExt cx="11515478" cy="2575445"/>
          </a:xfrm>
        </p:grpSpPr>
        <p:pic>
          <p:nvPicPr>
            <p:cNvPr id="3" name="Picture 8">
              <a:extLst>
                <a:ext uri="{FF2B5EF4-FFF2-40B4-BE49-F238E27FC236}">
                  <a16:creationId xmlns:a16="http://schemas.microsoft.com/office/drawing/2014/main" id="{B414F3E2-6C8B-9DB6-5F69-EA4C567D5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53" b="25100"/>
            <a:stretch/>
          </p:blipFill>
          <p:spPr bwMode="auto">
            <a:xfrm>
              <a:off x="4381416" y="2569673"/>
              <a:ext cx="3321918" cy="257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F17856BA-3A7A-C69F-ADED-94103FE19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00" r="7100"/>
            <a:stretch/>
          </p:blipFill>
          <p:spPr bwMode="auto">
            <a:xfrm>
              <a:off x="284636"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2008557-A6B1-2235-5E7E-E7075AA94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9"/>
            <a:stretch/>
          </p:blipFill>
          <p:spPr bwMode="auto">
            <a:xfrm>
              <a:off x="7871783"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raphic 13">
            <a:extLst>
              <a:ext uri="{FF2B5EF4-FFF2-40B4-BE49-F238E27FC236}">
                <a16:creationId xmlns:a16="http://schemas.microsoft.com/office/drawing/2014/main" id="{9E49A4BC-1E01-FC46-C607-E987E4F362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743" y="1443977"/>
            <a:ext cx="740093" cy="740093"/>
          </a:xfrm>
          <a:prstGeom prst="rect">
            <a:avLst/>
          </a:prstGeom>
        </p:spPr>
      </p:pic>
      <p:sp>
        <p:nvSpPr>
          <p:cNvPr id="18" name="Text Placeholder 17">
            <a:extLst>
              <a:ext uri="{FF2B5EF4-FFF2-40B4-BE49-F238E27FC236}">
                <a16:creationId xmlns:a16="http://schemas.microsoft.com/office/drawing/2014/main" id="{00C16FCD-B8AC-80E6-EE24-7FF18D7CB7CA}"/>
              </a:ext>
            </a:extLst>
          </p:cNvPr>
          <p:cNvSpPr>
            <a:spLocks noGrp="1"/>
          </p:cNvSpPr>
          <p:nvPr>
            <p:ph type="body" sz="quarter" idx="11"/>
          </p:nvPr>
        </p:nvSpPr>
        <p:spPr/>
        <p:txBody>
          <a:bodyPr>
            <a:normAutofit/>
          </a:bodyPr>
          <a:lstStyle/>
          <a:p>
            <a:r>
              <a:rPr lang="fr-fr" sz="1300" dirty="0"/>
              <a:t>Témoignages d’impact</a:t>
            </a:r>
          </a:p>
        </p:txBody>
      </p:sp>
      <p:sp>
        <p:nvSpPr>
          <p:cNvPr id="19" name="Text Placeholder 18">
            <a:extLst>
              <a:ext uri="{FF2B5EF4-FFF2-40B4-BE49-F238E27FC236}">
                <a16:creationId xmlns:a16="http://schemas.microsoft.com/office/drawing/2014/main" id="{0591C434-2D1D-3AC8-3D21-FD3DB5C2E0F8}"/>
              </a:ext>
            </a:extLst>
          </p:cNvPr>
          <p:cNvSpPr>
            <a:spLocks noGrp="1"/>
          </p:cNvSpPr>
          <p:nvPr>
            <p:ph type="body" sz="quarter" idx="12"/>
          </p:nvPr>
        </p:nvSpPr>
        <p:spPr>
          <a:xfrm>
            <a:off x="9339945" y="575623"/>
            <a:ext cx="528061" cy="356260"/>
          </a:xfrm>
        </p:spPr>
        <p:txBody>
          <a:bodyPr/>
          <a:lstStyle/>
          <a:p>
            <a:r>
              <a:rPr lang="fr-fr" dirty="0"/>
              <a:t>1.4.</a:t>
            </a:r>
          </a:p>
        </p:txBody>
      </p:sp>
      <p:sp>
        <p:nvSpPr>
          <p:cNvPr id="20" name="Text Placeholder 19">
            <a:extLst>
              <a:ext uri="{FF2B5EF4-FFF2-40B4-BE49-F238E27FC236}">
                <a16:creationId xmlns:a16="http://schemas.microsoft.com/office/drawing/2014/main" id="{80D9463B-2198-BF06-B04B-587AAB123A57}"/>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41218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58333E-6 3.7037E-7 L -0.29166 3.7037E-7 " pathEditMode="relative" rAng="0" ptsTypes="AA">
                                      <p:cBhvr>
                                        <p:cTn id="6" dur="2000" fill="hold"/>
                                        <p:tgtEl>
                                          <p:spTgt spid="8"/>
                                        </p:tgtEl>
                                        <p:attrNameLst>
                                          <p:attrName>ppt_x</p:attrName>
                                          <p:attrName>ppt_y</p:attrName>
                                        </p:attrNameLst>
                                      </p:cBhvr>
                                      <p:rCtr x="-1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5DDF-D367-A394-01A1-A9BE6DAD9230}"/>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B5ED735-C9F6-4A75-4A71-9AA8D9EEE42C}"/>
              </a:ext>
            </a:extLst>
          </p:cNvPr>
          <p:cNvSpPr/>
          <p:nvPr/>
        </p:nvSpPr>
        <p:spPr>
          <a:xfrm>
            <a:off x="911788" y="1398256"/>
            <a:ext cx="7347990" cy="740093"/>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65AEEA4-DB6B-9C15-0C91-5B390F7909AC}"/>
              </a:ext>
            </a:extLst>
          </p:cNvPr>
          <p:cNvSpPr/>
          <p:nvPr/>
        </p:nvSpPr>
        <p:spPr>
          <a:xfrm>
            <a:off x="0" y="2362200"/>
            <a:ext cx="12410975" cy="3413760"/>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3FABF0C-80CA-E681-141D-5831FC9E268A}"/>
              </a:ext>
            </a:extLst>
          </p:cNvPr>
          <p:cNvSpPr txBox="1"/>
          <p:nvPr/>
        </p:nvSpPr>
        <p:spPr>
          <a:xfrm>
            <a:off x="1440903" y="1445016"/>
            <a:ext cx="7347990" cy="646331"/>
          </a:xfrm>
          <a:prstGeom prst="rect">
            <a:avLst/>
          </a:prstGeom>
          <a:noFill/>
        </p:spPr>
        <p:txBody>
          <a:bodyPr wrap="square" rtlCol="0">
            <a:spAutoFit/>
          </a:bodyPr>
          <a:lstStyle/>
          <a:p>
            <a:pPr>
              <a:lnSpc>
                <a:spcPct val="90000"/>
              </a:lnSpc>
            </a:pPr>
            <a:r>
              <a:rPr lang="fr-fr" sz="2000" dirty="0">
                <a:solidFill>
                  <a:srgbClr val="292662"/>
                </a:solidFill>
                <a:latin typeface="Ubuntu" panose="020B0504030602030204" pitchFamily="34" charset="0"/>
              </a:rPr>
              <a:t>Des photos comme celles-ci ne sont pas intéressantes.</a:t>
            </a:r>
          </a:p>
          <a:p>
            <a:pPr>
              <a:lnSpc>
                <a:spcPct val="90000"/>
              </a:lnSpc>
            </a:pPr>
            <a:r>
              <a:rPr lang="fr-fr" sz="2000" dirty="0">
                <a:solidFill>
                  <a:srgbClr val="292662"/>
                </a:solidFill>
                <a:latin typeface="Ubuntu" panose="020B0504030602030204" pitchFamily="34" charset="0"/>
              </a:rPr>
              <a:t>Elles ne feront pas s’arrêter le lecteur pour les regarder.</a:t>
            </a:r>
            <a:endParaRPr lang="en-US" sz="2000" dirty="0">
              <a:solidFill>
                <a:srgbClr val="F6891F"/>
              </a:solidFill>
              <a:latin typeface="Ubuntu" panose="020B0504030602030204" pitchFamily="34" charset="0"/>
            </a:endParaRPr>
          </a:p>
        </p:txBody>
      </p:sp>
      <p:pic>
        <p:nvPicPr>
          <p:cNvPr id="6" name="Picture 6" descr="De jeunes hommes vêtus de maillots de football rouges et blancs et portant des médailles d’or sont alignés, les bras autour des épaules des autres, souriant devant l’affiche promotionnelle des Jeux sur invitation de Special Olympics Malte 2022. ">
            <a:extLst>
              <a:ext uri="{FF2B5EF4-FFF2-40B4-BE49-F238E27FC236}">
                <a16:creationId xmlns:a16="http://schemas.microsoft.com/office/drawing/2014/main" id="{BE707CA7-4D53-5B21-F8C2-A757A4C702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5487" y="2563014"/>
            <a:ext cx="5273040" cy="2966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Un grand groupe de personnes qui posent pour une photo. Il y a des athlètes de Special Olympics, des partenaires unifiés, des entraîneurs, des enseignants et des pompom girls professionnelles. ">
            <a:extLst>
              <a:ext uri="{FF2B5EF4-FFF2-40B4-BE49-F238E27FC236}">
                <a16:creationId xmlns:a16="http://schemas.microsoft.com/office/drawing/2014/main" id="{C6E4F761-288B-228B-03D5-D78CC1E50E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6260" y="2563015"/>
            <a:ext cx="5273041" cy="296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47CFD504-358A-DB93-5550-1A52C8A293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42" y="1398257"/>
            <a:ext cx="740093" cy="740093"/>
          </a:xfrm>
          <a:prstGeom prst="rect">
            <a:avLst/>
          </a:prstGeom>
        </p:spPr>
      </p:pic>
      <p:sp>
        <p:nvSpPr>
          <p:cNvPr id="22" name="Text Placeholder 21">
            <a:extLst>
              <a:ext uri="{FF2B5EF4-FFF2-40B4-BE49-F238E27FC236}">
                <a16:creationId xmlns:a16="http://schemas.microsoft.com/office/drawing/2014/main" id="{FBB269F9-02B9-827C-BD65-4212485104AD}"/>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23" name="Text Placeholder 22">
            <a:extLst>
              <a:ext uri="{FF2B5EF4-FFF2-40B4-BE49-F238E27FC236}">
                <a16:creationId xmlns:a16="http://schemas.microsoft.com/office/drawing/2014/main" id="{0334F47E-EF9C-72EE-6E52-F53325A6DE73}"/>
              </a:ext>
            </a:extLst>
          </p:cNvPr>
          <p:cNvSpPr>
            <a:spLocks noGrp="1"/>
          </p:cNvSpPr>
          <p:nvPr>
            <p:ph type="body" sz="quarter" idx="12"/>
          </p:nvPr>
        </p:nvSpPr>
        <p:spPr>
          <a:xfrm>
            <a:off x="9339945" y="575623"/>
            <a:ext cx="528061" cy="356260"/>
          </a:xfrm>
        </p:spPr>
        <p:txBody>
          <a:bodyPr/>
          <a:lstStyle/>
          <a:p>
            <a:r>
              <a:rPr lang="fr-fr" dirty="0"/>
              <a:t>1.4.</a:t>
            </a:r>
          </a:p>
        </p:txBody>
      </p:sp>
      <p:sp>
        <p:nvSpPr>
          <p:cNvPr id="24" name="Text Placeholder 23">
            <a:extLst>
              <a:ext uri="{FF2B5EF4-FFF2-40B4-BE49-F238E27FC236}">
                <a16:creationId xmlns:a16="http://schemas.microsoft.com/office/drawing/2014/main" id="{3001FCD2-C4F1-C2F5-03A7-A5FEBFD8693A}"/>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3173979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53BFADD-3518-DAA6-1061-E31058BFD40D}"/>
              </a:ext>
            </a:extLst>
          </p:cNvPr>
          <p:cNvSpPr/>
          <p:nvPr/>
        </p:nvSpPr>
        <p:spPr>
          <a:xfrm>
            <a:off x="911788" y="1443976"/>
            <a:ext cx="73178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6D66FAB-F7C8-C7BA-5153-B4C313E601CE}"/>
              </a:ext>
            </a:extLst>
          </p:cNvPr>
          <p:cNvSpPr/>
          <p:nvPr/>
        </p:nvSpPr>
        <p:spPr>
          <a:xfrm>
            <a:off x="-137160" y="2362199"/>
            <a:ext cx="12089806" cy="4191001"/>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78374F3-6BE6-3C48-ABCA-679A3CE27F17}"/>
              </a:ext>
            </a:extLst>
          </p:cNvPr>
          <p:cNvSpPr txBox="1"/>
          <p:nvPr/>
        </p:nvSpPr>
        <p:spPr>
          <a:xfrm>
            <a:off x="1388515" y="1618434"/>
            <a:ext cx="7951429" cy="369332"/>
          </a:xfrm>
          <a:prstGeom prst="rect">
            <a:avLst/>
          </a:prstGeom>
          <a:noFill/>
        </p:spPr>
        <p:txBody>
          <a:bodyPr wrap="square" rtlCol="0">
            <a:spAutoFit/>
          </a:bodyPr>
          <a:lstStyle/>
          <a:p>
            <a:pPr>
              <a:lnSpc>
                <a:spcPct val="90000"/>
              </a:lnSpc>
            </a:pPr>
            <a:r>
              <a:rPr lang="fr-fr" sz="2000" dirty="0">
                <a:solidFill>
                  <a:srgbClr val="F7F5E8"/>
                </a:solidFill>
                <a:latin typeface="Ubuntu" panose="020B0504030602030204" pitchFamily="34" charset="0"/>
              </a:rPr>
              <a:t>Les photos de groupes en train de </a:t>
            </a:r>
            <a:r>
              <a:rPr lang="fr-fr" sz="2000" dirty="0">
                <a:solidFill>
                  <a:srgbClr val="F6891F"/>
                </a:solidFill>
                <a:latin typeface="Ubuntu" panose="020B0504030602030204" pitchFamily="34" charset="0"/>
              </a:rPr>
              <a:t>travailler</a:t>
            </a:r>
            <a:r>
              <a:rPr lang="fr-fr" sz="2000" dirty="0">
                <a:solidFill>
                  <a:srgbClr val="F7F5E8"/>
                </a:solidFill>
                <a:latin typeface="Ubuntu" panose="020B0504030602030204" pitchFamily="34" charset="0"/>
              </a:rPr>
              <a:t> sont bonnes.</a:t>
            </a:r>
          </a:p>
        </p:txBody>
      </p:sp>
      <p:pic>
        <p:nvPicPr>
          <p:cNvPr id="3" name="Graphic 2">
            <a:extLst>
              <a:ext uri="{FF2B5EF4-FFF2-40B4-BE49-F238E27FC236}">
                <a16:creationId xmlns:a16="http://schemas.microsoft.com/office/drawing/2014/main" id="{3B68FDE6-6156-052B-B6EA-F486D7488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pic>
        <p:nvPicPr>
          <p:cNvPr id="4" name="Content Placeholder 5" descr="Un groupe de personnes assises autour d’une table&#10;&#10;Description générée automatiquement avec un niveau de confiance moyen">
            <a:extLst>
              <a:ext uri="{FF2B5EF4-FFF2-40B4-BE49-F238E27FC236}">
                <a16:creationId xmlns:a16="http://schemas.microsoft.com/office/drawing/2014/main" id="{C6F0F623-61A4-2040-65FC-1D0750BA2501}"/>
              </a:ext>
            </a:extLst>
          </p:cNvPr>
          <p:cNvPicPr>
            <a:picLocks noChangeAspect="1"/>
          </p:cNvPicPr>
          <p:nvPr/>
        </p:nvPicPr>
        <p:blipFill rotWithShape="1">
          <a:blip r:embed="rId5"/>
          <a:srcRect t="7919" b="22581"/>
          <a:stretch/>
        </p:blipFill>
        <p:spPr>
          <a:xfrm>
            <a:off x="767707" y="2606040"/>
            <a:ext cx="10656585" cy="3703320"/>
          </a:xfrm>
          <a:prstGeom prst="rect">
            <a:avLst/>
          </a:prstGeom>
        </p:spPr>
      </p:pic>
      <p:sp>
        <p:nvSpPr>
          <p:cNvPr id="5" name="Text Placeholder 4">
            <a:extLst>
              <a:ext uri="{FF2B5EF4-FFF2-40B4-BE49-F238E27FC236}">
                <a16:creationId xmlns:a16="http://schemas.microsoft.com/office/drawing/2014/main" id="{8A7B4969-B78B-89E2-73CE-1902B6F604E7}"/>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6" name="Text Placeholder 5">
            <a:extLst>
              <a:ext uri="{FF2B5EF4-FFF2-40B4-BE49-F238E27FC236}">
                <a16:creationId xmlns:a16="http://schemas.microsoft.com/office/drawing/2014/main" id="{8803F8A2-96DE-EACC-D4AB-0D92FFA4D1CD}"/>
              </a:ext>
            </a:extLst>
          </p:cNvPr>
          <p:cNvSpPr>
            <a:spLocks noGrp="1"/>
          </p:cNvSpPr>
          <p:nvPr>
            <p:ph type="body" sz="quarter" idx="12"/>
          </p:nvPr>
        </p:nvSpPr>
        <p:spPr>
          <a:xfrm>
            <a:off x="9339945" y="575623"/>
            <a:ext cx="528061" cy="356260"/>
          </a:xfrm>
        </p:spPr>
        <p:txBody>
          <a:bodyPr/>
          <a:lstStyle/>
          <a:p>
            <a:r>
              <a:rPr lang="fr-fr" dirty="0"/>
              <a:t>1.4.</a:t>
            </a:r>
          </a:p>
        </p:txBody>
      </p:sp>
      <p:sp>
        <p:nvSpPr>
          <p:cNvPr id="7" name="Text Placeholder 6">
            <a:extLst>
              <a:ext uri="{FF2B5EF4-FFF2-40B4-BE49-F238E27FC236}">
                <a16:creationId xmlns:a16="http://schemas.microsoft.com/office/drawing/2014/main" id="{417B120E-076C-23EE-CBBC-5E6E40835D36}"/>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1083184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65E5-F24D-B185-4293-3C66B057F9C2}"/>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980A461-4F82-211B-1C90-6D82775583C8}"/>
              </a:ext>
            </a:extLst>
          </p:cNvPr>
          <p:cNvSpPr/>
          <p:nvPr/>
        </p:nvSpPr>
        <p:spPr>
          <a:xfrm>
            <a:off x="911788" y="1443976"/>
            <a:ext cx="9315288"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6C0834A-708B-6F38-3166-D6196FC7FA7F}"/>
              </a:ext>
            </a:extLst>
          </p:cNvPr>
          <p:cNvSpPr/>
          <p:nvPr/>
        </p:nvSpPr>
        <p:spPr>
          <a:xfrm>
            <a:off x="911789" y="2362199"/>
            <a:ext cx="12691311" cy="3677689"/>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F64710-B3A2-A06A-3838-1727BA2475DC}"/>
              </a:ext>
            </a:extLst>
          </p:cNvPr>
          <p:cNvSpPr txBox="1"/>
          <p:nvPr/>
        </p:nvSpPr>
        <p:spPr>
          <a:xfrm>
            <a:off x="1388516" y="1629356"/>
            <a:ext cx="8838560" cy="369332"/>
          </a:xfrm>
          <a:prstGeom prst="rect">
            <a:avLst/>
          </a:prstGeom>
          <a:noFill/>
        </p:spPr>
        <p:txBody>
          <a:bodyPr wrap="square" rtlCol="0">
            <a:spAutoFit/>
          </a:bodyPr>
          <a:lstStyle/>
          <a:p>
            <a:pPr>
              <a:lnSpc>
                <a:spcPct val="90000"/>
              </a:lnSpc>
            </a:pPr>
            <a:r>
              <a:rPr lang="fr-fr" sz="2000" dirty="0">
                <a:solidFill>
                  <a:srgbClr val="F7F5E8"/>
                </a:solidFill>
                <a:latin typeface="Ubuntu" panose="020B0504030602030204" pitchFamily="34" charset="0"/>
              </a:rPr>
              <a:t>Prenez des photos qui </a:t>
            </a:r>
            <a:r>
              <a:rPr lang="fr-fr" sz="2000" b="1" dirty="0">
                <a:solidFill>
                  <a:srgbClr val="F6891F"/>
                </a:solidFill>
                <a:latin typeface="Ubuntu" panose="020B0504030602030204" pitchFamily="34" charset="0"/>
              </a:rPr>
              <a:t>montrent</a:t>
            </a:r>
            <a:r>
              <a:rPr lang="fr-fr" sz="2000" dirty="0">
                <a:solidFill>
                  <a:srgbClr val="F7F5E8"/>
                </a:solidFill>
                <a:latin typeface="Ubuntu" panose="020B0504030602030204" pitchFamily="34" charset="0"/>
              </a:rPr>
              <a:t> ce que les athlètes sont capables de faire.</a:t>
            </a:r>
          </a:p>
        </p:txBody>
      </p:sp>
      <p:pic>
        <p:nvPicPr>
          <p:cNvPr id="3" name="Graphic 2">
            <a:extLst>
              <a:ext uri="{FF2B5EF4-FFF2-40B4-BE49-F238E27FC236}">
                <a16:creationId xmlns:a16="http://schemas.microsoft.com/office/drawing/2014/main" id="{59EB4A03-3EC2-93B4-E6A2-B78B6D5F9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grpSp>
        <p:nvGrpSpPr>
          <p:cNvPr id="9" name="Group 8">
            <a:extLst>
              <a:ext uri="{FF2B5EF4-FFF2-40B4-BE49-F238E27FC236}">
                <a16:creationId xmlns:a16="http://schemas.microsoft.com/office/drawing/2014/main" id="{E8E04DB3-D683-4B04-1923-48B2B5542AD5}"/>
              </a:ext>
            </a:extLst>
          </p:cNvPr>
          <p:cNvGrpSpPr/>
          <p:nvPr/>
        </p:nvGrpSpPr>
        <p:grpSpPr>
          <a:xfrm>
            <a:off x="1388516" y="2589060"/>
            <a:ext cx="14696467" cy="3202140"/>
            <a:chOff x="1064624" y="2619540"/>
            <a:chExt cx="13641778" cy="2972339"/>
          </a:xfrm>
        </p:grpSpPr>
        <p:pic>
          <p:nvPicPr>
            <p:cNvPr id="5" name="Picture 4" descr="Deux hommes dans une cuisine&#10;&#10;Description générée automatiquement avec indice de confiance faible">
              <a:extLst>
                <a:ext uri="{FF2B5EF4-FFF2-40B4-BE49-F238E27FC236}">
                  <a16:creationId xmlns:a16="http://schemas.microsoft.com/office/drawing/2014/main" id="{75142687-DD49-8307-2E4F-3554AB3EFF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40" y="2619540"/>
              <a:ext cx="4464550" cy="2972339"/>
            </a:xfrm>
            <a:prstGeom prst="rect">
              <a:avLst/>
            </a:prstGeom>
          </p:spPr>
        </p:pic>
        <p:pic>
          <p:nvPicPr>
            <p:cNvPr id="6" name="Picture 5" descr="Un groupe de personnes au marché&#10;&#10;Description générée automatiquement avec indice de confiance faible">
              <a:extLst>
                <a:ext uri="{FF2B5EF4-FFF2-40B4-BE49-F238E27FC236}">
                  <a16:creationId xmlns:a16="http://schemas.microsoft.com/office/drawing/2014/main" id="{DD241433-6533-1CB9-C67B-0B40268A01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1852" y="2619540"/>
              <a:ext cx="4464550" cy="2972339"/>
            </a:xfrm>
            <a:prstGeom prst="rect">
              <a:avLst/>
            </a:prstGeom>
          </p:spPr>
        </p:pic>
        <p:pic>
          <p:nvPicPr>
            <p:cNvPr id="7" name="Picture 6">
              <a:extLst>
                <a:ext uri="{FF2B5EF4-FFF2-40B4-BE49-F238E27FC236}">
                  <a16:creationId xmlns:a16="http://schemas.microsoft.com/office/drawing/2014/main" id="{7E59E65B-2D83-4172-9785-D92294761B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624" y="2620499"/>
              <a:ext cx="4466154" cy="2971246"/>
            </a:xfrm>
            <a:prstGeom prst="rect">
              <a:avLst/>
            </a:prstGeom>
          </p:spPr>
        </p:pic>
      </p:grpSp>
      <p:sp>
        <p:nvSpPr>
          <p:cNvPr id="10" name="Text Placeholder 9">
            <a:extLst>
              <a:ext uri="{FF2B5EF4-FFF2-40B4-BE49-F238E27FC236}">
                <a16:creationId xmlns:a16="http://schemas.microsoft.com/office/drawing/2014/main" id="{3056A8A5-D5A2-156B-BA43-41E24AD6B60B}"/>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11" name="Text Placeholder 10">
            <a:extLst>
              <a:ext uri="{FF2B5EF4-FFF2-40B4-BE49-F238E27FC236}">
                <a16:creationId xmlns:a16="http://schemas.microsoft.com/office/drawing/2014/main" id="{6EC4F20A-C850-14CB-738C-EC0E4864139C}"/>
              </a:ext>
            </a:extLst>
          </p:cNvPr>
          <p:cNvSpPr>
            <a:spLocks noGrp="1"/>
          </p:cNvSpPr>
          <p:nvPr>
            <p:ph type="body" sz="quarter" idx="12"/>
          </p:nvPr>
        </p:nvSpPr>
        <p:spPr>
          <a:xfrm>
            <a:off x="9339945" y="575623"/>
            <a:ext cx="528061" cy="356260"/>
          </a:xfrm>
        </p:spPr>
        <p:txBody>
          <a:bodyPr/>
          <a:lstStyle/>
          <a:p>
            <a:r>
              <a:rPr lang="fr-fr" dirty="0"/>
              <a:t>1.4.</a:t>
            </a:r>
          </a:p>
        </p:txBody>
      </p:sp>
      <p:sp>
        <p:nvSpPr>
          <p:cNvPr id="12" name="Text Placeholder 11">
            <a:extLst>
              <a:ext uri="{FF2B5EF4-FFF2-40B4-BE49-F238E27FC236}">
                <a16:creationId xmlns:a16="http://schemas.microsoft.com/office/drawing/2014/main" id="{0B0A3995-C66C-49D9-0ABE-EF1A62987682}"/>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12709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3.7037E-7 L -0.37032 3.7037E-7 " pathEditMode="relative" rAng="0" ptsTypes="AA">
                                      <p:cBhvr>
                                        <p:cTn id="6" dur="2000" fill="hold"/>
                                        <p:tgtEl>
                                          <p:spTgt spid="9"/>
                                        </p:tgtEl>
                                        <p:attrNameLst>
                                          <p:attrName>ppt_x</p:attrName>
                                          <p:attrName>ppt_y</p:attrName>
                                        </p:attrNameLst>
                                      </p:cBhvr>
                                      <p:rCtr x="-18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7C53F49-48A1-F077-F5CF-3C755DE489ED}"/>
              </a:ext>
            </a:extLst>
          </p:cNvPr>
          <p:cNvSpPr/>
          <p:nvPr/>
        </p:nvSpPr>
        <p:spPr>
          <a:xfrm>
            <a:off x="-304800" y="1475014"/>
            <a:ext cx="3534842" cy="4799776"/>
          </a:xfrm>
          <a:prstGeom prst="roundRect">
            <a:avLst>
              <a:gd name="adj" fmla="val 378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Une personne qui fait une présentation&#10;&#10;Description générée automatiquement avec indice de confiance moyen">
            <a:extLst>
              <a:ext uri="{FF2B5EF4-FFF2-40B4-BE49-F238E27FC236}">
                <a16:creationId xmlns:a16="http://schemas.microsoft.com/office/drawing/2014/main" id="{6FC8DA13-F194-9019-3FF4-7E874D1C61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99" r="3637"/>
          <a:stretch/>
        </p:blipFill>
        <p:spPr>
          <a:xfrm>
            <a:off x="3795232" y="1670142"/>
            <a:ext cx="7680488" cy="4409520"/>
          </a:xfrm>
          <a:prstGeom prst="rect">
            <a:avLst/>
          </a:prstGeom>
        </p:spPr>
      </p:pic>
      <p:pic>
        <p:nvPicPr>
          <p:cNvPr id="4" name="Graphic 3" descr="Horloge avec remplissage uni">
            <a:extLst>
              <a:ext uri="{FF2B5EF4-FFF2-40B4-BE49-F238E27FC236}">
                <a16:creationId xmlns:a16="http://schemas.microsoft.com/office/drawing/2014/main" id="{3CEF020C-12D0-1452-5304-D6EB3147A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217" y="2661700"/>
            <a:ext cx="1001392" cy="1001392"/>
          </a:xfrm>
          <a:prstGeom prst="rect">
            <a:avLst/>
          </a:prstGeom>
        </p:spPr>
      </p:pic>
      <p:sp>
        <p:nvSpPr>
          <p:cNvPr id="5" name="TextBox 4">
            <a:extLst>
              <a:ext uri="{FF2B5EF4-FFF2-40B4-BE49-F238E27FC236}">
                <a16:creationId xmlns:a16="http://schemas.microsoft.com/office/drawing/2014/main" id="{57EE3A6F-A135-858F-40B8-5AA1CFC4EAC8}"/>
              </a:ext>
            </a:extLst>
          </p:cNvPr>
          <p:cNvSpPr txBox="1"/>
          <p:nvPr/>
        </p:nvSpPr>
        <p:spPr>
          <a:xfrm>
            <a:off x="594532" y="3666550"/>
            <a:ext cx="2132762" cy="646331"/>
          </a:xfrm>
          <a:prstGeom prst="rect">
            <a:avLst/>
          </a:prstGeom>
          <a:noFill/>
        </p:spPr>
        <p:txBody>
          <a:bodyPr wrap="square" rtlCol="0">
            <a:spAutoFit/>
          </a:bodyPr>
          <a:lstStyle/>
          <a:p>
            <a:pPr algn="ctr">
              <a:lnSpc>
                <a:spcPct val="90000"/>
              </a:lnSpc>
            </a:pPr>
            <a:r>
              <a:rPr lang="fr-fr" sz="2000" b="1" dirty="0">
                <a:solidFill>
                  <a:srgbClr val="F7F5E8"/>
                </a:solidFill>
                <a:latin typeface="Ubuntu" panose="020B0504030602030204" pitchFamily="34" charset="0"/>
              </a:rPr>
              <a:t>Attendez </a:t>
            </a:r>
            <a:r>
              <a:rPr lang="fr-fr" sz="2000" b="1">
                <a:solidFill>
                  <a:srgbClr val="F7F5E8"/>
                </a:solidFill>
                <a:latin typeface="Ubuntu" panose="020B0504030602030204" pitchFamily="34" charset="0"/>
              </a:rPr>
              <a:t>le </a:t>
            </a:r>
            <a:br>
              <a:rPr lang="fr-fr" sz="2000" b="1">
                <a:solidFill>
                  <a:srgbClr val="F7F5E8"/>
                </a:solidFill>
                <a:latin typeface="Ubuntu" panose="020B0504030602030204" pitchFamily="34" charset="0"/>
              </a:rPr>
            </a:br>
            <a:r>
              <a:rPr lang="fr-fr" sz="2000" b="1">
                <a:solidFill>
                  <a:srgbClr val="F7F5E8"/>
                </a:solidFill>
                <a:latin typeface="Ubuntu" panose="020B0504030602030204" pitchFamily="34" charset="0"/>
              </a:rPr>
              <a:t>bon </a:t>
            </a:r>
            <a:r>
              <a:rPr lang="fr-fr" sz="2000" b="1" dirty="0">
                <a:solidFill>
                  <a:srgbClr val="F7F5E8"/>
                </a:solidFill>
                <a:latin typeface="Ubuntu" panose="020B0504030602030204" pitchFamily="34" charset="0"/>
              </a:rPr>
              <a:t>moment</a:t>
            </a:r>
          </a:p>
        </p:txBody>
      </p:sp>
      <p:sp>
        <p:nvSpPr>
          <p:cNvPr id="9" name="Rectangle: Rounded Corners 8">
            <a:extLst>
              <a:ext uri="{FF2B5EF4-FFF2-40B4-BE49-F238E27FC236}">
                <a16:creationId xmlns:a16="http://schemas.microsoft.com/office/drawing/2014/main" id="{8FF678A9-01FE-2D6B-BCB5-908B9A2111D0}"/>
              </a:ext>
            </a:extLst>
          </p:cNvPr>
          <p:cNvSpPr/>
          <p:nvPr/>
        </p:nvSpPr>
        <p:spPr>
          <a:xfrm>
            <a:off x="3467755" y="1851179"/>
            <a:ext cx="2533328" cy="67210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5524C0F-ED27-C771-6B56-C31BEC612EEE}"/>
              </a:ext>
            </a:extLst>
          </p:cNvPr>
          <p:cNvSpPr txBox="1"/>
          <p:nvPr/>
        </p:nvSpPr>
        <p:spPr>
          <a:xfrm>
            <a:off x="3627775" y="1911553"/>
            <a:ext cx="2533328" cy="535531"/>
          </a:xfrm>
          <a:prstGeom prst="rect">
            <a:avLst/>
          </a:prstGeom>
          <a:noFill/>
        </p:spPr>
        <p:txBody>
          <a:bodyPr wrap="square" rtlCol="0">
            <a:spAutoFit/>
          </a:bodyPr>
          <a:lstStyle/>
          <a:p>
            <a:pPr marL="177800">
              <a:lnSpc>
                <a:spcPct val="90000"/>
              </a:lnSpc>
            </a:pPr>
            <a:r>
              <a:rPr lang="fr-fr" sz="1600" spc="-10" dirty="0">
                <a:solidFill>
                  <a:srgbClr val="292662"/>
                </a:solidFill>
                <a:latin typeface="Ubuntu" panose="020B0504030602030204" pitchFamily="34" charset="0"/>
              </a:rPr>
              <a:t>L’Athlète leader mène la présentation.</a:t>
            </a:r>
          </a:p>
        </p:txBody>
      </p:sp>
      <p:sp>
        <p:nvSpPr>
          <p:cNvPr id="10" name="Rectangle: Rounded Corners 9">
            <a:extLst>
              <a:ext uri="{FF2B5EF4-FFF2-40B4-BE49-F238E27FC236}">
                <a16:creationId xmlns:a16="http://schemas.microsoft.com/office/drawing/2014/main" id="{6A837226-FA7A-EF05-F491-16B740F716D6}"/>
              </a:ext>
            </a:extLst>
          </p:cNvPr>
          <p:cNvSpPr/>
          <p:nvPr/>
        </p:nvSpPr>
        <p:spPr>
          <a:xfrm>
            <a:off x="9769677" y="2378249"/>
            <a:ext cx="2209800" cy="6732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164278D-B4C4-34E0-AFB1-6DC10DAFEC2E}"/>
              </a:ext>
            </a:extLst>
          </p:cNvPr>
          <p:cNvSpPr txBox="1"/>
          <p:nvPr/>
        </p:nvSpPr>
        <p:spPr>
          <a:xfrm>
            <a:off x="9769678" y="2447084"/>
            <a:ext cx="2209800" cy="535531"/>
          </a:xfrm>
          <a:prstGeom prst="rect">
            <a:avLst/>
          </a:prstGeom>
          <a:noFill/>
        </p:spPr>
        <p:txBody>
          <a:bodyPr wrap="square" rtlCol="0">
            <a:spAutoFit/>
          </a:bodyPr>
          <a:lstStyle/>
          <a:p>
            <a:pPr marL="177800">
              <a:lnSpc>
                <a:spcPct val="90000"/>
              </a:lnSpc>
            </a:pPr>
            <a:r>
              <a:rPr lang="fr-fr" sz="1600" dirty="0">
                <a:solidFill>
                  <a:srgbClr val="292662"/>
                </a:solidFill>
                <a:latin typeface="Ubuntu" panose="020B0504030602030204" pitchFamily="34" charset="0"/>
              </a:rPr>
              <a:t>Le mentor regarde et écoute.</a:t>
            </a:r>
          </a:p>
        </p:txBody>
      </p:sp>
      <p:sp>
        <p:nvSpPr>
          <p:cNvPr id="3" name="Text Placeholder 2">
            <a:extLst>
              <a:ext uri="{FF2B5EF4-FFF2-40B4-BE49-F238E27FC236}">
                <a16:creationId xmlns:a16="http://schemas.microsoft.com/office/drawing/2014/main" id="{CBC7B84F-A24C-80A9-546B-147EE474FCD8}"/>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11" name="Text Placeholder 10">
            <a:extLst>
              <a:ext uri="{FF2B5EF4-FFF2-40B4-BE49-F238E27FC236}">
                <a16:creationId xmlns:a16="http://schemas.microsoft.com/office/drawing/2014/main" id="{5EC0D345-FD43-6053-A954-CDC915ED9E04}"/>
              </a:ext>
            </a:extLst>
          </p:cNvPr>
          <p:cNvSpPr>
            <a:spLocks noGrp="1"/>
          </p:cNvSpPr>
          <p:nvPr>
            <p:ph type="body" sz="quarter" idx="12"/>
          </p:nvPr>
        </p:nvSpPr>
        <p:spPr>
          <a:xfrm>
            <a:off x="9339945" y="575623"/>
            <a:ext cx="528061" cy="356260"/>
          </a:xfrm>
        </p:spPr>
        <p:txBody>
          <a:bodyPr/>
          <a:lstStyle/>
          <a:p>
            <a:r>
              <a:rPr lang="fr-fr" dirty="0"/>
              <a:t>1.4.</a:t>
            </a:r>
          </a:p>
        </p:txBody>
      </p:sp>
      <p:sp>
        <p:nvSpPr>
          <p:cNvPr id="12" name="Text Placeholder 11">
            <a:extLst>
              <a:ext uri="{FF2B5EF4-FFF2-40B4-BE49-F238E27FC236}">
                <a16:creationId xmlns:a16="http://schemas.microsoft.com/office/drawing/2014/main" id="{1038D837-F1E3-EEAE-4D26-1C0E34AD6036}"/>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3497926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9471-3EB6-7440-61BB-85674EC655F8}"/>
            </a:ext>
          </a:extLst>
        </p:cNvPr>
        <p:cNvGrpSpPr/>
        <p:nvPr/>
      </p:nvGrpSpPr>
      <p:grpSpPr>
        <a:xfrm>
          <a:off x="0" y="0"/>
          <a:ext cx="0" cy="0"/>
          <a:chOff x="0" y="0"/>
          <a:chExt cx="0" cy="0"/>
        </a:xfrm>
      </p:grpSpPr>
      <p:pic>
        <p:nvPicPr>
          <p:cNvPr id="3" name="Picture 2" descr="Une personne qui assure une présentation&#10;&#10;Description générée automatiquement avec indice de confiance faible">
            <a:extLst>
              <a:ext uri="{FF2B5EF4-FFF2-40B4-BE49-F238E27FC236}">
                <a16:creationId xmlns:a16="http://schemas.microsoft.com/office/drawing/2014/main" id="{B9CC3350-300C-2E0A-0144-12BC73D4D3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888" t="-58" r="10251" b="15012"/>
          <a:stretch/>
        </p:blipFill>
        <p:spPr>
          <a:xfrm>
            <a:off x="3795232" y="1670142"/>
            <a:ext cx="7696747" cy="4409520"/>
          </a:xfrm>
          <a:prstGeom prst="rect">
            <a:avLst/>
          </a:prstGeom>
        </p:spPr>
      </p:pic>
      <p:sp>
        <p:nvSpPr>
          <p:cNvPr id="6" name="Rectangle: Rounded Corners 5">
            <a:extLst>
              <a:ext uri="{FF2B5EF4-FFF2-40B4-BE49-F238E27FC236}">
                <a16:creationId xmlns:a16="http://schemas.microsoft.com/office/drawing/2014/main" id="{DC410C95-5BDD-7541-CD80-ECFBD5BE481D}"/>
              </a:ext>
            </a:extLst>
          </p:cNvPr>
          <p:cNvSpPr/>
          <p:nvPr/>
        </p:nvSpPr>
        <p:spPr>
          <a:xfrm>
            <a:off x="-304800" y="1475014"/>
            <a:ext cx="3534842" cy="4799776"/>
          </a:xfrm>
          <a:prstGeom prst="roundRect">
            <a:avLst>
              <a:gd name="adj" fmla="val 3784"/>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Horloge avec remplissage uni">
            <a:extLst>
              <a:ext uri="{FF2B5EF4-FFF2-40B4-BE49-F238E27FC236}">
                <a16:creationId xmlns:a16="http://schemas.microsoft.com/office/drawing/2014/main" id="{000CD748-0B08-50D5-63B2-05017BC2F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464" y="2661700"/>
            <a:ext cx="1001392" cy="1001392"/>
          </a:xfrm>
          <a:prstGeom prst="rect">
            <a:avLst/>
          </a:prstGeom>
        </p:spPr>
      </p:pic>
      <p:sp>
        <p:nvSpPr>
          <p:cNvPr id="5" name="TextBox 4">
            <a:extLst>
              <a:ext uri="{FF2B5EF4-FFF2-40B4-BE49-F238E27FC236}">
                <a16:creationId xmlns:a16="http://schemas.microsoft.com/office/drawing/2014/main" id="{427A2F0F-860A-82B0-54B7-47E72B910344}"/>
              </a:ext>
            </a:extLst>
          </p:cNvPr>
          <p:cNvSpPr txBox="1"/>
          <p:nvPr/>
        </p:nvSpPr>
        <p:spPr>
          <a:xfrm>
            <a:off x="533400" y="3666550"/>
            <a:ext cx="2255520" cy="646331"/>
          </a:xfrm>
          <a:prstGeom prst="rect">
            <a:avLst/>
          </a:prstGeom>
          <a:noFill/>
        </p:spPr>
        <p:txBody>
          <a:bodyPr wrap="square" rtlCol="0">
            <a:spAutoFit/>
          </a:bodyPr>
          <a:lstStyle/>
          <a:p>
            <a:pPr algn="ctr">
              <a:lnSpc>
                <a:spcPct val="90000"/>
              </a:lnSpc>
            </a:pPr>
            <a:r>
              <a:rPr lang="fr-fr" sz="2000" b="1" dirty="0">
                <a:solidFill>
                  <a:srgbClr val="292662"/>
                </a:solidFill>
                <a:latin typeface="Ubuntu" panose="020B0504030602030204" pitchFamily="34" charset="0"/>
              </a:rPr>
              <a:t>Ce n’était </a:t>
            </a:r>
            <a:r>
              <a:rPr lang="fr-fr" sz="2000" b="1">
                <a:solidFill>
                  <a:srgbClr val="F7F5E8"/>
                </a:solidFill>
                <a:latin typeface="Ubuntu" panose="020B0504030602030204" pitchFamily="34" charset="0"/>
              </a:rPr>
              <a:t>pas</a:t>
            </a:r>
            <a:r>
              <a:rPr lang="fr-fr" sz="2000" b="1">
                <a:solidFill>
                  <a:srgbClr val="292662"/>
                </a:solidFill>
                <a:latin typeface="Ubuntu" panose="020B0504030602030204" pitchFamily="34" charset="0"/>
              </a:rPr>
              <a:t> </a:t>
            </a:r>
            <a:br>
              <a:rPr lang="fr-fr" sz="2000" b="1">
                <a:solidFill>
                  <a:srgbClr val="292662"/>
                </a:solidFill>
                <a:latin typeface="Ubuntu" panose="020B0504030602030204" pitchFamily="34" charset="0"/>
              </a:rPr>
            </a:br>
            <a:r>
              <a:rPr lang="fr-fr" sz="2000" b="1">
                <a:solidFill>
                  <a:srgbClr val="292662"/>
                </a:solidFill>
                <a:latin typeface="Ubuntu" panose="020B0504030602030204" pitchFamily="34" charset="0"/>
              </a:rPr>
              <a:t>le </a:t>
            </a:r>
            <a:r>
              <a:rPr lang="fr-fr" sz="2000" b="1" dirty="0">
                <a:solidFill>
                  <a:srgbClr val="292662"/>
                </a:solidFill>
                <a:latin typeface="Ubuntu" panose="020B0504030602030204" pitchFamily="34" charset="0"/>
              </a:rPr>
              <a:t>bon moment</a:t>
            </a:r>
          </a:p>
        </p:txBody>
      </p:sp>
      <p:grpSp>
        <p:nvGrpSpPr>
          <p:cNvPr id="13" name="Group 12">
            <a:extLst>
              <a:ext uri="{FF2B5EF4-FFF2-40B4-BE49-F238E27FC236}">
                <a16:creationId xmlns:a16="http://schemas.microsoft.com/office/drawing/2014/main" id="{41EDDD6E-8045-2754-1152-97CA6565BE36}"/>
              </a:ext>
            </a:extLst>
          </p:cNvPr>
          <p:cNvGrpSpPr/>
          <p:nvPr/>
        </p:nvGrpSpPr>
        <p:grpSpPr>
          <a:xfrm>
            <a:off x="3982104" y="2012516"/>
            <a:ext cx="2225040" cy="381600"/>
            <a:chOff x="3452515" y="1851179"/>
            <a:chExt cx="2225040" cy="381600"/>
          </a:xfrm>
        </p:grpSpPr>
        <p:sp>
          <p:nvSpPr>
            <p:cNvPr id="9" name="Rectangle: Rounded Corners 8">
              <a:extLst>
                <a:ext uri="{FF2B5EF4-FFF2-40B4-BE49-F238E27FC236}">
                  <a16:creationId xmlns:a16="http://schemas.microsoft.com/office/drawing/2014/main" id="{347D1B4B-17BE-5589-6004-660FB1E2FC2A}"/>
                </a:ext>
              </a:extLst>
            </p:cNvPr>
            <p:cNvSpPr/>
            <p:nvPr/>
          </p:nvSpPr>
          <p:spPr>
            <a:xfrm>
              <a:off x="3467755" y="1851179"/>
              <a:ext cx="2209800" cy="3816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37A267-B76A-B9C9-34AB-383E18A1923D}"/>
                </a:ext>
              </a:extLst>
            </p:cNvPr>
            <p:cNvSpPr txBox="1"/>
            <p:nvPr/>
          </p:nvSpPr>
          <p:spPr>
            <a:xfrm>
              <a:off x="3452515" y="1885013"/>
              <a:ext cx="2209800" cy="313932"/>
            </a:xfrm>
            <a:prstGeom prst="rect">
              <a:avLst/>
            </a:prstGeom>
            <a:noFill/>
          </p:spPr>
          <p:txBody>
            <a:bodyPr wrap="square" rtlCol="0">
              <a:spAutoFit/>
            </a:bodyPr>
            <a:lstStyle/>
            <a:p>
              <a:pPr marL="177800">
                <a:lnSpc>
                  <a:spcPct val="90000"/>
                </a:lnSpc>
              </a:pPr>
              <a:r>
                <a:rPr lang="fr-fr" sz="1600" dirty="0">
                  <a:solidFill>
                    <a:srgbClr val="F6891F"/>
                  </a:solidFill>
                  <a:latin typeface="Ubuntu" panose="020B0504030602030204" pitchFamily="34" charset="0"/>
                </a:rPr>
                <a:t>L’athlète regarde</a:t>
              </a:r>
            </a:p>
          </p:txBody>
        </p:sp>
      </p:grpSp>
      <p:grpSp>
        <p:nvGrpSpPr>
          <p:cNvPr id="14" name="Group 13">
            <a:extLst>
              <a:ext uri="{FF2B5EF4-FFF2-40B4-BE49-F238E27FC236}">
                <a16:creationId xmlns:a16="http://schemas.microsoft.com/office/drawing/2014/main" id="{74A8000F-D3D2-2BE8-FD9E-AE9E1297D3D1}"/>
              </a:ext>
            </a:extLst>
          </p:cNvPr>
          <p:cNvGrpSpPr/>
          <p:nvPr/>
        </p:nvGrpSpPr>
        <p:grpSpPr>
          <a:xfrm>
            <a:off x="9533456" y="2765825"/>
            <a:ext cx="2225040" cy="632958"/>
            <a:chOff x="9769677" y="2378249"/>
            <a:chExt cx="2225040" cy="632958"/>
          </a:xfrm>
        </p:grpSpPr>
        <p:sp>
          <p:nvSpPr>
            <p:cNvPr id="10" name="Rectangle: Rounded Corners 9">
              <a:extLst>
                <a:ext uri="{FF2B5EF4-FFF2-40B4-BE49-F238E27FC236}">
                  <a16:creationId xmlns:a16="http://schemas.microsoft.com/office/drawing/2014/main" id="{212B8984-3DBD-66A3-128A-949E30B2A3B1}"/>
                </a:ext>
              </a:extLst>
            </p:cNvPr>
            <p:cNvSpPr/>
            <p:nvPr/>
          </p:nvSpPr>
          <p:spPr>
            <a:xfrm>
              <a:off x="9769677" y="2378249"/>
              <a:ext cx="2209800" cy="632958"/>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F0163B-8C7C-CA5F-FE18-F48366B6611B}"/>
                </a:ext>
              </a:extLst>
            </p:cNvPr>
            <p:cNvSpPr txBox="1"/>
            <p:nvPr/>
          </p:nvSpPr>
          <p:spPr>
            <a:xfrm>
              <a:off x="9784917" y="2412666"/>
              <a:ext cx="2209800" cy="535531"/>
            </a:xfrm>
            <a:prstGeom prst="rect">
              <a:avLst/>
            </a:prstGeom>
            <a:noFill/>
          </p:spPr>
          <p:txBody>
            <a:bodyPr wrap="square" rtlCol="0">
              <a:spAutoFit/>
            </a:bodyPr>
            <a:lstStyle/>
            <a:p>
              <a:pPr marL="177800">
                <a:lnSpc>
                  <a:spcPct val="90000"/>
                </a:lnSpc>
              </a:pPr>
              <a:r>
                <a:rPr lang="fr-fr" sz="1600" dirty="0">
                  <a:solidFill>
                    <a:srgbClr val="F6891F"/>
                  </a:solidFill>
                  <a:latin typeface="Ubuntu" panose="020B0504030602030204" pitchFamily="34" charset="0"/>
                </a:rPr>
                <a:t>Le mentor </a:t>
              </a:r>
              <a:r>
                <a:rPr lang="fr-fr" sz="1600">
                  <a:solidFill>
                    <a:srgbClr val="F6891F"/>
                  </a:solidFill>
                  <a:latin typeface="Ubuntu" panose="020B0504030602030204" pitchFamily="34" charset="0"/>
                </a:rPr>
                <a:t>mène </a:t>
              </a:r>
              <a:br>
                <a:rPr lang="fr-fr" sz="1600">
                  <a:solidFill>
                    <a:srgbClr val="F6891F"/>
                  </a:solidFill>
                  <a:latin typeface="Ubuntu" panose="020B0504030602030204" pitchFamily="34" charset="0"/>
                </a:rPr>
              </a:br>
              <a:r>
                <a:rPr lang="fr-fr" sz="1600">
                  <a:solidFill>
                    <a:srgbClr val="F6891F"/>
                  </a:solidFill>
                  <a:latin typeface="Ubuntu" panose="020B0504030602030204" pitchFamily="34" charset="0"/>
                </a:rPr>
                <a:t>la </a:t>
              </a:r>
              <a:r>
                <a:rPr lang="fr-fr" sz="1600" dirty="0">
                  <a:solidFill>
                    <a:srgbClr val="F6891F"/>
                  </a:solidFill>
                  <a:latin typeface="Ubuntu" panose="020B0504030602030204" pitchFamily="34" charset="0"/>
                </a:rPr>
                <a:t>présentation</a:t>
              </a:r>
            </a:p>
          </p:txBody>
        </p:sp>
      </p:grpSp>
      <p:cxnSp>
        <p:nvCxnSpPr>
          <p:cNvPr id="12" name="Straight Connector 11">
            <a:extLst>
              <a:ext uri="{FF2B5EF4-FFF2-40B4-BE49-F238E27FC236}">
                <a16:creationId xmlns:a16="http://schemas.microsoft.com/office/drawing/2014/main" id="{9595959D-3A6B-C11F-AB2F-16754995D64B}"/>
              </a:ext>
            </a:extLst>
          </p:cNvPr>
          <p:cNvCxnSpPr>
            <a:cxnSpLocks/>
          </p:cNvCxnSpPr>
          <p:nvPr/>
        </p:nvCxnSpPr>
        <p:spPr>
          <a:xfrm flipV="1">
            <a:off x="1160464" y="2828404"/>
            <a:ext cx="1001392" cy="667984"/>
          </a:xfrm>
          <a:prstGeom prst="line">
            <a:avLst/>
          </a:prstGeom>
          <a:ln w="57150">
            <a:solidFill>
              <a:srgbClr val="F7F5E8"/>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3B46E8D-DEAA-D304-AEA4-250725AECD82}"/>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11" name="Text Placeholder 10">
            <a:extLst>
              <a:ext uri="{FF2B5EF4-FFF2-40B4-BE49-F238E27FC236}">
                <a16:creationId xmlns:a16="http://schemas.microsoft.com/office/drawing/2014/main" id="{198810AA-2B6F-2D85-8F35-9F5EB3F0CC1B}"/>
              </a:ext>
            </a:extLst>
          </p:cNvPr>
          <p:cNvSpPr>
            <a:spLocks noGrp="1"/>
          </p:cNvSpPr>
          <p:nvPr>
            <p:ph type="body" sz="quarter" idx="12"/>
          </p:nvPr>
        </p:nvSpPr>
        <p:spPr>
          <a:xfrm>
            <a:off x="9339945" y="575623"/>
            <a:ext cx="528061" cy="356260"/>
          </a:xfrm>
        </p:spPr>
        <p:txBody>
          <a:bodyPr/>
          <a:lstStyle/>
          <a:p>
            <a:r>
              <a:rPr lang="fr-fr" dirty="0"/>
              <a:t>1.4.</a:t>
            </a:r>
          </a:p>
        </p:txBody>
      </p:sp>
      <p:sp>
        <p:nvSpPr>
          <p:cNvPr id="15" name="Text Placeholder 14">
            <a:extLst>
              <a:ext uri="{FF2B5EF4-FFF2-40B4-BE49-F238E27FC236}">
                <a16:creationId xmlns:a16="http://schemas.microsoft.com/office/drawing/2014/main" id="{57A4CD92-C5C8-B4C5-AF51-073B270B1439}"/>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3481873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0D3C76-5001-8AC1-CE2E-AD78923167F5}"/>
              </a:ext>
            </a:extLst>
          </p:cNvPr>
          <p:cNvSpPr/>
          <p:nvPr/>
        </p:nvSpPr>
        <p:spPr>
          <a:xfrm>
            <a:off x="910153" y="1278075"/>
            <a:ext cx="6807200"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074BE5D-1638-65B6-617B-4EC8A7397A61}"/>
              </a:ext>
            </a:extLst>
          </p:cNvPr>
          <p:cNvSpPr txBox="1"/>
          <p:nvPr/>
        </p:nvSpPr>
        <p:spPr>
          <a:xfrm>
            <a:off x="1413916" y="1324955"/>
            <a:ext cx="5723484" cy="674031"/>
          </a:xfrm>
          <a:prstGeom prst="rect">
            <a:avLst/>
          </a:prstGeom>
          <a:noFill/>
        </p:spPr>
        <p:txBody>
          <a:bodyPr wrap="square" rtlCol="0">
            <a:spAutoFit/>
          </a:bodyPr>
          <a:lstStyle/>
          <a:p>
            <a:pPr>
              <a:lnSpc>
                <a:spcPct val="90000"/>
              </a:lnSpc>
            </a:pPr>
            <a:r>
              <a:rPr lang="fr-fr" sz="1400" dirty="0">
                <a:solidFill>
                  <a:srgbClr val="F7F5E8"/>
                </a:solidFill>
                <a:latin typeface="Ubuntu" panose="020B0504030602030204" pitchFamily="34" charset="0"/>
              </a:rPr>
              <a:t>Prenez des photos des athlètes alors qu’ils mènent </a:t>
            </a:r>
            <a:r>
              <a:rPr lang="fr-fr" sz="1400">
                <a:solidFill>
                  <a:srgbClr val="F7F5E8"/>
                </a:solidFill>
                <a:latin typeface="Ubuntu" panose="020B0504030602030204" pitchFamily="34" charset="0"/>
              </a:rPr>
              <a:t>la </a:t>
            </a:r>
            <a:br>
              <a:rPr lang="fr-fr" sz="1400">
                <a:solidFill>
                  <a:srgbClr val="F7F5E8"/>
                </a:solidFill>
                <a:latin typeface="Ubuntu" panose="020B0504030602030204" pitchFamily="34" charset="0"/>
              </a:rPr>
            </a:br>
            <a:r>
              <a:rPr lang="fr-fr" sz="1400">
                <a:solidFill>
                  <a:srgbClr val="F7F5E8"/>
                </a:solidFill>
                <a:latin typeface="Ubuntu" panose="020B0504030602030204" pitchFamily="34" charset="0"/>
              </a:rPr>
              <a:t>discussion </a:t>
            </a:r>
            <a:r>
              <a:rPr lang="fr-fr" sz="1400" dirty="0">
                <a:solidFill>
                  <a:srgbClr val="F7F5E8"/>
                </a:solidFill>
                <a:latin typeface="Ubuntu" panose="020B0504030602030204" pitchFamily="34" charset="0"/>
              </a:rPr>
              <a:t>et s’expriment.</a:t>
            </a:r>
          </a:p>
          <a:p>
            <a:pPr>
              <a:lnSpc>
                <a:spcPct val="90000"/>
              </a:lnSpc>
            </a:pPr>
            <a:r>
              <a:rPr lang="fr-fr" sz="1400" b="1" dirty="0">
                <a:solidFill>
                  <a:srgbClr val="F7F5E8"/>
                </a:solidFill>
                <a:latin typeface="Ubuntu" panose="020B0504030602030204" pitchFamily="34" charset="0"/>
              </a:rPr>
              <a:t>Montrez ce qu’ils peuvent faire.</a:t>
            </a:r>
          </a:p>
        </p:txBody>
      </p:sp>
      <p:pic>
        <p:nvPicPr>
          <p:cNvPr id="3" name="Graphic 2">
            <a:extLst>
              <a:ext uri="{FF2B5EF4-FFF2-40B4-BE49-F238E27FC236}">
                <a16:creationId xmlns:a16="http://schemas.microsoft.com/office/drawing/2014/main" id="{DD05BF62-08D5-F01C-D60C-E8790DC68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278075"/>
            <a:ext cx="740093" cy="740093"/>
          </a:xfrm>
          <a:prstGeom prst="rect">
            <a:avLst/>
          </a:prstGeom>
        </p:spPr>
      </p:pic>
      <p:grpSp>
        <p:nvGrpSpPr>
          <p:cNvPr id="11" name="Group 10">
            <a:extLst>
              <a:ext uri="{FF2B5EF4-FFF2-40B4-BE49-F238E27FC236}">
                <a16:creationId xmlns:a16="http://schemas.microsoft.com/office/drawing/2014/main" id="{B5F16C07-A256-1AFE-3050-A3D76521CB03}"/>
              </a:ext>
            </a:extLst>
          </p:cNvPr>
          <p:cNvGrpSpPr/>
          <p:nvPr/>
        </p:nvGrpSpPr>
        <p:grpSpPr>
          <a:xfrm>
            <a:off x="1281836" y="2275902"/>
            <a:ext cx="9909487" cy="4137370"/>
            <a:chOff x="910043" y="2006600"/>
            <a:chExt cx="10281280" cy="4292600"/>
          </a:xfrm>
        </p:grpSpPr>
        <p:pic>
          <p:nvPicPr>
            <p:cNvPr id="4" name="Picture 3" descr="Un groupe de personnes assises sur des chaises&#10;&#10;Description générée automatiquement">
              <a:extLst>
                <a:ext uri="{FF2B5EF4-FFF2-40B4-BE49-F238E27FC236}">
                  <a16:creationId xmlns:a16="http://schemas.microsoft.com/office/drawing/2014/main" id="{D44114AA-07A9-3975-8EF8-9C799B50A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114" b="12479"/>
            <a:stretch/>
          </p:blipFill>
          <p:spPr>
            <a:xfrm>
              <a:off x="910043" y="2006600"/>
              <a:ext cx="6687585" cy="4292600"/>
            </a:xfrm>
            <a:prstGeom prst="rect">
              <a:avLst/>
            </a:prstGeom>
          </p:spPr>
        </p:pic>
        <p:pic>
          <p:nvPicPr>
            <p:cNvPr id="5" name="Picture 4" descr="Un groupe d’hommes assis dans une pièce&#10;&#10;Description générée automatiquement">
              <a:extLst>
                <a:ext uri="{FF2B5EF4-FFF2-40B4-BE49-F238E27FC236}">
                  <a16:creationId xmlns:a16="http://schemas.microsoft.com/office/drawing/2014/main" id="{078F6FE7-8AEC-C0C6-7006-20981E48B26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b="4429"/>
            <a:stretch/>
          </p:blipFill>
          <p:spPr>
            <a:xfrm>
              <a:off x="7696310" y="2006601"/>
              <a:ext cx="3495013" cy="2222500"/>
            </a:xfrm>
            <a:prstGeom prst="rect">
              <a:avLst/>
            </a:prstGeom>
          </p:spPr>
        </p:pic>
        <p:pic>
          <p:nvPicPr>
            <p:cNvPr id="8" name="Picture 7" descr="Une personne parlant dans un micro&#10;&#10;Description générée automatiquement">
              <a:extLst>
                <a:ext uri="{FF2B5EF4-FFF2-40B4-BE49-F238E27FC236}">
                  <a16:creationId xmlns:a16="http://schemas.microsoft.com/office/drawing/2014/main" id="{E04E9AC0-DDA9-4F6A-A54B-1976464407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957" b="10983"/>
            <a:stretch/>
          </p:blipFill>
          <p:spPr>
            <a:xfrm>
              <a:off x="7696310" y="4321138"/>
              <a:ext cx="3495012" cy="1978062"/>
            </a:xfrm>
            <a:prstGeom prst="rect">
              <a:avLst/>
            </a:prstGeom>
          </p:spPr>
        </p:pic>
      </p:grpSp>
      <p:sp>
        <p:nvSpPr>
          <p:cNvPr id="6" name="Text Placeholder 5">
            <a:extLst>
              <a:ext uri="{FF2B5EF4-FFF2-40B4-BE49-F238E27FC236}">
                <a16:creationId xmlns:a16="http://schemas.microsoft.com/office/drawing/2014/main" id="{AAFF34B4-8129-F2FB-5C2A-2F3C51D3E23A}"/>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7" name="Text Placeholder 6">
            <a:extLst>
              <a:ext uri="{FF2B5EF4-FFF2-40B4-BE49-F238E27FC236}">
                <a16:creationId xmlns:a16="http://schemas.microsoft.com/office/drawing/2014/main" id="{DB6B5908-0162-1E46-C2CA-E52FEB4E4B78}"/>
              </a:ext>
            </a:extLst>
          </p:cNvPr>
          <p:cNvSpPr>
            <a:spLocks noGrp="1"/>
          </p:cNvSpPr>
          <p:nvPr>
            <p:ph type="body" sz="quarter" idx="12"/>
          </p:nvPr>
        </p:nvSpPr>
        <p:spPr>
          <a:xfrm>
            <a:off x="9339945" y="575623"/>
            <a:ext cx="528061" cy="356260"/>
          </a:xfrm>
        </p:spPr>
        <p:txBody>
          <a:bodyPr/>
          <a:lstStyle/>
          <a:p>
            <a:r>
              <a:rPr lang="fr-fr" dirty="0"/>
              <a:t>1.4.</a:t>
            </a:r>
          </a:p>
        </p:txBody>
      </p:sp>
      <p:sp>
        <p:nvSpPr>
          <p:cNvPr id="10" name="Text Placeholder 9">
            <a:extLst>
              <a:ext uri="{FF2B5EF4-FFF2-40B4-BE49-F238E27FC236}">
                <a16:creationId xmlns:a16="http://schemas.microsoft.com/office/drawing/2014/main" id="{9F84622F-DBB6-980E-7F11-6B5A2493CA9A}"/>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3808838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FA19-77DE-633B-A266-6DDFDCC3D458}"/>
            </a:ext>
          </a:extLst>
        </p:cNvPr>
        <p:cNvGrpSpPr/>
        <p:nvPr/>
      </p:nvGrpSpPr>
      <p:grpSpPr>
        <a:xfrm>
          <a:off x="0" y="0"/>
          <a:ext cx="0" cy="0"/>
          <a:chOff x="0" y="0"/>
          <a:chExt cx="0" cy="0"/>
        </a:xfrm>
      </p:grpSpPr>
      <p:pic>
        <p:nvPicPr>
          <p:cNvPr id="12" name="Picture 11" descr="Une personne tenant un papier jaune&#10;&#10;Description générée automatiquement">
            <a:extLst>
              <a:ext uri="{FF2B5EF4-FFF2-40B4-BE49-F238E27FC236}">
                <a16:creationId xmlns:a16="http://schemas.microsoft.com/office/drawing/2014/main" id="{E1782BD7-ACEA-CD78-ADF8-403E97F33D0A}"/>
              </a:ext>
            </a:extLst>
          </p:cNvPr>
          <p:cNvPicPr>
            <a:picLocks noChangeAspect="1"/>
          </p:cNvPicPr>
          <p:nvPr/>
        </p:nvPicPr>
        <p:blipFill rotWithShape="1">
          <a:blip r:embed="rId3">
            <a:extLst>
              <a:ext uri="{28A0092B-C50C-407E-A947-70E740481C1C}">
                <a14:useLocalDpi xmlns:a14="http://schemas.microsoft.com/office/drawing/2010/main" val="0"/>
              </a:ext>
            </a:extLst>
          </a:blip>
          <a:srcRect l="16684" r="7306"/>
          <a:stretch/>
        </p:blipFill>
        <p:spPr>
          <a:xfrm>
            <a:off x="-20779" y="0"/>
            <a:ext cx="7830296" cy="6876247"/>
          </a:xfrm>
          <a:prstGeom prst="rect">
            <a:avLst/>
          </a:prstGeom>
        </p:spPr>
      </p:pic>
      <p:sp>
        <p:nvSpPr>
          <p:cNvPr id="13" name="Rectangle 12">
            <a:extLst>
              <a:ext uri="{FF2B5EF4-FFF2-40B4-BE49-F238E27FC236}">
                <a16:creationId xmlns:a16="http://schemas.microsoft.com/office/drawing/2014/main" id="{CA415A10-8A50-5E87-4CC9-ACB144BFD85A}"/>
              </a:ext>
            </a:extLst>
          </p:cNvPr>
          <p:cNvSpPr/>
          <p:nvPr/>
        </p:nvSpPr>
        <p:spPr>
          <a:xfrm>
            <a:off x="7645133" y="0"/>
            <a:ext cx="4546867"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219D7CD-234F-732A-8F01-C2D32D796F2E}"/>
              </a:ext>
            </a:extLst>
          </p:cNvPr>
          <p:cNvSpPr txBox="1"/>
          <p:nvPr/>
        </p:nvSpPr>
        <p:spPr>
          <a:xfrm>
            <a:off x="8156925" y="3207509"/>
            <a:ext cx="3523281" cy="757130"/>
          </a:xfrm>
          <a:prstGeom prst="rect">
            <a:avLst/>
          </a:prstGeom>
          <a:noFill/>
        </p:spPr>
        <p:txBody>
          <a:bodyPr wrap="square" rtlCol="0">
            <a:spAutoFit/>
          </a:bodyPr>
          <a:lstStyle/>
          <a:p>
            <a:pPr>
              <a:lnSpc>
                <a:spcPct val="90000"/>
              </a:lnSpc>
            </a:pPr>
            <a:r>
              <a:rPr lang="fr-fr" sz="2400" b="1" dirty="0">
                <a:solidFill>
                  <a:srgbClr val="F7F5E8"/>
                </a:solidFill>
                <a:latin typeface="Ubuntu" panose="020B0504030602030204" pitchFamily="34" charset="0"/>
              </a:rPr>
              <a:t>Amener les personnes à lire vos </a:t>
            </a:r>
            <a:r>
              <a:rPr lang="fr-fr" sz="2400" b="1" dirty="0">
                <a:solidFill>
                  <a:srgbClr val="F6891F"/>
                </a:solidFill>
                <a:latin typeface="Ubuntu" panose="020B0504030602030204" pitchFamily="34" charset="0"/>
              </a:rPr>
              <a:t>témoignages</a:t>
            </a:r>
            <a:r>
              <a:rPr lang="fr-fr" sz="2400" b="1" dirty="0">
                <a:solidFill>
                  <a:srgbClr val="F7F5E8"/>
                </a:solidFill>
                <a:latin typeface="Ubuntu" panose="020B0504030602030204" pitchFamily="34" charset="0"/>
              </a:rPr>
              <a:t>.</a:t>
            </a:r>
          </a:p>
        </p:txBody>
      </p:sp>
      <p:pic>
        <p:nvPicPr>
          <p:cNvPr id="14" name="Graphic 13">
            <a:extLst>
              <a:ext uri="{FF2B5EF4-FFF2-40B4-BE49-F238E27FC236}">
                <a16:creationId xmlns:a16="http://schemas.microsoft.com/office/drawing/2014/main" id="{A219339D-4E64-EE56-72B6-D67BC93D2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pic>
        <p:nvPicPr>
          <p:cNvPr id="2" name="Picture 1">
            <a:extLst>
              <a:ext uri="{FF2B5EF4-FFF2-40B4-BE49-F238E27FC236}">
                <a16:creationId xmlns:a16="http://schemas.microsoft.com/office/drawing/2014/main" id="{C8C3ACC4-9A36-8938-3F8E-14FF5A7A977F}"/>
              </a:ext>
            </a:extLst>
          </p:cNvPr>
          <p:cNvPicPr>
            <a:picLocks noChangeAspect="1"/>
          </p:cNvPicPr>
          <p:nvPr/>
        </p:nvPicPr>
        <p:blipFill rotWithShape="1">
          <a:blip r:embed="rId6">
            <a:extLst>
              <a:ext uri="{28A0092B-C50C-407E-A947-70E740481C1C}">
                <a14:useLocalDpi xmlns:a14="http://schemas.microsoft.com/office/drawing/2010/main" val="0"/>
              </a:ext>
            </a:extLst>
          </a:blip>
          <a:srcRect l="18971" t="1475" r="2123" b="-119"/>
          <a:stretch/>
        </p:blipFill>
        <p:spPr>
          <a:xfrm>
            <a:off x="-694258" y="-36494"/>
            <a:ext cx="8339391" cy="6902774"/>
          </a:xfrm>
          <a:prstGeom prst="rect">
            <a:avLst/>
          </a:prstGeom>
        </p:spPr>
      </p:pic>
    </p:spTree>
    <p:extLst>
      <p:ext uri="{BB962C8B-B14F-4D97-AF65-F5344CB8AC3E}">
        <p14:creationId xmlns:p14="http://schemas.microsoft.com/office/powerpoint/2010/main" val="847860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FB7D-CDCA-9CE9-8660-6E405FDF57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7FDA0D-A077-4A35-3652-0439C4F2FE01}"/>
              </a:ext>
            </a:extLst>
          </p:cNvPr>
          <p:cNvSpPr txBox="1"/>
          <p:nvPr/>
        </p:nvSpPr>
        <p:spPr>
          <a:xfrm>
            <a:off x="1768678" y="3216634"/>
            <a:ext cx="9949846" cy="424732"/>
          </a:xfrm>
          <a:prstGeom prst="rect">
            <a:avLst/>
          </a:prstGeom>
          <a:noFill/>
        </p:spPr>
        <p:txBody>
          <a:bodyPr wrap="square" rtlCol="0">
            <a:spAutoFit/>
          </a:bodyPr>
          <a:lstStyle/>
          <a:p>
            <a:pPr>
              <a:lnSpc>
                <a:spcPct val="90000"/>
              </a:lnSpc>
            </a:pPr>
            <a:r>
              <a:rPr lang="fr-fr" sz="2400" b="1" dirty="0">
                <a:solidFill>
                  <a:srgbClr val="292662"/>
                </a:solidFill>
                <a:latin typeface="Ubuntu" panose="020B0504030602030204" pitchFamily="34" charset="0"/>
              </a:rPr>
              <a:t>Le début est important. Faites en sorte qu’il soit </a:t>
            </a:r>
            <a:r>
              <a:rPr lang="fr-fr" sz="2400" b="1" dirty="0">
                <a:solidFill>
                  <a:srgbClr val="F6891F"/>
                </a:solidFill>
                <a:latin typeface="Ubuntu" panose="020B0504030602030204" pitchFamily="34" charset="0"/>
              </a:rPr>
              <a:t>intéressant</a:t>
            </a:r>
            <a:r>
              <a:rPr lang="fr-fr" sz="2400" b="1" dirty="0">
                <a:solidFill>
                  <a:srgbClr val="292662"/>
                </a:solidFill>
                <a:latin typeface="Ubuntu" panose="020B0504030602030204" pitchFamily="34" charset="0"/>
              </a:rPr>
              <a:t>.</a:t>
            </a:r>
          </a:p>
        </p:txBody>
      </p:sp>
    </p:spTree>
    <p:extLst>
      <p:ext uri="{BB962C8B-B14F-4D97-AF65-F5344CB8AC3E}">
        <p14:creationId xmlns:p14="http://schemas.microsoft.com/office/powerpoint/2010/main" val="709140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9B450-1E15-3C05-E759-2E26E349F0C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A6E2311-6A92-B76E-9876-915F024A1700}"/>
              </a:ext>
            </a:extLst>
          </p:cNvPr>
          <p:cNvSpPr txBox="1"/>
          <p:nvPr/>
        </p:nvSpPr>
        <p:spPr>
          <a:xfrm>
            <a:off x="1193333" y="1368811"/>
            <a:ext cx="4793805" cy="4030399"/>
          </a:xfrm>
          <a:prstGeom prst="rect">
            <a:avLst/>
          </a:prstGeom>
          <a:noFill/>
        </p:spPr>
        <p:txBody>
          <a:bodyPr wrap="square">
            <a:spAutoFit/>
          </a:bodyPr>
          <a:lstStyle/>
          <a:p>
            <a:pPr>
              <a:lnSpc>
                <a:spcPct val="110000"/>
              </a:lnSpc>
              <a:spcAft>
                <a:spcPts val="600"/>
              </a:spcAft>
              <a:defRPr/>
            </a:pPr>
            <a:r>
              <a:rPr lang="fr-fr" sz="1500" dirty="0">
                <a:solidFill>
                  <a:srgbClr val="292662"/>
                </a:solidFill>
                <a:latin typeface="Ubuntu Light" panose="020B0304030602030204" pitchFamily="34" charset="0"/>
              </a:rPr>
              <a:t>« Dans le monde extérieur, les personnes </a:t>
            </a:r>
            <a:r>
              <a:rPr lang="fr-fr" sz="1500">
                <a:solidFill>
                  <a:srgbClr val="292662"/>
                </a:solidFill>
                <a:latin typeface="Ubuntu Light" panose="020B0304030602030204" pitchFamily="34" charset="0"/>
              </a:rPr>
              <a:t>nous </a:t>
            </a:r>
            <a:br>
              <a:rPr lang="fr-fr" sz="1500">
                <a:solidFill>
                  <a:srgbClr val="292662"/>
                </a:solidFill>
                <a:latin typeface="Ubuntu Light" panose="020B0304030602030204" pitchFamily="34" charset="0"/>
              </a:rPr>
            </a:br>
            <a:r>
              <a:rPr lang="fr-fr" sz="1500">
                <a:solidFill>
                  <a:srgbClr val="292662"/>
                </a:solidFill>
                <a:latin typeface="Ubuntu Light" panose="020B0304030602030204" pitchFamily="34" charset="0"/>
              </a:rPr>
              <a:t>sous-estiment </a:t>
            </a:r>
            <a:r>
              <a:rPr lang="fr-fr" sz="1500" dirty="0">
                <a:solidFill>
                  <a:srgbClr val="292662"/>
                </a:solidFill>
                <a:latin typeface="Ubuntu Light" panose="020B0304030602030204" pitchFamily="34" charset="0"/>
              </a:rPr>
              <a:t>», déclare Millicent, Athlète Leader Special Olympics au Kenya.  « Je peux frapper </a:t>
            </a:r>
            <a:r>
              <a:rPr lang="fr-fr" sz="1500">
                <a:solidFill>
                  <a:srgbClr val="292662"/>
                </a:solidFill>
                <a:latin typeface="Ubuntu Light" panose="020B0304030602030204" pitchFamily="34" charset="0"/>
              </a:rPr>
              <a:t>aux </a:t>
            </a:r>
            <a:br>
              <a:rPr lang="fr-fr" sz="1500">
                <a:solidFill>
                  <a:srgbClr val="292662"/>
                </a:solidFill>
                <a:latin typeface="Ubuntu Light" panose="020B0304030602030204" pitchFamily="34" charset="0"/>
              </a:rPr>
            </a:br>
            <a:r>
              <a:rPr lang="fr-fr" sz="1500">
                <a:solidFill>
                  <a:srgbClr val="292662"/>
                </a:solidFill>
                <a:latin typeface="Ubuntu Light" panose="020B0304030602030204" pitchFamily="34" charset="0"/>
              </a:rPr>
              <a:t>portes </a:t>
            </a:r>
            <a:r>
              <a:rPr lang="fr-fr" sz="1500" dirty="0">
                <a:solidFill>
                  <a:srgbClr val="292662"/>
                </a:solidFill>
                <a:latin typeface="Ubuntu Light" panose="020B0304030602030204" pitchFamily="34" charset="0"/>
              </a:rPr>
              <a:t>pour rechercher un emploi, mais les </a:t>
            </a:r>
            <a:r>
              <a:rPr lang="fr-fr" sz="1500">
                <a:solidFill>
                  <a:srgbClr val="292662"/>
                </a:solidFill>
                <a:latin typeface="Ubuntu Light" panose="020B0304030602030204" pitchFamily="34" charset="0"/>
              </a:rPr>
              <a:t>personnes </a:t>
            </a:r>
            <a:br>
              <a:rPr lang="fr-fr" sz="1500">
                <a:solidFill>
                  <a:srgbClr val="292662"/>
                </a:solidFill>
                <a:latin typeface="Ubuntu Light" panose="020B0304030602030204" pitchFamily="34" charset="0"/>
              </a:rPr>
            </a:br>
            <a:r>
              <a:rPr lang="fr-fr" sz="1500">
                <a:solidFill>
                  <a:srgbClr val="292662"/>
                </a:solidFill>
                <a:latin typeface="Ubuntu Light" panose="020B0304030602030204" pitchFamily="34" charset="0"/>
              </a:rPr>
              <a:t>en </a:t>
            </a:r>
            <a:r>
              <a:rPr lang="fr-fr" sz="1500" dirty="0">
                <a:solidFill>
                  <a:srgbClr val="292662"/>
                </a:solidFill>
                <a:latin typeface="Ubuntu Light" panose="020B0304030602030204" pitchFamily="34" charset="0"/>
              </a:rPr>
              <a:t>face de moi me demandent d’abord de lire et d’écrire. Quand je dis que je ne sais pas, elles se moquent de moi et me renvoient. »</a:t>
            </a:r>
          </a:p>
          <a:p>
            <a:pPr>
              <a:lnSpc>
                <a:spcPct val="110000"/>
              </a:lnSpc>
              <a:spcAft>
                <a:spcPts val="600"/>
              </a:spcAft>
              <a:defRPr/>
            </a:pPr>
            <a:r>
              <a:rPr lang="fr-fr" sz="1500" b="1" dirty="0">
                <a:solidFill>
                  <a:srgbClr val="292662"/>
                </a:solidFill>
                <a:latin typeface="Ubuntu Light" panose="020B0304030602030204" pitchFamily="34" charset="0"/>
              </a:rPr>
              <a:t>Partout dans le monde, des millions de personnes présentant une déficience intellectuelle sont confrontées à des difficultés en matière d’emploi. Même si elles possèdent des compétences importantes, elles n’ont souvent pas </a:t>
            </a:r>
            <a:r>
              <a:rPr lang="fr-fr" sz="1500" b="1">
                <a:solidFill>
                  <a:srgbClr val="292662"/>
                </a:solidFill>
                <a:latin typeface="Ubuntu Light" panose="020B0304030602030204" pitchFamily="34" charset="0"/>
              </a:rPr>
              <a:t>l’occasion </a:t>
            </a:r>
            <a:br>
              <a:rPr lang="fr-fr" sz="1500" b="1">
                <a:solidFill>
                  <a:srgbClr val="292662"/>
                </a:solidFill>
                <a:latin typeface="Ubuntu Light" panose="020B0304030602030204" pitchFamily="34" charset="0"/>
              </a:rPr>
            </a:br>
            <a:r>
              <a:rPr lang="fr-fr" sz="1500" b="1">
                <a:solidFill>
                  <a:srgbClr val="292662"/>
                </a:solidFill>
                <a:latin typeface="Ubuntu Light" panose="020B0304030602030204" pitchFamily="34" charset="0"/>
              </a:rPr>
              <a:t>de </a:t>
            </a:r>
            <a:r>
              <a:rPr lang="fr-fr" sz="1500" b="1" dirty="0">
                <a:solidFill>
                  <a:srgbClr val="292662"/>
                </a:solidFill>
                <a:latin typeface="Ubuntu Light" panose="020B0304030602030204" pitchFamily="34" charset="0"/>
              </a:rPr>
              <a:t>faire leurs preuves.</a:t>
            </a:r>
          </a:p>
          <a:p>
            <a:pPr>
              <a:lnSpc>
                <a:spcPct val="110000"/>
              </a:lnSpc>
              <a:spcAft>
                <a:spcPts val="600"/>
              </a:spcAft>
              <a:defRPr/>
            </a:pPr>
            <a:r>
              <a:rPr lang="fr-fr" sz="1500" b="1" dirty="0">
                <a:solidFill>
                  <a:srgbClr val="292662"/>
                </a:solidFill>
                <a:latin typeface="Ubuntu Light" panose="020B0304030602030204" pitchFamily="34" charset="0"/>
              </a:rPr>
              <a:t>Le leadership unifié de Special Olympics </a:t>
            </a:r>
            <a:r>
              <a:rPr lang="fr-fr" sz="1500" b="1">
                <a:solidFill>
                  <a:srgbClr val="292662"/>
                </a:solidFill>
                <a:latin typeface="Ubuntu Light" panose="020B0304030602030204" pitchFamily="34" charset="0"/>
              </a:rPr>
              <a:t>cherche </a:t>
            </a:r>
            <a:br>
              <a:rPr lang="fr-fr" sz="1500" b="1">
                <a:solidFill>
                  <a:srgbClr val="292662"/>
                </a:solidFill>
                <a:latin typeface="Ubuntu Light" panose="020B0304030602030204" pitchFamily="34" charset="0"/>
              </a:rPr>
            </a:br>
            <a:r>
              <a:rPr lang="fr-fr" sz="1500" b="1">
                <a:solidFill>
                  <a:srgbClr val="292662"/>
                </a:solidFill>
                <a:latin typeface="Ubuntu Light" panose="020B0304030602030204" pitchFamily="34" charset="0"/>
              </a:rPr>
              <a:t>à </a:t>
            </a:r>
            <a:r>
              <a:rPr lang="fr-fr" sz="1500" b="1" dirty="0">
                <a:solidFill>
                  <a:srgbClr val="292662"/>
                </a:solidFill>
                <a:latin typeface="Ubuntu Light" panose="020B0304030602030204" pitchFamily="34" charset="0"/>
              </a:rPr>
              <a:t>changer cela. </a:t>
            </a:r>
          </a:p>
        </p:txBody>
      </p:sp>
      <p:grpSp>
        <p:nvGrpSpPr>
          <p:cNvPr id="16" name="Group 15">
            <a:extLst>
              <a:ext uri="{FF2B5EF4-FFF2-40B4-BE49-F238E27FC236}">
                <a16:creationId xmlns:a16="http://schemas.microsoft.com/office/drawing/2014/main" id="{6DF4CB0A-EF89-BC24-A6AC-96DD0040E95A}"/>
              </a:ext>
            </a:extLst>
          </p:cNvPr>
          <p:cNvGrpSpPr/>
          <p:nvPr/>
        </p:nvGrpSpPr>
        <p:grpSpPr>
          <a:xfrm>
            <a:off x="1456555" y="5616408"/>
            <a:ext cx="3861972" cy="559790"/>
            <a:chOff x="862428" y="5475799"/>
            <a:chExt cx="3861972" cy="559790"/>
          </a:xfrm>
        </p:grpSpPr>
        <p:sp>
          <p:nvSpPr>
            <p:cNvPr id="4" name="Rectangle: Rounded Corners 3">
              <a:extLst>
                <a:ext uri="{FF2B5EF4-FFF2-40B4-BE49-F238E27FC236}">
                  <a16:creationId xmlns:a16="http://schemas.microsoft.com/office/drawing/2014/main" id="{27637E1F-90E3-D9BF-3FAF-E77509E5F9ED}"/>
                </a:ext>
              </a:extLst>
            </p:cNvPr>
            <p:cNvSpPr/>
            <p:nvPr/>
          </p:nvSpPr>
          <p:spPr>
            <a:xfrm>
              <a:off x="1052171" y="5521694"/>
              <a:ext cx="3672229" cy="468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7BF0019A-CA1E-EDDD-7081-8B62DAAD3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428" y="5475799"/>
              <a:ext cx="559790" cy="559790"/>
            </a:xfrm>
            <a:prstGeom prst="rect">
              <a:avLst/>
            </a:prstGeom>
          </p:spPr>
        </p:pic>
        <p:sp>
          <p:nvSpPr>
            <p:cNvPr id="10" name="TextBox 9">
              <a:extLst>
                <a:ext uri="{FF2B5EF4-FFF2-40B4-BE49-F238E27FC236}">
                  <a16:creationId xmlns:a16="http://schemas.microsoft.com/office/drawing/2014/main" id="{88E2CA28-D3A1-1E0D-BA48-33D3DEEA8E18}"/>
                </a:ext>
              </a:extLst>
            </p:cNvPr>
            <p:cNvSpPr txBox="1"/>
            <p:nvPr/>
          </p:nvSpPr>
          <p:spPr>
            <a:xfrm>
              <a:off x="1452769" y="5613520"/>
              <a:ext cx="2966831" cy="313932"/>
            </a:xfrm>
            <a:prstGeom prst="rect">
              <a:avLst/>
            </a:prstGeom>
            <a:noFill/>
          </p:spPr>
          <p:txBody>
            <a:bodyPr wrap="square" rtlCol="0">
              <a:spAutoFit/>
            </a:bodyPr>
            <a:lstStyle/>
            <a:p>
              <a:pPr>
                <a:lnSpc>
                  <a:spcPct val="90000"/>
                </a:lnSpc>
              </a:pPr>
              <a:r>
                <a:rPr lang="fr-fr" sz="1600" dirty="0">
                  <a:solidFill>
                    <a:srgbClr val="F7F5E8"/>
                  </a:solidFill>
                  <a:latin typeface="Ubuntu" panose="020B0504030602030204" pitchFamily="34" charset="0"/>
                </a:rPr>
                <a:t>C’est un début intéressant.</a:t>
              </a:r>
            </a:p>
          </p:txBody>
        </p:sp>
      </p:grpSp>
      <p:sp>
        <p:nvSpPr>
          <p:cNvPr id="2" name="TextBox 1">
            <a:extLst>
              <a:ext uri="{FF2B5EF4-FFF2-40B4-BE49-F238E27FC236}">
                <a16:creationId xmlns:a16="http://schemas.microsoft.com/office/drawing/2014/main" id="{794CFBF8-FB30-F026-2423-360AA024A7B8}"/>
              </a:ext>
            </a:extLst>
          </p:cNvPr>
          <p:cNvSpPr txBox="1"/>
          <p:nvPr/>
        </p:nvSpPr>
        <p:spPr>
          <a:xfrm>
            <a:off x="6755933" y="1368811"/>
            <a:ext cx="4722892" cy="4030399"/>
          </a:xfrm>
          <a:prstGeom prst="rect">
            <a:avLst/>
          </a:prstGeom>
          <a:noFill/>
        </p:spPr>
        <p:txBody>
          <a:bodyPr wrap="square">
            <a:spAutoFit/>
          </a:bodyPr>
          <a:lstStyle/>
          <a:p>
            <a:pPr>
              <a:lnSpc>
                <a:spcPct val="110000"/>
              </a:lnSpc>
              <a:spcAft>
                <a:spcPts val="600"/>
              </a:spcAft>
              <a:defRPr/>
            </a:pPr>
            <a:r>
              <a:rPr lang="fr-fr" sz="1500" b="1" dirty="0">
                <a:solidFill>
                  <a:srgbClr val="292662"/>
                </a:solidFill>
                <a:latin typeface="Ubuntu Light" panose="020B0304030602030204" pitchFamily="34" charset="0"/>
              </a:rPr>
              <a:t>Partout dans le monde, des millions de personnes présentant une déficience intellectuelle sont confrontées à des difficultés en matière d’emploi. Même si elles possèdent des compétences importantes, elles n’ont souvent pas </a:t>
            </a:r>
            <a:r>
              <a:rPr lang="fr-fr" sz="1500" b="1">
                <a:solidFill>
                  <a:srgbClr val="292662"/>
                </a:solidFill>
                <a:latin typeface="Ubuntu Light" panose="020B0304030602030204" pitchFamily="34" charset="0"/>
              </a:rPr>
              <a:t>l’occasion </a:t>
            </a:r>
            <a:br>
              <a:rPr lang="fr-fr" sz="1500" b="1">
                <a:solidFill>
                  <a:srgbClr val="292662"/>
                </a:solidFill>
                <a:latin typeface="Ubuntu Light" panose="020B0304030602030204" pitchFamily="34" charset="0"/>
              </a:rPr>
            </a:br>
            <a:r>
              <a:rPr lang="fr-fr" sz="1500" b="1">
                <a:solidFill>
                  <a:srgbClr val="292662"/>
                </a:solidFill>
                <a:latin typeface="Ubuntu Light" panose="020B0304030602030204" pitchFamily="34" charset="0"/>
              </a:rPr>
              <a:t>de </a:t>
            </a:r>
            <a:r>
              <a:rPr lang="fr-fr" sz="1500" b="1" dirty="0">
                <a:solidFill>
                  <a:srgbClr val="292662"/>
                </a:solidFill>
                <a:latin typeface="Ubuntu Light" panose="020B0304030602030204" pitchFamily="34" charset="0"/>
              </a:rPr>
              <a:t>faire leurs preuves.</a:t>
            </a:r>
          </a:p>
          <a:p>
            <a:pPr>
              <a:lnSpc>
                <a:spcPct val="110000"/>
              </a:lnSpc>
              <a:spcAft>
                <a:spcPts val="600"/>
              </a:spcAft>
              <a:defRPr/>
            </a:pPr>
            <a:r>
              <a:rPr lang="fr-fr" sz="1500" b="1" dirty="0">
                <a:solidFill>
                  <a:srgbClr val="292662"/>
                </a:solidFill>
                <a:latin typeface="Ubuntu Light" panose="020B0304030602030204" pitchFamily="34" charset="0"/>
              </a:rPr>
              <a:t>Le leadership unifié de Special Olympics </a:t>
            </a:r>
            <a:r>
              <a:rPr lang="fr-fr" sz="1500" b="1">
                <a:solidFill>
                  <a:srgbClr val="292662"/>
                </a:solidFill>
                <a:latin typeface="Ubuntu Light" panose="020B0304030602030204" pitchFamily="34" charset="0"/>
              </a:rPr>
              <a:t>cherche </a:t>
            </a:r>
            <a:br>
              <a:rPr lang="fr-fr" sz="1500" b="1">
                <a:solidFill>
                  <a:srgbClr val="292662"/>
                </a:solidFill>
                <a:latin typeface="Ubuntu Light" panose="020B0304030602030204" pitchFamily="34" charset="0"/>
              </a:rPr>
            </a:br>
            <a:r>
              <a:rPr lang="fr-fr" sz="1500" b="1">
                <a:solidFill>
                  <a:srgbClr val="292662"/>
                </a:solidFill>
                <a:latin typeface="Ubuntu Light" panose="020B0304030602030204" pitchFamily="34" charset="0"/>
              </a:rPr>
              <a:t>à </a:t>
            </a:r>
            <a:r>
              <a:rPr lang="fr-fr" sz="1500" b="1" dirty="0">
                <a:solidFill>
                  <a:srgbClr val="292662"/>
                </a:solidFill>
                <a:latin typeface="Ubuntu Light" panose="020B0304030602030204" pitchFamily="34" charset="0"/>
              </a:rPr>
              <a:t>changer cela. </a:t>
            </a:r>
          </a:p>
          <a:p>
            <a:pPr>
              <a:lnSpc>
                <a:spcPct val="110000"/>
              </a:lnSpc>
              <a:spcAft>
                <a:spcPts val="600"/>
              </a:spcAft>
              <a:defRPr/>
            </a:pPr>
            <a:r>
              <a:rPr lang="fr-fr" sz="1500" dirty="0">
                <a:solidFill>
                  <a:srgbClr val="292662"/>
                </a:solidFill>
                <a:latin typeface="Ubuntu Light" panose="020B0304030602030204" pitchFamily="34" charset="0"/>
              </a:rPr>
              <a:t>« Dans le monde extérieur, les personnes </a:t>
            </a:r>
            <a:r>
              <a:rPr lang="fr-fr" sz="1500">
                <a:solidFill>
                  <a:srgbClr val="292662"/>
                </a:solidFill>
                <a:latin typeface="Ubuntu Light" panose="020B0304030602030204" pitchFamily="34" charset="0"/>
              </a:rPr>
              <a:t>nous </a:t>
            </a:r>
            <a:br>
              <a:rPr lang="fr-fr" sz="1500">
                <a:solidFill>
                  <a:srgbClr val="292662"/>
                </a:solidFill>
                <a:latin typeface="Ubuntu Light" panose="020B0304030602030204" pitchFamily="34" charset="0"/>
              </a:rPr>
            </a:br>
            <a:r>
              <a:rPr lang="fr-fr" sz="1500">
                <a:solidFill>
                  <a:srgbClr val="292662"/>
                </a:solidFill>
                <a:latin typeface="Ubuntu Light" panose="020B0304030602030204" pitchFamily="34" charset="0"/>
              </a:rPr>
              <a:t>sous-estiment </a:t>
            </a:r>
            <a:r>
              <a:rPr lang="fr-fr" sz="1500" dirty="0">
                <a:solidFill>
                  <a:srgbClr val="292662"/>
                </a:solidFill>
                <a:latin typeface="Ubuntu Light" panose="020B0304030602030204" pitchFamily="34" charset="0"/>
              </a:rPr>
              <a:t>», déclare Millicent, Athlète Leader Special Olympics au Kenya.  « Je peux frapper aux portes pour rechercher un emploi, mais les </a:t>
            </a:r>
            <a:r>
              <a:rPr lang="fr-fr" sz="1500">
                <a:solidFill>
                  <a:srgbClr val="292662"/>
                </a:solidFill>
                <a:latin typeface="Ubuntu Light" panose="020B0304030602030204" pitchFamily="34" charset="0"/>
              </a:rPr>
              <a:t>personnes </a:t>
            </a:r>
            <a:br>
              <a:rPr lang="fr-fr" sz="1500">
                <a:solidFill>
                  <a:srgbClr val="292662"/>
                </a:solidFill>
                <a:latin typeface="Ubuntu Light" panose="020B0304030602030204" pitchFamily="34" charset="0"/>
              </a:rPr>
            </a:br>
            <a:r>
              <a:rPr lang="fr-fr" sz="1500">
                <a:solidFill>
                  <a:srgbClr val="292662"/>
                </a:solidFill>
                <a:latin typeface="Ubuntu Light" panose="020B0304030602030204" pitchFamily="34" charset="0"/>
              </a:rPr>
              <a:t>en </a:t>
            </a:r>
            <a:r>
              <a:rPr lang="fr-fr" sz="1500" dirty="0">
                <a:solidFill>
                  <a:srgbClr val="292662"/>
                </a:solidFill>
                <a:latin typeface="Ubuntu Light" panose="020B0304030602030204" pitchFamily="34" charset="0"/>
              </a:rPr>
              <a:t>face de moi me demandent d’abord de lire et d’écrire. Quand je dis que je ne sais pas, elles se moquent de moi et me renvoient. »</a:t>
            </a:r>
          </a:p>
        </p:txBody>
      </p:sp>
      <p:grpSp>
        <p:nvGrpSpPr>
          <p:cNvPr id="15" name="Group 14">
            <a:extLst>
              <a:ext uri="{FF2B5EF4-FFF2-40B4-BE49-F238E27FC236}">
                <a16:creationId xmlns:a16="http://schemas.microsoft.com/office/drawing/2014/main" id="{9210262C-AC3B-99A5-8B0F-E948D456AA42}"/>
              </a:ext>
            </a:extLst>
          </p:cNvPr>
          <p:cNvGrpSpPr/>
          <p:nvPr/>
        </p:nvGrpSpPr>
        <p:grpSpPr>
          <a:xfrm>
            <a:off x="7099884" y="5615503"/>
            <a:ext cx="4130368" cy="561600"/>
            <a:chOff x="6880921" y="5473989"/>
            <a:chExt cx="4130368" cy="561600"/>
          </a:xfrm>
        </p:grpSpPr>
        <p:sp>
          <p:nvSpPr>
            <p:cNvPr id="9" name="Rectangle: Rounded Corners 8">
              <a:extLst>
                <a:ext uri="{FF2B5EF4-FFF2-40B4-BE49-F238E27FC236}">
                  <a16:creationId xmlns:a16="http://schemas.microsoft.com/office/drawing/2014/main" id="{FD5AA8C5-CF55-A0BA-CBAF-46861509FF54}"/>
                </a:ext>
              </a:extLst>
            </p:cNvPr>
            <p:cNvSpPr/>
            <p:nvPr/>
          </p:nvSpPr>
          <p:spPr>
            <a:xfrm>
              <a:off x="7057198" y="5521694"/>
              <a:ext cx="3584063" cy="468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9A2E74-6818-50F6-A274-12451BAF9D8E}"/>
                </a:ext>
              </a:extLst>
            </p:cNvPr>
            <p:cNvSpPr txBox="1"/>
            <p:nvPr/>
          </p:nvSpPr>
          <p:spPr>
            <a:xfrm>
              <a:off x="7499144" y="5613520"/>
              <a:ext cx="3512145" cy="313932"/>
            </a:xfrm>
            <a:prstGeom prst="rect">
              <a:avLst/>
            </a:prstGeom>
            <a:noFill/>
          </p:spPr>
          <p:txBody>
            <a:bodyPr wrap="square" rtlCol="0">
              <a:spAutoFit/>
            </a:bodyPr>
            <a:lstStyle/>
            <a:p>
              <a:pPr>
                <a:lnSpc>
                  <a:spcPct val="90000"/>
                </a:lnSpc>
              </a:pPr>
              <a:r>
                <a:rPr lang="fr-fr" sz="1600" dirty="0">
                  <a:solidFill>
                    <a:srgbClr val="F7F5E8"/>
                  </a:solidFill>
                  <a:latin typeface="Ubuntu" panose="020B0504030602030204" pitchFamily="34" charset="0"/>
                </a:rPr>
                <a:t>Ce n’est pas aussi intéressant.</a:t>
              </a:r>
            </a:p>
          </p:txBody>
        </p:sp>
        <p:pic>
          <p:nvPicPr>
            <p:cNvPr id="14" name="Graphic 13">
              <a:extLst>
                <a:ext uri="{FF2B5EF4-FFF2-40B4-BE49-F238E27FC236}">
                  <a16:creationId xmlns:a16="http://schemas.microsoft.com/office/drawing/2014/main" id="{85C5FA3B-B44D-4982-0707-3750F2C6BB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0921" y="5473989"/>
              <a:ext cx="561600" cy="561600"/>
            </a:xfrm>
            <a:prstGeom prst="rect">
              <a:avLst/>
            </a:prstGeom>
          </p:spPr>
        </p:pic>
      </p:grpSp>
      <p:cxnSp>
        <p:nvCxnSpPr>
          <p:cNvPr id="18" name="Straight Connector 17">
            <a:extLst>
              <a:ext uri="{FF2B5EF4-FFF2-40B4-BE49-F238E27FC236}">
                <a16:creationId xmlns:a16="http://schemas.microsoft.com/office/drawing/2014/main" id="{3D6EF5BD-8261-10F9-FE67-2FA80C53B241}"/>
              </a:ext>
            </a:extLst>
          </p:cNvPr>
          <p:cNvCxnSpPr/>
          <p:nvPr/>
        </p:nvCxnSpPr>
        <p:spPr>
          <a:xfrm>
            <a:off x="6204857" y="1368811"/>
            <a:ext cx="0" cy="4054690"/>
          </a:xfrm>
          <a:prstGeom prst="line">
            <a:avLst/>
          </a:prstGeom>
          <a:ln>
            <a:solidFill>
              <a:srgbClr val="F6891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405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3B960-853B-BFCE-FFD2-8386A659BE0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6B8B92-5796-85C7-A710-40E9052B0262}"/>
              </a:ext>
            </a:extLst>
          </p:cNvPr>
          <p:cNvSpPr>
            <a:spLocks noGrp="1"/>
          </p:cNvSpPr>
          <p:nvPr>
            <p:ph type="body" sz="quarter" idx="10"/>
          </p:nvPr>
        </p:nvSpPr>
        <p:spPr/>
        <p:txBody>
          <a:bodyPr/>
          <a:lstStyle/>
          <a:p>
            <a:r>
              <a:rPr lang="fr-fr" dirty="0"/>
              <a:t>Premier jour</a:t>
            </a:r>
          </a:p>
        </p:txBody>
      </p:sp>
      <p:sp>
        <p:nvSpPr>
          <p:cNvPr id="6" name="Text Placeholder 5">
            <a:extLst>
              <a:ext uri="{FF2B5EF4-FFF2-40B4-BE49-F238E27FC236}">
                <a16:creationId xmlns:a16="http://schemas.microsoft.com/office/drawing/2014/main" id="{C7C310C2-1391-2442-96C0-1EA7105DFC2A}"/>
              </a:ext>
            </a:extLst>
          </p:cNvPr>
          <p:cNvSpPr>
            <a:spLocks noGrp="1"/>
          </p:cNvSpPr>
          <p:nvPr>
            <p:ph type="body" sz="quarter" idx="11"/>
          </p:nvPr>
        </p:nvSpPr>
        <p:spPr>
          <a:xfrm>
            <a:off x="6096000" y="2775308"/>
            <a:ext cx="5245100" cy="1307383"/>
          </a:xfrm>
        </p:spPr>
        <p:txBody>
          <a:bodyPr/>
          <a:lstStyle/>
          <a:p>
            <a:r>
              <a:rPr lang="fr-fr" dirty="0"/>
              <a:t>Présentation de Special Olympics</a:t>
            </a:r>
            <a:endParaRPr lang="en-US" dirty="0"/>
          </a:p>
        </p:txBody>
      </p:sp>
      <p:sp>
        <p:nvSpPr>
          <p:cNvPr id="7" name="Text Placeholder 6">
            <a:extLst>
              <a:ext uri="{FF2B5EF4-FFF2-40B4-BE49-F238E27FC236}">
                <a16:creationId xmlns:a16="http://schemas.microsoft.com/office/drawing/2014/main" id="{45A8CC3E-3E33-2110-FAF6-7532B08338A0}"/>
              </a:ext>
            </a:extLst>
          </p:cNvPr>
          <p:cNvSpPr>
            <a:spLocks noGrp="1"/>
          </p:cNvSpPr>
          <p:nvPr>
            <p:ph type="body" sz="quarter" idx="12"/>
          </p:nvPr>
        </p:nvSpPr>
        <p:spPr>
          <a:xfrm>
            <a:off x="4669519" y="3238012"/>
            <a:ext cx="957943" cy="514481"/>
          </a:xfrm>
        </p:spPr>
        <p:txBody>
          <a:bodyPr>
            <a:normAutofit fontScale="92500" lnSpcReduction="20000"/>
          </a:bodyPr>
          <a:lstStyle/>
          <a:p>
            <a:r>
              <a:rPr lang="fr-fr" dirty="0"/>
              <a:t>1.1.</a:t>
            </a:r>
          </a:p>
        </p:txBody>
      </p:sp>
      <p:sp>
        <p:nvSpPr>
          <p:cNvPr id="8" name="Text Placeholder 7">
            <a:extLst>
              <a:ext uri="{FF2B5EF4-FFF2-40B4-BE49-F238E27FC236}">
                <a16:creationId xmlns:a16="http://schemas.microsoft.com/office/drawing/2014/main" id="{BF6EA32A-97FD-3C4C-4281-DB45D6ADCBDD}"/>
              </a:ext>
            </a:extLst>
          </p:cNvPr>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31842104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F8FEE-9841-3431-9EC3-F75AC283D5A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98E07B7-FD92-6A02-4512-3A448C225B1F}"/>
              </a:ext>
            </a:extLst>
          </p:cNvPr>
          <p:cNvSpPr/>
          <p:nvPr/>
        </p:nvSpPr>
        <p:spPr>
          <a:xfrm>
            <a:off x="212916" y="2032731"/>
            <a:ext cx="14430184" cy="4062555"/>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F4AA037-F8C5-BFF5-8089-38494527A70B}"/>
              </a:ext>
            </a:extLst>
          </p:cNvPr>
          <p:cNvSpPr txBox="1"/>
          <p:nvPr/>
        </p:nvSpPr>
        <p:spPr>
          <a:xfrm>
            <a:off x="516821" y="1280287"/>
            <a:ext cx="8654644" cy="424732"/>
          </a:xfrm>
          <a:prstGeom prst="rect">
            <a:avLst/>
          </a:prstGeom>
          <a:noFill/>
        </p:spPr>
        <p:txBody>
          <a:bodyPr wrap="square" rtlCol="0">
            <a:spAutoFit/>
          </a:bodyPr>
          <a:lstStyle/>
          <a:p>
            <a:pPr>
              <a:lnSpc>
                <a:spcPct val="90000"/>
              </a:lnSpc>
            </a:pPr>
            <a:r>
              <a:rPr lang="fr-fr" sz="2400" b="1" dirty="0">
                <a:solidFill>
                  <a:srgbClr val="292662"/>
                </a:solidFill>
                <a:latin typeface="Ubuntu" panose="020B0504030602030204" pitchFamily="34" charset="0"/>
              </a:rPr>
              <a:t>Utilisez des mots d’action </a:t>
            </a:r>
            <a:r>
              <a:rPr lang="fr-fr" sz="2400" b="1" dirty="0">
                <a:solidFill>
                  <a:srgbClr val="F6891F"/>
                </a:solidFill>
                <a:latin typeface="Ubuntu" panose="020B0504030602030204" pitchFamily="34" charset="0"/>
              </a:rPr>
              <a:t>vivants</a:t>
            </a:r>
          </a:p>
        </p:txBody>
      </p:sp>
      <p:sp>
        <p:nvSpPr>
          <p:cNvPr id="4" name="TextBox 3">
            <a:extLst>
              <a:ext uri="{FF2B5EF4-FFF2-40B4-BE49-F238E27FC236}">
                <a16:creationId xmlns:a16="http://schemas.microsoft.com/office/drawing/2014/main" id="{B06F5952-4AC4-D81E-E5ED-FDA1F413421A}"/>
              </a:ext>
            </a:extLst>
          </p:cNvPr>
          <p:cNvSpPr txBox="1"/>
          <p:nvPr/>
        </p:nvSpPr>
        <p:spPr>
          <a:xfrm>
            <a:off x="740051" y="2537239"/>
            <a:ext cx="2011118"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Affrontements</a:t>
            </a:r>
          </a:p>
        </p:txBody>
      </p:sp>
      <p:sp>
        <p:nvSpPr>
          <p:cNvPr id="5" name="TextBox 4">
            <a:extLst>
              <a:ext uri="{FF2B5EF4-FFF2-40B4-BE49-F238E27FC236}">
                <a16:creationId xmlns:a16="http://schemas.microsoft.com/office/drawing/2014/main" id="{2E9677EF-D87A-900E-7190-E70D079C9AD5}"/>
              </a:ext>
            </a:extLst>
          </p:cNvPr>
          <p:cNvSpPr txBox="1"/>
          <p:nvPr/>
        </p:nvSpPr>
        <p:spPr>
          <a:xfrm>
            <a:off x="2555369" y="2537239"/>
            <a:ext cx="1183093" cy="415498"/>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Courir</a:t>
            </a:r>
          </a:p>
        </p:txBody>
      </p:sp>
      <p:sp>
        <p:nvSpPr>
          <p:cNvPr id="6" name="TextBox 5">
            <a:extLst>
              <a:ext uri="{FF2B5EF4-FFF2-40B4-BE49-F238E27FC236}">
                <a16:creationId xmlns:a16="http://schemas.microsoft.com/office/drawing/2014/main" id="{A29DE10F-8488-6C76-FA53-9F33FCAF8203}"/>
              </a:ext>
            </a:extLst>
          </p:cNvPr>
          <p:cNvSpPr txBox="1"/>
          <p:nvPr/>
        </p:nvSpPr>
        <p:spPr>
          <a:xfrm>
            <a:off x="4946574" y="2537239"/>
            <a:ext cx="1654252" cy="415498"/>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Transformer</a:t>
            </a:r>
          </a:p>
        </p:txBody>
      </p:sp>
      <p:sp>
        <p:nvSpPr>
          <p:cNvPr id="7" name="TextBox 6">
            <a:extLst>
              <a:ext uri="{FF2B5EF4-FFF2-40B4-BE49-F238E27FC236}">
                <a16:creationId xmlns:a16="http://schemas.microsoft.com/office/drawing/2014/main" id="{1952BEE9-5515-6A44-25B3-BDD1A52D8980}"/>
              </a:ext>
            </a:extLst>
          </p:cNvPr>
          <p:cNvSpPr txBox="1"/>
          <p:nvPr/>
        </p:nvSpPr>
        <p:spPr>
          <a:xfrm>
            <a:off x="3660031" y="2537239"/>
            <a:ext cx="1183093"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Diriger</a:t>
            </a:r>
          </a:p>
        </p:txBody>
      </p:sp>
      <p:sp>
        <p:nvSpPr>
          <p:cNvPr id="8" name="TextBox 7">
            <a:extLst>
              <a:ext uri="{FF2B5EF4-FFF2-40B4-BE49-F238E27FC236}">
                <a16:creationId xmlns:a16="http://schemas.microsoft.com/office/drawing/2014/main" id="{CB11AB38-D0C0-1C49-0E28-CC899B016A32}"/>
              </a:ext>
            </a:extLst>
          </p:cNvPr>
          <p:cNvSpPr txBox="1"/>
          <p:nvPr/>
        </p:nvSpPr>
        <p:spPr>
          <a:xfrm>
            <a:off x="6550909" y="2537239"/>
            <a:ext cx="1497414" cy="400110"/>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Artisanat</a:t>
            </a:r>
          </a:p>
        </p:txBody>
      </p:sp>
      <p:sp>
        <p:nvSpPr>
          <p:cNvPr id="9" name="TextBox 8">
            <a:extLst>
              <a:ext uri="{FF2B5EF4-FFF2-40B4-BE49-F238E27FC236}">
                <a16:creationId xmlns:a16="http://schemas.microsoft.com/office/drawing/2014/main" id="{0D08DCB1-9294-667D-B6DE-E30DE6E35050}"/>
              </a:ext>
            </a:extLst>
          </p:cNvPr>
          <p:cNvSpPr txBox="1"/>
          <p:nvPr/>
        </p:nvSpPr>
        <p:spPr>
          <a:xfrm>
            <a:off x="1000879" y="3370474"/>
            <a:ext cx="1183093" cy="415498"/>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Tourner</a:t>
            </a:r>
          </a:p>
        </p:txBody>
      </p:sp>
      <p:sp>
        <p:nvSpPr>
          <p:cNvPr id="10" name="TextBox 9">
            <a:extLst>
              <a:ext uri="{FF2B5EF4-FFF2-40B4-BE49-F238E27FC236}">
                <a16:creationId xmlns:a16="http://schemas.microsoft.com/office/drawing/2014/main" id="{02D30205-B301-B06F-6DA6-5FA1B3ABDFA8}"/>
              </a:ext>
            </a:extLst>
          </p:cNvPr>
          <p:cNvSpPr txBox="1"/>
          <p:nvPr/>
        </p:nvSpPr>
        <p:spPr>
          <a:xfrm>
            <a:off x="7857032" y="2537239"/>
            <a:ext cx="1562176" cy="400110"/>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Résoudre</a:t>
            </a:r>
          </a:p>
        </p:txBody>
      </p:sp>
      <p:sp>
        <p:nvSpPr>
          <p:cNvPr id="11" name="TextBox 10">
            <a:extLst>
              <a:ext uri="{FF2B5EF4-FFF2-40B4-BE49-F238E27FC236}">
                <a16:creationId xmlns:a16="http://schemas.microsoft.com/office/drawing/2014/main" id="{29E1D998-980B-CC69-0046-5747EE14CA46}"/>
              </a:ext>
            </a:extLst>
          </p:cNvPr>
          <p:cNvSpPr txBox="1"/>
          <p:nvPr/>
        </p:nvSpPr>
        <p:spPr>
          <a:xfrm>
            <a:off x="3815234" y="3368067"/>
            <a:ext cx="1312206" cy="415498"/>
          </a:xfrm>
          <a:prstGeom prst="rect">
            <a:avLst/>
          </a:prstGeom>
          <a:noFill/>
        </p:spPr>
        <p:txBody>
          <a:bodyPr wrap="square" rtlCol="0">
            <a:spAutoFit/>
          </a:bodyPr>
          <a:lstStyle/>
          <a:p>
            <a:pPr marL="0" lvl="1" algn="ctr"/>
            <a:r>
              <a:rPr lang="fr-fr" sz="2000" b="1" dirty="0">
                <a:solidFill>
                  <a:srgbClr val="F6891F"/>
                </a:solidFill>
                <a:latin typeface="Ubuntu Light" panose="020B0304030602030204" pitchFamily="34" charset="0"/>
              </a:rPr>
              <a:t>Révéler</a:t>
            </a:r>
          </a:p>
        </p:txBody>
      </p:sp>
      <p:sp>
        <p:nvSpPr>
          <p:cNvPr id="12" name="TextBox 11">
            <a:extLst>
              <a:ext uri="{FF2B5EF4-FFF2-40B4-BE49-F238E27FC236}">
                <a16:creationId xmlns:a16="http://schemas.microsoft.com/office/drawing/2014/main" id="{94C2BA91-DD24-2CBA-C103-F917D5E602A1}"/>
              </a:ext>
            </a:extLst>
          </p:cNvPr>
          <p:cNvSpPr txBox="1"/>
          <p:nvPr/>
        </p:nvSpPr>
        <p:spPr>
          <a:xfrm>
            <a:off x="2252331" y="3368067"/>
            <a:ext cx="1407699"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Découvrir</a:t>
            </a:r>
          </a:p>
        </p:txBody>
      </p:sp>
      <p:sp>
        <p:nvSpPr>
          <p:cNvPr id="13" name="TextBox 12">
            <a:extLst>
              <a:ext uri="{FF2B5EF4-FFF2-40B4-BE49-F238E27FC236}">
                <a16:creationId xmlns:a16="http://schemas.microsoft.com/office/drawing/2014/main" id="{4A59C728-DEB3-104B-6387-99FC528F8DB6}"/>
              </a:ext>
            </a:extLst>
          </p:cNvPr>
          <p:cNvSpPr txBox="1"/>
          <p:nvPr/>
        </p:nvSpPr>
        <p:spPr>
          <a:xfrm>
            <a:off x="5272064" y="3368067"/>
            <a:ext cx="1223915"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Fissuré</a:t>
            </a:r>
          </a:p>
        </p:txBody>
      </p:sp>
      <p:sp>
        <p:nvSpPr>
          <p:cNvPr id="14" name="TextBox 13">
            <a:extLst>
              <a:ext uri="{FF2B5EF4-FFF2-40B4-BE49-F238E27FC236}">
                <a16:creationId xmlns:a16="http://schemas.microsoft.com/office/drawing/2014/main" id="{9BE6A03C-8414-95AD-3097-BD15882FD40F}"/>
              </a:ext>
            </a:extLst>
          </p:cNvPr>
          <p:cNvSpPr txBox="1"/>
          <p:nvPr/>
        </p:nvSpPr>
        <p:spPr>
          <a:xfrm>
            <a:off x="6350408" y="3368067"/>
            <a:ext cx="1697914" cy="415498"/>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Apprendre</a:t>
            </a:r>
          </a:p>
        </p:txBody>
      </p:sp>
      <p:sp>
        <p:nvSpPr>
          <p:cNvPr id="15" name="TextBox 14">
            <a:extLst>
              <a:ext uri="{FF2B5EF4-FFF2-40B4-BE49-F238E27FC236}">
                <a16:creationId xmlns:a16="http://schemas.microsoft.com/office/drawing/2014/main" id="{42F2363D-3883-3C75-B055-74CAE6388B4B}"/>
              </a:ext>
            </a:extLst>
          </p:cNvPr>
          <p:cNvSpPr txBox="1"/>
          <p:nvPr/>
        </p:nvSpPr>
        <p:spPr>
          <a:xfrm>
            <a:off x="888695" y="4203709"/>
            <a:ext cx="1183093"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Prouver</a:t>
            </a:r>
          </a:p>
        </p:txBody>
      </p:sp>
      <p:sp>
        <p:nvSpPr>
          <p:cNvPr id="16" name="TextBox 15">
            <a:extLst>
              <a:ext uri="{FF2B5EF4-FFF2-40B4-BE49-F238E27FC236}">
                <a16:creationId xmlns:a16="http://schemas.microsoft.com/office/drawing/2014/main" id="{6567308A-A9D7-A935-D0CA-FA82FB368238}"/>
              </a:ext>
            </a:extLst>
          </p:cNvPr>
          <p:cNvSpPr txBox="1"/>
          <p:nvPr/>
        </p:nvSpPr>
        <p:spPr>
          <a:xfrm>
            <a:off x="3482588" y="4204262"/>
            <a:ext cx="1312206"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Réussir</a:t>
            </a:r>
          </a:p>
        </p:txBody>
      </p:sp>
      <p:sp>
        <p:nvSpPr>
          <p:cNvPr id="17" name="TextBox 16">
            <a:extLst>
              <a:ext uri="{FF2B5EF4-FFF2-40B4-BE49-F238E27FC236}">
                <a16:creationId xmlns:a16="http://schemas.microsoft.com/office/drawing/2014/main" id="{33B95F64-D47A-777E-50A7-8A9D1BC161CC}"/>
              </a:ext>
            </a:extLst>
          </p:cNvPr>
          <p:cNvSpPr txBox="1"/>
          <p:nvPr/>
        </p:nvSpPr>
        <p:spPr>
          <a:xfrm>
            <a:off x="2159623" y="4204262"/>
            <a:ext cx="1183093" cy="415498"/>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Briller</a:t>
            </a:r>
          </a:p>
        </p:txBody>
      </p:sp>
      <p:sp>
        <p:nvSpPr>
          <p:cNvPr id="18" name="TextBox 17">
            <a:extLst>
              <a:ext uri="{FF2B5EF4-FFF2-40B4-BE49-F238E27FC236}">
                <a16:creationId xmlns:a16="http://schemas.microsoft.com/office/drawing/2014/main" id="{96BD9BF9-53D4-AD73-959B-8E7AA1961966}"/>
              </a:ext>
            </a:extLst>
          </p:cNvPr>
          <p:cNvSpPr txBox="1"/>
          <p:nvPr/>
        </p:nvSpPr>
        <p:spPr>
          <a:xfrm>
            <a:off x="4391764" y="5036945"/>
            <a:ext cx="1312206" cy="415498"/>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Explorer</a:t>
            </a:r>
          </a:p>
        </p:txBody>
      </p:sp>
      <p:sp>
        <p:nvSpPr>
          <p:cNvPr id="19" name="TextBox 18">
            <a:extLst>
              <a:ext uri="{FF2B5EF4-FFF2-40B4-BE49-F238E27FC236}">
                <a16:creationId xmlns:a16="http://schemas.microsoft.com/office/drawing/2014/main" id="{0F5DBC3D-6214-8AE2-968F-AC05042A9E69}"/>
              </a:ext>
            </a:extLst>
          </p:cNvPr>
          <p:cNvSpPr txBox="1"/>
          <p:nvPr/>
        </p:nvSpPr>
        <p:spPr>
          <a:xfrm>
            <a:off x="1349846" y="5036945"/>
            <a:ext cx="1600191" cy="415498"/>
          </a:xfrm>
          <a:prstGeom prst="rect">
            <a:avLst/>
          </a:prstGeom>
          <a:noFill/>
        </p:spPr>
        <p:txBody>
          <a:bodyPr wrap="square" rtlCol="0">
            <a:spAutoFit/>
          </a:bodyPr>
          <a:lstStyle/>
          <a:p>
            <a:pPr algn="ctr"/>
            <a:r>
              <a:rPr lang="fr-fr" sz="2000" b="1" dirty="0">
                <a:solidFill>
                  <a:srgbClr val="F6891F"/>
                </a:solidFill>
                <a:latin typeface="Ubuntu Light" panose="020B0304030602030204" pitchFamily="34" charset="0"/>
              </a:rPr>
              <a:t>Surmonter</a:t>
            </a:r>
          </a:p>
        </p:txBody>
      </p:sp>
      <p:sp>
        <p:nvSpPr>
          <p:cNvPr id="20" name="TextBox 19">
            <a:extLst>
              <a:ext uri="{FF2B5EF4-FFF2-40B4-BE49-F238E27FC236}">
                <a16:creationId xmlns:a16="http://schemas.microsoft.com/office/drawing/2014/main" id="{5003863B-A83E-06EF-C562-A7FA3FB170FC}"/>
              </a:ext>
            </a:extLst>
          </p:cNvPr>
          <p:cNvSpPr txBox="1"/>
          <p:nvPr/>
        </p:nvSpPr>
        <p:spPr>
          <a:xfrm>
            <a:off x="6302082" y="4212666"/>
            <a:ext cx="1442766"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Embrassé</a:t>
            </a:r>
          </a:p>
        </p:txBody>
      </p:sp>
      <p:sp>
        <p:nvSpPr>
          <p:cNvPr id="21" name="TextBox 20">
            <a:extLst>
              <a:ext uri="{FF2B5EF4-FFF2-40B4-BE49-F238E27FC236}">
                <a16:creationId xmlns:a16="http://schemas.microsoft.com/office/drawing/2014/main" id="{92675425-AA82-67D2-9E31-AF33A2AB226F}"/>
              </a:ext>
            </a:extLst>
          </p:cNvPr>
          <p:cNvSpPr txBox="1"/>
          <p:nvPr/>
        </p:nvSpPr>
        <p:spPr>
          <a:xfrm>
            <a:off x="4992483" y="4212666"/>
            <a:ext cx="1312206" cy="415498"/>
          </a:xfrm>
          <a:prstGeom prst="rect">
            <a:avLst/>
          </a:prstGeom>
          <a:noFill/>
        </p:spPr>
        <p:txBody>
          <a:bodyPr wrap="square" rtlCol="0">
            <a:spAutoFit/>
          </a:bodyPr>
          <a:lstStyle/>
          <a:p>
            <a:pPr marL="0" lvl="1" algn="ctr"/>
            <a:r>
              <a:rPr lang="fr-fr" sz="2000" b="1" dirty="0">
                <a:solidFill>
                  <a:srgbClr val="F6891F"/>
                </a:solidFill>
                <a:latin typeface="Ubuntu Light" panose="020B0304030602030204" pitchFamily="34" charset="0"/>
              </a:rPr>
              <a:t>Guider</a:t>
            </a:r>
          </a:p>
        </p:txBody>
      </p:sp>
      <p:sp>
        <p:nvSpPr>
          <p:cNvPr id="22" name="TextBox 21">
            <a:extLst>
              <a:ext uri="{FF2B5EF4-FFF2-40B4-BE49-F238E27FC236}">
                <a16:creationId xmlns:a16="http://schemas.microsoft.com/office/drawing/2014/main" id="{3B22D35F-6F6B-7615-885C-0CA68873DE74}"/>
              </a:ext>
            </a:extLst>
          </p:cNvPr>
          <p:cNvSpPr txBox="1"/>
          <p:nvPr/>
        </p:nvSpPr>
        <p:spPr>
          <a:xfrm>
            <a:off x="2857130" y="5036945"/>
            <a:ext cx="1599532"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Construire</a:t>
            </a:r>
          </a:p>
        </p:txBody>
      </p:sp>
      <p:sp>
        <p:nvSpPr>
          <p:cNvPr id="23" name="TextBox 22">
            <a:extLst>
              <a:ext uri="{FF2B5EF4-FFF2-40B4-BE49-F238E27FC236}">
                <a16:creationId xmlns:a16="http://schemas.microsoft.com/office/drawing/2014/main" id="{B97C7EC4-30C9-3C39-E977-029FF007E112}"/>
              </a:ext>
            </a:extLst>
          </p:cNvPr>
          <p:cNvSpPr txBox="1"/>
          <p:nvPr/>
        </p:nvSpPr>
        <p:spPr>
          <a:xfrm>
            <a:off x="5800785" y="5036945"/>
            <a:ext cx="1223915" cy="415498"/>
          </a:xfrm>
          <a:prstGeom prst="rect">
            <a:avLst/>
          </a:prstGeom>
          <a:noFill/>
        </p:spPr>
        <p:txBody>
          <a:bodyPr wrap="square" rtlCol="0">
            <a:spAutoFit/>
          </a:bodyPr>
          <a:lstStyle/>
          <a:p>
            <a:pPr algn="ctr"/>
            <a:r>
              <a:rPr lang="fr-fr" sz="2000" b="1" dirty="0">
                <a:solidFill>
                  <a:srgbClr val="292662"/>
                </a:solidFill>
                <a:latin typeface="Ubuntu Light" panose="020B0304030602030204" pitchFamily="34" charset="0"/>
              </a:rPr>
              <a:t>Former</a:t>
            </a:r>
          </a:p>
        </p:txBody>
      </p:sp>
      <p:pic>
        <p:nvPicPr>
          <p:cNvPr id="25" name="Graphic 24">
            <a:extLst>
              <a:ext uri="{FF2B5EF4-FFF2-40B4-BE49-F238E27FC236}">
                <a16:creationId xmlns:a16="http://schemas.microsoft.com/office/drawing/2014/main" id="{7B2E47CF-D2EF-F5F4-38DF-5C645ACAD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7032" y="3618996"/>
            <a:ext cx="4224952" cy="3356718"/>
          </a:xfrm>
          <a:prstGeom prst="rect">
            <a:avLst/>
          </a:prstGeom>
        </p:spPr>
      </p:pic>
      <p:sp>
        <p:nvSpPr>
          <p:cNvPr id="29" name="Text Placeholder 28">
            <a:extLst>
              <a:ext uri="{FF2B5EF4-FFF2-40B4-BE49-F238E27FC236}">
                <a16:creationId xmlns:a16="http://schemas.microsoft.com/office/drawing/2014/main" id="{40BF02FA-00B2-38DB-CFE5-FF3D0BC71707}"/>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0" name="Text Placeholder 29">
            <a:extLst>
              <a:ext uri="{FF2B5EF4-FFF2-40B4-BE49-F238E27FC236}">
                <a16:creationId xmlns:a16="http://schemas.microsoft.com/office/drawing/2014/main" id="{12840BD3-57A3-BE3E-E1F4-9407EC709828}"/>
              </a:ext>
            </a:extLst>
          </p:cNvPr>
          <p:cNvSpPr>
            <a:spLocks noGrp="1"/>
          </p:cNvSpPr>
          <p:nvPr>
            <p:ph type="body" sz="quarter" idx="12"/>
          </p:nvPr>
        </p:nvSpPr>
        <p:spPr>
          <a:xfrm>
            <a:off x="9339945" y="575623"/>
            <a:ext cx="528061" cy="356260"/>
          </a:xfrm>
        </p:spPr>
        <p:txBody>
          <a:bodyPr/>
          <a:lstStyle/>
          <a:p>
            <a:r>
              <a:rPr lang="fr-fr" dirty="0"/>
              <a:t>1.4.</a:t>
            </a:r>
          </a:p>
        </p:txBody>
      </p:sp>
      <p:sp>
        <p:nvSpPr>
          <p:cNvPr id="31" name="Text Placeholder 30">
            <a:extLst>
              <a:ext uri="{FF2B5EF4-FFF2-40B4-BE49-F238E27FC236}">
                <a16:creationId xmlns:a16="http://schemas.microsoft.com/office/drawing/2014/main" id="{A3F403CB-70DE-DF44-C6FE-D17DD9777BB6}"/>
              </a:ext>
            </a:extLst>
          </p:cNvPr>
          <p:cNvSpPr>
            <a:spLocks noGrp="1"/>
          </p:cNvSpPr>
          <p:nvPr>
            <p:ph type="body" sz="quarter" idx="13"/>
          </p:nvPr>
        </p:nvSpPr>
        <p:spPr/>
        <p:txBody>
          <a:bodyPr/>
          <a:lstStyle/>
          <a:p>
            <a:r>
              <a:rPr lang="fr-fr" dirty="0"/>
              <a:t>Premier jour</a:t>
            </a:r>
          </a:p>
        </p:txBody>
      </p:sp>
    </p:spTree>
    <p:extLst>
      <p:ext uri="{BB962C8B-B14F-4D97-AF65-F5344CB8AC3E}">
        <p14:creationId xmlns:p14="http://schemas.microsoft.com/office/powerpoint/2010/main" val="1125408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C644-1470-B99C-2088-A8B433C3C41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8E51504-E42D-2EDD-04BF-22B982C1083D}"/>
              </a:ext>
            </a:extLst>
          </p:cNvPr>
          <p:cNvSpPr/>
          <p:nvPr/>
        </p:nvSpPr>
        <p:spPr>
          <a:xfrm>
            <a:off x="954961" y="3948545"/>
            <a:ext cx="10103951" cy="2321371"/>
          </a:xfrm>
          <a:prstGeom prst="roundRect">
            <a:avLst>
              <a:gd name="adj" fmla="val 1307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0294582-F00D-6E32-8ADB-807930712907}"/>
              </a:ext>
            </a:extLst>
          </p:cNvPr>
          <p:cNvSpPr>
            <a:spLocks noGrp="1"/>
          </p:cNvSpPr>
          <p:nvPr>
            <p:ph type="body" sz="quarter" idx="11"/>
          </p:nvPr>
        </p:nvSpPr>
        <p:spPr/>
        <p:txBody>
          <a:bodyPr>
            <a:normAutofit/>
          </a:bodyPr>
          <a:lstStyle/>
          <a:p>
            <a:r>
              <a:rPr lang="fr-fr" sz="1300" dirty="0"/>
              <a:t>Témoignages d’impact</a:t>
            </a:r>
          </a:p>
        </p:txBody>
      </p:sp>
      <p:sp>
        <p:nvSpPr>
          <p:cNvPr id="3" name="Text Placeholder 2">
            <a:extLst>
              <a:ext uri="{FF2B5EF4-FFF2-40B4-BE49-F238E27FC236}">
                <a16:creationId xmlns:a16="http://schemas.microsoft.com/office/drawing/2014/main" id="{BD742209-1601-4C68-4C95-598F212871DB}"/>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8E2A616D-C04A-3D7F-C326-DF7C5FB51094}"/>
              </a:ext>
            </a:extLst>
          </p:cNvPr>
          <p:cNvSpPr>
            <a:spLocks noGrp="1"/>
          </p:cNvSpPr>
          <p:nvPr>
            <p:ph type="body" sz="quarter" idx="13"/>
          </p:nvPr>
        </p:nvSpPr>
        <p:spPr/>
        <p:txBody>
          <a:bodyPr/>
          <a:lstStyle/>
          <a:p>
            <a:r>
              <a:rPr lang="fr-fr" dirty="0"/>
              <a:t>Premier jour</a:t>
            </a:r>
          </a:p>
        </p:txBody>
      </p:sp>
      <p:sp>
        <p:nvSpPr>
          <p:cNvPr id="6" name="TextBox 5">
            <a:extLst>
              <a:ext uri="{FF2B5EF4-FFF2-40B4-BE49-F238E27FC236}">
                <a16:creationId xmlns:a16="http://schemas.microsoft.com/office/drawing/2014/main" id="{FAED3EBB-98FA-8C44-9CFB-007205E4EAA6}"/>
              </a:ext>
            </a:extLst>
          </p:cNvPr>
          <p:cNvSpPr txBox="1"/>
          <p:nvPr/>
        </p:nvSpPr>
        <p:spPr>
          <a:xfrm>
            <a:off x="4714609" y="4609755"/>
            <a:ext cx="3087251" cy="12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a:lnSpc>
                <a:spcPct val="110000"/>
              </a:lnSpc>
            </a:pPr>
            <a:r>
              <a:rPr lang="fr-fr" sz="1700" kern="0" dirty="0">
                <a:solidFill>
                  <a:srgbClr val="F7F5E8"/>
                </a:solidFill>
                <a:latin typeface="Ubuntu" panose="020B0504030602030204" pitchFamily="34" charset="0"/>
                <a:ea typeface="Avenir Book" charset="0"/>
                <a:cs typeface="Avenir Book" charset="0"/>
                <a:sym typeface="Helvetica Neue"/>
              </a:rPr>
              <a:t>Prenez le temps d’</a:t>
            </a:r>
            <a:r>
              <a:rPr lang="fr-fr" sz="1700" b="1" kern="0" dirty="0">
                <a:solidFill>
                  <a:srgbClr val="F6891F"/>
                </a:solidFill>
                <a:latin typeface="Ubuntu" panose="020B0504030602030204" pitchFamily="34" charset="0"/>
                <a:ea typeface="Avenir Book" charset="0"/>
                <a:cs typeface="Avenir Book" charset="0"/>
                <a:sym typeface="Helvetica Neue"/>
              </a:rPr>
              <a:t>expliquer</a:t>
            </a:r>
            <a:r>
              <a:rPr lang="fr-fr" sz="1700" kern="0" dirty="0">
                <a:solidFill>
                  <a:srgbClr val="F6891F"/>
                </a:solidFill>
                <a:latin typeface="Ubuntu" panose="020B0504030602030204" pitchFamily="34" charset="0"/>
                <a:ea typeface="Avenir Book" charset="0"/>
                <a:cs typeface="Avenir Book" charset="0"/>
                <a:sym typeface="Helvetica Neue"/>
              </a:rPr>
              <a:t> </a:t>
            </a:r>
            <a:r>
              <a:rPr lang="fr-fr" sz="1700" b="1" kern="0" dirty="0">
                <a:solidFill>
                  <a:srgbClr val="F6891F"/>
                </a:solidFill>
                <a:latin typeface="Ubuntu" panose="020B0504030602030204" pitchFamily="34" charset="0"/>
                <a:ea typeface="Avenir Book" charset="0"/>
                <a:cs typeface="Avenir Book" charset="0"/>
                <a:sym typeface="Helvetica Neue"/>
              </a:rPr>
              <a:t>clairement</a:t>
            </a:r>
            <a:r>
              <a:rPr lang="fr-fr" sz="1700" kern="0" dirty="0">
                <a:solidFill>
                  <a:srgbClr val="F7F5E8"/>
                </a:solidFill>
                <a:latin typeface="Ubuntu" panose="020B0504030602030204" pitchFamily="34" charset="0"/>
                <a:ea typeface="Avenir Book" charset="0"/>
                <a:cs typeface="Avenir Book" charset="0"/>
                <a:sym typeface="Helvetica Neue"/>
              </a:rPr>
              <a:t> comment le travail de Special Olympics a </a:t>
            </a:r>
            <a:r>
              <a:rPr lang="fr-fr" sz="1700" kern="0">
                <a:solidFill>
                  <a:srgbClr val="F7F5E8"/>
                </a:solidFill>
                <a:latin typeface="Ubuntu" panose="020B0504030602030204" pitchFamily="34" charset="0"/>
                <a:ea typeface="Avenir Book" charset="0"/>
                <a:cs typeface="Avenir Book" charset="0"/>
                <a:sym typeface="Helvetica Neue"/>
              </a:rPr>
              <a:t>mené </a:t>
            </a:r>
            <a:br>
              <a:rPr lang="fr-fr" sz="1700" kern="0">
                <a:solidFill>
                  <a:srgbClr val="F7F5E8"/>
                </a:solidFill>
                <a:latin typeface="Ubuntu" panose="020B0504030602030204" pitchFamily="34" charset="0"/>
                <a:ea typeface="Avenir Book" charset="0"/>
                <a:cs typeface="Avenir Book" charset="0"/>
                <a:sym typeface="Helvetica Neue"/>
              </a:rPr>
            </a:br>
            <a:r>
              <a:rPr lang="fr-fr" sz="1700" kern="0">
                <a:solidFill>
                  <a:srgbClr val="F7F5E8"/>
                </a:solidFill>
                <a:latin typeface="Ubuntu" panose="020B0504030602030204" pitchFamily="34" charset="0"/>
                <a:ea typeface="Avenir Book" charset="0"/>
                <a:cs typeface="Avenir Book" charset="0"/>
                <a:sym typeface="Helvetica Neue"/>
              </a:rPr>
              <a:t>à </a:t>
            </a:r>
            <a:r>
              <a:rPr lang="fr-fr" sz="1700" kern="0" dirty="0">
                <a:solidFill>
                  <a:srgbClr val="F7F5E8"/>
                </a:solidFill>
                <a:latin typeface="Ubuntu" panose="020B0504030602030204" pitchFamily="34" charset="0"/>
                <a:ea typeface="Avenir Book" charset="0"/>
                <a:cs typeface="Avenir Book" charset="0"/>
                <a:sym typeface="Helvetica Neue"/>
              </a:rPr>
              <a:t>des changements positifs.</a:t>
            </a:r>
          </a:p>
        </p:txBody>
      </p:sp>
      <p:sp>
        <p:nvSpPr>
          <p:cNvPr id="8" name="TextBox 7">
            <a:extLst>
              <a:ext uri="{FF2B5EF4-FFF2-40B4-BE49-F238E27FC236}">
                <a16:creationId xmlns:a16="http://schemas.microsoft.com/office/drawing/2014/main" id="{F9A87957-FCF7-5A53-BBD5-432D06208BFE}"/>
              </a:ext>
            </a:extLst>
          </p:cNvPr>
          <p:cNvSpPr txBox="1"/>
          <p:nvPr/>
        </p:nvSpPr>
        <p:spPr>
          <a:xfrm>
            <a:off x="1530486" y="4606261"/>
            <a:ext cx="2742721" cy="1510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nSpc>
                <a:spcPct val="110000"/>
              </a:lnSpc>
            </a:pPr>
            <a:r>
              <a:rPr lang="fr-fr" sz="1700" b="1" dirty="0">
                <a:solidFill>
                  <a:srgbClr val="F6891F"/>
                </a:solidFill>
                <a:latin typeface="Ubuntu" panose="020B0504030602030204" pitchFamily="34" charset="0"/>
              </a:rPr>
              <a:t>Choisissez</a:t>
            </a:r>
            <a:r>
              <a:rPr lang="fr-fr" sz="1700" dirty="0">
                <a:solidFill>
                  <a:srgbClr val="F7F5E8"/>
                </a:solidFill>
                <a:latin typeface="Ubuntu" panose="020B0504030602030204" pitchFamily="34" charset="0"/>
              </a:rPr>
              <a:t> des témoignages sur des personnes qui ont </a:t>
            </a:r>
            <a:r>
              <a:rPr lang="fr-fr" sz="1700">
                <a:solidFill>
                  <a:srgbClr val="F7F5E8"/>
                </a:solidFill>
                <a:latin typeface="Ubuntu" panose="020B0504030602030204" pitchFamily="34" charset="0"/>
              </a:rPr>
              <a:t>vécu </a:t>
            </a:r>
            <a:br>
              <a:rPr lang="fr-fr" sz="1700">
                <a:solidFill>
                  <a:srgbClr val="F7F5E8"/>
                </a:solidFill>
                <a:latin typeface="Ubuntu" panose="020B0504030602030204" pitchFamily="34" charset="0"/>
              </a:rPr>
            </a:br>
            <a:r>
              <a:rPr lang="fr-fr" sz="1700">
                <a:solidFill>
                  <a:srgbClr val="F7F5E8"/>
                </a:solidFill>
                <a:latin typeface="Ubuntu" panose="020B0504030602030204" pitchFamily="34" charset="0"/>
              </a:rPr>
              <a:t>de </a:t>
            </a:r>
            <a:r>
              <a:rPr lang="fr-fr" sz="1700" dirty="0">
                <a:solidFill>
                  <a:srgbClr val="F7F5E8"/>
                </a:solidFill>
                <a:latin typeface="Ubuntu" panose="020B0504030602030204" pitchFamily="34" charset="0"/>
              </a:rPr>
              <a:t>profonds changements dans leur vie.</a:t>
            </a:r>
          </a:p>
        </p:txBody>
      </p:sp>
      <p:sp>
        <p:nvSpPr>
          <p:cNvPr id="7" name="Title 1">
            <a:extLst>
              <a:ext uri="{FF2B5EF4-FFF2-40B4-BE49-F238E27FC236}">
                <a16:creationId xmlns:a16="http://schemas.microsoft.com/office/drawing/2014/main" id="{D24AE381-5664-177C-7CA9-E83D33FD143F}"/>
              </a:ext>
            </a:extLst>
          </p:cNvPr>
          <p:cNvSpPr txBox="1">
            <a:spLocks/>
          </p:cNvSpPr>
          <p:nvPr/>
        </p:nvSpPr>
        <p:spPr>
          <a:xfrm>
            <a:off x="8051971" y="4609755"/>
            <a:ext cx="2677178" cy="1069051"/>
          </a:xfrm>
          <a:prstGeom prst="rect">
            <a:avLst/>
          </a:prstGeom>
          <a:no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fr-fr" sz="1700" dirty="0">
                <a:solidFill>
                  <a:srgbClr val="F7F5E8"/>
                </a:solidFill>
                <a:latin typeface="Ubuntu" panose="020B0504030602030204" pitchFamily="34" charset="0"/>
              </a:rPr>
              <a:t>N’oubliez pas de présenter le </a:t>
            </a:r>
            <a:r>
              <a:rPr lang="fr-fr" sz="1700" b="1">
                <a:solidFill>
                  <a:srgbClr val="F6891F"/>
                </a:solidFill>
                <a:latin typeface="Ubuntu" panose="020B0504030602030204" pitchFamily="34" charset="0"/>
              </a:rPr>
              <a:t>besoin</a:t>
            </a:r>
            <a:r>
              <a:rPr lang="fr-fr" sz="1700">
                <a:solidFill>
                  <a:srgbClr val="F7F5E8"/>
                </a:solidFill>
                <a:latin typeface="Ubuntu" panose="020B0504030602030204" pitchFamily="34" charset="0"/>
              </a:rPr>
              <a:t> </a:t>
            </a:r>
            <a:br>
              <a:rPr lang="fr-fr" sz="1700">
                <a:solidFill>
                  <a:srgbClr val="F7F5E8"/>
                </a:solidFill>
                <a:latin typeface="Ubuntu" panose="020B0504030602030204" pitchFamily="34" charset="0"/>
              </a:rPr>
            </a:br>
            <a:r>
              <a:rPr lang="fr-fr" sz="1700">
                <a:solidFill>
                  <a:srgbClr val="F7F5E8"/>
                </a:solidFill>
                <a:latin typeface="Ubuntu" panose="020B0504030602030204" pitchFamily="34" charset="0"/>
              </a:rPr>
              <a:t>et </a:t>
            </a:r>
            <a:r>
              <a:rPr lang="fr-fr" sz="1700" dirty="0">
                <a:solidFill>
                  <a:srgbClr val="F7F5E8"/>
                </a:solidFill>
                <a:latin typeface="Ubuntu" panose="020B0504030602030204" pitchFamily="34" charset="0"/>
              </a:rPr>
              <a:t>d’exposer l’</a:t>
            </a:r>
            <a:r>
              <a:rPr lang="fr-fr" sz="1700" b="1" dirty="0">
                <a:solidFill>
                  <a:srgbClr val="F6891F"/>
                </a:solidFill>
                <a:latin typeface="Ubuntu" panose="020B0504030602030204" pitchFamily="34" charset="0"/>
              </a:rPr>
              <a:t>impact</a:t>
            </a:r>
            <a:r>
              <a:rPr lang="fr-fr" sz="1700" dirty="0">
                <a:solidFill>
                  <a:srgbClr val="F7F5E8"/>
                </a:solidFill>
                <a:latin typeface="Ubuntu" panose="020B0504030602030204" pitchFamily="34" charset="0"/>
              </a:rPr>
              <a:t>.</a:t>
            </a:r>
          </a:p>
        </p:txBody>
      </p:sp>
      <p:pic>
        <p:nvPicPr>
          <p:cNvPr id="19" name="Picture 18" descr="Un enfant qui fléchit ses muscles&#10;&#10;Description générée automatiquement">
            <a:extLst>
              <a:ext uri="{FF2B5EF4-FFF2-40B4-BE49-F238E27FC236}">
                <a16:creationId xmlns:a16="http://schemas.microsoft.com/office/drawing/2014/main" id="{41EC174E-7A03-A6AB-870E-201B5AE74F51}"/>
              </a:ext>
            </a:extLst>
          </p:cNvPr>
          <p:cNvPicPr>
            <a:picLocks noChangeAspect="1"/>
          </p:cNvPicPr>
          <p:nvPr/>
        </p:nvPicPr>
        <p:blipFill rotWithShape="1">
          <a:blip r:embed="rId3">
            <a:extLst>
              <a:ext uri="{28A0092B-C50C-407E-A947-70E740481C1C}">
                <a14:useLocalDpi xmlns:a14="http://schemas.microsoft.com/office/drawing/2010/main" val="0"/>
              </a:ext>
            </a:extLst>
          </a:blip>
          <a:srcRect t="16562" b="44178"/>
          <a:stretch/>
        </p:blipFill>
        <p:spPr>
          <a:xfrm>
            <a:off x="954961" y="1410766"/>
            <a:ext cx="10103951" cy="2957745"/>
          </a:xfrm>
          <a:prstGeom prst="rect">
            <a:avLst/>
          </a:prstGeom>
        </p:spPr>
      </p:pic>
      <p:pic>
        <p:nvPicPr>
          <p:cNvPr id="22" name="Graphic 21">
            <a:extLst>
              <a:ext uri="{FF2B5EF4-FFF2-40B4-BE49-F238E27FC236}">
                <a16:creationId xmlns:a16="http://schemas.microsoft.com/office/drawing/2014/main" id="{677E170C-7A82-42C6-1FC0-D78DD5F6FC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73481" y="4221979"/>
            <a:ext cx="347725" cy="347725"/>
          </a:xfrm>
          <a:prstGeom prst="rect">
            <a:avLst/>
          </a:prstGeom>
        </p:spPr>
      </p:pic>
      <p:pic>
        <p:nvPicPr>
          <p:cNvPr id="25" name="Graphic 24">
            <a:extLst>
              <a:ext uri="{FF2B5EF4-FFF2-40B4-BE49-F238E27FC236}">
                <a16:creationId xmlns:a16="http://schemas.microsoft.com/office/drawing/2014/main" id="{ECCEE64D-AB5D-FFE5-7254-6C73C8D44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031188" y="4216219"/>
            <a:ext cx="347725" cy="347725"/>
          </a:xfrm>
          <a:prstGeom prst="rect">
            <a:avLst/>
          </a:prstGeom>
        </p:spPr>
      </p:pic>
      <p:pic>
        <p:nvPicPr>
          <p:cNvPr id="26" name="Graphic 25">
            <a:extLst>
              <a:ext uri="{FF2B5EF4-FFF2-40B4-BE49-F238E27FC236}">
                <a16:creationId xmlns:a16="http://schemas.microsoft.com/office/drawing/2014/main" id="{C267CE70-6DDF-494F-8F79-0911488551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650820" y="4216219"/>
            <a:ext cx="347725" cy="347725"/>
          </a:xfrm>
          <a:prstGeom prst="rect">
            <a:avLst/>
          </a:prstGeom>
        </p:spPr>
      </p:pic>
    </p:spTree>
    <p:extLst>
      <p:ext uri="{BB962C8B-B14F-4D97-AF65-F5344CB8AC3E}">
        <p14:creationId xmlns:p14="http://schemas.microsoft.com/office/powerpoint/2010/main" val="4290770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E7CB-48BA-FF9C-D49E-1CC8AE238A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91DD51-A19F-E428-FD0D-A03EE25C3E1E}"/>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Témoignages d’impact</a:t>
            </a:r>
          </a:p>
        </p:txBody>
      </p:sp>
      <p:sp>
        <p:nvSpPr>
          <p:cNvPr id="3" name="Text Placeholder 2">
            <a:extLst>
              <a:ext uri="{FF2B5EF4-FFF2-40B4-BE49-F238E27FC236}">
                <a16:creationId xmlns:a16="http://schemas.microsoft.com/office/drawing/2014/main" id="{B1573C10-C50F-90E3-C367-3A6F530416C4}"/>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3E206FAA-D15C-6BD7-C93D-DFA9C552F3E2}"/>
              </a:ext>
            </a:extLst>
          </p:cNvPr>
          <p:cNvSpPr>
            <a:spLocks noGrp="1"/>
          </p:cNvSpPr>
          <p:nvPr>
            <p:ph type="body" sz="quarter" idx="13"/>
          </p:nvPr>
        </p:nvSpPr>
        <p:spPr/>
        <p:txBody>
          <a:bodyPr/>
          <a:lstStyle/>
          <a:p>
            <a:r>
              <a:rPr lang="fr-fr" dirty="0"/>
              <a:t>Premier jour</a:t>
            </a:r>
          </a:p>
        </p:txBody>
      </p:sp>
      <p:sp>
        <p:nvSpPr>
          <p:cNvPr id="7" name="TextBox 6">
            <a:extLst>
              <a:ext uri="{FF2B5EF4-FFF2-40B4-BE49-F238E27FC236}">
                <a16:creationId xmlns:a16="http://schemas.microsoft.com/office/drawing/2014/main" id="{840E7B32-B3CB-8FDF-ABF5-D72793AD7DA7}"/>
              </a:ext>
            </a:extLst>
          </p:cNvPr>
          <p:cNvSpPr txBox="1"/>
          <p:nvPr/>
        </p:nvSpPr>
        <p:spPr>
          <a:xfrm>
            <a:off x="5410200" y="2836595"/>
            <a:ext cx="5240919" cy="1539396"/>
          </a:xfrm>
          <a:prstGeom prst="rect">
            <a:avLst/>
          </a:prstGeom>
          <a:noFill/>
        </p:spPr>
        <p:txBody>
          <a:bodyPr wrap="square" rtlCol="0">
            <a:spAutoFit/>
          </a:bodyPr>
          <a:lstStyle/>
          <a:p>
            <a:pPr>
              <a:lnSpc>
                <a:spcPct val="120000"/>
              </a:lnSpc>
              <a:spcAft>
                <a:spcPts val="600"/>
              </a:spcAft>
            </a:pPr>
            <a:r>
              <a:rPr lang="fr-fr" b="1" dirty="0">
                <a:solidFill>
                  <a:srgbClr val="F6891F"/>
                </a:solidFill>
                <a:latin typeface="Ubuntu" panose="020B0504030602030204" pitchFamily="34" charset="0"/>
              </a:rPr>
              <a:t>Pensez au travail que Special Olympics accomplit dans votre Programme.</a:t>
            </a:r>
          </a:p>
          <a:p>
            <a:pPr marL="533400" indent="-355600">
              <a:lnSpc>
                <a:spcPct val="120000"/>
              </a:lnSpc>
              <a:spcAft>
                <a:spcPts val="600"/>
              </a:spcAft>
              <a:buBlip>
                <a:blip r:embed="rId3"/>
              </a:buBlip>
            </a:pPr>
            <a:r>
              <a:rPr lang="fr-fr" dirty="0">
                <a:solidFill>
                  <a:srgbClr val="292662"/>
                </a:solidFill>
                <a:latin typeface="Ubuntu" panose="020B0504030602030204" pitchFamily="34" charset="0"/>
              </a:rPr>
              <a:t>Quel est l’objectif de ce travail ?</a:t>
            </a:r>
          </a:p>
          <a:p>
            <a:pPr marL="533400" indent="-355600">
              <a:lnSpc>
                <a:spcPct val="120000"/>
              </a:lnSpc>
              <a:spcAft>
                <a:spcPts val="600"/>
              </a:spcAft>
              <a:buBlip>
                <a:blip r:embed="rId3"/>
              </a:buBlip>
            </a:pPr>
            <a:r>
              <a:rPr lang="fr-fr" dirty="0">
                <a:solidFill>
                  <a:srgbClr val="292662"/>
                </a:solidFill>
                <a:latin typeface="Ubuntu" panose="020B0504030602030204" pitchFamily="34" charset="0"/>
              </a:rPr>
              <a:t>Quel impact devez-vous rechercher ?</a:t>
            </a:r>
          </a:p>
        </p:txBody>
      </p:sp>
      <p:sp>
        <p:nvSpPr>
          <p:cNvPr id="9" name="Rectangle: Rounded Corners 8">
            <a:extLst>
              <a:ext uri="{FF2B5EF4-FFF2-40B4-BE49-F238E27FC236}">
                <a16:creationId xmlns:a16="http://schemas.microsoft.com/office/drawing/2014/main" id="{AB685B64-4E96-D467-7695-E40A8542C068}"/>
              </a:ext>
            </a:extLst>
          </p:cNvPr>
          <p:cNvSpPr/>
          <p:nvPr/>
        </p:nvSpPr>
        <p:spPr>
          <a:xfrm>
            <a:off x="-351419"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8C5C930-B9F3-FDEC-160D-6C5D59CA3AEB}"/>
              </a:ext>
            </a:extLst>
          </p:cNvPr>
          <p:cNvSpPr txBox="1"/>
          <p:nvPr/>
        </p:nvSpPr>
        <p:spPr>
          <a:xfrm>
            <a:off x="1794881" y="1968665"/>
            <a:ext cx="2777119" cy="867930"/>
          </a:xfrm>
          <a:prstGeom prst="rect">
            <a:avLst/>
          </a:prstGeom>
          <a:noFill/>
        </p:spPr>
        <p:txBody>
          <a:bodyPr wrap="square" rtlCol="0">
            <a:spAutoFit/>
          </a:bodyPr>
          <a:lstStyle/>
          <a:p>
            <a:pPr>
              <a:lnSpc>
                <a:spcPct val="90000"/>
              </a:lnSpc>
              <a:spcAft>
                <a:spcPts val="800"/>
              </a:spcAft>
            </a:pPr>
            <a:r>
              <a:rPr lang="fr-fr" sz="2800" b="1" dirty="0">
                <a:solidFill>
                  <a:srgbClr val="F6891F"/>
                </a:solidFill>
                <a:latin typeface="Ubuntu" panose="020B0504030602030204" pitchFamily="34" charset="0"/>
              </a:rPr>
              <a:t>Discussion autour des témoignages d’impact</a:t>
            </a:r>
          </a:p>
        </p:txBody>
      </p:sp>
      <p:pic>
        <p:nvPicPr>
          <p:cNvPr id="8" name="Graphic 7">
            <a:extLst>
              <a:ext uri="{FF2B5EF4-FFF2-40B4-BE49-F238E27FC236}">
                <a16:creationId xmlns:a16="http://schemas.microsoft.com/office/drawing/2014/main" id="{7FD55136-ED85-71F6-AF3F-A63E2965D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Tree>
    <p:extLst>
      <p:ext uri="{BB962C8B-B14F-4D97-AF65-F5344CB8AC3E}">
        <p14:creationId xmlns:p14="http://schemas.microsoft.com/office/powerpoint/2010/main" val="2389998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EF28A8-BB9D-4BE2-2FFA-AEBB765530AC}"/>
              </a:ext>
            </a:extLst>
          </p:cNvPr>
          <p:cNvSpPr>
            <a:spLocks noGrp="1"/>
          </p:cNvSpPr>
          <p:nvPr>
            <p:ph type="body" sz="quarter" idx="10"/>
          </p:nvPr>
        </p:nvSpPr>
        <p:spPr/>
        <p:txBody>
          <a:bodyPr/>
          <a:lstStyle/>
          <a:p>
            <a:r>
              <a:rPr lang="fr-fr" dirty="0"/>
              <a:t>Premier jour</a:t>
            </a:r>
          </a:p>
        </p:txBody>
      </p:sp>
      <p:sp>
        <p:nvSpPr>
          <p:cNvPr id="6" name="Text Placeholder 5">
            <a:extLst>
              <a:ext uri="{FF2B5EF4-FFF2-40B4-BE49-F238E27FC236}">
                <a16:creationId xmlns:a16="http://schemas.microsoft.com/office/drawing/2014/main" id="{FCD54328-59AF-5C85-2E8A-FB9DE2351329}"/>
              </a:ext>
            </a:extLst>
          </p:cNvPr>
          <p:cNvSpPr>
            <a:spLocks noGrp="1"/>
          </p:cNvSpPr>
          <p:nvPr>
            <p:ph type="body" sz="quarter" idx="11"/>
          </p:nvPr>
        </p:nvSpPr>
        <p:spPr>
          <a:xfrm>
            <a:off x="6096000" y="2775308"/>
            <a:ext cx="4521693" cy="1307383"/>
          </a:xfrm>
        </p:spPr>
        <p:txBody>
          <a:bodyPr/>
          <a:lstStyle/>
          <a:p>
            <a:pPr>
              <a:lnSpc>
                <a:spcPct val="95000"/>
              </a:lnSpc>
            </a:pPr>
            <a:r>
              <a:rPr lang="fr-fr" dirty="0"/>
              <a:t>Engagement des frères et sœurs</a:t>
            </a:r>
          </a:p>
        </p:txBody>
      </p:sp>
      <p:sp>
        <p:nvSpPr>
          <p:cNvPr id="7" name="Text Placeholder 6">
            <a:extLst>
              <a:ext uri="{FF2B5EF4-FFF2-40B4-BE49-F238E27FC236}">
                <a16:creationId xmlns:a16="http://schemas.microsoft.com/office/drawing/2014/main" id="{09617CF3-A228-A679-B4CA-459FBDFCD1BD}"/>
              </a:ext>
            </a:extLst>
          </p:cNvPr>
          <p:cNvSpPr>
            <a:spLocks noGrp="1"/>
          </p:cNvSpPr>
          <p:nvPr>
            <p:ph type="body" sz="quarter" idx="12"/>
          </p:nvPr>
        </p:nvSpPr>
        <p:spPr>
          <a:xfrm>
            <a:off x="4702174" y="3238012"/>
            <a:ext cx="957943" cy="514481"/>
          </a:xfrm>
        </p:spPr>
        <p:txBody>
          <a:bodyPr>
            <a:normAutofit fontScale="92500" lnSpcReduction="20000"/>
          </a:bodyPr>
          <a:lstStyle/>
          <a:p>
            <a:r>
              <a:rPr lang="fr-fr" dirty="0"/>
              <a:t>1.4.</a:t>
            </a:r>
          </a:p>
        </p:txBody>
      </p:sp>
      <p:sp>
        <p:nvSpPr>
          <p:cNvPr id="8" name="Text Placeholder 7">
            <a:extLst>
              <a:ext uri="{FF2B5EF4-FFF2-40B4-BE49-F238E27FC236}">
                <a16:creationId xmlns:a16="http://schemas.microsoft.com/office/drawing/2014/main" id="{E2BF4596-D8AE-ACE5-E8AF-E2BB61D3AABD}"/>
              </a:ext>
            </a:extLst>
          </p:cNvPr>
          <p:cNvSpPr>
            <a:spLocks noGrp="1"/>
          </p:cNvSpPr>
          <p:nvPr>
            <p:ph type="body" sz="quarter" idx="13"/>
          </p:nvPr>
        </p:nvSpPr>
        <p:spPr/>
        <p:txBody>
          <a:bodyPr>
            <a:normAutofit/>
          </a:bodyPr>
          <a:lstStyle/>
          <a:p>
            <a:r>
              <a:rPr lang="fr-fr" dirty="0"/>
              <a:t>1</a:t>
            </a:r>
          </a:p>
        </p:txBody>
      </p:sp>
    </p:spTree>
    <p:extLst>
      <p:ext uri="{BB962C8B-B14F-4D97-AF65-F5344CB8AC3E}">
        <p14:creationId xmlns:p14="http://schemas.microsoft.com/office/powerpoint/2010/main" val="160030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1D7F-2186-EF6B-AFAE-ABF6CEF91C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D55EA-3D68-D199-9F83-CC6A9DFD9172}"/>
              </a:ext>
            </a:extLst>
          </p:cNvPr>
          <p:cNvSpPr>
            <a:spLocks noGrp="1"/>
          </p:cNvSpPr>
          <p:nvPr>
            <p:ph type="body" sz="quarter" idx="11"/>
          </p:nvPr>
        </p:nvSpPr>
        <p:spPr>
          <a:xfrm>
            <a:off x="9742716" y="444728"/>
            <a:ext cx="1762744" cy="632958"/>
          </a:xfrm>
        </p:spPr>
        <p:txBody>
          <a:bodyPr/>
          <a:lstStyle/>
          <a:p>
            <a:pPr>
              <a:lnSpc>
                <a:spcPct val="100000"/>
              </a:lnSpc>
            </a:pPr>
            <a:r>
              <a:rPr lang="fr-fr" dirty="0"/>
              <a:t>Engagement des frères et sœurs</a:t>
            </a:r>
          </a:p>
        </p:txBody>
      </p:sp>
      <p:sp>
        <p:nvSpPr>
          <p:cNvPr id="3" name="Text Placeholder 2">
            <a:extLst>
              <a:ext uri="{FF2B5EF4-FFF2-40B4-BE49-F238E27FC236}">
                <a16:creationId xmlns:a16="http://schemas.microsoft.com/office/drawing/2014/main" id="{239AF5F3-61AC-F19B-5D98-C5C7ACB29C0B}"/>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9841A838-ED00-3CF8-7F54-574ADACAC1EE}"/>
              </a:ext>
            </a:extLst>
          </p:cNvPr>
          <p:cNvSpPr>
            <a:spLocks noGrp="1"/>
          </p:cNvSpPr>
          <p:nvPr>
            <p:ph type="body" sz="quarter" idx="13"/>
          </p:nvPr>
        </p:nvSpPr>
        <p:spPr/>
        <p:txBody>
          <a:bodyPr/>
          <a:lstStyle/>
          <a:p>
            <a:r>
              <a:rPr lang="fr-fr" dirty="0"/>
              <a:t>Premier jour</a:t>
            </a:r>
          </a:p>
        </p:txBody>
      </p:sp>
      <p:sp>
        <p:nvSpPr>
          <p:cNvPr id="5" name="Rectangle: Rounded Corners 4">
            <a:extLst>
              <a:ext uri="{FF2B5EF4-FFF2-40B4-BE49-F238E27FC236}">
                <a16:creationId xmlns:a16="http://schemas.microsoft.com/office/drawing/2014/main" id="{06769E35-B3A8-92D6-2F7A-E4AB817338A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F9C0D6A2-2447-3E0F-5DCD-7013CE0B9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6DAFE00E-7134-76A7-1F9C-92DAA4ED97F8}"/>
              </a:ext>
            </a:extLst>
          </p:cNvPr>
          <p:cNvSpPr txBox="1"/>
          <p:nvPr/>
        </p:nvSpPr>
        <p:spPr>
          <a:xfrm>
            <a:off x="1244599" y="2000357"/>
            <a:ext cx="1916112"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Activité</a:t>
            </a:r>
          </a:p>
        </p:txBody>
      </p:sp>
      <p:sp>
        <p:nvSpPr>
          <p:cNvPr id="8" name="TextBox 7">
            <a:extLst>
              <a:ext uri="{FF2B5EF4-FFF2-40B4-BE49-F238E27FC236}">
                <a16:creationId xmlns:a16="http://schemas.microsoft.com/office/drawing/2014/main" id="{3B518499-96C1-5522-E089-6847FCF4FFEC}"/>
              </a:ext>
            </a:extLst>
          </p:cNvPr>
          <p:cNvSpPr txBox="1"/>
          <p:nvPr/>
        </p:nvSpPr>
        <p:spPr>
          <a:xfrm>
            <a:off x="1244599" y="2644914"/>
            <a:ext cx="2559909" cy="400110"/>
          </a:xfrm>
          <a:prstGeom prst="rect">
            <a:avLst/>
          </a:prstGeom>
          <a:noFill/>
        </p:spPr>
        <p:txBody>
          <a:bodyPr wrap="square" rtlCol="0">
            <a:spAutoFit/>
          </a:bodyPr>
          <a:lstStyle/>
          <a:p>
            <a:r>
              <a:rPr lang="fr-fr" sz="2000" dirty="0">
                <a:solidFill>
                  <a:schemeClr val="bg1"/>
                </a:solidFill>
                <a:latin typeface="Ubuntu" panose="020B0504030602030204" pitchFamily="34" charset="0"/>
              </a:rPr>
              <a:t>Activité de l’iceberg</a:t>
            </a:r>
          </a:p>
        </p:txBody>
      </p:sp>
      <p:pic>
        <p:nvPicPr>
          <p:cNvPr id="10" name="Content Placeholder 5">
            <a:extLst>
              <a:ext uri="{FF2B5EF4-FFF2-40B4-BE49-F238E27FC236}">
                <a16:creationId xmlns:a16="http://schemas.microsoft.com/office/drawing/2014/main" id="{B07970BC-944F-1C8D-5482-DD8B3270F47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16827" y="1413355"/>
            <a:ext cx="3950095" cy="4999338"/>
          </a:xfrm>
          <a:prstGeom prst="rect">
            <a:avLst/>
          </a:prstGeom>
        </p:spPr>
      </p:pic>
      <p:sp>
        <p:nvSpPr>
          <p:cNvPr id="9" name="TextBox 8">
            <a:extLst>
              <a:ext uri="{FF2B5EF4-FFF2-40B4-BE49-F238E27FC236}">
                <a16:creationId xmlns:a16="http://schemas.microsoft.com/office/drawing/2014/main" id="{70897155-9EF8-ACB5-893D-D87D198C12E8}"/>
              </a:ext>
            </a:extLst>
          </p:cNvPr>
          <p:cNvSpPr txBox="1"/>
          <p:nvPr/>
        </p:nvSpPr>
        <p:spPr>
          <a:xfrm>
            <a:off x="7458179" y="2395032"/>
            <a:ext cx="1466040" cy="45243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caractéristiques physiques</a:t>
            </a:r>
          </a:p>
        </p:txBody>
      </p:sp>
      <p:sp>
        <p:nvSpPr>
          <p:cNvPr id="12" name="TextBox 11">
            <a:extLst>
              <a:ext uri="{FF2B5EF4-FFF2-40B4-BE49-F238E27FC236}">
                <a16:creationId xmlns:a16="http://schemas.microsoft.com/office/drawing/2014/main" id="{910B9E8A-AC8F-31F2-9606-01E584B8FCF7}"/>
              </a:ext>
            </a:extLst>
          </p:cNvPr>
          <p:cNvSpPr txBox="1"/>
          <p:nvPr/>
        </p:nvSpPr>
        <p:spPr>
          <a:xfrm>
            <a:off x="6960411" y="2959208"/>
            <a:ext cx="1466040" cy="27238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accent</a:t>
            </a:r>
          </a:p>
        </p:txBody>
      </p:sp>
      <p:sp>
        <p:nvSpPr>
          <p:cNvPr id="13" name="TextBox 12">
            <a:extLst>
              <a:ext uri="{FF2B5EF4-FFF2-40B4-BE49-F238E27FC236}">
                <a16:creationId xmlns:a16="http://schemas.microsoft.com/office/drawing/2014/main" id="{1E717435-4C81-FD43-9801-1F37D596BD5F}"/>
              </a:ext>
            </a:extLst>
          </p:cNvPr>
          <p:cNvSpPr txBox="1"/>
          <p:nvPr/>
        </p:nvSpPr>
        <p:spPr>
          <a:xfrm>
            <a:off x="8068486" y="3089197"/>
            <a:ext cx="1466040" cy="27238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vêtements</a:t>
            </a:r>
          </a:p>
        </p:txBody>
      </p:sp>
      <p:sp>
        <p:nvSpPr>
          <p:cNvPr id="14" name="TextBox 13">
            <a:extLst>
              <a:ext uri="{FF2B5EF4-FFF2-40B4-BE49-F238E27FC236}">
                <a16:creationId xmlns:a16="http://schemas.microsoft.com/office/drawing/2014/main" id="{3B9DBDA4-E6CF-0333-5058-DE6D2BEEEA7F}"/>
              </a:ext>
            </a:extLst>
          </p:cNvPr>
          <p:cNvSpPr txBox="1"/>
          <p:nvPr/>
        </p:nvSpPr>
        <p:spPr>
          <a:xfrm>
            <a:off x="7271562" y="3627864"/>
            <a:ext cx="1904188" cy="27238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expériences passées </a:t>
            </a:r>
          </a:p>
        </p:txBody>
      </p:sp>
      <p:sp>
        <p:nvSpPr>
          <p:cNvPr id="15" name="TextBox 14">
            <a:extLst>
              <a:ext uri="{FF2B5EF4-FFF2-40B4-BE49-F238E27FC236}">
                <a16:creationId xmlns:a16="http://schemas.microsoft.com/office/drawing/2014/main" id="{4370883C-CCA7-8DF5-F2C6-B1F55434C69C}"/>
              </a:ext>
            </a:extLst>
          </p:cNvPr>
          <p:cNvSpPr txBox="1"/>
          <p:nvPr/>
        </p:nvSpPr>
        <p:spPr>
          <a:xfrm>
            <a:off x="6995337" y="4060252"/>
            <a:ext cx="1904188" cy="27238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où nous avons grandi</a:t>
            </a:r>
          </a:p>
        </p:txBody>
      </p:sp>
      <p:sp>
        <p:nvSpPr>
          <p:cNvPr id="16" name="TextBox 15">
            <a:extLst>
              <a:ext uri="{FF2B5EF4-FFF2-40B4-BE49-F238E27FC236}">
                <a16:creationId xmlns:a16="http://schemas.microsoft.com/office/drawing/2014/main" id="{F176B7E8-8B7F-929D-CFE6-06D724EA36F8}"/>
              </a:ext>
            </a:extLst>
          </p:cNvPr>
          <p:cNvSpPr txBox="1"/>
          <p:nvPr/>
        </p:nvSpPr>
        <p:spPr>
          <a:xfrm>
            <a:off x="7998743" y="4583192"/>
            <a:ext cx="1904188" cy="27238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valeurs</a:t>
            </a:r>
          </a:p>
        </p:txBody>
      </p:sp>
      <p:sp>
        <p:nvSpPr>
          <p:cNvPr id="17" name="TextBox 16">
            <a:extLst>
              <a:ext uri="{FF2B5EF4-FFF2-40B4-BE49-F238E27FC236}">
                <a16:creationId xmlns:a16="http://schemas.microsoft.com/office/drawing/2014/main" id="{DF337CC0-3067-849F-5BA1-048F89351DA4}"/>
              </a:ext>
            </a:extLst>
          </p:cNvPr>
          <p:cNvSpPr txBox="1"/>
          <p:nvPr/>
        </p:nvSpPr>
        <p:spPr>
          <a:xfrm>
            <a:off x="7326530" y="4738233"/>
            <a:ext cx="1338076" cy="45243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nos goûts et aversions</a:t>
            </a:r>
          </a:p>
        </p:txBody>
      </p:sp>
      <p:sp>
        <p:nvSpPr>
          <p:cNvPr id="18" name="TextBox 17">
            <a:extLst>
              <a:ext uri="{FF2B5EF4-FFF2-40B4-BE49-F238E27FC236}">
                <a16:creationId xmlns:a16="http://schemas.microsoft.com/office/drawing/2014/main" id="{2AA17CC2-BAAE-86AE-45EC-A82FDD20025D}"/>
              </a:ext>
            </a:extLst>
          </p:cNvPr>
          <p:cNvSpPr txBox="1"/>
          <p:nvPr/>
        </p:nvSpPr>
        <p:spPr>
          <a:xfrm>
            <a:off x="7872662" y="5291390"/>
            <a:ext cx="976064" cy="272382"/>
          </a:xfrm>
          <a:prstGeom prst="rect">
            <a:avLst/>
          </a:prstGeom>
          <a:noFill/>
        </p:spPr>
        <p:txBody>
          <a:bodyPr wrap="square" rtlCol="0">
            <a:spAutoFit/>
          </a:bodyPr>
          <a:lstStyle/>
          <a:p>
            <a:pPr algn="ctr">
              <a:lnSpc>
                <a:spcPct val="90000"/>
              </a:lnSpc>
            </a:pPr>
            <a:r>
              <a:rPr lang="fr-fr" sz="1300" dirty="0">
                <a:latin typeface="Comic Sans MS bold italic" panose="030F0902030302060204" pitchFamily="66" charset="0"/>
              </a:rPr>
              <a:t>croyances</a:t>
            </a:r>
          </a:p>
        </p:txBody>
      </p:sp>
    </p:spTree>
    <p:extLst>
      <p:ext uri="{BB962C8B-B14F-4D97-AF65-F5344CB8AC3E}">
        <p14:creationId xmlns:p14="http://schemas.microsoft.com/office/powerpoint/2010/main" val="1734810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8EF7-8B54-A089-C00C-B29094B215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702EA65-3973-0117-3CFA-C635E9A4C4C2}"/>
              </a:ext>
            </a:extLst>
          </p:cNvPr>
          <p:cNvSpPr>
            <a:spLocks noGrp="1"/>
          </p:cNvSpPr>
          <p:nvPr>
            <p:ph type="body" sz="quarter" idx="11"/>
          </p:nvPr>
        </p:nvSpPr>
        <p:spPr>
          <a:xfrm>
            <a:off x="9743210" y="444728"/>
            <a:ext cx="2155371" cy="632958"/>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Engagement </a:t>
            </a:r>
            <a:r>
              <a:rPr kumimoji="0" lang="fr-fr"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des </a:t>
            </a:r>
            <a:br>
              <a:rPr kumimoji="0" lang="fr-fr"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br>
            <a:r>
              <a:rPr kumimoji="0" lang="fr-fr" b="1" i="0" u="none" strike="noStrike" kern="1200" cap="none" spc="0" normalizeH="0" baseline="0" noProof="0">
                <a:ln>
                  <a:noFill/>
                </a:ln>
                <a:solidFill>
                  <a:prstClr val="white"/>
                </a:solidFill>
                <a:effectLst/>
                <a:uLnTx/>
                <a:uFillTx/>
                <a:latin typeface="Ubuntu Light" panose="020B0304030602030204" pitchFamily="34" charset="0"/>
                <a:ea typeface="+mn-ea"/>
                <a:cs typeface="+mn-cs"/>
              </a:rPr>
              <a:t>frères </a:t>
            </a:r>
            <a:r>
              <a:rPr kumimoji="0" lang="fr-fr"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et sœurs</a:t>
            </a:r>
          </a:p>
        </p:txBody>
      </p:sp>
      <p:sp>
        <p:nvSpPr>
          <p:cNvPr id="6" name="Text Placeholder 5">
            <a:extLst>
              <a:ext uri="{FF2B5EF4-FFF2-40B4-BE49-F238E27FC236}">
                <a16:creationId xmlns:a16="http://schemas.microsoft.com/office/drawing/2014/main" id="{8CE3928D-EB1D-A095-3D4B-117AEE935573}"/>
              </a:ext>
            </a:extLst>
          </p:cNvPr>
          <p:cNvSpPr>
            <a:spLocks noGrp="1"/>
          </p:cNvSpPr>
          <p:nvPr>
            <p:ph type="body" sz="quarter" idx="12"/>
          </p:nvPr>
        </p:nvSpPr>
        <p:spPr>
          <a:xfrm>
            <a:off x="9339945" y="575623"/>
            <a:ext cx="528061" cy="356260"/>
          </a:xfrm>
        </p:spPr>
        <p:txBody>
          <a:bodyPr/>
          <a:lstStyle/>
          <a:p>
            <a:r>
              <a:rPr lang="fr-fr" dirty="0"/>
              <a:t>1.4.</a:t>
            </a:r>
          </a:p>
        </p:txBody>
      </p:sp>
      <p:sp>
        <p:nvSpPr>
          <p:cNvPr id="7" name="Text Placeholder 6">
            <a:extLst>
              <a:ext uri="{FF2B5EF4-FFF2-40B4-BE49-F238E27FC236}">
                <a16:creationId xmlns:a16="http://schemas.microsoft.com/office/drawing/2014/main" id="{F95FE4A3-561C-3668-DC35-8E04D8E533EC}"/>
              </a:ext>
            </a:extLst>
          </p:cNvPr>
          <p:cNvSpPr>
            <a:spLocks noGrp="1"/>
          </p:cNvSpPr>
          <p:nvPr>
            <p:ph type="body" sz="quarter" idx="13"/>
          </p:nvPr>
        </p:nvSpPr>
        <p:spPr/>
        <p:txBody>
          <a:bodyPr/>
          <a:lstStyle/>
          <a:p>
            <a:r>
              <a:rPr lang="fr-fr" dirty="0"/>
              <a:t>Premier jour</a:t>
            </a:r>
          </a:p>
        </p:txBody>
      </p:sp>
      <p:sp>
        <p:nvSpPr>
          <p:cNvPr id="8" name="Rectangle: Rounded Corners 7">
            <a:extLst>
              <a:ext uri="{FF2B5EF4-FFF2-40B4-BE49-F238E27FC236}">
                <a16:creationId xmlns:a16="http://schemas.microsoft.com/office/drawing/2014/main" id="{E273F5E6-2384-0070-6275-2B8BF228358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5FDE5E0-74BF-85DC-A003-8738B6CB1389}"/>
              </a:ext>
            </a:extLst>
          </p:cNvPr>
          <p:cNvSpPr txBox="1"/>
          <p:nvPr/>
        </p:nvSpPr>
        <p:spPr>
          <a:xfrm>
            <a:off x="4964798" y="2721113"/>
            <a:ext cx="6190882" cy="2690480"/>
          </a:xfrm>
          <a:prstGeom prst="rect">
            <a:avLst/>
          </a:prstGeom>
          <a:noFill/>
        </p:spPr>
        <p:txBody>
          <a:bodyPr wrap="square" rtlCol="0">
            <a:spAutoFit/>
          </a:bodyPr>
          <a:lstStyle/>
          <a:p>
            <a:pPr marL="355600" indent="-355600">
              <a:lnSpc>
                <a:spcPct val="120000"/>
              </a:lnSpc>
              <a:spcAft>
                <a:spcPts val="1200"/>
              </a:spcAft>
              <a:buBlip>
                <a:blip r:embed="rId3"/>
              </a:buBlip>
            </a:pPr>
            <a:r>
              <a:rPr lang="fr-fr" dirty="0">
                <a:solidFill>
                  <a:srgbClr val="292662"/>
                </a:solidFill>
                <a:latin typeface="Ubuntu" panose="020B0504030602030204" pitchFamily="34" charset="0"/>
              </a:rPr>
              <a:t>Quel est l’impact des caractéristiques apparentes sur nous en tant que leaders familiaux ? </a:t>
            </a:r>
          </a:p>
          <a:p>
            <a:pPr marL="355600" indent="-355600">
              <a:lnSpc>
                <a:spcPct val="120000"/>
              </a:lnSpc>
              <a:spcAft>
                <a:spcPts val="1200"/>
              </a:spcAft>
              <a:buBlip>
                <a:blip r:embed="rId3"/>
              </a:buBlip>
            </a:pPr>
            <a:r>
              <a:rPr lang="fr-fr" dirty="0">
                <a:solidFill>
                  <a:srgbClr val="292662"/>
                </a:solidFill>
                <a:latin typeface="Ubuntu" panose="020B0504030602030204" pitchFamily="34" charset="0"/>
              </a:rPr>
              <a:t>Quel est l’impact des caractéristiques cachées </a:t>
            </a:r>
            <a:r>
              <a:rPr lang="fr-fr">
                <a:solidFill>
                  <a:srgbClr val="292662"/>
                </a:solidFill>
                <a:latin typeface="Ubuntu" panose="020B0504030602030204" pitchFamily="34" charset="0"/>
              </a:rPr>
              <a:t>sous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la </a:t>
            </a:r>
            <a:r>
              <a:rPr lang="fr-fr" dirty="0">
                <a:solidFill>
                  <a:srgbClr val="292662"/>
                </a:solidFill>
                <a:latin typeface="Ubuntu" panose="020B0504030602030204" pitchFamily="34" charset="0"/>
              </a:rPr>
              <a:t>surface sur nous en tant que leaders familiaux ? </a:t>
            </a:r>
          </a:p>
          <a:p>
            <a:pPr marL="355600" indent="-355600">
              <a:lnSpc>
                <a:spcPct val="120000"/>
              </a:lnSpc>
              <a:spcAft>
                <a:spcPts val="1200"/>
              </a:spcAft>
              <a:buBlip>
                <a:blip r:embed="rId3"/>
              </a:buBlip>
            </a:pPr>
            <a:r>
              <a:rPr lang="fr-fr" dirty="0">
                <a:solidFill>
                  <a:srgbClr val="292662"/>
                </a:solidFill>
                <a:latin typeface="Ubuntu" panose="020B0504030602030204" pitchFamily="34" charset="0"/>
              </a:rPr>
              <a:t>Comment pouvons-nous utiliser ces icebergs pour nous aider à mieux nous comprendre les uns </a:t>
            </a:r>
            <a:r>
              <a:rPr lang="fr-fr">
                <a:solidFill>
                  <a:srgbClr val="292662"/>
                </a:solidFill>
                <a:latin typeface="Ubuntu" panose="020B0504030602030204" pitchFamily="34" charset="0"/>
              </a:rPr>
              <a:t>les </a:t>
            </a:r>
            <a:br>
              <a:rPr lang="fr-fr">
                <a:solidFill>
                  <a:srgbClr val="292662"/>
                </a:solidFill>
                <a:latin typeface="Ubuntu" panose="020B0504030602030204" pitchFamily="34" charset="0"/>
              </a:rPr>
            </a:br>
            <a:r>
              <a:rPr lang="fr-fr">
                <a:solidFill>
                  <a:srgbClr val="292662"/>
                </a:solidFill>
                <a:latin typeface="Ubuntu" panose="020B0504030602030204" pitchFamily="34" charset="0"/>
              </a:rPr>
              <a:t>autres </a:t>
            </a:r>
            <a:r>
              <a:rPr lang="fr-fr" dirty="0">
                <a:solidFill>
                  <a:srgbClr val="292662"/>
                </a:solidFill>
                <a:latin typeface="Ubuntu" panose="020B0504030602030204" pitchFamily="34" charset="0"/>
              </a:rPr>
              <a:t>en tant que leaders ?</a:t>
            </a:r>
          </a:p>
        </p:txBody>
      </p:sp>
      <p:sp>
        <p:nvSpPr>
          <p:cNvPr id="3" name="TextBox 2">
            <a:extLst>
              <a:ext uri="{FF2B5EF4-FFF2-40B4-BE49-F238E27FC236}">
                <a16:creationId xmlns:a16="http://schemas.microsoft.com/office/drawing/2014/main" id="{1A7EA153-6C02-AC99-8905-9A11BFF7F51B}"/>
              </a:ext>
            </a:extLst>
          </p:cNvPr>
          <p:cNvSpPr txBox="1"/>
          <p:nvPr/>
        </p:nvSpPr>
        <p:spPr>
          <a:xfrm>
            <a:off x="1244598" y="2000357"/>
            <a:ext cx="2199641"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Réflexion</a:t>
            </a:r>
          </a:p>
        </p:txBody>
      </p:sp>
      <p:sp>
        <p:nvSpPr>
          <p:cNvPr id="4" name="TextBox 3">
            <a:extLst>
              <a:ext uri="{FF2B5EF4-FFF2-40B4-BE49-F238E27FC236}">
                <a16:creationId xmlns:a16="http://schemas.microsoft.com/office/drawing/2014/main" id="{4ACF78AB-8684-3AF4-6DA2-6249ACCE8035}"/>
              </a:ext>
            </a:extLst>
          </p:cNvPr>
          <p:cNvSpPr txBox="1"/>
          <p:nvPr/>
        </p:nvSpPr>
        <p:spPr>
          <a:xfrm>
            <a:off x="1244599" y="2644914"/>
            <a:ext cx="2733041" cy="400110"/>
          </a:xfrm>
          <a:prstGeom prst="rect">
            <a:avLst/>
          </a:prstGeom>
          <a:noFill/>
        </p:spPr>
        <p:txBody>
          <a:bodyPr wrap="square" rtlCol="0">
            <a:spAutoFit/>
          </a:bodyPr>
          <a:lstStyle/>
          <a:p>
            <a:r>
              <a:rPr lang="fr-fr" sz="2000" dirty="0">
                <a:solidFill>
                  <a:schemeClr val="bg1"/>
                </a:solidFill>
                <a:latin typeface="Ubuntu" panose="020B0504030602030204" pitchFamily="34" charset="0"/>
              </a:rPr>
              <a:t>Activité de l’iceberg</a:t>
            </a:r>
          </a:p>
        </p:txBody>
      </p:sp>
      <p:pic>
        <p:nvPicPr>
          <p:cNvPr id="10" name="Graphic 9">
            <a:extLst>
              <a:ext uri="{FF2B5EF4-FFF2-40B4-BE49-F238E27FC236}">
                <a16:creationId xmlns:a16="http://schemas.microsoft.com/office/drawing/2014/main" id="{875C070D-4A9C-B547-9B63-0F1C2C1E72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979568"/>
            <a:ext cx="554400" cy="554400"/>
          </a:xfrm>
          <a:prstGeom prst="rect">
            <a:avLst/>
          </a:prstGeom>
        </p:spPr>
      </p:pic>
    </p:spTree>
    <p:extLst>
      <p:ext uri="{BB962C8B-B14F-4D97-AF65-F5344CB8AC3E}">
        <p14:creationId xmlns:p14="http://schemas.microsoft.com/office/powerpoint/2010/main" val="2986304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D49D115-2F07-487B-1C47-56C4D6AC7DE0}"/>
              </a:ext>
            </a:extLst>
          </p:cNvPr>
          <p:cNvSpPr>
            <a:spLocks noGrp="1"/>
          </p:cNvSpPr>
          <p:nvPr>
            <p:ph type="body" sz="quarter" idx="11"/>
          </p:nvPr>
        </p:nvSpPr>
        <p:spPr>
          <a:xfrm>
            <a:off x="9743210" y="444728"/>
            <a:ext cx="2155371" cy="632958"/>
          </a:xfrm>
        </p:spPr>
        <p:txBody>
          <a:bodyPr/>
          <a:lstStyle/>
          <a:p>
            <a:pPr>
              <a:lnSpc>
                <a:spcPct val="100000"/>
              </a:lnSpc>
            </a:pPr>
            <a:r>
              <a:rPr lang="fr-fr" dirty="0"/>
              <a:t>Engagement </a:t>
            </a:r>
            <a:r>
              <a:rPr lang="fr-fr"/>
              <a:t>des </a:t>
            </a:r>
            <a:br>
              <a:rPr lang="fr-fr"/>
            </a:br>
            <a:r>
              <a:rPr lang="fr-fr"/>
              <a:t>frères </a:t>
            </a:r>
            <a:r>
              <a:rPr lang="fr-fr" dirty="0"/>
              <a:t>et sœurs</a:t>
            </a:r>
          </a:p>
        </p:txBody>
      </p:sp>
      <p:sp>
        <p:nvSpPr>
          <p:cNvPr id="11" name="Text Placeholder 10">
            <a:extLst>
              <a:ext uri="{FF2B5EF4-FFF2-40B4-BE49-F238E27FC236}">
                <a16:creationId xmlns:a16="http://schemas.microsoft.com/office/drawing/2014/main" id="{64112438-B66E-2EED-E320-1A1116D71E60}"/>
              </a:ext>
            </a:extLst>
          </p:cNvPr>
          <p:cNvSpPr>
            <a:spLocks noGrp="1"/>
          </p:cNvSpPr>
          <p:nvPr>
            <p:ph type="body" sz="quarter" idx="12"/>
          </p:nvPr>
        </p:nvSpPr>
        <p:spPr>
          <a:xfrm>
            <a:off x="9339945" y="575623"/>
            <a:ext cx="528061" cy="356260"/>
          </a:xfrm>
        </p:spPr>
        <p:txBody>
          <a:bodyPr/>
          <a:lstStyle/>
          <a:p>
            <a:r>
              <a:rPr lang="fr-fr" dirty="0"/>
              <a:t>1.4.</a:t>
            </a:r>
          </a:p>
        </p:txBody>
      </p:sp>
      <p:sp>
        <p:nvSpPr>
          <p:cNvPr id="12" name="Text Placeholder 11">
            <a:extLst>
              <a:ext uri="{FF2B5EF4-FFF2-40B4-BE49-F238E27FC236}">
                <a16:creationId xmlns:a16="http://schemas.microsoft.com/office/drawing/2014/main" id="{5005938A-CFB6-5132-C0B4-1AC7C472C51B}"/>
              </a:ext>
            </a:extLst>
          </p:cNvPr>
          <p:cNvSpPr>
            <a:spLocks noGrp="1"/>
          </p:cNvSpPr>
          <p:nvPr>
            <p:ph type="body" sz="quarter" idx="13"/>
          </p:nvPr>
        </p:nvSpPr>
        <p:spPr/>
        <p:txBody>
          <a:bodyPr/>
          <a:lstStyle/>
          <a:p>
            <a:r>
              <a:rPr lang="fr-fr" dirty="0"/>
              <a:t>Premier jour</a:t>
            </a:r>
          </a:p>
        </p:txBody>
      </p:sp>
      <p:sp>
        <p:nvSpPr>
          <p:cNvPr id="14" name="TextBox 13">
            <a:extLst>
              <a:ext uri="{FF2B5EF4-FFF2-40B4-BE49-F238E27FC236}">
                <a16:creationId xmlns:a16="http://schemas.microsoft.com/office/drawing/2014/main" id="{1D71A18D-7B55-8A16-4E5B-0C44E49F4E53}"/>
              </a:ext>
            </a:extLst>
          </p:cNvPr>
          <p:cNvSpPr txBox="1"/>
          <p:nvPr/>
        </p:nvSpPr>
        <p:spPr>
          <a:xfrm>
            <a:off x="811899" y="1735442"/>
            <a:ext cx="4916703" cy="461665"/>
          </a:xfrm>
          <a:prstGeom prst="rect">
            <a:avLst/>
          </a:prstGeom>
          <a:noFill/>
        </p:spPr>
        <p:txBody>
          <a:bodyPr wrap="square" rtlCol="0">
            <a:spAutoFit/>
          </a:bodyPr>
          <a:lstStyle/>
          <a:p>
            <a:r>
              <a:rPr lang="fr-fr" sz="2400" b="1" dirty="0">
                <a:solidFill>
                  <a:srgbClr val="F6891F"/>
                </a:solidFill>
                <a:latin typeface="Ubuntu" panose="020B0504030602030204" pitchFamily="34" charset="0"/>
              </a:rPr>
              <a:t>Engagement des frères et sœurs</a:t>
            </a:r>
          </a:p>
        </p:txBody>
      </p:sp>
      <p:sp>
        <p:nvSpPr>
          <p:cNvPr id="15" name="TextBox 14">
            <a:extLst>
              <a:ext uri="{FF2B5EF4-FFF2-40B4-BE49-F238E27FC236}">
                <a16:creationId xmlns:a16="http://schemas.microsoft.com/office/drawing/2014/main" id="{211ADE0A-D1DE-4608-5446-FF0B681BD1D8}"/>
              </a:ext>
            </a:extLst>
          </p:cNvPr>
          <p:cNvSpPr txBox="1"/>
          <p:nvPr/>
        </p:nvSpPr>
        <p:spPr>
          <a:xfrm>
            <a:off x="811899" y="2367401"/>
            <a:ext cx="5500001" cy="1824987"/>
          </a:xfrm>
          <a:prstGeom prst="rect">
            <a:avLst/>
          </a:prstGeom>
          <a:noFill/>
        </p:spPr>
        <p:txBody>
          <a:bodyPr wrap="square" rtlCol="0">
            <a:spAutoFit/>
          </a:bodyPr>
          <a:lstStyle/>
          <a:p>
            <a:pPr>
              <a:lnSpc>
                <a:spcPct val="110000"/>
              </a:lnSpc>
              <a:spcAft>
                <a:spcPts val="600"/>
              </a:spcAft>
            </a:pPr>
            <a:r>
              <a:rPr lang="fr-fr" sz="1600" dirty="0">
                <a:solidFill>
                  <a:srgbClr val="292662"/>
                </a:solidFill>
                <a:latin typeface="Ubuntu" panose="020B0504030602030204" pitchFamily="34" charset="0"/>
              </a:rPr>
              <a:t>L’engagement des frères et sœurs correspond à l’implication active du frère ou de la sœur </a:t>
            </a:r>
            <a:r>
              <a:rPr lang="fr-fr" sz="1600">
                <a:solidFill>
                  <a:srgbClr val="292662"/>
                </a:solidFill>
                <a:latin typeface="Ubuntu" panose="020B0504030602030204" pitchFamily="34" charset="0"/>
              </a:rPr>
              <a:t>d’une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personne </a:t>
            </a:r>
            <a:r>
              <a:rPr lang="fr-fr" sz="1600" dirty="0">
                <a:solidFill>
                  <a:srgbClr val="292662"/>
                </a:solidFill>
                <a:latin typeface="Ubuntu" panose="020B0504030602030204" pitchFamily="34" charset="0"/>
              </a:rPr>
              <a:t>présentant une déficience intellectuelle. </a:t>
            </a:r>
          </a:p>
          <a:p>
            <a:pPr>
              <a:lnSpc>
                <a:spcPct val="110000"/>
              </a:lnSpc>
              <a:spcAft>
                <a:spcPts val="600"/>
              </a:spcAft>
            </a:pPr>
            <a:r>
              <a:rPr lang="fr-fr" sz="1600" dirty="0">
                <a:solidFill>
                  <a:srgbClr val="292662"/>
                </a:solidFill>
                <a:latin typeface="Ubuntu" panose="020B0504030602030204" pitchFamily="34" charset="0"/>
              </a:rPr>
              <a:t>Les frères et sœurs engagés sont des </a:t>
            </a:r>
            <a:r>
              <a:rPr lang="fr-fr" sz="1600">
                <a:solidFill>
                  <a:srgbClr val="292662"/>
                </a:solidFill>
                <a:latin typeface="Ubuntu" panose="020B0504030602030204" pitchFamily="34" charset="0"/>
              </a:rPr>
              <a:t>participants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actifs </a:t>
            </a:r>
            <a:r>
              <a:rPr lang="fr-fr" sz="1600" dirty="0">
                <a:solidFill>
                  <a:srgbClr val="292662"/>
                </a:solidFill>
                <a:latin typeface="Ubuntu" panose="020B0504030602030204" pitchFamily="34" charset="0"/>
              </a:rPr>
              <a:t>dans le parcours de leur frère ou de leur </a:t>
            </a:r>
            <a:r>
              <a:rPr lang="fr-fr" sz="1600">
                <a:solidFill>
                  <a:srgbClr val="292662"/>
                </a:solidFill>
                <a:latin typeface="Ubuntu" panose="020B0504030602030204" pitchFamily="34" charset="0"/>
              </a:rPr>
              <a:t>sœur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au </a:t>
            </a:r>
            <a:r>
              <a:rPr lang="fr-fr" sz="1600" dirty="0">
                <a:solidFill>
                  <a:srgbClr val="292662"/>
                </a:solidFill>
                <a:latin typeface="Ubuntu" panose="020B0504030602030204" pitchFamily="34" charset="0"/>
              </a:rPr>
              <a:t>sein de Special Olympics. </a:t>
            </a:r>
          </a:p>
        </p:txBody>
      </p:sp>
      <p:sp>
        <p:nvSpPr>
          <p:cNvPr id="17" name="TextBox 16">
            <a:extLst>
              <a:ext uri="{FF2B5EF4-FFF2-40B4-BE49-F238E27FC236}">
                <a16:creationId xmlns:a16="http://schemas.microsoft.com/office/drawing/2014/main" id="{C7A40050-554F-BD2B-BE82-4BC193D7900E}"/>
              </a:ext>
            </a:extLst>
          </p:cNvPr>
          <p:cNvSpPr txBox="1"/>
          <p:nvPr/>
        </p:nvSpPr>
        <p:spPr>
          <a:xfrm>
            <a:off x="1342835" y="4829852"/>
            <a:ext cx="4589628" cy="388311"/>
          </a:xfrm>
          <a:prstGeom prst="rect">
            <a:avLst/>
          </a:prstGeom>
          <a:noFill/>
        </p:spPr>
        <p:txBody>
          <a:bodyPr wrap="square" rtlCol="0">
            <a:spAutoFit/>
          </a:bodyPr>
          <a:lstStyle/>
          <a:p>
            <a:pPr>
              <a:lnSpc>
                <a:spcPct val="120000"/>
              </a:lnSpc>
              <a:spcAft>
                <a:spcPts val="600"/>
              </a:spcAft>
            </a:pPr>
            <a:r>
              <a:rPr lang="fr-fr" b="1" dirty="0">
                <a:solidFill>
                  <a:srgbClr val="F6891F"/>
                </a:solidFill>
                <a:latin typeface="Ubuntu" panose="020B0504030602030204" pitchFamily="34" charset="0"/>
              </a:rPr>
              <a:t>Comment ? </a:t>
            </a:r>
          </a:p>
        </p:txBody>
      </p:sp>
      <p:sp>
        <p:nvSpPr>
          <p:cNvPr id="18" name="TextBox 17">
            <a:extLst>
              <a:ext uri="{FF2B5EF4-FFF2-40B4-BE49-F238E27FC236}">
                <a16:creationId xmlns:a16="http://schemas.microsoft.com/office/drawing/2014/main" id="{73FE2A02-E9EC-1107-36D3-CE00727515C9}"/>
              </a:ext>
            </a:extLst>
          </p:cNvPr>
          <p:cNvSpPr txBox="1"/>
          <p:nvPr/>
        </p:nvSpPr>
        <p:spPr>
          <a:xfrm>
            <a:off x="811899" y="5233302"/>
            <a:ext cx="5500001" cy="607859"/>
          </a:xfrm>
          <a:prstGeom prst="rect">
            <a:avLst/>
          </a:prstGeom>
          <a:noFill/>
        </p:spPr>
        <p:txBody>
          <a:bodyPr wrap="square" rtlCol="0">
            <a:spAutoFit/>
          </a:bodyPr>
          <a:lstStyle/>
          <a:p>
            <a:pPr>
              <a:lnSpc>
                <a:spcPct val="110000"/>
              </a:lnSpc>
              <a:spcAft>
                <a:spcPts val="600"/>
              </a:spcAft>
            </a:pPr>
            <a:r>
              <a:rPr lang="fr-fr" sz="1600" dirty="0">
                <a:solidFill>
                  <a:srgbClr val="292662"/>
                </a:solidFill>
                <a:latin typeface="Ubuntu" panose="020B0504030602030204" pitchFamily="34" charset="0"/>
              </a:rPr>
              <a:t>En les soutenant, en faisant du bénévolat, en participant, en créant des liens et en défendant leur cause !</a:t>
            </a:r>
          </a:p>
        </p:txBody>
      </p:sp>
      <p:pic>
        <p:nvPicPr>
          <p:cNvPr id="20" name="Picture 19" descr="Un groupe de femmes qui se prennent dans les bras&#10;&#10;Description générée automatiquement">
            <a:extLst>
              <a:ext uri="{FF2B5EF4-FFF2-40B4-BE49-F238E27FC236}">
                <a16:creationId xmlns:a16="http://schemas.microsoft.com/office/drawing/2014/main" id="{CB7B25C8-1839-40FC-B2C1-7A6CB2F1FBC5}"/>
              </a:ext>
            </a:extLst>
          </p:cNvPr>
          <p:cNvPicPr>
            <a:picLocks noChangeAspect="1"/>
          </p:cNvPicPr>
          <p:nvPr/>
        </p:nvPicPr>
        <p:blipFill rotWithShape="1">
          <a:blip r:embed="rId3">
            <a:extLst>
              <a:ext uri="{28A0092B-C50C-407E-A947-70E740481C1C}">
                <a14:useLocalDpi xmlns:a14="http://schemas.microsoft.com/office/drawing/2010/main" val="0"/>
              </a:ext>
            </a:extLst>
          </a:blip>
          <a:srcRect l="17742" t="5987" r="930"/>
          <a:stretch/>
        </p:blipFill>
        <p:spPr>
          <a:xfrm>
            <a:off x="6463399" y="1511300"/>
            <a:ext cx="5958205" cy="4590570"/>
          </a:xfrm>
          <a:prstGeom prst="rect">
            <a:avLst/>
          </a:prstGeom>
        </p:spPr>
      </p:pic>
      <p:pic>
        <p:nvPicPr>
          <p:cNvPr id="22" name="Graphic 21">
            <a:extLst>
              <a:ext uri="{FF2B5EF4-FFF2-40B4-BE49-F238E27FC236}">
                <a16:creationId xmlns:a16="http://schemas.microsoft.com/office/drawing/2014/main" id="{79B76347-FB2B-FD66-D12D-8EC6747C3B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937" y="4469654"/>
            <a:ext cx="506797" cy="682134"/>
          </a:xfrm>
          <a:prstGeom prst="rect">
            <a:avLst/>
          </a:prstGeom>
        </p:spPr>
      </p:pic>
    </p:spTree>
    <p:extLst>
      <p:ext uri="{BB962C8B-B14F-4D97-AF65-F5344CB8AC3E}">
        <p14:creationId xmlns:p14="http://schemas.microsoft.com/office/powerpoint/2010/main" val="30725575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39FB-A102-7B92-5938-F62441A53B6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1DBE437-5FC1-B9D5-30F1-6ECDD7EEF370}"/>
              </a:ext>
            </a:extLst>
          </p:cNvPr>
          <p:cNvSpPr>
            <a:spLocks noGrp="1"/>
          </p:cNvSpPr>
          <p:nvPr>
            <p:ph type="body" sz="quarter" idx="11"/>
          </p:nvPr>
        </p:nvSpPr>
        <p:spPr>
          <a:xfrm>
            <a:off x="9742968" y="444728"/>
            <a:ext cx="2155371" cy="632958"/>
          </a:xfrm>
        </p:spPr>
        <p:txBody>
          <a:bodyPr/>
          <a:lstStyle/>
          <a:p>
            <a:pPr>
              <a:lnSpc>
                <a:spcPct val="100000"/>
              </a:lnSpc>
            </a:pPr>
            <a:r>
              <a:rPr lang="fr-fr" dirty="0"/>
              <a:t>Engagement </a:t>
            </a:r>
            <a:r>
              <a:rPr lang="fr-fr"/>
              <a:t>des </a:t>
            </a:r>
            <a:br>
              <a:rPr lang="fr-fr"/>
            </a:br>
            <a:r>
              <a:rPr lang="fr-fr"/>
              <a:t>frères </a:t>
            </a:r>
            <a:r>
              <a:rPr lang="fr-fr" dirty="0"/>
              <a:t>et sœurs</a:t>
            </a:r>
          </a:p>
        </p:txBody>
      </p:sp>
      <p:sp>
        <p:nvSpPr>
          <p:cNvPr id="11" name="Text Placeholder 10">
            <a:extLst>
              <a:ext uri="{FF2B5EF4-FFF2-40B4-BE49-F238E27FC236}">
                <a16:creationId xmlns:a16="http://schemas.microsoft.com/office/drawing/2014/main" id="{AC45B5B9-E3E2-21BF-D505-A26232583ACD}"/>
              </a:ext>
            </a:extLst>
          </p:cNvPr>
          <p:cNvSpPr>
            <a:spLocks noGrp="1"/>
          </p:cNvSpPr>
          <p:nvPr>
            <p:ph type="body" sz="quarter" idx="12"/>
          </p:nvPr>
        </p:nvSpPr>
        <p:spPr>
          <a:xfrm>
            <a:off x="9339945" y="575381"/>
            <a:ext cx="528061" cy="356260"/>
          </a:xfrm>
        </p:spPr>
        <p:txBody>
          <a:bodyPr/>
          <a:lstStyle/>
          <a:p>
            <a:r>
              <a:rPr lang="fr-fr" dirty="0"/>
              <a:t>1.4.</a:t>
            </a:r>
          </a:p>
        </p:txBody>
      </p:sp>
      <p:sp>
        <p:nvSpPr>
          <p:cNvPr id="12" name="Text Placeholder 11">
            <a:extLst>
              <a:ext uri="{FF2B5EF4-FFF2-40B4-BE49-F238E27FC236}">
                <a16:creationId xmlns:a16="http://schemas.microsoft.com/office/drawing/2014/main" id="{BA52B1D3-0F60-ABE4-CB6A-45A654A33727}"/>
              </a:ext>
            </a:extLst>
          </p:cNvPr>
          <p:cNvSpPr>
            <a:spLocks noGrp="1"/>
          </p:cNvSpPr>
          <p:nvPr>
            <p:ph type="body" sz="quarter" idx="13"/>
          </p:nvPr>
        </p:nvSpPr>
        <p:spPr/>
        <p:txBody>
          <a:bodyPr/>
          <a:lstStyle/>
          <a:p>
            <a:r>
              <a:rPr lang="fr-fr" dirty="0"/>
              <a:t>Premier jour</a:t>
            </a:r>
          </a:p>
        </p:txBody>
      </p:sp>
      <p:sp>
        <p:nvSpPr>
          <p:cNvPr id="14" name="TextBox 13">
            <a:extLst>
              <a:ext uri="{FF2B5EF4-FFF2-40B4-BE49-F238E27FC236}">
                <a16:creationId xmlns:a16="http://schemas.microsoft.com/office/drawing/2014/main" id="{0C7D6831-0AE1-B08C-29FF-8384FA3371F1}"/>
              </a:ext>
            </a:extLst>
          </p:cNvPr>
          <p:cNvSpPr txBox="1"/>
          <p:nvPr/>
        </p:nvSpPr>
        <p:spPr>
          <a:xfrm>
            <a:off x="811898" y="1387260"/>
            <a:ext cx="9743651" cy="523220"/>
          </a:xfrm>
          <a:prstGeom prst="rect">
            <a:avLst/>
          </a:prstGeom>
          <a:noFill/>
        </p:spPr>
        <p:txBody>
          <a:bodyPr wrap="square" rtlCol="0">
            <a:spAutoFit/>
          </a:bodyPr>
          <a:lstStyle/>
          <a:p>
            <a:r>
              <a:rPr lang="fr-fr" sz="2800" b="1" dirty="0">
                <a:solidFill>
                  <a:srgbClr val="F6891F"/>
                </a:solidFill>
                <a:latin typeface="Ubuntu" panose="020B0504030602030204" pitchFamily="34" charset="0"/>
              </a:rPr>
              <a:t>Des résultats mutuellement bénéfiques</a:t>
            </a:r>
          </a:p>
        </p:txBody>
      </p:sp>
      <p:sp>
        <p:nvSpPr>
          <p:cNvPr id="18" name="TextBox 17">
            <a:extLst>
              <a:ext uri="{FF2B5EF4-FFF2-40B4-BE49-F238E27FC236}">
                <a16:creationId xmlns:a16="http://schemas.microsoft.com/office/drawing/2014/main" id="{9DF3AD41-D8A7-02C0-1269-3A700EC7FE7F}"/>
              </a:ext>
            </a:extLst>
          </p:cNvPr>
          <p:cNvSpPr txBox="1"/>
          <p:nvPr/>
        </p:nvSpPr>
        <p:spPr>
          <a:xfrm>
            <a:off x="5096163" y="2314065"/>
            <a:ext cx="6802175" cy="4002634"/>
          </a:xfrm>
          <a:prstGeom prst="rect">
            <a:avLst/>
          </a:prstGeom>
          <a:noFill/>
        </p:spPr>
        <p:txBody>
          <a:bodyPr wrap="square" rtlCol="0">
            <a:spAutoFit/>
          </a:bodyPr>
          <a:lstStyle/>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Un sentiment de fierté, personnelle et envers votre frère ou sœur</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Une meilleur estime de soi</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Le développement de compétences professionnelles</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Des compétences en leadership et des occasions de les appliquer</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Des compétences en matière de sensibilisation</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Des amitiés avec d’autres frères et sœurs, et d’autres athlètes</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Un lien plus fort avec votre frère ou sœur</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Une plus grande tolérance et acceptation envers les </a:t>
            </a:r>
            <a:r>
              <a:rPr lang="fr-fr" sz="1600">
                <a:solidFill>
                  <a:srgbClr val="292662"/>
                </a:solidFill>
                <a:latin typeface="Ubuntu" panose="020B0504030602030204" pitchFamily="34" charset="0"/>
              </a:rPr>
              <a:t>personnes </a:t>
            </a:r>
            <a:br>
              <a:rPr lang="fr-fr" sz="1600">
                <a:solidFill>
                  <a:srgbClr val="292662"/>
                </a:solidFill>
                <a:latin typeface="Ubuntu" panose="020B0504030602030204" pitchFamily="34" charset="0"/>
              </a:rPr>
            </a:br>
            <a:r>
              <a:rPr lang="fr-fr" sz="1600">
                <a:solidFill>
                  <a:srgbClr val="292662"/>
                </a:solidFill>
                <a:latin typeface="Ubuntu" panose="020B0504030602030204" pitchFamily="34" charset="0"/>
              </a:rPr>
              <a:t>de </a:t>
            </a:r>
            <a:r>
              <a:rPr lang="fr-fr" sz="1600" dirty="0">
                <a:solidFill>
                  <a:srgbClr val="292662"/>
                </a:solidFill>
                <a:latin typeface="Ubuntu" panose="020B0504030602030204" pitchFamily="34" charset="0"/>
              </a:rPr>
              <a:t>manière générale</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Un renforcement du lien familial</a:t>
            </a:r>
          </a:p>
          <a:p>
            <a:pPr marL="363538" indent="-363538">
              <a:lnSpc>
                <a:spcPct val="120000"/>
              </a:lnSpc>
              <a:spcAft>
                <a:spcPts val="600"/>
              </a:spcAft>
              <a:buBlip>
                <a:blip r:embed="rId3"/>
              </a:buBlip>
            </a:pPr>
            <a:r>
              <a:rPr lang="fr-fr" sz="1600" dirty="0">
                <a:solidFill>
                  <a:srgbClr val="292662"/>
                </a:solidFill>
                <a:latin typeface="Ubuntu" panose="020B0504030602030204" pitchFamily="34" charset="0"/>
              </a:rPr>
              <a:t>Des possibilités de développement personnel et athlétique</a:t>
            </a:r>
          </a:p>
        </p:txBody>
      </p:sp>
      <p:sp>
        <p:nvSpPr>
          <p:cNvPr id="2" name="Rectangle: Rounded Corners 1">
            <a:extLst>
              <a:ext uri="{FF2B5EF4-FFF2-40B4-BE49-F238E27FC236}">
                <a16:creationId xmlns:a16="http://schemas.microsoft.com/office/drawing/2014/main" id="{D0953310-8388-4437-9EC8-8CB36D91E592}"/>
              </a:ext>
            </a:extLst>
          </p:cNvPr>
          <p:cNvSpPr/>
          <p:nvPr/>
        </p:nvSpPr>
        <p:spPr>
          <a:xfrm>
            <a:off x="-405246" y="2064374"/>
            <a:ext cx="5049982" cy="4596518"/>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3052444-1AF6-B692-573C-388563DD4579}"/>
              </a:ext>
            </a:extLst>
          </p:cNvPr>
          <p:cNvSpPr txBox="1"/>
          <p:nvPr/>
        </p:nvSpPr>
        <p:spPr>
          <a:xfrm>
            <a:off x="811899" y="2305187"/>
            <a:ext cx="3440505" cy="1241878"/>
          </a:xfrm>
          <a:prstGeom prst="rect">
            <a:avLst/>
          </a:prstGeom>
          <a:noFill/>
        </p:spPr>
        <p:txBody>
          <a:bodyPr wrap="square" rtlCol="0">
            <a:spAutoFit/>
          </a:bodyPr>
          <a:lstStyle/>
          <a:p>
            <a:pPr>
              <a:lnSpc>
                <a:spcPct val="120000"/>
              </a:lnSpc>
              <a:spcAft>
                <a:spcPts val="600"/>
              </a:spcAft>
            </a:pPr>
            <a:r>
              <a:rPr lang="fr-fr" sz="1600" dirty="0">
                <a:solidFill>
                  <a:srgbClr val="292662"/>
                </a:solidFill>
                <a:latin typeface="Ubuntu" panose="020B0504030602030204" pitchFamily="34" charset="0"/>
              </a:rPr>
              <a:t>L’engagement des </a:t>
            </a:r>
            <a:r>
              <a:rPr lang="fr-fr" sz="1600">
                <a:solidFill>
                  <a:srgbClr val="292662"/>
                </a:solidFill>
                <a:latin typeface="Ubuntu" panose="020B0504030602030204" pitchFamily="34" charset="0"/>
              </a:rPr>
              <a:t>frères et </a:t>
            </a:r>
            <a:r>
              <a:rPr lang="fr-fr" sz="1600" dirty="0">
                <a:solidFill>
                  <a:srgbClr val="292662"/>
                </a:solidFill>
                <a:latin typeface="Ubuntu" panose="020B0504030602030204" pitchFamily="34" charset="0"/>
              </a:rPr>
              <a:t>sœurs a des </a:t>
            </a:r>
            <a:r>
              <a:rPr lang="fr-fr" sz="1600" b="1" dirty="0">
                <a:solidFill>
                  <a:srgbClr val="F6891F"/>
                </a:solidFill>
                <a:latin typeface="Ubuntu" panose="020B0504030602030204" pitchFamily="34" charset="0"/>
              </a:rPr>
              <a:t>résultats mutuellement </a:t>
            </a:r>
            <a:r>
              <a:rPr lang="fr-fr" sz="1600" b="1">
                <a:solidFill>
                  <a:srgbClr val="F6891F"/>
                </a:solidFill>
                <a:latin typeface="Ubuntu" panose="020B0504030602030204" pitchFamily="34" charset="0"/>
              </a:rPr>
              <a:t>bénéfiques </a:t>
            </a:r>
            <a:r>
              <a:rPr lang="fr-fr" sz="1600">
                <a:solidFill>
                  <a:srgbClr val="292662"/>
                </a:solidFill>
                <a:latin typeface="Ubuntu" panose="020B0504030602030204" pitchFamily="34" charset="0"/>
              </a:rPr>
              <a:t>pour </a:t>
            </a:r>
            <a:r>
              <a:rPr lang="fr-fr" sz="1600" dirty="0">
                <a:solidFill>
                  <a:srgbClr val="292662"/>
                </a:solidFill>
                <a:latin typeface="Ubuntu" panose="020B0504030602030204" pitchFamily="34" charset="0"/>
              </a:rPr>
              <a:t>vous et votre </a:t>
            </a:r>
            <a:r>
              <a:rPr lang="fr-fr" sz="1600">
                <a:solidFill>
                  <a:srgbClr val="292662"/>
                </a:solidFill>
                <a:latin typeface="Ubuntu" panose="020B0504030602030204" pitchFamily="34" charset="0"/>
              </a:rPr>
              <a:t>frère ou </a:t>
            </a:r>
            <a:r>
              <a:rPr lang="fr-fr" sz="1600" dirty="0">
                <a:solidFill>
                  <a:srgbClr val="292662"/>
                </a:solidFill>
                <a:latin typeface="Ubuntu" panose="020B0504030602030204" pitchFamily="34" charset="0"/>
              </a:rPr>
              <a:t>sœur.</a:t>
            </a:r>
          </a:p>
        </p:txBody>
      </p:sp>
    </p:spTree>
    <p:extLst>
      <p:ext uri="{BB962C8B-B14F-4D97-AF65-F5344CB8AC3E}">
        <p14:creationId xmlns:p14="http://schemas.microsoft.com/office/powerpoint/2010/main" val="2895682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837B9-5D68-F2A4-1FF3-377C35456E3C}"/>
              </a:ext>
            </a:extLst>
          </p:cNvPr>
          <p:cNvSpPr>
            <a:spLocks noGrp="1"/>
          </p:cNvSpPr>
          <p:nvPr>
            <p:ph type="body" sz="quarter" idx="11"/>
          </p:nvPr>
        </p:nvSpPr>
        <p:spPr>
          <a:xfrm>
            <a:off x="9743210" y="444728"/>
            <a:ext cx="2155371" cy="632958"/>
          </a:xfrm>
        </p:spPr>
        <p:txBody>
          <a:bodyPr/>
          <a:lstStyle/>
          <a:p>
            <a:pPr>
              <a:lnSpc>
                <a:spcPct val="100000"/>
              </a:lnSpc>
            </a:pPr>
            <a:r>
              <a:rPr lang="fr-fr" dirty="0"/>
              <a:t>Engagement </a:t>
            </a:r>
            <a:r>
              <a:rPr lang="fr-fr"/>
              <a:t>des </a:t>
            </a:r>
            <a:br>
              <a:rPr lang="fr-fr"/>
            </a:br>
            <a:r>
              <a:rPr lang="fr-fr"/>
              <a:t>frères </a:t>
            </a:r>
            <a:r>
              <a:rPr lang="fr-fr" dirty="0"/>
              <a:t>et sœurs</a:t>
            </a:r>
          </a:p>
        </p:txBody>
      </p:sp>
      <p:sp>
        <p:nvSpPr>
          <p:cNvPr id="3" name="Text Placeholder 2">
            <a:extLst>
              <a:ext uri="{FF2B5EF4-FFF2-40B4-BE49-F238E27FC236}">
                <a16:creationId xmlns:a16="http://schemas.microsoft.com/office/drawing/2014/main" id="{232A79B7-E8FC-17D7-A448-C84F235FDA28}"/>
              </a:ext>
            </a:extLst>
          </p:cNvPr>
          <p:cNvSpPr>
            <a:spLocks noGrp="1"/>
          </p:cNvSpPr>
          <p:nvPr>
            <p:ph type="body" sz="quarter" idx="12"/>
          </p:nvPr>
        </p:nvSpPr>
        <p:spPr>
          <a:xfrm>
            <a:off x="9339945" y="575623"/>
            <a:ext cx="528061" cy="356260"/>
          </a:xfrm>
        </p:spPr>
        <p:txBody>
          <a:bodyPr/>
          <a:lstStyle/>
          <a:p>
            <a:r>
              <a:rPr lang="fr-fr" dirty="0"/>
              <a:t>1.4.</a:t>
            </a:r>
          </a:p>
        </p:txBody>
      </p:sp>
      <p:sp>
        <p:nvSpPr>
          <p:cNvPr id="4" name="Text Placeholder 3">
            <a:extLst>
              <a:ext uri="{FF2B5EF4-FFF2-40B4-BE49-F238E27FC236}">
                <a16:creationId xmlns:a16="http://schemas.microsoft.com/office/drawing/2014/main" id="{240B5117-AA93-0FF6-0677-3E680C1F7DB8}"/>
              </a:ext>
            </a:extLst>
          </p:cNvPr>
          <p:cNvSpPr>
            <a:spLocks noGrp="1"/>
          </p:cNvSpPr>
          <p:nvPr>
            <p:ph type="body" sz="quarter" idx="13"/>
          </p:nvPr>
        </p:nvSpPr>
        <p:spPr/>
        <p:txBody>
          <a:bodyPr/>
          <a:lstStyle/>
          <a:p>
            <a:r>
              <a:rPr lang="fr-fr" dirty="0"/>
              <a:t>Premier jour</a:t>
            </a:r>
          </a:p>
        </p:txBody>
      </p:sp>
      <p:sp>
        <p:nvSpPr>
          <p:cNvPr id="5" name="TextBox 4">
            <a:extLst>
              <a:ext uri="{FF2B5EF4-FFF2-40B4-BE49-F238E27FC236}">
                <a16:creationId xmlns:a16="http://schemas.microsoft.com/office/drawing/2014/main" id="{4175E59E-0E31-6CC3-E43D-8E82C256F705}"/>
              </a:ext>
            </a:extLst>
          </p:cNvPr>
          <p:cNvSpPr txBox="1"/>
          <p:nvPr/>
        </p:nvSpPr>
        <p:spPr>
          <a:xfrm>
            <a:off x="811898" y="1387260"/>
            <a:ext cx="9424055" cy="954107"/>
          </a:xfrm>
          <a:prstGeom prst="rect">
            <a:avLst/>
          </a:prstGeom>
          <a:noFill/>
        </p:spPr>
        <p:txBody>
          <a:bodyPr wrap="square" rtlCol="0">
            <a:spAutoFit/>
          </a:bodyPr>
          <a:lstStyle/>
          <a:p>
            <a:r>
              <a:rPr lang="fr-fr" sz="2800" b="1" dirty="0">
                <a:solidFill>
                  <a:srgbClr val="F6891F"/>
                </a:solidFill>
                <a:latin typeface="Ubuntu" panose="020B0504030602030204" pitchFamily="34" charset="0"/>
              </a:rPr>
              <a:t>Exemples d’engagement des frères et sœurs : </a:t>
            </a:r>
            <a:br/>
            <a:r>
              <a:rPr lang="fr-fr" sz="2800" b="1" dirty="0">
                <a:solidFill>
                  <a:srgbClr val="F6891F"/>
                </a:solidFill>
                <a:latin typeface="Ubuntu" panose="020B0504030602030204" pitchFamily="34" charset="0"/>
              </a:rPr>
              <a:t>Conseil des frères et sœurs des Émirats arabes unis</a:t>
            </a:r>
          </a:p>
        </p:txBody>
      </p:sp>
      <p:pic>
        <p:nvPicPr>
          <p:cNvPr id="10" name="Picture 9" descr="Une personne avec une robe blanche&#10;&#10;Description générée automatiquement">
            <a:extLst>
              <a:ext uri="{FF2B5EF4-FFF2-40B4-BE49-F238E27FC236}">
                <a16:creationId xmlns:a16="http://schemas.microsoft.com/office/drawing/2014/main" id="{0331077E-F944-7754-CA25-5CD94101C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263" y="3627921"/>
            <a:ext cx="9856164" cy="1952484"/>
          </a:xfrm>
          <a:prstGeom prst="rect">
            <a:avLst/>
          </a:prstGeom>
        </p:spPr>
      </p:pic>
      <p:pic>
        <p:nvPicPr>
          <p:cNvPr id="12" name="Graphic 11">
            <a:extLst>
              <a:ext uri="{FF2B5EF4-FFF2-40B4-BE49-F238E27FC236}">
                <a16:creationId xmlns:a16="http://schemas.microsoft.com/office/drawing/2014/main" id="{420FFFCF-AAB0-21CB-D271-37633AB5A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8572" y="2775427"/>
            <a:ext cx="9854856" cy="653573"/>
          </a:xfrm>
          <a:prstGeom prst="rect">
            <a:avLst/>
          </a:prstGeom>
        </p:spPr>
      </p:pic>
      <p:pic>
        <p:nvPicPr>
          <p:cNvPr id="14" name="Graphic 13">
            <a:extLst>
              <a:ext uri="{FF2B5EF4-FFF2-40B4-BE49-F238E27FC236}">
                <a16:creationId xmlns:a16="http://schemas.microsoft.com/office/drawing/2014/main" id="{16F68FD8-323E-69F8-23BA-072CBA80F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9629" y="2863280"/>
            <a:ext cx="558542" cy="449558"/>
          </a:xfrm>
          <a:prstGeom prst="rect">
            <a:avLst/>
          </a:prstGeom>
        </p:spPr>
      </p:pic>
      <p:sp>
        <p:nvSpPr>
          <p:cNvPr id="19" name="TextBox 18">
            <a:extLst>
              <a:ext uri="{FF2B5EF4-FFF2-40B4-BE49-F238E27FC236}">
                <a16:creationId xmlns:a16="http://schemas.microsoft.com/office/drawing/2014/main" id="{35979189-09BA-4223-B14F-9C3FE7F449F2}"/>
              </a:ext>
            </a:extLst>
          </p:cNvPr>
          <p:cNvSpPr txBox="1"/>
          <p:nvPr/>
        </p:nvSpPr>
        <p:spPr>
          <a:xfrm>
            <a:off x="3536120" y="2876690"/>
            <a:ext cx="1382234" cy="276999"/>
          </a:xfrm>
          <a:prstGeom prst="rect">
            <a:avLst/>
          </a:prstGeom>
          <a:noFill/>
        </p:spPr>
        <p:txBody>
          <a:bodyPr wrap="square" rtlCol="0">
            <a:spAutoFit/>
          </a:bodyPr>
          <a:lstStyle/>
          <a:p>
            <a:r>
              <a:rPr lang="fr-fr" sz="1200" b="1" dirty="0">
                <a:solidFill>
                  <a:srgbClr val="F7F5E8"/>
                </a:solidFill>
                <a:latin typeface="Ubuntu" panose="020B0504030602030204" pitchFamily="34" charset="0"/>
              </a:rPr>
              <a:t>5 frères et sœurs locaux</a:t>
            </a:r>
          </a:p>
        </p:txBody>
      </p:sp>
      <p:pic>
        <p:nvPicPr>
          <p:cNvPr id="16" name="Graphic 15">
            <a:extLst>
              <a:ext uri="{FF2B5EF4-FFF2-40B4-BE49-F238E27FC236}">
                <a16:creationId xmlns:a16="http://schemas.microsoft.com/office/drawing/2014/main" id="{329D4A7A-C4AF-D205-280A-CADC0F0047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4617" y="2836034"/>
            <a:ext cx="435935" cy="504050"/>
          </a:xfrm>
          <a:prstGeom prst="rect">
            <a:avLst/>
          </a:prstGeom>
        </p:spPr>
      </p:pic>
      <p:sp>
        <p:nvSpPr>
          <p:cNvPr id="20" name="TextBox 19">
            <a:extLst>
              <a:ext uri="{FF2B5EF4-FFF2-40B4-BE49-F238E27FC236}">
                <a16:creationId xmlns:a16="http://schemas.microsoft.com/office/drawing/2014/main" id="{DCF7D2FC-9D40-71E1-43CD-2A103DA3B873}"/>
              </a:ext>
            </a:extLst>
          </p:cNvPr>
          <p:cNvSpPr txBox="1"/>
          <p:nvPr/>
        </p:nvSpPr>
        <p:spPr>
          <a:xfrm>
            <a:off x="5736958" y="2885568"/>
            <a:ext cx="1572848" cy="276999"/>
          </a:xfrm>
          <a:prstGeom prst="rect">
            <a:avLst/>
          </a:prstGeom>
          <a:noFill/>
        </p:spPr>
        <p:txBody>
          <a:bodyPr wrap="square" rtlCol="0">
            <a:spAutoFit/>
          </a:bodyPr>
          <a:lstStyle/>
          <a:p>
            <a:r>
              <a:rPr lang="fr-fr" sz="1200" b="1" dirty="0">
                <a:solidFill>
                  <a:srgbClr val="F7F5E8"/>
                </a:solidFill>
                <a:latin typeface="Ubuntu" panose="020B0504030602030204" pitchFamily="34" charset="0"/>
              </a:rPr>
              <a:t>5 frères et sœurs expatriés</a:t>
            </a:r>
          </a:p>
        </p:txBody>
      </p:sp>
      <p:pic>
        <p:nvPicPr>
          <p:cNvPr id="18" name="Graphic 17">
            <a:extLst>
              <a:ext uri="{FF2B5EF4-FFF2-40B4-BE49-F238E27FC236}">
                <a16:creationId xmlns:a16="http://schemas.microsoft.com/office/drawing/2014/main" id="{1A7B0DCC-3CED-4FBD-F1AF-0B3656FE36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61495" y="2877435"/>
            <a:ext cx="449558" cy="449558"/>
          </a:xfrm>
          <a:prstGeom prst="rect">
            <a:avLst/>
          </a:prstGeom>
        </p:spPr>
      </p:pic>
      <p:sp>
        <p:nvSpPr>
          <p:cNvPr id="21" name="TextBox 20">
            <a:extLst>
              <a:ext uri="{FF2B5EF4-FFF2-40B4-BE49-F238E27FC236}">
                <a16:creationId xmlns:a16="http://schemas.microsoft.com/office/drawing/2014/main" id="{A43EB98B-FB53-8645-D7C7-6394C2C98EEF}"/>
              </a:ext>
            </a:extLst>
          </p:cNvPr>
          <p:cNvSpPr txBox="1"/>
          <p:nvPr/>
        </p:nvSpPr>
        <p:spPr>
          <a:xfrm>
            <a:off x="8053990" y="2974348"/>
            <a:ext cx="2492682" cy="276999"/>
          </a:xfrm>
          <a:prstGeom prst="rect">
            <a:avLst/>
          </a:prstGeom>
          <a:noFill/>
        </p:spPr>
        <p:txBody>
          <a:bodyPr wrap="square" rtlCol="0">
            <a:spAutoFit/>
          </a:bodyPr>
          <a:lstStyle/>
          <a:p>
            <a:r>
              <a:rPr lang="fr-fr" sz="1200" b="1" dirty="0">
                <a:solidFill>
                  <a:srgbClr val="F7F5E8"/>
                </a:solidFill>
                <a:latin typeface="Ubuntu" panose="020B0504030602030204" pitchFamily="34" charset="0"/>
              </a:rPr>
              <a:t>Rôle pendant 2 ans</a:t>
            </a:r>
          </a:p>
        </p:txBody>
      </p:sp>
    </p:spTree>
    <p:extLst>
      <p:ext uri="{BB962C8B-B14F-4D97-AF65-F5344CB8AC3E}">
        <p14:creationId xmlns:p14="http://schemas.microsoft.com/office/powerpoint/2010/main" val="391975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EBFFCA-F59B-24FD-A9E9-C5D53D74A3B1}"/>
              </a:ext>
            </a:extLst>
          </p:cNvPr>
          <p:cNvSpPr>
            <a:spLocks noGrp="1"/>
          </p:cNvSpPr>
          <p:nvPr>
            <p:ph type="body" sz="quarter" idx="10"/>
          </p:nvPr>
        </p:nvSpPr>
        <p:spPr/>
        <p:txBody>
          <a:bodyPr/>
          <a:lstStyle/>
          <a:p>
            <a:r>
              <a:rPr lang="fr-fr" dirty="0"/>
              <a:t>Premier jour</a:t>
            </a:r>
          </a:p>
        </p:txBody>
      </p:sp>
      <p:sp>
        <p:nvSpPr>
          <p:cNvPr id="6" name="Text Placeholder 5">
            <a:extLst>
              <a:ext uri="{FF2B5EF4-FFF2-40B4-BE49-F238E27FC236}">
                <a16:creationId xmlns:a16="http://schemas.microsoft.com/office/drawing/2014/main" id="{02063292-5E7C-C4AB-54AD-67D2F5D9CF93}"/>
              </a:ext>
            </a:extLst>
          </p:cNvPr>
          <p:cNvSpPr>
            <a:spLocks noGrp="1"/>
          </p:cNvSpPr>
          <p:nvPr>
            <p:ph type="body" sz="quarter" idx="11"/>
          </p:nvPr>
        </p:nvSpPr>
        <p:spPr/>
        <p:txBody>
          <a:bodyPr/>
          <a:lstStyle/>
          <a:p>
            <a:pPr>
              <a:lnSpc>
                <a:spcPct val="100000"/>
              </a:lnSpc>
            </a:pPr>
            <a:r>
              <a:rPr lang="fr-fr" dirty="0"/>
              <a:t>Planification de la prochaine étape</a:t>
            </a:r>
          </a:p>
        </p:txBody>
      </p:sp>
      <p:sp>
        <p:nvSpPr>
          <p:cNvPr id="7" name="Text Placeholder 6">
            <a:extLst>
              <a:ext uri="{FF2B5EF4-FFF2-40B4-BE49-F238E27FC236}">
                <a16:creationId xmlns:a16="http://schemas.microsoft.com/office/drawing/2014/main" id="{B9E622AA-1B11-DFF5-DF22-DEAF3593EE20}"/>
              </a:ext>
            </a:extLst>
          </p:cNvPr>
          <p:cNvSpPr>
            <a:spLocks noGrp="1"/>
          </p:cNvSpPr>
          <p:nvPr>
            <p:ph type="body" sz="quarter" idx="12"/>
          </p:nvPr>
        </p:nvSpPr>
        <p:spPr/>
        <p:txBody>
          <a:bodyPr>
            <a:normAutofit fontScale="92500" lnSpcReduction="20000"/>
          </a:bodyPr>
          <a:lstStyle/>
          <a:p>
            <a:r>
              <a:rPr lang="fr-fr" dirty="0"/>
              <a:t>1.5.</a:t>
            </a:r>
          </a:p>
        </p:txBody>
      </p:sp>
      <p:sp>
        <p:nvSpPr>
          <p:cNvPr id="8" name="Text Placeholder 7">
            <a:extLst>
              <a:ext uri="{FF2B5EF4-FFF2-40B4-BE49-F238E27FC236}">
                <a16:creationId xmlns:a16="http://schemas.microsoft.com/office/drawing/2014/main" id="{3A3B05D4-96E5-A707-37F2-297035B5E1C4}"/>
              </a:ext>
            </a:extLst>
          </p:cNvPr>
          <p:cNvSpPr>
            <a:spLocks noGrp="1"/>
          </p:cNvSpPr>
          <p:nvPr>
            <p:ph type="body" sz="quarter" idx="13"/>
          </p:nvPr>
        </p:nvSpPr>
        <p:spPr/>
        <p:txBody>
          <a:bodyPr/>
          <a:lstStyle/>
          <a:p>
            <a:r>
              <a:rPr lang="fr-fr" dirty="0"/>
              <a:t>1</a:t>
            </a:r>
          </a:p>
        </p:txBody>
      </p:sp>
    </p:spTree>
    <p:extLst>
      <p:ext uri="{BB962C8B-B14F-4D97-AF65-F5344CB8AC3E}">
        <p14:creationId xmlns:p14="http://schemas.microsoft.com/office/powerpoint/2010/main" val="2679812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10600</TotalTime>
  <Words>18260</Words>
  <Application>Microsoft Office PowerPoint</Application>
  <PresentationFormat>Widescreen</PresentationFormat>
  <Paragraphs>1810</Paragraphs>
  <Slides>110</Slides>
  <Notes>110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110</vt:i4>
      </vt:variant>
    </vt:vector>
  </HeadingPairs>
  <TitlesOfParts>
    <vt:vector size="121" baseType="lpstr">
      <vt:lpstr>Aptos</vt:lpstr>
      <vt:lpstr>Arial</vt:lpstr>
      <vt:lpstr>Calibri</vt:lpstr>
      <vt:lpstr>Calibri Light</vt:lpstr>
      <vt:lpstr>Comic Sans MS bold italic</vt:lpstr>
      <vt:lpstr>Symbol</vt:lpstr>
      <vt:lpstr>Times New Roman</vt:lpstr>
      <vt:lpstr>Ubuntu</vt:lpstr>
      <vt:lpstr>Ubuntu Light</vt:lpstr>
      <vt:lpstr>Wingdings</vt:lpstr>
      <vt:lpstr>Office Theme</vt:lpstr>
      <vt:lpstr>Formation au leadership familial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Leader Training Guide</dc:title>
  <dc:creator>Yaiguili Alvarado García</dc:creator>
  <cp:lastModifiedBy>Lionbridge</cp:lastModifiedBy>
  <cp:revision>47</cp:revision>
  <dcterms:created xsi:type="dcterms:W3CDTF">2024-02-04T18:13:27Z</dcterms:created>
  <dcterms:modified xsi:type="dcterms:W3CDTF">2024-04-30T15:29:11Z</dcterms:modified>
</cp:coreProperties>
</file>