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61" r:id="rId3"/>
    <p:sldId id="260" r:id="rId4"/>
    <p:sldId id="404" r:id="rId5"/>
    <p:sldId id="406" r:id="rId6"/>
    <p:sldId id="257" r:id="rId7"/>
    <p:sldId id="258" r:id="rId8"/>
    <p:sldId id="259" r:id="rId9"/>
    <p:sldId id="386" r:id="rId10"/>
    <p:sldId id="262" r:id="rId11"/>
    <p:sldId id="263" r:id="rId12"/>
    <p:sldId id="264" r:id="rId13"/>
    <p:sldId id="265" r:id="rId14"/>
    <p:sldId id="266" r:id="rId15"/>
    <p:sldId id="267" r:id="rId16"/>
    <p:sldId id="370" r:id="rId17"/>
    <p:sldId id="377" r:id="rId18"/>
    <p:sldId id="385" r:id="rId19"/>
    <p:sldId id="378" r:id="rId20"/>
    <p:sldId id="379" r:id="rId21"/>
    <p:sldId id="382" r:id="rId22"/>
    <p:sldId id="381"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389" r:id="rId37"/>
    <p:sldId id="283" r:id="rId38"/>
    <p:sldId id="284" r:id="rId39"/>
    <p:sldId id="391" r:id="rId40"/>
    <p:sldId id="392" r:id="rId41"/>
    <p:sldId id="393" r:id="rId42"/>
    <p:sldId id="394" r:id="rId43"/>
    <p:sldId id="395" r:id="rId44"/>
    <p:sldId id="396" r:id="rId45"/>
    <p:sldId id="397" r:id="rId46"/>
    <p:sldId id="286" r:id="rId47"/>
    <p:sldId id="287" r:id="rId48"/>
    <p:sldId id="289" r:id="rId49"/>
    <p:sldId id="292" r:id="rId50"/>
    <p:sldId id="288" r:id="rId51"/>
    <p:sldId id="296" r:id="rId52"/>
    <p:sldId id="297" r:id="rId53"/>
    <p:sldId id="299" r:id="rId54"/>
    <p:sldId id="300" r:id="rId55"/>
    <p:sldId id="301" r:id="rId56"/>
    <p:sldId id="302" r:id="rId57"/>
    <p:sldId id="398" r:id="rId58"/>
    <p:sldId id="303" r:id="rId59"/>
    <p:sldId id="400" r:id="rId60"/>
    <p:sldId id="402" r:id="rId61"/>
    <p:sldId id="315" r:id="rId62"/>
    <p:sldId id="306" r:id="rId63"/>
    <p:sldId id="307" r:id="rId64"/>
    <p:sldId id="390" r:id="rId65"/>
    <p:sldId id="309" r:id="rId66"/>
    <p:sldId id="311" r:id="rId67"/>
    <p:sldId id="317" r:id="rId68"/>
    <p:sldId id="318" r:id="rId69"/>
    <p:sldId id="320" r:id="rId70"/>
    <p:sldId id="321" r:id="rId71"/>
    <p:sldId id="322" r:id="rId72"/>
    <p:sldId id="323" r:id="rId73"/>
    <p:sldId id="325" r:id="rId74"/>
    <p:sldId id="327" r:id="rId75"/>
    <p:sldId id="324" r:id="rId76"/>
    <p:sldId id="329" r:id="rId77"/>
    <p:sldId id="330" r:id="rId78"/>
    <p:sldId id="328" r:id="rId79"/>
    <p:sldId id="331" r:id="rId80"/>
    <p:sldId id="332" r:id="rId81"/>
    <p:sldId id="334" r:id="rId82"/>
    <p:sldId id="335" r:id="rId83"/>
    <p:sldId id="336" r:id="rId84"/>
    <p:sldId id="337" r:id="rId85"/>
    <p:sldId id="338" r:id="rId86"/>
    <p:sldId id="339" r:id="rId87"/>
    <p:sldId id="341" r:id="rId88"/>
    <p:sldId id="342" r:id="rId89"/>
    <p:sldId id="343" r:id="rId90"/>
    <p:sldId id="346" r:id="rId91"/>
    <p:sldId id="368" r:id="rId92"/>
    <p:sldId id="349" r:id="rId93"/>
    <p:sldId id="348" r:id="rId94"/>
    <p:sldId id="352" r:id="rId95"/>
    <p:sldId id="353" r:id="rId96"/>
    <p:sldId id="350" r:id="rId97"/>
    <p:sldId id="354" r:id="rId98"/>
    <p:sldId id="355" r:id="rId99"/>
    <p:sldId id="356" r:id="rId100"/>
    <p:sldId id="358" r:id="rId101"/>
    <p:sldId id="403" r:id="rId102"/>
    <p:sldId id="359" r:id="rId103"/>
    <p:sldId id="366" r:id="rId104"/>
    <p:sldId id="360" r:id="rId105"/>
    <p:sldId id="361" r:id="rId106"/>
    <p:sldId id="362" r:id="rId107"/>
    <p:sldId id="364" r:id="rId108"/>
    <p:sldId id="409" r:id="rId109"/>
    <p:sldId id="410" r:id="rId110"/>
    <p:sldId id="36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BCD45-8DFB-7337-D8D5-9AD6BD4C8869}" name="Hannah Helton" initials="HH" userId="S::hhelton@specialolympics.org::50809f71-cd35-47c3-8c82-302f447fa588" providerId="AD"/>
  <p188:author id="{57F30FC0-CAF5-25AB-DA69-243E5394CDB2}" name="Yaiguili Alvarado García" initials="YA" userId="7060d762a36533a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026"/>
    <a:srgbClr val="B81BAF"/>
    <a:srgbClr val="1BB4E4"/>
    <a:srgbClr val="57C8EB"/>
    <a:srgbClr val="F9914C"/>
    <a:srgbClr val="F76200"/>
    <a:srgbClr val="FFDC33"/>
    <a:srgbClr val="E6CE54"/>
    <a:srgbClr val="1C9B86"/>
    <a:srgbClr val="40C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68" autoAdjust="0"/>
    <p:restoredTop sz="96122" autoAdjust="0"/>
  </p:normalViewPr>
  <p:slideViewPr>
    <p:cSldViewPr snapToGrid="0">
      <p:cViewPr varScale="1">
        <p:scale>
          <a:sx n="106" d="100"/>
          <a:sy n="106" d="100"/>
        </p:scale>
        <p:origin x="1278" y="102"/>
      </p:cViewPr>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8/10/relationships/authors" Targe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655B4-C2BD-47AA-9914-D700BD843E60}" type="datetimeFigureOut">
              <a:rPr lang="en-US" smtClean="0"/>
              <a:t>4/24/2024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4960-CA66-47E0-A69E-4C8E9D6BFF86}" type="slidenum">
              <a:rPr lang="en-US" smtClean="0"/>
              <a:t>‹#›</a:t>
            </a:fld>
            <a:endParaRPr lang="en-US" dirty="0"/>
          </a:p>
        </p:txBody>
      </p:sp>
    </p:spTree>
    <p:extLst>
      <p:ext uri="{BB962C8B-B14F-4D97-AF65-F5344CB8AC3E}">
        <p14:creationId xmlns:p14="http://schemas.microsoft.com/office/powerpoint/2010/main" val="370199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800" b="1" dirty="0">
                <a:ea typeface="SimSun" panose="02010600030101010101" pitchFamily="2" charset="-122"/>
              </a:rPr>
              <a:t>关于：</a:t>
            </a:r>
            <a:br>
              <a:rPr>
                <a:ea typeface="SimSun" panose="02010600030101010101" pitchFamily="2" charset="-122"/>
              </a:rPr>
            </a:br>
            <a:r>
              <a:rPr lang="zh-cn" sz="800" b="0" dirty="0">
                <a:ea typeface="SimSun" panose="02010600030101010101" pitchFamily="2" charset="-122"/>
              </a:rPr>
              <a:t>欢迎参加家庭领袖培训！</a:t>
            </a:r>
          </a:p>
          <a:p>
            <a:r>
              <a:rPr lang="zh-cn" sz="800" b="0" dirty="0">
                <a:ea typeface="SimSun" panose="02010600030101010101" pitchFamily="2" charset="-122"/>
              </a:rPr>
              <a:t>每张幻灯片上的“辅导员脚本”将为您提供可遵循的一般脚本。</a:t>
            </a:r>
            <a:r>
              <a:rPr lang="zh-cn" sz="800" b="0" i="1" dirty="0">
                <a:ea typeface="SimSun" panose="02010600030101010101" pitchFamily="2" charset="-122"/>
              </a:rPr>
              <a:t>（辅导员备注</a:t>
            </a:r>
            <a:r>
              <a:rPr lang="zh-cn" sz="800" b="0" i="1" dirty="0">
                <a:ea typeface="SimSun" panose="02010600030101010101" pitchFamily="2" charset="-122"/>
                <a:sym typeface="Wingdings" panose="05000000000000000000" pitchFamily="2" charset="2"/>
              </a:rPr>
              <a:t>：）</a:t>
            </a:r>
            <a:r>
              <a:rPr lang="zh-cn" sz="800" b="0" i="0" dirty="0">
                <a:ea typeface="SimSun" panose="02010600030101010101" pitchFamily="2" charset="-122"/>
                <a:sym typeface="Wingdings" panose="05000000000000000000" pitchFamily="2" charset="2"/>
              </a:rPr>
              <a:t>也会指导您的行动。</a:t>
            </a:r>
            <a:r>
              <a:rPr lang="zh-cn" sz="800" b="0" dirty="0">
                <a:ea typeface="SimSun" panose="02010600030101010101" pitchFamily="2" charset="-122"/>
              </a:rPr>
              <a:t>强烈建议您在整个培训过程中邀请一名运动员领袖加入作为共同辅导员。我们用三个星号标注了与运动员领袖合作可能会有所帮助的幻灯片。(***) </a:t>
            </a:r>
          </a:p>
          <a:p>
            <a:endParaRPr lang="en-US" sz="800" b="0" i="1" dirty="0">
              <a:ea typeface="SimSun"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800" b="0" dirty="0">
                <a:ea typeface="SimSun" panose="02010600030101010101" pitchFamily="2" charset="-122"/>
              </a:rPr>
              <a:t>请注意，幻灯片、培训和您的辅导都是灵活的，可以根据您所在的成员组织和区域进行调整。</a:t>
            </a:r>
            <a:r>
              <a:rPr lang="zh-cn" sz="1050" dirty="0">
                <a:effectLst/>
                <a:latin typeface="Ubuntu Light" panose="020B0304030602030204" pitchFamily="34" charset="0"/>
                <a:ea typeface="SimSun" panose="02010600030101010101" pitchFamily="2" charset="-122"/>
                <a:cs typeface="Arial" panose="020B0604020202020204" pitchFamily="34" charset="0"/>
              </a:rPr>
              <a:t>我们鼓励您添加成员组织特定内容，使其与您的家庭领袖群组更为相关。</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050" dirty="0">
                <a:effectLst/>
                <a:latin typeface="Ubuntu Light" panose="020B0304030602030204" pitchFamily="34" charset="0"/>
                <a:ea typeface="SimSun" panose="02010600030101010101" pitchFamily="2" charset="-122"/>
                <a:cs typeface="Arial" panose="020B0604020202020204" pitchFamily="34" charset="0"/>
              </a:rPr>
              <a:t>建议按顺序推进课程，每个模块的时长不超过 1 小时。本课程可分多节课完成。最后，这些资源仅供参考。您需要对它们进行调整以适应成员组织的限制因素（时间、空间、技术等）。</a:t>
            </a:r>
            <a:endParaRPr lang="en-US" sz="1050" dirty="0">
              <a:effectLst/>
              <a:latin typeface="SimSun" panose="02010600030101010101" pitchFamily="2" charset="-122"/>
              <a:ea typeface="SimSun" panose="02010600030101010101" pitchFamily="2" charset="-122"/>
              <a:cs typeface="Arial" panose="020B0604020202020204" pitchFamily="34" charset="0"/>
            </a:endParaRPr>
          </a:p>
          <a:p>
            <a:endParaRPr lang="en-US" sz="900"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a:t>
            </a:fld>
            <a:endParaRPr lang="en-US" dirty="0">
              <a:ea typeface="SimSun" panose="02010600030101010101" pitchFamily="2" charset="-122"/>
            </a:endParaRPr>
          </a:p>
        </p:txBody>
      </p:sp>
    </p:spTree>
    <p:extLst>
      <p:ext uri="{BB962C8B-B14F-4D97-AF65-F5344CB8AC3E}">
        <p14:creationId xmlns:p14="http://schemas.microsoft.com/office/powerpoint/2010/main" val="9104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0" dirty="0">
                <a:ea typeface="SimSun" panose="02010600030101010101" pitchFamily="2" charset="-122"/>
              </a:rPr>
              <a:t>***建议运动员参加</a:t>
            </a:r>
          </a:p>
          <a:p>
            <a:endParaRPr lang="en-US" b="1" dirty="0">
              <a:ea typeface="SimSun" panose="02010600030101010101" pitchFamily="2" charset="-122"/>
            </a:endParaRPr>
          </a:p>
          <a:p>
            <a:r>
              <a:rPr lang="zh-cn" b="1" dirty="0">
                <a:ea typeface="SimSun" panose="02010600030101010101" pitchFamily="2" charset="-122"/>
              </a:rPr>
              <a:t>辅导员脚本：</a:t>
            </a:r>
            <a:endParaRPr lang="en-US" b="0" dirty="0">
              <a:ea typeface="SimSun" panose="02010600030101010101" pitchFamily="2" charset="-122"/>
            </a:endParaRPr>
          </a:p>
          <a:p>
            <a:r>
              <a:rPr lang="zh-cn" b="0" dirty="0">
                <a:ea typeface="SimSun" panose="02010600030101010101" pitchFamily="2" charset="-122"/>
              </a:rPr>
              <a:t>让我们从特奥会的一般历史开始。1968 年，特奥会创始人 Eunice Kennedy Shriver 为有智力障碍的人士组织了一次后院夏令营。最终，这个夏令营演变成了我们今天所知的全球特奥会运动。</a:t>
            </a:r>
          </a:p>
          <a:p>
            <a:endParaRPr lang="en-US" b="0" dirty="0">
              <a:ea typeface="SimSun" panose="02010600030101010101" pitchFamily="2" charset="-122"/>
            </a:endParaRPr>
          </a:p>
          <a:p>
            <a:r>
              <a:rPr lang="zh-cn" b="0" dirty="0">
                <a:ea typeface="SimSun" panose="02010600030101010101" pitchFamily="2" charset="-122"/>
              </a:rPr>
              <a:t>Eunice Kennedy Shriver 是为有智力障碍的人士争取权利和认同的先驱者。她告诉世界，体育可以改变生活。</a:t>
            </a:r>
          </a:p>
          <a:p>
            <a:endParaRPr lang="en-US" b="0" dirty="0">
              <a:ea typeface="SimSun" panose="02010600030101010101" pitchFamily="2" charset="-122"/>
            </a:endParaRPr>
          </a:p>
          <a:p>
            <a:r>
              <a:rPr lang="zh-cn" b="0" dirty="0">
                <a:ea typeface="SimSun" panose="02010600030101010101" pitchFamily="2" charset="-122"/>
              </a:rPr>
              <a:t>这里有一个我们创始人的简短视频传记。</a:t>
            </a:r>
          </a:p>
          <a:p>
            <a:r>
              <a:rPr lang="zh-cn" b="0" dirty="0">
                <a:ea typeface="SimSun" panose="02010600030101010101" pitchFamily="2" charset="-122"/>
              </a:rPr>
              <a:t>（</a:t>
            </a:r>
            <a:r>
              <a:rPr lang="zh-cn" b="0" i="1" dirty="0">
                <a:ea typeface="SimSun" panose="02010600030101010101" pitchFamily="2" charset="-122"/>
              </a:rPr>
              <a:t>辅导员备注：单击橙色按钮 [观看简短传记]，并确保打开隐藏式字幕）</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10</a:t>
            </a:fld>
            <a:endParaRPr lang="en-US" dirty="0">
              <a:ea typeface="SimSun" panose="02010600030101010101" pitchFamily="2" charset="-122"/>
            </a:endParaRPr>
          </a:p>
        </p:txBody>
      </p:sp>
    </p:spTree>
    <p:extLst>
      <p:ext uri="{BB962C8B-B14F-4D97-AF65-F5344CB8AC3E}">
        <p14:creationId xmlns:p14="http://schemas.microsoft.com/office/powerpoint/2010/main" val="2649283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endParaRPr lang="en-US" b="1" dirty="0"/>
          </a:p>
          <a:p>
            <a:r>
              <a:rPr lang="zh-cn" b="1" dirty="0"/>
              <a:t>辅导员脚本：</a:t>
            </a:r>
          </a:p>
          <a:p>
            <a:r>
              <a:rPr lang="zh-cn" b="0" dirty="0"/>
              <a:t>现在是制定行动计划的机会。您将有 15 分钟的时间回答行动计划中列出的问题：</a:t>
            </a:r>
            <a:br/>
            <a:r>
              <a:rPr lang="zh-cn" b="0" dirty="0"/>
              <a:t>谁能帮助我？</a:t>
            </a:r>
          </a:p>
          <a:p>
            <a:r>
              <a:rPr lang="zh-cn" b="0" dirty="0"/>
              <a:t>我需要哪些资源？</a:t>
            </a:r>
          </a:p>
          <a:p>
            <a:r>
              <a:rPr lang="zh-cn" b="0" dirty="0"/>
              <a:t>我可能面临哪些挑战？</a:t>
            </a:r>
          </a:p>
          <a:p>
            <a:r>
              <a:rPr lang="zh-cn" b="0" dirty="0"/>
              <a:t>应对这些挑战的办法是什么？</a:t>
            </a:r>
          </a:p>
          <a:p>
            <a:endParaRPr lang="en-US" b="0" dirty="0"/>
          </a:p>
          <a:p>
            <a:r>
              <a:rPr lang="zh-cn" b="0" dirty="0"/>
              <a:t>15 分钟后，您将有机会与 5-8 人左右的小组分享您认为自己可能面临的任何问题或挑战。你们可以相互支持，思考解决方案。</a:t>
            </a:r>
          </a:p>
          <a:p>
            <a:endParaRPr lang="en-US" b="0" dirty="0"/>
          </a:p>
          <a:p>
            <a:r>
              <a:rPr lang="zh-cn" b="0" dirty="0"/>
              <a:t>如果在与小组成员讨论后，您想改变行动计划，也没有关系！您可能会发现，某位家庭领袖给了您一个很好的建议，为您提供资源或解决潜在挑战的方法。</a:t>
            </a:r>
            <a:br/>
            <a:br/>
            <a:r>
              <a:rPr lang="zh-cn" b="0" i="1" dirty="0"/>
              <a:t>（辅导备注：留出约 15 分钟的小组分享和讨论时间）</a:t>
            </a:r>
          </a:p>
          <a:p>
            <a:endParaRPr lang="en-US" b="0" i="1" dirty="0"/>
          </a:p>
          <a:p>
            <a:r>
              <a:rPr lang="zh-cn" b="0" i="0" dirty="0"/>
              <a:t>各位，干得不错！我希望你们觉得这个练习很有用，现在有了一个行动计划来帮助实现你们的领导力目标。</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100</a:t>
            </a:fld>
            <a:endParaRPr lang="en-US" dirty="0"/>
          </a:p>
        </p:txBody>
      </p:sp>
    </p:spTree>
    <p:extLst>
      <p:ext uri="{BB962C8B-B14F-4D97-AF65-F5344CB8AC3E}">
        <p14:creationId xmlns:p14="http://schemas.microsoft.com/office/powerpoint/2010/main" val="11157292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45D8-624E-6ACD-C9C0-9693F724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0E39-AF2F-6E1C-AF46-7D68B74A2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AE160-8F4C-FBE7-B0DB-39348EC6A0A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endParaRPr lang="en-US" dirty="0"/>
          </a:p>
          <a:p>
            <a:r>
              <a:rPr lang="zh-cn" b="1" dirty="0"/>
              <a:t>辅导员脚本：</a:t>
            </a:r>
            <a:br/>
            <a:r>
              <a:rPr lang="zh-cn" dirty="0"/>
              <a:t>您现在已经完成了“下一步规划”模块。感谢您的参与！</a:t>
            </a:r>
            <a:br/>
            <a:r>
              <a:rPr lang="zh-cn" dirty="0"/>
              <a:t>让我们一起进行短暂的健身休息。</a:t>
            </a:r>
          </a:p>
          <a:p>
            <a:r>
              <a:rPr lang="zh-cn" dirty="0"/>
              <a:t>之后，您将有大约 30 分钟的自主休息时间来恢复精力。</a:t>
            </a:r>
          </a:p>
          <a:p>
            <a:endParaRPr lang="en-US" dirty="0"/>
          </a:p>
        </p:txBody>
      </p:sp>
      <p:sp>
        <p:nvSpPr>
          <p:cNvPr id="4" name="Slide Number Placeholder 3">
            <a:extLst>
              <a:ext uri="{FF2B5EF4-FFF2-40B4-BE49-F238E27FC236}">
                <a16:creationId xmlns:a16="http://schemas.microsoft.com/office/drawing/2014/main" id="{0F179B25-C4A5-5D90-DD7F-A0609225B485}"/>
              </a:ext>
            </a:extLst>
          </p:cNvPr>
          <p:cNvSpPr>
            <a:spLocks noGrp="1"/>
          </p:cNvSpPr>
          <p:nvPr>
            <p:ph type="sldNum" sz="quarter" idx="5"/>
          </p:nvPr>
        </p:nvSpPr>
        <p:spPr/>
        <p:txBody>
          <a:bodyPr/>
          <a:lstStyle/>
          <a:p>
            <a:fld id="{B1AB4960-CA66-47E0-A69E-4C8E9D6BFF86}" type="slidenum">
              <a:rPr lang="en-US" smtClean="0"/>
              <a:t>101</a:t>
            </a:fld>
            <a:endParaRPr lang="en-US" dirty="0"/>
          </a:p>
        </p:txBody>
      </p:sp>
    </p:spTree>
    <p:extLst>
      <p:ext uri="{BB962C8B-B14F-4D97-AF65-F5344CB8AC3E}">
        <p14:creationId xmlns:p14="http://schemas.microsoft.com/office/powerpoint/2010/main" val="3414152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i="0" dirty="0"/>
              <a:t>时间分配：</a:t>
            </a:r>
            <a:r>
              <a:rPr lang="zh-cn" b="0" i="0" dirty="0"/>
              <a:t>1 小时</a:t>
            </a:r>
          </a:p>
          <a:p>
            <a:endParaRPr lang="en-US" b="0" i="1" dirty="0"/>
          </a:p>
          <a:p>
            <a:r>
              <a:rPr lang="zh-cn" b="0" i="1" dirty="0"/>
              <a:t>辅导员备注：</a:t>
            </a:r>
          </a:p>
          <a:p>
            <a:r>
              <a:rPr lang="zh-cn" i="1" dirty="0"/>
              <a:t>邀请一位演讲者介绍以下其中一个主题。演讲者和主题应在某种程度上关注家庭参与：</a:t>
            </a:r>
            <a:br/>
            <a:r>
              <a:rPr lang="zh-cn" i="1" dirty="0"/>
              <a:t>- 家庭参与政府倡导、包容、当地家庭支持系统或任何与家庭参与相关的感兴趣领域/成员组织</a:t>
            </a:r>
          </a:p>
          <a:p>
            <a:r>
              <a:rPr lang="zh-cn" i="1" dirty="0"/>
              <a:t>- 请一名现任家庭领袖分享其经验/如何成为一名领袖</a:t>
            </a:r>
          </a:p>
          <a:p>
            <a:r>
              <a:rPr lang="zh-cn" i="1" dirty="0"/>
              <a:t>- 请一名现任运动员领袖分享其经验/如何成为一名领袖</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102</a:t>
            </a:fld>
            <a:endParaRPr lang="en-US" dirty="0"/>
          </a:p>
        </p:txBody>
      </p:sp>
    </p:spTree>
    <p:extLst>
      <p:ext uri="{BB962C8B-B14F-4D97-AF65-F5344CB8AC3E}">
        <p14:creationId xmlns:p14="http://schemas.microsoft.com/office/powerpoint/2010/main" val="2388274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1AB4960-CA66-47E0-A69E-4C8E9D6BFF86}" type="slidenum">
              <a:rPr lang="en-US" smtClean="0"/>
              <a:t>103</a:t>
            </a:fld>
            <a:endParaRPr lang="en-US" dirty="0"/>
          </a:p>
        </p:txBody>
      </p:sp>
    </p:spTree>
    <p:extLst>
      <p:ext uri="{BB962C8B-B14F-4D97-AF65-F5344CB8AC3E}">
        <p14:creationId xmlns:p14="http://schemas.microsoft.com/office/powerpoint/2010/main" val="32295338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zh-cn" b="0" dirty="0"/>
              <a:t>***建议运动员参加</a:t>
            </a:r>
          </a:p>
          <a:p>
            <a:pPr marL="0" marR="0">
              <a:lnSpc>
                <a:spcPct val="107000"/>
              </a:lnSpc>
              <a:spcBef>
                <a:spcPts val="0"/>
              </a:spcBef>
              <a:spcAft>
                <a:spcPts val="800"/>
              </a:spcAft>
            </a:pPr>
            <a:endParaRPr lang="en-US" sz="1200" b="1" i="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cn" sz="1200" b="1" i="0" dirty="0">
                <a:effectLst/>
                <a:latin typeface="Calibri" panose="020F0502020204030204" pitchFamily="34" charset="0"/>
                <a:ea typeface="Calibri" panose="020F0502020204030204" pitchFamily="34" charset="0"/>
                <a:cs typeface="Arial" panose="020B0604020202020204" pitchFamily="34" charset="0"/>
              </a:rPr>
              <a:t>时间分配：</a:t>
            </a:r>
            <a:r>
              <a:rPr lang="zh-cn" sz="1200" i="0" dirty="0">
                <a:effectLst/>
                <a:latin typeface="Calibri" panose="020F0502020204030204" pitchFamily="34" charset="0"/>
                <a:ea typeface="Calibri" panose="020F0502020204030204" pitchFamily="34" charset="0"/>
                <a:cs typeface="Arial" panose="020B0604020202020204" pitchFamily="34" charset="0"/>
              </a:rPr>
              <a:t>3 小时</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cn" sz="1200" i="1" dirty="0">
                <a:effectLst/>
                <a:latin typeface="Calibri" panose="020F0502020204030204" pitchFamily="34" charset="0"/>
                <a:ea typeface="Calibri" panose="020F0502020204030204" pitchFamily="34" charset="0"/>
                <a:cs typeface="Arial" panose="020B0604020202020204" pitchFamily="34" charset="0"/>
              </a:rPr>
              <a:t>辅导员备注：</a:t>
            </a:r>
            <a:br/>
            <a:r>
              <a:rPr lang="zh-cn" sz="1200" i="1" dirty="0">
                <a:effectLst/>
                <a:latin typeface="Calibri" panose="020F0502020204030204" pitchFamily="34" charset="0"/>
                <a:ea typeface="Calibri" panose="020F0502020204030204" pitchFamily="34" charset="0"/>
                <a:cs typeface="Arial" panose="020B0604020202020204" pitchFamily="34" charset="0"/>
              </a:rPr>
              <a:t>以下是一些可以在实地考察日期间开展的活动想法。如果要离开培训地点，确保提前安排好交通工具。</a:t>
            </a:r>
          </a:p>
          <a:p>
            <a:pPr marL="342900" marR="0" lvl="0" indent="-342900">
              <a:lnSpc>
                <a:spcPct val="107000"/>
              </a:lnSpc>
              <a:spcBef>
                <a:spcPts val="0"/>
              </a:spcBef>
              <a:spcAft>
                <a:spcPts val="0"/>
              </a:spcAft>
              <a:buFont typeface="Symbol" panose="05050102010706020507" pitchFamily="18" charset="2"/>
              <a:buChar char=""/>
            </a:pPr>
            <a:r>
              <a:rPr lang="zh-cn" sz="1200" i="1" dirty="0">
                <a:effectLst/>
                <a:latin typeface="Calibri" panose="020F0502020204030204" pitchFamily="34" charset="0"/>
                <a:ea typeface="Calibri" panose="020F0502020204030204" pitchFamily="34" charset="0"/>
                <a:cs typeface="Arial" panose="020B0604020202020204" pitchFamily="34" charset="0"/>
              </a:rPr>
              <a:t>参加一项活动，学习志愿服务的方法。</a:t>
            </a:r>
          </a:p>
          <a:p>
            <a:pPr marL="342900" marR="0" lvl="0" indent="-342900">
              <a:lnSpc>
                <a:spcPct val="107000"/>
              </a:lnSpc>
              <a:spcBef>
                <a:spcPts val="0"/>
              </a:spcBef>
              <a:spcAft>
                <a:spcPts val="0"/>
              </a:spcAft>
              <a:buFont typeface="Symbol" panose="05050102010706020507" pitchFamily="18" charset="2"/>
              <a:buChar char=""/>
            </a:pPr>
            <a:r>
              <a:rPr lang="zh-cn" sz="1200" i="1" dirty="0">
                <a:effectLst/>
                <a:latin typeface="Calibri" panose="020F0502020204030204" pitchFamily="34" charset="0"/>
                <a:ea typeface="Calibri" panose="020F0502020204030204" pitchFamily="34" charset="0"/>
                <a:cs typeface="Arial" panose="020B0604020202020204" pitchFamily="34" charset="0"/>
              </a:rPr>
              <a:t>参加一项活动，讨论活动的计划和执行方式。</a:t>
            </a:r>
          </a:p>
          <a:p>
            <a:pPr marL="342900" marR="0" lvl="0" indent="-342900">
              <a:lnSpc>
                <a:spcPct val="107000"/>
              </a:lnSpc>
              <a:spcBef>
                <a:spcPts val="0"/>
              </a:spcBef>
              <a:spcAft>
                <a:spcPts val="0"/>
              </a:spcAft>
              <a:buFont typeface="Symbol" panose="05050102010706020507" pitchFamily="18" charset="2"/>
              <a:buChar char=""/>
            </a:pPr>
            <a:r>
              <a:rPr lang="zh-cn" sz="1200" i="1" dirty="0">
                <a:effectLst/>
                <a:latin typeface="Calibri" panose="020F0502020204030204" pitchFamily="34" charset="0"/>
                <a:ea typeface="Calibri" panose="020F0502020204030204" pitchFamily="34" charset="0"/>
                <a:cs typeface="Arial" panose="020B0604020202020204" pitchFamily="34" charset="0"/>
              </a:rPr>
              <a:t>参加一个练习，讨论家庭成员在运动练习中的作用。</a:t>
            </a:r>
          </a:p>
          <a:p>
            <a:pPr marL="342900" marR="0" lvl="0" indent="-342900">
              <a:lnSpc>
                <a:spcPct val="107000"/>
              </a:lnSpc>
              <a:spcBef>
                <a:spcPts val="0"/>
              </a:spcBef>
              <a:spcAft>
                <a:spcPts val="0"/>
              </a:spcAft>
              <a:buFont typeface="Symbol" panose="05050102010706020507" pitchFamily="18" charset="2"/>
              <a:buChar char=""/>
            </a:pPr>
            <a:r>
              <a:rPr lang="zh-cn" sz="1200" i="1" dirty="0">
                <a:effectLst/>
                <a:latin typeface="Calibri" panose="020F0502020204030204" pitchFamily="34" charset="0"/>
                <a:ea typeface="Calibri" panose="020F0502020204030204" pitchFamily="34" charset="0"/>
                <a:cs typeface="Arial" panose="020B0604020202020204" pitchFamily="34" charset="0"/>
              </a:rPr>
              <a:t>加入家庭健康论坛。</a:t>
            </a:r>
          </a:p>
          <a:p>
            <a:pPr marL="342900" marR="0" lvl="0" indent="-342900">
              <a:lnSpc>
                <a:spcPct val="107000"/>
              </a:lnSpc>
              <a:spcBef>
                <a:spcPts val="0"/>
              </a:spcBef>
              <a:spcAft>
                <a:spcPts val="0"/>
              </a:spcAft>
              <a:buFont typeface="Symbol" panose="05050102010706020507" pitchFamily="18" charset="2"/>
              <a:buChar char=""/>
            </a:pPr>
            <a:r>
              <a:rPr lang="zh-cn" sz="1200" i="1" dirty="0">
                <a:effectLst/>
                <a:latin typeface="Calibri" panose="020F0502020204030204" pitchFamily="34" charset="0"/>
                <a:ea typeface="Calibri" panose="020F0502020204030204" pitchFamily="34" charset="0"/>
                <a:cs typeface="Arial" panose="020B0604020202020204" pitchFamily="34" charset="0"/>
              </a:rPr>
              <a:t>参观一个成员组织办公室，与工作人员和志愿者会面，讨论家庭参与的想法。</a:t>
            </a:r>
          </a:p>
          <a:p>
            <a:pPr marL="342900" marR="0" lvl="0" indent="-342900">
              <a:lnSpc>
                <a:spcPct val="107000"/>
              </a:lnSpc>
              <a:spcBef>
                <a:spcPts val="0"/>
              </a:spcBef>
              <a:spcAft>
                <a:spcPts val="800"/>
              </a:spcAft>
              <a:buFont typeface="Symbol" panose="05050102010706020507" pitchFamily="18" charset="2"/>
              <a:buChar char=""/>
            </a:pPr>
            <a:r>
              <a:rPr lang="zh-cn" sz="1200" i="1" dirty="0">
                <a:effectLst/>
                <a:latin typeface="Calibri" panose="020F0502020204030204" pitchFamily="34" charset="0"/>
                <a:ea typeface="Calibri" panose="020F0502020204030204" pitchFamily="34" charset="0"/>
                <a:cs typeface="Arial" panose="020B0604020202020204" pitchFamily="34" charset="0"/>
              </a:rPr>
              <a:t>让我们一边运动一边享受乐趣：请一名教练做 30 分钟的有氧运动，或在训练日结束时进行拉伸放松身心。</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104</a:t>
            </a:fld>
            <a:endParaRPr lang="en-US" dirty="0"/>
          </a:p>
        </p:txBody>
      </p:sp>
    </p:spTree>
    <p:extLst>
      <p:ext uri="{BB962C8B-B14F-4D97-AF65-F5344CB8AC3E}">
        <p14:creationId xmlns:p14="http://schemas.microsoft.com/office/powerpoint/2010/main" val="2384525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endParaRPr lang="en-US" dirty="0"/>
          </a:p>
          <a:p>
            <a:r>
              <a:rPr lang="zh-cn" b="1" dirty="0"/>
              <a:t>辅导员脚本：</a:t>
            </a:r>
            <a:br/>
            <a:r>
              <a:rPr lang="zh-cn" dirty="0"/>
              <a:t>欢迎从实地考察日回来！</a:t>
            </a:r>
            <a:br/>
            <a:r>
              <a:rPr lang="zh-cn" dirty="0"/>
              <a:t>现在我们有一个小时的午休时间。回来后，我们将进行三分钟的活力活动，然后一起进行最后的反思。</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105</a:t>
            </a:fld>
            <a:endParaRPr lang="en-US" dirty="0"/>
          </a:p>
        </p:txBody>
      </p:sp>
    </p:spTree>
    <p:extLst>
      <p:ext uri="{BB962C8B-B14F-4D97-AF65-F5344CB8AC3E}">
        <p14:creationId xmlns:p14="http://schemas.microsoft.com/office/powerpoint/2010/main" val="33942819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br/>
            <a:r>
              <a:rPr lang="zh-cn" dirty="0"/>
              <a:t>我们的培训已经结束了！大家都非常棒！</a:t>
            </a:r>
            <a:br/>
            <a:r>
              <a:rPr lang="zh-cn" dirty="0"/>
              <a:t>感谢您致力于成长为家庭领袖，并继续自己的个人发展。</a:t>
            </a:r>
            <a:br/>
            <a:r>
              <a:rPr lang="zh-cn" dirty="0"/>
              <a:t>请记住，您的领导力旅程、目标和行动计划都是您独有的。作为家庭领袖，您可能会经历几个不同的使命，这没关系。</a:t>
            </a:r>
          </a:p>
          <a:p>
            <a:endParaRPr lang="en-US" dirty="0"/>
          </a:p>
          <a:p>
            <a:r>
              <a:rPr lang="zh-cn" dirty="0"/>
              <a:t>在培训最后，我们将一起进行反思活动。</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106</a:t>
            </a:fld>
            <a:endParaRPr lang="en-US" dirty="0"/>
          </a:p>
        </p:txBody>
      </p:sp>
    </p:spTree>
    <p:extLst>
      <p:ext uri="{BB962C8B-B14F-4D97-AF65-F5344CB8AC3E}">
        <p14:creationId xmlns:p14="http://schemas.microsoft.com/office/powerpoint/2010/main" val="1425770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0" dirty="0"/>
              <a:t>***建议运动员参加</a:t>
            </a:r>
          </a:p>
          <a:p>
            <a:endParaRPr lang="en-US" b="1" dirty="0"/>
          </a:p>
          <a:p>
            <a:r>
              <a:rPr lang="zh-cn" b="1" dirty="0"/>
              <a:t>辅导员脚本：</a:t>
            </a:r>
          </a:p>
          <a:p>
            <a:r>
              <a:rPr lang="zh-cn" b="0" dirty="0"/>
              <a:t>在此最后的活动中，我们将有机会使用“玫瑰、荆棘、苞芽”的方法进行反思。这可以基于您的行动计划或整个培训。</a:t>
            </a:r>
          </a:p>
          <a:p>
            <a:r>
              <a:rPr lang="zh-cn" b="0" dirty="0"/>
              <a:t>玫瑰 = 亮点、成功、小胜利或发生的积极事情。</a:t>
            </a:r>
          </a:p>
          <a:p>
            <a:endParaRPr lang="en-US" b="0" dirty="0"/>
          </a:p>
          <a:p>
            <a:r>
              <a:rPr lang="zh-cn" b="0" dirty="0"/>
              <a:t>荆棘 = 您经历过的一次挑战，或者您需要更多支持的事情。</a:t>
            </a:r>
          </a:p>
          <a:p>
            <a:endParaRPr lang="en-US" b="0" dirty="0"/>
          </a:p>
          <a:p>
            <a:r>
              <a:rPr lang="zh-cn" b="0" dirty="0"/>
              <a:t>苞芽 = 萌发的新想法，或者您期待进一步了解或体验的事情。</a:t>
            </a:r>
          </a:p>
          <a:p>
            <a:endParaRPr lang="en-US" b="0" dirty="0"/>
          </a:p>
          <a:p>
            <a:r>
              <a:rPr lang="zh-cn" b="0" dirty="0"/>
              <a:t>您有大约两分钟的时间安静地坐着，思考您的玫瑰、苞芽和荆棘。然后，我们再聚在一起分享自己的玫瑰、苞芽和荆棘，然后在房间里转一圈，让其他人分享。</a:t>
            </a:r>
          </a:p>
          <a:p>
            <a:endParaRPr lang="en-US" b="0" i="1" dirty="0"/>
          </a:p>
          <a:p>
            <a:r>
              <a:rPr lang="zh-cn" b="0" i="1" dirty="0"/>
              <a:t>（辅导员备注：从您自己的玫瑰、苞芽、荆棘开始。让每个愿意分享的人都能分享）</a:t>
            </a:r>
          </a:p>
          <a:p>
            <a:endParaRPr lang="en-US" b="0" i="1" dirty="0"/>
          </a:p>
          <a:p>
            <a:r>
              <a:rPr lang="zh-cn" b="0" i="0" dirty="0"/>
              <a:t>非常棒的反思！</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107</a:t>
            </a:fld>
            <a:endParaRPr lang="en-US" dirty="0"/>
          </a:p>
        </p:txBody>
      </p:sp>
    </p:spTree>
    <p:extLst>
      <p:ext uri="{BB962C8B-B14F-4D97-AF65-F5344CB8AC3E}">
        <p14:creationId xmlns:p14="http://schemas.microsoft.com/office/powerpoint/2010/main" val="2626784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A6EA-85B3-50A1-1766-4570F292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04FFF-F05B-EA6F-F8E2-33C264F8F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9CC56-0C39-6CE1-0726-6869DFA5E38E}"/>
              </a:ext>
            </a:extLst>
          </p:cNvPr>
          <p:cNvSpPr>
            <a:spLocks noGrp="1"/>
          </p:cNvSpPr>
          <p:nvPr>
            <p:ph type="body" idx="1"/>
          </p:nvPr>
        </p:nvSpPr>
        <p:spPr/>
        <p:txBody>
          <a:bodyPr/>
          <a:lstStyle/>
          <a:p>
            <a:r>
              <a:rPr lang="zh-cn" b="1" dirty="0"/>
              <a:t>辅导员脚本：</a:t>
            </a:r>
          </a:p>
          <a:p>
            <a:r>
              <a:rPr lang="zh-cn" b="0" dirty="0"/>
              <a:t>在我们正式结束之前，选择参加家庭初始幸福感调查（可选）的家庭领袖将被要求再次参加最终家庭幸福感调查。</a:t>
            </a:r>
            <a:r>
              <a:rPr lang="zh-cn" sz="1200" kern="100" dirty="0">
                <a:effectLst/>
                <a:latin typeface="Aptos" panose="020B0004020202020204" pitchFamily="34" charset="0"/>
                <a:ea typeface="Aptos" panose="020B0004020202020204" pitchFamily="34" charset="0"/>
                <a:cs typeface="Arial" panose="020B0604020202020204" pitchFamily="34" charset="0"/>
              </a:rPr>
              <a:t>如果您选择了完成初始调查，我们恳请您也填写最终调查。</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zh-cn" sz="1200" kern="100" dirty="0">
                <a:effectLst/>
                <a:latin typeface="Aptos" panose="020B0004020202020204" pitchFamily="34" charset="0"/>
                <a:ea typeface="Aptos" panose="020B0004020202020204" pitchFamily="34" charset="0"/>
                <a:cs typeface="Arial" panose="020B0604020202020204" pitchFamily="34" charset="0"/>
              </a:rPr>
              <a:t>您的回答对于确定特奥会如何在未来为家庭幸福感提供最佳支持极有价值。</a:t>
            </a:r>
          </a:p>
          <a:p>
            <a:pPr marL="0" marR="0">
              <a:lnSpc>
                <a:spcPct val="107000"/>
              </a:lnSpc>
              <a:spcBef>
                <a:spcPts val="0"/>
              </a:spcBef>
              <a:spcAft>
                <a:spcPts val="800"/>
              </a:spcAft>
            </a:pPr>
            <a:r>
              <a:rPr lang="zh-cn" sz="1200" kern="100" dirty="0">
                <a:effectLst/>
                <a:latin typeface="Aptos" panose="020B0004020202020204" pitchFamily="34" charset="0"/>
                <a:ea typeface="Aptos" panose="020B0004020202020204" pitchFamily="34" charset="0"/>
                <a:cs typeface="Arial" panose="020B0604020202020204" pitchFamily="34" charset="0"/>
              </a:rPr>
              <a:t>这项调查预计将占用您大约五分钟的时间。</a:t>
            </a:r>
            <a:b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zh-cn" sz="1200" kern="100" dirty="0">
                <a:effectLst/>
                <a:latin typeface="Aptos" panose="020B0004020202020204" pitchFamily="34" charset="0"/>
                <a:cs typeface="Arial" panose="020B0604020202020204" pitchFamily="34" charset="0"/>
              </a:rPr>
              <a:t>您可以在《家庭领袖培训：参与指南》中找到最终调查，也可以选择扫描下一张幻灯片上的二维码以电子方式参与调查。</a:t>
            </a:r>
          </a:p>
          <a:p>
            <a:pPr marL="0" marR="0">
              <a:lnSpc>
                <a:spcPct val="107000"/>
              </a:lnSpc>
              <a:spcBef>
                <a:spcPts val="0"/>
              </a:spcBef>
              <a:spcAft>
                <a:spcPts val="800"/>
              </a:spcAft>
            </a:pPr>
            <a:endParaRPr lang="en-US" sz="12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zh-cn" sz="1200" kern="100" dirty="0">
                <a:effectLst/>
                <a:latin typeface="Aptos" panose="020B0004020202020204" pitchFamily="34" charset="0"/>
                <a:cs typeface="Arial" panose="020B0604020202020204" pitchFamily="34" charset="0"/>
              </a:rPr>
              <a:t>现在，我将给大家约五分钟的时间填写最终调查！</a:t>
            </a:r>
          </a:p>
        </p:txBody>
      </p:sp>
      <p:sp>
        <p:nvSpPr>
          <p:cNvPr id="4" name="Slide Number Placeholder 3">
            <a:extLst>
              <a:ext uri="{FF2B5EF4-FFF2-40B4-BE49-F238E27FC236}">
                <a16:creationId xmlns:a16="http://schemas.microsoft.com/office/drawing/2014/main" id="{CC036C85-F6FC-FE9F-6493-3DE5BD2AE2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555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776B-13C6-0999-3F7A-13B310B3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A57B-645C-9328-98BE-FB30A41BD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205E-FF72-A1AA-0862-BC355C334704}"/>
              </a:ext>
            </a:extLst>
          </p:cNvPr>
          <p:cNvSpPr>
            <a:spLocks noGrp="1"/>
          </p:cNvSpPr>
          <p:nvPr>
            <p:ph type="body" idx="1"/>
          </p:nvPr>
        </p:nvSpPr>
        <p:spPr/>
        <p:txBody>
          <a:bodyPr/>
          <a:lstStyle/>
          <a:p>
            <a:r>
              <a:rPr lang="zh-cn" b="1" dirty="0"/>
              <a:t>辅导员脚本：</a:t>
            </a:r>
            <a:endParaRPr lang="en-US" b="0" dirty="0"/>
          </a:p>
          <a:p>
            <a:r>
              <a:rPr lang="zh-cn" dirty="0"/>
              <a:t>如果您选择参加并希望以电子方式参与，请扫描下面的二维码！</a:t>
            </a:r>
          </a:p>
        </p:txBody>
      </p:sp>
      <p:sp>
        <p:nvSpPr>
          <p:cNvPr id="4" name="Slide Number Placeholder 3">
            <a:extLst>
              <a:ext uri="{FF2B5EF4-FFF2-40B4-BE49-F238E27FC236}">
                <a16:creationId xmlns:a16="http://schemas.microsoft.com/office/drawing/2014/main" id="{6C89ACC0-C0EF-B524-F423-59D8742E3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83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p>
          <a:p>
            <a:r>
              <a:rPr lang="zh-cn" b="0" dirty="0">
                <a:ea typeface="SimSun" panose="02010600030101010101" pitchFamily="2" charset="-122"/>
              </a:rPr>
              <a:t>特奥会的目标是什么？我们的使命是为有智力障碍 (ID) 的儿童和成人提供全年的体育训练和体育比赛，为他们提供持续的发展机会。</a:t>
            </a:r>
            <a:br>
              <a:rPr>
                <a:ea typeface="SimSun" panose="02010600030101010101" pitchFamily="2" charset="-122"/>
              </a:rPr>
            </a:br>
            <a:br>
              <a:rPr>
                <a:ea typeface="SimSun" panose="02010600030101010101" pitchFamily="2" charset="-122"/>
              </a:rPr>
            </a:br>
            <a:r>
              <a:rPr lang="zh-cn" b="0" dirty="0">
                <a:ea typeface="SimSun" panose="02010600030101010101" pitchFamily="2" charset="-122"/>
              </a:rPr>
              <a:t>这些机会包括发展体能、展示勇气、体验快乐，以及与家人、其他特奥会运动员和我们的社区分享天赋、技能和友谊。</a:t>
            </a: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11</a:t>
            </a:fld>
            <a:endParaRPr lang="en-US" dirty="0">
              <a:ea typeface="SimSun" panose="02010600030101010101" pitchFamily="2" charset="-122"/>
            </a:endParaRPr>
          </a:p>
        </p:txBody>
      </p:sp>
    </p:spTree>
    <p:extLst>
      <p:ext uri="{BB962C8B-B14F-4D97-AF65-F5344CB8AC3E}">
        <p14:creationId xmlns:p14="http://schemas.microsoft.com/office/powerpoint/2010/main" val="2862127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br/>
            <a:r>
              <a:rPr lang="zh-cn" dirty="0"/>
              <a:t>感谢你们花费时间，积极努力地参与！在培训结束一个月后，我会亲自与你们跟进，检查你们的行动计划。</a:t>
            </a:r>
          </a:p>
          <a:p>
            <a:endParaRPr lang="en-US" dirty="0"/>
          </a:p>
          <a:p>
            <a:r>
              <a:rPr lang="zh-cn" dirty="0"/>
              <a:t>我们非常感谢你们成为我们新的家庭领袖，我们也非常期待听到你们的领导力在发挥作用！</a:t>
            </a:r>
          </a:p>
          <a:p>
            <a:endParaRPr lang="en-US" dirty="0"/>
          </a:p>
          <a:p>
            <a:r>
              <a:rPr lang="zh-cn" i="1" dirty="0"/>
              <a:t>（辅导员备注：请务必在一个月后与家庭领袖跟进，确保家庭领袖得到支持和指导！）</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110</a:t>
            </a:fld>
            <a:endParaRPr lang="en-US" dirty="0"/>
          </a:p>
        </p:txBody>
      </p:sp>
    </p:spTree>
    <p:extLst>
      <p:ext uri="{BB962C8B-B14F-4D97-AF65-F5344CB8AC3E}">
        <p14:creationId xmlns:p14="http://schemas.microsoft.com/office/powerpoint/2010/main" val="385849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ea typeface="SimSun" panose="02010600030101010101" pitchFamily="2" charset="-122"/>
              </a:rPr>
              <a:t>***建议运动员参加</a:t>
            </a:r>
          </a:p>
          <a:p>
            <a:endParaRPr lang="en-US" b="1" dirty="0">
              <a:ea typeface="SimSun" panose="02010600030101010101" pitchFamily="2" charset="-122"/>
            </a:endParaRPr>
          </a:p>
          <a:p>
            <a:r>
              <a:rPr lang="zh-cn" b="1" dirty="0">
                <a:ea typeface="SimSun" panose="02010600030101010101" pitchFamily="2" charset="-122"/>
              </a:rPr>
              <a:t>辅导员脚本：</a:t>
            </a:r>
          </a:p>
          <a:p>
            <a:r>
              <a:rPr lang="zh-cn" b="0" dirty="0">
                <a:ea typeface="SimSun" panose="02010600030101010101" pitchFamily="2" charset="-122"/>
              </a:rPr>
              <a:t>您是否想过我们的徽标？我们的徽标对您来说代表什么？</a:t>
            </a:r>
          </a:p>
          <a:p>
            <a:r>
              <a:rPr lang="zh-cn" b="0" dirty="0">
                <a:ea typeface="SimSun" panose="02010600030101010101" pitchFamily="2" charset="-122"/>
              </a:rPr>
              <a:t>（</a:t>
            </a:r>
            <a:r>
              <a:rPr lang="zh-cn" b="0" i="1" dirty="0">
                <a:ea typeface="SimSun" panose="02010600030101010101" pitchFamily="2" charset="-122"/>
              </a:rPr>
              <a:t>辅导员备注：留出参与时间）</a:t>
            </a:r>
            <a:endParaRPr lang="en-US" b="0" dirty="0">
              <a:ea typeface="SimSun" panose="02010600030101010101" pitchFamily="2" charset="-122"/>
            </a:endParaRP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12</a:t>
            </a:fld>
            <a:endParaRPr lang="en-US" dirty="0">
              <a:ea typeface="SimSun" panose="02010600030101010101" pitchFamily="2" charset="-122"/>
            </a:endParaRPr>
          </a:p>
        </p:txBody>
      </p:sp>
    </p:spTree>
    <p:extLst>
      <p:ext uri="{BB962C8B-B14F-4D97-AF65-F5344CB8AC3E}">
        <p14:creationId xmlns:p14="http://schemas.microsoft.com/office/powerpoint/2010/main" val="12573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ea typeface="SimSun" panose="02010600030101010101" pitchFamily="2" charset="-122"/>
              </a:rPr>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a typeface="SimSun"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p>
          <a:p>
            <a:r>
              <a:rPr lang="zh-cn" dirty="0">
                <a:ea typeface="SimSun" panose="02010600030101010101" pitchFamily="2" charset="-122"/>
              </a:rPr>
              <a:t>非常棒！</a:t>
            </a:r>
          </a:p>
          <a:p>
            <a:r>
              <a:rPr lang="zh-cn" dirty="0">
                <a:ea typeface="SimSun" panose="02010600030101010101" pitchFamily="2" charset="-122"/>
              </a:rPr>
              <a:t>我们的徽标是由五个人围成的一个统一圆圈，代表全球团结。</a:t>
            </a:r>
          </a:p>
          <a:p>
            <a:r>
              <a:rPr lang="zh-cn" dirty="0">
                <a:ea typeface="SimSun" panose="02010600030101010101" pitchFamily="2" charset="-122"/>
              </a:rPr>
              <a:t>您是否注意到人物的手臂处于三个位置？高举的双臂代表喜悦和不断实现最终目标。伸直的双臂代表更大的公平和外联。放下的双臂代表特奥会之前的一段时间，当时许多人还不了解有智力障碍的人士的天赋和能力。</a:t>
            </a: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13</a:t>
            </a:fld>
            <a:endParaRPr lang="en-US" dirty="0">
              <a:ea typeface="SimSun" panose="02010600030101010101" pitchFamily="2" charset="-122"/>
            </a:endParaRPr>
          </a:p>
        </p:txBody>
      </p:sp>
    </p:spTree>
    <p:extLst>
      <p:ext uri="{BB962C8B-B14F-4D97-AF65-F5344CB8AC3E}">
        <p14:creationId xmlns:p14="http://schemas.microsoft.com/office/powerpoint/2010/main" val="61532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ea typeface="SimSun" panose="02010600030101010101" pitchFamily="2" charset="-122"/>
              </a:rPr>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a typeface="SimSun"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dirty="0">
                <a:ea typeface="SimSun" panose="02010600030101010101" pitchFamily="2" charset="-122"/>
              </a:rPr>
              <a:t>以下是一些关于我们徽标的有趣事实。</a:t>
            </a:r>
          </a:p>
          <a:p>
            <a:pPr marL="0" marR="0" lvl="0" indent="0" algn="l" defTabSz="457200" rtl="0" eaLnBrk="1" fontAlgn="auto" latinLnBrk="0" hangingPunct="1">
              <a:lnSpc>
                <a:spcPct val="100000"/>
              </a:lnSpc>
              <a:spcBef>
                <a:spcPts val="0"/>
              </a:spcBef>
              <a:spcAft>
                <a:spcPts val="0"/>
              </a:spcAft>
              <a:buClrTx/>
              <a:buSzTx/>
              <a:buFontTx/>
              <a:buNone/>
              <a:tabLst/>
              <a:defRPr/>
            </a:pPr>
            <a:r>
              <a:rPr lang="zh-cn" dirty="0">
                <a:ea typeface="SimSun" panose="02010600030101010101" pitchFamily="2" charset="-122"/>
              </a:rPr>
              <a:t>您知道我们的徽标是以纽约的“Joy and Happiness to All the Children of the World”（祝世界上所有的孩子们快乐幸福）雕塑为原型的吗？该雕塑由 Russian Academy of Arts（俄罗斯艺术学院）院长 Zurab Tsereteli 创作。</a:t>
            </a:r>
          </a:p>
          <a:p>
            <a:pPr marL="0" marR="0" lvl="0" indent="0" algn="l" defTabSz="457200" rtl="0" eaLnBrk="1" fontAlgn="auto" latinLnBrk="0" hangingPunct="1">
              <a:lnSpc>
                <a:spcPct val="100000"/>
              </a:lnSpc>
              <a:spcBef>
                <a:spcPts val="0"/>
              </a:spcBef>
              <a:spcAft>
                <a:spcPts val="0"/>
              </a:spcAft>
              <a:buClrTx/>
              <a:buSzTx/>
              <a:buFontTx/>
              <a:buNone/>
              <a:tabLst/>
              <a:defRPr/>
            </a:pPr>
            <a:r>
              <a:rPr lang="zh-cn" dirty="0">
                <a:ea typeface="SimSun" panose="02010600030101010101" pitchFamily="2" charset="-122"/>
              </a:rPr>
              <a:t>五大支柱代表参加 1979 年国际特殊奥林匹克运动会的五大洲</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14</a:t>
            </a:fld>
            <a:endParaRPr lang="en-US" dirty="0">
              <a:ea typeface="SimSun" panose="02010600030101010101" pitchFamily="2" charset="-122"/>
            </a:endParaRPr>
          </a:p>
        </p:txBody>
      </p:sp>
    </p:spTree>
    <p:extLst>
      <p:ext uri="{BB962C8B-B14F-4D97-AF65-F5344CB8AC3E}">
        <p14:creationId xmlns:p14="http://schemas.microsoft.com/office/powerpoint/2010/main" val="337836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p>
          <a:p>
            <a:r>
              <a:rPr lang="zh-cn" dirty="0">
                <a:ea typeface="SimSun" panose="02010600030101010101" pitchFamily="2" charset="-122"/>
              </a:rPr>
              <a:t>（辅导员备注：这些问题将鼓励学员分享对特奥会的个人反应和情感回应，从而加深与主题、材料和彼此之间的联系。）</a:t>
            </a:r>
            <a:br>
              <a:rPr>
                <a:ea typeface="SimSun" panose="02010600030101010101" pitchFamily="2" charset="-122"/>
              </a:rPr>
            </a:br>
            <a:r>
              <a:rPr lang="zh-cn" dirty="0">
                <a:ea typeface="SimSun" panose="02010600030101010101" pitchFamily="2" charset="-122"/>
              </a:rPr>
              <a:t>现在，我们将分成 2-3 人一组。我们将用 10 分钟时间就以下问题分享个人想法：</a:t>
            </a:r>
          </a:p>
          <a:p>
            <a:r>
              <a:rPr lang="zh-cn" dirty="0">
                <a:ea typeface="SimSun" panose="02010600030101010101" pitchFamily="2" charset="-122"/>
              </a:rPr>
              <a:t>1.特奥会历史的哪些方面最能引起您的共鸣，为什么？</a:t>
            </a:r>
          </a:p>
          <a:p>
            <a:r>
              <a:rPr lang="zh-cn" dirty="0">
                <a:ea typeface="SimSun" panose="02010600030101010101" pitchFamily="2" charset="-122"/>
              </a:rPr>
              <a:t>2.您认为特奥会的历史在哪些方面引导了人们对有智力障碍的人士的看法和态度的转变？您能否分享一些与此相关的个人经历？</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15</a:t>
            </a:fld>
            <a:endParaRPr lang="en-US" dirty="0">
              <a:ea typeface="SimSun" panose="02010600030101010101" pitchFamily="2" charset="-122"/>
            </a:endParaRPr>
          </a:p>
        </p:txBody>
      </p:sp>
    </p:spTree>
    <p:extLst>
      <p:ext uri="{BB962C8B-B14F-4D97-AF65-F5344CB8AC3E}">
        <p14:creationId xmlns:p14="http://schemas.microsoft.com/office/powerpoint/2010/main" val="175609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br>
              <a:rPr>
                <a:ea typeface="SimSun" panose="02010600030101010101" pitchFamily="2" charset="-122"/>
              </a:rPr>
            </a:br>
            <a:r>
              <a:rPr lang="zh-cn" b="0" dirty="0">
                <a:ea typeface="SimSun" panose="02010600030101010101" pitchFamily="2" charset="-122"/>
              </a:rPr>
              <a:t>太棒了！感谢大家的分享。</a:t>
            </a:r>
          </a:p>
          <a:p>
            <a:r>
              <a:rPr lang="zh-cn" b="0" dirty="0">
                <a:ea typeface="SimSun" panose="02010600030101010101" pitchFamily="2" charset="-122"/>
              </a:rPr>
              <a:t>现在我们来谈谈特奥会的组织结构。有许多团体共同努力，使我们所知的特奥会成为现实。以下是我们组织的主要组成部分：董事会、国际特奥会、全球领导团队、区域主席和常务董事、区域和成员组织。</a:t>
            </a:r>
          </a:p>
          <a:p>
            <a:r>
              <a:rPr lang="zh-cn" b="0" dirty="0">
                <a:ea typeface="SimSun" panose="02010600030101010101" pitchFamily="2" charset="-122"/>
              </a:rPr>
              <a:t>单击图表，我们将进一步了解每个组成部分。</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16</a:t>
            </a:fld>
            <a:endParaRPr lang="en-US" dirty="0">
              <a:ea typeface="SimSun" panose="02010600030101010101" pitchFamily="2" charset="-122"/>
            </a:endParaRPr>
          </a:p>
        </p:txBody>
      </p:sp>
    </p:spTree>
    <p:extLst>
      <p:ext uri="{BB962C8B-B14F-4D97-AF65-F5344CB8AC3E}">
        <p14:creationId xmlns:p14="http://schemas.microsoft.com/office/powerpoint/2010/main" val="16873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p>
          <a:p>
            <a:r>
              <a:rPr lang="zh-cn" b="0" dirty="0">
                <a:ea typeface="SimSun" panose="02010600030101010101" pitchFamily="2" charset="-122"/>
              </a:rPr>
              <a:t>董事会由志愿者组成，负责制定国际政策。他们包括商界领袖和运动领袖、运动员和教育工作者。您可能知道董事会主席 Timothy Shriver 和首席励志官 Loretta Claiborne</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17</a:t>
            </a:fld>
            <a:endParaRPr lang="en-US" dirty="0">
              <a:ea typeface="SimSun" panose="02010600030101010101" pitchFamily="2" charset="-122"/>
            </a:endParaRPr>
          </a:p>
        </p:txBody>
      </p:sp>
    </p:spTree>
    <p:extLst>
      <p:ext uri="{BB962C8B-B14F-4D97-AF65-F5344CB8AC3E}">
        <p14:creationId xmlns:p14="http://schemas.microsoft.com/office/powerpoint/2010/main" val="1728830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p>
          <a:p>
            <a:r>
              <a:rPr lang="zh-cn" dirty="0">
                <a:ea typeface="SimSun" panose="02010600030101010101" pitchFamily="2" charset="-122"/>
              </a:rPr>
              <a:t>国际特奥会 (SOI)，指的是在华盛顿特区国际总部工作的人员。虽然各区域可能有不同的目标，但国际特奥会负责维护组织的整体愿景。</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18</a:t>
            </a:fld>
            <a:endParaRPr lang="en-US" dirty="0">
              <a:ea typeface="SimSun" panose="02010600030101010101" pitchFamily="2" charset="-122"/>
            </a:endParaRPr>
          </a:p>
        </p:txBody>
      </p:sp>
    </p:spTree>
    <p:extLst>
      <p:ext uri="{BB962C8B-B14F-4D97-AF65-F5344CB8AC3E}">
        <p14:creationId xmlns:p14="http://schemas.microsoft.com/office/powerpoint/2010/main" val="140405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p>
          <a:p>
            <a:pPr marL="0" marR="0" lvl="0" indent="0" algn="l" defTabSz="914400" rtl="0" eaLnBrk="1" fontAlgn="auto" latinLnBrk="0" hangingPunct="1">
              <a:lnSpc>
                <a:spcPct val="100000"/>
              </a:lnSpc>
              <a:spcBef>
                <a:spcPts val="0"/>
              </a:spcBef>
              <a:spcAft>
                <a:spcPts val="0"/>
              </a:spcAft>
              <a:buClrTx/>
              <a:buSzTx/>
              <a:buFontTx/>
              <a:buNone/>
              <a:tabLst/>
              <a:defRPr/>
            </a:pPr>
            <a:r>
              <a:rPr lang="zh-cn" dirty="0">
                <a:ea typeface="SimSun" panose="02010600030101010101" pitchFamily="2" charset="-122"/>
              </a:rPr>
              <a:t>全球领导团队是特奥会的高级管理团队。他们利用自己在企业和非营利组织的经验背景，帮助组织做出重要决策。</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19</a:t>
            </a:fld>
            <a:endParaRPr lang="en-US" dirty="0">
              <a:ea typeface="SimSun" panose="02010600030101010101" pitchFamily="2" charset="-122"/>
            </a:endParaRPr>
          </a:p>
        </p:txBody>
      </p:sp>
    </p:spTree>
    <p:extLst>
      <p:ext uri="{BB962C8B-B14F-4D97-AF65-F5344CB8AC3E}">
        <p14:creationId xmlns:p14="http://schemas.microsoft.com/office/powerpoint/2010/main" val="1108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时间分配：</a:t>
            </a:r>
            <a:r>
              <a:rPr lang="zh-cn" b="0" dirty="0">
                <a:ea typeface="SimSun" panose="02010600030101010101" pitchFamily="2" charset="-122"/>
              </a:rPr>
              <a:t>30 分钟</a:t>
            </a:r>
          </a:p>
          <a:p>
            <a:endParaRPr lang="en-US" b="1" dirty="0">
              <a:ea typeface="SimSun" panose="02010600030101010101" pitchFamily="2" charset="-122"/>
            </a:endParaRPr>
          </a:p>
          <a:p>
            <a:r>
              <a:rPr lang="zh-cn" b="1" dirty="0">
                <a:ea typeface="SimSun" panose="02010600030101010101" pitchFamily="2" charset="-122"/>
              </a:rPr>
              <a:t>辅导员脚本：</a:t>
            </a:r>
          </a:p>
          <a:p>
            <a:r>
              <a:rPr lang="zh-cn" b="0" dirty="0">
                <a:ea typeface="SimSun" panose="02010600030101010101" pitchFamily="2" charset="-122"/>
              </a:rPr>
              <a:t>早上好，各位家庭成员。欢迎参加我们的家庭领袖培训！本培训将帮助您成为您所在成员组织或区域的领袖，并将您与其他家庭领袖联系起来。感谢您抽出宝贵的时间，我们非常感谢您！</a:t>
            </a: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2</a:t>
            </a:fld>
            <a:endParaRPr lang="en-US" dirty="0">
              <a:ea typeface="SimSun" panose="02010600030101010101" pitchFamily="2" charset="-122"/>
            </a:endParaRPr>
          </a:p>
        </p:txBody>
      </p:sp>
    </p:spTree>
    <p:extLst>
      <p:ext uri="{BB962C8B-B14F-4D97-AF65-F5344CB8AC3E}">
        <p14:creationId xmlns:p14="http://schemas.microsoft.com/office/powerpoint/2010/main" val="211174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p>
          <a:p>
            <a:r>
              <a:rPr lang="zh-cn" dirty="0">
                <a:ea typeface="SimSun" panose="02010600030101010101" pitchFamily="2" charset="-122"/>
              </a:rPr>
              <a:t>区域主席和常务董事是全球领导团队的成员。他们领导我们在全球的七个区域办事处。</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20</a:t>
            </a:fld>
            <a:endParaRPr lang="en-US" dirty="0">
              <a:ea typeface="SimSun" panose="02010600030101010101" pitchFamily="2" charset="-122"/>
            </a:endParaRPr>
          </a:p>
        </p:txBody>
      </p:sp>
    </p:spTree>
    <p:extLst>
      <p:ext uri="{BB962C8B-B14F-4D97-AF65-F5344CB8AC3E}">
        <p14:creationId xmlns:p14="http://schemas.microsoft.com/office/powerpoint/2010/main" val="343526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r>
              <a:rPr lang="zh-cn" dirty="0"/>
              <a:t>我们在全球拥有的 250 个成员组织均获得了特奥会认证，这些成员组织将使命和战略计划付诸实践。</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21</a:t>
            </a:fld>
            <a:endParaRPr lang="en-US" dirty="0"/>
          </a:p>
        </p:txBody>
      </p:sp>
    </p:spTree>
    <p:extLst>
      <p:ext uri="{BB962C8B-B14F-4D97-AF65-F5344CB8AC3E}">
        <p14:creationId xmlns:p14="http://schemas.microsoft.com/office/powerpoint/2010/main" val="157093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r>
              <a:rPr lang="zh-cn" dirty="0"/>
              <a:t>每个区域都可能有更多的地方成员组织。他们在社区开展特奥会运动和非体育活动。他们依赖运动员、教练和志愿者，比如像您这样的家庭领袖！</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22</a:t>
            </a:fld>
            <a:endParaRPr lang="en-US" dirty="0"/>
          </a:p>
        </p:txBody>
      </p:sp>
    </p:spTree>
    <p:extLst>
      <p:ext uri="{BB962C8B-B14F-4D97-AF65-F5344CB8AC3E}">
        <p14:creationId xmlns:p14="http://schemas.microsoft.com/office/powerpoint/2010/main" val="382389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r>
              <a:rPr lang="zh-cn" dirty="0"/>
              <a:t>在特奥会，我们对所使用的术语及其相应的定义非常谨慎。作为家庭领袖，您使用的词语非常重要。</a:t>
            </a:r>
            <a:br/>
            <a:r>
              <a:rPr lang="zh-cn" dirty="0"/>
              <a:t>让我们回顾一下一些重要的术语和定义。</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（辅导员备注：单击逐一打开每个定义。阅读术语和定义。留出提问时间。）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23</a:t>
            </a:fld>
            <a:endParaRPr lang="en-US" dirty="0"/>
          </a:p>
        </p:txBody>
      </p:sp>
    </p:spTree>
    <p:extLst>
      <p:ext uri="{BB962C8B-B14F-4D97-AF65-F5344CB8AC3E}">
        <p14:creationId xmlns:p14="http://schemas.microsoft.com/office/powerpoint/2010/main" val="1785983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24</a:t>
            </a:fld>
            <a:endParaRPr lang="en-US" dirty="0"/>
          </a:p>
        </p:txBody>
      </p:sp>
    </p:spTree>
    <p:extLst>
      <p:ext uri="{BB962C8B-B14F-4D97-AF65-F5344CB8AC3E}">
        <p14:creationId xmlns:p14="http://schemas.microsoft.com/office/powerpoint/2010/main" val="407712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25</a:t>
            </a:fld>
            <a:endParaRPr lang="en-US" dirty="0"/>
          </a:p>
        </p:txBody>
      </p:sp>
    </p:spTree>
    <p:extLst>
      <p:ext uri="{BB962C8B-B14F-4D97-AF65-F5344CB8AC3E}">
        <p14:creationId xmlns:p14="http://schemas.microsoft.com/office/powerpoint/2010/main" val="37727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26</a:t>
            </a:fld>
            <a:endParaRPr lang="en-US" dirty="0"/>
          </a:p>
        </p:txBody>
      </p:sp>
    </p:spTree>
    <p:extLst>
      <p:ext uri="{BB962C8B-B14F-4D97-AF65-F5344CB8AC3E}">
        <p14:creationId xmlns:p14="http://schemas.microsoft.com/office/powerpoint/2010/main" val="321350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27</a:t>
            </a:fld>
            <a:endParaRPr lang="en-US" dirty="0"/>
          </a:p>
        </p:txBody>
      </p:sp>
    </p:spTree>
    <p:extLst>
      <p:ext uri="{BB962C8B-B14F-4D97-AF65-F5344CB8AC3E}">
        <p14:creationId xmlns:p14="http://schemas.microsoft.com/office/powerpoint/2010/main" val="38629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28</a:t>
            </a:fld>
            <a:endParaRPr lang="en-US" dirty="0"/>
          </a:p>
        </p:txBody>
      </p:sp>
    </p:spTree>
    <p:extLst>
      <p:ext uri="{BB962C8B-B14F-4D97-AF65-F5344CB8AC3E}">
        <p14:creationId xmlns:p14="http://schemas.microsoft.com/office/powerpoint/2010/main" val="108477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（辅导员备注：阅读术语和定义。留出提问时间。）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29</a:t>
            </a:fld>
            <a:endParaRPr lang="en-US" dirty="0"/>
          </a:p>
        </p:txBody>
      </p:sp>
    </p:spTree>
    <p:extLst>
      <p:ext uri="{BB962C8B-B14F-4D97-AF65-F5344CB8AC3E}">
        <p14:creationId xmlns:p14="http://schemas.microsoft.com/office/powerpoint/2010/main" val="31796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p>
          <a:p>
            <a:r>
              <a:rPr lang="zh-cn" b="0" dirty="0">
                <a:ea typeface="SimSun" panose="02010600030101010101" pitchFamily="2" charset="-122"/>
              </a:rPr>
              <a:t>首先，我们将进行自我介绍，然后共同了解一下接下来两天的内容安排。</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3</a:t>
            </a:fld>
            <a:endParaRPr lang="en-US" dirty="0">
              <a:ea typeface="SimSun" panose="02010600030101010101" pitchFamily="2" charset="-122"/>
            </a:endParaRPr>
          </a:p>
        </p:txBody>
      </p:sp>
    </p:spTree>
    <p:extLst>
      <p:ext uri="{BB962C8B-B14F-4D97-AF65-F5344CB8AC3E}">
        <p14:creationId xmlns:p14="http://schemas.microsoft.com/office/powerpoint/2010/main" val="182523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举手，谁熟悉联合国残疾人权利公约？</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太棒了！</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《联合国残疾人权利公约》规定了残疾人的基本人权。特奥会帮助各国履行对《残疾人权利公约》的承诺。</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是否有人愿意分享自己在《联合国残疾人权利公约》和特奥会方面的具体经验？</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感谢大家的分享。</a:t>
            </a:r>
          </a:p>
        </p:txBody>
      </p:sp>
      <p:sp>
        <p:nvSpPr>
          <p:cNvPr id="4" name="Slide Number Placeholder 3"/>
          <p:cNvSpPr>
            <a:spLocks noGrp="1"/>
          </p:cNvSpPr>
          <p:nvPr>
            <p:ph type="sldNum" sz="quarter" idx="5"/>
          </p:nvPr>
        </p:nvSpPr>
        <p:spPr/>
        <p:txBody>
          <a:bodyPr/>
          <a:lstStyle/>
          <a:p>
            <a:fld id="{B1AB4960-CA66-47E0-A69E-4C8E9D6BFF86}" type="slidenum">
              <a:rPr lang="en-US" smtClean="0"/>
              <a:t>30</a:t>
            </a:fld>
            <a:endParaRPr lang="en-US" dirty="0"/>
          </a:p>
        </p:txBody>
      </p:sp>
    </p:spTree>
    <p:extLst>
      <p:ext uri="{BB962C8B-B14F-4D97-AF65-F5344CB8AC3E}">
        <p14:creationId xmlns:p14="http://schemas.microsoft.com/office/powerpoint/2010/main" val="55245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p>
          <a:p>
            <a:r>
              <a:rPr lang="zh-cn" dirty="0"/>
              <a:t>那么，作为家庭成员，为什么参与特奥会非常重要？</a:t>
            </a:r>
          </a:p>
          <a:p>
            <a:r>
              <a:rPr lang="zh-cn" dirty="0"/>
              <a:t>特奥会成员组织依赖于家庭的参与。</a:t>
            </a:r>
          </a:p>
          <a:p>
            <a:r>
              <a:rPr lang="zh-cn" dirty="0"/>
              <a:t>在特奥会比赛和活动期间，家庭成员身处朋友之间并感到宾至如归。他们自豪地看着自己的运动员获得成功和喜悦。特奥会是一个支持网络，以一种关爱、积极的方式将家庭凝聚在一起。</a:t>
            </a:r>
          </a:p>
          <a:p>
            <a:r>
              <a:rPr lang="zh-cn" dirty="0"/>
              <a:t>家庭还是社区的重要纽带，能够为我们的运动提供更广泛的支持。</a:t>
            </a:r>
          </a:p>
          <a:p>
            <a:r>
              <a:rPr lang="zh-cn" dirty="0"/>
              <a:t>最后，家庭是特奥会运动员的头号粉丝。他们给予运动员的独特支持、关爱和鼓励是别人无法替代的。</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31</a:t>
            </a:fld>
            <a:endParaRPr lang="en-US" dirty="0"/>
          </a:p>
        </p:txBody>
      </p:sp>
    </p:spTree>
    <p:extLst>
      <p:ext uri="{BB962C8B-B14F-4D97-AF65-F5344CB8AC3E}">
        <p14:creationId xmlns:p14="http://schemas.microsoft.com/office/powerpoint/2010/main" val="3978265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endParaRPr lang="en-US" b="1" dirty="0"/>
          </a:p>
          <a:p>
            <a:r>
              <a:rPr lang="zh-cn" b="1" dirty="0"/>
              <a:t>辅导员脚本：</a:t>
            </a:r>
            <a:br/>
            <a:r>
              <a:rPr lang="zh-cn" dirty="0"/>
              <a:t>您现在已经完成了“特奥会简介”模块。感谢您的参与！希望这些信息对您有所帮助。</a:t>
            </a:r>
            <a:br/>
            <a:r>
              <a:rPr lang="zh-cn" dirty="0"/>
              <a:t>让我们一起进行三分钟的短暂健身休息。</a:t>
            </a:r>
          </a:p>
          <a:p>
            <a:r>
              <a:rPr lang="zh-cn" dirty="0"/>
              <a:t>之后，您将有大约 30 分钟的自主休息时间来恢复精力。</a:t>
            </a:r>
          </a:p>
          <a:p>
            <a:endParaRPr lang="en-US" dirty="0"/>
          </a:p>
          <a:p>
            <a:r>
              <a:rPr lang="zh-cn" b="0" dirty="0"/>
              <a:t>（</a:t>
            </a:r>
            <a:r>
              <a:rPr lang="zh-cn" b="0" i="1" dirty="0"/>
              <a:t>辅导员备注：单击摄像头按钮，播放健身活力活动）</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32</a:t>
            </a:fld>
            <a:endParaRPr lang="en-US" dirty="0"/>
          </a:p>
        </p:txBody>
      </p:sp>
    </p:spTree>
    <p:extLst>
      <p:ext uri="{BB962C8B-B14F-4D97-AF65-F5344CB8AC3E}">
        <p14:creationId xmlns:p14="http://schemas.microsoft.com/office/powerpoint/2010/main" val="220451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时间分配：</a:t>
            </a:r>
            <a:r>
              <a:rPr lang="zh-cn" b="0" dirty="0"/>
              <a:t>30 分钟</a:t>
            </a:r>
          </a:p>
          <a:p>
            <a:endParaRPr lang="en-US" b="0" dirty="0"/>
          </a:p>
          <a:p>
            <a:r>
              <a:rPr lang="zh-cn" b="1" dirty="0"/>
              <a:t>辅导员脚本：</a:t>
            </a:r>
          </a:p>
          <a:p>
            <a:r>
              <a:rPr lang="zh-cn" b="0" dirty="0"/>
              <a:t>欢迎回来！希望大家休息愉快。</a:t>
            </a:r>
          </a:p>
          <a:p>
            <a:r>
              <a:rPr lang="zh-cn" b="0" i="0" dirty="0"/>
              <a:t>我们下一个模块的重点是</a:t>
            </a:r>
            <a:r>
              <a:rPr lang="zh-cn" sz="1800" b="0" i="0" dirty="0">
                <a:effectLst/>
                <a:latin typeface="Ubuntu Light" panose="020B0304030602030204" pitchFamily="34" charset="0"/>
                <a:ea typeface="Calibri" panose="020F0502020204030204" pitchFamily="34" charset="0"/>
                <a:cs typeface="Arial" panose="020B0604020202020204" pitchFamily="34" charset="0"/>
              </a:rPr>
              <a:t>了解领导力 – 领导力的含义以及领袖所具备的特质和技能。</a:t>
            </a:r>
            <a:endParaRPr lang="en-US" b="0"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33</a:t>
            </a:fld>
            <a:endParaRPr lang="en-US" dirty="0"/>
          </a:p>
        </p:txBody>
      </p:sp>
    </p:spTree>
    <p:extLst>
      <p:ext uri="{BB962C8B-B14F-4D97-AF65-F5344CB8AC3E}">
        <p14:creationId xmlns:p14="http://schemas.microsoft.com/office/powerpoint/2010/main" val="142882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（辅导员备注：在场的运动员可以谈谈以下定义对他们个人的意义，以及他们如何成为社区的领袖。）</a:t>
            </a:r>
          </a:p>
          <a:p>
            <a:endParaRPr lang="en-US" dirty="0"/>
          </a:p>
          <a:p>
            <a:r>
              <a:rPr lang="zh-cn" b="1" dirty="0"/>
              <a:t>辅导员脚本：</a:t>
            </a:r>
          </a:p>
          <a:p>
            <a:pPr marL="0" indent="0"/>
            <a:r>
              <a:rPr lang="zh-cn" b="0" i="0" dirty="0"/>
              <a:t>当我们想到领导力时，脑海中可能会浮现出不同的词语。一般来说，</a:t>
            </a:r>
            <a:r>
              <a:rPr lang="zh-cn" sz="1200" b="0" i="0" dirty="0">
                <a:latin typeface="Ubuntu Light" panose="020B0304030602030204" pitchFamily="34" charset="0"/>
              </a:rPr>
              <a:t>领</a:t>
            </a:r>
            <a:r>
              <a:rPr lang="zh-cn" sz="1200" b="0" dirty="0">
                <a:latin typeface="Ubuntu Light" panose="020B0304030602030204" pitchFamily="34" charset="0"/>
              </a:rPr>
              <a:t>导力</a:t>
            </a:r>
            <a:r>
              <a:rPr lang="zh-cn" sz="1200" dirty="0">
                <a:latin typeface="Ubuntu Light" panose="020B0304030602030204" pitchFamily="34" charset="0"/>
              </a:rPr>
              <a:t>是一种关系，通过这种关系，一个人可以影响他人的行为或行动，帮助实现目标。</a:t>
            </a:r>
            <a:r>
              <a:rPr lang="zh-cn" sz="1200" b="0" dirty="0">
                <a:latin typeface="Ubuntu Light" panose="020B0304030602030204" pitchFamily="34" charset="0"/>
              </a:rPr>
              <a:t>领袖有能力</a:t>
            </a:r>
            <a:r>
              <a:rPr lang="zh-cn" sz="1200" dirty="0">
                <a:latin typeface="Ubuntu Light" panose="020B0304030602030204" pitchFamily="34" charset="0"/>
              </a:rPr>
              <a:t>引导、指导或影响他人。</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现在，我们来进行一个简短的活动。</a:t>
            </a:r>
            <a:endParaRPr lang="en-US"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34</a:t>
            </a:fld>
            <a:endParaRPr lang="en-US" dirty="0"/>
          </a:p>
        </p:txBody>
      </p:sp>
    </p:spTree>
    <p:extLst>
      <p:ext uri="{BB962C8B-B14F-4D97-AF65-F5344CB8AC3E}">
        <p14:creationId xmlns:p14="http://schemas.microsoft.com/office/powerpoint/2010/main" val="285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r>
              <a:rPr lang="zh-cn" dirty="0"/>
              <a:t>在这个活动中，我们将再次分成 2-3 人一组。</a:t>
            </a:r>
            <a:br/>
            <a:r>
              <a:rPr lang="zh-cn" dirty="0"/>
              <a:t>在分组之前，请花一点时间想想您认识的一位领袖。该领袖可以是特奥会内部或外部的人员。</a:t>
            </a:r>
            <a:br/>
            <a:r>
              <a:rPr lang="zh-cn" dirty="0"/>
              <a:t>我们将在小组内分享以下三个问题的答案：</a:t>
            </a:r>
          </a:p>
          <a:p>
            <a:pPr marL="228600" indent="-228600">
              <a:buAutoNum type="arabicPeriod"/>
            </a:pPr>
            <a:r>
              <a:rPr lang="zh-cn" dirty="0"/>
              <a:t>这位领袖是谁？</a:t>
            </a:r>
          </a:p>
          <a:p>
            <a:pPr marL="228600" indent="-228600">
              <a:buAutoNum type="arabicPeriod"/>
            </a:pPr>
            <a:r>
              <a:rPr lang="zh-cn" dirty="0"/>
              <a:t>您认为是什么激励人们追随这个人？</a:t>
            </a:r>
          </a:p>
          <a:p>
            <a:pPr marL="228600" indent="-228600">
              <a:buAutoNum type="arabicPeriod"/>
            </a:pPr>
            <a:r>
              <a:rPr lang="zh-cn" dirty="0"/>
              <a:t>您认为他们的哪些行为或技能在您自己的领导力中有所体现？</a:t>
            </a:r>
          </a:p>
          <a:p>
            <a:pPr marL="0" indent="0">
              <a:buNone/>
            </a:pPr>
            <a:endParaRPr lang="en-US" dirty="0"/>
          </a:p>
          <a:p>
            <a:pPr marL="0" indent="0">
              <a:buNone/>
            </a:pPr>
            <a:r>
              <a:rPr lang="zh-cn" i="1" dirty="0"/>
              <a:t>（辅导员备注：给出大约五分钟的分享时间）</a:t>
            </a:r>
          </a:p>
          <a:p>
            <a:endParaRPr lang="en-US" dirty="0"/>
          </a:p>
          <a:p>
            <a:r>
              <a:rPr lang="zh-cn" dirty="0"/>
              <a:t>太棒了！让我们一起做个投票</a:t>
            </a:r>
          </a:p>
          <a:p>
            <a:pPr marL="0" marR="0">
              <a:spcBef>
                <a:spcPts val="0"/>
              </a:spcBef>
              <a:spcAft>
                <a:spcPts val="0"/>
              </a:spcAft>
            </a:pPr>
            <a:endParaRPr lang="en-US" sz="1800" b="1" i="1" dirty="0">
              <a:effectLst/>
              <a:latin typeface="Ubuntu Light" panose="020B0304030602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35</a:t>
            </a:fld>
            <a:endParaRPr lang="en-US" dirty="0"/>
          </a:p>
        </p:txBody>
      </p:sp>
    </p:spTree>
    <p:extLst>
      <p:ext uri="{BB962C8B-B14F-4D97-AF65-F5344CB8AC3E}">
        <p14:creationId xmlns:p14="http://schemas.microsoft.com/office/powerpoint/2010/main" val="43948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C8EA-B5B1-EB79-3E80-767EAF20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36B66-DD9E-8C3D-5410-8F0285913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E2E5B-AFAB-37A5-4FFB-F28B52250BA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pPr marL="0" marR="0">
              <a:spcBef>
                <a:spcPts val="0"/>
              </a:spcBef>
              <a:spcAft>
                <a:spcPts val="0"/>
              </a:spcAft>
            </a:pPr>
            <a:r>
              <a:rPr lang="zh-cn" sz="1800" b="0" i="0" dirty="0">
                <a:effectLst/>
                <a:latin typeface="Ubuntu Light" panose="020B0304030602030204" pitchFamily="34" charset="0"/>
                <a:ea typeface="Calibri" panose="020F0502020204030204" pitchFamily="34" charset="0"/>
                <a:cs typeface="Arial" panose="020B0604020202020204" pitchFamily="34" charset="0"/>
              </a:rPr>
              <a:t>请选择最能代表您所选领袖的类别。</a:t>
            </a:r>
            <a:endParaRPr lang="en-US" sz="18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800" b="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教练</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老师</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队友</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特奥会志愿者</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社区小组领袖</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同事</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zh-cn" sz="1800" b="0" i="0" dirty="0">
                <a:effectLst/>
                <a:latin typeface="Ubuntu Light" panose="020B0304030602030204" pitchFamily="34" charset="0"/>
                <a:ea typeface="Calibri" panose="020F0502020204030204" pitchFamily="34" charset="0"/>
                <a:cs typeface="Arial" panose="020B0604020202020204" pitchFamily="34" charset="0"/>
              </a:rPr>
              <a:t>运动员领袖</a:t>
            </a:r>
            <a:endParaRPr lang="en-US" sz="1800" b="0" i="0" dirty="0">
              <a:effectLst/>
              <a:latin typeface="Calibri" panose="020F0502020204030204" pitchFamily="34" charset="0"/>
              <a:ea typeface="Calibri" panose="020F0502020204030204" pitchFamily="34" charset="0"/>
            </a:endParaRPr>
          </a:p>
          <a:p>
            <a:pPr marL="0" marR="0">
              <a:spcBef>
                <a:spcPts val="0"/>
              </a:spcBef>
              <a:spcAft>
                <a:spcPts val="0"/>
              </a:spcAft>
            </a:pPr>
            <a:r>
              <a:rPr lang="zh-cn" sz="18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800" i="1" dirty="0">
                <a:effectLst/>
                <a:latin typeface="Ubuntu Light" panose="020B0304030602030204" pitchFamily="34" charset="0"/>
                <a:ea typeface="Calibri" panose="020F0502020204030204" pitchFamily="34" charset="0"/>
                <a:cs typeface="Arial" panose="020B0604020202020204" pitchFamily="34" charset="0"/>
              </a:rPr>
              <a:t>（辅导员备注：指出您在他们所挑选的人身上看到的任何趋势。这些人有哪些共同特质？请小组成员指出各组之间的相似之处。）</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zh-cn" dirty="0"/>
              <a:t>让我们在前进的过程中牢记这些相似之处！</a:t>
            </a:r>
            <a:br/>
            <a:endParaRPr lang="en-US" dirty="0"/>
          </a:p>
          <a:p>
            <a:endParaRPr lang="en-US" dirty="0"/>
          </a:p>
        </p:txBody>
      </p:sp>
      <p:sp>
        <p:nvSpPr>
          <p:cNvPr id="4" name="Slide Number Placeholder 3">
            <a:extLst>
              <a:ext uri="{FF2B5EF4-FFF2-40B4-BE49-F238E27FC236}">
                <a16:creationId xmlns:a16="http://schemas.microsoft.com/office/drawing/2014/main" id="{5637B951-7EC9-6494-3569-3F319C826BA7}"/>
              </a:ext>
            </a:extLst>
          </p:cNvPr>
          <p:cNvSpPr>
            <a:spLocks noGrp="1"/>
          </p:cNvSpPr>
          <p:nvPr>
            <p:ph type="sldNum" sz="quarter" idx="5"/>
          </p:nvPr>
        </p:nvSpPr>
        <p:spPr/>
        <p:txBody>
          <a:bodyPr/>
          <a:lstStyle/>
          <a:p>
            <a:fld id="{B1AB4960-CA66-47E0-A69E-4C8E9D6BFF86}" type="slidenum">
              <a:rPr lang="en-US" smtClean="0"/>
              <a:t>36</a:t>
            </a:fld>
            <a:endParaRPr lang="en-US" dirty="0"/>
          </a:p>
        </p:txBody>
      </p:sp>
    </p:spTree>
    <p:extLst>
      <p:ext uri="{BB962C8B-B14F-4D97-AF65-F5344CB8AC3E}">
        <p14:creationId xmlns:p14="http://schemas.microsoft.com/office/powerpoint/2010/main" val="15703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您所选择的领袖有许多共同的行为，他们所做的事情使其成为优秀的领袖。</a:t>
            </a: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以下是一些最优秀的领袖的行为范例。</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优秀的领袖</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zh-cn" sz="1200" b="0" i="0" u="none" dirty="0">
                <a:effectLst/>
                <a:latin typeface="Ubuntu Light" panose="020B0304030602030204" pitchFamily="34" charset="0"/>
                <a:ea typeface="Calibri" panose="020F0502020204030204" pitchFamily="34" charset="0"/>
                <a:cs typeface="Arial" panose="020B0604020202020204" pitchFamily="34" charset="0"/>
              </a:rPr>
              <a:t>以身作则：他们为他人树立良好的榜样。他们向人们展示应该如何待人接物，如何努力工作。</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zh-cn" sz="1200" b="0" i="0" u="none" dirty="0">
                <a:effectLst/>
                <a:latin typeface="Ubuntu Light" panose="020B0304030602030204" pitchFamily="34" charset="0"/>
                <a:ea typeface="Calibri" panose="020F0502020204030204" pitchFamily="34" charset="0"/>
                <a:cs typeface="Arial" panose="020B0604020202020204" pitchFamily="34" charset="0"/>
              </a:rPr>
              <a:t>激发共同愿景：领袖相信自己可以有所作为。他们对未来充满热情。卓越的领袖会找到激励他人行动的方法。</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zh-cn" sz="1200" b="0" i="0" u="none" dirty="0">
                <a:effectLst/>
                <a:latin typeface="Ubuntu Light" panose="020B0304030602030204" pitchFamily="34" charset="0"/>
                <a:ea typeface="Calibri" panose="020F0502020204030204" pitchFamily="34" charset="0"/>
                <a:cs typeface="Arial" panose="020B0604020202020204" pitchFamily="34" charset="0"/>
              </a:rPr>
              <a:t>挑战过程：卓越的领袖总是在学习新事物，改进做事方式。他们不惧怕提出问题，也不会让别人使用这样的借口：“嗯，这就是一直以来的做法!”</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zh-cn" sz="1200" b="0" i="0" u="none" dirty="0">
                <a:effectLst/>
                <a:latin typeface="Ubuntu Light" panose="020B0304030602030204" pitchFamily="34" charset="0"/>
                <a:ea typeface="Calibri" panose="020F0502020204030204" pitchFamily="34" charset="0"/>
                <a:cs typeface="Arial" panose="020B0604020202020204" pitchFamily="34" charset="0"/>
              </a:rPr>
              <a:t>鼓舞人心：卓越的领袖会看到别人做得好的地方，并对其工作给予赞扬。他们会为他人加油鼓劲，尤其是在遇到困难的时候。</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zh-cn" sz="1200" b="0" i="0" u="none" dirty="0">
                <a:effectLst/>
                <a:latin typeface="Ubuntu Light" panose="020B0304030602030204" pitchFamily="34" charset="0"/>
                <a:ea typeface="Calibri" panose="020F0502020204030204" pitchFamily="34" charset="0"/>
                <a:cs typeface="Arial" panose="020B0604020202020204" pitchFamily="34" charset="0"/>
              </a:rPr>
              <a:t>支持他人展开行动：</a:t>
            </a:r>
            <a:r>
              <a:rPr lang="zh-cn" sz="1200" b="0" i="0" dirty="0">
                <a:effectLst/>
                <a:latin typeface="Ubuntu Light" panose="020B0304030602030204" pitchFamily="34" charset="0"/>
                <a:ea typeface="Calibri" panose="020F0502020204030204" pitchFamily="34" charset="0"/>
                <a:cs typeface="Arial" panose="020B0604020202020204" pitchFamily="34" charset="0"/>
              </a:rPr>
              <a:t>卓越的领袖会鼓励他人，赋予他人权力。他们希望团队中的每个人都能做出贡献。他们为每个参与其中的人营造信任和尊重的氛围。</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37</a:t>
            </a:fld>
            <a:endParaRPr lang="en-US" dirty="0"/>
          </a:p>
        </p:txBody>
      </p:sp>
    </p:spTree>
    <p:extLst>
      <p:ext uri="{BB962C8B-B14F-4D97-AF65-F5344CB8AC3E}">
        <p14:creationId xmlns:p14="http://schemas.microsoft.com/office/powerpoint/2010/main" val="3103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b="0" dirty="0"/>
              <a:t>***本节建议运动员参加</a:t>
            </a:r>
          </a:p>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现在，我们将讨论 6 项基本的融合领导力技能。</a:t>
            </a: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dirty="0">
                <a:solidFill>
                  <a:srgbClr val="7030A0"/>
                </a:solidFill>
                <a:effectLst/>
                <a:latin typeface="Arial" panose="020B0604020202020204" pitchFamily="34" charset="0"/>
                <a:ea typeface="Times New Roman" panose="02020603050405020304" pitchFamily="18" charset="0"/>
              </a:rPr>
              <a:t>我们希望在所有参加特奥会领导力培养的人中培养这六项能力。我们相信，这 6 项能力是释放我们真正潜力的关键，不仅是作为领袖，更是作为站出来为彻底的包容性（特别是为 IDD 人士）而奋斗的包容性领袖。</a:t>
            </a:r>
            <a:endParaRPr lang="en-US" sz="1800" dirty="0">
              <a:effectLst/>
              <a:latin typeface="Times New Roman" panose="02020603050405020304" pitchFamily="18" charset="0"/>
              <a:ea typeface="Times New Roman" panose="02020603050405020304" pitchFamily="18" charset="0"/>
            </a:endParaRPr>
          </a:p>
          <a:p>
            <a:r>
              <a:rPr lang="zh-cn" sz="1800" dirty="0"/>
              <a:t>作为家庭领袖，您将有机会在组织内的领导工作中练习这些技能。</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重要的是，我们要有自我意识，知道自己最擅长哪些技能，以及想要提高哪些技能。</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我们都有自己擅长的方面（长处）和可以改进的方面（短处）。</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了解自己的长处和短处对于成为一名卓越的领袖非常重要。它可以帮助您了解哪些方面需要改进，或者如何建立一支成功的团队。优秀的领袖身边都有一些人，这些人的长处与他们自己的长处相得益彰，并能弥补自己的短处或知识空白。</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228600" marR="0">
              <a:spcBef>
                <a:spcPts val="0"/>
              </a:spcBef>
              <a:spcAft>
                <a:spcPts val="0"/>
              </a:spcAft>
            </a:pPr>
            <a:r>
              <a:rPr lang="zh-cn" sz="1200" b="0" i="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80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F274-760F-C089-533C-6105862A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BDE47-01F4-EEC7-734B-68933995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8E593-3822-AB57-FFEE-B734392E929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r>
              <a:rPr lang="zh-cn" sz="1200" b="0" i="0" dirty="0">
                <a:effectLst/>
                <a:latin typeface="Ubuntu Light" panose="020B0304030602030204" pitchFamily="34" charset="0"/>
                <a:ea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0" i="0" dirty="0">
                <a:effectLst/>
                <a:latin typeface="Ubuntu Light" panose="020B0304030602030204" pitchFamily="34" charset="0"/>
                <a:ea typeface="Calibri" panose="020F0502020204030204" pitchFamily="34" charset="0"/>
              </a:rPr>
              <a:t>第一项技能是同理心。</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Arial" panose="020B0604020202020204" pitchFamily="34" charset="0"/>
              <a:buNone/>
              <a:tabLst>
                <a:tab pos="457200" algn="l"/>
              </a:tabLst>
            </a:pPr>
            <a:r>
              <a:rPr lang="zh-cn" sz="1800" dirty="0">
                <a:solidFill>
                  <a:srgbClr val="7030A0"/>
                </a:solidFill>
                <a:effectLst/>
                <a:latin typeface="Arial" panose="020B0604020202020204" pitchFamily="34" charset="0"/>
                <a:ea typeface="Times New Roman" panose="02020603050405020304" pitchFamily="18" charset="0"/>
              </a:rPr>
              <a:t>有同理心的领袖是这样的人：寻求多样性、信任他人、设身处地为他人着想、真诚并意识到自己的行为和偏见。</a:t>
            </a: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dirty="0"/>
          </a:p>
        </p:txBody>
      </p:sp>
      <p:sp>
        <p:nvSpPr>
          <p:cNvPr id="4" name="Slide Number Placeholder 3">
            <a:extLst>
              <a:ext uri="{FF2B5EF4-FFF2-40B4-BE49-F238E27FC236}">
                <a16:creationId xmlns:a16="http://schemas.microsoft.com/office/drawing/2014/main" id="{5317C73E-5AEE-0114-939B-9E8F107099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p>
          <a:p>
            <a:r>
              <a:rPr lang="zh-cn" b="0" dirty="0">
                <a:ea typeface="SimSun" panose="02010600030101010101" pitchFamily="2" charset="-122"/>
              </a:rPr>
              <a:t>在我们正式开始之前，您有机会参加一项可选的家庭幸福感调查，</a:t>
            </a:r>
            <a:r>
              <a:rPr lang="zh-cn" sz="1800" kern="100" dirty="0">
                <a:effectLst/>
                <a:latin typeface="SimSun" panose="02010600030101010101" pitchFamily="2" charset="-122"/>
                <a:ea typeface="SimSun" panose="02010600030101010101" pitchFamily="2" charset="-122"/>
                <a:cs typeface="Arial" panose="020B0604020202020204" pitchFamily="34" charset="0"/>
              </a:rPr>
              <a:t>这是特奥会人际情感健康举措的一部分。如果您选择参加，您将完成两次相同的调查：在家庭领袖培训之前和之后。如果您选择完成初始调查，我们恳请您也填写最终调查。</a:t>
            </a:r>
          </a:p>
          <a:p>
            <a:endParaRPr lang="en-US" sz="1800" kern="100" dirty="0">
              <a:effectLst/>
              <a:latin typeface="SimSun" panose="02010600030101010101" pitchFamily="2" charset="-122"/>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zh-cn" sz="1800" kern="100" dirty="0">
                <a:effectLst/>
                <a:latin typeface="SimSun" panose="02010600030101010101" pitchFamily="2" charset="-122"/>
                <a:ea typeface="SimSun" panose="02010600030101010101" pitchFamily="2" charset="-122"/>
                <a:cs typeface="Arial" panose="020B0604020202020204" pitchFamily="34" charset="0"/>
              </a:rPr>
              <a:t>参加调查完全自愿，您的信息将保持匿名。如果您选择参加，将会要求您在初始调查中提供可选的人口统计信息。您也可以选择不提供人口统计信息，但在提交之前，将会要求您填写家庭幸福感量表。</a:t>
            </a:r>
          </a:p>
          <a:p>
            <a:pPr marL="0" marR="0">
              <a:lnSpc>
                <a:spcPct val="107000"/>
              </a:lnSpc>
              <a:spcBef>
                <a:spcPts val="0"/>
              </a:spcBef>
              <a:spcAft>
                <a:spcPts val="800"/>
              </a:spcAft>
            </a:pPr>
            <a:endParaRPr lang="en-US" sz="1800" kern="100" dirty="0">
              <a:effectLst/>
              <a:latin typeface="SimSun" panose="02010600030101010101" pitchFamily="2" charset="-122"/>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zh-cn" sz="1800" kern="100" dirty="0">
                <a:effectLst/>
                <a:latin typeface="SimSun" panose="02010600030101010101" pitchFamily="2" charset="-122"/>
                <a:ea typeface="SimSun" panose="02010600030101010101" pitchFamily="2" charset="-122"/>
                <a:cs typeface="Arial" panose="020B0604020202020204" pitchFamily="34" charset="0"/>
              </a:rPr>
              <a:t>您的回答对于确定特奥会如何在未来为家庭幸福感提供最佳支持极有价值。</a:t>
            </a:r>
          </a:p>
          <a:p>
            <a:pPr marL="0" marR="0">
              <a:lnSpc>
                <a:spcPct val="107000"/>
              </a:lnSpc>
              <a:spcBef>
                <a:spcPts val="0"/>
              </a:spcBef>
              <a:spcAft>
                <a:spcPts val="800"/>
              </a:spcAft>
            </a:pPr>
            <a:r>
              <a:rPr lang="zh-cn" sz="1800" kern="100" dirty="0">
                <a:effectLst/>
                <a:latin typeface="SimSun" panose="02010600030101010101" pitchFamily="2" charset="-122"/>
                <a:ea typeface="SimSun" panose="02010600030101010101" pitchFamily="2" charset="-122"/>
                <a:cs typeface="Arial" panose="020B0604020202020204" pitchFamily="34" charset="0"/>
              </a:rPr>
              <a:t>这项调查预计将占用您大约五分钟的时间。</a:t>
            </a:r>
            <a:br>
              <a:rPr>
                <a:ea typeface="SimSun" panose="02010600030101010101" pitchFamily="2" charset="-122"/>
              </a:rPr>
            </a:br>
            <a:endParaRPr lang="en-US" sz="1800" kern="100" dirty="0">
              <a:effectLst/>
              <a:latin typeface="SimSun" panose="02010600030101010101" pitchFamily="2" charset="-122"/>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zh-cn" sz="1800" kern="100" dirty="0">
                <a:effectLst/>
                <a:latin typeface="Aptos" panose="020B0004020202020204" pitchFamily="34" charset="0"/>
                <a:ea typeface="SimSun" panose="02010600030101010101" pitchFamily="2" charset="-122"/>
                <a:cs typeface="Arial" panose="020B0604020202020204" pitchFamily="34" charset="0"/>
              </a:rPr>
              <a:t>您可以在《家庭领袖培训：参与指南》中找到最终调查，也可以选择扫描下一张幻灯片上的二维码以电子方式参与调查。</a:t>
            </a:r>
          </a:p>
          <a:p>
            <a:pPr marL="0" marR="0">
              <a:lnSpc>
                <a:spcPct val="107000"/>
              </a:lnSpc>
              <a:spcBef>
                <a:spcPts val="0"/>
              </a:spcBef>
              <a:spcAft>
                <a:spcPts val="800"/>
              </a:spcAft>
            </a:pPr>
            <a:endParaRPr lang="en-US" sz="1800" kern="100" dirty="0">
              <a:effectLst/>
              <a:latin typeface="Aptos" panose="020B000402020202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zh-cn" sz="1800" kern="100" dirty="0">
                <a:effectLst/>
                <a:latin typeface="Aptos" panose="020B0004020202020204" pitchFamily="34" charset="0"/>
                <a:ea typeface="SimSun" panose="02010600030101010101" pitchFamily="2" charset="-122"/>
                <a:cs typeface="Arial" panose="020B0604020202020204" pitchFamily="34" charset="0"/>
              </a:rPr>
              <a:t>我现在将给大家大约五分钟的时间填写调查（如果您愿意参加的话）！</a:t>
            </a:r>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4</a:t>
            </a:fld>
            <a:endParaRPr lang="en-US" dirty="0">
              <a:ea typeface="SimSun" panose="02010600030101010101" pitchFamily="2" charset="-122"/>
            </a:endParaRPr>
          </a:p>
        </p:txBody>
      </p:sp>
    </p:spTree>
    <p:extLst>
      <p:ext uri="{BB962C8B-B14F-4D97-AF65-F5344CB8AC3E}">
        <p14:creationId xmlns:p14="http://schemas.microsoft.com/office/powerpoint/2010/main" val="31199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E4F9-F1A5-23B3-3885-7F07E729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6CF2F-750F-5448-C798-CB6A5990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EC81-99E3-45E1-6613-9369DBCE549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其次是坚毅。</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zh-cn" sz="1800" dirty="0">
                <a:solidFill>
                  <a:srgbClr val="7030A0"/>
                </a:solidFill>
                <a:effectLst/>
                <a:latin typeface="Arial" panose="020B0604020202020204" pitchFamily="34" charset="0"/>
                <a:ea typeface="Times New Roman" panose="02020603050405020304" pitchFamily="18" charset="0"/>
              </a:rPr>
              <a:t>具备这种技能的人坚韧不拔、不屈不挠、充满干劲、积极主动，他们能克服障碍，并保持对包容性的关注。</a:t>
            </a:r>
            <a:b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F9604D-714B-2E2E-3203-890EBA29B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89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7E3B-5C9D-F8A2-4C79-943DA18A8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DEFB-4D87-CC0E-2373-C9870D201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7515-B619-F9B0-88C4-28642ACC2A2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r>
              <a:rPr lang="zh-cn"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接下来是责任心。</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p>
          <a:p>
            <a:pPr marL="0" marR="0">
              <a:spcBef>
                <a:spcPts val="0"/>
              </a:spcBef>
              <a:spcAft>
                <a:spcPts val="0"/>
              </a:spcAft>
            </a:pPr>
            <a:r>
              <a:rPr lang="zh-cn" dirty="0"/>
              <a:t>拥有这项技能意味着您</a:t>
            </a:r>
            <a:r>
              <a:rPr lang="zh-cn" sz="1800" dirty="0">
                <a:solidFill>
                  <a:srgbClr val="7030A0"/>
                </a:solidFill>
                <a:effectLst/>
                <a:latin typeface="Arial" panose="020B0604020202020204" pitchFamily="34" charset="0"/>
              </a:rPr>
              <a:t>注</a:t>
            </a:r>
            <a:r>
              <a:rPr lang="zh-cn" sz="1800" dirty="0">
                <a:solidFill>
                  <a:srgbClr val="7030A0"/>
                </a:solidFill>
                <a:effectLst/>
                <a:latin typeface="Arial" panose="020B0604020202020204" pitchFamily="34" charset="0"/>
                <a:ea typeface="Times New Roman" panose="02020603050405020304" pitchFamily="18" charset="0"/>
              </a:rPr>
              <a:t>重结果，信守承诺，并通过行动激励他人。</a:t>
            </a:r>
            <a:endParaRPr lang="en-US" dirty="0"/>
          </a:p>
        </p:txBody>
      </p:sp>
      <p:sp>
        <p:nvSpPr>
          <p:cNvPr id="4" name="Slide Number Placeholder 3">
            <a:extLst>
              <a:ext uri="{FF2B5EF4-FFF2-40B4-BE49-F238E27FC236}">
                <a16:creationId xmlns:a16="http://schemas.microsoft.com/office/drawing/2014/main" id="{C20BCFF2-8D9C-C72E-7068-44975E4495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89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2654-B330-8E86-05CF-512831596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11F11-8A43-9917-D450-9215E780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386FA-9D08-9CCD-E947-1EA16688BFA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开放也非常重要。</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dirty="0">
                <a:solidFill>
                  <a:srgbClr val="7030A0"/>
                </a:solidFill>
                <a:effectLst/>
                <a:latin typeface="Arial" panose="020B0604020202020204" pitchFamily="34" charset="0"/>
                <a:ea typeface="Times New Roman" panose="02020603050405020304" pitchFamily="18" charset="0"/>
              </a:rPr>
              <a:t>开放意味着您积极寻找不同的观点、善于沟通、多听少说、建立伙伴关系、团队合作出色。</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2017C14-6276-A5BE-A92D-1D33A8C718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25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0B40-1171-1B4D-05CB-01C3081C7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6C62B-47EE-1320-01C0-C1F7AD4AF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C5DD9-4181-F3AC-CA21-5CE6C2D782D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与开放同样重要的是勇敢。</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800" dirty="0">
                <a:solidFill>
                  <a:srgbClr val="7030A0"/>
                </a:solidFill>
                <a:effectLst/>
                <a:latin typeface="Arial" panose="020B0604020202020204" pitchFamily="34" charset="0"/>
                <a:ea typeface="Times New Roman" panose="02020603050405020304" pitchFamily="18" charset="0"/>
              </a:rPr>
              <a:t>勇敢的人敢于挑战他人，富有勇气和激情，敢于失败，并从错误中吸取教训。</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AD1526-6444-10CB-549F-42658EA2F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73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187E-255F-61ED-DB8C-82667CFDE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06987-9CF1-18D1-6151-1DF004522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6B654-9379-5B94-9B00-17363807EF6D}"/>
              </a:ext>
            </a:extLst>
          </p:cNvPr>
          <p:cNvSpPr>
            <a:spLocks noGrp="1"/>
          </p:cNvSpPr>
          <p:nvPr>
            <p:ph type="body" idx="1"/>
          </p:nvPr>
        </p:nvSpPr>
        <p:spPr/>
        <p:txBody>
          <a:bodyPr/>
          <a:lstStyle/>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最后但同样重要的是，创新。</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r>
              <a:rPr lang="zh-cn" sz="1200" b="0" i="0" dirty="0">
                <a:effectLst/>
                <a:latin typeface="Ubuntu Light" panose="020B0304030602030204" pitchFamily="34" charset="0"/>
                <a:ea typeface="Calibri" panose="020F0502020204030204" pitchFamily="34" charset="0"/>
                <a:cs typeface="Times New Roman" panose="02020603050405020304" pitchFamily="18" charset="0"/>
              </a:rPr>
              <a:t>善于创新的领袖明白，改变可以是一件好事，可以让情况变得更好。</a:t>
            </a:r>
          </a:p>
          <a:p>
            <a:pPr marL="0" marR="0">
              <a:spcBef>
                <a:spcPts val="0"/>
              </a:spcBef>
              <a:spcAft>
                <a:spcPts val="0"/>
              </a:spcAft>
            </a:pPr>
            <a:r>
              <a:rPr lang="zh-cn" sz="1800" dirty="0">
                <a:solidFill>
                  <a:srgbClr val="7030A0"/>
                </a:solidFill>
                <a:effectLst/>
                <a:latin typeface="Arial" panose="020B0604020202020204" pitchFamily="34" charset="0"/>
                <a:ea typeface="Times New Roman" panose="02020603050405020304" pitchFamily="18" charset="0"/>
              </a:rPr>
              <a:t>他们鼓励成长心态，使他人能够创造性地分享想法，快乐地激励，促进学习并寻求持续改进。</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zh-cn" sz="1800" dirty="0">
                <a:solidFill>
                  <a:srgbClr val="7030A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F047C4-0214-1212-8FB8-5721DF05F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2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7C18-0A8A-1223-049C-095EBD88E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F08C9-2332-90CC-EB10-F219A3F11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F42F-026E-E80F-6B0B-A2A70C81399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0" dirty="0">
                <a:effectLst/>
                <a:latin typeface="Ubuntu Light" panose="020B0304030602030204" pitchFamily="34" charset="0"/>
                <a:ea typeface="Calibri" panose="020F0502020204030204" pitchFamily="34" charset="0"/>
                <a:cs typeface="Arial" panose="020B0604020202020204" pitchFamily="34" charset="0"/>
              </a:rPr>
              <a:t>辅导员脚本：</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好了，现在我们来举手投票。记住这些反思，因为我们将在下一个模块结束时进行优势评估活动。</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您认为自己最擅长哪项技能？</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同理心</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坚毅</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责任心</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开放</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勇敢</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创新</a:t>
            </a:r>
          </a:p>
          <a:p>
            <a:pPr marL="342900" marR="0" lvl="0" indent="-342900">
              <a:spcBef>
                <a:spcPts val="0"/>
              </a:spcBef>
              <a:spcAft>
                <a:spcPts val="0"/>
              </a:spcAft>
              <a:buFont typeface="Symbol" panose="05050102010706020507" pitchFamily="18" charset="2"/>
              <a:buChar char=""/>
            </a:pPr>
            <a:endParaRPr lang="en-US" sz="1200" b="0" i="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您想提高哪项技能？</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同理心</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坚毅</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责任心</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开放</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勇敢</a:t>
            </a:r>
          </a:p>
          <a:p>
            <a:pPr marL="342900" marR="0" lvl="0" indent="-342900">
              <a:spcBef>
                <a:spcPts val="0"/>
              </a:spcBef>
              <a:spcAft>
                <a:spcPts val="0"/>
              </a:spcAft>
              <a:buFont typeface="Symbol" panose="05050102010706020507" pitchFamily="18" charset="2"/>
              <a:buChar char=""/>
            </a:pPr>
            <a:r>
              <a:rPr lang="zh-cn" sz="1200" b="0" i="0" dirty="0">
                <a:effectLst/>
                <a:latin typeface="Ubuntu Light" panose="020B0304030602030204" pitchFamily="34" charset="0"/>
                <a:ea typeface="Calibri" panose="020F0502020204030204" pitchFamily="34" charset="0"/>
              </a:rPr>
              <a:t>创新</a:t>
            </a: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b="0" i="0" dirty="0">
                <a:effectLst/>
                <a:latin typeface="Ubuntu Light" panose="020B0304030602030204" pitchFamily="34" charset="0"/>
                <a:ea typeface="Calibri" panose="020F0502020204030204" pitchFamily="34" charset="0"/>
                <a:cs typeface="Arial" panose="020B0604020202020204" pitchFamily="34" charset="0"/>
              </a:rPr>
              <a:t>您认为怎样才能发挥自己最擅长的技能并提高自己的技能？写下您的答案，并在接下来的几周或几个月里努力实现。记住，优秀的领袖总是在努力提高自己的技能。</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3ED5622-36AD-6A16-D94F-FBBCCDC24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125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时间分配：</a:t>
            </a:r>
            <a:r>
              <a:rPr lang="zh-cn" b="0" dirty="0"/>
              <a:t>30 分钟</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br/>
            <a:r>
              <a:rPr lang="zh-cn" dirty="0"/>
              <a:t>现在我们知道了什么是领袖，让我们来讨论一下如何成为家庭领袖！我们将概述家庭领袖的主要目标、核心作用和责任、培训后的期望、潜在作用和优势评估活动。</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46</a:t>
            </a:fld>
            <a:endParaRPr lang="en-US" dirty="0"/>
          </a:p>
        </p:txBody>
      </p:sp>
    </p:spTree>
    <p:extLst>
      <p:ext uri="{BB962C8B-B14F-4D97-AF65-F5344CB8AC3E}">
        <p14:creationId xmlns:p14="http://schemas.microsoft.com/office/powerpoint/2010/main" val="1225045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p>
          <a:p>
            <a:r>
              <a:rPr lang="zh-cn" dirty="0"/>
              <a:t>作为家庭领袖，您的主要目标是与地方成员组织合作，通过创建一个让家庭可以分享经验、获取资源并为特奥会成员组织的成功做出积极贡献的网络，为特奥会家庭营造一个提供支持的包容性社区。家庭领袖在加强特奥会家庭之间的沟通、协作和参与方面发挥着至关重要的作用。</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47</a:t>
            </a:fld>
            <a:endParaRPr lang="en-US" dirty="0"/>
          </a:p>
        </p:txBody>
      </p:sp>
    </p:spTree>
    <p:extLst>
      <p:ext uri="{BB962C8B-B14F-4D97-AF65-F5344CB8AC3E}">
        <p14:creationId xmlns:p14="http://schemas.microsoft.com/office/powerpoint/2010/main" val="610771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r>
              <a:rPr lang="zh-cn" dirty="0"/>
              <a:t>以下是家庭领袖的核心作用和责任。</a:t>
            </a:r>
          </a:p>
          <a:p>
            <a:endParaRPr lang="en-US" dirty="0"/>
          </a:p>
          <a:p>
            <a:r>
              <a:rPr lang="zh-cn" dirty="0"/>
              <a:t>家庭领袖应该</a:t>
            </a:r>
          </a:p>
          <a:p>
            <a:pPr marL="342900" marR="0" lvl="0" indent="-342900" rtl="0">
              <a:lnSpc>
                <a:spcPct val="107000"/>
              </a:lnSpc>
              <a:spcBef>
                <a:spcPts val="0"/>
              </a:spcBef>
              <a:spcAft>
                <a:spcPts val="0"/>
              </a:spcAft>
              <a:buFont typeface="Symbol" panose="05050102010706020507" pitchFamily="18" charset="2"/>
              <a:buChar char=""/>
            </a:pPr>
            <a:r>
              <a:rPr lang="zh-cn" sz="1200" b="1" kern="100" dirty="0">
                <a:effectLst/>
                <a:latin typeface="Calibri" panose="020F0502020204030204" pitchFamily="34" charset="0"/>
                <a:ea typeface="Calibri" panose="020F0502020204030204" pitchFamily="34" charset="0"/>
                <a:cs typeface="Arial" panose="020B0604020202020204" pitchFamily="34" charset="0"/>
              </a:rPr>
              <a:t>了解地方成员组织的结构和目标：</a:t>
            </a:r>
            <a:r>
              <a:rPr lang="zh-cn" sz="1200" kern="100" dirty="0">
                <a:effectLst/>
                <a:latin typeface="Calibri" panose="020F0502020204030204" pitchFamily="34" charset="0"/>
                <a:ea typeface="Calibri" panose="020F0502020204030204" pitchFamily="34" charset="0"/>
                <a:cs typeface="Arial" panose="020B0604020202020204" pitchFamily="34" charset="0"/>
              </a:rPr>
              <a:t>家庭领袖应与地方成员组织密切合作，了解成员组织的目标和结构。这可确保每个人都能保持一致，支持相同的战略和使命。</a:t>
            </a:r>
          </a:p>
          <a:p>
            <a:pPr marL="342900" marR="0" lvl="0" indent="-342900">
              <a:lnSpc>
                <a:spcPct val="107000"/>
              </a:lnSpc>
              <a:spcBef>
                <a:spcPts val="0"/>
              </a:spcBef>
              <a:spcAft>
                <a:spcPts val="0"/>
              </a:spcAft>
              <a:buFont typeface="Symbol" panose="05050102010706020507" pitchFamily="18" charset="2"/>
              <a:buChar char=""/>
            </a:pPr>
            <a:r>
              <a:rPr lang="zh-cn" sz="1200" b="1" kern="100" dirty="0">
                <a:effectLst/>
                <a:latin typeface="Calibri" panose="020F0502020204030204" pitchFamily="34" charset="0"/>
                <a:ea typeface="Calibri" panose="020F0502020204030204" pitchFamily="34" charset="0"/>
                <a:cs typeface="Arial" panose="020B0604020202020204" pitchFamily="34" charset="0"/>
              </a:rPr>
              <a:t>家庭支持：</a:t>
            </a:r>
            <a:r>
              <a:rPr lang="zh-cn" sz="1200" kern="100" dirty="0">
                <a:effectLst/>
                <a:latin typeface="Calibri" panose="020F0502020204030204" pitchFamily="34" charset="0"/>
                <a:ea typeface="Calibri" panose="020F0502020204030204" pitchFamily="34" charset="0"/>
                <a:cs typeface="Arial" panose="020B0604020202020204" pitchFamily="34" charset="0"/>
              </a:rPr>
              <a:t>通过提供有关特奥会参与和其他社区服务的信息、资源和指导，为家庭提供支持。</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48</a:t>
            </a:fld>
            <a:endParaRPr lang="en-US" dirty="0"/>
          </a:p>
        </p:txBody>
      </p:sp>
    </p:spTree>
    <p:extLst>
      <p:ext uri="{BB962C8B-B14F-4D97-AF65-F5344CB8AC3E}">
        <p14:creationId xmlns:p14="http://schemas.microsoft.com/office/powerpoint/2010/main" val="3419478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pPr marL="342900" marR="0" lvl="0" indent="-342900">
              <a:lnSpc>
                <a:spcPct val="107000"/>
              </a:lnSpc>
              <a:spcBef>
                <a:spcPts val="0"/>
              </a:spcBef>
              <a:spcAft>
                <a:spcPts val="0"/>
              </a:spcAft>
              <a:buFont typeface="Symbol" panose="05050102010706020507" pitchFamily="18" charset="2"/>
              <a:buChar char=""/>
            </a:pPr>
            <a:r>
              <a:rPr lang="zh-cn" sz="1200" b="1" kern="100" dirty="0">
                <a:effectLst/>
                <a:latin typeface="Calibri" panose="020F0502020204030204" pitchFamily="34" charset="0"/>
                <a:ea typeface="Calibri" panose="020F0502020204030204" pitchFamily="34" charset="0"/>
                <a:cs typeface="Arial" panose="020B0604020202020204" pitchFamily="34" charset="0"/>
              </a:rPr>
              <a:t>成员组织支持：</a:t>
            </a:r>
            <a:r>
              <a:rPr lang="zh-cn" sz="1200" kern="100" dirty="0">
                <a:effectLst/>
                <a:latin typeface="Calibri" panose="020F0502020204030204" pitchFamily="34" charset="0"/>
                <a:ea typeface="Calibri" panose="020F0502020204030204" pitchFamily="34" charset="0"/>
                <a:cs typeface="Arial" panose="020B0604020202020204" pitchFamily="34" charset="0"/>
              </a:rPr>
              <a:t>作为一名训练有素的家庭领袖，与您所在的成员组织合作，确定是否存在您有时间和专业知识来满足的需求。</a:t>
            </a:r>
          </a:p>
          <a:p>
            <a:pPr marL="342900" marR="0" lvl="0" indent="-342900">
              <a:lnSpc>
                <a:spcPct val="107000"/>
              </a:lnSpc>
              <a:spcBef>
                <a:spcPts val="0"/>
              </a:spcBef>
              <a:spcAft>
                <a:spcPts val="800"/>
              </a:spcAft>
              <a:buFont typeface="Symbol" panose="05050102010706020507" pitchFamily="18" charset="2"/>
              <a:buChar char=""/>
            </a:pPr>
            <a:r>
              <a:rPr lang="zh-cn" sz="1200" b="1" kern="100" dirty="0">
                <a:effectLst/>
                <a:latin typeface="Calibri" panose="020F0502020204030204" pitchFamily="34" charset="0"/>
                <a:ea typeface="Calibri" panose="020F0502020204030204" pitchFamily="34" charset="0"/>
                <a:cs typeface="Arial" panose="020B0604020202020204" pitchFamily="34" charset="0"/>
              </a:rPr>
              <a:t>收集反馈：</a:t>
            </a:r>
            <a:r>
              <a:rPr lang="zh-cn" sz="1200" kern="100" dirty="0">
                <a:effectLst/>
                <a:latin typeface="Calibri" panose="020F0502020204030204" pitchFamily="34" charset="0"/>
                <a:ea typeface="Calibri" panose="020F0502020204030204" pitchFamily="34" charset="0"/>
                <a:cs typeface="Arial" panose="020B0604020202020204" pitchFamily="34" charset="0"/>
              </a:rPr>
              <a:t>收集家庭的反馈意见，确保家庭的声音在讨论和决策过程中得到体现。根据您所在成员组织的家庭参与机制，可以将这些信息提供给您所在成员组织的家庭协调员或家庭领袖委员会。</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49</a:t>
            </a:fld>
            <a:endParaRPr lang="en-US" dirty="0"/>
          </a:p>
        </p:txBody>
      </p:sp>
    </p:spTree>
    <p:extLst>
      <p:ext uri="{BB962C8B-B14F-4D97-AF65-F5344CB8AC3E}">
        <p14:creationId xmlns:p14="http://schemas.microsoft.com/office/powerpoint/2010/main" val="165388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AA691-A094-09E2-E5DE-8749BBAE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82B7-4837-5CF9-6F62-AB3EC50CE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7B7A-9029-FF05-5483-B57E495D2CB4}"/>
              </a:ext>
            </a:extLst>
          </p:cNvPr>
          <p:cNvSpPr>
            <a:spLocks noGrp="1"/>
          </p:cNvSpPr>
          <p:nvPr>
            <p:ph type="body" idx="1"/>
          </p:nvPr>
        </p:nvSpPr>
        <p:spPr/>
        <p:txBody>
          <a:bodyPr/>
          <a:lstStyle/>
          <a:p>
            <a:r>
              <a:rPr lang="zh-cn" b="1" dirty="0">
                <a:ea typeface="SimSun" panose="02010600030101010101" pitchFamily="2" charset="-122"/>
              </a:rPr>
              <a:t>辅导员脚本：</a:t>
            </a:r>
            <a:endParaRPr lang="en-US" b="0" dirty="0">
              <a:ea typeface="SimSun" panose="02010600030101010101" pitchFamily="2" charset="-122"/>
            </a:endParaRPr>
          </a:p>
          <a:p>
            <a:r>
              <a:rPr lang="zh-cn" dirty="0">
                <a:ea typeface="SimSun" panose="02010600030101010101" pitchFamily="2" charset="-122"/>
              </a:rPr>
              <a:t>如果您选择参加并希望以电子方式参与，请扫描下面的二维码！</a:t>
            </a:r>
          </a:p>
        </p:txBody>
      </p:sp>
      <p:sp>
        <p:nvSpPr>
          <p:cNvPr id="4" name="Slide Number Placeholder 3">
            <a:extLst>
              <a:ext uri="{FF2B5EF4-FFF2-40B4-BE49-F238E27FC236}">
                <a16:creationId xmlns:a16="http://schemas.microsoft.com/office/drawing/2014/main" id="{43A828B4-CC95-0D7B-271F-2A4D5E182509}"/>
              </a:ext>
            </a:extLst>
          </p:cNvPr>
          <p:cNvSpPr>
            <a:spLocks noGrp="1"/>
          </p:cNvSpPr>
          <p:nvPr>
            <p:ph type="sldNum" sz="quarter" idx="5"/>
          </p:nvPr>
        </p:nvSpPr>
        <p:spPr/>
        <p:txBody>
          <a:bodyPr/>
          <a:lstStyle/>
          <a:p>
            <a:fld id="{B1AB4960-CA66-47E0-A69E-4C8E9D6BFF86}" type="slidenum">
              <a:rPr lang="en-US" smtClean="0">
                <a:ea typeface="SimSun" panose="02010600030101010101" pitchFamily="2" charset="-122"/>
              </a:rPr>
              <a:t>5</a:t>
            </a:fld>
            <a:endParaRPr lang="en-US" dirty="0">
              <a:ea typeface="SimSun" panose="02010600030101010101" pitchFamily="2" charset="-122"/>
            </a:endParaRPr>
          </a:p>
        </p:txBody>
      </p:sp>
    </p:spTree>
    <p:extLst>
      <p:ext uri="{BB962C8B-B14F-4D97-AF65-F5344CB8AC3E}">
        <p14:creationId xmlns:p14="http://schemas.microsoft.com/office/powerpoint/2010/main" val="117765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endParaRPr lang="en-US" i="1" dirty="0"/>
          </a:p>
          <a:p>
            <a:r>
              <a:rPr lang="zh-cn" i="1" dirty="0"/>
              <a:t>（辅导员备注：确保您已准备好足够的领导力特征：每个人一个特征。参考上面的“领导力特征”图表，在每张纸上写下一个特征。给每位学员一个特征。）</a:t>
            </a:r>
          </a:p>
          <a:p>
            <a:endParaRPr lang="en-US" i="1" dirty="0"/>
          </a:p>
          <a:p>
            <a:r>
              <a:rPr lang="zh-cn" b="1" i="0" dirty="0"/>
              <a:t>辅导员脚本：</a:t>
            </a:r>
          </a:p>
          <a:p>
            <a:r>
              <a:rPr lang="zh-cn" b="0" i="0" dirty="0"/>
              <a:t>在您开始思考如何与您所在成员组织/区域领袖合作以实现共同目标时，思考一下您在特奥会方面的优势将会很有帮助。</a:t>
            </a:r>
          </a:p>
          <a:p>
            <a:r>
              <a:rPr lang="zh-cn" b="0" i="0" dirty="0"/>
              <a:t>我们，现在将进行一项优势评估活动，反思一些领导力特征，以及这些特征如何与您作为特奥会家庭领袖的领导力相关。</a:t>
            </a:r>
          </a:p>
          <a:p>
            <a:r>
              <a:rPr lang="zh-cn" b="0" i="0" dirty="0"/>
              <a:t>首先，阅读您卡片上的领导力特征，花一点时间思考该特征如何与您在特奥会中的领导力相关。</a:t>
            </a:r>
          </a:p>
          <a:p>
            <a:r>
              <a:rPr lang="zh-cn" b="0" i="0" dirty="0"/>
              <a:t>接下来，让我们站起来，围成一个圈。</a:t>
            </a:r>
          </a:p>
          <a:p>
            <a:r>
              <a:rPr lang="zh-cn" b="0" i="0" dirty="0"/>
              <a:t>现在，我们将轮流分享自己卡片上的优势，并解释我们的领导力风格或方法如何体现该优势。</a:t>
            </a:r>
            <a:br/>
            <a:r>
              <a:rPr lang="zh-cn" b="0" i="0" dirty="0"/>
              <a:t>分享自己的优势后，将优势传递给左手边的人。</a:t>
            </a:r>
            <a:br/>
            <a:r>
              <a:rPr lang="zh-cn" b="0" i="0" dirty="0"/>
              <a:t>新的卡片持有者反思该优势如何适用于自己，或自己的领导力如何体现该优势，同时分享自己的优势卡片。</a:t>
            </a:r>
          </a:p>
          <a:p>
            <a:r>
              <a:rPr lang="zh-cn" b="0" i="0" dirty="0"/>
              <a:t>我先开始。</a:t>
            </a:r>
          </a:p>
          <a:p>
            <a:endParaRPr lang="en-US" b="0" i="0" dirty="0"/>
          </a:p>
          <a:p>
            <a:r>
              <a:rPr lang="zh-cn" b="0" i="0" dirty="0"/>
              <a:t>非常棒的团队合作！让我们再次就座。</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50</a:t>
            </a:fld>
            <a:endParaRPr lang="en-US" dirty="0"/>
          </a:p>
        </p:txBody>
      </p:sp>
    </p:spTree>
    <p:extLst>
      <p:ext uri="{BB962C8B-B14F-4D97-AF65-F5344CB8AC3E}">
        <p14:creationId xmlns:p14="http://schemas.microsoft.com/office/powerpoint/2010/main" val="146621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1" dirty="0"/>
              <a:t>（辅导员备注：以对所确定的优势进行小组反思来结束活动）</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i="0" dirty="0"/>
              <a:t>辅导员脚本：</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正如您所看到的，当我们在一个优势圈中携手合作时，我们的个人优势就会成倍增加。当我们在培训结束时彼此分开时，请记住这一点，知道在我们的家庭领袖中有一个优势社区！</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i="0" dirty="0"/>
              <a:t>您怎么认为？如何结合并利用这些不同的优势来加强特奥会中的家庭领导力？</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51</a:t>
            </a:fld>
            <a:endParaRPr lang="en-US" dirty="0"/>
          </a:p>
        </p:txBody>
      </p:sp>
    </p:spTree>
    <p:extLst>
      <p:ext uri="{BB962C8B-B14F-4D97-AF65-F5344CB8AC3E}">
        <p14:creationId xmlns:p14="http://schemas.microsoft.com/office/powerpoint/2010/main" val="311803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endParaRPr lang="en-US" dirty="0"/>
          </a:p>
          <a:p>
            <a:r>
              <a:rPr lang="zh-cn" dirty="0"/>
              <a:t>那么，我们在一起培训两天后会发生什么？您如何开始自己作为家庭领袖的角色？</a:t>
            </a:r>
          </a:p>
          <a:p>
            <a:r>
              <a:rPr lang="zh-cn" dirty="0"/>
              <a:t>培训结束后，一定要</a:t>
            </a:r>
            <a:r>
              <a:rPr lang="zh-cn" sz="1200" kern="100" dirty="0">
                <a:effectLst/>
                <a:latin typeface="Calibri" panose="020F0502020204030204" pitchFamily="34" charset="0"/>
                <a:cs typeface="Arial" panose="020B0604020202020204" pitchFamily="34" charset="0"/>
              </a:rPr>
              <a:t>与</a:t>
            </a:r>
            <a:r>
              <a:rPr lang="zh-cn" sz="1200" kern="100" dirty="0">
                <a:effectLst/>
                <a:latin typeface="Calibri" panose="020F0502020204030204" pitchFamily="34" charset="0"/>
                <a:ea typeface="Calibri" panose="020F0502020204030204" pitchFamily="34" charset="0"/>
                <a:cs typeface="Arial" panose="020B0604020202020204" pitchFamily="34" charset="0"/>
              </a:rPr>
              <a:t>您所在成员组织的家庭协调员或当地社区的其他特奥会工作人员会面，这一点非常重要。在这次会面中，您可以向其介绍您在自己所在地方成员组织中提高家庭参与度的目标和计划，我们将在今天的培训课程结束时制定这些目标和计划。在与特奥会工作人员会面期间和会面之后，您可以根据需要修改您的目标，确保与您所在地方成员组织的目标保持一致。然后，您可以以家庭领袖的身份实施这个新的行动计划。</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zh-cn" sz="1200" kern="100" dirty="0">
                <a:effectLst/>
                <a:latin typeface="Calibri" panose="020F0502020204030204" pitchFamily="34" charset="0"/>
                <a:ea typeface="Calibri" panose="020F0502020204030204" pitchFamily="34" charset="0"/>
                <a:cs typeface="Arial" panose="020B0604020202020204" pitchFamily="34" charset="0"/>
              </a:rPr>
              <a:t>在您担任家庭领袖期间，务必定期与您所在地方成员组织的联系人保持联系，报告反馈、成功或障碍。请记住，您并不孤单，我们所有人都在一起，共同努力实现成员组织的目标！</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52</a:t>
            </a:fld>
            <a:endParaRPr lang="en-US" dirty="0"/>
          </a:p>
        </p:txBody>
      </p:sp>
    </p:spTree>
    <p:extLst>
      <p:ext uri="{BB962C8B-B14F-4D97-AF65-F5344CB8AC3E}">
        <p14:creationId xmlns:p14="http://schemas.microsoft.com/office/powerpoint/2010/main" val="319238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endParaRPr lang="en-US" dirty="0"/>
          </a:p>
          <a:p>
            <a:r>
              <a:rPr lang="zh-cn" dirty="0"/>
              <a:t>那么，我们在一起培训两天后会发生什么？您如何开始自己作为家庭领袖的角色？</a:t>
            </a:r>
          </a:p>
          <a:p>
            <a:r>
              <a:rPr lang="zh-cn" dirty="0"/>
              <a:t>培训结束后，一定要</a:t>
            </a:r>
            <a:r>
              <a:rPr lang="zh-cn" sz="1200" kern="100" dirty="0">
                <a:effectLst/>
                <a:latin typeface="Calibri" panose="020F0502020204030204" pitchFamily="34" charset="0"/>
                <a:cs typeface="Arial" panose="020B0604020202020204" pitchFamily="34" charset="0"/>
              </a:rPr>
              <a:t>与</a:t>
            </a:r>
            <a:r>
              <a:rPr lang="zh-cn" sz="1200" kern="100" dirty="0">
                <a:effectLst/>
                <a:latin typeface="Calibri" panose="020F0502020204030204" pitchFamily="34" charset="0"/>
                <a:ea typeface="Calibri" panose="020F0502020204030204" pitchFamily="34" charset="0"/>
                <a:cs typeface="Arial" panose="020B0604020202020204" pitchFamily="34" charset="0"/>
              </a:rPr>
              <a:t>您所在成员组织的家庭协调员或当地社区的其他特奥会工作人员会面，这一点非常重要。在这次会面中，您可以向其介绍您在自己所在地方成员组织中提高家庭参与度的目标和计划，我们将在今天的培训课程结束时制定这些目标和计划。在与特奥会工作人员会面期间和会面之后，您可以根据需要修改您的目标，确保与您所在地方成员组织的目标保持一致。然后，您可以以家庭领袖的身份实施这个新的行动计划。</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zh-cn" sz="1200" kern="100" dirty="0">
                <a:effectLst/>
                <a:latin typeface="Calibri" panose="020F0502020204030204" pitchFamily="34" charset="0"/>
                <a:ea typeface="Calibri" panose="020F0502020204030204" pitchFamily="34" charset="0"/>
                <a:cs typeface="Arial" panose="020B0604020202020204" pitchFamily="34" charset="0"/>
              </a:rPr>
              <a:t>在您担任家庭领袖期间，务必定期与您所在地方成员组织的联系人保持联系，报告反馈、成功或障碍。请记住，您并不孤单，我们所有人都在一起，共同努力实现成员组织的目标！</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53</a:t>
            </a:fld>
            <a:endParaRPr lang="en-US" dirty="0"/>
          </a:p>
        </p:txBody>
      </p:sp>
    </p:spTree>
    <p:extLst>
      <p:ext uri="{BB962C8B-B14F-4D97-AF65-F5344CB8AC3E}">
        <p14:creationId xmlns:p14="http://schemas.microsoft.com/office/powerpoint/2010/main" val="179453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71900"/>
          </a:xfrm>
        </p:spPr>
        <p:txBody>
          <a:bodyPr/>
          <a:lstStyle/>
          <a:p>
            <a:r>
              <a:rPr lang="zh-cn" b="1" dirty="0"/>
              <a:t>辅导员脚本：</a:t>
            </a:r>
          </a:p>
          <a:p>
            <a:r>
              <a:rPr lang="zh-cn" dirty="0"/>
              <a:t>在与特奥会工作人员会面之前，有必要先了解一下您作为家庭领袖可以发挥的一些作用。这个列表并不详尽，您的特奥会联系人可能会有不同的想法。记住要牢记自己的优势，并咨询您所在地方成员组织，使自己的技能符合其需求。</a:t>
            </a:r>
          </a:p>
          <a:p>
            <a:r>
              <a:rPr lang="zh-cn" sz="1200" kern="100" dirty="0">
                <a:effectLst/>
                <a:ea typeface="Calibri" panose="020F0502020204030204" pitchFamily="34" charset="0"/>
                <a:cs typeface="Arial" panose="020B0604020202020204" pitchFamily="34" charset="0"/>
              </a:rPr>
              <a:t>您的领导力可以在以下方面发挥作用：</a:t>
            </a:r>
            <a:br>
              <a:rPr dirty="0"/>
            </a:br>
            <a:r>
              <a:rPr lang="zh-cn" sz="1200" b="1" kern="100" dirty="0">
                <a:effectLst/>
                <a:ea typeface="Calibri" panose="020F0502020204030204" pitchFamily="34" charset="0"/>
                <a:cs typeface="Arial" panose="020B0604020202020204" pitchFamily="34" charset="0"/>
              </a:rPr>
              <a:t>招募家庭成员：</a:t>
            </a:r>
            <a:r>
              <a:rPr lang="zh-cn" sz="1200" kern="100" dirty="0">
                <a:effectLst/>
                <a:ea typeface="Calibri" panose="020F0502020204030204" pitchFamily="34" charset="0"/>
                <a:cs typeface="Arial" panose="020B0604020202020204" pitchFamily="34" charset="0"/>
              </a:rPr>
              <a:t>使用电子邮件、电话或您所在区域的首选通信方式联系新的家庭。新的家庭成员可能会发现了解您的特奥会经历很有帮助。整理家庭联系信息（例如通过 Excel 文件）也很有帮助，以便常年与家庭成员保持联系。您还可以支持或策划家庭活动。</a:t>
            </a:r>
          </a:p>
          <a:p>
            <a:r>
              <a:rPr lang="zh-cn" sz="1200" b="1" kern="100" dirty="0">
                <a:effectLst/>
                <a:ea typeface="Calibri" panose="020F0502020204030204" pitchFamily="34" charset="0"/>
                <a:cs typeface="Arial" panose="020B0604020202020204" pitchFamily="34" charset="0"/>
              </a:rPr>
              <a:t>组建家庭支持网络 (FSN)：</a:t>
            </a:r>
            <a:r>
              <a:rPr lang="zh-cn" sz="1200" b="0" kern="100" dirty="0">
                <a:effectLst/>
                <a:ea typeface="Calibri" panose="020F0502020204030204" pitchFamily="34" charset="0"/>
                <a:cs typeface="Arial" panose="020B0604020202020204" pitchFamily="34" charset="0"/>
              </a:rPr>
              <a:t>家庭支持网络提供了一个项目机制，特奥会家庭通过该结构与新家庭建立联系，欢迎新家庭加入特奥会社区。家庭支持网络的目标是支持家庭、发展与社区组织的合作伙伴关系，以及培训新的家庭领袖。如果您所在的区域没有家庭支持网络，您可以看看其他区域的做法！意大利的家庭支持网络就是个例子。</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latin typeface="+mn-lt"/>
                <a:ea typeface="Calibri" panose="020F0502020204030204" pitchFamily="34" charset="0"/>
                <a:cs typeface="Arial" panose="020B0604020202020204" pitchFamily="34" charset="0"/>
              </a:rPr>
              <a:t>家庭健康论坛：</a:t>
            </a:r>
            <a:r>
              <a:rPr lang="zh-cn" sz="1200" b="0" kern="100" dirty="0">
                <a:latin typeface="+mn-lt"/>
                <a:ea typeface="Calibri" panose="020F0502020204030204" pitchFamily="34" charset="0"/>
                <a:cs typeface="Arial" panose="020B0604020202020204" pitchFamily="34" charset="0"/>
              </a:rPr>
              <a:t>家庭健康论坛 (FHF) 为父母、照护者和兄弟姐妹提供了一个参与健康教育并直接从专业医护人员、社区领袖和社会服务提供者那里获取资源的空间。您可以志愿参与策划家庭健康论坛，邀请其他家庭参加，并作为选定主题的主题专家在家庭健康论坛上发言。</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mn-lt"/>
                <a:ea typeface="Calibri" panose="020F0502020204030204" pitchFamily="34" charset="0"/>
                <a:cs typeface="Arial" panose="020B0604020202020204" pitchFamily="34" charset="0"/>
              </a:rPr>
              <a:t>幼儿运动员：</a:t>
            </a:r>
            <a:r>
              <a:rPr lang="zh-cn" sz="1200" b="0" kern="100" dirty="0">
                <a:effectLst/>
                <a:latin typeface="+mn-lt"/>
                <a:ea typeface="Calibri" panose="020F0502020204030204" pitchFamily="34" charset="0"/>
                <a:cs typeface="Arial" panose="020B0604020202020204" pitchFamily="34" charset="0"/>
              </a:rPr>
              <a:t>幼儿运动员 (YA) 通过包容性发展技能活动为 2 至 7 岁儿童提供直接支持，影响幼儿的社交、认知、</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0" kern="100" dirty="0">
                <a:effectLst/>
                <a:latin typeface="+mn-lt"/>
                <a:ea typeface="Calibri" panose="020F0502020204030204" pitchFamily="34" charset="0"/>
                <a:cs typeface="Arial" panose="020B0604020202020204" pitchFamily="34" charset="0"/>
              </a:rPr>
              <a:t>心理和身体发展。YA 在</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0" kern="100" dirty="0">
                <a:effectLst/>
                <a:latin typeface="+mn-lt"/>
                <a:ea typeface="Calibri" panose="020F0502020204030204" pitchFamily="34" charset="0"/>
                <a:cs typeface="Arial" panose="020B0604020202020204" pitchFamily="34" charset="0"/>
              </a:rPr>
              <a:t>家庭、学校和社区中开展工作，在特奥会培训和资源的支持下，由父母、家庭、老师和志愿者领导。您可以为 YA 活动提供志愿服务，或担任教练。2-7 岁的兄弟姐妹也可以作为参与者与其有智力障碍的兄弟姐妹一起参加包容性的 YA 活动。</a:t>
            </a: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mn-lt"/>
                <a:ea typeface="Calibri" panose="020F0502020204030204" pitchFamily="34" charset="0"/>
                <a:cs typeface="Arial" panose="020B0604020202020204" pitchFamily="34" charset="0"/>
              </a:rPr>
              <a:t>运动员健康计划：</a:t>
            </a:r>
            <a:r>
              <a:rPr lang="zh-cn" sz="1200" b="0" kern="100" dirty="0">
                <a:effectLst/>
                <a:latin typeface="+mn-lt"/>
                <a:ea typeface="Calibri" panose="020F0502020204030204" pitchFamily="34" charset="0"/>
                <a:cs typeface="Arial" panose="020B0604020202020204" pitchFamily="34" charset="0"/>
              </a:rPr>
              <a:t>Healthy Athletes</a:t>
            </a:r>
            <a:r>
              <a:rPr lang="zh-cn" sz="1200" b="0" kern="100" baseline="30000" dirty="0">
                <a:effectLst/>
                <a:latin typeface="+mn-lt"/>
                <a:ea typeface="Calibri" panose="020F0502020204030204" pitchFamily="34" charset="0"/>
                <a:cs typeface="Arial" panose="020B0604020202020204" pitchFamily="34" charset="0"/>
              </a:rPr>
              <a:t>®</a:t>
            </a:r>
            <a:r>
              <a:rPr lang="zh-cn" sz="1200" b="0" kern="100" dirty="0">
                <a:effectLst/>
                <a:latin typeface="+mn-lt"/>
                <a:ea typeface="Calibri" panose="020F0502020204030204" pitchFamily="34" charset="0"/>
                <a:cs typeface="Arial" panose="020B0604020202020204" pitchFamily="34" charset="0"/>
              </a:rPr>
              <a:t>（运动员健康计划）(HA) 在一个有趣、温馨的环境中提供免费的健康筛查和健康教育，重点是消除有智力障碍的人士在就医时经常经历的焦虑。HA 提供九个不同健康领域的筛查，包括儿科、情绪健康、视力、牙科、听力学、物理治疗、足病学、健康促进和运动体检。作为一名学生或医疗保健专业人员，您可以担任健康专业知识志愿者。</a:t>
            </a:r>
            <a:endParaRPr lang="en-US" sz="1200" b="0" kern="100" dirty="0">
              <a:effectLst/>
              <a:ea typeface="Calibri" panose="020F0502020204030204" pitchFamily="34" charset="0"/>
              <a:cs typeface="Arial" panose="020B0604020202020204" pitchFamily="34" charset="0"/>
            </a:endParaRPr>
          </a:p>
          <a:p>
            <a:r>
              <a:rPr lang="zh-cn" sz="1200" b="1" kern="100" dirty="0">
                <a:effectLst/>
                <a:ea typeface="Calibri" panose="020F0502020204030204" pitchFamily="34" charset="0"/>
                <a:cs typeface="Arial" panose="020B0604020202020204" pitchFamily="34" charset="0"/>
              </a:rPr>
              <a:t>宣传和赋权：</a:t>
            </a:r>
            <a:r>
              <a:rPr lang="zh-cn" sz="1200" b="0" kern="100" dirty="0">
                <a:effectLst/>
                <a:ea typeface="Calibri" panose="020F0502020204030204" pitchFamily="34" charset="0"/>
                <a:cs typeface="Arial" panose="020B0604020202020204" pitchFamily="34" charset="0"/>
              </a:rPr>
              <a:t>运动员作为自我倡导者对特奥会的目标至关重要，家庭领袖也可以加入该工作。您可以向立法者和其他组织宣传有智力障碍的人士所面临的污名化和刻板印象所带来的重大后果。</a:t>
            </a:r>
          </a:p>
          <a:p>
            <a:r>
              <a:rPr lang="zh-cn" sz="1200" b="0" kern="100" dirty="0">
                <a:effectLst/>
                <a:cs typeface="Arial" panose="020B0604020202020204" pitchFamily="34" charset="0"/>
              </a:rPr>
              <a:t>其他职能和作用包括为您所在成员组织筹集捐款、讲述故事以产生影响（我们将在下一个模块中学习），或满足成员组织的任何其他需求（只要您的优势与之相符）。</a:t>
            </a:r>
          </a:p>
          <a:p>
            <a:r>
              <a:rPr lang="zh-cn" sz="1200" b="0" kern="100" dirty="0">
                <a:effectLst/>
                <a:cs typeface="Arial" panose="020B0604020202020204" pitchFamily="34" charset="0"/>
              </a:rPr>
              <a:t>机会无穷无尽，我们非常感激您的加入！</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54</a:t>
            </a:fld>
            <a:endParaRPr lang="en-US" dirty="0"/>
          </a:p>
        </p:txBody>
      </p:sp>
    </p:spTree>
    <p:extLst>
      <p:ext uri="{BB962C8B-B14F-4D97-AF65-F5344CB8AC3E}">
        <p14:creationId xmlns:p14="http://schemas.microsoft.com/office/powerpoint/2010/main" val="3585711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***建议运动员参加</a:t>
            </a:r>
          </a:p>
          <a:p>
            <a:endParaRPr lang="en-US" dirty="0"/>
          </a:p>
          <a:p>
            <a:r>
              <a:rPr lang="zh-cn" b="1" dirty="0"/>
              <a:t>辅导员脚本：</a:t>
            </a:r>
            <a:br/>
            <a:r>
              <a:rPr lang="zh-cn" dirty="0"/>
              <a:t>您现在已经完成了“什么是领袖”和“什么是家庭领袖”模块。非常棒！</a:t>
            </a:r>
            <a:br/>
            <a:r>
              <a:rPr lang="zh-cn" dirty="0"/>
              <a:t>现在我们有一个小时的午休时间。回来后，我们将进行三分钟的活力活动，然后分组进行“讲述影响力故事”和“兄弟姐妹参与”研讨会。</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55</a:t>
            </a:fld>
            <a:endParaRPr lang="en-US" dirty="0"/>
          </a:p>
        </p:txBody>
      </p:sp>
    </p:spTree>
    <p:extLst>
      <p:ext uri="{BB962C8B-B14F-4D97-AF65-F5344CB8AC3E}">
        <p14:creationId xmlns:p14="http://schemas.microsoft.com/office/powerpoint/2010/main" val="1068981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0" dirty="0"/>
              <a:t>***建议运动员参加</a:t>
            </a:r>
          </a:p>
          <a:p>
            <a:endParaRPr lang="en-US" b="1" dirty="0"/>
          </a:p>
          <a:p>
            <a:r>
              <a:rPr lang="zh-cn" b="1" dirty="0"/>
              <a:t>时间分配：</a:t>
            </a:r>
            <a:r>
              <a:rPr lang="zh-cn" b="0" dirty="0"/>
              <a:t>1 小时</a:t>
            </a:r>
          </a:p>
          <a:p>
            <a:endParaRPr lang="en-US" b="0" dirty="0"/>
          </a:p>
          <a:p>
            <a:r>
              <a:rPr lang="zh-cn" b="1" dirty="0"/>
              <a:t>辅导员脚本：</a:t>
            </a:r>
          </a:p>
          <a:p>
            <a:r>
              <a:rPr lang="zh-cn" b="0" dirty="0"/>
              <a:t>欢迎回来！</a:t>
            </a:r>
          </a:p>
          <a:p>
            <a:r>
              <a:rPr lang="zh-cn" b="0" dirty="0"/>
              <a:t>今天下午，我们将首先进行分组。我们的兄弟姐妹将参加“兄弟姐妹参与”研讨会，其他家庭成员则留在这里参加“讲述影响力故事”研讨会。</a:t>
            </a:r>
          </a:p>
          <a:p>
            <a:r>
              <a:rPr lang="zh-cn" b="0" dirty="0"/>
              <a:t>“讲述影响力故事”研讨会将帮助您做好准备，讲述特奥会所做工作的影响力。</a:t>
            </a:r>
          </a:p>
          <a:p>
            <a:r>
              <a:rPr lang="zh-cn" b="0" dirty="0"/>
              <a:t>“兄弟姐妹参与”研讨会将为兄弟姐妹提供一个相互了解的机会，并讨论如何成为家庭领袖，特别是作为兄弟姐妹。</a:t>
            </a:r>
          </a:p>
          <a:p>
            <a:r>
              <a:rPr lang="zh-cn" b="0" dirty="0"/>
              <a:t>我们现在来分组。</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56</a:t>
            </a:fld>
            <a:endParaRPr lang="en-US" dirty="0"/>
          </a:p>
        </p:txBody>
      </p:sp>
    </p:spTree>
    <p:extLst>
      <p:ext uri="{BB962C8B-B14F-4D97-AF65-F5344CB8AC3E}">
        <p14:creationId xmlns:p14="http://schemas.microsoft.com/office/powerpoint/2010/main" val="200968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6136-E202-9B3B-153E-BBCBD57B4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8705-F202-F525-2CD5-056B1436E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0760-1090-4C93-9ACA-905EE31F3F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75E7F-F843-986F-FFE8-5C7A5C198FC4}"/>
              </a:ext>
            </a:extLst>
          </p:cNvPr>
          <p:cNvSpPr>
            <a:spLocks noGrp="1"/>
          </p:cNvSpPr>
          <p:nvPr>
            <p:ph type="sldNum" sz="quarter" idx="5"/>
          </p:nvPr>
        </p:nvSpPr>
        <p:spPr/>
        <p:txBody>
          <a:bodyPr/>
          <a:lstStyle/>
          <a:p>
            <a:fld id="{B1AB4960-CA66-47E0-A69E-4C8E9D6BFF86}" type="slidenum">
              <a:rPr lang="en-US" smtClean="0"/>
              <a:t>57</a:t>
            </a:fld>
            <a:endParaRPr lang="en-US" dirty="0"/>
          </a:p>
        </p:txBody>
      </p:sp>
    </p:spTree>
    <p:extLst>
      <p:ext uri="{BB962C8B-B14F-4D97-AF65-F5344CB8AC3E}">
        <p14:creationId xmlns:p14="http://schemas.microsoft.com/office/powerpoint/2010/main" val="422515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p>
          <a:p>
            <a:r>
              <a:rPr lang="zh-cn" sz="1200" dirty="0">
                <a:effectLst/>
                <a:latin typeface="Ubuntu" panose="020B0504030602030204" pitchFamily="34" charset="0"/>
                <a:ea typeface="Calibri" panose="020F0502020204030204" pitchFamily="34" charset="0"/>
                <a:cs typeface="Times New Roman" panose="02020603050405020304" pitchFamily="18" charset="0"/>
              </a:rPr>
              <a:t>关于特奥会，人们讲述的故事有很多种。最好的故事是关于特奥会工作的影响力的故事。对于“影响力”这个词，不同的人有不同的理解。我们将对其进行澄清，这样我们大家的想法就会一致。</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58</a:t>
            </a:fld>
            <a:endParaRPr lang="en-US" dirty="0"/>
          </a:p>
        </p:txBody>
      </p:sp>
    </p:spTree>
    <p:extLst>
      <p:ext uri="{BB962C8B-B14F-4D97-AF65-F5344CB8AC3E}">
        <p14:creationId xmlns:p14="http://schemas.microsoft.com/office/powerpoint/2010/main" val="99867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5844-C636-229A-4584-31D4A6B0F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1897C-4DCE-ABCD-6AA2-6C411341B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C2244-CDF5-9507-DE0F-47A2EF59BE56}"/>
              </a:ext>
            </a:extLst>
          </p:cNvPr>
          <p:cNvSpPr>
            <a:spLocks noGrp="1"/>
          </p:cNvSpPr>
          <p:nvPr>
            <p:ph type="body" idx="1"/>
          </p:nvPr>
        </p:nvSpPr>
        <p:spPr/>
        <p:txBody>
          <a:bodyPr/>
          <a:lstStyle/>
          <a:p>
            <a:r>
              <a:rPr lang="zh-cn" b="1" dirty="0"/>
              <a:t>辅导员脚本</a:t>
            </a:r>
          </a:p>
          <a:p>
            <a:r>
              <a:rPr lang="zh-cn" sz="1200" dirty="0">
                <a:effectLst/>
                <a:latin typeface="Aptos" panose="020B0004020202020204" pitchFamily="34" charset="0"/>
                <a:ea typeface="Aptos" panose="020B0004020202020204" pitchFamily="34" charset="0"/>
                <a:cs typeface="Aptos" panose="020B0004020202020204" pitchFamily="34" charset="0"/>
              </a:rPr>
              <a:t>在开始之前，让我们花点时间反思一下。生活给你们带来了欢乐和挑战，你们很容易忘记自己和家人已经成长了多少。讲述故事很重要，因为它让您有机会分享和庆祝自己的经历以及特奥会的力量。 </a:t>
            </a:r>
            <a:endParaRPr lang="en-US" dirty="0"/>
          </a:p>
        </p:txBody>
      </p:sp>
      <p:sp>
        <p:nvSpPr>
          <p:cNvPr id="4" name="Slide Number Placeholder 3">
            <a:extLst>
              <a:ext uri="{FF2B5EF4-FFF2-40B4-BE49-F238E27FC236}">
                <a16:creationId xmlns:a16="http://schemas.microsoft.com/office/drawing/2014/main" id="{2A934CA9-7170-6E30-E22B-82F6E7DE92CD}"/>
              </a:ext>
            </a:extLst>
          </p:cNvPr>
          <p:cNvSpPr>
            <a:spLocks noGrp="1"/>
          </p:cNvSpPr>
          <p:nvPr>
            <p:ph type="sldNum" sz="quarter" idx="5"/>
          </p:nvPr>
        </p:nvSpPr>
        <p:spPr/>
        <p:txBody>
          <a:bodyPr/>
          <a:lstStyle/>
          <a:p>
            <a:fld id="{B1AB4960-CA66-47E0-A69E-4C8E9D6BFF86}" type="slidenum">
              <a:rPr lang="en-US" smtClean="0"/>
              <a:t>59</a:t>
            </a:fld>
            <a:endParaRPr lang="en-US" dirty="0"/>
          </a:p>
        </p:txBody>
      </p:sp>
    </p:spTree>
    <p:extLst>
      <p:ext uri="{BB962C8B-B14F-4D97-AF65-F5344CB8AC3E}">
        <p14:creationId xmlns:p14="http://schemas.microsoft.com/office/powerpoint/2010/main" val="179659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0" dirty="0">
                <a:ea typeface="SimSun" panose="02010600030101010101" pitchFamily="2" charset="-122"/>
              </a:rPr>
              <a:t>***建议运动员参加</a:t>
            </a:r>
          </a:p>
          <a:p>
            <a:endParaRPr lang="en-US" b="0" dirty="0">
              <a:ea typeface="SimSun" panose="02010600030101010101" pitchFamily="2" charset="-122"/>
            </a:endParaRPr>
          </a:p>
          <a:p>
            <a:r>
              <a:rPr lang="zh-cn" b="1" dirty="0">
                <a:ea typeface="SimSun" panose="02010600030101010101" pitchFamily="2" charset="-122"/>
              </a:rPr>
              <a:t>辅导员脚本：</a:t>
            </a:r>
          </a:p>
          <a:p>
            <a:r>
              <a:rPr lang="zh-cn" b="0" dirty="0">
                <a:ea typeface="SimSun" panose="02010600030101010101" pitchFamily="2" charset="-122"/>
              </a:rPr>
              <a:t>让我们先介绍一下自己。请包括您的姓名、参与特奥会的详细情况，以及最近发生在您身上的最棒的事情。我先开始！</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6</a:t>
            </a:fld>
            <a:endParaRPr lang="en-US" dirty="0">
              <a:ea typeface="SimSun" panose="02010600030101010101" pitchFamily="2" charset="-122"/>
            </a:endParaRPr>
          </a:p>
        </p:txBody>
      </p:sp>
    </p:spTree>
    <p:extLst>
      <p:ext uri="{BB962C8B-B14F-4D97-AF65-F5344CB8AC3E}">
        <p14:creationId xmlns:p14="http://schemas.microsoft.com/office/powerpoint/2010/main" val="3632831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C357-4633-EE26-B535-E29F2FD6C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F0A78-15F0-B98C-C772-4166D8F3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B370-CE9E-5294-DC74-89A74094A2D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当您想到特奥会的作用时，您可能会想到很多事情。特奥会背后的共同目的是解决问题。</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事实上，特奥会的创立是因为有一个解决问题的空间，而政府、企业和个人还不具备这样的条件。</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当特奥会解决了问题时，它可以改变人们的生活。当您解决了大问题时，这些都是非常重要的变化。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这些变化正是影响力故事的全部内容。</a:t>
            </a:r>
            <a:endParaRPr lang="en-US" sz="1000" dirty="0"/>
          </a:p>
          <a:p>
            <a:endParaRPr lang="en-US" dirty="0"/>
          </a:p>
        </p:txBody>
      </p:sp>
      <p:sp>
        <p:nvSpPr>
          <p:cNvPr id="4" name="Slide Number Placeholder 3">
            <a:extLst>
              <a:ext uri="{FF2B5EF4-FFF2-40B4-BE49-F238E27FC236}">
                <a16:creationId xmlns:a16="http://schemas.microsoft.com/office/drawing/2014/main" id="{9EB06CC7-468F-772A-959D-6E638D33F4D0}"/>
              </a:ext>
            </a:extLst>
          </p:cNvPr>
          <p:cNvSpPr>
            <a:spLocks noGrp="1"/>
          </p:cNvSpPr>
          <p:nvPr>
            <p:ph type="sldNum" sz="quarter" idx="5"/>
          </p:nvPr>
        </p:nvSpPr>
        <p:spPr/>
        <p:txBody>
          <a:bodyPr/>
          <a:lstStyle/>
          <a:p>
            <a:fld id="{B1AB4960-CA66-47E0-A69E-4C8E9D6BFF86}" type="slidenum">
              <a:rPr lang="en-US" smtClean="0"/>
              <a:t>60</a:t>
            </a:fld>
            <a:endParaRPr lang="en-US" dirty="0"/>
          </a:p>
        </p:txBody>
      </p:sp>
    </p:spTree>
    <p:extLst>
      <p:ext uri="{BB962C8B-B14F-4D97-AF65-F5344CB8AC3E}">
        <p14:creationId xmlns:p14="http://schemas.microsoft.com/office/powerpoint/2010/main" val="2908676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我们谈论特奥会有多大，但与全世界所有人相比，特奥会只是一个小群体。您也是这个群体中的一员，您也了解特奥会工作的价值所在。</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但是，人们可能并不熟悉我们的工作。特奥会的存在是为了颂扬有智力和发育障碍的人士的能力和潜力。</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因此，我们的工作就是帮助其他人认识到这些天赋。我们通过讲述故事说明特奥会的重要性来做到这一点。</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61</a:t>
            </a:fld>
            <a:endParaRPr lang="en-US" dirty="0"/>
          </a:p>
        </p:txBody>
      </p:sp>
    </p:spTree>
    <p:extLst>
      <p:ext uri="{BB962C8B-B14F-4D97-AF65-F5344CB8AC3E}">
        <p14:creationId xmlns:p14="http://schemas.microsoft.com/office/powerpoint/2010/main" val="958624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这就是我们的要点。</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影响力就是改变。它是一个人生活中的变化。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影响力故事展示了特奥会如何改变一个人的生活。</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影响力故事讲述的是真实发生在……一个人身上的事情……有名字、有家乡、有他们每天都要克服的挑战。</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我们关注的是已经发生的影响力，而不是我们希望做什么、计划做什么或可能会发生什么！</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62</a:t>
            </a:fld>
            <a:endParaRPr lang="en-US" dirty="0"/>
          </a:p>
        </p:txBody>
      </p:sp>
    </p:spTree>
    <p:extLst>
      <p:ext uri="{BB962C8B-B14F-4D97-AF65-F5344CB8AC3E}">
        <p14:creationId xmlns:p14="http://schemas.microsoft.com/office/powerpoint/2010/main" val="1241559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每个故事都有开头、中间和结尾。</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在故事的开头，我们会了解当时的情况和相关人物。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然后，在中间，发生了一些事情，改变了故事中人物的情况。</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故事的结尾描述了这一变化的结果。</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这就像一个童话故事。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“很久很久以前”给了我们一些遐想。</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然后发生了一些事情，这些事情可能是由一位魔法仙女的行为所引起。</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然后，我们看到了事情的结果。有时，结局是“从此过上了幸福的生活”。有时不是。</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63</a:t>
            </a:fld>
            <a:endParaRPr lang="en-US" dirty="0"/>
          </a:p>
        </p:txBody>
      </p:sp>
    </p:spTree>
    <p:extLst>
      <p:ext uri="{BB962C8B-B14F-4D97-AF65-F5344CB8AC3E}">
        <p14:creationId xmlns:p14="http://schemas.microsoft.com/office/powerpoint/2010/main" val="4077014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E67D-D8B0-FACB-3530-5D40A072A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59162-CB46-AE18-9A9D-A8CD1664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E6C6F-6998-6FA9-DBDE-A6F9EE2A42C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特奥会故事也遵循同样的模式。</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与众不同的是，特奥会故事还展现了特奥会的价值。</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这一点在发生变化的中间部分尤为明显。</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在特奥会故事中，重点是特奥会工作带来的变化。如果这不是由特奥会所引起，那么我们可以在另一个例子中颂扬这个影响力故事。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这里的结尾将展示一个人生活中的变化，无论大小！这是一个谈论变化影响力的机会。</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如果您认为自己的故事可能没有变化，请仔细看看。如果您仍有问题，我们随时可以选择另一个特奥会影响力故事！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F29088D-B51D-E17C-2F86-1CFE9020A8F0}"/>
              </a:ext>
            </a:extLst>
          </p:cNvPr>
          <p:cNvSpPr>
            <a:spLocks noGrp="1"/>
          </p:cNvSpPr>
          <p:nvPr>
            <p:ph type="sldNum" sz="quarter" idx="5"/>
          </p:nvPr>
        </p:nvSpPr>
        <p:spPr/>
        <p:txBody>
          <a:bodyPr/>
          <a:lstStyle/>
          <a:p>
            <a:fld id="{B1AB4960-CA66-47E0-A69E-4C8E9D6BFF86}" type="slidenum">
              <a:rPr lang="en-US" smtClean="0"/>
              <a:t>64</a:t>
            </a:fld>
            <a:endParaRPr lang="en-US" dirty="0"/>
          </a:p>
        </p:txBody>
      </p:sp>
    </p:spTree>
    <p:extLst>
      <p:ext uri="{BB962C8B-B14F-4D97-AF65-F5344CB8AC3E}">
        <p14:creationId xmlns:p14="http://schemas.microsoft.com/office/powerpoint/2010/main" val="2093282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请记住，这些影响力故事是我们提升和宣传特奥会的机会，我们要为所发生的变化对组织给予赞扬。</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65</a:t>
            </a:fld>
            <a:endParaRPr lang="en-US" dirty="0"/>
          </a:p>
        </p:txBody>
      </p:sp>
    </p:spTree>
    <p:extLst>
      <p:ext uri="{BB962C8B-B14F-4D97-AF65-F5344CB8AC3E}">
        <p14:creationId xmlns:p14="http://schemas.microsoft.com/office/powerpoint/2010/main" val="3999027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记住，我们是一个知识渊博的团队，我们知道这项工作涉及到什么。</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很多人可能不知道，但我们有机会通过陈述这些故事来告诉他们！</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通过清楚地陈述和展示特奥会作为变革者的形象，我们可以提高人们的认识。</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66</a:t>
            </a:fld>
            <a:endParaRPr lang="en-US" dirty="0"/>
          </a:p>
        </p:txBody>
      </p:sp>
    </p:spTree>
    <p:extLst>
      <p:ext uri="{BB962C8B-B14F-4D97-AF65-F5344CB8AC3E}">
        <p14:creationId xmlns:p14="http://schemas.microsoft.com/office/powerpoint/2010/main" val="1448636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我们来一起练习！有些故事对您来说可能很清楚，但对其他人来说可能并未清楚说明特奥会的作用。</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大声朗读 Harriet 的故事。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作为家庭领袖，我知道我们已经见证了这个故事的发生，我们也知道这项工作不仅仅是提供体育运动。但是，不熟悉特奥会的人可能会认为这就是故事的全部内容。我们可以做的是添加更多关于 Harriet 生活变化的细节！</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67</a:t>
            </a:fld>
            <a:endParaRPr lang="en-US" dirty="0"/>
          </a:p>
        </p:txBody>
      </p:sp>
    </p:spTree>
    <p:extLst>
      <p:ext uri="{BB962C8B-B14F-4D97-AF65-F5344CB8AC3E}">
        <p14:creationId xmlns:p14="http://schemas.microsoft.com/office/powerpoint/2010/main" val="2437001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大声朗读 Nigel 的故事。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您认为我们可以添加哪些细节？</a:t>
            </a:r>
            <a:br/>
            <a:r>
              <a:rPr lang="zh-cn" sz="1200" dirty="0">
                <a:effectLst/>
                <a:latin typeface="Ubuntu" panose="020B0504030602030204" pitchFamily="34" charset="0"/>
                <a:ea typeface="Calibri" panose="020F0502020204030204" pitchFamily="34" charset="0"/>
                <a:cs typeface="Times New Roman" panose="02020603050405020304" pitchFamily="18" charset="0"/>
              </a:rPr>
              <a:t>很好！</a:t>
            </a:r>
            <a:br/>
            <a:r>
              <a:rPr lang="zh-cn" sz="1200" dirty="0">
                <a:effectLst/>
                <a:latin typeface="Ubuntu" panose="020B0504030602030204" pitchFamily="34" charset="0"/>
                <a:ea typeface="Calibri" panose="020F0502020204030204" pitchFamily="34" charset="0"/>
                <a:cs typeface="Times New Roman" panose="02020603050405020304" pitchFamily="18" charset="0"/>
              </a:rPr>
              <a:t>我们可以添加一些问题的答案，比如谁指导了他？谁引导了他？谁相信他并鼓励了他？这些细节将使特奥会的影响力对于组织之外的其他人来说更为清晰。</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68</a:t>
            </a:fld>
            <a:endParaRPr lang="en-US" dirty="0"/>
          </a:p>
        </p:txBody>
      </p:sp>
    </p:spTree>
    <p:extLst>
      <p:ext uri="{BB962C8B-B14F-4D97-AF65-F5344CB8AC3E}">
        <p14:creationId xmlns:p14="http://schemas.microsoft.com/office/powerpoint/2010/main" val="1463436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dirty="0"/>
              <a:t>辅导员脚本：</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现在，您觉得这个故事怎么样？</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是的！这个故事是一个很好的例子，说明了我们创作影响力故事的目标。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突出显示的部分讲述了特奥会的工作。教练们做了什么很清楚。很明显，他们带来了变化。</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这显示了特奥会工作的影响力。</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您能指出开头、中间和结尾吗？</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对极了！</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我们来谈谈这三个不同的部分。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69</a:t>
            </a:fld>
            <a:endParaRPr lang="en-US" dirty="0"/>
          </a:p>
        </p:txBody>
      </p:sp>
    </p:spTree>
    <p:extLst>
      <p:ext uri="{BB962C8B-B14F-4D97-AF65-F5344CB8AC3E}">
        <p14:creationId xmlns:p14="http://schemas.microsoft.com/office/powerpoint/2010/main" val="219650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辅导员脚本：</a:t>
            </a:r>
          </a:p>
          <a:p>
            <a:r>
              <a:rPr lang="zh-cn" b="0" dirty="0">
                <a:ea typeface="SimSun" panose="02010600030101010101" pitchFamily="2" charset="-122"/>
              </a:rPr>
              <a:t>感谢大家的分享！</a:t>
            </a:r>
            <a:br>
              <a:rPr>
                <a:ea typeface="SimSun" panose="02010600030101010101" pitchFamily="2" charset="-122"/>
              </a:rPr>
            </a:br>
            <a:r>
              <a:rPr lang="zh-cn" b="0" dirty="0">
                <a:ea typeface="SimSun" panose="02010600030101010101" pitchFamily="2" charset="-122"/>
              </a:rPr>
              <a:t>在接下来的两天里，我们将有更多的机会更好地了解特奥会、我们自己以及彼此。</a:t>
            </a:r>
            <a:br>
              <a:rPr>
                <a:ea typeface="SimSun" panose="02010600030101010101" pitchFamily="2" charset="-122"/>
              </a:rPr>
            </a:br>
            <a:r>
              <a:rPr lang="zh-cn" b="0" dirty="0">
                <a:ea typeface="SimSun" panose="02010600030101010101" pitchFamily="2" charset="-122"/>
              </a:rPr>
              <a:t>这是我们第一天的内容安排。</a:t>
            </a:r>
          </a:p>
          <a:p>
            <a:r>
              <a:rPr lang="zh-cn" b="0" dirty="0">
                <a:ea typeface="SimSun" panose="02010600030101010101" pitchFamily="2" charset="-122"/>
              </a:rPr>
              <a:t>上午将介绍特奥会，然后是健身活力活动和自主休息。</a:t>
            </a:r>
          </a:p>
          <a:p>
            <a:r>
              <a:rPr lang="zh-cn" b="0" dirty="0">
                <a:ea typeface="SimSun" panose="02010600030101010101" pitchFamily="2" charset="-122"/>
              </a:rPr>
              <a:t>然后我们将讨论什么是“领袖”和“家庭领袖”，接着是午休。</a:t>
            </a:r>
            <a:br>
              <a:rPr>
                <a:ea typeface="SimSun" panose="02010600030101010101" pitchFamily="2" charset="-122"/>
              </a:rPr>
            </a:br>
            <a:r>
              <a:rPr lang="zh-cn" b="0" dirty="0">
                <a:ea typeface="SimSun" panose="02010600030101010101" pitchFamily="2" charset="-122"/>
              </a:rPr>
              <a:t>下午，我们的兄弟姐妹将参加“兄弟姐妹参与”研讨会，其他家庭成员则参加“讲述影响力故事”研讨会。然后，我们将重新聚在一起制定下一步行动规划。</a:t>
            </a:r>
          </a:p>
          <a:p>
            <a:r>
              <a:rPr lang="zh-cn" b="0" dirty="0">
                <a:ea typeface="SimSun" panose="02010600030101010101" pitchFamily="2" charset="-122"/>
              </a:rPr>
              <a:t>在又一次短暂的健身活力活动和自主休息之后，我们将邀请一位演讲嘉宾来结束今天的活动。</a:t>
            </a: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7</a:t>
            </a:fld>
            <a:endParaRPr lang="en-US" dirty="0">
              <a:ea typeface="SimSun" panose="02010600030101010101" pitchFamily="2" charset="-122"/>
            </a:endParaRPr>
          </a:p>
        </p:txBody>
      </p:sp>
    </p:spTree>
    <p:extLst>
      <p:ext uri="{BB962C8B-B14F-4D97-AF65-F5344CB8AC3E}">
        <p14:creationId xmlns:p14="http://schemas.microsoft.com/office/powerpoint/2010/main" val="738271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Muskan 的故事是一个常见而快乐的故事，很多人都很熟悉！有些人曾经很害羞，他们加入了特奥会，现在他们不再害羞了。我们如何讲述这个故事将使其成为一个影响力故事，具体来说，我们需要清楚地展示当你不再害羞时，生活会发生怎样的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我们来看看这个故事的三个部分。</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首先，我们清楚地看到 Muskan 有一个需求。</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接下来，故事详细展示了特奥会所做的满足了这一需求的工作！</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最后（这个部分至关重要，但也是故事中经常缺少的部分），故事描述了 Muskan 的变化，以及这种变化如何在家里和社区中显现出来。</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如果我们可以写一个更长的版本，我们甚至可以添加更多细节，引用运动员和她母亲的话。</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在您问这个问题时，请把幻灯片打开。</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我有一个问题要问你们：你们认为特奥会工作的影响力需要多长时间才能在 Muskan 身上显现出来？一年？也许两年？</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让大家畅所欲言。</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重要的是要知道，影响力需要时间。好的影响力故事展示了特奥会工作在数月甚至数年内所产生的影响。</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70</a:t>
            </a:fld>
            <a:endParaRPr lang="en-US" dirty="0"/>
          </a:p>
        </p:txBody>
      </p:sp>
    </p:spTree>
    <p:extLst>
      <p:ext uri="{BB962C8B-B14F-4D97-AF65-F5344CB8AC3E}">
        <p14:creationId xmlns:p14="http://schemas.microsoft.com/office/powerpoint/2010/main" val="56017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大声朗读这个故事，</a:t>
            </a:r>
            <a:r>
              <a:rPr lang="zh-cn" sz="1200" b="1" i="1" dirty="0">
                <a:effectLst/>
                <a:latin typeface="Ubuntu" panose="020B0504030602030204" pitchFamily="34" charset="0"/>
                <a:ea typeface="Calibri" panose="020F0502020204030204" pitchFamily="34" charset="0"/>
                <a:cs typeface="Times New Roman" panose="02020603050405020304" pitchFamily="18" charset="0"/>
              </a:rPr>
              <a:t>然后转到下一张幻灯片。</a:t>
            </a:r>
            <a:endParaRPr lang="en-US" i="1"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71</a:t>
            </a:fld>
            <a:endParaRPr lang="en-US" dirty="0"/>
          </a:p>
        </p:txBody>
      </p:sp>
    </p:spTree>
    <p:extLst>
      <p:ext uri="{BB962C8B-B14F-4D97-AF65-F5344CB8AC3E}">
        <p14:creationId xmlns:p14="http://schemas.microsoft.com/office/powerpoint/2010/main" val="2431763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让我们仔细看看这个故事。你们可以看到，这个故事讲述了不同类型的工作和不同类型的影响力。但故事很短。</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阅读右边的问题，让与会者回答。</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主持人备注：Pauline 看到了欺凌的发生，就像她小时候一样。Pauline 需要自信和技能来帮助满足这种需求。</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特奥会的工作是训练 Pauline。Pauline 的工作是学习和练习，然后通过演讲运用她的技能。</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b="1" i="1" dirty="0">
                <a:effectLst/>
                <a:latin typeface="Ubuntu" panose="020B0504030602030204" pitchFamily="34" charset="0"/>
                <a:ea typeface="Calibri" panose="020F0502020204030204" pitchFamily="34" charset="0"/>
                <a:cs typeface="Times New Roman" panose="02020603050405020304" pitchFamily="18" charset="0"/>
              </a:rPr>
              <a:t>特奥会带来的变化实际上是 Pauline 带来的：至少有一名学生对欺凌有了新的认识，并决心在看到欺凌发生时自己采取行动。</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72</a:t>
            </a:fld>
            <a:endParaRPr lang="en-US" dirty="0"/>
          </a:p>
        </p:txBody>
      </p:sp>
    </p:spTree>
    <p:extLst>
      <p:ext uri="{BB962C8B-B14F-4D97-AF65-F5344CB8AC3E}">
        <p14:creationId xmlns:p14="http://schemas.microsoft.com/office/powerpoint/2010/main" val="15521479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影响力故事难以撰写的一个原因是，我们需要把重点从描述工作转移到描述变化上。</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工作不是变化。记住，工作只是让变化发生。工作不是变化。我们可以撰写影响力故事来描述变化！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作为家庭领袖，我们看到了特奥会的真正影响力，我们可以分享有关特奥会影响力的故事！</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73</a:t>
            </a:fld>
            <a:endParaRPr lang="en-US" dirty="0"/>
          </a:p>
        </p:txBody>
      </p:sp>
    </p:spTree>
    <p:extLst>
      <p:ext uri="{BB962C8B-B14F-4D97-AF65-F5344CB8AC3E}">
        <p14:creationId xmlns:p14="http://schemas.microsoft.com/office/powerpoint/2010/main" val="2528206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全世界有数百万家庭看到了特奥会工作的影响力。</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这就是我们要与您分享这个研讨会的原因。</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您是影响力故事的一个最佳来源，因为您身处其中，工作的影响力可能需要数月甚至数年的时间才能清晰可见。</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74</a:t>
            </a:fld>
            <a:endParaRPr lang="en-US" dirty="0"/>
          </a:p>
        </p:txBody>
      </p:sp>
    </p:spTree>
    <p:extLst>
      <p:ext uri="{BB962C8B-B14F-4D97-AF65-F5344CB8AC3E}">
        <p14:creationId xmlns:p14="http://schemas.microsoft.com/office/powerpoint/2010/main" val="27891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想想从事特奥会工作的人（工作人员、志愿者等）。</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即使您是一名医生，递给别人一副眼镜，您所知道的也只是他们能看得更清楚。您没有必要亲眼目睹他们的生活会发生怎样的变化。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75</a:t>
            </a:fld>
            <a:endParaRPr lang="en-US" dirty="0"/>
          </a:p>
        </p:txBody>
      </p:sp>
    </p:spTree>
    <p:extLst>
      <p:ext uri="{BB962C8B-B14F-4D97-AF65-F5344CB8AC3E}">
        <p14:creationId xmlns:p14="http://schemas.microsoft.com/office/powerpoint/2010/main" val="2065606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0"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讨论幻灯片上列出的示例。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看看这些例子。开展工作和看到影响力之间的区别在于</a:t>
            </a:r>
            <a:r>
              <a:rPr lang="zh-cn" sz="1200" i="1" kern="100" dirty="0">
                <a:effectLst/>
                <a:latin typeface="Ubuntu" panose="020B0504030602030204" pitchFamily="34" charset="0"/>
                <a:ea typeface="Calibri" panose="020F0502020204030204" pitchFamily="34" charset="0"/>
                <a:cs typeface="Times New Roman" panose="02020603050405020304" pitchFamily="18" charset="0"/>
              </a:rPr>
              <a:t>时间</a:t>
            </a:r>
            <a:r>
              <a:rPr lang="zh-cn" sz="1200" kern="100" dirty="0">
                <a:effectLst/>
                <a:latin typeface="Ubuntu" panose="020B0504030602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一个人可能会教授时间管理课程，他们可能会有非常好的想法，运动员开始每天实施。</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但这位老师不会知道自己工作的影响力。最重要的是，作为家庭领袖的您和您的运动员，会知道这一点。要记住，您所看到的才是特奥会工作中最重要的部分，这一点很重要。</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76</a:t>
            </a:fld>
            <a:endParaRPr lang="en-US" dirty="0"/>
          </a:p>
        </p:txBody>
      </p:sp>
    </p:spTree>
    <p:extLst>
      <p:ext uri="{BB962C8B-B14F-4D97-AF65-F5344CB8AC3E}">
        <p14:creationId xmlns:p14="http://schemas.microsoft.com/office/powerpoint/2010/main" val="3792915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所有人员、资金、规划、工具、装备和工作都只是为了让影响成为可能。</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当您看到它，当您写下关于它的故事时，您就会让这种影响力变得可见！</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77</a:t>
            </a:fld>
            <a:endParaRPr lang="en-US" dirty="0"/>
          </a:p>
        </p:txBody>
      </p:sp>
    </p:spTree>
    <p:extLst>
      <p:ext uri="{BB962C8B-B14F-4D97-AF65-F5344CB8AC3E}">
        <p14:creationId xmlns:p14="http://schemas.microsoft.com/office/powerpoint/2010/main" val="1929000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b="1" i="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花大约五到七分钟的时间。</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让我们一起来。</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我想我们都相信特奥会。</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我想我们都认同特奥会的使命，我们看到了特奥会工作的价值。</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但您亲眼看到了什么表明特奥会改变了生活吗？确实改变了，不是吗？</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是吗？不是？</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如果您相信特奥会改变了生活，请举手。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当有人举手时，向他们提出幻灯片上的问题：</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需要解决的问题是什么？</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特奥会做了哪些工作带来了变化？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发生了什么变化？有什么不同？</a:t>
            </a:r>
            <a:b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非常棒！感谢您分享影响力故事。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78</a:t>
            </a:fld>
            <a:endParaRPr lang="en-US" dirty="0"/>
          </a:p>
        </p:txBody>
      </p:sp>
    </p:spTree>
    <p:extLst>
      <p:ext uri="{BB962C8B-B14F-4D97-AF65-F5344CB8AC3E}">
        <p14:creationId xmlns:p14="http://schemas.microsoft.com/office/powerpoint/2010/main" val="38935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接下来，让我们来谈谈照片。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这是前一个故事中 Pauline 的照片。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这是特奥会工作的一个很好的例子。</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Pauline 正在讲话。她吸引了观众！</a:t>
            </a:r>
            <a:br/>
            <a:r>
              <a:rPr lang="zh-cn" sz="1200" dirty="0">
                <a:effectLst/>
                <a:latin typeface="Ubuntu" panose="020B0504030602030204" pitchFamily="34" charset="0"/>
                <a:ea typeface="Calibri" panose="020F0502020204030204" pitchFamily="34" charset="0"/>
                <a:cs typeface="Times New Roman" panose="02020603050405020304" pitchFamily="18" charset="0"/>
              </a:rPr>
              <a:t>您喜欢这张照片的什么地方？</a:t>
            </a:r>
          </a:p>
          <a:p>
            <a:r>
              <a:rPr lang="zh-cn" sz="1200" dirty="0">
                <a:effectLst/>
                <a:latin typeface="Ubuntu" panose="020B0504030602030204" pitchFamily="34" charset="0"/>
                <a:ea typeface="Calibri" panose="020F0502020204030204" pitchFamily="34" charset="0"/>
                <a:cs typeface="Times New Roman" panose="02020603050405020304" pitchFamily="18" charset="0"/>
              </a:rPr>
              <a:t>对极了！距离足够近，可以看到她的表情和她身边的人的表情。这是我们正在寻找的照片的一个很好的例子。</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79</a:t>
            </a:fld>
            <a:endParaRPr lang="en-US" dirty="0"/>
          </a:p>
        </p:txBody>
      </p:sp>
    </p:spTree>
    <p:extLst>
      <p:ext uri="{BB962C8B-B14F-4D97-AF65-F5344CB8AC3E}">
        <p14:creationId xmlns:p14="http://schemas.microsoft.com/office/powerpoint/2010/main" val="408561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endParaRPr lang="en-US" dirty="0">
              <a:ea typeface="SimSun" panose="02010600030101010101" pitchFamily="2" charset="-122"/>
            </a:endParaRPr>
          </a:p>
          <a:p>
            <a:r>
              <a:rPr lang="zh-cn" dirty="0">
                <a:ea typeface="SimSun" panose="02010600030101010101" pitchFamily="2" charset="-122"/>
              </a:rPr>
              <a:t>第二天将包括实地考察日活动、午餐时间和两天的汇报总结。</a:t>
            </a:r>
            <a:br>
              <a:rPr>
                <a:ea typeface="SimSun" panose="02010600030101010101" pitchFamily="2" charset="-122"/>
              </a:rPr>
            </a:br>
            <a:r>
              <a:rPr lang="zh-cn" dirty="0">
                <a:ea typeface="SimSun" panose="02010600030101010101" pitchFamily="2" charset="-122"/>
              </a:rPr>
              <a:t>让我们开始吧！</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8</a:t>
            </a:fld>
            <a:endParaRPr lang="en-US" dirty="0">
              <a:ea typeface="SimSun" panose="02010600030101010101" pitchFamily="2" charset="-122"/>
            </a:endParaRPr>
          </a:p>
        </p:txBody>
      </p:sp>
    </p:spTree>
    <p:extLst>
      <p:ext uri="{BB962C8B-B14F-4D97-AF65-F5344CB8AC3E}">
        <p14:creationId xmlns:p14="http://schemas.microsoft.com/office/powerpoint/2010/main" val="6485748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一张好的特奥会照片展示了正在进行的工作。</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我们通常无法展示</a:t>
            </a:r>
            <a:r>
              <a:rPr lang="zh-cn" sz="1200" u="sng" kern="100" dirty="0">
                <a:effectLst/>
                <a:latin typeface="Ubuntu" panose="020B0504030602030204" pitchFamily="34" charset="0"/>
                <a:ea typeface="Calibri" panose="020F0502020204030204" pitchFamily="34" charset="0"/>
                <a:cs typeface="Times New Roman" panose="02020603050405020304" pitchFamily="18" charset="0"/>
              </a:rPr>
              <a:t>影响力</a:t>
            </a: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，但我们肯定可以展示正在进行的</a:t>
            </a:r>
            <a:r>
              <a:rPr lang="zh-cn" sz="1200" u="sng" kern="100" dirty="0">
                <a:effectLst/>
                <a:latin typeface="Ubuntu" panose="020B0504030602030204" pitchFamily="34" charset="0"/>
                <a:ea typeface="Calibri" panose="020F0502020204030204" pitchFamily="34" charset="0"/>
                <a:cs typeface="Times New Roman" panose="02020603050405020304" pitchFamily="18" charset="0"/>
              </a:rPr>
              <a:t>工作</a:t>
            </a:r>
            <a:r>
              <a:rPr lang="zh-cn" sz="1200" kern="100" dirty="0">
                <a:effectLst/>
                <a:latin typeface="Ubuntu" panose="020B0504030602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您可以看到，一个女孩在切菜，有个人在打针，有人在用一个特殊的水壶洗手。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这些都是令人感兴趣的照片，它们可以吸引人们在网页或社交媒体上停下来观看。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80</a:t>
            </a:fld>
            <a:endParaRPr lang="en-US" dirty="0"/>
          </a:p>
        </p:txBody>
      </p:sp>
    </p:spTree>
    <p:extLst>
      <p:ext uri="{BB962C8B-B14F-4D97-AF65-F5344CB8AC3E}">
        <p14:creationId xmlns:p14="http://schemas.microsoft.com/office/powerpoint/2010/main" val="3409610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您觉得这些照片怎么样？</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感谢分享！</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这些照片可能不如之前的照片令人感兴趣，因为它们没有讲述故事，我们没有看到正在进行的工作。</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对于照片中的人来说，这些照片当然很有价值，也很令人感兴趣，但对于外部观众来说，可能就不是这样了。</a:t>
            </a:r>
            <a:br/>
            <a:r>
              <a:rPr lang="zh-cn" sz="1200" dirty="0">
                <a:effectLst/>
                <a:latin typeface="Ubuntu" panose="020B0504030602030204" pitchFamily="34" charset="0"/>
                <a:ea typeface="Calibri" panose="020F0502020204030204" pitchFamily="34" charset="0"/>
                <a:cs typeface="Times New Roman" panose="02020603050405020304" pitchFamily="18" charset="0"/>
              </a:rPr>
              <a:t>我们应该专注于制作第一组照片。</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81</a:t>
            </a:fld>
            <a:endParaRPr lang="en-US" dirty="0"/>
          </a:p>
        </p:txBody>
      </p:sp>
    </p:spTree>
    <p:extLst>
      <p:ext uri="{BB962C8B-B14F-4D97-AF65-F5344CB8AC3E}">
        <p14:creationId xmlns:p14="http://schemas.microsoft.com/office/powerpoint/2010/main" val="14757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br/>
            <a:r>
              <a:rPr lang="zh-cn" sz="1200" b="0" kern="100" dirty="0">
                <a:effectLst/>
                <a:latin typeface="Ubuntu" panose="020B0504030602030204" pitchFamily="34" charset="0"/>
                <a:ea typeface="Calibri" panose="020F0502020204030204" pitchFamily="34" charset="0"/>
                <a:cs typeface="Times New Roman" panose="02020603050405020304" pitchFamily="18" charset="0"/>
              </a:rPr>
              <a:t>如果我们有一个团队，我们可以做的是专注于一群人一起工作！</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82</a:t>
            </a:fld>
            <a:endParaRPr lang="en-US" dirty="0"/>
          </a:p>
        </p:txBody>
      </p:sp>
    </p:spTree>
    <p:extLst>
      <p:ext uri="{BB962C8B-B14F-4D97-AF65-F5344CB8AC3E}">
        <p14:creationId xmlns:p14="http://schemas.microsoft.com/office/powerpoint/2010/main" val="4278030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br/>
            <a:r>
              <a:rPr lang="zh-cn" sz="1200" b="0" kern="100" dirty="0">
                <a:effectLst/>
                <a:latin typeface="Ubuntu" panose="020B0504030602030204" pitchFamily="34" charset="0"/>
                <a:ea typeface="Calibri" panose="020F0502020204030204" pitchFamily="34" charset="0"/>
                <a:cs typeface="Times New Roman" panose="02020603050405020304" pitchFamily="18" charset="0"/>
              </a:rPr>
              <a:t>您注意到这个焦点是什么？</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运动员在行动，是的！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我们想展示运动员可以烹饪、购物，也可以在比赛中担任裁判。</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83</a:t>
            </a:fld>
            <a:endParaRPr lang="en-US" dirty="0"/>
          </a:p>
        </p:txBody>
      </p:sp>
    </p:spTree>
    <p:extLst>
      <p:ext uri="{BB962C8B-B14F-4D97-AF65-F5344CB8AC3E}">
        <p14:creationId xmlns:p14="http://schemas.microsoft.com/office/powerpoint/2010/main" val="139983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很多时候，拍摄一张好照片需要等待恰当的时机。</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下面我将给大家看两张照片。</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这张照片拍摄的时机恰到好处，当时运动员在领导，他的导师和其他人在倾听。</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等待这些时机需要一点耐心，但这是值得的！</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84</a:t>
            </a:fld>
            <a:endParaRPr lang="en-US" dirty="0"/>
          </a:p>
        </p:txBody>
      </p:sp>
    </p:spTree>
    <p:extLst>
      <p:ext uri="{BB962C8B-B14F-4D97-AF65-F5344CB8AC3E}">
        <p14:creationId xmlns:p14="http://schemas.microsoft.com/office/powerpoint/2010/main" val="218479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这是下一张照片。</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在这张照片中，导师在领导，运动员只是在观看。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这并没有展示运动员的能力。这只是显示她在倾听。我们可以找到更好的时机！</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85</a:t>
            </a:fld>
            <a:endParaRPr lang="en-US" dirty="0"/>
          </a:p>
        </p:txBody>
      </p:sp>
    </p:spTree>
    <p:extLst>
      <p:ext uri="{BB962C8B-B14F-4D97-AF65-F5344CB8AC3E}">
        <p14:creationId xmlns:p14="http://schemas.microsoft.com/office/powerpoint/2010/main" val="3759570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有故事的照片展示了我们运动员的最佳状态。</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花时间近距离拍到一张好照片是值得的！</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人们更有可能停下来观看照片。如果您的故事以一个令人感兴趣的情况开头，他们会留下来阅读。</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86</a:t>
            </a:fld>
            <a:endParaRPr lang="en-US" dirty="0"/>
          </a:p>
        </p:txBody>
      </p:sp>
    </p:spTree>
    <p:extLst>
      <p:ext uri="{BB962C8B-B14F-4D97-AF65-F5344CB8AC3E}">
        <p14:creationId xmlns:p14="http://schemas.microsoft.com/office/powerpoint/2010/main" val="1423243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吸引人们阅读我们所写的故事非常重要。</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一个好的故事意味着人们会继续读下去！</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以下是一些让人们更有可能阅读您的故事的技巧。</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87</a:t>
            </a:fld>
            <a:endParaRPr lang="en-US" dirty="0"/>
          </a:p>
        </p:txBody>
      </p:sp>
    </p:spTree>
    <p:extLst>
      <p:ext uri="{BB962C8B-B14F-4D97-AF65-F5344CB8AC3E}">
        <p14:creationId xmlns:p14="http://schemas.microsoft.com/office/powerpoint/2010/main" val="3954941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a:spcBef>
                <a:spcPts val="0"/>
              </a:spcBef>
              <a:spcAft>
                <a:spcPts val="0"/>
              </a:spcAft>
            </a:pPr>
            <a:r>
              <a:rPr lang="zh-cn" sz="1200" b="0" kern="100" dirty="0">
                <a:effectLst/>
                <a:latin typeface="Ubuntu" panose="020B0504030602030204" pitchFamily="34" charset="0"/>
                <a:ea typeface="Calibri" panose="020F0502020204030204" pitchFamily="34" charset="0"/>
                <a:cs typeface="Times New Roman" panose="02020603050405020304" pitchFamily="18" charset="0"/>
              </a:rPr>
              <a:t>您能猜出人们什么时候决定读或不读一个故事吗？</a:t>
            </a:r>
            <a:br/>
            <a:r>
              <a:rPr lang="zh-cn" sz="1200" b="0" kern="100" dirty="0">
                <a:effectLst/>
                <a:latin typeface="Ubuntu" panose="020B0504030602030204" pitchFamily="34" charset="0"/>
                <a:ea typeface="Calibri" panose="020F0502020204030204" pitchFamily="34" charset="0"/>
                <a:cs typeface="Times New Roman" panose="02020603050405020304" pitchFamily="18" charset="0"/>
              </a:rPr>
              <a:t>是的</a:t>
            </a: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a:t>
            </a:r>
            <a:r>
              <a:rPr lang="zh-cn" sz="1200" b="0" kern="100" dirty="0">
                <a:effectLst/>
                <a:latin typeface="Ubuntu" panose="020B0504030602030204" pitchFamily="34" charset="0"/>
                <a:ea typeface="Calibri" panose="020F0502020204030204" pitchFamily="34" charset="0"/>
                <a:cs typeface="Times New Roman" panose="02020603050405020304" pitchFamily="18" charset="0"/>
              </a:rPr>
              <a:t>故</a:t>
            </a:r>
            <a:r>
              <a:rPr lang="zh-cn" sz="1200" kern="100" dirty="0">
                <a:effectLst/>
                <a:latin typeface="Ubuntu" panose="020B0504030602030204" pitchFamily="34" charset="0"/>
                <a:ea typeface="Calibri" panose="020F0502020204030204" pitchFamily="34" charset="0"/>
                <a:cs typeface="Times New Roman" panose="02020603050405020304" pitchFamily="18" charset="0"/>
              </a:rPr>
              <a:t>事的开头通常是人们决定读或不读的地方。</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如果您以生动有趣的引语或情境开头，就更有可能吸引人们阅读您的故事。另一方面，事实可能不会引起读者的兴趣。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88</a:t>
            </a:fld>
            <a:endParaRPr lang="en-US" dirty="0"/>
          </a:p>
        </p:txBody>
      </p:sp>
    </p:spTree>
    <p:extLst>
      <p:ext uri="{BB962C8B-B14F-4D97-AF65-F5344CB8AC3E}">
        <p14:creationId xmlns:p14="http://schemas.microsoft.com/office/powerpoint/2010/main" val="2037285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您注意到这两个例子的区别了吗？慢慢阅读！</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请注意，在这个例子中，两个故事样本包含相同的信息。一个以一种令人感兴趣的方式开头，然后引出事实。另一个故事则以事实开头，然后引出非常令人感兴趣的引语。</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89</a:t>
            </a:fld>
            <a:endParaRPr lang="en-US" dirty="0"/>
          </a:p>
        </p:txBody>
      </p:sp>
    </p:spTree>
    <p:extLst>
      <p:ext uri="{BB962C8B-B14F-4D97-AF65-F5344CB8AC3E}">
        <p14:creationId xmlns:p14="http://schemas.microsoft.com/office/powerpoint/2010/main" val="589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ea typeface="SimSun" panose="02010600030101010101" pitchFamily="2" charset="-122"/>
              </a:rPr>
              <a:t>时间分配：</a:t>
            </a:r>
            <a:r>
              <a:rPr lang="zh-cn" dirty="0">
                <a:ea typeface="SimSun" panose="02010600030101010101" pitchFamily="2" charset="-122"/>
              </a:rPr>
              <a:t>1 小时</a:t>
            </a:r>
          </a:p>
          <a:p>
            <a:endParaRPr lang="en-US" dirty="0">
              <a:ea typeface="SimSun"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ea typeface="SimSun" panose="02010600030101010101" pitchFamily="2" charset="-122"/>
              </a:rPr>
              <a:t>辅导员脚本：</a:t>
            </a:r>
          </a:p>
          <a:p>
            <a:r>
              <a:rPr lang="zh-cn" dirty="0">
                <a:ea typeface="SimSun" panose="02010600030101010101" pitchFamily="2" charset="-122"/>
              </a:rPr>
              <a:t>特奥会简介模块将讨论：</a:t>
            </a:r>
          </a:p>
          <a:p>
            <a:pPr marL="228600" indent="-228600">
              <a:buAutoNum type="arabicPeriod"/>
            </a:pPr>
            <a:r>
              <a:rPr lang="zh-cn" dirty="0">
                <a:ea typeface="SimSun" panose="02010600030101010101" pitchFamily="2" charset="-122"/>
              </a:rPr>
              <a:t>特奥会的起源</a:t>
            </a:r>
          </a:p>
          <a:p>
            <a:pPr marL="228600" indent="-228600">
              <a:buAutoNum type="arabicPeriod"/>
            </a:pPr>
            <a:r>
              <a:rPr lang="zh-cn" dirty="0">
                <a:ea typeface="SimSun" panose="02010600030101010101" pitchFamily="2" charset="-122"/>
              </a:rPr>
              <a:t>我们的使命宣言和徽标</a:t>
            </a:r>
          </a:p>
          <a:p>
            <a:pPr marL="228600" indent="-228600">
              <a:buAutoNum type="arabicPeriod"/>
            </a:pPr>
            <a:r>
              <a:rPr lang="zh-cn" dirty="0">
                <a:ea typeface="SimSun" panose="02010600030101010101" pitchFamily="2" charset="-122"/>
              </a:rPr>
              <a:t>组织结构</a:t>
            </a:r>
          </a:p>
          <a:p>
            <a:pPr marL="228600" indent="-228600">
              <a:buAutoNum type="arabicPeriod"/>
            </a:pPr>
            <a:r>
              <a:rPr lang="zh-cn" dirty="0">
                <a:ea typeface="SimSun" panose="02010600030101010101" pitchFamily="2" charset="-122"/>
              </a:rPr>
              <a:t>重要术语和定义</a:t>
            </a:r>
          </a:p>
          <a:p>
            <a:pPr marL="228600" indent="-228600">
              <a:buAutoNum type="arabicPeriod"/>
            </a:pPr>
            <a:r>
              <a:rPr lang="zh-cn" dirty="0">
                <a:ea typeface="SimSun" panose="02010600030101010101" pitchFamily="2" charset="-122"/>
              </a:rPr>
              <a:t>联合国残疾人权利公约概述</a:t>
            </a:r>
          </a:p>
          <a:p>
            <a:pPr marL="228600" indent="-228600">
              <a:buAutoNum type="arabicPeriod"/>
            </a:pPr>
            <a:r>
              <a:rPr lang="zh-cn" dirty="0">
                <a:ea typeface="SimSun" panose="02010600030101010101" pitchFamily="2" charset="-122"/>
              </a:rPr>
              <a:t>最后，介绍家庭参与的重要性。</a:t>
            </a:r>
          </a:p>
          <a:p>
            <a:endParaRPr lang="en-US" dirty="0">
              <a:ea typeface="SimSun" panose="02010600030101010101" pitchFamily="2" charset="-122"/>
            </a:endParaRPr>
          </a:p>
          <a:p>
            <a:r>
              <a:rPr lang="zh-cn" dirty="0">
                <a:ea typeface="SimSun" panose="02010600030101010101" pitchFamily="2" charset="-122"/>
              </a:rPr>
              <a:t>这些背景信息将有助于您了解作为家庭领袖的常识。</a:t>
            </a: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B1AB4960-CA66-47E0-A69E-4C8E9D6BFF86}" type="slidenum">
              <a:rPr lang="en-US" smtClean="0">
                <a:ea typeface="SimSun" panose="02010600030101010101" pitchFamily="2" charset="-122"/>
              </a:rPr>
              <a:t>9</a:t>
            </a:fld>
            <a:endParaRPr lang="en-US" dirty="0">
              <a:ea typeface="SimSun" panose="02010600030101010101" pitchFamily="2" charset="-122"/>
            </a:endParaRPr>
          </a:p>
        </p:txBody>
      </p:sp>
    </p:spTree>
    <p:extLst>
      <p:ext uri="{BB962C8B-B14F-4D97-AF65-F5344CB8AC3E}">
        <p14:creationId xmlns:p14="http://schemas.microsoft.com/office/powerpoint/2010/main" val="126089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在撰写故事时，我们可以加入生动的行动词语！通过选择强有力的词语来描述特奥会的工作和影响力，我们展示了特奥会的力量。</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90</a:t>
            </a:fld>
            <a:endParaRPr lang="en-US" dirty="0"/>
          </a:p>
        </p:txBody>
      </p:sp>
    </p:spTree>
    <p:extLst>
      <p:ext uri="{BB962C8B-B14F-4D97-AF65-F5344CB8AC3E}">
        <p14:creationId xmlns:p14="http://schemas.microsoft.com/office/powerpoint/2010/main" val="3486103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综上所述，</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我们的目标是选择清楚地展示了强大影响力的故事。</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我们需要时间来阐释和撰写优秀的影响力故事。但这是值得的，因为这就是我们作为家庭领袖发展特奥会运动的方式。</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dirty="0">
                <a:effectLst/>
                <a:latin typeface="Ubuntu" panose="020B0504030602030204" pitchFamily="34" charset="0"/>
                <a:ea typeface="Calibri" panose="020F0502020204030204" pitchFamily="34" charset="0"/>
                <a:cs typeface="Times New Roman" panose="02020603050405020304" pitchFamily="18" charset="0"/>
              </a:rPr>
              <a:t>展示特奥会如何满足需求并解决问题，向那些可能不熟悉我们组织的人展示特奥会的成效。</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91</a:t>
            </a:fld>
            <a:endParaRPr lang="en-US" dirty="0"/>
          </a:p>
        </p:txBody>
      </p:sp>
    </p:spTree>
    <p:extLst>
      <p:ext uri="{BB962C8B-B14F-4D97-AF65-F5344CB8AC3E}">
        <p14:creationId xmlns:p14="http://schemas.microsoft.com/office/powerpoint/2010/main" val="3292564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kern="100" dirty="0">
                <a:effectLst/>
                <a:latin typeface="Ubuntu" panose="020B0504030602030204" pitchFamily="34" charset="0"/>
                <a:ea typeface="Calibri" panose="020F0502020204030204" pitchFamily="34" charset="0"/>
                <a:cs typeface="Times New Roman" panose="02020603050405020304" pitchFamily="18" charset="0"/>
              </a:rPr>
              <a:t>辅导员脚本：</a:t>
            </a:r>
            <a:br/>
            <a:r>
              <a:rPr lang="zh-cn" sz="1200" kern="100" dirty="0">
                <a:effectLst/>
                <a:latin typeface="Ubuntu" panose="020B0504030602030204" pitchFamily="34" charset="0"/>
                <a:ea typeface="Calibri" panose="020F0502020204030204" pitchFamily="34" charset="0"/>
                <a:cs typeface="Times New Roman" panose="02020603050405020304" pitchFamily="18" charset="0"/>
              </a:rPr>
              <a:t>让我们以最后一次讨论来结束。</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我们讨论了描述特奥会所做工作的必要性。故事的中间部分发生了一些变化。</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想想您对自己所在成员组织的了解。</a:t>
            </a:r>
          </a:p>
          <a:p>
            <a:pPr marL="0" marR="0">
              <a:spcBef>
                <a:spcPts val="0"/>
              </a:spcBef>
              <a:spcAft>
                <a:spcPts val="0"/>
              </a:spcAft>
            </a:pPr>
            <a:r>
              <a:rPr lang="zh-cn" sz="1200" kern="100" dirty="0">
                <a:effectLst/>
                <a:latin typeface="Ubuntu" panose="020B0504030602030204" pitchFamily="34" charset="0"/>
                <a:ea typeface="Calibri" panose="020F0502020204030204" pitchFamily="34" charset="0"/>
                <a:cs typeface="Times New Roman" panose="02020603050405020304" pitchFamily="18" charset="0"/>
              </a:rPr>
              <a:t>特奥会以外的人可能不了解的重要工作的一个例子是什么？这项工作中有哪些部分是您一开始不知道或不了解的？这项工作会产生什么样的影响力？</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让大家相互讨论，将知识与影响力联系起来。</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kern="100" dirty="0">
                <a:effectLst/>
                <a:latin typeface="Ubuntu" panose="020B0504030602030204" pitchFamily="34" charset="0"/>
                <a:ea typeface="Calibri" panose="020F0502020204030204" pitchFamily="34" charset="0"/>
                <a:cs typeface="Times New Roman" panose="02020603050405020304" pitchFamily="18" charset="0"/>
              </a:rPr>
              <a:t>指出这种思考方式将帮助他们知道在哪里寻找影响力例子。</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92</a:t>
            </a:fld>
            <a:endParaRPr lang="en-US" dirty="0"/>
          </a:p>
        </p:txBody>
      </p:sp>
    </p:spTree>
    <p:extLst>
      <p:ext uri="{BB962C8B-B14F-4D97-AF65-F5344CB8AC3E}">
        <p14:creationId xmlns:p14="http://schemas.microsoft.com/office/powerpoint/2010/main" val="33068071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时间分配：</a:t>
            </a:r>
            <a:r>
              <a:rPr lang="zh-cn" b="0" dirty="0"/>
              <a:t>1 小时</a:t>
            </a:r>
          </a:p>
          <a:p>
            <a:endParaRPr lang="en-US" b="0" dirty="0"/>
          </a:p>
          <a:p>
            <a:r>
              <a:rPr lang="zh-cn" b="1" dirty="0"/>
              <a:t>辅导员脚本：</a:t>
            </a:r>
          </a:p>
          <a:p>
            <a:r>
              <a:rPr lang="zh-cn" b="0" dirty="0"/>
              <a:t>兄弟姐妹们，大家好。感谢你们参加“兄弟姐妹参与”研讨会！作为兄弟姐妹，你们作为家庭领袖发挥着独特而重要的作用，我们很高兴你们成为我们社区的一员。</a:t>
            </a:r>
          </a:p>
          <a:p>
            <a:r>
              <a:rPr lang="zh-cn" b="0" dirty="0"/>
              <a:t>首先，让我们从一项名为“冰山”的活动开始。这项活动的目的是让我们更好地了解自己和彼此。</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93</a:t>
            </a:fld>
            <a:endParaRPr lang="en-US" dirty="0"/>
          </a:p>
        </p:txBody>
      </p:sp>
    </p:spTree>
    <p:extLst>
      <p:ext uri="{BB962C8B-B14F-4D97-AF65-F5344CB8AC3E}">
        <p14:creationId xmlns:p14="http://schemas.microsoft.com/office/powerpoint/2010/main" val="6863575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br/>
            <a:r>
              <a:rPr lang="zh-cn" dirty="0"/>
              <a:t>在这项活动中，我们将画一座海洋中的冰山。</a:t>
            </a:r>
          </a:p>
          <a:p>
            <a:endParaRPr lang="en-US" dirty="0"/>
          </a:p>
          <a:p>
            <a:r>
              <a:rPr lang="zh-cn" dirty="0"/>
              <a:t>您对冰山了解多少？</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i="1" dirty="0"/>
              <a:t>（辅导员备注：让大家参与讨论）</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dirty="0"/>
              <a:t>非常棒！重要的是要知道，冰山的大部分都是看不见的。一座冰山有多少是可见的？答案是 10%。这意味着，除非我们潜入水面以下，否则冰山的 90% 是看不见的。仅仅从表面上看并不能让我们看到整个冰山的深度和广度。</a:t>
            </a:r>
          </a:p>
          <a:p>
            <a:endParaRPr lang="en-US" dirty="0"/>
          </a:p>
          <a:p>
            <a:r>
              <a:rPr lang="zh-cn" dirty="0"/>
              <a:t>人和冰山很相似。您认为这是为什么？</a:t>
            </a:r>
          </a:p>
          <a:p>
            <a:endParaRPr lang="en-US" dirty="0"/>
          </a:p>
          <a:p>
            <a:r>
              <a:rPr lang="zh-cn" i="1" dirty="0"/>
              <a:t>（辅导员备注：让大家参与讨论）</a:t>
            </a:r>
          </a:p>
          <a:p>
            <a:endParaRPr lang="en-US" i="1" dirty="0"/>
          </a:p>
          <a:p>
            <a:r>
              <a:rPr lang="zh-cn" dirty="0"/>
              <a:t>您说对了！在某些方面，人就像冰山一样，我们的某些方面是显而易见的（如身体特征、衣着、语言）。我们的其他方面隐藏在表面之下，并不是一眼就能看出来的（过去的经历、我们长大的地方、我们的价值观、我们喜欢或不喜欢的事情、我们的信仰）。</a:t>
            </a:r>
          </a:p>
          <a:p>
            <a:endParaRPr lang="en-US" dirty="0"/>
          </a:p>
          <a:p>
            <a:r>
              <a:rPr lang="zh-cn" i="1" dirty="0"/>
              <a:t>（辅导员备注：您可以考虑自己的身份冰山，并在进行过程中为自己的冰山添加示例）</a:t>
            </a:r>
          </a:p>
          <a:p>
            <a:endParaRPr lang="en-US" dirty="0"/>
          </a:p>
          <a:p>
            <a:r>
              <a:rPr lang="zh-cn" dirty="0"/>
              <a:t>您认为根据冰山一角对人做出假设的风险是什么？</a:t>
            </a:r>
          </a:p>
          <a:p>
            <a:endParaRPr lang="en-US" dirty="0"/>
          </a:p>
          <a:p>
            <a:r>
              <a:rPr lang="zh-cn" dirty="0"/>
              <a:t>非常棒！感谢大家的分享。</a:t>
            </a:r>
          </a:p>
          <a:p>
            <a:endParaRPr lang="en-US" dirty="0"/>
          </a:p>
          <a:p>
            <a:r>
              <a:rPr lang="zh-cn" dirty="0"/>
              <a:t>现在，让我们花点时间来完成我们自己的冰山。请仅包含您愿意分享的内容。</a:t>
            </a:r>
          </a:p>
          <a:p>
            <a:endParaRPr lang="en-US" dirty="0"/>
          </a:p>
          <a:p>
            <a:r>
              <a:rPr lang="zh-cn" dirty="0"/>
              <a:t>完成后，我们将花时间分小组进行分享。</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94</a:t>
            </a:fld>
            <a:endParaRPr lang="en-US" dirty="0"/>
          </a:p>
        </p:txBody>
      </p:sp>
    </p:spTree>
    <p:extLst>
      <p:ext uri="{BB962C8B-B14F-4D97-AF65-F5344CB8AC3E}">
        <p14:creationId xmlns:p14="http://schemas.microsoft.com/office/powerpoint/2010/main" val="3116712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p>
          <a:p>
            <a:r>
              <a:rPr lang="zh-cn" b="0" dirty="0"/>
              <a:t>非常棒！让我们一起分享我们的冰山。</a:t>
            </a:r>
          </a:p>
          <a:p>
            <a:endParaRPr lang="en-US" b="0" dirty="0"/>
          </a:p>
          <a:p>
            <a:r>
              <a:rPr lang="zh-cn" b="0" i="1" dirty="0"/>
              <a:t>（辅导员备注：给大家时间分享）</a:t>
            </a:r>
            <a:br/>
            <a:br/>
            <a:r>
              <a:rPr lang="zh-cn" b="0" dirty="0"/>
              <a:t>感谢大家的分享。正如你们所看到的，虽然我们有很多共同的特征，但我们也都是特立独行的！</a:t>
            </a:r>
          </a:p>
          <a:p>
            <a:endParaRPr lang="en-US" b="0" dirty="0"/>
          </a:p>
          <a:p>
            <a:r>
              <a:rPr lang="zh-cn" b="0" dirty="0"/>
              <a:t>既然大家都分享了自己的冰山，那么作为家庭领袖，您认为表面之上的特征对我们有何影响？表面之下的特征又有何影响？作为领袖，我们如何利用这些冰山来帮助我们相互了解？</a:t>
            </a:r>
          </a:p>
          <a:p>
            <a:endParaRPr lang="en-US" b="0" dirty="0"/>
          </a:p>
          <a:p>
            <a:r>
              <a:rPr lang="zh-cn" b="0" i="1" dirty="0"/>
              <a:t>（辅导员备注：给大家时间分享）</a:t>
            </a:r>
          </a:p>
          <a:p>
            <a:endParaRPr lang="en-US" b="0" i="1" dirty="0"/>
          </a:p>
          <a:p>
            <a:r>
              <a:rPr lang="zh-cn" b="0" i="0" dirty="0"/>
              <a:t>谢谢大家！现在，让我们来讨论兄弟姐妹参与。</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95</a:t>
            </a:fld>
            <a:endParaRPr lang="en-US" dirty="0"/>
          </a:p>
        </p:txBody>
      </p:sp>
    </p:spTree>
    <p:extLst>
      <p:ext uri="{BB962C8B-B14F-4D97-AF65-F5344CB8AC3E}">
        <p14:creationId xmlns:p14="http://schemas.microsoft.com/office/powerpoint/2010/main" val="3675481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br/>
            <a:r>
              <a:rPr lang="zh-cn" dirty="0"/>
              <a:t>什么是兄弟姐妹参与？有智力障碍的人士的兄弟姐妹积极参与自己兄弟或姐妹生活的行为，叫做兄弟姐妹参与。积极参与的兄弟姐妹是自己兄弟或姐妹的特奥会旅程的积极参与者。他们一起玩耍、学习、发展和工作，并在这个过程中增进感情。兄弟姐妹是一个相互激励和支持的团队。他们努力实现共同目标和个人目标。您可以通过多种方式成为特奥会积极参与的兄弟姐妹，包括：</a:t>
            </a:r>
            <a:br/>
            <a:br/>
            <a:r>
              <a:rPr lang="zh-cn" b="1" dirty="0"/>
              <a:t>支持：</a:t>
            </a:r>
            <a:r>
              <a:rPr lang="zh-cn" dirty="0"/>
              <a:t>为自己的兄弟姐妹加油</a:t>
            </a:r>
          </a:p>
          <a:p>
            <a:r>
              <a:rPr lang="zh-cn" b="1" dirty="0"/>
              <a:t>志愿服务：</a:t>
            </a:r>
            <a:r>
              <a:rPr lang="zh-cn" dirty="0"/>
              <a:t>参加当地的特奥会活动、运动员健康计划、成为特奥会官员，当然，还可以作为家庭领袖帮助您所在地方成员组织！</a:t>
            </a:r>
          </a:p>
          <a:p>
            <a:r>
              <a:rPr lang="zh-cn" b="1" dirty="0"/>
              <a:t>参加：</a:t>
            </a:r>
            <a:r>
              <a:rPr lang="zh-cn" dirty="0"/>
              <a:t>幼儿运动员、融合运动、大学参与活动，或成为一名特奥会教练 </a:t>
            </a:r>
          </a:p>
          <a:p>
            <a:r>
              <a:rPr lang="zh-cn" b="1" dirty="0"/>
              <a:t>联系：</a:t>
            </a:r>
            <a:r>
              <a:rPr lang="zh-cn" dirty="0"/>
              <a:t>与其他兄弟姐妹以及您所在地方成员组织建立联系，例如通过本培训，共同为实现成员组织目标而努力。</a:t>
            </a:r>
          </a:p>
          <a:p>
            <a:r>
              <a:rPr lang="zh-cn" b="1" dirty="0"/>
              <a:t>宣传：</a:t>
            </a:r>
            <a:r>
              <a:rPr lang="zh-cn" dirty="0"/>
              <a:t>这可能意味着在您所在学校或您所在地方成员组织内进行宣传。</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96</a:t>
            </a:fld>
            <a:endParaRPr lang="en-US" dirty="0"/>
          </a:p>
        </p:txBody>
      </p:sp>
    </p:spTree>
    <p:extLst>
      <p:ext uri="{BB962C8B-B14F-4D97-AF65-F5344CB8AC3E}">
        <p14:creationId xmlns:p14="http://schemas.microsoft.com/office/powerpoint/2010/main" val="2130568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p>
          <a:p>
            <a:r>
              <a:rPr lang="zh-cn" b="0" dirty="0"/>
              <a:t>作为兄弟姐妹参与特奥会不仅有利于您所在地方成员组织和兄弟姐妹，而且对您也有好处。您的兄弟姐妹会很感激您为其目标所投入的时间。同时，兄弟姐妹参与可以给您带来以下好处：</a:t>
            </a:r>
            <a:br/>
            <a:endParaRPr lang="en-US" b="0" dirty="0"/>
          </a:p>
          <a:p>
            <a:r>
              <a:rPr lang="zh-cn" b="0" dirty="0"/>
              <a:t>为您自己和您的兄弟姐妹感到骄傲</a:t>
            </a:r>
          </a:p>
          <a:p>
            <a:r>
              <a:rPr lang="zh-cn" b="0" dirty="0"/>
              <a:t>增加自信</a:t>
            </a:r>
          </a:p>
          <a:p>
            <a:r>
              <a:rPr lang="zh-cn" b="0" dirty="0"/>
              <a:t>职业发展技能</a:t>
            </a:r>
          </a:p>
          <a:p>
            <a:r>
              <a:rPr lang="zh-cn" b="0" dirty="0"/>
              <a:t>领导力技能和机会</a:t>
            </a:r>
          </a:p>
          <a:p>
            <a:r>
              <a:rPr lang="zh-cn" b="0" dirty="0"/>
              <a:t>宣传技能</a:t>
            </a:r>
          </a:p>
          <a:p>
            <a:r>
              <a:rPr lang="zh-cn" b="0" dirty="0"/>
              <a:t>与其他兄弟姐妹和运动员建立友谊</a:t>
            </a:r>
          </a:p>
          <a:p>
            <a:r>
              <a:rPr lang="zh-cn" b="0" dirty="0"/>
              <a:t>增进与您的兄弟姐妹的感情</a:t>
            </a:r>
          </a:p>
          <a:p>
            <a:r>
              <a:rPr lang="zh-cn" b="0" dirty="0"/>
              <a:t>对所有人更加宽容和更为接纳</a:t>
            </a:r>
          </a:p>
          <a:p>
            <a:r>
              <a:rPr lang="zh-cn" b="0" dirty="0"/>
              <a:t>家庭更加团结</a:t>
            </a:r>
          </a:p>
          <a:p>
            <a:r>
              <a:rPr lang="zh-cn" b="0" dirty="0"/>
              <a:t>个人和运动成长机会</a:t>
            </a:r>
          </a:p>
          <a:p>
            <a:endParaRPr lang="en-US" b="0" dirty="0"/>
          </a:p>
          <a:p>
            <a:r>
              <a:rPr lang="zh-cn" b="0" dirty="0"/>
              <a:t>作为兄弟姐妹。您在特奥会中的角色会随着时间的推移而发生改变，具体取决于您的兴趣、目标和时间投入。特奥会永远需要您！</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97</a:t>
            </a:fld>
            <a:endParaRPr lang="en-US" dirty="0"/>
          </a:p>
        </p:txBody>
      </p:sp>
    </p:spTree>
    <p:extLst>
      <p:ext uri="{BB962C8B-B14F-4D97-AF65-F5344CB8AC3E}">
        <p14:creationId xmlns:p14="http://schemas.microsoft.com/office/powerpoint/2010/main" val="33203570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b="1" dirty="0"/>
              <a:t>辅导员脚本</a:t>
            </a:r>
          </a:p>
          <a:p>
            <a:r>
              <a:rPr lang="zh-cn" dirty="0"/>
              <a:t>在世界各地，兄弟姐妹参与的方式多种多样。这是中东/北非特奥会区域的阿拉伯联合酋长国兄弟姐妹参与的一个成功范例！</a:t>
            </a:r>
            <a:br/>
            <a:br/>
            <a:r>
              <a:rPr lang="zh-cn" dirty="0"/>
              <a:t>阿拉伯联合酋长国的兄弟姐妹有机会申请并加入阿联酋兄弟姐妹委员会，任期两年。委员会中有五名来自阿联酋的本地兄弟姐妹和五名居住在阿联酋的外籍兄弟姐妹。</a:t>
            </a:r>
          </a:p>
          <a:p>
            <a:endParaRPr lang="en-US" dirty="0"/>
          </a:p>
          <a:p>
            <a:r>
              <a:rPr lang="zh-cn" dirty="0"/>
              <a:t>他们的一般职责包括代表阿联酋特奥会参加地方和国际活动、参加每月例会、审查阿联酋特奥会的项目和大学俱乐部并提供建议、在公共活动中发言、参加青年圈子和团体，以及积极与阿联酋境内的包容性组织接洽和合作。</a:t>
            </a:r>
          </a:p>
          <a:p>
            <a:endParaRPr lang="en-US" dirty="0"/>
          </a:p>
          <a:p>
            <a:r>
              <a:rPr lang="zh-cn" dirty="0"/>
              <a:t>您能否想出一些办法，将这个范例中的一些优势融入到自己的地方成员组织中？</a:t>
            </a:r>
            <a:br/>
            <a:endParaRPr lang="en-US" dirty="0"/>
          </a:p>
          <a:p>
            <a:r>
              <a:rPr lang="zh-cn" dirty="0"/>
              <a:t>非常棒！现在，让我们和其他家庭成员一起回来。</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98</a:t>
            </a:fld>
            <a:endParaRPr lang="en-US" dirty="0"/>
          </a:p>
        </p:txBody>
      </p:sp>
    </p:spTree>
    <p:extLst>
      <p:ext uri="{BB962C8B-B14F-4D97-AF65-F5344CB8AC3E}">
        <p14:creationId xmlns:p14="http://schemas.microsoft.com/office/powerpoint/2010/main" val="467783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时间分配</a:t>
            </a:r>
            <a:r>
              <a:rPr lang="zh-cn" b="0" dirty="0"/>
              <a:t>：30 分钟</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1" dirty="0"/>
              <a:t>辅导员脚本：</a:t>
            </a:r>
          </a:p>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欢迎大家回来，家庭领袖们！</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b="0" dirty="0"/>
              <a:t>按照约定，这将是我们反思自己的学习成果并制定我们自己的行动计划草案的机会。您将根据自己在前期工作中收集到的有关自己所在成员组织的详细信息以及您自己的优势来制定这个行动计划。培训结束后，您将向自己所在成员组织的联系人展示此行动计划。这将使您有机会修改行动计划，使其进一步与自己所在地方成员组织保持一致。</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99</a:t>
            </a:fld>
            <a:endParaRPr lang="en-US" dirty="0"/>
          </a:p>
        </p:txBody>
      </p:sp>
    </p:spTree>
    <p:extLst>
      <p:ext uri="{BB962C8B-B14F-4D97-AF65-F5344CB8AC3E}">
        <p14:creationId xmlns:p14="http://schemas.microsoft.com/office/powerpoint/2010/main" val="70143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F019-AD7C-BB11-1217-72CAF4C44DDF}"/>
              </a:ext>
            </a:extLst>
          </p:cNvPr>
          <p:cNvSpPr>
            <a:spLocks noGrp="1"/>
          </p:cNvSpPr>
          <p:nvPr>
            <p:ph type="ctrTitle"/>
          </p:nvPr>
        </p:nvSpPr>
        <p:spPr>
          <a:xfrm>
            <a:off x="772885" y="2710553"/>
            <a:ext cx="5410201" cy="1354592"/>
          </a:xfrm>
        </p:spPr>
        <p:txBody>
          <a:bodyPr anchor="b">
            <a:normAutofit/>
          </a:bodyPr>
          <a:lstStyle>
            <a:lvl1pPr algn="l">
              <a:defRPr sz="4400" b="1" baseline="0">
                <a:solidFill>
                  <a:srgbClr val="292662"/>
                </a:solidFill>
                <a:latin typeface="Ubuntu" panose="020B0504030602030204" pitchFamily="34" charset="0"/>
                <a:ea typeface="SimSun" panose="02010600030101010101" pitchFamily="2" charset="-122"/>
              </a:defRPr>
            </a:lvl1pPr>
          </a:lstStyle>
          <a:p>
            <a:r>
              <a:rPr lang="en-US" dirty="0"/>
              <a:t>Click to edit Master title style</a:t>
            </a:r>
          </a:p>
        </p:txBody>
      </p:sp>
      <p:pic>
        <p:nvPicPr>
          <p:cNvPr id="12" name="Graphic 11">
            <a:extLst>
              <a:ext uri="{FF2B5EF4-FFF2-40B4-BE49-F238E27FC236}">
                <a16:creationId xmlns:a16="http://schemas.microsoft.com/office/drawing/2014/main" id="{63B67499-1B48-80B8-4517-46F7728B17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895884"/>
            <a:ext cx="1839017" cy="644933"/>
          </a:xfrm>
          <a:prstGeom prst="rect">
            <a:avLst/>
          </a:prstGeom>
        </p:spPr>
      </p:pic>
      <p:sp>
        <p:nvSpPr>
          <p:cNvPr id="14" name="TextBox 13">
            <a:extLst>
              <a:ext uri="{FF2B5EF4-FFF2-40B4-BE49-F238E27FC236}">
                <a16:creationId xmlns:a16="http://schemas.microsoft.com/office/drawing/2014/main" id="{A8053520-B6D9-4CFE-ACD8-E8F15B0681BF}"/>
              </a:ext>
            </a:extLst>
          </p:cNvPr>
          <p:cNvSpPr txBox="1"/>
          <p:nvPr userDrawn="1"/>
        </p:nvSpPr>
        <p:spPr>
          <a:xfrm>
            <a:off x="1554018" y="499098"/>
            <a:ext cx="1715655" cy="469359"/>
          </a:xfrm>
          <a:prstGeom prst="rect">
            <a:avLst/>
          </a:prstGeom>
          <a:noFill/>
        </p:spPr>
        <p:txBody>
          <a:bodyPr wrap="square" rtlCol="0">
            <a:spAutoFit/>
          </a:bodyPr>
          <a:lstStyle/>
          <a:p>
            <a:r>
              <a:rPr lang="zh-cn" sz="2450" b="1" baseline="0" dirty="0">
                <a:solidFill>
                  <a:schemeClr val="bg1"/>
                </a:solidFill>
                <a:latin typeface="Ubuntu" panose="020B0504030602030204" pitchFamily="34" charset="0"/>
                <a:ea typeface="SimSun" panose="02010600030101010101" pitchFamily="2" charset="-122"/>
              </a:rPr>
              <a:t>家庭</a:t>
            </a:r>
          </a:p>
        </p:txBody>
      </p:sp>
      <p:pic>
        <p:nvPicPr>
          <p:cNvPr id="16" name="Graphic 15">
            <a:extLst>
              <a:ext uri="{FF2B5EF4-FFF2-40B4-BE49-F238E27FC236}">
                <a16:creationId xmlns:a16="http://schemas.microsoft.com/office/drawing/2014/main" id="{625B6AB9-A4DC-BD8C-C4DF-3DFF7A2595F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886" y="380897"/>
            <a:ext cx="753486" cy="753486"/>
          </a:xfrm>
          <a:prstGeom prst="rect">
            <a:avLst/>
          </a:prstGeom>
        </p:spPr>
      </p:pic>
    </p:spTree>
    <p:extLst>
      <p:ext uri="{BB962C8B-B14F-4D97-AF65-F5344CB8AC3E}">
        <p14:creationId xmlns:p14="http://schemas.microsoft.com/office/powerpoint/2010/main" val="17169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4674-391C-94CD-876C-82A572345B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69234-61DE-F7EC-9E72-15018B7F3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AD9D69-F4F3-47C9-118C-F03F655EA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178A1-F934-8B55-1DA2-75A4F0F05FB4}"/>
              </a:ext>
            </a:extLst>
          </p:cNvPr>
          <p:cNvSpPr>
            <a:spLocks noGrp="1"/>
          </p:cNvSpPr>
          <p:nvPr>
            <p:ph type="dt" sz="half" idx="10"/>
          </p:nvPr>
        </p:nvSpPr>
        <p:spPr/>
        <p:txBody>
          <a:bodyPr/>
          <a:lstStyle/>
          <a:p>
            <a:fld id="{52ADA7FA-EF94-41CB-A170-1BFB72857618}" type="datetimeFigureOut">
              <a:rPr lang="en-US" smtClean="0"/>
              <a:t>4/24/2024</a:t>
            </a:fld>
            <a:endParaRPr lang="en-US" dirty="0"/>
          </a:p>
        </p:txBody>
      </p:sp>
      <p:sp>
        <p:nvSpPr>
          <p:cNvPr id="6" name="Footer Placeholder 5">
            <a:extLst>
              <a:ext uri="{FF2B5EF4-FFF2-40B4-BE49-F238E27FC236}">
                <a16:creationId xmlns:a16="http://schemas.microsoft.com/office/drawing/2014/main" id="{1817AA2B-1575-92A9-758B-6F11E077A4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77E84-8717-422A-F239-36C5C8F7A5DB}"/>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54398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D3FA-ABF3-1819-C613-F08C93DB5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B2642-7059-43F6-1B53-35DDEE105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98B52D-0699-EF64-D3B8-D3B072F18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7A50D-B1D8-D98F-277C-C5D51C06C086}"/>
              </a:ext>
            </a:extLst>
          </p:cNvPr>
          <p:cNvSpPr>
            <a:spLocks noGrp="1"/>
          </p:cNvSpPr>
          <p:nvPr>
            <p:ph type="dt" sz="half" idx="10"/>
          </p:nvPr>
        </p:nvSpPr>
        <p:spPr/>
        <p:txBody>
          <a:bodyPr/>
          <a:lstStyle/>
          <a:p>
            <a:fld id="{52ADA7FA-EF94-41CB-A170-1BFB72857618}" type="datetimeFigureOut">
              <a:rPr lang="en-US" smtClean="0"/>
              <a:t>4/24/2024</a:t>
            </a:fld>
            <a:endParaRPr lang="en-US" dirty="0"/>
          </a:p>
        </p:txBody>
      </p:sp>
      <p:sp>
        <p:nvSpPr>
          <p:cNvPr id="6" name="Footer Placeholder 5">
            <a:extLst>
              <a:ext uri="{FF2B5EF4-FFF2-40B4-BE49-F238E27FC236}">
                <a16:creationId xmlns:a16="http://schemas.microsoft.com/office/drawing/2014/main" id="{3BA120BE-02D2-49F7-A597-715A9DD2E8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0FE847-4583-82AA-5EB8-F55FDA66F063}"/>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44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701E-000E-D755-5CE3-FD7620A8D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DB12B2-5C38-F43C-26DC-049D58461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9A882-D70F-B0BB-4879-47E688D89760}"/>
              </a:ext>
            </a:extLst>
          </p:cNvPr>
          <p:cNvSpPr>
            <a:spLocks noGrp="1"/>
          </p:cNvSpPr>
          <p:nvPr>
            <p:ph type="dt" sz="half" idx="10"/>
          </p:nvPr>
        </p:nvSpPr>
        <p:spPr/>
        <p:txBody>
          <a:bodyPr/>
          <a:lstStyle/>
          <a:p>
            <a:fld id="{52ADA7FA-EF94-41CB-A170-1BFB72857618}" type="datetimeFigureOut">
              <a:rPr lang="en-US" smtClean="0"/>
              <a:t>4/24/2024</a:t>
            </a:fld>
            <a:endParaRPr lang="en-US" dirty="0"/>
          </a:p>
        </p:txBody>
      </p:sp>
      <p:sp>
        <p:nvSpPr>
          <p:cNvPr id="5" name="Footer Placeholder 4">
            <a:extLst>
              <a:ext uri="{FF2B5EF4-FFF2-40B4-BE49-F238E27FC236}">
                <a16:creationId xmlns:a16="http://schemas.microsoft.com/office/drawing/2014/main" id="{6FD3DFA0-8C5A-20BE-9250-31D05C600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88C97C-B959-8635-F877-CEF049E2A8EC}"/>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697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7F6CE-FF25-FFE2-097B-E1B038644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C9CFD-0DE1-5DA0-8258-86DD43848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EA343-F898-4594-1C58-B1AC0AA8000E}"/>
              </a:ext>
            </a:extLst>
          </p:cNvPr>
          <p:cNvSpPr>
            <a:spLocks noGrp="1"/>
          </p:cNvSpPr>
          <p:nvPr>
            <p:ph type="dt" sz="half" idx="10"/>
          </p:nvPr>
        </p:nvSpPr>
        <p:spPr/>
        <p:txBody>
          <a:bodyPr/>
          <a:lstStyle/>
          <a:p>
            <a:fld id="{52ADA7FA-EF94-41CB-A170-1BFB72857618}" type="datetimeFigureOut">
              <a:rPr lang="en-US" smtClean="0"/>
              <a:t>4/24/2024</a:t>
            </a:fld>
            <a:endParaRPr lang="en-US" dirty="0"/>
          </a:p>
        </p:txBody>
      </p:sp>
      <p:sp>
        <p:nvSpPr>
          <p:cNvPr id="5" name="Footer Placeholder 4">
            <a:extLst>
              <a:ext uri="{FF2B5EF4-FFF2-40B4-BE49-F238E27FC236}">
                <a16:creationId xmlns:a16="http://schemas.microsoft.com/office/drawing/2014/main" id="{76435C33-5B76-314E-5D46-5B0DBC3900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F327CC-B881-5C80-D457-1D0CA457C699}"/>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50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C732A4-0CEA-F9AA-BF78-DC8C7E727E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92364"/>
            <a:ext cx="1839017" cy="644933"/>
          </a:xfrm>
          <a:prstGeom prst="rect">
            <a:avLst/>
          </a:prstGeom>
        </p:spPr>
      </p:pic>
      <p:grpSp>
        <p:nvGrpSpPr>
          <p:cNvPr id="6" name="Group 5">
            <a:extLst>
              <a:ext uri="{FF2B5EF4-FFF2-40B4-BE49-F238E27FC236}">
                <a16:creationId xmlns:a16="http://schemas.microsoft.com/office/drawing/2014/main" id="{1826AC20-CB2B-D6B7-2312-C4B1344CB3ED}"/>
              </a:ext>
            </a:extLst>
          </p:cNvPr>
          <p:cNvGrpSpPr/>
          <p:nvPr userDrawn="1"/>
        </p:nvGrpSpPr>
        <p:grpSpPr>
          <a:xfrm>
            <a:off x="605246" y="483811"/>
            <a:ext cx="2496787" cy="753486"/>
            <a:chOff x="605246" y="5619691"/>
            <a:chExt cx="2496787" cy="753486"/>
          </a:xfrm>
        </p:grpSpPr>
        <p:sp>
          <p:nvSpPr>
            <p:cNvPr id="4" name="TextBox 3">
              <a:extLst>
                <a:ext uri="{FF2B5EF4-FFF2-40B4-BE49-F238E27FC236}">
                  <a16:creationId xmlns:a16="http://schemas.microsoft.com/office/drawing/2014/main" id="{C28D96B2-F971-0E86-1D9C-B93BA491E3CD}"/>
                </a:ext>
              </a:extLst>
            </p:cNvPr>
            <p:cNvSpPr txBox="1"/>
            <p:nvPr userDrawn="1"/>
          </p:nvSpPr>
          <p:spPr>
            <a:xfrm>
              <a:off x="1386378" y="5737892"/>
              <a:ext cx="1715655" cy="469359"/>
            </a:xfrm>
            <a:prstGeom prst="rect">
              <a:avLst/>
            </a:prstGeom>
            <a:noFill/>
          </p:spPr>
          <p:txBody>
            <a:bodyPr wrap="square" rtlCol="0">
              <a:spAutoFit/>
            </a:bodyPr>
            <a:lstStyle/>
            <a:p>
              <a:r>
                <a:rPr lang="zh-cn" sz="2450" b="1" dirty="0">
                  <a:solidFill>
                    <a:schemeClr val="bg1"/>
                  </a:solidFill>
                  <a:latin typeface="Ubuntu" panose="020B0504030602030204" pitchFamily="34" charset="0"/>
                </a:rPr>
                <a:t>家庭</a:t>
              </a:r>
            </a:p>
          </p:txBody>
        </p:sp>
        <p:pic>
          <p:nvPicPr>
            <p:cNvPr id="5" name="Graphic 4">
              <a:extLst>
                <a:ext uri="{FF2B5EF4-FFF2-40B4-BE49-F238E27FC236}">
                  <a16:creationId xmlns:a16="http://schemas.microsoft.com/office/drawing/2014/main" id="{6444102B-66DA-58AE-56CA-A7426F2DD8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5246" y="5619691"/>
              <a:ext cx="753486" cy="753486"/>
            </a:xfrm>
            <a:prstGeom prst="rect">
              <a:avLst/>
            </a:prstGeom>
          </p:spPr>
        </p:pic>
      </p:grpSp>
    </p:spTree>
    <p:extLst>
      <p:ext uri="{BB962C8B-B14F-4D97-AF65-F5344CB8AC3E}">
        <p14:creationId xmlns:p14="http://schemas.microsoft.com/office/powerpoint/2010/main" val="265357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12" name="Picture 11" descr="一个带黑色边框的紫色矩形&#10;&#10;自动生成的描述">
            <a:extLst>
              <a:ext uri="{FF2B5EF4-FFF2-40B4-BE49-F238E27FC236}">
                <a16:creationId xmlns:a16="http://schemas.microsoft.com/office/drawing/2014/main" id="{101D7059-D11D-07A8-C620-E039FE899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643" y="299812"/>
            <a:ext cx="11266715" cy="821082"/>
          </a:xfrm>
          <a:prstGeom prst="rect">
            <a:avLst/>
          </a:prstGeom>
        </p:spPr>
      </p:pic>
      <p:pic>
        <p:nvPicPr>
          <p:cNvPr id="14" name="Graphic 13">
            <a:extLst>
              <a:ext uri="{FF2B5EF4-FFF2-40B4-BE49-F238E27FC236}">
                <a16:creationId xmlns:a16="http://schemas.microsoft.com/office/drawing/2014/main" id="{1CC6297E-5C8A-F68A-3CB0-5AA42587A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8457" y="479560"/>
            <a:ext cx="10722427" cy="458382"/>
          </a:xfrm>
          <a:prstGeom prst="rect">
            <a:avLst/>
          </a:prstGeom>
        </p:spPr>
      </p:pic>
      <p:sp>
        <p:nvSpPr>
          <p:cNvPr id="17" name="TextBox 16">
            <a:extLst>
              <a:ext uri="{FF2B5EF4-FFF2-40B4-BE49-F238E27FC236}">
                <a16:creationId xmlns:a16="http://schemas.microsoft.com/office/drawing/2014/main" id="{2BCE17FB-FB26-51DB-1B67-B6EB27B25B42}"/>
              </a:ext>
            </a:extLst>
          </p:cNvPr>
          <p:cNvSpPr txBox="1"/>
          <p:nvPr userDrawn="1"/>
        </p:nvSpPr>
        <p:spPr>
          <a:xfrm>
            <a:off x="1150621" y="551015"/>
            <a:ext cx="3233057" cy="315471"/>
          </a:xfrm>
          <a:prstGeom prst="rect">
            <a:avLst/>
          </a:prstGeom>
          <a:noFill/>
        </p:spPr>
        <p:txBody>
          <a:bodyPr wrap="square" rtlCol="0">
            <a:spAutoFit/>
          </a:bodyPr>
          <a:lstStyle/>
          <a:p>
            <a:r>
              <a:rPr lang="zh-cn" sz="1450" b="1" dirty="0">
                <a:solidFill>
                  <a:schemeClr val="bg1"/>
                </a:solidFill>
                <a:latin typeface="Ubuntu" panose="020B0504030602030204" pitchFamily="34" charset="0"/>
              </a:rPr>
              <a:t>家庭</a:t>
            </a:r>
          </a:p>
        </p:txBody>
      </p:sp>
    </p:spTree>
    <p:extLst>
      <p:ext uri="{BB962C8B-B14F-4D97-AF65-F5344CB8AC3E}">
        <p14:creationId xmlns:p14="http://schemas.microsoft.com/office/powerpoint/2010/main" val="407318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6CBD77-7181-F1DE-2AEB-3127D2215C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7037" y="351223"/>
            <a:ext cx="432000" cy="432000"/>
          </a:xfrm>
          <a:prstGeom prst="rect">
            <a:avLst/>
          </a:prstGeom>
        </p:spPr>
      </p:pic>
      <p:sp>
        <p:nvSpPr>
          <p:cNvPr id="10" name="TextBox 9">
            <a:extLst>
              <a:ext uri="{FF2B5EF4-FFF2-40B4-BE49-F238E27FC236}">
                <a16:creationId xmlns:a16="http://schemas.microsoft.com/office/drawing/2014/main" id="{8B810653-9F39-C07F-ECA3-48825A75E60A}"/>
              </a:ext>
            </a:extLst>
          </p:cNvPr>
          <p:cNvSpPr txBox="1"/>
          <p:nvPr userDrawn="1"/>
        </p:nvSpPr>
        <p:spPr>
          <a:xfrm>
            <a:off x="859201" y="409488"/>
            <a:ext cx="1224279" cy="315471"/>
          </a:xfrm>
          <a:prstGeom prst="rect">
            <a:avLst/>
          </a:prstGeom>
          <a:noFill/>
        </p:spPr>
        <p:txBody>
          <a:bodyPr wrap="square" rtlCol="0">
            <a:spAutoFit/>
          </a:bodyPr>
          <a:lstStyle/>
          <a:p>
            <a:r>
              <a:rPr lang="zh-cn" sz="1450" b="1" baseline="0" dirty="0">
                <a:solidFill>
                  <a:srgbClr val="292662"/>
                </a:solidFill>
                <a:latin typeface="Ubuntu" panose="020B0504030602030204" pitchFamily="34" charset="0"/>
                <a:ea typeface="SimSun" panose="02010600030101010101" pitchFamily="2" charset="-122"/>
              </a:rPr>
              <a:t>家庭</a:t>
            </a:r>
          </a:p>
        </p:txBody>
      </p:sp>
      <p:pic>
        <p:nvPicPr>
          <p:cNvPr id="12" name="Graphic 11">
            <a:extLst>
              <a:ext uri="{FF2B5EF4-FFF2-40B4-BE49-F238E27FC236}">
                <a16:creationId xmlns:a16="http://schemas.microsoft.com/office/drawing/2014/main" id="{7210AFE5-C0B2-DEFB-4434-AC6F0A471E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23921" y="312581"/>
            <a:ext cx="1441042" cy="509284"/>
          </a:xfrm>
          <a:prstGeom prst="rect">
            <a:avLst/>
          </a:prstGeom>
        </p:spPr>
      </p:pic>
    </p:spTree>
    <p:extLst>
      <p:ext uri="{BB962C8B-B14F-4D97-AF65-F5344CB8AC3E}">
        <p14:creationId xmlns:p14="http://schemas.microsoft.com/office/powerpoint/2010/main" val="272290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F47CE78-A94F-79D9-A18C-D1C0F2AB1B69}"/>
              </a:ext>
            </a:extLst>
          </p:cNvPr>
          <p:cNvSpPr>
            <a:spLocks noGrp="1"/>
          </p:cNvSpPr>
          <p:nvPr>
            <p:ph type="body" sz="quarter" idx="11"/>
          </p:nvPr>
        </p:nvSpPr>
        <p:spPr>
          <a:xfrm>
            <a:off x="716278" y="3113922"/>
            <a:ext cx="4681537" cy="630156"/>
          </a:xfrm>
        </p:spPr>
        <p:txBody>
          <a:bodyPr anchor="ctr">
            <a:noAutofit/>
          </a:bodyPr>
          <a:lstStyle>
            <a:lvl1pPr marL="0" indent="0" algn="l" defTabSz="914400" rtl="0" eaLnBrk="1" latinLnBrk="0" hangingPunct="1">
              <a:buNone/>
              <a:defRPr lang="en-US" sz="3200" b="1" kern="1200" dirty="0" smtClean="0">
                <a:solidFill>
                  <a:schemeClr val="bg1"/>
                </a:solidFill>
                <a:latin typeface="Ubuntu" panose="020B0504030602030204" pitchFamily="34" charset="0"/>
                <a:ea typeface="+mn-ea"/>
                <a:cs typeface="+mn-cs"/>
              </a:defRPr>
            </a:lvl1pPr>
            <a:lvl2pPr marL="457200" indent="0">
              <a:buNone/>
              <a:defRPr/>
            </a:lvl2pPr>
          </a:lstStyle>
          <a:p>
            <a:pPr lvl="0"/>
            <a:r>
              <a:rPr lang="en-US" dirty="0"/>
              <a:t>Click to edit</a:t>
            </a:r>
          </a:p>
        </p:txBody>
      </p:sp>
      <p:pic>
        <p:nvPicPr>
          <p:cNvPr id="6" name="Graphic 5">
            <a:extLst>
              <a:ext uri="{FF2B5EF4-FFF2-40B4-BE49-F238E27FC236}">
                <a16:creationId xmlns:a16="http://schemas.microsoft.com/office/drawing/2014/main" id="{73B96A63-D470-FA7E-F54E-682FB78E0F3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3326"/>
          <a:stretch/>
        </p:blipFill>
        <p:spPr>
          <a:xfrm>
            <a:off x="8199120" y="2942592"/>
            <a:ext cx="1082897" cy="972816"/>
          </a:xfrm>
          <a:prstGeom prst="rect">
            <a:avLst/>
          </a:prstGeom>
        </p:spPr>
      </p:pic>
      <p:sp>
        <p:nvSpPr>
          <p:cNvPr id="3" name="TextBox 2">
            <a:extLst>
              <a:ext uri="{FF2B5EF4-FFF2-40B4-BE49-F238E27FC236}">
                <a16:creationId xmlns:a16="http://schemas.microsoft.com/office/drawing/2014/main" id="{A6F7DF9A-5854-7635-0AE6-E18D265E23D3}"/>
              </a:ext>
            </a:extLst>
          </p:cNvPr>
          <p:cNvSpPr txBox="1"/>
          <p:nvPr userDrawn="1"/>
        </p:nvSpPr>
        <p:spPr>
          <a:xfrm>
            <a:off x="9282017" y="3075057"/>
            <a:ext cx="2225616" cy="615553"/>
          </a:xfrm>
          <a:prstGeom prst="rect">
            <a:avLst/>
          </a:prstGeom>
          <a:noFill/>
          <a:ln>
            <a:noFill/>
          </a:ln>
        </p:spPr>
        <p:txBody>
          <a:bodyPr wrap="square" lIns="0" tIns="0" rIns="0" bIns="0" rtlCol="0">
            <a:spAutoFit/>
          </a:bodyPr>
          <a:lstStyle/>
          <a:p>
            <a:r>
              <a:rPr lang="zh-CN" altLang="en-US" sz="4000" b="1" dirty="0">
                <a:solidFill>
                  <a:schemeClr val="bg1"/>
                </a:solidFill>
                <a:latin typeface="SimSun" panose="02010600030101010101" pitchFamily="2" charset="-122"/>
                <a:ea typeface="SimSun" panose="02010600030101010101" pitchFamily="2" charset="-122"/>
              </a:rPr>
              <a:t>家庭</a:t>
            </a:r>
            <a:endParaRPr lang="en-IN" sz="4000" b="1"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416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7F8AA2-0BDC-C963-0461-553D6A3A63E4}"/>
              </a:ext>
            </a:extLst>
          </p:cNvPr>
          <p:cNvGrpSpPr/>
          <p:nvPr userDrawn="1"/>
        </p:nvGrpSpPr>
        <p:grpSpPr>
          <a:xfrm>
            <a:off x="511793" y="481642"/>
            <a:ext cx="1731558" cy="528060"/>
            <a:chOff x="511793" y="448686"/>
            <a:chExt cx="1731558" cy="528060"/>
          </a:xfrm>
        </p:grpSpPr>
        <p:pic>
          <p:nvPicPr>
            <p:cNvPr id="3" name="Graphic 2">
              <a:extLst>
                <a:ext uri="{FF2B5EF4-FFF2-40B4-BE49-F238E27FC236}">
                  <a16:creationId xmlns:a16="http://schemas.microsoft.com/office/drawing/2014/main" id="{A3F6E32D-EB28-E654-A4D2-7ADDA37177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1793" y="448686"/>
              <a:ext cx="528060" cy="528060"/>
            </a:xfrm>
            <a:prstGeom prst="rect">
              <a:avLst/>
            </a:prstGeom>
          </p:spPr>
        </p:pic>
        <p:sp>
          <p:nvSpPr>
            <p:cNvPr id="4" name="TextBox 3">
              <a:extLst>
                <a:ext uri="{FF2B5EF4-FFF2-40B4-BE49-F238E27FC236}">
                  <a16:creationId xmlns:a16="http://schemas.microsoft.com/office/drawing/2014/main" id="{599DE7C4-D99F-A498-B6B7-05118E0EB6F8}"/>
                </a:ext>
              </a:extLst>
            </p:cNvPr>
            <p:cNvSpPr txBox="1"/>
            <p:nvPr userDrawn="1"/>
          </p:nvSpPr>
          <p:spPr>
            <a:xfrm>
              <a:off x="1019072" y="523666"/>
              <a:ext cx="1224279" cy="346249"/>
            </a:xfrm>
            <a:prstGeom prst="rect">
              <a:avLst/>
            </a:prstGeom>
            <a:noFill/>
          </p:spPr>
          <p:txBody>
            <a:bodyPr wrap="square" rtlCol="0">
              <a:spAutoFit/>
            </a:bodyPr>
            <a:lstStyle/>
            <a:p>
              <a:r>
                <a:rPr lang="zh-cn" sz="1650" b="1" baseline="0" dirty="0">
                  <a:solidFill>
                    <a:schemeClr val="bg1"/>
                  </a:solidFill>
                  <a:latin typeface="Ubuntu" panose="020B0504030602030204" pitchFamily="34" charset="0"/>
                  <a:ea typeface="SimSun" panose="02010600030101010101" pitchFamily="2" charset="-122"/>
                </a:rPr>
                <a:t>家庭</a:t>
              </a:r>
            </a:p>
          </p:txBody>
        </p:sp>
      </p:grpSp>
      <p:pic>
        <p:nvPicPr>
          <p:cNvPr id="5" name="Graphic 4">
            <a:extLst>
              <a:ext uri="{FF2B5EF4-FFF2-40B4-BE49-F238E27FC236}">
                <a16:creationId xmlns:a16="http://schemas.microsoft.com/office/drawing/2014/main" id="{03C90B77-33B6-EA4A-5917-3F97C41E9E5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99174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59FE87-BA48-ED09-77DD-ACFC1B9C9244}"/>
              </a:ext>
            </a:extLst>
          </p:cNvPr>
          <p:cNvSpPr>
            <a:spLocks noGrp="1"/>
          </p:cNvSpPr>
          <p:nvPr>
            <p:ph type="body" sz="quarter" idx="10"/>
          </p:nvPr>
        </p:nvSpPr>
        <p:spPr>
          <a:xfrm>
            <a:off x="990146" y="568579"/>
            <a:ext cx="4191000" cy="359001"/>
          </a:xfrm>
        </p:spPr>
        <p:txBody>
          <a:bodyPr>
            <a:normAutofit/>
          </a:bodyPr>
          <a:lstStyle>
            <a:lvl1pPr marL="0" indent="0">
              <a:buNone/>
              <a:defRPr sz="1750" b="1" baseline="0">
                <a:solidFill>
                  <a:srgbClr val="292662"/>
                </a:solidFill>
                <a:latin typeface="Ubuntu" panose="020B0504030602030204" pitchFamily="34" charset="0"/>
                <a:ea typeface="SimSun" panose="02010600030101010101" pitchFamily="2" charset="-122"/>
              </a:defRPr>
            </a:lvl1pPr>
          </a:lstStyle>
          <a:p>
            <a:pPr lvl="0"/>
            <a:r>
              <a:rPr lang="en-US" dirty="0"/>
              <a:t>Click to edit </a:t>
            </a:r>
          </a:p>
        </p:txBody>
      </p:sp>
      <p:sp>
        <p:nvSpPr>
          <p:cNvPr id="17" name="TextBox 16">
            <a:extLst>
              <a:ext uri="{FF2B5EF4-FFF2-40B4-BE49-F238E27FC236}">
                <a16:creationId xmlns:a16="http://schemas.microsoft.com/office/drawing/2014/main" id="{8C677B98-0DA4-1EFF-5A88-BCA850CB803A}"/>
              </a:ext>
            </a:extLst>
          </p:cNvPr>
          <p:cNvSpPr txBox="1"/>
          <p:nvPr userDrawn="1"/>
        </p:nvSpPr>
        <p:spPr>
          <a:xfrm>
            <a:off x="1893661" y="3209408"/>
            <a:ext cx="2307320" cy="592470"/>
          </a:xfrm>
          <a:prstGeom prst="rect">
            <a:avLst/>
          </a:prstGeom>
          <a:noFill/>
        </p:spPr>
        <p:txBody>
          <a:bodyPr wrap="square" rtlCol="0">
            <a:spAutoFit/>
          </a:bodyPr>
          <a:lstStyle/>
          <a:p>
            <a:r>
              <a:rPr lang="zh-cn" sz="3250" b="1" baseline="0" dirty="0">
                <a:solidFill>
                  <a:srgbClr val="292662"/>
                </a:solidFill>
                <a:latin typeface="Ubuntu" panose="020B0504030602030204" pitchFamily="34" charset="0"/>
                <a:ea typeface="SimSun" panose="02010600030101010101" pitchFamily="2" charset="-122"/>
              </a:rPr>
              <a:t>家庭</a:t>
            </a:r>
          </a:p>
        </p:txBody>
      </p:sp>
      <p:sp>
        <p:nvSpPr>
          <p:cNvPr id="20" name="Text Placeholder 19">
            <a:extLst>
              <a:ext uri="{FF2B5EF4-FFF2-40B4-BE49-F238E27FC236}">
                <a16:creationId xmlns:a16="http://schemas.microsoft.com/office/drawing/2014/main" id="{C7C31308-2569-51A2-F192-B97BC2818299}"/>
              </a:ext>
            </a:extLst>
          </p:cNvPr>
          <p:cNvSpPr>
            <a:spLocks noGrp="1"/>
          </p:cNvSpPr>
          <p:nvPr>
            <p:ph type="body" sz="quarter" idx="11"/>
          </p:nvPr>
        </p:nvSpPr>
        <p:spPr>
          <a:xfrm>
            <a:off x="6096000" y="2775308"/>
            <a:ext cx="5378450" cy="1307383"/>
          </a:xfrm>
        </p:spPr>
        <p:txBody>
          <a:bodyPr anchor="ctr">
            <a:normAutofit/>
          </a:bodyPr>
          <a:lstStyle>
            <a:lvl1pPr marL="0" indent="0">
              <a:spcBef>
                <a:spcPts val="0"/>
              </a:spcBef>
              <a:buNone/>
              <a:defRPr lang="en-US" sz="3800" b="1" kern="1200" baseline="0" dirty="0" smtClean="0">
                <a:solidFill>
                  <a:schemeClr val="bg1"/>
                </a:solidFill>
                <a:latin typeface="Ubuntu Light" panose="020B0304030602030204" pitchFamily="34" charset="0"/>
                <a:ea typeface="SimSun" panose="02010600030101010101" pitchFamily="2" charset="-122"/>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Click to edit</a:t>
            </a:r>
          </a:p>
        </p:txBody>
      </p:sp>
      <p:sp>
        <p:nvSpPr>
          <p:cNvPr id="21" name="Text Placeholder 19">
            <a:extLst>
              <a:ext uri="{FF2B5EF4-FFF2-40B4-BE49-F238E27FC236}">
                <a16:creationId xmlns:a16="http://schemas.microsoft.com/office/drawing/2014/main" id="{4DBF3C60-B648-9C5D-78C4-83EBCF6DEC69}"/>
              </a:ext>
            </a:extLst>
          </p:cNvPr>
          <p:cNvSpPr>
            <a:spLocks noGrp="1"/>
          </p:cNvSpPr>
          <p:nvPr>
            <p:ph type="body" sz="quarter" idx="12" hasCustomPrompt="1"/>
          </p:nvPr>
        </p:nvSpPr>
        <p:spPr>
          <a:xfrm>
            <a:off x="4669519" y="3248403"/>
            <a:ext cx="957943" cy="514481"/>
          </a:xfrm>
        </p:spPr>
        <p:txBody>
          <a:bodyPr anchor="ctr">
            <a:normAutofit/>
          </a:bodyPr>
          <a:lstStyle>
            <a:lvl1pPr marL="0" indent="0" algn="l" defTabSz="914400" rtl="0" eaLnBrk="1" latinLnBrk="0" hangingPunct="1">
              <a:lnSpc>
                <a:spcPct val="100000"/>
              </a:lnSpc>
              <a:spcBef>
                <a:spcPts val="0"/>
              </a:spcBef>
              <a:buNone/>
              <a:defRPr lang="en-US" sz="3600" b="1" kern="1200" baseline="0" dirty="0" smtClean="0">
                <a:solidFill>
                  <a:schemeClr val="bg1"/>
                </a:solidFill>
                <a:latin typeface="Ubuntu" panose="020B0504030602030204" pitchFamily="34" charset="0"/>
                <a:ea typeface="SimSun" panose="02010600030101010101" pitchFamily="2" charset="-122"/>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23" name="Text Placeholder 10">
            <a:extLst>
              <a:ext uri="{FF2B5EF4-FFF2-40B4-BE49-F238E27FC236}">
                <a16:creationId xmlns:a16="http://schemas.microsoft.com/office/drawing/2014/main" id="{897F6116-2843-ED8B-6736-416A582813C1}"/>
              </a:ext>
            </a:extLst>
          </p:cNvPr>
          <p:cNvSpPr>
            <a:spLocks noGrp="1"/>
          </p:cNvSpPr>
          <p:nvPr>
            <p:ph type="body" sz="quarter" idx="13" hasCustomPrompt="1"/>
          </p:nvPr>
        </p:nvSpPr>
        <p:spPr>
          <a:xfrm>
            <a:off x="663575" y="560174"/>
            <a:ext cx="424996" cy="359001"/>
          </a:xfrm>
        </p:spPr>
        <p:txBody>
          <a:bodyPr>
            <a:normAutofit/>
          </a:bodyPr>
          <a:lstStyle>
            <a:lvl1pPr marL="0" indent="0" algn="l" defTabSz="914400" rtl="0" eaLnBrk="1" latinLnBrk="0" hangingPunct="1">
              <a:buNone/>
              <a:defRPr lang="en-US" sz="1600" b="1" kern="1200" baseline="0" dirty="0" smtClean="0">
                <a:solidFill>
                  <a:schemeClr val="bg1"/>
                </a:solidFill>
                <a:latin typeface="Ubuntu" panose="020B0504030602030204" pitchFamily="34" charset="0"/>
                <a:ea typeface="SimSun" panose="02010600030101010101" pitchFamily="2" charset="-122"/>
                <a:cs typeface="+mn-cs"/>
              </a:defRPr>
            </a:lvl1pPr>
          </a:lstStyle>
          <a:p>
            <a:pPr lvl="0"/>
            <a:r>
              <a:rPr lang="en-US" dirty="0"/>
              <a:t>1.</a:t>
            </a:r>
          </a:p>
        </p:txBody>
      </p:sp>
    </p:spTree>
    <p:extLst>
      <p:ext uri="{BB962C8B-B14F-4D97-AF65-F5344CB8AC3E}">
        <p14:creationId xmlns:p14="http://schemas.microsoft.com/office/powerpoint/2010/main" val="255578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8BF213-5319-093C-88C0-33FA1F263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3619" y="401183"/>
            <a:ext cx="2813628" cy="725487"/>
          </a:xfrm>
          <a:prstGeom prst="rect">
            <a:avLst/>
          </a:prstGeom>
        </p:spPr>
      </p:pic>
      <p:grpSp>
        <p:nvGrpSpPr>
          <p:cNvPr id="17" name="Group 16">
            <a:extLst>
              <a:ext uri="{FF2B5EF4-FFF2-40B4-BE49-F238E27FC236}">
                <a16:creationId xmlns:a16="http://schemas.microsoft.com/office/drawing/2014/main" id="{92505C15-5463-27F2-B411-EAC6652277BE}"/>
              </a:ext>
            </a:extLst>
          </p:cNvPr>
          <p:cNvGrpSpPr/>
          <p:nvPr userDrawn="1"/>
        </p:nvGrpSpPr>
        <p:grpSpPr>
          <a:xfrm>
            <a:off x="511793" y="481642"/>
            <a:ext cx="1731558" cy="528060"/>
            <a:chOff x="511793" y="448686"/>
            <a:chExt cx="1731558" cy="528060"/>
          </a:xfrm>
        </p:grpSpPr>
        <p:pic>
          <p:nvPicPr>
            <p:cNvPr id="10" name="Graphic 9">
              <a:extLst>
                <a:ext uri="{FF2B5EF4-FFF2-40B4-BE49-F238E27FC236}">
                  <a16:creationId xmlns:a16="http://schemas.microsoft.com/office/drawing/2014/main" id="{20367FD9-F72F-2531-71AD-91B3105079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1" name="TextBox 10">
              <a:extLst>
                <a:ext uri="{FF2B5EF4-FFF2-40B4-BE49-F238E27FC236}">
                  <a16:creationId xmlns:a16="http://schemas.microsoft.com/office/drawing/2014/main" id="{426CEDF1-23EA-FA82-0A04-EB670306F7FB}"/>
                </a:ext>
              </a:extLst>
            </p:cNvPr>
            <p:cNvSpPr txBox="1"/>
            <p:nvPr userDrawn="1"/>
          </p:nvSpPr>
          <p:spPr>
            <a:xfrm>
              <a:off x="1019072" y="523666"/>
              <a:ext cx="1224279" cy="346249"/>
            </a:xfrm>
            <a:prstGeom prst="rect">
              <a:avLst/>
            </a:prstGeom>
            <a:noFill/>
          </p:spPr>
          <p:txBody>
            <a:bodyPr wrap="square" rtlCol="0">
              <a:spAutoFit/>
            </a:bodyPr>
            <a:lstStyle/>
            <a:p>
              <a:r>
                <a:rPr lang="zh-cn" sz="1650" b="1" baseline="0" dirty="0">
                  <a:solidFill>
                    <a:srgbClr val="292662"/>
                  </a:solidFill>
                  <a:latin typeface="Ubuntu" panose="020B0504030602030204" pitchFamily="34" charset="0"/>
                  <a:ea typeface="SimSun" panose="02010600030101010101" pitchFamily="2" charset="-122"/>
                </a:rPr>
                <a:t>家庭</a:t>
              </a:r>
            </a:p>
          </p:txBody>
        </p:sp>
      </p:grpSp>
      <p:sp>
        <p:nvSpPr>
          <p:cNvPr id="14" name="Text Placeholder 19">
            <a:extLst>
              <a:ext uri="{FF2B5EF4-FFF2-40B4-BE49-F238E27FC236}">
                <a16:creationId xmlns:a16="http://schemas.microsoft.com/office/drawing/2014/main" id="{1D0E69E9-01D4-7809-6CCF-564A2294074A}"/>
              </a:ext>
            </a:extLst>
          </p:cNvPr>
          <p:cNvSpPr>
            <a:spLocks noGrp="1"/>
          </p:cNvSpPr>
          <p:nvPr>
            <p:ph type="body" sz="quarter" idx="11" hasCustomPrompt="1"/>
          </p:nvPr>
        </p:nvSpPr>
        <p:spPr>
          <a:xfrm>
            <a:off x="9753601" y="444728"/>
            <a:ext cx="2155371" cy="632958"/>
          </a:xfrm>
        </p:spPr>
        <p:txBody>
          <a:bodyPr anchor="ctr">
            <a:normAutofit/>
          </a:bodyPr>
          <a:lstStyle>
            <a:lvl1pPr marL="0" indent="0">
              <a:spcBef>
                <a:spcPts val="0"/>
              </a:spcBef>
              <a:buNone/>
              <a:defRPr lang="en-US" sz="1400" b="1" i="1" kern="1200" baseline="0" dirty="0" smtClean="0">
                <a:solidFill>
                  <a:schemeClr val="bg1"/>
                </a:solidFill>
                <a:latin typeface="Ubuntu Light" panose="020B0304030602030204" pitchFamily="34" charset="0"/>
                <a:ea typeface="SimSun" panose="02010600030101010101" pitchFamily="2" charset="-122"/>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zh-CN" altLang="en-US"/>
              <a:t>特奥会简介</a:t>
            </a:r>
          </a:p>
        </p:txBody>
      </p:sp>
      <p:sp>
        <p:nvSpPr>
          <p:cNvPr id="15" name="Text Placeholder 19">
            <a:extLst>
              <a:ext uri="{FF2B5EF4-FFF2-40B4-BE49-F238E27FC236}">
                <a16:creationId xmlns:a16="http://schemas.microsoft.com/office/drawing/2014/main" id="{1E7F4397-EA66-D3F7-BCEB-DB0DDFDDDF24}"/>
              </a:ext>
            </a:extLst>
          </p:cNvPr>
          <p:cNvSpPr>
            <a:spLocks noGrp="1"/>
          </p:cNvSpPr>
          <p:nvPr>
            <p:ph type="body" sz="quarter" idx="12" hasCustomPrompt="1"/>
          </p:nvPr>
        </p:nvSpPr>
        <p:spPr>
          <a:xfrm>
            <a:off x="9339945" y="586014"/>
            <a:ext cx="528061" cy="356260"/>
          </a:xfrm>
        </p:spPr>
        <p:txBody>
          <a:bodyPr anchor="ctr">
            <a:normAutofit/>
          </a:bodyPr>
          <a:lstStyle>
            <a:lvl1pPr marL="0" indent="0">
              <a:lnSpc>
                <a:spcPct val="100000"/>
              </a:lnSpc>
              <a:spcBef>
                <a:spcPts val="0"/>
              </a:spcBef>
              <a:buNone/>
              <a:defRPr lang="en-US" sz="1200" b="1" kern="1200" baseline="0" dirty="0" smtClean="0">
                <a:solidFill>
                  <a:schemeClr val="bg1"/>
                </a:solidFill>
                <a:latin typeface="Ubuntu Light" panose="020B0304030602030204" pitchFamily="34" charset="0"/>
                <a:ea typeface="SimSun" panose="02010600030101010101" pitchFamily="2" charset="-122"/>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16" name="Text Placeholder 19">
            <a:extLst>
              <a:ext uri="{FF2B5EF4-FFF2-40B4-BE49-F238E27FC236}">
                <a16:creationId xmlns:a16="http://schemas.microsoft.com/office/drawing/2014/main" id="{458F41A4-D1BB-30D7-015C-72C4FA13423D}"/>
              </a:ext>
            </a:extLst>
          </p:cNvPr>
          <p:cNvSpPr>
            <a:spLocks noGrp="1"/>
          </p:cNvSpPr>
          <p:nvPr>
            <p:ph type="body" sz="quarter" idx="13" hasCustomPrompt="1"/>
          </p:nvPr>
        </p:nvSpPr>
        <p:spPr>
          <a:xfrm>
            <a:off x="9797275" y="111820"/>
            <a:ext cx="2155371" cy="332016"/>
          </a:xfrm>
        </p:spPr>
        <p:txBody>
          <a:bodyPr anchor="ctr">
            <a:normAutofit/>
          </a:bodyPr>
          <a:lstStyle>
            <a:lvl1pPr marL="0" indent="0">
              <a:spcBef>
                <a:spcPts val="0"/>
              </a:spcBef>
              <a:buNone/>
              <a:defRPr lang="en-US" sz="1200" b="0" i="1" kern="1200" baseline="0" dirty="0" smtClean="0">
                <a:solidFill>
                  <a:srgbClr val="292662"/>
                </a:solidFill>
                <a:latin typeface="Ubuntu Light" panose="020B0304030602030204" pitchFamily="34" charset="0"/>
                <a:ea typeface="SimSun" panose="02010600030101010101" pitchFamily="2" charset="-122"/>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zh-CN" altLang="en-US"/>
              <a:t>第一天</a:t>
            </a:r>
          </a:p>
        </p:txBody>
      </p:sp>
    </p:spTree>
    <p:extLst>
      <p:ext uri="{BB962C8B-B14F-4D97-AF65-F5344CB8AC3E}">
        <p14:creationId xmlns:p14="http://schemas.microsoft.com/office/powerpoint/2010/main" val="357468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47D79-9C90-44E6-9696-46FB833607BE}"/>
              </a:ext>
            </a:extLst>
          </p:cNvPr>
          <p:cNvSpPr>
            <a:spLocks noGrp="1"/>
          </p:cNvSpPr>
          <p:nvPr>
            <p:ph type="dt" sz="half" idx="10"/>
          </p:nvPr>
        </p:nvSpPr>
        <p:spPr/>
        <p:txBody>
          <a:bodyPr/>
          <a:lstStyle/>
          <a:p>
            <a:fld id="{52ADA7FA-EF94-41CB-A170-1BFB72857618}" type="datetimeFigureOut">
              <a:rPr lang="en-US" smtClean="0"/>
              <a:t>4/24/2024</a:t>
            </a:fld>
            <a:endParaRPr lang="en-US" dirty="0"/>
          </a:p>
        </p:txBody>
      </p:sp>
      <p:sp>
        <p:nvSpPr>
          <p:cNvPr id="3" name="Footer Placeholder 2">
            <a:extLst>
              <a:ext uri="{FF2B5EF4-FFF2-40B4-BE49-F238E27FC236}">
                <a16:creationId xmlns:a16="http://schemas.microsoft.com/office/drawing/2014/main" id="{6FED3187-F795-C93B-4F3C-A9AFC48DE0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129A4D-ECFC-2F0C-6966-CD88F4BEB891}"/>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359806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E0F29-9F99-48A7-A659-5EBED9478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184C2-736B-32E9-E260-F2691FB8F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1BD55-E944-2644-D434-A56F022A6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DA7FA-EF94-41CB-A170-1BFB72857618}" type="datetimeFigureOut">
              <a:rPr lang="en-US" smtClean="0"/>
              <a:t>4/24/2024</a:t>
            </a:fld>
            <a:endParaRPr lang="en-US" dirty="0"/>
          </a:p>
        </p:txBody>
      </p:sp>
      <p:sp>
        <p:nvSpPr>
          <p:cNvPr id="5" name="Footer Placeholder 4">
            <a:extLst>
              <a:ext uri="{FF2B5EF4-FFF2-40B4-BE49-F238E27FC236}">
                <a16:creationId xmlns:a16="http://schemas.microsoft.com/office/drawing/2014/main" id="{ABAD6851-D007-470F-8FAD-3A061D58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B132B5-5D27-956F-4F5A-AE9F1C263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EFF5C-0DD3-4F1B-ACB5-2B4D988FF483}" type="slidenum">
              <a:rPr lang="en-US" smtClean="0"/>
              <a:t>‹#›</a:t>
            </a:fld>
            <a:endParaRPr lang="en-US" dirty="0"/>
          </a:p>
        </p:txBody>
      </p:sp>
    </p:spTree>
    <p:extLst>
      <p:ext uri="{BB962C8B-B14F-4D97-AF65-F5344CB8AC3E}">
        <p14:creationId xmlns:p14="http://schemas.microsoft.com/office/powerpoint/2010/main" val="12433206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3.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youtube.com/watch?v=apgQfv4TId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01.xml.rels><?xml version="1.0" encoding="UTF-8" standalone="yes"?>
<Relationships xmlns="http://schemas.openxmlformats.org/package/2006/relationships"><Relationship Id="rId3" Type="http://schemas.openxmlformats.org/officeDocument/2006/relationships/hyperlink" Target="https://youtu.be/gFVTGL0YgVU"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9cFk-EqURWc"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27.png"/><Relationship Id="rId7" Type="http://schemas.openxmlformats.org/officeDocument/2006/relationships/image" Target="../media/image163.svg"/><Relationship Id="rId2" Type="http://schemas.openxmlformats.org/officeDocument/2006/relationships/notesSlide" Target="../notesSlides/notesSlide107.xml"/><Relationship Id="rId1" Type="http://schemas.openxmlformats.org/officeDocument/2006/relationships/slideLayout" Target="../slideLayouts/slideLayout8.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31.png"/><Relationship Id="rId10" Type="http://schemas.openxmlformats.org/officeDocument/2006/relationships/image" Target="../media/image166.png"/><Relationship Id="rId4" Type="http://schemas.openxmlformats.org/officeDocument/2006/relationships/image" Target="../media/image28.svg"/><Relationship Id="rId9" Type="http://schemas.openxmlformats.org/officeDocument/2006/relationships/image" Target="../media/image165.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hyperlink" Target="https://specialolympics.qualtrics.com/jfe/form/SV_9mknTPC6n05kd2S" TargetMode="External"/><Relationship Id="rId7" Type="http://schemas.openxmlformats.org/officeDocument/2006/relationships/image" Target="../media/image169.svg"/><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10" Type="http://schemas.openxmlformats.org/officeDocument/2006/relationships/slide" Target="slide19.xml"/><Relationship Id="rId4" Type="http://schemas.openxmlformats.org/officeDocument/2006/relationships/slide" Target="slide23.xml"/><Relationship Id="rId9" Type="http://schemas.openxmlformats.org/officeDocument/2006/relationships/slide" Target="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10" Type="http://schemas.openxmlformats.org/officeDocument/2006/relationships/slide" Target="slide19.xml"/><Relationship Id="rId4" Type="http://schemas.openxmlformats.org/officeDocument/2006/relationships/slide" Target="slide23.xml"/><Relationship Id="rId9"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3.xml"/><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5.xml"/><Relationship Id="rId10" Type="http://schemas.openxmlformats.org/officeDocument/2006/relationships/slide" Target="slide20.xml"/><Relationship Id="rId4" Type="http://schemas.openxmlformats.org/officeDocument/2006/relationships/slide" Target="slide22.xml"/><Relationship Id="rId9" Type="http://schemas.openxmlformats.org/officeDocument/2006/relationships/slide" Target="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3.xml"/><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slide" Target="slide24.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w9YhBs-YB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46.sv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4.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6.sv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specialolympics.qualtrics.com/jfe/form/SV_afQC9OqD2Yy3VNc" TargetMode="Externa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3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3.sv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emr7AE2Ia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94.svg"/></Relationships>
</file>

<file path=ppt/slides/_rels/slide6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96.svg"/></Relationships>
</file>

<file path=ppt/slides/_rels/slide6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sv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7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sv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29.jpeg"/><Relationship Id="rId4" Type="http://schemas.openxmlformats.org/officeDocument/2006/relationships/image" Target="../media/image124.sv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4.sv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135.sv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38.sv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23.png"/><Relationship Id="rId7" Type="http://schemas.microsoft.com/office/2007/relationships/hdphoto" Target="../media/hdphoto1.wdp"/><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24.svg"/></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43.jpg"/><Relationship Id="rId5" Type="http://schemas.openxmlformats.org/officeDocument/2006/relationships/image" Target="../media/image3.sv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07.sv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28.sv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150.sv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sv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A81-E381-4232-DCDA-5F2D343EC9C6}"/>
              </a:ext>
            </a:extLst>
          </p:cNvPr>
          <p:cNvSpPr>
            <a:spLocks noGrp="1"/>
          </p:cNvSpPr>
          <p:nvPr>
            <p:ph type="ctrTitle"/>
          </p:nvPr>
        </p:nvSpPr>
        <p:spPr>
          <a:xfrm>
            <a:off x="772885" y="3069776"/>
            <a:ext cx="5410201" cy="718447"/>
          </a:xfrm>
        </p:spPr>
        <p:txBody>
          <a:bodyPr/>
          <a:lstStyle/>
          <a:p>
            <a:r>
              <a:rPr lang="zh-cn" dirty="0">
                <a:latin typeface="SimSun" panose="02010600030101010101" pitchFamily="2" charset="-122"/>
                <a:ea typeface="SimSun" panose="02010600030101010101" pitchFamily="2" charset="-122"/>
              </a:rPr>
              <a:t>家庭领袖培训</a:t>
            </a:r>
          </a:p>
        </p:txBody>
      </p:sp>
    </p:spTree>
    <p:extLst>
      <p:ext uri="{BB962C8B-B14F-4D97-AF65-F5344CB8AC3E}">
        <p14:creationId xmlns:p14="http://schemas.microsoft.com/office/powerpoint/2010/main" val="69087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8" name="TextBox 7">
            <a:extLst>
              <a:ext uri="{FF2B5EF4-FFF2-40B4-BE49-F238E27FC236}">
                <a16:creationId xmlns:a16="http://schemas.microsoft.com/office/drawing/2014/main" id="{998D180D-D4E2-4EAF-0E12-E312B1002B4B}"/>
              </a:ext>
            </a:extLst>
          </p:cNvPr>
          <p:cNvSpPr txBox="1"/>
          <p:nvPr/>
        </p:nvSpPr>
        <p:spPr>
          <a:xfrm>
            <a:off x="4964799" y="1887332"/>
            <a:ext cx="5651500" cy="954107"/>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特奥会的起源：</a:t>
            </a:r>
          </a:p>
          <a:p>
            <a:r>
              <a:rPr lang="zh-cn" sz="2800" b="1" dirty="0">
                <a:solidFill>
                  <a:srgbClr val="F6891F"/>
                </a:solidFill>
                <a:latin typeface="Ubuntu" panose="020B0504030602030204" pitchFamily="34" charset="0"/>
                <a:ea typeface="SimSun" panose="02010600030101010101" pitchFamily="2" charset="-122"/>
              </a:rPr>
              <a:t>Eunice Kennedy Shriver</a:t>
            </a:r>
          </a:p>
        </p:txBody>
      </p:sp>
      <p:sp>
        <p:nvSpPr>
          <p:cNvPr id="9" name="TextBox 8">
            <a:extLst>
              <a:ext uri="{FF2B5EF4-FFF2-40B4-BE49-F238E27FC236}">
                <a16:creationId xmlns:a16="http://schemas.microsoft.com/office/drawing/2014/main" id="{D164A0EE-B2D9-316C-7CEA-B61F57180CBD}"/>
              </a:ext>
            </a:extLst>
          </p:cNvPr>
          <p:cNvSpPr txBox="1"/>
          <p:nvPr/>
        </p:nvSpPr>
        <p:spPr>
          <a:xfrm>
            <a:off x="4964799" y="2998236"/>
            <a:ext cx="5968144" cy="1205715"/>
          </a:xfrm>
          <a:prstGeom prst="rect">
            <a:avLst/>
          </a:prstGeom>
          <a:noFill/>
        </p:spPr>
        <p:txBody>
          <a:bodyPr wrap="square" rtlCol="0">
            <a:spAutoFit/>
          </a:bodyPr>
          <a:lstStyle/>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特奥会的创始人 Eunice Kennedy Shriver 是为全球有智力障碍的人士争取权利和认同的先驱者。</a:t>
            </a:r>
          </a:p>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她告诉世界，体育可以改变生活。</a:t>
            </a:r>
          </a:p>
        </p:txBody>
      </p:sp>
      <p:pic>
        <p:nvPicPr>
          <p:cNvPr id="18" name="Picture 17" descr="一个身穿黑色夹克的人&#10;&#10;自动生成的描述">
            <a:extLst>
              <a:ext uri="{FF2B5EF4-FFF2-40B4-BE49-F238E27FC236}">
                <a16:creationId xmlns:a16="http://schemas.microsoft.com/office/drawing/2014/main" id="{5EC6F567-70FB-C76B-DA67-F7D30E24D137}"/>
              </a:ext>
            </a:extLst>
          </p:cNvPr>
          <p:cNvPicPr>
            <a:picLocks noChangeAspect="1"/>
          </p:cNvPicPr>
          <p:nvPr/>
        </p:nvPicPr>
        <p:blipFill rotWithShape="1">
          <a:blip r:embed="rId3">
            <a:extLst>
              <a:ext uri="{28A0092B-C50C-407E-A947-70E740481C1C}">
                <a14:useLocalDpi xmlns:a14="http://schemas.microsoft.com/office/drawing/2010/main" val="0"/>
              </a:ext>
            </a:extLst>
          </a:blip>
          <a:srcRect t="2754" r="8181" b="5665"/>
          <a:stretch/>
        </p:blipFill>
        <p:spPr>
          <a:xfrm>
            <a:off x="-77994" y="0"/>
            <a:ext cx="4695130" cy="6972300"/>
          </a:xfrm>
          <a:prstGeom prst="rect">
            <a:avLst/>
          </a:prstGeom>
        </p:spPr>
      </p:pic>
      <p:sp>
        <p:nvSpPr>
          <p:cNvPr id="24" name="Rectangle: Rounded Corners 23">
            <a:hlinkClick r:id="rId4"/>
            <a:extLst>
              <a:ext uri="{FF2B5EF4-FFF2-40B4-BE49-F238E27FC236}">
                <a16:creationId xmlns:a16="http://schemas.microsoft.com/office/drawing/2014/main" id="{DDD8C4B5-6368-CD30-C941-D43E28283DA3}"/>
              </a:ext>
            </a:extLst>
          </p:cNvPr>
          <p:cNvSpPr/>
          <p:nvPr/>
        </p:nvSpPr>
        <p:spPr>
          <a:xfrm>
            <a:off x="4964799" y="4631654"/>
            <a:ext cx="3550559" cy="59624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b="1" dirty="0">
                <a:solidFill>
                  <a:srgbClr val="292662"/>
                </a:solidFill>
                <a:latin typeface="Ubuntu" panose="020B0504030602030204" pitchFamily="34" charset="0"/>
                <a:ea typeface="SimSun" panose="02010600030101010101" pitchFamily="2" charset="-122"/>
              </a:rPr>
              <a:t>观看简短传记</a:t>
            </a:r>
            <a:endParaRPr lang="en-US" b="1" dirty="0">
              <a:solidFill>
                <a:srgbClr val="292662"/>
              </a:solidFill>
              <a:ea typeface="SimSun" panose="02010600030101010101" pitchFamily="2" charset="-122"/>
            </a:endParaRPr>
          </a:p>
        </p:txBody>
      </p:sp>
      <p:pic>
        <p:nvPicPr>
          <p:cNvPr id="27" name="Graphic 26" descr="实心填充的光标">
            <a:extLst>
              <a:ext uri="{FF2B5EF4-FFF2-40B4-BE49-F238E27FC236}">
                <a16:creationId xmlns:a16="http://schemas.microsoft.com/office/drawing/2014/main" id="{D0290CFF-C928-3438-27BE-40216877C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8218" y="4911363"/>
            <a:ext cx="633080" cy="633080"/>
          </a:xfrm>
          <a:prstGeom prst="rect">
            <a:avLst/>
          </a:prstGeom>
        </p:spPr>
      </p:pic>
      <p:grpSp>
        <p:nvGrpSpPr>
          <p:cNvPr id="28" name="Group 27">
            <a:extLst>
              <a:ext uri="{FF2B5EF4-FFF2-40B4-BE49-F238E27FC236}">
                <a16:creationId xmlns:a16="http://schemas.microsoft.com/office/drawing/2014/main" id="{E6772BF9-F0E4-6AFE-80FC-498D0C0F30B9}"/>
              </a:ext>
            </a:extLst>
          </p:cNvPr>
          <p:cNvGrpSpPr/>
          <p:nvPr/>
        </p:nvGrpSpPr>
        <p:grpSpPr>
          <a:xfrm>
            <a:off x="4964799" y="557940"/>
            <a:ext cx="1731558" cy="528060"/>
            <a:chOff x="511793" y="448686"/>
            <a:chExt cx="1731558" cy="528060"/>
          </a:xfrm>
        </p:grpSpPr>
        <p:pic>
          <p:nvPicPr>
            <p:cNvPr id="29" name="Graphic 28">
              <a:extLst>
                <a:ext uri="{FF2B5EF4-FFF2-40B4-BE49-F238E27FC236}">
                  <a16:creationId xmlns:a16="http://schemas.microsoft.com/office/drawing/2014/main" id="{DD338DB1-9317-192B-F37C-5D02D0F0E6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1793" y="448686"/>
              <a:ext cx="528060" cy="528060"/>
            </a:xfrm>
            <a:prstGeom prst="rect">
              <a:avLst/>
            </a:prstGeom>
          </p:spPr>
        </p:pic>
        <p:sp>
          <p:nvSpPr>
            <p:cNvPr id="30" name="TextBox 29">
              <a:extLst>
                <a:ext uri="{FF2B5EF4-FFF2-40B4-BE49-F238E27FC236}">
                  <a16:creationId xmlns:a16="http://schemas.microsoft.com/office/drawing/2014/main" id="{AF770553-46A0-D626-12F7-86CFB5A17E9D}"/>
                </a:ext>
              </a:extLst>
            </p:cNvPr>
            <p:cNvSpPr txBox="1"/>
            <p:nvPr userDrawn="1"/>
          </p:nvSpPr>
          <p:spPr>
            <a:xfrm>
              <a:off x="1019072" y="523666"/>
              <a:ext cx="1224279" cy="346249"/>
            </a:xfrm>
            <a:prstGeom prst="rect">
              <a:avLst/>
            </a:prstGeom>
            <a:noFill/>
          </p:spPr>
          <p:txBody>
            <a:bodyPr wrap="square" rtlCol="0">
              <a:spAutoFit/>
            </a:bodyPr>
            <a:lstStyle/>
            <a:p>
              <a:r>
                <a:rPr lang="zh-cn" sz="1650" b="1" dirty="0">
                  <a:solidFill>
                    <a:srgbClr val="292662"/>
                  </a:solidFill>
                  <a:latin typeface="Ubuntu" panose="020B0504030602030204" pitchFamily="34" charset="0"/>
                  <a:ea typeface="SimSun" panose="02010600030101010101" pitchFamily="2" charset="-122"/>
                </a:rPr>
                <a:t>家庭</a:t>
              </a:r>
            </a:p>
          </p:txBody>
        </p:sp>
      </p:grpSp>
      <p:sp>
        <p:nvSpPr>
          <p:cNvPr id="4" name="Text Placeholder 4">
            <a:extLst>
              <a:ext uri="{FF2B5EF4-FFF2-40B4-BE49-F238E27FC236}">
                <a16:creationId xmlns:a16="http://schemas.microsoft.com/office/drawing/2014/main" id="{DAFE01F5-E8FA-3F7E-05E6-A04C0BE672DD}"/>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0" name="Text Placeholder 6">
            <a:extLst>
              <a:ext uri="{FF2B5EF4-FFF2-40B4-BE49-F238E27FC236}">
                <a16:creationId xmlns:a16="http://schemas.microsoft.com/office/drawing/2014/main" id="{4F66481F-0172-D7C7-3909-5897662CAB75}"/>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93250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6378-6848-FF19-3411-896115F102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B684CC-9E67-1240-5EEB-5A2BC8CD168E}"/>
              </a:ext>
            </a:extLst>
          </p:cNvPr>
          <p:cNvSpPr>
            <a:spLocks noGrp="1"/>
          </p:cNvSpPr>
          <p:nvPr>
            <p:ph type="body" sz="quarter" idx="4294967295"/>
          </p:nvPr>
        </p:nvSpPr>
        <p:spPr>
          <a:xfrm>
            <a:off x="9742716" y="635726"/>
            <a:ext cx="2046514" cy="441959"/>
          </a:xfrm>
        </p:spPr>
        <p:txBody>
          <a:bodyPr>
            <a:noAutofit/>
          </a:bodyPr>
          <a:lstStyle/>
          <a:p>
            <a:pPr marL="0" indent="0">
              <a:buNone/>
            </a:pPr>
            <a:r>
              <a:rPr lang="zh-cn" sz="1300" b="1" dirty="0">
                <a:solidFill>
                  <a:schemeClr val="bg1"/>
                </a:solidFill>
                <a:ea typeface="SimSun" panose="02010600030101010101" pitchFamily="2" charset="-122"/>
              </a:rPr>
              <a:t>下一步规划</a:t>
            </a:r>
          </a:p>
        </p:txBody>
      </p:sp>
      <p:sp>
        <p:nvSpPr>
          <p:cNvPr id="3" name="Text Placeholder 2">
            <a:extLst>
              <a:ext uri="{FF2B5EF4-FFF2-40B4-BE49-F238E27FC236}">
                <a16:creationId xmlns:a16="http://schemas.microsoft.com/office/drawing/2014/main" id="{D7DBBD3E-4A34-5F1B-7817-A7310554D9B7}"/>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1.5.</a:t>
            </a:r>
          </a:p>
        </p:txBody>
      </p:sp>
      <p:sp>
        <p:nvSpPr>
          <p:cNvPr id="4" name="Text Placeholder 3">
            <a:extLst>
              <a:ext uri="{FF2B5EF4-FFF2-40B4-BE49-F238E27FC236}">
                <a16:creationId xmlns:a16="http://schemas.microsoft.com/office/drawing/2014/main" id="{626CAACE-FA02-F330-C86C-F2285705FE60}"/>
              </a:ext>
            </a:extLst>
          </p:cNvPr>
          <p:cNvSpPr>
            <a:spLocks noGrp="1"/>
          </p:cNvSpPr>
          <p:nvPr>
            <p:ph type="body" sz="quarter" idx="4294967295"/>
          </p:nvPr>
        </p:nvSpPr>
        <p:spPr>
          <a:xfrm>
            <a:off x="9797275" y="111820"/>
            <a:ext cx="2155371" cy="332016"/>
          </a:xfrm>
        </p:spPr>
        <p:txBody>
          <a:bodyPr>
            <a:noAutofit/>
          </a:bodyPr>
          <a:lstStyle/>
          <a:p>
            <a:pPr marL="0" indent="0">
              <a:buNone/>
            </a:pPr>
            <a:r>
              <a:rPr lang="zh-cn" sz="1200" dirty="0">
                <a:ea typeface="SimSun" panose="02010600030101010101" pitchFamily="2" charset="-122"/>
              </a:rPr>
              <a:t>第一天</a:t>
            </a:r>
          </a:p>
        </p:txBody>
      </p:sp>
      <p:sp>
        <p:nvSpPr>
          <p:cNvPr id="5" name="Rectangle: Rounded Corners 4">
            <a:extLst>
              <a:ext uri="{FF2B5EF4-FFF2-40B4-BE49-F238E27FC236}">
                <a16:creationId xmlns:a16="http://schemas.microsoft.com/office/drawing/2014/main" id="{D781E858-2B26-6DE5-1AD7-571609D8F5B2}"/>
              </a:ext>
            </a:extLst>
          </p:cNvPr>
          <p:cNvSpPr/>
          <p:nvPr/>
        </p:nvSpPr>
        <p:spPr>
          <a:xfrm>
            <a:off x="-280555" y="1242786"/>
            <a:ext cx="3682924"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8AF138A7-2463-15BD-8B60-9DA049750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98B5E7CC-AC0D-E229-DC03-8F2C4940298C}"/>
              </a:ext>
            </a:extLst>
          </p:cNvPr>
          <p:cNvSpPr txBox="1"/>
          <p:nvPr/>
        </p:nvSpPr>
        <p:spPr>
          <a:xfrm>
            <a:off x="1244599" y="2000357"/>
            <a:ext cx="1916112"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8" name="TextBox 7">
            <a:extLst>
              <a:ext uri="{FF2B5EF4-FFF2-40B4-BE49-F238E27FC236}">
                <a16:creationId xmlns:a16="http://schemas.microsoft.com/office/drawing/2014/main" id="{343BA8A9-2314-E8FF-4CB6-B844BEFF6179}"/>
              </a:ext>
            </a:extLst>
          </p:cNvPr>
          <p:cNvSpPr txBox="1"/>
          <p:nvPr/>
        </p:nvSpPr>
        <p:spPr>
          <a:xfrm>
            <a:off x="1244599" y="2561202"/>
            <a:ext cx="2559909" cy="400110"/>
          </a:xfrm>
          <a:prstGeom prst="rect">
            <a:avLst/>
          </a:prstGeom>
          <a:noFill/>
        </p:spPr>
        <p:txBody>
          <a:bodyPr wrap="square" rtlCol="0">
            <a:spAutoFit/>
          </a:bodyPr>
          <a:lstStyle/>
          <a:p>
            <a:r>
              <a:rPr lang="zh-cn" sz="2000" dirty="0">
                <a:solidFill>
                  <a:schemeClr val="bg1"/>
                </a:solidFill>
                <a:latin typeface="Ubuntu" panose="020B0504030602030204" pitchFamily="34" charset="0"/>
                <a:ea typeface="SimSun" panose="02010600030101010101" pitchFamily="2" charset="-122"/>
              </a:rPr>
              <a:t>行动计划</a:t>
            </a:r>
          </a:p>
        </p:txBody>
      </p:sp>
      <p:graphicFrame>
        <p:nvGraphicFramePr>
          <p:cNvPr id="10" name="Table 9">
            <a:extLst>
              <a:ext uri="{FF2B5EF4-FFF2-40B4-BE49-F238E27FC236}">
                <a16:creationId xmlns:a16="http://schemas.microsoft.com/office/drawing/2014/main" id="{0E0EB645-13F7-BEFD-7FE4-96B98F64A345}"/>
              </a:ext>
            </a:extLst>
          </p:cNvPr>
          <p:cNvGraphicFramePr>
            <a:graphicFrameLocks noGrp="1"/>
          </p:cNvGraphicFramePr>
          <p:nvPr>
            <p:extLst>
              <p:ext uri="{D42A27DB-BD31-4B8C-83A1-F6EECF244321}">
                <p14:modId xmlns:p14="http://schemas.microsoft.com/office/powerpoint/2010/main" val="1153066076"/>
              </p:ext>
            </p:extLst>
          </p:nvPr>
        </p:nvGraphicFramePr>
        <p:xfrm>
          <a:off x="3905230" y="2004274"/>
          <a:ext cx="7219293" cy="4325390"/>
        </p:xfrm>
        <a:graphic>
          <a:graphicData uri="http://schemas.openxmlformats.org/drawingml/2006/table">
            <a:tbl>
              <a:tblPr firstRow="1" bandRow="1">
                <a:tableStyleId>{5C22544A-7EE6-4342-B048-85BDC9FD1C3A}</a:tableStyleId>
              </a:tblPr>
              <a:tblGrid>
                <a:gridCol w="3619293">
                  <a:extLst>
                    <a:ext uri="{9D8B030D-6E8A-4147-A177-3AD203B41FA5}">
                      <a16:colId xmlns:a16="http://schemas.microsoft.com/office/drawing/2014/main" val="3788759901"/>
                    </a:ext>
                  </a:extLst>
                </a:gridCol>
                <a:gridCol w="3600000">
                  <a:extLst>
                    <a:ext uri="{9D8B030D-6E8A-4147-A177-3AD203B41FA5}">
                      <a16:colId xmlns:a16="http://schemas.microsoft.com/office/drawing/2014/main" val="3976303494"/>
                    </a:ext>
                  </a:extLst>
                </a:gridCol>
              </a:tblGrid>
              <a:tr h="432000">
                <a:tc gridSpan="2">
                  <a:txBody>
                    <a:bodyPr/>
                    <a:lstStyle/>
                    <a:p>
                      <a:r>
                        <a:rPr lang="zh-cn" sz="1800" dirty="0">
                          <a:solidFill>
                            <a:srgbClr val="F6891F"/>
                          </a:solidFill>
                          <a:latin typeface="Ubuntu" panose="020B0504030602030204" pitchFamily="34" charset="0"/>
                        </a:rPr>
                        <a:t>个人使命：</a:t>
                      </a: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5E8"/>
                    </a:solidFill>
                  </a:tcPr>
                </a:tc>
                <a:tc hMerge="1">
                  <a:txBody>
                    <a:bodyPr/>
                    <a:lstStyle/>
                    <a:p>
                      <a:endParaRPr lang="en-US" sz="2000" dirty="0"/>
                    </a:p>
                  </a:txBody>
                  <a:tcPr marL="99470" marR="99470" marT="49735" marB="49735"/>
                </a:tc>
                <a:extLst>
                  <a:ext uri="{0D108BD9-81ED-4DB2-BD59-A6C34878D82A}">
                    <a16:rowId xmlns:a16="http://schemas.microsoft.com/office/drawing/2014/main" val="1316302768"/>
                  </a:ext>
                </a:extLst>
              </a:tr>
              <a:tr h="180000">
                <a:tc gridSpan="2">
                  <a:txBody>
                    <a:bodyPr/>
                    <a:lstStyle/>
                    <a:p>
                      <a:endParaRPr lang="en-US" sz="800" dirty="0">
                        <a:solidFill>
                          <a:srgbClr val="F6891F"/>
                        </a:solidFill>
                      </a:endParaRP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28320191"/>
                  </a:ext>
                </a:extLst>
              </a:tr>
              <a:tr h="504000">
                <a:tc>
                  <a:txBody>
                    <a:bodyPr/>
                    <a:lstStyle/>
                    <a:p>
                      <a:pPr marL="108000"/>
                      <a:r>
                        <a:rPr lang="zh-cn" sz="1700" dirty="0">
                          <a:solidFill>
                            <a:srgbClr val="292662"/>
                          </a:solidFill>
                          <a:latin typeface="Ubuntu" panose="020B0504030602030204" pitchFamily="34" charset="0"/>
                        </a:rPr>
                        <a:t>谁能帮助我？</a:t>
                      </a:r>
                    </a:p>
                  </a:txBody>
                  <a:tcPr marL="99470" marR="99470" marT="108000"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zh-cn" sz="1700" dirty="0">
                          <a:solidFill>
                            <a:srgbClr val="292662"/>
                          </a:solidFill>
                          <a:latin typeface="Ubuntu" panose="020B0504030602030204" pitchFamily="34" charset="0"/>
                        </a:rPr>
                        <a:t>我需要哪些资源？</a:t>
                      </a:r>
                    </a:p>
                  </a:txBody>
                  <a:tcPr marL="99470" marR="99470" marT="108000"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230045"/>
                  </a:ext>
                </a:extLst>
              </a:tr>
              <a:tr h="1332000">
                <a:tc>
                  <a:txBody>
                    <a:bodyPr/>
                    <a:lstStyle/>
                    <a:p>
                      <a:endParaRPr lang="en-US" sz="1600" dirty="0">
                        <a:latin typeface="Ubuntu" panose="020B0504030602030204" pitchFamily="34" charset="0"/>
                      </a:endParaRP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Ubuntu" panose="020B0504030602030204" pitchFamily="34" charset="0"/>
                      </a:endParaRP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522802"/>
                  </a:ext>
                </a:extLst>
              </a:tr>
              <a:tr h="504000">
                <a:tc>
                  <a:txBody>
                    <a:bodyPr/>
                    <a:lstStyle/>
                    <a:p>
                      <a:pPr marL="108000"/>
                      <a:r>
                        <a:rPr lang="zh-cn" sz="1700" dirty="0">
                          <a:solidFill>
                            <a:srgbClr val="292662"/>
                          </a:solidFill>
                          <a:latin typeface="Ubuntu" panose="020B0504030602030204" pitchFamily="34" charset="0"/>
                        </a:rPr>
                        <a:t>我可能面临哪些挑战？</a:t>
                      </a: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zh-cn" sz="1700" dirty="0">
                          <a:solidFill>
                            <a:srgbClr val="292662"/>
                          </a:solidFill>
                          <a:latin typeface="Ubuntu" panose="020B0504030602030204" pitchFamily="34" charset="0"/>
                        </a:rPr>
                        <a:t>应对这些挑战的办法是什么？</a:t>
                      </a: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145415"/>
                  </a:ext>
                </a:extLst>
              </a:tr>
              <a:tr h="1332000">
                <a:tc>
                  <a:txBody>
                    <a:bodyPr/>
                    <a:lstStyle/>
                    <a:p>
                      <a:endParaRPr lang="en-US" sz="2000" dirty="0"/>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1256380"/>
                  </a:ext>
                </a:extLst>
              </a:tr>
            </a:tbl>
          </a:graphicData>
        </a:graphic>
      </p:graphicFrame>
    </p:spTree>
    <p:extLst>
      <p:ext uri="{BB962C8B-B14F-4D97-AF65-F5344CB8AC3E}">
        <p14:creationId xmlns:p14="http://schemas.microsoft.com/office/powerpoint/2010/main" val="4201200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97DE-2344-E3AC-9472-C8EE0EFF94FE}"/>
            </a:ext>
          </a:extLst>
        </p:cNvPr>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3AE1FBD0-FEAB-BF2F-E971-9EF106D17846}"/>
              </a:ext>
            </a:extLst>
          </p:cNvPr>
          <p:cNvPicPr>
            <a:picLocks noChangeAspect="1"/>
          </p:cNvPicPr>
          <p:nvPr/>
        </p:nvPicPr>
        <p:blipFill>
          <a:blip r:embed="rId4"/>
          <a:stretch>
            <a:fillRect/>
          </a:stretch>
        </p:blipFill>
        <p:spPr>
          <a:xfrm>
            <a:off x="1955103" y="1831630"/>
            <a:ext cx="8281793" cy="4638364"/>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5DE08E64-ED55-61F3-3C66-41BDA0071327}"/>
              </a:ext>
            </a:extLst>
          </p:cNvPr>
          <p:cNvSpPr txBox="1"/>
          <p:nvPr/>
        </p:nvSpPr>
        <p:spPr>
          <a:xfrm>
            <a:off x="811899" y="1001650"/>
            <a:ext cx="6736057" cy="523220"/>
          </a:xfrm>
          <a:prstGeom prst="rect">
            <a:avLst/>
          </a:prstGeom>
          <a:noFill/>
        </p:spPr>
        <p:txBody>
          <a:bodyPr wrap="square" rtlCol="0">
            <a:spAutoFit/>
          </a:bodyPr>
          <a:lstStyle/>
          <a:p>
            <a:r>
              <a:rPr lang="zh-cn" sz="2800" b="1" dirty="0">
                <a:solidFill>
                  <a:srgbClr val="292662"/>
                </a:solidFill>
                <a:latin typeface="Ubuntu" panose="020B0504030602030204" pitchFamily="34" charset="0"/>
                <a:ea typeface="SimSun" panose="02010600030101010101" pitchFamily="2" charset="-122"/>
              </a:rPr>
              <a:t>健身活力活动</a:t>
            </a:r>
            <a:r>
              <a:rPr lang="zh-cn" sz="2800" b="1" dirty="0">
                <a:solidFill>
                  <a:srgbClr val="F6891F"/>
                </a:solidFill>
                <a:latin typeface="Ubuntu" panose="020B0504030602030204" pitchFamily="34" charset="0"/>
                <a:ea typeface="SimSun" panose="02010600030101010101" pitchFamily="2" charset="-122"/>
              </a:rPr>
              <a:t> + </a:t>
            </a:r>
            <a:r>
              <a:rPr lang="zh-cn" sz="2800" b="1" dirty="0">
                <a:solidFill>
                  <a:srgbClr val="292662"/>
                </a:solidFill>
                <a:latin typeface="Ubuntu" panose="020B0504030602030204" pitchFamily="34" charset="0"/>
                <a:ea typeface="SimSun" panose="02010600030101010101" pitchFamily="2" charset="-122"/>
              </a:rPr>
              <a:t>自主休息</a:t>
            </a:r>
          </a:p>
        </p:txBody>
      </p:sp>
      <p:grpSp>
        <p:nvGrpSpPr>
          <p:cNvPr id="2" name="Group 1">
            <a:extLst>
              <a:ext uri="{FF2B5EF4-FFF2-40B4-BE49-F238E27FC236}">
                <a16:creationId xmlns:a16="http://schemas.microsoft.com/office/drawing/2014/main" id="{FCBBF8A7-626C-17D2-79F8-A9122E8737E3}"/>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4371F1AA-7A97-81DD-31B7-80B95EAF919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4" name="Graphic 3" descr="实心填充的玩耍">
              <a:hlinkClick r:id="rId3"/>
              <a:extLst>
                <a:ext uri="{FF2B5EF4-FFF2-40B4-BE49-F238E27FC236}">
                  <a16:creationId xmlns:a16="http://schemas.microsoft.com/office/drawing/2014/main" id="{B88AB0E9-F47C-CF7F-77B7-C5FF1F1907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368242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04205-0277-1DCF-0717-C042FBF48B1B}"/>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6" name="Text Placeholder 5">
            <a:extLst>
              <a:ext uri="{FF2B5EF4-FFF2-40B4-BE49-F238E27FC236}">
                <a16:creationId xmlns:a16="http://schemas.microsoft.com/office/drawing/2014/main" id="{26C74173-36CB-793A-B776-B85DD2C3720D}"/>
              </a:ext>
            </a:extLst>
          </p:cNvPr>
          <p:cNvSpPr>
            <a:spLocks noGrp="1"/>
          </p:cNvSpPr>
          <p:nvPr>
            <p:ph type="body" sz="quarter" idx="11"/>
          </p:nvPr>
        </p:nvSpPr>
        <p:spPr/>
        <p:txBody>
          <a:bodyPr/>
          <a:lstStyle/>
          <a:p>
            <a:r>
              <a:rPr lang="zh-cn" dirty="0">
                <a:ea typeface="SimSun" panose="02010600030101010101" pitchFamily="2" charset="-122"/>
              </a:rPr>
              <a:t>特邀演讲嘉宾</a:t>
            </a:r>
          </a:p>
        </p:txBody>
      </p:sp>
      <p:sp>
        <p:nvSpPr>
          <p:cNvPr id="7" name="Text Placeholder 6">
            <a:extLst>
              <a:ext uri="{FF2B5EF4-FFF2-40B4-BE49-F238E27FC236}">
                <a16:creationId xmlns:a16="http://schemas.microsoft.com/office/drawing/2014/main" id="{E7A026B8-3277-3EDB-0835-9AB2FC069365}"/>
              </a:ext>
            </a:extLst>
          </p:cNvPr>
          <p:cNvSpPr>
            <a:spLocks noGrp="1"/>
          </p:cNvSpPr>
          <p:nvPr>
            <p:ph type="body" sz="quarter" idx="12"/>
          </p:nvPr>
        </p:nvSpPr>
        <p:spPr/>
        <p:txBody>
          <a:bodyPr>
            <a:normAutofit fontScale="92500" lnSpcReduction="20000"/>
          </a:bodyPr>
          <a:lstStyle/>
          <a:p>
            <a:r>
              <a:rPr lang="zh-cn" dirty="0">
                <a:ea typeface="SimSun" panose="02010600030101010101" pitchFamily="2" charset="-122"/>
              </a:rPr>
              <a:t>1.6.</a:t>
            </a:r>
          </a:p>
        </p:txBody>
      </p:sp>
      <p:sp>
        <p:nvSpPr>
          <p:cNvPr id="8" name="Text Placeholder 7">
            <a:extLst>
              <a:ext uri="{FF2B5EF4-FFF2-40B4-BE49-F238E27FC236}">
                <a16:creationId xmlns:a16="http://schemas.microsoft.com/office/drawing/2014/main" id="{E16320FB-D102-3379-F160-BBBDC5D016B0}"/>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79468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4D12-AABE-F890-1105-18511F39082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9A5DE35-853C-B669-0B44-2C1A76DDE46D}"/>
              </a:ext>
            </a:extLst>
          </p:cNvPr>
          <p:cNvSpPr>
            <a:spLocks noGrp="1"/>
          </p:cNvSpPr>
          <p:nvPr>
            <p:ph type="body" sz="quarter" idx="11"/>
          </p:nvPr>
        </p:nvSpPr>
        <p:spPr>
          <a:xfrm>
            <a:off x="716278" y="3052962"/>
            <a:ext cx="4681537" cy="630156"/>
          </a:xfrm>
        </p:spPr>
        <p:txBody>
          <a:bodyPr>
            <a:normAutofit/>
          </a:bodyPr>
          <a:lstStyle/>
          <a:p>
            <a:r>
              <a:rPr lang="zh-cn" dirty="0">
                <a:ea typeface="SimSun" panose="02010600030101010101" pitchFamily="2" charset="-122"/>
              </a:rPr>
              <a:t>第二天</a:t>
            </a:r>
          </a:p>
        </p:txBody>
      </p:sp>
    </p:spTree>
    <p:extLst>
      <p:ext uri="{BB962C8B-B14F-4D97-AF65-F5344CB8AC3E}">
        <p14:creationId xmlns:p14="http://schemas.microsoft.com/office/powerpoint/2010/main" val="30957201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071D9-F2B3-3BD9-6B93-5E9A8D4CF218}"/>
              </a:ext>
            </a:extLst>
          </p:cNvPr>
          <p:cNvSpPr>
            <a:spLocks noGrp="1"/>
          </p:cNvSpPr>
          <p:nvPr>
            <p:ph type="body" sz="quarter" idx="10"/>
          </p:nvPr>
        </p:nvSpPr>
        <p:spPr/>
        <p:txBody>
          <a:bodyPr/>
          <a:lstStyle/>
          <a:p>
            <a:r>
              <a:rPr lang="zh-cn" dirty="0">
                <a:ea typeface="SimSun" panose="02010600030101010101" pitchFamily="2" charset="-122"/>
              </a:rPr>
              <a:t>第二天</a:t>
            </a:r>
          </a:p>
        </p:txBody>
      </p:sp>
      <p:sp>
        <p:nvSpPr>
          <p:cNvPr id="3" name="Text Placeholder 2">
            <a:extLst>
              <a:ext uri="{FF2B5EF4-FFF2-40B4-BE49-F238E27FC236}">
                <a16:creationId xmlns:a16="http://schemas.microsoft.com/office/drawing/2014/main" id="{D470DD40-B99D-7CFD-01C2-43C2BEA28FB5}"/>
              </a:ext>
            </a:extLst>
          </p:cNvPr>
          <p:cNvSpPr>
            <a:spLocks noGrp="1"/>
          </p:cNvSpPr>
          <p:nvPr>
            <p:ph type="body" sz="quarter" idx="11"/>
          </p:nvPr>
        </p:nvSpPr>
        <p:spPr/>
        <p:txBody>
          <a:bodyPr/>
          <a:lstStyle/>
          <a:p>
            <a:r>
              <a:rPr lang="zh-cn" dirty="0">
                <a:ea typeface="SimSun" panose="02010600030101010101" pitchFamily="2" charset="-122"/>
              </a:rPr>
              <a:t>实地考察日</a:t>
            </a:r>
          </a:p>
        </p:txBody>
      </p:sp>
      <p:sp>
        <p:nvSpPr>
          <p:cNvPr id="4" name="Text Placeholder 3">
            <a:extLst>
              <a:ext uri="{FF2B5EF4-FFF2-40B4-BE49-F238E27FC236}">
                <a16:creationId xmlns:a16="http://schemas.microsoft.com/office/drawing/2014/main" id="{D5609976-ACCE-4A78-1DE6-435E5122DA5B}"/>
              </a:ext>
            </a:extLst>
          </p:cNvPr>
          <p:cNvSpPr>
            <a:spLocks noGrp="1"/>
          </p:cNvSpPr>
          <p:nvPr>
            <p:ph type="body" sz="quarter" idx="12"/>
          </p:nvPr>
        </p:nvSpPr>
        <p:spPr>
          <a:xfrm>
            <a:off x="4679910" y="3238012"/>
            <a:ext cx="957943" cy="514481"/>
          </a:xfrm>
        </p:spPr>
        <p:txBody>
          <a:bodyPr>
            <a:normAutofit fontScale="92500" lnSpcReduction="20000"/>
          </a:bodyPr>
          <a:lstStyle/>
          <a:p>
            <a:r>
              <a:rPr lang="zh-cn" dirty="0">
                <a:ea typeface="SimSun" panose="02010600030101010101" pitchFamily="2" charset="-122"/>
              </a:rPr>
              <a:t>2.1.</a:t>
            </a:r>
          </a:p>
        </p:txBody>
      </p:sp>
      <p:sp>
        <p:nvSpPr>
          <p:cNvPr id="5" name="Text Placeholder 4">
            <a:extLst>
              <a:ext uri="{FF2B5EF4-FFF2-40B4-BE49-F238E27FC236}">
                <a16:creationId xmlns:a16="http://schemas.microsoft.com/office/drawing/2014/main" id="{57847680-8EBE-EA25-8B8B-F0FA13995CDC}"/>
              </a:ext>
            </a:extLst>
          </p:cNvPr>
          <p:cNvSpPr>
            <a:spLocks noGrp="1"/>
          </p:cNvSpPr>
          <p:nvPr>
            <p:ph type="body" sz="quarter" idx="13"/>
          </p:nvPr>
        </p:nvSpPr>
        <p:spPr>
          <a:xfrm>
            <a:off x="673966" y="560174"/>
            <a:ext cx="424996" cy="359001"/>
          </a:xfrm>
        </p:spPr>
        <p:txBody>
          <a:bodyPr/>
          <a:lstStyle/>
          <a:p>
            <a:r>
              <a:rPr lang="zh-cn" dirty="0">
                <a:ea typeface="SimSun" panose="02010600030101010101" pitchFamily="2" charset="-122"/>
              </a:rPr>
              <a:t>2</a:t>
            </a:r>
          </a:p>
        </p:txBody>
      </p:sp>
    </p:spTree>
    <p:extLst>
      <p:ext uri="{BB962C8B-B14F-4D97-AF65-F5344CB8AC3E}">
        <p14:creationId xmlns:p14="http://schemas.microsoft.com/office/powerpoint/2010/main" val="3173011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307DD4-646C-8FE6-334C-773FCD01E5B9}"/>
              </a:ext>
            </a:extLst>
          </p:cNvPr>
          <p:cNvSpPr txBox="1"/>
          <p:nvPr/>
        </p:nvSpPr>
        <p:spPr>
          <a:xfrm>
            <a:off x="811899" y="1001650"/>
            <a:ext cx="5741301" cy="523220"/>
          </a:xfrm>
          <a:prstGeom prst="rect">
            <a:avLst/>
          </a:prstGeom>
          <a:noFill/>
        </p:spPr>
        <p:txBody>
          <a:bodyPr wrap="square" rtlCol="0">
            <a:spAutoFit/>
          </a:bodyPr>
          <a:lstStyle/>
          <a:p>
            <a:r>
              <a:rPr lang="zh-cn" sz="2800" b="1" dirty="0">
                <a:solidFill>
                  <a:srgbClr val="292662"/>
                </a:solidFill>
                <a:latin typeface="Ubuntu" panose="020B0504030602030204" pitchFamily="34" charset="0"/>
                <a:ea typeface="SimSun" panose="02010600030101010101" pitchFamily="2" charset="-122"/>
              </a:rPr>
              <a:t>午休 </a:t>
            </a:r>
            <a:r>
              <a:rPr lang="zh-cn" sz="2800" b="1" dirty="0">
                <a:solidFill>
                  <a:srgbClr val="F6891F"/>
                </a:solidFill>
                <a:latin typeface="Ubuntu" panose="020B0504030602030204" pitchFamily="34" charset="0"/>
                <a:ea typeface="SimSun" panose="02010600030101010101" pitchFamily="2" charset="-122"/>
              </a:rPr>
              <a:t>+</a:t>
            </a:r>
            <a:r>
              <a:rPr lang="zh-cn" sz="2800" b="1" dirty="0">
                <a:solidFill>
                  <a:srgbClr val="292662"/>
                </a:solidFill>
                <a:latin typeface="Ubuntu" panose="020B0504030602030204" pitchFamily="34" charset="0"/>
                <a:ea typeface="SimSun" panose="02010600030101010101" pitchFamily="2" charset="-122"/>
              </a:rPr>
              <a:t> 健身活力活动</a:t>
            </a:r>
          </a:p>
        </p:txBody>
      </p:sp>
      <p:pic>
        <p:nvPicPr>
          <p:cNvPr id="6" name="Picture 5">
            <a:hlinkClick r:id="rId3"/>
            <a:extLst>
              <a:ext uri="{FF2B5EF4-FFF2-40B4-BE49-F238E27FC236}">
                <a16:creationId xmlns:a16="http://schemas.microsoft.com/office/drawing/2014/main" id="{ADE29A73-D150-1C38-CFC9-F6CC4F21FDC9}"/>
              </a:ext>
            </a:extLst>
          </p:cNvPr>
          <p:cNvPicPr>
            <a:picLocks noChangeAspect="1"/>
          </p:cNvPicPr>
          <p:nvPr/>
        </p:nvPicPr>
        <p:blipFill>
          <a:blip r:embed="rId4"/>
          <a:stretch>
            <a:fillRect/>
          </a:stretch>
        </p:blipFill>
        <p:spPr>
          <a:xfrm>
            <a:off x="1759390" y="1717130"/>
            <a:ext cx="8673220" cy="4875479"/>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id="{484CEE03-06D7-DE8A-F712-B5C6C4A38399}"/>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96A40C71-DFC9-94D3-4D03-4899422372D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4" name="Graphic 3" descr="实心填充的玩耍">
              <a:hlinkClick r:id="rId3"/>
              <a:extLst>
                <a:ext uri="{FF2B5EF4-FFF2-40B4-BE49-F238E27FC236}">
                  <a16:creationId xmlns:a16="http://schemas.microsoft.com/office/drawing/2014/main" id="{016E839C-CBA8-A07E-039D-E0B96B93C7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238845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B148A-D735-E496-1723-4B241127267E}"/>
              </a:ext>
            </a:extLst>
          </p:cNvPr>
          <p:cNvSpPr>
            <a:spLocks noGrp="1"/>
          </p:cNvSpPr>
          <p:nvPr>
            <p:ph type="body" sz="quarter" idx="10"/>
          </p:nvPr>
        </p:nvSpPr>
        <p:spPr/>
        <p:txBody>
          <a:bodyPr/>
          <a:lstStyle/>
          <a:p>
            <a:r>
              <a:rPr lang="zh-cn" dirty="0">
                <a:ea typeface="SimSun" panose="02010600030101010101" pitchFamily="2" charset="-122"/>
              </a:rPr>
              <a:t>第二天</a:t>
            </a:r>
          </a:p>
        </p:txBody>
      </p:sp>
      <p:sp>
        <p:nvSpPr>
          <p:cNvPr id="3" name="Text Placeholder 2">
            <a:extLst>
              <a:ext uri="{FF2B5EF4-FFF2-40B4-BE49-F238E27FC236}">
                <a16:creationId xmlns:a16="http://schemas.microsoft.com/office/drawing/2014/main" id="{AC19E0F0-A78B-EA66-658B-C2832C873AC3}"/>
              </a:ext>
            </a:extLst>
          </p:cNvPr>
          <p:cNvSpPr>
            <a:spLocks noGrp="1"/>
          </p:cNvSpPr>
          <p:nvPr>
            <p:ph type="body" sz="quarter" idx="11"/>
          </p:nvPr>
        </p:nvSpPr>
        <p:spPr>
          <a:xfrm>
            <a:off x="6096000" y="2775308"/>
            <a:ext cx="4902926" cy="1307383"/>
          </a:xfrm>
        </p:spPr>
        <p:txBody>
          <a:bodyPr>
            <a:normAutofit/>
          </a:bodyPr>
          <a:lstStyle/>
          <a:p>
            <a:r>
              <a:rPr lang="zh-cn" dirty="0">
                <a:ea typeface="SimSun" panose="02010600030101010101" pitchFamily="2" charset="-122"/>
              </a:rPr>
              <a:t>汇报总结 + 家庭最终幸福感调查（可选）</a:t>
            </a:r>
          </a:p>
        </p:txBody>
      </p:sp>
      <p:sp>
        <p:nvSpPr>
          <p:cNvPr id="4" name="Text Placeholder 3">
            <a:extLst>
              <a:ext uri="{FF2B5EF4-FFF2-40B4-BE49-F238E27FC236}">
                <a16:creationId xmlns:a16="http://schemas.microsoft.com/office/drawing/2014/main" id="{B687EB03-76CA-2F41-C969-428FDB331133}"/>
              </a:ext>
            </a:extLst>
          </p:cNvPr>
          <p:cNvSpPr>
            <a:spLocks noGrp="1"/>
          </p:cNvSpPr>
          <p:nvPr>
            <p:ph type="body" sz="quarter" idx="12"/>
          </p:nvPr>
        </p:nvSpPr>
        <p:spPr>
          <a:xfrm>
            <a:off x="4679910" y="3227621"/>
            <a:ext cx="957943" cy="514481"/>
          </a:xfrm>
        </p:spPr>
        <p:txBody>
          <a:bodyPr>
            <a:normAutofit fontScale="92500" lnSpcReduction="20000"/>
          </a:bodyPr>
          <a:lstStyle/>
          <a:p>
            <a:r>
              <a:rPr lang="zh-cn" dirty="0">
                <a:ea typeface="SimSun" panose="02010600030101010101" pitchFamily="2" charset="-122"/>
              </a:rPr>
              <a:t>2.2.</a:t>
            </a:r>
          </a:p>
        </p:txBody>
      </p:sp>
      <p:sp>
        <p:nvSpPr>
          <p:cNvPr id="5" name="Text Placeholder 4">
            <a:extLst>
              <a:ext uri="{FF2B5EF4-FFF2-40B4-BE49-F238E27FC236}">
                <a16:creationId xmlns:a16="http://schemas.microsoft.com/office/drawing/2014/main" id="{A60F0F60-55AC-6CA3-8219-1D00E03CB0CB}"/>
              </a:ext>
            </a:extLst>
          </p:cNvPr>
          <p:cNvSpPr>
            <a:spLocks noGrp="1"/>
          </p:cNvSpPr>
          <p:nvPr>
            <p:ph type="body" sz="quarter" idx="13"/>
          </p:nvPr>
        </p:nvSpPr>
        <p:spPr/>
        <p:txBody>
          <a:bodyPr/>
          <a:lstStyle/>
          <a:p>
            <a:r>
              <a:rPr lang="zh-cn" dirty="0">
                <a:ea typeface="SimSun" panose="02010600030101010101" pitchFamily="2" charset="-122"/>
              </a:rPr>
              <a:t>2</a:t>
            </a:r>
          </a:p>
        </p:txBody>
      </p:sp>
    </p:spTree>
    <p:extLst>
      <p:ext uri="{BB962C8B-B14F-4D97-AF65-F5344CB8AC3E}">
        <p14:creationId xmlns:p14="http://schemas.microsoft.com/office/powerpoint/2010/main" val="3606697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F087-E90A-5B6C-512C-23F7210798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D93E13-E905-553E-1BFC-BACD01B8F0DB}"/>
              </a:ext>
            </a:extLst>
          </p:cNvPr>
          <p:cNvSpPr>
            <a:spLocks noGrp="1"/>
          </p:cNvSpPr>
          <p:nvPr>
            <p:ph type="body" sz="quarter" idx="4294967295"/>
          </p:nvPr>
        </p:nvSpPr>
        <p:spPr>
          <a:xfrm>
            <a:off x="9742716" y="627016"/>
            <a:ext cx="2046514" cy="450669"/>
          </a:xfrm>
        </p:spPr>
        <p:txBody>
          <a:bodyPr>
            <a:noAutofit/>
          </a:bodyPr>
          <a:lstStyle/>
          <a:p>
            <a:pPr marL="0" indent="0">
              <a:buNone/>
            </a:pPr>
            <a:r>
              <a:rPr lang="zh-cn" sz="1300" b="1" dirty="0">
                <a:solidFill>
                  <a:schemeClr val="bg1"/>
                </a:solidFill>
                <a:ea typeface="SimSun" panose="02010600030101010101" pitchFamily="2" charset="-122"/>
              </a:rPr>
              <a:t>汇报总结</a:t>
            </a:r>
          </a:p>
        </p:txBody>
      </p:sp>
      <p:sp>
        <p:nvSpPr>
          <p:cNvPr id="3" name="Text Placeholder 2">
            <a:extLst>
              <a:ext uri="{FF2B5EF4-FFF2-40B4-BE49-F238E27FC236}">
                <a16:creationId xmlns:a16="http://schemas.microsoft.com/office/drawing/2014/main" id="{E6027D68-8708-2B3E-B758-248432B2CBDD}"/>
              </a:ext>
            </a:extLst>
          </p:cNvPr>
          <p:cNvSpPr>
            <a:spLocks noGrp="1"/>
          </p:cNvSpPr>
          <p:nvPr>
            <p:ph type="body" sz="quarter" idx="12"/>
          </p:nvPr>
        </p:nvSpPr>
        <p:spPr>
          <a:xfrm>
            <a:off x="9339945" y="575623"/>
            <a:ext cx="528061" cy="356260"/>
          </a:xfrm>
        </p:spPr>
        <p:txBody>
          <a:bodyPr>
            <a:noAutofit/>
          </a:bodyPr>
          <a:lstStyle/>
          <a:p>
            <a:r>
              <a:rPr lang="zh-cn" dirty="0">
                <a:ea typeface="SimSun" panose="02010600030101010101" pitchFamily="2" charset="-122"/>
              </a:rPr>
              <a:t>2.2.</a:t>
            </a:r>
          </a:p>
        </p:txBody>
      </p:sp>
      <p:sp>
        <p:nvSpPr>
          <p:cNvPr id="4" name="Text Placeholder 3">
            <a:extLst>
              <a:ext uri="{FF2B5EF4-FFF2-40B4-BE49-F238E27FC236}">
                <a16:creationId xmlns:a16="http://schemas.microsoft.com/office/drawing/2014/main" id="{8966788C-CAFA-E696-6C55-5113CA5FD134}"/>
              </a:ext>
            </a:extLst>
          </p:cNvPr>
          <p:cNvSpPr>
            <a:spLocks noGrp="1"/>
          </p:cNvSpPr>
          <p:nvPr>
            <p:ph type="body" sz="quarter" idx="4294967295"/>
          </p:nvPr>
        </p:nvSpPr>
        <p:spPr>
          <a:xfrm>
            <a:off x="9797275" y="148046"/>
            <a:ext cx="2155371" cy="295790"/>
          </a:xfrm>
        </p:spPr>
        <p:txBody>
          <a:bodyPr>
            <a:noAutofit/>
          </a:bodyPr>
          <a:lstStyle/>
          <a:p>
            <a:pPr marL="0" indent="0">
              <a:buNone/>
            </a:pPr>
            <a:r>
              <a:rPr lang="zh-cn" sz="1200" dirty="0">
                <a:ea typeface="SimSun" panose="02010600030101010101" pitchFamily="2" charset="-122"/>
              </a:rPr>
              <a:t>第二天</a:t>
            </a:r>
          </a:p>
        </p:txBody>
      </p:sp>
      <p:sp>
        <p:nvSpPr>
          <p:cNvPr id="5" name="Rectangle: Rounded Corners 4">
            <a:extLst>
              <a:ext uri="{FF2B5EF4-FFF2-40B4-BE49-F238E27FC236}">
                <a16:creationId xmlns:a16="http://schemas.microsoft.com/office/drawing/2014/main" id="{FC8FE1A3-CA0C-2947-F73B-966CF466A9B9}"/>
              </a:ext>
            </a:extLst>
          </p:cNvPr>
          <p:cNvSpPr/>
          <p:nvPr/>
        </p:nvSpPr>
        <p:spPr>
          <a:xfrm>
            <a:off x="-342901" y="1242786"/>
            <a:ext cx="3745269"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5AB3AAA9-7CA0-68DD-3F29-E16A50CE0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D58AFF18-BDBA-7448-067C-2EACE1F07924}"/>
              </a:ext>
            </a:extLst>
          </p:cNvPr>
          <p:cNvSpPr txBox="1"/>
          <p:nvPr/>
        </p:nvSpPr>
        <p:spPr>
          <a:xfrm>
            <a:off x="1244599" y="2000357"/>
            <a:ext cx="1916112" cy="523220"/>
          </a:xfrm>
          <a:prstGeom prst="rect">
            <a:avLst/>
          </a:prstGeom>
          <a:noFill/>
        </p:spPr>
        <p:txBody>
          <a:bodyPr wrap="square" rtlCol="0">
            <a:no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8" name="TextBox 7">
            <a:extLst>
              <a:ext uri="{FF2B5EF4-FFF2-40B4-BE49-F238E27FC236}">
                <a16:creationId xmlns:a16="http://schemas.microsoft.com/office/drawing/2014/main" id="{27E5B644-6D30-69FC-EA41-B59E92EA5986}"/>
              </a:ext>
            </a:extLst>
          </p:cNvPr>
          <p:cNvSpPr txBox="1"/>
          <p:nvPr/>
        </p:nvSpPr>
        <p:spPr>
          <a:xfrm>
            <a:off x="1244599" y="2561202"/>
            <a:ext cx="1711961" cy="410598"/>
          </a:xfrm>
          <a:prstGeom prst="rect">
            <a:avLst/>
          </a:prstGeom>
          <a:noFill/>
        </p:spPr>
        <p:txBody>
          <a:bodyPr wrap="square" rtlCol="0">
            <a:noAutofit/>
          </a:bodyPr>
          <a:lstStyle/>
          <a:p>
            <a:r>
              <a:rPr lang="zh-cn" sz="2000" dirty="0">
                <a:solidFill>
                  <a:schemeClr val="bg1"/>
                </a:solidFill>
                <a:latin typeface="Ubuntu" panose="020B0504030602030204" pitchFamily="34" charset="0"/>
                <a:ea typeface="SimSun" panose="02010600030101010101" pitchFamily="2" charset="-122"/>
              </a:rPr>
              <a:t>反思</a:t>
            </a:r>
          </a:p>
        </p:txBody>
      </p:sp>
      <p:sp>
        <p:nvSpPr>
          <p:cNvPr id="15" name="TextBox 14">
            <a:extLst>
              <a:ext uri="{FF2B5EF4-FFF2-40B4-BE49-F238E27FC236}">
                <a16:creationId xmlns:a16="http://schemas.microsoft.com/office/drawing/2014/main" id="{C59FFEC2-8B14-22C1-DB19-9CAEC87A3014}"/>
              </a:ext>
            </a:extLst>
          </p:cNvPr>
          <p:cNvSpPr txBox="1"/>
          <p:nvPr/>
        </p:nvSpPr>
        <p:spPr>
          <a:xfrm>
            <a:off x="6513977" y="4279761"/>
            <a:ext cx="2063966" cy="945259"/>
          </a:xfrm>
          <a:prstGeom prst="rect">
            <a:avLst/>
          </a:prstGeom>
          <a:noFill/>
        </p:spPr>
        <p:txBody>
          <a:bodyPr wrap="square" rtlCol="0">
            <a:noAutofit/>
          </a:bodyPr>
          <a:lstStyle/>
          <a:p>
            <a:pPr marL="355600" indent="-355600">
              <a:lnSpc>
                <a:spcPct val="120000"/>
              </a:lnSpc>
              <a:buBlip>
                <a:blip r:embed="rId5"/>
              </a:buBlip>
            </a:pPr>
            <a:r>
              <a:rPr lang="zh-cn" sz="1600" b="1" dirty="0">
                <a:solidFill>
                  <a:srgbClr val="292662"/>
                </a:solidFill>
                <a:latin typeface="Ubuntu" panose="020B0504030602030204" pitchFamily="34" charset="0"/>
                <a:ea typeface="SimSun" panose="02010600030101010101" pitchFamily="2" charset="-122"/>
              </a:rPr>
              <a:t>苞芽</a:t>
            </a:r>
          </a:p>
          <a:p>
            <a:pPr>
              <a:lnSpc>
                <a:spcPct val="120000"/>
              </a:lnSpc>
              <a:spcAft>
                <a:spcPts val="1200"/>
              </a:spcAft>
            </a:pPr>
            <a:r>
              <a:rPr lang="zh-cn" sz="1600" dirty="0">
                <a:solidFill>
                  <a:srgbClr val="292662"/>
                </a:solidFill>
                <a:latin typeface="Ubuntu" panose="020B0504030602030204" pitchFamily="34" charset="0"/>
                <a:ea typeface="SimSun" panose="02010600030101010101" pitchFamily="2" charset="-122"/>
              </a:rPr>
              <a:t>新的想法，或者您期待进一步了解或理解的东西。</a:t>
            </a:r>
          </a:p>
        </p:txBody>
      </p:sp>
      <p:sp>
        <p:nvSpPr>
          <p:cNvPr id="16" name="TextBox 15">
            <a:extLst>
              <a:ext uri="{FF2B5EF4-FFF2-40B4-BE49-F238E27FC236}">
                <a16:creationId xmlns:a16="http://schemas.microsoft.com/office/drawing/2014/main" id="{A1F513FC-E673-C1F1-1DA3-00CA9EEA2F73}"/>
              </a:ext>
            </a:extLst>
          </p:cNvPr>
          <p:cNvSpPr txBox="1"/>
          <p:nvPr/>
        </p:nvSpPr>
        <p:spPr>
          <a:xfrm>
            <a:off x="9173803" y="4279761"/>
            <a:ext cx="2063965" cy="945259"/>
          </a:xfrm>
          <a:prstGeom prst="rect">
            <a:avLst/>
          </a:prstGeom>
          <a:noFill/>
        </p:spPr>
        <p:txBody>
          <a:bodyPr wrap="square" rtlCol="0">
            <a:noAutofit/>
          </a:bodyPr>
          <a:lstStyle/>
          <a:p>
            <a:pPr marL="355600" indent="-355600">
              <a:lnSpc>
                <a:spcPct val="120000"/>
              </a:lnSpc>
              <a:buBlip>
                <a:blip r:embed="rId5"/>
              </a:buBlip>
            </a:pPr>
            <a:r>
              <a:rPr lang="zh-cn" sz="1600" b="1" dirty="0">
                <a:solidFill>
                  <a:srgbClr val="292662"/>
                </a:solidFill>
                <a:latin typeface="Ubuntu" panose="020B0504030602030204" pitchFamily="34" charset="0"/>
                <a:ea typeface="SimSun" panose="02010600030101010101" pitchFamily="2" charset="-122"/>
              </a:rPr>
              <a:t>荆棘</a:t>
            </a:r>
          </a:p>
          <a:p>
            <a:pPr>
              <a:lnSpc>
                <a:spcPct val="120000"/>
              </a:lnSpc>
              <a:spcAft>
                <a:spcPts val="1200"/>
              </a:spcAft>
            </a:pPr>
            <a:r>
              <a:rPr lang="zh-cn" sz="1600" dirty="0">
                <a:solidFill>
                  <a:srgbClr val="292662"/>
                </a:solidFill>
                <a:latin typeface="Ubuntu" panose="020B0504030602030204" pitchFamily="34" charset="0"/>
                <a:ea typeface="SimSun" panose="02010600030101010101" pitchFamily="2" charset="-122"/>
              </a:rPr>
              <a:t>您经历过的一次挑战，或者您需要更多支持的事情。</a:t>
            </a:r>
          </a:p>
        </p:txBody>
      </p:sp>
      <p:sp>
        <p:nvSpPr>
          <p:cNvPr id="17" name="TextBox 16">
            <a:extLst>
              <a:ext uri="{FF2B5EF4-FFF2-40B4-BE49-F238E27FC236}">
                <a16:creationId xmlns:a16="http://schemas.microsoft.com/office/drawing/2014/main" id="{8CEAE7F6-858E-D6DD-EDCA-CA631D27564D}"/>
              </a:ext>
            </a:extLst>
          </p:cNvPr>
          <p:cNvSpPr txBox="1"/>
          <p:nvPr/>
        </p:nvSpPr>
        <p:spPr>
          <a:xfrm>
            <a:off x="3729465" y="4279761"/>
            <a:ext cx="2305575" cy="1240724"/>
          </a:xfrm>
          <a:prstGeom prst="rect">
            <a:avLst/>
          </a:prstGeom>
          <a:noFill/>
        </p:spPr>
        <p:txBody>
          <a:bodyPr wrap="square" rtlCol="0">
            <a:noAutofit/>
          </a:bodyPr>
          <a:lstStyle/>
          <a:p>
            <a:pPr marL="355600" indent="-355600">
              <a:lnSpc>
                <a:spcPct val="120000"/>
              </a:lnSpc>
              <a:buBlip>
                <a:blip r:embed="rId5"/>
              </a:buBlip>
            </a:pPr>
            <a:r>
              <a:rPr lang="zh-cn" sz="1600" b="1" dirty="0">
                <a:solidFill>
                  <a:srgbClr val="292662"/>
                </a:solidFill>
                <a:latin typeface="Ubuntu" panose="020B0504030602030204" pitchFamily="34" charset="0"/>
                <a:ea typeface="SimSun" panose="02010600030101010101" pitchFamily="2" charset="-122"/>
              </a:rPr>
              <a:t>玫瑰</a:t>
            </a:r>
          </a:p>
          <a:p>
            <a:pPr>
              <a:lnSpc>
                <a:spcPct val="120000"/>
              </a:lnSpc>
              <a:spcAft>
                <a:spcPts val="1200"/>
              </a:spcAft>
            </a:pPr>
            <a:r>
              <a:rPr lang="zh-cn" sz="1600" dirty="0">
                <a:solidFill>
                  <a:srgbClr val="292662"/>
                </a:solidFill>
                <a:latin typeface="Ubuntu" panose="020B0504030602030204" pitchFamily="34" charset="0"/>
                <a:ea typeface="SimSun" panose="02010600030101010101" pitchFamily="2" charset="-122"/>
              </a:rPr>
              <a:t>一个亮点、一次成功，或者您从行动计划中获得的一些积极的东西。</a:t>
            </a:r>
          </a:p>
        </p:txBody>
      </p:sp>
      <p:grpSp>
        <p:nvGrpSpPr>
          <p:cNvPr id="24" name="Group 23">
            <a:extLst>
              <a:ext uri="{FF2B5EF4-FFF2-40B4-BE49-F238E27FC236}">
                <a16:creationId xmlns:a16="http://schemas.microsoft.com/office/drawing/2014/main" id="{1256797D-36E2-1D78-4753-666664A1F064}"/>
              </a:ext>
            </a:extLst>
          </p:cNvPr>
          <p:cNvGrpSpPr/>
          <p:nvPr/>
        </p:nvGrpSpPr>
        <p:grpSpPr>
          <a:xfrm>
            <a:off x="3745066" y="2000357"/>
            <a:ext cx="2165274" cy="2165274"/>
            <a:chOff x="3796365" y="1659395"/>
            <a:chExt cx="2165274" cy="2165274"/>
          </a:xfrm>
        </p:grpSpPr>
        <p:pic>
          <p:nvPicPr>
            <p:cNvPr id="10" name="Graphic 9">
              <a:extLst>
                <a:ext uri="{FF2B5EF4-FFF2-40B4-BE49-F238E27FC236}">
                  <a16:creationId xmlns:a16="http://schemas.microsoft.com/office/drawing/2014/main" id="{011F916A-E043-C350-8622-E8C87A02E5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8435"/>
            <a:stretch/>
          </p:blipFill>
          <p:spPr>
            <a:xfrm>
              <a:off x="4087916" y="1817230"/>
              <a:ext cx="1582173" cy="2007439"/>
            </a:xfrm>
            <a:prstGeom prst="rect">
              <a:avLst/>
            </a:prstGeom>
          </p:spPr>
        </p:pic>
        <p:sp>
          <p:nvSpPr>
            <p:cNvPr id="20" name="Oval 19">
              <a:extLst>
                <a:ext uri="{FF2B5EF4-FFF2-40B4-BE49-F238E27FC236}">
                  <a16:creationId xmlns:a16="http://schemas.microsoft.com/office/drawing/2014/main" id="{F2E2BE18-EEFE-031F-14E7-9F5B8A061244}"/>
                </a:ext>
              </a:extLst>
            </p:cNvPr>
            <p:cNvSpPr/>
            <p:nvPr/>
          </p:nvSpPr>
          <p:spPr>
            <a:xfrm>
              <a:off x="3796365"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grpSp>
      <p:grpSp>
        <p:nvGrpSpPr>
          <p:cNvPr id="25" name="Group 24">
            <a:extLst>
              <a:ext uri="{FF2B5EF4-FFF2-40B4-BE49-F238E27FC236}">
                <a16:creationId xmlns:a16="http://schemas.microsoft.com/office/drawing/2014/main" id="{7185D33E-CD6D-FE1A-685F-3816ED9A8FAD}"/>
              </a:ext>
            </a:extLst>
          </p:cNvPr>
          <p:cNvGrpSpPr/>
          <p:nvPr/>
        </p:nvGrpSpPr>
        <p:grpSpPr>
          <a:xfrm>
            <a:off x="6494367" y="2000357"/>
            <a:ext cx="2165274" cy="2165274"/>
            <a:chOff x="6494367" y="1659395"/>
            <a:chExt cx="2165274" cy="2165274"/>
          </a:xfrm>
        </p:grpSpPr>
        <p:pic>
          <p:nvPicPr>
            <p:cNvPr id="12" name="Graphic 11">
              <a:extLst>
                <a:ext uri="{FF2B5EF4-FFF2-40B4-BE49-F238E27FC236}">
                  <a16:creationId xmlns:a16="http://schemas.microsoft.com/office/drawing/2014/main" id="{0BAD3914-E4F1-4E24-9CD4-7843BD69AAD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4168"/>
            <a:stretch/>
          </p:blipFill>
          <p:spPr>
            <a:xfrm>
              <a:off x="7206717" y="2180514"/>
              <a:ext cx="752021" cy="1644155"/>
            </a:xfrm>
            <a:prstGeom prst="rect">
              <a:avLst/>
            </a:prstGeom>
          </p:spPr>
        </p:pic>
        <p:sp>
          <p:nvSpPr>
            <p:cNvPr id="22" name="Oval 21">
              <a:extLst>
                <a:ext uri="{FF2B5EF4-FFF2-40B4-BE49-F238E27FC236}">
                  <a16:creationId xmlns:a16="http://schemas.microsoft.com/office/drawing/2014/main" id="{EEB5187B-EDFF-BBE5-4F1B-818118C316A2}"/>
                </a:ext>
              </a:extLst>
            </p:cNvPr>
            <p:cNvSpPr/>
            <p:nvPr/>
          </p:nvSpPr>
          <p:spPr>
            <a:xfrm>
              <a:off x="6494367"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grpSp>
      <p:grpSp>
        <p:nvGrpSpPr>
          <p:cNvPr id="26" name="Group 25">
            <a:extLst>
              <a:ext uri="{FF2B5EF4-FFF2-40B4-BE49-F238E27FC236}">
                <a16:creationId xmlns:a16="http://schemas.microsoft.com/office/drawing/2014/main" id="{E3BD2DD4-5FB1-B7FF-EBD8-26AD1B9D6872}"/>
              </a:ext>
            </a:extLst>
          </p:cNvPr>
          <p:cNvGrpSpPr/>
          <p:nvPr/>
        </p:nvGrpSpPr>
        <p:grpSpPr>
          <a:xfrm>
            <a:off x="9099080" y="2000357"/>
            <a:ext cx="2165274" cy="2165274"/>
            <a:chOff x="9099080" y="1659395"/>
            <a:chExt cx="2165274" cy="2165274"/>
          </a:xfrm>
        </p:grpSpPr>
        <p:pic>
          <p:nvPicPr>
            <p:cNvPr id="19" name="Graphic 18">
              <a:extLst>
                <a:ext uri="{FF2B5EF4-FFF2-40B4-BE49-F238E27FC236}">
                  <a16:creationId xmlns:a16="http://schemas.microsoft.com/office/drawing/2014/main" id="{6652EB61-E493-FB92-6014-3C4E400BF16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4816" b="3617"/>
            <a:stretch/>
          </p:blipFill>
          <p:spPr>
            <a:xfrm>
              <a:off x="9974948" y="1659395"/>
              <a:ext cx="413539" cy="2160000"/>
            </a:xfrm>
            <a:prstGeom prst="rect">
              <a:avLst/>
            </a:prstGeom>
          </p:spPr>
        </p:pic>
        <p:sp>
          <p:nvSpPr>
            <p:cNvPr id="23" name="Oval 22">
              <a:extLst>
                <a:ext uri="{FF2B5EF4-FFF2-40B4-BE49-F238E27FC236}">
                  <a16:creationId xmlns:a16="http://schemas.microsoft.com/office/drawing/2014/main" id="{D3ADFF69-F9D3-7E29-9D4E-C88A733A51A0}"/>
                </a:ext>
              </a:extLst>
            </p:cNvPr>
            <p:cNvSpPr/>
            <p:nvPr/>
          </p:nvSpPr>
          <p:spPr>
            <a:xfrm>
              <a:off x="9099080"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grpSp>
    </p:spTree>
    <p:extLst>
      <p:ext uri="{BB962C8B-B14F-4D97-AF65-F5344CB8AC3E}">
        <p14:creationId xmlns:p14="http://schemas.microsoft.com/office/powerpoint/2010/main" val="28246394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FE1B-19D5-F918-D954-FF55BA4E5F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98817A-9BB3-D6F8-3DB1-75122591692C}"/>
              </a:ext>
            </a:extLst>
          </p:cNvPr>
          <p:cNvSpPr>
            <a:spLocks noGrp="1"/>
          </p:cNvSpPr>
          <p:nvPr>
            <p:ph type="body" sz="quarter" idx="4294967295"/>
          </p:nvPr>
        </p:nvSpPr>
        <p:spPr>
          <a:xfrm>
            <a:off x="717550" y="3057581"/>
            <a:ext cx="3166473" cy="1308100"/>
          </a:xfrm>
        </p:spPr>
        <p:txBody>
          <a:bodyPr>
            <a:normAutofit/>
          </a:bodyPr>
          <a:lstStyle/>
          <a:p>
            <a:pPr marL="0" indent="0">
              <a:buNone/>
            </a:pPr>
            <a:r>
              <a:rPr lang="zh-cn" sz="3600" b="1" dirty="0">
                <a:solidFill>
                  <a:schemeClr val="bg1"/>
                </a:solidFill>
                <a:latin typeface="Ubuntu" panose="020B0504030602030204" pitchFamily="34" charset="0"/>
                <a:ea typeface="SimSun" panose="02010600030101010101" pitchFamily="2" charset="-122"/>
              </a:rPr>
              <a:t>家庭最终幸福感调查（可选）</a:t>
            </a:r>
          </a:p>
        </p:txBody>
      </p:sp>
    </p:spTree>
    <p:extLst>
      <p:ext uri="{BB962C8B-B14F-4D97-AF65-F5344CB8AC3E}">
        <p14:creationId xmlns:p14="http://schemas.microsoft.com/office/powerpoint/2010/main" val="37516572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58EF-FE52-EE2F-742A-53192FB0858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C90B6FB-CC36-D5DA-AEA3-622FB87BF7B4}"/>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 name="TextBox 3">
            <a:extLst>
              <a:ext uri="{FF2B5EF4-FFF2-40B4-BE49-F238E27FC236}">
                <a16:creationId xmlns:a16="http://schemas.microsoft.com/office/drawing/2014/main" id="{BFAFEBB5-E2E4-49AF-FF23-4A7DECD1C974}"/>
              </a:ext>
            </a:extLst>
          </p:cNvPr>
          <p:cNvSpPr txBox="1"/>
          <p:nvPr/>
        </p:nvSpPr>
        <p:spPr>
          <a:xfrm>
            <a:off x="6529451" y="5297542"/>
            <a:ext cx="283226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1" i="0" strike="noStrike" kern="1200" cap="none" spc="0" normalizeH="0" noProof="0" dirty="0">
                <a:ln>
                  <a:noFill/>
                </a:ln>
                <a:solidFill>
                  <a:srgbClr val="F6891F"/>
                </a:solidFill>
                <a:effectLst/>
                <a:uLnTx/>
                <a:uFill>
                  <a:solidFill>
                    <a:srgbClr val="F6891F"/>
                  </a:solidFill>
                </a:uFill>
                <a:latin typeface="Ubuntu" panose="020B0504030602030204" pitchFamily="34" charset="0"/>
                <a:ea typeface="SimSun" panose="02010600030101010101" pitchFamily="2" charset="-122"/>
                <a:cs typeface="+mn-cs"/>
                <a:hlinkClick r:id="rId3">
                  <a:extLst>
                    <a:ext uri="{A12FA001-AC4F-418D-AE19-62706E023703}">
                      <ahyp:hlinkClr xmlns:ahyp="http://schemas.microsoft.com/office/drawing/2018/hyperlinkcolor" val="tx"/>
                    </a:ext>
                  </a:extLst>
                </a:hlinkClick>
              </a:rPr>
              <a:t>家庭最终幸福感调查（可选）</a:t>
            </a:r>
            <a:endParaRPr kumimoji="0" lang="en-US" sz="2000" b="1" i="0" strike="noStrike" kern="1200" cap="none" spc="0" normalizeH="0" noProof="0" dirty="0">
              <a:ln>
                <a:noFill/>
              </a:ln>
              <a:solidFill>
                <a:srgbClr val="F6891F"/>
              </a:solidFill>
              <a:effectLst/>
              <a:uLnTx/>
              <a:uFill>
                <a:solidFill>
                  <a:srgbClr val="F6891F"/>
                </a:solidFill>
              </a:uFill>
              <a:latin typeface="Ubuntu" panose="020B0504030602030204" pitchFamily="34" charset="0"/>
              <a:ea typeface="SimSun" panose="02010600030101010101" pitchFamily="2" charset="-122"/>
              <a:cs typeface="+mn-cs"/>
            </a:endParaRPr>
          </a:p>
        </p:txBody>
      </p:sp>
      <p:pic>
        <p:nvPicPr>
          <p:cNvPr id="7" name="Graphic 6">
            <a:extLst>
              <a:ext uri="{FF2B5EF4-FFF2-40B4-BE49-F238E27FC236}">
                <a16:creationId xmlns:a16="http://schemas.microsoft.com/office/drawing/2014/main" id="{8673206D-1397-2990-E985-0CE0DA67BF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0BA81561-B79F-A520-83F5-CCE6AEA453DD}"/>
              </a:ext>
            </a:extLst>
          </p:cNvPr>
          <p:cNvSpPr txBox="1"/>
          <p:nvPr/>
        </p:nvSpPr>
        <p:spPr>
          <a:xfrm>
            <a:off x="665216" y="2111351"/>
            <a:ext cx="329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36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扫描二维码</a:t>
            </a:r>
          </a:p>
        </p:txBody>
      </p:sp>
      <p:pic>
        <p:nvPicPr>
          <p:cNvPr id="10" name="Graphic 9">
            <a:extLst>
              <a:ext uri="{FF2B5EF4-FFF2-40B4-BE49-F238E27FC236}">
                <a16:creationId xmlns:a16="http://schemas.microsoft.com/office/drawing/2014/main" id="{3F3790CC-9C47-51F3-EE2B-102716DD3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606" y="1879022"/>
            <a:ext cx="3099954" cy="3099954"/>
          </a:xfrm>
          <a:prstGeom prst="rect">
            <a:avLst/>
          </a:prstGeom>
        </p:spPr>
      </p:pic>
    </p:spTree>
    <p:extLst>
      <p:ext uri="{BB962C8B-B14F-4D97-AF65-F5344CB8AC3E}">
        <p14:creationId xmlns:p14="http://schemas.microsoft.com/office/powerpoint/2010/main" val="90847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DCCE78-4D8B-7109-2307-78977C94AB65}"/>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ED564120-09F7-4E1F-396E-2718153D1C80}"/>
              </a:ext>
            </a:extLst>
          </p:cNvPr>
          <p:cNvSpPr txBox="1"/>
          <p:nvPr/>
        </p:nvSpPr>
        <p:spPr>
          <a:xfrm>
            <a:off x="4964799" y="21540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使命宣言</a:t>
            </a:r>
          </a:p>
        </p:txBody>
      </p:sp>
      <p:sp>
        <p:nvSpPr>
          <p:cNvPr id="6" name="TextBox 5">
            <a:extLst>
              <a:ext uri="{FF2B5EF4-FFF2-40B4-BE49-F238E27FC236}">
                <a16:creationId xmlns:a16="http://schemas.microsoft.com/office/drawing/2014/main" id="{5C22514C-07D7-D4EE-3307-33B31811B3B1}"/>
              </a:ext>
            </a:extLst>
          </p:cNvPr>
          <p:cNvSpPr txBox="1"/>
          <p:nvPr/>
        </p:nvSpPr>
        <p:spPr>
          <a:xfrm>
            <a:off x="4964799" y="2820436"/>
            <a:ext cx="5581873" cy="1384225"/>
          </a:xfrm>
          <a:prstGeom prst="rect">
            <a:avLst/>
          </a:prstGeom>
          <a:noFill/>
        </p:spPr>
        <p:txBody>
          <a:bodyPr wrap="square" rtlCol="0">
            <a:spAutoFit/>
          </a:bodyPr>
          <a:lstStyle/>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为有智力障碍 (ID) 的儿童和成人提供全年的体育训练和体育比赛，让他们有机会不断发展体能、展示勇气、体验快乐，以及与家人、其他特奥会运动员和我们的社区分享天赋、技能和友谊。</a:t>
            </a:r>
          </a:p>
        </p:txBody>
      </p:sp>
      <p:pic>
        <p:nvPicPr>
          <p:cNvPr id="11" name="Picture 10" descr="一个拿着接力棒在跑道上奔跑的人&#10;&#10;自动生成的描述">
            <a:extLst>
              <a:ext uri="{FF2B5EF4-FFF2-40B4-BE49-F238E27FC236}">
                <a16:creationId xmlns:a16="http://schemas.microsoft.com/office/drawing/2014/main" id="{ADD1A3BB-92B2-E096-F7D0-60B33541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7" y="0"/>
            <a:ext cx="4572000" cy="6858000"/>
          </a:xfrm>
          <a:prstGeom prst="rect">
            <a:avLst/>
          </a:prstGeom>
        </p:spPr>
      </p:pic>
      <p:grpSp>
        <p:nvGrpSpPr>
          <p:cNvPr id="12" name="Group 11">
            <a:extLst>
              <a:ext uri="{FF2B5EF4-FFF2-40B4-BE49-F238E27FC236}">
                <a16:creationId xmlns:a16="http://schemas.microsoft.com/office/drawing/2014/main" id="{6F89EEB5-F0CE-BBB1-7B46-84DE6A0826A1}"/>
              </a:ext>
            </a:extLst>
          </p:cNvPr>
          <p:cNvGrpSpPr/>
          <p:nvPr/>
        </p:nvGrpSpPr>
        <p:grpSpPr>
          <a:xfrm>
            <a:off x="4964799" y="557940"/>
            <a:ext cx="1731558" cy="528060"/>
            <a:chOff x="511793" y="448686"/>
            <a:chExt cx="1731558" cy="528060"/>
          </a:xfrm>
        </p:grpSpPr>
        <p:pic>
          <p:nvPicPr>
            <p:cNvPr id="13" name="Graphic 12">
              <a:extLst>
                <a:ext uri="{FF2B5EF4-FFF2-40B4-BE49-F238E27FC236}">
                  <a16:creationId xmlns:a16="http://schemas.microsoft.com/office/drawing/2014/main" id="{1E75CD7A-949B-1CDB-5FDC-8F83F1D05B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4" name="TextBox 13">
              <a:extLst>
                <a:ext uri="{FF2B5EF4-FFF2-40B4-BE49-F238E27FC236}">
                  <a16:creationId xmlns:a16="http://schemas.microsoft.com/office/drawing/2014/main" id="{920BADE8-A13C-4F5F-9C9F-C063BEAA7B65}"/>
                </a:ext>
              </a:extLst>
            </p:cNvPr>
            <p:cNvSpPr txBox="1"/>
            <p:nvPr userDrawn="1"/>
          </p:nvSpPr>
          <p:spPr>
            <a:xfrm>
              <a:off x="1019072" y="523666"/>
              <a:ext cx="1224279" cy="346249"/>
            </a:xfrm>
            <a:prstGeom prst="rect">
              <a:avLst/>
            </a:prstGeom>
            <a:noFill/>
          </p:spPr>
          <p:txBody>
            <a:bodyPr wrap="square" rtlCol="0">
              <a:spAutoFit/>
            </a:bodyPr>
            <a:lstStyle/>
            <a:p>
              <a:r>
                <a:rPr lang="zh-cn" sz="1650" b="1" dirty="0">
                  <a:solidFill>
                    <a:srgbClr val="292662"/>
                  </a:solidFill>
                  <a:latin typeface="Ubuntu" panose="020B0504030602030204" pitchFamily="34" charset="0"/>
                  <a:ea typeface="SimSun" panose="02010600030101010101" pitchFamily="2" charset="-122"/>
                </a:rPr>
                <a:t>家庭</a:t>
              </a:r>
            </a:p>
          </p:txBody>
        </p:sp>
      </p:grpSp>
      <p:sp>
        <p:nvSpPr>
          <p:cNvPr id="7" name="Text Placeholder 4">
            <a:extLst>
              <a:ext uri="{FF2B5EF4-FFF2-40B4-BE49-F238E27FC236}">
                <a16:creationId xmlns:a16="http://schemas.microsoft.com/office/drawing/2014/main" id="{64A22743-3646-F803-E5FF-019F35756201}"/>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8" name="Text Placeholder 6">
            <a:extLst>
              <a:ext uri="{FF2B5EF4-FFF2-40B4-BE49-F238E27FC236}">
                <a16:creationId xmlns:a16="http://schemas.microsoft.com/office/drawing/2014/main" id="{DCD772C4-96EC-48C3-FFF4-916E65F7568B}"/>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142182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A32593-5CD7-7865-51E6-82FFBB453E44}"/>
              </a:ext>
            </a:extLst>
          </p:cNvPr>
          <p:cNvSpPr txBox="1">
            <a:spLocks/>
          </p:cNvSpPr>
          <p:nvPr/>
        </p:nvSpPr>
        <p:spPr>
          <a:xfrm>
            <a:off x="587829" y="5682353"/>
            <a:ext cx="3161212" cy="718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b="1" dirty="0">
                <a:solidFill>
                  <a:schemeClr val="bg1"/>
                </a:solidFill>
                <a:latin typeface="Ubuntu" panose="020B0504030602030204" pitchFamily="34" charset="0"/>
              </a:rPr>
              <a:t>谢谢！</a:t>
            </a:r>
          </a:p>
        </p:txBody>
      </p:sp>
    </p:spTree>
    <p:extLst>
      <p:ext uri="{BB962C8B-B14F-4D97-AF65-F5344CB8AC3E}">
        <p14:creationId xmlns:p14="http://schemas.microsoft.com/office/powerpoint/2010/main" val="195792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57B993-4350-94A4-D225-87AA0D77EC61}"/>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18" name="Rectangle: Rounded Corners 17">
            <a:extLst>
              <a:ext uri="{FF2B5EF4-FFF2-40B4-BE49-F238E27FC236}">
                <a16:creationId xmlns:a16="http://schemas.microsoft.com/office/drawing/2014/main" id="{07FE6036-F250-B783-E36C-86F8E76B81F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14" name="Graphic 13">
            <a:extLst>
              <a:ext uri="{FF2B5EF4-FFF2-40B4-BE49-F238E27FC236}">
                <a16:creationId xmlns:a16="http://schemas.microsoft.com/office/drawing/2014/main" id="{83B7112B-CE0C-0C5E-BF4C-241E903EA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5" name="TextBox 4">
            <a:extLst>
              <a:ext uri="{FF2B5EF4-FFF2-40B4-BE49-F238E27FC236}">
                <a16:creationId xmlns:a16="http://schemas.microsoft.com/office/drawing/2014/main" id="{75A94488-A793-B9AB-5E9B-F57889222735}"/>
              </a:ext>
            </a:extLst>
          </p:cNvPr>
          <p:cNvSpPr txBox="1"/>
          <p:nvPr/>
        </p:nvSpPr>
        <p:spPr>
          <a:xfrm>
            <a:off x="1244599" y="2000357"/>
            <a:ext cx="1916112"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6" name="TextBox 5">
            <a:extLst>
              <a:ext uri="{FF2B5EF4-FFF2-40B4-BE49-F238E27FC236}">
                <a16:creationId xmlns:a16="http://schemas.microsoft.com/office/drawing/2014/main" id="{0F633574-2B2E-3154-ABC0-FAE570DAB161}"/>
              </a:ext>
            </a:extLst>
          </p:cNvPr>
          <p:cNvSpPr txBox="1"/>
          <p:nvPr/>
        </p:nvSpPr>
        <p:spPr>
          <a:xfrm>
            <a:off x="1244599" y="2721114"/>
            <a:ext cx="2040139" cy="707886"/>
          </a:xfrm>
          <a:prstGeom prst="rect">
            <a:avLst/>
          </a:prstGeom>
          <a:noFill/>
        </p:spPr>
        <p:txBody>
          <a:bodyPr wrap="square" rtlCol="0">
            <a:spAutoFit/>
          </a:bodyPr>
          <a:lstStyle/>
          <a:p>
            <a:r>
              <a:rPr lang="zh-cn" sz="2000" dirty="0">
                <a:solidFill>
                  <a:schemeClr val="bg1"/>
                </a:solidFill>
                <a:latin typeface="Ubuntu" panose="020B0504030602030204" pitchFamily="34" charset="0"/>
                <a:ea typeface="SimSun" panose="02010600030101010101" pitchFamily="2" charset="-122"/>
              </a:rPr>
              <a:t>我们的徽标对您来说代表什么？</a:t>
            </a:r>
          </a:p>
        </p:txBody>
      </p:sp>
      <p:pic>
        <p:nvPicPr>
          <p:cNvPr id="19" name="Graphic 18">
            <a:extLst>
              <a:ext uri="{FF2B5EF4-FFF2-40B4-BE49-F238E27FC236}">
                <a16:creationId xmlns:a16="http://schemas.microsoft.com/office/drawing/2014/main" id="{735EBD57-8B92-4C0A-BB89-0EBCD1F47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7068" y="2180497"/>
            <a:ext cx="3710785" cy="3725003"/>
          </a:xfrm>
          <a:prstGeom prst="rect">
            <a:avLst/>
          </a:prstGeom>
        </p:spPr>
      </p:pic>
      <p:sp>
        <p:nvSpPr>
          <p:cNvPr id="7" name="Text Placeholder 4">
            <a:extLst>
              <a:ext uri="{FF2B5EF4-FFF2-40B4-BE49-F238E27FC236}">
                <a16:creationId xmlns:a16="http://schemas.microsoft.com/office/drawing/2014/main" id="{391C6BE4-6C0E-647B-4877-C7212DFF5389}"/>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8" name="Text Placeholder 6">
            <a:extLst>
              <a:ext uri="{FF2B5EF4-FFF2-40B4-BE49-F238E27FC236}">
                <a16:creationId xmlns:a16="http://schemas.microsoft.com/office/drawing/2014/main" id="{598B6F8E-262D-BB3F-5813-978DEF5B17FA}"/>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409018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A699C-EB0A-75EC-EF8A-C9947D626EAD}"/>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08DBB5B7-528E-8D98-6B23-86566C933AEF}"/>
              </a:ext>
            </a:extLst>
          </p:cNvPr>
          <p:cNvSpPr txBox="1"/>
          <p:nvPr/>
        </p:nvSpPr>
        <p:spPr>
          <a:xfrm>
            <a:off x="811899" y="1918887"/>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我们徽标的含义</a:t>
            </a:r>
          </a:p>
        </p:txBody>
      </p:sp>
      <p:pic>
        <p:nvPicPr>
          <p:cNvPr id="7" name="Graphic 6">
            <a:extLst>
              <a:ext uri="{FF2B5EF4-FFF2-40B4-BE49-F238E27FC236}">
                <a16:creationId xmlns:a16="http://schemas.microsoft.com/office/drawing/2014/main" id="{C24CE9D8-12B0-4610-F4B0-979A75DE33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7068" y="2180497"/>
            <a:ext cx="3710785" cy="3725003"/>
          </a:xfrm>
          <a:prstGeom prst="rect">
            <a:avLst/>
          </a:prstGeom>
        </p:spPr>
      </p:pic>
      <p:sp>
        <p:nvSpPr>
          <p:cNvPr id="10" name="TextBox 9">
            <a:extLst>
              <a:ext uri="{FF2B5EF4-FFF2-40B4-BE49-F238E27FC236}">
                <a16:creationId xmlns:a16="http://schemas.microsoft.com/office/drawing/2014/main" id="{EA5021D3-CABE-E7A7-2FAD-292BCB841400}"/>
              </a:ext>
            </a:extLst>
          </p:cNvPr>
          <p:cNvSpPr txBox="1"/>
          <p:nvPr/>
        </p:nvSpPr>
        <p:spPr>
          <a:xfrm>
            <a:off x="811899" y="2596001"/>
            <a:ext cx="5753100" cy="2510687"/>
          </a:xfrm>
          <a:prstGeom prst="rect">
            <a:avLst/>
          </a:prstGeom>
          <a:noFill/>
        </p:spPr>
        <p:txBody>
          <a:bodyPr wrap="square" rtlCol="0">
            <a:spAutoFit/>
          </a:bodyPr>
          <a:lstStyle/>
          <a:p>
            <a:pPr>
              <a:lnSpc>
                <a:spcPct val="120000"/>
              </a:lnSpc>
              <a:spcAft>
                <a:spcPts val="600"/>
              </a:spcAft>
            </a:pPr>
            <a:r>
              <a:rPr lang="zh-cn">
                <a:solidFill>
                  <a:srgbClr val="292662"/>
                </a:solidFill>
                <a:latin typeface="Ubuntu" panose="020B0504030602030204" pitchFamily="34" charset="0"/>
                <a:ea typeface="SimSun" panose="02010600030101010101" pitchFamily="2" charset="-122"/>
              </a:rPr>
              <a:t>五个人围</a:t>
            </a:r>
            <a:r>
              <a:rPr lang="zh-cn" dirty="0">
                <a:solidFill>
                  <a:srgbClr val="292662"/>
                </a:solidFill>
                <a:latin typeface="Ubuntu" panose="020B0504030602030204" pitchFamily="34" charset="0"/>
                <a:ea typeface="SimSun" panose="02010600030101010101" pitchFamily="2" charset="-122"/>
              </a:rPr>
              <a:t>成的一个统一圆圈，表示我们</a:t>
            </a:r>
            <a:r>
              <a:rPr lang="zh-cn">
                <a:solidFill>
                  <a:srgbClr val="292662"/>
                </a:solidFill>
                <a:latin typeface="Ubuntu" panose="020B0504030602030204" pitchFamily="34" charset="0"/>
                <a:ea typeface="SimSun" panose="02010600030101010101" pitchFamily="2" charset="-122"/>
              </a:rPr>
              <a:t>的全球团结。</a:t>
            </a:r>
            <a:br>
              <a:rPr lang="en-US" altLang="zh-CN">
                <a:solidFill>
                  <a:srgbClr val="292662"/>
                </a:solidFill>
                <a:latin typeface="Ubuntu" panose="020B0504030602030204" pitchFamily="34" charset="0"/>
                <a:ea typeface="SimSun" panose="02010600030101010101" pitchFamily="2" charset="-122"/>
              </a:rPr>
            </a:br>
            <a:endParaRPr lang="zh-cn" dirty="0">
              <a:solidFill>
                <a:srgbClr val="292662"/>
              </a:solidFill>
              <a:latin typeface="Ubuntu" panose="020B0504030602030204" pitchFamily="34" charset="0"/>
              <a:ea typeface="SimSun" panose="02010600030101010101" pitchFamily="2" charset="-122"/>
            </a:endParaRPr>
          </a:p>
          <a:p>
            <a:pPr>
              <a:lnSpc>
                <a:spcPct val="120000"/>
              </a:lnSpc>
              <a:spcAft>
                <a:spcPts val="600"/>
              </a:spcAft>
            </a:pPr>
            <a:r>
              <a:rPr lang="zh-cn" b="1" dirty="0">
                <a:solidFill>
                  <a:srgbClr val="292662"/>
                </a:solidFill>
                <a:latin typeface="Ubuntu" panose="020B0504030602030204" pitchFamily="34" charset="0"/>
                <a:ea typeface="SimSun" panose="02010600030101010101" pitchFamily="2" charset="-122"/>
              </a:rPr>
              <a:t>三个手臂位置</a:t>
            </a:r>
          </a:p>
          <a:p>
            <a:pPr marL="504000">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高举的双臂：喜悦</a:t>
            </a:r>
          </a:p>
          <a:p>
            <a:pPr marL="504000">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伸直的双臂：更大的公平</a:t>
            </a:r>
          </a:p>
          <a:p>
            <a:pPr marL="504000">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放下的双臂：特奥会之前的时间</a:t>
            </a:r>
          </a:p>
        </p:txBody>
      </p:sp>
      <p:cxnSp>
        <p:nvCxnSpPr>
          <p:cNvPr id="13" name="Straight Connector 12">
            <a:extLst>
              <a:ext uri="{FF2B5EF4-FFF2-40B4-BE49-F238E27FC236}">
                <a16:creationId xmlns:a16="http://schemas.microsoft.com/office/drawing/2014/main" id="{B1FEE8EB-9169-D193-C20E-B56059F1A26C}"/>
              </a:ext>
            </a:extLst>
          </p:cNvPr>
          <p:cNvCxnSpPr>
            <a:cxnSpLocks/>
          </p:cNvCxnSpPr>
          <p:nvPr/>
        </p:nvCxnSpPr>
        <p:spPr>
          <a:xfrm flipH="1">
            <a:off x="9536793" y="4429906"/>
            <a:ext cx="1535015" cy="0"/>
          </a:xfrm>
          <a:prstGeom prst="line">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8B2CC0-5AA1-0233-BC64-6822A94903C9}"/>
              </a:ext>
            </a:extLst>
          </p:cNvPr>
          <p:cNvSpPr/>
          <p:nvPr/>
        </p:nvSpPr>
        <p:spPr>
          <a:xfrm>
            <a:off x="10895232" y="425333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000" b="1" dirty="0">
                <a:solidFill>
                  <a:srgbClr val="292662"/>
                </a:solidFill>
                <a:latin typeface="Ubuntu Light" panose="020B0304030602030204" pitchFamily="34" charset="0"/>
                <a:ea typeface="SimSun" panose="02010600030101010101" pitchFamily="2" charset="-122"/>
              </a:rPr>
              <a:t>2</a:t>
            </a:r>
            <a:endParaRPr lang="en-US" sz="1600" b="1" dirty="0">
              <a:solidFill>
                <a:srgbClr val="292662"/>
              </a:solidFill>
              <a:latin typeface="Ubuntu Light" panose="020B0304030602030204" pitchFamily="34" charset="0"/>
              <a:ea typeface="SimSun" panose="02010600030101010101" pitchFamily="2" charset="-122"/>
            </a:endParaRPr>
          </a:p>
        </p:txBody>
      </p:sp>
      <p:cxnSp>
        <p:nvCxnSpPr>
          <p:cNvPr id="29" name="Connector: Elbow 28">
            <a:extLst>
              <a:ext uri="{FF2B5EF4-FFF2-40B4-BE49-F238E27FC236}">
                <a16:creationId xmlns:a16="http://schemas.microsoft.com/office/drawing/2014/main" id="{0FA8F345-E919-9BF6-8DE4-3639B192730D}"/>
              </a:ext>
            </a:extLst>
          </p:cNvPr>
          <p:cNvCxnSpPr/>
          <p:nvPr/>
        </p:nvCxnSpPr>
        <p:spPr>
          <a:xfrm flipV="1">
            <a:off x="9321794" y="3568700"/>
            <a:ext cx="1573438" cy="474298"/>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18D9499-FD4A-8098-D684-A4E7D4F4FA03}"/>
              </a:ext>
            </a:extLst>
          </p:cNvPr>
          <p:cNvSpPr/>
          <p:nvPr/>
        </p:nvSpPr>
        <p:spPr>
          <a:xfrm>
            <a:off x="10718655" y="340750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000" b="1" dirty="0">
                <a:solidFill>
                  <a:srgbClr val="292662"/>
                </a:solidFill>
                <a:latin typeface="Ubuntu Light" panose="020B0304030602030204" pitchFamily="34" charset="0"/>
                <a:ea typeface="SimSun" panose="02010600030101010101" pitchFamily="2" charset="-122"/>
              </a:rPr>
              <a:t>1</a:t>
            </a:r>
            <a:endParaRPr lang="en-US" sz="1600" b="1" dirty="0">
              <a:solidFill>
                <a:srgbClr val="292662"/>
              </a:solidFill>
              <a:latin typeface="Ubuntu Light" panose="020B0304030602030204" pitchFamily="34" charset="0"/>
              <a:ea typeface="SimSun" panose="02010600030101010101" pitchFamily="2" charset="-122"/>
            </a:endParaRPr>
          </a:p>
        </p:txBody>
      </p:sp>
      <p:cxnSp>
        <p:nvCxnSpPr>
          <p:cNvPr id="33" name="Connector: Elbow 32">
            <a:extLst>
              <a:ext uri="{FF2B5EF4-FFF2-40B4-BE49-F238E27FC236}">
                <a16:creationId xmlns:a16="http://schemas.microsoft.com/office/drawing/2014/main" id="{9A5BAF54-F9E5-BD82-F5CD-32B8C9FCC64C}"/>
              </a:ext>
            </a:extLst>
          </p:cNvPr>
          <p:cNvCxnSpPr/>
          <p:nvPr/>
        </p:nvCxnSpPr>
        <p:spPr>
          <a:xfrm>
            <a:off x="9421128" y="5027668"/>
            <a:ext cx="1186541" cy="176577"/>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4D80C49-3C49-6E0C-B7C5-12D4E848C0B2}"/>
              </a:ext>
            </a:extLst>
          </p:cNvPr>
          <p:cNvSpPr/>
          <p:nvPr/>
        </p:nvSpPr>
        <p:spPr>
          <a:xfrm>
            <a:off x="10598452" y="502766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000" b="1" dirty="0">
                <a:solidFill>
                  <a:srgbClr val="292662"/>
                </a:solidFill>
                <a:latin typeface="Ubuntu Light" panose="020B0304030602030204" pitchFamily="34" charset="0"/>
                <a:ea typeface="SimSun" panose="02010600030101010101" pitchFamily="2" charset="-122"/>
              </a:rPr>
              <a:t>3</a:t>
            </a:r>
            <a:endParaRPr lang="en-US" sz="1600" b="1" dirty="0">
              <a:solidFill>
                <a:srgbClr val="292662"/>
              </a:solidFill>
              <a:latin typeface="Ubuntu Light" panose="020B0304030602030204" pitchFamily="34" charset="0"/>
              <a:ea typeface="SimSun" panose="02010600030101010101" pitchFamily="2" charset="-122"/>
            </a:endParaRPr>
          </a:p>
        </p:txBody>
      </p:sp>
      <p:sp>
        <p:nvSpPr>
          <p:cNvPr id="34" name="Oval 33">
            <a:extLst>
              <a:ext uri="{FF2B5EF4-FFF2-40B4-BE49-F238E27FC236}">
                <a16:creationId xmlns:a16="http://schemas.microsoft.com/office/drawing/2014/main" id="{E5EAE75E-6555-0304-E8DC-8361046893E2}"/>
              </a:ext>
            </a:extLst>
          </p:cNvPr>
          <p:cNvSpPr/>
          <p:nvPr/>
        </p:nvSpPr>
        <p:spPr>
          <a:xfrm>
            <a:off x="943615" y="426957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000" b="1" dirty="0">
                <a:solidFill>
                  <a:srgbClr val="292662"/>
                </a:solidFill>
                <a:latin typeface="Ubuntu Light" panose="020B0304030602030204" pitchFamily="34" charset="0"/>
                <a:ea typeface="SimSun" panose="02010600030101010101" pitchFamily="2" charset="-122"/>
              </a:rPr>
              <a:t>2</a:t>
            </a:r>
            <a:endParaRPr lang="en-US" sz="1600" b="1" dirty="0">
              <a:solidFill>
                <a:srgbClr val="292662"/>
              </a:solidFill>
              <a:latin typeface="Ubuntu Light" panose="020B0304030602030204" pitchFamily="34" charset="0"/>
              <a:ea typeface="SimSun" panose="02010600030101010101" pitchFamily="2" charset="-122"/>
            </a:endParaRPr>
          </a:p>
        </p:txBody>
      </p:sp>
      <p:sp>
        <p:nvSpPr>
          <p:cNvPr id="35" name="Oval 34">
            <a:extLst>
              <a:ext uri="{FF2B5EF4-FFF2-40B4-BE49-F238E27FC236}">
                <a16:creationId xmlns:a16="http://schemas.microsoft.com/office/drawing/2014/main" id="{0DF80305-6055-E02F-3A8E-65C7B090D195}"/>
              </a:ext>
            </a:extLst>
          </p:cNvPr>
          <p:cNvSpPr/>
          <p:nvPr/>
        </p:nvSpPr>
        <p:spPr>
          <a:xfrm>
            <a:off x="943615" y="3803795"/>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000" b="1" dirty="0">
                <a:solidFill>
                  <a:srgbClr val="292662"/>
                </a:solidFill>
                <a:latin typeface="Ubuntu Light" panose="020B0304030602030204" pitchFamily="34" charset="0"/>
                <a:ea typeface="SimSun" panose="02010600030101010101" pitchFamily="2" charset="-122"/>
              </a:rPr>
              <a:t>1</a:t>
            </a:r>
            <a:endParaRPr lang="en-US" sz="1600" b="1" dirty="0">
              <a:solidFill>
                <a:srgbClr val="292662"/>
              </a:solidFill>
              <a:latin typeface="Ubuntu Light" panose="020B0304030602030204" pitchFamily="34" charset="0"/>
              <a:ea typeface="SimSun" panose="02010600030101010101" pitchFamily="2" charset="-122"/>
            </a:endParaRPr>
          </a:p>
        </p:txBody>
      </p:sp>
      <p:sp>
        <p:nvSpPr>
          <p:cNvPr id="36" name="Oval 35">
            <a:extLst>
              <a:ext uri="{FF2B5EF4-FFF2-40B4-BE49-F238E27FC236}">
                <a16:creationId xmlns:a16="http://schemas.microsoft.com/office/drawing/2014/main" id="{61996AAB-C70E-1796-966C-917D017F5A47}"/>
              </a:ext>
            </a:extLst>
          </p:cNvPr>
          <p:cNvSpPr/>
          <p:nvPr/>
        </p:nvSpPr>
        <p:spPr>
          <a:xfrm>
            <a:off x="943614" y="4761454"/>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2000" b="1" dirty="0">
                <a:solidFill>
                  <a:srgbClr val="292662"/>
                </a:solidFill>
                <a:latin typeface="Ubuntu Light" panose="020B0304030602030204" pitchFamily="34" charset="0"/>
                <a:ea typeface="SimSun" panose="02010600030101010101" pitchFamily="2" charset="-122"/>
              </a:rPr>
              <a:t>3</a:t>
            </a:r>
            <a:endParaRPr lang="en-US" sz="1600" b="1" dirty="0">
              <a:solidFill>
                <a:srgbClr val="292662"/>
              </a:solidFill>
              <a:latin typeface="Ubuntu Light" panose="020B0304030602030204" pitchFamily="34" charset="0"/>
              <a:ea typeface="SimSun" panose="02010600030101010101" pitchFamily="2" charset="-122"/>
            </a:endParaRPr>
          </a:p>
        </p:txBody>
      </p:sp>
      <p:sp>
        <p:nvSpPr>
          <p:cNvPr id="6" name="Text Placeholder 4">
            <a:extLst>
              <a:ext uri="{FF2B5EF4-FFF2-40B4-BE49-F238E27FC236}">
                <a16:creationId xmlns:a16="http://schemas.microsoft.com/office/drawing/2014/main" id="{BDAE100B-5CD0-61F8-75F4-359D77C5A2D2}"/>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8" name="Text Placeholder 6">
            <a:extLst>
              <a:ext uri="{FF2B5EF4-FFF2-40B4-BE49-F238E27FC236}">
                <a16:creationId xmlns:a16="http://schemas.microsoft.com/office/drawing/2014/main" id="{2D68A627-68B5-0A49-02A1-7026363B7F85}"/>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2327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0BDD59-5D4F-15B1-8681-F0D86793BF49}"/>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D130192A-2800-BB69-34C7-2B15F4277E01}"/>
              </a:ext>
            </a:extLst>
          </p:cNvPr>
          <p:cNvSpPr txBox="1"/>
          <p:nvPr/>
        </p:nvSpPr>
        <p:spPr>
          <a:xfrm>
            <a:off x="811899" y="21540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关于我们徽标的有趣事实</a:t>
            </a:r>
          </a:p>
        </p:txBody>
      </p:sp>
      <p:sp>
        <p:nvSpPr>
          <p:cNvPr id="6" name="TextBox 5">
            <a:extLst>
              <a:ext uri="{FF2B5EF4-FFF2-40B4-BE49-F238E27FC236}">
                <a16:creationId xmlns:a16="http://schemas.microsoft.com/office/drawing/2014/main" id="{4704F4EA-DAE6-1514-85C9-246122818008}"/>
              </a:ext>
            </a:extLst>
          </p:cNvPr>
          <p:cNvSpPr txBox="1"/>
          <p:nvPr/>
        </p:nvSpPr>
        <p:spPr>
          <a:xfrm>
            <a:off x="811899" y="2831146"/>
            <a:ext cx="4903101" cy="1539396"/>
          </a:xfrm>
          <a:prstGeom prst="rect">
            <a:avLst/>
          </a:prstGeom>
          <a:noFill/>
        </p:spPr>
        <p:txBody>
          <a:bodyPr wrap="square" rtlCol="0">
            <a:spAutoFit/>
          </a:bodyPr>
          <a:lstStyle/>
          <a:p>
            <a:pPr marL="285750" indent="-28575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以纽约的“</a:t>
            </a:r>
            <a:r>
              <a:rPr lang="zh-cn" b="1" dirty="0">
                <a:solidFill>
                  <a:srgbClr val="292662"/>
                </a:solidFill>
                <a:latin typeface="Ubuntu Light" panose="020B0304030602030204" pitchFamily="34" charset="0"/>
                <a:ea typeface="SimSun" panose="02010600030101010101" pitchFamily="2" charset="-122"/>
              </a:rPr>
              <a:t>Joy and Happiness to All the Children of the World</a:t>
            </a:r>
            <a:r>
              <a:rPr lang="zh-cn" dirty="0">
                <a:solidFill>
                  <a:srgbClr val="292662"/>
                </a:solidFill>
                <a:latin typeface="Ubuntu" panose="020B0504030602030204" pitchFamily="34" charset="0"/>
                <a:ea typeface="SimSun" panose="02010600030101010101" pitchFamily="2" charset="-122"/>
              </a:rPr>
              <a:t>”（祝世界上所有的孩子们快乐幸福）雕塑为原型</a:t>
            </a:r>
          </a:p>
          <a:p>
            <a:pPr marL="285750" indent="-28575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五大支柱代表五大洲。</a:t>
            </a:r>
          </a:p>
        </p:txBody>
      </p:sp>
      <p:pic>
        <p:nvPicPr>
          <p:cNvPr id="7" name="Picture 6">
            <a:extLst>
              <a:ext uri="{FF2B5EF4-FFF2-40B4-BE49-F238E27FC236}">
                <a16:creationId xmlns:a16="http://schemas.microsoft.com/office/drawing/2014/main" id="{58CF6873-2388-D93B-0A13-F808BA42E84B}"/>
              </a:ext>
            </a:extLst>
          </p:cNvPr>
          <p:cNvPicPr>
            <a:picLocks noChangeAspect="1"/>
          </p:cNvPicPr>
          <p:nvPr/>
        </p:nvPicPr>
        <p:blipFill rotWithShape="1">
          <a:blip r:embed="rId4"/>
          <a:srcRect l="4649" r="5661" b="2"/>
          <a:stretch/>
        </p:blipFill>
        <p:spPr>
          <a:xfrm>
            <a:off x="6324601" y="1741289"/>
            <a:ext cx="5867399" cy="4464844"/>
          </a:xfrm>
          <a:prstGeom prst="rect">
            <a:avLst/>
          </a:prstGeom>
          <a:noFill/>
        </p:spPr>
      </p:pic>
      <p:sp>
        <p:nvSpPr>
          <p:cNvPr id="14" name="Text Placeholder 4">
            <a:extLst>
              <a:ext uri="{FF2B5EF4-FFF2-40B4-BE49-F238E27FC236}">
                <a16:creationId xmlns:a16="http://schemas.microsoft.com/office/drawing/2014/main" id="{95D01F61-0B39-51A0-E7A1-EE9B2FD35D62}"/>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5" name="Text Placeholder 6">
            <a:extLst>
              <a:ext uri="{FF2B5EF4-FFF2-40B4-BE49-F238E27FC236}">
                <a16:creationId xmlns:a16="http://schemas.microsoft.com/office/drawing/2014/main" id="{416B783B-00B4-E54E-08A6-BBF33B169890}"/>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85724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E35233-1C16-5201-1837-F7DF816DA9CD}"/>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Rectangle: Rounded Corners 4">
            <a:extLst>
              <a:ext uri="{FF2B5EF4-FFF2-40B4-BE49-F238E27FC236}">
                <a16:creationId xmlns:a16="http://schemas.microsoft.com/office/drawing/2014/main" id="{03F26483-E666-C11E-FDAD-8ED62CA94F8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0246D145-BFA1-F3CD-2E18-DA87555F7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CC0BD52-D595-AA27-0956-4192E35E22A9}"/>
              </a:ext>
            </a:extLst>
          </p:cNvPr>
          <p:cNvSpPr txBox="1"/>
          <p:nvPr/>
        </p:nvSpPr>
        <p:spPr>
          <a:xfrm>
            <a:off x="1244599" y="2000357"/>
            <a:ext cx="1916112"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8" name="TextBox 7">
            <a:extLst>
              <a:ext uri="{FF2B5EF4-FFF2-40B4-BE49-F238E27FC236}">
                <a16:creationId xmlns:a16="http://schemas.microsoft.com/office/drawing/2014/main" id="{5C4EE1AB-36A6-191A-E0E5-6275D81A3807}"/>
              </a:ext>
            </a:extLst>
          </p:cNvPr>
          <p:cNvSpPr txBox="1"/>
          <p:nvPr/>
        </p:nvSpPr>
        <p:spPr>
          <a:xfrm>
            <a:off x="1244599" y="2721114"/>
            <a:ext cx="2559909" cy="400110"/>
          </a:xfrm>
          <a:prstGeom prst="rect">
            <a:avLst/>
          </a:prstGeom>
          <a:noFill/>
        </p:spPr>
        <p:txBody>
          <a:bodyPr wrap="square" rtlCol="0">
            <a:spAutoFit/>
          </a:bodyPr>
          <a:lstStyle/>
          <a:p>
            <a:r>
              <a:rPr lang="zh-cn" sz="2000">
                <a:solidFill>
                  <a:schemeClr val="bg1"/>
                </a:solidFill>
                <a:latin typeface="Ubuntu" panose="020B0504030602030204" pitchFamily="34" charset="0"/>
                <a:ea typeface="SimSun" panose="02010600030101010101" pitchFamily="2" charset="-122"/>
              </a:rPr>
              <a:t>什么引起了您的共鸣？</a:t>
            </a:r>
          </a:p>
        </p:txBody>
      </p:sp>
      <p:sp>
        <p:nvSpPr>
          <p:cNvPr id="9" name="TextBox 8">
            <a:extLst>
              <a:ext uri="{FF2B5EF4-FFF2-40B4-BE49-F238E27FC236}">
                <a16:creationId xmlns:a16="http://schemas.microsoft.com/office/drawing/2014/main" id="{D9E8EB15-2751-5616-7167-AD4D32FA9DBA}"/>
              </a:ext>
            </a:extLst>
          </p:cNvPr>
          <p:cNvSpPr txBox="1"/>
          <p:nvPr/>
        </p:nvSpPr>
        <p:spPr>
          <a:xfrm>
            <a:off x="4964799" y="2721114"/>
            <a:ext cx="5982602" cy="2024400"/>
          </a:xfrm>
          <a:prstGeom prst="rect">
            <a:avLst/>
          </a:prstGeom>
          <a:noFill/>
        </p:spPr>
        <p:txBody>
          <a:bodyPr wrap="square" rtlCol="0">
            <a:spAutoFit/>
          </a:bodyPr>
          <a:lstStyle/>
          <a:p>
            <a:pPr>
              <a:lnSpc>
                <a:spcPct val="120000"/>
              </a:lnSpc>
              <a:spcAft>
                <a:spcPts val="1200"/>
              </a:spcAft>
            </a:pPr>
            <a:r>
              <a:rPr lang="zh-cn" b="1" dirty="0">
                <a:solidFill>
                  <a:srgbClr val="292662"/>
                </a:solidFill>
                <a:latin typeface="Ubuntu" panose="020B0504030602030204" pitchFamily="34" charset="0"/>
                <a:ea typeface="SimSun" panose="02010600030101010101" pitchFamily="2" charset="-122"/>
              </a:rPr>
              <a:t>2-3 人一组，分享：</a:t>
            </a:r>
          </a:p>
          <a:p>
            <a:pPr marL="355600" indent="-355600">
              <a:lnSpc>
                <a:spcPct val="120000"/>
              </a:lnSpc>
              <a:spcAft>
                <a:spcPts val="1200"/>
              </a:spcAft>
              <a:buBlip>
                <a:blip r:embed="rId5"/>
              </a:buBlip>
            </a:pPr>
            <a:r>
              <a:rPr lang="zh-cn" dirty="0">
                <a:solidFill>
                  <a:srgbClr val="292662"/>
                </a:solidFill>
                <a:latin typeface="Ubuntu" panose="020B0504030602030204" pitchFamily="34" charset="0"/>
                <a:ea typeface="SimSun" panose="02010600030101010101" pitchFamily="2" charset="-122"/>
              </a:rPr>
              <a:t>特奥会历史的哪些方面最能引起您的共鸣，为什么？</a:t>
            </a:r>
          </a:p>
          <a:p>
            <a:pPr marL="355600" indent="-355600">
              <a:lnSpc>
                <a:spcPct val="120000"/>
              </a:lnSpc>
              <a:spcAft>
                <a:spcPts val="1200"/>
              </a:spcAft>
              <a:buBlip>
                <a:blip r:embed="rId5"/>
              </a:buBlip>
            </a:pPr>
            <a:r>
              <a:rPr lang="zh-cn" dirty="0">
                <a:solidFill>
                  <a:srgbClr val="292662"/>
                </a:solidFill>
                <a:latin typeface="Ubuntu" panose="020B0504030602030204" pitchFamily="34" charset="0"/>
                <a:ea typeface="SimSun" panose="02010600030101010101" pitchFamily="2" charset="-122"/>
              </a:rPr>
              <a:t>您认为特奥会的历史在哪些方面引导了人们对有智力障碍的人士的看法和态度的转变？您能否分享一些与此相关的个人经历？</a:t>
            </a:r>
          </a:p>
        </p:txBody>
      </p:sp>
      <p:sp>
        <p:nvSpPr>
          <p:cNvPr id="10" name="Text Placeholder 4">
            <a:extLst>
              <a:ext uri="{FF2B5EF4-FFF2-40B4-BE49-F238E27FC236}">
                <a16:creationId xmlns:a16="http://schemas.microsoft.com/office/drawing/2014/main" id="{194E0027-32C0-E846-3493-4DB4DE130DCB}"/>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1" name="Text Placeholder 6">
            <a:extLst>
              <a:ext uri="{FF2B5EF4-FFF2-40B4-BE49-F238E27FC236}">
                <a16:creationId xmlns:a16="http://schemas.microsoft.com/office/drawing/2014/main" id="{6B28B171-6479-3E5F-1B3F-2E89B8B0E51F}"/>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895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38B7D391-FFD4-AA71-4B73-C1574B850A1F}"/>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7B84D5BE-2217-2CB1-87E3-425E393591F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77" name="Conector recto 76">
            <a:extLst>
              <a:ext uri="{FF2B5EF4-FFF2-40B4-BE49-F238E27FC236}">
                <a16:creationId xmlns:a16="http://schemas.microsoft.com/office/drawing/2014/main" id="{9D36B2A1-4C59-5C6B-5635-0D5BD000390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93CC7EAC-5D2A-97DD-842B-DCE5FC9F6924}"/>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2D5453D2-73CC-9DD8-F2E6-4DD467733F5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4" action="ppaction://hlinksldjump"/>
            <a:extLst>
              <a:ext uri="{FF2B5EF4-FFF2-40B4-BE49-F238E27FC236}">
                <a16:creationId xmlns:a16="http://schemas.microsoft.com/office/drawing/2014/main" id="{EADDF209-39F4-290B-0CD0-4152610C9B4F}"/>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5E744617-37B4-7444-937E-10F028B5E90E}"/>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6C65074A-97BE-253F-588C-6D2C59ED33D0}"/>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4EED963D-19B7-0AA9-9498-CFC515EB18B7}"/>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267E14E1-BAA4-262E-1F5B-0899CC5965F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C424969A-D695-299A-EAA8-0027EB927633}"/>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40101935-753B-5864-2273-D93BB1DBDF62}"/>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7B7C2DB5-31FF-91A9-18FE-17910F6C5B9B}"/>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3" action="ppaction://hlinksldjump"/>
            <a:extLst>
              <a:ext uri="{FF2B5EF4-FFF2-40B4-BE49-F238E27FC236}">
                <a16:creationId xmlns:a16="http://schemas.microsoft.com/office/drawing/2014/main" id="{F2C48A69-7F76-09FE-6B6F-51B8310DEF8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8" name="Rectángulo: esquinas redondeadas 27">
            <a:extLst>
              <a:ext uri="{FF2B5EF4-FFF2-40B4-BE49-F238E27FC236}">
                <a16:creationId xmlns:a16="http://schemas.microsoft.com/office/drawing/2014/main" id="{BF39387E-996B-53D6-43C7-916798D32468}"/>
              </a:ext>
            </a:extLst>
          </p:cNvPr>
          <p:cNvSpPr/>
          <p:nvPr/>
        </p:nvSpPr>
        <p:spPr>
          <a:xfrm>
            <a:off x="8840333" y="2297531"/>
            <a:ext cx="2835730" cy="3562802"/>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39" name="Rectángulo: esquinas redondeadas 38">
            <a:hlinkClick r:id="rId5" action="ppaction://hlinksldjump"/>
            <a:extLst>
              <a:ext uri="{FF2B5EF4-FFF2-40B4-BE49-F238E27FC236}">
                <a16:creationId xmlns:a16="http://schemas.microsoft.com/office/drawing/2014/main" id="{78C50CF5-6BC8-542A-7F52-260F1AFC5931}"/>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18CE0386-8D3F-B7FB-DDDD-7ECA66B34B7A}"/>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6" action="ppaction://hlinksldjump"/>
            <a:extLst>
              <a:ext uri="{FF2B5EF4-FFF2-40B4-BE49-F238E27FC236}">
                <a16:creationId xmlns:a16="http://schemas.microsoft.com/office/drawing/2014/main" id="{F6EA1CF4-39F6-3B9B-7445-C4411D7AF0DE}"/>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7" action="ppaction://hlinksldjump"/>
            <a:extLst>
              <a:ext uri="{FF2B5EF4-FFF2-40B4-BE49-F238E27FC236}">
                <a16:creationId xmlns:a16="http://schemas.microsoft.com/office/drawing/2014/main" id="{AE841C9E-C6EF-7B1D-4F23-17A7A7E921A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63" name="TextBox 5">
            <a:hlinkClick r:id="rId7" action="ppaction://hlinksldjump"/>
            <a:extLst>
              <a:ext uri="{FF2B5EF4-FFF2-40B4-BE49-F238E27FC236}">
                <a16:creationId xmlns:a16="http://schemas.microsoft.com/office/drawing/2014/main" id="{311D9CB3-84BB-C28C-A6DC-1B42264D895A}"/>
              </a:ext>
            </a:extLst>
          </p:cNvPr>
          <p:cNvSpPr txBox="1"/>
          <p:nvPr/>
        </p:nvSpPr>
        <p:spPr>
          <a:xfrm>
            <a:off x="4478826" y="1665906"/>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64" name="TextBox 5">
            <a:hlinkClick r:id="rId3" action="ppaction://hlinksldjump"/>
            <a:extLst>
              <a:ext uri="{FF2B5EF4-FFF2-40B4-BE49-F238E27FC236}">
                <a16:creationId xmlns:a16="http://schemas.microsoft.com/office/drawing/2014/main" id="{DFEC0688-D86A-D024-CBB5-7B459F352825}"/>
              </a:ext>
            </a:extLst>
          </p:cNvPr>
          <p:cNvSpPr txBox="1"/>
          <p:nvPr/>
        </p:nvSpPr>
        <p:spPr>
          <a:xfrm>
            <a:off x="5070204" y="2454128"/>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65" name="TextBox 5">
            <a:hlinkClick r:id="rId4" action="ppaction://hlinksldjump"/>
            <a:extLst>
              <a:ext uri="{FF2B5EF4-FFF2-40B4-BE49-F238E27FC236}">
                <a16:creationId xmlns:a16="http://schemas.microsoft.com/office/drawing/2014/main" id="{9357CD8D-1278-F1F1-3B44-D504F1A8DE92}"/>
              </a:ext>
            </a:extLst>
          </p:cNvPr>
          <p:cNvSpPr txBox="1"/>
          <p:nvPr/>
        </p:nvSpPr>
        <p:spPr>
          <a:xfrm>
            <a:off x="4879760" y="3253511"/>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69" name="TextBox 5">
            <a:hlinkClick r:id="rId3" action="ppaction://hlinksldjump"/>
            <a:extLst>
              <a:ext uri="{FF2B5EF4-FFF2-40B4-BE49-F238E27FC236}">
                <a16:creationId xmlns:a16="http://schemas.microsoft.com/office/drawing/2014/main" id="{419E110E-631F-7EBD-DA09-4030C1912B29}"/>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DA524B67-6155-EA38-EF32-59453AA86C58}"/>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a:solidFill>
                  <a:srgbClr val="292662"/>
                </a:solidFill>
                <a:ea typeface="SimSun" panose="02010600030101010101" pitchFamily="2" charset="-122"/>
              </a:rPr>
              <a:t>区域和成员组织运营（</a:t>
            </a:r>
            <a:r>
              <a:rPr lang="zh-cn" sz="1300" kern="100" dirty="0">
                <a:solidFill>
                  <a:srgbClr val="292662"/>
                </a:solidFill>
                <a:ea typeface="SimSun" panose="02010600030101010101" pitchFamily="2" charset="-122"/>
              </a:rPr>
              <a:t>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B4E2496B-A5D2-16FE-43C6-94AC4508C0BB}"/>
              </a:ext>
            </a:extLst>
          </p:cNvPr>
          <p:cNvSpPr txBox="1">
            <a:spLocks/>
          </p:cNvSpPr>
          <p:nvPr/>
        </p:nvSpPr>
        <p:spPr>
          <a:xfrm>
            <a:off x="622239" y="4456290"/>
            <a:ext cx="691656"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非洲特奥会</a:t>
            </a:r>
          </a:p>
        </p:txBody>
      </p:sp>
      <p:sp>
        <p:nvSpPr>
          <p:cNvPr id="96" name="TextBox 5">
            <a:extLst>
              <a:ext uri="{FF2B5EF4-FFF2-40B4-BE49-F238E27FC236}">
                <a16:creationId xmlns:a16="http://schemas.microsoft.com/office/drawing/2014/main" id="{E6EECC9D-FCBD-ECB1-E396-671626C8ECF2}"/>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亚太地区特奥会</a:t>
            </a:r>
            <a:endParaRPr lang="es-PA" sz="1200" kern="100" dirty="0">
              <a:solidFill>
                <a:srgbClr val="292662"/>
              </a:solidFill>
              <a:ea typeface="SimSun" panose="02010600030101010101" pitchFamily="2" charset="-122"/>
            </a:endParaRPr>
          </a:p>
        </p:txBody>
      </p:sp>
      <p:sp>
        <p:nvSpPr>
          <p:cNvPr id="97" name="TextBox 5">
            <a:extLst>
              <a:ext uri="{FF2B5EF4-FFF2-40B4-BE49-F238E27FC236}">
                <a16:creationId xmlns:a16="http://schemas.microsoft.com/office/drawing/2014/main" id="{331BBA33-37A8-7961-E0B2-E2449D5BD7DF}"/>
              </a:ext>
            </a:extLst>
          </p:cNvPr>
          <p:cNvSpPr txBox="1">
            <a:spLocks/>
          </p:cNvSpPr>
          <p:nvPr/>
        </p:nvSpPr>
        <p:spPr>
          <a:xfrm>
            <a:off x="2756605" y="4465116"/>
            <a:ext cx="72344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东亚特奥会</a:t>
            </a:r>
          </a:p>
        </p:txBody>
      </p:sp>
      <p:sp>
        <p:nvSpPr>
          <p:cNvPr id="98" name="TextBox 5">
            <a:extLst>
              <a:ext uri="{FF2B5EF4-FFF2-40B4-BE49-F238E27FC236}">
                <a16:creationId xmlns:a16="http://schemas.microsoft.com/office/drawing/2014/main" id="{F6ED9FF2-C0B5-D9C1-A1DF-71B04D9D19AA}"/>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A7273E28-668C-43D8-DE76-E5500CB1967F}"/>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5BC3AA7F-58E3-FB14-1A09-1DC7DC220971}"/>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6B98D59D-4A88-2CEF-9527-5C80C66D5883}"/>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2" name="TextBox 5">
            <a:hlinkClick r:id="rId5" action="ppaction://hlinksldjump"/>
            <a:extLst>
              <a:ext uri="{FF2B5EF4-FFF2-40B4-BE49-F238E27FC236}">
                <a16:creationId xmlns:a16="http://schemas.microsoft.com/office/drawing/2014/main" id="{73E09F9D-C61C-47AA-D638-0045B69F9B1F}"/>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成员组织</a:t>
            </a:r>
            <a:endParaRPr lang="es-PA" b="1" dirty="0">
              <a:solidFill>
                <a:srgbClr val="292662"/>
              </a:solidFill>
              <a:latin typeface="Ubuntu Light" panose="020B0304030602030204" pitchFamily="34" charset="0"/>
              <a:ea typeface="SimSun" panose="02010600030101010101" pitchFamily="2" charset="-122"/>
            </a:endParaRPr>
          </a:p>
        </p:txBody>
      </p:sp>
      <p:sp>
        <p:nvSpPr>
          <p:cNvPr id="105" name="TextBox 5">
            <a:extLst>
              <a:ext uri="{FF2B5EF4-FFF2-40B4-BE49-F238E27FC236}">
                <a16:creationId xmlns:a16="http://schemas.microsoft.com/office/drawing/2014/main" id="{80A1D44E-A4F2-12C9-04CE-AE2CD4842F70}"/>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6" action="ppaction://hlinksldjump"/>
            <a:extLst>
              <a:ext uri="{FF2B5EF4-FFF2-40B4-BE49-F238E27FC236}">
                <a16:creationId xmlns:a16="http://schemas.microsoft.com/office/drawing/2014/main" id="{296FE82D-847D-8112-67A5-5DE127E7E589}"/>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311ACDE9-8DF5-66C5-1E62-CA1FD089634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D33F27D-0DB1-A054-AB6C-49DC5146C6AD}"/>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spTree>
    <p:extLst>
      <p:ext uri="{BB962C8B-B14F-4D97-AF65-F5344CB8AC3E}">
        <p14:creationId xmlns:p14="http://schemas.microsoft.com/office/powerpoint/2010/main" val="278340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8DE6-8848-E41B-CBA0-A66C17FE9ABB}"/>
            </a:ext>
          </a:extLst>
        </p:cNvPr>
        <p:cNvGrpSpPr/>
        <p:nvPr/>
      </p:nvGrpSpPr>
      <p:grpSpPr>
        <a:xfrm>
          <a:off x="0" y="0"/>
          <a:ext cx="0" cy="0"/>
          <a:chOff x="0" y="0"/>
          <a:chExt cx="0" cy="0"/>
        </a:xfrm>
      </p:grpSpPr>
      <p:cxnSp>
        <p:nvCxnSpPr>
          <p:cNvPr id="77" name="Conector recto 76">
            <a:extLst>
              <a:ext uri="{FF2B5EF4-FFF2-40B4-BE49-F238E27FC236}">
                <a16:creationId xmlns:a16="http://schemas.microsoft.com/office/drawing/2014/main" id="{4CFD0C01-8126-B1DA-4279-3596633CD38A}"/>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5" name="Rectángulo: esquinas redondeadas 27">
            <a:extLst>
              <a:ext uri="{FF2B5EF4-FFF2-40B4-BE49-F238E27FC236}">
                <a16:creationId xmlns:a16="http://schemas.microsoft.com/office/drawing/2014/main" id="{D8BB55FC-EB7B-FF1C-57C8-4B6AA9B1FF1D}"/>
              </a:ext>
            </a:extLst>
          </p:cNvPr>
          <p:cNvSpPr/>
          <p:nvPr/>
        </p:nvSpPr>
        <p:spPr>
          <a:xfrm>
            <a:off x="8840333" y="2297531"/>
            <a:ext cx="2835730" cy="3562802"/>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cxnSp>
        <p:nvCxnSpPr>
          <p:cNvPr id="110" name="Conector recto 109">
            <a:extLst>
              <a:ext uri="{FF2B5EF4-FFF2-40B4-BE49-F238E27FC236}">
                <a16:creationId xmlns:a16="http://schemas.microsoft.com/office/drawing/2014/main" id="{71AF98A9-02AD-F438-96C7-9A6D2EABAC97}"/>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4990E1D-99C9-7D8F-E9D3-859DF40AC943}"/>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67" name="Conector recto 66">
            <a:extLst>
              <a:ext uri="{FF2B5EF4-FFF2-40B4-BE49-F238E27FC236}">
                <a16:creationId xmlns:a16="http://schemas.microsoft.com/office/drawing/2014/main" id="{0610A546-18C8-4080-D0EB-4AB3E99E33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6987FC1A-F56F-5770-971A-7CE4DD4DE3E1}"/>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4" action="ppaction://hlinksldjump"/>
            <a:extLst>
              <a:ext uri="{FF2B5EF4-FFF2-40B4-BE49-F238E27FC236}">
                <a16:creationId xmlns:a16="http://schemas.microsoft.com/office/drawing/2014/main" id="{35574DF7-138F-0E3C-B12C-37DA11294D1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8A1B8907-8176-4341-E4D6-6E72FB0463ED}"/>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65CA6ABB-404B-7593-1608-CC300B4E2CF4}"/>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41AFF0E4-B999-5570-FFC6-5C7FD6FE4178}"/>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518B1C51-A246-7614-EB63-E81B97C28C05}"/>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979135B9-2623-6D23-7BD5-06756F5EE740}"/>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C2015A9C-8C3F-BE76-930E-8110B5C11157}"/>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825E2415-50CB-D40E-8875-B35E565780D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5" action="ppaction://hlinksldjump"/>
            <a:extLst>
              <a:ext uri="{FF2B5EF4-FFF2-40B4-BE49-F238E27FC236}">
                <a16:creationId xmlns:a16="http://schemas.microsoft.com/office/drawing/2014/main" id="{75CEFAB1-BD33-D0C9-527D-CDD69E0C8F1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44D0B0F6-F60D-3620-B21D-DAE7F654908F}"/>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6" action="ppaction://hlinksldjump"/>
            <a:extLst>
              <a:ext uri="{FF2B5EF4-FFF2-40B4-BE49-F238E27FC236}">
                <a16:creationId xmlns:a16="http://schemas.microsoft.com/office/drawing/2014/main" id="{42989774-3FD7-DDF3-57AD-4E4D8E5B85F9}"/>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7" action="ppaction://hlinksldjump"/>
            <a:extLst>
              <a:ext uri="{FF2B5EF4-FFF2-40B4-BE49-F238E27FC236}">
                <a16:creationId xmlns:a16="http://schemas.microsoft.com/office/drawing/2014/main" id="{DF33B222-4771-1A80-7E33-BC85F040A33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69" name="TextBox 5">
            <a:hlinkClick r:id="rId5" action="ppaction://hlinksldjump"/>
            <a:extLst>
              <a:ext uri="{FF2B5EF4-FFF2-40B4-BE49-F238E27FC236}">
                <a16:creationId xmlns:a16="http://schemas.microsoft.com/office/drawing/2014/main" id="{1040F137-C8C2-2F1A-D843-835210CEEEC4}"/>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83A51144-9CCB-2DBF-0682-409921E958E9}"/>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区域和成员组织运营（区域主席向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54591D4A-4FE9-FC28-0953-4A2B8A842AFA}"/>
              </a:ext>
            </a:extLst>
          </p:cNvPr>
          <p:cNvSpPr txBox="1">
            <a:spLocks/>
          </p:cNvSpPr>
          <p:nvPr/>
        </p:nvSpPr>
        <p:spPr>
          <a:xfrm>
            <a:off x="513937" y="4456290"/>
            <a:ext cx="908260"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非洲特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6" name="TextBox 5">
            <a:extLst>
              <a:ext uri="{FF2B5EF4-FFF2-40B4-BE49-F238E27FC236}">
                <a16:creationId xmlns:a16="http://schemas.microsoft.com/office/drawing/2014/main" id="{42E382F6-16E7-7C16-EF2A-204585C84E8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亚太地区特奥会</a:t>
            </a:r>
          </a:p>
        </p:txBody>
      </p:sp>
      <p:sp>
        <p:nvSpPr>
          <p:cNvPr id="97" name="TextBox 5">
            <a:extLst>
              <a:ext uri="{FF2B5EF4-FFF2-40B4-BE49-F238E27FC236}">
                <a16:creationId xmlns:a16="http://schemas.microsoft.com/office/drawing/2014/main" id="{70DE7221-BE16-EE45-A593-08AB4DC014A6}"/>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东亚特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8" name="TextBox 5">
            <a:extLst>
              <a:ext uri="{FF2B5EF4-FFF2-40B4-BE49-F238E27FC236}">
                <a16:creationId xmlns:a16="http://schemas.microsoft.com/office/drawing/2014/main" id="{718C40A9-AE5D-9BEE-7E5F-873A7A67E351}"/>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B11D981E-5BEC-5A87-0AC3-74B415E9D674}"/>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79896A29-67EA-B7D3-4580-5FC29264BCF3}"/>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9FFA002C-9809-AC5A-6A07-303E306B3727}"/>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39" name="Rectángulo: esquinas redondeadas 38">
            <a:hlinkClick r:id="rId4" action="ppaction://hlinksldjump"/>
            <a:extLst>
              <a:ext uri="{FF2B5EF4-FFF2-40B4-BE49-F238E27FC236}">
                <a16:creationId xmlns:a16="http://schemas.microsoft.com/office/drawing/2014/main" id="{4D8E9CBD-0595-0644-FF41-DD2486757913}"/>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5" name="TextBox 5">
            <a:extLst>
              <a:ext uri="{FF2B5EF4-FFF2-40B4-BE49-F238E27FC236}">
                <a16:creationId xmlns:a16="http://schemas.microsoft.com/office/drawing/2014/main" id="{C4655560-DF15-8F46-4404-04A5ADC40F58}"/>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6" action="ppaction://hlinksldjump"/>
            <a:extLst>
              <a:ext uri="{FF2B5EF4-FFF2-40B4-BE49-F238E27FC236}">
                <a16:creationId xmlns:a16="http://schemas.microsoft.com/office/drawing/2014/main" id="{A5381A7A-07DF-FC29-FECF-C8053CAA5C82}"/>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39DF5FC8-1867-9A72-B544-C8B26D7BAE5D}"/>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ECA256A-A13F-DF9B-1AE3-D2D57902B541}"/>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sp>
        <p:nvSpPr>
          <p:cNvPr id="3" name="TextBox 5">
            <a:hlinkClick r:id="rId9" action="ppaction://hlinksldjump"/>
            <a:extLst>
              <a:ext uri="{FF2B5EF4-FFF2-40B4-BE49-F238E27FC236}">
                <a16:creationId xmlns:a16="http://schemas.microsoft.com/office/drawing/2014/main" id="{C06D0680-999D-2168-5392-9100E5BDF4BB}"/>
              </a:ext>
            </a:extLst>
          </p:cNvPr>
          <p:cNvSpPr txBox="1"/>
          <p:nvPr/>
        </p:nvSpPr>
        <p:spPr>
          <a:xfrm>
            <a:off x="4478826" y="1665906"/>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11" name="TextBox 5">
            <a:hlinkClick r:id="rId10" action="ppaction://hlinksldjump"/>
            <a:extLst>
              <a:ext uri="{FF2B5EF4-FFF2-40B4-BE49-F238E27FC236}">
                <a16:creationId xmlns:a16="http://schemas.microsoft.com/office/drawing/2014/main" id="{2EDA1B3E-29A1-22D2-19DE-BA1AA7917D28}"/>
              </a:ext>
            </a:extLst>
          </p:cNvPr>
          <p:cNvSpPr txBox="1"/>
          <p:nvPr/>
        </p:nvSpPr>
        <p:spPr>
          <a:xfrm>
            <a:off x="5070204" y="2454128"/>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12" name="TextBox 5">
            <a:hlinkClick r:id="rId7" action="ppaction://hlinksldjump"/>
            <a:extLst>
              <a:ext uri="{FF2B5EF4-FFF2-40B4-BE49-F238E27FC236}">
                <a16:creationId xmlns:a16="http://schemas.microsoft.com/office/drawing/2014/main" id="{738BC569-43B4-6602-3ECF-26B9D23BFD6E}"/>
              </a:ext>
            </a:extLst>
          </p:cNvPr>
          <p:cNvSpPr txBox="1"/>
          <p:nvPr/>
        </p:nvSpPr>
        <p:spPr>
          <a:xfrm>
            <a:off x="4879760" y="3253511"/>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13" name="TextBox 5">
            <a:hlinkClick r:id="rId5" action="ppaction://hlinksldjump"/>
            <a:extLst>
              <a:ext uri="{FF2B5EF4-FFF2-40B4-BE49-F238E27FC236}">
                <a16:creationId xmlns:a16="http://schemas.microsoft.com/office/drawing/2014/main" id="{8135A42B-4428-AF53-EAAE-AB2368E067D3}"/>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成员组织</a:t>
            </a:r>
            <a:endParaRPr lang="es-PA" b="1" dirty="0">
              <a:solidFill>
                <a:srgbClr val="292662"/>
              </a:solidFill>
              <a:latin typeface="Ubuntu Light" panose="020B0304030602030204" pitchFamily="34" charset="0"/>
              <a:ea typeface="SimSun" panose="02010600030101010101" pitchFamily="2" charset="-122"/>
            </a:endParaRPr>
          </a:p>
        </p:txBody>
      </p:sp>
      <p:sp>
        <p:nvSpPr>
          <p:cNvPr id="4" name="Rectángulo 121">
            <a:extLst>
              <a:ext uri="{FF2B5EF4-FFF2-40B4-BE49-F238E27FC236}">
                <a16:creationId xmlns:a16="http://schemas.microsoft.com/office/drawing/2014/main" id="{AA608E2A-8A84-C6E5-3A6E-F854D35CCD30}"/>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5" name="Rectángulo 119">
            <a:extLst>
              <a:ext uri="{FF2B5EF4-FFF2-40B4-BE49-F238E27FC236}">
                <a16:creationId xmlns:a16="http://schemas.microsoft.com/office/drawing/2014/main" id="{ADAD650A-FA64-12AD-56BF-010776391A69}"/>
              </a:ext>
            </a:extLst>
          </p:cNvPr>
          <p:cNvSpPr/>
          <p:nvPr/>
        </p:nvSpPr>
        <p:spPr>
          <a:xfrm>
            <a:off x="2489896" y="2554011"/>
            <a:ext cx="7159488"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8" name="TextBox 5">
            <a:extLst>
              <a:ext uri="{FF2B5EF4-FFF2-40B4-BE49-F238E27FC236}">
                <a16:creationId xmlns:a16="http://schemas.microsoft.com/office/drawing/2014/main" id="{36EDF821-C1C1-E318-F8C7-E2767AE1F9F3}"/>
              </a:ext>
            </a:extLst>
          </p:cNvPr>
          <p:cNvSpPr txBox="1"/>
          <p:nvPr/>
        </p:nvSpPr>
        <p:spPr>
          <a:xfrm>
            <a:off x="3034011" y="2971565"/>
            <a:ext cx="5692739" cy="975652"/>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zh-cn" sz="1800" dirty="0">
                <a:solidFill>
                  <a:srgbClr val="292662"/>
                </a:solidFill>
                <a:effectLst/>
                <a:ea typeface="SimSun" panose="02010600030101010101" pitchFamily="2" charset="-122"/>
              </a:rPr>
              <a:t>特奥会志愿者</a:t>
            </a:r>
            <a:r>
              <a:rPr lang="zh-cn" sz="1800" b="1" dirty="0">
                <a:solidFill>
                  <a:srgbClr val="F6891F"/>
                </a:solidFill>
                <a:effectLst/>
                <a:ea typeface="SimSun" panose="02010600030101010101" pitchFamily="2" charset="-122"/>
              </a:rPr>
              <a:t>董事会</a:t>
            </a:r>
            <a:r>
              <a:rPr lang="zh-cn" sz="1800" dirty="0">
                <a:solidFill>
                  <a:srgbClr val="292662"/>
                </a:solidFill>
                <a:effectLst/>
                <a:ea typeface="SimSun" panose="02010600030101010101" pitchFamily="2" charset="-122"/>
              </a:rPr>
              <a:t>负责制定国际政策。理事会成员包括来自世界各地的商界领袖和运动领袖、职业运动员、SO 运动员、教育工作者和 ID 专家。</a:t>
            </a:r>
            <a:endParaRPr lang="es-PA" sz="2000" b="1" i="1" dirty="0">
              <a:solidFill>
                <a:srgbClr val="292662"/>
              </a:solidFill>
              <a:ea typeface="SimSun" panose="02010600030101010101" pitchFamily="2" charset="-122"/>
            </a:endParaRPr>
          </a:p>
        </p:txBody>
      </p:sp>
    </p:spTree>
    <p:extLst>
      <p:ext uri="{BB962C8B-B14F-4D97-AF65-F5344CB8AC3E}">
        <p14:creationId xmlns:p14="http://schemas.microsoft.com/office/powerpoint/2010/main" val="13165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A53E-044E-B649-A25D-53BF3734B1D7}"/>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D6E0E4C7-B185-16F9-421D-D64922EEBFE5}"/>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CED7FBB9-66BE-6E0B-A872-8E4F3751EF9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77" name="Conector recto 76">
            <a:extLst>
              <a:ext uri="{FF2B5EF4-FFF2-40B4-BE49-F238E27FC236}">
                <a16:creationId xmlns:a16="http://schemas.microsoft.com/office/drawing/2014/main" id="{D085F7C4-082B-F49C-3625-579A50C4D67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BF067273-6A83-AB67-9F5F-39E687B9713E}"/>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37CB01D-F2FB-7A4C-98BC-E8F94D9F34C7}"/>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4" action="ppaction://hlinksldjump"/>
            <a:extLst>
              <a:ext uri="{FF2B5EF4-FFF2-40B4-BE49-F238E27FC236}">
                <a16:creationId xmlns:a16="http://schemas.microsoft.com/office/drawing/2014/main" id="{4C2078DD-E418-AFA7-BECC-48E83419ECDD}"/>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588E9B9F-10AA-B258-FB14-051A866E37C9}"/>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3D65CD3F-088D-E843-D263-FA452886D936}"/>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9AE668B8-FE60-BDBE-D248-36F84A05D282}"/>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74E3CA2C-7826-6A4F-4A8F-AC345D0E0923}"/>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5464876E-BB8F-8180-BA9B-8C3AF6DCF3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F7D18AA4-BC66-F999-17AE-846749D3F7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63CD14D1-30D8-815C-EBC6-89A0E5348EC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5" action="ppaction://hlinksldjump"/>
            <a:extLst>
              <a:ext uri="{FF2B5EF4-FFF2-40B4-BE49-F238E27FC236}">
                <a16:creationId xmlns:a16="http://schemas.microsoft.com/office/drawing/2014/main" id="{716AA13C-C82C-6A24-CFC0-FFEEDF61AE9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8" name="Rectángulo: esquinas redondeadas 27">
            <a:extLst>
              <a:ext uri="{FF2B5EF4-FFF2-40B4-BE49-F238E27FC236}">
                <a16:creationId xmlns:a16="http://schemas.microsoft.com/office/drawing/2014/main" id="{388F9B03-1EDD-63D8-2913-D085C20299B3}"/>
              </a:ext>
            </a:extLst>
          </p:cNvPr>
          <p:cNvSpPr/>
          <p:nvPr/>
        </p:nvSpPr>
        <p:spPr>
          <a:xfrm>
            <a:off x="8840333" y="2297530"/>
            <a:ext cx="2835730" cy="3566160"/>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50855B43-5E91-7B94-B0E0-D66289FDECC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6" action="ppaction://hlinksldjump"/>
            <a:extLst>
              <a:ext uri="{FF2B5EF4-FFF2-40B4-BE49-F238E27FC236}">
                <a16:creationId xmlns:a16="http://schemas.microsoft.com/office/drawing/2014/main" id="{FF880B32-AE6F-5EAA-33F8-FC6C91C97F26}"/>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7" action="ppaction://hlinksldjump"/>
            <a:extLst>
              <a:ext uri="{FF2B5EF4-FFF2-40B4-BE49-F238E27FC236}">
                <a16:creationId xmlns:a16="http://schemas.microsoft.com/office/drawing/2014/main" id="{5A991853-2068-940C-EF5B-61BCD6C754E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E65C183A-5C17-D4FC-2E7C-B1CBC429EF77}"/>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区域和成员组织运营（区域主席向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05FA73C4-FCC4-153F-A70A-BF433AF12D6A}"/>
              </a:ext>
            </a:extLst>
          </p:cNvPr>
          <p:cNvSpPr txBox="1">
            <a:spLocks/>
          </p:cNvSpPr>
          <p:nvPr/>
        </p:nvSpPr>
        <p:spPr>
          <a:xfrm>
            <a:off x="513937" y="4456290"/>
            <a:ext cx="908260"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非洲特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6" name="TextBox 5">
            <a:extLst>
              <a:ext uri="{FF2B5EF4-FFF2-40B4-BE49-F238E27FC236}">
                <a16:creationId xmlns:a16="http://schemas.microsoft.com/office/drawing/2014/main" id="{C4A58FE7-671B-B9E5-35FB-0AD7B6C40C2A}"/>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亚太地区特奥会</a:t>
            </a:r>
          </a:p>
        </p:txBody>
      </p:sp>
      <p:sp>
        <p:nvSpPr>
          <p:cNvPr id="97" name="TextBox 5">
            <a:extLst>
              <a:ext uri="{FF2B5EF4-FFF2-40B4-BE49-F238E27FC236}">
                <a16:creationId xmlns:a16="http://schemas.microsoft.com/office/drawing/2014/main" id="{ADC996E1-BCBE-B18E-3704-578C49222CB7}"/>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东亚特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8" name="TextBox 5">
            <a:extLst>
              <a:ext uri="{FF2B5EF4-FFF2-40B4-BE49-F238E27FC236}">
                <a16:creationId xmlns:a16="http://schemas.microsoft.com/office/drawing/2014/main" id="{5C5B9D06-C304-2DD8-4167-D157222C6374}"/>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B84266C1-BEAE-70DC-CFE3-0436F19FB3B5}"/>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3F4DA721-0963-4308-4088-9EEB1C046A86}"/>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27BBE910-4158-D03E-AD40-1F9DB52D37DA}"/>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39" name="Rectángulo: esquinas redondeadas 38">
            <a:hlinkClick r:id="rId4" action="ppaction://hlinksldjump"/>
            <a:extLst>
              <a:ext uri="{FF2B5EF4-FFF2-40B4-BE49-F238E27FC236}">
                <a16:creationId xmlns:a16="http://schemas.microsoft.com/office/drawing/2014/main" id="{FDD1471B-13F6-EF57-A2E2-5BE68D7631A8}"/>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5" name="TextBox 5">
            <a:extLst>
              <a:ext uri="{FF2B5EF4-FFF2-40B4-BE49-F238E27FC236}">
                <a16:creationId xmlns:a16="http://schemas.microsoft.com/office/drawing/2014/main" id="{E81E48A0-4275-B150-BB75-975687384DB5}"/>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6" action="ppaction://hlinksldjump"/>
            <a:extLst>
              <a:ext uri="{FF2B5EF4-FFF2-40B4-BE49-F238E27FC236}">
                <a16:creationId xmlns:a16="http://schemas.microsoft.com/office/drawing/2014/main" id="{74581F2B-E79B-0CC0-2222-D34A4EA635B2}"/>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253049D9-F0B6-C96C-E249-480ED61E2D18}"/>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B5F9C4A7-583F-B796-0670-3000880CCDE3}"/>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sp>
        <p:nvSpPr>
          <p:cNvPr id="3" name="TextBox 5">
            <a:hlinkClick r:id="rId9" action="ppaction://hlinksldjump"/>
            <a:extLst>
              <a:ext uri="{FF2B5EF4-FFF2-40B4-BE49-F238E27FC236}">
                <a16:creationId xmlns:a16="http://schemas.microsoft.com/office/drawing/2014/main" id="{C34D0370-640F-3DAD-7B14-55FF936AE273}"/>
              </a:ext>
            </a:extLst>
          </p:cNvPr>
          <p:cNvSpPr txBox="1"/>
          <p:nvPr/>
        </p:nvSpPr>
        <p:spPr>
          <a:xfrm>
            <a:off x="4478826" y="1665906"/>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11" name="TextBox 5">
            <a:hlinkClick r:id="rId10" action="ppaction://hlinksldjump"/>
            <a:extLst>
              <a:ext uri="{FF2B5EF4-FFF2-40B4-BE49-F238E27FC236}">
                <a16:creationId xmlns:a16="http://schemas.microsoft.com/office/drawing/2014/main" id="{A655670E-3141-56CE-D940-3A2D8856C4F1}"/>
              </a:ext>
            </a:extLst>
          </p:cNvPr>
          <p:cNvSpPr txBox="1"/>
          <p:nvPr/>
        </p:nvSpPr>
        <p:spPr>
          <a:xfrm>
            <a:off x="5070204" y="2454128"/>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12" name="TextBox 5">
            <a:hlinkClick r:id="rId7" action="ppaction://hlinksldjump"/>
            <a:extLst>
              <a:ext uri="{FF2B5EF4-FFF2-40B4-BE49-F238E27FC236}">
                <a16:creationId xmlns:a16="http://schemas.microsoft.com/office/drawing/2014/main" id="{D59D53E2-714C-E027-E431-4B718B0E4D03}"/>
              </a:ext>
            </a:extLst>
          </p:cNvPr>
          <p:cNvSpPr txBox="1"/>
          <p:nvPr/>
        </p:nvSpPr>
        <p:spPr>
          <a:xfrm>
            <a:off x="4879760" y="3253511"/>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13" name="TextBox 5">
            <a:hlinkClick r:id="rId10" action="ppaction://hlinksldjump"/>
            <a:extLst>
              <a:ext uri="{FF2B5EF4-FFF2-40B4-BE49-F238E27FC236}">
                <a16:creationId xmlns:a16="http://schemas.microsoft.com/office/drawing/2014/main" id="{3AF625D3-ACDC-633C-B878-25A85FB2B800}"/>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15" name="TextBox 5">
            <a:hlinkClick r:id="rId5" action="ppaction://hlinksldjump"/>
            <a:extLst>
              <a:ext uri="{FF2B5EF4-FFF2-40B4-BE49-F238E27FC236}">
                <a16:creationId xmlns:a16="http://schemas.microsoft.com/office/drawing/2014/main" id="{D37FA568-E4F1-5CDD-3EA6-A6FFBAD5D19E}"/>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成员组织</a:t>
            </a:r>
            <a:endParaRPr lang="es-PA" b="1" dirty="0">
              <a:solidFill>
                <a:srgbClr val="292662"/>
              </a:solidFill>
              <a:latin typeface="Ubuntu Light" panose="020B0304030602030204" pitchFamily="34" charset="0"/>
              <a:ea typeface="SimSun" panose="02010600030101010101" pitchFamily="2" charset="-122"/>
            </a:endParaRPr>
          </a:p>
        </p:txBody>
      </p:sp>
      <p:sp>
        <p:nvSpPr>
          <p:cNvPr id="4" name="Rectángulo 121">
            <a:extLst>
              <a:ext uri="{FF2B5EF4-FFF2-40B4-BE49-F238E27FC236}">
                <a16:creationId xmlns:a16="http://schemas.microsoft.com/office/drawing/2014/main" id="{56119F18-BFF1-BB99-EED2-A10F028140FC}"/>
              </a:ext>
            </a:extLst>
          </p:cNvPr>
          <p:cNvSpPr/>
          <p:nvPr/>
        </p:nvSpPr>
        <p:spPr>
          <a:xfrm>
            <a:off x="2901"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5" name="Rectángulo 119">
            <a:extLst>
              <a:ext uri="{FF2B5EF4-FFF2-40B4-BE49-F238E27FC236}">
                <a16:creationId xmlns:a16="http://schemas.microsoft.com/office/drawing/2014/main" id="{A8DAF81E-2D87-AFEF-E1C7-1B7CFAF764F5}"/>
              </a:ext>
            </a:extLst>
          </p:cNvPr>
          <p:cNvSpPr/>
          <p:nvPr/>
        </p:nvSpPr>
        <p:spPr>
          <a:xfrm>
            <a:off x="2373800" y="2570944"/>
            <a:ext cx="7431152"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8" name="TextBox 5">
            <a:extLst>
              <a:ext uri="{FF2B5EF4-FFF2-40B4-BE49-F238E27FC236}">
                <a16:creationId xmlns:a16="http://schemas.microsoft.com/office/drawing/2014/main" id="{C6AE1F58-845E-7D6D-831A-3F0EFB203143}"/>
              </a:ext>
            </a:extLst>
          </p:cNvPr>
          <p:cNvSpPr txBox="1"/>
          <p:nvPr/>
        </p:nvSpPr>
        <p:spPr>
          <a:xfrm>
            <a:off x="2928100" y="2988177"/>
            <a:ext cx="6082735" cy="975652"/>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zh-cn" sz="1800" b="1" dirty="0">
                <a:solidFill>
                  <a:srgbClr val="F6891F"/>
                </a:solidFill>
                <a:effectLst/>
                <a:ea typeface="SimSun" panose="02010600030101010101" pitchFamily="2" charset="-122"/>
              </a:rPr>
              <a:t>国际特殊奥林匹克运动会 (SOI) </a:t>
            </a:r>
            <a:r>
              <a:rPr lang="zh-cn" sz="1800" dirty="0">
                <a:solidFill>
                  <a:srgbClr val="292662"/>
                </a:solidFill>
                <a:effectLst/>
                <a:ea typeface="SimSun" panose="02010600030101010101" pitchFamily="2" charset="-122"/>
              </a:rPr>
              <a:t>是组织的正式</a:t>
            </a:r>
            <a:r>
              <a:rPr lang="zh-cn" sz="1800">
                <a:solidFill>
                  <a:srgbClr val="292662"/>
                </a:solidFill>
                <a:effectLst/>
                <a:ea typeface="SimSun" panose="02010600030101010101" pitchFamily="2" charset="-122"/>
              </a:rPr>
              <a:t>名称</a:t>
            </a:r>
            <a:r>
              <a:rPr lang="zh-cn" sz="1800">
                <a:solidFill>
                  <a:srgbClr val="292662"/>
                </a:solidFill>
                <a:ea typeface="SimSun" panose="02010600030101010101" pitchFamily="2" charset="-122"/>
              </a:rPr>
              <a:t>，</a:t>
            </a:r>
            <a:br>
              <a:rPr lang="en-US" altLang="zh-CN" sz="1800">
                <a:solidFill>
                  <a:srgbClr val="292662"/>
                </a:solidFill>
                <a:ea typeface="SimSun" panose="02010600030101010101" pitchFamily="2" charset="-122"/>
              </a:rPr>
            </a:br>
            <a:r>
              <a:rPr lang="zh-cn" sz="1800">
                <a:solidFill>
                  <a:srgbClr val="292662"/>
                </a:solidFill>
                <a:ea typeface="SimSun" panose="02010600030101010101" pitchFamily="2" charset="-122"/>
              </a:rPr>
              <a:t>通常用于描述在我们国际总部</a:t>
            </a:r>
            <a:r>
              <a:rPr lang="zh-cn" sz="1800" dirty="0">
                <a:solidFill>
                  <a:srgbClr val="292662"/>
                </a:solidFill>
                <a:ea typeface="SimSun" panose="02010600030101010101" pitchFamily="2" charset="-122"/>
              </a:rPr>
              <a:t>工作的人员</a:t>
            </a:r>
            <a:r>
              <a:rPr lang="zh-cn" sz="1800">
                <a:solidFill>
                  <a:srgbClr val="292662"/>
                </a:solidFill>
                <a:ea typeface="SimSun" panose="02010600030101010101" pitchFamily="2" charset="-122"/>
              </a:rPr>
              <a:t>，他们负责</a:t>
            </a:r>
            <a:br>
              <a:rPr lang="en-US" altLang="zh-CN" sz="1800">
                <a:solidFill>
                  <a:srgbClr val="292662"/>
                </a:solidFill>
                <a:ea typeface="SimSun" panose="02010600030101010101" pitchFamily="2" charset="-122"/>
              </a:rPr>
            </a:br>
            <a:r>
              <a:rPr lang="zh-cn" sz="1800">
                <a:solidFill>
                  <a:srgbClr val="292662"/>
                </a:solidFill>
                <a:ea typeface="SimSun" panose="02010600030101010101" pitchFamily="2" charset="-122"/>
              </a:rPr>
              <a:t>组织</a:t>
            </a:r>
            <a:r>
              <a:rPr lang="zh-cn" sz="1800" dirty="0">
                <a:solidFill>
                  <a:srgbClr val="292662"/>
                </a:solidFill>
                <a:ea typeface="SimSun" panose="02010600030101010101" pitchFamily="2" charset="-122"/>
              </a:rPr>
              <a:t>的总体目标和愿景。</a:t>
            </a:r>
            <a:endParaRPr lang="es-PA" sz="2000" b="1" i="1" dirty="0">
              <a:solidFill>
                <a:srgbClr val="292662"/>
              </a:solidFill>
              <a:ea typeface="SimSun" panose="02010600030101010101" pitchFamily="2" charset="-122"/>
            </a:endParaRPr>
          </a:p>
        </p:txBody>
      </p:sp>
    </p:spTree>
    <p:extLst>
      <p:ext uri="{BB962C8B-B14F-4D97-AF65-F5344CB8AC3E}">
        <p14:creationId xmlns:p14="http://schemas.microsoft.com/office/powerpoint/2010/main" val="393398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AD1D-46EB-AF1A-7BB7-7BD9F46C41C2}"/>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E4D26CB6-035A-412A-6B07-6D0B774C9EE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AC19F9EB-3640-E1F3-75FC-61A04206B17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77" name="Conector recto 76">
            <a:extLst>
              <a:ext uri="{FF2B5EF4-FFF2-40B4-BE49-F238E27FC236}">
                <a16:creationId xmlns:a16="http://schemas.microsoft.com/office/drawing/2014/main" id="{61F0DE62-94E9-6D19-BE5E-DB09B97A678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CB1FC40D-E844-2076-AAC4-B67070737A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0AD4FD2-3577-05B8-096E-6477639F0F6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3" action="ppaction://hlinksldjump"/>
            <a:extLst>
              <a:ext uri="{FF2B5EF4-FFF2-40B4-BE49-F238E27FC236}">
                <a16:creationId xmlns:a16="http://schemas.microsoft.com/office/drawing/2014/main" id="{6BB2E382-26B3-495A-DEA5-6DA3EDECF90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469E6C62-286E-4D29-7D0E-A8FD0969742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8A741EE0-DB84-6BE9-471A-55AA69F2BB05}"/>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5DE0AAD8-4F2E-96EE-79B1-F77DD10AB1F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CF2DF84F-5B9D-BF10-2541-9D79DD0EB0A4}"/>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ECB1A323-CEB2-7730-5C79-C54181EEC8E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8E6654C9-4B94-A0B5-C8DD-F2978D2D1FAD}"/>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A991625A-AD26-4795-2C1B-C567BD9F531A}"/>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4" action="ppaction://hlinksldjump"/>
            <a:extLst>
              <a:ext uri="{FF2B5EF4-FFF2-40B4-BE49-F238E27FC236}">
                <a16:creationId xmlns:a16="http://schemas.microsoft.com/office/drawing/2014/main" id="{87AD202C-1961-92C8-7EF3-16E7F290A7DE}"/>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8" name="Rectángulo: esquinas redondeadas 27">
            <a:extLst>
              <a:ext uri="{FF2B5EF4-FFF2-40B4-BE49-F238E27FC236}">
                <a16:creationId xmlns:a16="http://schemas.microsoft.com/office/drawing/2014/main" id="{F1862589-8428-5A74-CB61-5198D6FDC37A}"/>
              </a:ext>
            </a:extLst>
          </p:cNvPr>
          <p:cNvSpPr/>
          <p:nvPr/>
        </p:nvSpPr>
        <p:spPr>
          <a:xfrm>
            <a:off x="8840333" y="2297530"/>
            <a:ext cx="2835730" cy="3566160"/>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C14581B5-84F8-6495-F216-C633EBCEBC61}"/>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5" action="ppaction://hlinksldjump"/>
            <a:extLst>
              <a:ext uri="{FF2B5EF4-FFF2-40B4-BE49-F238E27FC236}">
                <a16:creationId xmlns:a16="http://schemas.microsoft.com/office/drawing/2014/main" id="{A11D3DB1-7E02-9A83-9505-CEDF54974B4D}"/>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6" action="ppaction://hlinksldjump"/>
            <a:extLst>
              <a:ext uri="{FF2B5EF4-FFF2-40B4-BE49-F238E27FC236}">
                <a16:creationId xmlns:a16="http://schemas.microsoft.com/office/drawing/2014/main" id="{5D26D70F-6D95-F422-8DB3-BA4B922A248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59B695E8-F7E2-9423-D05D-63EF8526FA09}"/>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7"/>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7"/>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7"/>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7"/>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7"/>
              </a:buBlip>
            </a:pPr>
            <a:r>
              <a:rPr lang="zh-cn" sz="1300" kern="100" dirty="0">
                <a:solidFill>
                  <a:srgbClr val="292662"/>
                </a:solidFill>
                <a:ea typeface="SimSun" panose="02010600030101010101" pitchFamily="2" charset="-122"/>
              </a:rPr>
              <a:t>区域和成员组织运营（区域主席向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7"/>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7"/>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7"/>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7"/>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7"/>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7"/>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FC7562F9-D9C3-8C17-46A4-1EA31BEAAEDC}"/>
              </a:ext>
            </a:extLst>
          </p:cNvPr>
          <p:cNvSpPr txBox="1">
            <a:spLocks/>
          </p:cNvSpPr>
          <p:nvPr/>
        </p:nvSpPr>
        <p:spPr>
          <a:xfrm>
            <a:off x="513937" y="4456290"/>
            <a:ext cx="908260"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非洲特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6" name="TextBox 5">
            <a:extLst>
              <a:ext uri="{FF2B5EF4-FFF2-40B4-BE49-F238E27FC236}">
                <a16:creationId xmlns:a16="http://schemas.microsoft.com/office/drawing/2014/main" id="{70612674-11AF-030F-8241-C716D4422DC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亚太地区特奥会</a:t>
            </a:r>
          </a:p>
        </p:txBody>
      </p:sp>
      <p:sp>
        <p:nvSpPr>
          <p:cNvPr id="97" name="TextBox 5">
            <a:extLst>
              <a:ext uri="{FF2B5EF4-FFF2-40B4-BE49-F238E27FC236}">
                <a16:creationId xmlns:a16="http://schemas.microsoft.com/office/drawing/2014/main" id="{6AD1229E-BF03-1D43-D36B-9887BCE7A417}"/>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东亚特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8" name="TextBox 5">
            <a:extLst>
              <a:ext uri="{FF2B5EF4-FFF2-40B4-BE49-F238E27FC236}">
                <a16:creationId xmlns:a16="http://schemas.microsoft.com/office/drawing/2014/main" id="{FD74B73C-D89B-3083-3842-D215AFBDC9DB}"/>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50FA72F0-E987-B228-3D19-772CF2CCFDC4}"/>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9A55858A-2851-5475-6DD0-DFAA77E1D319}"/>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B4D22E39-2660-EA3F-03EB-AD6443364BBB}"/>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5" name="TextBox 5">
            <a:extLst>
              <a:ext uri="{FF2B5EF4-FFF2-40B4-BE49-F238E27FC236}">
                <a16:creationId xmlns:a16="http://schemas.microsoft.com/office/drawing/2014/main" id="{6FF7EDBF-01E7-3935-4715-E6696B97D162}"/>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5" action="ppaction://hlinksldjump"/>
            <a:extLst>
              <a:ext uri="{FF2B5EF4-FFF2-40B4-BE49-F238E27FC236}">
                <a16:creationId xmlns:a16="http://schemas.microsoft.com/office/drawing/2014/main" id="{83784A9D-C91C-2964-E7F2-28AA8228AFE3}"/>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C95FF093-35AE-12BD-F7F9-D775F82FD0F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37CDB53-A8DA-D817-538F-745A846D01A3}"/>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sp>
        <p:nvSpPr>
          <p:cNvPr id="16" name="Rectángulo: esquinas redondeadas 38">
            <a:hlinkClick r:id="rId3" action="ppaction://hlinksldjump"/>
            <a:extLst>
              <a:ext uri="{FF2B5EF4-FFF2-40B4-BE49-F238E27FC236}">
                <a16:creationId xmlns:a16="http://schemas.microsoft.com/office/drawing/2014/main" id="{E5CCC7D7-676B-D061-48E6-44A6185364CA}"/>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3" name="TextBox 5">
            <a:hlinkClick r:id="rId8" action="ppaction://hlinksldjump"/>
            <a:extLst>
              <a:ext uri="{FF2B5EF4-FFF2-40B4-BE49-F238E27FC236}">
                <a16:creationId xmlns:a16="http://schemas.microsoft.com/office/drawing/2014/main" id="{DCD9CAF6-0387-983F-D7B8-89CE138786E6}"/>
              </a:ext>
            </a:extLst>
          </p:cNvPr>
          <p:cNvSpPr txBox="1"/>
          <p:nvPr/>
        </p:nvSpPr>
        <p:spPr>
          <a:xfrm>
            <a:off x="4478826" y="1665906"/>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11" name="TextBox 5">
            <a:hlinkClick r:id="rId9" action="ppaction://hlinksldjump"/>
            <a:extLst>
              <a:ext uri="{FF2B5EF4-FFF2-40B4-BE49-F238E27FC236}">
                <a16:creationId xmlns:a16="http://schemas.microsoft.com/office/drawing/2014/main" id="{FB6BFE3B-ACBD-17E3-4AE7-F5B56B174480}"/>
              </a:ext>
            </a:extLst>
          </p:cNvPr>
          <p:cNvSpPr txBox="1"/>
          <p:nvPr/>
        </p:nvSpPr>
        <p:spPr>
          <a:xfrm>
            <a:off x="5070204" y="2454128"/>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12" name="TextBox 5">
            <a:hlinkClick r:id="rId10" action="ppaction://hlinksldjump"/>
            <a:extLst>
              <a:ext uri="{FF2B5EF4-FFF2-40B4-BE49-F238E27FC236}">
                <a16:creationId xmlns:a16="http://schemas.microsoft.com/office/drawing/2014/main" id="{D27E3F6A-C8E0-2E5F-9B3B-17F4E248F7BC}"/>
              </a:ext>
            </a:extLst>
          </p:cNvPr>
          <p:cNvSpPr txBox="1"/>
          <p:nvPr/>
        </p:nvSpPr>
        <p:spPr>
          <a:xfrm>
            <a:off x="4879760" y="3253511"/>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13" name="TextBox 5">
            <a:hlinkClick r:id="rId9" action="ppaction://hlinksldjump"/>
            <a:extLst>
              <a:ext uri="{FF2B5EF4-FFF2-40B4-BE49-F238E27FC236}">
                <a16:creationId xmlns:a16="http://schemas.microsoft.com/office/drawing/2014/main" id="{E9CC87D9-7577-2116-807B-C96C3B8C068C}"/>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14" name="TextBox 5">
            <a:hlinkClick r:id="rId6" action="ppaction://hlinksldjump"/>
            <a:extLst>
              <a:ext uri="{FF2B5EF4-FFF2-40B4-BE49-F238E27FC236}">
                <a16:creationId xmlns:a16="http://schemas.microsoft.com/office/drawing/2014/main" id="{88178AA2-EB68-1106-03FF-4B68FE0BF2F7}"/>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成员组织</a:t>
            </a:r>
            <a:endParaRPr lang="es-PA" b="1" dirty="0">
              <a:solidFill>
                <a:srgbClr val="292662"/>
              </a:solidFill>
              <a:latin typeface="Ubuntu Light" panose="020B0304030602030204" pitchFamily="34" charset="0"/>
              <a:ea typeface="SimSun" panose="02010600030101010101" pitchFamily="2" charset="-122"/>
            </a:endParaRPr>
          </a:p>
        </p:txBody>
      </p:sp>
      <p:sp>
        <p:nvSpPr>
          <p:cNvPr id="4" name="Rectángulo 121">
            <a:extLst>
              <a:ext uri="{FF2B5EF4-FFF2-40B4-BE49-F238E27FC236}">
                <a16:creationId xmlns:a16="http://schemas.microsoft.com/office/drawing/2014/main" id="{991C6734-6166-47D4-0030-32BFB28CAA04}"/>
              </a:ext>
            </a:extLst>
          </p:cNvPr>
          <p:cNvSpPr/>
          <p:nvPr/>
        </p:nvSpPr>
        <p:spPr>
          <a:xfrm>
            <a:off x="3233"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dirty="0">
                <a:ea typeface="SimSun" panose="02010600030101010101" pitchFamily="2" charset="-122"/>
              </a:rPr>
              <a:t>t</a:t>
            </a:r>
          </a:p>
        </p:txBody>
      </p:sp>
      <p:sp>
        <p:nvSpPr>
          <p:cNvPr id="5" name="Rectángulo 119">
            <a:extLst>
              <a:ext uri="{FF2B5EF4-FFF2-40B4-BE49-F238E27FC236}">
                <a16:creationId xmlns:a16="http://schemas.microsoft.com/office/drawing/2014/main" id="{2B3AD0DD-0EE2-C148-8FD4-F51B10CF12B4}"/>
              </a:ext>
            </a:extLst>
          </p:cNvPr>
          <p:cNvSpPr/>
          <p:nvPr/>
        </p:nvSpPr>
        <p:spPr>
          <a:xfrm>
            <a:off x="2228623" y="2455911"/>
            <a:ext cx="7807063" cy="191239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8" name="TextBox 5">
            <a:extLst>
              <a:ext uri="{FF2B5EF4-FFF2-40B4-BE49-F238E27FC236}">
                <a16:creationId xmlns:a16="http://schemas.microsoft.com/office/drawing/2014/main" id="{0E16A646-7211-2DED-D2CE-D268BD61013C}"/>
              </a:ext>
            </a:extLst>
          </p:cNvPr>
          <p:cNvSpPr txBox="1"/>
          <p:nvPr/>
        </p:nvSpPr>
        <p:spPr>
          <a:xfrm>
            <a:off x="2939098" y="2950769"/>
            <a:ext cx="6324168" cy="975652"/>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zh-cn" sz="1800" b="1" dirty="0">
                <a:solidFill>
                  <a:srgbClr val="F6891F"/>
                </a:solidFill>
                <a:effectLst/>
                <a:ea typeface="SimSun" panose="02010600030101010101" pitchFamily="2" charset="-122"/>
              </a:rPr>
              <a:t>全球领导团队</a:t>
            </a:r>
            <a:r>
              <a:rPr lang="zh-cn" sz="1800" dirty="0">
                <a:solidFill>
                  <a:srgbClr val="292662"/>
                </a:solidFill>
                <a:effectLst/>
                <a:ea typeface="SimSun" panose="02010600030101010101" pitchFamily="2" charset="-122"/>
              </a:rPr>
              <a:t>是特奥会的高级管理团队，</a:t>
            </a:r>
            <a:r>
              <a:rPr lang="zh-cn" sz="1800">
                <a:solidFill>
                  <a:srgbClr val="292662"/>
                </a:solidFill>
                <a:effectLst/>
                <a:ea typeface="SimSun" panose="02010600030101010101" pitchFamily="2" charset="-122"/>
              </a:rPr>
              <a:t>拥有丰富的企</a:t>
            </a:r>
            <a:br>
              <a:rPr lang="en-US" altLang="zh-CN" sz="1800">
                <a:solidFill>
                  <a:srgbClr val="292662"/>
                </a:solidFill>
                <a:effectLst/>
                <a:ea typeface="SimSun" panose="02010600030101010101" pitchFamily="2" charset="-122"/>
              </a:rPr>
            </a:br>
            <a:r>
              <a:rPr lang="zh-cn" sz="1800">
                <a:solidFill>
                  <a:srgbClr val="292662"/>
                </a:solidFill>
                <a:effectLst/>
                <a:ea typeface="SimSun" panose="02010600030101010101" pitchFamily="2" charset="-122"/>
              </a:rPr>
              <a:t>业和非营利组织经验</a:t>
            </a:r>
            <a:r>
              <a:rPr lang="zh-cn" sz="1800" dirty="0">
                <a:solidFill>
                  <a:srgbClr val="292662"/>
                </a:solidFill>
                <a:effectLst/>
                <a:ea typeface="SimSun" panose="02010600030101010101" pitchFamily="2" charset="-122"/>
              </a:rPr>
              <a:t>。该团队包括组织内主要部门的领导，全球领导团队向董事会报告，并为组织做出重要决策。</a:t>
            </a:r>
            <a:endParaRPr lang="es-PA" sz="2400" b="1" i="1" dirty="0">
              <a:solidFill>
                <a:srgbClr val="292662"/>
              </a:solidFill>
              <a:ea typeface="SimSun" panose="02010600030101010101" pitchFamily="2" charset="-122"/>
            </a:endParaRPr>
          </a:p>
        </p:txBody>
      </p:sp>
    </p:spTree>
    <p:extLst>
      <p:ext uri="{BB962C8B-B14F-4D97-AF65-F5344CB8AC3E}">
        <p14:creationId xmlns:p14="http://schemas.microsoft.com/office/powerpoint/2010/main" val="8992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8916BC-4192-A80C-FAFB-53AC72FB352A}"/>
              </a:ext>
            </a:extLst>
          </p:cNvPr>
          <p:cNvSpPr>
            <a:spLocks noGrp="1"/>
          </p:cNvSpPr>
          <p:nvPr>
            <p:ph type="body" sz="quarter" idx="11"/>
          </p:nvPr>
        </p:nvSpPr>
        <p:spPr>
          <a:xfrm>
            <a:off x="716278" y="3052962"/>
            <a:ext cx="4681537" cy="630156"/>
          </a:xfrm>
        </p:spPr>
        <p:txBody>
          <a:bodyPr>
            <a:normAutofit/>
          </a:bodyPr>
          <a:lstStyle/>
          <a:p>
            <a:r>
              <a:rPr lang="zh-cn" dirty="0">
                <a:ea typeface="SimSun" panose="02010600030101010101" pitchFamily="2" charset="-122"/>
              </a:rPr>
              <a:t>第一天</a:t>
            </a:r>
          </a:p>
        </p:txBody>
      </p:sp>
    </p:spTree>
    <p:extLst>
      <p:ext uri="{BB962C8B-B14F-4D97-AF65-F5344CB8AC3E}">
        <p14:creationId xmlns:p14="http://schemas.microsoft.com/office/powerpoint/2010/main" val="329306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16E6-CAFE-3399-965D-5E3429D98D8D}"/>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80E34A8D-AF56-7DD7-04EF-A0C807391684}"/>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FC46AD3-7EC7-3D72-4630-BF5D6FE3928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77" name="Conector recto 76">
            <a:extLst>
              <a:ext uri="{FF2B5EF4-FFF2-40B4-BE49-F238E27FC236}">
                <a16:creationId xmlns:a16="http://schemas.microsoft.com/office/drawing/2014/main" id="{713F7FA3-00A5-AD38-3F28-E8EBCA2BF066}"/>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F4512D33-1E2C-20EF-003A-AF65531C842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91630E6-0F1A-13C9-60E0-0C2D0A9F006E}"/>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4" action="ppaction://hlinksldjump"/>
            <a:extLst>
              <a:ext uri="{FF2B5EF4-FFF2-40B4-BE49-F238E27FC236}">
                <a16:creationId xmlns:a16="http://schemas.microsoft.com/office/drawing/2014/main" id="{639AF20B-3E2F-1E67-9D88-1C97B2BAB38E}"/>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12FC0BB8-18ED-1B4B-E4AE-4D9EE0B3F418}"/>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6352D827-1901-E505-805D-CE2AC8035CF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6D05549C-DBB6-69DD-E86B-45149888C6C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668CB6A5-2AE0-82D8-31AF-01B9AC0D003E}"/>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62987841-8841-6847-5343-F49420663294}"/>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1111397C-0783-6485-A898-6CEFEDA2A428}"/>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7F17F161-7CC8-E3DD-2A88-DAE369B863B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3" action="ppaction://hlinksldjump"/>
            <a:extLst>
              <a:ext uri="{FF2B5EF4-FFF2-40B4-BE49-F238E27FC236}">
                <a16:creationId xmlns:a16="http://schemas.microsoft.com/office/drawing/2014/main" id="{F9B97E11-2449-DEE5-B763-5E0FC77006E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8" name="Rectángulo: esquinas redondeadas 27">
            <a:extLst>
              <a:ext uri="{FF2B5EF4-FFF2-40B4-BE49-F238E27FC236}">
                <a16:creationId xmlns:a16="http://schemas.microsoft.com/office/drawing/2014/main" id="{5F79947D-BFDB-BFE2-5BEB-FA8E8B7B1708}"/>
              </a:ext>
            </a:extLst>
          </p:cNvPr>
          <p:cNvSpPr/>
          <p:nvPr/>
        </p:nvSpPr>
        <p:spPr>
          <a:xfrm>
            <a:off x="8840333" y="2297530"/>
            <a:ext cx="2835730" cy="3566160"/>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39" name="Rectángulo: esquinas redondeadas 38">
            <a:hlinkClick r:id="rId5" action="ppaction://hlinksldjump"/>
            <a:extLst>
              <a:ext uri="{FF2B5EF4-FFF2-40B4-BE49-F238E27FC236}">
                <a16:creationId xmlns:a16="http://schemas.microsoft.com/office/drawing/2014/main" id="{A954D87D-4773-75B3-2E59-4275394AA9A6}"/>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3C151D04-4974-3376-86ED-55EC16F15EDB}"/>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6" action="ppaction://hlinksldjump"/>
            <a:extLst>
              <a:ext uri="{FF2B5EF4-FFF2-40B4-BE49-F238E27FC236}">
                <a16:creationId xmlns:a16="http://schemas.microsoft.com/office/drawing/2014/main" id="{4021559C-C12C-F506-A8E2-27E2DDAB0A14}"/>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7" action="ppaction://hlinksldjump"/>
            <a:extLst>
              <a:ext uri="{FF2B5EF4-FFF2-40B4-BE49-F238E27FC236}">
                <a16:creationId xmlns:a16="http://schemas.microsoft.com/office/drawing/2014/main" id="{42228BEB-07E9-30F5-7C81-CF51E9FB29F4}"/>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63" name="TextBox 5">
            <a:hlinkClick r:id="rId7" action="ppaction://hlinksldjump"/>
            <a:extLst>
              <a:ext uri="{FF2B5EF4-FFF2-40B4-BE49-F238E27FC236}">
                <a16:creationId xmlns:a16="http://schemas.microsoft.com/office/drawing/2014/main" id="{DC23D9B9-27C7-6D82-CDC4-5B5501F1933F}"/>
              </a:ext>
            </a:extLst>
          </p:cNvPr>
          <p:cNvSpPr txBox="1"/>
          <p:nvPr/>
        </p:nvSpPr>
        <p:spPr>
          <a:xfrm>
            <a:off x="4478826" y="1683822"/>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64" name="TextBox 5">
            <a:hlinkClick r:id="rId3" action="ppaction://hlinksldjump"/>
            <a:extLst>
              <a:ext uri="{FF2B5EF4-FFF2-40B4-BE49-F238E27FC236}">
                <a16:creationId xmlns:a16="http://schemas.microsoft.com/office/drawing/2014/main" id="{B31D7F83-86A7-E547-FAC4-04099050C899}"/>
              </a:ext>
            </a:extLst>
          </p:cNvPr>
          <p:cNvSpPr txBox="1"/>
          <p:nvPr/>
        </p:nvSpPr>
        <p:spPr>
          <a:xfrm>
            <a:off x="5070204" y="2424860"/>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65" name="TextBox 5">
            <a:hlinkClick r:id="rId4" action="ppaction://hlinksldjump"/>
            <a:extLst>
              <a:ext uri="{FF2B5EF4-FFF2-40B4-BE49-F238E27FC236}">
                <a16:creationId xmlns:a16="http://schemas.microsoft.com/office/drawing/2014/main" id="{AB2F6E43-0D8A-33FA-2017-845EF4C054F9}"/>
              </a:ext>
            </a:extLst>
          </p:cNvPr>
          <p:cNvSpPr txBox="1"/>
          <p:nvPr/>
        </p:nvSpPr>
        <p:spPr>
          <a:xfrm>
            <a:off x="4879760" y="3253511"/>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69" name="TextBox 5">
            <a:hlinkClick r:id="rId3" action="ppaction://hlinksldjump"/>
            <a:extLst>
              <a:ext uri="{FF2B5EF4-FFF2-40B4-BE49-F238E27FC236}">
                <a16:creationId xmlns:a16="http://schemas.microsoft.com/office/drawing/2014/main" id="{A1BD30A6-61C2-FB77-D403-988E1B492C4B}"/>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E3E91C18-63E4-995A-C09E-A5091118B78E}"/>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区域和成员组织运营（区域主席向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8"/>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8"/>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A14259FB-5394-0E10-9B37-F8CCD6EB6450}"/>
              </a:ext>
            </a:extLst>
          </p:cNvPr>
          <p:cNvSpPr txBox="1">
            <a:spLocks/>
          </p:cNvSpPr>
          <p:nvPr/>
        </p:nvSpPr>
        <p:spPr>
          <a:xfrm>
            <a:off x="513937" y="4456290"/>
            <a:ext cx="908260"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非洲特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6" name="TextBox 5">
            <a:extLst>
              <a:ext uri="{FF2B5EF4-FFF2-40B4-BE49-F238E27FC236}">
                <a16:creationId xmlns:a16="http://schemas.microsoft.com/office/drawing/2014/main" id="{956D6FC1-1963-A1F6-6982-EAD97BC1064D}"/>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亚太地区特奥会</a:t>
            </a:r>
          </a:p>
        </p:txBody>
      </p:sp>
      <p:sp>
        <p:nvSpPr>
          <p:cNvPr id="97" name="TextBox 5">
            <a:extLst>
              <a:ext uri="{FF2B5EF4-FFF2-40B4-BE49-F238E27FC236}">
                <a16:creationId xmlns:a16="http://schemas.microsoft.com/office/drawing/2014/main" id="{21863F16-4119-D00E-6D93-0471AC97B851}"/>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东亚特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8" name="TextBox 5">
            <a:extLst>
              <a:ext uri="{FF2B5EF4-FFF2-40B4-BE49-F238E27FC236}">
                <a16:creationId xmlns:a16="http://schemas.microsoft.com/office/drawing/2014/main" id="{0DFE77D8-B5AA-EB23-367E-56A787CFD2EE}"/>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EB45A958-BB2C-96C1-D20C-23574E2CD93E}"/>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41B7A322-4C0F-2EA7-97E7-362D23793DF4}"/>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971AEA5F-7758-F396-F646-5E75121CEE15}"/>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2" name="TextBox 5">
            <a:hlinkClick r:id="rId5" action="ppaction://hlinksldjump"/>
            <a:extLst>
              <a:ext uri="{FF2B5EF4-FFF2-40B4-BE49-F238E27FC236}">
                <a16:creationId xmlns:a16="http://schemas.microsoft.com/office/drawing/2014/main" id="{6258AF59-92D4-C74B-A054-5C60321B15F6}"/>
              </a:ext>
            </a:extLst>
          </p:cNvPr>
          <p:cNvSpPr txBox="1"/>
          <p:nvPr/>
        </p:nvSpPr>
        <p:spPr>
          <a:xfrm>
            <a:off x="3785818"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a:t>
            </a:r>
            <a:endParaRPr lang="es-PA" dirty="0">
              <a:solidFill>
                <a:srgbClr val="292662"/>
              </a:solidFill>
              <a:ea typeface="SimSun" panose="02010600030101010101" pitchFamily="2" charset="-122"/>
            </a:endParaRPr>
          </a:p>
        </p:txBody>
      </p:sp>
      <p:sp>
        <p:nvSpPr>
          <p:cNvPr id="105" name="TextBox 5">
            <a:extLst>
              <a:ext uri="{FF2B5EF4-FFF2-40B4-BE49-F238E27FC236}">
                <a16:creationId xmlns:a16="http://schemas.microsoft.com/office/drawing/2014/main" id="{450F61D8-9EAF-C9BC-B6E9-E4DC3032362C}"/>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6" action="ppaction://hlinksldjump"/>
            <a:extLst>
              <a:ext uri="{FF2B5EF4-FFF2-40B4-BE49-F238E27FC236}">
                <a16:creationId xmlns:a16="http://schemas.microsoft.com/office/drawing/2014/main" id="{828CAE73-455D-EBC2-FBFA-183A2A8E2DDD}"/>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1046690C-A1C8-F14B-29B7-4EF64E3B932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45ED4A8E-EE00-B921-218E-118755FDCBDD}"/>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sp>
        <p:nvSpPr>
          <p:cNvPr id="4" name="Rectángulo 121">
            <a:extLst>
              <a:ext uri="{FF2B5EF4-FFF2-40B4-BE49-F238E27FC236}">
                <a16:creationId xmlns:a16="http://schemas.microsoft.com/office/drawing/2014/main" id="{DDE29163-2CB9-EAD0-D75D-64272463B968}"/>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4" name="Rectángulo 119">
            <a:extLst>
              <a:ext uri="{FF2B5EF4-FFF2-40B4-BE49-F238E27FC236}">
                <a16:creationId xmlns:a16="http://schemas.microsoft.com/office/drawing/2014/main" id="{EBEB007A-215B-6A64-586D-9506EEE1329C}"/>
              </a:ext>
            </a:extLst>
          </p:cNvPr>
          <p:cNvSpPr/>
          <p:nvPr/>
        </p:nvSpPr>
        <p:spPr>
          <a:xfrm>
            <a:off x="1212633" y="599548"/>
            <a:ext cx="9761177" cy="5172535"/>
          </a:xfrm>
          <a:prstGeom prst="roundRect">
            <a:avLst>
              <a:gd name="adj" fmla="val 1267"/>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5" name="TextBox 5">
            <a:extLst>
              <a:ext uri="{FF2B5EF4-FFF2-40B4-BE49-F238E27FC236}">
                <a16:creationId xmlns:a16="http://schemas.microsoft.com/office/drawing/2014/main" id="{DA0FF7FB-6DD5-34BD-CF2A-6E47A972B691}"/>
              </a:ext>
            </a:extLst>
          </p:cNvPr>
          <p:cNvSpPr txBox="1"/>
          <p:nvPr/>
        </p:nvSpPr>
        <p:spPr>
          <a:xfrm>
            <a:off x="1665101" y="1020576"/>
            <a:ext cx="8910216" cy="3943515"/>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r>
              <a:rPr lang="zh-cn" sz="1700" dirty="0">
                <a:solidFill>
                  <a:srgbClr val="292662"/>
                </a:solidFill>
                <a:effectLst/>
                <a:ea typeface="SimSun" panose="02010600030101010101" pitchFamily="2" charset="-122"/>
              </a:rPr>
              <a:t>常务董事领导全球七个区域办事处，支持区域内国家级和州/省级成员组织的持续发展。</a:t>
            </a:r>
          </a:p>
          <a:p>
            <a:endParaRPr lang="en-US" sz="1700" b="1" i="1" dirty="0">
              <a:solidFill>
                <a:srgbClr val="292662"/>
              </a:solidFill>
              <a:ea typeface="SimSun" panose="02010600030101010101" pitchFamily="2" charset="-122"/>
            </a:endParaRPr>
          </a:p>
          <a:p>
            <a:r>
              <a:rPr lang="zh-cn" sz="1700" dirty="0">
                <a:solidFill>
                  <a:srgbClr val="292662"/>
                </a:solidFill>
                <a:effectLst/>
                <a:ea typeface="SimSun" panose="02010600030101010101" pitchFamily="2" charset="-122"/>
              </a:rPr>
              <a:t>区域主席和常务董事是全球领导团队的成员。</a:t>
            </a:r>
            <a:endParaRPr lang="en-US" sz="1700" b="1" i="1" dirty="0">
              <a:solidFill>
                <a:srgbClr val="292662"/>
              </a:solidFill>
              <a:effectLst/>
              <a:ea typeface="SimSun" panose="02010600030101010101" pitchFamily="2" charset="-122"/>
            </a:endParaRPr>
          </a:p>
          <a:p>
            <a:endParaRPr lang="en-US" sz="1700" b="1" i="1" dirty="0">
              <a:solidFill>
                <a:srgbClr val="292662"/>
              </a:solidFill>
              <a:ea typeface="SimSun" panose="02010600030101010101" pitchFamily="2" charset="-122"/>
            </a:endParaRPr>
          </a:p>
          <a:p>
            <a:pPr>
              <a:lnSpc>
                <a:spcPct val="107000"/>
              </a:lnSpc>
              <a:spcAft>
                <a:spcPts val="800"/>
              </a:spcAft>
            </a:pPr>
            <a:r>
              <a:rPr lang="zh-cn" sz="1700" b="1" kern="100" dirty="0">
                <a:solidFill>
                  <a:srgbClr val="F6891F"/>
                </a:solidFill>
                <a:effectLst/>
                <a:ea typeface="SimSun" panose="02010600030101010101" pitchFamily="2" charset="-122"/>
                <a:cs typeface="Ubuntu" panose="020B0504030602030204" pitchFamily="34" charset="0"/>
              </a:rPr>
              <a:t>特奥会区域</a:t>
            </a:r>
            <a:endParaRPr lang="es-PA" sz="1700" kern="100" dirty="0">
              <a:solidFill>
                <a:srgbClr val="F6891F"/>
              </a:solidFill>
              <a:effectLst/>
              <a:ea typeface="SimSun" panose="02010600030101010101" pitchFamily="2" charset="-122"/>
            </a:endParaRPr>
          </a:p>
          <a:p>
            <a:pPr marL="446088" lvl="0" indent="-363538">
              <a:lnSpc>
                <a:spcPct val="90000"/>
              </a:lnSpc>
              <a:spcAft>
                <a:spcPts val="600"/>
              </a:spcAft>
              <a:buBlip>
                <a:blip r:embed="rId9"/>
              </a:buBlip>
            </a:pPr>
            <a:r>
              <a:rPr lang="zh-cn" sz="1700" dirty="0">
                <a:solidFill>
                  <a:srgbClr val="292662"/>
                </a:solidFill>
                <a:ea typeface="SimSun" panose="02010600030101010101" pitchFamily="2" charset="-122"/>
              </a:rPr>
              <a:t>非洲特奥会 (SOAF)</a:t>
            </a:r>
            <a:endParaRPr lang="es-PA" sz="1700" dirty="0">
              <a:solidFill>
                <a:srgbClr val="292662"/>
              </a:solidFill>
              <a:ea typeface="SimSun" panose="02010600030101010101" pitchFamily="2" charset="-122"/>
            </a:endParaRPr>
          </a:p>
          <a:p>
            <a:pPr marL="446088" lvl="0" indent="-363538">
              <a:lnSpc>
                <a:spcPct val="90000"/>
              </a:lnSpc>
              <a:spcAft>
                <a:spcPts val="600"/>
              </a:spcAft>
              <a:buBlip>
                <a:blip r:embed="rId9"/>
              </a:buBlip>
            </a:pPr>
            <a:r>
              <a:rPr lang="zh-cn" sz="1700" dirty="0">
                <a:solidFill>
                  <a:srgbClr val="292662"/>
                </a:solidFill>
                <a:ea typeface="SimSun" panose="02010600030101010101" pitchFamily="2" charset="-122"/>
              </a:rPr>
              <a:t>亚太地区特奥会 (SOAP)</a:t>
            </a:r>
          </a:p>
          <a:p>
            <a:pPr marL="446088" lvl="0" indent="-363538">
              <a:lnSpc>
                <a:spcPct val="90000"/>
              </a:lnSpc>
              <a:spcAft>
                <a:spcPts val="600"/>
              </a:spcAft>
              <a:buBlip>
                <a:blip r:embed="rId9"/>
              </a:buBlip>
            </a:pPr>
            <a:r>
              <a:rPr lang="zh-cn" sz="1700" dirty="0">
                <a:solidFill>
                  <a:srgbClr val="292662"/>
                </a:solidFill>
                <a:ea typeface="SimSun" panose="02010600030101010101" pitchFamily="2" charset="-122"/>
              </a:rPr>
              <a:t>东亚特奥会 (SOEA)</a:t>
            </a:r>
            <a:endParaRPr lang="es-PA" sz="1700" dirty="0">
              <a:solidFill>
                <a:srgbClr val="292662"/>
              </a:solidFill>
              <a:ea typeface="SimSun" panose="02010600030101010101" pitchFamily="2" charset="-122"/>
            </a:endParaRPr>
          </a:p>
          <a:p>
            <a:pPr marL="446088" lvl="0" indent="-363538">
              <a:lnSpc>
                <a:spcPct val="90000"/>
              </a:lnSpc>
              <a:spcAft>
                <a:spcPts val="600"/>
              </a:spcAft>
              <a:buBlip>
                <a:blip r:embed="rId9"/>
              </a:buBlip>
            </a:pPr>
            <a:r>
              <a:rPr lang="zh-cn" sz="1700" dirty="0">
                <a:solidFill>
                  <a:srgbClr val="292662"/>
                </a:solidFill>
                <a:ea typeface="SimSun" panose="02010600030101010101" pitchFamily="2" charset="-122"/>
              </a:rPr>
              <a:t>中东/北非特奥会 (SOMENA)</a:t>
            </a:r>
            <a:endParaRPr lang="es-PA" sz="1700" dirty="0">
              <a:solidFill>
                <a:srgbClr val="292662"/>
              </a:solidFill>
              <a:ea typeface="SimSun" panose="02010600030101010101" pitchFamily="2" charset="-122"/>
            </a:endParaRPr>
          </a:p>
          <a:p>
            <a:pPr marL="446088" indent="-363538">
              <a:lnSpc>
                <a:spcPct val="90000"/>
              </a:lnSpc>
              <a:spcAft>
                <a:spcPts val="600"/>
              </a:spcAft>
              <a:buBlip>
                <a:blip r:embed="rId9"/>
              </a:buBlip>
            </a:pPr>
            <a:r>
              <a:rPr lang="zh-cn" sz="1700" dirty="0">
                <a:solidFill>
                  <a:srgbClr val="292662"/>
                </a:solidFill>
                <a:ea typeface="SimSun" panose="02010600030101010101" pitchFamily="2" charset="-122"/>
              </a:rPr>
              <a:t>欧洲/欧亚特奥会 (SOEE)</a:t>
            </a:r>
            <a:endParaRPr lang="en-US" sz="1700" dirty="0">
              <a:solidFill>
                <a:srgbClr val="292662"/>
              </a:solidFill>
              <a:ea typeface="SimSun" panose="02010600030101010101" pitchFamily="2" charset="-122"/>
            </a:endParaRPr>
          </a:p>
          <a:p>
            <a:pPr marL="446088" lvl="0" indent="-363538">
              <a:lnSpc>
                <a:spcPct val="90000"/>
              </a:lnSpc>
              <a:spcAft>
                <a:spcPts val="600"/>
              </a:spcAft>
              <a:buBlip>
                <a:blip r:embed="rId9"/>
              </a:buBlip>
            </a:pPr>
            <a:r>
              <a:rPr lang="zh-cn" sz="1700" dirty="0">
                <a:solidFill>
                  <a:srgbClr val="292662"/>
                </a:solidFill>
                <a:ea typeface="SimSun" panose="02010600030101010101" pitchFamily="2" charset="-122"/>
              </a:rPr>
              <a:t>拉丁美洲特奥会 (SOLA)</a:t>
            </a:r>
            <a:endParaRPr lang="es-PA" sz="1700" dirty="0">
              <a:solidFill>
                <a:srgbClr val="292662"/>
              </a:solidFill>
              <a:ea typeface="SimSun" panose="02010600030101010101" pitchFamily="2" charset="-122"/>
            </a:endParaRPr>
          </a:p>
          <a:p>
            <a:pPr marL="446088" lvl="0" indent="-363538">
              <a:lnSpc>
                <a:spcPct val="90000"/>
              </a:lnSpc>
              <a:spcAft>
                <a:spcPts val="600"/>
              </a:spcAft>
              <a:buBlip>
                <a:blip r:embed="rId9"/>
              </a:buBlip>
            </a:pPr>
            <a:r>
              <a:rPr lang="zh-cn" sz="1700" dirty="0">
                <a:solidFill>
                  <a:srgbClr val="292662"/>
                </a:solidFill>
                <a:ea typeface="SimSun" panose="02010600030101010101" pitchFamily="2" charset="-122"/>
              </a:rPr>
              <a:t>北美特奥会 (SONA)</a:t>
            </a:r>
          </a:p>
          <a:p>
            <a:pPr marL="717550" lvl="1" indent="-187325">
              <a:lnSpc>
                <a:spcPct val="90000"/>
              </a:lnSpc>
              <a:spcAft>
                <a:spcPts val="600"/>
              </a:spcAft>
              <a:buFont typeface="Wingdings" panose="05000000000000000000" pitchFamily="2" charset="2"/>
              <a:buChar char="§"/>
            </a:pPr>
            <a:r>
              <a:rPr lang="zh-cn" sz="1700" dirty="0">
                <a:solidFill>
                  <a:srgbClr val="292662"/>
                </a:solidFill>
                <a:latin typeface="Ubuntu" panose="020B0504030602030204" pitchFamily="34" charset="0"/>
                <a:ea typeface="SimSun" panose="02010600030101010101" pitchFamily="2" charset="-122"/>
              </a:rPr>
              <a:t>加勒比海地区特奥会</a:t>
            </a:r>
            <a:endParaRPr lang="es-PA" sz="1700" dirty="0">
              <a:solidFill>
                <a:srgbClr val="292662"/>
              </a:solidFill>
              <a:latin typeface="Ubuntu" panose="020B0504030602030204" pitchFamily="34" charset="0"/>
              <a:ea typeface="SimSun" panose="02010600030101010101" pitchFamily="2" charset="-122"/>
            </a:endParaRPr>
          </a:p>
        </p:txBody>
      </p:sp>
    </p:spTree>
    <p:extLst>
      <p:ext uri="{BB962C8B-B14F-4D97-AF65-F5344CB8AC3E}">
        <p14:creationId xmlns:p14="http://schemas.microsoft.com/office/powerpoint/2010/main" val="112268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3B37-18D0-C728-1BCC-1FD85559AC98}"/>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4BD96825-5693-52D6-B21F-B12457E7B926}"/>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08CE64FE-D954-8464-11A2-45234B519DDD}"/>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77" name="Conector recto 76">
            <a:extLst>
              <a:ext uri="{FF2B5EF4-FFF2-40B4-BE49-F238E27FC236}">
                <a16:creationId xmlns:a16="http://schemas.microsoft.com/office/drawing/2014/main" id="{5BCE0487-2AFF-3CE0-6065-CA8E412CC8FB}"/>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89033A44-97E8-F624-2C63-F682236E7FDF}"/>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AF90CA0F-514F-26BD-7E7D-F802F862919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4" action="ppaction://hlinksldjump"/>
            <a:extLst>
              <a:ext uri="{FF2B5EF4-FFF2-40B4-BE49-F238E27FC236}">
                <a16:creationId xmlns:a16="http://schemas.microsoft.com/office/drawing/2014/main" id="{C42AB6B3-CEC0-44A9-FC62-9043CDAC00D1}"/>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F182C124-0ED8-3483-8D3D-B3D35F1A4E04}"/>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BEDC1437-BB47-FB43-34B5-B627FA7C6DAC}"/>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51C7C019-C2F7-2294-3D58-CC3370D431F9}"/>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E232CE32-B7CA-7932-8F7E-52FFF40A7C0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385E8449-15D7-B9EA-BD3D-E82DF486CF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39AD7C64-10B2-1738-B12B-FAA274BF8D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B5491400-A7A2-E64A-6AB8-492821F4EA68}"/>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5" action="ppaction://hlinksldjump"/>
            <a:extLst>
              <a:ext uri="{FF2B5EF4-FFF2-40B4-BE49-F238E27FC236}">
                <a16:creationId xmlns:a16="http://schemas.microsoft.com/office/drawing/2014/main" id="{A26C0A27-83E8-8D52-9C9E-7A95960E4DD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8" name="Rectángulo: esquinas redondeadas 27">
            <a:extLst>
              <a:ext uri="{FF2B5EF4-FFF2-40B4-BE49-F238E27FC236}">
                <a16:creationId xmlns:a16="http://schemas.microsoft.com/office/drawing/2014/main" id="{FBD63A13-344E-D782-F234-D84EFE06393F}"/>
              </a:ext>
            </a:extLst>
          </p:cNvPr>
          <p:cNvSpPr/>
          <p:nvPr/>
        </p:nvSpPr>
        <p:spPr>
          <a:xfrm>
            <a:off x="8840333" y="2297530"/>
            <a:ext cx="2835730" cy="3566160"/>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39" name="Rectángulo: esquinas redondeadas 38">
            <a:hlinkClick r:id="rId5" action="ppaction://hlinksldjump"/>
            <a:extLst>
              <a:ext uri="{FF2B5EF4-FFF2-40B4-BE49-F238E27FC236}">
                <a16:creationId xmlns:a16="http://schemas.microsoft.com/office/drawing/2014/main" id="{C220D6BB-114D-9E77-DBFF-028EBAEC24EB}"/>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C7C2FA57-7FCF-84ED-92C3-A9B24DE3C705}"/>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3" action="ppaction://hlinksldjump"/>
            <a:extLst>
              <a:ext uri="{FF2B5EF4-FFF2-40B4-BE49-F238E27FC236}">
                <a16:creationId xmlns:a16="http://schemas.microsoft.com/office/drawing/2014/main" id="{9FDCCFB2-3EDE-745E-EC1A-1C3870E6B0D7}"/>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4" action="ppaction://hlinksldjump"/>
            <a:extLst>
              <a:ext uri="{FF2B5EF4-FFF2-40B4-BE49-F238E27FC236}">
                <a16:creationId xmlns:a16="http://schemas.microsoft.com/office/drawing/2014/main" id="{87B8F5D7-AF84-4760-F6BA-C2A52A5A5A22}"/>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63" name="TextBox 5">
            <a:hlinkClick r:id="rId4" action="ppaction://hlinksldjump"/>
            <a:extLst>
              <a:ext uri="{FF2B5EF4-FFF2-40B4-BE49-F238E27FC236}">
                <a16:creationId xmlns:a16="http://schemas.microsoft.com/office/drawing/2014/main" id="{82B4405D-BF36-2AB2-7E44-981FA11887AD}"/>
              </a:ext>
            </a:extLst>
          </p:cNvPr>
          <p:cNvSpPr txBox="1"/>
          <p:nvPr/>
        </p:nvSpPr>
        <p:spPr>
          <a:xfrm>
            <a:off x="4478826" y="1701274"/>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64" name="TextBox 5">
            <a:hlinkClick r:id="rId3" action="ppaction://hlinksldjump"/>
            <a:extLst>
              <a:ext uri="{FF2B5EF4-FFF2-40B4-BE49-F238E27FC236}">
                <a16:creationId xmlns:a16="http://schemas.microsoft.com/office/drawing/2014/main" id="{B00683AA-B755-276C-1075-15BB809C07CF}"/>
              </a:ext>
            </a:extLst>
          </p:cNvPr>
          <p:cNvSpPr txBox="1"/>
          <p:nvPr/>
        </p:nvSpPr>
        <p:spPr>
          <a:xfrm>
            <a:off x="5070204" y="2438467"/>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65" name="TextBox 5">
            <a:hlinkClick r:id="rId4" action="ppaction://hlinksldjump"/>
            <a:extLst>
              <a:ext uri="{FF2B5EF4-FFF2-40B4-BE49-F238E27FC236}">
                <a16:creationId xmlns:a16="http://schemas.microsoft.com/office/drawing/2014/main" id="{440DE3E7-D5F9-4438-A372-6031063E5122}"/>
              </a:ext>
            </a:extLst>
          </p:cNvPr>
          <p:cNvSpPr txBox="1"/>
          <p:nvPr/>
        </p:nvSpPr>
        <p:spPr>
          <a:xfrm>
            <a:off x="4879760" y="3264617"/>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69" name="TextBox 5">
            <a:hlinkClick r:id="rId5" action="ppaction://hlinksldjump"/>
            <a:extLst>
              <a:ext uri="{FF2B5EF4-FFF2-40B4-BE49-F238E27FC236}">
                <a16:creationId xmlns:a16="http://schemas.microsoft.com/office/drawing/2014/main" id="{8345F8C0-5FD5-81D7-CFB5-1E6463D77151}"/>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4B0F595B-430A-D22A-3C8F-FA5084275548}"/>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6"/>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6"/>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6"/>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6"/>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6"/>
              </a:buBlip>
            </a:pPr>
            <a:r>
              <a:rPr lang="zh-cn" sz="1300" kern="100" dirty="0">
                <a:solidFill>
                  <a:srgbClr val="292662"/>
                </a:solidFill>
                <a:ea typeface="SimSun" panose="02010600030101010101" pitchFamily="2" charset="-122"/>
              </a:rPr>
              <a:t>区域和成员组织运营（区域主席向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6"/>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6"/>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6"/>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6"/>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6"/>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6"/>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8846504B-7716-ABBE-CF45-B283C304D046}"/>
              </a:ext>
            </a:extLst>
          </p:cNvPr>
          <p:cNvSpPr txBox="1">
            <a:spLocks/>
          </p:cNvSpPr>
          <p:nvPr/>
        </p:nvSpPr>
        <p:spPr>
          <a:xfrm>
            <a:off x="513937" y="4456290"/>
            <a:ext cx="908260"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非洲特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6" name="TextBox 5">
            <a:extLst>
              <a:ext uri="{FF2B5EF4-FFF2-40B4-BE49-F238E27FC236}">
                <a16:creationId xmlns:a16="http://schemas.microsoft.com/office/drawing/2014/main" id="{BEC0C824-FF05-BE65-A4CB-6DE81A90C80B}"/>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亚太地区特奥会</a:t>
            </a:r>
          </a:p>
        </p:txBody>
      </p:sp>
      <p:sp>
        <p:nvSpPr>
          <p:cNvPr id="97" name="TextBox 5">
            <a:extLst>
              <a:ext uri="{FF2B5EF4-FFF2-40B4-BE49-F238E27FC236}">
                <a16:creationId xmlns:a16="http://schemas.microsoft.com/office/drawing/2014/main" id="{2BC965A0-EC2A-A9B6-3AB9-68C27DC6746E}"/>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东亚特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8" name="TextBox 5">
            <a:extLst>
              <a:ext uri="{FF2B5EF4-FFF2-40B4-BE49-F238E27FC236}">
                <a16:creationId xmlns:a16="http://schemas.microsoft.com/office/drawing/2014/main" id="{5B2F7FAA-3FC3-64B9-A4DB-0D58378D29CE}"/>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464FF784-381D-3E9D-BAA6-6D54BC182E11}"/>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C40A25BA-DFBF-1871-0283-E1661A7FFFA2}"/>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F23C0536-7DFF-5672-2F3B-2D1563D00503}"/>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zh-cn" sz="1200" dirty="0">
              <a:solidFill>
                <a:srgbClr val="292662"/>
              </a:solidFill>
              <a:ea typeface="SimSun" panose="02010600030101010101" pitchFamily="2" charset="-122"/>
            </a:endParaRPr>
          </a:p>
        </p:txBody>
      </p:sp>
      <p:sp>
        <p:nvSpPr>
          <p:cNvPr id="102" name="TextBox 5">
            <a:hlinkClick r:id="rId5" action="ppaction://hlinksldjump"/>
            <a:extLst>
              <a:ext uri="{FF2B5EF4-FFF2-40B4-BE49-F238E27FC236}">
                <a16:creationId xmlns:a16="http://schemas.microsoft.com/office/drawing/2014/main" id="{DEB55E0B-306D-30B5-CD8F-94E8DDA9CD42}"/>
              </a:ext>
            </a:extLst>
          </p:cNvPr>
          <p:cNvSpPr txBox="1"/>
          <p:nvPr/>
        </p:nvSpPr>
        <p:spPr>
          <a:xfrm>
            <a:off x="3785818"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ea typeface="SimSun" panose="02010600030101010101" pitchFamily="2" charset="-122"/>
              </a:rPr>
              <a:t>成员组织</a:t>
            </a:r>
            <a:endParaRPr lang="es-PA" b="1" dirty="0">
              <a:solidFill>
                <a:srgbClr val="292662"/>
              </a:solidFill>
              <a:ea typeface="SimSun" panose="02010600030101010101" pitchFamily="2" charset="-122"/>
            </a:endParaRPr>
          </a:p>
        </p:txBody>
      </p:sp>
      <p:sp>
        <p:nvSpPr>
          <p:cNvPr id="105" name="TextBox 5">
            <a:extLst>
              <a:ext uri="{FF2B5EF4-FFF2-40B4-BE49-F238E27FC236}">
                <a16:creationId xmlns:a16="http://schemas.microsoft.com/office/drawing/2014/main" id="{F2D23487-22AE-8173-5B50-983C3A2782AC}"/>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3" action="ppaction://hlinksldjump"/>
            <a:extLst>
              <a:ext uri="{FF2B5EF4-FFF2-40B4-BE49-F238E27FC236}">
                <a16:creationId xmlns:a16="http://schemas.microsoft.com/office/drawing/2014/main" id="{9FCD6B53-81DE-D7AA-F3F6-42352A386199}"/>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D7B2AD79-486C-5AA7-E291-05A658BEC0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7DE5EA0-5A1E-0722-A71C-C6BD5DBB5FE5}"/>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sp>
        <p:nvSpPr>
          <p:cNvPr id="4" name="Rectángulo 121">
            <a:extLst>
              <a:ext uri="{FF2B5EF4-FFF2-40B4-BE49-F238E27FC236}">
                <a16:creationId xmlns:a16="http://schemas.microsoft.com/office/drawing/2014/main" id="{A7965660-22C7-6CE1-4DEC-7342C1D764C9}"/>
              </a:ext>
            </a:extLst>
          </p:cNvPr>
          <p:cNvSpPr/>
          <p:nvPr/>
        </p:nvSpPr>
        <p:spPr>
          <a:xfrm>
            <a:off x="1714" y="0"/>
            <a:ext cx="12192000" cy="6857999"/>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3" name="Rectángulo 119">
            <a:extLst>
              <a:ext uri="{FF2B5EF4-FFF2-40B4-BE49-F238E27FC236}">
                <a16:creationId xmlns:a16="http://schemas.microsoft.com/office/drawing/2014/main" id="{07D97CFE-5326-8E3F-B665-6FC575335075}"/>
              </a:ext>
            </a:extLst>
          </p:cNvPr>
          <p:cNvSpPr/>
          <p:nvPr/>
        </p:nvSpPr>
        <p:spPr>
          <a:xfrm>
            <a:off x="1314036" y="795255"/>
            <a:ext cx="9233584" cy="3721662"/>
          </a:xfrm>
          <a:prstGeom prst="roundRect">
            <a:avLst>
              <a:gd name="adj" fmla="val 2284"/>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5" name="TextBox 5">
            <a:extLst>
              <a:ext uri="{FF2B5EF4-FFF2-40B4-BE49-F238E27FC236}">
                <a16:creationId xmlns:a16="http://schemas.microsoft.com/office/drawing/2014/main" id="{093461F6-EB2C-C0E7-CECE-AC0A79DCE9D0}"/>
              </a:ext>
            </a:extLst>
          </p:cNvPr>
          <p:cNvSpPr txBox="1"/>
          <p:nvPr/>
        </p:nvSpPr>
        <p:spPr>
          <a:xfrm>
            <a:off x="1741050" y="1247691"/>
            <a:ext cx="8431827" cy="3112968"/>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20000"/>
              </a:lnSpc>
              <a:spcAft>
                <a:spcPts val="600"/>
              </a:spcAft>
            </a:pPr>
            <a:r>
              <a:rPr lang="zh-cn" sz="1700" dirty="0">
                <a:solidFill>
                  <a:srgbClr val="292662"/>
                </a:solidFill>
                <a:effectLst/>
                <a:ea typeface="SimSun" panose="02010600030101010101" pitchFamily="2" charset="-122"/>
              </a:rPr>
              <a:t>我们在全球 </a:t>
            </a:r>
            <a:r>
              <a:rPr lang="zh-cn" sz="1700" dirty="0">
                <a:solidFill>
                  <a:srgbClr val="F6891F"/>
                </a:solidFill>
                <a:effectLst/>
                <a:ea typeface="SimSun" panose="02010600030101010101" pitchFamily="2" charset="-122"/>
              </a:rPr>
              <a:t>200 多个国家/地区</a:t>
            </a:r>
            <a:r>
              <a:rPr lang="zh-cn" sz="1700" dirty="0">
                <a:solidFill>
                  <a:srgbClr val="292662"/>
                </a:solidFill>
                <a:effectLst/>
                <a:ea typeface="SimSun" panose="02010600030101010101" pitchFamily="2" charset="-122"/>
              </a:rPr>
              <a:t>和司法管辖区拥有</a:t>
            </a:r>
            <a:r>
              <a:rPr lang="zh-cn" sz="1700" dirty="0">
                <a:solidFill>
                  <a:srgbClr val="F6891F"/>
                </a:solidFill>
                <a:effectLst/>
                <a:ea typeface="SimSun" panose="02010600030101010101" pitchFamily="2" charset="-122"/>
              </a:rPr>
              <a:t> 250 个成员组织</a:t>
            </a:r>
            <a:r>
              <a:rPr lang="zh-cn" sz="1700" dirty="0">
                <a:solidFill>
                  <a:srgbClr val="292662"/>
                </a:solidFill>
                <a:effectLst/>
                <a:ea typeface="SimSun" panose="02010600030101010101" pitchFamily="2" charset="-122"/>
              </a:rPr>
              <a:t>，这些成员组织是开展工作的地方。</a:t>
            </a:r>
            <a:endParaRPr lang="en-US" sz="1700" dirty="0">
              <a:solidFill>
                <a:srgbClr val="292662"/>
              </a:solidFill>
              <a:ea typeface="SimSun" panose="02010600030101010101" pitchFamily="2" charset="-122"/>
            </a:endParaRPr>
          </a:p>
          <a:p>
            <a:pPr>
              <a:lnSpc>
                <a:spcPct val="120000"/>
              </a:lnSpc>
              <a:spcAft>
                <a:spcPts val="600"/>
              </a:spcAft>
            </a:pPr>
            <a:r>
              <a:rPr lang="zh-cn" sz="1700" dirty="0">
                <a:solidFill>
                  <a:srgbClr val="292662"/>
                </a:solidFill>
                <a:effectLst/>
                <a:ea typeface="SimSun" panose="02010600030101010101" pitchFamily="2" charset="-122"/>
              </a:rPr>
              <a:t>这些成员组织由特奥会认证。它们与特奥会签订了许可协议，获得在其管辖范围内使用名称、徽标和其他商标的合法权利，以开展体育运动和其他活动，并以 SO 的名义筹集资金。此外，成员组织还可以享受认证带来的诸多好处，包括共同的战略和愿景、全球领导力和资源、国际比赛和峰会等。</a:t>
            </a:r>
            <a:endParaRPr lang="en-US" sz="1700" dirty="0">
              <a:solidFill>
                <a:srgbClr val="292662"/>
              </a:solidFill>
              <a:ea typeface="SimSun" panose="02010600030101010101" pitchFamily="2" charset="-122"/>
            </a:endParaRPr>
          </a:p>
          <a:p>
            <a:pPr>
              <a:lnSpc>
                <a:spcPct val="120000"/>
              </a:lnSpc>
              <a:spcAft>
                <a:spcPts val="600"/>
              </a:spcAft>
            </a:pPr>
            <a:r>
              <a:rPr lang="zh-cn" sz="1700" dirty="0">
                <a:solidFill>
                  <a:srgbClr val="292662"/>
                </a:solidFill>
                <a:effectLst/>
                <a:ea typeface="SimSun" panose="02010600030101010101" pitchFamily="2" charset="-122"/>
              </a:rPr>
              <a:t>成员组织将使命和战略计划付诸实践。它们组织全国、州/省级和地方活动和比赛。</a:t>
            </a:r>
            <a:br>
              <a:rPr lang="en-US" altLang="zh-CN" sz="1700" dirty="0">
                <a:solidFill>
                  <a:srgbClr val="292662"/>
                </a:solidFill>
                <a:effectLst/>
                <a:ea typeface="SimSun" panose="02010600030101010101" pitchFamily="2" charset="-122"/>
              </a:rPr>
            </a:br>
            <a:r>
              <a:rPr lang="zh-cn" sz="1700" dirty="0">
                <a:solidFill>
                  <a:srgbClr val="292662"/>
                </a:solidFill>
                <a:effectLst/>
                <a:ea typeface="SimSun" panose="02010600030101010101" pitchFamily="2" charset="-122"/>
              </a:rPr>
              <a:t>成员组织为地方俱乐部提供指导、信息、资源、政策和程序。</a:t>
            </a:r>
            <a:endParaRPr lang="en-US" sz="1700" dirty="0">
              <a:solidFill>
                <a:srgbClr val="292662"/>
              </a:solidFill>
              <a:ea typeface="SimSun" panose="02010600030101010101" pitchFamily="2" charset="-122"/>
            </a:endParaRPr>
          </a:p>
          <a:p>
            <a:pPr>
              <a:lnSpc>
                <a:spcPct val="120000"/>
              </a:lnSpc>
              <a:spcAft>
                <a:spcPts val="600"/>
              </a:spcAft>
            </a:pPr>
            <a:r>
              <a:rPr lang="zh-cn" sz="1700" dirty="0">
                <a:solidFill>
                  <a:srgbClr val="292662"/>
                </a:solidFill>
                <a:effectLst/>
                <a:ea typeface="SimSun" panose="02010600030101010101" pitchFamily="2" charset="-122"/>
              </a:rPr>
              <a:t>每个成员组织都有董事会、组织秘书长/首席执行官、工作人员和志愿者</a:t>
            </a:r>
            <a:endParaRPr lang="es-PA" sz="1700" dirty="0">
              <a:solidFill>
                <a:srgbClr val="292662"/>
              </a:solidFill>
              <a:ea typeface="SimSun" panose="02010600030101010101" pitchFamily="2" charset="-122"/>
            </a:endParaRPr>
          </a:p>
        </p:txBody>
      </p:sp>
    </p:spTree>
    <p:extLst>
      <p:ext uri="{BB962C8B-B14F-4D97-AF65-F5344CB8AC3E}">
        <p14:creationId xmlns:p14="http://schemas.microsoft.com/office/powerpoint/2010/main" val="87440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A8DC-4EA0-70C0-5491-10D9191A3F66}"/>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B329D1B4-0150-D9EE-68ED-414C79ACA6D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22FE0AF-B91A-2F60-19B9-E8C24A485B96}"/>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ea typeface="SimSun" panose="02010600030101010101" pitchFamily="2" charset="-122"/>
            </a:endParaRPr>
          </a:p>
        </p:txBody>
      </p:sp>
      <p:cxnSp>
        <p:nvCxnSpPr>
          <p:cNvPr id="77" name="Conector recto 76">
            <a:extLst>
              <a:ext uri="{FF2B5EF4-FFF2-40B4-BE49-F238E27FC236}">
                <a16:creationId xmlns:a16="http://schemas.microsoft.com/office/drawing/2014/main" id="{5B0E8576-0A37-E36F-1B30-81FB6A426E2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E123B500-5994-2673-9A6F-4E43AF123632}"/>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27AB111-6DFA-B6E5-3CF9-7B912209342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9" name="Rectángulo: esquinas redondeadas 8">
            <a:hlinkClick r:id="rId4" action="ppaction://hlinksldjump"/>
            <a:extLst>
              <a:ext uri="{FF2B5EF4-FFF2-40B4-BE49-F238E27FC236}">
                <a16:creationId xmlns:a16="http://schemas.microsoft.com/office/drawing/2014/main" id="{E8060CF2-9E98-70CD-8490-FCC72043684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0" name="Rectángulo: esquinas redondeadas 9">
            <a:extLst>
              <a:ext uri="{FF2B5EF4-FFF2-40B4-BE49-F238E27FC236}">
                <a16:creationId xmlns:a16="http://schemas.microsoft.com/office/drawing/2014/main" id="{FD959C51-2CF5-7DC8-ECBA-628B46AD111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7" name="Rectángulo: esquinas redondeadas 16">
            <a:extLst>
              <a:ext uri="{FF2B5EF4-FFF2-40B4-BE49-F238E27FC236}">
                <a16:creationId xmlns:a16="http://schemas.microsoft.com/office/drawing/2014/main" id="{622CC3DC-C5F6-A22D-EE4E-A6C860F2A6E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8" name="Rectángulo: esquinas redondeadas 17">
            <a:extLst>
              <a:ext uri="{FF2B5EF4-FFF2-40B4-BE49-F238E27FC236}">
                <a16:creationId xmlns:a16="http://schemas.microsoft.com/office/drawing/2014/main" id="{38322BA8-312D-8CC8-D36E-4AD3885713CF}"/>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19" name="Rectángulo: esquinas redondeadas 18">
            <a:extLst>
              <a:ext uri="{FF2B5EF4-FFF2-40B4-BE49-F238E27FC236}">
                <a16:creationId xmlns:a16="http://schemas.microsoft.com/office/drawing/2014/main" id="{DCB1EECF-42F9-47F8-2A90-5A433AAA809D}"/>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3" name="Rectángulo: esquinas redondeadas 22">
            <a:extLst>
              <a:ext uri="{FF2B5EF4-FFF2-40B4-BE49-F238E27FC236}">
                <a16:creationId xmlns:a16="http://schemas.microsoft.com/office/drawing/2014/main" id="{4778BA2A-DAB7-C252-D3AB-B4E3EEC575F5}"/>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4" name="Rectángulo: esquinas redondeadas 23">
            <a:extLst>
              <a:ext uri="{FF2B5EF4-FFF2-40B4-BE49-F238E27FC236}">
                <a16:creationId xmlns:a16="http://schemas.microsoft.com/office/drawing/2014/main" id="{E9A647B2-00EF-85F6-AEDC-F1F68C7CF8FC}"/>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6" name="Rectángulo: esquinas redondeadas 25">
            <a:extLst>
              <a:ext uri="{FF2B5EF4-FFF2-40B4-BE49-F238E27FC236}">
                <a16:creationId xmlns:a16="http://schemas.microsoft.com/office/drawing/2014/main" id="{7104BE87-FF8C-EB54-E82A-B07576B94BE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7" name="Rectángulo: esquinas redondeadas 26">
            <a:hlinkClick r:id="rId4" action="ppaction://hlinksldjump"/>
            <a:extLst>
              <a:ext uri="{FF2B5EF4-FFF2-40B4-BE49-F238E27FC236}">
                <a16:creationId xmlns:a16="http://schemas.microsoft.com/office/drawing/2014/main" id="{1A9F2E99-A530-9824-0F0C-792975F1C61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28" name="Rectángulo: esquinas redondeadas 27">
            <a:extLst>
              <a:ext uri="{FF2B5EF4-FFF2-40B4-BE49-F238E27FC236}">
                <a16:creationId xmlns:a16="http://schemas.microsoft.com/office/drawing/2014/main" id="{8D6009C8-4834-B211-8F4A-D35D93D4F10F}"/>
              </a:ext>
            </a:extLst>
          </p:cNvPr>
          <p:cNvSpPr/>
          <p:nvPr/>
        </p:nvSpPr>
        <p:spPr>
          <a:xfrm>
            <a:off x="8840333" y="2297530"/>
            <a:ext cx="2835730" cy="3566160"/>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40" name="Rectángulo: esquinas redondeadas 39">
            <a:extLst>
              <a:ext uri="{FF2B5EF4-FFF2-40B4-BE49-F238E27FC236}">
                <a16:creationId xmlns:a16="http://schemas.microsoft.com/office/drawing/2014/main" id="{81E948EF-685A-FE00-6553-170FD983268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2" name="Rectángulo: esquinas redondeadas 61">
            <a:hlinkClick r:id="rId3" action="ppaction://hlinksldjump"/>
            <a:extLst>
              <a:ext uri="{FF2B5EF4-FFF2-40B4-BE49-F238E27FC236}">
                <a16:creationId xmlns:a16="http://schemas.microsoft.com/office/drawing/2014/main" id="{02E3D1EE-DB52-D055-11CE-25BF17A5DADC}"/>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6" name="Rectángulo: esquinas redondeadas 5">
            <a:hlinkClick r:id="rId4" action="ppaction://hlinksldjump"/>
            <a:extLst>
              <a:ext uri="{FF2B5EF4-FFF2-40B4-BE49-F238E27FC236}">
                <a16:creationId xmlns:a16="http://schemas.microsoft.com/office/drawing/2014/main" id="{50A19621-0358-1CD1-BA65-209730152E9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a typeface="SimSun" panose="02010600030101010101" pitchFamily="2" charset="-122"/>
            </a:endParaRPr>
          </a:p>
        </p:txBody>
      </p:sp>
      <p:sp>
        <p:nvSpPr>
          <p:cNvPr id="63" name="TextBox 5">
            <a:hlinkClick r:id="rId4" action="ppaction://hlinksldjump"/>
            <a:extLst>
              <a:ext uri="{FF2B5EF4-FFF2-40B4-BE49-F238E27FC236}">
                <a16:creationId xmlns:a16="http://schemas.microsoft.com/office/drawing/2014/main" id="{0976BB44-33D2-07A7-FE95-849D63BC4388}"/>
              </a:ext>
            </a:extLst>
          </p:cNvPr>
          <p:cNvSpPr txBox="1"/>
          <p:nvPr/>
        </p:nvSpPr>
        <p:spPr>
          <a:xfrm>
            <a:off x="4478826" y="1676301"/>
            <a:ext cx="3068886"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国际特奥会理事会和委员会</a:t>
            </a:r>
            <a:endParaRPr lang="es-PA" b="1" dirty="0">
              <a:solidFill>
                <a:srgbClr val="292662"/>
              </a:solidFill>
              <a:latin typeface="Ubuntu Light" panose="020B0304030602030204" pitchFamily="34" charset="0"/>
              <a:ea typeface="SimSun" panose="02010600030101010101" pitchFamily="2" charset="-122"/>
            </a:endParaRPr>
          </a:p>
        </p:txBody>
      </p:sp>
      <p:sp>
        <p:nvSpPr>
          <p:cNvPr id="64" name="TextBox 5">
            <a:hlinkClick r:id="rId3" action="ppaction://hlinksldjump"/>
            <a:extLst>
              <a:ext uri="{FF2B5EF4-FFF2-40B4-BE49-F238E27FC236}">
                <a16:creationId xmlns:a16="http://schemas.microsoft.com/office/drawing/2014/main" id="{6463033E-A3EE-3804-BB40-BC028627B7BB}"/>
              </a:ext>
            </a:extLst>
          </p:cNvPr>
          <p:cNvSpPr txBox="1"/>
          <p:nvPr/>
        </p:nvSpPr>
        <p:spPr>
          <a:xfrm>
            <a:off x="5070204" y="2447528"/>
            <a:ext cx="2051593"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国际特奥会 (SOI)</a:t>
            </a:r>
            <a:endParaRPr lang="es-PA" b="1" dirty="0">
              <a:solidFill>
                <a:srgbClr val="F7F5E8"/>
              </a:solidFill>
              <a:latin typeface="Ubuntu Light" panose="020B0304030602030204" pitchFamily="34" charset="0"/>
              <a:ea typeface="SimSun" panose="02010600030101010101" pitchFamily="2" charset="-122"/>
            </a:endParaRPr>
          </a:p>
        </p:txBody>
      </p:sp>
      <p:sp>
        <p:nvSpPr>
          <p:cNvPr id="65" name="TextBox 5">
            <a:hlinkClick r:id="rId4" action="ppaction://hlinksldjump"/>
            <a:extLst>
              <a:ext uri="{FF2B5EF4-FFF2-40B4-BE49-F238E27FC236}">
                <a16:creationId xmlns:a16="http://schemas.microsoft.com/office/drawing/2014/main" id="{472470CA-B3F7-BA7C-1702-4C1EEF8EDAA8}"/>
              </a:ext>
            </a:extLst>
          </p:cNvPr>
          <p:cNvSpPr txBox="1"/>
          <p:nvPr/>
        </p:nvSpPr>
        <p:spPr>
          <a:xfrm>
            <a:off x="4879760" y="3253511"/>
            <a:ext cx="250550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区域主席和常务董事）</a:t>
            </a:r>
            <a:endParaRPr lang="es-PA" i="1" dirty="0">
              <a:solidFill>
                <a:srgbClr val="F7F5E8"/>
              </a:solidFill>
              <a:ea typeface="SimSun" panose="02010600030101010101" pitchFamily="2" charset="-122"/>
            </a:endParaRPr>
          </a:p>
        </p:txBody>
      </p:sp>
      <p:sp>
        <p:nvSpPr>
          <p:cNvPr id="69" name="TextBox 5">
            <a:hlinkClick r:id="rId4" action="ppaction://hlinksldjump"/>
            <a:extLst>
              <a:ext uri="{FF2B5EF4-FFF2-40B4-BE49-F238E27FC236}">
                <a16:creationId xmlns:a16="http://schemas.microsoft.com/office/drawing/2014/main" id="{2368F4B2-4EE4-E7A4-B2FC-CAA9D1852A9C}"/>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F7F5E8"/>
                </a:solidFill>
                <a:effectLst/>
                <a:latin typeface="Ubuntu Light" panose="020B0304030602030204" pitchFamily="34" charset="0"/>
                <a:ea typeface="SimSun" panose="02010600030101010101" pitchFamily="2" charset="-122"/>
              </a:rPr>
              <a:t>全球领导团队 (GLT)</a:t>
            </a:r>
            <a:endParaRPr lang="es-PA" b="1" dirty="0">
              <a:solidFill>
                <a:srgbClr val="F7F5E8"/>
              </a:solidFill>
              <a:latin typeface="Ubuntu Light" panose="020B0304030602030204" pitchFamily="34" charset="0"/>
              <a:ea typeface="SimSun" panose="02010600030101010101" pitchFamily="2" charset="-122"/>
            </a:endParaRPr>
          </a:p>
        </p:txBody>
      </p:sp>
      <p:sp>
        <p:nvSpPr>
          <p:cNvPr id="78" name="TextBox 5">
            <a:extLst>
              <a:ext uri="{FF2B5EF4-FFF2-40B4-BE49-F238E27FC236}">
                <a16:creationId xmlns:a16="http://schemas.microsoft.com/office/drawing/2014/main" id="{15F98184-5695-598C-6C3D-BE42A77A3B3F}"/>
              </a:ext>
            </a:extLst>
          </p:cNvPr>
          <p:cNvSpPr txBox="1">
            <a:spLocks/>
          </p:cNvSpPr>
          <p:nvPr/>
        </p:nvSpPr>
        <p:spPr>
          <a:xfrm>
            <a:off x="8888937" y="2432498"/>
            <a:ext cx="2774562" cy="3278846"/>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5"/>
              </a:buBlip>
            </a:pPr>
            <a:r>
              <a:rPr lang="zh-cn" sz="1300" kern="100" dirty="0">
                <a:solidFill>
                  <a:srgbClr val="292662"/>
                </a:solidFill>
                <a:ea typeface="SimSun" panose="02010600030101010101" pitchFamily="2" charset="-122"/>
              </a:rPr>
              <a:t>运动与比赛</a:t>
            </a:r>
          </a:p>
          <a:p>
            <a:pPr marL="391500" indent="-285750">
              <a:lnSpc>
                <a:spcPct val="90000"/>
              </a:lnSpc>
              <a:spcAft>
                <a:spcPts val="800"/>
              </a:spcAft>
              <a:buBlip>
                <a:blip r:embed="rId5"/>
              </a:buBlip>
            </a:pPr>
            <a:r>
              <a:rPr lang="zh-cn" sz="1300" kern="100" dirty="0">
                <a:solidFill>
                  <a:srgbClr val="292662"/>
                </a:solidFill>
                <a:ea typeface="SimSun" panose="02010600030101010101" pitchFamily="2" charset="-122"/>
              </a:rPr>
              <a:t>健康</a:t>
            </a:r>
          </a:p>
          <a:p>
            <a:pPr marL="391500" indent="-285750">
              <a:lnSpc>
                <a:spcPct val="90000"/>
              </a:lnSpc>
              <a:spcAft>
                <a:spcPts val="800"/>
              </a:spcAft>
              <a:buBlip>
                <a:blip r:embed="rId5"/>
              </a:buBlip>
            </a:pPr>
            <a:r>
              <a:rPr lang="zh-cn" sz="1300" kern="100" dirty="0">
                <a:solidFill>
                  <a:srgbClr val="292662"/>
                </a:solidFill>
                <a:ea typeface="SimSun" panose="02010600030101010101" pitchFamily="2" charset="-122"/>
              </a:rPr>
              <a:t>全球青年与教育</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5"/>
              </a:buBlip>
            </a:pPr>
            <a:r>
              <a:rPr lang="zh-cn" sz="1300" kern="100" dirty="0">
                <a:solidFill>
                  <a:srgbClr val="292662"/>
                </a:solidFill>
                <a:ea typeface="SimSun" panose="02010600030101010101" pitchFamily="2" charset="-122"/>
              </a:rPr>
              <a:t>领导力与组织发展</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5"/>
              </a:buBlip>
            </a:pPr>
            <a:r>
              <a:rPr lang="zh-cn" sz="1300" kern="100" dirty="0">
                <a:solidFill>
                  <a:srgbClr val="292662"/>
                </a:solidFill>
                <a:ea typeface="SimSun" panose="02010600030101010101" pitchFamily="2" charset="-122"/>
              </a:rPr>
              <a:t>区域和成员组织运营（区域主席向 RPO 主管报告）</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5"/>
              </a:buBlip>
            </a:pPr>
            <a:r>
              <a:rPr lang="zh-cn" sz="1300" kern="100" dirty="0">
                <a:solidFill>
                  <a:srgbClr val="292662"/>
                </a:solidFill>
                <a:ea typeface="SimSun" panose="02010600030101010101" pitchFamily="2" charset="-122"/>
              </a:rPr>
              <a:t>政府关系</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5"/>
              </a:buBlip>
            </a:pPr>
            <a:r>
              <a:rPr lang="zh-cn" sz="1300" kern="100" dirty="0">
                <a:solidFill>
                  <a:srgbClr val="292662"/>
                </a:solidFill>
                <a:ea typeface="SimSun" panose="02010600030101010101" pitchFamily="2" charset="-122"/>
              </a:rPr>
              <a:t>营销传播</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5"/>
              </a:buBlip>
            </a:pPr>
            <a:r>
              <a:rPr lang="zh-cn" sz="1300" kern="100" dirty="0">
                <a:solidFill>
                  <a:srgbClr val="292662"/>
                </a:solidFill>
                <a:ea typeface="SimSun" panose="02010600030101010101" pitchFamily="2" charset="-122"/>
              </a:rPr>
              <a:t>信息与技术</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5"/>
              </a:buBlip>
            </a:pPr>
            <a:r>
              <a:rPr lang="zh-cn" sz="1300" kern="100" dirty="0">
                <a:solidFill>
                  <a:srgbClr val="292662"/>
                </a:solidFill>
                <a:ea typeface="SimSun" panose="02010600030101010101" pitchFamily="2" charset="-122"/>
              </a:rPr>
              <a:t>法务</a:t>
            </a:r>
            <a:endParaRPr lang="es-PA" sz="1300" kern="100" dirty="0">
              <a:solidFill>
                <a:srgbClr val="292662"/>
              </a:solidFill>
              <a:ea typeface="SimSun" panose="02010600030101010101" pitchFamily="2" charset="-122"/>
            </a:endParaRPr>
          </a:p>
          <a:p>
            <a:pPr marL="391500" lvl="0" indent="-285750">
              <a:lnSpc>
                <a:spcPct val="90000"/>
              </a:lnSpc>
              <a:spcAft>
                <a:spcPts val="800"/>
              </a:spcAft>
              <a:buBlip>
                <a:blip r:embed="rId5"/>
              </a:buBlip>
            </a:pPr>
            <a:r>
              <a:rPr lang="zh-cn" sz="1300" kern="100" dirty="0">
                <a:solidFill>
                  <a:srgbClr val="292662"/>
                </a:solidFill>
                <a:ea typeface="SimSun" panose="02010600030101010101" pitchFamily="2" charset="-122"/>
              </a:rPr>
              <a:t>财务</a:t>
            </a:r>
            <a:endParaRPr lang="es-PA" sz="1300" kern="100" dirty="0">
              <a:solidFill>
                <a:srgbClr val="292662"/>
              </a:solidFill>
              <a:ea typeface="SimSun" panose="02010600030101010101" pitchFamily="2" charset="-122"/>
            </a:endParaRPr>
          </a:p>
          <a:p>
            <a:pPr marL="391500" indent="-285750">
              <a:lnSpc>
                <a:spcPct val="90000"/>
              </a:lnSpc>
              <a:spcAft>
                <a:spcPts val="800"/>
              </a:spcAft>
              <a:buBlip>
                <a:blip r:embed="rId5"/>
              </a:buBlip>
            </a:pPr>
            <a:r>
              <a:rPr lang="zh-cn" sz="1300" kern="100" dirty="0">
                <a:solidFill>
                  <a:srgbClr val="292662"/>
                </a:solidFill>
                <a:ea typeface="SimSun" panose="02010600030101010101" pitchFamily="2" charset="-122"/>
              </a:rPr>
              <a:t>人力资源</a:t>
            </a:r>
            <a:endParaRPr lang="es-PA" sz="1300" kern="100" dirty="0">
              <a:solidFill>
                <a:srgbClr val="292662"/>
              </a:solidFill>
              <a:ea typeface="SimSun" panose="02010600030101010101" pitchFamily="2" charset="-122"/>
            </a:endParaRPr>
          </a:p>
        </p:txBody>
      </p:sp>
      <p:sp>
        <p:nvSpPr>
          <p:cNvPr id="79" name="TextBox 5">
            <a:extLst>
              <a:ext uri="{FF2B5EF4-FFF2-40B4-BE49-F238E27FC236}">
                <a16:creationId xmlns:a16="http://schemas.microsoft.com/office/drawing/2014/main" id="{1E18C276-1488-CA14-244D-540BD45F8468}"/>
              </a:ext>
            </a:extLst>
          </p:cNvPr>
          <p:cNvSpPr txBox="1">
            <a:spLocks/>
          </p:cNvSpPr>
          <p:nvPr/>
        </p:nvSpPr>
        <p:spPr>
          <a:xfrm>
            <a:off x="513937" y="4456290"/>
            <a:ext cx="908260"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非洲特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6" name="TextBox 5">
            <a:extLst>
              <a:ext uri="{FF2B5EF4-FFF2-40B4-BE49-F238E27FC236}">
                <a16:creationId xmlns:a16="http://schemas.microsoft.com/office/drawing/2014/main" id="{F44A6D51-D83F-2411-8307-2BF850CE98A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亚太地区特奥会</a:t>
            </a:r>
          </a:p>
        </p:txBody>
      </p:sp>
      <p:sp>
        <p:nvSpPr>
          <p:cNvPr id="97" name="TextBox 5">
            <a:extLst>
              <a:ext uri="{FF2B5EF4-FFF2-40B4-BE49-F238E27FC236}">
                <a16:creationId xmlns:a16="http://schemas.microsoft.com/office/drawing/2014/main" id="{54C7DA89-5652-54E8-CD34-31289AD979A0}"/>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a:solidFill>
                  <a:srgbClr val="292662"/>
                </a:solidFill>
                <a:ea typeface="SimSun" panose="02010600030101010101" pitchFamily="2" charset="-122"/>
              </a:rPr>
              <a:t>东亚特</a:t>
            </a:r>
            <a:br>
              <a:rPr lang="en-US" altLang="zh-CN" sz="1200" kern="100">
                <a:solidFill>
                  <a:srgbClr val="292662"/>
                </a:solidFill>
                <a:ea typeface="SimSun" panose="02010600030101010101" pitchFamily="2" charset="-122"/>
              </a:rPr>
            </a:br>
            <a:r>
              <a:rPr lang="zh-cn" sz="1200" kern="100">
                <a:solidFill>
                  <a:srgbClr val="292662"/>
                </a:solidFill>
                <a:ea typeface="SimSun" panose="02010600030101010101" pitchFamily="2" charset="-122"/>
              </a:rPr>
              <a:t>奥会</a:t>
            </a:r>
            <a:endParaRPr lang="zh-cn" sz="1200" kern="100" dirty="0">
              <a:solidFill>
                <a:srgbClr val="292662"/>
              </a:solidFill>
              <a:ea typeface="SimSun" panose="02010600030101010101" pitchFamily="2" charset="-122"/>
            </a:endParaRPr>
          </a:p>
        </p:txBody>
      </p:sp>
      <p:sp>
        <p:nvSpPr>
          <p:cNvPr id="98" name="TextBox 5">
            <a:extLst>
              <a:ext uri="{FF2B5EF4-FFF2-40B4-BE49-F238E27FC236}">
                <a16:creationId xmlns:a16="http://schemas.microsoft.com/office/drawing/2014/main" id="{A4EB3676-6621-3561-C69D-52B1495898BF}"/>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zh-cn" sz="1200" kern="100" dirty="0">
                <a:solidFill>
                  <a:srgbClr val="292662"/>
                </a:solidFill>
                <a:ea typeface="SimSun" panose="02010600030101010101" pitchFamily="2" charset="-122"/>
              </a:rPr>
              <a:t>欧洲/欧亚特奥会</a:t>
            </a:r>
          </a:p>
        </p:txBody>
      </p:sp>
      <p:sp>
        <p:nvSpPr>
          <p:cNvPr id="99" name="TextBox 5">
            <a:extLst>
              <a:ext uri="{FF2B5EF4-FFF2-40B4-BE49-F238E27FC236}">
                <a16:creationId xmlns:a16="http://schemas.microsoft.com/office/drawing/2014/main" id="{AF840AEF-4710-C6D7-2159-163F6943C37D}"/>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zh-cn" sz="1200" kern="100" dirty="0">
                <a:solidFill>
                  <a:srgbClr val="292662"/>
                </a:solidFill>
                <a:ea typeface="SimSun" panose="02010600030101010101" pitchFamily="2" charset="-122"/>
              </a:rPr>
              <a:t>拉丁美洲特奥会</a:t>
            </a:r>
          </a:p>
        </p:txBody>
      </p:sp>
      <p:sp>
        <p:nvSpPr>
          <p:cNvPr id="100" name="TextBox 5">
            <a:extLst>
              <a:ext uri="{FF2B5EF4-FFF2-40B4-BE49-F238E27FC236}">
                <a16:creationId xmlns:a16="http://schemas.microsoft.com/office/drawing/2014/main" id="{CD739F5D-1580-F54E-F92E-E989C48DB8AB}"/>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dirty="0">
                <a:solidFill>
                  <a:srgbClr val="292662"/>
                </a:solidFill>
                <a:ea typeface="SimSun" panose="02010600030101010101" pitchFamily="2" charset="-122"/>
              </a:rPr>
              <a:t>中东/</a:t>
            </a:r>
            <a:r>
              <a:rPr lang="zh-cn" sz="1200">
                <a:solidFill>
                  <a:srgbClr val="292662"/>
                </a:solidFill>
                <a:ea typeface="SimSun" panose="02010600030101010101" pitchFamily="2" charset="-122"/>
              </a:rPr>
              <a:t>北非特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es-PA" sz="1200" dirty="0">
              <a:solidFill>
                <a:srgbClr val="292662"/>
              </a:solidFill>
              <a:ea typeface="SimSun" panose="02010600030101010101" pitchFamily="2" charset="-122"/>
            </a:endParaRPr>
          </a:p>
        </p:txBody>
      </p:sp>
      <p:sp>
        <p:nvSpPr>
          <p:cNvPr id="101" name="TextBox 5">
            <a:extLst>
              <a:ext uri="{FF2B5EF4-FFF2-40B4-BE49-F238E27FC236}">
                <a16:creationId xmlns:a16="http://schemas.microsoft.com/office/drawing/2014/main" id="{B7CBCEFD-39E1-2A63-B539-D3130193505F}"/>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zh-cn" sz="1200">
                <a:solidFill>
                  <a:srgbClr val="292662"/>
                </a:solidFill>
                <a:ea typeface="SimSun" panose="02010600030101010101" pitchFamily="2" charset="-122"/>
              </a:rPr>
              <a:t>北美特</a:t>
            </a:r>
            <a:br>
              <a:rPr lang="en-US" altLang="zh-CN" sz="1200">
                <a:solidFill>
                  <a:srgbClr val="292662"/>
                </a:solidFill>
                <a:ea typeface="SimSun" panose="02010600030101010101" pitchFamily="2" charset="-122"/>
              </a:rPr>
            </a:br>
            <a:r>
              <a:rPr lang="zh-cn" sz="1200">
                <a:solidFill>
                  <a:srgbClr val="292662"/>
                </a:solidFill>
                <a:ea typeface="SimSun" panose="02010600030101010101" pitchFamily="2" charset="-122"/>
              </a:rPr>
              <a:t>奥会</a:t>
            </a:r>
            <a:endParaRPr lang="es-PA" sz="1200" dirty="0">
              <a:solidFill>
                <a:srgbClr val="292662"/>
              </a:solidFill>
              <a:ea typeface="SimSun" panose="02010600030101010101" pitchFamily="2" charset="-122"/>
            </a:endParaRPr>
          </a:p>
        </p:txBody>
      </p:sp>
      <p:sp>
        <p:nvSpPr>
          <p:cNvPr id="105" name="TextBox 5">
            <a:extLst>
              <a:ext uri="{FF2B5EF4-FFF2-40B4-BE49-F238E27FC236}">
                <a16:creationId xmlns:a16="http://schemas.microsoft.com/office/drawing/2014/main" id="{A3A02160-B01F-27A4-6104-A57CB34D5959}"/>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292662"/>
                </a:solidFill>
                <a:effectLst/>
                <a:ea typeface="SimSun" panose="02010600030101010101" pitchFamily="2" charset="-122"/>
              </a:rPr>
              <a:t>成员组织分支机构</a:t>
            </a:r>
            <a:endParaRPr lang="es-PA" i="1" dirty="0">
              <a:solidFill>
                <a:srgbClr val="292662"/>
              </a:solidFill>
              <a:ea typeface="SimSun" panose="02010600030101010101" pitchFamily="2" charset="-122"/>
            </a:endParaRPr>
          </a:p>
        </p:txBody>
      </p:sp>
      <p:sp>
        <p:nvSpPr>
          <p:cNvPr id="107" name="TextBox 5">
            <a:hlinkClick r:id="rId3" action="ppaction://hlinksldjump"/>
            <a:extLst>
              <a:ext uri="{FF2B5EF4-FFF2-40B4-BE49-F238E27FC236}">
                <a16:creationId xmlns:a16="http://schemas.microsoft.com/office/drawing/2014/main" id="{4AAB3CDB-1E6C-EBB9-FC9D-A0214D1396B4}"/>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dirty="0">
                <a:solidFill>
                  <a:srgbClr val="F7F5E8"/>
                </a:solidFill>
                <a:effectLst/>
                <a:ea typeface="SimSun" panose="02010600030101010101" pitchFamily="2" charset="-122"/>
              </a:rPr>
              <a:t>地方成员组织</a:t>
            </a:r>
            <a:endParaRPr lang="es-PA" i="1" dirty="0">
              <a:solidFill>
                <a:srgbClr val="F7F5E8"/>
              </a:solidFill>
              <a:ea typeface="SimSun" panose="02010600030101010101" pitchFamily="2" charset="-122"/>
            </a:endParaRPr>
          </a:p>
        </p:txBody>
      </p:sp>
      <p:cxnSp>
        <p:nvCxnSpPr>
          <p:cNvPr id="115" name="Conector recto 114">
            <a:extLst>
              <a:ext uri="{FF2B5EF4-FFF2-40B4-BE49-F238E27FC236}">
                <a16:creationId xmlns:a16="http://schemas.microsoft.com/office/drawing/2014/main" id="{42B17581-97BC-6557-FFA1-CC2689717C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DCD4E78-8834-2004-A632-A12568A0C508}"/>
              </a:ext>
            </a:extLst>
          </p:cNvPr>
          <p:cNvSpPr txBox="1"/>
          <p:nvPr/>
        </p:nvSpPr>
        <p:spPr>
          <a:xfrm>
            <a:off x="811899" y="807489"/>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组织结构</a:t>
            </a:r>
          </a:p>
        </p:txBody>
      </p:sp>
      <p:grpSp>
        <p:nvGrpSpPr>
          <p:cNvPr id="8" name="Group 7">
            <a:extLst>
              <a:ext uri="{FF2B5EF4-FFF2-40B4-BE49-F238E27FC236}">
                <a16:creationId xmlns:a16="http://schemas.microsoft.com/office/drawing/2014/main" id="{FDB8D5EE-A495-9C36-2623-F02C86E10A51}"/>
              </a:ext>
            </a:extLst>
          </p:cNvPr>
          <p:cNvGrpSpPr/>
          <p:nvPr/>
        </p:nvGrpSpPr>
        <p:grpSpPr>
          <a:xfrm>
            <a:off x="515939" y="5266620"/>
            <a:ext cx="7644355" cy="417815"/>
            <a:chOff x="515939" y="5266620"/>
            <a:chExt cx="7644355" cy="417815"/>
          </a:xfrm>
        </p:grpSpPr>
        <p:sp>
          <p:nvSpPr>
            <p:cNvPr id="14" name="Rectángulo: esquinas redondeadas 38">
              <a:hlinkClick r:id="rId4" action="ppaction://hlinksldjump"/>
              <a:extLst>
                <a:ext uri="{FF2B5EF4-FFF2-40B4-BE49-F238E27FC236}">
                  <a16:creationId xmlns:a16="http://schemas.microsoft.com/office/drawing/2014/main" id="{E3E57DA0-4320-E610-3108-3B542D7A2815}"/>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ea typeface="SimSun" panose="02010600030101010101" pitchFamily="2" charset="-122"/>
              </a:endParaRPr>
            </a:p>
          </p:txBody>
        </p:sp>
        <p:sp>
          <p:nvSpPr>
            <p:cNvPr id="15" name="TextBox 5">
              <a:hlinkClick r:id="rId4" action="ppaction://hlinksldjump"/>
              <a:extLst>
                <a:ext uri="{FF2B5EF4-FFF2-40B4-BE49-F238E27FC236}">
                  <a16:creationId xmlns:a16="http://schemas.microsoft.com/office/drawing/2014/main" id="{DF5DF186-CBF7-C0F8-C118-F2321B0221F5}"/>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zh-cn" b="1" dirty="0">
                  <a:solidFill>
                    <a:srgbClr val="292662"/>
                  </a:solidFill>
                  <a:effectLst/>
                  <a:latin typeface="Ubuntu Light" panose="020B0304030602030204" pitchFamily="34" charset="0"/>
                  <a:ea typeface="SimSun" panose="02010600030101010101" pitchFamily="2" charset="-122"/>
                </a:rPr>
                <a:t>成员组织</a:t>
              </a:r>
              <a:endParaRPr lang="es-PA" b="1" dirty="0">
                <a:solidFill>
                  <a:srgbClr val="292662"/>
                </a:solidFill>
                <a:latin typeface="Ubuntu Light" panose="020B0304030602030204" pitchFamily="34" charset="0"/>
                <a:ea typeface="SimSun" panose="02010600030101010101" pitchFamily="2" charset="-122"/>
              </a:endParaRPr>
            </a:p>
          </p:txBody>
        </p:sp>
      </p:grpSp>
      <p:sp>
        <p:nvSpPr>
          <p:cNvPr id="4" name="Rectángulo 121">
            <a:extLst>
              <a:ext uri="{FF2B5EF4-FFF2-40B4-BE49-F238E27FC236}">
                <a16:creationId xmlns:a16="http://schemas.microsoft.com/office/drawing/2014/main" id="{D1254AB6-2AD2-BC70-0B2E-A9B5DFC7763D}"/>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ea typeface="SimSun" panose="02010600030101010101" pitchFamily="2" charset="-122"/>
            </a:endParaRPr>
          </a:p>
        </p:txBody>
      </p:sp>
      <p:sp>
        <p:nvSpPr>
          <p:cNvPr id="3" name="Rectángulo 119">
            <a:extLst>
              <a:ext uri="{FF2B5EF4-FFF2-40B4-BE49-F238E27FC236}">
                <a16:creationId xmlns:a16="http://schemas.microsoft.com/office/drawing/2014/main" id="{D924ECBF-A2C9-0A66-3138-06FFE0ED0A5F}"/>
              </a:ext>
            </a:extLst>
          </p:cNvPr>
          <p:cNvSpPr/>
          <p:nvPr/>
        </p:nvSpPr>
        <p:spPr>
          <a:xfrm>
            <a:off x="2857669" y="2711367"/>
            <a:ext cx="6348839" cy="1658103"/>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ea typeface="SimSun" panose="02010600030101010101" pitchFamily="2" charset="-122"/>
            </a:endParaRPr>
          </a:p>
        </p:txBody>
      </p:sp>
      <p:sp>
        <p:nvSpPr>
          <p:cNvPr id="5" name="TextBox 5">
            <a:extLst>
              <a:ext uri="{FF2B5EF4-FFF2-40B4-BE49-F238E27FC236}">
                <a16:creationId xmlns:a16="http://schemas.microsoft.com/office/drawing/2014/main" id="{99B9EE48-FE88-51D4-63F2-7B9603990F13}"/>
              </a:ext>
            </a:extLst>
          </p:cNvPr>
          <p:cNvSpPr txBox="1"/>
          <p:nvPr/>
        </p:nvSpPr>
        <p:spPr>
          <a:xfrm>
            <a:off x="3465583" y="2935284"/>
            <a:ext cx="4980731" cy="1281633"/>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zh-cn" sz="1800" b="1" dirty="0">
                <a:solidFill>
                  <a:srgbClr val="F6891F"/>
                </a:solidFill>
                <a:effectLst/>
                <a:ea typeface="SimSun" panose="02010600030101010101" pitchFamily="2" charset="-122"/>
              </a:rPr>
              <a:t>地方俱乐部/成员组织</a:t>
            </a:r>
            <a:r>
              <a:rPr lang="zh-cn" sz="1800" dirty="0">
                <a:solidFill>
                  <a:srgbClr val="292662"/>
                </a:solidFill>
                <a:effectLst/>
                <a:ea typeface="SimSun" panose="02010600030101010101" pitchFamily="2" charset="-122"/>
              </a:rPr>
              <a:t>是在社区开展特奥会运动和非体育活动的有组织的地方单位/分支机构。它们让运动员、家庭、兄弟姐妹、教练和志愿者都参与其中。</a:t>
            </a:r>
            <a:endParaRPr lang="es-PA" sz="2400" b="1" i="1" dirty="0">
              <a:solidFill>
                <a:srgbClr val="292662"/>
              </a:solidFill>
              <a:ea typeface="SimSun" panose="02010600030101010101" pitchFamily="2" charset="-122"/>
            </a:endParaRPr>
          </a:p>
        </p:txBody>
      </p:sp>
    </p:spTree>
    <p:extLst>
      <p:ext uri="{BB962C8B-B14F-4D97-AF65-F5344CB8AC3E}">
        <p14:creationId xmlns:p14="http://schemas.microsoft.com/office/powerpoint/2010/main" val="195388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2BEF8-854C-FC20-81ED-8E92E1DD7A8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339945" y="575381"/>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B8095004-659A-6B43-8A2E-D6D801028B5A}"/>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A316CDF2-DEAB-0278-94BC-EBA878032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8D7C9DA4-DCEA-0092-A390-CCC5D9C182D0}"/>
              </a:ext>
            </a:extLst>
          </p:cNvPr>
          <p:cNvSpPr txBox="1"/>
          <p:nvPr/>
        </p:nvSpPr>
        <p:spPr>
          <a:xfrm>
            <a:off x="1337305" y="2053166"/>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智力障碍</a:t>
            </a:r>
          </a:p>
        </p:txBody>
      </p:sp>
      <p:pic>
        <p:nvPicPr>
          <p:cNvPr id="17" name="Picture 16" descr="一个带有橙色箭头的蓝色圆圈&#10;&#10;自动生成的描述">
            <a:extLst>
              <a:ext uri="{FF2B5EF4-FFF2-40B4-BE49-F238E27FC236}">
                <a16:creationId xmlns:a16="http://schemas.microsoft.com/office/drawing/2014/main" id="{2824FCC9-3726-5E63-CA5B-94A507E37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69112"/>
            <a:ext cx="414010" cy="414010"/>
          </a:xfrm>
          <a:prstGeom prst="rect">
            <a:avLst/>
          </a:prstGeom>
        </p:spPr>
      </p:pic>
      <p:sp>
        <p:nvSpPr>
          <p:cNvPr id="18" name="TextBox 17">
            <a:extLst>
              <a:ext uri="{FF2B5EF4-FFF2-40B4-BE49-F238E27FC236}">
                <a16:creationId xmlns:a16="http://schemas.microsoft.com/office/drawing/2014/main" id="{D39EF7C3-78B6-42DD-B7ED-295B0708EEF2}"/>
              </a:ext>
            </a:extLst>
          </p:cNvPr>
          <p:cNvSpPr txBox="1"/>
          <p:nvPr/>
        </p:nvSpPr>
        <p:spPr>
          <a:xfrm>
            <a:off x="1337305" y="2531767"/>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运动员</a:t>
            </a:r>
          </a:p>
        </p:txBody>
      </p:sp>
      <p:pic>
        <p:nvPicPr>
          <p:cNvPr id="21" name="Picture 20" descr="一个带有橙色箭头的蓝色圆圈&#10;&#10;自动生成的描述">
            <a:extLst>
              <a:ext uri="{FF2B5EF4-FFF2-40B4-BE49-F238E27FC236}">
                <a16:creationId xmlns:a16="http://schemas.microsoft.com/office/drawing/2014/main" id="{A2A5806F-2AC6-73D5-2920-35AEA2F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57480"/>
            <a:ext cx="414010" cy="414010"/>
          </a:xfrm>
          <a:prstGeom prst="rect">
            <a:avLst/>
          </a:prstGeom>
        </p:spPr>
      </p:pic>
      <p:sp>
        <p:nvSpPr>
          <p:cNvPr id="22" name="TextBox 21">
            <a:extLst>
              <a:ext uri="{FF2B5EF4-FFF2-40B4-BE49-F238E27FC236}">
                <a16:creationId xmlns:a16="http://schemas.microsoft.com/office/drawing/2014/main" id="{8EED142B-6DA0-BC02-00B8-E32D4A6583B7}"/>
              </a:ext>
            </a:extLst>
          </p:cNvPr>
          <p:cNvSpPr txBox="1"/>
          <p:nvPr/>
        </p:nvSpPr>
        <p:spPr>
          <a:xfrm>
            <a:off x="1337305" y="3526014"/>
            <a:ext cx="3323472"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Unified Sports</a:t>
            </a:r>
            <a:r>
              <a:rPr lang="zh-cn" b="1" baseline="30000" dirty="0">
                <a:solidFill>
                  <a:srgbClr val="292662"/>
                </a:solidFill>
                <a:latin typeface="Ubuntu Light" panose="020B0304030602030204" pitchFamily="34" charset="0"/>
                <a:ea typeface="SimSun" panose="02010600030101010101" pitchFamily="2" charset="-122"/>
              </a:rPr>
              <a:t>®</a:t>
            </a:r>
            <a:r>
              <a:rPr lang="zh-cn" b="1" dirty="0">
                <a:solidFill>
                  <a:srgbClr val="292662"/>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6012F39E-0E27-10F0-3447-333BC4D7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1664"/>
            <a:ext cx="414010" cy="414010"/>
          </a:xfrm>
          <a:prstGeom prst="rect">
            <a:avLst/>
          </a:prstGeom>
        </p:spPr>
      </p:pic>
      <p:sp>
        <p:nvSpPr>
          <p:cNvPr id="24" name="TextBox 23">
            <a:extLst>
              <a:ext uri="{FF2B5EF4-FFF2-40B4-BE49-F238E27FC236}">
                <a16:creationId xmlns:a16="http://schemas.microsoft.com/office/drawing/2014/main" id="{AEE5DBD2-D47B-11C5-B857-574DFC5C4175}"/>
              </a:ext>
            </a:extLst>
          </p:cNvPr>
          <p:cNvSpPr txBox="1"/>
          <p:nvPr/>
        </p:nvSpPr>
        <p:spPr>
          <a:xfrm>
            <a:off x="1337305" y="4035932"/>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D52F616C-12EB-914A-D730-B884B5B77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45850"/>
            <a:ext cx="414010" cy="414010"/>
          </a:xfrm>
          <a:prstGeom prst="rect">
            <a:avLst/>
          </a:prstGeom>
        </p:spPr>
      </p:pic>
      <p:sp>
        <p:nvSpPr>
          <p:cNvPr id="26" name="TextBox 25">
            <a:extLst>
              <a:ext uri="{FF2B5EF4-FFF2-40B4-BE49-F238E27FC236}">
                <a16:creationId xmlns:a16="http://schemas.microsoft.com/office/drawing/2014/main" id="{57852111-ED2D-C364-EFCC-2D19018C9FE5}"/>
              </a:ext>
            </a:extLst>
          </p:cNvPr>
          <p:cNvSpPr txBox="1"/>
          <p:nvPr/>
        </p:nvSpPr>
        <p:spPr>
          <a:xfrm>
            <a:off x="1337305" y="4524088"/>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融合学校</a:t>
            </a:r>
          </a:p>
        </p:txBody>
      </p:sp>
      <p:pic>
        <p:nvPicPr>
          <p:cNvPr id="10" name="Picture 9" descr="一个带有橙色箭头的蓝色圆圈&#10;&#10;自动生成的描述">
            <a:extLst>
              <a:ext uri="{FF2B5EF4-FFF2-40B4-BE49-F238E27FC236}">
                <a16:creationId xmlns:a16="http://schemas.microsoft.com/office/drawing/2014/main" id="{761F67D0-CCA7-063B-30DB-F9A6A2E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3296"/>
            <a:ext cx="414010" cy="414010"/>
          </a:xfrm>
          <a:prstGeom prst="rect">
            <a:avLst/>
          </a:prstGeom>
        </p:spPr>
      </p:pic>
      <p:sp>
        <p:nvSpPr>
          <p:cNvPr id="11" name="TextBox 10">
            <a:extLst>
              <a:ext uri="{FF2B5EF4-FFF2-40B4-BE49-F238E27FC236}">
                <a16:creationId xmlns:a16="http://schemas.microsoft.com/office/drawing/2014/main" id="{B5C907E8-F56D-1435-6F5C-C25A7C972283}"/>
              </a:ext>
            </a:extLst>
          </p:cNvPr>
          <p:cNvSpPr txBox="1"/>
          <p:nvPr/>
        </p:nvSpPr>
        <p:spPr>
          <a:xfrm>
            <a:off x="1337305" y="3021426"/>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18D80E99-1DB4-CE68-255D-435ED040757D}"/>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7" name="Text Placeholder 6">
            <a:extLst>
              <a:ext uri="{FF2B5EF4-FFF2-40B4-BE49-F238E27FC236}">
                <a16:creationId xmlns:a16="http://schemas.microsoft.com/office/drawing/2014/main" id="{F2B9738D-DA9E-82C6-77FF-3D352838CFE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47897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0CD3-8901-83F3-CAF0-A105D53494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AE1CC77-DEC1-BDAD-E4EF-8FF28A6399DB}"/>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19C5FE26-68DC-5488-EA92-73FAC3AB457C}"/>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07D87FF0-0D32-19FE-9DC5-17CF12FF2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56BD0728-BAF5-4AA6-AFE6-3D868F2F2271}"/>
              </a:ext>
            </a:extLst>
          </p:cNvPr>
          <p:cNvSpPr txBox="1"/>
          <p:nvPr/>
        </p:nvSpPr>
        <p:spPr>
          <a:xfrm>
            <a:off x="1337305" y="2053166"/>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智力障碍</a:t>
            </a:r>
          </a:p>
        </p:txBody>
      </p:sp>
      <p:sp>
        <p:nvSpPr>
          <p:cNvPr id="14" name="TextBox 13">
            <a:extLst>
              <a:ext uri="{FF2B5EF4-FFF2-40B4-BE49-F238E27FC236}">
                <a16:creationId xmlns:a16="http://schemas.microsoft.com/office/drawing/2014/main" id="{59DF5897-0F83-EF1D-E316-41AFA575EF6F}"/>
              </a:ext>
            </a:extLst>
          </p:cNvPr>
          <p:cNvSpPr txBox="1"/>
          <p:nvPr/>
        </p:nvSpPr>
        <p:spPr>
          <a:xfrm>
            <a:off x="4445000" y="2053166"/>
            <a:ext cx="6696476" cy="2062103"/>
          </a:xfrm>
          <a:prstGeom prst="rect">
            <a:avLst/>
          </a:prstGeom>
          <a:noFill/>
        </p:spPr>
        <p:txBody>
          <a:bodyPr wrap="square" rtlCol="0">
            <a:spAutoFit/>
          </a:bodyPr>
          <a:lstStyle/>
          <a:p>
            <a:pPr>
              <a:spcAft>
                <a:spcPts val="1200"/>
              </a:spcAft>
            </a:pPr>
            <a:r>
              <a:rPr lang="zh-cn" dirty="0">
                <a:latin typeface="Ubuntu Light" panose="020B0304030602030204" pitchFamily="34" charset="0"/>
                <a:ea typeface="SimSun" panose="02010600030101010101" pitchFamily="2" charset="-122"/>
              </a:rPr>
              <a:t>根据美国智力与发育障碍协会的定义，如果一个人符合三项标准，那么他或她就有智力障碍：</a:t>
            </a:r>
          </a:p>
          <a:p>
            <a:pPr marL="444500" indent="-355600">
              <a:spcAft>
                <a:spcPts val="600"/>
              </a:spcAft>
              <a:buBlip>
                <a:blip r:embed="rId4"/>
              </a:buBlip>
            </a:pPr>
            <a:r>
              <a:rPr lang="zh-cn" dirty="0">
                <a:latin typeface="Ubuntu Light" panose="020B0304030602030204" pitchFamily="34" charset="0"/>
                <a:ea typeface="SimSun" panose="02010600030101010101" pitchFamily="2" charset="-122"/>
              </a:rPr>
              <a:t>智商低于 70。</a:t>
            </a:r>
          </a:p>
          <a:p>
            <a:pPr marL="444500" indent="-355600">
              <a:spcAft>
                <a:spcPts val="600"/>
              </a:spcAft>
              <a:buBlip>
                <a:blip r:embed="rId4"/>
              </a:buBlip>
            </a:pPr>
            <a:r>
              <a:rPr lang="zh-cn" dirty="0">
                <a:latin typeface="Ubuntu Light" panose="020B0304030602030204" pitchFamily="34" charset="0"/>
                <a:ea typeface="SimSun" panose="02010600030101010101" pitchFamily="2" charset="-122"/>
              </a:rPr>
              <a:t>在以下一个或多个领域的适应性行为有明显的局限性</a:t>
            </a:r>
            <a:r>
              <a:rPr lang="zh-CN" altLang="en-US" dirty="0">
                <a:latin typeface="SimSun" panose="02010600030101010101" pitchFamily="2" charset="-122"/>
                <a:ea typeface="SimSun" panose="02010600030101010101" pitchFamily="2" charset="-122"/>
              </a:rPr>
              <a:t>：</a:t>
            </a:r>
            <a:br>
              <a:rPr lang="en-US" altLang="zh-CN" dirty="0">
                <a:latin typeface="Ubuntu Light" panose="020B0304030602030204" pitchFamily="34" charset="0"/>
                <a:ea typeface="SimSun" panose="02010600030101010101" pitchFamily="2" charset="-122"/>
              </a:rPr>
            </a:br>
            <a:r>
              <a:rPr lang="zh-cn" dirty="0">
                <a:latin typeface="Ubuntu Light" panose="020B0304030602030204" pitchFamily="34" charset="0"/>
                <a:ea typeface="SimSun" panose="02010600030101010101" pitchFamily="2" charset="-122"/>
              </a:rPr>
              <a:t>概念、社交或实践技能。</a:t>
            </a:r>
          </a:p>
          <a:p>
            <a:pPr marL="444500" indent="-355600">
              <a:spcAft>
                <a:spcPts val="600"/>
              </a:spcAft>
              <a:buBlip>
                <a:blip r:embed="rId4"/>
              </a:buBlip>
            </a:pPr>
            <a:r>
              <a:rPr lang="zh-cn" dirty="0">
                <a:latin typeface="Ubuntu Light" panose="020B0304030602030204" pitchFamily="34" charset="0"/>
                <a:ea typeface="SimSun" panose="02010600030101010101" pitchFamily="2" charset="-122"/>
              </a:rPr>
              <a:t>这种情况在 22 岁之前就表现出来了。</a:t>
            </a:r>
          </a:p>
        </p:txBody>
      </p:sp>
      <p:pic>
        <p:nvPicPr>
          <p:cNvPr id="17" name="Picture 16" descr="一个带有橙色箭头的蓝色圆圈&#10;&#10;自动生成的描述">
            <a:extLst>
              <a:ext uri="{FF2B5EF4-FFF2-40B4-BE49-F238E27FC236}">
                <a16:creationId xmlns:a16="http://schemas.microsoft.com/office/drawing/2014/main" id="{EA506378-4EE4-3E31-5945-C997C43A43F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E08C937D-9052-0AFB-3293-4A8B9BA72947}"/>
              </a:ext>
            </a:extLst>
          </p:cNvPr>
          <p:cNvSpPr txBox="1"/>
          <p:nvPr/>
        </p:nvSpPr>
        <p:spPr>
          <a:xfrm>
            <a:off x="1337305" y="2531767"/>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运动员</a:t>
            </a:r>
          </a:p>
        </p:txBody>
      </p:sp>
      <p:pic>
        <p:nvPicPr>
          <p:cNvPr id="21" name="Picture 20" descr="一个带有橙色箭头的蓝色圆圈&#10;&#10;自动生成的描述">
            <a:extLst>
              <a:ext uri="{FF2B5EF4-FFF2-40B4-BE49-F238E27FC236}">
                <a16:creationId xmlns:a16="http://schemas.microsoft.com/office/drawing/2014/main" id="{79954268-6491-B3D9-F527-E46E11F06BE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420697A0-0E56-6F9B-D3A4-BE1D920595BD}"/>
              </a:ext>
            </a:extLst>
          </p:cNvPr>
          <p:cNvSpPr txBox="1"/>
          <p:nvPr/>
        </p:nvSpPr>
        <p:spPr>
          <a:xfrm>
            <a:off x="1337305" y="3532847"/>
            <a:ext cx="3287961"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Unified Sports</a:t>
            </a:r>
            <a:r>
              <a:rPr lang="zh-cn" b="1" baseline="30000" dirty="0">
                <a:solidFill>
                  <a:schemeClr val="bg1">
                    <a:lumMod val="75000"/>
                  </a:schemeClr>
                </a:solidFill>
                <a:latin typeface="Ubuntu Light" panose="020B0304030602030204" pitchFamily="34" charset="0"/>
                <a:ea typeface="SimSun" panose="02010600030101010101" pitchFamily="2" charset="-122"/>
              </a:rPr>
              <a:t>®</a:t>
            </a:r>
            <a:r>
              <a:rPr lang="zh-cn" b="1" dirty="0">
                <a:solidFill>
                  <a:schemeClr val="bg1">
                    <a:lumMod val="75000"/>
                  </a:schemeClr>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B0A0904D-A096-32ED-9E9F-B057C534B92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85F019D9-1491-0636-42E6-0FAD1135FF50}"/>
              </a:ext>
            </a:extLst>
          </p:cNvPr>
          <p:cNvSpPr txBox="1"/>
          <p:nvPr/>
        </p:nvSpPr>
        <p:spPr>
          <a:xfrm>
            <a:off x="1337305" y="4042765"/>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0D3C885F-DA64-0939-B1E9-5BB976C0DEA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D1DA68D-B3DD-4373-E257-3C90F89B0B12}"/>
              </a:ext>
            </a:extLst>
          </p:cNvPr>
          <p:cNvSpPr txBox="1"/>
          <p:nvPr/>
        </p:nvSpPr>
        <p:spPr>
          <a:xfrm>
            <a:off x="1337305" y="4530921"/>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融合学校</a:t>
            </a:r>
          </a:p>
        </p:txBody>
      </p:sp>
      <p:pic>
        <p:nvPicPr>
          <p:cNvPr id="9" name="Picture 8" descr="一个带有橙色箭头的蓝色圆圈&#10;&#10;自动生成的描述">
            <a:extLst>
              <a:ext uri="{FF2B5EF4-FFF2-40B4-BE49-F238E27FC236}">
                <a16:creationId xmlns:a16="http://schemas.microsoft.com/office/drawing/2014/main" id="{7951A9DC-6E40-DA93-3625-C051F269505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C6DF4E3B-2686-F220-DD49-AFCB6C105F21}"/>
              </a:ext>
            </a:extLst>
          </p:cNvPr>
          <p:cNvSpPr txBox="1"/>
          <p:nvPr/>
        </p:nvSpPr>
        <p:spPr>
          <a:xfrm>
            <a:off x="1337305" y="302142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44CFBC53-F452-21AE-218C-4E4DB4A09D37}"/>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7" name="Text Placeholder 6">
            <a:extLst>
              <a:ext uri="{FF2B5EF4-FFF2-40B4-BE49-F238E27FC236}">
                <a16:creationId xmlns:a16="http://schemas.microsoft.com/office/drawing/2014/main" id="{8FD042CF-30E5-DCA0-6811-175BE709EA87}"/>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32103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668C-9E27-411C-7A37-E2081497DF5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C0B810D-D1A5-9A4C-69D6-5129BE5900B1}"/>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DCFF5EA4-E0C4-2316-0A38-22A818443B98}"/>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122DCDB5-87A8-C2D3-66A7-5D02CCF7B06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332128B6-A8BD-8AE9-0CA9-02B54F9634FD}"/>
              </a:ext>
            </a:extLst>
          </p:cNvPr>
          <p:cNvSpPr txBox="1"/>
          <p:nvPr/>
        </p:nvSpPr>
        <p:spPr>
          <a:xfrm>
            <a:off x="1337305" y="205316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智力障碍</a:t>
            </a:r>
          </a:p>
        </p:txBody>
      </p:sp>
      <p:sp>
        <p:nvSpPr>
          <p:cNvPr id="14" name="TextBox 13">
            <a:extLst>
              <a:ext uri="{FF2B5EF4-FFF2-40B4-BE49-F238E27FC236}">
                <a16:creationId xmlns:a16="http://schemas.microsoft.com/office/drawing/2014/main" id="{851C453A-D681-CAEB-ACAD-D42F003E38FF}"/>
              </a:ext>
            </a:extLst>
          </p:cNvPr>
          <p:cNvSpPr txBox="1"/>
          <p:nvPr/>
        </p:nvSpPr>
        <p:spPr>
          <a:xfrm>
            <a:off x="4445000" y="2563342"/>
            <a:ext cx="6515100" cy="1231106"/>
          </a:xfrm>
          <a:prstGeom prst="rect">
            <a:avLst/>
          </a:prstGeom>
          <a:noFill/>
        </p:spPr>
        <p:txBody>
          <a:bodyPr wrap="square" rtlCol="0">
            <a:spAutoFit/>
          </a:bodyPr>
          <a:lstStyle/>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经医学专家鉴定为有智力障碍的所有年龄和能力水平的个人</a:t>
            </a:r>
          </a:p>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年满 8 岁即可参加训练和比赛，无年龄上限</a:t>
            </a:r>
          </a:p>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8 岁以下儿童有资格参加幼儿运动员项目。</a:t>
            </a:r>
          </a:p>
        </p:txBody>
      </p:sp>
      <p:pic>
        <p:nvPicPr>
          <p:cNvPr id="17" name="Picture 16" descr="一个带有橙色箭头的蓝色圆圈&#10;&#10;自动生成的描述">
            <a:extLst>
              <a:ext uri="{FF2B5EF4-FFF2-40B4-BE49-F238E27FC236}">
                <a16:creationId xmlns:a16="http://schemas.microsoft.com/office/drawing/2014/main" id="{43AE87D9-F9FA-A055-A8B5-5C5C35696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B7BDCF6B-5D6B-A3ED-0670-F2AB9C1C85B6}"/>
              </a:ext>
            </a:extLst>
          </p:cNvPr>
          <p:cNvSpPr txBox="1"/>
          <p:nvPr/>
        </p:nvSpPr>
        <p:spPr>
          <a:xfrm>
            <a:off x="1337305" y="2531767"/>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运动员</a:t>
            </a:r>
          </a:p>
        </p:txBody>
      </p:sp>
      <p:pic>
        <p:nvPicPr>
          <p:cNvPr id="21" name="Picture 20" descr="一个带有橙色箭头的蓝色圆圈&#10;&#10;自动生成的描述">
            <a:extLst>
              <a:ext uri="{FF2B5EF4-FFF2-40B4-BE49-F238E27FC236}">
                <a16:creationId xmlns:a16="http://schemas.microsoft.com/office/drawing/2014/main" id="{2705C208-616D-ED9E-34EF-64FB2CEE365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603542FC-5E06-00DA-A32D-FBB17F678EBC}"/>
              </a:ext>
            </a:extLst>
          </p:cNvPr>
          <p:cNvSpPr txBox="1"/>
          <p:nvPr/>
        </p:nvSpPr>
        <p:spPr>
          <a:xfrm>
            <a:off x="1337305" y="3532847"/>
            <a:ext cx="3181429"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Unified Sports</a:t>
            </a:r>
            <a:r>
              <a:rPr lang="zh-cn" b="1" baseline="30000" dirty="0">
                <a:solidFill>
                  <a:schemeClr val="bg1">
                    <a:lumMod val="75000"/>
                  </a:schemeClr>
                </a:solidFill>
                <a:latin typeface="Ubuntu Light" panose="020B0304030602030204" pitchFamily="34" charset="0"/>
                <a:ea typeface="SimSun" panose="02010600030101010101" pitchFamily="2" charset="-122"/>
              </a:rPr>
              <a:t>®</a:t>
            </a:r>
            <a:r>
              <a:rPr lang="zh-cn" b="1" dirty="0">
                <a:solidFill>
                  <a:schemeClr val="bg1">
                    <a:lumMod val="75000"/>
                  </a:schemeClr>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9FDC457E-0B1A-19AC-0601-B55FFAD1B6F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C81A10B8-32A8-5FB0-4345-E375AC1A42CA}"/>
              </a:ext>
            </a:extLst>
          </p:cNvPr>
          <p:cNvSpPr txBox="1"/>
          <p:nvPr/>
        </p:nvSpPr>
        <p:spPr>
          <a:xfrm>
            <a:off x="1337305" y="4042765"/>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DFA513DA-CAD5-40A6-AFA3-12CF782A7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9C6123E-E90E-BEAB-70A7-D4F76AE868CC}"/>
              </a:ext>
            </a:extLst>
          </p:cNvPr>
          <p:cNvSpPr txBox="1"/>
          <p:nvPr/>
        </p:nvSpPr>
        <p:spPr>
          <a:xfrm>
            <a:off x="1337305" y="4530921"/>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融合学校</a:t>
            </a:r>
          </a:p>
        </p:txBody>
      </p:sp>
      <p:pic>
        <p:nvPicPr>
          <p:cNvPr id="12" name="Picture 11" descr="一个带有橙色箭头的蓝色圆圈&#10;&#10;自动生成的描述">
            <a:extLst>
              <a:ext uri="{FF2B5EF4-FFF2-40B4-BE49-F238E27FC236}">
                <a16:creationId xmlns:a16="http://schemas.microsoft.com/office/drawing/2014/main" id="{BA4BCBB5-BFEC-6D96-2C67-B5A1A807FE3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5" name="TextBox 14">
            <a:extLst>
              <a:ext uri="{FF2B5EF4-FFF2-40B4-BE49-F238E27FC236}">
                <a16:creationId xmlns:a16="http://schemas.microsoft.com/office/drawing/2014/main" id="{1A240195-4815-C6E1-0B6A-465A34541580}"/>
              </a:ext>
            </a:extLst>
          </p:cNvPr>
          <p:cNvSpPr txBox="1"/>
          <p:nvPr/>
        </p:nvSpPr>
        <p:spPr>
          <a:xfrm>
            <a:off x="1337305" y="302142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A94AEBE4-C712-DE19-B08C-6908D2869F56}"/>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7" name="Text Placeholder 6">
            <a:extLst>
              <a:ext uri="{FF2B5EF4-FFF2-40B4-BE49-F238E27FC236}">
                <a16:creationId xmlns:a16="http://schemas.microsoft.com/office/drawing/2014/main" id="{FA6264FB-3EC1-46C9-C9A8-7C0DE5718A8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44254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8055-28A7-0042-9644-2054548DCB8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E36A49-AFEE-E884-1B6A-DA6A8DD3044E}"/>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51B90E6B-9A78-1261-9E70-222FA13F26A9}"/>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8139D6F2-734A-ADD2-35A9-D360436B6B6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7675CAB6-0311-9999-C04E-432AB2F1B86C}"/>
              </a:ext>
            </a:extLst>
          </p:cNvPr>
          <p:cNvSpPr txBox="1"/>
          <p:nvPr/>
        </p:nvSpPr>
        <p:spPr>
          <a:xfrm>
            <a:off x="1337305" y="205316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智力障碍</a:t>
            </a:r>
          </a:p>
        </p:txBody>
      </p:sp>
      <p:sp>
        <p:nvSpPr>
          <p:cNvPr id="14" name="TextBox 13">
            <a:extLst>
              <a:ext uri="{FF2B5EF4-FFF2-40B4-BE49-F238E27FC236}">
                <a16:creationId xmlns:a16="http://schemas.microsoft.com/office/drawing/2014/main" id="{984B122B-9741-A51F-B2D0-78B39C9247E1}"/>
              </a:ext>
            </a:extLst>
          </p:cNvPr>
          <p:cNvSpPr txBox="1"/>
          <p:nvPr/>
        </p:nvSpPr>
        <p:spPr>
          <a:xfrm>
            <a:off x="4445000" y="3023602"/>
            <a:ext cx="6515100" cy="800219"/>
          </a:xfrm>
          <a:prstGeom prst="rect">
            <a:avLst/>
          </a:prstGeom>
          <a:noFill/>
        </p:spPr>
        <p:txBody>
          <a:bodyPr wrap="square" rtlCol="0">
            <a:spAutoFit/>
          </a:bodyPr>
          <a:lstStyle/>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鼓励参与特奥会的各个层面：志愿者、教练和融合运动伙伴</a:t>
            </a:r>
          </a:p>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大多数地方成员组织的重要组成部分</a:t>
            </a:r>
          </a:p>
        </p:txBody>
      </p:sp>
      <p:pic>
        <p:nvPicPr>
          <p:cNvPr id="17" name="Picture 16" descr="一个带有橙色箭头的蓝色圆圈&#10;&#10;自动生成的描述">
            <a:extLst>
              <a:ext uri="{FF2B5EF4-FFF2-40B4-BE49-F238E27FC236}">
                <a16:creationId xmlns:a16="http://schemas.microsoft.com/office/drawing/2014/main" id="{25C8EFF0-0DE9-4712-1DD3-ACFDD9A824E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7DC835B-F2A3-6BE5-886D-058F1FE84B1B}"/>
              </a:ext>
            </a:extLst>
          </p:cNvPr>
          <p:cNvSpPr txBox="1"/>
          <p:nvPr/>
        </p:nvSpPr>
        <p:spPr>
          <a:xfrm>
            <a:off x="1337305" y="2531767"/>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运动员</a:t>
            </a:r>
          </a:p>
        </p:txBody>
      </p:sp>
      <p:sp>
        <p:nvSpPr>
          <p:cNvPr id="22" name="TextBox 21">
            <a:extLst>
              <a:ext uri="{FF2B5EF4-FFF2-40B4-BE49-F238E27FC236}">
                <a16:creationId xmlns:a16="http://schemas.microsoft.com/office/drawing/2014/main" id="{34586C47-7A29-94D9-6887-1DBAED3B5E06}"/>
              </a:ext>
            </a:extLst>
          </p:cNvPr>
          <p:cNvSpPr txBox="1"/>
          <p:nvPr/>
        </p:nvSpPr>
        <p:spPr>
          <a:xfrm>
            <a:off x="1337305" y="3532847"/>
            <a:ext cx="3217278"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Unified Sports</a:t>
            </a:r>
            <a:r>
              <a:rPr lang="zh-cn" b="1" baseline="30000" dirty="0">
                <a:solidFill>
                  <a:schemeClr val="bg1">
                    <a:lumMod val="75000"/>
                  </a:schemeClr>
                </a:solidFill>
                <a:latin typeface="Ubuntu Light" panose="020B0304030602030204" pitchFamily="34" charset="0"/>
                <a:ea typeface="SimSun" panose="02010600030101010101" pitchFamily="2" charset="-122"/>
              </a:rPr>
              <a:t>®</a:t>
            </a:r>
            <a:r>
              <a:rPr lang="zh-cn" b="1" dirty="0">
                <a:solidFill>
                  <a:schemeClr val="bg1">
                    <a:lumMod val="75000"/>
                  </a:schemeClr>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C2C4C5B7-0357-2252-64F9-7990E72F5A9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93C051E0-0C83-298C-535D-E070A0A19C01}"/>
              </a:ext>
            </a:extLst>
          </p:cNvPr>
          <p:cNvSpPr txBox="1"/>
          <p:nvPr/>
        </p:nvSpPr>
        <p:spPr>
          <a:xfrm>
            <a:off x="1337305" y="4042765"/>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FDB76DB9-ED7A-4420-1426-9BF42C4917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0626B0E4-2DD9-7DE0-828A-08A80B8ED551}"/>
              </a:ext>
            </a:extLst>
          </p:cNvPr>
          <p:cNvSpPr txBox="1"/>
          <p:nvPr/>
        </p:nvSpPr>
        <p:spPr>
          <a:xfrm>
            <a:off x="1337305" y="4530921"/>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融合学校</a:t>
            </a:r>
          </a:p>
        </p:txBody>
      </p:sp>
      <p:pic>
        <p:nvPicPr>
          <p:cNvPr id="7" name="Picture 6" descr="一个带有橙色箭头的蓝色圆圈&#10;&#10;自动生成的描述">
            <a:extLst>
              <a:ext uri="{FF2B5EF4-FFF2-40B4-BE49-F238E27FC236}">
                <a16:creationId xmlns:a16="http://schemas.microsoft.com/office/drawing/2014/main" id="{6B800C11-C7E8-36F9-DCCF-8F6E6945039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一个带有橙色箭头的蓝色圆圈&#10;&#10;自动生成的描述">
            <a:extLst>
              <a:ext uri="{FF2B5EF4-FFF2-40B4-BE49-F238E27FC236}">
                <a16:creationId xmlns:a16="http://schemas.microsoft.com/office/drawing/2014/main" id="{B9596DFD-F5B5-BC4C-F171-21FC8EC5C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7BCEC19C-8C5E-66A1-2D66-8E7E7620E1E9}"/>
              </a:ext>
            </a:extLst>
          </p:cNvPr>
          <p:cNvSpPr txBox="1"/>
          <p:nvPr/>
        </p:nvSpPr>
        <p:spPr>
          <a:xfrm>
            <a:off x="1337305" y="3021426"/>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EDB88D3A-FB48-ACDD-298E-73F98062B66D}"/>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1" name="Text Placeholder 6">
            <a:extLst>
              <a:ext uri="{FF2B5EF4-FFF2-40B4-BE49-F238E27FC236}">
                <a16:creationId xmlns:a16="http://schemas.microsoft.com/office/drawing/2014/main" id="{B2AAA300-90C0-034F-9CDE-76A7F9833F7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06559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F926-D771-4AF2-C1E4-E54C9DCFD1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DA467F-9630-8BF1-1A6A-37806FE9AC1E}"/>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8007A68B-4F1B-58E2-721F-58AAD6DA5C13}"/>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E9F98C4A-7FCD-124A-D42D-2316D72C603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4B98356F-F9D3-F6B5-9E7C-3CEFD4481708}"/>
              </a:ext>
            </a:extLst>
          </p:cNvPr>
          <p:cNvSpPr txBox="1"/>
          <p:nvPr/>
        </p:nvSpPr>
        <p:spPr>
          <a:xfrm>
            <a:off x="1337305" y="205316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智力障碍</a:t>
            </a:r>
          </a:p>
        </p:txBody>
      </p:sp>
      <p:sp>
        <p:nvSpPr>
          <p:cNvPr id="14" name="TextBox 13">
            <a:extLst>
              <a:ext uri="{FF2B5EF4-FFF2-40B4-BE49-F238E27FC236}">
                <a16:creationId xmlns:a16="http://schemas.microsoft.com/office/drawing/2014/main" id="{9AD4BF9A-D88B-CD31-7F9A-F60B447F41EA}"/>
              </a:ext>
            </a:extLst>
          </p:cNvPr>
          <p:cNvSpPr txBox="1"/>
          <p:nvPr/>
        </p:nvSpPr>
        <p:spPr>
          <a:xfrm>
            <a:off x="4445000" y="3532847"/>
            <a:ext cx="6696705" cy="1077218"/>
          </a:xfrm>
          <a:prstGeom prst="rect">
            <a:avLst/>
          </a:prstGeom>
          <a:noFill/>
        </p:spPr>
        <p:txBody>
          <a:bodyPr wrap="square" rtlCol="0">
            <a:spAutoFit/>
          </a:bodyPr>
          <a:lstStyle/>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让有智力障碍和没有智力障碍人士加入到同一个队伍中。</a:t>
            </a:r>
          </a:p>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其灵感来自一个简单的原则：一起训练、一起比赛是增进友谊和了解的捷径。</a:t>
            </a:r>
          </a:p>
        </p:txBody>
      </p:sp>
      <p:pic>
        <p:nvPicPr>
          <p:cNvPr id="17" name="Picture 16" descr="一个带有橙色箭头的蓝色圆圈&#10;&#10;自动生成的描述">
            <a:extLst>
              <a:ext uri="{FF2B5EF4-FFF2-40B4-BE49-F238E27FC236}">
                <a16:creationId xmlns:a16="http://schemas.microsoft.com/office/drawing/2014/main" id="{F8680600-3298-ED87-FD98-BADBCE85F48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777FB2C-CF17-321C-A96B-CAA922CFAFB2}"/>
              </a:ext>
            </a:extLst>
          </p:cNvPr>
          <p:cNvSpPr txBox="1"/>
          <p:nvPr/>
        </p:nvSpPr>
        <p:spPr>
          <a:xfrm>
            <a:off x="1337305" y="2531767"/>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运动员</a:t>
            </a:r>
          </a:p>
        </p:txBody>
      </p:sp>
      <p:sp>
        <p:nvSpPr>
          <p:cNvPr id="22" name="TextBox 21">
            <a:extLst>
              <a:ext uri="{FF2B5EF4-FFF2-40B4-BE49-F238E27FC236}">
                <a16:creationId xmlns:a16="http://schemas.microsoft.com/office/drawing/2014/main" id="{BFD02EBE-1E9D-7DED-91D9-81B458BEE2F2}"/>
              </a:ext>
            </a:extLst>
          </p:cNvPr>
          <p:cNvSpPr txBox="1"/>
          <p:nvPr/>
        </p:nvSpPr>
        <p:spPr>
          <a:xfrm>
            <a:off x="1337305" y="3532847"/>
            <a:ext cx="31076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Unified Sports</a:t>
            </a:r>
            <a:r>
              <a:rPr lang="zh-cn" b="1" baseline="30000" dirty="0">
                <a:solidFill>
                  <a:srgbClr val="292662"/>
                </a:solidFill>
                <a:latin typeface="Ubuntu Light" panose="020B0304030602030204" pitchFamily="34" charset="0"/>
                <a:ea typeface="SimSun" panose="02010600030101010101" pitchFamily="2" charset="-122"/>
              </a:rPr>
              <a:t>®</a:t>
            </a:r>
            <a:r>
              <a:rPr lang="zh-cn" b="1" dirty="0">
                <a:solidFill>
                  <a:srgbClr val="292662"/>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7880E73B-0830-2F95-692F-16DC063FB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2FF5BC1-68F2-C324-4A30-01CC608DCB9D}"/>
              </a:ext>
            </a:extLst>
          </p:cNvPr>
          <p:cNvSpPr txBox="1"/>
          <p:nvPr/>
        </p:nvSpPr>
        <p:spPr>
          <a:xfrm>
            <a:off x="1337305" y="4042765"/>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202867CC-0A1A-EF5B-B932-E78C0095DD8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CCD15E2-2484-B99C-D82D-B5EF04BEC139}"/>
              </a:ext>
            </a:extLst>
          </p:cNvPr>
          <p:cNvSpPr txBox="1"/>
          <p:nvPr/>
        </p:nvSpPr>
        <p:spPr>
          <a:xfrm>
            <a:off x="1337305" y="4530921"/>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融合学校</a:t>
            </a:r>
          </a:p>
        </p:txBody>
      </p:sp>
      <p:pic>
        <p:nvPicPr>
          <p:cNvPr id="7" name="Picture 6" descr="一个带有橙色箭头的蓝色圆圈&#10;&#10;自动生成的描述">
            <a:extLst>
              <a:ext uri="{FF2B5EF4-FFF2-40B4-BE49-F238E27FC236}">
                <a16:creationId xmlns:a16="http://schemas.microsoft.com/office/drawing/2014/main" id="{3D8BDE7A-A014-D283-B7CC-7BAA84F9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一个带有橙色箭头的蓝色圆圈&#10;&#10;自动生成的描述">
            <a:extLst>
              <a:ext uri="{FF2B5EF4-FFF2-40B4-BE49-F238E27FC236}">
                <a16:creationId xmlns:a16="http://schemas.microsoft.com/office/drawing/2014/main" id="{A2ECFFE8-CF99-4A3D-94A2-76E658D30BD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258F3C2-4F12-F696-04B9-3CDD476B5E14}"/>
              </a:ext>
            </a:extLst>
          </p:cNvPr>
          <p:cNvSpPr txBox="1"/>
          <p:nvPr/>
        </p:nvSpPr>
        <p:spPr>
          <a:xfrm>
            <a:off x="1337305" y="302142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A66904C0-AC14-E42F-90E3-718F5379BCC3}"/>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1" name="Text Placeholder 6">
            <a:extLst>
              <a:ext uri="{FF2B5EF4-FFF2-40B4-BE49-F238E27FC236}">
                <a16:creationId xmlns:a16="http://schemas.microsoft.com/office/drawing/2014/main" id="{1AD9C5C1-4474-8484-A746-7CB7B136F03C}"/>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90199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B0B8-A0FF-AF5C-12A9-1441C037A6A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AEDCEE6-119E-B5AF-336B-EA8BE2428B86}"/>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0964EBDF-A7B3-00BB-7642-7302E3D162D0}"/>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96B1654B-CF8A-5B0F-16A4-5541D7BD680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66207EAA-88BC-3D47-C4C7-59409ED1A36C}"/>
              </a:ext>
            </a:extLst>
          </p:cNvPr>
          <p:cNvSpPr txBox="1"/>
          <p:nvPr/>
        </p:nvSpPr>
        <p:spPr>
          <a:xfrm>
            <a:off x="1337305" y="205316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智力障碍</a:t>
            </a:r>
          </a:p>
        </p:txBody>
      </p:sp>
      <p:sp>
        <p:nvSpPr>
          <p:cNvPr id="14" name="TextBox 13">
            <a:extLst>
              <a:ext uri="{FF2B5EF4-FFF2-40B4-BE49-F238E27FC236}">
                <a16:creationId xmlns:a16="http://schemas.microsoft.com/office/drawing/2014/main" id="{A84D6604-E779-A0DA-D847-8B67BB5759DE}"/>
              </a:ext>
            </a:extLst>
          </p:cNvPr>
          <p:cNvSpPr txBox="1"/>
          <p:nvPr/>
        </p:nvSpPr>
        <p:spPr>
          <a:xfrm>
            <a:off x="4445000" y="4055465"/>
            <a:ext cx="6515100" cy="1077218"/>
          </a:xfrm>
          <a:prstGeom prst="rect">
            <a:avLst/>
          </a:prstGeom>
          <a:noFill/>
        </p:spPr>
        <p:txBody>
          <a:bodyPr wrap="square" rtlCol="0">
            <a:spAutoFit/>
          </a:bodyPr>
          <a:lstStyle/>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作为队友与特奥会运动员一起进行融合运动训练和比赛的没有智力障碍的个人。</a:t>
            </a:r>
          </a:p>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融合伙伴可以为任何年龄！</a:t>
            </a:r>
          </a:p>
        </p:txBody>
      </p:sp>
      <p:pic>
        <p:nvPicPr>
          <p:cNvPr id="17" name="Picture 16" descr="一个带有橙色箭头的蓝色圆圈&#10;&#10;自动生成的描述">
            <a:extLst>
              <a:ext uri="{FF2B5EF4-FFF2-40B4-BE49-F238E27FC236}">
                <a16:creationId xmlns:a16="http://schemas.microsoft.com/office/drawing/2014/main" id="{B1E6CE50-C149-DCFF-5D10-BA10BCE9520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A190B36-13F3-2F19-DAAA-9670FF3A418E}"/>
              </a:ext>
            </a:extLst>
          </p:cNvPr>
          <p:cNvSpPr txBox="1"/>
          <p:nvPr/>
        </p:nvSpPr>
        <p:spPr>
          <a:xfrm>
            <a:off x="1337305" y="2531767"/>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运动员</a:t>
            </a:r>
          </a:p>
        </p:txBody>
      </p:sp>
      <p:sp>
        <p:nvSpPr>
          <p:cNvPr id="22" name="TextBox 21">
            <a:extLst>
              <a:ext uri="{FF2B5EF4-FFF2-40B4-BE49-F238E27FC236}">
                <a16:creationId xmlns:a16="http://schemas.microsoft.com/office/drawing/2014/main" id="{7C332C80-0F55-776F-045D-AD45CE43DD4E}"/>
              </a:ext>
            </a:extLst>
          </p:cNvPr>
          <p:cNvSpPr txBox="1"/>
          <p:nvPr/>
        </p:nvSpPr>
        <p:spPr>
          <a:xfrm>
            <a:off x="1337305" y="3532847"/>
            <a:ext cx="44538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Unified Sports</a:t>
            </a:r>
            <a:r>
              <a:rPr lang="zh-cn" b="1" baseline="30000" dirty="0">
                <a:solidFill>
                  <a:schemeClr val="bg1">
                    <a:lumMod val="75000"/>
                  </a:schemeClr>
                </a:solidFill>
                <a:latin typeface="Ubuntu Light" panose="020B0304030602030204" pitchFamily="34" charset="0"/>
                <a:ea typeface="SimSun" panose="02010600030101010101" pitchFamily="2" charset="-122"/>
              </a:rPr>
              <a:t>®</a:t>
            </a:r>
            <a:r>
              <a:rPr lang="zh-cn" b="1" dirty="0">
                <a:solidFill>
                  <a:schemeClr val="bg1">
                    <a:lumMod val="75000"/>
                  </a:schemeClr>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A5354D2F-9384-EDE7-1BD4-CF4B710DB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657C0CF-2D83-B8A3-BF83-FA74A74F3C1C}"/>
              </a:ext>
            </a:extLst>
          </p:cNvPr>
          <p:cNvSpPr txBox="1"/>
          <p:nvPr/>
        </p:nvSpPr>
        <p:spPr>
          <a:xfrm>
            <a:off x="1337305" y="4042765"/>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4337AD7D-2DCF-FB75-715C-72F6E332061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DAEE3B5D-246C-84D6-4AC3-F8A6895940D6}"/>
              </a:ext>
            </a:extLst>
          </p:cNvPr>
          <p:cNvSpPr txBox="1"/>
          <p:nvPr/>
        </p:nvSpPr>
        <p:spPr>
          <a:xfrm>
            <a:off x="1337305" y="4530921"/>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融合学校</a:t>
            </a:r>
          </a:p>
        </p:txBody>
      </p:sp>
      <p:pic>
        <p:nvPicPr>
          <p:cNvPr id="7" name="Picture 6" descr="一个带有橙色箭头的蓝色圆圈&#10;&#10;自动生成的描述">
            <a:extLst>
              <a:ext uri="{FF2B5EF4-FFF2-40B4-BE49-F238E27FC236}">
                <a16:creationId xmlns:a16="http://schemas.microsoft.com/office/drawing/2014/main" id="{10C559FF-FD6A-4E00-9CF1-D760FF1554C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一个带有橙色箭头的蓝色圆圈&#10;&#10;自动生成的描述">
            <a:extLst>
              <a:ext uri="{FF2B5EF4-FFF2-40B4-BE49-F238E27FC236}">
                <a16:creationId xmlns:a16="http://schemas.microsoft.com/office/drawing/2014/main" id="{2DA3DAAE-11C4-D341-6710-F265098A31B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6B1C989E-30E7-BD26-B5A6-2C7CC0B183CE}"/>
              </a:ext>
            </a:extLst>
          </p:cNvPr>
          <p:cNvSpPr txBox="1"/>
          <p:nvPr/>
        </p:nvSpPr>
        <p:spPr>
          <a:xfrm>
            <a:off x="1337305" y="302142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899FAB4C-277C-BA7B-0C48-7B7865E893BD}"/>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1" name="Text Placeholder 6">
            <a:extLst>
              <a:ext uri="{FF2B5EF4-FFF2-40B4-BE49-F238E27FC236}">
                <a16:creationId xmlns:a16="http://schemas.microsoft.com/office/drawing/2014/main" id="{3DF69EC0-1778-DDA0-CBA2-4C217E8510C1}"/>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71019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0FCD-36F9-B13D-AAE5-1A259403C77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5D1FBE1-4D84-39B8-5186-86A10EE916F9}"/>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AA054928-B5F2-A5BF-86A4-766B9BC6DDE0}"/>
              </a:ext>
            </a:extLst>
          </p:cNvPr>
          <p:cNvSpPr txBox="1"/>
          <p:nvPr/>
        </p:nvSpPr>
        <p:spPr>
          <a:xfrm>
            <a:off x="811899" y="13158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a:t>
            </a:r>
          </a:p>
        </p:txBody>
      </p:sp>
      <p:pic>
        <p:nvPicPr>
          <p:cNvPr id="8" name="Picture 7" descr="一个带有橙色箭头的蓝色圆圈&#10;&#10;自动生成的描述">
            <a:extLst>
              <a:ext uri="{FF2B5EF4-FFF2-40B4-BE49-F238E27FC236}">
                <a16:creationId xmlns:a16="http://schemas.microsoft.com/office/drawing/2014/main" id="{B765689A-797F-E90C-CC55-54CABE5C657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DFD811A1-7B75-C82F-8FE9-DA2C76AB30A6}"/>
              </a:ext>
            </a:extLst>
          </p:cNvPr>
          <p:cNvSpPr txBox="1"/>
          <p:nvPr/>
        </p:nvSpPr>
        <p:spPr>
          <a:xfrm>
            <a:off x="1337305" y="205316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智力障碍</a:t>
            </a:r>
          </a:p>
        </p:txBody>
      </p:sp>
      <p:sp>
        <p:nvSpPr>
          <p:cNvPr id="14" name="TextBox 13">
            <a:extLst>
              <a:ext uri="{FF2B5EF4-FFF2-40B4-BE49-F238E27FC236}">
                <a16:creationId xmlns:a16="http://schemas.microsoft.com/office/drawing/2014/main" id="{1D431881-D8CC-2389-5A57-4820C0567850}"/>
              </a:ext>
            </a:extLst>
          </p:cNvPr>
          <p:cNvSpPr txBox="1"/>
          <p:nvPr/>
        </p:nvSpPr>
        <p:spPr>
          <a:xfrm>
            <a:off x="4445000" y="4536753"/>
            <a:ext cx="6553200" cy="1354217"/>
          </a:xfrm>
          <a:prstGeom prst="rect">
            <a:avLst/>
          </a:prstGeom>
          <a:noFill/>
        </p:spPr>
        <p:txBody>
          <a:bodyPr wrap="square" rtlCol="0">
            <a:spAutoFit/>
          </a:bodyPr>
          <a:lstStyle/>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始于特奥会融合运动、旨在为各种能力的青少年建立包容性学校社区的学校。</a:t>
            </a:r>
          </a:p>
          <a:p>
            <a:pPr marL="355600" indent="-355600">
              <a:spcAft>
                <a:spcPts val="1200"/>
              </a:spcAft>
              <a:buBlip>
                <a:blip r:embed="rId4"/>
              </a:buBlip>
            </a:pPr>
            <a:r>
              <a:rPr lang="zh-cn" dirty="0">
                <a:latin typeface="Ubuntu Light" panose="020B0304030602030204" pitchFamily="34" charset="0"/>
                <a:ea typeface="SimSun" panose="02010600030101010101" pitchFamily="2" charset="-122"/>
              </a:rPr>
              <a:t>这个项目创造了一个环境，让每个人在学校和当地社区都能感受到欢迎、重视和包容。</a:t>
            </a:r>
          </a:p>
        </p:txBody>
      </p:sp>
      <p:pic>
        <p:nvPicPr>
          <p:cNvPr id="17" name="Picture 16" descr="一个带有橙色箭头的蓝色圆圈&#10;&#10;自动生成的描述">
            <a:extLst>
              <a:ext uri="{FF2B5EF4-FFF2-40B4-BE49-F238E27FC236}">
                <a16:creationId xmlns:a16="http://schemas.microsoft.com/office/drawing/2014/main" id="{0E57B662-65E0-AC36-D160-87B52AC3EF1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13B3532-E1B4-56D2-F307-A42E387691FC}"/>
              </a:ext>
            </a:extLst>
          </p:cNvPr>
          <p:cNvSpPr txBox="1"/>
          <p:nvPr/>
        </p:nvSpPr>
        <p:spPr>
          <a:xfrm>
            <a:off x="1337305" y="2531767"/>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运动员</a:t>
            </a:r>
          </a:p>
        </p:txBody>
      </p:sp>
      <p:sp>
        <p:nvSpPr>
          <p:cNvPr id="22" name="TextBox 21">
            <a:extLst>
              <a:ext uri="{FF2B5EF4-FFF2-40B4-BE49-F238E27FC236}">
                <a16:creationId xmlns:a16="http://schemas.microsoft.com/office/drawing/2014/main" id="{1AE686BC-418A-6DDA-5A4E-3C9665F905E7}"/>
              </a:ext>
            </a:extLst>
          </p:cNvPr>
          <p:cNvSpPr txBox="1"/>
          <p:nvPr/>
        </p:nvSpPr>
        <p:spPr>
          <a:xfrm>
            <a:off x="1337305" y="3532847"/>
            <a:ext cx="366141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Unified Sports</a:t>
            </a:r>
            <a:r>
              <a:rPr lang="zh-cn" b="1" baseline="30000" dirty="0">
                <a:solidFill>
                  <a:schemeClr val="bg1">
                    <a:lumMod val="75000"/>
                  </a:schemeClr>
                </a:solidFill>
                <a:latin typeface="Ubuntu Light" panose="020B0304030602030204" pitchFamily="34" charset="0"/>
                <a:ea typeface="SimSun" panose="02010600030101010101" pitchFamily="2" charset="-122"/>
              </a:rPr>
              <a:t>®</a:t>
            </a:r>
            <a:r>
              <a:rPr lang="zh-cn" b="1" dirty="0">
                <a:solidFill>
                  <a:schemeClr val="bg1">
                    <a:lumMod val="75000"/>
                  </a:schemeClr>
                </a:solidFill>
                <a:latin typeface="Ubuntu Light" panose="020B0304030602030204" pitchFamily="34" charset="0"/>
                <a:ea typeface="SimSun" panose="02010600030101010101" pitchFamily="2" charset="-122"/>
              </a:rPr>
              <a:t>（融合运动）</a:t>
            </a:r>
          </a:p>
        </p:txBody>
      </p:sp>
      <p:pic>
        <p:nvPicPr>
          <p:cNvPr id="23" name="Picture 22" descr="一个带有橙色箭头的蓝色圆圈&#10;&#10;自动生成的描述">
            <a:extLst>
              <a:ext uri="{FF2B5EF4-FFF2-40B4-BE49-F238E27FC236}">
                <a16:creationId xmlns:a16="http://schemas.microsoft.com/office/drawing/2014/main" id="{80C4EF6C-3D5A-5D95-60B9-4F48F257011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D477D990-4A6D-F016-6B0D-7DF2394734C5}"/>
              </a:ext>
            </a:extLst>
          </p:cNvPr>
          <p:cNvSpPr txBox="1"/>
          <p:nvPr/>
        </p:nvSpPr>
        <p:spPr>
          <a:xfrm>
            <a:off x="1337305" y="4042765"/>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融合伙伴</a:t>
            </a:r>
          </a:p>
        </p:txBody>
      </p:sp>
      <p:pic>
        <p:nvPicPr>
          <p:cNvPr id="25" name="Picture 24" descr="一个带有橙色箭头的蓝色圆圈&#10;&#10;自动生成的描述">
            <a:extLst>
              <a:ext uri="{FF2B5EF4-FFF2-40B4-BE49-F238E27FC236}">
                <a16:creationId xmlns:a16="http://schemas.microsoft.com/office/drawing/2014/main" id="{59DAAFE7-84DB-1E70-140A-A65170742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9A890EA-5D39-74D0-4F01-DED68BC7E275}"/>
              </a:ext>
            </a:extLst>
          </p:cNvPr>
          <p:cNvSpPr txBox="1"/>
          <p:nvPr/>
        </p:nvSpPr>
        <p:spPr>
          <a:xfrm>
            <a:off x="1337305" y="4530921"/>
            <a:ext cx="2942595" cy="369332"/>
          </a:xfrm>
          <a:prstGeom prst="rect">
            <a:avLst/>
          </a:prstGeom>
          <a:noFill/>
        </p:spPr>
        <p:txBody>
          <a:bodyPr wrap="square" rtlCol="0">
            <a:spAutoFit/>
          </a:bodyPr>
          <a:lstStyle/>
          <a:p>
            <a:r>
              <a:rPr lang="zh-cn" b="1" dirty="0">
                <a:solidFill>
                  <a:srgbClr val="292662"/>
                </a:solidFill>
                <a:latin typeface="Ubuntu Light" panose="020B0304030602030204" pitchFamily="34" charset="0"/>
                <a:ea typeface="SimSun" panose="02010600030101010101" pitchFamily="2" charset="-122"/>
              </a:rPr>
              <a:t>融合学校</a:t>
            </a:r>
          </a:p>
        </p:txBody>
      </p:sp>
      <p:pic>
        <p:nvPicPr>
          <p:cNvPr id="7" name="Picture 6" descr="一个带有橙色箭头的蓝色圆圈&#10;&#10;自动生成的描述">
            <a:extLst>
              <a:ext uri="{FF2B5EF4-FFF2-40B4-BE49-F238E27FC236}">
                <a16:creationId xmlns:a16="http://schemas.microsoft.com/office/drawing/2014/main" id="{21BD63FC-2130-002D-6DDB-1E8D37B464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一个带有橙色箭头的蓝色圆圈&#10;&#10;自动生成的描述">
            <a:extLst>
              <a:ext uri="{FF2B5EF4-FFF2-40B4-BE49-F238E27FC236}">
                <a16:creationId xmlns:a16="http://schemas.microsoft.com/office/drawing/2014/main" id="{277A95AA-51D8-7BEE-0964-4075868D22F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B35F84C-2B1F-73B9-66AB-4AD0FC9C9EF7}"/>
              </a:ext>
            </a:extLst>
          </p:cNvPr>
          <p:cNvSpPr txBox="1"/>
          <p:nvPr/>
        </p:nvSpPr>
        <p:spPr>
          <a:xfrm>
            <a:off x="1337305" y="3021426"/>
            <a:ext cx="2942595" cy="369332"/>
          </a:xfrm>
          <a:prstGeom prst="rect">
            <a:avLst/>
          </a:prstGeom>
          <a:noFill/>
        </p:spPr>
        <p:txBody>
          <a:bodyPr wrap="square" rtlCol="0">
            <a:spAutoFit/>
          </a:bodyPr>
          <a:lstStyle/>
          <a:p>
            <a:r>
              <a:rPr lang="zh-cn" b="1" dirty="0">
                <a:solidFill>
                  <a:schemeClr val="bg1">
                    <a:lumMod val="75000"/>
                  </a:schemeClr>
                </a:solidFill>
                <a:latin typeface="Ubuntu Light" panose="020B0304030602030204" pitchFamily="34" charset="0"/>
                <a:ea typeface="SimSun" panose="02010600030101010101" pitchFamily="2" charset="-122"/>
              </a:rPr>
              <a:t>家庭成员</a:t>
            </a:r>
          </a:p>
        </p:txBody>
      </p:sp>
      <p:sp>
        <p:nvSpPr>
          <p:cNvPr id="6" name="Text Placeholder 4">
            <a:extLst>
              <a:ext uri="{FF2B5EF4-FFF2-40B4-BE49-F238E27FC236}">
                <a16:creationId xmlns:a16="http://schemas.microsoft.com/office/drawing/2014/main" id="{2E920AA6-F593-1368-3AC8-509C4B2C8CEE}"/>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1" name="Text Placeholder 6">
            <a:extLst>
              <a:ext uri="{FF2B5EF4-FFF2-40B4-BE49-F238E27FC236}">
                <a16:creationId xmlns:a16="http://schemas.microsoft.com/office/drawing/2014/main" id="{DBD9100D-3DF4-F5F1-A2D7-F36A7F620D46}"/>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71031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C098AF-53EE-B813-1368-45A90100F80D}"/>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6" name="Text Placeholder 5">
            <a:extLst>
              <a:ext uri="{FF2B5EF4-FFF2-40B4-BE49-F238E27FC236}">
                <a16:creationId xmlns:a16="http://schemas.microsoft.com/office/drawing/2014/main" id="{0CB96887-0FD9-C20E-0C1E-43A801693173}"/>
              </a:ext>
            </a:extLst>
          </p:cNvPr>
          <p:cNvSpPr>
            <a:spLocks noGrp="1"/>
          </p:cNvSpPr>
          <p:nvPr>
            <p:ph type="body" sz="quarter" idx="11"/>
          </p:nvPr>
        </p:nvSpPr>
        <p:spPr>
          <a:xfrm>
            <a:off x="6096000" y="2775308"/>
            <a:ext cx="5245100" cy="1307383"/>
          </a:xfrm>
        </p:spPr>
        <p:txBody>
          <a:bodyPr/>
          <a:lstStyle/>
          <a:p>
            <a:r>
              <a:rPr lang="zh-cn" dirty="0">
                <a:ea typeface="SimSun" panose="02010600030101010101" pitchFamily="2" charset="-122"/>
              </a:rPr>
              <a:t>会面和问候</a:t>
            </a:r>
          </a:p>
        </p:txBody>
      </p:sp>
      <p:sp>
        <p:nvSpPr>
          <p:cNvPr id="7" name="Text Placeholder 6">
            <a:extLst>
              <a:ext uri="{FF2B5EF4-FFF2-40B4-BE49-F238E27FC236}">
                <a16:creationId xmlns:a16="http://schemas.microsoft.com/office/drawing/2014/main" id="{DFCE4CCE-46F2-BCF3-4048-2DA379D3D6B3}"/>
              </a:ext>
            </a:extLst>
          </p:cNvPr>
          <p:cNvSpPr>
            <a:spLocks noGrp="1"/>
          </p:cNvSpPr>
          <p:nvPr>
            <p:ph type="body" sz="quarter" idx="12"/>
          </p:nvPr>
        </p:nvSpPr>
        <p:spPr>
          <a:xfrm>
            <a:off x="4669519" y="3238012"/>
            <a:ext cx="957943" cy="514481"/>
          </a:xfrm>
        </p:spPr>
        <p:txBody>
          <a:bodyPr>
            <a:normAutofit fontScale="92500" lnSpcReduction="20000"/>
          </a:bodyPr>
          <a:lstStyle/>
          <a:p>
            <a:r>
              <a:rPr lang="zh-cn" dirty="0">
                <a:ea typeface="SimSun" panose="02010600030101010101" pitchFamily="2" charset="-122"/>
              </a:rPr>
              <a:t>1.0.</a:t>
            </a:r>
          </a:p>
        </p:txBody>
      </p:sp>
      <p:sp>
        <p:nvSpPr>
          <p:cNvPr id="8" name="Text Placeholder 7">
            <a:extLst>
              <a:ext uri="{FF2B5EF4-FFF2-40B4-BE49-F238E27FC236}">
                <a16:creationId xmlns:a16="http://schemas.microsoft.com/office/drawing/2014/main" id="{FDB743BC-CC5D-509E-3313-044B4CFD8351}"/>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35237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89B009-2E1D-C107-B114-5DF2E739CF50}"/>
              </a:ext>
            </a:extLst>
          </p:cNvPr>
          <p:cNvSpPr/>
          <p:nvPr/>
        </p:nvSpPr>
        <p:spPr>
          <a:xfrm rot="10800000">
            <a:off x="6689272" y="1524000"/>
            <a:ext cx="6106885" cy="5613400"/>
          </a:xfrm>
          <a:prstGeom prst="roundRect">
            <a:avLst>
              <a:gd name="adj" fmla="val 53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6047DB87-497A-AFA9-6B3F-CED7DC45A912}"/>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FA73DBDB-9C6E-4233-95F4-05FC6668EF05}"/>
              </a:ext>
            </a:extLst>
          </p:cNvPr>
          <p:cNvSpPr txBox="1"/>
          <p:nvPr/>
        </p:nvSpPr>
        <p:spPr>
          <a:xfrm>
            <a:off x="811899" y="2377440"/>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联合国残疾人权利公约 (UNCRPD)</a:t>
            </a:r>
          </a:p>
        </p:txBody>
      </p:sp>
      <p:sp>
        <p:nvSpPr>
          <p:cNvPr id="6" name="TextBox 5">
            <a:extLst>
              <a:ext uri="{FF2B5EF4-FFF2-40B4-BE49-F238E27FC236}">
                <a16:creationId xmlns:a16="http://schemas.microsoft.com/office/drawing/2014/main" id="{6BEADC40-CF3F-8A5F-6292-E89D48420562}"/>
              </a:ext>
            </a:extLst>
          </p:cNvPr>
          <p:cNvSpPr txBox="1"/>
          <p:nvPr/>
        </p:nvSpPr>
        <p:spPr>
          <a:xfrm>
            <a:off x="811899" y="3112195"/>
            <a:ext cx="5449201" cy="1538113"/>
          </a:xfrm>
          <a:prstGeom prst="rect">
            <a:avLst/>
          </a:prstGeom>
          <a:noFill/>
        </p:spPr>
        <p:txBody>
          <a:bodyPr wrap="square" rtlCol="0">
            <a:spAutoFit/>
          </a:bodyPr>
          <a:lstStyle/>
          <a:p>
            <a:pPr marL="355600" indent="-35560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《联合国残疾人权利公约》是一项国际人权公约，规定了残疾人的基本人权。</a:t>
            </a:r>
          </a:p>
          <a:p>
            <a:pPr marL="355600" indent="-35560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特奥会正在帮助各国履行对《残疾人权利公约》(CRPD) 的承诺</a:t>
            </a:r>
          </a:p>
        </p:txBody>
      </p:sp>
      <p:pic>
        <p:nvPicPr>
          <p:cNvPr id="8" name="Picture 7" descr="一个徽标的特写&#10;&#10;自动生成的描述">
            <a:extLst>
              <a:ext uri="{FF2B5EF4-FFF2-40B4-BE49-F238E27FC236}">
                <a16:creationId xmlns:a16="http://schemas.microsoft.com/office/drawing/2014/main" id="{BE13C060-78DF-6AFF-5C71-23412B82E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46" y="3351846"/>
            <a:ext cx="3933825" cy="1162050"/>
          </a:xfrm>
          <a:prstGeom prst="rect">
            <a:avLst/>
          </a:prstGeom>
        </p:spPr>
      </p:pic>
      <p:sp>
        <p:nvSpPr>
          <p:cNvPr id="7" name="Text Placeholder 4">
            <a:extLst>
              <a:ext uri="{FF2B5EF4-FFF2-40B4-BE49-F238E27FC236}">
                <a16:creationId xmlns:a16="http://schemas.microsoft.com/office/drawing/2014/main" id="{1744A0C5-6983-684B-AEA3-6B942EF42C61}"/>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10" name="Text Placeholder 6">
            <a:extLst>
              <a:ext uri="{FF2B5EF4-FFF2-40B4-BE49-F238E27FC236}">
                <a16:creationId xmlns:a16="http://schemas.microsoft.com/office/drawing/2014/main" id="{6DA9496E-47C8-8000-F6A3-2235EB2BC20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17631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32C872-471C-E4E5-5E63-C9C182CF897C}"/>
              </a:ext>
            </a:extLst>
          </p:cNvPr>
          <p:cNvSpPr/>
          <p:nvPr/>
        </p:nvSpPr>
        <p:spPr>
          <a:xfrm>
            <a:off x="-405246" y="1371600"/>
            <a:ext cx="4208319" cy="5120640"/>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723E771F-F39D-247C-BD55-C47BC8B4225D}"/>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1.1.</a:t>
            </a:r>
          </a:p>
        </p:txBody>
      </p:sp>
      <p:sp>
        <p:nvSpPr>
          <p:cNvPr id="5" name="TextBox 4">
            <a:extLst>
              <a:ext uri="{FF2B5EF4-FFF2-40B4-BE49-F238E27FC236}">
                <a16:creationId xmlns:a16="http://schemas.microsoft.com/office/drawing/2014/main" id="{4F713BF3-950E-2980-670A-5CD0DE572AE2}"/>
              </a:ext>
            </a:extLst>
          </p:cNvPr>
          <p:cNvSpPr txBox="1"/>
          <p:nvPr/>
        </p:nvSpPr>
        <p:spPr>
          <a:xfrm>
            <a:off x="811899" y="1729205"/>
            <a:ext cx="2126610" cy="954107"/>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家庭参与的重要性</a:t>
            </a:r>
          </a:p>
        </p:txBody>
      </p:sp>
      <p:sp>
        <p:nvSpPr>
          <p:cNvPr id="9" name="Rectangle: Rounded Corners 8">
            <a:extLst>
              <a:ext uri="{FF2B5EF4-FFF2-40B4-BE49-F238E27FC236}">
                <a16:creationId xmlns:a16="http://schemas.microsoft.com/office/drawing/2014/main" id="{25F37D73-6D6D-0BDD-97B4-6C59F9740DED}"/>
              </a:ext>
            </a:extLst>
          </p:cNvPr>
          <p:cNvSpPr/>
          <p:nvPr/>
        </p:nvSpPr>
        <p:spPr>
          <a:xfrm>
            <a:off x="4687209" y="2016760"/>
            <a:ext cx="8495391" cy="1260000"/>
          </a:xfrm>
          <a:prstGeom prst="roundRect">
            <a:avLst>
              <a:gd name="adj" fmla="val 50000"/>
            </a:avLst>
          </a:prstGeom>
          <a:noFill/>
          <a:ln w="28575">
            <a:solidFill>
              <a:srgbClr val="292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0" name="Rectangle: Rounded Corners 9">
            <a:extLst>
              <a:ext uri="{FF2B5EF4-FFF2-40B4-BE49-F238E27FC236}">
                <a16:creationId xmlns:a16="http://schemas.microsoft.com/office/drawing/2014/main" id="{2A2924BC-14FE-6546-C615-F20372678B14}"/>
              </a:ext>
            </a:extLst>
          </p:cNvPr>
          <p:cNvSpPr/>
          <p:nvPr/>
        </p:nvSpPr>
        <p:spPr>
          <a:xfrm>
            <a:off x="4687209" y="3448875"/>
            <a:ext cx="8495391" cy="1260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1" name="Rectangle: Rounded Corners 10">
            <a:extLst>
              <a:ext uri="{FF2B5EF4-FFF2-40B4-BE49-F238E27FC236}">
                <a16:creationId xmlns:a16="http://schemas.microsoft.com/office/drawing/2014/main" id="{27F560F7-3F0A-72FC-83F0-A9B0A539ECE5}"/>
              </a:ext>
            </a:extLst>
          </p:cNvPr>
          <p:cNvSpPr/>
          <p:nvPr/>
        </p:nvSpPr>
        <p:spPr>
          <a:xfrm>
            <a:off x="4687209" y="4880990"/>
            <a:ext cx="8495391" cy="1260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3" name="TextBox 12">
            <a:extLst>
              <a:ext uri="{FF2B5EF4-FFF2-40B4-BE49-F238E27FC236}">
                <a16:creationId xmlns:a16="http://schemas.microsoft.com/office/drawing/2014/main" id="{EF99EEB5-673A-28C0-81F6-AB1CC03C122D}"/>
              </a:ext>
            </a:extLst>
          </p:cNvPr>
          <p:cNvSpPr txBox="1"/>
          <p:nvPr/>
        </p:nvSpPr>
        <p:spPr>
          <a:xfrm>
            <a:off x="5143071" y="2465944"/>
            <a:ext cx="6512241" cy="369332"/>
          </a:xfrm>
          <a:prstGeom prst="rect">
            <a:avLst/>
          </a:prstGeom>
          <a:noFill/>
        </p:spPr>
        <p:txBody>
          <a:bodyPr wrap="square">
            <a:spAutoFit/>
          </a:bodyPr>
          <a:lstStyle/>
          <a:p>
            <a:pPr>
              <a:spcAft>
                <a:spcPts val="1200"/>
              </a:spcAft>
            </a:pPr>
            <a:r>
              <a:rPr lang="zh-cn" dirty="0">
                <a:solidFill>
                  <a:srgbClr val="292662"/>
                </a:solidFill>
                <a:latin typeface="Ubuntu" panose="020B0504030602030204" pitchFamily="34" charset="0"/>
                <a:ea typeface="SimSun" panose="02010600030101010101" pitchFamily="2" charset="-122"/>
              </a:rPr>
              <a:t>SO 为家庭成员提供社区和联系。</a:t>
            </a:r>
          </a:p>
        </p:txBody>
      </p:sp>
      <p:sp>
        <p:nvSpPr>
          <p:cNvPr id="14" name="TextBox 13">
            <a:extLst>
              <a:ext uri="{FF2B5EF4-FFF2-40B4-BE49-F238E27FC236}">
                <a16:creationId xmlns:a16="http://schemas.microsoft.com/office/drawing/2014/main" id="{D7FEB56A-ED80-26E5-97DC-2169D3382B78}"/>
              </a:ext>
            </a:extLst>
          </p:cNvPr>
          <p:cNvSpPr txBox="1"/>
          <p:nvPr/>
        </p:nvSpPr>
        <p:spPr>
          <a:xfrm>
            <a:off x="5143071" y="3894209"/>
            <a:ext cx="6512241" cy="369332"/>
          </a:xfrm>
          <a:prstGeom prst="rect">
            <a:avLst/>
          </a:prstGeom>
          <a:noFill/>
        </p:spPr>
        <p:txBody>
          <a:bodyPr wrap="square">
            <a:spAutoFit/>
          </a:bodyPr>
          <a:lstStyle/>
          <a:p>
            <a:pPr>
              <a:spcAft>
                <a:spcPts val="1200"/>
              </a:spcAft>
            </a:pPr>
            <a:r>
              <a:rPr lang="zh-cn" dirty="0">
                <a:solidFill>
                  <a:srgbClr val="292662"/>
                </a:solidFill>
                <a:latin typeface="Ubuntu" panose="020B0504030602030204" pitchFamily="34" charset="0"/>
                <a:ea typeface="SimSun" panose="02010600030101010101" pitchFamily="2" charset="-122"/>
              </a:rPr>
              <a:t>家庭是社区的重要纽带，能够为我们的运动提供更广泛的支持。</a:t>
            </a:r>
          </a:p>
        </p:txBody>
      </p:sp>
      <p:sp>
        <p:nvSpPr>
          <p:cNvPr id="15" name="TextBox 14">
            <a:extLst>
              <a:ext uri="{FF2B5EF4-FFF2-40B4-BE49-F238E27FC236}">
                <a16:creationId xmlns:a16="http://schemas.microsoft.com/office/drawing/2014/main" id="{172F9687-B6DF-2F81-9D5C-41F5F3479CCF}"/>
              </a:ext>
            </a:extLst>
          </p:cNvPr>
          <p:cNvSpPr txBox="1"/>
          <p:nvPr/>
        </p:nvSpPr>
        <p:spPr>
          <a:xfrm>
            <a:off x="5143071" y="5326324"/>
            <a:ext cx="6512241" cy="369332"/>
          </a:xfrm>
          <a:prstGeom prst="rect">
            <a:avLst/>
          </a:prstGeom>
          <a:noFill/>
        </p:spPr>
        <p:txBody>
          <a:bodyPr wrap="square">
            <a:spAutoFit/>
          </a:bodyPr>
          <a:lstStyle/>
          <a:p>
            <a:pPr>
              <a:spcAft>
                <a:spcPts val="1200"/>
              </a:spcAft>
            </a:pPr>
            <a:r>
              <a:rPr lang="zh-cn" dirty="0">
                <a:solidFill>
                  <a:schemeClr val="bg1"/>
                </a:solidFill>
                <a:latin typeface="Ubuntu" panose="020B0504030602030204" pitchFamily="34" charset="0"/>
                <a:ea typeface="SimSun" panose="02010600030101010101" pitchFamily="2" charset="-122"/>
              </a:rPr>
              <a:t>家庭给予运动员的独特支持、关爱和鼓励是别人无法替代的！</a:t>
            </a:r>
          </a:p>
        </p:txBody>
      </p:sp>
      <p:pic>
        <p:nvPicPr>
          <p:cNvPr id="18" name="Graphic 17">
            <a:extLst>
              <a:ext uri="{FF2B5EF4-FFF2-40B4-BE49-F238E27FC236}">
                <a16:creationId xmlns:a16="http://schemas.microsoft.com/office/drawing/2014/main" id="{46654D52-7CFB-5006-903A-546DD7D46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5228544"/>
            <a:ext cx="670191" cy="670191"/>
          </a:xfrm>
          <a:prstGeom prst="rect">
            <a:avLst/>
          </a:prstGeom>
        </p:spPr>
      </p:pic>
      <p:pic>
        <p:nvPicPr>
          <p:cNvPr id="19" name="Graphic 18">
            <a:extLst>
              <a:ext uri="{FF2B5EF4-FFF2-40B4-BE49-F238E27FC236}">
                <a16:creationId xmlns:a16="http://schemas.microsoft.com/office/drawing/2014/main" id="{87985900-ECD7-815C-2A8C-8BCE355E4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3776370"/>
            <a:ext cx="670191" cy="670191"/>
          </a:xfrm>
          <a:prstGeom prst="rect">
            <a:avLst/>
          </a:prstGeom>
        </p:spPr>
      </p:pic>
      <p:pic>
        <p:nvPicPr>
          <p:cNvPr id="20" name="Graphic 19">
            <a:extLst>
              <a:ext uri="{FF2B5EF4-FFF2-40B4-BE49-F238E27FC236}">
                <a16:creationId xmlns:a16="http://schemas.microsoft.com/office/drawing/2014/main" id="{02E52191-7B59-4EAC-C96A-7C3402D8E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2326568"/>
            <a:ext cx="670191" cy="670191"/>
          </a:xfrm>
          <a:prstGeom prst="rect">
            <a:avLst/>
          </a:prstGeom>
        </p:spPr>
      </p:pic>
      <p:sp>
        <p:nvSpPr>
          <p:cNvPr id="6" name="Text Placeholder 4">
            <a:extLst>
              <a:ext uri="{FF2B5EF4-FFF2-40B4-BE49-F238E27FC236}">
                <a16:creationId xmlns:a16="http://schemas.microsoft.com/office/drawing/2014/main" id="{CE1E06CE-25AB-E9FD-9409-C30261CE2AAA}"/>
              </a:ext>
            </a:extLst>
          </p:cNvPr>
          <p:cNvSpPr>
            <a:spLocks noGrp="1"/>
          </p:cNvSpPr>
          <p:nvPr>
            <p:ph type="body" sz="quarter" idx="11"/>
          </p:nvPr>
        </p:nvSpPr>
        <p:spPr>
          <a:xfrm>
            <a:off x="9753106" y="445595"/>
            <a:ext cx="2004785" cy="632958"/>
          </a:xfrm>
        </p:spPr>
        <p:txBody>
          <a:bodyPr>
            <a:normAutofit/>
          </a:bodyPr>
          <a:lstStyle/>
          <a:p>
            <a:r>
              <a:rPr lang="zh-cn" i="0" dirty="0"/>
              <a:t>特奥会简介</a:t>
            </a:r>
          </a:p>
        </p:txBody>
      </p:sp>
      <p:sp>
        <p:nvSpPr>
          <p:cNvPr id="8" name="Text Placeholder 6">
            <a:extLst>
              <a:ext uri="{FF2B5EF4-FFF2-40B4-BE49-F238E27FC236}">
                <a16:creationId xmlns:a16="http://schemas.microsoft.com/office/drawing/2014/main" id="{FE4FB5BA-48D7-097F-66AD-105069AF4BF5}"/>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401010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3C9C0-5C95-71B5-F0E3-908F3568E6C9}"/>
              </a:ext>
            </a:extLst>
          </p:cNvPr>
          <p:cNvSpPr txBox="1"/>
          <p:nvPr/>
        </p:nvSpPr>
        <p:spPr>
          <a:xfrm>
            <a:off x="811899" y="1001650"/>
            <a:ext cx="5741301" cy="523220"/>
          </a:xfrm>
          <a:prstGeom prst="rect">
            <a:avLst/>
          </a:prstGeom>
          <a:noFill/>
        </p:spPr>
        <p:txBody>
          <a:bodyPr wrap="square" rtlCol="0">
            <a:spAutoFit/>
          </a:bodyPr>
          <a:lstStyle/>
          <a:p>
            <a:r>
              <a:rPr lang="zh-cn" sz="2800" b="1" dirty="0">
                <a:solidFill>
                  <a:srgbClr val="292662"/>
                </a:solidFill>
                <a:latin typeface="Ubuntu" panose="020B0504030602030204" pitchFamily="34" charset="0"/>
                <a:ea typeface="SimSun" panose="02010600030101010101" pitchFamily="2" charset="-122"/>
              </a:rPr>
              <a:t>三分钟健身活力活动 </a:t>
            </a:r>
            <a:r>
              <a:rPr lang="zh-cn" sz="2800" b="1" dirty="0">
                <a:solidFill>
                  <a:srgbClr val="F6891F"/>
                </a:solidFill>
                <a:latin typeface="Ubuntu" panose="020B0504030602030204" pitchFamily="34" charset="0"/>
                <a:ea typeface="SimSun" panose="02010600030101010101" pitchFamily="2" charset="-122"/>
              </a:rPr>
              <a:t>+</a:t>
            </a:r>
            <a:r>
              <a:rPr lang="zh-cn" sz="2800" b="1" dirty="0">
                <a:solidFill>
                  <a:srgbClr val="292662"/>
                </a:solidFill>
                <a:latin typeface="Ubuntu" panose="020B0504030602030204" pitchFamily="34" charset="0"/>
                <a:ea typeface="SimSun" panose="02010600030101010101" pitchFamily="2" charset="-122"/>
              </a:rPr>
              <a:t> 自主休息</a:t>
            </a:r>
          </a:p>
        </p:txBody>
      </p:sp>
      <p:pic>
        <p:nvPicPr>
          <p:cNvPr id="8" name="Picture 7">
            <a:hlinkClick r:id="rId3"/>
            <a:extLst>
              <a:ext uri="{FF2B5EF4-FFF2-40B4-BE49-F238E27FC236}">
                <a16:creationId xmlns:a16="http://schemas.microsoft.com/office/drawing/2014/main" id="{F29DE856-FA57-D860-AB30-82AAF4033BB5}"/>
              </a:ext>
            </a:extLst>
          </p:cNvPr>
          <p:cNvPicPr>
            <a:picLocks noChangeAspect="1"/>
          </p:cNvPicPr>
          <p:nvPr/>
        </p:nvPicPr>
        <p:blipFill>
          <a:blip r:embed="rId4"/>
          <a:stretch>
            <a:fillRect/>
          </a:stretch>
        </p:blipFill>
        <p:spPr>
          <a:xfrm>
            <a:off x="2156856" y="2081209"/>
            <a:ext cx="7878289" cy="4422782"/>
          </a:xfrm>
          <a:prstGeom prst="rect">
            <a:avLst/>
          </a:prstGeom>
        </p:spPr>
      </p:pic>
      <p:grpSp>
        <p:nvGrpSpPr>
          <p:cNvPr id="2" name="Group 1">
            <a:extLst>
              <a:ext uri="{FF2B5EF4-FFF2-40B4-BE49-F238E27FC236}">
                <a16:creationId xmlns:a16="http://schemas.microsoft.com/office/drawing/2014/main" id="{BD1B88EB-92A7-4F7E-C184-6849B594D8F7}"/>
              </a:ext>
            </a:extLst>
          </p:cNvPr>
          <p:cNvGrpSpPr/>
          <p:nvPr/>
        </p:nvGrpSpPr>
        <p:grpSpPr>
          <a:xfrm>
            <a:off x="5511800" y="3479800"/>
            <a:ext cx="1168400" cy="1168400"/>
            <a:chOff x="7467600" y="3031067"/>
            <a:chExt cx="1168400" cy="1168400"/>
          </a:xfrm>
        </p:grpSpPr>
        <p:sp>
          <p:nvSpPr>
            <p:cNvPr id="3" name="Oval 2">
              <a:hlinkClick r:id="rId3"/>
              <a:extLst>
                <a:ext uri="{FF2B5EF4-FFF2-40B4-BE49-F238E27FC236}">
                  <a16:creationId xmlns:a16="http://schemas.microsoft.com/office/drawing/2014/main" id="{8D79F4CE-3741-FF59-427E-7A9229CB85B6}"/>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4" name="Graphic 3" descr="实心填充的玩耍">
              <a:extLst>
                <a:ext uri="{FF2B5EF4-FFF2-40B4-BE49-F238E27FC236}">
                  <a16:creationId xmlns:a16="http://schemas.microsoft.com/office/drawing/2014/main" id="{34F9BCC7-1490-63BA-26C9-6E9661D14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47573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1FA455-A8E4-031F-3880-236463709C9C}"/>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3" name="Text Placeholder 2">
            <a:extLst>
              <a:ext uri="{FF2B5EF4-FFF2-40B4-BE49-F238E27FC236}">
                <a16:creationId xmlns:a16="http://schemas.microsoft.com/office/drawing/2014/main" id="{B55C0190-414D-7AFF-A0C8-B7C676030373}"/>
              </a:ext>
            </a:extLst>
          </p:cNvPr>
          <p:cNvSpPr>
            <a:spLocks noGrp="1"/>
          </p:cNvSpPr>
          <p:nvPr>
            <p:ph type="body" sz="quarter" idx="11"/>
          </p:nvPr>
        </p:nvSpPr>
        <p:spPr/>
        <p:txBody>
          <a:bodyPr/>
          <a:lstStyle/>
          <a:p>
            <a:r>
              <a:rPr lang="zh-cn" dirty="0">
                <a:ea typeface="SimSun" panose="02010600030101010101" pitchFamily="2" charset="-122"/>
              </a:rPr>
              <a:t>什么是</a:t>
            </a:r>
            <a:r>
              <a:rPr lang="zh-cn" dirty="0">
                <a:solidFill>
                  <a:srgbClr val="F6891F"/>
                </a:solidFill>
                <a:ea typeface="SimSun" panose="02010600030101010101" pitchFamily="2" charset="-122"/>
              </a:rPr>
              <a:t>“领袖”</a:t>
            </a:r>
            <a:r>
              <a:rPr lang="zh-cn" dirty="0">
                <a:ea typeface="SimSun" panose="02010600030101010101" pitchFamily="2" charset="-122"/>
              </a:rPr>
              <a:t>？</a:t>
            </a:r>
          </a:p>
        </p:txBody>
      </p:sp>
      <p:sp>
        <p:nvSpPr>
          <p:cNvPr id="4" name="Text Placeholder 3">
            <a:extLst>
              <a:ext uri="{FF2B5EF4-FFF2-40B4-BE49-F238E27FC236}">
                <a16:creationId xmlns:a16="http://schemas.microsoft.com/office/drawing/2014/main" id="{0A3588B4-33DA-8A19-3F81-D8EBD5AD17B6}"/>
              </a:ext>
            </a:extLst>
          </p:cNvPr>
          <p:cNvSpPr>
            <a:spLocks noGrp="1"/>
          </p:cNvSpPr>
          <p:nvPr>
            <p:ph type="body" sz="quarter" idx="12"/>
          </p:nvPr>
        </p:nvSpPr>
        <p:spPr>
          <a:xfrm>
            <a:off x="4669519" y="3238012"/>
            <a:ext cx="957943" cy="514481"/>
          </a:xfrm>
        </p:spPr>
        <p:txBody>
          <a:bodyPr>
            <a:normAutofit fontScale="92500" lnSpcReduction="20000"/>
          </a:bodyPr>
          <a:lstStyle/>
          <a:p>
            <a:r>
              <a:rPr lang="zh-cn" dirty="0">
                <a:ea typeface="SimSun" panose="02010600030101010101" pitchFamily="2" charset="-122"/>
              </a:rPr>
              <a:t>1.2.</a:t>
            </a:r>
          </a:p>
        </p:txBody>
      </p:sp>
      <p:sp>
        <p:nvSpPr>
          <p:cNvPr id="5" name="Text Placeholder 4">
            <a:extLst>
              <a:ext uri="{FF2B5EF4-FFF2-40B4-BE49-F238E27FC236}">
                <a16:creationId xmlns:a16="http://schemas.microsoft.com/office/drawing/2014/main" id="{59220573-ADB0-B63B-82FD-05808C1F1064}"/>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927701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89F105-9DF4-BAB2-846D-060FF31C1399}"/>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9" name="TextBox 8">
            <a:extLst>
              <a:ext uri="{FF2B5EF4-FFF2-40B4-BE49-F238E27FC236}">
                <a16:creationId xmlns:a16="http://schemas.microsoft.com/office/drawing/2014/main" id="{25AB9183-5AB4-5FA9-C5C6-2F540C1FF35C}"/>
              </a:ext>
            </a:extLst>
          </p:cNvPr>
          <p:cNvSpPr txBox="1"/>
          <p:nvPr/>
        </p:nvSpPr>
        <p:spPr>
          <a:xfrm>
            <a:off x="5687813" y="2154032"/>
            <a:ext cx="5651500"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定义：领导力</a:t>
            </a:r>
          </a:p>
        </p:txBody>
      </p:sp>
      <p:sp>
        <p:nvSpPr>
          <p:cNvPr id="10" name="TextBox 9">
            <a:extLst>
              <a:ext uri="{FF2B5EF4-FFF2-40B4-BE49-F238E27FC236}">
                <a16:creationId xmlns:a16="http://schemas.microsoft.com/office/drawing/2014/main" id="{2DA8D9A1-4203-7E27-E11F-DFE95E32E046}"/>
              </a:ext>
            </a:extLst>
          </p:cNvPr>
          <p:cNvSpPr txBox="1"/>
          <p:nvPr/>
        </p:nvSpPr>
        <p:spPr>
          <a:xfrm>
            <a:off x="5687813" y="2820436"/>
            <a:ext cx="5391313" cy="1205715"/>
          </a:xfrm>
          <a:prstGeom prst="rect">
            <a:avLst/>
          </a:prstGeom>
          <a:noFill/>
        </p:spPr>
        <p:txBody>
          <a:bodyPr wrap="square" rtlCol="0">
            <a:spAutoFit/>
          </a:bodyPr>
          <a:lstStyle/>
          <a:p>
            <a:pPr marL="285750" indent="-285750">
              <a:lnSpc>
                <a:spcPct val="120000"/>
              </a:lnSpc>
              <a:spcAft>
                <a:spcPts val="1200"/>
              </a:spcAft>
              <a:buBlip>
                <a:blip r:embed="rId3"/>
              </a:buBlip>
            </a:pPr>
            <a:r>
              <a:rPr lang="zh-cn" b="1" dirty="0">
                <a:solidFill>
                  <a:srgbClr val="292662"/>
                </a:solidFill>
                <a:latin typeface="Ubuntu" panose="020B0504030602030204" pitchFamily="34" charset="0"/>
                <a:ea typeface="SimSun" panose="02010600030101010101" pitchFamily="2" charset="-122"/>
              </a:rPr>
              <a:t>领导力</a:t>
            </a:r>
            <a:r>
              <a:rPr lang="zh-cn" dirty="0">
                <a:solidFill>
                  <a:srgbClr val="292662"/>
                </a:solidFill>
                <a:latin typeface="Ubuntu" panose="020B0504030602030204" pitchFamily="34" charset="0"/>
                <a:ea typeface="SimSun" panose="02010600030101010101" pitchFamily="2" charset="-122"/>
              </a:rPr>
              <a:t>是一种关系，通过这种关系，一个人可以影响他人的行为或行动，帮助实现目标。</a:t>
            </a:r>
          </a:p>
          <a:p>
            <a:pPr marL="285750" indent="-285750">
              <a:lnSpc>
                <a:spcPct val="120000"/>
              </a:lnSpc>
              <a:spcAft>
                <a:spcPts val="1200"/>
              </a:spcAft>
              <a:buBlip>
                <a:blip r:embed="rId3"/>
              </a:buBlip>
            </a:pPr>
            <a:r>
              <a:rPr lang="zh-cn" b="1" dirty="0">
                <a:solidFill>
                  <a:srgbClr val="292662"/>
                </a:solidFill>
                <a:latin typeface="Ubuntu" panose="020B0504030602030204" pitchFamily="34" charset="0"/>
                <a:ea typeface="SimSun" panose="02010600030101010101" pitchFamily="2" charset="-122"/>
              </a:rPr>
              <a:t>领导力</a:t>
            </a:r>
            <a:r>
              <a:rPr lang="zh-cn" dirty="0">
                <a:solidFill>
                  <a:srgbClr val="292662"/>
                </a:solidFill>
                <a:latin typeface="Ubuntu" panose="020B0504030602030204" pitchFamily="34" charset="0"/>
                <a:ea typeface="SimSun" panose="02010600030101010101" pitchFamily="2" charset="-122"/>
              </a:rPr>
              <a:t>是引导、指导或影响他人的能力。</a:t>
            </a:r>
          </a:p>
        </p:txBody>
      </p:sp>
      <p:pic>
        <p:nvPicPr>
          <p:cNvPr id="5" name="Picture 4">
            <a:extLst>
              <a:ext uri="{FF2B5EF4-FFF2-40B4-BE49-F238E27FC236}">
                <a16:creationId xmlns:a16="http://schemas.microsoft.com/office/drawing/2014/main" id="{E43CEC0C-60A4-A052-641F-65B84894F527}"/>
              </a:ext>
            </a:extLst>
          </p:cNvPr>
          <p:cNvPicPr>
            <a:picLocks noChangeAspect="1"/>
          </p:cNvPicPr>
          <p:nvPr/>
        </p:nvPicPr>
        <p:blipFill rotWithShape="1">
          <a:blip r:embed="rId4">
            <a:extLst>
              <a:ext uri="{28A0092B-C50C-407E-A947-70E740481C1C}">
                <a14:useLocalDpi xmlns:a14="http://schemas.microsoft.com/office/drawing/2010/main" val="0"/>
              </a:ext>
            </a:extLst>
          </a:blip>
          <a:srcRect l="11863" t="1306" r="16883" b="8526"/>
          <a:stretch/>
        </p:blipFill>
        <p:spPr>
          <a:xfrm>
            <a:off x="0" y="1524000"/>
            <a:ext cx="5220586" cy="4406900"/>
          </a:xfrm>
          <a:prstGeom prst="rect">
            <a:avLst/>
          </a:prstGeom>
        </p:spPr>
      </p:pic>
      <p:pic>
        <p:nvPicPr>
          <p:cNvPr id="13" name="Graphic 12">
            <a:extLst>
              <a:ext uri="{FF2B5EF4-FFF2-40B4-BE49-F238E27FC236}">
                <a16:creationId xmlns:a16="http://schemas.microsoft.com/office/drawing/2014/main" id="{6E451FDC-7BCC-0A8A-41BA-9414C9C75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7036" y="4978084"/>
            <a:ext cx="1224554" cy="1393458"/>
          </a:xfrm>
          <a:prstGeom prst="rect">
            <a:avLst/>
          </a:prstGeom>
        </p:spPr>
      </p:pic>
      <p:sp>
        <p:nvSpPr>
          <p:cNvPr id="2" name="Text Placeholder 5">
            <a:extLst>
              <a:ext uri="{FF2B5EF4-FFF2-40B4-BE49-F238E27FC236}">
                <a16:creationId xmlns:a16="http://schemas.microsoft.com/office/drawing/2014/main" id="{C015A95D-A360-CBE8-489A-4E913F611275}"/>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3" name="Text Placeholder 7">
            <a:extLst>
              <a:ext uri="{FF2B5EF4-FFF2-40B4-BE49-F238E27FC236}">
                <a16:creationId xmlns:a16="http://schemas.microsoft.com/office/drawing/2014/main" id="{2EADF655-403B-3856-2D30-3179D6D8527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45480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F7103D-CCB8-DA7B-7531-33BD814E9EFF}"/>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Rectangle: Rounded Corners 4">
            <a:extLst>
              <a:ext uri="{FF2B5EF4-FFF2-40B4-BE49-F238E27FC236}">
                <a16:creationId xmlns:a16="http://schemas.microsoft.com/office/drawing/2014/main" id="{816D62C4-389B-2FC3-BA4F-72E2012BB50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7B86BB2E-F210-B071-C0CA-3F5D2BEF7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1367758-0F21-BFB4-88FF-0D520C8980BC}"/>
              </a:ext>
            </a:extLst>
          </p:cNvPr>
          <p:cNvSpPr txBox="1"/>
          <p:nvPr/>
        </p:nvSpPr>
        <p:spPr>
          <a:xfrm>
            <a:off x="1244599" y="2000357"/>
            <a:ext cx="1916112"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8" name="TextBox 7">
            <a:extLst>
              <a:ext uri="{FF2B5EF4-FFF2-40B4-BE49-F238E27FC236}">
                <a16:creationId xmlns:a16="http://schemas.microsoft.com/office/drawing/2014/main" id="{A47BAEC0-52E9-A8EB-1041-DCEC2BE2C9D1}"/>
              </a:ext>
            </a:extLst>
          </p:cNvPr>
          <p:cNvSpPr txBox="1"/>
          <p:nvPr/>
        </p:nvSpPr>
        <p:spPr>
          <a:xfrm>
            <a:off x="1244599" y="2721114"/>
            <a:ext cx="2559909" cy="400110"/>
          </a:xfrm>
          <a:prstGeom prst="rect">
            <a:avLst/>
          </a:prstGeom>
          <a:noFill/>
        </p:spPr>
        <p:txBody>
          <a:bodyPr wrap="square" rtlCol="0">
            <a:spAutoFit/>
          </a:bodyPr>
          <a:lstStyle/>
          <a:p>
            <a:r>
              <a:rPr lang="zh-cn" sz="2000" dirty="0">
                <a:solidFill>
                  <a:schemeClr val="bg1"/>
                </a:solidFill>
                <a:latin typeface="Ubuntu" panose="020B0504030602030204" pitchFamily="34" charset="0"/>
                <a:ea typeface="SimSun" panose="02010600030101010101" pitchFamily="2" charset="-122"/>
              </a:rPr>
              <a:t>谁是领袖？</a:t>
            </a:r>
          </a:p>
        </p:txBody>
      </p:sp>
      <p:sp>
        <p:nvSpPr>
          <p:cNvPr id="9" name="TextBox 8">
            <a:extLst>
              <a:ext uri="{FF2B5EF4-FFF2-40B4-BE49-F238E27FC236}">
                <a16:creationId xmlns:a16="http://schemas.microsoft.com/office/drawing/2014/main" id="{2820DFD6-6871-B67D-4B45-8BF28E034539}"/>
              </a:ext>
            </a:extLst>
          </p:cNvPr>
          <p:cNvSpPr txBox="1"/>
          <p:nvPr/>
        </p:nvSpPr>
        <p:spPr>
          <a:xfrm>
            <a:off x="5470931" y="2261967"/>
            <a:ext cx="6128936" cy="2766142"/>
          </a:xfrm>
          <a:prstGeom prst="rect">
            <a:avLst/>
          </a:prstGeom>
          <a:noFill/>
        </p:spPr>
        <p:txBody>
          <a:bodyPr wrap="square" rtlCol="0">
            <a:spAutoFit/>
          </a:bodyPr>
          <a:lstStyle/>
          <a:p>
            <a:pPr>
              <a:lnSpc>
                <a:spcPct val="120000"/>
              </a:lnSpc>
            </a:pPr>
            <a:r>
              <a:rPr lang="zh-cn" b="1" dirty="0">
                <a:solidFill>
                  <a:srgbClr val="F6891F"/>
                </a:solidFill>
                <a:latin typeface="Ubuntu" panose="020B0504030602030204" pitchFamily="34" charset="0"/>
                <a:ea typeface="SimSun" panose="02010600030101010101" pitchFamily="2" charset="-122"/>
              </a:rPr>
              <a:t>想想您认识的一位领袖。</a:t>
            </a:r>
          </a:p>
          <a:p>
            <a:pPr>
              <a:lnSpc>
                <a:spcPct val="120000"/>
              </a:lnSpc>
              <a:spcAft>
                <a:spcPts val="1800"/>
              </a:spcAft>
            </a:pPr>
            <a:r>
              <a:rPr lang="zh-cn" dirty="0">
                <a:solidFill>
                  <a:srgbClr val="292662"/>
                </a:solidFill>
                <a:latin typeface="Ubuntu" panose="020B0504030602030204" pitchFamily="34" charset="0"/>
                <a:ea typeface="SimSun" panose="02010600030101010101" pitchFamily="2" charset="-122"/>
              </a:rPr>
              <a:t>该领袖可以是特奥会、您所在的社区或媒体报道中的某个人。</a:t>
            </a:r>
          </a:p>
          <a:p>
            <a:pPr>
              <a:lnSpc>
                <a:spcPct val="120000"/>
              </a:lnSpc>
            </a:pPr>
            <a:r>
              <a:rPr lang="zh-cn" b="1" dirty="0">
                <a:solidFill>
                  <a:srgbClr val="F6891F"/>
                </a:solidFill>
                <a:latin typeface="Ubuntu" panose="020B0504030602030204" pitchFamily="34" charset="0"/>
                <a:ea typeface="SimSun" panose="02010600030101010101" pitchFamily="2" charset="-122"/>
              </a:rPr>
              <a:t>2-3 人一组，分享以下内容：</a:t>
            </a:r>
          </a:p>
          <a:p>
            <a:pPr marL="355600" indent="-355600">
              <a:lnSpc>
                <a:spcPct val="120000"/>
              </a:lnSpc>
              <a:spcAft>
                <a:spcPts val="600"/>
              </a:spcAft>
              <a:buBlip>
                <a:blip r:embed="rId5"/>
              </a:buBlip>
            </a:pPr>
            <a:r>
              <a:rPr lang="zh-cn" dirty="0">
                <a:solidFill>
                  <a:srgbClr val="292662"/>
                </a:solidFill>
                <a:latin typeface="Ubuntu" panose="020B0504030602030204" pitchFamily="34" charset="0"/>
                <a:ea typeface="SimSun" panose="02010600030101010101" pitchFamily="2" charset="-122"/>
              </a:rPr>
              <a:t>他们是谁？</a:t>
            </a:r>
          </a:p>
          <a:p>
            <a:pPr marL="355600" indent="-355600">
              <a:lnSpc>
                <a:spcPct val="120000"/>
              </a:lnSpc>
              <a:spcAft>
                <a:spcPts val="600"/>
              </a:spcAft>
              <a:buBlip>
                <a:blip r:embed="rId5"/>
              </a:buBlip>
            </a:pPr>
            <a:r>
              <a:rPr lang="zh-cn" dirty="0">
                <a:solidFill>
                  <a:srgbClr val="292662"/>
                </a:solidFill>
                <a:latin typeface="Ubuntu" panose="020B0504030602030204" pitchFamily="34" charset="0"/>
                <a:ea typeface="SimSun" panose="02010600030101010101" pitchFamily="2" charset="-122"/>
              </a:rPr>
              <a:t>是什么激励人们追随这个人？</a:t>
            </a:r>
          </a:p>
          <a:p>
            <a:pPr marL="355600" indent="-355600">
              <a:lnSpc>
                <a:spcPct val="120000"/>
              </a:lnSpc>
              <a:spcAft>
                <a:spcPts val="1200"/>
              </a:spcAft>
              <a:buBlip>
                <a:blip r:embed="rId5"/>
              </a:buBlip>
            </a:pPr>
            <a:r>
              <a:rPr lang="zh-cn" dirty="0">
                <a:solidFill>
                  <a:srgbClr val="292662"/>
                </a:solidFill>
                <a:latin typeface="Ubuntu" panose="020B0504030602030204" pitchFamily="34" charset="0"/>
                <a:ea typeface="SimSun" panose="02010600030101010101" pitchFamily="2" charset="-122"/>
              </a:rPr>
              <a:t>您认为他们的哪些行为或</a:t>
            </a:r>
            <a:r>
              <a:rPr lang="zh-cn">
                <a:solidFill>
                  <a:srgbClr val="292662"/>
                </a:solidFill>
                <a:latin typeface="Ubuntu" panose="020B0504030602030204" pitchFamily="34" charset="0"/>
                <a:ea typeface="SimSun" panose="02010600030101010101" pitchFamily="2" charset="-122"/>
              </a:rPr>
              <a:t>技能在您自己的领导力</a:t>
            </a:r>
            <a:br>
              <a:rPr lang="en-US" altLang="zh-CN">
                <a:solidFill>
                  <a:srgbClr val="292662"/>
                </a:solidFill>
                <a:latin typeface="Ubuntu" panose="020B0504030602030204" pitchFamily="34" charset="0"/>
                <a:ea typeface="SimSun" panose="02010600030101010101" pitchFamily="2" charset="-122"/>
              </a:rPr>
            </a:br>
            <a:r>
              <a:rPr lang="zh-cn">
                <a:solidFill>
                  <a:srgbClr val="292662"/>
                </a:solidFill>
                <a:latin typeface="Ubuntu" panose="020B0504030602030204" pitchFamily="34" charset="0"/>
                <a:ea typeface="SimSun" panose="02010600030101010101" pitchFamily="2" charset="-122"/>
              </a:rPr>
              <a:t>中有所体现</a:t>
            </a:r>
            <a:r>
              <a:rPr lang="zh-cn" dirty="0">
                <a:solidFill>
                  <a:srgbClr val="292662"/>
                </a:solidFill>
                <a:latin typeface="Ubuntu" panose="020B0504030602030204" pitchFamily="34" charset="0"/>
                <a:ea typeface="SimSun" panose="02010600030101010101" pitchFamily="2" charset="-122"/>
              </a:rPr>
              <a:t>？</a:t>
            </a:r>
          </a:p>
        </p:txBody>
      </p:sp>
      <p:pic>
        <p:nvPicPr>
          <p:cNvPr id="13" name="Graphic 12">
            <a:extLst>
              <a:ext uri="{FF2B5EF4-FFF2-40B4-BE49-F238E27FC236}">
                <a16:creationId xmlns:a16="http://schemas.microsoft.com/office/drawing/2014/main" id="{F47BFB8B-7EF6-517A-D45F-A8F1822C3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2263882"/>
            <a:ext cx="425551" cy="432000"/>
          </a:xfrm>
          <a:prstGeom prst="rect">
            <a:avLst/>
          </a:prstGeom>
        </p:spPr>
      </p:pic>
      <p:pic>
        <p:nvPicPr>
          <p:cNvPr id="15" name="Graphic 14">
            <a:extLst>
              <a:ext uri="{FF2B5EF4-FFF2-40B4-BE49-F238E27FC236}">
                <a16:creationId xmlns:a16="http://schemas.microsoft.com/office/drawing/2014/main" id="{F23C16D6-20D0-79CA-A02A-D2314DA91F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3168984"/>
            <a:ext cx="480493" cy="377988"/>
          </a:xfrm>
          <a:prstGeom prst="rect">
            <a:avLst/>
          </a:prstGeom>
        </p:spPr>
      </p:pic>
      <p:sp>
        <p:nvSpPr>
          <p:cNvPr id="10" name="Text Placeholder 5">
            <a:extLst>
              <a:ext uri="{FF2B5EF4-FFF2-40B4-BE49-F238E27FC236}">
                <a16:creationId xmlns:a16="http://schemas.microsoft.com/office/drawing/2014/main" id="{89B343BC-DED3-F640-068D-2C8CE167D42F}"/>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1" name="Text Placeholder 7">
            <a:extLst>
              <a:ext uri="{FF2B5EF4-FFF2-40B4-BE49-F238E27FC236}">
                <a16:creationId xmlns:a16="http://schemas.microsoft.com/office/drawing/2014/main" id="{D4813CB7-DEBA-21EC-9BD4-66410D0B746B}"/>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422234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B64B-CCB5-BB5E-E270-933C8D1CDC03}"/>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29C6B75-78FD-3ABE-2C6E-064FC3719C05}"/>
              </a:ext>
            </a:extLst>
          </p:cNvPr>
          <p:cNvSpPr/>
          <p:nvPr/>
        </p:nvSpPr>
        <p:spPr>
          <a:xfrm>
            <a:off x="3562350" y="4563614"/>
            <a:ext cx="9944100" cy="2008636"/>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9" name="TextBox 8">
            <a:extLst>
              <a:ext uri="{FF2B5EF4-FFF2-40B4-BE49-F238E27FC236}">
                <a16:creationId xmlns:a16="http://schemas.microsoft.com/office/drawing/2014/main" id="{11DAAB2F-63C1-CF5D-6A5B-E7E8690DDA93}"/>
              </a:ext>
            </a:extLst>
          </p:cNvPr>
          <p:cNvSpPr txBox="1"/>
          <p:nvPr/>
        </p:nvSpPr>
        <p:spPr>
          <a:xfrm>
            <a:off x="5470930" y="1266254"/>
            <a:ext cx="6203205" cy="2766142"/>
          </a:xfrm>
          <a:prstGeom prst="rect">
            <a:avLst/>
          </a:prstGeom>
          <a:noFill/>
        </p:spPr>
        <p:txBody>
          <a:bodyPr wrap="square" rtlCol="0">
            <a:spAutoFit/>
          </a:bodyPr>
          <a:lstStyle/>
          <a:p>
            <a:pPr>
              <a:lnSpc>
                <a:spcPct val="120000"/>
              </a:lnSpc>
            </a:pPr>
            <a:r>
              <a:rPr lang="zh-cn" b="1" dirty="0">
                <a:solidFill>
                  <a:srgbClr val="F6891F"/>
                </a:solidFill>
                <a:latin typeface="Ubuntu" panose="020B0504030602030204" pitchFamily="34" charset="0"/>
                <a:ea typeface="SimSun" panose="02010600030101010101" pitchFamily="2" charset="-122"/>
              </a:rPr>
              <a:t>想想您认识的一位领袖。</a:t>
            </a:r>
          </a:p>
          <a:p>
            <a:pPr>
              <a:lnSpc>
                <a:spcPct val="120000"/>
              </a:lnSpc>
              <a:spcAft>
                <a:spcPts val="1800"/>
              </a:spcAft>
            </a:pPr>
            <a:r>
              <a:rPr lang="zh-cn" dirty="0">
                <a:solidFill>
                  <a:srgbClr val="292662"/>
                </a:solidFill>
                <a:latin typeface="Ubuntu" panose="020B0504030602030204" pitchFamily="34" charset="0"/>
                <a:ea typeface="SimSun" panose="02010600030101010101" pitchFamily="2" charset="-122"/>
              </a:rPr>
              <a:t>该领袖可以是特奥会、您所在的社区或媒体报道中的某个人。</a:t>
            </a:r>
          </a:p>
          <a:p>
            <a:pPr>
              <a:lnSpc>
                <a:spcPct val="120000"/>
              </a:lnSpc>
            </a:pPr>
            <a:r>
              <a:rPr lang="zh-cn" b="1" dirty="0">
                <a:solidFill>
                  <a:srgbClr val="F6891F"/>
                </a:solidFill>
                <a:latin typeface="Ubuntu" panose="020B0504030602030204" pitchFamily="34" charset="0"/>
                <a:ea typeface="SimSun" panose="02010600030101010101" pitchFamily="2" charset="-122"/>
              </a:rPr>
              <a:t>2-3 人一组，分享以下内容：</a:t>
            </a:r>
          </a:p>
          <a:p>
            <a:pPr marL="3556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他们是谁？</a:t>
            </a:r>
          </a:p>
          <a:p>
            <a:pPr marL="3556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是什么激励人们追随这个人？</a:t>
            </a:r>
          </a:p>
          <a:p>
            <a:pPr marL="355600" indent="-35560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您认为他们的哪些行为或</a:t>
            </a:r>
            <a:r>
              <a:rPr lang="zh-cn">
                <a:solidFill>
                  <a:srgbClr val="292662"/>
                </a:solidFill>
                <a:latin typeface="Ubuntu" panose="020B0504030602030204" pitchFamily="34" charset="0"/>
                <a:ea typeface="SimSun" panose="02010600030101010101" pitchFamily="2" charset="-122"/>
              </a:rPr>
              <a:t>技能在您自己的领导力</a:t>
            </a:r>
            <a:br>
              <a:rPr lang="en-US" altLang="zh-CN">
                <a:solidFill>
                  <a:srgbClr val="292662"/>
                </a:solidFill>
                <a:latin typeface="Ubuntu" panose="020B0504030602030204" pitchFamily="34" charset="0"/>
                <a:ea typeface="SimSun" panose="02010600030101010101" pitchFamily="2" charset="-122"/>
              </a:rPr>
            </a:br>
            <a:r>
              <a:rPr lang="zh-cn">
                <a:solidFill>
                  <a:srgbClr val="292662"/>
                </a:solidFill>
                <a:latin typeface="Ubuntu" panose="020B0504030602030204" pitchFamily="34" charset="0"/>
                <a:ea typeface="SimSun" panose="02010600030101010101" pitchFamily="2" charset="-122"/>
              </a:rPr>
              <a:t>中有所体现</a:t>
            </a:r>
            <a:r>
              <a:rPr lang="zh-cn" dirty="0">
                <a:solidFill>
                  <a:srgbClr val="292662"/>
                </a:solidFill>
                <a:latin typeface="Ubuntu" panose="020B0504030602030204" pitchFamily="34" charset="0"/>
                <a:ea typeface="SimSun" panose="02010600030101010101" pitchFamily="2" charset="-122"/>
              </a:rPr>
              <a:t>？</a:t>
            </a:r>
          </a:p>
        </p:txBody>
      </p:sp>
      <p:sp>
        <p:nvSpPr>
          <p:cNvPr id="3" name="Text Placeholder 2">
            <a:extLst>
              <a:ext uri="{FF2B5EF4-FFF2-40B4-BE49-F238E27FC236}">
                <a16:creationId xmlns:a16="http://schemas.microsoft.com/office/drawing/2014/main" id="{E8B936E8-45F4-86B2-169C-3369244079F0}"/>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Rectangle: Rounded Corners 4">
            <a:extLst>
              <a:ext uri="{FF2B5EF4-FFF2-40B4-BE49-F238E27FC236}">
                <a16:creationId xmlns:a16="http://schemas.microsoft.com/office/drawing/2014/main" id="{62F5F009-AE71-041F-5783-FA3AFBACCC45}"/>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875FE027-421D-3C25-255C-F83D639E9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334E07A5-FFE8-2E16-23F8-022F2B4E6574}"/>
              </a:ext>
            </a:extLst>
          </p:cNvPr>
          <p:cNvSpPr txBox="1"/>
          <p:nvPr/>
        </p:nvSpPr>
        <p:spPr>
          <a:xfrm>
            <a:off x="1244599" y="2000357"/>
            <a:ext cx="1916112"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8" name="TextBox 7">
            <a:extLst>
              <a:ext uri="{FF2B5EF4-FFF2-40B4-BE49-F238E27FC236}">
                <a16:creationId xmlns:a16="http://schemas.microsoft.com/office/drawing/2014/main" id="{9DDD6C94-C4A8-FF02-DBE2-9B324CEDBC90}"/>
              </a:ext>
            </a:extLst>
          </p:cNvPr>
          <p:cNvSpPr txBox="1"/>
          <p:nvPr/>
        </p:nvSpPr>
        <p:spPr>
          <a:xfrm>
            <a:off x="1244599" y="2721114"/>
            <a:ext cx="2559909" cy="400110"/>
          </a:xfrm>
          <a:prstGeom prst="rect">
            <a:avLst/>
          </a:prstGeom>
          <a:noFill/>
        </p:spPr>
        <p:txBody>
          <a:bodyPr wrap="square" rtlCol="0">
            <a:spAutoFit/>
          </a:bodyPr>
          <a:lstStyle/>
          <a:p>
            <a:r>
              <a:rPr lang="zh-cn" sz="2000" dirty="0">
                <a:solidFill>
                  <a:schemeClr val="bg1"/>
                </a:solidFill>
                <a:latin typeface="Ubuntu" panose="020B0504030602030204" pitchFamily="34" charset="0"/>
                <a:ea typeface="SimSun" panose="02010600030101010101" pitchFamily="2" charset="-122"/>
              </a:rPr>
              <a:t>谁是领袖？</a:t>
            </a:r>
          </a:p>
        </p:txBody>
      </p:sp>
      <p:pic>
        <p:nvPicPr>
          <p:cNvPr id="13" name="Graphic 12">
            <a:extLst>
              <a:ext uri="{FF2B5EF4-FFF2-40B4-BE49-F238E27FC236}">
                <a16:creationId xmlns:a16="http://schemas.microsoft.com/office/drawing/2014/main" id="{F3874226-0677-D283-29FA-2202CCF336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1268169"/>
            <a:ext cx="425551" cy="432000"/>
          </a:xfrm>
          <a:prstGeom prst="rect">
            <a:avLst/>
          </a:prstGeom>
        </p:spPr>
      </p:pic>
      <p:pic>
        <p:nvPicPr>
          <p:cNvPr id="15" name="Graphic 14">
            <a:extLst>
              <a:ext uri="{FF2B5EF4-FFF2-40B4-BE49-F238E27FC236}">
                <a16:creationId xmlns:a16="http://schemas.microsoft.com/office/drawing/2014/main" id="{C7A68323-ED6A-1125-6B2F-20B42CCD9A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2192930"/>
            <a:ext cx="480493" cy="377988"/>
          </a:xfrm>
          <a:prstGeom prst="rect">
            <a:avLst/>
          </a:prstGeom>
        </p:spPr>
      </p:pic>
      <p:sp>
        <p:nvSpPr>
          <p:cNvPr id="11" name="TextBox 10">
            <a:extLst>
              <a:ext uri="{FF2B5EF4-FFF2-40B4-BE49-F238E27FC236}">
                <a16:creationId xmlns:a16="http://schemas.microsoft.com/office/drawing/2014/main" id="{FDF9E591-FBF6-2634-AF8A-40BCBA0588E9}"/>
              </a:ext>
            </a:extLst>
          </p:cNvPr>
          <p:cNvSpPr txBox="1"/>
          <p:nvPr/>
        </p:nvSpPr>
        <p:spPr>
          <a:xfrm>
            <a:off x="4962387" y="5056375"/>
            <a:ext cx="6544716" cy="1321938"/>
          </a:xfrm>
          <a:prstGeom prst="rect">
            <a:avLst/>
          </a:prstGeom>
          <a:noFill/>
        </p:spPr>
        <p:txBody>
          <a:bodyPr wrap="square" numCol="2" rtlCol="0">
            <a:noAutofit/>
          </a:bodyPr>
          <a:lstStyle/>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教练</a:t>
            </a:r>
            <a:endParaRPr lang="en-US" sz="1800" b="0" dirty="0">
              <a:solidFill>
                <a:srgbClr val="292662"/>
              </a:solidFill>
              <a:effectLst/>
              <a:latin typeface="SimSun" panose="02010600030101010101" pitchFamily="2" charset="-122"/>
              <a:ea typeface="SimSun" panose="02010600030101010101" pitchFamily="2" charset="-122"/>
            </a:endParaRPr>
          </a:p>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老师</a:t>
            </a:r>
            <a:endParaRPr lang="en-US" sz="1800" b="0" dirty="0">
              <a:solidFill>
                <a:srgbClr val="292662"/>
              </a:solidFill>
              <a:effectLst/>
              <a:latin typeface="SimSun" panose="02010600030101010101" pitchFamily="2" charset="-122"/>
              <a:ea typeface="SimSun" panose="02010600030101010101" pitchFamily="2" charset="-122"/>
            </a:endParaRPr>
          </a:p>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队友</a:t>
            </a:r>
            <a:endParaRPr lang="en-US" sz="1800" b="0" dirty="0">
              <a:solidFill>
                <a:srgbClr val="292662"/>
              </a:solidFill>
              <a:effectLst/>
              <a:latin typeface="SimSun" panose="02010600030101010101" pitchFamily="2" charset="-122"/>
              <a:ea typeface="SimSun" panose="02010600030101010101" pitchFamily="2" charset="-122"/>
            </a:endParaRPr>
          </a:p>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特奥会志愿者</a:t>
            </a:r>
          </a:p>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社区小组领袖</a:t>
            </a:r>
            <a:endParaRPr lang="en-US" sz="1800" b="0" dirty="0">
              <a:solidFill>
                <a:srgbClr val="292662"/>
              </a:solidFill>
              <a:effectLst/>
              <a:latin typeface="SimSun" panose="02010600030101010101" pitchFamily="2" charset="-122"/>
              <a:ea typeface="SimSun" panose="02010600030101010101" pitchFamily="2" charset="-122"/>
            </a:endParaRPr>
          </a:p>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同事</a:t>
            </a:r>
            <a:endParaRPr lang="en-US" sz="1800" b="0" dirty="0">
              <a:solidFill>
                <a:srgbClr val="292662"/>
              </a:solidFill>
              <a:effectLst/>
              <a:latin typeface="SimSun" panose="02010600030101010101" pitchFamily="2" charset="-122"/>
              <a:ea typeface="SimSun" panose="02010600030101010101" pitchFamily="2" charset="-122"/>
            </a:endParaRPr>
          </a:p>
          <a:p>
            <a:pPr marL="171450" marR="0" lvl="0" indent="-171450">
              <a:spcBef>
                <a:spcPts val="0"/>
              </a:spcBef>
              <a:spcAft>
                <a:spcPts val="0"/>
              </a:spcAft>
              <a:buFont typeface="Arial" panose="020B0604020202020204" pitchFamily="34" charset="0"/>
              <a:buChar char="•"/>
            </a:pPr>
            <a:r>
              <a:rPr lang="zh-cn" sz="1800" b="0" dirty="0">
                <a:solidFill>
                  <a:srgbClr val="292662"/>
                </a:solidFill>
                <a:effectLst/>
                <a:latin typeface="Ubuntu Light" panose="020B0304030602030204" pitchFamily="34" charset="0"/>
                <a:ea typeface="SimSun" panose="02010600030101010101" pitchFamily="2" charset="-122"/>
                <a:cs typeface="Arial" panose="020B0604020202020204" pitchFamily="34" charset="0"/>
              </a:rPr>
              <a:t>运动员领袖</a:t>
            </a:r>
            <a:endParaRPr lang="en-US" sz="1800" b="0" dirty="0">
              <a:solidFill>
                <a:srgbClr val="292662"/>
              </a:solidFill>
              <a:effectLst/>
              <a:latin typeface="SimSun" panose="02010600030101010101" pitchFamily="2" charset="-122"/>
              <a:ea typeface="SimSun" panose="02010600030101010101" pitchFamily="2" charset="-122"/>
            </a:endParaRPr>
          </a:p>
        </p:txBody>
      </p:sp>
      <p:sp>
        <p:nvSpPr>
          <p:cNvPr id="12" name="TextBox 11">
            <a:extLst>
              <a:ext uri="{FF2B5EF4-FFF2-40B4-BE49-F238E27FC236}">
                <a16:creationId xmlns:a16="http://schemas.microsoft.com/office/drawing/2014/main" id="{13717E30-C598-94A4-AFBE-BCD558D5187B}"/>
              </a:ext>
            </a:extLst>
          </p:cNvPr>
          <p:cNvSpPr txBox="1"/>
          <p:nvPr/>
        </p:nvSpPr>
        <p:spPr>
          <a:xfrm>
            <a:off x="4919447" y="4714596"/>
            <a:ext cx="4011422" cy="369332"/>
          </a:xfrm>
          <a:prstGeom prst="rect">
            <a:avLst/>
          </a:prstGeom>
          <a:noFill/>
        </p:spPr>
        <p:txBody>
          <a:bodyPr wrap="square" numCol="1" rtlCol="0">
            <a:spAutoFit/>
          </a:bodyPr>
          <a:lstStyle/>
          <a:p>
            <a:pPr marR="0" lvl="0">
              <a:spcBef>
                <a:spcPts val="0"/>
              </a:spcBef>
              <a:spcAft>
                <a:spcPts val="0"/>
              </a:spcAft>
            </a:pPr>
            <a:r>
              <a:rPr lang="zh-cn" sz="1800" b="1" i="0" dirty="0">
                <a:solidFill>
                  <a:srgbClr val="292662"/>
                </a:solidFill>
                <a:effectLst/>
                <a:latin typeface="Ubuntu" panose="020B0504030602030204" pitchFamily="34" charset="0"/>
                <a:ea typeface="SimSun" panose="02010600030101010101" pitchFamily="2" charset="-122"/>
                <a:cs typeface="Arial" panose="020B0604020202020204" pitchFamily="34" charset="0"/>
              </a:rPr>
              <a:t>选择一个类别</a:t>
            </a:r>
            <a:endParaRPr lang="en-US" sz="1800" b="0" i="0" dirty="0">
              <a:solidFill>
                <a:srgbClr val="292662"/>
              </a:solidFill>
              <a:effectLst/>
              <a:latin typeface="SimSun" panose="02010600030101010101" pitchFamily="2" charset="-122"/>
              <a:ea typeface="SimSun" panose="02010600030101010101" pitchFamily="2" charset="-122"/>
            </a:endParaRPr>
          </a:p>
        </p:txBody>
      </p:sp>
      <p:sp>
        <p:nvSpPr>
          <p:cNvPr id="14" name="TextBox 13">
            <a:extLst>
              <a:ext uri="{FF2B5EF4-FFF2-40B4-BE49-F238E27FC236}">
                <a16:creationId xmlns:a16="http://schemas.microsoft.com/office/drawing/2014/main" id="{279EDDD0-8E8D-E14F-0E57-E13AAACDD148}"/>
              </a:ext>
            </a:extLst>
          </p:cNvPr>
          <p:cNvSpPr txBox="1"/>
          <p:nvPr/>
        </p:nvSpPr>
        <p:spPr>
          <a:xfrm>
            <a:off x="5524500" y="3248025"/>
            <a:ext cx="914400" cy="369332"/>
          </a:xfrm>
          <a:prstGeom prst="rect">
            <a:avLst/>
          </a:prstGeom>
          <a:noFill/>
        </p:spPr>
        <p:txBody>
          <a:bodyPr wrap="square" rtlCol="0">
            <a:spAutoFit/>
          </a:bodyPr>
          <a:lstStyle/>
          <a:p>
            <a:endParaRPr lang="en-US" dirty="0">
              <a:ea typeface="SimSun" panose="02010600030101010101" pitchFamily="2" charset="-122"/>
            </a:endParaRPr>
          </a:p>
        </p:txBody>
      </p:sp>
      <p:sp>
        <p:nvSpPr>
          <p:cNvPr id="10" name="Text Placeholder 5">
            <a:extLst>
              <a:ext uri="{FF2B5EF4-FFF2-40B4-BE49-F238E27FC236}">
                <a16:creationId xmlns:a16="http://schemas.microsoft.com/office/drawing/2014/main" id="{3771BE54-1536-E24B-F49A-14212ABE49FD}"/>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7" name="Text Placeholder 7">
            <a:extLst>
              <a:ext uri="{FF2B5EF4-FFF2-40B4-BE49-F238E27FC236}">
                <a16:creationId xmlns:a16="http://schemas.microsoft.com/office/drawing/2014/main" id="{7EED693B-466A-A596-B679-DEAB3AFD93A0}"/>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37821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FCAE98-BF70-7995-A66A-94A2AD96C101}"/>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6" name="TextBox 5">
            <a:extLst>
              <a:ext uri="{FF2B5EF4-FFF2-40B4-BE49-F238E27FC236}">
                <a16:creationId xmlns:a16="http://schemas.microsoft.com/office/drawing/2014/main" id="{F2542EE1-F0B8-42FD-A52C-2AA7167D371F}"/>
              </a:ext>
            </a:extLst>
          </p:cNvPr>
          <p:cNvSpPr txBox="1"/>
          <p:nvPr/>
        </p:nvSpPr>
        <p:spPr>
          <a:xfrm>
            <a:off x="811898" y="1836532"/>
            <a:ext cx="590640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成功领袖的行为</a:t>
            </a:r>
          </a:p>
        </p:txBody>
      </p:sp>
      <p:sp>
        <p:nvSpPr>
          <p:cNvPr id="7" name="Oval 6">
            <a:extLst>
              <a:ext uri="{FF2B5EF4-FFF2-40B4-BE49-F238E27FC236}">
                <a16:creationId xmlns:a16="http://schemas.microsoft.com/office/drawing/2014/main" id="{6BF72FDE-3B94-5357-B002-FE7822D7BDCD}"/>
              </a:ext>
            </a:extLst>
          </p:cNvPr>
          <p:cNvSpPr/>
          <p:nvPr/>
        </p:nvSpPr>
        <p:spPr>
          <a:xfrm>
            <a:off x="97789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8" name="Oval 7">
            <a:extLst>
              <a:ext uri="{FF2B5EF4-FFF2-40B4-BE49-F238E27FC236}">
                <a16:creationId xmlns:a16="http://schemas.microsoft.com/office/drawing/2014/main" id="{3995BF72-9920-E475-EE10-23B431912C98}"/>
              </a:ext>
            </a:extLst>
          </p:cNvPr>
          <p:cNvSpPr/>
          <p:nvPr/>
        </p:nvSpPr>
        <p:spPr>
          <a:xfrm>
            <a:off x="3015142"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9" name="Oval 8">
            <a:extLst>
              <a:ext uri="{FF2B5EF4-FFF2-40B4-BE49-F238E27FC236}">
                <a16:creationId xmlns:a16="http://schemas.microsoft.com/office/drawing/2014/main" id="{33EF3AF5-8697-82F6-6785-4142FE34C170}"/>
              </a:ext>
            </a:extLst>
          </p:cNvPr>
          <p:cNvSpPr/>
          <p:nvPr/>
        </p:nvSpPr>
        <p:spPr>
          <a:xfrm>
            <a:off x="4988885"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0" name="Oval 9">
            <a:extLst>
              <a:ext uri="{FF2B5EF4-FFF2-40B4-BE49-F238E27FC236}">
                <a16:creationId xmlns:a16="http://schemas.microsoft.com/office/drawing/2014/main" id="{D3B0838A-E907-A504-E610-DDC1DDFBA036}"/>
              </a:ext>
            </a:extLst>
          </p:cNvPr>
          <p:cNvSpPr/>
          <p:nvPr/>
        </p:nvSpPr>
        <p:spPr>
          <a:xfrm>
            <a:off x="6994378"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1" name="Oval 10">
            <a:extLst>
              <a:ext uri="{FF2B5EF4-FFF2-40B4-BE49-F238E27FC236}">
                <a16:creationId xmlns:a16="http://schemas.microsoft.com/office/drawing/2014/main" id="{54B4EDF3-026D-8D3C-74E1-A21D5D8BABB9}"/>
              </a:ext>
            </a:extLst>
          </p:cNvPr>
          <p:cNvSpPr/>
          <p:nvPr/>
        </p:nvSpPr>
        <p:spPr>
          <a:xfrm>
            <a:off x="899986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2" name="TextBox 11">
            <a:extLst>
              <a:ext uri="{FF2B5EF4-FFF2-40B4-BE49-F238E27FC236}">
                <a16:creationId xmlns:a16="http://schemas.microsoft.com/office/drawing/2014/main" id="{FBA83D33-C0E2-16E4-0E10-C2B215C6EEEA}"/>
              </a:ext>
            </a:extLst>
          </p:cNvPr>
          <p:cNvSpPr txBox="1"/>
          <p:nvPr/>
        </p:nvSpPr>
        <p:spPr>
          <a:xfrm>
            <a:off x="2983392" y="4649891"/>
            <a:ext cx="1778000" cy="341632"/>
          </a:xfrm>
          <a:prstGeom prst="rect">
            <a:avLst/>
          </a:prstGeom>
          <a:noFill/>
        </p:spPr>
        <p:txBody>
          <a:bodyPr wrap="square" rtlCol="0">
            <a:spAutoFit/>
          </a:bodyPr>
          <a:lstStyle/>
          <a:p>
            <a:pPr algn="ctr">
              <a:lnSpc>
                <a:spcPct val="90000"/>
              </a:lnSpc>
            </a:pPr>
            <a:r>
              <a:rPr lang="zh-cn" b="1" dirty="0">
                <a:solidFill>
                  <a:srgbClr val="292662"/>
                </a:solidFill>
                <a:latin typeface="Ubuntu Light" panose="020B0304030602030204" pitchFamily="34" charset="0"/>
                <a:ea typeface="SimSun" panose="02010600030101010101" pitchFamily="2" charset="-122"/>
              </a:rPr>
              <a:t>激发共同愿景</a:t>
            </a:r>
          </a:p>
        </p:txBody>
      </p:sp>
      <p:sp>
        <p:nvSpPr>
          <p:cNvPr id="13" name="TextBox 12">
            <a:extLst>
              <a:ext uri="{FF2B5EF4-FFF2-40B4-BE49-F238E27FC236}">
                <a16:creationId xmlns:a16="http://schemas.microsoft.com/office/drawing/2014/main" id="{50226003-74E1-CBEC-42C5-269B8C0BECAD}"/>
              </a:ext>
            </a:extLst>
          </p:cNvPr>
          <p:cNvSpPr txBox="1"/>
          <p:nvPr/>
        </p:nvSpPr>
        <p:spPr>
          <a:xfrm>
            <a:off x="946149" y="4649890"/>
            <a:ext cx="1778000" cy="341632"/>
          </a:xfrm>
          <a:prstGeom prst="rect">
            <a:avLst/>
          </a:prstGeom>
          <a:noFill/>
        </p:spPr>
        <p:txBody>
          <a:bodyPr wrap="square" rtlCol="0">
            <a:spAutoFit/>
          </a:bodyPr>
          <a:lstStyle/>
          <a:p>
            <a:pPr algn="ctr">
              <a:lnSpc>
                <a:spcPct val="90000"/>
              </a:lnSpc>
            </a:pPr>
            <a:r>
              <a:rPr lang="zh-cn" b="1" dirty="0">
                <a:solidFill>
                  <a:srgbClr val="292662"/>
                </a:solidFill>
                <a:latin typeface="Ubuntu Light" panose="020B0304030602030204" pitchFamily="34" charset="0"/>
                <a:ea typeface="SimSun" panose="02010600030101010101" pitchFamily="2" charset="-122"/>
              </a:rPr>
              <a:t>以身作则</a:t>
            </a:r>
          </a:p>
        </p:txBody>
      </p:sp>
      <p:sp>
        <p:nvSpPr>
          <p:cNvPr id="14" name="TextBox 13">
            <a:extLst>
              <a:ext uri="{FF2B5EF4-FFF2-40B4-BE49-F238E27FC236}">
                <a16:creationId xmlns:a16="http://schemas.microsoft.com/office/drawing/2014/main" id="{A79912CA-C406-A69C-9365-1B8608F36C6A}"/>
              </a:ext>
            </a:extLst>
          </p:cNvPr>
          <p:cNvSpPr txBox="1"/>
          <p:nvPr/>
        </p:nvSpPr>
        <p:spPr>
          <a:xfrm>
            <a:off x="5060802" y="4649890"/>
            <a:ext cx="1570665" cy="341632"/>
          </a:xfrm>
          <a:prstGeom prst="rect">
            <a:avLst/>
          </a:prstGeom>
          <a:noFill/>
        </p:spPr>
        <p:txBody>
          <a:bodyPr wrap="square" rtlCol="0">
            <a:spAutoFit/>
          </a:bodyPr>
          <a:lstStyle/>
          <a:p>
            <a:pPr algn="ctr">
              <a:lnSpc>
                <a:spcPct val="90000"/>
              </a:lnSpc>
            </a:pPr>
            <a:r>
              <a:rPr lang="zh-cn" b="1" dirty="0">
                <a:solidFill>
                  <a:srgbClr val="292662"/>
                </a:solidFill>
                <a:latin typeface="Ubuntu Light" panose="020B0304030602030204" pitchFamily="34" charset="0"/>
                <a:ea typeface="SimSun" panose="02010600030101010101" pitchFamily="2" charset="-122"/>
              </a:rPr>
              <a:t>挑战过程</a:t>
            </a:r>
          </a:p>
        </p:txBody>
      </p:sp>
      <p:sp>
        <p:nvSpPr>
          <p:cNvPr id="15" name="TextBox 14">
            <a:extLst>
              <a:ext uri="{FF2B5EF4-FFF2-40B4-BE49-F238E27FC236}">
                <a16:creationId xmlns:a16="http://schemas.microsoft.com/office/drawing/2014/main" id="{41F0742D-9901-A470-8355-2CD86FC6EE94}"/>
              </a:ext>
            </a:extLst>
          </p:cNvPr>
          <p:cNvSpPr txBox="1"/>
          <p:nvPr/>
        </p:nvSpPr>
        <p:spPr>
          <a:xfrm>
            <a:off x="6994378" y="4649891"/>
            <a:ext cx="1714501" cy="341632"/>
          </a:xfrm>
          <a:prstGeom prst="rect">
            <a:avLst/>
          </a:prstGeom>
          <a:noFill/>
        </p:spPr>
        <p:txBody>
          <a:bodyPr wrap="square" rtlCol="0">
            <a:spAutoFit/>
          </a:bodyPr>
          <a:lstStyle/>
          <a:p>
            <a:pPr algn="ctr">
              <a:lnSpc>
                <a:spcPct val="90000"/>
              </a:lnSpc>
            </a:pPr>
            <a:r>
              <a:rPr lang="zh-cn" b="1" dirty="0">
                <a:solidFill>
                  <a:srgbClr val="292662"/>
                </a:solidFill>
                <a:latin typeface="Ubuntu Light" panose="020B0304030602030204" pitchFamily="34" charset="0"/>
                <a:ea typeface="SimSun" panose="02010600030101010101" pitchFamily="2" charset="-122"/>
              </a:rPr>
              <a:t>鼓舞人心</a:t>
            </a:r>
          </a:p>
        </p:txBody>
      </p:sp>
      <p:sp>
        <p:nvSpPr>
          <p:cNvPr id="16" name="TextBox 15">
            <a:extLst>
              <a:ext uri="{FF2B5EF4-FFF2-40B4-BE49-F238E27FC236}">
                <a16:creationId xmlns:a16="http://schemas.microsoft.com/office/drawing/2014/main" id="{6117F581-2362-376E-C0F0-8E998309CEBD}"/>
              </a:ext>
            </a:extLst>
          </p:cNvPr>
          <p:cNvSpPr txBox="1"/>
          <p:nvPr/>
        </p:nvSpPr>
        <p:spPr>
          <a:xfrm>
            <a:off x="8973457" y="4649891"/>
            <a:ext cx="1778000" cy="590931"/>
          </a:xfrm>
          <a:prstGeom prst="rect">
            <a:avLst/>
          </a:prstGeom>
          <a:noFill/>
        </p:spPr>
        <p:txBody>
          <a:bodyPr wrap="square" rtlCol="0">
            <a:spAutoFit/>
          </a:bodyPr>
          <a:lstStyle/>
          <a:p>
            <a:pPr algn="ctr">
              <a:lnSpc>
                <a:spcPct val="90000"/>
              </a:lnSpc>
            </a:pPr>
            <a:r>
              <a:rPr lang="zh-cn" b="1" dirty="0">
                <a:solidFill>
                  <a:srgbClr val="292662"/>
                </a:solidFill>
                <a:latin typeface="Ubuntu Light" panose="020B0304030602030204" pitchFamily="34" charset="0"/>
                <a:ea typeface="SimSun" panose="02010600030101010101" pitchFamily="2" charset="-122"/>
              </a:rPr>
              <a:t>支持他人展开行动</a:t>
            </a:r>
          </a:p>
        </p:txBody>
      </p:sp>
      <p:pic>
        <p:nvPicPr>
          <p:cNvPr id="17" name="Graphic 16">
            <a:extLst>
              <a:ext uri="{FF2B5EF4-FFF2-40B4-BE49-F238E27FC236}">
                <a16:creationId xmlns:a16="http://schemas.microsoft.com/office/drawing/2014/main" id="{8032896E-4C14-72B2-F1D3-8322AA988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3203" y="3120045"/>
            <a:ext cx="983893" cy="1074366"/>
          </a:xfrm>
          <a:prstGeom prst="rect">
            <a:avLst/>
          </a:prstGeom>
        </p:spPr>
      </p:pic>
      <p:pic>
        <p:nvPicPr>
          <p:cNvPr id="19" name="Graphic 18">
            <a:extLst>
              <a:ext uri="{FF2B5EF4-FFF2-40B4-BE49-F238E27FC236}">
                <a16:creationId xmlns:a16="http://schemas.microsoft.com/office/drawing/2014/main" id="{F076199A-A536-FF5C-A1A6-F1124217C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4464" y="3072789"/>
            <a:ext cx="1015856" cy="991078"/>
          </a:xfrm>
          <a:prstGeom prst="rect">
            <a:avLst/>
          </a:prstGeom>
        </p:spPr>
      </p:pic>
      <p:pic>
        <p:nvPicPr>
          <p:cNvPr id="23" name="Graphic 22">
            <a:extLst>
              <a:ext uri="{FF2B5EF4-FFF2-40B4-BE49-F238E27FC236}">
                <a16:creationId xmlns:a16="http://schemas.microsoft.com/office/drawing/2014/main" id="{1E249AF4-B81E-51FA-FD6C-75CE3E29A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7049" y="3252416"/>
            <a:ext cx="971550" cy="809625"/>
          </a:xfrm>
          <a:prstGeom prst="rect">
            <a:avLst/>
          </a:prstGeom>
        </p:spPr>
      </p:pic>
      <p:pic>
        <p:nvPicPr>
          <p:cNvPr id="25" name="Graphic 24">
            <a:extLst>
              <a:ext uri="{FF2B5EF4-FFF2-40B4-BE49-F238E27FC236}">
                <a16:creationId xmlns:a16="http://schemas.microsoft.com/office/drawing/2014/main" id="{2115BD5A-63C9-B672-3FF1-5D4BE9664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9444" y="3290516"/>
            <a:ext cx="895350" cy="733425"/>
          </a:xfrm>
          <a:prstGeom prst="rect">
            <a:avLst/>
          </a:prstGeom>
        </p:spPr>
      </p:pic>
      <p:pic>
        <p:nvPicPr>
          <p:cNvPr id="27" name="Graphic 26">
            <a:extLst>
              <a:ext uri="{FF2B5EF4-FFF2-40B4-BE49-F238E27FC236}">
                <a16:creationId xmlns:a16="http://schemas.microsoft.com/office/drawing/2014/main" id="{B1DF748C-C3C3-E2C0-BBFA-E60E09725B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6474" y="3147567"/>
            <a:ext cx="1019322" cy="1019322"/>
          </a:xfrm>
          <a:prstGeom prst="rect">
            <a:avLst/>
          </a:prstGeom>
        </p:spPr>
      </p:pic>
      <p:sp>
        <p:nvSpPr>
          <p:cNvPr id="5" name="Text Placeholder 5">
            <a:extLst>
              <a:ext uri="{FF2B5EF4-FFF2-40B4-BE49-F238E27FC236}">
                <a16:creationId xmlns:a16="http://schemas.microsoft.com/office/drawing/2014/main" id="{398DBD6D-7D8E-C0CE-279F-8CCD3650DA2B}"/>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8" name="Text Placeholder 7">
            <a:extLst>
              <a:ext uri="{FF2B5EF4-FFF2-40B4-BE49-F238E27FC236}">
                <a16:creationId xmlns:a16="http://schemas.microsoft.com/office/drawing/2014/main" id="{DA16D15B-DE41-8460-B27E-C5819D82A457}"/>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28102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395040-75F1-53AE-5111-988BA4BE6DD7}"/>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63E58EB3-D819-6C18-6B16-212A920B8B13}"/>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B89DFA3E-70AA-D0A8-55D8-5A82292EB1D6}"/>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C269CFBF-FCF6-E051-2FA0-164F7FC11553}"/>
              </a:ext>
            </a:extLst>
          </p:cNvPr>
          <p:cNvGraphicFramePr>
            <a:graphicFrameLocks noGrp="1"/>
          </p:cNvGraphicFramePr>
          <p:nvPr>
            <p:extLst>
              <p:ext uri="{D42A27DB-BD31-4B8C-83A1-F6EECF244321}">
                <p14:modId xmlns:p14="http://schemas.microsoft.com/office/powerpoint/2010/main" val="3613705882"/>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rgbClr val="40CFB4"/>
                    </a:solidFill>
                  </a:tcPr>
                </a:tc>
                <a:tc>
                  <a:txBody>
                    <a:bodyPr/>
                    <a:lstStyle/>
                    <a:p>
                      <a:r>
                        <a:rPr lang="zh-cn" sz="1600" baseline="0" dirty="0">
                          <a:solidFill>
                            <a:srgbClr val="1C9B86"/>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nchor="ctr">
                    <a:solidFill>
                      <a:srgbClr val="1BB4E4"/>
                    </a:solidFill>
                  </a:tcPr>
                </a:tc>
                <a:tc>
                  <a:txBody>
                    <a:bodyPr/>
                    <a:lstStyle/>
                    <a:p>
                      <a:r>
                        <a:rPr lang="zh-cn" sz="1600" baseline="0" dirty="0">
                          <a:solidFill>
                            <a:srgbClr val="1BB4E4"/>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rgbClr val="FFDC33"/>
                    </a:solidFill>
                  </a:tcPr>
                </a:tc>
                <a:tc>
                  <a:txBody>
                    <a:bodyPr/>
                    <a:lstStyle/>
                    <a:p>
                      <a:r>
                        <a:rPr lang="zh-cn" sz="1600" baseline="0" dirty="0">
                          <a:solidFill>
                            <a:srgbClr val="DAB600"/>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nchor="ctr">
                    <a:solidFill>
                      <a:srgbClr val="B81BAF"/>
                    </a:solidFill>
                  </a:tcPr>
                </a:tc>
                <a:tc>
                  <a:txBody>
                    <a:bodyPr/>
                    <a:lstStyle/>
                    <a:p>
                      <a:r>
                        <a:rPr lang="zh-cn" sz="1600" baseline="0" dirty="0">
                          <a:solidFill>
                            <a:srgbClr val="B81BAF"/>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rgbClr val="FA924D"/>
                    </a:solidFill>
                  </a:tcPr>
                </a:tc>
                <a:tc>
                  <a:txBody>
                    <a:bodyPr/>
                    <a:lstStyle/>
                    <a:p>
                      <a:r>
                        <a:rPr lang="zh-cn" sz="1600" baseline="0" dirty="0">
                          <a:solidFill>
                            <a:srgbClr val="F76200"/>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nchor="ctr">
                    <a:solidFill>
                      <a:srgbClr val="FC0026"/>
                    </a:solidFill>
                  </a:tcPr>
                </a:tc>
                <a:tc>
                  <a:txBody>
                    <a:bodyPr/>
                    <a:lstStyle/>
                    <a:p>
                      <a:r>
                        <a:rPr lang="zh-cn" sz="1600" baseline="0" dirty="0">
                          <a:solidFill>
                            <a:srgbClr val="FC0026"/>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685B1C8-5B13-4A16-A4C1-1BB07F6B60C9}"/>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ACAE137D-84D2-277A-D04F-2E12509A3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3DF5E736-B40E-C0E6-4D76-57C3719660C0}"/>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E867E520-5BA0-8148-59D9-27403E50A978}"/>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6" name="TextBox 15">
              <a:extLst>
                <a:ext uri="{FF2B5EF4-FFF2-40B4-BE49-F238E27FC236}">
                  <a16:creationId xmlns:a16="http://schemas.microsoft.com/office/drawing/2014/main" id="{5DB8C5DF-3D64-3F16-B2C1-9907415C2903}"/>
                </a:ext>
              </a:extLst>
            </p:cNvPr>
            <p:cNvSpPr txBox="1"/>
            <p:nvPr/>
          </p:nvSpPr>
          <p:spPr>
            <a:xfrm>
              <a:off x="9100351"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
          <p:nvSpPr>
            <p:cNvPr id="18" name="TextBox 17">
              <a:extLst>
                <a:ext uri="{FF2B5EF4-FFF2-40B4-BE49-F238E27FC236}">
                  <a16:creationId xmlns:a16="http://schemas.microsoft.com/office/drawing/2014/main" id="{A96911F2-FF1F-30FD-CFD5-D8295AEEF77E}"/>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B2A1C450-C1F4-8E6E-B397-B85E905A73BE}"/>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CA2B030E-72AB-82C0-5358-9864CC4B39A6}"/>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007B950C-1969-13F4-0589-8A6813599F90}"/>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BAA0DB05-89ED-CD6F-5076-4B8E2AC74AE1}"/>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13309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95F7-A6B9-3391-A6F8-368B7F2DA0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ED41ED75-4BF2-E397-7051-ED02470B05A5}"/>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9389EB62-6284-7A7F-99F0-3C4965479D20}"/>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F64C7ADD-C23A-5367-D993-CDD0E5832810}"/>
              </a:ext>
            </a:extLst>
          </p:cNvPr>
          <p:cNvGraphicFramePr>
            <a:graphicFrameLocks noGrp="1"/>
          </p:cNvGraphicFramePr>
          <p:nvPr>
            <p:extLst>
              <p:ext uri="{D42A27DB-BD31-4B8C-83A1-F6EECF244321}">
                <p14:modId xmlns:p14="http://schemas.microsoft.com/office/powerpoint/2010/main" val="1400229908"/>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baseline="0" dirty="0">
                        <a:solidFill>
                          <a:schemeClr val="accent2"/>
                        </a:solidFill>
                        <a:latin typeface="Ubuntu" panose="020B0504030602030204" pitchFamily="34" charset="0"/>
                        <a:ea typeface="SimSun" panose="02010600030101010101" pitchFamily="2" charset="-122"/>
                      </a:endParaRPr>
                    </a:p>
                  </a:txBody>
                  <a:tcPr>
                    <a:solidFill>
                      <a:srgbClr val="40CFB4"/>
                    </a:solidFill>
                  </a:tcPr>
                </a:tc>
                <a:tc>
                  <a:txBody>
                    <a:bodyPr/>
                    <a:lstStyle/>
                    <a:p>
                      <a:r>
                        <a:rPr lang="zh-cn" sz="1800" b="1" baseline="0" dirty="0">
                          <a:solidFill>
                            <a:srgbClr val="1C9B86"/>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nchor="ct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nchor="ct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nchor="ct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7F8B25BC-7B50-C296-E789-CE93EB316BCF}"/>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84F3F0E-0D94-5584-1D41-590A3FA57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7EA657FA-A570-DFB0-2BF7-DCA2E35E8F8E}"/>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41F039D7-286A-882D-0B1E-CEE8EE0C4A63}"/>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899B599E-A038-21EC-4057-C01B60EB72C0}"/>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7AEFF353-C826-6743-A277-3795079FCF1F}"/>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E70783A3-5FCD-87FC-C383-560C456775B2}"/>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E9AE9276-C727-18FF-55D6-2367526BB21C}"/>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6AC16A13-FCAD-A3B8-8262-0EE22CBB80B7}"/>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D14CCBC7-C810-E9B9-7003-6E263AC25ADF}"/>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51722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40C01F-9B40-77AF-27B5-EDE24767AD2C}"/>
              </a:ext>
            </a:extLst>
          </p:cNvPr>
          <p:cNvSpPr>
            <a:spLocks noGrp="1"/>
          </p:cNvSpPr>
          <p:nvPr>
            <p:ph type="body" sz="quarter" idx="4294967295"/>
          </p:nvPr>
        </p:nvSpPr>
        <p:spPr>
          <a:xfrm>
            <a:off x="717550" y="3057581"/>
            <a:ext cx="3588120" cy="1308100"/>
          </a:xfrm>
        </p:spPr>
        <p:txBody>
          <a:bodyPr>
            <a:normAutofit/>
          </a:bodyPr>
          <a:lstStyle/>
          <a:p>
            <a:pPr marL="0" indent="0">
              <a:buNone/>
            </a:pPr>
            <a:r>
              <a:rPr lang="zh-cn" sz="3600" b="1" dirty="0">
                <a:solidFill>
                  <a:schemeClr val="bg1"/>
                </a:solidFill>
                <a:latin typeface="Ubuntu" panose="020B0504030602030204" pitchFamily="34" charset="0"/>
                <a:ea typeface="SimSun" panose="02010600030101010101" pitchFamily="2" charset="-122"/>
              </a:rPr>
              <a:t>家庭初始幸福感调查（可选）</a:t>
            </a:r>
          </a:p>
        </p:txBody>
      </p:sp>
    </p:spTree>
    <p:extLst>
      <p:ext uri="{BB962C8B-B14F-4D97-AF65-F5344CB8AC3E}">
        <p14:creationId xmlns:p14="http://schemas.microsoft.com/office/powerpoint/2010/main" val="192421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E963-C79C-00B3-E60D-66F11BFA829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15829C4-0A09-E5C4-8CD8-E87F3EA7EFEE}"/>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7510D1FD-BC63-2EA9-2444-45C39D4A8FCA}"/>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5F48BE7B-6EE5-02E1-0AA5-07D07D91FD6F}"/>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73205D9E-5732-5AB6-8996-9F71E32103DF}"/>
              </a:ext>
            </a:extLst>
          </p:cNvPr>
          <p:cNvGraphicFramePr>
            <a:graphicFrameLocks noGrp="1"/>
          </p:cNvGraphicFramePr>
          <p:nvPr>
            <p:extLst>
              <p:ext uri="{D42A27DB-BD31-4B8C-83A1-F6EECF244321}">
                <p14:modId xmlns:p14="http://schemas.microsoft.com/office/powerpoint/2010/main" val="3499424586"/>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rgbClr val="FFDC33"/>
                    </a:solidFill>
                  </a:tcPr>
                </a:tc>
                <a:tc>
                  <a:txBody>
                    <a:bodyPr/>
                    <a:lstStyle/>
                    <a:p>
                      <a:r>
                        <a:rPr lang="zh-cn" sz="1800" b="1" baseline="0" dirty="0">
                          <a:solidFill>
                            <a:srgbClr val="E6CE54"/>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4B3131B4-FE53-541C-83A0-4060920DEAB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786BC09-3D40-F3C6-784E-B08F0067D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15E87C90-16D1-1CD9-117D-F0D4F8035294}"/>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E76C58A6-3323-50B2-1334-267BEDF4736A}"/>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D79141C0-C76C-A2CF-BA71-4232B91877A2}"/>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34022C9D-CD48-6AD8-3B68-359EC6511B5D}"/>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01ABDAAE-C5B0-04F5-57DC-73FED6997D24}"/>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BB296B9A-47E5-9597-3058-35A3CCA3681D}"/>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20790193-5BC1-ABCD-0C2C-4309B310AD5C}"/>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C116A886-BF4E-766F-2E76-B98F3FE6A509}"/>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1845479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1C07-0D67-9FF6-655A-B47B143EC19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999C7EC-D6C7-6418-A125-1B9639F4AC9E}"/>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5D957E39-6D0B-FE06-C996-B0BEE1FCCEE1}"/>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2AC4A2A9-F42D-9632-3D34-F5CE076E2041}"/>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EB49A6FE-0357-B4BD-856D-A4D3F7D92ED4}"/>
              </a:ext>
            </a:extLst>
          </p:cNvPr>
          <p:cNvGraphicFramePr>
            <a:graphicFrameLocks noGrp="1"/>
          </p:cNvGraphicFramePr>
          <p:nvPr>
            <p:extLst>
              <p:ext uri="{D42A27DB-BD31-4B8C-83A1-F6EECF244321}">
                <p14:modId xmlns:p14="http://schemas.microsoft.com/office/powerpoint/2010/main" val="408845019"/>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9914C"/>
                    </a:solidFill>
                  </a:tcPr>
                </a:tc>
                <a:tc>
                  <a:txBody>
                    <a:bodyPr/>
                    <a:lstStyle/>
                    <a:p>
                      <a:r>
                        <a:rPr lang="zh-cn" sz="1800" b="1" baseline="0" dirty="0">
                          <a:solidFill>
                            <a:srgbClr val="F76200"/>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D73D3C42-6AF9-D405-3F97-524E8E869941}"/>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4617500-3D5A-7413-2C4E-9285CCA48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20537D4B-54D3-78DB-4655-BF678B1A7B23}"/>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C4FA5CD2-0D44-9220-8D68-400DC7036AC5}"/>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F114D042-C808-C4F7-53D9-D2A17137EECC}"/>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BD8E13F1-AA13-62A1-303B-3B23C7577450}"/>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EC6066E5-8E15-BAC2-6A3E-FD725D2B2746}"/>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67020E56-2213-E1A0-A0C2-5EC2F818B977}"/>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044B709A-0038-1B49-1A72-FEF00DA0E2C7}"/>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FD5D6AC8-5E9B-B8EF-43E3-82CF213B1119}"/>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762132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A8C4-0FBB-0C95-B822-DCE6CB33553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F091837-803D-03D2-5388-1C64B95E7795}"/>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EADD2F79-E804-C8B0-D351-BB2C49B37ABD}"/>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73934DFD-72EF-38FA-35E6-173786D797D5}"/>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9E66E250-0E1B-CD55-C0C1-9A783E51580D}"/>
              </a:ext>
            </a:extLst>
          </p:cNvPr>
          <p:cNvGraphicFramePr>
            <a:graphicFrameLocks noGrp="1"/>
          </p:cNvGraphicFramePr>
          <p:nvPr>
            <p:extLst>
              <p:ext uri="{D42A27DB-BD31-4B8C-83A1-F6EECF244321}">
                <p14:modId xmlns:p14="http://schemas.microsoft.com/office/powerpoint/2010/main" val="761194609"/>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rgbClr val="1BB4E4"/>
                    </a:solidFill>
                  </a:tcPr>
                </a:tc>
                <a:tc>
                  <a:txBody>
                    <a:bodyPr/>
                    <a:lstStyle/>
                    <a:p>
                      <a:r>
                        <a:rPr lang="zh-cn" sz="1800" b="1" baseline="0" dirty="0">
                          <a:solidFill>
                            <a:srgbClr val="1BB4E4"/>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537C0931-9965-0CC2-0EBA-B008EF76120E}"/>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5803BE1-B661-5F71-3251-C52249070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DB5EB96D-ACD9-F9A4-D523-468B9B4C723F}"/>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FE366CE0-060A-CBFB-BDE0-972D59FE39BD}"/>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D27C6FA1-A4D3-204F-AE7B-2E6D9CAC2425}"/>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5E9CBFB5-6F1A-C11E-6D1B-6794D65EF710}"/>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7132DD63-554A-C2D5-588E-BBFC894D44AE}"/>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0D11B331-256B-03F7-2C36-727811829217}"/>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358AE82F-1A49-EB8D-6022-C5A0F4843262}"/>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F7FCB17C-6E65-C4FA-E7F8-86206A671A4E}"/>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1967625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6B9F-8127-A614-BFAB-AFE059B7F16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6C11CAE-182D-101A-2B5E-12DE49D030A6}"/>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8EC32915-7E76-5978-9388-17103E8642F4}"/>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11933189-1A18-9DCF-75BA-A3D428F5BC64}"/>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F918D467-AC8A-864B-7886-611178D5E913}"/>
              </a:ext>
            </a:extLst>
          </p:cNvPr>
          <p:cNvGraphicFramePr>
            <a:graphicFrameLocks noGrp="1"/>
          </p:cNvGraphicFramePr>
          <p:nvPr>
            <p:extLst>
              <p:ext uri="{D42A27DB-BD31-4B8C-83A1-F6EECF244321}">
                <p14:modId xmlns:p14="http://schemas.microsoft.com/office/powerpoint/2010/main" val="2453827525"/>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rgbClr val="B81BAF"/>
                    </a:solidFill>
                  </a:tcPr>
                </a:tc>
                <a:tc>
                  <a:txBody>
                    <a:bodyPr/>
                    <a:lstStyle/>
                    <a:p>
                      <a:r>
                        <a:rPr lang="zh-cn" sz="1800" b="1" baseline="0" dirty="0">
                          <a:solidFill>
                            <a:srgbClr val="B81BAF"/>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85B3894-D510-38DA-FDCE-E88CCBE4337C}"/>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09D1A7D-5F0C-2EA3-E2BD-AC3B4CB18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B32DAF28-5F2D-A52B-3E13-0FDB6562C8B9}"/>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0344C930-F931-8345-E36A-4FE16B2D2B9F}"/>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F0037834-8749-FF20-1B95-7D5D344EB28B}"/>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BC786216-9D59-458F-F50E-DF7DE747CF42}"/>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C10ABD09-B830-C9D0-8A33-FFD8795C9D98}"/>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060CABC7-CBE4-25F8-D66A-20A955D828C7}"/>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C2DE3232-F5AD-3086-C950-57E219892727}"/>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7D662CF5-586C-05AF-B46B-89EB4A903A21}"/>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321457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9F97-2300-43D0-C31F-9E98F0F3255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341EBE-CC14-35EF-2DC5-4D3EF8D3DAC0}"/>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F67444B7-8E6F-7632-DD19-83B18DFEC86B}"/>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D86A870C-34FC-0FF3-39E7-7DD209085044}"/>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aphicFrame>
        <p:nvGraphicFramePr>
          <p:cNvPr id="17" name="Table 16">
            <a:extLst>
              <a:ext uri="{FF2B5EF4-FFF2-40B4-BE49-F238E27FC236}">
                <a16:creationId xmlns:a16="http://schemas.microsoft.com/office/drawing/2014/main" id="{CD9480A0-F5FC-E2A3-4814-973004D92783}"/>
              </a:ext>
            </a:extLst>
          </p:cNvPr>
          <p:cNvGraphicFramePr>
            <a:graphicFrameLocks noGrp="1"/>
          </p:cNvGraphicFramePr>
          <p:nvPr>
            <p:extLst>
              <p:ext uri="{D42A27DB-BD31-4B8C-83A1-F6EECF244321}">
                <p14:modId xmlns:p14="http://schemas.microsoft.com/office/powerpoint/2010/main" val="1619783897"/>
              </p:ext>
            </p:extLst>
          </p:nvPr>
        </p:nvGraphicFramePr>
        <p:xfrm>
          <a:off x="969573" y="3362617"/>
          <a:ext cx="6023894"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3251894">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同理心</a:t>
                      </a:r>
                    </a:p>
                  </a:txBody>
                  <a:tcPr anchor="ctr">
                    <a:noFill/>
                  </a:tcPr>
                </a:tc>
                <a:tc>
                  <a:txBody>
                    <a:bodyPr/>
                    <a:lstStyle/>
                    <a:p>
                      <a:endParaRPr lang="en-US" baseline="0" dirty="0">
                        <a:solidFill>
                          <a:srgbClr val="FF0000"/>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坚毅</a:t>
                      </a:r>
                    </a:p>
                  </a:txBody>
                  <a:tcPr anchor="ctr">
                    <a:noFill/>
                  </a:tcPr>
                </a:tc>
                <a:tc>
                  <a:txBody>
                    <a:bodyPr/>
                    <a:lstStyle/>
                    <a:p>
                      <a:endParaRPr lang="en-US" baseline="0" dirty="0">
                        <a:solidFill>
                          <a:srgbClr val="1D417F"/>
                        </a:solidFill>
                        <a:latin typeface="Ubuntu" panose="020B0504030602030204" pitchFamily="34" charset="0"/>
                        <a:ea typeface="SimSun" panose="02010600030101010101" pitchFamily="2" charset="-122"/>
                      </a:endParaRPr>
                    </a:p>
                  </a:txBody>
                  <a:tcPr>
                    <a:solidFill>
                      <a:schemeClr val="bg1">
                        <a:lumMod val="85000"/>
                      </a:schemeClr>
                    </a:solidFill>
                  </a:tcPr>
                </a:tc>
                <a:tc>
                  <a:txBody>
                    <a:bodyPr/>
                    <a:lstStyle/>
                    <a:p>
                      <a:r>
                        <a:rPr lang="zh-cn" sz="1600" baseline="0" dirty="0">
                          <a:solidFill>
                            <a:schemeClr val="bg1">
                              <a:lumMod val="65000"/>
                            </a:schemeClr>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zh-cn" sz="1600" b="0" baseline="0" dirty="0">
                          <a:solidFill>
                            <a:schemeClr val="bg1">
                              <a:lumMod val="65000"/>
                            </a:schemeClr>
                          </a:solidFill>
                          <a:latin typeface="Ubuntu" panose="020B0504030602030204" pitchFamily="34" charset="0"/>
                          <a:ea typeface="SimSun" panose="02010600030101010101" pitchFamily="2" charset="-122"/>
                        </a:rPr>
                        <a:t>责任心</a:t>
                      </a:r>
                    </a:p>
                  </a:txBody>
                  <a:tcPr anchor="ctr">
                    <a:noFill/>
                  </a:tcPr>
                </a:tc>
                <a:tc>
                  <a:txBody>
                    <a:bodyPr/>
                    <a:lstStyle/>
                    <a:p>
                      <a:endParaRPr lang="en-US" baseline="0" dirty="0">
                        <a:solidFill>
                          <a:srgbClr val="1C9B86"/>
                        </a:solidFill>
                        <a:latin typeface="Ubuntu" panose="020B0504030602030204" pitchFamily="34" charset="0"/>
                        <a:ea typeface="SimSun" panose="02010600030101010101" pitchFamily="2" charset="-122"/>
                      </a:endParaRPr>
                    </a:p>
                  </a:txBody>
                  <a:tcPr>
                    <a:solidFill>
                      <a:srgbClr val="FC0026"/>
                    </a:solidFill>
                  </a:tcPr>
                </a:tc>
                <a:tc>
                  <a:txBody>
                    <a:bodyPr/>
                    <a:lstStyle/>
                    <a:p>
                      <a:r>
                        <a:rPr lang="zh-cn" sz="1800" b="1" baseline="0" dirty="0">
                          <a:solidFill>
                            <a:srgbClr val="FC0026"/>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CAB42268-AEF1-55C7-4640-8C4FD1DE2F7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D5EF689B-48E5-C712-3CB2-DE8297A9A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0534FEF-972B-9197-06A6-67B41B696365}"/>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17F139EB-D029-74A5-1BAC-2EC102DB9120}"/>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68860135-9DD2-735C-FA40-8B293B501F94}"/>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43CC02CF-6DFF-A328-F0F1-B7DAB9D00B44}"/>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B55E8411-2FE1-08B8-7F61-2D9E6D9C42EF}"/>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sp>
        <p:nvSpPr>
          <p:cNvPr id="11" name="Text Placeholder 5">
            <a:extLst>
              <a:ext uri="{FF2B5EF4-FFF2-40B4-BE49-F238E27FC236}">
                <a16:creationId xmlns:a16="http://schemas.microsoft.com/office/drawing/2014/main" id="{2CE21E6A-A081-33AE-CBD0-4E4B4F94A4F4}"/>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2" name="Text Placeholder 7">
            <a:extLst>
              <a:ext uri="{FF2B5EF4-FFF2-40B4-BE49-F238E27FC236}">
                <a16:creationId xmlns:a16="http://schemas.microsoft.com/office/drawing/2014/main" id="{0862462F-A87C-B485-DB36-AD34ABFC2934}"/>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2B248DCD-8227-1894-F587-D6B53CAA55F9}"/>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378426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D843-4D73-C1A0-0DAE-4719C62022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4EB43B-C7E7-F730-9AD2-E0870E3E0170}"/>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1.2.</a:t>
            </a:r>
          </a:p>
        </p:txBody>
      </p:sp>
      <p:sp>
        <p:nvSpPr>
          <p:cNvPr id="5" name="TextBox 4">
            <a:extLst>
              <a:ext uri="{FF2B5EF4-FFF2-40B4-BE49-F238E27FC236}">
                <a16:creationId xmlns:a16="http://schemas.microsoft.com/office/drawing/2014/main" id="{9308E296-DC99-3F30-A08D-9E84FAE853A8}"/>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800" b="1"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融合领袖的技能</a:t>
            </a:r>
          </a:p>
        </p:txBody>
      </p:sp>
      <p:sp>
        <p:nvSpPr>
          <p:cNvPr id="6" name="TextBox 5">
            <a:extLst>
              <a:ext uri="{FF2B5EF4-FFF2-40B4-BE49-F238E27FC236}">
                <a16:creationId xmlns:a16="http://schemas.microsoft.com/office/drawing/2014/main" id="{BEB53AA1-9CCD-2F76-18C3-BB1EB94DA6A6}"/>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800" b="1" u="none" strike="noStrike" kern="1200" cap="none" spc="0" normalizeH="0" noProof="0" dirty="0">
                <a:ln>
                  <a:noFill/>
                </a:ln>
                <a:solidFill>
                  <a:srgbClr val="292662"/>
                </a:solidFill>
                <a:effectLst/>
                <a:uLnTx/>
                <a:uFillTx/>
                <a:latin typeface="Ubuntu Light" panose="020B0304030602030204" pitchFamily="34" charset="0"/>
                <a:ea typeface="SimSun" panose="02010600030101010101" pitchFamily="2" charset="-122"/>
                <a:cs typeface="+mn-cs"/>
              </a:rPr>
              <a:t>每位领袖成功所需具备的六项技能：</a:t>
            </a:r>
          </a:p>
        </p:txBody>
      </p:sp>
      <p:grpSp>
        <p:nvGrpSpPr>
          <p:cNvPr id="7" name="Group 6">
            <a:extLst>
              <a:ext uri="{FF2B5EF4-FFF2-40B4-BE49-F238E27FC236}">
                <a16:creationId xmlns:a16="http://schemas.microsoft.com/office/drawing/2014/main" id="{CCAB3D6C-C3DA-065E-E17F-7719F004B827}"/>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9ABE15E-110B-BD78-BCEF-33875EE89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A79B2F4-B52F-D027-FC74-FD7645703280}"/>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开放</a:t>
              </a:r>
            </a:p>
          </p:txBody>
        </p:sp>
        <p:sp>
          <p:nvSpPr>
            <p:cNvPr id="10" name="TextBox 9">
              <a:extLst>
                <a:ext uri="{FF2B5EF4-FFF2-40B4-BE49-F238E27FC236}">
                  <a16:creationId xmlns:a16="http://schemas.microsoft.com/office/drawing/2014/main" id="{5E77233B-B121-4DE3-9743-54F06D4C9C91}"/>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勇敢</a:t>
              </a:r>
            </a:p>
          </p:txBody>
        </p:sp>
        <p:sp>
          <p:nvSpPr>
            <p:cNvPr id="18" name="TextBox 17">
              <a:extLst>
                <a:ext uri="{FF2B5EF4-FFF2-40B4-BE49-F238E27FC236}">
                  <a16:creationId xmlns:a16="http://schemas.microsoft.com/office/drawing/2014/main" id="{5FF534BC-9842-E3A2-0CBD-E4C54E79BA8E}"/>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责任心</a:t>
              </a:r>
            </a:p>
          </p:txBody>
        </p:sp>
        <p:sp>
          <p:nvSpPr>
            <p:cNvPr id="19" name="TextBox 18">
              <a:extLst>
                <a:ext uri="{FF2B5EF4-FFF2-40B4-BE49-F238E27FC236}">
                  <a16:creationId xmlns:a16="http://schemas.microsoft.com/office/drawing/2014/main" id="{9D81108E-5ACF-0B6B-05F6-AE65BF684A86}"/>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同理心</a:t>
              </a:r>
            </a:p>
          </p:txBody>
        </p:sp>
        <p:sp>
          <p:nvSpPr>
            <p:cNvPr id="20" name="TextBox 19">
              <a:extLst>
                <a:ext uri="{FF2B5EF4-FFF2-40B4-BE49-F238E27FC236}">
                  <a16:creationId xmlns:a16="http://schemas.microsoft.com/office/drawing/2014/main" id="{1C564064-9A1C-E658-0BE9-D9D23BAD1F9F}"/>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坚毅</a:t>
              </a:r>
            </a:p>
          </p:txBody>
        </p:sp>
      </p:grpSp>
      <p:graphicFrame>
        <p:nvGraphicFramePr>
          <p:cNvPr id="11" name="Table 10">
            <a:extLst>
              <a:ext uri="{FF2B5EF4-FFF2-40B4-BE49-F238E27FC236}">
                <a16:creationId xmlns:a16="http://schemas.microsoft.com/office/drawing/2014/main" id="{806AF22B-07DC-62C6-76AE-12EC8E52E4EB}"/>
              </a:ext>
            </a:extLst>
          </p:cNvPr>
          <p:cNvGraphicFramePr>
            <a:graphicFrameLocks noGrp="1"/>
          </p:cNvGraphicFramePr>
          <p:nvPr>
            <p:extLst>
              <p:ext uri="{D42A27DB-BD31-4B8C-83A1-F6EECF244321}">
                <p14:modId xmlns:p14="http://schemas.microsoft.com/office/powerpoint/2010/main" val="186260875"/>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zh-cn" sz="1600" i="0" baseline="0" dirty="0">
                          <a:solidFill>
                            <a:srgbClr val="1C9B86"/>
                          </a:solidFill>
                          <a:latin typeface="Ubuntu" panose="020B0504030602030204" pitchFamily="34" charset="0"/>
                          <a:ea typeface="SimSun" panose="02010600030101010101" pitchFamily="2" charset="-122"/>
                        </a:rPr>
                        <a:t>同理心</a:t>
                      </a:r>
                    </a:p>
                  </a:txBody>
                  <a:tcPr anchor="ctr">
                    <a:noFill/>
                  </a:tcPr>
                </a:tc>
                <a:tc>
                  <a:txBody>
                    <a:bodyPr/>
                    <a:lstStyle/>
                    <a:p>
                      <a:endParaRPr lang="en-US" i="0" baseline="0" dirty="0">
                        <a:solidFill>
                          <a:srgbClr val="FF0000"/>
                        </a:solidFill>
                        <a:latin typeface="Ubuntu" panose="020B0504030602030204" pitchFamily="34" charset="0"/>
                        <a:ea typeface="SimSun" panose="02010600030101010101" pitchFamily="2" charset="-122"/>
                      </a:endParaRPr>
                    </a:p>
                  </a:txBody>
                  <a:tcPr anchor="ctr">
                    <a:solidFill>
                      <a:srgbClr val="1BB4E4"/>
                    </a:solidFill>
                  </a:tcPr>
                </a:tc>
                <a:tc>
                  <a:txBody>
                    <a:bodyPr/>
                    <a:lstStyle/>
                    <a:p>
                      <a:r>
                        <a:rPr lang="zh-cn" sz="1600" i="0" baseline="0" dirty="0">
                          <a:solidFill>
                            <a:srgbClr val="1BB4E4"/>
                          </a:solidFill>
                          <a:latin typeface="Ubuntu" panose="020B0504030602030204" pitchFamily="34" charset="0"/>
                          <a:ea typeface="SimSun" panose="02010600030101010101" pitchFamily="2" charset="-122"/>
                        </a:rPr>
                        <a:t>开放</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zh-cn" sz="1600" i="0" baseline="0" dirty="0">
                          <a:solidFill>
                            <a:srgbClr val="DAB600"/>
                          </a:solidFill>
                          <a:latin typeface="Ubuntu" panose="020B0504030602030204" pitchFamily="34" charset="0"/>
                          <a:ea typeface="SimSun" panose="02010600030101010101" pitchFamily="2" charset="-122"/>
                        </a:rPr>
                        <a:t>坚毅</a:t>
                      </a:r>
                    </a:p>
                  </a:txBody>
                  <a:tcPr anchor="ctr">
                    <a:noFill/>
                  </a:tcPr>
                </a:tc>
                <a:tc>
                  <a:txBody>
                    <a:bodyPr/>
                    <a:lstStyle/>
                    <a:p>
                      <a:endParaRPr lang="en-US" i="0" baseline="0" dirty="0">
                        <a:solidFill>
                          <a:srgbClr val="1D417F"/>
                        </a:solidFill>
                        <a:latin typeface="Ubuntu" panose="020B0504030602030204" pitchFamily="34" charset="0"/>
                        <a:ea typeface="SimSun" panose="02010600030101010101" pitchFamily="2" charset="-122"/>
                      </a:endParaRPr>
                    </a:p>
                  </a:txBody>
                  <a:tcPr anchor="ctr">
                    <a:solidFill>
                      <a:srgbClr val="B81BAF"/>
                    </a:solidFill>
                  </a:tcPr>
                </a:tc>
                <a:tc>
                  <a:txBody>
                    <a:bodyPr/>
                    <a:lstStyle/>
                    <a:p>
                      <a:r>
                        <a:rPr lang="zh-cn" sz="1600" i="0" baseline="0" dirty="0">
                          <a:solidFill>
                            <a:srgbClr val="B81BAF"/>
                          </a:solidFill>
                          <a:latin typeface="Ubuntu" panose="020B0504030602030204" pitchFamily="34" charset="0"/>
                          <a:ea typeface="SimSun" panose="02010600030101010101" pitchFamily="2" charset="-122"/>
                        </a:rPr>
                        <a:t>勇敢</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zh-cn" sz="1600" i="0" baseline="0" dirty="0">
                          <a:solidFill>
                            <a:srgbClr val="F76200"/>
                          </a:solidFill>
                          <a:latin typeface="Ubuntu" panose="020B0504030602030204" pitchFamily="34" charset="0"/>
                          <a:ea typeface="SimSun" panose="02010600030101010101" pitchFamily="2" charset="-122"/>
                        </a:rPr>
                        <a:t>责任心</a:t>
                      </a:r>
                    </a:p>
                  </a:txBody>
                  <a:tcPr anchor="ctr">
                    <a:noFill/>
                  </a:tcPr>
                </a:tc>
                <a:tc>
                  <a:txBody>
                    <a:bodyPr/>
                    <a:lstStyle/>
                    <a:p>
                      <a:endParaRPr lang="en-US" i="0" baseline="0" dirty="0">
                        <a:solidFill>
                          <a:srgbClr val="1C9B86"/>
                        </a:solidFill>
                        <a:latin typeface="Ubuntu" panose="020B0504030602030204" pitchFamily="34" charset="0"/>
                        <a:ea typeface="SimSun" panose="02010600030101010101" pitchFamily="2" charset="-122"/>
                      </a:endParaRPr>
                    </a:p>
                  </a:txBody>
                  <a:tcPr anchor="ctr">
                    <a:solidFill>
                      <a:srgbClr val="FC0026"/>
                    </a:solidFill>
                  </a:tcPr>
                </a:tc>
                <a:tc>
                  <a:txBody>
                    <a:bodyPr/>
                    <a:lstStyle/>
                    <a:p>
                      <a:r>
                        <a:rPr lang="zh-cn" sz="1600" i="0" baseline="0" dirty="0">
                          <a:solidFill>
                            <a:srgbClr val="FC0026"/>
                          </a:solidFill>
                          <a:latin typeface="Ubuntu" panose="020B0504030602030204" pitchFamily="34" charset="0"/>
                          <a:ea typeface="SimSun" panose="02010600030101010101" pitchFamily="2" charset="-122"/>
                        </a:rPr>
                        <a:t>创新</a:t>
                      </a:r>
                    </a:p>
                  </a:txBody>
                  <a:tcPr anchor="ctr">
                    <a:noFill/>
                  </a:tcPr>
                </a:tc>
                <a:extLst>
                  <a:ext uri="{0D108BD9-81ED-4DB2-BD59-A6C34878D82A}">
                    <a16:rowId xmlns:a16="http://schemas.microsoft.com/office/drawing/2014/main" val="2333581483"/>
                  </a:ext>
                </a:extLst>
              </a:tr>
            </a:tbl>
          </a:graphicData>
        </a:graphic>
      </p:graphicFrame>
      <p:sp>
        <p:nvSpPr>
          <p:cNvPr id="12" name="Text Placeholder 5">
            <a:extLst>
              <a:ext uri="{FF2B5EF4-FFF2-40B4-BE49-F238E27FC236}">
                <a16:creationId xmlns:a16="http://schemas.microsoft.com/office/drawing/2014/main" id="{8A1AF388-B72F-7881-FA3D-81DD2731C0A7}"/>
              </a:ext>
            </a:extLst>
          </p:cNvPr>
          <p:cNvSpPr>
            <a:spLocks noGrp="1"/>
          </p:cNvSpPr>
          <p:nvPr>
            <p:ph type="body" sz="quarter" idx="11"/>
          </p:nvPr>
        </p:nvSpPr>
        <p:spPr>
          <a:xfrm>
            <a:off x="9753601" y="444728"/>
            <a:ext cx="2155371" cy="632958"/>
          </a:xfrm>
        </p:spPr>
        <p:txBody>
          <a:bodyPr/>
          <a:lstStyle/>
          <a:p>
            <a:r>
              <a:rPr lang="zh-cn" i="0" dirty="0"/>
              <a:t>什么是“领袖”？</a:t>
            </a:r>
          </a:p>
        </p:txBody>
      </p:sp>
      <p:sp>
        <p:nvSpPr>
          <p:cNvPr id="13" name="Text Placeholder 7">
            <a:extLst>
              <a:ext uri="{FF2B5EF4-FFF2-40B4-BE49-F238E27FC236}">
                <a16:creationId xmlns:a16="http://schemas.microsoft.com/office/drawing/2014/main" id="{5BFC2401-26D9-676A-D8AD-85CCBC96763E}"/>
              </a:ext>
            </a:extLst>
          </p:cNvPr>
          <p:cNvSpPr>
            <a:spLocks noGrp="1"/>
          </p:cNvSpPr>
          <p:nvPr>
            <p:ph type="body" sz="quarter" idx="13"/>
          </p:nvPr>
        </p:nvSpPr>
        <p:spPr>
          <a:xfrm>
            <a:off x="9797275" y="111820"/>
            <a:ext cx="2155371" cy="332016"/>
          </a:xfrm>
        </p:spPr>
        <p:txBody>
          <a:bodyPr/>
          <a:lstStyle/>
          <a:p>
            <a:r>
              <a:rPr lang="zh-cn" i="0" dirty="0"/>
              <a:t>第一天</a:t>
            </a:r>
          </a:p>
        </p:txBody>
      </p:sp>
      <p:sp>
        <p:nvSpPr>
          <p:cNvPr id="2" name="TextBox 1">
            <a:extLst>
              <a:ext uri="{FF2B5EF4-FFF2-40B4-BE49-F238E27FC236}">
                <a16:creationId xmlns:a16="http://schemas.microsoft.com/office/drawing/2014/main" id="{970F4DDC-2C4A-0FC9-7F80-A181DC0C2B8F}"/>
              </a:ext>
            </a:extLst>
          </p:cNvPr>
          <p:cNvSpPr txBox="1"/>
          <p:nvPr/>
        </p:nvSpPr>
        <p:spPr>
          <a:xfrm>
            <a:off x="9164520" y="4398130"/>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1400" b="1" i="0" u="none" strike="noStrike" kern="1200" cap="none" spc="-120" normalizeH="0" noProof="0" dirty="0">
                <a:ln>
                  <a:noFill/>
                </a:ln>
                <a:solidFill>
                  <a:prstClr val="white"/>
                </a:solidFill>
                <a:effectLst/>
                <a:uLnTx/>
                <a:uFillTx/>
                <a:latin typeface="Ubuntu" panose="020B0504030602030204" pitchFamily="34" charset="0"/>
                <a:ea typeface="SimSun" panose="02010600030101010101" pitchFamily="2" charset="-122"/>
                <a:cs typeface="+mn-cs"/>
              </a:rPr>
              <a:t>创新</a:t>
            </a:r>
          </a:p>
        </p:txBody>
      </p:sp>
    </p:spTree>
    <p:extLst>
      <p:ext uri="{BB962C8B-B14F-4D97-AF65-F5344CB8AC3E}">
        <p14:creationId xmlns:p14="http://schemas.microsoft.com/office/powerpoint/2010/main" val="3512491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5F67-EC14-6F5E-6171-16803C4850A6}"/>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6" name="Text Placeholder 5">
            <a:extLst>
              <a:ext uri="{FF2B5EF4-FFF2-40B4-BE49-F238E27FC236}">
                <a16:creationId xmlns:a16="http://schemas.microsoft.com/office/drawing/2014/main" id="{0EB5793D-C217-FC98-FD69-B9A33BCC03DE}"/>
              </a:ext>
            </a:extLst>
          </p:cNvPr>
          <p:cNvSpPr>
            <a:spLocks noGrp="1"/>
          </p:cNvSpPr>
          <p:nvPr>
            <p:ph type="body" sz="quarter" idx="11"/>
          </p:nvPr>
        </p:nvSpPr>
        <p:spPr>
          <a:xfrm>
            <a:off x="5981700" y="2775308"/>
            <a:ext cx="5689600" cy="1307383"/>
          </a:xfrm>
        </p:spPr>
        <p:txBody>
          <a:bodyPr>
            <a:normAutofit/>
          </a:bodyPr>
          <a:lstStyle/>
          <a:p>
            <a:r>
              <a:rPr lang="zh-cn" sz="3500" dirty="0">
                <a:ea typeface="SimSun" panose="02010600030101010101" pitchFamily="2" charset="-122"/>
              </a:rPr>
              <a:t>什么是“</a:t>
            </a:r>
            <a:r>
              <a:rPr lang="zh-cn" sz="3500" dirty="0">
                <a:solidFill>
                  <a:srgbClr val="F6891F"/>
                </a:solidFill>
                <a:ea typeface="SimSun" panose="02010600030101010101" pitchFamily="2" charset="-122"/>
              </a:rPr>
              <a:t>家庭领袖</a:t>
            </a:r>
            <a:r>
              <a:rPr lang="zh-cn" sz="3500" dirty="0">
                <a:ea typeface="SimSun" panose="02010600030101010101" pitchFamily="2" charset="-122"/>
              </a:rPr>
              <a:t>”？</a:t>
            </a:r>
          </a:p>
        </p:txBody>
      </p:sp>
      <p:sp>
        <p:nvSpPr>
          <p:cNvPr id="7" name="Text Placeholder 6">
            <a:extLst>
              <a:ext uri="{FF2B5EF4-FFF2-40B4-BE49-F238E27FC236}">
                <a16:creationId xmlns:a16="http://schemas.microsoft.com/office/drawing/2014/main" id="{2BD1D266-7D35-EA3F-8685-270BB927BA34}"/>
              </a:ext>
            </a:extLst>
          </p:cNvPr>
          <p:cNvSpPr>
            <a:spLocks noGrp="1"/>
          </p:cNvSpPr>
          <p:nvPr>
            <p:ph type="body" sz="quarter" idx="12"/>
          </p:nvPr>
        </p:nvSpPr>
        <p:spPr>
          <a:xfrm>
            <a:off x="4679910" y="3227621"/>
            <a:ext cx="957943" cy="514481"/>
          </a:xfrm>
        </p:spPr>
        <p:txBody>
          <a:bodyPr>
            <a:normAutofit fontScale="92500" lnSpcReduction="20000"/>
          </a:bodyPr>
          <a:lstStyle/>
          <a:p>
            <a:r>
              <a:rPr lang="zh-cn" dirty="0">
                <a:ea typeface="SimSun" panose="02010600030101010101" pitchFamily="2" charset="-122"/>
              </a:rPr>
              <a:t>1.3.</a:t>
            </a:r>
          </a:p>
        </p:txBody>
      </p:sp>
      <p:sp>
        <p:nvSpPr>
          <p:cNvPr id="8" name="Text Placeholder 7">
            <a:extLst>
              <a:ext uri="{FF2B5EF4-FFF2-40B4-BE49-F238E27FC236}">
                <a16:creationId xmlns:a16="http://schemas.microsoft.com/office/drawing/2014/main" id="{406509E9-45B5-0FED-8A82-4E0ADE2FDFF5}"/>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282050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EEC76-8296-462F-7EDE-A0080BF39C3A}"/>
              </a:ext>
            </a:extLst>
          </p:cNvPr>
          <p:cNvSpPr>
            <a:spLocks noGrp="1"/>
          </p:cNvSpPr>
          <p:nvPr>
            <p:ph type="body" sz="quarter" idx="4294967295"/>
          </p:nvPr>
        </p:nvSpPr>
        <p:spPr>
          <a:xfrm>
            <a:off x="9742715" y="499158"/>
            <a:ext cx="2296885" cy="632958"/>
          </a:xfrm>
        </p:spPr>
        <p:txBody>
          <a:bodyPr>
            <a:normAutofit/>
          </a:bodyPr>
          <a:lstStyle/>
          <a:p>
            <a:r>
              <a:rPr lang="zh-cn" sz="1350" dirty="0">
                <a:ea typeface="SimSun" panose="02010600030101010101" pitchFamily="2" charset="-122"/>
              </a:rPr>
              <a:t>什么是家庭领袖？</a:t>
            </a:r>
          </a:p>
        </p:txBody>
      </p:sp>
      <p:sp>
        <p:nvSpPr>
          <p:cNvPr id="3" name="Text Placeholder 2">
            <a:extLst>
              <a:ext uri="{FF2B5EF4-FFF2-40B4-BE49-F238E27FC236}">
                <a16:creationId xmlns:a16="http://schemas.microsoft.com/office/drawing/2014/main" id="{2959A4B4-F257-5873-9247-FAF9021C5723}"/>
              </a:ext>
            </a:extLst>
          </p:cNvPr>
          <p:cNvSpPr>
            <a:spLocks noGrp="1"/>
          </p:cNvSpPr>
          <p:nvPr>
            <p:ph type="body" sz="quarter" idx="12"/>
          </p:nvPr>
        </p:nvSpPr>
        <p:spPr/>
        <p:txBody>
          <a:bodyPr/>
          <a:lstStyle/>
          <a:p>
            <a:r>
              <a:rPr lang="zh-cn" dirty="0">
                <a:ea typeface="SimSun" panose="02010600030101010101" pitchFamily="2" charset="-122"/>
              </a:rPr>
              <a:t>1.3.</a:t>
            </a:r>
          </a:p>
        </p:txBody>
      </p:sp>
      <p:sp>
        <p:nvSpPr>
          <p:cNvPr id="4" name="Text Placeholder 3">
            <a:extLst>
              <a:ext uri="{FF2B5EF4-FFF2-40B4-BE49-F238E27FC236}">
                <a16:creationId xmlns:a16="http://schemas.microsoft.com/office/drawing/2014/main" id="{C89D27FB-06C2-7898-7DC6-FAC33CA6EE6D}"/>
              </a:ext>
            </a:extLst>
          </p:cNvPr>
          <p:cNvSpPr>
            <a:spLocks noGrp="1"/>
          </p:cNvSpPr>
          <p:nvPr>
            <p:ph type="body" sz="quarter" idx="4294967295"/>
          </p:nvPr>
        </p:nvSpPr>
        <p:spPr>
          <a:xfrm>
            <a:off x="9797275" y="111820"/>
            <a:ext cx="2155371" cy="332016"/>
          </a:xfrm>
        </p:spPr>
        <p:txBody>
          <a:bodyPr>
            <a:normAutofit fontScale="70000" lnSpcReduction="20000"/>
          </a:bodyPr>
          <a:lstStyle/>
          <a:p>
            <a:r>
              <a:rPr lang="zh-cn" dirty="0">
                <a:ea typeface="SimSun" panose="02010600030101010101" pitchFamily="2" charset="-122"/>
              </a:rPr>
              <a:t>第一天</a:t>
            </a:r>
          </a:p>
        </p:txBody>
      </p:sp>
      <p:sp>
        <p:nvSpPr>
          <p:cNvPr id="5" name="TextBox 4">
            <a:extLst>
              <a:ext uri="{FF2B5EF4-FFF2-40B4-BE49-F238E27FC236}">
                <a16:creationId xmlns:a16="http://schemas.microsoft.com/office/drawing/2014/main" id="{5764030C-9AC2-B801-C161-8ADB731B27DC}"/>
              </a:ext>
            </a:extLst>
          </p:cNvPr>
          <p:cNvSpPr txBox="1"/>
          <p:nvPr/>
        </p:nvSpPr>
        <p:spPr>
          <a:xfrm>
            <a:off x="796345" y="1863914"/>
            <a:ext cx="590640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家庭领袖的主要目标</a:t>
            </a:r>
          </a:p>
        </p:txBody>
      </p:sp>
      <p:sp>
        <p:nvSpPr>
          <p:cNvPr id="6" name="TextBox 5">
            <a:extLst>
              <a:ext uri="{FF2B5EF4-FFF2-40B4-BE49-F238E27FC236}">
                <a16:creationId xmlns:a16="http://schemas.microsoft.com/office/drawing/2014/main" id="{7C177333-6979-06D0-5956-D81D9D037B50}"/>
              </a:ext>
            </a:extLst>
          </p:cNvPr>
          <p:cNvSpPr txBox="1"/>
          <p:nvPr/>
        </p:nvSpPr>
        <p:spPr>
          <a:xfrm>
            <a:off x="816133" y="2673313"/>
            <a:ext cx="6314010" cy="2024400"/>
          </a:xfrm>
          <a:prstGeom prst="rect">
            <a:avLst/>
          </a:prstGeom>
          <a:noFill/>
        </p:spPr>
        <p:txBody>
          <a:bodyPr wrap="square" rtlCol="0">
            <a:spAutoFit/>
          </a:bodyPr>
          <a:lstStyle/>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与地方成员组织合作，为特奥会家庭营造一个提供支持的包容性社区。</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创建一个让家庭可以分享经验、获取资源并为特奥会成员组织的成功做出积极贡献的网络。</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加强特奥会家庭之间的沟通、协作和参与。</a:t>
            </a:r>
          </a:p>
        </p:txBody>
      </p:sp>
      <p:pic>
        <p:nvPicPr>
          <p:cNvPr id="8" name="Picture 7" descr="一个人和一个在人行道上奔跑的人&#10;&#10;自动生成的描述">
            <a:extLst>
              <a:ext uri="{FF2B5EF4-FFF2-40B4-BE49-F238E27FC236}">
                <a16:creationId xmlns:a16="http://schemas.microsoft.com/office/drawing/2014/main" id="{C3B815A0-D1F2-6B20-F59C-A9D03859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049" y="0"/>
            <a:ext cx="4563951" cy="6858000"/>
          </a:xfrm>
          <a:prstGeom prst="rect">
            <a:avLst/>
          </a:prstGeom>
        </p:spPr>
      </p:pic>
      <p:pic>
        <p:nvPicPr>
          <p:cNvPr id="13" name="Graphic 12">
            <a:extLst>
              <a:ext uri="{FF2B5EF4-FFF2-40B4-BE49-F238E27FC236}">
                <a16:creationId xmlns:a16="http://schemas.microsoft.com/office/drawing/2014/main" id="{8A9E631D-3364-3A08-C98B-42A8CD75A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4421" y="455613"/>
            <a:ext cx="2813628" cy="725487"/>
          </a:xfrm>
          <a:prstGeom prst="rect">
            <a:avLst/>
          </a:prstGeom>
        </p:spPr>
      </p:pic>
      <p:sp>
        <p:nvSpPr>
          <p:cNvPr id="14" name="Text Placeholder 19">
            <a:extLst>
              <a:ext uri="{FF2B5EF4-FFF2-40B4-BE49-F238E27FC236}">
                <a16:creationId xmlns:a16="http://schemas.microsoft.com/office/drawing/2014/main" id="{A5C8B0EF-1345-5124-1FDC-DF9261A7DF53}"/>
              </a:ext>
            </a:extLst>
          </p:cNvPr>
          <p:cNvSpPr txBox="1">
            <a:spLocks/>
          </p:cNvSpPr>
          <p:nvPr/>
        </p:nvSpPr>
        <p:spPr>
          <a:xfrm>
            <a:off x="4760356" y="661226"/>
            <a:ext cx="528061" cy="35626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zh-cn" dirty="0">
                <a:ea typeface="SimSun" panose="02010600030101010101" pitchFamily="2" charset="-122"/>
              </a:rPr>
              <a:t>1.3.</a:t>
            </a:r>
          </a:p>
        </p:txBody>
      </p:sp>
      <p:sp>
        <p:nvSpPr>
          <p:cNvPr id="15" name="Text Placeholder 19">
            <a:extLst>
              <a:ext uri="{FF2B5EF4-FFF2-40B4-BE49-F238E27FC236}">
                <a16:creationId xmlns:a16="http://schemas.microsoft.com/office/drawing/2014/main" id="{A43FECE8-9CF9-EB0E-A985-F2EBC746BFF8}"/>
              </a:ext>
            </a:extLst>
          </p:cNvPr>
          <p:cNvSpPr txBox="1">
            <a:spLocks/>
          </p:cNvSpPr>
          <p:nvPr/>
        </p:nvSpPr>
        <p:spPr>
          <a:xfrm>
            <a:off x="5228077" y="166250"/>
            <a:ext cx="2155371" cy="33201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zh-cn" dirty="0">
                <a:ea typeface="SimSun" panose="02010600030101010101" pitchFamily="2" charset="-122"/>
              </a:rPr>
              <a:t>第一天</a:t>
            </a:r>
          </a:p>
        </p:txBody>
      </p:sp>
      <p:sp>
        <p:nvSpPr>
          <p:cNvPr id="16" name="Text Placeholder 1">
            <a:extLst>
              <a:ext uri="{FF2B5EF4-FFF2-40B4-BE49-F238E27FC236}">
                <a16:creationId xmlns:a16="http://schemas.microsoft.com/office/drawing/2014/main" id="{D6B2335E-C90F-F293-E705-FB64B681B6AE}"/>
              </a:ext>
            </a:extLst>
          </p:cNvPr>
          <p:cNvSpPr txBox="1">
            <a:spLocks/>
          </p:cNvSpPr>
          <p:nvPr/>
        </p:nvSpPr>
        <p:spPr>
          <a:xfrm>
            <a:off x="5240055" y="499158"/>
            <a:ext cx="2296885" cy="63295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350" dirty="0">
                <a:ea typeface="SimSun" panose="02010600030101010101" pitchFamily="2" charset="-122"/>
              </a:rPr>
              <a:t>什么是家庭领袖？</a:t>
            </a:r>
          </a:p>
        </p:txBody>
      </p:sp>
    </p:spTree>
    <p:extLst>
      <p:ext uri="{BB962C8B-B14F-4D97-AF65-F5344CB8AC3E}">
        <p14:creationId xmlns:p14="http://schemas.microsoft.com/office/powerpoint/2010/main" val="720954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6F76-9706-C2E0-E93F-F2B70D91E6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C787092-B1FF-E3BF-875A-D5201B90C3E6}"/>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1.3.</a:t>
            </a:r>
          </a:p>
        </p:txBody>
      </p:sp>
      <p:sp>
        <p:nvSpPr>
          <p:cNvPr id="5" name="TextBox 4">
            <a:extLst>
              <a:ext uri="{FF2B5EF4-FFF2-40B4-BE49-F238E27FC236}">
                <a16:creationId xmlns:a16="http://schemas.microsoft.com/office/drawing/2014/main" id="{B4BAB0F3-B8E1-2B03-9139-055435B7CC36}"/>
              </a:ext>
            </a:extLst>
          </p:cNvPr>
          <p:cNvSpPr txBox="1"/>
          <p:nvPr/>
        </p:nvSpPr>
        <p:spPr>
          <a:xfrm>
            <a:off x="4604058" y="1526187"/>
            <a:ext cx="590640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核心作用和责任</a:t>
            </a:r>
          </a:p>
        </p:txBody>
      </p:sp>
      <p:sp>
        <p:nvSpPr>
          <p:cNvPr id="8" name="TextBox 7">
            <a:extLst>
              <a:ext uri="{FF2B5EF4-FFF2-40B4-BE49-F238E27FC236}">
                <a16:creationId xmlns:a16="http://schemas.microsoft.com/office/drawing/2014/main" id="{53A456E9-FBEB-BFCA-DFBE-B18139B9C7C2}"/>
              </a:ext>
            </a:extLst>
          </p:cNvPr>
          <p:cNvSpPr txBox="1"/>
          <p:nvPr/>
        </p:nvSpPr>
        <p:spPr>
          <a:xfrm>
            <a:off x="6041962" y="2334621"/>
            <a:ext cx="5464238" cy="1128771"/>
          </a:xfrm>
          <a:prstGeom prst="rect">
            <a:avLst/>
          </a:prstGeom>
          <a:noFill/>
        </p:spPr>
        <p:txBody>
          <a:bodyPr wrap="square" rtlCol="0">
            <a:spAutoFit/>
          </a:bodyPr>
          <a:lstStyle/>
          <a:p>
            <a:pPr>
              <a:lnSpc>
                <a:spcPct val="120000"/>
              </a:lnSpc>
              <a:spcAft>
                <a:spcPts val="600"/>
              </a:spcAft>
            </a:pPr>
            <a:r>
              <a:rPr lang="zh-cn" b="1" dirty="0">
                <a:solidFill>
                  <a:srgbClr val="292662"/>
                </a:solidFill>
                <a:latin typeface="Ubuntu Light" panose="020B0304030602030204" pitchFamily="34" charset="0"/>
                <a:ea typeface="SimSun" panose="02010600030101010101" pitchFamily="2" charset="-122"/>
              </a:rPr>
              <a:t>了解地方成员组织的结构和目标</a:t>
            </a:r>
          </a:p>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与您所在的地方成员组织密切合作</a:t>
            </a:r>
            <a:r>
              <a:rPr lang="zh-cn">
                <a:solidFill>
                  <a:srgbClr val="292662"/>
                </a:solidFill>
                <a:latin typeface="Ubuntu" panose="020B0504030602030204" pitchFamily="34" charset="0"/>
                <a:ea typeface="SimSun" panose="02010600030101010101" pitchFamily="2" charset="-122"/>
              </a:rPr>
              <a:t>，了解成员组</a:t>
            </a:r>
            <a:br>
              <a:rPr lang="en-US" altLang="zh-CN">
                <a:solidFill>
                  <a:srgbClr val="292662"/>
                </a:solidFill>
                <a:latin typeface="Ubuntu" panose="020B0504030602030204" pitchFamily="34" charset="0"/>
                <a:ea typeface="SimSun" panose="02010600030101010101" pitchFamily="2" charset="-122"/>
              </a:rPr>
            </a:br>
            <a:r>
              <a:rPr lang="zh-cn">
                <a:solidFill>
                  <a:srgbClr val="292662"/>
                </a:solidFill>
                <a:latin typeface="Ubuntu" panose="020B0504030602030204" pitchFamily="34" charset="0"/>
                <a:ea typeface="SimSun" panose="02010600030101010101" pitchFamily="2" charset="-122"/>
              </a:rPr>
              <a:t>织</a:t>
            </a:r>
            <a:r>
              <a:rPr lang="zh-cn" dirty="0">
                <a:solidFill>
                  <a:srgbClr val="292662"/>
                </a:solidFill>
                <a:latin typeface="Ubuntu" panose="020B0504030602030204" pitchFamily="34" charset="0"/>
                <a:ea typeface="SimSun" panose="02010600030101010101" pitchFamily="2" charset="-122"/>
              </a:rPr>
              <a:t>的目标和结构。</a:t>
            </a:r>
          </a:p>
        </p:txBody>
      </p:sp>
      <p:sp>
        <p:nvSpPr>
          <p:cNvPr id="10" name="TextBox 9">
            <a:extLst>
              <a:ext uri="{FF2B5EF4-FFF2-40B4-BE49-F238E27FC236}">
                <a16:creationId xmlns:a16="http://schemas.microsoft.com/office/drawing/2014/main" id="{A6D2D951-1CB4-E888-27A9-DE71E037F6EC}"/>
              </a:ext>
            </a:extLst>
          </p:cNvPr>
          <p:cNvSpPr txBox="1"/>
          <p:nvPr/>
        </p:nvSpPr>
        <p:spPr>
          <a:xfrm>
            <a:off x="6041962" y="4339424"/>
            <a:ext cx="5330334" cy="1128771"/>
          </a:xfrm>
          <a:prstGeom prst="rect">
            <a:avLst/>
          </a:prstGeom>
          <a:noFill/>
        </p:spPr>
        <p:txBody>
          <a:bodyPr wrap="square" rtlCol="0">
            <a:spAutoFit/>
          </a:bodyPr>
          <a:lstStyle/>
          <a:p>
            <a:pPr>
              <a:lnSpc>
                <a:spcPct val="120000"/>
              </a:lnSpc>
              <a:spcAft>
                <a:spcPts val="600"/>
              </a:spcAft>
            </a:pPr>
            <a:r>
              <a:rPr lang="zh-cn" b="1" dirty="0">
                <a:solidFill>
                  <a:srgbClr val="292662"/>
                </a:solidFill>
                <a:latin typeface="Ubuntu Light" panose="020B0304030602030204" pitchFamily="34" charset="0"/>
                <a:ea typeface="SimSun" panose="02010600030101010101" pitchFamily="2" charset="-122"/>
              </a:rPr>
              <a:t>家庭支持</a:t>
            </a:r>
            <a:endParaRPr lang="en-US" dirty="0">
              <a:solidFill>
                <a:srgbClr val="292662"/>
              </a:solidFill>
              <a:latin typeface="Ubuntu" panose="020B0504030602030204" pitchFamily="34" charset="0"/>
              <a:ea typeface="SimSun" panose="02010600030101010101" pitchFamily="2" charset="-122"/>
            </a:endParaRPr>
          </a:p>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通过提供有关特奥会参与和其他社区服务的信息、资源和指导，为家庭提供支持。</a:t>
            </a:r>
          </a:p>
        </p:txBody>
      </p:sp>
      <p:pic>
        <p:nvPicPr>
          <p:cNvPr id="19" name="Graphic 18">
            <a:extLst>
              <a:ext uri="{FF2B5EF4-FFF2-40B4-BE49-F238E27FC236}">
                <a16:creationId xmlns:a16="http://schemas.microsoft.com/office/drawing/2014/main" id="{F54FAA35-55A6-8FF1-5973-D0E99B625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440" y="4339425"/>
            <a:ext cx="1153826" cy="668004"/>
          </a:xfrm>
          <a:prstGeom prst="rect">
            <a:avLst/>
          </a:prstGeom>
        </p:spPr>
      </p:pic>
      <p:pic>
        <p:nvPicPr>
          <p:cNvPr id="21" name="Graphic 20">
            <a:extLst>
              <a:ext uri="{FF2B5EF4-FFF2-40B4-BE49-F238E27FC236}">
                <a16:creationId xmlns:a16="http://schemas.microsoft.com/office/drawing/2014/main" id="{3AEBDEAD-7DFE-5AFB-F825-A04813BFA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190" y="2531049"/>
            <a:ext cx="788327" cy="788327"/>
          </a:xfrm>
          <a:prstGeom prst="rect">
            <a:avLst/>
          </a:prstGeom>
        </p:spPr>
      </p:pic>
      <p:cxnSp>
        <p:nvCxnSpPr>
          <p:cNvPr id="23" name="Straight Connector 22">
            <a:extLst>
              <a:ext uri="{FF2B5EF4-FFF2-40B4-BE49-F238E27FC236}">
                <a16:creationId xmlns:a16="http://schemas.microsoft.com/office/drawing/2014/main" id="{D16CAF93-1B30-70BC-0578-7DE33B07DE9D}"/>
              </a:ext>
            </a:extLst>
          </p:cNvPr>
          <p:cNvCxnSpPr>
            <a:cxnSpLocks/>
          </p:cNvCxnSpPr>
          <p:nvPr/>
        </p:nvCxnSpPr>
        <p:spPr>
          <a:xfrm>
            <a:off x="6129047" y="3887307"/>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D07FBE0-C430-1A7A-598A-AFBC7AA47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5512" y="6310276"/>
            <a:ext cx="180975" cy="295275"/>
          </a:xfrm>
          <a:prstGeom prst="rect">
            <a:avLst/>
          </a:prstGeom>
        </p:spPr>
      </p:pic>
      <p:pic>
        <p:nvPicPr>
          <p:cNvPr id="30" name="Picture 29">
            <a:extLst>
              <a:ext uri="{FF2B5EF4-FFF2-40B4-BE49-F238E27FC236}">
                <a16:creationId xmlns:a16="http://schemas.microsoft.com/office/drawing/2014/main" id="{4C227B0A-C97B-4558-0517-45901FE1E7B0}"/>
              </a:ext>
            </a:extLst>
          </p:cNvPr>
          <p:cNvPicPr>
            <a:picLocks noChangeAspect="1"/>
          </p:cNvPicPr>
          <p:nvPr/>
        </p:nvPicPr>
        <p:blipFill>
          <a:blip r:embed="rId9">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
        <p:nvSpPr>
          <p:cNvPr id="6" name="Text Placeholder 1">
            <a:extLst>
              <a:ext uri="{FF2B5EF4-FFF2-40B4-BE49-F238E27FC236}">
                <a16:creationId xmlns:a16="http://schemas.microsoft.com/office/drawing/2014/main" id="{085A0145-D00D-D1FE-6B7E-5C5D7219222E}"/>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7" name="Text Placeholder 3">
            <a:extLst>
              <a:ext uri="{FF2B5EF4-FFF2-40B4-BE49-F238E27FC236}">
                <a16:creationId xmlns:a16="http://schemas.microsoft.com/office/drawing/2014/main" id="{05CCBDB3-52F1-5A21-9DE9-B5B32A6965D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422426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154-3A77-92F0-EC73-7956BDE6DD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9E9F766-CC98-9208-4E6E-B51D3000C196}"/>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1.3.</a:t>
            </a:r>
          </a:p>
        </p:txBody>
      </p:sp>
      <p:sp>
        <p:nvSpPr>
          <p:cNvPr id="5" name="TextBox 4">
            <a:extLst>
              <a:ext uri="{FF2B5EF4-FFF2-40B4-BE49-F238E27FC236}">
                <a16:creationId xmlns:a16="http://schemas.microsoft.com/office/drawing/2014/main" id="{3BA5543A-9EB7-FAFB-1836-D751C3F63421}"/>
              </a:ext>
            </a:extLst>
          </p:cNvPr>
          <p:cNvSpPr txBox="1"/>
          <p:nvPr/>
        </p:nvSpPr>
        <p:spPr>
          <a:xfrm>
            <a:off x="4604058" y="1526187"/>
            <a:ext cx="590640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核心作用和责任</a:t>
            </a:r>
          </a:p>
        </p:txBody>
      </p:sp>
      <p:sp>
        <p:nvSpPr>
          <p:cNvPr id="8" name="TextBox 7">
            <a:extLst>
              <a:ext uri="{FF2B5EF4-FFF2-40B4-BE49-F238E27FC236}">
                <a16:creationId xmlns:a16="http://schemas.microsoft.com/office/drawing/2014/main" id="{3BA7F9AA-6F8D-DDDE-7945-192E44FCE4E8}"/>
              </a:ext>
            </a:extLst>
          </p:cNvPr>
          <p:cNvSpPr txBox="1"/>
          <p:nvPr/>
        </p:nvSpPr>
        <p:spPr>
          <a:xfrm>
            <a:off x="6041962" y="2334621"/>
            <a:ext cx="5126781" cy="1130053"/>
          </a:xfrm>
          <a:prstGeom prst="rect">
            <a:avLst/>
          </a:prstGeom>
          <a:noFill/>
        </p:spPr>
        <p:txBody>
          <a:bodyPr wrap="square" rtlCol="0">
            <a:spAutoFit/>
          </a:bodyPr>
          <a:lstStyle/>
          <a:p>
            <a:pPr>
              <a:lnSpc>
                <a:spcPct val="120000"/>
              </a:lnSpc>
              <a:spcAft>
                <a:spcPts val="600"/>
              </a:spcAft>
            </a:pPr>
            <a:r>
              <a:rPr lang="zh-cn" b="1" dirty="0">
                <a:solidFill>
                  <a:srgbClr val="292662"/>
                </a:solidFill>
                <a:latin typeface="Ubuntu Light" panose="020B0304030602030204" pitchFamily="34" charset="0"/>
                <a:ea typeface="SimSun" panose="02010600030101010101" pitchFamily="2" charset="-122"/>
              </a:rPr>
              <a:t>成员组织支持</a:t>
            </a:r>
          </a:p>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与您所在的成员组织合作，确定是否存在您有时间和专业知识来满足的需求。</a:t>
            </a:r>
          </a:p>
        </p:txBody>
      </p:sp>
      <p:sp>
        <p:nvSpPr>
          <p:cNvPr id="10" name="TextBox 9">
            <a:extLst>
              <a:ext uri="{FF2B5EF4-FFF2-40B4-BE49-F238E27FC236}">
                <a16:creationId xmlns:a16="http://schemas.microsoft.com/office/drawing/2014/main" id="{43DC3614-D472-0DDA-CAF9-CFE7C09667EE}"/>
              </a:ext>
            </a:extLst>
          </p:cNvPr>
          <p:cNvSpPr txBox="1"/>
          <p:nvPr/>
        </p:nvSpPr>
        <p:spPr>
          <a:xfrm>
            <a:off x="6041961" y="4339424"/>
            <a:ext cx="5322725" cy="1128771"/>
          </a:xfrm>
          <a:prstGeom prst="rect">
            <a:avLst/>
          </a:prstGeom>
          <a:noFill/>
        </p:spPr>
        <p:txBody>
          <a:bodyPr wrap="square" rtlCol="0">
            <a:spAutoFit/>
          </a:bodyPr>
          <a:lstStyle/>
          <a:p>
            <a:pPr>
              <a:lnSpc>
                <a:spcPct val="120000"/>
              </a:lnSpc>
              <a:spcAft>
                <a:spcPts val="600"/>
              </a:spcAft>
            </a:pPr>
            <a:r>
              <a:rPr lang="zh-cn" b="1" dirty="0">
                <a:solidFill>
                  <a:srgbClr val="292662"/>
                </a:solidFill>
                <a:latin typeface="Ubuntu Light" panose="020B0304030602030204" pitchFamily="34" charset="0"/>
                <a:ea typeface="SimSun" panose="02010600030101010101" pitchFamily="2" charset="-122"/>
              </a:rPr>
              <a:t>收集反馈</a:t>
            </a:r>
            <a:endParaRPr lang="en-US" dirty="0">
              <a:solidFill>
                <a:srgbClr val="292662"/>
              </a:solidFill>
              <a:latin typeface="Ubuntu" panose="020B0504030602030204" pitchFamily="34" charset="0"/>
              <a:ea typeface="SimSun" panose="02010600030101010101" pitchFamily="2" charset="-122"/>
            </a:endParaRPr>
          </a:p>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收集家庭的反馈意见，确保家庭的声音在讨论和决策过程中得到体现。</a:t>
            </a:r>
          </a:p>
        </p:txBody>
      </p:sp>
      <p:cxnSp>
        <p:nvCxnSpPr>
          <p:cNvPr id="23" name="Straight Connector 22">
            <a:extLst>
              <a:ext uri="{FF2B5EF4-FFF2-40B4-BE49-F238E27FC236}">
                <a16:creationId xmlns:a16="http://schemas.microsoft.com/office/drawing/2014/main" id="{EB8529CE-C0B8-75A6-B360-9AE51A12BFF6}"/>
              </a:ext>
            </a:extLst>
          </p:cNvPr>
          <p:cNvCxnSpPr>
            <a:cxnSpLocks/>
          </p:cNvCxnSpPr>
          <p:nvPr/>
        </p:nvCxnSpPr>
        <p:spPr>
          <a:xfrm>
            <a:off x="6129047" y="3887307"/>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489AED6-D6BE-0E9C-65FC-88B8E3C5D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962" y="4301983"/>
            <a:ext cx="729360" cy="705446"/>
          </a:xfrm>
          <a:prstGeom prst="rect">
            <a:avLst/>
          </a:prstGeom>
        </p:spPr>
      </p:pic>
      <p:pic>
        <p:nvPicPr>
          <p:cNvPr id="11" name="Graphic 10">
            <a:extLst>
              <a:ext uri="{FF2B5EF4-FFF2-40B4-BE49-F238E27FC236}">
                <a16:creationId xmlns:a16="http://schemas.microsoft.com/office/drawing/2014/main" id="{99DAB9B5-610A-32FE-FF92-CD6F0B123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4006" y="2560298"/>
            <a:ext cx="663273" cy="678698"/>
          </a:xfrm>
          <a:prstGeom prst="rect">
            <a:avLst/>
          </a:prstGeom>
        </p:spPr>
      </p:pic>
      <p:pic>
        <p:nvPicPr>
          <p:cNvPr id="13" name="Picture 12">
            <a:extLst>
              <a:ext uri="{FF2B5EF4-FFF2-40B4-BE49-F238E27FC236}">
                <a16:creationId xmlns:a16="http://schemas.microsoft.com/office/drawing/2014/main" id="{20C7D80A-3A3E-6D9B-A928-0BDBEC6F9BD1}"/>
              </a:ext>
            </a:extLst>
          </p:cNvPr>
          <p:cNvPicPr>
            <a:picLocks noChangeAspect="1"/>
          </p:cNvPicPr>
          <p:nvPr/>
        </p:nvPicPr>
        <p:blipFill>
          <a:blip r:embed="rId7">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
        <p:nvSpPr>
          <p:cNvPr id="6" name="Text Placeholder 1">
            <a:extLst>
              <a:ext uri="{FF2B5EF4-FFF2-40B4-BE49-F238E27FC236}">
                <a16:creationId xmlns:a16="http://schemas.microsoft.com/office/drawing/2014/main" id="{9C1A20F6-0047-579C-8BFE-FAAF262F6A51}"/>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9" name="Text Placeholder 3">
            <a:extLst>
              <a:ext uri="{FF2B5EF4-FFF2-40B4-BE49-F238E27FC236}">
                <a16:creationId xmlns:a16="http://schemas.microsoft.com/office/drawing/2014/main" id="{7F2463F6-08BD-2D1C-E4C4-B2C1FAACB32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45521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70E2-421E-2E96-F6CD-D52B4D89964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4D470E8F-D1EF-976F-8621-E54F95F68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5605" y="1879021"/>
            <a:ext cx="3099955" cy="3099955"/>
          </a:xfrm>
          <a:prstGeom prst="rect">
            <a:avLst/>
          </a:prstGeom>
        </p:spPr>
      </p:pic>
      <p:sp>
        <p:nvSpPr>
          <p:cNvPr id="5" name="Rectangle: Rounded Corners 4">
            <a:extLst>
              <a:ext uri="{FF2B5EF4-FFF2-40B4-BE49-F238E27FC236}">
                <a16:creationId xmlns:a16="http://schemas.microsoft.com/office/drawing/2014/main" id="{3F3A28D3-DDCF-FB6A-AA68-D0C8234285A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4" name="TextBox 3">
            <a:extLst>
              <a:ext uri="{FF2B5EF4-FFF2-40B4-BE49-F238E27FC236}">
                <a16:creationId xmlns:a16="http://schemas.microsoft.com/office/drawing/2014/main" id="{F9E5AE43-5E9F-1364-C22C-FD5A1702FDF9}"/>
              </a:ext>
            </a:extLst>
          </p:cNvPr>
          <p:cNvSpPr txBox="1"/>
          <p:nvPr/>
        </p:nvSpPr>
        <p:spPr>
          <a:xfrm>
            <a:off x="6915842" y="5297542"/>
            <a:ext cx="2059482" cy="707886"/>
          </a:xfrm>
          <a:prstGeom prst="rect">
            <a:avLst/>
          </a:prstGeom>
          <a:noFill/>
          <a:ln>
            <a:noFill/>
          </a:ln>
        </p:spPr>
        <p:txBody>
          <a:bodyPr wrap="square" rtlCol="0">
            <a:spAutoFit/>
          </a:bodyPr>
          <a:lstStyle/>
          <a:p>
            <a:pPr algn="ctr"/>
            <a:r>
              <a:rPr lang="zh-cn" sz="2000" b="1" u="sng" dirty="0">
                <a:solidFill>
                  <a:srgbClr val="F6891F"/>
                </a:solidFill>
                <a:uFill>
                  <a:solidFill>
                    <a:srgbClr val="F6891F"/>
                  </a:solidFill>
                </a:uFill>
                <a:latin typeface="Ubuntu" panose="020B0504030602030204" pitchFamily="34" charset="0"/>
                <a:ea typeface="SimSun" panose="02010600030101010101" pitchFamily="2" charset="-122"/>
                <a:hlinkClick r:id="rId5">
                  <a:extLst>
                    <a:ext uri="{A12FA001-AC4F-418D-AE19-62706E023703}">
                      <ahyp:hlinkClr xmlns:ahyp="http://schemas.microsoft.com/office/drawing/2018/hyperlinkcolor" val="tx"/>
                    </a:ext>
                  </a:extLst>
                </a:hlinkClick>
              </a:rPr>
              <a:t>家庭初始幸福感调查（可选）</a:t>
            </a:r>
            <a:endParaRPr lang="en-US" sz="2000" b="1" u="sng" dirty="0">
              <a:solidFill>
                <a:srgbClr val="F6891F"/>
              </a:solidFill>
              <a:uFill>
                <a:solidFill>
                  <a:srgbClr val="F6891F"/>
                </a:solidFill>
              </a:uFill>
              <a:latin typeface="Ubuntu" panose="020B0504030602030204" pitchFamily="34" charset="0"/>
              <a:ea typeface="SimSun" panose="02010600030101010101" pitchFamily="2" charset="-122"/>
            </a:endParaRPr>
          </a:p>
        </p:txBody>
      </p:sp>
      <p:pic>
        <p:nvPicPr>
          <p:cNvPr id="7" name="Graphic 6">
            <a:extLst>
              <a:ext uri="{FF2B5EF4-FFF2-40B4-BE49-F238E27FC236}">
                <a16:creationId xmlns:a16="http://schemas.microsoft.com/office/drawing/2014/main" id="{A46B52AD-8CA0-B153-4BF6-62499D8A0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C4D8C76D-A269-BE6A-1BD6-A0020C909FB5}"/>
              </a:ext>
            </a:extLst>
          </p:cNvPr>
          <p:cNvSpPr txBox="1"/>
          <p:nvPr/>
        </p:nvSpPr>
        <p:spPr>
          <a:xfrm>
            <a:off x="665216" y="2111351"/>
            <a:ext cx="3298372" cy="646331"/>
          </a:xfrm>
          <a:prstGeom prst="rect">
            <a:avLst/>
          </a:prstGeom>
          <a:noFill/>
        </p:spPr>
        <p:txBody>
          <a:bodyPr wrap="square" rtlCol="0">
            <a:spAutoFit/>
          </a:bodyPr>
          <a:lstStyle/>
          <a:p>
            <a:pPr algn="ctr"/>
            <a:r>
              <a:rPr lang="zh-cn" sz="3600" b="1" dirty="0">
                <a:solidFill>
                  <a:srgbClr val="F6891F"/>
                </a:solidFill>
                <a:latin typeface="Ubuntu" panose="020B0504030602030204" pitchFamily="34" charset="0"/>
                <a:ea typeface="SimSun" panose="02010600030101010101" pitchFamily="2" charset="-122"/>
              </a:rPr>
              <a:t>扫描二维码</a:t>
            </a:r>
          </a:p>
        </p:txBody>
      </p:sp>
    </p:spTree>
    <p:extLst>
      <p:ext uri="{BB962C8B-B14F-4D97-AF65-F5344CB8AC3E}">
        <p14:creationId xmlns:p14="http://schemas.microsoft.com/office/powerpoint/2010/main" val="178202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A2A805-8195-0B08-1521-E31A7FDF8BD7}"/>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1.3.</a:t>
            </a:r>
          </a:p>
        </p:txBody>
      </p:sp>
      <p:sp>
        <p:nvSpPr>
          <p:cNvPr id="8" name="Rectangle: Rounded Corners 7">
            <a:extLst>
              <a:ext uri="{FF2B5EF4-FFF2-40B4-BE49-F238E27FC236}">
                <a16:creationId xmlns:a16="http://schemas.microsoft.com/office/drawing/2014/main" id="{3ED7F244-F689-9B54-14BA-BC81356A90B6}"/>
              </a:ext>
            </a:extLst>
          </p:cNvPr>
          <p:cNvSpPr/>
          <p:nvPr/>
        </p:nvSpPr>
        <p:spPr>
          <a:xfrm>
            <a:off x="7332506" y="1513362"/>
            <a:ext cx="5849201" cy="600503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9" name="Graphic 8">
            <a:extLst>
              <a:ext uri="{FF2B5EF4-FFF2-40B4-BE49-F238E27FC236}">
                <a16:creationId xmlns:a16="http://schemas.microsoft.com/office/drawing/2014/main" id="{0A0BF5C4-5C55-E1C5-82D0-6866C0260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78" y="1360962"/>
            <a:ext cx="552451" cy="552451"/>
          </a:xfrm>
          <a:prstGeom prst="rect">
            <a:avLst/>
          </a:prstGeom>
        </p:spPr>
      </p:pic>
      <p:sp>
        <p:nvSpPr>
          <p:cNvPr id="10" name="TextBox 9">
            <a:extLst>
              <a:ext uri="{FF2B5EF4-FFF2-40B4-BE49-F238E27FC236}">
                <a16:creationId xmlns:a16="http://schemas.microsoft.com/office/drawing/2014/main" id="{AC3C692A-E1A8-8E3A-ABAB-FD7C1FADA69A}"/>
              </a:ext>
            </a:extLst>
          </p:cNvPr>
          <p:cNvSpPr txBox="1"/>
          <p:nvPr/>
        </p:nvSpPr>
        <p:spPr>
          <a:xfrm>
            <a:off x="1245044" y="1360962"/>
            <a:ext cx="4231036"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12" name="TextBox 11">
            <a:extLst>
              <a:ext uri="{FF2B5EF4-FFF2-40B4-BE49-F238E27FC236}">
                <a16:creationId xmlns:a16="http://schemas.microsoft.com/office/drawing/2014/main" id="{B12401DA-A224-DB27-2441-924503F5A061}"/>
              </a:ext>
            </a:extLst>
          </p:cNvPr>
          <p:cNvSpPr txBox="1"/>
          <p:nvPr/>
        </p:nvSpPr>
        <p:spPr>
          <a:xfrm>
            <a:off x="1245044" y="2332036"/>
            <a:ext cx="5849201" cy="3242298"/>
          </a:xfrm>
          <a:prstGeom prst="rect">
            <a:avLst/>
          </a:prstGeom>
          <a:noFill/>
        </p:spPr>
        <p:txBody>
          <a:bodyPr wrap="square" rtlCol="0">
            <a:spAutoFit/>
          </a:bodyPr>
          <a:lstStyle/>
          <a:p>
            <a:pPr>
              <a:lnSpc>
                <a:spcPct val="120000"/>
              </a:lnSpc>
              <a:spcAft>
                <a:spcPts val="600"/>
              </a:spcAft>
            </a:pPr>
            <a:r>
              <a:rPr lang="zh-cn" b="1" dirty="0">
                <a:solidFill>
                  <a:srgbClr val="292662"/>
                </a:solidFill>
                <a:latin typeface="Ubuntu" panose="020B0504030602030204" pitchFamily="34" charset="0"/>
                <a:ea typeface="SimSun" panose="02010600030101010101" pitchFamily="2" charset="-122"/>
              </a:rPr>
              <a:t>优势圈</a:t>
            </a:r>
            <a:endParaRPr lang="en-US" dirty="0">
              <a:solidFill>
                <a:srgbClr val="292662"/>
              </a:solidFill>
              <a:latin typeface="Ubuntu" panose="020B0504030602030204" pitchFamily="34" charset="0"/>
              <a:ea typeface="SimSun" panose="02010600030101010101" pitchFamily="2" charset="-122"/>
            </a:endParaRPr>
          </a:p>
          <a:p>
            <a:pPr marL="355600" indent="-355600">
              <a:lnSpc>
                <a:spcPct val="120000"/>
              </a:lnSpc>
              <a:spcAft>
                <a:spcPts val="800"/>
              </a:spcAft>
              <a:buBlip>
                <a:blip r:embed="rId5"/>
              </a:buBlip>
            </a:pPr>
            <a:r>
              <a:rPr lang="zh-cn" sz="1600" b="1" dirty="0">
                <a:solidFill>
                  <a:srgbClr val="F6891F"/>
                </a:solidFill>
                <a:latin typeface="Ubuntu" panose="020B0504030602030204" pitchFamily="34" charset="0"/>
                <a:ea typeface="SimSun" panose="02010600030101010101" pitchFamily="2" charset="-122"/>
              </a:rPr>
              <a:t>阅读</a:t>
            </a:r>
            <a:r>
              <a:rPr lang="zh-cn" sz="1600" dirty="0">
                <a:solidFill>
                  <a:srgbClr val="292662"/>
                </a:solidFill>
                <a:latin typeface="Ubuntu" panose="020B0504030602030204" pitchFamily="34" charset="0"/>
                <a:ea typeface="SimSun" panose="02010600030101010101" pitchFamily="2" charset="-122"/>
              </a:rPr>
              <a:t>您卡片上的优势，思考该优势如何与您在特奥会中</a:t>
            </a:r>
            <a:br>
              <a:rPr lang="en-US" altLang="zh-CN" sz="1600" dirty="0">
                <a:solidFill>
                  <a:srgbClr val="292662"/>
                </a:solidFill>
                <a:latin typeface="Ubuntu" panose="020B0504030602030204" pitchFamily="34" charset="0"/>
                <a:ea typeface="SimSun" panose="02010600030101010101" pitchFamily="2" charset="-122"/>
              </a:rPr>
            </a:br>
            <a:r>
              <a:rPr lang="zh-cn" sz="1600" dirty="0">
                <a:solidFill>
                  <a:srgbClr val="292662"/>
                </a:solidFill>
                <a:latin typeface="Ubuntu" panose="020B0504030602030204" pitchFamily="34" charset="0"/>
                <a:ea typeface="SimSun" panose="02010600030101010101" pitchFamily="2" charset="-122"/>
              </a:rPr>
              <a:t>的领导力相关。</a:t>
            </a:r>
          </a:p>
          <a:p>
            <a:pPr marL="355600" indent="-355600">
              <a:lnSpc>
                <a:spcPct val="120000"/>
              </a:lnSpc>
              <a:spcAft>
                <a:spcPts val="800"/>
              </a:spcAft>
              <a:buBlip>
                <a:blip r:embed="rId5"/>
              </a:buBlip>
            </a:pPr>
            <a:r>
              <a:rPr lang="zh-cn" sz="1600" dirty="0">
                <a:solidFill>
                  <a:srgbClr val="292662"/>
                </a:solidFill>
                <a:latin typeface="Ubuntu" panose="020B0504030602030204" pitchFamily="34" charset="0"/>
                <a:ea typeface="SimSun" panose="02010600030101010101" pitchFamily="2" charset="-122"/>
              </a:rPr>
              <a:t>所有学员围成一个圈。</a:t>
            </a:r>
          </a:p>
          <a:p>
            <a:pPr marL="355600" indent="-355600">
              <a:lnSpc>
                <a:spcPct val="120000"/>
              </a:lnSpc>
              <a:spcAft>
                <a:spcPts val="800"/>
              </a:spcAft>
              <a:buBlip>
                <a:blip r:embed="rId5"/>
              </a:buBlip>
            </a:pPr>
            <a:r>
              <a:rPr lang="zh-cn" sz="1600" b="1" dirty="0">
                <a:solidFill>
                  <a:srgbClr val="F6891F"/>
                </a:solidFill>
                <a:latin typeface="Ubuntu" panose="020B0504030602030204" pitchFamily="34" charset="0"/>
                <a:ea typeface="SimSun" panose="02010600030101010101" pitchFamily="2" charset="-122"/>
              </a:rPr>
              <a:t>分享</a:t>
            </a:r>
            <a:r>
              <a:rPr lang="zh-cn" sz="1600" dirty="0">
                <a:solidFill>
                  <a:srgbClr val="292662"/>
                </a:solidFill>
                <a:latin typeface="Ubuntu" panose="020B0504030602030204" pitchFamily="34" charset="0"/>
                <a:ea typeface="SimSun" panose="02010600030101010101" pitchFamily="2" charset="-122"/>
              </a:rPr>
              <a:t>您卡片上的优势，解释您的领导力风格是否体现</a:t>
            </a:r>
            <a:br>
              <a:rPr lang="en-US" altLang="zh-CN" sz="1600" dirty="0">
                <a:solidFill>
                  <a:srgbClr val="292662"/>
                </a:solidFill>
                <a:latin typeface="Ubuntu" panose="020B0504030602030204" pitchFamily="34" charset="0"/>
                <a:ea typeface="SimSun" panose="02010600030101010101" pitchFamily="2" charset="-122"/>
              </a:rPr>
            </a:br>
            <a:r>
              <a:rPr lang="zh-cn" sz="1600" dirty="0">
                <a:solidFill>
                  <a:srgbClr val="292662"/>
                </a:solidFill>
                <a:latin typeface="Ubuntu" panose="020B0504030602030204" pitchFamily="34" charset="0"/>
                <a:ea typeface="SimSun" panose="02010600030101010101" pitchFamily="2" charset="-122"/>
              </a:rPr>
              <a:t>了这一优势。解释原因。</a:t>
            </a:r>
          </a:p>
          <a:p>
            <a:pPr marL="355600" indent="-355600">
              <a:lnSpc>
                <a:spcPct val="120000"/>
              </a:lnSpc>
              <a:spcAft>
                <a:spcPts val="800"/>
              </a:spcAft>
              <a:buBlip>
                <a:blip r:embed="rId5"/>
              </a:buBlip>
            </a:pPr>
            <a:r>
              <a:rPr lang="zh-cn" sz="1600" b="1" dirty="0">
                <a:solidFill>
                  <a:srgbClr val="F6891F"/>
                </a:solidFill>
                <a:latin typeface="Ubuntu" panose="020B0504030602030204" pitchFamily="34" charset="0"/>
                <a:ea typeface="SimSun" panose="02010600030101010101" pitchFamily="2" charset="-122"/>
              </a:rPr>
              <a:t>传递</a:t>
            </a:r>
            <a:r>
              <a:rPr lang="zh-cn" sz="1600" dirty="0">
                <a:solidFill>
                  <a:srgbClr val="292662"/>
                </a:solidFill>
                <a:latin typeface="Ubuntu" panose="020B0504030602030204" pitchFamily="34" charset="0"/>
                <a:ea typeface="SimSun" panose="02010600030101010101" pitchFamily="2" charset="-122"/>
              </a:rPr>
              <a:t>优势！分享后，将您的优势卡传递给左手边的人。</a:t>
            </a:r>
          </a:p>
          <a:p>
            <a:pPr marL="355600" indent="-355600">
              <a:lnSpc>
                <a:spcPct val="120000"/>
              </a:lnSpc>
              <a:spcAft>
                <a:spcPts val="800"/>
              </a:spcAft>
              <a:buBlip>
                <a:blip r:embed="rId5"/>
              </a:buBlip>
            </a:pPr>
            <a:r>
              <a:rPr lang="zh-cn" sz="1600" dirty="0">
                <a:solidFill>
                  <a:srgbClr val="292662"/>
                </a:solidFill>
                <a:latin typeface="Ubuntu" panose="020B0504030602030204" pitchFamily="34" charset="0"/>
                <a:ea typeface="SimSun" panose="02010600030101010101" pitchFamily="2" charset="-122"/>
              </a:rPr>
              <a:t>新的卡片持有者</a:t>
            </a:r>
            <a:r>
              <a:rPr lang="zh-cn" sz="1600" b="1" dirty="0">
                <a:solidFill>
                  <a:srgbClr val="F6891F"/>
                </a:solidFill>
                <a:latin typeface="Ubuntu" panose="020B0504030602030204" pitchFamily="34" charset="0"/>
                <a:ea typeface="SimSun" panose="02010600030101010101" pitchFamily="2" charset="-122"/>
              </a:rPr>
              <a:t>反思</a:t>
            </a:r>
            <a:r>
              <a:rPr lang="zh-cn" sz="1600" dirty="0">
                <a:solidFill>
                  <a:srgbClr val="292662"/>
                </a:solidFill>
                <a:latin typeface="Ubuntu" panose="020B0504030602030204" pitchFamily="34" charset="0"/>
                <a:ea typeface="SimSun" panose="02010600030101010101" pitchFamily="2" charset="-122"/>
              </a:rPr>
              <a:t>该优势如何适用于自己，或自己</a:t>
            </a:r>
            <a:br>
              <a:rPr lang="en-US" altLang="zh-CN" sz="1600" dirty="0">
                <a:solidFill>
                  <a:srgbClr val="292662"/>
                </a:solidFill>
                <a:latin typeface="Ubuntu" panose="020B0504030602030204" pitchFamily="34" charset="0"/>
                <a:ea typeface="SimSun" panose="02010600030101010101" pitchFamily="2" charset="-122"/>
              </a:rPr>
            </a:br>
            <a:r>
              <a:rPr lang="zh-cn" sz="1600" dirty="0">
                <a:solidFill>
                  <a:srgbClr val="292662"/>
                </a:solidFill>
                <a:latin typeface="Ubuntu" panose="020B0504030602030204" pitchFamily="34" charset="0"/>
                <a:ea typeface="SimSun" panose="02010600030101010101" pitchFamily="2" charset="-122"/>
              </a:rPr>
              <a:t>的领导力如何体现该优势，同时反思自己的优势卡片。</a:t>
            </a:r>
          </a:p>
        </p:txBody>
      </p:sp>
      <p:graphicFrame>
        <p:nvGraphicFramePr>
          <p:cNvPr id="13" name="Table 12">
            <a:extLst>
              <a:ext uri="{FF2B5EF4-FFF2-40B4-BE49-F238E27FC236}">
                <a16:creationId xmlns:a16="http://schemas.microsoft.com/office/drawing/2014/main" id="{4B7956E0-53A4-1329-039E-20AA36B5A0C7}"/>
              </a:ext>
            </a:extLst>
          </p:cNvPr>
          <p:cNvGraphicFramePr>
            <a:graphicFrameLocks noGrp="1"/>
          </p:cNvGraphicFramePr>
          <p:nvPr>
            <p:extLst>
              <p:ext uri="{D42A27DB-BD31-4B8C-83A1-F6EECF244321}">
                <p14:modId xmlns:p14="http://schemas.microsoft.com/office/powerpoint/2010/main" val="3398215881"/>
              </p:ext>
            </p:extLst>
          </p:nvPr>
        </p:nvGraphicFramePr>
        <p:xfrm>
          <a:off x="7818585" y="2011800"/>
          <a:ext cx="4356000" cy="4284000"/>
        </p:xfrm>
        <a:graphic>
          <a:graphicData uri="http://schemas.openxmlformats.org/drawingml/2006/table">
            <a:tbl>
              <a:tblPr firstRow="1" bandRow="1">
                <a:tableStyleId>{5C22544A-7EE6-4342-B048-85BDC9FD1C3A}</a:tableStyleId>
              </a:tblPr>
              <a:tblGrid>
                <a:gridCol w="1452000">
                  <a:extLst>
                    <a:ext uri="{9D8B030D-6E8A-4147-A177-3AD203B41FA5}">
                      <a16:colId xmlns:a16="http://schemas.microsoft.com/office/drawing/2014/main" val="3061931847"/>
                    </a:ext>
                  </a:extLst>
                </a:gridCol>
                <a:gridCol w="1452000">
                  <a:extLst>
                    <a:ext uri="{9D8B030D-6E8A-4147-A177-3AD203B41FA5}">
                      <a16:colId xmlns:a16="http://schemas.microsoft.com/office/drawing/2014/main" val="347587836"/>
                    </a:ext>
                  </a:extLst>
                </a:gridCol>
                <a:gridCol w="1452000">
                  <a:extLst>
                    <a:ext uri="{9D8B030D-6E8A-4147-A177-3AD203B41FA5}">
                      <a16:colId xmlns:a16="http://schemas.microsoft.com/office/drawing/2014/main" val="2362230341"/>
                    </a:ext>
                  </a:extLst>
                </a:gridCol>
              </a:tblGrid>
              <a:tr h="396000">
                <a:tc gridSpan="3">
                  <a:txBody>
                    <a:bodyPr/>
                    <a:lstStyle/>
                    <a:p>
                      <a:pPr algn="l"/>
                      <a:r>
                        <a:rPr lang="zh-cn" sz="1400" i="0" baseline="0" dirty="0">
                          <a:solidFill>
                            <a:srgbClr val="F6891F"/>
                          </a:solidFill>
                          <a:latin typeface="Ubuntu Light" panose="020B0304030602030204" pitchFamily="34" charset="0"/>
                          <a:ea typeface="SimSun" panose="02010600030101010101" pitchFamily="2" charset="-122"/>
                        </a:rPr>
                        <a:t>领导力特征</a:t>
                      </a:r>
                    </a:p>
                  </a:txBody>
                  <a:tcPr marL="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39529935"/>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责任心</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平易近人</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积极倾听</a:t>
                      </a:r>
                    </a:p>
                  </a:txBody>
                  <a:tcPr>
                    <a:lnL w="12700" cap="flat" cmpd="sng" algn="ctr">
                      <a:solidFill>
                        <a:srgbClr val="F6891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069112"/>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真诚</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勇敢</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有爱心</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5077630"/>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有魅力</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富有同情心</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自信</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9716220"/>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始终如一</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可信</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好奇</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380056"/>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有奉献精神</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细致</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同理心</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7766861"/>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赋权</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坚毅</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诚实</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9037694"/>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谦逊</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包容</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鼓舞人心</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709652"/>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创新</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忠诚</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激励</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0355997"/>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开放</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有条理</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直言不讳</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9981313"/>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热情</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积极主动</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令人信服</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297280"/>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负责任</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尊重他人</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技能娴熟</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31169"/>
                  </a:ext>
                </a:extLst>
              </a:tr>
              <a:tr h="324000">
                <a:tc>
                  <a:txBody>
                    <a:bodyPr/>
                    <a:lstStyle/>
                    <a:p>
                      <a:r>
                        <a:rPr lang="zh-cn" sz="1200" i="0" baseline="0" dirty="0">
                          <a:solidFill>
                            <a:schemeClr val="bg1"/>
                          </a:solidFill>
                          <a:latin typeface="Ubuntu Light" panose="020B0304030602030204" pitchFamily="34" charset="0"/>
                          <a:ea typeface="SimSun" panose="02010600030101010101" pitchFamily="2" charset="-122"/>
                        </a:rPr>
                        <a:t>聪明</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提供支持</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zh-cn" sz="1200" i="0" baseline="0" dirty="0">
                          <a:solidFill>
                            <a:schemeClr val="bg1"/>
                          </a:solidFill>
                          <a:latin typeface="Ubuntu Light" panose="020B0304030602030204" pitchFamily="34" charset="0"/>
                          <a:ea typeface="SimSun" panose="02010600030101010101" pitchFamily="2" charset="-122"/>
                        </a:rPr>
                        <a:t>值得信赖</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8298007"/>
                  </a:ext>
                </a:extLst>
              </a:tr>
            </a:tbl>
          </a:graphicData>
        </a:graphic>
      </p:graphicFrame>
      <p:sp>
        <p:nvSpPr>
          <p:cNvPr id="14" name="TextBox 13">
            <a:extLst>
              <a:ext uri="{FF2B5EF4-FFF2-40B4-BE49-F238E27FC236}">
                <a16:creationId xmlns:a16="http://schemas.microsoft.com/office/drawing/2014/main" id="{6A1EEAE5-0C28-66EC-7465-7C787683EBA9}"/>
              </a:ext>
            </a:extLst>
          </p:cNvPr>
          <p:cNvSpPr txBox="1"/>
          <p:nvPr/>
        </p:nvSpPr>
        <p:spPr>
          <a:xfrm>
            <a:off x="1229804" y="1780967"/>
            <a:ext cx="4231036" cy="461665"/>
          </a:xfrm>
          <a:prstGeom prst="rect">
            <a:avLst/>
          </a:prstGeom>
          <a:noFill/>
        </p:spPr>
        <p:txBody>
          <a:bodyPr wrap="square" rtlCol="0">
            <a:spAutoFit/>
          </a:bodyPr>
          <a:lstStyle/>
          <a:p>
            <a:r>
              <a:rPr lang="zh-cn" sz="2400" dirty="0">
                <a:solidFill>
                  <a:srgbClr val="F6891F"/>
                </a:solidFill>
                <a:latin typeface="Ubuntu" panose="020B0504030602030204" pitchFamily="34" charset="0"/>
                <a:ea typeface="SimSun" panose="02010600030101010101" pitchFamily="2" charset="-122"/>
              </a:rPr>
              <a:t>优势评估</a:t>
            </a:r>
          </a:p>
        </p:txBody>
      </p:sp>
      <p:sp>
        <p:nvSpPr>
          <p:cNvPr id="2" name="Text Placeholder 1">
            <a:extLst>
              <a:ext uri="{FF2B5EF4-FFF2-40B4-BE49-F238E27FC236}">
                <a16:creationId xmlns:a16="http://schemas.microsoft.com/office/drawing/2014/main" id="{63735036-39EB-28C6-8664-44B723AD0E1B}"/>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3" name="Text Placeholder 3">
            <a:extLst>
              <a:ext uri="{FF2B5EF4-FFF2-40B4-BE49-F238E27FC236}">
                <a16:creationId xmlns:a16="http://schemas.microsoft.com/office/drawing/2014/main" id="{8A5F46B1-DE79-F395-5983-E4267E46837D}"/>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310312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0FB-46B6-0E1C-2E38-E8B85365412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0A4E246-FD1F-3513-1F60-F8450DB98554}"/>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1.3.</a:t>
            </a:r>
          </a:p>
        </p:txBody>
      </p:sp>
      <p:sp>
        <p:nvSpPr>
          <p:cNvPr id="8" name="Rectangle: Rounded Corners 7">
            <a:extLst>
              <a:ext uri="{FF2B5EF4-FFF2-40B4-BE49-F238E27FC236}">
                <a16:creationId xmlns:a16="http://schemas.microsoft.com/office/drawing/2014/main" id="{9C4C4859-7A79-72D0-E15A-8E754DCBFFA0}"/>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2" name="TextBox 11">
            <a:extLst>
              <a:ext uri="{FF2B5EF4-FFF2-40B4-BE49-F238E27FC236}">
                <a16:creationId xmlns:a16="http://schemas.microsoft.com/office/drawing/2014/main" id="{F6B6D515-BBCC-F299-5723-C9B4021B8DDD}"/>
              </a:ext>
            </a:extLst>
          </p:cNvPr>
          <p:cNvSpPr txBox="1"/>
          <p:nvPr/>
        </p:nvSpPr>
        <p:spPr>
          <a:xfrm>
            <a:off x="4964798" y="2004693"/>
            <a:ext cx="6190882" cy="1312347"/>
          </a:xfrm>
          <a:prstGeom prst="rect">
            <a:avLst/>
          </a:prstGeom>
          <a:noFill/>
        </p:spPr>
        <p:txBody>
          <a:bodyPr wrap="square" rtlCol="0">
            <a:spAutoFit/>
          </a:bodyPr>
          <a:lstStyle/>
          <a:p>
            <a:pPr>
              <a:lnSpc>
                <a:spcPct val="120000"/>
              </a:lnSpc>
              <a:spcAft>
                <a:spcPts val="1200"/>
              </a:spcAft>
            </a:pPr>
            <a:r>
              <a:rPr lang="zh-cn" sz="2000" b="1" dirty="0">
                <a:solidFill>
                  <a:srgbClr val="292662"/>
                </a:solidFill>
                <a:latin typeface="Ubuntu" panose="020B0504030602030204" pitchFamily="34" charset="0"/>
                <a:ea typeface="SimSun" panose="02010600030101010101" pitchFamily="2" charset="-122"/>
              </a:rPr>
              <a:t>小组反思</a:t>
            </a:r>
            <a:endParaRPr lang="en-US" sz="2000" dirty="0">
              <a:solidFill>
                <a:srgbClr val="292662"/>
              </a:solidFill>
              <a:latin typeface="Ubuntu" panose="020B0504030602030204" pitchFamily="34" charset="0"/>
              <a:ea typeface="SimSun" panose="02010600030101010101" pitchFamily="2" charset="-122"/>
            </a:endParaRPr>
          </a:p>
          <a:p>
            <a:pPr marL="355600" indent="-355600">
              <a:lnSpc>
                <a:spcPct val="120000"/>
              </a:lnSpc>
              <a:spcAft>
                <a:spcPts val="1200"/>
              </a:spcAft>
              <a:buBlip>
                <a:blip r:embed="rId3"/>
              </a:buBlip>
            </a:pPr>
            <a:r>
              <a:rPr lang="zh-cn" sz="2000" dirty="0">
                <a:solidFill>
                  <a:srgbClr val="292662"/>
                </a:solidFill>
                <a:latin typeface="Ubuntu" panose="020B0504030602030204" pitchFamily="34" charset="0"/>
                <a:ea typeface="SimSun" panose="02010600030101010101" pitchFamily="2" charset="-122"/>
              </a:rPr>
              <a:t>如何结合并利用这些不同的优势来加强特奥会中的家庭领导力？</a:t>
            </a:r>
          </a:p>
        </p:txBody>
      </p:sp>
      <p:sp>
        <p:nvSpPr>
          <p:cNvPr id="3" name="TextBox 2">
            <a:extLst>
              <a:ext uri="{FF2B5EF4-FFF2-40B4-BE49-F238E27FC236}">
                <a16:creationId xmlns:a16="http://schemas.microsoft.com/office/drawing/2014/main" id="{1F900FB9-796E-97B3-C6E0-F0F6720D2634}"/>
              </a:ext>
            </a:extLst>
          </p:cNvPr>
          <p:cNvSpPr txBox="1"/>
          <p:nvPr/>
        </p:nvSpPr>
        <p:spPr>
          <a:xfrm>
            <a:off x="1244598" y="1893677"/>
            <a:ext cx="219964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反思</a:t>
            </a:r>
          </a:p>
        </p:txBody>
      </p:sp>
      <p:sp>
        <p:nvSpPr>
          <p:cNvPr id="4" name="TextBox 3">
            <a:extLst>
              <a:ext uri="{FF2B5EF4-FFF2-40B4-BE49-F238E27FC236}">
                <a16:creationId xmlns:a16="http://schemas.microsoft.com/office/drawing/2014/main" id="{306165E4-8061-C67A-7818-90084326B8A7}"/>
              </a:ext>
            </a:extLst>
          </p:cNvPr>
          <p:cNvSpPr txBox="1"/>
          <p:nvPr/>
        </p:nvSpPr>
        <p:spPr>
          <a:xfrm>
            <a:off x="1244599" y="2446128"/>
            <a:ext cx="2733041" cy="400110"/>
          </a:xfrm>
          <a:prstGeom prst="rect">
            <a:avLst/>
          </a:prstGeom>
          <a:noFill/>
        </p:spPr>
        <p:txBody>
          <a:bodyPr wrap="square" rtlCol="0">
            <a:spAutoFit/>
          </a:bodyPr>
          <a:lstStyle/>
          <a:p>
            <a:r>
              <a:rPr lang="zh-cn" sz="2000" dirty="0">
                <a:solidFill>
                  <a:schemeClr val="bg1"/>
                </a:solidFill>
                <a:latin typeface="Ubuntu" panose="020B0504030602030204" pitchFamily="34" charset="0"/>
                <a:ea typeface="SimSun" panose="02010600030101010101" pitchFamily="2" charset="-122"/>
              </a:rPr>
              <a:t>优势评估</a:t>
            </a:r>
          </a:p>
        </p:txBody>
      </p:sp>
      <p:pic>
        <p:nvPicPr>
          <p:cNvPr id="10" name="Graphic 9">
            <a:extLst>
              <a:ext uri="{FF2B5EF4-FFF2-40B4-BE49-F238E27FC236}">
                <a16:creationId xmlns:a16="http://schemas.microsoft.com/office/drawing/2014/main" id="{700D6AE1-0CC6-2BE4-9476-AB092358E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862497"/>
            <a:ext cx="554400" cy="554400"/>
          </a:xfrm>
          <a:prstGeom prst="rect">
            <a:avLst/>
          </a:prstGeom>
        </p:spPr>
      </p:pic>
      <p:sp>
        <p:nvSpPr>
          <p:cNvPr id="2" name="Text Placeholder 1">
            <a:extLst>
              <a:ext uri="{FF2B5EF4-FFF2-40B4-BE49-F238E27FC236}">
                <a16:creationId xmlns:a16="http://schemas.microsoft.com/office/drawing/2014/main" id="{495D5965-C0D5-6CCB-30B6-4845B90FCC65}"/>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9" name="Text Placeholder 3">
            <a:extLst>
              <a:ext uri="{FF2B5EF4-FFF2-40B4-BE49-F238E27FC236}">
                <a16:creationId xmlns:a16="http://schemas.microsoft.com/office/drawing/2014/main" id="{44403AFA-9F1E-E168-4FC2-A1B3B987FA06}"/>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782184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00AD-4C81-59E0-0A71-034F27D0DF9E}"/>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EB4FC3DE-EA76-C76C-0C57-54DFE5592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119" y="3225795"/>
            <a:ext cx="11581235" cy="302005"/>
          </a:xfrm>
          <a:prstGeom prst="rect">
            <a:avLst/>
          </a:prstGeom>
        </p:spPr>
      </p:pic>
      <p:sp>
        <p:nvSpPr>
          <p:cNvPr id="3" name="Text Placeholder 2">
            <a:extLst>
              <a:ext uri="{FF2B5EF4-FFF2-40B4-BE49-F238E27FC236}">
                <a16:creationId xmlns:a16="http://schemas.microsoft.com/office/drawing/2014/main" id="{9E25E13B-1573-9C34-1BF5-9E222E324DFA}"/>
              </a:ext>
            </a:extLst>
          </p:cNvPr>
          <p:cNvSpPr>
            <a:spLocks noGrp="1"/>
          </p:cNvSpPr>
          <p:nvPr>
            <p:ph type="body" sz="quarter" idx="12"/>
          </p:nvPr>
        </p:nvSpPr>
        <p:spPr>
          <a:xfrm>
            <a:off x="9339945" y="575381"/>
            <a:ext cx="528061" cy="356260"/>
          </a:xfrm>
        </p:spPr>
        <p:txBody>
          <a:bodyPr/>
          <a:lstStyle/>
          <a:p>
            <a:r>
              <a:rPr lang="zh-cn" dirty="0">
                <a:ea typeface="SimSun" panose="02010600030101010101" pitchFamily="2" charset="-122"/>
              </a:rPr>
              <a:t>1.3.</a:t>
            </a:r>
          </a:p>
        </p:txBody>
      </p:sp>
      <p:sp>
        <p:nvSpPr>
          <p:cNvPr id="5" name="TextBox 4">
            <a:extLst>
              <a:ext uri="{FF2B5EF4-FFF2-40B4-BE49-F238E27FC236}">
                <a16:creationId xmlns:a16="http://schemas.microsoft.com/office/drawing/2014/main" id="{739063A8-A502-7B9C-EFED-B29271E286F2}"/>
              </a:ext>
            </a:extLst>
          </p:cNvPr>
          <p:cNvSpPr txBox="1"/>
          <p:nvPr/>
        </p:nvSpPr>
        <p:spPr>
          <a:xfrm>
            <a:off x="811898" y="1524000"/>
            <a:ext cx="761582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家庭领袖培训后的期望：</a:t>
            </a:r>
          </a:p>
        </p:txBody>
      </p:sp>
      <p:sp>
        <p:nvSpPr>
          <p:cNvPr id="6" name="TextBox 5">
            <a:extLst>
              <a:ext uri="{FF2B5EF4-FFF2-40B4-BE49-F238E27FC236}">
                <a16:creationId xmlns:a16="http://schemas.microsoft.com/office/drawing/2014/main" id="{93947F4F-24F0-A8D1-79E0-8270DE7074FD}"/>
              </a:ext>
            </a:extLst>
          </p:cNvPr>
          <p:cNvSpPr txBox="1"/>
          <p:nvPr/>
        </p:nvSpPr>
        <p:spPr>
          <a:xfrm>
            <a:off x="1650925" y="3811584"/>
            <a:ext cx="4038600" cy="719428"/>
          </a:xfrm>
          <a:prstGeom prst="rect">
            <a:avLst/>
          </a:prstGeom>
          <a:noFill/>
        </p:spPr>
        <p:txBody>
          <a:bodyPr wrap="square" rtlCol="0">
            <a:spAutoFit/>
          </a:bodyPr>
          <a:lstStyle/>
          <a:p>
            <a:pPr>
              <a:lnSpc>
                <a:spcPct val="120000"/>
              </a:lnSpc>
              <a:spcAft>
                <a:spcPts val="2400"/>
              </a:spcAft>
            </a:pPr>
            <a:r>
              <a:rPr lang="zh-cn" dirty="0">
                <a:solidFill>
                  <a:srgbClr val="292662"/>
                </a:solidFill>
                <a:latin typeface="Ubuntu" panose="020B0504030602030204" pitchFamily="34" charset="0"/>
                <a:ea typeface="SimSun" panose="02010600030101010101" pitchFamily="2" charset="-122"/>
              </a:rPr>
              <a:t>与您所在成员组织的家庭协调员或当地社区的其他特奥会工作人员会面。</a:t>
            </a:r>
          </a:p>
        </p:txBody>
      </p:sp>
      <p:sp>
        <p:nvSpPr>
          <p:cNvPr id="7" name="TextBox 6">
            <a:extLst>
              <a:ext uri="{FF2B5EF4-FFF2-40B4-BE49-F238E27FC236}">
                <a16:creationId xmlns:a16="http://schemas.microsoft.com/office/drawing/2014/main" id="{3A2AABF0-AA85-66B3-6049-850DFD98C480}"/>
              </a:ext>
            </a:extLst>
          </p:cNvPr>
          <p:cNvSpPr txBox="1"/>
          <p:nvPr/>
        </p:nvSpPr>
        <p:spPr>
          <a:xfrm>
            <a:off x="811898" y="2047220"/>
            <a:ext cx="7280541" cy="461665"/>
          </a:xfrm>
          <a:prstGeom prst="rect">
            <a:avLst/>
          </a:prstGeom>
          <a:noFill/>
        </p:spPr>
        <p:txBody>
          <a:bodyPr wrap="square" rtlCol="0">
            <a:spAutoFit/>
          </a:bodyPr>
          <a:lstStyle/>
          <a:p>
            <a:r>
              <a:rPr lang="zh-cn" sz="2400" dirty="0">
                <a:solidFill>
                  <a:srgbClr val="F6891F"/>
                </a:solidFill>
                <a:latin typeface="Ubuntu" panose="020B0504030602030204" pitchFamily="34" charset="0"/>
                <a:ea typeface="SimSun" panose="02010600030101010101" pitchFamily="2" charset="-122"/>
              </a:rPr>
              <a:t>与成员组织/区域领袖合作</a:t>
            </a:r>
          </a:p>
        </p:txBody>
      </p:sp>
      <p:sp>
        <p:nvSpPr>
          <p:cNvPr id="8" name="TextBox 7">
            <a:extLst>
              <a:ext uri="{FF2B5EF4-FFF2-40B4-BE49-F238E27FC236}">
                <a16:creationId xmlns:a16="http://schemas.microsoft.com/office/drawing/2014/main" id="{64701C23-ED92-960E-7090-0F8E1F074A48}"/>
              </a:ext>
            </a:extLst>
          </p:cNvPr>
          <p:cNvSpPr txBox="1"/>
          <p:nvPr/>
        </p:nvSpPr>
        <p:spPr>
          <a:xfrm>
            <a:off x="5733985" y="3836984"/>
            <a:ext cx="4499675" cy="1691232"/>
          </a:xfrm>
          <a:prstGeom prst="rect">
            <a:avLst/>
          </a:prstGeom>
          <a:noFill/>
        </p:spPr>
        <p:txBody>
          <a:bodyPr wrap="square" rtlCol="0">
            <a:spAutoFit/>
          </a:bodyPr>
          <a:lstStyle/>
          <a:p>
            <a:pPr marL="355600" indent="-355600">
              <a:lnSpc>
                <a:spcPct val="120000"/>
              </a:lnSpc>
              <a:spcAft>
                <a:spcPts val="600"/>
              </a:spcAft>
              <a:buBlip>
                <a:blip r:embed="rId5"/>
              </a:buBlip>
            </a:pPr>
            <a:r>
              <a:rPr lang="zh-cn" sz="1600">
                <a:solidFill>
                  <a:srgbClr val="292662"/>
                </a:solidFill>
                <a:latin typeface="Ubuntu Light" panose="020B0304030602030204" pitchFamily="34" charset="0"/>
                <a:ea typeface="SimSun" panose="02010600030101010101" pitchFamily="2" charset="-122"/>
              </a:rPr>
              <a:t>介绍您在自己所在地方成员组织中提高家庭参与度的目标和计划</a:t>
            </a:r>
          </a:p>
          <a:p>
            <a:pPr marL="355600" indent="-355600">
              <a:lnSpc>
                <a:spcPct val="120000"/>
              </a:lnSpc>
              <a:spcAft>
                <a:spcPts val="600"/>
              </a:spcAft>
              <a:buBlip>
                <a:blip r:embed="rId5"/>
              </a:buBlip>
            </a:pPr>
            <a:r>
              <a:rPr lang="zh-cn" sz="1600">
                <a:solidFill>
                  <a:srgbClr val="292662"/>
                </a:solidFill>
                <a:latin typeface="Ubuntu Light" panose="020B0304030602030204" pitchFamily="34" charset="0"/>
                <a:ea typeface="SimSun" panose="02010600030101010101" pitchFamily="2" charset="-122"/>
              </a:rPr>
              <a:t>根据需要修改您的目标，确保与您所在成员组织的目标保持一致</a:t>
            </a:r>
          </a:p>
          <a:p>
            <a:pPr marL="355600" indent="-355600">
              <a:lnSpc>
                <a:spcPct val="120000"/>
              </a:lnSpc>
              <a:spcAft>
                <a:spcPts val="600"/>
              </a:spcAft>
              <a:buBlip>
                <a:blip r:embed="rId5"/>
              </a:buBlip>
            </a:pPr>
            <a:r>
              <a:rPr lang="zh-cn" sz="1600">
                <a:solidFill>
                  <a:srgbClr val="292662"/>
                </a:solidFill>
                <a:latin typeface="Ubuntu Light" panose="020B0304030602030204" pitchFamily="34" charset="0"/>
                <a:ea typeface="SimSun" panose="02010600030101010101" pitchFamily="2" charset="-122"/>
              </a:rPr>
              <a:t>重新审视和修订行动计划</a:t>
            </a:r>
            <a:endParaRPr lang="zh-cn" sz="1600" dirty="0">
              <a:solidFill>
                <a:srgbClr val="292662"/>
              </a:solidFill>
              <a:latin typeface="Ubuntu Light" panose="020B0304030602030204" pitchFamily="34" charset="0"/>
              <a:ea typeface="SimSun" panose="02010600030101010101" pitchFamily="2" charset="-122"/>
            </a:endParaRPr>
          </a:p>
        </p:txBody>
      </p:sp>
      <p:sp>
        <p:nvSpPr>
          <p:cNvPr id="11" name="TextBox 10">
            <a:extLst>
              <a:ext uri="{FF2B5EF4-FFF2-40B4-BE49-F238E27FC236}">
                <a16:creationId xmlns:a16="http://schemas.microsoft.com/office/drawing/2014/main" id="{09D264ED-1190-08E9-99A7-0E84D313F76F}"/>
              </a:ext>
            </a:extLst>
          </p:cNvPr>
          <p:cNvSpPr txBox="1"/>
          <p:nvPr/>
        </p:nvSpPr>
        <p:spPr>
          <a:xfrm>
            <a:off x="12987192" y="3811584"/>
            <a:ext cx="4038600" cy="1053109"/>
          </a:xfrm>
          <a:prstGeom prst="rect">
            <a:avLst/>
          </a:prstGeom>
          <a:noFill/>
        </p:spPr>
        <p:txBody>
          <a:bodyPr wrap="square" rtlCol="0">
            <a:spAutoFit/>
          </a:bodyPr>
          <a:lstStyle/>
          <a:p>
            <a:pPr>
              <a:lnSpc>
                <a:spcPct val="120000"/>
              </a:lnSpc>
              <a:spcAft>
                <a:spcPts val="2400"/>
              </a:spcAft>
            </a:pPr>
            <a:r>
              <a:rPr lang="zh-cn" dirty="0">
                <a:solidFill>
                  <a:srgbClr val="292662"/>
                </a:solidFill>
                <a:latin typeface="Ubuntu" panose="020B0504030602030204" pitchFamily="34" charset="0"/>
                <a:ea typeface="SimSun" panose="02010600030101010101" pitchFamily="2" charset="-122"/>
              </a:rPr>
              <a:t>与您所在地方成员组织特奥会工作人员保持联系，定期报告反馈、成功和障碍。</a:t>
            </a:r>
          </a:p>
        </p:txBody>
      </p:sp>
      <p:pic>
        <p:nvPicPr>
          <p:cNvPr id="35" name="Graphic 34">
            <a:extLst>
              <a:ext uri="{FF2B5EF4-FFF2-40B4-BE49-F238E27FC236}">
                <a16:creationId xmlns:a16="http://schemas.microsoft.com/office/drawing/2014/main" id="{9F467A3B-AC67-B480-8B2F-B3F927D483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221" y="3144819"/>
            <a:ext cx="469445" cy="469445"/>
          </a:xfrm>
          <a:prstGeom prst="rect">
            <a:avLst/>
          </a:prstGeom>
        </p:spPr>
      </p:pic>
      <p:pic>
        <p:nvPicPr>
          <p:cNvPr id="36" name="Graphic 35">
            <a:extLst>
              <a:ext uri="{FF2B5EF4-FFF2-40B4-BE49-F238E27FC236}">
                <a16:creationId xmlns:a16="http://schemas.microsoft.com/office/drawing/2014/main" id="{FD8F8755-5614-FEDF-9B5D-C409C83B1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13038" y="3144819"/>
            <a:ext cx="469445" cy="469445"/>
          </a:xfrm>
          <a:prstGeom prst="rect">
            <a:avLst/>
          </a:prstGeom>
        </p:spPr>
      </p:pic>
      <p:pic>
        <p:nvPicPr>
          <p:cNvPr id="17" name="Graphic 16">
            <a:extLst>
              <a:ext uri="{FF2B5EF4-FFF2-40B4-BE49-F238E27FC236}">
                <a16:creationId xmlns:a16="http://schemas.microsoft.com/office/drawing/2014/main" id="{1F68C389-381F-420C-1EE5-BDC14BF67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059" y="3913337"/>
            <a:ext cx="960119" cy="849602"/>
          </a:xfrm>
          <a:prstGeom prst="rect">
            <a:avLst/>
          </a:prstGeom>
        </p:spPr>
      </p:pic>
      <p:pic>
        <p:nvPicPr>
          <p:cNvPr id="19" name="Graphic 18">
            <a:extLst>
              <a:ext uri="{FF2B5EF4-FFF2-40B4-BE49-F238E27FC236}">
                <a16:creationId xmlns:a16="http://schemas.microsoft.com/office/drawing/2014/main" id="{1AE452F0-1E80-8FBD-C51B-99D10A6A32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13038" y="3740960"/>
            <a:ext cx="791009" cy="849602"/>
          </a:xfrm>
          <a:prstGeom prst="rect">
            <a:avLst/>
          </a:prstGeom>
        </p:spPr>
      </p:pic>
      <p:sp>
        <p:nvSpPr>
          <p:cNvPr id="9" name="Text Placeholder 1">
            <a:extLst>
              <a:ext uri="{FF2B5EF4-FFF2-40B4-BE49-F238E27FC236}">
                <a16:creationId xmlns:a16="http://schemas.microsoft.com/office/drawing/2014/main" id="{956796F8-40F2-16B7-4815-879022AAA429}"/>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10" name="Text Placeholder 3">
            <a:extLst>
              <a:ext uri="{FF2B5EF4-FFF2-40B4-BE49-F238E27FC236}">
                <a16:creationId xmlns:a16="http://schemas.microsoft.com/office/drawing/2014/main" id="{03DD981F-B6FA-4B42-1865-E44BF484F1C5}"/>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645882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AF09-C76B-3793-9B57-EBB7C4DAE2CB}"/>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5B5B320-6ADA-1EC2-76CF-863A7A7496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1" y="3225795"/>
            <a:ext cx="11581235" cy="302005"/>
          </a:xfrm>
          <a:prstGeom prst="rect">
            <a:avLst/>
          </a:prstGeom>
        </p:spPr>
      </p:pic>
      <p:sp>
        <p:nvSpPr>
          <p:cNvPr id="3" name="Text Placeholder 2">
            <a:extLst>
              <a:ext uri="{FF2B5EF4-FFF2-40B4-BE49-F238E27FC236}">
                <a16:creationId xmlns:a16="http://schemas.microsoft.com/office/drawing/2014/main" id="{43E9FA6E-90E4-F095-839A-06968A056978}"/>
              </a:ext>
            </a:extLst>
          </p:cNvPr>
          <p:cNvSpPr>
            <a:spLocks noGrp="1"/>
          </p:cNvSpPr>
          <p:nvPr>
            <p:ph type="body" sz="quarter" idx="12"/>
          </p:nvPr>
        </p:nvSpPr>
        <p:spPr>
          <a:xfrm>
            <a:off x="9339945" y="575381"/>
            <a:ext cx="528061" cy="356260"/>
          </a:xfrm>
        </p:spPr>
        <p:txBody>
          <a:bodyPr/>
          <a:lstStyle/>
          <a:p>
            <a:r>
              <a:rPr lang="zh-cn" dirty="0">
                <a:ea typeface="SimSun" panose="02010600030101010101" pitchFamily="2" charset="-122"/>
              </a:rPr>
              <a:t>1.3.</a:t>
            </a:r>
          </a:p>
        </p:txBody>
      </p:sp>
      <p:sp>
        <p:nvSpPr>
          <p:cNvPr id="5" name="TextBox 4">
            <a:extLst>
              <a:ext uri="{FF2B5EF4-FFF2-40B4-BE49-F238E27FC236}">
                <a16:creationId xmlns:a16="http://schemas.microsoft.com/office/drawing/2014/main" id="{72488384-ABC2-30EE-FD66-D6C59EAB44F0}"/>
              </a:ext>
            </a:extLst>
          </p:cNvPr>
          <p:cNvSpPr txBox="1"/>
          <p:nvPr/>
        </p:nvSpPr>
        <p:spPr>
          <a:xfrm>
            <a:off x="811898" y="1524000"/>
            <a:ext cx="7615821"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家庭领袖培训后的期望：</a:t>
            </a:r>
          </a:p>
        </p:txBody>
      </p:sp>
      <p:sp>
        <p:nvSpPr>
          <p:cNvPr id="6" name="TextBox 5">
            <a:extLst>
              <a:ext uri="{FF2B5EF4-FFF2-40B4-BE49-F238E27FC236}">
                <a16:creationId xmlns:a16="http://schemas.microsoft.com/office/drawing/2014/main" id="{DACF1428-1A24-64EE-49A1-25C8A3A641E3}"/>
              </a:ext>
            </a:extLst>
          </p:cNvPr>
          <p:cNvSpPr txBox="1"/>
          <p:nvPr/>
        </p:nvSpPr>
        <p:spPr>
          <a:xfrm>
            <a:off x="-4627955" y="3811584"/>
            <a:ext cx="4038600" cy="719428"/>
          </a:xfrm>
          <a:prstGeom prst="rect">
            <a:avLst/>
          </a:prstGeom>
          <a:noFill/>
        </p:spPr>
        <p:txBody>
          <a:bodyPr wrap="square" rtlCol="0">
            <a:spAutoFit/>
          </a:bodyPr>
          <a:lstStyle/>
          <a:p>
            <a:pPr>
              <a:lnSpc>
                <a:spcPct val="120000"/>
              </a:lnSpc>
              <a:spcAft>
                <a:spcPts val="2400"/>
              </a:spcAft>
            </a:pPr>
            <a:r>
              <a:rPr lang="zh-cn" dirty="0">
                <a:solidFill>
                  <a:schemeClr val="bg1">
                    <a:lumMod val="50000"/>
                  </a:schemeClr>
                </a:solidFill>
                <a:latin typeface="Ubuntu" panose="020B0504030602030204" pitchFamily="34" charset="0"/>
                <a:ea typeface="SimSun" panose="02010600030101010101" pitchFamily="2" charset="-122"/>
              </a:rPr>
              <a:t>与您所在成员组织的家庭协调员或当地社区的其他特奥会工作人员会面。</a:t>
            </a:r>
          </a:p>
        </p:txBody>
      </p:sp>
      <p:sp>
        <p:nvSpPr>
          <p:cNvPr id="7" name="TextBox 6">
            <a:extLst>
              <a:ext uri="{FF2B5EF4-FFF2-40B4-BE49-F238E27FC236}">
                <a16:creationId xmlns:a16="http://schemas.microsoft.com/office/drawing/2014/main" id="{57AC2D93-6330-B602-727F-122DB3EF36F4}"/>
              </a:ext>
            </a:extLst>
          </p:cNvPr>
          <p:cNvSpPr txBox="1"/>
          <p:nvPr/>
        </p:nvSpPr>
        <p:spPr>
          <a:xfrm>
            <a:off x="811898" y="2047220"/>
            <a:ext cx="7280541" cy="461665"/>
          </a:xfrm>
          <a:prstGeom prst="rect">
            <a:avLst/>
          </a:prstGeom>
          <a:noFill/>
        </p:spPr>
        <p:txBody>
          <a:bodyPr wrap="square" rtlCol="0">
            <a:spAutoFit/>
          </a:bodyPr>
          <a:lstStyle/>
          <a:p>
            <a:r>
              <a:rPr lang="zh-cn" sz="2400" dirty="0">
                <a:solidFill>
                  <a:srgbClr val="F6891F"/>
                </a:solidFill>
                <a:latin typeface="Ubuntu" panose="020B0504030602030204" pitchFamily="34" charset="0"/>
                <a:ea typeface="SimSun" panose="02010600030101010101" pitchFamily="2" charset="-122"/>
              </a:rPr>
              <a:t>与成员组织/区域领袖合作</a:t>
            </a:r>
          </a:p>
        </p:txBody>
      </p:sp>
      <p:sp>
        <p:nvSpPr>
          <p:cNvPr id="8" name="TextBox 7">
            <a:extLst>
              <a:ext uri="{FF2B5EF4-FFF2-40B4-BE49-F238E27FC236}">
                <a16:creationId xmlns:a16="http://schemas.microsoft.com/office/drawing/2014/main" id="{2A0B0407-FAFF-3650-0AB8-ECA2A776D933}"/>
              </a:ext>
            </a:extLst>
          </p:cNvPr>
          <p:cNvSpPr txBox="1"/>
          <p:nvPr/>
        </p:nvSpPr>
        <p:spPr>
          <a:xfrm>
            <a:off x="-544895" y="3836984"/>
            <a:ext cx="4499675" cy="1724062"/>
          </a:xfrm>
          <a:prstGeom prst="rect">
            <a:avLst/>
          </a:prstGeom>
          <a:noFill/>
        </p:spPr>
        <p:txBody>
          <a:bodyPr wrap="square" rtlCol="0">
            <a:spAutoFit/>
          </a:bodyPr>
          <a:lstStyle/>
          <a:p>
            <a:pPr marL="355600" indent="-355600">
              <a:lnSpc>
                <a:spcPct val="120000"/>
              </a:lnSpc>
              <a:spcAft>
                <a:spcPts val="600"/>
              </a:spcAft>
              <a:buBlip>
                <a:blip r:embed="rId5"/>
              </a:buBlip>
            </a:pPr>
            <a:r>
              <a:rPr lang="zh-cn" sz="1600" dirty="0">
                <a:solidFill>
                  <a:schemeClr val="bg1">
                    <a:lumMod val="50000"/>
                  </a:schemeClr>
                </a:solidFill>
                <a:latin typeface="Ubuntu Light" panose="020B0304030602030204" pitchFamily="34" charset="0"/>
                <a:ea typeface="SimSun" panose="02010600030101010101" pitchFamily="2" charset="-122"/>
              </a:rPr>
              <a:t>介绍您在自己所在地方成员组织中提高家庭参与度的目标和计划</a:t>
            </a:r>
          </a:p>
          <a:p>
            <a:pPr marL="355600" indent="-355600">
              <a:lnSpc>
                <a:spcPct val="120000"/>
              </a:lnSpc>
              <a:spcAft>
                <a:spcPts val="600"/>
              </a:spcAft>
              <a:buBlip>
                <a:blip r:embed="rId5"/>
              </a:buBlip>
            </a:pPr>
            <a:r>
              <a:rPr lang="zh-cn" sz="1600" dirty="0">
                <a:solidFill>
                  <a:schemeClr val="bg1">
                    <a:lumMod val="50000"/>
                  </a:schemeClr>
                </a:solidFill>
                <a:latin typeface="Ubuntu Light" panose="020B0304030602030204" pitchFamily="34" charset="0"/>
                <a:ea typeface="SimSun" panose="02010600030101010101" pitchFamily="2" charset="-122"/>
              </a:rPr>
              <a:t>根据需要修改您的目标，确保与您所在成员组织的目标保持一致</a:t>
            </a:r>
          </a:p>
          <a:p>
            <a:pPr marL="355600" indent="-355600">
              <a:lnSpc>
                <a:spcPct val="120000"/>
              </a:lnSpc>
              <a:spcAft>
                <a:spcPts val="600"/>
              </a:spcAft>
              <a:buBlip>
                <a:blip r:embed="rId5"/>
              </a:buBlip>
            </a:pPr>
            <a:r>
              <a:rPr lang="zh-cn" sz="1600" dirty="0">
                <a:solidFill>
                  <a:schemeClr val="bg1">
                    <a:lumMod val="50000"/>
                  </a:schemeClr>
                </a:solidFill>
                <a:latin typeface="Ubuntu Light" panose="020B0304030602030204" pitchFamily="34" charset="0"/>
                <a:ea typeface="SimSun" panose="02010600030101010101" pitchFamily="2" charset="-122"/>
              </a:rPr>
              <a:t>重新审视和修订行动计划</a:t>
            </a:r>
          </a:p>
        </p:txBody>
      </p:sp>
      <p:sp>
        <p:nvSpPr>
          <p:cNvPr id="11" name="TextBox 10">
            <a:extLst>
              <a:ext uri="{FF2B5EF4-FFF2-40B4-BE49-F238E27FC236}">
                <a16:creationId xmlns:a16="http://schemas.microsoft.com/office/drawing/2014/main" id="{DEF9893C-923D-16A1-4A8D-2F3D1FA9224E}"/>
              </a:ext>
            </a:extLst>
          </p:cNvPr>
          <p:cNvSpPr txBox="1"/>
          <p:nvPr/>
        </p:nvSpPr>
        <p:spPr>
          <a:xfrm>
            <a:off x="6708312" y="3902118"/>
            <a:ext cx="4364076" cy="719428"/>
          </a:xfrm>
          <a:prstGeom prst="rect">
            <a:avLst/>
          </a:prstGeom>
          <a:noFill/>
        </p:spPr>
        <p:txBody>
          <a:bodyPr wrap="square" rtlCol="0">
            <a:spAutoFit/>
          </a:bodyPr>
          <a:lstStyle/>
          <a:p>
            <a:pPr>
              <a:lnSpc>
                <a:spcPct val="120000"/>
              </a:lnSpc>
              <a:spcAft>
                <a:spcPts val="2400"/>
              </a:spcAft>
            </a:pPr>
            <a:r>
              <a:rPr lang="zh-cn" dirty="0">
                <a:solidFill>
                  <a:srgbClr val="292662"/>
                </a:solidFill>
                <a:latin typeface="Ubuntu" panose="020B0504030602030204" pitchFamily="34" charset="0"/>
                <a:ea typeface="SimSun" panose="02010600030101010101" pitchFamily="2" charset="-122"/>
              </a:rPr>
              <a:t>与您所在地方成员组织特奥会工作人员保持联系，定期报告反馈、成功和障碍。</a:t>
            </a:r>
          </a:p>
        </p:txBody>
      </p:sp>
      <p:pic>
        <p:nvPicPr>
          <p:cNvPr id="35" name="Graphic 34">
            <a:extLst>
              <a:ext uri="{FF2B5EF4-FFF2-40B4-BE49-F238E27FC236}">
                <a16:creationId xmlns:a16="http://schemas.microsoft.com/office/drawing/2014/main" id="{C2409388-2A37-2400-D93C-A23D823D5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2659" y="3144819"/>
            <a:ext cx="469445" cy="469445"/>
          </a:xfrm>
          <a:prstGeom prst="rect">
            <a:avLst/>
          </a:prstGeom>
        </p:spPr>
      </p:pic>
      <p:pic>
        <p:nvPicPr>
          <p:cNvPr id="36" name="Graphic 35">
            <a:extLst>
              <a:ext uri="{FF2B5EF4-FFF2-40B4-BE49-F238E27FC236}">
                <a16:creationId xmlns:a16="http://schemas.microsoft.com/office/drawing/2014/main" id="{371A6393-C9E7-8916-CAA8-05882853AC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4158" y="3144819"/>
            <a:ext cx="469445" cy="469445"/>
          </a:xfrm>
          <a:prstGeom prst="rect">
            <a:avLst/>
          </a:prstGeom>
        </p:spPr>
      </p:pic>
      <p:pic>
        <p:nvPicPr>
          <p:cNvPr id="17" name="Graphic 16">
            <a:extLst>
              <a:ext uri="{FF2B5EF4-FFF2-40B4-BE49-F238E27FC236}">
                <a16:creationId xmlns:a16="http://schemas.microsoft.com/office/drawing/2014/main" id="{CC0A89C4-95CA-132A-E6CC-91B72BD798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8821" y="3913337"/>
            <a:ext cx="960119" cy="849602"/>
          </a:xfrm>
          <a:prstGeom prst="rect">
            <a:avLst/>
          </a:prstGeom>
        </p:spPr>
      </p:pic>
      <p:pic>
        <p:nvPicPr>
          <p:cNvPr id="19" name="Graphic 18">
            <a:extLst>
              <a:ext uri="{FF2B5EF4-FFF2-40B4-BE49-F238E27FC236}">
                <a16:creationId xmlns:a16="http://schemas.microsoft.com/office/drawing/2014/main" id="{361C9484-5EB7-D3BF-5924-3449A9D84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4158" y="3740960"/>
            <a:ext cx="791009" cy="849602"/>
          </a:xfrm>
          <a:prstGeom prst="rect">
            <a:avLst/>
          </a:prstGeom>
        </p:spPr>
      </p:pic>
      <p:sp>
        <p:nvSpPr>
          <p:cNvPr id="9" name="Text Placeholder 1">
            <a:extLst>
              <a:ext uri="{FF2B5EF4-FFF2-40B4-BE49-F238E27FC236}">
                <a16:creationId xmlns:a16="http://schemas.microsoft.com/office/drawing/2014/main" id="{ED2D0AD0-21A8-D8CC-F11C-C35A3B695F18}"/>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10" name="Text Placeholder 3">
            <a:extLst>
              <a:ext uri="{FF2B5EF4-FFF2-40B4-BE49-F238E27FC236}">
                <a16:creationId xmlns:a16="http://schemas.microsoft.com/office/drawing/2014/main" id="{E4705AC8-32BF-4B84-B073-DA6D1B3D00AA}"/>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43338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6BADCD-4373-4C19-61B7-C6C7FE787DE5}"/>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1.3.</a:t>
            </a:r>
          </a:p>
        </p:txBody>
      </p:sp>
      <p:sp>
        <p:nvSpPr>
          <p:cNvPr id="5" name="TextBox 4">
            <a:extLst>
              <a:ext uri="{FF2B5EF4-FFF2-40B4-BE49-F238E27FC236}">
                <a16:creationId xmlns:a16="http://schemas.microsoft.com/office/drawing/2014/main" id="{9DFDBEBF-5B1F-8353-077A-2219B300E427}"/>
              </a:ext>
            </a:extLst>
          </p:cNvPr>
          <p:cNvSpPr txBox="1"/>
          <p:nvPr/>
        </p:nvSpPr>
        <p:spPr>
          <a:xfrm>
            <a:off x="4400657" y="1524000"/>
            <a:ext cx="7193602" cy="523220"/>
          </a:xfrm>
          <a:prstGeom prst="rect">
            <a:avLst/>
          </a:prstGeom>
          <a:noFill/>
        </p:spPr>
        <p:txBody>
          <a:bodyPr wrap="square" rtlCol="0">
            <a:spAutoFit/>
          </a:bodyPr>
          <a:lstStyle/>
          <a:p>
            <a:r>
              <a:rPr lang="zh-cn" sz="2800" b="1" dirty="0">
                <a:solidFill>
                  <a:srgbClr val="F6891F"/>
                </a:solidFill>
                <a:latin typeface="Ubuntu" panose="020B0504030602030204" pitchFamily="34" charset="0"/>
                <a:ea typeface="SimSun" panose="02010600030101010101" pitchFamily="2" charset="-122"/>
              </a:rPr>
              <a:t>家庭领袖的职能和作用</a:t>
            </a:r>
          </a:p>
        </p:txBody>
      </p:sp>
      <p:sp>
        <p:nvSpPr>
          <p:cNvPr id="6" name="TextBox 5">
            <a:extLst>
              <a:ext uri="{FF2B5EF4-FFF2-40B4-BE49-F238E27FC236}">
                <a16:creationId xmlns:a16="http://schemas.microsoft.com/office/drawing/2014/main" id="{592B86EA-0A03-413D-C675-FB4735EE3A45}"/>
              </a:ext>
            </a:extLst>
          </p:cNvPr>
          <p:cNvSpPr txBox="1"/>
          <p:nvPr/>
        </p:nvSpPr>
        <p:spPr>
          <a:xfrm>
            <a:off x="4527125" y="2408100"/>
            <a:ext cx="7193602" cy="2818464"/>
          </a:xfrm>
          <a:prstGeom prst="rect">
            <a:avLst/>
          </a:prstGeom>
          <a:noFill/>
        </p:spPr>
        <p:txBody>
          <a:bodyPr wrap="square" rtlCol="0">
            <a:spAutoFit/>
          </a:bodyPr>
          <a:lstStyle/>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招募家庭成员</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组建家庭支持网络</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家庭健康（儿童早期发展、家庭健康论坛、运动员健康计划）</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宣传和赋权</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其他职能/作用</a:t>
            </a:r>
          </a:p>
          <a:p>
            <a:pPr marL="358775" indent="-358775">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为成员组织捐款/筹资、讲述故事等</a:t>
            </a:r>
          </a:p>
        </p:txBody>
      </p:sp>
      <p:pic>
        <p:nvPicPr>
          <p:cNvPr id="22" name="Graphic 21">
            <a:extLst>
              <a:ext uri="{FF2B5EF4-FFF2-40B4-BE49-F238E27FC236}">
                <a16:creationId xmlns:a16="http://schemas.microsoft.com/office/drawing/2014/main" id="{803F4B70-0047-8577-1023-601A366E07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262" y="1524000"/>
            <a:ext cx="2990850" cy="4486275"/>
          </a:xfrm>
          <a:prstGeom prst="rect">
            <a:avLst/>
          </a:prstGeom>
        </p:spPr>
      </p:pic>
      <p:sp>
        <p:nvSpPr>
          <p:cNvPr id="7" name="Text Placeholder 1">
            <a:extLst>
              <a:ext uri="{FF2B5EF4-FFF2-40B4-BE49-F238E27FC236}">
                <a16:creationId xmlns:a16="http://schemas.microsoft.com/office/drawing/2014/main" id="{1F2E2A36-5AFA-E1FB-0512-77A43CDFDBA9}"/>
              </a:ext>
            </a:extLst>
          </p:cNvPr>
          <p:cNvSpPr>
            <a:spLocks noGrp="1"/>
          </p:cNvSpPr>
          <p:nvPr>
            <p:ph type="body" sz="quarter" idx="11"/>
          </p:nvPr>
        </p:nvSpPr>
        <p:spPr>
          <a:xfrm>
            <a:off x="9753601" y="444728"/>
            <a:ext cx="2155371" cy="632958"/>
          </a:xfrm>
        </p:spPr>
        <p:txBody>
          <a:bodyPr>
            <a:normAutofit/>
          </a:bodyPr>
          <a:lstStyle/>
          <a:p>
            <a:r>
              <a:rPr lang="zh-cn" sz="1350" i="0" dirty="0"/>
              <a:t>什么是家庭领袖？</a:t>
            </a:r>
          </a:p>
        </p:txBody>
      </p:sp>
      <p:sp>
        <p:nvSpPr>
          <p:cNvPr id="8" name="Text Placeholder 3">
            <a:extLst>
              <a:ext uri="{FF2B5EF4-FFF2-40B4-BE49-F238E27FC236}">
                <a16:creationId xmlns:a16="http://schemas.microsoft.com/office/drawing/2014/main" id="{48D137B5-9635-2337-B533-98EA42A27968}"/>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66720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74B887CA-4486-7645-9506-EE530C4BBD54}"/>
              </a:ext>
            </a:extLst>
          </p:cNvPr>
          <p:cNvPicPr>
            <a:picLocks noChangeAspect="1"/>
          </p:cNvPicPr>
          <p:nvPr/>
        </p:nvPicPr>
        <p:blipFill>
          <a:blip r:embed="rId4"/>
          <a:stretch>
            <a:fillRect/>
          </a:stretch>
        </p:blipFill>
        <p:spPr>
          <a:xfrm>
            <a:off x="1900696" y="1727200"/>
            <a:ext cx="8390608" cy="4690534"/>
          </a:xfrm>
          <a:prstGeom prst="rect">
            <a:avLst/>
          </a:prstGeom>
        </p:spPr>
      </p:pic>
      <p:sp>
        <p:nvSpPr>
          <p:cNvPr id="5" name="TextBox 4">
            <a:extLst>
              <a:ext uri="{FF2B5EF4-FFF2-40B4-BE49-F238E27FC236}">
                <a16:creationId xmlns:a16="http://schemas.microsoft.com/office/drawing/2014/main" id="{880F5021-66DF-8DF9-F08F-3BE6D9C39A78}"/>
              </a:ext>
            </a:extLst>
          </p:cNvPr>
          <p:cNvSpPr txBox="1"/>
          <p:nvPr/>
        </p:nvSpPr>
        <p:spPr>
          <a:xfrm>
            <a:off x="811899" y="1001650"/>
            <a:ext cx="5741301" cy="523220"/>
          </a:xfrm>
          <a:prstGeom prst="rect">
            <a:avLst/>
          </a:prstGeom>
          <a:noFill/>
        </p:spPr>
        <p:txBody>
          <a:bodyPr wrap="square" rtlCol="0">
            <a:spAutoFit/>
          </a:bodyPr>
          <a:lstStyle/>
          <a:p>
            <a:r>
              <a:rPr lang="zh-cn" sz="2800" b="1" dirty="0">
                <a:solidFill>
                  <a:srgbClr val="292662"/>
                </a:solidFill>
                <a:latin typeface="Ubuntu" panose="020B0504030602030204" pitchFamily="34" charset="0"/>
                <a:ea typeface="SimSun" panose="02010600030101010101" pitchFamily="2" charset="-122"/>
              </a:rPr>
              <a:t>午休 </a:t>
            </a:r>
            <a:r>
              <a:rPr lang="zh-cn" sz="2800" b="1" dirty="0">
                <a:solidFill>
                  <a:srgbClr val="F6891F"/>
                </a:solidFill>
                <a:latin typeface="Ubuntu" panose="020B0504030602030204" pitchFamily="34" charset="0"/>
                <a:ea typeface="SimSun" panose="02010600030101010101" pitchFamily="2" charset="-122"/>
              </a:rPr>
              <a:t>+</a:t>
            </a:r>
            <a:r>
              <a:rPr lang="zh-cn" sz="2800" b="1" dirty="0">
                <a:solidFill>
                  <a:srgbClr val="292662"/>
                </a:solidFill>
                <a:latin typeface="Ubuntu" panose="020B0504030602030204" pitchFamily="34" charset="0"/>
                <a:ea typeface="SimSun" panose="02010600030101010101" pitchFamily="2" charset="-122"/>
              </a:rPr>
              <a:t> 健身活力活动</a:t>
            </a:r>
          </a:p>
        </p:txBody>
      </p:sp>
      <p:grpSp>
        <p:nvGrpSpPr>
          <p:cNvPr id="13" name="Group 12">
            <a:extLst>
              <a:ext uri="{FF2B5EF4-FFF2-40B4-BE49-F238E27FC236}">
                <a16:creationId xmlns:a16="http://schemas.microsoft.com/office/drawing/2014/main" id="{9113F0DE-D229-84F2-7CE7-C03F5AE0B56C}"/>
              </a:ext>
            </a:extLst>
          </p:cNvPr>
          <p:cNvGrpSpPr/>
          <p:nvPr/>
        </p:nvGrpSpPr>
        <p:grpSpPr>
          <a:xfrm>
            <a:off x="5384800" y="3251200"/>
            <a:ext cx="1168400" cy="1168400"/>
            <a:chOff x="7467600" y="3031067"/>
            <a:chExt cx="1168400" cy="1168400"/>
          </a:xfrm>
        </p:grpSpPr>
        <p:sp>
          <p:nvSpPr>
            <p:cNvPr id="12" name="Oval 11">
              <a:hlinkClick r:id="rId3"/>
              <a:extLst>
                <a:ext uri="{FF2B5EF4-FFF2-40B4-BE49-F238E27FC236}">
                  <a16:creationId xmlns:a16="http://schemas.microsoft.com/office/drawing/2014/main" id="{34861D17-CB7E-1FE7-CD8E-4FA1DE512FD9}"/>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11" name="Graphic 10" descr="实心填充的玩耍">
              <a:extLst>
                <a:ext uri="{FF2B5EF4-FFF2-40B4-BE49-F238E27FC236}">
                  <a16:creationId xmlns:a16="http://schemas.microsoft.com/office/drawing/2014/main" id="{89B188C0-7647-AC4A-617B-E7E72A9E41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240090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C0ED5-0EFA-A3CA-2043-F3B6FC638910}"/>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3" name="Text Placeholder 2">
            <a:extLst>
              <a:ext uri="{FF2B5EF4-FFF2-40B4-BE49-F238E27FC236}">
                <a16:creationId xmlns:a16="http://schemas.microsoft.com/office/drawing/2014/main" id="{9E6768FD-7B4E-C1AE-27E9-7D424FA19E9B}"/>
              </a:ext>
            </a:extLst>
          </p:cNvPr>
          <p:cNvSpPr>
            <a:spLocks noGrp="1"/>
          </p:cNvSpPr>
          <p:nvPr>
            <p:ph type="body" sz="quarter" idx="11"/>
          </p:nvPr>
        </p:nvSpPr>
        <p:spPr>
          <a:xfrm>
            <a:off x="5989320" y="2775308"/>
            <a:ext cx="4024692" cy="1307383"/>
          </a:xfrm>
        </p:spPr>
        <p:txBody>
          <a:bodyPr>
            <a:normAutofit/>
          </a:bodyPr>
          <a:lstStyle/>
          <a:p>
            <a:r>
              <a:rPr lang="zh-cn" sz="3700" dirty="0">
                <a:ea typeface="SimSun" panose="02010600030101010101" pitchFamily="2" charset="-122"/>
              </a:rPr>
              <a:t>讲述影响力故事/兄弟姐妹参与</a:t>
            </a:r>
          </a:p>
        </p:txBody>
      </p:sp>
      <p:sp>
        <p:nvSpPr>
          <p:cNvPr id="4" name="Text Placeholder 3">
            <a:extLst>
              <a:ext uri="{FF2B5EF4-FFF2-40B4-BE49-F238E27FC236}">
                <a16:creationId xmlns:a16="http://schemas.microsoft.com/office/drawing/2014/main" id="{714C7B10-349C-4CA1-29BA-1AD59BC70548}"/>
              </a:ext>
            </a:extLst>
          </p:cNvPr>
          <p:cNvSpPr>
            <a:spLocks noGrp="1"/>
          </p:cNvSpPr>
          <p:nvPr>
            <p:ph type="body" sz="quarter" idx="12"/>
          </p:nvPr>
        </p:nvSpPr>
        <p:spPr>
          <a:xfrm>
            <a:off x="4669519" y="3238012"/>
            <a:ext cx="957943" cy="514481"/>
          </a:xfrm>
        </p:spPr>
        <p:txBody>
          <a:bodyPr>
            <a:normAutofit fontScale="92500" lnSpcReduction="20000"/>
          </a:bodyPr>
          <a:lstStyle/>
          <a:p>
            <a:r>
              <a:rPr lang="zh-cn" dirty="0">
                <a:ea typeface="SimSun" panose="02010600030101010101" pitchFamily="2" charset="-122"/>
              </a:rPr>
              <a:t>1.4.</a:t>
            </a:r>
          </a:p>
        </p:txBody>
      </p:sp>
      <p:sp>
        <p:nvSpPr>
          <p:cNvPr id="5" name="Text Placeholder 4">
            <a:extLst>
              <a:ext uri="{FF2B5EF4-FFF2-40B4-BE49-F238E27FC236}">
                <a16:creationId xmlns:a16="http://schemas.microsoft.com/office/drawing/2014/main" id="{46DFAD99-BD95-957D-872E-0124501BE9D2}"/>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174115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306D-3308-5376-6528-53F7A81B43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129ACD-BD7F-A829-D202-35D42C6D259D}"/>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3" name="Text Placeholder 2">
            <a:extLst>
              <a:ext uri="{FF2B5EF4-FFF2-40B4-BE49-F238E27FC236}">
                <a16:creationId xmlns:a16="http://schemas.microsoft.com/office/drawing/2014/main" id="{1A5CD83A-4348-45E5-B9ED-8B63910BD86E}"/>
              </a:ext>
            </a:extLst>
          </p:cNvPr>
          <p:cNvSpPr>
            <a:spLocks noGrp="1"/>
          </p:cNvSpPr>
          <p:nvPr>
            <p:ph type="body" sz="quarter" idx="11"/>
          </p:nvPr>
        </p:nvSpPr>
        <p:spPr>
          <a:xfrm>
            <a:off x="5989320" y="2775308"/>
            <a:ext cx="5684520" cy="1307383"/>
          </a:xfrm>
        </p:spPr>
        <p:txBody>
          <a:bodyPr>
            <a:normAutofit/>
          </a:bodyPr>
          <a:lstStyle/>
          <a:p>
            <a:r>
              <a:rPr lang="zh-cn" sz="3700" dirty="0">
                <a:ea typeface="SimSun" panose="02010600030101010101" pitchFamily="2" charset="-122"/>
              </a:rPr>
              <a:t>讲述影响力故事</a:t>
            </a:r>
          </a:p>
        </p:txBody>
      </p:sp>
      <p:sp>
        <p:nvSpPr>
          <p:cNvPr id="4" name="Text Placeholder 3">
            <a:extLst>
              <a:ext uri="{FF2B5EF4-FFF2-40B4-BE49-F238E27FC236}">
                <a16:creationId xmlns:a16="http://schemas.microsoft.com/office/drawing/2014/main" id="{F8BF4C22-C512-5373-2F49-10B88FEDB89E}"/>
              </a:ext>
            </a:extLst>
          </p:cNvPr>
          <p:cNvSpPr>
            <a:spLocks noGrp="1"/>
          </p:cNvSpPr>
          <p:nvPr>
            <p:ph type="body" sz="quarter" idx="12"/>
          </p:nvPr>
        </p:nvSpPr>
        <p:spPr>
          <a:xfrm>
            <a:off x="4669519" y="3238012"/>
            <a:ext cx="957943" cy="514481"/>
          </a:xfrm>
        </p:spPr>
        <p:txBody>
          <a:bodyPr>
            <a:normAutofit fontScale="92500" lnSpcReduction="20000"/>
          </a:bodyPr>
          <a:lstStyle/>
          <a:p>
            <a:r>
              <a:rPr lang="zh-cn" dirty="0">
                <a:ea typeface="SimSun" panose="02010600030101010101" pitchFamily="2" charset="-122"/>
              </a:rPr>
              <a:t>1.4.</a:t>
            </a:r>
          </a:p>
        </p:txBody>
      </p:sp>
      <p:sp>
        <p:nvSpPr>
          <p:cNvPr id="5" name="Text Placeholder 4">
            <a:extLst>
              <a:ext uri="{FF2B5EF4-FFF2-40B4-BE49-F238E27FC236}">
                <a16:creationId xmlns:a16="http://schemas.microsoft.com/office/drawing/2014/main" id="{CF837D04-F9D8-B64D-9631-6804BDFC00E2}"/>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216783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F8BBBB-BAFA-2A95-2CE0-014F103B86B3}"/>
              </a:ext>
            </a:extLst>
          </p:cNvPr>
          <p:cNvGrpSpPr/>
          <p:nvPr/>
        </p:nvGrpSpPr>
        <p:grpSpPr>
          <a:xfrm>
            <a:off x="456055" y="2452393"/>
            <a:ext cx="11279889" cy="3742666"/>
            <a:chOff x="710763" y="2315234"/>
            <a:chExt cx="10277426" cy="3410049"/>
          </a:xfrm>
        </p:grpSpPr>
        <p:pic>
          <p:nvPicPr>
            <p:cNvPr id="9" name="Picture 8" descr="一个对着麦克风讲话的人&#10;&#10;自动生成的描述（中等置信度）">
              <a:extLst>
                <a:ext uri="{FF2B5EF4-FFF2-40B4-BE49-F238E27FC236}">
                  <a16:creationId xmlns:a16="http://schemas.microsoft.com/office/drawing/2014/main" id="{C4BAF51B-2009-C011-DC71-869C8798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 b="-8"/>
            <a:stretch/>
          </p:blipFill>
          <p:spPr>
            <a:xfrm>
              <a:off x="3278363" y="4020071"/>
              <a:ext cx="2569943" cy="1704835"/>
            </a:xfrm>
            <a:prstGeom prst="rect">
              <a:avLst/>
            </a:prstGeom>
          </p:spPr>
        </p:pic>
        <p:pic>
          <p:nvPicPr>
            <p:cNvPr id="10" name="Picture 9" descr="一个人站在一教室的学生面前&#10;&#10;自动生成的描述（低置信度）">
              <a:extLst>
                <a:ext uri="{FF2B5EF4-FFF2-40B4-BE49-F238E27FC236}">
                  <a16:creationId xmlns:a16="http://schemas.microsoft.com/office/drawing/2014/main" id="{50FA8F93-F449-11EC-8A5F-3E1331EC0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5"/>
            <a:stretch/>
          </p:blipFill>
          <p:spPr>
            <a:xfrm>
              <a:off x="710763" y="4020071"/>
              <a:ext cx="2572282" cy="1705212"/>
            </a:xfrm>
            <a:prstGeom prst="rect">
              <a:avLst/>
            </a:prstGeom>
          </p:spPr>
        </p:pic>
        <p:pic>
          <p:nvPicPr>
            <p:cNvPr id="11" name="Picture 10" descr="一个在白板上写字的人&#10;&#10;自动生成的描述">
              <a:extLst>
                <a:ext uri="{FF2B5EF4-FFF2-40B4-BE49-F238E27FC236}">
                  <a16:creationId xmlns:a16="http://schemas.microsoft.com/office/drawing/2014/main" id="{2D1ACF60-7C6A-8C0D-FF89-B8D758EE4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18"/>
            <a:stretch/>
          </p:blipFill>
          <p:spPr>
            <a:xfrm>
              <a:off x="5848305" y="4020071"/>
              <a:ext cx="2569942" cy="1704837"/>
            </a:xfrm>
            <a:prstGeom prst="rect">
              <a:avLst/>
            </a:prstGeom>
          </p:spPr>
        </p:pic>
        <p:pic>
          <p:nvPicPr>
            <p:cNvPr id="12" name="Picture 11" descr="几个女人坐在桌子旁看着电脑&#10;&#10;自动生成的描述（中等置信度）">
              <a:extLst>
                <a:ext uri="{FF2B5EF4-FFF2-40B4-BE49-F238E27FC236}">
                  <a16:creationId xmlns:a16="http://schemas.microsoft.com/office/drawing/2014/main" id="{D79B04D0-716E-1BE6-404B-C2410324B1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57" t="589" r="25779"/>
            <a:stretch/>
          </p:blipFill>
          <p:spPr>
            <a:xfrm>
              <a:off x="8415907" y="4020071"/>
              <a:ext cx="2569942" cy="1705212"/>
            </a:xfrm>
            <a:prstGeom prst="rect">
              <a:avLst/>
            </a:prstGeom>
          </p:spPr>
        </p:pic>
        <p:pic>
          <p:nvPicPr>
            <p:cNvPr id="14" name="Picture 13" descr="一个人和一个孩子在皮划艇上&#10;&#10;自动生成的描述（低置信度）">
              <a:extLst>
                <a:ext uri="{FF2B5EF4-FFF2-40B4-BE49-F238E27FC236}">
                  <a16:creationId xmlns:a16="http://schemas.microsoft.com/office/drawing/2014/main" id="{EB29CA11-BEC4-5424-54C2-3E34C29D8E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58"/>
            <a:stretch/>
          </p:blipFill>
          <p:spPr>
            <a:xfrm>
              <a:off x="710763" y="2315234"/>
              <a:ext cx="2569943" cy="1704837"/>
            </a:xfrm>
            <a:prstGeom prst="rect">
              <a:avLst/>
            </a:prstGeom>
          </p:spPr>
        </p:pic>
        <p:pic>
          <p:nvPicPr>
            <p:cNvPr id="15" name="Picture 14" descr="一张包含水、运动、游泳、游泳池的图片&#10;&#10;自动生成的描述">
              <a:extLst>
                <a:ext uri="{FF2B5EF4-FFF2-40B4-BE49-F238E27FC236}">
                  <a16:creationId xmlns:a16="http://schemas.microsoft.com/office/drawing/2014/main" id="{89787243-88F3-0FCC-5434-A6BDA6DEBE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40" r="11973"/>
            <a:stretch/>
          </p:blipFill>
          <p:spPr>
            <a:xfrm>
              <a:off x="3278363" y="2315234"/>
              <a:ext cx="2569942" cy="1705212"/>
            </a:xfrm>
            <a:prstGeom prst="rect">
              <a:avLst/>
            </a:prstGeom>
          </p:spPr>
        </p:pic>
        <p:pic>
          <p:nvPicPr>
            <p:cNvPr id="16" name="Picture 15" descr="一个对着麦克风讲话的人&#10;&#10;自动生成的描述（中等置信度）">
              <a:extLst>
                <a:ext uri="{FF2B5EF4-FFF2-40B4-BE49-F238E27FC236}">
                  <a16:creationId xmlns:a16="http://schemas.microsoft.com/office/drawing/2014/main" id="{01012C15-5E81-1EFA-684B-D1ACF2EC77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64" b="440"/>
            <a:stretch/>
          </p:blipFill>
          <p:spPr>
            <a:xfrm>
              <a:off x="5848305" y="2315234"/>
              <a:ext cx="2569942" cy="1704837"/>
            </a:xfrm>
            <a:prstGeom prst="rect">
              <a:avLst/>
            </a:prstGeom>
          </p:spPr>
        </p:pic>
        <p:pic>
          <p:nvPicPr>
            <p:cNvPr id="17" name="Picture 16" descr="一张包含人、地板、体育比赛、运动的图片&#10;&#10;自动生成的描述">
              <a:extLst>
                <a:ext uri="{FF2B5EF4-FFF2-40B4-BE49-F238E27FC236}">
                  <a16:creationId xmlns:a16="http://schemas.microsoft.com/office/drawing/2014/main" id="{ACBD3EC7-FEFB-9F65-DAED-1141221C712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596" b="3596"/>
            <a:stretch/>
          </p:blipFill>
          <p:spPr>
            <a:xfrm>
              <a:off x="8415907" y="2315234"/>
              <a:ext cx="2572282" cy="1705212"/>
            </a:xfrm>
            <a:prstGeom prst="rect">
              <a:avLst/>
            </a:prstGeom>
          </p:spPr>
        </p:pic>
      </p:grpSp>
      <p:sp>
        <p:nvSpPr>
          <p:cNvPr id="20" name="TextBox 19">
            <a:extLst>
              <a:ext uri="{FF2B5EF4-FFF2-40B4-BE49-F238E27FC236}">
                <a16:creationId xmlns:a16="http://schemas.microsoft.com/office/drawing/2014/main" id="{23AF5401-FBD9-5EF4-722E-3C4811E415A8}"/>
              </a:ext>
            </a:extLst>
          </p:cNvPr>
          <p:cNvSpPr txBox="1"/>
          <p:nvPr/>
        </p:nvSpPr>
        <p:spPr>
          <a:xfrm>
            <a:off x="3153418" y="1116169"/>
            <a:ext cx="5759343" cy="523220"/>
          </a:xfrm>
          <a:prstGeom prst="rect">
            <a:avLst/>
          </a:prstGeom>
          <a:noFill/>
        </p:spPr>
        <p:txBody>
          <a:bodyPr wrap="square" rtlCol="0">
            <a:spAutoFit/>
          </a:bodyPr>
          <a:lstStyle/>
          <a:p>
            <a:pPr algn="ctr"/>
            <a:r>
              <a:rPr lang="zh-cn" sz="2800" b="1" dirty="0">
                <a:solidFill>
                  <a:srgbClr val="292662"/>
                </a:solidFill>
                <a:latin typeface="Ubuntu" panose="020B0504030602030204" pitchFamily="34" charset="0"/>
                <a:ea typeface="SimSun" panose="02010600030101010101" pitchFamily="2" charset="-122"/>
              </a:rPr>
              <a:t>讲述影响力故事</a:t>
            </a:r>
          </a:p>
        </p:txBody>
      </p:sp>
      <p:sp>
        <p:nvSpPr>
          <p:cNvPr id="21" name="TextBox 20">
            <a:extLst>
              <a:ext uri="{FF2B5EF4-FFF2-40B4-BE49-F238E27FC236}">
                <a16:creationId xmlns:a16="http://schemas.microsoft.com/office/drawing/2014/main" id="{EEA362D2-AD74-FE85-4D8F-710D33B7E7BE}"/>
              </a:ext>
            </a:extLst>
          </p:cNvPr>
          <p:cNvSpPr txBox="1"/>
          <p:nvPr/>
        </p:nvSpPr>
        <p:spPr>
          <a:xfrm>
            <a:off x="3153418" y="1559652"/>
            <a:ext cx="5759343" cy="461665"/>
          </a:xfrm>
          <a:prstGeom prst="rect">
            <a:avLst/>
          </a:prstGeom>
          <a:noFill/>
        </p:spPr>
        <p:txBody>
          <a:bodyPr wrap="square" rtlCol="0">
            <a:spAutoFit/>
          </a:bodyPr>
          <a:lstStyle/>
          <a:p>
            <a:pPr algn="ctr"/>
            <a:r>
              <a:rPr lang="zh-cn" sz="2400" dirty="0">
                <a:solidFill>
                  <a:srgbClr val="292662"/>
                </a:solidFill>
                <a:latin typeface="Ubuntu" panose="020B0504030602030204" pitchFamily="34" charset="0"/>
                <a:ea typeface="SimSun" panose="02010600030101010101" pitchFamily="2" charset="-122"/>
              </a:rPr>
              <a:t>分享特奥会的力量</a:t>
            </a:r>
          </a:p>
        </p:txBody>
      </p:sp>
      <p:sp>
        <p:nvSpPr>
          <p:cNvPr id="25" name="Rectangle 24">
            <a:extLst>
              <a:ext uri="{FF2B5EF4-FFF2-40B4-BE49-F238E27FC236}">
                <a16:creationId xmlns:a16="http://schemas.microsoft.com/office/drawing/2014/main" id="{1A473D28-A5A4-5D08-F8B5-605DA4B2C80F}"/>
              </a:ext>
            </a:extLst>
          </p:cNvPr>
          <p:cNvSpPr/>
          <p:nvPr/>
        </p:nvSpPr>
        <p:spPr>
          <a:xfrm>
            <a:off x="456054" y="2276710"/>
            <a:ext cx="11277321" cy="175269"/>
          </a:xfrm>
          <a:prstGeom prst="rect">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Tree>
    <p:extLst>
      <p:ext uri="{BB962C8B-B14F-4D97-AF65-F5344CB8AC3E}">
        <p14:creationId xmlns:p14="http://schemas.microsoft.com/office/powerpoint/2010/main" val="165289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03ED-9D68-603D-5CED-47FC1BFD42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CB2D95-32BE-704D-56E0-E54951152BD8}"/>
              </a:ext>
            </a:extLst>
          </p:cNvPr>
          <p:cNvSpPr txBox="1"/>
          <p:nvPr/>
        </p:nvSpPr>
        <p:spPr>
          <a:xfrm>
            <a:off x="1792405" y="3136612"/>
            <a:ext cx="8607188" cy="584775"/>
          </a:xfrm>
          <a:prstGeom prst="rect">
            <a:avLst/>
          </a:prstGeom>
          <a:noFill/>
        </p:spPr>
        <p:txBody>
          <a:bodyPr wrap="square" rtlCol="0">
            <a:spAutoFit/>
          </a:bodyPr>
          <a:lstStyle/>
          <a:p>
            <a:pPr algn="ctr"/>
            <a:r>
              <a:rPr lang="zh-cn" sz="3200" b="1" dirty="0">
                <a:solidFill>
                  <a:schemeClr val="bg1"/>
                </a:solidFill>
                <a:latin typeface="Ubuntu" panose="020B0504030602030204" pitchFamily="34" charset="0"/>
                <a:ea typeface="SimSun" panose="02010600030101010101" pitchFamily="2" charset="-122"/>
              </a:rPr>
              <a:t>花点时间</a:t>
            </a:r>
            <a:r>
              <a:rPr lang="zh-cn" sz="3200" b="1" dirty="0">
                <a:solidFill>
                  <a:srgbClr val="F6891F"/>
                </a:solidFill>
                <a:latin typeface="Ubuntu" panose="020B0504030602030204" pitchFamily="34" charset="0"/>
                <a:ea typeface="SimSun" panose="02010600030101010101" pitchFamily="2" charset="-122"/>
              </a:rPr>
              <a:t>反思</a:t>
            </a:r>
            <a:r>
              <a:rPr lang="zh-cn" sz="3200" b="1" dirty="0">
                <a:solidFill>
                  <a:schemeClr val="bg1"/>
                </a:solidFill>
                <a:latin typeface="Ubuntu" panose="020B0504030602030204" pitchFamily="34" charset="0"/>
                <a:ea typeface="SimSun" panose="02010600030101010101" pitchFamily="2" charset="-122"/>
              </a:rPr>
              <a:t>并</a:t>
            </a:r>
            <a:r>
              <a:rPr lang="zh-cn" sz="3200" b="1" dirty="0">
                <a:solidFill>
                  <a:srgbClr val="F6891F"/>
                </a:solidFill>
                <a:latin typeface="Ubuntu" panose="020B0504030602030204" pitchFamily="34" charset="0"/>
                <a:ea typeface="SimSun" panose="02010600030101010101" pitchFamily="2" charset="-122"/>
              </a:rPr>
              <a:t>感到自豪</a:t>
            </a:r>
            <a:r>
              <a:rPr lang="zh-cn" sz="3200" b="1" dirty="0">
                <a:solidFill>
                  <a:schemeClr val="bg1"/>
                </a:solidFill>
                <a:latin typeface="Ubuntu" panose="020B0504030602030204" pitchFamily="34" charset="0"/>
                <a:ea typeface="SimSun" panose="02010600030101010101" pitchFamily="2" charset="-122"/>
              </a:rPr>
              <a:t>。</a:t>
            </a:r>
          </a:p>
        </p:txBody>
      </p:sp>
    </p:spTree>
    <p:extLst>
      <p:ext uri="{BB962C8B-B14F-4D97-AF65-F5344CB8AC3E}">
        <p14:creationId xmlns:p14="http://schemas.microsoft.com/office/powerpoint/2010/main" val="408617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AD2FCC0-FFB7-AD38-8121-318357CBEDFA}"/>
              </a:ext>
            </a:extLst>
          </p:cNvPr>
          <p:cNvSpPr/>
          <p:nvPr/>
        </p:nvSpPr>
        <p:spPr>
          <a:xfrm>
            <a:off x="-289363" y="1107011"/>
            <a:ext cx="4669972" cy="590005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CB4C4F26-E692-FD7B-6EBF-7243C1740027}"/>
              </a:ext>
            </a:extLst>
          </p:cNvPr>
          <p:cNvSpPr txBox="1"/>
          <p:nvPr/>
        </p:nvSpPr>
        <p:spPr>
          <a:xfrm>
            <a:off x="598714" y="2262273"/>
            <a:ext cx="3298372" cy="646331"/>
          </a:xfrm>
          <a:prstGeom prst="rect">
            <a:avLst/>
          </a:prstGeom>
          <a:noFill/>
        </p:spPr>
        <p:txBody>
          <a:bodyPr wrap="square" rtlCol="0">
            <a:spAutoFit/>
          </a:bodyPr>
          <a:lstStyle/>
          <a:p>
            <a:r>
              <a:rPr lang="zh-cn" sz="3600" b="1" dirty="0">
                <a:solidFill>
                  <a:srgbClr val="F6891F"/>
                </a:solidFill>
                <a:latin typeface="Ubuntu" panose="020B0504030602030204" pitchFamily="34" charset="0"/>
                <a:ea typeface="SimSun" panose="02010600030101010101" pitchFamily="2" charset="-122"/>
              </a:rPr>
              <a:t>个人介绍</a:t>
            </a:r>
          </a:p>
        </p:txBody>
      </p:sp>
      <p:sp>
        <p:nvSpPr>
          <p:cNvPr id="3" name="TextBox 2">
            <a:extLst>
              <a:ext uri="{FF2B5EF4-FFF2-40B4-BE49-F238E27FC236}">
                <a16:creationId xmlns:a16="http://schemas.microsoft.com/office/drawing/2014/main" id="{2FFD9E9D-5309-5CD9-0BF0-194DDEEAB610}"/>
              </a:ext>
            </a:extLst>
          </p:cNvPr>
          <p:cNvSpPr txBox="1"/>
          <p:nvPr/>
        </p:nvSpPr>
        <p:spPr>
          <a:xfrm>
            <a:off x="5578930" y="2174851"/>
            <a:ext cx="4195385" cy="2949525"/>
          </a:xfrm>
          <a:prstGeom prst="rect">
            <a:avLst/>
          </a:prstGeom>
          <a:noFill/>
        </p:spPr>
        <p:txBody>
          <a:bodyPr wrap="square" rtlCol="0">
            <a:spAutoFit/>
          </a:bodyPr>
          <a:lstStyle/>
          <a:p>
            <a:pPr marL="457200" indent="-457200">
              <a:spcBef>
                <a:spcPts val="844"/>
              </a:spcBef>
              <a:spcAft>
                <a:spcPts val="600"/>
              </a:spcAft>
              <a:buBlip>
                <a:blip r:embed="rId3"/>
              </a:buBlip>
              <a:defRPr/>
            </a:pPr>
            <a:r>
              <a:rPr lang="zh-cn" sz="2600" b="1" dirty="0">
                <a:solidFill>
                  <a:srgbClr val="F6891F"/>
                </a:solidFill>
                <a:latin typeface="Ubuntu Light" panose="020B0304030602030204" pitchFamily="34" charset="0"/>
                <a:ea typeface="SimSun" panose="02010600030101010101" pitchFamily="2" charset="-122"/>
                <a:cs typeface="Ubuntu Light"/>
              </a:rPr>
              <a:t>介绍</a:t>
            </a:r>
          </a:p>
          <a:p>
            <a:pPr lvl="1" indent="-457200">
              <a:spcBef>
                <a:spcPts val="844"/>
              </a:spcBef>
              <a:spcAft>
                <a:spcPts val="600"/>
              </a:spcAft>
              <a:buBlip>
                <a:blip r:embed="rId3"/>
              </a:buBlip>
              <a:defRPr/>
            </a:pPr>
            <a:r>
              <a:rPr lang="zh-cn" sz="2600" b="1" dirty="0">
                <a:solidFill>
                  <a:srgbClr val="F6891F"/>
                </a:solidFill>
                <a:latin typeface="Ubuntu Light" panose="020B0304030602030204" pitchFamily="34" charset="0"/>
                <a:ea typeface="SimSun" panose="02010600030101010101" pitchFamily="2" charset="-122"/>
                <a:cs typeface="Ubuntu Light"/>
              </a:rPr>
              <a:t>姓名</a:t>
            </a:r>
          </a:p>
          <a:p>
            <a:pPr lvl="1" indent="-457200">
              <a:spcBef>
                <a:spcPts val="844"/>
              </a:spcBef>
              <a:spcAft>
                <a:spcPts val="600"/>
              </a:spcAft>
              <a:buBlip>
                <a:blip r:embed="rId3"/>
              </a:buBlip>
              <a:defRPr/>
            </a:pPr>
            <a:r>
              <a:rPr lang="zh-cn" sz="2600" b="1" dirty="0">
                <a:solidFill>
                  <a:srgbClr val="F6891F"/>
                </a:solidFill>
                <a:latin typeface="Ubuntu Light" panose="020B0304030602030204" pitchFamily="34" charset="0"/>
                <a:ea typeface="SimSun" panose="02010600030101010101" pitchFamily="2" charset="-122"/>
                <a:cs typeface="Ubuntu Light"/>
              </a:rPr>
              <a:t>特奥会参与</a:t>
            </a:r>
          </a:p>
          <a:p>
            <a:pPr lvl="1" indent="-457200">
              <a:spcBef>
                <a:spcPts val="844"/>
              </a:spcBef>
              <a:spcAft>
                <a:spcPts val="600"/>
              </a:spcAft>
              <a:buBlip>
                <a:blip r:embed="rId3"/>
              </a:buBlip>
              <a:defRPr/>
            </a:pPr>
            <a:r>
              <a:rPr lang="zh-cn" sz="2600" b="1" dirty="0">
                <a:solidFill>
                  <a:srgbClr val="F6891F"/>
                </a:solidFill>
                <a:latin typeface="Ubuntu Light" panose="020B0304030602030204" pitchFamily="34" charset="0"/>
                <a:ea typeface="SimSun" panose="02010600030101010101" pitchFamily="2" charset="-122"/>
                <a:cs typeface="Ubuntu Light"/>
              </a:rPr>
              <a:t>有趣事实</a:t>
            </a:r>
          </a:p>
          <a:p>
            <a:pPr marL="446088" lvl="1">
              <a:defRPr/>
            </a:pPr>
            <a:r>
              <a:rPr lang="zh-cn" sz="2000" dirty="0">
                <a:solidFill>
                  <a:srgbClr val="292662"/>
                </a:solidFill>
                <a:latin typeface="Ubuntu" panose="020B0504030602030204" pitchFamily="34" charset="0"/>
                <a:ea typeface="SimSun" panose="02010600030101010101" pitchFamily="2" charset="-122"/>
                <a:cs typeface="Ubuntu Light"/>
              </a:rPr>
              <a:t>例如：最近发生在您身上的最棒的事情是什么？</a:t>
            </a:r>
          </a:p>
        </p:txBody>
      </p:sp>
    </p:spTree>
    <p:extLst>
      <p:ext uri="{BB962C8B-B14F-4D97-AF65-F5344CB8AC3E}">
        <p14:creationId xmlns:p14="http://schemas.microsoft.com/office/powerpoint/2010/main" val="343217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2EFF-821E-8965-322F-E186F0FC40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AEA149-EAC5-09C5-9EE5-79698CACA384}"/>
              </a:ext>
            </a:extLst>
          </p:cNvPr>
          <p:cNvSpPr/>
          <p:nvPr/>
        </p:nvSpPr>
        <p:spPr>
          <a:xfrm>
            <a:off x="212916" y="2355127"/>
            <a:ext cx="14430184" cy="1865629"/>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513305CD-2EE4-97EC-9BA9-FD381F6C2C63}"/>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29" name="TextBox 28">
            <a:extLst>
              <a:ext uri="{FF2B5EF4-FFF2-40B4-BE49-F238E27FC236}">
                <a16:creationId xmlns:a16="http://schemas.microsoft.com/office/drawing/2014/main" id="{2D22B89D-0C3A-FCA5-B874-FBFD65B4DE77}"/>
              </a:ext>
            </a:extLst>
          </p:cNvPr>
          <p:cNvSpPr txBox="1"/>
          <p:nvPr/>
        </p:nvSpPr>
        <p:spPr>
          <a:xfrm>
            <a:off x="917925" y="2500931"/>
            <a:ext cx="2491223" cy="369332"/>
          </a:xfrm>
          <a:prstGeom prst="rect">
            <a:avLst/>
          </a:prstGeom>
          <a:noFill/>
        </p:spPr>
        <p:txBody>
          <a:bodyPr wrap="square" rtlCol="0">
            <a:spAutoFit/>
          </a:bodyPr>
          <a:lstStyle/>
          <a:p>
            <a:r>
              <a:rPr lang="zh-cn" dirty="0">
                <a:solidFill>
                  <a:srgbClr val="292662"/>
                </a:solidFill>
                <a:latin typeface="Ubuntu Light" panose="020B0304030602030204" pitchFamily="34" charset="0"/>
                <a:ea typeface="SimSun" panose="02010600030101010101" pitchFamily="2" charset="-122"/>
              </a:rPr>
              <a:t>归属感</a:t>
            </a:r>
          </a:p>
        </p:txBody>
      </p:sp>
      <p:sp>
        <p:nvSpPr>
          <p:cNvPr id="30" name="TextBox 29">
            <a:extLst>
              <a:ext uri="{FF2B5EF4-FFF2-40B4-BE49-F238E27FC236}">
                <a16:creationId xmlns:a16="http://schemas.microsoft.com/office/drawing/2014/main" id="{91B09D15-7314-973C-9967-2F39CAD76739}"/>
              </a:ext>
            </a:extLst>
          </p:cNvPr>
          <p:cNvSpPr txBox="1"/>
          <p:nvPr/>
        </p:nvSpPr>
        <p:spPr>
          <a:xfrm>
            <a:off x="3611912" y="2500931"/>
            <a:ext cx="2047854" cy="369332"/>
          </a:xfrm>
          <a:prstGeom prst="rect">
            <a:avLst/>
          </a:prstGeom>
          <a:noFill/>
        </p:spPr>
        <p:txBody>
          <a:bodyPr wrap="square" rtlCol="0">
            <a:spAutoFit/>
          </a:bodyPr>
          <a:lstStyle/>
          <a:p>
            <a:r>
              <a:rPr lang="zh-cn" dirty="0">
                <a:solidFill>
                  <a:srgbClr val="F6891F"/>
                </a:solidFill>
                <a:latin typeface="Ubuntu Light" panose="020B0304030602030204" pitchFamily="34" charset="0"/>
                <a:ea typeface="SimSun" panose="02010600030101010101" pitchFamily="2" charset="-122"/>
              </a:rPr>
              <a:t>更多友谊</a:t>
            </a:r>
          </a:p>
        </p:txBody>
      </p:sp>
      <p:sp>
        <p:nvSpPr>
          <p:cNvPr id="32" name="TextBox 31">
            <a:extLst>
              <a:ext uri="{FF2B5EF4-FFF2-40B4-BE49-F238E27FC236}">
                <a16:creationId xmlns:a16="http://schemas.microsoft.com/office/drawing/2014/main" id="{686F2381-69CD-353E-FFF1-009CAD69E68E}"/>
              </a:ext>
            </a:extLst>
          </p:cNvPr>
          <p:cNvSpPr txBox="1"/>
          <p:nvPr/>
        </p:nvSpPr>
        <p:spPr>
          <a:xfrm>
            <a:off x="5944963" y="2500931"/>
            <a:ext cx="1363128" cy="367590"/>
          </a:xfrm>
          <a:prstGeom prst="rect">
            <a:avLst/>
          </a:prstGeom>
          <a:noFill/>
        </p:spPr>
        <p:txBody>
          <a:bodyPr wrap="square" rtlCol="0">
            <a:spAutoFit/>
          </a:bodyPr>
          <a:lstStyle/>
          <a:p>
            <a:r>
              <a:rPr lang="zh-cn" dirty="0">
                <a:solidFill>
                  <a:srgbClr val="292662"/>
                </a:solidFill>
                <a:latin typeface="Ubuntu Light" panose="020B0304030602030204" pitchFamily="34" charset="0"/>
                <a:ea typeface="SimSun" panose="02010600030101010101" pitchFamily="2" charset="-122"/>
              </a:rPr>
              <a:t>运动技能</a:t>
            </a:r>
          </a:p>
        </p:txBody>
      </p:sp>
      <p:sp>
        <p:nvSpPr>
          <p:cNvPr id="31" name="TextBox 30">
            <a:extLst>
              <a:ext uri="{FF2B5EF4-FFF2-40B4-BE49-F238E27FC236}">
                <a16:creationId xmlns:a16="http://schemas.microsoft.com/office/drawing/2014/main" id="{1A34F574-4824-3FBE-73BF-9EC1D796C49C}"/>
              </a:ext>
            </a:extLst>
          </p:cNvPr>
          <p:cNvSpPr txBox="1"/>
          <p:nvPr/>
        </p:nvSpPr>
        <p:spPr>
          <a:xfrm>
            <a:off x="917925" y="3211831"/>
            <a:ext cx="1881723" cy="369332"/>
          </a:xfrm>
          <a:prstGeom prst="rect">
            <a:avLst/>
          </a:prstGeom>
          <a:noFill/>
        </p:spPr>
        <p:txBody>
          <a:bodyPr wrap="square" rtlCol="0">
            <a:spAutoFit/>
          </a:bodyPr>
          <a:lstStyle/>
          <a:p>
            <a:r>
              <a:rPr lang="zh-cn" dirty="0">
                <a:solidFill>
                  <a:srgbClr val="292662"/>
                </a:solidFill>
                <a:latin typeface="Ubuntu Light" panose="020B0304030602030204" pitchFamily="34" charset="0"/>
                <a:ea typeface="SimSun" panose="02010600030101010101" pitchFamily="2" charset="-122"/>
              </a:rPr>
              <a:t>更好的健康状况</a:t>
            </a:r>
          </a:p>
        </p:txBody>
      </p:sp>
      <p:sp>
        <p:nvSpPr>
          <p:cNvPr id="33" name="TextBox 32">
            <a:extLst>
              <a:ext uri="{FF2B5EF4-FFF2-40B4-BE49-F238E27FC236}">
                <a16:creationId xmlns:a16="http://schemas.microsoft.com/office/drawing/2014/main" id="{EB9E2B17-D466-E14A-4DF6-5F052E6267F0}"/>
              </a:ext>
            </a:extLst>
          </p:cNvPr>
          <p:cNvSpPr txBox="1"/>
          <p:nvPr/>
        </p:nvSpPr>
        <p:spPr>
          <a:xfrm>
            <a:off x="2958398" y="2844241"/>
            <a:ext cx="2047854" cy="367590"/>
          </a:xfrm>
          <a:prstGeom prst="rect">
            <a:avLst/>
          </a:prstGeom>
          <a:noFill/>
        </p:spPr>
        <p:txBody>
          <a:bodyPr wrap="square" rtlCol="0">
            <a:spAutoFit/>
          </a:bodyPr>
          <a:lstStyle/>
          <a:p>
            <a:r>
              <a:rPr lang="zh-cn" dirty="0">
                <a:solidFill>
                  <a:srgbClr val="292662"/>
                </a:solidFill>
                <a:latin typeface="Ubuntu Light" panose="020B0304030602030204" pitchFamily="34" charset="0"/>
                <a:ea typeface="SimSun" panose="02010600030101010101" pitchFamily="2" charset="-122"/>
              </a:rPr>
              <a:t>健康的生活方式</a:t>
            </a:r>
          </a:p>
        </p:txBody>
      </p:sp>
      <p:sp>
        <p:nvSpPr>
          <p:cNvPr id="34" name="TextBox 33">
            <a:extLst>
              <a:ext uri="{FF2B5EF4-FFF2-40B4-BE49-F238E27FC236}">
                <a16:creationId xmlns:a16="http://schemas.microsoft.com/office/drawing/2014/main" id="{4B2BC895-FE91-1D66-7330-996CF6D98FE5}"/>
              </a:ext>
            </a:extLst>
          </p:cNvPr>
          <p:cNvSpPr txBox="1"/>
          <p:nvPr/>
        </p:nvSpPr>
        <p:spPr>
          <a:xfrm>
            <a:off x="917925" y="2844241"/>
            <a:ext cx="1881723" cy="367590"/>
          </a:xfrm>
          <a:prstGeom prst="rect">
            <a:avLst/>
          </a:prstGeom>
          <a:noFill/>
        </p:spPr>
        <p:txBody>
          <a:bodyPr wrap="square" rtlCol="0">
            <a:spAutoFit/>
          </a:bodyPr>
          <a:lstStyle/>
          <a:p>
            <a:r>
              <a:rPr lang="zh-cn" dirty="0">
                <a:solidFill>
                  <a:srgbClr val="F6891F"/>
                </a:solidFill>
                <a:latin typeface="Ubuntu Light" panose="020B0304030602030204" pitchFamily="34" charset="0"/>
                <a:ea typeface="SimSun" panose="02010600030101010101" pitchFamily="2" charset="-122"/>
              </a:rPr>
              <a:t>自信</a:t>
            </a:r>
          </a:p>
        </p:txBody>
      </p:sp>
      <p:sp>
        <p:nvSpPr>
          <p:cNvPr id="36" name="TextBox 35">
            <a:extLst>
              <a:ext uri="{FF2B5EF4-FFF2-40B4-BE49-F238E27FC236}">
                <a16:creationId xmlns:a16="http://schemas.microsoft.com/office/drawing/2014/main" id="{41BE8790-AC3A-8491-2331-463706DE0295}"/>
              </a:ext>
            </a:extLst>
          </p:cNvPr>
          <p:cNvSpPr txBox="1"/>
          <p:nvPr/>
        </p:nvSpPr>
        <p:spPr>
          <a:xfrm>
            <a:off x="2834764" y="3211831"/>
            <a:ext cx="1723413" cy="369332"/>
          </a:xfrm>
          <a:prstGeom prst="rect">
            <a:avLst/>
          </a:prstGeom>
          <a:noFill/>
        </p:spPr>
        <p:txBody>
          <a:bodyPr wrap="square" rtlCol="0">
            <a:spAutoFit/>
          </a:bodyPr>
          <a:lstStyle/>
          <a:p>
            <a:pPr marL="0" lvl="1"/>
            <a:r>
              <a:rPr lang="zh-cn" dirty="0">
                <a:solidFill>
                  <a:srgbClr val="F6891F"/>
                </a:solidFill>
                <a:latin typeface="Ubuntu Light" panose="020B0304030602030204" pitchFamily="34" charset="0"/>
                <a:ea typeface="SimSun" panose="02010600030101010101" pitchFamily="2" charset="-122"/>
              </a:rPr>
              <a:t>宣传技能</a:t>
            </a:r>
          </a:p>
        </p:txBody>
      </p:sp>
      <p:sp>
        <p:nvSpPr>
          <p:cNvPr id="37" name="TextBox 36">
            <a:extLst>
              <a:ext uri="{FF2B5EF4-FFF2-40B4-BE49-F238E27FC236}">
                <a16:creationId xmlns:a16="http://schemas.microsoft.com/office/drawing/2014/main" id="{1828A1C7-41CE-A7B6-1D0B-73E5DF29B019}"/>
              </a:ext>
            </a:extLst>
          </p:cNvPr>
          <p:cNvSpPr txBox="1"/>
          <p:nvPr/>
        </p:nvSpPr>
        <p:spPr>
          <a:xfrm>
            <a:off x="5287025" y="2844241"/>
            <a:ext cx="1710895" cy="367590"/>
          </a:xfrm>
          <a:prstGeom prst="rect">
            <a:avLst/>
          </a:prstGeom>
          <a:noFill/>
        </p:spPr>
        <p:txBody>
          <a:bodyPr wrap="square" rtlCol="0">
            <a:spAutoFit/>
          </a:bodyPr>
          <a:lstStyle/>
          <a:p>
            <a:r>
              <a:rPr lang="zh-cn" dirty="0">
                <a:solidFill>
                  <a:srgbClr val="F6891F"/>
                </a:solidFill>
                <a:latin typeface="Ubuntu Light" panose="020B0304030602030204" pitchFamily="34" charset="0"/>
                <a:ea typeface="SimSun" panose="02010600030101010101" pitchFamily="2" charset="-122"/>
              </a:rPr>
              <a:t>演讲技能</a:t>
            </a:r>
          </a:p>
        </p:txBody>
      </p:sp>
      <p:sp>
        <p:nvSpPr>
          <p:cNvPr id="39" name="TextBox 38">
            <a:extLst>
              <a:ext uri="{FF2B5EF4-FFF2-40B4-BE49-F238E27FC236}">
                <a16:creationId xmlns:a16="http://schemas.microsoft.com/office/drawing/2014/main" id="{10FC8C47-9730-16D2-79C7-BB7EC9232496}"/>
              </a:ext>
            </a:extLst>
          </p:cNvPr>
          <p:cNvSpPr txBox="1"/>
          <p:nvPr/>
        </p:nvSpPr>
        <p:spPr>
          <a:xfrm>
            <a:off x="917925" y="3579421"/>
            <a:ext cx="2016000" cy="369332"/>
          </a:xfrm>
          <a:prstGeom prst="rect">
            <a:avLst/>
          </a:prstGeom>
          <a:noFill/>
        </p:spPr>
        <p:txBody>
          <a:bodyPr wrap="square" rtlCol="0">
            <a:spAutoFit/>
          </a:bodyPr>
          <a:lstStyle/>
          <a:p>
            <a:r>
              <a:rPr lang="zh-cn" dirty="0">
                <a:solidFill>
                  <a:srgbClr val="F6891F"/>
                </a:solidFill>
                <a:latin typeface="Ubuntu Light" panose="020B0304030602030204" pitchFamily="34" charset="0"/>
                <a:ea typeface="SimSun" panose="02010600030101010101" pitchFamily="2" charset="-122"/>
              </a:rPr>
              <a:t>个人成长</a:t>
            </a:r>
          </a:p>
        </p:txBody>
      </p:sp>
      <p:sp>
        <p:nvSpPr>
          <p:cNvPr id="40" name="TextBox 39">
            <a:extLst>
              <a:ext uri="{FF2B5EF4-FFF2-40B4-BE49-F238E27FC236}">
                <a16:creationId xmlns:a16="http://schemas.microsoft.com/office/drawing/2014/main" id="{B59519D2-B1E0-7E15-6615-B1E2FC70AF3D}"/>
              </a:ext>
            </a:extLst>
          </p:cNvPr>
          <p:cNvSpPr txBox="1"/>
          <p:nvPr/>
        </p:nvSpPr>
        <p:spPr>
          <a:xfrm>
            <a:off x="2995419" y="3579421"/>
            <a:ext cx="2852317" cy="369332"/>
          </a:xfrm>
          <a:prstGeom prst="rect">
            <a:avLst/>
          </a:prstGeom>
          <a:noFill/>
        </p:spPr>
        <p:txBody>
          <a:bodyPr wrap="square" rtlCol="0">
            <a:spAutoFit/>
          </a:bodyPr>
          <a:lstStyle/>
          <a:p>
            <a:r>
              <a:rPr lang="zh-cn" dirty="0">
                <a:solidFill>
                  <a:srgbClr val="292662"/>
                </a:solidFill>
                <a:latin typeface="Ubuntu Light" panose="020B0304030602030204" pitchFamily="34" charset="0"/>
                <a:ea typeface="SimSun" panose="02010600030101010101" pitchFamily="2" charset="-122"/>
              </a:rPr>
              <a:t>社区联系</a:t>
            </a:r>
          </a:p>
        </p:txBody>
      </p:sp>
      <p:sp>
        <p:nvSpPr>
          <p:cNvPr id="41" name="TextBox 40">
            <a:extLst>
              <a:ext uri="{FF2B5EF4-FFF2-40B4-BE49-F238E27FC236}">
                <a16:creationId xmlns:a16="http://schemas.microsoft.com/office/drawing/2014/main" id="{89A86F7A-06BA-64A4-C2AF-FD43AF407AF2}"/>
              </a:ext>
            </a:extLst>
          </p:cNvPr>
          <p:cNvSpPr txBox="1"/>
          <p:nvPr/>
        </p:nvSpPr>
        <p:spPr>
          <a:xfrm>
            <a:off x="5944963" y="3579421"/>
            <a:ext cx="1767881" cy="369332"/>
          </a:xfrm>
          <a:prstGeom prst="rect">
            <a:avLst/>
          </a:prstGeom>
          <a:noFill/>
        </p:spPr>
        <p:txBody>
          <a:bodyPr wrap="square" rtlCol="0">
            <a:spAutoFit/>
          </a:bodyPr>
          <a:lstStyle/>
          <a:p>
            <a:r>
              <a:rPr lang="zh-cn" dirty="0">
                <a:solidFill>
                  <a:srgbClr val="F6891F"/>
                </a:solidFill>
                <a:latin typeface="Ubuntu Light" panose="020B0304030602030204" pitchFamily="34" charset="0"/>
                <a:ea typeface="SimSun" panose="02010600030101010101" pitchFamily="2" charset="-122"/>
              </a:rPr>
              <a:t>丰富的生活</a:t>
            </a:r>
          </a:p>
        </p:txBody>
      </p:sp>
      <p:sp>
        <p:nvSpPr>
          <p:cNvPr id="42" name="TextBox 41">
            <a:extLst>
              <a:ext uri="{FF2B5EF4-FFF2-40B4-BE49-F238E27FC236}">
                <a16:creationId xmlns:a16="http://schemas.microsoft.com/office/drawing/2014/main" id="{91D663AC-FA7E-C0AC-3FC1-F212C00CAECD}"/>
              </a:ext>
            </a:extLst>
          </p:cNvPr>
          <p:cNvSpPr txBox="1"/>
          <p:nvPr/>
        </p:nvSpPr>
        <p:spPr>
          <a:xfrm>
            <a:off x="4719100" y="3211831"/>
            <a:ext cx="1767882" cy="369332"/>
          </a:xfrm>
          <a:prstGeom prst="rect">
            <a:avLst/>
          </a:prstGeom>
          <a:noFill/>
        </p:spPr>
        <p:txBody>
          <a:bodyPr wrap="square" rtlCol="0">
            <a:spAutoFit/>
          </a:bodyPr>
          <a:lstStyle/>
          <a:p>
            <a:r>
              <a:rPr lang="zh-cn" dirty="0">
                <a:solidFill>
                  <a:srgbClr val="292662"/>
                </a:solidFill>
                <a:latin typeface="Ubuntu Light" panose="020B0304030602030204" pitchFamily="34" charset="0"/>
                <a:ea typeface="SimSun" panose="02010600030101010101" pitchFamily="2" charset="-122"/>
              </a:rPr>
              <a:t>赋权</a:t>
            </a:r>
          </a:p>
        </p:txBody>
      </p:sp>
      <p:sp>
        <p:nvSpPr>
          <p:cNvPr id="57" name="TextBox 56">
            <a:extLst>
              <a:ext uri="{FF2B5EF4-FFF2-40B4-BE49-F238E27FC236}">
                <a16:creationId xmlns:a16="http://schemas.microsoft.com/office/drawing/2014/main" id="{B50105DE-0FD5-75F2-9353-325FEE73F0A9}"/>
              </a:ext>
            </a:extLst>
          </p:cNvPr>
          <p:cNvSpPr txBox="1"/>
          <p:nvPr/>
        </p:nvSpPr>
        <p:spPr>
          <a:xfrm>
            <a:off x="917925" y="1710409"/>
            <a:ext cx="6517140" cy="424732"/>
          </a:xfrm>
          <a:prstGeom prst="rect">
            <a:avLst/>
          </a:prstGeom>
          <a:noFill/>
        </p:spPr>
        <p:txBody>
          <a:bodyPr wrap="square" rtlCol="0">
            <a:spAutoFit/>
          </a:bodyPr>
          <a:lstStyle/>
          <a:p>
            <a:pPr>
              <a:lnSpc>
                <a:spcPct val="90000"/>
              </a:lnSpc>
            </a:pPr>
            <a:r>
              <a:rPr lang="zh-cn" sz="2400" b="1" dirty="0">
                <a:solidFill>
                  <a:srgbClr val="292662"/>
                </a:solidFill>
                <a:latin typeface="Ubuntu" panose="020B0504030602030204" pitchFamily="34" charset="0"/>
                <a:ea typeface="SimSun" panose="02010600030101010101" pitchFamily="2" charset="-122"/>
              </a:rPr>
              <a:t>想想特奥会的作用</a:t>
            </a:r>
          </a:p>
        </p:txBody>
      </p:sp>
      <p:pic>
        <p:nvPicPr>
          <p:cNvPr id="59" name="Graphic 58">
            <a:extLst>
              <a:ext uri="{FF2B5EF4-FFF2-40B4-BE49-F238E27FC236}">
                <a16:creationId xmlns:a16="http://schemas.microsoft.com/office/drawing/2014/main" id="{9E5B0795-727E-D13F-0C15-0439CBB35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61605" y="2752422"/>
            <a:ext cx="3293166" cy="3660850"/>
          </a:xfrm>
          <a:prstGeom prst="rect">
            <a:avLst/>
          </a:prstGeom>
        </p:spPr>
      </p:pic>
      <p:sp>
        <p:nvSpPr>
          <p:cNvPr id="8" name="TextBox 7">
            <a:extLst>
              <a:ext uri="{FF2B5EF4-FFF2-40B4-BE49-F238E27FC236}">
                <a16:creationId xmlns:a16="http://schemas.microsoft.com/office/drawing/2014/main" id="{FD9109D3-7873-2C45-EB24-698FA3CD1137}"/>
              </a:ext>
            </a:extLst>
          </p:cNvPr>
          <p:cNvSpPr txBox="1"/>
          <p:nvPr/>
        </p:nvSpPr>
        <p:spPr>
          <a:xfrm>
            <a:off x="937229" y="4517212"/>
            <a:ext cx="5974217" cy="387029"/>
          </a:xfrm>
          <a:prstGeom prst="rect">
            <a:avLst/>
          </a:prstGeom>
          <a:noFill/>
        </p:spPr>
        <p:txBody>
          <a:bodyPr wrap="square" rtlCol="0">
            <a:spAutoFit/>
          </a:bodyPr>
          <a:lstStyle/>
          <a:p>
            <a:pPr marL="358775" indent="-358775">
              <a:lnSpc>
                <a:spcPct val="120000"/>
              </a:lnSpc>
              <a:spcAft>
                <a:spcPts val="1200"/>
              </a:spcAft>
              <a:buBlip>
                <a:blip r:embed="rId5"/>
              </a:buBlip>
            </a:pPr>
            <a:r>
              <a:rPr lang="zh-cn" dirty="0">
                <a:solidFill>
                  <a:srgbClr val="292662"/>
                </a:solidFill>
                <a:latin typeface="Ubuntu" panose="020B0504030602030204" pitchFamily="34" charset="0"/>
                <a:ea typeface="SimSun" panose="02010600030101010101" pitchFamily="2" charset="-122"/>
              </a:rPr>
              <a:t>特奥会</a:t>
            </a:r>
            <a:r>
              <a:rPr lang="zh-cn" b="1" dirty="0">
                <a:solidFill>
                  <a:srgbClr val="F6891F"/>
                </a:solidFill>
                <a:latin typeface="Ubuntu" panose="020B0504030602030204" pitchFamily="34" charset="0"/>
                <a:ea typeface="SimSun" panose="02010600030101010101" pitchFamily="2" charset="-122"/>
              </a:rPr>
              <a:t>解决了</a:t>
            </a:r>
            <a:r>
              <a:rPr lang="zh-cn" dirty="0">
                <a:solidFill>
                  <a:srgbClr val="292662"/>
                </a:solidFill>
                <a:latin typeface="Ubuntu" panose="020B0504030602030204" pitchFamily="34" charset="0"/>
                <a:ea typeface="SimSun" panose="02010600030101010101" pitchFamily="2" charset="-122"/>
              </a:rPr>
              <a:t>有智力和发育障碍的人士面临的问题。</a:t>
            </a:r>
          </a:p>
        </p:txBody>
      </p:sp>
      <p:sp>
        <p:nvSpPr>
          <p:cNvPr id="9" name="TextBox 8">
            <a:extLst>
              <a:ext uri="{FF2B5EF4-FFF2-40B4-BE49-F238E27FC236}">
                <a16:creationId xmlns:a16="http://schemas.microsoft.com/office/drawing/2014/main" id="{77636772-BC9F-415E-FC0F-BDFE5E879162}"/>
              </a:ext>
            </a:extLst>
          </p:cNvPr>
          <p:cNvSpPr txBox="1"/>
          <p:nvPr/>
        </p:nvSpPr>
        <p:spPr>
          <a:xfrm>
            <a:off x="937228" y="5111168"/>
            <a:ext cx="5974217" cy="387029"/>
          </a:xfrm>
          <a:prstGeom prst="rect">
            <a:avLst/>
          </a:prstGeom>
          <a:noFill/>
        </p:spPr>
        <p:txBody>
          <a:bodyPr wrap="square" rtlCol="0">
            <a:spAutoFit/>
          </a:bodyPr>
          <a:lstStyle/>
          <a:p>
            <a:pPr marL="358775" indent="-358775">
              <a:lnSpc>
                <a:spcPct val="120000"/>
              </a:lnSpc>
              <a:spcAft>
                <a:spcPts val="1200"/>
              </a:spcAft>
              <a:buBlip>
                <a:blip r:embed="rId5"/>
              </a:buBlip>
            </a:pPr>
            <a:r>
              <a:rPr lang="zh-cn" dirty="0">
                <a:solidFill>
                  <a:srgbClr val="292662"/>
                </a:solidFill>
                <a:latin typeface="Ubuntu" panose="020B0504030602030204" pitchFamily="34" charset="0"/>
                <a:ea typeface="SimSun" panose="02010600030101010101" pitchFamily="2" charset="-122"/>
              </a:rPr>
              <a:t>特奥会以真正重要的方式</a:t>
            </a:r>
            <a:r>
              <a:rPr lang="zh-cn" b="1" dirty="0">
                <a:solidFill>
                  <a:srgbClr val="F6891F"/>
                </a:solidFill>
                <a:latin typeface="Ubuntu" panose="020B0504030602030204" pitchFamily="34" charset="0"/>
                <a:ea typeface="SimSun" panose="02010600030101010101" pitchFamily="2" charset="-122"/>
              </a:rPr>
              <a:t>改变了人们的生活。</a:t>
            </a:r>
          </a:p>
        </p:txBody>
      </p:sp>
      <p:sp>
        <p:nvSpPr>
          <p:cNvPr id="5" name="Text Placeholder 1">
            <a:extLst>
              <a:ext uri="{FF2B5EF4-FFF2-40B4-BE49-F238E27FC236}">
                <a16:creationId xmlns:a16="http://schemas.microsoft.com/office/drawing/2014/main" id="{37FAAAA3-350F-A642-959F-8E8E9B452281}"/>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6" name="Text Placeholder 3">
            <a:extLst>
              <a:ext uri="{FF2B5EF4-FFF2-40B4-BE49-F238E27FC236}">
                <a16:creationId xmlns:a16="http://schemas.microsoft.com/office/drawing/2014/main" id="{9716ADC0-67F0-C536-C8E5-1CB94F208199}"/>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217654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2835-5416-5039-CAFC-7F17C8B9D3D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0247875-50C8-F3F1-59FB-CEBDC350F383}"/>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C9EAFF8B-8214-449D-91E8-81F960A8D4E0}"/>
              </a:ext>
            </a:extLst>
          </p:cNvPr>
          <p:cNvSpPr txBox="1"/>
          <p:nvPr/>
        </p:nvSpPr>
        <p:spPr>
          <a:xfrm>
            <a:off x="694019" y="2218441"/>
            <a:ext cx="5275064" cy="1984198"/>
          </a:xfrm>
          <a:prstGeom prst="rect">
            <a:avLst/>
          </a:prstGeom>
          <a:noFill/>
        </p:spPr>
        <p:txBody>
          <a:bodyPr wrap="square" rtlCol="0">
            <a:spAutoFit/>
          </a:bodyPr>
          <a:lstStyle/>
          <a:p>
            <a:pPr>
              <a:lnSpc>
                <a:spcPct val="110000"/>
              </a:lnSpc>
              <a:spcAft>
                <a:spcPts val="1200"/>
              </a:spcAft>
            </a:pPr>
            <a:r>
              <a:rPr lang="zh-cn" sz="1800" dirty="0">
                <a:solidFill>
                  <a:srgbClr val="292662"/>
                </a:solidFill>
                <a:latin typeface="Ubuntu" panose="020B0504030602030204" pitchFamily="34" charset="0"/>
                <a:ea typeface="SimSun" panose="02010600030101010101" pitchFamily="2" charset="-122"/>
              </a:rPr>
              <a:t>世界上大多数人</a:t>
            </a:r>
            <a:r>
              <a:rPr lang="zh-cn" sz="1800">
                <a:solidFill>
                  <a:srgbClr val="292662"/>
                </a:solidFill>
                <a:latin typeface="Ubuntu" panose="020B0504030602030204" pitchFamily="34" charset="0"/>
                <a:ea typeface="SimSun" panose="02010600030101010101" pitchFamily="2" charset="-122"/>
              </a:rPr>
              <a:t>都不了解有智力和发育障碍</a:t>
            </a:r>
            <a:br>
              <a:rPr lang="en-US" altLang="zh-CN" sz="1800">
                <a:solidFill>
                  <a:srgbClr val="292662"/>
                </a:solidFill>
                <a:latin typeface="Ubuntu" panose="020B0504030602030204" pitchFamily="34" charset="0"/>
                <a:ea typeface="SimSun" panose="02010600030101010101" pitchFamily="2" charset="-122"/>
              </a:rPr>
            </a:br>
            <a:r>
              <a:rPr lang="zh-cn" sz="1800">
                <a:solidFill>
                  <a:srgbClr val="292662"/>
                </a:solidFill>
                <a:latin typeface="Ubuntu" panose="020B0504030602030204" pitchFamily="34" charset="0"/>
                <a:ea typeface="SimSun" panose="02010600030101010101" pitchFamily="2" charset="-122"/>
              </a:rPr>
              <a:t>的</a:t>
            </a:r>
            <a:r>
              <a:rPr lang="zh-cn" sz="1800" dirty="0">
                <a:solidFill>
                  <a:srgbClr val="292662"/>
                </a:solidFill>
                <a:latin typeface="Ubuntu" panose="020B0504030602030204" pitchFamily="34" charset="0"/>
                <a:ea typeface="SimSun" panose="02010600030101010101" pitchFamily="2" charset="-122"/>
              </a:rPr>
              <a:t>人士的潜力和天赋。</a:t>
            </a:r>
          </a:p>
          <a:p>
            <a:pPr>
              <a:lnSpc>
                <a:spcPct val="110000"/>
              </a:lnSpc>
              <a:spcAft>
                <a:spcPts val="1200"/>
              </a:spcAft>
            </a:pPr>
            <a:r>
              <a:rPr lang="zh-cn" sz="1800" dirty="0">
                <a:solidFill>
                  <a:srgbClr val="292662"/>
                </a:solidFill>
                <a:latin typeface="Ubuntu" panose="020B0504030602030204" pitchFamily="34" charset="0"/>
                <a:ea typeface="SimSun" panose="02010600030101010101" pitchFamily="2" charset="-122"/>
              </a:rPr>
              <a:t>如果我们不向其他人解释特奥会的工作和影响力，</a:t>
            </a:r>
            <a:r>
              <a:rPr lang="zh-cn" sz="1800" b="1" dirty="0">
                <a:solidFill>
                  <a:srgbClr val="F6891F"/>
                </a:solidFill>
                <a:latin typeface="Ubuntu" panose="020B0504030602030204" pitchFamily="34" charset="0"/>
                <a:ea typeface="SimSun" panose="02010600030101010101" pitchFamily="2" charset="-122"/>
              </a:rPr>
              <a:t>他们可能永远无法理解。</a:t>
            </a:r>
          </a:p>
          <a:p>
            <a:pPr>
              <a:lnSpc>
                <a:spcPct val="110000"/>
              </a:lnSpc>
              <a:spcAft>
                <a:spcPts val="1200"/>
              </a:spcAft>
            </a:pPr>
            <a:r>
              <a:rPr lang="zh-cn" sz="2400" b="1" dirty="0">
                <a:solidFill>
                  <a:srgbClr val="292662"/>
                </a:solidFill>
                <a:latin typeface="Ubuntu" panose="020B0504030602030204" pitchFamily="34" charset="0"/>
                <a:ea typeface="SimSun" panose="02010600030101010101" pitchFamily="2" charset="-122"/>
              </a:rPr>
              <a:t>我们用</a:t>
            </a:r>
            <a:r>
              <a:rPr lang="zh-cn" sz="2400" b="1" dirty="0">
                <a:solidFill>
                  <a:srgbClr val="F6891F"/>
                </a:solidFill>
                <a:latin typeface="Ubuntu" panose="020B0504030602030204" pitchFamily="34" charset="0"/>
                <a:ea typeface="SimSun" panose="02010600030101010101" pitchFamily="2" charset="-122"/>
              </a:rPr>
              <a:t>故事</a:t>
            </a:r>
            <a:r>
              <a:rPr lang="zh-cn" sz="2400" b="1" dirty="0">
                <a:solidFill>
                  <a:srgbClr val="292662"/>
                </a:solidFill>
                <a:latin typeface="Ubuntu" panose="020B0504030602030204" pitchFamily="34" charset="0"/>
                <a:ea typeface="SimSun" panose="02010600030101010101" pitchFamily="2" charset="-122"/>
              </a:rPr>
              <a:t>来解释这些事情。</a:t>
            </a:r>
          </a:p>
        </p:txBody>
      </p:sp>
      <p:pic>
        <p:nvPicPr>
          <p:cNvPr id="14" name="Graphic 13">
            <a:extLst>
              <a:ext uri="{FF2B5EF4-FFF2-40B4-BE49-F238E27FC236}">
                <a16:creationId xmlns:a16="http://schemas.microsoft.com/office/drawing/2014/main" id="{2BA14849-144E-FC96-F153-5BE51A3BF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pic>
        <p:nvPicPr>
          <p:cNvPr id="30" name="Graphic 29">
            <a:extLst>
              <a:ext uri="{FF2B5EF4-FFF2-40B4-BE49-F238E27FC236}">
                <a16:creationId xmlns:a16="http://schemas.microsoft.com/office/drawing/2014/main" id="{FC825F47-1B5B-B977-3A2C-74E7E768AE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498">
            <a:off x="5636048" y="1558937"/>
            <a:ext cx="2294247" cy="2658321"/>
          </a:xfrm>
          <a:prstGeom prst="rect">
            <a:avLst/>
          </a:prstGeom>
        </p:spPr>
      </p:pic>
      <p:pic>
        <p:nvPicPr>
          <p:cNvPr id="32" name="Graphic 31">
            <a:extLst>
              <a:ext uri="{FF2B5EF4-FFF2-40B4-BE49-F238E27FC236}">
                <a16:creationId xmlns:a16="http://schemas.microsoft.com/office/drawing/2014/main" id="{94C39C32-0F75-8601-CEDD-C8761DDAC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1749" y="1338114"/>
            <a:ext cx="813056" cy="1822366"/>
          </a:xfrm>
          <a:prstGeom prst="rect">
            <a:avLst/>
          </a:prstGeom>
        </p:spPr>
      </p:pic>
      <p:sp>
        <p:nvSpPr>
          <p:cNvPr id="16" name="TextBox 15">
            <a:extLst>
              <a:ext uri="{FF2B5EF4-FFF2-40B4-BE49-F238E27FC236}">
                <a16:creationId xmlns:a16="http://schemas.microsoft.com/office/drawing/2014/main" id="{51A30EBA-2FAB-AFDD-E363-BAB5CF338359}"/>
              </a:ext>
            </a:extLst>
          </p:cNvPr>
          <p:cNvSpPr txBox="1"/>
          <p:nvPr/>
        </p:nvSpPr>
        <p:spPr>
          <a:xfrm>
            <a:off x="5969083" y="1482451"/>
            <a:ext cx="2269736" cy="646331"/>
          </a:xfrm>
          <a:prstGeom prst="rect">
            <a:avLst/>
          </a:prstGeom>
          <a:solidFill>
            <a:schemeClr val="bg1"/>
          </a:solidFill>
        </p:spPr>
        <p:txBody>
          <a:bodyPr wrap="square" rtlCol="0">
            <a:spAutoFit/>
          </a:bodyPr>
          <a:lstStyle/>
          <a:p>
            <a:r>
              <a:rPr lang="zh-cn" sz="1200" dirty="0">
                <a:solidFill>
                  <a:srgbClr val="292662"/>
                </a:solidFill>
                <a:latin typeface="Ubuntu Light" panose="020B0304030602030204" pitchFamily="34" charset="0"/>
                <a:ea typeface="SimSun" panose="02010600030101010101" pitchFamily="2" charset="-122"/>
              </a:rPr>
              <a:t>我们理解使命。</a:t>
            </a:r>
          </a:p>
          <a:p>
            <a:r>
              <a:rPr lang="zh-cn" sz="1200" dirty="0">
                <a:solidFill>
                  <a:srgbClr val="292662"/>
                </a:solidFill>
                <a:latin typeface="Ubuntu Light" panose="020B0304030602030204" pitchFamily="34" charset="0"/>
                <a:ea typeface="SimSun" panose="02010600030101010101" pitchFamily="2" charset="-122"/>
              </a:rPr>
              <a:t>我们了解这项工作。</a:t>
            </a:r>
          </a:p>
          <a:p>
            <a:r>
              <a:rPr lang="zh-cn" sz="1200" dirty="0">
                <a:solidFill>
                  <a:srgbClr val="292662"/>
                </a:solidFill>
                <a:latin typeface="Ubuntu Light" panose="020B0304030602030204" pitchFamily="34" charset="0"/>
                <a:ea typeface="SimSun" panose="02010600030101010101" pitchFamily="2" charset="-122"/>
              </a:rPr>
              <a:t>我们知道这项工作的价值。</a:t>
            </a:r>
          </a:p>
        </p:txBody>
      </p:sp>
      <p:sp>
        <p:nvSpPr>
          <p:cNvPr id="22" name="Rectangle: Rounded Corners 21">
            <a:extLst>
              <a:ext uri="{FF2B5EF4-FFF2-40B4-BE49-F238E27FC236}">
                <a16:creationId xmlns:a16="http://schemas.microsoft.com/office/drawing/2014/main" id="{FBEF56A2-0E18-F4C5-891C-A3EC7EC0945B}"/>
              </a:ext>
            </a:extLst>
          </p:cNvPr>
          <p:cNvSpPr/>
          <p:nvPr/>
        </p:nvSpPr>
        <p:spPr>
          <a:xfrm>
            <a:off x="5621867" y="1205452"/>
            <a:ext cx="2591553" cy="27699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3" name="TextBox 22">
            <a:extLst>
              <a:ext uri="{FF2B5EF4-FFF2-40B4-BE49-F238E27FC236}">
                <a16:creationId xmlns:a16="http://schemas.microsoft.com/office/drawing/2014/main" id="{2A6B3B4B-41D5-A407-9388-7552CB604AB3}"/>
              </a:ext>
            </a:extLst>
          </p:cNvPr>
          <p:cNvSpPr txBox="1"/>
          <p:nvPr/>
        </p:nvSpPr>
        <p:spPr>
          <a:xfrm>
            <a:off x="5621867" y="1205452"/>
            <a:ext cx="2569882" cy="276999"/>
          </a:xfrm>
          <a:prstGeom prst="rect">
            <a:avLst/>
          </a:prstGeom>
          <a:noFill/>
        </p:spPr>
        <p:txBody>
          <a:bodyPr wrap="square" rtlCol="0">
            <a:spAutoFit/>
          </a:bodyPr>
          <a:lstStyle/>
          <a:p>
            <a:pPr algn="ctr"/>
            <a:r>
              <a:rPr lang="zh-cn" sz="1200" b="1" i="1" dirty="0">
                <a:solidFill>
                  <a:srgbClr val="292662"/>
                </a:solidFill>
                <a:latin typeface="Ubuntu Light" panose="020B0304030602030204" pitchFamily="34" charset="0"/>
                <a:ea typeface="SimSun" panose="02010600030101010101" pitchFamily="2" charset="-122"/>
              </a:rPr>
              <a:t>特奥会内的人</a:t>
            </a:r>
          </a:p>
        </p:txBody>
      </p:sp>
      <p:sp>
        <p:nvSpPr>
          <p:cNvPr id="6" name="Text Placeholder 1">
            <a:extLst>
              <a:ext uri="{FF2B5EF4-FFF2-40B4-BE49-F238E27FC236}">
                <a16:creationId xmlns:a16="http://schemas.microsoft.com/office/drawing/2014/main" id="{7417E3FB-0CF0-4A8B-53D1-D2A9311C3963}"/>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7" name="Text Placeholder 3">
            <a:extLst>
              <a:ext uri="{FF2B5EF4-FFF2-40B4-BE49-F238E27FC236}">
                <a16:creationId xmlns:a16="http://schemas.microsoft.com/office/drawing/2014/main" id="{96C3327A-DE67-6D49-19CF-564193A5945A}"/>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42079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EB3A-E39C-09A2-DBE1-CBE56F045F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256A388-6571-0B45-BEDD-1B874D8A5546}"/>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6" name="TextBox 5">
            <a:extLst>
              <a:ext uri="{FF2B5EF4-FFF2-40B4-BE49-F238E27FC236}">
                <a16:creationId xmlns:a16="http://schemas.microsoft.com/office/drawing/2014/main" id="{3D07369D-01A1-E949-ECDD-E145A0948840}"/>
              </a:ext>
            </a:extLst>
          </p:cNvPr>
          <p:cNvSpPr txBox="1"/>
          <p:nvPr/>
        </p:nvSpPr>
        <p:spPr>
          <a:xfrm>
            <a:off x="5894747" y="3262362"/>
            <a:ext cx="4400550" cy="719428"/>
          </a:xfrm>
          <a:prstGeom prst="rect">
            <a:avLst/>
          </a:prstGeom>
          <a:noFill/>
        </p:spPr>
        <p:txBody>
          <a:bodyPr wrap="square" rtlCol="0">
            <a:spAutoFit/>
          </a:bodyPr>
          <a:lstStyle/>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影响力故事</a:t>
            </a:r>
            <a:r>
              <a:rPr lang="zh-cn" b="1" dirty="0">
                <a:solidFill>
                  <a:srgbClr val="F6891F"/>
                </a:solidFill>
                <a:latin typeface="Ubuntu Light" panose="020B0304030602030204" pitchFamily="34" charset="0"/>
                <a:ea typeface="SimSun" panose="02010600030101010101" pitchFamily="2" charset="-122"/>
              </a:rPr>
              <a:t>仔细解释了</a:t>
            </a:r>
            <a:r>
              <a:rPr lang="zh-cn" dirty="0">
                <a:solidFill>
                  <a:srgbClr val="292662"/>
                </a:solidFill>
                <a:latin typeface="Ubuntu" panose="020B0504030602030204" pitchFamily="34" charset="0"/>
                <a:ea typeface="SimSun" panose="02010600030101010101" pitchFamily="2" charset="-122"/>
              </a:rPr>
              <a:t>特奥会如何</a:t>
            </a:r>
            <a:r>
              <a:rPr lang="zh-cn" b="1" dirty="0">
                <a:solidFill>
                  <a:srgbClr val="292662"/>
                </a:solidFill>
                <a:latin typeface="Ubuntu Light" panose="020B0304030602030204" pitchFamily="34" charset="0"/>
                <a:ea typeface="SimSun" panose="02010600030101010101" pitchFamily="2" charset="-122"/>
              </a:rPr>
              <a:t>改变</a:t>
            </a:r>
            <a:r>
              <a:rPr lang="zh-cn" dirty="0">
                <a:solidFill>
                  <a:srgbClr val="292662"/>
                </a:solidFill>
                <a:latin typeface="Ubuntu" panose="020B0504030602030204" pitchFamily="34" charset="0"/>
                <a:ea typeface="SimSun" panose="02010600030101010101" pitchFamily="2" charset="-122"/>
              </a:rPr>
              <a:t>一个人的生活。</a:t>
            </a:r>
          </a:p>
        </p:txBody>
      </p:sp>
      <p:sp>
        <p:nvSpPr>
          <p:cNvPr id="7" name="TextBox 6">
            <a:extLst>
              <a:ext uri="{FF2B5EF4-FFF2-40B4-BE49-F238E27FC236}">
                <a16:creationId xmlns:a16="http://schemas.microsoft.com/office/drawing/2014/main" id="{B9CC8551-885F-80C9-D4FC-D76AB392C017}"/>
              </a:ext>
            </a:extLst>
          </p:cNvPr>
          <p:cNvSpPr txBox="1"/>
          <p:nvPr/>
        </p:nvSpPr>
        <p:spPr>
          <a:xfrm>
            <a:off x="5894747" y="4122847"/>
            <a:ext cx="4743449" cy="719428"/>
          </a:xfrm>
          <a:prstGeom prst="rect">
            <a:avLst/>
          </a:prstGeom>
          <a:noFill/>
        </p:spPr>
        <p:txBody>
          <a:bodyPr wrap="square" rtlCol="0">
            <a:spAutoFit/>
          </a:bodyPr>
          <a:lstStyle/>
          <a:p>
            <a:pPr>
              <a:lnSpc>
                <a:spcPct val="120000"/>
              </a:lnSpc>
              <a:spcAft>
                <a:spcPts val="1200"/>
              </a:spcAft>
            </a:pPr>
            <a:r>
              <a:rPr lang="zh-cn" dirty="0">
                <a:solidFill>
                  <a:srgbClr val="292662"/>
                </a:solidFill>
                <a:latin typeface="Ubuntu" panose="020B0504030602030204" pitchFamily="34" charset="0"/>
                <a:ea typeface="SimSun" panose="02010600030101010101" pitchFamily="2" charset="-122"/>
              </a:rPr>
              <a:t>展示影响力的关键是解释特奥会做了什么和结果发生了什么。</a:t>
            </a:r>
          </a:p>
        </p:txBody>
      </p:sp>
      <p:sp>
        <p:nvSpPr>
          <p:cNvPr id="5" name="TextBox 4">
            <a:extLst>
              <a:ext uri="{FF2B5EF4-FFF2-40B4-BE49-F238E27FC236}">
                <a16:creationId xmlns:a16="http://schemas.microsoft.com/office/drawing/2014/main" id="{30910DC9-400F-FB5F-E155-781C8FD04A17}"/>
              </a:ext>
            </a:extLst>
          </p:cNvPr>
          <p:cNvSpPr txBox="1"/>
          <p:nvPr/>
        </p:nvSpPr>
        <p:spPr>
          <a:xfrm>
            <a:off x="5511706" y="2133600"/>
            <a:ext cx="6517140" cy="424732"/>
          </a:xfrm>
          <a:prstGeom prst="rect">
            <a:avLst/>
          </a:prstGeom>
          <a:noFill/>
        </p:spPr>
        <p:txBody>
          <a:bodyPr wrap="square" rtlCol="0">
            <a:spAutoFit/>
          </a:bodyPr>
          <a:lstStyle/>
          <a:p>
            <a:pPr>
              <a:lnSpc>
                <a:spcPct val="90000"/>
              </a:lnSpc>
            </a:pPr>
            <a:r>
              <a:rPr lang="zh-cn" sz="2400" b="1" dirty="0">
                <a:solidFill>
                  <a:srgbClr val="292662"/>
                </a:solidFill>
                <a:latin typeface="Ubuntu" panose="020B0504030602030204" pitchFamily="34" charset="0"/>
                <a:ea typeface="SimSun" panose="02010600030101010101" pitchFamily="2" charset="-122"/>
              </a:rPr>
              <a:t>一个人生活中的变化就是影响力</a:t>
            </a:r>
          </a:p>
        </p:txBody>
      </p:sp>
      <p:pic>
        <p:nvPicPr>
          <p:cNvPr id="15" name="Picture 14">
            <a:extLst>
              <a:ext uri="{FF2B5EF4-FFF2-40B4-BE49-F238E27FC236}">
                <a16:creationId xmlns:a16="http://schemas.microsoft.com/office/drawing/2014/main" id="{9D23D154-E374-2B7C-A248-5315CBABAC95}"/>
              </a:ext>
            </a:extLst>
          </p:cNvPr>
          <p:cNvPicPr>
            <a:picLocks noChangeAspect="1"/>
          </p:cNvPicPr>
          <p:nvPr/>
        </p:nvPicPr>
        <p:blipFill>
          <a:blip r:embed="rId3">
            <a:extLst>
              <a:ext uri="{28A0092B-C50C-407E-A947-70E740481C1C}">
                <a14:useLocalDpi xmlns:a14="http://schemas.microsoft.com/office/drawing/2010/main" val="0"/>
              </a:ext>
            </a:extLst>
          </a:blip>
          <a:srcRect l="8322" r="8322"/>
          <a:stretch/>
        </p:blipFill>
        <p:spPr>
          <a:xfrm>
            <a:off x="-1" y="1635047"/>
            <a:ext cx="5200651" cy="4152298"/>
          </a:xfrm>
          <a:prstGeom prst="rect">
            <a:avLst/>
          </a:prstGeom>
        </p:spPr>
      </p:pic>
      <p:sp>
        <p:nvSpPr>
          <p:cNvPr id="16" name="TextBox 15">
            <a:extLst>
              <a:ext uri="{FF2B5EF4-FFF2-40B4-BE49-F238E27FC236}">
                <a16:creationId xmlns:a16="http://schemas.microsoft.com/office/drawing/2014/main" id="{40914F14-42D5-1A07-EE62-1B47ABCB3A1D}"/>
              </a:ext>
            </a:extLst>
          </p:cNvPr>
          <p:cNvSpPr txBox="1"/>
          <p:nvPr/>
        </p:nvSpPr>
        <p:spPr>
          <a:xfrm>
            <a:off x="5511706" y="2707295"/>
            <a:ext cx="5974217" cy="486993"/>
          </a:xfrm>
          <a:prstGeom prst="rect">
            <a:avLst/>
          </a:prstGeom>
          <a:noFill/>
        </p:spPr>
        <p:txBody>
          <a:bodyPr wrap="square" rtlCol="0">
            <a:spAutoFit/>
          </a:bodyPr>
          <a:lstStyle/>
          <a:p>
            <a:pPr marL="358775" indent="-358775">
              <a:lnSpc>
                <a:spcPct val="120000"/>
              </a:lnSpc>
              <a:spcAft>
                <a:spcPts val="1200"/>
              </a:spcAft>
              <a:buBlip>
                <a:blip r:embed="rId4"/>
              </a:buBlip>
            </a:pPr>
            <a:r>
              <a:rPr lang="zh-cn" sz="2400" dirty="0">
                <a:solidFill>
                  <a:srgbClr val="292662"/>
                </a:solidFill>
                <a:latin typeface="Ubuntu" panose="020B0504030602030204" pitchFamily="34" charset="0"/>
                <a:ea typeface="SimSun" panose="02010600030101010101" pitchFamily="2" charset="-122"/>
              </a:rPr>
              <a:t>影响力就是</a:t>
            </a:r>
            <a:r>
              <a:rPr lang="zh-cn" sz="2400" b="1" dirty="0">
                <a:solidFill>
                  <a:srgbClr val="F6891F"/>
                </a:solidFill>
                <a:latin typeface="Ubuntu" panose="020B0504030602030204" pitchFamily="34" charset="0"/>
                <a:ea typeface="SimSun" panose="02010600030101010101" pitchFamily="2" charset="-122"/>
              </a:rPr>
              <a:t>改变</a:t>
            </a:r>
            <a:r>
              <a:rPr lang="zh-cn" sz="2400" dirty="0">
                <a:solidFill>
                  <a:srgbClr val="292662"/>
                </a:solidFill>
                <a:latin typeface="Ubuntu" panose="020B0504030602030204" pitchFamily="34" charset="0"/>
                <a:ea typeface="SimSun" panose="02010600030101010101" pitchFamily="2" charset="-122"/>
              </a:rPr>
              <a:t>。</a:t>
            </a:r>
          </a:p>
        </p:txBody>
      </p:sp>
      <p:sp>
        <p:nvSpPr>
          <p:cNvPr id="8" name="Text Placeholder 1">
            <a:extLst>
              <a:ext uri="{FF2B5EF4-FFF2-40B4-BE49-F238E27FC236}">
                <a16:creationId xmlns:a16="http://schemas.microsoft.com/office/drawing/2014/main" id="{66E97434-B260-2235-B2FF-2141DCEA6F02}"/>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9" name="Text Placeholder 3">
            <a:extLst>
              <a:ext uri="{FF2B5EF4-FFF2-40B4-BE49-F238E27FC236}">
                <a16:creationId xmlns:a16="http://schemas.microsoft.com/office/drawing/2014/main" id="{D6C8673A-4E66-86CF-D9DB-75A1D096407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66038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E37E93-AAA3-447F-737B-94A762E22607}"/>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6" name="TextBox 5">
            <a:extLst>
              <a:ext uri="{FF2B5EF4-FFF2-40B4-BE49-F238E27FC236}">
                <a16:creationId xmlns:a16="http://schemas.microsoft.com/office/drawing/2014/main" id="{1421AF0C-2F0A-6ACC-CF83-78779FC44DD9}"/>
              </a:ext>
            </a:extLst>
          </p:cNvPr>
          <p:cNvSpPr txBox="1"/>
          <p:nvPr/>
        </p:nvSpPr>
        <p:spPr>
          <a:xfrm>
            <a:off x="673006" y="1957658"/>
            <a:ext cx="6517140" cy="424732"/>
          </a:xfrm>
          <a:prstGeom prst="rect">
            <a:avLst/>
          </a:prstGeom>
          <a:noFill/>
        </p:spPr>
        <p:txBody>
          <a:bodyPr wrap="square" rtlCol="0">
            <a:spAutoFit/>
          </a:bodyPr>
          <a:lstStyle/>
          <a:p>
            <a:pPr>
              <a:lnSpc>
                <a:spcPct val="90000"/>
              </a:lnSpc>
            </a:pPr>
            <a:r>
              <a:rPr lang="zh-cn" sz="2400" b="1" dirty="0">
                <a:solidFill>
                  <a:srgbClr val="292662"/>
                </a:solidFill>
                <a:latin typeface="Ubuntu" panose="020B0504030602030204" pitchFamily="34" charset="0"/>
                <a:ea typeface="SimSun" panose="02010600030101010101" pitchFamily="2" charset="-122"/>
              </a:rPr>
              <a:t>所有故事都有三个部分：</a:t>
            </a:r>
          </a:p>
        </p:txBody>
      </p:sp>
      <p:sp>
        <p:nvSpPr>
          <p:cNvPr id="9" name="TextBox 8">
            <a:extLst>
              <a:ext uri="{FF2B5EF4-FFF2-40B4-BE49-F238E27FC236}">
                <a16:creationId xmlns:a16="http://schemas.microsoft.com/office/drawing/2014/main" id="{D88C54B8-330E-2DF4-C1F8-24322890D294}"/>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zh-cn" sz="1700" b="1" dirty="0">
                <a:solidFill>
                  <a:srgbClr val="292662"/>
                </a:solidFill>
                <a:latin typeface="Ubuntu" panose="020B0504030602030204" pitchFamily="34" charset="0"/>
                <a:ea typeface="SimSun" panose="02010600030101010101" pitchFamily="2" charset="-122"/>
              </a:rPr>
              <a:t>情况</a:t>
            </a:r>
          </a:p>
        </p:txBody>
      </p:sp>
      <p:sp>
        <p:nvSpPr>
          <p:cNvPr id="10" name="TextBox 9">
            <a:extLst>
              <a:ext uri="{FF2B5EF4-FFF2-40B4-BE49-F238E27FC236}">
                <a16:creationId xmlns:a16="http://schemas.microsoft.com/office/drawing/2014/main" id="{FA3EF445-8A9B-7BAB-AB01-80F7BF403D87}"/>
              </a:ext>
            </a:extLst>
          </p:cNvPr>
          <p:cNvSpPr txBox="1"/>
          <p:nvPr/>
        </p:nvSpPr>
        <p:spPr>
          <a:xfrm>
            <a:off x="3997222" y="3915132"/>
            <a:ext cx="3745500" cy="371897"/>
          </a:xfrm>
          <a:prstGeom prst="rect">
            <a:avLst/>
          </a:prstGeom>
          <a:noFill/>
        </p:spPr>
        <p:txBody>
          <a:bodyPr wrap="square" rtlCol="0">
            <a:spAutoFit/>
          </a:bodyPr>
          <a:lstStyle/>
          <a:p>
            <a:pPr>
              <a:lnSpc>
                <a:spcPct val="120000"/>
              </a:lnSpc>
              <a:spcAft>
                <a:spcPts val="1200"/>
              </a:spcAft>
            </a:pPr>
            <a:r>
              <a:rPr lang="zh-cn" sz="1700" b="1" dirty="0">
                <a:solidFill>
                  <a:srgbClr val="292662"/>
                </a:solidFill>
                <a:latin typeface="Ubuntu" panose="020B0504030602030204" pitchFamily="34" charset="0"/>
                <a:ea typeface="SimSun" panose="02010600030101010101" pitchFamily="2" charset="-122"/>
              </a:rPr>
              <a:t>有些事情改变了情况</a:t>
            </a:r>
          </a:p>
        </p:txBody>
      </p:sp>
      <p:sp>
        <p:nvSpPr>
          <p:cNvPr id="11" name="TextBox 10">
            <a:extLst>
              <a:ext uri="{FF2B5EF4-FFF2-40B4-BE49-F238E27FC236}">
                <a16:creationId xmlns:a16="http://schemas.microsoft.com/office/drawing/2014/main" id="{21FE1607-5166-A749-5EA2-02301C6799CC}"/>
              </a:ext>
            </a:extLst>
          </p:cNvPr>
          <p:cNvSpPr txBox="1"/>
          <p:nvPr/>
        </p:nvSpPr>
        <p:spPr>
          <a:xfrm>
            <a:off x="8379381" y="3924569"/>
            <a:ext cx="3232244" cy="371897"/>
          </a:xfrm>
          <a:prstGeom prst="rect">
            <a:avLst/>
          </a:prstGeom>
          <a:noFill/>
        </p:spPr>
        <p:txBody>
          <a:bodyPr wrap="square" rtlCol="0">
            <a:spAutoFit/>
          </a:bodyPr>
          <a:lstStyle/>
          <a:p>
            <a:pPr>
              <a:lnSpc>
                <a:spcPct val="120000"/>
              </a:lnSpc>
              <a:spcAft>
                <a:spcPts val="1200"/>
              </a:spcAft>
            </a:pPr>
            <a:r>
              <a:rPr lang="zh-cn" sz="1700" b="1" dirty="0">
                <a:solidFill>
                  <a:srgbClr val="292662"/>
                </a:solidFill>
                <a:latin typeface="Ubuntu" panose="020B0504030602030204" pitchFamily="34" charset="0"/>
                <a:ea typeface="SimSun" panose="02010600030101010101" pitchFamily="2" charset="-122"/>
              </a:rPr>
              <a:t>这种变化的结果。</a:t>
            </a:r>
          </a:p>
        </p:txBody>
      </p:sp>
      <p:sp>
        <p:nvSpPr>
          <p:cNvPr id="12" name="TextBox 11">
            <a:extLst>
              <a:ext uri="{FF2B5EF4-FFF2-40B4-BE49-F238E27FC236}">
                <a16:creationId xmlns:a16="http://schemas.microsoft.com/office/drawing/2014/main" id="{50668439-A80B-2831-C3AB-A3094CAC3B6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zh-cn" b="1" dirty="0">
                <a:solidFill>
                  <a:srgbClr val="F6891F"/>
                </a:solidFill>
                <a:latin typeface="Ubuntu" panose="020B0504030602030204" pitchFamily="34" charset="0"/>
                <a:ea typeface="SimSun" panose="02010600030101010101" pitchFamily="2" charset="-122"/>
              </a:rPr>
              <a:t>开头</a:t>
            </a:r>
          </a:p>
        </p:txBody>
      </p:sp>
      <p:sp>
        <p:nvSpPr>
          <p:cNvPr id="13" name="TextBox 12">
            <a:extLst>
              <a:ext uri="{FF2B5EF4-FFF2-40B4-BE49-F238E27FC236}">
                <a16:creationId xmlns:a16="http://schemas.microsoft.com/office/drawing/2014/main" id="{52E0925D-E3B9-3C9B-09D3-C6CACE3A590A}"/>
              </a:ext>
            </a:extLst>
          </p:cNvPr>
          <p:cNvSpPr txBox="1"/>
          <p:nvPr/>
        </p:nvSpPr>
        <p:spPr>
          <a:xfrm>
            <a:off x="4008108" y="3414723"/>
            <a:ext cx="3182038" cy="388311"/>
          </a:xfrm>
          <a:prstGeom prst="rect">
            <a:avLst/>
          </a:prstGeom>
          <a:noFill/>
        </p:spPr>
        <p:txBody>
          <a:bodyPr wrap="square" rtlCol="0">
            <a:spAutoFit/>
          </a:bodyPr>
          <a:lstStyle/>
          <a:p>
            <a:pPr>
              <a:lnSpc>
                <a:spcPct val="120000"/>
              </a:lnSpc>
              <a:spcAft>
                <a:spcPts val="1200"/>
              </a:spcAft>
            </a:pPr>
            <a:r>
              <a:rPr lang="zh-cn" b="1" dirty="0">
                <a:solidFill>
                  <a:srgbClr val="F6891F"/>
                </a:solidFill>
                <a:latin typeface="Ubuntu" panose="020B0504030602030204" pitchFamily="34" charset="0"/>
                <a:ea typeface="SimSun" panose="02010600030101010101" pitchFamily="2" charset="-122"/>
              </a:rPr>
              <a:t>中间</a:t>
            </a:r>
          </a:p>
        </p:txBody>
      </p:sp>
      <p:sp>
        <p:nvSpPr>
          <p:cNvPr id="14" name="TextBox 13">
            <a:extLst>
              <a:ext uri="{FF2B5EF4-FFF2-40B4-BE49-F238E27FC236}">
                <a16:creationId xmlns:a16="http://schemas.microsoft.com/office/drawing/2014/main" id="{54B08805-2BAB-5E14-FBD7-5DFE799D1805}"/>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zh-cn" b="1" dirty="0">
                <a:solidFill>
                  <a:srgbClr val="F6891F"/>
                </a:solidFill>
                <a:latin typeface="Ubuntu" panose="020B0504030602030204" pitchFamily="34" charset="0"/>
                <a:ea typeface="SimSun" panose="02010600030101010101" pitchFamily="2" charset="-122"/>
              </a:rPr>
              <a:t>结尾</a:t>
            </a:r>
          </a:p>
        </p:txBody>
      </p:sp>
      <p:pic>
        <p:nvPicPr>
          <p:cNvPr id="24" name="Graphic 23">
            <a:extLst>
              <a:ext uri="{FF2B5EF4-FFF2-40B4-BE49-F238E27FC236}">
                <a16:creationId xmlns:a16="http://schemas.microsoft.com/office/drawing/2014/main" id="{60396179-9004-5DBF-2414-18A32056B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FE501B2A-FC93-F12B-7745-24FE27B3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E67EDD50-6AB7-14EF-E2C6-6B4C6CB99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108" y="2987618"/>
            <a:ext cx="360000" cy="360000"/>
          </a:xfrm>
          <a:prstGeom prst="rect">
            <a:avLst/>
          </a:prstGeom>
        </p:spPr>
      </p:pic>
      <p:pic>
        <p:nvPicPr>
          <p:cNvPr id="28" name="Graphic 27">
            <a:extLst>
              <a:ext uri="{FF2B5EF4-FFF2-40B4-BE49-F238E27FC236}">
                <a16:creationId xmlns:a16="http://schemas.microsoft.com/office/drawing/2014/main" id="{DFF59BFC-2BC6-6F33-4E95-92EB0DA7E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
        <p:nvSpPr>
          <p:cNvPr id="15" name="TextBox 14">
            <a:extLst>
              <a:ext uri="{FF2B5EF4-FFF2-40B4-BE49-F238E27FC236}">
                <a16:creationId xmlns:a16="http://schemas.microsoft.com/office/drawing/2014/main" id="{EDFB34EF-B255-377B-7314-84DE458C2202}"/>
              </a:ext>
            </a:extLst>
          </p:cNvPr>
          <p:cNvSpPr txBox="1"/>
          <p:nvPr/>
        </p:nvSpPr>
        <p:spPr>
          <a:xfrm>
            <a:off x="785234" y="4249012"/>
            <a:ext cx="3346544" cy="371897"/>
          </a:xfrm>
          <a:prstGeom prst="rect">
            <a:avLst/>
          </a:prstGeom>
          <a:noFill/>
        </p:spPr>
        <p:txBody>
          <a:bodyPr wrap="square" rtlCol="0">
            <a:spAutoFit/>
          </a:bodyPr>
          <a:lstStyle/>
          <a:p>
            <a:pPr>
              <a:lnSpc>
                <a:spcPct val="120000"/>
              </a:lnSpc>
              <a:spcAft>
                <a:spcPts val="1200"/>
              </a:spcAft>
            </a:pPr>
            <a:r>
              <a:rPr lang="zh-cn" sz="1700" i="1" dirty="0">
                <a:solidFill>
                  <a:srgbClr val="292662"/>
                </a:solidFill>
                <a:latin typeface="Ubuntu" panose="020B0504030602030204" pitchFamily="34" charset="0"/>
                <a:ea typeface="SimSun" panose="02010600030101010101" pitchFamily="2" charset="-122"/>
              </a:rPr>
              <a:t>很久很久以前…</a:t>
            </a:r>
          </a:p>
        </p:txBody>
      </p:sp>
      <p:sp>
        <p:nvSpPr>
          <p:cNvPr id="16" name="TextBox 15">
            <a:extLst>
              <a:ext uri="{FF2B5EF4-FFF2-40B4-BE49-F238E27FC236}">
                <a16:creationId xmlns:a16="http://schemas.microsoft.com/office/drawing/2014/main" id="{3B8F353E-71E1-B2E1-E0D0-0EA6EA80A0C4}"/>
              </a:ext>
            </a:extLst>
          </p:cNvPr>
          <p:cNvSpPr txBox="1"/>
          <p:nvPr/>
        </p:nvSpPr>
        <p:spPr>
          <a:xfrm>
            <a:off x="3997222" y="4249012"/>
            <a:ext cx="3346544" cy="371897"/>
          </a:xfrm>
          <a:prstGeom prst="rect">
            <a:avLst/>
          </a:prstGeom>
          <a:noFill/>
        </p:spPr>
        <p:txBody>
          <a:bodyPr wrap="square" rtlCol="0">
            <a:spAutoFit/>
          </a:bodyPr>
          <a:lstStyle/>
          <a:p>
            <a:pPr>
              <a:lnSpc>
                <a:spcPct val="120000"/>
              </a:lnSpc>
              <a:spcAft>
                <a:spcPts val="1200"/>
              </a:spcAft>
            </a:pPr>
            <a:r>
              <a:rPr lang="zh-cn" sz="1700" i="1" dirty="0">
                <a:solidFill>
                  <a:srgbClr val="292662"/>
                </a:solidFill>
                <a:latin typeface="Ubuntu" panose="020B0504030602030204" pitchFamily="34" charset="0"/>
                <a:ea typeface="SimSun" panose="02010600030101010101" pitchFamily="2" charset="-122"/>
              </a:rPr>
              <a:t>……来了一位魔法仙女……</a:t>
            </a:r>
          </a:p>
        </p:txBody>
      </p:sp>
      <p:sp>
        <p:nvSpPr>
          <p:cNvPr id="17" name="TextBox 16">
            <a:extLst>
              <a:ext uri="{FF2B5EF4-FFF2-40B4-BE49-F238E27FC236}">
                <a16:creationId xmlns:a16="http://schemas.microsoft.com/office/drawing/2014/main" id="{953FD806-F5AE-4C8C-6518-17C5DC9923FB}"/>
              </a:ext>
            </a:extLst>
          </p:cNvPr>
          <p:cNvSpPr txBox="1"/>
          <p:nvPr/>
        </p:nvSpPr>
        <p:spPr>
          <a:xfrm>
            <a:off x="8379381" y="4249012"/>
            <a:ext cx="3232244" cy="370679"/>
          </a:xfrm>
          <a:prstGeom prst="rect">
            <a:avLst/>
          </a:prstGeom>
          <a:noFill/>
        </p:spPr>
        <p:txBody>
          <a:bodyPr wrap="square" rtlCol="0">
            <a:spAutoFit/>
          </a:bodyPr>
          <a:lstStyle/>
          <a:p>
            <a:pPr>
              <a:lnSpc>
                <a:spcPct val="120000"/>
              </a:lnSpc>
              <a:spcAft>
                <a:spcPts val="1200"/>
              </a:spcAft>
            </a:pPr>
            <a:r>
              <a:rPr lang="zh-cn" sz="1700" i="1" dirty="0">
                <a:solidFill>
                  <a:srgbClr val="292662"/>
                </a:solidFill>
                <a:latin typeface="Ubuntu" panose="020B0504030602030204" pitchFamily="34" charset="0"/>
                <a:ea typeface="SimSun" panose="02010600030101010101" pitchFamily="2" charset="-122"/>
              </a:rPr>
              <a:t>……他们从此过上了幸福的生活。</a:t>
            </a:r>
          </a:p>
        </p:txBody>
      </p:sp>
      <p:sp>
        <p:nvSpPr>
          <p:cNvPr id="5" name="Text Placeholder 1">
            <a:extLst>
              <a:ext uri="{FF2B5EF4-FFF2-40B4-BE49-F238E27FC236}">
                <a16:creationId xmlns:a16="http://schemas.microsoft.com/office/drawing/2014/main" id="{9307EA9D-3CB2-9F83-7A94-91FAC5CCD56E}"/>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7" name="Text Placeholder 3">
            <a:extLst>
              <a:ext uri="{FF2B5EF4-FFF2-40B4-BE49-F238E27FC236}">
                <a16:creationId xmlns:a16="http://schemas.microsoft.com/office/drawing/2014/main" id="{540C76F7-320D-B6B9-47C7-402FE8E90EFF}"/>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26574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69EE-48FE-8456-5962-35FE5756F8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25E34E-D887-DB8E-718D-B83AFC60A565}"/>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783BE7A1-E6E8-99B7-EE62-87D7D6D6212F}"/>
              </a:ext>
            </a:extLst>
          </p:cNvPr>
          <p:cNvSpPr txBox="1"/>
          <p:nvPr/>
        </p:nvSpPr>
        <p:spPr>
          <a:xfrm>
            <a:off x="785234" y="4249012"/>
            <a:ext cx="3346544" cy="684611"/>
          </a:xfrm>
          <a:prstGeom prst="rect">
            <a:avLst/>
          </a:prstGeom>
          <a:noFill/>
        </p:spPr>
        <p:txBody>
          <a:bodyPr wrap="square" rtlCol="0">
            <a:spAutoFit/>
          </a:bodyPr>
          <a:lstStyle/>
          <a:p>
            <a:pPr>
              <a:lnSpc>
                <a:spcPct val="120000"/>
              </a:lnSpc>
              <a:spcAft>
                <a:spcPts val="1200"/>
              </a:spcAft>
            </a:pPr>
            <a:r>
              <a:rPr lang="zh-cn" sz="1700" dirty="0">
                <a:solidFill>
                  <a:srgbClr val="292662"/>
                </a:solidFill>
                <a:latin typeface="Ubuntu" panose="020B0504030602030204" pitchFamily="34" charset="0"/>
                <a:ea typeface="SimSun" panose="02010600030101010101" pitchFamily="2" charset="-122"/>
              </a:rPr>
              <a:t>描述一个人在</a:t>
            </a:r>
            <a:r>
              <a:rPr lang="zh-cn" sz="1700">
                <a:solidFill>
                  <a:srgbClr val="292662"/>
                </a:solidFill>
                <a:latin typeface="Ubuntu" panose="020B0504030602030204" pitchFamily="34" charset="0"/>
                <a:ea typeface="SimSun" panose="02010600030101010101" pitchFamily="2" charset="-122"/>
              </a:rPr>
              <a:t>参加特奥会之</a:t>
            </a:r>
            <a:br>
              <a:rPr lang="en-US" altLang="zh-CN" sz="1700">
                <a:solidFill>
                  <a:srgbClr val="292662"/>
                </a:solidFill>
                <a:latin typeface="Ubuntu" panose="020B0504030602030204" pitchFamily="34" charset="0"/>
                <a:ea typeface="SimSun" panose="02010600030101010101" pitchFamily="2" charset="-122"/>
              </a:rPr>
            </a:br>
            <a:r>
              <a:rPr lang="zh-cn" sz="1700">
                <a:solidFill>
                  <a:srgbClr val="292662"/>
                </a:solidFill>
                <a:latin typeface="Ubuntu" panose="020B0504030602030204" pitchFamily="34" charset="0"/>
                <a:ea typeface="SimSun" panose="02010600030101010101" pitchFamily="2" charset="-122"/>
              </a:rPr>
              <a:t>前面临</a:t>
            </a:r>
            <a:r>
              <a:rPr lang="zh-cn" sz="1700" dirty="0">
                <a:solidFill>
                  <a:srgbClr val="292662"/>
                </a:solidFill>
                <a:latin typeface="Ubuntu" panose="020B0504030602030204" pitchFamily="34" charset="0"/>
                <a:ea typeface="SimSun" panose="02010600030101010101" pitchFamily="2" charset="-122"/>
              </a:rPr>
              <a:t>的问题。</a:t>
            </a:r>
          </a:p>
        </p:txBody>
      </p:sp>
      <p:sp>
        <p:nvSpPr>
          <p:cNvPr id="6" name="TextBox 5">
            <a:extLst>
              <a:ext uri="{FF2B5EF4-FFF2-40B4-BE49-F238E27FC236}">
                <a16:creationId xmlns:a16="http://schemas.microsoft.com/office/drawing/2014/main" id="{7E88C257-4960-670A-FF04-F9A63BDCC0B8}"/>
              </a:ext>
            </a:extLst>
          </p:cNvPr>
          <p:cNvSpPr txBox="1"/>
          <p:nvPr/>
        </p:nvSpPr>
        <p:spPr>
          <a:xfrm>
            <a:off x="673006" y="1957658"/>
            <a:ext cx="6517140" cy="424732"/>
          </a:xfrm>
          <a:prstGeom prst="rect">
            <a:avLst/>
          </a:prstGeom>
          <a:noFill/>
        </p:spPr>
        <p:txBody>
          <a:bodyPr wrap="square" rtlCol="0">
            <a:spAutoFit/>
          </a:bodyPr>
          <a:lstStyle/>
          <a:p>
            <a:pPr>
              <a:lnSpc>
                <a:spcPct val="90000"/>
              </a:lnSpc>
            </a:pPr>
            <a:r>
              <a:rPr lang="zh-cn" sz="2400" b="1" dirty="0">
                <a:solidFill>
                  <a:srgbClr val="292662"/>
                </a:solidFill>
                <a:latin typeface="Ubuntu" panose="020B0504030602030204" pitchFamily="34" charset="0"/>
                <a:ea typeface="SimSun" panose="02010600030101010101" pitchFamily="2" charset="-122"/>
              </a:rPr>
              <a:t>影响力故事也有 3 个部分</a:t>
            </a:r>
          </a:p>
        </p:txBody>
      </p:sp>
      <p:sp>
        <p:nvSpPr>
          <p:cNvPr id="7" name="TextBox 6">
            <a:extLst>
              <a:ext uri="{FF2B5EF4-FFF2-40B4-BE49-F238E27FC236}">
                <a16:creationId xmlns:a16="http://schemas.microsoft.com/office/drawing/2014/main" id="{411C0CBF-A295-AEAE-1908-FE592B17A102}"/>
              </a:ext>
            </a:extLst>
          </p:cNvPr>
          <p:cNvSpPr txBox="1"/>
          <p:nvPr/>
        </p:nvSpPr>
        <p:spPr>
          <a:xfrm>
            <a:off x="4508962" y="4249012"/>
            <a:ext cx="3346544" cy="684611"/>
          </a:xfrm>
          <a:prstGeom prst="rect">
            <a:avLst/>
          </a:prstGeom>
          <a:noFill/>
        </p:spPr>
        <p:txBody>
          <a:bodyPr wrap="square" rtlCol="0">
            <a:spAutoFit/>
          </a:bodyPr>
          <a:lstStyle/>
          <a:p>
            <a:pPr>
              <a:lnSpc>
                <a:spcPct val="120000"/>
              </a:lnSpc>
              <a:spcAft>
                <a:spcPts val="1200"/>
              </a:spcAft>
            </a:pPr>
            <a:r>
              <a:rPr lang="zh-cn" sz="1700" dirty="0">
                <a:solidFill>
                  <a:srgbClr val="292662"/>
                </a:solidFill>
                <a:latin typeface="Ubuntu" panose="020B0504030602030204" pitchFamily="34" charset="0"/>
                <a:ea typeface="SimSun" panose="02010600030101010101" pitchFamily="2" charset="-122"/>
              </a:rPr>
              <a:t>仔细解释</a:t>
            </a:r>
            <a:r>
              <a:rPr lang="zh-cn" sz="1700">
                <a:solidFill>
                  <a:srgbClr val="292662"/>
                </a:solidFill>
                <a:latin typeface="Ubuntu" panose="020B0504030602030204" pitchFamily="34" charset="0"/>
                <a:ea typeface="SimSun" panose="02010600030101010101" pitchFamily="2" charset="-122"/>
              </a:rPr>
              <a:t>特奥会所做的解决</a:t>
            </a:r>
            <a:br>
              <a:rPr lang="en-US" altLang="zh-CN" sz="1700">
                <a:solidFill>
                  <a:srgbClr val="292662"/>
                </a:solidFill>
                <a:latin typeface="Ubuntu" panose="020B0504030602030204" pitchFamily="34" charset="0"/>
                <a:ea typeface="SimSun" panose="02010600030101010101" pitchFamily="2" charset="-122"/>
              </a:rPr>
            </a:br>
            <a:r>
              <a:rPr lang="zh-cn" sz="1700">
                <a:solidFill>
                  <a:srgbClr val="292662"/>
                </a:solidFill>
                <a:latin typeface="Ubuntu" panose="020B0504030602030204" pitchFamily="34" charset="0"/>
                <a:ea typeface="SimSun" panose="02010600030101010101" pitchFamily="2" charset="-122"/>
              </a:rPr>
              <a:t>了这个人问题</a:t>
            </a:r>
            <a:r>
              <a:rPr lang="zh-cn" sz="1700" dirty="0">
                <a:solidFill>
                  <a:srgbClr val="292662"/>
                </a:solidFill>
                <a:latin typeface="Ubuntu" panose="020B0504030602030204" pitchFamily="34" charset="0"/>
                <a:ea typeface="SimSun" panose="02010600030101010101" pitchFamily="2" charset="-122"/>
              </a:rPr>
              <a:t>的工作。</a:t>
            </a:r>
          </a:p>
        </p:txBody>
      </p:sp>
      <p:sp>
        <p:nvSpPr>
          <p:cNvPr id="8" name="TextBox 7">
            <a:extLst>
              <a:ext uri="{FF2B5EF4-FFF2-40B4-BE49-F238E27FC236}">
                <a16:creationId xmlns:a16="http://schemas.microsoft.com/office/drawing/2014/main" id="{7621F191-91F2-AAAB-7E4B-8ADF1BD74B6A}"/>
              </a:ext>
            </a:extLst>
          </p:cNvPr>
          <p:cNvSpPr txBox="1"/>
          <p:nvPr/>
        </p:nvSpPr>
        <p:spPr>
          <a:xfrm>
            <a:off x="8379381" y="4249012"/>
            <a:ext cx="3165569" cy="684611"/>
          </a:xfrm>
          <a:prstGeom prst="rect">
            <a:avLst/>
          </a:prstGeom>
          <a:noFill/>
        </p:spPr>
        <p:txBody>
          <a:bodyPr wrap="square" rtlCol="0">
            <a:spAutoFit/>
          </a:bodyPr>
          <a:lstStyle/>
          <a:p>
            <a:pPr>
              <a:lnSpc>
                <a:spcPct val="120000"/>
              </a:lnSpc>
              <a:spcAft>
                <a:spcPts val="1200"/>
              </a:spcAft>
            </a:pPr>
            <a:r>
              <a:rPr lang="zh-cn" sz="1700" dirty="0">
                <a:solidFill>
                  <a:srgbClr val="292662"/>
                </a:solidFill>
                <a:latin typeface="Ubuntu" panose="020B0504030602030204" pitchFamily="34" charset="0"/>
                <a:ea typeface="SimSun" panose="02010600030101010101" pitchFamily="2" charset="-122"/>
              </a:rPr>
              <a:t>展示因为特奥会的工作，这个人的生活发生了什么变化。</a:t>
            </a:r>
          </a:p>
        </p:txBody>
      </p:sp>
      <p:sp>
        <p:nvSpPr>
          <p:cNvPr id="9" name="TextBox 8">
            <a:extLst>
              <a:ext uri="{FF2B5EF4-FFF2-40B4-BE49-F238E27FC236}">
                <a16:creationId xmlns:a16="http://schemas.microsoft.com/office/drawing/2014/main" id="{1EC8B1CD-073A-61BB-DBF6-77CDE8DA9E70}"/>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zh-cn" sz="1700" b="1" i="1" dirty="0">
                <a:solidFill>
                  <a:srgbClr val="292662"/>
                </a:solidFill>
                <a:latin typeface="Ubuntu Light" panose="020B0304030602030204" pitchFamily="34" charset="0"/>
                <a:ea typeface="SimSun" panose="02010600030101010101" pitchFamily="2" charset="-122"/>
              </a:rPr>
              <a:t>问题</a:t>
            </a:r>
          </a:p>
        </p:txBody>
      </p:sp>
      <p:sp>
        <p:nvSpPr>
          <p:cNvPr id="10" name="TextBox 9">
            <a:extLst>
              <a:ext uri="{FF2B5EF4-FFF2-40B4-BE49-F238E27FC236}">
                <a16:creationId xmlns:a16="http://schemas.microsoft.com/office/drawing/2014/main" id="{B04B54A6-69FE-ECAD-FC95-C6A4244E019B}"/>
              </a:ext>
            </a:extLst>
          </p:cNvPr>
          <p:cNvSpPr txBox="1"/>
          <p:nvPr/>
        </p:nvSpPr>
        <p:spPr>
          <a:xfrm>
            <a:off x="4508962" y="3915132"/>
            <a:ext cx="3029497" cy="371897"/>
          </a:xfrm>
          <a:prstGeom prst="rect">
            <a:avLst/>
          </a:prstGeom>
          <a:noFill/>
        </p:spPr>
        <p:txBody>
          <a:bodyPr wrap="square" rtlCol="0">
            <a:spAutoFit/>
          </a:bodyPr>
          <a:lstStyle/>
          <a:p>
            <a:pPr>
              <a:lnSpc>
                <a:spcPct val="120000"/>
              </a:lnSpc>
              <a:spcAft>
                <a:spcPts val="1200"/>
              </a:spcAft>
            </a:pPr>
            <a:r>
              <a:rPr lang="zh-cn" sz="1700" b="1" i="1" dirty="0">
                <a:solidFill>
                  <a:srgbClr val="292662"/>
                </a:solidFill>
                <a:latin typeface="Ubuntu Light" panose="020B0304030602030204" pitchFamily="34" charset="0"/>
                <a:ea typeface="SimSun" panose="02010600030101010101" pitchFamily="2" charset="-122"/>
              </a:rPr>
              <a:t>工作</a:t>
            </a:r>
          </a:p>
        </p:txBody>
      </p:sp>
      <p:sp>
        <p:nvSpPr>
          <p:cNvPr id="11" name="TextBox 10">
            <a:extLst>
              <a:ext uri="{FF2B5EF4-FFF2-40B4-BE49-F238E27FC236}">
                <a16:creationId xmlns:a16="http://schemas.microsoft.com/office/drawing/2014/main" id="{7C1ECDFE-ED76-EA07-D6B5-B72B4D1A7F67}"/>
              </a:ext>
            </a:extLst>
          </p:cNvPr>
          <p:cNvSpPr txBox="1"/>
          <p:nvPr/>
        </p:nvSpPr>
        <p:spPr>
          <a:xfrm>
            <a:off x="8379381" y="3924569"/>
            <a:ext cx="3029497" cy="371897"/>
          </a:xfrm>
          <a:prstGeom prst="rect">
            <a:avLst/>
          </a:prstGeom>
          <a:noFill/>
        </p:spPr>
        <p:txBody>
          <a:bodyPr wrap="square" rtlCol="0">
            <a:spAutoFit/>
          </a:bodyPr>
          <a:lstStyle/>
          <a:p>
            <a:pPr>
              <a:lnSpc>
                <a:spcPct val="120000"/>
              </a:lnSpc>
              <a:spcAft>
                <a:spcPts val="1200"/>
              </a:spcAft>
            </a:pPr>
            <a:r>
              <a:rPr lang="zh-cn" sz="1700" b="1" i="1" dirty="0">
                <a:solidFill>
                  <a:srgbClr val="292662"/>
                </a:solidFill>
                <a:latin typeface="Ubuntu Light" panose="020B0304030602030204" pitchFamily="34" charset="0"/>
                <a:ea typeface="SimSun" panose="02010600030101010101" pitchFamily="2" charset="-122"/>
              </a:rPr>
              <a:t>影响力</a:t>
            </a:r>
          </a:p>
        </p:txBody>
      </p:sp>
      <p:sp>
        <p:nvSpPr>
          <p:cNvPr id="12" name="TextBox 11">
            <a:extLst>
              <a:ext uri="{FF2B5EF4-FFF2-40B4-BE49-F238E27FC236}">
                <a16:creationId xmlns:a16="http://schemas.microsoft.com/office/drawing/2014/main" id="{B81EE130-26B3-B77D-F198-2FEF456C3F9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zh-cn" b="1" dirty="0">
                <a:solidFill>
                  <a:srgbClr val="F6891F"/>
                </a:solidFill>
                <a:latin typeface="Ubuntu" panose="020B0504030602030204" pitchFamily="34" charset="0"/>
                <a:ea typeface="SimSun" panose="02010600030101010101" pitchFamily="2" charset="-122"/>
              </a:rPr>
              <a:t>开头</a:t>
            </a:r>
          </a:p>
        </p:txBody>
      </p:sp>
      <p:sp>
        <p:nvSpPr>
          <p:cNvPr id="13" name="TextBox 12">
            <a:extLst>
              <a:ext uri="{FF2B5EF4-FFF2-40B4-BE49-F238E27FC236}">
                <a16:creationId xmlns:a16="http://schemas.microsoft.com/office/drawing/2014/main" id="{9ED4A6D7-4CA9-44FA-0AA5-7740581A3CBF}"/>
              </a:ext>
            </a:extLst>
          </p:cNvPr>
          <p:cNvSpPr txBox="1"/>
          <p:nvPr/>
        </p:nvSpPr>
        <p:spPr>
          <a:xfrm>
            <a:off x="4519848" y="3414723"/>
            <a:ext cx="3182038" cy="388311"/>
          </a:xfrm>
          <a:prstGeom prst="rect">
            <a:avLst/>
          </a:prstGeom>
          <a:noFill/>
        </p:spPr>
        <p:txBody>
          <a:bodyPr wrap="square" rtlCol="0">
            <a:spAutoFit/>
          </a:bodyPr>
          <a:lstStyle/>
          <a:p>
            <a:pPr>
              <a:lnSpc>
                <a:spcPct val="120000"/>
              </a:lnSpc>
              <a:spcAft>
                <a:spcPts val="1200"/>
              </a:spcAft>
            </a:pPr>
            <a:r>
              <a:rPr lang="zh-cn" b="1" dirty="0">
                <a:solidFill>
                  <a:srgbClr val="F6891F"/>
                </a:solidFill>
                <a:latin typeface="Ubuntu" panose="020B0504030602030204" pitchFamily="34" charset="0"/>
                <a:ea typeface="SimSun" panose="02010600030101010101" pitchFamily="2" charset="-122"/>
              </a:rPr>
              <a:t>中间</a:t>
            </a:r>
          </a:p>
        </p:txBody>
      </p:sp>
      <p:sp>
        <p:nvSpPr>
          <p:cNvPr id="14" name="TextBox 13">
            <a:extLst>
              <a:ext uri="{FF2B5EF4-FFF2-40B4-BE49-F238E27FC236}">
                <a16:creationId xmlns:a16="http://schemas.microsoft.com/office/drawing/2014/main" id="{565CBCC9-56DB-EA25-60B0-4E8DD9005468}"/>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zh-cn" b="1" dirty="0">
                <a:solidFill>
                  <a:srgbClr val="F6891F"/>
                </a:solidFill>
                <a:latin typeface="Ubuntu" panose="020B0504030602030204" pitchFamily="34" charset="0"/>
                <a:ea typeface="SimSun" panose="02010600030101010101" pitchFamily="2" charset="-122"/>
              </a:rPr>
              <a:t>结尾</a:t>
            </a:r>
          </a:p>
        </p:txBody>
      </p:sp>
      <p:pic>
        <p:nvPicPr>
          <p:cNvPr id="24" name="Graphic 23">
            <a:extLst>
              <a:ext uri="{FF2B5EF4-FFF2-40B4-BE49-F238E27FC236}">
                <a16:creationId xmlns:a16="http://schemas.microsoft.com/office/drawing/2014/main" id="{7B2665A5-3C0C-C6BB-077B-EE576AE2C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BC93E38E-D376-8122-1576-74E840BA72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6ABEA8D5-606E-9FAF-7CA2-74FADB462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9848" y="2987618"/>
            <a:ext cx="360000" cy="360000"/>
          </a:xfrm>
          <a:prstGeom prst="rect">
            <a:avLst/>
          </a:prstGeom>
        </p:spPr>
      </p:pic>
      <p:pic>
        <p:nvPicPr>
          <p:cNvPr id="28" name="Graphic 27">
            <a:extLst>
              <a:ext uri="{FF2B5EF4-FFF2-40B4-BE49-F238E27FC236}">
                <a16:creationId xmlns:a16="http://schemas.microsoft.com/office/drawing/2014/main" id="{F425C6D4-CBB1-E537-B715-1AF310E788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
        <p:nvSpPr>
          <p:cNvPr id="15" name="Text Placeholder 1">
            <a:extLst>
              <a:ext uri="{FF2B5EF4-FFF2-40B4-BE49-F238E27FC236}">
                <a16:creationId xmlns:a16="http://schemas.microsoft.com/office/drawing/2014/main" id="{3E7622A0-6ED9-3407-C414-2EB1BB59BED4}"/>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6" name="Text Placeholder 3">
            <a:extLst>
              <a:ext uri="{FF2B5EF4-FFF2-40B4-BE49-F238E27FC236}">
                <a16:creationId xmlns:a16="http://schemas.microsoft.com/office/drawing/2014/main" id="{E7E1AEE7-7993-8147-8754-868468763ECA}"/>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558400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A37CE4-D9B9-FA04-A20A-AB67A336A2EE}"/>
              </a:ext>
            </a:extLst>
          </p:cNvPr>
          <p:cNvSpPr txBox="1"/>
          <p:nvPr/>
        </p:nvSpPr>
        <p:spPr>
          <a:xfrm>
            <a:off x="3101266" y="2597618"/>
            <a:ext cx="5989468" cy="1662763"/>
          </a:xfrm>
          <a:prstGeom prst="rect">
            <a:avLst/>
          </a:prstGeom>
          <a:noFill/>
        </p:spPr>
        <p:txBody>
          <a:bodyPr wrap="square" rtlCol="0">
            <a:spAutoFit/>
          </a:bodyPr>
          <a:lstStyle/>
          <a:p>
            <a:pPr algn="ctr">
              <a:lnSpc>
                <a:spcPct val="110000"/>
              </a:lnSpc>
            </a:pPr>
            <a:r>
              <a:rPr lang="zh-cn" sz="3200" dirty="0">
                <a:solidFill>
                  <a:schemeClr val="bg1"/>
                </a:solidFill>
                <a:latin typeface="Ubuntu" panose="020B0504030602030204" pitchFamily="34" charset="0"/>
                <a:ea typeface="SimSun" panose="02010600030101010101" pitchFamily="2" charset="-122"/>
              </a:rPr>
              <a:t>我们的影响力故事需要</a:t>
            </a:r>
            <a:r>
              <a:rPr lang="zh-cn" sz="3200" b="1" dirty="0">
                <a:solidFill>
                  <a:srgbClr val="F6891F"/>
                </a:solidFill>
                <a:latin typeface="Ubuntu" panose="020B0504030602030204" pitchFamily="34" charset="0"/>
                <a:ea typeface="SimSun" panose="02010600030101010101" pitchFamily="2" charset="-122"/>
              </a:rPr>
              <a:t>仔细解释</a:t>
            </a:r>
            <a:r>
              <a:rPr lang="zh-cn" sz="3200" dirty="0">
                <a:solidFill>
                  <a:schemeClr val="bg1"/>
                </a:solidFill>
                <a:latin typeface="Ubuntu" panose="020B0504030602030204" pitchFamily="34" charset="0"/>
                <a:ea typeface="SimSun" panose="02010600030101010101" pitchFamily="2" charset="-122"/>
              </a:rPr>
              <a:t>特奥会的工作如何带来令人印象深刻的结果。</a:t>
            </a:r>
          </a:p>
        </p:txBody>
      </p:sp>
    </p:spTree>
    <p:extLst>
      <p:ext uri="{BB962C8B-B14F-4D97-AF65-F5344CB8AC3E}">
        <p14:creationId xmlns:p14="http://schemas.microsoft.com/office/powerpoint/2010/main" val="4127686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2168D0-8DB0-7AAB-0CDC-6FEA45B3A196}"/>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12" name="TextBox 11">
            <a:extLst>
              <a:ext uri="{FF2B5EF4-FFF2-40B4-BE49-F238E27FC236}">
                <a16:creationId xmlns:a16="http://schemas.microsoft.com/office/drawing/2014/main" id="{DFC3B13E-7566-1470-364C-B893231EDA99}"/>
              </a:ext>
            </a:extLst>
          </p:cNvPr>
          <p:cNvSpPr txBox="1"/>
          <p:nvPr/>
        </p:nvSpPr>
        <p:spPr>
          <a:xfrm>
            <a:off x="759349" y="2640719"/>
            <a:ext cx="4971025" cy="1563505"/>
          </a:xfrm>
          <a:prstGeom prst="rect">
            <a:avLst/>
          </a:prstGeom>
          <a:noFill/>
        </p:spPr>
        <p:txBody>
          <a:bodyPr wrap="square" rtlCol="0">
            <a:spAutoFit/>
          </a:bodyPr>
          <a:lstStyle/>
          <a:p>
            <a:pPr>
              <a:spcAft>
                <a:spcPts val="1200"/>
              </a:spcAft>
            </a:pPr>
            <a:r>
              <a:rPr lang="zh-cn" sz="2400" b="1" dirty="0">
                <a:solidFill>
                  <a:srgbClr val="292662"/>
                </a:solidFill>
                <a:latin typeface="Ubuntu" panose="020B0504030602030204" pitchFamily="34" charset="0"/>
                <a:ea typeface="SimSun" panose="02010600030101010101" pitchFamily="2" charset="-122"/>
              </a:rPr>
              <a:t>对我们来说很清楚的事情对大多数人来说</a:t>
            </a:r>
            <a:r>
              <a:rPr lang="zh-cn" sz="2400" b="1" dirty="0">
                <a:solidFill>
                  <a:srgbClr val="F6891F"/>
                </a:solidFill>
                <a:latin typeface="Ubuntu" panose="020B0504030602030204" pitchFamily="34" charset="0"/>
                <a:ea typeface="SimSun" panose="02010600030101010101" pitchFamily="2" charset="-122"/>
              </a:rPr>
              <a:t>却是全新的。</a:t>
            </a:r>
          </a:p>
          <a:p>
            <a:pPr>
              <a:lnSpc>
                <a:spcPct val="110000"/>
              </a:lnSpc>
              <a:spcAft>
                <a:spcPts val="1200"/>
              </a:spcAft>
            </a:pPr>
            <a:r>
              <a:rPr lang="zh-cn" sz="1800" dirty="0">
                <a:solidFill>
                  <a:srgbClr val="292662"/>
                </a:solidFill>
                <a:latin typeface="Ubuntu" panose="020B0504030602030204" pitchFamily="34" charset="0"/>
                <a:ea typeface="SimSun" panose="02010600030101010101" pitchFamily="2" charset="-122"/>
              </a:rPr>
              <a:t>我们需要以通俗易懂的方式，</a:t>
            </a:r>
            <a:r>
              <a:rPr lang="zh-cn" sz="1800" b="1" dirty="0">
                <a:solidFill>
                  <a:srgbClr val="F6891F"/>
                </a:solidFill>
                <a:latin typeface="Ubuntu" panose="020B0504030602030204" pitchFamily="34" charset="0"/>
                <a:ea typeface="SimSun" panose="02010600030101010101" pitchFamily="2" charset="-122"/>
              </a:rPr>
              <a:t>清楚地</a:t>
            </a:r>
            <a:r>
              <a:rPr lang="zh-cn" sz="1800">
                <a:solidFill>
                  <a:srgbClr val="292662"/>
                </a:solidFill>
                <a:latin typeface="Ubuntu" panose="020B0504030602030204" pitchFamily="34" charset="0"/>
                <a:ea typeface="SimSun" panose="02010600030101010101" pitchFamily="2" charset="-122"/>
              </a:rPr>
              <a:t>写出社</a:t>
            </a:r>
            <a:br>
              <a:rPr lang="en-US" altLang="zh-CN" sz="1800">
                <a:solidFill>
                  <a:srgbClr val="292662"/>
                </a:solidFill>
                <a:latin typeface="Ubuntu" panose="020B0504030602030204" pitchFamily="34" charset="0"/>
                <a:ea typeface="SimSun" panose="02010600030101010101" pitchFamily="2" charset="-122"/>
              </a:rPr>
            </a:br>
            <a:r>
              <a:rPr lang="zh-cn" sz="1800">
                <a:solidFill>
                  <a:srgbClr val="292662"/>
                </a:solidFill>
                <a:latin typeface="Ubuntu" panose="020B0504030602030204" pitchFamily="34" charset="0"/>
                <a:ea typeface="SimSun" panose="02010600030101010101" pitchFamily="2" charset="-122"/>
              </a:rPr>
              <a:t>区中</a:t>
            </a:r>
            <a:r>
              <a:rPr lang="zh-cn" sz="1800" dirty="0">
                <a:solidFill>
                  <a:srgbClr val="292662"/>
                </a:solidFill>
                <a:latin typeface="Ubuntu" panose="020B0504030602030204" pitchFamily="34" charset="0"/>
                <a:ea typeface="SimSun" panose="02010600030101010101" pitchFamily="2" charset="-122"/>
              </a:rPr>
              <a:t>大多数人都能理解的</a:t>
            </a:r>
            <a:r>
              <a:rPr lang="zh-cn" sz="1800" b="1" dirty="0">
                <a:solidFill>
                  <a:srgbClr val="F6891F"/>
                </a:solidFill>
                <a:latin typeface="Ubuntu" panose="020B0504030602030204" pitchFamily="34" charset="0"/>
                <a:ea typeface="SimSun" panose="02010600030101010101" pitchFamily="2" charset="-122"/>
              </a:rPr>
              <a:t>变化</a:t>
            </a:r>
            <a:r>
              <a:rPr lang="zh-cn" sz="1800" dirty="0">
                <a:solidFill>
                  <a:srgbClr val="292662"/>
                </a:solidFill>
                <a:latin typeface="Ubuntu" panose="020B0504030602030204" pitchFamily="34" charset="0"/>
                <a:ea typeface="SimSun" panose="02010600030101010101" pitchFamily="2" charset="-122"/>
              </a:rPr>
              <a:t>。</a:t>
            </a:r>
          </a:p>
        </p:txBody>
      </p:sp>
      <p:pic>
        <p:nvPicPr>
          <p:cNvPr id="13" name="Graphic 12">
            <a:extLst>
              <a:ext uri="{FF2B5EF4-FFF2-40B4-BE49-F238E27FC236}">
                <a16:creationId xmlns:a16="http://schemas.microsoft.com/office/drawing/2014/main" id="{3CE46721-EB41-C3DC-AB5E-A72AF2416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sp>
        <p:nvSpPr>
          <p:cNvPr id="11" name="TextBox 10">
            <a:extLst>
              <a:ext uri="{FF2B5EF4-FFF2-40B4-BE49-F238E27FC236}">
                <a16:creationId xmlns:a16="http://schemas.microsoft.com/office/drawing/2014/main" id="{A46E4D3B-4318-8D11-B09D-BDBF55DF80C4}"/>
              </a:ext>
            </a:extLst>
          </p:cNvPr>
          <p:cNvSpPr txBox="1"/>
          <p:nvPr/>
        </p:nvSpPr>
        <p:spPr>
          <a:xfrm>
            <a:off x="6096000" y="1745504"/>
            <a:ext cx="2348561" cy="276999"/>
          </a:xfrm>
          <a:prstGeom prst="rect">
            <a:avLst/>
          </a:prstGeom>
          <a:noFill/>
        </p:spPr>
        <p:txBody>
          <a:bodyPr wrap="square" rtlCol="0">
            <a:spAutoFit/>
          </a:bodyPr>
          <a:lstStyle/>
          <a:p>
            <a:r>
              <a:rPr lang="zh-cn" sz="1200">
                <a:solidFill>
                  <a:srgbClr val="292662"/>
                </a:solidFill>
                <a:latin typeface="Ubuntu Light" panose="020B0304030602030204" pitchFamily="34" charset="0"/>
                <a:ea typeface="SimSun" panose="02010600030101010101" pitchFamily="2" charset="-122"/>
              </a:rPr>
              <a:t>…了解我们所做的工作。</a:t>
            </a:r>
            <a:endParaRPr lang="zh-cn" sz="1200" dirty="0">
              <a:solidFill>
                <a:srgbClr val="292662"/>
              </a:solidFill>
              <a:latin typeface="Ubuntu Light" panose="020B0304030602030204" pitchFamily="34" charset="0"/>
              <a:ea typeface="SimSun" panose="02010600030101010101" pitchFamily="2" charset="-122"/>
            </a:endParaRPr>
          </a:p>
        </p:txBody>
      </p:sp>
      <p:pic>
        <p:nvPicPr>
          <p:cNvPr id="22" name="Graphic 21">
            <a:extLst>
              <a:ext uri="{FF2B5EF4-FFF2-40B4-BE49-F238E27FC236}">
                <a16:creationId xmlns:a16="http://schemas.microsoft.com/office/drawing/2014/main" id="{224150D3-7250-31F5-50A3-EFC6E633C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0822" y="1713825"/>
            <a:ext cx="3474777" cy="2318389"/>
          </a:xfrm>
          <a:prstGeom prst="rect">
            <a:avLst/>
          </a:prstGeom>
        </p:spPr>
      </p:pic>
      <p:grpSp>
        <p:nvGrpSpPr>
          <p:cNvPr id="15" name="Group 14">
            <a:extLst>
              <a:ext uri="{FF2B5EF4-FFF2-40B4-BE49-F238E27FC236}">
                <a16:creationId xmlns:a16="http://schemas.microsoft.com/office/drawing/2014/main" id="{2727AC04-E6E7-7EE4-0F03-CFB98FBF1D08}"/>
              </a:ext>
            </a:extLst>
          </p:cNvPr>
          <p:cNvGrpSpPr/>
          <p:nvPr/>
        </p:nvGrpSpPr>
        <p:grpSpPr>
          <a:xfrm>
            <a:off x="5358992" y="1471422"/>
            <a:ext cx="3047470" cy="294189"/>
            <a:chOff x="2795871" y="431234"/>
            <a:chExt cx="2763741" cy="387703"/>
          </a:xfrm>
        </p:grpSpPr>
        <p:sp>
          <p:nvSpPr>
            <p:cNvPr id="16" name="Rectangle: Rounded Corners 15">
              <a:extLst>
                <a:ext uri="{FF2B5EF4-FFF2-40B4-BE49-F238E27FC236}">
                  <a16:creationId xmlns:a16="http://schemas.microsoft.com/office/drawing/2014/main" id="{86F751A4-D1DF-33B3-3A48-3136F3355727}"/>
                </a:ext>
              </a:extLst>
            </p:cNvPr>
            <p:cNvSpPr/>
            <p:nvPr/>
          </p:nvSpPr>
          <p:spPr>
            <a:xfrm>
              <a:off x="2918874" y="439390"/>
              <a:ext cx="2640738" cy="379547"/>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7" name="TextBox 16">
              <a:extLst>
                <a:ext uri="{FF2B5EF4-FFF2-40B4-BE49-F238E27FC236}">
                  <a16:creationId xmlns:a16="http://schemas.microsoft.com/office/drawing/2014/main" id="{2BF8FA18-8CD0-43B2-710A-61D27D77AE19}"/>
                </a:ext>
              </a:extLst>
            </p:cNvPr>
            <p:cNvSpPr txBox="1"/>
            <p:nvPr/>
          </p:nvSpPr>
          <p:spPr>
            <a:xfrm>
              <a:off x="2795871" y="431234"/>
              <a:ext cx="2640737" cy="365049"/>
            </a:xfrm>
            <a:prstGeom prst="rect">
              <a:avLst/>
            </a:prstGeom>
            <a:noFill/>
          </p:spPr>
          <p:txBody>
            <a:bodyPr wrap="square" rtlCol="0">
              <a:spAutoFit/>
            </a:bodyPr>
            <a:lstStyle/>
            <a:p>
              <a:pPr algn="ctr"/>
              <a:r>
                <a:rPr lang="zh-cn" sz="1200" b="1" dirty="0">
                  <a:solidFill>
                    <a:srgbClr val="292662"/>
                  </a:solidFill>
                  <a:latin typeface="Ubuntu Light" panose="020B0304030602030204" pitchFamily="34" charset="0"/>
                  <a:ea typeface="SimSun" panose="02010600030101010101" pitchFamily="2" charset="-122"/>
                </a:rPr>
                <a:t>特奥会内的人…</a:t>
              </a:r>
            </a:p>
          </p:txBody>
        </p:sp>
      </p:grpSp>
      <p:sp>
        <p:nvSpPr>
          <p:cNvPr id="5" name="Text Placeholder 1">
            <a:extLst>
              <a:ext uri="{FF2B5EF4-FFF2-40B4-BE49-F238E27FC236}">
                <a16:creationId xmlns:a16="http://schemas.microsoft.com/office/drawing/2014/main" id="{248EB1EB-157F-3CCA-1C07-C1C33941FC38}"/>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6" name="Text Placeholder 3">
            <a:extLst>
              <a:ext uri="{FF2B5EF4-FFF2-40B4-BE49-F238E27FC236}">
                <a16:creationId xmlns:a16="http://schemas.microsoft.com/office/drawing/2014/main" id="{B4FA155C-E7F4-F298-55D4-ED4363EBC5AB}"/>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536372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2C53-3148-AB1C-9EB9-956E2D4853A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9FAE41-BF48-E813-A2C6-B1F6EB6911AB}"/>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43EBF9D9-AF57-9F98-2B39-4929E637943F}"/>
              </a:ext>
            </a:extLst>
          </p:cNvPr>
          <p:cNvSpPr txBox="1"/>
          <p:nvPr/>
        </p:nvSpPr>
        <p:spPr>
          <a:xfrm>
            <a:off x="851252" y="2257197"/>
            <a:ext cx="4571648" cy="926600"/>
          </a:xfrm>
          <a:prstGeom prst="rect">
            <a:avLst/>
          </a:prstGeom>
          <a:noFill/>
        </p:spPr>
        <p:txBody>
          <a:bodyPr wrap="square" rtlCol="0">
            <a:spAutoFit/>
          </a:bodyPr>
          <a:lstStyle/>
          <a:p>
            <a:pPr>
              <a:lnSpc>
                <a:spcPct val="110000"/>
              </a:lnSpc>
            </a:pPr>
            <a:r>
              <a:rPr lang="zh-cn" sz="1700" dirty="0">
                <a:solidFill>
                  <a:srgbClr val="292662"/>
                </a:solidFill>
                <a:latin typeface="Ubuntu" panose="020B0504030602030204" pitchFamily="34" charset="0"/>
                <a:ea typeface="SimSun" panose="02010600030101010101" pitchFamily="2" charset="-122"/>
              </a:rPr>
              <a:t>Harriet 很害羞。她加入了特奥会。她参加了体育运动，结交了很多朋友。她现在很外向，很自信。</a:t>
            </a:r>
          </a:p>
        </p:txBody>
      </p:sp>
      <p:sp>
        <p:nvSpPr>
          <p:cNvPr id="6" name="TextBox 5">
            <a:extLst>
              <a:ext uri="{FF2B5EF4-FFF2-40B4-BE49-F238E27FC236}">
                <a16:creationId xmlns:a16="http://schemas.microsoft.com/office/drawing/2014/main" id="{1B9AAF4F-A656-2896-0A95-56327E5F212F}"/>
              </a:ext>
            </a:extLst>
          </p:cNvPr>
          <p:cNvSpPr txBox="1"/>
          <p:nvPr/>
        </p:nvSpPr>
        <p:spPr>
          <a:xfrm>
            <a:off x="1337623" y="1818987"/>
            <a:ext cx="1549400" cy="400110"/>
          </a:xfrm>
          <a:prstGeom prst="rect">
            <a:avLst/>
          </a:prstGeom>
          <a:noFill/>
        </p:spPr>
        <p:txBody>
          <a:bodyPr wrap="square" rtlCol="0">
            <a:spAutoFit/>
          </a:bodyPr>
          <a:lstStyle/>
          <a:p>
            <a:r>
              <a:rPr lang="zh-cn" sz="2000" b="1" dirty="0">
                <a:solidFill>
                  <a:srgbClr val="F6891F"/>
                </a:solidFill>
                <a:latin typeface="Ubuntu" panose="020B0504030602030204" pitchFamily="34" charset="0"/>
                <a:ea typeface="SimSun" panose="02010600030101010101" pitchFamily="2" charset="-122"/>
              </a:rPr>
              <a:t>故事 1</a:t>
            </a:r>
          </a:p>
        </p:txBody>
      </p:sp>
      <p:grpSp>
        <p:nvGrpSpPr>
          <p:cNvPr id="32" name="Group 31">
            <a:extLst>
              <a:ext uri="{FF2B5EF4-FFF2-40B4-BE49-F238E27FC236}">
                <a16:creationId xmlns:a16="http://schemas.microsoft.com/office/drawing/2014/main" id="{4D3BF11B-9542-AA20-D21B-D891A1082091}"/>
              </a:ext>
            </a:extLst>
          </p:cNvPr>
          <p:cNvGrpSpPr/>
          <p:nvPr/>
        </p:nvGrpSpPr>
        <p:grpSpPr>
          <a:xfrm>
            <a:off x="6166091" y="1948234"/>
            <a:ext cx="5086667" cy="1495088"/>
            <a:chOff x="6166091" y="1948234"/>
            <a:chExt cx="5086667" cy="1495088"/>
          </a:xfrm>
        </p:grpSpPr>
        <p:pic>
          <p:nvPicPr>
            <p:cNvPr id="18" name="Graphic 17">
              <a:extLst>
                <a:ext uri="{FF2B5EF4-FFF2-40B4-BE49-F238E27FC236}">
                  <a16:creationId xmlns:a16="http://schemas.microsoft.com/office/drawing/2014/main" id="{ABC042F9-3171-DD2D-4ABE-755D8D233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7" name="TextBox 6">
              <a:extLst>
                <a:ext uri="{FF2B5EF4-FFF2-40B4-BE49-F238E27FC236}">
                  <a16:creationId xmlns:a16="http://schemas.microsoft.com/office/drawing/2014/main" id="{22EFBC8B-A7EA-0FDC-2FC3-96261049CFB4}"/>
                </a:ext>
              </a:extLst>
            </p:cNvPr>
            <p:cNvSpPr txBox="1"/>
            <p:nvPr/>
          </p:nvSpPr>
          <p:spPr>
            <a:xfrm>
              <a:off x="6883641" y="2219097"/>
              <a:ext cx="3970736" cy="877163"/>
            </a:xfrm>
            <a:prstGeom prst="rect">
              <a:avLst/>
            </a:prstGeom>
            <a:noFill/>
          </p:spPr>
          <p:txBody>
            <a:bodyPr wrap="square" rtlCol="0">
              <a:spAutoFit/>
            </a:bodyPr>
            <a:lstStyle/>
            <a:p>
              <a:r>
                <a:rPr lang="zh-cn" sz="1700" dirty="0">
                  <a:solidFill>
                    <a:srgbClr val="292662"/>
                  </a:solidFill>
                  <a:latin typeface="Ubuntu" panose="020B0504030602030204" pitchFamily="34" charset="0"/>
                  <a:ea typeface="SimSun" panose="02010600030101010101" pitchFamily="2" charset="-122"/>
                </a:rPr>
                <a:t>我们可以猜测特奥会为增强 </a:t>
              </a:r>
              <a:r>
                <a:rPr lang="zh-cn" sz="1700">
                  <a:solidFill>
                    <a:srgbClr val="292662"/>
                  </a:solidFill>
                  <a:latin typeface="Ubuntu" panose="020B0504030602030204" pitchFamily="34" charset="0"/>
                  <a:ea typeface="SimSun" panose="02010600030101010101" pitchFamily="2" charset="-122"/>
                </a:rPr>
                <a:t>Harriet </a:t>
              </a:r>
              <a:br>
                <a:rPr lang="en-US" altLang="zh-CN" sz="1700">
                  <a:solidFill>
                    <a:srgbClr val="292662"/>
                  </a:solidFill>
                  <a:latin typeface="Ubuntu" panose="020B0504030602030204" pitchFamily="34" charset="0"/>
                  <a:ea typeface="SimSun" panose="02010600030101010101" pitchFamily="2" charset="-122"/>
                </a:rPr>
              </a:br>
              <a:r>
                <a:rPr lang="zh-cn" sz="1700">
                  <a:solidFill>
                    <a:srgbClr val="292662"/>
                  </a:solidFill>
                  <a:latin typeface="Ubuntu" panose="020B0504030602030204" pitchFamily="34" charset="0"/>
                  <a:ea typeface="SimSun" panose="02010600030101010101" pitchFamily="2" charset="-122"/>
                </a:rPr>
                <a:t>的自信心做了哪些</a:t>
              </a:r>
              <a:r>
                <a:rPr lang="zh-cn" sz="1700" dirty="0">
                  <a:solidFill>
                    <a:srgbClr val="292662"/>
                  </a:solidFill>
                  <a:latin typeface="Ubuntu" panose="020B0504030602030204" pitchFamily="34" charset="0"/>
                  <a:ea typeface="SimSun" panose="02010600030101010101" pitchFamily="2" charset="-122"/>
                </a:rPr>
                <a:t>工作。</a:t>
              </a:r>
              <a:r>
                <a:rPr lang="zh-cn" sz="1700">
                  <a:solidFill>
                    <a:srgbClr val="292662"/>
                  </a:solidFill>
                  <a:latin typeface="Ubuntu" panose="020B0504030602030204" pitchFamily="34" charset="0"/>
                  <a:ea typeface="SimSun" panose="02010600030101010101" pitchFamily="2" charset="-122"/>
                </a:rPr>
                <a:t>但这些工作</a:t>
              </a:r>
              <a:br>
                <a:rPr lang="en-US" altLang="zh-CN" sz="1700">
                  <a:solidFill>
                    <a:srgbClr val="292662"/>
                  </a:solidFill>
                  <a:latin typeface="Ubuntu" panose="020B0504030602030204" pitchFamily="34" charset="0"/>
                  <a:ea typeface="SimSun" panose="02010600030101010101" pitchFamily="2" charset="-122"/>
                </a:rPr>
              </a:br>
              <a:r>
                <a:rPr lang="zh-cn" sz="1700">
                  <a:solidFill>
                    <a:srgbClr val="292662"/>
                  </a:solidFill>
                  <a:latin typeface="Ubuntu" panose="020B0504030602030204" pitchFamily="34" charset="0"/>
                  <a:ea typeface="SimSun" panose="02010600030101010101" pitchFamily="2" charset="-122"/>
                </a:rPr>
                <a:t>并未被提及</a:t>
              </a:r>
              <a:r>
                <a:rPr lang="zh-cn" sz="1700" dirty="0">
                  <a:solidFill>
                    <a:srgbClr val="292662"/>
                  </a:solidFill>
                  <a:latin typeface="Ubuntu" panose="020B0504030602030204" pitchFamily="34" charset="0"/>
                  <a:ea typeface="SimSun" panose="02010600030101010101" pitchFamily="2" charset="-122"/>
                </a:rPr>
                <a:t>。</a:t>
              </a:r>
            </a:p>
          </p:txBody>
        </p:sp>
        <p:pic>
          <p:nvPicPr>
            <p:cNvPr id="20" name="Graphic 19">
              <a:extLst>
                <a:ext uri="{FF2B5EF4-FFF2-40B4-BE49-F238E27FC236}">
                  <a16:creationId xmlns:a16="http://schemas.microsoft.com/office/drawing/2014/main" id="{F4551672-0187-1C2C-A052-525F81F81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grpSp>
      <p:pic>
        <p:nvPicPr>
          <p:cNvPr id="31" name="Graphic 30">
            <a:extLst>
              <a:ext uri="{FF2B5EF4-FFF2-40B4-BE49-F238E27FC236}">
                <a16:creationId xmlns:a16="http://schemas.microsoft.com/office/drawing/2014/main" id="{CD541D74-5D9D-B969-6F09-E0AF1FCD2A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
        <p:nvSpPr>
          <p:cNvPr id="8" name="Text Placeholder 1">
            <a:extLst>
              <a:ext uri="{FF2B5EF4-FFF2-40B4-BE49-F238E27FC236}">
                <a16:creationId xmlns:a16="http://schemas.microsoft.com/office/drawing/2014/main" id="{DC3E844C-CC4B-0650-3694-4D0662777910}"/>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9" name="Text Placeholder 3">
            <a:extLst>
              <a:ext uri="{FF2B5EF4-FFF2-40B4-BE49-F238E27FC236}">
                <a16:creationId xmlns:a16="http://schemas.microsoft.com/office/drawing/2014/main" id="{E4DFD0DD-D8C7-AE45-4764-3B8F202ADEE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8463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E9BB-BB26-EC45-0245-F3FB5821494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6370A09D-487B-FFD4-184D-7A178091D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3" name="Text Placeholder 2">
            <a:extLst>
              <a:ext uri="{FF2B5EF4-FFF2-40B4-BE49-F238E27FC236}">
                <a16:creationId xmlns:a16="http://schemas.microsoft.com/office/drawing/2014/main" id="{CED11249-DC23-3FC8-7D3C-7D4E22F3FFA5}"/>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4BF33DCC-C77F-ABAE-9E97-4A63377A1364}"/>
              </a:ext>
            </a:extLst>
          </p:cNvPr>
          <p:cNvSpPr txBox="1"/>
          <p:nvPr/>
        </p:nvSpPr>
        <p:spPr>
          <a:xfrm>
            <a:off x="851252" y="2257197"/>
            <a:ext cx="4571648" cy="927818"/>
          </a:xfrm>
          <a:prstGeom prst="rect">
            <a:avLst/>
          </a:prstGeom>
          <a:noFill/>
        </p:spPr>
        <p:txBody>
          <a:bodyPr wrap="square" rtlCol="0">
            <a:spAutoFit/>
          </a:bodyPr>
          <a:lstStyle/>
          <a:p>
            <a:pPr>
              <a:lnSpc>
                <a:spcPct val="110000"/>
              </a:lnSpc>
            </a:pPr>
            <a:r>
              <a:rPr lang="zh-cn" sz="1700" dirty="0">
                <a:solidFill>
                  <a:srgbClr val="292662"/>
                </a:solidFill>
                <a:latin typeface="Ubuntu" panose="020B0504030602030204" pitchFamily="34" charset="0"/>
                <a:ea typeface="SimSun" panose="02010600030101010101" pitchFamily="2" charset="-122"/>
              </a:rPr>
              <a:t>Harriet 很害羞。她加入了特奥会。她参加了体育运动，结交了很多朋友。她现在很外向，很自信。</a:t>
            </a:r>
          </a:p>
        </p:txBody>
      </p:sp>
      <p:sp>
        <p:nvSpPr>
          <p:cNvPr id="6" name="TextBox 5">
            <a:extLst>
              <a:ext uri="{FF2B5EF4-FFF2-40B4-BE49-F238E27FC236}">
                <a16:creationId xmlns:a16="http://schemas.microsoft.com/office/drawing/2014/main" id="{756A45D4-DA2A-9E37-3970-9F5A598793C7}"/>
              </a:ext>
            </a:extLst>
          </p:cNvPr>
          <p:cNvSpPr txBox="1"/>
          <p:nvPr/>
        </p:nvSpPr>
        <p:spPr>
          <a:xfrm>
            <a:off x="1337623" y="1818987"/>
            <a:ext cx="1549400" cy="400110"/>
          </a:xfrm>
          <a:prstGeom prst="rect">
            <a:avLst/>
          </a:prstGeom>
          <a:noFill/>
        </p:spPr>
        <p:txBody>
          <a:bodyPr wrap="square" rtlCol="0">
            <a:spAutoFit/>
          </a:bodyPr>
          <a:lstStyle/>
          <a:p>
            <a:r>
              <a:rPr lang="zh-cn" sz="2000" b="1" dirty="0">
                <a:solidFill>
                  <a:srgbClr val="F6891F"/>
                </a:solidFill>
                <a:latin typeface="Ubuntu" panose="020B0504030602030204" pitchFamily="34" charset="0"/>
                <a:ea typeface="SimSun" panose="02010600030101010101" pitchFamily="2" charset="-122"/>
              </a:rPr>
              <a:t>故事 1</a:t>
            </a:r>
          </a:p>
        </p:txBody>
      </p:sp>
      <p:sp>
        <p:nvSpPr>
          <p:cNvPr id="7" name="TextBox 6">
            <a:extLst>
              <a:ext uri="{FF2B5EF4-FFF2-40B4-BE49-F238E27FC236}">
                <a16:creationId xmlns:a16="http://schemas.microsoft.com/office/drawing/2014/main" id="{C3E5061A-B171-B9C8-FFC7-32F65A031BFF}"/>
              </a:ext>
            </a:extLst>
          </p:cNvPr>
          <p:cNvSpPr txBox="1"/>
          <p:nvPr/>
        </p:nvSpPr>
        <p:spPr>
          <a:xfrm>
            <a:off x="6883641" y="2219097"/>
            <a:ext cx="3970736" cy="877163"/>
          </a:xfrm>
          <a:prstGeom prst="rect">
            <a:avLst/>
          </a:prstGeom>
          <a:noFill/>
        </p:spPr>
        <p:txBody>
          <a:bodyPr wrap="square" rtlCol="0">
            <a:spAutoFit/>
          </a:bodyPr>
          <a:lstStyle/>
          <a:p>
            <a:r>
              <a:rPr lang="zh-cn" sz="1700" dirty="0">
                <a:solidFill>
                  <a:srgbClr val="292662"/>
                </a:solidFill>
                <a:latin typeface="Ubuntu" panose="020B0504030602030204" pitchFamily="34" charset="0"/>
                <a:ea typeface="SimSun" panose="02010600030101010101" pitchFamily="2" charset="-122"/>
              </a:rPr>
              <a:t>我们可以猜测特奥会为增强 </a:t>
            </a:r>
            <a:r>
              <a:rPr lang="zh-cn" sz="1700">
                <a:solidFill>
                  <a:srgbClr val="292662"/>
                </a:solidFill>
                <a:latin typeface="Ubuntu" panose="020B0504030602030204" pitchFamily="34" charset="0"/>
                <a:ea typeface="SimSun" panose="02010600030101010101" pitchFamily="2" charset="-122"/>
              </a:rPr>
              <a:t>Harriet </a:t>
            </a:r>
            <a:br>
              <a:rPr lang="en-US" altLang="zh-CN" sz="1700">
                <a:solidFill>
                  <a:srgbClr val="292662"/>
                </a:solidFill>
                <a:latin typeface="Ubuntu" panose="020B0504030602030204" pitchFamily="34" charset="0"/>
                <a:ea typeface="SimSun" panose="02010600030101010101" pitchFamily="2" charset="-122"/>
              </a:rPr>
            </a:br>
            <a:r>
              <a:rPr lang="zh-cn" sz="1700">
                <a:solidFill>
                  <a:srgbClr val="292662"/>
                </a:solidFill>
                <a:latin typeface="Ubuntu" panose="020B0504030602030204" pitchFamily="34" charset="0"/>
                <a:ea typeface="SimSun" panose="02010600030101010101" pitchFamily="2" charset="-122"/>
              </a:rPr>
              <a:t>的自信心做了哪些</a:t>
            </a:r>
            <a:r>
              <a:rPr lang="zh-cn" sz="1700" dirty="0">
                <a:solidFill>
                  <a:srgbClr val="292662"/>
                </a:solidFill>
                <a:latin typeface="Ubuntu" panose="020B0504030602030204" pitchFamily="34" charset="0"/>
                <a:ea typeface="SimSun" panose="02010600030101010101" pitchFamily="2" charset="-122"/>
              </a:rPr>
              <a:t>工作。</a:t>
            </a:r>
            <a:r>
              <a:rPr lang="zh-cn" sz="1700">
                <a:solidFill>
                  <a:srgbClr val="292662"/>
                </a:solidFill>
                <a:latin typeface="Ubuntu" panose="020B0504030602030204" pitchFamily="34" charset="0"/>
                <a:ea typeface="SimSun" panose="02010600030101010101" pitchFamily="2" charset="-122"/>
              </a:rPr>
              <a:t>但这些工作</a:t>
            </a:r>
            <a:br>
              <a:rPr lang="en-US" altLang="zh-CN" sz="1700">
                <a:solidFill>
                  <a:srgbClr val="292662"/>
                </a:solidFill>
                <a:latin typeface="Ubuntu" panose="020B0504030602030204" pitchFamily="34" charset="0"/>
                <a:ea typeface="SimSun" panose="02010600030101010101" pitchFamily="2" charset="-122"/>
              </a:rPr>
            </a:br>
            <a:r>
              <a:rPr lang="zh-cn" sz="1700">
                <a:solidFill>
                  <a:srgbClr val="292662"/>
                </a:solidFill>
                <a:latin typeface="Ubuntu" panose="020B0504030602030204" pitchFamily="34" charset="0"/>
                <a:ea typeface="SimSun" panose="02010600030101010101" pitchFamily="2" charset="-122"/>
              </a:rPr>
              <a:t>并未被提及</a:t>
            </a:r>
            <a:r>
              <a:rPr lang="zh-cn" sz="1700" dirty="0">
                <a:solidFill>
                  <a:srgbClr val="292662"/>
                </a:solidFill>
                <a:latin typeface="Ubuntu" panose="020B0504030602030204" pitchFamily="34" charset="0"/>
                <a:ea typeface="SimSun" panose="02010600030101010101" pitchFamily="2" charset="-122"/>
              </a:rPr>
              <a:t>。</a:t>
            </a:r>
          </a:p>
        </p:txBody>
      </p:sp>
      <p:pic>
        <p:nvPicPr>
          <p:cNvPr id="20" name="Graphic 19">
            <a:extLst>
              <a:ext uri="{FF2B5EF4-FFF2-40B4-BE49-F238E27FC236}">
                <a16:creationId xmlns:a16="http://schemas.microsoft.com/office/drawing/2014/main" id="{067A4305-E267-EB34-C49E-3936014E5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sp>
        <p:nvSpPr>
          <p:cNvPr id="9" name="TextBox 8">
            <a:extLst>
              <a:ext uri="{FF2B5EF4-FFF2-40B4-BE49-F238E27FC236}">
                <a16:creationId xmlns:a16="http://schemas.microsoft.com/office/drawing/2014/main" id="{837FAE3F-BCCA-89CB-5714-47F3800C8760}"/>
              </a:ext>
            </a:extLst>
          </p:cNvPr>
          <p:cNvSpPr txBox="1"/>
          <p:nvPr/>
        </p:nvSpPr>
        <p:spPr>
          <a:xfrm>
            <a:off x="851252" y="4497934"/>
            <a:ext cx="4571648" cy="1214371"/>
          </a:xfrm>
          <a:prstGeom prst="rect">
            <a:avLst/>
          </a:prstGeom>
          <a:noFill/>
        </p:spPr>
        <p:txBody>
          <a:bodyPr wrap="square" rtlCol="0">
            <a:spAutoFit/>
          </a:bodyPr>
          <a:lstStyle/>
          <a:p>
            <a:pPr>
              <a:lnSpc>
                <a:spcPct val="110000"/>
              </a:lnSpc>
            </a:pPr>
            <a:r>
              <a:rPr lang="zh-cn" sz="1700" dirty="0">
                <a:solidFill>
                  <a:srgbClr val="292662"/>
                </a:solidFill>
                <a:latin typeface="Ubuntu" panose="020B0504030602030204" pitchFamily="34" charset="0"/>
                <a:ea typeface="SimSun" panose="02010600030101010101" pitchFamily="2" charset="-122"/>
              </a:rPr>
              <a:t>Nigel 在学校参加了很多体育活动。他刻苦训练，在夏季国际特殊奥林匹克运动会上获得了跳高金牌。他渴望成为一名教练，并最终成为了一名教练！</a:t>
            </a:r>
          </a:p>
        </p:txBody>
      </p:sp>
      <p:sp>
        <p:nvSpPr>
          <p:cNvPr id="10" name="TextBox 9">
            <a:extLst>
              <a:ext uri="{FF2B5EF4-FFF2-40B4-BE49-F238E27FC236}">
                <a16:creationId xmlns:a16="http://schemas.microsoft.com/office/drawing/2014/main" id="{F7A028F3-848D-D6B6-6F2A-7061665D6D31}"/>
              </a:ext>
            </a:extLst>
          </p:cNvPr>
          <p:cNvSpPr txBox="1"/>
          <p:nvPr/>
        </p:nvSpPr>
        <p:spPr>
          <a:xfrm>
            <a:off x="1337623" y="4059724"/>
            <a:ext cx="1549400" cy="400110"/>
          </a:xfrm>
          <a:prstGeom prst="rect">
            <a:avLst/>
          </a:prstGeom>
          <a:noFill/>
        </p:spPr>
        <p:txBody>
          <a:bodyPr wrap="square" rtlCol="0">
            <a:spAutoFit/>
          </a:bodyPr>
          <a:lstStyle/>
          <a:p>
            <a:r>
              <a:rPr lang="zh-cn" sz="2000" b="1" dirty="0">
                <a:solidFill>
                  <a:srgbClr val="F6891F"/>
                </a:solidFill>
                <a:latin typeface="Ubuntu" panose="020B0504030602030204" pitchFamily="34" charset="0"/>
                <a:ea typeface="SimSun" panose="02010600030101010101" pitchFamily="2" charset="-122"/>
              </a:rPr>
              <a:t>故事 2</a:t>
            </a:r>
          </a:p>
        </p:txBody>
      </p:sp>
      <p:grpSp>
        <p:nvGrpSpPr>
          <p:cNvPr id="11" name="Group 10">
            <a:extLst>
              <a:ext uri="{FF2B5EF4-FFF2-40B4-BE49-F238E27FC236}">
                <a16:creationId xmlns:a16="http://schemas.microsoft.com/office/drawing/2014/main" id="{3AB19499-0ED0-E1BC-09A4-B95856B9038B}"/>
              </a:ext>
            </a:extLst>
          </p:cNvPr>
          <p:cNvGrpSpPr/>
          <p:nvPr/>
        </p:nvGrpSpPr>
        <p:grpSpPr>
          <a:xfrm>
            <a:off x="6166091" y="4259050"/>
            <a:ext cx="5086667" cy="1616540"/>
            <a:chOff x="6166091" y="4259050"/>
            <a:chExt cx="5086667" cy="1616540"/>
          </a:xfrm>
        </p:grpSpPr>
        <p:pic>
          <p:nvPicPr>
            <p:cNvPr id="8" name="Graphic 7">
              <a:extLst>
                <a:ext uri="{FF2B5EF4-FFF2-40B4-BE49-F238E27FC236}">
                  <a16:creationId xmlns:a16="http://schemas.microsoft.com/office/drawing/2014/main" id="{C903DB27-F1C6-AA25-B58B-E4FEB8F8F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4259050"/>
              <a:ext cx="4889817" cy="1616540"/>
            </a:xfrm>
            <a:prstGeom prst="rect">
              <a:avLst/>
            </a:prstGeom>
          </p:spPr>
        </p:pic>
        <p:sp>
          <p:nvSpPr>
            <p:cNvPr id="12" name="TextBox 11">
              <a:extLst>
                <a:ext uri="{FF2B5EF4-FFF2-40B4-BE49-F238E27FC236}">
                  <a16:creationId xmlns:a16="http://schemas.microsoft.com/office/drawing/2014/main" id="{2CFCA939-8B2A-D94A-7328-743BC876BE19}"/>
                </a:ext>
              </a:extLst>
            </p:cNvPr>
            <p:cNvSpPr txBox="1"/>
            <p:nvPr/>
          </p:nvSpPr>
          <p:spPr>
            <a:xfrm>
              <a:off x="6883640" y="4648859"/>
              <a:ext cx="4063759" cy="877163"/>
            </a:xfrm>
            <a:prstGeom prst="rect">
              <a:avLst/>
            </a:prstGeom>
            <a:noFill/>
          </p:spPr>
          <p:txBody>
            <a:bodyPr wrap="square" rtlCol="0">
              <a:spAutoFit/>
            </a:bodyPr>
            <a:lstStyle/>
            <a:p>
              <a:r>
                <a:rPr lang="zh-cn" sz="1700" dirty="0">
                  <a:solidFill>
                    <a:srgbClr val="292662"/>
                  </a:solidFill>
                  <a:latin typeface="Ubuntu" panose="020B0504030602030204" pitchFamily="34" charset="0"/>
                  <a:ea typeface="SimSun" panose="02010600030101010101" pitchFamily="2" charset="-122"/>
                </a:rPr>
                <a:t>我们知道，体育运动可以激发雄心壮志、提高技能和增强信心。但在这短短的一段话中，却完全没有解释这一点。</a:t>
              </a:r>
            </a:p>
          </p:txBody>
        </p:sp>
        <p:pic>
          <p:nvPicPr>
            <p:cNvPr id="14" name="Graphic 13">
              <a:extLst>
                <a:ext uri="{FF2B5EF4-FFF2-40B4-BE49-F238E27FC236}">
                  <a16:creationId xmlns:a16="http://schemas.microsoft.com/office/drawing/2014/main" id="{8720321E-0F70-0677-AE2C-7E8672F87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4838720"/>
              <a:ext cx="457200" cy="457200"/>
            </a:xfrm>
            <a:prstGeom prst="rect">
              <a:avLst/>
            </a:prstGeom>
          </p:spPr>
        </p:pic>
      </p:grpSp>
      <p:pic>
        <p:nvPicPr>
          <p:cNvPr id="30" name="Graphic 29">
            <a:extLst>
              <a:ext uri="{FF2B5EF4-FFF2-40B4-BE49-F238E27FC236}">
                <a16:creationId xmlns:a16="http://schemas.microsoft.com/office/drawing/2014/main" id="{AE118EF2-9F2A-D34E-3EA2-855DD3FF1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4147577"/>
            <a:ext cx="375569" cy="250379"/>
          </a:xfrm>
          <a:prstGeom prst="rect">
            <a:avLst/>
          </a:prstGeom>
        </p:spPr>
      </p:pic>
      <p:pic>
        <p:nvPicPr>
          <p:cNvPr id="31" name="Graphic 30">
            <a:extLst>
              <a:ext uri="{FF2B5EF4-FFF2-40B4-BE49-F238E27FC236}">
                <a16:creationId xmlns:a16="http://schemas.microsoft.com/office/drawing/2014/main" id="{0DC73F13-3D57-22FD-A69D-BE9747FAA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
        <p:nvSpPr>
          <p:cNvPr id="13" name="Text Placeholder 1">
            <a:extLst>
              <a:ext uri="{FF2B5EF4-FFF2-40B4-BE49-F238E27FC236}">
                <a16:creationId xmlns:a16="http://schemas.microsoft.com/office/drawing/2014/main" id="{B7DB220D-477A-39AC-61DD-F1E5BD0B9B3A}"/>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5" name="Text Placeholder 3">
            <a:extLst>
              <a:ext uri="{FF2B5EF4-FFF2-40B4-BE49-F238E27FC236}">
                <a16:creationId xmlns:a16="http://schemas.microsoft.com/office/drawing/2014/main" id="{A76E28AE-72B7-8914-7053-E54DF679DCC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5330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51F6-C27F-CADE-2566-EA640C716B8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BFE0BF-60B8-D26A-79F4-4D9C24FF99A8}"/>
              </a:ext>
            </a:extLst>
          </p:cNvPr>
          <p:cNvSpPr/>
          <p:nvPr/>
        </p:nvSpPr>
        <p:spPr>
          <a:xfrm>
            <a:off x="6921606" y="1579844"/>
            <a:ext cx="5892800" cy="4799776"/>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B769A686-1F27-180B-C342-090EAF053D3D}"/>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48684B0D-676F-E63F-7FC7-E6265921C0D7}"/>
              </a:ext>
            </a:extLst>
          </p:cNvPr>
          <p:cNvSpPr txBox="1"/>
          <p:nvPr/>
        </p:nvSpPr>
        <p:spPr>
          <a:xfrm>
            <a:off x="724076" y="1579845"/>
            <a:ext cx="5651324" cy="3321294"/>
          </a:xfrm>
          <a:prstGeom prst="rect">
            <a:avLst/>
          </a:prstGeom>
          <a:noFill/>
        </p:spPr>
        <p:txBody>
          <a:bodyPr wrap="square" rtlCol="0">
            <a:spAutoFit/>
          </a:bodyPr>
          <a:lstStyle/>
          <a:p>
            <a:pPr>
              <a:lnSpc>
                <a:spcPct val="120000"/>
              </a:lnSpc>
              <a:spcAft>
                <a:spcPts val="800"/>
              </a:spcAft>
            </a:pPr>
            <a:r>
              <a:rPr lang="zh-cn" sz="1600" dirty="0">
                <a:solidFill>
                  <a:srgbClr val="292662"/>
                </a:solidFill>
                <a:latin typeface="Ubuntu" panose="020B0504030602030204" pitchFamily="34" charset="0"/>
                <a:ea typeface="SimSun" panose="02010600030101010101" pitchFamily="2" charset="-122"/>
              </a:rPr>
              <a:t>Muskan 曾经是一个依赖性极强的孩子，总是依偎在母亲身边。</a:t>
            </a:r>
          </a:p>
          <a:p>
            <a:pPr>
              <a:lnSpc>
                <a:spcPct val="120000"/>
              </a:lnSpc>
              <a:spcAft>
                <a:spcPts val="800"/>
              </a:spcAft>
            </a:pPr>
            <a:r>
              <a:rPr lang="zh-cn" sz="1600" dirty="0">
                <a:solidFill>
                  <a:srgbClr val="F7F5E8"/>
                </a:solidFill>
                <a:highlight>
                  <a:srgbClr val="292662"/>
                </a:highlight>
                <a:latin typeface="Ubuntu" panose="020B0504030602030204" pitchFamily="34" charset="0"/>
                <a:ea typeface="SimSun" panose="02010600030101010101" pitchFamily="2" charset="-122"/>
              </a:rPr>
              <a:t>但随着特奥会教练指导她进行举重训练，她的自信心逐渐增强。他们鼓励她不断努力。</a:t>
            </a:r>
            <a:r>
              <a:rPr lang="zh-cn" sz="1600" dirty="0">
                <a:solidFill>
                  <a:srgbClr val="292662"/>
                </a:solidFill>
                <a:latin typeface="Ubuntu" panose="020B0504030602030204" pitchFamily="34" charset="0"/>
                <a:ea typeface="SimSun" panose="02010600030101010101" pitchFamily="2" charset="-122"/>
              </a:rPr>
              <a:t>这点燃了 Muskan 的好胜心，</a:t>
            </a:r>
            <a:br>
              <a:rPr lang="en-US" altLang="zh-CN" sz="1600" dirty="0">
                <a:solidFill>
                  <a:srgbClr val="292662"/>
                </a:solidFill>
                <a:latin typeface="Ubuntu" panose="020B0504030602030204" pitchFamily="34" charset="0"/>
                <a:ea typeface="SimSun" panose="02010600030101010101" pitchFamily="2" charset="-122"/>
              </a:rPr>
            </a:br>
            <a:r>
              <a:rPr lang="zh-cn" sz="1600" dirty="0">
                <a:solidFill>
                  <a:srgbClr val="292662"/>
                </a:solidFill>
                <a:latin typeface="Ubuntu" panose="020B0504030602030204" pitchFamily="34" charset="0"/>
                <a:ea typeface="SimSun" panose="02010600030101010101" pitchFamily="2" charset="-122"/>
              </a:rPr>
              <a:t>她成为了一名出色的举重运动员。</a:t>
            </a:r>
          </a:p>
          <a:p>
            <a:pPr>
              <a:lnSpc>
                <a:spcPct val="120000"/>
              </a:lnSpc>
              <a:spcAft>
                <a:spcPts val="800"/>
              </a:spcAft>
            </a:pPr>
            <a:r>
              <a:rPr lang="zh-cn" sz="1600" dirty="0">
                <a:solidFill>
                  <a:srgbClr val="292662"/>
                </a:solidFill>
                <a:latin typeface="Ubuntu" panose="020B0504030602030204" pitchFamily="34" charset="0"/>
                <a:ea typeface="SimSun" panose="02010600030101010101" pitchFamily="2" charset="-122"/>
              </a:rPr>
              <a:t>她的运动能力为她旅行参加体育比赛开辟了可能性。</a:t>
            </a:r>
            <a:r>
              <a:rPr lang="zh-cn" sz="1600" dirty="0">
                <a:solidFill>
                  <a:srgbClr val="F7F5E8"/>
                </a:solidFill>
                <a:highlight>
                  <a:srgbClr val="292662"/>
                </a:highlight>
                <a:latin typeface="Ubuntu" panose="020B0504030602030204" pitchFamily="34" charset="0"/>
                <a:ea typeface="SimSun" panose="02010600030101010101" pitchFamily="2" charset="-122"/>
              </a:rPr>
              <a:t>特奥会工作人员鼓励她为自己做一些事情。作为一名举重运动员，搬运自己的行李很容易。远离家人独自生活让她觉得自己更有能力、更独立。</a:t>
            </a:r>
            <a:r>
              <a:rPr lang="zh-cn" sz="1600" dirty="0">
                <a:solidFill>
                  <a:srgbClr val="F7F5E8"/>
                </a:solidFill>
                <a:latin typeface="Ubuntu" panose="020B0504030602030204" pitchFamily="34" charset="0"/>
                <a:ea typeface="SimSun" panose="02010600030101010101" pitchFamily="2" charset="-122"/>
              </a:rPr>
              <a:t>。</a:t>
            </a:r>
          </a:p>
          <a:p>
            <a:pPr>
              <a:lnSpc>
                <a:spcPct val="120000"/>
              </a:lnSpc>
              <a:spcAft>
                <a:spcPts val="800"/>
              </a:spcAft>
            </a:pPr>
            <a:r>
              <a:rPr lang="zh-cn" sz="1600" dirty="0">
                <a:solidFill>
                  <a:srgbClr val="292662"/>
                </a:solidFill>
                <a:latin typeface="Ubuntu" panose="020B0504030602030204" pitchFamily="34" charset="0"/>
                <a:ea typeface="SimSun" panose="02010600030101010101" pitchFamily="2" charset="-122"/>
              </a:rPr>
              <a:t>现在，她在家里和社区中都是一个更加自立和独立的年轻</a:t>
            </a:r>
            <a:br>
              <a:rPr lang="en-US" altLang="zh-CN" sz="1600" dirty="0">
                <a:solidFill>
                  <a:srgbClr val="292662"/>
                </a:solidFill>
                <a:latin typeface="Ubuntu" panose="020B0504030602030204" pitchFamily="34" charset="0"/>
                <a:ea typeface="SimSun" panose="02010600030101010101" pitchFamily="2" charset="-122"/>
              </a:rPr>
            </a:br>
            <a:r>
              <a:rPr lang="zh-cn" sz="1600" dirty="0">
                <a:solidFill>
                  <a:srgbClr val="292662"/>
                </a:solidFill>
                <a:latin typeface="Ubuntu" panose="020B0504030602030204" pitchFamily="34" charset="0"/>
                <a:ea typeface="SimSun" panose="02010600030101010101" pitchFamily="2" charset="-122"/>
              </a:rPr>
              <a:t>女性。她的母亲为她感到骄傲。</a:t>
            </a:r>
          </a:p>
        </p:txBody>
      </p:sp>
      <p:sp>
        <p:nvSpPr>
          <p:cNvPr id="7" name="TextBox 6">
            <a:extLst>
              <a:ext uri="{FF2B5EF4-FFF2-40B4-BE49-F238E27FC236}">
                <a16:creationId xmlns:a16="http://schemas.microsoft.com/office/drawing/2014/main" id="{3CA1F8E2-6D96-C1C0-CBDF-B3E54E84211E}"/>
              </a:ext>
            </a:extLst>
          </p:cNvPr>
          <p:cNvSpPr txBox="1"/>
          <p:nvPr/>
        </p:nvSpPr>
        <p:spPr>
          <a:xfrm>
            <a:off x="7571946" y="2330872"/>
            <a:ext cx="3769154" cy="2422586"/>
          </a:xfrm>
          <a:prstGeom prst="rect">
            <a:avLst/>
          </a:prstGeom>
          <a:noFill/>
        </p:spPr>
        <p:txBody>
          <a:bodyPr wrap="square" rtlCol="0">
            <a:spAutoFit/>
          </a:bodyPr>
          <a:lstStyle/>
          <a:p>
            <a:pPr>
              <a:lnSpc>
                <a:spcPct val="110000"/>
              </a:lnSpc>
              <a:spcAft>
                <a:spcPts val="1200"/>
              </a:spcAft>
            </a:pPr>
            <a:r>
              <a:rPr lang="zh-cn" sz="1600" dirty="0">
                <a:solidFill>
                  <a:srgbClr val="292662"/>
                </a:solidFill>
                <a:latin typeface="Ubuntu" panose="020B0504030602030204" pitchFamily="34" charset="0"/>
                <a:ea typeface="SimSun" panose="02010600030101010101" pitchFamily="2" charset="-122"/>
              </a:rPr>
              <a:t>在这个小故事中，我们可以看到 Muskan 的需求。</a:t>
            </a:r>
          </a:p>
          <a:p>
            <a:pPr>
              <a:lnSpc>
                <a:spcPct val="110000"/>
              </a:lnSpc>
              <a:spcAft>
                <a:spcPts val="1200"/>
              </a:spcAft>
            </a:pPr>
            <a:r>
              <a:rPr lang="zh-cn" sz="1600" dirty="0">
                <a:solidFill>
                  <a:srgbClr val="292662"/>
                </a:solidFill>
                <a:latin typeface="Ubuntu" panose="020B0504030602030204" pitchFamily="34" charset="0"/>
                <a:ea typeface="SimSun" panose="02010600030101010101" pitchFamily="2" charset="-122"/>
              </a:rPr>
              <a:t>我们</a:t>
            </a:r>
            <a:r>
              <a:rPr lang="zh-cn" sz="1600" b="1" dirty="0">
                <a:solidFill>
                  <a:srgbClr val="F6891F"/>
                </a:solidFill>
                <a:latin typeface="Ubuntu" panose="020B0504030602030204" pitchFamily="34" charset="0"/>
                <a:ea typeface="SimSun" panose="02010600030101010101" pitchFamily="2" charset="-122"/>
              </a:rPr>
              <a:t>确切地</a:t>
            </a:r>
            <a:r>
              <a:rPr lang="zh-cn" sz="1600" dirty="0">
                <a:solidFill>
                  <a:srgbClr val="292662"/>
                </a:solidFill>
                <a:latin typeface="Ubuntu" panose="020B0504030602030204" pitchFamily="34" charset="0"/>
                <a:ea typeface="SimSun" panose="02010600030101010101" pitchFamily="2" charset="-122"/>
              </a:rPr>
              <a:t>看到了特奥会教练和工作人员所做工作带来的</a:t>
            </a:r>
            <a:r>
              <a:rPr lang="zh-cn" sz="1600" b="1" dirty="0">
                <a:solidFill>
                  <a:srgbClr val="F6891F"/>
                </a:solidFill>
                <a:latin typeface="Ubuntu" panose="020B0504030602030204" pitchFamily="34" charset="0"/>
                <a:ea typeface="SimSun" panose="02010600030101010101" pitchFamily="2" charset="-122"/>
              </a:rPr>
              <a:t>变化</a:t>
            </a:r>
            <a:r>
              <a:rPr lang="zh-cn" sz="1600" dirty="0">
                <a:solidFill>
                  <a:srgbClr val="292662"/>
                </a:solidFill>
                <a:latin typeface="Ubuntu" panose="020B0504030602030204" pitchFamily="34" charset="0"/>
                <a:ea typeface="SimSun" panose="02010600030101010101" pitchFamily="2" charset="-122"/>
              </a:rPr>
              <a:t>。</a:t>
            </a:r>
          </a:p>
          <a:p>
            <a:pPr>
              <a:lnSpc>
                <a:spcPct val="110000"/>
              </a:lnSpc>
              <a:spcAft>
                <a:spcPts val="1200"/>
              </a:spcAft>
            </a:pPr>
            <a:r>
              <a:rPr lang="zh-cn" sz="1600" dirty="0">
                <a:solidFill>
                  <a:srgbClr val="292662"/>
                </a:solidFill>
                <a:latin typeface="Ubuntu" panose="020B0504030602030204" pitchFamily="34" charset="0"/>
                <a:ea typeface="SimSun" panose="02010600030101010101" pitchFamily="2" charset="-122"/>
              </a:rPr>
              <a:t>这种变化对任</a:t>
            </a:r>
            <a:r>
              <a:rPr lang="zh-cn" sz="1600">
                <a:solidFill>
                  <a:srgbClr val="292662"/>
                </a:solidFill>
                <a:latin typeface="Ubuntu" panose="020B0504030602030204" pitchFamily="34" charset="0"/>
                <a:ea typeface="SimSun" panose="02010600030101010101" pitchFamily="2" charset="-122"/>
              </a:rPr>
              <a:t>何人来说都是</a:t>
            </a:r>
            <a:r>
              <a:rPr lang="zh-cn" sz="1600" b="1">
                <a:solidFill>
                  <a:srgbClr val="F6891F"/>
                </a:solidFill>
                <a:latin typeface="Ubuntu" panose="020B0504030602030204" pitchFamily="34" charset="0"/>
                <a:ea typeface="SimSun" panose="02010600030101010101" pitchFamily="2" charset="-122"/>
              </a:rPr>
              <a:t>可以理解</a:t>
            </a:r>
            <a:br>
              <a:rPr lang="en-US" altLang="zh-CN" sz="1600" b="1">
                <a:solidFill>
                  <a:srgbClr val="F6891F"/>
                </a:solidFill>
                <a:latin typeface="Ubuntu" panose="020B0504030602030204" pitchFamily="34" charset="0"/>
                <a:ea typeface="SimSun" panose="02010600030101010101" pitchFamily="2" charset="-122"/>
              </a:rPr>
            </a:br>
            <a:r>
              <a:rPr lang="zh-cn" sz="1600" b="1">
                <a:solidFill>
                  <a:srgbClr val="F6891F"/>
                </a:solidFill>
                <a:latin typeface="Ubuntu" panose="020B0504030602030204" pitchFamily="34" charset="0"/>
                <a:ea typeface="SimSun" panose="02010600030101010101" pitchFamily="2" charset="-122"/>
              </a:rPr>
              <a:t>和有意义</a:t>
            </a:r>
            <a:r>
              <a:rPr lang="zh-cn" sz="1600" dirty="0">
                <a:solidFill>
                  <a:srgbClr val="292662"/>
                </a:solidFill>
                <a:latin typeface="Ubuntu" panose="020B0504030602030204" pitchFamily="34" charset="0"/>
                <a:ea typeface="SimSun" panose="02010600030101010101" pitchFamily="2" charset="-122"/>
              </a:rPr>
              <a:t>的。</a:t>
            </a:r>
          </a:p>
          <a:p>
            <a:pPr>
              <a:lnSpc>
                <a:spcPct val="110000"/>
              </a:lnSpc>
              <a:spcAft>
                <a:spcPts val="1200"/>
              </a:spcAft>
            </a:pPr>
            <a:r>
              <a:rPr lang="zh-cn" sz="1600" b="1" dirty="0">
                <a:solidFill>
                  <a:srgbClr val="292662"/>
                </a:solidFill>
                <a:latin typeface="Ubuntu" panose="020B0504030602030204" pitchFamily="34" charset="0"/>
                <a:ea typeface="SimSun" panose="02010600030101010101" pitchFamily="2" charset="-122"/>
              </a:rPr>
              <a:t>这个故事展示了特奥会的影响力。</a:t>
            </a:r>
          </a:p>
        </p:txBody>
      </p:sp>
      <p:sp>
        <p:nvSpPr>
          <p:cNvPr id="8" name="Text Placeholder 1">
            <a:extLst>
              <a:ext uri="{FF2B5EF4-FFF2-40B4-BE49-F238E27FC236}">
                <a16:creationId xmlns:a16="http://schemas.microsoft.com/office/drawing/2014/main" id="{BF29A3AC-F48C-D791-2F81-AFCB6EF84BEE}"/>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9" name="Text Placeholder 3">
            <a:extLst>
              <a:ext uri="{FF2B5EF4-FFF2-40B4-BE49-F238E27FC236}">
                <a16:creationId xmlns:a16="http://schemas.microsoft.com/office/drawing/2014/main" id="{83F56A5D-61D9-6322-C293-44002B97DF09}"/>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7586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B74E05F-1CF8-01E0-7C4B-AE9885E07BFC}"/>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graphicFrame>
        <p:nvGraphicFramePr>
          <p:cNvPr id="2" name="Table 1">
            <a:extLst>
              <a:ext uri="{FF2B5EF4-FFF2-40B4-BE49-F238E27FC236}">
                <a16:creationId xmlns:a16="http://schemas.microsoft.com/office/drawing/2014/main" id="{2B62D80B-2B4A-2C02-1497-7BB95970EF70}"/>
              </a:ext>
            </a:extLst>
          </p:cNvPr>
          <p:cNvGraphicFramePr>
            <a:graphicFrameLocks noGrp="1"/>
          </p:cNvGraphicFramePr>
          <p:nvPr>
            <p:extLst>
              <p:ext uri="{D42A27DB-BD31-4B8C-83A1-F6EECF244321}">
                <p14:modId xmlns:p14="http://schemas.microsoft.com/office/powerpoint/2010/main" val="3358914385"/>
              </p:ext>
            </p:extLst>
          </p:nvPr>
        </p:nvGraphicFramePr>
        <p:xfrm>
          <a:off x="2870200" y="1933193"/>
          <a:ext cx="8750326" cy="4680000"/>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algn="l">
                        <a:spcBef>
                          <a:spcPts val="0"/>
                        </a:spcBef>
                        <a:spcAft>
                          <a:spcPts val="0"/>
                        </a:spcAft>
                      </a:pPr>
                      <a:r>
                        <a:rPr lang="zh-cn" sz="1700" b="1" baseline="0" dirty="0">
                          <a:solidFill>
                            <a:srgbClr val="292662"/>
                          </a:solidFill>
                          <a:latin typeface="Ubuntu Light" panose="020B0304030602030204" pitchFamily="34" charset="0"/>
                          <a:ea typeface="SimSun" panose="02010600030101010101" pitchFamily="2" charset="-122"/>
                        </a:rPr>
                        <a:t>9:00 – 9:30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zh-cn" sz="1700" b="0" i="0" u="none" strike="noStrike" cap="none" baseline="0">
                          <a:solidFill>
                            <a:schemeClr val="tx1"/>
                          </a:solidFill>
                          <a:latin typeface="Ubuntu Light" panose="020B0304030602030204" pitchFamily="34" charset="0"/>
                          <a:ea typeface="SimSun" panose="02010600030101010101" pitchFamily="2" charset="-122"/>
                        </a:rPr>
                        <a:t>会面和问候 + 家庭初始幸福感调查（可选）</a:t>
                      </a:r>
                      <a:endParaRPr lang="en-US" sz="1700" b="0" i="0" u="none" strike="noStrike" cap="none" baseline="0" dirty="0">
                        <a:solidFill>
                          <a:schemeClr val="tx1"/>
                        </a:solidFill>
                        <a:latin typeface="Ubuntu Light" panose="020B0304030602030204" pitchFamily="34" charset="0"/>
                        <a:ea typeface="SimSun" panose="02010600030101010101" pitchFamily="2" charset="-122"/>
                      </a:endParaRPr>
                    </a:p>
                  </a:txBody>
                  <a:tcPr marL="71545" marR="71545" marT="86119" marB="86119" anchor="ctr">
                    <a:lnL w="12700" cmpd="sng">
                      <a:noFill/>
                    </a:lnL>
                    <a:lnR w="12700" cmpd="sng">
                      <a:noFill/>
                    </a:lnR>
                    <a:lnT w="9525"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zh-cn" sz="1700" b="1" baseline="0" dirty="0">
                          <a:solidFill>
                            <a:srgbClr val="292662"/>
                          </a:solidFill>
                          <a:latin typeface="Ubuntu Light" panose="020B0304030602030204" pitchFamily="34" charset="0"/>
                          <a:ea typeface="SimSun" panose="02010600030101010101" pitchFamily="2" charset="-122"/>
                        </a:rPr>
                        <a:t>9:30 – 10:30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zh-cn" sz="1700" b="0" i="0" u="none" strike="noStrike" cap="none" baseline="0">
                          <a:solidFill>
                            <a:schemeClr val="tx1"/>
                          </a:solidFill>
                          <a:latin typeface="Ubuntu Light" panose="020B0304030602030204" pitchFamily="34" charset="0"/>
                          <a:ea typeface="SimSun" panose="02010600030101010101" pitchFamily="2" charset="-122"/>
                        </a:rPr>
                        <a:t>特奥会简</a:t>
                      </a:r>
                      <a:r>
                        <a:rPr lang="zh-cn" sz="1700" b="0" i="0" u="none" strike="noStrike" cap="none" baseline="0" dirty="0">
                          <a:solidFill>
                            <a:schemeClr val="tx1"/>
                          </a:solidFill>
                          <a:latin typeface="Ubuntu Light" panose="020B0304030602030204" pitchFamily="34" charset="0"/>
                          <a:ea typeface="SimSun" panose="02010600030101010101" pitchFamily="2" charset="-122"/>
                        </a:rPr>
                        <a:t>介</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zh-cn" sz="1700" b="1" baseline="0" dirty="0">
                          <a:solidFill>
                            <a:srgbClr val="292662"/>
                          </a:solidFill>
                          <a:latin typeface="Ubuntu Light" panose="020B0304030602030204" pitchFamily="34" charset="0"/>
                          <a:ea typeface="SimSun" panose="02010600030101010101" pitchFamily="2" charset="-122"/>
                        </a:rPr>
                        <a:t>10:30 – 11:00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zh-cn" sz="1700" b="0" i="1" u="none" strike="noStrike" cap="none" baseline="0" dirty="0">
                          <a:solidFill>
                            <a:srgbClr val="292662"/>
                          </a:solidFill>
                          <a:latin typeface="Ubuntu" panose="020B0504030602030204" pitchFamily="34" charset="0"/>
                          <a:ea typeface="SimSun" panose="02010600030101010101" pitchFamily="2" charset="-122"/>
                        </a:rPr>
                        <a:t>健身活力活动 + 自主休息</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zh-cn" sz="1700" b="1" baseline="0" dirty="0">
                          <a:solidFill>
                            <a:srgbClr val="292662"/>
                          </a:solidFill>
                          <a:latin typeface="Ubuntu Light" panose="020B0304030602030204" pitchFamily="34" charset="0"/>
                          <a:ea typeface="SimSun" panose="02010600030101010101" pitchFamily="2" charset="-122"/>
                        </a:rPr>
                        <a:t>11:00 – 11:30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0" baseline="0" dirty="0">
                          <a:solidFill>
                            <a:schemeClr val="tx1"/>
                          </a:solidFill>
                          <a:latin typeface="Ubuntu Light" panose="020B0304030602030204" pitchFamily="34" charset="0"/>
                          <a:ea typeface="SimSun" panose="02010600030101010101" pitchFamily="2" charset="-122"/>
                        </a:rPr>
                        <a:t>什么是“领袖”？</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r h="468000">
                <a:tc>
                  <a:txBody>
                    <a:bodyPr/>
                    <a:lstStyle/>
                    <a:p>
                      <a:pPr marL="180000" marR="0" algn="l">
                        <a:spcBef>
                          <a:spcPts val="0"/>
                        </a:spcBef>
                        <a:spcAft>
                          <a:spcPts val="0"/>
                        </a:spcAft>
                      </a:pPr>
                      <a:r>
                        <a:rPr lang="zh-cn" sz="1700" b="1" baseline="0" dirty="0">
                          <a:solidFill>
                            <a:srgbClr val="292662"/>
                          </a:solidFill>
                          <a:latin typeface="Ubuntu Light" panose="020B0304030602030204" pitchFamily="34" charset="0"/>
                          <a:ea typeface="SimSun" panose="02010600030101010101" pitchFamily="2" charset="-122"/>
                        </a:rPr>
                        <a:t>11:30 – 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0" baseline="0" dirty="0">
                          <a:solidFill>
                            <a:schemeClr val="tx1"/>
                          </a:solidFill>
                          <a:latin typeface="Ubuntu Light" panose="020B0304030602030204" pitchFamily="34" charset="0"/>
                          <a:ea typeface="SimSun" panose="02010600030101010101" pitchFamily="2" charset="-122"/>
                        </a:rPr>
                        <a:t>什么是“家庭领袖”？</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57260"/>
                  </a:ext>
                </a:extLst>
              </a:tr>
              <a:tr h="468000">
                <a:tc>
                  <a:txBody>
                    <a:bodyPr/>
                    <a:lstStyle/>
                    <a:p>
                      <a:pPr marL="180000" marR="0" algn="l">
                        <a:spcBef>
                          <a:spcPts val="0"/>
                        </a:spcBef>
                        <a:spcAft>
                          <a:spcPts val="0"/>
                        </a:spcAft>
                      </a:pPr>
                      <a:r>
                        <a:rPr lang="zh-cn" sz="1700" b="1" baseline="0" dirty="0">
                          <a:solidFill>
                            <a:srgbClr val="292662"/>
                          </a:solidFill>
                          <a:latin typeface="Ubuntu Light" panose="020B0304030602030204" pitchFamily="34" charset="0"/>
                          <a:ea typeface="SimSun" panose="02010600030101010101" pitchFamily="2" charset="-122"/>
                        </a:rPr>
                        <a:t>12:00 – 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1" baseline="0" dirty="0">
                          <a:solidFill>
                            <a:srgbClr val="292662"/>
                          </a:solidFill>
                          <a:latin typeface="Ubuntu" panose="020B0504030602030204" pitchFamily="34" charset="0"/>
                          <a:ea typeface="SimSun" panose="02010600030101010101" pitchFamily="2" charset="-122"/>
                        </a:rPr>
                        <a:t>午休 + 健身活力活动</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38865541"/>
                  </a:ext>
                </a:extLst>
              </a:tr>
              <a:tr h="468000">
                <a:tc>
                  <a:txBody>
                    <a:bodyPr/>
                    <a:lstStyle/>
                    <a:p>
                      <a:pPr marL="180000" marR="0" algn="l">
                        <a:spcBef>
                          <a:spcPts val="0"/>
                        </a:spcBef>
                        <a:spcAft>
                          <a:spcPts val="0"/>
                        </a:spcAft>
                      </a:pPr>
                      <a:r>
                        <a:rPr lang="zh-cn" sz="1700" b="1" baseline="0" dirty="0">
                          <a:solidFill>
                            <a:srgbClr val="292662"/>
                          </a:solidFill>
                          <a:latin typeface="Ubuntu Light" panose="020B0304030602030204" pitchFamily="34" charset="0"/>
                          <a:ea typeface="SimSun" panose="02010600030101010101" pitchFamily="2" charset="-122"/>
                        </a:rPr>
                        <a:t>13:00 – 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0" baseline="0" dirty="0">
                          <a:solidFill>
                            <a:schemeClr val="tx1"/>
                          </a:solidFill>
                          <a:latin typeface="Ubuntu Light" panose="020B0304030602030204" pitchFamily="34" charset="0"/>
                          <a:ea typeface="SimSun" panose="02010600030101010101" pitchFamily="2" charset="-122"/>
                        </a:rPr>
                        <a:t>讲述影响力故事 + 兄弟姐妹参与分组讨论</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0215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zh-cn" sz="1700" b="1" baseline="0" dirty="0">
                          <a:solidFill>
                            <a:srgbClr val="292662"/>
                          </a:solidFill>
                          <a:latin typeface="Ubuntu Light" panose="020B0304030602030204" pitchFamily="34" charset="0"/>
                          <a:ea typeface="SimSun" panose="02010600030101010101" pitchFamily="2" charset="-122"/>
                        </a:rPr>
                        <a:t>14:00 – 14:30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0" baseline="0" dirty="0">
                          <a:solidFill>
                            <a:schemeClr val="tx1"/>
                          </a:solidFill>
                          <a:latin typeface="Ubuntu Light" panose="020B0304030602030204" pitchFamily="34" charset="0"/>
                          <a:ea typeface="SimSun" panose="02010600030101010101" pitchFamily="2" charset="-122"/>
                        </a:rPr>
                        <a:t>下一步规划</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175859"/>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zh-cn" sz="1700" b="1" baseline="0" dirty="0">
                          <a:solidFill>
                            <a:srgbClr val="292662"/>
                          </a:solidFill>
                          <a:latin typeface="Ubuntu Light" panose="020B0304030602030204" pitchFamily="34" charset="0"/>
                          <a:ea typeface="SimSun" panose="02010600030101010101" pitchFamily="2" charset="-122"/>
                        </a:rPr>
                        <a:t>14:30 – 15:00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1" baseline="0" dirty="0">
                          <a:solidFill>
                            <a:srgbClr val="292662"/>
                          </a:solidFill>
                          <a:latin typeface="Ubuntu" panose="020B0504030602030204" pitchFamily="34" charset="0"/>
                          <a:ea typeface="SimSun" panose="02010600030101010101" pitchFamily="2" charset="-122"/>
                        </a:rPr>
                        <a:t>健身活力活动 + 自主休息</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15149818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zh-cn" sz="1700" b="1" baseline="0" dirty="0">
                          <a:solidFill>
                            <a:srgbClr val="292662"/>
                          </a:solidFill>
                          <a:latin typeface="Ubuntu Light" panose="020B0304030602030204" pitchFamily="34" charset="0"/>
                          <a:ea typeface="SimSun" panose="02010600030101010101" pitchFamily="2" charset="-122"/>
                        </a:rPr>
                        <a:t>15:00 – 16:00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0" baseline="0" dirty="0">
                          <a:solidFill>
                            <a:schemeClr val="tx1"/>
                          </a:solidFill>
                          <a:latin typeface="Ubuntu Light" panose="020B0304030602030204" pitchFamily="34" charset="0"/>
                          <a:ea typeface="SimSun" panose="02010600030101010101" pitchFamily="2" charset="-122"/>
                        </a:rPr>
                        <a:t>特邀演讲嘉宾</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237916"/>
                  </a:ext>
                </a:extLst>
              </a:tr>
            </a:tbl>
          </a:graphicData>
        </a:graphic>
      </p:graphicFrame>
      <p:sp>
        <p:nvSpPr>
          <p:cNvPr id="3" name="TextBox 2">
            <a:extLst>
              <a:ext uri="{FF2B5EF4-FFF2-40B4-BE49-F238E27FC236}">
                <a16:creationId xmlns:a16="http://schemas.microsoft.com/office/drawing/2014/main" id="{06E4DACE-30E8-7C96-4992-4B18E706A6D7}"/>
              </a:ext>
            </a:extLst>
          </p:cNvPr>
          <p:cNvSpPr txBox="1"/>
          <p:nvPr/>
        </p:nvSpPr>
        <p:spPr>
          <a:xfrm>
            <a:off x="368300" y="1292254"/>
            <a:ext cx="2006600" cy="1077218"/>
          </a:xfrm>
          <a:prstGeom prst="rect">
            <a:avLst/>
          </a:prstGeom>
          <a:noFill/>
        </p:spPr>
        <p:txBody>
          <a:bodyPr wrap="square" rtlCol="0">
            <a:spAutoFit/>
          </a:bodyPr>
          <a:lstStyle/>
          <a:p>
            <a:r>
              <a:rPr lang="zh-cn" sz="3200" b="1">
                <a:solidFill>
                  <a:srgbClr val="F6891F"/>
                </a:solidFill>
                <a:latin typeface="Ubuntu" panose="020B0504030602030204" pitchFamily="34" charset="0"/>
                <a:ea typeface="SimSun" panose="02010600030101010101" pitchFamily="2" charset="-122"/>
              </a:rPr>
              <a:t>会议内</a:t>
            </a:r>
            <a:br>
              <a:rPr lang="en-US" altLang="zh-CN" sz="3200" b="1">
                <a:solidFill>
                  <a:srgbClr val="F6891F"/>
                </a:solidFill>
                <a:latin typeface="Ubuntu" panose="020B0504030602030204" pitchFamily="34" charset="0"/>
                <a:ea typeface="SimSun" panose="02010600030101010101" pitchFamily="2" charset="-122"/>
              </a:rPr>
            </a:br>
            <a:r>
              <a:rPr lang="zh-cn" sz="3200" b="1">
                <a:solidFill>
                  <a:srgbClr val="F6891F"/>
                </a:solidFill>
                <a:latin typeface="Ubuntu" panose="020B0504030602030204" pitchFamily="34" charset="0"/>
                <a:ea typeface="SimSun" panose="02010600030101010101" pitchFamily="2" charset="-122"/>
              </a:rPr>
              <a:t>容安排</a:t>
            </a:r>
            <a:endParaRPr lang="en-US" sz="3200" b="1" dirty="0">
              <a:solidFill>
                <a:srgbClr val="F6891F"/>
              </a:solidFill>
              <a:latin typeface="Ubuntu" panose="020B0504030602030204" pitchFamily="34" charset="0"/>
              <a:ea typeface="SimSun" panose="02010600030101010101" pitchFamily="2" charset="-122"/>
            </a:endParaRPr>
          </a:p>
        </p:txBody>
      </p:sp>
      <p:sp>
        <p:nvSpPr>
          <p:cNvPr id="4" name="TextBox 3">
            <a:extLst>
              <a:ext uri="{FF2B5EF4-FFF2-40B4-BE49-F238E27FC236}">
                <a16:creationId xmlns:a16="http://schemas.microsoft.com/office/drawing/2014/main" id="{CF68D896-81CC-A6D0-FBB5-79C8833B3B11}"/>
              </a:ext>
            </a:extLst>
          </p:cNvPr>
          <p:cNvSpPr txBox="1"/>
          <p:nvPr/>
        </p:nvSpPr>
        <p:spPr>
          <a:xfrm>
            <a:off x="2971800" y="1369198"/>
            <a:ext cx="5727700" cy="461665"/>
          </a:xfrm>
          <a:prstGeom prst="rect">
            <a:avLst/>
          </a:prstGeom>
          <a:noFill/>
        </p:spPr>
        <p:txBody>
          <a:bodyPr wrap="square" rtlCol="0">
            <a:spAutoFit/>
          </a:bodyPr>
          <a:lstStyle/>
          <a:p>
            <a:r>
              <a:rPr lang="zh-cn" sz="2400" b="1" dirty="0">
                <a:solidFill>
                  <a:srgbClr val="292662"/>
                </a:solidFill>
                <a:latin typeface="Ubuntu" panose="020B0504030602030204" pitchFamily="34" charset="0"/>
                <a:ea typeface="SimSun" panose="02010600030101010101" pitchFamily="2" charset="-122"/>
              </a:rPr>
              <a:t>第一天</a:t>
            </a:r>
          </a:p>
        </p:txBody>
      </p:sp>
    </p:spTree>
    <p:extLst>
      <p:ext uri="{BB962C8B-B14F-4D97-AF65-F5344CB8AC3E}">
        <p14:creationId xmlns:p14="http://schemas.microsoft.com/office/powerpoint/2010/main" val="42600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A98-CE58-14FC-75BC-95BCAFF8D104}"/>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9246B6CD-8F98-6AD6-5516-769FAFD019E1}"/>
              </a:ext>
            </a:extLst>
          </p:cNvPr>
          <p:cNvGrpSpPr/>
          <p:nvPr/>
        </p:nvGrpSpPr>
        <p:grpSpPr>
          <a:xfrm>
            <a:off x="342970" y="1592544"/>
            <a:ext cx="12026830" cy="642656"/>
            <a:chOff x="342970" y="1592544"/>
            <a:chExt cx="12026830" cy="642656"/>
          </a:xfrm>
        </p:grpSpPr>
        <p:sp>
          <p:nvSpPr>
            <p:cNvPr id="16" name="Rectangle: Rounded Corners 15">
              <a:extLst>
                <a:ext uri="{FF2B5EF4-FFF2-40B4-BE49-F238E27FC236}">
                  <a16:creationId xmlns:a16="http://schemas.microsoft.com/office/drawing/2014/main" id="{A7B42107-147F-D73D-2110-0E5ABA313889}"/>
                </a:ext>
              </a:extLst>
            </p:cNvPr>
            <p:cNvSpPr/>
            <p:nvPr/>
          </p:nvSpPr>
          <p:spPr>
            <a:xfrm>
              <a:off x="6832600" y="1592544"/>
              <a:ext cx="5537200" cy="642656"/>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9" name="Rectangle: Rounded Corners 8">
              <a:extLst>
                <a:ext uri="{FF2B5EF4-FFF2-40B4-BE49-F238E27FC236}">
                  <a16:creationId xmlns:a16="http://schemas.microsoft.com/office/drawing/2014/main" id="{86AA2779-4C1D-B685-4FD5-C16B60439538}"/>
                </a:ext>
              </a:extLst>
            </p:cNvPr>
            <p:cNvSpPr/>
            <p:nvPr/>
          </p:nvSpPr>
          <p:spPr>
            <a:xfrm>
              <a:off x="342970" y="1592544"/>
              <a:ext cx="6489630" cy="642656"/>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TextBox 6">
              <a:extLst>
                <a:ext uri="{FF2B5EF4-FFF2-40B4-BE49-F238E27FC236}">
                  <a16:creationId xmlns:a16="http://schemas.microsoft.com/office/drawing/2014/main" id="{08C5C965-E714-721D-423A-60904BB8DE2A}"/>
                </a:ext>
              </a:extLst>
            </p:cNvPr>
            <p:cNvSpPr txBox="1"/>
            <p:nvPr/>
          </p:nvSpPr>
          <p:spPr>
            <a:xfrm>
              <a:off x="7109322" y="1592544"/>
              <a:ext cx="3769154" cy="623248"/>
            </a:xfrm>
            <a:prstGeom prst="rect">
              <a:avLst/>
            </a:prstGeom>
            <a:noFill/>
          </p:spPr>
          <p:txBody>
            <a:bodyPr wrap="square" rtlCol="0">
              <a:spAutoFit/>
            </a:bodyPr>
            <a:lstStyle/>
            <a:p>
              <a:pPr>
                <a:spcAft>
                  <a:spcPts val="200"/>
                </a:spcAft>
              </a:pPr>
              <a:r>
                <a:rPr lang="zh-cn" sz="1600" b="1" dirty="0">
                  <a:solidFill>
                    <a:srgbClr val="F6891F"/>
                  </a:solidFill>
                  <a:latin typeface="Ubuntu" panose="020B0504030602030204" pitchFamily="34" charset="0"/>
                  <a:ea typeface="SimSun" panose="02010600030101010101" pitchFamily="2" charset="-122"/>
                </a:rPr>
                <a:t>显示问题或需求</a:t>
              </a:r>
            </a:p>
            <a:p>
              <a:pPr>
                <a:spcAft>
                  <a:spcPts val="200"/>
                </a:spcAft>
              </a:pPr>
              <a:r>
                <a:rPr lang="zh-cn" sz="1600" dirty="0">
                  <a:solidFill>
                    <a:srgbClr val="292662"/>
                  </a:solidFill>
                  <a:latin typeface="Ubuntu" panose="020B0504030602030204" pitchFamily="34" charset="0"/>
                  <a:ea typeface="SimSun" panose="02010600030101010101" pitchFamily="2" charset="-122"/>
                </a:rPr>
                <a:t>Muskan 依赖性强，很粘人</a:t>
              </a:r>
            </a:p>
          </p:txBody>
        </p:sp>
        <p:pic>
          <p:nvPicPr>
            <p:cNvPr id="24" name="Graphic 23">
              <a:extLst>
                <a:ext uri="{FF2B5EF4-FFF2-40B4-BE49-F238E27FC236}">
                  <a16:creationId xmlns:a16="http://schemas.microsoft.com/office/drawing/2014/main" id="{6FB69FD1-987F-9332-FA15-F1B935196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6" y="1739536"/>
              <a:ext cx="347725" cy="347725"/>
            </a:xfrm>
            <a:prstGeom prst="rect">
              <a:avLst/>
            </a:prstGeom>
          </p:spPr>
        </p:pic>
      </p:grpSp>
      <p:grpSp>
        <p:nvGrpSpPr>
          <p:cNvPr id="31" name="Group 30">
            <a:extLst>
              <a:ext uri="{FF2B5EF4-FFF2-40B4-BE49-F238E27FC236}">
                <a16:creationId xmlns:a16="http://schemas.microsoft.com/office/drawing/2014/main" id="{23D6C4B5-3980-5C20-99BF-4EC196F52E05}"/>
              </a:ext>
            </a:extLst>
          </p:cNvPr>
          <p:cNvGrpSpPr/>
          <p:nvPr/>
        </p:nvGrpSpPr>
        <p:grpSpPr>
          <a:xfrm>
            <a:off x="342970" y="5438855"/>
            <a:ext cx="12026830" cy="883931"/>
            <a:chOff x="342970" y="5438855"/>
            <a:chExt cx="12026830" cy="883931"/>
          </a:xfrm>
        </p:grpSpPr>
        <p:sp>
          <p:nvSpPr>
            <p:cNvPr id="14" name="Rectangle: Rounded Corners 13">
              <a:extLst>
                <a:ext uri="{FF2B5EF4-FFF2-40B4-BE49-F238E27FC236}">
                  <a16:creationId xmlns:a16="http://schemas.microsoft.com/office/drawing/2014/main" id="{B89BBF9C-9700-D8DF-18D3-8CC11605A620}"/>
                </a:ext>
              </a:extLst>
            </p:cNvPr>
            <p:cNvSpPr/>
            <p:nvPr/>
          </p:nvSpPr>
          <p:spPr>
            <a:xfrm>
              <a:off x="6832600" y="5452884"/>
              <a:ext cx="5537200" cy="869902"/>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1" name="Rectangle: Rounded Corners 10">
              <a:extLst>
                <a:ext uri="{FF2B5EF4-FFF2-40B4-BE49-F238E27FC236}">
                  <a16:creationId xmlns:a16="http://schemas.microsoft.com/office/drawing/2014/main" id="{2BF7EBC4-7CE2-2D36-1E2A-94892519D131}"/>
                </a:ext>
              </a:extLst>
            </p:cNvPr>
            <p:cNvSpPr/>
            <p:nvPr/>
          </p:nvSpPr>
          <p:spPr>
            <a:xfrm>
              <a:off x="342970" y="5452884"/>
              <a:ext cx="6489630" cy="869902"/>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3" name="TextBox 12">
              <a:extLst>
                <a:ext uri="{FF2B5EF4-FFF2-40B4-BE49-F238E27FC236}">
                  <a16:creationId xmlns:a16="http://schemas.microsoft.com/office/drawing/2014/main" id="{6EBD8200-75B2-4537-2F28-AE3884D3228B}"/>
                </a:ext>
              </a:extLst>
            </p:cNvPr>
            <p:cNvSpPr txBox="1"/>
            <p:nvPr/>
          </p:nvSpPr>
          <p:spPr>
            <a:xfrm>
              <a:off x="7109322" y="5438855"/>
              <a:ext cx="3401839" cy="856645"/>
            </a:xfrm>
            <a:prstGeom prst="rect">
              <a:avLst/>
            </a:prstGeom>
            <a:noFill/>
          </p:spPr>
          <p:txBody>
            <a:bodyPr wrap="square" rtlCol="0">
              <a:spAutoFit/>
            </a:bodyPr>
            <a:lstStyle/>
            <a:p>
              <a:pPr>
                <a:spcAft>
                  <a:spcPts val="200"/>
                </a:spcAft>
              </a:pPr>
              <a:r>
                <a:rPr lang="zh-cn" sz="1600" b="1" dirty="0">
                  <a:solidFill>
                    <a:srgbClr val="F6891F"/>
                  </a:solidFill>
                  <a:latin typeface="Ubuntu" panose="020B0504030602030204" pitchFamily="34" charset="0"/>
                  <a:ea typeface="SimSun" panose="02010600030101010101" pitchFamily="2" charset="-122"/>
                </a:rPr>
                <a:t>展示有意义的影响力</a:t>
              </a:r>
            </a:p>
            <a:p>
              <a:pPr>
                <a:spcAft>
                  <a:spcPts val="200"/>
                </a:spcAft>
              </a:pPr>
              <a:r>
                <a:rPr lang="zh-cn" sz="1600" dirty="0">
                  <a:solidFill>
                    <a:srgbClr val="292662"/>
                  </a:solidFill>
                  <a:latin typeface="Ubuntu" panose="020B0504030602030204" pitchFamily="34" charset="0"/>
                  <a:ea typeface="SimSun" panose="02010600030101010101" pitchFamily="2" charset="-122"/>
                </a:rPr>
                <a:t>Muskan 自信、独立、自立，在生活中取得了成功。</a:t>
              </a:r>
            </a:p>
          </p:txBody>
        </p:sp>
        <p:pic>
          <p:nvPicPr>
            <p:cNvPr id="26" name="Graphic 25">
              <a:extLst>
                <a:ext uri="{FF2B5EF4-FFF2-40B4-BE49-F238E27FC236}">
                  <a16:creationId xmlns:a16="http://schemas.microsoft.com/office/drawing/2014/main" id="{EFEBD757-2AEE-FD31-A7DE-DFDA75EE7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5713972"/>
              <a:ext cx="347725" cy="347725"/>
            </a:xfrm>
            <a:prstGeom prst="rect">
              <a:avLst/>
            </a:prstGeom>
          </p:spPr>
        </p:pic>
      </p:grpSp>
      <p:grpSp>
        <p:nvGrpSpPr>
          <p:cNvPr id="30" name="Group 29">
            <a:extLst>
              <a:ext uri="{FF2B5EF4-FFF2-40B4-BE49-F238E27FC236}">
                <a16:creationId xmlns:a16="http://schemas.microsoft.com/office/drawing/2014/main" id="{EA4F7BDF-DBC3-5547-5A80-0FEC2260DEAC}"/>
              </a:ext>
            </a:extLst>
          </p:cNvPr>
          <p:cNvGrpSpPr/>
          <p:nvPr/>
        </p:nvGrpSpPr>
        <p:grpSpPr>
          <a:xfrm>
            <a:off x="342970" y="2371828"/>
            <a:ext cx="12026830" cy="2893628"/>
            <a:chOff x="342970" y="2371828"/>
            <a:chExt cx="12026830" cy="2893628"/>
          </a:xfrm>
        </p:grpSpPr>
        <p:sp>
          <p:nvSpPr>
            <p:cNvPr id="15" name="Rectangle: Rounded Corners 14">
              <a:extLst>
                <a:ext uri="{FF2B5EF4-FFF2-40B4-BE49-F238E27FC236}">
                  <a16:creationId xmlns:a16="http://schemas.microsoft.com/office/drawing/2014/main" id="{80D19E69-4F75-C600-B24E-F8052E134542}"/>
                </a:ext>
              </a:extLst>
            </p:cNvPr>
            <p:cNvSpPr/>
            <p:nvPr/>
          </p:nvSpPr>
          <p:spPr>
            <a:xfrm>
              <a:off x="6832600" y="2371828"/>
              <a:ext cx="5537200" cy="2893628"/>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0" name="Rectangle: Rounded Corners 9">
              <a:extLst>
                <a:ext uri="{FF2B5EF4-FFF2-40B4-BE49-F238E27FC236}">
                  <a16:creationId xmlns:a16="http://schemas.microsoft.com/office/drawing/2014/main" id="{7A9733AC-5ED9-89E5-840F-5F7163220B95}"/>
                </a:ext>
              </a:extLst>
            </p:cNvPr>
            <p:cNvSpPr/>
            <p:nvPr/>
          </p:nvSpPr>
          <p:spPr>
            <a:xfrm>
              <a:off x="342970" y="2371828"/>
              <a:ext cx="6489630" cy="2893628"/>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2" name="TextBox 11">
              <a:extLst>
                <a:ext uri="{FF2B5EF4-FFF2-40B4-BE49-F238E27FC236}">
                  <a16:creationId xmlns:a16="http://schemas.microsoft.com/office/drawing/2014/main" id="{C1D5F8CB-2696-E44A-0764-5BFCCE84732E}"/>
                </a:ext>
              </a:extLst>
            </p:cNvPr>
            <p:cNvSpPr txBox="1"/>
            <p:nvPr/>
          </p:nvSpPr>
          <p:spPr>
            <a:xfrm>
              <a:off x="7109322" y="3392786"/>
              <a:ext cx="4012556" cy="856645"/>
            </a:xfrm>
            <a:prstGeom prst="rect">
              <a:avLst/>
            </a:prstGeom>
            <a:noFill/>
          </p:spPr>
          <p:txBody>
            <a:bodyPr wrap="square" rtlCol="0">
              <a:spAutoFit/>
            </a:bodyPr>
            <a:lstStyle/>
            <a:p>
              <a:pPr>
                <a:spcAft>
                  <a:spcPts val="200"/>
                </a:spcAft>
              </a:pPr>
              <a:r>
                <a:rPr lang="zh-cn" sz="1600" b="1" dirty="0">
                  <a:solidFill>
                    <a:srgbClr val="F6891F"/>
                  </a:solidFill>
                  <a:latin typeface="Ubuntu" panose="020B0504030602030204" pitchFamily="34" charset="0"/>
                  <a:ea typeface="SimSun" panose="02010600030101010101" pitchFamily="2" charset="-122"/>
                </a:rPr>
                <a:t>清楚地描述特奥会所做的帮助工作</a:t>
              </a:r>
            </a:p>
            <a:p>
              <a:pPr>
                <a:spcAft>
                  <a:spcPts val="200"/>
                </a:spcAft>
              </a:pPr>
              <a:r>
                <a:rPr lang="zh-cn" sz="1600" dirty="0">
                  <a:solidFill>
                    <a:srgbClr val="292662"/>
                  </a:solidFill>
                  <a:latin typeface="Ubuntu" panose="020B0504030602030204" pitchFamily="34" charset="0"/>
                  <a:ea typeface="SimSun" panose="02010600030101010101" pitchFamily="2" charset="-122"/>
                </a:rPr>
                <a:t>教练引导她，培养她的</a:t>
              </a:r>
              <a:r>
                <a:rPr lang="zh-cn" sz="1600">
                  <a:solidFill>
                    <a:srgbClr val="292662"/>
                  </a:solidFill>
                  <a:latin typeface="Ubuntu" panose="020B0504030602030204" pitchFamily="34" charset="0"/>
                  <a:ea typeface="SimSun" panose="02010600030101010101" pitchFamily="2" charset="-122"/>
                </a:rPr>
                <a:t>自信心。</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工作人员鼓励她</a:t>
              </a:r>
              <a:r>
                <a:rPr lang="zh-cn" sz="1600" dirty="0">
                  <a:solidFill>
                    <a:srgbClr val="292662"/>
                  </a:solidFill>
                  <a:latin typeface="Ubuntu" panose="020B0504030602030204" pitchFamily="34" charset="0"/>
                  <a:ea typeface="SimSun" panose="02010600030101010101" pitchFamily="2" charset="-122"/>
                </a:rPr>
                <a:t>独立。</a:t>
              </a:r>
            </a:p>
          </p:txBody>
        </p:sp>
        <p:pic>
          <p:nvPicPr>
            <p:cNvPr id="25" name="Graphic 24">
              <a:extLst>
                <a:ext uri="{FF2B5EF4-FFF2-40B4-BE49-F238E27FC236}">
                  <a16:creationId xmlns:a16="http://schemas.microsoft.com/office/drawing/2014/main" id="{A04011F2-C3A9-D09A-392A-A680AD31B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3644779"/>
              <a:ext cx="347725" cy="347725"/>
            </a:xfrm>
            <a:prstGeom prst="rect">
              <a:avLst/>
            </a:prstGeom>
          </p:spPr>
        </p:pic>
      </p:grpSp>
      <p:sp>
        <p:nvSpPr>
          <p:cNvPr id="3" name="Text Placeholder 2">
            <a:extLst>
              <a:ext uri="{FF2B5EF4-FFF2-40B4-BE49-F238E27FC236}">
                <a16:creationId xmlns:a16="http://schemas.microsoft.com/office/drawing/2014/main" id="{B6D5044E-A493-55F1-D3C1-6B3861C64A28}"/>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7DD1DE81-10CA-368D-7FD2-EA7A6126AC7C}"/>
              </a:ext>
            </a:extLst>
          </p:cNvPr>
          <p:cNvSpPr txBox="1"/>
          <p:nvPr/>
        </p:nvSpPr>
        <p:spPr>
          <a:xfrm>
            <a:off x="724076" y="1739646"/>
            <a:ext cx="5651324" cy="4560607"/>
          </a:xfrm>
          <a:prstGeom prst="rect">
            <a:avLst/>
          </a:prstGeom>
          <a:noFill/>
        </p:spPr>
        <p:txBody>
          <a:bodyPr wrap="square" rtlCol="0">
            <a:spAutoFit/>
          </a:bodyPr>
          <a:lstStyle/>
          <a:p>
            <a:pPr>
              <a:lnSpc>
                <a:spcPct val="120000"/>
              </a:lnSpc>
              <a:spcAft>
                <a:spcPts val="800"/>
              </a:spcAft>
            </a:pPr>
            <a:r>
              <a:rPr lang="zh-cn" sz="1600" dirty="0">
                <a:solidFill>
                  <a:srgbClr val="292662"/>
                </a:solidFill>
                <a:latin typeface="Ubuntu" panose="020B0504030602030204" pitchFamily="34" charset="0"/>
                <a:ea typeface="SimSun" panose="02010600030101010101" pitchFamily="2" charset="-122"/>
              </a:rPr>
              <a:t>Muskan 曾经是一个依赖性极强的孩子，</a:t>
            </a:r>
            <a:r>
              <a:rPr lang="zh-cn" sz="1600">
                <a:solidFill>
                  <a:srgbClr val="292662"/>
                </a:solidFill>
                <a:latin typeface="Ubuntu" panose="020B0504030602030204" pitchFamily="34" charset="0"/>
                <a:ea typeface="SimSun" panose="02010600030101010101" pitchFamily="2" charset="-122"/>
              </a:rPr>
              <a:t>总是依偎在母亲身边。</a:t>
            </a:r>
            <a:endParaRPr lang="en-US" altLang="zh-CN" sz="1600">
              <a:solidFill>
                <a:srgbClr val="292662"/>
              </a:solidFill>
              <a:latin typeface="Ubuntu" panose="020B0504030602030204" pitchFamily="34" charset="0"/>
              <a:ea typeface="SimSun" panose="02010600030101010101" pitchFamily="2" charset="-122"/>
            </a:endParaRPr>
          </a:p>
          <a:p>
            <a:pPr>
              <a:lnSpc>
                <a:spcPct val="120000"/>
              </a:lnSpc>
              <a:spcAft>
                <a:spcPts val="800"/>
              </a:spcAft>
            </a:pPr>
            <a:endParaRPr lang="zh-cn" sz="2800" dirty="0">
              <a:solidFill>
                <a:srgbClr val="292662"/>
              </a:solidFill>
              <a:latin typeface="Ubuntu" panose="020B0504030602030204" pitchFamily="34" charset="0"/>
              <a:ea typeface="SimSun" panose="02010600030101010101" pitchFamily="2" charset="-122"/>
            </a:endParaRPr>
          </a:p>
          <a:p>
            <a:pPr>
              <a:lnSpc>
                <a:spcPct val="120000"/>
              </a:lnSpc>
              <a:spcAft>
                <a:spcPts val="800"/>
              </a:spcAft>
            </a:pPr>
            <a:r>
              <a:rPr lang="zh-cn" sz="1600" dirty="0">
                <a:solidFill>
                  <a:srgbClr val="F7F5E8"/>
                </a:solidFill>
                <a:highlight>
                  <a:srgbClr val="292662"/>
                </a:highlight>
                <a:latin typeface="Ubuntu" panose="020B0504030602030204" pitchFamily="34" charset="0"/>
                <a:ea typeface="SimSun" panose="02010600030101010101" pitchFamily="2" charset="-122"/>
              </a:rPr>
              <a:t>但随着特奥会教练指导她进行举重训练，她的自信心逐渐增强。他们鼓励她不断努力。</a:t>
            </a:r>
            <a:r>
              <a:rPr lang="zh-cn" sz="1600" dirty="0">
                <a:solidFill>
                  <a:srgbClr val="292662"/>
                </a:solidFill>
                <a:latin typeface="Ubuntu" panose="020B0504030602030204" pitchFamily="34" charset="0"/>
                <a:ea typeface="SimSun" panose="02010600030101010101" pitchFamily="2" charset="-122"/>
              </a:rPr>
              <a:t>这点燃了 Muskan 的好胜</a:t>
            </a:r>
            <a:r>
              <a:rPr lang="zh-cn" sz="1600">
                <a:solidFill>
                  <a:srgbClr val="292662"/>
                </a:solidFill>
                <a:latin typeface="Ubuntu" panose="020B0504030602030204" pitchFamily="34" charset="0"/>
                <a:ea typeface="SimSun" panose="02010600030101010101" pitchFamily="2" charset="-122"/>
              </a:rPr>
              <a:t>心，</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她成为</a:t>
            </a:r>
            <a:r>
              <a:rPr lang="zh-cn" sz="1600" dirty="0">
                <a:solidFill>
                  <a:srgbClr val="292662"/>
                </a:solidFill>
                <a:latin typeface="Ubuntu" panose="020B0504030602030204" pitchFamily="34" charset="0"/>
                <a:ea typeface="SimSun" panose="02010600030101010101" pitchFamily="2" charset="-122"/>
              </a:rPr>
              <a:t>了一名出色的举重运动员。</a:t>
            </a:r>
          </a:p>
          <a:p>
            <a:pPr>
              <a:lnSpc>
                <a:spcPct val="120000"/>
              </a:lnSpc>
              <a:spcAft>
                <a:spcPts val="800"/>
              </a:spcAft>
            </a:pPr>
            <a:r>
              <a:rPr lang="zh-cn" sz="1600" dirty="0">
                <a:solidFill>
                  <a:srgbClr val="292662"/>
                </a:solidFill>
                <a:latin typeface="Ubuntu" panose="020B0504030602030204" pitchFamily="34" charset="0"/>
                <a:ea typeface="SimSun" panose="02010600030101010101" pitchFamily="2" charset="-122"/>
              </a:rPr>
              <a:t>她的运动能力为她旅行参加体育比赛开辟了可能性。</a:t>
            </a:r>
            <a:r>
              <a:rPr lang="zh-cn" sz="1600" dirty="0">
                <a:solidFill>
                  <a:srgbClr val="F7F5E8"/>
                </a:solidFill>
                <a:highlight>
                  <a:srgbClr val="292662"/>
                </a:highlight>
                <a:latin typeface="Ubuntu" panose="020B0504030602030204" pitchFamily="34" charset="0"/>
                <a:ea typeface="SimSun" panose="02010600030101010101" pitchFamily="2" charset="-122"/>
              </a:rPr>
              <a:t>特奥会工作人员鼓励她为自己做一些事情。作为一名举重运动员，搬运自己的行李很容易。远离家人独自生活让她觉得自己更有能力、更独立</a:t>
            </a:r>
            <a:r>
              <a:rPr lang="zh-cn" sz="1600">
                <a:solidFill>
                  <a:srgbClr val="F7F5E8"/>
                </a:solidFill>
                <a:highlight>
                  <a:srgbClr val="292662"/>
                </a:highlight>
                <a:latin typeface="Ubuntu" panose="020B0504030602030204" pitchFamily="34" charset="0"/>
                <a:ea typeface="SimSun" panose="02010600030101010101" pitchFamily="2" charset="-122"/>
              </a:rPr>
              <a:t>。</a:t>
            </a:r>
            <a:r>
              <a:rPr lang="zh-cn" sz="1600">
                <a:solidFill>
                  <a:srgbClr val="F7F5E8"/>
                </a:solidFill>
                <a:latin typeface="Ubuntu" panose="020B0504030602030204" pitchFamily="34" charset="0"/>
                <a:ea typeface="SimSun" panose="02010600030101010101" pitchFamily="2" charset="-122"/>
              </a:rPr>
              <a:t>。</a:t>
            </a:r>
            <a:endParaRPr lang="en-US" altLang="zh-CN" sz="1600">
              <a:solidFill>
                <a:srgbClr val="F7F5E8"/>
              </a:solidFill>
              <a:latin typeface="Ubuntu" panose="020B0504030602030204" pitchFamily="34" charset="0"/>
              <a:ea typeface="SimSun" panose="02010600030101010101" pitchFamily="2" charset="-122"/>
            </a:endParaRPr>
          </a:p>
          <a:p>
            <a:pPr>
              <a:lnSpc>
                <a:spcPct val="120000"/>
              </a:lnSpc>
              <a:spcAft>
                <a:spcPts val="800"/>
              </a:spcAft>
            </a:pPr>
            <a:endParaRPr lang="zh-cn" sz="2600" dirty="0">
              <a:solidFill>
                <a:srgbClr val="F7F5E8"/>
              </a:solidFill>
              <a:latin typeface="Ubuntu" panose="020B0504030602030204" pitchFamily="34" charset="0"/>
              <a:ea typeface="SimSun" panose="02010600030101010101" pitchFamily="2" charset="-122"/>
            </a:endParaRPr>
          </a:p>
          <a:p>
            <a:pPr>
              <a:lnSpc>
                <a:spcPct val="120000"/>
              </a:lnSpc>
              <a:spcAft>
                <a:spcPts val="800"/>
              </a:spcAft>
            </a:pPr>
            <a:r>
              <a:rPr lang="zh-cn" sz="1600" dirty="0">
                <a:solidFill>
                  <a:srgbClr val="292662"/>
                </a:solidFill>
                <a:latin typeface="Ubuntu" panose="020B0504030602030204" pitchFamily="34" charset="0"/>
                <a:ea typeface="SimSun" panose="02010600030101010101" pitchFamily="2" charset="-122"/>
              </a:rPr>
              <a:t>现在，她在家里和社区中都是一个更加自立和独立的年轻女性。她的母亲为她感到骄傲。</a:t>
            </a:r>
          </a:p>
        </p:txBody>
      </p:sp>
      <p:sp>
        <p:nvSpPr>
          <p:cNvPr id="6" name="Text Placeholder 1">
            <a:extLst>
              <a:ext uri="{FF2B5EF4-FFF2-40B4-BE49-F238E27FC236}">
                <a16:creationId xmlns:a16="http://schemas.microsoft.com/office/drawing/2014/main" id="{157AB450-1495-2AD0-9E06-4B15F9A3C6EF}"/>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8" name="Text Placeholder 3">
            <a:extLst>
              <a:ext uri="{FF2B5EF4-FFF2-40B4-BE49-F238E27FC236}">
                <a16:creationId xmlns:a16="http://schemas.microsoft.com/office/drawing/2014/main" id="{64698FFD-A400-983E-E3B8-DF6DF763DDE2}"/>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616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81C5-AE0C-BE39-4A1C-2FC90393E62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3376707-1766-D673-604B-5A722EAAB1A0}"/>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E8FDD260-BAE6-0E89-86F5-F7E79E7839BC}"/>
              </a:ext>
            </a:extLst>
          </p:cNvPr>
          <p:cNvSpPr txBox="1"/>
          <p:nvPr/>
        </p:nvSpPr>
        <p:spPr>
          <a:xfrm>
            <a:off x="724075" y="1579845"/>
            <a:ext cx="6981742" cy="3167406"/>
          </a:xfrm>
          <a:prstGeom prst="rect">
            <a:avLst/>
          </a:prstGeom>
          <a:noFill/>
        </p:spPr>
        <p:txBody>
          <a:bodyPr wrap="square" rtlCol="0">
            <a:spAutoFit/>
          </a:bodyPr>
          <a:lstStyle/>
          <a:p>
            <a:pPr>
              <a:lnSpc>
                <a:spcPct val="120000"/>
              </a:lnSpc>
            </a:pPr>
            <a:r>
              <a:rPr lang="zh-cn" sz="1600" dirty="0">
                <a:solidFill>
                  <a:srgbClr val="292662"/>
                </a:solidFill>
                <a:latin typeface="Ubuntu" panose="020B0504030602030204" pitchFamily="34" charset="0"/>
                <a:ea typeface="SimSun" panose="02010600030101010101" pitchFamily="2" charset="-122"/>
              </a:rPr>
              <a:t>Pauline Paul 还记得学生时代被欺凌的痛苦。</a:t>
            </a:r>
          </a:p>
          <a:p>
            <a:pPr>
              <a:lnSpc>
                <a:spcPct val="120000"/>
              </a:lnSpc>
            </a:pPr>
            <a:r>
              <a:rPr lang="zh-cn" sz="1600" dirty="0">
                <a:solidFill>
                  <a:srgbClr val="292662"/>
                </a:solidFill>
                <a:latin typeface="Ubuntu" panose="020B0504030602030204" pitchFamily="34" charset="0"/>
                <a:ea typeface="SimSun" panose="02010600030101010101" pitchFamily="2" charset="-122"/>
              </a:rPr>
              <a:t>Pauline 的同学取笑她，因为她有智力障碍，学东西没有其他人快。</a:t>
            </a:r>
          </a:p>
          <a:p>
            <a:pPr>
              <a:lnSpc>
                <a:spcPct val="120000"/>
              </a:lnSpc>
            </a:pPr>
            <a:r>
              <a:rPr lang="zh-cn" sz="1600" dirty="0">
                <a:solidFill>
                  <a:srgbClr val="292662"/>
                </a:solidFill>
                <a:latin typeface="Ubuntu" panose="020B0504030602030204" pitchFamily="34" charset="0"/>
                <a:ea typeface="SimSun" panose="02010600030101010101" pitchFamily="2" charset="-122"/>
              </a:rPr>
              <a:t>她知道在巴布亚新几内亚，在她附近的学校里，</a:t>
            </a:r>
            <a:r>
              <a:rPr lang="zh-cn" sz="1600">
                <a:solidFill>
                  <a:srgbClr val="292662"/>
                </a:solidFill>
                <a:latin typeface="Ubuntu" panose="020B0504030602030204" pitchFamily="34" charset="0"/>
                <a:ea typeface="SimSun" panose="02010600030101010101" pitchFamily="2" charset="-122"/>
              </a:rPr>
              <a:t>欺凌仍然是一个问题。</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她想帮</a:t>
            </a:r>
            <a:r>
              <a:rPr lang="zh-cn" sz="1600" dirty="0">
                <a:solidFill>
                  <a:srgbClr val="292662"/>
                </a:solidFill>
                <a:latin typeface="Ubuntu" panose="020B0504030602030204" pitchFamily="34" charset="0"/>
                <a:ea typeface="SimSun" panose="02010600030101010101" pitchFamily="2" charset="-122"/>
              </a:rPr>
              <a:t>助其他人避免她在成长过程中所受到的伤害。</a:t>
            </a:r>
          </a:p>
          <a:p>
            <a:pPr>
              <a:lnSpc>
                <a:spcPct val="120000"/>
              </a:lnSpc>
              <a:spcAft>
                <a:spcPts val="600"/>
              </a:spcAft>
            </a:pPr>
            <a:r>
              <a:rPr lang="zh-cn" sz="1600" dirty="0">
                <a:solidFill>
                  <a:srgbClr val="292662"/>
                </a:solidFill>
                <a:latin typeface="Ubuntu" panose="020B0504030602030204" pitchFamily="34" charset="0"/>
                <a:ea typeface="SimSun" panose="02010600030101010101" pitchFamily="2" charset="-122"/>
              </a:rPr>
              <a:t>但 Pauline 不知道如何开始，也不知道该做什么。</a:t>
            </a:r>
          </a:p>
          <a:p>
            <a:pPr>
              <a:lnSpc>
                <a:spcPct val="120000"/>
              </a:lnSpc>
            </a:pPr>
            <a:r>
              <a:rPr lang="zh-cn" sz="1600" dirty="0">
                <a:solidFill>
                  <a:srgbClr val="292662"/>
                </a:solidFill>
                <a:latin typeface="Ubuntu" panose="020B0504030602030204" pitchFamily="34" charset="0"/>
                <a:ea typeface="SimSun" panose="02010600030101010101" pitchFamily="2" charset="-122"/>
              </a:rPr>
              <a:t>特奥会训练 Pauline 进行公开演讲。她知道，要想变得</a:t>
            </a:r>
            <a:r>
              <a:rPr lang="zh-cn" sz="1600">
                <a:solidFill>
                  <a:srgbClr val="292662"/>
                </a:solidFill>
                <a:latin typeface="Ubuntu" panose="020B0504030602030204" pitchFamily="34" charset="0"/>
                <a:ea typeface="SimSun" panose="02010600030101010101" pitchFamily="2" charset="-122"/>
              </a:rPr>
              <a:t>自信，</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就必须不断练习</a:t>
            </a:r>
            <a:r>
              <a:rPr lang="zh-cn" sz="1600" dirty="0">
                <a:solidFill>
                  <a:srgbClr val="292662"/>
                </a:solidFill>
                <a:latin typeface="Ubuntu" panose="020B0504030602030204" pitchFamily="34" charset="0"/>
                <a:ea typeface="SimSun" panose="02010600030101010101" pitchFamily="2" charset="-122"/>
              </a:rPr>
              <a:t>、练习、再练习。她做到了，她不再害怕演讲。</a:t>
            </a:r>
          </a:p>
          <a:p>
            <a:pPr>
              <a:lnSpc>
                <a:spcPct val="120000"/>
              </a:lnSpc>
              <a:spcAft>
                <a:spcPts val="600"/>
              </a:spcAft>
            </a:pPr>
            <a:r>
              <a:rPr lang="zh-cn" sz="1600" dirty="0">
                <a:solidFill>
                  <a:srgbClr val="292662"/>
                </a:solidFill>
                <a:latin typeface="Ubuntu" panose="020B0504030602030204" pitchFamily="34" charset="0"/>
                <a:ea typeface="SimSun" panose="02010600030101010101" pitchFamily="2" charset="-122"/>
              </a:rPr>
              <a:t>Pauline 讲述了她的生活，以及巴布亚新几内亚四所学校里的欺凌行为。</a:t>
            </a:r>
          </a:p>
          <a:p>
            <a:pPr>
              <a:lnSpc>
                <a:spcPct val="120000"/>
              </a:lnSpc>
            </a:pPr>
            <a:r>
              <a:rPr lang="zh-cn" sz="1600" i="1">
                <a:solidFill>
                  <a:srgbClr val="292662"/>
                </a:solidFill>
                <a:latin typeface="Ubuntu" panose="020B0504030602030204" pitchFamily="34" charset="0"/>
                <a:ea typeface="SimSun" panose="02010600030101010101" pitchFamily="2" charset="-122"/>
              </a:rPr>
              <a:t>一位听过她演讲的学生说：“我现在真的知道智障人士被欺凌时的感受了。”</a:t>
            </a:r>
          </a:p>
          <a:p>
            <a:pPr>
              <a:lnSpc>
                <a:spcPct val="120000"/>
              </a:lnSpc>
            </a:pPr>
            <a:r>
              <a:rPr lang="zh-cn" sz="1600" i="1">
                <a:solidFill>
                  <a:srgbClr val="292662"/>
                </a:solidFill>
                <a:latin typeface="Ubuntu" panose="020B0504030602030204" pitchFamily="34" charset="0"/>
                <a:ea typeface="SimSun" panose="02010600030101010101" pitchFamily="2" charset="-122"/>
              </a:rPr>
              <a:t>“我保证停止欺凌行为。当我的朋友被欺凌时，我会挺身而出。”</a:t>
            </a:r>
            <a:endParaRPr lang="en-US" sz="1600" i="1" dirty="0">
              <a:solidFill>
                <a:srgbClr val="292662"/>
              </a:solidFill>
              <a:latin typeface="Ubuntu" panose="020B0504030602030204" pitchFamily="34" charset="0"/>
              <a:ea typeface="SimSun" panose="02010600030101010101" pitchFamily="2" charset="-122"/>
            </a:endParaRPr>
          </a:p>
        </p:txBody>
      </p:sp>
      <p:sp>
        <p:nvSpPr>
          <p:cNvPr id="6" name="Text Placeholder 1">
            <a:extLst>
              <a:ext uri="{FF2B5EF4-FFF2-40B4-BE49-F238E27FC236}">
                <a16:creationId xmlns:a16="http://schemas.microsoft.com/office/drawing/2014/main" id="{41775B65-C1D0-60EC-8B4B-17C19FB078A8}"/>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7" name="Text Placeholder 3">
            <a:extLst>
              <a:ext uri="{FF2B5EF4-FFF2-40B4-BE49-F238E27FC236}">
                <a16:creationId xmlns:a16="http://schemas.microsoft.com/office/drawing/2014/main" id="{5269963E-A5A9-3747-90A7-77FBAA8D6F17}"/>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17815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F124C-FFB9-8186-26D5-98B5A3A1129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EC61974-77EC-C7E7-9C58-F99872FD7501}"/>
              </a:ext>
            </a:extLst>
          </p:cNvPr>
          <p:cNvSpPr/>
          <p:nvPr/>
        </p:nvSpPr>
        <p:spPr>
          <a:xfrm>
            <a:off x="7213706" y="1649040"/>
            <a:ext cx="5156094" cy="1672304"/>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9" name="Rectangle: Rounded Corners 8">
            <a:extLst>
              <a:ext uri="{FF2B5EF4-FFF2-40B4-BE49-F238E27FC236}">
                <a16:creationId xmlns:a16="http://schemas.microsoft.com/office/drawing/2014/main" id="{2843A687-DA80-832F-2220-2B3925D80F2F}"/>
              </a:ext>
            </a:extLst>
          </p:cNvPr>
          <p:cNvSpPr/>
          <p:nvPr/>
        </p:nvSpPr>
        <p:spPr>
          <a:xfrm>
            <a:off x="342970" y="1649040"/>
            <a:ext cx="7099230" cy="1672304"/>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TextBox 6">
            <a:extLst>
              <a:ext uri="{FF2B5EF4-FFF2-40B4-BE49-F238E27FC236}">
                <a16:creationId xmlns:a16="http://schemas.microsoft.com/office/drawing/2014/main" id="{BB3EB1A9-646A-7800-A516-44C01CD217BE}"/>
              </a:ext>
            </a:extLst>
          </p:cNvPr>
          <p:cNvSpPr txBox="1"/>
          <p:nvPr/>
        </p:nvSpPr>
        <p:spPr>
          <a:xfrm>
            <a:off x="7744798" y="1839475"/>
            <a:ext cx="3769154" cy="882293"/>
          </a:xfrm>
          <a:prstGeom prst="rect">
            <a:avLst/>
          </a:prstGeom>
          <a:noFill/>
        </p:spPr>
        <p:txBody>
          <a:bodyPr wrap="square" rtlCol="0">
            <a:spAutoFit/>
          </a:bodyPr>
          <a:lstStyle/>
          <a:p>
            <a:pPr>
              <a:spcAft>
                <a:spcPts val="200"/>
              </a:spcAft>
            </a:pPr>
            <a:r>
              <a:rPr lang="zh-cn" sz="1600" b="1" dirty="0">
                <a:solidFill>
                  <a:srgbClr val="F6891F"/>
                </a:solidFill>
                <a:latin typeface="Ubuntu" panose="020B0504030602030204" pitchFamily="34" charset="0"/>
                <a:ea typeface="SimSun" panose="02010600030101010101" pitchFamily="2" charset="-122"/>
              </a:rPr>
              <a:t>开头</a:t>
            </a:r>
          </a:p>
          <a:p>
            <a:pPr>
              <a:spcAft>
                <a:spcPts val="200"/>
              </a:spcAft>
            </a:pPr>
            <a:r>
              <a:rPr lang="zh-cn" sz="1600" dirty="0">
                <a:solidFill>
                  <a:srgbClr val="292662"/>
                </a:solidFill>
                <a:latin typeface="Ubuntu" panose="020B0504030602030204" pitchFamily="34" charset="0"/>
                <a:ea typeface="SimSun" panose="02010600030101010101" pitchFamily="2" charset="-122"/>
              </a:rPr>
              <a:t>Pauline 看到了什么问题？</a:t>
            </a:r>
          </a:p>
          <a:p>
            <a:pPr>
              <a:spcAft>
                <a:spcPts val="200"/>
              </a:spcAft>
            </a:pPr>
            <a:r>
              <a:rPr lang="zh-cn" sz="1600" dirty="0">
                <a:solidFill>
                  <a:srgbClr val="292662"/>
                </a:solidFill>
                <a:latin typeface="Ubuntu" panose="020B0504030602030204" pitchFamily="34" charset="0"/>
                <a:ea typeface="SimSun" panose="02010600030101010101" pitchFamily="2" charset="-122"/>
              </a:rPr>
              <a:t>Pauline 有什么需求？</a:t>
            </a:r>
          </a:p>
        </p:txBody>
      </p:sp>
      <p:grpSp>
        <p:nvGrpSpPr>
          <p:cNvPr id="27" name="Group 26">
            <a:extLst>
              <a:ext uri="{FF2B5EF4-FFF2-40B4-BE49-F238E27FC236}">
                <a16:creationId xmlns:a16="http://schemas.microsoft.com/office/drawing/2014/main" id="{CAD231CF-94AE-31D9-BCEE-03DEAE0B7CC7}"/>
              </a:ext>
            </a:extLst>
          </p:cNvPr>
          <p:cNvGrpSpPr/>
          <p:nvPr/>
        </p:nvGrpSpPr>
        <p:grpSpPr>
          <a:xfrm>
            <a:off x="342970" y="4957548"/>
            <a:ext cx="12026830" cy="1268184"/>
            <a:chOff x="342970" y="4857456"/>
            <a:chExt cx="12026830" cy="1162797"/>
          </a:xfrm>
        </p:grpSpPr>
        <p:sp>
          <p:nvSpPr>
            <p:cNvPr id="14" name="Rectangle: Rounded Corners 13">
              <a:extLst>
                <a:ext uri="{FF2B5EF4-FFF2-40B4-BE49-F238E27FC236}">
                  <a16:creationId xmlns:a16="http://schemas.microsoft.com/office/drawing/2014/main" id="{A02720C3-FB08-9327-ED2F-28EF336FD2F6}"/>
                </a:ext>
              </a:extLst>
            </p:cNvPr>
            <p:cNvSpPr/>
            <p:nvPr/>
          </p:nvSpPr>
          <p:spPr>
            <a:xfrm>
              <a:off x="7213706" y="4857456"/>
              <a:ext cx="5156094" cy="1162797"/>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1" name="Rectangle: Rounded Corners 10">
              <a:extLst>
                <a:ext uri="{FF2B5EF4-FFF2-40B4-BE49-F238E27FC236}">
                  <a16:creationId xmlns:a16="http://schemas.microsoft.com/office/drawing/2014/main" id="{22C48CED-23BB-E6CD-4255-691F6742D3A9}"/>
                </a:ext>
              </a:extLst>
            </p:cNvPr>
            <p:cNvSpPr/>
            <p:nvPr/>
          </p:nvSpPr>
          <p:spPr>
            <a:xfrm>
              <a:off x="342970" y="4934983"/>
              <a:ext cx="7099230" cy="1070027"/>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3" name="TextBox 12">
              <a:extLst>
                <a:ext uri="{FF2B5EF4-FFF2-40B4-BE49-F238E27FC236}">
                  <a16:creationId xmlns:a16="http://schemas.microsoft.com/office/drawing/2014/main" id="{626BB7C7-44BD-F4B7-5636-3212F9D1321E}"/>
                </a:ext>
              </a:extLst>
            </p:cNvPr>
            <p:cNvSpPr txBox="1"/>
            <p:nvPr/>
          </p:nvSpPr>
          <p:spPr>
            <a:xfrm>
              <a:off x="7744798" y="5004119"/>
              <a:ext cx="3769154" cy="559697"/>
            </a:xfrm>
            <a:prstGeom prst="rect">
              <a:avLst/>
            </a:prstGeom>
            <a:noFill/>
          </p:spPr>
          <p:txBody>
            <a:bodyPr wrap="square" rtlCol="0">
              <a:spAutoFit/>
            </a:bodyPr>
            <a:lstStyle/>
            <a:p>
              <a:pPr>
                <a:spcAft>
                  <a:spcPts val="200"/>
                </a:spcAft>
              </a:pPr>
              <a:r>
                <a:rPr lang="zh-cn" sz="1600" b="1" dirty="0">
                  <a:solidFill>
                    <a:srgbClr val="F6891F"/>
                  </a:solidFill>
                  <a:latin typeface="Ubuntu" panose="020B0504030602030204" pitchFamily="34" charset="0"/>
                  <a:ea typeface="SimSun" panose="02010600030101010101" pitchFamily="2" charset="-122"/>
                </a:rPr>
                <a:t>结尾</a:t>
              </a:r>
            </a:p>
            <a:p>
              <a:pPr>
                <a:spcAft>
                  <a:spcPts val="200"/>
                </a:spcAft>
              </a:pPr>
              <a:r>
                <a:rPr lang="zh-cn" sz="1600" dirty="0">
                  <a:solidFill>
                    <a:srgbClr val="292662"/>
                  </a:solidFill>
                  <a:latin typeface="Ubuntu" panose="020B0504030602030204" pitchFamily="34" charset="0"/>
                  <a:ea typeface="SimSun" panose="02010600030101010101" pitchFamily="2" charset="-122"/>
                </a:rPr>
                <a:t>特奥会的工作带来了什么变化？</a:t>
              </a:r>
            </a:p>
          </p:txBody>
        </p:sp>
      </p:grpSp>
      <p:grpSp>
        <p:nvGrpSpPr>
          <p:cNvPr id="26" name="Group 25">
            <a:extLst>
              <a:ext uri="{FF2B5EF4-FFF2-40B4-BE49-F238E27FC236}">
                <a16:creationId xmlns:a16="http://schemas.microsoft.com/office/drawing/2014/main" id="{5AB7E89E-6057-C400-1199-9E4140001F76}"/>
              </a:ext>
            </a:extLst>
          </p:cNvPr>
          <p:cNvGrpSpPr/>
          <p:nvPr/>
        </p:nvGrpSpPr>
        <p:grpSpPr>
          <a:xfrm>
            <a:off x="342970" y="3428999"/>
            <a:ext cx="12026830" cy="1554600"/>
            <a:chOff x="342970" y="2922559"/>
            <a:chExt cx="12026830" cy="1841628"/>
          </a:xfrm>
        </p:grpSpPr>
        <p:sp>
          <p:nvSpPr>
            <p:cNvPr id="15" name="Rectangle: Rounded Corners 14">
              <a:extLst>
                <a:ext uri="{FF2B5EF4-FFF2-40B4-BE49-F238E27FC236}">
                  <a16:creationId xmlns:a16="http://schemas.microsoft.com/office/drawing/2014/main" id="{835B172D-F240-3A43-F61F-2BF321376D32}"/>
                </a:ext>
              </a:extLst>
            </p:cNvPr>
            <p:cNvSpPr/>
            <p:nvPr/>
          </p:nvSpPr>
          <p:spPr>
            <a:xfrm>
              <a:off x="7213706" y="2922559"/>
              <a:ext cx="5156094" cy="1827241"/>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0" name="Rectangle: Rounded Corners 9">
              <a:extLst>
                <a:ext uri="{FF2B5EF4-FFF2-40B4-BE49-F238E27FC236}">
                  <a16:creationId xmlns:a16="http://schemas.microsoft.com/office/drawing/2014/main" id="{C87EBCF2-7EF9-7BF1-22A1-BA8C485374FC}"/>
                </a:ext>
              </a:extLst>
            </p:cNvPr>
            <p:cNvSpPr/>
            <p:nvPr/>
          </p:nvSpPr>
          <p:spPr>
            <a:xfrm>
              <a:off x="342970" y="2922559"/>
              <a:ext cx="7099230" cy="1827241"/>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2" name="TextBox 11">
              <a:extLst>
                <a:ext uri="{FF2B5EF4-FFF2-40B4-BE49-F238E27FC236}">
                  <a16:creationId xmlns:a16="http://schemas.microsoft.com/office/drawing/2014/main" id="{262BC8BE-D1A8-856E-A12C-238345FEE71F}"/>
                </a:ext>
              </a:extLst>
            </p:cNvPr>
            <p:cNvSpPr txBox="1"/>
            <p:nvPr/>
          </p:nvSpPr>
          <p:spPr>
            <a:xfrm>
              <a:off x="7744798" y="3135632"/>
              <a:ext cx="3769154" cy="1628555"/>
            </a:xfrm>
            <a:prstGeom prst="rect">
              <a:avLst/>
            </a:prstGeom>
            <a:noFill/>
          </p:spPr>
          <p:txBody>
            <a:bodyPr wrap="square" rtlCol="0">
              <a:spAutoFit/>
            </a:bodyPr>
            <a:lstStyle/>
            <a:p>
              <a:pPr>
                <a:spcAft>
                  <a:spcPts val="200"/>
                </a:spcAft>
              </a:pPr>
              <a:r>
                <a:rPr lang="zh-cn" sz="1600" b="1" dirty="0">
                  <a:solidFill>
                    <a:srgbClr val="F6891F"/>
                  </a:solidFill>
                  <a:latin typeface="Ubuntu" panose="020B0504030602030204" pitchFamily="34" charset="0"/>
                  <a:ea typeface="SimSun" panose="02010600030101010101" pitchFamily="2" charset="-122"/>
                </a:rPr>
                <a:t>中间</a:t>
              </a:r>
            </a:p>
            <a:p>
              <a:pPr>
                <a:spcAft>
                  <a:spcPts val="200"/>
                </a:spcAft>
              </a:pPr>
              <a:r>
                <a:rPr lang="zh-cn" sz="1600" dirty="0">
                  <a:solidFill>
                    <a:srgbClr val="292662"/>
                  </a:solidFill>
                  <a:latin typeface="Ubuntu" panose="020B0504030602030204" pitchFamily="34" charset="0"/>
                  <a:ea typeface="SimSun" panose="02010600030101010101" pitchFamily="2" charset="-122"/>
                </a:rPr>
                <a:t>特奥会做了哪些工作来满足 </a:t>
              </a:r>
              <a:r>
                <a:rPr lang="zh-cn" sz="1600">
                  <a:solidFill>
                    <a:srgbClr val="292662"/>
                  </a:solidFill>
                  <a:latin typeface="Ubuntu" panose="020B0504030602030204" pitchFamily="34" charset="0"/>
                  <a:ea typeface="SimSun" panose="02010600030101010101" pitchFamily="2" charset="-122"/>
                </a:rPr>
                <a:t>Pauline </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的需</a:t>
              </a:r>
              <a:r>
                <a:rPr lang="zh-cn" sz="1600" dirty="0">
                  <a:solidFill>
                    <a:srgbClr val="292662"/>
                  </a:solidFill>
                  <a:latin typeface="Ubuntu" panose="020B0504030602030204" pitchFamily="34" charset="0"/>
                  <a:ea typeface="SimSun" panose="02010600030101010101" pitchFamily="2" charset="-122"/>
                </a:rPr>
                <a:t>求？</a:t>
              </a:r>
            </a:p>
            <a:p>
              <a:pPr>
                <a:spcAft>
                  <a:spcPts val="200"/>
                </a:spcAft>
              </a:pPr>
              <a:r>
                <a:rPr lang="zh-cn" sz="1600" dirty="0">
                  <a:solidFill>
                    <a:srgbClr val="292662"/>
                  </a:solidFill>
                  <a:latin typeface="Ubuntu" panose="020B0504030602030204" pitchFamily="34" charset="0"/>
                  <a:ea typeface="SimSun" panose="02010600030101010101" pitchFamily="2" charset="-122"/>
                </a:rPr>
                <a:t>Pauline 做了哪些</a:t>
              </a:r>
              <a:r>
                <a:rPr lang="zh-cn" sz="1600">
                  <a:solidFill>
                    <a:srgbClr val="292662"/>
                  </a:solidFill>
                  <a:latin typeface="Ubuntu" panose="020B0504030602030204" pitchFamily="34" charset="0"/>
                  <a:ea typeface="SimSun" panose="02010600030101010101" pitchFamily="2" charset="-122"/>
                </a:rPr>
                <a:t>工作来解决她所看</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到的问题</a:t>
              </a:r>
              <a:r>
                <a:rPr lang="zh-cn" sz="1600" dirty="0">
                  <a:solidFill>
                    <a:srgbClr val="292662"/>
                  </a:solidFill>
                  <a:latin typeface="Ubuntu" panose="020B0504030602030204" pitchFamily="34" charset="0"/>
                  <a:ea typeface="SimSun" panose="02010600030101010101" pitchFamily="2" charset="-122"/>
                </a:rPr>
                <a:t>？</a:t>
              </a:r>
            </a:p>
          </p:txBody>
        </p:sp>
      </p:grpSp>
      <p:sp>
        <p:nvSpPr>
          <p:cNvPr id="3" name="Text Placeholder 2">
            <a:extLst>
              <a:ext uri="{FF2B5EF4-FFF2-40B4-BE49-F238E27FC236}">
                <a16:creationId xmlns:a16="http://schemas.microsoft.com/office/drawing/2014/main" id="{EDD897B0-CCEE-EB5D-B4E5-C83E62253A58}"/>
              </a:ext>
            </a:extLst>
          </p:cNvPr>
          <p:cNvSpPr>
            <a:spLocks noGrp="1"/>
          </p:cNvSpPr>
          <p:nvPr>
            <p:ph type="body" sz="quarter" idx="12"/>
          </p:nvPr>
        </p:nvSpPr>
        <p:spPr>
          <a:xfrm>
            <a:off x="9339945" y="565232"/>
            <a:ext cx="528061" cy="356260"/>
          </a:xfrm>
        </p:spPr>
        <p:txBody>
          <a:bodyPr/>
          <a:lstStyle/>
          <a:p>
            <a:r>
              <a:rPr lang="zh-cn" dirty="0">
                <a:ea typeface="SimSun" panose="02010600030101010101" pitchFamily="2" charset="-122"/>
              </a:rPr>
              <a:t>1.4.</a:t>
            </a:r>
          </a:p>
        </p:txBody>
      </p:sp>
      <p:sp>
        <p:nvSpPr>
          <p:cNvPr id="8" name="TextBox 7">
            <a:extLst>
              <a:ext uri="{FF2B5EF4-FFF2-40B4-BE49-F238E27FC236}">
                <a16:creationId xmlns:a16="http://schemas.microsoft.com/office/drawing/2014/main" id="{B362FA5F-654C-87D8-E948-BF0DD1D2CB9E}"/>
              </a:ext>
            </a:extLst>
          </p:cNvPr>
          <p:cNvSpPr txBox="1"/>
          <p:nvPr/>
        </p:nvSpPr>
        <p:spPr>
          <a:xfrm>
            <a:off x="603429" y="1739647"/>
            <a:ext cx="6674251" cy="4389279"/>
          </a:xfrm>
          <a:prstGeom prst="rect">
            <a:avLst/>
          </a:prstGeom>
          <a:noFill/>
        </p:spPr>
        <p:txBody>
          <a:bodyPr wrap="square" rtlCol="0">
            <a:spAutoFit/>
          </a:bodyPr>
          <a:lstStyle/>
          <a:p>
            <a:pPr>
              <a:lnSpc>
                <a:spcPct val="120000"/>
              </a:lnSpc>
            </a:pPr>
            <a:r>
              <a:rPr lang="zh-cn" sz="1600" dirty="0">
                <a:solidFill>
                  <a:srgbClr val="292662"/>
                </a:solidFill>
                <a:latin typeface="Ubuntu" panose="020B0504030602030204" pitchFamily="34" charset="0"/>
                <a:ea typeface="SimSun" panose="02010600030101010101" pitchFamily="2" charset="-122"/>
              </a:rPr>
              <a:t>Pauline Paul 还记得学生时代被欺凌的痛苦。</a:t>
            </a:r>
          </a:p>
          <a:p>
            <a:pPr>
              <a:lnSpc>
                <a:spcPct val="120000"/>
              </a:lnSpc>
            </a:pPr>
            <a:r>
              <a:rPr lang="zh-cn" sz="1600" dirty="0">
                <a:solidFill>
                  <a:srgbClr val="292662"/>
                </a:solidFill>
                <a:latin typeface="Ubuntu" panose="020B0504030602030204" pitchFamily="34" charset="0"/>
                <a:ea typeface="SimSun" panose="02010600030101010101" pitchFamily="2" charset="-122"/>
              </a:rPr>
              <a:t>Pauline </a:t>
            </a:r>
            <a:r>
              <a:rPr lang="zh-cn" sz="1600">
                <a:solidFill>
                  <a:srgbClr val="292662"/>
                </a:solidFill>
                <a:latin typeface="Ubuntu" panose="020B0504030602030204" pitchFamily="34" charset="0"/>
                <a:ea typeface="SimSun" panose="02010600030101010101" pitchFamily="2" charset="-122"/>
              </a:rPr>
              <a:t>的同学取笑她，因为她有智力障碍，</a:t>
            </a:r>
            <a:r>
              <a:rPr lang="zh-cn" sz="1600" dirty="0">
                <a:solidFill>
                  <a:srgbClr val="292662"/>
                </a:solidFill>
                <a:latin typeface="Ubuntu" panose="020B0504030602030204" pitchFamily="34" charset="0"/>
                <a:ea typeface="SimSun" panose="02010600030101010101" pitchFamily="2" charset="-122"/>
              </a:rPr>
              <a:t>学东西没有其他人快。</a:t>
            </a:r>
          </a:p>
          <a:p>
            <a:pPr>
              <a:lnSpc>
                <a:spcPct val="120000"/>
              </a:lnSpc>
            </a:pPr>
            <a:r>
              <a:rPr lang="zh-cn" sz="1600" dirty="0">
                <a:solidFill>
                  <a:srgbClr val="292662"/>
                </a:solidFill>
                <a:latin typeface="Ubuntu" panose="020B0504030602030204" pitchFamily="34" charset="0"/>
                <a:ea typeface="SimSun" panose="02010600030101010101" pitchFamily="2" charset="-122"/>
              </a:rPr>
              <a:t>她知道在巴布亚新几内亚</a:t>
            </a:r>
            <a:r>
              <a:rPr lang="zh-cn" sz="1600">
                <a:solidFill>
                  <a:srgbClr val="292662"/>
                </a:solidFill>
                <a:latin typeface="Ubuntu" panose="020B0504030602030204" pitchFamily="34" charset="0"/>
                <a:ea typeface="SimSun" panose="02010600030101010101" pitchFamily="2" charset="-122"/>
              </a:rPr>
              <a:t>，在她</a:t>
            </a:r>
            <a:r>
              <a:rPr lang="zh-cn" sz="1600" dirty="0">
                <a:solidFill>
                  <a:srgbClr val="292662"/>
                </a:solidFill>
                <a:latin typeface="Ubuntu" panose="020B0504030602030204" pitchFamily="34" charset="0"/>
                <a:ea typeface="SimSun" panose="02010600030101010101" pitchFamily="2" charset="-122"/>
              </a:rPr>
              <a:t>附近的学校里，欺凌仍然是一个问题。她想帮助其他人避免她在成长过程中所受到的伤害。</a:t>
            </a:r>
          </a:p>
          <a:p>
            <a:pPr>
              <a:lnSpc>
                <a:spcPct val="120000"/>
              </a:lnSpc>
              <a:spcAft>
                <a:spcPts val="600"/>
              </a:spcAft>
            </a:pPr>
            <a:r>
              <a:rPr lang="zh-cn" sz="1600" dirty="0">
                <a:solidFill>
                  <a:srgbClr val="292662"/>
                </a:solidFill>
                <a:latin typeface="Ubuntu" panose="020B0504030602030204" pitchFamily="34" charset="0"/>
                <a:ea typeface="SimSun" panose="02010600030101010101" pitchFamily="2" charset="-122"/>
              </a:rPr>
              <a:t>但 Pauline 不知道如何开始，</a:t>
            </a:r>
            <a:r>
              <a:rPr lang="zh-cn" sz="1600">
                <a:solidFill>
                  <a:srgbClr val="292662"/>
                </a:solidFill>
                <a:latin typeface="Ubuntu" panose="020B0504030602030204" pitchFamily="34" charset="0"/>
                <a:ea typeface="SimSun" panose="02010600030101010101" pitchFamily="2" charset="-122"/>
              </a:rPr>
              <a:t>也不知道该做什么。</a:t>
            </a:r>
            <a:endParaRPr lang="en-US" altLang="zh-CN" sz="1600">
              <a:solidFill>
                <a:srgbClr val="292662"/>
              </a:solidFill>
              <a:latin typeface="Ubuntu" panose="020B0504030602030204" pitchFamily="34" charset="0"/>
              <a:ea typeface="SimSun" panose="02010600030101010101" pitchFamily="2" charset="-122"/>
            </a:endParaRPr>
          </a:p>
          <a:p>
            <a:pPr>
              <a:lnSpc>
                <a:spcPct val="120000"/>
              </a:lnSpc>
            </a:pPr>
            <a:endParaRPr lang="en-US" altLang="zh-CN" sz="2400">
              <a:solidFill>
                <a:srgbClr val="292662"/>
              </a:solidFill>
              <a:latin typeface="Ubuntu" panose="020B0504030602030204" pitchFamily="34" charset="0"/>
              <a:ea typeface="SimSun" panose="02010600030101010101" pitchFamily="2" charset="-122"/>
            </a:endParaRPr>
          </a:p>
          <a:p>
            <a:pPr>
              <a:lnSpc>
                <a:spcPct val="120000"/>
              </a:lnSpc>
            </a:pPr>
            <a:r>
              <a:rPr lang="zh-cn" sz="1600">
                <a:solidFill>
                  <a:srgbClr val="292662"/>
                </a:solidFill>
                <a:latin typeface="Ubuntu" panose="020B0504030602030204" pitchFamily="34" charset="0"/>
                <a:ea typeface="SimSun" panose="02010600030101010101" pitchFamily="2" charset="-122"/>
              </a:rPr>
              <a:t>特奥会训练 </a:t>
            </a:r>
            <a:r>
              <a:rPr lang="zh-cn" sz="1600" dirty="0">
                <a:solidFill>
                  <a:srgbClr val="292662"/>
                </a:solidFill>
                <a:latin typeface="Ubuntu" panose="020B0504030602030204" pitchFamily="34" charset="0"/>
                <a:ea typeface="SimSun" panose="02010600030101010101" pitchFamily="2" charset="-122"/>
              </a:rPr>
              <a:t>Pauline 进行公开演讲。她知道，要想变得</a:t>
            </a:r>
            <a:r>
              <a:rPr lang="zh-cn" sz="1600">
                <a:solidFill>
                  <a:srgbClr val="292662"/>
                </a:solidFill>
                <a:latin typeface="Ubuntu" panose="020B0504030602030204" pitchFamily="34" charset="0"/>
                <a:ea typeface="SimSun" panose="02010600030101010101" pitchFamily="2" charset="-122"/>
              </a:rPr>
              <a:t>自信，</a:t>
            </a:r>
            <a:br>
              <a:rPr lang="en-US" altLang="zh-CN" sz="1600">
                <a:solidFill>
                  <a:srgbClr val="292662"/>
                </a:solidFill>
                <a:latin typeface="Ubuntu" panose="020B0504030602030204" pitchFamily="34" charset="0"/>
                <a:ea typeface="SimSun" panose="02010600030101010101" pitchFamily="2" charset="-122"/>
              </a:rPr>
            </a:br>
            <a:r>
              <a:rPr lang="zh-cn" sz="1600">
                <a:solidFill>
                  <a:srgbClr val="292662"/>
                </a:solidFill>
                <a:latin typeface="Ubuntu" panose="020B0504030602030204" pitchFamily="34" charset="0"/>
                <a:ea typeface="SimSun" panose="02010600030101010101" pitchFamily="2" charset="-122"/>
              </a:rPr>
              <a:t>就必须不断练习</a:t>
            </a:r>
            <a:r>
              <a:rPr lang="zh-cn" sz="1600" dirty="0">
                <a:solidFill>
                  <a:srgbClr val="292662"/>
                </a:solidFill>
                <a:latin typeface="Ubuntu" panose="020B0504030602030204" pitchFamily="34" charset="0"/>
                <a:ea typeface="SimSun" panose="02010600030101010101" pitchFamily="2" charset="-122"/>
              </a:rPr>
              <a:t>、练习、再练习。她做到了，她不再害怕演讲。</a:t>
            </a:r>
          </a:p>
          <a:p>
            <a:pPr>
              <a:lnSpc>
                <a:spcPct val="120000"/>
              </a:lnSpc>
              <a:spcAft>
                <a:spcPts val="600"/>
              </a:spcAft>
            </a:pPr>
            <a:r>
              <a:rPr lang="zh-cn" sz="1600" dirty="0">
                <a:solidFill>
                  <a:srgbClr val="292662"/>
                </a:solidFill>
                <a:latin typeface="Ubuntu" panose="020B0504030602030204" pitchFamily="34" charset="0"/>
                <a:ea typeface="SimSun" panose="02010600030101010101" pitchFamily="2" charset="-122"/>
              </a:rPr>
              <a:t>Pauline 讲述了她的生活，以及巴布亚新几内亚四所学校</a:t>
            </a:r>
            <a:r>
              <a:rPr lang="zh-cn" sz="1600">
                <a:solidFill>
                  <a:srgbClr val="292662"/>
                </a:solidFill>
                <a:latin typeface="Ubuntu" panose="020B0504030602030204" pitchFamily="34" charset="0"/>
                <a:ea typeface="SimSun" panose="02010600030101010101" pitchFamily="2" charset="-122"/>
              </a:rPr>
              <a:t>里的欺凌行为。</a:t>
            </a:r>
            <a:endParaRPr lang="en-US" altLang="zh-CN" sz="1600">
              <a:solidFill>
                <a:srgbClr val="292662"/>
              </a:solidFill>
              <a:latin typeface="Ubuntu" panose="020B0504030602030204" pitchFamily="34" charset="0"/>
              <a:ea typeface="SimSun" panose="02010600030101010101" pitchFamily="2" charset="-122"/>
            </a:endParaRPr>
          </a:p>
          <a:p>
            <a:pPr>
              <a:lnSpc>
                <a:spcPct val="120000"/>
              </a:lnSpc>
              <a:spcAft>
                <a:spcPts val="600"/>
              </a:spcAft>
            </a:pPr>
            <a:endParaRPr lang="zh-cn" sz="2200" dirty="0">
              <a:solidFill>
                <a:srgbClr val="292662"/>
              </a:solidFill>
              <a:latin typeface="Ubuntu" panose="020B0504030602030204" pitchFamily="34" charset="0"/>
              <a:ea typeface="SimSun" panose="02010600030101010101" pitchFamily="2" charset="-122"/>
            </a:endParaRPr>
          </a:p>
          <a:p>
            <a:pPr>
              <a:lnSpc>
                <a:spcPct val="120000"/>
              </a:lnSpc>
            </a:pPr>
            <a:r>
              <a:rPr lang="zh-cn" sz="1600" dirty="0">
                <a:solidFill>
                  <a:srgbClr val="292662"/>
                </a:solidFill>
                <a:latin typeface="Ubuntu" panose="020B0504030602030204" pitchFamily="34" charset="0"/>
                <a:ea typeface="SimSun" panose="02010600030101010101" pitchFamily="2" charset="-122"/>
              </a:rPr>
              <a:t>一位听过她演讲的学生说：“</a:t>
            </a:r>
            <a:r>
              <a:rPr lang="zh-cn" sz="1600" i="1">
                <a:solidFill>
                  <a:srgbClr val="292662"/>
                </a:solidFill>
                <a:latin typeface="Ubuntu" panose="020B0504030602030204" pitchFamily="34" charset="0"/>
                <a:ea typeface="SimSun" panose="02010600030101010101" pitchFamily="2" charset="-122"/>
              </a:rPr>
              <a:t>我现在真的知道智障人士被欺凌</a:t>
            </a:r>
            <a:br>
              <a:rPr lang="en-US" altLang="zh-CN" sz="1600" i="1">
                <a:solidFill>
                  <a:srgbClr val="292662"/>
                </a:solidFill>
                <a:latin typeface="Ubuntu" panose="020B0504030602030204" pitchFamily="34" charset="0"/>
                <a:ea typeface="SimSun" panose="02010600030101010101" pitchFamily="2" charset="-122"/>
              </a:rPr>
            </a:br>
            <a:r>
              <a:rPr lang="zh-cn" sz="1600" i="1">
                <a:solidFill>
                  <a:srgbClr val="292662"/>
                </a:solidFill>
                <a:latin typeface="Ubuntu" panose="020B0504030602030204" pitchFamily="34" charset="0"/>
                <a:ea typeface="SimSun" panose="02010600030101010101" pitchFamily="2" charset="-122"/>
              </a:rPr>
              <a:t>时的感受</a:t>
            </a:r>
            <a:r>
              <a:rPr lang="zh-cn" sz="1600" i="1" dirty="0">
                <a:solidFill>
                  <a:srgbClr val="292662"/>
                </a:solidFill>
                <a:latin typeface="Ubuntu" panose="020B0504030602030204" pitchFamily="34" charset="0"/>
                <a:ea typeface="SimSun" panose="02010600030101010101" pitchFamily="2" charset="-122"/>
              </a:rPr>
              <a:t>了</a:t>
            </a:r>
            <a:r>
              <a:rPr lang="zh-cn" sz="1600" i="1">
                <a:solidFill>
                  <a:srgbClr val="292662"/>
                </a:solidFill>
                <a:latin typeface="Ubuntu" panose="020B0504030602030204" pitchFamily="34" charset="0"/>
                <a:ea typeface="SimSun" panose="02010600030101010101" pitchFamily="2" charset="-122"/>
              </a:rPr>
              <a:t>。</a:t>
            </a:r>
            <a:r>
              <a:rPr lang="zh-cn" sz="1600">
                <a:solidFill>
                  <a:srgbClr val="292662"/>
                </a:solidFill>
                <a:latin typeface="Ubuntu" panose="020B0504030602030204" pitchFamily="34" charset="0"/>
                <a:ea typeface="SimSun" panose="02010600030101010101" pitchFamily="2" charset="-122"/>
              </a:rPr>
              <a:t>”</a:t>
            </a:r>
          </a:p>
          <a:p>
            <a:pPr>
              <a:lnSpc>
                <a:spcPct val="120000"/>
              </a:lnSpc>
            </a:pPr>
            <a:r>
              <a:rPr lang="zh-cn" sz="1600">
                <a:solidFill>
                  <a:srgbClr val="292662"/>
                </a:solidFill>
                <a:latin typeface="Ubuntu" panose="020B0504030602030204" pitchFamily="34" charset="0"/>
                <a:ea typeface="SimSun" panose="02010600030101010101" pitchFamily="2" charset="-122"/>
              </a:rPr>
              <a:t>“</a:t>
            </a:r>
            <a:r>
              <a:rPr lang="zh-cn" sz="1600" i="1">
                <a:solidFill>
                  <a:srgbClr val="292662"/>
                </a:solidFill>
                <a:latin typeface="Ubuntu" panose="020B0504030602030204" pitchFamily="34" charset="0"/>
                <a:ea typeface="SimSun" panose="02010600030101010101" pitchFamily="2" charset="-122"/>
              </a:rPr>
              <a:t>我保证停止欺凌行为。当我的朋友被欺凌时，我会挺身而出</a:t>
            </a:r>
            <a:r>
              <a:rPr lang="zh-cn" sz="1600">
                <a:solidFill>
                  <a:srgbClr val="292662"/>
                </a:solidFill>
                <a:latin typeface="Ubuntu" panose="020B0504030602030204" pitchFamily="34" charset="0"/>
                <a:ea typeface="SimSun" panose="02010600030101010101" pitchFamily="2" charset="-122"/>
              </a:rPr>
              <a:t>。”</a:t>
            </a:r>
            <a:endParaRPr lang="en-US" sz="1600" i="1" dirty="0">
              <a:solidFill>
                <a:srgbClr val="292662"/>
              </a:solidFill>
              <a:latin typeface="Ubuntu" panose="020B0504030602030204" pitchFamily="34" charset="0"/>
              <a:ea typeface="SimSun" panose="02010600030101010101" pitchFamily="2" charset="-122"/>
            </a:endParaRPr>
          </a:p>
        </p:txBody>
      </p:sp>
      <p:pic>
        <p:nvPicPr>
          <p:cNvPr id="17" name="Graphic 16">
            <a:extLst>
              <a:ext uri="{FF2B5EF4-FFF2-40B4-BE49-F238E27FC236}">
                <a16:creationId xmlns:a16="http://schemas.microsoft.com/office/drawing/2014/main" id="{A3697255-7CF5-3D60-ECC6-C9411B2FB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2311329"/>
            <a:ext cx="347725" cy="347725"/>
          </a:xfrm>
          <a:prstGeom prst="rect">
            <a:avLst/>
          </a:prstGeom>
        </p:spPr>
      </p:pic>
      <p:pic>
        <p:nvPicPr>
          <p:cNvPr id="18" name="Graphic 17">
            <a:extLst>
              <a:ext uri="{FF2B5EF4-FFF2-40B4-BE49-F238E27FC236}">
                <a16:creationId xmlns:a16="http://schemas.microsoft.com/office/drawing/2014/main" id="{408F356B-7458-88AE-D08E-33CA41740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3983633"/>
            <a:ext cx="347725" cy="347725"/>
          </a:xfrm>
          <a:prstGeom prst="rect">
            <a:avLst/>
          </a:prstGeom>
        </p:spPr>
      </p:pic>
      <p:pic>
        <p:nvPicPr>
          <p:cNvPr id="20" name="Graphic 19">
            <a:extLst>
              <a:ext uri="{FF2B5EF4-FFF2-40B4-BE49-F238E27FC236}">
                <a16:creationId xmlns:a16="http://schemas.microsoft.com/office/drawing/2014/main" id="{6194A9D6-2C71-AC3C-9B7D-C6D7CFDC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68337" y="5440337"/>
            <a:ext cx="347725" cy="347725"/>
          </a:xfrm>
          <a:prstGeom prst="rect">
            <a:avLst/>
          </a:prstGeom>
        </p:spPr>
      </p:pic>
      <p:sp>
        <p:nvSpPr>
          <p:cNvPr id="5" name="Text Placeholder 1">
            <a:extLst>
              <a:ext uri="{FF2B5EF4-FFF2-40B4-BE49-F238E27FC236}">
                <a16:creationId xmlns:a16="http://schemas.microsoft.com/office/drawing/2014/main" id="{4EF4EF7D-0689-E609-BE83-A4E830AF0706}"/>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6" name="Text Placeholder 3">
            <a:extLst>
              <a:ext uri="{FF2B5EF4-FFF2-40B4-BE49-F238E27FC236}">
                <a16:creationId xmlns:a16="http://schemas.microsoft.com/office/drawing/2014/main" id="{879345C2-AE7A-02EE-9323-F969929E137F}"/>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9301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4407-17D3-6D6C-E394-CE844AA394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C3638D1-C016-B6F5-403E-3DB26707D1B2}"/>
              </a:ext>
            </a:extLst>
          </p:cNvPr>
          <p:cNvSpPr txBox="1"/>
          <p:nvPr/>
        </p:nvSpPr>
        <p:spPr>
          <a:xfrm>
            <a:off x="3230136" y="2648579"/>
            <a:ext cx="5731729" cy="1077218"/>
          </a:xfrm>
          <a:prstGeom prst="rect">
            <a:avLst/>
          </a:prstGeom>
          <a:noFill/>
        </p:spPr>
        <p:txBody>
          <a:bodyPr wrap="square" rtlCol="0">
            <a:spAutoFit/>
          </a:bodyPr>
          <a:lstStyle/>
          <a:p>
            <a:pPr algn="ctr"/>
            <a:r>
              <a:rPr lang="zh-cn" sz="3200" dirty="0">
                <a:solidFill>
                  <a:schemeClr val="bg1"/>
                </a:solidFill>
                <a:latin typeface="Ubuntu" panose="020B0504030602030204" pitchFamily="34" charset="0"/>
                <a:ea typeface="SimSun" panose="02010600030101010101" pitchFamily="2" charset="-122"/>
              </a:rPr>
              <a:t>描述</a:t>
            </a:r>
            <a:r>
              <a:rPr lang="zh-cn" sz="3200" b="1" dirty="0">
                <a:solidFill>
                  <a:srgbClr val="F6891F"/>
                </a:solidFill>
                <a:latin typeface="Ubuntu" panose="020B0504030602030204" pitchFamily="34" charset="0"/>
                <a:ea typeface="SimSun" panose="02010600030101010101" pitchFamily="2" charset="-122"/>
              </a:rPr>
              <a:t>工作</a:t>
            </a:r>
            <a:r>
              <a:rPr lang="zh-cn" sz="3200" dirty="0">
                <a:solidFill>
                  <a:schemeClr val="bg1"/>
                </a:solidFill>
                <a:latin typeface="Ubuntu" panose="020B0504030602030204" pitchFamily="34" charset="0"/>
                <a:ea typeface="SimSun" panose="02010600030101010101" pitchFamily="2" charset="-122"/>
              </a:rPr>
              <a:t>很容易。</a:t>
            </a:r>
          </a:p>
          <a:p>
            <a:pPr algn="ctr"/>
            <a:r>
              <a:rPr lang="zh-cn" sz="3200" dirty="0">
                <a:solidFill>
                  <a:schemeClr val="bg1"/>
                </a:solidFill>
                <a:latin typeface="Ubuntu" panose="020B0504030602030204" pitchFamily="34" charset="0"/>
                <a:ea typeface="SimSun" panose="02010600030101010101" pitchFamily="2" charset="-122"/>
              </a:rPr>
              <a:t>确定</a:t>
            </a:r>
            <a:r>
              <a:rPr lang="zh-cn" sz="3200" b="1" dirty="0">
                <a:solidFill>
                  <a:srgbClr val="F6891F"/>
                </a:solidFill>
                <a:latin typeface="Ubuntu" panose="020B0504030602030204" pitchFamily="34" charset="0"/>
                <a:ea typeface="SimSun" panose="02010600030101010101" pitchFamily="2" charset="-122"/>
              </a:rPr>
              <a:t>影响力</a:t>
            </a:r>
            <a:r>
              <a:rPr lang="zh-cn" sz="3200" dirty="0">
                <a:solidFill>
                  <a:schemeClr val="bg1"/>
                </a:solidFill>
                <a:latin typeface="Ubuntu" panose="020B0504030602030204" pitchFamily="34" charset="0"/>
                <a:ea typeface="SimSun" panose="02010600030101010101" pitchFamily="2" charset="-122"/>
              </a:rPr>
              <a:t>则比较困难。</a:t>
            </a:r>
          </a:p>
        </p:txBody>
      </p:sp>
      <p:sp>
        <p:nvSpPr>
          <p:cNvPr id="2" name="TextBox 1">
            <a:extLst>
              <a:ext uri="{FF2B5EF4-FFF2-40B4-BE49-F238E27FC236}">
                <a16:creationId xmlns:a16="http://schemas.microsoft.com/office/drawing/2014/main" id="{9AEE75C9-5568-3E37-066E-EABBC9867F40}"/>
              </a:ext>
            </a:extLst>
          </p:cNvPr>
          <p:cNvSpPr txBox="1"/>
          <p:nvPr/>
        </p:nvSpPr>
        <p:spPr>
          <a:xfrm>
            <a:off x="3386698" y="3857939"/>
            <a:ext cx="5418603" cy="461665"/>
          </a:xfrm>
          <a:prstGeom prst="rect">
            <a:avLst/>
          </a:prstGeom>
          <a:noFill/>
        </p:spPr>
        <p:txBody>
          <a:bodyPr wrap="square" rtlCol="0">
            <a:spAutoFit/>
          </a:bodyPr>
          <a:lstStyle/>
          <a:p>
            <a:pPr algn="ctr"/>
            <a:r>
              <a:rPr lang="zh-cn" sz="2400" dirty="0">
                <a:solidFill>
                  <a:schemeClr val="bg1"/>
                </a:solidFill>
                <a:latin typeface="Ubuntu" panose="020B0504030602030204" pitchFamily="34" charset="0"/>
                <a:ea typeface="SimSun" panose="02010600030101010101" pitchFamily="2" charset="-122"/>
              </a:rPr>
              <a:t>家庭成员看到特奥会的真正影响力</a:t>
            </a:r>
          </a:p>
        </p:txBody>
      </p:sp>
    </p:spTree>
    <p:extLst>
      <p:ext uri="{BB962C8B-B14F-4D97-AF65-F5344CB8AC3E}">
        <p14:creationId xmlns:p14="http://schemas.microsoft.com/office/powerpoint/2010/main" val="2365903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2757-E690-94D8-0A4D-A3F852AF9B68}"/>
            </a:ext>
          </a:extLst>
        </p:cNvPr>
        <p:cNvGrpSpPr/>
        <p:nvPr/>
      </p:nvGrpSpPr>
      <p:grpSpPr>
        <a:xfrm>
          <a:off x="0" y="0"/>
          <a:ext cx="0" cy="0"/>
          <a:chOff x="0" y="0"/>
          <a:chExt cx="0" cy="0"/>
        </a:xfrm>
      </p:grpSpPr>
      <p:pic>
        <p:nvPicPr>
          <p:cNvPr id="7" name="Picture 6" descr="紫色和紫色的世界地图&#10;&#10;自动生成的描述">
            <a:extLst>
              <a:ext uri="{FF2B5EF4-FFF2-40B4-BE49-F238E27FC236}">
                <a16:creationId xmlns:a16="http://schemas.microsoft.com/office/drawing/2014/main" id="{62CF5145-7545-5D78-B1C1-28078D13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621101-81A2-4EEF-3C84-CB26851A2A94}"/>
              </a:ext>
            </a:extLst>
          </p:cNvPr>
          <p:cNvSpPr txBox="1"/>
          <p:nvPr/>
        </p:nvSpPr>
        <p:spPr>
          <a:xfrm>
            <a:off x="3230136" y="2890391"/>
            <a:ext cx="5731729" cy="1077218"/>
          </a:xfrm>
          <a:prstGeom prst="rect">
            <a:avLst/>
          </a:prstGeom>
          <a:noFill/>
        </p:spPr>
        <p:txBody>
          <a:bodyPr wrap="square" rtlCol="0">
            <a:spAutoFit/>
          </a:bodyPr>
          <a:lstStyle/>
          <a:p>
            <a:pPr algn="ctr"/>
            <a:r>
              <a:rPr lang="zh-cn" sz="3200" b="1" dirty="0">
                <a:solidFill>
                  <a:srgbClr val="F6891F"/>
                </a:solidFill>
                <a:latin typeface="Ubuntu" panose="020B0504030602030204" pitchFamily="34" charset="0"/>
                <a:ea typeface="SimSun" panose="02010600030101010101" pitchFamily="2" charset="-122"/>
              </a:rPr>
              <a:t>数百万的家庭</a:t>
            </a:r>
            <a:r>
              <a:rPr lang="zh-cn" sz="3200" dirty="0">
                <a:solidFill>
                  <a:schemeClr val="bg1"/>
                </a:solidFill>
                <a:latin typeface="Ubuntu" panose="020B0504030602030204" pitchFamily="34" charset="0"/>
                <a:ea typeface="SimSun" panose="02010600030101010101" pitchFamily="2" charset="-122"/>
              </a:rPr>
              <a:t>看到了这项工作对运动员日常生活的影响力。</a:t>
            </a:r>
          </a:p>
        </p:txBody>
      </p:sp>
      <p:grpSp>
        <p:nvGrpSpPr>
          <p:cNvPr id="8" name="Group 7">
            <a:extLst>
              <a:ext uri="{FF2B5EF4-FFF2-40B4-BE49-F238E27FC236}">
                <a16:creationId xmlns:a16="http://schemas.microsoft.com/office/drawing/2014/main" id="{535B924A-A082-9FA0-CFAB-A7B2CD83A605}"/>
              </a:ext>
            </a:extLst>
          </p:cNvPr>
          <p:cNvGrpSpPr/>
          <p:nvPr/>
        </p:nvGrpSpPr>
        <p:grpSpPr>
          <a:xfrm>
            <a:off x="511793" y="481642"/>
            <a:ext cx="1731558" cy="528060"/>
            <a:chOff x="511793" y="448686"/>
            <a:chExt cx="1731558" cy="528060"/>
          </a:xfrm>
        </p:grpSpPr>
        <p:pic>
          <p:nvPicPr>
            <p:cNvPr id="9" name="Graphic 8">
              <a:extLst>
                <a:ext uri="{FF2B5EF4-FFF2-40B4-BE49-F238E27FC236}">
                  <a16:creationId xmlns:a16="http://schemas.microsoft.com/office/drawing/2014/main" id="{1F02FEDF-43B9-8866-1F20-639928602A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0" name="TextBox 9">
              <a:extLst>
                <a:ext uri="{FF2B5EF4-FFF2-40B4-BE49-F238E27FC236}">
                  <a16:creationId xmlns:a16="http://schemas.microsoft.com/office/drawing/2014/main" id="{07E25DF3-6903-5F45-4796-C6629B90A8B4}"/>
                </a:ext>
              </a:extLst>
            </p:cNvPr>
            <p:cNvSpPr txBox="1"/>
            <p:nvPr userDrawn="1"/>
          </p:nvSpPr>
          <p:spPr>
            <a:xfrm>
              <a:off x="1019072" y="523666"/>
              <a:ext cx="1224279" cy="346249"/>
            </a:xfrm>
            <a:prstGeom prst="rect">
              <a:avLst/>
            </a:prstGeom>
            <a:noFill/>
          </p:spPr>
          <p:txBody>
            <a:bodyPr wrap="square" rtlCol="0">
              <a:spAutoFit/>
            </a:bodyPr>
            <a:lstStyle/>
            <a:p>
              <a:r>
                <a:rPr lang="zh-cn" sz="1650" b="1" dirty="0">
                  <a:solidFill>
                    <a:schemeClr val="bg1"/>
                  </a:solidFill>
                  <a:latin typeface="Ubuntu" panose="020B0504030602030204" pitchFamily="34" charset="0"/>
                  <a:ea typeface="SimSun" panose="02010600030101010101" pitchFamily="2" charset="-122"/>
                </a:rPr>
                <a:t>家庭</a:t>
              </a:r>
            </a:p>
          </p:txBody>
        </p:sp>
      </p:grpSp>
      <p:pic>
        <p:nvPicPr>
          <p:cNvPr id="11" name="Graphic 10">
            <a:extLst>
              <a:ext uri="{FF2B5EF4-FFF2-40B4-BE49-F238E27FC236}">
                <a16:creationId xmlns:a16="http://schemas.microsoft.com/office/drawing/2014/main" id="{6AAD871E-B153-D9AB-8716-F172A4A8F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551363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0469FB-94C9-86FE-A037-FBD1CB90611C}"/>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5" name="TextBox 4">
            <a:extLst>
              <a:ext uri="{FF2B5EF4-FFF2-40B4-BE49-F238E27FC236}">
                <a16:creationId xmlns:a16="http://schemas.microsoft.com/office/drawing/2014/main" id="{3A47CB17-728D-CFA9-9292-3EF7305981E2}"/>
              </a:ext>
            </a:extLst>
          </p:cNvPr>
          <p:cNvSpPr txBox="1"/>
          <p:nvPr/>
        </p:nvSpPr>
        <p:spPr>
          <a:xfrm>
            <a:off x="1082525" y="2902985"/>
            <a:ext cx="5470119" cy="907941"/>
          </a:xfrm>
          <a:prstGeom prst="rect">
            <a:avLst/>
          </a:prstGeom>
          <a:noFill/>
        </p:spPr>
        <p:txBody>
          <a:bodyPr wrap="square" rtlCol="0">
            <a:spAutoFit/>
          </a:bodyPr>
          <a:lstStyle/>
          <a:p>
            <a:pPr>
              <a:spcAft>
                <a:spcPts val="600"/>
              </a:spcAft>
            </a:pPr>
            <a:r>
              <a:rPr lang="zh-cn" sz="2400" b="1" dirty="0">
                <a:solidFill>
                  <a:srgbClr val="292662"/>
                </a:solidFill>
                <a:latin typeface="Ubuntu" panose="020B0504030602030204" pitchFamily="34" charset="0"/>
                <a:ea typeface="SimSun" panose="02010600030101010101" pitchFamily="2" charset="-122"/>
              </a:rPr>
              <a:t>做这项工作的人只知道</a:t>
            </a:r>
            <a:r>
              <a:rPr lang="zh-cn" sz="2400" b="1" dirty="0">
                <a:solidFill>
                  <a:srgbClr val="F6891F"/>
                </a:solidFill>
                <a:latin typeface="Ubuntu" panose="020B0504030602030204" pitchFamily="34" charset="0"/>
                <a:ea typeface="SimSun" panose="02010600030101010101" pitchFamily="2" charset="-122"/>
              </a:rPr>
              <a:t>自己</a:t>
            </a:r>
            <a:r>
              <a:rPr lang="zh-cn" sz="2400" b="1" dirty="0">
                <a:solidFill>
                  <a:srgbClr val="292662"/>
                </a:solidFill>
                <a:latin typeface="Ubuntu" panose="020B0504030602030204" pitchFamily="34" charset="0"/>
                <a:ea typeface="SimSun" panose="02010600030101010101" pitchFamily="2" charset="-122"/>
              </a:rPr>
              <a:t>做了什么。</a:t>
            </a:r>
          </a:p>
          <a:p>
            <a:pPr>
              <a:spcAft>
                <a:spcPts val="600"/>
              </a:spcAft>
            </a:pPr>
            <a:r>
              <a:rPr lang="zh-cn" sz="2400" dirty="0">
                <a:solidFill>
                  <a:srgbClr val="292662"/>
                </a:solidFill>
                <a:latin typeface="Ubuntu" panose="020B0504030602030204" pitchFamily="34" charset="0"/>
                <a:ea typeface="SimSun" panose="02010600030101010101" pitchFamily="2" charset="-122"/>
              </a:rPr>
              <a:t>他们往往看不到自己工作的长期影响。</a:t>
            </a:r>
          </a:p>
        </p:txBody>
      </p:sp>
      <p:pic>
        <p:nvPicPr>
          <p:cNvPr id="13" name="Graphic 12">
            <a:extLst>
              <a:ext uri="{FF2B5EF4-FFF2-40B4-BE49-F238E27FC236}">
                <a16:creationId xmlns:a16="http://schemas.microsoft.com/office/drawing/2014/main" id="{AD26754D-70DE-3CEB-4500-9884836D5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6901267" y="1867323"/>
            <a:ext cx="4521755" cy="4990678"/>
          </a:xfrm>
          <a:prstGeom prst="rect">
            <a:avLst/>
          </a:prstGeom>
        </p:spPr>
      </p:pic>
      <p:sp>
        <p:nvSpPr>
          <p:cNvPr id="6" name="Text Placeholder 1">
            <a:extLst>
              <a:ext uri="{FF2B5EF4-FFF2-40B4-BE49-F238E27FC236}">
                <a16:creationId xmlns:a16="http://schemas.microsoft.com/office/drawing/2014/main" id="{C118CF0C-9990-51F7-D272-CEE8F0C38D26}"/>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7" name="Text Placeholder 3">
            <a:extLst>
              <a:ext uri="{FF2B5EF4-FFF2-40B4-BE49-F238E27FC236}">
                <a16:creationId xmlns:a16="http://schemas.microsoft.com/office/drawing/2014/main" id="{61CFC5A0-1B7D-250C-679E-693AA4EED375}"/>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298859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18FE-9C35-94F7-2182-24CB31943CA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9EA9FB4-288B-DF8E-8999-AB596A654FA7}"/>
              </a:ext>
            </a:extLst>
          </p:cNvPr>
          <p:cNvSpPr/>
          <p:nvPr/>
        </p:nvSpPr>
        <p:spPr>
          <a:xfrm>
            <a:off x="-995523" y="1473200"/>
            <a:ext cx="10596723" cy="5041900"/>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B4FFB15C-CE73-F758-5CDE-722D343E096B}"/>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pic>
        <p:nvPicPr>
          <p:cNvPr id="13" name="Graphic 12">
            <a:extLst>
              <a:ext uri="{FF2B5EF4-FFF2-40B4-BE49-F238E27FC236}">
                <a16:creationId xmlns:a16="http://schemas.microsoft.com/office/drawing/2014/main" id="{7F625D04-6E13-709D-C001-0B950E8BF3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9296272" y="3974354"/>
            <a:ext cx="2612700" cy="2883647"/>
          </a:xfrm>
          <a:prstGeom prst="rect">
            <a:avLst/>
          </a:prstGeom>
        </p:spPr>
      </p:pic>
      <p:graphicFrame>
        <p:nvGraphicFramePr>
          <p:cNvPr id="6" name="Table 5">
            <a:extLst>
              <a:ext uri="{FF2B5EF4-FFF2-40B4-BE49-F238E27FC236}">
                <a16:creationId xmlns:a16="http://schemas.microsoft.com/office/drawing/2014/main" id="{22988020-A570-E2A6-56EC-F838D663A86F}"/>
              </a:ext>
            </a:extLst>
          </p:cNvPr>
          <p:cNvGraphicFramePr>
            <a:graphicFrameLocks noGrp="1"/>
          </p:cNvGraphicFramePr>
          <p:nvPr>
            <p:extLst>
              <p:ext uri="{D42A27DB-BD31-4B8C-83A1-F6EECF244321}">
                <p14:modId xmlns:p14="http://schemas.microsoft.com/office/powerpoint/2010/main" val="3911730090"/>
              </p:ext>
            </p:extLst>
          </p:nvPr>
        </p:nvGraphicFramePr>
        <p:xfrm>
          <a:off x="444500" y="2105713"/>
          <a:ext cx="8737400" cy="4140000"/>
        </p:xfrm>
        <a:graphic>
          <a:graphicData uri="http://schemas.openxmlformats.org/drawingml/2006/table">
            <a:tbl>
              <a:tblPr firstRow="1" bandRow="1">
                <a:tableStyleId>{5C22544A-7EE6-4342-B048-85BDC9FD1C3A}</a:tableStyleId>
              </a:tblPr>
              <a:tblGrid>
                <a:gridCol w="3156574">
                  <a:extLst>
                    <a:ext uri="{9D8B030D-6E8A-4147-A177-3AD203B41FA5}">
                      <a16:colId xmlns:a16="http://schemas.microsoft.com/office/drawing/2014/main" val="1936953425"/>
                    </a:ext>
                  </a:extLst>
                </a:gridCol>
                <a:gridCol w="1440826">
                  <a:extLst>
                    <a:ext uri="{9D8B030D-6E8A-4147-A177-3AD203B41FA5}">
                      <a16:colId xmlns:a16="http://schemas.microsoft.com/office/drawing/2014/main" val="3791753917"/>
                    </a:ext>
                  </a:extLst>
                </a:gridCol>
                <a:gridCol w="4140000">
                  <a:extLst>
                    <a:ext uri="{9D8B030D-6E8A-4147-A177-3AD203B41FA5}">
                      <a16:colId xmlns:a16="http://schemas.microsoft.com/office/drawing/2014/main" val="1309576316"/>
                    </a:ext>
                  </a:extLst>
                </a:gridCol>
              </a:tblGrid>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sz="1600" b="1" kern="0" baseline="0" dirty="0">
                          <a:solidFill>
                            <a:srgbClr val="292662"/>
                          </a:solidFill>
                          <a:latin typeface="Ubuntu" panose="020B0504030602030204" pitchFamily="34" charset="0"/>
                          <a:ea typeface="SimSun" panose="02010600030101010101" pitchFamily="2" charset="-122"/>
                          <a:cs typeface="Avenir Heavy" charset="0"/>
                        </a:rPr>
                        <a:t>我给人配了幅眼镜</a:t>
                      </a: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1600" baseline="0" dirty="0">
                        <a:solidFill>
                          <a:srgbClr val="292662"/>
                        </a:solidFill>
                        <a:ea typeface="SimSun" panose="02010600030101010101" pitchFamily="2" charset="-122"/>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zh-cn" sz="1600" b="0" baseline="0" dirty="0">
                          <a:solidFill>
                            <a:srgbClr val="292662"/>
                          </a:solidFill>
                          <a:latin typeface="Ubuntu" panose="020B0504030602030204" pitchFamily="34" charset="0"/>
                          <a:ea typeface="SimSun" panose="02010600030101010101" pitchFamily="2" charset="-122"/>
                        </a:rPr>
                        <a:t>Nadine 运动能力更强了，学习成绩更好了，可以自己阅读了</a:t>
                      </a:r>
                      <a:endParaRPr lang="en-US" sz="1600" b="0" baseline="0" dirty="0">
                        <a:solidFill>
                          <a:srgbClr val="292662"/>
                        </a:solidFill>
                        <a:ea typeface="SimSun" panose="02010600030101010101" pitchFamily="2" charset="-122"/>
                      </a:endParaRP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421590"/>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sz="1600" b="1" kern="0" baseline="0" dirty="0">
                          <a:solidFill>
                            <a:srgbClr val="292662"/>
                          </a:solidFill>
                          <a:latin typeface="Ubuntu" panose="020B0504030602030204" pitchFamily="34" charset="0"/>
                          <a:ea typeface="SimSun" panose="02010600030101010101" pitchFamily="2" charset="-122"/>
                          <a:cs typeface="Avenir Heavy" charset="0"/>
                        </a:rPr>
                        <a:t>我教授了公开演讲</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600" baseline="0" dirty="0">
                        <a:solidFill>
                          <a:srgbClr val="292662"/>
                        </a:solidFill>
                        <a:ea typeface="SimSun" panose="02010600030101010101" pitchFamily="2"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zh-cn" sz="1600" baseline="0" dirty="0">
                          <a:solidFill>
                            <a:srgbClr val="292662"/>
                          </a:solidFill>
                          <a:latin typeface="Ubuntu" panose="020B0504030602030204" pitchFamily="34" charset="0"/>
                          <a:ea typeface="SimSun" panose="02010600030101010101" pitchFamily="2" charset="-122"/>
                        </a:rPr>
                        <a:t>Miguel </a:t>
                      </a:r>
                      <a:r>
                        <a:rPr lang="zh-cn" sz="1600" baseline="0">
                          <a:solidFill>
                            <a:srgbClr val="292662"/>
                          </a:solidFill>
                          <a:latin typeface="Ubuntu" panose="020B0504030602030204" pitchFamily="34" charset="0"/>
                          <a:ea typeface="SimSun" panose="02010600030101010101" pitchFamily="2" charset="-122"/>
                        </a:rPr>
                        <a:t>在当地小镇的一次会议上就一</a:t>
                      </a:r>
                      <a:br>
                        <a:rPr lang="en-US" altLang="zh-CN" sz="1600" baseline="0">
                          <a:solidFill>
                            <a:srgbClr val="292662"/>
                          </a:solidFill>
                          <a:latin typeface="Ubuntu" panose="020B0504030602030204" pitchFamily="34" charset="0"/>
                          <a:ea typeface="SimSun" panose="02010600030101010101" pitchFamily="2" charset="-122"/>
                        </a:rPr>
                      </a:br>
                      <a:r>
                        <a:rPr lang="zh-cn" sz="1600" baseline="0">
                          <a:solidFill>
                            <a:srgbClr val="292662"/>
                          </a:solidFill>
                          <a:latin typeface="Ubuntu" panose="020B0504030602030204" pitchFamily="34" charset="0"/>
                          <a:ea typeface="SimSun" panose="02010600030101010101" pitchFamily="2" charset="-122"/>
                        </a:rPr>
                        <a:t>个对他很</a:t>
                      </a:r>
                      <a:r>
                        <a:rPr lang="zh-cn" sz="1600" baseline="0" dirty="0">
                          <a:solidFill>
                            <a:srgbClr val="292662"/>
                          </a:solidFill>
                          <a:latin typeface="Ubuntu" panose="020B0504030602030204" pitchFamily="34" charset="0"/>
                          <a:ea typeface="SimSun" panose="02010600030101010101" pitchFamily="2" charset="-122"/>
                        </a:rPr>
                        <a:t>重要的话题发表了演讲</a:t>
                      </a:r>
                      <a:endParaRPr lang="en-US" sz="1600" baseline="0" dirty="0">
                        <a:solidFill>
                          <a:srgbClr val="292662"/>
                        </a:solidFill>
                        <a:ea typeface="SimSun" panose="02010600030101010101" pitchFamily="2"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7715044"/>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sz="1600" b="1" kern="0" baseline="0" dirty="0">
                          <a:solidFill>
                            <a:srgbClr val="292662"/>
                          </a:solidFill>
                          <a:latin typeface="Ubuntu" panose="020B0504030602030204" pitchFamily="34" charset="0"/>
                          <a:ea typeface="SimSun" panose="02010600030101010101" pitchFamily="2" charset="-122"/>
                          <a:cs typeface="Avenir Heavy" charset="0"/>
                        </a:rPr>
                        <a:t>我教授了领导力</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solidFill>
                          <a:srgbClr val="292662"/>
                        </a:solidFill>
                        <a:latin typeface="Ubuntu" panose="020B050403060203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600" baseline="0" dirty="0">
                          <a:solidFill>
                            <a:srgbClr val="292662"/>
                          </a:solidFill>
                          <a:latin typeface="Ubuntu" panose="020B0504030602030204" pitchFamily="34" charset="0"/>
                          <a:ea typeface="SimSun" panose="02010600030101010101" pitchFamily="2" charset="-122"/>
                        </a:rPr>
                        <a:t>Rose 志愿领导了</a:t>
                      </a:r>
                      <a:r>
                        <a:rPr lang="zh-cn" sz="1600" baseline="0">
                          <a:solidFill>
                            <a:srgbClr val="292662"/>
                          </a:solidFill>
                          <a:latin typeface="Ubuntu" panose="020B0504030602030204" pitchFamily="34" charset="0"/>
                          <a:ea typeface="SimSun" panose="02010600030101010101" pitchFamily="2" charset="-122"/>
                        </a:rPr>
                        <a:t>学校的一个委员会，</a:t>
                      </a:r>
                      <a:br>
                        <a:rPr lang="en-US" altLang="zh-CN" sz="1600" baseline="0">
                          <a:solidFill>
                            <a:srgbClr val="292662"/>
                          </a:solidFill>
                          <a:latin typeface="Ubuntu" panose="020B0504030602030204" pitchFamily="34" charset="0"/>
                          <a:ea typeface="SimSun" panose="02010600030101010101" pitchFamily="2" charset="-122"/>
                        </a:rPr>
                      </a:br>
                      <a:r>
                        <a:rPr lang="zh-cn" sz="1600" baseline="0">
                          <a:solidFill>
                            <a:srgbClr val="292662"/>
                          </a:solidFill>
                          <a:latin typeface="Ubuntu" panose="020B0504030602030204" pitchFamily="34" charset="0"/>
                          <a:ea typeface="SimSun" panose="02010600030101010101" pitchFamily="2" charset="-122"/>
                        </a:rPr>
                        <a:t>并且做得很</a:t>
                      </a:r>
                      <a:r>
                        <a:rPr lang="zh-cn" sz="1600" baseline="0" dirty="0">
                          <a:solidFill>
                            <a:srgbClr val="292662"/>
                          </a:solidFill>
                          <a:latin typeface="Ubuntu" panose="020B0504030602030204" pitchFamily="34" charset="0"/>
                          <a:ea typeface="SimSun" panose="02010600030101010101" pitchFamily="2" charset="-122"/>
                        </a:rPr>
                        <a:t>好。</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5081433"/>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sz="1600" b="1" kern="0" baseline="0" dirty="0">
                          <a:solidFill>
                            <a:srgbClr val="292662"/>
                          </a:solidFill>
                          <a:latin typeface="Ubuntu" panose="020B0504030602030204" pitchFamily="34" charset="0"/>
                          <a:ea typeface="SimSun" panose="02010600030101010101" pitchFamily="2" charset="-122"/>
                          <a:cs typeface="Avenir Heavy" charset="0"/>
                        </a:rPr>
                        <a:t>我领导了一个教练课程班</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solidFill>
                          <a:srgbClr val="292662"/>
                        </a:solidFill>
                        <a:latin typeface="Ubuntu" panose="020B0504030602030204" pitchFamily="34" charset="0"/>
                        <a:ea typeface="SimSun" panose="02010600030101010101" pitchFamily="2"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600" baseline="0" dirty="0">
                          <a:solidFill>
                            <a:srgbClr val="292662"/>
                          </a:solidFill>
                          <a:latin typeface="Ubuntu" panose="020B0504030602030204" pitchFamily="34" charset="0"/>
                          <a:ea typeface="SimSun" panose="02010600030101010101" pitchFamily="2" charset="-122"/>
                        </a:rPr>
                        <a:t>Harry </a:t>
                      </a:r>
                      <a:r>
                        <a:rPr lang="zh-cn" sz="1600" baseline="0">
                          <a:solidFill>
                            <a:srgbClr val="292662"/>
                          </a:solidFill>
                          <a:latin typeface="Ubuntu" panose="020B0504030602030204" pitchFamily="34" charset="0"/>
                          <a:ea typeface="SimSun" panose="02010600030101010101" pitchFamily="2" charset="-122"/>
                        </a:rPr>
                        <a:t>利用运动和教练知识成为了一</a:t>
                      </a:r>
                      <a:br>
                        <a:rPr lang="en-US" altLang="zh-CN" sz="1600" baseline="0">
                          <a:solidFill>
                            <a:srgbClr val="292662"/>
                          </a:solidFill>
                          <a:latin typeface="Ubuntu" panose="020B0504030602030204" pitchFamily="34" charset="0"/>
                          <a:ea typeface="SimSun" panose="02010600030101010101" pitchFamily="2" charset="-122"/>
                        </a:rPr>
                      </a:br>
                      <a:r>
                        <a:rPr lang="zh-cn" sz="1600" baseline="0">
                          <a:solidFill>
                            <a:srgbClr val="292662"/>
                          </a:solidFill>
                          <a:latin typeface="Ubuntu" panose="020B0504030602030204" pitchFamily="34" charset="0"/>
                          <a:ea typeface="SimSun" panose="02010600030101010101" pitchFamily="2" charset="-122"/>
                        </a:rPr>
                        <a:t>名助理教练</a:t>
                      </a:r>
                      <a:r>
                        <a:rPr lang="zh-cn" sz="1600" baseline="0" dirty="0">
                          <a:solidFill>
                            <a:srgbClr val="292662"/>
                          </a:solidFill>
                          <a:latin typeface="Ubuntu" panose="020B0504030602030204" pitchFamily="34" charset="0"/>
                          <a:ea typeface="SimSun" panose="02010600030101010101" pitchFamily="2" charset="-122"/>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606297"/>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sz="1600" b="1" kern="0" baseline="0" dirty="0">
                          <a:solidFill>
                            <a:srgbClr val="292662"/>
                          </a:solidFill>
                          <a:latin typeface="Ubuntu" panose="020B0504030602030204" pitchFamily="34" charset="0"/>
                          <a:ea typeface="SimSun" panose="02010600030101010101" pitchFamily="2" charset="-122"/>
                          <a:cs typeface="Avenir Heavy" charset="0"/>
                        </a:rPr>
                        <a:t>我教授了时间管理</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solidFill>
                          <a:srgbClr val="292662"/>
                        </a:solidFill>
                        <a:latin typeface="Ubuntu" panose="020B0504030602030204" pitchFamily="34" charset="0"/>
                        <a:ea typeface="SimSun" panose="02010600030101010101" pitchFamily="2" charset="-122"/>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600" baseline="0" dirty="0">
                          <a:solidFill>
                            <a:srgbClr val="292662"/>
                          </a:solidFill>
                          <a:latin typeface="Ubuntu" panose="020B0504030602030204" pitchFamily="34" charset="0"/>
                          <a:ea typeface="SimSun" panose="02010600030101010101" pitchFamily="2" charset="-122"/>
                        </a:rPr>
                        <a:t>Chen 学会了先做重要的</a:t>
                      </a:r>
                      <a:r>
                        <a:rPr lang="zh-cn" sz="1600" baseline="0">
                          <a:solidFill>
                            <a:srgbClr val="292662"/>
                          </a:solidFill>
                          <a:latin typeface="Ubuntu" panose="020B0504030602030204" pitchFamily="34" charset="0"/>
                          <a:ea typeface="SimSun" panose="02010600030101010101" pitchFamily="2" charset="-122"/>
                        </a:rPr>
                        <a:t>事情，</a:t>
                      </a:r>
                      <a:br>
                        <a:rPr lang="en-US" altLang="zh-CN" sz="1600" baseline="0">
                          <a:solidFill>
                            <a:srgbClr val="292662"/>
                          </a:solidFill>
                          <a:latin typeface="Ubuntu" panose="020B0504030602030204" pitchFamily="34" charset="0"/>
                          <a:ea typeface="SimSun" panose="02010600030101010101" pitchFamily="2" charset="-122"/>
                        </a:rPr>
                      </a:br>
                      <a:r>
                        <a:rPr lang="zh-cn" sz="1600" baseline="0">
                          <a:solidFill>
                            <a:srgbClr val="292662"/>
                          </a:solidFill>
                          <a:latin typeface="Ubuntu" panose="020B0504030602030204" pitchFamily="34" charset="0"/>
                          <a:ea typeface="SimSun" panose="02010600030101010101" pitchFamily="2" charset="-122"/>
                        </a:rPr>
                        <a:t>她在工作中</a:t>
                      </a:r>
                      <a:r>
                        <a:rPr lang="zh-cn" sz="1600" baseline="0" dirty="0">
                          <a:solidFill>
                            <a:srgbClr val="292662"/>
                          </a:solidFill>
                          <a:latin typeface="Ubuntu" panose="020B0504030602030204" pitchFamily="34" charset="0"/>
                          <a:ea typeface="SimSun" panose="02010600030101010101" pitchFamily="2" charset="-122"/>
                        </a:rPr>
                        <a:t>得到了晋升。</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134624"/>
                  </a:ext>
                </a:extLst>
              </a:tr>
            </a:tbl>
          </a:graphicData>
        </a:graphic>
      </p:graphicFrame>
      <p:pic>
        <p:nvPicPr>
          <p:cNvPr id="10" name="Graphic 9">
            <a:extLst>
              <a:ext uri="{FF2B5EF4-FFF2-40B4-BE49-F238E27FC236}">
                <a16:creationId xmlns:a16="http://schemas.microsoft.com/office/drawing/2014/main" id="{B4977011-5A40-9D0F-B55D-D3F39D7DA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2446337"/>
            <a:ext cx="814802" cy="195263"/>
          </a:xfrm>
          <a:prstGeom prst="rect">
            <a:avLst/>
          </a:prstGeom>
        </p:spPr>
      </p:pic>
      <p:pic>
        <p:nvPicPr>
          <p:cNvPr id="11" name="Graphic 10">
            <a:extLst>
              <a:ext uri="{FF2B5EF4-FFF2-40B4-BE49-F238E27FC236}">
                <a16:creationId xmlns:a16="http://schemas.microsoft.com/office/drawing/2014/main" id="{F2FCDF4E-66EB-0ED6-DD92-45ACF0652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3271343"/>
            <a:ext cx="814802" cy="195263"/>
          </a:xfrm>
          <a:prstGeom prst="rect">
            <a:avLst/>
          </a:prstGeom>
        </p:spPr>
      </p:pic>
      <p:pic>
        <p:nvPicPr>
          <p:cNvPr id="12" name="Graphic 11">
            <a:extLst>
              <a:ext uri="{FF2B5EF4-FFF2-40B4-BE49-F238E27FC236}">
                <a16:creationId xmlns:a16="http://schemas.microsoft.com/office/drawing/2014/main" id="{32CB7B19-4924-A5C3-F60F-E4871EAE9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096349"/>
            <a:ext cx="814802" cy="195263"/>
          </a:xfrm>
          <a:prstGeom prst="rect">
            <a:avLst/>
          </a:prstGeom>
        </p:spPr>
      </p:pic>
      <p:pic>
        <p:nvPicPr>
          <p:cNvPr id="14" name="Graphic 13">
            <a:extLst>
              <a:ext uri="{FF2B5EF4-FFF2-40B4-BE49-F238E27FC236}">
                <a16:creationId xmlns:a16="http://schemas.microsoft.com/office/drawing/2014/main" id="{1FE8B1FF-F5CA-C1EB-97A8-38D22C1F2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955487"/>
            <a:ext cx="814802" cy="195263"/>
          </a:xfrm>
          <a:prstGeom prst="rect">
            <a:avLst/>
          </a:prstGeom>
        </p:spPr>
      </p:pic>
      <p:pic>
        <p:nvPicPr>
          <p:cNvPr id="15" name="Graphic 14">
            <a:extLst>
              <a:ext uri="{FF2B5EF4-FFF2-40B4-BE49-F238E27FC236}">
                <a16:creationId xmlns:a16="http://schemas.microsoft.com/office/drawing/2014/main" id="{48449C64-FBEE-F4E4-4B2B-EA843FBC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5780493"/>
            <a:ext cx="814802" cy="195263"/>
          </a:xfrm>
          <a:prstGeom prst="rect">
            <a:avLst/>
          </a:prstGeom>
        </p:spPr>
      </p:pic>
      <p:sp>
        <p:nvSpPr>
          <p:cNvPr id="18" name="TextBox 17">
            <a:extLst>
              <a:ext uri="{FF2B5EF4-FFF2-40B4-BE49-F238E27FC236}">
                <a16:creationId xmlns:a16="http://schemas.microsoft.com/office/drawing/2014/main" id="{3F065A58-9A76-252C-03AE-55EF7F409AAC}"/>
              </a:ext>
            </a:extLst>
          </p:cNvPr>
          <p:cNvSpPr txBox="1"/>
          <p:nvPr/>
        </p:nvSpPr>
        <p:spPr>
          <a:xfrm>
            <a:off x="732254" y="1660181"/>
            <a:ext cx="2870200" cy="384721"/>
          </a:xfrm>
          <a:prstGeom prst="rect">
            <a:avLst/>
          </a:prstGeom>
          <a:noFill/>
        </p:spPr>
        <p:txBody>
          <a:bodyPr wrap="square" rtlCol="0">
            <a:spAutoFit/>
          </a:bodyPr>
          <a:lstStyle/>
          <a:p>
            <a:pPr algn="r"/>
            <a:r>
              <a:rPr lang="zh-cn" sz="1900" b="1" dirty="0">
                <a:solidFill>
                  <a:srgbClr val="F6891F"/>
                </a:solidFill>
                <a:latin typeface="Ubuntu" panose="020B0504030602030204" pitchFamily="34" charset="0"/>
                <a:ea typeface="SimSun" panose="02010600030101010101" pitchFamily="2" charset="-122"/>
              </a:rPr>
              <a:t>工作人员所看到的</a:t>
            </a:r>
          </a:p>
        </p:txBody>
      </p:sp>
      <p:sp>
        <p:nvSpPr>
          <p:cNvPr id="19" name="TextBox 18">
            <a:extLst>
              <a:ext uri="{FF2B5EF4-FFF2-40B4-BE49-F238E27FC236}">
                <a16:creationId xmlns:a16="http://schemas.microsoft.com/office/drawing/2014/main" id="{B496931E-ADD5-48D7-952A-BA7B27DFD844}"/>
              </a:ext>
            </a:extLst>
          </p:cNvPr>
          <p:cNvSpPr txBox="1"/>
          <p:nvPr/>
        </p:nvSpPr>
        <p:spPr>
          <a:xfrm>
            <a:off x="4990355" y="1660181"/>
            <a:ext cx="3425995" cy="384721"/>
          </a:xfrm>
          <a:prstGeom prst="rect">
            <a:avLst/>
          </a:prstGeom>
          <a:noFill/>
        </p:spPr>
        <p:txBody>
          <a:bodyPr wrap="square" rtlCol="0">
            <a:spAutoFit/>
          </a:bodyPr>
          <a:lstStyle/>
          <a:p>
            <a:r>
              <a:rPr lang="zh-cn" sz="1900" b="1" dirty="0">
                <a:solidFill>
                  <a:srgbClr val="F6891F"/>
                </a:solidFill>
                <a:latin typeface="Ubuntu" panose="020B0504030602030204" pitchFamily="34" charset="0"/>
                <a:ea typeface="SimSun" panose="02010600030101010101" pitchFamily="2" charset="-122"/>
              </a:rPr>
              <a:t>家庭成员所看到的</a:t>
            </a:r>
          </a:p>
        </p:txBody>
      </p:sp>
      <p:pic>
        <p:nvPicPr>
          <p:cNvPr id="21" name="Graphic 20">
            <a:extLst>
              <a:ext uri="{FF2B5EF4-FFF2-40B4-BE49-F238E27FC236}">
                <a16:creationId xmlns:a16="http://schemas.microsoft.com/office/drawing/2014/main" id="{3621DF8B-EC8D-A0DF-CDCE-EAB3CE2CF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0931" y="1693562"/>
            <a:ext cx="1176347" cy="388468"/>
          </a:xfrm>
          <a:prstGeom prst="rect">
            <a:avLst/>
          </a:prstGeom>
        </p:spPr>
      </p:pic>
      <p:sp>
        <p:nvSpPr>
          <p:cNvPr id="24" name="Text Placeholder 1">
            <a:extLst>
              <a:ext uri="{FF2B5EF4-FFF2-40B4-BE49-F238E27FC236}">
                <a16:creationId xmlns:a16="http://schemas.microsoft.com/office/drawing/2014/main" id="{6C964A54-4B0D-CF4A-F93D-EEFF9021970F}"/>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25" name="Text Placeholder 3">
            <a:extLst>
              <a:ext uri="{FF2B5EF4-FFF2-40B4-BE49-F238E27FC236}">
                <a16:creationId xmlns:a16="http://schemas.microsoft.com/office/drawing/2014/main" id="{B93C58E7-BA95-7D5F-BDED-143C3C1C10AB}"/>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17124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FFB1-9A70-8F53-EBF9-C34F6DF2BC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46ED8E-D4DE-B64B-4417-985F375F0A52}"/>
              </a:ext>
            </a:extLst>
          </p:cNvPr>
          <p:cNvSpPr txBox="1"/>
          <p:nvPr/>
        </p:nvSpPr>
        <p:spPr>
          <a:xfrm>
            <a:off x="1447800" y="2890391"/>
            <a:ext cx="9296400" cy="1308050"/>
          </a:xfrm>
          <a:prstGeom prst="rect">
            <a:avLst/>
          </a:prstGeom>
          <a:noFill/>
        </p:spPr>
        <p:txBody>
          <a:bodyPr wrap="square" rtlCol="0">
            <a:spAutoFit/>
          </a:bodyPr>
          <a:lstStyle/>
          <a:p>
            <a:pPr algn="ctr">
              <a:spcAft>
                <a:spcPts val="1800"/>
              </a:spcAft>
            </a:pPr>
            <a:r>
              <a:rPr lang="zh-cn" sz="3200" dirty="0">
                <a:solidFill>
                  <a:schemeClr val="bg1"/>
                </a:solidFill>
                <a:latin typeface="Ubuntu" panose="020B0504030602030204" pitchFamily="34" charset="0"/>
                <a:ea typeface="SimSun" panose="02010600030101010101" pitchFamily="2" charset="-122"/>
              </a:rPr>
              <a:t>特奥会的工作让影响成为</a:t>
            </a:r>
            <a:r>
              <a:rPr lang="zh-cn" sz="3200" b="1" dirty="0">
                <a:solidFill>
                  <a:srgbClr val="F6891F"/>
                </a:solidFill>
                <a:latin typeface="Ubuntu" panose="020B0504030602030204" pitchFamily="34" charset="0"/>
                <a:ea typeface="SimSun" panose="02010600030101010101" pitchFamily="2" charset="-122"/>
              </a:rPr>
              <a:t>可能</a:t>
            </a:r>
            <a:r>
              <a:rPr lang="zh-cn" sz="3200" dirty="0">
                <a:solidFill>
                  <a:schemeClr val="bg1"/>
                </a:solidFill>
                <a:latin typeface="Ubuntu" panose="020B0504030602030204" pitchFamily="34" charset="0"/>
                <a:ea typeface="SimSun" panose="02010600030101010101" pitchFamily="2" charset="-122"/>
              </a:rPr>
              <a:t>。</a:t>
            </a:r>
          </a:p>
          <a:p>
            <a:pPr algn="ctr">
              <a:spcAft>
                <a:spcPts val="1800"/>
              </a:spcAft>
            </a:pPr>
            <a:r>
              <a:rPr lang="zh-cn" sz="3200" dirty="0">
                <a:solidFill>
                  <a:schemeClr val="bg1"/>
                </a:solidFill>
                <a:latin typeface="Ubuntu" panose="020B0504030602030204" pitchFamily="34" charset="0"/>
                <a:ea typeface="SimSun" panose="02010600030101010101" pitchFamily="2" charset="-122"/>
              </a:rPr>
              <a:t>家庭帮助让影响力变得</a:t>
            </a:r>
            <a:r>
              <a:rPr lang="zh-cn" sz="3200" b="1" dirty="0">
                <a:solidFill>
                  <a:srgbClr val="F6891F"/>
                </a:solidFill>
                <a:latin typeface="Ubuntu" panose="020B0504030602030204" pitchFamily="34" charset="0"/>
                <a:ea typeface="SimSun" panose="02010600030101010101" pitchFamily="2" charset="-122"/>
              </a:rPr>
              <a:t>可见</a:t>
            </a:r>
            <a:r>
              <a:rPr lang="zh-cn" sz="3200" dirty="0">
                <a:solidFill>
                  <a:schemeClr val="bg1"/>
                </a:solidFill>
                <a:latin typeface="Ubuntu" panose="020B0504030602030204" pitchFamily="34" charset="0"/>
                <a:ea typeface="SimSun" panose="02010600030101010101" pitchFamily="2" charset="-122"/>
              </a:rPr>
              <a:t>。</a:t>
            </a:r>
          </a:p>
        </p:txBody>
      </p:sp>
    </p:spTree>
    <p:extLst>
      <p:ext uri="{BB962C8B-B14F-4D97-AF65-F5344CB8AC3E}">
        <p14:creationId xmlns:p14="http://schemas.microsoft.com/office/powerpoint/2010/main" val="18189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6FBE34-1599-CEA1-6E5D-BD0F4644C29D}"/>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7" name="TextBox 6">
            <a:extLst>
              <a:ext uri="{FF2B5EF4-FFF2-40B4-BE49-F238E27FC236}">
                <a16:creationId xmlns:a16="http://schemas.microsoft.com/office/drawing/2014/main" id="{93C86353-A29A-7067-2395-873431823D67}"/>
              </a:ext>
            </a:extLst>
          </p:cNvPr>
          <p:cNvSpPr txBox="1"/>
          <p:nvPr/>
        </p:nvSpPr>
        <p:spPr>
          <a:xfrm>
            <a:off x="5410200" y="2925495"/>
            <a:ext cx="5240919" cy="1616340"/>
          </a:xfrm>
          <a:prstGeom prst="rect">
            <a:avLst/>
          </a:prstGeom>
          <a:noFill/>
        </p:spPr>
        <p:txBody>
          <a:bodyPr wrap="square" rtlCol="0">
            <a:spAutoFit/>
          </a:bodyPr>
          <a:lstStyle/>
          <a:p>
            <a:pPr>
              <a:lnSpc>
                <a:spcPct val="120000"/>
              </a:lnSpc>
              <a:spcAft>
                <a:spcPts val="600"/>
              </a:spcAft>
            </a:pPr>
            <a:r>
              <a:rPr lang="zh-cn" b="1" dirty="0">
                <a:solidFill>
                  <a:srgbClr val="F6891F"/>
                </a:solidFill>
                <a:latin typeface="Ubuntu" panose="020B0504030602030204" pitchFamily="34" charset="0"/>
                <a:ea typeface="SimSun" panose="02010600030101010101" pitchFamily="2" charset="-122"/>
              </a:rPr>
              <a:t>举一个您亲身经历的例子。</a:t>
            </a:r>
          </a:p>
          <a:p>
            <a:pPr marL="5334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问题是什么？</a:t>
            </a:r>
          </a:p>
          <a:p>
            <a:pPr marL="5334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特奥会做了什么？</a:t>
            </a:r>
          </a:p>
          <a:p>
            <a:pPr marL="5334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发生了什么变化？</a:t>
            </a:r>
          </a:p>
        </p:txBody>
      </p:sp>
      <p:sp>
        <p:nvSpPr>
          <p:cNvPr id="9" name="Rectangle: Rounded Corners 8">
            <a:extLst>
              <a:ext uri="{FF2B5EF4-FFF2-40B4-BE49-F238E27FC236}">
                <a16:creationId xmlns:a16="http://schemas.microsoft.com/office/drawing/2014/main" id="{74935E2B-94BA-7EE2-C469-F99AC0566AB8}"/>
              </a:ext>
            </a:extLst>
          </p:cNvPr>
          <p:cNvSpPr/>
          <p:nvPr/>
        </p:nvSpPr>
        <p:spPr>
          <a:xfrm>
            <a:off x="-228600"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5" name="TextBox 4">
            <a:extLst>
              <a:ext uri="{FF2B5EF4-FFF2-40B4-BE49-F238E27FC236}">
                <a16:creationId xmlns:a16="http://schemas.microsoft.com/office/drawing/2014/main" id="{CA3CF357-3B80-B0CB-497E-E309C9D432CF}"/>
              </a:ext>
            </a:extLst>
          </p:cNvPr>
          <p:cNvSpPr txBox="1"/>
          <p:nvPr/>
        </p:nvSpPr>
        <p:spPr>
          <a:xfrm>
            <a:off x="1794881" y="1968665"/>
            <a:ext cx="3069219" cy="480131"/>
          </a:xfrm>
          <a:prstGeom prst="rect">
            <a:avLst/>
          </a:prstGeom>
          <a:noFill/>
        </p:spPr>
        <p:txBody>
          <a:bodyPr wrap="square" rtlCol="0">
            <a:spAutoFit/>
          </a:bodyPr>
          <a:lstStyle/>
          <a:p>
            <a:pPr>
              <a:lnSpc>
                <a:spcPct val="90000"/>
              </a:lnSpc>
              <a:spcAft>
                <a:spcPts val="800"/>
              </a:spcAft>
            </a:pPr>
            <a:r>
              <a:rPr lang="zh-cn" sz="2800" b="1">
                <a:solidFill>
                  <a:srgbClr val="F6891F"/>
                </a:solidFill>
                <a:latin typeface="Ubuntu" panose="020B0504030602030204" pitchFamily="34" charset="0"/>
                <a:ea typeface="SimSun" panose="02010600030101010101" pitchFamily="2" charset="-122"/>
              </a:rPr>
              <a:t>影响力故事讨论</a:t>
            </a:r>
            <a:endParaRPr lang="en-US" sz="2800" b="1" dirty="0">
              <a:solidFill>
                <a:srgbClr val="F6891F"/>
              </a:solidFill>
              <a:latin typeface="Ubuntu" panose="020B0504030602030204" pitchFamily="34" charset="0"/>
              <a:ea typeface="SimSun" panose="02010600030101010101" pitchFamily="2" charset="-122"/>
            </a:endParaRPr>
          </a:p>
        </p:txBody>
      </p:sp>
      <p:pic>
        <p:nvPicPr>
          <p:cNvPr id="8" name="Graphic 7">
            <a:extLst>
              <a:ext uri="{FF2B5EF4-FFF2-40B4-BE49-F238E27FC236}">
                <a16:creationId xmlns:a16="http://schemas.microsoft.com/office/drawing/2014/main" id="{B2516F46-DD68-7930-7EC5-FB07EA207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1936577"/>
            <a:ext cx="691914" cy="544306"/>
          </a:xfrm>
          <a:prstGeom prst="rect">
            <a:avLst/>
          </a:prstGeom>
        </p:spPr>
      </p:pic>
      <p:sp>
        <p:nvSpPr>
          <p:cNvPr id="10" name="TextBox 9">
            <a:extLst>
              <a:ext uri="{FF2B5EF4-FFF2-40B4-BE49-F238E27FC236}">
                <a16:creationId xmlns:a16="http://schemas.microsoft.com/office/drawing/2014/main" id="{C991A5CA-E406-A33D-22F0-41CB0A9FFBCD}"/>
              </a:ext>
            </a:extLst>
          </p:cNvPr>
          <p:cNvSpPr txBox="1"/>
          <p:nvPr/>
        </p:nvSpPr>
        <p:spPr>
          <a:xfrm>
            <a:off x="1029825" y="2733078"/>
            <a:ext cx="2932576"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zh-cn" sz="2100" i="0" u="none" strike="noStrike" kern="1200" cap="none" spc="0" normalizeH="0" noProof="0" dirty="0">
                <a:ln>
                  <a:noFill/>
                </a:ln>
                <a:solidFill>
                  <a:schemeClr val="bg1"/>
                </a:solidFill>
                <a:effectLst/>
                <a:uLnTx/>
                <a:uFillTx/>
                <a:latin typeface="Ubuntu" panose="020B0504030602030204" pitchFamily="34" charset="0"/>
                <a:ea typeface="SimSun" panose="02010600030101010101" pitchFamily="2" charset="-122"/>
                <a:cs typeface="+mn-cs"/>
              </a:rPr>
              <a:t>特奥会改变了生活吗？</a:t>
            </a:r>
            <a:r>
              <a:rPr kumimoji="0" lang="zh-cn" sz="2100"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是</a:t>
            </a:r>
            <a:r>
              <a:rPr kumimoji="0" lang="zh-cn" sz="2100" i="0" u="none" strike="noStrike" kern="1200" cap="none" spc="0" normalizeH="0" noProof="0" dirty="0">
                <a:ln>
                  <a:noFill/>
                </a:ln>
                <a:solidFill>
                  <a:schemeClr val="bg1"/>
                </a:solidFill>
                <a:effectLst/>
                <a:uLnTx/>
                <a:uFillTx/>
                <a:latin typeface="Ubuntu" panose="020B0504030602030204" pitchFamily="34" charset="0"/>
                <a:ea typeface="SimSun" panose="02010600030101010101" pitchFamily="2" charset="-122"/>
                <a:cs typeface="+mn-cs"/>
              </a:rPr>
              <a:t>还是</a:t>
            </a:r>
            <a:r>
              <a:rPr kumimoji="0" lang="zh-cn" sz="2100" i="0" u="none" strike="noStrike" kern="1200" cap="none" spc="0" normalizeH="0" noProof="0" dirty="0">
                <a:ln>
                  <a:noFill/>
                </a:ln>
                <a:solidFill>
                  <a:srgbClr val="F6891F"/>
                </a:solidFill>
                <a:effectLst/>
                <a:uLnTx/>
                <a:uFillTx/>
                <a:latin typeface="Ubuntu" panose="020B0504030602030204" pitchFamily="34" charset="0"/>
                <a:ea typeface="SimSun" panose="02010600030101010101" pitchFamily="2" charset="-122"/>
                <a:cs typeface="+mn-cs"/>
              </a:rPr>
              <a:t>不是</a:t>
            </a:r>
            <a:r>
              <a:rPr kumimoji="0" lang="zh-cn" sz="2100" i="0" u="none" strike="noStrike" kern="1200" cap="none" spc="0" normalizeH="0" noProof="0" dirty="0">
                <a:ln>
                  <a:noFill/>
                </a:ln>
                <a:solidFill>
                  <a:schemeClr val="bg1"/>
                </a:solidFill>
                <a:effectLst/>
                <a:uLnTx/>
                <a:uFillTx/>
                <a:latin typeface="Ubuntu" panose="020B0504030602030204" pitchFamily="34" charset="0"/>
                <a:ea typeface="SimSun" panose="02010600030101010101" pitchFamily="2" charset="-122"/>
                <a:cs typeface="+mn-cs"/>
              </a:rPr>
              <a:t>？</a:t>
            </a:r>
            <a:endParaRPr lang="en-US" sz="2100" b="1" dirty="0">
              <a:solidFill>
                <a:schemeClr val="bg1"/>
              </a:solidFill>
              <a:latin typeface="Ubuntu" panose="020B0504030602030204" pitchFamily="34" charset="0"/>
              <a:ea typeface="SimSun" panose="02010600030101010101" pitchFamily="2" charset="-122"/>
            </a:endParaRPr>
          </a:p>
        </p:txBody>
      </p:sp>
      <p:sp>
        <p:nvSpPr>
          <p:cNvPr id="16" name="Text Placeholder 1">
            <a:extLst>
              <a:ext uri="{FF2B5EF4-FFF2-40B4-BE49-F238E27FC236}">
                <a16:creationId xmlns:a16="http://schemas.microsoft.com/office/drawing/2014/main" id="{0EF67E18-AF7D-55C8-4C32-9E23559EEBEA}"/>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7" name="Text Placeholder 3">
            <a:extLst>
              <a:ext uri="{FF2B5EF4-FFF2-40B4-BE49-F238E27FC236}">
                <a16:creationId xmlns:a16="http://schemas.microsoft.com/office/drawing/2014/main" id="{EEBED103-AB0A-8E4C-A7EA-60152AC5E72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026255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7131C-8DD0-3247-CE8C-66571CD87211}"/>
              </a:ext>
            </a:extLst>
          </p:cNvPr>
          <p:cNvSpPr/>
          <p:nvPr/>
        </p:nvSpPr>
        <p:spPr>
          <a:xfrm>
            <a:off x="7799771" y="0"/>
            <a:ext cx="4392229"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TextBox 6">
            <a:extLst>
              <a:ext uri="{FF2B5EF4-FFF2-40B4-BE49-F238E27FC236}">
                <a16:creationId xmlns:a16="http://schemas.microsoft.com/office/drawing/2014/main" id="{1C4BDC9B-C2AF-D798-CD9B-A323644EA84D}"/>
              </a:ext>
            </a:extLst>
          </p:cNvPr>
          <p:cNvSpPr txBox="1"/>
          <p:nvPr/>
        </p:nvSpPr>
        <p:spPr>
          <a:xfrm>
            <a:off x="8156926" y="3207509"/>
            <a:ext cx="4035074" cy="424732"/>
          </a:xfrm>
          <a:prstGeom prst="rect">
            <a:avLst/>
          </a:prstGeom>
          <a:noFill/>
        </p:spPr>
        <p:txBody>
          <a:bodyPr wrap="square" rtlCol="0">
            <a:spAutoFit/>
          </a:bodyPr>
          <a:lstStyle/>
          <a:p>
            <a:pPr>
              <a:lnSpc>
                <a:spcPct val="90000"/>
              </a:lnSpc>
            </a:pPr>
            <a:r>
              <a:rPr lang="zh-cn" sz="2400" b="1" dirty="0">
                <a:solidFill>
                  <a:srgbClr val="F7F5E8"/>
                </a:solidFill>
                <a:latin typeface="Ubuntu" panose="020B0504030602030204" pitchFamily="34" charset="0"/>
                <a:ea typeface="SimSun" panose="02010600030101010101" pitchFamily="2" charset="-122"/>
              </a:rPr>
              <a:t>让我们来谈谈</a:t>
            </a:r>
            <a:r>
              <a:rPr lang="zh-cn" sz="2400" b="1" dirty="0">
                <a:solidFill>
                  <a:srgbClr val="F6891F"/>
                </a:solidFill>
                <a:latin typeface="Ubuntu" panose="020B0504030602030204" pitchFamily="34" charset="0"/>
                <a:ea typeface="SimSun" panose="02010600030101010101" pitchFamily="2" charset="-122"/>
              </a:rPr>
              <a:t>照片</a:t>
            </a:r>
            <a:r>
              <a:rPr lang="zh-cn" sz="2400" b="1" dirty="0">
                <a:solidFill>
                  <a:srgbClr val="F7F5E8"/>
                </a:solidFill>
                <a:latin typeface="Ubuntu" panose="020B0504030602030204" pitchFamily="34" charset="0"/>
                <a:ea typeface="SimSun" panose="02010600030101010101" pitchFamily="2" charset="-122"/>
              </a:rPr>
              <a:t>。</a:t>
            </a:r>
          </a:p>
        </p:txBody>
      </p:sp>
      <p:pic>
        <p:nvPicPr>
          <p:cNvPr id="10" name="Picture 9" descr="一群人坐在外面&#10;&#10;自动生成的描述（低置信度）">
            <a:extLst>
              <a:ext uri="{FF2B5EF4-FFF2-40B4-BE49-F238E27FC236}">
                <a16:creationId xmlns:a16="http://schemas.microsoft.com/office/drawing/2014/main" id="{E006E54F-91A0-3DE3-C77D-0933BB67D75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7880" r="5171"/>
          <a:stretch/>
        </p:blipFill>
        <p:spPr>
          <a:xfrm>
            <a:off x="-137160" y="-18248"/>
            <a:ext cx="7936931" cy="6876247"/>
          </a:xfrm>
          <a:prstGeom prst="rect">
            <a:avLst/>
          </a:prstGeom>
        </p:spPr>
      </p:pic>
      <p:pic>
        <p:nvPicPr>
          <p:cNvPr id="14" name="Graphic 13">
            <a:extLst>
              <a:ext uri="{FF2B5EF4-FFF2-40B4-BE49-F238E27FC236}">
                <a16:creationId xmlns:a16="http://schemas.microsoft.com/office/drawing/2014/main" id="{0E4749F4-154F-86D3-E883-DBF501322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311331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9252-071B-93D8-6509-4E559BB5C298}"/>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29A27C-8981-4C04-349F-E6A88206A39D}"/>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graphicFrame>
        <p:nvGraphicFramePr>
          <p:cNvPr id="2" name="Table 1">
            <a:extLst>
              <a:ext uri="{FF2B5EF4-FFF2-40B4-BE49-F238E27FC236}">
                <a16:creationId xmlns:a16="http://schemas.microsoft.com/office/drawing/2014/main" id="{58C83A14-DA10-70D8-AC7F-9198D73B9BCC}"/>
              </a:ext>
            </a:extLst>
          </p:cNvPr>
          <p:cNvGraphicFramePr>
            <a:graphicFrameLocks noGrp="1"/>
          </p:cNvGraphicFramePr>
          <p:nvPr>
            <p:extLst>
              <p:ext uri="{D42A27DB-BD31-4B8C-83A1-F6EECF244321}">
                <p14:modId xmlns:p14="http://schemas.microsoft.com/office/powerpoint/2010/main" val="2770778960"/>
              </p:ext>
            </p:extLst>
          </p:nvPr>
        </p:nvGraphicFramePr>
        <p:xfrm>
          <a:off x="2870200" y="1933193"/>
          <a:ext cx="8750326" cy="1404000"/>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zh-cn" sz="1700" b="1" dirty="0">
                          <a:solidFill>
                            <a:srgbClr val="292662"/>
                          </a:solidFill>
                          <a:latin typeface="Ubuntu Light" panose="020B0304030602030204" pitchFamily="34" charset="0"/>
                        </a:rPr>
                        <a:t>9:00 – 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zh-cn" sz="1700" b="0" i="0" u="none" strike="noStrike" cap="none" dirty="0">
                          <a:solidFill>
                            <a:schemeClr val="tx1"/>
                          </a:solidFill>
                          <a:latin typeface="Ubuntu Light" panose="020B0304030602030204" pitchFamily="34" charset="0"/>
                        </a:rPr>
                        <a:t>实地考察日</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zh-cn" sz="1700" b="1" dirty="0">
                          <a:solidFill>
                            <a:srgbClr val="292662"/>
                          </a:solidFill>
                          <a:latin typeface="Ubuntu Light" panose="020B0304030602030204" pitchFamily="34" charset="0"/>
                        </a:rPr>
                        <a:t>12:00 – 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zh-cn" sz="1700" b="0" i="1" u="none" strike="noStrike" cap="none" dirty="0">
                          <a:solidFill>
                            <a:srgbClr val="292662"/>
                          </a:solidFill>
                          <a:latin typeface="Ubuntu" panose="020B0504030602030204" pitchFamily="34" charset="0"/>
                        </a:rPr>
                        <a:t>午休</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zh-cn" sz="1700" b="1" dirty="0">
                          <a:solidFill>
                            <a:srgbClr val="292662"/>
                          </a:solidFill>
                          <a:latin typeface="Ubuntu Light" panose="020B0304030602030204" pitchFamily="34" charset="0"/>
                        </a:rPr>
                        <a:t>13:00 – 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zh-cn" sz="1700" b="0" i="0" dirty="0">
                          <a:solidFill>
                            <a:schemeClr val="tx1"/>
                          </a:solidFill>
                          <a:latin typeface="Ubuntu Light" panose="020B0304030602030204" pitchFamily="34" charset="0"/>
                        </a:rPr>
                        <a:t>汇报总结 + 家庭最终幸福感调查（可选）</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bl>
          </a:graphicData>
        </a:graphic>
      </p:graphicFrame>
      <p:sp>
        <p:nvSpPr>
          <p:cNvPr id="3" name="TextBox 2">
            <a:extLst>
              <a:ext uri="{FF2B5EF4-FFF2-40B4-BE49-F238E27FC236}">
                <a16:creationId xmlns:a16="http://schemas.microsoft.com/office/drawing/2014/main" id="{13B54DDD-E2D7-55B4-CFF7-E5F8879D667F}"/>
              </a:ext>
            </a:extLst>
          </p:cNvPr>
          <p:cNvSpPr txBox="1"/>
          <p:nvPr/>
        </p:nvSpPr>
        <p:spPr>
          <a:xfrm>
            <a:off x="368300" y="1292254"/>
            <a:ext cx="2006600" cy="1077218"/>
          </a:xfrm>
          <a:prstGeom prst="rect">
            <a:avLst/>
          </a:prstGeom>
          <a:noFill/>
        </p:spPr>
        <p:txBody>
          <a:bodyPr wrap="square" rtlCol="0">
            <a:spAutoFit/>
          </a:bodyPr>
          <a:lstStyle/>
          <a:p>
            <a:r>
              <a:rPr lang="zh-cn" sz="3200" b="1">
                <a:solidFill>
                  <a:srgbClr val="F6891F"/>
                </a:solidFill>
                <a:latin typeface="Ubuntu" panose="020B0504030602030204" pitchFamily="34" charset="0"/>
                <a:ea typeface="SimSun" panose="02010600030101010101" pitchFamily="2" charset="-122"/>
              </a:rPr>
              <a:t>会议内</a:t>
            </a:r>
            <a:br>
              <a:rPr lang="en-US" altLang="zh-CN" sz="3200" b="1">
                <a:solidFill>
                  <a:srgbClr val="F6891F"/>
                </a:solidFill>
                <a:latin typeface="Ubuntu" panose="020B0504030602030204" pitchFamily="34" charset="0"/>
                <a:ea typeface="SimSun" panose="02010600030101010101" pitchFamily="2" charset="-122"/>
              </a:rPr>
            </a:br>
            <a:r>
              <a:rPr lang="zh-cn" sz="3200" b="1">
                <a:solidFill>
                  <a:srgbClr val="F6891F"/>
                </a:solidFill>
                <a:latin typeface="Ubuntu" panose="020B0504030602030204" pitchFamily="34" charset="0"/>
                <a:ea typeface="SimSun" panose="02010600030101010101" pitchFamily="2" charset="-122"/>
              </a:rPr>
              <a:t>容安排</a:t>
            </a:r>
            <a:endParaRPr lang="en-US" sz="3200" b="1" dirty="0">
              <a:solidFill>
                <a:srgbClr val="F6891F"/>
              </a:solidFill>
              <a:latin typeface="Ubuntu" panose="020B0504030602030204" pitchFamily="34" charset="0"/>
              <a:ea typeface="SimSun" panose="02010600030101010101" pitchFamily="2" charset="-122"/>
            </a:endParaRPr>
          </a:p>
        </p:txBody>
      </p:sp>
      <p:sp>
        <p:nvSpPr>
          <p:cNvPr id="4" name="TextBox 3">
            <a:extLst>
              <a:ext uri="{FF2B5EF4-FFF2-40B4-BE49-F238E27FC236}">
                <a16:creationId xmlns:a16="http://schemas.microsoft.com/office/drawing/2014/main" id="{900045A4-62D5-B705-C68C-F88A6E62D39D}"/>
              </a:ext>
            </a:extLst>
          </p:cNvPr>
          <p:cNvSpPr txBox="1"/>
          <p:nvPr/>
        </p:nvSpPr>
        <p:spPr>
          <a:xfrm>
            <a:off x="2971800" y="1369198"/>
            <a:ext cx="5727700" cy="461665"/>
          </a:xfrm>
          <a:prstGeom prst="rect">
            <a:avLst/>
          </a:prstGeom>
          <a:noFill/>
        </p:spPr>
        <p:txBody>
          <a:bodyPr wrap="square" rtlCol="0">
            <a:spAutoFit/>
          </a:bodyPr>
          <a:lstStyle/>
          <a:p>
            <a:r>
              <a:rPr lang="zh-cn" sz="2400" b="1" dirty="0">
                <a:solidFill>
                  <a:srgbClr val="292662"/>
                </a:solidFill>
                <a:latin typeface="Ubuntu" panose="020B0504030602030204" pitchFamily="34" charset="0"/>
                <a:ea typeface="SimSun" panose="02010600030101010101" pitchFamily="2" charset="-122"/>
              </a:rPr>
              <a:t>第二天</a:t>
            </a:r>
          </a:p>
        </p:txBody>
      </p:sp>
    </p:spTree>
    <p:extLst>
      <p:ext uri="{BB962C8B-B14F-4D97-AF65-F5344CB8AC3E}">
        <p14:creationId xmlns:p14="http://schemas.microsoft.com/office/powerpoint/2010/main" val="3412507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332B3BC-B3B6-A71F-C05E-F248DF786176}"/>
              </a:ext>
            </a:extLst>
          </p:cNvPr>
          <p:cNvSpPr/>
          <p:nvPr/>
        </p:nvSpPr>
        <p:spPr>
          <a:xfrm>
            <a:off x="911788" y="1443976"/>
            <a:ext cx="81560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Rectangle 6">
            <a:extLst>
              <a:ext uri="{FF2B5EF4-FFF2-40B4-BE49-F238E27FC236}">
                <a16:creationId xmlns:a16="http://schemas.microsoft.com/office/drawing/2014/main" id="{57CCD678-F848-6CC6-3C35-1958917ADE42}"/>
              </a:ext>
            </a:extLst>
          </p:cNvPr>
          <p:cNvSpPr/>
          <p:nvPr/>
        </p:nvSpPr>
        <p:spPr>
          <a:xfrm>
            <a:off x="-137160" y="2362199"/>
            <a:ext cx="11704699" cy="3657145"/>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A749CF3F-0112-7007-1C59-C77A662B7FB4}"/>
              </a:ext>
            </a:extLst>
          </p:cNvPr>
          <p:cNvSpPr txBox="1"/>
          <p:nvPr/>
        </p:nvSpPr>
        <p:spPr>
          <a:xfrm>
            <a:off x="1388516" y="1633675"/>
            <a:ext cx="7536656" cy="369332"/>
          </a:xfrm>
          <a:prstGeom prst="rect">
            <a:avLst/>
          </a:prstGeom>
          <a:noFill/>
        </p:spPr>
        <p:txBody>
          <a:bodyPr wrap="square" rtlCol="0">
            <a:spAutoFit/>
          </a:bodyPr>
          <a:lstStyle/>
          <a:p>
            <a:pPr>
              <a:lnSpc>
                <a:spcPct val="90000"/>
              </a:lnSpc>
            </a:pPr>
            <a:r>
              <a:rPr lang="zh-cn" sz="2000" dirty="0">
                <a:solidFill>
                  <a:srgbClr val="F7F5E8"/>
                </a:solidFill>
                <a:latin typeface="Ubuntu" panose="020B0504030602030204" pitchFamily="34" charset="0"/>
                <a:ea typeface="SimSun" panose="02010600030101010101" pitchFamily="2" charset="-122"/>
              </a:rPr>
              <a:t>像这样的照片可以</a:t>
            </a:r>
            <a:r>
              <a:rPr lang="zh-cn" sz="2000" dirty="0">
                <a:solidFill>
                  <a:srgbClr val="F6891F"/>
                </a:solidFill>
                <a:latin typeface="Ubuntu" panose="020B0504030602030204" pitchFamily="34" charset="0"/>
                <a:ea typeface="SimSun" panose="02010600030101010101" pitchFamily="2" charset="-122"/>
              </a:rPr>
              <a:t>吸引</a:t>
            </a:r>
            <a:r>
              <a:rPr lang="zh-cn" sz="2000" dirty="0">
                <a:solidFill>
                  <a:srgbClr val="F7F5E8"/>
                </a:solidFill>
                <a:latin typeface="Ubuntu" panose="020B0504030602030204" pitchFamily="34" charset="0"/>
                <a:ea typeface="SimSun" panose="02010600030101010101" pitchFamily="2" charset="-122"/>
              </a:rPr>
              <a:t>人们对故事的关注。</a:t>
            </a:r>
          </a:p>
        </p:txBody>
      </p:sp>
      <p:grpSp>
        <p:nvGrpSpPr>
          <p:cNvPr id="8" name="Group 7">
            <a:extLst>
              <a:ext uri="{FF2B5EF4-FFF2-40B4-BE49-F238E27FC236}">
                <a16:creationId xmlns:a16="http://schemas.microsoft.com/office/drawing/2014/main" id="{49676DA9-7EF9-6F67-A653-EB24AA5E7D01}"/>
              </a:ext>
            </a:extLst>
          </p:cNvPr>
          <p:cNvGrpSpPr/>
          <p:nvPr/>
        </p:nvGrpSpPr>
        <p:grpSpPr>
          <a:xfrm>
            <a:off x="773815" y="2590775"/>
            <a:ext cx="13917545" cy="3112669"/>
            <a:chOff x="284636" y="2569673"/>
            <a:chExt cx="11515478" cy="2575445"/>
          </a:xfrm>
        </p:grpSpPr>
        <p:pic>
          <p:nvPicPr>
            <p:cNvPr id="3" name="Picture 8">
              <a:extLst>
                <a:ext uri="{FF2B5EF4-FFF2-40B4-BE49-F238E27FC236}">
                  <a16:creationId xmlns:a16="http://schemas.microsoft.com/office/drawing/2014/main" id="{B414F3E2-6C8B-9DB6-5F69-EA4C567D5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53" b="25100"/>
            <a:stretch/>
          </p:blipFill>
          <p:spPr bwMode="auto">
            <a:xfrm>
              <a:off x="4381416" y="2569673"/>
              <a:ext cx="3321918" cy="257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F17856BA-3A7A-C69F-ADED-94103FE19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00" r="7100"/>
            <a:stretch/>
          </p:blipFill>
          <p:spPr bwMode="auto">
            <a:xfrm>
              <a:off x="284636"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2008557-A6B1-2235-5E7E-E7075AA94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9"/>
            <a:stretch/>
          </p:blipFill>
          <p:spPr bwMode="auto">
            <a:xfrm>
              <a:off x="7871783"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phic 13">
            <a:extLst>
              <a:ext uri="{FF2B5EF4-FFF2-40B4-BE49-F238E27FC236}">
                <a16:creationId xmlns:a16="http://schemas.microsoft.com/office/drawing/2014/main" id="{9E49A4BC-1E01-FC46-C607-E987E4F362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743" y="1443977"/>
            <a:ext cx="740093" cy="740093"/>
          </a:xfrm>
          <a:prstGeom prst="rect">
            <a:avLst/>
          </a:prstGeom>
        </p:spPr>
      </p:pic>
      <p:sp>
        <p:nvSpPr>
          <p:cNvPr id="19" name="Text Placeholder 18">
            <a:extLst>
              <a:ext uri="{FF2B5EF4-FFF2-40B4-BE49-F238E27FC236}">
                <a16:creationId xmlns:a16="http://schemas.microsoft.com/office/drawing/2014/main" id="{0591C434-2D1D-3AC8-3D21-FD3DB5C2E0F8}"/>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10" name="Text Placeholder 1">
            <a:extLst>
              <a:ext uri="{FF2B5EF4-FFF2-40B4-BE49-F238E27FC236}">
                <a16:creationId xmlns:a16="http://schemas.microsoft.com/office/drawing/2014/main" id="{B44B649A-57BA-1E72-E7F3-5339644F2D08}"/>
              </a:ext>
            </a:extLst>
          </p:cNvPr>
          <p:cNvSpPr>
            <a:spLocks noGrp="1"/>
          </p:cNvSpPr>
          <p:nvPr>
            <p:ph type="body" sz="quarter" idx="11"/>
          </p:nvPr>
        </p:nvSpPr>
        <p:spPr>
          <a:xfrm>
            <a:off x="9753601" y="444728"/>
            <a:ext cx="2155371" cy="632958"/>
          </a:xfrm>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zh-cn" sz="1300" b="1" i="0" u="none" strike="noStrike" kern="1200" cap="none" spc="0" normalizeH="0" baseline="0" noProof="0" dirty="0">
                <a:ln>
                  <a:noFill/>
                </a:ln>
                <a:solidFill>
                  <a:prstClr val="white"/>
                </a:solidFill>
                <a:effectLst/>
                <a:uLnTx/>
                <a:uFillTx/>
                <a:latin typeface="SimSun" panose="02010600030101010101" pitchFamily="2" charset="-122"/>
              </a:rPr>
              <a:t>讲述影响力故事</a:t>
            </a:r>
          </a:p>
        </p:txBody>
      </p:sp>
      <p:sp>
        <p:nvSpPr>
          <p:cNvPr id="11" name="Text Placeholder 3">
            <a:extLst>
              <a:ext uri="{FF2B5EF4-FFF2-40B4-BE49-F238E27FC236}">
                <a16:creationId xmlns:a16="http://schemas.microsoft.com/office/drawing/2014/main" id="{CCD727C6-F769-7DAE-9F39-99C592DE6B50}"/>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41218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58333E-6 3.7037E-7 L -0.29166 3.7037E-7 " pathEditMode="relative" rAng="0" ptsTypes="AA">
                                      <p:cBhvr>
                                        <p:cTn id="6" dur="2000" fill="hold"/>
                                        <p:tgtEl>
                                          <p:spTgt spid="8"/>
                                        </p:tgtEl>
                                        <p:attrNameLst>
                                          <p:attrName>ppt_x</p:attrName>
                                          <p:attrName>ppt_y</p:attrName>
                                        </p:attrNameLst>
                                      </p:cBhvr>
                                      <p:rCtr x="-1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DDF-D367-A394-01A1-A9BE6DAD9230}"/>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B5ED735-C9F6-4A75-4A71-9AA8D9EEE42C}"/>
              </a:ext>
            </a:extLst>
          </p:cNvPr>
          <p:cNvSpPr/>
          <p:nvPr/>
        </p:nvSpPr>
        <p:spPr>
          <a:xfrm>
            <a:off x="911788" y="1398256"/>
            <a:ext cx="5946211" cy="740093"/>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Rectangle 6">
            <a:extLst>
              <a:ext uri="{FF2B5EF4-FFF2-40B4-BE49-F238E27FC236}">
                <a16:creationId xmlns:a16="http://schemas.microsoft.com/office/drawing/2014/main" id="{965AEEA4-DB6B-9C15-0C91-5B390F7909AC}"/>
              </a:ext>
            </a:extLst>
          </p:cNvPr>
          <p:cNvSpPr/>
          <p:nvPr/>
        </p:nvSpPr>
        <p:spPr>
          <a:xfrm>
            <a:off x="0" y="2362200"/>
            <a:ext cx="12410975" cy="3413760"/>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13FABF0C-80CA-E681-141D-5831FC9E268A}"/>
              </a:ext>
            </a:extLst>
          </p:cNvPr>
          <p:cNvSpPr txBox="1"/>
          <p:nvPr/>
        </p:nvSpPr>
        <p:spPr>
          <a:xfrm>
            <a:off x="1440903" y="1445016"/>
            <a:ext cx="5554257" cy="646331"/>
          </a:xfrm>
          <a:prstGeom prst="rect">
            <a:avLst/>
          </a:prstGeom>
          <a:noFill/>
        </p:spPr>
        <p:txBody>
          <a:bodyPr wrap="square" rtlCol="0">
            <a:spAutoFit/>
          </a:bodyPr>
          <a:lstStyle/>
          <a:p>
            <a:pPr>
              <a:lnSpc>
                <a:spcPct val="90000"/>
              </a:lnSpc>
            </a:pPr>
            <a:r>
              <a:rPr lang="zh-cn" sz="2000" dirty="0">
                <a:solidFill>
                  <a:srgbClr val="292662"/>
                </a:solidFill>
                <a:latin typeface="Ubuntu" panose="020B0504030602030204" pitchFamily="34" charset="0"/>
                <a:ea typeface="SimSun" panose="02010600030101010101" pitchFamily="2" charset="-122"/>
              </a:rPr>
              <a:t>这样的照片不令人感兴趣。</a:t>
            </a:r>
          </a:p>
          <a:p>
            <a:pPr>
              <a:lnSpc>
                <a:spcPct val="90000"/>
              </a:lnSpc>
            </a:pPr>
            <a:r>
              <a:rPr lang="zh-CN" altLang="en-US" sz="2000" dirty="0">
                <a:solidFill>
                  <a:srgbClr val="292662"/>
                </a:solidFill>
                <a:latin typeface="Ubuntu" panose="020B0504030602030204" pitchFamily="34" charset="0"/>
                <a:ea typeface="SimSun" panose="02010600030101010101" pitchFamily="2" charset="-122"/>
              </a:rPr>
              <a:t>它</a:t>
            </a:r>
            <a:r>
              <a:rPr lang="zh-cn" sz="2000" dirty="0">
                <a:solidFill>
                  <a:srgbClr val="292662"/>
                </a:solidFill>
                <a:latin typeface="Ubuntu" panose="020B0504030602030204" pitchFamily="34" charset="0"/>
                <a:ea typeface="SimSun" panose="02010600030101010101" pitchFamily="2" charset="-122"/>
              </a:rPr>
              <a:t>们不会吸引人们停下来观看</a:t>
            </a:r>
            <a:endParaRPr lang="en-US" sz="2000" dirty="0">
              <a:solidFill>
                <a:srgbClr val="F6891F"/>
              </a:solidFill>
              <a:latin typeface="Ubuntu" panose="020B0504030602030204" pitchFamily="34" charset="0"/>
              <a:ea typeface="SimSun" panose="02010600030101010101" pitchFamily="2" charset="-122"/>
            </a:endParaRPr>
          </a:p>
        </p:txBody>
      </p:sp>
      <p:pic>
        <p:nvPicPr>
          <p:cNvPr id="6" name="Picture 6" descr="身着红白相间足球服、佩戴金牌的年轻人在 2022 年马耳他特奥会邀请赛的宣传海报前彼此相拥微笑着排成一排。">
            <a:extLst>
              <a:ext uri="{FF2B5EF4-FFF2-40B4-BE49-F238E27FC236}">
                <a16:creationId xmlns:a16="http://schemas.microsoft.com/office/drawing/2014/main" id="{BE707CA7-4D53-5B21-F8C2-A757A4C702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5487" y="2563014"/>
            <a:ext cx="5273040" cy="2966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一大群人合影留念。其中有特奥会运动员、融合伙伴、教练、老师和专业啦啦队队员。">
            <a:extLst>
              <a:ext uri="{FF2B5EF4-FFF2-40B4-BE49-F238E27FC236}">
                <a16:creationId xmlns:a16="http://schemas.microsoft.com/office/drawing/2014/main" id="{C6E4F761-288B-228B-03D5-D78CC1E50E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260" y="2563015"/>
            <a:ext cx="5273041" cy="296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47CFD504-358A-DB93-5550-1A52C8A293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2" y="1398257"/>
            <a:ext cx="740093" cy="740093"/>
          </a:xfrm>
          <a:prstGeom prst="rect">
            <a:avLst/>
          </a:prstGeom>
        </p:spPr>
      </p:pic>
      <p:sp>
        <p:nvSpPr>
          <p:cNvPr id="23" name="Text Placeholder 22">
            <a:extLst>
              <a:ext uri="{FF2B5EF4-FFF2-40B4-BE49-F238E27FC236}">
                <a16:creationId xmlns:a16="http://schemas.microsoft.com/office/drawing/2014/main" id="{0334F47E-EF9C-72EE-6E52-F53325A6DE73}"/>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3" name="Text Placeholder 1">
            <a:extLst>
              <a:ext uri="{FF2B5EF4-FFF2-40B4-BE49-F238E27FC236}">
                <a16:creationId xmlns:a16="http://schemas.microsoft.com/office/drawing/2014/main" id="{A4ACFA66-F2B4-F6AA-D5FE-E595ADEADA03}"/>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4" name="Text Placeholder 3">
            <a:extLst>
              <a:ext uri="{FF2B5EF4-FFF2-40B4-BE49-F238E27FC236}">
                <a16:creationId xmlns:a16="http://schemas.microsoft.com/office/drawing/2014/main" id="{5B82FFDB-E88D-D1B3-65A9-DDEF6964E934}"/>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173979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3BFADD-3518-DAA6-1061-E31058BFD40D}"/>
              </a:ext>
            </a:extLst>
          </p:cNvPr>
          <p:cNvSpPr/>
          <p:nvPr/>
        </p:nvSpPr>
        <p:spPr>
          <a:xfrm>
            <a:off x="911789" y="1443976"/>
            <a:ext cx="5679512"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8" name="Rectangle 7">
            <a:extLst>
              <a:ext uri="{FF2B5EF4-FFF2-40B4-BE49-F238E27FC236}">
                <a16:creationId xmlns:a16="http://schemas.microsoft.com/office/drawing/2014/main" id="{56D66FAB-F7C8-C7BA-5153-B4C313E601CE}"/>
              </a:ext>
            </a:extLst>
          </p:cNvPr>
          <p:cNvSpPr/>
          <p:nvPr/>
        </p:nvSpPr>
        <p:spPr>
          <a:xfrm>
            <a:off x="-137160" y="2362199"/>
            <a:ext cx="12089806" cy="4191001"/>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078374F3-6BE6-3C48-ABCA-679A3CE27F17}"/>
              </a:ext>
            </a:extLst>
          </p:cNvPr>
          <p:cNvSpPr txBox="1"/>
          <p:nvPr/>
        </p:nvSpPr>
        <p:spPr>
          <a:xfrm>
            <a:off x="1388516" y="1618434"/>
            <a:ext cx="5545684" cy="369332"/>
          </a:xfrm>
          <a:prstGeom prst="rect">
            <a:avLst/>
          </a:prstGeom>
          <a:noFill/>
        </p:spPr>
        <p:txBody>
          <a:bodyPr wrap="square" rtlCol="0">
            <a:spAutoFit/>
          </a:bodyPr>
          <a:lstStyle/>
          <a:p>
            <a:pPr>
              <a:lnSpc>
                <a:spcPct val="90000"/>
              </a:lnSpc>
            </a:pPr>
            <a:r>
              <a:rPr lang="zh-cn" sz="2000" dirty="0">
                <a:solidFill>
                  <a:srgbClr val="F7F5E8"/>
                </a:solidFill>
                <a:latin typeface="Ubuntu" panose="020B0504030602030204" pitchFamily="34" charset="0"/>
                <a:ea typeface="SimSun" panose="02010600030101010101" pitchFamily="2" charset="-122"/>
              </a:rPr>
              <a:t>团队</a:t>
            </a:r>
            <a:r>
              <a:rPr lang="zh-cn" sz="2000" dirty="0">
                <a:solidFill>
                  <a:srgbClr val="F6891F"/>
                </a:solidFill>
                <a:latin typeface="Ubuntu" panose="020B0504030602030204" pitchFamily="34" charset="0"/>
                <a:ea typeface="SimSun" panose="02010600030101010101" pitchFamily="2" charset="-122"/>
              </a:rPr>
              <a:t>工作</a:t>
            </a:r>
            <a:r>
              <a:rPr lang="zh-cn" sz="2000" dirty="0">
                <a:solidFill>
                  <a:srgbClr val="F7F5E8"/>
                </a:solidFill>
                <a:latin typeface="Ubuntu" panose="020B0504030602030204" pitchFamily="34" charset="0"/>
                <a:ea typeface="SimSun" panose="02010600030101010101" pitchFamily="2" charset="-122"/>
              </a:rPr>
              <a:t>的照片很好。</a:t>
            </a:r>
          </a:p>
        </p:txBody>
      </p:sp>
      <p:pic>
        <p:nvPicPr>
          <p:cNvPr id="3" name="Graphic 2">
            <a:extLst>
              <a:ext uri="{FF2B5EF4-FFF2-40B4-BE49-F238E27FC236}">
                <a16:creationId xmlns:a16="http://schemas.microsoft.com/office/drawing/2014/main" id="{3B68FDE6-6156-052B-B6EA-F486D7488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pic>
        <p:nvPicPr>
          <p:cNvPr id="4" name="Content Placeholder 5" descr="一群人围坐在一张桌子旁&#10;&#10;自动生成的描述（中等置信度）">
            <a:extLst>
              <a:ext uri="{FF2B5EF4-FFF2-40B4-BE49-F238E27FC236}">
                <a16:creationId xmlns:a16="http://schemas.microsoft.com/office/drawing/2014/main" id="{C6F0F623-61A4-2040-65FC-1D0750BA2501}"/>
              </a:ext>
            </a:extLst>
          </p:cNvPr>
          <p:cNvPicPr>
            <a:picLocks noChangeAspect="1"/>
          </p:cNvPicPr>
          <p:nvPr/>
        </p:nvPicPr>
        <p:blipFill rotWithShape="1">
          <a:blip r:embed="rId5"/>
          <a:srcRect t="7919" b="22581"/>
          <a:stretch/>
        </p:blipFill>
        <p:spPr>
          <a:xfrm>
            <a:off x="767707" y="2606040"/>
            <a:ext cx="10656585" cy="3703320"/>
          </a:xfrm>
          <a:prstGeom prst="rect">
            <a:avLst/>
          </a:prstGeom>
        </p:spPr>
      </p:pic>
      <p:sp>
        <p:nvSpPr>
          <p:cNvPr id="6" name="Text Placeholder 5">
            <a:extLst>
              <a:ext uri="{FF2B5EF4-FFF2-40B4-BE49-F238E27FC236}">
                <a16:creationId xmlns:a16="http://schemas.microsoft.com/office/drawing/2014/main" id="{8803F8A2-96DE-EACC-D4AB-0D92FFA4D1CD}"/>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10" name="Text Placeholder 1">
            <a:extLst>
              <a:ext uri="{FF2B5EF4-FFF2-40B4-BE49-F238E27FC236}">
                <a16:creationId xmlns:a16="http://schemas.microsoft.com/office/drawing/2014/main" id="{26955107-8612-6B46-F5FC-FB8F03AC71B1}"/>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1" name="Text Placeholder 3">
            <a:extLst>
              <a:ext uri="{FF2B5EF4-FFF2-40B4-BE49-F238E27FC236}">
                <a16:creationId xmlns:a16="http://schemas.microsoft.com/office/drawing/2014/main" id="{CE788912-894A-ADC6-1659-77C9AFC09F0D}"/>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083184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65E5-F24D-B185-4293-3C66B057F9C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80A461-4F82-211B-1C90-6D82775583C8}"/>
              </a:ext>
            </a:extLst>
          </p:cNvPr>
          <p:cNvSpPr/>
          <p:nvPr/>
        </p:nvSpPr>
        <p:spPr>
          <a:xfrm>
            <a:off x="911788" y="1443976"/>
            <a:ext cx="76734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8" name="Rectangle 7">
            <a:extLst>
              <a:ext uri="{FF2B5EF4-FFF2-40B4-BE49-F238E27FC236}">
                <a16:creationId xmlns:a16="http://schemas.microsoft.com/office/drawing/2014/main" id="{96C0834A-708B-6F38-3166-D6196FC7FA7F}"/>
              </a:ext>
            </a:extLst>
          </p:cNvPr>
          <p:cNvSpPr/>
          <p:nvPr/>
        </p:nvSpPr>
        <p:spPr>
          <a:xfrm>
            <a:off x="911789" y="2362199"/>
            <a:ext cx="12691311" cy="3677689"/>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B3F64710-B3A2-A06A-3838-1727BA2475DC}"/>
              </a:ext>
            </a:extLst>
          </p:cNvPr>
          <p:cNvSpPr txBox="1"/>
          <p:nvPr/>
        </p:nvSpPr>
        <p:spPr>
          <a:xfrm>
            <a:off x="1388516" y="1629356"/>
            <a:ext cx="6472784" cy="369332"/>
          </a:xfrm>
          <a:prstGeom prst="rect">
            <a:avLst/>
          </a:prstGeom>
          <a:noFill/>
        </p:spPr>
        <p:txBody>
          <a:bodyPr wrap="square" rtlCol="0">
            <a:spAutoFit/>
          </a:bodyPr>
          <a:lstStyle/>
          <a:p>
            <a:pPr>
              <a:lnSpc>
                <a:spcPct val="90000"/>
              </a:lnSpc>
            </a:pPr>
            <a:r>
              <a:rPr lang="zh-cn" sz="2000" dirty="0">
                <a:solidFill>
                  <a:srgbClr val="F7F5E8"/>
                </a:solidFill>
                <a:latin typeface="Ubuntu" panose="020B0504030602030204" pitchFamily="34" charset="0"/>
                <a:ea typeface="SimSun" panose="02010600030101010101" pitchFamily="2" charset="-122"/>
              </a:rPr>
              <a:t>拍摄</a:t>
            </a:r>
            <a:r>
              <a:rPr lang="zh-cn" sz="2000" b="1" dirty="0">
                <a:solidFill>
                  <a:srgbClr val="F6891F"/>
                </a:solidFill>
                <a:latin typeface="Ubuntu" panose="020B0504030602030204" pitchFamily="34" charset="0"/>
                <a:ea typeface="SimSun" panose="02010600030101010101" pitchFamily="2" charset="-122"/>
              </a:rPr>
              <a:t>展示</a:t>
            </a:r>
            <a:r>
              <a:rPr lang="zh-cn" sz="2000" dirty="0">
                <a:solidFill>
                  <a:srgbClr val="F7F5E8"/>
                </a:solidFill>
                <a:latin typeface="Ubuntu" panose="020B0504030602030204" pitchFamily="34" charset="0"/>
                <a:ea typeface="SimSun" panose="02010600030101010101" pitchFamily="2" charset="-122"/>
              </a:rPr>
              <a:t>运动员能力的照片。</a:t>
            </a:r>
          </a:p>
        </p:txBody>
      </p:sp>
      <p:pic>
        <p:nvPicPr>
          <p:cNvPr id="3" name="Graphic 2">
            <a:extLst>
              <a:ext uri="{FF2B5EF4-FFF2-40B4-BE49-F238E27FC236}">
                <a16:creationId xmlns:a16="http://schemas.microsoft.com/office/drawing/2014/main" id="{59EB4A03-3EC2-93B4-E6A2-B78B6D5F9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grpSp>
        <p:nvGrpSpPr>
          <p:cNvPr id="9" name="Group 8">
            <a:extLst>
              <a:ext uri="{FF2B5EF4-FFF2-40B4-BE49-F238E27FC236}">
                <a16:creationId xmlns:a16="http://schemas.microsoft.com/office/drawing/2014/main" id="{E8E04DB3-D683-4B04-1923-48B2B5542AD5}"/>
              </a:ext>
            </a:extLst>
          </p:cNvPr>
          <p:cNvGrpSpPr/>
          <p:nvPr/>
        </p:nvGrpSpPr>
        <p:grpSpPr>
          <a:xfrm>
            <a:off x="1388516" y="2589060"/>
            <a:ext cx="14696467" cy="3202140"/>
            <a:chOff x="1064624" y="2619540"/>
            <a:chExt cx="13641778" cy="2972339"/>
          </a:xfrm>
        </p:grpSpPr>
        <p:pic>
          <p:nvPicPr>
            <p:cNvPr id="5" name="Picture 4" descr="几个男人在厨房里&#10;&#10;自动生成的描述（低置信度）">
              <a:extLst>
                <a:ext uri="{FF2B5EF4-FFF2-40B4-BE49-F238E27FC236}">
                  <a16:creationId xmlns:a16="http://schemas.microsoft.com/office/drawing/2014/main" id="{75142687-DD49-8307-2E4F-3554AB3EF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40" y="2619540"/>
              <a:ext cx="4464550" cy="2972339"/>
            </a:xfrm>
            <a:prstGeom prst="rect">
              <a:avLst/>
            </a:prstGeom>
          </p:spPr>
        </p:pic>
        <p:pic>
          <p:nvPicPr>
            <p:cNvPr id="6" name="Picture 5" descr="一群人在农贸市场&#10;&#10;自动生成的描述（低置信度）">
              <a:extLst>
                <a:ext uri="{FF2B5EF4-FFF2-40B4-BE49-F238E27FC236}">
                  <a16:creationId xmlns:a16="http://schemas.microsoft.com/office/drawing/2014/main" id="{DD241433-6533-1CB9-C67B-0B40268A0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1852" y="2619540"/>
              <a:ext cx="4464550" cy="2972339"/>
            </a:xfrm>
            <a:prstGeom prst="rect">
              <a:avLst/>
            </a:prstGeom>
          </p:spPr>
        </p:pic>
        <p:pic>
          <p:nvPicPr>
            <p:cNvPr id="7" name="Picture 6">
              <a:extLst>
                <a:ext uri="{FF2B5EF4-FFF2-40B4-BE49-F238E27FC236}">
                  <a16:creationId xmlns:a16="http://schemas.microsoft.com/office/drawing/2014/main" id="{7E59E65B-2D83-4172-9785-D92294761B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624" y="2620499"/>
              <a:ext cx="4466154" cy="2971246"/>
            </a:xfrm>
            <a:prstGeom prst="rect">
              <a:avLst/>
            </a:prstGeom>
          </p:spPr>
        </p:pic>
      </p:grpSp>
      <p:sp>
        <p:nvSpPr>
          <p:cNvPr id="11" name="Text Placeholder 10">
            <a:extLst>
              <a:ext uri="{FF2B5EF4-FFF2-40B4-BE49-F238E27FC236}">
                <a16:creationId xmlns:a16="http://schemas.microsoft.com/office/drawing/2014/main" id="{6EC4F20A-C850-14CB-738C-EC0E4864139C}"/>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4" name="Text Placeholder 1">
            <a:extLst>
              <a:ext uri="{FF2B5EF4-FFF2-40B4-BE49-F238E27FC236}">
                <a16:creationId xmlns:a16="http://schemas.microsoft.com/office/drawing/2014/main" id="{5538608F-6A9D-D858-FE2A-EDD5FF66C12F}"/>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4" name="Text Placeholder 3">
            <a:extLst>
              <a:ext uri="{FF2B5EF4-FFF2-40B4-BE49-F238E27FC236}">
                <a16:creationId xmlns:a16="http://schemas.microsoft.com/office/drawing/2014/main" id="{46DC2793-87EF-8248-23C9-6841CA4842F9}"/>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2709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3.7037E-7 L -0.37032 3.7037E-7 " pathEditMode="relative" rAng="0" ptsTypes="AA">
                                      <p:cBhvr>
                                        <p:cTn id="6" dur="2000" fill="hold"/>
                                        <p:tgtEl>
                                          <p:spTgt spid="9"/>
                                        </p:tgtEl>
                                        <p:attrNameLst>
                                          <p:attrName>ppt_x</p:attrName>
                                          <p:attrName>ppt_y</p:attrName>
                                        </p:attrNameLst>
                                      </p:cBhvr>
                                      <p:rCtr x="-18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7C53F49-48A1-F077-F5CF-3C755DE489ED}"/>
              </a:ext>
            </a:extLst>
          </p:cNvPr>
          <p:cNvSpPr/>
          <p:nvPr/>
        </p:nvSpPr>
        <p:spPr>
          <a:xfrm>
            <a:off x="-304800" y="1475014"/>
            <a:ext cx="3534842" cy="4799776"/>
          </a:xfrm>
          <a:prstGeom prst="roundRect">
            <a:avLst>
              <a:gd name="adj" fmla="val 378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2" name="Picture 1" descr="一个正在发表演讲的人&#10;&#10;自动生成的描述（中等置信度）">
            <a:extLst>
              <a:ext uri="{FF2B5EF4-FFF2-40B4-BE49-F238E27FC236}">
                <a16:creationId xmlns:a16="http://schemas.microsoft.com/office/drawing/2014/main" id="{6FC8DA13-F194-9019-3FF4-7E874D1C61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9" r="3637"/>
          <a:stretch/>
        </p:blipFill>
        <p:spPr>
          <a:xfrm>
            <a:off x="3795232" y="1670142"/>
            <a:ext cx="7680488" cy="4409520"/>
          </a:xfrm>
          <a:prstGeom prst="rect">
            <a:avLst/>
          </a:prstGeom>
        </p:spPr>
      </p:pic>
      <p:pic>
        <p:nvPicPr>
          <p:cNvPr id="4" name="Graphic 3" descr="实心填充的时钟">
            <a:extLst>
              <a:ext uri="{FF2B5EF4-FFF2-40B4-BE49-F238E27FC236}">
                <a16:creationId xmlns:a16="http://schemas.microsoft.com/office/drawing/2014/main" id="{3CEF020C-12D0-1452-5304-D6EB3147A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217" y="2661700"/>
            <a:ext cx="1001392" cy="1001392"/>
          </a:xfrm>
          <a:prstGeom prst="rect">
            <a:avLst/>
          </a:prstGeom>
        </p:spPr>
      </p:pic>
      <p:sp>
        <p:nvSpPr>
          <p:cNvPr id="5" name="TextBox 4">
            <a:extLst>
              <a:ext uri="{FF2B5EF4-FFF2-40B4-BE49-F238E27FC236}">
                <a16:creationId xmlns:a16="http://schemas.microsoft.com/office/drawing/2014/main" id="{57EE3A6F-A135-858F-40B8-5AA1CFC4EAC8}"/>
              </a:ext>
            </a:extLst>
          </p:cNvPr>
          <p:cNvSpPr txBox="1"/>
          <p:nvPr/>
        </p:nvSpPr>
        <p:spPr>
          <a:xfrm>
            <a:off x="1040180" y="3666550"/>
            <a:ext cx="1241466" cy="646331"/>
          </a:xfrm>
          <a:prstGeom prst="rect">
            <a:avLst/>
          </a:prstGeom>
          <a:noFill/>
        </p:spPr>
        <p:txBody>
          <a:bodyPr wrap="square" rtlCol="0">
            <a:spAutoFit/>
          </a:bodyPr>
          <a:lstStyle/>
          <a:p>
            <a:pPr algn="ctr">
              <a:lnSpc>
                <a:spcPct val="90000"/>
              </a:lnSpc>
            </a:pPr>
            <a:r>
              <a:rPr lang="zh-cn" sz="2000" b="1" dirty="0">
                <a:solidFill>
                  <a:srgbClr val="F7F5E8"/>
                </a:solidFill>
                <a:latin typeface="Ubuntu" panose="020B0504030602030204" pitchFamily="34" charset="0"/>
                <a:ea typeface="SimSun" panose="02010600030101010101" pitchFamily="2" charset="-122"/>
              </a:rPr>
              <a:t>等待合适的时机</a:t>
            </a:r>
          </a:p>
        </p:txBody>
      </p:sp>
      <p:sp>
        <p:nvSpPr>
          <p:cNvPr id="9" name="Rectangle: Rounded Corners 8">
            <a:extLst>
              <a:ext uri="{FF2B5EF4-FFF2-40B4-BE49-F238E27FC236}">
                <a16:creationId xmlns:a16="http://schemas.microsoft.com/office/drawing/2014/main" id="{8FF678A9-01FE-2D6B-BCB5-908B9A2111D0}"/>
              </a:ext>
            </a:extLst>
          </p:cNvPr>
          <p:cNvSpPr/>
          <p:nvPr/>
        </p:nvSpPr>
        <p:spPr>
          <a:xfrm>
            <a:off x="3467755" y="1851179"/>
            <a:ext cx="2209800" cy="67210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TextBox 6">
            <a:extLst>
              <a:ext uri="{FF2B5EF4-FFF2-40B4-BE49-F238E27FC236}">
                <a16:creationId xmlns:a16="http://schemas.microsoft.com/office/drawing/2014/main" id="{85524C0F-ED27-C771-6B56-C31BEC612EEE}"/>
              </a:ext>
            </a:extLst>
          </p:cNvPr>
          <p:cNvSpPr txBox="1"/>
          <p:nvPr/>
        </p:nvSpPr>
        <p:spPr>
          <a:xfrm>
            <a:off x="3627776" y="1911553"/>
            <a:ext cx="1266442" cy="535531"/>
          </a:xfrm>
          <a:prstGeom prst="rect">
            <a:avLst/>
          </a:prstGeom>
          <a:noFill/>
        </p:spPr>
        <p:txBody>
          <a:bodyPr wrap="square" rtlCol="0">
            <a:spAutoFit/>
          </a:bodyPr>
          <a:lstStyle/>
          <a:p>
            <a:pPr marL="177800">
              <a:lnSpc>
                <a:spcPct val="90000"/>
              </a:lnSpc>
            </a:pPr>
            <a:r>
              <a:rPr lang="zh-cn" sz="1600" dirty="0">
                <a:solidFill>
                  <a:srgbClr val="292662"/>
                </a:solidFill>
                <a:latin typeface="Ubuntu" panose="020B0504030602030204" pitchFamily="34" charset="0"/>
                <a:ea typeface="SimSun" panose="02010600030101010101" pitchFamily="2" charset="-122"/>
              </a:rPr>
              <a:t>运动员领袖在领导。</a:t>
            </a:r>
          </a:p>
        </p:txBody>
      </p:sp>
      <p:sp>
        <p:nvSpPr>
          <p:cNvPr id="10" name="Rectangle: Rounded Corners 9">
            <a:extLst>
              <a:ext uri="{FF2B5EF4-FFF2-40B4-BE49-F238E27FC236}">
                <a16:creationId xmlns:a16="http://schemas.microsoft.com/office/drawing/2014/main" id="{6A837226-FA7A-EF05-F491-16B740F716D6}"/>
              </a:ext>
            </a:extLst>
          </p:cNvPr>
          <p:cNvSpPr/>
          <p:nvPr/>
        </p:nvSpPr>
        <p:spPr>
          <a:xfrm>
            <a:off x="9769677" y="2378249"/>
            <a:ext cx="2209800" cy="6732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8" name="TextBox 7">
            <a:extLst>
              <a:ext uri="{FF2B5EF4-FFF2-40B4-BE49-F238E27FC236}">
                <a16:creationId xmlns:a16="http://schemas.microsoft.com/office/drawing/2014/main" id="{6164278D-B4C4-34E0-AFB1-6DC10DAFEC2E}"/>
              </a:ext>
            </a:extLst>
          </p:cNvPr>
          <p:cNvSpPr txBox="1"/>
          <p:nvPr/>
        </p:nvSpPr>
        <p:spPr>
          <a:xfrm>
            <a:off x="9769678" y="2557883"/>
            <a:ext cx="2271232" cy="313932"/>
          </a:xfrm>
          <a:prstGeom prst="rect">
            <a:avLst/>
          </a:prstGeom>
          <a:noFill/>
        </p:spPr>
        <p:txBody>
          <a:bodyPr wrap="square" rtlCol="0">
            <a:spAutoFit/>
          </a:bodyPr>
          <a:lstStyle/>
          <a:p>
            <a:pPr marL="177800">
              <a:lnSpc>
                <a:spcPct val="90000"/>
              </a:lnSpc>
            </a:pPr>
            <a:r>
              <a:rPr lang="zh-cn" sz="1600" dirty="0">
                <a:solidFill>
                  <a:srgbClr val="292662"/>
                </a:solidFill>
                <a:latin typeface="Ubuntu" panose="020B0504030602030204" pitchFamily="34" charset="0"/>
                <a:ea typeface="SimSun" panose="02010600030101010101" pitchFamily="2" charset="-122"/>
              </a:rPr>
              <a:t>导师在观察和倾听。</a:t>
            </a:r>
          </a:p>
        </p:txBody>
      </p:sp>
      <p:sp>
        <p:nvSpPr>
          <p:cNvPr id="11" name="Text Placeholder 10">
            <a:extLst>
              <a:ext uri="{FF2B5EF4-FFF2-40B4-BE49-F238E27FC236}">
                <a16:creationId xmlns:a16="http://schemas.microsoft.com/office/drawing/2014/main" id="{5EC0D345-FD43-6053-A954-CDC915ED9E04}"/>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13" name="Text Placeholder 1">
            <a:extLst>
              <a:ext uri="{FF2B5EF4-FFF2-40B4-BE49-F238E27FC236}">
                <a16:creationId xmlns:a16="http://schemas.microsoft.com/office/drawing/2014/main" id="{EDDD0D7E-258F-41E4-351C-DD16D1E8D256}"/>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4" name="Text Placeholder 3">
            <a:extLst>
              <a:ext uri="{FF2B5EF4-FFF2-40B4-BE49-F238E27FC236}">
                <a16:creationId xmlns:a16="http://schemas.microsoft.com/office/drawing/2014/main" id="{723F3334-608E-0542-AE43-10260C00B8D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497926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9471-3EB6-7440-61BB-85674EC655F8}"/>
            </a:ext>
          </a:extLst>
        </p:cNvPr>
        <p:cNvGrpSpPr/>
        <p:nvPr/>
      </p:nvGrpSpPr>
      <p:grpSpPr>
        <a:xfrm>
          <a:off x="0" y="0"/>
          <a:ext cx="0" cy="0"/>
          <a:chOff x="0" y="0"/>
          <a:chExt cx="0" cy="0"/>
        </a:xfrm>
      </p:grpSpPr>
      <p:pic>
        <p:nvPicPr>
          <p:cNvPr id="3" name="Picture 2" descr="一个正在授课的人&#10;&#10;自动生成的描述（低置信度）">
            <a:extLst>
              <a:ext uri="{FF2B5EF4-FFF2-40B4-BE49-F238E27FC236}">
                <a16:creationId xmlns:a16="http://schemas.microsoft.com/office/drawing/2014/main" id="{B9CC3350-300C-2E0A-0144-12BC73D4D3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88" t="-58" r="10251" b="15012"/>
          <a:stretch/>
        </p:blipFill>
        <p:spPr>
          <a:xfrm>
            <a:off x="3795232" y="1670142"/>
            <a:ext cx="7696747" cy="4409520"/>
          </a:xfrm>
          <a:prstGeom prst="rect">
            <a:avLst/>
          </a:prstGeom>
        </p:spPr>
      </p:pic>
      <p:sp>
        <p:nvSpPr>
          <p:cNvPr id="6" name="Rectangle: Rounded Corners 5">
            <a:extLst>
              <a:ext uri="{FF2B5EF4-FFF2-40B4-BE49-F238E27FC236}">
                <a16:creationId xmlns:a16="http://schemas.microsoft.com/office/drawing/2014/main" id="{DC410C95-5BDD-7541-CD80-ECFBD5BE481D}"/>
              </a:ext>
            </a:extLst>
          </p:cNvPr>
          <p:cNvSpPr/>
          <p:nvPr/>
        </p:nvSpPr>
        <p:spPr>
          <a:xfrm>
            <a:off x="-304800" y="1475014"/>
            <a:ext cx="3534842" cy="4799776"/>
          </a:xfrm>
          <a:prstGeom prst="roundRect">
            <a:avLst>
              <a:gd name="adj" fmla="val 3784"/>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4" name="Graphic 3" descr="实心填充的时钟">
            <a:extLst>
              <a:ext uri="{FF2B5EF4-FFF2-40B4-BE49-F238E27FC236}">
                <a16:creationId xmlns:a16="http://schemas.microsoft.com/office/drawing/2014/main" id="{000CD748-0B08-50D5-63B2-05017BC2F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64" y="2661700"/>
            <a:ext cx="1001392" cy="1001392"/>
          </a:xfrm>
          <a:prstGeom prst="rect">
            <a:avLst/>
          </a:prstGeom>
        </p:spPr>
      </p:pic>
      <p:sp>
        <p:nvSpPr>
          <p:cNvPr id="5" name="TextBox 4">
            <a:extLst>
              <a:ext uri="{FF2B5EF4-FFF2-40B4-BE49-F238E27FC236}">
                <a16:creationId xmlns:a16="http://schemas.microsoft.com/office/drawing/2014/main" id="{427A2F0F-860A-82B0-54B7-47E72B910344}"/>
              </a:ext>
            </a:extLst>
          </p:cNvPr>
          <p:cNvSpPr txBox="1"/>
          <p:nvPr/>
        </p:nvSpPr>
        <p:spPr>
          <a:xfrm>
            <a:off x="533400" y="3666550"/>
            <a:ext cx="2255520" cy="369332"/>
          </a:xfrm>
          <a:prstGeom prst="rect">
            <a:avLst/>
          </a:prstGeom>
          <a:noFill/>
        </p:spPr>
        <p:txBody>
          <a:bodyPr wrap="square" rtlCol="0">
            <a:spAutoFit/>
          </a:bodyPr>
          <a:lstStyle/>
          <a:p>
            <a:pPr algn="ctr">
              <a:lnSpc>
                <a:spcPct val="90000"/>
              </a:lnSpc>
            </a:pPr>
            <a:r>
              <a:rPr lang="zh-cn" sz="2000" b="1" dirty="0">
                <a:solidFill>
                  <a:srgbClr val="292662"/>
                </a:solidFill>
                <a:latin typeface="Ubuntu" panose="020B0504030602030204" pitchFamily="34" charset="0"/>
                <a:ea typeface="SimSun" panose="02010600030101010101" pitchFamily="2" charset="-122"/>
              </a:rPr>
              <a:t>这</a:t>
            </a:r>
            <a:r>
              <a:rPr lang="zh-cn" sz="2000" b="1" dirty="0">
                <a:solidFill>
                  <a:srgbClr val="F7F5E8"/>
                </a:solidFill>
                <a:latin typeface="Ubuntu" panose="020B0504030602030204" pitchFamily="34" charset="0"/>
                <a:ea typeface="SimSun" panose="02010600030101010101" pitchFamily="2" charset="-122"/>
              </a:rPr>
              <a:t>不是</a:t>
            </a:r>
            <a:r>
              <a:rPr lang="zh-cn" sz="2000" b="1" dirty="0">
                <a:solidFill>
                  <a:srgbClr val="292662"/>
                </a:solidFill>
                <a:latin typeface="Ubuntu" panose="020B0504030602030204" pitchFamily="34" charset="0"/>
                <a:ea typeface="SimSun" panose="02010600030101010101" pitchFamily="2" charset="-122"/>
              </a:rPr>
              <a:t>合适的时机</a:t>
            </a:r>
          </a:p>
        </p:txBody>
      </p:sp>
      <p:grpSp>
        <p:nvGrpSpPr>
          <p:cNvPr id="13" name="Group 12">
            <a:extLst>
              <a:ext uri="{FF2B5EF4-FFF2-40B4-BE49-F238E27FC236}">
                <a16:creationId xmlns:a16="http://schemas.microsoft.com/office/drawing/2014/main" id="{41EDDD6E-8045-2754-1152-97CA6565BE36}"/>
              </a:ext>
            </a:extLst>
          </p:cNvPr>
          <p:cNvGrpSpPr/>
          <p:nvPr/>
        </p:nvGrpSpPr>
        <p:grpSpPr>
          <a:xfrm>
            <a:off x="3982104" y="2012516"/>
            <a:ext cx="2225040" cy="381600"/>
            <a:chOff x="3452515" y="1851179"/>
            <a:chExt cx="2225040" cy="381600"/>
          </a:xfrm>
        </p:grpSpPr>
        <p:sp>
          <p:nvSpPr>
            <p:cNvPr id="9" name="Rectangle: Rounded Corners 8">
              <a:extLst>
                <a:ext uri="{FF2B5EF4-FFF2-40B4-BE49-F238E27FC236}">
                  <a16:creationId xmlns:a16="http://schemas.microsoft.com/office/drawing/2014/main" id="{347D1B4B-17BE-5589-6004-660FB1E2FC2A}"/>
                </a:ext>
              </a:extLst>
            </p:cNvPr>
            <p:cNvSpPr/>
            <p:nvPr/>
          </p:nvSpPr>
          <p:spPr>
            <a:xfrm>
              <a:off x="3467755" y="1851179"/>
              <a:ext cx="2209800" cy="3816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TextBox 6">
              <a:extLst>
                <a:ext uri="{FF2B5EF4-FFF2-40B4-BE49-F238E27FC236}">
                  <a16:creationId xmlns:a16="http://schemas.microsoft.com/office/drawing/2014/main" id="{9137A267-B76A-B9C9-34AB-383E18A1923D}"/>
                </a:ext>
              </a:extLst>
            </p:cNvPr>
            <p:cNvSpPr txBox="1"/>
            <p:nvPr/>
          </p:nvSpPr>
          <p:spPr>
            <a:xfrm>
              <a:off x="3452515" y="1885013"/>
              <a:ext cx="2209800" cy="313932"/>
            </a:xfrm>
            <a:prstGeom prst="rect">
              <a:avLst/>
            </a:prstGeom>
            <a:noFill/>
          </p:spPr>
          <p:txBody>
            <a:bodyPr wrap="square" rtlCol="0">
              <a:spAutoFit/>
            </a:bodyPr>
            <a:lstStyle/>
            <a:p>
              <a:pPr marL="177800">
                <a:lnSpc>
                  <a:spcPct val="90000"/>
                </a:lnSpc>
              </a:pPr>
              <a:r>
                <a:rPr lang="zh-cn" sz="1600" dirty="0">
                  <a:solidFill>
                    <a:srgbClr val="F6891F"/>
                  </a:solidFill>
                  <a:latin typeface="Ubuntu" panose="020B0504030602030204" pitchFamily="34" charset="0"/>
                  <a:ea typeface="SimSun" panose="02010600030101010101" pitchFamily="2" charset="-122"/>
                </a:rPr>
                <a:t>运动员在观看</a:t>
              </a:r>
            </a:p>
          </p:txBody>
        </p:sp>
      </p:grpSp>
      <p:grpSp>
        <p:nvGrpSpPr>
          <p:cNvPr id="14" name="Group 13">
            <a:extLst>
              <a:ext uri="{FF2B5EF4-FFF2-40B4-BE49-F238E27FC236}">
                <a16:creationId xmlns:a16="http://schemas.microsoft.com/office/drawing/2014/main" id="{74A8000F-D3D2-2BE8-FD9E-AE9E1297D3D1}"/>
              </a:ext>
            </a:extLst>
          </p:cNvPr>
          <p:cNvGrpSpPr/>
          <p:nvPr/>
        </p:nvGrpSpPr>
        <p:grpSpPr>
          <a:xfrm>
            <a:off x="9533456" y="2765825"/>
            <a:ext cx="2225040" cy="382767"/>
            <a:chOff x="9769677" y="2378249"/>
            <a:chExt cx="2225040" cy="382767"/>
          </a:xfrm>
        </p:grpSpPr>
        <p:sp>
          <p:nvSpPr>
            <p:cNvPr id="10" name="Rectangle: Rounded Corners 9">
              <a:extLst>
                <a:ext uri="{FF2B5EF4-FFF2-40B4-BE49-F238E27FC236}">
                  <a16:creationId xmlns:a16="http://schemas.microsoft.com/office/drawing/2014/main" id="{212B8984-3DBD-66A3-128A-949E30B2A3B1}"/>
                </a:ext>
              </a:extLst>
            </p:cNvPr>
            <p:cNvSpPr/>
            <p:nvPr/>
          </p:nvSpPr>
          <p:spPr>
            <a:xfrm>
              <a:off x="9769677" y="2378249"/>
              <a:ext cx="2209800" cy="382767"/>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8" name="TextBox 7">
              <a:extLst>
                <a:ext uri="{FF2B5EF4-FFF2-40B4-BE49-F238E27FC236}">
                  <a16:creationId xmlns:a16="http://schemas.microsoft.com/office/drawing/2014/main" id="{21F0163B-8C7C-CA5F-FE18-F48366B6611B}"/>
                </a:ext>
              </a:extLst>
            </p:cNvPr>
            <p:cNvSpPr txBox="1"/>
            <p:nvPr/>
          </p:nvSpPr>
          <p:spPr>
            <a:xfrm>
              <a:off x="9784917" y="2412666"/>
              <a:ext cx="2209800" cy="313932"/>
            </a:xfrm>
            <a:prstGeom prst="rect">
              <a:avLst/>
            </a:prstGeom>
            <a:noFill/>
          </p:spPr>
          <p:txBody>
            <a:bodyPr wrap="square" rtlCol="0">
              <a:spAutoFit/>
            </a:bodyPr>
            <a:lstStyle/>
            <a:p>
              <a:pPr marL="177800">
                <a:lnSpc>
                  <a:spcPct val="90000"/>
                </a:lnSpc>
              </a:pPr>
              <a:r>
                <a:rPr lang="zh-cn" sz="1600" dirty="0">
                  <a:solidFill>
                    <a:srgbClr val="F6891F"/>
                  </a:solidFill>
                  <a:latin typeface="Ubuntu" panose="020B0504030602030204" pitchFamily="34" charset="0"/>
                  <a:ea typeface="SimSun" panose="02010600030101010101" pitchFamily="2" charset="-122"/>
                </a:rPr>
                <a:t>导师在领导</a:t>
              </a:r>
            </a:p>
          </p:txBody>
        </p:sp>
      </p:grpSp>
      <p:cxnSp>
        <p:nvCxnSpPr>
          <p:cNvPr id="12" name="Straight Connector 11">
            <a:extLst>
              <a:ext uri="{FF2B5EF4-FFF2-40B4-BE49-F238E27FC236}">
                <a16:creationId xmlns:a16="http://schemas.microsoft.com/office/drawing/2014/main" id="{9595959D-3A6B-C11F-AB2F-16754995D64B}"/>
              </a:ext>
            </a:extLst>
          </p:cNvPr>
          <p:cNvCxnSpPr>
            <a:cxnSpLocks/>
          </p:cNvCxnSpPr>
          <p:nvPr/>
        </p:nvCxnSpPr>
        <p:spPr>
          <a:xfrm flipV="1">
            <a:off x="1160464" y="2828404"/>
            <a:ext cx="1001392" cy="667984"/>
          </a:xfrm>
          <a:prstGeom prst="line">
            <a:avLst/>
          </a:prstGeom>
          <a:ln w="57150">
            <a:solidFill>
              <a:srgbClr val="F7F5E8"/>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98810AA-2B6F-2D85-8F35-9F5EB3F0CC1B}"/>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16" name="Text Placeholder 1">
            <a:extLst>
              <a:ext uri="{FF2B5EF4-FFF2-40B4-BE49-F238E27FC236}">
                <a16:creationId xmlns:a16="http://schemas.microsoft.com/office/drawing/2014/main" id="{76A66257-590B-D030-F190-CE38F71EDB0A}"/>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7" name="Text Placeholder 3">
            <a:extLst>
              <a:ext uri="{FF2B5EF4-FFF2-40B4-BE49-F238E27FC236}">
                <a16:creationId xmlns:a16="http://schemas.microsoft.com/office/drawing/2014/main" id="{8F8E005E-2FAE-1E83-78A9-89F9A4D912CC}"/>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481873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0D3C76-5001-8AC1-CE2E-AD78923167F5}"/>
              </a:ext>
            </a:extLst>
          </p:cNvPr>
          <p:cNvSpPr/>
          <p:nvPr/>
        </p:nvSpPr>
        <p:spPr>
          <a:xfrm>
            <a:off x="910153" y="1278075"/>
            <a:ext cx="6807200"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D074BE5D-1638-65B6-617B-4EC8A7397A61}"/>
              </a:ext>
            </a:extLst>
          </p:cNvPr>
          <p:cNvSpPr txBox="1"/>
          <p:nvPr/>
        </p:nvSpPr>
        <p:spPr>
          <a:xfrm>
            <a:off x="1413916" y="1324955"/>
            <a:ext cx="5723484" cy="646331"/>
          </a:xfrm>
          <a:prstGeom prst="rect">
            <a:avLst/>
          </a:prstGeom>
          <a:noFill/>
        </p:spPr>
        <p:txBody>
          <a:bodyPr wrap="square" rtlCol="0">
            <a:spAutoFit/>
          </a:bodyPr>
          <a:lstStyle/>
          <a:p>
            <a:pPr>
              <a:lnSpc>
                <a:spcPct val="90000"/>
              </a:lnSpc>
            </a:pPr>
            <a:r>
              <a:rPr lang="zh-cn" sz="2000" dirty="0">
                <a:solidFill>
                  <a:srgbClr val="F7F5E8"/>
                </a:solidFill>
                <a:latin typeface="Ubuntu" panose="020B0504030602030204" pitchFamily="34" charset="0"/>
                <a:ea typeface="SimSun" panose="02010600030101010101" pitchFamily="2" charset="-122"/>
              </a:rPr>
              <a:t>拍摄运动员领导和讲话的照片。</a:t>
            </a:r>
          </a:p>
          <a:p>
            <a:pPr>
              <a:lnSpc>
                <a:spcPct val="90000"/>
              </a:lnSpc>
            </a:pPr>
            <a:r>
              <a:rPr lang="zh-cn" sz="2000" b="1" dirty="0">
                <a:solidFill>
                  <a:srgbClr val="F7F5E8"/>
                </a:solidFill>
                <a:latin typeface="Ubuntu" panose="020B0504030602030204" pitchFamily="34" charset="0"/>
                <a:ea typeface="SimSun" panose="02010600030101010101" pitchFamily="2" charset="-122"/>
              </a:rPr>
              <a:t>展示他们的能力。</a:t>
            </a:r>
          </a:p>
        </p:txBody>
      </p:sp>
      <p:pic>
        <p:nvPicPr>
          <p:cNvPr id="3" name="Graphic 2">
            <a:extLst>
              <a:ext uri="{FF2B5EF4-FFF2-40B4-BE49-F238E27FC236}">
                <a16:creationId xmlns:a16="http://schemas.microsoft.com/office/drawing/2014/main" id="{DD05BF62-08D5-F01C-D60C-E8790DC68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278075"/>
            <a:ext cx="740093" cy="740093"/>
          </a:xfrm>
          <a:prstGeom prst="rect">
            <a:avLst/>
          </a:prstGeom>
        </p:spPr>
      </p:pic>
      <p:grpSp>
        <p:nvGrpSpPr>
          <p:cNvPr id="11" name="Group 10">
            <a:extLst>
              <a:ext uri="{FF2B5EF4-FFF2-40B4-BE49-F238E27FC236}">
                <a16:creationId xmlns:a16="http://schemas.microsoft.com/office/drawing/2014/main" id="{B5F16C07-A256-1AFE-3050-A3D76521CB03}"/>
              </a:ext>
            </a:extLst>
          </p:cNvPr>
          <p:cNvGrpSpPr/>
          <p:nvPr/>
        </p:nvGrpSpPr>
        <p:grpSpPr>
          <a:xfrm>
            <a:off x="1281836" y="2275902"/>
            <a:ext cx="9909487" cy="4137370"/>
            <a:chOff x="910043" y="2006600"/>
            <a:chExt cx="10281280" cy="4292600"/>
          </a:xfrm>
        </p:grpSpPr>
        <p:pic>
          <p:nvPicPr>
            <p:cNvPr id="4" name="Picture 3" descr="一群人坐在椅子上&#10;&#10;自动生成的描述">
              <a:extLst>
                <a:ext uri="{FF2B5EF4-FFF2-40B4-BE49-F238E27FC236}">
                  <a16:creationId xmlns:a16="http://schemas.microsoft.com/office/drawing/2014/main" id="{D44114AA-07A9-3975-8EF8-9C799B50A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14" b="12479"/>
            <a:stretch/>
          </p:blipFill>
          <p:spPr>
            <a:xfrm>
              <a:off x="910043" y="2006600"/>
              <a:ext cx="6687585" cy="4292600"/>
            </a:xfrm>
            <a:prstGeom prst="rect">
              <a:avLst/>
            </a:prstGeom>
          </p:spPr>
        </p:pic>
        <p:pic>
          <p:nvPicPr>
            <p:cNvPr id="5" name="Picture 4" descr="一群男人坐在房间里&#10;&#10;自动生成的描述">
              <a:extLst>
                <a:ext uri="{FF2B5EF4-FFF2-40B4-BE49-F238E27FC236}">
                  <a16:creationId xmlns:a16="http://schemas.microsoft.com/office/drawing/2014/main" id="{078F6FE7-8AEC-C0C6-7006-20981E48B26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b="4429"/>
            <a:stretch/>
          </p:blipFill>
          <p:spPr>
            <a:xfrm>
              <a:off x="7696310" y="2006601"/>
              <a:ext cx="3495013" cy="2222500"/>
            </a:xfrm>
            <a:prstGeom prst="rect">
              <a:avLst/>
            </a:prstGeom>
          </p:spPr>
        </p:pic>
        <p:pic>
          <p:nvPicPr>
            <p:cNvPr id="8" name="Picture 7" descr="一个对着麦克风讲话的人&#10;&#10;自动生成的描述">
              <a:extLst>
                <a:ext uri="{FF2B5EF4-FFF2-40B4-BE49-F238E27FC236}">
                  <a16:creationId xmlns:a16="http://schemas.microsoft.com/office/drawing/2014/main" id="{E04E9AC0-DDA9-4F6A-A54B-1976464407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957" b="10983"/>
            <a:stretch/>
          </p:blipFill>
          <p:spPr>
            <a:xfrm>
              <a:off x="7696310" y="4321138"/>
              <a:ext cx="3495012" cy="1978062"/>
            </a:xfrm>
            <a:prstGeom prst="rect">
              <a:avLst/>
            </a:prstGeom>
          </p:spPr>
        </p:pic>
      </p:grpSp>
      <p:sp>
        <p:nvSpPr>
          <p:cNvPr id="7" name="Text Placeholder 6">
            <a:extLst>
              <a:ext uri="{FF2B5EF4-FFF2-40B4-BE49-F238E27FC236}">
                <a16:creationId xmlns:a16="http://schemas.microsoft.com/office/drawing/2014/main" id="{DB6B5908-0162-1E46-C2CA-E52FEB4E4B78}"/>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12" name="Text Placeholder 1">
            <a:extLst>
              <a:ext uri="{FF2B5EF4-FFF2-40B4-BE49-F238E27FC236}">
                <a16:creationId xmlns:a16="http://schemas.microsoft.com/office/drawing/2014/main" id="{2B01E3DC-7C26-4573-8984-DAF764BAC23B}"/>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3" name="Text Placeholder 3">
            <a:extLst>
              <a:ext uri="{FF2B5EF4-FFF2-40B4-BE49-F238E27FC236}">
                <a16:creationId xmlns:a16="http://schemas.microsoft.com/office/drawing/2014/main" id="{E9043619-BD33-6862-B1B4-44E3671D3EFE}"/>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3808838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FA19-77DE-633B-A266-6DDFDCC3D458}"/>
            </a:ext>
          </a:extLst>
        </p:cNvPr>
        <p:cNvGrpSpPr/>
        <p:nvPr/>
      </p:nvGrpSpPr>
      <p:grpSpPr>
        <a:xfrm>
          <a:off x="0" y="0"/>
          <a:ext cx="0" cy="0"/>
          <a:chOff x="0" y="0"/>
          <a:chExt cx="0" cy="0"/>
        </a:xfrm>
      </p:grpSpPr>
      <p:pic>
        <p:nvPicPr>
          <p:cNvPr id="12" name="Picture 11" descr="一个人拿着张黄色的纸&#10;&#10;自动生成的描述">
            <a:extLst>
              <a:ext uri="{FF2B5EF4-FFF2-40B4-BE49-F238E27FC236}">
                <a16:creationId xmlns:a16="http://schemas.microsoft.com/office/drawing/2014/main" id="{E1782BD7-ACEA-CD78-ADF8-403E97F33D0A}"/>
              </a:ext>
            </a:extLst>
          </p:cNvPr>
          <p:cNvPicPr>
            <a:picLocks noChangeAspect="1"/>
          </p:cNvPicPr>
          <p:nvPr/>
        </p:nvPicPr>
        <p:blipFill rotWithShape="1">
          <a:blip r:embed="rId3">
            <a:extLst>
              <a:ext uri="{28A0092B-C50C-407E-A947-70E740481C1C}">
                <a14:useLocalDpi xmlns:a14="http://schemas.microsoft.com/office/drawing/2010/main" val="0"/>
              </a:ext>
            </a:extLst>
          </a:blip>
          <a:srcRect l="16684" r="7306"/>
          <a:stretch/>
        </p:blipFill>
        <p:spPr>
          <a:xfrm>
            <a:off x="-20779" y="0"/>
            <a:ext cx="7830296" cy="6876247"/>
          </a:xfrm>
          <a:prstGeom prst="rect">
            <a:avLst/>
          </a:prstGeom>
        </p:spPr>
      </p:pic>
      <p:sp>
        <p:nvSpPr>
          <p:cNvPr id="13" name="Rectangle 12">
            <a:extLst>
              <a:ext uri="{FF2B5EF4-FFF2-40B4-BE49-F238E27FC236}">
                <a16:creationId xmlns:a16="http://schemas.microsoft.com/office/drawing/2014/main" id="{CA415A10-8A50-5E87-4CC9-ACB144BFD85A}"/>
              </a:ext>
            </a:extLst>
          </p:cNvPr>
          <p:cNvSpPr/>
          <p:nvPr/>
        </p:nvSpPr>
        <p:spPr>
          <a:xfrm>
            <a:off x="7645133" y="0"/>
            <a:ext cx="4546867"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7" name="TextBox 6">
            <a:extLst>
              <a:ext uri="{FF2B5EF4-FFF2-40B4-BE49-F238E27FC236}">
                <a16:creationId xmlns:a16="http://schemas.microsoft.com/office/drawing/2014/main" id="{7219D7CD-234F-732A-8F01-C2D32D796F2E}"/>
              </a:ext>
            </a:extLst>
          </p:cNvPr>
          <p:cNvSpPr txBox="1"/>
          <p:nvPr/>
        </p:nvSpPr>
        <p:spPr>
          <a:xfrm>
            <a:off x="8156926" y="3207509"/>
            <a:ext cx="3336574" cy="424732"/>
          </a:xfrm>
          <a:prstGeom prst="rect">
            <a:avLst/>
          </a:prstGeom>
          <a:noFill/>
        </p:spPr>
        <p:txBody>
          <a:bodyPr wrap="square" rtlCol="0">
            <a:spAutoFit/>
          </a:bodyPr>
          <a:lstStyle/>
          <a:p>
            <a:pPr>
              <a:lnSpc>
                <a:spcPct val="90000"/>
              </a:lnSpc>
            </a:pPr>
            <a:r>
              <a:rPr lang="zh-cn" sz="2400" b="1" dirty="0">
                <a:solidFill>
                  <a:srgbClr val="F7F5E8"/>
                </a:solidFill>
                <a:latin typeface="Ubuntu" panose="020B0504030602030204" pitchFamily="34" charset="0"/>
                <a:ea typeface="SimSun" panose="02010600030101010101" pitchFamily="2" charset="-122"/>
              </a:rPr>
              <a:t>吸引人们阅读您的</a:t>
            </a:r>
            <a:r>
              <a:rPr lang="zh-cn" sz="2400" b="1" dirty="0">
                <a:solidFill>
                  <a:srgbClr val="F6891F"/>
                </a:solidFill>
                <a:latin typeface="Ubuntu" panose="020B0504030602030204" pitchFamily="34" charset="0"/>
                <a:ea typeface="SimSun" panose="02010600030101010101" pitchFamily="2" charset="-122"/>
              </a:rPr>
              <a:t>故事</a:t>
            </a:r>
            <a:r>
              <a:rPr lang="zh-cn" sz="2400" b="1" dirty="0">
                <a:solidFill>
                  <a:srgbClr val="F7F5E8"/>
                </a:solidFill>
                <a:latin typeface="Ubuntu" panose="020B0504030602030204" pitchFamily="34" charset="0"/>
                <a:ea typeface="SimSun" panose="02010600030101010101" pitchFamily="2" charset="-122"/>
              </a:rPr>
              <a:t>。</a:t>
            </a:r>
          </a:p>
        </p:txBody>
      </p:sp>
      <p:pic>
        <p:nvPicPr>
          <p:cNvPr id="14" name="Graphic 13">
            <a:extLst>
              <a:ext uri="{FF2B5EF4-FFF2-40B4-BE49-F238E27FC236}">
                <a16:creationId xmlns:a16="http://schemas.microsoft.com/office/drawing/2014/main" id="{A219339D-4E64-EE56-72B6-D67BC93D2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pic>
        <p:nvPicPr>
          <p:cNvPr id="2" name="Picture 1">
            <a:extLst>
              <a:ext uri="{FF2B5EF4-FFF2-40B4-BE49-F238E27FC236}">
                <a16:creationId xmlns:a16="http://schemas.microsoft.com/office/drawing/2014/main" id="{C8C3ACC4-9A36-8938-3F8E-14FF5A7A977F}"/>
              </a:ext>
            </a:extLst>
          </p:cNvPr>
          <p:cNvPicPr>
            <a:picLocks noChangeAspect="1"/>
          </p:cNvPicPr>
          <p:nvPr/>
        </p:nvPicPr>
        <p:blipFill rotWithShape="1">
          <a:blip r:embed="rId6">
            <a:extLst>
              <a:ext uri="{28A0092B-C50C-407E-A947-70E740481C1C}">
                <a14:useLocalDpi xmlns:a14="http://schemas.microsoft.com/office/drawing/2010/main" val="0"/>
              </a:ext>
            </a:extLst>
          </a:blip>
          <a:srcRect l="18971" t="1475" r="2123" b="-119"/>
          <a:stretch/>
        </p:blipFill>
        <p:spPr>
          <a:xfrm>
            <a:off x="-694258" y="-36494"/>
            <a:ext cx="8339391" cy="6902774"/>
          </a:xfrm>
          <a:prstGeom prst="rect">
            <a:avLst/>
          </a:prstGeom>
        </p:spPr>
      </p:pic>
    </p:spTree>
    <p:extLst>
      <p:ext uri="{BB962C8B-B14F-4D97-AF65-F5344CB8AC3E}">
        <p14:creationId xmlns:p14="http://schemas.microsoft.com/office/powerpoint/2010/main" val="84786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FB7D-CDCA-9CE9-8660-6E405FDF57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7FDA0D-A077-4A35-3652-0439C4F2FE01}"/>
              </a:ext>
            </a:extLst>
          </p:cNvPr>
          <p:cNvSpPr txBox="1"/>
          <p:nvPr/>
        </p:nvSpPr>
        <p:spPr>
          <a:xfrm>
            <a:off x="1768678" y="3216634"/>
            <a:ext cx="8654644" cy="424732"/>
          </a:xfrm>
          <a:prstGeom prst="rect">
            <a:avLst/>
          </a:prstGeom>
          <a:noFill/>
        </p:spPr>
        <p:txBody>
          <a:bodyPr wrap="square" rtlCol="0">
            <a:spAutoFit/>
          </a:bodyPr>
          <a:lstStyle/>
          <a:p>
            <a:pPr>
              <a:lnSpc>
                <a:spcPct val="90000"/>
              </a:lnSpc>
            </a:pPr>
            <a:r>
              <a:rPr lang="zh-cn" sz="2400" b="1" dirty="0">
                <a:solidFill>
                  <a:srgbClr val="292662"/>
                </a:solidFill>
                <a:latin typeface="Ubuntu" panose="020B0504030602030204" pitchFamily="34" charset="0"/>
                <a:ea typeface="SimSun" panose="02010600030101010101" pitchFamily="2" charset="-122"/>
              </a:rPr>
              <a:t>开头很重要。确保开头</a:t>
            </a:r>
            <a:r>
              <a:rPr lang="zh-cn" sz="2400" b="1" dirty="0">
                <a:solidFill>
                  <a:srgbClr val="F6891F"/>
                </a:solidFill>
                <a:latin typeface="Ubuntu" panose="020B0504030602030204" pitchFamily="34" charset="0"/>
                <a:ea typeface="SimSun" panose="02010600030101010101" pitchFamily="2" charset="-122"/>
              </a:rPr>
              <a:t>令人感兴趣</a:t>
            </a:r>
            <a:r>
              <a:rPr lang="zh-cn" sz="2400" b="1" dirty="0">
                <a:solidFill>
                  <a:srgbClr val="292662"/>
                </a:solidFill>
                <a:latin typeface="Ubuntu" panose="020B0504030602030204" pitchFamily="34" charset="0"/>
                <a:ea typeface="SimSun" panose="02010600030101010101" pitchFamily="2" charset="-122"/>
              </a:rPr>
              <a:t>。</a:t>
            </a:r>
          </a:p>
        </p:txBody>
      </p:sp>
    </p:spTree>
    <p:extLst>
      <p:ext uri="{BB962C8B-B14F-4D97-AF65-F5344CB8AC3E}">
        <p14:creationId xmlns:p14="http://schemas.microsoft.com/office/powerpoint/2010/main" val="70914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B450-1E15-3C05-E759-2E26E349F0C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6E2311-6A92-B76E-9876-915F024A1700}"/>
              </a:ext>
            </a:extLst>
          </p:cNvPr>
          <p:cNvSpPr txBox="1"/>
          <p:nvPr/>
        </p:nvSpPr>
        <p:spPr>
          <a:xfrm>
            <a:off x="1193333" y="1368811"/>
            <a:ext cx="4552147" cy="2519344"/>
          </a:xfrm>
          <a:prstGeom prst="rect">
            <a:avLst/>
          </a:prstGeom>
          <a:noFill/>
        </p:spPr>
        <p:txBody>
          <a:bodyPr wrap="square">
            <a:spAutoFit/>
          </a:bodyPr>
          <a:lstStyle/>
          <a:p>
            <a:pPr>
              <a:lnSpc>
                <a:spcPct val="110000"/>
              </a:lnSpc>
              <a:spcAft>
                <a:spcPts val="600"/>
              </a:spcAft>
              <a:defRPr/>
            </a:pPr>
            <a:r>
              <a:rPr lang="zh-cn" sz="1700" dirty="0">
                <a:solidFill>
                  <a:srgbClr val="292662"/>
                </a:solidFill>
                <a:latin typeface="Ubuntu Light" panose="020B0304030602030204" pitchFamily="34" charset="0"/>
                <a:ea typeface="SimSun" panose="02010600030101010101" pitchFamily="2" charset="-122"/>
              </a:rPr>
              <a:t>“外面的人往往会轻视我们，”肯尼亚特奥会运动员领袖 Millicent 说。“我可以敲门找工作，但对方会先要求我书写和阅读。当我说我不会时，他们就嘲笑我，并将我拒之门外。”</a:t>
            </a:r>
          </a:p>
          <a:p>
            <a:pPr>
              <a:lnSpc>
                <a:spcPct val="110000"/>
              </a:lnSpc>
              <a:spcAft>
                <a:spcPts val="600"/>
              </a:spcAft>
              <a:defRPr/>
            </a:pPr>
            <a:r>
              <a:rPr lang="zh-cn" sz="1700" b="1" dirty="0">
                <a:solidFill>
                  <a:srgbClr val="292662"/>
                </a:solidFill>
                <a:latin typeface="Ubuntu Light" panose="020B0304030602030204" pitchFamily="34" charset="0"/>
                <a:ea typeface="SimSun" panose="02010600030101010101" pitchFamily="2" charset="-122"/>
              </a:rPr>
              <a:t>在世界各地，数百万有智力障碍</a:t>
            </a:r>
            <a:r>
              <a:rPr lang="zh-cn" sz="1700" b="1">
                <a:solidFill>
                  <a:srgbClr val="292662"/>
                </a:solidFill>
                <a:latin typeface="Ubuntu Light" panose="020B0304030602030204" pitchFamily="34" charset="0"/>
                <a:ea typeface="SimSun" panose="02010600030101010101" pitchFamily="2" charset="-122"/>
              </a:rPr>
              <a:t>的人士在工</a:t>
            </a:r>
            <a:br>
              <a:rPr lang="en-US" altLang="zh-CN" sz="1700" b="1">
                <a:solidFill>
                  <a:srgbClr val="292662"/>
                </a:solidFill>
                <a:latin typeface="Ubuntu Light" panose="020B0304030602030204" pitchFamily="34" charset="0"/>
                <a:ea typeface="SimSun" panose="02010600030101010101" pitchFamily="2" charset="-122"/>
              </a:rPr>
            </a:br>
            <a:r>
              <a:rPr lang="zh-cn" sz="1700" b="1">
                <a:solidFill>
                  <a:srgbClr val="292662"/>
                </a:solidFill>
                <a:latin typeface="Ubuntu Light" panose="020B0304030602030204" pitchFamily="34" charset="0"/>
                <a:ea typeface="SimSun" panose="02010600030101010101" pitchFamily="2" charset="-122"/>
              </a:rPr>
              <a:t>作场所面临挑战</a:t>
            </a:r>
            <a:r>
              <a:rPr lang="zh-cn" sz="1700" b="1" dirty="0">
                <a:solidFill>
                  <a:srgbClr val="292662"/>
                </a:solidFill>
                <a:latin typeface="Ubuntu Light" panose="020B0304030602030204" pitchFamily="34" charset="0"/>
                <a:ea typeface="SimSun" panose="02010600030101010101" pitchFamily="2" charset="-122"/>
              </a:rPr>
              <a:t>。尽管他们拥有重要的技</a:t>
            </a:r>
            <a:r>
              <a:rPr lang="zh-cn" sz="1700" b="1">
                <a:solidFill>
                  <a:srgbClr val="292662"/>
                </a:solidFill>
                <a:latin typeface="Ubuntu Light" panose="020B0304030602030204" pitchFamily="34" charset="0"/>
                <a:ea typeface="SimSun" panose="02010600030101010101" pitchFamily="2" charset="-122"/>
              </a:rPr>
              <a:t>能，</a:t>
            </a:r>
            <a:br>
              <a:rPr lang="en-US" altLang="zh-CN" sz="1700" b="1">
                <a:solidFill>
                  <a:srgbClr val="292662"/>
                </a:solidFill>
                <a:latin typeface="Ubuntu Light" panose="020B0304030602030204" pitchFamily="34" charset="0"/>
                <a:ea typeface="SimSun" panose="02010600030101010101" pitchFamily="2" charset="-122"/>
              </a:rPr>
            </a:br>
            <a:r>
              <a:rPr lang="zh-cn" sz="1700" b="1">
                <a:solidFill>
                  <a:srgbClr val="292662"/>
                </a:solidFill>
                <a:latin typeface="Ubuntu Light" panose="020B0304030602030204" pitchFamily="34" charset="0"/>
                <a:ea typeface="SimSun" panose="02010600030101010101" pitchFamily="2" charset="-122"/>
              </a:rPr>
              <a:t>但</a:t>
            </a:r>
            <a:r>
              <a:rPr lang="zh-cn" sz="1700" b="1" dirty="0">
                <a:solidFill>
                  <a:srgbClr val="292662"/>
                </a:solidFill>
                <a:latin typeface="Ubuntu Light" panose="020B0304030602030204" pitchFamily="34" charset="0"/>
                <a:ea typeface="SimSun" panose="02010600030101010101" pitchFamily="2" charset="-122"/>
              </a:rPr>
              <a:t>往往没有机会证明自己。</a:t>
            </a:r>
          </a:p>
          <a:p>
            <a:pPr>
              <a:lnSpc>
                <a:spcPct val="110000"/>
              </a:lnSpc>
              <a:spcAft>
                <a:spcPts val="600"/>
              </a:spcAft>
              <a:defRPr/>
            </a:pPr>
            <a:r>
              <a:rPr lang="zh-cn" sz="1700" b="1" dirty="0">
                <a:solidFill>
                  <a:srgbClr val="292662"/>
                </a:solidFill>
                <a:latin typeface="Ubuntu Light" panose="020B0304030602030204" pitchFamily="34" charset="0"/>
                <a:ea typeface="SimSun" panose="02010600030101010101" pitchFamily="2" charset="-122"/>
              </a:rPr>
              <a:t>特奥会融合领导力旨在改变这一现状。</a:t>
            </a:r>
          </a:p>
        </p:txBody>
      </p:sp>
      <p:grpSp>
        <p:nvGrpSpPr>
          <p:cNvPr id="16" name="Group 15">
            <a:extLst>
              <a:ext uri="{FF2B5EF4-FFF2-40B4-BE49-F238E27FC236}">
                <a16:creationId xmlns:a16="http://schemas.microsoft.com/office/drawing/2014/main" id="{6DF4CB0A-EF89-BC24-A6AC-96DD0040E95A}"/>
              </a:ext>
            </a:extLst>
          </p:cNvPr>
          <p:cNvGrpSpPr/>
          <p:nvPr/>
        </p:nvGrpSpPr>
        <p:grpSpPr>
          <a:xfrm>
            <a:off x="1456555" y="4144652"/>
            <a:ext cx="3861972" cy="559790"/>
            <a:chOff x="862428" y="5475799"/>
            <a:chExt cx="3861972" cy="559790"/>
          </a:xfrm>
        </p:grpSpPr>
        <p:sp>
          <p:nvSpPr>
            <p:cNvPr id="4" name="Rectangle: Rounded Corners 3">
              <a:extLst>
                <a:ext uri="{FF2B5EF4-FFF2-40B4-BE49-F238E27FC236}">
                  <a16:creationId xmlns:a16="http://schemas.microsoft.com/office/drawing/2014/main" id="{27637E1F-90E3-D9BF-3FAF-E77509E5F9ED}"/>
                </a:ext>
              </a:extLst>
            </p:cNvPr>
            <p:cNvSpPr/>
            <p:nvPr/>
          </p:nvSpPr>
          <p:spPr>
            <a:xfrm>
              <a:off x="1052171" y="5521694"/>
              <a:ext cx="3672229" cy="468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7BF0019A-CA1E-EDDD-7081-8B62DAAD3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428" y="5475799"/>
              <a:ext cx="559790" cy="559790"/>
            </a:xfrm>
            <a:prstGeom prst="rect">
              <a:avLst/>
            </a:prstGeom>
          </p:spPr>
        </p:pic>
        <p:sp>
          <p:nvSpPr>
            <p:cNvPr id="10" name="TextBox 9">
              <a:extLst>
                <a:ext uri="{FF2B5EF4-FFF2-40B4-BE49-F238E27FC236}">
                  <a16:creationId xmlns:a16="http://schemas.microsoft.com/office/drawing/2014/main" id="{88E2CA28-D3A1-1E0D-BA48-33D3DEEA8E18}"/>
                </a:ext>
              </a:extLst>
            </p:cNvPr>
            <p:cNvSpPr txBox="1"/>
            <p:nvPr/>
          </p:nvSpPr>
          <p:spPr>
            <a:xfrm>
              <a:off x="1452769" y="5595764"/>
              <a:ext cx="2966831" cy="341632"/>
            </a:xfrm>
            <a:prstGeom prst="rect">
              <a:avLst/>
            </a:prstGeom>
            <a:noFill/>
          </p:spPr>
          <p:txBody>
            <a:bodyPr wrap="square" rtlCol="0">
              <a:spAutoFit/>
            </a:bodyPr>
            <a:lstStyle/>
            <a:p>
              <a:pPr>
                <a:lnSpc>
                  <a:spcPct val="90000"/>
                </a:lnSpc>
              </a:pPr>
              <a:r>
                <a:rPr lang="zh-cn" dirty="0">
                  <a:solidFill>
                    <a:srgbClr val="F7F5E8"/>
                  </a:solidFill>
                  <a:latin typeface="Ubuntu" panose="020B0504030602030204" pitchFamily="34" charset="0"/>
                  <a:ea typeface="SimSun" panose="02010600030101010101" pitchFamily="2" charset="-122"/>
                </a:rPr>
                <a:t>这是一个令人感兴趣的开头。</a:t>
              </a:r>
            </a:p>
          </p:txBody>
        </p:sp>
      </p:grpSp>
      <p:sp>
        <p:nvSpPr>
          <p:cNvPr id="2" name="TextBox 1">
            <a:extLst>
              <a:ext uri="{FF2B5EF4-FFF2-40B4-BE49-F238E27FC236}">
                <a16:creationId xmlns:a16="http://schemas.microsoft.com/office/drawing/2014/main" id="{794CFBF8-FB30-F026-2423-360AA024A7B8}"/>
              </a:ext>
            </a:extLst>
          </p:cNvPr>
          <p:cNvSpPr txBox="1"/>
          <p:nvPr/>
        </p:nvSpPr>
        <p:spPr>
          <a:xfrm>
            <a:off x="6755933" y="1368811"/>
            <a:ext cx="4552147" cy="2519344"/>
          </a:xfrm>
          <a:prstGeom prst="rect">
            <a:avLst/>
          </a:prstGeom>
          <a:noFill/>
        </p:spPr>
        <p:txBody>
          <a:bodyPr wrap="square">
            <a:spAutoFit/>
          </a:bodyPr>
          <a:lstStyle/>
          <a:p>
            <a:pPr>
              <a:lnSpc>
                <a:spcPct val="110000"/>
              </a:lnSpc>
              <a:spcAft>
                <a:spcPts val="600"/>
              </a:spcAft>
              <a:defRPr/>
            </a:pPr>
            <a:r>
              <a:rPr lang="zh-cn" sz="1700" b="1" dirty="0">
                <a:solidFill>
                  <a:srgbClr val="292662"/>
                </a:solidFill>
                <a:latin typeface="Ubuntu Light" panose="020B0304030602030204" pitchFamily="34" charset="0"/>
                <a:ea typeface="SimSun" panose="02010600030101010101" pitchFamily="2" charset="-122"/>
              </a:rPr>
              <a:t>在世界各地，数百万有智力障碍的人士在工</a:t>
            </a:r>
            <a:br>
              <a:rPr lang="en-US" altLang="zh-CN" sz="1700" b="1" dirty="0">
                <a:solidFill>
                  <a:srgbClr val="292662"/>
                </a:solidFill>
                <a:latin typeface="Ubuntu Light" panose="020B0304030602030204" pitchFamily="34" charset="0"/>
                <a:ea typeface="SimSun" panose="02010600030101010101" pitchFamily="2" charset="-122"/>
              </a:rPr>
            </a:br>
            <a:r>
              <a:rPr lang="zh-cn" sz="1700" b="1" dirty="0">
                <a:solidFill>
                  <a:srgbClr val="292662"/>
                </a:solidFill>
                <a:latin typeface="Ubuntu Light" panose="020B0304030602030204" pitchFamily="34" charset="0"/>
                <a:ea typeface="SimSun" panose="02010600030101010101" pitchFamily="2" charset="-122"/>
              </a:rPr>
              <a:t>作场所面临挑战。尽管他们拥有重要的技能，</a:t>
            </a:r>
            <a:br>
              <a:rPr lang="en-US" altLang="zh-CN" sz="1700" b="1" dirty="0">
                <a:solidFill>
                  <a:srgbClr val="292662"/>
                </a:solidFill>
                <a:latin typeface="Ubuntu Light" panose="020B0304030602030204" pitchFamily="34" charset="0"/>
                <a:ea typeface="SimSun" panose="02010600030101010101" pitchFamily="2" charset="-122"/>
              </a:rPr>
            </a:br>
            <a:r>
              <a:rPr lang="zh-cn" sz="1700" b="1" dirty="0">
                <a:solidFill>
                  <a:srgbClr val="292662"/>
                </a:solidFill>
                <a:latin typeface="Ubuntu Light" panose="020B0304030602030204" pitchFamily="34" charset="0"/>
                <a:ea typeface="SimSun" panose="02010600030101010101" pitchFamily="2" charset="-122"/>
              </a:rPr>
              <a:t>但往往没有机会证明自己。</a:t>
            </a:r>
          </a:p>
          <a:p>
            <a:pPr>
              <a:lnSpc>
                <a:spcPct val="110000"/>
              </a:lnSpc>
              <a:spcAft>
                <a:spcPts val="600"/>
              </a:spcAft>
              <a:defRPr/>
            </a:pPr>
            <a:r>
              <a:rPr lang="zh-cn" sz="1700" b="1" dirty="0">
                <a:solidFill>
                  <a:srgbClr val="292662"/>
                </a:solidFill>
                <a:latin typeface="Ubuntu Light" panose="020B0304030602030204" pitchFamily="34" charset="0"/>
                <a:ea typeface="SimSun" panose="02010600030101010101" pitchFamily="2" charset="-122"/>
              </a:rPr>
              <a:t>特奥会融合领导力旨在改变这一现状。</a:t>
            </a:r>
          </a:p>
          <a:p>
            <a:pPr>
              <a:lnSpc>
                <a:spcPct val="110000"/>
              </a:lnSpc>
              <a:spcAft>
                <a:spcPts val="600"/>
              </a:spcAft>
              <a:defRPr/>
            </a:pPr>
            <a:r>
              <a:rPr lang="zh-cn" sz="1700" dirty="0">
                <a:solidFill>
                  <a:srgbClr val="292662"/>
                </a:solidFill>
                <a:latin typeface="Ubuntu Light" panose="020B0304030602030204" pitchFamily="34" charset="0"/>
                <a:ea typeface="SimSun" panose="02010600030101010101" pitchFamily="2" charset="-122"/>
              </a:rPr>
              <a:t>“外面的人往往会轻视我们，”肯尼亚特奥会运动员领袖 Millicent 说。“我可以敲门找工作，但对方会先要求我书写和阅读。当我说我不会时，他们就嘲笑我，并将我拒之门外。”</a:t>
            </a:r>
          </a:p>
        </p:txBody>
      </p:sp>
      <p:grpSp>
        <p:nvGrpSpPr>
          <p:cNvPr id="15" name="Group 14">
            <a:extLst>
              <a:ext uri="{FF2B5EF4-FFF2-40B4-BE49-F238E27FC236}">
                <a16:creationId xmlns:a16="http://schemas.microsoft.com/office/drawing/2014/main" id="{9210262C-AC3B-99A5-8B0F-E948D456AA42}"/>
              </a:ext>
            </a:extLst>
          </p:cNvPr>
          <p:cNvGrpSpPr/>
          <p:nvPr/>
        </p:nvGrpSpPr>
        <p:grpSpPr>
          <a:xfrm>
            <a:off x="7099884" y="4143747"/>
            <a:ext cx="3760340" cy="561600"/>
            <a:chOff x="6880921" y="5473989"/>
            <a:chExt cx="3760340" cy="561600"/>
          </a:xfrm>
        </p:grpSpPr>
        <p:sp>
          <p:nvSpPr>
            <p:cNvPr id="9" name="Rectangle: Rounded Corners 8">
              <a:extLst>
                <a:ext uri="{FF2B5EF4-FFF2-40B4-BE49-F238E27FC236}">
                  <a16:creationId xmlns:a16="http://schemas.microsoft.com/office/drawing/2014/main" id="{FD5AA8C5-CF55-A0BA-CBAF-46861509FF54}"/>
                </a:ext>
              </a:extLst>
            </p:cNvPr>
            <p:cNvSpPr/>
            <p:nvPr/>
          </p:nvSpPr>
          <p:spPr>
            <a:xfrm>
              <a:off x="7057198" y="5521694"/>
              <a:ext cx="3584063" cy="468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12" name="TextBox 11">
              <a:extLst>
                <a:ext uri="{FF2B5EF4-FFF2-40B4-BE49-F238E27FC236}">
                  <a16:creationId xmlns:a16="http://schemas.microsoft.com/office/drawing/2014/main" id="{0C9A2E74-6818-50F6-A274-12451BAF9D8E}"/>
                </a:ext>
              </a:extLst>
            </p:cNvPr>
            <p:cNvSpPr txBox="1"/>
            <p:nvPr/>
          </p:nvSpPr>
          <p:spPr>
            <a:xfrm>
              <a:off x="7499144" y="5595764"/>
              <a:ext cx="2831399" cy="341632"/>
            </a:xfrm>
            <a:prstGeom prst="rect">
              <a:avLst/>
            </a:prstGeom>
            <a:noFill/>
          </p:spPr>
          <p:txBody>
            <a:bodyPr wrap="square" rtlCol="0">
              <a:spAutoFit/>
            </a:bodyPr>
            <a:lstStyle/>
            <a:p>
              <a:pPr>
                <a:lnSpc>
                  <a:spcPct val="90000"/>
                </a:lnSpc>
              </a:pPr>
              <a:r>
                <a:rPr lang="zh-cn" dirty="0">
                  <a:solidFill>
                    <a:srgbClr val="F7F5E8"/>
                  </a:solidFill>
                  <a:latin typeface="Ubuntu" panose="020B0504030602030204" pitchFamily="34" charset="0"/>
                  <a:ea typeface="SimSun" panose="02010600030101010101" pitchFamily="2" charset="-122"/>
                </a:rPr>
                <a:t>这并不令人感兴趣。</a:t>
              </a:r>
            </a:p>
          </p:txBody>
        </p:sp>
        <p:pic>
          <p:nvPicPr>
            <p:cNvPr id="14" name="Graphic 13">
              <a:extLst>
                <a:ext uri="{FF2B5EF4-FFF2-40B4-BE49-F238E27FC236}">
                  <a16:creationId xmlns:a16="http://schemas.microsoft.com/office/drawing/2014/main" id="{85C5FA3B-B44D-4982-0707-3750F2C6BB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0921" y="5473989"/>
              <a:ext cx="561600" cy="561600"/>
            </a:xfrm>
            <a:prstGeom prst="rect">
              <a:avLst/>
            </a:prstGeom>
          </p:spPr>
        </p:pic>
      </p:grpSp>
      <p:cxnSp>
        <p:nvCxnSpPr>
          <p:cNvPr id="18" name="Straight Connector 17">
            <a:extLst>
              <a:ext uri="{FF2B5EF4-FFF2-40B4-BE49-F238E27FC236}">
                <a16:creationId xmlns:a16="http://schemas.microsoft.com/office/drawing/2014/main" id="{3D6EF5BD-8261-10F9-FE67-2FA80C53B241}"/>
              </a:ext>
            </a:extLst>
          </p:cNvPr>
          <p:cNvCxnSpPr>
            <a:cxnSpLocks/>
          </p:cNvCxnSpPr>
          <p:nvPr/>
        </p:nvCxnSpPr>
        <p:spPr>
          <a:xfrm>
            <a:off x="6204857" y="1368811"/>
            <a:ext cx="0" cy="2689383"/>
          </a:xfrm>
          <a:prstGeom prst="line">
            <a:avLst/>
          </a:prstGeom>
          <a:ln>
            <a:solidFill>
              <a:srgbClr val="F689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405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B960-853B-BFCE-FFD2-8386A659BE0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6B8B92-5796-85C7-A710-40E9052B0262}"/>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6" name="Text Placeholder 5">
            <a:extLst>
              <a:ext uri="{FF2B5EF4-FFF2-40B4-BE49-F238E27FC236}">
                <a16:creationId xmlns:a16="http://schemas.microsoft.com/office/drawing/2014/main" id="{C7C310C2-1391-2442-96C0-1EA7105DFC2A}"/>
              </a:ext>
            </a:extLst>
          </p:cNvPr>
          <p:cNvSpPr>
            <a:spLocks noGrp="1"/>
          </p:cNvSpPr>
          <p:nvPr>
            <p:ph type="body" sz="quarter" idx="11"/>
          </p:nvPr>
        </p:nvSpPr>
        <p:spPr>
          <a:xfrm>
            <a:off x="6096000" y="2775308"/>
            <a:ext cx="5245100" cy="1307383"/>
          </a:xfrm>
        </p:spPr>
        <p:txBody>
          <a:bodyPr/>
          <a:lstStyle/>
          <a:p>
            <a:r>
              <a:rPr lang="zh-cn" dirty="0">
                <a:ea typeface="SimSun" panose="02010600030101010101" pitchFamily="2" charset="-122"/>
              </a:rPr>
              <a:t>特奥会简介</a:t>
            </a:r>
            <a:endParaRPr lang="en-US" dirty="0">
              <a:ea typeface="SimSun" panose="02010600030101010101" pitchFamily="2" charset="-122"/>
            </a:endParaRPr>
          </a:p>
        </p:txBody>
      </p:sp>
      <p:sp>
        <p:nvSpPr>
          <p:cNvPr id="7" name="Text Placeholder 6">
            <a:extLst>
              <a:ext uri="{FF2B5EF4-FFF2-40B4-BE49-F238E27FC236}">
                <a16:creationId xmlns:a16="http://schemas.microsoft.com/office/drawing/2014/main" id="{45A8CC3E-3E33-2110-FAF6-7532B08338A0}"/>
              </a:ext>
            </a:extLst>
          </p:cNvPr>
          <p:cNvSpPr>
            <a:spLocks noGrp="1"/>
          </p:cNvSpPr>
          <p:nvPr>
            <p:ph type="body" sz="quarter" idx="12"/>
          </p:nvPr>
        </p:nvSpPr>
        <p:spPr>
          <a:xfrm>
            <a:off x="4669519" y="3238012"/>
            <a:ext cx="957943" cy="514481"/>
          </a:xfrm>
        </p:spPr>
        <p:txBody>
          <a:bodyPr>
            <a:normAutofit fontScale="92500" lnSpcReduction="20000"/>
          </a:bodyPr>
          <a:lstStyle/>
          <a:p>
            <a:r>
              <a:rPr lang="zh-cn" dirty="0">
                <a:ea typeface="SimSun" panose="02010600030101010101" pitchFamily="2" charset="-122"/>
              </a:rPr>
              <a:t>1.1.</a:t>
            </a:r>
          </a:p>
        </p:txBody>
      </p:sp>
      <p:sp>
        <p:nvSpPr>
          <p:cNvPr id="8" name="Text Placeholder 7">
            <a:extLst>
              <a:ext uri="{FF2B5EF4-FFF2-40B4-BE49-F238E27FC236}">
                <a16:creationId xmlns:a16="http://schemas.microsoft.com/office/drawing/2014/main" id="{BF6EA32A-97FD-3C4C-4281-DB45D6ADCBDD}"/>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3184210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F8FEE-9841-3431-9EC3-F75AC283D5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98E07B7-FD92-6A02-4512-3A448C225B1F}"/>
              </a:ext>
            </a:extLst>
          </p:cNvPr>
          <p:cNvSpPr/>
          <p:nvPr/>
        </p:nvSpPr>
        <p:spPr>
          <a:xfrm>
            <a:off x="212916" y="2032731"/>
            <a:ext cx="14430184" cy="4062555"/>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2" name="TextBox 1">
            <a:extLst>
              <a:ext uri="{FF2B5EF4-FFF2-40B4-BE49-F238E27FC236}">
                <a16:creationId xmlns:a16="http://schemas.microsoft.com/office/drawing/2014/main" id="{0F4AA037-F8C5-BFF5-8089-38494527A70B}"/>
              </a:ext>
            </a:extLst>
          </p:cNvPr>
          <p:cNvSpPr txBox="1"/>
          <p:nvPr/>
        </p:nvSpPr>
        <p:spPr>
          <a:xfrm>
            <a:off x="516821" y="1280287"/>
            <a:ext cx="8654644" cy="424732"/>
          </a:xfrm>
          <a:prstGeom prst="rect">
            <a:avLst/>
          </a:prstGeom>
          <a:noFill/>
        </p:spPr>
        <p:txBody>
          <a:bodyPr wrap="square" rtlCol="0">
            <a:spAutoFit/>
          </a:bodyPr>
          <a:lstStyle/>
          <a:p>
            <a:pPr>
              <a:lnSpc>
                <a:spcPct val="90000"/>
              </a:lnSpc>
            </a:pPr>
            <a:r>
              <a:rPr lang="zh-cn" sz="2400" b="1" dirty="0">
                <a:solidFill>
                  <a:srgbClr val="292662"/>
                </a:solidFill>
                <a:latin typeface="Ubuntu" panose="020B0504030602030204" pitchFamily="34" charset="0"/>
                <a:ea typeface="SimSun" panose="02010600030101010101" pitchFamily="2" charset="-122"/>
              </a:rPr>
              <a:t>使用</a:t>
            </a:r>
            <a:r>
              <a:rPr lang="zh-cn" sz="2400" b="1" dirty="0">
                <a:solidFill>
                  <a:srgbClr val="F6891F"/>
                </a:solidFill>
                <a:latin typeface="Ubuntu" panose="020B0504030602030204" pitchFamily="34" charset="0"/>
                <a:ea typeface="SimSun" panose="02010600030101010101" pitchFamily="2" charset="-122"/>
              </a:rPr>
              <a:t>生动</a:t>
            </a:r>
            <a:r>
              <a:rPr lang="zh-cn" sz="2400" b="1" dirty="0">
                <a:solidFill>
                  <a:srgbClr val="292662"/>
                </a:solidFill>
                <a:latin typeface="Ubuntu" panose="020B0504030602030204" pitchFamily="34" charset="0"/>
                <a:ea typeface="SimSun" panose="02010600030101010101" pitchFamily="2" charset="-122"/>
              </a:rPr>
              <a:t>的行动词语</a:t>
            </a:r>
          </a:p>
        </p:txBody>
      </p:sp>
      <p:sp>
        <p:nvSpPr>
          <p:cNvPr id="4" name="TextBox 3">
            <a:extLst>
              <a:ext uri="{FF2B5EF4-FFF2-40B4-BE49-F238E27FC236}">
                <a16:creationId xmlns:a16="http://schemas.microsoft.com/office/drawing/2014/main" id="{B06F5952-4AC4-D81E-E5ED-FDA1F413421A}"/>
              </a:ext>
            </a:extLst>
          </p:cNvPr>
          <p:cNvSpPr txBox="1"/>
          <p:nvPr/>
        </p:nvSpPr>
        <p:spPr>
          <a:xfrm>
            <a:off x="1349846" y="2537239"/>
            <a:ext cx="1189264"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冲突</a:t>
            </a:r>
          </a:p>
        </p:txBody>
      </p:sp>
      <p:sp>
        <p:nvSpPr>
          <p:cNvPr id="5" name="TextBox 4">
            <a:extLst>
              <a:ext uri="{FF2B5EF4-FFF2-40B4-BE49-F238E27FC236}">
                <a16:creationId xmlns:a16="http://schemas.microsoft.com/office/drawing/2014/main" id="{2E9677EF-D87A-900E-7190-E70D079C9AD5}"/>
              </a:ext>
            </a:extLst>
          </p:cNvPr>
          <p:cNvSpPr txBox="1"/>
          <p:nvPr/>
        </p:nvSpPr>
        <p:spPr>
          <a:xfrm>
            <a:off x="2555369" y="2537239"/>
            <a:ext cx="1183093"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奔跑</a:t>
            </a:r>
          </a:p>
        </p:txBody>
      </p:sp>
      <p:sp>
        <p:nvSpPr>
          <p:cNvPr id="6" name="TextBox 5">
            <a:extLst>
              <a:ext uri="{FF2B5EF4-FFF2-40B4-BE49-F238E27FC236}">
                <a16:creationId xmlns:a16="http://schemas.microsoft.com/office/drawing/2014/main" id="{A29DE10F-8488-6C76-FA53-9F33FCAF8203}"/>
              </a:ext>
            </a:extLst>
          </p:cNvPr>
          <p:cNvSpPr txBox="1"/>
          <p:nvPr/>
        </p:nvSpPr>
        <p:spPr>
          <a:xfrm>
            <a:off x="4946574" y="2537239"/>
            <a:ext cx="1654252"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转换</a:t>
            </a:r>
          </a:p>
        </p:txBody>
      </p:sp>
      <p:sp>
        <p:nvSpPr>
          <p:cNvPr id="7" name="TextBox 6">
            <a:extLst>
              <a:ext uri="{FF2B5EF4-FFF2-40B4-BE49-F238E27FC236}">
                <a16:creationId xmlns:a16="http://schemas.microsoft.com/office/drawing/2014/main" id="{1952BEE9-5515-6A44-25B3-BDD1A52D8980}"/>
              </a:ext>
            </a:extLst>
          </p:cNvPr>
          <p:cNvSpPr txBox="1"/>
          <p:nvPr/>
        </p:nvSpPr>
        <p:spPr>
          <a:xfrm>
            <a:off x="3660031" y="2537239"/>
            <a:ext cx="1183093"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领导</a:t>
            </a:r>
          </a:p>
        </p:txBody>
      </p:sp>
      <p:sp>
        <p:nvSpPr>
          <p:cNvPr id="8" name="TextBox 7">
            <a:extLst>
              <a:ext uri="{FF2B5EF4-FFF2-40B4-BE49-F238E27FC236}">
                <a16:creationId xmlns:a16="http://schemas.microsoft.com/office/drawing/2014/main" id="{CB11AB38-D0C0-1C49-0E28-CC899B016A32}"/>
              </a:ext>
            </a:extLst>
          </p:cNvPr>
          <p:cNvSpPr txBox="1"/>
          <p:nvPr/>
        </p:nvSpPr>
        <p:spPr>
          <a:xfrm>
            <a:off x="6687658" y="2537239"/>
            <a:ext cx="1289393"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精心制作</a:t>
            </a:r>
          </a:p>
        </p:txBody>
      </p:sp>
      <p:sp>
        <p:nvSpPr>
          <p:cNvPr id="9" name="TextBox 8">
            <a:extLst>
              <a:ext uri="{FF2B5EF4-FFF2-40B4-BE49-F238E27FC236}">
                <a16:creationId xmlns:a16="http://schemas.microsoft.com/office/drawing/2014/main" id="{0D08DCB1-9294-667D-B6DE-E30DE6E35050}"/>
              </a:ext>
            </a:extLst>
          </p:cNvPr>
          <p:cNvSpPr txBox="1"/>
          <p:nvPr/>
        </p:nvSpPr>
        <p:spPr>
          <a:xfrm>
            <a:off x="1000879" y="3370474"/>
            <a:ext cx="1183093"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转动</a:t>
            </a:r>
          </a:p>
        </p:txBody>
      </p:sp>
      <p:sp>
        <p:nvSpPr>
          <p:cNvPr id="10" name="TextBox 9">
            <a:extLst>
              <a:ext uri="{FF2B5EF4-FFF2-40B4-BE49-F238E27FC236}">
                <a16:creationId xmlns:a16="http://schemas.microsoft.com/office/drawing/2014/main" id="{02D30205-B301-B06F-6DA6-5FA1B3ABDFA8}"/>
              </a:ext>
            </a:extLst>
          </p:cNvPr>
          <p:cNvSpPr txBox="1"/>
          <p:nvPr/>
        </p:nvSpPr>
        <p:spPr>
          <a:xfrm>
            <a:off x="7911573" y="2537239"/>
            <a:ext cx="1189264"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解决</a:t>
            </a:r>
          </a:p>
        </p:txBody>
      </p:sp>
      <p:sp>
        <p:nvSpPr>
          <p:cNvPr id="11" name="TextBox 10">
            <a:extLst>
              <a:ext uri="{FF2B5EF4-FFF2-40B4-BE49-F238E27FC236}">
                <a16:creationId xmlns:a16="http://schemas.microsoft.com/office/drawing/2014/main" id="{29E1D998-980B-CC69-0046-5747EE14CA46}"/>
              </a:ext>
            </a:extLst>
          </p:cNvPr>
          <p:cNvSpPr txBox="1"/>
          <p:nvPr/>
        </p:nvSpPr>
        <p:spPr>
          <a:xfrm>
            <a:off x="3815234" y="3368067"/>
            <a:ext cx="1312206" cy="415498"/>
          </a:xfrm>
          <a:prstGeom prst="rect">
            <a:avLst/>
          </a:prstGeom>
          <a:noFill/>
        </p:spPr>
        <p:txBody>
          <a:bodyPr wrap="square" rtlCol="0">
            <a:spAutoFit/>
          </a:bodyPr>
          <a:lstStyle/>
          <a:p>
            <a:pPr marL="0" lvl="1" algn="ctr"/>
            <a:r>
              <a:rPr lang="zh-cn" sz="2100" b="1" dirty="0">
                <a:solidFill>
                  <a:srgbClr val="F6891F"/>
                </a:solidFill>
                <a:latin typeface="Ubuntu Light" panose="020B0304030602030204" pitchFamily="34" charset="0"/>
                <a:ea typeface="SimSun" panose="02010600030101010101" pitchFamily="2" charset="-122"/>
              </a:rPr>
              <a:t>揭示</a:t>
            </a:r>
          </a:p>
        </p:txBody>
      </p:sp>
      <p:sp>
        <p:nvSpPr>
          <p:cNvPr id="12" name="TextBox 11">
            <a:extLst>
              <a:ext uri="{FF2B5EF4-FFF2-40B4-BE49-F238E27FC236}">
                <a16:creationId xmlns:a16="http://schemas.microsoft.com/office/drawing/2014/main" id="{94C2BA91-DD24-2CBA-C103-F917D5E602A1}"/>
              </a:ext>
            </a:extLst>
          </p:cNvPr>
          <p:cNvSpPr txBox="1"/>
          <p:nvPr/>
        </p:nvSpPr>
        <p:spPr>
          <a:xfrm>
            <a:off x="2252331" y="3368067"/>
            <a:ext cx="1407699"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发现</a:t>
            </a:r>
          </a:p>
        </p:txBody>
      </p:sp>
      <p:sp>
        <p:nvSpPr>
          <p:cNvPr id="13" name="TextBox 12">
            <a:extLst>
              <a:ext uri="{FF2B5EF4-FFF2-40B4-BE49-F238E27FC236}">
                <a16:creationId xmlns:a16="http://schemas.microsoft.com/office/drawing/2014/main" id="{4A59C728-DEB3-104B-6387-99FC528F8DB6}"/>
              </a:ext>
            </a:extLst>
          </p:cNvPr>
          <p:cNvSpPr txBox="1"/>
          <p:nvPr/>
        </p:nvSpPr>
        <p:spPr>
          <a:xfrm>
            <a:off x="5272064" y="3368067"/>
            <a:ext cx="1223915"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破解</a:t>
            </a:r>
          </a:p>
        </p:txBody>
      </p:sp>
      <p:sp>
        <p:nvSpPr>
          <p:cNvPr id="14" name="TextBox 13">
            <a:extLst>
              <a:ext uri="{FF2B5EF4-FFF2-40B4-BE49-F238E27FC236}">
                <a16:creationId xmlns:a16="http://schemas.microsoft.com/office/drawing/2014/main" id="{9BE6A03C-8414-95AD-3097-BD15882FD40F}"/>
              </a:ext>
            </a:extLst>
          </p:cNvPr>
          <p:cNvSpPr txBox="1"/>
          <p:nvPr/>
        </p:nvSpPr>
        <p:spPr>
          <a:xfrm>
            <a:off x="6604733" y="3368067"/>
            <a:ext cx="1189264"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学习</a:t>
            </a:r>
          </a:p>
        </p:txBody>
      </p:sp>
      <p:sp>
        <p:nvSpPr>
          <p:cNvPr id="15" name="TextBox 14">
            <a:extLst>
              <a:ext uri="{FF2B5EF4-FFF2-40B4-BE49-F238E27FC236}">
                <a16:creationId xmlns:a16="http://schemas.microsoft.com/office/drawing/2014/main" id="{42F2363D-3883-3C75-B055-74CAE6388B4B}"/>
              </a:ext>
            </a:extLst>
          </p:cNvPr>
          <p:cNvSpPr txBox="1"/>
          <p:nvPr/>
        </p:nvSpPr>
        <p:spPr>
          <a:xfrm>
            <a:off x="888695" y="4203709"/>
            <a:ext cx="1183093"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证明</a:t>
            </a:r>
          </a:p>
        </p:txBody>
      </p:sp>
      <p:sp>
        <p:nvSpPr>
          <p:cNvPr id="16" name="TextBox 15">
            <a:extLst>
              <a:ext uri="{FF2B5EF4-FFF2-40B4-BE49-F238E27FC236}">
                <a16:creationId xmlns:a16="http://schemas.microsoft.com/office/drawing/2014/main" id="{6567308A-A9D7-A935-D0CA-FA82FB368238}"/>
              </a:ext>
            </a:extLst>
          </p:cNvPr>
          <p:cNvSpPr txBox="1"/>
          <p:nvPr/>
        </p:nvSpPr>
        <p:spPr>
          <a:xfrm>
            <a:off x="3482588" y="4204262"/>
            <a:ext cx="1312206"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实现</a:t>
            </a:r>
          </a:p>
        </p:txBody>
      </p:sp>
      <p:sp>
        <p:nvSpPr>
          <p:cNvPr id="17" name="TextBox 16">
            <a:extLst>
              <a:ext uri="{FF2B5EF4-FFF2-40B4-BE49-F238E27FC236}">
                <a16:creationId xmlns:a16="http://schemas.microsoft.com/office/drawing/2014/main" id="{33B95F64-D47A-777E-50A7-8A9D1BC161CC}"/>
              </a:ext>
            </a:extLst>
          </p:cNvPr>
          <p:cNvSpPr txBox="1"/>
          <p:nvPr/>
        </p:nvSpPr>
        <p:spPr>
          <a:xfrm>
            <a:off x="2159623" y="4204262"/>
            <a:ext cx="1183093"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闪耀</a:t>
            </a:r>
          </a:p>
        </p:txBody>
      </p:sp>
      <p:sp>
        <p:nvSpPr>
          <p:cNvPr id="18" name="TextBox 17">
            <a:extLst>
              <a:ext uri="{FF2B5EF4-FFF2-40B4-BE49-F238E27FC236}">
                <a16:creationId xmlns:a16="http://schemas.microsoft.com/office/drawing/2014/main" id="{96BD9BF9-53D4-AD73-959B-8E7AA1961966}"/>
              </a:ext>
            </a:extLst>
          </p:cNvPr>
          <p:cNvSpPr txBox="1"/>
          <p:nvPr/>
        </p:nvSpPr>
        <p:spPr>
          <a:xfrm>
            <a:off x="4391764" y="5036945"/>
            <a:ext cx="1312206"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探索</a:t>
            </a:r>
          </a:p>
        </p:txBody>
      </p:sp>
      <p:sp>
        <p:nvSpPr>
          <p:cNvPr id="19" name="TextBox 18">
            <a:extLst>
              <a:ext uri="{FF2B5EF4-FFF2-40B4-BE49-F238E27FC236}">
                <a16:creationId xmlns:a16="http://schemas.microsoft.com/office/drawing/2014/main" id="{0F5DBC3D-6214-8AE2-968F-AC05042A9E69}"/>
              </a:ext>
            </a:extLst>
          </p:cNvPr>
          <p:cNvSpPr txBox="1"/>
          <p:nvPr/>
        </p:nvSpPr>
        <p:spPr>
          <a:xfrm>
            <a:off x="1349846" y="5036945"/>
            <a:ext cx="1600191" cy="415498"/>
          </a:xfrm>
          <a:prstGeom prst="rect">
            <a:avLst/>
          </a:prstGeom>
          <a:noFill/>
        </p:spPr>
        <p:txBody>
          <a:bodyPr wrap="square" rtlCol="0">
            <a:spAutoFit/>
          </a:bodyPr>
          <a:lstStyle/>
          <a:p>
            <a:pPr algn="ctr"/>
            <a:r>
              <a:rPr lang="zh-cn" sz="2100" b="1" dirty="0">
                <a:solidFill>
                  <a:srgbClr val="F6891F"/>
                </a:solidFill>
                <a:latin typeface="Ubuntu Light" panose="020B0304030602030204" pitchFamily="34" charset="0"/>
                <a:ea typeface="SimSun" panose="02010600030101010101" pitchFamily="2" charset="-122"/>
              </a:rPr>
              <a:t>克服</a:t>
            </a:r>
          </a:p>
        </p:txBody>
      </p:sp>
      <p:sp>
        <p:nvSpPr>
          <p:cNvPr id="20" name="TextBox 19">
            <a:extLst>
              <a:ext uri="{FF2B5EF4-FFF2-40B4-BE49-F238E27FC236}">
                <a16:creationId xmlns:a16="http://schemas.microsoft.com/office/drawing/2014/main" id="{5003863B-A83E-06EF-C562-A7FA3FB170FC}"/>
              </a:ext>
            </a:extLst>
          </p:cNvPr>
          <p:cNvSpPr txBox="1"/>
          <p:nvPr/>
        </p:nvSpPr>
        <p:spPr>
          <a:xfrm>
            <a:off x="6428833" y="4212666"/>
            <a:ext cx="1189264"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拥抱</a:t>
            </a:r>
          </a:p>
        </p:txBody>
      </p:sp>
      <p:sp>
        <p:nvSpPr>
          <p:cNvPr id="21" name="TextBox 20">
            <a:extLst>
              <a:ext uri="{FF2B5EF4-FFF2-40B4-BE49-F238E27FC236}">
                <a16:creationId xmlns:a16="http://schemas.microsoft.com/office/drawing/2014/main" id="{92675425-AA82-67D2-9E31-AF33A2AB226F}"/>
              </a:ext>
            </a:extLst>
          </p:cNvPr>
          <p:cNvSpPr txBox="1"/>
          <p:nvPr/>
        </p:nvSpPr>
        <p:spPr>
          <a:xfrm>
            <a:off x="4992483" y="4212666"/>
            <a:ext cx="1312206" cy="415498"/>
          </a:xfrm>
          <a:prstGeom prst="rect">
            <a:avLst/>
          </a:prstGeom>
          <a:noFill/>
        </p:spPr>
        <p:txBody>
          <a:bodyPr wrap="square" rtlCol="0">
            <a:spAutoFit/>
          </a:bodyPr>
          <a:lstStyle/>
          <a:p>
            <a:pPr marL="0" lvl="1" algn="ctr"/>
            <a:r>
              <a:rPr lang="zh-cn" sz="2100" b="1" dirty="0">
                <a:solidFill>
                  <a:srgbClr val="F6891F"/>
                </a:solidFill>
                <a:latin typeface="Ubuntu Light" panose="020B0304030602030204" pitchFamily="34" charset="0"/>
                <a:ea typeface="SimSun" panose="02010600030101010101" pitchFamily="2" charset="-122"/>
              </a:rPr>
              <a:t>引导</a:t>
            </a:r>
          </a:p>
        </p:txBody>
      </p:sp>
      <p:sp>
        <p:nvSpPr>
          <p:cNvPr id="22" name="TextBox 21">
            <a:extLst>
              <a:ext uri="{FF2B5EF4-FFF2-40B4-BE49-F238E27FC236}">
                <a16:creationId xmlns:a16="http://schemas.microsoft.com/office/drawing/2014/main" id="{3B22D35F-6F6B-7615-885C-0CA68873DE74}"/>
              </a:ext>
            </a:extLst>
          </p:cNvPr>
          <p:cNvSpPr txBox="1"/>
          <p:nvPr/>
        </p:nvSpPr>
        <p:spPr>
          <a:xfrm>
            <a:off x="3065349" y="5036945"/>
            <a:ext cx="1183093"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构建</a:t>
            </a:r>
          </a:p>
        </p:txBody>
      </p:sp>
      <p:sp>
        <p:nvSpPr>
          <p:cNvPr id="23" name="TextBox 22">
            <a:extLst>
              <a:ext uri="{FF2B5EF4-FFF2-40B4-BE49-F238E27FC236}">
                <a16:creationId xmlns:a16="http://schemas.microsoft.com/office/drawing/2014/main" id="{B97C7EC4-30C9-3C39-E977-029FF007E112}"/>
              </a:ext>
            </a:extLst>
          </p:cNvPr>
          <p:cNvSpPr txBox="1"/>
          <p:nvPr/>
        </p:nvSpPr>
        <p:spPr>
          <a:xfrm>
            <a:off x="5800785" y="5036945"/>
            <a:ext cx="1223915" cy="415498"/>
          </a:xfrm>
          <a:prstGeom prst="rect">
            <a:avLst/>
          </a:prstGeom>
          <a:noFill/>
        </p:spPr>
        <p:txBody>
          <a:bodyPr wrap="square" rtlCol="0">
            <a:spAutoFit/>
          </a:bodyPr>
          <a:lstStyle/>
          <a:p>
            <a:pPr algn="ctr"/>
            <a:r>
              <a:rPr lang="zh-cn" sz="2100" b="1" dirty="0">
                <a:solidFill>
                  <a:srgbClr val="292662"/>
                </a:solidFill>
                <a:latin typeface="Ubuntu Light" panose="020B0304030602030204" pitchFamily="34" charset="0"/>
                <a:ea typeface="SimSun" panose="02010600030101010101" pitchFamily="2" charset="-122"/>
              </a:rPr>
              <a:t>培训</a:t>
            </a:r>
          </a:p>
        </p:txBody>
      </p:sp>
      <p:pic>
        <p:nvPicPr>
          <p:cNvPr id="25" name="Graphic 24">
            <a:extLst>
              <a:ext uri="{FF2B5EF4-FFF2-40B4-BE49-F238E27FC236}">
                <a16:creationId xmlns:a16="http://schemas.microsoft.com/office/drawing/2014/main" id="{7B2E47CF-D2EF-F5F4-38DF-5C645ACAD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7032" y="3618996"/>
            <a:ext cx="4224952" cy="3356718"/>
          </a:xfrm>
          <a:prstGeom prst="rect">
            <a:avLst/>
          </a:prstGeom>
        </p:spPr>
      </p:pic>
      <p:sp>
        <p:nvSpPr>
          <p:cNvPr id="30" name="Text Placeholder 29">
            <a:extLst>
              <a:ext uri="{FF2B5EF4-FFF2-40B4-BE49-F238E27FC236}">
                <a16:creationId xmlns:a16="http://schemas.microsoft.com/office/drawing/2014/main" id="{12840BD3-57A3-BE3E-E1F4-9407EC709828}"/>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24" name="Text Placeholder 1">
            <a:extLst>
              <a:ext uri="{FF2B5EF4-FFF2-40B4-BE49-F238E27FC236}">
                <a16:creationId xmlns:a16="http://schemas.microsoft.com/office/drawing/2014/main" id="{7FD62A31-1943-B64F-8D2E-E2BEA2C19220}"/>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26" name="Text Placeholder 3">
            <a:extLst>
              <a:ext uri="{FF2B5EF4-FFF2-40B4-BE49-F238E27FC236}">
                <a16:creationId xmlns:a16="http://schemas.microsoft.com/office/drawing/2014/main" id="{2E188D90-C0A9-867C-4A6F-3F68C8FCBA8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1125408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C644-1470-B99C-2088-A8B433C3C41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8E51504-E42D-2EDD-04BF-22B982C1083D}"/>
              </a:ext>
            </a:extLst>
          </p:cNvPr>
          <p:cNvSpPr/>
          <p:nvPr/>
        </p:nvSpPr>
        <p:spPr>
          <a:xfrm>
            <a:off x="954961" y="3948545"/>
            <a:ext cx="10103951" cy="1721383"/>
          </a:xfrm>
          <a:prstGeom prst="roundRect">
            <a:avLst>
              <a:gd name="adj" fmla="val 1307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BD742209-1601-4C68-4C95-598F212871DB}"/>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6" name="TextBox 5">
            <a:extLst>
              <a:ext uri="{FF2B5EF4-FFF2-40B4-BE49-F238E27FC236}">
                <a16:creationId xmlns:a16="http://schemas.microsoft.com/office/drawing/2014/main" id="{FAED3EBB-98FA-8C44-9CFB-007205E4EAA6}"/>
              </a:ext>
            </a:extLst>
          </p:cNvPr>
          <p:cNvSpPr txBox="1"/>
          <p:nvPr/>
        </p:nvSpPr>
        <p:spPr>
          <a:xfrm>
            <a:off x="4714610" y="4600877"/>
            <a:ext cx="2677178" cy="681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a:lnSpc>
                <a:spcPct val="110000"/>
              </a:lnSpc>
            </a:pPr>
            <a:r>
              <a:rPr lang="zh-cn" kern="0" dirty="0">
                <a:solidFill>
                  <a:srgbClr val="F7F5E8"/>
                </a:solidFill>
                <a:latin typeface="Ubuntu" panose="020B0504030602030204" pitchFamily="34" charset="0"/>
                <a:ea typeface="SimSun" panose="02010600030101010101" pitchFamily="2" charset="-122"/>
                <a:cs typeface="Avenir Book" charset="0"/>
                <a:sym typeface="Helvetica Neue"/>
              </a:rPr>
              <a:t>花时间</a:t>
            </a:r>
            <a:r>
              <a:rPr lang="zh-cn" b="1" kern="0" dirty="0">
                <a:solidFill>
                  <a:srgbClr val="F6891F"/>
                </a:solidFill>
                <a:latin typeface="Ubuntu" panose="020B0504030602030204" pitchFamily="34" charset="0"/>
                <a:ea typeface="SimSun" panose="02010600030101010101" pitchFamily="2" charset="-122"/>
                <a:cs typeface="Avenir Book" charset="0"/>
                <a:sym typeface="Helvetica Neue"/>
              </a:rPr>
              <a:t>清楚地解释</a:t>
            </a:r>
            <a:r>
              <a:rPr lang="zh-cn" kern="0" dirty="0">
                <a:solidFill>
                  <a:srgbClr val="F7F5E8"/>
                </a:solidFill>
                <a:latin typeface="Ubuntu" panose="020B0504030602030204" pitchFamily="34" charset="0"/>
                <a:ea typeface="SimSun" panose="02010600030101010101" pitchFamily="2" charset="-122"/>
                <a:cs typeface="Avenir Book" charset="0"/>
                <a:sym typeface="Helvetica Neue"/>
              </a:rPr>
              <a:t>特奥会工作如何带来积极的变化。</a:t>
            </a:r>
          </a:p>
        </p:txBody>
      </p:sp>
      <p:sp>
        <p:nvSpPr>
          <p:cNvPr id="8" name="TextBox 7">
            <a:extLst>
              <a:ext uri="{FF2B5EF4-FFF2-40B4-BE49-F238E27FC236}">
                <a16:creationId xmlns:a16="http://schemas.microsoft.com/office/drawing/2014/main" id="{F9A87957-FCF7-5A53-BBD5-432D06208BFE}"/>
              </a:ext>
            </a:extLst>
          </p:cNvPr>
          <p:cNvSpPr txBox="1"/>
          <p:nvPr/>
        </p:nvSpPr>
        <p:spPr>
          <a:xfrm>
            <a:off x="1530486" y="4644309"/>
            <a:ext cx="2440623" cy="681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nSpc>
                <a:spcPct val="110000"/>
              </a:lnSpc>
            </a:pPr>
            <a:r>
              <a:rPr lang="zh-cn" b="1" dirty="0">
                <a:solidFill>
                  <a:srgbClr val="F6891F"/>
                </a:solidFill>
                <a:latin typeface="Ubuntu" panose="020B0504030602030204" pitchFamily="34" charset="0"/>
                <a:ea typeface="SimSun" panose="02010600030101010101" pitchFamily="2" charset="-122"/>
              </a:rPr>
              <a:t>选择</a:t>
            </a:r>
            <a:r>
              <a:rPr lang="zh-cn" dirty="0">
                <a:solidFill>
                  <a:srgbClr val="F7F5E8"/>
                </a:solidFill>
                <a:latin typeface="Ubuntu" panose="020B0504030602030204" pitchFamily="34" charset="0"/>
                <a:ea typeface="SimSun" panose="02010600030101010101" pitchFamily="2" charset="-122"/>
              </a:rPr>
              <a:t>那些生活中发生了巨大变化的人的故事。</a:t>
            </a:r>
          </a:p>
        </p:txBody>
      </p:sp>
      <p:sp>
        <p:nvSpPr>
          <p:cNvPr id="7" name="Title 1">
            <a:extLst>
              <a:ext uri="{FF2B5EF4-FFF2-40B4-BE49-F238E27FC236}">
                <a16:creationId xmlns:a16="http://schemas.microsoft.com/office/drawing/2014/main" id="{D24AE381-5664-177C-7CA9-E83D33FD143F}"/>
              </a:ext>
            </a:extLst>
          </p:cNvPr>
          <p:cNvSpPr txBox="1">
            <a:spLocks/>
          </p:cNvSpPr>
          <p:nvPr/>
        </p:nvSpPr>
        <p:spPr>
          <a:xfrm>
            <a:off x="8051971" y="4600877"/>
            <a:ext cx="1745304" cy="1069051"/>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sz="1800" dirty="0">
                <a:solidFill>
                  <a:srgbClr val="F7F5E8"/>
                </a:solidFill>
                <a:latin typeface="Ubuntu" panose="020B0504030602030204" pitchFamily="34" charset="0"/>
                <a:ea typeface="SimSun" panose="02010600030101010101" pitchFamily="2" charset="-122"/>
              </a:rPr>
              <a:t>始终牢记展示</a:t>
            </a:r>
            <a:r>
              <a:rPr lang="zh-cn" sz="1800" b="1" dirty="0">
                <a:solidFill>
                  <a:srgbClr val="F6891F"/>
                </a:solidFill>
                <a:latin typeface="Ubuntu" panose="020B0504030602030204" pitchFamily="34" charset="0"/>
                <a:ea typeface="SimSun" panose="02010600030101010101" pitchFamily="2" charset="-122"/>
              </a:rPr>
              <a:t>需求</a:t>
            </a:r>
            <a:r>
              <a:rPr lang="zh-cn" sz="1800" dirty="0">
                <a:solidFill>
                  <a:srgbClr val="F7F5E8"/>
                </a:solidFill>
                <a:latin typeface="Ubuntu" panose="020B0504030602030204" pitchFamily="34" charset="0"/>
                <a:ea typeface="SimSun" panose="02010600030101010101" pitchFamily="2" charset="-122"/>
              </a:rPr>
              <a:t>和</a:t>
            </a:r>
            <a:r>
              <a:rPr lang="zh-cn" sz="1800" b="1" dirty="0">
                <a:solidFill>
                  <a:srgbClr val="F6891F"/>
                </a:solidFill>
                <a:latin typeface="Ubuntu" panose="020B0504030602030204" pitchFamily="34" charset="0"/>
                <a:ea typeface="SimSun" panose="02010600030101010101" pitchFamily="2" charset="-122"/>
              </a:rPr>
              <a:t>影响力</a:t>
            </a:r>
            <a:r>
              <a:rPr lang="zh-cn" sz="1800" dirty="0">
                <a:solidFill>
                  <a:srgbClr val="F7F5E8"/>
                </a:solidFill>
                <a:latin typeface="Ubuntu" panose="020B0504030602030204" pitchFamily="34" charset="0"/>
                <a:ea typeface="SimSun" panose="02010600030101010101" pitchFamily="2" charset="-122"/>
              </a:rPr>
              <a:t>。</a:t>
            </a:r>
          </a:p>
        </p:txBody>
      </p:sp>
      <p:pic>
        <p:nvPicPr>
          <p:cNvPr id="19" name="Picture 18" descr="一个孩子在展示他的肌肉&#10;&#10;自动生成的描述">
            <a:extLst>
              <a:ext uri="{FF2B5EF4-FFF2-40B4-BE49-F238E27FC236}">
                <a16:creationId xmlns:a16="http://schemas.microsoft.com/office/drawing/2014/main" id="{41EC174E-7A03-A6AB-870E-201B5AE74F51}"/>
              </a:ext>
            </a:extLst>
          </p:cNvPr>
          <p:cNvPicPr>
            <a:picLocks noChangeAspect="1"/>
          </p:cNvPicPr>
          <p:nvPr/>
        </p:nvPicPr>
        <p:blipFill rotWithShape="1">
          <a:blip r:embed="rId3">
            <a:extLst>
              <a:ext uri="{28A0092B-C50C-407E-A947-70E740481C1C}">
                <a14:useLocalDpi xmlns:a14="http://schemas.microsoft.com/office/drawing/2010/main" val="0"/>
              </a:ext>
            </a:extLst>
          </a:blip>
          <a:srcRect t="16562" b="44178"/>
          <a:stretch/>
        </p:blipFill>
        <p:spPr>
          <a:xfrm>
            <a:off x="954961" y="1410766"/>
            <a:ext cx="10103951" cy="2957745"/>
          </a:xfrm>
          <a:prstGeom prst="rect">
            <a:avLst/>
          </a:prstGeom>
        </p:spPr>
      </p:pic>
      <p:pic>
        <p:nvPicPr>
          <p:cNvPr id="22" name="Graphic 21">
            <a:extLst>
              <a:ext uri="{FF2B5EF4-FFF2-40B4-BE49-F238E27FC236}">
                <a16:creationId xmlns:a16="http://schemas.microsoft.com/office/drawing/2014/main" id="{677E170C-7A82-42C6-1FC0-D78DD5F6FC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73481" y="4221979"/>
            <a:ext cx="347725" cy="347725"/>
          </a:xfrm>
          <a:prstGeom prst="rect">
            <a:avLst/>
          </a:prstGeom>
        </p:spPr>
      </p:pic>
      <p:pic>
        <p:nvPicPr>
          <p:cNvPr id="25" name="Graphic 24">
            <a:extLst>
              <a:ext uri="{FF2B5EF4-FFF2-40B4-BE49-F238E27FC236}">
                <a16:creationId xmlns:a16="http://schemas.microsoft.com/office/drawing/2014/main" id="{ECCEE64D-AB5D-FFE5-7254-6C73C8D44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031188" y="4216219"/>
            <a:ext cx="347725" cy="347725"/>
          </a:xfrm>
          <a:prstGeom prst="rect">
            <a:avLst/>
          </a:prstGeom>
        </p:spPr>
      </p:pic>
      <p:pic>
        <p:nvPicPr>
          <p:cNvPr id="26" name="Graphic 25">
            <a:extLst>
              <a:ext uri="{FF2B5EF4-FFF2-40B4-BE49-F238E27FC236}">
                <a16:creationId xmlns:a16="http://schemas.microsoft.com/office/drawing/2014/main" id="{C267CE70-6DDF-494F-8F79-091148855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650820" y="4216219"/>
            <a:ext cx="347725" cy="347725"/>
          </a:xfrm>
          <a:prstGeom prst="rect">
            <a:avLst/>
          </a:prstGeom>
        </p:spPr>
      </p:pic>
      <p:sp>
        <p:nvSpPr>
          <p:cNvPr id="5" name="Text Placeholder 1">
            <a:extLst>
              <a:ext uri="{FF2B5EF4-FFF2-40B4-BE49-F238E27FC236}">
                <a16:creationId xmlns:a16="http://schemas.microsoft.com/office/drawing/2014/main" id="{6EF7A54D-94C1-2B53-D709-965AC3775B12}"/>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9" name="Text Placeholder 3">
            <a:extLst>
              <a:ext uri="{FF2B5EF4-FFF2-40B4-BE49-F238E27FC236}">
                <a16:creationId xmlns:a16="http://schemas.microsoft.com/office/drawing/2014/main" id="{6708D24E-98D0-F7FC-5C28-B5F024EAD703}"/>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4290770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E7CB-48BA-FF9C-D49E-1CC8AE238AC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1573C10-C50F-90E3-C367-3A6F530416C4}"/>
              </a:ext>
            </a:extLst>
          </p:cNvPr>
          <p:cNvSpPr>
            <a:spLocks noGrp="1"/>
          </p:cNvSpPr>
          <p:nvPr>
            <p:ph type="body" sz="quarter" idx="12"/>
          </p:nvPr>
        </p:nvSpPr>
        <p:spPr>
          <a:xfrm>
            <a:off x="9339945" y="575623"/>
            <a:ext cx="528061" cy="356260"/>
          </a:xfrm>
        </p:spPr>
        <p:txBody>
          <a:bodyPr/>
          <a:lstStyle/>
          <a:p>
            <a:r>
              <a:rPr lang="zh-cn" dirty="0">
                <a:ea typeface="SimSun" panose="02010600030101010101" pitchFamily="2" charset="-122"/>
              </a:rPr>
              <a:t>1.4.</a:t>
            </a:r>
          </a:p>
        </p:txBody>
      </p:sp>
      <p:sp>
        <p:nvSpPr>
          <p:cNvPr id="7" name="TextBox 6">
            <a:extLst>
              <a:ext uri="{FF2B5EF4-FFF2-40B4-BE49-F238E27FC236}">
                <a16:creationId xmlns:a16="http://schemas.microsoft.com/office/drawing/2014/main" id="{840E7B32-B3CB-8FDF-ABF5-D72793AD7DA7}"/>
              </a:ext>
            </a:extLst>
          </p:cNvPr>
          <p:cNvSpPr txBox="1"/>
          <p:nvPr/>
        </p:nvSpPr>
        <p:spPr>
          <a:xfrm>
            <a:off x="5410200" y="2836595"/>
            <a:ext cx="5536474" cy="1205715"/>
          </a:xfrm>
          <a:prstGeom prst="rect">
            <a:avLst/>
          </a:prstGeom>
          <a:noFill/>
        </p:spPr>
        <p:txBody>
          <a:bodyPr wrap="square" rtlCol="0">
            <a:spAutoFit/>
          </a:bodyPr>
          <a:lstStyle/>
          <a:p>
            <a:pPr>
              <a:lnSpc>
                <a:spcPct val="120000"/>
              </a:lnSpc>
              <a:spcAft>
                <a:spcPts val="600"/>
              </a:spcAft>
            </a:pPr>
            <a:r>
              <a:rPr lang="zh-cn" b="1" dirty="0">
                <a:solidFill>
                  <a:srgbClr val="F6891F"/>
                </a:solidFill>
                <a:latin typeface="Ubuntu" panose="020B0504030602030204" pitchFamily="34" charset="0"/>
                <a:ea typeface="SimSun" panose="02010600030101010101" pitchFamily="2" charset="-122"/>
              </a:rPr>
              <a:t>想想您所知道的您所在成员组织中特奥会所做的工作。</a:t>
            </a:r>
          </a:p>
          <a:p>
            <a:pPr marL="5334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这项工作的目的是什么？</a:t>
            </a:r>
          </a:p>
          <a:p>
            <a:pPr marL="533400" indent="-355600">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您应该寻找什么样的影响力？</a:t>
            </a:r>
          </a:p>
        </p:txBody>
      </p:sp>
      <p:sp>
        <p:nvSpPr>
          <p:cNvPr id="9" name="Rectangle: Rounded Corners 8">
            <a:extLst>
              <a:ext uri="{FF2B5EF4-FFF2-40B4-BE49-F238E27FC236}">
                <a16:creationId xmlns:a16="http://schemas.microsoft.com/office/drawing/2014/main" id="{AB685B64-4E96-D467-7695-E40A8542C068}"/>
              </a:ext>
            </a:extLst>
          </p:cNvPr>
          <p:cNvSpPr/>
          <p:nvPr/>
        </p:nvSpPr>
        <p:spPr>
          <a:xfrm>
            <a:off x="-351419"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ea typeface="SimSun" panose="02010600030101010101" pitchFamily="2" charset="-122"/>
            </a:endParaRPr>
          </a:p>
        </p:txBody>
      </p:sp>
      <p:sp>
        <p:nvSpPr>
          <p:cNvPr id="5" name="TextBox 4">
            <a:extLst>
              <a:ext uri="{FF2B5EF4-FFF2-40B4-BE49-F238E27FC236}">
                <a16:creationId xmlns:a16="http://schemas.microsoft.com/office/drawing/2014/main" id="{E8C5C930-B9F3-FDEC-160D-6C5D59CA3AEB}"/>
              </a:ext>
            </a:extLst>
          </p:cNvPr>
          <p:cNvSpPr txBox="1"/>
          <p:nvPr/>
        </p:nvSpPr>
        <p:spPr>
          <a:xfrm>
            <a:off x="1794882" y="1968665"/>
            <a:ext cx="1697256" cy="867930"/>
          </a:xfrm>
          <a:prstGeom prst="rect">
            <a:avLst/>
          </a:prstGeom>
          <a:noFill/>
        </p:spPr>
        <p:txBody>
          <a:bodyPr wrap="square" rtlCol="0">
            <a:spAutoFit/>
          </a:bodyPr>
          <a:lstStyle/>
          <a:p>
            <a:pPr>
              <a:lnSpc>
                <a:spcPct val="90000"/>
              </a:lnSpc>
              <a:spcAft>
                <a:spcPts val="800"/>
              </a:spcAft>
            </a:pPr>
            <a:r>
              <a:rPr lang="zh-cn" sz="2800" b="1" dirty="0">
                <a:solidFill>
                  <a:srgbClr val="F6891F"/>
                </a:solidFill>
                <a:latin typeface="Ubuntu" panose="020B0504030602030204" pitchFamily="34" charset="0"/>
                <a:ea typeface="SimSun" panose="02010600030101010101" pitchFamily="2" charset="-122"/>
              </a:rPr>
              <a:t>影响力故事讨论</a:t>
            </a:r>
          </a:p>
        </p:txBody>
      </p:sp>
      <p:pic>
        <p:nvPicPr>
          <p:cNvPr id="8" name="Graphic 7">
            <a:extLst>
              <a:ext uri="{FF2B5EF4-FFF2-40B4-BE49-F238E27FC236}">
                <a16:creationId xmlns:a16="http://schemas.microsoft.com/office/drawing/2014/main" id="{7FD55136-ED85-71F6-AF3F-A63E2965D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
        <p:nvSpPr>
          <p:cNvPr id="6" name="Text Placeholder 1">
            <a:extLst>
              <a:ext uri="{FF2B5EF4-FFF2-40B4-BE49-F238E27FC236}">
                <a16:creationId xmlns:a16="http://schemas.microsoft.com/office/drawing/2014/main" id="{1354C05E-9456-73F9-09AD-7712316C4966}"/>
              </a:ext>
            </a:extLst>
          </p:cNvPr>
          <p:cNvSpPr>
            <a:spLocks noGrp="1"/>
          </p:cNvSpPr>
          <p:nvPr>
            <p:ph type="body" sz="quarter" idx="11"/>
          </p:nvPr>
        </p:nvSpPr>
        <p:spPr>
          <a:xfrm>
            <a:off x="9753601" y="444728"/>
            <a:ext cx="2155371" cy="632958"/>
          </a:xfrm>
        </p:spPr>
        <p:txBody>
          <a:bodyPr>
            <a:normAutofit/>
          </a:bodyPr>
          <a:lstStyle/>
          <a:p>
            <a:r>
              <a:rPr lang="zh-cn" sz="1300" i="0" dirty="0"/>
              <a:t>讲述影响力故事</a:t>
            </a:r>
          </a:p>
        </p:txBody>
      </p:sp>
      <p:sp>
        <p:nvSpPr>
          <p:cNvPr id="10" name="Text Placeholder 3">
            <a:extLst>
              <a:ext uri="{FF2B5EF4-FFF2-40B4-BE49-F238E27FC236}">
                <a16:creationId xmlns:a16="http://schemas.microsoft.com/office/drawing/2014/main" id="{2458023D-42F9-1297-8546-B117D72AA850}"/>
              </a:ext>
            </a:extLst>
          </p:cNvPr>
          <p:cNvSpPr>
            <a:spLocks noGrp="1"/>
          </p:cNvSpPr>
          <p:nvPr>
            <p:ph type="body" sz="quarter" idx="13"/>
          </p:nvPr>
        </p:nvSpPr>
        <p:spPr>
          <a:xfrm>
            <a:off x="9797275" y="111820"/>
            <a:ext cx="2155371" cy="332016"/>
          </a:xfrm>
        </p:spPr>
        <p:txBody>
          <a:bodyPr/>
          <a:lstStyle/>
          <a:p>
            <a:r>
              <a:rPr lang="zh-cn" i="0" dirty="0"/>
              <a:t>第一天</a:t>
            </a:r>
          </a:p>
        </p:txBody>
      </p:sp>
    </p:spTree>
    <p:extLst>
      <p:ext uri="{BB962C8B-B14F-4D97-AF65-F5344CB8AC3E}">
        <p14:creationId xmlns:p14="http://schemas.microsoft.com/office/powerpoint/2010/main" val="2389998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EF28A8-BB9D-4BE2-2FFA-AEBB765530AC}"/>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6" name="Text Placeholder 5">
            <a:extLst>
              <a:ext uri="{FF2B5EF4-FFF2-40B4-BE49-F238E27FC236}">
                <a16:creationId xmlns:a16="http://schemas.microsoft.com/office/drawing/2014/main" id="{FCD54328-59AF-5C85-2E8A-FB9DE2351329}"/>
              </a:ext>
            </a:extLst>
          </p:cNvPr>
          <p:cNvSpPr>
            <a:spLocks noGrp="1"/>
          </p:cNvSpPr>
          <p:nvPr>
            <p:ph type="body" sz="quarter" idx="11"/>
          </p:nvPr>
        </p:nvSpPr>
        <p:spPr/>
        <p:txBody>
          <a:bodyPr/>
          <a:lstStyle/>
          <a:p>
            <a:r>
              <a:rPr lang="zh-cn" dirty="0">
                <a:ea typeface="SimSun" panose="02010600030101010101" pitchFamily="2" charset="-122"/>
              </a:rPr>
              <a:t>兄弟姐妹参与</a:t>
            </a:r>
          </a:p>
        </p:txBody>
      </p:sp>
      <p:sp>
        <p:nvSpPr>
          <p:cNvPr id="7" name="Text Placeholder 6">
            <a:extLst>
              <a:ext uri="{FF2B5EF4-FFF2-40B4-BE49-F238E27FC236}">
                <a16:creationId xmlns:a16="http://schemas.microsoft.com/office/drawing/2014/main" id="{09617CF3-A228-A679-B4CA-459FBDFCD1BD}"/>
              </a:ext>
            </a:extLst>
          </p:cNvPr>
          <p:cNvSpPr>
            <a:spLocks noGrp="1"/>
          </p:cNvSpPr>
          <p:nvPr>
            <p:ph type="body" sz="quarter" idx="12"/>
          </p:nvPr>
        </p:nvSpPr>
        <p:spPr>
          <a:xfrm>
            <a:off x="4702174" y="3238012"/>
            <a:ext cx="957943" cy="514481"/>
          </a:xfrm>
        </p:spPr>
        <p:txBody>
          <a:bodyPr>
            <a:normAutofit fontScale="92500" lnSpcReduction="20000"/>
          </a:bodyPr>
          <a:lstStyle/>
          <a:p>
            <a:r>
              <a:rPr lang="zh-cn" dirty="0">
                <a:ea typeface="SimSun" panose="02010600030101010101" pitchFamily="2" charset="-122"/>
              </a:rPr>
              <a:t>1.4.</a:t>
            </a:r>
          </a:p>
        </p:txBody>
      </p:sp>
      <p:sp>
        <p:nvSpPr>
          <p:cNvPr id="8" name="Text Placeholder 7">
            <a:extLst>
              <a:ext uri="{FF2B5EF4-FFF2-40B4-BE49-F238E27FC236}">
                <a16:creationId xmlns:a16="http://schemas.microsoft.com/office/drawing/2014/main" id="{E2BF4596-D8AE-ACE5-E8AF-E2BB61D3AABD}"/>
              </a:ext>
            </a:extLst>
          </p:cNvPr>
          <p:cNvSpPr>
            <a:spLocks noGrp="1"/>
          </p:cNvSpPr>
          <p:nvPr>
            <p:ph type="body" sz="quarter" idx="13"/>
          </p:nvPr>
        </p:nvSpPr>
        <p:spPr/>
        <p:txBody>
          <a:bodyPr>
            <a:normAutofit/>
          </a:bodyPr>
          <a:lstStyle/>
          <a:p>
            <a:r>
              <a:rPr lang="zh-cn" dirty="0">
                <a:ea typeface="SimSun" panose="02010600030101010101" pitchFamily="2" charset="-122"/>
              </a:rPr>
              <a:t>1</a:t>
            </a:r>
          </a:p>
        </p:txBody>
      </p:sp>
    </p:spTree>
    <p:extLst>
      <p:ext uri="{BB962C8B-B14F-4D97-AF65-F5344CB8AC3E}">
        <p14:creationId xmlns:p14="http://schemas.microsoft.com/office/powerpoint/2010/main" val="160030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1D7F-2186-EF6B-AFAE-ABF6CEF91C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D55EA-3D68-D199-9F83-CC6A9DFD9172}"/>
              </a:ext>
            </a:extLst>
          </p:cNvPr>
          <p:cNvSpPr>
            <a:spLocks noGrp="1"/>
          </p:cNvSpPr>
          <p:nvPr>
            <p:ph type="body" sz="quarter" idx="4294967295"/>
          </p:nvPr>
        </p:nvSpPr>
        <p:spPr>
          <a:xfrm>
            <a:off x="9742716" y="600891"/>
            <a:ext cx="2046514" cy="476794"/>
          </a:xfrm>
        </p:spPr>
        <p:txBody>
          <a:bodyPr>
            <a:noAutofit/>
          </a:bodyPr>
          <a:lstStyle/>
          <a:p>
            <a:pPr marL="0" indent="0">
              <a:lnSpc>
                <a:spcPct val="110000"/>
              </a:lnSpc>
              <a:spcBef>
                <a:spcPts val="0"/>
              </a:spcBef>
              <a:buNone/>
            </a:pPr>
            <a:r>
              <a:rPr lang="zh-cn" altLang="en-US" sz="1300" b="1" dirty="0">
                <a:solidFill>
                  <a:schemeClr val="bg1"/>
                </a:solidFill>
                <a:latin typeface="Ubuntu Light" panose="020B0304030602030204" pitchFamily="34" charset="0"/>
                <a:ea typeface="SimSun" panose="02010600030101010101" pitchFamily="2" charset="-122"/>
              </a:rPr>
              <a:t>兄弟姐妹参与</a:t>
            </a:r>
          </a:p>
        </p:txBody>
      </p:sp>
      <p:sp>
        <p:nvSpPr>
          <p:cNvPr id="3" name="Text Placeholder 2">
            <a:extLst>
              <a:ext uri="{FF2B5EF4-FFF2-40B4-BE49-F238E27FC236}">
                <a16:creationId xmlns:a16="http://schemas.microsoft.com/office/drawing/2014/main" id="{239AF5F3-61AC-F19B-5D98-C5C7ACB29C0B}"/>
              </a:ext>
            </a:extLst>
          </p:cNvPr>
          <p:cNvSpPr>
            <a:spLocks noGrp="1"/>
          </p:cNvSpPr>
          <p:nvPr>
            <p:ph type="body" sz="quarter" idx="12"/>
          </p:nvPr>
        </p:nvSpPr>
        <p:spPr>
          <a:xfrm>
            <a:off x="9339945" y="575623"/>
            <a:ext cx="528061" cy="356260"/>
          </a:xfrm>
        </p:spPr>
        <p:txBody>
          <a:bodyPr>
            <a:noAutofit/>
          </a:bodyPr>
          <a:lstStyle/>
          <a:p>
            <a:r>
              <a:rPr lang="zh-cn" dirty="0">
                <a:ea typeface="SimSun" panose="02010600030101010101" pitchFamily="2" charset="-122"/>
              </a:rPr>
              <a:t>1.4.</a:t>
            </a:r>
          </a:p>
        </p:txBody>
      </p:sp>
      <p:sp>
        <p:nvSpPr>
          <p:cNvPr id="5" name="Rectangle: Rounded Corners 4">
            <a:extLst>
              <a:ext uri="{FF2B5EF4-FFF2-40B4-BE49-F238E27FC236}">
                <a16:creationId xmlns:a16="http://schemas.microsoft.com/office/drawing/2014/main" id="{06769E35-B3A8-92D6-2F7A-E4AB817338A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pic>
        <p:nvPicPr>
          <p:cNvPr id="6" name="Graphic 5">
            <a:extLst>
              <a:ext uri="{FF2B5EF4-FFF2-40B4-BE49-F238E27FC236}">
                <a16:creationId xmlns:a16="http://schemas.microsoft.com/office/drawing/2014/main" id="{F9C0D6A2-2447-3E0F-5DCD-7013CE0B9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6DAFE00E-7134-76A7-1F9C-92DAA4ED97F8}"/>
              </a:ext>
            </a:extLst>
          </p:cNvPr>
          <p:cNvSpPr txBox="1"/>
          <p:nvPr/>
        </p:nvSpPr>
        <p:spPr>
          <a:xfrm>
            <a:off x="1244599" y="2000357"/>
            <a:ext cx="1916112" cy="523220"/>
          </a:xfrm>
          <a:prstGeom prst="rect">
            <a:avLst/>
          </a:prstGeom>
          <a:noFill/>
        </p:spPr>
        <p:txBody>
          <a:bodyPr wrap="square" rtlCol="0">
            <a:noAutofit/>
          </a:bodyPr>
          <a:lstStyle/>
          <a:p>
            <a:r>
              <a:rPr lang="zh-cn" sz="2800" b="1" dirty="0">
                <a:solidFill>
                  <a:srgbClr val="F6891F"/>
                </a:solidFill>
                <a:latin typeface="Ubuntu" panose="020B0504030602030204" pitchFamily="34" charset="0"/>
                <a:ea typeface="SimSun" panose="02010600030101010101" pitchFamily="2" charset="-122"/>
              </a:rPr>
              <a:t>活动</a:t>
            </a:r>
          </a:p>
        </p:txBody>
      </p:sp>
      <p:sp>
        <p:nvSpPr>
          <p:cNvPr id="8" name="TextBox 7">
            <a:extLst>
              <a:ext uri="{FF2B5EF4-FFF2-40B4-BE49-F238E27FC236}">
                <a16:creationId xmlns:a16="http://schemas.microsoft.com/office/drawing/2014/main" id="{3B518499-96C1-5522-E089-6847FCF4FFEC}"/>
              </a:ext>
            </a:extLst>
          </p:cNvPr>
          <p:cNvSpPr txBox="1"/>
          <p:nvPr/>
        </p:nvSpPr>
        <p:spPr>
          <a:xfrm>
            <a:off x="1244599" y="2644914"/>
            <a:ext cx="2559909" cy="400110"/>
          </a:xfrm>
          <a:prstGeom prst="rect">
            <a:avLst/>
          </a:prstGeom>
          <a:noFill/>
        </p:spPr>
        <p:txBody>
          <a:bodyPr wrap="square" rtlCol="0">
            <a:noAutofit/>
          </a:bodyPr>
          <a:lstStyle/>
          <a:p>
            <a:r>
              <a:rPr lang="zh-cn" sz="2000" dirty="0">
                <a:solidFill>
                  <a:schemeClr val="bg1"/>
                </a:solidFill>
                <a:latin typeface="Ubuntu" panose="020B0504030602030204" pitchFamily="34" charset="0"/>
                <a:ea typeface="SimSun" panose="02010600030101010101" pitchFamily="2" charset="-122"/>
              </a:rPr>
              <a:t>冰山活动</a:t>
            </a:r>
          </a:p>
        </p:txBody>
      </p:sp>
      <p:pic>
        <p:nvPicPr>
          <p:cNvPr id="10" name="Content Placeholder 5">
            <a:extLst>
              <a:ext uri="{FF2B5EF4-FFF2-40B4-BE49-F238E27FC236}">
                <a16:creationId xmlns:a16="http://schemas.microsoft.com/office/drawing/2014/main" id="{B07970BC-944F-1C8D-5482-DD8B3270F4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16827" y="1413355"/>
            <a:ext cx="3950095" cy="4999338"/>
          </a:xfrm>
          <a:prstGeom prst="rect">
            <a:avLst/>
          </a:prstGeom>
        </p:spPr>
      </p:pic>
      <p:sp>
        <p:nvSpPr>
          <p:cNvPr id="9" name="TextBox 8">
            <a:extLst>
              <a:ext uri="{FF2B5EF4-FFF2-40B4-BE49-F238E27FC236}">
                <a16:creationId xmlns:a16="http://schemas.microsoft.com/office/drawing/2014/main" id="{70897155-9EF8-ACB5-893D-D87D198C12E8}"/>
              </a:ext>
            </a:extLst>
          </p:cNvPr>
          <p:cNvSpPr txBox="1"/>
          <p:nvPr/>
        </p:nvSpPr>
        <p:spPr>
          <a:xfrm>
            <a:off x="7404911" y="2395032"/>
            <a:ext cx="1466040"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身体特征</a:t>
            </a:r>
          </a:p>
        </p:txBody>
      </p:sp>
      <p:sp>
        <p:nvSpPr>
          <p:cNvPr id="12" name="TextBox 11">
            <a:extLst>
              <a:ext uri="{FF2B5EF4-FFF2-40B4-BE49-F238E27FC236}">
                <a16:creationId xmlns:a16="http://schemas.microsoft.com/office/drawing/2014/main" id="{910B9E8A-AC8F-31F2-9606-01E584B8FCF7}"/>
              </a:ext>
            </a:extLst>
          </p:cNvPr>
          <p:cNvSpPr txBox="1"/>
          <p:nvPr/>
        </p:nvSpPr>
        <p:spPr>
          <a:xfrm>
            <a:off x="6960411" y="2959208"/>
            <a:ext cx="1466040"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口音</a:t>
            </a:r>
          </a:p>
        </p:txBody>
      </p:sp>
      <p:sp>
        <p:nvSpPr>
          <p:cNvPr id="13" name="TextBox 12">
            <a:extLst>
              <a:ext uri="{FF2B5EF4-FFF2-40B4-BE49-F238E27FC236}">
                <a16:creationId xmlns:a16="http://schemas.microsoft.com/office/drawing/2014/main" id="{1E717435-4C81-FD43-9801-1F37D596BD5F}"/>
              </a:ext>
            </a:extLst>
          </p:cNvPr>
          <p:cNvSpPr txBox="1"/>
          <p:nvPr/>
        </p:nvSpPr>
        <p:spPr>
          <a:xfrm>
            <a:off x="8068486" y="3089197"/>
            <a:ext cx="1466040"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衣着</a:t>
            </a:r>
          </a:p>
        </p:txBody>
      </p:sp>
      <p:sp>
        <p:nvSpPr>
          <p:cNvPr id="14" name="TextBox 13">
            <a:extLst>
              <a:ext uri="{FF2B5EF4-FFF2-40B4-BE49-F238E27FC236}">
                <a16:creationId xmlns:a16="http://schemas.microsoft.com/office/drawing/2014/main" id="{3B9DBDA4-E6CF-0333-5058-DE6D2BEEEA7F}"/>
              </a:ext>
            </a:extLst>
          </p:cNvPr>
          <p:cNvSpPr txBox="1"/>
          <p:nvPr/>
        </p:nvSpPr>
        <p:spPr>
          <a:xfrm>
            <a:off x="7271562" y="3627864"/>
            <a:ext cx="1904188"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过去的经历</a:t>
            </a:r>
          </a:p>
        </p:txBody>
      </p:sp>
      <p:sp>
        <p:nvSpPr>
          <p:cNvPr id="15" name="TextBox 14">
            <a:extLst>
              <a:ext uri="{FF2B5EF4-FFF2-40B4-BE49-F238E27FC236}">
                <a16:creationId xmlns:a16="http://schemas.microsoft.com/office/drawing/2014/main" id="{4370883C-CCA7-8DF5-F2C6-B1F55434C69C}"/>
              </a:ext>
            </a:extLst>
          </p:cNvPr>
          <p:cNvSpPr txBox="1"/>
          <p:nvPr/>
        </p:nvSpPr>
        <p:spPr>
          <a:xfrm>
            <a:off x="6995337" y="4060252"/>
            <a:ext cx="1904188"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我们长大的地方</a:t>
            </a:r>
          </a:p>
        </p:txBody>
      </p:sp>
      <p:sp>
        <p:nvSpPr>
          <p:cNvPr id="16" name="TextBox 15">
            <a:extLst>
              <a:ext uri="{FF2B5EF4-FFF2-40B4-BE49-F238E27FC236}">
                <a16:creationId xmlns:a16="http://schemas.microsoft.com/office/drawing/2014/main" id="{F176B7E8-8B7F-929D-CFE6-06D724EA36F8}"/>
              </a:ext>
            </a:extLst>
          </p:cNvPr>
          <p:cNvSpPr txBox="1"/>
          <p:nvPr/>
        </p:nvSpPr>
        <p:spPr>
          <a:xfrm>
            <a:off x="7998743" y="4583192"/>
            <a:ext cx="1904188"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价值观</a:t>
            </a:r>
          </a:p>
        </p:txBody>
      </p:sp>
      <p:sp>
        <p:nvSpPr>
          <p:cNvPr id="17" name="TextBox 16">
            <a:extLst>
              <a:ext uri="{FF2B5EF4-FFF2-40B4-BE49-F238E27FC236}">
                <a16:creationId xmlns:a16="http://schemas.microsoft.com/office/drawing/2014/main" id="{DF337CC0-3067-849F-5BA1-048F89351DA4}"/>
              </a:ext>
            </a:extLst>
          </p:cNvPr>
          <p:cNvSpPr txBox="1"/>
          <p:nvPr/>
        </p:nvSpPr>
        <p:spPr>
          <a:xfrm>
            <a:off x="7430610" y="4738233"/>
            <a:ext cx="1129916"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我们的喜恶</a:t>
            </a:r>
          </a:p>
        </p:txBody>
      </p:sp>
      <p:sp>
        <p:nvSpPr>
          <p:cNvPr id="18" name="TextBox 17">
            <a:extLst>
              <a:ext uri="{FF2B5EF4-FFF2-40B4-BE49-F238E27FC236}">
                <a16:creationId xmlns:a16="http://schemas.microsoft.com/office/drawing/2014/main" id="{2AA17CC2-BAAE-86AE-45EC-A82FDD20025D}"/>
              </a:ext>
            </a:extLst>
          </p:cNvPr>
          <p:cNvSpPr txBox="1"/>
          <p:nvPr/>
        </p:nvSpPr>
        <p:spPr>
          <a:xfrm>
            <a:off x="7872662" y="5291390"/>
            <a:ext cx="976064" cy="272382"/>
          </a:xfrm>
          <a:prstGeom prst="rect">
            <a:avLst/>
          </a:prstGeom>
          <a:noFill/>
        </p:spPr>
        <p:txBody>
          <a:bodyPr wrap="square" rtlCol="0">
            <a:noAutofit/>
          </a:bodyPr>
          <a:lstStyle/>
          <a:p>
            <a:pPr algn="ctr">
              <a:lnSpc>
                <a:spcPct val="90000"/>
              </a:lnSpc>
            </a:pPr>
            <a:r>
              <a:rPr lang="zh-cn" sz="1300" b="1" dirty="0">
                <a:latin typeface="Comic Sans MS bold italic" panose="030F0902030302060204" pitchFamily="66" charset="0"/>
                <a:ea typeface="SimSun" panose="02010600030101010101" pitchFamily="2" charset="-122"/>
              </a:rPr>
              <a:t>信仰</a:t>
            </a:r>
          </a:p>
        </p:txBody>
      </p:sp>
      <p:sp>
        <p:nvSpPr>
          <p:cNvPr id="19" name="Text Placeholder 11">
            <a:extLst>
              <a:ext uri="{FF2B5EF4-FFF2-40B4-BE49-F238E27FC236}">
                <a16:creationId xmlns:a16="http://schemas.microsoft.com/office/drawing/2014/main" id="{FDCF84E1-5A53-80A0-A51F-4DA0F8D10C41}"/>
              </a:ext>
            </a:extLst>
          </p:cNvPr>
          <p:cNvSpPr txBox="1">
            <a:spLocks/>
          </p:cNvSpPr>
          <p:nvPr/>
        </p:nvSpPr>
        <p:spPr>
          <a:xfrm>
            <a:off x="9797275" y="102942"/>
            <a:ext cx="2155371" cy="332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200">
                <a:solidFill>
                  <a:srgbClr val="292662"/>
                </a:solidFill>
                <a:latin typeface="Ubuntu Light" panose="020B0304030602030204" pitchFamily="34" charset="0"/>
                <a:ea typeface="SimSun" panose="02010600030101010101" pitchFamily="2" charset="-122"/>
              </a:rPr>
              <a:t>第一天</a:t>
            </a:r>
            <a:endParaRPr lang="zh-cn" altLang="en-US" sz="1200" dirty="0">
              <a:solidFill>
                <a:srgbClr val="292662"/>
              </a:solidFill>
              <a:latin typeface="Ubuntu Light" panose="020B0304030602030204" pitchFamily="34" charset="0"/>
              <a:ea typeface="SimSun" panose="02010600030101010101" pitchFamily="2" charset="-122"/>
            </a:endParaRPr>
          </a:p>
        </p:txBody>
      </p:sp>
    </p:spTree>
    <p:extLst>
      <p:ext uri="{BB962C8B-B14F-4D97-AF65-F5344CB8AC3E}">
        <p14:creationId xmlns:p14="http://schemas.microsoft.com/office/powerpoint/2010/main" val="1734810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8EF7-8B54-A089-C00C-B29094B215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02EA65-3973-0117-3CFA-C635E9A4C4C2}"/>
              </a:ext>
            </a:extLst>
          </p:cNvPr>
          <p:cNvSpPr>
            <a:spLocks noGrp="1"/>
          </p:cNvSpPr>
          <p:nvPr>
            <p:ph type="body" sz="quarter" idx="4294967295"/>
          </p:nvPr>
        </p:nvSpPr>
        <p:spPr>
          <a:xfrm>
            <a:off x="9743210" y="618309"/>
            <a:ext cx="2155371" cy="459377"/>
          </a:xfrm>
        </p:spPr>
        <p:txBody>
          <a:bodyPr>
            <a:noAutofit/>
          </a:bodyPr>
          <a:lstStyle/>
          <a:p>
            <a:pPr marL="0" marR="0" lvl="0" indent="0" algn="l" defTabSz="914400" rtl="0" eaLnBrk="1" fontAlgn="auto" latinLnBrk="0" hangingPunct="1">
              <a:lnSpc>
                <a:spcPct val="90000"/>
              </a:lnSpc>
              <a:spcBef>
                <a:spcPts val="0"/>
              </a:spcBef>
              <a:spcAft>
                <a:spcPts val="0"/>
              </a:spcAft>
              <a:buClrTx/>
              <a:buSzTx/>
              <a:buNone/>
              <a:tabLst/>
              <a:defRPr/>
            </a:pPr>
            <a:r>
              <a:rPr kumimoji="0" lang="zh-cn" sz="1300" b="1" i="0" u="none" strike="noStrike" kern="1200" cap="none" spc="0" normalizeH="0" noProof="0" dirty="0">
                <a:ln>
                  <a:noFill/>
                </a:ln>
                <a:solidFill>
                  <a:prstClr val="white"/>
                </a:solidFill>
                <a:effectLst/>
                <a:uLnTx/>
                <a:uFillTx/>
                <a:latin typeface="Ubuntu Light" panose="020B0304030602030204" pitchFamily="34" charset="0"/>
                <a:ea typeface="SimSun" panose="02010600030101010101" pitchFamily="2" charset="-122"/>
                <a:cs typeface="+mn-cs"/>
              </a:rPr>
              <a:t>兄弟姐妹参与</a:t>
            </a:r>
          </a:p>
        </p:txBody>
      </p:sp>
      <p:sp>
        <p:nvSpPr>
          <p:cNvPr id="6" name="Text Placeholder 5">
            <a:extLst>
              <a:ext uri="{FF2B5EF4-FFF2-40B4-BE49-F238E27FC236}">
                <a16:creationId xmlns:a16="http://schemas.microsoft.com/office/drawing/2014/main" id="{8CE3928D-EB1D-A095-3D4B-117AEE935573}"/>
              </a:ext>
            </a:extLst>
          </p:cNvPr>
          <p:cNvSpPr>
            <a:spLocks noGrp="1"/>
          </p:cNvSpPr>
          <p:nvPr>
            <p:ph type="body" sz="quarter" idx="12"/>
          </p:nvPr>
        </p:nvSpPr>
        <p:spPr>
          <a:xfrm>
            <a:off x="9339945" y="575623"/>
            <a:ext cx="528061" cy="356260"/>
          </a:xfrm>
        </p:spPr>
        <p:txBody>
          <a:bodyPr>
            <a:noAutofit/>
          </a:bodyPr>
          <a:lstStyle/>
          <a:p>
            <a:r>
              <a:rPr lang="zh-cn" dirty="0">
                <a:ea typeface="SimSun" panose="02010600030101010101" pitchFamily="2" charset="-122"/>
              </a:rPr>
              <a:t>1.4.</a:t>
            </a:r>
          </a:p>
        </p:txBody>
      </p:sp>
      <p:sp>
        <p:nvSpPr>
          <p:cNvPr id="8" name="Rectangle: Rounded Corners 7">
            <a:extLst>
              <a:ext uri="{FF2B5EF4-FFF2-40B4-BE49-F238E27FC236}">
                <a16:creationId xmlns:a16="http://schemas.microsoft.com/office/drawing/2014/main" id="{E273F5E6-2384-0070-6275-2B8BF228358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sp>
        <p:nvSpPr>
          <p:cNvPr id="12" name="TextBox 11">
            <a:extLst>
              <a:ext uri="{FF2B5EF4-FFF2-40B4-BE49-F238E27FC236}">
                <a16:creationId xmlns:a16="http://schemas.microsoft.com/office/drawing/2014/main" id="{45FDE5E0-74BF-85DC-A003-8738B6CB1389}"/>
              </a:ext>
            </a:extLst>
          </p:cNvPr>
          <p:cNvSpPr txBox="1"/>
          <p:nvPr/>
        </p:nvSpPr>
        <p:spPr>
          <a:xfrm>
            <a:off x="4964798" y="2721113"/>
            <a:ext cx="6190882" cy="1359603"/>
          </a:xfrm>
          <a:prstGeom prst="rect">
            <a:avLst/>
          </a:prstGeom>
          <a:noFill/>
        </p:spPr>
        <p:txBody>
          <a:bodyPr wrap="square" rtlCol="0">
            <a:noAutofit/>
          </a:bodyPr>
          <a:lstStyle/>
          <a:p>
            <a:pPr marL="355600" indent="-35560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作为家庭领袖，表面之上的特征对我们有何影响？</a:t>
            </a:r>
          </a:p>
          <a:p>
            <a:pPr marL="355600" indent="-35560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作为家庭领袖，表面之下的特征对我们有何影响？</a:t>
            </a:r>
          </a:p>
          <a:p>
            <a:pPr marL="355600" indent="-355600">
              <a:lnSpc>
                <a:spcPct val="120000"/>
              </a:lnSpc>
              <a:spcAft>
                <a:spcPts val="1200"/>
              </a:spcAft>
              <a:buBlip>
                <a:blip r:embed="rId3"/>
              </a:buBlip>
            </a:pPr>
            <a:r>
              <a:rPr lang="zh-cn" dirty="0">
                <a:solidFill>
                  <a:srgbClr val="292662"/>
                </a:solidFill>
                <a:latin typeface="Ubuntu" panose="020B0504030602030204" pitchFamily="34" charset="0"/>
                <a:ea typeface="SimSun" panose="02010600030101010101" pitchFamily="2" charset="-122"/>
              </a:rPr>
              <a:t>作为领袖，我们如何利用这些冰山来帮助我们相互了解？</a:t>
            </a:r>
          </a:p>
        </p:txBody>
      </p:sp>
      <p:sp>
        <p:nvSpPr>
          <p:cNvPr id="3" name="TextBox 2">
            <a:extLst>
              <a:ext uri="{FF2B5EF4-FFF2-40B4-BE49-F238E27FC236}">
                <a16:creationId xmlns:a16="http://schemas.microsoft.com/office/drawing/2014/main" id="{1A7EA153-6C02-AC99-8905-9A11BFF7F51B}"/>
              </a:ext>
            </a:extLst>
          </p:cNvPr>
          <p:cNvSpPr txBox="1"/>
          <p:nvPr/>
        </p:nvSpPr>
        <p:spPr>
          <a:xfrm>
            <a:off x="1244598" y="2000357"/>
            <a:ext cx="2199641" cy="523220"/>
          </a:xfrm>
          <a:prstGeom prst="rect">
            <a:avLst/>
          </a:prstGeom>
          <a:noFill/>
        </p:spPr>
        <p:txBody>
          <a:bodyPr wrap="square" rtlCol="0">
            <a:noAutofit/>
          </a:bodyPr>
          <a:lstStyle/>
          <a:p>
            <a:r>
              <a:rPr lang="zh-cn" sz="2800" b="1" dirty="0">
                <a:solidFill>
                  <a:srgbClr val="F6891F"/>
                </a:solidFill>
                <a:latin typeface="Ubuntu" panose="020B0504030602030204" pitchFamily="34" charset="0"/>
                <a:ea typeface="SimSun" panose="02010600030101010101" pitchFamily="2" charset="-122"/>
              </a:rPr>
              <a:t>反思</a:t>
            </a:r>
          </a:p>
        </p:txBody>
      </p:sp>
      <p:sp>
        <p:nvSpPr>
          <p:cNvPr id="4" name="TextBox 3">
            <a:extLst>
              <a:ext uri="{FF2B5EF4-FFF2-40B4-BE49-F238E27FC236}">
                <a16:creationId xmlns:a16="http://schemas.microsoft.com/office/drawing/2014/main" id="{4ACF78AB-8684-3AF4-6DA2-6249ACCE8035}"/>
              </a:ext>
            </a:extLst>
          </p:cNvPr>
          <p:cNvSpPr txBox="1"/>
          <p:nvPr/>
        </p:nvSpPr>
        <p:spPr>
          <a:xfrm>
            <a:off x="1244599" y="2644914"/>
            <a:ext cx="2733041" cy="400110"/>
          </a:xfrm>
          <a:prstGeom prst="rect">
            <a:avLst/>
          </a:prstGeom>
          <a:noFill/>
        </p:spPr>
        <p:txBody>
          <a:bodyPr wrap="square" rtlCol="0">
            <a:noAutofit/>
          </a:bodyPr>
          <a:lstStyle/>
          <a:p>
            <a:r>
              <a:rPr lang="zh-cn" sz="2000" dirty="0">
                <a:solidFill>
                  <a:schemeClr val="bg1"/>
                </a:solidFill>
                <a:latin typeface="Ubuntu" panose="020B0504030602030204" pitchFamily="34" charset="0"/>
                <a:ea typeface="SimSun" panose="02010600030101010101" pitchFamily="2" charset="-122"/>
              </a:rPr>
              <a:t>冰山活动</a:t>
            </a:r>
          </a:p>
        </p:txBody>
      </p:sp>
      <p:pic>
        <p:nvPicPr>
          <p:cNvPr id="10" name="Graphic 9">
            <a:extLst>
              <a:ext uri="{FF2B5EF4-FFF2-40B4-BE49-F238E27FC236}">
                <a16:creationId xmlns:a16="http://schemas.microsoft.com/office/drawing/2014/main" id="{875C070D-4A9C-B547-9B63-0F1C2C1E7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979568"/>
            <a:ext cx="554400" cy="554400"/>
          </a:xfrm>
          <a:prstGeom prst="rect">
            <a:avLst/>
          </a:prstGeom>
        </p:spPr>
      </p:pic>
      <p:sp>
        <p:nvSpPr>
          <p:cNvPr id="2" name="Text Placeholder 11">
            <a:extLst>
              <a:ext uri="{FF2B5EF4-FFF2-40B4-BE49-F238E27FC236}">
                <a16:creationId xmlns:a16="http://schemas.microsoft.com/office/drawing/2014/main" id="{A066D368-8981-F20E-6B8A-BD134FF55A03}"/>
              </a:ext>
            </a:extLst>
          </p:cNvPr>
          <p:cNvSpPr txBox="1">
            <a:spLocks/>
          </p:cNvSpPr>
          <p:nvPr/>
        </p:nvSpPr>
        <p:spPr>
          <a:xfrm>
            <a:off x="9797275" y="111820"/>
            <a:ext cx="2155371" cy="332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1200">
                <a:ea typeface="SimSun" panose="02010600030101010101" pitchFamily="2" charset="-122"/>
              </a:rPr>
              <a:t>第一天</a:t>
            </a:r>
            <a:endParaRPr lang="zh-cn" sz="1200" dirty="0">
              <a:ea typeface="SimSun" panose="02010600030101010101" pitchFamily="2" charset="-122"/>
            </a:endParaRPr>
          </a:p>
        </p:txBody>
      </p:sp>
    </p:spTree>
    <p:extLst>
      <p:ext uri="{BB962C8B-B14F-4D97-AF65-F5344CB8AC3E}">
        <p14:creationId xmlns:p14="http://schemas.microsoft.com/office/powerpoint/2010/main" val="2986304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D49D115-2F07-487B-1C47-56C4D6AC7DE0}"/>
              </a:ext>
            </a:extLst>
          </p:cNvPr>
          <p:cNvSpPr>
            <a:spLocks noGrp="1"/>
          </p:cNvSpPr>
          <p:nvPr>
            <p:ph type="body" sz="quarter" idx="4294967295"/>
          </p:nvPr>
        </p:nvSpPr>
        <p:spPr>
          <a:xfrm>
            <a:off x="9743210" y="627016"/>
            <a:ext cx="2155371" cy="450669"/>
          </a:xfrm>
        </p:spPr>
        <p:txBody>
          <a:bodyPr>
            <a:noAutofit/>
          </a:bodyPr>
          <a:lstStyle/>
          <a:p>
            <a:pPr marL="0" indent="0">
              <a:buNone/>
            </a:pPr>
            <a:r>
              <a:rPr lang="zh-cn" sz="1300" b="1" dirty="0">
                <a:solidFill>
                  <a:schemeClr val="bg1"/>
                </a:solidFill>
                <a:ea typeface="SimSun" panose="02010600030101010101" pitchFamily="2" charset="-122"/>
              </a:rPr>
              <a:t>兄弟姐妹参与</a:t>
            </a:r>
          </a:p>
        </p:txBody>
      </p:sp>
      <p:sp>
        <p:nvSpPr>
          <p:cNvPr id="11" name="Text Placeholder 10">
            <a:extLst>
              <a:ext uri="{FF2B5EF4-FFF2-40B4-BE49-F238E27FC236}">
                <a16:creationId xmlns:a16="http://schemas.microsoft.com/office/drawing/2014/main" id="{64112438-B66E-2EED-E320-1A1116D71E60}"/>
              </a:ext>
            </a:extLst>
          </p:cNvPr>
          <p:cNvSpPr>
            <a:spLocks noGrp="1"/>
          </p:cNvSpPr>
          <p:nvPr>
            <p:ph type="body" sz="quarter" idx="12"/>
          </p:nvPr>
        </p:nvSpPr>
        <p:spPr>
          <a:xfrm>
            <a:off x="9339945" y="575623"/>
            <a:ext cx="528061" cy="356260"/>
          </a:xfrm>
        </p:spPr>
        <p:txBody>
          <a:bodyPr>
            <a:noAutofit/>
          </a:bodyPr>
          <a:lstStyle/>
          <a:p>
            <a:r>
              <a:rPr lang="zh-cn" dirty="0">
                <a:ea typeface="SimSun" panose="02010600030101010101" pitchFamily="2" charset="-122"/>
              </a:rPr>
              <a:t>1.4.</a:t>
            </a:r>
          </a:p>
        </p:txBody>
      </p:sp>
      <p:sp>
        <p:nvSpPr>
          <p:cNvPr id="12" name="Text Placeholder 11">
            <a:extLst>
              <a:ext uri="{FF2B5EF4-FFF2-40B4-BE49-F238E27FC236}">
                <a16:creationId xmlns:a16="http://schemas.microsoft.com/office/drawing/2014/main" id="{5005938A-CFB6-5132-C0B4-1AC7C472C51B}"/>
              </a:ext>
            </a:extLst>
          </p:cNvPr>
          <p:cNvSpPr>
            <a:spLocks noGrp="1"/>
          </p:cNvSpPr>
          <p:nvPr>
            <p:ph type="body" sz="quarter" idx="4294967295"/>
          </p:nvPr>
        </p:nvSpPr>
        <p:spPr>
          <a:xfrm>
            <a:off x="9797275" y="111820"/>
            <a:ext cx="2155371" cy="332016"/>
          </a:xfrm>
        </p:spPr>
        <p:txBody>
          <a:bodyPr>
            <a:noAutofit/>
          </a:bodyPr>
          <a:lstStyle/>
          <a:p>
            <a:pPr marL="0" indent="0">
              <a:buNone/>
            </a:pPr>
            <a:r>
              <a:rPr lang="zh-cn" sz="1200" dirty="0">
                <a:ea typeface="SimSun" panose="02010600030101010101" pitchFamily="2" charset="-122"/>
              </a:rPr>
              <a:t>第一天</a:t>
            </a:r>
          </a:p>
        </p:txBody>
      </p:sp>
      <p:sp>
        <p:nvSpPr>
          <p:cNvPr id="14" name="TextBox 13">
            <a:extLst>
              <a:ext uri="{FF2B5EF4-FFF2-40B4-BE49-F238E27FC236}">
                <a16:creationId xmlns:a16="http://schemas.microsoft.com/office/drawing/2014/main" id="{1D71A18D-7B55-8A16-4E5B-0C44E49F4E53}"/>
              </a:ext>
            </a:extLst>
          </p:cNvPr>
          <p:cNvSpPr txBox="1"/>
          <p:nvPr/>
        </p:nvSpPr>
        <p:spPr>
          <a:xfrm>
            <a:off x="811899" y="1690287"/>
            <a:ext cx="5651500" cy="523220"/>
          </a:xfrm>
          <a:prstGeom prst="rect">
            <a:avLst/>
          </a:prstGeom>
          <a:noFill/>
        </p:spPr>
        <p:txBody>
          <a:bodyPr wrap="square" rtlCol="0">
            <a:noAutofit/>
          </a:bodyPr>
          <a:lstStyle/>
          <a:p>
            <a:r>
              <a:rPr lang="zh-cn" sz="2800" b="1" dirty="0">
                <a:solidFill>
                  <a:srgbClr val="F6891F"/>
                </a:solidFill>
                <a:latin typeface="Ubuntu" panose="020B0504030602030204" pitchFamily="34" charset="0"/>
                <a:ea typeface="SimSun" panose="02010600030101010101" pitchFamily="2" charset="-122"/>
              </a:rPr>
              <a:t>兄弟姐妹参与</a:t>
            </a:r>
          </a:p>
        </p:txBody>
      </p:sp>
      <p:sp>
        <p:nvSpPr>
          <p:cNvPr id="15" name="TextBox 14">
            <a:extLst>
              <a:ext uri="{FF2B5EF4-FFF2-40B4-BE49-F238E27FC236}">
                <a16:creationId xmlns:a16="http://schemas.microsoft.com/office/drawing/2014/main" id="{211ADE0A-D1DE-4608-5446-FF0B681BD1D8}"/>
              </a:ext>
            </a:extLst>
          </p:cNvPr>
          <p:cNvSpPr txBox="1"/>
          <p:nvPr/>
        </p:nvSpPr>
        <p:spPr>
          <a:xfrm>
            <a:off x="811899" y="2367401"/>
            <a:ext cx="3673015" cy="1462452"/>
          </a:xfrm>
          <a:prstGeom prst="rect">
            <a:avLst/>
          </a:prstGeom>
          <a:noFill/>
        </p:spPr>
        <p:txBody>
          <a:bodyPr wrap="square" rtlCol="0">
            <a:noAutofit/>
          </a:bodyPr>
          <a:lstStyle/>
          <a:p>
            <a:pPr>
              <a:lnSpc>
                <a:spcPct val="120000"/>
              </a:lnSpc>
              <a:spcAft>
                <a:spcPts val="600"/>
              </a:spcAft>
            </a:pPr>
            <a:r>
              <a:rPr lang="zh-cn" dirty="0">
                <a:solidFill>
                  <a:srgbClr val="292662"/>
                </a:solidFill>
                <a:latin typeface="Ubuntu" panose="020B0504030602030204" pitchFamily="34" charset="0"/>
                <a:ea typeface="SimSun" panose="02010600030101010101" pitchFamily="2" charset="-122"/>
              </a:rPr>
              <a:t>兄弟姐妹参与是指有智力障碍的人士的兄弟姐妹积极参与。</a:t>
            </a:r>
          </a:p>
          <a:p>
            <a:pPr>
              <a:lnSpc>
                <a:spcPct val="120000"/>
              </a:lnSpc>
              <a:spcAft>
                <a:spcPts val="600"/>
              </a:spcAft>
            </a:pPr>
            <a:r>
              <a:rPr lang="zh-cn" dirty="0">
                <a:solidFill>
                  <a:srgbClr val="292662"/>
                </a:solidFill>
                <a:latin typeface="Ubuntu" panose="020B0504030602030204" pitchFamily="34" charset="0"/>
                <a:ea typeface="SimSun" panose="02010600030101010101" pitchFamily="2" charset="-122"/>
              </a:rPr>
              <a:t>积极参与的兄弟姐妹是自己兄弟或姐妹的特奥会旅程的积极参与者。</a:t>
            </a:r>
          </a:p>
        </p:txBody>
      </p:sp>
      <p:sp>
        <p:nvSpPr>
          <p:cNvPr id="17" name="TextBox 16">
            <a:extLst>
              <a:ext uri="{FF2B5EF4-FFF2-40B4-BE49-F238E27FC236}">
                <a16:creationId xmlns:a16="http://schemas.microsoft.com/office/drawing/2014/main" id="{C7A40050-554F-BD2B-BE82-4BC193D7900E}"/>
              </a:ext>
            </a:extLst>
          </p:cNvPr>
          <p:cNvSpPr txBox="1"/>
          <p:nvPr/>
        </p:nvSpPr>
        <p:spPr>
          <a:xfrm>
            <a:off x="1342835" y="4448109"/>
            <a:ext cx="4589628" cy="421206"/>
          </a:xfrm>
          <a:prstGeom prst="rect">
            <a:avLst/>
          </a:prstGeom>
          <a:noFill/>
        </p:spPr>
        <p:txBody>
          <a:bodyPr wrap="square" rtlCol="0">
            <a:noAutofit/>
          </a:bodyPr>
          <a:lstStyle/>
          <a:p>
            <a:pPr>
              <a:lnSpc>
                <a:spcPct val="120000"/>
              </a:lnSpc>
              <a:spcAft>
                <a:spcPts val="600"/>
              </a:spcAft>
            </a:pPr>
            <a:r>
              <a:rPr lang="zh-cn" sz="2000" b="1" dirty="0">
                <a:solidFill>
                  <a:srgbClr val="F6891F"/>
                </a:solidFill>
                <a:latin typeface="Ubuntu" panose="020B0504030602030204" pitchFamily="34" charset="0"/>
                <a:ea typeface="SimSun" panose="02010600030101010101" pitchFamily="2" charset="-122"/>
              </a:rPr>
              <a:t>如何参与？</a:t>
            </a:r>
          </a:p>
        </p:txBody>
      </p:sp>
      <p:sp>
        <p:nvSpPr>
          <p:cNvPr id="18" name="TextBox 17">
            <a:extLst>
              <a:ext uri="{FF2B5EF4-FFF2-40B4-BE49-F238E27FC236}">
                <a16:creationId xmlns:a16="http://schemas.microsoft.com/office/drawing/2014/main" id="{73FE2A02-E9EC-1107-36D3-CE00727515C9}"/>
              </a:ext>
            </a:extLst>
          </p:cNvPr>
          <p:cNvSpPr txBox="1"/>
          <p:nvPr/>
        </p:nvSpPr>
        <p:spPr>
          <a:xfrm>
            <a:off x="811899" y="4869315"/>
            <a:ext cx="5500001" cy="387029"/>
          </a:xfrm>
          <a:prstGeom prst="rect">
            <a:avLst/>
          </a:prstGeom>
          <a:noFill/>
        </p:spPr>
        <p:txBody>
          <a:bodyPr wrap="square" rtlCol="0">
            <a:noAutofit/>
          </a:bodyPr>
          <a:lstStyle/>
          <a:p>
            <a:pPr>
              <a:lnSpc>
                <a:spcPct val="120000"/>
              </a:lnSpc>
              <a:spcAft>
                <a:spcPts val="600"/>
              </a:spcAft>
            </a:pPr>
            <a:r>
              <a:rPr lang="zh-cn" dirty="0">
                <a:solidFill>
                  <a:srgbClr val="292662"/>
                </a:solidFill>
                <a:latin typeface="Ubuntu" panose="020B0504030602030204" pitchFamily="34" charset="0"/>
                <a:ea typeface="SimSun" panose="02010600030101010101" pitchFamily="2" charset="-122"/>
              </a:rPr>
              <a:t>通过支持、志愿服务、参加、联系和宣传！</a:t>
            </a:r>
          </a:p>
        </p:txBody>
      </p:sp>
      <p:pic>
        <p:nvPicPr>
          <p:cNvPr id="20" name="Picture 19" descr="一群女人拥抱在一起&#10;&#10;自动生成的描述">
            <a:extLst>
              <a:ext uri="{FF2B5EF4-FFF2-40B4-BE49-F238E27FC236}">
                <a16:creationId xmlns:a16="http://schemas.microsoft.com/office/drawing/2014/main" id="{CB7B25C8-1839-40FC-B2C1-7A6CB2F1FBC5}"/>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t="5987" r="930"/>
          <a:stretch/>
        </p:blipFill>
        <p:spPr>
          <a:xfrm>
            <a:off x="6463399" y="1511300"/>
            <a:ext cx="5958205" cy="4590570"/>
          </a:xfrm>
          <a:prstGeom prst="rect">
            <a:avLst/>
          </a:prstGeom>
        </p:spPr>
      </p:pic>
      <p:pic>
        <p:nvPicPr>
          <p:cNvPr id="22" name="Graphic 21">
            <a:extLst>
              <a:ext uri="{FF2B5EF4-FFF2-40B4-BE49-F238E27FC236}">
                <a16:creationId xmlns:a16="http://schemas.microsoft.com/office/drawing/2014/main" id="{79B76347-FB2B-FD66-D12D-8EC6747C3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937" y="4105667"/>
            <a:ext cx="506797" cy="682134"/>
          </a:xfrm>
          <a:prstGeom prst="rect">
            <a:avLst/>
          </a:prstGeom>
        </p:spPr>
      </p:pic>
    </p:spTree>
    <p:extLst>
      <p:ext uri="{BB962C8B-B14F-4D97-AF65-F5344CB8AC3E}">
        <p14:creationId xmlns:p14="http://schemas.microsoft.com/office/powerpoint/2010/main" val="3072557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39FB-A102-7B92-5938-F62441A53B6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1DBE437-5FC1-B9D5-30F1-6ECDD7EEF370}"/>
              </a:ext>
            </a:extLst>
          </p:cNvPr>
          <p:cNvSpPr>
            <a:spLocks noGrp="1"/>
          </p:cNvSpPr>
          <p:nvPr>
            <p:ph type="body" sz="quarter" idx="4294967295"/>
          </p:nvPr>
        </p:nvSpPr>
        <p:spPr>
          <a:xfrm>
            <a:off x="9742968" y="627017"/>
            <a:ext cx="2155371" cy="450669"/>
          </a:xfrm>
        </p:spPr>
        <p:txBody>
          <a:bodyPr>
            <a:noAutofit/>
          </a:bodyPr>
          <a:lstStyle/>
          <a:p>
            <a:pPr marL="0" indent="0">
              <a:buNone/>
            </a:pPr>
            <a:r>
              <a:rPr lang="zh-cn" sz="1300" b="1" dirty="0">
                <a:solidFill>
                  <a:schemeClr val="bg1"/>
                </a:solidFill>
                <a:ea typeface="SimSun" panose="02010600030101010101" pitchFamily="2" charset="-122"/>
              </a:rPr>
              <a:t>兄弟姐妹参与</a:t>
            </a:r>
          </a:p>
        </p:txBody>
      </p:sp>
      <p:sp>
        <p:nvSpPr>
          <p:cNvPr id="11" name="Text Placeholder 10">
            <a:extLst>
              <a:ext uri="{FF2B5EF4-FFF2-40B4-BE49-F238E27FC236}">
                <a16:creationId xmlns:a16="http://schemas.microsoft.com/office/drawing/2014/main" id="{AC45B5B9-E3E2-21BF-D505-A26232583ACD}"/>
              </a:ext>
            </a:extLst>
          </p:cNvPr>
          <p:cNvSpPr>
            <a:spLocks noGrp="1"/>
          </p:cNvSpPr>
          <p:nvPr>
            <p:ph type="body" sz="quarter" idx="12"/>
          </p:nvPr>
        </p:nvSpPr>
        <p:spPr>
          <a:xfrm>
            <a:off x="9339945" y="575381"/>
            <a:ext cx="528061" cy="356260"/>
          </a:xfrm>
        </p:spPr>
        <p:txBody>
          <a:bodyPr>
            <a:noAutofit/>
          </a:bodyPr>
          <a:lstStyle/>
          <a:p>
            <a:r>
              <a:rPr lang="zh-cn" dirty="0">
                <a:ea typeface="SimSun" panose="02010600030101010101" pitchFamily="2" charset="-122"/>
              </a:rPr>
              <a:t>1.4.</a:t>
            </a:r>
          </a:p>
        </p:txBody>
      </p:sp>
      <p:sp>
        <p:nvSpPr>
          <p:cNvPr id="12" name="Text Placeholder 11">
            <a:extLst>
              <a:ext uri="{FF2B5EF4-FFF2-40B4-BE49-F238E27FC236}">
                <a16:creationId xmlns:a16="http://schemas.microsoft.com/office/drawing/2014/main" id="{BA52B1D3-0F60-ABE4-CB6A-45A654A33727}"/>
              </a:ext>
            </a:extLst>
          </p:cNvPr>
          <p:cNvSpPr>
            <a:spLocks noGrp="1"/>
          </p:cNvSpPr>
          <p:nvPr>
            <p:ph type="body" sz="quarter" idx="4294967295"/>
          </p:nvPr>
        </p:nvSpPr>
        <p:spPr>
          <a:xfrm>
            <a:off x="9797275" y="111820"/>
            <a:ext cx="2155371" cy="332016"/>
          </a:xfrm>
        </p:spPr>
        <p:txBody>
          <a:bodyPr>
            <a:noAutofit/>
          </a:bodyPr>
          <a:lstStyle/>
          <a:p>
            <a:pPr marL="0" indent="0">
              <a:buNone/>
            </a:pPr>
            <a:r>
              <a:rPr lang="zh-cn" sz="1200" dirty="0">
                <a:ea typeface="SimSun" panose="02010600030101010101" pitchFamily="2" charset="-122"/>
              </a:rPr>
              <a:t>第一天</a:t>
            </a:r>
          </a:p>
        </p:txBody>
      </p:sp>
      <p:sp>
        <p:nvSpPr>
          <p:cNvPr id="14" name="TextBox 13">
            <a:extLst>
              <a:ext uri="{FF2B5EF4-FFF2-40B4-BE49-F238E27FC236}">
                <a16:creationId xmlns:a16="http://schemas.microsoft.com/office/drawing/2014/main" id="{0C7D6831-0AE1-B08C-29FF-8384FA3371F1}"/>
              </a:ext>
            </a:extLst>
          </p:cNvPr>
          <p:cNvSpPr txBox="1"/>
          <p:nvPr/>
        </p:nvSpPr>
        <p:spPr>
          <a:xfrm>
            <a:off x="811899" y="1387260"/>
            <a:ext cx="5651500" cy="523220"/>
          </a:xfrm>
          <a:prstGeom prst="rect">
            <a:avLst/>
          </a:prstGeom>
          <a:noFill/>
        </p:spPr>
        <p:txBody>
          <a:bodyPr wrap="square" rtlCol="0">
            <a:noAutofit/>
          </a:bodyPr>
          <a:lstStyle/>
          <a:p>
            <a:r>
              <a:rPr lang="zh-cn" sz="2800" b="1" dirty="0">
                <a:solidFill>
                  <a:srgbClr val="F6891F"/>
                </a:solidFill>
                <a:latin typeface="Ubuntu" panose="020B0504030602030204" pitchFamily="34" charset="0"/>
                <a:ea typeface="SimSun" panose="02010600030101010101" pitchFamily="2" charset="-122"/>
              </a:rPr>
              <a:t>互利共赢的结果</a:t>
            </a:r>
          </a:p>
        </p:txBody>
      </p:sp>
      <p:sp>
        <p:nvSpPr>
          <p:cNvPr id="18" name="TextBox 17">
            <a:extLst>
              <a:ext uri="{FF2B5EF4-FFF2-40B4-BE49-F238E27FC236}">
                <a16:creationId xmlns:a16="http://schemas.microsoft.com/office/drawing/2014/main" id="{9DF3AD41-D8A7-02C0-1269-3A700EC7FE7F}"/>
              </a:ext>
            </a:extLst>
          </p:cNvPr>
          <p:cNvSpPr txBox="1"/>
          <p:nvPr/>
        </p:nvSpPr>
        <p:spPr>
          <a:xfrm>
            <a:off x="5096164" y="2287431"/>
            <a:ext cx="5651500" cy="4072397"/>
          </a:xfrm>
          <a:prstGeom prst="rect">
            <a:avLst/>
          </a:prstGeom>
          <a:noFill/>
        </p:spPr>
        <p:txBody>
          <a:bodyPr wrap="square" rtlCol="0">
            <a:noAutofit/>
          </a:bodyPr>
          <a:lstStyle/>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为您自己和您的兄弟姐妹感到骄傲</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增加自信</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职业发展技能</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领导力技能和机会</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宣传技能</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与其他兄弟姐妹和运动员建立友谊</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增进与您的兄弟姐妹的感情</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对所有人更加宽容和更为接纳</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家庭更加团结</a:t>
            </a:r>
          </a:p>
          <a:p>
            <a:pPr marL="363538" indent="-363538">
              <a:lnSpc>
                <a:spcPct val="120000"/>
              </a:lnSpc>
              <a:spcAft>
                <a:spcPts val="600"/>
              </a:spcAft>
              <a:buBlip>
                <a:blip r:embed="rId3"/>
              </a:buBlip>
            </a:pPr>
            <a:r>
              <a:rPr lang="zh-cn" dirty="0">
                <a:solidFill>
                  <a:srgbClr val="292662"/>
                </a:solidFill>
                <a:latin typeface="Ubuntu" panose="020B0504030602030204" pitchFamily="34" charset="0"/>
                <a:ea typeface="SimSun" panose="02010600030101010101" pitchFamily="2" charset="-122"/>
              </a:rPr>
              <a:t>个人和运动成长机会</a:t>
            </a:r>
          </a:p>
        </p:txBody>
      </p:sp>
      <p:sp>
        <p:nvSpPr>
          <p:cNvPr id="2" name="Rectangle: Rounded Corners 1">
            <a:extLst>
              <a:ext uri="{FF2B5EF4-FFF2-40B4-BE49-F238E27FC236}">
                <a16:creationId xmlns:a16="http://schemas.microsoft.com/office/drawing/2014/main" id="{D0953310-8388-4437-9EC8-8CB36D91E592}"/>
              </a:ext>
            </a:extLst>
          </p:cNvPr>
          <p:cNvSpPr/>
          <p:nvPr/>
        </p:nvSpPr>
        <p:spPr>
          <a:xfrm>
            <a:off x="-405246" y="2064374"/>
            <a:ext cx="5049982" cy="4596518"/>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ea typeface="SimSun" panose="02010600030101010101" pitchFamily="2" charset="-122"/>
            </a:endParaRPr>
          </a:p>
        </p:txBody>
      </p:sp>
      <p:sp>
        <p:nvSpPr>
          <p:cNvPr id="15" name="TextBox 14">
            <a:extLst>
              <a:ext uri="{FF2B5EF4-FFF2-40B4-BE49-F238E27FC236}">
                <a16:creationId xmlns:a16="http://schemas.microsoft.com/office/drawing/2014/main" id="{93052444-1AF6-B692-573C-388563DD4579}"/>
              </a:ext>
            </a:extLst>
          </p:cNvPr>
          <p:cNvSpPr txBox="1"/>
          <p:nvPr/>
        </p:nvSpPr>
        <p:spPr>
          <a:xfrm>
            <a:off x="811900" y="2287431"/>
            <a:ext cx="3281130" cy="719428"/>
          </a:xfrm>
          <a:prstGeom prst="rect">
            <a:avLst/>
          </a:prstGeom>
          <a:noFill/>
        </p:spPr>
        <p:txBody>
          <a:bodyPr wrap="square" rtlCol="0">
            <a:noAutofit/>
          </a:bodyPr>
          <a:lstStyle/>
          <a:p>
            <a:pPr>
              <a:lnSpc>
                <a:spcPct val="120000"/>
              </a:lnSpc>
              <a:spcAft>
                <a:spcPts val="600"/>
              </a:spcAft>
            </a:pPr>
            <a:r>
              <a:rPr lang="zh-cn" dirty="0">
                <a:solidFill>
                  <a:srgbClr val="292662"/>
                </a:solidFill>
                <a:latin typeface="Ubuntu" panose="020B0504030602030204" pitchFamily="34" charset="0"/>
                <a:ea typeface="SimSun" panose="02010600030101010101" pitchFamily="2" charset="-122"/>
              </a:rPr>
              <a:t>兄弟姐妹参与可以为您和您的兄弟姐妹带来</a:t>
            </a:r>
            <a:r>
              <a:rPr lang="zh-cn" b="1" dirty="0">
                <a:solidFill>
                  <a:srgbClr val="F6891F"/>
                </a:solidFill>
                <a:latin typeface="Ubuntu" panose="020B0504030602030204" pitchFamily="34" charset="0"/>
                <a:ea typeface="SimSun" panose="02010600030101010101" pitchFamily="2" charset="-122"/>
              </a:rPr>
              <a:t>互利共赢</a:t>
            </a:r>
            <a:r>
              <a:rPr lang="zh-cn" dirty="0">
                <a:solidFill>
                  <a:srgbClr val="292662"/>
                </a:solidFill>
                <a:latin typeface="Ubuntu" panose="020B0504030602030204" pitchFamily="34" charset="0"/>
                <a:ea typeface="SimSun" panose="02010600030101010101" pitchFamily="2" charset="-122"/>
              </a:rPr>
              <a:t>的结果。</a:t>
            </a:r>
          </a:p>
        </p:txBody>
      </p:sp>
    </p:spTree>
    <p:extLst>
      <p:ext uri="{BB962C8B-B14F-4D97-AF65-F5344CB8AC3E}">
        <p14:creationId xmlns:p14="http://schemas.microsoft.com/office/powerpoint/2010/main" val="2895682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837B9-5D68-F2A4-1FF3-377C35456E3C}"/>
              </a:ext>
            </a:extLst>
          </p:cNvPr>
          <p:cNvSpPr>
            <a:spLocks noGrp="1"/>
          </p:cNvSpPr>
          <p:nvPr>
            <p:ph type="body" sz="quarter" idx="4294967295"/>
          </p:nvPr>
        </p:nvSpPr>
        <p:spPr>
          <a:xfrm>
            <a:off x="9743210" y="627016"/>
            <a:ext cx="2155371" cy="450669"/>
          </a:xfrm>
        </p:spPr>
        <p:txBody>
          <a:bodyPr>
            <a:noAutofit/>
          </a:bodyPr>
          <a:lstStyle/>
          <a:p>
            <a:pPr marL="0" indent="0">
              <a:buNone/>
            </a:pPr>
            <a:r>
              <a:rPr lang="zh-cn" sz="1300" b="1" dirty="0">
                <a:solidFill>
                  <a:schemeClr val="bg1"/>
                </a:solidFill>
                <a:ea typeface="SimSun" panose="02010600030101010101" pitchFamily="2" charset="-122"/>
              </a:rPr>
              <a:t>兄弟姐妹参与</a:t>
            </a:r>
          </a:p>
        </p:txBody>
      </p:sp>
      <p:sp>
        <p:nvSpPr>
          <p:cNvPr id="3" name="Text Placeholder 2">
            <a:extLst>
              <a:ext uri="{FF2B5EF4-FFF2-40B4-BE49-F238E27FC236}">
                <a16:creationId xmlns:a16="http://schemas.microsoft.com/office/drawing/2014/main" id="{232A79B7-E8FC-17D7-A448-C84F235FDA28}"/>
              </a:ext>
            </a:extLst>
          </p:cNvPr>
          <p:cNvSpPr>
            <a:spLocks noGrp="1"/>
          </p:cNvSpPr>
          <p:nvPr>
            <p:ph type="body" sz="quarter" idx="12"/>
          </p:nvPr>
        </p:nvSpPr>
        <p:spPr>
          <a:xfrm>
            <a:off x="9339945" y="575623"/>
            <a:ext cx="528061" cy="356260"/>
          </a:xfrm>
        </p:spPr>
        <p:txBody>
          <a:bodyPr>
            <a:noAutofit/>
          </a:bodyPr>
          <a:lstStyle/>
          <a:p>
            <a:r>
              <a:rPr lang="zh-cn" dirty="0">
                <a:ea typeface="SimSun" panose="02010600030101010101" pitchFamily="2" charset="-122"/>
              </a:rPr>
              <a:t>1.4.</a:t>
            </a:r>
          </a:p>
        </p:txBody>
      </p:sp>
      <p:sp>
        <p:nvSpPr>
          <p:cNvPr id="4" name="Text Placeholder 3">
            <a:extLst>
              <a:ext uri="{FF2B5EF4-FFF2-40B4-BE49-F238E27FC236}">
                <a16:creationId xmlns:a16="http://schemas.microsoft.com/office/drawing/2014/main" id="{240B5117-AA93-0FF6-0677-3E680C1F7DB8}"/>
              </a:ext>
            </a:extLst>
          </p:cNvPr>
          <p:cNvSpPr>
            <a:spLocks noGrp="1"/>
          </p:cNvSpPr>
          <p:nvPr>
            <p:ph type="body" sz="quarter" idx="4294967295"/>
          </p:nvPr>
        </p:nvSpPr>
        <p:spPr>
          <a:xfrm>
            <a:off x="9797275" y="111820"/>
            <a:ext cx="2155371" cy="332016"/>
          </a:xfrm>
        </p:spPr>
        <p:txBody>
          <a:bodyPr>
            <a:noAutofit/>
          </a:bodyPr>
          <a:lstStyle/>
          <a:p>
            <a:pPr marL="0" indent="0">
              <a:buNone/>
            </a:pPr>
            <a:r>
              <a:rPr lang="zh-cn" sz="1200" dirty="0">
                <a:ea typeface="SimSun" panose="02010600030101010101" pitchFamily="2" charset="-122"/>
              </a:rPr>
              <a:t>第一天</a:t>
            </a:r>
          </a:p>
        </p:txBody>
      </p:sp>
      <p:sp>
        <p:nvSpPr>
          <p:cNvPr id="5" name="TextBox 4">
            <a:extLst>
              <a:ext uri="{FF2B5EF4-FFF2-40B4-BE49-F238E27FC236}">
                <a16:creationId xmlns:a16="http://schemas.microsoft.com/office/drawing/2014/main" id="{4175E59E-0E31-6CC3-E43D-8E82C256F705}"/>
              </a:ext>
            </a:extLst>
          </p:cNvPr>
          <p:cNvSpPr txBox="1"/>
          <p:nvPr/>
        </p:nvSpPr>
        <p:spPr>
          <a:xfrm>
            <a:off x="811898" y="1387260"/>
            <a:ext cx="6497908" cy="954107"/>
          </a:xfrm>
          <a:prstGeom prst="rect">
            <a:avLst/>
          </a:prstGeom>
          <a:noFill/>
        </p:spPr>
        <p:txBody>
          <a:bodyPr wrap="square" rtlCol="0">
            <a:noAutofit/>
          </a:bodyPr>
          <a:lstStyle/>
          <a:p>
            <a:r>
              <a:rPr lang="zh-cn" sz="2800" b="1" dirty="0">
                <a:solidFill>
                  <a:srgbClr val="F6891F"/>
                </a:solidFill>
                <a:latin typeface="Ubuntu" panose="020B0504030602030204" pitchFamily="34" charset="0"/>
                <a:ea typeface="SimSun" panose="02010600030101010101" pitchFamily="2" charset="-122"/>
              </a:rPr>
              <a:t>兄弟姐妹参与示例：</a:t>
            </a:r>
            <a:br>
              <a:rPr>
                <a:ea typeface="SimSun" panose="02010600030101010101" pitchFamily="2" charset="-122"/>
              </a:rPr>
            </a:br>
            <a:r>
              <a:rPr lang="zh-cn" sz="2800" b="1" dirty="0">
                <a:solidFill>
                  <a:srgbClr val="F6891F"/>
                </a:solidFill>
                <a:latin typeface="Ubuntu" panose="020B0504030602030204" pitchFamily="34" charset="0"/>
                <a:ea typeface="SimSun" panose="02010600030101010101" pitchFamily="2" charset="-122"/>
              </a:rPr>
              <a:t>阿联酋兄弟姐妹委员会</a:t>
            </a:r>
          </a:p>
        </p:txBody>
      </p:sp>
      <p:pic>
        <p:nvPicPr>
          <p:cNvPr id="10" name="Picture 9" descr="一个身穿白色长袍的人&#10;&#10;自动生成的描述">
            <a:extLst>
              <a:ext uri="{FF2B5EF4-FFF2-40B4-BE49-F238E27FC236}">
                <a16:creationId xmlns:a16="http://schemas.microsoft.com/office/drawing/2014/main" id="{0331077E-F944-7754-CA25-5CD94101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63" y="3627921"/>
            <a:ext cx="9856164" cy="1952484"/>
          </a:xfrm>
          <a:prstGeom prst="rect">
            <a:avLst/>
          </a:prstGeom>
        </p:spPr>
      </p:pic>
      <p:pic>
        <p:nvPicPr>
          <p:cNvPr id="12" name="Graphic 11">
            <a:extLst>
              <a:ext uri="{FF2B5EF4-FFF2-40B4-BE49-F238E27FC236}">
                <a16:creationId xmlns:a16="http://schemas.microsoft.com/office/drawing/2014/main" id="{420FFFCF-AAB0-21CB-D271-37633AB5A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72" y="2775427"/>
            <a:ext cx="9854856" cy="653573"/>
          </a:xfrm>
          <a:prstGeom prst="rect">
            <a:avLst/>
          </a:prstGeom>
        </p:spPr>
      </p:pic>
      <p:pic>
        <p:nvPicPr>
          <p:cNvPr id="14" name="Graphic 13">
            <a:extLst>
              <a:ext uri="{FF2B5EF4-FFF2-40B4-BE49-F238E27FC236}">
                <a16:creationId xmlns:a16="http://schemas.microsoft.com/office/drawing/2014/main" id="{16F68FD8-323E-69F8-23BA-072CBA80F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9629" y="2863280"/>
            <a:ext cx="558542" cy="449558"/>
          </a:xfrm>
          <a:prstGeom prst="rect">
            <a:avLst/>
          </a:prstGeom>
        </p:spPr>
      </p:pic>
      <p:sp>
        <p:nvSpPr>
          <p:cNvPr id="19" name="TextBox 18">
            <a:extLst>
              <a:ext uri="{FF2B5EF4-FFF2-40B4-BE49-F238E27FC236}">
                <a16:creationId xmlns:a16="http://schemas.microsoft.com/office/drawing/2014/main" id="{35979189-09BA-4223-B14F-9C3FE7F449F2}"/>
              </a:ext>
            </a:extLst>
          </p:cNvPr>
          <p:cNvSpPr txBox="1"/>
          <p:nvPr/>
        </p:nvSpPr>
        <p:spPr>
          <a:xfrm>
            <a:off x="3536120" y="2974348"/>
            <a:ext cx="1382234" cy="276999"/>
          </a:xfrm>
          <a:prstGeom prst="rect">
            <a:avLst/>
          </a:prstGeom>
          <a:noFill/>
        </p:spPr>
        <p:txBody>
          <a:bodyPr wrap="square" rtlCol="0">
            <a:noAutofit/>
          </a:bodyPr>
          <a:lstStyle/>
          <a:p>
            <a:r>
              <a:rPr lang="zh-cn" sz="1200" b="1" dirty="0">
                <a:solidFill>
                  <a:srgbClr val="F7F5E8"/>
                </a:solidFill>
                <a:latin typeface="Ubuntu" panose="020B0504030602030204" pitchFamily="34" charset="0"/>
                <a:ea typeface="SimSun" panose="02010600030101010101" pitchFamily="2" charset="-122"/>
              </a:rPr>
              <a:t>5 名本地兄弟姐妹</a:t>
            </a:r>
          </a:p>
        </p:txBody>
      </p:sp>
      <p:pic>
        <p:nvPicPr>
          <p:cNvPr id="16" name="Graphic 15">
            <a:extLst>
              <a:ext uri="{FF2B5EF4-FFF2-40B4-BE49-F238E27FC236}">
                <a16:creationId xmlns:a16="http://schemas.microsoft.com/office/drawing/2014/main" id="{329D4A7A-C4AF-D205-280A-CADC0F0047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4617" y="2836034"/>
            <a:ext cx="435935" cy="504050"/>
          </a:xfrm>
          <a:prstGeom prst="rect">
            <a:avLst/>
          </a:prstGeom>
        </p:spPr>
      </p:pic>
      <p:sp>
        <p:nvSpPr>
          <p:cNvPr id="20" name="TextBox 19">
            <a:extLst>
              <a:ext uri="{FF2B5EF4-FFF2-40B4-BE49-F238E27FC236}">
                <a16:creationId xmlns:a16="http://schemas.microsoft.com/office/drawing/2014/main" id="{DCF7D2FC-9D40-71E1-43CD-2A103DA3B873}"/>
              </a:ext>
            </a:extLst>
          </p:cNvPr>
          <p:cNvSpPr txBox="1"/>
          <p:nvPr/>
        </p:nvSpPr>
        <p:spPr>
          <a:xfrm>
            <a:off x="5736958" y="2974348"/>
            <a:ext cx="1572848" cy="276999"/>
          </a:xfrm>
          <a:prstGeom prst="rect">
            <a:avLst/>
          </a:prstGeom>
          <a:noFill/>
        </p:spPr>
        <p:txBody>
          <a:bodyPr wrap="square" rtlCol="0">
            <a:noAutofit/>
          </a:bodyPr>
          <a:lstStyle/>
          <a:p>
            <a:r>
              <a:rPr lang="zh-cn" sz="1200" b="1" dirty="0">
                <a:solidFill>
                  <a:srgbClr val="F7F5E8"/>
                </a:solidFill>
                <a:latin typeface="Ubuntu" panose="020B0504030602030204" pitchFamily="34" charset="0"/>
                <a:ea typeface="SimSun" panose="02010600030101010101" pitchFamily="2" charset="-122"/>
              </a:rPr>
              <a:t>5 名外籍兄弟姐妹</a:t>
            </a:r>
          </a:p>
        </p:txBody>
      </p:sp>
      <p:pic>
        <p:nvPicPr>
          <p:cNvPr id="18" name="Graphic 17">
            <a:extLst>
              <a:ext uri="{FF2B5EF4-FFF2-40B4-BE49-F238E27FC236}">
                <a16:creationId xmlns:a16="http://schemas.microsoft.com/office/drawing/2014/main" id="{1A7B0DCC-3CED-4FBD-F1AF-0B3656FE36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1495" y="2877435"/>
            <a:ext cx="449558" cy="449558"/>
          </a:xfrm>
          <a:prstGeom prst="rect">
            <a:avLst/>
          </a:prstGeom>
        </p:spPr>
      </p:pic>
      <p:sp>
        <p:nvSpPr>
          <p:cNvPr id="21" name="TextBox 20">
            <a:extLst>
              <a:ext uri="{FF2B5EF4-FFF2-40B4-BE49-F238E27FC236}">
                <a16:creationId xmlns:a16="http://schemas.microsoft.com/office/drawing/2014/main" id="{A43EB98B-FB53-8645-D7C7-6394C2C98EEF}"/>
              </a:ext>
            </a:extLst>
          </p:cNvPr>
          <p:cNvSpPr txBox="1"/>
          <p:nvPr/>
        </p:nvSpPr>
        <p:spPr>
          <a:xfrm>
            <a:off x="8053990" y="2974348"/>
            <a:ext cx="1382234" cy="276999"/>
          </a:xfrm>
          <a:prstGeom prst="rect">
            <a:avLst/>
          </a:prstGeom>
          <a:noFill/>
        </p:spPr>
        <p:txBody>
          <a:bodyPr wrap="square" rtlCol="0">
            <a:noAutofit/>
          </a:bodyPr>
          <a:lstStyle/>
          <a:p>
            <a:r>
              <a:rPr lang="zh-cn" sz="1200" b="1" dirty="0">
                <a:solidFill>
                  <a:srgbClr val="F7F5E8"/>
                </a:solidFill>
                <a:latin typeface="Ubuntu" panose="020B0504030602030204" pitchFamily="34" charset="0"/>
                <a:ea typeface="SimSun" panose="02010600030101010101" pitchFamily="2" charset="-122"/>
              </a:rPr>
              <a:t>2 年任期</a:t>
            </a:r>
          </a:p>
        </p:txBody>
      </p:sp>
    </p:spTree>
    <p:extLst>
      <p:ext uri="{BB962C8B-B14F-4D97-AF65-F5344CB8AC3E}">
        <p14:creationId xmlns:p14="http://schemas.microsoft.com/office/powerpoint/2010/main" val="391975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EBFFCA-F59B-24FD-A9E9-C5D53D74A3B1}"/>
              </a:ext>
            </a:extLst>
          </p:cNvPr>
          <p:cNvSpPr>
            <a:spLocks noGrp="1"/>
          </p:cNvSpPr>
          <p:nvPr>
            <p:ph type="body" sz="quarter" idx="10"/>
          </p:nvPr>
        </p:nvSpPr>
        <p:spPr/>
        <p:txBody>
          <a:bodyPr/>
          <a:lstStyle/>
          <a:p>
            <a:r>
              <a:rPr lang="zh-cn" dirty="0">
                <a:ea typeface="SimSun" panose="02010600030101010101" pitchFamily="2" charset="-122"/>
              </a:rPr>
              <a:t>第一天</a:t>
            </a:r>
          </a:p>
        </p:txBody>
      </p:sp>
      <p:sp>
        <p:nvSpPr>
          <p:cNvPr id="6" name="Text Placeholder 5">
            <a:extLst>
              <a:ext uri="{FF2B5EF4-FFF2-40B4-BE49-F238E27FC236}">
                <a16:creationId xmlns:a16="http://schemas.microsoft.com/office/drawing/2014/main" id="{02063292-5E7C-C4AB-54AD-67D2F5D9CF93}"/>
              </a:ext>
            </a:extLst>
          </p:cNvPr>
          <p:cNvSpPr>
            <a:spLocks noGrp="1"/>
          </p:cNvSpPr>
          <p:nvPr>
            <p:ph type="body" sz="quarter" idx="11"/>
          </p:nvPr>
        </p:nvSpPr>
        <p:spPr/>
        <p:txBody>
          <a:bodyPr/>
          <a:lstStyle/>
          <a:p>
            <a:r>
              <a:rPr lang="zh-cn" dirty="0">
                <a:ea typeface="SimSun" panose="02010600030101010101" pitchFamily="2" charset="-122"/>
              </a:rPr>
              <a:t>下一步规划</a:t>
            </a:r>
          </a:p>
        </p:txBody>
      </p:sp>
      <p:sp>
        <p:nvSpPr>
          <p:cNvPr id="7" name="Text Placeholder 6">
            <a:extLst>
              <a:ext uri="{FF2B5EF4-FFF2-40B4-BE49-F238E27FC236}">
                <a16:creationId xmlns:a16="http://schemas.microsoft.com/office/drawing/2014/main" id="{B9E622AA-1B11-DFF5-DF22-DEAF3593EE20}"/>
              </a:ext>
            </a:extLst>
          </p:cNvPr>
          <p:cNvSpPr>
            <a:spLocks noGrp="1"/>
          </p:cNvSpPr>
          <p:nvPr>
            <p:ph type="body" sz="quarter" idx="12"/>
          </p:nvPr>
        </p:nvSpPr>
        <p:spPr/>
        <p:txBody>
          <a:bodyPr>
            <a:normAutofit fontScale="92500" lnSpcReduction="20000"/>
          </a:bodyPr>
          <a:lstStyle/>
          <a:p>
            <a:r>
              <a:rPr lang="zh-cn" dirty="0">
                <a:ea typeface="SimSun" panose="02010600030101010101" pitchFamily="2" charset="-122"/>
              </a:rPr>
              <a:t>1.5.</a:t>
            </a:r>
          </a:p>
        </p:txBody>
      </p:sp>
      <p:sp>
        <p:nvSpPr>
          <p:cNvPr id="8" name="Text Placeholder 7">
            <a:extLst>
              <a:ext uri="{FF2B5EF4-FFF2-40B4-BE49-F238E27FC236}">
                <a16:creationId xmlns:a16="http://schemas.microsoft.com/office/drawing/2014/main" id="{3A3B05D4-96E5-A707-37F2-297035B5E1C4}"/>
              </a:ext>
            </a:extLst>
          </p:cNvPr>
          <p:cNvSpPr>
            <a:spLocks noGrp="1"/>
          </p:cNvSpPr>
          <p:nvPr>
            <p:ph type="body" sz="quarter" idx="13"/>
          </p:nvPr>
        </p:nvSpPr>
        <p:spPr/>
        <p:txBody>
          <a:bodyPr/>
          <a:lstStyle/>
          <a:p>
            <a:r>
              <a:rPr lang="zh-cn" dirty="0">
                <a:ea typeface="SimSun" panose="02010600030101010101" pitchFamily="2" charset="-122"/>
              </a:rPr>
              <a:t>1</a:t>
            </a:r>
          </a:p>
        </p:txBody>
      </p:sp>
    </p:spTree>
    <p:extLst>
      <p:ext uri="{BB962C8B-B14F-4D97-AF65-F5344CB8AC3E}">
        <p14:creationId xmlns:p14="http://schemas.microsoft.com/office/powerpoint/2010/main" val="267981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10871</TotalTime>
  <Words>26539</Words>
  <Application>Microsoft Office PowerPoint</Application>
  <PresentationFormat>Widescreen</PresentationFormat>
  <Paragraphs>1813</Paragraphs>
  <Slides>110</Slides>
  <Notes>110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110</vt:i4>
      </vt:variant>
    </vt:vector>
  </HeadingPairs>
  <TitlesOfParts>
    <vt:vector size="122" baseType="lpstr">
      <vt:lpstr>SimSun</vt:lpstr>
      <vt:lpstr>Aptos</vt:lpstr>
      <vt:lpstr>Arial</vt:lpstr>
      <vt:lpstr>Calibri</vt:lpstr>
      <vt:lpstr>Calibri Light</vt:lpstr>
      <vt:lpstr>Comic Sans MS bold italic</vt:lpstr>
      <vt:lpstr>Symbol</vt:lpstr>
      <vt:lpstr>Times New Roman</vt:lpstr>
      <vt:lpstr>Ubuntu</vt:lpstr>
      <vt:lpstr>Ubuntu Light</vt:lpstr>
      <vt:lpstr>Wingdings</vt:lpstr>
      <vt:lpstr>Office Theme</vt:lpstr>
      <vt:lpstr>家庭领袖培训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Leader Training Guide</dc:title>
  <dc:creator>Yaiguili Alvarado García</dc:creator>
  <cp:lastModifiedBy>Ansari, Tehseem Ahmed</cp:lastModifiedBy>
  <cp:revision>50</cp:revision>
  <dcterms:created xsi:type="dcterms:W3CDTF">2024-02-04T18:13:27Z</dcterms:created>
  <dcterms:modified xsi:type="dcterms:W3CDTF">2024-04-24T15:38:05Z</dcterms:modified>
</cp:coreProperties>
</file>