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256" r:id="rId2"/>
    <p:sldId id="261" r:id="rId3"/>
    <p:sldId id="260" r:id="rId4"/>
    <p:sldId id="404" r:id="rId5"/>
    <p:sldId id="406" r:id="rId6"/>
    <p:sldId id="257" r:id="rId7"/>
    <p:sldId id="258" r:id="rId8"/>
    <p:sldId id="259" r:id="rId9"/>
    <p:sldId id="386" r:id="rId10"/>
    <p:sldId id="262" r:id="rId11"/>
    <p:sldId id="263" r:id="rId12"/>
    <p:sldId id="264" r:id="rId13"/>
    <p:sldId id="265" r:id="rId14"/>
    <p:sldId id="266" r:id="rId15"/>
    <p:sldId id="267" r:id="rId16"/>
    <p:sldId id="370" r:id="rId17"/>
    <p:sldId id="377" r:id="rId18"/>
    <p:sldId id="385" r:id="rId19"/>
    <p:sldId id="378" r:id="rId20"/>
    <p:sldId id="379" r:id="rId21"/>
    <p:sldId id="382" r:id="rId22"/>
    <p:sldId id="381"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389" r:id="rId37"/>
    <p:sldId id="283" r:id="rId38"/>
    <p:sldId id="284" r:id="rId39"/>
    <p:sldId id="391" r:id="rId40"/>
    <p:sldId id="392" r:id="rId41"/>
    <p:sldId id="393" r:id="rId42"/>
    <p:sldId id="394" r:id="rId43"/>
    <p:sldId id="395" r:id="rId44"/>
    <p:sldId id="396" r:id="rId45"/>
    <p:sldId id="397" r:id="rId46"/>
    <p:sldId id="286" r:id="rId47"/>
    <p:sldId id="287" r:id="rId48"/>
    <p:sldId id="289" r:id="rId49"/>
    <p:sldId id="292" r:id="rId50"/>
    <p:sldId id="288" r:id="rId51"/>
    <p:sldId id="296" r:id="rId52"/>
    <p:sldId id="297" r:id="rId53"/>
    <p:sldId id="299" r:id="rId54"/>
    <p:sldId id="300" r:id="rId55"/>
    <p:sldId id="301" r:id="rId56"/>
    <p:sldId id="302" r:id="rId57"/>
    <p:sldId id="398" r:id="rId58"/>
    <p:sldId id="303" r:id="rId59"/>
    <p:sldId id="400" r:id="rId60"/>
    <p:sldId id="402" r:id="rId61"/>
    <p:sldId id="315" r:id="rId62"/>
    <p:sldId id="306" r:id="rId63"/>
    <p:sldId id="307" r:id="rId64"/>
    <p:sldId id="390" r:id="rId65"/>
    <p:sldId id="309" r:id="rId66"/>
    <p:sldId id="311" r:id="rId67"/>
    <p:sldId id="317" r:id="rId68"/>
    <p:sldId id="318" r:id="rId69"/>
    <p:sldId id="320" r:id="rId70"/>
    <p:sldId id="321" r:id="rId71"/>
    <p:sldId id="322" r:id="rId72"/>
    <p:sldId id="323" r:id="rId73"/>
    <p:sldId id="325" r:id="rId74"/>
    <p:sldId id="327" r:id="rId75"/>
    <p:sldId id="324" r:id="rId76"/>
    <p:sldId id="329" r:id="rId77"/>
    <p:sldId id="330" r:id="rId78"/>
    <p:sldId id="328" r:id="rId79"/>
    <p:sldId id="331" r:id="rId80"/>
    <p:sldId id="332" r:id="rId81"/>
    <p:sldId id="334" r:id="rId82"/>
    <p:sldId id="335" r:id="rId83"/>
    <p:sldId id="336" r:id="rId84"/>
    <p:sldId id="337" r:id="rId85"/>
    <p:sldId id="338" r:id="rId86"/>
    <p:sldId id="339" r:id="rId87"/>
    <p:sldId id="341" r:id="rId88"/>
    <p:sldId id="342" r:id="rId89"/>
    <p:sldId id="343" r:id="rId90"/>
    <p:sldId id="346" r:id="rId91"/>
    <p:sldId id="368" r:id="rId92"/>
    <p:sldId id="349" r:id="rId93"/>
    <p:sldId id="348" r:id="rId94"/>
    <p:sldId id="352" r:id="rId95"/>
    <p:sldId id="353" r:id="rId96"/>
    <p:sldId id="350" r:id="rId97"/>
    <p:sldId id="354" r:id="rId98"/>
    <p:sldId id="355" r:id="rId99"/>
    <p:sldId id="356" r:id="rId100"/>
    <p:sldId id="358" r:id="rId101"/>
    <p:sldId id="403" r:id="rId102"/>
    <p:sldId id="359" r:id="rId103"/>
    <p:sldId id="366" r:id="rId104"/>
    <p:sldId id="360" r:id="rId105"/>
    <p:sldId id="361" r:id="rId106"/>
    <p:sldId id="362" r:id="rId107"/>
    <p:sldId id="364" r:id="rId108"/>
    <p:sldId id="409" r:id="rId109"/>
    <p:sldId id="410" r:id="rId110"/>
    <p:sldId id="365"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FBCD45-8DFB-7337-D8D5-9AD6BD4C8869}" name="Hannah Helton" initials="HH" userId="S::hhelton@specialolympics.org::50809f71-cd35-47c3-8c82-302f447fa588" providerId="AD"/>
  <p188:author id="{57F30FC0-CAF5-25AB-DA69-243E5394CDB2}" name="Yaiguili Alvarado García" initials="YA" userId="7060d762a36533a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91F"/>
    <a:srgbClr val="FC0026"/>
    <a:srgbClr val="B81BAF"/>
    <a:srgbClr val="1BB4E4"/>
    <a:srgbClr val="57C8EB"/>
    <a:srgbClr val="F9914C"/>
    <a:srgbClr val="F76200"/>
    <a:srgbClr val="FFDC33"/>
    <a:srgbClr val="E6CE54"/>
    <a:srgbClr val="1C9B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97" autoAdjust="0"/>
    <p:restoredTop sz="94343" autoAdjust="0"/>
  </p:normalViewPr>
  <p:slideViewPr>
    <p:cSldViewPr snapToGrid="0">
      <p:cViewPr varScale="1">
        <p:scale>
          <a:sx n="107" d="100"/>
          <a:sy n="107" d="100"/>
        </p:scale>
        <p:origin x="960" y="114"/>
      </p:cViewPr>
      <p:guideLst/>
    </p:cSldViewPr>
  </p:slideViewPr>
  <p:notesTextViewPr>
    <p:cViewPr>
      <p:scale>
        <a:sx n="3" d="2"/>
        <a:sy n="3" d="2"/>
      </p:scale>
      <p:origin x="0" y="0"/>
    </p:cViewPr>
  </p:notesTextViewPr>
  <p:notesViewPr>
    <p:cSldViewPr snapToGrid="0">
      <p:cViewPr varScale="1">
        <p:scale>
          <a:sx n="64" d="100"/>
          <a:sy n="64" d="100"/>
        </p:scale>
        <p:origin x="3294"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microsoft.com/office/2018/10/relationships/authors" Target="author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A655B4-C2BD-47AA-9914-D700BD843E60}" type="datetimeFigureOut">
              <a:rPr lang="en-US" smtClean="0"/>
              <a:t>5/6/2024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B4960-CA66-47E0-A69E-4C8E9D6BFF86}" type="slidenum">
              <a:rPr lang="en-US" smtClean="0"/>
              <a:t>‹#›</a:t>
            </a:fld>
            <a:endParaRPr lang="en-US" dirty="0"/>
          </a:p>
        </p:txBody>
      </p:sp>
    </p:spTree>
    <p:extLst>
      <p:ext uri="{BB962C8B-B14F-4D97-AF65-F5344CB8AC3E}">
        <p14:creationId xmlns:p14="http://schemas.microsoft.com/office/powerpoint/2010/main" val="3701999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sz="800" b="1" dirty="0">
                <a:rtl/>
              </a:rPr>
              <a:t>بخصوص: </a:t>
            </a:r>
            <a:br>
              <a:rPr dirty="0"/>
            </a:br>
            <a:r>
              <a:rPr lang="ar-xm" sz="800" b="0" dirty="0">
                <a:rtl/>
              </a:rPr>
              <a:t>مرحبًا بكم في تدريب قائد الأسرة! </a:t>
            </a:r>
          </a:p>
          <a:p>
            <a:pPr rtl="1"/>
            <a:r>
              <a:rPr lang="ar-xm" sz="800" b="0" dirty="0">
                <a:rtl/>
              </a:rPr>
              <a:t>سيُقدِّم لكم "نص المنسق" في كل شريحة نصًا عامًا يجب اتباعه. سترشدكم </a:t>
            </a:r>
            <a:r>
              <a:rPr lang="ar-xm" sz="800" b="0" i="1" dirty="0">
                <a:rtl/>
              </a:rPr>
              <a:t>(ملاحظة المنسق</a:t>
            </a:r>
            <a:r>
              <a:rPr lang="ar-xm" sz="800" b="0" i="1" dirty="0">
                <a:sym typeface="Wingdings" panose="05000000000000000000" pitchFamily="2" charset="2"/>
                <a:rtl/>
              </a:rPr>
              <a:t>:) </a:t>
            </a:r>
            <a:r>
              <a:rPr lang="ar-xm" sz="800" b="0" i="0" dirty="0">
                <a:sym typeface="Wingdings" panose="05000000000000000000" pitchFamily="2" charset="2"/>
                <a:rtl/>
              </a:rPr>
              <a:t>أيضًا أثناء المشاركة.</a:t>
            </a:r>
            <a:r>
              <a:rPr lang="ar-xm" sz="800" b="0" dirty="0">
                <a:rtl/>
              </a:rPr>
              <a:t> نوصي بشدة بضرورة تعيين لاعب قائد كمنسق مشارك طوال فترة التدريب. لاحظنا أن الشرائح التي من المحتمل أن يكون فيها التعاون مع اللاعب القائد مفيدًا مميزة بثلاث نجوم. </a:t>
            </a:r>
            <a:r>
              <a:rPr lang="ar-xm" sz="800" b="0" dirty="0">
                <a:rtl val="0"/>
              </a:rPr>
              <a:t>(***)</a:t>
            </a:r>
            <a:r>
              <a:rPr lang="ar-xm" sz="800" b="0" dirty="0">
                <a:rtl/>
              </a:rPr>
              <a:t> </a:t>
            </a:r>
          </a:p>
          <a:p>
            <a:pPr rtl="1"/>
            <a:endParaRPr lang="en-US" sz="800" b="0" i="1" dirty="0"/>
          </a:p>
          <a:p>
            <a:pPr marL="0" marR="0" lvl="0" indent="0" algn="r" defTabSz="457200" rtl="1" eaLnBrk="1" fontAlgn="auto" latinLnBrk="0" hangingPunct="1">
              <a:lnSpc>
                <a:spcPct val="100000"/>
              </a:lnSpc>
              <a:spcBef>
                <a:spcPts val="0"/>
              </a:spcBef>
              <a:spcAft>
                <a:spcPts val="0"/>
              </a:spcAft>
              <a:buClrTx/>
              <a:buSzTx/>
              <a:buFontTx/>
              <a:buNone/>
              <a:tabLst/>
              <a:defRPr/>
            </a:pPr>
            <a:r>
              <a:rPr lang="ar-xm" sz="800" b="0" dirty="0">
                <a:rtl/>
              </a:rPr>
              <a:t>يُرجى ملاحظة أن الشرائح والتدريب وسُبل التنسيق مرنة وقابلة للتكيُّف حسب برنامجكم ومنطقتكم. </a:t>
            </a:r>
            <a:r>
              <a:rPr lang="ar-xm" sz="1050" dirty="0">
                <a:effectLst/>
                <a:latin typeface="Ubuntu Light" panose="020B0304030602030204" pitchFamily="34" charset="0"/>
                <a:ea typeface="Calibri" panose="020F0502020204030204" pitchFamily="34" charset="0"/>
                <a:cs typeface="Arial" panose="020B0604020202020204" pitchFamily="34" charset="0"/>
                <a:rtl/>
              </a:rPr>
              <a:t>نوصيكم بإضافة محتوى خاص بالبرنامج حتى يكون أكثر ارتباطًا بمجموعة قادة الأُسر. </a:t>
            </a:r>
          </a:p>
          <a:p>
            <a:pPr marL="0" marR="0" lvl="0" indent="0" algn="r" defTabSz="457200" rtl="1" eaLnBrk="1" fontAlgn="auto" latinLnBrk="0" hangingPunct="1">
              <a:lnSpc>
                <a:spcPct val="100000"/>
              </a:lnSpc>
              <a:spcBef>
                <a:spcPts val="0"/>
              </a:spcBef>
              <a:spcAft>
                <a:spcPts val="0"/>
              </a:spcAft>
              <a:buClrTx/>
              <a:buSzTx/>
              <a:buFontTx/>
              <a:buNone/>
              <a:tabLst/>
              <a:defRPr/>
            </a:pPr>
            <a:r>
              <a:rPr lang="ar-xm" sz="1050" dirty="0">
                <a:effectLst/>
                <a:latin typeface="Ubuntu Light" panose="020B0304030602030204" pitchFamily="34" charset="0"/>
                <a:ea typeface="Calibri" panose="020F0502020204030204" pitchFamily="34" charset="0"/>
                <a:cs typeface="Arial" panose="020B0604020202020204" pitchFamily="34" charset="0"/>
                <a:rtl/>
              </a:rPr>
              <a:t>يوصى بتنسيق الدروس بالترتيب وألا تزيد مدة كل وحدة عن ساعة واحدة. يمكن تقسيم الدورة التدريبية إلى جلسات متعددة. في النهاية، هذه مجرد موارد تحت تصرفك. ستحتاجون إلى تكييفها لتناسب قيودكم المتعلقة بالبرنامج (الوقت، والمكان، والتكنولوجيا، وما إلى ذلك).</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rtl="1"/>
            <a:endParaRPr lang="en-US" sz="900" dirty="0">
              <a:latin typeface="Ubuntu Light" panose="020B0304030602030204" pitchFamily="34" charset="0"/>
            </a:endParaRPr>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1</a:t>
            </a:fld>
            <a:endParaRPr lang="en-US" dirty="0"/>
          </a:p>
        </p:txBody>
      </p:sp>
    </p:spTree>
    <p:extLst>
      <p:ext uri="{BB962C8B-B14F-4D97-AF65-F5344CB8AC3E}">
        <p14:creationId xmlns:p14="http://schemas.microsoft.com/office/powerpoint/2010/main" val="910427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0" dirty="0">
                <a:rtl/>
              </a:rPr>
              <a:t>***مشاركة اللاعبين الموصى بها</a:t>
            </a:r>
          </a:p>
          <a:p>
            <a:pPr rtl="1"/>
            <a:endParaRPr lang="en-US" b="1" dirty="0"/>
          </a:p>
          <a:p>
            <a:pPr rtl="1"/>
            <a:r>
              <a:rPr lang="ar-xm" b="1" dirty="0">
                <a:rtl/>
              </a:rPr>
              <a:t>نص المنسق: </a:t>
            </a:r>
            <a:endParaRPr lang="en-US" b="0" dirty="0"/>
          </a:p>
          <a:p>
            <a:pPr rtl="1"/>
            <a:r>
              <a:rPr lang="ar-xm" b="0" dirty="0">
                <a:rtl/>
              </a:rPr>
              <a:t>لنبدأ بالتعرُّف على التاريخ العام للأولمبياد الخاص. في عام </a:t>
            </a:r>
            <a:r>
              <a:rPr lang="" b="0" dirty="0">
                <a:rtl val="0"/>
              </a:rPr>
              <a:t>1968</a:t>
            </a:r>
            <a:r>
              <a:rPr lang="ar-xm" b="0" dirty="0">
                <a:rtl/>
              </a:rPr>
              <a:t>، نظَّمت يونيس كينيدي شرايفر، مُؤسِّسة الأولمبياد الخاص، مخيمًا صيفيًا في الفناء الخلفي للأشخاص ذوي الإعاقات الذهنية. في النهاية، تحوَّل هذا المخيم الصيفي إلى حركة الأولمبياد الخاص العالمية التي نعرفها الآن. </a:t>
            </a:r>
          </a:p>
          <a:p>
            <a:pPr rtl="1"/>
            <a:endParaRPr lang="en-US" b="0" dirty="0"/>
          </a:p>
          <a:p>
            <a:pPr rtl="1"/>
            <a:r>
              <a:rPr lang="ar-xm" b="0" dirty="0">
                <a:rtl/>
              </a:rPr>
              <a:t>كانت يونيس كينيدي شرايفر رائدة في الدفاع عن حقوق الأشخاص ذوي الإعاقة الذهنية وتقبل المجتمع لهم. علَّمت العالم أجمع أن الرياضة يمكن أن تُغيِّر حياة الأشخاص. </a:t>
            </a:r>
          </a:p>
          <a:p>
            <a:pPr rtl="1"/>
            <a:endParaRPr lang="en-US" b="0" dirty="0"/>
          </a:p>
          <a:p>
            <a:pPr rtl="1"/>
            <a:r>
              <a:rPr lang="ar-xm" b="0" dirty="0">
                <a:rtl/>
              </a:rPr>
              <a:t>إليكم فيديو قصير عن السيرة الذاتية لمُؤسِّسة حركتنا. </a:t>
            </a:r>
          </a:p>
          <a:p>
            <a:pPr rtl="1"/>
            <a:r>
              <a:rPr lang="ar-xm" b="0" dirty="0">
                <a:rtl/>
              </a:rPr>
              <a:t>(</a:t>
            </a:r>
            <a:r>
              <a:rPr lang="ar-xm" b="0" i="1" dirty="0">
                <a:rtl/>
              </a:rPr>
              <a:t>ملاحظة المنسق: انقروا على الزر البرتقالي (شاهدوا سيرة ذاتية قصيرة) وتأكدوا من تشغيل الشرح المكتوب لأحداث العرض)</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10</a:t>
            </a:fld>
            <a:endParaRPr lang="en-US" dirty="0"/>
          </a:p>
        </p:txBody>
      </p:sp>
    </p:spTree>
    <p:extLst>
      <p:ext uri="{BB962C8B-B14F-4D97-AF65-F5344CB8AC3E}">
        <p14:creationId xmlns:p14="http://schemas.microsoft.com/office/powerpoint/2010/main" val="26492835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0" dirty="0">
                <a:rtl/>
              </a:rPr>
              <a:t>***مشاركة اللاعبين الموصى بها </a:t>
            </a:r>
          </a:p>
          <a:p>
            <a:pPr rtl="1"/>
            <a:endParaRPr lang="en-US" b="1" dirty="0"/>
          </a:p>
          <a:p>
            <a:pPr rtl="1"/>
            <a:r>
              <a:rPr lang="ar-xm" b="1" dirty="0">
                <a:rtl/>
              </a:rPr>
              <a:t>نص المنسق: </a:t>
            </a:r>
          </a:p>
          <a:p>
            <a:pPr rtl="1"/>
            <a:r>
              <a:rPr lang="ar-xm" b="0" dirty="0">
                <a:rtl/>
              </a:rPr>
              <a:t>إنها فرصة لإنشاء خطة العمل. أمامكم </a:t>
            </a:r>
            <a:r>
              <a:rPr lang="" b="0" dirty="0">
                <a:rtl val="0"/>
              </a:rPr>
              <a:t>15</a:t>
            </a:r>
            <a:r>
              <a:rPr lang="ar-xm" b="0" dirty="0">
                <a:rtl/>
              </a:rPr>
              <a:t> دقيقةً للإجابة عن الأسئلة المُدرَجة في خطة العمل:</a:t>
            </a:r>
            <a:br/>
            <a:r>
              <a:rPr lang="ar-xm" b="0" dirty="0">
                <a:rtl/>
              </a:rPr>
              <a:t>مَن الأشخاص الذين بإمكانهم مساعدتي؟ </a:t>
            </a:r>
          </a:p>
          <a:p>
            <a:pPr rtl="1"/>
            <a:r>
              <a:rPr lang="ar-xm" b="0" dirty="0">
                <a:rtl/>
              </a:rPr>
              <a:t>ما الموارد التي أحتاجها؟ </a:t>
            </a:r>
          </a:p>
          <a:p>
            <a:pPr rtl="1"/>
            <a:r>
              <a:rPr lang="ar-xm" b="0" dirty="0">
                <a:rtl/>
              </a:rPr>
              <a:t>ما التحديات التي من المحتمل أن أواجهها؟ </a:t>
            </a:r>
          </a:p>
          <a:p>
            <a:pPr rtl="1"/>
            <a:r>
              <a:rPr lang="ar-xm" b="0" dirty="0">
                <a:rtl/>
              </a:rPr>
              <a:t>ما حلول هذه التحديات؟ </a:t>
            </a:r>
          </a:p>
          <a:p>
            <a:pPr rtl="1"/>
            <a:endParaRPr lang="en-US" b="0" dirty="0"/>
          </a:p>
          <a:p>
            <a:pPr rtl="1"/>
            <a:r>
              <a:rPr lang="ar-xm" b="0" dirty="0">
                <a:rtl/>
              </a:rPr>
              <a:t>بعد مرور </a:t>
            </a:r>
            <a:r>
              <a:rPr lang="" b="0" dirty="0">
                <a:rtl val="0"/>
              </a:rPr>
              <a:t>15</a:t>
            </a:r>
            <a:r>
              <a:rPr lang="ar-xm" b="0" dirty="0">
                <a:rtl/>
              </a:rPr>
              <a:t> دقيقةً، أمامكم فرصة لمشاركة أي مخاوف أو تحديات تعتقدون أنكم قد تواجهونها مع مجموعة صغيرة تتكون من </a:t>
            </a:r>
            <a:r>
              <a:rPr lang="" b="0" dirty="0">
                <a:rtl val="0"/>
              </a:rPr>
              <a:t>5</a:t>
            </a:r>
            <a:r>
              <a:rPr lang="ar-xm" b="0" dirty="0">
                <a:rtl/>
              </a:rPr>
              <a:t> إلى </a:t>
            </a:r>
            <a:r>
              <a:rPr lang="" b="0" dirty="0">
                <a:rtl val="0"/>
              </a:rPr>
              <a:t>8</a:t>
            </a:r>
            <a:r>
              <a:rPr lang="ar-xm" b="0" dirty="0">
                <a:rtl/>
              </a:rPr>
              <a:t> أشخاص تقريبًا. يمكنكم تقديم الدعم لبعضكم البعض والتفكير معًا في الحلول. </a:t>
            </a:r>
          </a:p>
          <a:p>
            <a:pPr rtl="1"/>
            <a:endParaRPr lang="en-US" b="0" dirty="0"/>
          </a:p>
          <a:p>
            <a:pPr rtl="1"/>
            <a:r>
              <a:rPr lang="ar-xm" b="0" dirty="0">
                <a:rtl/>
              </a:rPr>
              <a:t>إن أردتم تغيير خطة عملنا، بعد التحدث مع مجموعتكم، فلا بأس بذلك! قد تكتشفون أن أحد زملائكم من قادة الأُسر قدَّم لكم اقتراحًا رائعًا بشأن الموارد أو الحلول للتغلب على التحديات المحتملة. </a:t>
            </a:r>
            <a:br/>
            <a:br/>
            <a:r>
              <a:rPr lang="ar-xm" b="0" i="1" dirty="0">
                <a:rtl/>
              </a:rPr>
              <a:t>(ملاحظة مسؤولي التنسيق: يُرجى تخصيص </a:t>
            </a:r>
            <a:r>
              <a:rPr lang="" b="0" i="1" dirty="0">
                <a:rtl val="0"/>
              </a:rPr>
              <a:t>15</a:t>
            </a:r>
            <a:r>
              <a:rPr lang="ar-xm" b="0" i="1" dirty="0">
                <a:rtl/>
              </a:rPr>
              <a:t> دقيقةً تقريبًا للمشاركة والمناقشة في مجموعات)</a:t>
            </a:r>
          </a:p>
          <a:p>
            <a:pPr rtl="1"/>
            <a:endParaRPr lang="en-US" b="0" i="1" dirty="0"/>
          </a:p>
          <a:p>
            <a:pPr rtl="1"/>
            <a:r>
              <a:rPr lang="ar-xm" b="0" i="0" dirty="0">
                <a:rtl/>
              </a:rPr>
              <a:t>عمل رائع جميعًا! أتمنى أن يكون هذا التمرين مفيدًا لكم وأن تتمكَّنوا الآن من وضع خطة عمل للمساعدة في تحقيق الأهداف القيادية.</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100</a:t>
            </a:fld>
            <a:endParaRPr lang="en-US" dirty="0"/>
          </a:p>
        </p:txBody>
      </p:sp>
    </p:spTree>
    <p:extLst>
      <p:ext uri="{BB962C8B-B14F-4D97-AF65-F5344CB8AC3E}">
        <p14:creationId xmlns:p14="http://schemas.microsoft.com/office/powerpoint/2010/main" val="11157292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045D8-624E-6ACD-C9C0-9693F7243B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4A0E39-AF2F-6E1C-AF46-7D68B74A2B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1AE160-8F4C-FBE7-B0DB-39348EC6A0A3}"/>
              </a:ext>
            </a:extLst>
          </p:cNvPr>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0" dirty="0">
                <a:rtl/>
              </a:rPr>
              <a:t>***مشاركة اللاعبين الموصى بها</a:t>
            </a:r>
          </a:p>
          <a:p>
            <a:pPr rtl="1"/>
            <a:endParaRPr lang="en-US" dirty="0"/>
          </a:p>
          <a:p>
            <a:pPr rtl="1"/>
            <a:r>
              <a:rPr lang="ar-xm" b="1" dirty="0">
                <a:rtl/>
              </a:rPr>
              <a:t>نص المنسق: </a:t>
            </a:r>
            <a:br/>
            <a:r>
              <a:rPr lang="ar-xm" dirty="0">
                <a:rtl/>
              </a:rPr>
              <a:t>لقد أكملتم الآن وحدة "التخطيط للخطوة التالية". شكرًا لكم على مشاركتكم! </a:t>
            </a:r>
            <a:br/>
            <a:r>
              <a:rPr lang="ar-xm" dirty="0">
                <a:rtl/>
              </a:rPr>
              <a:t>دعونا نأخذ استراحة قصيرة لممارسة تمارين اللياقة البدنية معًا. </a:t>
            </a:r>
          </a:p>
          <a:p>
            <a:pPr rtl="1"/>
            <a:r>
              <a:rPr lang="ar-xm" dirty="0">
                <a:rtl/>
              </a:rPr>
              <a:t>بعد ذلك، سيكون أمامكم حوالي </a:t>
            </a:r>
            <a:r>
              <a:rPr lang="" dirty="0">
                <a:rtl val="0"/>
              </a:rPr>
              <a:t>30</a:t>
            </a:r>
            <a:r>
              <a:rPr lang="ar-xm" dirty="0">
                <a:rtl/>
              </a:rPr>
              <a:t> دقيقة لأخذ استراحة خارجية لتجديد طاقتكم.</a:t>
            </a:r>
          </a:p>
          <a:p>
            <a:pPr rtl="1"/>
            <a:endParaRPr lang="en-US" dirty="0"/>
          </a:p>
        </p:txBody>
      </p:sp>
      <p:sp>
        <p:nvSpPr>
          <p:cNvPr id="4" name="Slide Number Placeholder 3">
            <a:extLst>
              <a:ext uri="{FF2B5EF4-FFF2-40B4-BE49-F238E27FC236}">
                <a16:creationId xmlns:a16="http://schemas.microsoft.com/office/drawing/2014/main" id="{0F179B25-C4A5-5D90-DD7F-A0609225B485}"/>
              </a:ext>
            </a:extLst>
          </p:cNvPr>
          <p:cNvSpPr>
            <a:spLocks noGrp="1"/>
          </p:cNvSpPr>
          <p:nvPr>
            <p:ph type="sldNum" sz="quarter" idx="5"/>
          </p:nvPr>
        </p:nvSpPr>
        <p:spPr/>
        <p:txBody>
          <a:bodyPr rtlCol="1"/>
          <a:lstStyle/>
          <a:p>
            <a:pPr rtl="1"/>
            <a:fld id="{B1AB4960-CA66-47E0-A69E-4C8E9D6BFF86}" type="slidenum">
              <a:rPr lang="en-US" smtClean="0"/>
              <a:t>101</a:t>
            </a:fld>
            <a:endParaRPr lang="en-US" dirty="0"/>
          </a:p>
        </p:txBody>
      </p:sp>
    </p:spTree>
    <p:extLst>
      <p:ext uri="{BB962C8B-B14F-4D97-AF65-F5344CB8AC3E}">
        <p14:creationId xmlns:p14="http://schemas.microsoft.com/office/powerpoint/2010/main" val="34141525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1" i="0" dirty="0">
                <a:rtl/>
              </a:rPr>
              <a:t>المدة المحدَّدة: </a:t>
            </a:r>
            <a:r>
              <a:rPr lang="ar-xm" b="0" i="0" dirty="0">
                <a:rtl/>
              </a:rPr>
              <a:t>ساعة واحدة </a:t>
            </a:r>
          </a:p>
          <a:p>
            <a:pPr rtl="1"/>
            <a:endParaRPr lang="en-US" b="0" i="1" dirty="0"/>
          </a:p>
          <a:p>
            <a:pPr rtl="1"/>
            <a:r>
              <a:rPr lang="ar-xm" b="0" i="1" dirty="0">
                <a:rtl/>
              </a:rPr>
              <a:t>ملاحظة المنسق:</a:t>
            </a:r>
          </a:p>
          <a:p>
            <a:pPr rtl="1"/>
            <a:r>
              <a:rPr lang="ar-xm" i="1" dirty="0">
                <a:rtl/>
              </a:rPr>
              <a:t>يُرجى دعوة أحد المتحدثين لمناقشة أحد الموضوعات التالية. يجب أن يركِّز كلٌّ من المتحدث والموضوع على مشاركة الأسرة بطريقة ما: </a:t>
            </a:r>
            <a:br/>
            <a:r>
              <a:rPr lang="ar-xm" i="1" dirty="0">
                <a:rtl/>
              </a:rPr>
              <a:t>-الأُسر المشاركة في الأنشطة الحكومية في مجال الدعوة، أو الإدماج، أو أنظمة دعم الأسرة المحلية، أو في أي برنامج/مجال اهتمام يتعلق بمشاركة الأسرة</a:t>
            </a:r>
          </a:p>
          <a:p>
            <a:pPr rtl="1"/>
            <a:r>
              <a:rPr lang="ar-xm" i="1" dirty="0">
                <a:rtl/>
              </a:rPr>
              <a:t>-مطالبة قائد أسرة حالي بمشاركة تجاربه/وكيف أصبح قائدًا</a:t>
            </a:r>
          </a:p>
          <a:p>
            <a:pPr rtl="1"/>
            <a:r>
              <a:rPr lang="ar-xm" i="1" dirty="0">
                <a:rtl/>
              </a:rPr>
              <a:t>-مطالبة لاعب قائد حالي بمشاركة تجاربه/وكيف أصبح قائدًا</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102</a:t>
            </a:fld>
            <a:endParaRPr lang="en-US" dirty="0"/>
          </a:p>
        </p:txBody>
      </p:sp>
    </p:spTree>
    <p:extLst>
      <p:ext uri="{BB962C8B-B14F-4D97-AF65-F5344CB8AC3E}">
        <p14:creationId xmlns:p14="http://schemas.microsoft.com/office/powerpoint/2010/main" val="23882747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7000"/>
              </a:lnSpc>
              <a:spcBef>
                <a:spcPts val="0"/>
              </a:spcBef>
              <a:spcAft>
                <a:spcPts val="800"/>
              </a:spcAft>
              <a:buClrTx/>
              <a:buSzTx/>
              <a:buFontTx/>
              <a:buNone/>
              <a:tabLst/>
              <a:defRPr/>
            </a:pPr>
            <a:r>
              <a:rPr lang="ar-xm" b="0" dirty="0">
                <a:rtl/>
              </a:rPr>
              <a:t>***مشاركة اللاعبين الموصى بها </a:t>
            </a:r>
          </a:p>
          <a:p>
            <a:pPr marL="0" marR="0" rtl="1">
              <a:lnSpc>
                <a:spcPct val="107000"/>
              </a:lnSpc>
              <a:spcBef>
                <a:spcPts val="0"/>
              </a:spcBef>
              <a:spcAft>
                <a:spcPts val="800"/>
              </a:spcAft>
            </a:pPr>
            <a:endParaRPr lang="en-US" sz="1200" b="1" i="0" dirty="0">
              <a:effectLst/>
              <a:latin typeface="Calibri" panose="020F0502020204030204" pitchFamily="34" charset="0"/>
              <a:ea typeface="Calibri" panose="020F0502020204030204" pitchFamily="34" charset="0"/>
              <a:cs typeface="Arial" panose="020B0604020202020204" pitchFamily="34" charset="0"/>
            </a:endParaRPr>
          </a:p>
          <a:p>
            <a:pPr marL="0" marR="0" rtl="1">
              <a:lnSpc>
                <a:spcPct val="107000"/>
              </a:lnSpc>
              <a:spcBef>
                <a:spcPts val="0"/>
              </a:spcBef>
              <a:spcAft>
                <a:spcPts val="800"/>
              </a:spcAft>
            </a:pPr>
            <a:r>
              <a:rPr lang="ar-xm" sz="1200" b="1" i="0" dirty="0">
                <a:effectLst/>
                <a:latin typeface="Calibri" panose="020F0502020204030204" pitchFamily="34" charset="0"/>
                <a:ea typeface="Calibri" panose="020F0502020204030204" pitchFamily="34" charset="0"/>
                <a:cs typeface="Arial" panose="020B0604020202020204" pitchFamily="34" charset="0"/>
                <a:rtl/>
              </a:rPr>
              <a:t>المدة المحدَّدة: </a:t>
            </a:r>
            <a:r>
              <a:rPr lang="" sz="1200" i="0" dirty="0">
                <a:effectLst/>
                <a:latin typeface="Calibri" panose="020F0502020204030204" pitchFamily="34" charset="0"/>
                <a:ea typeface="Calibri" panose="020F0502020204030204" pitchFamily="34" charset="0"/>
                <a:cs typeface="Arial" panose="020B0604020202020204" pitchFamily="34" charset="0"/>
                <a:rtl val="0"/>
              </a:rPr>
              <a:t>3</a:t>
            </a:r>
            <a:r>
              <a:rPr lang="ar-xm" sz="1200" i="0" dirty="0">
                <a:effectLst/>
                <a:latin typeface="Calibri" panose="020F0502020204030204" pitchFamily="34" charset="0"/>
                <a:ea typeface="Calibri" panose="020F0502020204030204" pitchFamily="34" charset="0"/>
                <a:cs typeface="Arial" panose="020B0604020202020204" pitchFamily="34" charset="0"/>
                <a:rtl/>
              </a:rPr>
              <a:t> ساعات </a:t>
            </a:r>
          </a:p>
          <a:p>
            <a:pPr marL="0" marR="0" rtl="1">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Arial" panose="020B0604020202020204" pitchFamily="34" charset="0"/>
            </a:endParaRPr>
          </a:p>
          <a:p>
            <a:pPr marL="0" marR="0" rtl="1">
              <a:lnSpc>
                <a:spcPct val="107000"/>
              </a:lnSpc>
              <a:spcBef>
                <a:spcPts val="0"/>
              </a:spcBef>
              <a:spcAft>
                <a:spcPts val="800"/>
              </a:spcAft>
            </a:pPr>
            <a:r>
              <a:rPr lang="ar-xm" sz="1200" i="1" dirty="0">
                <a:effectLst/>
                <a:latin typeface="Calibri" panose="020F0502020204030204" pitchFamily="34" charset="0"/>
                <a:ea typeface="Calibri" panose="020F0502020204030204" pitchFamily="34" charset="0"/>
                <a:cs typeface="Arial" panose="020B0604020202020204" pitchFamily="34" charset="0"/>
                <a:rtl/>
              </a:rPr>
              <a:t>ملاحظة المنسق:</a:t>
            </a:r>
            <a:br/>
            <a:r>
              <a:rPr lang="ar-xm" sz="1200" i="1" dirty="0">
                <a:effectLst/>
                <a:latin typeface="Calibri" panose="020F0502020204030204" pitchFamily="34" charset="0"/>
                <a:ea typeface="Calibri" panose="020F0502020204030204" pitchFamily="34" charset="0"/>
                <a:cs typeface="Arial" panose="020B0604020202020204" pitchFamily="34" charset="0"/>
                <a:rtl/>
              </a:rPr>
              <a:t>فيما يلي بعض الأفكار للفعالية التي يمكن تنفيذها خلال اليوم الرياضي. إذا كنتم ستغادرون مكان التدريب، فيُرجى التأكد من تجهيز وسائل النقل مسبقًا. </a:t>
            </a:r>
          </a:p>
          <a:p>
            <a:pPr marL="342900" marR="0" lvl="0" indent="-342900" rtl="1">
              <a:lnSpc>
                <a:spcPct val="107000"/>
              </a:lnSpc>
              <a:spcBef>
                <a:spcPts val="0"/>
              </a:spcBef>
              <a:spcAft>
                <a:spcPts val="0"/>
              </a:spcAft>
              <a:buFont typeface="Symbol" panose="05050102010706020507" pitchFamily="18" charset="2"/>
              <a:buChar char=""/>
            </a:pPr>
            <a:r>
              <a:rPr lang="ar-xm" sz="1200" i="1" dirty="0">
                <a:effectLst/>
                <a:latin typeface="Calibri" panose="020F0502020204030204" pitchFamily="34" charset="0"/>
                <a:ea typeface="Calibri" panose="020F0502020204030204" pitchFamily="34" charset="0"/>
                <a:cs typeface="Arial" panose="020B0604020202020204" pitchFamily="34" charset="0"/>
                <a:rtl/>
              </a:rPr>
              <a:t>احضروا الفعالية وتعرَّفوا على طرق المشاركة في الأعمال الطوعية.</a:t>
            </a:r>
          </a:p>
          <a:p>
            <a:pPr marL="342900" marR="0" lvl="0" indent="-342900" rtl="1">
              <a:lnSpc>
                <a:spcPct val="107000"/>
              </a:lnSpc>
              <a:spcBef>
                <a:spcPts val="0"/>
              </a:spcBef>
              <a:spcAft>
                <a:spcPts val="0"/>
              </a:spcAft>
              <a:buFont typeface="Symbol" panose="05050102010706020507" pitchFamily="18" charset="2"/>
              <a:buChar char=""/>
            </a:pPr>
            <a:r>
              <a:rPr lang="ar-xm" sz="1200" i="1" dirty="0">
                <a:effectLst/>
                <a:latin typeface="Calibri" panose="020F0502020204030204" pitchFamily="34" charset="0"/>
                <a:ea typeface="Calibri" panose="020F0502020204030204" pitchFamily="34" charset="0"/>
                <a:cs typeface="Arial" panose="020B0604020202020204" pitchFamily="34" charset="0"/>
                <a:rtl/>
              </a:rPr>
              <a:t>احضروا فعالية وتناقشوا حول كيفية التخطيط لها وتنفيذها.</a:t>
            </a:r>
          </a:p>
          <a:p>
            <a:pPr marL="342900" marR="0" lvl="0" indent="-342900" rtl="1">
              <a:lnSpc>
                <a:spcPct val="107000"/>
              </a:lnSpc>
              <a:spcBef>
                <a:spcPts val="0"/>
              </a:spcBef>
              <a:spcAft>
                <a:spcPts val="0"/>
              </a:spcAft>
              <a:buFont typeface="Symbol" panose="05050102010706020507" pitchFamily="18" charset="2"/>
              <a:buChar char=""/>
            </a:pPr>
            <a:r>
              <a:rPr lang="ar-xm" sz="1200" i="1" dirty="0">
                <a:effectLst/>
                <a:latin typeface="Calibri" panose="020F0502020204030204" pitchFamily="34" charset="0"/>
                <a:ea typeface="Calibri" panose="020F0502020204030204" pitchFamily="34" charset="0"/>
                <a:cs typeface="Arial" panose="020B0604020202020204" pitchFamily="34" charset="0"/>
                <a:rtl/>
              </a:rPr>
              <a:t>احضروا التدريب وأجروا مناقشة حول دور أفراد الأسرة في ممارسة التدريبات الرياضية.</a:t>
            </a:r>
          </a:p>
          <a:p>
            <a:pPr marL="342900" marR="0" lvl="0" indent="-342900" rtl="1">
              <a:lnSpc>
                <a:spcPct val="107000"/>
              </a:lnSpc>
              <a:spcBef>
                <a:spcPts val="0"/>
              </a:spcBef>
              <a:spcAft>
                <a:spcPts val="0"/>
              </a:spcAft>
              <a:buFont typeface="Symbol" panose="05050102010706020507" pitchFamily="18" charset="2"/>
              <a:buChar char=""/>
            </a:pPr>
            <a:r>
              <a:rPr lang="ar-xm" sz="1200" i="1" dirty="0">
                <a:effectLst/>
                <a:latin typeface="Calibri" panose="020F0502020204030204" pitchFamily="34" charset="0"/>
                <a:ea typeface="Calibri" panose="020F0502020204030204" pitchFamily="34" charset="0"/>
                <a:cs typeface="Arial" panose="020B0604020202020204" pitchFamily="34" charset="0"/>
                <a:rtl/>
              </a:rPr>
              <a:t>يُرجى دمج منتدى صحة الأسرة.</a:t>
            </a:r>
          </a:p>
          <a:p>
            <a:pPr marL="342900" marR="0" lvl="0" indent="-342900" rtl="1">
              <a:lnSpc>
                <a:spcPct val="107000"/>
              </a:lnSpc>
              <a:spcBef>
                <a:spcPts val="0"/>
              </a:spcBef>
              <a:spcAft>
                <a:spcPts val="0"/>
              </a:spcAft>
              <a:buFont typeface="Symbol" panose="05050102010706020507" pitchFamily="18" charset="2"/>
              <a:buChar char=""/>
            </a:pPr>
            <a:r>
              <a:rPr lang="ar-xm" sz="1200" i="1" dirty="0">
                <a:effectLst/>
                <a:latin typeface="Calibri" panose="020F0502020204030204" pitchFamily="34" charset="0"/>
                <a:ea typeface="Calibri" panose="020F0502020204030204" pitchFamily="34" charset="0"/>
                <a:cs typeface="Arial" panose="020B0604020202020204" pitchFamily="34" charset="0"/>
                <a:rtl/>
              </a:rPr>
              <a:t>تفضَّلوا بزيارة مكتب البرنامج لمقابلة فريق العمل والمتطوِّعين وإجراء مناقشات عن الأفكار المتعلقة بمشاركة الأسرة.</a:t>
            </a:r>
          </a:p>
          <a:p>
            <a:pPr marL="342900" marR="0" lvl="0" indent="-342900" rtl="1">
              <a:lnSpc>
                <a:spcPct val="107000"/>
              </a:lnSpc>
              <a:spcBef>
                <a:spcPts val="0"/>
              </a:spcBef>
              <a:spcAft>
                <a:spcPts val="800"/>
              </a:spcAft>
              <a:buFont typeface="Symbol" panose="05050102010706020507" pitchFamily="18" charset="2"/>
              <a:buChar char=""/>
            </a:pPr>
            <a:r>
              <a:rPr lang="ar-xm" sz="1200" i="1" dirty="0">
                <a:effectLst/>
                <a:latin typeface="Calibri" panose="020F0502020204030204" pitchFamily="34" charset="0"/>
                <a:ea typeface="Calibri" panose="020F0502020204030204" pitchFamily="34" charset="0"/>
                <a:cs typeface="Arial" panose="020B0604020202020204" pitchFamily="34" charset="0"/>
                <a:rtl/>
              </a:rPr>
              <a:t>لنتحرك ونستمتع بالأجواء المبهجة: أحضروا مدرِّبًا لممارسة تمارين الإطالة أو تمارين عضلة القلب (الكارديو) لمدة </a:t>
            </a:r>
            <a:r>
              <a:rPr lang="" sz="1200" i="1" dirty="0">
                <a:effectLst/>
                <a:latin typeface="Calibri" panose="020F0502020204030204" pitchFamily="34" charset="0"/>
                <a:ea typeface="Calibri" panose="020F0502020204030204" pitchFamily="34" charset="0"/>
                <a:cs typeface="Arial" panose="020B0604020202020204" pitchFamily="34" charset="0"/>
                <a:rtl val="0"/>
              </a:rPr>
              <a:t>30</a:t>
            </a:r>
            <a:r>
              <a:rPr lang="ar-xm" sz="1200" i="1" dirty="0">
                <a:effectLst/>
                <a:latin typeface="Calibri" panose="020F0502020204030204" pitchFamily="34" charset="0"/>
                <a:ea typeface="Calibri" panose="020F0502020204030204" pitchFamily="34" charset="0"/>
                <a:cs typeface="Arial" panose="020B0604020202020204" pitchFamily="34" charset="0"/>
                <a:rtl/>
              </a:rPr>
              <a:t> دقيقة للاسترخاء في نهاية يوم التدريب.</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104</a:t>
            </a:fld>
            <a:endParaRPr lang="en-US" dirty="0"/>
          </a:p>
        </p:txBody>
      </p:sp>
    </p:spTree>
    <p:extLst>
      <p:ext uri="{BB962C8B-B14F-4D97-AF65-F5344CB8AC3E}">
        <p14:creationId xmlns:p14="http://schemas.microsoft.com/office/powerpoint/2010/main" val="23845252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0" dirty="0">
                <a:rtl/>
              </a:rPr>
              <a:t>***مشاركة اللاعبين الموصى بها</a:t>
            </a:r>
          </a:p>
          <a:p>
            <a:pPr rtl="1"/>
            <a:endParaRPr lang="en-US" dirty="0"/>
          </a:p>
          <a:p>
            <a:pPr rtl="1"/>
            <a:r>
              <a:rPr lang="ar-xm" b="1" dirty="0">
                <a:rtl/>
              </a:rPr>
              <a:t>نص المنسق: </a:t>
            </a:r>
            <a:br/>
            <a:r>
              <a:rPr lang="ar-xm" dirty="0">
                <a:rtl/>
              </a:rPr>
              <a:t>مرحبًا بكم مجددًا بعد انتهاء اليوم الرياضي! </a:t>
            </a:r>
            <a:br/>
            <a:r>
              <a:rPr lang="ar-xm" dirty="0">
                <a:rtl/>
              </a:rPr>
              <a:t>سنأخذ الآن استراحة لتناول الغداء لمدة ساعة واحدة. عندما نعود، سنُجري جلسة تمارين تنشيطية لمدة ثلاث دقائق، قبل أن نختتم عملنا معًا بالتأمل الأخير.</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105</a:t>
            </a:fld>
            <a:endParaRPr lang="en-US" dirty="0"/>
          </a:p>
        </p:txBody>
      </p:sp>
    </p:spTree>
    <p:extLst>
      <p:ext uri="{BB962C8B-B14F-4D97-AF65-F5344CB8AC3E}">
        <p14:creationId xmlns:p14="http://schemas.microsoft.com/office/powerpoint/2010/main" val="33942819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1" dirty="0">
                <a:rtl/>
              </a:rPr>
              <a:t>نص المنسق: </a:t>
            </a:r>
            <a:br/>
            <a:r>
              <a:rPr lang="ar-xm" dirty="0">
                <a:rtl/>
              </a:rPr>
              <a:t>لقد وصلنا إلى نهاية تدريبكم! عمل رائع، جميعًا! </a:t>
            </a:r>
            <a:br/>
            <a:r>
              <a:rPr lang="ar-xm" dirty="0">
                <a:rtl/>
              </a:rPr>
              <a:t>أشكركم جميعًا على التزامكم تجاه تنمية مهاراتكم كقادة أُسر ومواصلة تنمية مهاراتكم الشخصية. </a:t>
            </a:r>
            <a:br/>
            <a:r>
              <a:rPr lang="ar-xm" dirty="0">
                <a:rtl/>
              </a:rPr>
              <a:t>تذكَّروا أن رحلة القيادة وأهدافها وخطة عملها مختلفة من فرد إلى آخر. يمكنكم أن تنفِّذوا عدة مهام مختلفة باعتباركم قادة أُسر، ولا بأس بذلك. </a:t>
            </a:r>
          </a:p>
          <a:p>
            <a:pPr rtl="1"/>
            <a:endParaRPr lang="en-US" dirty="0"/>
          </a:p>
          <a:p>
            <a:pPr rtl="1"/>
            <a:r>
              <a:rPr lang="ar-xm" dirty="0">
                <a:rtl/>
              </a:rPr>
              <a:t>في ختام فعاليات تدريبنا، سنتجمع معًا مرة أخرى لتنفيذ نشاط تأملي. </a:t>
            </a:r>
            <a:br/>
            <a:endParaRPr lang="en-US"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106</a:t>
            </a:fld>
            <a:endParaRPr lang="en-US" dirty="0"/>
          </a:p>
        </p:txBody>
      </p:sp>
    </p:spTree>
    <p:extLst>
      <p:ext uri="{BB962C8B-B14F-4D97-AF65-F5344CB8AC3E}">
        <p14:creationId xmlns:p14="http://schemas.microsoft.com/office/powerpoint/2010/main" val="1425770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0" dirty="0">
                <a:rtl/>
              </a:rPr>
              <a:t>***مشاركة اللاعبين الموصى بها </a:t>
            </a:r>
          </a:p>
          <a:p>
            <a:pPr rtl="1"/>
            <a:endParaRPr lang="en-US" b="1" dirty="0"/>
          </a:p>
          <a:p>
            <a:pPr rtl="1"/>
            <a:r>
              <a:rPr lang="ar-xm" b="1" dirty="0">
                <a:rtl/>
              </a:rPr>
              <a:t>نص المنسق: </a:t>
            </a:r>
          </a:p>
          <a:p>
            <a:pPr rtl="1"/>
            <a:r>
              <a:rPr lang="ar-xm" b="0" dirty="0">
                <a:rtl/>
              </a:rPr>
              <a:t>في هذا النشاط الأخير لنا معًا، أمامنا فرصة للتفكير باستخدام طريقة "الوردة والشوكة والبرعم". يمكن أن يستند ذلك إلى خطة العمل، أو التدريب بشكل عام.</a:t>
            </a:r>
          </a:p>
          <a:p>
            <a:pPr rtl="1"/>
            <a:r>
              <a:rPr lang="ar-xm" b="0" dirty="0">
                <a:rtl/>
              </a:rPr>
              <a:t>الوردة = حدث مميز أو نجاح أو فوز بسيط أو شيء إيجابي قد حدث.</a:t>
            </a:r>
          </a:p>
          <a:p>
            <a:pPr rtl="1"/>
            <a:endParaRPr lang="en-US" b="0" dirty="0"/>
          </a:p>
          <a:p>
            <a:pPr rtl="1"/>
            <a:r>
              <a:rPr lang="ar-xm" b="0" dirty="0">
                <a:rtl/>
              </a:rPr>
              <a:t>الشوكة = تحدٍ واجهتموه أو أمر ما يمكنكم الاستفادة منه للحصول على الدعم.</a:t>
            </a:r>
          </a:p>
          <a:p>
            <a:pPr rtl="1"/>
            <a:endParaRPr lang="en-US" b="0" dirty="0"/>
          </a:p>
          <a:p>
            <a:pPr rtl="1"/>
            <a:r>
              <a:rPr lang="ar-xm" b="0" dirty="0">
                <a:rtl/>
              </a:rPr>
              <a:t>البرعم = أفكار جديدة ظهرت أو أمر ما تتطلعون إلى معرفة المزيد عنه أو تجربته.</a:t>
            </a:r>
          </a:p>
          <a:p>
            <a:pPr rtl="1"/>
            <a:endParaRPr lang="en-US" b="0" dirty="0"/>
          </a:p>
          <a:p>
            <a:pPr rtl="1"/>
            <a:r>
              <a:rPr lang="ar-xm" b="0" dirty="0">
                <a:rtl/>
              </a:rPr>
              <a:t>أمامكم دقيقتان تقريبًا للجلوس في صمت والتأمل في وردتكم وبرعمكم وشوكتكم. ثم سنجتمع معًا مجددًا لمشاركة الورود والبراعم والشوك، ثم نتجول في أرجاء الغرفة ليشاركنا الآخرون. </a:t>
            </a:r>
          </a:p>
          <a:p>
            <a:pPr rtl="1"/>
            <a:endParaRPr lang="en-US" b="0" i="1" dirty="0"/>
          </a:p>
          <a:p>
            <a:pPr rtl="1"/>
            <a:r>
              <a:rPr lang="ar-xm" b="0" i="1" dirty="0">
                <a:rtl/>
              </a:rPr>
              <a:t>(ملاحظة المنسق: يُرجى البدء بالوردة والبرعم والشوكة خاصتكم. والسماح لكل شخص يرغب في المشاركة بأن يفعل ذلك)</a:t>
            </a:r>
          </a:p>
          <a:p>
            <a:pPr rtl="1"/>
            <a:endParaRPr lang="en-US" b="0" i="1" dirty="0"/>
          </a:p>
          <a:p>
            <a:pPr rtl="1"/>
            <a:r>
              <a:rPr lang="ar-xm" b="0" i="0" dirty="0">
                <a:rtl/>
              </a:rPr>
              <a:t>تأملات رائعة!</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107</a:t>
            </a:fld>
            <a:endParaRPr lang="en-US" dirty="0"/>
          </a:p>
        </p:txBody>
      </p:sp>
    </p:spTree>
    <p:extLst>
      <p:ext uri="{BB962C8B-B14F-4D97-AF65-F5344CB8AC3E}">
        <p14:creationId xmlns:p14="http://schemas.microsoft.com/office/powerpoint/2010/main" val="262678488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BA6EA-85B3-50A1-1766-4570F292B8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04FFF-F05B-EA6F-F8E2-33C264F8F3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49CC56-0C39-6CE1-0726-6869DFA5E38E}"/>
              </a:ext>
            </a:extLst>
          </p:cNvPr>
          <p:cNvSpPr>
            <a:spLocks noGrp="1"/>
          </p:cNvSpPr>
          <p:nvPr>
            <p:ph type="body" idx="1"/>
          </p:nvPr>
        </p:nvSpPr>
        <p:spPr/>
        <p:txBody>
          <a:bodyPr rtlCol="1"/>
          <a:lstStyle/>
          <a:p>
            <a:pPr rtl="1"/>
            <a:r>
              <a:rPr lang="ar-xm" b="1" dirty="0">
                <a:rtl/>
              </a:rPr>
              <a:t>نص المنسق: </a:t>
            </a:r>
          </a:p>
          <a:p>
            <a:pPr rtl="1"/>
            <a:r>
              <a:rPr lang="ar-xm" b="0" dirty="0">
                <a:rtl/>
              </a:rPr>
              <a:t>قبل الانتهاء رسميًا، سيُطلب من قادة الأُسر الذين اختاروا المشاركة في استطلاع الرأي الاختياري الأولي عن رفاه الأسرة المشاركة مجددًا في استطلاع الرأي النهائي عن رفاه الأسرة. </a:t>
            </a:r>
            <a:r>
              <a:rPr lang="ar-xm" sz="1200" kern="100" dirty="0">
                <a:effectLst/>
                <a:latin typeface="Aptos" panose="020B0004020202020204" pitchFamily="34" charset="0"/>
                <a:ea typeface="Aptos" panose="020B0004020202020204" pitchFamily="34" charset="0"/>
                <a:cs typeface="Arial" panose="020B0604020202020204" pitchFamily="34" charset="0"/>
                <a:rtl/>
              </a:rPr>
              <a:t>في حالة اختياركم إكمال استطلاع الرأي الأولي، نطلب منكم أيضًا ملء استطلاع الرأي النهائي.</a:t>
            </a:r>
          </a:p>
          <a:p>
            <a:pPr marL="0" marR="0" rtl="1">
              <a:lnSpc>
                <a:spcPct val="107000"/>
              </a:lnSpc>
              <a:spcBef>
                <a:spcPts val="0"/>
              </a:spcBef>
              <a:spcAft>
                <a:spcPts val="800"/>
              </a:spcAft>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rtl="1">
              <a:lnSpc>
                <a:spcPct val="107000"/>
              </a:lnSpc>
              <a:spcBef>
                <a:spcPts val="0"/>
              </a:spcBef>
              <a:spcAft>
                <a:spcPts val="800"/>
              </a:spcAft>
            </a:pPr>
            <a:r>
              <a:rPr lang="ar-xm" sz="1200" kern="100" dirty="0">
                <a:effectLst/>
                <a:latin typeface="Aptos" panose="020B0004020202020204" pitchFamily="34" charset="0"/>
                <a:ea typeface="Aptos" panose="020B0004020202020204" pitchFamily="34" charset="0"/>
                <a:cs typeface="Arial" panose="020B0604020202020204" pitchFamily="34" charset="0"/>
                <a:rtl/>
              </a:rPr>
              <a:t>إن إجاباتكم مهمة جدًا لتحديد أفضل السُبل التي يمكن أن يستخدمها الأولمبياد الخاص في دعم رفاه الأسرة في المستقبل.</a:t>
            </a:r>
          </a:p>
          <a:p>
            <a:pPr marL="0" marR="0" rtl="1">
              <a:lnSpc>
                <a:spcPct val="107000"/>
              </a:lnSpc>
              <a:spcBef>
                <a:spcPts val="0"/>
              </a:spcBef>
              <a:spcAft>
                <a:spcPts val="800"/>
              </a:spcAft>
            </a:pPr>
            <a:r>
              <a:rPr lang="ar-xm" sz="1200" kern="100" dirty="0">
                <a:effectLst/>
                <a:latin typeface="Aptos" panose="020B0004020202020204" pitchFamily="34" charset="0"/>
                <a:ea typeface="Aptos" panose="020B0004020202020204" pitchFamily="34" charset="0"/>
                <a:cs typeface="Arial" panose="020B0604020202020204" pitchFamily="34" charset="0"/>
                <a:rtl/>
              </a:rPr>
              <a:t>من المتوقع أن يستغرق استطلاع الرأي هذا خمس دقائق تقريبًا من وقتكم. </a:t>
            </a:r>
            <a:b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rtl="1">
              <a:lnSpc>
                <a:spcPct val="107000"/>
              </a:lnSpc>
              <a:spcBef>
                <a:spcPts val="0"/>
              </a:spcBef>
              <a:spcAft>
                <a:spcPts val="800"/>
              </a:spcAft>
            </a:pPr>
            <a:r>
              <a:rPr lang="ar-xm" sz="1200" kern="100" dirty="0">
                <a:effectLst/>
                <a:latin typeface="Aptos" panose="020B0004020202020204" pitchFamily="34" charset="0"/>
                <a:cs typeface="Arial" panose="020B0604020202020204" pitchFamily="34" charset="0"/>
                <a:rtl/>
              </a:rPr>
              <a:t>ستعثرون على استطلاع الرأي النهائي في تدريب قائد الأسرة: دليل المشاركة، ولكن يمكنكم أيضًا اختيار مسح رمز الاستجابة السريعة </a:t>
            </a:r>
            <a:r>
              <a:rPr lang="ar-xm" sz="1200" kern="100" dirty="0">
                <a:effectLst/>
                <a:latin typeface="Aptos" panose="020B0004020202020204" pitchFamily="34" charset="0"/>
                <a:cs typeface="Arial" panose="020B0604020202020204" pitchFamily="34" charset="0"/>
                <a:rtl val="0"/>
              </a:rPr>
              <a:t>(QR)</a:t>
            </a:r>
            <a:r>
              <a:rPr lang="ar-xm" sz="1200" kern="100" dirty="0">
                <a:effectLst/>
                <a:latin typeface="Aptos" panose="020B0004020202020204" pitchFamily="34" charset="0"/>
                <a:cs typeface="Arial" panose="020B0604020202020204" pitchFamily="34" charset="0"/>
                <a:rtl/>
              </a:rPr>
              <a:t> ضوئيًا على الشريحة التالية للمشاركة في استطلاع الرأي عبر الإنترنت. </a:t>
            </a:r>
          </a:p>
          <a:p>
            <a:pPr marL="0" marR="0" rtl="1">
              <a:lnSpc>
                <a:spcPct val="107000"/>
              </a:lnSpc>
              <a:spcBef>
                <a:spcPts val="0"/>
              </a:spcBef>
              <a:spcAft>
                <a:spcPts val="800"/>
              </a:spcAft>
            </a:pPr>
            <a:endParaRPr lang="en-US" sz="1200" kern="100" dirty="0">
              <a:effectLst/>
              <a:latin typeface="Aptos" panose="020B0004020202020204" pitchFamily="34" charset="0"/>
              <a:cs typeface="Arial" panose="020B0604020202020204" pitchFamily="34" charset="0"/>
            </a:endParaRPr>
          </a:p>
          <a:p>
            <a:pPr marL="0" marR="0" rtl="1">
              <a:lnSpc>
                <a:spcPct val="107000"/>
              </a:lnSpc>
              <a:spcBef>
                <a:spcPts val="0"/>
              </a:spcBef>
              <a:spcAft>
                <a:spcPts val="800"/>
              </a:spcAft>
            </a:pPr>
            <a:r>
              <a:rPr lang="ar-xm" sz="1200" kern="100" dirty="0">
                <a:effectLst/>
                <a:latin typeface="Aptos" panose="020B0004020202020204" pitchFamily="34" charset="0"/>
                <a:cs typeface="Arial" panose="020B0604020202020204" pitchFamily="34" charset="0"/>
                <a:rtl/>
              </a:rPr>
              <a:t>سأمنحكم الآن خمس دقائق تقريبًا لملء استطلاع الرأي النهائي!</a:t>
            </a:r>
          </a:p>
        </p:txBody>
      </p:sp>
      <p:sp>
        <p:nvSpPr>
          <p:cNvPr id="4" name="Slide Number Placeholder 3">
            <a:extLst>
              <a:ext uri="{FF2B5EF4-FFF2-40B4-BE49-F238E27FC236}">
                <a16:creationId xmlns:a16="http://schemas.microsoft.com/office/drawing/2014/main" id="{CC036C85-F6FC-FE9F-6493-3DE5BD2AE2F3}"/>
              </a:ext>
            </a:extLst>
          </p:cNvPr>
          <p:cNvSpPr>
            <a:spLocks noGrp="1"/>
          </p:cNvSpPr>
          <p:nvPr>
            <p:ph type="sldNum" sz="quarter" idx="5"/>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45550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4776B-13C6-0999-3F7A-13B310B3D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95A57B-645C-9328-98BE-FB30A41BD9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CD205E-FF72-A1AA-0862-BC355C334704}"/>
              </a:ext>
            </a:extLst>
          </p:cNvPr>
          <p:cNvSpPr>
            <a:spLocks noGrp="1"/>
          </p:cNvSpPr>
          <p:nvPr>
            <p:ph type="body" idx="1"/>
          </p:nvPr>
        </p:nvSpPr>
        <p:spPr/>
        <p:txBody>
          <a:bodyPr rtlCol="1"/>
          <a:lstStyle/>
          <a:p>
            <a:pPr rtl="1"/>
            <a:r>
              <a:rPr lang="ar-xm" b="1" dirty="0">
                <a:rtl/>
              </a:rPr>
              <a:t>نص المنسق: </a:t>
            </a:r>
            <a:endParaRPr lang="en-US" b="0" dirty="0"/>
          </a:p>
          <a:p>
            <a:pPr rtl="1"/>
            <a:r>
              <a:rPr lang="ar-xm" dirty="0">
                <a:rtl/>
              </a:rPr>
              <a:t>إذا اخترتم المشاركة وترغبون في المشاركة عبر الإنترنت، فإليكم رمز الاستجابة السريعة </a:t>
            </a:r>
            <a:r>
              <a:rPr lang="ar-xm" dirty="0">
                <a:rtl val="0"/>
              </a:rPr>
              <a:t>(QR)</a:t>
            </a:r>
            <a:r>
              <a:rPr lang="ar-xm" dirty="0">
                <a:rtl/>
              </a:rPr>
              <a:t>!</a:t>
            </a:r>
          </a:p>
        </p:txBody>
      </p:sp>
      <p:sp>
        <p:nvSpPr>
          <p:cNvPr id="4" name="Slide Number Placeholder 3">
            <a:extLst>
              <a:ext uri="{FF2B5EF4-FFF2-40B4-BE49-F238E27FC236}">
                <a16:creationId xmlns:a16="http://schemas.microsoft.com/office/drawing/2014/main" id="{6C89ACC0-C0EF-B524-F423-59D8742E307B}"/>
              </a:ext>
            </a:extLst>
          </p:cNvPr>
          <p:cNvSpPr>
            <a:spLocks noGrp="1"/>
          </p:cNvSpPr>
          <p:nvPr>
            <p:ph type="sldNum" sz="quarter" idx="5"/>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8330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1" dirty="0">
                <a:rtl/>
              </a:rPr>
              <a:t>نص المنسق: </a:t>
            </a:r>
            <a:br/>
            <a:r>
              <a:rPr lang="ar-xm" dirty="0">
                <a:rtl/>
              </a:rPr>
              <a:t>شكرًا لكم على وقتكم وجهودكم ومشاركتكم! سأتابع معكم شخصيًا بعد شهر من انتهاء التدريب للتحقُّق من خطة العمل. </a:t>
            </a:r>
          </a:p>
          <a:p>
            <a:pPr rtl="1"/>
            <a:endParaRPr lang="en-US" dirty="0"/>
          </a:p>
          <a:p>
            <a:pPr rtl="1"/>
            <a:r>
              <a:rPr lang="ar-xm" dirty="0">
                <a:rtl/>
              </a:rPr>
              <a:t>نُعرب عن امتناننا لأنكم أصبحتم قادة أُسر جُددًا، ويسعدنا أن نسمع عن قيادتكم في القادم!</a:t>
            </a:r>
          </a:p>
          <a:p>
            <a:pPr rtl="1"/>
            <a:endParaRPr lang="en-US" dirty="0"/>
          </a:p>
          <a:p>
            <a:pPr rtl="1"/>
            <a:r>
              <a:rPr lang="ar-xm" i="1" dirty="0">
                <a:rtl/>
              </a:rPr>
              <a:t>(ملاحظة المنسق: يُرجى التأكد من المتابعة مع قادة الأُسر بعد مرور شهر واحد لضمان توفير الدعم والتوجيه!)</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110</a:t>
            </a:fld>
            <a:endParaRPr lang="en-US" dirty="0"/>
          </a:p>
        </p:txBody>
      </p:sp>
    </p:spTree>
    <p:extLst>
      <p:ext uri="{BB962C8B-B14F-4D97-AF65-F5344CB8AC3E}">
        <p14:creationId xmlns:p14="http://schemas.microsoft.com/office/powerpoint/2010/main" val="3858495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1" dirty="0">
                <a:rtl/>
              </a:rPr>
              <a:t>نص المنسق: </a:t>
            </a:r>
          </a:p>
          <a:p>
            <a:pPr rtl="1"/>
            <a:r>
              <a:rPr lang="ar-xm" b="0" dirty="0">
                <a:rtl/>
              </a:rPr>
              <a:t>ما الهدف من الأولمبياد الخاص؟ تتمثَّل مهمتنا في تقديم التدريبات والمسابقات الرياضية على مدار العام للأطفال والبالغين ذوي الإعاقات الذهنية </a:t>
            </a:r>
            <a:r>
              <a:rPr lang="ar-xm" b="0" dirty="0">
                <a:rtl val="0"/>
              </a:rPr>
              <a:t>(ID)</a:t>
            </a:r>
            <a:r>
              <a:rPr lang="ar-xm" b="0" dirty="0">
                <a:rtl/>
              </a:rPr>
              <a:t>، ما يمنحهم فرصًا مستمرة لإثبات قدراتهم. </a:t>
            </a:r>
            <a:br/>
            <a:br/>
            <a:r>
              <a:rPr lang="ar-xm" b="0" dirty="0">
                <a:rtl/>
              </a:rPr>
              <a:t>وتشمل هذه الفرص تحسين اللياقة البدنية وإظهار الشجاعة والاستمتاع بالأجواء المبهجة، والمشاركة في تبادل الهدايا والمهارات وتكوين الصداقات مع أفراد الأسرة واللاعبين الآخرين في الأولمبياد الخاص ومجتمعاتنا. </a:t>
            </a:r>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11</a:t>
            </a:fld>
            <a:endParaRPr lang="en-US" dirty="0"/>
          </a:p>
        </p:txBody>
      </p:sp>
    </p:spTree>
    <p:extLst>
      <p:ext uri="{BB962C8B-B14F-4D97-AF65-F5344CB8AC3E}">
        <p14:creationId xmlns:p14="http://schemas.microsoft.com/office/powerpoint/2010/main" val="286212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0" dirty="0">
                <a:rtl/>
              </a:rPr>
              <a:t>***مشاركة اللاعبين الموصى بها</a:t>
            </a:r>
          </a:p>
          <a:p>
            <a:pPr rtl="1"/>
            <a:endParaRPr lang="en-US" b="1" dirty="0"/>
          </a:p>
          <a:p>
            <a:pPr rtl="1"/>
            <a:r>
              <a:rPr lang="ar-xm" b="1" dirty="0">
                <a:rtl/>
              </a:rPr>
              <a:t>نص المنسق: </a:t>
            </a:r>
          </a:p>
          <a:p>
            <a:pPr rtl="1"/>
            <a:r>
              <a:rPr lang="ar-xm" b="0" dirty="0">
                <a:rtl/>
              </a:rPr>
              <a:t>هل فكّرتم يومًا في شعارنا؟ ماذا يمثل شعارنا لكم؟ </a:t>
            </a:r>
          </a:p>
          <a:p>
            <a:pPr rtl="1"/>
            <a:r>
              <a:rPr lang="ar-xm" b="0" dirty="0">
                <a:rtl/>
              </a:rPr>
              <a:t>(</a:t>
            </a:r>
            <a:r>
              <a:rPr lang="ar-xm" b="0" i="1" dirty="0">
                <a:rtl/>
              </a:rPr>
              <a:t>ملاحظة المنسق: يُرجى تخصيص وقت للمشاركة)</a:t>
            </a:r>
            <a:endParaRPr lang="en-US" b="0"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12</a:t>
            </a:fld>
            <a:endParaRPr lang="en-US" dirty="0"/>
          </a:p>
        </p:txBody>
      </p:sp>
    </p:spTree>
    <p:extLst>
      <p:ext uri="{BB962C8B-B14F-4D97-AF65-F5344CB8AC3E}">
        <p14:creationId xmlns:p14="http://schemas.microsoft.com/office/powerpoint/2010/main" val="1257368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0" dirty="0">
                <a:rtl/>
              </a:rPr>
              <a:t>***مشاركة اللاعبين الموصى بها</a:t>
            </a:r>
          </a:p>
          <a:p>
            <a:pPr marL="0" marR="0" lvl="0" indent="0" algn="r" defTabSz="457200" rtl="1" eaLnBrk="1" fontAlgn="auto" latinLnBrk="0" hangingPunct="1">
              <a:lnSpc>
                <a:spcPct val="100000"/>
              </a:lnSpc>
              <a:spcBef>
                <a:spcPts val="0"/>
              </a:spcBef>
              <a:spcAft>
                <a:spcPts val="0"/>
              </a:spcAft>
              <a:buClrTx/>
              <a:buSzTx/>
              <a:buFontTx/>
              <a:buNone/>
              <a:tabLst/>
              <a:defRPr/>
            </a:pPr>
            <a:endParaRPr lang="en-US" b="1" dirty="0"/>
          </a:p>
          <a:p>
            <a:pPr marL="0" marR="0" lvl="0" indent="0" algn="r" defTabSz="457200" rtl="1" eaLnBrk="1" fontAlgn="auto" latinLnBrk="0" hangingPunct="1">
              <a:lnSpc>
                <a:spcPct val="100000"/>
              </a:lnSpc>
              <a:spcBef>
                <a:spcPts val="0"/>
              </a:spcBef>
              <a:spcAft>
                <a:spcPts val="0"/>
              </a:spcAft>
              <a:buClrTx/>
              <a:buSzTx/>
              <a:buFontTx/>
              <a:buNone/>
              <a:tabLst/>
              <a:defRPr/>
            </a:pPr>
            <a:r>
              <a:rPr lang="ar-xm" b="1" dirty="0">
                <a:rtl/>
              </a:rPr>
              <a:t>نص المنسق: </a:t>
            </a:r>
          </a:p>
          <a:p>
            <a:pPr rtl="1"/>
            <a:r>
              <a:rPr lang="ar-xm" dirty="0">
                <a:rtl/>
              </a:rPr>
              <a:t>أفكار رائعة! </a:t>
            </a:r>
          </a:p>
          <a:p>
            <a:pPr rtl="1"/>
            <a:r>
              <a:rPr lang="ar-xm" dirty="0">
                <a:rtl/>
              </a:rPr>
              <a:t>يظهر في شعارنا خمسة أشخاص على شكل دائرة موحدة، ويرمز ذلك إلى وحدتنا العالمية. </a:t>
            </a:r>
          </a:p>
          <a:p>
            <a:pPr rtl="1"/>
            <a:r>
              <a:rPr lang="ar-xm" dirty="0">
                <a:rtl/>
              </a:rPr>
              <a:t>هل لاحظتم أن أذرع هؤلاء الأشخاص توجد في ثلاثة مواضع؟ ترمز الأذرع المرفوعة إلى الشعور بالبهجة والاستمرار في تحقيق الأهداف النهائية. ترمز الأذرع المستقيمة إلى تحقيق قدر أكبر من العدالة والتواصل. ترمز الأذرع المنخفضة إلى فترة ما قبل الأولمبياد الخاص عند عدم ملاحظة الكثير من الأشخاص مواهب الأشخاص ذوي الإعاقة الذهنية وقدراتهم. </a:t>
            </a:r>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13</a:t>
            </a:fld>
            <a:endParaRPr lang="en-US" dirty="0"/>
          </a:p>
        </p:txBody>
      </p:sp>
    </p:spTree>
    <p:extLst>
      <p:ext uri="{BB962C8B-B14F-4D97-AF65-F5344CB8AC3E}">
        <p14:creationId xmlns:p14="http://schemas.microsoft.com/office/powerpoint/2010/main" val="615322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0" dirty="0">
                <a:rtl/>
              </a:rPr>
              <a:t>***مشاركة اللاعبين الموصى بها</a:t>
            </a:r>
          </a:p>
          <a:p>
            <a:pPr marL="0" marR="0" lvl="0" indent="0" algn="r" defTabSz="457200" rtl="1" eaLnBrk="1" fontAlgn="auto" latinLnBrk="0" hangingPunct="1">
              <a:lnSpc>
                <a:spcPct val="100000"/>
              </a:lnSpc>
              <a:spcBef>
                <a:spcPts val="0"/>
              </a:spcBef>
              <a:spcAft>
                <a:spcPts val="0"/>
              </a:spcAft>
              <a:buClrTx/>
              <a:buSzTx/>
              <a:buFontTx/>
              <a:buNone/>
              <a:tabLst/>
              <a:defRPr/>
            </a:pPr>
            <a:endParaRPr lang="en-US" b="1" dirty="0"/>
          </a:p>
          <a:p>
            <a:pPr marL="0" marR="0" lvl="0" indent="0" algn="r" defTabSz="457200" rtl="1" eaLnBrk="1" fontAlgn="auto" latinLnBrk="0" hangingPunct="1">
              <a:lnSpc>
                <a:spcPct val="100000"/>
              </a:lnSpc>
              <a:spcBef>
                <a:spcPts val="0"/>
              </a:spcBef>
              <a:spcAft>
                <a:spcPts val="0"/>
              </a:spcAft>
              <a:buClrTx/>
              <a:buSzTx/>
              <a:buFontTx/>
              <a:buNone/>
              <a:tabLst/>
              <a:defRPr/>
            </a:pPr>
            <a:r>
              <a:rPr lang="ar-xm" b="1" dirty="0">
                <a:rtl/>
              </a:rPr>
              <a:t>نص المنسق: </a:t>
            </a:r>
          </a:p>
          <a:p>
            <a:pPr marL="0" marR="0" lvl="0" indent="0" algn="r" defTabSz="457200" rtl="1" eaLnBrk="1" fontAlgn="auto" latinLnBrk="0" hangingPunct="1">
              <a:lnSpc>
                <a:spcPct val="100000"/>
              </a:lnSpc>
              <a:spcBef>
                <a:spcPts val="0"/>
              </a:spcBef>
              <a:spcAft>
                <a:spcPts val="0"/>
              </a:spcAft>
              <a:buClrTx/>
              <a:buSzTx/>
              <a:buFontTx/>
              <a:buNone/>
              <a:tabLst/>
              <a:defRPr/>
            </a:pPr>
            <a:r>
              <a:rPr lang="ar-xm" dirty="0">
                <a:rtl/>
              </a:rPr>
              <a:t>وفيما يلي بعض المعلومات الطريفة عن شعارنا. </a:t>
            </a:r>
          </a:p>
          <a:p>
            <a:pPr marL="0" marR="0" lvl="0" indent="0" algn="r" defTabSz="457200" rtl="1" eaLnBrk="1" fontAlgn="auto" latinLnBrk="0" hangingPunct="1">
              <a:lnSpc>
                <a:spcPct val="100000"/>
              </a:lnSpc>
              <a:spcBef>
                <a:spcPts val="0"/>
              </a:spcBef>
              <a:spcAft>
                <a:spcPts val="0"/>
              </a:spcAft>
              <a:buClrTx/>
              <a:buSzTx/>
              <a:buFontTx/>
              <a:buNone/>
              <a:tabLst/>
              <a:defRPr/>
            </a:pPr>
            <a:r>
              <a:rPr lang="ar-xm" dirty="0">
                <a:rtl/>
              </a:rPr>
              <a:t>هل تعلمون أن شعارنا مستوحى من تمثال "الفرح والسعادة لجميع الأطفال حول العالم" في نيويورك؟ أنشأ التمثال رئيس الأكاديمية الروسية للفنون، زوراب تسيريتيلي. </a:t>
            </a:r>
          </a:p>
          <a:p>
            <a:pPr marL="0" marR="0" lvl="0" indent="0" algn="r" defTabSz="457200" rtl="1" eaLnBrk="1" fontAlgn="auto" latinLnBrk="0" hangingPunct="1">
              <a:lnSpc>
                <a:spcPct val="100000"/>
              </a:lnSpc>
              <a:spcBef>
                <a:spcPts val="0"/>
              </a:spcBef>
              <a:spcAft>
                <a:spcPts val="0"/>
              </a:spcAft>
              <a:buClrTx/>
              <a:buSzTx/>
              <a:buFontTx/>
              <a:buNone/>
              <a:tabLst/>
              <a:defRPr/>
            </a:pPr>
            <a:r>
              <a:rPr lang="ar-xm" dirty="0">
                <a:rtl/>
              </a:rPr>
              <a:t>ترمز الركائز الخمس إلى القارات الخمس التي شاركت في دورة الألعاب العالمية للأولمبياد الخاص عام </a:t>
            </a:r>
            <a:r>
              <a:rPr lang="" dirty="0">
                <a:rtl val="0"/>
              </a:rPr>
              <a:t>1979</a:t>
            </a:r>
            <a:r>
              <a:rPr lang="ar-xm" dirty="0">
                <a:rtl/>
              </a:rPr>
              <a:t> </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14</a:t>
            </a:fld>
            <a:endParaRPr lang="en-US" dirty="0"/>
          </a:p>
        </p:txBody>
      </p:sp>
    </p:spTree>
    <p:extLst>
      <p:ext uri="{BB962C8B-B14F-4D97-AF65-F5344CB8AC3E}">
        <p14:creationId xmlns:p14="http://schemas.microsoft.com/office/powerpoint/2010/main" val="3378361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1" dirty="0">
                <a:rtl/>
              </a:rPr>
              <a:t>نص المنسق: </a:t>
            </a:r>
          </a:p>
          <a:p>
            <a:pPr rtl="1"/>
            <a:r>
              <a:rPr lang="ar-xm" dirty="0">
                <a:rtl/>
              </a:rPr>
              <a:t>(ملاحظة المنسق: ستُشجِّع هذه الأسئلة المشاركين على مشاركة ردود أفعالهم الشخصية واستجاباتهم العاطفية تجاه الأولمبياد الخاص، مما يؤدي إلى تكوين علاقات أفضل بالموضوع والمادة وبعضهم البعض.)</a:t>
            </a:r>
            <a:br/>
            <a:r>
              <a:rPr lang="ar-xm" dirty="0">
                <a:rtl/>
              </a:rPr>
              <a:t>سنتوقف لحظة الآن لننقسم إلى مجموعات مكوَّنة من فردين إلى </a:t>
            </a:r>
            <a:r>
              <a:rPr lang="" dirty="0">
                <a:rtl val="0"/>
              </a:rPr>
              <a:t>3</a:t>
            </a:r>
            <a:r>
              <a:rPr lang="ar-xm" dirty="0">
                <a:rtl/>
              </a:rPr>
              <a:t> أفراد. سنقضي </a:t>
            </a:r>
            <a:r>
              <a:rPr lang="" dirty="0">
                <a:rtl val="0"/>
              </a:rPr>
              <a:t>10</a:t>
            </a:r>
            <a:r>
              <a:rPr lang="ar-xm" dirty="0">
                <a:rtl/>
              </a:rPr>
              <a:t> دقائق لمشاركة أفكارنا الشخصية حول السؤال التالي:</a:t>
            </a:r>
          </a:p>
          <a:p>
            <a:pPr rtl="1"/>
            <a:r>
              <a:rPr lang="" dirty="0">
                <a:rtl val="0"/>
              </a:rPr>
              <a:t>1</a:t>
            </a:r>
            <a:r>
              <a:rPr lang="ar-xm" dirty="0">
                <a:rtl/>
              </a:rPr>
              <a:t>. ما الجوانب المتعلقة بتاريخ الأولمبياد الخاص التي نالت إعجابكم أكثر، ولماذا؟ </a:t>
            </a:r>
          </a:p>
          <a:p>
            <a:pPr rtl="1"/>
            <a:r>
              <a:rPr lang="" dirty="0">
                <a:rtl val="0"/>
              </a:rPr>
              <a:t>2</a:t>
            </a:r>
            <a:r>
              <a:rPr lang="ar-xm" dirty="0">
                <a:rtl/>
              </a:rPr>
              <a:t>. كيف تعتقدون أن تاريخ الأولمبياد الخاص قد أدى إلى حدوث تحوُّل في المفاهيم والمواقف تجاه الأشخاص ذوي الإعاقة الذهنية؟ هل يمكنكم مشاركة أي تجارب شخصية تتعلق بهذا الأمر؟ </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15</a:t>
            </a:fld>
            <a:endParaRPr lang="en-US" dirty="0"/>
          </a:p>
        </p:txBody>
      </p:sp>
    </p:spTree>
    <p:extLst>
      <p:ext uri="{BB962C8B-B14F-4D97-AF65-F5344CB8AC3E}">
        <p14:creationId xmlns:p14="http://schemas.microsoft.com/office/powerpoint/2010/main" val="1756099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1" dirty="0">
                <a:rtl/>
              </a:rPr>
              <a:t>نص المنسق: </a:t>
            </a:r>
            <a:br/>
            <a:r>
              <a:rPr lang="ar-xm" b="0" dirty="0">
                <a:rtl/>
              </a:rPr>
              <a:t>رائع! شكرًا لكم على المشاركة. </a:t>
            </a:r>
          </a:p>
          <a:p>
            <a:pPr rtl="1"/>
            <a:r>
              <a:rPr lang="ar-xm" b="0" dirty="0">
                <a:rtl/>
              </a:rPr>
              <a:t>سوف ننتقل الآن إلى هيكل المنظمة. يوجد العديد من مجموعات الأشخاص الذين يعملون معًا لجعل الأولمبياد الخاص حقيقة واقعية، كما نعرفه. فيما يلي العناصر الرئيسية لمنظمتنا: مجلس الإدارة والأولمبياد الخاص الدولي وفريق القيادة العالمي والرؤساء الإقليميون والمديرون الإداريون والمناطق والبرامج.</a:t>
            </a:r>
          </a:p>
          <a:p>
            <a:pPr rtl="1"/>
            <a:r>
              <a:rPr lang="ar-xm" b="0" dirty="0">
                <a:rtl/>
              </a:rPr>
              <a:t>عند النقر على المخطط، سنتعرَّف على المزيد عن كل عنصر. </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16</a:t>
            </a:fld>
            <a:endParaRPr lang="en-US" dirty="0"/>
          </a:p>
        </p:txBody>
      </p:sp>
    </p:spTree>
    <p:extLst>
      <p:ext uri="{BB962C8B-B14F-4D97-AF65-F5344CB8AC3E}">
        <p14:creationId xmlns:p14="http://schemas.microsoft.com/office/powerpoint/2010/main" val="168731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1" dirty="0">
                <a:rtl/>
              </a:rPr>
              <a:t>نص المنسق: </a:t>
            </a:r>
          </a:p>
          <a:p>
            <a:pPr rtl="1"/>
            <a:r>
              <a:rPr lang="ar-xm" b="0" dirty="0">
                <a:rtl/>
              </a:rPr>
              <a:t>أعضاء مجلس الإدارة هم أشخاص متطوِّعون يهتمون بالسياسات الدولية. ومنهم الأشخاص الرائدون في مجال الأعمال والرياضة واللاعبون والمعلمون. ومن ضمن الأسماء التي قد تتعرَّفون عليها رئيس مجلس الإدارة تيموثي شرايفر والرئيسة التنفيذية الملهمة لوريتا كليبورن</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17</a:t>
            </a:fld>
            <a:endParaRPr lang="en-US" dirty="0"/>
          </a:p>
        </p:txBody>
      </p:sp>
    </p:spTree>
    <p:extLst>
      <p:ext uri="{BB962C8B-B14F-4D97-AF65-F5344CB8AC3E}">
        <p14:creationId xmlns:p14="http://schemas.microsoft.com/office/powerpoint/2010/main" val="1728830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1" dirty="0">
                <a:rtl/>
              </a:rPr>
              <a:t>نص المنسق: </a:t>
            </a:r>
          </a:p>
          <a:p>
            <a:pPr rtl="1"/>
            <a:r>
              <a:rPr lang="ar-xm" dirty="0">
                <a:rtl/>
              </a:rPr>
              <a:t>يشير الأولمبياد الخاص الدولي، أو </a:t>
            </a:r>
            <a:r>
              <a:rPr lang="ar-xm" dirty="0">
                <a:rtl val="0"/>
              </a:rPr>
              <a:t>SOI</a:t>
            </a:r>
            <a:r>
              <a:rPr lang="ar-xm" dirty="0">
                <a:rtl/>
              </a:rPr>
              <a:t>، إلى فريق العمل الذي يعمل في مقرنا الرئيسي الدولي في واشنطن العاصمة. وعلى الرغم من إمكانية تخصيص أهداف مختلفة للمناطق، فإن الأولمبياد الخاص الدولي </a:t>
            </a:r>
            <a:r>
              <a:rPr lang="ar-xm" dirty="0">
                <a:rtl val="0"/>
              </a:rPr>
              <a:t>(SOI)</a:t>
            </a:r>
            <a:r>
              <a:rPr lang="ar-xm" dirty="0">
                <a:rtl/>
              </a:rPr>
              <a:t> مسؤول عن الحفاظ على تحقيق رؤية شاملة للمنظمة. </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18</a:t>
            </a:fld>
            <a:endParaRPr lang="en-US" dirty="0"/>
          </a:p>
        </p:txBody>
      </p:sp>
    </p:spTree>
    <p:extLst>
      <p:ext uri="{BB962C8B-B14F-4D97-AF65-F5344CB8AC3E}">
        <p14:creationId xmlns:p14="http://schemas.microsoft.com/office/powerpoint/2010/main" val="1404052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xm" b="1" dirty="0">
                <a:rtl/>
              </a:rPr>
              <a:t>نص المنسق:</a:t>
            </a:r>
          </a:p>
          <a:p>
            <a:pPr marL="0" marR="0" lvl="0" indent="0" algn="r" defTabSz="914400" rtl="1" eaLnBrk="1" fontAlgn="auto" latinLnBrk="0" hangingPunct="1">
              <a:lnSpc>
                <a:spcPct val="100000"/>
              </a:lnSpc>
              <a:spcBef>
                <a:spcPts val="0"/>
              </a:spcBef>
              <a:spcAft>
                <a:spcPts val="0"/>
              </a:spcAft>
              <a:buClrTx/>
              <a:buSzTx/>
              <a:buFontTx/>
              <a:buNone/>
              <a:tabLst/>
              <a:defRPr/>
            </a:pPr>
            <a:r>
              <a:rPr lang="ar-xm" dirty="0">
                <a:rtl/>
              </a:rPr>
              <a:t>فريق القيادة العالمي هو فريق من أفراد الإدارة العُليا في الأولمبياد الخاص الدولي </a:t>
            </a:r>
            <a:r>
              <a:rPr lang="ar-xm" dirty="0">
                <a:rtl val="0"/>
              </a:rPr>
              <a:t>(SOI)</a:t>
            </a:r>
            <a:r>
              <a:rPr lang="ar-xm" dirty="0">
                <a:rtl/>
              </a:rPr>
              <a:t>. يستخدمون معلوماتهم الأساسية المتعلقة بالشركات والمنظمات غير الربحية للمساعدة في اتخاذ قرارات مهمة للمنظمة. </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19</a:t>
            </a:fld>
            <a:endParaRPr lang="en-US" dirty="0"/>
          </a:p>
        </p:txBody>
      </p:sp>
    </p:spTree>
    <p:extLst>
      <p:ext uri="{BB962C8B-B14F-4D97-AF65-F5344CB8AC3E}">
        <p14:creationId xmlns:p14="http://schemas.microsoft.com/office/powerpoint/2010/main" val="110869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1" dirty="0">
                <a:rtl/>
              </a:rPr>
              <a:t>المدة المحدَّدة: </a:t>
            </a:r>
            <a:r>
              <a:rPr lang="" b="0" dirty="0">
                <a:rtl val="0"/>
              </a:rPr>
              <a:t>30</a:t>
            </a:r>
            <a:r>
              <a:rPr lang="ar-xm" b="0" dirty="0">
                <a:rtl/>
              </a:rPr>
              <a:t> دقيقة</a:t>
            </a:r>
          </a:p>
          <a:p>
            <a:pPr rtl="1"/>
            <a:endParaRPr lang="en-US" b="1" dirty="0"/>
          </a:p>
          <a:p>
            <a:pPr rtl="1"/>
            <a:r>
              <a:rPr lang="ar-xm" b="1" dirty="0">
                <a:rtl/>
              </a:rPr>
              <a:t>نص المنسق: </a:t>
            </a:r>
          </a:p>
          <a:p>
            <a:pPr rtl="1"/>
            <a:r>
              <a:rPr lang="ar-xm" b="0" dirty="0">
                <a:rtl/>
              </a:rPr>
              <a:t>صباح الخير يا أفراد الأسرة. مرحبًا بكم في تدريب قائد الأسرة الذي نُقدِّمه! سيؤهّلكم هذا التدريب لتصبحوا قادة في برنامجكم أو منطقتكم ويسمح لكم بالتواصل مع قادة الأُسر الآخرين. شكرًا لكم للتطوع بوقتكم، نحن ممتنون لكم!</a:t>
            </a:r>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2</a:t>
            </a:fld>
            <a:endParaRPr lang="en-US" dirty="0"/>
          </a:p>
        </p:txBody>
      </p:sp>
    </p:spTree>
    <p:extLst>
      <p:ext uri="{BB962C8B-B14F-4D97-AF65-F5344CB8AC3E}">
        <p14:creationId xmlns:p14="http://schemas.microsoft.com/office/powerpoint/2010/main" val="2111744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1" dirty="0">
                <a:rtl/>
              </a:rPr>
              <a:t>نص المنسق: </a:t>
            </a:r>
          </a:p>
          <a:p>
            <a:pPr rtl="1"/>
            <a:r>
              <a:rPr lang="ar-xm" dirty="0">
                <a:rtl/>
              </a:rPr>
              <a:t>الرؤساء الإقليميون والمديرون الإداريون هم أعضاء في فريق القيادة العالمي. وهم يتولَّون إدارة مكاتبنا الإقليمية السبعة حول العالم. </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20</a:t>
            </a:fld>
            <a:endParaRPr lang="en-US" dirty="0"/>
          </a:p>
        </p:txBody>
      </p:sp>
    </p:spTree>
    <p:extLst>
      <p:ext uri="{BB962C8B-B14F-4D97-AF65-F5344CB8AC3E}">
        <p14:creationId xmlns:p14="http://schemas.microsoft.com/office/powerpoint/2010/main" val="3435269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1" dirty="0">
                <a:rtl/>
              </a:rPr>
              <a:t>نص المنسق: </a:t>
            </a:r>
          </a:p>
          <a:p>
            <a:pPr rtl="1"/>
            <a:r>
              <a:rPr lang="ar-xm" dirty="0">
                <a:rtl/>
              </a:rPr>
              <a:t>لقد اعتمد الأولمبياد الخاص الدولي </a:t>
            </a:r>
            <a:r>
              <a:rPr lang="ar-xm" dirty="0">
                <a:rtl val="0"/>
              </a:rPr>
              <a:t>(SOI)</a:t>
            </a:r>
            <a:r>
              <a:rPr lang="ar-xm" dirty="0">
                <a:rtl/>
              </a:rPr>
              <a:t> برامجنا التي بلغت </a:t>
            </a:r>
            <a:r>
              <a:rPr lang="" dirty="0">
                <a:rtl val="0"/>
              </a:rPr>
              <a:t>250</a:t>
            </a:r>
            <a:r>
              <a:rPr lang="ar-xm" dirty="0">
                <a:rtl/>
              </a:rPr>
              <a:t> برنامجًا حول العالم، وتعمل على تطبيق المهمة والخطة الإستراتيجية على أرض الواقع. </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21</a:t>
            </a:fld>
            <a:endParaRPr lang="en-US" dirty="0"/>
          </a:p>
        </p:txBody>
      </p:sp>
    </p:spTree>
    <p:extLst>
      <p:ext uri="{BB962C8B-B14F-4D97-AF65-F5344CB8AC3E}">
        <p14:creationId xmlns:p14="http://schemas.microsoft.com/office/powerpoint/2010/main" val="1570939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1" dirty="0">
                <a:rtl/>
              </a:rPr>
              <a:t>نص المنسق: </a:t>
            </a:r>
          </a:p>
          <a:p>
            <a:pPr rtl="1"/>
            <a:r>
              <a:rPr lang="ar-xm" dirty="0">
                <a:rtl/>
              </a:rPr>
              <a:t>قد يوجد مزيد من البرامج المحلية في كل منطقة. إنهم الأشخاص الذين يؤدون أنشطة رياضية وغير رياضية في الأولمبياد الخاص في المجتمع. إنهم يعتمدون على اللاعبين والمدرِّبين والمتطوِّعين، مثل قادة الأُسر، مثلكم! </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22</a:t>
            </a:fld>
            <a:endParaRPr lang="en-US" dirty="0"/>
          </a:p>
        </p:txBody>
      </p:sp>
    </p:spTree>
    <p:extLst>
      <p:ext uri="{BB962C8B-B14F-4D97-AF65-F5344CB8AC3E}">
        <p14:creationId xmlns:p14="http://schemas.microsoft.com/office/powerpoint/2010/main" val="3823891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0" dirty="0">
                <a:rtl/>
              </a:rPr>
              <a:t>***مشاركة اللاعبين الموصى بها</a:t>
            </a:r>
          </a:p>
          <a:p>
            <a:pPr marL="0" marR="0" lvl="0" indent="0" algn="r" defTabSz="457200" rtl="1" eaLnBrk="1" fontAlgn="auto" latinLnBrk="0" hangingPunct="1">
              <a:lnSpc>
                <a:spcPct val="100000"/>
              </a:lnSpc>
              <a:spcBef>
                <a:spcPts val="0"/>
              </a:spcBef>
              <a:spcAft>
                <a:spcPts val="0"/>
              </a:spcAft>
              <a:buClrTx/>
              <a:buSzTx/>
              <a:buFontTx/>
              <a:buNone/>
              <a:tabLst/>
              <a:defRPr/>
            </a:pPr>
            <a:r>
              <a:rPr lang="ar-xm" b="0" i="1" dirty="0">
                <a:rtl/>
              </a:rPr>
              <a:t>(ملاحظة المنسق: يمكن أن يتحدّث اللاعبون الحاضرون عما تعنيه التعريفات التالية بالنسبة لهم شخصيًا)</a:t>
            </a:r>
          </a:p>
          <a:p>
            <a:pPr marL="0" marR="0" lvl="0" indent="0" algn="r" defTabSz="457200" rtl="1" eaLnBrk="1" fontAlgn="auto" latinLnBrk="0" hangingPunct="1">
              <a:lnSpc>
                <a:spcPct val="100000"/>
              </a:lnSpc>
              <a:spcBef>
                <a:spcPts val="0"/>
              </a:spcBef>
              <a:spcAft>
                <a:spcPts val="0"/>
              </a:spcAft>
              <a:buClrTx/>
              <a:buSzTx/>
              <a:buFontTx/>
              <a:buNone/>
              <a:tabLst/>
              <a:defRPr/>
            </a:pPr>
            <a:endParaRPr lang="en-US" b="1" dirty="0"/>
          </a:p>
          <a:p>
            <a:pPr marL="0" marR="0" lvl="0" indent="0" algn="r" defTabSz="457200" rtl="1" eaLnBrk="1" fontAlgn="auto" latinLnBrk="0" hangingPunct="1">
              <a:lnSpc>
                <a:spcPct val="100000"/>
              </a:lnSpc>
              <a:spcBef>
                <a:spcPts val="0"/>
              </a:spcBef>
              <a:spcAft>
                <a:spcPts val="0"/>
              </a:spcAft>
              <a:buClrTx/>
              <a:buSzTx/>
              <a:buFontTx/>
              <a:buNone/>
              <a:tabLst/>
              <a:defRPr/>
            </a:pPr>
            <a:r>
              <a:rPr lang="ar-xm" b="1" dirty="0">
                <a:rtl/>
              </a:rPr>
              <a:t>نص المنسق: </a:t>
            </a:r>
          </a:p>
          <a:p>
            <a:pPr rtl="1"/>
            <a:r>
              <a:rPr lang="ar-xm" dirty="0">
                <a:rtl/>
              </a:rPr>
              <a:t>في الأولمبياد الخاص، نهتم بالمصطلحات التي نستخدمها وتعريفاتها المقابلة. يجعلكم منصب قائد الأسرة تهتمون جيدًا بالكلمات التي تستخدمونها. </a:t>
            </a:r>
            <a:br/>
            <a:r>
              <a:rPr lang="ar-xm" dirty="0">
                <a:rtl/>
              </a:rPr>
              <a:t>لنراجع بعض المصطلحات والتعريفات المهمة. </a:t>
            </a:r>
          </a:p>
          <a:p>
            <a:pPr rtl="1"/>
            <a:endParaRPr lang="en-US" dirty="0"/>
          </a:p>
          <a:p>
            <a:pPr marL="0" marR="0" lvl="0" indent="0" algn="r" defTabSz="457200" rtl="1" eaLnBrk="1" fontAlgn="auto" latinLnBrk="0" hangingPunct="1">
              <a:lnSpc>
                <a:spcPct val="100000"/>
              </a:lnSpc>
              <a:spcBef>
                <a:spcPts val="0"/>
              </a:spcBef>
              <a:spcAft>
                <a:spcPts val="0"/>
              </a:spcAft>
              <a:buClrTx/>
              <a:buSzTx/>
              <a:buFontTx/>
              <a:buNone/>
              <a:tabLst/>
              <a:defRPr/>
            </a:pPr>
            <a:r>
              <a:rPr lang="ar-xm" b="0" i="1" dirty="0">
                <a:rtl/>
              </a:rPr>
              <a:t>(ملاحظة المنسق: انقروا لفتح كل تعريف على حدة. اقرؤوا المصطلحات والتعريفات. خصِّصوا وقتًا لأي أسئلة.)</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23</a:t>
            </a:fld>
            <a:endParaRPr lang="en-US" dirty="0"/>
          </a:p>
        </p:txBody>
      </p:sp>
    </p:spTree>
    <p:extLst>
      <p:ext uri="{BB962C8B-B14F-4D97-AF65-F5344CB8AC3E}">
        <p14:creationId xmlns:p14="http://schemas.microsoft.com/office/powerpoint/2010/main" val="1785983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0" dirty="0">
                <a:rtl/>
              </a:rPr>
              <a:t>***مشاركة اللاعبين الموصى بها</a:t>
            </a:r>
          </a:p>
          <a:p>
            <a:pPr marL="0" marR="0" lvl="0" indent="0" algn="r" defTabSz="457200" rtl="1" eaLnBrk="1" fontAlgn="auto" latinLnBrk="0" hangingPunct="1">
              <a:lnSpc>
                <a:spcPct val="100000"/>
              </a:lnSpc>
              <a:spcBef>
                <a:spcPts val="0"/>
              </a:spcBef>
              <a:spcAft>
                <a:spcPts val="0"/>
              </a:spcAft>
              <a:buClrTx/>
              <a:buSzTx/>
              <a:buFontTx/>
              <a:buNone/>
              <a:tabLst/>
              <a:defRPr/>
            </a:pPr>
            <a:r>
              <a:rPr lang="ar-xm" b="0" i="1" dirty="0">
                <a:rtl/>
              </a:rPr>
              <a:t>(ملاحظة المنسق: يمكن أن يتحدّث اللاعبون الحاضرون عما تعنيه التعريفات التالية بالنسبة لهم شخصيًا.)</a:t>
            </a:r>
          </a:p>
          <a:p>
            <a:pPr marL="0" marR="0" lvl="0" indent="0" algn="r" defTabSz="457200" rtl="1" eaLnBrk="1" fontAlgn="auto" latinLnBrk="0" hangingPunct="1">
              <a:lnSpc>
                <a:spcPct val="100000"/>
              </a:lnSpc>
              <a:spcBef>
                <a:spcPts val="0"/>
              </a:spcBef>
              <a:spcAft>
                <a:spcPts val="0"/>
              </a:spcAft>
              <a:buClrTx/>
              <a:buSzTx/>
              <a:buFontTx/>
              <a:buNone/>
              <a:tabLst/>
              <a:defRPr/>
            </a:pPr>
            <a:endParaRPr lang="en-US" b="0" i="1" dirty="0"/>
          </a:p>
          <a:p>
            <a:pPr marL="0" marR="0" lvl="0" indent="0" algn="r" defTabSz="457200" rtl="1" eaLnBrk="1" fontAlgn="auto" latinLnBrk="0" hangingPunct="1">
              <a:lnSpc>
                <a:spcPct val="100000"/>
              </a:lnSpc>
              <a:spcBef>
                <a:spcPts val="0"/>
              </a:spcBef>
              <a:spcAft>
                <a:spcPts val="0"/>
              </a:spcAft>
              <a:buClrTx/>
              <a:buSzTx/>
              <a:buFontTx/>
              <a:buNone/>
              <a:tabLst/>
              <a:defRPr/>
            </a:pPr>
            <a:r>
              <a:rPr lang="ar-xm" b="1" i="0" dirty="0">
                <a:rtl/>
              </a:rPr>
              <a:t>نص المنسق:</a:t>
            </a:r>
          </a:p>
          <a:p>
            <a:pPr marL="0" marR="0" lvl="0" indent="0" algn="r" defTabSz="457200" rtl="1" eaLnBrk="1" fontAlgn="auto" latinLnBrk="0" hangingPunct="1">
              <a:lnSpc>
                <a:spcPct val="100000"/>
              </a:lnSpc>
              <a:spcBef>
                <a:spcPts val="0"/>
              </a:spcBef>
              <a:spcAft>
                <a:spcPts val="0"/>
              </a:spcAft>
              <a:buClrTx/>
              <a:buSzTx/>
              <a:buFontTx/>
              <a:buNone/>
              <a:tabLst/>
              <a:defRPr/>
            </a:pPr>
            <a:r>
              <a:rPr lang="ar-xm" b="0" i="1" dirty="0">
                <a:rtl/>
              </a:rPr>
              <a:t>(ملاحظة المنسق: اقرؤوا المصطلحات والتعريفات. خصِّصوا وقتًا لأي أسئلة.)</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24</a:t>
            </a:fld>
            <a:endParaRPr lang="en-US" dirty="0"/>
          </a:p>
        </p:txBody>
      </p:sp>
    </p:spTree>
    <p:extLst>
      <p:ext uri="{BB962C8B-B14F-4D97-AF65-F5344CB8AC3E}">
        <p14:creationId xmlns:p14="http://schemas.microsoft.com/office/powerpoint/2010/main" val="4077125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0" dirty="0">
                <a:rtl/>
              </a:rPr>
              <a:t>***مشاركة اللاعبين الموصى بها</a:t>
            </a:r>
          </a:p>
          <a:p>
            <a:pPr marL="0" marR="0" lvl="0" indent="0" algn="r" defTabSz="457200" rtl="1" eaLnBrk="1" fontAlgn="auto" latinLnBrk="0" hangingPunct="1">
              <a:lnSpc>
                <a:spcPct val="100000"/>
              </a:lnSpc>
              <a:spcBef>
                <a:spcPts val="0"/>
              </a:spcBef>
              <a:spcAft>
                <a:spcPts val="0"/>
              </a:spcAft>
              <a:buClrTx/>
              <a:buSzTx/>
              <a:buFontTx/>
              <a:buNone/>
              <a:tabLst/>
              <a:defRPr/>
            </a:pPr>
            <a:r>
              <a:rPr lang="ar-xm" b="0" i="1" dirty="0">
                <a:rtl/>
              </a:rPr>
              <a:t>(ملاحظة المنسق: يمكن أن يتحدّث اللاعبون الحاضرون عما تعنيه التعريفات التالية بالنسبة لهم شخصيًا.)</a:t>
            </a:r>
          </a:p>
          <a:p>
            <a:pPr marL="0" marR="0" lvl="0" indent="0" algn="r" defTabSz="457200" rtl="1" eaLnBrk="1" fontAlgn="auto" latinLnBrk="0" hangingPunct="1">
              <a:lnSpc>
                <a:spcPct val="100000"/>
              </a:lnSpc>
              <a:spcBef>
                <a:spcPts val="0"/>
              </a:spcBef>
              <a:spcAft>
                <a:spcPts val="0"/>
              </a:spcAft>
              <a:buClrTx/>
              <a:buSzTx/>
              <a:buFontTx/>
              <a:buNone/>
              <a:tabLst/>
              <a:defRPr/>
            </a:pPr>
            <a:endParaRPr lang="en-US" b="0" i="1" dirty="0"/>
          </a:p>
          <a:p>
            <a:pPr marL="0" marR="0" lvl="0" indent="0" algn="r" defTabSz="457200" rtl="1" eaLnBrk="1" fontAlgn="auto" latinLnBrk="0" hangingPunct="1">
              <a:lnSpc>
                <a:spcPct val="100000"/>
              </a:lnSpc>
              <a:spcBef>
                <a:spcPts val="0"/>
              </a:spcBef>
              <a:spcAft>
                <a:spcPts val="0"/>
              </a:spcAft>
              <a:buClrTx/>
              <a:buSzTx/>
              <a:buFontTx/>
              <a:buNone/>
              <a:tabLst/>
              <a:defRPr/>
            </a:pPr>
            <a:r>
              <a:rPr lang="ar-xm" b="1" i="0" dirty="0">
                <a:rtl/>
              </a:rPr>
              <a:t>نص المنسق:</a:t>
            </a:r>
          </a:p>
          <a:p>
            <a:pPr marL="0" marR="0" lvl="0" indent="0" algn="r" defTabSz="457200" rtl="1" eaLnBrk="1" fontAlgn="auto" latinLnBrk="0" hangingPunct="1">
              <a:lnSpc>
                <a:spcPct val="100000"/>
              </a:lnSpc>
              <a:spcBef>
                <a:spcPts val="0"/>
              </a:spcBef>
              <a:spcAft>
                <a:spcPts val="0"/>
              </a:spcAft>
              <a:buClrTx/>
              <a:buSzTx/>
              <a:buFontTx/>
              <a:buNone/>
              <a:tabLst/>
              <a:defRPr/>
            </a:pPr>
            <a:r>
              <a:rPr lang="ar-xm" b="0" i="1" dirty="0">
                <a:rtl/>
              </a:rPr>
              <a:t>(ملاحظة المنسق: اقرؤوا المصطلحات والتعريفات. خصِّصوا وقتًا لأي أسئلة.)</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25</a:t>
            </a:fld>
            <a:endParaRPr lang="en-US" dirty="0"/>
          </a:p>
        </p:txBody>
      </p:sp>
    </p:spTree>
    <p:extLst>
      <p:ext uri="{BB962C8B-B14F-4D97-AF65-F5344CB8AC3E}">
        <p14:creationId xmlns:p14="http://schemas.microsoft.com/office/powerpoint/2010/main" val="377272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0" dirty="0">
                <a:rtl/>
              </a:rPr>
              <a:t>***مشاركة اللاعبين الموصى بها</a:t>
            </a:r>
          </a:p>
          <a:p>
            <a:pPr marL="0" marR="0" lvl="0" indent="0" algn="r" defTabSz="457200" rtl="1" eaLnBrk="1" fontAlgn="auto" latinLnBrk="0" hangingPunct="1">
              <a:lnSpc>
                <a:spcPct val="100000"/>
              </a:lnSpc>
              <a:spcBef>
                <a:spcPts val="0"/>
              </a:spcBef>
              <a:spcAft>
                <a:spcPts val="0"/>
              </a:spcAft>
              <a:buClrTx/>
              <a:buSzTx/>
              <a:buFontTx/>
              <a:buNone/>
              <a:tabLst/>
              <a:defRPr/>
            </a:pPr>
            <a:r>
              <a:rPr lang="ar-xm" b="0" i="1" dirty="0">
                <a:rtl/>
              </a:rPr>
              <a:t>(ملاحظة المنسق: يمكن أن يتحدّث اللاعبون الحاضرون عما تعنيه التعريفات التالية بالنسبة لهم شخصيًا.)</a:t>
            </a:r>
          </a:p>
          <a:p>
            <a:pPr marL="0" marR="0" lvl="0" indent="0" algn="r" defTabSz="457200" rtl="1" eaLnBrk="1" fontAlgn="auto" latinLnBrk="0" hangingPunct="1">
              <a:lnSpc>
                <a:spcPct val="100000"/>
              </a:lnSpc>
              <a:spcBef>
                <a:spcPts val="0"/>
              </a:spcBef>
              <a:spcAft>
                <a:spcPts val="0"/>
              </a:spcAft>
              <a:buClrTx/>
              <a:buSzTx/>
              <a:buFontTx/>
              <a:buNone/>
              <a:tabLst/>
              <a:defRPr/>
            </a:pPr>
            <a:endParaRPr lang="en-US" b="0" i="1" dirty="0"/>
          </a:p>
          <a:p>
            <a:pPr marL="0" marR="0" lvl="0" indent="0" algn="r" defTabSz="457200" rtl="1" eaLnBrk="1" fontAlgn="auto" latinLnBrk="0" hangingPunct="1">
              <a:lnSpc>
                <a:spcPct val="100000"/>
              </a:lnSpc>
              <a:spcBef>
                <a:spcPts val="0"/>
              </a:spcBef>
              <a:spcAft>
                <a:spcPts val="0"/>
              </a:spcAft>
              <a:buClrTx/>
              <a:buSzTx/>
              <a:buFontTx/>
              <a:buNone/>
              <a:tabLst/>
              <a:defRPr/>
            </a:pPr>
            <a:r>
              <a:rPr lang="ar-xm" b="1" i="0" dirty="0">
                <a:rtl/>
              </a:rPr>
              <a:t>نص المنسق:</a:t>
            </a:r>
          </a:p>
          <a:p>
            <a:pPr marL="0" marR="0" lvl="0" indent="0" algn="r" defTabSz="457200" rtl="1" eaLnBrk="1" fontAlgn="auto" latinLnBrk="0" hangingPunct="1">
              <a:lnSpc>
                <a:spcPct val="100000"/>
              </a:lnSpc>
              <a:spcBef>
                <a:spcPts val="0"/>
              </a:spcBef>
              <a:spcAft>
                <a:spcPts val="0"/>
              </a:spcAft>
              <a:buClrTx/>
              <a:buSzTx/>
              <a:buFontTx/>
              <a:buNone/>
              <a:tabLst/>
              <a:defRPr/>
            </a:pPr>
            <a:r>
              <a:rPr lang="ar-xm" b="0" i="1" dirty="0">
                <a:rtl/>
              </a:rPr>
              <a:t>(ملاحظة المنسق: اقرؤوا المصطلحات والتعريفات. خصِّصوا وقتًا لأي أسئلة.)</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26</a:t>
            </a:fld>
            <a:endParaRPr lang="en-US" dirty="0"/>
          </a:p>
        </p:txBody>
      </p:sp>
    </p:spTree>
    <p:extLst>
      <p:ext uri="{BB962C8B-B14F-4D97-AF65-F5344CB8AC3E}">
        <p14:creationId xmlns:p14="http://schemas.microsoft.com/office/powerpoint/2010/main" val="3213500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0" dirty="0">
                <a:rtl/>
              </a:rPr>
              <a:t>***مشاركة اللاعبين الموصى بها</a:t>
            </a:r>
          </a:p>
          <a:p>
            <a:pPr marL="0" marR="0" lvl="0" indent="0" algn="r" defTabSz="457200" rtl="1" eaLnBrk="1" fontAlgn="auto" latinLnBrk="0" hangingPunct="1">
              <a:lnSpc>
                <a:spcPct val="100000"/>
              </a:lnSpc>
              <a:spcBef>
                <a:spcPts val="0"/>
              </a:spcBef>
              <a:spcAft>
                <a:spcPts val="0"/>
              </a:spcAft>
              <a:buClrTx/>
              <a:buSzTx/>
              <a:buFontTx/>
              <a:buNone/>
              <a:tabLst/>
              <a:defRPr/>
            </a:pPr>
            <a:r>
              <a:rPr lang="ar-xm" b="0" i="1" dirty="0">
                <a:rtl/>
              </a:rPr>
              <a:t>(ملاحظة المنسق: يمكن أن يتحدّث اللاعبون الحاضرون عما تعنيه التعريفات التالية بالنسبة لهم شخصيًا.)</a:t>
            </a:r>
          </a:p>
          <a:p>
            <a:pPr marL="0" marR="0" lvl="0" indent="0" algn="r" defTabSz="457200" rtl="1" eaLnBrk="1" fontAlgn="auto" latinLnBrk="0" hangingPunct="1">
              <a:lnSpc>
                <a:spcPct val="100000"/>
              </a:lnSpc>
              <a:spcBef>
                <a:spcPts val="0"/>
              </a:spcBef>
              <a:spcAft>
                <a:spcPts val="0"/>
              </a:spcAft>
              <a:buClrTx/>
              <a:buSzTx/>
              <a:buFontTx/>
              <a:buNone/>
              <a:tabLst/>
              <a:defRPr/>
            </a:pPr>
            <a:endParaRPr lang="en-US" b="0" i="1" dirty="0"/>
          </a:p>
          <a:p>
            <a:pPr marL="0" marR="0" lvl="0" indent="0" algn="r" defTabSz="457200" rtl="1" eaLnBrk="1" fontAlgn="auto" latinLnBrk="0" hangingPunct="1">
              <a:lnSpc>
                <a:spcPct val="100000"/>
              </a:lnSpc>
              <a:spcBef>
                <a:spcPts val="0"/>
              </a:spcBef>
              <a:spcAft>
                <a:spcPts val="0"/>
              </a:spcAft>
              <a:buClrTx/>
              <a:buSzTx/>
              <a:buFontTx/>
              <a:buNone/>
              <a:tabLst/>
              <a:defRPr/>
            </a:pPr>
            <a:r>
              <a:rPr lang="ar-xm" b="1" i="0" dirty="0">
                <a:rtl/>
              </a:rPr>
              <a:t>نص المنسق:</a:t>
            </a:r>
          </a:p>
          <a:p>
            <a:pPr marL="0" marR="0" lvl="0" indent="0" algn="r" defTabSz="457200" rtl="1" eaLnBrk="1" fontAlgn="auto" latinLnBrk="0" hangingPunct="1">
              <a:lnSpc>
                <a:spcPct val="100000"/>
              </a:lnSpc>
              <a:spcBef>
                <a:spcPts val="0"/>
              </a:spcBef>
              <a:spcAft>
                <a:spcPts val="0"/>
              </a:spcAft>
              <a:buClrTx/>
              <a:buSzTx/>
              <a:buFontTx/>
              <a:buNone/>
              <a:tabLst/>
              <a:defRPr/>
            </a:pPr>
            <a:r>
              <a:rPr lang="ar-xm" b="0" i="1" dirty="0">
                <a:rtl/>
              </a:rPr>
              <a:t>(ملاحظة المنسق: اقرؤوا المصطلحات والتعريفات. خصِّصوا وقتًا لأي أسئلة.)</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27</a:t>
            </a:fld>
            <a:endParaRPr lang="en-US" dirty="0"/>
          </a:p>
        </p:txBody>
      </p:sp>
    </p:spTree>
    <p:extLst>
      <p:ext uri="{BB962C8B-B14F-4D97-AF65-F5344CB8AC3E}">
        <p14:creationId xmlns:p14="http://schemas.microsoft.com/office/powerpoint/2010/main" val="3862900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0" dirty="0">
                <a:rtl/>
              </a:rPr>
              <a:t>***مشاركة اللاعبين الموصى بها</a:t>
            </a:r>
          </a:p>
          <a:p>
            <a:pPr marL="0" marR="0" lvl="0" indent="0" algn="r" defTabSz="457200" rtl="1" eaLnBrk="1" fontAlgn="auto" latinLnBrk="0" hangingPunct="1">
              <a:lnSpc>
                <a:spcPct val="100000"/>
              </a:lnSpc>
              <a:spcBef>
                <a:spcPts val="0"/>
              </a:spcBef>
              <a:spcAft>
                <a:spcPts val="0"/>
              </a:spcAft>
              <a:buClrTx/>
              <a:buSzTx/>
              <a:buFontTx/>
              <a:buNone/>
              <a:tabLst/>
              <a:defRPr/>
            </a:pPr>
            <a:r>
              <a:rPr lang="ar-xm" b="0" i="1" dirty="0">
                <a:rtl/>
              </a:rPr>
              <a:t>(ملاحظة المنسق: يمكن أن يتحدّث اللاعبون الحاضرون عما تعنيه التعريفات التالية بالنسبة لهم شخصيًا.)</a:t>
            </a:r>
          </a:p>
          <a:p>
            <a:pPr marL="0" marR="0" lvl="0" indent="0" algn="r" defTabSz="457200" rtl="1" eaLnBrk="1" fontAlgn="auto" latinLnBrk="0" hangingPunct="1">
              <a:lnSpc>
                <a:spcPct val="100000"/>
              </a:lnSpc>
              <a:spcBef>
                <a:spcPts val="0"/>
              </a:spcBef>
              <a:spcAft>
                <a:spcPts val="0"/>
              </a:spcAft>
              <a:buClrTx/>
              <a:buSzTx/>
              <a:buFontTx/>
              <a:buNone/>
              <a:tabLst/>
              <a:defRPr/>
            </a:pPr>
            <a:endParaRPr lang="en-US" b="0" i="1" dirty="0"/>
          </a:p>
          <a:p>
            <a:pPr marL="0" marR="0" lvl="0" indent="0" algn="r" defTabSz="457200" rtl="1" eaLnBrk="1" fontAlgn="auto" latinLnBrk="0" hangingPunct="1">
              <a:lnSpc>
                <a:spcPct val="100000"/>
              </a:lnSpc>
              <a:spcBef>
                <a:spcPts val="0"/>
              </a:spcBef>
              <a:spcAft>
                <a:spcPts val="0"/>
              </a:spcAft>
              <a:buClrTx/>
              <a:buSzTx/>
              <a:buFontTx/>
              <a:buNone/>
              <a:tabLst/>
              <a:defRPr/>
            </a:pPr>
            <a:r>
              <a:rPr lang="ar-xm" b="1" i="0" dirty="0">
                <a:rtl/>
              </a:rPr>
              <a:t>نص المنسق:</a:t>
            </a:r>
          </a:p>
          <a:p>
            <a:pPr marL="0" marR="0" lvl="0" indent="0" algn="r" defTabSz="457200" rtl="1" eaLnBrk="1" fontAlgn="auto" latinLnBrk="0" hangingPunct="1">
              <a:lnSpc>
                <a:spcPct val="100000"/>
              </a:lnSpc>
              <a:spcBef>
                <a:spcPts val="0"/>
              </a:spcBef>
              <a:spcAft>
                <a:spcPts val="0"/>
              </a:spcAft>
              <a:buClrTx/>
              <a:buSzTx/>
              <a:buFontTx/>
              <a:buNone/>
              <a:tabLst/>
              <a:defRPr/>
            </a:pPr>
            <a:r>
              <a:rPr lang="ar-xm" b="0" i="1" dirty="0">
                <a:rtl/>
              </a:rPr>
              <a:t>(ملاحظة المنسق: اقرؤوا المصطلحات والتعريفات. خصِّصوا وقتًا لأي أسئلة.)</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28</a:t>
            </a:fld>
            <a:endParaRPr lang="en-US" dirty="0"/>
          </a:p>
        </p:txBody>
      </p:sp>
    </p:spTree>
    <p:extLst>
      <p:ext uri="{BB962C8B-B14F-4D97-AF65-F5344CB8AC3E}">
        <p14:creationId xmlns:p14="http://schemas.microsoft.com/office/powerpoint/2010/main" val="1084778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0" dirty="0">
                <a:rtl/>
              </a:rPr>
              <a:t>***مشاركة اللاعبين الموصى بها</a:t>
            </a:r>
          </a:p>
          <a:p>
            <a:pPr marL="0" marR="0" lvl="0" indent="0" algn="r" defTabSz="457200" rtl="1" eaLnBrk="1" fontAlgn="auto" latinLnBrk="0" hangingPunct="1">
              <a:lnSpc>
                <a:spcPct val="100000"/>
              </a:lnSpc>
              <a:spcBef>
                <a:spcPts val="0"/>
              </a:spcBef>
              <a:spcAft>
                <a:spcPts val="0"/>
              </a:spcAft>
              <a:buClrTx/>
              <a:buSzTx/>
              <a:buFontTx/>
              <a:buNone/>
              <a:tabLst/>
              <a:defRPr/>
            </a:pPr>
            <a:r>
              <a:rPr lang="ar-xm" b="0" i="1" dirty="0">
                <a:rtl/>
              </a:rPr>
              <a:t>(ملاحظة المنسق: يمكن أن يتحدّث اللاعبون الحاضرون عما تعنيه التعريفات التالية بالنسبة لهم شخصيًا.)</a:t>
            </a:r>
          </a:p>
          <a:p>
            <a:pPr marL="0" marR="0" lvl="0" indent="0" algn="r" defTabSz="457200" rtl="1" eaLnBrk="1" fontAlgn="auto" latinLnBrk="0" hangingPunct="1">
              <a:lnSpc>
                <a:spcPct val="100000"/>
              </a:lnSpc>
              <a:spcBef>
                <a:spcPts val="0"/>
              </a:spcBef>
              <a:spcAft>
                <a:spcPts val="0"/>
              </a:spcAft>
              <a:buClrTx/>
              <a:buSzTx/>
              <a:buFontTx/>
              <a:buNone/>
              <a:tabLst/>
              <a:defRPr/>
            </a:pPr>
            <a:endParaRPr lang="en-US" b="0" i="1" dirty="0"/>
          </a:p>
          <a:p>
            <a:pPr marL="0" marR="0" lvl="0" indent="0" algn="r" defTabSz="457200" rtl="1" eaLnBrk="1" fontAlgn="auto" latinLnBrk="0" hangingPunct="1">
              <a:lnSpc>
                <a:spcPct val="100000"/>
              </a:lnSpc>
              <a:spcBef>
                <a:spcPts val="0"/>
              </a:spcBef>
              <a:spcAft>
                <a:spcPts val="0"/>
              </a:spcAft>
              <a:buClrTx/>
              <a:buSzTx/>
              <a:buFontTx/>
              <a:buNone/>
              <a:tabLst/>
              <a:defRPr/>
            </a:pPr>
            <a:r>
              <a:rPr lang="ar-xm" b="1" i="0" dirty="0">
                <a:rtl/>
              </a:rPr>
              <a:t>نص المنسق:</a:t>
            </a:r>
          </a:p>
          <a:p>
            <a:pPr marL="0" marR="0" lvl="0" indent="0" algn="r" defTabSz="457200" rtl="1" eaLnBrk="1" fontAlgn="auto" latinLnBrk="0" hangingPunct="1">
              <a:lnSpc>
                <a:spcPct val="100000"/>
              </a:lnSpc>
              <a:spcBef>
                <a:spcPts val="0"/>
              </a:spcBef>
              <a:spcAft>
                <a:spcPts val="0"/>
              </a:spcAft>
              <a:buClrTx/>
              <a:buSzTx/>
              <a:buFontTx/>
              <a:buNone/>
              <a:tabLst/>
              <a:defRPr/>
            </a:pPr>
            <a:r>
              <a:rPr lang="ar-xm" b="0" i="1" dirty="0">
                <a:rtl/>
              </a:rPr>
              <a:t>(ملاحظة المنسق: اقرؤوا المصطلحات والتعريفات. خصِّصوا وقتًا لأي أسئلة.)</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29</a:t>
            </a:fld>
            <a:endParaRPr lang="en-US" dirty="0"/>
          </a:p>
        </p:txBody>
      </p:sp>
    </p:spTree>
    <p:extLst>
      <p:ext uri="{BB962C8B-B14F-4D97-AF65-F5344CB8AC3E}">
        <p14:creationId xmlns:p14="http://schemas.microsoft.com/office/powerpoint/2010/main" val="317965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1" dirty="0">
                <a:rtl/>
              </a:rPr>
              <a:t>نص المنسق: </a:t>
            </a:r>
          </a:p>
          <a:p>
            <a:pPr rtl="1"/>
            <a:r>
              <a:rPr lang="ar-xm" b="0" dirty="0">
                <a:rtl/>
              </a:rPr>
              <a:t>سنبدأ أولًا بتقديم أنفسنا، ثم نلقي نظرة عامة على جدول الأعمال لليومين المقبلين معًا. </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3</a:t>
            </a:fld>
            <a:endParaRPr lang="en-US" dirty="0"/>
          </a:p>
        </p:txBody>
      </p:sp>
    </p:spTree>
    <p:extLst>
      <p:ext uri="{BB962C8B-B14F-4D97-AF65-F5344CB8AC3E}">
        <p14:creationId xmlns:p14="http://schemas.microsoft.com/office/powerpoint/2010/main" val="1825237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1" i="0" dirty="0">
                <a:rtl/>
              </a:rPr>
              <a:t>نص المنسق:</a:t>
            </a:r>
          </a:p>
          <a:p>
            <a:pPr marL="0" marR="0" lvl="0" indent="0" algn="r" defTabSz="457200" rtl="1" eaLnBrk="1" fontAlgn="auto" latinLnBrk="0" hangingPunct="1">
              <a:lnSpc>
                <a:spcPct val="100000"/>
              </a:lnSpc>
              <a:spcBef>
                <a:spcPts val="0"/>
              </a:spcBef>
              <a:spcAft>
                <a:spcPts val="0"/>
              </a:spcAft>
              <a:buClrTx/>
              <a:buSzTx/>
              <a:buFontTx/>
              <a:buNone/>
              <a:tabLst/>
              <a:defRPr/>
            </a:pPr>
            <a:r>
              <a:rPr lang="ar-xm" b="0" i="0" dirty="0">
                <a:rtl/>
              </a:rPr>
              <a:t>عن طريق رفع الأيدي، مَن منكم على دراية باتفاقية الأمم المتحدة لحقوق الأشخاص ذوي الإعاقة؟ </a:t>
            </a:r>
          </a:p>
          <a:p>
            <a:pPr marL="0" marR="0" lvl="0" indent="0" algn="r" defTabSz="457200" rtl="1" eaLnBrk="1" fontAlgn="auto" latinLnBrk="0" hangingPunct="1">
              <a:lnSpc>
                <a:spcPct val="100000"/>
              </a:lnSpc>
              <a:spcBef>
                <a:spcPts val="0"/>
              </a:spcBef>
              <a:spcAft>
                <a:spcPts val="0"/>
              </a:spcAft>
              <a:buClrTx/>
              <a:buSzTx/>
              <a:buFontTx/>
              <a:buNone/>
              <a:tabLst/>
              <a:defRPr/>
            </a:pPr>
            <a:r>
              <a:rPr lang="ar-xm" b="0" i="0" dirty="0">
                <a:rtl/>
              </a:rPr>
              <a:t>رائع! </a:t>
            </a:r>
          </a:p>
          <a:p>
            <a:pPr marL="0" marR="0" lvl="0" indent="0" algn="r" defTabSz="457200" rtl="1" eaLnBrk="1" fontAlgn="auto" latinLnBrk="0" hangingPunct="1">
              <a:lnSpc>
                <a:spcPct val="100000"/>
              </a:lnSpc>
              <a:spcBef>
                <a:spcPts val="0"/>
              </a:spcBef>
              <a:spcAft>
                <a:spcPts val="0"/>
              </a:spcAft>
              <a:buClrTx/>
              <a:buSzTx/>
              <a:buFontTx/>
              <a:buNone/>
              <a:tabLst/>
              <a:defRPr/>
            </a:pPr>
            <a:r>
              <a:rPr lang="ar-xm" b="0" i="0" dirty="0">
                <a:rtl/>
              </a:rPr>
              <a:t>توضح اتفاقية الأمم المتحدة لحقوق الأشخاص ذوي الإعاقة حقوق الإنسان الأساسية للأشخاص ذوي الإعاقة. يساعد الأولمبياد الخاص البلدان في الوفاء بالتزاماتها تجاه اتفاقية حقوق الأشخاص ذوي الإعاقة. </a:t>
            </a:r>
          </a:p>
          <a:p>
            <a:pPr marL="0" marR="0" lvl="0" indent="0" algn="r" defTabSz="457200" rtl="1" eaLnBrk="1" fontAlgn="auto" latinLnBrk="0" hangingPunct="1">
              <a:lnSpc>
                <a:spcPct val="100000"/>
              </a:lnSpc>
              <a:spcBef>
                <a:spcPts val="0"/>
              </a:spcBef>
              <a:spcAft>
                <a:spcPts val="0"/>
              </a:spcAft>
              <a:buClrTx/>
              <a:buSzTx/>
              <a:buFontTx/>
              <a:buNone/>
              <a:tabLst/>
              <a:defRPr/>
            </a:pPr>
            <a:r>
              <a:rPr lang="ar-xm" b="0" i="0" dirty="0">
                <a:rtl/>
              </a:rPr>
              <a:t>هل يمتلك أي شخص أي تجارب محددة مع اتفاقية الأمم المتحدة لحقوق الأشخاص ذوي الإعاقة والأولمبياد الخاص ويرغب في مشاركتها؟ </a:t>
            </a:r>
          </a:p>
          <a:p>
            <a:pPr marL="0" marR="0" lvl="0" indent="0" algn="r" defTabSz="457200" rtl="1" eaLnBrk="1" fontAlgn="auto" latinLnBrk="0" hangingPunct="1">
              <a:lnSpc>
                <a:spcPct val="100000"/>
              </a:lnSpc>
              <a:spcBef>
                <a:spcPts val="0"/>
              </a:spcBef>
              <a:spcAft>
                <a:spcPts val="0"/>
              </a:spcAft>
              <a:buClrTx/>
              <a:buSzTx/>
              <a:buFontTx/>
              <a:buNone/>
              <a:tabLst/>
              <a:defRPr/>
            </a:pPr>
            <a:r>
              <a:rPr lang="ar-xm" b="0" i="0" dirty="0">
                <a:rtl/>
              </a:rPr>
              <a:t>شكرًا لكم على المشاركة. </a:t>
            </a:r>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30</a:t>
            </a:fld>
            <a:endParaRPr lang="en-US" dirty="0"/>
          </a:p>
        </p:txBody>
      </p:sp>
    </p:spTree>
    <p:extLst>
      <p:ext uri="{BB962C8B-B14F-4D97-AF65-F5344CB8AC3E}">
        <p14:creationId xmlns:p14="http://schemas.microsoft.com/office/powerpoint/2010/main" val="552450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0" dirty="0">
                <a:rtl/>
              </a:rPr>
              <a:t>***مشاركة اللاعبين الموصى بها</a:t>
            </a:r>
          </a:p>
          <a:p>
            <a:pPr marL="0" marR="0" lvl="0" indent="0" algn="r" defTabSz="457200" rtl="1" eaLnBrk="1" fontAlgn="auto" latinLnBrk="0" hangingPunct="1">
              <a:lnSpc>
                <a:spcPct val="100000"/>
              </a:lnSpc>
              <a:spcBef>
                <a:spcPts val="0"/>
              </a:spcBef>
              <a:spcAft>
                <a:spcPts val="0"/>
              </a:spcAft>
              <a:buClrTx/>
              <a:buSzTx/>
              <a:buFontTx/>
              <a:buNone/>
              <a:tabLst/>
              <a:defRPr/>
            </a:pPr>
            <a:endParaRPr lang="en-US" b="1" i="0" dirty="0"/>
          </a:p>
          <a:p>
            <a:pPr marL="0" marR="0" lvl="0" indent="0" algn="r" defTabSz="457200" rtl="1" eaLnBrk="1" fontAlgn="auto" latinLnBrk="0" hangingPunct="1">
              <a:lnSpc>
                <a:spcPct val="100000"/>
              </a:lnSpc>
              <a:spcBef>
                <a:spcPts val="0"/>
              </a:spcBef>
              <a:spcAft>
                <a:spcPts val="0"/>
              </a:spcAft>
              <a:buClrTx/>
              <a:buSzTx/>
              <a:buFontTx/>
              <a:buNone/>
              <a:tabLst/>
              <a:defRPr/>
            </a:pPr>
            <a:r>
              <a:rPr lang="ar-xm" b="1" i="0" dirty="0">
                <a:rtl/>
              </a:rPr>
              <a:t>نص المنسق:</a:t>
            </a:r>
          </a:p>
          <a:p>
            <a:pPr rtl="1"/>
            <a:r>
              <a:rPr lang="ar-xm" dirty="0">
                <a:rtl/>
              </a:rPr>
              <a:t>إذن، لماذا تكون المشاركة في الأولمبياد الخاص مهمة بالنسبة لكم باعتباركم أفرادًا في الأسرة؟ </a:t>
            </a:r>
          </a:p>
          <a:p>
            <a:pPr rtl="1"/>
            <a:r>
              <a:rPr lang="ar-xm" dirty="0">
                <a:rtl/>
              </a:rPr>
              <a:t>تعتمد برامج الأولمبياد الخاص على مشاركة الأسرة. </a:t>
            </a:r>
          </a:p>
          <a:p>
            <a:pPr rtl="1"/>
            <a:r>
              <a:rPr lang="ar-xm" dirty="0">
                <a:rtl/>
              </a:rPr>
              <a:t>في مسابقات الأولمبياد الخاص وفعالياته، يعمل أفراد الأسرة بين الأصدقاء ويشعرون أنهم في منزلهم. إنهم يشعرون بالفخر عند مشاهدة اللاعبين يحقِّقون النجاح ويشعرون بالبهجة. الأولمبياد الخاص عبارة عن شبكة دعم تجمع الأُسر معًا بطريقة إيجابية وأكثر عناية. </a:t>
            </a:r>
          </a:p>
          <a:p>
            <a:pPr rtl="1"/>
            <a:r>
              <a:rPr lang="ar-xm" dirty="0">
                <a:rtl/>
              </a:rPr>
              <a:t>تمثِّل الأُسر أيضًا حلقة وصل أساسيةً للمجتمع وتُقدِّم دعمًا أكبر لحركتنا.</a:t>
            </a:r>
          </a:p>
          <a:p>
            <a:pPr rtl="1"/>
            <a:r>
              <a:rPr lang="ar-xm" dirty="0">
                <a:rtl/>
              </a:rPr>
              <a:t>في النهاية، تمثِّل الأُسر المشجِّع الأول للاعبي الأولمبياد الخاص. فهم يُقدِّمون نوعًا فريدًا من الدعم والحب والتشجيع لا يمكن أن يُقدِّمه أي شخص آخر.</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31</a:t>
            </a:fld>
            <a:endParaRPr lang="en-US" dirty="0"/>
          </a:p>
        </p:txBody>
      </p:sp>
    </p:spTree>
    <p:extLst>
      <p:ext uri="{BB962C8B-B14F-4D97-AF65-F5344CB8AC3E}">
        <p14:creationId xmlns:p14="http://schemas.microsoft.com/office/powerpoint/2010/main" val="3978265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0" dirty="0">
                <a:rtl/>
              </a:rPr>
              <a:t>***مشاركة اللاعبين الموصى بها</a:t>
            </a:r>
          </a:p>
          <a:p>
            <a:pPr rtl="1"/>
            <a:endParaRPr lang="en-US" b="1" dirty="0"/>
          </a:p>
          <a:p>
            <a:pPr rtl="1"/>
            <a:r>
              <a:rPr lang="ar-xm" b="1" dirty="0">
                <a:rtl/>
              </a:rPr>
              <a:t>نص المنسق: </a:t>
            </a:r>
            <a:br/>
            <a:r>
              <a:rPr lang="ar-xm" dirty="0">
                <a:rtl/>
              </a:rPr>
              <a:t>لقد أكملتم الآن وحدة "مقدمة حول الأولمبياد الخاص". شكرًا لكم على مشاركتكم! نأمل أن تكونوا قد استفدتم من هذه المعلومات.</a:t>
            </a:r>
            <a:br/>
            <a:r>
              <a:rPr lang="ar-xm" dirty="0">
                <a:rtl/>
              </a:rPr>
              <a:t>دعونا نأخذ استراحة قصيرة مدتها ثلاث دقائق لممارسة تمارين اللياقة البدنية معًا. </a:t>
            </a:r>
          </a:p>
          <a:p>
            <a:pPr rtl="1"/>
            <a:r>
              <a:rPr lang="ar-xm" dirty="0">
                <a:rtl/>
              </a:rPr>
              <a:t>بعد ذلك، سيكون أمامكم حوالي </a:t>
            </a:r>
            <a:r>
              <a:rPr lang="" dirty="0">
                <a:rtl val="0"/>
              </a:rPr>
              <a:t>30</a:t>
            </a:r>
            <a:r>
              <a:rPr lang="ar-xm" dirty="0">
                <a:rtl/>
              </a:rPr>
              <a:t> دقيقة لأخذ استراحة خارجية لتجديد طاقتكم.</a:t>
            </a:r>
          </a:p>
          <a:p>
            <a:pPr rtl="1"/>
            <a:endParaRPr lang="en-US" dirty="0"/>
          </a:p>
          <a:p>
            <a:pPr rtl="1"/>
            <a:r>
              <a:rPr lang="ar-xm" b="0" dirty="0">
                <a:rtl/>
              </a:rPr>
              <a:t>(</a:t>
            </a:r>
            <a:r>
              <a:rPr lang="ar-xm" b="0" i="1" dirty="0">
                <a:rtl/>
              </a:rPr>
              <a:t>ملاحظة المنسق: انقروا على زر الكاميرا لتشغيل جلسة تمارين لتنشيط اللياقة البدنية)</a:t>
            </a:r>
            <a:endParaRPr lang="en-US"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32</a:t>
            </a:fld>
            <a:endParaRPr lang="en-US" dirty="0"/>
          </a:p>
        </p:txBody>
      </p:sp>
    </p:spTree>
    <p:extLst>
      <p:ext uri="{BB962C8B-B14F-4D97-AF65-F5344CB8AC3E}">
        <p14:creationId xmlns:p14="http://schemas.microsoft.com/office/powerpoint/2010/main" val="22045168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1" dirty="0">
                <a:rtl/>
              </a:rPr>
              <a:t>المدة المحدَّدة: </a:t>
            </a:r>
            <a:r>
              <a:rPr lang="" b="0" dirty="0">
                <a:rtl val="0"/>
              </a:rPr>
              <a:t>30</a:t>
            </a:r>
            <a:r>
              <a:rPr lang="ar-xm" b="0" dirty="0">
                <a:rtl/>
              </a:rPr>
              <a:t> دقيقة</a:t>
            </a:r>
          </a:p>
          <a:p>
            <a:pPr rtl="1"/>
            <a:endParaRPr lang="en-US" b="0" dirty="0"/>
          </a:p>
          <a:p>
            <a:pPr rtl="1"/>
            <a:r>
              <a:rPr lang="ar-xm" b="1" dirty="0">
                <a:rtl/>
              </a:rPr>
              <a:t>نص المنسق: </a:t>
            </a:r>
          </a:p>
          <a:p>
            <a:pPr rtl="1"/>
            <a:r>
              <a:rPr lang="ar-xm" b="0" dirty="0">
                <a:rtl/>
              </a:rPr>
              <a:t>مرحبًا بكم مجددًا! أتمنى أن تكونوا قد قضيتم استراحة رائعة. </a:t>
            </a:r>
          </a:p>
          <a:p>
            <a:pPr rtl="1"/>
            <a:r>
              <a:rPr lang="ar-xm" b="0" i="0" dirty="0">
                <a:rtl/>
              </a:rPr>
              <a:t>تتناول وحدتنا التالية </a:t>
            </a:r>
            <a:r>
              <a:rPr lang="ar-xm" sz="1800" b="0" i="0" dirty="0">
                <a:effectLst/>
                <a:latin typeface="Ubuntu Light" panose="020B0304030602030204" pitchFamily="34" charset="0"/>
                <a:ea typeface="Calibri" panose="020F0502020204030204" pitchFamily="34" charset="0"/>
                <a:cs typeface="Arial" panose="020B0604020202020204" pitchFamily="34" charset="0"/>
                <a:rtl/>
              </a:rPr>
              <a:t>التعرُّف على معنى القيادة - ما تعنيه القيادة والصفات والمهارات التي يتمتع بها القادة. </a:t>
            </a:r>
            <a:endParaRPr lang="en-US" b="0" i="0"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33</a:t>
            </a:fld>
            <a:endParaRPr lang="en-US" dirty="0"/>
          </a:p>
        </p:txBody>
      </p:sp>
    </p:spTree>
    <p:extLst>
      <p:ext uri="{BB962C8B-B14F-4D97-AF65-F5344CB8AC3E}">
        <p14:creationId xmlns:p14="http://schemas.microsoft.com/office/powerpoint/2010/main" val="1428820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0" dirty="0">
                <a:rtl/>
              </a:rPr>
              <a:t>***مشاركة اللاعبين الموصى بها</a:t>
            </a:r>
          </a:p>
          <a:p>
            <a:pPr marL="0" marR="0" lvl="0" indent="0" algn="r" defTabSz="457200" rtl="1" eaLnBrk="1" fontAlgn="auto" latinLnBrk="0" hangingPunct="1">
              <a:lnSpc>
                <a:spcPct val="100000"/>
              </a:lnSpc>
              <a:spcBef>
                <a:spcPts val="0"/>
              </a:spcBef>
              <a:spcAft>
                <a:spcPts val="0"/>
              </a:spcAft>
              <a:buClrTx/>
              <a:buSzTx/>
              <a:buFontTx/>
              <a:buNone/>
              <a:tabLst/>
              <a:defRPr/>
            </a:pPr>
            <a:r>
              <a:rPr lang="ar-xm" b="0" i="1" dirty="0">
                <a:rtl/>
              </a:rPr>
              <a:t>(ملاحظة المنسق: يمكن أن يتحدّث اللاعبون الحاضرون عما تعنيه التعريفات التالية بالنسبة لهم شخصيًا وكيف أصبحوا قادة في مجتمعهم.)</a:t>
            </a:r>
          </a:p>
          <a:p>
            <a:pPr rtl="1"/>
            <a:endParaRPr lang="en-US" dirty="0"/>
          </a:p>
          <a:p>
            <a:pPr rtl="1"/>
            <a:r>
              <a:rPr lang="ar-xm" b="1" dirty="0">
                <a:rtl/>
              </a:rPr>
              <a:t>نص المنسق:</a:t>
            </a:r>
          </a:p>
          <a:p>
            <a:pPr marL="0" indent="0" rtl="1"/>
            <a:r>
              <a:rPr lang="ar-xm" b="0" i="0" dirty="0">
                <a:rtl/>
              </a:rPr>
              <a:t>عند التفكير في القيادة، قد تتبادر إلى أذهاننا عبارات مختلفة. بوجه عام، </a:t>
            </a:r>
            <a:r>
              <a:rPr lang="ar-xm" b="0" i="1" dirty="0">
                <a:rtl/>
              </a:rPr>
              <a:t> </a:t>
            </a:r>
            <a:r>
              <a:rPr lang="ar-xm" sz="1200" b="0" i="0" dirty="0">
                <a:latin typeface="Ubuntu Light" panose="020B0304030602030204" pitchFamily="34" charset="0"/>
                <a:rtl/>
              </a:rPr>
              <a:t>القيادة</a:t>
            </a:r>
            <a:r>
              <a:rPr lang="ar-xm" sz="1200" b="0" dirty="0">
                <a:latin typeface="Ubuntu Light" panose="020B0304030602030204" pitchFamily="34" charset="0"/>
                <a:rtl/>
              </a:rPr>
              <a:t>عبارة </a:t>
            </a:r>
            <a:r>
              <a:rPr lang="ar-xm" sz="1200" dirty="0">
                <a:latin typeface="Ubuntu Light" panose="020B0304030602030204" pitchFamily="34" charset="0"/>
                <a:rtl/>
              </a:rPr>
              <a:t>عن علاقة يؤثر فيها شخص واحد في سلوكيات أو تصرفات الآخرين لتحقيق الأهداف. </a:t>
            </a:r>
            <a:r>
              <a:rPr lang="ar-xm" sz="1200" b="0" dirty="0">
                <a:latin typeface="Ubuntu Light" panose="020B0304030602030204" pitchFamily="34" charset="0"/>
                <a:rtl/>
              </a:rPr>
              <a:t>يتمتع القادة بالقدرة على إرشاد الأشخاص </a:t>
            </a:r>
            <a:r>
              <a:rPr lang="ar-xm" sz="1200" dirty="0">
                <a:latin typeface="Ubuntu Light" panose="020B0304030602030204" pitchFamily="34" charset="0"/>
                <a:rtl/>
              </a:rPr>
              <a:t>أو توجيههم أو التأثير فيهم.</a:t>
            </a:r>
          </a:p>
          <a:p>
            <a:pPr marL="0" marR="0" lvl="0" indent="0" algn="r" defTabSz="457200" rtl="1" eaLnBrk="1" fontAlgn="auto" latinLnBrk="0" hangingPunct="1">
              <a:lnSpc>
                <a:spcPct val="100000"/>
              </a:lnSpc>
              <a:spcBef>
                <a:spcPts val="0"/>
              </a:spcBef>
              <a:spcAft>
                <a:spcPts val="0"/>
              </a:spcAft>
              <a:buClrTx/>
              <a:buSzTx/>
              <a:buFontTx/>
              <a:buNone/>
              <a:tabLst/>
              <a:defRPr/>
            </a:pPr>
            <a:endParaRPr lang="en-US" b="0" i="1" dirty="0"/>
          </a:p>
          <a:p>
            <a:pPr marL="0" marR="0" lvl="0" indent="0" algn="r" defTabSz="457200" rtl="1" eaLnBrk="1" fontAlgn="auto" latinLnBrk="0" hangingPunct="1">
              <a:lnSpc>
                <a:spcPct val="100000"/>
              </a:lnSpc>
              <a:spcBef>
                <a:spcPts val="0"/>
              </a:spcBef>
              <a:spcAft>
                <a:spcPts val="0"/>
              </a:spcAft>
              <a:buClrTx/>
              <a:buSzTx/>
              <a:buFontTx/>
              <a:buNone/>
              <a:tabLst/>
              <a:defRPr/>
            </a:pPr>
            <a:r>
              <a:rPr lang="ar-xm" b="0" i="0" dirty="0">
                <a:rtl/>
              </a:rPr>
              <a:t>لننتقل الآن إلى نشاط قصير.</a:t>
            </a:r>
            <a:endParaRPr lang="en-US" i="0"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34</a:t>
            </a:fld>
            <a:endParaRPr lang="en-US" dirty="0"/>
          </a:p>
        </p:txBody>
      </p:sp>
    </p:spTree>
    <p:extLst>
      <p:ext uri="{BB962C8B-B14F-4D97-AF65-F5344CB8AC3E}">
        <p14:creationId xmlns:p14="http://schemas.microsoft.com/office/powerpoint/2010/main" val="2858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1" dirty="0">
                <a:rtl/>
              </a:rPr>
              <a:t>نص المنسق:</a:t>
            </a:r>
          </a:p>
          <a:p>
            <a:pPr rtl="1"/>
            <a:r>
              <a:rPr lang="ar-xm" dirty="0">
                <a:rtl/>
              </a:rPr>
              <a:t>في هذا النشاط، سننقسم إلى مجموعات مكوَّنة من فردين إلى </a:t>
            </a:r>
            <a:r>
              <a:rPr lang="" dirty="0">
                <a:rtl val="0"/>
              </a:rPr>
              <a:t>3</a:t>
            </a:r>
            <a:r>
              <a:rPr lang="ar-xm" dirty="0">
                <a:rtl/>
              </a:rPr>
              <a:t> أفراد مرة أخرى. </a:t>
            </a:r>
            <a:br/>
            <a:r>
              <a:rPr lang="ar-xm" dirty="0">
                <a:rtl/>
              </a:rPr>
              <a:t>قبل أن ننقسم، فكّروا للحظة في قائد تعرفونه. يمكن أن يكون شخصًا داخل الأولمبياد الخاص أو خارجه. </a:t>
            </a:r>
            <a:br/>
            <a:r>
              <a:rPr lang="ar-xm" dirty="0">
                <a:rtl/>
              </a:rPr>
              <a:t>سنشارك الإجابات الثلاث التالية مع مجموعاتنا: </a:t>
            </a:r>
          </a:p>
          <a:p>
            <a:pPr marL="228600" indent="-228600" rtl="1">
              <a:buAutoNum type="arabicPeriod"/>
            </a:pPr>
            <a:r>
              <a:rPr lang="ar-xm" dirty="0">
                <a:rtl/>
              </a:rPr>
              <a:t>مَن هو هذا القائد؟ </a:t>
            </a:r>
          </a:p>
          <a:p>
            <a:pPr marL="228600" indent="-228600" rtl="1">
              <a:buAutoNum type="arabicPeriod"/>
            </a:pPr>
            <a:r>
              <a:rPr lang="ar-xm" dirty="0">
                <a:rtl/>
              </a:rPr>
              <a:t>ما مصادر الإلهام التي يُقدِّمها هذا الشخص للأفراد الآخرين لاتباعه برأيكم؟ </a:t>
            </a:r>
          </a:p>
          <a:p>
            <a:pPr marL="228600" indent="-228600" rtl="1">
              <a:buAutoNum type="arabicPeriod"/>
            </a:pPr>
            <a:r>
              <a:rPr lang="ar-xm" dirty="0">
                <a:rtl/>
              </a:rPr>
              <a:t>ما السلوكيات أو المهارات التي يمتلكها هذا الشخص وتعتقدون أنها تنعكس في قيادتكم؟</a:t>
            </a:r>
          </a:p>
          <a:p>
            <a:pPr marL="0" indent="0" rtl="1">
              <a:buNone/>
            </a:pPr>
            <a:endParaRPr lang="en-US" dirty="0"/>
          </a:p>
          <a:p>
            <a:pPr marL="0" indent="0" rtl="1">
              <a:buNone/>
            </a:pPr>
            <a:r>
              <a:rPr lang="ar-xm" i="1" dirty="0">
                <a:rtl/>
              </a:rPr>
              <a:t>(ملاحظة المنسق: يُرجى تخصيص خمس دقائق تقريبًا للمشاركة)</a:t>
            </a:r>
          </a:p>
          <a:p>
            <a:pPr rtl="1"/>
            <a:endParaRPr lang="en-US" dirty="0"/>
          </a:p>
          <a:p>
            <a:pPr rtl="1"/>
            <a:r>
              <a:rPr lang="ar-xm" dirty="0">
                <a:rtl/>
              </a:rPr>
              <a:t>رائع! لنتجمَّع مرة أخرى ونجرِ تصويتًا </a:t>
            </a:r>
          </a:p>
          <a:p>
            <a:pPr marL="0" marR="0" rtl="1">
              <a:spcBef>
                <a:spcPts val="0"/>
              </a:spcBef>
              <a:spcAft>
                <a:spcPts val="0"/>
              </a:spcAft>
            </a:pPr>
            <a:endParaRPr lang="en-US" sz="1800" b="1" i="1" dirty="0">
              <a:effectLst/>
              <a:latin typeface="Ubuntu Light" panose="020B0304030602030204" pitchFamily="34" charset="0"/>
              <a:ea typeface="Calibri" panose="020F0502020204030204" pitchFamily="34" charset="0"/>
              <a:cs typeface="Arial" panose="020B0604020202020204" pitchFamily="34" charset="0"/>
            </a:endParaRP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35</a:t>
            </a:fld>
            <a:endParaRPr lang="en-US" dirty="0"/>
          </a:p>
        </p:txBody>
      </p:sp>
    </p:spTree>
    <p:extLst>
      <p:ext uri="{BB962C8B-B14F-4D97-AF65-F5344CB8AC3E}">
        <p14:creationId xmlns:p14="http://schemas.microsoft.com/office/powerpoint/2010/main" val="439486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EC8EA-B5B1-EB79-3E80-767EAF20F6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36B66-DD9E-8C3D-5410-8F0285913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E2E5B-AFAB-37A5-4FFB-F28B52250BA1}"/>
              </a:ext>
            </a:extLst>
          </p:cNvPr>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1" dirty="0">
                <a:rtl/>
              </a:rPr>
              <a:t>نص المنسق:</a:t>
            </a:r>
          </a:p>
          <a:p>
            <a:pPr marL="0" marR="0" rtl="1">
              <a:spcBef>
                <a:spcPts val="0"/>
              </a:spcBef>
              <a:spcAft>
                <a:spcPts val="0"/>
              </a:spcAft>
            </a:pPr>
            <a:r>
              <a:rPr lang="ar-xm" sz="1800" b="0" i="0" dirty="0">
                <a:effectLst/>
                <a:latin typeface="Ubuntu Light" panose="020B0304030602030204" pitchFamily="34" charset="0"/>
                <a:ea typeface="Calibri" panose="020F0502020204030204" pitchFamily="34" charset="0"/>
                <a:cs typeface="Arial" panose="020B0604020202020204" pitchFamily="34" charset="0"/>
                <a:rtl/>
              </a:rPr>
              <a:t>يُرجى اختيار الفئة التي تمثِّل القائد الذي اخترتموه على أكمل وجه.</a:t>
            </a:r>
            <a:endParaRPr lang="en-US" sz="1800" b="0" i="0" dirty="0">
              <a:effectLst/>
              <a:latin typeface="Calibri" panose="020F0502020204030204" pitchFamily="34" charset="0"/>
              <a:ea typeface="Calibri" panose="020F0502020204030204" pitchFamily="34" charset="0"/>
              <a:cs typeface="Arial" panose="020B0604020202020204" pitchFamily="34" charset="0"/>
            </a:endParaRPr>
          </a:p>
          <a:p>
            <a:pPr marL="0" marR="0" rtl="1">
              <a:spcBef>
                <a:spcPts val="0"/>
              </a:spcBef>
              <a:spcAft>
                <a:spcPts val="0"/>
              </a:spcAft>
            </a:pPr>
            <a:r>
              <a:rPr lang="ar-xm" sz="1800" b="1" dirty="0">
                <a:effectLst/>
                <a:latin typeface="Ubuntu Light" panose="020B0304030602030204" pitchFamily="34" charset="0"/>
                <a:ea typeface="Calibri" panose="020F0502020204030204" pitchFamily="34" charset="0"/>
                <a:cs typeface="Arial" panose="020B0604020202020204" pitchFamily="34" charset="0"/>
                <a:rtl/>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52000" marR="0" lvl="0" indent="-180000" rtl="1">
              <a:spcBef>
                <a:spcPts val="0"/>
              </a:spcBef>
              <a:spcAft>
                <a:spcPts val="0"/>
              </a:spcAft>
              <a:buFont typeface="Arial" panose="020B0604020202020204" pitchFamily="34" charset="0"/>
              <a:buChar char="•"/>
            </a:pPr>
            <a:r>
              <a:rPr lang="ar-xm" sz="1800" b="0" i="0" dirty="0">
                <a:effectLst/>
                <a:latin typeface="Ubuntu Light" panose="020B0304030602030204" pitchFamily="34" charset="0"/>
                <a:ea typeface="Calibri" panose="020F0502020204030204" pitchFamily="34" charset="0"/>
                <a:cs typeface="Arial" panose="020B0604020202020204" pitchFamily="34" charset="0"/>
                <a:rtl/>
              </a:rPr>
              <a:t>مدرِّب</a:t>
            </a:r>
            <a:endParaRPr lang="en-US" sz="1800" b="0" i="0" dirty="0">
              <a:effectLst/>
              <a:latin typeface="Calibri" panose="020F0502020204030204" pitchFamily="34" charset="0"/>
              <a:ea typeface="Calibri" panose="020F0502020204030204" pitchFamily="34" charset="0"/>
            </a:endParaRPr>
          </a:p>
          <a:p>
            <a:pPr marL="252000" marR="0" lvl="0" indent="-180000" rtl="1">
              <a:spcBef>
                <a:spcPts val="0"/>
              </a:spcBef>
              <a:spcAft>
                <a:spcPts val="0"/>
              </a:spcAft>
              <a:buFont typeface="Arial" panose="020B0604020202020204" pitchFamily="34" charset="0"/>
              <a:buChar char="•"/>
            </a:pPr>
            <a:r>
              <a:rPr lang="ar-xm" sz="1800" b="0" i="0" dirty="0">
                <a:effectLst/>
                <a:latin typeface="Ubuntu Light" panose="020B0304030602030204" pitchFamily="34" charset="0"/>
                <a:ea typeface="Calibri" panose="020F0502020204030204" pitchFamily="34" charset="0"/>
                <a:cs typeface="Arial" panose="020B0604020202020204" pitchFamily="34" charset="0"/>
                <a:rtl/>
              </a:rPr>
              <a:t>معلم</a:t>
            </a:r>
            <a:endParaRPr lang="en-US" sz="1800" b="0" i="0" dirty="0">
              <a:effectLst/>
              <a:latin typeface="Calibri" panose="020F0502020204030204" pitchFamily="34" charset="0"/>
              <a:ea typeface="Calibri" panose="020F0502020204030204" pitchFamily="34" charset="0"/>
            </a:endParaRPr>
          </a:p>
          <a:p>
            <a:pPr marL="252000" marR="0" lvl="0" indent="-180000" rtl="1">
              <a:spcBef>
                <a:spcPts val="0"/>
              </a:spcBef>
              <a:spcAft>
                <a:spcPts val="0"/>
              </a:spcAft>
              <a:buFont typeface="Arial" panose="020B0604020202020204" pitchFamily="34" charset="0"/>
              <a:buChar char="•"/>
            </a:pPr>
            <a:r>
              <a:rPr lang="ar-xm" sz="1800" b="0" i="0" dirty="0">
                <a:effectLst/>
                <a:latin typeface="Ubuntu Light" panose="020B0304030602030204" pitchFamily="34" charset="0"/>
                <a:ea typeface="Calibri" panose="020F0502020204030204" pitchFamily="34" charset="0"/>
                <a:cs typeface="Arial" panose="020B0604020202020204" pitchFamily="34" charset="0"/>
                <a:rtl/>
              </a:rPr>
              <a:t>زميل في الفريق</a:t>
            </a:r>
            <a:endParaRPr lang="en-US" sz="1800" b="0" i="0" dirty="0">
              <a:effectLst/>
              <a:latin typeface="Calibri" panose="020F0502020204030204" pitchFamily="34" charset="0"/>
              <a:ea typeface="Calibri" panose="020F0502020204030204" pitchFamily="34" charset="0"/>
            </a:endParaRPr>
          </a:p>
          <a:p>
            <a:pPr marL="252000" marR="0" lvl="0" indent="-180000" rtl="1">
              <a:spcBef>
                <a:spcPts val="0"/>
              </a:spcBef>
              <a:spcAft>
                <a:spcPts val="0"/>
              </a:spcAft>
              <a:buFont typeface="Arial" panose="020B0604020202020204" pitchFamily="34" charset="0"/>
              <a:buChar char="•"/>
            </a:pPr>
            <a:r>
              <a:rPr lang="ar-xm" sz="1800" b="0" i="0" dirty="0">
                <a:effectLst/>
                <a:latin typeface="Ubuntu Light" panose="020B0304030602030204" pitchFamily="34" charset="0"/>
                <a:ea typeface="Calibri" panose="020F0502020204030204" pitchFamily="34" charset="0"/>
                <a:cs typeface="Arial" panose="020B0604020202020204" pitchFamily="34" charset="0"/>
                <a:rtl/>
              </a:rPr>
              <a:t>متطوِّع في الأولمبياد الخاص</a:t>
            </a:r>
            <a:endParaRPr lang="en-US" sz="1800" b="0" i="0" dirty="0">
              <a:effectLst/>
              <a:latin typeface="Calibri" panose="020F0502020204030204" pitchFamily="34" charset="0"/>
              <a:ea typeface="Calibri" panose="020F0502020204030204" pitchFamily="34" charset="0"/>
            </a:endParaRPr>
          </a:p>
          <a:p>
            <a:pPr marL="252000" marR="0" lvl="0" indent="-180000" rtl="1">
              <a:spcBef>
                <a:spcPts val="0"/>
              </a:spcBef>
              <a:spcAft>
                <a:spcPts val="0"/>
              </a:spcAft>
              <a:buFont typeface="Arial" panose="020B0604020202020204" pitchFamily="34" charset="0"/>
              <a:buChar char="•"/>
            </a:pPr>
            <a:r>
              <a:rPr lang="ar-xm" sz="1800" b="0" i="0" dirty="0">
                <a:effectLst/>
                <a:latin typeface="Ubuntu Light" panose="020B0304030602030204" pitchFamily="34" charset="0"/>
                <a:ea typeface="Calibri" panose="020F0502020204030204" pitchFamily="34" charset="0"/>
                <a:cs typeface="Arial" panose="020B0604020202020204" pitchFamily="34" charset="0"/>
                <a:rtl/>
              </a:rPr>
              <a:t>قائد مجموعة مجتمعية</a:t>
            </a:r>
            <a:endParaRPr lang="en-US" sz="1800" b="0" i="0" dirty="0">
              <a:effectLst/>
              <a:latin typeface="Calibri" panose="020F0502020204030204" pitchFamily="34" charset="0"/>
              <a:ea typeface="Calibri" panose="020F0502020204030204" pitchFamily="34" charset="0"/>
            </a:endParaRPr>
          </a:p>
          <a:p>
            <a:pPr marL="252000" marR="0" lvl="0" indent="-180000" rtl="1">
              <a:spcBef>
                <a:spcPts val="0"/>
              </a:spcBef>
              <a:spcAft>
                <a:spcPts val="0"/>
              </a:spcAft>
              <a:buFont typeface="Arial" panose="020B0604020202020204" pitchFamily="34" charset="0"/>
              <a:buChar char="•"/>
            </a:pPr>
            <a:r>
              <a:rPr lang="ar-xm" sz="1800" b="0" i="0" dirty="0">
                <a:effectLst/>
                <a:latin typeface="Ubuntu Light" panose="020B0304030602030204" pitchFamily="34" charset="0"/>
                <a:ea typeface="Calibri" panose="020F0502020204030204" pitchFamily="34" charset="0"/>
                <a:cs typeface="Arial" panose="020B0604020202020204" pitchFamily="34" charset="0"/>
                <a:rtl/>
              </a:rPr>
              <a:t>زميل في العمل</a:t>
            </a:r>
            <a:endParaRPr lang="en-US" sz="1800" b="0" i="0" dirty="0">
              <a:effectLst/>
              <a:latin typeface="Calibri" panose="020F0502020204030204" pitchFamily="34" charset="0"/>
              <a:ea typeface="Calibri" panose="020F0502020204030204" pitchFamily="34" charset="0"/>
            </a:endParaRPr>
          </a:p>
          <a:p>
            <a:pPr marL="252000" marR="0" lvl="0" indent="-180000" rtl="1">
              <a:spcBef>
                <a:spcPts val="0"/>
              </a:spcBef>
              <a:spcAft>
                <a:spcPts val="0"/>
              </a:spcAft>
              <a:buFont typeface="Arial" panose="020B0604020202020204" pitchFamily="34" charset="0"/>
              <a:buChar char="•"/>
            </a:pPr>
            <a:r>
              <a:rPr lang="ar-xm" sz="1800" b="0" i="0" dirty="0">
                <a:effectLst/>
                <a:latin typeface="Ubuntu Light" panose="020B0304030602030204" pitchFamily="34" charset="0"/>
                <a:ea typeface="Calibri" panose="020F0502020204030204" pitchFamily="34" charset="0"/>
                <a:cs typeface="Arial" panose="020B0604020202020204" pitchFamily="34" charset="0"/>
                <a:rtl/>
              </a:rPr>
              <a:t>لاعب قائد</a:t>
            </a:r>
            <a:endParaRPr lang="en-US" sz="1800" b="0" i="0" dirty="0">
              <a:effectLst/>
              <a:latin typeface="Calibri" panose="020F0502020204030204" pitchFamily="34" charset="0"/>
              <a:ea typeface="Calibri" panose="020F0502020204030204" pitchFamily="34" charset="0"/>
            </a:endParaRPr>
          </a:p>
          <a:p>
            <a:pPr marL="0" marR="0" rtl="1">
              <a:spcBef>
                <a:spcPts val="0"/>
              </a:spcBef>
              <a:spcAft>
                <a:spcPts val="0"/>
              </a:spcAft>
            </a:pPr>
            <a:r>
              <a:rPr lang="ar-xm" sz="1800" b="1" i="1" dirty="0">
                <a:effectLst/>
                <a:latin typeface="Ubuntu Light" panose="020B0304030602030204" pitchFamily="34" charset="0"/>
                <a:ea typeface="Calibri" panose="020F0502020204030204" pitchFamily="34" charset="0"/>
                <a:cs typeface="Arial" panose="020B0604020202020204" pitchFamily="34" charset="0"/>
                <a:rtl/>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rtl="1">
              <a:spcBef>
                <a:spcPts val="0"/>
              </a:spcBef>
              <a:spcAft>
                <a:spcPts val="0"/>
              </a:spcAft>
            </a:pPr>
            <a:r>
              <a:rPr lang="ar-xm" sz="1800" i="1" dirty="0">
                <a:effectLst/>
                <a:latin typeface="Ubuntu Light" panose="020B0304030602030204" pitchFamily="34" charset="0"/>
                <a:ea typeface="Calibri" panose="020F0502020204030204" pitchFamily="34" charset="0"/>
                <a:cs typeface="Arial" panose="020B0604020202020204" pitchFamily="34" charset="0"/>
                <a:rtl/>
              </a:rPr>
              <a:t>(ملاحظة المنسق: يُرجى الإشارة إلى أي اتجاهات تلاحظونها في نوع الشخص الذي اختاروه. ما الصفات التي يتشاركونها؟ اطلبوا من المجموعة الإشارة إلى أي أوجه تشابه بين المجموعات.)</a:t>
            </a:r>
            <a:endParaRPr lang="en-US" sz="1800" i="1" dirty="0">
              <a:effectLst/>
              <a:latin typeface="Calibri" panose="020F0502020204030204" pitchFamily="34" charset="0"/>
              <a:ea typeface="Calibri" panose="020F0502020204030204" pitchFamily="34" charset="0"/>
              <a:cs typeface="Arial" panose="020B0604020202020204" pitchFamily="34" charset="0"/>
            </a:endParaRPr>
          </a:p>
          <a:p>
            <a:pPr rtl="1"/>
            <a:endParaRPr lang="en-US" dirty="0"/>
          </a:p>
          <a:p>
            <a:pPr rtl="1"/>
            <a:r>
              <a:rPr lang="ar-xm" dirty="0">
                <a:rtl/>
              </a:rPr>
              <a:t>لننظر إلى أوجه التشابه هذه بعين الاعتبار ونمضي قدمًا! </a:t>
            </a:r>
            <a:br/>
            <a:endParaRPr lang="en-US" dirty="0"/>
          </a:p>
          <a:p>
            <a:pPr rtl="1"/>
            <a:endParaRPr lang="en-US" dirty="0"/>
          </a:p>
        </p:txBody>
      </p:sp>
      <p:sp>
        <p:nvSpPr>
          <p:cNvPr id="4" name="Slide Number Placeholder 3">
            <a:extLst>
              <a:ext uri="{FF2B5EF4-FFF2-40B4-BE49-F238E27FC236}">
                <a16:creationId xmlns:a16="http://schemas.microsoft.com/office/drawing/2014/main" id="{5637B951-7EC9-6494-3569-3F319C826BA7}"/>
              </a:ext>
            </a:extLst>
          </p:cNvPr>
          <p:cNvSpPr>
            <a:spLocks noGrp="1"/>
          </p:cNvSpPr>
          <p:nvPr>
            <p:ph type="sldNum" sz="quarter" idx="5"/>
          </p:nvPr>
        </p:nvSpPr>
        <p:spPr/>
        <p:txBody>
          <a:bodyPr rtlCol="1"/>
          <a:lstStyle/>
          <a:p>
            <a:pPr rtl="1"/>
            <a:fld id="{B1AB4960-CA66-47E0-A69E-4C8E9D6BFF86}" type="slidenum">
              <a:rPr lang="en-US" smtClean="0"/>
              <a:t>36</a:t>
            </a:fld>
            <a:endParaRPr lang="en-US" dirty="0"/>
          </a:p>
        </p:txBody>
      </p:sp>
    </p:spTree>
    <p:extLst>
      <p:ext uri="{BB962C8B-B14F-4D97-AF65-F5344CB8AC3E}">
        <p14:creationId xmlns:p14="http://schemas.microsoft.com/office/powerpoint/2010/main" val="15703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rtl="1">
              <a:spcBef>
                <a:spcPts val="0"/>
              </a:spcBef>
              <a:spcAft>
                <a:spcPts val="0"/>
              </a:spcAft>
            </a:pPr>
            <a:r>
              <a:rPr lang="ar-xm" sz="1200" b="1" i="0" dirty="0">
                <a:effectLst/>
                <a:latin typeface="Ubuntu Light" panose="020B0304030602030204" pitchFamily="34" charset="0"/>
                <a:ea typeface="Calibri" panose="020F0502020204030204" pitchFamily="34" charset="0"/>
                <a:cs typeface="Arial" panose="020B0604020202020204" pitchFamily="34" charset="0"/>
                <a:rtl/>
              </a:rPr>
              <a:t>نص المنسق: </a:t>
            </a:r>
          </a:p>
          <a:p>
            <a:pPr marL="0" marR="0" rtl="1">
              <a:spcBef>
                <a:spcPts val="0"/>
              </a:spcBef>
              <a:spcAft>
                <a:spcPts val="0"/>
              </a:spcAft>
            </a:pPr>
            <a:r>
              <a:rPr lang="ar-xm" sz="1200" b="0" i="0" dirty="0">
                <a:effectLst/>
                <a:latin typeface="Ubuntu Light" panose="020B0304030602030204" pitchFamily="34" charset="0"/>
                <a:ea typeface="Calibri" panose="020F0502020204030204" pitchFamily="34" charset="0"/>
                <a:cs typeface="Arial" panose="020B0604020202020204" pitchFamily="34" charset="0"/>
                <a:rtl/>
              </a:rPr>
              <a:t>ثمة العديد من السلوكيات المشتركة بين القادة المحددين والمهام التي يؤدونها وتجعلهم قادة جيدين. </a:t>
            </a:r>
          </a:p>
          <a:p>
            <a:pPr marL="0" marR="0" rtl="1">
              <a:spcBef>
                <a:spcPts val="0"/>
              </a:spcBef>
              <a:spcAft>
                <a:spcPts val="0"/>
              </a:spcAft>
            </a:pPr>
            <a:r>
              <a:rPr lang="ar-xm" sz="1200" b="0" i="0" dirty="0">
                <a:effectLst/>
                <a:latin typeface="Ubuntu Light" panose="020B0304030602030204" pitchFamily="34" charset="0"/>
                <a:ea typeface="Calibri" panose="020F0502020204030204" pitchFamily="34" charset="0"/>
                <a:cs typeface="Arial" panose="020B0604020202020204" pitchFamily="34" charset="0"/>
                <a:rtl/>
              </a:rPr>
              <a:t>فيما يلي بعض الأمثلة على السلوكيات التي يتبعها أفضل قادة.</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rtl="1">
              <a:spcBef>
                <a:spcPts val="0"/>
              </a:spcBef>
              <a:spcAft>
                <a:spcPts val="0"/>
              </a:spcAft>
            </a:pPr>
            <a:r>
              <a:rPr lang="ar-xm" sz="1200" b="0" i="0" dirty="0">
                <a:effectLst/>
                <a:latin typeface="Ubuntu Light" panose="020B0304030602030204" pitchFamily="34" charset="0"/>
                <a:ea typeface="Calibri" panose="020F0502020204030204" pitchFamily="34" charset="0"/>
                <a:cs typeface="Arial" panose="020B0604020202020204" pitchFamily="34" charset="0"/>
                <a:rtl/>
              </a:rPr>
              <a:t>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rtl="1">
              <a:spcBef>
                <a:spcPts val="0"/>
              </a:spcBef>
              <a:spcAft>
                <a:spcPts val="0"/>
              </a:spcAft>
            </a:pPr>
            <a:r>
              <a:rPr lang="ar-xm" sz="1200" b="0" i="0" dirty="0">
                <a:effectLst/>
                <a:latin typeface="Ubuntu Light" panose="020B0304030602030204" pitchFamily="34" charset="0"/>
                <a:ea typeface="Calibri" panose="020F0502020204030204" pitchFamily="34" charset="0"/>
                <a:cs typeface="Arial" panose="020B0604020202020204" pitchFamily="34" charset="0"/>
                <a:rtl/>
              </a:rPr>
              <a:t>القادة الجيدون</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rtl="1">
              <a:spcBef>
                <a:spcPts val="0"/>
              </a:spcBef>
              <a:spcAft>
                <a:spcPts val="0"/>
              </a:spcAft>
              <a:buFont typeface="Ubuntu Light" panose="020B0304030602030204" pitchFamily="34" charset="0"/>
              <a:buChar char="-"/>
            </a:pPr>
            <a:r>
              <a:rPr lang="ar-xm" sz="1200" b="0" i="0" u="none" dirty="0">
                <a:effectLst/>
                <a:latin typeface="Ubuntu Light" panose="020B0304030602030204" pitchFamily="34" charset="0"/>
                <a:ea typeface="Calibri" panose="020F0502020204030204" pitchFamily="34" charset="0"/>
                <a:cs typeface="Arial" panose="020B0604020202020204" pitchFamily="34" charset="0"/>
                <a:rtl/>
              </a:rPr>
              <a:t>تصميم نموذج للطريقة: يُقدِّمون أمثلة جيدة للآخرين ليتبعوها. يوضِّحون للأشخاص كيفية التعامل مع الآخرين وطريقة العمل الجاد.</a:t>
            </a:r>
            <a:endParaRPr lang="en-US" sz="1200" b="0" i="0" u="none"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rtl="1">
              <a:spcBef>
                <a:spcPts val="0"/>
              </a:spcBef>
              <a:spcAft>
                <a:spcPts val="0"/>
              </a:spcAft>
              <a:buFont typeface="Ubuntu Light" panose="020B0304030602030204" pitchFamily="34" charset="0"/>
              <a:buChar char="-"/>
            </a:pPr>
            <a:r>
              <a:rPr lang="ar-xm" sz="1200" b="0" i="0" u="none" dirty="0">
                <a:effectLst/>
                <a:latin typeface="Ubuntu Light" panose="020B0304030602030204" pitchFamily="34" charset="0"/>
                <a:ea typeface="Calibri" panose="020F0502020204030204" pitchFamily="34" charset="0"/>
                <a:cs typeface="Arial" panose="020B0604020202020204" pitchFamily="34" charset="0"/>
                <a:rtl/>
              </a:rPr>
              <a:t>تحفيز الرؤية المشتركة: يؤمن القادة بأن بإمكانهم صنع فرق. يتشاركون الشعور بالحماسة عند التطلُّع للمستقبل. يعثر القادة المميزون على طريقة لتحفيز الآخرين على العمل.</a:t>
            </a:r>
            <a:endParaRPr lang="en-US" sz="1200" b="0" i="0" u="none"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rtl="1">
              <a:spcBef>
                <a:spcPts val="0"/>
              </a:spcBef>
              <a:spcAft>
                <a:spcPts val="0"/>
              </a:spcAft>
              <a:buFont typeface="Ubuntu Light" panose="020B0304030602030204" pitchFamily="34" charset="0"/>
              <a:buChar char="-"/>
            </a:pPr>
            <a:r>
              <a:rPr lang="ar-xm" sz="1200" b="0" i="0" u="none" dirty="0">
                <a:effectLst/>
                <a:latin typeface="Ubuntu Light" panose="020B0304030602030204" pitchFamily="34" charset="0"/>
                <a:ea typeface="Calibri" panose="020F0502020204030204" pitchFamily="34" charset="0"/>
                <a:cs typeface="Arial" panose="020B0604020202020204" pitchFamily="34" charset="0"/>
                <a:rtl/>
              </a:rPr>
              <a:t>التغلب على التحديات أثناء العملية: دائمًا ما يتعلم القادة المميزون أشياءً جديدةً ويحسِّنون الطريقة التي تتم بها الأمور. فهم لا يخشون طرح الأسئلة ولا يسمحون للآخرين بتقديم الأعذار، "حسنًا، إنها الطريقة التي يتم بها الأمر دائمًا!"</a:t>
            </a:r>
            <a:endParaRPr lang="en-US" sz="1200" b="0" i="0" u="none"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rtl="1">
              <a:spcBef>
                <a:spcPts val="0"/>
              </a:spcBef>
              <a:spcAft>
                <a:spcPts val="0"/>
              </a:spcAft>
              <a:buFont typeface="Ubuntu Light" panose="020B0304030602030204" pitchFamily="34" charset="0"/>
              <a:buChar char="-"/>
            </a:pPr>
            <a:r>
              <a:rPr lang="ar-xm" sz="1200" b="0" i="0" u="none" dirty="0">
                <a:effectLst/>
                <a:latin typeface="Ubuntu Light" panose="020B0304030602030204" pitchFamily="34" charset="0"/>
                <a:ea typeface="Calibri" panose="020F0502020204030204" pitchFamily="34" charset="0"/>
                <a:cs typeface="Arial" panose="020B0604020202020204" pitchFamily="34" charset="0"/>
                <a:rtl/>
              </a:rPr>
              <a:t>التشجيع على فعل الأفضل: يعرف القادة المميزون متى يؤدي الآخرون أشياءً جيدةً ويثنون على أعمالهم. يشجِّعون الأشخاص، لا سيما عندما تكون الأمور صعبة.</a:t>
            </a:r>
            <a:endParaRPr lang="en-US" sz="1200" b="0" i="0" u="none"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rtl="1">
              <a:spcBef>
                <a:spcPts val="0"/>
              </a:spcBef>
              <a:spcAft>
                <a:spcPts val="0"/>
              </a:spcAft>
              <a:buFont typeface="Ubuntu Light" panose="020B0304030602030204" pitchFamily="34" charset="0"/>
              <a:buChar char="-"/>
            </a:pPr>
            <a:r>
              <a:rPr lang="ar-xm" sz="1200" b="0" i="0" u="none" dirty="0">
                <a:effectLst/>
                <a:latin typeface="Ubuntu Light" panose="020B0304030602030204" pitchFamily="34" charset="0"/>
                <a:ea typeface="Calibri" panose="020F0502020204030204" pitchFamily="34" charset="0"/>
                <a:cs typeface="Arial" panose="020B0604020202020204" pitchFamily="34" charset="0"/>
                <a:rtl/>
              </a:rPr>
              <a:t>تمكين الآخرين من العمل: </a:t>
            </a:r>
            <a:r>
              <a:rPr lang="ar-xm" sz="1200" b="0" i="0" dirty="0">
                <a:effectLst/>
                <a:latin typeface="Ubuntu Light" panose="020B0304030602030204" pitchFamily="34" charset="0"/>
                <a:ea typeface="Calibri" panose="020F0502020204030204" pitchFamily="34" charset="0"/>
                <a:cs typeface="Arial" panose="020B0604020202020204" pitchFamily="34" charset="0"/>
                <a:rtl/>
              </a:rPr>
              <a:t>يشجِّع القادة المميزون الآخرين ويمكِّنونهم. فهم يرغبون في إشراك كل فرد في الفريق. يخلقون بيئة من الثقة والاحترام لجميع المشاركين.</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37</a:t>
            </a:fld>
            <a:endParaRPr lang="en-US" dirty="0"/>
          </a:p>
        </p:txBody>
      </p:sp>
    </p:spTree>
    <p:extLst>
      <p:ext uri="{BB962C8B-B14F-4D97-AF65-F5344CB8AC3E}">
        <p14:creationId xmlns:p14="http://schemas.microsoft.com/office/powerpoint/2010/main" val="31039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xm" b="0" dirty="0">
                <a:rtl/>
              </a:rPr>
              <a:t>***مشاركة اللاعبين الموصى بها لهذا القسم</a:t>
            </a:r>
          </a:p>
          <a:p>
            <a:pPr marL="0" marR="0" rtl="1">
              <a:spcBef>
                <a:spcPts val="0"/>
              </a:spcBef>
              <a:spcAft>
                <a:spcPts val="0"/>
              </a:spcAft>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rtl="1">
              <a:spcBef>
                <a:spcPts val="0"/>
              </a:spcBef>
              <a:spcAft>
                <a:spcPts val="0"/>
              </a:spcAft>
            </a:pPr>
            <a:r>
              <a:rPr lang="ar-xm" sz="1200" b="1" i="0" dirty="0">
                <a:effectLst/>
                <a:latin typeface="Ubuntu Light" panose="020B0304030602030204" pitchFamily="34" charset="0"/>
                <a:ea typeface="Calibri" panose="020F0502020204030204" pitchFamily="34" charset="0"/>
                <a:cs typeface="Arial" panose="020B0604020202020204" pitchFamily="34" charset="0"/>
                <a:rtl/>
              </a:rPr>
              <a:t>نص المنسق: </a:t>
            </a:r>
          </a:p>
          <a:p>
            <a:pPr marL="0" marR="0" rtl="1">
              <a:spcBef>
                <a:spcPts val="0"/>
              </a:spcBef>
              <a:spcAft>
                <a:spcPts val="0"/>
              </a:spcAft>
            </a:pPr>
            <a:r>
              <a:rPr lang="ar-xm" sz="1200" b="0" i="0" dirty="0">
                <a:effectLst/>
                <a:latin typeface="Ubuntu Light" panose="020B0304030602030204" pitchFamily="34" charset="0"/>
                <a:ea typeface="Calibri" panose="020F0502020204030204" pitchFamily="34" charset="0"/>
                <a:cs typeface="Arial" panose="020B0604020202020204" pitchFamily="34" charset="0"/>
                <a:rtl/>
              </a:rPr>
              <a:t>سنناقش الآن </a:t>
            </a:r>
            <a:r>
              <a:rPr lang="" sz="1200" b="0" i="0" dirty="0">
                <a:effectLst/>
                <a:latin typeface="Ubuntu Light" panose="020B0304030602030204" pitchFamily="34" charset="0"/>
                <a:ea typeface="Calibri" panose="020F0502020204030204" pitchFamily="34" charset="0"/>
                <a:cs typeface="Arial" panose="020B0604020202020204" pitchFamily="34" charset="0"/>
                <a:rtl val="0"/>
              </a:rPr>
              <a:t>6</a:t>
            </a:r>
            <a:r>
              <a:rPr lang="ar-xm" sz="1200" b="0" i="0" dirty="0">
                <a:effectLst/>
                <a:latin typeface="Ubuntu Light" panose="020B0304030602030204" pitchFamily="34" charset="0"/>
                <a:ea typeface="Calibri" panose="020F0502020204030204" pitchFamily="34" charset="0"/>
                <a:cs typeface="Arial" panose="020B0604020202020204" pitchFamily="34" charset="0"/>
                <a:rtl/>
              </a:rPr>
              <a:t> مهارات من المهارات الأساسية للقيادة الموحَّدة.</a:t>
            </a:r>
            <a:endParaRPr lang="en-GB" sz="1800" dirty="0">
              <a:solidFill>
                <a:srgbClr val="7030A0"/>
              </a:solidFill>
              <a:effectLst/>
              <a:latin typeface="Arial" panose="020B0604020202020204" pitchFamily="34" charset="0"/>
              <a:ea typeface="Times New Roman" panose="02020603050405020304" pitchFamily="18"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en-GB" sz="1800" dirty="0">
              <a:solidFill>
                <a:srgbClr val="7030A0"/>
              </a:solidFill>
              <a:effectLst/>
              <a:latin typeface="Arial" panose="020B0604020202020204" pitchFamily="34" charset="0"/>
              <a:ea typeface="Times New Roman" panose="02020603050405020304" pitchFamily="18"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xm" sz="1800" dirty="0">
                <a:solidFill>
                  <a:srgbClr val="7030A0"/>
                </a:solidFill>
                <a:effectLst/>
                <a:latin typeface="Arial" panose="020B0604020202020204" pitchFamily="34" charset="0"/>
                <a:ea typeface="Times New Roman" panose="02020603050405020304" pitchFamily="18" charset="0"/>
                <a:rtl/>
              </a:rPr>
              <a:t>نريد أن يتمتَّع جميع الأشخاص الذين يشاركون في تنمية المهارات القيادية في الأولمبياد الخاص بهذه الكفاءات الست. نؤمن بأن هذه الكفاءات الست تمثِّل المفتاح الأساسي الذي يكشف عن إمكاناتنا الحقيقية ليس كقادة فحسب، بل كقادة شاملين للجميع يقفون ويناضلون من أجل الإدماج الجذري، لا سيما للأشخاص ذوي الإعاقات الذهنية والتنموية </a:t>
            </a:r>
            <a:r>
              <a:rPr lang="ar-xm" sz="1800" dirty="0">
                <a:solidFill>
                  <a:srgbClr val="7030A0"/>
                </a:solidFill>
                <a:effectLst/>
                <a:latin typeface="Arial" panose="020B0604020202020204" pitchFamily="34" charset="0"/>
                <a:ea typeface="Times New Roman" panose="02020603050405020304" pitchFamily="18" charset="0"/>
                <a:rtl val="0"/>
              </a:rPr>
              <a:t>(IDD)</a:t>
            </a:r>
            <a:r>
              <a:rPr lang="ar-xm" sz="1800" dirty="0">
                <a:solidFill>
                  <a:srgbClr val="7030A0"/>
                </a:solidFill>
                <a:effectLst/>
                <a:latin typeface="Arial" panose="020B0604020202020204" pitchFamily="34" charset="0"/>
                <a:ea typeface="Times New Roman" panose="02020603050405020304" pitchFamily="18" charset="0"/>
                <a:rtl/>
              </a:rPr>
              <a:t>.</a:t>
            </a:r>
            <a:endParaRPr lang="en-US" sz="1800" dirty="0">
              <a:effectLst/>
              <a:latin typeface="Times New Roman" panose="02020603050405020304" pitchFamily="18" charset="0"/>
              <a:ea typeface="Times New Roman" panose="02020603050405020304" pitchFamily="18" charset="0"/>
            </a:endParaRPr>
          </a:p>
          <a:p>
            <a:pPr rtl="1"/>
            <a:r>
              <a:rPr lang="ar-xm" sz="1800" dirty="0">
                <a:rtl/>
              </a:rPr>
              <a:t>باعتباركم قادة أسر، أمامكم فرصة لممارسة هذه المهارات أثناء ممارسة الأنشطة القيادية داخل المنظمة.</a:t>
            </a:r>
            <a:endParaRPr lang="en-US" sz="1800" dirty="0">
              <a:effectLst/>
              <a:latin typeface="Times New Roman" panose="02020603050405020304" pitchFamily="18" charset="0"/>
              <a:ea typeface="Times New Roman" panose="02020603050405020304" pitchFamily="18" charset="0"/>
            </a:endParaRPr>
          </a:p>
          <a:p>
            <a:pPr marL="0" marR="0" rtl="1">
              <a:spcBef>
                <a:spcPts val="0"/>
              </a:spcBef>
              <a:spcAft>
                <a:spcPts val="0"/>
              </a:spcAft>
            </a:pPr>
            <a:endParaRPr lang="en-US" sz="1200" b="0" i="0" dirty="0">
              <a:effectLst/>
              <a:latin typeface="Ubuntu Light" panose="020B0304030602030204" pitchFamily="34" charset="0"/>
              <a:ea typeface="Calibri" panose="020F0502020204030204" pitchFamily="34" charset="0"/>
              <a:cs typeface="Arial" panose="020B0604020202020204" pitchFamily="34" charset="0"/>
            </a:endParaRPr>
          </a:p>
          <a:p>
            <a:pPr marL="0" marR="0" rtl="1">
              <a:spcBef>
                <a:spcPts val="0"/>
              </a:spcBef>
              <a:spcAft>
                <a:spcPts val="0"/>
              </a:spcAft>
            </a:pPr>
            <a:r>
              <a:rPr lang="ar-xm" sz="1200" b="0" i="0" dirty="0">
                <a:effectLst/>
                <a:latin typeface="Ubuntu Light" panose="020B0304030602030204" pitchFamily="34" charset="0"/>
                <a:ea typeface="Calibri" panose="020F0502020204030204" pitchFamily="34" charset="0"/>
                <a:cs typeface="Arial" panose="020B0604020202020204" pitchFamily="34" charset="0"/>
                <a:rtl/>
              </a:rPr>
              <a:t>من المهم أن نحصل على توعية ذاتية بشأن المهارات التي نجيدها، والمهارات التي نريد تحسينها.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rtl="1">
              <a:spcBef>
                <a:spcPts val="0"/>
              </a:spcBef>
              <a:spcAft>
                <a:spcPts val="0"/>
              </a:spcAft>
            </a:pPr>
            <a:r>
              <a:rPr lang="ar-xm" sz="1200" b="0" i="0" dirty="0">
                <a:effectLst/>
                <a:latin typeface="Ubuntu Light" panose="020B0304030602030204" pitchFamily="34" charset="0"/>
                <a:ea typeface="Calibri" panose="020F0502020204030204" pitchFamily="34" charset="0"/>
                <a:cs typeface="Arial" panose="020B0604020202020204" pitchFamily="34" charset="0"/>
                <a:rtl/>
              </a:rPr>
              <a:t>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rtl="1">
              <a:spcBef>
                <a:spcPts val="0"/>
              </a:spcBef>
              <a:spcAft>
                <a:spcPts val="0"/>
              </a:spcAft>
            </a:pPr>
            <a:r>
              <a:rPr lang="ar-xm" sz="1200" b="0" i="0" dirty="0">
                <a:effectLst/>
                <a:latin typeface="Ubuntu Light" panose="020B0304030602030204" pitchFamily="34" charset="0"/>
                <a:ea typeface="Calibri" panose="020F0502020204030204" pitchFamily="34" charset="0"/>
                <a:cs typeface="Arial" panose="020B0604020202020204" pitchFamily="34" charset="0"/>
                <a:rtl/>
              </a:rPr>
              <a:t>نتميز جميعًا بأشياء نجيدها (نقاط القوة) وأشياء يمكننا تحسينها (نقاط الضعف).</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rtl="1">
              <a:spcBef>
                <a:spcPts val="0"/>
              </a:spcBef>
              <a:spcAft>
                <a:spcPts val="0"/>
              </a:spcAft>
            </a:pPr>
            <a:r>
              <a:rPr lang="ar-xm" sz="1200" b="0" i="0" dirty="0">
                <a:effectLst/>
                <a:latin typeface="Ubuntu Light" panose="020B0304030602030204" pitchFamily="34" charset="0"/>
                <a:ea typeface="Calibri" panose="020F0502020204030204" pitchFamily="34" charset="0"/>
                <a:cs typeface="Arial" panose="020B0604020202020204" pitchFamily="34" charset="0"/>
                <a:rtl/>
              </a:rPr>
              <a:t>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rtl="1">
              <a:spcBef>
                <a:spcPts val="0"/>
              </a:spcBef>
              <a:spcAft>
                <a:spcPts val="0"/>
              </a:spcAft>
            </a:pPr>
            <a:r>
              <a:rPr lang="ar-xm" sz="1200" b="0" i="0" dirty="0">
                <a:effectLst/>
                <a:latin typeface="Ubuntu Light" panose="020B0304030602030204" pitchFamily="34" charset="0"/>
                <a:ea typeface="Calibri" panose="020F0502020204030204" pitchFamily="34" charset="0"/>
                <a:cs typeface="Arial" panose="020B0604020202020204" pitchFamily="34" charset="0"/>
                <a:rtl/>
              </a:rPr>
              <a:t>إن معرفة نقاط القوة والضعف لديكم أمر مهم جدًا لتصبحوا قادة مميزين. يساعدكم ذلك في معرفة الأمور التي يجب تحسينها أو كيفية بناء فريق ناجح. يتواجد القادة الجيدون مع أشخاص تتوافق نقاط قوتهم معًا بشكل جيد ويتغلبون على نقاط ضعفهم أو ثغراتهم المعرفية.</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228600" marR="0" rtl="1">
              <a:spcBef>
                <a:spcPts val="0"/>
              </a:spcBef>
              <a:spcAft>
                <a:spcPts val="0"/>
              </a:spcAft>
            </a:pPr>
            <a:r>
              <a:rPr lang="ar-xm" sz="1200" b="0" i="0" dirty="0">
                <a:effectLst/>
                <a:latin typeface="Ubuntu Light" panose="020B0304030602030204" pitchFamily="34" charset="0"/>
                <a:ea typeface="Calibri" panose="020F0502020204030204" pitchFamily="34" charset="0"/>
                <a:rtl/>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rtl="1"/>
            <a:endParaRPr lang="en-US" dirty="0"/>
          </a:p>
        </p:txBody>
      </p:sp>
      <p:sp>
        <p:nvSpPr>
          <p:cNvPr id="4" name="Slide Number Placeholder 3"/>
          <p:cNvSpPr>
            <a:spLocks noGrp="1"/>
          </p:cNvSpPr>
          <p:nvPr>
            <p:ph type="sldNum" sz="quarter" idx="5"/>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8049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CF274-760F-C089-533C-6105862A5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CBDE47-01F4-EEC7-734B-689339953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28E593-3822-AB57-FFEE-B734392E9290}"/>
              </a:ext>
            </a:extLst>
          </p:cNvPr>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i="0" dirty="0">
                <a:effectLst/>
                <a:latin typeface="Ubuntu Light" panose="020B0304030602030204" pitchFamily="34" charset="0"/>
                <a:ea typeface="Calibri" panose="020F0502020204030204" pitchFamily="34" charset="0"/>
                <a:cs typeface="Arial" panose="020B0604020202020204" pitchFamily="34" charset="0"/>
                <a:rtl/>
              </a:rPr>
              <a:t>نص المنسق: </a:t>
            </a:r>
            <a:r>
              <a:rPr lang="ar-xm" sz="1200" b="0" i="0" dirty="0">
                <a:effectLst/>
                <a:latin typeface="Ubuntu Light" panose="020B0304030602030204" pitchFamily="34" charset="0"/>
                <a:ea typeface="Calibri" panose="020F0502020204030204" pitchFamily="34" charset="0"/>
                <a:rtl/>
              </a:rPr>
              <a:t> </a:t>
            </a:r>
          </a:p>
          <a:p>
            <a:pPr marL="0" marR="0" lvl="0" indent="0" algn="r" defTabSz="457200" rtl="1" eaLnBrk="1" fontAlgn="auto" latinLnBrk="0" hangingPunct="1">
              <a:lnSpc>
                <a:spcPct val="100000"/>
              </a:lnSpc>
              <a:spcBef>
                <a:spcPts val="0"/>
              </a:spcBef>
              <a:spcAft>
                <a:spcPts val="0"/>
              </a:spcAft>
              <a:buClrTx/>
              <a:buSzTx/>
              <a:buFontTx/>
              <a:buNone/>
              <a:tabLst/>
              <a:defRPr/>
            </a:pPr>
            <a:r>
              <a:rPr lang="ar-xm" sz="1200" b="0" i="0" dirty="0">
                <a:effectLst/>
                <a:latin typeface="Ubuntu Light" panose="020B0304030602030204" pitchFamily="34" charset="0"/>
                <a:ea typeface="Calibri" panose="020F0502020204030204" pitchFamily="34" charset="0"/>
                <a:rtl/>
              </a:rPr>
              <a:t>تتمثَّل المهارة الأولى في المشاركة الوجدانية.</a:t>
            </a:r>
          </a:p>
          <a:p>
            <a:pPr marL="0" marR="0" lvl="0" indent="0" algn="r" defTabSz="457200" rtl="1" eaLnBrk="1" fontAlgn="auto" latinLnBrk="0" hangingPunct="1">
              <a:lnSpc>
                <a:spcPct val="100000"/>
              </a:lnSpc>
              <a:spcBef>
                <a:spcPts val="0"/>
              </a:spcBef>
              <a:spcAft>
                <a:spcPts val="0"/>
              </a:spcAft>
              <a:buClrTx/>
              <a:buSzTx/>
              <a:buFontTx/>
              <a:buNone/>
              <a:tabLst/>
              <a:defRPr/>
            </a:pPr>
            <a:endParaRPr lang="en-US" sz="1200" b="0" i="0" dirty="0">
              <a:effectLst/>
              <a:latin typeface="Calibri" panose="020F0502020204030204" pitchFamily="34" charset="0"/>
              <a:ea typeface="Calibri" panose="020F0502020204030204" pitchFamily="34" charset="0"/>
            </a:endParaRPr>
          </a:p>
          <a:p>
            <a:pPr marL="0" marR="0" lvl="0" indent="0" rtl="1">
              <a:spcBef>
                <a:spcPts val="0"/>
              </a:spcBef>
              <a:spcAft>
                <a:spcPts val="0"/>
              </a:spcAft>
              <a:buFont typeface="Arial" panose="020B0604020202020204" pitchFamily="34" charset="0"/>
              <a:buNone/>
              <a:tabLst>
                <a:tab pos="457200" algn="l"/>
              </a:tabLst>
            </a:pPr>
            <a:r>
              <a:rPr lang="ar-xm" sz="1800" dirty="0">
                <a:solidFill>
                  <a:srgbClr val="7030A0"/>
                </a:solidFill>
                <a:effectLst/>
                <a:latin typeface="Arial" panose="020B0604020202020204" pitchFamily="34" charset="0"/>
                <a:ea typeface="Times New Roman" panose="02020603050405020304" pitchFamily="18" charset="0"/>
                <a:rtl/>
              </a:rPr>
              <a:t>القادة المتفاهمون هم الأشخاص الذين: يبحثون عن التنوع، ويظهرون الإيمان بالآخرين، ويضعون أنفسهم مكان الآخرين، ويكونون واقعيين وعلى دراية بسلوكياتهم وتحيزاتهم الخاصة. </a:t>
            </a:r>
            <a:endParaRPr lang="en-US" sz="1200" b="0" i="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b="0" i="0" dirty="0">
                <a:effectLst/>
                <a:latin typeface="Ubuntu Light" panose="020B0304030602030204" pitchFamily="34" charset="0"/>
                <a:ea typeface="Calibri" panose="020F0502020204030204" pitchFamily="34" charset="0"/>
                <a:cs typeface="Arial" panose="020B0604020202020204" pitchFamily="34" charset="0"/>
                <a:rtl/>
              </a:rPr>
              <a:t> </a:t>
            </a:r>
            <a:endParaRPr lang="en-US" dirty="0"/>
          </a:p>
        </p:txBody>
      </p:sp>
      <p:sp>
        <p:nvSpPr>
          <p:cNvPr id="4" name="Slide Number Placeholder 3">
            <a:extLst>
              <a:ext uri="{FF2B5EF4-FFF2-40B4-BE49-F238E27FC236}">
                <a16:creationId xmlns:a16="http://schemas.microsoft.com/office/drawing/2014/main" id="{5317C73E-5AEE-0114-939B-9E8F107099D8}"/>
              </a:ext>
            </a:extLst>
          </p:cNvPr>
          <p:cNvSpPr>
            <a:spLocks noGrp="1"/>
          </p:cNvSpPr>
          <p:nvPr>
            <p:ph type="sldNum" sz="quarter" idx="5"/>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03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1" dirty="0">
                <a:rtl/>
              </a:rPr>
              <a:t>نص المنسق: </a:t>
            </a:r>
          </a:p>
          <a:p>
            <a:pPr rtl="1"/>
            <a:r>
              <a:rPr lang="ar-xm" b="0" dirty="0">
                <a:rtl/>
              </a:rPr>
              <a:t>قبل البدء رسميًا، يمكنكم المشاركة في استطلاع رأي اختياري حول رفاه الأسرة</a:t>
            </a:r>
            <a:r>
              <a:rPr lang="ar-xm" sz="1800" kern="100" dirty="0">
                <a:effectLst/>
                <a:latin typeface="Aptos" panose="020B0004020202020204" pitchFamily="34" charset="0"/>
                <a:ea typeface="Aptos" panose="020B0004020202020204" pitchFamily="34" charset="0"/>
                <a:cs typeface="Arial" panose="020B0604020202020204" pitchFamily="34" charset="0"/>
                <a:rtl/>
              </a:rPr>
              <a:t> باعتباره جزءًا من مبادرة الرفاه الاجتماعي والعاطفي في الأولمبياد الخاص. في حالة اختيار المشاركة، ستُكملون استطلاع الرأي نفسه مرتين: قبل تدريب قائد الأسرة وبعده. في حالة اختيار إكمال استطلاع الرأي الأولي، نطلب منكم أيضًا ملء استطلاع الرأي النهائي.</a:t>
            </a:r>
          </a:p>
          <a:p>
            <a:pPr rtl="1"/>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rtl="1">
              <a:lnSpc>
                <a:spcPct val="107000"/>
              </a:lnSpc>
              <a:spcBef>
                <a:spcPts val="0"/>
              </a:spcBef>
              <a:spcAft>
                <a:spcPts val="800"/>
              </a:spcAft>
            </a:pPr>
            <a:r>
              <a:rPr lang="ar-xm" sz="1800" kern="100" dirty="0">
                <a:effectLst/>
                <a:latin typeface="Aptos" panose="020B0004020202020204" pitchFamily="34" charset="0"/>
                <a:ea typeface="Aptos" panose="020B0004020202020204" pitchFamily="34" charset="0"/>
                <a:cs typeface="Arial" panose="020B0604020202020204" pitchFamily="34" charset="0"/>
                <a:rtl/>
              </a:rPr>
              <a:t>المشاركة طوعية، وستظل معلوماتكم مجهولة الهوية. في حالة اختيار المشاركة، سيُطلب منكم تقديم معلومات ديموغرافية اختيارية في استطلاع الرأي الأولي. يمكنكم اختيار عدم تقديم معلومات ديموغرافية، ومع ذلك سيُطلب منكم إكمال مقياس رفاه الأسرة قبل الإرسال.</a:t>
            </a:r>
          </a:p>
          <a:p>
            <a:pPr marL="0" marR="0" rtl="1">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rtl="1">
              <a:lnSpc>
                <a:spcPct val="107000"/>
              </a:lnSpc>
              <a:spcBef>
                <a:spcPts val="0"/>
              </a:spcBef>
              <a:spcAft>
                <a:spcPts val="800"/>
              </a:spcAft>
            </a:pPr>
            <a:r>
              <a:rPr lang="ar-xm" sz="1800" kern="100" dirty="0">
                <a:effectLst/>
                <a:latin typeface="Aptos" panose="020B0004020202020204" pitchFamily="34" charset="0"/>
                <a:ea typeface="Aptos" panose="020B0004020202020204" pitchFamily="34" charset="0"/>
                <a:cs typeface="Arial" panose="020B0604020202020204" pitchFamily="34" charset="0"/>
                <a:rtl/>
              </a:rPr>
              <a:t>إن إجاباتكم مهمة جدًا لتحديد أفضل السُبل التي يمكن أن يستخدمها الأولمبياد الخاص في دعم رفاه الأسرة في المستقبل.</a:t>
            </a:r>
          </a:p>
          <a:p>
            <a:pPr marL="0" marR="0" rtl="1">
              <a:lnSpc>
                <a:spcPct val="107000"/>
              </a:lnSpc>
              <a:spcBef>
                <a:spcPts val="0"/>
              </a:spcBef>
              <a:spcAft>
                <a:spcPts val="800"/>
              </a:spcAft>
            </a:pPr>
            <a:r>
              <a:rPr lang="ar-xm" sz="1800" kern="100" dirty="0">
                <a:effectLst/>
                <a:latin typeface="Aptos" panose="020B0004020202020204" pitchFamily="34" charset="0"/>
                <a:ea typeface="Aptos" panose="020B0004020202020204" pitchFamily="34" charset="0"/>
                <a:cs typeface="Arial" panose="020B0604020202020204" pitchFamily="34" charset="0"/>
                <a:rtl/>
              </a:rPr>
              <a:t>من المتوقع أن يستغرق استطلاع الرأي هذا خمس دقائق تقريبًا من وقتكم. </a:t>
            </a:r>
            <a:b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r" defTabSz="914400" rtl="1" eaLnBrk="1" fontAlgn="auto" latinLnBrk="0" hangingPunct="1">
              <a:lnSpc>
                <a:spcPct val="107000"/>
              </a:lnSpc>
              <a:spcBef>
                <a:spcPts val="0"/>
              </a:spcBef>
              <a:spcAft>
                <a:spcPts val="800"/>
              </a:spcAft>
              <a:buClrTx/>
              <a:buSzTx/>
              <a:buFontTx/>
              <a:buNone/>
              <a:tabLst/>
              <a:defRPr/>
            </a:pPr>
            <a:r>
              <a:rPr lang="ar-xm" sz="1800" kern="100" dirty="0">
                <a:effectLst/>
                <a:latin typeface="Aptos" panose="020B0004020202020204" pitchFamily="34" charset="0"/>
                <a:cs typeface="Arial" panose="020B0604020202020204" pitchFamily="34" charset="0"/>
                <a:rtl/>
              </a:rPr>
              <a:t>ستعثرون على استطلاع الرأي الأولي في تدريب قائد الأسرة: دليل المشاركة، ولكن يمكنكم أيضًا اختيار مسح رمز الاستجابة السريعة </a:t>
            </a:r>
            <a:r>
              <a:rPr lang="ar-xm" sz="1800" kern="100" dirty="0">
                <a:effectLst/>
                <a:latin typeface="Aptos" panose="020B0004020202020204" pitchFamily="34" charset="0"/>
                <a:cs typeface="Arial" panose="020B0604020202020204" pitchFamily="34" charset="0"/>
                <a:rtl val="0"/>
              </a:rPr>
              <a:t>(QR)</a:t>
            </a:r>
            <a:r>
              <a:rPr lang="ar-xm" sz="1800" kern="100" dirty="0">
                <a:effectLst/>
                <a:latin typeface="Aptos" panose="020B0004020202020204" pitchFamily="34" charset="0"/>
                <a:cs typeface="Arial" panose="020B0604020202020204" pitchFamily="34" charset="0"/>
                <a:rtl/>
              </a:rPr>
              <a:t> ضوئيًا على الشريحة التالية للمشاركة في استطلاع الرأي عبر الإنترنت.  </a:t>
            </a:r>
          </a:p>
          <a:p>
            <a:pPr marL="0" marR="0" rtl="1">
              <a:lnSpc>
                <a:spcPct val="107000"/>
              </a:lnSpc>
              <a:spcBef>
                <a:spcPts val="0"/>
              </a:spcBef>
              <a:spcAft>
                <a:spcPts val="800"/>
              </a:spcAft>
            </a:pPr>
            <a:endParaRPr lang="en-US" sz="1800" kern="100" dirty="0">
              <a:effectLst/>
              <a:latin typeface="Aptos" panose="020B0004020202020204" pitchFamily="34" charset="0"/>
              <a:cs typeface="Arial" panose="020B0604020202020204" pitchFamily="34" charset="0"/>
            </a:endParaRPr>
          </a:p>
          <a:p>
            <a:pPr marL="0" marR="0" rtl="1">
              <a:lnSpc>
                <a:spcPct val="107000"/>
              </a:lnSpc>
              <a:spcBef>
                <a:spcPts val="0"/>
              </a:spcBef>
              <a:spcAft>
                <a:spcPts val="800"/>
              </a:spcAft>
            </a:pPr>
            <a:r>
              <a:rPr lang="ar-xm" sz="1800" kern="100" dirty="0">
                <a:effectLst/>
                <a:latin typeface="Aptos" panose="020B0004020202020204" pitchFamily="34" charset="0"/>
                <a:cs typeface="Arial" panose="020B0604020202020204" pitchFamily="34" charset="0"/>
                <a:rtl/>
              </a:rPr>
              <a:t>سأمنحكم الآن خمس دقائق تقريبًا لملء استطلاع الرأي، إن كنتم ترغبون في المشاركة! </a:t>
            </a:r>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4</a:t>
            </a:fld>
            <a:endParaRPr lang="en-US" dirty="0"/>
          </a:p>
        </p:txBody>
      </p:sp>
    </p:spTree>
    <p:extLst>
      <p:ext uri="{BB962C8B-B14F-4D97-AF65-F5344CB8AC3E}">
        <p14:creationId xmlns:p14="http://schemas.microsoft.com/office/powerpoint/2010/main" val="3119988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2E4F9-F1A5-23B3-3885-7F07E729B5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86CF2F-750F-5448-C798-CB6A599095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64EC81-99E3-45E1-6613-9369DBCE5499}"/>
              </a:ext>
            </a:extLst>
          </p:cNvPr>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i="0" dirty="0">
                <a:effectLst/>
                <a:latin typeface="Ubuntu Light" panose="020B0304030602030204" pitchFamily="34" charset="0"/>
                <a:ea typeface="Calibri" panose="020F0502020204030204" pitchFamily="34" charset="0"/>
                <a:cs typeface="Arial" panose="020B0604020202020204" pitchFamily="34" charset="0"/>
                <a:rtl/>
              </a:rPr>
              <a:t>نص المنسق: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rtl="1">
              <a:spcBef>
                <a:spcPts val="0"/>
              </a:spcBef>
              <a:spcAft>
                <a:spcPts val="0"/>
              </a:spcAft>
            </a:pPr>
            <a:r>
              <a:rPr lang="ar-xm" sz="1200" b="0" i="0" dirty="0">
                <a:effectLst/>
                <a:latin typeface="Ubuntu Light" panose="020B0304030602030204" pitchFamily="34" charset="0"/>
                <a:ea typeface="Calibri" panose="020F0502020204030204" pitchFamily="34" charset="0"/>
                <a:cs typeface="Arial" panose="020B0604020202020204" pitchFamily="34" charset="0"/>
                <a:rtl/>
              </a:rPr>
              <a:t>المهارة التالية هي المثابرة.</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lvl="0" indent="0" rtl="1">
              <a:spcBef>
                <a:spcPts val="0"/>
              </a:spcBef>
              <a:spcAft>
                <a:spcPts val="0"/>
              </a:spcAft>
              <a:buFont typeface="Arial" panose="020B0604020202020204" pitchFamily="34" charset="0"/>
              <a:buNone/>
              <a:tabLst>
                <a:tab pos="457200" algn="l"/>
              </a:tabLst>
            </a:pPr>
            <a:r>
              <a:rPr lang="ar-xm" sz="1800" dirty="0">
                <a:solidFill>
                  <a:srgbClr val="7030A0"/>
                </a:solidFill>
                <a:effectLst/>
                <a:latin typeface="Arial" panose="020B0604020202020204" pitchFamily="34" charset="0"/>
                <a:ea typeface="Times New Roman" panose="02020603050405020304" pitchFamily="18" charset="0"/>
                <a:rtl/>
              </a:rPr>
              <a:t>يتمتَّع الأشخاص الذين يمتلكون هذه المهارة بالقدرة على التكيُّف مع التحديات والصلابة، ويتسمون بالإقدام والهمة، ويتغلبون على العوائق ويحافظون على التركيز على الإدماج.</a:t>
            </a:r>
            <a:br/>
            <a:endParaRPr lang="en-US" sz="1200" b="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AF9604D-714B-2E2E-3203-890EBA29B2FF}"/>
              </a:ext>
            </a:extLst>
          </p:cNvPr>
          <p:cNvSpPr>
            <a:spLocks noGrp="1"/>
          </p:cNvSpPr>
          <p:nvPr>
            <p:ph type="sldNum" sz="quarter" idx="5"/>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3895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57E3B-5C9D-F8A2-4C79-943DA18A8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FCDEFB-4D87-CC0E-2373-C9870D201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117515-B619-F9B0-88C4-28642ACC2A21}"/>
              </a:ext>
            </a:extLst>
          </p:cNvPr>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i="0" dirty="0">
                <a:effectLst/>
                <a:latin typeface="Ubuntu Light" panose="020B0304030602030204" pitchFamily="34" charset="0"/>
                <a:ea typeface="Calibri" panose="020F0502020204030204" pitchFamily="34" charset="0"/>
                <a:cs typeface="Arial" panose="020B0604020202020204" pitchFamily="34" charset="0"/>
                <a:rtl/>
              </a:rPr>
              <a:t>نص المنسق: </a:t>
            </a:r>
            <a:r>
              <a:rPr lang="ar-xm" sz="1200" b="0" i="0" dirty="0">
                <a:effectLst/>
                <a:latin typeface="Ubuntu Light" panose="020B0304030602030204" pitchFamily="34" charset="0"/>
                <a:ea typeface="Calibri" panose="020F0502020204030204" pitchFamily="34" charset="0"/>
                <a:cs typeface="Arial" panose="020B0604020202020204" pitchFamily="34" charset="0"/>
                <a:rtl/>
              </a:rPr>
              <a:t>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rtl="1">
              <a:spcBef>
                <a:spcPts val="0"/>
              </a:spcBef>
              <a:spcAft>
                <a:spcPts val="0"/>
              </a:spcAft>
            </a:pPr>
            <a:r>
              <a:rPr lang="ar-xm" sz="1200" b="0" i="0" dirty="0">
                <a:effectLst/>
                <a:latin typeface="Ubuntu Light" panose="020B0304030602030204" pitchFamily="34" charset="0"/>
                <a:ea typeface="Calibri" panose="020F0502020204030204" pitchFamily="34" charset="0"/>
                <a:cs typeface="Arial" panose="020B0604020202020204" pitchFamily="34" charset="0"/>
                <a:rtl/>
              </a:rPr>
              <a:t>تمثِّل المساءلة المهارة التالية.</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rtl="1">
              <a:spcBef>
                <a:spcPts val="0"/>
              </a:spcBef>
              <a:spcAft>
                <a:spcPts val="0"/>
              </a:spcAft>
            </a:pPr>
            <a:endParaRPr lang="en-US" dirty="0"/>
          </a:p>
          <a:p>
            <a:pPr marL="0" marR="0" rtl="1">
              <a:spcBef>
                <a:spcPts val="0"/>
              </a:spcBef>
              <a:spcAft>
                <a:spcPts val="0"/>
              </a:spcAft>
            </a:pPr>
            <a:r>
              <a:rPr lang="ar-xm" dirty="0">
                <a:rtl/>
              </a:rPr>
              <a:t>يعني التمتُّع </a:t>
            </a:r>
            <a:r>
              <a:rPr lang="ar-xm" sz="1800" dirty="0">
                <a:solidFill>
                  <a:srgbClr val="7030A0"/>
                </a:solidFill>
                <a:effectLst/>
                <a:latin typeface="Arial" panose="020B0604020202020204" pitchFamily="34" charset="0"/>
                <a:rtl/>
              </a:rPr>
              <a:t>بهذه</a:t>
            </a:r>
            <a:r>
              <a:rPr lang="ar-xm" sz="1800" dirty="0">
                <a:solidFill>
                  <a:srgbClr val="7030A0"/>
                </a:solidFill>
                <a:effectLst/>
                <a:latin typeface="Arial" panose="020B0604020202020204" pitchFamily="34" charset="0"/>
                <a:ea typeface="Times New Roman" panose="02020603050405020304" pitchFamily="18" charset="0"/>
                <a:rtl/>
              </a:rPr>
              <a:t> المهارة أنكم تركِّزون على النتائج وتلتزمون بالوعود وتحفِّزون الآخرين خلال العمل.</a:t>
            </a:r>
            <a:endParaRPr lang="en-US" dirty="0"/>
          </a:p>
        </p:txBody>
      </p:sp>
      <p:sp>
        <p:nvSpPr>
          <p:cNvPr id="4" name="Slide Number Placeholder 3">
            <a:extLst>
              <a:ext uri="{FF2B5EF4-FFF2-40B4-BE49-F238E27FC236}">
                <a16:creationId xmlns:a16="http://schemas.microsoft.com/office/drawing/2014/main" id="{C20BCFF2-8D9C-C72E-7068-44975E4495D5}"/>
              </a:ext>
            </a:extLst>
          </p:cNvPr>
          <p:cNvSpPr>
            <a:spLocks noGrp="1"/>
          </p:cNvSpPr>
          <p:nvPr>
            <p:ph type="sldNum" sz="quarter" idx="5"/>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4898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42654-B330-8E86-05CF-512831596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A11F11-8A43-9917-D450-9215E7802F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386FA-9D08-9CCD-E947-1EA16688BFAF}"/>
              </a:ext>
            </a:extLst>
          </p:cNvPr>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i="0" dirty="0">
                <a:effectLst/>
                <a:latin typeface="Ubuntu Light" panose="020B0304030602030204" pitchFamily="34" charset="0"/>
                <a:ea typeface="Calibri" panose="020F0502020204030204" pitchFamily="34" charset="0"/>
                <a:cs typeface="Arial" panose="020B0604020202020204" pitchFamily="34" charset="0"/>
                <a:rtl/>
              </a:rPr>
              <a:t>نص المنسق: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rtl="1">
              <a:spcBef>
                <a:spcPts val="0"/>
              </a:spcBef>
              <a:spcAft>
                <a:spcPts val="0"/>
              </a:spcAft>
            </a:pPr>
            <a:r>
              <a:rPr lang="ar-xm" sz="1200" b="0" i="0" dirty="0">
                <a:effectLst/>
                <a:latin typeface="Ubuntu Light" panose="020B0304030602030204" pitchFamily="34" charset="0"/>
                <a:ea typeface="Calibri" panose="020F0502020204030204" pitchFamily="34" charset="0"/>
                <a:cs typeface="Arial" panose="020B0604020202020204" pitchFamily="34" charset="0"/>
                <a:rtl/>
              </a:rPr>
              <a:t>الانفتاح مهم جدًا أيضًا.</a:t>
            </a:r>
          </a:p>
          <a:p>
            <a:pPr marL="0" marR="0" rtl="1">
              <a:spcBef>
                <a:spcPts val="0"/>
              </a:spcBef>
              <a:spcAft>
                <a:spcPts val="0"/>
              </a:spcAft>
            </a:pPr>
            <a:endParaRPr lang="en-US" sz="1200" b="0"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xm" sz="1800" dirty="0">
                <a:solidFill>
                  <a:srgbClr val="7030A0"/>
                </a:solidFill>
                <a:effectLst/>
                <a:latin typeface="Arial" panose="020B0604020202020204" pitchFamily="34" charset="0"/>
                <a:ea typeface="Times New Roman" panose="02020603050405020304" pitchFamily="18" charset="0"/>
                <a:rtl/>
              </a:rPr>
              <a:t>يعني الانفتاح أنكم تطلَّعون بهمة إلى وجهات النظر المختلفة، وتتواصلون بشكل جيد، وتستمعون أكثر مما تتحدثون، وتكوِّنون الشراكات وتعملون جيدًا ضمن الفرق.</a:t>
            </a:r>
            <a:endParaRPr lang="en-US" sz="1800" dirty="0">
              <a:effectLst/>
              <a:latin typeface="Times New Roman" panose="02020603050405020304" pitchFamily="18" charset="0"/>
              <a:ea typeface="Times New Roman" panose="02020603050405020304" pitchFamily="18" charset="0"/>
            </a:endParaRPr>
          </a:p>
          <a:p>
            <a:pPr marL="0" marR="0" rtl="1">
              <a:spcBef>
                <a:spcPts val="0"/>
              </a:spcBef>
              <a:spcAft>
                <a:spcPts val="0"/>
              </a:spcAft>
            </a:pP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2017C14-6276-A5BE-A92D-1D33A8C718C0}"/>
              </a:ext>
            </a:extLst>
          </p:cNvPr>
          <p:cNvSpPr>
            <a:spLocks noGrp="1"/>
          </p:cNvSpPr>
          <p:nvPr>
            <p:ph type="sldNum" sz="quarter" idx="5"/>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3254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D0B40-1171-1B4D-05CB-01C3081C73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6C62B-47EE-1320-01C0-C1F7AD4AF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AC5DD9-4181-F3AC-CA21-5CE6C2D782D3}"/>
              </a:ext>
            </a:extLst>
          </p:cNvPr>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i="0" dirty="0">
                <a:effectLst/>
                <a:latin typeface="Ubuntu Light" panose="020B0304030602030204" pitchFamily="34" charset="0"/>
                <a:ea typeface="Calibri" panose="020F0502020204030204" pitchFamily="34" charset="0"/>
                <a:cs typeface="Arial" panose="020B0604020202020204" pitchFamily="34" charset="0"/>
                <a:rtl/>
              </a:rPr>
              <a:t>نص المنسق: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rtl="1">
              <a:spcBef>
                <a:spcPts val="0"/>
              </a:spcBef>
              <a:spcAft>
                <a:spcPts val="0"/>
              </a:spcAft>
            </a:pPr>
            <a:r>
              <a:rPr lang="ar-xm" sz="1200" b="0" i="0" dirty="0">
                <a:effectLst/>
                <a:latin typeface="Ubuntu Light" panose="020B0304030602030204" pitchFamily="34" charset="0"/>
                <a:ea typeface="Calibri" panose="020F0502020204030204" pitchFamily="34" charset="0"/>
                <a:cs typeface="Arial" panose="020B0604020202020204" pitchFamily="34" charset="0"/>
                <a:rtl/>
              </a:rPr>
              <a:t>لا تقل الشجاعة أهمية عن الانفتاح.</a:t>
            </a:r>
          </a:p>
          <a:p>
            <a:pPr marL="0" marR="0" rtl="1">
              <a:spcBef>
                <a:spcPts val="0"/>
              </a:spcBef>
              <a:spcAft>
                <a:spcPts val="0"/>
              </a:spcAft>
            </a:pPr>
            <a:endParaRPr lang="en-US" sz="1200" b="0" i="0" dirty="0">
              <a:effectLst/>
              <a:latin typeface="Ubuntu Light" panose="020B0304030602030204" pitchFamily="34" charset="0"/>
              <a:ea typeface="Calibri" panose="020F0502020204030204" pitchFamily="34" charset="0"/>
              <a:cs typeface="Arial" panose="020B0604020202020204" pitchFamily="34" charset="0"/>
            </a:endParaRPr>
          </a:p>
          <a:p>
            <a:pPr marL="0" marR="0" rtl="1">
              <a:spcBef>
                <a:spcPts val="0"/>
              </a:spcBef>
              <a:spcAft>
                <a:spcPts val="0"/>
              </a:spcAft>
            </a:pPr>
            <a:r>
              <a:rPr lang="ar-xm" sz="1800" dirty="0">
                <a:solidFill>
                  <a:srgbClr val="7030A0"/>
                </a:solidFill>
                <a:effectLst/>
                <a:latin typeface="Arial" panose="020B0604020202020204" pitchFamily="34" charset="0"/>
                <a:ea typeface="Times New Roman" panose="02020603050405020304" pitchFamily="18" charset="0"/>
                <a:rtl/>
              </a:rPr>
              <a:t>يواجه الأشخاص الشجعان الآخرين، فهم شجعان ومتحمسون، ويحبون المخاطرات، ويتعلَّمون من الأخطاء.</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BAD1526-6444-10CB-549F-42658EA2FB18}"/>
              </a:ext>
            </a:extLst>
          </p:cNvPr>
          <p:cNvSpPr>
            <a:spLocks noGrp="1"/>
          </p:cNvSpPr>
          <p:nvPr>
            <p:ph type="sldNum" sz="quarter" idx="5"/>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4730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E187E-255F-61ED-DB8C-82667CFDE1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D06987-9CF1-18D1-6151-1DF0045222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D6B654-9379-5B94-9B00-17363807EF6D}"/>
              </a:ext>
            </a:extLst>
          </p:cNvPr>
          <p:cNvSpPr>
            <a:spLocks noGrp="1"/>
          </p:cNvSpPr>
          <p:nvPr>
            <p:ph type="body" idx="1"/>
          </p:nvPr>
        </p:nvSpPr>
        <p:spPr/>
        <p:txBody>
          <a:bodyPr rtlCol="1"/>
          <a:lstStyle/>
          <a:p>
            <a:pPr marL="0" marR="0" rtl="1">
              <a:spcBef>
                <a:spcPts val="0"/>
              </a:spcBef>
              <a:spcAft>
                <a:spcPts val="0"/>
              </a:spcAft>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rtl="1">
              <a:spcBef>
                <a:spcPts val="0"/>
              </a:spcBef>
              <a:spcAft>
                <a:spcPts val="0"/>
              </a:spcAft>
            </a:pPr>
            <a:r>
              <a:rPr lang="ar-xm" sz="1200" b="1" i="0" dirty="0">
                <a:effectLst/>
                <a:latin typeface="Ubuntu Light" panose="020B0304030602030204" pitchFamily="34" charset="0"/>
                <a:ea typeface="Calibri" panose="020F0502020204030204" pitchFamily="34" charset="0"/>
                <a:cs typeface="Arial" panose="020B0604020202020204" pitchFamily="34" charset="0"/>
                <a:rtl/>
              </a:rPr>
              <a:t>نص المنسق</a:t>
            </a:r>
          </a:p>
          <a:p>
            <a:pPr marL="0" marR="0" rtl="1">
              <a:spcBef>
                <a:spcPts val="0"/>
              </a:spcBef>
              <a:spcAft>
                <a:spcPts val="0"/>
              </a:spcAft>
            </a:pPr>
            <a:r>
              <a:rPr lang="ar-xm" sz="1200" b="0" i="0" dirty="0">
                <a:effectLst/>
                <a:latin typeface="Ubuntu Light" panose="020B0304030602030204" pitchFamily="34" charset="0"/>
                <a:ea typeface="Calibri" panose="020F0502020204030204" pitchFamily="34" charset="0"/>
                <a:cs typeface="Arial" panose="020B0604020202020204" pitchFamily="34" charset="0"/>
                <a:rtl/>
              </a:rPr>
              <a:t>وأخيرًا وليس آخرًا، يأتي الابتكار.</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lvl="0" indent="0" rtl="1">
              <a:spcBef>
                <a:spcPts val="0"/>
              </a:spcBef>
              <a:spcAft>
                <a:spcPts val="0"/>
              </a:spcAft>
              <a:buFont typeface="Arial" panose="020B0604020202020204" pitchFamily="34" charset="0"/>
              <a:buNone/>
              <a:tabLst>
                <a:tab pos="457200" algn="l"/>
              </a:tabLst>
            </a:pPr>
            <a:endParaRPr lang="en-US" sz="1200" b="0" i="0"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lvl="0" indent="0" rtl="1">
              <a:spcBef>
                <a:spcPts val="0"/>
              </a:spcBef>
              <a:spcAft>
                <a:spcPts val="0"/>
              </a:spcAft>
              <a:buFont typeface="Arial" panose="020B0604020202020204" pitchFamily="34" charset="0"/>
              <a:buNone/>
              <a:tabLst>
                <a:tab pos="457200" algn="l"/>
              </a:tabLst>
            </a:pPr>
            <a:r>
              <a:rPr lang="ar-xm" sz="1200" b="0" i="0" dirty="0">
                <a:effectLst/>
                <a:latin typeface="Ubuntu Light" panose="020B0304030602030204" pitchFamily="34" charset="0"/>
                <a:ea typeface="Calibri" panose="020F0502020204030204" pitchFamily="34" charset="0"/>
                <a:cs typeface="Times New Roman" panose="02020603050405020304" pitchFamily="18" charset="0"/>
                <a:rtl/>
              </a:rPr>
              <a:t>يدرك القادة الذين يتميَّزون بمهارات الابتكار أن التغيير يمكن أن يكون أمرًا جيدًا من شأنه أن يجعل الأمور أفضل.</a:t>
            </a:r>
          </a:p>
          <a:p>
            <a:pPr marL="0" marR="0" rtl="1">
              <a:spcBef>
                <a:spcPts val="0"/>
              </a:spcBef>
              <a:spcAft>
                <a:spcPts val="0"/>
              </a:spcAft>
            </a:pPr>
            <a:r>
              <a:rPr lang="ar-xm" sz="1800" dirty="0">
                <a:solidFill>
                  <a:srgbClr val="7030A0"/>
                </a:solidFill>
                <a:effectLst/>
                <a:latin typeface="Arial" panose="020B0604020202020204" pitchFamily="34" charset="0"/>
                <a:ea typeface="Times New Roman" panose="02020603050405020304" pitchFamily="18" charset="0"/>
                <a:rtl/>
              </a:rPr>
              <a:t>يشجِّعون النضوج العقلي، ويمكِّنون الآخرين من المشاركة الإبداعية للأفكار، وينشرون البهجة والفرح، ويسهِّلون عملية التعلُّم ويتطلَّعون إلى التحسين المستمر.</a:t>
            </a:r>
            <a:endParaRPr lang="en-US" sz="1800" dirty="0">
              <a:effectLst/>
              <a:latin typeface="Times New Roman" panose="02020603050405020304" pitchFamily="18" charset="0"/>
              <a:ea typeface="Times New Roman" panose="02020603050405020304" pitchFamily="18" charset="0"/>
            </a:endParaRPr>
          </a:p>
          <a:p>
            <a:pPr marL="0" marR="0" rtl="1">
              <a:spcBef>
                <a:spcPts val="0"/>
              </a:spcBef>
              <a:spcAft>
                <a:spcPts val="0"/>
              </a:spcAft>
            </a:pPr>
            <a:r>
              <a:rPr lang="ar-xm" sz="1800" dirty="0">
                <a:solidFill>
                  <a:srgbClr val="7030A0"/>
                </a:solidFill>
                <a:effectLst/>
                <a:latin typeface="Arial" panose="020B0604020202020204" pitchFamily="34" charset="0"/>
                <a:ea typeface="Times New Roman" panose="02020603050405020304" pitchFamily="18" charset="0"/>
                <a:rtl/>
              </a:rPr>
              <a:t> </a:t>
            </a:r>
            <a:endParaRPr lang="en-US" sz="1800" dirty="0">
              <a:effectLst/>
              <a:latin typeface="Times New Roman" panose="02020603050405020304" pitchFamily="18" charset="0"/>
              <a:ea typeface="Times New Roman" panose="02020603050405020304" pitchFamily="18" charset="0"/>
            </a:endParaRPr>
          </a:p>
          <a:p>
            <a:pPr marL="0" marR="0" lvl="0" indent="0" rtl="1">
              <a:spcBef>
                <a:spcPts val="0"/>
              </a:spcBef>
              <a:spcAft>
                <a:spcPts val="0"/>
              </a:spcAft>
              <a:buFont typeface="Arial" panose="020B0604020202020204" pitchFamily="34" charset="0"/>
              <a:buNone/>
              <a:tabLst>
                <a:tab pos="457200" algn="l"/>
              </a:tabLst>
            </a:pPr>
            <a:endParaRPr lang="en-US" sz="1200" b="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7F047C4-0214-1212-8FB8-5721DF05FB3F}"/>
              </a:ext>
            </a:extLst>
          </p:cNvPr>
          <p:cNvSpPr>
            <a:spLocks noGrp="1"/>
          </p:cNvSpPr>
          <p:nvPr>
            <p:ph type="sldNum" sz="quarter" idx="5"/>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5233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87C18-0A8A-1223-049C-095EBD88EA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8F08C9-2332-90CC-EB10-F219A3F11E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8AF42F-026E-E80F-6B0B-A2A70C81399A}"/>
              </a:ext>
            </a:extLst>
          </p:cNvPr>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i="0" dirty="0">
                <a:effectLst/>
                <a:latin typeface="Ubuntu Light" panose="020B0304030602030204" pitchFamily="34" charset="0"/>
                <a:ea typeface="Calibri" panose="020F0502020204030204" pitchFamily="34" charset="0"/>
                <a:cs typeface="Arial" panose="020B0604020202020204" pitchFamily="34" charset="0"/>
                <a:rtl/>
              </a:rPr>
              <a:t>نص المنسق: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rtl="1">
              <a:spcBef>
                <a:spcPts val="0"/>
              </a:spcBef>
              <a:spcAft>
                <a:spcPts val="0"/>
              </a:spcAft>
            </a:pPr>
            <a:r>
              <a:rPr lang="ar-xm" sz="1200" dirty="0">
                <a:effectLst/>
                <a:latin typeface="Ubuntu Light" panose="020B0304030602030204" pitchFamily="34" charset="0"/>
                <a:ea typeface="Calibri" panose="020F0502020204030204" pitchFamily="34" charset="0"/>
                <a:cs typeface="Arial" panose="020B0604020202020204" pitchFamily="34" charset="0"/>
                <a:rtl/>
              </a:rPr>
              <a:t> </a:t>
            </a:r>
            <a:r>
              <a:rPr lang="ar-xm" sz="1200" b="0" i="0" dirty="0">
                <a:effectLst/>
                <a:latin typeface="Ubuntu Light" panose="020B0304030602030204" pitchFamily="34" charset="0"/>
                <a:ea typeface="Calibri" panose="020F0502020204030204" pitchFamily="34" charset="0"/>
                <a:cs typeface="Arial" panose="020B0604020202020204" pitchFamily="34" charset="0"/>
                <a:rtl/>
              </a:rPr>
              <a:t>حسنًا، سنُجري الآن تصويتًا عبر رفع الأيدي. يُرجى الانتباه إلى هذه الأفكار، حيث سنؤدي نشاطًا لتقييم نقاط القوة في نهاية الوحدة التالية.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rtl="1">
              <a:spcBef>
                <a:spcPts val="0"/>
              </a:spcBef>
              <a:spcAft>
                <a:spcPts val="0"/>
              </a:spcAft>
            </a:pPr>
            <a:r>
              <a:rPr lang="ar-xm" sz="1200" b="1" i="1" dirty="0">
                <a:effectLst/>
                <a:latin typeface="Ubuntu Light" panose="020B0304030602030204" pitchFamily="34" charset="0"/>
                <a:ea typeface="Calibri" panose="020F0502020204030204" pitchFamily="34" charset="0"/>
                <a:cs typeface="Arial" panose="020B0604020202020204" pitchFamily="34" charset="0"/>
                <a:rtl/>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rtl="1">
              <a:spcBef>
                <a:spcPts val="0"/>
              </a:spcBef>
              <a:spcAft>
                <a:spcPts val="0"/>
              </a:spcAft>
            </a:pPr>
            <a:r>
              <a:rPr lang="ar-xm" sz="1200" b="0" i="0" dirty="0">
                <a:effectLst/>
                <a:latin typeface="Ubuntu Light" panose="020B0304030602030204" pitchFamily="34" charset="0"/>
                <a:ea typeface="Calibri" panose="020F0502020204030204" pitchFamily="34" charset="0"/>
                <a:cs typeface="Arial" panose="020B0604020202020204" pitchFamily="34" charset="0"/>
                <a:rtl/>
              </a:rPr>
              <a:t>ما المهارة التي تعتقدون أنكم تجيدونها؟</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rtl="1">
              <a:spcBef>
                <a:spcPts val="0"/>
              </a:spcBef>
              <a:spcAft>
                <a:spcPts val="0"/>
              </a:spcAft>
              <a:buFont typeface="Symbol" panose="05050102010706020507" pitchFamily="18" charset="2"/>
              <a:buChar char=""/>
            </a:pPr>
            <a:r>
              <a:rPr lang="ar-xm" sz="1200" b="0" i="0" dirty="0">
                <a:effectLst/>
                <a:latin typeface="Ubuntu Light" panose="020B0304030602030204" pitchFamily="34" charset="0"/>
                <a:ea typeface="Calibri" panose="020F0502020204030204" pitchFamily="34" charset="0"/>
                <a:rtl/>
              </a:rPr>
              <a:t>المشاركة الوجدانية</a:t>
            </a:r>
          </a:p>
          <a:p>
            <a:pPr marL="342900" marR="0" lvl="0" indent="-342900" rtl="1">
              <a:spcBef>
                <a:spcPts val="0"/>
              </a:spcBef>
              <a:spcAft>
                <a:spcPts val="0"/>
              </a:spcAft>
              <a:buFont typeface="Symbol" panose="05050102010706020507" pitchFamily="18" charset="2"/>
              <a:buChar char=""/>
            </a:pPr>
            <a:r>
              <a:rPr lang="ar-xm" sz="1200" b="0" i="0" dirty="0">
                <a:effectLst/>
                <a:latin typeface="Ubuntu Light" panose="020B0304030602030204" pitchFamily="34" charset="0"/>
                <a:ea typeface="Calibri" panose="020F0502020204030204" pitchFamily="34" charset="0"/>
                <a:rtl/>
              </a:rPr>
              <a:t>المثابرة</a:t>
            </a:r>
          </a:p>
          <a:p>
            <a:pPr marL="342900" marR="0" lvl="0" indent="-342900" rtl="1">
              <a:spcBef>
                <a:spcPts val="0"/>
              </a:spcBef>
              <a:spcAft>
                <a:spcPts val="0"/>
              </a:spcAft>
              <a:buFont typeface="Symbol" panose="05050102010706020507" pitchFamily="18" charset="2"/>
              <a:buChar char=""/>
            </a:pPr>
            <a:r>
              <a:rPr lang="ar-xm" sz="1200" b="0" i="0" dirty="0">
                <a:effectLst/>
                <a:latin typeface="Ubuntu Light" panose="020B0304030602030204" pitchFamily="34" charset="0"/>
                <a:ea typeface="Calibri" panose="020F0502020204030204" pitchFamily="34" charset="0"/>
                <a:rtl/>
              </a:rPr>
              <a:t>المساءلة</a:t>
            </a:r>
          </a:p>
          <a:p>
            <a:pPr marL="342900" marR="0" lvl="0" indent="-342900" rtl="1">
              <a:spcBef>
                <a:spcPts val="0"/>
              </a:spcBef>
              <a:spcAft>
                <a:spcPts val="0"/>
              </a:spcAft>
              <a:buFont typeface="Symbol" panose="05050102010706020507" pitchFamily="18" charset="2"/>
              <a:buChar char=""/>
            </a:pPr>
            <a:r>
              <a:rPr lang="ar-xm" sz="1200" b="0" i="0" dirty="0">
                <a:effectLst/>
                <a:latin typeface="Ubuntu Light" panose="020B0304030602030204" pitchFamily="34" charset="0"/>
                <a:ea typeface="Calibri" panose="020F0502020204030204" pitchFamily="34" charset="0"/>
                <a:rtl/>
              </a:rPr>
              <a:t>الانفتاح</a:t>
            </a:r>
          </a:p>
          <a:p>
            <a:pPr marL="342900" marR="0" lvl="0" indent="-342900" rtl="1">
              <a:spcBef>
                <a:spcPts val="0"/>
              </a:spcBef>
              <a:spcAft>
                <a:spcPts val="0"/>
              </a:spcAft>
              <a:buFont typeface="Symbol" panose="05050102010706020507" pitchFamily="18" charset="2"/>
              <a:buChar char=""/>
            </a:pPr>
            <a:r>
              <a:rPr lang="ar-xm" sz="1200" b="0" i="0" dirty="0">
                <a:effectLst/>
                <a:latin typeface="Ubuntu Light" panose="020B0304030602030204" pitchFamily="34" charset="0"/>
                <a:ea typeface="Calibri" panose="020F0502020204030204" pitchFamily="34" charset="0"/>
                <a:rtl/>
              </a:rPr>
              <a:t>الشجاعة</a:t>
            </a:r>
          </a:p>
          <a:p>
            <a:pPr marL="342900" marR="0" lvl="0" indent="-342900" rtl="1">
              <a:spcBef>
                <a:spcPts val="0"/>
              </a:spcBef>
              <a:spcAft>
                <a:spcPts val="0"/>
              </a:spcAft>
              <a:buFont typeface="Symbol" panose="05050102010706020507" pitchFamily="18" charset="2"/>
              <a:buChar char=""/>
            </a:pPr>
            <a:r>
              <a:rPr lang="ar-xm" sz="1200" b="0" i="0" dirty="0">
                <a:effectLst/>
                <a:latin typeface="Ubuntu Light" panose="020B0304030602030204" pitchFamily="34" charset="0"/>
                <a:ea typeface="Calibri" panose="020F0502020204030204" pitchFamily="34" charset="0"/>
                <a:rtl/>
              </a:rPr>
              <a:t>الابتكار</a:t>
            </a:r>
          </a:p>
          <a:p>
            <a:pPr marL="342900" marR="0" lvl="0" indent="-342900" rtl="1">
              <a:spcBef>
                <a:spcPts val="0"/>
              </a:spcBef>
              <a:spcAft>
                <a:spcPts val="0"/>
              </a:spcAft>
              <a:buFont typeface="Symbol" panose="05050102010706020507" pitchFamily="18" charset="2"/>
              <a:buChar char=""/>
            </a:pPr>
            <a:endParaRPr lang="en-US" sz="1200" b="0" i="0" dirty="0">
              <a:effectLst/>
              <a:latin typeface="Calibri" panose="020F0502020204030204" pitchFamily="34" charset="0"/>
              <a:ea typeface="Calibri" panose="020F0502020204030204" pitchFamily="34" charset="0"/>
            </a:endParaRPr>
          </a:p>
          <a:p>
            <a:pPr marL="457200" marR="0" rtl="1">
              <a:spcBef>
                <a:spcPts val="0"/>
              </a:spcBef>
              <a:spcAft>
                <a:spcPts val="0"/>
              </a:spcAft>
            </a:pPr>
            <a:r>
              <a:rPr lang="ar-xm" sz="1200" dirty="0">
                <a:effectLst/>
                <a:latin typeface="Ubuntu Light" panose="020B0304030602030204" pitchFamily="34" charset="0"/>
                <a:ea typeface="Calibri" panose="020F0502020204030204" pitchFamily="34" charset="0"/>
                <a:rtl/>
              </a:rPr>
              <a:t> </a:t>
            </a:r>
            <a:endParaRPr lang="en-US" sz="1200" dirty="0">
              <a:effectLst/>
              <a:latin typeface="Calibri" panose="020F0502020204030204" pitchFamily="34" charset="0"/>
              <a:ea typeface="Calibri" panose="020F0502020204030204" pitchFamily="34" charset="0"/>
            </a:endParaRPr>
          </a:p>
          <a:p>
            <a:pPr marL="0" marR="0" rtl="1">
              <a:spcBef>
                <a:spcPts val="0"/>
              </a:spcBef>
              <a:spcAft>
                <a:spcPts val="0"/>
              </a:spcAft>
            </a:pPr>
            <a:r>
              <a:rPr lang="ar-xm" sz="1200" b="0" i="0" dirty="0">
                <a:effectLst/>
                <a:latin typeface="Ubuntu Light" panose="020B0304030602030204" pitchFamily="34" charset="0"/>
                <a:ea typeface="Calibri" panose="020F0502020204030204" pitchFamily="34" charset="0"/>
                <a:cs typeface="Arial" panose="020B0604020202020204" pitchFamily="34" charset="0"/>
                <a:rtl/>
              </a:rPr>
              <a:t>ما المهارة التي تريدون تحسينها لديكم؟</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rtl="1">
              <a:spcBef>
                <a:spcPts val="0"/>
              </a:spcBef>
              <a:spcAft>
                <a:spcPts val="0"/>
              </a:spcAft>
              <a:buFont typeface="Symbol" panose="05050102010706020507" pitchFamily="18" charset="2"/>
              <a:buChar char=""/>
            </a:pPr>
            <a:r>
              <a:rPr lang="ar-xm" sz="1200" b="0" i="0" dirty="0">
                <a:effectLst/>
                <a:latin typeface="Ubuntu Light" panose="020B0304030602030204" pitchFamily="34" charset="0"/>
                <a:ea typeface="Calibri" panose="020F0502020204030204" pitchFamily="34" charset="0"/>
                <a:rtl/>
              </a:rPr>
              <a:t>المشاركة الوجدانية</a:t>
            </a:r>
          </a:p>
          <a:p>
            <a:pPr marL="342900" marR="0" lvl="0" indent="-342900" rtl="1">
              <a:spcBef>
                <a:spcPts val="0"/>
              </a:spcBef>
              <a:spcAft>
                <a:spcPts val="0"/>
              </a:spcAft>
              <a:buFont typeface="Symbol" panose="05050102010706020507" pitchFamily="18" charset="2"/>
              <a:buChar char=""/>
            </a:pPr>
            <a:r>
              <a:rPr lang="ar-xm" sz="1200" b="0" i="0" dirty="0">
                <a:effectLst/>
                <a:latin typeface="Ubuntu Light" panose="020B0304030602030204" pitchFamily="34" charset="0"/>
                <a:ea typeface="Calibri" panose="020F0502020204030204" pitchFamily="34" charset="0"/>
                <a:rtl/>
              </a:rPr>
              <a:t>المثابرة</a:t>
            </a:r>
          </a:p>
          <a:p>
            <a:pPr marL="342900" marR="0" lvl="0" indent="-342900" rtl="1">
              <a:spcBef>
                <a:spcPts val="0"/>
              </a:spcBef>
              <a:spcAft>
                <a:spcPts val="0"/>
              </a:spcAft>
              <a:buFont typeface="Symbol" panose="05050102010706020507" pitchFamily="18" charset="2"/>
              <a:buChar char=""/>
            </a:pPr>
            <a:r>
              <a:rPr lang="ar-xm" sz="1200" b="0" i="0" dirty="0">
                <a:effectLst/>
                <a:latin typeface="Ubuntu Light" panose="020B0304030602030204" pitchFamily="34" charset="0"/>
                <a:ea typeface="Calibri" panose="020F0502020204030204" pitchFamily="34" charset="0"/>
                <a:rtl/>
              </a:rPr>
              <a:t>المساءلة</a:t>
            </a:r>
          </a:p>
          <a:p>
            <a:pPr marL="342900" marR="0" lvl="0" indent="-342900" rtl="1">
              <a:spcBef>
                <a:spcPts val="0"/>
              </a:spcBef>
              <a:spcAft>
                <a:spcPts val="0"/>
              </a:spcAft>
              <a:buFont typeface="Symbol" panose="05050102010706020507" pitchFamily="18" charset="2"/>
              <a:buChar char=""/>
            </a:pPr>
            <a:r>
              <a:rPr lang="ar-xm" sz="1200" b="0" i="0" dirty="0">
                <a:effectLst/>
                <a:latin typeface="Ubuntu Light" panose="020B0304030602030204" pitchFamily="34" charset="0"/>
                <a:ea typeface="Calibri" panose="020F0502020204030204" pitchFamily="34" charset="0"/>
                <a:rtl/>
              </a:rPr>
              <a:t>الانفتاح</a:t>
            </a:r>
          </a:p>
          <a:p>
            <a:pPr marL="342900" marR="0" lvl="0" indent="-342900" rtl="1">
              <a:spcBef>
                <a:spcPts val="0"/>
              </a:spcBef>
              <a:spcAft>
                <a:spcPts val="0"/>
              </a:spcAft>
              <a:buFont typeface="Symbol" panose="05050102010706020507" pitchFamily="18" charset="2"/>
              <a:buChar char=""/>
            </a:pPr>
            <a:r>
              <a:rPr lang="ar-xm" sz="1200" b="0" i="0" dirty="0">
                <a:effectLst/>
                <a:latin typeface="Ubuntu Light" panose="020B0304030602030204" pitchFamily="34" charset="0"/>
                <a:ea typeface="Calibri" panose="020F0502020204030204" pitchFamily="34" charset="0"/>
                <a:rtl/>
              </a:rPr>
              <a:t>الشجاعة</a:t>
            </a:r>
          </a:p>
          <a:p>
            <a:pPr marL="342900" marR="0" lvl="0" indent="-342900" rtl="1">
              <a:spcBef>
                <a:spcPts val="0"/>
              </a:spcBef>
              <a:spcAft>
                <a:spcPts val="0"/>
              </a:spcAft>
              <a:buFont typeface="Symbol" panose="05050102010706020507" pitchFamily="18" charset="2"/>
              <a:buChar char=""/>
            </a:pPr>
            <a:r>
              <a:rPr lang="ar-xm" sz="1200" b="0" i="0" dirty="0">
                <a:effectLst/>
                <a:latin typeface="Ubuntu Light" panose="020B0304030602030204" pitchFamily="34" charset="0"/>
                <a:ea typeface="Calibri" panose="020F0502020204030204" pitchFamily="34" charset="0"/>
                <a:rtl/>
              </a:rPr>
              <a:t>الابتكار</a:t>
            </a:r>
          </a:p>
          <a:p>
            <a:pPr marL="0" marR="0" rtl="1">
              <a:spcBef>
                <a:spcPts val="0"/>
              </a:spcBef>
              <a:spcAft>
                <a:spcPts val="0"/>
              </a:spcAft>
            </a:pPr>
            <a:r>
              <a:rPr lang="ar-xm" sz="1200" b="1" i="1" dirty="0">
                <a:effectLst/>
                <a:latin typeface="Ubuntu Light" panose="020B0304030602030204" pitchFamily="34" charset="0"/>
                <a:ea typeface="Calibri" panose="020F0502020204030204" pitchFamily="34" charset="0"/>
                <a:cs typeface="Arial" panose="020B0604020202020204" pitchFamily="34" charset="0"/>
                <a:rtl/>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rtl="1">
              <a:spcBef>
                <a:spcPts val="0"/>
              </a:spcBef>
              <a:spcAft>
                <a:spcPts val="0"/>
              </a:spcAft>
            </a:pPr>
            <a:r>
              <a:rPr lang="ar-xm" sz="1200" b="0" i="0" dirty="0">
                <a:effectLst/>
                <a:latin typeface="Ubuntu Light" panose="020B0304030602030204" pitchFamily="34" charset="0"/>
                <a:ea typeface="Calibri" panose="020F0502020204030204" pitchFamily="34" charset="0"/>
                <a:cs typeface="Arial" panose="020B0604020202020204" pitchFamily="34" charset="0"/>
                <a:rtl/>
              </a:rPr>
              <a:t>كيف يمكنكم استخدام أفضل مهاراتكم وتحسين مهاراتكم الأخرى برأيكم؟ يُرجى كتابة إجابتكم والعمل على ذلك خلال الأسابيع والأشهر القليلة القادمة. تذكروا أن القادة الجيدين يهتمون دائمًا بتحسين مهاراتهم.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rtl="1">
              <a:spcBef>
                <a:spcPts val="0"/>
              </a:spcBef>
              <a:spcAft>
                <a:spcPts val="0"/>
              </a:spcAft>
            </a:pPr>
            <a:r>
              <a:rPr lang="ar-xm" sz="1200" dirty="0">
                <a:effectLst/>
                <a:latin typeface="Ubuntu Light" panose="020B0304030602030204" pitchFamily="34" charset="0"/>
                <a:ea typeface="Calibri" panose="020F0502020204030204" pitchFamily="34" charset="0"/>
                <a:cs typeface="Arial" panose="020B0604020202020204" pitchFamily="34" charset="0"/>
                <a:rtl/>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rtl="1"/>
            <a:endParaRPr lang="en-US" dirty="0"/>
          </a:p>
        </p:txBody>
      </p:sp>
      <p:sp>
        <p:nvSpPr>
          <p:cNvPr id="4" name="Slide Number Placeholder 3">
            <a:extLst>
              <a:ext uri="{FF2B5EF4-FFF2-40B4-BE49-F238E27FC236}">
                <a16:creationId xmlns:a16="http://schemas.microsoft.com/office/drawing/2014/main" id="{23ED5622-36AD-6A16-D94F-FBBCCDC243B0}"/>
              </a:ext>
            </a:extLst>
          </p:cNvPr>
          <p:cNvSpPr>
            <a:spLocks noGrp="1"/>
          </p:cNvSpPr>
          <p:nvPr>
            <p:ph type="sldNum" sz="quarter" idx="5"/>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1251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1" dirty="0">
                <a:rtl/>
              </a:rPr>
              <a:t>المدة المحدَّدة: </a:t>
            </a:r>
            <a:r>
              <a:rPr lang="" b="0" dirty="0">
                <a:rtl val="0"/>
              </a:rPr>
              <a:t>30</a:t>
            </a:r>
            <a:r>
              <a:rPr lang="ar-xm" b="0" dirty="0">
                <a:rtl/>
              </a:rPr>
              <a:t> دقيقة </a:t>
            </a:r>
          </a:p>
          <a:p>
            <a:pPr marL="0" marR="0" lvl="0" indent="0" algn="r" defTabSz="457200" rtl="1" eaLnBrk="1" fontAlgn="auto" latinLnBrk="0" hangingPunct="1">
              <a:lnSpc>
                <a:spcPct val="100000"/>
              </a:lnSpc>
              <a:spcBef>
                <a:spcPts val="0"/>
              </a:spcBef>
              <a:spcAft>
                <a:spcPts val="0"/>
              </a:spcAft>
              <a:buClrTx/>
              <a:buSzTx/>
              <a:buFontTx/>
              <a:buNone/>
              <a:tabLst/>
              <a:defRPr/>
            </a:pPr>
            <a:endParaRPr lang="en-US" b="1" dirty="0"/>
          </a:p>
          <a:p>
            <a:pPr marL="0" marR="0" lvl="0" indent="0" algn="r" defTabSz="457200" rtl="1" eaLnBrk="1" fontAlgn="auto" latinLnBrk="0" hangingPunct="1">
              <a:lnSpc>
                <a:spcPct val="100000"/>
              </a:lnSpc>
              <a:spcBef>
                <a:spcPts val="0"/>
              </a:spcBef>
              <a:spcAft>
                <a:spcPts val="0"/>
              </a:spcAft>
              <a:buClrTx/>
              <a:buSzTx/>
              <a:buFontTx/>
              <a:buNone/>
              <a:tabLst/>
              <a:defRPr/>
            </a:pPr>
            <a:r>
              <a:rPr lang="ar-xm" b="1" dirty="0">
                <a:rtl/>
              </a:rPr>
              <a:t>نص المنسق: </a:t>
            </a:r>
            <a:br/>
            <a:r>
              <a:rPr lang="ar-xm" dirty="0">
                <a:rtl/>
              </a:rPr>
              <a:t>الآن بعد أن عرفنا معنى كلمة قائد، دعونا نناقش كيف نصبح قادة أُسر! سنُقدِّم نظرة عامة على الهدف الرئيسي لقائد الأسرة، والأدوار والمسؤوليات الرئيسية له، والتوقعات المنتظرة منه بعد انتهاء هذا التدريب، والأدوار المتوقعة منه، ونشاط تقييم نقاط القوة لديه. </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46</a:t>
            </a:fld>
            <a:endParaRPr lang="en-US" dirty="0"/>
          </a:p>
        </p:txBody>
      </p:sp>
    </p:spTree>
    <p:extLst>
      <p:ext uri="{BB962C8B-B14F-4D97-AF65-F5344CB8AC3E}">
        <p14:creationId xmlns:p14="http://schemas.microsoft.com/office/powerpoint/2010/main" val="12250459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1" dirty="0">
                <a:rtl/>
              </a:rPr>
              <a:t>نص المنسق: </a:t>
            </a:r>
          </a:p>
          <a:p>
            <a:pPr rtl="1"/>
            <a:r>
              <a:rPr lang="ar-xm" dirty="0">
                <a:rtl/>
              </a:rPr>
              <a:t>باعتباركم قادة أُسر، يتمثَّل هدفكم الرئيسي في التعاون مع البرامج المحلية لتعزيز مجتمع داعم وشامل للأُسر المشاركة في الأولمبياد الخاص من خلال إنشاء شبكة تواصل تتمكّن فيها الأُسر من تبادل الخبرات والحصول على الموارد والمساهمة بهمة في نجاح برامج الأولمبياد الخاص. يؤدي قادة الأُسر دورًا حاسمًا في تعزيز التواصل والتعاون والمشاركة بين الأُسر المشاركة في الأولمبياد الخاص.</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47</a:t>
            </a:fld>
            <a:endParaRPr lang="en-US" dirty="0"/>
          </a:p>
        </p:txBody>
      </p:sp>
    </p:spTree>
    <p:extLst>
      <p:ext uri="{BB962C8B-B14F-4D97-AF65-F5344CB8AC3E}">
        <p14:creationId xmlns:p14="http://schemas.microsoft.com/office/powerpoint/2010/main" val="6107710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1" dirty="0">
                <a:rtl/>
              </a:rPr>
              <a:t>نص المنسق: </a:t>
            </a:r>
          </a:p>
          <a:p>
            <a:pPr rtl="1"/>
            <a:r>
              <a:rPr lang="ar-xm" dirty="0">
                <a:rtl/>
              </a:rPr>
              <a:t>فيما يلي الأدوار والمسؤوليات الرئيسية لقائد الأسرة. </a:t>
            </a:r>
          </a:p>
          <a:p>
            <a:pPr rtl="1"/>
            <a:endParaRPr lang="en-US" dirty="0"/>
          </a:p>
          <a:p>
            <a:pPr rtl="1"/>
            <a:r>
              <a:rPr lang="ar-xm" dirty="0">
                <a:rtl/>
              </a:rPr>
              <a:t>ينبغي لقائد الأسرة</a:t>
            </a:r>
          </a:p>
          <a:p>
            <a:pPr marL="342900" marR="0" lvl="0" indent="-342900" rtl="1">
              <a:lnSpc>
                <a:spcPct val="107000"/>
              </a:lnSpc>
              <a:spcBef>
                <a:spcPts val="0"/>
              </a:spcBef>
              <a:spcAft>
                <a:spcPts val="0"/>
              </a:spcAft>
              <a:buFont typeface="Symbol" panose="05050102010706020507" pitchFamily="18" charset="2"/>
              <a:buChar char=""/>
            </a:pPr>
            <a:r>
              <a:rPr lang="ar-xm" sz="1200" b="1" kern="100" dirty="0">
                <a:effectLst/>
                <a:latin typeface="Calibri" panose="020F0502020204030204" pitchFamily="34" charset="0"/>
                <a:ea typeface="Calibri" panose="020F0502020204030204" pitchFamily="34" charset="0"/>
                <a:cs typeface="Arial" panose="020B0604020202020204" pitchFamily="34" charset="0"/>
                <a:rtl/>
              </a:rPr>
              <a:t>التعرُّف على هيكل البرنامج المحلي وأهدافه:</a:t>
            </a:r>
            <a:r>
              <a:rPr lang="ar-xm" sz="1200" kern="100" dirty="0">
                <a:effectLst/>
                <a:latin typeface="Calibri" panose="020F0502020204030204" pitchFamily="34" charset="0"/>
                <a:ea typeface="Calibri" panose="020F0502020204030204" pitchFamily="34" charset="0"/>
                <a:cs typeface="Arial" panose="020B0604020202020204" pitchFamily="34" charset="0"/>
                <a:rtl/>
              </a:rPr>
              <a:t> ينبغي أن يعمل قادة الأُسر بشكل وثيق مع برنامجهم المحلي للتعرُّف على أهداف البرنامج وهيكله. يضمن ذلك تحقيق التفاهم بين الجميع وتقديم الدعم للإستراتيجية والمهمة نفسها.</a:t>
            </a:r>
          </a:p>
          <a:p>
            <a:pPr marL="342900" marR="0" lvl="0" indent="-342900" rtl="1">
              <a:lnSpc>
                <a:spcPct val="107000"/>
              </a:lnSpc>
              <a:spcBef>
                <a:spcPts val="0"/>
              </a:spcBef>
              <a:spcAft>
                <a:spcPts val="0"/>
              </a:spcAft>
              <a:buFont typeface="Symbol" panose="05050102010706020507" pitchFamily="18" charset="2"/>
              <a:buChar char=""/>
            </a:pPr>
            <a:r>
              <a:rPr lang="ar-xm" sz="1200" b="1" kern="100" dirty="0">
                <a:effectLst/>
                <a:latin typeface="Calibri" panose="020F0502020204030204" pitchFamily="34" charset="0"/>
                <a:ea typeface="Calibri" panose="020F0502020204030204" pitchFamily="34" charset="0"/>
                <a:cs typeface="Arial" panose="020B0604020202020204" pitchFamily="34" charset="0"/>
                <a:rtl/>
              </a:rPr>
              <a:t>دعم الأسرة:</a:t>
            </a:r>
            <a:r>
              <a:rPr lang="ar-xm" sz="1200" kern="100" dirty="0">
                <a:effectLst/>
                <a:latin typeface="Calibri" panose="020F0502020204030204" pitchFamily="34" charset="0"/>
                <a:ea typeface="Calibri" panose="020F0502020204030204" pitchFamily="34" charset="0"/>
                <a:cs typeface="Arial" panose="020B0604020202020204" pitchFamily="34" charset="0"/>
                <a:rtl/>
              </a:rPr>
              <a:t> قدِّموا الدعم للأُسر من خلال توفير المعلومات والموارد والإرشادات حول المشاركة في الأولمبياد الخاص والخدمات المجتمعية الأخرى.</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48</a:t>
            </a:fld>
            <a:endParaRPr lang="en-US" dirty="0"/>
          </a:p>
        </p:txBody>
      </p:sp>
    </p:spTree>
    <p:extLst>
      <p:ext uri="{BB962C8B-B14F-4D97-AF65-F5344CB8AC3E}">
        <p14:creationId xmlns:p14="http://schemas.microsoft.com/office/powerpoint/2010/main" val="34194786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1" dirty="0">
                <a:rtl/>
              </a:rPr>
              <a:t>نص المنسق: </a:t>
            </a:r>
          </a:p>
          <a:p>
            <a:pPr marL="342900" marR="0" lvl="0" indent="-342900" rtl="1">
              <a:lnSpc>
                <a:spcPct val="107000"/>
              </a:lnSpc>
              <a:spcBef>
                <a:spcPts val="0"/>
              </a:spcBef>
              <a:spcAft>
                <a:spcPts val="0"/>
              </a:spcAft>
              <a:buFont typeface="Symbol" panose="05050102010706020507" pitchFamily="18" charset="2"/>
              <a:buChar char=""/>
            </a:pPr>
            <a:r>
              <a:rPr lang="ar-xm" sz="1200" b="1" kern="100" dirty="0">
                <a:effectLst/>
                <a:latin typeface="Calibri" panose="020F0502020204030204" pitchFamily="34" charset="0"/>
                <a:ea typeface="Calibri" panose="020F0502020204030204" pitchFamily="34" charset="0"/>
                <a:cs typeface="Arial" panose="020B0604020202020204" pitchFamily="34" charset="0"/>
                <a:rtl/>
              </a:rPr>
              <a:t>دعم البرنامج:</a:t>
            </a:r>
            <a:r>
              <a:rPr lang="ar-xm" sz="1200" kern="100" dirty="0">
                <a:effectLst/>
                <a:latin typeface="Calibri" panose="020F0502020204030204" pitchFamily="34" charset="0"/>
                <a:ea typeface="Calibri" panose="020F0502020204030204" pitchFamily="34" charset="0"/>
                <a:cs typeface="Arial" panose="020B0604020202020204" pitchFamily="34" charset="0"/>
                <a:rtl/>
              </a:rPr>
              <a:t> باعتباركم قادة أُسر مدرَّبين، تعاونوا مع برنامجكم لتحديد ما إذا كان يلزم توفير الوقت والخبرة لإنجاز الأمر. </a:t>
            </a:r>
          </a:p>
          <a:p>
            <a:pPr marL="342900" marR="0" lvl="0" indent="-342900" rtl="1">
              <a:lnSpc>
                <a:spcPct val="107000"/>
              </a:lnSpc>
              <a:spcBef>
                <a:spcPts val="0"/>
              </a:spcBef>
              <a:spcAft>
                <a:spcPts val="800"/>
              </a:spcAft>
              <a:buFont typeface="Symbol" panose="05050102010706020507" pitchFamily="18" charset="2"/>
              <a:buChar char=""/>
            </a:pPr>
            <a:r>
              <a:rPr lang="ar-xm" sz="1200" b="1" kern="100" dirty="0">
                <a:effectLst/>
                <a:latin typeface="Calibri" panose="020F0502020204030204" pitchFamily="34" charset="0"/>
                <a:ea typeface="Calibri" panose="020F0502020204030204" pitchFamily="34" charset="0"/>
                <a:cs typeface="Arial" panose="020B0604020202020204" pitchFamily="34" charset="0"/>
                <a:rtl/>
              </a:rPr>
              <a:t>جمع الملاحظات:</a:t>
            </a:r>
            <a:r>
              <a:rPr lang="ar-xm" sz="1200" kern="100" dirty="0">
                <a:effectLst/>
                <a:latin typeface="Calibri" panose="020F0502020204030204" pitchFamily="34" charset="0"/>
                <a:ea typeface="Calibri" panose="020F0502020204030204" pitchFamily="34" charset="0"/>
                <a:cs typeface="Arial" panose="020B0604020202020204" pitchFamily="34" charset="0"/>
                <a:rtl/>
              </a:rPr>
              <a:t> اجمعوا الملاحظات من الأُسر وتأكدوا من عرض آرائهم في المناقشات وعمليات صنع القرارات. حسب هيكل مشاركة الأسرة في برنامجكم، يمكن تقديم هذه المعلومات إلى منسق الأسرة في برنامجكم أو مجلس القيادة الأسرية.</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49</a:t>
            </a:fld>
            <a:endParaRPr lang="en-US" dirty="0"/>
          </a:p>
        </p:txBody>
      </p:sp>
    </p:spTree>
    <p:extLst>
      <p:ext uri="{BB962C8B-B14F-4D97-AF65-F5344CB8AC3E}">
        <p14:creationId xmlns:p14="http://schemas.microsoft.com/office/powerpoint/2010/main" val="1653885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AA691-A094-09E2-E5DE-8749BBAEC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D82B7-4837-5CF9-6F62-AB3EC50CEB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6A7B7A-9029-FF05-5483-B57E495D2CB4}"/>
              </a:ext>
            </a:extLst>
          </p:cNvPr>
          <p:cNvSpPr>
            <a:spLocks noGrp="1"/>
          </p:cNvSpPr>
          <p:nvPr>
            <p:ph type="body" idx="1"/>
          </p:nvPr>
        </p:nvSpPr>
        <p:spPr/>
        <p:txBody>
          <a:bodyPr rtlCol="1"/>
          <a:lstStyle/>
          <a:p>
            <a:pPr rtl="1"/>
            <a:r>
              <a:rPr lang="ar-xm" b="1" dirty="0">
                <a:rtl/>
              </a:rPr>
              <a:t>نص المنسق: </a:t>
            </a:r>
            <a:endParaRPr lang="en-US" b="0" dirty="0"/>
          </a:p>
          <a:p>
            <a:pPr rtl="1"/>
            <a:r>
              <a:rPr lang="ar-xm" dirty="0">
                <a:rtl/>
              </a:rPr>
              <a:t>إذا اخترتم المشاركة وترغبون في المشاركة عبر الإنترنت، فإليكم رمز الاستجابة السريعة </a:t>
            </a:r>
            <a:r>
              <a:rPr lang="ar-xm" dirty="0">
                <a:rtl val="0"/>
              </a:rPr>
              <a:t>(QR)</a:t>
            </a:r>
            <a:r>
              <a:rPr lang="ar-xm" dirty="0">
                <a:rtl/>
              </a:rPr>
              <a:t>!</a:t>
            </a:r>
          </a:p>
        </p:txBody>
      </p:sp>
      <p:sp>
        <p:nvSpPr>
          <p:cNvPr id="4" name="Slide Number Placeholder 3">
            <a:extLst>
              <a:ext uri="{FF2B5EF4-FFF2-40B4-BE49-F238E27FC236}">
                <a16:creationId xmlns:a16="http://schemas.microsoft.com/office/drawing/2014/main" id="{43A828B4-CC95-0D7B-271F-2A4D5E182509}"/>
              </a:ext>
            </a:extLst>
          </p:cNvPr>
          <p:cNvSpPr>
            <a:spLocks noGrp="1"/>
          </p:cNvSpPr>
          <p:nvPr>
            <p:ph type="sldNum" sz="quarter" idx="5"/>
          </p:nvPr>
        </p:nvSpPr>
        <p:spPr/>
        <p:txBody>
          <a:bodyPr rtlCol="1"/>
          <a:lstStyle/>
          <a:p>
            <a:pPr rtl="1"/>
            <a:fld id="{B1AB4960-CA66-47E0-A69E-4C8E9D6BFF86}" type="slidenum">
              <a:rPr lang="en-US" smtClean="0"/>
              <a:t>5</a:t>
            </a:fld>
            <a:endParaRPr lang="en-US" dirty="0"/>
          </a:p>
        </p:txBody>
      </p:sp>
    </p:spTree>
    <p:extLst>
      <p:ext uri="{BB962C8B-B14F-4D97-AF65-F5344CB8AC3E}">
        <p14:creationId xmlns:p14="http://schemas.microsoft.com/office/powerpoint/2010/main" val="11776542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0" dirty="0">
                <a:rtl/>
              </a:rPr>
              <a:t>***مشاركة اللاعبين الموصى بها</a:t>
            </a:r>
            <a:endParaRPr lang="en-US" i="1" dirty="0"/>
          </a:p>
          <a:p>
            <a:pPr rtl="1"/>
            <a:r>
              <a:rPr lang="ar-xm" i="1" dirty="0">
                <a:rtl/>
              </a:rPr>
              <a:t>(ملاحظة المنسق: يُرجى التأكد من أن لديكم قدرًا كافيًا من صفات القيادة: صفة واحدة لكل فرد. ارجعوا إلى مخطط "صفات القيادة" أعلاه واكتبوا صفةً واحدةً على كل ورقة. يُرجى إعطاء صفة واحدة لكل مشارك.)</a:t>
            </a:r>
          </a:p>
          <a:p>
            <a:pPr rtl="1"/>
            <a:endParaRPr lang="en-US" i="1" dirty="0"/>
          </a:p>
          <a:p>
            <a:pPr rtl="1"/>
            <a:r>
              <a:rPr lang="ar-xm" b="1" i="0" dirty="0">
                <a:rtl/>
              </a:rPr>
              <a:t>نص المنسق: </a:t>
            </a:r>
          </a:p>
          <a:p>
            <a:pPr rtl="1"/>
            <a:r>
              <a:rPr lang="ar-xm" b="0" i="0" dirty="0">
                <a:rtl/>
              </a:rPr>
              <a:t>عند بداية التفكير في كيفية التعاون مع قادة البرنامج/القادة الإقليميين لتحقيق الأهداف المشتركة، سيكون التفكير في نقاط قوتكم فيما يتعلق بالأولمبياد الخاص أمرًا مفيدًا.</a:t>
            </a:r>
          </a:p>
          <a:p>
            <a:pPr rtl="1"/>
            <a:r>
              <a:rPr lang="ar-xm" b="0" i="0" dirty="0">
                <a:rtl/>
              </a:rPr>
              <a:t>سنُجري الآن نشاطًا لتقييم نقاط القوة لاستعراض بعض صفات القيادة وكيفية ارتباطها بأدواركم القيادية كقادة أُسر في الأولمبياد الخاص. </a:t>
            </a:r>
          </a:p>
          <a:p>
            <a:pPr rtl="1"/>
            <a:r>
              <a:rPr lang="ar-xm" b="0" i="0" dirty="0">
                <a:rtl/>
              </a:rPr>
              <a:t>أولًا، يُرجى الاطلاع على صفات القيادة الموجودة في بطاقتكم والتفكير لحظة في مدى ارتباطها بأدواركم القيادية في الأولمبياد الخاص.</a:t>
            </a:r>
          </a:p>
          <a:p>
            <a:pPr rtl="1"/>
            <a:r>
              <a:rPr lang="ar-xm" b="0" i="0" dirty="0">
                <a:rtl/>
              </a:rPr>
              <a:t>ثم دعونا نقف ونتجمع في دائرة. </a:t>
            </a:r>
          </a:p>
          <a:p>
            <a:pPr rtl="1"/>
            <a:r>
              <a:rPr lang="ar-xm" b="0" i="0" dirty="0">
                <a:rtl/>
              </a:rPr>
              <a:t>الآن، سنشارك نقاط القوة الموجودة في بطاقتنا الخاصة بالتناوب ونوضِّح طريقة تطبيقها في أسلوبنا أو نهجنا في القيادة. </a:t>
            </a:r>
            <a:br/>
            <a:r>
              <a:rPr lang="ar-xm" b="0" i="0" dirty="0">
                <a:rtl/>
              </a:rPr>
              <a:t>عند الانتهاء من مشاركة نقاط قوتكم، مرِّروها إلى الشخص الموجود على يساركم. </a:t>
            </a:r>
            <a:br/>
            <a:r>
              <a:rPr lang="ar-xm" b="0" i="0" dirty="0">
                <a:rtl/>
              </a:rPr>
              <a:t>يوضِّح الشخص الجديد الذي يحمل البطاقة كيفية تطبيق نقاط القوة هذه عليه أو الطريقة التي لاحظ بها ذلك في أدواره القيادية، بالإضافة إلى مشاركة بطاقة نقاط القوة الخاصة به. </a:t>
            </a:r>
          </a:p>
          <a:p>
            <a:pPr rtl="1"/>
            <a:r>
              <a:rPr lang="ar-xm" b="0" i="0" dirty="0">
                <a:rtl/>
              </a:rPr>
              <a:t>سأبدأ.</a:t>
            </a:r>
          </a:p>
          <a:p>
            <a:pPr rtl="1"/>
            <a:endParaRPr lang="en-US" b="0" i="0" dirty="0"/>
          </a:p>
          <a:p>
            <a:pPr rtl="1"/>
            <a:r>
              <a:rPr lang="ar-xm" b="0" i="0" dirty="0">
                <a:rtl/>
              </a:rPr>
              <a:t>عمل جماعي رائع! لنعد مرة أخرى إلى مقاعدنا.</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50</a:t>
            </a:fld>
            <a:endParaRPr lang="en-US" dirty="0"/>
          </a:p>
        </p:txBody>
      </p:sp>
    </p:spTree>
    <p:extLst>
      <p:ext uri="{BB962C8B-B14F-4D97-AF65-F5344CB8AC3E}">
        <p14:creationId xmlns:p14="http://schemas.microsoft.com/office/powerpoint/2010/main" val="14662170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0" dirty="0">
                <a:rtl/>
              </a:rPr>
              <a:t>***مشاركة اللاعبين الموصى بها</a:t>
            </a:r>
          </a:p>
          <a:p>
            <a:pPr marL="0" marR="0" lvl="0" indent="0" algn="r" defTabSz="457200" rtl="1" eaLnBrk="1" fontAlgn="auto" latinLnBrk="0" hangingPunct="1">
              <a:lnSpc>
                <a:spcPct val="100000"/>
              </a:lnSpc>
              <a:spcBef>
                <a:spcPts val="0"/>
              </a:spcBef>
              <a:spcAft>
                <a:spcPts val="0"/>
              </a:spcAft>
              <a:buClrTx/>
              <a:buSzTx/>
              <a:buFontTx/>
              <a:buNone/>
              <a:tabLst/>
              <a:defRPr/>
            </a:pPr>
            <a:r>
              <a:rPr lang="ar-xm" b="0" i="1" dirty="0">
                <a:rtl/>
              </a:rPr>
              <a:t>(ملاحظة المنسق: يُرجى اختتام النشاط بفكرة جماعية حول نقاط القوة التي تم تحديدها)</a:t>
            </a:r>
          </a:p>
          <a:p>
            <a:pPr rtl="1"/>
            <a:endParaRPr lang="en-US" dirty="0"/>
          </a:p>
          <a:p>
            <a:pPr marL="0" marR="0" lvl="0" indent="0" algn="r" defTabSz="457200" rtl="1" eaLnBrk="1" fontAlgn="auto" latinLnBrk="0" hangingPunct="1">
              <a:lnSpc>
                <a:spcPct val="100000"/>
              </a:lnSpc>
              <a:spcBef>
                <a:spcPts val="0"/>
              </a:spcBef>
              <a:spcAft>
                <a:spcPts val="0"/>
              </a:spcAft>
              <a:buClrTx/>
              <a:buSzTx/>
              <a:buFontTx/>
              <a:buNone/>
              <a:tabLst/>
              <a:defRPr/>
            </a:pPr>
            <a:r>
              <a:rPr lang="ar-xm" b="1" i="0" dirty="0">
                <a:rtl/>
              </a:rPr>
              <a:t>نص المنسق: </a:t>
            </a:r>
            <a:endParaRPr lang="en-US" dirty="0"/>
          </a:p>
          <a:p>
            <a:pPr marL="0" marR="0" lvl="0" indent="0" algn="r" defTabSz="457200" rtl="1" eaLnBrk="1" fontAlgn="auto" latinLnBrk="0" hangingPunct="1">
              <a:lnSpc>
                <a:spcPct val="100000"/>
              </a:lnSpc>
              <a:spcBef>
                <a:spcPts val="0"/>
              </a:spcBef>
              <a:spcAft>
                <a:spcPts val="0"/>
              </a:spcAft>
              <a:buClrTx/>
              <a:buSzTx/>
              <a:buFontTx/>
              <a:buNone/>
              <a:tabLst/>
              <a:defRPr/>
            </a:pPr>
            <a:r>
              <a:rPr lang="ar-xm" b="0" i="0" dirty="0">
                <a:rtl/>
              </a:rPr>
              <a:t>كما تلاحظون، تتضاعف نقاط القوة الفردية لدينا عندما نعمل معًا في دائرة نقاط القوة. تذكَّروا هذا عندما نفترق عن بعضنا البعض في نهاية التدريب واعلموا أن لدينا قادة أُسر يتميَّزون بمجموعة من نقاط القوة! </a:t>
            </a:r>
          </a:p>
          <a:p>
            <a:pPr marL="0" marR="0" lvl="0" indent="0" algn="r" defTabSz="457200" rtl="1" eaLnBrk="1" fontAlgn="auto" latinLnBrk="0" hangingPunct="1">
              <a:lnSpc>
                <a:spcPct val="100000"/>
              </a:lnSpc>
              <a:spcBef>
                <a:spcPts val="0"/>
              </a:spcBef>
              <a:spcAft>
                <a:spcPts val="0"/>
              </a:spcAft>
              <a:buClrTx/>
              <a:buSzTx/>
              <a:buFontTx/>
              <a:buNone/>
              <a:tabLst/>
              <a:defRPr/>
            </a:pPr>
            <a:r>
              <a:rPr lang="ar-xm" b="0" i="0" dirty="0">
                <a:rtl/>
              </a:rPr>
              <a:t>ما رأيكم؟ كيف يمكن الجمع بين هذه المجموعة المتنوعة من نقاط القوة واستخدامها لتعزيز القيادة الأسرية في الأولمبياد الخاص؟ </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51</a:t>
            </a:fld>
            <a:endParaRPr lang="en-US" dirty="0"/>
          </a:p>
        </p:txBody>
      </p:sp>
    </p:spTree>
    <p:extLst>
      <p:ext uri="{BB962C8B-B14F-4D97-AF65-F5344CB8AC3E}">
        <p14:creationId xmlns:p14="http://schemas.microsoft.com/office/powerpoint/2010/main" val="31180343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1" dirty="0">
                <a:rtl/>
              </a:rPr>
              <a:t>نص المنسق: </a:t>
            </a:r>
            <a:endParaRPr lang="en-US" dirty="0"/>
          </a:p>
          <a:p>
            <a:pPr rtl="1"/>
            <a:r>
              <a:rPr lang="ar-xm" dirty="0">
                <a:rtl/>
              </a:rPr>
              <a:t>إذن، ماذا يحدث بعد التدريب معًا لمدة يومين، وكيف يمكنكم بدء دوركم كقادة أُسر؟ </a:t>
            </a:r>
          </a:p>
          <a:p>
            <a:pPr rtl="1"/>
            <a:r>
              <a:rPr lang="ar-xm" dirty="0">
                <a:rtl/>
              </a:rPr>
              <a:t>بعد انتهاء التدريب، إن الاجتماع </a:t>
            </a:r>
            <a:r>
              <a:rPr lang="ar-xm" sz="1200" kern="100" dirty="0">
                <a:effectLst/>
                <a:latin typeface="Calibri" panose="020F0502020204030204" pitchFamily="34" charset="0"/>
                <a:cs typeface="Arial" panose="020B0604020202020204" pitchFamily="34" charset="0"/>
                <a:rtl/>
              </a:rPr>
              <a:t>مع</a:t>
            </a:r>
            <a:r>
              <a:rPr lang="ar-xm" sz="1200" kern="100" dirty="0">
                <a:effectLst/>
                <a:latin typeface="Calibri" panose="020F0502020204030204" pitchFamily="34" charset="0"/>
                <a:ea typeface="Calibri" panose="020F0502020204030204" pitchFamily="34" charset="0"/>
                <a:cs typeface="Arial" panose="020B0604020202020204" pitchFamily="34" charset="0"/>
                <a:rtl/>
              </a:rPr>
              <a:t> منسق الأسرة في برنامجكم أو أحد أعضاء فريق عمل الأولمبياد الخاص في مجتمعكم المحلي أمر مهم. في هذا الاجتماع، يمكنكم مناقشة أهدافكم وخططكم لزيادة مشاركة الأسرة في برنامجكم المحلي معه، الأمر الذي سنتطرَّق له في نهاية اليوم. في أثناء هذا الاجتماع مع فريق عمل الأولمبياد الخاص وبعد انتهائه، يمكنكم تعديل أهدافكم حسب الحاجة لضمان توافقها مع أهداف برنامجكم المحلي. يمكنكم بعد ذلك تنفيذ خطة العمل الجديدة هذه باعتباركم قادة أُسر. </a:t>
            </a:r>
          </a:p>
          <a:p>
            <a:pPr marL="0" marR="0" lvl="0" indent="0" rtl="1">
              <a:lnSpc>
                <a:spcPct val="107000"/>
              </a:lnSpc>
              <a:spcBef>
                <a:spcPts val="0"/>
              </a:spcBef>
              <a:spcAft>
                <a:spcPts val="800"/>
              </a:spcAft>
              <a:buFont typeface="+mj-lt"/>
              <a:buNone/>
            </a:pP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rtl="1">
              <a:lnSpc>
                <a:spcPct val="107000"/>
              </a:lnSpc>
              <a:spcBef>
                <a:spcPts val="0"/>
              </a:spcBef>
              <a:spcAft>
                <a:spcPts val="800"/>
              </a:spcAft>
              <a:buFont typeface="+mj-lt"/>
              <a:buNone/>
            </a:pPr>
            <a:r>
              <a:rPr lang="ar-xm" sz="1200" kern="100" dirty="0">
                <a:effectLst/>
                <a:latin typeface="Calibri" panose="020F0502020204030204" pitchFamily="34" charset="0"/>
                <a:ea typeface="Calibri" panose="020F0502020204030204" pitchFamily="34" charset="0"/>
                <a:cs typeface="Arial" panose="020B0604020202020204" pitchFamily="34" charset="0"/>
                <a:rtl/>
              </a:rPr>
              <a:t>في أثناء فترة القيام بأدوار قائد الأسرة، يُرجى التأكد من المتابعة مع جهة اتصال البرنامج المحلي لديكم بصفة منتظمة للإبلاغ عن الملاحظات أو النجاحات المحقَّقة أو العقبات. تذكَّروا أنكم لستم بمفردكم، وأننا نعمل جميعًا معًا من أجل تحقيق أهداف البرنامج!</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52</a:t>
            </a:fld>
            <a:endParaRPr lang="en-US" dirty="0"/>
          </a:p>
        </p:txBody>
      </p:sp>
    </p:spTree>
    <p:extLst>
      <p:ext uri="{BB962C8B-B14F-4D97-AF65-F5344CB8AC3E}">
        <p14:creationId xmlns:p14="http://schemas.microsoft.com/office/powerpoint/2010/main" val="31923894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1" dirty="0">
                <a:rtl/>
              </a:rPr>
              <a:t>نص المنسق: </a:t>
            </a:r>
            <a:endParaRPr lang="en-US" dirty="0"/>
          </a:p>
          <a:p>
            <a:pPr rtl="1"/>
            <a:r>
              <a:rPr lang="ar-xm" dirty="0">
                <a:rtl/>
              </a:rPr>
              <a:t>إذن، ماذا يحدث بعد التدريب معًا لمدة يومين، وكيف يمكنكم بدء دوركم كقادة أُسر؟ </a:t>
            </a:r>
          </a:p>
          <a:p>
            <a:pPr rtl="1"/>
            <a:r>
              <a:rPr lang="ar-xm" dirty="0">
                <a:rtl/>
              </a:rPr>
              <a:t>بعد انتهاء التدريب، إن الاجتماع </a:t>
            </a:r>
            <a:r>
              <a:rPr lang="ar-xm" sz="1200" kern="100" dirty="0">
                <a:effectLst/>
                <a:latin typeface="Calibri" panose="020F0502020204030204" pitchFamily="34" charset="0"/>
                <a:cs typeface="Arial" panose="020B0604020202020204" pitchFamily="34" charset="0"/>
                <a:rtl/>
              </a:rPr>
              <a:t>مع</a:t>
            </a:r>
            <a:r>
              <a:rPr lang="ar-xm" sz="1200" kern="100" dirty="0">
                <a:effectLst/>
                <a:latin typeface="Calibri" panose="020F0502020204030204" pitchFamily="34" charset="0"/>
                <a:ea typeface="Calibri" panose="020F0502020204030204" pitchFamily="34" charset="0"/>
                <a:cs typeface="Arial" panose="020B0604020202020204" pitchFamily="34" charset="0"/>
                <a:rtl/>
              </a:rPr>
              <a:t> منسق الأسرة في برنامجكم أو أحد أعضاء فريق عمل الأولمبياد الخاص في مجتمعكم المحلي أمر مهم. في هذا الاجتماع، يمكنكم مناقشة أهدافكم وخططكم لزيادة مشاركة الأسرة في برنامجكم المحلي معه، الأمر الذي سنتطرَّق له في نهاية اليوم. في أثناء هذا الاجتماع مع فريق عمل الأولمبياد الخاص وبعد انتهائه، يمكنكم تعديل أهدافكم حسب الحاجة لضمان توافقها مع أهداف برنامجكم المحلي. يمكنكم بعد ذلك تنفيذ خطة العمل الجديدة هذه باعتباركم قادة أُسر. </a:t>
            </a:r>
          </a:p>
          <a:p>
            <a:pPr marL="0" marR="0" lvl="0" indent="0" rtl="1">
              <a:lnSpc>
                <a:spcPct val="107000"/>
              </a:lnSpc>
              <a:spcBef>
                <a:spcPts val="0"/>
              </a:spcBef>
              <a:spcAft>
                <a:spcPts val="800"/>
              </a:spcAft>
              <a:buFont typeface="+mj-lt"/>
              <a:buNone/>
            </a:pP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rtl="1">
              <a:lnSpc>
                <a:spcPct val="107000"/>
              </a:lnSpc>
              <a:spcBef>
                <a:spcPts val="0"/>
              </a:spcBef>
              <a:spcAft>
                <a:spcPts val="800"/>
              </a:spcAft>
              <a:buFont typeface="+mj-lt"/>
              <a:buNone/>
            </a:pPr>
            <a:r>
              <a:rPr lang="ar-xm" sz="1200" kern="100" dirty="0">
                <a:effectLst/>
                <a:latin typeface="Calibri" panose="020F0502020204030204" pitchFamily="34" charset="0"/>
                <a:ea typeface="Calibri" panose="020F0502020204030204" pitchFamily="34" charset="0"/>
                <a:cs typeface="Arial" panose="020B0604020202020204" pitchFamily="34" charset="0"/>
                <a:rtl/>
              </a:rPr>
              <a:t>في أثناء فترة القيام بأدوار قائد الأسرة، يُرجى التأكد من المتابعة مع جهة اتصال البرنامج المحلي لديكم بصفة منتظمة للإبلاغ عن الملاحظات أو النجاحات المحقَّقة أو العقبات. تذكَّروا أنكم لستم بمفردكم، وأننا نعمل جميعًا معًا من أجل تحقيق أهداف البرنامج!</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53</a:t>
            </a:fld>
            <a:endParaRPr lang="en-US" dirty="0"/>
          </a:p>
        </p:txBody>
      </p:sp>
    </p:spTree>
    <p:extLst>
      <p:ext uri="{BB962C8B-B14F-4D97-AF65-F5344CB8AC3E}">
        <p14:creationId xmlns:p14="http://schemas.microsoft.com/office/powerpoint/2010/main" val="17945306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1" dirty="0">
                <a:rtl/>
              </a:rPr>
              <a:t>نص المنسق:</a:t>
            </a:r>
          </a:p>
          <a:p>
            <a:pPr rtl="1"/>
            <a:r>
              <a:rPr lang="ar-xm" dirty="0">
                <a:rtl/>
              </a:rPr>
              <a:t>قبل الاجتماع مع فريق عمل الأولمبياد الخاص، سيكون الحصول على فكرة عن بعض الأدوار التي يمكن لقائد الأسرة أن يؤديها أمرًا مفيدًا. ليست هذه القائمة شاملة، قد تُقدِّم لكم جهة اتصال الأولمبياد الخاص أفكارًا مختلفةً. تذكَّروا أن تنبهوا لنقاط قوتكم وأن ترجعوا إلى برنامجكم المحلي لتتوافق مهاراتكم مع احتياجاتهم.</a:t>
            </a:r>
          </a:p>
          <a:p>
            <a:pPr rtl="1"/>
            <a:r>
              <a:rPr lang="ar-xm" sz="1200" kern="100" dirty="0">
                <a:effectLst/>
                <a:ea typeface="Calibri" panose="020F0502020204030204" pitchFamily="34" charset="0"/>
                <a:cs typeface="Arial" panose="020B0604020202020204" pitchFamily="34" charset="0"/>
                <a:rtl/>
              </a:rPr>
              <a:t>قد تكون القيادة مفيدة فيما يلي: </a:t>
            </a:r>
            <a:br/>
            <a:r>
              <a:rPr lang="ar-xm" sz="1200" b="1" kern="100" dirty="0">
                <a:effectLst/>
                <a:ea typeface="Calibri" panose="020F0502020204030204" pitchFamily="34" charset="0"/>
                <a:cs typeface="Arial" panose="020B0604020202020204" pitchFamily="34" charset="0"/>
                <a:rtl/>
              </a:rPr>
              <a:t>تعيين أفراد الأسرة: </a:t>
            </a:r>
            <a:r>
              <a:rPr lang="ar-xm" sz="1200" kern="100" dirty="0">
                <a:effectLst/>
                <a:ea typeface="Calibri" panose="020F0502020204030204" pitchFamily="34" charset="0"/>
                <a:cs typeface="Arial" panose="020B0604020202020204" pitchFamily="34" charset="0"/>
                <a:rtl/>
              </a:rPr>
              <a:t>التواصل مع أُسر جديدة عن طريق رسائل البريد الإلكتروني أو الهاتف أو وسيلة الاتصال المفضَّلة في منطقتكم. قد يجد أفراد الأسرة الجُدد أن الاستماع إلى تجاربكم مع الأولمبياد الخاص أمر مفيد. سيكون الاحتفاظ بمعلومات الاتصال بالأسرة منظَّمة، على سبيل المثال، في ملف </a:t>
            </a:r>
            <a:r>
              <a:rPr lang="ar-xm" sz="1200" kern="100" dirty="0">
                <a:effectLst/>
                <a:ea typeface="Calibri" panose="020F0502020204030204" pitchFamily="34" charset="0"/>
                <a:cs typeface="Arial" panose="020B0604020202020204" pitchFamily="34" charset="0"/>
                <a:rtl val="0"/>
              </a:rPr>
              <a:t>Excel</a:t>
            </a:r>
            <a:r>
              <a:rPr lang="ar-xm" sz="1200" kern="100" dirty="0">
                <a:effectLst/>
                <a:ea typeface="Calibri" panose="020F0502020204030204" pitchFamily="34" charset="0"/>
                <a:cs typeface="Arial" panose="020B0604020202020204" pitchFamily="34" charset="0"/>
                <a:rtl/>
              </a:rPr>
              <a:t>، أمرًا مفيدًا للحفاظ على التواصل مع أفراد الأسرة على مدار السنين أيضًا. يمكنكم أيضًا تقديم الدعم للفعاليات العائلية والتخطيط لها.</a:t>
            </a:r>
          </a:p>
          <a:p>
            <a:pPr rtl="1"/>
            <a:r>
              <a:rPr lang="ar-xm" sz="1200" b="1" kern="100" dirty="0">
                <a:effectLst/>
                <a:ea typeface="Calibri" panose="020F0502020204030204" pitchFamily="34" charset="0"/>
                <a:cs typeface="Arial" panose="020B0604020202020204" pitchFamily="34" charset="0"/>
                <a:rtl/>
              </a:rPr>
              <a:t>تكوين شبكات دعم الأسرة </a:t>
            </a:r>
            <a:r>
              <a:rPr lang="ar-xm" sz="1200" b="1" kern="100" dirty="0">
                <a:effectLst/>
                <a:ea typeface="Calibri" panose="020F0502020204030204" pitchFamily="34" charset="0"/>
                <a:cs typeface="Arial" panose="020B0604020202020204" pitchFamily="34" charset="0"/>
                <a:rtl val="0"/>
              </a:rPr>
              <a:t>(FSN)</a:t>
            </a:r>
            <a:r>
              <a:rPr lang="ar-xm" sz="1200" b="0" kern="100" dirty="0">
                <a:effectLst/>
                <a:ea typeface="Calibri" panose="020F0502020204030204" pitchFamily="34" charset="0"/>
                <a:cs typeface="Arial" panose="020B0604020202020204" pitchFamily="34" charset="0"/>
                <a:rtl/>
              </a:rPr>
              <a:t>: تُوفِّر شبكات دعم الأسرة هيكلًا برمجيًا يمكن من خلاله أن تتواصل الأُسر المشاركة في الأولمبياد الخاص مع أُسر جديدة للترحيب بهم في مجتمع الأولمبياد الخاص. يتمثَّل هدف شبكات دعم الأسرة في تقديم الدعم للأُسر، وتكوين شراكات مع المنظمات المجتمعية، وتدريب قادة الأُسر الجُدد. إذا لم تتواجد شبكات دعم الأسرة في منطقتكم، فيمكنكم إلقاء نظرة على الخدمات التي تُقدِّمها المناطق الأخرى! على سبيل المثال، شبكة دعم الأسرة في إيطاليا. </a:t>
            </a:r>
          </a:p>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kern="100" dirty="0">
                <a:latin typeface="+mn-lt"/>
                <a:ea typeface="Calibri" panose="020F0502020204030204" pitchFamily="34" charset="0"/>
                <a:cs typeface="Arial" panose="020B0604020202020204" pitchFamily="34" charset="0"/>
                <a:rtl/>
              </a:rPr>
              <a:t>منتدى صحة الأسرة: </a:t>
            </a:r>
            <a:r>
              <a:rPr lang="ar-xm" sz="1200" b="0" kern="100" dirty="0">
                <a:latin typeface="+mn-lt"/>
                <a:ea typeface="Calibri" panose="020F0502020204030204" pitchFamily="34" charset="0"/>
                <a:cs typeface="Arial" panose="020B0604020202020204" pitchFamily="34" charset="0"/>
                <a:rtl/>
              </a:rPr>
              <a:t>تمنح منتديات صحة الأسرة </a:t>
            </a:r>
            <a:r>
              <a:rPr lang="ar-xm" sz="1200" b="0" kern="100" dirty="0">
                <a:latin typeface="+mn-lt"/>
                <a:ea typeface="Calibri" panose="020F0502020204030204" pitchFamily="34" charset="0"/>
                <a:cs typeface="Arial" panose="020B0604020202020204" pitchFamily="34" charset="0"/>
                <a:rtl val="0"/>
              </a:rPr>
              <a:t>(FHF)</a:t>
            </a:r>
            <a:r>
              <a:rPr lang="ar-xm" sz="1200" b="0" kern="100" dirty="0">
                <a:latin typeface="+mn-lt"/>
                <a:ea typeface="Calibri" panose="020F0502020204030204" pitchFamily="34" charset="0"/>
                <a:cs typeface="Arial" panose="020B0604020202020204" pitchFamily="34" charset="0"/>
                <a:rtl/>
              </a:rPr>
              <a:t> الوالدين ومُقدِّمي الرعاية والأشقاء فرصة للمشاركة في التثقيف في المجال الصحي والحصول على حق الوصول المباشر إلى الموارد من المهنيين في المجال الصحي وقادة المجتمع ومُقدِّمي الخدمات الاجتماعية. يمكنكم المشاركة الطوعية في التخطيط لمنتديات صحة الأسرة </a:t>
            </a:r>
            <a:r>
              <a:rPr lang="ar-xm" sz="1200" b="0" kern="100" dirty="0">
                <a:latin typeface="+mn-lt"/>
                <a:ea typeface="Calibri" panose="020F0502020204030204" pitchFamily="34" charset="0"/>
                <a:cs typeface="Arial" panose="020B0604020202020204" pitchFamily="34" charset="0"/>
                <a:rtl val="0"/>
              </a:rPr>
              <a:t>(FHF)</a:t>
            </a:r>
            <a:r>
              <a:rPr lang="ar-xm" sz="1200" b="0" kern="100" dirty="0">
                <a:latin typeface="+mn-lt"/>
                <a:ea typeface="Calibri" panose="020F0502020204030204" pitchFamily="34" charset="0"/>
                <a:cs typeface="Arial" panose="020B0604020202020204" pitchFamily="34" charset="0"/>
                <a:rtl/>
              </a:rPr>
              <a:t>، ودعوة الأُسر الأخرى للحضور، والتقديم في منتديات صحة الأسرة </a:t>
            </a:r>
            <a:r>
              <a:rPr lang="ar-xm" sz="1200" b="0" kern="100" dirty="0">
                <a:latin typeface="+mn-lt"/>
                <a:ea typeface="Calibri" panose="020F0502020204030204" pitchFamily="34" charset="0"/>
                <a:cs typeface="Arial" panose="020B0604020202020204" pitchFamily="34" charset="0"/>
                <a:rtl val="0"/>
              </a:rPr>
              <a:t>(FHF)</a:t>
            </a:r>
            <a:r>
              <a:rPr lang="ar-xm" sz="1200" b="0" kern="100" dirty="0">
                <a:latin typeface="+mn-lt"/>
                <a:ea typeface="Calibri" panose="020F0502020204030204" pitchFamily="34" charset="0"/>
                <a:cs typeface="Arial" panose="020B0604020202020204" pitchFamily="34" charset="0"/>
                <a:rtl/>
              </a:rPr>
              <a:t> بصفتكم خبراء متخصصين في موضوعات محدَّدة. </a:t>
            </a:r>
          </a:p>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kern="100" dirty="0">
                <a:effectLst/>
                <a:latin typeface="+mn-lt"/>
                <a:ea typeface="Calibri" panose="020F0502020204030204" pitchFamily="34" charset="0"/>
                <a:cs typeface="Arial" panose="020B0604020202020204" pitchFamily="34" charset="0"/>
                <a:rtl/>
              </a:rPr>
              <a:t>اللاعبون صغار السن: </a:t>
            </a:r>
            <a:r>
              <a:rPr lang="ar-xm" sz="1200" b="0" kern="100" dirty="0">
                <a:effectLst/>
                <a:latin typeface="+mn-lt"/>
                <a:ea typeface="Calibri" panose="020F0502020204030204" pitchFamily="34" charset="0"/>
                <a:cs typeface="Arial" panose="020B0604020202020204" pitchFamily="34" charset="0"/>
                <a:rtl/>
              </a:rPr>
              <a:t>يُقدِّم برنامج اللاعبين صغار السن </a:t>
            </a:r>
            <a:r>
              <a:rPr lang="ar-xm" sz="1200" b="0" kern="100" dirty="0">
                <a:effectLst/>
                <a:latin typeface="+mn-lt"/>
                <a:ea typeface="Calibri" panose="020F0502020204030204" pitchFamily="34" charset="0"/>
                <a:cs typeface="Arial" panose="020B0604020202020204" pitchFamily="34" charset="0"/>
                <a:rtl val="0"/>
              </a:rPr>
              <a:t>(YA)</a:t>
            </a:r>
            <a:r>
              <a:rPr lang="ar-xm" sz="1200" b="0" kern="100" dirty="0">
                <a:effectLst/>
                <a:latin typeface="+mn-lt"/>
                <a:ea typeface="Calibri" panose="020F0502020204030204" pitchFamily="34" charset="0"/>
                <a:cs typeface="Arial" panose="020B0604020202020204" pitchFamily="34" charset="0"/>
                <a:rtl/>
              </a:rPr>
              <a:t> الدعم المباشر للأطفال في سن عامين إلى </a:t>
            </a:r>
            <a:r>
              <a:rPr lang="" sz="1200" b="0" kern="100" dirty="0">
                <a:effectLst/>
                <a:latin typeface="+mn-lt"/>
                <a:ea typeface="Calibri" panose="020F0502020204030204" pitchFamily="34" charset="0"/>
                <a:cs typeface="Arial" panose="020B0604020202020204" pitchFamily="34" charset="0"/>
                <a:rtl val="0"/>
              </a:rPr>
              <a:t>7</a:t>
            </a:r>
            <a:r>
              <a:rPr lang="ar-xm" sz="1200" b="0" kern="100" dirty="0">
                <a:effectLst/>
                <a:latin typeface="+mn-lt"/>
                <a:ea typeface="Calibri" panose="020F0502020204030204" pitchFamily="34" charset="0"/>
                <a:cs typeface="Arial" panose="020B0604020202020204" pitchFamily="34" charset="0"/>
                <a:rtl/>
              </a:rPr>
              <a:t> أعوام من خلال أنشطة المهارات التنموية الشاملة، مما يؤثِّر في النمو الاجتماعي والمعرفي</a:t>
            </a:r>
          </a:p>
          <a:p>
            <a:pPr marL="0" marR="0" lvl="0" indent="0" algn="r" defTabSz="457200" rtl="1" eaLnBrk="1" fontAlgn="auto" latinLnBrk="0" hangingPunct="1">
              <a:lnSpc>
                <a:spcPct val="100000"/>
              </a:lnSpc>
              <a:spcBef>
                <a:spcPts val="0"/>
              </a:spcBef>
              <a:spcAft>
                <a:spcPts val="0"/>
              </a:spcAft>
              <a:buClrTx/>
              <a:buSzTx/>
              <a:buFontTx/>
              <a:buNone/>
              <a:tabLst/>
              <a:defRPr/>
            </a:pPr>
            <a:r>
              <a:rPr lang="ar-xm" sz="1200" b="0" kern="100" dirty="0">
                <a:effectLst/>
                <a:latin typeface="+mn-lt"/>
                <a:ea typeface="Calibri" panose="020F0502020204030204" pitchFamily="34" charset="0"/>
                <a:cs typeface="Arial" panose="020B0604020202020204" pitchFamily="34" charset="0"/>
                <a:rtl/>
              </a:rPr>
              <a:t>والنفسي والجسدي للأطفال صغار السن. يُنفَّذ برنامج اللاعبين صغار السن في</a:t>
            </a:r>
          </a:p>
          <a:p>
            <a:pPr marL="0" marR="0" lvl="0" indent="0" algn="r" defTabSz="457200" rtl="1" eaLnBrk="1" fontAlgn="auto" latinLnBrk="0" hangingPunct="1">
              <a:lnSpc>
                <a:spcPct val="100000"/>
              </a:lnSpc>
              <a:spcBef>
                <a:spcPts val="0"/>
              </a:spcBef>
              <a:spcAft>
                <a:spcPts val="0"/>
              </a:spcAft>
              <a:buClrTx/>
              <a:buSzTx/>
              <a:buFontTx/>
              <a:buNone/>
              <a:tabLst/>
              <a:defRPr/>
            </a:pPr>
            <a:r>
              <a:rPr lang="ar-xm" sz="1200" b="0" kern="100" dirty="0">
                <a:effectLst/>
                <a:latin typeface="+mn-lt"/>
                <a:ea typeface="Calibri" panose="020F0502020204030204" pitchFamily="34" charset="0"/>
                <a:cs typeface="Arial" panose="020B0604020202020204" pitchFamily="34" charset="0"/>
                <a:rtl/>
              </a:rPr>
              <a:t>المنازل والمدارس والمجتمعات تحت قيادة الوالدين والأُسر والمعلمين والمتطوِّعين بدعم من تدريب الأولمبياد الخاص وموارده. يمكنكم المشاركة الطوعية في أنشطة برنامج اللاعبين صغار السن أو العمل كمدرِّبين. يمكن أيضًا أن ينضم الأشقاء من سن عامين إلى </a:t>
            </a:r>
            <a:r>
              <a:rPr lang="" sz="1200" b="0" kern="100" dirty="0">
                <a:effectLst/>
                <a:latin typeface="+mn-lt"/>
                <a:ea typeface="Calibri" panose="020F0502020204030204" pitchFamily="34" charset="0"/>
                <a:cs typeface="Arial" panose="020B0604020202020204" pitchFamily="34" charset="0"/>
                <a:rtl val="0"/>
              </a:rPr>
              <a:t>7</a:t>
            </a:r>
            <a:r>
              <a:rPr lang="ar-xm" sz="1200" b="0" kern="100" dirty="0">
                <a:effectLst/>
                <a:latin typeface="+mn-lt"/>
                <a:ea typeface="Calibri" panose="020F0502020204030204" pitchFamily="34" charset="0"/>
                <a:cs typeface="Arial" panose="020B0604020202020204" pitchFamily="34" charset="0"/>
                <a:rtl/>
              </a:rPr>
              <a:t> أعوام إلى أنشطة برنامج اللاعبين صغار السن الشاملة كمشاركين مع أشقائهم ذوي الإعاقة الذهنية.</a:t>
            </a:r>
          </a:p>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kern="100" dirty="0">
                <a:effectLst/>
                <a:latin typeface="+mn-lt"/>
                <a:ea typeface="Calibri" panose="020F0502020204030204" pitchFamily="34" charset="0"/>
                <a:cs typeface="Arial" panose="020B0604020202020204" pitchFamily="34" charset="0"/>
                <a:rtl/>
              </a:rPr>
              <a:t>اللاعبون الأصحاء: </a:t>
            </a:r>
            <a:r>
              <a:rPr lang="ar-xm" sz="1200" b="0" kern="100" dirty="0">
                <a:effectLst/>
                <a:latin typeface="+mn-lt"/>
                <a:ea typeface="Calibri" panose="020F0502020204030204" pitchFamily="34" charset="0"/>
                <a:cs typeface="Arial" panose="020B0604020202020204" pitchFamily="34" charset="0"/>
                <a:rtl/>
              </a:rPr>
              <a:t>يُقدِّم برنامج اللاعبين الأصحاء "</a:t>
            </a:r>
            <a:r>
              <a:rPr lang="ar-xm" sz="1200" b="0" kern="100" dirty="0">
                <a:effectLst/>
                <a:latin typeface="+mn-lt"/>
                <a:ea typeface="Calibri" panose="020F0502020204030204" pitchFamily="34" charset="0"/>
                <a:cs typeface="Arial" panose="020B0604020202020204" pitchFamily="34" charset="0"/>
                <a:rtl val="0"/>
              </a:rPr>
              <a:t>Healthy Athletes® (HA)</a:t>
            </a:r>
            <a:r>
              <a:rPr lang="ar-xm" sz="1200" b="0" kern="100" dirty="0">
                <a:effectLst/>
                <a:latin typeface="+mn-lt"/>
                <a:ea typeface="Calibri" panose="020F0502020204030204" pitchFamily="34" charset="0"/>
                <a:cs typeface="Arial" panose="020B0604020202020204" pitchFamily="34" charset="0"/>
                <a:rtl/>
              </a:rPr>
              <a:t>" فحوصات صحية مجانية وتثقيفًا في المجال الصحي في بيئة إيجابية مُشجعة تهدف للحد من القلق الذي يعانيه أصحاب الهمم ذوو الإعاقة الذهنية عند زيارة الاختصاصيين الطبيين. يُقدِّم برنامج اللاعبين الأصحاء الفحص في تسعة جوانب مختلفة من الصحة منها طب الأطفال، والرفاه العاطفي، والعيون، والأسنان، والسمع، والعلاج الطبيعي، وطب وجراحة القدم، والإرشاد الصحي، والرياضة البدنية. باعتباركم طلبة أو متخصصين في الرعاية الصحية، يمكنكم المشاركة كمتطوِّعين في مجال الصحة.</a:t>
            </a:r>
            <a:endParaRPr lang="en-US" sz="1200" b="0" kern="100" dirty="0">
              <a:effectLst/>
              <a:ea typeface="Calibri" panose="020F0502020204030204" pitchFamily="34" charset="0"/>
              <a:cs typeface="Arial" panose="020B0604020202020204" pitchFamily="34" charset="0"/>
            </a:endParaRPr>
          </a:p>
          <a:p>
            <a:pPr rtl="1"/>
            <a:r>
              <a:rPr lang="ar-xm" sz="1200" b="1" kern="100" dirty="0">
                <a:effectLst/>
                <a:ea typeface="Calibri" panose="020F0502020204030204" pitchFamily="34" charset="0"/>
                <a:cs typeface="Arial" panose="020B0604020202020204" pitchFamily="34" charset="0"/>
                <a:rtl/>
              </a:rPr>
              <a:t>الدعوة والتمكين: </a:t>
            </a:r>
            <a:r>
              <a:rPr lang="ar-xm" sz="1200" b="0" kern="100" dirty="0">
                <a:effectLst/>
                <a:ea typeface="Calibri" panose="020F0502020204030204" pitchFamily="34" charset="0"/>
                <a:cs typeface="Arial" panose="020B0604020202020204" pitchFamily="34" charset="0"/>
                <a:rtl/>
              </a:rPr>
              <a:t>إن تولي اللاعبين مسؤولية الدفاع عن حقوقهم أمر مهم لتحقيق هدف الأولمبياد الخاص، ويمكن أن يشارك قادة الأُسر في هذه الجهود أيضًا. يمكنكم تثقيف مشرعي القوانين والمنظمات الأخرى حول العواقب الكبيرة الناتجة عن الأثر الاجتماعي والقوالب النمطية التي يعانيها الأشخاص ذوو الإعاقة الذهنية.</a:t>
            </a:r>
          </a:p>
          <a:p>
            <a:pPr rtl="1"/>
            <a:r>
              <a:rPr lang="ar-xm" sz="1200" b="0" kern="100" dirty="0">
                <a:effectLst/>
                <a:cs typeface="Arial" panose="020B0604020202020204" pitchFamily="34" charset="0"/>
                <a:rtl/>
              </a:rPr>
              <a:t>تشمل الوظائف والأدوار الأخرى جمع التبرعات لبرنامجكم، أو سرد قصص التأثير (التي سنتعرَّف عليها في الوحدة التالية)، أو أي احتياجات أخرى يتطلبها البرنامج تتوافق معها نقاط قوتكم. </a:t>
            </a:r>
          </a:p>
          <a:p>
            <a:pPr rtl="1"/>
            <a:r>
              <a:rPr lang="ar-xm" sz="1200" b="0" kern="100" dirty="0">
                <a:effectLst/>
                <a:cs typeface="Arial" panose="020B0604020202020204" pitchFamily="34" charset="0"/>
                <a:rtl/>
              </a:rPr>
              <a:t>ثمة فرص لا حصر لها، وإننا ممتنون لوجودكم معنا! </a:t>
            </a:r>
            <a:endParaRPr lang="en-US" b="0"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54</a:t>
            </a:fld>
            <a:endParaRPr lang="en-US" dirty="0"/>
          </a:p>
        </p:txBody>
      </p:sp>
    </p:spTree>
    <p:extLst>
      <p:ext uri="{BB962C8B-B14F-4D97-AF65-F5344CB8AC3E}">
        <p14:creationId xmlns:p14="http://schemas.microsoft.com/office/powerpoint/2010/main" val="35857116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0" dirty="0">
                <a:rtl/>
              </a:rPr>
              <a:t>***مشاركة اللاعبين الموصى بها</a:t>
            </a:r>
          </a:p>
          <a:p>
            <a:pPr rtl="1"/>
            <a:endParaRPr lang="en-US" dirty="0"/>
          </a:p>
          <a:p>
            <a:pPr rtl="1"/>
            <a:r>
              <a:rPr lang="ar-xm" b="1" dirty="0">
                <a:rtl/>
              </a:rPr>
              <a:t>نص المنسق: </a:t>
            </a:r>
            <a:br/>
            <a:r>
              <a:rPr lang="ar-xm" dirty="0">
                <a:rtl/>
              </a:rPr>
              <a:t>أكملتم الآن وحدتي "ما المقصود بكلمة قائد" و"ما المقصود بكلمة قائد أسرة". عمل جيد! </a:t>
            </a:r>
            <a:br/>
            <a:r>
              <a:rPr lang="ar-xm" dirty="0">
                <a:rtl/>
              </a:rPr>
              <a:t>سنأخذ الآن استراحة لتناول الغداء لمدة ساعة واحدة. عندما نعود، سنُجري جلسة تمارين تنشيطية لمدة ثلاث دقائق، قبل الانقسام إلى ورشتي العمل "سرد قصص التأثير" و"مشاركة الأشقاء". </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55</a:t>
            </a:fld>
            <a:endParaRPr lang="en-US" dirty="0"/>
          </a:p>
        </p:txBody>
      </p:sp>
    </p:spTree>
    <p:extLst>
      <p:ext uri="{BB962C8B-B14F-4D97-AF65-F5344CB8AC3E}">
        <p14:creationId xmlns:p14="http://schemas.microsoft.com/office/powerpoint/2010/main" val="10689813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0" dirty="0">
                <a:rtl/>
              </a:rPr>
              <a:t>***مشاركة اللاعبين الموصى بها </a:t>
            </a:r>
          </a:p>
          <a:p>
            <a:pPr rtl="1"/>
            <a:endParaRPr lang="en-US" b="1" dirty="0"/>
          </a:p>
          <a:p>
            <a:pPr rtl="1"/>
            <a:r>
              <a:rPr lang="ar-xm" b="1" dirty="0">
                <a:rtl/>
              </a:rPr>
              <a:t>المدة المحدَّدة: </a:t>
            </a:r>
            <a:r>
              <a:rPr lang="ar-xm" b="0" dirty="0">
                <a:rtl/>
              </a:rPr>
              <a:t>ساعة واحدة</a:t>
            </a:r>
          </a:p>
          <a:p>
            <a:pPr rtl="1"/>
            <a:endParaRPr lang="en-US" b="0" dirty="0"/>
          </a:p>
          <a:p>
            <a:pPr rtl="1"/>
            <a:r>
              <a:rPr lang="ar-xm" b="1" dirty="0">
                <a:rtl/>
              </a:rPr>
              <a:t>نص المنسق: </a:t>
            </a:r>
          </a:p>
          <a:p>
            <a:pPr rtl="1"/>
            <a:r>
              <a:rPr lang="ar-xm" b="0" dirty="0">
                <a:rtl/>
              </a:rPr>
              <a:t>مرحبًا بكم مجددًا! </a:t>
            </a:r>
          </a:p>
          <a:p>
            <a:pPr rtl="1"/>
            <a:r>
              <a:rPr lang="ar-xm" b="0" dirty="0">
                <a:rtl/>
              </a:rPr>
              <a:t>في ظهر هذا اليوم، سننقسم إلى مجموعات. سيذهب أشقاؤنا إلى حضور ورشة عمل "مشاركة الأشقاء"، بينما سيبقى أفراد الأسرة الآخرون هنا لحضور ورشة عمل "سرد قصص التأثير". </a:t>
            </a:r>
          </a:p>
          <a:p>
            <a:pPr rtl="1"/>
            <a:r>
              <a:rPr lang="ar-xm" b="0" dirty="0">
                <a:rtl/>
              </a:rPr>
              <a:t>ستُجهّزكم ورشة عمل "سرد قصص التأثير" لسرد قصص حول تأثير العمل الذي يؤديه الأولمبياد الخاص. </a:t>
            </a:r>
          </a:p>
          <a:p>
            <a:pPr rtl="1"/>
            <a:r>
              <a:rPr lang="ar-xm" b="0" dirty="0">
                <a:rtl/>
              </a:rPr>
              <a:t>ستمنح ورشة عمل "مشاركة الأشقاء" الأشقاء فرصةً للتعرُّف على بعضهم البعض ومناقشة الطريقة التي يجب اتباعها حتى يصبحوا قادة أُسر، وتحديدًا باعتبارهم أشقاءً. </a:t>
            </a:r>
          </a:p>
          <a:p>
            <a:pPr rtl="1"/>
            <a:r>
              <a:rPr lang="ar-xm" b="0" dirty="0">
                <a:rtl/>
              </a:rPr>
              <a:t>لننقسم الآن. </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56</a:t>
            </a:fld>
            <a:endParaRPr lang="en-US" dirty="0"/>
          </a:p>
        </p:txBody>
      </p:sp>
    </p:spTree>
    <p:extLst>
      <p:ext uri="{BB962C8B-B14F-4D97-AF65-F5344CB8AC3E}">
        <p14:creationId xmlns:p14="http://schemas.microsoft.com/office/powerpoint/2010/main" val="20096800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E6136-E202-9B3B-153E-BBCBD57B4C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3B8705-F202-F525-2CD5-056B1436EC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250760-1090-4C93-9ACA-905EE31F3FAB}"/>
              </a:ext>
            </a:extLst>
          </p:cNvPr>
          <p:cNvSpPr>
            <a:spLocks noGrp="1"/>
          </p:cNvSpPr>
          <p:nvPr>
            <p:ph type="body" idx="1"/>
          </p:nvPr>
        </p:nvSpPr>
        <p:spPr/>
        <p:txBody>
          <a:bodyPr rtlCol="1"/>
          <a:lstStyle/>
          <a:p>
            <a:pPr rtl="1"/>
            <a:endParaRPr lang="en-US" dirty="0"/>
          </a:p>
        </p:txBody>
      </p:sp>
      <p:sp>
        <p:nvSpPr>
          <p:cNvPr id="4" name="Slide Number Placeholder 3">
            <a:extLst>
              <a:ext uri="{FF2B5EF4-FFF2-40B4-BE49-F238E27FC236}">
                <a16:creationId xmlns:a16="http://schemas.microsoft.com/office/drawing/2014/main" id="{6A075E7F-F843-986F-FFE8-5C7A5C198FC4}"/>
              </a:ext>
            </a:extLst>
          </p:cNvPr>
          <p:cNvSpPr>
            <a:spLocks noGrp="1"/>
          </p:cNvSpPr>
          <p:nvPr>
            <p:ph type="sldNum" sz="quarter" idx="5"/>
          </p:nvPr>
        </p:nvSpPr>
        <p:spPr/>
        <p:txBody>
          <a:bodyPr rtlCol="1"/>
          <a:lstStyle/>
          <a:p>
            <a:pPr rtl="1"/>
            <a:fld id="{B1AB4960-CA66-47E0-A69E-4C8E9D6BFF86}" type="slidenum">
              <a:rPr lang="en-US" smtClean="0"/>
              <a:t>57</a:t>
            </a:fld>
            <a:endParaRPr lang="en-US" dirty="0"/>
          </a:p>
        </p:txBody>
      </p:sp>
    </p:spTree>
    <p:extLst>
      <p:ext uri="{BB962C8B-B14F-4D97-AF65-F5344CB8AC3E}">
        <p14:creationId xmlns:p14="http://schemas.microsoft.com/office/powerpoint/2010/main" val="42251558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dirty="0">
                <a:rtl/>
              </a:rPr>
              <a:t>نص المنسق:</a:t>
            </a:r>
          </a:p>
          <a:p>
            <a:pPr rtl="1"/>
            <a:r>
              <a:rPr lang="ar-xm" sz="1200" dirty="0">
                <a:effectLst/>
                <a:latin typeface="Ubuntu" panose="020B0504030602030204" pitchFamily="34" charset="0"/>
                <a:ea typeface="Calibri" panose="020F0502020204030204" pitchFamily="34" charset="0"/>
                <a:cs typeface="Times New Roman" panose="02020603050405020304" pitchFamily="18" charset="0"/>
                <a:rtl/>
              </a:rPr>
              <a:t>ثمة أنواع عديدة من القصص التي يرويها الأشخاص عن الأولمبياد الخاص. أفضلها هي القصص المتعلقة بتأثير العمل. التأثير كلمة يفكر فيها الأشخاص المختلفون بطريقة مختلفة. سنوضِّح الأمر، حيث إننا جميعًا نفكِّر بالطريقة نفسها.</a:t>
            </a:r>
            <a:endParaRPr lang="en-US"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58</a:t>
            </a:fld>
            <a:endParaRPr lang="en-US" dirty="0"/>
          </a:p>
        </p:txBody>
      </p:sp>
    </p:spTree>
    <p:extLst>
      <p:ext uri="{BB962C8B-B14F-4D97-AF65-F5344CB8AC3E}">
        <p14:creationId xmlns:p14="http://schemas.microsoft.com/office/powerpoint/2010/main" val="9986752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E5844-C636-229A-4584-31D4A6B0F7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11897C-4DCE-ABCD-6AA2-6C411341B8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DC2244-CDF5-9507-DE0F-47A2EF59BE56}"/>
              </a:ext>
            </a:extLst>
          </p:cNvPr>
          <p:cNvSpPr>
            <a:spLocks noGrp="1"/>
          </p:cNvSpPr>
          <p:nvPr>
            <p:ph type="body" idx="1"/>
          </p:nvPr>
        </p:nvSpPr>
        <p:spPr/>
        <p:txBody>
          <a:bodyPr rtlCol="1"/>
          <a:lstStyle/>
          <a:p>
            <a:pPr rtl="1"/>
            <a:r>
              <a:rPr lang="ar-xm" b="1" dirty="0">
                <a:rtl/>
              </a:rPr>
              <a:t>نص المنسق</a:t>
            </a:r>
          </a:p>
          <a:p>
            <a:pPr rtl="1"/>
            <a:r>
              <a:rPr lang="ar-xm" sz="1200" dirty="0">
                <a:effectLst/>
                <a:latin typeface="Aptos" panose="020B0004020202020204" pitchFamily="34" charset="0"/>
                <a:ea typeface="Aptos" panose="020B0004020202020204" pitchFamily="34" charset="0"/>
                <a:cs typeface="Aptos" panose="020B0004020202020204" pitchFamily="34" charset="0"/>
                <a:rtl/>
              </a:rPr>
              <a:t>قبل البدء، لنفكِّر للحظة. لقد قابلتم الكثير من اللحظات السعيدة والتحديات في الحياة، وقد يكون نسيان مقدار تطور مهارتكم أنتم وعائلتكم أمرًا سهلًا. إن سرد القصص أمر مهم، لأنه يمنحكم فرصة لمشاركة تجاربكم وقوة الأولمبياد الخاص والاحتفاء بها.  </a:t>
            </a:r>
            <a:endParaRPr lang="en-US" dirty="0"/>
          </a:p>
        </p:txBody>
      </p:sp>
      <p:sp>
        <p:nvSpPr>
          <p:cNvPr id="4" name="Slide Number Placeholder 3">
            <a:extLst>
              <a:ext uri="{FF2B5EF4-FFF2-40B4-BE49-F238E27FC236}">
                <a16:creationId xmlns:a16="http://schemas.microsoft.com/office/drawing/2014/main" id="{2A934CA9-7170-6E30-E22B-82F6E7DE92CD}"/>
              </a:ext>
            </a:extLst>
          </p:cNvPr>
          <p:cNvSpPr>
            <a:spLocks noGrp="1"/>
          </p:cNvSpPr>
          <p:nvPr>
            <p:ph type="sldNum" sz="quarter" idx="5"/>
          </p:nvPr>
        </p:nvSpPr>
        <p:spPr/>
        <p:txBody>
          <a:bodyPr rtlCol="1"/>
          <a:lstStyle/>
          <a:p>
            <a:pPr rtl="1"/>
            <a:fld id="{B1AB4960-CA66-47E0-A69E-4C8E9D6BFF86}" type="slidenum">
              <a:rPr lang="en-US" smtClean="0"/>
              <a:t>59</a:t>
            </a:fld>
            <a:endParaRPr lang="en-US" dirty="0"/>
          </a:p>
        </p:txBody>
      </p:sp>
    </p:spTree>
    <p:extLst>
      <p:ext uri="{BB962C8B-B14F-4D97-AF65-F5344CB8AC3E}">
        <p14:creationId xmlns:p14="http://schemas.microsoft.com/office/powerpoint/2010/main" val="1796593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0" dirty="0">
                <a:rtl/>
              </a:rPr>
              <a:t>***مشاركة اللاعبين الموصى بها</a:t>
            </a:r>
          </a:p>
          <a:p>
            <a:pPr rtl="1"/>
            <a:endParaRPr lang="en-US" b="0" dirty="0"/>
          </a:p>
          <a:p>
            <a:pPr rtl="1"/>
            <a:r>
              <a:rPr lang="ar-xm" b="1" dirty="0">
                <a:rtl/>
              </a:rPr>
              <a:t>نص المنسق: </a:t>
            </a:r>
          </a:p>
          <a:p>
            <a:pPr rtl="1"/>
            <a:r>
              <a:rPr lang="ar-xm" b="0" dirty="0">
                <a:rtl/>
              </a:rPr>
              <a:t>دعونا نبدأ بتقديم أنفسنا. يُرجى إدراج أسمائكم وتفاصيل مشاركتكم في الأولمبياد الخاص وأفضل شيء حدث لكم مؤخرًا. سأبدأ!</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6</a:t>
            </a:fld>
            <a:endParaRPr lang="en-US" dirty="0"/>
          </a:p>
        </p:txBody>
      </p:sp>
    </p:spTree>
    <p:extLst>
      <p:ext uri="{BB962C8B-B14F-4D97-AF65-F5344CB8AC3E}">
        <p14:creationId xmlns:p14="http://schemas.microsoft.com/office/powerpoint/2010/main" val="36328310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FC357-4633-EE26-B535-E29F2FD6CF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0F0A78-15F0-B98C-C772-4166D8F331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6DB370-CE9E-5294-DC74-89A74094A2D6}"/>
              </a:ext>
            </a:extLst>
          </p:cNvPr>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dirty="0">
                <a:rtl/>
              </a:rPr>
              <a:t>نص المنسق:</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عند التفكير فيما يُقدِّمه الأولمبياد الخاص، قد تتبادر إلى أذهانكم أشياء كثيرة. يتمثَّل الهدف المشترك فيما يُقدِّمه الأولمبياد الخاص في حل المشكلات.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في الواقع، أُنشِئ الأولمبياد الخاص ليوفِّر مساحة لحل المشكلات، حيث لم تكن الحكومات والشركات والأفراد مؤهلة بعد لذلك.</a:t>
            </a: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عندما يحل الأولمبياد الخاص المشكلات، يمكن أن يُغيِّر حياة الأشخاص. عند إيجاد حل لمشكلات كبيرة، فهذا الأمر يمثِّل تغييرات مهمة.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r>
              <a:rPr lang="ar-xm" sz="1200" dirty="0">
                <a:effectLst/>
                <a:latin typeface="Ubuntu" panose="020B0504030602030204" pitchFamily="34" charset="0"/>
                <a:ea typeface="Calibri" panose="020F0502020204030204" pitchFamily="34" charset="0"/>
                <a:cs typeface="Times New Roman" panose="02020603050405020304" pitchFamily="18" charset="0"/>
                <a:rtl/>
              </a:rPr>
              <a:t>تتعلق قصص التأثير بهذه الأنواع من التغييرات.</a:t>
            </a:r>
            <a:endParaRPr lang="en-US" sz="1000" dirty="0"/>
          </a:p>
          <a:p>
            <a:pPr rtl="1"/>
            <a:endParaRPr lang="en-US" dirty="0"/>
          </a:p>
        </p:txBody>
      </p:sp>
      <p:sp>
        <p:nvSpPr>
          <p:cNvPr id="4" name="Slide Number Placeholder 3">
            <a:extLst>
              <a:ext uri="{FF2B5EF4-FFF2-40B4-BE49-F238E27FC236}">
                <a16:creationId xmlns:a16="http://schemas.microsoft.com/office/drawing/2014/main" id="{9EB06CC7-468F-772A-959D-6E638D33F4D0}"/>
              </a:ext>
            </a:extLst>
          </p:cNvPr>
          <p:cNvSpPr>
            <a:spLocks noGrp="1"/>
          </p:cNvSpPr>
          <p:nvPr>
            <p:ph type="sldNum" sz="quarter" idx="5"/>
          </p:nvPr>
        </p:nvSpPr>
        <p:spPr/>
        <p:txBody>
          <a:bodyPr rtlCol="1"/>
          <a:lstStyle/>
          <a:p>
            <a:pPr rtl="1"/>
            <a:fld id="{B1AB4960-CA66-47E0-A69E-4C8E9D6BFF86}" type="slidenum">
              <a:rPr lang="en-US" smtClean="0"/>
              <a:t>60</a:t>
            </a:fld>
            <a:endParaRPr lang="en-US" dirty="0"/>
          </a:p>
        </p:txBody>
      </p:sp>
    </p:spTree>
    <p:extLst>
      <p:ext uri="{BB962C8B-B14F-4D97-AF65-F5344CB8AC3E}">
        <p14:creationId xmlns:p14="http://schemas.microsoft.com/office/powerpoint/2010/main" val="29086760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dirty="0">
                <a:rtl/>
              </a:rPr>
              <a:t>نص المنسق:</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نناقش حجم الأولمبياد الخاص، ولكن مقارنة بجميع الأشخاص حول العالم، فإن الأولمبياد الخاص يمثِّل مجموعة صغيرة من الأشخاص. إنكم جزء من هذه المجموعة، وتدركون سبب أهمية هذا العمل.</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ومع ذلك، ربما لا يكون بعض الأشخاص على دراية بعملنا. أُنشِئ الأولمبياد الخاص بحيث نحتفي بالقدرات والإمكانات التي يتمتع بها الأشخاص ذوو الإعاقات الذهنية والتنموية.</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r>
              <a:rPr lang="ar-xm" sz="1200" dirty="0">
                <a:effectLst/>
                <a:latin typeface="Ubuntu" panose="020B0504030602030204" pitchFamily="34" charset="0"/>
                <a:ea typeface="Calibri" panose="020F0502020204030204" pitchFamily="34" charset="0"/>
                <a:cs typeface="Times New Roman" panose="02020603050405020304" pitchFamily="18" charset="0"/>
                <a:rtl/>
              </a:rPr>
              <a:t>لذا، فإن مهمتنا تتمثَّل في مساعدة الآخرين في التعرُّف على هذه المواهب. لإنجاز مهمتنا، علينا سرد القصص التي توضح مدى أهمية الأولمبياد الخاص.</a:t>
            </a:r>
            <a:endParaRPr lang="en-US"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61</a:t>
            </a:fld>
            <a:endParaRPr lang="en-US" dirty="0"/>
          </a:p>
        </p:txBody>
      </p:sp>
    </p:spTree>
    <p:extLst>
      <p:ext uri="{BB962C8B-B14F-4D97-AF65-F5344CB8AC3E}">
        <p14:creationId xmlns:p14="http://schemas.microsoft.com/office/powerpoint/2010/main" val="9586247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dirty="0">
                <a:rtl/>
              </a:rPr>
              <a:t>نص المنسق:</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حسنًا، نتطرق هنا إلى نقطتنا الرئيسية. </a:t>
            </a:r>
            <a:b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التأثير يعني التغيير. إنه يمثِّل تغييرات في حياة الإنسان.</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توضِّح قصص التأثير ما فعله الأولمبياد الخاص لإحداث تغييرٍ في حياة أحد الأشخاص.</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تناقش قصص التأثير ما يحدث فعليًا لأحد الأشخاص، له اسم ومكان إقامة، يواجه تحديًا يتغلب عليه كل يوم.</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بدلًا من التركيز على ما نتمنى فعله، أو ما نخطط للقيام به، أو ما قد يحدث، علينا أن نركِّز على التأثير الذي حدث بالفعل! </a:t>
            </a:r>
            <a:endParaRPr lang="en-US"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62</a:t>
            </a:fld>
            <a:endParaRPr lang="en-US" dirty="0"/>
          </a:p>
        </p:txBody>
      </p:sp>
    </p:spTree>
    <p:extLst>
      <p:ext uri="{BB962C8B-B14F-4D97-AF65-F5344CB8AC3E}">
        <p14:creationId xmlns:p14="http://schemas.microsoft.com/office/powerpoint/2010/main" val="1241559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dirty="0">
                <a:rtl/>
              </a:rPr>
              <a:t>نص المنسق:</a:t>
            </a:r>
            <a:b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كل قصة لها بداية ومنتصف ونهاية.</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في بداية القصة، نتعرَّف على الحالة والأشخاص المعنيين.</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بعد ذلك، في المنتصف، يحدث شيء يُغيِّر حالة الأشخاص في القصة.</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في نهاية القصة، تُوضَّح كيفية حدوث هذا التغيير.</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إنها تشبه القصص الخيالية.</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توضح لنا "كان يا ما كان" الحالة.</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ثم يحدث شيء، وقد يكون سبب هذا الشيء شخصية خرافية سحرية.</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ونلاحظ كيف تسير الأمور. في بعض الأحيان، تنتهي القصة "بنهاية سعيدة دائمًا". وأحيانًا، تنتهي بنهاية حزينة.</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63</a:t>
            </a:fld>
            <a:endParaRPr lang="en-US" dirty="0"/>
          </a:p>
        </p:txBody>
      </p:sp>
    </p:spTree>
    <p:extLst>
      <p:ext uri="{BB962C8B-B14F-4D97-AF65-F5344CB8AC3E}">
        <p14:creationId xmlns:p14="http://schemas.microsoft.com/office/powerpoint/2010/main" val="40770147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3E67D-D8B0-FACB-3530-5D40A072A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659162-CB46-AE18-9A9D-A8CD16649B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5E6C6F-6998-6FA9-DBDE-A6F9EE2A42C6}"/>
              </a:ext>
            </a:extLst>
          </p:cNvPr>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dirty="0">
                <a:rtl/>
              </a:rPr>
              <a:t>نص المنسق:</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ينطبق النمط نفسه على قصص الأولمبياد الخاص.</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تبرز قصص الأولمبياد الخاص أيضًا قيمته بشكل مميز.</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هذا الأمر صحيح، لا سيما في الجزء الأوسط من القصة حيث تتغيَّر الأمور.</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في قصة الأولمبياد الخاص، ينصب التركيز على التغييرات التي تسبَّب فيها عمل الأولمبياد الخاص. إذا لم يكن الأولمبياد الخاص سبب هذا الإنجاز، فيمكن أن نحتفي بقصة التأثير هذه في حالة أخرى.</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ستوضِّح نهاية القصة التغيير الذي حدث في حياة الشخص مهما كان صغيرًا أو كبيرًا! إنها فرصة للحديث عن التغيير باعتباره تأثيرًا.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إذا كنتم تعتقدون أنه قد لا يكون هناك أي تغيير حدث في قصتكم، فيُرجى إمعان النظر فيها. إذا كنتم لا تزالون تواجهون مشكلة، فيمكننا دائمًا اختيار قصة أخرى عن تأثير الأولمبياد الخاص!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endParaRPr lang="en-US" dirty="0"/>
          </a:p>
        </p:txBody>
      </p:sp>
      <p:sp>
        <p:nvSpPr>
          <p:cNvPr id="4" name="Slide Number Placeholder 3">
            <a:extLst>
              <a:ext uri="{FF2B5EF4-FFF2-40B4-BE49-F238E27FC236}">
                <a16:creationId xmlns:a16="http://schemas.microsoft.com/office/drawing/2014/main" id="{DF29088D-B51D-E17C-2F86-1CFE9020A8F0}"/>
              </a:ext>
            </a:extLst>
          </p:cNvPr>
          <p:cNvSpPr>
            <a:spLocks noGrp="1"/>
          </p:cNvSpPr>
          <p:nvPr>
            <p:ph type="sldNum" sz="quarter" idx="5"/>
          </p:nvPr>
        </p:nvSpPr>
        <p:spPr/>
        <p:txBody>
          <a:bodyPr rtlCol="1"/>
          <a:lstStyle/>
          <a:p>
            <a:pPr rtl="1"/>
            <a:fld id="{B1AB4960-CA66-47E0-A69E-4C8E9D6BFF86}" type="slidenum">
              <a:rPr lang="en-US" smtClean="0"/>
              <a:t>64</a:t>
            </a:fld>
            <a:endParaRPr lang="en-US" dirty="0"/>
          </a:p>
        </p:txBody>
      </p:sp>
    </p:spTree>
    <p:extLst>
      <p:ext uri="{BB962C8B-B14F-4D97-AF65-F5344CB8AC3E}">
        <p14:creationId xmlns:p14="http://schemas.microsoft.com/office/powerpoint/2010/main" val="20932826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0" fontAlgn="base" latinLnBrk="0" hangingPunct="0">
              <a:lnSpc>
                <a:spcPct val="100000"/>
              </a:lnSpc>
              <a:spcBef>
                <a:spcPct val="30000"/>
              </a:spcBef>
              <a:spcAft>
                <a:spcPct val="0"/>
              </a:spcAft>
              <a:buClrTx/>
              <a:buSzTx/>
              <a:buFontTx/>
              <a:buNone/>
              <a:tabLst/>
              <a:defRPr/>
            </a:pPr>
            <a:r>
              <a:rPr lang="ar-xm" sz="1200" b="1" dirty="0">
                <a:rtl/>
              </a:rPr>
              <a:t>نص المنسق:</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lvl="0" indent="0" algn="r" defTabSz="457200" rtl="1" eaLnBrk="0" fontAlgn="base" latinLnBrk="0" hangingPunct="0">
              <a:lnSpc>
                <a:spcPct val="100000"/>
              </a:lnSpc>
              <a:spcBef>
                <a:spcPct val="30000"/>
              </a:spcBef>
              <a:spcAft>
                <a:spcPct val="0"/>
              </a:spcAft>
              <a:buClrTx/>
              <a:buSzTx/>
              <a:buFontTx/>
              <a:buNone/>
              <a:tabLst/>
              <a:defRPr/>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تذكَّروا أن قصص التأثير هذه تمثِّل لنا فرصةً للارتقاء بمستوى الوعي حول الأولمبياد الخاص ونشره من خلال الإشادة بفضل المنظمة في التغييرات التي تحدث.  </a:t>
            </a:r>
            <a:endParaRPr lang="en-US"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65</a:t>
            </a:fld>
            <a:endParaRPr lang="en-US" dirty="0"/>
          </a:p>
        </p:txBody>
      </p:sp>
    </p:spTree>
    <p:extLst>
      <p:ext uri="{BB962C8B-B14F-4D97-AF65-F5344CB8AC3E}">
        <p14:creationId xmlns:p14="http://schemas.microsoft.com/office/powerpoint/2010/main" val="39990275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dirty="0">
                <a:rtl/>
              </a:rPr>
              <a:t>نص المنسق:</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تذكَّروا أننا مجموعة واسعة الاطلاع، ونعرف ما يتضمنه العمل.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قد لا يعرف الكثير من الأشخاص ذلك، لكن لدينا فرصة لإخبارهم من خلال كتابة هذه القصص!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r>
              <a:rPr lang="ar-xm" sz="1200" dirty="0">
                <a:effectLst/>
                <a:latin typeface="Ubuntu" panose="020B0504030602030204" pitchFamily="34" charset="0"/>
                <a:ea typeface="Calibri" panose="020F0502020204030204" pitchFamily="34" charset="0"/>
                <a:cs typeface="Times New Roman" panose="02020603050405020304" pitchFamily="18" charset="0"/>
                <a:rtl/>
              </a:rPr>
              <a:t>بفضل كتابة قصص الأولمبياد الخاص باعتباره جهة صانعة للتغيير وعرضها بوضوح، يمكننا الارتقاء بمستوى الوعي. </a:t>
            </a:r>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66</a:t>
            </a:fld>
            <a:endParaRPr lang="en-US" dirty="0"/>
          </a:p>
        </p:txBody>
      </p:sp>
    </p:spTree>
    <p:extLst>
      <p:ext uri="{BB962C8B-B14F-4D97-AF65-F5344CB8AC3E}">
        <p14:creationId xmlns:p14="http://schemas.microsoft.com/office/powerpoint/2010/main" val="14486363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dirty="0">
                <a:rtl/>
              </a:rPr>
              <a:t>نص المنسق:</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لنتدرب معًا! ربما تكون بعض القصص واضحة جدًا لكم، لكنها قد لا توضِّح ما يُقدِّمه الأولمبياد الخاص للآخرين.</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b="1" i="1" kern="100" dirty="0">
                <a:effectLst/>
                <a:latin typeface="Ubuntu" panose="020B0504030602030204" pitchFamily="34" charset="0"/>
                <a:ea typeface="Calibri" panose="020F0502020204030204" pitchFamily="34" charset="0"/>
                <a:cs typeface="Times New Roman" panose="02020603050405020304" pitchFamily="18" charset="0"/>
                <a:rtl/>
              </a:rPr>
              <a:t>يُرجى قراءة قصة هارييت بصوتٍ عالٍ.</a:t>
            </a:r>
            <a:r>
              <a:rPr lang="ar-xm" sz="1200" i="1" kern="100" dirty="0">
                <a:effectLst/>
                <a:latin typeface="Ubuntu" panose="020B0504030602030204" pitchFamily="34" charset="0"/>
                <a:ea typeface="Calibri" panose="020F0502020204030204" pitchFamily="34" charset="0"/>
                <a:cs typeface="Times New Roman" panose="02020603050405020304" pitchFamily="18" charset="0"/>
                <a:rtl/>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باعتبارنا قادة أسر، أعلم أننا شاهدنا هذه القصة تغدو حقيقيةً ونعلم أن العمل يتضمن ما هو أكثر من مجرد ألعاب رياضية تُقدَّم لممارستها. ومع ذلك، قد يعتقد أحد الأشخاص ليس على علم بالأولمبياد الخاص أن هذا مضمون هذه القصة فحسب. يتمثَّل الأمر الذي يمكننا فعله في إضافة مزيد من التفاصيل حول العمل الذي يدخل ضمن التغييرات التي حدثت في حياة هارييت!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67</a:t>
            </a:fld>
            <a:endParaRPr lang="en-US" dirty="0"/>
          </a:p>
        </p:txBody>
      </p:sp>
    </p:spTree>
    <p:extLst>
      <p:ext uri="{BB962C8B-B14F-4D97-AF65-F5344CB8AC3E}">
        <p14:creationId xmlns:p14="http://schemas.microsoft.com/office/powerpoint/2010/main" val="24370013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rtl="1">
              <a:spcBef>
                <a:spcPts val="0"/>
              </a:spcBef>
              <a:spcAft>
                <a:spcPts val="0"/>
              </a:spcAft>
            </a:pPr>
            <a:r>
              <a:rPr lang="ar-xm" sz="1200" b="1" i="1" kern="100" dirty="0">
                <a:effectLst/>
                <a:latin typeface="Ubuntu" panose="020B0504030602030204" pitchFamily="34" charset="0"/>
                <a:ea typeface="Calibri" panose="020F0502020204030204" pitchFamily="34" charset="0"/>
                <a:cs typeface="Times New Roman" panose="02020603050405020304" pitchFamily="18" charset="0"/>
                <a:rtl/>
              </a:rPr>
              <a:t>يُرجى قراءة قصة نايجل بصوتٍ عالٍ.</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r>
              <a:rPr lang="ar-xm" sz="1200" dirty="0">
                <a:effectLst/>
                <a:latin typeface="Ubuntu" panose="020B0504030602030204" pitchFamily="34" charset="0"/>
                <a:ea typeface="Calibri" panose="020F0502020204030204" pitchFamily="34" charset="0"/>
                <a:cs typeface="Times New Roman" panose="02020603050405020304" pitchFamily="18" charset="0"/>
                <a:rtl/>
              </a:rPr>
              <a:t>ما التفاصيل التي يمكننا إضافتها في رأيكم؟ </a:t>
            </a:r>
            <a:br/>
            <a:r>
              <a:rPr lang="ar-xm" sz="1200" dirty="0">
                <a:effectLst/>
                <a:latin typeface="Ubuntu" panose="020B0504030602030204" pitchFamily="34" charset="0"/>
                <a:ea typeface="Calibri" panose="020F0502020204030204" pitchFamily="34" charset="0"/>
                <a:cs typeface="Times New Roman" panose="02020603050405020304" pitchFamily="18" charset="0"/>
                <a:rtl/>
              </a:rPr>
              <a:t>رائع!</a:t>
            </a:r>
            <a:br/>
            <a:r>
              <a:rPr lang="ar-xm" sz="1200" dirty="0">
                <a:effectLst/>
                <a:latin typeface="Ubuntu" panose="020B0504030602030204" pitchFamily="34" charset="0"/>
                <a:ea typeface="Calibri" panose="020F0502020204030204" pitchFamily="34" charset="0"/>
                <a:cs typeface="Times New Roman" panose="02020603050405020304" pitchFamily="18" charset="0"/>
                <a:rtl/>
              </a:rPr>
              <a:t>يمكننا إضافة إجابات عن أسئلة مثل مَن درَّبه؟ مَن أرشده؟ مَن وثق في قدراته وشجَّعه؟ ستعرض هذه التفاصيل تأثير الأولمبياد الخاص للآخرين خارج المنظمة على نحو أوضح. </a:t>
            </a:r>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68</a:t>
            </a:fld>
            <a:endParaRPr lang="en-US" dirty="0"/>
          </a:p>
        </p:txBody>
      </p:sp>
    </p:spTree>
    <p:extLst>
      <p:ext uri="{BB962C8B-B14F-4D97-AF65-F5344CB8AC3E}">
        <p14:creationId xmlns:p14="http://schemas.microsoft.com/office/powerpoint/2010/main" val="14634364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dirty="0">
                <a:rtl/>
              </a:rPr>
              <a:t>نص المنسق:</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والآن ما رأيكم في هذه القصة؟ </a:t>
            </a:r>
            <a:b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نعم! تمثِّل هذه القصة مثالًا رائعًا لهدفنا من إنشاء قصص التأثير.</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يتناول الجزء المميز عمل الأولمبياد الخاص. ما قدَّمه المدرِّبون واضح. من الواضح أنهم صنعوا فرقًا.</a:t>
            </a:r>
            <a:b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يوضِّح هذا تأثير عمل الأولمبياد الخاص.</a:t>
            </a: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هل يمكنكم الإشارة إلى بداية القصة ومنتصفها ونهايتها؟ </a:t>
            </a: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بالتأكيد! </a:t>
            </a:r>
            <a:b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لنناقش الأجزاء الثلاثة المختلفة.</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69</a:t>
            </a:fld>
            <a:endParaRPr lang="en-US" dirty="0"/>
          </a:p>
        </p:txBody>
      </p:sp>
    </p:spTree>
    <p:extLst>
      <p:ext uri="{BB962C8B-B14F-4D97-AF65-F5344CB8AC3E}">
        <p14:creationId xmlns:p14="http://schemas.microsoft.com/office/powerpoint/2010/main" val="2196500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1" dirty="0">
                <a:rtl/>
              </a:rPr>
              <a:t>نص المنسق: </a:t>
            </a:r>
          </a:p>
          <a:p>
            <a:pPr rtl="1"/>
            <a:r>
              <a:rPr lang="ar-xm" b="0" dirty="0">
                <a:rtl/>
              </a:rPr>
              <a:t>شكرًا لكم على المشاركة!</a:t>
            </a:r>
            <a:br/>
            <a:r>
              <a:rPr lang="ar-xm" b="0" dirty="0">
                <a:rtl/>
              </a:rPr>
              <a:t>خلال اليومين المقبلين، سيكون أمامنا مزيد من الفرص للتعرُّف على الأولمبياد الخاص وعلى أنفسنا وعلى بعضنا البعض بشكل أفضل. </a:t>
            </a:r>
            <a:br/>
            <a:r>
              <a:rPr lang="ar-xm" b="0" dirty="0">
                <a:rtl/>
              </a:rPr>
              <a:t>فيما يلي جدول أعمال اليوم الأول. </a:t>
            </a:r>
          </a:p>
          <a:p>
            <a:pPr rtl="1"/>
            <a:r>
              <a:rPr lang="ar-xm" b="0" dirty="0">
                <a:rtl/>
              </a:rPr>
              <a:t>سيتضمن صباحًا مقدمة حول الأولمبياد الخاص، ثم تليها جلسة تمارين لتنشيط اللياقة البدنية واستراحة خارجية. </a:t>
            </a:r>
          </a:p>
          <a:p>
            <a:pPr rtl="1"/>
            <a:r>
              <a:rPr lang="ar-xm" b="0" dirty="0">
                <a:rtl/>
              </a:rPr>
              <a:t>سنناقش بعد ذلك المقصود بكلٍّ من "قائد" و"قائد الأسرة"، ثم يلي ذلك استراحة تناول الغداء. </a:t>
            </a:r>
            <a:br/>
            <a:r>
              <a:rPr lang="ar-xm" b="0" dirty="0">
                <a:rtl/>
              </a:rPr>
              <a:t>في فترة الظهيرة، سيحضر الأشقاء ورشة عمل "مشاركة الأشقاء"، بينما يحضر أفراد الأسرة الآخرون ورشة عمل "سرد قصص التأثير". سنعود بعد ذلك معًا للتخطيط لأعمال الخطوة التالية. </a:t>
            </a:r>
          </a:p>
          <a:p>
            <a:pPr rtl="1"/>
            <a:r>
              <a:rPr lang="ar-xm" b="0" dirty="0">
                <a:rtl/>
              </a:rPr>
              <a:t>بعد جلسة تمارين قصيرة أخرى لتنشيط اللياقة البدنية واستراحة خارجية، سنستمع إلى كلمة متحدث ضيف في نهاية اليوم. </a:t>
            </a:r>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7</a:t>
            </a:fld>
            <a:endParaRPr lang="en-US" dirty="0"/>
          </a:p>
        </p:txBody>
      </p:sp>
    </p:spTree>
    <p:extLst>
      <p:ext uri="{BB962C8B-B14F-4D97-AF65-F5344CB8AC3E}">
        <p14:creationId xmlns:p14="http://schemas.microsoft.com/office/powerpoint/2010/main" val="7382711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rtl="1">
              <a:spcBef>
                <a:spcPts val="0"/>
              </a:spcBef>
              <a:spcAft>
                <a:spcPts val="0"/>
              </a:spcAft>
            </a:pPr>
            <a:r>
              <a:rPr lang="ar-xm" sz="1200" b="1" i="1" kern="100" dirty="0">
                <a:effectLst/>
                <a:latin typeface="Ubuntu" panose="020B0504030602030204" pitchFamily="34" charset="0"/>
                <a:ea typeface="Calibri" panose="020F0502020204030204" pitchFamily="34" charset="0"/>
                <a:cs typeface="Times New Roman" panose="02020603050405020304" pitchFamily="18" charset="0"/>
                <a:rtl/>
              </a:rPr>
              <a:t>نص المنسق:</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قصة موسكان قصة شائعة ومبهجة يعرفها الكثير من الأشخاص! كانت خجولة، وانضمت إلى الأولمبياد الخاص، والآن لم تعد خجولة. الطريقة التي سنروي بها هذه القصة ستجعلها قصة تأثير، وعلى وجه التحديد، يلزم علينا إظهار كيفية تغيُّر الحياة عند عدم الشعور بالخجل بعد الآن.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لنناقش الأجزاء الثلاثة من هذه القصة.</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أولًا، نلاحظ بوضوح أن موسكان لديها نقطة ضعف.</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بعد ذلك، يعرض هذا الجزء ما فعله الأولمبياد الخاص للتغلب على نقطة الضعف هذه بالتفصيل!</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وفي النهاية، يصف هذا الجزء - إنه أمر بالغ الأهمية وغالبًا ما تفتقده القصص - التغيير الذي حدث لموسكان وكيف يمكن ملاحظته في المنزل والمجتمع.</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إذا تمكنَّا من كتابة نسخة أطول، فيمكننا إضافة مزيدٍ من التفاصيل والعبارات المقتبسة من اللاعبة ووالدتها.</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b="1" i="1" kern="100" dirty="0">
                <a:effectLst/>
                <a:latin typeface="Ubuntu" panose="020B0504030602030204" pitchFamily="34" charset="0"/>
                <a:ea typeface="Calibri" panose="020F0502020204030204" pitchFamily="34" charset="0"/>
                <a:cs typeface="Times New Roman" panose="02020603050405020304" pitchFamily="18" charset="0"/>
                <a:rtl/>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b="1" i="1" kern="100" dirty="0">
                <a:effectLst/>
                <a:latin typeface="Ubuntu" panose="020B0504030602030204" pitchFamily="34" charset="0"/>
                <a:ea typeface="Calibri" panose="020F0502020204030204" pitchFamily="34" charset="0"/>
                <a:cs typeface="Times New Roman" panose="02020603050405020304" pitchFamily="18" charset="0"/>
                <a:rtl/>
              </a:rPr>
              <a:t>يُرجى إبقاء الشريحة مفتوحة أثناء طرح هذا السؤال</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سأطرح عليكم سؤالًا: ما المدة التي استغرقها تأثير أعمال الأولمبياد الخاص للظهور على شخصية موسكان في رأيكم؟ هل هي عام واحد؟ أم ربما عامان؟</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b="1" kern="100" dirty="0">
                <a:effectLst/>
                <a:latin typeface="Ubuntu" panose="020B0504030602030204" pitchFamily="34" charset="0"/>
                <a:ea typeface="Calibri" panose="020F0502020204030204" pitchFamily="34" charset="0"/>
                <a:cs typeface="Times New Roman" panose="02020603050405020304" pitchFamily="18" charset="0"/>
                <a:rtl/>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b="1" i="1" kern="100" dirty="0">
                <a:effectLst/>
                <a:latin typeface="Ubuntu" panose="020B0504030602030204" pitchFamily="34" charset="0"/>
                <a:ea typeface="Calibri" panose="020F0502020204030204" pitchFamily="34" charset="0"/>
                <a:cs typeface="Times New Roman" panose="02020603050405020304" pitchFamily="18" charset="0"/>
                <a:rtl/>
              </a:rPr>
              <a:t>أطلقوا العنان لأفكاركم للتعبير عما بداخلكم.</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من الضروري أن نعرف أن ظهور التأثير يستغرق وقتًا. تعرض قصص التأثير الرائعة تأثير عمل الأولمبياد الخاص على مدار أشهر أو حتى أعوام.</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70</a:t>
            </a:fld>
            <a:endParaRPr lang="en-US" dirty="0"/>
          </a:p>
        </p:txBody>
      </p:sp>
    </p:spTree>
    <p:extLst>
      <p:ext uri="{BB962C8B-B14F-4D97-AF65-F5344CB8AC3E}">
        <p14:creationId xmlns:p14="http://schemas.microsoft.com/office/powerpoint/2010/main" val="560174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xm" sz="1200" b="1" i="1" kern="100" dirty="0">
                <a:effectLst/>
                <a:latin typeface="Ubuntu" panose="020B0504030602030204" pitchFamily="34" charset="0"/>
                <a:ea typeface="Calibri" panose="020F0502020204030204" pitchFamily="34" charset="0"/>
                <a:cs typeface="Times New Roman" panose="02020603050405020304" pitchFamily="18" charset="0"/>
                <a:rtl/>
              </a:rPr>
              <a:t>يُرجى قراءة القصة بصوتٍ عالٍ، </a:t>
            </a:r>
            <a:r>
              <a:rPr lang="ar-xm" sz="1200" b="1" i="1" dirty="0">
                <a:effectLst/>
                <a:latin typeface="Ubuntu" panose="020B0504030602030204" pitchFamily="34" charset="0"/>
                <a:ea typeface="Calibri" panose="020F0502020204030204" pitchFamily="34" charset="0"/>
                <a:cs typeface="Times New Roman" panose="02020603050405020304" pitchFamily="18" charset="0"/>
                <a:rtl/>
              </a:rPr>
              <a:t>ثم الانتقال إلى الشريحة التالية.</a:t>
            </a:r>
            <a:endParaRPr lang="en-US" i="1"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71</a:t>
            </a:fld>
            <a:endParaRPr lang="en-US" dirty="0"/>
          </a:p>
        </p:txBody>
      </p:sp>
    </p:spTree>
    <p:extLst>
      <p:ext uri="{BB962C8B-B14F-4D97-AF65-F5344CB8AC3E}">
        <p14:creationId xmlns:p14="http://schemas.microsoft.com/office/powerpoint/2010/main" val="24317637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rtl="1">
              <a:spcBef>
                <a:spcPts val="0"/>
              </a:spcBef>
              <a:spcAft>
                <a:spcPts val="0"/>
              </a:spcAft>
            </a:pPr>
            <a:r>
              <a:rPr lang="ar-xm" sz="1200" b="1" kern="100" dirty="0">
                <a:effectLst/>
                <a:latin typeface="Ubuntu" panose="020B0504030602030204" pitchFamily="34" charset="0"/>
                <a:ea typeface="Calibri" panose="020F0502020204030204" pitchFamily="34" charset="0"/>
                <a:cs typeface="Times New Roman" panose="02020603050405020304" pitchFamily="18" charset="0"/>
                <a:rtl/>
              </a:rPr>
              <a:t>نص المنسق:</a:t>
            </a: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لنلقِ نظرةً عن كثب على هذه القصة. يمكنكم ملاحظة أنها تتناول أنواعًا مختلفةً من العمل والتأثير. ومع ذلك، إنها قصيرة جدًا.</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b="1" i="1" kern="100" dirty="0">
                <a:effectLst/>
                <a:latin typeface="Ubuntu" panose="020B0504030602030204" pitchFamily="34" charset="0"/>
                <a:ea typeface="Calibri" panose="020F0502020204030204" pitchFamily="34" charset="0"/>
                <a:cs typeface="Times New Roman" panose="02020603050405020304" pitchFamily="18" charset="0"/>
                <a:rtl/>
              </a:rPr>
              <a:t>يُرجى قراءة الأسئلة على اليمين والسماح للحضور بالإجابة عنها.</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b="1" kern="100" dirty="0">
                <a:effectLst/>
                <a:latin typeface="Ubuntu" panose="020B0504030602030204" pitchFamily="34" charset="0"/>
                <a:ea typeface="Calibri" panose="020F0502020204030204" pitchFamily="34" charset="0"/>
                <a:cs typeface="Times New Roman" panose="02020603050405020304" pitchFamily="18" charset="0"/>
                <a:rtl/>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b="1" i="1" kern="100" dirty="0">
                <a:effectLst/>
                <a:latin typeface="Ubuntu" panose="020B0504030602030204" pitchFamily="34" charset="0"/>
                <a:ea typeface="Calibri" panose="020F0502020204030204" pitchFamily="34" charset="0"/>
                <a:cs typeface="Times New Roman" panose="02020603050405020304" pitchFamily="18" charset="0"/>
                <a:rtl/>
              </a:rPr>
              <a:t>ملاحظة للمشرف: لاحظت بولين حدوث حالات تنمُّر، مثلما حدث عندما كانت أصغر سنًا. تحتاج بولين إلى اكتساب الثقة والمهارات اللازمة للمساعدة في التغلب على نقطة الضعف هذه.</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b="1" i="1" kern="100" dirty="0">
                <a:effectLst/>
                <a:latin typeface="Ubuntu" panose="020B0504030602030204" pitchFamily="34" charset="0"/>
                <a:ea typeface="Calibri" panose="020F0502020204030204" pitchFamily="34" charset="0"/>
                <a:cs typeface="Times New Roman" panose="02020603050405020304" pitchFamily="18" charset="0"/>
                <a:rtl/>
              </a:rPr>
              <a:t>تمثَّل عمل الأولمبياد الخاص في تدريب بولين. وتمثَّل عمل بولين في تعلُّم المهارات وممارستها ثم تطبيقها من خلال التحدث.</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r>
              <a:rPr lang="ar-xm" sz="1200" b="1" i="1" dirty="0">
                <a:effectLst/>
                <a:latin typeface="Ubuntu" panose="020B0504030602030204" pitchFamily="34" charset="0"/>
                <a:ea typeface="Calibri" panose="020F0502020204030204" pitchFamily="34" charset="0"/>
                <a:cs typeface="Times New Roman" panose="02020603050405020304" pitchFamily="18" charset="0"/>
                <a:rtl/>
              </a:rPr>
              <a:t>كانت بولين السبب الحقيقي وراء التغيير الذي أحدثه الأولمبياد الخاص: طالبة واحدة على الأقل لديها وجهة نظر جديدة حول التنُّمر وقرَّرت اتخاذ إجراءٍ بمفردها عند مشاهدة حدوث ذلك.</a:t>
            </a:r>
            <a:endParaRPr lang="en-US"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72</a:t>
            </a:fld>
            <a:endParaRPr lang="en-US" dirty="0"/>
          </a:p>
        </p:txBody>
      </p:sp>
    </p:spTree>
    <p:extLst>
      <p:ext uri="{BB962C8B-B14F-4D97-AF65-F5344CB8AC3E}">
        <p14:creationId xmlns:p14="http://schemas.microsoft.com/office/powerpoint/2010/main" val="15521479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rtl="1">
              <a:spcBef>
                <a:spcPts val="0"/>
              </a:spcBef>
              <a:spcAft>
                <a:spcPts val="0"/>
              </a:spcAft>
            </a:pPr>
            <a:r>
              <a:rPr lang="ar-xm" sz="1200" b="1" kern="100" dirty="0">
                <a:effectLst/>
                <a:latin typeface="Ubuntu" panose="020B0504030602030204" pitchFamily="34" charset="0"/>
                <a:ea typeface="Calibri" panose="020F0502020204030204" pitchFamily="34" charset="0"/>
                <a:cs typeface="Times New Roman" panose="02020603050405020304" pitchFamily="18" charset="0"/>
                <a:rtl/>
              </a:rPr>
              <a:t>نص المنسق:</a:t>
            </a: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تمثِّل ضرورة تحويل تركيزنا من وصف العمل إلى وصف التغيير أحد أسباب صعوبة كتابة قصص التأثير.</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العمل لا يعني التغيير. تذكَّروا أن العمل يسمح بحدوث التغيير فقط. العمل لا يعني التغيير. يمكننا كتابة قصص التأثير لوصف التغيير!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r>
              <a:rPr lang="ar-xm" sz="1200" dirty="0">
                <a:effectLst/>
                <a:latin typeface="Ubuntu" panose="020B0504030602030204" pitchFamily="34" charset="0"/>
                <a:ea typeface="Calibri" panose="020F0502020204030204" pitchFamily="34" charset="0"/>
                <a:cs typeface="Times New Roman" panose="02020603050405020304" pitchFamily="18" charset="0"/>
                <a:rtl/>
              </a:rPr>
              <a:t>بصفتنا قادة أُسر، نُلاحظ التأثير الحقيقي للأولمبياد الخاص، ويمكننا مشاركة القصص حوله! </a:t>
            </a:r>
            <a:endParaRPr lang="en-US"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73</a:t>
            </a:fld>
            <a:endParaRPr lang="en-US" dirty="0"/>
          </a:p>
        </p:txBody>
      </p:sp>
    </p:spTree>
    <p:extLst>
      <p:ext uri="{BB962C8B-B14F-4D97-AF65-F5344CB8AC3E}">
        <p14:creationId xmlns:p14="http://schemas.microsoft.com/office/powerpoint/2010/main" val="25282063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kern="100" dirty="0">
                <a:effectLst/>
                <a:latin typeface="Ubuntu" panose="020B0504030602030204" pitchFamily="34" charset="0"/>
                <a:ea typeface="Calibri" panose="020F0502020204030204" pitchFamily="34" charset="0"/>
                <a:cs typeface="Times New Roman" panose="02020603050405020304" pitchFamily="18" charset="0"/>
                <a:rtl/>
              </a:rPr>
              <a:t>نص المنسق:</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ثمة الكثير من الأُسر حول العالم تلاحظ تأثير عمل الأولمبياد الخاص.</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لهذا السبب، فإننا نشارككم ورشة العمل هذه.</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إنكم أحد أفضل المصادر لقصص التأثير لأنكم تعملون في هذا الأمر لفترات تمتد لأشهر وسنوات إلى أن يظهر تأثير العمل بوضوح.</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74</a:t>
            </a:fld>
            <a:endParaRPr lang="en-US" dirty="0"/>
          </a:p>
        </p:txBody>
      </p:sp>
    </p:spTree>
    <p:extLst>
      <p:ext uri="{BB962C8B-B14F-4D97-AF65-F5344CB8AC3E}">
        <p14:creationId xmlns:p14="http://schemas.microsoft.com/office/powerpoint/2010/main" val="2789117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rtl="1">
              <a:spcBef>
                <a:spcPts val="0"/>
              </a:spcBef>
              <a:spcAft>
                <a:spcPts val="0"/>
              </a:spcAft>
            </a:pPr>
            <a:r>
              <a:rPr lang="ar-xm" sz="1200" b="1" kern="100" dirty="0">
                <a:effectLst/>
                <a:latin typeface="Ubuntu" panose="020B0504030602030204" pitchFamily="34" charset="0"/>
                <a:ea typeface="Calibri" panose="020F0502020204030204" pitchFamily="34" charset="0"/>
                <a:cs typeface="Times New Roman" panose="02020603050405020304" pitchFamily="18" charset="0"/>
                <a:rtl/>
              </a:rPr>
              <a:t>نص المنسق:</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فكِّروا في الأشخاص الذين يؤدون أعمال الأولمبياد الخاص (فريق العمل، والمتطوِّعين، وما إلى ذلك).</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حتى إن كنتم أطباءً وتصفون لأحد الأشخاص ارتداء نظارة، فكل ما تعرفونه أنه يمكنه الرؤية بشكل أفضل. ليس عليكم أن تشهدوا كيفية تغيُّر حياته.</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75</a:t>
            </a:fld>
            <a:endParaRPr lang="en-US" dirty="0"/>
          </a:p>
        </p:txBody>
      </p:sp>
    </p:spTree>
    <p:extLst>
      <p:ext uri="{BB962C8B-B14F-4D97-AF65-F5344CB8AC3E}">
        <p14:creationId xmlns:p14="http://schemas.microsoft.com/office/powerpoint/2010/main" val="20656064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rtl="1">
              <a:spcBef>
                <a:spcPts val="0"/>
              </a:spcBef>
              <a:spcAft>
                <a:spcPts val="0"/>
              </a:spcAft>
            </a:pPr>
            <a:r>
              <a:rPr lang="ar-xm" sz="1200" b="1" i="0" kern="100" dirty="0">
                <a:effectLst/>
                <a:latin typeface="Ubuntu" panose="020B0504030602030204" pitchFamily="34" charset="0"/>
                <a:ea typeface="Calibri" panose="020F0502020204030204" pitchFamily="34" charset="0"/>
                <a:cs typeface="Times New Roman" panose="02020603050405020304" pitchFamily="18" charset="0"/>
                <a:rtl/>
              </a:rPr>
              <a:t> نص المنسق</a:t>
            </a:r>
            <a:endParaRPr lang="en-US" sz="1200"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b="1" i="1" kern="100" dirty="0">
                <a:effectLst/>
                <a:latin typeface="Ubuntu" panose="020B0504030602030204" pitchFamily="34" charset="0"/>
                <a:ea typeface="Calibri" panose="020F0502020204030204" pitchFamily="34" charset="0"/>
                <a:cs typeface="Times New Roman" panose="02020603050405020304" pitchFamily="18" charset="0"/>
                <a:rtl/>
              </a:rPr>
              <a:t>ناقشوا الأمثلة المدرجة في الشريحة.</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ألقوا نظرة على هذه الأمثلة. يحتاج العمل وقتًا لرؤية التأثير </a:t>
            </a:r>
            <a:r>
              <a:rPr lang="ar-xm" sz="1200" i="1" kern="100" dirty="0">
                <a:effectLst/>
                <a:latin typeface="Ubuntu" panose="020B0504030602030204" pitchFamily="34" charset="0"/>
                <a:ea typeface="Calibri" panose="020F0502020204030204" pitchFamily="34" charset="0"/>
                <a:cs typeface="Times New Roman" panose="02020603050405020304" pitchFamily="18" charset="0"/>
                <a:rtl/>
              </a:rPr>
              <a:t>واضحًا</a:t>
            </a: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قد يعطي أحد الأشخاص دروسًا في إدارة الوقت، وقد يُقدِّم أفكارًا رائعةً يبدأ اللاعب في تنفيذها كل يوم.</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لكن لن يعرف هذا المعلم أي معلومات عن تأثير عمله. لكن الجزء الأهم بالنسبة لكم، باعتباركم قادة أُسر، وللاعبيكم أنكم ستعرفون هذا التأثير. من المهم أن تتذكَّروا أن ما تلمسونه على أرض الواقع هو الجزء الأكثر أهمية في عمل الأولمبياد الخاص.</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76</a:t>
            </a:fld>
            <a:endParaRPr lang="en-US" dirty="0"/>
          </a:p>
        </p:txBody>
      </p:sp>
    </p:spTree>
    <p:extLst>
      <p:ext uri="{BB962C8B-B14F-4D97-AF65-F5344CB8AC3E}">
        <p14:creationId xmlns:p14="http://schemas.microsoft.com/office/powerpoint/2010/main" val="37929156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kern="100" dirty="0">
                <a:effectLst/>
                <a:latin typeface="Ubuntu" panose="020B0504030602030204" pitchFamily="34" charset="0"/>
                <a:ea typeface="Calibri" panose="020F0502020204030204" pitchFamily="34" charset="0"/>
                <a:cs typeface="Times New Roman" panose="02020603050405020304" pitchFamily="18" charset="0"/>
                <a:rtl/>
              </a:rPr>
              <a:t>نص المنسق:</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يمكن أن يساعد كلٌّ من الأشخاص والأموال والتخطيط والأدوات والمعدات والعمل جميعًا في جعل التأثير ممكنًا</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r>
              <a:rPr lang="ar-xm" sz="1200" dirty="0">
                <a:effectLst/>
                <a:latin typeface="Ubuntu" panose="020B0504030602030204" pitchFamily="34" charset="0"/>
                <a:ea typeface="Calibri" panose="020F0502020204030204" pitchFamily="34" charset="0"/>
                <a:cs typeface="Times New Roman" panose="02020603050405020304" pitchFamily="18" charset="0"/>
                <a:rtl/>
              </a:rPr>
              <a:t>عند ملاحظة ذلك التأثير وكتابة قصص عن ذلك، فإنكم تساعدون في إظهار هذا التأثير للجميع!</a:t>
            </a:r>
            <a:endParaRPr lang="en-US"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77</a:t>
            </a:fld>
            <a:endParaRPr lang="en-US" dirty="0"/>
          </a:p>
        </p:txBody>
      </p:sp>
    </p:spTree>
    <p:extLst>
      <p:ext uri="{BB962C8B-B14F-4D97-AF65-F5344CB8AC3E}">
        <p14:creationId xmlns:p14="http://schemas.microsoft.com/office/powerpoint/2010/main" val="19290006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kern="100" dirty="0">
                <a:effectLst/>
                <a:latin typeface="Ubuntu" panose="020B0504030602030204" pitchFamily="34" charset="0"/>
                <a:ea typeface="Calibri" panose="020F0502020204030204" pitchFamily="34" charset="0"/>
                <a:cs typeface="Times New Roman" panose="02020603050405020304" pitchFamily="18" charset="0"/>
                <a:rtl/>
              </a:rPr>
              <a:t>نص المنسق:</a:t>
            </a:r>
            <a:endParaRPr lang="en-US" sz="1200" b="1" i="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b="1" i="1" kern="100" dirty="0">
                <a:effectLst/>
                <a:latin typeface="Ubuntu" panose="020B0504030602030204" pitchFamily="34" charset="0"/>
                <a:ea typeface="Calibri" panose="020F0502020204030204" pitchFamily="34" charset="0"/>
                <a:cs typeface="Times New Roman" panose="02020603050405020304" pitchFamily="18" charset="0"/>
                <a:rtl/>
              </a:rPr>
              <a:t>خصِّصوا حوالي خمس إلى سبع دقائق لهذه المناقشة.</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لننضم معًا.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أعتقد أننا جميعًا نؤمن بالأولمبياد الخاص.</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أعتقد أننا جميعًا نتفق مع هذه المهمة، ونعرف قيمة العمل.</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ولكن ما الذي لاحظتموه بأنفسكم ويوضح أن الأولمبياد الخاص يُغيِّر حياة الأشخاص؟ إنه يفعل ذلك الأمر، أليس كذلك؟</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نعم؟ لا؟</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ارفعوا أيديكم إذا كنتم تعتقدون أن الأولمبياد الخاص يُغيِّر حياة الأشخاص.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b="1" i="1" kern="100" dirty="0">
                <a:effectLst/>
                <a:latin typeface="Ubuntu" panose="020B0504030602030204" pitchFamily="34" charset="0"/>
                <a:ea typeface="Calibri" panose="020F0502020204030204" pitchFamily="34" charset="0"/>
                <a:cs typeface="Times New Roman" panose="02020603050405020304" pitchFamily="18" charset="0"/>
                <a:rtl/>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b="1" i="1" kern="100" dirty="0">
                <a:effectLst/>
                <a:latin typeface="Ubuntu" panose="020B0504030602030204" pitchFamily="34" charset="0"/>
                <a:ea typeface="Calibri" panose="020F0502020204030204" pitchFamily="34" charset="0"/>
                <a:cs typeface="Times New Roman" panose="02020603050405020304" pitchFamily="18" charset="0"/>
                <a:rtl/>
              </a:rPr>
              <a:t>عندما يرفع أحد الأشخاص يده، اطرحوا عليه الأسئلة الموجودة في الشريحة:</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ما المشكلة التي كان ينبغي حلها؟</a:t>
            </a:r>
            <a:b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ما العمل الذي نفَّذه الأولمبياد الخاص وصنع فرقًا؟</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ما الذي تغيَّر؟ ما الفرق الذي حدث؟ </a:t>
            </a:r>
            <a:b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عمل جيد!  شكرًا لكم على مشاركة قصة تأثير.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78</a:t>
            </a:fld>
            <a:endParaRPr lang="en-US" dirty="0"/>
          </a:p>
        </p:txBody>
      </p:sp>
    </p:spTree>
    <p:extLst>
      <p:ext uri="{BB962C8B-B14F-4D97-AF65-F5344CB8AC3E}">
        <p14:creationId xmlns:p14="http://schemas.microsoft.com/office/powerpoint/2010/main" val="3893501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kern="100" dirty="0">
                <a:effectLst/>
                <a:latin typeface="Ubuntu" panose="020B0504030602030204" pitchFamily="34" charset="0"/>
                <a:ea typeface="Calibri" panose="020F0502020204030204" pitchFamily="34" charset="0"/>
                <a:cs typeface="Times New Roman" panose="02020603050405020304" pitchFamily="18" charset="0"/>
                <a:rtl/>
              </a:rPr>
              <a:t>نص المنسق:</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بعد ذلك، لنتحدّث عن الصور.</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إنها صورة بولين من القصة السابقة.</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إنه مثال رائع على تطبيق عمل الأولمبياد الخاص على أرض الواقع.</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r>
              <a:rPr lang="ar-xm" sz="1200" dirty="0">
                <a:effectLst/>
                <a:latin typeface="Ubuntu" panose="020B0504030602030204" pitchFamily="34" charset="0"/>
                <a:ea typeface="Calibri" panose="020F0502020204030204" pitchFamily="34" charset="0"/>
                <a:cs typeface="Times New Roman" panose="02020603050405020304" pitchFamily="18" charset="0"/>
                <a:rtl/>
              </a:rPr>
              <a:t>بولين تتحدّث. فهي تجذب انتباه الجمهور! </a:t>
            </a:r>
            <a:br/>
            <a:r>
              <a:rPr lang="ar-xm" sz="1200" dirty="0">
                <a:effectLst/>
                <a:latin typeface="Ubuntu" panose="020B0504030602030204" pitchFamily="34" charset="0"/>
                <a:ea typeface="Calibri" panose="020F0502020204030204" pitchFamily="34" charset="0"/>
                <a:cs typeface="Times New Roman" panose="02020603050405020304" pitchFamily="18" charset="0"/>
                <a:rtl/>
              </a:rPr>
              <a:t>ما الذي يعجبكم في هذه الصورة؟ </a:t>
            </a:r>
          </a:p>
          <a:p>
            <a:pPr rtl="1"/>
            <a:r>
              <a:rPr lang="ar-xm" sz="1200" dirty="0">
                <a:effectLst/>
                <a:latin typeface="Ubuntu" panose="020B0504030602030204" pitchFamily="34" charset="0"/>
                <a:ea typeface="Calibri" panose="020F0502020204030204" pitchFamily="34" charset="0"/>
                <a:cs typeface="Times New Roman" panose="02020603050405020304" pitchFamily="18" charset="0"/>
                <a:rtl/>
              </a:rPr>
              <a:t>بالتأكيد! إنها قريبة جدًا لرؤية تعبيرات وجهها والتعبيرات التي تظهر على الأشخاص القريبين منها. إنها مثال رائع للصورة التي نبحث عنها.</a:t>
            </a:r>
            <a:endParaRPr lang="en-US"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79</a:t>
            </a:fld>
            <a:endParaRPr lang="en-US" dirty="0"/>
          </a:p>
        </p:txBody>
      </p:sp>
    </p:spTree>
    <p:extLst>
      <p:ext uri="{BB962C8B-B14F-4D97-AF65-F5344CB8AC3E}">
        <p14:creationId xmlns:p14="http://schemas.microsoft.com/office/powerpoint/2010/main" val="4085614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1" dirty="0">
                <a:rtl/>
              </a:rPr>
              <a:t>نص المنسق: </a:t>
            </a:r>
            <a:endParaRPr lang="en-US" dirty="0"/>
          </a:p>
          <a:p>
            <a:pPr rtl="1"/>
            <a:r>
              <a:rPr lang="ar-xm" dirty="0">
                <a:rtl/>
              </a:rPr>
              <a:t>يتكون اليوم الثاني من أنشطة يوم رياضي، ووقت لتناول الغداء، واستخلاص المعلومات من اليومين اللذين قضيناهما معًا. </a:t>
            </a:r>
            <a:br/>
            <a:r>
              <a:rPr lang="ar-xm" dirty="0">
                <a:rtl/>
              </a:rPr>
              <a:t>دعونا نبدأ! </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8</a:t>
            </a:fld>
            <a:endParaRPr lang="en-US" dirty="0"/>
          </a:p>
        </p:txBody>
      </p:sp>
    </p:spTree>
    <p:extLst>
      <p:ext uri="{BB962C8B-B14F-4D97-AF65-F5344CB8AC3E}">
        <p14:creationId xmlns:p14="http://schemas.microsoft.com/office/powerpoint/2010/main" val="6485748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rtl="1">
              <a:spcBef>
                <a:spcPts val="0"/>
              </a:spcBef>
              <a:spcAft>
                <a:spcPts val="0"/>
              </a:spcAft>
            </a:pPr>
            <a:r>
              <a:rPr lang="ar-xm" sz="1200" b="1" kern="100" dirty="0">
                <a:effectLst/>
                <a:latin typeface="Ubuntu" panose="020B0504030602030204" pitchFamily="34" charset="0"/>
                <a:ea typeface="Calibri" panose="020F0502020204030204" pitchFamily="34" charset="0"/>
                <a:cs typeface="Times New Roman" panose="02020603050405020304" pitchFamily="18" charset="0"/>
                <a:rtl/>
              </a:rPr>
              <a:t>نص المنسق:</a:t>
            </a:r>
            <a:b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 تعرض صورة الأولمبياد الخاص الجيدة العمل الجاري.</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لا يمكننا إظهار </a:t>
            </a:r>
            <a:r>
              <a:rPr lang="ar-xm" sz="1200" u="sng" kern="100" dirty="0">
                <a:effectLst/>
                <a:latin typeface="Ubuntu" panose="020B0504030602030204" pitchFamily="34" charset="0"/>
                <a:ea typeface="Calibri" panose="020F0502020204030204" pitchFamily="34" charset="0"/>
                <a:cs typeface="Times New Roman" panose="02020603050405020304" pitchFamily="18" charset="0"/>
                <a:rtl/>
              </a:rPr>
              <a:t>التأثير</a:t>
            </a: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 عادةً، لكن بإمكاننا عرض </a:t>
            </a:r>
            <a:r>
              <a:rPr lang="ar-xm" sz="1200" u="sng" kern="100" dirty="0">
                <a:effectLst/>
                <a:latin typeface="Ubuntu" panose="020B0504030602030204" pitchFamily="34" charset="0"/>
                <a:ea typeface="Calibri" panose="020F0502020204030204" pitchFamily="34" charset="0"/>
                <a:cs typeface="Times New Roman" panose="02020603050405020304" pitchFamily="18" charset="0"/>
                <a:rtl/>
              </a:rPr>
              <a:t>العمل</a:t>
            </a: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 الجاري بالتأكيد.</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يمكنكم معرفة أن هناك فتاة تقطِّع الخضار، وهناك أحد الأشخاص يحصل على لقاح، وهناك أشخاص يغسلون أيديهم بهذا الإبريق الخاص.</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إنها صور مثيرة للاهتمام، ويمكن أن تجذب انتباه أحد الأشخاص للاطلاع عليها على صفحة ويب أو موجز في وسائل التواصل الاجتماعي.</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80</a:t>
            </a:fld>
            <a:endParaRPr lang="en-US" dirty="0"/>
          </a:p>
        </p:txBody>
      </p:sp>
    </p:spTree>
    <p:extLst>
      <p:ext uri="{BB962C8B-B14F-4D97-AF65-F5344CB8AC3E}">
        <p14:creationId xmlns:p14="http://schemas.microsoft.com/office/powerpoint/2010/main" val="34096108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kern="100" dirty="0">
                <a:effectLst/>
                <a:latin typeface="Ubuntu" panose="020B0504030602030204" pitchFamily="34" charset="0"/>
                <a:ea typeface="Calibri" panose="020F0502020204030204" pitchFamily="34" charset="0"/>
                <a:cs typeface="Times New Roman" panose="02020603050405020304" pitchFamily="18" charset="0"/>
                <a:rtl/>
              </a:rPr>
              <a:t>نص المنسق:</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ما رأيكم في هذه الصور؟ </a:t>
            </a:r>
            <a:b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شكرًا على المشاركة! </a:t>
            </a:r>
            <a:b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قد لا تكون هذه الصور مثيرة للاهتمام مثل الصور السابقة، لأنها لا تحكي قصة حيث إننا لا نرى العمل الجاري. </a:t>
            </a:r>
            <a:b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إنها بالتأكيد قيِّمة ومثيرة للاهتمام بالنسبة للأشخاص الموجودين في الصورة، لكنها قد لا تمثِّل ذلك بالنسبة لجمهور خارجي. </a:t>
            </a:r>
            <a:br/>
            <a:r>
              <a:rPr lang="ar-xm" sz="1200" dirty="0">
                <a:effectLst/>
                <a:latin typeface="Ubuntu" panose="020B0504030602030204" pitchFamily="34" charset="0"/>
                <a:ea typeface="Calibri" panose="020F0502020204030204" pitchFamily="34" charset="0"/>
                <a:cs typeface="Times New Roman" panose="02020603050405020304" pitchFamily="18" charset="0"/>
                <a:rtl/>
              </a:rPr>
              <a:t>سنركِّز على إنتاج المجموعة الأولى من الصور بدلًا من ذلك. </a:t>
            </a:r>
            <a:endParaRPr lang="en-US"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81</a:t>
            </a:fld>
            <a:endParaRPr lang="en-US" dirty="0"/>
          </a:p>
        </p:txBody>
      </p:sp>
    </p:spTree>
    <p:extLst>
      <p:ext uri="{BB962C8B-B14F-4D97-AF65-F5344CB8AC3E}">
        <p14:creationId xmlns:p14="http://schemas.microsoft.com/office/powerpoint/2010/main" val="1475782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xm" sz="1200" b="1" kern="100" dirty="0">
                <a:effectLst/>
                <a:latin typeface="Ubuntu" panose="020B0504030602030204" pitchFamily="34" charset="0"/>
                <a:ea typeface="Calibri" panose="020F0502020204030204" pitchFamily="34" charset="0"/>
                <a:cs typeface="Times New Roman" panose="02020603050405020304" pitchFamily="18" charset="0"/>
                <a:rtl/>
              </a:rPr>
              <a:t>نص المنسق:</a:t>
            </a:r>
            <a:br/>
            <a:r>
              <a:rPr lang="ar-xm" sz="1200" b="0" kern="100" dirty="0">
                <a:effectLst/>
                <a:latin typeface="Ubuntu" panose="020B0504030602030204" pitchFamily="34" charset="0"/>
                <a:ea typeface="Calibri" panose="020F0502020204030204" pitchFamily="34" charset="0"/>
                <a:cs typeface="Times New Roman" panose="02020603050405020304" pitchFamily="18" charset="0"/>
                <a:rtl/>
              </a:rPr>
              <a:t>في حالة وجود مجموعة لدينا، فإن ما يمكننا فعله هو التركيز على مجموعة من الأشخاص يعملون معًا!</a:t>
            </a:r>
            <a:endParaRPr lang="en-US" b="0"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82</a:t>
            </a:fld>
            <a:endParaRPr lang="en-US" dirty="0"/>
          </a:p>
        </p:txBody>
      </p:sp>
    </p:spTree>
    <p:extLst>
      <p:ext uri="{BB962C8B-B14F-4D97-AF65-F5344CB8AC3E}">
        <p14:creationId xmlns:p14="http://schemas.microsoft.com/office/powerpoint/2010/main" val="42780305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rtl="1">
              <a:spcBef>
                <a:spcPts val="0"/>
              </a:spcBef>
              <a:spcAft>
                <a:spcPts val="0"/>
              </a:spcAft>
            </a:pPr>
            <a:r>
              <a:rPr lang="ar-xm" sz="1200" b="1" kern="100" dirty="0">
                <a:effectLst/>
                <a:latin typeface="Ubuntu" panose="020B0504030602030204" pitchFamily="34" charset="0"/>
                <a:ea typeface="Calibri" panose="020F0502020204030204" pitchFamily="34" charset="0"/>
                <a:cs typeface="Times New Roman" panose="02020603050405020304" pitchFamily="18" charset="0"/>
                <a:rtl/>
              </a:rPr>
              <a:t>نص المنسق: </a:t>
            </a:r>
            <a:br/>
            <a:r>
              <a:rPr lang="ar-xm" sz="1200" b="0" kern="100" dirty="0">
                <a:effectLst/>
                <a:latin typeface="Ubuntu" panose="020B0504030602030204" pitchFamily="34" charset="0"/>
                <a:ea typeface="Calibri" panose="020F0502020204030204" pitchFamily="34" charset="0"/>
                <a:cs typeface="Times New Roman" panose="02020603050405020304" pitchFamily="18" charset="0"/>
                <a:rtl/>
              </a:rPr>
              <a:t>ما الذي تلاحظونه في هذا التركيز؟ </a:t>
            </a:r>
            <a:b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اللاعبون أثناء العمل، نعم!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r>
              <a:rPr lang="ar-xm" sz="1200" dirty="0">
                <a:effectLst/>
                <a:latin typeface="Ubuntu" panose="020B0504030602030204" pitchFamily="34" charset="0"/>
                <a:ea typeface="Calibri" panose="020F0502020204030204" pitchFamily="34" charset="0"/>
                <a:cs typeface="Times New Roman" panose="02020603050405020304" pitchFamily="18" charset="0"/>
                <a:rtl/>
              </a:rPr>
              <a:t>نرغب في إظهار إمكانيات اللاعبين في الطهي والتسوق والمشاركة رسميًا في مسابقة.</a:t>
            </a:r>
            <a:endParaRPr lang="en-US"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83</a:t>
            </a:fld>
            <a:endParaRPr lang="en-US" dirty="0"/>
          </a:p>
        </p:txBody>
      </p:sp>
    </p:spTree>
    <p:extLst>
      <p:ext uri="{BB962C8B-B14F-4D97-AF65-F5344CB8AC3E}">
        <p14:creationId xmlns:p14="http://schemas.microsoft.com/office/powerpoint/2010/main" val="1399830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rtl="1">
              <a:spcBef>
                <a:spcPts val="0"/>
              </a:spcBef>
              <a:spcAft>
                <a:spcPts val="0"/>
              </a:spcAft>
            </a:pPr>
            <a:r>
              <a:rPr lang="ar-xm" sz="1200" b="1" kern="100" dirty="0">
                <a:effectLst/>
                <a:latin typeface="Ubuntu" panose="020B0504030602030204" pitchFamily="34" charset="0"/>
                <a:ea typeface="Calibri" panose="020F0502020204030204" pitchFamily="34" charset="0"/>
                <a:cs typeface="Times New Roman" panose="02020603050405020304" pitchFamily="18" charset="0"/>
                <a:rtl/>
              </a:rPr>
              <a:t>نص المنسق: </a:t>
            </a: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في كثير من الأحيان، يعني التقاط صورة جيدة انتظار اللحظة المناسبة.</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سأعرض عليكم صورتين.</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اُلتقِطت هذه الصورة في الوقت المناسب، عندما كان اللاعب يُقدِّم الإرشادات، وكان مرشده وآخرون يستمعون إليه.</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r>
              <a:rPr lang="ar-xm" sz="1200" dirty="0">
                <a:effectLst/>
                <a:latin typeface="Ubuntu" panose="020B0504030602030204" pitchFamily="34" charset="0"/>
                <a:ea typeface="Calibri" panose="020F0502020204030204" pitchFamily="34" charset="0"/>
                <a:cs typeface="Times New Roman" panose="02020603050405020304" pitchFamily="18" charset="0"/>
                <a:rtl/>
              </a:rPr>
              <a:t>يتطلب هذا الأمر الصبر قليلًا لانتظار تلك اللحظات، لكن الأمر يستحق ذلك!</a:t>
            </a:r>
            <a:endParaRPr lang="en-US"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84</a:t>
            </a:fld>
            <a:endParaRPr lang="en-US" dirty="0"/>
          </a:p>
        </p:txBody>
      </p:sp>
    </p:spTree>
    <p:extLst>
      <p:ext uri="{BB962C8B-B14F-4D97-AF65-F5344CB8AC3E}">
        <p14:creationId xmlns:p14="http://schemas.microsoft.com/office/powerpoint/2010/main" val="2184793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rtl="1">
              <a:spcBef>
                <a:spcPts val="0"/>
              </a:spcBef>
              <a:spcAft>
                <a:spcPts val="0"/>
              </a:spcAft>
            </a:pPr>
            <a:r>
              <a:rPr lang="ar-xm" sz="1200" b="1" kern="100" dirty="0">
                <a:effectLst/>
                <a:latin typeface="Ubuntu" panose="020B0504030602030204" pitchFamily="34" charset="0"/>
                <a:ea typeface="Calibri" panose="020F0502020204030204" pitchFamily="34" charset="0"/>
                <a:cs typeface="Times New Roman" panose="02020603050405020304" pitchFamily="18" charset="0"/>
                <a:rtl/>
              </a:rPr>
              <a:t>نص المنسق: </a:t>
            </a: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إنها الصورة التالية. </a:t>
            </a:r>
            <a:b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في هذه الصورة، يُقدِّم المرشد الإرشادات، واللاعب يشاهد فحسب.</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r>
              <a:rPr lang="ar-xm" sz="1200" dirty="0">
                <a:effectLst/>
                <a:latin typeface="Ubuntu" panose="020B0504030602030204" pitchFamily="34" charset="0"/>
                <a:ea typeface="Calibri" panose="020F0502020204030204" pitchFamily="34" charset="0"/>
                <a:cs typeface="Times New Roman" panose="02020603050405020304" pitchFamily="18" charset="0"/>
                <a:rtl/>
              </a:rPr>
              <a:t>لا توضح هذه الصورة ما يمكن للاعبة فعله. إنها تعرضها وهي تستمع فقط. يمكننا العثور على لحظة أفضل! </a:t>
            </a:r>
            <a:endParaRPr lang="en-US"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85</a:t>
            </a:fld>
            <a:endParaRPr lang="en-US" dirty="0"/>
          </a:p>
        </p:txBody>
      </p:sp>
    </p:spTree>
    <p:extLst>
      <p:ext uri="{BB962C8B-B14F-4D97-AF65-F5344CB8AC3E}">
        <p14:creationId xmlns:p14="http://schemas.microsoft.com/office/powerpoint/2010/main" val="37595700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rtl="1">
              <a:spcBef>
                <a:spcPts val="0"/>
              </a:spcBef>
              <a:spcAft>
                <a:spcPts val="0"/>
              </a:spcAft>
            </a:pPr>
            <a:r>
              <a:rPr lang="ar-xm" sz="1200" b="1" kern="100" dirty="0">
                <a:effectLst/>
                <a:latin typeface="Ubuntu" panose="020B0504030602030204" pitchFamily="34" charset="0"/>
                <a:ea typeface="Calibri" panose="020F0502020204030204" pitchFamily="34" charset="0"/>
                <a:cs typeface="Times New Roman" panose="02020603050405020304" pitchFamily="18" charset="0"/>
                <a:rtl/>
              </a:rPr>
              <a:t>نص المنسق: </a:t>
            </a: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توضِّح الصور المرفقة مع القصص أفضل الحالات للاعبين.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الوقت الذي تقضونه في الاقتراب من الشخص والتقاط صورة جيدة يستحق ذلك!</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r>
              <a:rPr lang="ar-xm" sz="1200" dirty="0">
                <a:effectLst/>
                <a:latin typeface="Ubuntu" panose="020B0504030602030204" pitchFamily="34" charset="0"/>
                <a:ea typeface="Calibri" panose="020F0502020204030204" pitchFamily="34" charset="0"/>
                <a:cs typeface="Times New Roman" panose="02020603050405020304" pitchFamily="18" charset="0"/>
                <a:rtl/>
              </a:rPr>
              <a:t>من المحتمل أن يتوقف الأشخاص ويلقوا نظرة على الصورة. وإذا بدأت القصة بموقف مثير للاهتمام، فسيتابعون القراءة.</a:t>
            </a:r>
            <a:endParaRPr lang="en-US"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86</a:t>
            </a:fld>
            <a:endParaRPr lang="en-US" dirty="0"/>
          </a:p>
        </p:txBody>
      </p:sp>
    </p:spTree>
    <p:extLst>
      <p:ext uri="{BB962C8B-B14F-4D97-AF65-F5344CB8AC3E}">
        <p14:creationId xmlns:p14="http://schemas.microsoft.com/office/powerpoint/2010/main" val="14232436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rtl="1">
              <a:spcBef>
                <a:spcPts val="0"/>
              </a:spcBef>
              <a:spcAft>
                <a:spcPts val="0"/>
              </a:spcAft>
            </a:pPr>
            <a:r>
              <a:rPr lang="ar-xm" sz="1200" b="1" kern="100" dirty="0">
                <a:effectLst/>
                <a:latin typeface="Ubuntu" panose="020B0504030602030204" pitchFamily="34" charset="0"/>
                <a:ea typeface="Calibri" panose="020F0502020204030204" pitchFamily="34" charset="0"/>
                <a:cs typeface="Times New Roman" panose="02020603050405020304" pitchFamily="18" charset="0"/>
                <a:rtl/>
              </a:rPr>
              <a:t>نص المنسق: </a:t>
            </a: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إن إقناع الأشخاص بقراءة القصص التي نكتبها أمر مهم.</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تعني القصة الرائعة أن الأشخاص سيتابعون القراءة!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r>
              <a:rPr lang="ar-xm" sz="1200" dirty="0">
                <a:effectLst/>
                <a:latin typeface="Ubuntu" panose="020B0504030602030204" pitchFamily="34" charset="0"/>
                <a:ea typeface="Calibri" panose="020F0502020204030204" pitchFamily="34" charset="0"/>
                <a:cs typeface="Times New Roman" panose="02020603050405020304" pitchFamily="18" charset="0"/>
                <a:rtl/>
              </a:rPr>
              <a:t>فيما يلي بعض النصائح لزيادة احتمالية قراءة الأشخاص لقصتكم.</a:t>
            </a:r>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87</a:t>
            </a:fld>
            <a:endParaRPr lang="en-US" dirty="0"/>
          </a:p>
        </p:txBody>
      </p:sp>
    </p:spTree>
    <p:extLst>
      <p:ext uri="{BB962C8B-B14F-4D97-AF65-F5344CB8AC3E}">
        <p14:creationId xmlns:p14="http://schemas.microsoft.com/office/powerpoint/2010/main" val="39549413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rtl="1">
              <a:spcBef>
                <a:spcPts val="0"/>
              </a:spcBef>
              <a:spcAft>
                <a:spcPts val="0"/>
              </a:spcAft>
            </a:pPr>
            <a:r>
              <a:rPr lang="ar-xm" sz="1200" b="1" kern="100" dirty="0">
                <a:effectLst/>
                <a:latin typeface="Ubuntu" panose="020B0504030602030204" pitchFamily="34" charset="0"/>
                <a:ea typeface="Calibri" panose="020F0502020204030204" pitchFamily="34" charset="0"/>
                <a:cs typeface="Times New Roman" panose="02020603050405020304" pitchFamily="18" charset="0"/>
                <a:rtl/>
              </a:rPr>
              <a:t>نص المنسق: </a:t>
            </a:r>
          </a:p>
          <a:p>
            <a:pPr marL="0" marR="0" rtl="1">
              <a:spcBef>
                <a:spcPts val="0"/>
              </a:spcBef>
              <a:spcAft>
                <a:spcPts val="0"/>
              </a:spcAft>
            </a:pPr>
            <a:r>
              <a:rPr lang="ar-xm" sz="1200" b="0" kern="100" dirty="0">
                <a:effectLst/>
                <a:latin typeface="Ubuntu" panose="020B0504030602030204" pitchFamily="34" charset="0"/>
                <a:ea typeface="Calibri" panose="020F0502020204030204" pitchFamily="34" charset="0"/>
                <a:cs typeface="Times New Roman" panose="02020603050405020304" pitchFamily="18" charset="0"/>
                <a:rtl/>
              </a:rPr>
              <a:t>هل تعلمون متى يقرر الأشخاص قراءة القصة أو عدم قراءتها؟ </a:t>
            </a:r>
            <a:br/>
            <a:r>
              <a:rPr lang="ar-xm" sz="1200" b="0" kern="100" dirty="0">
                <a:effectLst/>
                <a:latin typeface="Ubuntu" panose="020B0504030602030204" pitchFamily="34" charset="0"/>
                <a:ea typeface="Calibri" panose="020F0502020204030204" pitchFamily="34" charset="0"/>
                <a:cs typeface="Times New Roman" panose="02020603050405020304" pitchFamily="18" charset="0"/>
                <a:rtl/>
              </a:rPr>
              <a:t>نعم</a:t>
            </a:r>
            <a:r>
              <a:rPr lang="ar-xm" sz="1200" b="1" kern="100" dirty="0">
                <a:effectLst/>
                <a:latin typeface="Ubuntu" panose="020B0504030602030204" pitchFamily="34" charset="0"/>
                <a:ea typeface="Calibri" panose="020F0502020204030204" pitchFamily="34" charset="0"/>
                <a:cs typeface="Times New Roman" panose="02020603050405020304" pitchFamily="18" charset="0"/>
                <a:rtl/>
              </a:rPr>
              <a:t>، </a:t>
            </a:r>
            <a:r>
              <a:rPr lang="ar-xm" sz="1200" b="0" kern="100" dirty="0">
                <a:effectLst/>
                <a:latin typeface="Ubuntu" panose="020B0504030602030204" pitchFamily="34" charset="0"/>
                <a:ea typeface="Calibri" panose="020F0502020204030204" pitchFamily="34" charset="0"/>
                <a:cs typeface="Times New Roman" panose="02020603050405020304" pitchFamily="18" charset="0"/>
                <a:rtl/>
              </a:rPr>
              <a:t>عادةً</a:t>
            </a: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 ما يقرِّر الأشخاص قراءة القصة أم عدم قراءتها من بدايتها.</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إذا بدأت القصة باقتباس أو موقف مشوِّق ومثير للاهتمام، فمن المرجح أن تجعلوا الأشخاص يقرؤون قصتكم. وفي المقابل، قد لا تثير الحقائق اهتمام القُراء.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88</a:t>
            </a:fld>
            <a:endParaRPr lang="en-US" dirty="0"/>
          </a:p>
        </p:txBody>
      </p:sp>
    </p:spTree>
    <p:extLst>
      <p:ext uri="{BB962C8B-B14F-4D97-AF65-F5344CB8AC3E}">
        <p14:creationId xmlns:p14="http://schemas.microsoft.com/office/powerpoint/2010/main" val="2037285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xm" sz="1200" b="1" kern="100" dirty="0">
                <a:effectLst/>
                <a:latin typeface="Ubuntu" panose="020B0504030602030204" pitchFamily="34" charset="0"/>
                <a:ea typeface="Calibri" panose="020F0502020204030204" pitchFamily="34" charset="0"/>
                <a:cs typeface="Times New Roman" panose="02020603050405020304" pitchFamily="18" charset="0"/>
                <a:rtl/>
              </a:rPr>
              <a:t>نص المنسق</a:t>
            </a:r>
          </a:p>
          <a:p>
            <a:pPr marL="0" marR="0" lvl="0" indent="0" algn="r" defTabSz="914400" rtl="1" eaLnBrk="1" fontAlgn="auto" latinLnBrk="0" hangingPunct="1">
              <a:lnSpc>
                <a:spcPct val="100000"/>
              </a:lnSpc>
              <a:spcBef>
                <a:spcPts val="0"/>
              </a:spcBef>
              <a:spcAft>
                <a:spcPts val="0"/>
              </a:spcAft>
              <a:buClrTx/>
              <a:buSzTx/>
              <a:buFontTx/>
              <a:buNone/>
              <a:tabLst/>
              <a:defRPr/>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هل تلاحظون الاختلاف في هذين المثالين؟ تمعَّنوا في القراءة جيدًا! </a:t>
            </a:r>
            <a:b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لاحظوا في هذا المثال أن كلا نموذجي القصة يحتويان على المعلومات نفسها. تبدأ إحداهما بمعلومات مثيرة للاهتمام، ثم تنتقل إلى عرض الحقائق. بينما تبدأ الأخرى بالحقائق قبل الوصول إلى الاقتباس المثير للاهتمام.</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89</a:t>
            </a:fld>
            <a:endParaRPr lang="en-US" dirty="0"/>
          </a:p>
        </p:txBody>
      </p:sp>
    </p:spTree>
    <p:extLst>
      <p:ext uri="{BB962C8B-B14F-4D97-AF65-F5344CB8AC3E}">
        <p14:creationId xmlns:p14="http://schemas.microsoft.com/office/powerpoint/2010/main" val="5893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1" dirty="0">
                <a:rtl/>
              </a:rPr>
              <a:t>المدة المحدَّدة: </a:t>
            </a:r>
            <a:r>
              <a:rPr lang="ar-xm" dirty="0">
                <a:rtl/>
              </a:rPr>
              <a:t>ساعة واحدة</a:t>
            </a:r>
          </a:p>
          <a:p>
            <a:pPr rtl="1"/>
            <a:endParaRPr lang="en-US" dirty="0"/>
          </a:p>
          <a:p>
            <a:pPr marL="0" marR="0" lvl="0" indent="0" algn="r" defTabSz="457200" rtl="1" eaLnBrk="1" fontAlgn="auto" latinLnBrk="0" hangingPunct="1">
              <a:lnSpc>
                <a:spcPct val="100000"/>
              </a:lnSpc>
              <a:spcBef>
                <a:spcPts val="0"/>
              </a:spcBef>
              <a:spcAft>
                <a:spcPts val="0"/>
              </a:spcAft>
              <a:buClrTx/>
              <a:buSzTx/>
              <a:buFontTx/>
              <a:buNone/>
              <a:tabLst/>
              <a:defRPr/>
            </a:pPr>
            <a:r>
              <a:rPr lang="ar-xm" b="1" dirty="0">
                <a:rtl/>
              </a:rPr>
              <a:t>نص المنسق: </a:t>
            </a:r>
          </a:p>
          <a:p>
            <a:pPr rtl="1"/>
            <a:r>
              <a:rPr lang="ar-xm" dirty="0">
                <a:rtl/>
              </a:rPr>
              <a:t>ستناقش وحدة مقدمة حول الأولمبياد الخاص ما يلي: </a:t>
            </a:r>
          </a:p>
          <a:p>
            <a:pPr marL="228600" indent="-228600" rtl="1">
              <a:buAutoNum type="arabicPeriod"/>
            </a:pPr>
            <a:r>
              <a:rPr lang="ar-xm" dirty="0">
                <a:rtl/>
              </a:rPr>
              <a:t>نشأة الأولمبياد الخاص </a:t>
            </a:r>
          </a:p>
          <a:p>
            <a:pPr marL="228600" indent="-228600" rtl="1">
              <a:buAutoNum type="arabicPeriod"/>
            </a:pPr>
            <a:r>
              <a:rPr lang="ar-xm" dirty="0">
                <a:rtl/>
              </a:rPr>
              <a:t>بيان مهمتنا وشعارنا </a:t>
            </a:r>
          </a:p>
          <a:p>
            <a:pPr marL="228600" indent="-228600" rtl="1">
              <a:buAutoNum type="arabicPeriod"/>
            </a:pPr>
            <a:r>
              <a:rPr lang="ar-xm" dirty="0">
                <a:rtl/>
              </a:rPr>
              <a:t>الهيكل التنظيمي</a:t>
            </a:r>
          </a:p>
          <a:p>
            <a:pPr marL="228600" indent="-228600" rtl="1">
              <a:buAutoNum type="arabicPeriod"/>
            </a:pPr>
            <a:r>
              <a:rPr lang="ar-xm" dirty="0">
                <a:rtl/>
              </a:rPr>
              <a:t>مصطلحات وتعريفات مهمة</a:t>
            </a:r>
          </a:p>
          <a:p>
            <a:pPr marL="228600" indent="-228600" rtl="1">
              <a:buAutoNum type="arabicPeriod"/>
            </a:pPr>
            <a:r>
              <a:rPr lang="ar-xm" dirty="0">
                <a:rtl/>
              </a:rPr>
              <a:t>نظرة عامة على اتفاقية الأمم المتحدة لحقوق الأشخاص ذوي الإعاقة</a:t>
            </a:r>
          </a:p>
          <a:p>
            <a:pPr marL="228600" indent="-228600" rtl="1">
              <a:buAutoNum type="arabicPeriod"/>
            </a:pPr>
            <a:r>
              <a:rPr lang="ar-xm" dirty="0">
                <a:rtl/>
              </a:rPr>
              <a:t>وأخيرًا، أهمية مشاركة الأسرة. </a:t>
            </a:r>
          </a:p>
          <a:p>
            <a:pPr rtl="1"/>
            <a:endParaRPr lang="en-US" dirty="0"/>
          </a:p>
          <a:p>
            <a:pPr rtl="1"/>
            <a:r>
              <a:rPr lang="ar-xm" dirty="0">
                <a:rtl/>
              </a:rPr>
              <a:t>ستكون هذه المعلومات الأساسية مفيدة لإثراء معرفتكم العامة باعتباركم قادة أُسر.</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9</a:t>
            </a:fld>
            <a:endParaRPr lang="en-US" dirty="0"/>
          </a:p>
        </p:txBody>
      </p:sp>
    </p:spTree>
    <p:extLst>
      <p:ext uri="{BB962C8B-B14F-4D97-AF65-F5344CB8AC3E}">
        <p14:creationId xmlns:p14="http://schemas.microsoft.com/office/powerpoint/2010/main" val="1260898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0" fontAlgn="base" latinLnBrk="0" hangingPunct="0">
              <a:lnSpc>
                <a:spcPct val="100000"/>
              </a:lnSpc>
              <a:spcBef>
                <a:spcPct val="30000"/>
              </a:spcBef>
              <a:spcAft>
                <a:spcPct val="0"/>
              </a:spcAft>
              <a:buClrTx/>
              <a:buSzTx/>
              <a:buFontTx/>
              <a:buNone/>
              <a:tabLst/>
              <a:defRPr/>
            </a:pPr>
            <a:r>
              <a:rPr lang="ar-xm" sz="1200" b="1" kern="100" dirty="0">
                <a:effectLst/>
                <a:latin typeface="Ubuntu" panose="020B0504030602030204" pitchFamily="34" charset="0"/>
                <a:ea typeface="Calibri" panose="020F0502020204030204" pitchFamily="34" charset="0"/>
                <a:cs typeface="Times New Roman" panose="02020603050405020304" pitchFamily="18" charset="0"/>
                <a:rtl/>
              </a:rPr>
              <a:t>نص المنسق: </a:t>
            </a:r>
          </a:p>
          <a:p>
            <a:pPr marL="0" marR="0" lvl="0" indent="0" algn="r" defTabSz="457200" rtl="1" eaLnBrk="0" fontAlgn="base" latinLnBrk="0" hangingPunct="0">
              <a:lnSpc>
                <a:spcPct val="100000"/>
              </a:lnSpc>
              <a:spcBef>
                <a:spcPct val="30000"/>
              </a:spcBef>
              <a:spcAft>
                <a:spcPct val="0"/>
              </a:spcAft>
              <a:buClrTx/>
              <a:buSzTx/>
              <a:buFontTx/>
              <a:buNone/>
              <a:tabLst/>
              <a:defRPr/>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أثناء كتابة قصتكم، يمكننا إضافة كلمات مؤثرة مشوِّقة! بفضل اختيار كلمات مؤثرة لوصف عمل الأولمبياد الخاص وتأثيره، فإننا نظهر قوة الأولمبياد الخاص. </a:t>
            </a:r>
            <a:endParaRPr lang="en-US"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90</a:t>
            </a:fld>
            <a:endParaRPr lang="en-US" dirty="0"/>
          </a:p>
        </p:txBody>
      </p:sp>
    </p:spTree>
    <p:extLst>
      <p:ext uri="{BB962C8B-B14F-4D97-AF65-F5344CB8AC3E}">
        <p14:creationId xmlns:p14="http://schemas.microsoft.com/office/powerpoint/2010/main" val="34861034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kern="100" dirty="0">
                <a:effectLst/>
                <a:latin typeface="Ubuntu" panose="020B0504030602030204" pitchFamily="34" charset="0"/>
                <a:ea typeface="Calibri" panose="020F0502020204030204" pitchFamily="34" charset="0"/>
                <a:cs typeface="Times New Roman" panose="02020603050405020304" pitchFamily="18" charset="0"/>
                <a:rtl/>
              </a:rPr>
              <a:t>نص المنسق: </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في الختام،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يتمثَّل هدفنا في اختيار القصص التي تظهر تأثيرًا قويًا على نحو واضح.</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سيستغرق وضع قصة تأثير مميزة وكتابتها وقتًا طويلًا. ومع ذلك، إن الأمر يستحق ذلك، لأنها الطريقة التي نتبعها باعتبارنا قادة أُسر في نمو الحركة.</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rtl="1"/>
            <a:r>
              <a:rPr lang="ar-xm" sz="1200" dirty="0">
                <a:effectLst/>
                <a:latin typeface="Ubuntu" panose="020B0504030602030204" pitchFamily="34" charset="0"/>
                <a:ea typeface="Calibri" panose="020F0502020204030204" pitchFamily="34" charset="0"/>
                <a:cs typeface="Times New Roman" panose="02020603050405020304" pitchFamily="18" charset="0"/>
                <a:rtl/>
              </a:rPr>
              <a:t>إن إظهار كيفية تعامل الأولمبياد الخاص مع نقاط الضعف والتغلب عليها يوضِّح أن الأولمبياد الخاص مؤثِّر جدًا بالنسبة للأشخاص الذين قد لا يكونون على دراية بمنظمتنا.</a:t>
            </a:r>
            <a:endParaRPr lang="en-US"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91</a:t>
            </a:fld>
            <a:endParaRPr lang="en-US" dirty="0"/>
          </a:p>
        </p:txBody>
      </p:sp>
    </p:spTree>
    <p:extLst>
      <p:ext uri="{BB962C8B-B14F-4D97-AF65-F5344CB8AC3E}">
        <p14:creationId xmlns:p14="http://schemas.microsoft.com/office/powerpoint/2010/main" val="32925649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sz="1200" b="1" kern="100" dirty="0">
                <a:effectLst/>
                <a:latin typeface="Ubuntu" panose="020B0504030602030204" pitchFamily="34" charset="0"/>
                <a:ea typeface="Calibri" panose="020F0502020204030204" pitchFamily="34" charset="0"/>
                <a:cs typeface="Times New Roman" panose="02020603050405020304" pitchFamily="18" charset="0"/>
                <a:rtl/>
              </a:rPr>
              <a:t>نص المنسق: </a:t>
            </a:r>
            <a:b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لنختتم وحدتنا بمناقشة أخيرة.</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لقد ناقشنا ضرورة وصف العمل الذي يؤديه الأولمبياد الخاص. إنه الجزء الأوسط من القصة الذي يتغيَّر فيه أمر ما.</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فكِّروا فيما تعرفونه عن البرنامج. </a:t>
            </a:r>
          </a:p>
          <a:p>
            <a:pPr marL="0" marR="0" rtl="1">
              <a:spcBef>
                <a:spcPts val="0"/>
              </a:spcBef>
              <a:spcAft>
                <a:spcPts val="0"/>
              </a:spcAft>
            </a:pP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ما المثال على العمل المهم الذي قد لا يدركه الأشخاص خارج الأولمبياد الخاص؟ ما أجزاء العمل التي لم تعرفوها أو تفهموها في البداية؟</a:t>
            </a:r>
            <a:r>
              <a:rPr lang="ar-xm" sz="1200" kern="100" dirty="0">
                <a:effectLst/>
                <a:latin typeface="Calibri" panose="020F0502020204030204" pitchFamily="34" charset="0"/>
                <a:ea typeface="Calibri" panose="020F0502020204030204" pitchFamily="34" charset="0"/>
                <a:cs typeface="Times New Roman" panose="02020603050405020304" pitchFamily="18" charset="0"/>
                <a:rtl/>
              </a:rPr>
              <a:t> </a:t>
            </a:r>
            <a:r>
              <a:rPr lang="ar-xm" sz="1200" kern="100" dirty="0">
                <a:effectLst/>
                <a:latin typeface="Ubuntu" panose="020B0504030602030204" pitchFamily="34" charset="0"/>
                <a:ea typeface="Calibri" panose="020F0502020204030204" pitchFamily="34" charset="0"/>
                <a:cs typeface="Times New Roman" panose="02020603050405020304" pitchFamily="18" charset="0"/>
                <a:rtl/>
              </a:rPr>
              <a:t>ما نوع التأثير الذي سيصنعه هذا العمل؟</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b="1" i="1" kern="100" dirty="0">
                <a:effectLst/>
                <a:latin typeface="Ubuntu" panose="020B0504030602030204" pitchFamily="34" charset="0"/>
                <a:ea typeface="Calibri" panose="020F0502020204030204" pitchFamily="34" charset="0"/>
                <a:cs typeface="Times New Roman" panose="02020603050405020304" pitchFamily="18" charset="0"/>
                <a:rtl/>
              </a:rPr>
              <a:t>اسمحوا للأشخاص بإجراء مناقشات مع بعضهم البعض لربط المعلومات بالتأثير. </a:t>
            </a:r>
            <a:endParaRPr lang="en-US" sz="12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rtl="1">
              <a:spcBef>
                <a:spcPts val="0"/>
              </a:spcBef>
              <a:spcAft>
                <a:spcPts val="0"/>
              </a:spcAft>
            </a:pPr>
            <a:r>
              <a:rPr lang="ar-xm" sz="1200" b="1" i="1" kern="100" dirty="0">
                <a:effectLst/>
                <a:latin typeface="Ubuntu" panose="020B0504030602030204" pitchFamily="34" charset="0"/>
                <a:ea typeface="Calibri" panose="020F0502020204030204" pitchFamily="34" charset="0"/>
                <a:cs typeface="Times New Roman" panose="02020603050405020304" pitchFamily="18" charset="0"/>
                <a:rtl/>
              </a:rPr>
              <a:t>وضِّحوا أن هذا النوع من التفكير سيساعدهم في معرفة مكان البحث عن أمثلة التأثير.</a:t>
            </a:r>
            <a:endParaRPr lang="en-US" sz="1200" i="1" kern="100" dirty="0">
              <a:effectLst/>
              <a:latin typeface="Calibri" panose="020F0502020204030204" pitchFamily="34" charset="0"/>
              <a:ea typeface="Calibri" panose="020F0502020204030204" pitchFamily="34" charset="0"/>
              <a:cs typeface="Times New Roman" panose="02020603050405020304" pitchFamily="18" charset="0"/>
            </a:endParaRP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92</a:t>
            </a:fld>
            <a:endParaRPr lang="en-US" dirty="0"/>
          </a:p>
        </p:txBody>
      </p:sp>
    </p:spTree>
    <p:extLst>
      <p:ext uri="{BB962C8B-B14F-4D97-AF65-F5344CB8AC3E}">
        <p14:creationId xmlns:p14="http://schemas.microsoft.com/office/powerpoint/2010/main" val="33068071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1" dirty="0">
                <a:rtl/>
              </a:rPr>
              <a:t>المدة المحدَّدة: </a:t>
            </a:r>
            <a:r>
              <a:rPr lang="ar-xm" b="0" dirty="0">
                <a:rtl/>
              </a:rPr>
              <a:t>ساعة واحدة</a:t>
            </a:r>
          </a:p>
          <a:p>
            <a:pPr rtl="1"/>
            <a:endParaRPr lang="en-US" b="0" dirty="0"/>
          </a:p>
          <a:p>
            <a:pPr rtl="1"/>
            <a:r>
              <a:rPr lang="ar-xm" b="1" dirty="0">
                <a:rtl/>
              </a:rPr>
              <a:t>نص المنسق: </a:t>
            </a:r>
          </a:p>
          <a:p>
            <a:pPr rtl="1"/>
            <a:r>
              <a:rPr lang="ar-xm" b="0" dirty="0">
                <a:rtl/>
              </a:rPr>
              <a:t>مرحبًا أيها الأشقاء. شكرًا لكم للانضمام إلينا في ورشة عمل "مشاركة الأشقاء"! ستؤدون أيها الأشقاء دورًا فريدًا ومهمًا باعتباركم قادة أُسر، ويسعدنا جدًا أن تكونوا أعضاءً في مجتمعنا.</a:t>
            </a:r>
          </a:p>
          <a:p>
            <a:pPr rtl="1"/>
            <a:r>
              <a:rPr lang="ar-xm" b="0" dirty="0">
                <a:rtl/>
              </a:rPr>
              <a:t>لنبدأ أولًا بنشاط يُسمى "الجبل الجليدي". وهذا النشاط مُخصَّص للتعرُّف على أنفسنا وعلى بعضنا البعض على نحو أفضل قليلًا. </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93</a:t>
            </a:fld>
            <a:endParaRPr lang="en-US" dirty="0"/>
          </a:p>
        </p:txBody>
      </p:sp>
    </p:spTree>
    <p:extLst>
      <p:ext uri="{BB962C8B-B14F-4D97-AF65-F5344CB8AC3E}">
        <p14:creationId xmlns:p14="http://schemas.microsoft.com/office/powerpoint/2010/main" val="6863575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1" dirty="0">
                <a:rtl/>
              </a:rPr>
              <a:t>نص المنسق: </a:t>
            </a:r>
            <a:br/>
            <a:r>
              <a:rPr lang="ar-xm" dirty="0">
                <a:rtl/>
              </a:rPr>
              <a:t>في هذا النشاط، سنرسم جبلًا جليديًا في محيط. </a:t>
            </a:r>
          </a:p>
          <a:p>
            <a:pPr rtl="1"/>
            <a:endParaRPr lang="en-US" dirty="0"/>
          </a:p>
          <a:p>
            <a:pPr rtl="1"/>
            <a:r>
              <a:rPr lang="ar-xm" dirty="0">
                <a:rtl/>
              </a:rPr>
              <a:t>ما الذي تعرفونه بالفعل عن الجبال الجليدية؟ </a:t>
            </a:r>
          </a:p>
          <a:p>
            <a:pPr rtl="1"/>
            <a:endParaRPr lang="en-US" dirty="0"/>
          </a:p>
          <a:p>
            <a:pPr marL="0" marR="0" lvl="0" indent="0" algn="r" defTabSz="457200" rtl="1" eaLnBrk="1" fontAlgn="auto" latinLnBrk="0" hangingPunct="1">
              <a:lnSpc>
                <a:spcPct val="100000"/>
              </a:lnSpc>
              <a:spcBef>
                <a:spcPts val="0"/>
              </a:spcBef>
              <a:spcAft>
                <a:spcPts val="0"/>
              </a:spcAft>
              <a:buClrTx/>
              <a:buSzTx/>
              <a:buFontTx/>
              <a:buNone/>
              <a:tabLst/>
              <a:defRPr/>
            </a:pPr>
            <a:r>
              <a:rPr lang="ar-xm" i="1" dirty="0">
                <a:rtl/>
              </a:rPr>
              <a:t>(ملاحظة المنسق: يُرجى السماح بالمشاركة)</a:t>
            </a:r>
          </a:p>
          <a:p>
            <a:pPr marL="0" marR="0" lvl="0" indent="0" algn="r" defTabSz="457200" rtl="1" eaLnBrk="1" fontAlgn="auto" latinLnBrk="0" hangingPunct="1">
              <a:lnSpc>
                <a:spcPct val="100000"/>
              </a:lnSpc>
              <a:spcBef>
                <a:spcPts val="0"/>
              </a:spcBef>
              <a:spcAft>
                <a:spcPts val="0"/>
              </a:spcAft>
              <a:buClrTx/>
              <a:buSzTx/>
              <a:buFontTx/>
              <a:buNone/>
              <a:tabLst/>
              <a:defRPr/>
            </a:pPr>
            <a:endParaRPr lang="en-US" dirty="0"/>
          </a:p>
          <a:p>
            <a:pPr marL="0" marR="0" lvl="0" indent="0" algn="r" defTabSz="457200" rtl="1" eaLnBrk="1" fontAlgn="auto" latinLnBrk="0" hangingPunct="1">
              <a:lnSpc>
                <a:spcPct val="100000"/>
              </a:lnSpc>
              <a:spcBef>
                <a:spcPts val="0"/>
              </a:spcBef>
              <a:spcAft>
                <a:spcPts val="0"/>
              </a:spcAft>
              <a:buClrTx/>
              <a:buSzTx/>
              <a:buFontTx/>
              <a:buNone/>
              <a:tabLst/>
              <a:defRPr/>
            </a:pPr>
            <a:r>
              <a:rPr lang="ar-xm" dirty="0">
                <a:rtl/>
              </a:rPr>
              <a:t>رائع! إن معرفة أن الجزء الأكبر من الجبال الجليدية مخفي عن الأنظار أمر مهم. ما حجم الجزء الذي يظهر من الجبل الجليدي؟ الإجابة هي </a:t>
            </a:r>
            <a:r>
              <a:rPr lang="" dirty="0">
                <a:rtl val="0"/>
              </a:rPr>
              <a:t>10</a:t>
            </a:r>
            <a:r>
              <a:rPr lang="ar-xm" dirty="0">
                <a:rtl/>
              </a:rPr>
              <a:t>% من حجم الجبل الجليدي. يعني ذلك أن </a:t>
            </a:r>
            <a:r>
              <a:rPr lang="" dirty="0">
                <a:rtl val="0"/>
              </a:rPr>
              <a:t>90</a:t>
            </a:r>
            <a:r>
              <a:rPr lang="ar-xm" dirty="0">
                <a:rtl/>
              </a:rPr>
              <a:t>% من الجبل الجليدي لا يمكن رؤيته إلا إذا غطسنا تحت سطح الماء. لا يسمح لنا النظر بمستوى سطح المياه فقط برؤية عمق الجبل الجليدي بالكامل وعرضه.</a:t>
            </a:r>
          </a:p>
          <a:p>
            <a:pPr rtl="1"/>
            <a:endParaRPr lang="en-US" dirty="0"/>
          </a:p>
          <a:p>
            <a:pPr rtl="1"/>
            <a:r>
              <a:rPr lang="ar-xm" dirty="0">
                <a:rtl/>
              </a:rPr>
              <a:t>يشبه الأشخاص الجبال الجليدية. لماذا تعتقدون ذلك؟ </a:t>
            </a:r>
          </a:p>
          <a:p>
            <a:pPr rtl="1"/>
            <a:endParaRPr lang="en-US" dirty="0"/>
          </a:p>
          <a:p>
            <a:pPr rtl="1"/>
            <a:r>
              <a:rPr lang="ar-xm" i="1" dirty="0">
                <a:rtl/>
              </a:rPr>
              <a:t>(ملاحظة المنسق: يُرجى السماح بالمشاركة)</a:t>
            </a:r>
          </a:p>
          <a:p>
            <a:pPr rtl="1"/>
            <a:endParaRPr lang="en-US" i="1" dirty="0"/>
          </a:p>
          <a:p>
            <a:pPr rtl="1"/>
            <a:r>
              <a:rPr lang="ar-xm" dirty="0">
                <a:rtl/>
              </a:rPr>
              <a:t>لقد فهمتم! في بعض الحالات، يشبه الأشخاص الجبال الجليدية - فبعض صفاتنا تكون ظاهرةً للجميع (منها على سبيل المثال، الصفات الجسدية، والملابس، واللغة). بينما تكون هناك جوانب أخرى من هويتنا مخفية عن الجميع، ولا تظهر على الفور (تجارب الماضي، ومكان نشأتنا، وقيمنا، والأشياء التي تعجبنا أو لا تعجبنا، ومعتقداتنا). </a:t>
            </a:r>
          </a:p>
          <a:p>
            <a:pPr rtl="1"/>
            <a:endParaRPr lang="en-US" dirty="0"/>
          </a:p>
          <a:p>
            <a:pPr rtl="1"/>
            <a:r>
              <a:rPr lang="ar-xm" i="1" dirty="0">
                <a:rtl/>
              </a:rPr>
              <a:t>(ملاحظة المنسق: ربما عليكم الانتباه للجبل الجليدي الخاص بهويتكم وإضافة أمثلة إلى الجبل الجليدي الخاص بكم أثناء تقدّمكم)</a:t>
            </a:r>
          </a:p>
          <a:p>
            <a:pPr rtl="1"/>
            <a:endParaRPr lang="en-US" dirty="0"/>
          </a:p>
          <a:p>
            <a:pPr rtl="1"/>
            <a:r>
              <a:rPr lang="ar-xm" dirty="0">
                <a:rtl/>
              </a:rPr>
              <a:t>ما خطورة تكوين افتراضات عن الأشخاص اعتمادًا على قمة الجبل الجليدي في رأيكم؟ </a:t>
            </a:r>
          </a:p>
          <a:p>
            <a:pPr rtl="1"/>
            <a:endParaRPr lang="en-US" dirty="0"/>
          </a:p>
          <a:p>
            <a:pPr rtl="1"/>
            <a:r>
              <a:rPr lang="ar-xm" dirty="0">
                <a:rtl/>
              </a:rPr>
              <a:t>رائع! شكرًا لكم على المشاركة. </a:t>
            </a:r>
          </a:p>
          <a:p>
            <a:pPr rtl="1"/>
            <a:endParaRPr lang="en-US" dirty="0"/>
          </a:p>
          <a:p>
            <a:pPr rtl="1"/>
            <a:r>
              <a:rPr lang="ar-xm" dirty="0">
                <a:rtl/>
              </a:rPr>
              <a:t>الآن، لنخصِّص بعض الوقت لإكمال الجبل الجليدي الخاص بنا. يُرجى عدم تضمين سوى المعلومات التي تشعرون بالارتياح لمشاركتها فقط. </a:t>
            </a:r>
          </a:p>
          <a:p>
            <a:pPr rtl="1"/>
            <a:endParaRPr lang="en-US" dirty="0"/>
          </a:p>
          <a:p>
            <a:pPr rtl="1"/>
            <a:r>
              <a:rPr lang="ar-xm" dirty="0">
                <a:rtl/>
              </a:rPr>
              <a:t>بعد الانتهاء، سنُخصِّص وقتًا لمشاركتها كمجموعة. </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94</a:t>
            </a:fld>
            <a:endParaRPr lang="en-US" dirty="0"/>
          </a:p>
        </p:txBody>
      </p:sp>
    </p:spTree>
    <p:extLst>
      <p:ext uri="{BB962C8B-B14F-4D97-AF65-F5344CB8AC3E}">
        <p14:creationId xmlns:p14="http://schemas.microsoft.com/office/powerpoint/2010/main" val="311671226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1" dirty="0">
                <a:rtl/>
              </a:rPr>
              <a:t>نص المنسق: </a:t>
            </a:r>
          </a:p>
          <a:p>
            <a:pPr rtl="1"/>
            <a:r>
              <a:rPr lang="ar-xm" b="0" dirty="0">
                <a:rtl/>
              </a:rPr>
              <a:t>عمل جيد! لنتجمع مرة أخرى معًا لمشاركة معلومات الجبال الجليدية الخاصة بنا.</a:t>
            </a:r>
          </a:p>
          <a:p>
            <a:pPr rtl="1"/>
            <a:endParaRPr lang="en-US" b="0" dirty="0"/>
          </a:p>
          <a:p>
            <a:pPr rtl="1"/>
            <a:r>
              <a:rPr lang="ar-xm" b="0" i="1" dirty="0">
                <a:rtl/>
              </a:rPr>
              <a:t>(ملاحظة المنسق: يُرجى منح الجميع الوقت اللازم للمشاركة)</a:t>
            </a:r>
            <a:br/>
            <a:br/>
            <a:r>
              <a:rPr lang="ar-xm" b="0" dirty="0">
                <a:rtl/>
              </a:rPr>
              <a:t>شكرًا لكم جميعًا على المشاركة. كما تلاحظون، في حين وجود الكثير من الصفات المشتركة بيننا جميعًا، إلا إن كل شخص منّا يتميَّز أيضًا بصفات فريدة تمامًا! </a:t>
            </a:r>
          </a:p>
          <a:p>
            <a:pPr rtl="1"/>
            <a:endParaRPr lang="en-US" b="0" dirty="0"/>
          </a:p>
          <a:p>
            <a:pPr rtl="1"/>
            <a:r>
              <a:rPr lang="ar-xm" b="0" dirty="0">
                <a:rtl/>
              </a:rPr>
              <a:t>الآن بعد أن لاحظتم أن الجميع يشاركون الجبل الجليدي الخاص بهم، برأيكم كيف تؤثِّر الصفات الظاهرية في عملنا باعتبارنا قادة أُسر؟ ماذا عن الصفات غير الظاهرية؟ كيف يمكننا استخدام هذه الجبال الجليدية لمساعدتنا في تحقيق التفاهم فيما بيننا بصفتنا قادة؟</a:t>
            </a:r>
          </a:p>
          <a:p>
            <a:pPr rtl="1"/>
            <a:endParaRPr lang="en-US" b="0" dirty="0"/>
          </a:p>
          <a:p>
            <a:pPr rtl="1"/>
            <a:r>
              <a:rPr lang="ar-xm" b="0" i="1" dirty="0">
                <a:rtl/>
              </a:rPr>
              <a:t>(ملاحظة المنسق: يُرجى منح الجميع الوقت اللازم للمشاركة)</a:t>
            </a:r>
          </a:p>
          <a:p>
            <a:pPr rtl="1"/>
            <a:endParaRPr lang="en-US" b="0" i="1" dirty="0"/>
          </a:p>
          <a:p>
            <a:pPr rtl="1"/>
            <a:r>
              <a:rPr lang="ar-xm" b="0" i="0" dirty="0">
                <a:rtl/>
              </a:rPr>
              <a:t>شكرًا للجميع! لنتطرق الآن لمناقشة مشاركة الأشقاء. </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95</a:t>
            </a:fld>
            <a:endParaRPr lang="en-US" dirty="0"/>
          </a:p>
        </p:txBody>
      </p:sp>
    </p:spTree>
    <p:extLst>
      <p:ext uri="{BB962C8B-B14F-4D97-AF65-F5344CB8AC3E}">
        <p14:creationId xmlns:p14="http://schemas.microsoft.com/office/powerpoint/2010/main" val="36754812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1" dirty="0">
                <a:rtl/>
              </a:rPr>
              <a:t>نص المنسق: </a:t>
            </a:r>
            <a:br/>
            <a:r>
              <a:rPr lang="ar-xm" dirty="0">
                <a:rtl/>
              </a:rPr>
              <a:t>ماذا تعني مشاركة الأشقاء؟ تحدث مشاركة الأشقاء عند مشاركة شقيق أحد الأشخاص يعاني إعاقة ذهنية بهمة في حياة أخيه أو أخته. الأشقاء المشاركون هم مشاركون فعّالون في رحلات إخوانهم وأخواتهم في الأولمبياد الخاص. إنهم يلعبون ويتعلَّمون ويطوِّرون مهاراتهم ويعملون معًا، لتقوية علاقتهم في هذه العملية. يمثِّل الأشقاء فريقًا يُقدِّم أفراده الحوافز والدعم لبعضهم البعض. إنهم يعملون من أجل تحقيق الأهداف المشتركة والشخصية. ثمة العديد من الطرق التي يمكنكم اتباعها حتى تكونوا أشقاءً مشاركين في الأولمبياد الخاص، من ضمنها ما يلي:</a:t>
            </a:r>
            <a:br/>
            <a:br/>
            <a:r>
              <a:rPr lang="ar-xm" b="1" dirty="0">
                <a:rtl/>
              </a:rPr>
              <a:t>الدعم: </a:t>
            </a:r>
            <a:r>
              <a:rPr lang="ar-xm" dirty="0">
                <a:rtl/>
              </a:rPr>
              <a:t>تشجيع أشقائكم </a:t>
            </a:r>
          </a:p>
          <a:p>
            <a:pPr rtl="1"/>
            <a:r>
              <a:rPr lang="ar-xm" b="1" dirty="0">
                <a:rtl/>
              </a:rPr>
              <a:t>الأعمال الطوعية: </a:t>
            </a:r>
            <a:r>
              <a:rPr lang="ar-xm" dirty="0">
                <a:rtl/>
              </a:rPr>
              <a:t>في الفعاليات المحلية في الأولمبياد الخاص، أو برنامج اللاعبين الأصحاء، أو أن تكونوا مسؤولين في الأولمبياد الخاص، أو تقديم المساعدة في برنامجكم المحلي كقادة أسر، بالتأكيد!</a:t>
            </a:r>
          </a:p>
          <a:p>
            <a:pPr rtl="1"/>
            <a:r>
              <a:rPr lang="ar-xm" b="1" dirty="0">
                <a:rtl/>
              </a:rPr>
              <a:t>المشاركة: </a:t>
            </a:r>
            <a:r>
              <a:rPr lang="ar-xm" dirty="0">
                <a:rtl/>
              </a:rPr>
              <a:t>في برنامج اللاعبين صغار السن أو الرياضات الموحَّدة أو المشاركة الجامعية أو المشاركة كمدرِّبين في الأولمبياد الخاص </a:t>
            </a:r>
          </a:p>
          <a:p>
            <a:pPr rtl="1"/>
            <a:r>
              <a:rPr lang="ar-xm" b="1" dirty="0">
                <a:rtl/>
              </a:rPr>
              <a:t>التواصل: </a:t>
            </a:r>
            <a:r>
              <a:rPr lang="ar-xm" dirty="0">
                <a:rtl/>
              </a:rPr>
              <a:t>التواصل مع الأشقاء الآخرين وبرامجكم المحلية، على سبيل المثال من خلال هذا التدريب، والعمل على تحقيق أهداف البرنامج معًا. </a:t>
            </a:r>
          </a:p>
          <a:p>
            <a:pPr rtl="1"/>
            <a:r>
              <a:rPr lang="ar-xm" b="1" dirty="0">
                <a:rtl/>
              </a:rPr>
              <a:t>الدعوة: </a:t>
            </a:r>
            <a:r>
              <a:rPr lang="ar-xm" dirty="0">
                <a:rtl/>
              </a:rPr>
              <a:t>يُعني ذلك الدعوة في مدرستكم أو في برنامجكم المحلي.</a:t>
            </a:r>
            <a:br/>
            <a:endParaRPr lang="en-US"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96</a:t>
            </a:fld>
            <a:endParaRPr lang="en-US" dirty="0"/>
          </a:p>
        </p:txBody>
      </p:sp>
    </p:spTree>
    <p:extLst>
      <p:ext uri="{BB962C8B-B14F-4D97-AF65-F5344CB8AC3E}">
        <p14:creationId xmlns:p14="http://schemas.microsoft.com/office/powerpoint/2010/main" val="21305683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1" dirty="0">
                <a:rtl/>
              </a:rPr>
              <a:t>نص المنسق: </a:t>
            </a:r>
          </a:p>
          <a:p>
            <a:pPr rtl="1"/>
            <a:r>
              <a:rPr lang="ar-xm" b="0" dirty="0">
                <a:rtl/>
              </a:rPr>
              <a:t>لا تُحقِّق المشاركة في الأولمبياد الخاص كأشقاءٍ الفائدة لبرنامجكم المحلي وأشقائكم فحسب، بل تُحقِّقها لكم أيضًا. سيقدِّر أشقاؤكم الوقت الذي تبذلونه لتحقيق أهدافهم. وفي هذه الأثناء، يمكن أن تُوفِّر لكم مشاركة الأشقاء ما يلي: </a:t>
            </a:r>
            <a:br/>
            <a:endParaRPr lang="en-US" b="0" dirty="0"/>
          </a:p>
          <a:p>
            <a:pPr rtl="1"/>
            <a:r>
              <a:rPr lang="ar-xm" b="0" dirty="0">
                <a:rtl/>
              </a:rPr>
              <a:t>الفخر بما أنجزتموه أنتم وأشقاؤكم</a:t>
            </a:r>
          </a:p>
          <a:p>
            <a:pPr rtl="1"/>
            <a:r>
              <a:rPr lang="ar-xm" b="0" dirty="0">
                <a:rtl/>
              </a:rPr>
              <a:t>زيادة تقدير الذات</a:t>
            </a:r>
          </a:p>
          <a:p>
            <a:pPr rtl="1"/>
            <a:r>
              <a:rPr lang="ar-xm" b="0" dirty="0">
                <a:rtl/>
              </a:rPr>
              <a:t>مهارات التطوير المهني</a:t>
            </a:r>
          </a:p>
          <a:p>
            <a:pPr rtl="1"/>
            <a:r>
              <a:rPr lang="ar-xm" b="0" dirty="0">
                <a:rtl/>
              </a:rPr>
              <a:t>الفرص والمهارات القيادية</a:t>
            </a:r>
          </a:p>
          <a:p>
            <a:pPr rtl="1"/>
            <a:r>
              <a:rPr lang="ar-xm" b="0" dirty="0">
                <a:rtl/>
              </a:rPr>
              <a:t>مهارات الدعوة</a:t>
            </a:r>
          </a:p>
          <a:p>
            <a:pPr rtl="1"/>
            <a:r>
              <a:rPr lang="ar-xm" b="0" dirty="0">
                <a:rtl/>
              </a:rPr>
              <a:t>تكوين صداقات مع الأشقاء واللاعبين الآخرين</a:t>
            </a:r>
          </a:p>
          <a:p>
            <a:pPr rtl="1"/>
            <a:r>
              <a:rPr lang="ar-xm" b="0" dirty="0">
                <a:rtl/>
              </a:rPr>
              <a:t>تقوية العلاقة مع أشقائكم</a:t>
            </a:r>
          </a:p>
          <a:p>
            <a:pPr rtl="1"/>
            <a:r>
              <a:rPr lang="ar-xm" b="0" dirty="0">
                <a:rtl/>
              </a:rPr>
              <a:t>الارتقاء بمستوى التسامح والقبول لجميع الأشخاص</a:t>
            </a:r>
          </a:p>
          <a:p>
            <a:pPr rtl="1"/>
            <a:r>
              <a:rPr lang="ar-xm" b="0" dirty="0">
                <a:rtl/>
              </a:rPr>
              <a:t>تقوية الوحدة الأُسرية</a:t>
            </a:r>
          </a:p>
          <a:p>
            <a:pPr rtl="1"/>
            <a:r>
              <a:rPr lang="ar-xm" b="0" dirty="0">
                <a:rtl/>
              </a:rPr>
              <a:t>فرص لتنمية المهارات الشخصية والرياضية </a:t>
            </a:r>
          </a:p>
          <a:p>
            <a:pPr rtl="1"/>
            <a:endParaRPr lang="en-US" b="0" dirty="0"/>
          </a:p>
          <a:p>
            <a:pPr rtl="1"/>
            <a:r>
              <a:rPr lang="ar-xm" b="0" dirty="0">
                <a:rtl/>
              </a:rPr>
              <a:t>بمشاركتكم كأشقاءٍ، سيتغيّر دوركم في الأولمبياد الخاص بمرور الوقت حسب اهتماماتكم وأهدافكم والتزاماتكم الوقتية. يوجد دومًا مكان لكم في الأولمبياد الخاص! </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97</a:t>
            </a:fld>
            <a:endParaRPr lang="en-US" dirty="0"/>
          </a:p>
        </p:txBody>
      </p:sp>
    </p:spTree>
    <p:extLst>
      <p:ext uri="{BB962C8B-B14F-4D97-AF65-F5344CB8AC3E}">
        <p14:creationId xmlns:p14="http://schemas.microsoft.com/office/powerpoint/2010/main" val="33203570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1" dirty="0">
                <a:rtl/>
              </a:rPr>
              <a:t>نص المنسق</a:t>
            </a:r>
          </a:p>
          <a:p>
            <a:pPr rtl="1"/>
            <a:r>
              <a:rPr lang="ar-xm" dirty="0">
                <a:rtl/>
              </a:rPr>
              <a:t>تحدث مشاركة الأشقاء بطرق متنوعة في جميع أنحاء العالم. فيما يلي نموذج ناجح عن مشاركة الأشقاء في دولة الإمارات العربية المتحدة، والتي تقع ضمن منطقة الأولمبياد الخاص الشرق الأوسط/شمال إفريقيا! </a:t>
            </a:r>
            <a:br/>
            <a:br/>
            <a:r>
              <a:rPr lang="ar-xm" dirty="0">
                <a:rtl/>
              </a:rPr>
              <a:t>يتوفّر لدى الأشقاء في دولة الإمارات العربية المتحدة فرصة للتقدُّم إلى مجلس الأشقاء في دولة الإمارات العربية المتحدة والانضمام إليه لمدة عامين. يضم المجلس خمسة أشقاء محليين من دولة الإمارات العربية المتحدة وخمسة أشقاء وافدين يعيشون في دولة الإمارات العربية المتحدة. </a:t>
            </a:r>
          </a:p>
          <a:p>
            <a:pPr rtl="1"/>
            <a:endParaRPr lang="en-US" dirty="0"/>
          </a:p>
          <a:p>
            <a:pPr rtl="1"/>
            <a:r>
              <a:rPr lang="ar-xm" dirty="0">
                <a:rtl/>
              </a:rPr>
              <a:t>تتضمن مسؤولياتهم العامة تمثيل الأولمبياد الخاص الإماراتي في الفعاليات المحلية والدولية، وحضور الاجتماعات الشهرية، واستعراض الأولمبياد الخاص الإماراتي وتقديم المشورة له بشأن المشروعات والنوادي الجامعية، وتمثيله في الفعاليات العامة، والمشاركة في الدورات والمجموعات الشبابية، والمشاركة بهمة مع منظمات الإدماج داخل دولة الإمارات العربية المتحدة والتعاون معها. </a:t>
            </a:r>
          </a:p>
          <a:p>
            <a:pPr rtl="1"/>
            <a:endParaRPr lang="en-US" dirty="0"/>
          </a:p>
          <a:p>
            <a:pPr rtl="1"/>
            <a:r>
              <a:rPr lang="ar-xm" dirty="0">
                <a:rtl/>
              </a:rPr>
              <a:t>هل يمكنكم التفكير في طرق يمكنكم من خلالها دمج بعض نقاط القوة الواردة في هذا المثال في برنامجكم المحلي؟ </a:t>
            </a:r>
            <a:br/>
            <a:endParaRPr lang="en-US" dirty="0"/>
          </a:p>
          <a:p>
            <a:pPr rtl="1"/>
            <a:r>
              <a:rPr lang="ar-xm" dirty="0">
                <a:rtl/>
              </a:rPr>
              <a:t>رائع! لننضم مرة أخرى الآن مع بقية أفراد الأسرة. </a:t>
            </a:r>
            <a:br/>
            <a:endParaRPr lang="en-US" dirty="0"/>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98</a:t>
            </a:fld>
            <a:endParaRPr lang="en-US" dirty="0"/>
          </a:p>
        </p:txBody>
      </p:sp>
    </p:spTree>
    <p:extLst>
      <p:ext uri="{BB962C8B-B14F-4D97-AF65-F5344CB8AC3E}">
        <p14:creationId xmlns:p14="http://schemas.microsoft.com/office/powerpoint/2010/main" val="4677831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457200" rtl="1" eaLnBrk="1" fontAlgn="auto" latinLnBrk="0" hangingPunct="1">
              <a:lnSpc>
                <a:spcPct val="100000"/>
              </a:lnSpc>
              <a:spcBef>
                <a:spcPts val="0"/>
              </a:spcBef>
              <a:spcAft>
                <a:spcPts val="0"/>
              </a:spcAft>
              <a:buClrTx/>
              <a:buSzTx/>
              <a:buFontTx/>
              <a:buNone/>
              <a:tabLst/>
              <a:defRPr/>
            </a:pPr>
            <a:r>
              <a:rPr lang="ar-xm" b="1" dirty="0">
                <a:rtl/>
              </a:rPr>
              <a:t>المدة المحدَّدة</a:t>
            </a:r>
            <a:r>
              <a:rPr lang="ar-xm" b="0" dirty="0">
                <a:rtl/>
              </a:rPr>
              <a:t>: </a:t>
            </a:r>
            <a:r>
              <a:rPr lang="" b="0" dirty="0">
                <a:rtl val="0"/>
              </a:rPr>
              <a:t>30</a:t>
            </a:r>
            <a:r>
              <a:rPr lang="ar-xm" b="0" dirty="0">
                <a:rtl/>
              </a:rPr>
              <a:t> دقيقة </a:t>
            </a:r>
          </a:p>
          <a:p>
            <a:pPr marL="0" marR="0" lvl="0" indent="0" algn="r" defTabSz="457200" rtl="1" eaLnBrk="1" fontAlgn="auto" latinLnBrk="0" hangingPunct="1">
              <a:lnSpc>
                <a:spcPct val="100000"/>
              </a:lnSpc>
              <a:spcBef>
                <a:spcPts val="0"/>
              </a:spcBef>
              <a:spcAft>
                <a:spcPts val="0"/>
              </a:spcAft>
              <a:buClrTx/>
              <a:buSzTx/>
              <a:buFontTx/>
              <a:buNone/>
              <a:tabLst/>
              <a:defRPr/>
            </a:pPr>
            <a:endParaRPr lang="en-US" b="1" dirty="0"/>
          </a:p>
          <a:p>
            <a:pPr marL="0" marR="0" lvl="0" indent="0" algn="r" defTabSz="457200" rtl="1" eaLnBrk="1" fontAlgn="auto" latinLnBrk="0" hangingPunct="1">
              <a:lnSpc>
                <a:spcPct val="100000"/>
              </a:lnSpc>
              <a:spcBef>
                <a:spcPts val="0"/>
              </a:spcBef>
              <a:spcAft>
                <a:spcPts val="0"/>
              </a:spcAft>
              <a:buClrTx/>
              <a:buSzTx/>
              <a:buFontTx/>
              <a:buNone/>
              <a:tabLst/>
              <a:defRPr/>
            </a:pPr>
            <a:r>
              <a:rPr lang="ar-xm" b="1" dirty="0">
                <a:rtl/>
              </a:rPr>
              <a:t>نص المنسق: </a:t>
            </a:r>
          </a:p>
          <a:p>
            <a:pPr marL="0" marR="0" lvl="0" indent="0" algn="r" defTabSz="457200" rtl="1" eaLnBrk="1" fontAlgn="auto" latinLnBrk="0" hangingPunct="1">
              <a:lnSpc>
                <a:spcPct val="100000"/>
              </a:lnSpc>
              <a:spcBef>
                <a:spcPts val="0"/>
              </a:spcBef>
              <a:spcAft>
                <a:spcPts val="0"/>
              </a:spcAft>
              <a:buClrTx/>
              <a:buSzTx/>
              <a:buFontTx/>
              <a:buNone/>
              <a:tabLst/>
              <a:defRPr/>
            </a:pPr>
            <a:r>
              <a:rPr lang="ar-xm" b="0" dirty="0">
                <a:rtl/>
              </a:rPr>
              <a:t>مرحبًا بكم مرة أخرى، قادة الأُسر! </a:t>
            </a:r>
          </a:p>
          <a:p>
            <a:pPr marL="0" marR="0" lvl="0" indent="0" algn="r" defTabSz="457200" rtl="1" eaLnBrk="1" fontAlgn="auto" latinLnBrk="0" hangingPunct="1">
              <a:lnSpc>
                <a:spcPct val="100000"/>
              </a:lnSpc>
              <a:spcBef>
                <a:spcPts val="0"/>
              </a:spcBef>
              <a:spcAft>
                <a:spcPts val="0"/>
              </a:spcAft>
              <a:buClrTx/>
              <a:buSzTx/>
              <a:buFontTx/>
              <a:buNone/>
              <a:tabLst/>
              <a:defRPr/>
            </a:pPr>
            <a:endParaRPr lang="en-US" b="0" dirty="0"/>
          </a:p>
          <a:p>
            <a:pPr marL="0" marR="0" lvl="0" indent="0" algn="r" defTabSz="457200" rtl="1" eaLnBrk="1" fontAlgn="auto" latinLnBrk="0" hangingPunct="1">
              <a:lnSpc>
                <a:spcPct val="100000"/>
              </a:lnSpc>
              <a:spcBef>
                <a:spcPts val="0"/>
              </a:spcBef>
              <a:spcAft>
                <a:spcPts val="0"/>
              </a:spcAft>
              <a:buClrTx/>
              <a:buSzTx/>
              <a:buFontTx/>
              <a:buNone/>
              <a:tabLst/>
              <a:defRPr/>
            </a:pPr>
            <a:r>
              <a:rPr lang="ar-xm" b="0" dirty="0">
                <a:rtl/>
              </a:rPr>
              <a:t>كما وعدتكم، ستكون هذه فرصتنا للنظر فيما تعلمناه وإنشاء مشروع خطة العمل الخاص بنا. سنضع خطة العمل هذه حسب التفاصيل التي جمعتموها عن برنامجكم في الأعمال التمهيدية، فضلًا عن نقاط القوة لديكم. بعد انتهاء التدريب، ستُقدِّمون خطة العمل هذه إلى جهة الاتصال في برنامجكم. سيمنحكم هذا فرصة لتعديل خطة العمل لتتوافق بدرجةٍ كبيرةٍ مع برنامجكم المحلي. </a:t>
            </a:r>
          </a:p>
          <a:p>
            <a:pPr rtl="1"/>
            <a:endParaRPr lang="en-US" dirty="0"/>
          </a:p>
        </p:txBody>
      </p:sp>
      <p:sp>
        <p:nvSpPr>
          <p:cNvPr id="4" name="Slide Number Placeholder 3"/>
          <p:cNvSpPr>
            <a:spLocks noGrp="1"/>
          </p:cNvSpPr>
          <p:nvPr>
            <p:ph type="sldNum" sz="quarter" idx="5"/>
          </p:nvPr>
        </p:nvSpPr>
        <p:spPr/>
        <p:txBody>
          <a:bodyPr rtlCol="1"/>
          <a:lstStyle/>
          <a:p>
            <a:pPr rtl="1"/>
            <a:fld id="{B1AB4960-CA66-47E0-A69E-4C8E9D6BFF86}" type="slidenum">
              <a:rPr lang="en-US" smtClean="0"/>
              <a:t>99</a:t>
            </a:fld>
            <a:endParaRPr lang="en-US" dirty="0"/>
          </a:p>
        </p:txBody>
      </p:sp>
    </p:spTree>
    <p:extLst>
      <p:ext uri="{BB962C8B-B14F-4D97-AF65-F5344CB8AC3E}">
        <p14:creationId xmlns:p14="http://schemas.microsoft.com/office/powerpoint/2010/main" val="7014353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9E2E43B-F440-E510-3E8A-04127AD7A4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44982" y="5895884"/>
            <a:ext cx="1839017" cy="644933"/>
          </a:xfrm>
          <a:prstGeom prst="rect">
            <a:avLst/>
          </a:prstGeom>
        </p:spPr>
      </p:pic>
      <p:sp>
        <p:nvSpPr>
          <p:cNvPr id="5" name="TextBox 4">
            <a:extLst>
              <a:ext uri="{FF2B5EF4-FFF2-40B4-BE49-F238E27FC236}">
                <a16:creationId xmlns:a16="http://schemas.microsoft.com/office/drawing/2014/main" id="{CE6782C0-527B-1C80-09A0-FB7E7399459F}"/>
              </a:ext>
            </a:extLst>
          </p:cNvPr>
          <p:cNvSpPr txBox="1"/>
          <p:nvPr userDrawn="1"/>
        </p:nvSpPr>
        <p:spPr>
          <a:xfrm>
            <a:off x="1554018" y="499098"/>
            <a:ext cx="1715655" cy="469359"/>
          </a:xfrm>
          <a:prstGeom prst="rect">
            <a:avLst/>
          </a:prstGeom>
          <a:noFill/>
        </p:spPr>
        <p:txBody>
          <a:bodyPr wrap="square" rtlCol="0">
            <a:spAutoFit/>
          </a:bodyPr>
          <a:lstStyle/>
          <a:p>
            <a:r>
              <a:rPr lang="ar-MA" sz="2450" b="1" dirty="0">
                <a:solidFill>
                  <a:schemeClr val="bg1"/>
                </a:solidFill>
                <a:latin typeface="Ubuntu" panose="020B0504030602030204" pitchFamily="34" charset="0"/>
                <a:cs typeface="+mn-cs"/>
              </a:rPr>
              <a:t>الأُسر</a:t>
            </a:r>
            <a:endParaRPr lang="en-US" sz="2450" b="1" dirty="0">
              <a:solidFill>
                <a:schemeClr val="bg1"/>
              </a:solidFill>
              <a:latin typeface="Ubuntu" panose="020B0504030602030204" pitchFamily="34" charset="0"/>
              <a:cs typeface="+mn-cs"/>
            </a:endParaRPr>
          </a:p>
        </p:txBody>
      </p:sp>
      <p:pic>
        <p:nvPicPr>
          <p:cNvPr id="6" name="Graphic 5">
            <a:extLst>
              <a:ext uri="{FF2B5EF4-FFF2-40B4-BE49-F238E27FC236}">
                <a16:creationId xmlns:a16="http://schemas.microsoft.com/office/drawing/2014/main" id="{5B9F5293-DCAA-C75D-B936-8C67BD2C2CF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72886" y="380897"/>
            <a:ext cx="753486" cy="753486"/>
          </a:xfrm>
          <a:prstGeom prst="rect">
            <a:avLst/>
          </a:prstGeom>
        </p:spPr>
      </p:pic>
    </p:spTree>
    <p:extLst>
      <p:ext uri="{BB962C8B-B14F-4D97-AF65-F5344CB8AC3E}">
        <p14:creationId xmlns:p14="http://schemas.microsoft.com/office/powerpoint/2010/main" val="1716929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74674-391C-94CD-876C-82A572345B66}"/>
              </a:ext>
            </a:extLst>
          </p:cNvPr>
          <p:cNvSpPr>
            <a:spLocks noGrp="1"/>
          </p:cNvSpPr>
          <p:nvPr>
            <p:ph type="title"/>
          </p:nvPr>
        </p:nvSpPr>
        <p:spPr>
          <a:xfrm>
            <a:off x="839788" y="457200"/>
            <a:ext cx="3932237" cy="1600200"/>
          </a:xfrm>
        </p:spPr>
        <p:txBody>
          <a:bodyPr rtlCol="1" anchor="b"/>
          <a:lstStyle>
            <a:lvl1pPr algn="r" rtl="1">
              <a:defRPr sz="3200"/>
            </a:lvl1pPr>
          </a:lstStyle>
          <a:p>
            <a:r>
              <a:rPr lang="en-US"/>
              <a:t>Click to edit Master title style</a:t>
            </a:r>
          </a:p>
        </p:txBody>
      </p:sp>
      <p:sp>
        <p:nvSpPr>
          <p:cNvPr id="3" name="Content Placeholder 2">
            <a:extLst>
              <a:ext uri="{FF2B5EF4-FFF2-40B4-BE49-F238E27FC236}">
                <a16:creationId xmlns:a16="http://schemas.microsoft.com/office/drawing/2014/main" id="{5B569234-61DE-F7EC-9E72-15018B7F33D9}"/>
              </a:ext>
            </a:extLst>
          </p:cNvPr>
          <p:cNvSpPr>
            <a:spLocks noGrp="1"/>
          </p:cNvSpPr>
          <p:nvPr>
            <p:ph idx="1"/>
          </p:nvPr>
        </p:nvSpPr>
        <p:spPr>
          <a:xfrm>
            <a:off x="5183188" y="987425"/>
            <a:ext cx="6172200" cy="4873625"/>
          </a:xfrm>
        </p:spPr>
        <p:txBody>
          <a:bodyPr rtlCol="1"/>
          <a:lstStyle>
            <a:lvl1pPr algn="r" rtl="1">
              <a:defRPr sz="3200"/>
            </a:lvl1pPr>
            <a:lvl2pPr algn="r" rtl="1">
              <a:defRPr sz="2800"/>
            </a:lvl2pPr>
            <a:lvl3pPr algn="r" rtl="1">
              <a:defRPr sz="2400"/>
            </a:lvl3pPr>
            <a:lvl4pPr algn="r" rtl="1">
              <a:defRPr sz="2000"/>
            </a:lvl4pPr>
            <a:lvl5pPr algn="r" rtl="1">
              <a:defRPr sz="2000"/>
            </a:lvl5pPr>
            <a:lvl6pPr algn="r" rtl="1">
              <a:defRPr sz="2000"/>
            </a:lvl6pPr>
            <a:lvl7pPr algn="r" rtl="1">
              <a:defRPr sz="2000"/>
            </a:lvl7pPr>
            <a:lvl8pPr algn="r" rtl="1">
              <a:defRPr sz="2000"/>
            </a:lvl8pPr>
            <a:lvl9pPr algn="r" rtl="1">
              <a:defRPr sz="2000"/>
            </a:lvl9pPr>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Text Placeholder 3">
            <a:extLst>
              <a:ext uri="{FF2B5EF4-FFF2-40B4-BE49-F238E27FC236}">
                <a16:creationId xmlns:a16="http://schemas.microsoft.com/office/drawing/2014/main" id="{F4AD9D69-F4F3-47C9-118C-F03F655EAD51}"/>
              </a:ext>
            </a:extLst>
          </p:cNvPr>
          <p:cNvSpPr>
            <a:spLocks noGrp="1"/>
          </p:cNvSpPr>
          <p:nvPr>
            <p:ph type="body" sz="half" idx="2"/>
          </p:nvPr>
        </p:nvSpPr>
        <p:spPr>
          <a:xfrm>
            <a:off x="839788" y="2057400"/>
            <a:ext cx="3932237"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algn="r" rtl="1"/>
            <a:r>
              <a:rPr lang="en-US"/>
              <a:t>Click to edit Master text styles</a:t>
            </a:r>
          </a:p>
        </p:txBody>
      </p:sp>
      <p:sp>
        <p:nvSpPr>
          <p:cNvPr id="5" name="Date Placeholder 4">
            <a:extLst>
              <a:ext uri="{FF2B5EF4-FFF2-40B4-BE49-F238E27FC236}">
                <a16:creationId xmlns:a16="http://schemas.microsoft.com/office/drawing/2014/main" id="{E8C178A1-F934-8B55-1DA2-75A4F0F05FB4}"/>
              </a:ext>
            </a:extLst>
          </p:cNvPr>
          <p:cNvSpPr>
            <a:spLocks noGrp="1"/>
          </p:cNvSpPr>
          <p:nvPr>
            <p:ph type="dt" sz="half" idx="10"/>
          </p:nvPr>
        </p:nvSpPr>
        <p:spPr/>
        <p:txBody>
          <a:bodyPr rtlCol="1"/>
          <a:lstStyle>
            <a:lvl1pPr algn="r" rtl="1"/>
          </a:lstStyle>
          <a:p>
            <a:fld id="{52ADA7FA-EF94-41CB-A170-1BFB72857618}" type="datetimeFigureOut">
              <a:rPr lang="en-US" smtClean="0"/>
              <a:t>5/6/2024</a:t>
            </a:fld>
            <a:endParaRPr lang="en-US" dirty="0"/>
          </a:p>
        </p:txBody>
      </p:sp>
      <p:sp>
        <p:nvSpPr>
          <p:cNvPr id="6" name="Footer Placeholder 5">
            <a:extLst>
              <a:ext uri="{FF2B5EF4-FFF2-40B4-BE49-F238E27FC236}">
                <a16:creationId xmlns:a16="http://schemas.microsoft.com/office/drawing/2014/main" id="{1817AA2B-1575-92A9-758B-6F11E077A44F}"/>
              </a:ext>
            </a:extLst>
          </p:cNvPr>
          <p:cNvSpPr>
            <a:spLocks noGrp="1"/>
          </p:cNvSpPr>
          <p:nvPr>
            <p:ph type="ftr" sz="quarter" idx="11"/>
          </p:nvPr>
        </p:nvSpPr>
        <p:spPr/>
        <p:txBody>
          <a:bodyPr rtlCol="1"/>
          <a:lstStyle>
            <a:lvl1pPr algn="r" rtl="1"/>
          </a:lstStyle>
          <a:p>
            <a:endParaRPr lang="en-US" dirty="0"/>
          </a:p>
        </p:txBody>
      </p:sp>
      <p:sp>
        <p:nvSpPr>
          <p:cNvPr id="7" name="Slide Number Placeholder 6">
            <a:extLst>
              <a:ext uri="{FF2B5EF4-FFF2-40B4-BE49-F238E27FC236}">
                <a16:creationId xmlns:a16="http://schemas.microsoft.com/office/drawing/2014/main" id="{19377E84-8717-422A-F239-36C5C8F7A5DB}"/>
              </a:ext>
            </a:extLst>
          </p:cNvPr>
          <p:cNvSpPr>
            <a:spLocks noGrp="1"/>
          </p:cNvSpPr>
          <p:nvPr>
            <p:ph type="sldNum" sz="quarter" idx="12"/>
          </p:nvPr>
        </p:nvSpPr>
        <p:spPr/>
        <p:txBody>
          <a:bodyPr rtlCol="1"/>
          <a:lstStyle>
            <a:lvl1pPr algn="r" rtl="1"/>
          </a:lstStyle>
          <a:p>
            <a:fld id="{070EFF5C-0DD3-4F1B-ACB5-2B4D988FF483}" type="slidenum">
              <a:rPr lang="en-US" smtClean="0"/>
              <a:t>‹#›</a:t>
            </a:fld>
            <a:endParaRPr lang="en-US" dirty="0"/>
          </a:p>
        </p:txBody>
      </p:sp>
    </p:spTree>
    <p:extLst>
      <p:ext uri="{BB962C8B-B14F-4D97-AF65-F5344CB8AC3E}">
        <p14:creationId xmlns:p14="http://schemas.microsoft.com/office/powerpoint/2010/main" val="1543987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0D3FA-ABF3-1819-C613-F08C93DB59CC}"/>
              </a:ext>
            </a:extLst>
          </p:cNvPr>
          <p:cNvSpPr>
            <a:spLocks noGrp="1"/>
          </p:cNvSpPr>
          <p:nvPr>
            <p:ph type="title"/>
          </p:nvPr>
        </p:nvSpPr>
        <p:spPr>
          <a:xfrm>
            <a:off x="839788" y="457200"/>
            <a:ext cx="3932237" cy="1600200"/>
          </a:xfrm>
        </p:spPr>
        <p:txBody>
          <a:bodyPr rtlCol="1" anchor="b"/>
          <a:lstStyle>
            <a:lvl1pPr algn="r" rtl="1">
              <a:defRPr sz="3200"/>
            </a:lvl1pPr>
          </a:lstStyle>
          <a:p>
            <a:r>
              <a:rPr lang="en-US"/>
              <a:t>Click to edit Master title style</a:t>
            </a:r>
          </a:p>
        </p:txBody>
      </p:sp>
      <p:sp>
        <p:nvSpPr>
          <p:cNvPr id="3" name="Picture Placeholder 2">
            <a:extLst>
              <a:ext uri="{FF2B5EF4-FFF2-40B4-BE49-F238E27FC236}">
                <a16:creationId xmlns:a16="http://schemas.microsoft.com/office/drawing/2014/main" id="{9A9B2642-7059-43F6-1B53-35DDEE10575A}"/>
              </a:ext>
            </a:extLst>
          </p:cNvPr>
          <p:cNvSpPr>
            <a:spLocks noGrp="1"/>
          </p:cNvSpPr>
          <p:nvPr>
            <p:ph type="pic" idx="1"/>
          </p:nvPr>
        </p:nvSpPr>
        <p:spPr>
          <a:xfrm>
            <a:off x="5183188" y="987425"/>
            <a:ext cx="6172200" cy="4873625"/>
          </a:xfrm>
        </p:spPr>
        <p:txBody>
          <a:bodyPr rtlCol="1"/>
          <a:lstStyle>
            <a:lvl1pPr marL="0" indent="0" algn="r" rtl="1">
              <a:buNone/>
              <a:defRPr sz="3200"/>
            </a:lvl1pPr>
            <a:lvl2pPr marL="457200" indent="0" algn="r" rtl="1">
              <a:buNone/>
              <a:defRPr sz="2800"/>
            </a:lvl2pPr>
            <a:lvl3pPr marL="914400" indent="0" algn="r" rtl="1">
              <a:buNone/>
              <a:defRPr sz="2400"/>
            </a:lvl3pPr>
            <a:lvl4pPr marL="1371600" indent="0" algn="r" rtl="1">
              <a:buNone/>
              <a:defRPr sz="2000"/>
            </a:lvl4pPr>
            <a:lvl5pPr marL="1828800" indent="0" algn="r" rtl="1">
              <a:buNone/>
              <a:defRPr sz="2000"/>
            </a:lvl5pPr>
            <a:lvl6pPr marL="2286000" indent="0" algn="r" rtl="1">
              <a:buNone/>
              <a:defRPr sz="2000"/>
            </a:lvl6pPr>
            <a:lvl7pPr marL="2743200" indent="0" algn="r" rtl="1">
              <a:buNone/>
              <a:defRPr sz="2000"/>
            </a:lvl7pPr>
            <a:lvl8pPr marL="3200400" indent="0" algn="r" rtl="1">
              <a:buNone/>
              <a:defRPr sz="2000"/>
            </a:lvl8pPr>
            <a:lvl9pPr marL="3657600" indent="0" algn="r" rtl="1">
              <a:buNone/>
              <a:defRPr sz="2000"/>
            </a:lvl9pPr>
          </a:lstStyle>
          <a:p>
            <a:endParaRPr lang="en-US" dirty="0"/>
          </a:p>
        </p:txBody>
      </p:sp>
      <p:sp>
        <p:nvSpPr>
          <p:cNvPr id="4" name="Text Placeholder 3">
            <a:extLst>
              <a:ext uri="{FF2B5EF4-FFF2-40B4-BE49-F238E27FC236}">
                <a16:creationId xmlns:a16="http://schemas.microsoft.com/office/drawing/2014/main" id="{4F98B52D-0699-EF64-D3B8-D3B072F18DB0}"/>
              </a:ext>
            </a:extLst>
          </p:cNvPr>
          <p:cNvSpPr>
            <a:spLocks noGrp="1"/>
          </p:cNvSpPr>
          <p:nvPr>
            <p:ph type="body" sz="half" idx="2"/>
          </p:nvPr>
        </p:nvSpPr>
        <p:spPr>
          <a:xfrm>
            <a:off x="839788" y="2057400"/>
            <a:ext cx="3932237"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algn="r" rtl="1"/>
            <a:r>
              <a:rPr lang="en-US"/>
              <a:t>Click to edit Master text styles</a:t>
            </a:r>
          </a:p>
        </p:txBody>
      </p:sp>
      <p:sp>
        <p:nvSpPr>
          <p:cNvPr id="5" name="Date Placeholder 4">
            <a:extLst>
              <a:ext uri="{FF2B5EF4-FFF2-40B4-BE49-F238E27FC236}">
                <a16:creationId xmlns:a16="http://schemas.microsoft.com/office/drawing/2014/main" id="{AA97A50D-B1D8-D98F-277C-C5D51C06C086}"/>
              </a:ext>
            </a:extLst>
          </p:cNvPr>
          <p:cNvSpPr>
            <a:spLocks noGrp="1"/>
          </p:cNvSpPr>
          <p:nvPr>
            <p:ph type="dt" sz="half" idx="10"/>
          </p:nvPr>
        </p:nvSpPr>
        <p:spPr/>
        <p:txBody>
          <a:bodyPr rtlCol="1"/>
          <a:lstStyle>
            <a:lvl1pPr algn="r" rtl="1"/>
          </a:lstStyle>
          <a:p>
            <a:fld id="{52ADA7FA-EF94-41CB-A170-1BFB72857618}" type="datetimeFigureOut">
              <a:rPr lang="en-US" smtClean="0"/>
              <a:t>5/6/2024</a:t>
            </a:fld>
            <a:endParaRPr lang="en-US" dirty="0"/>
          </a:p>
        </p:txBody>
      </p:sp>
      <p:sp>
        <p:nvSpPr>
          <p:cNvPr id="6" name="Footer Placeholder 5">
            <a:extLst>
              <a:ext uri="{FF2B5EF4-FFF2-40B4-BE49-F238E27FC236}">
                <a16:creationId xmlns:a16="http://schemas.microsoft.com/office/drawing/2014/main" id="{3BA120BE-02D2-49F7-A597-715A9DD2E8FE}"/>
              </a:ext>
            </a:extLst>
          </p:cNvPr>
          <p:cNvSpPr>
            <a:spLocks noGrp="1"/>
          </p:cNvSpPr>
          <p:nvPr>
            <p:ph type="ftr" sz="quarter" idx="11"/>
          </p:nvPr>
        </p:nvSpPr>
        <p:spPr/>
        <p:txBody>
          <a:bodyPr rtlCol="1"/>
          <a:lstStyle>
            <a:lvl1pPr algn="r" rtl="1"/>
          </a:lstStyle>
          <a:p>
            <a:endParaRPr lang="en-US" dirty="0"/>
          </a:p>
        </p:txBody>
      </p:sp>
      <p:sp>
        <p:nvSpPr>
          <p:cNvPr id="7" name="Slide Number Placeholder 6">
            <a:extLst>
              <a:ext uri="{FF2B5EF4-FFF2-40B4-BE49-F238E27FC236}">
                <a16:creationId xmlns:a16="http://schemas.microsoft.com/office/drawing/2014/main" id="{490FE847-4583-82AA-5EB8-F55FDA66F063}"/>
              </a:ext>
            </a:extLst>
          </p:cNvPr>
          <p:cNvSpPr>
            <a:spLocks noGrp="1"/>
          </p:cNvSpPr>
          <p:nvPr>
            <p:ph type="sldNum" sz="quarter" idx="12"/>
          </p:nvPr>
        </p:nvSpPr>
        <p:spPr/>
        <p:txBody>
          <a:bodyPr rtlCol="1"/>
          <a:lstStyle>
            <a:lvl1pPr algn="r" rtl="1"/>
          </a:lstStyle>
          <a:p>
            <a:fld id="{070EFF5C-0DD3-4F1B-ACB5-2B4D988FF483}" type="slidenum">
              <a:rPr lang="en-US" smtClean="0"/>
              <a:t>‹#›</a:t>
            </a:fld>
            <a:endParaRPr lang="en-US" dirty="0"/>
          </a:p>
        </p:txBody>
      </p:sp>
    </p:spTree>
    <p:extLst>
      <p:ext uri="{BB962C8B-B14F-4D97-AF65-F5344CB8AC3E}">
        <p14:creationId xmlns:p14="http://schemas.microsoft.com/office/powerpoint/2010/main" val="19445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0701E-000E-D755-5CE3-FD7620A8D5B9}"/>
              </a:ext>
            </a:extLst>
          </p:cNvPr>
          <p:cNvSpPr>
            <a:spLocks noGrp="1"/>
          </p:cNvSpPr>
          <p:nvPr>
            <p:ph type="title"/>
          </p:nvPr>
        </p:nvSpPr>
        <p:spPr/>
        <p:txBody>
          <a:bodyPr rtlCol="1"/>
          <a:lstStyle>
            <a:lvl1pPr algn="r" rtl="1"/>
          </a:lstStyle>
          <a:p>
            <a:r>
              <a:rPr lang="en-US"/>
              <a:t>Click to edit Master title style</a:t>
            </a:r>
          </a:p>
        </p:txBody>
      </p:sp>
      <p:sp>
        <p:nvSpPr>
          <p:cNvPr id="3" name="Vertical Text Placeholder 2">
            <a:extLst>
              <a:ext uri="{FF2B5EF4-FFF2-40B4-BE49-F238E27FC236}">
                <a16:creationId xmlns:a16="http://schemas.microsoft.com/office/drawing/2014/main" id="{FFDB12B2-5C38-F43C-26DC-049D58461A12}"/>
              </a:ext>
            </a:extLst>
          </p:cNvPr>
          <p:cNvSpPr>
            <a:spLocks noGrp="1"/>
          </p:cNvSpPr>
          <p:nvPr>
            <p:ph type="body" orient="vert" idx="1"/>
          </p:nvPr>
        </p:nvSpPr>
        <p:spPr/>
        <p:txBody>
          <a:bodyPr vert="eaVert"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a:extLst>
              <a:ext uri="{FF2B5EF4-FFF2-40B4-BE49-F238E27FC236}">
                <a16:creationId xmlns:a16="http://schemas.microsoft.com/office/drawing/2014/main" id="{DAA9A882-D70F-B0BB-4879-47E688D89760}"/>
              </a:ext>
            </a:extLst>
          </p:cNvPr>
          <p:cNvSpPr>
            <a:spLocks noGrp="1"/>
          </p:cNvSpPr>
          <p:nvPr>
            <p:ph type="dt" sz="half" idx="10"/>
          </p:nvPr>
        </p:nvSpPr>
        <p:spPr/>
        <p:txBody>
          <a:bodyPr rtlCol="1"/>
          <a:lstStyle>
            <a:lvl1pPr algn="r" rtl="1"/>
          </a:lstStyle>
          <a:p>
            <a:fld id="{52ADA7FA-EF94-41CB-A170-1BFB72857618}" type="datetimeFigureOut">
              <a:rPr lang="en-US" smtClean="0"/>
              <a:t>5/6/2024</a:t>
            </a:fld>
            <a:endParaRPr lang="en-US" dirty="0"/>
          </a:p>
        </p:txBody>
      </p:sp>
      <p:sp>
        <p:nvSpPr>
          <p:cNvPr id="5" name="Footer Placeholder 4">
            <a:extLst>
              <a:ext uri="{FF2B5EF4-FFF2-40B4-BE49-F238E27FC236}">
                <a16:creationId xmlns:a16="http://schemas.microsoft.com/office/drawing/2014/main" id="{6FD3DFA0-8C5A-20BE-9250-31D05C600EE8}"/>
              </a:ext>
            </a:extLst>
          </p:cNvPr>
          <p:cNvSpPr>
            <a:spLocks noGrp="1"/>
          </p:cNvSpPr>
          <p:nvPr>
            <p:ph type="ftr" sz="quarter" idx="11"/>
          </p:nvPr>
        </p:nvSpPr>
        <p:spPr/>
        <p:txBody>
          <a:bodyPr rtlCol="1"/>
          <a:lstStyle>
            <a:lvl1pPr algn="r" rtl="1"/>
          </a:lstStyle>
          <a:p>
            <a:endParaRPr lang="en-US" dirty="0"/>
          </a:p>
        </p:txBody>
      </p:sp>
      <p:sp>
        <p:nvSpPr>
          <p:cNvPr id="6" name="Slide Number Placeholder 5">
            <a:extLst>
              <a:ext uri="{FF2B5EF4-FFF2-40B4-BE49-F238E27FC236}">
                <a16:creationId xmlns:a16="http://schemas.microsoft.com/office/drawing/2014/main" id="{A888C97C-B959-8635-F877-CEF049E2A8EC}"/>
              </a:ext>
            </a:extLst>
          </p:cNvPr>
          <p:cNvSpPr>
            <a:spLocks noGrp="1"/>
          </p:cNvSpPr>
          <p:nvPr>
            <p:ph type="sldNum" sz="quarter" idx="12"/>
          </p:nvPr>
        </p:nvSpPr>
        <p:spPr/>
        <p:txBody>
          <a:bodyPr rtlCol="1"/>
          <a:lstStyle>
            <a:lvl1pPr algn="r" rtl="1"/>
          </a:lstStyle>
          <a:p>
            <a:fld id="{070EFF5C-0DD3-4F1B-ACB5-2B4D988FF483}" type="slidenum">
              <a:rPr lang="en-US" smtClean="0"/>
              <a:t>‹#›</a:t>
            </a:fld>
            <a:endParaRPr lang="en-US" dirty="0"/>
          </a:p>
        </p:txBody>
      </p:sp>
    </p:spTree>
    <p:extLst>
      <p:ext uri="{BB962C8B-B14F-4D97-AF65-F5344CB8AC3E}">
        <p14:creationId xmlns:p14="http://schemas.microsoft.com/office/powerpoint/2010/main" val="196979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07F6CE-FF25-FFE2-097B-E1B0386440B4}"/>
              </a:ext>
            </a:extLst>
          </p:cNvPr>
          <p:cNvSpPr>
            <a:spLocks noGrp="1"/>
          </p:cNvSpPr>
          <p:nvPr>
            <p:ph type="title" orient="vert"/>
          </p:nvPr>
        </p:nvSpPr>
        <p:spPr>
          <a:xfrm>
            <a:off x="8724900" y="365125"/>
            <a:ext cx="2628900" cy="5811838"/>
          </a:xfrm>
        </p:spPr>
        <p:txBody>
          <a:bodyPr vert="eaVert" rtlCol="1"/>
          <a:lstStyle>
            <a:lvl1pPr algn="r" rtl="1"/>
          </a:lstStyle>
          <a:p>
            <a:r>
              <a:rPr lang="en-US"/>
              <a:t>Click to edit Master title style</a:t>
            </a:r>
          </a:p>
        </p:txBody>
      </p:sp>
      <p:sp>
        <p:nvSpPr>
          <p:cNvPr id="3" name="Vertical Text Placeholder 2">
            <a:extLst>
              <a:ext uri="{FF2B5EF4-FFF2-40B4-BE49-F238E27FC236}">
                <a16:creationId xmlns:a16="http://schemas.microsoft.com/office/drawing/2014/main" id="{436C9CFD-0DE1-5DA0-8258-86DD43848587}"/>
              </a:ext>
            </a:extLst>
          </p:cNvPr>
          <p:cNvSpPr>
            <a:spLocks noGrp="1"/>
          </p:cNvSpPr>
          <p:nvPr>
            <p:ph type="body" orient="vert" idx="1"/>
          </p:nvPr>
        </p:nvSpPr>
        <p:spPr>
          <a:xfrm>
            <a:off x="838200" y="365125"/>
            <a:ext cx="7734300" cy="5811838"/>
          </a:xfrm>
        </p:spPr>
        <p:txBody>
          <a:bodyPr vert="eaVert"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a:extLst>
              <a:ext uri="{FF2B5EF4-FFF2-40B4-BE49-F238E27FC236}">
                <a16:creationId xmlns:a16="http://schemas.microsoft.com/office/drawing/2014/main" id="{FF3EA343-F898-4594-1C58-B1AC0AA8000E}"/>
              </a:ext>
            </a:extLst>
          </p:cNvPr>
          <p:cNvSpPr>
            <a:spLocks noGrp="1"/>
          </p:cNvSpPr>
          <p:nvPr>
            <p:ph type="dt" sz="half" idx="10"/>
          </p:nvPr>
        </p:nvSpPr>
        <p:spPr/>
        <p:txBody>
          <a:bodyPr rtlCol="1"/>
          <a:lstStyle>
            <a:lvl1pPr algn="r" rtl="1"/>
          </a:lstStyle>
          <a:p>
            <a:fld id="{52ADA7FA-EF94-41CB-A170-1BFB72857618}" type="datetimeFigureOut">
              <a:rPr lang="en-US" smtClean="0"/>
              <a:t>5/6/2024</a:t>
            </a:fld>
            <a:endParaRPr lang="en-US" dirty="0"/>
          </a:p>
        </p:txBody>
      </p:sp>
      <p:sp>
        <p:nvSpPr>
          <p:cNvPr id="5" name="Footer Placeholder 4">
            <a:extLst>
              <a:ext uri="{FF2B5EF4-FFF2-40B4-BE49-F238E27FC236}">
                <a16:creationId xmlns:a16="http://schemas.microsoft.com/office/drawing/2014/main" id="{76435C33-5B76-314E-5D46-5B0DBC3900DC}"/>
              </a:ext>
            </a:extLst>
          </p:cNvPr>
          <p:cNvSpPr>
            <a:spLocks noGrp="1"/>
          </p:cNvSpPr>
          <p:nvPr>
            <p:ph type="ftr" sz="quarter" idx="11"/>
          </p:nvPr>
        </p:nvSpPr>
        <p:spPr/>
        <p:txBody>
          <a:bodyPr rtlCol="1"/>
          <a:lstStyle>
            <a:lvl1pPr algn="r" rtl="1"/>
          </a:lstStyle>
          <a:p>
            <a:endParaRPr lang="en-US" dirty="0"/>
          </a:p>
        </p:txBody>
      </p:sp>
      <p:sp>
        <p:nvSpPr>
          <p:cNvPr id="6" name="Slide Number Placeholder 5">
            <a:extLst>
              <a:ext uri="{FF2B5EF4-FFF2-40B4-BE49-F238E27FC236}">
                <a16:creationId xmlns:a16="http://schemas.microsoft.com/office/drawing/2014/main" id="{60F327CC-B881-5C80-D457-1D0CA457C699}"/>
              </a:ext>
            </a:extLst>
          </p:cNvPr>
          <p:cNvSpPr>
            <a:spLocks noGrp="1"/>
          </p:cNvSpPr>
          <p:nvPr>
            <p:ph type="sldNum" sz="quarter" idx="12"/>
          </p:nvPr>
        </p:nvSpPr>
        <p:spPr/>
        <p:txBody>
          <a:bodyPr rtlCol="1"/>
          <a:lstStyle>
            <a:lvl1pPr algn="r" rtl="1"/>
          </a:lstStyle>
          <a:p>
            <a:fld id="{070EFF5C-0DD3-4F1B-ACB5-2B4D988FF483}" type="slidenum">
              <a:rPr lang="en-US" smtClean="0"/>
              <a:t>‹#›</a:t>
            </a:fld>
            <a:endParaRPr lang="en-US" dirty="0"/>
          </a:p>
        </p:txBody>
      </p:sp>
    </p:spTree>
    <p:extLst>
      <p:ext uri="{BB962C8B-B14F-4D97-AF65-F5344CB8AC3E}">
        <p14:creationId xmlns:p14="http://schemas.microsoft.com/office/powerpoint/2010/main" val="5006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BC732A4-0CEA-F9AA-BF78-DC8C7E727E1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44982" y="592364"/>
            <a:ext cx="1839017" cy="644933"/>
          </a:xfrm>
          <a:prstGeom prst="rect">
            <a:avLst/>
          </a:prstGeom>
        </p:spPr>
      </p:pic>
      <p:grpSp>
        <p:nvGrpSpPr>
          <p:cNvPr id="6" name="Group 5">
            <a:extLst>
              <a:ext uri="{FF2B5EF4-FFF2-40B4-BE49-F238E27FC236}">
                <a16:creationId xmlns:a16="http://schemas.microsoft.com/office/drawing/2014/main" id="{1826AC20-CB2B-D6B7-2312-C4B1344CB3ED}"/>
              </a:ext>
            </a:extLst>
          </p:cNvPr>
          <p:cNvGrpSpPr/>
          <p:nvPr userDrawn="1"/>
        </p:nvGrpSpPr>
        <p:grpSpPr>
          <a:xfrm>
            <a:off x="605246" y="483811"/>
            <a:ext cx="2496787" cy="753486"/>
            <a:chOff x="605246" y="5619691"/>
            <a:chExt cx="2496787" cy="753486"/>
          </a:xfrm>
        </p:grpSpPr>
        <p:sp>
          <p:nvSpPr>
            <p:cNvPr id="4" name="TextBox 3">
              <a:extLst>
                <a:ext uri="{FF2B5EF4-FFF2-40B4-BE49-F238E27FC236}">
                  <a16:creationId xmlns:a16="http://schemas.microsoft.com/office/drawing/2014/main" id="{C28D96B2-F971-0E86-1D9C-B93BA491E3CD}"/>
                </a:ext>
              </a:extLst>
            </p:cNvPr>
            <p:cNvSpPr txBox="1"/>
            <p:nvPr userDrawn="1"/>
          </p:nvSpPr>
          <p:spPr>
            <a:xfrm>
              <a:off x="1386378" y="5737892"/>
              <a:ext cx="1715655" cy="469359"/>
            </a:xfrm>
            <a:prstGeom prst="rect">
              <a:avLst/>
            </a:prstGeom>
            <a:noFill/>
          </p:spPr>
          <p:txBody>
            <a:bodyPr wrap="square" rtlCol="0">
              <a:spAutoFit/>
            </a:bodyPr>
            <a:lstStyle/>
            <a:p>
              <a:r>
                <a:rPr lang="ar-xm" sz="2450" b="1" dirty="0">
                  <a:solidFill>
                    <a:schemeClr val="bg1"/>
                  </a:solidFill>
                  <a:latin typeface="Ubuntu" panose="020B0504030602030204" pitchFamily="34" charset="0"/>
                  <a:rtl/>
                </a:rPr>
                <a:t>الأُسر</a:t>
              </a:r>
            </a:p>
          </p:txBody>
        </p:sp>
        <p:pic>
          <p:nvPicPr>
            <p:cNvPr id="5" name="Graphic 4">
              <a:extLst>
                <a:ext uri="{FF2B5EF4-FFF2-40B4-BE49-F238E27FC236}">
                  <a16:creationId xmlns:a16="http://schemas.microsoft.com/office/drawing/2014/main" id="{6444102B-66DA-58AE-56CA-A7426F2DD8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5246" y="5619691"/>
              <a:ext cx="753486" cy="753486"/>
            </a:xfrm>
            <a:prstGeom prst="rect">
              <a:avLst/>
            </a:prstGeom>
          </p:spPr>
        </p:pic>
      </p:grpSp>
    </p:spTree>
    <p:extLst>
      <p:ext uri="{BB962C8B-B14F-4D97-AF65-F5344CB8AC3E}">
        <p14:creationId xmlns:p14="http://schemas.microsoft.com/office/powerpoint/2010/main" val="2653579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12" name="Picture 11" descr="مستطيل أرجواني بأُطر سوداء&#10;&#10;أُنشِئ الوصف تلقائيًا">
            <a:extLst>
              <a:ext uri="{FF2B5EF4-FFF2-40B4-BE49-F238E27FC236}">
                <a16:creationId xmlns:a16="http://schemas.microsoft.com/office/drawing/2014/main" id="{101D7059-D11D-07A8-C620-E039FE899D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2643" y="299812"/>
            <a:ext cx="11266715" cy="821082"/>
          </a:xfrm>
          <a:prstGeom prst="rect">
            <a:avLst/>
          </a:prstGeom>
        </p:spPr>
      </p:pic>
      <p:pic>
        <p:nvPicPr>
          <p:cNvPr id="14" name="Graphic 13">
            <a:extLst>
              <a:ext uri="{FF2B5EF4-FFF2-40B4-BE49-F238E27FC236}">
                <a16:creationId xmlns:a16="http://schemas.microsoft.com/office/drawing/2014/main" id="{1CC6297E-5C8A-F68A-3CB0-5AA42587A6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8457" y="479560"/>
            <a:ext cx="10722427" cy="458382"/>
          </a:xfrm>
          <a:prstGeom prst="rect">
            <a:avLst/>
          </a:prstGeom>
        </p:spPr>
      </p:pic>
      <p:sp>
        <p:nvSpPr>
          <p:cNvPr id="17" name="TextBox 16">
            <a:extLst>
              <a:ext uri="{FF2B5EF4-FFF2-40B4-BE49-F238E27FC236}">
                <a16:creationId xmlns:a16="http://schemas.microsoft.com/office/drawing/2014/main" id="{2BCE17FB-FB26-51DB-1B67-B6EB27B25B42}"/>
              </a:ext>
            </a:extLst>
          </p:cNvPr>
          <p:cNvSpPr txBox="1"/>
          <p:nvPr userDrawn="1"/>
        </p:nvSpPr>
        <p:spPr>
          <a:xfrm>
            <a:off x="1150621" y="551015"/>
            <a:ext cx="3233057" cy="315471"/>
          </a:xfrm>
          <a:prstGeom prst="rect">
            <a:avLst/>
          </a:prstGeom>
          <a:noFill/>
        </p:spPr>
        <p:txBody>
          <a:bodyPr wrap="square" rtlCol="1">
            <a:spAutoFit/>
          </a:bodyPr>
          <a:lstStyle>
            <a:lvl1pPr algn="r" rtl="1"/>
          </a:lstStyle>
          <a:p>
            <a:r>
              <a:rPr lang="ar-xm" sz="1450" b="1" dirty="0">
                <a:solidFill>
                  <a:schemeClr val="bg1"/>
                </a:solidFill>
                <a:latin typeface="Ubuntu" panose="020B0504030602030204" pitchFamily="34" charset="0"/>
                <a:rtl/>
              </a:rPr>
              <a:t>الأُسر</a:t>
            </a:r>
          </a:p>
        </p:txBody>
      </p:sp>
    </p:spTree>
    <p:extLst>
      <p:ext uri="{BB962C8B-B14F-4D97-AF65-F5344CB8AC3E}">
        <p14:creationId xmlns:p14="http://schemas.microsoft.com/office/powerpoint/2010/main" val="4073187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2">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06CBD77-7181-F1DE-2AEB-3127D2215C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7037" y="351223"/>
            <a:ext cx="432000" cy="432000"/>
          </a:xfrm>
          <a:prstGeom prst="rect">
            <a:avLst/>
          </a:prstGeom>
        </p:spPr>
      </p:pic>
      <p:sp>
        <p:nvSpPr>
          <p:cNvPr id="10" name="TextBox 9">
            <a:extLst>
              <a:ext uri="{FF2B5EF4-FFF2-40B4-BE49-F238E27FC236}">
                <a16:creationId xmlns:a16="http://schemas.microsoft.com/office/drawing/2014/main" id="{8B810653-9F39-C07F-ECA3-48825A75E60A}"/>
              </a:ext>
            </a:extLst>
          </p:cNvPr>
          <p:cNvSpPr txBox="1"/>
          <p:nvPr userDrawn="1"/>
        </p:nvSpPr>
        <p:spPr>
          <a:xfrm>
            <a:off x="859201" y="409488"/>
            <a:ext cx="1224279" cy="315471"/>
          </a:xfrm>
          <a:prstGeom prst="rect">
            <a:avLst/>
          </a:prstGeom>
          <a:noFill/>
        </p:spPr>
        <p:txBody>
          <a:bodyPr wrap="square" rtlCol="1">
            <a:spAutoFit/>
          </a:bodyPr>
          <a:lstStyle>
            <a:lvl1pPr algn="r" rtl="1"/>
          </a:lstStyle>
          <a:p>
            <a:pPr algn="l"/>
            <a:r>
              <a:rPr lang="ar-xm" sz="1450" b="1" dirty="0">
                <a:solidFill>
                  <a:srgbClr val="292662"/>
                </a:solidFill>
                <a:latin typeface="Ubuntu" panose="020B0504030602030204" pitchFamily="34" charset="0"/>
                <a:rtl/>
              </a:rPr>
              <a:t>الأُسر</a:t>
            </a:r>
          </a:p>
        </p:txBody>
      </p:sp>
      <p:pic>
        <p:nvPicPr>
          <p:cNvPr id="12" name="Graphic 11">
            <a:extLst>
              <a:ext uri="{FF2B5EF4-FFF2-40B4-BE49-F238E27FC236}">
                <a16:creationId xmlns:a16="http://schemas.microsoft.com/office/drawing/2014/main" id="{7210AFE5-C0B2-DEFB-4434-AC6F0A471E1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23921" y="312581"/>
            <a:ext cx="1441042" cy="509284"/>
          </a:xfrm>
          <a:prstGeom prst="rect">
            <a:avLst/>
          </a:prstGeom>
        </p:spPr>
      </p:pic>
    </p:spTree>
    <p:extLst>
      <p:ext uri="{BB962C8B-B14F-4D97-AF65-F5344CB8AC3E}">
        <p14:creationId xmlns:p14="http://schemas.microsoft.com/office/powerpoint/2010/main" val="2722908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6F47CE78-A94F-79D9-A18C-D1C0F2AB1B69}"/>
              </a:ext>
            </a:extLst>
          </p:cNvPr>
          <p:cNvSpPr>
            <a:spLocks noGrp="1"/>
          </p:cNvSpPr>
          <p:nvPr>
            <p:ph type="body" sz="quarter" idx="11"/>
          </p:nvPr>
        </p:nvSpPr>
        <p:spPr>
          <a:xfrm>
            <a:off x="716278" y="3113922"/>
            <a:ext cx="4681537" cy="630156"/>
          </a:xfrm>
        </p:spPr>
        <p:txBody>
          <a:bodyPr rtlCol="1" anchor="ctr">
            <a:noAutofit/>
          </a:bodyPr>
          <a:lstStyle>
            <a:lvl1pPr marL="0" indent="0" algn="r" defTabSz="914400" rtl="1" eaLnBrk="1" latinLnBrk="0" hangingPunct="1">
              <a:buNone/>
              <a:defRPr lang="en-US" sz="3200" b="1" kern="1200" dirty="0" smtClean="0">
                <a:solidFill>
                  <a:schemeClr val="bg1"/>
                </a:solidFill>
                <a:latin typeface="Ubuntu" panose="020B0504030602030204" pitchFamily="34" charset="0"/>
                <a:ea typeface="+mn-ea"/>
                <a:cs typeface="+mn-cs"/>
              </a:defRPr>
            </a:lvl1pPr>
            <a:lvl2pPr marL="457200" indent="0" algn="r" rtl="1">
              <a:buNone/>
              <a:defRPr/>
            </a:lvl2pPr>
          </a:lstStyle>
          <a:p>
            <a:pPr lvl="0" algn="r" rtl="1"/>
            <a:r>
              <a:rPr lang="en-US" dirty="0"/>
              <a:t>Click to edit</a:t>
            </a:r>
          </a:p>
        </p:txBody>
      </p:sp>
      <p:pic>
        <p:nvPicPr>
          <p:cNvPr id="6" name="Graphic 5">
            <a:extLst>
              <a:ext uri="{FF2B5EF4-FFF2-40B4-BE49-F238E27FC236}">
                <a16:creationId xmlns:a16="http://schemas.microsoft.com/office/drawing/2014/main" id="{73B96A63-D470-FA7E-F54E-682FB78E0F3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64480"/>
          <a:stretch/>
        </p:blipFill>
        <p:spPr>
          <a:xfrm>
            <a:off x="8199121" y="2942592"/>
            <a:ext cx="1048838" cy="972816"/>
          </a:xfrm>
          <a:prstGeom prst="rect">
            <a:avLst/>
          </a:prstGeom>
        </p:spPr>
      </p:pic>
      <p:sp>
        <p:nvSpPr>
          <p:cNvPr id="2" name="Text Placeholder 6">
            <a:extLst>
              <a:ext uri="{FF2B5EF4-FFF2-40B4-BE49-F238E27FC236}">
                <a16:creationId xmlns:a16="http://schemas.microsoft.com/office/drawing/2014/main" id="{D906DE97-4897-1B99-F0A6-1A190E28A8D1}"/>
              </a:ext>
            </a:extLst>
          </p:cNvPr>
          <p:cNvSpPr txBox="1">
            <a:spLocks/>
          </p:cNvSpPr>
          <p:nvPr userDrawn="1"/>
        </p:nvSpPr>
        <p:spPr>
          <a:xfrm>
            <a:off x="9247958" y="3105296"/>
            <a:ext cx="872377" cy="630156"/>
          </a:xfrm>
          <a:prstGeom prst="rect">
            <a:avLst/>
          </a:prstGeom>
        </p:spPr>
        <p:txBody>
          <a:bodyPr vert="horz" lIns="91440" tIns="45720" rIns="91440" bIns="45720" rtlCol="1" anchor="ctr">
            <a:normAutofit fontScale="92500"/>
          </a:bodyPr>
          <a:lstStyle>
            <a:lvl1pPr marL="0" indent="0" algn="r" defTabSz="914400" rtl="1" eaLnBrk="1" latinLnBrk="0" hangingPunct="1">
              <a:lnSpc>
                <a:spcPct val="90000"/>
              </a:lnSpc>
              <a:spcBef>
                <a:spcPts val="1000"/>
              </a:spcBef>
              <a:buFont typeface="Arial" panose="020B0604020202020204" pitchFamily="34" charset="0"/>
              <a:buNone/>
              <a:defRPr lang="en-US" sz="3200" b="1" kern="1200" dirty="0" smtClean="0">
                <a:solidFill>
                  <a:schemeClr val="bg1"/>
                </a:solidFill>
                <a:latin typeface="Ubuntu" panose="020B05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ar-SA">
                <a:latin typeface="Arial" panose="020B0604020202020204" pitchFamily="34" charset="0"/>
                <a:cs typeface="Arial" panose="020B0604020202020204" pitchFamily="34" charset="0"/>
                <a:rtl/>
              </a:rPr>
              <a:t>الأُسر</a:t>
            </a:r>
            <a:endParaRPr lang="ar-xm" dirty="0">
              <a:latin typeface="Arial" panose="020B0604020202020204" pitchFamily="34" charset="0"/>
              <a:cs typeface="Arial" panose="020B0604020202020204" pitchFamily="34" charset="0"/>
              <a:rtl/>
            </a:endParaRPr>
          </a:p>
        </p:txBody>
      </p:sp>
    </p:spTree>
    <p:extLst>
      <p:ext uri="{BB962C8B-B14F-4D97-AF65-F5344CB8AC3E}">
        <p14:creationId xmlns:p14="http://schemas.microsoft.com/office/powerpoint/2010/main" val="4141628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7F8AA2-0BDC-C963-0461-553D6A3A63E4}"/>
              </a:ext>
            </a:extLst>
          </p:cNvPr>
          <p:cNvGrpSpPr/>
          <p:nvPr userDrawn="1"/>
        </p:nvGrpSpPr>
        <p:grpSpPr>
          <a:xfrm>
            <a:off x="511793" y="481642"/>
            <a:ext cx="1731558" cy="528060"/>
            <a:chOff x="511793" y="448686"/>
            <a:chExt cx="1731558" cy="528060"/>
          </a:xfrm>
        </p:grpSpPr>
        <p:pic>
          <p:nvPicPr>
            <p:cNvPr id="3" name="Graphic 2">
              <a:extLst>
                <a:ext uri="{FF2B5EF4-FFF2-40B4-BE49-F238E27FC236}">
                  <a16:creationId xmlns:a16="http://schemas.microsoft.com/office/drawing/2014/main" id="{A3F6E32D-EB28-E654-A4D2-7ADDA37177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1793" y="448686"/>
              <a:ext cx="528060" cy="528060"/>
            </a:xfrm>
            <a:prstGeom prst="rect">
              <a:avLst/>
            </a:prstGeom>
          </p:spPr>
        </p:pic>
        <p:sp>
          <p:nvSpPr>
            <p:cNvPr id="4" name="TextBox 3">
              <a:extLst>
                <a:ext uri="{FF2B5EF4-FFF2-40B4-BE49-F238E27FC236}">
                  <a16:creationId xmlns:a16="http://schemas.microsoft.com/office/drawing/2014/main" id="{599DE7C4-D99F-A498-B6B7-05118E0EB6F8}"/>
                </a:ext>
              </a:extLst>
            </p:cNvPr>
            <p:cNvSpPr txBox="1"/>
            <p:nvPr userDrawn="1"/>
          </p:nvSpPr>
          <p:spPr>
            <a:xfrm>
              <a:off x="1019072" y="523666"/>
              <a:ext cx="1224279" cy="346249"/>
            </a:xfrm>
            <a:prstGeom prst="rect">
              <a:avLst/>
            </a:prstGeom>
            <a:noFill/>
          </p:spPr>
          <p:txBody>
            <a:bodyPr wrap="square" rtlCol="0">
              <a:spAutoFit/>
            </a:bodyPr>
            <a:lstStyle/>
            <a:p>
              <a:r>
                <a:rPr lang="ar-xm" sz="1650" b="1" dirty="0">
                  <a:solidFill>
                    <a:schemeClr val="bg1"/>
                  </a:solidFill>
                  <a:latin typeface="Ubuntu" panose="020B0504030602030204" pitchFamily="34" charset="0"/>
                  <a:rtl/>
                </a:rPr>
                <a:t>الأُسر</a:t>
              </a:r>
            </a:p>
          </p:txBody>
        </p:sp>
      </p:grpSp>
      <p:pic>
        <p:nvPicPr>
          <p:cNvPr id="5" name="Graphic 4">
            <a:extLst>
              <a:ext uri="{FF2B5EF4-FFF2-40B4-BE49-F238E27FC236}">
                <a16:creationId xmlns:a16="http://schemas.microsoft.com/office/drawing/2014/main" id="{03C90B77-33B6-EA4A-5917-3F97C41E9E5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174452" y="481642"/>
            <a:ext cx="1505755" cy="528060"/>
          </a:xfrm>
          <a:prstGeom prst="rect">
            <a:avLst/>
          </a:prstGeom>
        </p:spPr>
      </p:pic>
    </p:spTree>
    <p:extLst>
      <p:ext uri="{BB962C8B-B14F-4D97-AF65-F5344CB8AC3E}">
        <p14:creationId xmlns:p14="http://schemas.microsoft.com/office/powerpoint/2010/main" val="2991741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section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C59FE87-BA48-ED09-77DD-ACFC1B9C9244}"/>
              </a:ext>
            </a:extLst>
          </p:cNvPr>
          <p:cNvSpPr>
            <a:spLocks noGrp="1"/>
          </p:cNvSpPr>
          <p:nvPr>
            <p:ph type="body" sz="quarter" idx="10"/>
          </p:nvPr>
        </p:nvSpPr>
        <p:spPr>
          <a:xfrm>
            <a:off x="990146" y="568579"/>
            <a:ext cx="4191000" cy="359001"/>
          </a:xfrm>
        </p:spPr>
        <p:txBody>
          <a:bodyPr rtlCol="1">
            <a:normAutofit/>
          </a:bodyPr>
          <a:lstStyle>
            <a:lvl1pPr marL="0" indent="0" algn="r" rtl="1">
              <a:buNone/>
              <a:defRPr sz="1750" b="1">
                <a:solidFill>
                  <a:srgbClr val="292662"/>
                </a:solidFill>
                <a:latin typeface="Ubuntu" panose="020B0504030602030204" pitchFamily="34" charset="0"/>
              </a:defRPr>
            </a:lvl1pPr>
          </a:lstStyle>
          <a:p>
            <a:pPr lvl="0" algn="r" rtl="1"/>
            <a:r>
              <a:rPr lang="en-US" dirty="0"/>
              <a:t>Click to edit </a:t>
            </a:r>
          </a:p>
        </p:txBody>
      </p:sp>
      <p:sp>
        <p:nvSpPr>
          <p:cNvPr id="17" name="TextBox 16">
            <a:extLst>
              <a:ext uri="{FF2B5EF4-FFF2-40B4-BE49-F238E27FC236}">
                <a16:creationId xmlns:a16="http://schemas.microsoft.com/office/drawing/2014/main" id="{8C677B98-0DA4-1EFF-5A88-BCA850CB803A}"/>
              </a:ext>
            </a:extLst>
          </p:cNvPr>
          <p:cNvSpPr txBox="1"/>
          <p:nvPr userDrawn="1"/>
        </p:nvSpPr>
        <p:spPr>
          <a:xfrm>
            <a:off x="1662329" y="3209408"/>
            <a:ext cx="1302423" cy="592470"/>
          </a:xfrm>
          <a:prstGeom prst="rect">
            <a:avLst/>
          </a:prstGeom>
          <a:noFill/>
        </p:spPr>
        <p:txBody>
          <a:bodyPr wrap="square" rtlCol="1">
            <a:spAutoFit/>
          </a:bodyPr>
          <a:lstStyle>
            <a:lvl1pPr algn="r" rtl="1"/>
          </a:lstStyle>
          <a:p>
            <a:r>
              <a:rPr lang="ar-xm" sz="3250" b="1" dirty="0">
                <a:solidFill>
                  <a:srgbClr val="292662"/>
                </a:solidFill>
                <a:latin typeface="Arial" panose="020B0604020202020204" pitchFamily="34" charset="0"/>
                <a:cs typeface="Arial" panose="020B0604020202020204" pitchFamily="34" charset="0"/>
                <a:rtl/>
              </a:rPr>
              <a:t>الأُسر</a:t>
            </a:r>
          </a:p>
        </p:txBody>
      </p:sp>
      <p:sp>
        <p:nvSpPr>
          <p:cNvPr id="20" name="Text Placeholder 19">
            <a:extLst>
              <a:ext uri="{FF2B5EF4-FFF2-40B4-BE49-F238E27FC236}">
                <a16:creationId xmlns:a16="http://schemas.microsoft.com/office/drawing/2014/main" id="{C7C31308-2569-51A2-F192-B97BC2818299}"/>
              </a:ext>
            </a:extLst>
          </p:cNvPr>
          <p:cNvSpPr>
            <a:spLocks noGrp="1"/>
          </p:cNvSpPr>
          <p:nvPr>
            <p:ph type="body" sz="quarter" idx="11"/>
          </p:nvPr>
        </p:nvSpPr>
        <p:spPr>
          <a:xfrm>
            <a:off x="6096000" y="2775308"/>
            <a:ext cx="5378450" cy="1307383"/>
          </a:xfrm>
        </p:spPr>
        <p:txBody>
          <a:bodyPr rtlCol="1" anchor="ctr">
            <a:normAutofit/>
          </a:bodyPr>
          <a:lstStyle>
            <a:lvl1pPr marL="0" indent="0" algn="r" rtl="1">
              <a:spcBef>
                <a:spcPts val="0"/>
              </a:spcBef>
              <a:buNone/>
              <a:defRPr lang="en-US" sz="3800" b="1" kern="1200" dirty="0" smtClean="0">
                <a:solidFill>
                  <a:schemeClr val="bg1"/>
                </a:solidFill>
                <a:latin typeface="Ubuntu Light" panose="020B0304030602030204" pitchFamily="34" charset="0"/>
                <a:ea typeface="+mn-ea"/>
                <a:cs typeface="+mn-cs"/>
              </a:defRPr>
            </a:lvl1pPr>
            <a:lvl2pPr marL="457200" indent="0" algn="r" rtl="1">
              <a:buNone/>
              <a:defRPr/>
            </a:lvl2pPr>
          </a:lstStyle>
          <a:p>
            <a:pPr marL="0" lvl="0" indent="0" algn="r" defTabSz="914400" rtl="1" eaLnBrk="1" latinLnBrk="0" hangingPunct="1">
              <a:lnSpc>
                <a:spcPct val="70000"/>
              </a:lnSpc>
              <a:spcBef>
                <a:spcPts val="1000"/>
              </a:spcBef>
              <a:buFont typeface="Arial" panose="020B0604020202020204" pitchFamily="34" charset="0"/>
              <a:buNone/>
            </a:pPr>
            <a:r>
              <a:rPr lang="en-US" dirty="0"/>
              <a:t>Click to edit</a:t>
            </a:r>
          </a:p>
        </p:txBody>
      </p:sp>
      <p:sp>
        <p:nvSpPr>
          <p:cNvPr id="21" name="Text Placeholder 19">
            <a:extLst>
              <a:ext uri="{FF2B5EF4-FFF2-40B4-BE49-F238E27FC236}">
                <a16:creationId xmlns:a16="http://schemas.microsoft.com/office/drawing/2014/main" id="{4DBF3C60-B648-9C5D-78C4-83EBCF6DEC69}"/>
              </a:ext>
            </a:extLst>
          </p:cNvPr>
          <p:cNvSpPr>
            <a:spLocks noGrp="1"/>
          </p:cNvSpPr>
          <p:nvPr>
            <p:ph type="body" sz="quarter" idx="12" hasCustomPrompt="1"/>
          </p:nvPr>
        </p:nvSpPr>
        <p:spPr>
          <a:xfrm>
            <a:off x="4669519" y="3248403"/>
            <a:ext cx="957943" cy="514481"/>
          </a:xfrm>
        </p:spPr>
        <p:txBody>
          <a:bodyPr rtlCol="1" anchor="ctr">
            <a:normAutofit/>
          </a:bodyPr>
          <a:lstStyle>
            <a:lvl1pPr marL="0" indent="0" algn="r" defTabSz="914400" rtl="1" eaLnBrk="1" latinLnBrk="0" hangingPunct="1">
              <a:lnSpc>
                <a:spcPct val="100000"/>
              </a:lnSpc>
              <a:spcBef>
                <a:spcPts val="0"/>
              </a:spcBef>
              <a:buNone/>
              <a:defRPr lang="en-US" sz="3600" b="1" kern="1200" dirty="0" smtClean="0">
                <a:solidFill>
                  <a:schemeClr val="bg1"/>
                </a:solidFill>
                <a:latin typeface="Ubuntu" panose="020B0504030602030204" pitchFamily="34" charset="0"/>
                <a:ea typeface="+mn-ea"/>
                <a:cs typeface="+mn-cs"/>
              </a:defRPr>
            </a:lvl1pPr>
            <a:lvl2pPr marL="457200" indent="0" algn="r" rtl="1">
              <a:buNone/>
              <a:defRPr/>
            </a:lvl2pPr>
          </a:lstStyle>
          <a:p>
            <a:pPr marL="0" lvl="0" indent="0" algn="r" defTabSz="914400" rtl="1" eaLnBrk="1" latinLnBrk="0" hangingPunct="1">
              <a:lnSpc>
                <a:spcPct val="70000"/>
              </a:lnSpc>
              <a:spcBef>
                <a:spcPts val="1000"/>
              </a:spcBef>
              <a:buFont typeface="Arial" panose="020B0604020202020204" pitchFamily="34" charset="0"/>
              <a:buNone/>
            </a:pPr>
            <a:r>
              <a:rPr lang="en-US" dirty="0"/>
              <a:t>1.1.</a:t>
            </a:r>
          </a:p>
        </p:txBody>
      </p:sp>
      <p:sp>
        <p:nvSpPr>
          <p:cNvPr id="23" name="Text Placeholder 10">
            <a:extLst>
              <a:ext uri="{FF2B5EF4-FFF2-40B4-BE49-F238E27FC236}">
                <a16:creationId xmlns:a16="http://schemas.microsoft.com/office/drawing/2014/main" id="{897F6116-2843-ED8B-6736-416A582813C1}"/>
              </a:ext>
            </a:extLst>
          </p:cNvPr>
          <p:cNvSpPr>
            <a:spLocks noGrp="1"/>
          </p:cNvSpPr>
          <p:nvPr>
            <p:ph type="body" sz="quarter" idx="13" hasCustomPrompt="1"/>
          </p:nvPr>
        </p:nvSpPr>
        <p:spPr>
          <a:xfrm>
            <a:off x="663575" y="560174"/>
            <a:ext cx="424996" cy="359001"/>
          </a:xfrm>
        </p:spPr>
        <p:txBody>
          <a:bodyPr rtlCol="1">
            <a:normAutofit/>
          </a:bodyPr>
          <a:lstStyle>
            <a:lvl1pPr marL="0" indent="0" algn="r" defTabSz="914400" rtl="1" eaLnBrk="1" latinLnBrk="0" hangingPunct="1">
              <a:buNone/>
              <a:defRPr lang="en-US" sz="1600" b="1" kern="1200" dirty="0" smtClean="0">
                <a:solidFill>
                  <a:schemeClr val="bg1"/>
                </a:solidFill>
                <a:latin typeface="Ubuntu" panose="020B0504030602030204" pitchFamily="34" charset="0"/>
                <a:ea typeface="+mn-ea"/>
                <a:cs typeface="+mn-cs"/>
              </a:defRPr>
            </a:lvl1pPr>
          </a:lstStyle>
          <a:p>
            <a:pPr lvl="0" algn="r" rtl="1"/>
            <a:r>
              <a:rPr lang="en-US" dirty="0"/>
              <a:t>1.</a:t>
            </a:r>
          </a:p>
        </p:txBody>
      </p:sp>
    </p:spTree>
    <p:extLst>
      <p:ext uri="{BB962C8B-B14F-4D97-AF65-F5344CB8AC3E}">
        <p14:creationId xmlns:p14="http://schemas.microsoft.com/office/powerpoint/2010/main" val="2555781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48BF213-5319-093C-88C0-33FA1F2634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83619" y="401183"/>
            <a:ext cx="2813628" cy="725487"/>
          </a:xfrm>
          <a:prstGeom prst="rect">
            <a:avLst/>
          </a:prstGeom>
        </p:spPr>
      </p:pic>
      <p:grpSp>
        <p:nvGrpSpPr>
          <p:cNvPr id="17" name="Group 16">
            <a:extLst>
              <a:ext uri="{FF2B5EF4-FFF2-40B4-BE49-F238E27FC236}">
                <a16:creationId xmlns:a16="http://schemas.microsoft.com/office/drawing/2014/main" id="{92505C15-5463-27F2-B411-EAC6652277BE}"/>
              </a:ext>
            </a:extLst>
          </p:cNvPr>
          <p:cNvGrpSpPr/>
          <p:nvPr userDrawn="1"/>
        </p:nvGrpSpPr>
        <p:grpSpPr>
          <a:xfrm>
            <a:off x="511793" y="481642"/>
            <a:ext cx="1731558" cy="528060"/>
            <a:chOff x="511793" y="448686"/>
            <a:chExt cx="1731558" cy="528060"/>
          </a:xfrm>
        </p:grpSpPr>
        <p:pic>
          <p:nvPicPr>
            <p:cNvPr id="10" name="Graphic 9">
              <a:extLst>
                <a:ext uri="{FF2B5EF4-FFF2-40B4-BE49-F238E27FC236}">
                  <a16:creationId xmlns:a16="http://schemas.microsoft.com/office/drawing/2014/main" id="{20367FD9-F72F-2531-71AD-91B3105079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1793" y="448686"/>
              <a:ext cx="528060" cy="528060"/>
            </a:xfrm>
            <a:prstGeom prst="rect">
              <a:avLst/>
            </a:prstGeom>
          </p:spPr>
        </p:pic>
        <p:sp>
          <p:nvSpPr>
            <p:cNvPr id="11" name="TextBox 10">
              <a:extLst>
                <a:ext uri="{FF2B5EF4-FFF2-40B4-BE49-F238E27FC236}">
                  <a16:creationId xmlns:a16="http://schemas.microsoft.com/office/drawing/2014/main" id="{426CEDF1-23EA-FA82-0A04-EB670306F7FB}"/>
                </a:ext>
              </a:extLst>
            </p:cNvPr>
            <p:cNvSpPr txBox="1"/>
            <p:nvPr userDrawn="1"/>
          </p:nvSpPr>
          <p:spPr>
            <a:xfrm>
              <a:off x="1019072" y="523666"/>
              <a:ext cx="1224279" cy="346249"/>
            </a:xfrm>
            <a:prstGeom prst="rect">
              <a:avLst/>
            </a:prstGeom>
            <a:noFill/>
          </p:spPr>
          <p:txBody>
            <a:bodyPr wrap="square" rtlCol="0">
              <a:spAutoFit/>
            </a:bodyPr>
            <a:lstStyle/>
            <a:p>
              <a:r>
                <a:rPr lang="ar-xm" sz="1650" b="1" dirty="0">
                  <a:solidFill>
                    <a:srgbClr val="292662"/>
                  </a:solidFill>
                  <a:latin typeface="Ubuntu" panose="020B0504030602030204" pitchFamily="34" charset="0"/>
                  <a:rtl/>
                </a:rPr>
                <a:t>الأُسر</a:t>
              </a:r>
            </a:p>
          </p:txBody>
        </p:sp>
      </p:grpSp>
      <p:sp>
        <p:nvSpPr>
          <p:cNvPr id="14" name="Text Placeholder 19">
            <a:extLst>
              <a:ext uri="{FF2B5EF4-FFF2-40B4-BE49-F238E27FC236}">
                <a16:creationId xmlns:a16="http://schemas.microsoft.com/office/drawing/2014/main" id="{1D0E69E9-01D4-7809-6CCF-564A2294074A}"/>
              </a:ext>
            </a:extLst>
          </p:cNvPr>
          <p:cNvSpPr>
            <a:spLocks noGrp="1"/>
          </p:cNvSpPr>
          <p:nvPr>
            <p:ph type="body" sz="quarter" idx="11"/>
          </p:nvPr>
        </p:nvSpPr>
        <p:spPr>
          <a:xfrm>
            <a:off x="9753601" y="444728"/>
            <a:ext cx="2155371" cy="632958"/>
          </a:xfrm>
        </p:spPr>
        <p:txBody>
          <a:bodyPr rtlCol="1" anchor="ctr">
            <a:normAutofit/>
          </a:bodyPr>
          <a:lstStyle>
            <a:lvl1pPr marL="0" indent="0" algn="r" rtl="1">
              <a:spcBef>
                <a:spcPts val="0"/>
              </a:spcBef>
              <a:buNone/>
              <a:defRPr lang="en-US" sz="1400" b="1" kern="1200" dirty="0" smtClean="0">
                <a:solidFill>
                  <a:schemeClr val="bg1"/>
                </a:solidFill>
                <a:latin typeface="Ubuntu Light" panose="020B0304030602030204" pitchFamily="34" charset="0"/>
                <a:ea typeface="+mn-ea"/>
                <a:cs typeface="+mn-cs"/>
              </a:defRPr>
            </a:lvl1pPr>
            <a:lvl2pPr marL="457200" indent="0" algn="r" rtl="1">
              <a:buNone/>
              <a:defRPr/>
            </a:lvl2pPr>
          </a:lstStyle>
          <a:p>
            <a:pPr marL="0" lvl="0" indent="0" algn="r" defTabSz="914400" rtl="1" eaLnBrk="1" latinLnBrk="0" hangingPunct="1">
              <a:lnSpc>
                <a:spcPct val="70000"/>
              </a:lnSpc>
              <a:spcBef>
                <a:spcPts val="1000"/>
              </a:spcBef>
              <a:buFont typeface="Arial" panose="020B0604020202020204" pitchFamily="34" charset="0"/>
              <a:buNone/>
            </a:pPr>
            <a:endParaRPr lang="en-US" dirty="0"/>
          </a:p>
        </p:txBody>
      </p:sp>
      <p:sp>
        <p:nvSpPr>
          <p:cNvPr id="15" name="Text Placeholder 19">
            <a:extLst>
              <a:ext uri="{FF2B5EF4-FFF2-40B4-BE49-F238E27FC236}">
                <a16:creationId xmlns:a16="http://schemas.microsoft.com/office/drawing/2014/main" id="{1E7F4397-EA66-D3F7-BCEB-DB0DDFDDDF24}"/>
              </a:ext>
            </a:extLst>
          </p:cNvPr>
          <p:cNvSpPr>
            <a:spLocks noGrp="1"/>
          </p:cNvSpPr>
          <p:nvPr>
            <p:ph type="body" sz="quarter" idx="12" hasCustomPrompt="1"/>
          </p:nvPr>
        </p:nvSpPr>
        <p:spPr>
          <a:xfrm>
            <a:off x="9230761" y="586014"/>
            <a:ext cx="528061" cy="356260"/>
          </a:xfrm>
        </p:spPr>
        <p:txBody>
          <a:bodyPr rtlCol="1" anchor="ctr">
            <a:normAutofit/>
          </a:bodyPr>
          <a:lstStyle>
            <a:lvl1pPr marL="0" indent="0" algn="r" rtl="1">
              <a:lnSpc>
                <a:spcPct val="100000"/>
              </a:lnSpc>
              <a:spcBef>
                <a:spcPts val="0"/>
              </a:spcBef>
              <a:buNone/>
              <a:defRPr lang="en-US" sz="1200" b="1" kern="1200" dirty="0" smtClean="0">
                <a:solidFill>
                  <a:schemeClr val="bg1"/>
                </a:solidFill>
                <a:latin typeface="Ubuntu Light" panose="020B0304030602030204" pitchFamily="34" charset="0"/>
                <a:ea typeface="+mn-ea"/>
                <a:cs typeface="+mn-cs"/>
              </a:defRPr>
            </a:lvl1pPr>
            <a:lvl2pPr marL="457200" indent="0" algn="r" rtl="1">
              <a:buNone/>
              <a:defRPr/>
            </a:lvl2pPr>
          </a:lstStyle>
          <a:p>
            <a:pPr marL="0" lvl="0" indent="0" algn="r" defTabSz="914400" rtl="1" eaLnBrk="1" latinLnBrk="0" hangingPunct="1">
              <a:lnSpc>
                <a:spcPct val="70000"/>
              </a:lnSpc>
              <a:spcBef>
                <a:spcPts val="1000"/>
              </a:spcBef>
              <a:buFont typeface="Arial" panose="020B0604020202020204" pitchFamily="34" charset="0"/>
              <a:buNone/>
            </a:pPr>
            <a:r>
              <a:rPr lang="en-US" dirty="0"/>
              <a:t>1.1.</a:t>
            </a:r>
          </a:p>
        </p:txBody>
      </p:sp>
      <p:sp>
        <p:nvSpPr>
          <p:cNvPr id="16" name="Text Placeholder 19">
            <a:extLst>
              <a:ext uri="{FF2B5EF4-FFF2-40B4-BE49-F238E27FC236}">
                <a16:creationId xmlns:a16="http://schemas.microsoft.com/office/drawing/2014/main" id="{458F41A4-D1BB-30D7-015C-72C4FA13423D}"/>
              </a:ext>
            </a:extLst>
          </p:cNvPr>
          <p:cNvSpPr>
            <a:spLocks noGrp="1"/>
          </p:cNvSpPr>
          <p:nvPr>
            <p:ph type="body" sz="quarter" idx="13" hasCustomPrompt="1"/>
          </p:nvPr>
        </p:nvSpPr>
        <p:spPr>
          <a:xfrm>
            <a:off x="9797275" y="111820"/>
            <a:ext cx="2155371" cy="332016"/>
          </a:xfrm>
        </p:spPr>
        <p:txBody>
          <a:bodyPr rtlCol="1" anchor="ctr">
            <a:normAutofit/>
          </a:bodyPr>
          <a:lstStyle>
            <a:lvl1pPr marL="0" indent="0" algn="r" rtl="1">
              <a:spcBef>
                <a:spcPts val="0"/>
              </a:spcBef>
              <a:buNone/>
              <a:defRPr lang="en-US" sz="1200" b="0" kern="1200" dirty="0" smtClean="0">
                <a:solidFill>
                  <a:srgbClr val="292662"/>
                </a:solidFill>
                <a:latin typeface="Ubuntu Light" panose="020B0304030602030204" pitchFamily="34" charset="0"/>
                <a:ea typeface="+mn-ea"/>
                <a:cs typeface="+mn-cs"/>
              </a:defRPr>
            </a:lvl1pPr>
            <a:lvl2pPr marL="457200" indent="0" algn="r" rtl="1">
              <a:buNone/>
              <a:defRPr/>
            </a:lvl2pPr>
          </a:lstStyle>
          <a:p>
            <a:pPr marL="0" lvl="0" indent="0" algn="r" defTabSz="914400" rtl="1" eaLnBrk="1" latinLnBrk="0" hangingPunct="1">
              <a:lnSpc>
                <a:spcPct val="70000"/>
              </a:lnSpc>
              <a:spcBef>
                <a:spcPts val="1000"/>
              </a:spcBef>
              <a:buFont typeface="Arial" panose="020B0604020202020204" pitchFamily="34" charset="0"/>
              <a:buNone/>
            </a:pPr>
            <a:r>
              <a:rPr lang="en-US" dirty="0"/>
              <a:t>Day One</a:t>
            </a:r>
          </a:p>
        </p:txBody>
      </p:sp>
    </p:spTree>
    <p:extLst>
      <p:ext uri="{BB962C8B-B14F-4D97-AF65-F5344CB8AC3E}">
        <p14:creationId xmlns:p14="http://schemas.microsoft.com/office/powerpoint/2010/main" val="3574687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447D79-9C90-44E6-9696-46FB833607BE}"/>
              </a:ext>
            </a:extLst>
          </p:cNvPr>
          <p:cNvSpPr>
            <a:spLocks noGrp="1"/>
          </p:cNvSpPr>
          <p:nvPr>
            <p:ph type="dt" sz="half" idx="10"/>
          </p:nvPr>
        </p:nvSpPr>
        <p:spPr/>
        <p:txBody>
          <a:bodyPr rtlCol="1"/>
          <a:lstStyle>
            <a:lvl1pPr algn="r" rtl="1"/>
          </a:lstStyle>
          <a:p>
            <a:fld id="{52ADA7FA-EF94-41CB-A170-1BFB72857618}" type="datetimeFigureOut">
              <a:rPr lang="en-US" smtClean="0"/>
              <a:t>5/6/2024</a:t>
            </a:fld>
            <a:endParaRPr lang="en-US" dirty="0"/>
          </a:p>
        </p:txBody>
      </p:sp>
      <p:sp>
        <p:nvSpPr>
          <p:cNvPr id="3" name="Footer Placeholder 2">
            <a:extLst>
              <a:ext uri="{FF2B5EF4-FFF2-40B4-BE49-F238E27FC236}">
                <a16:creationId xmlns:a16="http://schemas.microsoft.com/office/drawing/2014/main" id="{6FED3187-F795-C93B-4F3C-A9AFC48DE051}"/>
              </a:ext>
            </a:extLst>
          </p:cNvPr>
          <p:cNvSpPr>
            <a:spLocks noGrp="1"/>
          </p:cNvSpPr>
          <p:nvPr>
            <p:ph type="ftr" sz="quarter" idx="11"/>
          </p:nvPr>
        </p:nvSpPr>
        <p:spPr/>
        <p:txBody>
          <a:bodyPr rtlCol="1"/>
          <a:lstStyle>
            <a:lvl1pPr algn="r" rtl="1"/>
          </a:lstStyle>
          <a:p>
            <a:endParaRPr lang="en-US" dirty="0"/>
          </a:p>
        </p:txBody>
      </p:sp>
      <p:sp>
        <p:nvSpPr>
          <p:cNvPr id="4" name="Slide Number Placeholder 3">
            <a:extLst>
              <a:ext uri="{FF2B5EF4-FFF2-40B4-BE49-F238E27FC236}">
                <a16:creationId xmlns:a16="http://schemas.microsoft.com/office/drawing/2014/main" id="{4A129A4D-ECFC-2F0C-6966-CD88F4BEB891}"/>
              </a:ext>
            </a:extLst>
          </p:cNvPr>
          <p:cNvSpPr>
            <a:spLocks noGrp="1"/>
          </p:cNvSpPr>
          <p:nvPr>
            <p:ph type="sldNum" sz="quarter" idx="12"/>
          </p:nvPr>
        </p:nvSpPr>
        <p:spPr/>
        <p:txBody>
          <a:bodyPr rtlCol="1"/>
          <a:lstStyle>
            <a:lvl1pPr algn="r" rtl="1"/>
          </a:lstStyle>
          <a:p>
            <a:fld id="{070EFF5C-0DD3-4F1B-ACB5-2B4D988FF483}" type="slidenum">
              <a:rPr lang="en-US" smtClean="0"/>
              <a:t>‹#›</a:t>
            </a:fld>
            <a:endParaRPr lang="en-US" dirty="0"/>
          </a:p>
        </p:txBody>
      </p:sp>
    </p:spTree>
    <p:extLst>
      <p:ext uri="{BB962C8B-B14F-4D97-AF65-F5344CB8AC3E}">
        <p14:creationId xmlns:p14="http://schemas.microsoft.com/office/powerpoint/2010/main" val="3598060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0E0F29-9F99-48A7-A659-5EBED94787EA}"/>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lvl1pPr algn="r" rtl="1"/>
          </a:lstStyle>
          <a:p>
            <a:r>
              <a:rPr lang="en-US"/>
              <a:t>Click to edit Master title style</a:t>
            </a:r>
          </a:p>
        </p:txBody>
      </p:sp>
      <p:sp>
        <p:nvSpPr>
          <p:cNvPr id="3" name="Text Placeholder 2">
            <a:extLst>
              <a:ext uri="{FF2B5EF4-FFF2-40B4-BE49-F238E27FC236}">
                <a16:creationId xmlns:a16="http://schemas.microsoft.com/office/drawing/2014/main" id="{137184C2-736B-32E9-E260-F2691FB8FD56}"/>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a:extLst>
              <a:ext uri="{FF2B5EF4-FFF2-40B4-BE49-F238E27FC236}">
                <a16:creationId xmlns:a16="http://schemas.microsoft.com/office/drawing/2014/main" id="{CF01BD55-E944-2644-D434-A56F022A64D4}"/>
              </a:ext>
            </a:extLst>
          </p:cNvPr>
          <p:cNvSpPr>
            <a:spLocks noGrp="1"/>
          </p:cNvSpPr>
          <p:nvPr>
            <p:ph type="dt" sz="half" idx="2"/>
          </p:nvPr>
        </p:nvSpPr>
        <p:spPr>
          <a:xfrm>
            <a:off x="838200" y="6356350"/>
            <a:ext cx="2743200" cy="365125"/>
          </a:xfrm>
          <a:prstGeom prst="rect">
            <a:avLst/>
          </a:prstGeom>
        </p:spPr>
        <p:txBody>
          <a:bodyPr vert="horz" lIns="91440" tIns="45720" rIns="91440" bIns="45720" rtlCol="1" anchor="ctr"/>
          <a:lstStyle>
            <a:lvl1pPr algn="r" rtl="1">
              <a:defRPr sz="1200">
                <a:solidFill>
                  <a:schemeClr val="tx1">
                    <a:tint val="75000"/>
                  </a:schemeClr>
                </a:solidFill>
              </a:defRPr>
            </a:lvl1pPr>
          </a:lstStyle>
          <a:p>
            <a:fld id="{52ADA7FA-EF94-41CB-A170-1BFB72857618}" type="datetimeFigureOut">
              <a:rPr lang="en-US" smtClean="0"/>
              <a:t>5/6/2024</a:t>
            </a:fld>
            <a:endParaRPr lang="en-US" dirty="0"/>
          </a:p>
        </p:txBody>
      </p:sp>
      <p:sp>
        <p:nvSpPr>
          <p:cNvPr id="5" name="Footer Placeholder 4">
            <a:extLst>
              <a:ext uri="{FF2B5EF4-FFF2-40B4-BE49-F238E27FC236}">
                <a16:creationId xmlns:a16="http://schemas.microsoft.com/office/drawing/2014/main" id="{ABAD6851-D007-470F-8FAD-3A061D583C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rtl="1">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6B132B5-5D27-956F-4F5A-AE9F1C2637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1" anchor="ctr"/>
          <a:lstStyle>
            <a:lvl1pPr algn="l" rtl="1">
              <a:defRPr sz="1200">
                <a:solidFill>
                  <a:schemeClr val="tx1">
                    <a:tint val="75000"/>
                  </a:schemeClr>
                </a:solidFill>
              </a:defRPr>
            </a:lvl1pPr>
          </a:lstStyle>
          <a:p>
            <a:fld id="{070EFF5C-0DD3-4F1B-ACB5-2B4D988FF483}" type="slidenum">
              <a:rPr lang="en-US" smtClean="0"/>
              <a:t>‹#›</a:t>
            </a:fld>
            <a:endParaRPr lang="en-US" dirty="0"/>
          </a:p>
        </p:txBody>
      </p:sp>
    </p:spTree>
    <p:extLst>
      <p:ext uri="{BB962C8B-B14F-4D97-AF65-F5344CB8AC3E}">
        <p14:creationId xmlns:p14="http://schemas.microsoft.com/office/powerpoint/2010/main" val="124332065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1" r:id="rId4"/>
    <p:sldLayoutId id="2147483652" r:id="rId5"/>
    <p:sldLayoutId id="2147483660"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3.jp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hyperlink" Target="https://www.youtube.com/watch?v=apgQfv4TIdo"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0.xml"/><Relationship Id="rId1" Type="http://schemas.openxmlformats.org/officeDocument/2006/relationships/slideLayout" Target="../slideLayouts/slideLayout8.xml"/><Relationship Id="rId4" Type="http://schemas.openxmlformats.org/officeDocument/2006/relationships/image" Target="../media/image28.svg"/></Relationships>
</file>

<file path=ppt/slides/_rels/slide101.xml.rels><?xml version="1.0" encoding="UTF-8" standalone="yes"?>
<Relationships xmlns="http://schemas.openxmlformats.org/package/2006/relationships"><Relationship Id="rId3" Type="http://schemas.openxmlformats.org/officeDocument/2006/relationships/hyperlink" Target="https://youtu.be/gFVTGL0YgVU" TargetMode="External"/><Relationship Id="rId2" Type="http://schemas.openxmlformats.org/officeDocument/2006/relationships/notesSlide" Target="../notesSlides/notesSlide101.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160.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hyperlink" Target="https://www.youtube.com/watch?v=9cFk-EqURWc" TargetMode="External"/><Relationship Id="rId2" Type="http://schemas.openxmlformats.org/officeDocument/2006/relationships/notesSlide" Target="../notesSlides/notesSlide104.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161.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27.png"/><Relationship Id="rId7" Type="http://schemas.openxmlformats.org/officeDocument/2006/relationships/image" Target="../media/image163.svg"/><Relationship Id="rId2" Type="http://schemas.openxmlformats.org/officeDocument/2006/relationships/notesSlide" Target="../notesSlides/notesSlide106.xml"/><Relationship Id="rId1" Type="http://schemas.openxmlformats.org/officeDocument/2006/relationships/slideLayout" Target="../slideLayouts/slideLayout8.xml"/><Relationship Id="rId6" Type="http://schemas.openxmlformats.org/officeDocument/2006/relationships/image" Target="../media/image162.png"/><Relationship Id="rId11" Type="http://schemas.openxmlformats.org/officeDocument/2006/relationships/image" Target="../media/image167.svg"/><Relationship Id="rId5" Type="http://schemas.openxmlformats.org/officeDocument/2006/relationships/image" Target="../media/image31.png"/><Relationship Id="rId10" Type="http://schemas.openxmlformats.org/officeDocument/2006/relationships/image" Target="../media/image166.png"/><Relationship Id="rId4" Type="http://schemas.openxmlformats.org/officeDocument/2006/relationships/image" Target="../media/image28.svg"/><Relationship Id="rId9" Type="http://schemas.openxmlformats.org/officeDocument/2006/relationships/image" Target="../media/image165.sv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hyperlink" Target="https://specialolympics.qualtrics.com/jfe/form/SV_9mknTPC6n05kd2S" TargetMode="External"/><Relationship Id="rId7" Type="http://schemas.openxmlformats.org/officeDocument/2006/relationships/image" Target="../media/image169.svg"/><Relationship Id="rId2" Type="http://schemas.openxmlformats.org/officeDocument/2006/relationships/notesSlide" Target="../notesSlides/notesSlide108.xml"/><Relationship Id="rId1" Type="http://schemas.openxmlformats.org/officeDocument/2006/relationships/slideLayout" Target="../slideLayouts/slideLayout4.xml"/><Relationship Id="rId6" Type="http://schemas.openxmlformats.org/officeDocument/2006/relationships/image" Target="../media/image168.png"/><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5.svg"/><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19.xml"/><Relationship Id="rId7" Type="http://schemas.openxmlformats.org/officeDocument/2006/relationships/slide" Target="slide17.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slide" Target="slide22.xml"/><Relationship Id="rId5" Type="http://schemas.openxmlformats.org/officeDocument/2006/relationships/slide" Target="slide21.xml"/><Relationship Id="rId4" Type="http://schemas.openxmlformats.org/officeDocument/2006/relationships/slide" Target="slide20.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22.xml"/><Relationship Id="rId7" Type="http://schemas.openxmlformats.org/officeDocument/2006/relationships/slide" Target="slide20.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slide" Target="slide24.xml"/><Relationship Id="rId5" Type="http://schemas.openxmlformats.org/officeDocument/2006/relationships/slide" Target="slide21.xml"/><Relationship Id="rId4" Type="http://schemas.openxmlformats.org/officeDocument/2006/relationships/slide" Target="slide23.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22.xml"/><Relationship Id="rId7" Type="http://schemas.openxmlformats.org/officeDocument/2006/relationships/slide" Target="slide20.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slide" Target="slide24.xml"/><Relationship Id="rId5" Type="http://schemas.openxmlformats.org/officeDocument/2006/relationships/slide" Target="slide21.xml"/><Relationship Id="rId4" Type="http://schemas.openxmlformats.org/officeDocument/2006/relationships/slide" Target="slide23.xml"/></Relationships>
</file>

<file path=ppt/slides/_rels/slide19.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slide" Target="slide21.xml"/><Relationship Id="rId5" Type="http://schemas.openxmlformats.org/officeDocument/2006/relationships/slide" Target="slide25.xml"/><Relationship Id="rId4" Type="http://schemas.openxmlformats.org/officeDocument/2006/relationships/slide" Target="slide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23.xml"/><Relationship Id="rId7" Type="http://schemas.openxmlformats.org/officeDocument/2006/relationships/slide" Target="slide22.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slide" Target="slide26.xml"/><Relationship Id="rId5" Type="http://schemas.openxmlformats.org/officeDocument/2006/relationships/slide" Target="slide25.xml"/><Relationship Id="rId4" Type="http://schemas.openxmlformats.org/officeDocument/2006/relationships/slide" Target="slide24.xml"/><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slide" Target="slide24.xml"/><Relationship Id="rId4" Type="http://schemas.openxmlformats.org/officeDocument/2006/relationships/slide" Target="slide23.xml"/></Relationships>
</file>

<file path=ppt/slides/_rels/slide2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6.svg"/></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mw9YhBs-YBo"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jpg"/></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7.png"/><Relationship Id="rId7" Type="http://schemas.openxmlformats.org/officeDocument/2006/relationships/image" Target="../media/image44.sv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31.png"/><Relationship Id="rId4" Type="http://schemas.openxmlformats.org/officeDocument/2006/relationships/image" Target="../media/image28.svg"/><Relationship Id="rId9" Type="http://schemas.openxmlformats.org/officeDocument/2006/relationships/image" Target="../media/image46.svg"/></Relationships>
</file>

<file path=ppt/slides/_rels/slide3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1.png"/><Relationship Id="rId7" Type="http://schemas.openxmlformats.org/officeDocument/2006/relationships/image" Target="../media/image46.sv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28.svg"/></Relationships>
</file>

<file path=ppt/slides/_rels/slide3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 Id="rId9" Type="http://schemas.openxmlformats.org/officeDocument/2006/relationships/image" Target="../media/image66.jp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6.jp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hyperlink" Target="https://specialolympics.qualtrics.com/jfe/form/SV_afQC9OqD2Yy3VNc" TargetMode="External"/><Relationship Id="rId4" Type="http://schemas.openxmlformats.org/officeDocument/2006/relationships/image" Target="../media/image19.svg"/></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28.svg"/></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image" Target="../media/image72.sv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svg"/><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31.png"/><Relationship Id="rId10" Type="http://schemas.openxmlformats.org/officeDocument/2006/relationships/image" Target="../media/image79.png"/><Relationship Id="rId4" Type="http://schemas.openxmlformats.org/officeDocument/2006/relationships/image" Target="../media/image74.svg"/><Relationship Id="rId9" Type="http://schemas.openxmlformats.org/officeDocument/2006/relationships/image" Target="../media/image78.svg"/></Relationships>
</file>

<file path=ppt/slides/_rels/slide5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svg"/><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81.png"/><Relationship Id="rId10" Type="http://schemas.openxmlformats.org/officeDocument/2006/relationships/image" Target="../media/image79.png"/><Relationship Id="rId4" Type="http://schemas.openxmlformats.org/officeDocument/2006/relationships/image" Target="../media/image74.svg"/><Relationship Id="rId9" Type="http://schemas.openxmlformats.org/officeDocument/2006/relationships/image" Target="../media/image78.svg"/></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openxmlformats.org/officeDocument/2006/relationships/image" Target="../media/image83.svg"/><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zemr7AE2IaU"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88.jpe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0.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94.svg"/></Relationships>
</file>

<file path=ppt/slides/_rels/slide61.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slides/_rels/slide6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62.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8.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8.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6.xml"/><Relationship Id="rId1" Type="http://schemas.openxmlformats.org/officeDocument/2006/relationships/slideLayout" Target="../slideLayouts/slideLayout8.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96.svg"/></Relationships>
</file>

<file path=ppt/slides/_rels/slide67.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67.xml"/><Relationship Id="rId1" Type="http://schemas.openxmlformats.org/officeDocument/2006/relationships/slideLayout" Target="../slideLayouts/slideLayout8.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slides/_rels/slide68.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68.xml"/><Relationship Id="rId1" Type="http://schemas.openxmlformats.org/officeDocument/2006/relationships/slideLayout" Target="../slideLayouts/slideLayout8.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0.xml"/><Relationship Id="rId1" Type="http://schemas.openxmlformats.org/officeDocument/2006/relationships/slideLayout" Target="../slideLayouts/slideLayout8.xml"/><Relationship Id="rId4" Type="http://schemas.openxmlformats.org/officeDocument/2006/relationships/image" Target="../media/image107.sv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2.xml"/><Relationship Id="rId1" Type="http://schemas.openxmlformats.org/officeDocument/2006/relationships/slideLayout" Target="../slideLayouts/slideLayout8.xml"/><Relationship Id="rId4" Type="http://schemas.openxmlformats.org/officeDocument/2006/relationships/image" Target="../media/image107.sv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3.svg"/><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5.xml"/><Relationship Id="rId1" Type="http://schemas.openxmlformats.org/officeDocument/2006/relationships/slideLayout" Target="../slideLayouts/slideLayout8.xml"/><Relationship Id="rId4" Type="http://schemas.openxmlformats.org/officeDocument/2006/relationships/image" Target="../media/image112.svg"/></Relationships>
</file>

<file path=ppt/slides/_rels/slide76.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76.xml"/><Relationship Id="rId1" Type="http://schemas.openxmlformats.org/officeDocument/2006/relationships/slideLayout" Target="../slideLayouts/slideLayout8.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8.xml"/><Relationship Id="rId1" Type="http://schemas.openxmlformats.org/officeDocument/2006/relationships/slideLayout" Target="../slideLayouts/slideLayout8.xml"/><Relationship Id="rId5" Type="http://schemas.openxmlformats.org/officeDocument/2006/relationships/image" Target="../media/image118.svg"/><Relationship Id="rId4" Type="http://schemas.openxmlformats.org/officeDocument/2006/relationships/image" Target="../media/image117.png"/></Relationships>
</file>

<file path=ppt/slides/_rels/slide7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9.xml"/><Relationship Id="rId1" Type="http://schemas.openxmlformats.org/officeDocument/2006/relationships/slideLayout" Target="../slideLayouts/slideLayout9.xml"/><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20.jpg"/><Relationship Id="rId7" Type="http://schemas.openxmlformats.org/officeDocument/2006/relationships/image" Target="../media/image124.svg"/><Relationship Id="rId2" Type="http://schemas.openxmlformats.org/officeDocument/2006/relationships/notesSlide" Target="../notesSlides/notesSlide80.xml"/><Relationship Id="rId1" Type="http://schemas.openxmlformats.org/officeDocument/2006/relationships/slideLayout" Target="../slideLayouts/slideLayout8.xml"/><Relationship Id="rId6" Type="http://schemas.openxmlformats.org/officeDocument/2006/relationships/image" Target="../media/image123.png"/><Relationship Id="rId5" Type="http://schemas.openxmlformats.org/officeDocument/2006/relationships/image" Target="../media/image122.jpg"/><Relationship Id="rId4" Type="http://schemas.openxmlformats.org/officeDocument/2006/relationships/image" Target="../media/image121.png"/></Relationships>
</file>

<file path=ppt/slides/_rels/slide8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1.xml"/><Relationship Id="rId1" Type="http://schemas.openxmlformats.org/officeDocument/2006/relationships/slideLayout" Target="../slideLayouts/slideLayout8.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6.png"/></Relationships>
</file>

<file path=ppt/slides/_rels/slide8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2.xml"/><Relationship Id="rId1" Type="http://schemas.openxmlformats.org/officeDocument/2006/relationships/slideLayout" Target="../slideLayouts/slideLayout8.xml"/><Relationship Id="rId5" Type="http://schemas.openxmlformats.org/officeDocument/2006/relationships/image" Target="../media/image129.jpeg"/><Relationship Id="rId4" Type="http://schemas.openxmlformats.org/officeDocument/2006/relationships/image" Target="../media/image124.svg"/></Relationships>
</file>

<file path=ppt/slides/_rels/slide83.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32.jpeg"/><Relationship Id="rId2" Type="http://schemas.openxmlformats.org/officeDocument/2006/relationships/notesSlide" Target="../notesSlides/notesSlide83.xml"/><Relationship Id="rId1" Type="http://schemas.openxmlformats.org/officeDocument/2006/relationships/slideLayout" Target="../slideLayouts/slideLayout8.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4.svg"/></Relationships>
</file>

<file path=ppt/slides/_rels/slide8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4.xml"/><Relationship Id="rId1" Type="http://schemas.openxmlformats.org/officeDocument/2006/relationships/slideLayout" Target="../slideLayouts/slideLayout8.xml"/><Relationship Id="rId5" Type="http://schemas.openxmlformats.org/officeDocument/2006/relationships/image" Target="../media/image135.svg"/><Relationship Id="rId4" Type="http://schemas.openxmlformats.org/officeDocument/2006/relationships/image" Target="../media/image134.png"/></Relationships>
</file>

<file path=ppt/slides/_rels/slide8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5.xml"/><Relationship Id="rId1" Type="http://schemas.openxmlformats.org/officeDocument/2006/relationships/slideLayout" Target="../slideLayouts/slideLayout8.xml"/><Relationship Id="rId5" Type="http://schemas.openxmlformats.org/officeDocument/2006/relationships/image" Target="../media/image138.svg"/><Relationship Id="rId4" Type="http://schemas.openxmlformats.org/officeDocument/2006/relationships/image" Target="../media/image137.png"/></Relationships>
</file>

<file path=ppt/slides/_rels/slide86.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23.png"/><Relationship Id="rId7" Type="http://schemas.microsoft.com/office/2007/relationships/hdphoto" Target="../media/hdphoto1.wdp"/><Relationship Id="rId2" Type="http://schemas.openxmlformats.org/officeDocument/2006/relationships/notesSlide" Target="../notesSlides/notesSlide86.xml"/><Relationship Id="rId1" Type="http://schemas.openxmlformats.org/officeDocument/2006/relationships/slideLayout" Target="../slideLayouts/slideLayout8.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124.svg"/></Relationships>
</file>

<file path=ppt/slides/_rels/slide87.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87.xml"/><Relationship Id="rId1" Type="http://schemas.openxmlformats.org/officeDocument/2006/relationships/slideLayout" Target="../slideLayouts/slideLayout9.xml"/><Relationship Id="rId6" Type="http://schemas.openxmlformats.org/officeDocument/2006/relationships/image" Target="../media/image143.jpg"/><Relationship Id="rId5" Type="http://schemas.openxmlformats.org/officeDocument/2006/relationships/image" Target="../media/image3.sv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9.xml"/><Relationship Id="rId1" Type="http://schemas.openxmlformats.org/officeDocument/2006/relationships/slideLayout" Target="../slideLayouts/slideLayout4.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0.xml"/><Relationship Id="rId1" Type="http://schemas.openxmlformats.org/officeDocument/2006/relationships/slideLayout" Target="../slideLayouts/slideLayout8.xml"/><Relationship Id="rId4" Type="http://schemas.openxmlformats.org/officeDocument/2006/relationships/image" Target="../media/image145.svg"/></Relationships>
</file>

<file path=ppt/slides/_rels/slide9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1.xml"/><Relationship Id="rId1" Type="http://schemas.openxmlformats.org/officeDocument/2006/relationships/slideLayout" Target="../slideLayouts/slideLayout8.xml"/><Relationship Id="rId5" Type="http://schemas.openxmlformats.org/officeDocument/2006/relationships/image" Target="../media/image107.svg"/><Relationship Id="rId4" Type="http://schemas.openxmlformats.org/officeDocument/2006/relationships/image" Target="../media/image106.png"/></Relationships>
</file>

<file path=ppt/slides/_rels/slide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2.xml"/><Relationship Id="rId1" Type="http://schemas.openxmlformats.org/officeDocument/2006/relationships/slideLayout" Target="../slideLayouts/slideLayout8.xml"/><Relationship Id="rId5" Type="http://schemas.openxmlformats.org/officeDocument/2006/relationships/image" Target="../media/image118.svg"/><Relationship Id="rId4" Type="http://schemas.openxmlformats.org/officeDocument/2006/relationships/image" Target="../media/image117.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4.xml"/><Relationship Id="rId1" Type="http://schemas.openxmlformats.org/officeDocument/2006/relationships/slideLayout" Target="../slideLayouts/slideLayout8.xml"/><Relationship Id="rId5" Type="http://schemas.openxmlformats.org/officeDocument/2006/relationships/image" Target="../media/image147.png"/><Relationship Id="rId4" Type="http://schemas.openxmlformats.org/officeDocument/2006/relationships/image" Target="../media/image28.svg"/></Relationships>
</file>

<file path=ppt/slides/_rels/slide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5.xml"/><Relationship Id="rId1" Type="http://schemas.openxmlformats.org/officeDocument/2006/relationships/slideLayout" Target="../slideLayouts/slideLayout8.xml"/><Relationship Id="rId5" Type="http://schemas.openxmlformats.org/officeDocument/2006/relationships/image" Target="../media/image72.svg"/><Relationship Id="rId4" Type="http://schemas.openxmlformats.org/officeDocument/2006/relationships/image" Target="../media/image71.png"/></Relationships>
</file>

<file path=ppt/slides/_rels/slide96.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96.xml"/><Relationship Id="rId1" Type="http://schemas.openxmlformats.org/officeDocument/2006/relationships/slideLayout" Target="../slideLayouts/slideLayout8.xml"/><Relationship Id="rId5" Type="http://schemas.openxmlformats.org/officeDocument/2006/relationships/image" Target="../media/image150.svg"/><Relationship Id="rId4" Type="http://schemas.openxmlformats.org/officeDocument/2006/relationships/image" Target="../media/image149.png"/></Relationships>
</file>

<file path=ppt/slides/_rels/slide9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svg"/><Relationship Id="rId2" Type="http://schemas.openxmlformats.org/officeDocument/2006/relationships/notesSlide" Target="../notesSlides/notesSlide98.xml"/><Relationship Id="rId1" Type="http://schemas.openxmlformats.org/officeDocument/2006/relationships/slideLayout" Target="../slideLayouts/slideLayout8.xml"/><Relationship Id="rId6" Type="http://schemas.openxmlformats.org/officeDocument/2006/relationships/image" Target="../media/image154.png"/><Relationship Id="rId11" Type="http://schemas.openxmlformats.org/officeDocument/2006/relationships/image" Target="../media/image159.svg"/><Relationship Id="rId5" Type="http://schemas.openxmlformats.org/officeDocument/2006/relationships/image" Target="../media/image153.sv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sv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FBA81-E381-4232-DCDA-5F2D343EC9C6}"/>
              </a:ext>
            </a:extLst>
          </p:cNvPr>
          <p:cNvSpPr>
            <a:spLocks noGrp="1"/>
          </p:cNvSpPr>
          <p:nvPr>
            <p:ph type="ctrTitle" idx="4294967295"/>
          </p:nvPr>
        </p:nvSpPr>
        <p:spPr>
          <a:xfrm>
            <a:off x="772885" y="3074579"/>
            <a:ext cx="5410201" cy="695120"/>
          </a:xfrm>
        </p:spPr>
        <p:txBody>
          <a:bodyPr rtlCol="1">
            <a:normAutofit/>
          </a:bodyPr>
          <a:lstStyle/>
          <a:p>
            <a:pPr rtl="0"/>
            <a:r>
              <a:rPr lang="ar-xm" b="1" dirty="0">
                <a:solidFill>
                  <a:srgbClr val="292662"/>
                </a:solidFill>
                <a:latin typeface="Arial" panose="020B0604020202020204" pitchFamily="34" charset="0"/>
                <a:cs typeface="Arial" panose="020B0604020202020204" pitchFamily="34" charset="0"/>
              </a:rPr>
              <a:t>تدريب قائد الأسرة</a:t>
            </a:r>
          </a:p>
        </p:txBody>
      </p:sp>
    </p:spTree>
    <p:extLst>
      <p:ext uri="{BB962C8B-B14F-4D97-AF65-F5344CB8AC3E}">
        <p14:creationId xmlns:p14="http://schemas.microsoft.com/office/powerpoint/2010/main" val="690871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CAFAC49-5F7A-2ADB-2577-3B972FB2B639}"/>
              </a:ext>
            </a:extLst>
          </p:cNvPr>
          <p:cNvSpPr>
            <a:spLocks noGrp="1"/>
          </p:cNvSpPr>
          <p:nvPr>
            <p:ph type="body" sz="quarter" idx="11"/>
          </p:nvPr>
        </p:nvSpPr>
        <p:spPr>
          <a:xfrm>
            <a:off x="9753106" y="445595"/>
            <a:ext cx="2004785" cy="632958"/>
          </a:xfrm>
        </p:spPr>
        <p:txBody>
          <a:bodyPr rtlCol="1">
            <a:normAutofit/>
          </a:bodyPr>
          <a:lstStyle/>
          <a:p>
            <a:pPr rtl="1"/>
            <a:r>
              <a:rPr lang="ar-xm" dirty="0">
                <a:rtl/>
              </a:rPr>
              <a:t>مقدمة حول الأولمبياد الخاص</a:t>
            </a:r>
          </a:p>
        </p:txBody>
      </p:sp>
      <p:sp>
        <p:nvSpPr>
          <p:cNvPr id="6" name="Text Placeholder 5">
            <a:extLst>
              <a:ext uri="{FF2B5EF4-FFF2-40B4-BE49-F238E27FC236}">
                <a16:creationId xmlns:a16="http://schemas.microsoft.com/office/drawing/2014/main" id="{87692A6B-7019-8967-80DB-AF890EDD60E0}"/>
              </a:ext>
            </a:extLst>
          </p:cNvPr>
          <p:cNvSpPr>
            <a:spLocks noGrp="1"/>
          </p:cNvSpPr>
          <p:nvPr>
            <p:ph type="body" sz="quarter" idx="12"/>
          </p:nvPr>
        </p:nvSpPr>
        <p:spPr>
          <a:xfrm>
            <a:off x="9244409" y="575623"/>
            <a:ext cx="528061" cy="356260"/>
          </a:xfrm>
        </p:spPr>
        <p:txBody>
          <a:bodyPr rtlCol="1"/>
          <a:lstStyle/>
          <a:p>
            <a:pPr rtl="1"/>
            <a:r>
              <a:rPr lang="" dirty="0">
                <a:rtl val="0"/>
              </a:rPr>
              <a:t>1.1.</a:t>
            </a:r>
          </a:p>
        </p:txBody>
      </p:sp>
      <p:sp>
        <p:nvSpPr>
          <p:cNvPr id="7" name="Text Placeholder 6">
            <a:extLst>
              <a:ext uri="{FF2B5EF4-FFF2-40B4-BE49-F238E27FC236}">
                <a16:creationId xmlns:a16="http://schemas.microsoft.com/office/drawing/2014/main" id="{9F4DDFE3-F1ED-FC09-3FF7-A20B34742706}"/>
              </a:ext>
            </a:extLst>
          </p:cNvPr>
          <p:cNvSpPr>
            <a:spLocks noGrp="1"/>
          </p:cNvSpPr>
          <p:nvPr>
            <p:ph type="body" sz="quarter" idx="13"/>
          </p:nvPr>
        </p:nvSpPr>
        <p:spPr>
          <a:xfrm>
            <a:off x="9961451" y="111820"/>
            <a:ext cx="1781298" cy="332016"/>
          </a:xfrm>
        </p:spPr>
        <p:txBody>
          <a:bodyPr rtlCol="1"/>
          <a:lstStyle/>
          <a:p>
            <a:pPr rtl="1"/>
            <a:r>
              <a:rPr lang="ar-xm" dirty="0">
                <a:rtl/>
              </a:rPr>
              <a:t>اليوم الأول</a:t>
            </a:r>
          </a:p>
        </p:txBody>
      </p:sp>
      <p:sp>
        <p:nvSpPr>
          <p:cNvPr id="8" name="TextBox 7">
            <a:extLst>
              <a:ext uri="{FF2B5EF4-FFF2-40B4-BE49-F238E27FC236}">
                <a16:creationId xmlns:a16="http://schemas.microsoft.com/office/drawing/2014/main" id="{998D180D-D4E2-4EAF-0E12-E312B1002B4B}"/>
              </a:ext>
            </a:extLst>
          </p:cNvPr>
          <p:cNvSpPr txBox="1"/>
          <p:nvPr/>
        </p:nvSpPr>
        <p:spPr>
          <a:xfrm>
            <a:off x="5204829" y="1887332"/>
            <a:ext cx="5651500" cy="954107"/>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نشأة الأولمبياد الخاص:</a:t>
            </a:r>
          </a:p>
          <a:p>
            <a:pPr algn="r" rtl="1"/>
            <a:r>
              <a:rPr lang="ar-xm" sz="2800" b="1" dirty="0">
                <a:solidFill>
                  <a:srgbClr val="F6891F"/>
                </a:solidFill>
                <a:latin typeface="Ubuntu" panose="020B0504030602030204" pitchFamily="34" charset="0"/>
                <a:rtl/>
              </a:rPr>
              <a:t>يونيس كينيدي شرايفر</a:t>
            </a:r>
          </a:p>
        </p:txBody>
      </p:sp>
      <p:sp>
        <p:nvSpPr>
          <p:cNvPr id="9" name="TextBox 8">
            <a:extLst>
              <a:ext uri="{FF2B5EF4-FFF2-40B4-BE49-F238E27FC236}">
                <a16:creationId xmlns:a16="http://schemas.microsoft.com/office/drawing/2014/main" id="{D164A0EE-B2D9-316C-7CEA-B61F57180CBD}"/>
              </a:ext>
            </a:extLst>
          </p:cNvPr>
          <p:cNvSpPr txBox="1"/>
          <p:nvPr/>
        </p:nvSpPr>
        <p:spPr>
          <a:xfrm>
            <a:off x="4964799" y="2998236"/>
            <a:ext cx="5968144" cy="1539396"/>
          </a:xfrm>
          <a:prstGeom prst="rect">
            <a:avLst/>
          </a:prstGeom>
          <a:noFill/>
        </p:spPr>
        <p:txBody>
          <a:bodyPr wrap="square" rtlCol="1">
            <a:spAutoFit/>
          </a:bodyPr>
          <a:lstStyle/>
          <a:p>
            <a:pPr algn="r" rtl="1">
              <a:lnSpc>
                <a:spcPct val="120000"/>
              </a:lnSpc>
              <a:spcAft>
                <a:spcPts val="1200"/>
              </a:spcAft>
            </a:pPr>
            <a:r>
              <a:rPr lang="ar-xm" dirty="0">
                <a:solidFill>
                  <a:srgbClr val="292662"/>
                </a:solidFill>
                <a:latin typeface="Ubuntu" panose="020B0504030602030204" pitchFamily="34" charset="0"/>
                <a:rtl/>
              </a:rPr>
              <a:t>كانت يونيس كينيدي شرايفر، مؤسِّسة الأولمبياد الخاص، رائدة في الدفاع على الصعيد العالمي عن حقوق الأشخاص ذوي الإعاقة الذهنية وتقبُّل المجتمع لهم. </a:t>
            </a:r>
          </a:p>
          <a:p>
            <a:pPr algn="r" rtl="1">
              <a:lnSpc>
                <a:spcPct val="120000"/>
              </a:lnSpc>
              <a:spcAft>
                <a:spcPts val="1200"/>
              </a:spcAft>
            </a:pPr>
            <a:r>
              <a:rPr lang="ar-xm" dirty="0">
                <a:solidFill>
                  <a:srgbClr val="292662"/>
                </a:solidFill>
                <a:latin typeface="Ubuntu" panose="020B0504030602030204" pitchFamily="34" charset="0"/>
                <a:rtl/>
              </a:rPr>
              <a:t>علَّمت العالم أجمع أن الرياضة يمكن أن تُغيِّر حياة الأشخاص. </a:t>
            </a:r>
          </a:p>
        </p:txBody>
      </p:sp>
      <p:pic>
        <p:nvPicPr>
          <p:cNvPr id="18" name="Picture 17" descr="شخص يرتدي سترة سوداء&#10;&#10;أُنشِئ الوصف تلقائيًا">
            <a:extLst>
              <a:ext uri="{FF2B5EF4-FFF2-40B4-BE49-F238E27FC236}">
                <a16:creationId xmlns:a16="http://schemas.microsoft.com/office/drawing/2014/main" id="{5EC6F567-70FB-C76B-DA67-F7D30E24D137}"/>
              </a:ext>
            </a:extLst>
          </p:cNvPr>
          <p:cNvPicPr>
            <a:picLocks noChangeAspect="1"/>
          </p:cNvPicPr>
          <p:nvPr/>
        </p:nvPicPr>
        <p:blipFill rotWithShape="1">
          <a:blip r:embed="rId3">
            <a:extLst>
              <a:ext uri="{28A0092B-C50C-407E-A947-70E740481C1C}">
                <a14:useLocalDpi xmlns:a14="http://schemas.microsoft.com/office/drawing/2010/main" val="0"/>
              </a:ext>
            </a:extLst>
          </a:blip>
          <a:srcRect t="2754" r="8181" b="5665"/>
          <a:stretch/>
        </p:blipFill>
        <p:spPr>
          <a:xfrm>
            <a:off x="-77994" y="0"/>
            <a:ext cx="4695130" cy="6972300"/>
          </a:xfrm>
          <a:prstGeom prst="rect">
            <a:avLst/>
          </a:prstGeom>
        </p:spPr>
      </p:pic>
      <p:sp>
        <p:nvSpPr>
          <p:cNvPr id="24" name="Rectangle: Rounded Corners 23">
            <a:hlinkClick r:id="rId4"/>
            <a:extLst>
              <a:ext uri="{FF2B5EF4-FFF2-40B4-BE49-F238E27FC236}">
                <a16:creationId xmlns:a16="http://schemas.microsoft.com/office/drawing/2014/main" id="{DDD8C4B5-6368-CD30-C941-D43E28283DA3}"/>
              </a:ext>
            </a:extLst>
          </p:cNvPr>
          <p:cNvSpPr/>
          <p:nvPr/>
        </p:nvSpPr>
        <p:spPr>
          <a:xfrm>
            <a:off x="4964799" y="5013395"/>
            <a:ext cx="3550559" cy="596249"/>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ar-xm" b="1" dirty="0">
                <a:solidFill>
                  <a:srgbClr val="292662"/>
                </a:solidFill>
                <a:latin typeface="Ubuntu" panose="020B0504030602030204" pitchFamily="34" charset="0"/>
                <a:rtl/>
              </a:rPr>
              <a:t>مشاهدة سيرة ذاتية قصيرة</a:t>
            </a:r>
            <a:endParaRPr lang="en-US" b="1" dirty="0">
              <a:solidFill>
                <a:srgbClr val="292662"/>
              </a:solidFill>
            </a:endParaRPr>
          </a:p>
        </p:txBody>
      </p:sp>
      <p:pic>
        <p:nvPicPr>
          <p:cNvPr id="27" name="Graphic 26" descr="مؤشر بتعبئة خالصة">
            <a:extLst>
              <a:ext uri="{FF2B5EF4-FFF2-40B4-BE49-F238E27FC236}">
                <a16:creationId xmlns:a16="http://schemas.microsoft.com/office/drawing/2014/main" id="{D0290CFF-C928-3438-27BE-40216877CBA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78218" y="5293104"/>
            <a:ext cx="633080" cy="633080"/>
          </a:xfrm>
          <a:prstGeom prst="rect">
            <a:avLst/>
          </a:prstGeom>
        </p:spPr>
      </p:pic>
      <p:grpSp>
        <p:nvGrpSpPr>
          <p:cNvPr id="28" name="Group 27">
            <a:extLst>
              <a:ext uri="{FF2B5EF4-FFF2-40B4-BE49-F238E27FC236}">
                <a16:creationId xmlns:a16="http://schemas.microsoft.com/office/drawing/2014/main" id="{E6772BF9-F0E4-6AFE-80FC-498D0C0F30B9}"/>
              </a:ext>
            </a:extLst>
          </p:cNvPr>
          <p:cNvGrpSpPr/>
          <p:nvPr/>
        </p:nvGrpSpPr>
        <p:grpSpPr>
          <a:xfrm>
            <a:off x="4964799" y="557940"/>
            <a:ext cx="1731558" cy="528060"/>
            <a:chOff x="511793" y="448686"/>
            <a:chExt cx="1731558" cy="528060"/>
          </a:xfrm>
        </p:grpSpPr>
        <p:pic>
          <p:nvPicPr>
            <p:cNvPr id="29" name="Graphic 28">
              <a:extLst>
                <a:ext uri="{FF2B5EF4-FFF2-40B4-BE49-F238E27FC236}">
                  <a16:creationId xmlns:a16="http://schemas.microsoft.com/office/drawing/2014/main" id="{DD338DB1-9317-192B-F37C-5D02D0F0E60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11793" y="448686"/>
              <a:ext cx="528060" cy="528060"/>
            </a:xfrm>
            <a:prstGeom prst="rect">
              <a:avLst/>
            </a:prstGeom>
          </p:spPr>
        </p:pic>
        <p:sp>
          <p:nvSpPr>
            <p:cNvPr id="30" name="TextBox 29">
              <a:extLst>
                <a:ext uri="{FF2B5EF4-FFF2-40B4-BE49-F238E27FC236}">
                  <a16:creationId xmlns:a16="http://schemas.microsoft.com/office/drawing/2014/main" id="{AF770553-46A0-D626-12F7-86CFB5A17E9D}"/>
                </a:ext>
              </a:extLst>
            </p:cNvPr>
            <p:cNvSpPr txBox="1"/>
            <p:nvPr userDrawn="1"/>
          </p:nvSpPr>
          <p:spPr>
            <a:xfrm>
              <a:off x="1019072" y="523666"/>
              <a:ext cx="1224279" cy="346249"/>
            </a:xfrm>
            <a:prstGeom prst="rect">
              <a:avLst/>
            </a:prstGeom>
            <a:noFill/>
          </p:spPr>
          <p:txBody>
            <a:bodyPr wrap="square" rtlCol="1">
              <a:spAutoFit/>
            </a:bodyPr>
            <a:lstStyle/>
            <a:p>
              <a:pPr rtl="1"/>
              <a:r>
                <a:rPr lang="ar-xm" sz="1650" b="1" dirty="0">
                  <a:solidFill>
                    <a:srgbClr val="292662"/>
                  </a:solidFill>
                  <a:latin typeface="Ubuntu" panose="020B0504030602030204" pitchFamily="34" charset="0"/>
                  <a:rtl/>
                </a:rPr>
                <a:t>الأُسر</a:t>
              </a:r>
            </a:p>
          </p:txBody>
        </p:sp>
      </p:grpSp>
    </p:spTree>
    <p:extLst>
      <p:ext uri="{BB962C8B-B14F-4D97-AF65-F5344CB8AC3E}">
        <p14:creationId xmlns:p14="http://schemas.microsoft.com/office/powerpoint/2010/main" val="1932503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F6378-6848-FF19-3411-896115F102D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1B684CC-9E67-1240-5EEB-5A2BC8CD168E}"/>
              </a:ext>
            </a:extLst>
          </p:cNvPr>
          <p:cNvSpPr>
            <a:spLocks noGrp="1"/>
          </p:cNvSpPr>
          <p:nvPr>
            <p:ph type="body" sz="quarter" idx="11"/>
          </p:nvPr>
        </p:nvSpPr>
        <p:spPr>
          <a:xfrm>
            <a:off x="9742716" y="444728"/>
            <a:ext cx="2046514" cy="632958"/>
          </a:xfrm>
        </p:spPr>
        <p:txBody>
          <a:bodyPr rtlCol="1"/>
          <a:lstStyle/>
          <a:p>
            <a:pPr rtl="1"/>
            <a:r>
              <a:rPr lang="ar-xm" dirty="0">
                <a:rtl/>
              </a:rPr>
              <a:t>التخطيط للخطوة التالية</a:t>
            </a:r>
          </a:p>
        </p:txBody>
      </p:sp>
      <p:sp>
        <p:nvSpPr>
          <p:cNvPr id="4" name="Text Placeholder 3">
            <a:extLst>
              <a:ext uri="{FF2B5EF4-FFF2-40B4-BE49-F238E27FC236}">
                <a16:creationId xmlns:a16="http://schemas.microsoft.com/office/drawing/2014/main" id="{626CAACE-FA02-F330-C86C-F2285705FE60}"/>
              </a:ext>
            </a:extLst>
          </p:cNvPr>
          <p:cNvSpPr>
            <a:spLocks noGrp="1"/>
          </p:cNvSpPr>
          <p:nvPr>
            <p:ph type="body" sz="quarter" idx="13"/>
          </p:nvPr>
        </p:nvSpPr>
        <p:spPr/>
        <p:txBody>
          <a:bodyPr rtlCol="1"/>
          <a:lstStyle/>
          <a:p>
            <a:pPr rtl="1"/>
            <a:r>
              <a:rPr lang="ar-xm" dirty="0">
                <a:rtl/>
              </a:rPr>
              <a:t>اليوم الأول</a:t>
            </a:r>
          </a:p>
        </p:txBody>
      </p:sp>
      <p:sp>
        <p:nvSpPr>
          <p:cNvPr id="5" name="Rectangle: Rounded Corners 4">
            <a:extLst>
              <a:ext uri="{FF2B5EF4-FFF2-40B4-BE49-F238E27FC236}">
                <a16:creationId xmlns:a16="http://schemas.microsoft.com/office/drawing/2014/main" id="{D781E858-2B26-6DE5-1AD7-571609D8F5B2}"/>
              </a:ext>
            </a:extLst>
          </p:cNvPr>
          <p:cNvSpPr/>
          <p:nvPr/>
        </p:nvSpPr>
        <p:spPr>
          <a:xfrm>
            <a:off x="-280555" y="1242786"/>
            <a:ext cx="3682924" cy="5833423"/>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pic>
        <p:nvPicPr>
          <p:cNvPr id="6" name="Graphic 5">
            <a:extLst>
              <a:ext uri="{FF2B5EF4-FFF2-40B4-BE49-F238E27FC236}">
                <a16:creationId xmlns:a16="http://schemas.microsoft.com/office/drawing/2014/main" id="{8AF138A7-2463-15BD-8B60-9DA0497508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50725" y="2004274"/>
            <a:ext cx="552451" cy="552451"/>
          </a:xfrm>
          <a:prstGeom prst="rect">
            <a:avLst/>
          </a:prstGeom>
        </p:spPr>
      </p:pic>
      <p:sp>
        <p:nvSpPr>
          <p:cNvPr id="7" name="TextBox 6">
            <a:extLst>
              <a:ext uri="{FF2B5EF4-FFF2-40B4-BE49-F238E27FC236}">
                <a16:creationId xmlns:a16="http://schemas.microsoft.com/office/drawing/2014/main" id="{98B5E7CC-AC0D-E229-DC03-8F2C4940298C}"/>
              </a:ext>
            </a:extLst>
          </p:cNvPr>
          <p:cNvSpPr txBox="1"/>
          <p:nvPr/>
        </p:nvSpPr>
        <p:spPr>
          <a:xfrm>
            <a:off x="1323831" y="2004274"/>
            <a:ext cx="1126894"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النشاط</a:t>
            </a:r>
          </a:p>
        </p:txBody>
      </p:sp>
      <p:sp>
        <p:nvSpPr>
          <p:cNvPr id="8" name="TextBox 7">
            <a:extLst>
              <a:ext uri="{FF2B5EF4-FFF2-40B4-BE49-F238E27FC236}">
                <a16:creationId xmlns:a16="http://schemas.microsoft.com/office/drawing/2014/main" id="{343BA8A9-2314-E8FF-4CB6-B844BEFF6179}"/>
              </a:ext>
            </a:extLst>
          </p:cNvPr>
          <p:cNvSpPr txBox="1"/>
          <p:nvPr/>
        </p:nvSpPr>
        <p:spPr>
          <a:xfrm>
            <a:off x="-109184" y="2565119"/>
            <a:ext cx="2559909" cy="400110"/>
          </a:xfrm>
          <a:prstGeom prst="rect">
            <a:avLst/>
          </a:prstGeom>
          <a:noFill/>
        </p:spPr>
        <p:txBody>
          <a:bodyPr wrap="square" rtlCol="1">
            <a:spAutoFit/>
          </a:bodyPr>
          <a:lstStyle/>
          <a:p>
            <a:pPr algn="r" rtl="1"/>
            <a:r>
              <a:rPr lang="ar-xm" sz="2000" dirty="0">
                <a:solidFill>
                  <a:schemeClr val="bg1"/>
                </a:solidFill>
                <a:latin typeface="Ubuntu" panose="020B0504030602030204" pitchFamily="34" charset="0"/>
                <a:rtl/>
              </a:rPr>
              <a:t>خطة العمل</a:t>
            </a:r>
          </a:p>
        </p:txBody>
      </p:sp>
      <p:graphicFrame>
        <p:nvGraphicFramePr>
          <p:cNvPr id="10" name="Table 9">
            <a:extLst>
              <a:ext uri="{FF2B5EF4-FFF2-40B4-BE49-F238E27FC236}">
                <a16:creationId xmlns:a16="http://schemas.microsoft.com/office/drawing/2014/main" id="{0E0EB645-13F7-BEFD-7FE4-96B98F64A345}"/>
              </a:ext>
            </a:extLst>
          </p:cNvPr>
          <p:cNvGraphicFramePr>
            <a:graphicFrameLocks noGrp="1"/>
          </p:cNvGraphicFramePr>
          <p:nvPr>
            <p:extLst>
              <p:ext uri="{D42A27DB-BD31-4B8C-83A1-F6EECF244321}">
                <p14:modId xmlns:p14="http://schemas.microsoft.com/office/powerpoint/2010/main" val="1153066076"/>
              </p:ext>
            </p:extLst>
          </p:nvPr>
        </p:nvGraphicFramePr>
        <p:xfrm>
          <a:off x="3905230" y="2004274"/>
          <a:ext cx="7219293" cy="4325390"/>
        </p:xfrm>
        <a:graphic>
          <a:graphicData uri="http://schemas.openxmlformats.org/drawingml/2006/table">
            <a:tbl>
              <a:tblPr rtl="1" firstRow="1" bandRow="1">
                <a:tableStyleId>{5C22544A-7EE6-4342-B048-85BDC9FD1C3A}</a:tableStyleId>
              </a:tblPr>
              <a:tblGrid>
                <a:gridCol w="3619293">
                  <a:extLst>
                    <a:ext uri="{9D8B030D-6E8A-4147-A177-3AD203B41FA5}">
                      <a16:colId xmlns:a16="http://schemas.microsoft.com/office/drawing/2014/main" val="3788759901"/>
                    </a:ext>
                  </a:extLst>
                </a:gridCol>
                <a:gridCol w="3600000">
                  <a:extLst>
                    <a:ext uri="{9D8B030D-6E8A-4147-A177-3AD203B41FA5}">
                      <a16:colId xmlns:a16="http://schemas.microsoft.com/office/drawing/2014/main" val="3976303494"/>
                    </a:ext>
                  </a:extLst>
                </a:gridCol>
              </a:tblGrid>
              <a:tr h="432000">
                <a:tc gridSpan="2">
                  <a:txBody>
                    <a:bodyPr/>
                    <a:lstStyle/>
                    <a:p>
                      <a:pPr algn="r" rtl="1"/>
                      <a:r>
                        <a:rPr lang="ar-xm" sz="1800" dirty="0">
                          <a:solidFill>
                            <a:srgbClr val="F6891F"/>
                          </a:solidFill>
                          <a:latin typeface="Ubuntu" panose="020B0504030602030204" pitchFamily="34" charset="0"/>
                          <a:rtl/>
                        </a:rPr>
                        <a:t>مهمة شخصية: </a:t>
                      </a:r>
                    </a:p>
                  </a:txBody>
                  <a:tcPr marL="99470" marR="99470" marT="49735" marB="49735"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5E8"/>
                    </a:solidFill>
                  </a:tcPr>
                </a:tc>
                <a:tc hMerge="1">
                  <a:txBody>
                    <a:bodyPr/>
                    <a:lstStyle/>
                    <a:p>
                      <a:pPr algn="r" rtl="1"/>
                      <a:endParaRPr lang="en-US" sz="2000" dirty="0"/>
                    </a:p>
                  </a:txBody>
                  <a:tcPr marL="99470" marR="99470" marT="49735" marB="49735"/>
                </a:tc>
                <a:extLst>
                  <a:ext uri="{0D108BD9-81ED-4DB2-BD59-A6C34878D82A}">
                    <a16:rowId xmlns:a16="http://schemas.microsoft.com/office/drawing/2014/main" val="1316302768"/>
                  </a:ext>
                </a:extLst>
              </a:tr>
              <a:tr h="180000">
                <a:tc gridSpan="2">
                  <a:txBody>
                    <a:bodyPr/>
                    <a:lstStyle/>
                    <a:p>
                      <a:pPr algn="r" rtl="1"/>
                      <a:endParaRPr lang="en-US" sz="800" dirty="0">
                        <a:solidFill>
                          <a:srgbClr val="F6891F"/>
                        </a:solidFill>
                      </a:endParaRPr>
                    </a:p>
                  </a:txBody>
                  <a:tcPr marL="99470" marR="99470" marT="49735" marB="49735"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rtl="1"/>
                      <a:endParaRPr lang="en-US"/>
                    </a:p>
                  </a:txBody>
                  <a:tcPr/>
                </a:tc>
                <a:extLst>
                  <a:ext uri="{0D108BD9-81ED-4DB2-BD59-A6C34878D82A}">
                    <a16:rowId xmlns:a16="http://schemas.microsoft.com/office/drawing/2014/main" val="1028320191"/>
                  </a:ext>
                </a:extLst>
              </a:tr>
              <a:tr h="504000">
                <a:tc>
                  <a:txBody>
                    <a:bodyPr/>
                    <a:lstStyle/>
                    <a:p>
                      <a:pPr marL="108000" algn="r" rtl="1"/>
                      <a:r>
                        <a:rPr lang="ar-xm" sz="1700" dirty="0">
                          <a:solidFill>
                            <a:srgbClr val="292662"/>
                          </a:solidFill>
                          <a:latin typeface="Ubuntu" panose="020B0504030602030204" pitchFamily="34" charset="0"/>
                          <a:rtl/>
                        </a:rPr>
                        <a:t>مَن الأشخاص الذين بإمكانهم مساعدتي؟</a:t>
                      </a:r>
                    </a:p>
                  </a:txBody>
                  <a:tcPr marL="99470" marR="99470" marT="108000" marB="49735">
                    <a:lnL w="12700" cmpd="sng">
                      <a:noFill/>
                    </a:lnL>
                    <a:lnR w="12700" cap="flat" cmpd="sng" algn="ctr">
                      <a:solidFill>
                        <a:srgbClr val="F6891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algn="r" rtl="1"/>
                      <a:r>
                        <a:rPr lang="ar-xm" sz="1700" dirty="0">
                          <a:solidFill>
                            <a:srgbClr val="292662"/>
                          </a:solidFill>
                          <a:latin typeface="Ubuntu" panose="020B0504030602030204" pitchFamily="34" charset="0"/>
                          <a:rtl/>
                        </a:rPr>
                        <a:t>ما الموارد التي أحتاجها؟</a:t>
                      </a:r>
                    </a:p>
                  </a:txBody>
                  <a:tcPr marL="99470" marR="99470" marT="108000" marB="49735">
                    <a:lnL w="12700" cap="flat" cmpd="sng" algn="ctr">
                      <a:solidFill>
                        <a:srgbClr val="F6891F"/>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0230045"/>
                  </a:ext>
                </a:extLst>
              </a:tr>
              <a:tr h="1332000">
                <a:tc>
                  <a:txBody>
                    <a:bodyPr/>
                    <a:lstStyle/>
                    <a:p>
                      <a:pPr algn="r" rtl="1"/>
                      <a:endParaRPr lang="en-US" sz="1600" dirty="0">
                        <a:latin typeface="Ubuntu" panose="020B0504030602030204" pitchFamily="34" charset="0"/>
                      </a:endParaRPr>
                    </a:p>
                  </a:txBody>
                  <a:tcPr marL="99470" marR="99470" marT="49735" marB="49735">
                    <a:lnL w="12700" cmpd="sng">
                      <a:noFill/>
                    </a:lnL>
                    <a:lnR w="12700" cap="flat" cmpd="sng" algn="ctr">
                      <a:solidFill>
                        <a:srgbClr val="F6891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1"/>
                      <a:endParaRPr lang="en-US" sz="1600" dirty="0">
                        <a:latin typeface="Ubuntu" panose="020B0504030602030204" pitchFamily="34" charset="0"/>
                      </a:endParaRPr>
                    </a:p>
                  </a:txBody>
                  <a:tcPr marL="99470" marR="99470" marT="49735" marB="49735">
                    <a:lnL w="12700" cap="flat" cmpd="sng" algn="ctr">
                      <a:solidFill>
                        <a:srgbClr val="F6891F"/>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6522802"/>
                  </a:ext>
                </a:extLst>
              </a:tr>
              <a:tr h="504000">
                <a:tc>
                  <a:txBody>
                    <a:bodyPr/>
                    <a:lstStyle/>
                    <a:p>
                      <a:pPr marL="108000" algn="r" rtl="1"/>
                      <a:r>
                        <a:rPr lang="ar-xm" sz="1700" dirty="0">
                          <a:solidFill>
                            <a:srgbClr val="292662"/>
                          </a:solidFill>
                          <a:latin typeface="Ubuntu" panose="020B0504030602030204" pitchFamily="34" charset="0"/>
                          <a:rtl/>
                        </a:rPr>
                        <a:t>ما التحديات التي من المحتمل أن أواجهها؟</a:t>
                      </a:r>
                    </a:p>
                  </a:txBody>
                  <a:tcPr marL="99470" marR="99470" marT="49735" marB="49735">
                    <a:lnL w="12700" cmpd="sng">
                      <a:noFill/>
                    </a:lnL>
                    <a:lnR w="12700" cap="flat" cmpd="sng" algn="ctr">
                      <a:solidFill>
                        <a:srgbClr val="F6891F"/>
                      </a:solidFill>
                      <a:prstDash val="solid"/>
                      <a:round/>
                      <a:headEnd type="none" w="med" len="med"/>
                      <a:tailEnd type="none" w="med" len="med"/>
                    </a:lnR>
                    <a:lnT w="12700"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algn="r" rtl="1"/>
                      <a:r>
                        <a:rPr lang="ar-xm" sz="1700" dirty="0">
                          <a:solidFill>
                            <a:srgbClr val="292662"/>
                          </a:solidFill>
                          <a:latin typeface="Ubuntu" panose="020B0504030602030204" pitchFamily="34" charset="0"/>
                          <a:rtl/>
                        </a:rPr>
                        <a:t>ما حلول هذه التحديات؟</a:t>
                      </a:r>
                    </a:p>
                  </a:txBody>
                  <a:tcPr marL="99470" marR="99470" marT="49735" marB="49735">
                    <a:lnL w="12700" cap="flat" cmpd="sng" algn="ctr">
                      <a:solidFill>
                        <a:srgbClr val="F6891F"/>
                      </a:solidFill>
                      <a:prstDash val="solid"/>
                      <a:round/>
                      <a:headEnd type="none" w="med" len="med"/>
                      <a:tailEnd type="none" w="med" len="med"/>
                    </a:lnL>
                    <a:lnR w="12700" cmpd="sng">
                      <a:noFill/>
                    </a:lnR>
                    <a:lnT w="12700"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9145415"/>
                  </a:ext>
                </a:extLst>
              </a:tr>
              <a:tr h="1332000">
                <a:tc>
                  <a:txBody>
                    <a:bodyPr/>
                    <a:lstStyle/>
                    <a:p>
                      <a:pPr algn="r" rtl="1"/>
                      <a:endParaRPr lang="en-US" sz="2000" dirty="0"/>
                    </a:p>
                  </a:txBody>
                  <a:tcPr marL="99470" marR="99470" marT="49735" marB="49735">
                    <a:lnL w="12700" cmpd="sng">
                      <a:noFill/>
                    </a:lnL>
                    <a:lnR w="12700" cap="flat" cmpd="sng" algn="ctr">
                      <a:solidFill>
                        <a:srgbClr val="F6891F"/>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rtl="1"/>
                      <a:endParaRPr lang="en-US" sz="2000" dirty="0"/>
                    </a:p>
                  </a:txBody>
                  <a:tcPr marL="99470" marR="99470" marT="49735" marB="49735">
                    <a:lnL w="12700" cap="flat" cmpd="sng" algn="ctr">
                      <a:solidFill>
                        <a:srgbClr val="F6891F"/>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1256380"/>
                  </a:ext>
                </a:extLst>
              </a:tr>
            </a:tbl>
          </a:graphicData>
        </a:graphic>
      </p:graphicFrame>
      <p:sp>
        <p:nvSpPr>
          <p:cNvPr id="9" name="Text Placeholder 8"/>
          <p:cNvSpPr>
            <a:spLocks noGrp="1"/>
          </p:cNvSpPr>
          <p:nvPr>
            <p:ph type="body" sz="quarter" idx="12"/>
          </p:nvPr>
        </p:nvSpPr>
        <p:spPr/>
        <p:txBody>
          <a:bodyPr/>
          <a:lstStyle/>
          <a:p>
            <a:endParaRPr lang="en-IN"/>
          </a:p>
        </p:txBody>
      </p:sp>
      <p:sp>
        <p:nvSpPr>
          <p:cNvPr id="11"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1.5.</a:t>
            </a:r>
          </a:p>
        </p:txBody>
      </p:sp>
    </p:spTree>
    <p:extLst>
      <p:ext uri="{BB962C8B-B14F-4D97-AF65-F5344CB8AC3E}">
        <p14:creationId xmlns:p14="http://schemas.microsoft.com/office/powerpoint/2010/main" val="42012007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E97DE-2344-E3AC-9472-C8EE0EFF94FE}"/>
            </a:ext>
          </a:extLst>
        </p:cNvPr>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id="{3AE1FBD0-FEAB-BF2F-E971-9EF106D17846}"/>
              </a:ext>
            </a:extLst>
          </p:cNvPr>
          <p:cNvPicPr>
            <a:picLocks noChangeAspect="1"/>
          </p:cNvPicPr>
          <p:nvPr/>
        </p:nvPicPr>
        <p:blipFill>
          <a:blip r:embed="rId4"/>
          <a:stretch>
            <a:fillRect/>
          </a:stretch>
        </p:blipFill>
        <p:spPr>
          <a:xfrm>
            <a:off x="1955103" y="1831630"/>
            <a:ext cx="8281793" cy="4638364"/>
          </a:xfrm>
          <a:prstGeom prst="rect">
            <a:avLst/>
          </a:prstGeom>
          <a:ln>
            <a:solidFill>
              <a:schemeClr val="bg1">
                <a:lumMod val="85000"/>
              </a:schemeClr>
            </a:solidFill>
          </a:ln>
        </p:spPr>
      </p:pic>
      <p:sp>
        <p:nvSpPr>
          <p:cNvPr id="9" name="TextBox 8">
            <a:extLst>
              <a:ext uri="{FF2B5EF4-FFF2-40B4-BE49-F238E27FC236}">
                <a16:creationId xmlns:a16="http://schemas.microsoft.com/office/drawing/2014/main" id="{5DE08E64-ED55-61F3-3C66-41BDA0071327}"/>
              </a:ext>
            </a:extLst>
          </p:cNvPr>
          <p:cNvSpPr txBox="1"/>
          <p:nvPr/>
        </p:nvSpPr>
        <p:spPr>
          <a:xfrm>
            <a:off x="811899" y="1001650"/>
            <a:ext cx="6736057" cy="523220"/>
          </a:xfrm>
          <a:prstGeom prst="rect">
            <a:avLst/>
          </a:prstGeom>
          <a:noFill/>
        </p:spPr>
        <p:txBody>
          <a:bodyPr wrap="square" rtlCol="1">
            <a:spAutoFit/>
          </a:bodyPr>
          <a:lstStyle/>
          <a:p>
            <a:pPr algn="r" rtl="1"/>
            <a:r>
              <a:rPr lang="ar-xm" sz="2800" b="1" dirty="0">
                <a:solidFill>
                  <a:srgbClr val="292662"/>
                </a:solidFill>
                <a:latin typeface="Ubuntu" panose="020B0504030602030204" pitchFamily="34" charset="0"/>
                <a:rtl/>
              </a:rPr>
              <a:t>جلسة تمارين لتنشيط اللياقة البدنية واستراحة خارجية</a:t>
            </a:r>
          </a:p>
        </p:txBody>
      </p:sp>
      <p:grpSp>
        <p:nvGrpSpPr>
          <p:cNvPr id="2" name="Group 1">
            <a:extLst>
              <a:ext uri="{FF2B5EF4-FFF2-40B4-BE49-F238E27FC236}">
                <a16:creationId xmlns:a16="http://schemas.microsoft.com/office/drawing/2014/main" id="{FCBBF8A7-626C-17D2-79F8-A9122E8737E3}"/>
              </a:ext>
            </a:extLst>
          </p:cNvPr>
          <p:cNvGrpSpPr/>
          <p:nvPr/>
        </p:nvGrpSpPr>
        <p:grpSpPr>
          <a:xfrm>
            <a:off x="5511800" y="3268133"/>
            <a:ext cx="1168400" cy="1168400"/>
            <a:chOff x="7467600" y="3031067"/>
            <a:chExt cx="1168400" cy="1168400"/>
          </a:xfrm>
        </p:grpSpPr>
        <p:sp>
          <p:nvSpPr>
            <p:cNvPr id="3" name="Oval 2">
              <a:hlinkClick r:id="rId3"/>
              <a:extLst>
                <a:ext uri="{FF2B5EF4-FFF2-40B4-BE49-F238E27FC236}">
                  <a16:creationId xmlns:a16="http://schemas.microsoft.com/office/drawing/2014/main" id="{4371F1AA-7A97-81DD-31B7-80B95EAF919D}"/>
                </a:ext>
              </a:extLst>
            </p:cNvPr>
            <p:cNvSpPr/>
            <p:nvPr/>
          </p:nvSpPr>
          <p:spPr>
            <a:xfrm>
              <a:off x="7467600" y="3031067"/>
              <a:ext cx="1168400" cy="1168400"/>
            </a:xfrm>
            <a:prstGeom prst="ellipse">
              <a:avLst/>
            </a:prstGeom>
            <a:solidFill>
              <a:srgbClr val="ED1C24"/>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pic>
          <p:nvPicPr>
            <p:cNvPr id="4" name="Graphic 3" descr="تشغيل بتعبئة خالصة">
              <a:hlinkClick r:id="rId3"/>
              <a:extLst>
                <a:ext uri="{FF2B5EF4-FFF2-40B4-BE49-F238E27FC236}">
                  <a16:creationId xmlns:a16="http://schemas.microsoft.com/office/drawing/2014/main" id="{B88AB0E9-F47C-CF7F-77B7-C5FF1F1907F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9265" y="3158067"/>
              <a:ext cx="914400" cy="914400"/>
            </a:xfrm>
            <a:prstGeom prst="rect">
              <a:avLst/>
            </a:prstGeom>
          </p:spPr>
        </p:pic>
      </p:grpSp>
    </p:spTree>
    <p:extLst>
      <p:ext uri="{BB962C8B-B14F-4D97-AF65-F5344CB8AC3E}">
        <p14:creationId xmlns:p14="http://schemas.microsoft.com/office/powerpoint/2010/main" val="36824272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1C04205-0277-1DCF-0717-C042FBF48B1B}"/>
              </a:ext>
            </a:extLst>
          </p:cNvPr>
          <p:cNvSpPr>
            <a:spLocks noGrp="1"/>
          </p:cNvSpPr>
          <p:nvPr>
            <p:ph type="body" sz="quarter" idx="10"/>
          </p:nvPr>
        </p:nvSpPr>
        <p:spPr/>
        <p:txBody>
          <a:bodyPr rtlCol="1"/>
          <a:lstStyle/>
          <a:p>
            <a:pPr algn="l" rtl="1"/>
            <a:r>
              <a:rPr lang="ar-xm" dirty="0">
                <a:rtl/>
              </a:rPr>
              <a:t>اليوم الأول</a:t>
            </a:r>
          </a:p>
        </p:txBody>
      </p:sp>
      <p:sp>
        <p:nvSpPr>
          <p:cNvPr id="6" name="Text Placeholder 5">
            <a:extLst>
              <a:ext uri="{FF2B5EF4-FFF2-40B4-BE49-F238E27FC236}">
                <a16:creationId xmlns:a16="http://schemas.microsoft.com/office/drawing/2014/main" id="{26C74173-36CB-793A-B776-B85DD2C3720D}"/>
              </a:ext>
            </a:extLst>
          </p:cNvPr>
          <p:cNvSpPr>
            <a:spLocks noGrp="1"/>
          </p:cNvSpPr>
          <p:nvPr>
            <p:ph type="body" sz="quarter" idx="11"/>
          </p:nvPr>
        </p:nvSpPr>
        <p:spPr/>
        <p:txBody>
          <a:bodyPr rtlCol="1"/>
          <a:lstStyle/>
          <a:p>
            <a:pPr rtl="1"/>
            <a:r>
              <a:rPr lang="ar-xm" dirty="0">
                <a:rtl/>
              </a:rPr>
              <a:t>كلمة الضيف</a:t>
            </a:r>
          </a:p>
        </p:txBody>
      </p:sp>
      <p:sp>
        <p:nvSpPr>
          <p:cNvPr id="7" name="Text Placeholder 6">
            <a:extLst>
              <a:ext uri="{FF2B5EF4-FFF2-40B4-BE49-F238E27FC236}">
                <a16:creationId xmlns:a16="http://schemas.microsoft.com/office/drawing/2014/main" id="{E7A026B8-3277-3EDB-0835-9AB2FC069365}"/>
              </a:ext>
            </a:extLst>
          </p:cNvPr>
          <p:cNvSpPr>
            <a:spLocks noGrp="1"/>
          </p:cNvSpPr>
          <p:nvPr>
            <p:ph type="body" sz="quarter" idx="12"/>
          </p:nvPr>
        </p:nvSpPr>
        <p:spPr/>
        <p:txBody>
          <a:bodyPr rtlCol="1">
            <a:normAutofit fontScale="92500" lnSpcReduction="20000"/>
          </a:bodyPr>
          <a:lstStyle/>
          <a:p>
            <a:pPr rtl="1"/>
            <a:r>
              <a:rPr lang="" dirty="0">
                <a:rtl val="0"/>
              </a:rPr>
              <a:t>1.6.</a:t>
            </a:r>
          </a:p>
        </p:txBody>
      </p:sp>
      <p:sp>
        <p:nvSpPr>
          <p:cNvPr id="8" name="Text Placeholder 7">
            <a:extLst>
              <a:ext uri="{FF2B5EF4-FFF2-40B4-BE49-F238E27FC236}">
                <a16:creationId xmlns:a16="http://schemas.microsoft.com/office/drawing/2014/main" id="{E16320FB-D102-3379-F160-BBBDC5D016B0}"/>
              </a:ext>
            </a:extLst>
          </p:cNvPr>
          <p:cNvSpPr>
            <a:spLocks noGrp="1"/>
          </p:cNvSpPr>
          <p:nvPr>
            <p:ph type="body" sz="quarter" idx="13"/>
          </p:nvPr>
        </p:nvSpPr>
        <p:spPr>
          <a:xfrm>
            <a:off x="568039" y="601118"/>
            <a:ext cx="424996" cy="359001"/>
          </a:xfrm>
        </p:spPr>
        <p:txBody>
          <a:bodyPr rtlCol="1"/>
          <a:lstStyle/>
          <a:p>
            <a:pPr rtl="1"/>
            <a:r>
              <a:rPr lang="" dirty="0">
                <a:rtl val="0"/>
              </a:rPr>
              <a:t>1</a:t>
            </a:r>
          </a:p>
        </p:txBody>
      </p:sp>
    </p:spTree>
    <p:extLst>
      <p:ext uri="{BB962C8B-B14F-4D97-AF65-F5344CB8AC3E}">
        <p14:creationId xmlns:p14="http://schemas.microsoft.com/office/powerpoint/2010/main" val="7946892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14D12-AABE-F890-1105-18511F39082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9A5DE35-853C-B669-0B44-2C1A76DDE46D}"/>
              </a:ext>
            </a:extLst>
          </p:cNvPr>
          <p:cNvSpPr>
            <a:spLocks noGrp="1"/>
          </p:cNvSpPr>
          <p:nvPr>
            <p:ph type="body" sz="quarter" idx="11"/>
          </p:nvPr>
        </p:nvSpPr>
        <p:spPr>
          <a:xfrm>
            <a:off x="716278" y="3052962"/>
            <a:ext cx="4681537" cy="630156"/>
          </a:xfrm>
        </p:spPr>
        <p:txBody>
          <a:bodyPr rtlCol="1">
            <a:normAutofit/>
          </a:bodyPr>
          <a:lstStyle/>
          <a:p>
            <a:pPr rtl="1"/>
            <a:r>
              <a:rPr lang="ar-xm" dirty="0">
                <a:rtl/>
              </a:rPr>
              <a:t>اليوم الثاني</a:t>
            </a:r>
          </a:p>
        </p:txBody>
      </p:sp>
    </p:spTree>
    <p:extLst>
      <p:ext uri="{BB962C8B-B14F-4D97-AF65-F5344CB8AC3E}">
        <p14:creationId xmlns:p14="http://schemas.microsoft.com/office/powerpoint/2010/main" val="30957201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E071D9-F2B3-3BD9-6B93-5E9A8D4CF218}"/>
              </a:ext>
            </a:extLst>
          </p:cNvPr>
          <p:cNvSpPr>
            <a:spLocks noGrp="1"/>
          </p:cNvSpPr>
          <p:nvPr>
            <p:ph type="body" sz="quarter" idx="10"/>
          </p:nvPr>
        </p:nvSpPr>
        <p:spPr/>
        <p:txBody>
          <a:bodyPr rtlCol="1"/>
          <a:lstStyle/>
          <a:p>
            <a:pPr algn="l" rtl="1"/>
            <a:r>
              <a:rPr lang="ar-xm" dirty="0">
                <a:rtl/>
              </a:rPr>
              <a:t>اليوم الثاني</a:t>
            </a:r>
          </a:p>
        </p:txBody>
      </p:sp>
      <p:sp>
        <p:nvSpPr>
          <p:cNvPr id="3" name="Text Placeholder 2">
            <a:extLst>
              <a:ext uri="{FF2B5EF4-FFF2-40B4-BE49-F238E27FC236}">
                <a16:creationId xmlns:a16="http://schemas.microsoft.com/office/drawing/2014/main" id="{D470DD40-B99D-7CFD-01C2-43C2BEA28FB5}"/>
              </a:ext>
            </a:extLst>
          </p:cNvPr>
          <p:cNvSpPr>
            <a:spLocks noGrp="1"/>
          </p:cNvSpPr>
          <p:nvPr>
            <p:ph type="body" sz="quarter" idx="11"/>
          </p:nvPr>
        </p:nvSpPr>
        <p:spPr/>
        <p:txBody>
          <a:bodyPr rtlCol="1"/>
          <a:lstStyle/>
          <a:p>
            <a:pPr rtl="1"/>
            <a:r>
              <a:rPr lang="ar-xm" dirty="0">
                <a:rtl/>
              </a:rPr>
              <a:t>يوم رياضي</a:t>
            </a:r>
          </a:p>
        </p:txBody>
      </p:sp>
      <p:sp>
        <p:nvSpPr>
          <p:cNvPr id="4" name="Text Placeholder 3">
            <a:extLst>
              <a:ext uri="{FF2B5EF4-FFF2-40B4-BE49-F238E27FC236}">
                <a16:creationId xmlns:a16="http://schemas.microsoft.com/office/drawing/2014/main" id="{D5609976-ACCE-4A78-1DE6-435E5122DA5B}"/>
              </a:ext>
            </a:extLst>
          </p:cNvPr>
          <p:cNvSpPr>
            <a:spLocks noGrp="1"/>
          </p:cNvSpPr>
          <p:nvPr>
            <p:ph type="body" sz="quarter" idx="12"/>
          </p:nvPr>
        </p:nvSpPr>
        <p:spPr>
          <a:xfrm>
            <a:off x="4679910" y="3238012"/>
            <a:ext cx="957943" cy="514481"/>
          </a:xfrm>
        </p:spPr>
        <p:txBody>
          <a:bodyPr rtlCol="1">
            <a:normAutofit fontScale="92500" lnSpcReduction="20000"/>
          </a:bodyPr>
          <a:lstStyle/>
          <a:p>
            <a:pPr rtl="1"/>
            <a:r>
              <a:rPr lang="" dirty="0">
                <a:rtl val="0"/>
              </a:rPr>
              <a:t>2.1.</a:t>
            </a:r>
          </a:p>
        </p:txBody>
      </p:sp>
      <p:sp>
        <p:nvSpPr>
          <p:cNvPr id="5" name="Text Placeholder 4">
            <a:extLst>
              <a:ext uri="{FF2B5EF4-FFF2-40B4-BE49-F238E27FC236}">
                <a16:creationId xmlns:a16="http://schemas.microsoft.com/office/drawing/2014/main" id="{57847680-8EBE-EA25-8B8B-F0FA13995CDC}"/>
              </a:ext>
            </a:extLst>
          </p:cNvPr>
          <p:cNvSpPr>
            <a:spLocks noGrp="1"/>
          </p:cNvSpPr>
          <p:nvPr>
            <p:ph type="body" sz="quarter" idx="13"/>
          </p:nvPr>
        </p:nvSpPr>
        <p:spPr>
          <a:xfrm>
            <a:off x="564782" y="587470"/>
            <a:ext cx="424996" cy="359001"/>
          </a:xfrm>
        </p:spPr>
        <p:txBody>
          <a:bodyPr rtlCol="1"/>
          <a:lstStyle/>
          <a:p>
            <a:pPr rtl="1"/>
            <a:r>
              <a:rPr lang="" dirty="0">
                <a:rtl val="0"/>
              </a:rPr>
              <a:t>2</a:t>
            </a:r>
          </a:p>
        </p:txBody>
      </p:sp>
    </p:spTree>
    <p:extLst>
      <p:ext uri="{BB962C8B-B14F-4D97-AF65-F5344CB8AC3E}">
        <p14:creationId xmlns:p14="http://schemas.microsoft.com/office/powerpoint/2010/main" val="31730116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C307DD4-646C-8FE6-334C-773FCD01E5B9}"/>
              </a:ext>
            </a:extLst>
          </p:cNvPr>
          <p:cNvSpPr txBox="1"/>
          <p:nvPr/>
        </p:nvSpPr>
        <p:spPr>
          <a:xfrm>
            <a:off x="811899" y="1001650"/>
            <a:ext cx="10065367" cy="523220"/>
          </a:xfrm>
          <a:prstGeom prst="rect">
            <a:avLst/>
          </a:prstGeom>
          <a:noFill/>
        </p:spPr>
        <p:txBody>
          <a:bodyPr wrap="square" rtlCol="1">
            <a:spAutoFit/>
          </a:bodyPr>
          <a:lstStyle/>
          <a:p>
            <a:pPr algn="r" rtl="1"/>
            <a:r>
              <a:rPr lang="ar-xm" sz="2800" b="1" dirty="0">
                <a:solidFill>
                  <a:srgbClr val="292662"/>
                </a:solidFill>
                <a:latin typeface="Ubuntu" panose="020B0504030602030204" pitchFamily="34" charset="0"/>
                <a:rtl/>
              </a:rPr>
              <a:t>استراحة تناول الغداء </a:t>
            </a:r>
            <a:r>
              <a:rPr lang="ar-xm" sz="2800" b="1" dirty="0">
                <a:solidFill>
                  <a:srgbClr val="F6891F"/>
                </a:solidFill>
                <a:latin typeface="Ubuntu" panose="020B0504030602030204" pitchFamily="34" charset="0"/>
                <a:rtl/>
              </a:rPr>
              <a:t>وجلسة</a:t>
            </a:r>
            <a:r>
              <a:rPr lang="ar-xm" sz="2800" b="1" dirty="0">
                <a:solidFill>
                  <a:srgbClr val="292662"/>
                </a:solidFill>
                <a:latin typeface="Ubuntu" panose="020B0504030602030204" pitchFamily="34" charset="0"/>
                <a:rtl/>
              </a:rPr>
              <a:t> تمارين لتنشيط اللياقة البدنية </a:t>
            </a:r>
          </a:p>
        </p:txBody>
      </p:sp>
      <p:pic>
        <p:nvPicPr>
          <p:cNvPr id="6" name="Picture 5">
            <a:hlinkClick r:id="rId3"/>
            <a:extLst>
              <a:ext uri="{FF2B5EF4-FFF2-40B4-BE49-F238E27FC236}">
                <a16:creationId xmlns:a16="http://schemas.microsoft.com/office/drawing/2014/main" id="{ADE29A73-D150-1C38-CFC9-F6CC4F21FDC9}"/>
              </a:ext>
            </a:extLst>
          </p:cNvPr>
          <p:cNvPicPr>
            <a:picLocks noChangeAspect="1"/>
          </p:cNvPicPr>
          <p:nvPr/>
        </p:nvPicPr>
        <p:blipFill>
          <a:blip r:embed="rId4"/>
          <a:stretch>
            <a:fillRect/>
          </a:stretch>
        </p:blipFill>
        <p:spPr>
          <a:xfrm>
            <a:off x="1759390" y="1717130"/>
            <a:ext cx="8673220" cy="4875479"/>
          </a:xfrm>
          <a:prstGeom prst="rect">
            <a:avLst/>
          </a:prstGeom>
          <a:ln>
            <a:solidFill>
              <a:schemeClr val="bg1">
                <a:lumMod val="85000"/>
              </a:schemeClr>
            </a:solidFill>
          </a:ln>
        </p:spPr>
      </p:pic>
      <p:grpSp>
        <p:nvGrpSpPr>
          <p:cNvPr id="2" name="Group 1">
            <a:extLst>
              <a:ext uri="{FF2B5EF4-FFF2-40B4-BE49-F238E27FC236}">
                <a16:creationId xmlns:a16="http://schemas.microsoft.com/office/drawing/2014/main" id="{484CEE03-06D7-DE8A-F712-B5C6C4A38399}"/>
              </a:ext>
            </a:extLst>
          </p:cNvPr>
          <p:cNvGrpSpPr/>
          <p:nvPr/>
        </p:nvGrpSpPr>
        <p:grpSpPr>
          <a:xfrm>
            <a:off x="5511800" y="3268133"/>
            <a:ext cx="1168400" cy="1168400"/>
            <a:chOff x="7467600" y="3031067"/>
            <a:chExt cx="1168400" cy="1168400"/>
          </a:xfrm>
        </p:grpSpPr>
        <p:sp>
          <p:nvSpPr>
            <p:cNvPr id="3" name="Oval 2">
              <a:hlinkClick r:id="rId3"/>
              <a:extLst>
                <a:ext uri="{FF2B5EF4-FFF2-40B4-BE49-F238E27FC236}">
                  <a16:creationId xmlns:a16="http://schemas.microsoft.com/office/drawing/2014/main" id="{96A40C71-DFC9-94D3-4D03-4899422372DD}"/>
                </a:ext>
              </a:extLst>
            </p:cNvPr>
            <p:cNvSpPr/>
            <p:nvPr/>
          </p:nvSpPr>
          <p:spPr>
            <a:xfrm>
              <a:off x="7467600" y="3031067"/>
              <a:ext cx="1168400" cy="1168400"/>
            </a:xfrm>
            <a:prstGeom prst="ellipse">
              <a:avLst/>
            </a:prstGeom>
            <a:solidFill>
              <a:srgbClr val="ED1C24"/>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pic>
          <p:nvPicPr>
            <p:cNvPr id="4" name="Graphic 3" descr="تشغيل بتعبئة خالصة">
              <a:hlinkClick r:id="rId3"/>
              <a:extLst>
                <a:ext uri="{FF2B5EF4-FFF2-40B4-BE49-F238E27FC236}">
                  <a16:creationId xmlns:a16="http://schemas.microsoft.com/office/drawing/2014/main" id="{016E839C-CBA8-A07E-039D-E0B96B93C76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9265" y="3158067"/>
              <a:ext cx="914400" cy="914400"/>
            </a:xfrm>
            <a:prstGeom prst="rect">
              <a:avLst/>
            </a:prstGeom>
          </p:spPr>
        </p:pic>
      </p:grpSp>
    </p:spTree>
    <p:extLst>
      <p:ext uri="{BB962C8B-B14F-4D97-AF65-F5344CB8AC3E}">
        <p14:creationId xmlns:p14="http://schemas.microsoft.com/office/powerpoint/2010/main" val="12388450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AB148A-D735-E496-1723-4B241127267E}"/>
              </a:ext>
            </a:extLst>
          </p:cNvPr>
          <p:cNvSpPr>
            <a:spLocks noGrp="1"/>
          </p:cNvSpPr>
          <p:nvPr>
            <p:ph type="body" sz="quarter" idx="10"/>
          </p:nvPr>
        </p:nvSpPr>
        <p:spPr/>
        <p:txBody>
          <a:bodyPr rtlCol="1"/>
          <a:lstStyle/>
          <a:p>
            <a:pPr algn="l" rtl="1"/>
            <a:r>
              <a:rPr lang="ar-xm" dirty="0">
                <a:rtl/>
              </a:rPr>
              <a:t>اليوم الثاني</a:t>
            </a:r>
          </a:p>
        </p:txBody>
      </p:sp>
      <p:sp>
        <p:nvSpPr>
          <p:cNvPr id="3" name="Text Placeholder 2">
            <a:extLst>
              <a:ext uri="{FF2B5EF4-FFF2-40B4-BE49-F238E27FC236}">
                <a16:creationId xmlns:a16="http://schemas.microsoft.com/office/drawing/2014/main" id="{AC19E0F0-A78B-EA66-658B-C2832C873AC3}"/>
              </a:ext>
            </a:extLst>
          </p:cNvPr>
          <p:cNvSpPr>
            <a:spLocks noGrp="1"/>
          </p:cNvSpPr>
          <p:nvPr>
            <p:ph type="body" sz="quarter" idx="11"/>
          </p:nvPr>
        </p:nvSpPr>
        <p:spPr/>
        <p:txBody>
          <a:bodyPr rtlCol="1">
            <a:normAutofit fontScale="92500"/>
          </a:bodyPr>
          <a:lstStyle/>
          <a:p>
            <a:pPr rtl="1"/>
            <a:r>
              <a:rPr lang="ar-xm" dirty="0">
                <a:rtl/>
              </a:rPr>
              <a:t>استخلاص المعلومات واستطلاع رأي اختياري نهائي عن رفاه الأسرة</a:t>
            </a:r>
          </a:p>
        </p:txBody>
      </p:sp>
      <p:sp>
        <p:nvSpPr>
          <p:cNvPr id="4" name="Text Placeholder 3">
            <a:extLst>
              <a:ext uri="{FF2B5EF4-FFF2-40B4-BE49-F238E27FC236}">
                <a16:creationId xmlns:a16="http://schemas.microsoft.com/office/drawing/2014/main" id="{B687EB03-76CA-2F41-C969-428FDB331133}"/>
              </a:ext>
            </a:extLst>
          </p:cNvPr>
          <p:cNvSpPr>
            <a:spLocks noGrp="1"/>
          </p:cNvSpPr>
          <p:nvPr>
            <p:ph type="body" sz="quarter" idx="12"/>
          </p:nvPr>
        </p:nvSpPr>
        <p:spPr>
          <a:xfrm>
            <a:off x="4679910" y="3227621"/>
            <a:ext cx="957943" cy="514481"/>
          </a:xfrm>
        </p:spPr>
        <p:txBody>
          <a:bodyPr rtlCol="1">
            <a:normAutofit fontScale="92500" lnSpcReduction="20000"/>
          </a:bodyPr>
          <a:lstStyle/>
          <a:p>
            <a:pPr rtl="1"/>
            <a:r>
              <a:rPr lang="" dirty="0">
                <a:rtl val="0"/>
              </a:rPr>
              <a:t>2.2.</a:t>
            </a:r>
          </a:p>
        </p:txBody>
      </p:sp>
      <p:sp>
        <p:nvSpPr>
          <p:cNvPr id="5" name="Text Placeholder 4">
            <a:extLst>
              <a:ext uri="{FF2B5EF4-FFF2-40B4-BE49-F238E27FC236}">
                <a16:creationId xmlns:a16="http://schemas.microsoft.com/office/drawing/2014/main" id="{A60F0F60-55AC-6CA3-8219-1D00E03CB0CB}"/>
              </a:ext>
            </a:extLst>
          </p:cNvPr>
          <p:cNvSpPr>
            <a:spLocks noGrp="1"/>
          </p:cNvSpPr>
          <p:nvPr>
            <p:ph type="body" sz="quarter" idx="13"/>
          </p:nvPr>
        </p:nvSpPr>
        <p:spPr>
          <a:xfrm>
            <a:off x="554391" y="587470"/>
            <a:ext cx="424996" cy="359001"/>
          </a:xfrm>
        </p:spPr>
        <p:txBody>
          <a:bodyPr rtlCol="1"/>
          <a:lstStyle/>
          <a:p>
            <a:pPr rtl="1"/>
            <a:r>
              <a:rPr lang="" dirty="0">
                <a:rtl val="0"/>
              </a:rPr>
              <a:t>2</a:t>
            </a:r>
          </a:p>
        </p:txBody>
      </p:sp>
    </p:spTree>
    <p:extLst>
      <p:ext uri="{BB962C8B-B14F-4D97-AF65-F5344CB8AC3E}">
        <p14:creationId xmlns:p14="http://schemas.microsoft.com/office/powerpoint/2010/main" val="36066976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6F087-E90A-5B6C-512C-23F72107981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0D93E13-E905-553E-1BFC-BACD01B8F0DB}"/>
              </a:ext>
            </a:extLst>
          </p:cNvPr>
          <p:cNvSpPr>
            <a:spLocks noGrp="1"/>
          </p:cNvSpPr>
          <p:nvPr>
            <p:ph type="body" sz="quarter" idx="11"/>
          </p:nvPr>
        </p:nvSpPr>
        <p:spPr>
          <a:xfrm>
            <a:off x="9742716" y="444728"/>
            <a:ext cx="2046514" cy="632958"/>
          </a:xfrm>
        </p:spPr>
        <p:txBody>
          <a:bodyPr rtlCol="1"/>
          <a:lstStyle/>
          <a:p>
            <a:pPr rtl="1"/>
            <a:r>
              <a:rPr lang="ar-xm" dirty="0">
                <a:rtl/>
              </a:rPr>
              <a:t>استخلاص المعلومات</a:t>
            </a:r>
          </a:p>
        </p:txBody>
      </p:sp>
      <p:sp>
        <p:nvSpPr>
          <p:cNvPr id="3" name="Text Placeholder 2">
            <a:extLst>
              <a:ext uri="{FF2B5EF4-FFF2-40B4-BE49-F238E27FC236}">
                <a16:creationId xmlns:a16="http://schemas.microsoft.com/office/drawing/2014/main" id="{E6027D68-8708-2B3E-B758-248432B2CBDD}"/>
              </a:ext>
            </a:extLst>
          </p:cNvPr>
          <p:cNvSpPr>
            <a:spLocks noGrp="1"/>
          </p:cNvSpPr>
          <p:nvPr>
            <p:ph type="body" sz="quarter" idx="12"/>
          </p:nvPr>
        </p:nvSpPr>
        <p:spPr>
          <a:xfrm>
            <a:off x="9258057" y="575623"/>
            <a:ext cx="528061" cy="356260"/>
          </a:xfrm>
        </p:spPr>
        <p:txBody>
          <a:bodyPr rtlCol="1"/>
          <a:lstStyle/>
          <a:p>
            <a:pPr rtl="1"/>
            <a:r>
              <a:rPr lang="" dirty="0">
                <a:rtl val="0"/>
              </a:rPr>
              <a:t>2.2.</a:t>
            </a:r>
          </a:p>
        </p:txBody>
      </p:sp>
      <p:sp>
        <p:nvSpPr>
          <p:cNvPr id="4" name="Text Placeholder 3">
            <a:extLst>
              <a:ext uri="{FF2B5EF4-FFF2-40B4-BE49-F238E27FC236}">
                <a16:creationId xmlns:a16="http://schemas.microsoft.com/office/drawing/2014/main" id="{8966788C-CAFA-E696-6C55-5113CA5FD134}"/>
              </a:ext>
            </a:extLst>
          </p:cNvPr>
          <p:cNvSpPr>
            <a:spLocks noGrp="1"/>
          </p:cNvSpPr>
          <p:nvPr>
            <p:ph type="body" sz="quarter" idx="13"/>
          </p:nvPr>
        </p:nvSpPr>
        <p:spPr/>
        <p:txBody>
          <a:bodyPr rtlCol="1"/>
          <a:lstStyle/>
          <a:p>
            <a:pPr rtl="1"/>
            <a:r>
              <a:rPr lang="ar-xm" dirty="0">
                <a:rtl/>
              </a:rPr>
              <a:t>اليوم الثاني</a:t>
            </a:r>
          </a:p>
        </p:txBody>
      </p:sp>
      <p:sp>
        <p:nvSpPr>
          <p:cNvPr id="5" name="Rectangle: Rounded Corners 4">
            <a:extLst>
              <a:ext uri="{FF2B5EF4-FFF2-40B4-BE49-F238E27FC236}">
                <a16:creationId xmlns:a16="http://schemas.microsoft.com/office/drawing/2014/main" id="{FC8FE1A3-CA0C-2947-F73B-966CF466A9B9}"/>
              </a:ext>
            </a:extLst>
          </p:cNvPr>
          <p:cNvSpPr/>
          <p:nvPr/>
        </p:nvSpPr>
        <p:spPr>
          <a:xfrm>
            <a:off x="-342901" y="1242786"/>
            <a:ext cx="3745269" cy="5833423"/>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pic>
        <p:nvPicPr>
          <p:cNvPr id="6" name="Graphic 5">
            <a:extLst>
              <a:ext uri="{FF2B5EF4-FFF2-40B4-BE49-F238E27FC236}">
                <a16:creationId xmlns:a16="http://schemas.microsoft.com/office/drawing/2014/main" id="{5AB3AAA9-7CA0-68DD-3F29-E16A50CE0D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23301" y="2000357"/>
            <a:ext cx="552451" cy="552451"/>
          </a:xfrm>
          <a:prstGeom prst="rect">
            <a:avLst/>
          </a:prstGeom>
        </p:spPr>
      </p:pic>
      <p:sp>
        <p:nvSpPr>
          <p:cNvPr id="7" name="TextBox 6">
            <a:extLst>
              <a:ext uri="{FF2B5EF4-FFF2-40B4-BE49-F238E27FC236}">
                <a16:creationId xmlns:a16="http://schemas.microsoft.com/office/drawing/2014/main" id="{D58AFF18-BDBA-7448-067C-2EACE1F07924}"/>
              </a:ext>
            </a:extLst>
          </p:cNvPr>
          <p:cNvSpPr txBox="1"/>
          <p:nvPr/>
        </p:nvSpPr>
        <p:spPr>
          <a:xfrm>
            <a:off x="1310184" y="2008141"/>
            <a:ext cx="1038891"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النشاط</a:t>
            </a:r>
          </a:p>
        </p:txBody>
      </p:sp>
      <p:sp>
        <p:nvSpPr>
          <p:cNvPr id="8" name="TextBox 7">
            <a:extLst>
              <a:ext uri="{FF2B5EF4-FFF2-40B4-BE49-F238E27FC236}">
                <a16:creationId xmlns:a16="http://schemas.microsoft.com/office/drawing/2014/main" id="{27E5B644-6D30-69FC-EA41-B59E92EA5986}"/>
              </a:ext>
            </a:extLst>
          </p:cNvPr>
          <p:cNvSpPr txBox="1"/>
          <p:nvPr/>
        </p:nvSpPr>
        <p:spPr>
          <a:xfrm>
            <a:off x="637114" y="2568986"/>
            <a:ext cx="1711961" cy="410598"/>
          </a:xfrm>
          <a:prstGeom prst="rect">
            <a:avLst/>
          </a:prstGeom>
          <a:noFill/>
        </p:spPr>
        <p:txBody>
          <a:bodyPr wrap="square" rtlCol="1">
            <a:spAutoFit/>
          </a:bodyPr>
          <a:lstStyle/>
          <a:p>
            <a:pPr algn="r" rtl="1"/>
            <a:r>
              <a:rPr lang="ar-xm" sz="2000" dirty="0">
                <a:solidFill>
                  <a:schemeClr val="bg1"/>
                </a:solidFill>
                <a:latin typeface="Ubuntu" panose="020B0504030602030204" pitchFamily="34" charset="0"/>
                <a:rtl/>
              </a:rPr>
              <a:t>التأملات</a:t>
            </a:r>
          </a:p>
        </p:txBody>
      </p:sp>
      <p:sp>
        <p:nvSpPr>
          <p:cNvPr id="15" name="TextBox 14">
            <a:extLst>
              <a:ext uri="{FF2B5EF4-FFF2-40B4-BE49-F238E27FC236}">
                <a16:creationId xmlns:a16="http://schemas.microsoft.com/office/drawing/2014/main" id="{C59FFEC2-8B14-22C1-DB19-9CAEC87A3014}"/>
              </a:ext>
            </a:extLst>
          </p:cNvPr>
          <p:cNvSpPr txBox="1"/>
          <p:nvPr/>
        </p:nvSpPr>
        <p:spPr>
          <a:xfrm>
            <a:off x="6513977" y="4279761"/>
            <a:ext cx="2419466" cy="1537344"/>
          </a:xfrm>
          <a:prstGeom prst="rect">
            <a:avLst/>
          </a:prstGeom>
          <a:noFill/>
        </p:spPr>
        <p:txBody>
          <a:bodyPr wrap="square" rtlCol="1">
            <a:spAutoFit/>
          </a:bodyPr>
          <a:lstStyle/>
          <a:p>
            <a:pPr marL="355600" indent="-355600" algn="r" rtl="1">
              <a:lnSpc>
                <a:spcPct val="120000"/>
              </a:lnSpc>
              <a:buBlip>
                <a:blip r:embed="rId5"/>
              </a:buBlip>
            </a:pPr>
            <a:r>
              <a:rPr lang="ar-xm" sz="1600" b="1" dirty="0">
                <a:solidFill>
                  <a:srgbClr val="292662"/>
                </a:solidFill>
                <a:latin typeface="Ubuntu" panose="020B0504030602030204" pitchFamily="34" charset="0"/>
                <a:rtl/>
              </a:rPr>
              <a:t>البرعم</a:t>
            </a:r>
          </a:p>
          <a:p>
            <a:pPr algn="r" rtl="1">
              <a:lnSpc>
                <a:spcPct val="120000"/>
              </a:lnSpc>
              <a:spcAft>
                <a:spcPts val="1200"/>
              </a:spcAft>
            </a:pPr>
            <a:r>
              <a:rPr lang="ar-xm" sz="1600" dirty="0">
                <a:solidFill>
                  <a:srgbClr val="292662"/>
                </a:solidFill>
                <a:latin typeface="Ubuntu" panose="020B0504030602030204" pitchFamily="34" charset="0"/>
                <a:rtl/>
              </a:rPr>
              <a:t>أفكار جديدة أو أمر ما تتطلعون إلى معرفة أو فهم المزيد عنه.</a:t>
            </a:r>
          </a:p>
        </p:txBody>
      </p:sp>
      <p:grpSp>
        <p:nvGrpSpPr>
          <p:cNvPr id="25" name="Group 24">
            <a:extLst>
              <a:ext uri="{FF2B5EF4-FFF2-40B4-BE49-F238E27FC236}">
                <a16:creationId xmlns:a16="http://schemas.microsoft.com/office/drawing/2014/main" id="{7185D33E-CD6D-FE1A-685F-3816ED9A8FAD}"/>
              </a:ext>
            </a:extLst>
          </p:cNvPr>
          <p:cNvGrpSpPr/>
          <p:nvPr/>
        </p:nvGrpSpPr>
        <p:grpSpPr>
          <a:xfrm>
            <a:off x="6494367" y="2000357"/>
            <a:ext cx="2165274" cy="2165274"/>
            <a:chOff x="6494367" y="1659395"/>
            <a:chExt cx="2165274" cy="2165274"/>
          </a:xfrm>
        </p:grpSpPr>
        <p:pic>
          <p:nvPicPr>
            <p:cNvPr id="12" name="Graphic 11">
              <a:extLst>
                <a:ext uri="{FF2B5EF4-FFF2-40B4-BE49-F238E27FC236}">
                  <a16:creationId xmlns:a16="http://schemas.microsoft.com/office/drawing/2014/main" id="{0BAD3914-E4F1-4E24-9CD4-7843BD69AAD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24168"/>
            <a:stretch/>
          </p:blipFill>
          <p:spPr>
            <a:xfrm>
              <a:off x="7206717" y="2180514"/>
              <a:ext cx="752021" cy="1644155"/>
            </a:xfrm>
            <a:prstGeom prst="rect">
              <a:avLst/>
            </a:prstGeom>
          </p:spPr>
        </p:pic>
        <p:sp>
          <p:nvSpPr>
            <p:cNvPr id="22" name="Oval 21">
              <a:extLst>
                <a:ext uri="{FF2B5EF4-FFF2-40B4-BE49-F238E27FC236}">
                  <a16:creationId xmlns:a16="http://schemas.microsoft.com/office/drawing/2014/main" id="{EEB5187B-EDFF-BBE5-4F1B-818118C316A2}"/>
                </a:ext>
              </a:extLst>
            </p:cNvPr>
            <p:cNvSpPr/>
            <p:nvPr/>
          </p:nvSpPr>
          <p:spPr>
            <a:xfrm>
              <a:off x="6494367" y="1659395"/>
              <a:ext cx="2165274" cy="2165274"/>
            </a:xfrm>
            <a:prstGeom prst="ellipse">
              <a:avLst/>
            </a:prstGeom>
            <a:noFill/>
            <a:ln>
              <a:solidFill>
                <a:srgbClr val="F6891F"/>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grpSp>
      <p:grpSp>
        <p:nvGrpSpPr>
          <p:cNvPr id="21" name="Group 20">
            <a:extLst>
              <a:ext uri="{FF2B5EF4-FFF2-40B4-BE49-F238E27FC236}">
                <a16:creationId xmlns:a16="http://schemas.microsoft.com/office/drawing/2014/main" id="{E3BD2DD4-5FB1-B7FF-EBD8-26AD1B9D6872}"/>
              </a:ext>
            </a:extLst>
          </p:cNvPr>
          <p:cNvGrpSpPr/>
          <p:nvPr/>
        </p:nvGrpSpPr>
        <p:grpSpPr>
          <a:xfrm>
            <a:off x="3729465" y="2000357"/>
            <a:ext cx="2165274" cy="2165274"/>
            <a:chOff x="9099080" y="1659395"/>
            <a:chExt cx="2165274" cy="2165274"/>
          </a:xfrm>
        </p:grpSpPr>
        <p:pic>
          <p:nvPicPr>
            <p:cNvPr id="27" name="Graphic 18">
              <a:extLst>
                <a:ext uri="{FF2B5EF4-FFF2-40B4-BE49-F238E27FC236}">
                  <a16:creationId xmlns:a16="http://schemas.microsoft.com/office/drawing/2014/main" id="{6652EB61-E493-FB92-6014-3C4E400BF16E}"/>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4816" b="3617"/>
            <a:stretch/>
          </p:blipFill>
          <p:spPr>
            <a:xfrm>
              <a:off x="9974948" y="1659395"/>
              <a:ext cx="413539" cy="2160000"/>
            </a:xfrm>
            <a:prstGeom prst="rect">
              <a:avLst/>
            </a:prstGeom>
          </p:spPr>
        </p:pic>
        <p:sp>
          <p:nvSpPr>
            <p:cNvPr id="28" name="Oval 27">
              <a:extLst>
                <a:ext uri="{FF2B5EF4-FFF2-40B4-BE49-F238E27FC236}">
                  <a16:creationId xmlns:a16="http://schemas.microsoft.com/office/drawing/2014/main" id="{D3ADFF69-F9D3-7E29-9D4E-C88A733A51A0}"/>
                </a:ext>
              </a:extLst>
            </p:cNvPr>
            <p:cNvSpPr/>
            <p:nvPr/>
          </p:nvSpPr>
          <p:spPr>
            <a:xfrm>
              <a:off x="9099080" y="1659395"/>
              <a:ext cx="2165274" cy="2165274"/>
            </a:xfrm>
            <a:prstGeom prst="ellipse">
              <a:avLst/>
            </a:prstGeom>
            <a:noFill/>
            <a:ln>
              <a:solidFill>
                <a:srgbClr val="F6891F"/>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grpSp>
      <p:grpSp>
        <p:nvGrpSpPr>
          <p:cNvPr id="32" name="Group 31">
            <a:extLst>
              <a:ext uri="{FF2B5EF4-FFF2-40B4-BE49-F238E27FC236}">
                <a16:creationId xmlns:a16="http://schemas.microsoft.com/office/drawing/2014/main" id="{1256797D-36E2-1D78-4753-666664A1F064}"/>
              </a:ext>
            </a:extLst>
          </p:cNvPr>
          <p:cNvGrpSpPr/>
          <p:nvPr/>
        </p:nvGrpSpPr>
        <p:grpSpPr>
          <a:xfrm>
            <a:off x="9099080" y="2000357"/>
            <a:ext cx="2165274" cy="2165274"/>
            <a:chOff x="3796365" y="1659395"/>
            <a:chExt cx="2165274" cy="2165274"/>
          </a:xfrm>
        </p:grpSpPr>
        <p:pic>
          <p:nvPicPr>
            <p:cNvPr id="33" name="Graphic 9">
              <a:extLst>
                <a:ext uri="{FF2B5EF4-FFF2-40B4-BE49-F238E27FC236}">
                  <a16:creationId xmlns:a16="http://schemas.microsoft.com/office/drawing/2014/main" id="{011F916A-E043-C350-8622-E8C87A02E5A3}"/>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b="18435"/>
            <a:stretch/>
          </p:blipFill>
          <p:spPr>
            <a:xfrm>
              <a:off x="4087916" y="1817230"/>
              <a:ext cx="1582173" cy="2007439"/>
            </a:xfrm>
            <a:prstGeom prst="rect">
              <a:avLst/>
            </a:prstGeom>
          </p:spPr>
        </p:pic>
        <p:sp>
          <p:nvSpPr>
            <p:cNvPr id="34" name="Oval 33">
              <a:extLst>
                <a:ext uri="{FF2B5EF4-FFF2-40B4-BE49-F238E27FC236}">
                  <a16:creationId xmlns:a16="http://schemas.microsoft.com/office/drawing/2014/main" id="{F2E2BE18-EEFE-031F-14E7-9F5B8A061244}"/>
                </a:ext>
              </a:extLst>
            </p:cNvPr>
            <p:cNvSpPr/>
            <p:nvPr/>
          </p:nvSpPr>
          <p:spPr>
            <a:xfrm>
              <a:off x="3796365" y="1659395"/>
              <a:ext cx="2165274" cy="2165274"/>
            </a:xfrm>
            <a:prstGeom prst="ellipse">
              <a:avLst/>
            </a:prstGeom>
            <a:noFill/>
            <a:ln>
              <a:solidFill>
                <a:srgbClr val="F6891F"/>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grpSp>
      <p:sp>
        <p:nvSpPr>
          <p:cNvPr id="37" name="TextBox 36">
            <a:extLst>
              <a:ext uri="{FF2B5EF4-FFF2-40B4-BE49-F238E27FC236}">
                <a16:creationId xmlns:a16="http://schemas.microsoft.com/office/drawing/2014/main" id="{A1F513FC-E673-C1F1-1DA3-00CA9EEA2F73}"/>
              </a:ext>
            </a:extLst>
          </p:cNvPr>
          <p:cNvSpPr txBox="1"/>
          <p:nvPr/>
        </p:nvSpPr>
        <p:spPr>
          <a:xfrm>
            <a:off x="3578139" y="4279761"/>
            <a:ext cx="2709946" cy="1537344"/>
          </a:xfrm>
          <a:prstGeom prst="rect">
            <a:avLst/>
          </a:prstGeom>
          <a:noFill/>
        </p:spPr>
        <p:txBody>
          <a:bodyPr wrap="square" rtlCol="1">
            <a:spAutoFit/>
          </a:bodyPr>
          <a:lstStyle/>
          <a:p>
            <a:pPr marL="355600" indent="-355600" algn="r" rtl="1">
              <a:lnSpc>
                <a:spcPct val="120000"/>
              </a:lnSpc>
              <a:buBlip>
                <a:blip r:embed="rId5"/>
              </a:buBlip>
            </a:pPr>
            <a:r>
              <a:rPr lang="ar-xm" sz="1600" b="1" dirty="0">
                <a:solidFill>
                  <a:srgbClr val="292662"/>
                </a:solidFill>
                <a:latin typeface="Ubuntu" panose="020B0504030602030204" pitchFamily="34" charset="0"/>
                <a:rtl/>
              </a:rPr>
              <a:t>الشوكة</a:t>
            </a:r>
          </a:p>
          <a:p>
            <a:pPr algn="r" rtl="1">
              <a:lnSpc>
                <a:spcPct val="120000"/>
              </a:lnSpc>
              <a:spcAft>
                <a:spcPts val="1200"/>
              </a:spcAft>
            </a:pPr>
            <a:r>
              <a:rPr lang="ar-xm" sz="1600" dirty="0">
                <a:solidFill>
                  <a:srgbClr val="292662"/>
                </a:solidFill>
                <a:latin typeface="Ubuntu" panose="020B0504030602030204" pitchFamily="34" charset="0"/>
                <a:rtl/>
              </a:rPr>
              <a:t>تحدٍ قد واجهتموه أو أمر ما يمكنكم الاستفادة منه للحصول على الدعم. </a:t>
            </a:r>
          </a:p>
        </p:txBody>
      </p:sp>
      <p:sp>
        <p:nvSpPr>
          <p:cNvPr id="38" name="TextBox 37">
            <a:extLst>
              <a:ext uri="{FF2B5EF4-FFF2-40B4-BE49-F238E27FC236}">
                <a16:creationId xmlns:a16="http://schemas.microsoft.com/office/drawing/2014/main" id="{8CEAE7F6-858E-D6DD-EDCA-CA631D27564D}"/>
              </a:ext>
            </a:extLst>
          </p:cNvPr>
          <p:cNvSpPr txBox="1"/>
          <p:nvPr/>
        </p:nvSpPr>
        <p:spPr>
          <a:xfrm>
            <a:off x="9099080" y="4279761"/>
            <a:ext cx="2544152" cy="1537344"/>
          </a:xfrm>
          <a:prstGeom prst="rect">
            <a:avLst/>
          </a:prstGeom>
          <a:noFill/>
        </p:spPr>
        <p:txBody>
          <a:bodyPr wrap="square" rtlCol="1">
            <a:spAutoFit/>
          </a:bodyPr>
          <a:lstStyle/>
          <a:p>
            <a:pPr marL="355600" indent="-355600" algn="r" rtl="1">
              <a:lnSpc>
                <a:spcPct val="120000"/>
              </a:lnSpc>
              <a:buBlip>
                <a:blip r:embed="rId5"/>
              </a:buBlip>
            </a:pPr>
            <a:r>
              <a:rPr lang="ar-xm" sz="1600" b="1" dirty="0">
                <a:solidFill>
                  <a:srgbClr val="292662"/>
                </a:solidFill>
                <a:latin typeface="Ubuntu" panose="020B0504030602030204" pitchFamily="34" charset="0"/>
                <a:rtl/>
              </a:rPr>
              <a:t>الوردة</a:t>
            </a:r>
          </a:p>
          <a:p>
            <a:pPr algn="r" rtl="1">
              <a:lnSpc>
                <a:spcPct val="120000"/>
              </a:lnSpc>
              <a:spcAft>
                <a:spcPts val="1200"/>
              </a:spcAft>
            </a:pPr>
            <a:r>
              <a:rPr lang="ar-xm" sz="1600" dirty="0">
                <a:solidFill>
                  <a:srgbClr val="292662"/>
                </a:solidFill>
                <a:latin typeface="Ubuntu" panose="020B0504030602030204" pitchFamily="34" charset="0"/>
                <a:rtl/>
              </a:rPr>
              <a:t>حدث مميز أو نجاح أو شيء إيجابي تحصلون عليه من خطة العمل. </a:t>
            </a:r>
          </a:p>
        </p:txBody>
      </p:sp>
    </p:spTree>
    <p:extLst>
      <p:ext uri="{BB962C8B-B14F-4D97-AF65-F5344CB8AC3E}">
        <p14:creationId xmlns:p14="http://schemas.microsoft.com/office/powerpoint/2010/main" val="28246394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6FE1B-19D5-F918-D954-FF55BA4E5F2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898817A-9BB3-D6F8-3DB1-75122591692C}"/>
              </a:ext>
            </a:extLst>
          </p:cNvPr>
          <p:cNvSpPr>
            <a:spLocks noGrp="1"/>
          </p:cNvSpPr>
          <p:nvPr>
            <p:ph type="body" sz="quarter" idx="4294967295"/>
          </p:nvPr>
        </p:nvSpPr>
        <p:spPr>
          <a:xfrm>
            <a:off x="717550" y="3057581"/>
            <a:ext cx="5314760" cy="1308100"/>
          </a:xfrm>
        </p:spPr>
        <p:txBody>
          <a:bodyPr rtlCol="1">
            <a:normAutofit/>
          </a:bodyPr>
          <a:lstStyle/>
          <a:p>
            <a:pPr marL="0" indent="0" rtl="1">
              <a:buNone/>
            </a:pPr>
            <a:r>
              <a:rPr lang="ar-xm" sz="3600" b="1" dirty="0">
                <a:solidFill>
                  <a:schemeClr val="bg1"/>
                </a:solidFill>
                <a:latin typeface="Ubuntu" panose="020B0504030602030204" pitchFamily="34" charset="0"/>
                <a:rtl/>
              </a:rPr>
              <a:t>استطلاع رأي اختياري نهائي عن رفاه الأسرة</a:t>
            </a:r>
          </a:p>
        </p:txBody>
      </p:sp>
    </p:spTree>
    <p:extLst>
      <p:ext uri="{BB962C8B-B14F-4D97-AF65-F5344CB8AC3E}">
        <p14:creationId xmlns:p14="http://schemas.microsoft.com/office/powerpoint/2010/main" val="37516572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158EF-FE52-EE2F-742A-53192FB08580}"/>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C90B6FB-CC36-D5DA-AEA3-622FB87BF7B4}"/>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FAFEBB5-E2E4-49AF-FF23-4A7DECD1C974}"/>
              </a:ext>
            </a:extLst>
          </p:cNvPr>
          <p:cNvSpPr txBox="1"/>
          <p:nvPr/>
        </p:nvSpPr>
        <p:spPr>
          <a:xfrm>
            <a:off x="6395605" y="5297542"/>
            <a:ext cx="3099955" cy="707886"/>
          </a:xfrm>
          <a:prstGeom prst="rect">
            <a:avLst/>
          </a:prstGeom>
          <a:noFill/>
          <a:ln>
            <a:noFill/>
          </a:ln>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2000" b="1" i="0" strike="noStrike" kern="1200" cap="none" spc="0" normalizeH="0" baseline="0" noProof="0" dirty="0">
                <a:ln>
                  <a:noFill/>
                </a:ln>
                <a:solidFill>
                  <a:srgbClr val="F6891F"/>
                </a:solidFill>
                <a:effectLst/>
                <a:uLnTx/>
                <a:uFill>
                  <a:solidFill>
                    <a:srgbClr val="F6891F"/>
                  </a:solidFill>
                </a:uFill>
                <a:latin typeface="Ubuntu" panose="020B0504030602030204" pitchFamily="34" charset="0"/>
                <a:ea typeface="+mn-ea"/>
                <a:cs typeface="+mn-cs"/>
                <a:hlinkClick r:id="rId3">
                  <a:extLst>
                    <a:ext uri="{A12FA001-AC4F-418D-AE19-62706E023703}">
                      <ahyp:hlinkClr xmlns:ahyp="http://schemas.microsoft.com/office/drawing/2018/hyperlinkcolor" val="tx"/>
                    </a:ext>
                  </a:extLst>
                </a:hlinkClick>
                <a:rtl/>
              </a:rPr>
              <a:t>استطلاع رأي اختياري نهائي عن رفاه الأسرة</a:t>
            </a:r>
            <a:endParaRPr kumimoji="0" lang="en-US" sz="2000" b="1" i="0" strike="noStrike" kern="1200" cap="none" spc="0" normalizeH="0" baseline="0" noProof="0" dirty="0">
              <a:ln>
                <a:noFill/>
              </a:ln>
              <a:solidFill>
                <a:srgbClr val="F6891F"/>
              </a:solidFill>
              <a:effectLst/>
              <a:uLnTx/>
              <a:uFill>
                <a:solidFill>
                  <a:srgbClr val="F6891F"/>
                </a:solidFill>
              </a:uFill>
              <a:latin typeface="Ubuntu" panose="020B0504030602030204" pitchFamily="34" charset="0"/>
              <a:ea typeface="+mn-ea"/>
              <a:cs typeface="+mn-cs"/>
            </a:endParaRPr>
          </a:p>
        </p:txBody>
      </p:sp>
      <p:pic>
        <p:nvPicPr>
          <p:cNvPr id="7" name="Graphic 6">
            <a:extLst>
              <a:ext uri="{FF2B5EF4-FFF2-40B4-BE49-F238E27FC236}">
                <a16:creationId xmlns:a16="http://schemas.microsoft.com/office/drawing/2014/main" id="{8673206D-1397-2990-E985-0CE0DA67BF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3219" y="3428999"/>
            <a:ext cx="1682366" cy="1986742"/>
          </a:xfrm>
          <a:prstGeom prst="rect">
            <a:avLst/>
          </a:prstGeom>
        </p:spPr>
      </p:pic>
      <p:sp>
        <p:nvSpPr>
          <p:cNvPr id="8" name="TextBox 7">
            <a:extLst>
              <a:ext uri="{FF2B5EF4-FFF2-40B4-BE49-F238E27FC236}">
                <a16:creationId xmlns:a16="http://schemas.microsoft.com/office/drawing/2014/main" id="{0BA81561-B79F-A520-83F5-CCE6AEA453DD}"/>
              </a:ext>
            </a:extLst>
          </p:cNvPr>
          <p:cNvSpPr txBox="1"/>
          <p:nvPr/>
        </p:nvSpPr>
        <p:spPr>
          <a:xfrm>
            <a:off x="-228600" y="2111351"/>
            <a:ext cx="4192188" cy="1200329"/>
          </a:xfrm>
          <a:prstGeom prst="rect">
            <a:avLst/>
          </a:prstGeom>
          <a:noFill/>
        </p:spPr>
        <p:txBody>
          <a:bodyPr wrap="square" rtlCol="1">
            <a:spAutoFit/>
          </a:bodyPr>
          <a:lstStyle/>
          <a:p>
            <a:pPr lvl="0" algn="r" rtl="1">
              <a:defRPr/>
            </a:pPr>
            <a:r>
              <a:rPr lang="ar-SA" sz="3600" b="1" dirty="0">
                <a:solidFill>
                  <a:srgbClr val="F6891F"/>
                </a:solidFill>
              </a:rPr>
              <a:t>مسح رمز الاستجابة السريعة (</a:t>
            </a:r>
            <a:r>
              <a:rPr lang="en-IN" sz="3600" b="1" dirty="0">
                <a:solidFill>
                  <a:srgbClr val="F6891F"/>
                </a:solidFill>
              </a:rPr>
              <a:t>QR</a:t>
            </a:r>
            <a:r>
              <a:rPr lang="ar-SA" sz="3600" b="1" dirty="0">
                <a:solidFill>
                  <a:srgbClr val="F6891F"/>
                </a:solidFill>
              </a:rPr>
              <a:t>) ضوئيًا</a:t>
            </a:r>
            <a:endParaRPr kumimoji="0" lang="ar-xm" sz="3600" b="1" i="0" u="none" strike="noStrike" kern="1200" cap="none" spc="0" normalizeH="0" baseline="0" noProof="0" dirty="0">
              <a:ln>
                <a:noFill/>
              </a:ln>
              <a:solidFill>
                <a:srgbClr val="F6891F"/>
              </a:solidFill>
              <a:effectLst/>
              <a:uLnTx/>
              <a:uFillTx/>
              <a:latin typeface="Ubuntu" panose="020B0504030602030204" pitchFamily="34" charset="0"/>
              <a:rtl/>
            </a:endParaRPr>
          </a:p>
        </p:txBody>
      </p:sp>
      <p:pic>
        <p:nvPicPr>
          <p:cNvPr id="10" name="Graphic 9">
            <a:extLst>
              <a:ext uri="{FF2B5EF4-FFF2-40B4-BE49-F238E27FC236}">
                <a16:creationId xmlns:a16="http://schemas.microsoft.com/office/drawing/2014/main" id="{3F3790CC-9C47-51F3-EE2B-102716DD3D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95606" y="1879022"/>
            <a:ext cx="3099954" cy="3099954"/>
          </a:xfrm>
          <a:prstGeom prst="rect">
            <a:avLst/>
          </a:prstGeom>
        </p:spPr>
      </p:pic>
    </p:spTree>
    <p:extLst>
      <p:ext uri="{BB962C8B-B14F-4D97-AF65-F5344CB8AC3E}">
        <p14:creationId xmlns:p14="http://schemas.microsoft.com/office/powerpoint/2010/main" val="9084755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C30871-8D08-AA74-EF03-407953514693}"/>
              </a:ext>
            </a:extLst>
          </p:cNvPr>
          <p:cNvSpPr>
            <a:spLocks noGrp="1"/>
          </p:cNvSpPr>
          <p:nvPr>
            <p:ph type="body" sz="quarter" idx="11"/>
          </p:nvPr>
        </p:nvSpPr>
        <p:spPr>
          <a:xfrm>
            <a:off x="9753106" y="444728"/>
            <a:ext cx="2002971" cy="632958"/>
          </a:xfrm>
        </p:spPr>
        <p:txBody>
          <a:bodyPr rtlCol="1"/>
          <a:lstStyle/>
          <a:p>
            <a:pPr rtl="1"/>
            <a:r>
              <a:rPr lang="ar-xm" dirty="0">
                <a:rtl/>
              </a:rPr>
              <a:t>مقدمة حول الأولمبياد الخاص</a:t>
            </a:r>
          </a:p>
        </p:txBody>
      </p:sp>
      <p:sp>
        <p:nvSpPr>
          <p:cNvPr id="4" name="Text Placeholder 3">
            <a:extLst>
              <a:ext uri="{FF2B5EF4-FFF2-40B4-BE49-F238E27FC236}">
                <a16:creationId xmlns:a16="http://schemas.microsoft.com/office/drawing/2014/main" id="{E720174C-C25D-640C-BCEC-E1310E66AB0C}"/>
              </a:ext>
            </a:extLst>
          </p:cNvPr>
          <p:cNvSpPr>
            <a:spLocks noGrp="1"/>
          </p:cNvSpPr>
          <p:nvPr>
            <p:ph type="body" sz="quarter" idx="13"/>
          </p:nvPr>
        </p:nvSpPr>
        <p:spPr>
          <a:xfrm>
            <a:off x="9606775" y="111820"/>
            <a:ext cx="2155371" cy="332016"/>
          </a:xfrm>
        </p:spPr>
        <p:txBody>
          <a:bodyPr rtlCol="1"/>
          <a:lstStyle/>
          <a:p>
            <a:pPr rtl="1"/>
            <a:r>
              <a:rPr lang="ar-xm" dirty="0">
                <a:rtl/>
              </a:rPr>
              <a:t>اليوم الأول</a:t>
            </a:r>
          </a:p>
        </p:txBody>
      </p:sp>
      <p:sp>
        <p:nvSpPr>
          <p:cNvPr id="5" name="TextBox 4">
            <a:extLst>
              <a:ext uri="{FF2B5EF4-FFF2-40B4-BE49-F238E27FC236}">
                <a16:creationId xmlns:a16="http://schemas.microsoft.com/office/drawing/2014/main" id="{ED564120-09F7-4E1F-396E-2718153D1C80}"/>
              </a:ext>
            </a:extLst>
          </p:cNvPr>
          <p:cNvSpPr txBox="1"/>
          <p:nvPr/>
        </p:nvSpPr>
        <p:spPr>
          <a:xfrm>
            <a:off x="5523599" y="2154032"/>
            <a:ext cx="5651500"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بيان المهمة</a:t>
            </a:r>
          </a:p>
        </p:txBody>
      </p:sp>
      <p:sp>
        <p:nvSpPr>
          <p:cNvPr id="6" name="TextBox 5">
            <a:extLst>
              <a:ext uri="{FF2B5EF4-FFF2-40B4-BE49-F238E27FC236}">
                <a16:creationId xmlns:a16="http://schemas.microsoft.com/office/drawing/2014/main" id="{5C22514C-07D7-D4EE-3307-33B31811B3B1}"/>
              </a:ext>
            </a:extLst>
          </p:cNvPr>
          <p:cNvSpPr txBox="1"/>
          <p:nvPr/>
        </p:nvSpPr>
        <p:spPr>
          <a:xfrm>
            <a:off x="5498199" y="2820436"/>
            <a:ext cx="5753100" cy="2382704"/>
          </a:xfrm>
          <a:prstGeom prst="rect">
            <a:avLst/>
          </a:prstGeom>
          <a:noFill/>
        </p:spPr>
        <p:txBody>
          <a:bodyPr wrap="square" rtlCol="1">
            <a:spAutoFit/>
          </a:bodyPr>
          <a:lstStyle/>
          <a:p>
            <a:pPr algn="r" rtl="1">
              <a:lnSpc>
                <a:spcPct val="120000"/>
              </a:lnSpc>
              <a:spcAft>
                <a:spcPts val="1200"/>
              </a:spcAft>
            </a:pPr>
            <a:r>
              <a:rPr lang="ar-xm" dirty="0">
                <a:solidFill>
                  <a:srgbClr val="292662"/>
                </a:solidFill>
                <a:latin typeface="Ubuntu" panose="020B0504030602030204" pitchFamily="34" charset="0"/>
                <a:rtl/>
              </a:rPr>
              <a:t>تقديم التدريبات والمسابقات الرياضية على مدار العام للأطفال والبالغين ذوي الإعاقات الذهنية </a:t>
            </a:r>
            <a:r>
              <a:rPr lang="ar-xm" dirty="0">
                <a:solidFill>
                  <a:srgbClr val="292662"/>
                </a:solidFill>
                <a:latin typeface="Ubuntu" panose="020B0504030602030204" pitchFamily="34" charset="0"/>
                <a:rtl val="0"/>
              </a:rPr>
              <a:t>(ID)</a:t>
            </a:r>
            <a:r>
              <a:rPr lang="ar-xm" dirty="0">
                <a:solidFill>
                  <a:srgbClr val="292662"/>
                </a:solidFill>
                <a:latin typeface="Ubuntu" panose="020B0504030602030204" pitchFamily="34" charset="0"/>
                <a:rtl/>
              </a:rPr>
              <a:t>، ما يمنحهم فرصًا مستمرةً لتحسين اللياقة البدنية وإظهار الشجاعة والاستمتاع بالأجواء المبهجة، والمشاركة في تبادل الهدايا والمهارات وتكوين الصداقات مع أفراد الأسرة واللاعبين الآخرين في الأولمبياد الخاص ومجتمعاتنا.</a:t>
            </a:r>
          </a:p>
        </p:txBody>
      </p:sp>
      <p:pic>
        <p:nvPicPr>
          <p:cNvPr id="11" name="Picture 10" descr="شخص يركض على المسار يحمل في يده عصا&#10;&#10;أُنشِئ الوصف تلقائيًا">
            <a:extLst>
              <a:ext uri="{FF2B5EF4-FFF2-40B4-BE49-F238E27FC236}">
                <a16:creationId xmlns:a16="http://schemas.microsoft.com/office/drawing/2014/main" id="{ADD1A3BB-92B2-E096-F7D0-60B33541F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47" y="0"/>
            <a:ext cx="4572000" cy="6858000"/>
          </a:xfrm>
          <a:prstGeom prst="rect">
            <a:avLst/>
          </a:prstGeom>
        </p:spPr>
      </p:pic>
      <p:grpSp>
        <p:nvGrpSpPr>
          <p:cNvPr id="12" name="Group 11">
            <a:extLst>
              <a:ext uri="{FF2B5EF4-FFF2-40B4-BE49-F238E27FC236}">
                <a16:creationId xmlns:a16="http://schemas.microsoft.com/office/drawing/2014/main" id="{6F89EEB5-F0CE-BBB1-7B46-84DE6A0826A1}"/>
              </a:ext>
            </a:extLst>
          </p:cNvPr>
          <p:cNvGrpSpPr/>
          <p:nvPr/>
        </p:nvGrpSpPr>
        <p:grpSpPr>
          <a:xfrm>
            <a:off x="4964799" y="557940"/>
            <a:ext cx="1731558" cy="528060"/>
            <a:chOff x="511793" y="448686"/>
            <a:chExt cx="1731558" cy="528060"/>
          </a:xfrm>
        </p:grpSpPr>
        <p:pic>
          <p:nvPicPr>
            <p:cNvPr id="13" name="Graphic 12">
              <a:extLst>
                <a:ext uri="{FF2B5EF4-FFF2-40B4-BE49-F238E27FC236}">
                  <a16:creationId xmlns:a16="http://schemas.microsoft.com/office/drawing/2014/main" id="{1E75CD7A-949B-1CDB-5FDC-8F83F1D05B8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1793" y="448686"/>
              <a:ext cx="528060" cy="528060"/>
            </a:xfrm>
            <a:prstGeom prst="rect">
              <a:avLst/>
            </a:prstGeom>
          </p:spPr>
        </p:pic>
        <p:sp>
          <p:nvSpPr>
            <p:cNvPr id="14" name="TextBox 13">
              <a:extLst>
                <a:ext uri="{FF2B5EF4-FFF2-40B4-BE49-F238E27FC236}">
                  <a16:creationId xmlns:a16="http://schemas.microsoft.com/office/drawing/2014/main" id="{920BADE8-A13C-4F5F-9C9F-C063BEAA7B65}"/>
                </a:ext>
              </a:extLst>
            </p:cNvPr>
            <p:cNvSpPr txBox="1"/>
            <p:nvPr userDrawn="1"/>
          </p:nvSpPr>
          <p:spPr>
            <a:xfrm>
              <a:off x="1019072" y="523666"/>
              <a:ext cx="1224279" cy="346249"/>
            </a:xfrm>
            <a:prstGeom prst="rect">
              <a:avLst/>
            </a:prstGeom>
            <a:noFill/>
          </p:spPr>
          <p:txBody>
            <a:bodyPr wrap="square" rtlCol="1">
              <a:spAutoFit/>
            </a:bodyPr>
            <a:lstStyle/>
            <a:p>
              <a:pPr rtl="1"/>
              <a:r>
                <a:rPr lang="ar-xm" sz="1650" b="1" dirty="0">
                  <a:solidFill>
                    <a:srgbClr val="292662"/>
                  </a:solidFill>
                  <a:latin typeface="Ubuntu" panose="020B0504030602030204" pitchFamily="34" charset="0"/>
                  <a:rtl/>
                </a:rPr>
                <a:t>الأُسر</a:t>
              </a:r>
            </a:p>
          </p:txBody>
        </p:sp>
      </p:grpSp>
      <p:sp>
        <p:nvSpPr>
          <p:cNvPr id="16" name="Text Placeholder 5">
            <a:extLst>
              <a:ext uri="{FF2B5EF4-FFF2-40B4-BE49-F238E27FC236}">
                <a16:creationId xmlns:a16="http://schemas.microsoft.com/office/drawing/2014/main" id="{87692A6B-7019-8967-80DB-AF890EDD60E0}"/>
              </a:ext>
            </a:extLst>
          </p:cNvPr>
          <p:cNvSpPr>
            <a:spLocks noGrp="1"/>
          </p:cNvSpPr>
          <p:nvPr>
            <p:ph type="body" sz="quarter" idx="12"/>
          </p:nvPr>
        </p:nvSpPr>
        <p:spPr>
          <a:xfrm>
            <a:off x="9244409" y="575623"/>
            <a:ext cx="528061" cy="356260"/>
          </a:xfrm>
        </p:spPr>
        <p:txBody>
          <a:bodyPr rtlCol="1"/>
          <a:lstStyle/>
          <a:p>
            <a:pPr rtl="1"/>
            <a:r>
              <a:rPr lang="" dirty="0">
                <a:rtl val="0"/>
              </a:rPr>
              <a:t>1.1.</a:t>
            </a:r>
          </a:p>
        </p:txBody>
      </p:sp>
    </p:spTree>
    <p:extLst>
      <p:ext uri="{BB962C8B-B14F-4D97-AF65-F5344CB8AC3E}">
        <p14:creationId xmlns:p14="http://schemas.microsoft.com/office/powerpoint/2010/main" val="11421820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A32593-5CD7-7865-51E6-82FFBB453E44}"/>
              </a:ext>
            </a:extLst>
          </p:cNvPr>
          <p:cNvSpPr txBox="1">
            <a:spLocks/>
          </p:cNvSpPr>
          <p:nvPr/>
        </p:nvSpPr>
        <p:spPr>
          <a:xfrm>
            <a:off x="587829" y="5682353"/>
            <a:ext cx="3161212" cy="718447"/>
          </a:xfrm>
          <a:prstGeom prst="rect">
            <a:avLst/>
          </a:prstGeom>
        </p:spPr>
        <p:txBody>
          <a:bodyPr rtlCol="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xm" b="1" dirty="0">
                <a:solidFill>
                  <a:schemeClr val="bg1"/>
                </a:solidFill>
                <a:latin typeface="Ubuntu" panose="020B0504030602030204" pitchFamily="34" charset="0"/>
                <a:rtl/>
              </a:rPr>
              <a:t>شكرًا لكم!</a:t>
            </a:r>
          </a:p>
        </p:txBody>
      </p:sp>
    </p:spTree>
    <p:extLst>
      <p:ext uri="{BB962C8B-B14F-4D97-AF65-F5344CB8AC3E}">
        <p14:creationId xmlns:p14="http://schemas.microsoft.com/office/powerpoint/2010/main" val="195792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00FF05-A886-8F53-5A52-66E04FA1C446}"/>
              </a:ext>
            </a:extLst>
          </p:cNvPr>
          <p:cNvSpPr>
            <a:spLocks noGrp="1"/>
          </p:cNvSpPr>
          <p:nvPr>
            <p:ph type="body" sz="quarter" idx="11"/>
          </p:nvPr>
        </p:nvSpPr>
        <p:spPr>
          <a:xfrm>
            <a:off x="9740406" y="444728"/>
            <a:ext cx="1992085" cy="632958"/>
          </a:xfrm>
        </p:spPr>
        <p:txBody>
          <a:bodyPr rtlCol="1"/>
          <a:lstStyle/>
          <a:p>
            <a:pPr rtl="1"/>
            <a:r>
              <a:rPr lang="ar-xm" dirty="0">
                <a:rtl/>
              </a:rPr>
              <a:t>مقدمة حول الأولمبياد الخاص</a:t>
            </a:r>
          </a:p>
        </p:txBody>
      </p:sp>
      <p:sp>
        <p:nvSpPr>
          <p:cNvPr id="4" name="Text Placeholder 3">
            <a:extLst>
              <a:ext uri="{FF2B5EF4-FFF2-40B4-BE49-F238E27FC236}">
                <a16:creationId xmlns:a16="http://schemas.microsoft.com/office/drawing/2014/main" id="{6542231C-AE24-701F-7B22-0E69EE5CDE08}"/>
              </a:ext>
            </a:extLst>
          </p:cNvPr>
          <p:cNvSpPr>
            <a:spLocks noGrp="1"/>
          </p:cNvSpPr>
          <p:nvPr>
            <p:ph type="body" sz="quarter" idx="13"/>
          </p:nvPr>
        </p:nvSpPr>
        <p:spPr>
          <a:xfrm>
            <a:off x="9543275" y="111820"/>
            <a:ext cx="2155371" cy="332016"/>
          </a:xfrm>
        </p:spPr>
        <p:txBody>
          <a:bodyPr rtlCol="1"/>
          <a:lstStyle/>
          <a:p>
            <a:pPr rtl="1"/>
            <a:r>
              <a:rPr lang="ar-xm" dirty="0">
                <a:rtl/>
              </a:rPr>
              <a:t>اليوم الأول</a:t>
            </a:r>
          </a:p>
        </p:txBody>
      </p:sp>
      <p:sp>
        <p:nvSpPr>
          <p:cNvPr id="18" name="Rectangle: Rounded Corners 17">
            <a:extLst>
              <a:ext uri="{FF2B5EF4-FFF2-40B4-BE49-F238E27FC236}">
                <a16:creationId xmlns:a16="http://schemas.microsoft.com/office/drawing/2014/main" id="{07FE6036-F250-B783-E36C-86F8E76B81FE}"/>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pic>
        <p:nvPicPr>
          <p:cNvPr id="14" name="Graphic 13">
            <a:extLst>
              <a:ext uri="{FF2B5EF4-FFF2-40B4-BE49-F238E27FC236}">
                <a16:creationId xmlns:a16="http://schemas.microsoft.com/office/drawing/2014/main" id="{83B7112B-CE0C-0C5E-BF4C-241E903EAC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85668" y="2000357"/>
            <a:ext cx="552451" cy="552451"/>
          </a:xfrm>
          <a:prstGeom prst="rect">
            <a:avLst/>
          </a:prstGeom>
        </p:spPr>
      </p:pic>
      <p:sp>
        <p:nvSpPr>
          <p:cNvPr id="5" name="TextBox 4">
            <a:extLst>
              <a:ext uri="{FF2B5EF4-FFF2-40B4-BE49-F238E27FC236}">
                <a16:creationId xmlns:a16="http://schemas.microsoft.com/office/drawing/2014/main" id="{75A94488-A793-B9AB-5E9B-F57889222735}"/>
              </a:ext>
            </a:extLst>
          </p:cNvPr>
          <p:cNvSpPr txBox="1"/>
          <p:nvPr/>
        </p:nvSpPr>
        <p:spPr>
          <a:xfrm>
            <a:off x="1244599" y="2000357"/>
            <a:ext cx="1916112"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النشاط</a:t>
            </a:r>
          </a:p>
        </p:txBody>
      </p:sp>
      <p:sp>
        <p:nvSpPr>
          <p:cNvPr id="6" name="TextBox 5">
            <a:extLst>
              <a:ext uri="{FF2B5EF4-FFF2-40B4-BE49-F238E27FC236}">
                <a16:creationId xmlns:a16="http://schemas.microsoft.com/office/drawing/2014/main" id="{0F633574-2B2E-3154-ABC0-FAE570DAB161}"/>
              </a:ext>
            </a:extLst>
          </p:cNvPr>
          <p:cNvSpPr txBox="1"/>
          <p:nvPr/>
        </p:nvSpPr>
        <p:spPr>
          <a:xfrm>
            <a:off x="584199" y="2721114"/>
            <a:ext cx="2559909" cy="707886"/>
          </a:xfrm>
          <a:prstGeom prst="rect">
            <a:avLst/>
          </a:prstGeom>
          <a:noFill/>
        </p:spPr>
        <p:txBody>
          <a:bodyPr wrap="square" rtlCol="1">
            <a:spAutoFit/>
          </a:bodyPr>
          <a:lstStyle/>
          <a:p>
            <a:pPr algn="r" rtl="1"/>
            <a:r>
              <a:rPr lang="ar-xm" sz="2000" dirty="0">
                <a:solidFill>
                  <a:schemeClr val="bg1"/>
                </a:solidFill>
                <a:latin typeface="Ubuntu" panose="020B0504030602030204" pitchFamily="34" charset="0"/>
                <a:rtl/>
              </a:rPr>
              <a:t>ماذا يمثل شعارنا لكم؟</a:t>
            </a:r>
          </a:p>
        </p:txBody>
      </p:sp>
      <p:pic>
        <p:nvPicPr>
          <p:cNvPr id="19" name="Graphic 18">
            <a:extLst>
              <a:ext uri="{FF2B5EF4-FFF2-40B4-BE49-F238E27FC236}">
                <a16:creationId xmlns:a16="http://schemas.microsoft.com/office/drawing/2014/main" id="{735EBD57-8B92-4C0A-BB89-0EBCD1F47E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57068" y="2180497"/>
            <a:ext cx="3710785" cy="3725003"/>
          </a:xfrm>
          <a:prstGeom prst="rect">
            <a:avLst/>
          </a:prstGeom>
        </p:spPr>
      </p:pic>
      <p:sp>
        <p:nvSpPr>
          <p:cNvPr id="12" name="Text Placeholder 5">
            <a:extLst>
              <a:ext uri="{FF2B5EF4-FFF2-40B4-BE49-F238E27FC236}">
                <a16:creationId xmlns:a16="http://schemas.microsoft.com/office/drawing/2014/main" id="{87692A6B-7019-8967-80DB-AF890EDD60E0}"/>
              </a:ext>
            </a:extLst>
          </p:cNvPr>
          <p:cNvSpPr>
            <a:spLocks noGrp="1"/>
          </p:cNvSpPr>
          <p:nvPr>
            <p:ph type="body" sz="quarter" idx="12"/>
          </p:nvPr>
        </p:nvSpPr>
        <p:spPr>
          <a:xfrm>
            <a:off x="9244409" y="575623"/>
            <a:ext cx="528061" cy="356260"/>
          </a:xfrm>
        </p:spPr>
        <p:txBody>
          <a:bodyPr rtlCol="1"/>
          <a:lstStyle/>
          <a:p>
            <a:pPr rtl="1"/>
            <a:r>
              <a:rPr lang="" dirty="0">
                <a:rtl val="0"/>
              </a:rPr>
              <a:t>1.1.</a:t>
            </a:r>
          </a:p>
        </p:txBody>
      </p:sp>
    </p:spTree>
    <p:extLst>
      <p:ext uri="{BB962C8B-B14F-4D97-AF65-F5344CB8AC3E}">
        <p14:creationId xmlns:p14="http://schemas.microsoft.com/office/powerpoint/2010/main" val="4090181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3A699C-EB0A-75EC-EF8A-C9947D626EAD}"/>
              </a:ext>
            </a:extLst>
          </p:cNvPr>
          <p:cNvSpPr>
            <a:spLocks noGrp="1"/>
          </p:cNvSpPr>
          <p:nvPr>
            <p:ph type="body" sz="quarter" idx="12"/>
          </p:nvPr>
        </p:nvSpPr>
        <p:spPr>
          <a:xfrm>
            <a:off x="9263745" y="575623"/>
            <a:ext cx="528061" cy="356260"/>
          </a:xfrm>
        </p:spPr>
        <p:txBody>
          <a:bodyPr rtlCol="1"/>
          <a:lstStyle/>
          <a:p>
            <a:pPr rtl="1"/>
            <a:r>
              <a:rPr lang="" dirty="0">
                <a:rtl val="0"/>
              </a:rPr>
              <a:t>1.1.</a:t>
            </a:r>
          </a:p>
        </p:txBody>
      </p:sp>
      <p:sp>
        <p:nvSpPr>
          <p:cNvPr id="5" name="TextBox 4">
            <a:extLst>
              <a:ext uri="{FF2B5EF4-FFF2-40B4-BE49-F238E27FC236}">
                <a16:creationId xmlns:a16="http://schemas.microsoft.com/office/drawing/2014/main" id="{08DBB5B7-528E-8D98-6B23-86566C933AEF}"/>
              </a:ext>
            </a:extLst>
          </p:cNvPr>
          <p:cNvSpPr txBox="1"/>
          <p:nvPr/>
        </p:nvSpPr>
        <p:spPr>
          <a:xfrm>
            <a:off x="367399" y="1918887"/>
            <a:ext cx="5651500"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معنى شعارنا</a:t>
            </a:r>
          </a:p>
        </p:txBody>
      </p:sp>
      <p:pic>
        <p:nvPicPr>
          <p:cNvPr id="7" name="Graphic 6">
            <a:extLst>
              <a:ext uri="{FF2B5EF4-FFF2-40B4-BE49-F238E27FC236}">
                <a16:creationId xmlns:a16="http://schemas.microsoft.com/office/drawing/2014/main" id="{C24CE9D8-12B0-4610-F4B0-979A75DE33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57068" y="2180497"/>
            <a:ext cx="3710785" cy="3725003"/>
          </a:xfrm>
          <a:prstGeom prst="rect">
            <a:avLst/>
          </a:prstGeom>
        </p:spPr>
      </p:pic>
      <p:sp>
        <p:nvSpPr>
          <p:cNvPr id="10" name="TextBox 9">
            <a:extLst>
              <a:ext uri="{FF2B5EF4-FFF2-40B4-BE49-F238E27FC236}">
                <a16:creationId xmlns:a16="http://schemas.microsoft.com/office/drawing/2014/main" id="{EA5021D3-CABE-E7A7-2FAD-292BCB841400}"/>
              </a:ext>
            </a:extLst>
          </p:cNvPr>
          <p:cNvSpPr txBox="1"/>
          <p:nvPr/>
        </p:nvSpPr>
        <p:spPr>
          <a:xfrm>
            <a:off x="265799" y="2596001"/>
            <a:ext cx="5753100" cy="2215991"/>
          </a:xfrm>
          <a:prstGeom prst="rect">
            <a:avLst/>
          </a:prstGeom>
          <a:noFill/>
        </p:spPr>
        <p:txBody>
          <a:bodyPr wrap="square" rtlCol="1">
            <a:spAutoFit/>
          </a:bodyPr>
          <a:lstStyle/>
          <a:p>
            <a:pPr algn="r" rtl="1">
              <a:lnSpc>
                <a:spcPct val="120000"/>
              </a:lnSpc>
              <a:spcAft>
                <a:spcPts val="600"/>
              </a:spcAft>
            </a:pPr>
            <a:r>
              <a:rPr lang="ar-xm" dirty="0">
                <a:solidFill>
                  <a:srgbClr val="292662"/>
                </a:solidFill>
                <a:latin typeface="Ubuntu" panose="020B0504030602030204" pitchFamily="34" charset="0"/>
                <a:rtl/>
              </a:rPr>
              <a:t>خمسة أشخاص على شكل دائرة موحَّدة، ويرمز ذلك إلى وحدتنا العالمية.</a:t>
            </a:r>
          </a:p>
          <a:p>
            <a:pPr algn="r" rtl="1">
              <a:lnSpc>
                <a:spcPct val="120000"/>
              </a:lnSpc>
              <a:spcAft>
                <a:spcPts val="600"/>
              </a:spcAft>
            </a:pPr>
            <a:r>
              <a:rPr lang="ar-xm" b="1" dirty="0">
                <a:solidFill>
                  <a:srgbClr val="292662"/>
                </a:solidFill>
                <a:latin typeface="Ubuntu" panose="020B0504030602030204" pitchFamily="34" charset="0"/>
                <a:rtl/>
              </a:rPr>
              <a:t>مواضع الأذرع الثلاثة</a:t>
            </a:r>
          </a:p>
          <a:p>
            <a:pPr marL="504000" algn="r" rtl="1">
              <a:lnSpc>
                <a:spcPct val="120000"/>
              </a:lnSpc>
              <a:spcAft>
                <a:spcPts val="1200"/>
              </a:spcAft>
            </a:pPr>
            <a:r>
              <a:rPr lang="ar-xm" dirty="0">
                <a:solidFill>
                  <a:srgbClr val="292662"/>
                </a:solidFill>
                <a:latin typeface="Ubuntu" panose="020B0504030602030204" pitchFamily="34" charset="0"/>
                <a:rtl/>
              </a:rPr>
              <a:t>أذرع مرفوعة: السعادة</a:t>
            </a:r>
          </a:p>
          <a:p>
            <a:pPr marL="504000" algn="r" rtl="1">
              <a:lnSpc>
                <a:spcPct val="120000"/>
              </a:lnSpc>
              <a:spcAft>
                <a:spcPts val="1200"/>
              </a:spcAft>
            </a:pPr>
            <a:r>
              <a:rPr lang="ar-xm" dirty="0">
                <a:solidFill>
                  <a:srgbClr val="292662"/>
                </a:solidFill>
                <a:latin typeface="Ubuntu" panose="020B0504030602030204" pitchFamily="34" charset="0"/>
                <a:rtl/>
              </a:rPr>
              <a:t>أذرع مستقيمة: قدر أكبر من العدالة </a:t>
            </a:r>
          </a:p>
          <a:p>
            <a:pPr marL="504000" algn="r" rtl="1">
              <a:lnSpc>
                <a:spcPct val="120000"/>
              </a:lnSpc>
              <a:spcAft>
                <a:spcPts val="1200"/>
              </a:spcAft>
            </a:pPr>
            <a:r>
              <a:rPr lang="ar-xm" dirty="0">
                <a:solidFill>
                  <a:srgbClr val="292662"/>
                </a:solidFill>
                <a:latin typeface="Ubuntu" panose="020B0504030602030204" pitchFamily="34" charset="0"/>
                <a:rtl/>
              </a:rPr>
              <a:t>أذرع منخفضة: فترة ما قبل الأولمبياد الخاص</a:t>
            </a:r>
          </a:p>
        </p:txBody>
      </p:sp>
      <p:cxnSp>
        <p:nvCxnSpPr>
          <p:cNvPr id="13" name="Straight Connector 12">
            <a:extLst>
              <a:ext uri="{FF2B5EF4-FFF2-40B4-BE49-F238E27FC236}">
                <a16:creationId xmlns:a16="http://schemas.microsoft.com/office/drawing/2014/main" id="{B1FEE8EB-9169-D193-C20E-B56059F1A26C}"/>
              </a:ext>
            </a:extLst>
          </p:cNvPr>
          <p:cNvCxnSpPr>
            <a:cxnSpLocks/>
          </p:cNvCxnSpPr>
          <p:nvPr/>
        </p:nvCxnSpPr>
        <p:spPr>
          <a:xfrm flipH="1">
            <a:off x="9536793" y="4429906"/>
            <a:ext cx="1535015" cy="0"/>
          </a:xfrm>
          <a:prstGeom prst="line">
            <a:avLst/>
          </a:prstGeom>
          <a:ln>
            <a:solidFill>
              <a:srgbClr val="292662"/>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8B2CC0-5AA1-0233-BC64-6822A94903C9}"/>
              </a:ext>
            </a:extLst>
          </p:cNvPr>
          <p:cNvSpPr/>
          <p:nvPr/>
        </p:nvSpPr>
        <p:spPr>
          <a:xfrm>
            <a:off x="10895232" y="4253330"/>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 sz="2000" b="1" dirty="0">
                <a:solidFill>
                  <a:srgbClr val="292662"/>
                </a:solidFill>
                <a:latin typeface="Ubuntu Light" panose="020B0304030602030204" pitchFamily="34" charset="0"/>
                <a:rtl val="0"/>
              </a:rPr>
              <a:t>2</a:t>
            </a:r>
            <a:endParaRPr lang="en-US" sz="1600" b="1" dirty="0">
              <a:solidFill>
                <a:srgbClr val="292662"/>
              </a:solidFill>
              <a:latin typeface="Ubuntu Light" panose="020B0304030602030204" pitchFamily="34" charset="0"/>
            </a:endParaRPr>
          </a:p>
        </p:txBody>
      </p:sp>
      <p:cxnSp>
        <p:nvCxnSpPr>
          <p:cNvPr id="29" name="Connector: Elbow 28">
            <a:extLst>
              <a:ext uri="{FF2B5EF4-FFF2-40B4-BE49-F238E27FC236}">
                <a16:creationId xmlns:a16="http://schemas.microsoft.com/office/drawing/2014/main" id="{0FA8F345-E919-9BF6-8DE4-3639B192730D}"/>
              </a:ext>
            </a:extLst>
          </p:cNvPr>
          <p:cNvCxnSpPr/>
          <p:nvPr/>
        </p:nvCxnSpPr>
        <p:spPr>
          <a:xfrm flipV="1">
            <a:off x="9321794" y="3568700"/>
            <a:ext cx="1573438" cy="474298"/>
          </a:xfrm>
          <a:prstGeom prst="bentConnector3">
            <a:avLst/>
          </a:prstGeom>
          <a:ln>
            <a:solidFill>
              <a:srgbClr val="292662"/>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F18D9499-FD4A-8098-D684-A4E7D4F4FA03}"/>
              </a:ext>
            </a:extLst>
          </p:cNvPr>
          <p:cNvSpPr/>
          <p:nvPr/>
        </p:nvSpPr>
        <p:spPr>
          <a:xfrm>
            <a:off x="10718655" y="3407508"/>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 sz="2000" b="1" dirty="0">
                <a:solidFill>
                  <a:srgbClr val="292662"/>
                </a:solidFill>
                <a:latin typeface="Ubuntu Light" panose="020B0304030602030204" pitchFamily="34" charset="0"/>
                <a:rtl val="0"/>
              </a:rPr>
              <a:t>1</a:t>
            </a:r>
            <a:endParaRPr lang="en-US" sz="1600" b="1" dirty="0">
              <a:solidFill>
                <a:srgbClr val="292662"/>
              </a:solidFill>
              <a:latin typeface="Ubuntu Light" panose="020B0304030602030204" pitchFamily="34" charset="0"/>
            </a:endParaRPr>
          </a:p>
        </p:txBody>
      </p:sp>
      <p:cxnSp>
        <p:nvCxnSpPr>
          <p:cNvPr id="33" name="Connector: Elbow 32">
            <a:extLst>
              <a:ext uri="{FF2B5EF4-FFF2-40B4-BE49-F238E27FC236}">
                <a16:creationId xmlns:a16="http://schemas.microsoft.com/office/drawing/2014/main" id="{9A5BAF54-F9E5-BD82-F5CD-32B8C9FCC64C}"/>
              </a:ext>
            </a:extLst>
          </p:cNvPr>
          <p:cNvCxnSpPr/>
          <p:nvPr/>
        </p:nvCxnSpPr>
        <p:spPr>
          <a:xfrm>
            <a:off x="9421128" y="5027668"/>
            <a:ext cx="1186541" cy="176577"/>
          </a:xfrm>
          <a:prstGeom prst="bentConnector3">
            <a:avLst/>
          </a:prstGeom>
          <a:ln>
            <a:solidFill>
              <a:srgbClr val="292662"/>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4D80C49-3C49-6E0C-B7C5-12D4E848C0B2}"/>
              </a:ext>
            </a:extLst>
          </p:cNvPr>
          <p:cNvSpPr/>
          <p:nvPr/>
        </p:nvSpPr>
        <p:spPr>
          <a:xfrm>
            <a:off x="10598452" y="5027668"/>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 sz="2000" b="1" dirty="0">
                <a:solidFill>
                  <a:srgbClr val="292662"/>
                </a:solidFill>
                <a:latin typeface="Ubuntu Light" panose="020B0304030602030204" pitchFamily="34" charset="0"/>
                <a:rtl val="0"/>
              </a:rPr>
              <a:t>3</a:t>
            </a:r>
            <a:endParaRPr lang="en-US" sz="1600" b="1" dirty="0">
              <a:solidFill>
                <a:srgbClr val="292662"/>
              </a:solidFill>
              <a:latin typeface="Ubuntu Light" panose="020B0304030602030204" pitchFamily="34" charset="0"/>
            </a:endParaRPr>
          </a:p>
        </p:txBody>
      </p:sp>
      <p:sp>
        <p:nvSpPr>
          <p:cNvPr id="34" name="Oval 33">
            <a:extLst>
              <a:ext uri="{FF2B5EF4-FFF2-40B4-BE49-F238E27FC236}">
                <a16:creationId xmlns:a16="http://schemas.microsoft.com/office/drawing/2014/main" id="{E5EAE75E-6555-0304-E8DC-8361046893E2}"/>
              </a:ext>
            </a:extLst>
          </p:cNvPr>
          <p:cNvSpPr/>
          <p:nvPr/>
        </p:nvSpPr>
        <p:spPr>
          <a:xfrm>
            <a:off x="5566415" y="3889444"/>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 sz="2000" b="1" dirty="0">
                <a:solidFill>
                  <a:srgbClr val="292662"/>
                </a:solidFill>
                <a:latin typeface="Ubuntu Light" panose="020B0304030602030204" pitchFamily="34" charset="0"/>
                <a:rtl val="0"/>
              </a:rPr>
              <a:t>2</a:t>
            </a:r>
            <a:endParaRPr lang="en-US" sz="1600" b="1" dirty="0">
              <a:solidFill>
                <a:srgbClr val="292662"/>
              </a:solidFill>
              <a:latin typeface="Ubuntu Light" panose="020B0304030602030204" pitchFamily="34" charset="0"/>
            </a:endParaRPr>
          </a:p>
        </p:txBody>
      </p:sp>
      <p:sp>
        <p:nvSpPr>
          <p:cNvPr id="35" name="Oval 34">
            <a:extLst>
              <a:ext uri="{FF2B5EF4-FFF2-40B4-BE49-F238E27FC236}">
                <a16:creationId xmlns:a16="http://schemas.microsoft.com/office/drawing/2014/main" id="{0DF80305-6055-E02F-3A8E-65C7B090D195}"/>
              </a:ext>
            </a:extLst>
          </p:cNvPr>
          <p:cNvSpPr/>
          <p:nvPr/>
        </p:nvSpPr>
        <p:spPr>
          <a:xfrm>
            <a:off x="5566415" y="3423661"/>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 sz="2000" b="1" dirty="0">
                <a:solidFill>
                  <a:srgbClr val="292662"/>
                </a:solidFill>
                <a:latin typeface="Ubuntu Light" panose="020B0304030602030204" pitchFamily="34" charset="0"/>
                <a:rtl val="0"/>
              </a:rPr>
              <a:t>1</a:t>
            </a:r>
            <a:endParaRPr lang="en-US" sz="1600" b="1" dirty="0">
              <a:solidFill>
                <a:srgbClr val="292662"/>
              </a:solidFill>
              <a:latin typeface="Ubuntu Light" panose="020B0304030602030204" pitchFamily="34" charset="0"/>
            </a:endParaRPr>
          </a:p>
        </p:txBody>
      </p:sp>
      <p:sp>
        <p:nvSpPr>
          <p:cNvPr id="36" name="Oval 35">
            <a:extLst>
              <a:ext uri="{FF2B5EF4-FFF2-40B4-BE49-F238E27FC236}">
                <a16:creationId xmlns:a16="http://schemas.microsoft.com/office/drawing/2014/main" id="{61996AAB-C70E-1796-966C-917D017F5A47}"/>
              </a:ext>
            </a:extLst>
          </p:cNvPr>
          <p:cNvSpPr/>
          <p:nvPr/>
        </p:nvSpPr>
        <p:spPr>
          <a:xfrm>
            <a:off x="5566414" y="4381320"/>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 sz="2000" b="1" dirty="0">
                <a:solidFill>
                  <a:srgbClr val="292662"/>
                </a:solidFill>
                <a:latin typeface="Ubuntu Light" panose="020B0304030602030204" pitchFamily="34" charset="0"/>
                <a:rtl val="0"/>
              </a:rPr>
              <a:t>3</a:t>
            </a:r>
            <a:endParaRPr lang="en-US" sz="1600" b="1" dirty="0">
              <a:solidFill>
                <a:srgbClr val="292662"/>
              </a:solidFill>
              <a:latin typeface="Ubuntu Light" panose="020B0304030602030204" pitchFamily="34" charset="0"/>
            </a:endParaRPr>
          </a:p>
        </p:txBody>
      </p:sp>
      <p:sp>
        <p:nvSpPr>
          <p:cNvPr id="15" name="Text Placeholder 1">
            <a:extLst>
              <a:ext uri="{FF2B5EF4-FFF2-40B4-BE49-F238E27FC236}">
                <a16:creationId xmlns:a16="http://schemas.microsoft.com/office/drawing/2014/main" id="{05AB6C19-A45D-3D3B-1017-991942C25B69}"/>
              </a:ext>
            </a:extLst>
          </p:cNvPr>
          <p:cNvSpPr txBox="1">
            <a:spLocks/>
          </p:cNvSpPr>
          <p:nvPr/>
        </p:nvSpPr>
        <p:spPr>
          <a:xfrm>
            <a:off x="9753106" y="444728"/>
            <a:ext cx="2002971" cy="632958"/>
          </a:xfrm>
          <a:prstGeom prst="rect">
            <a:avLst/>
          </a:prstGeom>
        </p:spPr>
        <p:txBody>
          <a:bodyPr vert="horz" lIns="91440" tIns="45720" rIns="91440" bIns="45720" rtlCol="1" anchor="ctr">
            <a:normAutofit/>
          </a:bodyPr>
          <a:lstStyle>
            <a:lvl1pPr marL="0" indent="0" algn="r" defTabSz="914400" rtl="1" eaLnBrk="1" latinLnBrk="0" hangingPunct="1">
              <a:lnSpc>
                <a:spcPct val="90000"/>
              </a:lnSpc>
              <a:spcBef>
                <a:spcPts val="0"/>
              </a:spcBef>
              <a:buFont typeface="Arial" panose="020B0604020202020204" pitchFamily="34" charset="0"/>
              <a:buNone/>
              <a:defRPr lang="en-US" sz="14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xm">
                <a:rtl/>
              </a:rPr>
              <a:t>مقدمة حول الأولمبياد الخاص</a:t>
            </a:r>
          </a:p>
        </p:txBody>
      </p:sp>
      <p:sp>
        <p:nvSpPr>
          <p:cNvPr id="16" name="Text Placeholder 3">
            <a:extLst>
              <a:ext uri="{FF2B5EF4-FFF2-40B4-BE49-F238E27FC236}">
                <a16:creationId xmlns:a16="http://schemas.microsoft.com/office/drawing/2014/main" id="{2B54C3A1-759C-3DE5-2D28-B322CD1EBEB7}"/>
              </a:ext>
            </a:extLst>
          </p:cNvPr>
          <p:cNvSpPr txBox="1">
            <a:spLocks/>
          </p:cNvSpPr>
          <p:nvPr/>
        </p:nvSpPr>
        <p:spPr>
          <a:xfrm>
            <a:off x="9606775" y="111820"/>
            <a:ext cx="2155371" cy="332016"/>
          </a:xfrm>
          <a:prstGeom prst="rect">
            <a:avLst/>
          </a:prstGeom>
        </p:spPr>
        <p:txBody>
          <a:bodyPr vert="horz" lIns="91440" tIns="45720" rIns="91440" bIns="45720" rtlCol="1" anchor="ctr">
            <a:normAutofit/>
          </a:bodyPr>
          <a:lstStyle>
            <a:lvl1pPr marL="0" indent="0" algn="r" defTabSz="914400" rtl="1" eaLnBrk="1" latinLnBrk="0" hangingPunct="1">
              <a:lnSpc>
                <a:spcPct val="90000"/>
              </a:lnSpc>
              <a:spcBef>
                <a:spcPts val="0"/>
              </a:spcBef>
              <a:buFont typeface="Arial" panose="020B0604020202020204" pitchFamily="34" charset="0"/>
              <a:buNone/>
              <a:defRPr lang="en-US" sz="1200" b="0" kern="1200" dirty="0" smtClean="0">
                <a:solidFill>
                  <a:srgbClr val="292662"/>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xm">
                <a:rtl/>
              </a:rPr>
              <a:t>اليوم الأول</a:t>
            </a:r>
          </a:p>
        </p:txBody>
      </p:sp>
    </p:spTree>
    <p:extLst>
      <p:ext uri="{BB962C8B-B14F-4D97-AF65-F5344CB8AC3E}">
        <p14:creationId xmlns:p14="http://schemas.microsoft.com/office/powerpoint/2010/main" val="3232787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30192A-2800-BB69-34C7-2B15F4277E01}"/>
              </a:ext>
            </a:extLst>
          </p:cNvPr>
          <p:cNvSpPr txBox="1"/>
          <p:nvPr/>
        </p:nvSpPr>
        <p:spPr>
          <a:xfrm>
            <a:off x="87999" y="2154032"/>
            <a:ext cx="5651500"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معلومات طريفة عن الشعار</a:t>
            </a:r>
          </a:p>
        </p:txBody>
      </p:sp>
      <p:sp>
        <p:nvSpPr>
          <p:cNvPr id="6" name="TextBox 5">
            <a:extLst>
              <a:ext uri="{FF2B5EF4-FFF2-40B4-BE49-F238E27FC236}">
                <a16:creationId xmlns:a16="http://schemas.microsoft.com/office/drawing/2014/main" id="{4704F4EA-DAE6-1514-85C9-246122818008}"/>
              </a:ext>
            </a:extLst>
          </p:cNvPr>
          <p:cNvSpPr txBox="1"/>
          <p:nvPr/>
        </p:nvSpPr>
        <p:spPr>
          <a:xfrm>
            <a:off x="811899" y="2831146"/>
            <a:ext cx="4903101" cy="1539396"/>
          </a:xfrm>
          <a:prstGeom prst="rect">
            <a:avLst/>
          </a:prstGeom>
          <a:noFill/>
        </p:spPr>
        <p:txBody>
          <a:bodyPr wrap="square" rtlCol="1">
            <a:spAutoFit/>
          </a:bodyPr>
          <a:lstStyle/>
          <a:p>
            <a:pPr marL="285750" indent="-285750" algn="r" rtl="1">
              <a:lnSpc>
                <a:spcPct val="120000"/>
              </a:lnSpc>
              <a:spcAft>
                <a:spcPts val="1200"/>
              </a:spcAft>
              <a:buBlip>
                <a:blip r:embed="rId3"/>
              </a:buBlip>
            </a:pPr>
            <a:r>
              <a:rPr lang="ar-xm" dirty="0">
                <a:solidFill>
                  <a:srgbClr val="292662"/>
                </a:solidFill>
                <a:latin typeface="Ubuntu" panose="020B0504030602030204" pitchFamily="34" charset="0"/>
                <a:rtl/>
              </a:rPr>
              <a:t>مستوحى من تمثال "</a:t>
            </a:r>
            <a:r>
              <a:rPr lang="ar-xm" b="1" dirty="0">
                <a:solidFill>
                  <a:srgbClr val="292662"/>
                </a:solidFill>
                <a:latin typeface="Ubuntu Light" panose="020B0304030602030204" pitchFamily="34" charset="0"/>
                <a:rtl/>
              </a:rPr>
              <a:t>الفرح والسعادة لجميع الأطفال حول العالم</a:t>
            </a:r>
            <a:r>
              <a:rPr lang="ar-xm" dirty="0">
                <a:solidFill>
                  <a:srgbClr val="292662"/>
                </a:solidFill>
                <a:latin typeface="Ubuntu" panose="020B0504030602030204" pitchFamily="34" charset="0"/>
                <a:rtl/>
              </a:rPr>
              <a:t>" في نيويورك</a:t>
            </a:r>
          </a:p>
          <a:p>
            <a:pPr marL="285750" indent="-285750" algn="r" rtl="1">
              <a:lnSpc>
                <a:spcPct val="120000"/>
              </a:lnSpc>
              <a:spcAft>
                <a:spcPts val="1200"/>
              </a:spcAft>
              <a:buBlip>
                <a:blip r:embed="rId3"/>
              </a:buBlip>
            </a:pPr>
            <a:r>
              <a:rPr lang="ar-xm" dirty="0">
                <a:solidFill>
                  <a:srgbClr val="292662"/>
                </a:solidFill>
                <a:latin typeface="Ubuntu" panose="020B0504030602030204" pitchFamily="34" charset="0"/>
                <a:rtl/>
              </a:rPr>
              <a:t>ترمز الركائز الخمس إلى القارات الخمس المشاركة.</a:t>
            </a:r>
          </a:p>
        </p:txBody>
      </p:sp>
      <p:pic>
        <p:nvPicPr>
          <p:cNvPr id="7" name="Picture 6">
            <a:extLst>
              <a:ext uri="{FF2B5EF4-FFF2-40B4-BE49-F238E27FC236}">
                <a16:creationId xmlns:a16="http://schemas.microsoft.com/office/drawing/2014/main" id="{58CF6873-2388-D93B-0A13-F808BA42E84B}"/>
              </a:ext>
            </a:extLst>
          </p:cNvPr>
          <p:cNvPicPr>
            <a:picLocks noChangeAspect="1"/>
          </p:cNvPicPr>
          <p:nvPr/>
        </p:nvPicPr>
        <p:blipFill rotWithShape="1">
          <a:blip r:embed="rId4"/>
          <a:srcRect l="4649" r="5661" b="2"/>
          <a:stretch/>
        </p:blipFill>
        <p:spPr>
          <a:xfrm>
            <a:off x="6324601" y="1741289"/>
            <a:ext cx="5867399" cy="4464844"/>
          </a:xfrm>
          <a:prstGeom prst="rect">
            <a:avLst/>
          </a:prstGeom>
          <a:noFill/>
        </p:spPr>
      </p:pic>
      <p:sp>
        <p:nvSpPr>
          <p:cNvPr id="12" name="Text Placeholder 1">
            <a:extLst>
              <a:ext uri="{FF2B5EF4-FFF2-40B4-BE49-F238E27FC236}">
                <a16:creationId xmlns:a16="http://schemas.microsoft.com/office/drawing/2014/main" id="{97AC2B3D-0673-A490-F310-289ACF9F8CEC}"/>
              </a:ext>
            </a:extLst>
          </p:cNvPr>
          <p:cNvSpPr txBox="1">
            <a:spLocks/>
          </p:cNvSpPr>
          <p:nvPr/>
        </p:nvSpPr>
        <p:spPr>
          <a:xfrm>
            <a:off x="9753106" y="444728"/>
            <a:ext cx="2002971" cy="632958"/>
          </a:xfrm>
          <a:prstGeom prst="rect">
            <a:avLst/>
          </a:prstGeom>
        </p:spPr>
        <p:txBody>
          <a:bodyPr vert="horz" lIns="91440" tIns="45720" rIns="91440" bIns="45720" rtlCol="1" anchor="ctr">
            <a:normAutofit/>
          </a:bodyPr>
          <a:lstStyle>
            <a:lvl1pPr marL="0" indent="0" algn="r" defTabSz="914400" rtl="1" eaLnBrk="1" latinLnBrk="0" hangingPunct="1">
              <a:lnSpc>
                <a:spcPct val="90000"/>
              </a:lnSpc>
              <a:spcBef>
                <a:spcPts val="0"/>
              </a:spcBef>
              <a:buFont typeface="Arial" panose="020B0604020202020204" pitchFamily="34" charset="0"/>
              <a:buNone/>
              <a:defRPr lang="en-US" sz="14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xm">
                <a:rtl/>
              </a:rPr>
              <a:t>مقدمة حول الأولمبياد الخاص</a:t>
            </a:r>
          </a:p>
        </p:txBody>
      </p:sp>
      <p:sp>
        <p:nvSpPr>
          <p:cNvPr id="13" name="Text Placeholder 3">
            <a:extLst>
              <a:ext uri="{FF2B5EF4-FFF2-40B4-BE49-F238E27FC236}">
                <a16:creationId xmlns:a16="http://schemas.microsoft.com/office/drawing/2014/main" id="{3B805D0D-0340-66E2-48FD-7271C1DBB46A}"/>
              </a:ext>
            </a:extLst>
          </p:cNvPr>
          <p:cNvSpPr txBox="1">
            <a:spLocks/>
          </p:cNvSpPr>
          <p:nvPr/>
        </p:nvSpPr>
        <p:spPr>
          <a:xfrm>
            <a:off x="9606775" y="111820"/>
            <a:ext cx="2155371" cy="332016"/>
          </a:xfrm>
          <a:prstGeom prst="rect">
            <a:avLst/>
          </a:prstGeom>
        </p:spPr>
        <p:txBody>
          <a:bodyPr vert="horz" lIns="91440" tIns="45720" rIns="91440" bIns="45720" rtlCol="1" anchor="ctr">
            <a:normAutofit/>
          </a:bodyPr>
          <a:lstStyle>
            <a:lvl1pPr marL="0" indent="0" algn="r" defTabSz="914400" rtl="1" eaLnBrk="1" latinLnBrk="0" hangingPunct="1">
              <a:lnSpc>
                <a:spcPct val="90000"/>
              </a:lnSpc>
              <a:spcBef>
                <a:spcPts val="0"/>
              </a:spcBef>
              <a:buFont typeface="Arial" panose="020B0604020202020204" pitchFamily="34" charset="0"/>
              <a:buNone/>
              <a:defRPr lang="en-US" sz="1200" b="0" kern="1200" dirty="0" smtClean="0">
                <a:solidFill>
                  <a:srgbClr val="292662"/>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xm">
                <a:rtl/>
              </a:rPr>
              <a:t>اليوم الأول</a:t>
            </a:r>
          </a:p>
        </p:txBody>
      </p:sp>
      <p:sp>
        <p:nvSpPr>
          <p:cNvPr id="9" name="Text Placeholder 5">
            <a:extLst>
              <a:ext uri="{FF2B5EF4-FFF2-40B4-BE49-F238E27FC236}">
                <a16:creationId xmlns:a16="http://schemas.microsoft.com/office/drawing/2014/main" id="{87692A6B-7019-8967-80DB-AF890EDD60E0}"/>
              </a:ext>
            </a:extLst>
          </p:cNvPr>
          <p:cNvSpPr>
            <a:spLocks noGrp="1"/>
          </p:cNvSpPr>
          <p:nvPr>
            <p:ph type="body" sz="quarter" idx="12"/>
          </p:nvPr>
        </p:nvSpPr>
        <p:spPr>
          <a:xfrm>
            <a:off x="9244409" y="575623"/>
            <a:ext cx="528061" cy="356260"/>
          </a:xfrm>
        </p:spPr>
        <p:txBody>
          <a:bodyPr rtlCol="1"/>
          <a:lstStyle/>
          <a:p>
            <a:pPr rtl="1"/>
            <a:r>
              <a:rPr lang="" dirty="0">
                <a:rtl val="0"/>
              </a:rPr>
              <a:t>1.1.</a:t>
            </a:r>
          </a:p>
        </p:txBody>
      </p:sp>
    </p:spTree>
    <p:extLst>
      <p:ext uri="{BB962C8B-B14F-4D97-AF65-F5344CB8AC3E}">
        <p14:creationId xmlns:p14="http://schemas.microsoft.com/office/powerpoint/2010/main" val="857247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3F26483-E666-C11E-FDAD-8ED62CA94F8F}"/>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pic>
        <p:nvPicPr>
          <p:cNvPr id="6" name="Graphic 5">
            <a:extLst>
              <a:ext uri="{FF2B5EF4-FFF2-40B4-BE49-F238E27FC236}">
                <a16:creationId xmlns:a16="http://schemas.microsoft.com/office/drawing/2014/main" id="{0246D145-BFA1-F3CD-2E18-DA87555F7A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6933" y="2000357"/>
            <a:ext cx="552451" cy="552451"/>
          </a:xfrm>
          <a:prstGeom prst="rect">
            <a:avLst/>
          </a:prstGeom>
        </p:spPr>
      </p:pic>
      <p:sp>
        <p:nvSpPr>
          <p:cNvPr id="7" name="TextBox 6">
            <a:extLst>
              <a:ext uri="{FF2B5EF4-FFF2-40B4-BE49-F238E27FC236}">
                <a16:creationId xmlns:a16="http://schemas.microsoft.com/office/drawing/2014/main" id="{4CC0BD52-D595-AA27-0956-4192E35E22A9}"/>
              </a:ext>
            </a:extLst>
          </p:cNvPr>
          <p:cNvSpPr txBox="1"/>
          <p:nvPr/>
        </p:nvSpPr>
        <p:spPr>
          <a:xfrm>
            <a:off x="1396999" y="2000357"/>
            <a:ext cx="1916112"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النشاط</a:t>
            </a:r>
          </a:p>
        </p:txBody>
      </p:sp>
      <p:sp>
        <p:nvSpPr>
          <p:cNvPr id="8" name="TextBox 7">
            <a:extLst>
              <a:ext uri="{FF2B5EF4-FFF2-40B4-BE49-F238E27FC236}">
                <a16:creationId xmlns:a16="http://schemas.microsoft.com/office/drawing/2014/main" id="{5C4EE1AB-36A6-191A-E0E5-6275D81A3807}"/>
              </a:ext>
            </a:extLst>
          </p:cNvPr>
          <p:cNvSpPr txBox="1"/>
          <p:nvPr/>
        </p:nvSpPr>
        <p:spPr>
          <a:xfrm>
            <a:off x="787399" y="2721114"/>
            <a:ext cx="2559909" cy="707886"/>
          </a:xfrm>
          <a:prstGeom prst="rect">
            <a:avLst/>
          </a:prstGeom>
          <a:noFill/>
        </p:spPr>
        <p:txBody>
          <a:bodyPr wrap="square" rtlCol="1">
            <a:spAutoFit/>
          </a:bodyPr>
          <a:lstStyle/>
          <a:p>
            <a:pPr algn="r" rtl="1"/>
            <a:r>
              <a:rPr lang="ar-xm" sz="2000" dirty="0">
                <a:solidFill>
                  <a:schemeClr val="bg1"/>
                </a:solidFill>
                <a:latin typeface="Ubuntu" panose="020B0504030602030204" pitchFamily="34" charset="0"/>
                <a:rtl/>
              </a:rPr>
              <a:t>ما الأمر الذي لقى صدى كبيرًا معكم؟</a:t>
            </a:r>
          </a:p>
        </p:txBody>
      </p:sp>
      <p:sp>
        <p:nvSpPr>
          <p:cNvPr id="9" name="TextBox 8">
            <a:extLst>
              <a:ext uri="{FF2B5EF4-FFF2-40B4-BE49-F238E27FC236}">
                <a16:creationId xmlns:a16="http://schemas.microsoft.com/office/drawing/2014/main" id="{D9E8EB15-2751-5616-7167-AD4D32FA9DBA}"/>
              </a:ext>
            </a:extLst>
          </p:cNvPr>
          <p:cNvSpPr txBox="1"/>
          <p:nvPr/>
        </p:nvSpPr>
        <p:spPr>
          <a:xfrm>
            <a:off x="4964799" y="2721114"/>
            <a:ext cx="5982602" cy="2690480"/>
          </a:xfrm>
          <a:prstGeom prst="rect">
            <a:avLst/>
          </a:prstGeom>
          <a:noFill/>
        </p:spPr>
        <p:txBody>
          <a:bodyPr wrap="square" rtlCol="1">
            <a:spAutoFit/>
          </a:bodyPr>
          <a:lstStyle/>
          <a:p>
            <a:pPr algn="r" rtl="1">
              <a:lnSpc>
                <a:spcPct val="120000"/>
              </a:lnSpc>
              <a:spcAft>
                <a:spcPts val="1200"/>
              </a:spcAft>
            </a:pPr>
            <a:r>
              <a:rPr lang="ar-xm" b="1" dirty="0">
                <a:solidFill>
                  <a:srgbClr val="292662"/>
                </a:solidFill>
                <a:latin typeface="Ubuntu" panose="020B0504030602030204" pitchFamily="34" charset="0"/>
                <a:rtl/>
              </a:rPr>
              <a:t>في مجموعات مكوَّنة من فردين إلى </a:t>
            </a:r>
            <a:r>
              <a:rPr lang="" b="1" dirty="0">
                <a:solidFill>
                  <a:srgbClr val="292662"/>
                </a:solidFill>
                <a:latin typeface="Ubuntu" panose="020B0504030602030204" pitchFamily="34" charset="0"/>
                <a:rtl val="0"/>
              </a:rPr>
              <a:t>3</a:t>
            </a:r>
            <a:r>
              <a:rPr lang="ar-xm" b="1" dirty="0">
                <a:solidFill>
                  <a:srgbClr val="292662"/>
                </a:solidFill>
                <a:latin typeface="Ubuntu" panose="020B0504030602030204" pitchFamily="34" charset="0"/>
                <a:rtl/>
              </a:rPr>
              <a:t> أفراد، يُرجى مشاركة ما يلي: </a:t>
            </a:r>
          </a:p>
          <a:p>
            <a:pPr marL="355600" indent="-355600" algn="r" rtl="1">
              <a:lnSpc>
                <a:spcPct val="120000"/>
              </a:lnSpc>
              <a:spcAft>
                <a:spcPts val="1200"/>
              </a:spcAft>
              <a:buBlip>
                <a:blip r:embed="rId5"/>
              </a:buBlip>
            </a:pPr>
            <a:r>
              <a:rPr lang="ar-xm" dirty="0">
                <a:solidFill>
                  <a:srgbClr val="292662"/>
                </a:solidFill>
                <a:latin typeface="Ubuntu" panose="020B0504030602030204" pitchFamily="34" charset="0"/>
                <a:rtl/>
              </a:rPr>
              <a:t>ما الجوانب المتعلقة بتاريخ الأولمبياد الخاص التي تنال إعجابكم أكثر، ولماذا؟ </a:t>
            </a:r>
          </a:p>
          <a:p>
            <a:pPr marL="355600" indent="-355600" algn="r" rtl="1">
              <a:lnSpc>
                <a:spcPct val="120000"/>
              </a:lnSpc>
              <a:spcAft>
                <a:spcPts val="1200"/>
              </a:spcAft>
              <a:buBlip>
                <a:blip r:embed="rId5"/>
              </a:buBlip>
            </a:pPr>
            <a:r>
              <a:rPr lang="ar-xm" dirty="0">
                <a:solidFill>
                  <a:srgbClr val="292662"/>
                </a:solidFill>
                <a:latin typeface="Ubuntu" panose="020B0504030602030204" pitchFamily="34" charset="0"/>
                <a:rtl/>
              </a:rPr>
              <a:t>كيف تعتقدون أن تاريخ الأولمبياد الخاص قد أدى إلى حدوث تحوُّل في المفاهيم والمواقف تجاه الأشخاص ذوي الإعاقة الذهنية؟ هل يمكنكم مشاركة أي تجارب شخصية تتعلق بهذا الأمر؟ </a:t>
            </a:r>
          </a:p>
        </p:txBody>
      </p:sp>
      <p:sp>
        <p:nvSpPr>
          <p:cNvPr id="14" name="Text Placeholder 1">
            <a:extLst>
              <a:ext uri="{FF2B5EF4-FFF2-40B4-BE49-F238E27FC236}">
                <a16:creationId xmlns:a16="http://schemas.microsoft.com/office/drawing/2014/main" id="{8A3455A7-5613-3169-DD37-B35775FE9590}"/>
              </a:ext>
            </a:extLst>
          </p:cNvPr>
          <p:cNvSpPr txBox="1">
            <a:spLocks/>
          </p:cNvSpPr>
          <p:nvPr/>
        </p:nvSpPr>
        <p:spPr>
          <a:xfrm>
            <a:off x="9753106" y="444728"/>
            <a:ext cx="2002971" cy="632958"/>
          </a:xfrm>
          <a:prstGeom prst="rect">
            <a:avLst/>
          </a:prstGeom>
        </p:spPr>
        <p:txBody>
          <a:bodyPr vert="horz" lIns="91440" tIns="45720" rIns="91440" bIns="45720" rtlCol="1" anchor="ctr">
            <a:normAutofit/>
          </a:bodyPr>
          <a:lstStyle>
            <a:lvl1pPr marL="0" indent="0" algn="r" defTabSz="914400" rtl="1" eaLnBrk="1" latinLnBrk="0" hangingPunct="1">
              <a:lnSpc>
                <a:spcPct val="90000"/>
              </a:lnSpc>
              <a:spcBef>
                <a:spcPts val="0"/>
              </a:spcBef>
              <a:buFont typeface="Arial" panose="020B0604020202020204" pitchFamily="34" charset="0"/>
              <a:buNone/>
              <a:defRPr lang="en-US" sz="14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xm">
                <a:rtl/>
              </a:rPr>
              <a:t>مقدمة حول الأولمبياد الخاص</a:t>
            </a:r>
          </a:p>
        </p:txBody>
      </p:sp>
      <p:sp>
        <p:nvSpPr>
          <p:cNvPr id="15" name="Text Placeholder 3">
            <a:extLst>
              <a:ext uri="{FF2B5EF4-FFF2-40B4-BE49-F238E27FC236}">
                <a16:creationId xmlns:a16="http://schemas.microsoft.com/office/drawing/2014/main" id="{436228CF-1A08-9BD2-0F88-5766AB74FB85}"/>
              </a:ext>
            </a:extLst>
          </p:cNvPr>
          <p:cNvSpPr txBox="1">
            <a:spLocks/>
          </p:cNvSpPr>
          <p:nvPr/>
        </p:nvSpPr>
        <p:spPr>
          <a:xfrm>
            <a:off x="9606775" y="111820"/>
            <a:ext cx="2155371" cy="332016"/>
          </a:xfrm>
          <a:prstGeom prst="rect">
            <a:avLst/>
          </a:prstGeom>
        </p:spPr>
        <p:txBody>
          <a:bodyPr vert="horz" lIns="91440" tIns="45720" rIns="91440" bIns="45720" rtlCol="1" anchor="ctr">
            <a:normAutofit/>
          </a:bodyPr>
          <a:lstStyle>
            <a:lvl1pPr marL="0" indent="0" algn="r" defTabSz="914400" rtl="1" eaLnBrk="1" latinLnBrk="0" hangingPunct="1">
              <a:lnSpc>
                <a:spcPct val="90000"/>
              </a:lnSpc>
              <a:spcBef>
                <a:spcPts val="0"/>
              </a:spcBef>
              <a:buFont typeface="Arial" panose="020B0604020202020204" pitchFamily="34" charset="0"/>
              <a:buNone/>
              <a:defRPr lang="en-US" sz="1200" b="0" kern="1200" dirty="0" smtClean="0">
                <a:solidFill>
                  <a:srgbClr val="292662"/>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xm">
                <a:rtl/>
              </a:rPr>
              <a:t>اليوم الأول</a:t>
            </a:r>
          </a:p>
        </p:txBody>
      </p:sp>
      <p:sp>
        <p:nvSpPr>
          <p:cNvPr id="11" name="Text Placeholder 5">
            <a:extLst>
              <a:ext uri="{FF2B5EF4-FFF2-40B4-BE49-F238E27FC236}">
                <a16:creationId xmlns:a16="http://schemas.microsoft.com/office/drawing/2014/main" id="{87692A6B-7019-8967-80DB-AF890EDD60E0}"/>
              </a:ext>
            </a:extLst>
          </p:cNvPr>
          <p:cNvSpPr>
            <a:spLocks noGrp="1"/>
          </p:cNvSpPr>
          <p:nvPr>
            <p:ph type="body" sz="quarter" idx="12"/>
          </p:nvPr>
        </p:nvSpPr>
        <p:spPr>
          <a:xfrm>
            <a:off x="9244409" y="575623"/>
            <a:ext cx="528061" cy="356260"/>
          </a:xfrm>
        </p:spPr>
        <p:txBody>
          <a:bodyPr rtlCol="1"/>
          <a:lstStyle/>
          <a:p>
            <a:pPr rtl="1"/>
            <a:r>
              <a:rPr lang="" dirty="0">
                <a:rtl val="0"/>
              </a:rPr>
              <a:t>1.1.</a:t>
            </a:r>
          </a:p>
        </p:txBody>
      </p:sp>
    </p:spTree>
    <p:extLst>
      <p:ext uri="{BB962C8B-B14F-4D97-AF65-F5344CB8AC3E}">
        <p14:creationId xmlns:p14="http://schemas.microsoft.com/office/powerpoint/2010/main" val="895284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38B7D391-FFD4-AA71-4B73-C1574B850A1F}"/>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7B84D5BE-2217-2CB1-87E3-425E393591FC}"/>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1" anchor="ctr"/>
          <a:lstStyle/>
          <a:p>
            <a:pPr algn="ctr" rtl="1"/>
            <a:endParaRPr lang="ar-DZ" dirty="0"/>
          </a:p>
        </p:txBody>
      </p:sp>
      <p:cxnSp>
        <p:nvCxnSpPr>
          <p:cNvPr id="77" name="Conector recto 76">
            <a:extLst>
              <a:ext uri="{FF2B5EF4-FFF2-40B4-BE49-F238E27FC236}">
                <a16:creationId xmlns:a16="http://schemas.microsoft.com/office/drawing/2014/main" id="{9D36B2A1-4C59-5C6B-5635-0D5BD0003903}"/>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93CC7EAC-5D2A-97DD-842B-DCE5FC9F6924}"/>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2D5453D2-73CC-9DD8-F2E6-4DD467733F54}"/>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9" name="Rectángulo: esquinas redondeadas 8">
            <a:hlinkClick r:id="rId4" action="ppaction://hlinksldjump"/>
            <a:extLst>
              <a:ext uri="{FF2B5EF4-FFF2-40B4-BE49-F238E27FC236}">
                <a16:creationId xmlns:a16="http://schemas.microsoft.com/office/drawing/2014/main" id="{EADDF209-39F4-290B-0CD0-4152610C9B4F}"/>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0" name="Rectángulo: esquinas redondeadas 9">
            <a:extLst>
              <a:ext uri="{FF2B5EF4-FFF2-40B4-BE49-F238E27FC236}">
                <a16:creationId xmlns:a16="http://schemas.microsoft.com/office/drawing/2014/main" id="{5E744617-37B4-7444-937E-10F028B5E90E}"/>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7" name="Rectángulo: esquinas redondeadas 16">
            <a:extLst>
              <a:ext uri="{FF2B5EF4-FFF2-40B4-BE49-F238E27FC236}">
                <a16:creationId xmlns:a16="http://schemas.microsoft.com/office/drawing/2014/main" id="{6C65074A-97BE-253F-588C-6D2C59ED33D0}"/>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8" name="Rectángulo: esquinas redondeadas 17">
            <a:extLst>
              <a:ext uri="{FF2B5EF4-FFF2-40B4-BE49-F238E27FC236}">
                <a16:creationId xmlns:a16="http://schemas.microsoft.com/office/drawing/2014/main" id="{4EED963D-19B7-0AA9-9498-CFC515EB18B7}"/>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9" name="Rectángulo: esquinas redondeadas 18">
            <a:extLst>
              <a:ext uri="{FF2B5EF4-FFF2-40B4-BE49-F238E27FC236}">
                <a16:creationId xmlns:a16="http://schemas.microsoft.com/office/drawing/2014/main" id="{267E14E1-BAA4-262E-1F5B-0899CC5965FF}"/>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3" name="Rectángulo: esquinas redondeadas 22">
            <a:extLst>
              <a:ext uri="{FF2B5EF4-FFF2-40B4-BE49-F238E27FC236}">
                <a16:creationId xmlns:a16="http://schemas.microsoft.com/office/drawing/2014/main" id="{C424969A-D695-299A-EAA8-0027EB927633}"/>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4" name="Rectángulo: esquinas redondeadas 23">
            <a:extLst>
              <a:ext uri="{FF2B5EF4-FFF2-40B4-BE49-F238E27FC236}">
                <a16:creationId xmlns:a16="http://schemas.microsoft.com/office/drawing/2014/main" id="{40101935-753B-5864-2273-D93BB1DBDF62}"/>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6" name="Rectángulo: esquinas redondeadas 25">
            <a:extLst>
              <a:ext uri="{FF2B5EF4-FFF2-40B4-BE49-F238E27FC236}">
                <a16:creationId xmlns:a16="http://schemas.microsoft.com/office/drawing/2014/main" id="{7B7C2DB5-31FF-91A9-18FE-17910F6C5B9B}"/>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7" name="Rectángulo: esquinas redondeadas 26">
            <a:hlinkClick r:id="rId3" action="ppaction://hlinksldjump"/>
            <a:extLst>
              <a:ext uri="{FF2B5EF4-FFF2-40B4-BE49-F238E27FC236}">
                <a16:creationId xmlns:a16="http://schemas.microsoft.com/office/drawing/2014/main" id="{F2C48A69-7F76-09FE-6B6F-51B8310DEF86}"/>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8" name="Rectángulo: esquinas redondeadas 27">
            <a:extLst>
              <a:ext uri="{FF2B5EF4-FFF2-40B4-BE49-F238E27FC236}">
                <a16:creationId xmlns:a16="http://schemas.microsoft.com/office/drawing/2014/main" id="{BF39387E-996B-53D6-43C7-916798D32468}"/>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39" name="Rectángulo: esquinas redondeadas 38">
            <a:hlinkClick r:id="rId5" action="ppaction://hlinksldjump"/>
            <a:extLst>
              <a:ext uri="{FF2B5EF4-FFF2-40B4-BE49-F238E27FC236}">
                <a16:creationId xmlns:a16="http://schemas.microsoft.com/office/drawing/2014/main" id="{78C50CF5-6BC8-542A-7F52-260F1AFC5931}"/>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40" name="Rectángulo: esquinas redondeadas 39">
            <a:extLst>
              <a:ext uri="{FF2B5EF4-FFF2-40B4-BE49-F238E27FC236}">
                <a16:creationId xmlns:a16="http://schemas.microsoft.com/office/drawing/2014/main" id="{18CE0386-8D3F-B7FB-DDDD-7ECA66B34B7A}"/>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62" name="Rectángulo: esquinas redondeadas 61">
            <a:hlinkClick r:id="rId6" action="ppaction://hlinksldjump"/>
            <a:extLst>
              <a:ext uri="{FF2B5EF4-FFF2-40B4-BE49-F238E27FC236}">
                <a16:creationId xmlns:a16="http://schemas.microsoft.com/office/drawing/2014/main" id="{F6EA1CF4-39F6-3B9B-7445-C4411D7AF0DE}"/>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6" name="Rectángulo: esquinas redondeadas 5">
            <a:hlinkClick r:id="rId7" action="ppaction://hlinksldjump"/>
            <a:extLst>
              <a:ext uri="{FF2B5EF4-FFF2-40B4-BE49-F238E27FC236}">
                <a16:creationId xmlns:a16="http://schemas.microsoft.com/office/drawing/2014/main" id="{AE841C9E-C6EF-7B1D-4F23-17A7A7E921A9}"/>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latin typeface="Ubuntu Light" panose="020B0304030602030204" pitchFamily="34" charset="0"/>
            </a:endParaRPr>
          </a:p>
        </p:txBody>
      </p:sp>
      <p:sp>
        <p:nvSpPr>
          <p:cNvPr id="63" name="TextBox 5">
            <a:hlinkClick r:id="rId7" action="ppaction://hlinksldjump"/>
            <a:extLst>
              <a:ext uri="{FF2B5EF4-FFF2-40B4-BE49-F238E27FC236}">
                <a16:creationId xmlns:a16="http://schemas.microsoft.com/office/drawing/2014/main" id="{311D9CB3-84BB-C28C-A6DC-1B42264D895A}"/>
              </a:ext>
            </a:extLst>
          </p:cNvPr>
          <p:cNvSpPr txBox="1"/>
          <p:nvPr/>
        </p:nvSpPr>
        <p:spPr>
          <a:xfrm>
            <a:off x="4478826" y="1713004"/>
            <a:ext cx="3068886"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a:solidFill>
                  <a:srgbClr val="292662"/>
                </a:solidFill>
                <a:effectLst/>
                <a:latin typeface="Ubuntu Light" panose="020B0304030602030204" pitchFamily="34" charset="0"/>
                <a:ea typeface="Yu Mincho" panose="020B0400000000000000" pitchFamily="18" charset="-128"/>
                <a:rtl/>
              </a:rPr>
              <a:t>مجلس إدارة الأولمبياد الخاص الدولي ولجانه</a:t>
            </a:r>
            <a:endParaRPr lang="ar-DZ" b="1" i="1" dirty="0">
              <a:solidFill>
                <a:srgbClr val="292662"/>
              </a:solidFill>
              <a:latin typeface="Ubuntu Light" panose="020B0304030602030204" pitchFamily="34" charset="0"/>
              <a:ea typeface="Yu Mincho" panose="020B0400000000000000" pitchFamily="18" charset="-128"/>
            </a:endParaRPr>
          </a:p>
        </p:txBody>
      </p:sp>
      <p:sp>
        <p:nvSpPr>
          <p:cNvPr id="64" name="TextBox 5">
            <a:hlinkClick r:id="rId3" action="ppaction://hlinksldjump"/>
            <a:extLst>
              <a:ext uri="{FF2B5EF4-FFF2-40B4-BE49-F238E27FC236}">
                <a16:creationId xmlns:a16="http://schemas.microsoft.com/office/drawing/2014/main" id="{DFEC0688-D86A-D024-CBB5-7B459F352825}"/>
              </a:ext>
            </a:extLst>
          </p:cNvPr>
          <p:cNvSpPr txBox="1"/>
          <p:nvPr/>
        </p:nvSpPr>
        <p:spPr>
          <a:xfrm>
            <a:off x="5070204" y="2465720"/>
            <a:ext cx="2051593"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a:solidFill>
                  <a:srgbClr val="F7F5E8"/>
                </a:solidFill>
                <a:effectLst/>
                <a:latin typeface="Ubuntu Light" panose="020B0304030602030204" pitchFamily="34" charset="0"/>
                <a:ea typeface="Yu Mincho" panose="020B0400000000000000" pitchFamily="18" charset="-128"/>
                <a:rtl/>
              </a:rPr>
              <a:t>الأولمبياد الخاص الدولي </a:t>
            </a:r>
            <a:r>
              <a:rPr lang="ar-DZ" b="1">
                <a:solidFill>
                  <a:srgbClr val="F7F5E8"/>
                </a:solidFill>
                <a:effectLst/>
                <a:latin typeface="Ubuntu Light" panose="020B0304030602030204" pitchFamily="34" charset="0"/>
                <a:ea typeface="Yu Mincho" panose="020B0400000000000000" pitchFamily="18" charset="-128"/>
                <a:rtl val="0"/>
              </a:rPr>
              <a:t>(SOI)</a:t>
            </a:r>
            <a:endParaRPr lang="ar-DZ" b="1" i="1" dirty="0">
              <a:solidFill>
                <a:srgbClr val="F7F5E8"/>
              </a:solidFill>
              <a:latin typeface="Ubuntu Light" panose="020B0304030602030204" pitchFamily="34" charset="0"/>
              <a:ea typeface="Yu Mincho" panose="020B0400000000000000" pitchFamily="18" charset="-128"/>
            </a:endParaRPr>
          </a:p>
        </p:txBody>
      </p:sp>
      <p:sp>
        <p:nvSpPr>
          <p:cNvPr id="65" name="TextBox 5">
            <a:hlinkClick r:id="rId4" action="ppaction://hlinksldjump"/>
            <a:extLst>
              <a:ext uri="{FF2B5EF4-FFF2-40B4-BE49-F238E27FC236}">
                <a16:creationId xmlns:a16="http://schemas.microsoft.com/office/drawing/2014/main" id="{9357CD8D-1278-F1F1-3B44-D504F1A8DE92}"/>
              </a:ext>
            </a:extLst>
          </p:cNvPr>
          <p:cNvSpPr txBox="1"/>
          <p:nvPr/>
        </p:nvSpPr>
        <p:spPr>
          <a:xfrm>
            <a:off x="4879760" y="3260242"/>
            <a:ext cx="2505505"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a:solidFill>
                  <a:srgbClr val="F7F5E8"/>
                </a:solidFill>
                <a:effectLst/>
                <a:ea typeface="Yu Mincho" panose="020B0400000000000000" pitchFamily="18" charset="-128"/>
                <a:rtl/>
              </a:rPr>
              <a:t>الرؤساء الإقليميون والمديرون الإداريون</a:t>
            </a:r>
            <a:endParaRPr lang="ar-DZ" i="1" dirty="0">
              <a:solidFill>
                <a:srgbClr val="F7F5E8"/>
              </a:solidFill>
              <a:ea typeface="Yu Mincho" panose="020B0400000000000000" pitchFamily="18" charset="-128"/>
            </a:endParaRPr>
          </a:p>
        </p:txBody>
      </p:sp>
      <p:sp>
        <p:nvSpPr>
          <p:cNvPr id="69" name="TextBox 5">
            <a:hlinkClick r:id="rId3" action="ppaction://hlinksldjump"/>
            <a:extLst>
              <a:ext uri="{FF2B5EF4-FFF2-40B4-BE49-F238E27FC236}">
                <a16:creationId xmlns:a16="http://schemas.microsoft.com/office/drawing/2014/main" id="{419E110E-631F-7EBD-DA09-4030C1912B29}"/>
              </a:ext>
            </a:extLst>
          </p:cNvPr>
          <p:cNvSpPr txBox="1">
            <a:spLocks/>
          </p:cNvSpPr>
          <p:nvPr/>
        </p:nvSpPr>
        <p:spPr>
          <a:xfrm>
            <a:off x="8852898" y="1689572"/>
            <a:ext cx="2823165"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a:solidFill>
                  <a:srgbClr val="F7F5E8"/>
                </a:solidFill>
                <a:effectLst/>
                <a:latin typeface="Ubuntu Light" panose="020B0304030602030204" pitchFamily="34" charset="0"/>
                <a:ea typeface="Yu Mincho" panose="020B0400000000000000" pitchFamily="18" charset="-128"/>
                <a:rtl/>
              </a:rPr>
              <a:t>فريق القيادة العالمي </a:t>
            </a:r>
            <a:r>
              <a:rPr lang="ar-DZ" b="1">
                <a:solidFill>
                  <a:srgbClr val="F7F5E8"/>
                </a:solidFill>
                <a:effectLst/>
                <a:latin typeface="Ubuntu Light" panose="020B0304030602030204" pitchFamily="34" charset="0"/>
                <a:ea typeface="Yu Mincho" panose="020B0400000000000000" pitchFamily="18" charset="-128"/>
                <a:rtl val="0"/>
              </a:rPr>
              <a:t>(GLT)</a:t>
            </a:r>
            <a:endParaRPr lang="ar-DZ" b="1" i="1" dirty="0">
              <a:solidFill>
                <a:srgbClr val="F7F5E8"/>
              </a:solidFill>
              <a:latin typeface="Ubuntu Light" panose="020B0304030602030204" pitchFamily="34" charset="0"/>
              <a:ea typeface="Yu Mincho" panose="020B0400000000000000" pitchFamily="18" charset="-128"/>
            </a:endParaRPr>
          </a:p>
        </p:txBody>
      </p:sp>
      <p:sp>
        <p:nvSpPr>
          <p:cNvPr id="78" name="TextBox 5">
            <a:extLst>
              <a:ext uri="{FF2B5EF4-FFF2-40B4-BE49-F238E27FC236}">
                <a16:creationId xmlns:a16="http://schemas.microsoft.com/office/drawing/2014/main" id="{DA524B67-6155-EA38-EF32-59453AA86C58}"/>
              </a:ext>
            </a:extLst>
          </p:cNvPr>
          <p:cNvSpPr txBox="1">
            <a:spLocks/>
          </p:cNvSpPr>
          <p:nvPr/>
        </p:nvSpPr>
        <p:spPr>
          <a:xfrm>
            <a:off x="8888937" y="2432498"/>
            <a:ext cx="2774562" cy="3458896"/>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gn="r" rtl="1">
              <a:lnSpc>
                <a:spcPct val="90000"/>
              </a:lnSpc>
              <a:spcAft>
                <a:spcPts val="800"/>
              </a:spcAft>
              <a:buBlip>
                <a:blip r:embed="rId8"/>
              </a:buBlip>
            </a:pPr>
            <a:r>
              <a:rPr lang="ar-DZ" sz="1300" kern="100" dirty="0">
                <a:solidFill>
                  <a:srgbClr val="292662"/>
                </a:solidFill>
                <a:rtl/>
              </a:rPr>
              <a:t>الرياضات والمسابقات</a:t>
            </a:r>
          </a:p>
          <a:p>
            <a:pPr marL="391500" indent="-285750" algn="r" rtl="1">
              <a:lnSpc>
                <a:spcPct val="90000"/>
              </a:lnSpc>
              <a:spcAft>
                <a:spcPts val="800"/>
              </a:spcAft>
              <a:buBlip>
                <a:blip r:embed="rId8"/>
              </a:buBlip>
            </a:pPr>
            <a:r>
              <a:rPr lang="ar-DZ" sz="1300" kern="100" dirty="0">
                <a:solidFill>
                  <a:srgbClr val="292662"/>
                </a:solidFill>
                <a:rtl/>
              </a:rPr>
              <a:t>الصحة </a:t>
            </a:r>
          </a:p>
          <a:p>
            <a:pPr marL="391500" indent="-285750" algn="r" rtl="1">
              <a:lnSpc>
                <a:spcPct val="90000"/>
              </a:lnSpc>
              <a:spcAft>
                <a:spcPts val="800"/>
              </a:spcAft>
              <a:buBlip>
                <a:blip r:embed="rId8"/>
              </a:buBlip>
            </a:pPr>
            <a:r>
              <a:rPr lang="ar-DZ" sz="1300" kern="100" dirty="0">
                <a:solidFill>
                  <a:srgbClr val="292662"/>
                </a:solidFill>
                <a:rtl/>
              </a:rPr>
              <a:t>الأنشطة التعليمية والشبابية العالمية   </a:t>
            </a:r>
            <a:endParaRPr lang="ar-DZ" sz="1300" kern="100" dirty="0">
              <a:solidFill>
                <a:srgbClr val="292662"/>
              </a:solidFill>
            </a:endParaRPr>
          </a:p>
          <a:p>
            <a:pPr marL="391500" indent="-285750" algn="r" rtl="1">
              <a:lnSpc>
                <a:spcPct val="90000"/>
              </a:lnSpc>
              <a:spcAft>
                <a:spcPts val="800"/>
              </a:spcAft>
              <a:buBlip>
                <a:blip r:embed="rId8"/>
              </a:buBlip>
            </a:pPr>
            <a:r>
              <a:rPr lang="ar-DZ" sz="1300" kern="100" dirty="0">
                <a:solidFill>
                  <a:srgbClr val="292662"/>
                </a:solidFill>
                <a:rtl/>
              </a:rPr>
              <a:t>التنمية التنظيمية والقيادة   </a:t>
            </a:r>
            <a:endParaRPr lang="ar-DZ" sz="1300" kern="100" dirty="0">
              <a:solidFill>
                <a:srgbClr val="292662"/>
              </a:solidFill>
            </a:endParaRPr>
          </a:p>
          <a:p>
            <a:pPr marL="391500" lvl="0" indent="-285750" algn="r" rtl="1">
              <a:lnSpc>
                <a:spcPct val="90000"/>
              </a:lnSpc>
              <a:spcAft>
                <a:spcPts val="800"/>
              </a:spcAft>
              <a:buBlip>
                <a:blip r:embed="rId8"/>
              </a:buBlip>
            </a:pPr>
            <a:r>
              <a:rPr lang="ar-DZ" sz="1300" kern="100" dirty="0">
                <a:solidFill>
                  <a:srgbClr val="292662"/>
                </a:solidFill>
                <a:rtl/>
              </a:rPr>
              <a:t>العمليات الإقليمية والبرمجية (تقرير الرؤساء الإقليميين الذي يُقدَّم إلى رئيس مكتب العمليات الإقليمية)   </a:t>
            </a:r>
            <a:endParaRPr lang="ar-DZ" sz="1300" kern="100" dirty="0">
              <a:solidFill>
                <a:srgbClr val="292662"/>
              </a:solidFill>
            </a:endParaRPr>
          </a:p>
          <a:p>
            <a:pPr marL="391500" lvl="0" indent="-285750" algn="r" rtl="1">
              <a:lnSpc>
                <a:spcPct val="90000"/>
              </a:lnSpc>
              <a:spcAft>
                <a:spcPts val="800"/>
              </a:spcAft>
              <a:buBlip>
                <a:blip r:embed="rId8"/>
              </a:buBlip>
            </a:pPr>
            <a:r>
              <a:rPr lang="ar-DZ" sz="1300" kern="100" dirty="0">
                <a:solidFill>
                  <a:srgbClr val="292662"/>
                </a:solidFill>
                <a:rtl/>
              </a:rPr>
              <a:t>العلاقات الحكومية   </a:t>
            </a:r>
            <a:endParaRPr lang="ar-DZ" sz="1300" kern="100" dirty="0">
              <a:solidFill>
                <a:srgbClr val="292662"/>
              </a:solidFill>
            </a:endParaRPr>
          </a:p>
          <a:p>
            <a:pPr marL="391500" lvl="0" indent="-285750" algn="r" rtl="1">
              <a:lnSpc>
                <a:spcPct val="90000"/>
              </a:lnSpc>
              <a:spcAft>
                <a:spcPts val="800"/>
              </a:spcAft>
              <a:buBlip>
                <a:blip r:embed="rId8"/>
              </a:buBlip>
            </a:pPr>
            <a:r>
              <a:rPr lang="ar-DZ" sz="1300" kern="100" dirty="0">
                <a:solidFill>
                  <a:srgbClr val="292662"/>
                </a:solidFill>
                <a:rtl/>
              </a:rPr>
              <a:t>التسويق والاتصالات   </a:t>
            </a:r>
            <a:endParaRPr lang="ar-DZ" sz="1300" kern="100" dirty="0">
              <a:solidFill>
                <a:srgbClr val="292662"/>
              </a:solidFill>
            </a:endParaRPr>
          </a:p>
          <a:p>
            <a:pPr marL="391500" lvl="0" indent="-285750" algn="r" rtl="1">
              <a:lnSpc>
                <a:spcPct val="90000"/>
              </a:lnSpc>
              <a:spcAft>
                <a:spcPts val="800"/>
              </a:spcAft>
              <a:buBlip>
                <a:blip r:embed="rId8"/>
              </a:buBlip>
            </a:pPr>
            <a:r>
              <a:rPr lang="ar-DZ" sz="1300" kern="100" dirty="0">
                <a:solidFill>
                  <a:srgbClr val="292662"/>
                </a:solidFill>
                <a:rtl/>
              </a:rPr>
              <a:t>المعلومات والتكنولوجيا   </a:t>
            </a:r>
            <a:endParaRPr lang="ar-DZ" sz="1300" kern="100" dirty="0">
              <a:solidFill>
                <a:srgbClr val="292662"/>
              </a:solidFill>
            </a:endParaRPr>
          </a:p>
          <a:p>
            <a:pPr marL="391500" lvl="0" indent="-285750" algn="r" rtl="1">
              <a:lnSpc>
                <a:spcPct val="90000"/>
              </a:lnSpc>
              <a:spcAft>
                <a:spcPts val="800"/>
              </a:spcAft>
              <a:buBlip>
                <a:blip r:embed="rId8"/>
              </a:buBlip>
            </a:pPr>
            <a:r>
              <a:rPr lang="ar-DZ" sz="1300" kern="100" dirty="0">
                <a:solidFill>
                  <a:srgbClr val="292662"/>
                </a:solidFill>
                <a:rtl/>
              </a:rPr>
              <a:t>الشؤون القانونية   </a:t>
            </a:r>
            <a:endParaRPr lang="ar-DZ" sz="1300" kern="100" dirty="0">
              <a:solidFill>
                <a:srgbClr val="292662"/>
              </a:solidFill>
            </a:endParaRPr>
          </a:p>
          <a:p>
            <a:pPr marL="391500" lvl="0" indent="-285750" algn="r" rtl="1">
              <a:lnSpc>
                <a:spcPct val="90000"/>
              </a:lnSpc>
              <a:spcAft>
                <a:spcPts val="800"/>
              </a:spcAft>
              <a:buBlip>
                <a:blip r:embed="rId8"/>
              </a:buBlip>
            </a:pPr>
            <a:r>
              <a:rPr lang="ar-DZ" sz="1300" kern="100" dirty="0">
                <a:solidFill>
                  <a:srgbClr val="292662"/>
                </a:solidFill>
                <a:rtl/>
              </a:rPr>
              <a:t>الشؤون المالية   </a:t>
            </a:r>
            <a:endParaRPr lang="ar-DZ" sz="1300" kern="100" dirty="0">
              <a:solidFill>
                <a:srgbClr val="292662"/>
              </a:solidFill>
            </a:endParaRPr>
          </a:p>
          <a:p>
            <a:pPr marL="391500" indent="-285750" algn="r" rtl="1">
              <a:lnSpc>
                <a:spcPct val="90000"/>
              </a:lnSpc>
              <a:spcAft>
                <a:spcPts val="800"/>
              </a:spcAft>
              <a:buBlip>
                <a:blip r:embed="rId8"/>
              </a:buBlip>
            </a:pPr>
            <a:r>
              <a:rPr lang="ar-DZ" sz="1300" kern="100" dirty="0">
                <a:solidFill>
                  <a:srgbClr val="292662"/>
                </a:solidFill>
                <a:rtl/>
              </a:rPr>
              <a:t>الموارد البشرية   </a:t>
            </a:r>
            <a:endParaRPr lang="ar-DZ" sz="1300" kern="100" dirty="0">
              <a:solidFill>
                <a:srgbClr val="292662"/>
              </a:solidFill>
            </a:endParaRPr>
          </a:p>
        </p:txBody>
      </p:sp>
      <p:sp>
        <p:nvSpPr>
          <p:cNvPr id="79" name="TextBox 5">
            <a:extLst>
              <a:ext uri="{FF2B5EF4-FFF2-40B4-BE49-F238E27FC236}">
                <a16:creationId xmlns:a16="http://schemas.microsoft.com/office/drawing/2014/main" id="{B4E2496B-A5D2-16FE-43C6-94AC4508C0BB}"/>
              </a:ext>
            </a:extLst>
          </p:cNvPr>
          <p:cNvSpPr txBox="1">
            <a:spLocks/>
          </p:cNvSpPr>
          <p:nvPr/>
        </p:nvSpPr>
        <p:spPr>
          <a:xfrm>
            <a:off x="513937" y="4456290"/>
            <a:ext cx="908260" cy="387798"/>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a:solidFill>
                  <a:srgbClr val="292662"/>
                </a:solidFill>
                <a:rtl/>
              </a:rPr>
              <a:t>الأولمبياد الخاص إفريقيا</a:t>
            </a:r>
            <a:endParaRPr lang="ar-DZ" sz="1200" kern="100" dirty="0">
              <a:solidFill>
                <a:srgbClr val="292662"/>
              </a:solidFill>
              <a:rtl/>
            </a:endParaRPr>
          </a:p>
        </p:txBody>
      </p:sp>
      <p:sp>
        <p:nvSpPr>
          <p:cNvPr id="96" name="TextBox 5">
            <a:extLst>
              <a:ext uri="{FF2B5EF4-FFF2-40B4-BE49-F238E27FC236}">
                <a16:creationId xmlns:a16="http://schemas.microsoft.com/office/drawing/2014/main" id="{E6EECC9D-FCBD-ECB1-E396-671626C8ECF2}"/>
              </a:ext>
            </a:extLst>
          </p:cNvPr>
          <p:cNvSpPr txBox="1">
            <a:spLocks/>
          </p:cNvSpPr>
          <p:nvPr/>
        </p:nvSpPr>
        <p:spPr>
          <a:xfrm>
            <a:off x="1596703" y="4317383"/>
            <a:ext cx="899552" cy="683264"/>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a:solidFill>
                  <a:srgbClr val="292662"/>
                </a:solidFill>
                <a:rtl/>
              </a:rPr>
              <a:t>الأولمبياد الخاص آسيا والمحيط الهادئ</a:t>
            </a:r>
            <a:endParaRPr lang="ar-DZ" sz="1200" kern="100" dirty="0">
              <a:solidFill>
                <a:srgbClr val="292662"/>
              </a:solidFill>
            </a:endParaRPr>
          </a:p>
        </p:txBody>
      </p:sp>
      <p:sp>
        <p:nvSpPr>
          <p:cNvPr id="97" name="TextBox 5">
            <a:extLst>
              <a:ext uri="{FF2B5EF4-FFF2-40B4-BE49-F238E27FC236}">
                <a16:creationId xmlns:a16="http://schemas.microsoft.com/office/drawing/2014/main" id="{331BBA33-37A8-7961-E0B2-E2449D5BD7DF}"/>
              </a:ext>
            </a:extLst>
          </p:cNvPr>
          <p:cNvSpPr txBox="1">
            <a:spLocks/>
          </p:cNvSpPr>
          <p:nvPr/>
        </p:nvSpPr>
        <p:spPr>
          <a:xfrm>
            <a:off x="2660059" y="4391250"/>
            <a:ext cx="916534" cy="535531"/>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a:solidFill>
                  <a:srgbClr val="292662"/>
                </a:solidFill>
                <a:rtl/>
              </a:rPr>
              <a:t>الأولمبياد الخاص شرق آسيا</a:t>
            </a:r>
            <a:endParaRPr lang="ar-DZ" sz="1200" kern="100" dirty="0">
              <a:solidFill>
                <a:srgbClr val="292662"/>
              </a:solidFill>
              <a:rtl/>
            </a:endParaRPr>
          </a:p>
        </p:txBody>
      </p:sp>
      <p:sp>
        <p:nvSpPr>
          <p:cNvPr id="98" name="TextBox 5">
            <a:extLst>
              <a:ext uri="{FF2B5EF4-FFF2-40B4-BE49-F238E27FC236}">
                <a16:creationId xmlns:a16="http://schemas.microsoft.com/office/drawing/2014/main" id="{F6ED9FF2-C0B5-D9C1-A1DF-71B04D9D19AA}"/>
              </a:ext>
            </a:extLst>
          </p:cNvPr>
          <p:cNvSpPr txBox="1">
            <a:spLocks/>
          </p:cNvSpPr>
          <p:nvPr/>
        </p:nvSpPr>
        <p:spPr>
          <a:xfrm>
            <a:off x="3725547" y="4335850"/>
            <a:ext cx="918822" cy="646331"/>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spcAft>
                <a:spcPts val="800"/>
              </a:spcAft>
            </a:pPr>
            <a:r>
              <a:rPr lang="ar-DZ" sz="1200" kern="100">
                <a:solidFill>
                  <a:srgbClr val="292662"/>
                </a:solidFill>
                <a:rtl/>
              </a:rPr>
              <a:t>الأولمبياد الخاص أوروبا / أوراسيا</a:t>
            </a:r>
            <a:endParaRPr lang="ar-DZ" sz="1200" kern="100" dirty="0">
              <a:solidFill>
                <a:srgbClr val="292662"/>
              </a:solidFill>
              <a:rtl/>
            </a:endParaRPr>
          </a:p>
        </p:txBody>
      </p:sp>
      <p:sp>
        <p:nvSpPr>
          <p:cNvPr id="99" name="TextBox 5">
            <a:extLst>
              <a:ext uri="{FF2B5EF4-FFF2-40B4-BE49-F238E27FC236}">
                <a16:creationId xmlns:a16="http://schemas.microsoft.com/office/drawing/2014/main" id="{A7273E28-668C-43D8-DE76-E5500CB1967F}"/>
              </a:ext>
            </a:extLst>
          </p:cNvPr>
          <p:cNvSpPr txBox="1">
            <a:spLocks/>
          </p:cNvSpPr>
          <p:nvPr/>
        </p:nvSpPr>
        <p:spPr>
          <a:xfrm>
            <a:off x="4811963" y="4391250"/>
            <a:ext cx="906462" cy="535531"/>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a:solidFill>
                  <a:srgbClr val="292662"/>
                </a:solidFill>
                <a:rtl/>
              </a:rPr>
              <a:t>الأولمبياد الخاص أمريكا اللاتينية</a:t>
            </a:r>
            <a:endParaRPr lang="ar-DZ" sz="1200" kern="100" dirty="0">
              <a:solidFill>
                <a:srgbClr val="292662"/>
              </a:solidFill>
              <a:rtl/>
            </a:endParaRPr>
          </a:p>
        </p:txBody>
      </p:sp>
      <p:sp>
        <p:nvSpPr>
          <p:cNvPr id="100" name="TextBox 5">
            <a:extLst>
              <a:ext uri="{FF2B5EF4-FFF2-40B4-BE49-F238E27FC236}">
                <a16:creationId xmlns:a16="http://schemas.microsoft.com/office/drawing/2014/main" id="{5BC3AA7F-58E3-FB14-1A09-1DC7DC220971}"/>
              </a:ext>
            </a:extLst>
          </p:cNvPr>
          <p:cNvSpPr txBox="1">
            <a:spLocks/>
          </p:cNvSpPr>
          <p:nvPr/>
        </p:nvSpPr>
        <p:spPr>
          <a:xfrm>
            <a:off x="5875204" y="4335850"/>
            <a:ext cx="1236202" cy="646331"/>
          </a:xfrm>
          <a:prstGeom prst="rect">
            <a:avLst/>
          </a:prstGeom>
          <a:noFill/>
        </p:spPr>
        <p:txBody>
          <a:bodyPr wrap="square" rtlCol="1"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lgn="r" rtl="1"/>
            <a:r>
              <a:rPr lang="ar-DZ" sz="1200">
                <a:solidFill>
                  <a:srgbClr val="292662"/>
                </a:solidFill>
                <a:rtl/>
              </a:rPr>
              <a:t>الأولمبياد الخاص الشرق الأوسط / شمال إفريقيا</a:t>
            </a:r>
            <a:endParaRPr lang="ar-DZ" sz="1200" dirty="0">
              <a:solidFill>
                <a:srgbClr val="292662"/>
              </a:solidFill>
              <a:rtl/>
            </a:endParaRPr>
          </a:p>
        </p:txBody>
      </p:sp>
      <p:sp>
        <p:nvSpPr>
          <p:cNvPr id="101" name="TextBox 5">
            <a:extLst>
              <a:ext uri="{FF2B5EF4-FFF2-40B4-BE49-F238E27FC236}">
                <a16:creationId xmlns:a16="http://schemas.microsoft.com/office/drawing/2014/main" id="{6B98D59D-4A88-2CEF-9527-5C80C66D5883}"/>
              </a:ext>
            </a:extLst>
          </p:cNvPr>
          <p:cNvSpPr txBox="1">
            <a:spLocks/>
          </p:cNvSpPr>
          <p:nvPr/>
        </p:nvSpPr>
        <p:spPr>
          <a:xfrm>
            <a:off x="7255831" y="4335850"/>
            <a:ext cx="904463" cy="646331"/>
          </a:xfrm>
          <a:prstGeom prst="rect">
            <a:avLst/>
          </a:prstGeom>
          <a:noFill/>
        </p:spPr>
        <p:txBody>
          <a:bodyPr wrap="square" rtlCol="1"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lgn="r" rtl="1"/>
            <a:r>
              <a:rPr lang="ar-DZ" sz="1200">
                <a:solidFill>
                  <a:srgbClr val="292662"/>
                </a:solidFill>
                <a:rtl/>
              </a:rPr>
              <a:t>الأولمبياد الخاص أمريكا الشمالية</a:t>
            </a:r>
            <a:endParaRPr lang="ar-DZ" sz="1200" dirty="0">
              <a:solidFill>
                <a:srgbClr val="292662"/>
              </a:solidFill>
              <a:rtl/>
            </a:endParaRPr>
          </a:p>
        </p:txBody>
      </p:sp>
      <p:sp>
        <p:nvSpPr>
          <p:cNvPr id="102" name="TextBox 5">
            <a:hlinkClick r:id="rId5" action="ppaction://hlinksldjump"/>
            <a:extLst>
              <a:ext uri="{FF2B5EF4-FFF2-40B4-BE49-F238E27FC236}">
                <a16:creationId xmlns:a16="http://schemas.microsoft.com/office/drawing/2014/main" id="{73E09F9D-C61C-47AA-D638-0045B69F9B1F}"/>
              </a:ext>
            </a:extLst>
          </p:cNvPr>
          <p:cNvSpPr txBox="1"/>
          <p:nvPr/>
        </p:nvSpPr>
        <p:spPr>
          <a:xfrm>
            <a:off x="3698405" y="5306250"/>
            <a:ext cx="1279422"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a:solidFill>
                  <a:srgbClr val="292662"/>
                </a:solidFill>
                <a:effectLst/>
                <a:latin typeface="Ubuntu Light" panose="020B0304030602030204" pitchFamily="34" charset="0"/>
                <a:ea typeface="Yu Mincho" panose="020B0400000000000000" pitchFamily="18" charset="-128"/>
                <a:rtl/>
              </a:rPr>
              <a:t>البرامج</a:t>
            </a:r>
            <a:endParaRPr lang="ar-DZ" b="1" i="1" dirty="0">
              <a:solidFill>
                <a:srgbClr val="292662"/>
              </a:solidFill>
              <a:latin typeface="Ubuntu Light" panose="020B0304030602030204" pitchFamily="34" charset="0"/>
              <a:ea typeface="Yu Mincho" panose="020B0400000000000000" pitchFamily="18" charset="-128"/>
            </a:endParaRPr>
          </a:p>
        </p:txBody>
      </p:sp>
      <p:sp>
        <p:nvSpPr>
          <p:cNvPr id="105" name="TextBox 5">
            <a:extLst>
              <a:ext uri="{FF2B5EF4-FFF2-40B4-BE49-F238E27FC236}">
                <a16:creationId xmlns:a16="http://schemas.microsoft.com/office/drawing/2014/main" id="{80A1D44E-A4F2-12C9-04CE-AE2CD4842F70}"/>
              </a:ext>
            </a:extLst>
          </p:cNvPr>
          <p:cNvSpPr txBox="1"/>
          <p:nvPr/>
        </p:nvSpPr>
        <p:spPr>
          <a:xfrm>
            <a:off x="1646094" y="5909348"/>
            <a:ext cx="1705574"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a:solidFill>
                  <a:srgbClr val="292662"/>
                </a:solidFill>
                <a:effectLst/>
                <a:ea typeface="Yu Mincho" panose="020B0400000000000000" pitchFamily="18" charset="-128"/>
                <a:rtl/>
              </a:rPr>
              <a:t>البرامج الفرعية</a:t>
            </a:r>
            <a:endParaRPr lang="ar-DZ" i="1" dirty="0">
              <a:solidFill>
                <a:srgbClr val="292662"/>
              </a:solidFill>
              <a:ea typeface="Yu Mincho" panose="020B0400000000000000" pitchFamily="18" charset="-128"/>
            </a:endParaRPr>
          </a:p>
        </p:txBody>
      </p:sp>
      <p:sp>
        <p:nvSpPr>
          <p:cNvPr id="107" name="TextBox 5">
            <a:hlinkClick r:id="rId6" action="ppaction://hlinksldjump"/>
            <a:extLst>
              <a:ext uri="{FF2B5EF4-FFF2-40B4-BE49-F238E27FC236}">
                <a16:creationId xmlns:a16="http://schemas.microsoft.com/office/drawing/2014/main" id="{296FE82D-847D-8112-67A5-5DE127E7E589}"/>
              </a:ext>
            </a:extLst>
          </p:cNvPr>
          <p:cNvSpPr txBox="1"/>
          <p:nvPr/>
        </p:nvSpPr>
        <p:spPr>
          <a:xfrm>
            <a:off x="4899746" y="5909348"/>
            <a:ext cx="1705574"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a:solidFill>
                  <a:srgbClr val="F7F5E8"/>
                </a:solidFill>
                <a:effectLst/>
                <a:ea typeface="Yu Mincho" panose="020B0400000000000000" pitchFamily="18" charset="-128"/>
                <a:rtl/>
              </a:rPr>
              <a:t>البرامج المحلية</a:t>
            </a:r>
            <a:endParaRPr lang="ar-DZ" i="1" dirty="0">
              <a:solidFill>
                <a:srgbClr val="F7F5E8"/>
              </a:solidFill>
              <a:ea typeface="Yu Mincho" panose="020B0400000000000000" pitchFamily="18" charset="-128"/>
            </a:endParaRPr>
          </a:p>
        </p:txBody>
      </p:sp>
      <p:cxnSp>
        <p:nvCxnSpPr>
          <p:cNvPr id="115" name="Conector recto 114">
            <a:extLst>
              <a:ext uri="{FF2B5EF4-FFF2-40B4-BE49-F238E27FC236}">
                <a16:creationId xmlns:a16="http://schemas.microsoft.com/office/drawing/2014/main" id="{311ACDE9-8DF5-66C5-1E62-CA1FD089634E}"/>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2D33F27D-0DB1-A054-AB6C-49DC5146C6AD}"/>
              </a:ext>
            </a:extLst>
          </p:cNvPr>
          <p:cNvSpPr txBox="1"/>
          <p:nvPr/>
        </p:nvSpPr>
        <p:spPr>
          <a:xfrm>
            <a:off x="811899" y="807489"/>
            <a:ext cx="5651500" cy="523220"/>
          </a:xfrm>
          <a:prstGeom prst="rect">
            <a:avLst/>
          </a:prstGeom>
          <a:noFill/>
        </p:spPr>
        <p:txBody>
          <a:bodyPr wrap="square" rtlCol="1">
            <a:spAutoFit/>
          </a:bodyPr>
          <a:lstStyle/>
          <a:p>
            <a:pPr algn="r" rtl="1"/>
            <a:r>
              <a:rPr lang="ar-DZ" sz="2800" b="1">
                <a:solidFill>
                  <a:srgbClr val="F6891F"/>
                </a:solidFill>
                <a:latin typeface="Ubuntu" panose="020B0504030602030204" pitchFamily="34" charset="0"/>
                <a:rtl/>
              </a:rPr>
              <a:t>الهيكل التنظيمي</a:t>
            </a:r>
            <a:endParaRPr lang="ar-DZ" sz="2800" b="1" dirty="0">
              <a:solidFill>
                <a:srgbClr val="F6891F"/>
              </a:solidFill>
              <a:latin typeface="Ubuntu" panose="020B0504030602030204" pitchFamily="34" charset="0"/>
              <a:rtl/>
            </a:endParaRPr>
          </a:p>
        </p:txBody>
      </p:sp>
    </p:spTree>
    <p:extLst>
      <p:ext uri="{BB962C8B-B14F-4D97-AF65-F5344CB8AC3E}">
        <p14:creationId xmlns:p14="http://schemas.microsoft.com/office/powerpoint/2010/main" val="2783408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38DE6-8848-E41B-CBA0-A66C17FE9ABB}"/>
            </a:ext>
          </a:extLst>
        </p:cNvPr>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71AF98A9-02AD-F438-96C7-9A6D2EABAC97}"/>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54990E1D-99C9-7D8F-E9D3-859DF40AC943}"/>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1" anchor="ctr"/>
          <a:lstStyle/>
          <a:p>
            <a:pPr algn="ctr" rtl="1"/>
            <a:endParaRPr lang="ar-DZ" dirty="0"/>
          </a:p>
        </p:txBody>
      </p:sp>
      <p:cxnSp>
        <p:nvCxnSpPr>
          <p:cNvPr id="77" name="Conector recto 76">
            <a:extLst>
              <a:ext uri="{FF2B5EF4-FFF2-40B4-BE49-F238E27FC236}">
                <a16:creationId xmlns:a16="http://schemas.microsoft.com/office/drawing/2014/main" id="{4CFD0C01-8126-B1DA-4279-3596633CD38A}"/>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0610A546-18C8-4080-D0EB-4AB3E99E331A}"/>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6987FC1A-F56F-5770-971A-7CE4DD4DE3E1}"/>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9" name="Rectángulo: esquinas redondeadas 8">
            <a:hlinkClick r:id="rId4" action="ppaction://hlinksldjump"/>
            <a:extLst>
              <a:ext uri="{FF2B5EF4-FFF2-40B4-BE49-F238E27FC236}">
                <a16:creationId xmlns:a16="http://schemas.microsoft.com/office/drawing/2014/main" id="{35574DF7-138F-0E3C-B12C-37DA11294D1B}"/>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0" name="Rectángulo: esquinas redondeadas 9">
            <a:extLst>
              <a:ext uri="{FF2B5EF4-FFF2-40B4-BE49-F238E27FC236}">
                <a16:creationId xmlns:a16="http://schemas.microsoft.com/office/drawing/2014/main" id="{8A1B8907-8176-4341-E4D6-6E72FB0463ED}"/>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7" name="Rectángulo: esquinas redondeadas 16">
            <a:extLst>
              <a:ext uri="{FF2B5EF4-FFF2-40B4-BE49-F238E27FC236}">
                <a16:creationId xmlns:a16="http://schemas.microsoft.com/office/drawing/2014/main" id="{65CA6ABB-404B-7593-1608-CC300B4E2CF4}"/>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8" name="Rectángulo: esquinas redondeadas 17">
            <a:extLst>
              <a:ext uri="{FF2B5EF4-FFF2-40B4-BE49-F238E27FC236}">
                <a16:creationId xmlns:a16="http://schemas.microsoft.com/office/drawing/2014/main" id="{41AFF0E4-B999-5570-FFC6-5C7FD6FE4178}"/>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9" name="Rectángulo: esquinas redondeadas 18">
            <a:extLst>
              <a:ext uri="{FF2B5EF4-FFF2-40B4-BE49-F238E27FC236}">
                <a16:creationId xmlns:a16="http://schemas.microsoft.com/office/drawing/2014/main" id="{518B1C51-A246-7614-EB63-E81B97C28C05}"/>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3" name="Rectángulo: esquinas redondeadas 22">
            <a:extLst>
              <a:ext uri="{FF2B5EF4-FFF2-40B4-BE49-F238E27FC236}">
                <a16:creationId xmlns:a16="http://schemas.microsoft.com/office/drawing/2014/main" id="{979135B9-2623-6D23-7BD5-06756F5EE740}"/>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4" name="Rectángulo: esquinas redondeadas 23">
            <a:extLst>
              <a:ext uri="{FF2B5EF4-FFF2-40B4-BE49-F238E27FC236}">
                <a16:creationId xmlns:a16="http://schemas.microsoft.com/office/drawing/2014/main" id="{C2015A9C-8C3F-BE76-930E-8110B5C11157}"/>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6" name="Rectángulo: esquinas redondeadas 25">
            <a:extLst>
              <a:ext uri="{FF2B5EF4-FFF2-40B4-BE49-F238E27FC236}">
                <a16:creationId xmlns:a16="http://schemas.microsoft.com/office/drawing/2014/main" id="{825E2415-50CB-D40E-8875-B35E565780DF}"/>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7" name="Rectángulo: esquinas redondeadas 26">
            <a:hlinkClick r:id="rId5" action="ppaction://hlinksldjump"/>
            <a:extLst>
              <a:ext uri="{FF2B5EF4-FFF2-40B4-BE49-F238E27FC236}">
                <a16:creationId xmlns:a16="http://schemas.microsoft.com/office/drawing/2014/main" id="{75CEFAB1-BD33-D0C9-527D-CDD69E0C8F1B}"/>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8" name="Rectángulo: esquinas redondeadas 27">
            <a:extLst>
              <a:ext uri="{FF2B5EF4-FFF2-40B4-BE49-F238E27FC236}">
                <a16:creationId xmlns:a16="http://schemas.microsoft.com/office/drawing/2014/main" id="{56505BDA-B4CB-5F77-4EA3-2C7ADCCD75AD}"/>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40" name="Rectángulo: esquinas redondeadas 39">
            <a:extLst>
              <a:ext uri="{FF2B5EF4-FFF2-40B4-BE49-F238E27FC236}">
                <a16:creationId xmlns:a16="http://schemas.microsoft.com/office/drawing/2014/main" id="{44D0B0F6-F60D-3620-B21D-DAE7F654908F}"/>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62" name="Rectángulo: esquinas redondeadas 61">
            <a:hlinkClick r:id="rId6" action="ppaction://hlinksldjump"/>
            <a:extLst>
              <a:ext uri="{FF2B5EF4-FFF2-40B4-BE49-F238E27FC236}">
                <a16:creationId xmlns:a16="http://schemas.microsoft.com/office/drawing/2014/main" id="{42989774-3FD7-DDF3-57AD-4E4D8E5B85F9}"/>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6" name="Rectángulo: esquinas redondeadas 5">
            <a:hlinkClick r:id="rId7" action="ppaction://hlinksldjump"/>
            <a:extLst>
              <a:ext uri="{FF2B5EF4-FFF2-40B4-BE49-F238E27FC236}">
                <a16:creationId xmlns:a16="http://schemas.microsoft.com/office/drawing/2014/main" id="{DF33B222-4771-1A80-7E33-BC85F040A339}"/>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latin typeface="Ubuntu Light" panose="020B0304030602030204" pitchFamily="34" charset="0"/>
            </a:endParaRPr>
          </a:p>
        </p:txBody>
      </p:sp>
      <p:sp>
        <p:nvSpPr>
          <p:cNvPr id="63" name="TextBox 5">
            <a:hlinkClick r:id="rId7" action="ppaction://hlinksldjump"/>
            <a:extLst>
              <a:ext uri="{FF2B5EF4-FFF2-40B4-BE49-F238E27FC236}">
                <a16:creationId xmlns:a16="http://schemas.microsoft.com/office/drawing/2014/main" id="{72EA644E-2F62-93D2-FA8A-3E1B147B947A}"/>
              </a:ext>
            </a:extLst>
          </p:cNvPr>
          <p:cNvSpPr txBox="1"/>
          <p:nvPr/>
        </p:nvSpPr>
        <p:spPr>
          <a:xfrm>
            <a:off x="4478826" y="1700304"/>
            <a:ext cx="3068886"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dirty="0">
                <a:solidFill>
                  <a:srgbClr val="292662"/>
                </a:solidFill>
                <a:effectLst/>
                <a:latin typeface="Ubuntu Light" panose="020B0304030602030204" pitchFamily="34" charset="0"/>
                <a:ea typeface="Yu Mincho" panose="020B0400000000000000" pitchFamily="18" charset="-128"/>
                <a:rtl/>
              </a:rPr>
              <a:t>مجلس إدارة الأولمبياد الخاص الدولي ولجانه</a:t>
            </a:r>
            <a:endParaRPr lang="ar-DZ" b="1" i="1" dirty="0">
              <a:solidFill>
                <a:srgbClr val="292662"/>
              </a:solidFill>
              <a:latin typeface="Ubuntu Light" panose="020B0304030602030204" pitchFamily="34" charset="0"/>
              <a:ea typeface="Yu Mincho" panose="020B0400000000000000" pitchFamily="18" charset="-128"/>
            </a:endParaRPr>
          </a:p>
        </p:txBody>
      </p:sp>
      <p:sp>
        <p:nvSpPr>
          <p:cNvPr id="64" name="TextBox 5">
            <a:hlinkClick r:id="rId3" action="ppaction://hlinksldjump"/>
            <a:extLst>
              <a:ext uri="{FF2B5EF4-FFF2-40B4-BE49-F238E27FC236}">
                <a16:creationId xmlns:a16="http://schemas.microsoft.com/office/drawing/2014/main" id="{73C41DC9-387D-D296-5E95-A87D5D359D75}"/>
              </a:ext>
            </a:extLst>
          </p:cNvPr>
          <p:cNvSpPr txBox="1"/>
          <p:nvPr/>
        </p:nvSpPr>
        <p:spPr>
          <a:xfrm>
            <a:off x="5070204" y="2453020"/>
            <a:ext cx="2051593"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dirty="0">
                <a:solidFill>
                  <a:srgbClr val="F7F5E8"/>
                </a:solidFill>
                <a:effectLst/>
                <a:latin typeface="Ubuntu Light" panose="020B0304030602030204" pitchFamily="34" charset="0"/>
                <a:ea typeface="Yu Mincho" panose="020B0400000000000000" pitchFamily="18" charset="-128"/>
                <a:rtl/>
              </a:rPr>
              <a:t>الأولمبياد الخاص الدولي </a:t>
            </a:r>
            <a:r>
              <a:rPr lang="ar-DZ" b="1" dirty="0">
                <a:solidFill>
                  <a:srgbClr val="F7F5E8"/>
                </a:solidFill>
                <a:effectLst/>
                <a:latin typeface="Ubuntu Light" panose="020B0304030602030204" pitchFamily="34" charset="0"/>
                <a:ea typeface="Yu Mincho" panose="020B0400000000000000" pitchFamily="18" charset="-128"/>
                <a:rtl val="0"/>
              </a:rPr>
              <a:t>(SOI)</a:t>
            </a:r>
            <a:endParaRPr lang="ar-DZ" b="1" i="1" dirty="0">
              <a:solidFill>
                <a:srgbClr val="F7F5E8"/>
              </a:solidFill>
              <a:latin typeface="Ubuntu Light" panose="020B0304030602030204" pitchFamily="34" charset="0"/>
              <a:ea typeface="Yu Mincho" panose="020B0400000000000000" pitchFamily="18" charset="-128"/>
            </a:endParaRPr>
          </a:p>
        </p:txBody>
      </p:sp>
      <p:sp>
        <p:nvSpPr>
          <p:cNvPr id="65" name="TextBox 5">
            <a:hlinkClick r:id="rId4" action="ppaction://hlinksldjump"/>
            <a:extLst>
              <a:ext uri="{FF2B5EF4-FFF2-40B4-BE49-F238E27FC236}">
                <a16:creationId xmlns:a16="http://schemas.microsoft.com/office/drawing/2014/main" id="{24548780-6D31-CDD1-CEE4-3ED9DE31475A}"/>
              </a:ext>
            </a:extLst>
          </p:cNvPr>
          <p:cNvSpPr txBox="1"/>
          <p:nvPr/>
        </p:nvSpPr>
        <p:spPr>
          <a:xfrm>
            <a:off x="4879760" y="3247542"/>
            <a:ext cx="2505505"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dirty="0">
                <a:solidFill>
                  <a:srgbClr val="F7F5E8"/>
                </a:solidFill>
                <a:effectLst/>
                <a:ea typeface="Yu Mincho" panose="020B0400000000000000" pitchFamily="18" charset="-128"/>
                <a:rtl/>
              </a:rPr>
              <a:t>الرؤساء الإقليميون والمديرون الإداريون)</a:t>
            </a:r>
            <a:endParaRPr lang="ar-DZ" i="1" dirty="0">
              <a:solidFill>
                <a:srgbClr val="F7F5E8"/>
              </a:solidFill>
              <a:ea typeface="Yu Mincho" panose="020B0400000000000000" pitchFamily="18" charset="-128"/>
            </a:endParaRPr>
          </a:p>
        </p:txBody>
      </p:sp>
      <p:sp>
        <p:nvSpPr>
          <p:cNvPr id="69" name="TextBox 5">
            <a:hlinkClick r:id="rId5" action="ppaction://hlinksldjump"/>
            <a:extLst>
              <a:ext uri="{FF2B5EF4-FFF2-40B4-BE49-F238E27FC236}">
                <a16:creationId xmlns:a16="http://schemas.microsoft.com/office/drawing/2014/main" id="{1040F137-C8C2-2F1A-D843-835210CEEEC4}"/>
              </a:ext>
            </a:extLst>
          </p:cNvPr>
          <p:cNvSpPr txBox="1">
            <a:spLocks/>
          </p:cNvSpPr>
          <p:nvPr/>
        </p:nvSpPr>
        <p:spPr>
          <a:xfrm>
            <a:off x="8852898" y="1689572"/>
            <a:ext cx="2823165"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dirty="0">
                <a:solidFill>
                  <a:srgbClr val="F7F5E8"/>
                </a:solidFill>
                <a:effectLst/>
                <a:latin typeface="Ubuntu Light" panose="020B0304030602030204" pitchFamily="34" charset="0"/>
                <a:ea typeface="Yu Mincho" panose="020B0400000000000000" pitchFamily="18" charset="-128"/>
                <a:rtl/>
              </a:rPr>
              <a:t>فريق القيادة العالمي </a:t>
            </a:r>
            <a:r>
              <a:rPr lang="ar-DZ" b="1" dirty="0">
                <a:solidFill>
                  <a:srgbClr val="F7F5E8"/>
                </a:solidFill>
                <a:effectLst/>
                <a:latin typeface="Ubuntu Light" panose="020B0304030602030204" pitchFamily="34" charset="0"/>
                <a:ea typeface="Yu Mincho" panose="020B0400000000000000" pitchFamily="18" charset="-128"/>
                <a:rtl val="0"/>
              </a:rPr>
              <a:t>(GLT)</a:t>
            </a:r>
            <a:endParaRPr lang="ar-DZ" b="1" i="1" dirty="0">
              <a:solidFill>
                <a:srgbClr val="F7F5E8"/>
              </a:solidFill>
              <a:latin typeface="Ubuntu Light" panose="020B0304030602030204" pitchFamily="34" charset="0"/>
              <a:ea typeface="Yu Mincho" panose="020B0400000000000000" pitchFamily="18" charset="-128"/>
            </a:endParaRPr>
          </a:p>
        </p:txBody>
      </p:sp>
      <p:sp>
        <p:nvSpPr>
          <p:cNvPr id="78" name="TextBox 5">
            <a:extLst>
              <a:ext uri="{FF2B5EF4-FFF2-40B4-BE49-F238E27FC236}">
                <a16:creationId xmlns:a16="http://schemas.microsoft.com/office/drawing/2014/main" id="{83A51144-9CCB-2DBF-0682-409921E958E9}"/>
              </a:ext>
            </a:extLst>
          </p:cNvPr>
          <p:cNvSpPr txBox="1">
            <a:spLocks/>
          </p:cNvSpPr>
          <p:nvPr/>
        </p:nvSpPr>
        <p:spPr>
          <a:xfrm>
            <a:off x="8888937" y="2432498"/>
            <a:ext cx="2774562" cy="3458896"/>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gn="r" rtl="1">
              <a:lnSpc>
                <a:spcPct val="90000"/>
              </a:lnSpc>
              <a:spcAft>
                <a:spcPts val="800"/>
              </a:spcAft>
              <a:buBlip>
                <a:blip r:embed="rId8"/>
              </a:buBlip>
            </a:pPr>
            <a:r>
              <a:rPr lang="ar-DZ" sz="1300" kern="100" dirty="0">
                <a:solidFill>
                  <a:srgbClr val="292662"/>
                </a:solidFill>
                <a:rtl/>
              </a:rPr>
              <a:t>الرياضات والمسابقات</a:t>
            </a:r>
          </a:p>
          <a:p>
            <a:pPr marL="391500" indent="-285750" algn="r" rtl="1">
              <a:lnSpc>
                <a:spcPct val="90000"/>
              </a:lnSpc>
              <a:spcAft>
                <a:spcPts val="800"/>
              </a:spcAft>
              <a:buBlip>
                <a:blip r:embed="rId8"/>
              </a:buBlip>
            </a:pPr>
            <a:r>
              <a:rPr lang="ar-DZ" sz="1300" kern="100" dirty="0">
                <a:solidFill>
                  <a:srgbClr val="292662"/>
                </a:solidFill>
                <a:rtl/>
              </a:rPr>
              <a:t>الصحة </a:t>
            </a:r>
          </a:p>
          <a:p>
            <a:pPr marL="391500" indent="-285750" algn="r" rtl="1">
              <a:lnSpc>
                <a:spcPct val="90000"/>
              </a:lnSpc>
              <a:spcAft>
                <a:spcPts val="800"/>
              </a:spcAft>
              <a:buBlip>
                <a:blip r:embed="rId8"/>
              </a:buBlip>
            </a:pPr>
            <a:r>
              <a:rPr lang="ar-DZ" sz="1300" kern="100" dirty="0">
                <a:solidFill>
                  <a:srgbClr val="292662"/>
                </a:solidFill>
                <a:rtl/>
              </a:rPr>
              <a:t>الأنشطة التعليمية والشبابية العالمية   </a:t>
            </a:r>
            <a:endParaRPr lang="ar-DZ" sz="1300" kern="100" dirty="0">
              <a:solidFill>
                <a:srgbClr val="292662"/>
              </a:solidFill>
            </a:endParaRPr>
          </a:p>
          <a:p>
            <a:pPr marL="391500" indent="-285750" algn="r" rtl="1">
              <a:lnSpc>
                <a:spcPct val="90000"/>
              </a:lnSpc>
              <a:spcAft>
                <a:spcPts val="800"/>
              </a:spcAft>
              <a:buBlip>
                <a:blip r:embed="rId8"/>
              </a:buBlip>
            </a:pPr>
            <a:r>
              <a:rPr lang="ar-DZ" sz="1300" kern="100" dirty="0">
                <a:solidFill>
                  <a:srgbClr val="292662"/>
                </a:solidFill>
                <a:rtl/>
              </a:rPr>
              <a:t>التنمية التنظيمية والقيادة   </a:t>
            </a:r>
            <a:endParaRPr lang="ar-DZ" sz="1300" kern="100" dirty="0">
              <a:solidFill>
                <a:srgbClr val="292662"/>
              </a:solidFill>
            </a:endParaRPr>
          </a:p>
          <a:p>
            <a:pPr marL="391500" lvl="0" indent="-285750" algn="r" rtl="1">
              <a:lnSpc>
                <a:spcPct val="90000"/>
              </a:lnSpc>
              <a:spcAft>
                <a:spcPts val="800"/>
              </a:spcAft>
              <a:buBlip>
                <a:blip r:embed="rId8"/>
              </a:buBlip>
            </a:pPr>
            <a:r>
              <a:rPr lang="ar-DZ" sz="1300" kern="100" dirty="0">
                <a:solidFill>
                  <a:srgbClr val="292662"/>
                </a:solidFill>
                <a:rtl/>
              </a:rPr>
              <a:t>العمليات الإقليمية والبرمجية (تقرير الرؤساء الإقليميين الذي يُقدَّم إلى رئيس مكتب العمليات الإقليمية)   </a:t>
            </a:r>
            <a:endParaRPr lang="ar-DZ" sz="1300" kern="100" dirty="0">
              <a:solidFill>
                <a:srgbClr val="292662"/>
              </a:solidFill>
            </a:endParaRPr>
          </a:p>
          <a:p>
            <a:pPr marL="391500" lvl="0" indent="-285750" algn="r" rtl="1">
              <a:lnSpc>
                <a:spcPct val="90000"/>
              </a:lnSpc>
              <a:spcAft>
                <a:spcPts val="800"/>
              </a:spcAft>
              <a:buBlip>
                <a:blip r:embed="rId8"/>
              </a:buBlip>
            </a:pPr>
            <a:r>
              <a:rPr lang="ar-DZ" sz="1300" kern="100" dirty="0">
                <a:solidFill>
                  <a:srgbClr val="292662"/>
                </a:solidFill>
                <a:rtl/>
              </a:rPr>
              <a:t>العلاقات الحكومية   </a:t>
            </a:r>
            <a:endParaRPr lang="ar-DZ" sz="1300" kern="100" dirty="0">
              <a:solidFill>
                <a:srgbClr val="292662"/>
              </a:solidFill>
            </a:endParaRPr>
          </a:p>
          <a:p>
            <a:pPr marL="391500" lvl="0" indent="-285750" algn="r" rtl="1">
              <a:lnSpc>
                <a:spcPct val="90000"/>
              </a:lnSpc>
              <a:spcAft>
                <a:spcPts val="800"/>
              </a:spcAft>
              <a:buBlip>
                <a:blip r:embed="rId8"/>
              </a:buBlip>
            </a:pPr>
            <a:r>
              <a:rPr lang="ar-DZ" sz="1300" kern="100" dirty="0">
                <a:solidFill>
                  <a:srgbClr val="292662"/>
                </a:solidFill>
                <a:rtl/>
              </a:rPr>
              <a:t>التسويق والاتصالات   </a:t>
            </a:r>
            <a:endParaRPr lang="ar-DZ" sz="1300" kern="100" dirty="0">
              <a:solidFill>
                <a:srgbClr val="292662"/>
              </a:solidFill>
            </a:endParaRPr>
          </a:p>
          <a:p>
            <a:pPr marL="391500" lvl="0" indent="-285750" algn="r" rtl="1">
              <a:lnSpc>
                <a:spcPct val="90000"/>
              </a:lnSpc>
              <a:spcAft>
                <a:spcPts val="800"/>
              </a:spcAft>
              <a:buBlip>
                <a:blip r:embed="rId8"/>
              </a:buBlip>
            </a:pPr>
            <a:r>
              <a:rPr lang="ar-DZ" sz="1300" kern="100" dirty="0">
                <a:solidFill>
                  <a:srgbClr val="292662"/>
                </a:solidFill>
                <a:rtl/>
              </a:rPr>
              <a:t>المعلومات والتكنولوجيا   </a:t>
            </a:r>
            <a:endParaRPr lang="ar-DZ" sz="1300" kern="100" dirty="0">
              <a:solidFill>
                <a:srgbClr val="292662"/>
              </a:solidFill>
            </a:endParaRPr>
          </a:p>
          <a:p>
            <a:pPr marL="391500" lvl="0" indent="-285750" algn="r" rtl="1">
              <a:lnSpc>
                <a:spcPct val="90000"/>
              </a:lnSpc>
              <a:spcAft>
                <a:spcPts val="800"/>
              </a:spcAft>
              <a:buBlip>
                <a:blip r:embed="rId8"/>
              </a:buBlip>
            </a:pPr>
            <a:r>
              <a:rPr lang="ar-DZ" sz="1300" kern="100" dirty="0">
                <a:solidFill>
                  <a:srgbClr val="292662"/>
                </a:solidFill>
                <a:rtl/>
              </a:rPr>
              <a:t>الشؤون القانونية   </a:t>
            </a:r>
            <a:endParaRPr lang="ar-DZ" sz="1300" kern="100" dirty="0">
              <a:solidFill>
                <a:srgbClr val="292662"/>
              </a:solidFill>
            </a:endParaRPr>
          </a:p>
          <a:p>
            <a:pPr marL="391500" lvl="0" indent="-285750" algn="r" rtl="1">
              <a:lnSpc>
                <a:spcPct val="90000"/>
              </a:lnSpc>
              <a:spcAft>
                <a:spcPts val="800"/>
              </a:spcAft>
              <a:buBlip>
                <a:blip r:embed="rId8"/>
              </a:buBlip>
            </a:pPr>
            <a:r>
              <a:rPr lang="ar-DZ" sz="1300" kern="100" dirty="0">
                <a:solidFill>
                  <a:srgbClr val="292662"/>
                </a:solidFill>
                <a:rtl/>
              </a:rPr>
              <a:t>الشؤون المالية   </a:t>
            </a:r>
            <a:endParaRPr lang="ar-DZ" sz="1300" kern="100" dirty="0">
              <a:solidFill>
                <a:srgbClr val="292662"/>
              </a:solidFill>
            </a:endParaRPr>
          </a:p>
          <a:p>
            <a:pPr marL="391500" indent="-285750" algn="r" rtl="1">
              <a:lnSpc>
                <a:spcPct val="90000"/>
              </a:lnSpc>
              <a:spcAft>
                <a:spcPts val="800"/>
              </a:spcAft>
              <a:buBlip>
                <a:blip r:embed="rId8"/>
              </a:buBlip>
            </a:pPr>
            <a:r>
              <a:rPr lang="ar-DZ" sz="1300" kern="100" dirty="0">
                <a:solidFill>
                  <a:srgbClr val="292662"/>
                </a:solidFill>
                <a:rtl/>
              </a:rPr>
              <a:t>الموارد البشرية   </a:t>
            </a:r>
            <a:endParaRPr lang="ar-DZ" sz="1300" kern="100" dirty="0">
              <a:solidFill>
                <a:srgbClr val="292662"/>
              </a:solidFill>
            </a:endParaRPr>
          </a:p>
        </p:txBody>
      </p:sp>
      <p:sp>
        <p:nvSpPr>
          <p:cNvPr id="79" name="TextBox 5">
            <a:extLst>
              <a:ext uri="{FF2B5EF4-FFF2-40B4-BE49-F238E27FC236}">
                <a16:creationId xmlns:a16="http://schemas.microsoft.com/office/drawing/2014/main" id="{54591D4A-4FE9-FC28-0953-4A2B8A842AFA}"/>
              </a:ext>
            </a:extLst>
          </p:cNvPr>
          <p:cNvSpPr txBox="1">
            <a:spLocks/>
          </p:cNvSpPr>
          <p:nvPr/>
        </p:nvSpPr>
        <p:spPr>
          <a:xfrm>
            <a:off x="513937" y="4456290"/>
            <a:ext cx="908260" cy="387798"/>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dirty="0">
                <a:solidFill>
                  <a:srgbClr val="292662"/>
                </a:solidFill>
                <a:rtl/>
              </a:rPr>
              <a:t>الأولمبياد الخاص إفريقيا</a:t>
            </a:r>
          </a:p>
        </p:txBody>
      </p:sp>
      <p:sp>
        <p:nvSpPr>
          <p:cNvPr id="96" name="TextBox 5">
            <a:extLst>
              <a:ext uri="{FF2B5EF4-FFF2-40B4-BE49-F238E27FC236}">
                <a16:creationId xmlns:a16="http://schemas.microsoft.com/office/drawing/2014/main" id="{42E382F6-16E7-7C16-EF2A-204585C84E83}"/>
              </a:ext>
            </a:extLst>
          </p:cNvPr>
          <p:cNvSpPr txBox="1">
            <a:spLocks/>
          </p:cNvSpPr>
          <p:nvPr/>
        </p:nvSpPr>
        <p:spPr>
          <a:xfrm>
            <a:off x="1596703" y="4317383"/>
            <a:ext cx="899552" cy="683264"/>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dirty="0">
                <a:solidFill>
                  <a:srgbClr val="292662"/>
                </a:solidFill>
                <a:rtl/>
              </a:rPr>
              <a:t>الأولمبياد الخاص آسيا والمحيط الهادئ</a:t>
            </a:r>
          </a:p>
        </p:txBody>
      </p:sp>
      <p:sp>
        <p:nvSpPr>
          <p:cNvPr id="97" name="TextBox 5">
            <a:extLst>
              <a:ext uri="{FF2B5EF4-FFF2-40B4-BE49-F238E27FC236}">
                <a16:creationId xmlns:a16="http://schemas.microsoft.com/office/drawing/2014/main" id="{70DE7221-BE16-EE45-A593-08AB4DC014A6}"/>
              </a:ext>
            </a:extLst>
          </p:cNvPr>
          <p:cNvSpPr txBox="1">
            <a:spLocks/>
          </p:cNvSpPr>
          <p:nvPr/>
        </p:nvSpPr>
        <p:spPr>
          <a:xfrm>
            <a:off x="2660059" y="4391250"/>
            <a:ext cx="916534" cy="535531"/>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dirty="0">
                <a:solidFill>
                  <a:srgbClr val="292662"/>
                </a:solidFill>
                <a:rtl/>
              </a:rPr>
              <a:t>الأولمبياد الخاص شرق آسيا</a:t>
            </a:r>
          </a:p>
        </p:txBody>
      </p:sp>
      <p:sp>
        <p:nvSpPr>
          <p:cNvPr id="98" name="TextBox 5">
            <a:extLst>
              <a:ext uri="{FF2B5EF4-FFF2-40B4-BE49-F238E27FC236}">
                <a16:creationId xmlns:a16="http://schemas.microsoft.com/office/drawing/2014/main" id="{718C40A9-AE5D-9BEE-7E5F-873A7A67E351}"/>
              </a:ext>
            </a:extLst>
          </p:cNvPr>
          <p:cNvSpPr txBox="1">
            <a:spLocks/>
          </p:cNvSpPr>
          <p:nvPr/>
        </p:nvSpPr>
        <p:spPr>
          <a:xfrm>
            <a:off x="3725547" y="4335850"/>
            <a:ext cx="918822" cy="646331"/>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spcAft>
                <a:spcPts val="800"/>
              </a:spcAft>
            </a:pPr>
            <a:r>
              <a:rPr lang="ar-DZ" sz="1200" kern="100" dirty="0">
                <a:solidFill>
                  <a:srgbClr val="292662"/>
                </a:solidFill>
                <a:rtl/>
              </a:rPr>
              <a:t>الأولمبياد الخاص أوروبا / أوراسيا</a:t>
            </a:r>
          </a:p>
        </p:txBody>
      </p:sp>
      <p:sp>
        <p:nvSpPr>
          <p:cNvPr id="99" name="TextBox 5">
            <a:extLst>
              <a:ext uri="{FF2B5EF4-FFF2-40B4-BE49-F238E27FC236}">
                <a16:creationId xmlns:a16="http://schemas.microsoft.com/office/drawing/2014/main" id="{B11D981E-5BEC-5A87-0AC3-74B415E9D674}"/>
              </a:ext>
            </a:extLst>
          </p:cNvPr>
          <p:cNvSpPr txBox="1">
            <a:spLocks/>
          </p:cNvSpPr>
          <p:nvPr/>
        </p:nvSpPr>
        <p:spPr>
          <a:xfrm>
            <a:off x="4811963" y="4391250"/>
            <a:ext cx="906462" cy="535531"/>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dirty="0">
                <a:solidFill>
                  <a:srgbClr val="292662"/>
                </a:solidFill>
                <a:rtl/>
              </a:rPr>
              <a:t>الأولمبياد الخاص أمريكا اللاتينية</a:t>
            </a:r>
          </a:p>
        </p:txBody>
      </p:sp>
      <p:sp>
        <p:nvSpPr>
          <p:cNvPr id="100" name="TextBox 5">
            <a:extLst>
              <a:ext uri="{FF2B5EF4-FFF2-40B4-BE49-F238E27FC236}">
                <a16:creationId xmlns:a16="http://schemas.microsoft.com/office/drawing/2014/main" id="{79896A29-67EA-B7D3-4580-5FC29264BCF3}"/>
              </a:ext>
            </a:extLst>
          </p:cNvPr>
          <p:cNvSpPr txBox="1">
            <a:spLocks/>
          </p:cNvSpPr>
          <p:nvPr/>
        </p:nvSpPr>
        <p:spPr>
          <a:xfrm>
            <a:off x="5875204" y="4335850"/>
            <a:ext cx="1236202" cy="646331"/>
          </a:xfrm>
          <a:prstGeom prst="rect">
            <a:avLst/>
          </a:prstGeom>
          <a:noFill/>
        </p:spPr>
        <p:txBody>
          <a:bodyPr wrap="square" rtlCol="1"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lgn="r" rtl="1"/>
            <a:r>
              <a:rPr lang="ar-DZ" sz="1200" dirty="0">
                <a:solidFill>
                  <a:srgbClr val="292662"/>
                </a:solidFill>
                <a:rtl/>
              </a:rPr>
              <a:t>الأولمبياد الخاص الشرق الأوسط / شمال إفريقيا</a:t>
            </a:r>
          </a:p>
        </p:txBody>
      </p:sp>
      <p:sp>
        <p:nvSpPr>
          <p:cNvPr id="101" name="TextBox 5">
            <a:extLst>
              <a:ext uri="{FF2B5EF4-FFF2-40B4-BE49-F238E27FC236}">
                <a16:creationId xmlns:a16="http://schemas.microsoft.com/office/drawing/2014/main" id="{9FFA002C-9809-AC5A-6A07-303E306B3727}"/>
              </a:ext>
            </a:extLst>
          </p:cNvPr>
          <p:cNvSpPr txBox="1">
            <a:spLocks/>
          </p:cNvSpPr>
          <p:nvPr/>
        </p:nvSpPr>
        <p:spPr>
          <a:xfrm>
            <a:off x="7255831" y="4335850"/>
            <a:ext cx="904463" cy="646331"/>
          </a:xfrm>
          <a:prstGeom prst="rect">
            <a:avLst/>
          </a:prstGeom>
          <a:noFill/>
        </p:spPr>
        <p:txBody>
          <a:bodyPr wrap="square" rtlCol="1"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lgn="r" rtl="1"/>
            <a:r>
              <a:rPr lang="ar-DZ" sz="1200" dirty="0">
                <a:solidFill>
                  <a:srgbClr val="292662"/>
                </a:solidFill>
                <a:rtl/>
              </a:rPr>
              <a:t>الأولمبياد الخاص أمريكا الشمالية</a:t>
            </a:r>
          </a:p>
        </p:txBody>
      </p:sp>
      <p:grpSp>
        <p:nvGrpSpPr>
          <p:cNvPr id="14" name="Group 13">
            <a:extLst>
              <a:ext uri="{FF2B5EF4-FFF2-40B4-BE49-F238E27FC236}">
                <a16:creationId xmlns:a16="http://schemas.microsoft.com/office/drawing/2014/main" id="{55DF4B77-34C6-9ABB-76C1-DD087186C7AD}"/>
              </a:ext>
            </a:extLst>
          </p:cNvPr>
          <p:cNvGrpSpPr/>
          <p:nvPr/>
        </p:nvGrpSpPr>
        <p:grpSpPr>
          <a:xfrm>
            <a:off x="515939" y="5266620"/>
            <a:ext cx="7644355" cy="417815"/>
            <a:chOff x="515939" y="5266620"/>
            <a:chExt cx="7644355" cy="417815"/>
          </a:xfrm>
        </p:grpSpPr>
        <p:sp>
          <p:nvSpPr>
            <p:cNvPr id="39" name="Rectángulo: esquinas redondeadas 38">
              <a:hlinkClick r:id="rId4" action="ppaction://hlinksldjump"/>
              <a:extLst>
                <a:ext uri="{FF2B5EF4-FFF2-40B4-BE49-F238E27FC236}">
                  <a16:creationId xmlns:a16="http://schemas.microsoft.com/office/drawing/2014/main" id="{4D8E9CBD-0595-0644-FF41-DD2486757913}"/>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02" name="TextBox 5">
              <a:hlinkClick r:id="rId4" action="ppaction://hlinksldjump"/>
              <a:extLst>
                <a:ext uri="{FF2B5EF4-FFF2-40B4-BE49-F238E27FC236}">
                  <a16:creationId xmlns:a16="http://schemas.microsoft.com/office/drawing/2014/main" id="{F6956C7E-EA50-E56D-55D8-04E3FD6B5222}"/>
                </a:ext>
              </a:extLst>
            </p:cNvPr>
            <p:cNvSpPr txBox="1"/>
            <p:nvPr/>
          </p:nvSpPr>
          <p:spPr>
            <a:xfrm>
              <a:off x="3698405" y="5306250"/>
              <a:ext cx="1279422"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dirty="0">
                  <a:solidFill>
                    <a:srgbClr val="292662"/>
                  </a:solidFill>
                  <a:effectLst/>
                  <a:latin typeface="Ubuntu Light" panose="020B0304030602030204" pitchFamily="34" charset="0"/>
                  <a:ea typeface="Yu Mincho" panose="020B0400000000000000" pitchFamily="18" charset="-128"/>
                  <a:rtl/>
                </a:rPr>
                <a:t>البرامج</a:t>
              </a:r>
              <a:endParaRPr lang="ar-DZ" b="1" i="1" dirty="0">
                <a:solidFill>
                  <a:srgbClr val="292662"/>
                </a:solidFill>
                <a:latin typeface="Ubuntu Light" panose="020B0304030602030204" pitchFamily="34" charset="0"/>
                <a:ea typeface="Yu Mincho" panose="020B0400000000000000" pitchFamily="18" charset="-128"/>
              </a:endParaRPr>
            </a:p>
          </p:txBody>
        </p:sp>
      </p:grpSp>
      <p:sp>
        <p:nvSpPr>
          <p:cNvPr id="105" name="TextBox 5">
            <a:extLst>
              <a:ext uri="{FF2B5EF4-FFF2-40B4-BE49-F238E27FC236}">
                <a16:creationId xmlns:a16="http://schemas.microsoft.com/office/drawing/2014/main" id="{C4655560-DF15-8F46-4404-04A5ADC40F58}"/>
              </a:ext>
            </a:extLst>
          </p:cNvPr>
          <p:cNvSpPr txBox="1"/>
          <p:nvPr/>
        </p:nvSpPr>
        <p:spPr>
          <a:xfrm>
            <a:off x="1646094" y="5909348"/>
            <a:ext cx="1705574"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dirty="0">
                <a:solidFill>
                  <a:srgbClr val="292662"/>
                </a:solidFill>
                <a:effectLst/>
                <a:ea typeface="Yu Mincho" panose="020B0400000000000000" pitchFamily="18" charset="-128"/>
                <a:rtl/>
              </a:rPr>
              <a:t>البرامج الفرعية</a:t>
            </a:r>
            <a:endParaRPr lang="ar-DZ" i="1" dirty="0">
              <a:solidFill>
                <a:srgbClr val="292662"/>
              </a:solidFill>
              <a:ea typeface="Yu Mincho" panose="020B0400000000000000" pitchFamily="18" charset="-128"/>
            </a:endParaRPr>
          </a:p>
        </p:txBody>
      </p:sp>
      <p:sp>
        <p:nvSpPr>
          <p:cNvPr id="107" name="TextBox 5">
            <a:hlinkClick r:id="rId6" action="ppaction://hlinksldjump"/>
            <a:extLst>
              <a:ext uri="{FF2B5EF4-FFF2-40B4-BE49-F238E27FC236}">
                <a16:creationId xmlns:a16="http://schemas.microsoft.com/office/drawing/2014/main" id="{A5381A7A-07DF-FC29-FECF-C8053CAA5C82}"/>
              </a:ext>
            </a:extLst>
          </p:cNvPr>
          <p:cNvSpPr txBox="1"/>
          <p:nvPr/>
        </p:nvSpPr>
        <p:spPr>
          <a:xfrm>
            <a:off x="4899746" y="5909348"/>
            <a:ext cx="1705574"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dirty="0">
                <a:solidFill>
                  <a:srgbClr val="F7F5E8"/>
                </a:solidFill>
                <a:effectLst/>
                <a:ea typeface="Yu Mincho" panose="020B0400000000000000" pitchFamily="18" charset="-128"/>
                <a:rtl/>
              </a:rPr>
              <a:t>البرامج المحلية</a:t>
            </a:r>
            <a:endParaRPr lang="ar-DZ" i="1" dirty="0">
              <a:solidFill>
                <a:srgbClr val="F7F5E8"/>
              </a:solidFill>
              <a:ea typeface="Yu Mincho" panose="020B0400000000000000" pitchFamily="18" charset="-128"/>
            </a:endParaRPr>
          </a:p>
        </p:txBody>
      </p:sp>
      <p:cxnSp>
        <p:nvCxnSpPr>
          <p:cNvPr id="115" name="Conector recto 114">
            <a:extLst>
              <a:ext uri="{FF2B5EF4-FFF2-40B4-BE49-F238E27FC236}">
                <a16:creationId xmlns:a16="http://schemas.microsoft.com/office/drawing/2014/main" id="{39DF5FC8-1867-9A72-B544-C8B26D7BAE5D}"/>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DECA256A-A13F-DF9B-1AE3-D2D57902B541}"/>
              </a:ext>
            </a:extLst>
          </p:cNvPr>
          <p:cNvSpPr txBox="1"/>
          <p:nvPr/>
        </p:nvSpPr>
        <p:spPr>
          <a:xfrm>
            <a:off x="811899" y="807489"/>
            <a:ext cx="5651500" cy="523220"/>
          </a:xfrm>
          <a:prstGeom prst="rect">
            <a:avLst/>
          </a:prstGeom>
          <a:noFill/>
        </p:spPr>
        <p:txBody>
          <a:bodyPr wrap="square" rtlCol="1">
            <a:spAutoFit/>
          </a:bodyPr>
          <a:lstStyle/>
          <a:p>
            <a:pPr algn="r" rtl="1"/>
            <a:r>
              <a:rPr lang="ar-DZ" sz="2800" b="1" dirty="0">
                <a:solidFill>
                  <a:srgbClr val="F6891F"/>
                </a:solidFill>
                <a:latin typeface="Ubuntu" panose="020B0504030602030204" pitchFamily="34" charset="0"/>
                <a:rtl/>
              </a:rPr>
              <a:t>الهيكل التنظيمي</a:t>
            </a:r>
          </a:p>
        </p:txBody>
      </p:sp>
      <p:sp>
        <p:nvSpPr>
          <p:cNvPr id="3" name="Rectángulo 121">
            <a:extLst>
              <a:ext uri="{FF2B5EF4-FFF2-40B4-BE49-F238E27FC236}">
                <a16:creationId xmlns:a16="http://schemas.microsoft.com/office/drawing/2014/main" id="{AA608E2A-8A84-C6E5-3A6E-F854D35CCD30}"/>
              </a:ext>
            </a:extLst>
          </p:cNvPr>
          <p:cNvSpPr/>
          <p:nvPr/>
        </p:nvSpPr>
        <p:spPr>
          <a:xfrm>
            <a:off x="0"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DZ" dirty="0"/>
          </a:p>
        </p:txBody>
      </p:sp>
      <p:sp>
        <p:nvSpPr>
          <p:cNvPr id="11" name="Rectángulo 119">
            <a:extLst>
              <a:ext uri="{FF2B5EF4-FFF2-40B4-BE49-F238E27FC236}">
                <a16:creationId xmlns:a16="http://schemas.microsoft.com/office/drawing/2014/main" id="{ADAD650A-FA64-12AD-56BF-010776391A69}"/>
              </a:ext>
            </a:extLst>
          </p:cNvPr>
          <p:cNvSpPr/>
          <p:nvPr/>
        </p:nvSpPr>
        <p:spPr>
          <a:xfrm>
            <a:off x="2489896" y="2554011"/>
            <a:ext cx="7159488" cy="1749979"/>
          </a:xfrm>
          <a:prstGeom prst="roundRect">
            <a:avLst>
              <a:gd name="adj" fmla="val 50000"/>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DZ" dirty="0"/>
          </a:p>
        </p:txBody>
      </p:sp>
      <p:sp>
        <p:nvSpPr>
          <p:cNvPr id="12" name="TextBox 5">
            <a:extLst>
              <a:ext uri="{FF2B5EF4-FFF2-40B4-BE49-F238E27FC236}">
                <a16:creationId xmlns:a16="http://schemas.microsoft.com/office/drawing/2014/main" id="{36EDF821-C1C1-E318-F8C7-E2767AE1F9F3}"/>
              </a:ext>
            </a:extLst>
          </p:cNvPr>
          <p:cNvSpPr txBox="1"/>
          <p:nvPr/>
        </p:nvSpPr>
        <p:spPr>
          <a:xfrm>
            <a:off x="3034011" y="2934864"/>
            <a:ext cx="6109514" cy="981744"/>
          </a:xfrm>
          <a:prstGeom prst="rect">
            <a:avLst/>
          </a:prstGeom>
          <a:noFill/>
          <a:ln>
            <a:noFill/>
          </a:ln>
          <a:effectLst/>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l">
              <a:lnSpc>
                <a:spcPct val="110000"/>
              </a:lnSpc>
            </a:pPr>
            <a:r>
              <a:rPr lang="ar-DZ" sz="1800" dirty="0">
                <a:solidFill>
                  <a:srgbClr val="292662"/>
                </a:solidFill>
                <a:effectLst/>
                <a:ea typeface="Yu Mincho" panose="020B0400000000000000" pitchFamily="18" charset="-128"/>
                <a:rtl/>
              </a:rPr>
              <a:t>يهتم مجلس إدارة </a:t>
            </a:r>
            <a:r>
              <a:rPr lang="ar-DZ" sz="1800" b="1" dirty="0">
                <a:solidFill>
                  <a:srgbClr val="F6891F"/>
                </a:solidFill>
                <a:effectLst/>
                <a:ea typeface="Yu Mincho" panose="020B0400000000000000" pitchFamily="18" charset="-128"/>
                <a:rtl/>
              </a:rPr>
              <a:t>متطوِّعي الأولمبياد الخاص </a:t>
            </a:r>
            <a:r>
              <a:rPr lang="ar-DZ" sz="1800" dirty="0">
                <a:solidFill>
                  <a:srgbClr val="292662"/>
                </a:solidFill>
                <a:effectLst/>
                <a:ea typeface="Yu Mincho" panose="020B0400000000000000" pitchFamily="18" charset="-128"/>
                <a:rtl/>
              </a:rPr>
              <a:t>بالسياسات الدولية. ويضم مجلس الإدارة قادة في مجال الأعمال والرياضة ولاعبين محترفين ولاعبي الأولمبياد الخاص ومعلمين وخبراء في الإعاقات الذهنية من جميع أنحاء العالم.</a:t>
            </a:r>
            <a:endParaRPr lang="ar-DZ" sz="2000" b="1" i="1" dirty="0">
              <a:solidFill>
                <a:srgbClr val="292662"/>
              </a:solidFill>
              <a:ea typeface="Yu Mincho" panose="020B0400000000000000" pitchFamily="18" charset="-128"/>
            </a:endParaRPr>
          </a:p>
        </p:txBody>
      </p:sp>
    </p:spTree>
    <p:extLst>
      <p:ext uri="{BB962C8B-B14F-4D97-AF65-F5344CB8AC3E}">
        <p14:creationId xmlns:p14="http://schemas.microsoft.com/office/powerpoint/2010/main" val="1316591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DA53E-044E-B649-A25D-53BF3734B1D7}"/>
            </a:ext>
          </a:extLst>
        </p:cNvPr>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D6E0E4C7-B185-16F9-421D-D64922EEBFE5}"/>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CED7FBB9-66BE-6E0B-A872-8E4F3751EF9C}"/>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1" anchor="ctr"/>
          <a:lstStyle/>
          <a:p>
            <a:pPr algn="ctr" rtl="1"/>
            <a:endParaRPr lang="ar-DZ" dirty="0"/>
          </a:p>
        </p:txBody>
      </p:sp>
      <p:cxnSp>
        <p:nvCxnSpPr>
          <p:cNvPr id="77" name="Conector recto 76">
            <a:extLst>
              <a:ext uri="{FF2B5EF4-FFF2-40B4-BE49-F238E27FC236}">
                <a16:creationId xmlns:a16="http://schemas.microsoft.com/office/drawing/2014/main" id="{D085F7C4-082B-F49C-3625-579A50C4D678}"/>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BF067273-6A83-AB67-9F5F-39E687B9713E}"/>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437CB01D-F2FB-7A4C-98BC-E8F94D9F34C7}"/>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9" name="Rectángulo: esquinas redondeadas 8">
            <a:hlinkClick r:id="rId4" action="ppaction://hlinksldjump"/>
            <a:extLst>
              <a:ext uri="{FF2B5EF4-FFF2-40B4-BE49-F238E27FC236}">
                <a16:creationId xmlns:a16="http://schemas.microsoft.com/office/drawing/2014/main" id="{4C2078DD-E418-AFA7-BECC-48E83419ECDD}"/>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0" name="Rectángulo: esquinas redondeadas 9">
            <a:extLst>
              <a:ext uri="{FF2B5EF4-FFF2-40B4-BE49-F238E27FC236}">
                <a16:creationId xmlns:a16="http://schemas.microsoft.com/office/drawing/2014/main" id="{588E9B9F-10AA-B258-FB14-051A866E37C9}"/>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7" name="Rectángulo: esquinas redondeadas 16">
            <a:extLst>
              <a:ext uri="{FF2B5EF4-FFF2-40B4-BE49-F238E27FC236}">
                <a16:creationId xmlns:a16="http://schemas.microsoft.com/office/drawing/2014/main" id="{3D65CD3F-088D-E843-D263-FA452886D936}"/>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8" name="Rectángulo: esquinas redondeadas 17">
            <a:extLst>
              <a:ext uri="{FF2B5EF4-FFF2-40B4-BE49-F238E27FC236}">
                <a16:creationId xmlns:a16="http://schemas.microsoft.com/office/drawing/2014/main" id="{9AE668B8-FE60-BDBE-D248-36F84A05D282}"/>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9" name="Rectángulo: esquinas redondeadas 18">
            <a:extLst>
              <a:ext uri="{FF2B5EF4-FFF2-40B4-BE49-F238E27FC236}">
                <a16:creationId xmlns:a16="http://schemas.microsoft.com/office/drawing/2014/main" id="{74E3CA2C-7826-6A4F-4A8F-AC345D0E0923}"/>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3" name="Rectángulo: esquinas redondeadas 22">
            <a:extLst>
              <a:ext uri="{FF2B5EF4-FFF2-40B4-BE49-F238E27FC236}">
                <a16:creationId xmlns:a16="http://schemas.microsoft.com/office/drawing/2014/main" id="{5464876E-BB8F-8180-BA9B-8C3AF6DCF3FB}"/>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4" name="Rectángulo: esquinas redondeadas 23">
            <a:extLst>
              <a:ext uri="{FF2B5EF4-FFF2-40B4-BE49-F238E27FC236}">
                <a16:creationId xmlns:a16="http://schemas.microsoft.com/office/drawing/2014/main" id="{F7D18AA4-BC66-F999-17AE-846749D3F73F}"/>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6" name="Rectángulo: esquinas redondeadas 25">
            <a:extLst>
              <a:ext uri="{FF2B5EF4-FFF2-40B4-BE49-F238E27FC236}">
                <a16:creationId xmlns:a16="http://schemas.microsoft.com/office/drawing/2014/main" id="{63CD14D1-30D8-815C-EBC6-89A0E5348ECD}"/>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7" name="Rectángulo: esquinas redondeadas 26">
            <a:hlinkClick r:id="rId5" action="ppaction://hlinksldjump"/>
            <a:extLst>
              <a:ext uri="{FF2B5EF4-FFF2-40B4-BE49-F238E27FC236}">
                <a16:creationId xmlns:a16="http://schemas.microsoft.com/office/drawing/2014/main" id="{716AA13C-C82C-6A24-CFC0-FFEEDF61AE90}"/>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8" name="Rectángulo: esquinas redondeadas 27">
            <a:extLst>
              <a:ext uri="{FF2B5EF4-FFF2-40B4-BE49-F238E27FC236}">
                <a16:creationId xmlns:a16="http://schemas.microsoft.com/office/drawing/2014/main" id="{388F9B03-1EDD-63D8-2913-D085C20299B3}"/>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40" name="Rectángulo: esquinas redondeadas 39">
            <a:extLst>
              <a:ext uri="{FF2B5EF4-FFF2-40B4-BE49-F238E27FC236}">
                <a16:creationId xmlns:a16="http://schemas.microsoft.com/office/drawing/2014/main" id="{50855B43-5E91-7B94-B0E0-D66289FDECC4}"/>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62" name="Rectángulo: esquinas redondeadas 61">
            <a:hlinkClick r:id="rId6" action="ppaction://hlinksldjump"/>
            <a:extLst>
              <a:ext uri="{FF2B5EF4-FFF2-40B4-BE49-F238E27FC236}">
                <a16:creationId xmlns:a16="http://schemas.microsoft.com/office/drawing/2014/main" id="{FF880B32-AE6F-5EAA-33F8-FC6C91C97F26}"/>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6" name="Rectángulo: esquinas redondeadas 5">
            <a:hlinkClick r:id="rId7" action="ppaction://hlinksldjump"/>
            <a:extLst>
              <a:ext uri="{FF2B5EF4-FFF2-40B4-BE49-F238E27FC236}">
                <a16:creationId xmlns:a16="http://schemas.microsoft.com/office/drawing/2014/main" id="{5A991853-2068-940C-EF5B-61BCD6C754E9}"/>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latin typeface="Ubuntu Light" panose="020B0304030602030204" pitchFamily="34" charset="0"/>
            </a:endParaRPr>
          </a:p>
        </p:txBody>
      </p:sp>
      <p:sp>
        <p:nvSpPr>
          <p:cNvPr id="63" name="TextBox 5">
            <a:hlinkClick r:id="rId7" action="ppaction://hlinksldjump"/>
            <a:extLst>
              <a:ext uri="{FF2B5EF4-FFF2-40B4-BE49-F238E27FC236}">
                <a16:creationId xmlns:a16="http://schemas.microsoft.com/office/drawing/2014/main" id="{CFB1A76A-0389-E15B-8FA8-7855C7E971FD}"/>
              </a:ext>
            </a:extLst>
          </p:cNvPr>
          <p:cNvSpPr txBox="1"/>
          <p:nvPr/>
        </p:nvSpPr>
        <p:spPr>
          <a:xfrm>
            <a:off x="4478826" y="1725704"/>
            <a:ext cx="3068886"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dirty="0">
                <a:solidFill>
                  <a:srgbClr val="292662"/>
                </a:solidFill>
                <a:effectLst/>
                <a:latin typeface="Ubuntu Light" panose="020B0304030602030204" pitchFamily="34" charset="0"/>
                <a:ea typeface="Yu Mincho" panose="020B0400000000000000" pitchFamily="18" charset="-128"/>
                <a:rtl/>
              </a:rPr>
              <a:t>مجلس إدارة الأولمبياد الخاص الدولي ولجانه</a:t>
            </a:r>
            <a:endParaRPr lang="ar-DZ" b="1" i="1" dirty="0">
              <a:solidFill>
                <a:srgbClr val="292662"/>
              </a:solidFill>
              <a:latin typeface="Ubuntu Light" panose="020B0304030602030204" pitchFamily="34" charset="0"/>
              <a:ea typeface="Yu Mincho" panose="020B0400000000000000" pitchFamily="18" charset="-128"/>
            </a:endParaRPr>
          </a:p>
        </p:txBody>
      </p:sp>
      <p:sp>
        <p:nvSpPr>
          <p:cNvPr id="64" name="TextBox 5">
            <a:hlinkClick r:id="rId3" action="ppaction://hlinksldjump"/>
            <a:extLst>
              <a:ext uri="{FF2B5EF4-FFF2-40B4-BE49-F238E27FC236}">
                <a16:creationId xmlns:a16="http://schemas.microsoft.com/office/drawing/2014/main" id="{EEBDE460-6DBF-3307-B3AA-EB5E47A1F960}"/>
              </a:ext>
            </a:extLst>
          </p:cNvPr>
          <p:cNvSpPr txBox="1"/>
          <p:nvPr/>
        </p:nvSpPr>
        <p:spPr>
          <a:xfrm>
            <a:off x="5070204" y="2478420"/>
            <a:ext cx="2051593"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dirty="0">
                <a:solidFill>
                  <a:srgbClr val="F7F5E8"/>
                </a:solidFill>
                <a:effectLst/>
                <a:latin typeface="Ubuntu Light" panose="020B0304030602030204" pitchFamily="34" charset="0"/>
                <a:ea typeface="Yu Mincho" panose="020B0400000000000000" pitchFamily="18" charset="-128"/>
                <a:rtl/>
              </a:rPr>
              <a:t>الأولمبياد الخاص الدولي </a:t>
            </a:r>
            <a:r>
              <a:rPr lang="ar-DZ" b="1" dirty="0">
                <a:solidFill>
                  <a:srgbClr val="F7F5E8"/>
                </a:solidFill>
                <a:effectLst/>
                <a:latin typeface="Ubuntu Light" panose="020B0304030602030204" pitchFamily="34" charset="0"/>
                <a:ea typeface="Yu Mincho" panose="020B0400000000000000" pitchFamily="18" charset="-128"/>
                <a:rtl val="0"/>
              </a:rPr>
              <a:t>(SOI)</a:t>
            </a:r>
            <a:endParaRPr lang="ar-DZ" b="1" i="1" dirty="0">
              <a:solidFill>
                <a:srgbClr val="F7F5E8"/>
              </a:solidFill>
              <a:latin typeface="Ubuntu Light" panose="020B0304030602030204" pitchFamily="34" charset="0"/>
              <a:ea typeface="Yu Mincho" panose="020B0400000000000000" pitchFamily="18" charset="-128"/>
            </a:endParaRPr>
          </a:p>
        </p:txBody>
      </p:sp>
      <p:sp>
        <p:nvSpPr>
          <p:cNvPr id="65" name="TextBox 5">
            <a:hlinkClick r:id="rId4" action="ppaction://hlinksldjump"/>
            <a:extLst>
              <a:ext uri="{FF2B5EF4-FFF2-40B4-BE49-F238E27FC236}">
                <a16:creationId xmlns:a16="http://schemas.microsoft.com/office/drawing/2014/main" id="{BC73A940-619C-4A07-9ADD-BD323B96CFE5}"/>
              </a:ext>
            </a:extLst>
          </p:cNvPr>
          <p:cNvSpPr txBox="1"/>
          <p:nvPr/>
        </p:nvSpPr>
        <p:spPr>
          <a:xfrm>
            <a:off x="4879760" y="3272942"/>
            <a:ext cx="2505505"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dirty="0">
                <a:solidFill>
                  <a:srgbClr val="F7F5E8"/>
                </a:solidFill>
                <a:effectLst/>
                <a:ea typeface="Yu Mincho" panose="020B0400000000000000" pitchFamily="18" charset="-128"/>
                <a:rtl/>
              </a:rPr>
              <a:t>الرؤساء الإقليميون والمديرون الإداريون)</a:t>
            </a:r>
            <a:endParaRPr lang="ar-DZ" i="1" dirty="0">
              <a:solidFill>
                <a:srgbClr val="F7F5E8"/>
              </a:solidFill>
              <a:ea typeface="Yu Mincho" panose="020B0400000000000000" pitchFamily="18" charset="-128"/>
            </a:endParaRPr>
          </a:p>
        </p:txBody>
      </p:sp>
      <p:sp>
        <p:nvSpPr>
          <p:cNvPr id="69" name="TextBox 5">
            <a:hlinkClick r:id="rId5" action="ppaction://hlinksldjump"/>
            <a:extLst>
              <a:ext uri="{FF2B5EF4-FFF2-40B4-BE49-F238E27FC236}">
                <a16:creationId xmlns:a16="http://schemas.microsoft.com/office/drawing/2014/main" id="{FA1A6D22-C6D4-5E88-3691-A0A2DA3468F4}"/>
              </a:ext>
            </a:extLst>
          </p:cNvPr>
          <p:cNvSpPr txBox="1">
            <a:spLocks/>
          </p:cNvSpPr>
          <p:nvPr/>
        </p:nvSpPr>
        <p:spPr>
          <a:xfrm>
            <a:off x="8852898" y="1689572"/>
            <a:ext cx="2823165"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dirty="0">
                <a:solidFill>
                  <a:srgbClr val="F7F5E8"/>
                </a:solidFill>
                <a:effectLst/>
                <a:latin typeface="Ubuntu Light" panose="020B0304030602030204" pitchFamily="34" charset="0"/>
                <a:ea typeface="Yu Mincho" panose="020B0400000000000000" pitchFamily="18" charset="-128"/>
                <a:rtl/>
              </a:rPr>
              <a:t>فريق القيادة العالمي </a:t>
            </a:r>
            <a:r>
              <a:rPr lang="ar-DZ" b="1" dirty="0">
                <a:solidFill>
                  <a:srgbClr val="F7F5E8"/>
                </a:solidFill>
                <a:effectLst/>
                <a:latin typeface="Ubuntu Light" panose="020B0304030602030204" pitchFamily="34" charset="0"/>
                <a:ea typeface="Yu Mincho" panose="020B0400000000000000" pitchFamily="18" charset="-128"/>
                <a:rtl val="0"/>
              </a:rPr>
              <a:t>(GLT)</a:t>
            </a:r>
            <a:endParaRPr lang="ar-DZ" b="1" i="1" dirty="0">
              <a:solidFill>
                <a:srgbClr val="F7F5E8"/>
              </a:solidFill>
              <a:latin typeface="Ubuntu Light" panose="020B0304030602030204" pitchFamily="34" charset="0"/>
              <a:ea typeface="Yu Mincho" panose="020B0400000000000000" pitchFamily="18" charset="-128"/>
            </a:endParaRPr>
          </a:p>
        </p:txBody>
      </p:sp>
      <p:sp>
        <p:nvSpPr>
          <p:cNvPr id="78" name="TextBox 5">
            <a:extLst>
              <a:ext uri="{FF2B5EF4-FFF2-40B4-BE49-F238E27FC236}">
                <a16:creationId xmlns:a16="http://schemas.microsoft.com/office/drawing/2014/main" id="{E65C183A-5C17-D4FC-2E7C-B1CBC429EF77}"/>
              </a:ext>
            </a:extLst>
          </p:cNvPr>
          <p:cNvSpPr txBox="1">
            <a:spLocks/>
          </p:cNvSpPr>
          <p:nvPr/>
        </p:nvSpPr>
        <p:spPr>
          <a:xfrm>
            <a:off x="8888937" y="2432498"/>
            <a:ext cx="2774562" cy="3458896"/>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gn="r" rtl="1">
              <a:lnSpc>
                <a:spcPct val="90000"/>
              </a:lnSpc>
              <a:spcAft>
                <a:spcPts val="800"/>
              </a:spcAft>
              <a:buBlip>
                <a:blip r:embed="rId8"/>
              </a:buBlip>
            </a:pPr>
            <a:r>
              <a:rPr lang="ar-DZ" sz="1300" kern="100" dirty="0">
                <a:solidFill>
                  <a:srgbClr val="292662"/>
                </a:solidFill>
                <a:rtl/>
              </a:rPr>
              <a:t>الرياضات والمسابقات</a:t>
            </a:r>
          </a:p>
          <a:p>
            <a:pPr marL="391500" indent="-285750" algn="r" rtl="1">
              <a:lnSpc>
                <a:spcPct val="90000"/>
              </a:lnSpc>
              <a:spcAft>
                <a:spcPts val="800"/>
              </a:spcAft>
              <a:buBlip>
                <a:blip r:embed="rId8"/>
              </a:buBlip>
            </a:pPr>
            <a:r>
              <a:rPr lang="ar-DZ" sz="1300" kern="100" dirty="0">
                <a:solidFill>
                  <a:srgbClr val="292662"/>
                </a:solidFill>
                <a:rtl/>
              </a:rPr>
              <a:t>الصحة </a:t>
            </a:r>
          </a:p>
          <a:p>
            <a:pPr marL="391500" indent="-285750" algn="r" rtl="1">
              <a:lnSpc>
                <a:spcPct val="90000"/>
              </a:lnSpc>
              <a:spcAft>
                <a:spcPts val="800"/>
              </a:spcAft>
              <a:buBlip>
                <a:blip r:embed="rId8"/>
              </a:buBlip>
            </a:pPr>
            <a:r>
              <a:rPr lang="ar-DZ" sz="1300" kern="100" dirty="0">
                <a:solidFill>
                  <a:srgbClr val="292662"/>
                </a:solidFill>
                <a:rtl/>
              </a:rPr>
              <a:t>الأنشطة التعليمية والشبابية العالمية   </a:t>
            </a:r>
            <a:endParaRPr lang="ar-DZ" sz="1300" kern="100" dirty="0">
              <a:solidFill>
                <a:srgbClr val="292662"/>
              </a:solidFill>
            </a:endParaRPr>
          </a:p>
          <a:p>
            <a:pPr marL="391500" indent="-285750" algn="r" rtl="1">
              <a:lnSpc>
                <a:spcPct val="90000"/>
              </a:lnSpc>
              <a:spcAft>
                <a:spcPts val="800"/>
              </a:spcAft>
              <a:buBlip>
                <a:blip r:embed="rId8"/>
              </a:buBlip>
            </a:pPr>
            <a:r>
              <a:rPr lang="ar-DZ" sz="1300" kern="100" dirty="0">
                <a:solidFill>
                  <a:srgbClr val="292662"/>
                </a:solidFill>
                <a:rtl/>
              </a:rPr>
              <a:t>التنمية التنظيمية والقيادة   </a:t>
            </a:r>
            <a:endParaRPr lang="ar-DZ" sz="1300" kern="100" dirty="0">
              <a:solidFill>
                <a:srgbClr val="292662"/>
              </a:solidFill>
            </a:endParaRPr>
          </a:p>
          <a:p>
            <a:pPr marL="391500" lvl="0" indent="-285750" algn="r" rtl="1">
              <a:lnSpc>
                <a:spcPct val="90000"/>
              </a:lnSpc>
              <a:spcAft>
                <a:spcPts val="800"/>
              </a:spcAft>
              <a:buBlip>
                <a:blip r:embed="rId8"/>
              </a:buBlip>
            </a:pPr>
            <a:r>
              <a:rPr lang="ar-DZ" sz="1300" kern="100" dirty="0">
                <a:solidFill>
                  <a:srgbClr val="292662"/>
                </a:solidFill>
                <a:rtl/>
              </a:rPr>
              <a:t>العمليات الإقليمية والبرمجية (تقرير الرؤساء الإقليميين الذي يُقدَّم إلى رئيس مكتب العمليات الإقليمية)   </a:t>
            </a:r>
            <a:endParaRPr lang="ar-DZ" sz="1300" kern="100" dirty="0">
              <a:solidFill>
                <a:srgbClr val="292662"/>
              </a:solidFill>
            </a:endParaRPr>
          </a:p>
          <a:p>
            <a:pPr marL="391500" lvl="0" indent="-285750" algn="r" rtl="1">
              <a:lnSpc>
                <a:spcPct val="90000"/>
              </a:lnSpc>
              <a:spcAft>
                <a:spcPts val="800"/>
              </a:spcAft>
              <a:buBlip>
                <a:blip r:embed="rId8"/>
              </a:buBlip>
            </a:pPr>
            <a:r>
              <a:rPr lang="ar-DZ" sz="1300" kern="100" dirty="0">
                <a:solidFill>
                  <a:srgbClr val="292662"/>
                </a:solidFill>
                <a:rtl/>
              </a:rPr>
              <a:t>العلاقات الحكومية   </a:t>
            </a:r>
            <a:endParaRPr lang="ar-DZ" sz="1300" kern="100" dirty="0">
              <a:solidFill>
                <a:srgbClr val="292662"/>
              </a:solidFill>
            </a:endParaRPr>
          </a:p>
          <a:p>
            <a:pPr marL="391500" lvl="0" indent="-285750" algn="r" rtl="1">
              <a:lnSpc>
                <a:spcPct val="90000"/>
              </a:lnSpc>
              <a:spcAft>
                <a:spcPts val="800"/>
              </a:spcAft>
              <a:buBlip>
                <a:blip r:embed="rId8"/>
              </a:buBlip>
            </a:pPr>
            <a:r>
              <a:rPr lang="ar-DZ" sz="1300" kern="100" dirty="0">
                <a:solidFill>
                  <a:srgbClr val="292662"/>
                </a:solidFill>
                <a:rtl/>
              </a:rPr>
              <a:t>التسويق والاتصالات   </a:t>
            </a:r>
            <a:endParaRPr lang="ar-DZ" sz="1300" kern="100" dirty="0">
              <a:solidFill>
                <a:srgbClr val="292662"/>
              </a:solidFill>
            </a:endParaRPr>
          </a:p>
          <a:p>
            <a:pPr marL="391500" lvl="0" indent="-285750" algn="r" rtl="1">
              <a:lnSpc>
                <a:spcPct val="90000"/>
              </a:lnSpc>
              <a:spcAft>
                <a:spcPts val="800"/>
              </a:spcAft>
              <a:buBlip>
                <a:blip r:embed="rId8"/>
              </a:buBlip>
            </a:pPr>
            <a:r>
              <a:rPr lang="ar-DZ" sz="1300" kern="100" dirty="0">
                <a:solidFill>
                  <a:srgbClr val="292662"/>
                </a:solidFill>
                <a:rtl/>
              </a:rPr>
              <a:t>المعلومات والتكنولوجيا   </a:t>
            </a:r>
            <a:endParaRPr lang="ar-DZ" sz="1300" kern="100" dirty="0">
              <a:solidFill>
                <a:srgbClr val="292662"/>
              </a:solidFill>
            </a:endParaRPr>
          </a:p>
          <a:p>
            <a:pPr marL="391500" lvl="0" indent="-285750" algn="r" rtl="1">
              <a:lnSpc>
                <a:spcPct val="90000"/>
              </a:lnSpc>
              <a:spcAft>
                <a:spcPts val="800"/>
              </a:spcAft>
              <a:buBlip>
                <a:blip r:embed="rId8"/>
              </a:buBlip>
            </a:pPr>
            <a:r>
              <a:rPr lang="ar-DZ" sz="1300" kern="100" dirty="0">
                <a:solidFill>
                  <a:srgbClr val="292662"/>
                </a:solidFill>
                <a:rtl/>
              </a:rPr>
              <a:t>الشؤون القانونية   </a:t>
            </a:r>
            <a:endParaRPr lang="ar-DZ" sz="1300" kern="100" dirty="0">
              <a:solidFill>
                <a:srgbClr val="292662"/>
              </a:solidFill>
            </a:endParaRPr>
          </a:p>
          <a:p>
            <a:pPr marL="391500" lvl="0" indent="-285750" algn="r" rtl="1">
              <a:lnSpc>
                <a:spcPct val="90000"/>
              </a:lnSpc>
              <a:spcAft>
                <a:spcPts val="800"/>
              </a:spcAft>
              <a:buBlip>
                <a:blip r:embed="rId8"/>
              </a:buBlip>
            </a:pPr>
            <a:r>
              <a:rPr lang="ar-DZ" sz="1300" kern="100" dirty="0">
                <a:solidFill>
                  <a:srgbClr val="292662"/>
                </a:solidFill>
                <a:rtl/>
              </a:rPr>
              <a:t>الشؤون المالية   </a:t>
            </a:r>
            <a:endParaRPr lang="ar-DZ" sz="1300" kern="100" dirty="0">
              <a:solidFill>
                <a:srgbClr val="292662"/>
              </a:solidFill>
            </a:endParaRPr>
          </a:p>
          <a:p>
            <a:pPr marL="391500" indent="-285750" algn="r" rtl="1">
              <a:lnSpc>
                <a:spcPct val="90000"/>
              </a:lnSpc>
              <a:spcAft>
                <a:spcPts val="800"/>
              </a:spcAft>
              <a:buBlip>
                <a:blip r:embed="rId8"/>
              </a:buBlip>
            </a:pPr>
            <a:r>
              <a:rPr lang="ar-DZ" sz="1300" kern="100" dirty="0">
                <a:solidFill>
                  <a:srgbClr val="292662"/>
                </a:solidFill>
                <a:rtl/>
              </a:rPr>
              <a:t>الموارد البشرية   </a:t>
            </a:r>
            <a:endParaRPr lang="ar-DZ" sz="1300" kern="100" dirty="0">
              <a:solidFill>
                <a:srgbClr val="292662"/>
              </a:solidFill>
            </a:endParaRPr>
          </a:p>
        </p:txBody>
      </p:sp>
      <p:sp>
        <p:nvSpPr>
          <p:cNvPr id="79" name="TextBox 5">
            <a:extLst>
              <a:ext uri="{FF2B5EF4-FFF2-40B4-BE49-F238E27FC236}">
                <a16:creationId xmlns:a16="http://schemas.microsoft.com/office/drawing/2014/main" id="{05FA73C4-FCC4-153F-A70A-BF433AF12D6A}"/>
              </a:ext>
            </a:extLst>
          </p:cNvPr>
          <p:cNvSpPr txBox="1">
            <a:spLocks/>
          </p:cNvSpPr>
          <p:nvPr/>
        </p:nvSpPr>
        <p:spPr>
          <a:xfrm>
            <a:off x="513937" y="4456290"/>
            <a:ext cx="908260" cy="387798"/>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dirty="0">
                <a:solidFill>
                  <a:srgbClr val="292662"/>
                </a:solidFill>
                <a:rtl/>
              </a:rPr>
              <a:t>الأولمبياد الخاص إفريقيا</a:t>
            </a:r>
          </a:p>
        </p:txBody>
      </p:sp>
      <p:sp>
        <p:nvSpPr>
          <p:cNvPr id="96" name="TextBox 5">
            <a:extLst>
              <a:ext uri="{FF2B5EF4-FFF2-40B4-BE49-F238E27FC236}">
                <a16:creationId xmlns:a16="http://schemas.microsoft.com/office/drawing/2014/main" id="{C4A58FE7-671B-B9E5-35FB-0AD7B6C40C2A}"/>
              </a:ext>
            </a:extLst>
          </p:cNvPr>
          <p:cNvSpPr txBox="1">
            <a:spLocks/>
          </p:cNvSpPr>
          <p:nvPr/>
        </p:nvSpPr>
        <p:spPr>
          <a:xfrm>
            <a:off x="1596703" y="4317383"/>
            <a:ext cx="899552" cy="683264"/>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dirty="0">
                <a:solidFill>
                  <a:srgbClr val="292662"/>
                </a:solidFill>
                <a:rtl/>
              </a:rPr>
              <a:t>الأولمبياد الخاص آسيا والمحيط الهادئ</a:t>
            </a:r>
          </a:p>
        </p:txBody>
      </p:sp>
      <p:sp>
        <p:nvSpPr>
          <p:cNvPr id="97" name="TextBox 5">
            <a:extLst>
              <a:ext uri="{FF2B5EF4-FFF2-40B4-BE49-F238E27FC236}">
                <a16:creationId xmlns:a16="http://schemas.microsoft.com/office/drawing/2014/main" id="{ADC996E1-BCBE-B18E-3704-578C49222CB7}"/>
              </a:ext>
            </a:extLst>
          </p:cNvPr>
          <p:cNvSpPr txBox="1">
            <a:spLocks/>
          </p:cNvSpPr>
          <p:nvPr/>
        </p:nvSpPr>
        <p:spPr>
          <a:xfrm>
            <a:off x="2660059" y="4391250"/>
            <a:ext cx="916534" cy="535531"/>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dirty="0">
                <a:solidFill>
                  <a:srgbClr val="292662"/>
                </a:solidFill>
                <a:rtl/>
              </a:rPr>
              <a:t>الأولمبياد الخاص شرق آسيا</a:t>
            </a:r>
          </a:p>
        </p:txBody>
      </p:sp>
      <p:sp>
        <p:nvSpPr>
          <p:cNvPr id="98" name="TextBox 5">
            <a:extLst>
              <a:ext uri="{FF2B5EF4-FFF2-40B4-BE49-F238E27FC236}">
                <a16:creationId xmlns:a16="http://schemas.microsoft.com/office/drawing/2014/main" id="{5C5B9D06-C304-2DD8-4167-D157222C6374}"/>
              </a:ext>
            </a:extLst>
          </p:cNvPr>
          <p:cNvSpPr txBox="1">
            <a:spLocks/>
          </p:cNvSpPr>
          <p:nvPr/>
        </p:nvSpPr>
        <p:spPr>
          <a:xfrm>
            <a:off x="3725547" y="4335850"/>
            <a:ext cx="918822" cy="646331"/>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spcAft>
                <a:spcPts val="800"/>
              </a:spcAft>
            </a:pPr>
            <a:r>
              <a:rPr lang="ar-DZ" sz="1200" kern="100" dirty="0">
                <a:solidFill>
                  <a:srgbClr val="292662"/>
                </a:solidFill>
                <a:rtl/>
              </a:rPr>
              <a:t>الأولمبياد الخاص أوروبا / أوراسيا</a:t>
            </a:r>
          </a:p>
        </p:txBody>
      </p:sp>
      <p:sp>
        <p:nvSpPr>
          <p:cNvPr id="99" name="TextBox 5">
            <a:extLst>
              <a:ext uri="{FF2B5EF4-FFF2-40B4-BE49-F238E27FC236}">
                <a16:creationId xmlns:a16="http://schemas.microsoft.com/office/drawing/2014/main" id="{B84266C1-BEAE-70DC-CFE3-0436F19FB3B5}"/>
              </a:ext>
            </a:extLst>
          </p:cNvPr>
          <p:cNvSpPr txBox="1">
            <a:spLocks/>
          </p:cNvSpPr>
          <p:nvPr/>
        </p:nvSpPr>
        <p:spPr>
          <a:xfrm>
            <a:off x="4811963" y="4391250"/>
            <a:ext cx="906462" cy="535531"/>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dirty="0">
                <a:solidFill>
                  <a:srgbClr val="292662"/>
                </a:solidFill>
                <a:rtl/>
              </a:rPr>
              <a:t>الأولمبياد الخاص أمريكا اللاتينية</a:t>
            </a:r>
          </a:p>
        </p:txBody>
      </p:sp>
      <p:sp>
        <p:nvSpPr>
          <p:cNvPr id="100" name="TextBox 5">
            <a:extLst>
              <a:ext uri="{FF2B5EF4-FFF2-40B4-BE49-F238E27FC236}">
                <a16:creationId xmlns:a16="http://schemas.microsoft.com/office/drawing/2014/main" id="{3F4DA721-0963-4308-4088-9EEB1C046A86}"/>
              </a:ext>
            </a:extLst>
          </p:cNvPr>
          <p:cNvSpPr txBox="1">
            <a:spLocks/>
          </p:cNvSpPr>
          <p:nvPr/>
        </p:nvSpPr>
        <p:spPr>
          <a:xfrm>
            <a:off x="5875204" y="4335850"/>
            <a:ext cx="1236202" cy="646331"/>
          </a:xfrm>
          <a:prstGeom prst="rect">
            <a:avLst/>
          </a:prstGeom>
          <a:noFill/>
        </p:spPr>
        <p:txBody>
          <a:bodyPr wrap="square" rtlCol="1"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lgn="r" rtl="1"/>
            <a:r>
              <a:rPr lang="ar-DZ" sz="1200" dirty="0">
                <a:solidFill>
                  <a:srgbClr val="292662"/>
                </a:solidFill>
                <a:rtl/>
              </a:rPr>
              <a:t>الأولمبياد الخاص الشرق الأوسط / شمال إفريقيا</a:t>
            </a:r>
          </a:p>
        </p:txBody>
      </p:sp>
      <p:sp>
        <p:nvSpPr>
          <p:cNvPr id="101" name="TextBox 5">
            <a:extLst>
              <a:ext uri="{FF2B5EF4-FFF2-40B4-BE49-F238E27FC236}">
                <a16:creationId xmlns:a16="http://schemas.microsoft.com/office/drawing/2014/main" id="{27BBE910-4158-D03E-AD40-1F9DB52D37DA}"/>
              </a:ext>
            </a:extLst>
          </p:cNvPr>
          <p:cNvSpPr txBox="1">
            <a:spLocks/>
          </p:cNvSpPr>
          <p:nvPr/>
        </p:nvSpPr>
        <p:spPr>
          <a:xfrm>
            <a:off x="7255831" y="4335850"/>
            <a:ext cx="904463" cy="646331"/>
          </a:xfrm>
          <a:prstGeom prst="rect">
            <a:avLst/>
          </a:prstGeom>
          <a:noFill/>
        </p:spPr>
        <p:txBody>
          <a:bodyPr wrap="square" rtlCol="1"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lgn="r" rtl="1"/>
            <a:r>
              <a:rPr lang="ar-DZ" sz="1200" dirty="0">
                <a:solidFill>
                  <a:srgbClr val="292662"/>
                </a:solidFill>
                <a:rtl/>
              </a:rPr>
              <a:t>الأولمبياد الخاص أمريكا الشمالية</a:t>
            </a:r>
          </a:p>
        </p:txBody>
      </p:sp>
      <p:grpSp>
        <p:nvGrpSpPr>
          <p:cNvPr id="14" name="Group 13">
            <a:extLst>
              <a:ext uri="{FF2B5EF4-FFF2-40B4-BE49-F238E27FC236}">
                <a16:creationId xmlns:a16="http://schemas.microsoft.com/office/drawing/2014/main" id="{85DC3D0F-BE3D-5825-2109-5A0C715EBD46}"/>
              </a:ext>
            </a:extLst>
          </p:cNvPr>
          <p:cNvGrpSpPr/>
          <p:nvPr/>
        </p:nvGrpSpPr>
        <p:grpSpPr>
          <a:xfrm>
            <a:off x="515939" y="5266620"/>
            <a:ext cx="7644355" cy="417815"/>
            <a:chOff x="515939" y="5266620"/>
            <a:chExt cx="7644355" cy="417815"/>
          </a:xfrm>
        </p:grpSpPr>
        <p:sp>
          <p:nvSpPr>
            <p:cNvPr id="39" name="Rectángulo: esquinas redondeadas 38">
              <a:hlinkClick r:id="rId4" action="ppaction://hlinksldjump"/>
              <a:extLst>
                <a:ext uri="{FF2B5EF4-FFF2-40B4-BE49-F238E27FC236}">
                  <a16:creationId xmlns:a16="http://schemas.microsoft.com/office/drawing/2014/main" id="{FDD1471B-13F6-EF57-A2E2-5BE68D7631A8}"/>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02" name="TextBox 5">
              <a:hlinkClick r:id="rId4" action="ppaction://hlinksldjump"/>
              <a:extLst>
                <a:ext uri="{FF2B5EF4-FFF2-40B4-BE49-F238E27FC236}">
                  <a16:creationId xmlns:a16="http://schemas.microsoft.com/office/drawing/2014/main" id="{04A59E86-623C-D44B-6F99-468C603FFD82}"/>
                </a:ext>
              </a:extLst>
            </p:cNvPr>
            <p:cNvSpPr txBox="1"/>
            <p:nvPr/>
          </p:nvSpPr>
          <p:spPr>
            <a:xfrm>
              <a:off x="3698405" y="5306250"/>
              <a:ext cx="1279422"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dirty="0">
                  <a:solidFill>
                    <a:srgbClr val="292662"/>
                  </a:solidFill>
                  <a:effectLst/>
                  <a:latin typeface="Ubuntu Light" panose="020B0304030602030204" pitchFamily="34" charset="0"/>
                  <a:ea typeface="Yu Mincho" panose="020B0400000000000000" pitchFamily="18" charset="-128"/>
                  <a:rtl/>
                </a:rPr>
                <a:t>البرامج</a:t>
              </a:r>
              <a:endParaRPr lang="ar-DZ" b="1" i="1" dirty="0">
                <a:solidFill>
                  <a:srgbClr val="292662"/>
                </a:solidFill>
                <a:latin typeface="Ubuntu Light" panose="020B0304030602030204" pitchFamily="34" charset="0"/>
                <a:ea typeface="Yu Mincho" panose="020B0400000000000000" pitchFamily="18" charset="-128"/>
              </a:endParaRPr>
            </a:p>
          </p:txBody>
        </p:sp>
      </p:grpSp>
      <p:sp>
        <p:nvSpPr>
          <p:cNvPr id="105" name="TextBox 5">
            <a:extLst>
              <a:ext uri="{FF2B5EF4-FFF2-40B4-BE49-F238E27FC236}">
                <a16:creationId xmlns:a16="http://schemas.microsoft.com/office/drawing/2014/main" id="{E81E48A0-4275-B150-BB75-975687384DB5}"/>
              </a:ext>
            </a:extLst>
          </p:cNvPr>
          <p:cNvSpPr txBox="1"/>
          <p:nvPr/>
        </p:nvSpPr>
        <p:spPr>
          <a:xfrm>
            <a:off x="1646094" y="5909348"/>
            <a:ext cx="1705574"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dirty="0">
                <a:solidFill>
                  <a:srgbClr val="292662"/>
                </a:solidFill>
                <a:effectLst/>
                <a:ea typeface="Yu Mincho" panose="020B0400000000000000" pitchFamily="18" charset="-128"/>
                <a:rtl/>
              </a:rPr>
              <a:t>البرامج الفرعية</a:t>
            </a:r>
            <a:endParaRPr lang="ar-DZ" i="1" dirty="0">
              <a:solidFill>
                <a:srgbClr val="292662"/>
              </a:solidFill>
              <a:ea typeface="Yu Mincho" panose="020B0400000000000000" pitchFamily="18" charset="-128"/>
            </a:endParaRPr>
          </a:p>
        </p:txBody>
      </p:sp>
      <p:sp>
        <p:nvSpPr>
          <p:cNvPr id="107" name="TextBox 5">
            <a:hlinkClick r:id="rId6" action="ppaction://hlinksldjump"/>
            <a:extLst>
              <a:ext uri="{FF2B5EF4-FFF2-40B4-BE49-F238E27FC236}">
                <a16:creationId xmlns:a16="http://schemas.microsoft.com/office/drawing/2014/main" id="{74581F2B-E79B-0CC0-2222-D34A4EA635B2}"/>
              </a:ext>
            </a:extLst>
          </p:cNvPr>
          <p:cNvSpPr txBox="1"/>
          <p:nvPr/>
        </p:nvSpPr>
        <p:spPr>
          <a:xfrm>
            <a:off x="4899746" y="5909348"/>
            <a:ext cx="1705574"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dirty="0">
                <a:solidFill>
                  <a:srgbClr val="F7F5E8"/>
                </a:solidFill>
                <a:effectLst/>
                <a:ea typeface="Yu Mincho" panose="020B0400000000000000" pitchFamily="18" charset="-128"/>
                <a:rtl/>
              </a:rPr>
              <a:t>البرامج المحلية</a:t>
            </a:r>
            <a:endParaRPr lang="ar-DZ" i="1" dirty="0">
              <a:solidFill>
                <a:srgbClr val="F7F5E8"/>
              </a:solidFill>
              <a:ea typeface="Yu Mincho" panose="020B0400000000000000" pitchFamily="18" charset="-128"/>
            </a:endParaRPr>
          </a:p>
        </p:txBody>
      </p:sp>
      <p:cxnSp>
        <p:nvCxnSpPr>
          <p:cNvPr id="115" name="Conector recto 114">
            <a:extLst>
              <a:ext uri="{FF2B5EF4-FFF2-40B4-BE49-F238E27FC236}">
                <a16:creationId xmlns:a16="http://schemas.microsoft.com/office/drawing/2014/main" id="{253049D9-F0B6-C96C-E249-480ED61E2D18}"/>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B5F9C4A7-583F-B796-0670-3000880CCDE3}"/>
              </a:ext>
            </a:extLst>
          </p:cNvPr>
          <p:cNvSpPr txBox="1"/>
          <p:nvPr/>
        </p:nvSpPr>
        <p:spPr>
          <a:xfrm>
            <a:off x="811899" y="807489"/>
            <a:ext cx="5651500" cy="523220"/>
          </a:xfrm>
          <a:prstGeom prst="rect">
            <a:avLst/>
          </a:prstGeom>
          <a:noFill/>
        </p:spPr>
        <p:txBody>
          <a:bodyPr wrap="square" rtlCol="1">
            <a:spAutoFit/>
          </a:bodyPr>
          <a:lstStyle/>
          <a:p>
            <a:pPr algn="r" rtl="1"/>
            <a:r>
              <a:rPr lang="ar-DZ" sz="2800" b="1" dirty="0">
                <a:solidFill>
                  <a:srgbClr val="F6891F"/>
                </a:solidFill>
                <a:latin typeface="Ubuntu" panose="020B0504030602030204" pitchFamily="34" charset="0"/>
                <a:rtl/>
              </a:rPr>
              <a:t>الهيكل التنظيمي</a:t>
            </a:r>
          </a:p>
        </p:txBody>
      </p:sp>
      <p:sp>
        <p:nvSpPr>
          <p:cNvPr id="3" name="Rectángulo 121">
            <a:extLst>
              <a:ext uri="{FF2B5EF4-FFF2-40B4-BE49-F238E27FC236}">
                <a16:creationId xmlns:a16="http://schemas.microsoft.com/office/drawing/2014/main" id="{56119F18-BFF1-BB99-EED2-A10F028140FC}"/>
              </a:ext>
            </a:extLst>
          </p:cNvPr>
          <p:cNvSpPr/>
          <p:nvPr/>
        </p:nvSpPr>
        <p:spPr>
          <a:xfrm>
            <a:off x="-6624"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DZ" dirty="0"/>
          </a:p>
        </p:txBody>
      </p:sp>
      <p:sp>
        <p:nvSpPr>
          <p:cNvPr id="11" name="Rectángulo 119">
            <a:extLst>
              <a:ext uri="{FF2B5EF4-FFF2-40B4-BE49-F238E27FC236}">
                <a16:creationId xmlns:a16="http://schemas.microsoft.com/office/drawing/2014/main" id="{A8DAF81E-2D87-AFEF-E1C7-1B7CFAF764F5}"/>
              </a:ext>
            </a:extLst>
          </p:cNvPr>
          <p:cNvSpPr/>
          <p:nvPr/>
        </p:nvSpPr>
        <p:spPr>
          <a:xfrm>
            <a:off x="2373800" y="2570944"/>
            <a:ext cx="7431152" cy="1749979"/>
          </a:xfrm>
          <a:prstGeom prst="roundRect">
            <a:avLst>
              <a:gd name="adj" fmla="val 50000"/>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DZ" dirty="0"/>
          </a:p>
        </p:txBody>
      </p:sp>
      <p:sp>
        <p:nvSpPr>
          <p:cNvPr id="12" name="TextBox 5">
            <a:extLst>
              <a:ext uri="{FF2B5EF4-FFF2-40B4-BE49-F238E27FC236}">
                <a16:creationId xmlns:a16="http://schemas.microsoft.com/office/drawing/2014/main" id="{C6AE1F58-845E-7D6D-831A-3F0EFB203143}"/>
              </a:ext>
            </a:extLst>
          </p:cNvPr>
          <p:cNvSpPr txBox="1"/>
          <p:nvPr/>
        </p:nvSpPr>
        <p:spPr>
          <a:xfrm>
            <a:off x="2928100" y="2775503"/>
            <a:ext cx="6408823" cy="982833"/>
          </a:xfrm>
          <a:prstGeom prst="rect">
            <a:avLst/>
          </a:prstGeom>
          <a:noFill/>
          <a:ln>
            <a:noFill/>
          </a:ln>
          <a:effectLst/>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l">
              <a:lnSpc>
                <a:spcPct val="110000"/>
              </a:lnSpc>
            </a:pPr>
            <a:r>
              <a:rPr lang="ar-DZ" sz="1800" b="1" dirty="0">
                <a:solidFill>
                  <a:srgbClr val="F6891F"/>
                </a:solidFill>
                <a:effectLst/>
                <a:ea typeface="Yu Mincho" panose="020B0400000000000000" pitchFamily="18" charset="-128"/>
                <a:rtl/>
              </a:rPr>
              <a:t>يمثِّل الأولمبياد الخاص الدولي</a:t>
            </a:r>
            <a:r>
              <a:rPr lang="en-IN" sz="1800" b="1" dirty="0">
                <a:solidFill>
                  <a:srgbClr val="F6891F"/>
                </a:solidFill>
                <a:effectLst/>
                <a:ea typeface="Yu Mincho" panose="020B0400000000000000" pitchFamily="18" charset="-128"/>
                <a:rtl/>
              </a:rPr>
              <a:t> </a:t>
            </a:r>
            <a:r>
              <a:rPr lang="en-IN" sz="1800" b="1" dirty="0">
                <a:solidFill>
                  <a:srgbClr val="F6891F"/>
                </a:solidFill>
                <a:effectLst/>
                <a:ea typeface="Yu Mincho" panose="020B0400000000000000" pitchFamily="18" charset="-128"/>
                <a:rtl val="0"/>
              </a:rPr>
              <a:t>(SOI)</a:t>
            </a:r>
            <a:r>
              <a:rPr lang="ar-DZ" sz="1800" dirty="0">
                <a:solidFill>
                  <a:srgbClr val="292662"/>
                </a:solidFill>
                <a:effectLst/>
                <a:ea typeface="Yu Mincho" panose="020B0400000000000000" pitchFamily="18" charset="-128"/>
                <a:rtl/>
              </a:rPr>
              <a:t> الاسم الرسمي للمنظمة </a:t>
            </a:r>
            <a:r>
              <a:rPr lang="ar-DZ" sz="1800" dirty="0">
                <a:solidFill>
                  <a:srgbClr val="292662"/>
                </a:solidFill>
                <a:ea typeface="Yu Mincho" panose="020B0400000000000000" pitchFamily="18" charset="-128"/>
                <a:rtl/>
              </a:rPr>
              <a:t>وغالبًا ما يُستخدَم لوصف فريق العمل الذي يعمل في مقرنا الرئيسي الدولي المسؤول عن تحقيق الأهداف والرؤى العامة للمنظمة.</a:t>
            </a:r>
            <a:endParaRPr lang="ar-DZ" sz="2000" b="1" i="1" dirty="0">
              <a:solidFill>
                <a:srgbClr val="292662"/>
              </a:solidFill>
              <a:ea typeface="Yu Mincho" panose="020B0400000000000000" pitchFamily="18" charset="-128"/>
            </a:endParaRPr>
          </a:p>
        </p:txBody>
      </p:sp>
    </p:spTree>
    <p:extLst>
      <p:ext uri="{BB962C8B-B14F-4D97-AF65-F5344CB8AC3E}">
        <p14:creationId xmlns:p14="http://schemas.microsoft.com/office/powerpoint/2010/main" val="3933980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9AD1D-46EB-AF1A-7BB7-7BD9F46C41C2}"/>
            </a:ext>
          </a:extLst>
        </p:cNvPr>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E4D26CB6-035A-412A-6B07-6D0B774C9EEB}"/>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AC19F9EB-3640-E1F3-75FC-61A04206B17B}"/>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1" anchor="ctr"/>
          <a:lstStyle/>
          <a:p>
            <a:pPr algn="ctr" rtl="1"/>
            <a:endParaRPr lang="ar-DZ" dirty="0"/>
          </a:p>
        </p:txBody>
      </p:sp>
      <p:cxnSp>
        <p:nvCxnSpPr>
          <p:cNvPr id="77" name="Conector recto 76">
            <a:extLst>
              <a:ext uri="{FF2B5EF4-FFF2-40B4-BE49-F238E27FC236}">
                <a16:creationId xmlns:a16="http://schemas.microsoft.com/office/drawing/2014/main" id="{61F0DE62-94E9-6D19-BE5E-DB09B97A6788}"/>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CB1FC40D-E844-2076-AAC4-B67070737A1A}"/>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50AD4FD2-3577-05B8-096E-6477639F0F64}"/>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9" name="Rectángulo: esquinas redondeadas 8">
            <a:hlinkClick r:id="rId3" action="ppaction://hlinksldjump"/>
            <a:extLst>
              <a:ext uri="{FF2B5EF4-FFF2-40B4-BE49-F238E27FC236}">
                <a16:creationId xmlns:a16="http://schemas.microsoft.com/office/drawing/2014/main" id="{6BB2E382-26B3-495A-DEA5-6DA3EDECF90B}"/>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0" name="Rectángulo: esquinas redondeadas 9">
            <a:extLst>
              <a:ext uri="{FF2B5EF4-FFF2-40B4-BE49-F238E27FC236}">
                <a16:creationId xmlns:a16="http://schemas.microsoft.com/office/drawing/2014/main" id="{469E6C62-286E-4D29-7D0E-A8FD09697421}"/>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7" name="Rectángulo: esquinas redondeadas 16">
            <a:extLst>
              <a:ext uri="{FF2B5EF4-FFF2-40B4-BE49-F238E27FC236}">
                <a16:creationId xmlns:a16="http://schemas.microsoft.com/office/drawing/2014/main" id="{8A741EE0-DB84-6BE9-471A-55AA69F2BB05}"/>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8" name="Rectángulo: esquinas redondeadas 17">
            <a:extLst>
              <a:ext uri="{FF2B5EF4-FFF2-40B4-BE49-F238E27FC236}">
                <a16:creationId xmlns:a16="http://schemas.microsoft.com/office/drawing/2014/main" id="{5DE0AAD8-4F2E-96EE-79B1-F77DD10AB1FE}"/>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9" name="Rectángulo: esquinas redondeadas 18">
            <a:extLst>
              <a:ext uri="{FF2B5EF4-FFF2-40B4-BE49-F238E27FC236}">
                <a16:creationId xmlns:a16="http://schemas.microsoft.com/office/drawing/2014/main" id="{CF2DF84F-5B9D-BF10-2541-9D79DD0EB0A4}"/>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3" name="Rectángulo: esquinas redondeadas 22">
            <a:extLst>
              <a:ext uri="{FF2B5EF4-FFF2-40B4-BE49-F238E27FC236}">
                <a16:creationId xmlns:a16="http://schemas.microsoft.com/office/drawing/2014/main" id="{ECB1A323-CEB2-7730-5C79-C54181EEC8EB}"/>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4" name="Rectángulo: esquinas redondeadas 23">
            <a:extLst>
              <a:ext uri="{FF2B5EF4-FFF2-40B4-BE49-F238E27FC236}">
                <a16:creationId xmlns:a16="http://schemas.microsoft.com/office/drawing/2014/main" id="{8E6654C9-4B94-A0B5-C8DD-F2978D2D1FAD}"/>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6" name="Rectángulo: esquinas redondeadas 25">
            <a:extLst>
              <a:ext uri="{FF2B5EF4-FFF2-40B4-BE49-F238E27FC236}">
                <a16:creationId xmlns:a16="http://schemas.microsoft.com/office/drawing/2014/main" id="{A991625A-AD26-4795-2C1B-C567BD9F531A}"/>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7" name="Rectángulo: esquinas redondeadas 26">
            <a:hlinkClick r:id="rId4" action="ppaction://hlinksldjump"/>
            <a:extLst>
              <a:ext uri="{FF2B5EF4-FFF2-40B4-BE49-F238E27FC236}">
                <a16:creationId xmlns:a16="http://schemas.microsoft.com/office/drawing/2014/main" id="{87AD202C-1961-92C8-7EF3-16E7F290A7DE}"/>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8" name="Rectángulo: esquinas redondeadas 27">
            <a:extLst>
              <a:ext uri="{FF2B5EF4-FFF2-40B4-BE49-F238E27FC236}">
                <a16:creationId xmlns:a16="http://schemas.microsoft.com/office/drawing/2014/main" id="{F1862589-8428-5A74-CB61-5198D6FDC37A}"/>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40" name="Rectángulo: esquinas redondeadas 39">
            <a:extLst>
              <a:ext uri="{FF2B5EF4-FFF2-40B4-BE49-F238E27FC236}">
                <a16:creationId xmlns:a16="http://schemas.microsoft.com/office/drawing/2014/main" id="{C14581B5-84F8-6495-F216-C633EBCEBC61}"/>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62" name="Rectángulo: esquinas redondeadas 61">
            <a:hlinkClick r:id="rId5" action="ppaction://hlinksldjump"/>
            <a:extLst>
              <a:ext uri="{FF2B5EF4-FFF2-40B4-BE49-F238E27FC236}">
                <a16:creationId xmlns:a16="http://schemas.microsoft.com/office/drawing/2014/main" id="{A11D3DB1-7E02-9A83-9505-CEDF54974B4D}"/>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6" name="Rectángulo: esquinas redondeadas 5">
            <a:hlinkClick r:id="rId6" action="ppaction://hlinksldjump"/>
            <a:extLst>
              <a:ext uri="{FF2B5EF4-FFF2-40B4-BE49-F238E27FC236}">
                <a16:creationId xmlns:a16="http://schemas.microsoft.com/office/drawing/2014/main" id="{5D26D70F-6D95-F422-8DB3-BA4B922A248E}"/>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latin typeface="Ubuntu Light" panose="020B0304030602030204" pitchFamily="34" charset="0"/>
            </a:endParaRPr>
          </a:p>
        </p:txBody>
      </p:sp>
      <p:sp>
        <p:nvSpPr>
          <p:cNvPr id="63" name="TextBox 5">
            <a:hlinkClick r:id="rId6" action="ppaction://hlinksldjump"/>
            <a:extLst>
              <a:ext uri="{FF2B5EF4-FFF2-40B4-BE49-F238E27FC236}">
                <a16:creationId xmlns:a16="http://schemas.microsoft.com/office/drawing/2014/main" id="{96A165E8-1135-E129-A697-4381AF48F638}"/>
              </a:ext>
            </a:extLst>
          </p:cNvPr>
          <p:cNvSpPr txBox="1"/>
          <p:nvPr/>
        </p:nvSpPr>
        <p:spPr>
          <a:xfrm>
            <a:off x="4478826" y="1725704"/>
            <a:ext cx="3068886"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dirty="0">
                <a:solidFill>
                  <a:srgbClr val="292662"/>
                </a:solidFill>
                <a:effectLst/>
                <a:latin typeface="Ubuntu Light" panose="020B0304030602030204" pitchFamily="34" charset="0"/>
                <a:ea typeface="Yu Mincho" panose="020B0400000000000000" pitchFamily="18" charset="-128"/>
                <a:rtl/>
              </a:rPr>
              <a:t>مجلس إدارة الأولمبياد الخاص الدولي ولجانه</a:t>
            </a:r>
            <a:endParaRPr lang="ar-DZ" b="1" i="1" dirty="0">
              <a:solidFill>
                <a:srgbClr val="292662"/>
              </a:solidFill>
              <a:latin typeface="Ubuntu Light" panose="020B0304030602030204" pitchFamily="34" charset="0"/>
              <a:ea typeface="Yu Mincho" panose="020B0400000000000000" pitchFamily="18" charset="-128"/>
            </a:endParaRPr>
          </a:p>
        </p:txBody>
      </p:sp>
      <p:sp>
        <p:nvSpPr>
          <p:cNvPr id="64" name="TextBox 5">
            <a:hlinkClick r:id="rId3" action="ppaction://hlinksldjump"/>
            <a:extLst>
              <a:ext uri="{FF2B5EF4-FFF2-40B4-BE49-F238E27FC236}">
                <a16:creationId xmlns:a16="http://schemas.microsoft.com/office/drawing/2014/main" id="{BDD07093-770F-99E9-6BBD-BB0A0EAEBC17}"/>
              </a:ext>
            </a:extLst>
          </p:cNvPr>
          <p:cNvSpPr txBox="1"/>
          <p:nvPr/>
        </p:nvSpPr>
        <p:spPr>
          <a:xfrm>
            <a:off x="5070204" y="2478420"/>
            <a:ext cx="2051593"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dirty="0">
                <a:solidFill>
                  <a:srgbClr val="F7F5E8"/>
                </a:solidFill>
                <a:effectLst/>
                <a:latin typeface="Ubuntu Light" panose="020B0304030602030204" pitchFamily="34" charset="0"/>
                <a:ea typeface="Yu Mincho" panose="020B0400000000000000" pitchFamily="18" charset="-128"/>
                <a:rtl/>
              </a:rPr>
              <a:t>الأولمبياد الخاص الدولي </a:t>
            </a:r>
            <a:r>
              <a:rPr lang="ar-DZ" b="1" dirty="0">
                <a:solidFill>
                  <a:srgbClr val="F7F5E8"/>
                </a:solidFill>
                <a:effectLst/>
                <a:latin typeface="Ubuntu Light" panose="020B0304030602030204" pitchFamily="34" charset="0"/>
                <a:ea typeface="Yu Mincho" panose="020B0400000000000000" pitchFamily="18" charset="-128"/>
                <a:rtl val="0"/>
              </a:rPr>
              <a:t>(SOI)</a:t>
            </a:r>
            <a:endParaRPr lang="ar-DZ" b="1" i="1" dirty="0">
              <a:solidFill>
                <a:srgbClr val="F7F5E8"/>
              </a:solidFill>
              <a:latin typeface="Ubuntu Light" panose="020B0304030602030204" pitchFamily="34" charset="0"/>
              <a:ea typeface="Yu Mincho" panose="020B0400000000000000" pitchFamily="18" charset="-128"/>
            </a:endParaRPr>
          </a:p>
        </p:txBody>
      </p:sp>
      <p:sp>
        <p:nvSpPr>
          <p:cNvPr id="65" name="TextBox 5">
            <a:hlinkClick r:id="rId3" action="ppaction://hlinksldjump"/>
            <a:extLst>
              <a:ext uri="{FF2B5EF4-FFF2-40B4-BE49-F238E27FC236}">
                <a16:creationId xmlns:a16="http://schemas.microsoft.com/office/drawing/2014/main" id="{B1FF5AF7-C264-5BF9-0884-B1FA5810F13A}"/>
              </a:ext>
            </a:extLst>
          </p:cNvPr>
          <p:cNvSpPr txBox="1"/>
          <p:nvPr/>
        </p:nvSpPr>
        <p:spPr>
          <a:xfrm>
            <a:off x="4879760" y="3272942"/>
            <a:ext cx="2505505"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dirty="0">
                <a:solidFill>
                  <a:srgbClr val="F7F5E8"/>
                </a:solidFill>
                <a:effectLst/>
                <a:ea typeface="Yu Mincho" panose="020B0400000000000000" pitchFamily="18" charset="-128"/>
                <a:rtl/>
              </a:rPr>
              <a:t>الرؤساء الإقليميون والمديرون الإداريون)</a:t>
            </a:r>
            <a:endParaRPr lang="ar-DZ" i="1" dirty="0">
              <a:solidFill>
                <a:srgbClr val="F7F5E8"/>
              </a:solidFill>
              <a:ea typeface="Yu Mincho" panose="020B0400000000000000" pitchFamily="18" charset="-128"/>
            </a:endParaRPr>
          </a:p>
        </p:txBody>
      </p:sp>
      <p:sp>
        <p:nvSpPr>
          <p:cNvPr id="69" name="TextBox 5">
            <a:hlinkClick r:id="rId4" action="ppaction://hlinksldjump"/>
            <a:extLst>
              <a:ext uri="{FF2B5EF4-FFF2-40B4-BE49-F238E27FC236}">
                <a16:creationId xmlns:a16="http://schemas.microsoft.com/office/drawing/2014/main" id="{9F79BAA8-A11F-0D8E-51DF-DCF3E0AB3955}"/>
              </a:ext>
            </a:extLst>
          </p:cNvPr>
          <p:cNvSpPr txBox="1">
            <a:spLocks/>
          </p:cNvSpPr>
          <p:nvPr/>
        </p:nvSpPr>
        <p:spPr>
          <a:xfrm>
            <a:off x="8852898" y="1689572"/>
            <a:ext cx="2823165"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dirty="0">
                <a:solidFill>
                  <a:srgbClr val="F7F5E8"/>
                </a:solidFill>
                <a:effectLst/>
                <a:latin typeface="Ubuntu Light" panose="020B0304030602030204" pitchFamily="34" charset="0"/>
                <a:ea typeface="Yu Mincho" panose="020B0400000000000000" pitchFamily="18" charset="-128"/>
                <a:rtl/>
              </a:rPr>
              <a:t>فريق القيادة العالمي </a:t>
            </a:r>
            <a:r>
              <a:rPr lang="ar-DZ" b="1" dirty="0">
                <a:solidFill>
                  <a:srgbClr val="F7F5E8"/>
                </a:solidFill>
                <a:effectLst/>
                <a:latin typeface="Ubuntu Light" panose="020B0304030602030204" pitchFamily="34" charset="0"/>
                <a:ea typeface="Yu Mincho" panose="020B0400000000000000" pitchFamily="18" charset="-128"/>
                <a:rtl val="0"/>
              </a:rPr>
              <a:t>(GLT)</a:t>
            </a:r>
            <a:endParaRPr lang="ar-DZ" b="1" i="1" dirty="0">
              <a:solidFill>
                <a:srgbClr val="F7F5E8"/>
              </a:solidFill>
              <a:latin typeface="Ubuntu Light" panose="020B0304030602030204" pitchFamily="34" charset="0"/>
              <a:ea typeface="Yu Mincho" panose="020B0400000000000000" pitchFamily="18" charset="-128"/>
            </a:endParaRPr>
          </a:p>
        </p:txBody>
      </p:sp>
      <p:sp>
        <p:nvSpPr>
          <p:cNvPr id="78" name="TextBox 5">
            <a:extLst>
              <a:ext uri="{FF2B5EF4-FFF2-40B4-BE49-F238E27FC236}">
                <a16:creationId xmlns:a16="http://schemas.microsoft.com/office/drawing/2014/main" id="{59B695E8-F7E2-9423-D05D-63EF8526FA09}"/>
              </a:ext>
            </a:extLst>
          </p:cNvPr>
          <p:cNvSpPr txBox="1">
            <a:spLocks/>
          </p:cNvSpPr>
          <p:nvPr/>
        </p:nvSpPr>
        <p:spPr>
          <a:xfrm>
            <a:off x="8888937" y="2432498"/>
            <a:ext cx="2774562" cy="3458896"/>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gn="r" rtl="1">
              <a:lnSpc>
                <a:spcPct val="90000"/>
              </a:lnSpc>
              <a:spcAft>
                <a:spcPts val="800"/>
              </a:spcAft>
              <a:buBlip>
                <a:blip r:embed="rId7"/>
              </a:buBlip>
            </a:pPr>
            <a:r>
              <a:rPr lang="ar-DZ" sz="1300" kern="100" dirty="0">
                <a:solidFill>
                  <a:srgbClr val="292662"/>
                </a:solidFill>
                <a:rtl/>
              </a:rPr>
              <a:t>الرياضات والمسابقات</a:t>
            </a:r>
          </a:p>
          <a:p>
            <a:pPr marL="391500" indent="-285750" algn="r" rtl="1">
              <a:lnSpc>
                <a:spcPct val="90000"/>
              </a:lnSpc>
              <a:spcAft>
                <a:spcPts val="800"/>
              </a:spcAft>
              <a:buBlip>
                <a:blip r:embed="rId7"/>
              </a:buBlip>
            </a:pPr>
            <a:r>
              <a:rPr lang="ar-DZ" sz="1300" kern="100" dirty="0">
                <a:solidFill>
                  <a:srgbClr val="292662"/>
                </a:solidFill>
                <a:rtl/>
              </a:rPr>
              <a:t>الصحة </a:t>
            </a:r>
          </a:p>
          <a:p>
            <a:pPr marL="391500" indent="-285750" algn="r" rtl="1">
              <a:lnSpc>
                <a:spcPct val="90000"/>
              </a:lnSpc>
              <a:spcAft>
                <a:spcPts val="800"/>
              </a:spcAft>
              <a:buBlip>
                <a:blip r:embed="rId7"/>
              </a:buBlip>
            </a:pPr>
            <a:r>
              <a:rPr lang="ar-DZ" sz="1300" kern="100" dirty="0">
                <a:solidFill>
                  <a:srgbClr val="292662"/>
                </a:solidFill>
                <a:rtl/>
              </a:rPr>
              <a:t>الأنشطة التعليمية والشبابية العالمية   </a:t>
            </a:r>
            <a:endParaRPr lang="ar-DZ" sz="1300" kern="100" dirty="0">
              <a:solidFill>
                <a:srgbClr val="292662"/>
              </a:solidFill>
            </a:endParaRPr>
          </a:p>
          <a:p>
            <a:pPr marL="391500" indent="-285750" algn="r" rtl="1">
              <a:lnSpc>
                <a:spcPct val="90000"/>
              </a:lnSpc>
              <a:spcAft>
                <a:spcPts val="800"/>
              </a:spcAft>
              <a:buBlip>
                <a:blip r:embed="rId7"/>
              </a:buBlip>
            </a:pPr>
            <a:r>
              <a:rPr lang="ar-DZ" sz="1300" kern="100" dirty="0">
                <a:solidFill>
                  <a:srgbClr val="292662"/>
                </a:solidFill>
                <a:rtl/>
              </a:rPr>
              <a:t>التنمية التنظيمية والقيادة   </a:t>
            </a:r>
            <a:endParaRPr lang="ar-DZ" sz="1300" kern="100" dirty="0">
              <a:solidFill>
                <a:srgbClr val="292662"/>
              </a:solidFill>
            </a:endParaRPr>
          </a:p>
          <a:p>
            <a:pPr marL="391500" lvl="0" indent="-285750" algn="r" rtl="1">
              <a:lnSpc>
                <a:spcPct val="90000"/>
              </a:lnSpc>
              <a:spcAft>
                <a:spcPts val="800"/>
              </a:spcAft>
              <a:buBlip>
                <a:blip r:embed="rId7"/>
              </a:buBlip>
            </a:pPr>
            <a:r>
              <a:rPr lang="ar-DZ" sz="1300" kern="100" dirty="0">
                <a:solidFill>
                  <a:srgbClr val="292662"/>
                </a:solidFill>
                <a:rtl/>
              </a:rPr>
              <a:t>العمليات الإقليمية والبرمجية (تقرير الرؤساء الإقليميين الذي يُقدَّم إلى رئيس مكتب العمليات الإقليمية)   </a:t>
            </a:r>
            <a:endParaRPr lang="ar-DZ" sz="1300" kern="100" dirty="0">
              <a:solidFill>
                <a:srgbClr val="292662"/>
              </a:solidFill>
            </a:endParaRPr>
          </a:p>
          <a:p>
            <a:pPr marL="391500" lvl="0" indent="-285750" algn="r" rtl="1">
              <a:lnSpc>
                <a:spcPct val="90000"/>
              </a:lnSpc>
              <a:spcAft>
                <a:spcPts val="800"/>
              </a:spcAft>
              <a:buBlip>
                <a:blip r:embed="rId7"/>
              </a:buBlip>
            </a:pPr>
            <a:r>
              <a:rPr lang="ar-DZ" sz="1300" kern="100" dirty="0">
                <a:solidFill>
                  <a:srgbClr val="292662"/>
                </a:solidFill>
                <a:rtl/>
              </a:rPr>
              <a:t>العلاقات الحكومية   </a:t>
            </a:r>
            <a:endParaRPr lang="ar-DZ" sz="1300" kern="100" dirty="0">
              <a:solidFill>
                <a:srgbClr val="292662"/>
              </a:solidFill>
            </a:endParaRPr>
          </a:p>
          <a:p>
            <a:pPr marL="391500" lvl="0" indent="-285750" algn="r" rtl="1">
              <a:lnSpc>
                <a:spcPct val="90000"/>
              </a:lnSpc>
              <a:spcAft>
                <a:spcPts val="800"/>
              </a:spcAft>
              <a:buBlip>
                <a:blip r:embed="rId7"/>
              </a:buBlip>
            </a:pPr>
            <a:r>
              <a:rPr lang="ar-DZ" sz="1300" kern="100" dirty="0">
                <a:solidFill>
                  <a:srgbClr val="292662"/>
                </a:solidFill>
                <a:rtl/>
              </a:rPr>
              <a:t>التسويق والاتصالات   </a:t>
            </a:r>
            <a:endParaRPr lang="ar-DZ" sz="1300" kern="100" dirty="0">
              <a:solidFill>
                <a:srgbClr val="292662"/>
              </a:solidFill>
            </a:endParaRPr>
          </a:p>
          <a:p>
            <a:pPr marL="391500" lvl="0" indent="-285750" algn="r" rtl="1">
              <a:lnSpc>
                <a:spcPct val="90000"/>
              </a:lnSpc>
              <a:spcAft>
                <a:spcPts val="800"/>
              </a:spcAft>
              <a:buBlip>
                <a:blip r:embed="rId7"/>
              </a:buBlip>
            </a:pPr>
            <a:r>
              <a:rPr lang="ar-DZ" sz="1300" kern="100" dirty="0">
                <a:solidFill>
                  <a:srgbClr val="292662"/>
                </a:solidFill>
                <a:rtl/>
              </a:rPr>
              <a:t>المعلومات والتكنولوجيا   </a:t>
            </a:r>
            <a:endParaRPr lang="ar-DZ" sz="1300" kern="100" dirty="0">
              <a:solidFill>
                <a:srgbClr val="292662"/>
              </a:solidFill>
            </a:endParaRPr>
          </a:p>
          <a:p>
            <a:pPr marL="391500" lvl="0" indent="-285750" algn="r" rtl="1">
              <a:lnSpc>
                <a:spcPct val="90000"/>
              </a:lnSpc>
              <a:spcAft>
                <a:spcPts val="800"/>
              </a:spcAft>
              <a:buBlip>
                <a:blip r:embed="rId7"/>
              </a:buBlip>
            </a:pPr>
            <a:r>
              <a:rPr lang="ar-DZ" sz="1300" kern="100" dirty="0">
                <a:solidFill>
                  <a:srgbClr val="292662"/>
                </a:solidFill>
                <a:rtl/>
              </a:rPr>
              <a:t>الشؤون القانونية   </a:t>
            </a:r>
            <a:endParaRPr lang="ar-DZ" sz="1300" kern="100" dirty="0">
              <a:solidFill>
                <a:srgbClr val="292662"/>
              </a:solidFill>
            </a:endParaRPr>
          </a:p>
          <a:p>
            <a:pPr marL="391500" lvl="0" indent="-285750" algn="r" rtl="1">
              <a:lnSpc>
                <a:spcPct val="90000"/>
              </a:lnSpc>
              <a:spcAft>
                <a:spcPts val="800"/>
              </a:spcAft>
              <a:buBlip>
                <a:blip r:embed="rId7"/>
              </a:buBlip>
            </a:pPr>
            <a:r>
              <a:rPr lang="ar-DZ" sz="1300" kern="100" dirty="0">
                <a:solidFill>
                  <a:srgbClr val="292662"/>
                </a:solidFill>
                <a:rtl/>
              </a:rPr>
              <a:t>الشؤون المالية   </a:t>
            </a:r>
            <a:endParaRPr lang="ar-DZ" sz="1300" kern="100" dirty="0">
              <a:solidFill>
                <a:srgbClr val="292662"/>
              </a:solidFill>
            </a:endParaRPr>
          </a:p>
          <a:p>
            <a:pPr marL="391500" indent="-285750" algn="r" rtl="1">
              <a:lnSpc>
                <a:spcPct val="90000"/>
              </a:lnSpc>
              <a:spcAft>
                <a:spcPts val="800"/>
              </a:spcAft>
              <a:buBlip>
                <a:blip r:embed="rId7"/>
              </a:buBlip>
            </a:pPr>
            <a:r>
              <a:rPr lang="ar-DZ" sz="1300" kern="100" dirty="0">
                <a:solidFill>
                  <a:srgbClr val="292662"/>
                </a:solidFill>
                <a:rtl/>
              </a:rPr>
              <a:t>الموارد البشرية   </a:t>
            </a:r>
            <a:endParaRPr lang="ar-DZ" sz="1300" kern="100" dirty="0">
              <a:solidFill>
                <a:srgbClr val="292662"/>
              </a:solidFill>
            </a:endParaRPr>
          </a:p>
        </p:txBody>
      </p:sp>
      <p:sp>
        <p:nvSpPr>
          <p:cNvPr id="79" name="TextBox 5">
            <a:extLst>
              <a:ext uri="{FF2B5EF4-FFF2-40B4-BE49-F238E27FC236}">
                <a16:creationId xmlns:a16="http://schemas.microsoft.com/office/drawing/2014/main" id="{FC7562F9-D9C3-8C17-46A4-1EA31BEAAEDC}"/>
              </a:ext>
            </a:extLst>
          </p:cNvPr>
          <p:cNvSpPr txBox="1">
            <a:spLocks/>
          </p:cNvSpPr>
          <p:nvPr/>
        </p:nvSpPr>
        <p:spPr>
          <a:xfrm>
            <a:off x="513937" y="4456290"/>
            <a:ext cx="908260" cy="387798"/>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dirty="0">
                <a:solidFill>
                  <a:srgbClr val="292662"/>
                </a:solidFill>
                <a:rtl/>
              </a:rPr>
              <a:t>الأولمبياد الخاص إفريقيا</a:t>
            </a:r>
          </a:p>
        </p:txBody>
      </p:sp>
      <p:sp>
        <p:nvSpPr>
          <p:cNvPr id="96" name="TextBox 5">
            <a:extLst>
              <a:ext uri="{FF2B5EF4-FFF2-40B4-BE49-F238E27FC236}">
                <a16:creationId xmlns:a16="http://schemas.microsoft.com/office/drawing/2014/main" id="{70612674-11AF-030F-8241-C716D4422DC3}"/>
              </a:ext>
            </a:extLst>
          </p:cNvPr>
          <p:cNvSpPr txBox="1">
            <a:spLocks/>
          </p:cNvSpPr>
          <p:nvPr/>
        </p:nvSpPr>
        <p:spPr>
          <a:xfrm>
            <a:off x="1596703" y="4317383"/>
            <a:ext cx="899552" cy="683264"/>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dirty="0">
                <a:solidFill>
                  <a:srgbClr val="292662"/>
                </a:solidFill>
                <a:rtl/>
              </a:rPr>
              <a:t>الأولمبياد الخاص آسيا والمحيط الهادئ</a:t>
            </a:r>
          </a:p>
        </p:txBody>
      </p:sp>
      <p:sp>
        <p:nvSpPr>
          <p:cNvPr id="97" name="TextBox 5">
            <a:extLst>
              <a:ext uri="{FF2B5EF4-FFF2-40B4-BE49-F238E27FC236}">
                <a16:creationId xmlns:a16="http://schemas.microsoft.com/office/drawing/2014/main" id="{6AD1229E-BF03-1D43-D36B-9887BCE7A417}"/>
              </a:ext>
            </a:extLst>
          </p:cNvPr>
          <p:cNvSpPr txBox="1">
            <a:spLocks/>
          </p:cNvSpPr>
          <p:nvPr/>
        </p:nvSpPr>
        <p:spPr>
          <a:xfrm>
            <a:off x="2660059" y="4391250"/>
            <a:ext cx="916534" cy="535531"/>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dirty="0">
                <a:solidFill>
                  <a:srgbClr val="292662"/>
                </a:solidFill>
                <a:rtl/>
              </a:rPr>
              <a:t>الأولمبياد الخاص شرق آسيا</a:t>
            </a:r>
          </a:p>
        </p:txBody>
      </p:sp>
      <p:sp>
        <p:nvSpPr>
          <p:cNvPr id="98" name="TextBox 5">
            <a:extLst>
              <a:ext uri="{FF2B5EF4-FFF2-40B4-BE49-F238E27FC236}">
                <a16:creationId xmlns:a16="http://schemas.microsoft.com/office/drawing/2014/main" id="{FD74B73C-D89B-3083-3842-D215AFBDC9DB}"/>
              </a:ext>
            </a:extLst>
          </p:cNvPr>
          <p:cNvSpPr txBox="1">
            <a:spLocks/>
          </p:cNvSpPr>
          <p:nvPr/>
        </p:nvSpPr>
        <p:spPr>
          <a:xfrm>
            <a:off x="3725547" y="4335850"/>
            <a:ext cx="918822" cy="646331"/>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spcAft>
                <a:spcPts val="800"/>
              </a:spcAft>
            </a:pPr>
            <a:r>
              <a:rPr lang="ar-DZ" sz="1200" kern="100" dirty="0">
                <a:solidFill>
                  <a:srgbClr val="292662"/>
                </a:solidFill>
                <a:rtl/>
              </a:rPr>
              <a:t>الأولمبياد الخاص أوروبا / أوراسيا</a:t>
            </a:r>
          </a:p>
        </p:txBody>
      </p:sp>
      <p:sp>
        <p:nvSpPr>
          <p:cNvPr id="99" name="TextBox 5">
            <a:extLst>
              <a:ext uri="{FF2B5EF4-FFF2-40B4-BE49-F238E27FC236}">
                <a16:creationId xmlns:a16="http://schemas.microsoft.com/office/drawing/2014/main" id="{50FA72F0-E987-B228-3D19-772CF2CCFDC4}"/>
              </a:ext>
            </a:extLst>
          </p:cNvPr>
          <p:cNvSpPr txBox="1">
            <a:spLocks/>
          </p:cNvSpPr>
          <p:nvPr/>
        </p:nvSpPr>
        <p:spPr>
          <a:xfrm>
            <a:off x="4811963" y="4391250"/>
            <a:ext cx="906462" cy="535531"/>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dirty="0">
                <a:solidFill>
                  <a:srgbClr val="292662"/>
                </a:solidFill>
                <a:rtl/>
              </a:rPr>
              <a:t>الأولمبياد الخاص أمريكا اللاتينية</a:t>
            </a:r>
          </a:p>
        </p:txBody>
      </p:sp>
      <p:sp>
        <p:nvSpPr>
          <p:cNvPr id="100" name="TextBox 5">
            <a:extLst>
              <a:ext uri="{FF2B5EF4-FFF2-40B4-BE49-F238E27FC236}">
                <a16:creationId xmlns:a16="http://schemas.microsoft.com/office/drawing/2014/main" id="{9A55858A-2851-5475-6DD0-DFAA77E1D319}"/>
              </a:ext>
            </a:extLst>
          </p:cNvPr>
          <p:cNvSpPr txBox="1">
            <a:spLocks/>
          </p:cNvSpPr>
          <p:nvPr/>
        </p:nvSpPr>
        <p:spPr>
          <a:xfrm>
            <a:off x="5875204" y="4335850"/>
            <a:ext cx="1236202" cy="646331"/>
          </a:xfrm>
          <a:prstGeom prst="rect">
            <a:avLst/>
          </a:prstGeom>
          <a:noFill/>
        </p:spPr>
        <p:txBody>
          <a:bodyPr wrap="square" rtlCol="1"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lgn="r" rtl="1"/>
            <a:r>
              <a:rPr lang="ar-DZ" sz="1200" dirty="0">
                <a:solidFill>
                  <a:srgbClr val="292662"/>
                </a:solidFill>
                <a:rtl/>
              </a:rPr>
              <a:t>الأولمبياد الخاص الشرق الأوسط / شمال إفريقيا</a:t>
            </a:r>
          </a:p>
        </p:txBody>
      </p:sp>
      <p:sp>
        <p:nvSpPr>
          <p:cNvPr id="101" name="TextBox 5">
            <a:extLst>
              <a:ext uri="{FF2B5EF4-FFF2-40B4-BE49-F238E27FC236}">
                <a16:creationId xmlns:a16="http://schemas.microsoft.com/office/drawing/2014/main" id="{B4D22E39-2660-EA3F-03EB-AD6443364BBB}"/>
              </a:ext>
            </a:extLst>
          </p:cNvPr>
          <p:cNvSpPr txBox="1">
            <a:spLocks/>
          </p:cNvSpPr>
          <p:nvPr/>
        </p:nvSpPr>
        <p:spPr>
          <a:xfrm>
            <a:off x="7255831" y="4335850"/>
            <a:ext cx="904463" cy="646331"/>
          </a:xfrm>
          <a:prstGeom prst="rect">
            <a:avLst/>
          </a:prstGeom>
          <a:noFill/>
        </p:spPr>
        <p:txBody>
          <a:bodyPr wrap="square" rtlCol="1"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lgn="r" rtl="1"/>
            <a:r>
              <a:rPr lang="ar-DZ" sz="1200" dirty="0">
                <a:solidFill>
                  <a:srgbClr val="292662"/>
                </a:solidFill>
                <a:rtl/>
              </a:rPr>
              <a:t>الأولمبياد الخاص أمريكا الشمالية</a:t>
            </a:r>
          </a:p>
        </p:txBody>
      </p:sp>
      <p:sp>
        <p:nvSpPr>
          <p:cNvPr id="105" name="TextBox 5">
            <a:extLst>
              <a:ext uri="{FF2B5EF4-FFF2-40B4-BE49-F238E27FC236}">
                <a16:creationId xmlns:a16="http://schemas.microsoft.com/office/drawing/2014/main" id="{6FF7EDBF-01E7-3935-4715-E6696B97D162}"/>
              </a:ext>
            </a:extLst>
          </p:cNvPr>
          <p:cNvSpPr txBox="1"/>
          <p:nvPr/>
        </p:nvSpPr>
        <p:spPr>
          <a:xfrm>
            <a:off x="1646094" y="5909348"/>
            <a:ext cx="1705574"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dirty="0">
                <a:solidFill>
                  <a:srgbClr val="292662"/>
                </a:solidFill>
                <a:effectLst/>
                <a:ea typeface="Yu Mincho" panose="020B0400000000000000" pitchFamily="18" charset="-128"/>
                <a:rtl/>
              </a:rPr>
              <a:t>البرامج الفرعية</a:t>
            </a:r>
            <a:endParaRPr lang="ar-DZ" i="1" dirty="0">
              <a:solidFill>
                <a:srgbClr val="292662"/>
              </a:solidFill>
              <a:ea typeface="Yu Mincho" panose="020B0400000000000000" pitchFamily="18" charset="-128"/>
            </a:endParaRPr>
          </a:p>
        </p:txBody>
      </p:sp>
      <p:sp>
        <p:nvSpPr>
          <p:cNvPr id="107" name="TextBox 5">
            <a:hlinkClick r:id="rId5" action="ppaction://hlinksldjump"/>
            <a:extLst>
              <a:ext uri="{FF2B5EF4-FFF2-40B4-BE49-F238E27FC236}">
                <a16:creationId xmlns:a16="http://schemas.microsoft.com/office/drawing/2014/main" id="{83784A9D-C91C-2964-E7F2-28AA8228AFE3}"/>
              </a:ext>
            </a:extLst>
          </p:cNvPr>
          <p:cNvSpPr txBox="1"/>
          <p:nvPr/>
        </p:nvSpPr>
        <p:spPr>
          <a:xfrm>
            <a:off x="4899746" y="5909348"/>
            <a:ext cx="1705574"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dirty="0">
                <a:solidFill>
                  <a:srgbClr val="F7F5E8"/>
                </a:solidFill>
                <a:effectLst/>
                <a:ea typeface="Yu Mincho" panose="020B0400000000000000" pitchFamily="18" charset="-128"/>
                <a:rtl/>
              </a:rPr>
              <a:t>البرامج المحلية</a:t>
            </a:r>
            <a:endParaRPr lang="ar-DZ" i="1" dirty="0">
              <a:solidFill>
                <a:srgbClr val="F7F5E8"/>
              </a:solidFill>
              <a:ea typeface="Yu Mincho" panose="020B0400000000000000" pitchFamily="18" charset="-128"/>
            </a:endParaRPr>
          </a:p>
        </p:txBody>
      </p:sp>
      <p:cxnSp>
        <p:nvCxnSpPr>
          <p:cNvPr id="115" name="Conector recto 114">
            <a:extLst>
              <a:ext uri="{FF2B5EF4-FFF2-40B4-BE49-F238E27FC236}">
                <a16:creationId xmlns:a16="http://schemas.microsoft.com/office/drawing/2014/main" id="{C95FF093-35AE-12BD-F7F9-D775F82FD0FE}"/>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537CDB53-A8DA-D817-538F-745A846D01A3}"/>
              </a:ext>
            </a:extLst>
          </p:cNvPr>
          <p:cNvSpPr txBox="1"/>
          <p:nvPr/>
        </p:nvSpPr>
        <p:spPr>
          <a:xfrm>
            <a:off x="811899" y="807489"/>
            <a:ext cx="5651500" cy="523220"/>
          </a:xfrm>
          <a:prstGeom prst="rect">
            <a:avLst/>
          </a:prstGeom>
          <a:noFill/>
        </p:spPr>
        <p:txBody>
          <a:bodyPr wrap="square" rtlCol="1">
            <a:spAutoFit/>
          </a:bodyPr>
          <a:lstStyle/>
          <a:p>
            <a:pPr algn="r" rtl="1"/>
            <a:r>
              <a:rPr lang="ar-DZ" sz="2800" b="1" dirty="0">
                <a:solidFill>
                  <a:srgbClr val="F6891F"/>
                </a:solidFill>
                <a:latin typeface="Ubuntu" panose="020B0504030602030204" pitchFamily="34" charset="0"/>
                <a:rtl/>
              </a:rPr>
              <a:t>الهيكل التنظيمي</a:t>
            </a:r>
          </a:p>
        </p:txBody>
      </p:sp>
      <p:grpSp>
        <p:nvGrpSpPr>
          <p:cNvPr id="15" name="Group 14">
            <a:extLst>
              <a:ext uri="{FF2B5EF4-FFF2-40B4-BE49-F238E27FC236}">
                <a16:creationId xmlns:a16="http://schemas.microsoft.com/office/drawing/2014/main" id="{FCE67A32-DE9D-A93C-5D3D-9F838A58DBD7}"/>
              </a:ext>
            </a:extLst>
          </p:cNvPr>
          <p:cNvGrpSpPr/>
          <p:nvPr/>
        </p:nvGrpSpPr>
        <p:grpSpPr>
          <a:xfrm>
            <a:off x="515939" y="5266620"/>
            <a:ext cx="7644355" cy="417815"/>
            <a:chOff x="515939" y="5266620"/>
            <a:chExt cx="7644355" cy="417815"/>
          </a:xfrm>
        </p:grpSpPr>
        <p:sp>
          <p:nvSpPr>
            <p:cNvPr id="16" name="Rectángulo: esquinas redondeadas 38">
              <a:hlinkClick r:id="rId3" action="ppaction://hlinksldjump"/>
              <a:extLst>
                <a:ext uri="{FF2B5EF4-FFF2-40B4-BE49-F238E27FC236}">
                  <a16:creationId xmlns:a16="http://schemas.microsoft.com/office/drawing/2014/main" id="{E5CCC7D7-676B-D061-48E6-44A6185364CA}"/>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0" name="TextBox 5">
              <a:hlinkClick r:id="rId3" action="ppaction://hlinksldjump"/>
              <a:extLst>
                <a:ext uri="{FF2B5EF4-FFF2-40B4-BE49-F238E27FC236}">
                  <a16:creationId xmlns:a16="http://schemas.microsoft.com/office/drawing/2014/main" id="{4DB92B25-A5D4-7F34-98E3-41289E04AEAD}"/>
                </a:ext>
              </a:extLst>
            </p:cNvPr>
            <p:cNvSpPr txBox="1"/>
            <p:nvPr/>
          </p:nvSpPr>
          <p:spPr>
            <a:xfrm>
              <a:off x="3698405" y="5306250"/>
              <a:ext cx="1279422"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dirty="0">
                  <a:solidFill>
                    <a:srgbClr val="292662"/>
                  </a:solidFill>
                  <a:effectLst/>
                  <a:latin typeface="Ubuntu Light" panose="020B0304030602030204" pitchFamily="34" charset="0"/>
                  <a:ea typeface="Yu Mincho" panose="020B0400000000000000" pitchFamily="18" charset="-128"/>
                  <a:rtl/>
                </a:rPr>
                <a:t>البرامج</a:t>
              </a:r>
              <a:endParaRPr lang="ar-DZ" b="1" i="1" dirty="0">
                <a:solidFill>
                  <a:srgbClr val="292662"/>
                </a:solidFill>
                <a:latin typeface="Ubuntu Light" panose="020B0304030602030204" pitchFamily="34" charset="0"/>
                <a:ea typeface="Yu Mincho" panose="020B0400000000000000" pitchFamily="18" charset="-128"/>
              </a:endParaRPr>
            </a:p>
          </p:txBody>
        </p:sp>
      </p:grpSp>
      <p:sp>
        <p:nvSpPr>
          <p:cNvPr id="3" name="Rectángulo 121">
            <a:extLst>
              <a:ext uri="{FF2B5EF4-FFF2-40B4-BE49-F238E27FC236}">
                <a16:creationId xmlns:a16="http://schemas.microsoft.com/office/drawing/2014/main" id="{991C6734-6166-47D4-0030-32BFB28CAA04}"/>
              </a:ext>
            </a:extLst>
          </p:cNvPr>
          <p:cNvSpPr/>
          <p:nvPr/>
        </p:nvSpPr>
        <p:spPr>
          <a:xfrm>
            <a:off x="-15817"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ar-DZ" dirty="0">
                <a:rtl val="0"/>
              </a:rPr>
              <a:t>t</a:t>
            </a:r>
          </a:p>
        </p:txBody>
      </p:sp>
      <p:sp>
        <p:nvSpPr>
          <p:cNvPr id="11" name="Rectángulo 119">
            <a:extLst>
              <a:ext uri="{FF2B5EF4-FFF2-40B4-BE49-F238E27FC236}">
                <a16:creationId xmlns:a16="http://schemas.microsoft.com/office/drawing/2014/main" id="{2B3AD0DD-0EE2-C148-8FD4-F51B10CF12B4}"/>
              </a:ext>
            </a:extLst>
          </p:cNvPr>
          <p:cNvSpPr/>
          <p:nvPr/>
        </p:nvSpPr>
        <p:spPr>
          <a:xfrm>
            <a:off x="2228623" y="2455911"/>
            <a:ext cx="7807063" cy="1912399"/>
          </a:xfrm>
          <a:prstGeom prst="roundRect">
            <a:avLst>
              <a:gd name="adj" fmla="val 50000"/>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2" name="TextBox 5">
            <a:extLst>
              <a:ext uri="{FF2B5EF4-FFF2-40B4-BE49-F238E27FC236}">
                <a16:creationId xmlns:a16="http://schemas.microsoft.com/office/drawing/2014/main" id="{0E16A646-7211-2DED-D2CE-D268BD61013C}"/>
              </a:ext>
            </a:extLst>
          </p:cNvPr>
          <p:cNvSpPr txBox="1"/>
          <p:nvPr/>
        </p:nvSpPr>
        <p:spPr>
          <a:xfrm>
            <a:off x="2939098" y="2611479"/>
            <a:ext cx="6324168" cy="1287532"/>
          </a:xfrm>
          <a:prstGeom prst="rect">
            <a:avLst/>
          </a:prstGeom>
          <a:noFill/>
          <a:ln>
            <a:noFill/>
          </a:ln>
          <a:effectLst/>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r" rtl="1">
              <a:lnSpc>
                <a:spcPct val="110000"/>
              </a:lnSpc>
            </a:pPr>
            <a:r>
              <a:rPr lang="ar-DZ" sz="1800" dirty="0">
                <a:solidFill>
                  <a:srgbClr val="292662"/>
                </a:solidFill>
                <a:effectLst/>
                <a:ea typeface="Yu Mincho" panose="020B0400000000000000" pitchFamily="18" charset="-128"/>
                <a:rtl/>
              </a:rPr>
              <a:t>فريق القيادة العالمي </a:t>
            </a:r>
            <a:r>
              <a:rPr lang="ar-DZ" sz="1800" b="1" dirty="0">
                <a:solidFill>
                  <a:srgbClr val="F6891F"/>
                </a:solidFill>
                <a:effectLst/>
                <a:ea typeface="Yu Mincho" panose="020B0400000000000000" pitchFamily="18" charset="-128"/>
                <a:rtl val="0"/>
              </a:rPr>
              <a:t>(GLT)</a:t>
            </a:r>
            <a:r>
              <a:rPr lang="ar-DZ" sz="1800" dirty="0">
                <a:solidFill>
                  <a:srgbClr val="292662"/>
                </a:solidFill>
                <a:effectLst/>
                <a:ea typeface="Yu Mincho" panose="020B0400000000000000" pitchFamily="18" charset="-128"/>
                <a:rtl/>
              </a:rPr>
              <a:t> هو فريق من أفراد الإدارة العُليا في الأولمبياد الخاص الدولي </a:t>
            </a:r>
            <a:r>
              <a:rPr lang="ar-DZ" sz="1800" dirty="0">
                <a:solidFill>
                  <a:srgbClr val="292662"/>
                </a:solidFill>
                <a:effectLst/>
                <a:ea typeface="Yu Mincho" panose="020B0400000000000000" pitchFamily="18" charset="-128"/>
                <a:rtl val="0"/>
              </a:rPr>
              <a:t>(SOI)</a:t>
            </a:r>
            <a:r>
              <a:rPr lang="ar-DZ" sz="1800" dirty="0">
                <a:solidFill>
                  <a:srgbClr val="292662"/>
                </a:solidFill>
                <a:effectLst/>
                <a:ea typeface="Yu Mincho" panose="020B0400000000000000" pitchFamily="18" charset="-128"/>
                <a:rtl/>
              </a:rPr>
              <a:t> يتميَّز بدرجةٍ كبيرةٍ من الخبرة في الشركات والمنظمات غير الربحية. ويضم الفريق قادة الأقسام الرئيسية في المنظمة، ويُقدِّم فريق القيادة العالمي </a:t>
            </a:r>
            <a:r>
              <a:rPr lang="ar-DZ" sz="1800" dirty="0">
                <a:solidFill>
                  <a:srgbClr val="292662"/>
                </a:solidFill>
                <a:effectLst/>
                <a:ea typeface="Yu Mincho" panose="020B0400000000000000" pitchFamily="18" charset="-128"/>
                <a:rtl val="0"/>
              </a:rPr>
              <a:t>(GLT)</a:t>
            </a:r>
            <a:r>
              <a:rPr lang="ar-DZ" sz="1800" dirty="0">
                <a:solidFill>
                  <a:srgbClr val="292662"/>
                </a:solidFill>
                <a:effectLst/>
                <a:ea typeface="Yu Mincho" panose="020B0400000000000000" pitchFamily="18" charset="-128"/>
                <a:rtl/>
              </a:rPr>
              <a:t> تقاريرَ إلى مجلس الإدارة ويتخذ القرارات المهمة للمنظمة.</a:t>
            </a:r>
            <a:endParaRPr lang="ar-DZ" sz="2400" b="1" i="1" dirty="0">
              <a:solidFill>
                <a:srgbClr val="292662"/>
              </a:solidFill>
              <a:ea typeface="Yu Mincho" panose="020B0400000000000000" pitchFamily="18" charset="-128"/>
            </a:endParaRPr>
          </a:p>
        </p:txBody>
      </p:sp>
    </p:spTree>
    <p:extLst>
      <p:ext uri="{BB962C8B-B14F-4D97-AF65-F5344CB8AC3E}">
        <p14:creationId xmlns:p14="http://schemas.microsoft.com/office/powerpoint/2010/main" val="899207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F8916BC-4192-A80C-FAFB-53AC72FB352A}"/>
              </a:ext>
            </a:extLst>
          </p:cNvPr>
          <p:cNvSpPr>
            <a:spLocks noGrp="1"/>
          </p:cNvSpPr>
          <p:nvPr>
            <p:ph type="body" sz="quarter" idx="11"/>
          </p:nvPr>
        </p:nvSpPr>
        <p:spPr>
          <a:xfrm>
            <a:off x="716278" y="3052962"/>
            <a:ext cx="4681537" cy="630156"/>
          </a:xfrm>
        </p:spPr>
        <p:txBody>
          <a:bodyPr rtlCol="1">
            <a:normAutofit/>
          </a:bodyPr>
          <a:lstStyle/>
          <a:p>
            <a:pPr algn="l" rtl="1"/>
            <a:r>
              <a:rPr lang="ar-xm" dirty="0">
                <a:latin typeface="Arial" panose="020B0604020202020204" pitchFamily="34" charset="0"/>
                <a:cs typeface="Arial" panose="020B0604020202020204" pitchFamily="34" charset="0"/>
                <a:rtl/>
              </a:rPr>
              <a:t>اليوم الأول</a:t>
            </a:r>
          </a:p>
        </p:txBody>
      </p:sp>
    </p:spTree>
    <p:extLst>
      <p:ext uri="{BB962C8B-B14F-4D97-AF65-F5344CB8AC3E}">
        <p14:creationId xmlns:p14="http://schemas.microsoft.com/office/powerpoint/2010/main" val="3293065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A16E6-CAFE-3399-965D-5E3429D98D8D}"/>
            </a:ext>
          </a:extLst>
        </p:cNvPr>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80E34A8D-AF56-7DD7-04EF-A0C807391684}"/>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5FC46AD3-7EC7-3D72-4630-BF5D6FE3928B}"/>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1" anchor="ctr"/>
          <a:lstStyle/>
          <a:p>
            <a:pPr algn="ctr" rtl="1"/>
            <a:endParaRPr lang="ar-DZ" dirty="0"/>
          </a:p>
        </p:txBody>
      </p:sp>
      <p:cxnSp>
        <p:nvCxnSpPr>
          <p:cNvPr id="77" name="Conector recto 76">
            <a:extLst>
              <a:ext uri="{FF2B5EF4-FFF2-40B4-BE49-F238E27FC236}">
                <a16:creationId xmlns:a16="http://schemas.microsoft.com/office/drawing/2014/main" id="{713F7FA3-00A5-AD38-3F28-E8EBCA2BF066}"/>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F4512D33-1E2C-20EF-003A-AF65531C842A}"/>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491630E6-0F1A-13C9-60E0-0C2D0A9F006E}"/>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9" name="Rectángulo: esquinas redondeadas 8">
            <a:hlinkClick r:id="rId4" action="ppaction://hlinksldjump"/>
            <a:extLst>
              <a:ext uri="{FF2B5EF4-FFF2-40B4-BE49-F238E27FC236}">
                <a16:creationId xmlns:a16="http://schemas.microsoft.com/office/drawing/2014/main" id="{639AF20B-3E2F-1E67-9D88-1C97B2BAB38E}"/>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0" name="Rectángulo: esquinas redondeadas 9">
            <a:extLst>
              <a:ext uri="{FF2B5EF4-FFF2-40B4-BE49-F238E27FC236}">
                <a16:creationId xmlns:a16="http://schemas.microsoft.com/office/drawing/2014/main" id="{12FC0BB8-18ED-1B4B-E4AE-4D9EE0B3F418}"/>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7" name="Rectángulo: esquinas redondeadas 16">
            <a:extLst>
              <a:ext uri="{FF2B5EF4-FFF2-40B4-BE49-F238E27FC236}">
                <a16:creationId xmlns:a16="http://schemas.microsoft.com/office/drawing/2014/main" id="{6352D827-1901-E505-805D-CE2AC8035CF7}"/>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8" name="Rectángulo: esquinas redondeadas 17">
            <a:extLst>
              <a:ext uri="{FF2B5EF4-FFF2-40B4-BE49-F238E27FC236}">
                <a16:creationId xmlns:a16="http://schemas.microsoft.com/office/drawing/2014/main" id="{6D05549C-DBB6-69DD-E86B-45149888C6CE}"/>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9" name="Rectángulo: esquinas redondeadas 18">
            <a:extLst>
              <a:ext uri="{FF2B5EF4-FFF2-40B4-BE49-F238E27FC236}">
                <a16:creationId xmlns:a16="http://schemas.microsoft.com/office/drawing/2014/main" id="{668CB6A5-2AE0-82D8-31AF-01B9AC0D003E}"/>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3" name="Rectángulo: esquinas redondeadas 22">
            <a:extLst>
              <a:ext uri="{FF2B5EF4-FFF2-40B4-BE49-F238E27FC236}">
                <a16:creationId xmlns:a16="http://schemas.microsoft.com/office/drawing/2014/main" id="{62987841-8841-6847-5343-F49420663294}"/>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4" name="Rectángulo: esquinas redondeadas 23">
            <a:extLst>
              <a:ext uri="{FF2B5EF4-FFF2-40B4-BE49-F238E27FC236}">
                <a16:creationId xmlns:a16="http://schemas.microsoft.com/office/drawing/2014/main" id="{1111397C-0783-6485-A898-6CEFEDA2A428}"/>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6" name="Rectángulo: esquinas redondeadas 25">
            <a:extLst>
              <a:ext uri="{FF2B5EF4-FFF2-40B4-BE49-F238E27FC236}">
                <a16:creationId xmlns:a16="http://schemas.microsoft.com/office/drawing/2014/main" id="{7F17F161-7CC8-E3DD-2A88-DAE369B863BF}"/>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7" name="Rectángulo: esquinas redondeadas 26">
            <a:hlinkClick r:id="rId3" action="ppaction://hlinksldjump"/>
            <a:extLst>
              <a:ext uri="{FF2B5EF4-FFF2-40B4-BE49-F238E27FC236}">
                <a16:creationId xmlns:a16="http://schemas.microsoft.com/office/drawing/2014/main" id="{F9B97E11-2449-DEE5-B763-5E0FC77006EB}"/>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8" name="Rectángulo: esquinas redondeadas 27">
            <a:extLst>
              <a:ext uri="{FF2B5EF4-FFF2-40B4-BE49-F238E27FC236}">
                <a16:creationId xmlns:a16="http://schemas.microsoft.com/office/drawing/2014/main" id="{5F79947D-BFDB-BFE2-5BEB-FA8E8B7B1708}"/>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39" name="Rectángulo: esquinas redondeadas 38">
            <a:hlinkClick r:id="rId5" action="ppaction://hlinksldjump"/>
            <a:extLst>
              <a:ext uri="{FF2B5EF4-FFF2-40B4-BE49-F238E27FC236}">
                <a16:creationId xmlns:a16="http://schemas.microsoft.com/office/drawing/2014/main" id="{A954D87D-4773-75B3-2E59-4275394AA9A6}"/>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40" name="Rectángulo: esquinas redondeadas 39">
            <a:extLst>
              <a:ext uri="{FF2B5EF4-FFF2-40B4-BE49-F238E27FC236}">
                <a16:creationId xmlns:a16="http://schemas.microsoft.com/office/drawing/2014/main" id="{3C151D04-4974-3376-86ED-55EC16F15EDB}"/>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62" name="Rectángulo: esquinas redondeadas 61">
            <a:hlinkClick r:id="rId6" action="ppaction://hlinksldjump"/>
            <a:extLst>
              <a:ext uri="{FF2B5EF4-FFF2-40B4-BE49-F238E27FC236}">
                <a16:creationId xmlns:a16="http://schemas.microsoft.com/office/drawing/2014/main" id="{4021559C-C12C-F506-A8E2-27E2DDAB0A14}"/>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6" name="Rectángulo: esquinas redondeadas 5">
            <a:hlinkClick r:id="rId7" action="ppaction://hlinksldjump"/>
            <a:extLst>
              <a:ext uri="{FF2B5EF4-FFF2-40B4-BE49-F238E27FC236}">
                <a16:creationId xmlns:a16="http://schemas.microsoft.com/office/drawing/2014/main" id="{42228BEB-07E9-30F5-7C81-CF51E9FB29F4}"/>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latin typeface="Ubuntu Light" panose="020B0304030602030204" pitchFamily="34" charset="0"/>
            </a:endParaRPr>
          </a:p>
        </p:txBody>
      </p:sp>
      <p:sp>
        <p:nvSpPr>
          <p:cNvPr id="63" name="TextBox 5">
            <a:hlinkClick r:id="rId7" action="ppaction://hlinksldjump"/>
            <a:extLst>
              <a:ext uri="{FF2B5EF4-FFF2-40B4-BE49-F238E27FC236}">
                <a16:creationId xmlns:a16="http://schemas.microsoft.com/office/drawing/2014/main" id="{DC23D9B9-27C7-6D82-CDC4-5B5501F1933F}"/>
              </a:ext>
            </a:extLst>
          </p:cNvPr>
          <p:cNvSpPr txBox="1"/>
          <p:nvPr/>
        </p:nvSpPr>
        <p:spPr>
          <a:xfrm>
            <a:off x="4478826" y="1586004"/>
            <a:ext cx="3068886"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dirty="0">
                <a:solidFill>
                  <a:srgbClr val="292662"/>
                </a:solidFill>
                <a:effectLst/>
                <a:latin typeface="Ubuntu Light" panose="020B0304030602030204" pitchFamily="34" charset="0"/>
                <a:ea typeface="Yu Mincho" panose="020B0400000000000000" pitchFamily="18" charset="-128"/>
                <a:rtl/>
              </a:rPr>
              <a:t>مجلس إدارة الأولمبياد الخاص الدولي ولجانه</a:t>
            </a:r>
            <a:endParaRPr lang="ar-DZ" b="1" i="1" dirty="0">
              <a:solidFill>
                <a:srgbClr val="292662"/>
              </a:solidFill>
              <a:latin typeface="Ubuntu Light" panose="020B0304030602030204" pitchFamily="34" charset="0"/>
              <a:ea typeface="Yu Mincho" panose="020B0400000000000000" pitchFamily="18" charset="-128"/>
            </a:endParaRPr>
          </a:p>
        </p:txBody>
      </p:sp>
      <p:sp>
        <p:nvSpPr>
          <p:cNvPr id="64" name="TextBox 5">
            <a:hlinkClick r:id="rId3" action="ppaction://hlinksldjump"/>
            <a:extLst>
              <a:ext uri="{FF2B5EF4-FFF2-40B4-BE49-F238E27FC236}">
                <a16:creationId xmlns:a16="http://schemas.microsoft.com/office/drawing/2014/main" id="{B31D7F83-86A7-E547-FAC4-04099050C899}"/>
              </a:ext>
            </a:extLst>
          </p:cNvPr>
          <p:cNvSpPr txBox="1"/>
          <p:nvPr/>
        </p:nvSpPr>
        <p:spPr>
          <a:xfrm>
            <a:off x="5070204" y="2338720"/>
            <a:ext cx="2051593"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dirty="0">
                <a:solidFill>
                  <a:srgbClr val="F7F5E8"/>
                </a:solidFill>
                <a:effectLst/>
                <a:latin typeface="Ubuntu Light" panose="020B0304030602030204" pitchFamily="34" charset="0"/>
                <a:ea typeface="Yu Mincho" panose="020B0400000000000000" pitchFamily="18" charset="-128"/>
                <a:rtl/>
              </a:rPr>
              <a:t>الأولمبياد الخاص الدولي </a:t>
            </a:r>
            <a:r>
              <a:rPr lang="ar-DZ" b="1" dirty="0">
                <a:solidFill>
                  <a:srgbClr val="F7F5E8"/>
                </a:solidFill>
                <a:effectLst/>
                <a:latin typeface="Ubuntu Light" panose="020B0304030602030204" pitchFamily="34" charset="0"/>
                <a:ea typeface="Yu Mincho" panose="020B0400000000000000" pitchFamily="18" charset="-128"/>
                <a:rtl val="0"/>
              </a:rPr>
              <a:t>(SOI)</a:t>
            </a:r>
            <a:endParaRPr lang="ar-DZ" b="1" i="1" dirty="0">
              <a:solidFill>
                <a:srgbClr val="F7F5E8"/>
              </a:solidFill>
              <a:latin typeface="Ubuntu Light" panose="020B0304030602030204" pitchFamily="34" charset="0"/>
              <a:ea typeface="Yu Mincho" panose="020B0400000000000000" pitchFamily="18" charset="-128"/>
            </a:endParaRPr>
          </a:p>
        </p:txBody>
      </p:sp>
      <p:sp>
        <p:nvSpPr>
          <p:cNvPr id="65" name="TextBox 5">
            <a:hlinkClick r:id="rId4" action="ppaction://hlinksldjump"/>
            <a:extLst>
              <a:ext uri="{FF2B5EF4-FFF2-40B4-BE49-F238E27FC236}">
                <a16:creationId xmlns:a16="http://schemas.microsoft.com/office/drawing/2014/main" id="{AB2F6E43-0D8A-33FA-2017-845EF4C054F9}"/>
              </a:ext>
            </a:extLst>
          </p:cNvPr>
          <p:cNvSpPr txBox="1"/>
          <p:nvPr/>
        </p:nvSpPr>
        <p:spPr>
          <a:xfrm>
            <a:off x="4879760" y="3133242"/>
            <a:ext cx="2505505"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dirty="0">
                <a:solidFill>
                  <a:srgbClr val="F7F5E8"/>
                </a:solidFill>
                <a:effectLst/>
                <a:ea typeface="Yu Mincho" panose="020B0400000000000000" pitchFamily="18" charset="-128"/>
                <a:rtl/>
              </a:rPr>
              <a:t>الرؤساء الإقليميون والمديرون الإداريون)</a:t>
            </a:r>
            <a:endParaRPr lang="ar-DZ" i="1" dirty="0">
              <a:solidFill>
                <a:srgbClr val="F7F5E8"/>
              </a:solidFill>
              <a:ea typeface="Yu Mincho" panose="020B0400000000000000" pitchFamily="18" charset="-128"/>
            </a:endParaRPr>
          </a:p>
        </p:txBody>
      </p:sp>
      <p:sp>
        <p:nvSpPr>
          <p:cNvPr id="69" name="TextBox 5">
            <a:hlinkClick r:id="rId3" action="ppaction://hlinksldjump"/>
            <a:extLst>
              <a:ext uri="{FF2B5EF4-FFF2-40B4-BE49-F238E27FC236}">
                <a16:creationId xmlns:a16="http://schemas.microsoft.com/office/drawing/2014/main" id="{A1BD30A6-61C2-FB77-D403-988E1B492C4B}"/>
              </a:ext>
            </a:extLst>
          </p:cNvPr>
          <p:cNvSpPr txBox="1">
            <a:spLocks/>
          </p:cNvSpPr>
          <p:nvPr/>
        </p:nvSpPr>
        <p:spPr>
          <a:xfrm>
            <a:off x="8852898" y="1689572"/>
            <a:ext cx="2823165"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dirty="0">
                <a:solidFill>
                  <a:srgbClr val="F7F5E8"/>
                </a:solidFill>
                <a:effectLst/>
                <a:latin typeface="Ubuntu Light" panose="020B0304030602030204" pitchFamily="34" charset="0"/>
                <a:ea typeface="Yu Mincho" panose="020B0400000000000000" pitchFamily="18" charset="-128"/>
                <a:rtl/>
              </a:rPr>
              <a:t>فريق القيادة العالمي </a:t>
            </a:r>
            <a:r>
              <a:rPr lang="ar-DZ" b="1" dirty="0">
                <a:solidFill>
                  <a:srgbClr val="F7F5E8"/>
                </a:solidFill>
                <a:effectLst/>
                <a:latin typeface="Ubuntu Light" panose="020B0304030602030204" pitchFamily="34" charset="0"/>
                <a:ea typeface="Yu Mincho" panose="020B0400000000000000" pitchFamily="18" charset="-128"/>
                <a:rtl val="0"/>
              </a:rPr>
              <a:t>(GLT)</a:t>
            </a:r>
            <a:endParaRPr lang="ar-DZ" b="1" i="1" dirty="0">
              <a:solidFill>
                <a:srgbClr val="F7F5E8"/>
              </a:solidFill>
              <a:latin typeface="Ubuntu Light" panose="020B0304030602030204" pitchFamily="34" charset="0"/>
              <a:ea typeface="Yu Mincho" panose="020B0400000000000000" pitchFamily="18" charset="-128"/>
            </a:endParaRPr>
          </a:p>
        </p:txBody>
      </p:sp>
      <p:sp>
        <p:nvSpPr>
          <p:cNvPr id="78" name="TextBox 5">
            <a:extLst>
              <a:ext uri="{FF2B5EF4-FFF2-40B4-BE49-F238E27FC236}">
                <a16:creationId xmlns:a16="http://schemas.microsoft.com/office/drawing/2014/main" id="{E3E91C18-63E4-995A-C09E-A5091118B78E}"/>
              </a:ext>
            </a:extLst>
          </p:cNvPr>
          <p:cNvSpPr txBox="1">
            <a:spLocks/>
          </p:cNvSpPr>
          <p:nvPr/>
        </p:nvSpPr>
        <p:spPr>
          <a:xfrm>
            <a:off x="8888937" y="2432498"/>
            <a:ext cx="2774562" cy="3458896"/>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gn="r" rtl="1">
              <a:lnSpc>
                <a:spcPct val="90000"/>
              </a:lnSpc>
              <a:spcAft>
                <a:spcPts val="800"/>
              </a:spcAft>
              <a:buBlip>
                <a:blip r:embed="rId8"/>
              </a:buBlip>
            </a:pPr>
            <a:r>
              <a:rPr lang="ar-DZ" sz="1300" kern="100" dirty="0">
                <a:solidFill>
                  <a:srgbClr val="292662"/>
                </a:solidFill>
                <a:rtl/>
              </a:rPr>
              <a:t>الرياضات والمسابقات</a:t>
            </a:r>
          </a:p>
          <a:p>
            <a:pPr marL="391500" indent="-285750" algn="r" rtl="1">
              <a:lnSpc>
                <a:spcPct val="90000"/>
              </a:lnSpc>
              <a:spcAft>
                <a:spcPts val="800"/>
              </a:spcAft>
              <a:buBlip>
                <a:blip r:embed="rId8"/>
              </a:buBlip>
            </a:pPr>
            <a:r>
              <a:rPr lang="ar-DZ" sz="1300" kern="100" dirty="0">
                <a:solidFill>
                  <a:srgbClr val="292662"/>
                </a:solidFill>
                <a:rtl/>
              </a:rPr>
              <a:t>الصحة </a:t>
            </a:r>
          </a:p>
          <a:p>
            <a:pPr marL="391500" indent="-285750" algn="r" rtl="1">
              <a:lnSpc>
                <a:spcPct val="90000"/>
              </a:lnSpc>
              <a:spcAft>
                <a:spcPts val="800"/>
              </a:spcAft>
              <a:buBlip>
                <a:blip r:embed="rId8"/>
              </a:buBlip>
            </a:pPr>
            <a:r>
              <a:rPr lang="ar-DZ" sz="1300" kern="100" dirty="0">
                <a:solidFill>
                  <a:srgbClr val="292662"/>
                </a:solidFill>
                <a:rtl/>
              </a:rPr>
              <a:t>الأنشطة التعليمية والشبابية العالمية   </a:t>
            </a:r>
            <a:endParaRPr lang="ar-DZ" sz="1300" kern="100" dirty="0">
              <a:solidFill>
                <a:srgbClr val="292662"/>
              </a:solidFill>
            </a:endParaRPr>
          </a:p>
          <a:p>
            <a:pPr marL="391500" indent="-285750" algn="r" rtl="1">
              <a:lnSpc>
                <a:spcPct val="90000"/>
              </a:lnSpc>
              <a:spcAft>
                <a:spcPts val="800"/>
              </a:spcAft>
              <a:buBlip>
                <a:blip r:embed="rId8"/>
              </a:buBlip>
            </a:pPr>
            <a:r>
              <a:rPr lang="ar-DZ" sz="1300" kern="100" dirty="0">
                <a:solidFill>
                  <a:srgbClr val="292662"/>
                </a:solidFill>
                <a:rtl/>
              </a:rPr>
              <a:t>التنمية التنظيمية والقيادة   </a:t>
            </a:r>
            <a:endParaRPr lang="ar-DZ" sz="1300" kern="100" dirty="0">
              <a:solidFill>
                <a:srgbClr val="292662"/>
              </a:solidFill>
            </a:endParaRPr>
          </a:p>
          <a:p>
            <a:pPr marL="391500" lvl="0" indent="-285750" algn="r" rtl="1">
              <a:lnSpc>
                <a:spcPct val="90000"/>
              </a:lnSpc>
              <a:spcAft>
                <a:spcPts val="800"/>
              </a:spcAft>
              <a:buBlip>
                <a:blip r:embed="rId8"/>
              </a:buBlip>
            </a:pPr>
            <a:r>
              <a:rPr lang="ar-DZ" sz="1300" kern="100" dirty="0">
                <a:solidFill>
                  <a:srgbClr val="292662"/>
                </a:solidFill>
                <a:rtl/>
              </a:rPr>
              <a:t>العمليات الإقليمية والبرمجية (تقرير الرؤساء الإقليميين الذي يُقدَّم إلى رئيس مكتب العمليات الإقليمية)   </a:t>
            </a:r>
            <a:endParaRPr lang="ar-DZ" sz="1300" kern="100" dirty="0">
              <a:solidFill>
                <a:srgbClr val="292662"/>
              </a:solidFill>
            </a:endParaRPr>
          </a:p>
          <a:p>
            <a:pPr marL="391500" lvl="0" indent="-285750" algn="r" rtl="1">
              <a:lnSpc>
                <a:spcPct val="90000"/>
              </a:lnSpc>
              <a:spcAft>
                <a:spcPts val="800"/>
              </a:spcAft>
              <a:buBlip>
                <a:blip r:embed="rId8"/>
              </a:buBlip>
            </a:pPr>
            <a:r>
              <a:rPr lang="ar-DZ" sz="1300" kern="100" dirty="0">
                <a:solidFill>
                  <a:srgbClr val="292662"/>
                </a:solidFill>
                <a:rtl/>
              </a:rPr>
              <a:t>العلاقات الحكومية   </a:t>
            </a:r>
            <a:endParaRPr lang="ar-DZ" sz="1300" kern="100" dirty="0">
              <a:solidFill>
                <a:srgbClr val="292662"/>
              </a:solidFill>
            </a:endParaRPr>
          </a:p>
          <a:p>
            <a:pPr marL="391500" lvl="0" indent="-285750" algn="r" rtl="1">
              <a:lnSpc>
                <a:spcPct val="90000"/>
              </a:lnSpc>
              <a:spcAft>
                <a:spcPts val="800"/>
              </a:spcAft>
              <a:buBlip>
                <a:blip r:embed="rId8"/>
              </a:buBlip>
            </a:pPr>
            <a:r>
              <a:rPr lang="ar-DZ" sz="1300" kern="100" dirty="0">
                <a:solidFill>
                  <a:srgbClr val="292662"/>
                </a:solidFill>
                <a:rtl/>
              </a:rPr>
              <a:t>التسويق والاتصالات   </a:t>
            </a:r>
            <a:endParaRPr lang="ar-DZ" sz="1300" kern="100" dirty="0">
              <a:solidFill>
                <a:srgbClr val="292662"/>
              </a:solidFill>
            </a:endParaRPr>
          </a:p>
          <a:p>
            <a:pPr marL="391500" lvl="0" indent="-285750" algn="r" rtl="1">
              <a:lnSpc>
                <a:spcPct val="90000"/>
              </a:lnSpc>
              <a:spcAft>
                <a:spcPts val="800"/>
              </a:spcAft>
              <a:buBlip>
                <a:blip r:embed="rId8"/>
              </a:buBlip>
            </a:pPr>
            <a:r>
              <a:rPr lang="ar-DZ" sz="1300" kern="100" dirty="0">
                <a:solidFill>
                  <a:srgbClr val="292662"/>
                </a:solidFill>
                <a:rtl/>
              </a:rPr>
              <a:t>المعلومات والتكنولوجيا   </a:t>
            </a:r>
            <a:endParaRPr lang="ar-DZ" sz="1300" kern="100" dirty="0">
              <a:solidFill>
                <a:srgbClr val="292662"/>
              </a:solidFill>
            </a:endParaRPr>
          </a:p>
          <a:p>
            <a:pPr marL="391500" lvl="0" indent="-285750" algn="r" rtl="1">
              <a:lnSpc>
                <a:spcPct val="90000"/>
              </a:lnSpc>
              <a:spcAft>
                <a:spcPts val="800"/>
              </a:spcAft>
              <a:buBlip>
                <a:blip r:embed="rId8"/>
              </a:buBlip>
            </a:pPr>
            <a:r>
              <a:rPr lang="ar-DZ" sz="1300" kern="100" dirty="0">
                <a:solidFill>
                  <a:srgbClr val="292662"/>
                </a:solidFill>
                <a:rtl/>
              </a:rPr>
              <a:t>الشؤون القانونية   </a:t>
            </a:r>
            <a:endParaRPr lang="ar-DZ" sz="1300" kern="100" dirty="0">
              <a:solidFill>
                <a:srgbClr val="292662"/>
              </a:solidFill>
            </a:endParaRPr>
          </a:p>
          <a:p>
            <a:pPr marL="391500" lvl="0" indent="-285750" algn="r" rtl="1">
              <a:lnSpc>
                <a:spcPct val="90000"/>
              </a:lnSpc>
              <a:spcAft>
                <a:spcPts val="800"/>
              </a:spcAft>
              <a:buBlip>
                <a:blip r:embed="rId8"/>
              </a:buBlip>
            </a:pPr>
            <a:r>
              <a:rPr lang="ar-DZ" sz="1300" kern="100" dirty="0">
                <a:solidFill>
                  <a:srgbClr val="292662"/>
                </a:solidFill>
                <a:rtl/>
              </a:rPr>
              <a:t>الشؤون المالية   </a:t>
            </a:r>
            <a:endParaRPr lang="ar-DZ" sz="1300" kern="100" dirty="0">
              <a:solidFill>
                <a:srgbClr val="292662"/>
              </a:solidFill>
            </a:endParaRPr>
          </a:p>
          <a:p>
            <a:pPr marL="391500" indent="-285750" algn="r" rtl="1">
              <a:lnSpc>
                <a:spcPct val="90000"/>
              </a:lnSpc>
              <a:spcAft>
                <a:spcPts val="800"/>
              </a:spcAft>
              <a:buBlip>
                <a:blip r:embed="rId8"/>
              </a:buBlip>
            </a:pPr>
            <a:r>
              <a:rPr lang="ar-DZ" sz="1300" kern="100" dirty="0">
                <a:solidFill>
                  <a:srgbClr val="292662"/>
                </a:solidFill>
                <a:rtl/>
              </a:rPr>
              <a:t>الموارد البشرية   </a:t>
            </a:r>
            <a:endParaRPr lang="ar-DZ" sz="1300" kern="100" dirty="0">
              <a:solidFill>
                <a:srgbClr val="292662"/>
              </a:solidFill>
            </a:endParaRPr>
          </a:p>
        </p:txBody>
      </p:sp>
      <p:sp>
        <p:nvSpPr>
          <p:cNvPr id="79" name="TextBox 5">
            <a:extLst>
              <a:ext uri="{FF2B5EF4-FFF2-40B4-BE49-F238E27FC236}">
                <a16:creationId xmlns:a16="http://schemas.microsoft.com/office/drawing/2014/main" id="{A14259FB-5394-0E10-9B37-F8CCD6EB6450}"/>
              </a:ext>
            </a:extLst>
          </p:cNvPr>
          <p:cNvSpPr txBox="1">
            <a:spLocks/>
          </p:cNvSpPr>
          <p:nvPr/>
        </p:nvSpPr>
        <p:spPr>
          <a:xfrm>
            <a:off x="513937" y="4456290"/>
            <a:ext cx="908260" cy="387798"/>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dirty="0">
                <a:solidFill>
                  <a:srgbClr val="292662"/>
                </a:solidFill>
                <a:rtl/>
              </a:rPr>
              <a:t>الأولمبياد الخاص إفريقيا</a:t>
            </a:r>
          </a:p>
        </p:txBody>
      </p:sp>
      <p:sp>
        <p:nvSpPr>
          <p:cNvPr id="96" name="TextBox 5">
            <a:extLst>
              <a:ext uri="{FF2B5EF4-FFF2-40B4-BE49-F238E27FC236}">
                <a16:creationId xmlns:a16="http://schemas.microsoft.com/office/drawing/2014/main" id="{956D6FC1-1963-A1F6-6982-EAD97BC1064D}"/>
              </a:ext>
            </a:extLst>
          </p:cNvPr>
          <p:cNvSpPr txBox="1">
            <a:spLocks/>
          </p:cNvSpPr>
          <p:nvPr/>
        </p:nvSpPr>
        <p:spPr>
          <a:xfrm>
            <a:off x="1596703" y="4317383"/>
            <a:ext cx="899552" cy="683264"/>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dirty="0">
                <a:solidFill>
                  <a:srgbClr val="292662"/>
                </a:solidFill>
                <a:rtl/>
              </a:rPr>
              <a:t>الأولمبياد الخاص آسيا والمحيط الهادئ</a:t>
            </a:r>
          </a:p>
        </p:txBody>
      </p:sp>
      <p:sp>
        <p:nvSpPr>
          <p:cNvPr id="97" name="TextBox 5">
            <a:extLst>
              <a:ext uri="{FF2B5EF4-FFF2-40B4-BE49-F238E27FC236}">
                <a16:creationId xmlns:a16="http://schemas.microsoft.com/office/drawing/2014/main" id="{21863F16-4119-D00E-6D93-0471AC97B851}"/>
              </a:ext>
            </a:extLst>
          </p:cNvPr>
          <p:cNvSpPr txBox="1">
            <a:spLocks/>
          </p:cNvSpPr>
          <p:nvPr/>
        </p:nvSpPr>
        <p:spPr>
          <a:xfrm>
            <a:off x="2660059" y="4391250"/>
            <a:ext cx="916534" cy="535531"/>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dirty="0">
                <a:solidFill>
                  <a:srgbClr val="292662"/>
                </a:solidFill>
                <a:rtl/>
              </a:rPr>
              <a:t>الأولمبياد الخاص شرق آسيا</a:t>
            </a:r>
          </a:p>
        </p:txBody>
      </p:sp>
      <p:sp>
        <p:nvSpPr>
          <p:cNvPr id="98" name="TextBox 5">
            <a:extLst>
              <a:ext uri="{FF2B5EF4-FFF2-40B4-BE49-F238E27FC236}">
                <a16:creationId xmlns:a16="http://schemas.microsoft.com/office/drawing/2014/main" id="{0DFE77D8-B5AA-EB23-367E-56A787CFD2EE}"/>
              </a:ext>
            </a:extLst>
          </p:cNvPr>
          <p:cNvSpPr txBox="1">
            <a:spLocks/>
          </p:cNvSpPr>
          <p:nvPr/>
        </p:nvSpPr>
        <p:spPr>
          <a:xfrm>
            <a:off x="3725547" y="4335850"/>
            <a:ext cx="918822" cy="646331"/>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spcAft>
                <a:spcPts val="800"/>
              </a:spcAft>
            </a:pPr>
            <a:r>
              <a:rPr lang="ar-DZ" sz="1200" kern="100" dirty="0">
                <a:solidFill>
                  <a:srgbClr val="292662"/>
                </a:solidFill>
                <a:rtl/>
              </a:rPr>
              <a:t>الأولمبياد الخاص أوروبا / أوراسيا</a:t>
            </a:r>
          </a:p>
        </p:txBody>
      </p:sp>
      <p:sp>
        <p:nvSpPr>
          <p:cNvPr id="99" name="TextBox 5">
            <a:extLst>
              <a:ext uri="{FF2B5EF4-FFF2-40B4-BE49-F238E27FC236}">
                <a16:creationId xmlns:a16="http://schemas.microsoft.com/office/drawing/2014/main" id="{EB45A958-BB2C-96C1-D20C-23574E2CD93E}"/>
              </a:ext>
            </a:extLst>
          </p:cNvPr>
          <p:cNvSpPr txBox="1">
            <a:spLocks/>
          </p:cNvSpPr>
          <p:nvPr/>
        </p:nvSpPr>
        <p:spPr>
          <a:xfrm>
            <a:off x="4811963" y="4391250"/>
            <a:ext cx="906462" cy="535531"/>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dirty="0">
                <a:solidFill>
                  <a:srgbClr val="292662"/>
                </a:solidFill>
                <a:rtl/>
              </a:rPr>
              <a:t>الأولمبياد الخاص أمريكا اللاتينية</a:t>
            </a:r>
          </a:p>
        </p:txBody>
      </p:sp>
      <p:sp>
        <p:nvSpPr>
          <p:cNvPr id="100" name="TextBox 5">
            <a:extLst>
              <a:ext uri="{FF2B5EF4-FFF2-40B4-BE49-F238E27FC236}">
                <a16:creationId xmlns:a16="http://schemas.microsoft.com/office/drawing/2014/main" id="{41B7A322-4C0F-2EA7-97E7-362D23793DF4}"/>
              </a:ext>
            </a:extLst>
          </p:cNvPr>
          <p:cNvSpPr txBox="1">
            <a:spLocks/>
          </p:cNvSpPr>
          <p:nvPr/>
        </p:nvSpPr>
        <p:spPr>
          <a:xfrm>
            <a:off x="5875204" y="4335850"/>
            <a:ext cx="1236202" cy="646331"/>
          </a:xfrm>
          <a:prstGeom prst="rect">
            <a:avLst/>
          </a:prstGeom>
          <a:noFill/>
        </p:spPr>
        <p:txBody>
          <a:bodyPr wrap="square" rtlCol="1"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lgn="r" rtl="1"/>
            <a:r>
              <a:rPr lang="ar-DZ" sz="1200" dirty="0">
                <a:solidFill>
                  <a:srgbClr val="292662"/>
                </a:solidFill>
                <a:rtl/>
              </a:rPr>
              <a:t>الأولمبياد الخاص الشرق الأوسط / شمال إفريقيا</a:t>
            </a:r>
          </a:p>
        </p:txBody>
      </p:sp>
      <p:sp>
        <p:nvSpPr>
          <p:cNvPr id="101" name="TextBox 5">
            <a:extLst>
              <a:ext uri="{FF2B5EF4-FFF2-40B4-BE49-F238E27FC236}">
                <a16:creationId xmlns:a16="http://schemas.microsoft.com/office/drawing/2014/main" id="{971AEA5F-7758-F396-F646-5E75121CEE15}"/>
              </a:ext>
            </a:extLst>
          </p:cNvPr>
          <p:cNvSpPr txBox="1">
            <a:spLocks/>
          </p:cNvSpPr>
          <p:nvPr/>
        </p:nvSpPr>
        <p:spPr>
          <a:xfrm>
            <a:off x="7255831" y="4335850"/>
            <a:ext cx="904463" cy="646331"/>
          </a:xfrm>
          <a:prstGeom prst="rect">
            <a:avLst/>
          </a:prstGeom>
          <a:noFill/>
        </p:spPr>
        <p:txBody>
          <a:bodyPr wrap="square" rtlCol="1"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lgn="r" rtl="1"/>
            <a:r>
              <a:rPr lang="ar-DZ" sz="1200" dirty="0">
                <a:solidFill>
                  <a:srgbClr val="292662"/>
                </a:solidFill>
                <a:rtl/>
              </a:rPr>
              <a:t>الأولمبياد الخاص أمريكا الشمالية</a:t>
            </a:r>
          </a:p>
        </p:txBody>
      </p:sp>
      <p:sp>
        <p:nvSpPr>
          <p:cNvPr id="102" name="TextBox 5">
            <a:hlinkClick r:id="rId5" action="ppaction://hlinksldjump"/>
            <a:extLst>
              <a:ext uri="{FF2B5EF4-FFF2-40B4-BE49-F238E27FC236}">
                <a16:creationId xmlns:a16="http://schemas.microsoft.com/office/drawing/2014/main" id="{6258AF59-92D4-C74B-A054-5C60321B15F6}"/>
              </a:ext>
            </a:extLst>
          </p:cNvPr>
          <p:cNvSpPr txBox="1"/>
          <p:nvPr/>
        </p:nvSpPr>
        <p:spPr>
          <a:xfrm>
            <a:off x="3785818" y="5306250"/>
            <a:ext cx="1279422"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dirty="0">
                <a:solidFill>
                  <a:srgbClr val="292662"/>
                </a:solidFill>
                <a:effectLst/>
                <a:ea typeface="Yu Mincho" panose="020B0400000000000000" pitchFamily="18" charset="-128"/>
                <a:rtl/>
              </a:rPr>
              <a:t>البرامج</a:t>
            </a:r>
            <a:endParaRPr lang="ar-DZ" i="1" dirty="0">
              <a:solidFill>
                <a:srgbClr val="292662"/>
              </a:solidFill>
              <a:ea typeface="Yu Mincho" panose="020B0400000000000000" pitchFamily="18" charset="-128"/>
            </a:endParaRPr>
          </a:p>
        </p:txBody>
      </p:sp>
      <p:sp>
        <p:nvSpPr>
          <p:cNvPr id="105" name="TextBox 5">
            <a:extLst>
              <a:ext uri="{FF2B5EF4-FFF2-40B4-BE49-F238E27FC236}">
                <a16:creationId xmlns:a16="http://schemas.microsoft.com/office/drawing/2014/main" id="{450F61D8-9EAF-C9BC-B6E9-E4DC3032362C}"/>
              </a:ext>
            </a:extLst>
          </p:cNvPr>
          <p:cNvSpPr txBox="1"/>
          <p:nvPr/>
        </p:nvSpPr>
        <p:spPr>
          <a:xfrm>
            <a:off x="1646094" y="5909348"/>
            <a:ext cx="1705574"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dirty="0">
                <a:solidFill>
                  <a:srgbClr val="292662"/>
                </a:solidFill>
                <a:effectLst/>
                <a:ea typeface="Yu Mincho" panose="020B0400000000000000" pitchFamily="18" charset="-128"/>
                <a:rtl/>
              </a:rPr>
              <a:t>البرامج الفرعية</a:t>
            </a:r>
            <a:endParaRPr lang="ar-DZ" i="1" dirty="0">
              <a:solidFill>
                <a:srgbClr val="292662"/>
              </a:solidFill>
              <a:ea typeface="Yu Mincho" panose="020B0400000000000000" pitchFamily="18" charset="-128"/>
            </a:endParaRPr>
          </a:p>
        </p:txBody>
      </p:sp>
      <p:sp>
        <p:nvSpPr>
          <p:cNvPr id="107" name="TextBox 5">
            <a:hlinkClick r:id="rId6" action="ppaction://hlinksldjump"/>
            <a:extLst>
              <a:ext uri="{FF2B5EF4-FFF2-40B4-BE49-F238E27FC236}">
                <a16:creationId xmlns:a16="http://schemas.microsoft.com/office/drawing/2014/main" id="{828CAE73-455D-EBC2-FBFA-183A2A8E2DDD}"/>
              </a:ext>
            </a:extLst>
          </p:cNvPr>
          <p:cNvSpPr txBox="1"/>
          <p:nvPr/>
        </p:nvSpPr>
        <p:spPr>
          <a:xfrm>
            <a:off x="4899746" y="5909348"/>
            <a:ext cx="1705574"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dirty="0">
                <a:solidFill>
                  <a:srgbClr val="F7F5E8"/>
                </a:solidFill>
                <a:effectLst/>
                <a:ea typeface="Yu Mincho" panose="020B0400000000000000" pitchFamily="18" charset="-128"/>
                <a:rtl/>
              </a:rPr>
              <a:t>البرامج المحلية</a:t>
            </a:r>
            <a:endParaRPr lang="ar-DZ" i="1" dirty="0">
              <a:solidFill>
                <a:srgbClr val="F7F5E8"/>
              </a:solidFill>
              <a:ea typeface="Yu Mincho" panose="020B0400000000000000" pitchFamily="18" charset="-128"/>
            </a:endParaRPr>
          </a:p>
        </p:txBody>
      </p:sp>
      <p:cxnSp>
        <p:nvCxnSpPr>
          <p:cNvPr id="115" name="Conector recto 114">
            <a:extLst>
              <a:ext uri="{FF2B5EF4-FFF2-40B4-BE49-F238E27FC236}">
                <a16:creationId xmlns:a16="http://schemas.microsoft.com/office/drawing/2014/main" id="{1046690C-A1C8-F14B-29B7-4EF64E3B9320}"/>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45ED4A8E-EE00-B921-218E-118755FDCBDD}"/>
              </a:ext>
            </a:extLst>
          </p:cNvPr>
          <p:cNvSpPr txBox="1"/>
          <p:nvPr/>
        </p:nvSpPr>
        <p:spPr>
          <a:xfrm>
            <a:off x="811899" y="807489"/>
            <a:ext cx="5651500" cy="523220"/>
          </a:xfrm>
          <a:prstGeom prst="rect">
            <a:avLst/>
          </a:prstGeom>
          <a:noFill/>
        </p:spPr>
        <p:txBody>
          <a:bodyPr wrap="square" rtlCol="1">
            <a:spAutoFit/>
          </a:bodyPr>
          <a:lstStyle/>
          <a:p>
            <a:pPr algn="r" rtl="1"/>
            <a:r>
              <a:rPr lang="ar-DZ" sz="2800" b="1" dirty="0">
                <a:solidFill>
                  <a:srgbClr val="F6891F"/>
                </a:solidFill>
                <a:latin typeface="Ubuntu" panose="020B0504030602030204" pitchFamily="34" charset="0"/>
                <a:rtl/>
              </a:rPr>
              <a:t>الهيكل التنظيمي</a:t>
            </a:r>
          </a:p>
        </p:txBody>
      </p:sp>
      <p:sp>
        <p:nvSpPr>
          <p:cNvPr id="4" name="Rectángulo 121">
            <a:extLst>
              <a:ext uri="{FF2B5EF4-FFF2-40B4-BE49-F238E27FC236}">
                <a16:creationId xmlns:a16="http://schemas.microsoft.com/office/drawing/2014/main" id="{DDE29163-2CB9-EAD0-D75D-64272463B968}"/>
              </a:ext>
            </a:extLst>
          </p:cNvPr>
          <p:cNvSpPr/>
          <p:nvPr/>
        </p:nvSpPr>
        <p:spPr>
          <a:xfrm>
            <a:off x="-3170"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4" name="Rectángulo 119">
            <a:extLst>
              <a:ext uri="{FF2B5EF4-FFF2-40B4-BE49-F238E27FC236}">
                <a16:creationId xmlns:a16="http://schemas.microsoft.com/office/drawing/2014/main" id="{EBEB007A-215B-6A64-586D-9506EEE1329C}"/>
              </a:ext>
            </a:extLst>
          </p:cNvPr>
          <p:cNvSpPr/>
          <p:nvPr/>
        </p:nvSpPr>
        <p:spPr>
          <a:xfrm>
            <a:off x="1212633" y="599548"/>
            <a:ext cx="9761177" cy="5172535"/>
          </a:xfrm>
          <a:prstGeom prst="roundRect">
            <a:avLst>
              <a:gd name="adj" fmla="val 1267"/>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5" name="TextBox 5">
            <a:extLst>
              <a:ext uri="{FF2B5EF4-FFF2-40B4-BE49-F238E27FC236}">
                <a16:creationId xmlns:a16="http://schemas.microsoft.com/office/drawing/2014/main" id="{DA0FF7FB-6DD5-34BD-CF2A-6E47A972B691}"/>
              </a:ext>
            </a:extLst>
          </p:cNvPr>
          <p:cNvSpPr txBox="1"/>
          <p:nvPr/>
        </p:nvSpPr>
        <p:spPr>
          <a:xfrm>
            <a:off x="1665101" y="1020576"/>
            <a:ext cx="8910216" cy="4260525"/>
          </a:xfrm>
          <a:prstGeom prst="rect">
            <a:avLst/>
          </a:prstGeom>
          <a:noFill/>
          <a:ln>
            <a:noFill/>
          </a:ln>
          <a:effectLst/>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r" rtl="1"/>
            <a:r>
              <a:rPr lang="ar-DZ" sz="1700" dirty="0">
                <a:solidFill>
                  <a:srgbClr val="292662"/>
                </a:solidFill>
                <a:effectLst/>
                <a:ea typeface="Yu Mincho" panose="020B0400000000000000" pitchFamily="18" charset="-128"/>
                <a:rtl/>
              </a:rPr>
              <a:t>يضم سبعة مكاتب إقليمية حول العالم يديرها مديرون إداريون يُقدِّمون الدعم اللازم للنمو المستمر وتحسين البرامج الوطنية والإقليمية في المنطقة. </a:t>
            </a:r>
          </a:p>
          <a:p>
            <a:pPr algn="r" rtl="1"/>
            <a:endParaRPr lang="ar-DZ" sz="1700" b="1" i="1" dirty="0">
              <a:solidFill>
                <a:srgbClr val="292662"/>
              </a:solidFill>
              <a:ea typeface="Yu Mincho" panose="020B0400000000000000" pitchFamily="18" charset="-128"/>
            </a:endParaRPr>
          </a:p>
          <a:p>
            <a:pPr algn="r" rtl="1"/>
            <a:r>
              <a:rPr lang="ar-DZ" sz="1700" dirty="0">
                <a:solidFill>
                  <a:srgbClr val="292662"/>
                </a:solidFill>
                <a:effectLst/>
                <a:ea typeface="Yu Mincho" panose="020B0400000000000000" pitchFamily="18" charset="-128"/>
                <a:rtl/>
              </a:rPr>
              <a:t>الرؤساء الإقليميون والمديرون الإداريون هم أعضاء في فريق القيادة العالمي </a:t>
            </a:r>
            <a:r>
              <a:rPr lang="ar-DZ" sz="1700" dirty="0">
                <a:solidFill>
                  <a:srgbClr val="292662"/>
                </a:solidFill>
                <a:effectLst/>
                <a:ea typeface="Yu Mincho" panose="020B0400000000000000" pitchFamily="18" charset="-128"/>
                <a:rtl val="0"/>
              </a:rPr>
              <a:t>(GLT)</a:t>
            </a:r>
            <a:r>
              <a:rPr lang="ar-DZ" sz="1700" dirty="0">
                <a:solidFill>
                  <a:srgbClr val="292662"/>
                </a:solidFill>
                <a:effectLst/>
                <a:ea typeface="Yu Mincho" panose="020B0400000000000000" pitchFamily="18" charset="-128"/>
                <a:rtl/>
              </a:rPr>
              <a:t>. </a:t>
            </a:r>
            <a:endParaRPr lang="ar-DZ" sz="1700" b="1" i="1" dirty="0">
              <a:solidFill>
                <a:srgbClr val="292662"/>
              </a:solidFill>
              <a:effectLst/>
              <a:ea typeface="Yu Mincho" panose="020B0400000000000000" pitchFamily="18" charset="-128"/>
            </a:endParaRPr>
          </a:p>
          <a:p>
            <a:pPr algn="r" rtl="1"/>
            <a:endParaRPr lang="ar-DZ" sz="1700" b="1" i="1" dirty="0">
              <a:solidFill>
                <a:srgbClr val="292662"/>
              </a:solidFill>
              <a:ea typeface="Yu Mincho" panose="020B0400000000000000" pitchFamily="18" charset="-128"/>
            </a:endParaRPr>
          </a:p>
          <a:p>
            <a:pPr algn="r" rtl="1">
              <a:lnSpc>
                <a:spcPct val="107000"/>
              </a:lnSpc>
              <a:spcAft>
                <a:spcPts val="800"/>
              </a:spcAft>
            </a:pPr>
            <a:r>
              <a:rPr lang="ar-DZ" sz="1700" b="1" kern="100" dirty="0">
                <a:solidFill>
                  <a:srgbClr val="F6891F"/>
                </a:solidFill>
                <a:effectLst/>
                <a:ea typeface="Ubuntu" panose="020B0504030602030204" pitchFamily="34" charset="0"/>
                <a:cs typeface="Ubuntu" panose="020B0504030602030204" pitchFamily="34" charset="0"/>
                <a:rtl/>
              </a:rPr>
              <a:t>مناطق الأولمبياد الخاص</a:t>
            </a:r>
            <a:r>
              <a:rPr lang="ar-DZ" sz="1700" kern="100" dirty="0">
                <a:solidFill>
                  <a:srgbClr val="F6891F"/>
                </a:solidFill>
                <a:effectLst/>
                <a:ea typeface="Ubuntu" panose="020B0504030602030204" pitchFamily="34" charset="0"/>
                <a:cs typeface="Ubuntu" panose="020B0504030602030204" pitchFamily="34" charset="0"/>
                <a:rtl/>
              </a:rPr>
              <a:t> </a:t>
            </a:r>
            <a:endParaRPr lang="ar-DZ" sz="1700" kern="100" dirty="0">
              <a:solidFill>
                <a:srgbClr val="F6891F"/>
              </a:solidFill>
              <a:effectLst/>
              <a:ea typeface="Yu Mincho" panose="020B0400000000000000" pitchFamily="18" charset="-128"/>
            </a:endParaRPr>
          </a:p>
          <a:p>
            <a:pPr marL="446088" lvl="0" indent="-363538" algn="r" rtl="1">
              <a:lnSpc>
                <a:spcPct val="90000"/>
              </a:lnSpc>
              <a:spcAft>
                <a:spcPts val="600"/>
              </a:spcAft>
              <a:buBlip>
                <a:blip r:embed="rId9"/>
              </a:buBlip>
            </a:pPr>
            <a:r>
              <a:rPr lang="ar-DZ" sz="1700" dirty="0">
                <a:solidFill>
                  <a:srgbClr val="292662"/>
                </a:solidFill>
                <a:ea typeface="Yu Mincho" panose="020B0400000000000000" pitchFamily="18" charset="-128"/>
                <a:rtl/>
              </a:rPr>
              <a:t>الأولمبياد الخاص إفريقيا </a:t>
            </a:r>
            <a:r>
              <a:rPr lang="ar-DZ" sz="1700" dirty="0">
                <a:solidFill>
                  <a:srgbClr val="292662"/>
                </a:solidFill>
                <a:ea typeface="Yu Mincho" panose="020B0400000000000000" pitchFamily="18" charset="-128"/>
                <a:rtl val="0"/>
              </a:rPr>
              <a:t>(SOAF)</a:t>
            </a:r>
            <a:r>
              <a:rPr lang="ar-DZ" sz="1700" dirty="0">
                <a:solidFill>
                  <a:srgbClr val="292662"/>
                </a:solidFill>
                <a:ea typeface="Yu Mincho" panose="020B0400000000000000" pitchFamily="18" charset="-128"/>
                <a:rtl/>
              </a:rPr>
              <a:t> </a:t>
            </a:r>
            <a:endParaRPr lang="ar-DZ" sz="1700" dirty="0">
              <a:solidFill>
                <a:srgbClr val="292662"/>
              </a:solidFill>
              <a:ea typeface="Yu Mincho" panose="020B0400000000000000" pitchFamily="18" charset="-128"/>
            </a:endParaRPr>
          </a:p>
          <a:p>
            <a:pPr marL="446088" lvl="0" indent="-363538" algn="r" rtl="1">
              <a:lnSpc>
                <a:spcPct val="90000"/>
              </a:lnSpc>
              <a:spcAft>
                <a:spcPts val="600"/>
              </a:spcAft>
              <a:buBlip>
                <a:blip r:embed="rId9"/>
              </a:buBlip>
            </a:pPr>
            <a:r>
              <a:rPr lang="ar-DZ" sz="1700" dirty="0">
                <a:solidFill>
                  <a:srgbClr val="292662"/>
                </a:solidFill>
                <a:ea typeface="Yu Mincho" panose="020B0400000000000000" pitchFamily="18" charset="-128"/>
                <a:rtl/>
              </a:rPr>
              <a:t>الأولمبياد الخاص آسيا والمحيط الهادئ </a:t>
            </a:r>
            <a:r>
              <a:rPr lang="ar-DZ" sz="1700" dirty="0">
                <a:solidFill>
                  <a:srgbClr val="292662"/>
                </a:solidFill>
                <a:ea typeface="Yu Mincho" panose="020B0400000000000000" pitchFamily="18" charset="-128"/>
                <a:rtl val="0"/>
              </a:rPr>
              <a:t>(SOAP)</a:t>
            </a:r>
          </a:p>
          <a:p>
            <a:pPr marL="446088" lvl="0" indent="-363538" algn="r" rtl="1">
              <a:lnSpc>
                <a:spcPct val="90000"/>
              </a:lnSpc>
              <a:spcAft>
                <a:spcPts val="600"/>
              </a:spcAft>
              <a:buBlip>
                <a:blip r:embed="rId9"/>
              </a:buBlip>
            </a:pPr>
            <a:r>
              <a:rPr lang="ar-DZ" sz="1700" dirty="0">
                <a:solidFill>
                  <a:srgbClr val="292662"/>
                </a:solidFill>
                <a:ea typeface="Yu Mincho" panose="020B0400000000000000" pitchFamily="18" charset="-128"/>
                <a:rtl/>
              </a:rPr>
              <a:t>الأولمبياد الخاص شرق آسيا </a:t>
            </a:r>
            <a:r>
              <a:rPr lang="ar-DZ" sz="1700" dirty="0">
                <a:solidFill>
                  <a:srgbClr val="292662"/>
                </a:solidFill>
                <a:ea typeface="Yu Mincho" panose="020B0400000000000000" pitchFamily="18" charset="-128"/>
                <a:rtl val="0"/>
              </a:rPr>
              <a:t>(SOEA)</a:t>
            </a:r>
            <a:r>
              <a:rPr lang="ar-DZ" sz="1700" dirty="0">
                <a:solidFill>
                  <a:srgbClr val="292662"/>
                </a:solidFill>
                <a:ea typeface="Yu Mincho" panose="020B0400000000000000" pitchFamily="18" charset="-128"/>
                <a:rtl/>
              </a:rPr>
              <a:t> </a:t>
            </a:r>
            <a:endParaRPr lang="ar-DZ" sz="1700" dirty="0">
              <a:solidFill>
                <a:srgbClr val="292662"/>
              </a:solidFill>
              <a:ea typeface="Yu Mincho" panose="020B0400000000000000" pitchFamily="18" charset="-128"/>
            </a:endParaRPr>
          </a:p>
          <a:p>
            <a:pPr marL="446088" lvl="0" indent="-363538" algn="r" rtl="1">
              <a:lnSpc>
                <a:spcPct val="90000"/>
              </a:lnSpc>
              <a:spcAft>
                <a:spcPts val="600"/>
              </a:spcAft>
              <a:buBlip>
                <a:blip r:embed="rId9"/>
              </a:buBlip>
            </a:pPr>
            <a:r>
              <a:rPr lang="ar-DZ" sz="1700" dirty="0">
                <a:solidFill>
                  <a:srgbClr val="292662"/>
                </a:solidFill>
                <a:ea typeface="Yu Mincho" panose="020B0400000000000000" pitchFamily="18" charset="-128"/>
                <a:rtl/>
              </a:rPr>
              <a:t>الأولمبياد الخاص الشرق الأوسط/شمال إفريقيا </a:t>
            </a:r>
            <a:r>
              <a:rPr lang="ar-DZ" sz="1700" dirty="0">
                <a:solidFill>
                  <a:srgbClr val="292662"/>
                </a:solidFill>
                <a:ea typeface="Yu Mincho" panose="020B0400000000000000" pitchFamily="18" charset="-128"/>
                <a:rtl val="0"/>
              </a:rPr>
              <a:t>(SOMENA)</a:t>
            </a:r>
            <a:r>
              <a:rPr lang="ar-DZ" sz="1700" dirty="0">
                <a:solidFill>
                  <a:srgbClr val="292662"/>
                </a:solidFill>
                <a:ea typeface="Yu Mincho" panose="020B0400000000000000" pitchFamily="18" charset="-128"/>
                <a:rtl/>
              </a:rPr>
              <a:t> </a:t>
            </a:r>
            <a:endParaRPr lang="ar-DZ" sz="1700" dirty="0">
              <a:solidFill>
                <a:srgbClr val="292662"/>
              </a:solidFill>
              <a:ea typeface="Yu Mincho" panose="020B0400000000000000" pitchFamily="18" charset="-128"/>
            </a:endParaRPr>
          </a:p>
          <a:p>
            <a:pPr marL="446088" indent="-363538" algn="r" rtl="1">
              <a:lnSpc>
                <a:spcPct val="90000"/>
              </a:lnSpc>
              <a:spcAft>
                <a:spcPts val="600"/>
              </a:spcAft>
              <a:buBlip>
                <a:blip r:embed="rId9"/>
              </a:buBlip>
            </a:pPr>
            <a:r>
              <a:rPr lang="ar-DZ" sz="1700" dirty="0">
                <a:solidFill>
                  <a:srgbClr val="292662"/>
                </a:solidFill>
                <a:ea typeface="Yu Mincho" panose="020B0400000000000000" pitchFamily="18" charset="-128"/>
                <a:rtl/>
              </a:rPr>
              <a:t>الأولمبياد الخاص أوروبا/أوراسيا </a:t>
            </a:r>
            <a:r>
              <a:rPr lang="ar-DZ" sz="1700" dirty="0">
                <a:solidFill>
                  <a:srgbClr val="292662"/>
                </a:solidFill>
                <a:ea typeface="Yu Mincho" panose="020B0400000000000000" pitchFamily="18" charset="-128"/>
                <a:rtl val="0"/>
              </a:rPr>
              <a:t>(SOEE)</a:t>
            </a:r>
            <a:endParaRPr lang="ar-DZ" sz="1700" dirty="0">
              <a:solidFill>
                <a:srgbClr val="292662"/>
              </a:solidFill>
              <a:ea typeface="Yu Mincho" panose="020B0400000000000000" pitchFamily="18" charset="-128"/>
            </a:endParaRPr>
          </a:p>
          <a:p>
            <a:pPr marL="446088" lvl="0" indent="-363538" algn="r" rtl="1">
              <a:lnSpc>
                <a:spcPct val="90000"/>
              </a:lnSpc>
              <a:spcAft>
                <a:spcPts val="600"/>
              </a:spcAft>
              <a:buBlip>
                <a:blip r:embed="rId9"/>
              </a:buBlip>
            </a:pPr>
            <a:r>
              <a:rPr lang="ar-DZ" sz="1700" dirty="0">
                <a:solidFill>
                  <a:srgbClr val="292662"/>
                </a:solidFill>
                <a:ea typeface="Yu Mincho" panose="020B0400000000000000" pitchFamily="18" charset="-128"/>
                <a:rtl/>
              </a:rPr>
              <a:t>الأولمبياد الخاص أمريكا اللاتينية </a:t>
            </a:r>
            <a:r>
              <a:rPr lang="ar-DZ" sz="1700" dirty="0">
                <a:solidFill>
                  <a:srgbClr val="292662"/>
                </a:solidFill>
                <a:ea typeface="Yu Mincho" panose="020B0400000000000000" pitchFamily="18" charset="-128"/>
                <a:rtl val="0"/>
              </a:rPr>
              <a:t>(SOLA)</a:t>
            </a:r>
            <a:r>
              <a:rPr lang="ar-DZ" sz="1700" dirty="0">
                <a:solidFill>
                  <a:srgbClr val="292662"/>
                </a:solidFill>
                <a:ea typeface="Yu Mincho" panose="020B0400000000000000" pitchFamily="18" charset="-128"/>
                <a:rtl/>
              </a:rPr>
              <a:t> </a:t>
            </a:r>
            <a:endParaRPr lang="ar-DZ" sz="1700" dirty="0">
              <a:solidFill>
                <a:srgbClr val="292662"/>
              </a:solidFill>
              <a:ea typeface="Yu Mincho" panose="020B0400000000000000" pitchFamily="18" charset="-128"/>
            </a:endParaRPr>
          </a:p>
          <a:p>
            <a:pPr marL="446088" lvl="0" indent="-363538" algn="r" rtl="1">
              <a:lnSpc>
                <a:spcPct val="90000"/>
              </a:lnSpc>
              <a:spcAft>
                <a:spcPts val="600"/>
              </a:spcAft>
              <a:buBlip>
                <a:blip r:embed="rId9"/>
              </a:buBlip>
            </a:pPr>
            <a:r>
              <a:rPr lang="ar-DZ" sz="1700" dirty="0">
                <a:solidFill>
                  <a:srgbClr val="292662"/>
                </a:solidFill>
                <a:ea typeface="Yu Mincho" panose="020B0400000000000000" pitchFamily="18" charset="-128"/>
                <a:rtl/>
              </a:rPr>
              <a:t>الأولمبياد الخاص أمريكا الشمالية </a:t>
            </a:r>
            <a:r>
              <a:rPr lang="ar-DZ" sz="1700" dirty="0">
                <a:solidFill>
                  <a:srgbClr val="292662"/>
                </a:solidFill>
                <a:ea typeface="Yu Mincho" panose="020B0400000000000000" pitchFamily="18" charset="-128"/>
                <a:rtl val="0"/>
              </a:rPr>
              <a:t>(SONA)</a:t>
            </a:r>
            <a:r>
              <a:rPr lang="ar-DZ" sz="1700" dirty="0">
                <a:solidFill>
                  <a:srgbClr val="292662"/>
                </a:solidFill>
                <a:ea typeface="Yu Mincho" panose="020B0400000000000000" pitchFamily="18" charset="-128"/>
                <a:rtl/>
              </a:rPr>
              <a:t> </a:t>
            </a:r>
          </a:p>
          <a:p>
            <a:pPr marL="717550" lvl="1" indent="-187325" algn="r" rtl="1">
              <a:lnSpc>
                <a:spcPct val="90000"/>
              </a:lnSpc>
              <a:spcAft>
                <a:spcPts val="600"/>
              </a:spcAft>
              <a:buFont typeface="Wingdings" panose="05000000000000000000" pitchFamily="2" charset="2"/>
              <a:buChar char="§"/>
            </a:pPr>
            <a:r>
              <a:rPr lang="ar-DZ" sz="1700" dirty="0">
                <a:solidFill>
                  <a:srgbClr val="292662"/>
                </a:solidFill>
                <a:latin typeface="Ubuntu" panose="020B0504030602030204" pitchFamily="34" charset="0"/>
                <a:ea typeface="Yu Mincho" panose="020B0400000000000000" pitchFamily="18" charset="-128"/>
                <a:rtl/>
              </a:rPr>
              <a:t>الأولمبياد الخاص منطقة الكاريبي</a:t>
            </a:r>
            <a:endParaRPr lang="ar-DZ" sz="1700" dirty="0">
              <a:solidFill>
                <a:srgbClr val="292662"/>
              </a:solidFill>
              <a:latin typeface="Ubuntu" panose="020B0504030602030204" pitchFamily="34" charset="0"/>
              <a:ea typeface="Yu Mincho" panose="020B0400000000000000" pitchFamily="18" charset="-128"/>
            </a:endParaRPr>
          </a:p>
        </p:txBody>
      </p:sp>
    </p:spTree>
    <p:extLst>
      <p:ext uri="{BB962C8B-B14F-4D97-AF65-F5344CB8AC3E}">
        <p14:creationId xmlns:p14="http://schemas.microsoft.com/office/powerpoint/2010/main" val="1122683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F3B37-18D0-C728-1BCC-1FD85559AC98}"/>
            </a:ext>
          </a:extLst>
        </p:cNvPr>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4BD96825-5693-52D6-B21F-B12457E7B926}"/>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08CE64FE-D954-8464-11A2-45234B519DDD}"/>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1" anchor="ctr"/>
          <a:lstStyle/>
          <a:p>
            <a:pPr algn="ctr" rtl="1"/>
            <a:endParaRPr lang="ar-DZ" dirty="0"/>
          </a:p>
        </p:txBody>
      </p:sp>
      <p:cxnSp>
        <p:nvCxnSpPr>
          <p:cNvPr id="77" name="Conector recto 76">
            <a:extLst>
              <a:ext uri="{FF2B5EF4-FFF2-40B4-BE49-F238E27FC236}">
                <a16:creationId xmlns:a16="http://schemas.microsoft.com/office/drawing/2014/main" id="{5BCE0487-2AFF-3CE0-6065-CA8E412CC8FB}"/>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89033A44-97E8-F624-2C63-F682236E7FDF}"/>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AF90CA0F-514F-26BD-7E7D-F802F8629192}"/>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9" name="Rectángulo: esquinas redondeadas 8">
            <a:hlinkClick r:id="rId4" action="ppaction://hlinksldjump"/>
            <a:extLst>
              <a:ext uri="{FF2B5EF4-FFF2-40B4-BE49-F238E27FC236}">
                <a16:creationId xmlns:a16="http://schemas.microsoft.com/office/drawing/2014/main" id="{C42AB6B3-CEC0-44A9-FC62-9043CDAC00D1}"/>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0" name="Rectángulo: esquinas redondeadas 9">
            <a:extLst>
              <a:ext uri="{FF2B5EF4-FFF2-40B4-BE49-F238E27FC236}">
                <a16:creationId xmlns:a16="http://schemas.microsoft.com/office/drawing/2014/main" id="{F182C124-0ED8-3483-8D3D-B3D35F1A4E04}"/>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7" name="Rectángulo: esquinas redondeadas 16">
            <a:extLst>
              <a:ext uri="{FF2B5EF4-FFF2-40B4-BE49-F238E27FC236}">
                <a16:creationId xmlns:a16="http://schemas.microsoft.com/office/drawing/2014/main" id="{BEDC1437-BB47-FB43-34B5-B627FA7C6DAC}"/>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8" name="Rectángulo: esquinas redondeadas 17">
            <a:extLst>
              <a:ext uri="{FF2B5EF4-FFF2-40B4-BE49-F238E27FC236}">
                <a16:creationId xmlns:a16="http://schemas.microsoft.com/office/drawing/2014/main" id="{51C7C019-C2F7-2294-3D58-CC3370D431F9}"/>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9" name="Rectángulo: esquinas redondeadas 18">
            <a:extLst>
              <a:ext uri="{FF2B5EF4-FFF2-40B4-BE49-F238E27FC236}">
                <a16:creationId xmlns:a16="http://schemas.microsoft.com/office/drawing/2014/main" id="{E232CE32-B7CA-7932-8F7E-52FFF40A7C0F}"/>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3" name="Rectángulo: esquinas redondeadas 22">
            <a:extLst>
              <a:ext uri="{FF2B5EF4-FFF2-40B4-BE49-F238E27FC236}">
                <a16:creationId xmlns:a16="http://schemas.microsoft.com/office/drawing/2014/main" id="{385E8449-15D7-B9EA-BD3D-E82DF486CFFB}"/>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4" name="Rectángulo: esquinas redondeadas 23">
            <a:extLst>
              <a:ext uri="{FF2B5EF4-FFF2-40B4-BE49-F238E27FC236}">
                <a16:creationId xmlns:a16="http://schemas.microsoft.com/office/drawing/2014/main" id="{39AD7C64-10B2-1738-B12B-FAA274BF8D3F}"/>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6" name="Rectángulo: esquinas redondeadas 25">
            <a:extLst>
              <a:ext uri="{FF2B5EF4-FFF2-40B4-BE49-F238E27FC236}">
                <a16:creationId xmlns:a16="http://schemas.microsoft.com/office/drawing/2014/main" id="{B5491400-A7A2-E64A-6AB8-492821F4EA68}"/>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7" name="Rectángulo: esquinas redondeadas 26">
            <a:hlinkClick r:id="rId5" action="ppaction://hlinksldjump"/>
            <a:extLst>
              <a:ext uri="{FF2B5EF4-FFF2-40B4-BE49-F238E27FC236}">
                <a16:creationId xmlns:a16="http://schemas.microsoft.com/office/drawing/2014/main" id="{A26C0A27-83E8-8D52-9C9E-7A95960E4DD6}"/>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8" name="Rectángulo: esquinas redondeadas 27">
            <a:extLst>
              <a:ext uri="{FF2B5EF4-FFF2-40B4-BE49-F238E27FC236}">
                <a16:creationId xmlns:a16="http://schemas.microsoft.com/office/drawing/2014/main" id="{FBD63A13-344E-D782-F234-D84EFE06393F}"/>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39" name="Rectángulo: esquinas redondeadas 38">
            <a:hlinkClick r:id="rId5" action="ppaction://hlinksldjump"/>
            <a:extLst>
              <a:ext uri="{FF2B5EF4-FFF2-40B4-BE49-F238E27FC236}">
                <a16:creationId xmlns:a16="http://schemas.microsoft.com/office/drawing/2014/main" id="{C220D6BB-114D-9E77-DBFF-028EBAEC24EB}"/>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40" name="Rectángulo: esquinas redondeadas 39">
            <a:extLst>
              <a:ext uri="{FF2B5EF4-FFF2-40B4-BE49-F238E27FC236}">
                <a16:creationId xmlns:a16="http://schemas.microsoft.com/office/drawing/2014/main" id="{C7C2FA57-7FCF-84ED-92C3-A9B24DE3C705}"/>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62" name="Rectángulo: esquinas redondeadas 61">
            <a:hlinkClick r:id="rId3" action="ppaction://hlinksldjump"/>
            <a:extLst>
              <a:ext uri="{FF2B5EF4-FFF2-40B4-BE49-F238E27FC236}">
                <a16:creationId xmlns:a16="http://schemas.microsoft.com/office/drawing/2014/main" id="{9FDCCFB2-3EDE-745E-EC1A-1C3870E6B0D7}"/>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6" name="Rectángulo: esquinas redondeadas 5">
            <a:hlinkClick r:id="rId4" action="ppaction://hlinksldjump"/>
            <a:extLst>
              <a:ext uri="{FF2B5EF4-FFF2-40B4-BE49-F238E27FC236}">
                <a16:creationId xmlns:a16="http://schemas.microsoft.com/office/drawing/2014/main" id="{87B8F5D7-AF84-4760-F6BA-C2A52A5A5A22}"/>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latin typeface="Ubuntu Light" panose="020B0304030602030204" pitchFamily="34" charset="0"/>
            </a:endParaRPr>
          </a:p>
        </p:txBody>
      </p:sp>
      <p:sp>
        <p:nvSpPr>
          <p:cNvPr id="63" name="TextBox 5">
            <a:hlinkClick r:id="rId4" action="ppaction://hlinksldjump"/>
            <a:extLst>
              <a:ext uri="{FF2B5EF4-FFF2-40B4-BE49-F238E27FC236}">
                <a16:creationId xmlns:a16="http://schemas.microsoft.com/office/drawing/2014/main" id="{82B4405D-BF36-2AB2-7E44-981FA11887AD}"/>
              </a:ext>
            </a:extLst>
          </p:cNvPr>
          <p:cNvSpPr txBox="1"/>
          <p:nvPr/>
        </p:nvSpPr>
        <p:spPr>
          <a:xfrm>
            <a:off x="4478826" y="1586004"/>
            <a:ext cx="3068886"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dirty="0">
                <a:solidFill>
                  <a:srgbClr val="292662"/>
                </a:solidFill>
                <a:effectLst/>
                <a:latin typeface="Ubuntu Light" panose="020B0304030602030204" pitchFamily="34" charset="0"/>
                <a:ea typeface="Yu Mincho" panose="020B0400000000000000" pitchFamily="18" charset="-128"/>
                <a:rtl/>
              </a:rPr>
              <a:t>مجلس إدارة الأولمبياد الخاص الدولي ولجانه</a:t>
            </a:r>
            <a:endParaRPr lang="ar-DZ" b="1" i="1" dirty="0">
              <a:solidFill>
                <a:srgbClr val="292662"/>
              </a:solidFill>
              <a:latin typeface="Ubuntu Light" panose="020B0304030602030204" pitchFamily="34" charset="0"/>
              <a:ea typeface="Yu Mincho" panose="020B0400000000000000" pitchFamily="18" charset="-128"/>
            </a:endParaRPr>
          </a:p>
        </p:txBody>
      </p:sp>
      <p:sp>
        <p:nvSpPr>
          <p:cNvPr id="64" name="TextBox 5">
            <a:hlinkClick r:id="rId3" action="ppaction://hlinksldjump"/>
            <a:extLst>
              <a:ext uri="{FF2B5EF4-FFF2-40B4-BE49-F238E27FC236}">
                <a16:creationId xmlns:a16="http://schemas.microsoft.com/office/drawing/2014/main" id="{B00683AA-B755-276C-1075-15BB809C07CF}"/>
              </a:ext>
            </a:extLst>
          </p:cNvPr>
          <p:cNvSpPr txBox="1"/>
          <p:nvPr/>
        </p:nvSpPr>
        <p:spPr>
          <a:xfrm>
            <a:off x="5070204" y="2338720"/>
            <a:ext cx="2051593"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dirty="0">
                <a:solidFill>
                  <a:srgbClr val="F7F5E8"/>
                </a:solidFill>
                <a:effectLst/>
                <a:latin typeface="Ubuntu Light" panose="020B0304030602030204" pitchFamily="34" charset="0"/>
                <a:ea typeface="Yu Mincho" panose="020B0400000000000000" pitchFamily="18" charset="-128"/>
                <a:rtl/>
              </a:rPr>
              <a:t>الأولمبياد الخاص الدولي </a:t>
            </a:r>
            <a:r>
              <a:rPr lang="ar-DZ" b="1" dirty="0">
                <a:solidFill>
                  <a:srgbClr val="F7F5E8"/>
                </a:solidFill>
                <a:effectLst/>
                <a:latin typeface="Ubuntu Light" panose="020B0304030602030204" pitchFamily="34" charset="0"/>
                <a:ea typeface="Yu Mincho" panose="020B0400000000000000" pitchFamily="18" charset="-128"/>
                <a:rtl val="0"/>
              </a:rPr>
              <a:t>(SOI)</a:t>
            </a:r>
            <a:endParaRPr lang="ar-DZ" b="1" i="1" dirty="0">
              <a:solidFill>
                <a:srgbClr val="F7F5E8"/>
              </a:solidFill>
              <a:latin typeface="Ubuntu Light" panose="020B0304030602030204" pitchFamily="34" charset="0"/>
              <a:ea typeface="Yu Mincho" panose="020B0400000000000000" pitchFamily="18" charset="-128"/>
            </a:endParaRPr>
          </a:p>
        </p:txBody>
      </p:sp>
      <p:sp>
        <p:nvSpPr>
          <p:cNvPr id="65" name="TextBox 5">
            <a:hlinkClick r:id="rId4" action="ppaction://hlinksldjump"/>
            <a:extLst>
              <a:ext uri="{FF2B5EF4-FFF2-40B4-BE49-F238E27FC236}">
                <a16:creationId xmlns:a16="http://schemas.microsoft.com/office/drawing/2014/main" id="{440DE3E7-D5F9-4438-A372-6031063E5122}"/>
              </a:ext>
            </a:extLst>
          </p:cNvPr>
          <p:cNvSpPr txBox="1"/>
          <p:nvPr/>
        </p:nvSpPr>
        <p:spPr>
          <a:xfrm>
            <a:off x="4879760" y="3133242"/>
            <a:ext cx="2505505"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dirty="0">
                <a:solidFill>
                  <a:srgbClr val="F7F5E8"/>
                </a:solidFill>
                <a:effectLst/>
                <a:ea typeface="Yu Mincho" panose="020B0400000000000000" pitchFamily="18" charset="-128"/>
                <a:rtl/>
              </a:rPr>
              <a:t>الرؤساء الإقليميون والمديرون الإداريون)</a:t>
            </a:r>
            <a:endParaRPr lang="ar-DZ" i="1" dirty="0">
              <a:solidFill>
                <a:srgbClr val="F7F5E8"/>
              </a:solidFill>
              <a:ea typeface="Yu Mincho" panose="020B0400000000000000" pitchFamily="18" charset="-128"/>
            </a:endParaRPr>
          </a:p>
        </p:txBody>
      </p:sp>
      <p:sp>
        <p:nvSpPr>
          <p:cNvPr id="69" name="TextBox 5">
            <a:hlinkClick r:id="rId5" action="ppaction://hlinksldjump"/>
            <a:extLst>
              <a:ext uri="{FF2B5EF4-FFF2-40B4-BE49-F238E27FC236}">
                <a16:creationId xmlns:a16="http://schemas.microsoft.com/office/drawing/2014/main" id="{8345F8C0-5FD5-81D7-CFB5-1E6463D77151}"/>
              </a:ext>
            </a:extLst>
          </p:cNvPr>
          <p:cNvSpPr txBox="1">
            <a:spLocks/>
          </p:cNvSpPr>
          <p:nvPr/>
        </p:nvSpPr>
        <p:spPr>
          <a:xfrm>
            <a:off x="8852898" y="1689572"/>
            <a:ext cx="2823165"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dirty="0">
                <a:solidFill>
                  <a:srgbClr val="F7F5E8"/>
                </a:solidFill>
                <a:effectLst/>
                <a:latin typeface="Ubuntu Light" panose="020B0304030602030204" pitchFamily="34" charset="0"/>
                <a:ea typeface="Yu Mincho" panose="020B0400000000000000" pitchFamily="18" charset="-128"/>
                <a:rtl/>
              </a:rPr>
              <a:t>فريق القيادة العالمي </a:t>
            </a:r>
            <a:r>
              <a:rPr lang="ar-DZ" b="1" dirty="0">
                <a:solidFill>
                  <a:srgbClr val="F7F5E8"/>
                </a:solidFill>
                <a:effectLst/>
                <a:latin typeface="Ubuntu Light" panose="020B0304030602030204" pitchFamily="34" charset="0"/>
                <a:ea typeface="Yu Mincho" panose="020B0400000000000000" pitchFamily="18" charset="-128"/>
                <a:rtl val="0"/>
              </a:rPr>
              <a:t>(GLT)</a:t>
            </a:r>
            <a:endParaRPr lang="ar-DZ" b="1" i="1" dirty="0">
              <a:solidFill>
                <a:srgbClr val="F7F5E8"/>
              </a:solidFill>
              <a:latin typeface="Ubuntu Light" panose="020B0304030602030204" pitchFamily="34" charset="0"/>
              <a:ea typeface="Yu Mincho" panose="020B0400000000000000" pitchFamily="18" charset="-128"/>
            </a:endParaRPr>
          </a:p>
        </p:txBody>
      </p:sp>
      <p:sp>
        <p:nvSpPr>
          <p:cNvPr id="78" name="TextBox 5">
            <a:extLst>
              <a:ext uri="{FF2B5EF4-FFF2-40B4-BE49-F238E27FC236}">
                <a16:creationId xmlns:a16="http://schemas.microsoft.com/office/drawing/2014/main" id="{4B0F595B-430A-D22A-3C8F-FA5084275548}"/>
              </a:ext>
            </a:extLst>
          </p:cNvPr>
          <p:cNvSpPr txBox="1">
            <a:spLocks/>
          </p:cNvSpPr>
          <p:nvPr/>
        </p:nvSpPr>
        <p:spPr>
          <a:xfrm>
            <a:off x="8888937" y="2432498"/>
            <a:ext cx="2774562" cy="3458896"/>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gn="r" rtl="1">
              <a:lnSpc>
                <a:spcPct val="90000"/>
              </a:lnSpc>
              <a:spcAft>
                <a:spcPts val="800"/>
              </a:spcAft>
              <a:buBlip>
                <a:blip r:embed="rId6"/>
              </a:buBlip>
            </a:pPr>
            <a:r>
              <a:rPr lang="ar-DZ" sz="1300" kern="100" dirty="0">
                <a:solidFill>
                  <a:srgbClr val="292662"/>
                </a:solidFill>
                <a:rtl/>
              </a:rPr>
              <a:t>الرياضات والمسابقات</a:t>
            </a:r>
          </a:p>
          <a:p>
            <a:pPr marL="391500" indent="-285750" algn="r" rtl="1">
              <a:lnSpc>
                <a:spcPct val="90000"/>
              </a:lnSpc>
              <a:spcAft>
                <a:spcPts val="800"/>
              </a:spcAft>
              <a:buBlip>
                <a:blip r:embed="rId6"/>
              </a:buBlip>
            </a:pPr>
            <a:r>
              <a:rPr lang="ar-DZ" sz="1300" kern="100" dirty="0">
                <a:solidFill>
                  <a:srgbClr val="292662"/>
                </a:solidFill>
                <a:rtl/>
              </a:rPr>
              <a:t>الصحة </a:t>
            </a:r>
          </a:p>
          <a:p>
            <a:pPr marL="391500" indent="-285750" algn="r" rtl="1">
              <a:lnSpc>
                <a:spcPct val="90000"/>
              </a:lnSpc>
              <a:spcAft>
                <a:spcPts val="800"/>
              </a:spcAft>
              <a:buBlip>
                <a:blip r:embed="rId6"/>
              </a:buBlip>
            </a:pPr>
            <a:r>
              <a:rPr lang="ar-DZ" sz="1300" kern="100" dirty="0">
                <a:solidFill>
                  <a:srgbClr val="292662"/>
                </a:solidFill>
                <a:rtl/>
              </a:rPr>
              <a:t>الأنشطة التعليمية والشبابية العالمية   </a:t>
            </a:r>
            <a:endParaRPr lang="ar-DZ" sz="1300" kern="100" dirty="0">
              <a:solidFill>
                <a:srgbClr val="292662"/>
              </a:solidFill>
            </a:endParaRPr>
          </a:p>
          <a:p>
            <a:pPr marL="391500" indent="-285750" algn="r" rtl="1">
              <a:lnSpc>
                <a:spcPct val="90000"/>
              </a:lnSpc>
              <a:spcAft>
                <a:spcPts val="800"/>
              </a:spcAft>
              <a:buBlip>
                <a:blip r:embed="rId6"/>
              </a:buBlip>
            </a:pPr>
            <a:r>
              <a:rPr lang="ar-DZ" sz="1300" kern="100" dirty="0">
                <a:solidFill>
                  <a:srgbClr val="292662"/>
                </a:solidFill>
                <a:rtl/>
              </a:rPr>
              <a:t>التنمية التنظيمية والقيادة   </a:t>
            </a:r>
            <a:endParaRPr lang="ar-DZ" sz="1300" kern="100" dirty="0">
              <a:solidFill>
                <a:srgbClr val="292662"/>
              </a:solidFill>
            </a:endParaRPr>
          </a:p>
          <a:p>
            <a:pPr marL="391500" lvl="0" indent="-285750" algn="r" rtl="1">
              <a:lnSpc>
                <a:spcPct val="90000"/>
              </a:lnSpc>
              <a:spcAft>
                <a:spcPts val="800"/>
              </a:spcAft>
              <a:buBlip>
                <a:blip r:embed="rId6"/>
              </a:buBlip>
            </a:pPr>
            <a:r>
              <a:rPr lang="ar-DZ" sz="1300" kern="100" dirty="0">
                <a:solidFill>
                  <a:srgbClr val="292662"/>
                </a:solidFill>
                <a:rtl/>
              </a:rPr>
              <a:t>العمليات الإقليمية والبرمجية (تقرير الرؤساء الإقليميين الذي يُقدَّم إلى رئيس مكتب العمليات الإقليمية)   </a:t>
            </a:r>
            <a:endParaRPr lang="ar-DZ" sz="1300" kern="100" dirty="0">
              <a:solidFill>
                <a:srgbClr val="292662"/>
              </a:solidFill>
            </a:endParaRPr>
          </a:p>
          <a:p>
            <a:pPr marL="391500" lvl="0" indent="-285750" algn="r" rtl="1">
              <a:lnSpc>
                <a:spcPct val="90000"/>
              </a:lnSpc>
              <a:spcAft>
                <a:spcPts val="800"/>
              </a:spcAft>
              <a:buBlip>
                <a:blip r:embed="rId6"/>
              </a:buBlip>
            </a:pPr>
            <a:r>
              <a:rPr lang="ar-DZ" sz="1300" kern="100" dirty="0">
                <a:solidFill>
                  <a:srgbClr val="292662"/>
                </a:solidFill>
                <a:rtl/>
              </a:rPr>
              <a:t>العلاقات الحكومية   </a:t>
            </a:r>
            <a:endParaRPr lang="ar-DZ" sz="1300" kern="100" dirty="0">
              <a:solidFill>
                <a:srgbClr val="292662"/>
              </a:solidFill>
            </a:endParaRPr>
          </a:p>
          <a:p>
            <a:pPr marL="391500" lvl="0" indent="-285750" algn="r" rtl="1">
              <a:lnSpc>
                <a:spcPct val="90000"/>
              </a:lnSpc>
              <a:spcAft>
                <a:spcPts val="800"/>
              </a:spcAft>
              <a:buBlip>
                <a:blip r:embed="rId6"/>
              </a:buBlip>
            </a:pPr>
            <a:r>
              <a:rPr lang="ar-DZ" sz="1300" kern="100" dirty="0">
                <a:solidFill>
                  <a:srgbClr val="292662"/>
                </a:solidFill>
                <a:rtl/>
              </a:rPr>
              <a:t>التسويق والاتصالات   </a:t>
            </a:r>
            <a:endParaRPr lang="ar-DZ" sz="1300" kern="100" dirty="0">
              <a:solidFill>
                <a:srgbClr val="292662"/>
              </a:solidFill>
            </a:endParaRPr>
          </a:p>
          <a:p>
            <a:pPr marL="391500" lvl="0" indent="-285750" algn="r" rtl="1">
              <a:lnSpc>
                <a:spcPct val="90000"/>
              </a:lnSpc>
              <a:spcAft>
                <a:spcPts val="800"/>
              </a:spcAft>
              <a:buBlip>
                <a:blip r:embed="rId6"/>
              </a:buBlip>
            </a:pPr>
            <a:r>
              <a:rPr lang="ar-DZ" sz="1300" kern="100" dirty="0">
                <a:solidFill>
                  <a:srgbClr val="292662"/>
                </a:solidFill>
                <a:rtl/>
              </a:rPr>
              <a:t>المعلومات والتكنولوجيا   </a:t>
            </a:r>
            <a:endParaRPr lang="ar-DZ" sz="1300" kern="100" dirty="0">
              <a:solidFill>
                <a:srgbClr val="292662"/>
              </a:solidFill>
            </a:endParaRPr>
          </a:p>
          <a:p>
            <a:pPr marL="391500" lvl="0" indent="-285750" algn="r" rtl="1">
              <a:lnSpc>
                <a:spcPct val="90000"/>
              </a:lnSpc>
              <a:spcAft>
                <a:spcPts val="800"/>
              </a:spcAft>
              <a:buBlip>
                <a:blip r:embed="rId6"/>
              </a:buBlip>
            </a:pPr>
            <a:r>
              <a:rPr lang="ar-DZ" sz="1300" kern="100" dirty="0">
                <a:solidFill>
                  <a:srgbClr val="292662"/>
                </a:solidFill>
                <a:rtl/>
              </a:rPr>
              <a:t>الشؤون القانونية   </a:t>
            </a:r>
            <a:endParaRPr lang="ar-DZ" sz="1300" kern="100" dirty="0">
              <a:solidFill>
                <a:srgbClr val="292662"/>
              </a:solidFill>
            </a:endParaRPr>
          </a:p>
          <a:p>
            <a:pPr marL="391500" lvl="0" indent="-285750" algn="r" rtl="1">
              <a:lnSpc>
                <a:spcPct val="90000"/>
              </a:lnSpc>
              <a:spcAft>
                <a:spcPts val="800"/>
              </a:spcAft>
              <a:buBlip>
                <a:blip r:embed="rId6"/>
              </a:buBlip>
            </a:pPr>
            <a:r>
              <a:rPr lang="ar-DZ" sz="1300" kern="100" dirty="0">
                <a:solidFill>
                  <a:srgbClr val="292662"/>
                </a:solidFill>
                <a:rtl/>
              </a:rPr>
              <a:t>الشؤون المالية   </a:t>
            </a:r>
            <a:endParaRPr lang="ar-DZ" sz="1300" kern="100" dirty="0">
              <a:solidFill>
                <a:srgbClr val="292662"/>
              </a:solidFill>
            </a:endParaRPr>
          </a:p>
          <a:p>
            <a:pPr marL="391500" indent="-285750" algn="r" rtl="1">
              <a:lnSpc>
                <a:spcPct val="90000"/>
              </a:lnSpc>
              <a:spcAft>
                <a:spcPts val="800"/>
              </a:spcAft>
              <a:buBlip>
                <a:blip r:embed="rId6"/>
              </a:buBlip>
            </a:pPr>
            <a:r>
              <a:rPr lang="ar-DZ" sz="1300" kern="100" dirty="0">
                <a:solidFill>
                  <a:srgbClr val="292662"/>
                </a:solidFill>
                <a:rtl/>
              </a:rPr>
              <a:t>الموارد البشرية   </a:t>
            </a:r>
            <a:endParaRPr lang="ar-DZ" sz="1300" kern="100" dirty="0">
              <a:solidFill>
                <a:srgbClr val="292662"/>
              </a:solidFill>
            </a:endParaRPr>
          </a:p>
        </p:txBody>
      </p:sp>
      <p:sp>
        <p:nvSpPr>
          <p:cNvPr id="79" name="TextBox 5">
            <a:extLst>
              <a:ext uri="{FF2B5EF4-FFF2-40B4-BE49-F238E27FC236}">
                <a16:creationId xmlns:a16="http://schemas.microsoft.com/office/drawing/2014/main" id="{8846504B-7716-ABBE-CF45-B283C304D046}"/>
              </a:ext>
            </a:extLst>
          </p:cNvPr>
          <p:cNvSpPr txBox="1">
            <a:spLocks/>
          </p:cNvSpPr>
          <p:nvPr/>
        </p:nvSpPr>
        <p:spPr>
          <a:xfrm>
            <a:off x="513937" y="4456290"/>
            <a:ext cx="908260" cy="387798"/>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dirty="0">
                <a:solidFill>
                  <a:srgbClr val="292662"/>
                </a:solidFill>
                <a:rtl/>
              </a:rPr>
              <a:t>الأولمبياد الخاص إفريقيا</a:t>
            </a:r>
          </a:p>
        </p:txBody>
      </p:sp>
      <p:sp>
        <p:nvSpPr>
          <p:cNvPr id="96" name="TextBox 5">
            <a:extLst>
              <a:ext uri="{FF2B5EF4-FFF2-40B4-BE49-F238E27FC236}">
                <a16:creationId xmlns:a16="http://schemas.microsoft.com/office/drawing/2014/main" id="{BEC0C824-FF05-BE65-A4CB-6DE81A90C80B}"/>
              </a:ext>
            </a:extLst>
          </p:cNvPr>
          <p:cNvSpPr txBox="1">
            <a:spLocks/>
          </p:cNvSpPr>
          <p:nvPr/>
        </p:nvSpPr>
        <p:spPr>
          <a:xfrm>
            <a:off x="1596703" y="4317383"/>
            <a:ext cx="899552" cy="683264"/>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dirty="0">
                <a:solidFill>
                  <a:srgbClr val="292662"/>
                </a:solidFill>
                <a:rtl/>
              </a:rPr>
              <a:t>الأولمبياد الخاص آسيا والمحيط الهادئ</a:t>
            </a:r>
          </a:p>
        </p:txBody>
      </p:sp>
      <p:sp>
        <p:nvSpPr>
          <p:cNvPr id="97" name="TextBox 5">
            <a:extLst>
              <a:ext uri="{FF2B5EF4-FFF2-40B4-BE49-F238E27FC236}">
                <a16:creationId xmlns:a16="http://schemas.microsoft.com/office/drawing/2014/main" id="{2BC965A0-EC2A-A9B6-3AB9-68C27DC6746E}"/>
              </a:ext>
            </a:extLst>
          </p:cNvPr>
          <p:cNvSpPr txBox="1">
            <a:spLocks/>
          </p:cNvSpPr>
          <p:nvPr/>
        </p:nvSpPr>
        <p:spPr>
          <a:xfrm>
            <a:off x="2660059" y="4391250"/>
            <a:ext cx="916534" cy="535531"/>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dirty="0">
                <a:solidFill>
                  <a:srgbClr val="292662"/>
                </a:solidFill>
                <a:rtl/>
              </a:rPr>
              <a:t>الأولمبياد الخاص شرق آسيا</a:t>
            </a:r>
          </a:p>
        </p:txBody>
      </p:sp>
      <p:sp>
        <p:nvSpPr>
          <p:cNvPr id="98" name="TextBox 5">
            <a:extLst>
              <a:ext uri="{FF2B5EF4-FFF2-40B4-BE49-F238E27FC236}">
                <a16:creationId xmlns:a16="http://schemas.microsoft.com/office/drawing/2014/main" id="{5B2F7FAA-3FC3-64B9-A4DB-0D58378D29CE}"/>
              </a:ext>
            </a:extLst>
          </p:cNvPr>
          <p:cNvSpPr txBox="1">
            <a:spLocks/>
          </p:cNvSpPr>
          <p:nvPr/>
        </p:nvSpPr>
        <p:spPr>
          <a:xfrm>
            <a:off x="3725547" y="4335850"/>
            <a:ext cx="918822" cy="646331"/>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spcAft>
                <a:spcPts val="800"/>
              </a:spcAft>
            </a:pPr>
            <a:r>
              <a:rPr lang="ar-DZ" sz="1200" kern="100" dirty="0">
                <a:solidFill>
                  <a:srgbClr val="292662"/>
                </a:solidFill>
                <a:rtl/>
              </a:rPr>
              <a:t>الأولمبياد الخاص أوروبا / أوراسيا</a:t>
            </a:r>
          </a:p>
        </p:txBody>
      </p:sp>
      <p:sp>
        <p:nvSpPr>
          <p:cNvPr id="99" name="TextBox 5">
            <a:extLst>
              <a:ext uri="{FF2B5EF4-FFF2-40B4-BE49-F238E27FC236}">
                <a16:creationId xmlns:a16="http://schemas.microsoft.com/office/drawing/2014/main" id="{464FF784-381D-3E9D-BAA6-6D54BC182E11}"/>
              </a:ext>
            </a:extLst>
          </p:cNvPr>
          <p:cNvSpPr txBox="1">
            <a:spLocks/>
          </p:cNvSpPr>
          <p:nvPr/>
        </p:nvSpPr>
        <p:spPr>
          <a:xfrm>
            <a:off x="4811963" y="4391250"/>
            <a:ext cx="906462" cy="535531"/>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dirty="0">
                <a:solidFill>
                  <a:srgbClr val="292662"/>
                </a:solidFill>
                <a:rtl/>
              </a:rPr>
              <a:t>الأولمبياد الخاص أمريكا اللاتينية</a:t>
            </a:r>
          </a:p>
        </p:txBody>
      </p:sp>
      <p:sp>
        <p:nvSpPr>
          <p:cNvPr id="100" name="TextBox 5">
            <a:extLst>
              <a:ext uri="{FF2B5EF4-FFF2-40B4-BE49-F238E27FC236}">
                <a16:creationId xmlns:a16="http://schemas.microsoft.com/office/drawing/2014/main" id="{C40A25BA-DFBF-1871-0283-E1661A7FFFA2}"/>
              </a:ext>
            </a:extLst>
          </p:cNvPr>
          <p:cNvSpPr txBox="1">
            <a:spLocks/>
          </p:cNvSpPr>
          <p:nvPr/>
        </p:nvSpPr>
        <p:spPr>
          <a:xfrm>
            <a:off x="5875204" y="4335850"/>
            <a:ext cx="1236202" cy="646331"/>
          </a:xfrm>
          <a:prstGeom prst="rect">
            <a:avLst/>
          </a:prstGeom>
          <a:noFill/>
        </p:spPr>
        <p:txBody>
          <a:bodyPr wrap="square" rtlCol="1"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lgn="r" rtl="1"/>
            <a:r>
              <a:rPr lang="ar-DZ" sz="1200" dirty="0">
                <a:solidFill>
                  <a:srgbClr val="292662"/>
                </a:solidFill>
                <a:rtl/>
              </a:rPr>
              <a:t>الأولمبياد الخاص الشرق الأوسط / شمال إفريقيا</a:t>
            </a:r>
          </a:p>
        </p:txBody>
      </p:sp>
      <p:sp>
        <p:nvSpPr>
          <p:cNvPr id="101" name="TextBox 5">
            <a:extLst>
              <a:ext uri="{FF2B5EF4-FFF2-40B4-BE49-F238E27FC236}">
                <a16:creationId xmlns:a16="http://schemas.microsoft.com/office/drawing/2014/main" id="{F23C0536-7DFF-5672-2F3B-2D1563D00503}"/>
              </a:ext>
            </a:extLst>
          </p:cNvPr>
          <p:cNvSpPr txBox="1">
            <a:spLocks/>
          </p:cNvSpPr>
          <p:nvPr/>
        </p:nvSpPr>
        <p:spPr>
          <a:xfrm>
            <a:off x="7255831" y="4335850"/>
            <a:ext cx="904463" cy="646331"/>
          </a:xfrm>
          <a:prstGeom prst="rect">
            <a:avLst/>
          </a:prstGeom>
          <a:noFill/>
        </p:spPr>
        <p:txBody>
          <a:bodyPr wrap="square" rtlCol="1"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lgn="r" rtl="1"/>
            <a:r>
              <a:rPr lang="ar-DZ" sz="1200" dirty="0">
                <a:solidFill>
                  <a:srgbClr val="292662"/>
                </a:solidFill>
                <a:rtl/>
              </a:rPr>
              <a:t>الأولمبياد الخاص أمريكا الشمالية</a:t>
            </a:r>
          </a:p>
        </p:txBody>
      </p:sp>
      <p:sp>
        <p:nvSpPr>
          <p:cNvPr id="102" name="TextBox 5">
            <a:hlinkClick r:id="rId5" action="ppaction://hlinksldjump"/>
            <a:extLst>
              <a:ext uri="{FF2B5EF4-FFF2-40B4-BE49-F238E27FC236}">
                <a16:creationId xmlns:a16="http://schemas.microsoft.com/office/drawing/2014/main" id="{DEB55E0B-306D-30B5-CD8F-94E8DDA9CD42}"/>
              </a:ext>
            </a:extLst>
          </p:cNvPr>
          <p:cNvSpPr txBox="1"/>
          <p:nvPr/>
        </p:nvSpPr>
        <p:spPr>
          <a:xfrm>
            <a:off x="3785818" y="5306250"/>
            <a:ext cx="1279422"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dirty="0">
                <a:solidFill>
                  <a:srgbClr val="292662"/>
                </a:solidFill>
                <a:effectLst/>
                <a:ea typeface="Yu Mincho" panose="020B0400000000000000" pitchFamily="18" charset="-128"/>
                <a:rtl/>
              </a:rPr>
              <a:t>البرامج</a:t>
            </a:r>
            <a:endParaRPr lang="ar-DZ" i="1" dirty="0">
              <a:solidFill>
                <a:srgbClr val="292662"/>
              </a:solidFill>
              <a:ea typeface="Yu Mincho" panose="020B0400000000000000" pitchFamily="18" charset="-128"/>
            </a:endParaRPr>
          </a:p>
        </p:txBody>
      </p:sp>
      <p:sp>
        <p:nvSpPr>
          <p:cNvPr id="105" name="TextBox 5">
            <a:extLst>
              <a:ext uri="{FF2B5EF4-FFF2-40B4-BE49-F238E27FC236}">
                <a16:creationId xmlns:a16="http://schemas.microsoft.com/office/drawing/2014/main" id="{F2D23487-22AE-8173-5B50-983C3A2782AC}"/>
              </a:ext>
            </a:extLst>
          </p:cNvPr>
          <p:cNvSpPr txBox="1"/>
          <p:nvPr/>
        </p:nvSpPr>
        <p:spPr>
          <a:xfrm>
            <a:off x="1646094" y="5909348"/>
            <a:ext cx="1705574"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dirty="0">
                <a:solidFill>
                  <a:srgbClr val="292662"/>
                </a:solidFill>
                <a:effectLst/>
                <a:ea typeface="Yu Mincho" panose="020B0400000000000000" pitchFamily="18" charset="-128"/>
                <a:rtl/>
              </a:rPr>
              <a:t>البرامج الفرعية</a:t>
            </a:r>
            <a:endParaRPr lang="ar-DZ" i="1" dirty="0">
              <a:solidFill>
                <a:srgbClr val="292662"/>
              </a:solidFill>
              <a:ea typeface="Yu Mincho" panose="020B0400000000000000" pitchFamily="18" charset="-128"/>
            </a:endParaRPr>
          </a:p>
        </p:txBody>
      </p:sp>
      <p:sp>
        <p:nvSpPr>
          <p:cNvPr id="107" name="TextBox 5">
            <a:hlinkClick r:id="rId3" action="ppaction://hlinksldjump"/>
            <a:extLst>
              <a:ext uri="{FF2B5EF4-FFF2-40B4-BE49-F238E27FC236}">
                <a16:creationId xmlns:a16="http://schemas.microsoft.com/office/drawing/2014/main" id="{9FCD6B53-81DE-D7AA-F3F6-42352A386199}"/>
              </a:ext>
            </a:extLst>
          </p:cNvPr>
          <p:cNvSpPr txBox="1"/>
          <p:nvPr/>
        </p:nvSpPr>
        <p:spPr>
          <a:xfrm>
            <a:off x="4899746" y="5909348"/>
            <a:ext cx="1705574"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dirty="0">
                <a:solidFill>
                  <a:srgbClr val="F7F5E8"/>
                </a:solidFill>
                <a:effectLst/>
                <a:ea typeface="Yu Mincho" panose="020B0400000000000000" pitchFamily="18" charset="-128"/>
                <a:rtl/>
              </a:rPr>
              <a:t>البرامج المحلية</a:t>
            </a:r>
            <a:endParaRPr lang="ar-DZ" i="1" dirty="0">
              <a:solidFill>
                <a:srgbClr val="F7F5E8"/>
              </a:solidFill>
              <a:ea typeface="Yu Mincho" panose="020B0400000000000000" pitchFamily="18" charset="-128"/>
            </a:endParaRPr>
          </a:p>
        </p:txBody>
      </p:sp>
      <p:cxnSp>
        <p:nvCxnSpPr>
          <p:cNvPr id="115" name="Conector recto 114">
            <a:extLst>
              <a:ext uri="{FF2B5EF4-FFF2-40B4-BE49-F238E27FC236}">
                <a16:creationId xmlns:a16="http://schemas.microsoft.com/office/drawing/2014/main" id="{D7B2AD79-486C-5AA7-E291-05A658BEC0C0}"/>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E7DE5EA0-5A1E-0722-A71C-C6BD5DBB5FE5}"/>
              </a:ext>
            </a:extLst>
          </p:cNvPr>
          <p:cNvSpPr txBox="1"/>
          <p:nvPr/>
        </p:nvSpPr>
        <p:spPr>
          <a:xfrm>
            <a:off x="811899" y="807489"/>
            <a:ext cx="5651500" cy="523220"/>
          </a:xfrm>
          <a:prstGeom prst="rect">
            <a:avLst/>
          </a:prstGeom>
          <a:noFill/>
        </p:spPr>
        <p:txBody>
          <a:bodyPr wrap="square" rtlCol="1">
            <a:spAutoFit/>
          </a:bodyPr>
          <a:lstStyle/>
          <a:p>
            <a:pPr algn="r" rtl="1"/>
            <a:r>
              <a:rPr lang="ar-DZ" sz="2800" b="1" dirty="0">
                <a:solidFill>
                  <a:srgbClr val="F6891F"/>
                </a:solidFill>
                <a:latin typeface="Ubuntu" panose="020B0504030602030204" pitchFamily="34" charset="0"/>
                <a:rtl/>
              </a:rPr>
              <a:t>الهيكل التنظيمي</a:t>
            </a:r>
          </a:p>
        </p:txBody>
      </p:sp>
      <p:sp>
        <p:nvSpPr>
          <p:cNvPr id="4" name="Rectángulo 121">
            <a:extLst>
              <a:ext uri="{FF2B5EF4-FFF2-40B4-BE49-F238E27FC236}">
                <a16:creationId xmlns:a16="http://schemas.microsoft.com/office/drawing/2014/main" id="{A7965660-22C7-6CE1-4DEC-7342C1D764C9}"/>
              </a:ext>
            </a:extLst>
          </p:cNvPr>
          <p:cNvSpPr/>
          <p:nvPr/>
        </p:nvSpPr>
        <p:spPr>
          <a:xfrm>
            <a:off x="1714" y="0"/>
            <a:ext cx="12192000" cy="6857999"/>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3" name="Rectángulo 119">
            <a:extLst>
              <a:ext uri="{FF2B5EF4-FFF2-40B4-BE49-F238E27FC236}">
                <a16:creationId xmlns:a16="http://schemas.microsoft.com/office/drawing/2014/main" id="{07D97CFE-5326-8E3F-B665-6FC575335075}"/>
              </a:ext>
            </a:extLst>
          </p:cNvPr>
          <p:cNvSpPr/>
          <p:nvPr/>
        </p:nvSpPr>
        <p:spPr>
          <a:xfrm>
            <a:off x="1314036" y="795254"/>
            <a:ext cx="9233584" cy="5005206"/>
          </a:xfrm>
          <a:prstGeom prst="roundRect">
            <a:avLst>
              <a:gd name="adj" fmla="val 2284"/>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5" name="TextBox 5">
            <a:extLst>
              <a:ext uri="{FF2B5EF4-FFF2-40B4-BE49-F238E27FC236}">
                <a16:creationId xmlns:a16="http://schemas.microsoft.com/office/drawing/2014/main" id="{093461F6-EB2C-C0E7-CECE-AC0A79DCE9D0}"/>
              </a:ext>
            </a:extLst>
          </p:cNvPr>
          <p:cNvSpPr txBox="1"/>
          <p:nvPr/>
        </p:nvSpPr>
        <p:spPr>
          <a:xfrm>
            <a:off x="1741050" y="1247691"/>
            <a:ext cx="8431827" cy="3119700"/>
          </a:xfrm>
          <a:prstGeom prst="rect">
            <a:avLst/>
          </a:prstGeom>
          <a:noFill/>
          <a:ln>
            <a:noFill/>
          </a:ln>
          <a:effectLst/>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r" rtl="1">
              <a:lnSpc>
                <a:spcPct val="120000"/>
              </a:lnSpc>
              <a:spcAft>
                <a:spcPts val="600"/>
              </a:spcAft>
            </a:pPr>
            <a:r>
              <a:rPr lang="ar-DZ" sz="1700" dirty="0">
                <a:solidFill>
                  <a:srgbClr val="292662"/>
                </a:solidFill>
                <a:effectLst/>
                <a:ea typeface="Yu Mincho" panose="020B0400000000000000" pitchFamily="18" charset="-128"/>
                <a:rtl/>
              </a:rPr>
              <a:t>بفضل انتشار </a:t>
            </a:r>
            <a:r>
              <a:rPr lang="ar-DZ" sz="1700" dirty="0">
                <a:solidFill>
                  <a:srgbClr val="F6891F"/>
                </a:solidFill>
                <a:effectLst/>
                <a:ea typeface="Yu Mincho" panose="020B0400000000000000" pitchFamily="18" charset="-128"/>
                <a:rtl val="0"/>
              </a:rPr>
              <a:t>250</a:t>
            </a:r>
            <a:r>
              <a:rPr lang="ar-DZ" sz="1700" dirty="0">
                <a:solidFill>
                  <a:srgbClr val="F6891F"/>
                </a:solidFill>
                <a:effectLst/>
                <a:ea typeface="Yu Mincho" panose="020B0400000000000000" pitchFamily="18" charset="-128"/>
                <a:rtl/>
              </a:rPr>
              <a:t> برنامجًا</a:t>
            </a:r>
            <a:r>
              <a:rPr lang="ar-DZ" sz="1700" dirty="0">
                <a:solidFill>
                  <a:srgbClr val="292662"/>
                </a:solidFill>
                <a:effectLst/>
                <a:ea typeface="Yu Mincho" panose="020B0400000000000000" pitchFamily="18" charset="-128"/>
                <a:rtl/>
              </a:rPr>
              <a:t>في </a:t>
            </a:r>
            <a:r>
              <a:rPr lang="ar-DZ" sz="1700" dirty="0">
                <a:solidFill>
                  <a:srgbClr val="F6891F"/>
                </a:solidFill>
                <a:effectLst/>
                <a:ea typeface="Yu Mincho" panose="020B0400000000000000" pitchFamily="18" charset="-128"/>
                <a:rtl/>
              </a:rPr>
              <a:t>أكثر من </a:t>
            </a:r>
            <a:r>
              <a:rPr lang="ar-DZ" sz="1700" dirty="0">
                <a:solidFill>
                  <a:srgbClr val="F6891F"/>
                </a:solidFill>
                <a:effectLst/>
                <a:ea typeface="Yu Mincho" panose="020B0400000000000000" pitchFamily="18" charset="-128"/>
                <a:rtl val="0"/>
              </a:rPr>
              <a:t>200</a:t>
            </a:r>
            <a:r>
              <a:rPr lang="ar-DZ" sz="1700" dirty="0">
                <a:solidFill>
                  <a:srgbClr val="F6891F"/>
                </a:solidFill>
                <a:effectLst/>
                <a:ea typeface="Yu Mincho" panose="020B0400000000000000" pitchFamily="18" charset="-128"/>
                <a:rtl/>
              </a:rPr>
              <a:t> بلد </a:t>
            </a:r>
            <a:r>
              <a:rPr lang="ar-DZ" sz="1700" dirty="0">
                <a:solidFill>
                  <a:srgbClr val="292662"/>
                </a:solidFill>
                <a:effectLst/>
                <a:ea typeface="Yu Mincho" panose="020B0400000000000000" pitchFamily="18" charset="-128"/>
                <a:rtl/>
              </a:rPr>
              <a:t>ومنطقة قضائية حول العالم، تمثِّل البرامج المكان الذي يُنفَّذ فيه العمل.</a:t>
            </a:r>
            <a:endParaRPr lang="ar-DZ" sz="1700" dirty="0">
              <a:solidFill>
                <a:srgbClr val="292662"/>
              </a:solidFill>
              <a:ea typeface="Yu Mincho" panose="020B0400000000000000" pitchFamily="18" charset="-128"/>
            </a:endParaRPr>
          </a:p>
          <a:p>
            <a:pPr algn="r" rtl="1">
              <a:lnSpc>
                <a:spcPct val="120000"/>
              </a:lnSpc>
              <a:spcAft>
                <a:spcPts val="600"/>
              </a:spcAft>
            </a:pPr>
            <a:r>
              <a:rPr lang="ar-DZ" sz="1700" dirty="0">
                <a:solidFill>
                  <a:srgbClr val="292662"/>
                </a:solidFill>
                <a:effectLst/>
                <a:ea typeface="Yu Mincho" panose="020B0400000000000000" pitchFamily="18" charset="-128"/>
                <a:rtl/>
              </a:rPr>
              <a:t>يعتمد الأولمبياد الخاص الدولي </a:t>
            </a:r>
            <a:r>
              <a:rPr lang="ar-DZ" sz="1700" dirty="0">
                <a:solidFill>
                  <a:srgbClr val="292662"/>
                </a:solidFill>
                <a:effectLst/>
                <a:ea typeface="Yu Mincho" panose="020B0400000000000000" pitchFamily="18" charset="-128"/>
                <a:rtl val="0"/>
              </a:rPr>
              <a:t>(SOI)</a:t>
            </a:r>
            <a:r>
              <a:rPr lang="ar-DZ" sz="1700" dirty="0">
                <a:solidFill>
                  <a:srgbClr val="292662"/>
                </a:solidFill>
                <a:effectLst/>
                <a:ea typeface="Yu Mincho" panose="020B0400000000000000" pitchFamily="18" charset="-128"/>
                <a:rtl/>
              </a:rPr>
              <a:t> البرامج.  تُوقَّع اتفاقية ترخيص مع الأولمبياد الخاص الدولي </a:t>
            </a:r>
            <a:r>
              <a:rPr lang="ar-DZ" sz="1700" dirty="0">
                <a:solidFill>
                  <a:srgbClr val="292662"/>
                </a:solidFill>
                <a:effectLst/>
                <a:ea typeface="Yu Mincho" panose="020B0400000000000000" pitchFamily="18" charset="-128"/>
                <a:rtl val="0"/>
              </a:rPr>
              <a:t>(SOI)</a:t>
            </a:r>
            <a:r>
              <a:rPr lang="ar-DZ" sz="1700" dirty="0">
                <a:solidFill>
                  <a:srgbClr val="292662"/>
                </a:solidFill>
                <a:effectLst/>
                <a:ea typeface="Yu Mincho" panose="020B0400000000000000" pitchFamily="18" charset="-128"/>
                <a:rtl/>
              </a:rPr>
              <a:t> لمنحها الحق القانوني في استخدام الاسم والشعار والعلامات التجارية الأخرى ضمن ولايته القضائية لممارسة الرياضات والأنشطة الأخرى وجمع الأموال باسم الأولمبياد الخاص الدولي </a:t>
            </a:r>
            <a:r>
              <a:rPr lang="ar-DZ" sz="1700" dirty="0">
                <a:solidFill>
                  <a:srgbClr val="292662"/>
                </a:solidFill>
                <a:effectLst/>
                <a:ea typeface="Yu Mincho" panose="020B0400000000000000" pitchFamily="18" charset="-128"/>
                <a:rtl val="0"/>
              </a:rPr>
              <a:t>(SOI)</a:t>
            </a:r>
            <a:r>
              <a:rPr lang="ar-DZ" sz="1700" dirty="0">
                <a:solidFill>
                  <a:srgbClr val="292662"/>
                </a:solidFill>
                <a:effectLst/>
                <a:ea typeface="Yu Mincho" panose="020B0400000000000000" pitchFamily="18" charset="-128"/>
                <a:rtl/>
              </a:rPr>
              <a:t>. بالإضافة إلى ذلك، تستفيد البرامج من مزايا إصدار الاعتمادات، بما </a:t>
            </a:r>
            <a:r>
              <a:rPr lang="ar-DZ" sz="1700">
                <a:solidFill>
                  <a:srgbClr val="292662"/>
                </a:solidFill>
                <a:effectLst/>
                <a:ea typeface="Yu Mincho" panose="020B0400000000000000" pitchFamily="18" charset="-128"/>
                <a:rtl/>
              </a:rPr>
              <a:t>فيها الاستراتيجية </a:t>
            </a:r>
            <a:r>
              <a:rPr lang="ar-DZ" sz="1700" dirty="0">
                <a:solidFill>
                  <a:srgbClr val="292662"/>
                </a:solidFill>
                <a:effectLst/>
                <a:ea typeface="Yu Mincho" panose="020B0400000000000000" pitchFamily="18" charset="-128"/>
                <a:rtl/>
              </a:rPr>
              <a:t>والرؤية المشتركة والقيادة والموارد العالمية والمسابقات الدولية ومؤتمرات القمة والمزيد. </a:t>
            </a:r>
            <a:endParaRPr lang="ar-DZ" sz="1700" dirty="0">
              <a:solidFill>
                <a:srgbClr val="292662"/>
              </a:solidFill>
              <a:ea typeface="Yu Mincho" panose="020B0400000000000000" pitchFamily="18" charset="-128"/>
            </a:endParaRPr>
          </a:p>
          <a:p>
            <a:pPr algn="r" rtl="1">
              <a:lnSpc>
                <a:spcPct val="120000"/>
              </a:lnSpc>
              <a:spcAft>
                <a:spcPts val="600"/>
              </a:spcAft>
            </a:pPr>
            <a:r>
              <a:rPr lang="ar-DZ" sz="1700" dirty="0">
                <a:solidFill>
                  <a:srgbClr val="292662"/>
                </a:solidFill>
                <a:effectLst/>
                <a:ea typeface="Yu Mincho" panose="020B0400000000000000" pitchFamily="18" charset="-128"/>
                <a:rtl/>
              </a:rPr>
              <a:t>تساعد البرامج في تطبيق المهمة </a:t>
            </a:r>
            <a:r>
              <a:rPr lang="ar-DZ" sz="1700">
                <a:solidFill>
                  <a:srgbClr val="292662"/>
                </a:solidFill>
                <a:effectLst/>
                <a:ea typeface="Yu Mincho" panose="020B0400000000000000" pitchFamily="18" charset="-128"/>
                <a:rtl/>
              </a:rPr>
              <a:t>والخطة الاستراتيجية </a:t>
            </a:r>
            <a:r>
              <a:rPr lang="ar-DZ" sz="1700" dirty="0">
                <a:solidFill>
                  <a:srgbClr val="292662"/>
                </a:solidFill>
                <a:effectLst/>
                <a:ea typeface="Yu Mincho" panose="020B0400000000000000" pitchFamily="18" charset="-128"/>
                <a:rtl/>
              </a:rPr>
              <a:t>على أرض الواقع. تنظِّم الفعاليات والألعاب الوطنية والإقليمية والمحلية. تُوفِّر البرامج التوجيهات والمعلومات والموارد والسياسات والإجراءات للأندية المحلية.</a:t>
            </a:r>
            <a:endParaRPr lang="ar-DZ" sz="1700" dirty="0">
              <a:solidFill>
                <a:srgbClr val="292662"/>
              </a:solidFill>
              <a:ea typeface="Yu Mincho" panose="020B0400000000000000" pitchFamily="18" charset="-128"/>
            </a:endParaRPr>
          </a:p>
          <a:p>
            <a:pPr algn="r" rtl="1">
              <a:lnSpc>
                <a:spcPct val="120000"/>
              </a:lnSpc>
              <a:spcAft>
                <a:spcPts val="600"/>
              </a:spcAft>
            </a:pPr>
            <a:r>
              <a:rPr lang="ar-DZ" sz="1700" dirty="0">
                <a:solidFill>
                  <a:srgbClr val="292662"/>
                </a:solidFill>
                <a:effectLst/>
                <a:ea typeface="Yu Mincho" panose="020B0400000000000000" pitchFamily="18" charset="-128"/>
                <a:rtl/>
              </a:rPr>
              <a:t>يضم كل برنامج مجلس إدارة ومديرًا وطنيًا/مديرًا تنفيذيًا وفريق </a:t>
            </a:r>
            <a:r>
              <a:rPr lang="ar-DZ" sz="1700">
                <a:solidFill>
                  <a:srgbClr val="292662"/>
                </a:solidFill>
                <a:effectLst/>
                <a:ea typeface="Yu Mincho" panose="020B0400000000000000" pitchFamily="18" charset="-128"/>
                <a:rtl/>
              </a:rPr>
              <a:t>عمل ومتطوِّعين.</a:t>
            </a:r>
            <a:endParaRPr lang="ar-DZ" sz="1700" dirty="0">
              <a:solidFill>
                <a:srgbClr val="292662"/>
              </a:solidFill>
              <a:ea typeface="Yu Mincho" panose="020B0400000000000000" pitchFamily="18" charset="-128"/>
            </a:endParaRPr>
          </a:p>
        </p:txBody>
      </p:sp>
    </p:spTree>
    <p:extLst>
      <p:ext uri="{BB962C8B-B14F-4D97-AF65-F5344CB8AC3E}">
        <p14:creationId xmlns:p14="http://schemas.microsoft.com/office/powerpoint/2010/main" val="874403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CA8DC-4EA0-70C0-5491-10D9191A3F66}"/>
            </a:ext>
          </a:extLst>
        </p:cNvPr>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B329D1B4-0150-D9EE-68ED-414C79ACA6DB}"/>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522FE0AF-B91A-2F60-19B9-E8C24A485B96}"/>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1" anchor="ctr"/>
          <a:lstStyle/>
          <a:p>
            <a:pPr algn="ctr" rtl="1"/>
            <a:endParaRPr lang="ar-DZ" dirty="0"/>
          </a:p>
        </p:txBody>
      </p:sp>
      <p:cxnSp>
        <p:nvCxnSpPr>
          <p:cNvPr id="77" name="Conector recto 76">
            <a:extLst>
              <a:ext uri="{FF2B5EF4-FFF2-40B4-BE49-F238E27FC236}">
                <a16:creationId xmlns:a16="http://schemas.microsoft.com/office/drawing/2014/main" id="{5B0E8576-0A37-E36F-1B30-81FB6A426E23}"/>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E123B500-5994-2673-9A6F-4E43AF123632}"/>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527AB111-6DFA-B6E5-3CF9-7B9122093422}"/>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9" name="Rectángulo: esquinas redondeadas 8">
            <a:hlinkClick r:id="rId4" action="ppaction://hlinksldjump"/>
            <a:extLst>
              <a:ext uri="{FF2B5EF4-FFF2-40B4-BE49-F238E27FC236}">
                <a16:creationId xmlns:a16="http://schemas.microsoft.com/office/drawing/2014/main" id="{E8060CF2-9E98-70CD-8490-FCC72043684B}"/>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0" name="Rectángulo: esquinas redondeadas 9">
            <a:extLst>
              <a:ext uri="{FF2B5EF4-FFF2-40B4-BE49-F238E27FC236}">
                <a16:creationId xmlns:a16="http://schemas.microsoft.com/office/drawing/2014/main" id="{FD959C51-2CF5-7DC8-ECBA-628B46AD1111}"/>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7" name="Rectángulo: esquinas redondeadas 16">
            <a:extLst>
              <a:ext uri="{FF2B5EF4-FFF2-40B4-BE49-F238E27FC236}">
                <a16:creationId xmlns:a16="http://schemas.microsoft.com/office/drawing/2014/main" id="{622CC3DC-C5F6-A22D-EE4E-A6C860F2A6E7}"/>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8" name="Rectángulo: esquinas redondeadas 17">
            <a:extLst>
              <a:ext uri="{FF2B5EF4-FFF2-40B4-BE49-F238E27FC236}">
                <a16:creationId xmlns:a16="http://schemas.microsoft.com/office/drawing/2014/main" id="{38322BA8-312D-8CC8-D36E-4AD3885713CF}"/>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9" name="Rectángulo: esquinas redondeadas 18">
            <a:extLst>
              <a:ext uri="{FF2B5EF4-FFF2-40B4-BE49-F238E27FC236}">
                <a16:creationId xmlns:a16="http://schemas.microsoft.com/office/drawing/2014/main" id="{DCB1EECF-42F9-47F8-2A90-5A433AAA809D}"/>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3" name="Rectángulo: esquinas redondeadas 22">
            <a:extLst>
              <a:ext uri="{FF2B5EF4-FFF2-40B4-BE49-F238E27FC236}">
                <a16:creationId xmlns:a16="http://schemas.microsoft.com/office/drawing/2014/main" id="{4778BA2A-DAB7-C252-D3AB-B4E3EEC575F5}"/>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4" name="Rectángulo: esquinas redondeadas 23">
            <a:extLst>
              <a:ext uri="{FF2B5EF4-FFF2-40B4-BE49-F238E27FC236}">
                <a16:creationId xmlns:a16="http://schemas.microsoft.com/office/drawing/2014/main" id="{E9A647B2-00EF-85F6-AEDC-F1F68C7CF8FC}"/>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6" name="Rectángulo: esquinas redondeadas 25">
            <a:extLst>
              <a:ext uri="{FF2B5EF4-FFF2-40B4-BE49-F238E27FC236}">
                <a16:creationId xmlns:a16="http://schemas.microsoft.com/office/drawing/2014/main" id="{7104BE87-FF8C-EB54-E82A-B07576B94BED}"/>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7" name="Rectángulo: esquinas redondeadas 26">
            <a:hlinkClick r:id="rId4" action="ppaction://hlinksldjump"/>
            <a:extLst>
              <a:ext uri="{FF2B5EF4-FFF2-40B4-BE49-F238E27FC236}">
                <a16:creationId xmlns:a16="http://schemas.microsoft.com/office/drawing/2014/main" id="{1A9F2E99-A530-9824-0F0C-792975F1C610}"/>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28" name="Rectángulo: esquinas redondeadas 27">
            <a:extLst>
              <a:ext uri="{FF2B5EF4-FFF2-40B4-BE49-F238E27FC236}">
                <a16:creationId xmlns:a16="http://schemas.microsoft.com/office/drawing/2014/main" id="{8D6009C8-4834-B211-8F4A-D35D93D4F10F}"/>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40" name="Rectángulo: esquinas redondeadas 39">
            <a:extLst>
              <a:ext uri="{FF2B5EF4-FFF2-40B4-BE49-F238E27FC236}">
                <a16:creationId xmlns:a16="http://schemas.microsoft.com/office/drawing/2014/main" id="{81E948EF-685A-FE00-6553-170FD9832684}"/>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62" name="Rectángulo: esquinas redondeadas 61">
            <a:hlinkClick r:id="rId3" action="ppaction://hlinksldjump"/>
            <a:extLst>
              <a:ext uri="{FF2B5EF4-FFF2-40B4-BE49-F238E27FC236}">
                <a16:creationId xmlns:a16="http://schemas.microsoft.com/office/drawing/2014/main" id="{02E3D1EE-DB52-D055-11CE-25BF17A5DADC}"/>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6" name="Rectángulo: esquinas redondeadas 5">
            <a:hlinkClick r:id="rId4" action="ppaction://hlinksldjump"/>
            <a:extLst>
              <a:ext uri="{FF2B5EF4-FFF2-40B4-BE49-F238E27FC236}">
                <a16:creationId xmlns:a16="http://schemas.microsoft.com/office/drawing/2014/main" id="{50A19621-0358-1CD1-BA65-209730152E9E}"/>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latin typeface="Ubuntu Light" panose="020B0304030602030204" pitchFamily="34" charset="0"/>
            </a:endParaRPr>
          </a:p>
        </p:txBody>
      </p:sp>
      <p:sp>
        <p:nvSpPr>
          <p:cNvPr id="63" name="TextBox 5">
            <a:hlinkClick r:id="rId4" action="ppaction://hlinksldjump"/>
            <a:extLst>
              <a:ext uri="{FF2B5EF4-FFF2-40B4-BE49-F238E27FC236}">
                <a16:creationId xmlns:a16="http://schemas.microsoft.com/office/drawing/2014/main" id="{0976BB44-33D2-07A7-FE95-849D63BC4388}"/>
              </a:ext>
            </a:extLst>
          </p:cNvPr>
          <p:cNvSpPr txBox="1"/>
          <p:nvPr/>
        </p:nvSpPr>
        <p:spPr>
          <a:xfrm>
            <a:off x="4478826" y="1586004"/>
            <a:ext cx="3068886"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dirty="0">
                <a:solidFill>
                  <a:srgbClr val="292662"/>
                </a:solidFill>
                <a:effectLst/>
                <a:latin typeface="Ubuntu Light" panose="020B0304030602030204" pitchFamily="34" charset="0"/>
                <a:ea typeface="Yu Mincho" panose="020B0400000000000000" pitchFamily="18" charset="-128"/>
                <a:rtl/>
              </a:rPr>
              <a:t>مجلس إدارة الأولمبياد الخاص الدولي ولجانه</a:t>
            </a:r>
            <a:endParaRPr lang="ar-DZ" b="1" i="1" dirty="0">
              <a:solidFill>
                <a:srgbClr val="292662"/>
              </a:solidFill>
              <a:latin typeface="Ubuntu Light" panose="020B0304030602030204" pitchFamily="34" charset="0"/>
              <a:ea typeface="Yu Mincho" panose="020B0400000000000000" pitchFamily="18" charset="-128"/>
            </a:endParaRPr>
          </a:p>
        </p:txBody>
      </p:sp>
      <p:sp>
        <p:nvSpPr>
          <p:cNvPr id="64" name="TextBox 5">
            <a:hlinkClick r:id="rId3" action="ppaction://hlinksldjump"/>
            <a:extLst>
              <a:ext uri="{FF2B5EF4-FFF2-40B4-BE49-F238E27FC236}">
                <a16:creationId xmlns:a16="http://schemas.microsoft.com/office/drawing/2014/main" id="{6463033E-A3EE-3804-BB40-BC028627B7BB}"/>
              </a:ext>
            </a:extLst>
          </p:cNvPr>
          <p:cNvSpPr txBox="1"/>
          <p:nvPr/>
        </p:nvSpPr>
        <p:spPr>
          <a:xfrm>
            <a:off x="5070204" y="2338720"/>
            <a:ext cx="2051593"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dirty="0">
                <a:solidFill>
                  <a:srgbClr val="F7F5E8"/>
                </a:solidFill>
                <a:effectLst/>
                <a:latin typeface="Ubuntu Light" panose="020B0304030602030204" pitchFamily="34" charset="0"/>
                <a:ea typeface="Yu Mincho" panose="020B0400000000000000" pitchFamily="18" charset="-128"/>
                <a:rtl/>
              </a:rPr>
              <a:t>الأولمبياد الخاص الدولي </a:t>
            </a:r>
            <a:r>
              <a:rPr lang="ar-DZ" b="1" dirty="0">
                <a:solidFill>
                  <a:srgbClr val="F7F5E8"/>
                </a:solidFill>
                <a:effectLst/>
                <a:latin typeface="Ubuntu Light" panose="020B0304030602030204" pitchFamily="34" charset="0"/>
                <a:ea typeface="Yu Mincho" panose="020B0400000000000000" pitchFamily="18" charset="-128"/>
                <a:rtl val="0"/>
              </a:rPr>
              <a:t>(SOI)</a:t>
            </a:r>
            <a:endParaRPr lang="ar-DZ" b="1" i="1" dirty="0">
              <a:solidFill>
                <a:srgbClr val="F7F5E8"/>
              </a:solidFill>
              <a:latin typeface="Ubuntu Light" panose="020B0304030602030204" pitchFamily="34" charset="0"/>
              <a:ea typeface="Yu Mincho" panose="020B0400000000000000" pitchFamily="18" charset="-128"/>
            </a:endParaRPr>
          </a:p>
        </p:txBody>
      </p:sp>
      <p:sp>
        <p:nvSpPr>
          <p:cNvPr id="65" name="TextBox 5">
            <a:hlinkClick r:id="rId4" action="ppaction://hlinksldjump"/>
            <a:extLst>
              <a:ext uri="{FF2B5EF4-FFF2-40B4-BE49-F238E27FC236}">
                <a16:creationId xmlns:a16="http://schemas.microsoft.com/office/drawing/2014/main" id="{472470CA-B3F7-BA7C-1702-4C1EEF8EDAA8}"/>
              </a:ext>
            </a:extLst>
          </p:cNvPr>
          <p:cNvSpPr txBox="1"/>
          <p:nvPr/>
        </p:nvSpPr>
        <p:spPr>
          <a:xfrm>
            <a:off x="4879760" y="3133242"/>
            <a:ext cx="2505505"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dirty="0">
                <a:solidFill>
                  <a:srgbClr val="F7F5E8"/>
                </a:solidFill>
                <a:effectLst/>
                <a:ea typeface="Yu Mincho" panose="020B0400000000000000" pitchFamily="18" charset="-128"/>
                <a:rtl/>
              </a:rPr>
              <a:t>الرؤساء الإقليميون والمديرون الإداريون)</a:t>
            </a:r>
            <a:endParaRPr lang="ar-DZ" i="1" dirty="0">
              <a:solidFill>
                <a:srgbClr val="F7F5E8"/>
              </a:solidFill>
              <a:ea typeface="Yu Mincho" panose="020B0400000000000000" pitchFamily="18" charset="-128"/>
            </a:endParaRPr>
          </a:p>
        </p:txBody>
      </p:sp>
      <p:sp>
        <p:nvSpPr>
          <p:cNvPr id="69" name="TextBox 5">
            <a:hlinkClick r:id="rId4" action="ppaction://hlinksldjump"/>
            <a:extLst>
              <a:ext uri="{FF2B5EF4-FFF2-40B4-BE49-F238E27FC236}">
                <a16:creationId xmlns:a16="http://schemas.microsoft.com/office/drawing/2014/main" id="{2368F4B2-4EE4-E7A4-B2FC-CAA9D1852A9C}"/>
              </a:ext>
            </a:extLst>
          </p:cNvPr>
          <p:cNvSpPr txBox="1">
            <a:spLocks/>
          </p:cNvSpPr>
          <p:nvPr/>
        </p:nvSpPr>
        <p:spPr>
          <a:xfrm>
            <a:off x="8852898" y="1689572"/>
            <a:ext cx="2823165"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dirty="0">
                <a:solidFill>
                  <a:srgbClr val="F7F5E8"/>
                </a:solidFill>
                <a:effectLst/>
                <a:latin typeface="Ubuntu Light" panose="020B0304030602030204" pitchFamily="34" charset="0"/>
                <a:ea typeface="Yu Mincho" panose="020B0400000000000000" pitchFamily="18" charset="-128"/>
                <a:rtl/>
              </a:rPr>
              <a:t>فريق القيادة العالمي </a:t>
            </a:r>
            <a:r>
              <a:rPr lang="ar-DZ" b="1" dirty="0">
                <a:solidFill>
                  <a:srgbClr val="F7F5E8"/>
                </a:solidFill>
                <a:effectLst/>
                <a:latin typeface="Ubuntu Light" panose="020B0304030602030204" pitchFamily="34" charset="0"/>
                <a:ea typeface="Yu Mincho" panose="020B0400000000000000" pitchFamily="18" charset="-128"/>
                <a:rtl val="0"/>
              </a:rPr>
              <a:t>(GLT)</a:t>
            </a:r>
            <a:endParaRPr lang="ar-DZ" b="1" i="1" dirty="0">
              <a:solidFill>
                <a:srgbClr val="F7F5E8"/>
              </a:solidFill>
              <a:latin typeface="Ubuntu Light" panose="020B0304030602030204" pitchFamily="34" charset="0"/>
              <a:ea typeface="Yu Mincho" panose="020B0400000000000000" pitchFamily="18" charset="-128"/>
            </a:endParaRPr>
          </a:p>
        </p:txBody>
      </p:sp>
      <p:sp>
        <p:nvSpPr>
          <p:cNvPr id="78" name="TextBox 5">
            <a:extLst>
              <a:ext uri="{FF2B5EF4-FFF2-40B4-BE49-F238E27FC236}">
                <a16:creationId xmlns:a16="http://schemas.microsoft.com/office/drawing/2014/main" id="{15F98184-5695-598C-6C3D-BE42A77A3B3F}"/>
              </a:ext>
            </a:extLst>
          </p:cNvPr>
          <p:cNvSpPr txBox="1">
            <a:spLocks/>
          </p:cNvSpPr>
          <p:nvPr/>
        </p:nvSpPr>
        <p:spPr>
          <a:xfrm>
            <a:off x="8888937" y="2432498"/>
            <a:ext cx="2774562" cy="3458896"/>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gn="r" rtl="1">
              <a:lnSpc>
                <a:spcPct val="90000"/>
              </a:lnSpc>
              <a:spcAft>
                <a:spcPts val="800"/>
              </a:spcAft>
              <a:buBlip>
                <a:blip r:embed="rId5"/>
              </a:buBlip>
            </a:pPr>
            <a:r>
              <a:rPr lang="ar-DZ" sz="1300" kern="100" dirty="0">
                <a:solidFill>
                  <a:srgbClr val="292662"/>
                </a:solidFill>
                <a:rtl/>
              </a:rPr>
              <a:t>الرياضات والمسابقات</a:t>
            </a:r>
          </a:p>
          <a:p>
            <a:pPr marL="391500" indent="-285750" algn="r" rtl="1">
              <a:lnSpc>
                <a:spcPct val="90000"/>
              </a:lnSpc>
              <a:spcAft>
                <a:spcPts val="800"/>
              </a:spcAft>
              <a:buBlip>
                <a:blip r:embed="rId5"/>
              </a:buBlip>
            </a:pPr>
            <a:r>
              <a:rPr lang="ar-DZ" sz="1300" kern="100" dirty="0">
                <a:solidFill>
                  <a:srgbClr val="292662"/>
                </a:solidFill>
                <a:rtl/>
              </a:rPr>
              <a:t>الصحة </a:t>
            </a:r>
          </a:p>
          <a:p>
            <a:pPr marL="391500" indent="-285750" algn="r" rtl="1">
              <a:lnSpc>
                <a:spcPct val="90000"/>
              </a:lnSpc>
              <a:spcAft>
                <a:spcPts val="800"/>
              </a:spcAft>
              <a:buBlip>
                <a:blip r:embed="rId5"/>
              </a:buBlip>
            </a:pPr>
            <a:r>
              <a:rPr lang="ar-DZ" sz="1300" kern="100" dirty="0">
                <a:solidFill>
                  <a:srgbClr val="292662"/>
                </a:solidFill>
                <a:rtl/>
              </a:rPr>
              <a:t>الأنشطة التعليمية والشبابية العالمية   </a:t>
            </a:r>
            <a:endParaRPr lang="ar-DZ" sz="1300" kern="100" dirty="0">
              <a:solidFill>
                <a:srgbClr val="292662"/>
              </a:solidFill>
            </a:endParaRPr>
          </a:p>
          <a:p>
            <a:pPr marL="391500" indent="-285750" algn="r" rtl="1">
              <a:lnSpc>
                <a:spcPct val="90000"/>
              </a:lnSpc>
              <a:spcAft>
                <a:spcPts val="800"/>
              </a:spcAft>
              <a:buBlip>
                <a:blip r:embed="rId5"/>
              </a:buBlip>
            </a:pPr>
            <a:r>
              <a:rPr lang="ar-DZ" sz="1300" kern="100" dirty="0">
                <a:solidFill>
                  <a:srgbClr val="292662"/>
                </a:solidFill>
                <a:rtl/>
              </a:rPr>
              <a:t>التنمية التنظيمية والقيادة   </a:t>
            </a:r>
            <a:endParaRPr lang="ar-DZ" sz="1300" kern="100" dirty="0">
              <a:solidFill>
                <a:srgbClr val="292662"/>
              </a:solidFill>
            </a:endParaRPr>
          </a:p>
          <a:p>
            <a:pPr marL="391500" lvl="0" indent="-285750" algn="r" rtl="1">
              <a:lnSpc>
                <a:spcPct val="90000"/>
              </a:lnSpc>
              <a:spcAft>
                <a:spcPts val="800"/>
              </a:spcAft>
              <a:buBlip>
                <a:blip r:embed="rId5"/>
              </a:buBlip>
            </a:pPr>
            <a:r>
              <a:rPr lang="ar-DZ" sz="1300" kern="100" dirty="0">
                <a:solidFill>
                  <a:srgbClr val="292662"/>
                </a:solidFill>
                <a:rtl/>
              </a:rPr>
              <a:t>العمليات الإقليمية والبرمجية (تقرير الرؤساء الإقليميين الذي يُقدَّم إلى رئيس مكتب العمليات الإقليمية)   </a:t>
            </a:r>
            <a:endParaRPr lang="ar-DZ" sz="1300" kern="100" dirty="0">
              <a:solidFill>
                <a:srgbClr val="292662"/>
              </a:solidFill>
            </a:endParaRPr>
          </a:p>
          <a:p>
            <a:pPr marL="391500" lvl="0" indent="-285750" algn="r" rtl="1">
              <a:lnSpc>
                <a:spcPct val="90000"/>
              </a:lnSpc>
              <a:spcAft>
                <a:spcPts val="800"/>
              </a:spcAft>
              <a:buBlip>
                <a:blip r:embed="rId5"/>
              </a:buBlip>
            </a:pPr>
            <a:r>
              <a:rPr lang="ar-DZ" sz="1300" kern="100" dirty="0">
                <a:solidFill>
                  <a:srgbClr val="292662"/>
                </a:solidFill>
                <a:rtl/>
              </a:rPr>
              <a:t>العلاقات الحكومية   </a:t>
            </a:r>
            <a:endParaRPr lang="ar-DZ" sz="1300" kern="100" dirty="0">
              <a:solidFill>
                <a:srgbClr val="292662"/>
              </a:solidFill>
            </a:endParaRPr>
          </a:p>
          <a:p>
            <a:pPr marL="391500" lvl="0" indent="-285750" algn="r" rtl="1">
              <a:lnSpc>
                <a:spcPct val="90000"/>
              </a:lnSpc>
              <a:spcAft>
                <a:spcPts val="800"/>
              </a:spcAft>
              <a:buBlip>
                <a:blip r:embed="rId5"/>
              </a:buBlip>
            </a:pPr>
            <a:r>
              <a:rPr lang="ar-DZ" sz="1300" kern="100" dirty="0">
                <a:solidFill>
                  <a:srgbClr val="292662"/>
                </a:solidFill>
                <a:rtl/>
              </a:rPr>
              <a:t>التسويق والاتصالات   </a:t>
            </a:r>
            <a:endParaRPr lang="ar-DZ" sz="1300" kern="100" dirty="0">
              <a:solidFill>
                <a:srgbClr val="292662"/>
              </a:solidFill>
            </a:endParaRPr>
          </a:p>
          <a:p>
            <a:pPr marL="391500" lvl="0" indent="-285750" algn="r" rtl="1">
              <a:lnSpc>
                <a:spcPct val="90000"/>
              </a:lnSpc>
              <a:spcAft>
                <a:spcPts val="800"/>
              </a:spcAft>
              <a:buBlip>
                <a:blip r:embed="rId5"/>
              </a:buBlip>
            </a:pPr>
            <a:r>
              <a:rPr lang="ar-DZ" sz="1300" kern="100" dirty="0">
                <a:solidFill>
                  <a:srgbClr val="292662"/>
                </a:solidFill>
                <a:rtl/>
              </a:rPr>
              <a:t>المعلومات والتكنولوجيا   </a:t>
            </a:r>
            <a:endParaRPr lang="ar-DZ" sz="1300" kern="100" dirty="0">
              <a:solidFill>
                <a:srgbClr val="292662"/>
              </a:solidFill>
            </a:endParaRPr>
          </a:p>
          <a:p>
            <a:pPr marL="391500" lvl="0" indent="-285750" algn="r" rtl="1">
              <a:lnSpc>
                <a:spcPct val="90000"/>
              </a:lnSpc>
              <a:spcAft>
                <a:spcPts val="800"/>
              </a:spcAft>
              <a:buBlip>
                <a:blip r:embed="rId5"/>
              </a:buBlip>
            </a:pPr>
            <a:r>
              <a:rPr lang="ar-DZ" sz="1300" kern="100" dirty="0">
                <a:solidFill>
                  <a:srgbClr val="292662"/>
                </a:solidFill>
                <a:rtl/>
              </a:rPr>
              <a:t>الشؤون القانونية   </a:t>
            </a:r>
            <a:endParaRPr lang="ar-DZ" sz="1300" kern="100" dirty="0">
              <a:solidFill>
                <a:srgbClr val="292662"/>
              </a:solidFill>
            </a:endParaRPr>
          </a:p>
          <a:p>
            <a:pPr marL="391500" lvl="0" indent="-285750" algn="r" rtl="1">
              <a:lnSpc>
                <a:spcPct val="90000"/>
              </a:lnSpc>
              <a:spcAft>
                <a:spcPts val="800"/>
              </a:spcAft>
              <a:buBlip>
                <a:blip r:embed="rId5"/>
              </a:buBlip>
            </a:pPr>
            <a:r>
              <a:rPr lang="ar-DZ" sz="1300" kern="100" dirty="0">
                <a:solidFill>
                  <a:srgbClr val="292662"/>
                </a:solidFill>
                <a:rtl/>
              </a:rPr>
              <a:t>الشؤون المالية   </a:t>
            </a:r>
            <a:endParaRPr lang="ar-DZ" sz="1300" kern="100" dirty="0">
              <a:solidFill>
                <a:srgbClr val="292662"/>
              </a:solidFill>
            </a:endParaRPr>
          </a:p>
          <a:p>
            <a:pPr marL="391500" indent="-285750" algn="r" rtl="1">
              <a:lnSpc>
                <a:spcPct val="90000"/>
              </a:lnSpc>
              <a:spcAft>
                <a:spcPts val="800"/>
              </a:spcAft>
              <a:buBlip>
                <a:blip r:embed="rId5"/>
              </a:buBlip>
            </a:pPr>
            <a:r>
              <a:rPr lang="ar-DZ" sz="1300" kern="100" dirty="0">
                <a:solidFill>
                  <a:srgbClr val="292662"/>
                </a:solidFill>
                <a:rtl/>
              </a:rPr>
              <a:t>الموارد البشرية   </a:t>
            </a:r>
            <a:endParaRPr lang="ar-DZ" sz="1300" kern="100" dirty="0">
              <a:solidFill>
                <a:srgbClr val="292662"/>
              </a:solidFill>
            </a:endParaRPr>
          </a:p>
        </p:txBody>
      </p:sp>
      <p:sp>
        <p:nvSpPr>
          <p:cNvPr id="79" name="TextBox 5">
            <a:extLst>
              <a:ext uri="{FF2B5EF4-FFF2-40B4-BE49-F238E27FC236}">
                <a16:creationId xmlns:a16="http://schemas.microsoft.com/office/drawing/2014/main" id="{1E18C276-1488-CA14-244D-540BD45F8468}"/>
              </a:ext>
            </a:extLst>
          </p:cNvPr>
          <p:cNvSpPr txBox="1">
            <a:spLocks/>
          </p:cNvSpPr>
          <p:nvPr/>
        </p:nvSpPr>
        <p:spPr>
          <a:xfrm>
            <a:off x="513937" y="4456290"/>
            <a:ext cx="908260" cy="387798"/>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dirty="0">
                <a:solidFill>
                  <a:srgbClr val="292662"/>
                </a:solidFill>
                <a:rtl/>
              </a:rPr>
              <a:t>الأولمبياد الخاص إفريقيا</a:t>
            </a:r>
          </a:p>
        </p:txBody>
      </p:sp>
      <p:sp>
        <p:nvSpPr>
          <p:cNvPr id="96" name="TextBox 5">
            <a:extLst>
              <a:ext uri="{FF2B5EF4-FFF2-40B4-BE49-F238E27FC236}">
                <a16:creationId xmlns:a16="http://schemas.microsoft.com/office/drawing/2014/main" id="{F44A6D51-D83F-2411-8307-2BF850CE98A3}"/>
              </a:ext>
            </a:extLst>
          </p:cNvPr>
          <p:cNvSpPr txBox="1">
            <a:spLocks/>
          </p:cNvSpPr>
          <p:nvPr/>
        </p:nvSpPr>
        <p:spPr>
          <a:xfrm>
            <a:off x="1596703" y="4317383"/>
            <a:ext cx="899552" cy="683264"/>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dirty="0">
                <a:solidFill>
                  <a:srgbClr val="292662"/>
                </a:solidFill>
                <a:rtl/>
              </a:rPr>
              <a:t>الأولمبياد الخاص آسيا والمحيط الهادئ</a:t>
            </a:r>
          </a:p>
        </p:txBody>
      </p:sp>
      <p:sp>
        <p:nvSpPr>
          <p:cNvPr id="97" name="TextBox 5">
            <a:extLst>
              <a:ext uri="{FF2B5EF4-FFF2-40B4-BE49-F238E27FC236}">
                <a16:creationId xmlns:a16="http://schemas.microsoft.com/office/drawing/2014/main" id="{54C7DA89-5652-54E8-CD34-31289AD979A0}"/>
              </a:ext>
            </a:extLst>
          </p:cNvPr>
          <p:cNvSpPr txBox="1">
            <a:spLocks/>
          </p:cNvSpPr>
          <p:nvPr/>
        </p:nvSpPr>
        <p:spPr>
          <a:xfrm>
            <a:off x="2660059" y="4391250"/>
            <a:ext cx="916534" cy="535531"/>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dirty="0">
                <a:solidFill>
                  <a:srgbClr val="292662"/>
                </a:solidFill>
                <a:rtl/>
              </a:rPr>
              <a:t>الأولمبياد الخاص شرق آسيا</a:t>
            </a:r>
          </a:p>
        </p:txBody>
      </p:sp>
      <p:sp>
        <p:nvSpPr>
          <p:cNvPr id="98" name="TextBox 5">
            <a:extLst>
              <a:ext uri="{FF2B5EF4-FFF2-40B4-BE49-F238E27FC236}">
                <a16:creationId xmlns:a16="http://schemas.microsoft.com/office/drawing/2014/main" id="{A4EB3676-6621-3561-C69D-52B1495898BF}"/>
              </a:ext>
            </a:extLst>
          </p:cNvPr>
          <p:cNvSpPr txBox="1">
            <a:spLocks/>
          </p:cNvSpPr>
          <p:nvPr/>
        </p:nvSpPr>
        <p:spPr>
          <a:xfrm>
            <a:off x="3725547" y="4335850"/>
            <a:ext cx="918822" cy="646331"/>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spcAft>
                <a:spcPts val="800"/>
              </a:spcAft>
            </a:pPr>
            <a:r>
              <a:rPr lang="ar-DZ" sz="1200" kern="100" dirty="0">
                <a:solidFill>
                  <a:srgbClr val="292662"/>
                </a:solidFill>
                <a:rtl/>
              </a:rPr>
              <a:t>الأولمبياد الخاص أوروبا / أوراسيا</a:t>
            </a:r>
          </a:p>
        </p:txBody>
      </p:sp>
      <p:sp>
        <p:nvSpPr>
          <p:cNvPr id="99" name="TextBox 5">
            <a:extLst>
              <a:ext uri="{FF2B5EF4-FFF2-40B4-BE49-F238E27FC236}">
                <a16:creationId xmlns:a16="http://schemas.microsoft.com/office/drawing/2014/main" id="{AF840AEF-4710-C6D7-2159-163F6943C37D}"/>
              </a:ext>
            </a:extLst>
          </p:cNvPr>
          <p:cNvSpPr txBox="1">
            <a:spLocks/>
          </p:cNvSpPr>
          <p:nvPr/>
        </p:nvSpPr>
        <p:spPr>
          <a:xfrm>
            <a:off x="4811963" y="4391250"/>
            <a:ext cx="906462" cy="535531"/>
          </a:xfrm>
          <a:prstGeom prst="rect">
            <a:avLst/>
          </a:prstGeom>
          <a:noFill/>
        </p:spPr>
        <p:txBody>
          <a:bodyPr wrap="square" rtlCol="1"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lnSpc>
                <a:spcPct val="80000"/>
              </a:lnSpc>
              <a:spcAft>
                <a:spcPts val="800"/>
              </a:spcAft>
            </a:pPr>
            <a:r>
              <a:rPr lang="ar-DZ" sz="1200" kern="100" dirty="0">
                <a:solidFill>
                  <a:srgbClr val="292662"/>
                </a:solidFill>
                <a:rtl/>
              </a:rPr>
              <a:t>الأولمبياد الخاص أمريكا اللاتينية</a:t>
            </a:r>
          </a:p>
        </p:txBody>
      </p:sp>
      <p:sp>
        <p:nvSpPr>
          <p:cNvPr id="100" name="TextBox 5">
            <a:extLst>
              <a:ext uri="{FF2B5EF4-FFF2-40B4-BE49-F238E27FC236}">
                <a16:creationId xmlns:a16="http://schemas.microsoft.com/office/drawing/2014/main" id="{CD739F5D-1580-F54E-F92E-E989C48DB8AB}"/>
              </a:ext>
            </a:extLst>
          </p:cNvPr>
          <p:cNvSpPr txBox="1">
            <a:spLocks/>
          </p:cNvSpPr>
          <p:nvPr/>
        </p:nvSpPr>
        <p:spPr>
          <a:xfrm>
            <a:off x="5875204" y="4335850"/>
            <a:ext cx="1236202" cy="646331"/>
          </a:xfrm>
          <a:prstGeom prst="rect">
            <a:avLst/>
          </a:prstGeom>
          <a:noFill/>
        </p:spPr>
        <p:txBody>
          <a:bodyPr wrap="square" rtlCol="1"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lgn="r" rtl="1"/>
            <a:r>
              <a:rPr lang="ar-DZ" sz="1200" dirty="0">
                <a:solidFill>
                  <a:srgbClr val="292662"/>
                </a:solidFill>
                <a:rtl/>
              </a:rPr>
              <a:t>الأولمبياد الخاص الشرق الأوسط / شمال إفريقيا</a:t>
            </a:r>
            <a:endParaRPr lang="ar-DZ" sz="1200" dirty="0">
              <a:solidFill>
                <a:srgbClr val="292662"/>
              </a:solidFill>
            </a:endParaRPr>
          </a:p>
        </p:txBody>
      </p:sp>
      <p:sp>
        <p:nvSpPr>
          <p:cNvPr id="101" name="TextBox 5">
            <a:extLst>
              <a:ext uri="{FF2B5EF4-FFF2-40B4-BE49-F238E27FC236}">
                <a16:creationId xmlns:a16="http://schemas.microsoft.com/office/drawing/2014/main" id="{B7CBCEFD-39E1-2A63-B539-D3130193505F}"/>
              </a:ext>
            </a:extLst>
          </p:cNvPr>
          <p:cNvSpPr txBox="1">
            <a:spLocks/>
          </p:cNvSpPr>
          <p:nvPr/>
        </p:nvSpPr>
        <p:spPr>
          <a:xfrm>
            <a:off x="7255831" y="4335850"/>
            <a:ext cx="904463" cy="646331"/>
          </a:xfrm>
          <a:prstGeom prst="rect">
            <a:avLst/>
          </a:prstGeom>
          <a:noFill/>
        </p:spPr>
        <p:txBody>
          <a:bodyPr wrap="square" rtlCol="1"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lgn="r" rtl="1"/>
            <a:r>
              <a:rPr lang="ar-DZ" sz="1200" dirty="0">
                <a:solidFill>
                  <a:srgbClr val="292662"/>
                </a:solidFill>
                <a:rtl/>
              </a:rPr>
              <a:t>الأولمبياد الخاص أمريكا الشمالية</a:t>
            </a:r>
            <a:endParaRPr lang="ar-DZ" sz="1200" dirty="0">
              <a:solidFill>
                <a:srgbClr val="292662"/>
              </a:solidFill>
            </a:endParaRPr>
          </a:p>
        </p:txBody>
      </p:sp>
      <p:sp>
        <p:nvSpPr>
          <p:cNvPr id="105" name="TextBox 5">
            <a:extLst>
              <a:ext uri="{FF2B5EF4-FFF2-40B4-BE49-F238E27FC236}">
                <a16:creationId xmlns:a16="http://schemas.microsoft.com/office/drawing/2014/main" id="{A3A02160-B01F-27A4-6104-A57CB34D5959}"/>
              </a:ext>
            </a:extLst>
          </p:cNvPr>
          <p:cNvSpPr txBox="1"/>
          <p:nvPr/>
        </p:nvSpPr>
        <p:spPr>
          <a:xfrm>
            <a:off x="1646094" y="5909348"/>
            <a:ext cx="1705574"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dirty="0">
                <a:solidFill>
                  <a:srgbClr val="292662"/>
                </a:solidFill>
                <a:effectLst/>
                <a:ea typeface="Yu Mincho" panose="020B0400000000000000" pitchFamily="18" charset="-128"/>
                <a:rtl/>
              </a:rPr>
              <a:t>البرامج الفرعية</a:t>
            </a:r>
            <a:endParaRPr lang="ar-DZ" i="1" dirty="0">
              <a:solidFill>
                <a:srgbClr val="292662"/>
              </a:solidFill>
              <a:ea typeface="Yu Mincho" panose="020B0400000000000000" pitchFamily="18" charset="-128"/>
            </a:endParaRPr>
          </a:p>
        </p:txBody>
      </p:sp>
      <p:sp>
        <p:nvSpPr>
          <p:cNvPr id="107" name="TextBox 5">
            <a:hlinkClick r:id="rId3" action="ppaction://hlinksldjump"/>
            <a:extLst>
              <a:ext uri="{FF2B5EF4-FFF2-40B4-BE49-F238E27FC236}">
                <a16:creationId xmlns:a16="http://schemas.microsoft.com/office/drawing/2014/main" id="{4AAB3CDB-1E6C-EBB9-FC9D-A0214D1396B4}"/>
              </a:ext>
            </a:extLst>
          </p:cNvPr>
          <p:cNvSpPr txBox="1"/>
          <p:nvPr/>
        </p:nvSpPr>
        <p:spPr>
          <a:xfrm>
            <a:off x="4899746" y="5909348"/>
            <a:ext cx="1705574"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dirty="0">
                <a:solidFill>
                  <a:srgbClr val="F7F5E8"/>
                </a:solidFill>
                <a:effectLst/>
                <a:ea typeface="Yu Mincho" panose="020B0400000000000000" pitchFamily="18" charset="-128"/>
                <a:rtl/>
              </a:rPr>
              <a:t>البرامج المحلية</a:t>
            </a:r>
            <a:endParaRPr lang="ar-DZ" i="1" dirty="0">
              <a:solidFill>
                <a:srgbClr val="F7F5E8"/>
              </a:solidFill>
              <a:ea typeface="Yu Mincho" panose="020B0400000000000000" pitchFamily="18" charset="-128"/>
            </a:endParaRPr>
          </a:p>
        </p:txBody>
      </p:sp>
      <p:cxnSp>
        <p:nvCxnSpPr>
          <p:cNvPr id="115" name="Conector recto 114">
            <a:extLst>
              <a:ext uri="{FF2B5EF4-FFF2-40B4-BE49-F238E27FC236}">
                <a16:creationId xmlns:a16="http://schemas.microsoft.com/office/drawing/2014/main" id="{42B17581-97BC-6557-FFA1-CC2689717CC0}"/>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5DCD4E78-8834-2004-A632-A12568A0C508}"/>
              </a:ext>
            </a:extLst>
          </p:cNvPr>
          <p:cNvSpPr txBox="1"/>
          <p:nvPr/>
        </p:nvSpPr>
        <p:spPr>
          <a:xfrm>
            <a:off x="811899" y="807489"/>
            <a:ext cx="5651500" cy="523220"/>
          </a:xfrm>
          <a:prstGeom prst="rect">
            <a:avLst/>
          </a:prstGeom>
          <a:noFill/>
        </p:spPr>
        <p:txBody>
          <a:bodyPr wrap="square" rtlCol="1">
            <a:spAutoFit/>
          </a:bodyPr>
          <a:lstStyle/>
          <a:p>
            <a:pPr algn="r" rtl="1"/>
            <a:r>
              <a:rPr lang="ar-DZ" sz="2800" b="1" dirty="0">
                <a:solidFill>
                  <a:srgbClr val="F6891F"/>
                </a:solidFill>
                <a:latin typeface="Ubuntu" panose="020B0504030602030204" pitchFamily="34" charset="0"/>
                <a:rtl/>
              </a:rPr>
              <a:t>الهيكل التنظيمي</a:t>
            </a:r>
          </a:p>
        </p:txBody>
      </p:sp>
      <p:grpSp>
        <p:nvGrpSpPr>
          <p:cNvPr id="8" name="Group 7">
            <a:extLst>
              <a:ext uri="{FF2B5EF4-FFF2-40B4-BE49-F238E27FC236}">
                <a16:creationId xmlns:a16="http://schemas.microsoft.com/office/drawing/2014/main" id="{FDB8D5EE-A495-9C36-2623-F02C86E10A51}"/>
              </a:ext>
            </a:extLst>
          </p:cNvPr>
          <p:cNvGrpSpPr/>
          <p:nvPr/>
        </p:nvGrpSpPr>
        <p:grpSpPr>
          <a:xfrm>
            <a:off x="515939" y="5266620"/>
            <a:ext cx="7644355" cy="417815"/>
            <a:chOff x="515939" y="5266620"/>
            <a:chExt cx="7644355" cy="417815"/>
          </a:xfrm>
        </p:grpSpPr>
        <p:sp>
          <p:nvSpPr>
            <p:cNvPr id="14" name="Rectángulo: esquinas redondeadas 38">
              <a:hlinkClick r:id="rId4" action="ppaction://hlinksldjump"/>
              <a:extLst>
                <a:ext uri="{FF2B5EF4-FFF2-40B4-BE49-F238E27FC236}">
                  <a16:creationId xmlns:a16="http://schemas.microsoft.com/office/drawing/2014/main" id="{E3E57DA0-4320-E610-3108-3B542D7A2815}"/>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15" name="TextBox 5">
              <a:hlinkClick r:id="rId4" action="ppaction://hlinksldjump"/>
              <a:extLst>
                <a:ext uri="{FF2B5EF4-FFF2-40B4-BE49-F238E27FC236}">
                  <a16:creationId xmlns:a16="http://schemas.microsoft.com/office/drawing/2014/main" id="{DF5DF186-CBF7-C0F8-C118-F2321B0221F5}"/>
                </a:ext>
              </a:extLst>
            </p:cNvPr>
            <p:cNvSpPr txBox="1"/>
            <p:nvPr/>
          </p:nvSpPr>
          <p:spPr>
            <a:xfrm>
              <a:off x="3698405" y="5306250"/>
              <a:ext cx="1279422" cy="307777"/>
            </a:xfrm>
            <a:prstGeom prst="rect">
              <a:avLst/>
            </a:prstGeom>
            <a:noFill/>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rtl="1"/>
              <a:r>
                <a:rPr lang="ar-DZ" b="1" dirty="0">
                  <a:solidFill>
                    <a:srgbClr val="292662"/>
                  </a:solidFill>
                  <a:effectLst/>
                  <a:latin typeface="Ubuntu Light" panose="020B0304030602030204" pitchFamily="34" charset="0"/>
                  <a:ea typeface="Yu Mincho" panose="020B0400000000000000" pitchFamily="18" charset="-128"/>
                  <a:rtl/>
                </a:rPr>
                <a:t>البرامج</a:t>
              </a:r>
              <a:endParaRPr lang="ar-DZ" b="1" i="1" dirty="0">
                <a:solidFill>
                  <a:srgbClr val="292662"/>
                </a:solidFill>
                <a:latin typeface="Ubuntu Light" panose="020B0304030602030204" pitchFamily="34" charset="0"/>
                <a:ea typeface="Yu Mincho" panose="020B0400000000000000" pitchFamily="18" charset="-128"/>
              </a:endParaRPr>
            </a:p>
          </p:txBody>
        </p:sp>
      </p:grpSp>
      <p:sp>
        <p:nvSpPr>
          <p:cNvPr id="4" name="Rectángulo 121">
            <a:extLst>
              <a:ext uri="{FF2B5EF4-FFF2-40B4-BE49-F238E27FC236}">
                <a16:creationId xmlns:a16="http://schemas.microsoft.com/office/drawing/2014/main" id="{D1254AB6-2AD2-BC70-0B2E-A9B5DFC7763D}"/>
              </a:ext>
            </a:extLst>
          </p:cNvPr>
          <p:cNvSpPr/>
          <p:nvPr/>
        </p:nvSpPr>
        <p:spPr>
          <a:xfrm>
            <a:off x="0"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3" name="Rectángulo 119">
            <a:extLst>
              <a:ext uri="{FF2B5EF4-FFF2-40B4-BE49-F238E27FC236}">
                <a16:creationId xmlns:a16="http://schemas.microsoft.com/office/drawing/2014/main" id="{D924ECBF-A2C9-0A66-3138-06FFE0ED0A5F}"/>
              </a:ext>
            </a:extLst>
          </p:cNvPr>
          <p:cNvSpPr/>
          <p:nvPr/>
        </p:nvSpPr>
        <p:spPr>
          <a:xfrm>
            <a:off x="2857669" y="2711367"/>
            <a:ext cx="6348839" cy="1658103"/>
          </a:xfrm>
          <a:prstGeom prst="roundRect">
            <a:avLst>
              <a:gd name="adj" fmla="val 50000"/>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ar-DZ" dirty="0"/>
          </a:p>
        </p:txBody>
      </p:sp>
      <p:sp>
        <p:nvSpPr>
          <p:cNvPr id="5" name="TextBox 5">
            <a:extLst>
              <a:ext uri="{FF2B5EF4-FFF2-40B4-BE49-F238E27FC236}">
                <a16:creationId xmlns:a16="http://schemas.microsoft.com/office/drawing/2014/main" id="{99B9EE48-FE88-51D4-63F2-7B9603990F13}"/>
              </a:ext>
            </a:extLst>
          </p:cNvPr>
          <p:cNvSpPr txBox="1"/>
          <p:nvPr/>
        </p:nvSpPr>
        <p:spPr>
          <a:xfrm>
            <a:off x="3465583" y="3013902"/>
            <a:ext cx="5261164" cy="982833"/>
          </a:xfrm>
          <a:prstGeom prst="rect">
            <a:avLst/>
          </a:prstGeom>
          <a:noFill/>
          <a:ln>
            <a:noFill/>
          </a:ln>
          <a:effectLst/>
        </p:spPr>
        <p:txBody>
          <a:bodyPr wrap="square" rtlCol="1">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r" rtl="1">
              <a:lnSpc>
                <a:spcPct val="110000"/>
              </a:lnSpc>
            </a:pPr>
            <a:r>
              <a:rPr lang="ar-DZ" sz="1800" b="1" dirty="0">
                <a:solidFill>
                  <a:srgbClr val="F6891F"/>
                </a:solidFill>
                <a:effectLst/>
                <a:ea typeface="Yu Mincho" panose="020B0400000000000000" pitchFamily="18" charset="-128"/>
                <a:rtl/>
              </a:rPr>
              <a:t>البرامج/الأندية المحلية </a:t>
            </a:r>
            <a:r>
              <a:rPr lang="ar-DZ" sz="1800" dirty="0">
                <a:solidFill>
                  <a:srgbClr val="292662"/>
                </a:solidFill>
                <a:effectLst/>
                <a:ea typeface="Yu Mincho" panose="020B0400000000000000" pitchFamily="18" charset="-128"/>
                <a:rtl/>
              </a:rPr>
              <a:t>عبارة عن وحدة/فرع محلي منظَّم يُقدِّم أنشطة الأولمبياد الخاص الرياضية وغير الرياضية في المجتمع. توفِّر فرصةً لإشراك اللاعبين والأُسر والأشقاء والمدرِّبين والمتطوِّعين. </a:t>
            </a:r>
            <a:endParaRPr lang="ar-DZ" sz="2400" b="1" i="1" dirty="0">
              <a:solidFill>
                <a:srgbClr val="292662"/>
              </a:solidFill>
              <a:ea typeface="Yu Mincho" panose="020B0400000000000000" pitchFamily="18" charset="-128"/>
            </a:endParaRPr>
          </a:p>
        </p:txBody>
      </p:sp>
    </p:spTree>
    <p:extLst>
      <p:ext uri="{BB962C8B-B14F-4D97-AF65-F5344CB8AC3E}">
        <p14:creationId xmlns:p14="http://schemas.microsoft.com/office/powerpoint/2010/main" val="1953887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2BEF8-854C-FC20-81ED-8E92E1DD7A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745E208-4CD9-A580-31F8-7F5805B26D85}"/>
              </a:ext>
            </a:extLst>
          </p:cNvPr>
          <p:cNvSpPr>
            <a:spLocks noGrp="1"/>
          </p:cNvSpPr>
          <p:nvPr>
            <p:ph type="body" sz="quarter" idx="11"/>
          </p:nvPr>
        </p:nvSpPr>
        <p:spPr>
          <a:xfrm>
            <a:off x="9753602" y="444728"/>
            <a:ext cx="2035628" cy="632958"/>
          </a:xfrm>
        </p:spPr>
        <p:txBody>
          <a:bodyPr rtlCol="1"/>
          <a:lstStyle/>
          <a:p>
            <a:pPr rtl="1"/>
            <a:r>
              <a:rPr lang="ar-xm" dirty="0">
                <a:rtl/>
              </a:rPr>
              <a:t>مقدمة حول الأولمبياد الخاص</a:t>
            </a:r>
          </a:p>
        </p:txBody>
      </p:sp>
      <p:sp>
        <p:nvSpPr>
          <p:cNvPr id="3" name="Text Placeholder 2">
            <a:extLst>
              <a:ext uri="{FF2B5EF4-FFF2-40B4-BE49-F238E27FC236}">
                <a16:creationId xmlns:a16="http://schemas.microsoft.com/office/drawing/2014/main" id="{2C8B1B59-FB8A-15B9-5A6E-D741246FA170}"/>
              </a:ext>
            </a:extLst>
          </p:cNvPr>
          <p:cNvSpPr>
            <a:spLocks noGrp="1"/>
          </p:cNvSpPr>
          <p:nvPr>
            <p:ph type="body" sz="quarter" idx="12"/>
          </p:nvPr>
        </p:nvSpPr>
        <p:spPr>
          <a:xfrm>
            <a:off x="9251045" y="575381"/>
            <a:ext cx="528061" cy="356260"/>
          </a:xfrm>
        </p:spPr>
        <p:txBody>
          <a:bodyPr rtlCol="1"/>
          <a:lstStyle/>
          <a:p>
            <a:pPr rtl="1"/>
            <a:r>
              <a:rPr lang="" dirty="0">
                <a:rtl val="0"/>
              </a:rPr>
              <a:t>1.1.</a:t>
            </a:r>
          </a:p>
        </p:txBody>
      </p:sp>
      <p:sp>
        <p:nvSpPr>
          <p:cNvPr id="4" name="Text Placeholder 3">
            <a:extLst>
              <a:ext uri="{FF2B5EF4-FFF2-40B4-BE49-F238E27FC236}">
                <a16:creationId xmlns:a16="http://schemas.microsoft.com/office/drawing/2014/main" id="{3F1677D4-079A-3325-B960-BC9CF43B2174}"/>
              </a:ext>
            </a:extLst>
          </p:cNvPr>
          <p:cNvSpPr>
            <a:spLocks noGrp="1"/>
          </p:cNvSpPr>
          <p:nvPr>
            <p:ph type="body" sz="quarter" idx="13"/>
          </p:nvPr>
        </p:nvSpPr>
        <p:spPr>
          <a:xfrm>
            <a:off x="9581375" y="111820"/>
            <a:ext cx="2155371" cy="332016"/>
          </a:xfrm>
        </p:spPr>
        <p:txBody>
          <a:bodyPr rtlCol="1"/>
          <a:lstStyle/>
          <a:p>
            <a:pPr rtl="1"/>
            <a:r>
              <a:rPr lang="ar-xm" dirty="0">
                <a:rtl/>
              </a:rPr>
              <a:t>اليوم الأول</a:t>
            </a:r>
          </a:p>
        </p:txBody>
      </p:sp>
      <p:sp>
        <p:nvSpPr>
          <p:cNvPr id="5" name="TextBox 4">
            <a:extLst>
              <a:ext uri="{FF2B5EF4-FFF2-40B4-BE49-F238E27FC236}">
                <a16:creationId xmlns:a16="http://schemas.microsoft.com/office/drawing/2014/main" id="{B8095004-659A-6B43-8A2E-D6D801028B5A}"/>
              </a:ext>
            </a:extLst>
          </p:cNvPr>
          <p:cNvSpPr txBox="1"/>
          <p:nvPr/>
        </p:nvSpPr>
        <p:spPr>
          <a:xfrm>
            <a:off x="-1211768" y="1315832"/>
            <a:ext cx="5651500"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التعريفات</a:t>
            </a:r>
          </a:p>
        </p:txBody>
      </p:sp>
      <p:pic>
        <p:nvPicPr>
          <p:cNvPr id="8" name="Picture 7" descr="دائرة زرقاء بها أسهم برتقالية&#10;&#10;أُنشِئ الوصف تلقائيًا">
            <a:extLst>
              <a:ext uri="{FF2B5EF4-FFF2-40B4-BE49-F238E27FC236}">
                <a16:creationId xmlns:a16="http://schemas.microsoft.com/office/drawing/2014/main" id="{A316CDF2-DEAB-0278-94BC-EBA878032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4922" y="2074928"/>
            <a:ext cx="414010" cy="414010"/>
          </a:xfrm>
          <a:prstGeom prst="rect">
            <a:avLst/>
          </a:prstGeom>
        </p:spPr>
      </p:pic>
      <p:sp>
        <p:nvSpPr>
          <p:cNvPr id="13" name="TextBox 12">
            <a:extLst>
              <a:ext uri="{FF2B5EF4-FFF2-40B4-BE49-F238E27FC236}">
                <a16:creationId xmlns:a16="http://schemas.microsoft.com/office/drawing/2014/main" id="{8D7C9DA4-DCEA-0092-A390-CCC5D9C182D0}"/>
              </a:ext>
            </a:extLst>
          </p:cNvPr>
          <p:cNvSpPr txBox="1"/>
          <p:nvPr/>
        </p:nvSpPr>
        <p:spPr>
          <a:xfrm>
            <a:off x="972632" y="2053166"/>
            <a:ext cx="2942595" cy="400110"/>
          </a:xfrm>
          <a:prstGeom prst="rect">
            <a:avLst/>
          </a:prstGeom>
          <a:noFill/>
        </p:spPr>
        <p:txBody>
          <a:bodyPr wrap="square" rtlCol="1">
            <a:spAutoFit/>
          </a:bodyPr>
          <a:lstStyle/>
          <a:p>
            <a:pPr algn="r" rtl="1"/>
            <a:r>
              <a:rPr lang="ar-xm" sz="2000" b="1" dirty="0">
                <a:solidFill>
                  <a:srgbClr val="292662"/>
                </a:solidFill>
                <a:latin typeface="Ubuntu Light" panose="020B0304030602030204" pitchFamily="34" charset="0"/>
                <a:rtl/>
              </a:rPr>
              <a:t>الإعاقة الذهنية</a:t>
            </a:r>
          </a:p>
        </p:txBody>
      </p:sp>
      <p:pic>
        <p:nvPicPr>
          <p:cNvPr id="17" name="Picture 16" descr="دائرة زرقاء بها أسهم برتقالية&#10;&#10;أُنشِئ الوصف تلقائيًا">
            <a:extLst>
              <a:ext uri="{FF2B5EF4-FFF2-40B4-BE49-F238E27FC236}">
                <a16:creationId xmlns:a16="http://schemas.microsoft.com/office/drawing/2014/main" id="{2824FCC9-3726-5E63-CA5B-94A507E37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4922" y="2569112"/>
            <a:ext cx="414010" cy="414010"/>
          </a:xfrm>
          <a:prstGeom prst="rect">
            <a:avLst/>
          </a:prstGeom>
        </p:spPr>
      </p:pic>
      <p:sp>
        <p:nvSpPr>
          <p:cNvPr id="18" name="TextBox 17">
            <a:extLst>
              <a:ext uri="{FF2B5EF4-FFF2-40B4-BE49-F238E27FC236}">
                <a16:creationId xmlns:a16="http://schemas.microsoft.com/office/drawing/2014/main" id="{D39EF7C3-78B6-42DD-B7ED-295B0708EEF2}"/>
              </a:ext>
            </a:extLst>
          </p:cNvPr>
          <p:cNvSpPr txBox="1"/>
          <p:nvPr/>
        </p:nvSpPr>
        <p:spPr>
          <a:xfrm>
            <a:off x="972632" y="2531767"/>
            <a:ext cx="2942595" cy="400110"/>
          </a:xfrm>
          <a:prstGeom prst="rect">
            <a:avLst/>
          </a:prstGeom>
          <a:noFill/>
        </p:spPr>
        <p:txBody>
          <a:bodyPr wrap="square" rtlCol="1">
            <a:spAutoFit/>
          </a:bodyPr>
          <a:lstStyle/>
          <a:p>
            <a:pPr algn="r" rtl="1"/>
            <a:r>
              <a:rPr lang="ar-xm" sz="2000" b="1" dirty="0">
                <a:solidFill>
                  <a:srgbClr val="292662"/>
                </a:solidFill>
                <a:latin typeface="Ubuntu Light" panose="020B0304030602030204" pitchFamily="34" charset="0"/>
                <a:rtl/>
              </a:rPr>
              <a:t>اللاعب</a:t>
            </a:r>
          </a:p>
        </p:txBody>
      </p:sp>
      <p:pic>
        <p:nvPicPr>
          <p:cNvPr id="21" name="Picture 20" descr="دائرة زرقاء بها أسهم برتقالية&#10;&#10;أُنشِئ الوصف تلقائيًا">
            <a:extLst>
              <a:ext uri="{FF2B5EF4-FFF2-40B4-BE49-F238E27FC236}">
                <a16:creationId xmlns:a16="http://schemas.microsoft.com/office/drawing/2014/main" id="{A2A5806F-2AC6-73D5-2920-35AEA2FF9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4922" y="3557480"/>
            <a:ext cx="414010" cy="414010"/>
          </a:xfrm>
          <a:prstGeom prst="rect">
            <a:avLst/>
          </a:prstGeom>
        </p:spPr>
      </p:pic>
      <p:sp>
        <p:nvSpPr>
          <p:cNvPr id="22" name="TextBox 21">
            <a:extLst>
              <a:ext uri="{FF2B5EF4-FFF2-40B4-BE49-F238E27FC236}">
                <a16:creationId xmlns:a16="http://schemas.microsoft.com/office/drawing/2014/main" id="{8EED142B-6DA0-BC02-00B8-E32D4A6583B7}"/>
              </a:ext>
            </a:extLst>
          </p:cNvPr>
          <p:cNvSpPr txBox="1"/>
          <p:nvPr/>
        </p:nvSpPr>
        <p:spPr>
          <a:xfrm>
            <a:off x="1226808" y="3526014"/>
            <a:ext cx="2688420" cy="707886"/>
          </a:xfrm>
          <a:prstGeom prst="rect">
            <a:avLst/>
          </a:prstGeom>
          <a:noFill/>
        </p:spPr>
        <p:txBody>
          <a:bodyPr wrap="square" rtlCol="1">
            <a:spAutoFit/>
          </a:bodyPr>
          <a:lstStyle/>
          <a:p>
            <a:pPr algn="r" rtl="1"/>
            <a:r>
              <a:rPr lang="ar-xm" sz="2000" b="1" dirty="0">
                <a:solidFill>
                  <a:srgbClr val="292662"/>
                </a:solidFill>
                <a:latin typeface="Ubuntu Light" panose="020B0304030602030204" pitchFamily="34" charset="0"/>
                <a:rtl/>
              </a:rPr>
              <a:t>برنامج الرياضات الموحَّدة</a:t>
            </a:r>
            <a:br>
              <a:rPr lang="en-IN" sz="2000" b="1" dirty="0">
                <a:solidFill>
                  <a:srgbClr val="292662"/>
                </a:solidFill>
                <a:latin typeface="Ubuntu Light" panose="020B0304030602030204" pitchFamily="34" charset="0"/>
                <a:rtl/>
              </a:rPr>
            </a:br>
            <a:r>
              <a:rPr lang="ar-xm" sz="2000" b="1" dirty="0">
                <a:solidFill>
                  <a:srgbClr val="292662"/>
                </a:solidFill>
                <a:latin typeface="Ubuntu Light" panose="020B0304030602030204" pitchFamily="34" charset="0"/>
                <a:rtl/>
              </a:rPr>
              <a:t> </a:t>
            </a:r>
            <a:r>
              <a:rPr lang="ar-xm" sz="2000" b="1" dirty="0">
                <a:solidFill>
                  <a:srgbClr val="292662"/>
                </a:solidFill>
                <a:latin typeface="Ubuntu Light" panose="020B0304030602030204" pitchFamily="34" charset="0"/>
                <a:rtl val="0"/>
              </a:rPr>
              <a:t>(Unified Sports®‎)</a:t>
            </a:r>
          </a:p>
        </p:txBody>
      </p:sp>
      <p:pic>
        <p:nvPicPr>
          <p:cNvPr id="23" name="Picture 22" descr="دائرة زرقاء بها أسهم برتقالية&#10;&#10;أُنشِئ الوصف تلقائيًا">
            <a:extLst>
              <a:ext uri="{FF2B5EF4-FFF2-40B4-BE49-F238E27FC236}">
                <a16:creationId xmlns:a16="http://schemas.microsoft.com/office/drawing/2014/main" id="{6012F39E-0E27-10F0-3447-333BC4D7C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4922" y="4051664"/>
            <a:ext cx="414010" cy="414010"/>
          </a:xfrm>
          <a:prstGeom prst="rect">
            <a:avLst/>
          </a:prstGeom>
        </p:spPr>
      </p:pic>
      <p:sp>
        <p:nvSpPr>
          <p:cNvPr id="24" name="TextBox 23">
            <a:extLst>
              <a:ext uri="{FF2B5EF4-FFF2-40B4-BE49-F238E27FC236}">
                <a16:creationId xmlns:a16="http://schemas.microsoft.com/office/drawing/2014/main" id="{AEE5DBD2-D47B-11C5-B857-574DFC5C4175}"/>
              </a:ext>
            </a:extLst>
          </p:cNvPr>
          <p:cNvSpPr txBox="1"/>
          <p:nvPr/>
        </p:nvSpPr>
        <p:spPr>
          <a:xfrm>
            <a:off x="1596570" y="4108502"/>
            <a:ext cx="2318658" cy="400110"/>
          </a:xfrm>
          <a:prstGeom prst="rect">
            <a:avLst/>
          </a:prstGeom>
          <a:noFill/>
        </p:spPr>
        <p:txBody>
          <a:bodyPr wrap="square" rtlCol="1">
            <a:spAutoFit/>
          </a:bodyPr>
          <a:lstStyle/>
          <a:p>
            <a:pPr algn="r" rtl="1"/>
            <a:r>
              <a:rPr lang="ar-xm" sz="2000" b="1" dirty="0">
                <a:solidFill>
                  <a:srgbClr val="292662"/>
                </a:solidFill>
                <a:latin typeface="Ubuntu Light" panose="020B0304030602030204" pitchFamily="34" charset="0"/>
                <a:rtl/>
              </a:rPr>
              <a:t>الشركاء الموحَّدون</a:t>
            </a:r>
          </a:p>
        </p:txBody>
      </p:sp>
      <p:pic>
        <p:nvPicPr>
          <p:cNvPr id="25" name="Picture 24" descr="دائرة زرقاء بها أسهم برتقالية&#10;&#10;أُنشِئ الوصف تلقائيًا">
            <a:extLst>
              <a:ext uri="{FF2B5EF4-FFF2-40B4-BE49-F238E27FC236}">
                <a16:creationId xmlns:a16="http://schemas.microsoft.com/office/drawing/2014/main" id="{D52F616C-12EB-914A-D730-B884B5B77C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4922" y="4545850"/>
            <a:ext cx="414010" cy="414010"/>
          </a:xfrm>
          <a:prstGeom prst="rect">
            <a:avLst/>
          </a:prstGeom>
        </p:spPr>
      </p:pic>
      <p:sp>
        <p:nvSpPr>
          <p:cNvPr id="26" name="TextBox 25">
            <a:extLst>
              <a:ext uri="{FF2B5EF4-FFF2-40B4-BE49-F238E27FC236}">
                <a16:creationId xmlns:a16="http://schemas.microsoft.com/office/drawing/2014/main" id="{57852111-ED2D-C364-EFCC-2D19018C9FE5}"/>
              </a:ext>
            </a:extLst>
          </p:cNvPr>
          <p:cNvSpPr txBox="1"/>
          <p:nvPr/>
        </p:nvSpPr>
        <p:spPr>
          <a:xfrm>
            <a:off x="972632" y="4524088"/>
            <a:ext cx="2942595" cy="400110"/>
          </a:xfrm>
          <a:prstGeom prst="rect">
            <a:avLst/>
          </a:prstGeom>
          <a:noFill/>
        </p:spPr>
        <p:txBody>
          <a:bodyPr wrap="square" rtlCol="1">
            <a:spAutoFit/>
          </a:bodyPr>
          <a:lstStyle/>
          <a:p>
            <a:pPr algn="r" rtl="1"/>
            <a:r>
              <a:rPr lang="ar-xm" sz="2000" b="1" dirty="0">
                <a:solidFill>
                  <a:srgbClr val="292662"/>
                </a:solidFill>
                <a:latin typeface="Ubuntu Light" panose="020B0304030602030204" pitchFamily="34" charset="0"/>
                <a:rtl/>
              </a:rPr>
              <a:t>المدارس الموحَّدة</a:t>
            </a:r>
          </a:p>
        </p:txBody>
      </p:sp>
      <p:pic>
        <p:nvPicPr>
          <p:cNvPr id="10" name="Picture 9" descr="دائرة زرقاء بها أسهم برتقالية&#10;&#10;أُنشِئ الوصف تلقائيًا">
            <a:extLst>
              <a:ext uri="{FF2B5EF4-FFF2-40B4-BE49-F238E27FC236}">
                <a16:creationId xmlns:a16="http://schemas.microsoft.com/office/drawing/2014/main" id="{761F67D0-CCA7-063B-30DB-F9A6A2E0F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4922" y="3063296"/>
            <a:ext cx="414010" cy="414010"/>
          </a:xfrm>
          <a:prstGeom prst="rect">
            <a:avLst/>
          </a:prstGeom>
        </p:spPr>
      </p:pic>
      <p:sp>
        <p:nvSpPr>
          <p:cNvPr id="11" name="TextBox 10">
            <a:extLst>
              <a:ext uri="{FF2B5EF4-FFF2-40B4-BE49-F238E27FC236}">
                <a16:creationId xmlns:a16="http://schemas.microsoft.com/office/drawing/2014/main" id="{B5C907E8-F56D-1435-6F5C-C25A7C972283}"/>
              </a:ext>
            </a:extLst>
          </p:cNvPr>
          <p:cNvSpPr txBox="1"/>
          <p:nvPr/>
        </p:nvSpPr>
        <p:spPr>
          <a:xfrm>
            <a:off x="972632" y="3021426"/>
            <a:ext cx="2942595" cy="400110"/>
          </a:xfrm>
          <a:prstGeom prst="rect">
            <a:avLst/>
          </a:prstGeom>
          <a:noFill/>
        </p:spPr>
        <p:txBody>
          <a:bodyPr wrap="square" rtlCol="1">
            <a:spAutoFit/>
          </a:bodyPr>
          <a:lstStyle/>
          <a:p>
            <a:pPr algn="r" rtl="1"/>
            <a:r>
              <a:rPr lang="ar-xm" sz="2000" b="1" dirty="0">
                <a:solidFill>
                  <a:srgbClr val="292662"/>
                </a:solidFill>
                <a:latin typeface="Ubuntu Light" panose="020B0304030602030204" pitchFamily="34" charset="0"/>
                <a:rtl/>
              </a:rPr>
              <a:t>أفراد الأسرة</a:t>
            </a:r>
          </a:p>
        </p:txBody>
      </p:sp>
    </p:spTree>
    <p:extLst>
      <p:ext uri="{BB962C8B-B14F-4D97-AF65-F5344CB8AC3E}">
        <p14:creationId xmlns:p14="http://schemas.microsoft.com/office/powerpoint/2010/main" val="3478977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40CD3-8901-83F3-CAF0-A105D53494C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119D3A5-B26B-639D-8FEC-C6852684AE8E}"/>
              </a:ext>
            </a:extLst>
          </p:cNvPr>
          <p:cNvSpPr>
            <a:spLocks noGrp="1"/>
          </p:cNvSpPr>
          <p:nvPr>
            <p:ph type="body" sz="quarter" idx="11"/>
          </p:nvPr>
        </p:nvSpPr>
        <p:spPr>
          <a:xfrm>
            <a:off x="9753602" y="444728"/>
            <a:ext cx="2035628" cy="632958"/>
          </a:xfrm>
        </p:spPr>
        <p:txBody>
          <a:bodyPr rtlCol="1"/>
          <a:lstStyle/>
          <a:p>
            <a:pPr rtl="1"/>
            <a:r>
              <a:rPr lang="ar-xm" dirty="0">
                <a:rtl/>
              </a:rPr>
              <a:t>مقدمة حول الأولمبياد الخاص</a:t>
            </a:r>
            <a:endParaRPr lang="en-US" dirty="0"/>
          </a:p>
        </p:txBody>
      </p:sp>
      <p:sp>
        <p:nvSpPr>
          <p:cNvPr id="4" name="Text Placeholder 3">
            <a:extLst>
              <a:ext uri="{FF2B5EF4-FFF2-40B4-BE49-F238E27FC236}">
                <a16:creationId xmlns:a16="http://schemas.microsoft.com/office/drawing/2014/main" id="{A521AC50-D75D-200E-8844-FC28CEABA8FD}"/>
              </a:ext>
            </a:extLst>
          </p:cNvPr>
          <p:cNvSpPr>
            <a:spLocks noGrp="1"/>
          </p:cNvSpPr>
          <p:nvPr>
            <p:ph type="body" sz="quarter" idx="13"/>
          </p:nvPr>
        </p:nvSpPr>
        <p:spPr/>
        <p:txBody>
          <a:bodyPr rtlCol="1"/>
          <a:lstStyle/>
          <a:p>
            <a:pPr rtl="1"/>
            <a:r>
              <a:rPr lang="ar-xm" dirty="0">
                <a:rtl/>
              </a:rPr>
              <a:t>اليوم الأول</a:t>
            </a:r>
          </a:p>
        </p:txBody>
      </p:sp>
      <p:sp>
        <p:nvSpPr>
          <p:cNvPr id="14" name="TextBox 13">
            <a:extLst>
              <a:ext uri="{FF2B5EF4-FFF2-40B4-BE49-F238E27FC236}">
                <a16:creationId xmlns:a16="http://schemas.microsoft.com/office/drawing/2014/main" id="{59DF5897-0F83-EF1D-E316-41AFA575EF6F}"/>
              </a:ext>
            </a:extLst>
          </p:cNvPr>
          <p:cNvSpPr txBox="1"/>
          <p:nvPr/>
        </p:nvSpPr>
        <p:spPr>
          <a:xfrm>
            <a:off x="4445000" y="2053166"/>
            <a:ext cx="6515100" cy="2062103"/>
          </a:xfrm>
          <a:prstGeom prst="rect">
            <a:avLst/>
          </a:prstGeom>
          <a:noFill/>
        </p:spPr>
        <p:txBody>
          <a:bodyPr wrap="square" rtlCol="1">
            <a:spAutoFit/>
          </a:bodyPr>
          <a:lstStyle/>
          <a:p>
            <a:pPr algn="r" rtl="1">
              <a:spcAft>
                <a:spcPts val="1200"/>
              </a:spcAft>
            </a:pPr>
            <a:r>
              <a:rPr lang="ar-xm" dirty="0">
                <a:latin typeface="Ubuntu Light" panose="020B0304030602030204" pitchFamily="34" charset="0"/>
                <a:rtl/>
              </a:rPr>
              <a:t>وفقًا لما ورد عن الجمعية الأمريكية للإعاقات الذهنية والتنموية، يعاني الشخص إعاقةً ذهنيةً إذا توفَّرت فيه ثلاثة معايير: </a:t>
            </a:r>
          </a:p>
          <a:p>
            <a:pPr marL="444500" indent="-355600" algn="r" rtl="1">
              <a:spcAft>
                <a:spcPts val="600"/>
              </a:spcAft>
              <a:buBlip>
                <a:blip r:embed="rId3"/>
              </a:buBlip>
            </a:pPr>
            <a:r>
              <a:rPr lang="ar-SA" dirty="0"/>
              <a:t>نسبة الذكاء أقل من </a:t>
            </a:r>
            <a:r>
              <a:rPr lang="en-IN" dirty="0">
                <a:latin typeface="Arial" panose="020B0604020202020204" pitchFamily="34" charset="0"/>
                <a:cs typeface="Arial" panose="020B0604020202020204" pitchFamily="34" charset="0"/>
              </a:rPr>
              <a:t>70</a:t>
            </a:r>
            <a:r>
              <a:rPr lang="ar-SA" dirty="0"/>
              <a:t>.</a:t>
            </a:r>
            <a:endParaRPr lang="ar-xm" dirty="0">
              <a:latin typeface="Ubuntu Light" panose="020B0304030602030204" pitchFamily="34" charset="0"/>
              <a:rtl/>
            </a:endParaRPr>
          </a:p>
          <a:p>
            <a:pPr marL="444500" indent="-355600" algn="r" rtl="1">
              <a:spcAft>
                <a:spcPts val="600"/>
              </a:spcAft>
              <a:buBlip>
                <a:blip r:embed="rId3"/>
              </a:buBlip>
            </a:pPr>
            <a:r>
              <a:rPr lang="ar-xm" dirty="0">
                <a:latin typeface="Ubuntu Light" panose="020B0304030602030204" pitchFamily="34" charset="0"/>
                <a:rtl/>
              </a:rPr>
              <a:t>ثمة قيود كبيرة بخصوص السلوك التكيُّفي في واحد أو أكثر من الجوانب التالية: المهارات الفكرية أو الاجتماعية أو العملية.</a:t>
            </a:r>
          </a:p>
          <a:p>
            <a:pPr marL="444500" indent="-355600" algn="r" rtl="1">
              <a:spcAft>
                <a:spcPts val="600"/>
              </a:spcAft>
              <a:buBlip>
                <a:blip r:embed="rId3"/>
              </a:buBlip>
            </a:pPr>
            <a:r>
              <a:rPr lang="ar-SA" dirty="0"/>
              <a:t>ظهور هذه الحالة قبل سن 22 عامًا.</a:t>
            </a:r>
            <a:endParaRPr lang="ar-xm" dirty="0">
              <a:latin typeface="Ubuntu Light" panose="020B0304030602030204" pitchFamily="34" charset="0"/>
              <a:rtl/>
            </a:endParaRPr>
          </a:p>
        </p:txBody>
      </p:sp>
      <p:sp>
        <p:nvSpPr>
          <p:cNvPr id="6" name="TextBox 5">
            <a:extLst>
              <a:ext uri="{FF2B5EF4-FFF2-40B4-BE49-F238E27FC236}">
                <a16:creationId xmlns:a16="http://schemas.microsoft.com/office/drawing/2014/main" id="{56AFF99F-CE31-4058-B428-C13E867917C5}"/>
              </a:ext>
            </a:extLst>
          </p:cNvPr>
          <p:cNvSpPr txBox="1"/>
          <p:nvPr/>
        </p:nvSpPr>
        <p:spPr>
          <a:xfrm>
            <a:off x="-1502959" y="1315832"/>
            <a:ext cx="5651500"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التعريفات</a:t>
            </a:r>
          </a:p>
        </p:txBody>
      </p:sp>
      <p:sp>
        <p:nvSpPr>
          <p:cNvPr id="11" name="TextBox 10">
            <a:extLst>
              <a:ext uri="{FF2B5EF4-FFF2-40B4-BE49-F238E27FC236}">
                <a16:creationId xmlns:a16="http://schemas.microsoft.com/office/drawing/2014/main" id="{68328C81-D65C-95D7-526A-5264ACD847B9}"/>
              </a:ext>
            </a:extLst>
          </p:cNvPr>
          <p:cNvSpPr txBox="1"/>
          <p:nvPr/>
        </p:nvSpPr>
        <p:spPr>
          <a:xfrm>
            <a:off x="598891" y="2053166"/>
            <a:ext cx="2942595" cy="400110"/>
          </a:xfrm>
          <a:prstGeom prst="rect">
            <a:avLst/>
          </a:prstGeom>
          <a:noFill/>
        </p:spPr>
        <p:txBody>
          <a:bodyPr wrap="square" rtlCol="1">
            <a:spAutoFit/>
          </a:bodyPr>
          <a:lstStyle/>
          <a:p>
            <a:pPr algn="r" rtl="1"/>
            <a:r>
              <a:rPr lang="ar-xm" sz="2000" b="1" dirty="0">
                <a:solidFill>
                  <a:srgbClr val="292662"/>
                </a:solidFill>
                <a:latin typeface="Ubuntu Light" panose="020B0304030602030204" pitchFamily="34" charset="0"/>
                <a:rtl/>
              </a:rPr>
              <a:t>الإعاقة الذهنية</a:t>
            </a:r>
          </a:p>
        </p:txBody>
      </p:sp>
      <p:pic>
        <p:nvPicPr>
          <p:cNvPr id="12" name="Picture 11" descr="دائرة زرقاء بها أسهم برتقالية&#10;&#10;أُنشِئ الوصف تلقائيًا">
            <a:extLst>
              <a:ext uri="{FF2B5EF4-FFF2-40B4-BE49-F238E27FC236}">
                <a16:creationId xmlns:a16="http://schemas.microsoft.com/office/drawing/2014/main" id="{505016FE-0510-B375-3280-E8B452978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3881" y="2047965"/>
            <a:ext cx="414010" cy="414010"/>
          </a:xfrm>
          <a:prstGeom prst="rect">
            <a:avLst/>
          </a:prstGeom>
        </p:spPr>
      </p:pic>
      <p:sp>
        <p:nvSpPr>
          <p:cNvPr id="15" name="TextBox 14">
            <a:extLst>
              <a:ext uri="{FF2B5EF4-FFF2-40B4-BE49-F238E27FC236}">
                <a16:creationId xmlns:a16="http://schemas.microsoft.com/office/drawing/2014/main" id="{111B0FC1-E02A-7A9C-F404-8D1DC0ED2489}"/>
              </a:ext>
            </a:extLst>
          </p:cNvPr>
          <p:cNvSpPr txBox="1"/>
          <p:nvPr/>
        </p:nvSpPr>
        <p:spPr>
          <a:xfrm>
            <a:off x="598891" y="2531767"/>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اللاعب</a:t>
            </a:r>
          </a:p>
        </p:txBody>
      </p:sp>
      <p:pic>
        <p:nvPicPr>
          <p:cNvPr id="16" name="Picture 15" descr="دائرة زرقاء بها أسهم برتقالية&#10;&#10;أُنشِئ الوصف تلقائيًا">
            <a:extLst>
              <a:ext uri="{FF2B5EF4-FFF2-40B4-BE49-F238E27FC236}">
                <a16:creationId xmlns:a16="http://schemas.microsoft.com/office/drawing/2014/main" id="{E526CCC9-2BE2-45D4-8F0B-EBFA38D1361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13881" y="3561581"/>
            <a:ext cx="414010" cy="414010"/>
          </a:xfrm>
          <a:prstGeom prst="rect">
            <a:avLst/>
          </a:prstGeom>
        </p:spPr>
      </p:pic>
      <p:sp>
        <p:nvSpPr>
          <p:cNvPr id="19" name="TextBox 18">
            <a:extLst>
              <a:ext uri="{FF2B5EF4-FFF2-40B4-BE49-F238E27FC236}">
                <a16:creationId xmlns:a16="http://schemas.microsoft.com/office/drawing/2014/main" id="{A689A2CD-4CDC-55F7-7E22-84D5AB59B6A5}"/>
              </a:ext>
            </a:extLst>
          </p:cNvPr>
          <p:cNvSpPr txBox="1"/>
          <p:nvPr/>
        </p:nvSpPr>
        <p:spPr>
          <a:xfrm>
            <a:off x="598891" y="3532847"/>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برنامج الرياضات الموحَّدة </a:t>
            </a:r>
            <a:r>
              <a:rPr lang="ar-xm" sz="2000" b="1" dirty="0">
                <a:solidFill>
                  <a:schemeClr val="bg1">
                    <a:lumMod val="75000"/>
                  </a:schemeClr>
                </a:solidFill>
                <a:latin typeface="Ubuntu Light" panose="020B0304030602030204" pitchFamily="34" charset="0"/>
                <a:rtl val="0"/>
              </a:rPr>
              <a:t>(Unified Sports®‎)</a:t>
            </a:r>
          </a:p>
        </p:txBody>
      </p:sp>
      <p:pic>
        <p:nvPicPr>
          <p:cNvPr id="20" name="Picture 19" descr="دائرة زرقاء بها أسهم برتقالية&#10;&#10;أُنشِئ الوصف تلقائيًا">
            <a:extLst>
              <a:ext uri="{FF2B5EF4-FFF2-40B4-BE49-F238E27FC236}">
                <a16:creationId xmlns:a16="http://schemas.microsoft.com/office/drawing/2014/main" id="{A04D4A86-3EE0-6AD9-682E-3C31851D0D50}"/>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13881" y="4057132"/>
            <a:ext cx="414010" cy="414010"/>
          </a:xfrm>
          <a:prstGeom prst="rect">
            <a:avLst/>
          </a:prstGeom>
        </p:spPr>
      </p:pic>
      <p:sp>
        <p:nvSpPr>
          <p:cNvPr id="27" name="TextBox 26">
            <a:extLst>
              <a:ext uri="{FF2B5EF4-FFF2-40B4-BE49-F238E27FC236}">
                <a16:creationId xmlns:a16="http://schemas.microsoft.com/office/drawing/2014/main" id="{F9F4BAE2-92BE-2536-68DD-0C27F0D96A88}"/>
              </a:ext>
            </a:extLst>
          </p:cNvPr>
          <p:cNvSpPr txBox="1"/>
          <p:nvPr/>
        </p:nvSpPr>
        <p:spPr>
          <a:xfrm>
            <a:off x="598891" y="4151621"/>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الشركاء الموحَّدون</a:t>
            </a:r>
          </a:p>
        </p:txBody>
      </p:sp>
      <p:pic>
        <p:nvPicPr>
          <p:cNvPr id="28" name="Picture 27" descr="دائرة زرقاء بها أسهم برتقالية&#10;&#10;أُنشِئ الوصف تلقائيًا">
            <a:extLst>
              <a:ext uri="{FF2B5EF4-FFF2-40B4-BE49-F238E27FC236}">
                <a16:creationId xmlns:a16="http://schemas.microsoft.com/office/drawing/2014/main" id="{6B783698-7DED-36F6-54B8-C6BF36AB0CEA}"/>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13881" y="4552683"/>
            <a:ext cx="414010" cy="414010"/>
          </a:xfrm>
          <a:prstGeom prst="rect">
            <a:avLst/>
          </a:prstGeom>
        </p:spPr>
      </p:pic>
      <p:sp>
        <p:nvSpPr>
          <p:cNvPr id="29" name="TextBox 28">
            <a:extLst>
              <a:ext uri="{FF2B5EF4-FFF2-40B4-BE49-F238E27FC236}">
                <a16:creationId xmlns:a16="http://schemas.microsoft.com/office/drawing/2014/main" id="{B717BC5D-4B2F-7A08-535F-5055C65C68F2}"/>
              </a:ext>
            </a:extLst>
          </p:cNvPr>
          <p:cNvSpPr txBox="1"/>
          <p:nvPr/>
        </p:nvSpPr>
        <p:spPr>
          <a:xfrm>
            <a:off x="598891" y="4530921"/>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المدارس الموحَّدة</a:t>
            </a:r>
          </a:p>
        </p:txBody>
      </p:sp>
      <p:pic>
        <p:nvPicPr>
          <p:cNvPr id="30" name="Picture 29" descr="دائرة زرقاء بها أسهم برتقالية&#10;&#10;أُنشِئ الوصف تلقائيًا">
            <a:extLst>
              <a:ext uri="{FF2B5EF4-FFF2-40B4-BE49-F238E27FC236}">
                <a16:creationId xmlns:a16="http://schemas.microsoft.com/office/drawing/2014/main" id="{2BF80EF8-FA29-3A59-A073-03D2BEE3AAE4}"/>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13881" y="3066030"/>
            <a:ext cx="414010" cy="414010"/>
          </a:xfrm>
          <a:prstGeom prst="rect">
            <a:avLst/>
          </a:prstGeom>
        </p:spPr>
      </p:pic>
      <p:sp>
        <p:nvSpPr>
          <p:cNvPr id="31" name="TextBox 30">
            <a:extLst>
              <a:ext uri="{FF2B5EF4-FFF2-40B4-BE49-F238E27FC236}">
                <a16:creationId xmlns:a16="http://schemas.microsoft.com/office/drawing/2014/main" id="{C40E0AF8-1168-2DCC-2087-EE198AD4DBF7}"/>
              </a:ext>
            </a:extLst>
          </p:cNvPr>
          <p:cNvSpPr txBox="1"/>
          <p:nvPr/>
        </p:nvSpPr>
        <p:spPr>
          <a:xfrm>
            <a:off x="598891" y="3021426"/>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أفراد الأسرة</a:t>
            </a:r>
          </a:p>
        </p:txBody>
      </p:sp>
      <p:pic>
        <p:nvPicPr>
          <p:cNvPr id="32" name="Picture 31" descr="دائرة زرقاء بها أسهم برتقالية&#10;&#10;أُنشِئ الوصف تلقائيًا">
            <a:extLst>
              <a:ext uri="{FF2B5EF4-FFF2-40B4-BE49-F238E27FC236}">
                <a16:creationId xmlns:a16="http://schemas.microsoft.com/office/drawing/2014/main" id="{C500E3E0-95FC-CC73-25E2-0E09DA882729}"/>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06625" y="2536259"/>
            <a:ext cx="414010" cy="414010"/>
          </a:xfrm>
          <a:prstGeom prst="rect">
            <a:avLst/>
          </a:prstGeom>
        </p:spPr>
      </p:pic>
      <p:sp>
        <p:nvSpPr>
          <p:cNvPr id="21" name="Text Placeholder 2">
            <a:extLst>
              <a:ext uri="{FF2B5EF4-FFF2-40B4-BE49-F238E27FC236}">
                <a16:creationId xmlns:a16="http://schemas.microsoft.com/office/drawing/2014/main" id="{2C8B1B59-FB8A-15B9-5A6E-D741246FA170}"/>
              </a:ext>
            </a:extLst>
          </p:cNvPr>
          <p:cNvSpPr>
            <a:spLocks noGrp="1"/>
          </p:cNvSpPr>
          <p:nvPr>
            <p:ph type="body" sz="quarter" idx="12"/>
          </p:nvPr>
        </p:nvSpPr>
        <p:spPr>
          <a:xfrm>
            <a:off x="9251045" y="575381"/>
            <a:ext cx="528061" cy="356260"/>
          </a:xfrm>
        </p:spPr>
        <p:txBody>
          <a:bodyPr rtlCol="1"/>
          <a:lstStyle/>
          <a:p>
            <a:pPr rtl="1"/>
            <a:r>
              <a:rPr lang="" dirty="0">
                <a:rtl val="0"/>
              </a:rPr>
              <a:t>1.1.</a:t>
            </a:r>
          </a:p>
        </p:txBody>
      </p:sp>
    </p:spTree>
    <p:extLst>
      <p:ext uri="{BB962C8B-B14F-4D97-AF65-F5344CB8AC3E}">
        <p14:creationId xmlns:p14="http://schemas.microsoft.com/office/powerpoint/2010/main" val="2321030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A668C-9E27-411C-7A37-E2081497DF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4145F15-778C-0546-A051-082CB599894F}"/>
              </a:ext>
            </a:extLst>
          </p:cNvPr>
          <p:cNvSpPr>
            <a:spLocks noGrp="1"/>
          </p:cNvSpPr>
          <p:nvPr>
            <p:ph type="body" sz="quarter" idx="11"/>
          </p:nvPr>
        </p:nvSpPr>
        <p:spPr>
          <a:xfrm>
            <a:off x="9753602" y="444728"/>
            <a:ext cx="2035628" cy="632958"/>
          </a:xfrm>
        </p:spPr>
        <p:txBody>
          <a:bodyPr rtlCol="1"/>
          <a:lstStyle/>
          <a:p>
            <a:pPr rtl="1"/>
            <a:r>
              <a:rPr lang="ar-xm" dirty="0">
                <a:rtl/>
              </a:rPr>
              <a:t>مقدمة حول الأولمبياد الخاص </a:t>
            </a:r>
          </a:p>
        </p:txBody>
      </p:sp>
      <p:sp>
        <p:nvSpPr>
          <p:cNvPr id="4" name="Text Placeholder 3">
            <a:extLst>
              <a:ext uri="{FF2B5EF4-FFF2-40B4-BE49-F238E27FC236}">
                <a16:creationId xmlns:a16="http://schemas.microsoft.com/office/drawing/2014/main" id="{C8BE2634-9581-C6C9-C75A-84A02A44945D}"/>
              </a:ext>
            </a:extLst>
          </p:cNvPr>
          <p:cNvSpPr>
            <a:spLocks noGrp="1"/>
          </p:cNvSpPr>
          <p:nvPr>
            <p:ph type="body" sz="quarter" idx="13"/>
          </p:nvPr>
        </p:nvSpPr>
        <p:spPr/>
        <p:txBody>
          <a:bodyPr rtlCol="1"/>
          <a:lstStyle/>
          <a:p>
            <a:pPr rtl="1"/>
            <a:r>
              <a:rPr lang="ar-xm" dirty="0">
                <a:rtl/>
              </a:rPr>
              <a:t>اليوم الأول</a:t>
            </a:r>
          </a:p>
        </p:txBody>
      </p:sp>
      <p:sp>
        <p:nvSpPr>
          <p:cNvPr id="5" name="TextBox 4">
            <a:extLst>
              <a:ext uri="{FF2B5EF4-FFF2-40B4-BE49-F238E27FC236}">
                <a16:creationId xmlns:a16="http://schemas.microsoft.com/office/drawing/2014/main" id="{DCFF5EA4-E0C4-2316-0A38-22A818443B98}"/>
              </a:ext>
            </a:extLst>
          </p:cNvPr>
          <p:cNvSpPr txBox="1"/>
          <p:nvPr/>
        </p:nvSpPr>
        <p:spPr>
          <a:xfrm>
            <a:off x="-1488445" y="1315832"/>
            <a:ext cx="5651500"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التعريفات</a:t>
            </a:r>
          </a:p>
        </p:txBody>
      </p:sp>
      <p:pic>
        <p:nvPicPr>
          <p:cNvPr id="8" name="Picture 7" descr="دائرة زرقاء بها أسهم برتقالية&#10;&#10;أُنشِئ الوصف تلقائيًا">
            <a:extLst>
              <a:ext uri="{FF2B5EF4-FFF2-40B4-BE49-F238E27FC236}">
                <a16:creationId xmlns:a16="http://schemas.microsoft.com/office/drawing/2014/main" id="{122DCDB5-87A8-C2D3-66A7-5D02CCF7B06E}"/>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28395" y="2074928"/>
            <a:ext cx="414010" cy="414010"/>
          </a:xfrm>
          <a:prstGeom prst="rect">
            <a:avLst/>
          </a:prstGeom>
        </p:spPr>
      </p:pic>
      <p:sp>
        <p:nvSpPr>
          <p:cNvPr id="13" name="TextBox 12">
            <a:extLst>
              <a:ext uri="{FF2B5EF4-FFF2-40B4-BE49-F238E27FC236}">
                <a16:creationId xmlns:a16="http://schemas.microsoft.com/office/drawing/2014/main" id="{332128B6-A8BD-8AE9-0CA9-02B54F9634FD}"/>
              </a:ext>
            </a:extLst>
          </p:cNvPr>
          <p:cNvSpPr txBox="1"/>
          <p:nvPr/>
        </p:nvSpPr>
        <p:spPr>
          <a:xfrm>
            <a:off x="613405" y="2053166"/>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الإعاقة الذهنية</a:t>
            </a:r>
          </a:p>
        </p:txBody>
      </p:sp>
      <p:sp>
        <p:nvSpPr>
          <p:cNvPr id="14" name="TextBox 13">
            <a:extLst>
              <a:ext uri="{FF2B5EF4-FFF2-40B4-BE49-F238E27FC236}">
                <a16:creationId xmlns:a16="http://schemas.microsoft.com/office/drawing/2014/main" id="{851C453A-D681-CAEB-ACAD-D42F003E38FF}"/>
              </a:ext>
            </a:extLst>
          </p:cNvPr>
          <p:cNvSpPr txBox="1"/>
          <p:nvPr/>
        </p:nvSpPr>
        <p:spPr>
          <a:xfrm>
            <a:off x="4445000" y="2563342"/>
            <a:ext cx="6515100" cy="1508105"/>
          </a:xfrm>
          <a:prstGeom prst="rect">
            <a:avLst/>
          </a:prstGeom>
          <a:noFill/>
        </p:spPr>
        <p:txBody>
          <a:bodyPr wrap="square" rtlCol="1">
            <a:spAutoFit/>
          </a:bodyPr>
          <a:lstStyle/>
          <a:p>
            <a:pPr marL="355600" indent="-355600" algn="r" rtl="1">
              <a:spcAft>
                <a:spcPts val="1200"/>
              </a:spcAft>
              <a:buBlip>
                <a:blip r:embed="rId4"/>
              </a:buBlip>
            </a:pPr>
            <a:r>
              <a:rPr lang="ar-xm" dirty="0">
                <a:latin typeface="Ubuntu Light" panose="020B0304030602030204" pitchFamily="34" charset="0"/>
                <a:rtl/>
              </a:rPr>
              <a:t>أفراد من مختلف الأعمار والقدرات حدَّد اختصاصي طبي أنهم يعانون إعاقةً ذهنيةً</a:t>
            </a:r>
          </a:p>
          <a:p>
            <a:pPr marL="355600" indent="-355600" algn="r" rtl="1">
              <a:spcAft>
                <a:spcPts val="1200"/>
              </a:spcAft>
              <a:buBlip>
                <a:blip r:embed="rId4"/>
              </a:buBlip>
            </a:pPr>
            <a:r>
              <a:rPr lang="ar-SA" dirty="0"/>
              <a:t>شخص مؤهل للمشاركة في التدريبات والمسابقات في سن 8 أعوام دون حد أقصى للعمر</a:t>
            </a:r>
            <a:endParaRPr lang="ar-xm" dirty="0">
              <a:latin typeface="Ubuntu Light" panose="020B0304030602030204" pitchFamily="34" charset="0"/>
              <a:rtl/>
            </a:endParaRPr>
          </a:p>
          <a:p>
            <a:pPr marL="355600" indent="-355600" algn="r" rtl="1">
              <a:spcAft>
                <a:spcPts val="1200"/>
              </a:spcAft>
              <a:buBlip>
                <a:blip r:embed="rId4"/>
              </a:buBlip>
            </a:pPr>
            <a:r>
              <a:rPr lang="ar-SA" dirty="0"/>
              <a:t>يمكن أن يشارك الأطفال دون سن 8 أعوام في برنامج اللاعبين صغار السن.</a:t>
            </a:r>
            <a:endParaRPr lang="ar-xm" dirty="0">
              <a:latin typeface="Ubuntu Light" panose="020B0304030602030204" pitchFamily="34" charset="0"/>
              <a:rtl/>
            </a:endParaRPr>
          </a:p>
        </p:txBody>
      </p:sp>
      <p:pic>
        <p:nvPicPr>
          <p:cNvPr id="17" name="Picture 16" descr="دائرة زرقاء بها أسهم برتقالية&#10;&#10;أُنشِئ الوصف تلقائيًا">
            <a:extLst>
              <a:ext uri="{FF2B5EF4-FFF2-40B4-BE49-F238E27FC236}">
                <a16:creationId xmlns:a16="http://schemas.microsoft.com/office/drawing/2014/main" id="{43AE87D9-F9FA-A055-A8B5-5C5C35696E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8395" y="2570479"/>
            <a:ext cx="414010" cy="414010"/>
          </a:xfrm>
          <a:prstGeom prst="rect">
            <a:avLst/>
          </a:prstGeom>
        </p:spPr>
      </p:pic>
      <p:sp>
        <p:nvSpPr>
          <p:cNvPr id="18" name="TextBox 17">
            <a:extLst>
              <a:ext uri="{FF2B5EF4-FFF2-40B4-BE49-F238E27FC236}">
                <a16:creationId xmlns:a16="http://schemas.microsoft.com/office/drawing/2014/main" id="{B7BDCF6B-5D6B-A3ED-0670-F2AB9C1C85B6}"/>
              </a:ext>
            </a:extLst>
          </p:cNvPr>
          <p:cNvSpPr txBox="1"/>
          <p:nvPr/>
        </p:nvSpPr>
        <p:spPr>
          <a:xfrm>
            <a:off x="613405" y="2531767"/>
            <a:ext cx="2942595" cy="400110"/>
          </a:xfrm>
          <a:prstGeom prst="rect">
            <a:avLst/>
          </a:prstGeom>
          <a:noFill/>
        </p:spPr>
        <p:txBody>
          <a:bodyPr wrap="square" rtlCol="1">
            <a:spAutoFit/>
          </a:bodyPr>
          <a:lstStyle/>
          <a:p>
            <a:pPr algn="r" rtl="1"/>
            <a:r>
              <a:rPr lang="ar-xm" sz="2000" b="1" dirty="0">
                <a:solidFill>
                  <a:srgbClr val="292662"/>
                </a:solidFill>
                <a:latin typeface="Ubuntu Light" panose="020B0304030602030204" pitchFamily="34" charset="0"/>
                <a:rtl/>
              </a:rPr>
              <a:t>اللاعب</a:t>
            </a:r>
          </a:p>
        </p:txBody>
      </p:sp>
      <p:pic>
        <p:nvPicPr>
          <p:cNvPr id="21" name="Picture 20" descr="دائرة زرقاء بها أسهم برتقالية&#10;&#10;أُنشِئ الوصف تلقائيًا">
            <a:extLst>
              <a:ext uri="{FF2B5EF4-FFF2-40B4-BE49-F238E27FC236}">
                <a16:creationId xmlns:a16="http://schemas.microsoft.com/office/drawing/2014/main" id="{2705C208-616D-ED9E-34EF-64FB2CEE365B}"/>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28395" y="3561581"/>
            <a:ext cx="414010" cy="414010"/>
          </a:xfrm>
          <a:prstGeom prst="rect">
            <a:avLst/>
          </a:prstGeom>
        </p:spPr>
      </p:pic>
      <p:sp>
        <p:nvSpPr>
          <p:cNvPr id="22" name="TextBox 21">
            <a:extLst>
              <a:ext uri="{FF2B5EF4-FFF2-40B4-BE49-F238E27FC236}">
                <a16:creationId xmlns:a16="http://schemas.microsoft.com/office/drawing/2014/main" id="{603542FC-5E06-00DA-A32D-FBB17F678EBC}"/>
              </a:ext>
            </a:extLst>
          </p:cNvPr>
          <p:cNvSpPr txBox="1"/>
          <p:nvPr/>
        </p:nvSpPr>
        <p:spPr>
          <a:xfrm>
            <a:off x="613405" y="3532847"/>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برنامج الرياضات الموحَّدة </a:t>
            </a:r>
            <a:r>
              <a:rPr lang="ar-xm" sz="2000" b="1" dirty="0">
                <a:solidFill>
                  <a:schemeClr val="bg1">
                    <a:lumMod val="75000"/>
                  </a:schemeClr>
                </a:solidFill>
                <a:latin typeface="Ubuntu Light" panose="020B0304030602030204" pitchFamily="34" charset="0"/>
                <a:rtl val="0"/>
              </a:rPr>
              <a:t>(Unified Sports®‎)</a:t>
            </a:r>
          </a:p>
        </p:txBody>
      </p:sp>
      <p:pic>
        <p:nvPicPr>
          <p:cNvPr id="23" name="Picture 22" descr="دائرة زرقاء بها أسهم برتقالية&#10;&#10;أُنشِئ الوصف تلقائيًا">
            <a:extLst>
              <a:ext uri="{FF2B5EF4-FFF2-40B4-BE49-F238E27FC236}">
                <a16:creationId xmlns:a16="http://schemas.microsoft.com/office/drawing/2014/main" id="{9FDC457E-0B1A-19AC-0601-B55FFAD1B6FA}"/>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28395" y="4057132"/>
            <a:ext cx="414010" cy="414010"/>
          </a:xfrm>
          <a:prstGeom prst="rect">
            <a:avLst/>
          </a:prstGeom>
        </p:spPr>
      </p:pic>
      <p:sp>
        <p:nvSpPr>
          <p:cNvPr id="24" name="TextBox 23">
            <a:extLst>
              <a:ext uri="{FF2B5EF4-FFF2-40B4-BE49-F238E27FC236}">
                <a16:creationId xmlns:a16="http://schemas.microsoft.com/office/drawing/2014/main" id="{C81A10B8-32A8-5FB0-4345-E375AC1A42CA}"/>
              </a:ext>
            </a:extLst>
          </p:cNvPr>
          <p:cNvSpPr txBox="1"/>
          <p:nvPr/>
        </p:nvSpPr>
        <p:spPr>
          <a:xfrm>
            <a:off x="613405" y="4137107"/>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الشركاء الموحَّدون</a:t>
            </a:r>
          </a:p>
        </p:txBody>
      </p:sp>
      <p:pic>
        <p:nvPicPr>
          <p:cNvPr id="25" name="Picture 24" descr="دائرة زرقاء بها أسهم برتقالية&#10;&#10;أُنشِئ الوصف تلقائيًا">
            <a:extLst>
              <a:ext uri="{FF2B5EF4-FFF2-40B4-BE49-F238E27FC236}">
                <a16:creationId xmlns:a16="http://schemas.microsoft.com/office/drawing/2014/main" id="{DFA513DA-CAD5-40A6-AFA3-12CF782A7AF9}"/>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28395" y="4552683"/>
            <a:ext cx="414010" cy="414010"/>
          </a:xfrm>
          <a:prstGeom prst="rect">
            <a:avLst/>
          </a:prstGeom>
        </p:spPr>
      </p:pic>
      <p:sp>
        <p:nvSpPr>
          <p:cNvPr id="26" name="TextBox 25">
            <a:extLst>
              <a:ext uri="{FF2B5EF4-FFF2-40B4-BE49-F238E27FC236}">
                <a16:creationId xmlns:a16="http://schemas.microsoft.com/office/drawing/2014/main" id="{39C6123E-E90E-BEAB-70A7-D4F76AE868CC}"/>
              </a:ext>
            </a:extLst>
          </p:cNvPr>
          <p:cNvSpPr txBox="1"/>
          <p:nvPr/>
        </p:nvSpPr>
        <p:spPr>
          <a:xfrm>
            <a:off x="613405" y="4530921"/>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المدارس الموحَّدة</a:t>
            </a:r>
          </a:p>
        </p:txBody>
      </p:sp>
      <p:pic>
        <p:nvPicPr>
          <p:cNvPr id="12" name="Picture 11" descr="دائرة زرقاء بها أسهم برتقالية&#10;&#10;أُنشِئ الوصف تلقائيًا">
            <a:extLst>
              <a:ext uri="{FF2B5EF4-FFF2-40B4-BE49-F238E27FC236}">
                <a16:creationId xmlns:a16="http://schemas.microsoft.com/office/drawing/2014/main" id="{BA4BCBB5-BFEC-6D96-2C67-B5A1A807FE36}"/>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28395" y="3066030"/>
            <a:ext cx="414010" cy="414010"/>
          </a:xfrm>
          <a:prstGeom prst="rect">
            <a:avLst/>
          </a:prstGeom>
        </p:spPr>
      </p:pic>
      <p:sp>
        <p:nvSpPr>
          <p:cNvPr id="15" name="TextBox 14">
            <a:extLst>
              <a:ext uri="{FF2B5EF4-FFF2-40B4-BE49-F238E27FC236}">
                <a16:creationId xmlns:a16="http://schemas.microsoft.com/office/drawing/2014/main" id="{1A240195-4815-C6E1-0B6A-465A34541580}"/>
              </a:ext>
            </a:extLst>
          </p:cNvPr>
          <p:cNvSpPr txBox="1"/>
          <p:nvPr/>
        </p:nvSpPr>
        <p:spPr>
          <a:xfrm>
            <a:off x="613405" y="3021426"/>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أفراد الأسرة</a:t>
            </a:r>
          </a:p>
        </p:txBody>
      </p:sp>
      <p:sp>
        <p:nvSpPr>
          <p:cNvPr id="20" name="Text Placeholder 2">
            <a:extLst>
              <a:ext uri="{FF2B5EF4-FFF2-40B4-BE49-F238E27FC236}">
                <a16:creationId xmlns:a16="http://schemas.microsoft.com/office/drawing/2014/main" id="{2C8B1B59-FB8A-15B9-5A6E-D741246FA170}"/>
              </a:ext>
            </a:extLst>
          </p:cNvPr>
          <p:cNvSpPr>
            <a:spLocks noGrp="1"/>
          </p:cNvSpPr>
          <p:nvPr>
            <p:ph type="body" sz="quarter" idx="12"/>
          </p:nvPr>
        </p:nvSpPr>
        <p:spPr>
          <a:xfrm>
            <a:off x="9251045" y="575381"/>
            <a:ext cx="528061" cy="356260"/>
          </a:xfrm>
        </p:spPr>
        <p:txBody>
          <a:bodyPr rtlCol="1"/>
          <a:lstStyle/>
          <a:p>
            <a:pPr rtl="1"/>
            <a:r>
              <a:rPr lang="" dirty="0">
                <a:rtl val="0"/>
              </a:rPr>
              <a:t>1.1.</a:t>
            </a:r>
          </a:p>
        </p:txBody>
      </p:sp>
    </p:spTree>
    <p:extLst>
      <p:ext uri="{BB962C8B-B14F-4D97-AF65-F5344CB8AC3E}">
        <p14:creationId xmlns:p14="http://schemas.microsoft.com/office/powerpoint/2010/main" val="3442544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28055-28A7-0042-9644-2054548DCB8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43A757F-36BF-E767-F3CD-7472A331714B}"/>
              </a:ext>
            </a:extLst>
          </p:cNvPr>
          <p:cNvSpPr>
            <a:spLocks noGrp="1"/>
          </p:cNvSpPr>
          <p:nvPr>
            <p:ph type="body" sz="quarter" idx="11"/>
          </p:nvPr>
        </p:nvSpPr>
        <p:spPr>
          <a:xfrm>
            <a:off x="9753601" y="444728"/>
            <a:ext cx="1992085" cy="632958"/>
          </a:xfrm>
        </p:spPr>
        <p:txBody>
          <a:bodyPr rtlCol="1"/>
          <a:lstStyle/>
          <a:p>
            <a:pPr rtl="1"/>
            <a:r>
              <a:rPr lang="ar-xm" dirty="0">
                <a:rtl/>
              </a:rPr>
              <a:t>مقدمة حول الأولمبياد الخاص </a:t>
            </a:r>
          </a:p>
        </p:txBody>
      </p:sp>
      <p:sp>
        <p:nvSpPr>
          <p:cNvPr id="4" name="Text Placeholder 3">
            <a:extLst>
              <a:ext uri="{FF2B5EF4-FFF2-40B4-BE49-F238E27FC236}">
                <a16:creationId xmlns:a16="http://schemas.microsoft.com/office/drawing/2014/main" id="{E973DC5D-DD21-ADB1-53CE-B8104B357899}"/>
              </a:ext>
            </a:extLst>
          </p:cNvPr>
          <p:cNvSpPr>
            <a:spLocks noGrp="1"/>
          </p:cNvSpPr>
          <p:nvPr>
            <p:ph type="body" sz="quarter" idx="13"/>
          </p:nvPr>
        </p:nvSpPr>
        <p:spPr/>
        <p:txBody>
          <a:bodyPr rtlCol="1"/>
          <a:lstStyle/>
          <a:p>
            <a:pPr rtl="1"/>
            <a:r>
              <a:rPr lang="ar-xm" dirty="0">
                <a:rtl/>
              </a:rPr>
              <a:t>اليوم الأول</a:t>
            </a:r>
          </a:p>
        </p:txBody>
      </p:sp>
      <p:sp>
        <p:nvSpPr>
          <p:cNvPr id="14" name="TextBox 13">
            <a:extLst>
              <a:ext uri="{FF2B5EF4-FFF2-40B4-BE49-F238E27FC236}">
                <a16:creationId xmlns:a16="http://schemas.microsoft.com/office/drawing/2014/main" id="{984B122B-9741-A51F-B2D0-78B39C9247E1}"/>
              </a:ext>
            </a:extLst>
          </p:cNvPr>
          <p:cNvSpPr txBox="1"/>
          <p:nvPr/>
        </p:nvSpPr>
        <p:spPr>
          <a:xfrm>
            <a:off x="4445000" y="3023602"/>
            <a:ext cx="6515100" cy="1077218"/>
          </a:xfrm>
          <a:prstGeom prst="rect">
            <a:avLst/>
          </a:prstGeom>
          <a:noFill/>
        </p:spPr>
        <p:txBody>
          <a:bodyPr wrap="square" rtlCol="1">
            <a:spAutoFit/>
          </a:bodyPr>
          <a:lstStyle/>
          <a:p>
            <a:pPr marL="355600" indent="-355600" algn="r" rtl="1">
              <a:spcAft>
                <a:spcPts val="1200"/>
              </a:spcAft>
              <a:buBlip>
                <a:blip r:embed="rId3"/>
              </a:buBlip>
            </a:pPr>
            <a:r>
              <a:rPr lang="ar-xm" dirty="0">
                <a:latin typeface="Ubuntu Light" panose="020B0304030602030204" pitchFamily="34" charset="0"/>
                <a:rtl/>
              </a:rPr>
              <a:t>تم تشجيعهم على المشاركة في مستويات الأولمبياد الخاص كافة: متطوِّعون ومدرِّبون وشركاء في الرياضات الموحَّدة </a:t>
            </a:r>
          </a:p>
          <a:p>
            <a:pPr marL="355600" indent="-355600" algn="r" rtl="1">
              <a:spcAft>
                <a:spcPts val="1200"/>
              </a:spcAft>
              <a:buBlip>
                <a:blip r:embed="rId3"/>
              </a:buBlip>
            </a:pPr>
            <a:r>
              <a:rPr lang="ar-xm" dirty="0">
                <a:latin typeface="Ubuntu Light" panose="020B0304030602030204" pitchFamily="34" charset="0"/>
                <a:rtl/>
              </a:rPr>
              <a:t>عنصر رئيسي لمعظم البرامج المحلية</a:t>
            </a:r>
          </a:p>
        </p:txBody>
      </p:sp>
      <p:sp>
        <p:nvSpPr>
          <p:cNvPr id="6" name="TextBox 5">
            <a:extLst>
              <a:ext uri="{FF2B5EF4-FFF2-40B4-BE49-F238E27FC236}">
                <a16:creationId xmlns:a16="http://schemas.microsoft.com/office/drawing/2014/main" id="{2A7C5DAA-CB77-8161-77BF-5624C54BA332}"/>
              </a:ext>
            </a:extLst>
          </p:cNvPr>
          <p:cNvSpPr txBox="1"/>
          <p:nvPr/>
        </p:nvSpPr>
        <p:spPr>
          <a:xfrm>
            <a:off x="-1488445" y="1315832"/>
            <a:ext cx="5651500"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التعريفات</a:t>
            </a:r>
          </a:p>
        </p:txBody>
      </p:sp>
      <p:pic>
        <p:nvPicPr>
          <p:cNvPr id="11" name="Picture 10" descr="دائرة زرقاء بها أسهم برتقالية&#10;&#10;أُنشِئ الوصف تلقائيًا">
            <a:extLst>
              <a:ext uri="{FF2B5EF4-FFF2-40B4-BE49-F238E27FC236}">
                <a16:creationId xmlns:a16="http://schemas.microsoft.com/office/drawing/2014/main" id="{EE6FED28-122A-BE6A-4146-3329FE4DEF1C}"/>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28395" y="2074928"/>
            <a:ext cx="414010" cy="414010"/>
          </a:xfrm>
          <a:prstGeom prst="rect">
            <a:avLst/>
          </a:prstGeom>
        </p:spPr>
      </p:pic>
      <p:sp>
        <p:nvSpPr>
          <p:cNvPr id="12" name="TextBox 11">
            <a:extLst>
              <a:ext uri="{FF2B5EF4-FFF2-40B4-BE49-F238E27FC236}">
                <a16:creationId xmlns:a16="http://schemas.microsoft.com/office/drawing/2014/main" id="{936ED3B8-53FE-7A01-2C08-4F46AA6C0FF2}"/>
              </a:ext>
            </a:extLst>
          </p:cNvPr>
          <p:cNvSpPr txBox="1"/>
          <p:nvPr/>
        </p:nvSpPr>
        <p:spPr>
          <a:xfrm>
            <a:off x="613405" y="2053166"/>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الإعاقة الذهنية</a:t>
            </a:r>
          </a:p>
        </p:txBody>
      </p:sp>
      <p:sp>
        <p:nvSpPr>
          <p:cNvPr id="16" name="TextBox 15">
            <a:extLst>
              <a:ext uri="{FF2B5EF4-FFF2-40B4-BE49-F238E27FC236}">
                <a16:creationId xmlns:a16="http://schemas.microsoft.com/office/drawing/2014/main" id="{055CC878-59E5-B1F0-6F57-F8537AE5756F}"/>
              </a:ext>
            </a:extLst>
          </p:cNvPr>
          <p:cNvSpPr txBox="1"/>
          <p:nvPr/>
        </p:nvSpPr>
        <p:spPr>
          <a:xfrm>
            <a:off x="613405" y="2531767"/>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اللاعب</a:t>
            </a:r>
          </a:p>
        </p:txBody>
      </p:sp>
      <p:pic>
        <p:nvPicPr>
          <p:cNvPr id="19" name="Picture 18" descr="دائرة زرقاء بها أسهم برتقالية&#10;&#10;أُنشِئ الوصف تلقائيًا">
            <a:extLst>
              <a:ext uri="{FF2B5EF4-FFF2-40B4-BE49-F238E27FC236}">
                <a16:creationId xmlns:a16="http://schemas.microsoft.com/office/drawing/2014/main" id="{25804FA0-4A5B-0C6B-8523-0F32B8CDE1D0}"/>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28395" y="3561581"/>
            <a:ext cx="414010" cy="414010"/>
          </a:xfrm>
          <a:prstGeom prst="rect">
            <a:avLst/>
          </a:prstGeom>
        </p:spPr>
      </p:pic>
      <p:sp>
        <p:nvSpPr>
          <p:cNvPr id="20" name="TextBox 19">
            <a:extLst>
              <a:ext uri="{FF2B5EF4-FFF2-40B4-BE49-F238E27FC236}">
                <a16:creationId xmlns:a16="http://schemas.microsoft.com/office/drawing/2014/main" id="{364B8A11-68BB-A116-0A77-7E39E37706BE}"/>
              </a:ext>
            </a:extLst>
          </p:cNvPr>
          <p:cNvSpPr txBox="1"/>
          <p:nvPr/>
        </p:nvSpPr>
        <p:spPr>
          <a:xfrm>
            <a:off x="613405" y="3532847"/>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برنامج الرياضات الموحَّدة </a:t>
            </a:r>
            <a:r>
              <a:rPr lang="ar-xm" sz="2000" b="1" dirty="0">
                <a:solidFill>
                  <a:schemeClr val="bg1">
                    <a:lumMod val="75000"/>
                  </a:schemeClr>
                </a:solidFill>
                <a:latin typeface="Ubuntu Light" panose="020B0304030602030204" pitchFamily="34" charset="0"/>
                <a:rtl val="0"/>
              </a:rPr>
              <a:t>(Unified Sports®‎)</a:t>
            </a:r>
          </a:p>
        </p:txBody>
      </p:sp>
      <p:pic>
        <p:nvPicPr>
          <p:cNvPr id="21" name="Picture 20" descr="دائرة زرقاء بها أسهم برتقالية&#10;&#10;أُنشِئ الوصف تلقائيًا">
            <a:extLst>
              <a:ext uri="{FF2B5EF4-FFF2-40B4-BE49-F238E27FC236}">
                <a16:creationId xmlns:a16="http://schemas.microsoft.com/office/drawing/2014/main" id="{C9B1EA71-CAEE-3EEA-62AC-2FB4E57DEAA6}"/>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28395" y="4057132"/>
            <a:ext cx="414010" cy="414010"/>
          </a:xfrm>
          <a:prstGeom prst="rect">
            <a:avLst/>
          </a:prstGeom>
        </p:spPr>
      </p:pic>
      <p:sp>
        <p:nvSpPr>
          <p:cNvPr id="27" name="TextBox 26">
            <a:extLst>
              <a:ext uri="{FF2B5EF4-FFF2-40B4-BE49-F238E27FC236}">
                <a16:creationId xmlns:a16="http://schemas.microsoft.com/office/drawing/2014/main" id="{DB4DC3BC-4953-D09B-942D-C903B4932FAA}"/>
              </a:ext>
            </a:extLst>
          </p:cNvPr>
          <p:cNvSpPr txBox="1"/>
          <p:nvPr/>
        </p:nvSpPr>
        <p:spPr>
          <a:xfrm>
            <a:off x="613405" y="4137107"/>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الشركاء الموحَّدون</a:t>
            </a:r>
          </a:p>
        </p:txBody>
      </p:sp>
      <p:pic>
        <p:nvPicPr>
          <p:cNvPr id="28" name="Picture 27" descr="دائرة زرقاء بها أسهم برتقالية&#10;&#10;أُنشِئ الوصف تلقائيًا">
            <a:extLst>
              <a:ext uri="{FF2B5EF4-FFF2-40B4-BE49-F238E27FC236}">
                <a16:creationId xmlns:a16="http://schemas.microsoft.com/office/drawing/2014/main" id="{71B70629-0D45-92C7-C20C-26B3AD1FFAFC}"/>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28395" y="4552683"/>
            <a:ext cx="414010" cy="414010"/>
          </a:xfrm>
          <a:prstGeom prst="rect">
            <a:avLst/>
          </a:prstGeom>
        </p:spPr>
      </p:pic>
      <p:sp>
        <p:nvSpPr>
          <p:cNvPr id="29" name="TextBox 28">
            <a:extLst>
              <a:ext uri="{FF2B5EF4-FFF2-40B4-BE49-F238E27FC236}">
                <a16:creationId xmlns:a16="http://schemas.microsoft.com/office/drawing/2014/main" id="{E2C59A7F-4F32-9C05-CC3C-B54602DA32DD}"/>
              </a:ext>
            </a:extLst>
          </p:cNvPr>
          <p:cNvSpPr txBox="1"/>
          <p:nvPr/>
        </p:nvSpPr>
        <p:spPr>
          <a:xfrm>
            <a:off x="613405" y="4530921"/>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المدارس الموحَّدة</a:t>
            </a:r>
          </a:p>
        </p:txBody>
      </p:sp>
      <p:sp>
        <p:nvSpPr>
          <p:cNvPr id="31" name="TextBox 30">
            <a:extLst>
              <a:ext uri="{FF2B5EF4-FFF2-40B4-BE49-F238E27FC236}">
                <a16:creationId xmlns:a16="http://schemas.microsoft.com/office/drawing/2014/main" id="{5551D51E-1832-77EF-9DA1-04F82241DE42}"/>
              </a:ext>
            </a:extLst>
          </p:cNvPr>
          <p:cNvSpPr txBox="1"/>
          <p:nvPr/>
        </p:nvSpPr>
        <p:spPr>
          <a:xfrm>
            <a:off x="613405" y="3021426"/>
            <a:ext cx="2942595" cy="400110"/>
          </a:xfrm>
          <a:prstGeom prst="rect">
            <a:avLst/>
          </a:prstGeom>
          <a:noFill/>
        </p:spPr>
        <p:txBody>
          <a:bodyPr wrap="square" rtlCol="1">
            <a:spAutoFit/>
          </a:bodyPr>
          <a:lstStyle/>
          <a:p>
            <a:pPr algn="r" rtl="1"/>
            <a:r>
              <a:rPr lang="ar-xm" sz="2000" b="1" dirty="0">
                <a:solidFill>
                  <a:srgbClr val="292662"/>
                </a:solidFill>
                <a:latin typeface="Ubuntu Light" panose="020B0304030602030204" pitchFamily="34" charset="0"/>
                <a:rtl/>
              </a:rPr>
              <a:t>أفراد الأسرة</a:t>
            </a:r>
          </a:p>
        </p:txBody>
      </p:sp>
      <p:pic>
        <p:nvPicPr>
          <p:cNvPr id="32" name="Picture 31" descr="دائرة زرقاء بها أسهم برتقالية&#10;&#10;أُنشِئ الوصف تلقائيًا">
            <a:extLst>
              <a:ext uri="{FF2B5EF4-FFF2-40B4-BE49-F238E27FC236}">
                <a16:creationId xmlns:a16="http://schemas.microsoft.com/office/drawing/2014/main" id="{A9808BD2-8768-E386-349E-0F32E316F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1139" y="3013167"/>
            <a:ext cx="414010" cy="414010"/>
          </a:xfrm>
          <a:prstGeom prst="rect">
            <a:avLst/>
          </a:prstGeom>
        </p:spPr>
      </p:pic>
      <p:pic>
        <p:nvPicPr>
          <p:cNvPr id="33" name="Picture 32" descr="دائرة زرقاء بها أسهم برتقالية&#10;&#10;أُنشِئ الوصف تلقائيًا">
            <a:extLst>
              <a:ext uri="{FF2B5EF4-FFF2-40B4-BE49-F238E27FC236}">
                <a16:creationId xmlns:a16="http://schemas.microsoft.com/office/drawing/2014/main" id="{945C17B0-729E-9FE3-D1CF-E75016BA92EC}"/>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21138" y="2546642"/>
            <a:ext cx="414010" cy="414010"/>
          </a:xfrm>
          <a:prstGeom prst="rect">
            <a:avLst/>
          </a:prstGeom>
        </p:spPr>
      </p:pic>
      <p:sp>
        <p:nvSpPr>
          <p:cNvPr id="22" name="Text Placeholder 2">
            <a:extLst>
              <a:ext uri="{FF2B5EF4-FFF2-40B4-BE49-F238E27FC236}">
                <a16:creationId xmlns:a16="http://schemas.microsoft.com/office/drawing/2014/main" id="{2C8B1B59-FB8A-15B9-5A6E-D741246FA170}"/>
              </a:ext>
            </a:extLst>
          </p:cNvPr>
          <p:cNvSpPr>
            <a:spLocks noGrp="1"/>
          </p:cNvSpPr>
          <p:nvPr>
            <p:ph type="body" sz="quarter" idx="12"/>
          </p:nvPr>
        </p:nvSpPr>
        <p:spPr>
          <a:xfrm>
            <a:off x="9251045" y="575381"/>
            <a:ext cx="528061" cy="356260"/>
          </a:xfrm>
        </p:spPr>
        <p:txBody>
          <a:bodyPr rtlCol="1"/>
          <a:lstStyle/>
          <a:p>
            <a:pPr rtl="1"/>
            <a:r>
              <a:rPr lang="" dirty="0">
                <a:rtl val="0"/>
              </a:rPr>
              <a:t>1.1.</a:t>
            </a:r>
          </a:p>
        </p:txBody>
      </p:sp>
    </p:spTree>
    <p:extLst>
      <p:ext uri="{BB962C8B-B14F-4D97-AF65-F5344CB8AC3E}">
        <p14:creationId xmlns:p14="http://schemas.microsoft.com/office/powerpoint/2010/main" val="2065592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3F926-D771-4AF2-C1E4-E54C9DCFD19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8F9E128-82B9-3651-9241-1005CA84EB6E}"/>
              </a:ext>
            </a:extLst>
          </p:cNvPr>
          <p:cNvSpPr>
            <a:spLocks noGrp="1"/>
          </p:cNvSpPr>
          <p:nvPr>
            <p:ph type="body" sz="quarter" idx="11"/>
          </p:nvPr>
        </p:nvSpPr>
        <p:spPr>
          <a:xfrm>
            <a:off x="9753106" y="443836"/>
            <a:ext cx="2055585" cy="632958"/>
          </a:xfrm>
        </p:spPr>
        <p:txBody>
          <a:bodyPr rtlCol="1"/>
          <a:lstStyle/>
          <a:p>
            <a:pPr rtl="1"/>
            <a:r>
              <a:rPr lang="ar-xm" dirty="0">
                <a:rtl/>
              </a:rPr>
              <a:t>مقدمة حول الأولمبياد الخاص </a:t>
            </a:r>
          </a:p>
        </p:txBody>
      </p:sp>
      <p:sp>
        <p:nvSpPr>
          <p:cNvPr id="4" name="Text Placeholder 3">
            <a:extLst>
              <a:ext uri="{FF2B5EF4-FFF2-40B4-BE49-F238E27FC236}">
                <a16:creationId xmlns:a16="http://schemas.microsoft.com/office/drawing/2014/main" id="{F33CFDD9-9D51-EE25-1285-710A2F91EED9}"/>
              </a:ext>
            </a:extLst>
          </p:cNvPr>
          <p:cNvSpPr>
            <a:spLocks noGrp="1"/>
          </p:cNvSpPr>
          <p:nvPr>
            <p:ph type="body" sz="quarter" idx="13"/>
          </p:nvPr>
        </p:nvSpPr>
        <p:spPr/>
        <p:txBody>
          <a:bodyPr rtlCol="1"/>
          <a:lstStyle/>
          <a:p>
            <a:pPr rtl="1"/>
            <a:r>
              <a:rPr lang="ar-xm" dirty="0">
                <a:rtl/>
              </a:rPr>
              <a:t>اليوم الأول</a:t>
            </a:r>
          </a:p>
        </p:txBody>
      </p:sp>
      <p:sp>
        <p:nvSpPr>
          <p:cNvPr id="14" name="TextBox 13">
            <a:extLst>
              <a:ext uri="{FF2B5EF4-FFF2-40B4-BE49-F238E27FC236}">
                <a16:creationId xmlns:a16="http://schemas.microsoft.com/office/drawing/2014/main" id="{9AD4BF9A-D88B-CD31-7F9A-F60B447F41EA}"/>
              </a:ext>
            </a:extLst>
          </p:cNvPr>
          <p:cNvSpPr txBox="1"/>
          <p:nvPr/>
        </p:nvSpPr>
        <p:spPr>
          <a:xfrm>
            <a:off x="4445000" y="3532847"/>
            <a:ext cx="6696705" cy="1354217"/>
          </a:xfrm>
          <a:prstGeom prst="rect">
            <a:avLst/>
          </a:prstGeom>
          <a:noFill/>
        </p:spPr>
        <p:txBody>
          <a:bodyPr wrap="square" rtlCol="1">
            <a:spAutoFit/>
          </a:bodyPr>
          <a:lstStyle/>
          <a:p>
            <a:pPr marL="355600" indent="-355600" algn="r" rtl="1">
              <a:spcAft>
                <a:spcPts val="1200"/>
              </a:spcAft>
              <a:buBlip>
                <a:blip r:embed="rId3"/>
              </a:buBlip>
            </a:pPr>
            <a:r>
              <a:rPr lang="ar-xm" dirty="0">
                <a:latin typeface="Ubuntu Light" panose="020B0304030602030204" pitchFamily="34" charset="0"/>
                <a:rtl/>
              </a:rPr>
              <a:t>يضم الأشخاص ذوي الإعاقة الذهنية والأصحاء في الفريق نفسه. </a:t>
            </a:r>
          </a:p>
          <a:p>
            <a:pPr marL="355600" indent="-355600" algn="r" rtl="1">
              <a:spcAft>
                <a:spcPts val="1200"/>
              </a:spcAft>
              <a:buBlip>
                <a:blip r:embed="rId3"/>
              </a:buBlip>
            </a:pPr>
            <a:r>
              <a:rPr lang="ar-xm" dirty="0">
                <a:latin typeface="Ubuntu Light" panose="020B0304030602030204" pitchFamily="34" charset="0"/>
                <a:rtl/>
              </a:rPr>
              <a:t>جاءت فكرته من مبدأ بسيط: تمثِّل المشاركة معًا في الألعاب والتدريبات طريقًا سريعًا نحو تكوين الصداقات والتفاهم.</a:t>
            </a:r>
          </a:p>
        </p:txBody>
      </p:sp>
      <p:sp>
        <p:nvSpPr>
          <p:cNvPr id="6" name="TextBox 5">
            <a:extLst>
              <a:ext uri="{FF2B5EF4-FFF2-40B4-BE49-F238E27FC236}">
                <a16:creationId xmlns:a16="http://schemas.microsoft.com/office/drawing/2014/main" id="{5BB604FF-B04D-F36B-7D82-9E35C680CBAD}"/>
              </a:ext>
            </a:extLst>
          </p:cNvPr>
          <p:cNvSpPr txBox="1"/>
          <p:nvPr/>
        </p:nvSpPr>
        <p:spPr>
          <a:xfrm>
            <a:off x="-1488445" y="1315832"/>
            <a:ext cx="5651500"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التعريفات</a:t>
            </a:r>
          </a:p>
        </p:txBody>
      </p:sp>
      <p:pic>
        <p:nvPicPr>
          <p:cNvPr id="11" name="Picture 10" descr="دائرة زرقاء بها أسهم برتقالية&#10;&#10;أُنشِئ الوصف تلقائيًا">
            <a:extLst>
              <a:ext uri="{FF2B5EF4-FFF2-40B4-BE49-F238E27FC236}">
                <a16:creationId xmlns:a16="http://schemas.microsoft.com/office/drawing/2014/main" id="{B9E9088D-C61B-D9CA-2DDA-3756201E8765}"/>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28395" y="2074928"/>
            <a:ext cx="414010" cy="414010"/>
          </a:xfrm>
          <a:prstGeom prst="rect">
            <a:avLst/>
          </a:prstGeom>
        </p:spPr>
      </p:pic>
      <p:sp>
        <p:nvSpPr>
          <p:cNvPr id="12" name="TextBox 11">
            <a:extLst>
              <a:ext uri="{FF2B5EF4-FFF2-40B4-BE49-F238E27FC236}">
                <a16:creationId xmlns:a16="http://schemas.microsoft.com/office/drawing/2014/main" id="{861F5C3E-8F44-4C80-999D-BCFE55856331}"/>
              </a:ext>
            </a:extLst>
          </p:cNvPr>
          <p:cNvSpPr txBox="1"/>
          <p:nvPr/>
        </p:nvSpPr>
        <p:spPr>
          <a:xfrm>
            <a:off x="613405" y="2053166"/>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الإعاقة الذهنية</a:t>
            </a:r>
          </a:p>
        </p:txBody>
      </p:sp>
      <p:sp>
        <p:nvSpPr>
          <p:cNvPr id="15" name="TextBox 14">
            <a:extLst>
              <a:ext uri="{FF2B5EF4-FFF2-40B4-BE49-F238E27FC236}">
                <a16:creationId xmlns:a16="http://schemas.microsoft.com/office/drawing/2014/main" id="{DB894C1A-40F7-D5F9-9F0D-0A1E42913ABE}"/>
              </a:ext>
            </a:extLst>
          </p:cNvPr>
          <p:cNvSpPr txBox="1"/>
          <p:nvPr/>
        </p:nvSpPr>
        <p:spPr>
          <a:xfrm>
            <a:off x="613405" y="2531767"/>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اللاعب</a:t>
            </a:r>
          </a:p>
        </p:txBody>
      </p:sp>
      <p:sp>
        <p:nvSpPr>
          <p:cNvPr id="19" name="TextBox 18">
            <a:extLst>
              <a:ext uri="{FF2B5EF4-FFF2-40B4-BE49-F238E27FC236}">
                <a16:creationId xmlns:a16="http://schemas.microsoft.com/office/drawing/2014/main" id="{D0BD33A3-201D-3005-1A0B-D8D613E032E8}"/>
              </a:ext>
            </a:extLst>
          </p:cNvPr>
          <p:cNvSpPr txBox="1"/>
          <p:nvPr/>
        </p:nvSpPr>
        <p:spPr>
          <a:xfrm>
            <a:off x="613405" y="3532847"/>
            <a:ext cx="2942595" cy="707886"/>
          </a:xfrm>
          <a:prstGeom prst="rect">
            <a:avLst/>
          </a:prstGeom>
          <a:noFill/>
        </p:spPr>
        <p:txBody>
          <a:bodyPr wrap="square" rtlCol="1">
            <a:spAutoFit/>
          </a:bodyPr>
          <a:lstStyle/>
          <a:p>
            <a:pPr algn="r" rtl="1"/>
            <a:r>
              <a:rPr lang="ar-xm" sz="2000" b="1" dirty="0">
                <a:solidFill>
                  <a:srgbClr val="292662"/>
                </a:solidFill>
                <a:latin typeface="Ubuntu Light" panose="020B0304030602030204" pitchFamily="34" charset="0"/>
                <a:rtl/>
              </a:rPr>
              <a:t>برنامج الرياضات الموحَّدة (Unified Sports®‎)</a:t>
            </a:r>
          </a:p>
        </p:txBody>
      </p:sp>
      <p:pic>
        <p:nvPicPr>
          <p:cNvPr id="20" name="Picture 19" descr="دائرة زرقاء بها أسهم برتقالية&#10;&#10;أُنشِئ الوصف تلقائيًا">
            <a:extLst>
              <a:ext uri="{FF2B5EF4-FFF2-40B4-BE49-F238E27FC236}">
                <a16:creationId xmlns:a16="http://schemas.microsoft.com/office/drawing/2014/main" id="{85B65D1D-197B-F73D-A302-8C28648BEB7C}"/>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28395" y="4086160"/>
            <a:ext cx="414010" cy="414010"/>
          </a:xfrm>
          <a:prstGeom prst="rect">
            <a:avLst/>
          </a:prstGeom>
        </p:spPr>
      </p:pic>
      <p:sp>
        <p:nvSpPr>
          <p:cNvPr id="21" name="TextBox 20">
            <a:extLst>
              <a:ext uri="{FF2B5EF4-FFF2-40B4-BE49-F238E27FC236}">
                <a16:creationId xmlns:a16="http://schemas.microsoft.com/office/drawing/2014/main" id="{93F00AD2-6512-F038-17A6-A902B2692830}"/>
              </a:ext>
            </a:extLst>
          </p:cNvPr>
          <p:cNvSpPr txBox="1"/>
          <p:nvPr/>
        </p:nvSpPr>
        <p:spPr>
          <a:xfrm>
            <a:off x="613405" y="4166135"/>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الشركاء الموحَّدون</a:t>
            </a:r>
          </a:p>
        </p:txBody>
      </p:sp>
      <p:pic>
        <p:nvPicPr>
          <p:cNvPr id="27" name="Picture 26" descr="دائرة زرقاء بها أسهم برتقالية&#10;&#10;أُنشِئ الوصف تلقائيًا">
            <a:extLst>
              <a:ext uri="{FF2B5EF4-FFF2-40B4-BE49-F238E27FC236}">
                <a16:creationId xmlns:a16="http://schemas.microsoft.com/office/drawing/2014/main" id="{C541D642-5ECE-FE92-1990-AB28265098C7}"/>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28395" y="4552683"/>
            <a:ext cx="414010" cy="414010"/>
          </a:xfrm>
          <a:prstGeom prst="rect">
            <a:avLst/>
          </a:prstGeom>
        </p:spPr>
      </p:pic>
      <p:sp>
        <p:nvSpPr>
          <p:cNvPr id="28" name="TextBox 27">
            <a:extLst>
              <a:ext uri="{FF2B5EF4-FFF2-40B4-BE49-F238E27FC236}">
                <a16:creationId xmlns:a16="http://schemas.microsoft.com/office/drawing/2014/main" id="{A065741D-59AC-7DD6-1484-934E171DED0C}"/>
              </a:ext>
            </a:extLst>
          </p:cNvPr>
          <p:cNvSpPr txBox="1"/>
          <p:nvPr/>
        </p:nvSpPr>
        <p:spPr>
          <a:xfrm>
            <a:off x="613405" y="4530921"/>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المدارس الموحَّدة</a:t>
            </a:r>
          </a:p>
        </p:txBody>
      </p:sp>
      <p:sp>
        <p:nvSpPr>
          <p:cNvPr id="29" name="TextBox 28">
            <a:extLst>
              <a:ext uri="{FF2B5EF4-FFF2-40B4-BE49-F238E27FC236}">
                <a16:creationId xmlns:a16="http://schemas.microsoft.com/office/drawing/2014/main" id="{2D821E9F-1C76-0C49-8959-2A53B132DD08}"/>
              </a:ext>
            </a:extLst>
          </p:cNvPr>
          <p:cNvSpPr txBox="1"/>
          <p:nvPr/>
        </p:nvSpPr>
        <p:spPr>
          <a:xfrm>
            <a:off x="613405" y="3021426"/>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أفراد الأسرة</a:t>
            </a:r>
          </a:p>
        </p:txBody>
      </p:sp>
      <p:pic>
        <p:nvPicPr>
          <p:cNvPr id="31" name="Picture 30" descr="دائرة زرقاء بها أسهم برتقالية&#10;&#10;أُنشِئ الوصف تلقائيًا">
            <a:extLst>
              <a:ext uri="{FF2B5EF4-FFF2-40B4-BE49-F238E27FC236}">
                <a16:creationId xmlns:a16="http://schemas.microsoft.com/office/drawing/2014/main" id="{3D24E54D-8B45-059F-543B-404FAA06473A}"/>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21138" y="2546642"/>
            <a:ext cx="414010" cy="414010"/>
          </a:xfrm>
          <a:prstGeom prst="rect">
            <a:avLst/>
          </a:prstGeom>
        </p:spPr>
      </p:pic>
      <p:pic>
        <p:nvPicPr>
          <p:cNvPr id="32" name="Picture 31" descr="دائرة زرقاء بها أسهم برتقالية&#10;&#10;أُنشِئ الوصف تلقائيًا">
            <a:extLst>
              <a:ext uri="{FF2B5EF4-FFF2-40B4-BE49-F238E27FC236}">
                <a16:creationId xmlns:a16="http://schemas.microsoft.com/office/drawing/2014/main" id="{B3A1200F-026E-E881-F49B-B7E1DEEE84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2908" y="3600996"/>
            <a:ext cx="414010" cy="414010"/>
          </a:xfrm>
          <a:prstGeom prst="rect">
            <a:avLst/>
          </a:prstGeom>
        </p:spPr>
      </p:pic>
      <p:pic>
        <p:nvPicPr>
          <p:cNvPr id="33" name="Picture 32" descr="دائرة زرقاء بها أسهم برتقالية&#10;&#10;أُنشِئ الوصف تلقائيًا">
            <a:extLst>
              <a:ext uri="{FF2B5EF4-FFF2-40B4-BE49-F238E27FC236}">
                <a16:creationId xmlns:a16="http://schemas.microsoft.com/office/drawing/2014/main" id="{5B09D344-DD92-4ECA-F2E3-A58A67223810}"/>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13882" y="3032870"/>
            <a:ext cx="414010" cy="414010"/>
          </a:xfrm>
          <a:prstGeom prst="rect">
            <a:avLst/>
          </a:prstGeom>
        </p:spPr>
      </p:pic>
      <p:sp>
        <p:nvSpPr>
          <p:cNvPr id="22" name="Text Placeholder 2">
            <a:extLst>
              <a:ext uri="{FF2B5EF4-FFF2-40B4-BE49-F238E27FC236}">
                <a16:creationId xmlns:a16="http://schemas.microsoft.com/office/drawing/2014/main" id="{2C8B1B59-FB8A-15B9-5A6E-D741246FA170}"/>
              </a:ext>
            </a:extLst>
          </p:cNvPr>
          <p:cNvSpPr>
            <a:spLocks noGrp="1"/>
          </p:cNvSpPr>
          <p:nvPr>
            <p:ph type="body" sz="quarter" idx="12"/>
          </p:nvPr>
        </p:nvSpPr>
        <p:spPr>
          <a:xfrm>
            <a:off x="9251045" y="575381"/>
            <a:ext cx="528061" cy="356260"/>
          </a:xfrm>
        </p:spPr>
        <p:txBody>
          <a:bodyPr rtlCol="1"/>
          <a:lstStyle/>
          <a:p>
            <a:pPr rtl="1"/>
            <a:r>
              <a:rPr lang="" dirty="0">
                <a:rtl val="0"/>
              </a:rPr>
              <a:t>1.1.</a:t>
            </a:r>
          </a:p>
        </p:txBody>
      </p:sp>
    </p:spTree>
    <p:extLst>
      <p:ext uri="{BB962C8B-B14F-4D97-AF65-F5344CB8AC3E}">
        <p14:creationId xmlns:p14="http://schemas.microsoft.com/office/powerpoint/2010/main" val="901990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9B0B8-A0FF-AF5C-12A9-1441C037A6A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2A2EEDE-1FED-1564-EC6F-734AE5CB66D2}"/>
              </a:ext>
            </a:extLst>
          </p:cNvPr>
          <p:cNvSpPr>
            <a:spLocks noGrp="1"/>
          </p:cNvSpPr>
          <p:nvPr>
            <p:ph type="body" sz="quarter" idx="11"/>
          </p:nvPr>
        </p:nvSpPr>
        <p:spPr>
          <a:xfrm>
            <a:off x="9753106" y="437274"/>
            <a:ext cx="2055585" cy="632958"/>
          </a:xfrm>
        </p:spPr>
        <p:txBody>
          <a:bodyPr rtlCol="1"/>
          <a:lstStyle/>
          <a:p>
            <a:pPr rtl="1"/>
            <a:r>
              <a:rPr lang="ar-xm" dirty="0">
                <a:rtl/>
              </a:rPr>
              <a:t>مقدمة حول الأولمبياد الخاص</a:t>
            </a:r>
          </a:p>
        </p:txBody>
      </p:sp>
      <p:sp>
        <p:nvSpPr>
          <p:cNvPr id="4" name="Text Placeholder 3">
            <a:extLst>
              <a:ext uri="{FF2B5EF4-FFF2-40B4-BE49-F238E27FC236}">
                <a16:creationId xmlns:a16="http://schemas.microsoft.com/office/drawing/2014/main" id="{FA5A3A7B-FD3D-6415-9D8E-A20816781022}"/>
              </a:ext>
            </a:extLst>
          </p:cNvPr>
          <p:cNvSpPr>
            <a:spLocks noGrp="1"/>
          </p:cNvSpPr>
          <p:nvPr>
            <p:ph type="body" sz="quarter" idx="13"/>
          </p:nvPr>
        </p:nvSpPr>
        <p:spPr/>
        <p:txBody>
          <a:bodyPr rtlCol="1"/>
          <a:lstStyle/>
          <a:p>
            <a:pPr rtl="1"/>
            <a:r>
              <a:rPr lang="ar-xm" dirty="0">
                <a:rtl/>
              </a:rPr>
              <a:t>اليوم الأول</a:t>
            </a:r>
          </a:p>
        </p:txBody>
      </p:sp>
      <p:sp>
        <p:nvSpPr>
          <p:cNvPr id="14" name="TextBox 13">
            <a:extLst>
              <a:ext uri="{FF2B5EF4-FFF2-40B4-BE49-F238E27FC236}">
                <a16:creationId xmlns:a16="http://schemas.microsoft.com/office/drawing/2014/main" id="{A84D6604-E779-A0DA-D847-8B67BB5759DE}"/>
              </a:ext>
            </a:extLst>
          </p:cNvPr>
          <p:cNvSpPr txBox="1"/>
          <p:nvPr/>
        </p:nvSpPr>
        <p:spPr>
          <a:xfrm>
            <a:off x="4445000" y="4055465"/>
            <a:ext cx="6515100" cy="1354217"/>
          </a:xfrm>
          <a:prstGeom prst="rect">
            <a:avLst/>
          </a:prstGeom>
          <a:noFill/>
        </p:spPr>
        <p:txBody>
          <a:bodyPr wrap="square" rtlCol="1">
            <a:spAutoFit/>
          </a:bodyPr>
          <a:lstStyle/>
          <a:p>
            <a:pPr marL="355600" indent="-355600" algn="r" rtl="1">
              <a:spcAft>
                <a:spcPts val="1200"/>
              </a:spcAft>
              <a:buBlip>
                <a:blip r:embed="rId3"/>
              </a:buBlip>
            </a:pPr>
            <a:r>
              <a:rPr lang="ar-xm" dirty="0">
                <a:latin typeface="Ubuntu Light" panose="020B0304030602030204" pitchFamily="34" charset="0"/>
                <a:rtl/>
              </a:rPr>
              <a:t>أفراد لا يعانون إعاقات ذهنيةً يشاركون في التدريبات والمسابقات كزملاءٍ في الفريق بجانب لاعبي الأولمبياد الخاص في رياضات موحَّدة.</a:t>
            </a:r>
          </a:p>
          <a:p>
            <a:pPr marL="355600" indent="-355600" algn="r" rtl="1">
              <a:spcAft>
                <a:spcPts val="1200"/>
              </a:spcAft>
              <a:buBlip>
                <a:blip r:embed="rId3"/>
              </a:buBlip>
            </a:pPr>
            <a:r>
              <a:rPr lang="ar-xm" dirty="0">
                <a:latin typeface="Ubuntu Light" panose="020B0304030602030204" pitchFamily="34" charset="0"/>
                <a:rtl/>
              </a:rPr>
              <a:t>يمكن أن ينتمي الشركاء الموحَّدون إلى أي فئة عمرية!</a:t>
            </a:r>
          </a:p>
        </p:txBody>
      </p:sp>
      <p:sp>
        <p:nvSpPr>
          <p:cNvPr id="6" name="TextBox 5">
            <a:extLst>
              <a:ext uri="{FF2B5EF4-FFF2-40B4-BE49-F238E27FC236}">
                <a16:creationId xmlns:a16="http://schemas.microsoft.com/office/drawing/2014/main" id="{5C860704-A1F0-7655-21FE-BA4CA375EEEB}"/>
              </a:ext>
            </a:extLst>
          </p:cNvPr>
          <p:cNvSpPr txBox="1"/>
          <p:nvPr/>
        </p:nvSpPr>
        <p:spPr>
          <a:xfrm>
            <a:off x="-1488445" y="1315832"/>
            <a:ext cx="5651500"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التعريفات</a:t>
            </a:r>
          </a:p>
        </p:txBody>
      </p:sp>
      <p:pic>
        <p:nvPicPr>
          <p:cNvPr id="11" name="Picture 10" descr="دائرة زرقاء بها أسهم برتقالية&#10;&#10;أُنشِئ الوصف تلقائيًا">
            <a:extLst>
              <a:ext uri="{FF2B5EF4-FFF2-40B4-BE49-F238E27FC236}">
                <a16:creationId xmlns:a16="http://schemas.microsoft.com/office/drawing/2014/main" id="{9C3E5527-BC95-367A-96AE-6A559DD2701E}"/>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28395" y="2074928"/>
            <a:ext cx="414010" cy="414010"/>
          </a:xfrm>
          <a:prstGeom prst="rect">
            <a:avLst/>
          </a:prstGeom>
        </p:spPr>
      </p:pic>
      <p:sp>
        <p:nvSpPr>
          <p:cNvPr id="12" name="TextBox 11">
            <a:extLst>
              <a:ext uri="{FF2B5EF4-FFF2-40B4-BE49-F238E27FC236}">
                <a16:creationId xmlns:a16="http://schemas.microsoft.com/office/drawing/2014/main" id="{6154A0FF-A768-054E-C374-51DA8D289D7F}"/>
              </a:ext>
            </a:extLst>
          </p:cNvPr>
          <p:cNvSpPr txBox="1"/>
          <p:nvPr/>
        </p:nvSpPr>
        <p:spPr>
          <a:xfrm>
            <a:off x="613405" y="2053166"/>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الإعاقة الذهنية</a:t>
            </a:r>
          </a:p>
        </p:txBody>
      </p:sp>
      <p:sp>
        <p:nvSpPr>
          <p:cNvPr id="15" name="TextBox 14">
            <a:extLst>
              <a:ext uri="{FF2B5EF4-FFF2-40B4-BE49-F238E27FC236}">
                <a16:creationId xmlns:a16="http://schemas.microsoft.com/office/drawing/2014/main" id="{EE8D18A1-0662-1E1F-C668-E481371E5191}"/>
              </a:ext>
            </a:extLst>
          </p:cNvPr>
          <p:cNvSpPr txBox="1"/>
          <p:nvPr/>
        </p:nvSpPr>
        <p:spPr>
          <a:xfrm>
            <a:off x="613405" y="2531767"/>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اللاعب</a:t>
            </a:r>
          </a:p>
        </p:txBody>
      </p:sp>
      <p:pic>
        <p:nvPicPr>
          <p:cNvPr id="16" name="Picture 15" descr="دائرة زرقاء بها أسهم برتقالية&#10;&#10;أُنشِئ الوصف تلقائيًا">
            <a:extLst>
              <a:ext uri="{FF2B5EF4-FFF2-40B4-BE49-F238E27FC236}">
                <a16:creationId xmlns:a16="http://schemas.microsoft.com/office/drawing/2014/main" id="{D440F62D-A985-7E43-E3F0-4F08B42FC8C9}"/>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28395" y="3561581"/>
            <a:ext cx="414010" cy="414010"/>
          </a:xfrm>
          <a:prstGeom prst="rect">
            <a:avLst/>
          </a:prstGeom>
        </p:spPr>
      </p:pic>
      <p:sp>
        <p:nvSpPr>
          <p:cNvPr id="19" name="TextBox 18">
            <a:extLst>
              <a:ext uri="{FF2B5EF4-FFF2-40B4-BE49-F238E27FC236}">
                <a16:creationId xmlns:a16="http://schemas.microsoft.com/office/drawing/2014/main" id="{5EA2C2FE-B26F-AE59-C998-17D43F33F0DC}"/>
              </a:ext>
            </a:extLst>
          </p:cNvPr>
          <p:cNvSpPr txBox="1"/>
          <p:nvPr/>
        </p:nvSpPr>
        <p:spPr>
          <a:xfrm>
            <a:off x="613405" y="3532847"/>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برنامج الرياضات الموحَّدة </a:t>
            </a:r>
            <a:r>
              <a:rPr lang="ar-xm" sz="2000" b="1" dirty="0">
                <a:solidFill>
                  <a:schemeClr val="bg1">
                    <a:lumMod val="75000"/>
                  </a:schemeClr>
                </a:solidFill>
                <a:latin typeface="Ubuntu Light" panose="020B0304030602030204" pitchFamily="34" charset="0"/>
                <a:rtl val="0"/>
              </a:rPr>
              <a:t>(Unified Sports®‎)</a:t>
            </a:r>
          </a:p>
        </p:txBody>
      </p:sp>
      <p:sp>
        <p:nvSpPr>
          <p:cNvPr id="21" name="TextBox 20">
            <a:extLst>
              <a:ext uri="{FF2B5EF4-FFF2-40B4-BE49-F238E27FC236}">
                <a16:creationId xmlns:a16="http://schemas.microsoft.com/office/drawing/2014/main" id="{FA2D8F46-A5A0-4AAC-CB3F-9087FAE9F1CA}"/>
              </a:ext>
            </a:extLst>
          </p:cNvPr>
          <p:cNvSpPr txBox="1"/>
          <p:nvPr/>
        </p:nvSpPr>
        <p:spPr>
          <a:xfrm>
            <a:off x="613405" y="4137107"/>
            <a:ext cx="2942595" cy="400110"/>
          </a:xfrm>
          <a:prstGeom prst="rect">
            <a:avLst/>
          </a:prstGeom>
          <a:noFill/>
        </p:spPr>
        <p:txBody>
          <a:bodyPr wrap="square" rtlCol="1">
            <a:spAutoFit/>
          </a:bodyPr>
          <a:lstStyle/>
          <a:p>
            <a:pPr algn="r" rtl="1"/>
            <a:r>
              <a:rPr lang="ar-xm" sz="2000" b="1" dirty="0">
                <a:solidFill>
                  <a:srgbClr val="292662"/>
                </a:solidFill>
                <a:latin typeface="Ubuntu Light" panose="020B0304030602030204" pitchFamily="34" charset="0"/>
                <a:rtl/>
              </a:rPr>
              <a:t>الشركاء الموحَّدون</a:t>
            </a:r>
          </a:p>
        </p:txBody>
      </p:sp>
      <p:pic>
        <p:nvPicPr>
          <p:cNvPr id="27" name="Picture 26" descr="دائرة زرقاء بها أسهم برتقالية&#10;&#10;أُنشِئ الوصف تلقائيًا">
            <a:extLst>
              <a:ext uri="{FF2B5EF4-FFF2-40B4-BE49-F238E27FC236}">
                <a16:creationId xmlns:a16="http://schemas.microsoft.com/office/drawing/2014/main" id="{FB7545DA-2CD4-DEE1-ED00-6E9968802D65}"/>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28395" y="4552683"/>
            <a:ext cx="414010" cy="414010"/>
          </a:xfrm>
          <a:prstGeom prst="rect">
            <a:avLst/>
          </a:prstGeom>
        </p:spPr>
      </p:pic>
      <p:sp>
        <p:nvSpPr>
          <p:cNvPr id="28" name="TextBox 27">
            <a:extLst>
              <a:ext uri="{FF2B5EF4-FFF2-40B4-BE49-F238E27FC236}">
                <a16:creationId xmlns:a16="http://schemas.microsoft.com/office/drawing/2014/main" id="{5FA69A21-7CB8-C278-49A3-11C80D186A61}"/>
              </a:ext>
            </a:extLst>
          </p:cNvPr>
          <p:cNvSpPr txBox="1"/>
          <p:nvPr/>
        </p:nvSpPr>
        <p:spPr>
          <a:xfrm>
            <a:off x="613405" y="4530921"/>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المدارس الموحَّدة</a:t>
            </a:r>
          </a:p>
        </p:txBody>
      </p:sp>
      <p:sp>
        <p:nvSpPr>
          <p:cNvPr id="29" name="TextBox 28">
            <a:extLst>
              <a:ext uri="{FF2B5EF4-FFF2-40B4-BE49-F238E27FC236}">
                <a16:creationId xmlns:a16="http://schemas.microsoft.com/office/drawing/2014/main" id="{8EA3898A-2E5D-CC91-FC80-5E3165990E59}"/>
              </a:ext>
            </a:extLst>
          </p:cNvPr>
          <p:cNvSpPr txBox="1"/>
          <p:nvPr/>
        </p:nvSpPr>
        <p:spPr>
          <a:xfrm>
            <a:off x="613405" y="3021426"/>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أفراد الأسرة</a:t>
            </a:r>
          </a:p>
        </p:txBody>
      </p:sp>
      <p:pic>
        <p:nvPicPr>
          <p:cNvPr id="31" name="Picture 30" descr="دائرة زرقاء بها أسهم برتقالية&#10;&#10;أُنشِئ الوصف تلقائيًا">
            <a:extLst>
              <a:ext uri="{FF2B5EF4-FFF2-40B4-BE49-F238E27FC236}">
                <a16:creationId xmlns:a16="http://schemas.microsoft.com/office/drawing/2014/main" id="{1C4DB36F-338B-B322-8E90-F771EC096D0D}"/>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21138" y="2546642"/>
            <a:ext cx="414010" cy="414010"/>
          </a:xfrm>
          <a:prstGeom prst="rect">
            <a:avLst/>
          </a:prstGeom>
        </p:spPr>
      </p:pic>
      <p:pic>
        <p:nvPicPr>
          <p:cNvPr id="32" name="Picture 31" descr="دائرة زرقاء بها أسهم برتقالية&#10;&#10;أُنشِئ الوصف تلقائيًا">
            <a:extLst>
              <a:ext uri="{FF2B5EF4-FFF2-40B4-BE49-F238E27FC236}">
                <a16:creationId xmlns:a16="http://schemas.microsoft.com/office/drawing/2014/main" id="{2B149152-EB3B-7DF4-5E22-836B9F98E6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8398" y="4079966"/>
            <a:ext cx="414010" cy="414010"/>
          </a:xfrm>
          <a:prstGeom prst="rect">
            <a:avLst/>
          </a:prstGeom>
        </p:spPr>
      </p:pic>
      <p:pic>
        <p:nvPicPr>
          <p:cNvPr id="33" name="Picture 32" descr="دائرة زرقاء بها أسهم برتقالية&#10;&#10;أُنشِئ الوصف تلقائيًا">
            <a:extLst>
              <a:ext uri="{FF2B5EF4-FFF2-40B4-BE49-F238E27FC236}">
                <a16:creationId xmlns:a16="http://schemas.microsoft.com/office/drawing/2014/main" id="{A2E69270-35CE-E80F-3AAE-6451E22DFBBB}"/>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13882" y="3032871"/>
            <a:ext cx="414010" cy="414010"/>
          </a:xfrm>
          <a:prstGeom prst="rect">
            <a:avLst/>
          </a:prstGeom>
        </p:spPr>
      </p:pic>
      <p:sp>
        <p:nvSpPr>
          <p:cNvPr id="20" name="Text Placeholder 2">
            <a:extLst>
              <a:ext uri="{FF2B5EF4-FFF2-40B4-BE49-F238E27FC236}">
                <a16:creationId xmlns:a16="http://schemas.microsoft.com/office/drawing/2014/main" id="{2C8B1B59-FB8A-15B9-5A6E-D741246FA170}"/>
              </a:ext>
            </a:extLst>
          </p:cNvPr>
          <p:cNvSpPr>
            <a:spLocks noGrp="1"/>
          </p:cNvSpPr>
          <p:nvPr>
            <p:ph type="body" sz="quarter" idx="12"/>
          </p:nvPr>
        </p:nvSpPr>
        <p:spPr>
          <a:xfrm>
            <a:off x="9251045" y="575381"/>
            <a:ext cx="528061" cy="356260"/>
          </a:xfrm>
        </p:spPr>
        <p:txBody>
          <a:bodyPr rtlCol="1"/>
          <a:lstStyle/>
          <a:p>
            <a:pPr rtl="1"/>
            <a:r>
              <a:rPr lang="" dirty="0">
                <a:rtl val="0"/>
              </a:rPr>
              <a:t>1.1.</a:t>
            </a:r>
          </a:p>
        </p:txBody>
      </p:sp>
    </p:spTree>
    <p:extLst>
      <p:ext uri="{BB962C8B-B14F-4D97-AF65-F5344CB8AC3E}">
        <p14:creationId xmlns:p14="http://schemas.microsoft.com/office/powerpoint/2010/main" val="2710195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D0FCD-36F9-B13D-AAE5-1A259403C77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500AF44-88C4-A2A9-DCFE-60D2291C14FA}"/>
              </a:ext>
            </a:extLst>
          </p:cNvPr>
          <p:cNvSpPr>
            <a:spLocks noGrp="1"/>
          </p:cNvSpPr>
          <p:nvPr>
            <p:ph type="body" sz="quarter" idx="11"/>
          </p:nvPr>
        </p:nvSpPr>
        <p:spPr>
          <a:xfrm>
            <a:off x="9753601" y="434337"/>
            <a:ext cx="2046513" cy="632958"/>
          </a:xfrm>
        </p:spPr>
        <p:txBody>
          <a:bodyPr rtlCol="1"/>
          <a:lstStyle/>
          <a:p>
            <a:pPr rtl="1"/>
            <a:r>
              <a:rPr lang="ar-xm" dirty="0">
                <a:rtl/>
              </a:rPr>
              <a:t>مقدمة حول الأولمبياد الخاص</a:t>
            </a:r>
          </a:p>
        </p:txBody>
      </p:sp>
      <p:sp>
        <p:nvSpPr>
          <p:cNvPr id="4" name="Text Placeholder 3">
            <a:extLst>
              <a:ext uri="{FF2B5EF4-FFF2-40B4-BE49-F238E27FC236}">
                <a16:creationId xmlns:a16="http://schemas.microsoft.com/office/drawing/2014/main" id="{5678200D-3DDC-D9D0-B7EE-36B4C46A5E39}"/>
              </a:ext>
            </a:extLst>
          </p:cNvPr>
          <p:cNvSpPr>
            <a:spLocks noGrp="1"/>
          </p:cNvSpPr>
          <p:nvPr>
            <p:ph type="body" sz="quarter" idx="13"/>
          </p:nvPr>
        </p:nvSpPr>
        <p:spPr/>
        <p:txBody>
          <a:bodyPr rtlCol="1"/>
          <a:lstStyle/>
          <a:p>
            <a:pPr rtl="1"/>
            <a:r>
              <a:rPr lang="ar-xm" dirty="0">
                <a:rtl/>
              </a:rPr>
              <a:t>اليوم الأول</a:t>
            </a:r>
          </a:p>
        </p:txBody>
      </p:sp>
      <p:sp>
        <p:nvSpPr>
          <p:cNvPr id="14" name="TextBox 13">
            <a:extLst>
              <a:ext uri="{FF2B5EF4-FFF2-40B4-BE49-F238E27FC236}">
                <a16:creationId xmlns:a16="http://schemas.microsoft.com/office/drawing/2014/main" id="{1D431881-D8CC-2389-5A57-4820C0567850}"/>
              </a:ext>
            </a:extLst>
          </p:cNvPr>
          <p:cNvSpPr txBox="1"/>
          <p:nvPr/>
        </p:nvSpPr>
        <p:spPr>
          <a:xfrm>
            <a:off x="4445000" y="4536753"/>
            <a:ext cx="6553200" cy="1908215"/>
          </a:xfrm>
          <a:prstGeom prst="rect">
            <a:avLst/>
          </a:prstGeom>
          <a:noFill/>
        </p:spPr>
        <p:txBody>
          <a:bodyPr wrap="square" rtlCol="1">
            <a:spAutoFit/>
          </a:bodyPr>
          <a:lstStyle/>
          <a:p>
            <a:pPr marL="355600" indent="-355600" algn="r" rtl="1">
              <a:spcAft>
                <a:spcPts val="1200"/>
              </a:spcAft>
              <a:buBlip>
                <a:blip r:embed="rId3"/>
              </a:buBlip>
            </a:pPr>
            <a:r>
              <a:rPr lang="ar-xm" dirty="0">
                <a:latin typeface="Ubuntu Light" panose="020B0304030602030204" pitchFamily="34" charset="0"/>
                <a:rtl/>
              </a:rPr>
              <a:t>المدارس التي تبدأ ببرنامج الرياضات الموحَّدة في الأولمبياد الخاص لبناء مجتمعات مدرسية شاملة للشباب بمختلف قدراتهم. </a:t>
            </a:r>
          </a:p>
          <a:p>
            <a:pPr marL="355600" indent="-355600" algn="r" rtl="1">
              <a:spcAft>
                <a:spcPts val="1200"/>
              </a:spcAft>
              <a:buBlip>
                <a:blip r:embed="rId3"/>
              </a:buBlip>
            </a:pPr>
            <a:r>
              <a:rPr lang="ar-xm" dirty="0">
                <a:latin typeface="Ubuntu Light" panose="020B0304030602030204" pitchFamily="34" charset="0"/>
                <a:rtl/>
              </a:rPr>
              <a:t>تخلق هذه البرامج بيئة يشعر فيها الجميع بالترحيب والتقدير والاندماج في كلٍّ من المدرسة ومجتمعهم المحلي.</a:t>
            </a:r>
          </a:p>
        </p:txBody>
      </p:sp>
      <p:sp>
        <p:nvSpPr>
          <p:cNvPr id="6" name="TextBox 5">
            <a:extLst>
              <a:ext uri="{FF2B5EF4-FFF2-40B4-BE49-F238E27FC236}">
                <a16:creationId xmlns:a16="http://schemas.microsoft.com/office/drawing/2014/main" id="{55A368F8-2C1D-408F-872D-D111E58D3985}"/>
              </a:ext>
            </a:extLst>
          </p:cNvPr>
          <p:cNvSpPr txBox="1"/>
          <p:nvPr/>
        </p:nvSpPr>
        <p:spPr>
          <a:xfrm>
            <a:off x="-1488445" y="1315832"/>
            <a:ext cx="5651500"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التعريفات</a:t>
            </a:r>
          </a:p>
        </p:txBody>
      </p:sp>
      <p:pic>
        <p:nvPicPr>
          <p:cNvPr id="11" name="Picture 10" descr="دائرة زرقاء بها أسهم برتقالية&#10;&#10;أُنشِئ الوصف تلقائيًا">
            <a:extLst>
              <a:ext uri="{FF2B5EF4-FFF2-40B4-BE49-F238E27FC236}">
                <a16:creationId xmlns:a16="http://schemas.microsoft.com/office/drawing/2014/main" id="{03A521EC-281E-B97B-6E3C-EAC23D29E78B}"/>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28395" y="2074928"/>
            <a:ext cx="414010" cy="414010"/>
          </a:xfrm>
          <a:prstGeom prst="rect">
            <a:avLst/>
          </a:prstGeom>
        </p:spPr>
      </p:pic>
      <p:sp>
        <p:nvSpPr>
          <p:cNvPr id="12" name="TextBox 11">
            <a:extLst>
              <a:ext uri="{FF2B5EF4-FFF2-40B4-BE49-F238E27FC236}">
                <a16:creationId xmlns:a16="http://schemas.microsoft.com/office/drawing/2014/main" id="{A2CF8967-6555-F778-EACF-32C7259C0CBC}"/>
              </a:ext>
            </a:extLst>
          </p:cNvPr>
          <p:cNvSpPr txBox="1"/>
          <p:nvPr/>
        </p:nvSpPr>
        <p:spPr>
          <a:xfrm>
            <a:off x="613405" y="2053166"/>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الإعاقة الذهنية</a:t>
            </a:r>
          </a:p>
        </p:txBody>
      </p:sp>
      <p:sp>
        <p:nvSpPr>
          <p:cNvPr id="15" name="TextBox 14">
            <a:extLst>
              <a:ext uri="{FF2B5EF4-FFF2-40B4-BE49-F238E27FC236}">
                <a16:creationId xmlns:a16="http://schemas.microsoft.com/office/drawing/2014/main" id="{61E15B10-C225-E427-460C-18562AC08CAA}"/>
              </a:ext>
            </a:extLst>
          </p:cNvPr>
          <p:cNvSpPr txBox="1"/>
          <p:nvPr/>
        </p:nvSpPr>
        <p:spPr>
          <a:xfrm>
            <a:off x="613405" y="2531767"/>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اللاعب</a:t>
            </a:r>
          </a:p>
        </p:txBody>
      </p:sp>
      <p:pic>
        <p:nvPicPr>
          <p:cNvPr id="16" name="Picture 15" descr="دائرة زرقاء بها أسهم برتقالية&#10;&#10;أُنشِئ الوصف تلقائيًا">
            <a:extLst>
              <a:ext uri="{FF2B5EF4-FFF2-40B4-BE49-F238E27FC236}">
                <a16:creationId xmlns:a16="http://schemas.microsoft.com/office/drawing/2014/main" id="{DC45ECFF-7ABC-1627-E8FE-47B7980B8AFF}"/>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28395" y="3561581"/>
            <a:ext cx="414010" cy="414010"/>
          </a:xfrm>
          <a:prstGeom prst="rect">
            <a:avLst/>
          </a:prstGeom>
        </p:spPr>
      </p:pic>
      <p:sp>
        <p:nvSpPr>
          <p:cNvPr id="19" name="TextBox 18">
            <a:extLst>
              <a:ext uri="{FF2B5EF4-FFF2-40B4-BE49-F238E27FC236}">
                <a16:creationId xmlns:a16="http://schemas.microsoft.com/office/drawing/2014/main" id="{ED62580C-C505-1ABA-DE15-B472BDDFEC0A}"/>
              </a:ext>
            </a:extLst>
          </p:cNvPr>
          <p:cNvSpPr txBox="1"/>
          <p:nvPr/>
        </p:nvSpPr>
        <p:spPr>
          <a:xfrm>
            <a:off x="613405" y="3532847"/>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برنامج الرياضات الموحَّدة </a:t>
            </a:r>
            <a:r>
              <a:rPr lang="ar-xm" sz="2000" b="1" dirty="0">
                <a:solidFill>
                  <a:schemeClr val="bg1">
                    <a:lumMod val="75000"/>
                  </a:schemeClr>
                </a:solidFill>
                <a:latin typeface="Ubuntu Light" panose="020B0304030602030204" pitchFamily="34" charset="0"/>
                <a:rtl val="0"/>
              </a:rPr>
              <a:t>(Unified Sports®‎)</a:t>
            </a:r>
          </a:p>
        </p:txBody>
      </p:sp>
      <p:pic>
        <p:nvPicPr>
          <p:cNvPr id="20" name="Picture 19" descr="دائرة زرقاء بها أسهم برتقالية&#10;&#10;أُنشِئ الوصف تلقائيًا">
            <a:extLst>
              <a:ext uri="{FF2B5EF4-FFF2-40B4-BE49-F238E27FC236}">
                <a16:creationId xmlns:a16="http://schemas.microsoft.com/office/drawing/2014/main" id="{1FCC964F-9C8F-00C7-360E-B4E72804CB1E}"/>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28395" y="4057132"/>
            <a:ext cx="414010" cy="414010"/>
          </a:xfrm>
          <a:prstGeom prst="rect">
            <a:avLst/>
          </a:prstGeom>
        </p:spPr>
      </p:pic>
      <p:sp>
        <p:nvSpPr>
          <p:cNvPr id="21" name="TextBox 20">
            <a:extLst>
              <a:ext uri="{FF2B5EF4-FFF2-40B4-BE49-F238E27FC236}">
                <a16:creationId xmlns:a16="http://schemas.microsoft.com/office/drawing/2014/main" id="{2C95480C-E756-2F24-9A6A-77D95B9B54F7}"/>
              </a:ext>
            </a:extLst>
          </p:cNvPr>
          <p:cNvSpPr txBox="1"/>
          <p:nvPr/>
        </p:nvSpPr>
        <p:spPr>
          <a:xfrm>
            <a:off x="613405" y="4137107"/>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الشركاء الموحَّدون</a:t>
            </a:r>
          </a:p>
        </p:txBody>
      </p:sp>
      <p:sp>
        <p:nvSpPr>
          <p:cNvPr id="28" name="TextBox 27">
            <a:extLst>
              <a:ext uri="{FF2B5EF4-FFF2-40B4-BE49-F238E27FC236}">
                <a16:creationId xmlns:a16="http://schemas.microsoft.com/office/drawing/2014/main" id="{8ABD3101-8C41-9472-2F64-C0FA1783034B}"/>
              </a:ext>
            </a:extLst>
          </p:cNvPr>
          <p:cNvSpPr txBox="1"/>
          <p:nvPr/>
        </p:nvSpPr>
        <p:spPr>
          <a:xfrm>
            <a:off x="613405" y="4530921"/>
            <a:ext cx="2942595" cy="400110"/>
          </a:xfrm>
          <a:prstGeom prst="rect">
            <a:avLst/>
          </a:prstGeom>
          <a:noFill/>
        </p:spPr>
        <p:txBody>
          <a:bodyPr wrap="square" rtlCol="1">
            <a:spAutoFit/>
          </a:bodyPr>
          <a:lstStyle/>
          <a:p>
            <a:pPr algn="r" rtl="1"/>
            <a:r>
              <a:rPr lang="ar-xm" sz="2000" b="1" dirty="0">
                <a:solidFill>
                  <a:srgbClr val="292662"/>
                </a:solidFill>
                <a:latin typeface="Ubuntu Light" panose="020B0304030602030204" pitchFamily="34" charset="0"/>
                <a:rtl/>
              </a:rPr>
              <a:t>المدارس الموحَّدة</a:t>
            </a:r>
          </a:p>
        </p:txBody>
      </p:sp>
      <p:sp>
        <p:nvSpPr>
          <p:cNvPr id="29" name="TextBox 28">
            <a:extLst>
              <a:ext uri="{FF2B5EF4-FFF2-40B4-BE49-F238E27FC236}">
                <a16:creationId xmlns:a16="http://schemas.microsoft.com/office/drawing/2014/main" id="{F0520882-F8D1-D696-3827-892ACDACDA28}"/>
              </a:ext>
            </a:extLst>
          </p:cNvPr>
          <p:cNvSpPr txBox="1"/>
          <p:nvPr/>
        </p:nvSpPr>
        <p:spPr>
          <a:xfrm>
            <a:off x="613405" y="3021426"/>
            <a:ext cx="2942595" cy="400110"/>
          </a:xfrm>
          <a:prstGeom prst="rect">
            <a:avLst/>
          </a:prstGeom>
          <a:noFill/>
        </p:spPr>
        <p:txBody>
          <a:bodyPr wrap="square" rtlCol="1">
            <a:spAutoFit/>
          </a:bodyPr>
          <a:lstStyle/>
          <a:p>
            <a:pPr algn="r" rtl="1"/>
            <a:r>
              <a:rPr lang="ar-xm" sz="2000" b="1" dirty="0">
                <a:solidFill>
                  <a:schemeClr val="bg1">
                    <a:lumMod val="75000"/>
                  </a:schemeClr>
                </a:solidFill>
                <a:latin typeface="Ubuntu Light" panose="020B0304030602030204" pitchFamily="34" charset="0"/>
                <a:rtl/>
              </a:rPr>
              <a:t>أفراد الأسرة</a:t>
            </a:r>
          </a:p>
        </p:txBody>
      </p:sp>
      <p:pic>
        <p:nvPicPr>
          <p:cNvPr id="31" name="Picture 30" descr="دائرة زرقاء بها أسهم برتقالية&#10;&#10;أُنشِئ الوصف تلقائيًا">
            <a:extLst>
              <a:ext uri="{FF2B5EF4-FFF2-40B4-BE49-F238E27FC236}">
                <a16:creationId xmlns:a16="http://schemas.microsoft.com/office/drawing/2014/main" id="{FC7E5697-2B92-976B-6555-93A25CFE9745}"/>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21138" y="2546642"/>
            <a:ext cx="414010" cy="414010"/>
          </a:xfrm>
          <a:prstGeom prst="rect">
            <a:avLst/>
          </a:prstGeom>
        </p:spPr>
      </p:pic>
      <p:pic>
        <p:nvPicPr>
          <p:cNvPr id="33" name="Picture 32" descr="دائرة زرقاء بها أسهم برتقالية&#10;&#10;أُنشِئ الوصف تلقائيًا">
            <a:extLst>
              <a:ext uri="{FF2B5EF4-FFF2-40B4-BE49-F238E27FC236}">
                <a16:creationId xmlns:a16="http://schemas.microsoft.com/office/drawing/2014/main" id="{67EBD772-E1B4-2B53-D5D0-333D843390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8396" y="4558937"/>
            <a:ext cx="414010" cy="414010"/>
          </a:xfrm>
          <a:prstGeom prst="rect">
            <a:avLst/>
          </a:prstGeom>
        </p:spPr>
      </p:pic>
      <p:pic>
        <p:nvPicPr>
          <p:cNvPr id="34" name="Picture 33" descr="دائرة زرقاء بها أسهم برتقالية&#10;&#10;أُنشِئ الوصف تلقائيًا">
            <a:extLst>
              <a:ext uri="{FF2B5EF4-FFF2-40B4-BE49-F238E27FC236}">
                <a16:creationId xmlns:a16="http://schemas.microsoft.com/office/drawing/2014/main" id="{98B9BCD1-50F3-B9FF-CA6D-6B011E77F245}"/>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28395" y="3061899"/>
            <a:ext cx="414010" cy="414010"/>
          </a:xfrm>
          <a:prstGeom prst="rect">
            <a:avLst/>
          </a:prstGeom>
        </p:spPr>
      </p:pic>
      <p:sp>
        <p:nvSpPr>
          <p:cNvPr id="22" name="Text Placeholder 2">
            <a:extLst>
              <a:ext uri="{FF2B5EF4-FFF2-40B4-BE49-F238E27FC236}">
                <a16:creationId xmlns:a16="http://schemas.microsoft.com/office/drawing/2014/main" id="{2C8B1B59-FB8A-15B9-5A6E-D741246FA170}"/>
              </a:ext>
            </a:extLst>
          </p:cNvPr>
          <p:cNvSpPr>
            <a:spLocks noGrp="1"/>
          </p:cNvSpPr>
          <p:nvPr>
            <p:ph type="body" sz="quarter" idx="12"/>
          </p:nvPr>
        </p:nvSpPr>
        <p:spPr>
          <a:xfrm>
            <a:off x="9251045" y="575381"/>
            <a:ext cx="528061" cy="356260"/>
          </a:xfrm>
        </p:spPr>
        <p:txBody>
          <a:bodyPr rtlCol="1"/>
          <a:lstStyle/>
          <a:p>
            <a:pPr rtl="1"/>
            <a:r>
              <a:rPr lang="" dirty="0">
                <a:rtl val="0"/>
              </a:rPr>
              <a:t>1.1.</a:t>
            </a:r>
          </a:p>
        </p:txBody>
      </p:sp>
    </p:spTree>
    <p:extLst>
      <p:ext uri="{BB962C8B-B14F-4D97-AF65-F5344CB8AC3E}">
        <p14:creationId xmlns:p14="http://schemas.microsoft.com/office/powerpoint/2010/main" val="710312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2C098AF-53EE-B813-1368-45A90100F80D}"/>
              </a:ext>
            </a:extLst>
          </p:cNvPr>
          <p:cNvSpPr>
            <a:spLocks noGrp="1"/>
          </p:cNvSpPr>
          <p:nvPr>
            <p:ph type="body" sz="quarter" idx="10"/>
          </p:nvPr>
        </p:nvSpPr>
        <p:spPr>
          <a:xfrm>
            <a:off x="922205" y="568579"/>
            <a:ext cx="1103622" cy="359001"/>
          </a:xfrm>
        </p:spPr>
        <p:txBody>
          <a:bodyPr rtlCol="1"/>
          <a:lstStyle/>
          <a:p>
            <a:pPr rtl="1"/>
            <a:r>
              <a:rPr lang="ar-xm" dirty="0">
                <a:latin typeface="Arial" panose="020B0604020202020204" pitchFamily="34" charset="0"/>
                <a:cs typeface="Arial" panose="020B0604020202020204" pitchFamily="34" charset="0"/>
                <a:rtl/>
              </a:rPr>
              <a:t>اليوم الأول</a:t>
            </a:r>
          </a:p>
        </p:txBody>
      </p:sp>
      <p:sp>
        <p:nvSpPr>
          <p:cNvPr id="6" name="Text Placeholder 5">
            <a:extLst>
              <a:ext uri="{FF2B5EF4-FFF2-40B4-BE49-F238E27FC236}">
                <a16:creationId xmlns:a16="http://schemas.microsoft.com/office/drawing/2014/main" id="{0CB96887-0FD9-C20E-0C1E-43A801693173}"/>
              </a:ext>
            </a:extLst>
          </p:cNvPr>
          <p:cNvSpPr>
            <a:spLocks noGrp="1"/>
          </p:cNvSpPr>
          <p:nvPr>
            <p:ph type="body" sz="quarter" idx="11"/>
          </p:nvPr>
        </p:nvSpPr>
        <p:spPr>
          <a:xfrm>
            <a:off x="5809439" y="2775308"/>
            <a:ext cx="2960723" cy="1307383"/>
          </a:xfrm>
        </p:spPr>
        <p:txBody>
          <a:bodyPr rtlCol="1"/>
          <a:lstStyle/>
          <a:p>
            <a:pPr rtl="1"/>
            <a:r>
              <a:rPr lang="ar-xm" dirty="0">
                <a:latin typeface="Arial" panose="020B0604020202020204" pitchFamily="34" charset="0"/>
                <a:cs typeface="Arial" panose="020B0604020202020204" pitchFamily="34" charset="0"/>
                <a:rtl/>
              </a:rPr>
              <a:t>اللقاء والترحيب</a:t>
            </a:r>
          </a:p>
        </p:txBody>
      </p:sp>
      <p:sp>
        <p:nvSpPr>
          <p:cNvPr id="7" name="Text Placeholder 6">
            <a:extLst>
              <a:ext uri="{FF2B5EF4-FFF2-40B4-BE49-F238E27FC236}">
                <a16:creationId xmlns:a16="http://schemas.microsoft.com/office/drawing/2014/main" id="{DFCE4CCE-46F2-BCF3-4048-2DA379D3D6B3}"/>
              </a:ext>
            </a:extLst>
          </p:cNvPr>
          <p:cNvSpPr>
            <a:spLocks noGrp="1"/>
          </p:cNvSpPr>
          <p:nvPr>
            <p:ph type="body" sz="quarter" idx="12"/>
          </p:nvPr>
        </p:nvSpPr>
        <p:spPr>
          <a:xfrm>
            <a:off x="4612369" y="3238012"/>
            <a:ext cx="957943" cy="514481"/>
          </a:xfrm>
        </p:spPr>
        <p:txBody>
          <a:bodyPr rtlCol="1">
            <a:normAutofit fontScale="92500" lnSpcReduction="20000"/>
          </a:bodyPr>
          <a:lstStyle/>
          <a:p>
            <a:pPr rtl="1"/>
            <a:r>
              <a:rPr lang="" dirty="0">
                <a:latin typeface="Arial" panose="020B0604020202020204" pitchFamily="34" charset="0"/>
                <a:cs typeface="Arial" panose="020B0604020202020204" pitchFamily="34" charset="0"/>
                <a:rtl val="0"/>
              </a:rPr>
              <a:t>1.0.</a:t>
            </a:r>
          </a:p>
        </p:txBody>
      </p:sp>
      <p:sp>
        <p:nvSpPr>
          <p:cNvPr id="8" name="Text Placeholder 7">
            <a:extLst>
              <a:ext uri="{FF2B5EF4-FFF2-40B4-BE49-F238E27FC236}">
                <a16:creationId xmlns:a16="http://schemas.microsoft.com/office/drawing/2014/main" id="{FDB743BC-CC5D-509E-3313-044B4CFD8351}"/>
              </a:ext>
            </a:extLst>
          </p:cNvPr>
          <p:cNvSpPr>
            <a:spLocks noGrp="1"/>
          </p:cNvSpPr>
          <p:nvPr>
            <p:ph type="body" sz="quarter" idx="13"/>
          </p:nvPr>
        </p:nvSpPr>
        <p:spPr>
          <a:xfrm>
            <a:off x="560705" y="560174"/>
            <a:ext cx="424996" cy="359001"/>
          </a:xfrm>
        </p:spPr>
        <p:txBody>
          <a:bodyPr rtlCol="1"/>
          <a:lstStyle/>
          <a:p>
            <a:pPr rtl="1"/>
            <a:r>
              <a:rPr lang="" dirty="0">
                <a:latin typeface="Arial" panose="020B0604020202020204" pitchFamily="34" charset="0"/>
                <a:cs typeface="Arial" panose="020B0604020202020204" pitchFamily="34" charset="0"/>
                <a:rtl val="0"/>
              </a:rPr>
              <a:t>1</a:t>
            </a:r>
          </a:p>
        </p:txBody>
      </p:sp>
    </p:spTree>
    <p:extLst>
      <p:ext uri="{BB962C8B-B14F-4D97-AF65-F5344CB8AC3E}">
        <p14:creationId xmlns:p14="http://schemas.microsoft.com/office/powerpoint/2010/main" val="352372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489B009-2E1D-C107-B114-5DF2E739CF50}"/>
              </a:ext>
            </a:extLst>
          </p:cNvPr>
          <p:cNvSpPr/>
          <p:nvPr/>
        </p:nvSpPr>
        <p:spPr>
          <a:xfrm rot="10800000">
            <a:off x="6689272" y="1524000"/>
            <a:ext cx="6106885" cy="5613400"/>
          </a:xfrm>
          <a:prstGeom prst="roundRect">
            <a:avLst>
              <a:gd name="adj" fmla="val 537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2" name="Text Placeholder 1">
            <a:extLst>
              <a:ext uri="{FF2B5EF4-FFF2-40B4-BE49-F238E27FC236}">
                <a16:creationId xmlns:a16="http://schemas.microsoft.com/office/drawing/2014/main" id="{9F44C04B-0807-9D7F-7A87-9FB4C00F0AE8}"/>
              </a:ext>
            </a:extLst>
          </p:cNvPr>
          <p:cNvSpPr>
            <a:spLocks noGrp="1"/>
          </p:cNvSpPr>
          <p:nvPr>
            <p:ph type="body" sz="quarter" idx="11"/>
          </p:nvPr>
        </p:nvSpPr>
        <p:spPr>
          <a:xfrm>
            <a:off x="9753602" y="434337"/>
            <a:ext cx="2035628" cy="632958"/>
          </a:xfrm>
        </p:spPr>
        <p:txBody>
          <a:bodyPr rtlCol="1"/>
          <a:lstStyle/>
          <a:p>
            <a:pPr rtl="1"/>
            <a:r>
              <a:rPr lang="ar-xm" dirty="0">
                <a:rtl/>
              </a:rPr>
              <a:t>مقدمة حول الأولمبياد الخاص</a:t>
            </a:r>
          </a:p>
        </p:txBody>
      </p:sp>
      <p:sp>
        <p:nvSpPr>
          <p:cNvPr id="4" name="Text Placeholder 3">
            <a:extLst>
              <a:ext uri="{FF2B5EF4-FFF2-40B4-BE49-F238E27FC236}">
                <a16:creationId xmlns:a16="http://schemas.microsoft.com/office/drawing/2014/main" id="{870889BB-8F4E-04D1-CC04-0CBA97DABF47}"/>
              </a:ext>
            </a:extLst>
          </p:cNvPr>
          <p:cNvSpPr>
            <a:spLocks noGrp="1"/>
          </p:cNvSpPr>
          <p:nvPr>
            <p:ph type="body" sz="quarter" idx="13"/>
          </p:nvPr>
        </p:nvSpPr>
        <p:spPr/>
        <p:txBody>
          <a:bodyPr rtlCol="1"/>
          <a:lstStyle/>
          <a:p>
            <a:pPr rtl="1"/>
            <a:r>
              <a:rPr lang="ar-xm" dirty="0">
                <a:rtl/>
              </a:rPr>
              <a:t>اليوم الأول</a:t>
            </a:r>
          </a:p>
        </p:txBody>
      </p:sp>
      <p:sp>
        <p:nvSpPr>
          <p:cNvPr id="5" name="TextBox 4">
            <a:extLst>
              <a:ext uri="{FF2B5EF4-FFF2-40B4-BE49-F238E27FC236}">
                <a16:creationId xmlns:a16="http://schemas.microsoft.com/office/drawing/2014/main" id="{FA73DBDB-9C6E-4233-95F4-05FC6668EF05}"/>
              </a:ext>
            </a:extLst>
          </p:cNvPr>
          <p:cNvSpPr txBox="1"/>
          <p:nvPr/>
        </p:nvSpPr>
        <p:spPr>
          <a:xfrm>
            <a:off x="811899" y="1524000"/>
            <a:ext cx="5651500" cy="1384995"/>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اتفاقية الأمم المتحدة لحقوق الأشخاص ذوي الإعاقة </a:t>
            </a:r>
            <a:r>
              <a:rPr lang="ar-xm" sz="2800" b="1" dirty="0">
                <a:solidFill>
                  <a:srgbClr val="F6891F"/>
                </a:solidFill>
                <a:latin typeface="Ubuntu" panose="020B0504030602030204" pitchFamily="34" charset="0"/>
                <a:rtl val="0"/>
              </a:rPr>
              <a:t>(UNCRPD)</a:t>
            </a:r>
          </a:p>
        </p:txBody>
      </p:sp>
      <p:sp>
        <p:nvSpPr>
          <p:cNvPr id="6" name="TextBox 5">
            <a:extLst>
              <a:ext uri="{FF2B5EF4-FFF2-40B4-BE49-F238E27FC236}">
                <a16:creationId xmlns:a16="http://schemas.microsoft.com/office/drawing/2014/main" id="{6BEADC40-CF3F-8A5F-6292-E89D48420562}"/>
              </a:ext>
            </a:extLst>
          </p:cNvPr>
          <p:cNvSpPr txBox="1"/>
          <p:nvPr/>
        </p:nvSpPr>
        <p:spPr>
          <a:xfrm>
            <a:off x="811899" y="3112195"/>
            <a:ext cx="5449201" cy="2204193"/>
          </a:xfrm>
          <a:prstGeom prst="rect">
            <a:avLst/>
          </a:prstGeom>
          <a:noFill/>
        </p:spPr>
        <p:txBody>
          <a:bodyPr wrap="square" rtlCol="1">
            <a:spAutoFit/>
          </a:bodyPr>
          <a:lstStyle/>
          <a:p>
            <a:pPr marL="355600" indent="-355600" algn="r" rtl="1">
              <a:lnSpc>
                <a:spcPct val="120000"/>
              </a:lnSpc>
              <a:spcAft>
                <a:spcPts val="1200"/>
              </a:spcAft>
              <a:buBlip>
                <a:blip r:embed="rId3"/>
              </a:buBlip>
            </a:pPr>
            <a:r>
              <a:rPr lang="ar-xm" dirty="0">
                <a:solidFill>
                  <a:srgbClr val="292662"/>
                </a:solidFill>
                <a:latin typeface="Ubuntu" panose="020B0504030602030204" pitchFamily="34" charset="0"/>
                <a:rtl/>
              </a:rPr>
              <a:t>اتفاقية الأمم المتحدة لحقوق الأشخاص ذوي الإعاقة عبارة عن اتفاقية دولية لحقوق الإنسان توضِّح حقوق الإنسان الأساسية للأشخاص ذوي الإعاقة.</a:t>
            </a:r>
          </a:p>
          <a:p>
            <a:pPr marL="355600" indent="-355600" algn="r" rtl="1">
              <a:lnSpc>
                <a:spcPct val="120000"/>
              </a:lnSpc>
              <a:spcAft>
                <a:spcPts val="1200"/>
              </a:spcAft>
              <a:buBlip>
                <a:blip r:embed="rId3"/>
              </a:buBlip>
            </a:pPr>
            <a:r>
              <a:rPr lang="ar-xm" dirty="0">
                <a:solidFill>
                  <a:srgbClr val="292662"/>
                </a:solidFill>
                <a:latin typeface="Ubuntu" panose="020B0504030602030204" pitchFamily="34" charset="0"/>
                <a:rtl/>
              </a:rPr>
              <a:t>يساعد الأولمبياد الخاص البلدان في الوفاء بالتزاماتها تجاه اتفاقية حقوق الأشخاص ذوي الإعاقة </a:t>
            </a:r>
            <a:r>
              <a:rPr lang="ar-xm" dirty="0">
                <a:solidFill>
                  <a:srgbClr val="292662"/>
                </a:solidFill>
                <a:latin typeface="Ubuntu" panose="020B0504030602030204" pitchFamily="34" charset="0"/>
                <a:rtl val="0"/>
              </a:rPr>
              <a:t>(CRPD)</a:t>
            </a:r>
          </a:p>
        </p:txBody>
      </p:sp>
      <p:pic>
        <p:nvPicPr>
          <p:cNvPr id="8" name="Picture 7" descr="صورة مقرّبة لشعار&#10;&#10;أُنشِئ الوصف تلقائيًا">
            <a:extLst>
              <a:ext uri="{FF2B5EF4-FFF2-40B4-BE49-F238E27FC236}">
                <a16:creationId xmlns:a16="http://schemas.microsoft.com/office/drawing/2014/main" id="{BE13C060-78DF-6AFF-5C71-23412B82E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2146" y="3351846"/>
            <a:ext cx="3933825" cy="1162050"/>
          </a:xfrm>
          <a:prstGeom prst="rect">
            <a:avLst/>
          </a:prstGeom>
        </p:spPr>
      </p:pic>
      <p:sp>
        <p:nvSpPr>
          <p:cNvPr id="7" name="Text Placeholder 6"/>
          <p:cNvSpPr>
            <a:spLocks noGrp="1"/>
          </p:cNvSpPr>
          <p:nvPr>
            <p:ph type="body" sz="quarter" idx="12"/>
          </p:nvPr>
        </p:nvSpPr>
        <p:spPr/>
        <p:txBody>
          <a:bodyPr/>
          <a:lstStyle/>
          <a:p>
            <a:endParaRPr lang="en-IN"/>
          </a:p>
        </p:txBody>
      </p:sp>
      <p:sp>
        <p:nvSpPr>
          <p:cNvPr id="10" name="Text Placeholder 2">
            <a:extLst>
              <a:ext uri="{FF2B5EF4-FFF2-40B4-BE49-F238E27FC236}">
                <a16:creationId xmlns:a16="http://schemas.microsoft.com/office/drawing/2014/main" id="{2C8B1B59-FB8A-15B9-5A6E-D741246FA170}"/>
              </a:ext>
            </a:extLst>
          </p:cNvPr>
          <p:cNvSpPr txBox="1">
            <a:spLocks/>
          </p:cNvSpPr>
          <p:nvPr/>
        </p:nvSpPr>
        <p:spPr>
          <a:xfrm>
            <a:off x="9251045" y="575381"/>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a:rtl val="0"/>
              </a:rPr>
              <a:t>1.1.</a:t>
            </a:r>
          </a:p>
        </p:txBody>
      </p:sp>
    </p:spTree>
    <p:extLst>
      <p:ext uri="{BB962C8B-B14F-4D97-AF65-F5344CB8AC3E}">
        <p14:creationId xmlns:p14="http://schemas.microsoft.com/office/powerpoint/2010/main" val="2176315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632C872-471C-E4E5-5E63-C9C182CF897C}"/>
              </a:ext>
            </a:extLst>
          </p:cNvPr>
          <p:cNvSpPr/>
          <p:nvPr/>
        </p:nvSpPr>
        <p:spPr>
          <a:xfrm>
            <a:off x="-405246" y="1371600"/>
            <a:ext cx="4208319" cy="5120640"/>
          </a:xfrm>
          <a:prstGeom prst="roundRect">
            <a:avLst>
              <a:gd name="adj" fmla="val 3734"/>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2" name="Text Placeholder 1">
            <a:extLst>
              <a:ext uri="{FF2B5EF4-FFF2-40B4-BE49-F238E27FC236}">
                <a16:creationId xmlns:a16="http://schemas.microsoft.com/office/drawing/2014/main" id="{CF907819-D92E-1AB9-97AD-9EE753A9BC83}"/>
              </a:ext>
            </a:extLst>
          </p:cNvPr>
          <p:cNvSpPr>
            <a:spLocks noGrp="1"/>
          </p:cNvSpPr>
          <p:nvPr>
            <p:ph type="body" sz="quarter" idx="11"/>
          </p:nvPr>
        </p:nvSpPr>
        <p:spPr>
          <a:xfrm>
            <a:off x="9753601" y="434337"/>
            <a:ext cx="1981199" cy="632958"/>
          </a:xfrm>
        </p:spPr>
        <p:txBody>
          <a:bodyPr rtlCol="1"/>
          <a:lstStyle/>
          <a:p>
            <a:pPr rtl="1"/>
            <a:r>
              <a:rPr lang="ar-xm" dirty="0">
                <a:rtl/>
              </a:rPr>
              <a:t>مقدمة حول الأولمبياد الخاص </a:t>
            </a:r>
          </a:p>
        </p:txBody>
      </p:sp>
      <p:sp>
        <p:nvSpPr>
          <p:cNvPr id="4" name="Text Placeholder 3">
            <a:extLst>
              <a:ext uri="{FF2B5EF4-FFF2-40B4-BE49-F238E27FC236}">
                <a16:creationId xmlns:a16="http://schemas.microsoft.com/office/drawing/2014/main" id="{2E345EC7-3BCC-F1F8-4B77-CAF8780E5793}"/>
              </a:ext>
            </a:extLst>
          </p:cNvPr>
          <p:cNvSpPr>
            <a:spLocks noGrp="1"/>
          </p:cNvSpPr>
          <p:nvPr>
            <p:ph type="body" sz="quarter" idx="13"/>
          </p:nvPr>
        </p:nvSpPr>
        <p:spPr/>
        <p:txBody>
          <a:bodyPr rtlCol="1"/>
          <a:lstStyle/>
          <a:p>
            <a:pPr rtl="1"/>
            <a:r>
              <a:rPr lang="ar-xm" dirty="0">
                <a:rtl/>
              </a:rPr>
              <a:t>اليوم الأول</a:t>
            </a:r>
          </a:p>
        </p:txBody>
      </p:sp>
      <p:sp>
        <p:nvSpPr>
          <p:cNvPr id="5" name="TextBox 4">
            <a:extLst>
              <a:ext uri="{FF2B5EF4-FFF2-40B4-BE49-F238E27FC236}">
                <a16:creationId xmlns:a16="http://schemas.microsoft.com/office/drawing/2014/main" id="{4F713BF3-950E-2980-670A-5CD0DE572AE2}"/>
              </a:ext>
            </a:extLst>
          </p:cNvPr>
          <p:cNvSpPr txBox="1"/>
          <p:nvPr/>
        </p:nvSpPr>
        <p:spPr>
          <a:xfrm>
            <a:off x="811899" y="1729205"/>
            <a:ext cx="2328432" cy="1384995"/>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أهمية مشاركة الأسرة</a:t>
            </a:r>
          </a:p>
        </p:txBody>
      </p:sp>
      <p:sp>
        <p:nvSpPr>
          <p:cNvPr id="9" name="Rectangle: Rounded Corners 8">
            <a:extLst>
              <a:ext uri="{FF2B5EF4-FFF2-40B4-BE49-F238E27FC236}">
                <a16:creationId xmlns:a16="http://schemas.microsoft.com/office/drawing/2014/main" id="{25F37D73-6D6D-0BDD-97B4-6C59F9740DED}"/>
              </a:ext>
            </a:extLst>
          </p:cNvPr>
          <p:cNvSpPr/>
          <p:nvPr/>
        </p:nvSpPr>
        <p:spPr>
          <a:xfrm>
            <a:off x="4687209" y="2016760"/>
            <a:ext cx="8495391" cy="1260000"/>
          </a:xfrm>
          <a:prstGeom prst="roundRect">
            <a:avLst>
              <a:gd name="adj" fmla="val 50000"/>
            </a:avLst>
          </a:prstGeom>
          <a:noFill/>
          <a:ln w="28575">
            <a:solidFill>
              <a:srgbClr val="292662"/>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10" name="Rectangle: Rounded Corners 9">
            <a:extLst>
              <a:ext uri="{FF2B5EF4-FFF2-40B4-BE49-F238E27FC236}">
                <a16:creationId xmlns:a16="http://schemas.microsoft.com/office/drawing/2014/main" id="{2A2924BC-14FE-6546-C615-F20372678B14}"/>
              </a:ext>
            </a:extLst>
          </p:cNvPr>
          <p:cNvSpPr/>
          <p:nvPr/>
        </p:nvSpPr>
        <p:spPr>
          <a:xfrm>
            <a:off x="4687209" y="3448875"/>
            <a:ext cx="8495391" cy="1260000"/>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11" name="Rectangle: Rounded Corners 10">
            <a:extLst>
              <a:ext uri="{FF2B5EF4-FFF2-40B4-BE49-F238E27FC236}">
                <a16:creationId xmlns:a16="http://schemas.microsoft.com/office/drawing/2014/main" id="{27F560F7-3F0A-72FC-83F0-A9B0A539ECE5}"/>
              </a:ext>
            </a:extLst>
          </p:cNvPr>
          <p:cNvSpPr/>
          <p:nvPr/>
        </p:nvSpPr>
        <p:spPr>
          <a:xfrm>
            <a:off x="4687209" y="4880990"/>
            <a:ext cx="8495391" cy="1260000"/>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13" name="TextBox 12">
            <a:extLst>
              <a:ext uri="{FF2B5EF4-FFF2-40B4-BE49-F238E27FC236}">
                <a16:creationId xmlns:a16="http://schemas.microsoft.com/office/drawing/2014/main" id="{EF99EEB5-673A-28C0-81F6-AB1CC03C122D}"/>
              </a:ext>
            </a:extLst>
          </p:cNvPr>
          <p:cNvSpPr txBox="1"/>
          <p:nvPr/>
        </p:nvSpPr>
        <p:spPr>
          <a:xfrm>
            <a:off x="5143071" y="2465944"/>
            <a:ext cx="6512241" cy="369332"/>
          </a:xfrm>
          <a:prstGeom prst="rect">
            <a:avLst/>
          </a:prstGeom>
          <a:noFill/>
        </p:spPr>
        <p:txBody>
          <a:bodyPr wrap="square" rtlCol="1">
            <a:spAutoFit/>
          </a:bodyPr>
          <a:lstStyle/>
          <a:p>
            <a:pPr algn="r" rtl="1">
              <a:spcAft>
                <a:spcPts val="1200"/>
              </a:spcAft>
            </a:pPr>
            <a:r>
              <a:rPr lang="ar-xm" dirty="0">
                <a:solidFill>
                  <a:srgbClr val="292662"/>
                </a:solidFill>
                <a:latin typeface="Ubuntu" panose="020B0504030602030204" pitchFamily="34" charset="0"/>
                <a:rtl/>
              </a:rPr>
              <a:t>يمنح الأولمبياد الخاص أفراد الأسرة الشعور بالانتماء إلى المجتمع وتكوين العلاقات. </a:t>
            </a:r>
          </a:p>
        </p:txBody>
      </p:sp>
      <p:sp>
        <p:nvSpPr>
          <p:cNvPr id="14" name="TextBox 13">
            <a:extLst>
              <a:ext uri="{FF2B5EF4-FFF2-40B4-BE49-F238E27FC236}">
                <a16:creationId xmlns:a16="http://schemas.microsoft.com/office/drawing/2014/main" id="{D7FEB56A-ED80-26E5-97DC-2169D3382B78}"/>
              </a:ext>
            </a:extLst>
          </p:cNvPr>
          <p:cNvSpPr txBox="1"/>
          <p:nvPr/>
        </p:nvSpPr>
        <p:spPr>
          <a:xfrm>
            <a:off x="5143071" y="3742411"/>
            <a:ext cx="6512241" cy="646331"/>
          </a:xfrm>
          <a:prstGeom prst="rect">
            <a:avLst/>
          </a:prstGeom>
          <a:noFill/>
        </p:spPr>
        <p:txBody>
          <a:bodyPr wrap="square" rtlCol="1">
            <a:spAutoFit/>
          </a:bodyPr>
          <a:lstStyle/>
          <a:p>
            <a:pPr algn="r" rtl="1">
              <a:spcAft>
                <a:spcPts val="1200"/>
              </a:spcAft>
            </a:pPr>
            <a:r>
              <a:rPr lang="ar-xm" dirty="0">
                <a:solidFill>
                  <a:srgbClr val="292662"/>
                </a:solidFill>
                <a:latin typeface="Ubuntu" panose="020B0504030602030204" pitchFamily="34" charset="0"/>
                <a:rtl/>
              </a:rPr>
              <a:t>تمثِّل الأُسر حلقة وصل أساسيةً للمجتمع وتُقدِّم دعمًا أكبر لحركتنا. </a:t>
            </a:r>
          </a:p>
        </p:txBody>
      </p:sp>
      <p:sp>
        <p:nvSpPr>
          <p:cNvPr id="15" name="TextBox 14">
            <a:extLst>
              <a:ext uri="{FF2B5EF4-FFF2-40B4-BE49-F238E27FC236}">
                <a16:creationId xmlns:a16="http://schemas.microsoft.com/office/drawing/2014/main" id="{172F9687-B6DF-2F81-9D5C-41F5F3479CCF}"/>
              </a:ext>
            </a:extLst>
          </p:cNvPr>
          <p:cNvSpPr txBox="1"/>
          <p:nvPr/>
        </p:nvSpPr>
        <p:spPr>
          <a:xfrm>
            <a:off x="5143071" y="5203064"/>
            <a:ext cx="6512241" cy="646331"/>
          </a:xfrm>
          <a:prstGeom prst="rect">
            <a:avLst/>
          </a:prstGeom>
          <a:noFill/>
        </p:spPr>
        <p:txBody>
          <a:bodyPr wrap="square" rtlCol="1">
            <a:spAutoFit/>
          </a:bodyPr>
          <a:lstStyle/>
          <a:p>
            <a:pPr algn="r" rtl="1">
              <a:spcAft>
                <a:spcPts val="1200"/>
              </a:spcAft>
            </a:pPr>
            <a:r>
              <a:rPr lang="ar-xm" dirty="0">
                <a:solidFill>
                  <a:schemeClr val="bg1"/>
                </a:solidFill>
                <a:latin typeface="Ubuntu" panose="020B0504030602030204" pitchFamily="34" charset="0"/>
                <a:rtl/>
              </a:rPr>
              <a:t>تُقدِّم الأُسر نوعًا فريدًا من الدعم والحب والتشجيع لا يمكن أن يُقدِّمه أي شخص آخر! </a:t>
            </a:r>
          </a:p>
        </p:txBody>
      </p:sp>
      <p:pic>
        <p:nvPicPr>
          <p:cNvPr id="18" name="Graphic 17">
            <a:extLst>
              <a:ext uri="{FF2B5EF4-FFF2-40B4-BE49-F238E27FC236}">
                <a16:creationId xmlns:a16="http://schemas.microsoft.com/office/drawing/2014/main" id="{46654D52-7CFB-5006-903A-546DD7D465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9767" y="5228544"/>
            <a:ext cx="670191" cy="670191"/>
          </a:xfrm>
          <a:prstGeom prst="rect">
            <a:avLst/>
          </a:prstGeom>
        </p:spPr>
      </p:pic>
      <p:pic>
        <p:nvPicPr>
          <p:cNvPr id="19" name="Graphic 18">
            <a:extLst>
              <a:ext uri="{FF2B5EF4-FFF2-40B4-BE49-F238E27FC236}">
                <a16:creationId xmlns:a16="http://schemas.microsoft.com/office/drawing/2014/main" id="{87985900-ECD7-815C-2A8C-8BCE355E44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9767" y="3776370"/>
            <a:ext cx="670191" cy="670191"/>
          </a:xfrm>
          <a:prstGeom prst="rect">
            <a:avLst/>
          </a:prstGeom>
        </p:spPr>
      </p:pic>
      <p:pic>
        <p:nvPicPr>
          <p:cNvPr id="20" name="Graphic 19">
            <a:extLst>
              <a:ext uri="{FF2B5EF4-FFF2-40B4-BE49-F238E27FC236}">
                <a16:creationId xmlns:a16="http://schemas.microsoft.com/office/drawing/2014/main" id="{02E52191-7B59-4EAC-C96A-7C3402D8E1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9767" y="2326568"/>
            <a:ext cx="670191" cy="670191"/>
          </a:xfrm>
          <a:prstGeom prst="rect">
            <a:avLst/>
          </a:prstGeom>
        </p:spPr>
      </p:pic>
      <p:sp>
        <p:nvSpPr>
          <p:cNvPr id="6" name="Text Placeholder 5"/>
          <p:cNvSpPr>
            <a:spLocks noGrp="1"/>
          </p:cNvSpPr>
          <p:nvPr>
            <p:ph type="body" sz="quarter" idx="12"/>
          </p:nvPr>
        </p:nvSpPr>
        <p:spPr/>
        <p:txBody>
          <a:bodyPr/>
          <a:lstStyle/>
          <a:p>
            <a:endParaRPr lang="en-IN"/>
          </a:p>
        </p:txBody>
      </p:sp>
      <p:sp>
        <p:nvSpPr>
          <p:cNvPr id="17" name="Text Placeholder 2">
            <a:extLst>
              <a:ext uri="{FF2B5EF4-FFF2-40B4-BE49-F238E27FC236}">
                <a16:creationId xmlns:a16="http://schemas.microsoft.com/office/drawing/2014/main" id="{2C8B1B59-FB8A-15B9-5A6E-D741246FA170}"/>
              </a:ext>
            </a:extLst>
          </p:cNvPr>
          <p:cNvSpPr txBox="1">
            <a:spLocks/>
          </p:cNvSpPr>
          <p:nvPr/>
        </p:nvSpPr>
        <p:spPr>
          <a:xfrm>
            <a:off x="9251045" y="575381"/>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a:rtl val="0"/>
              </a:rPr>
              <a:t>1.1.</a:t>
            </a:r>
          </a:p>
        </p:txBody>
      </p:sp>
    </p:spTree>
    <p:extLst>
      <p:ext uri="{BB962C8B-B14F-4D97-AF65-F5344CB8AC3E}">
        <p14:creationId xmlns:p14="http://schemas.microsoft.com/office/powerpoint/2010/main" val="4010100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13C9C0-5C95-71B5-F0E3-908F3568E6C9}"/>
              </a:ext>
            </a:extLst>
          </p:cNvPr>
          <p:cNvSpPr txBox="1"/>
          <p:nvPr/>
        </p:nvSpPr>
        <p:spPr>
          <a:xfrm>
            <a:off x="5402091" y="1001650"/>
            <a:ext cx="5741301" cy="954107"/>
          </a:xfrm>
          <a:prstGeom prst="rect">
            <a:avLst/>
          </a:prstGeom>
          <a:noFill/>
        </p:spPr>
        <p:txBody>
          <a:bodyPr wrap="square" rtlCol="1">
            <a:spAutoFit/>
          </a:bodyPr>
          <a:lstStyle/>
          <a:p>
            <a:pPr algn="r" rtl="1"/>
            <a:r>
              <a:rPr lang="ar-xm" sz="2800" b="1" dirty="0">
                <a:solidFill>
                  <a:srgbClr val="292662"/>
                </a:solidFill>
                <a:latin typeface="Ubuntu" panose="020B0504030602030204" pitchFamily="34" charset="0"/>
                <a:rtl/>
              </a:rPr>
              <a:t>جلسة تمارين لتنشيط اللياقة البدنية لمدة ثلاث </a:t>
            </a:r>
            <a:r>
              <a:rPr lang="ar-xm" sz="2800" b="1" dirty="0">
                <a:solidFill>
                  <a:srgbClr val="F6891F"/>
                </a:solidFill>
                <a:latin typeface="Ubuntu" panose="020B0504030602030204" pitchFamily="34" charset="0"/>
                <a:rtl/>
              </a:rPr>
              <a:t>دقائق</a:t>
            </a:r>
            <a:r>
              <a:rPr lang="ar-xm" sz="2800" b="1" dirty="0">
                <a:solidFill>
                  <a:srgbClr val="292662"/>
                </a:solidFill>
                <a:latin typeface="Ubuntu" panose="020B0504030602030204" pitchFamily="34" charset="0"/>
                <a:rtl/>
              </a:rPr>
              <a:t> واستراحة خارجية</a:t>
            </a:r>
          </a:p>
        </p:txBody>
      </p:sp>
      <p:pic>
        <p:nvPicPr>
          <p:cNvPr id="8" name="Picture 7">
            <a:hlinkClick r:id="rId3"/>
            <a:extLst>
              <a:ext uri="{FF2B5EF4-FFF2-40B4-BE49-F238E27FC236}">
                <a16:creationId xmlns:a16="http://schemas.microsoft.com/office/drawing/2014/main" id="{F29DE856-FA57-D860-AB30-82AAF4033BB5}"/>
              </a:ext>
            </a:extLst>
          </p:cNvPr>
          <p:cNvPicPr>
            <a:picLocks noChangeAspect="1"/>
          </p:cNvPicPr>
          <p:nvPr/>
        </p:nvPicPr>
        <p:blipFill>
          <a:blip r:embed="rId4"/>
          <a:stretch>
            <a:fillRect/>
          </a:stretch>
        </p:blipFill>
        <p:spPr>
          <a:xfrm>
            <a:off x="2156856" y="2081209"/>
            <a:ext cx="7878289" cy="4422782"/>
          </a:xfrm>
          <a:prstGeom prst="rect">
            <a:avLst/>
          </a:prstGeom>
        </p:spPr>
      </p:pic>
      <p:grpSp>
        <p:nvGrpSpPr>
          <p:cNvPr id="2" name="Group 1">
            <a:extLst>
              <a:ext uri="{FF2B5EF4-FFF2-40B4-BE49-F238E27FC236}">
                <a16:creationId xmlns:a16="http://schemas.microsoft.com/office/drawing/2014/main" id="{BD1B88EB-92A7-4F7E-C184-6849B594D8F7}"/>
              </a:ext>
            </a:extLst>
          </p:cNvPr>
          <p:cNvGrpSpPr/>
          <p:nvPr/>
        </p:nvGrpSpPr>
        <p:grpSpPr>
          <a:xfrm>
            <a:off x="5511800" y="3479800"/>
            <a:ext cx="1168400" cy="1168400"/>
            <a:chOff x="7467600" y="3031067"/>
            <a:chExt cx="1168400" cy="1168400"/>
          </a:xfrm>
        </p:grpSpPr>
        <p:sp>
          <p:nvSpPr>
            <p:cNvPr id="3" name="Oval 2">
              <a:hlinkClick r:id="rId3"/>
              <a:extLst>
                <a:ext uri="{FF2B5EF4-FFF2-40B4-BE49-F238E27FC236}">
                  <a16:creationId xmlns:a16="http://schemas.microsoft.com/office/drawing/2014/main" id="{8D79F4CE-3741-FF59-427E-7A9229CB85B6}"/>
                </a:ext>
              </a:extLst>
            </p:cNvPr>
            <p:cNvSpPr/>
            <p:nvPr/>
          </p:nvSpPr>
          <p:spPr>
            <a:xfrm>
              <a:off x="7467600" y="3031067"/>
              <a:ext cx="1168400" cy="1168400"/>
            </a:xfrm>
            <a:prstGeom prst="ellipse">
              <a:avLst/>
            </a:prstGeom>
            <a:solidFill>
              <a:srgbClr val="ED1C24"/>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pic>
          <p:nvPicPr>
            <p:cNvPr id="4" name="Graphic 3" descr="تشغيل بتعبئة خالصة">
              <a:extLst>
                <a:ext uri="{FF2B5EF4-FFF2-40B4-BE49-F238E27FC236}">
                  <a16:creationId xmlns:a16="http://schemas.microsoft.com/office/drawing/2014/main" id="{34F9BCC7-1490-63BA-26C9-6E9661D145F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9265" y="3158067"/>
              <a:ext cx="914400" cy="914400"/>
            </a:xfrm>
            <a:prstGeom prst="rect">
              <a:avLst/>
            </a:prstGeom>
          </p:spPr>
        </p:pic>
      </p:grpSp>
    </p:spTree>
    <p:extLst>
      <p:ext uri="{BB962C8B-B14F-4D97-AF65-F5344CB8AC3E}">
        <p14:creationId xmlns:p14="http://schemas.microsoft.com/office/powerpoint/2010/main" val="1475735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1FA455-A8E4-031F-3880-236463709C9C}"/>
              </a:ext>
            </a:extLst>
          </p:cNvPr>
          <p:cNvSpPr>
            <a:spLocks noGrp="1"/>
          </p:cNvSpPr>
          <p:nvPr>
            <p:ph type="body" sz="quarter" idx="10"/>
          </p:nvPr>
        </p:nvSpPr>
        <p:spPr/>
        <p:txBody>
          <a:bodyPr rtlCol="1"/>
          <a:lstStyle/>
          <a:p>
            <a:pPr algn="l" rtl="1"/>
            <a:r>
              <a:rPr lang="ar-xm" dirty="0">
                <a:rtl/>
              </a:rPr>
              <a:t>اليوم الأول</a:t>
            </a:r>
          </a:p>
        </p:txBody>
      </p:sp>
      <p:sp>
        <p:nvSpPr>
          <p:cNvPr id="3" name="Text Placeholder 2">
            <a:extLst>
              <a:ext uri="{FF2B5EF4-FFF2-40B4-BE49-F238E27FC236}">
                <a16:creationId xmlns:a16="http://schemas.microsoft.com/office/drawing/2014/main" id="{B55C0190-414D-7AFF-A0C8-B7C676030373}"/>
              </a:ext>
            </a:extLst>
          </p:cNvPr>
          <p:cNvSpPr>
            <a:spLocks noGrp="1"/>
          </p:cNvSpPr>
          <p:nvPr>
            <p:ph type="body" sz="quarter" idx="11"/>
          </p:nvPr>
        </p:nvSpPr>
        <p:spPr>
          <a:xfrm>
            <a:off x="4699000" y="2775308"/>
            <a:ext cx="5378450" cy="1307383"/>
          </a:xfrm>
        </p:spPr>
        <p:txBody>
          <a:bodyPr rtlCol="1"/>
          <a:lstStyle/>
          <a:p>
            <a:pPr rtl="1"/>
            <a:r>
              <a:rPr lang="ar-xm" dirty="0">
                <a:rtl/>
              </a:rPr>
              <a:t>ما المقصود بكلمة </a:t>
            </a:r>
            <a:r>
              <a:rPr lang="ar-xm" dirty="0">
                <a:solidFill>
                  <a:srgbClr val="F6891F"/>
                </a:solidFill>
                <a:rtl/>
              </a:rPr>
              <a:t>"قائد"</a:t>
            </a:r>
            <a:r>
              <a:rPr lang="ar-xm" dirty="0">
                <a:rtl/>
              </a:rPr>
              <a:t>؟</a:t>
            </a:r>
          </a:p>
        </p:txBody>
      </p:sp>
      <p:sp>
        <p:nvSpPr>
          <p:cNvPr id="4" name="Text Placeholder 3">
            <a:extLst>
              <a:ext uri="{FF2B5EF4-FFF2-40B4-BE49-F238E27FC236}">
                <a16:creationId xmlns:a16="http://schemas.microsoft.com/office/drawing/2014/main" id="{0A3588B4-33DA-8A19-3F81-D8EBD5AD17B6}"/>
              </a:ext>
            </a:extLst>
          </p:cNvPr>
          <p:cNvSpPr>
            <a:spLocks noGrp="1"/>
          </p:cNvSpPr>
          <p:nvPr>
            <p:ph type="body" sz="quarter" idx="12"/>
          </p:nvPr>
        </p:nvSpPr>
        <p:spPr>
          <a:xfrm>
            <a:off x="4669519" y="3238012"/>
            <a:ext cx="957943" cy="514481"/>
          </a:xfrm>
        </p:spPr>
        <p:txBody>
          <a:bodyPr rtlCol="1">
            <a:normAutofit fontScale="92500" lnSpcReduction="20000"/>
          </a:bodyPr>
          <a:lstStyle/>
          <a:p>
            <a:pPr rtl="1"/>
            <a:r>
              <a:rPr lang="" dirty="0">
                <a:rtl val="0"/>
              </a:rPr>
              <a:t>1.2.</a:t>
            </a:r>
          </a:p>
        </p:txBody>
      </p:sp>
      <p:sp>
        <p:nvSpPr>
          <p:cNvPr id="5" name="Text Placeholder 4">
            <a:extLst>
              <a:ext uri="{FF2B5EF4-FFF2-40B4-BE49-F238E27FC236}">
                <a16:creationId xmlns:a16="http://schemas.microsoft.com/office/drawing/2014/main" id="{59220573-ADB0-B63B-82FD-05808C1F1064}"/>
              </a:ext>
            </a:extLst>
          </p:cNvPr>
          <p:cNvSpPr>
            <a:spLocks noGrp="1"/>
          </p:cNvSpPr>
          <p:nvPr>
            <p:ph type="body" sz="quarter" idx="13"/>
          </p:nvPr>
        </p:nvSpPr>
        <p:spPr>
          <a:xfrm>
            <a:off x="549275" y="560174"/>
            <a:ext cx="424996" cy="359001"/>
          </a:xfrm>
        </p:spPr>
        <p:txBody>
          <a:bodyPr rtlCol="1"/>
          <a:lstStyle/>
          <a:p>
            <a:pPr rtl="1"/>
            <a:r>
              <a:rPr lang="" dirty="0">
                <a:rtl val="0"/>
              </a:rPr>
              <a:t>1</a:t>
            </a:r>
          </a:p>
        </p:txBody>
      </p:sp>
    </p:spTree>
    <p:extLst>
      <p:ext uri="{BB962C8B-B14F-4D97-AF65-F5344CB8AC3E}">
        <p14:creationId xmlns:p14="http://schemas.microsoft.com/office/powerpoint/2010/main" val="927701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2B942C-A583-CEB0-3F7E-E6D09D73CF91}"/>
              </a:ext>
            </a:extLst>
          </p:cNvPr>
          <p:cNvSpPr>
            <a:spLocks noGrp="1"/>
          </p:cNvSpPr>
          <p:nvPr>
            <p:ph type="body" sz="quarter" idx="11"/>
          </p:nvPr>
        </p:nvSpPr>
        <p:spPr/>
        <p:txBody>
          <a:bodyPr rtlCol="1"/>
          <a:lstStyle/>
          <a:p>
            <a:pPr rtl="1"/>
            <a:r>
              <a:rPr lang="ar-xm" dirty="0">
                <a:rtl/>
              </a:rPr>
              <a:t>ما المقصود بكلمة "قائد"؟</a:t>
            </a:r>
          </a:p>
        </p:txBody>
      </p:sp>
      <p:sp>
        <p:nvSpPr>
          <p:cNvPr id="7" name="Text Placeholder 6">
            <a:extLst>
              <a:ext uri="{FF2B5EF4-FFF2-40B4-BE49-F238E27FC236}">
                <a16:creationId xmlns:a16="http://schemas.microsoft.com/office/drawing/2014/main" id="{B689F105-9DF4-BAB2-846D-060FF31C1399}"/>
              </a:ext>
            </a:extLst>
          </p:cNvPr>
          <p:cNvSpPr>
            <a:spLocks noGrp="1"/>
          </p:cNvSpPr>
          <p:nvPr>
            <p:ph type="body" sz="quarter" idx="12"/>
          </p:nvPr>
        </p:nvSpPr>
        <p:spPr>
          <a:xfrm>
            <a:off x="9244409" y="575623"/>
            <a:ext cx="528061" cy="356260"/>
          </a:xfrm>
        </p:spPr>
        <p:txBody>
          <a:bodyPr rtlCol="1"/>
          <a:lstStyle/>
          <a:p>
            <a:pPr rtl="1"/>
            <a:r>
              <a:rPr lang="" dirty="0">
                <a:rtl val="0"/>
              </a:rPr>
              <a:t>1.2.</a:t>
            </a:r>
          </a:p>
        </p:txBody>
      </p:sp>
      <p:sp>
        <p:nvSpPr>
          <p:cNvPr id="8" name="Text Placeholder 7">
            <a:extLst>
              <a:ext uri="{FF2B5EF4-FFF2-40B4-BE49-F238E27FC236}">
                <a16:creationId xmlns:a16="http://schemas.microsoft.com/office/drawing/2014/main" id="{5E1CED52-851F-6C76-0E8D-5D902F39D402}"/>
              </a:ext>
            </a:extLst>
          </p:cNvPr>
          <p:cNvSpPr>
            <a:spLocks noGrp="1"/>
          </p:cNvSpPr>
          <p:nvPr>
            <p:ph type="body" sz="quarter" idx="13"/>
          </p:nvPr>
        </p:nvSpPr>
        <p:spPr/>
        <p:txBody>
          <a:bodyPr rtlCol="1"/>
          <a:lstStyle/>
          <a:p>
            <a:pPr rtl="1"/>
            <a:r>
              <a:rPr lang="ar-xm" dirty="0">
                <a:rtl/>
              </a:rPr>
              <a:t>اليوم الأول</a:t>
            </a:r>
          </a:p>
        </p:txBody>
      </p:sp>
      <p:sp>
        <p:nvSpPr>
          <p:cNvPr id="9" name="TextBox 8">
            <a:extLst>
              <a:ext uri="{FF2B5EF4-FFF2-40B4-BE49-F238E27FC236}">
                <a16:creationId xmlns:a16="http://schemas.microsoft.com/office/drawing/2014/main" id="{25AB9183-5AB4-5FA9-C5C6-2F540C1FF35C}"/>
              </a:ext>
            </a:extLst>
          </p:cNvPr>
          <p:cNvSpPr txBox="1"/>
          <p:nvPr/>
        </p:nvSpPr>
        <p:spPr>
          <a:xfrm>
            <a:off x="5687813" y="2154032"/>
            <a:ext cx="5651500"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التعريف: القيادة</a:t>
            </a:r>
          </a:p>
        </p:txBody>
      </p:sp>
      <p:sp>
        <p:nvSpPr>
          <p:cNvPr id="10" name="TextBox 9">
            <a:extLst>
              <a:ext uri="{FF2B5EF4-FFF2-40B4-BE49-F238E27FC236}">
                <a16:creationId xmlns:a16="http://schemas.microsoft.com/office/drawing/2014/main" id="{2DA8D9A1-4203-7E27-E11F-DFE95E32E046}"/>
              </a:ext>
            </a:extLst>
          </p:cNvPr>
          <p:cNvSpPr txBox="1"/>
          <p:nvPr/>
        </p:nvSpPr>
        <p:spPr>
          <a:xfrm>
            <a:off x="5948000" y="2820436"/>
            <a:ext cx="5391313" cy="1871794"/>
          </a:xfrm>
          <a:prstGeom prst="rect">
            <a:avLst/>
          </a:prstGeom>
          <a:noFill/>
        </p:spPr>
        <p:txBody>
          <a:bodyPr wrap="square" rtlCol="1">
            <a:spAutoFit/>
          </a:bodyPr>
          <a:lstStyle/>
          <a:p>
            <a:pPr marL="285750" indent="-285750" algn="r" rtl="1">
              <a:lnSpc>
                <a:spcPct val="120000"/>
              </a:lnSpc>
              <a:spcAft>
                <a:spcPts val="1200"/>
              </a:spcAft>
              <a:buBlip>
                <a:blip r:embed="rId3"/>
              </a:buBlip>
            </a:pPr>
            <a:r>
              <a:rPr lang="ar-xm" b="1" dirty="0">
                <a:solidFill>
                  <a:srgbClr val="292662"/>
                </a:solidFill>
                <a:latin typeface="Ubuntu" panose="020B0504030602030204" pitchFamily="34" charset="0"/>
                <a:rtl/>
              </a:rPr>
              <a:t>القيادة</a:t>
            </a:r>
            <a:r>
              <a:rPr lang="ar-xm" dirty="0">
                <a:solidFill>
                  <a:srgbClr val="292662"/>
                </a:solidFill>
                <a:latin typeface="Ubuntu" panose="020B0504030602030204" pitchFamily="34" charset="0"/>
                <a:rtl/>
              </a:rPr>
              <a:t> عبارة عن علاقة يؤثر فيها شخص واحد في سلوكيات أو تصرفات الآخرين لتحقيق الأهداف. </a:t>
            </a:r>
          </a:p>
          <a:p>
            <a:pPr marL="285750" indent="-285750" algn="r" rtl="1">
              <a:lnSpc>
                <a:spcPct val="120000"/>
              </a:lnSpc>
              <a:spcAft>
                <a:spcPts val="1200"/>
              </a:spcAft>
              <a:buBlip>
                <a:blip r:embed="rId3"/>
              </a:buBlip>
            </a:pPr>
            <a:r>
              <a:rPr lang="ar-xm" b="1" dirty="0">
                <a:solidFill>
                  <a:srgbClr val="292662"/>
                </a:solidFill>
                <a:latin typeface="Ubuntu" panose="020B0504030602030204" pitchFamily="34" charset="0"/>
                <a:rtl/>
              </a:rPr>
              <a:t>تعني القيادة</a:t>
            </a:r>
            <a:r>
              <a:rPr lang="ar-xm" dirty="0">
                <a:solidFill>
                  <a:srgbClr val="292662"/>
                </a:solidFill>
                <a:latin typeface="Ubuntu" panose="020B0504030602030204" pitchFamily="34" charset="0"/>
                <a:rtl/>
              </a:rPr>
              <a:t> القدرة على إرشاد الأشخاص أو توجيههم أو التأثير فيهم.</a:t>
            </a:r>
          </a:p>
        </p:txBody>
      </p:sp>
      <p:pic>
        <p:nvPicPr>
          <p:cNvPr id="5" name="Picture 4">
            <a:extLst>
              <a:ext uri="{FF2B5EF4-FFF2-40B4-BE49-F238E27FC236}">
                <a16:creationId xmlns:a16="http://schemas.microsoft.com/office/drawing/2014/main" id="{E43CEC0C-60A4-A052-641F-65B84894F527}"/>
              </a:ext>
            </a:extLst>
          </p:cNvPr>
          <p:cNvPicPr>
            <a:picLocks noChangeAspect="1"/>
          </p:cNvPicPr>
          <p:nvPr/>
        </p:nvPicPr>
        <p:blipFill rotWithShape="1">
          <a:blip r:embed="rId4">
            <a:extLst>
              <a:ext uri="{28A0092B-C50C-407E-A947-70E740481C1C}">
                <a14:useLocalDpi xmlns:a14="http://schemas.microsoft.com/office/drawing/2010/main" val="0"/>
              </a:ext>
            </a:extLst>
          </a:blip>
          <a:srcRect l="11863" t="1306" r="16883" b="8526"/>
          <a:stretch/>
        </p:blipFill>
        <p:spPr>
          <a:xfrm>
            <a:off x="0" y="1524000"/>
            <a:ext cx="5220586" cy="4406900"/>
          </a:xfrm>
          <a:prstGeom prst="rect">
            <a:avLst/>
          </a:prstGeom>
        </p:spPr>
      </p:pic>
      <p:pic>
        <p:nvPicPr>
          <p:cNvPr id="13" name="Graphic 12">
            <a:extLst>
              <a:ext uri="{FF2B5EF4-FFF2-40B4-BE49-F238E27FC236}">
                <a16:creationId xmlns:a16="http://schemas.microsoft.com/office/drawing/2014/main" id="{6E451FDC-7BCC-0A8A-41BA-9414C9C759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27036" y="4978084"/>
            <a:ext cx="1224554" cy="1393458"/>
          </a:xfrm>
          <a:prstGeom prst="rect">
            <a:avLst/>
          </a:prstGeom>
        </p:spPr>
      </p:pic>
    </p:spTree>
    <p:extLst>
      <p:ext uri="{BB962C8B-B14F-4D97-AF65-F5344CB8AC3E}">
        <p14:creationId xmlns:p14="http://schemas.microsoft.com/office/powerpoint/2010/main" val="2454804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F89A2E-503B-6233-758E-466AB10ED2F9}"/>
              </a:ext>
            </a:extLst>
          </p:cNvPr>
          <p:cNvSpPr>
            <a:spLocks noGrp="1"/>
          </p:cNvSpPr>
          <p:nvPr>
            <p:ph type="body" sz="quarter" idx="11"/>
          </p:nvPr>
        </p:nvSpPr>
        <p:spPr/>
        <p:txBody>
          <a:bodyPr rtlCol="1"/>
          <a:lstStyle/>
          <a:p>
            <a:pPr rtl="1"/>
            <a:r>
              <a:rPr lang="ar-xm" dirty="0">
                <a:rtl/>
              </a:rPr>
              <a:t>ما المقصود بكلمة "قائد"؟</a:t>
            </a:r>
          </a:p>
        </p:txBody>
      </p:sp>
      <p:sp>
        <p:nvSpPr>
          <p:cNvPr id="3" name="Text Placeholder 2">
            <a:extLst>
              <a:ext uri="{FF2B5EF4-FFF2-40B4-BE49-F238E27FC236}">
                <a16:creationId xmlns:a16="http://schemas.microsoft.com/office/drawing/2014/main" id="{02F7103D-CCB8-DA7B-7531-33BD814E9EFF}"/>
              </a:ext>
            </a:extLst>
          </p:cNvPr>
          <p:cNvSpPr>
            <a:spLocks noGrp="1"/>
          </p:cNvSpPr>
          <p:nvPr>
            <p:ph type="body" sz="quarter" idx="12"/>
          </p:nvPr>
        </p:nvSpPr>
        <p:spPr>
          <a:xfrm>
            <a:off x="9230761" y="575623"/>
            <a:ext cx="528061" cy="356260"/>
          </a:xfrm>
        </p:spPr>
        <p:txBody>
          <a:bodyPr rtlCol="1"/>
          <a:lstStyle/>
          <a:p>
            <a:pPr rtl="1"/>
            <a:r>
              <a:rPr lang="" dirty="0">
                <a:rtl val="0"/>
              </a:rPr>
              <a:t>1.2.</a:t>
            </a:r>
          </a:p>
        </p:txBody>
      </p:sp>
      <p:sp>
        <p:nvSpPr>
          <p:cNvPr id="4" name="Text Placeholder 3">
            <a:extLst>
              <a:ext uri="{FF2B5EF4-FFF2-40B4-BE49-F238E27FC236}">
                <a16:creationId xmlns:a16="http://schemas.microsoft.com/office/drawing/2014/main" id="{F95EB163-48CA-654E-AB51-F2785858F0D0}"/>
              </a:ext>
            </a:extLst>
          </p:cNvPr>
          <p:cNvSpPr>
            <a:spLocks noGrp="1"/>
          </p:cNvSpPr>
          <p:nvPr>
            <p:ph type="body" sz="quarter" idx="13"/>
          </p:nvPr>
        </p:nvSpPr>
        <p:spPr/>
        <p:txBody>
          <a:bodyPr rtlCol="1"/>
          <a:lstStyle/>
          <a:p>
            <a:pPr rtl="1"/>
            <a:r>
              <a:rPr lang="ar-xm" dirty="0">
                <a:rtl/>
              </a:rPr>
              <a:t>اليوم الأول</a:t>
            </a:r>
          </a:p>
        </p:txBody>
      </p:sp>
      <p:sp>
        <p:nvSpPr>
          <p:cNvPr id="5" name="Rectangle: Rounded Corners 4">
            <a:extLst>
              <a:ext uri="{FF2B5EF4-FFF2-40B4-BE49-F238E27FC236}">
                <a16:creationId xmlns:a16="http://schemas.microsoft.com/office/drawing/2014/main" id="{816D62C4-389B-2FC3-BA4F-72E2012BB508}"/>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pic>
        <p:nvPicPr>
          <p:cNvPr id="6" name="Graphic 5">
            <a:extLst>
              <a:ext uri="{FF2B5EF4-FFF2-40B4-BE49-F238E27FC236}">
                <a16:creationId xmlns:a16="http://schemas.microsoft.com/office/drawing/2014/main" id="{7B86BB2E-F210-B071-C0CA-3F5D2BEF79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0676" y="2000357"/>
            <a:ext cx="552451" cy="552451"/>
          </a:xfrm>
          <a:prstGeom prst="rect">
            <a:avLst/>
          </a:prstGeom>
        </p:spPr>
      </p:pic>
      <p:sp>
        <p:nvSpPr>
          <p:cNvPr id="7" name="TextBox 6">
            <a:extLst>
              <a:ext uri="{FF2B5EF4-FFF2-40B4-BE49-F238E27FC236}">
                <a16:creationId xmlns:a16="http://schemas.microsoft.com/office/drawing/2014/main" id="{41367758-0F21-BFB4-88FF-0D520C8980BC}"/>
              </a:ext>
            </a:extLst>
          </p:cNvPr>
          <p:cNvSpPr txBox="1"/>
          <p:nvPr/>
        </p:nvSpPr>
        <p:spPr>
          <a:xfrm>
            <a:off x="1348965" y="2000357"/>
            <a:ext cx="1916112"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النشاط</a:t>
            </a:r>
          </a:p>
        </p:txBody>
      </p:sp>
      <p:sp>
        <p:nvSpPr>
          <p:cNvPr id="8" name="TextBox 7">
            <a:extLst>
              <a:ext uri="{FF2B5EF4-FFF2-40B4-BE49-F238E27FC236}">
                <a16:creationId xmlns:a16="http://schemas.microsoft.com/office/drawing/2014/main" id="{A47BAEC0-52E9-A8EB-1041-DCEC2BE2C9D1}"/>
              </a:ext>
            </a:extLst>
          </p:cNvPr>
          <p:cNvSpPr txBox="1"/>
          <p:nvPr/>
        </p:nvSpPr>
        <p:spPr>
          <a:xfrm>
            <a:off x="705168" y="2721114"/>
            <a:ext cx="2559909" cy="400110"/>
          </a:xfrm>
          <a:prstGeom prst="rect">
            <a:avLst/>
          </a:prstGeom>
          <a:noFill/>
        </p:spPr>
        <p:txBody>
          <a:bodyPr wrap="square" rtlCol="1">
            <a:spAutoFit/>
          </a:bodyPr>
          <a:lstStyle/>
          <a:p>
            <a:pPr algn="r" rtl="1"/>
            <a:r>
              <a:rPr lang="ar-xm" sz="2000" dirty="0">
                <a:solidFill>
                  <a:schemeClr val="bg1"/>
                </a:solidFill>
                <a:latin typeface="Ubuntu" panose="020B0504030602030204" pitchFamily="34" charset="0"/>
                <a:rtl/>
              </a:rPr>
              <a:t>مَن القائد؟</a:t>
            </a:r>
          </a:p>
        </p:txBody>
      </p:sp>
      <p:sp>
        <p:nvSpPr>
          <p:cNvPr id="9" name="TextBox 8">
            <a:extLst>
              <a:ext uri="{FF2B5EF4-FFF2-40B4-BE49-F238E27FC236}">
                <a16:creationId xmlns:a16="http://schemas.microsoft.com/office/drawing/2014/main" id="{2820DFD6-6871-B67D-4B45-8BF28E034539}"/>
              </a:ext>
            </a:extLst>
          </p:cNvPr>
          <p:cNvSpPr txBox="1"/>
          <p:nvPr/>
        </p:nvSpPr>
        <p:spPr>
          <a:xfrm>
            <a:off x="4842642" y="2261967"/>
            <a:ext cx="5982602" cy="3099823"/>
          </a:xfrm>
          <a:prstGeom prst="rect">
            <a:avLst/>
          </a:prstGeom>
          <a:noFill/>
        </p:spPr>
        <p:txBody>
          <a:bodyPr wrap="square" rtlCol="1">
            <a:spAutoFit/>
          </a:bodyPr>
          <a:lstStyle/>
          <a:p>
            <a:pPr algn="r" rtl="1">
              <a:lnSpc>
                <a:spcPct val="120000"/>
              </a:lnSpc>
            </a:pPr>
            <a:r>
              <a:rPr lang="ar-xm" b="1" dirty="0">
                <a:solidFill>
                  <a:srgbClr val="F6891F"/>
                </a:solidFill>
                <a:latin typeface="Ubuntu" panose="020B0504030602030204" pitchFamily="34" charset="0"/>
                <a:rtl/>
              </a:rPr>
              <a:t>فكِّروا في قائد تعرفونه.</a:t>
            </a:r>
          </a:p>
          <a:p>
            <a:pPr algn="r" rtl="1">
              <a:lnSpc>
                <a:spcPct val="120000"/>
              </a:lnSpc>
              <a:spcAft>
                <a:spcPts val="1800"/>
              </a:spcAft>
            </a:pPr>
            <a:r>
              <a:rPr lang="ar-xm" dirty="0">
                <a:solidFill>
                  <a:srgbClr val="292662"/>
                </a:solidFill>
                <a:latin typeface="Ubuntu" panose="020B0504030602030204" pitchFamily="34" charset="0"/>
                <a:rtl/>
              </a:rPr>
              <a:t>يمكن أن يكون شخصًا من الأولمبياد الخاص أو مجتمعكم أو وسائل الإعلام. </a:t>
            </a:r>
          </a:p>
          <a:p>
            <a:pPr algn="r" rtl="1">
              <a:lnSpc>
                <a:spcPct val="120000"/>
              </a:lnSpc>
            </a:pPr>
            <a:r>
              <a:rPr lang="ar-xm" b="1" dirty="0">
                <a:solidFill>
                  <a:srgbClr val="F6891F"/>
                </a:solidFill>
                <a:latin typeface="Ubuntu" panose="020B0504030602030204" pitchFamily="34" charset="0"/>
                <a:rtl/>
              </a:rPr>
              <a:t>شاركوا المعلومات التالية في مجموعات مكوَّنة من فردين إلى </a:t>
            </a:r>
            <a:r>
              <a:rPr lang="" b="1" dirty="0">
                <a:solidFill>
                  <a:srgbClr val="F6891F"/>
                </a:solidFill>
                <a:latin typeface="Ubuntu" panose="020B0504030602030204" pitchFamily="34" charset="0"/>
                <a:rtl val="0"/>
              </a:rPr>
              <a:t>3</a:t>
            </a:r>
            <a:r>
              <a:rPr lang="ar-xm" b="1" dirty="0">
                <a:solidFill>
                  <a:srgbClr val="F6891F"/>
                </a:solidFill>
                <a:latin typeface="Ubuntu" panose="020B0504030602030204" pitchFamily="34" charset="0"/>
                <a:rtl/>
              </a:rPr>
              <a:t> أفراد:  </a:t>
            </a:r>
          </a:p>
          <a:p>
            <a:pPr marL="355600" indent="-355600" algn="r" rtl="1">
              <a:lnSpc>
                <a:spcPct val="120000"/>
              </a:lnSpc>
              <a:spcAft>
                <a:spcPts val="600"/>
              </a:spcAft>
              <a:buBlip>
                <a:blip r:embed="rId5"/>
              </a:buBlip>
            </a:pPr>
            <a:r>
              <a:rPr lang="ar-xm" dirty="0">
                <a:solidFill>
                  <a:srgbClr val="292662"/>
                </a:solidFill>
                <a:latin typeface="Ubuntu" panose="020B0504030602030204" pitchFamily="34" charset="0"/>
                <a:rtl/>
              </a:rPr>
              <a:t>مَن هم؟ </a:t>
            </a:r>
          </a:p>
          <a:p>
            <a:pPr marL="355600" indent="-355600" algn="r" rtl="1">
              <a:lnSpc>
                <a:spcPct val="120000"/>
              </a:lnSpc>
              <a:spcAft>
                <a:spcPts val="600"/>
              </a:spcAft>
              <a:buBlip>
                <a:blip r:embed="rId5"/>
              </a:buBlip>
            </a:pPr>
            <a:r>
              <a:rPr lang="ar-xm" dirty="0">
                <a:solidFill>
                  <a:srgbClr val="292662"/>
                </a:solidFill>
                <a:latin typeface="Ubuntu" panose="020B0504030602030204" pitchFamily="34" charset="0"/>
                <a:rtl/>
              </a:rPr>
              <a:t>ما مصادر الإلهام التي يُقدِّمها هذا الشخص للأفراد الآخرين لاتباعه؟ </a:t>
            </a:r>
          </a:p>
          <a:p>
            <a:pPr marL="355600" indent="-355600" algn="r" rtl="1">
              <a:lnSpc>
                <a:spcPct val="120000"/>
              </a:lnSpc>
              <a:spcAft>
                <a:spcPts val="1200"/>
              </a:spcAft>
              <a:buBlip>
                <a:blip r:embed="rId5"/>
              </a:buBlip>
            </a:pPr>
            <a:r>
              <a:rPr lang="ar-xm" dirty="0">
                <a:solidFill>
                  <a:srgbClr val="292662"/>
                </a:solidFill>
                <a:latin typeface="Ubuntu" panose="020B0504030602030204" pitchFamily="34" charset="0"/>
                <a:rtl/>
              </a:rPr>
              <a:t>ما السلوكيات أو المهارات التي يمتلكها هذا الشخص وتعتقدون أنها تنعكس في قيادتكم؟</a:t>
            </a:r>
          </a:p>
        </p:txBody>
      </p:sp>
      <p:pic>
        <p:nvPicPr>
          <p:cNvPr id="13" name="Graphic 12">
            <a:extLst>
              <a:ext uri="{FF2B5EF4-FFF2-40B4-BE49-F238E27FC236}">
                <a16:creationId xmlns:a16="http://schemas.microsoft.com/office/drawing/2014/main" id="{F47BFB8B-7EF6-517A-D45F-A8F1822C34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72086" y="2263882"/>
            <a:ext cx="425551" cy="432000"/>
          </a:xfrm>
          <a:prstGeom prst="rect">
            <a:avLst/>
          </a:prstGeom>
        </p:spPr>
      </p:pic>
      <p:pic>
        <p:nvPicPr>
          <p:cNvPr id="15" name="Graphic 14">
            <a:extLst>
              <a:ext uri="{FF2B5EF4-FFF2-40B4-BE49-F238E27FC236}">
                <a16:creationId xmlns:a16="http://schemas.microsoft.com/office/drawing/2014/main" id="{F23C16D6-20D0-79CA-A02A-D2314DA91F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44615" y="3121224"/>
            <a:ext cx="480493" cy="377988"/>
          </a:xfrm>
          <a:prstGeom prst="rect">
            <a:avLst/>
          </a:prstGeom>
        </p:spPr>
      </p:pic>
    </p:spTree>
    <p:extLst>
      <p:ext uri="{BB962C8B-B14F-4D97-AF65-F5344CB8AC3E}">
        <p14:creationId xmlns:p14="http://schemas.microsoft.com/office/powerpoint/2010/main" val="4222349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FB64B-CCB5-BB5E-E270-933C8D1CDC03}"/>
            </a:ext>
          </a:extLst>
        </p:cNvPr>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29C6B75-78FD-3ABE-2C6E-064FC3719C05}"/>
              </a:ext>
            </a:extLst>
          </p:cNvPr>
          <p:cNvSpPr/>
          <p:nvPr/>
        </p:nvSpPr>
        <p:spPr>
          <a:xfrm>
            <a:off x="3562350" y="4563614"/>
            <a:ext cx="9944100" cy="2008636"/>
          </a:xfrm>
          <a:prstGeom prst="roundRect">
            <a:avLst>
              <a:gd name="adj" fmla="val 50000"/>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9" name="TextBox 8">
            <a:extLst>
              <a:ext uri="{FF2B5EF4-FFF2-40B4-BE49-F238E27FC236}">
                <a16:creationId xmlns:a16="http://schemas.microsoft.com/office/drawing/2014/main" id="{11DAAB2F-63C1-CF5D-6A5B-E7E8690DDA93}"/>
              </a:ext>
            </a:extLst>
          </p:cNvPr>
          <p:cNvSpPr txBox="1"/>
          <p:nvPr/>
        </p:nvSpPr>
        <p:spPr>
          <a:xfrm>
            <a:off x="4784963" y="1266254"/>
            <a:ext cx="5982602" cy="3099823"/>
          </a:xfrm>
          <a:prstGeom prst="rect">
            <a:avLst/>
          </a:prstGeom>
          <a:noFill/>
        </p:spPr>
        <p:txBody>
          <a:bodyPr wrap="square" rtlCol="1">
            <a:spAutoFit/>
          </a:bodyPr>
          <a:lstStyle/>
          <a:p>
            <a:pPr algn="r" rtl="1">
              <a:lnSpc>
                <a:spcPct val="120000"/>
              </a:lnSpc>
            </a:pPr>
            <a:r>
              <a:rPr lang="ar-xm" b="1" dirty="0">
                <a:solidFill>
                  <a:srgbClr val="F6891F"/>
                </a:solidFill>
                <a:latin typeface="Ubuntu" panose="020B0504030602030204" pitchFamily="34" charset="0"/>
                <a:rtl/>
              </a:rPr>
              <a:t>فكِّروا في قائد تعرفونه.</a:t>
            </a:r>
          </a:p>
          <a:p>
            <a:pPr algn="r" rtl="1">
              <a:lnSpc>
                <a:spcPct val="120000"/>
              </a:lnSpc>
              <a:spcAft>
                <a:spcPts val="1800"/>
              </a:spcAft>
            </a:pPr>
            <a:r>
              <a:rPr lang="ar-xm" dirty="0">
                <a:solidFill>
                  <a:srgbClr val="292662"/>
                </a:solidFill>
                <a:latin typeface="Ubuntu" panose="020B0504030602030204" pitchFamily="34" charset="0"/>
                <a:rtl/>
              </a:rPr>
              <a:t>يمكن أن يكون شخصًا من الأولمبياد الخاص أو مجتمعكم أو وسائل الإعلام. </a:t>
            </a:r>
          </a:p>
          <a:p>
            <a:pPr algn="r" rtl="1">
              <a:lnSpc>
                <a:spcPct val="120000"/>
              </a:lnSpc>
            </a:pPr>
            <a:r>
              <a:rPr lang="ar-xm" b="1" dirty="0">
                <a:solidFill>
                  <a:srgbClr val="F6891F"/>
                </a:solidFill>
                <a:latin typeface="Ubuntu" panose="020B0504030602030204" pitchFamily="34" charset="0"/>
                <a:rtl/>
              </a:rPr>
              <a:t>شاركوا المعلومات التالية في مجموعات مكوَّنة من فردين إلى </a:t>
            </a:r>
            <a:r>
              <a:rPr lang="" b="1" dirty="0">
                <a:solidFill>
                  <a:srgbClr val="F6891F"/>
                </a:solidFill>
                <a:latin typeface="Ubuntu" panose="020B0504030602030204" pitchFamily="34" charset="0"/>
                <a:rtl val="0"/>
              </a:rPr>
              <a:t>3</a:t>
            </a:r>
            <a:r>
              <a:rPr lang="ar-xm" b="1" dirty="0">
                <a:solidFill>
                  <a:srgbClr val="F6891F"/>
                </a:solidFill>
                <a:latin typeface="Ubuntu" panose="020B0504030602030204" pitchFamily="34" charset="0"/>
                <a:rtl/>
              </a:rPr>
              <a:t> أفراد:  </a:t>
            </a:r>
          </a:p>
          <a:p>
            <a:pPr marL="355600" indent="-355600" algn="r" rtl="1">
              <a:lnSpc>
                <a:spcPct val="120000"/>
              </a:lnSpc>
              <a:spcAft>
                <a:spcPts val="600"/>
              </a:spcAft>
              <a:buBlip>
                <a:blip r:embed="rId3"/>
              </a:buBlip>
            </a:pPr>
            <a:r>
              <a:rPr lang="ar-xm" dirty="0">
                <a:solidFill>
                  <a:srgbClr val="292662"/>
                </a:solidFill>
                <a:latin typeface="Ubuntu" panose="020B0504030602030204" pitchFamily="34" charset="0"/>
                <a:rtl/>
              </a:rPr>
              <a:t>مَن هم؟ </a:t>
            </a:r>
          </a:p>
          <a:p>
            <a:pPr marL="355600" indent="-355600" algn="r" rtl="1">
              <a:lnSpc>
                <a:spcPct val="120000"/>
              </a:lnSpc>
              <a:spcAft>
                <a:spcPts val="600"/>
              </a:spcAft>
              <a:buBlip>
                <a:blip r:embed="rId3"/>
              </a:buBlip>
            </a:pPr>
            <a:r>
              <a:rPr lang="ar-xm" dirty="0">
                <a:solidFill>
                  <a:srgbClr val="292662"/>
                </a:solidFill>
                <a:latin typeface="Ubuntu" panose="020B0504030602030204" pitchFamily="34" charset="0"/>
                <a:rtl/>
              </a:rPr>
              <a:t>ما مصادر الإلهام التي يُقدِّمها هذا الشخص للأفراد الآخرين لاتباعه؟ </a:t>
            </a:r>
          </a:p>
          <a:p>
            <a:pPr marL="355600" indent="-355600" algn="r" rtl="1">
              <a:lnSpc>
                <a:spcPct val="120000"/>
              </a:lnSpc>
              <a:spcAft>
                <a:spcPts val="1200"/>
              </a:spcAft>
              <a:buBlip>
                <a:blip r:embed="rId3"/>
              </a:buBlip>
            </a:pPr>
            <a:r>
              <a:rPr lang="ar-xm" dirty="0">
                <a:solidFill>
                  <a:srgbClr val="292662"/>
                </a:solidFill>
                <a:latin typeface="Ubuntu" panose="020B0504030602030204" pitchFamily="34" charset="0"/>
                <a:rtl/>
              </a:rPr>
              <a:t>ما السلوكيات أو المهارات التي يمتلكها هذا الشخص وتعتقدون أنها تنعكس في قيادتكم؟</a:t>
            </a:r>
          </a:p>
        </p:txBody>
      </p:sp>
      <p:sp>
        <p:nvSpPr>
          <p:cNvPr id="2" name="Text Placeholder 1">
            <a:extLst>
              <a:ext uri="{FF2B5EF4-FFF2-40B4-BE49-F238E27FC236}">
                <a16:creationId xmlns:a16="http://schemas.microsoft.com/office/drawing/2014/main" id="{9838ADAA-8192-5971-1BB0-EC2D3772A374}"/>
              </a:ext>
            </a:extLst>
          </p:cNvPr>
          <p:cNvSpPr>
            <a:spLocks noGrp="1"/>
          </p:cNvSpPr>
          <p:nvPr>
            <p:ph type="body" sz="quarter" idx="11"/>
          </p:nvPr>
        </p:nvSpPr>
        <p:spPr/>
        <p:txBody>
          <a:bodyPr rtlCol="1"/>
          <a:lstStyle/>
          <a:p>
            <a:pPr rtl="1"/>
            <a:r>
              <a:rPr lang="ar-xm" dirty="0">
                <a:rtl/>
              </a:rPr>
              <a:t>ما المقصود بكلمة "قائد"؟</a:t>
            </a:r>
          </a:p>
        </p:txBody>
      </p:sp>
      <p:sp>
        <p:nvSpPr>
          <p:cNvPr id="3" name="Text Placeholder 2">
            <a:extLst>
              <a:ext uri="{FF2B5EF4-FFF2-40B4-BE49-F238E27FC236}">
                <a16:creationId xmlns:a16="http://schemas.microsoft.com/office/drawing/2014/main" id="{E8B936E8-45F4-86B2-169C-3369244079F0}"/>
              </a:ext>
            </a:extLst>
          </p:cNvPr>
          <p:cNvSpPr>
            <a:spLocks noGrp="1"/>
          </p:cNvSpPr>
          <p:nvPr>
            <p:ph type="body" sz="quarter" idx="12"/>
          </p:nvPr>
        </p:nvSpPr>
        <p:spPr>
          <a:xfrm>
            <a:off x="9244409" y="575623"/>
            <a:ext cx="528061" cy="356260"/>
          </a:xfrm>
        </p:spPr>
        <p:txBody>
          <a:bodyPr rtlCol="1"/>
          <a:lstStyle/>
          <a:p>
            <a:pPr rtl="1"/>
            <a:r>
              <a:rPr lang="" dirty="0">
                <a:rtl val="0"/>
              </a:rPr>
              <a:t>1.2.</a:t>
            </a:r>
          </a:p>
        </p:txBody>
      </p:sp>
      <p:sp>
        <p:nvSpPr>
          <p:cNvPr id="4" name="Text Placeholder 3">
            <a:extLst>
              <a:ext uri="{FF2B5EF4-FFF2-40B4-BE49-F238E27FC236}">
                <a16:creationId xmlns:a16="http://schemas.microsoft.com/office/drawing/2014/main" id="{D30E53FD-7634-9C53-7EB8-2B3B87AB7D1A}"/>
              </a:ext>
            </a:extLst>
          </p:cNvPr>
          <p:cNvSpPr>
            <a:spLocks noGrp="1"/>
          </p:cNvSpPr>
          <p:nvPr>
            <p:ph type="body" sz="quarter" idx="13"/>
          </p:nvPr>
        </p:nvSpPr>
        <p:spPr/>
        <p:txBody>
          <a:bodyPr rtlCol="1"/>
          <a:lstStyle/>
          <a:p>
            <a:pPr rtl="1"/>
            <a:r>
              <a:rPr lang="ar-xm" dirty="0">
                <a:rtl/>
              </a:rPr>
              <a:t>اليوم الأول</a:t>
            </a:r>
          </a:p>
        </p:txBody>
      </p:sp>
      <p:sp>
        <p:nvSpPr>
          <p:cNvPr id="5" name="Rectangle: Rounded Corners 4">
            <a:extLst>
              <a:ext uri="{FF2B5EF4-FFF2-40B4-BE49-F238E27FC236}">
                <a16:creationId xmlns:a16="http://schemas.microsoft.com/office/drawing/2014/main" id="{62F5F009-AE71-041F-5783-FA3AFBACCC45}"/>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pic>
        <p:nvPicPr>
          <p:cNvPr id="13" name="Graphic 12">
            <a:extLst>
              <a:ext uri="{FF2B5EF4-FFF2-40B4-BE49-F238E27FC236}">
                <a16:creationId xmlns:a16="http://schemas.microsoft.com/office/drawing/2014/main" id="{F3874226-0677-D283-29FA-2202CCF336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58215" y="1268169"/>
            <a:ext cx="425551" cy="432000"/>
          </a:xfrm>
          <a:prstGeom prst="rect">
            <a:avLst/>
          </a:prstGeom>
        </p:spPr>
      </p:pic>
      <p:pic>
        <p:nvPicPr>
          <p:cNvPr id="15" name="Graphic 14">
            <a:extLst>
              <a:ext uri="{FF2B5EF4-FFF2-40B4-BE49-F238E27FC236}">
                <a16:creationId xmlns:a16="http://schemas.microsoft.com/office/drawing/2014/main" id="{C7A68323-ED6A-1125-6B2F-20B42CCD9A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30744" y="2499799"/>
            <a:ext cx="480493" cy="377988"/>
          </a:xfrm>
          <a:prstGeom prst="rect">
            <a:avLst/>
          </a:prstGeom>
        </p:spPr>
      </p:pic>
      <p:sp>
        <p:nvSpPr>
          <p:cNvPr id="11" name="TextBox 10">
            <a:extLst>
              <a:ext uri="{FF2B5EF4-FFF2-40B4-BE49-F238E27FC236}">
                <a16:creationId xmlns:a16="http://schemas.microsoft.com/office/drawing/2014/main" id="{FDF9E591-FBF6-2634-AF8A-40BCBA0588E9}"/>
              </a:ext>
            </a:extLst>
          </p:cNvPr>
          <p:cNvSpPr txBox="1"/>
          <p:nvPr/>
        </p:nvSpPr>
        <p:spPr>
          <a:xfrm>
            <a:off x="4962387" y="5056375"/>
            <a:ext cx="6544716" cy="1321938"/>
          </a:xfrm>
          <a:prstGeom prst="rect">
            <a:avLst/>
          </a:prstGeom>
          <a:noFill/>
        </p:spPr>
        <p:txBody>
          <a:bodyPr wrap="square" numCol="2" rtlCol="1">
            <a:noAutofit/>
          </a:bodyPr>
          <a:lstStyle/>
          <a:p>
            <a:pPr marL="171450" marR="0" lvl="0" indent="-171450" algn="r" rtl="1">
              <a:spcBef>
                <a:spcPts val="0"/>
              </a:spcBef>
              <a:spcAft>
                <a:spcPts val="0"/>
              </a:spcAft>
              <a:buFont typeface="Arial" panose="020B0604020202020204" pitchFamily="34" charset="0"/>
              <a:buChar char="•"/>
            </a:pPr>
            <a:r>
              <a:rPr lang="ar-xm" sz="18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tl/>
              </a:rPr>
              <a:t>مدرِّب</a:t>
            </a:r>
            <a:endParaRPr lang="en-US" sz="1800" b="0" i="0" dirty="0">
              <a:solidFill>
                <a:srgbClr val="292662"/>
              </a:solidFill>
              <a:effectLst/>
              <a:latin typeface="Calibri" panose="020F0502020204030204" pitchFamily="34" charset="0"/>
              <a:ea typeface="Calibri" panose="020F0502020204030204" pitchFamily="34" charset="0"/>
            </a:endParaRPr>
          </a:p>
          <a:p>
            <a:pPr marL="171450" marR="0" lvl="0" indent="-171450" algn="r" rtl="1">
              <a:spcBef>
                <a:spcPts val="0"/>
              </a:spcBef>
              <a:spcAft>
                <a:spcPts val="0"/>
              </a:spcAft>
              <a:buFont typeface="Arial" panose="020B0604020202020204" pitchFamily="34" charset="0"/>
              <a:buChar char="•"/>
            </a:pPr>
            <a:r>
              <a:rPr lang="ar-xm" sz="18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tl/>
              </a:rPr>
              <a:t>معلم</a:t>
            </a:r>
            <a:endParaRPr lang="en-US" sz="1800" b="0" i="0" dirty="0">
              <a:solidFill>
                <a:srgbClr val="292662"/>
              </a:solidFill>
              <a:effectLst/>
              <a:latin typeface="Calibri" panose="020F0502020204030204" pitchFamily="34" charset="0"/>
              <a:ea typeface="Calibri" panose="020F0502020204030204" pitchFamily="34" charset="0"/>
            </a:endParaRPr>
          </a:p>
          <a:p>
            <a:pPr marL="171450" marR="0" lvl="0" indent="-171450" algn="r" rtl="1">
              <a:spcBef>
                <a:spcPts val="0"/>
              </a:spcBef>
              <a:spcAft>
                <a:spcPts val="0"/>
              </a:spcAft>
              <a:buFont typeface="Arial" panose="020B0604020202020204" pitchFamily="34" charset="0"/>
              <a:buChar char="•"/>
            </a:pPr>
            <a:r>
              <a:rPr lang="ar-xm" sz="18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tl/>
              </a:rPr>
              <a:t>زميل في الفريق</a:t>
            </a:r>
            <a:endParaRPr lang="en-US" sz="1800" b="0" i="0" dirty="0">
              <a:solidFill>
                <a:srgbClr val="292662"/>
              </a:solidFill>
              <a:effectLst/>
              <a:latin typeface="Calibri" panose="020F0502020204030204" pitchFamily="34" charset="0"/>
              <a:ea typeface="Calibri" panose="020F0502020204030204" pitchFamily="34" charset="0"/>
            </a:endParaRPr>
          </a:p>
          <a:p>
            <a:pPr marL="171450" marR="0" lvl="0" indent="-171450" algn="r" rtl="1">
              <a:spcBef>
                <a:spcPts val="0"/>
              </a:spcBef>
              <a:spcAft>
                <a:spcPts val="0"/>
              </a:spcAft>
              <a:buFont typeface="Arial" panose="020B0604020202020204" pitchFamily="34" charset="0"/>
              <a:buChar char="•"/>
            </a:pPr>
            <a:r>
              <a:rPr lang="ar-xm" sz="18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tl/>
              </a:rPr>
              <a:t>متطوِّع في الأولمبياد الخاص</a:t>
            </a:r>
          </a:p>
          <a:p>
            <a:pPr marL="171450" marR="0" lvl="0" indent="-171450" algn="r" rtl="1">
              <a:spcBef>
                <a:spcPts val="0"/>
              </a:spcBef>
              <a:spcAft>
                <a:spcPts val="0"/>
              </a:spcAft>
              <a:buFont typeface="Arial" panose="020B0604020202020204" pitchFamily="34" charset="0"/>
              <a:buChar char="•"/>
            </a:pPr>
            <a:r>
              <a:rPr lang="ar-xm" sz="18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tl/>
              </a:rPr>
              <a:t>قائد مجموعة مجتمعية</a:t>
            </a:r>
            <a:endParaRPr lang="en-US" sz="1800" b="0" i="0" dirty="0">
              <a:solidFill>
                <a:srgbClr val="292662"/>
              </a:solidFill>
              <a:effectLst/>
              <a:latin typeface="Calibri" panose="020F0502020204030204" pitchFamily="34" charset="0"/>
              <a:ea typeface="Calibri" panose="020F0502020204030204" pitchFamily="34" charset="0"/>
            </a:endParaRPr>
          </a:p>
          <a:p>
            <a:pPr marL="171450" marR="0" lvl="0" indent="-171450" algn="r" rtl="1">
              <a:spcBef>
                <a:spcPts val="0"/>
              </a:spcBef>
              <a:spcAft>
                <a:spcPts val="0"/>
              </a:spcAft>
              <a:buFont typeface="Arial" panose="020B0604020202020204" pitchFamily="34" charset="0"/>
              <a:buChar char="•"/>
            </a:pPr>
            <a:r>
              <a:rPr lang="ar-xm" sz="18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tl/>
              </a:rPr>
              <a:t>زميل في العمل</a:t>
            </a:r>
            <a:endParaRPr lang="en-US" sz="1800" b="0" i="0" dirty="0">
              <a:solidFill>
                <a:srgbClr val="292662"/>
              </a:solidFill>
              <a:effectLst/>
              <a:latin typeface="Calibri" panose="020F0502020204030204" pitchFamily="34" charset="0"/>
              <a:ea typeface="Calibri" panose="020F0502020204030204" pitchFamily="34" charset="0"/>
            </a:endParaRPr>
          </a:p>
          <a:p>
            <a:pPr marL="171450" marR="0" lvl="0" indent="-171450" algn="r" rtl="1">
              <a:spcBef>
                <a:spcPts val="0"/>
              </a:spcBef>
              <a:spcAft>
                <a:spcPts val="0"/>
              </a:spcAft>
              <a:buFont typeface="Arial" panose="020B0604020202020204" pitchFamily="34" charset="0"/>
              <a:buChar char="•"/>
            </a:pPr>
            <a:r>
              <a:rPr lang="ar-xm" sz="18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tl/>
              </a:rPr>
              <a:t>لاعب قائد</a:t>
            </a:r>
            <a:endParaRPr lang="en-US" sz="1800" b="0" i="0" dirty="0">
              <a:solidFill>
                <a:srgbClr val="292662"/>
              </a:solidFill>
              <a:effectLst/>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13717E30-C598-94A4-AFBE-BCD558D5187B}"/>
              </a:ext>
            </a:extLst>
          </p:cNvPr>
          <p:cNvSpPr txBox="1"/>
          <p:nvPr/>
        </p:nvSpPr>
        <p:spPr>
          <a:xfrm>
            <a:off x="7495681" y="4714596"/>
            <a:ext cx="4011422" cy="369332"/>
          </a:xfrm>
          <a:prstGeom prst="rect">
            <a:avLst/>
          </a:prstGeom>
          <a:noFill/>
        </p:spPr>
        <p:txBody>
          <a:bodyPr wrap="square" numCol="1" rtlCol="1">
            <a:spAutoFit/>
          </a:bodyPr>
          <a:lstStyle/>
          <a:p>
            <a:pPr marR="0" lvl="0" algn="r" rtl="1">
              <a:spcBef>
                <a:spcPts val="0"/>
              </a:spcBef>
              <a:spcAft>
                <a:spcPts val="0"/>
              </a:spcAft>
            </a:pPr>
            <a:r>
              <a:rPr lang="ar-xm" sz="1800" b="1" i="0" dirty="0">
                <a:solidFill>
                  <a:srgbClr val="292662"/>
                </a:solidFill>
                <a:effectLst/>
                <a:latin typeface="Ubuntu" panose="020B0504030602030204" pitchFamily="34" charset="0"/>
                <a:ea typeface="Calibri" panose="020F0502020204030204" pitchFamily="34" charset="0"/>
                <a:cs typeface="Arial" panose="020B0604020202020204" pitchFamily="34" charset="0"/>
                <a:rtl/>
              </a:rPr>
              <a:t>اختيار فئة</a:t>
            </a:r>
            <a:endParaRPr lang="en-US" sz="1800" b="0" i="0" dirty="0">
              <a:solidFill>
                <a:srgbClr val="292662"/>
              </a:solidFill>
              <a:effectLst/>
              <a:latin typeface="Calibri" panose="020F050202020403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279EDDD0-8E8D-E14F-0E57-E13AAACDD148}"/>
              </a:ext>
            </a:extLst>
          </p:cNvPr>
          <p:cNvSpPr txBox="1"/>
          <p:nvPr/>
        </p:nvSpPr>
        <p:spPr>
          <a:xfrm>
            <a:off x="5524500" y="3248025"/>
            <a:ext cx="914400" cy="914400"/>
          </a:xfrm>
          <a:prstGeom prst="rect">
            <a:avLst/>
          </a:prstGeom>
          <a:noFill/>
        </p:spPr>
        <p:txBody>
          <a:bodyPr wrap="square" rtlCol="1">
            <a:spAutoFit/>
          </a:bodyPr>
          <a:lstStyle/>
          <a:p>
            <a:pPr algn="r" rtl="1"/>
            <a:endParaRPr lang="en-US" dirty="0"/>
          </a:p>
        </p:txBody>
      </p:sp>
      <p:pic>
        <p:nvPicPr>
          <p:cNvPr id="17" name="Graphic 5">
            <a:extLst>
              <a:ext uri="{FF2B5EF4-FFF2-40B4-BE49-F238E27FC236}">
                <a16:creationId xmlns:a16="http://schemas.microsoft.com/office/drawing/2014/main" id="{7B86BB2E-F210-B071-C0CA-3F5D2BEF79D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30676" y="2000357"/>
            <a:ext cx="552451" cy="552451"/>
          </a:xfrm>
          <a:prstGeom prst="rect">
            <a:avLst/>
          </a:prstGeom>
        </p:spPr>
      </p:pic>
      <p:sp>
        <p:nvSpPr>
          <p:cNvPr id="18" name="TextBox 17">
            <a:extLst>
              <a:ext uri="{FF2B5EF4-FFF2-40B4-BE49-F238E27FC236}">
                <a16:creationId xmlns:a16="http://schemas.microsoft.com/office/drawing/2014/main" id="{41367758-0F21-BFB4-88FF-0D520C8980BC}"/>
              </a:ext>
            </a:extLst>
          </p:cNvPr>
          <p:cNvSpPr txBox="1"/>
          <p:nvPr/>
        </p:nvSpPr>
        <p:spPr>
          <a:xfrm>
            <a:off x="1348965" y="2000357"/>
            <a:ext cx="1916112"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النشاط</a:t>
            </a:r>
          </a:p>
        </p:txBody>
      </p:sp>
      <p:sp>
        <p:nvSpPr>
          <p:cNvPr id="19" name="TextBox 18">
            <a:extLst>
              <a:ext uri="{FF2B5EF4-FFF2-40B4-BE49-F238E27FC236}">
                <a16:creationId xmlns:a16="http://schemas.microsoft.com/office/drawing/2014/main" id="{A47BAEC0-52E9-A8EB-1041-DCEC2BE2C9D1}"/>
              </a:ext>
            </a:extLst>
          </p:cNvPr>
          <p:cNvSpPr txBox="1"/>
          <p:nvPr/>
        </p:nvSpPr>
        <p:spPr>
          <a:xfrm>
            <a:off x="705168" y="2721114"/>
            <a:ext cx="2559909" cy="400110"/>
          </a:xfrm>
          <a:prstGeom prst="rect">
            <a:avLst/>
          </a:prstGeom>
          <a:noFill/>
        </p:spPr>
        <p:txBody>
          <a:bodyPr wrap="square" rtlCol="1">
            <a:spAutoFit/>
          </a:bodyPr>
          <a:lstStyle/>
          <a:p>
            <a:pPr algn="r" rtl="1"/>
            <a:r>
              <a:rPr lang="ar-xm" sz="2000" dirty="0">
                <a:solidFill>
                  <a:schemeClr val="bg1"/>
                </a:solidFill>
                <a:latin typeface="Ubuntu" panose="020B0504030602030204" pitchFamily="34" charset="0"/>
                <a:rtl/>
              </a:rPr>
              <a:t>مَن القائد؟</a:t>
            </a:r>
          </a:p>
        </p:txBody>
      </p:sp>
    </p:spTree>
    <p:extLst>
      <p:ext uri="{BB962C8B-B14F-4D97-AF65-F5344CB8AC3E}">
        <p14:creationId xmlns:p14="http://schemas.microsoft.com/office/powerpoint/2010/main" val="1378216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873F99-736E-7162-7E1F-A4DD756649A5}"/>
              </a:ext>
            </a:extLst>
          </p:cNvPr>
          <p:cNvSpPr>
            <a:spLocks noGrp="1"/>
          </p:cNvSpPr>
          <p:nvPr>
            <p:ph type="body" sz="quarter" idx="11"/>
          </p:nvPr>
        </p:nvSpPr>
        <p:spPr/>
        <p:txBody>
          <a:bodyPr rtlCol="1"/>
          <a:lstStyle/>
          <a:p>
            <a:pPr rtl="1"/>
            <a:r>
              <a:rPr lang="ar-xm" dirty="0">
                <a:rtl/>
              </a:rPr>
              <a:t>ما المقصود بكلمة "قائد"؟</a:t>
            </a:r>
          </a:p>
        </p:txBody>
      </p:sp>
      <p:sp>
        <p:nvSpPr>
          <p:cNvPr id="3" name="Text Placeholder 2">
            <a:extLst>
              <a:ext uri="{FF2B5EF4-FFF2-40B4-BE49-F238E27FC236}">
                <a16:creationId xmlns:a16="http://schemas.microsoft.com/office/drawing/2014/main" id="{CCFCAE98-BF70-7995-A66A-94A2AD96C101}"/>
              </a:ext>
            </a:extLst>
          </p:cNvPr>
          <p:cNvSpPr>
            <a:spLocks noGrp="1"/>
          </p:cNvSpPr>
          <p:nvPr>
            <p:ph type="body" sz="quarter" idx="12"/>
          </p:nvPr>
        </p:nvSpPr>
        <p:spPr>
          <a:xfrm>
            <a:off x="9244409" y="575623"/>
            <a:ext cx="528061" cy="356260"/>
          </a:xfrm>
        </p:spPr>
        <p:txBody>
          <a:bodyPr rtlCol="1"/>
          <a:lstStyle/>
          <a:p>
            <a:pPr rtl="1"/>
            <a:r>
              <a:rPr lang="" dirty="0">
                <a:rtl val="0"/>
              </a:rPr>
              <a:t>1.2.</a:t>
            </a:r>
          </a:p>
        </p:txBody>
      </p:sp>
      <p:sp>
        <p:nvSpPr>
          <p:cNvPr id="4" name="Text Placeholder 3">
            <a:extLst>
              <a:ext uri="{FF2B5EF4-FFF2-40B4-BE49-F238E27FC236}">
                <a16:creationId xmlns:a16="http://schemas.microsoft.com/office/drawing/2014/main" id="{91E567E3-9B1D-F4DC-00D7-68E636FEC539}"/>
              </a:ext>
            </a:extLst>
          </p:cNvPr>
          <p:cNvSpPr>
            <a:spLocks noGrp="1"/>
          </p:cNvSpPr>
          <p:nvPr>
            <p:ph type="body" sz="quarter" idx="13"/>
          </p:nvPr>
        </p:nvSpPr>
        <p:spPr/>
        <p:txBody>
          <a:bodyPr rtlCol="1"/>
          <a:lstStyle/>
          <a:p>
            <a:pPr rtl="1"/>
            <a:r>
              <a:rPr lang="ar-xm" dirty="0">
                <a:rtl/>
              </a:rPr>
              <a:t>اليوم الأول</a:t>
            </a:r>
          </a:p>
        </p:txBody>
      </p:sp>
      <p:sp>
        <p:nvSpPr>
          <p:cNvPr id="6" name="TextBox 5">
            <a:extLst>
              <a:ext uri="{FF2B5EF4-FFF2-40B4-BE49-F238E27FC236}">
                <a16:creationId xmlns:a16="http://schemas.microsoft.com/office/drawing/2014/main" id="{F2542EE1-F0B8-42FD-A52C-2AA7167D371F}"/>
              </a:ext>
            </a:extLst>
          </p:cNvPr>
          <p:cNvSpPr txBox="1"/>
          <p:nvPr/>
        </p:nvSpPr>
        <p:spPr>
          <a:xfrm>
            <a:off x="811898" y="1836532"/>
            <a:ext cx="9902472"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سلوكيات القائد الناجح</a:t>
            </a:r>
          </a:p>
        </p:txBody>
      </p:sp>
      <p:sp>
        <p:nvSpPr>
          <p:cNvPr id="9" name="Oval 8">
            <a:extLst>
              <a:ext uri="{FF2B5EF4-FFF2-40B4-BE49-F238E27FC236}">
                <a16:creationId xmlns:a16="http://schemas.microsoft.com/office/drawing/2014/main" id="{33EF3AF5-8697-82F6-6785-4142FE34C170}"/>
              </a:ext>
            </a:extLst>
          </p:cNvPr>
          <p:cNvSpPr/>
          <p:nvPr/>
        </p:nvSpPr>
        <p:spPr>
          <a:xfrm>
            <a:off x="4988885"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14" name="TextBox 13">
            <a:extLst>
              <a:ext uri="{FF2B5EF4-FFF2-40B4-BE49-F238E27FC236}">
                <a16:creationId xmlns:a16="http://schemas.microsoft.com/office/drawing/2014/main" id="{A79912CA-C406-A69C-9365-1B8608F36C6A}"/>
              </a:ext>
            </a:extLst>
          </p:cNvPr>
          <p:cNvSpPr txBox="1"/>
          <p:nvPr/>
        </p:nvSpPr>
        <p:spPr>
          <a:xfrm>
            <a:off x="4982268" y="4649891"/>
            <a:ext cx="1727732" cy="590931"/>
          </a:xfrm>
          <a:prstGeom prst="rect">
            <a:avLst/>
          </a:prstGeom>
          <a:noFill/>
        </p:spPr>
        <p:txBody>
          <a:bodyPr wrap="square" rtlCol="1">
            <a:spAutoFit/>
          </a:bodyPr>
          <a:lstStyle/>
          <a:p>
            <a:pPr algn="ctr" rtl="1">
              <a:lnSpc>
                <a:spcPct val="90000"/>
              </a:lnSpc>
            </a:pPr>
            <a:r>
              <a:rPr lang="ar-xm" b="1" dirty="0">
                <a:solidFill>
                  <a:srgbClr val="292662"/>
                </a:solidFill>
                <a:latin typeface="Ubuntu Light" panose="020B0304030602030204" pitchFamily="34" charset="0"/>
                <a:rtl/>
              </a:rPr>
              <a:t>التغلب على التحديات أثناء العملية</a:t>
            </a:r>
          </a:p>
        </p:txBody>
      </p:sp>
      <p:pic>
        <p:nvPicPr>
          <p:cNvPr id="27" name="Graphic 26">
            <a:extLst>
              <a:ext uri="{FF2B5EF4-FFF2-40B4-BE49-F238E27FC236}">
                <a16:creationId xmlns:a16="http://schemas.microsoft.com/office/drawing/2014/main" id="{B1DF748C-C3C3-E2C0-BBFA-E60E09725B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6474" y="3147567"/>
            <a:ext cx="1019322" cy="1019322"/>
          </a:xfrm>
          <a:prstGeom prst="rect">
            <a:avLst/>
          </a:prstGeom>
        </p:spPr>
      </p:pic>
      <p:grpSp>
        <p:nvGrpSpPr>
          <p:cNvPr id="24" name="Group 23"/>
          <p:cNvGrpSpPr/>
          <p:nvPr/>
        </p:nvGrpSpPr>
        <p:grpSpPr>
          <a:xfrm>
            <a:off x="821430" y="2841619"/>
            <a:ext cx="1955800" cy="2440844"/>
            <a:chOff x="8884557" y="2799978"/>
            <a:chExt cx="1955800" cy="2440844"/>
          </a:xfrm>
        </p:grpSpPr>
        <p:sp>
          <p:nvSpPr>
            <p:cNvPr id="26" name="Oval 25">
              <a:extLst>
                <a:ext uri="{FF2B5EF4-FFF2-40B4-BE49-F238E27FC236}">
                  <a16:creationId xmlns:a16="http://schemas.microsoft.com/office/drawing/2014/main" id="{54B4EDF3-026D-8D3C-74E1-A21D5D8BABB9}"/>
                </a:ext>
              </a:extLst>
            </p:cNvPr>
            <p:cNvSpPr/>
            <p:nvPr/>
          </p:nvSpPr>
          <p:spPr>
            <a:xfrm>
              <a:off x="8999869"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28" name="TextBox 27">
              <a:extLst>
                <a:ext uri="{FF2B5EF4-FFF2-40B4-BE49-F238E27FC236}">
                  <a16:creationId xmlns:a16="http://schemas.microsoft.com/office/drawing/2014/main" id="{6117F581-2362-376E-C0F0-8E998309CEBD}"/>
                </a:ext>
              </a:extLst>
            </p:cNvPr>
            <p:cNvSpPr txBox="1"/>
            <p:nvPr/>
          </p:nvSpPr>
          <p:spPr>
            <a:xfrm>
              <a:off x="8884557" y="4649891"/>
              <a:ext cx="1955800" cy="590931"/>
            </a:xfrm>
            <a:prstGeom prst="rect">
              <a:avLst/>
            </a:prstGeom>
            <a:noFill/>
          </p:spPr>
          <p:txBody>
            <a:bodyPr wrap="square" rtlCol="1">
              <a:spAutoFit/>
            </a:bodyPr>
            <a:lstStyle/>
            <a:p>
              <a:pPr algn="ctr" rtl="1">
                <a:lnSpc>
                  <a:spcPct val="90000"/>
                </a:lnSpc>
              </a:pPr>
              <a:r>
                <a:rPr lang="ar-xm" b="1" dirty="0">
                  <a:solidFill>
                    <a:srgbClr val="292662"/>
                  </a:solidFill>
                  <a:latin typeface="Ubuntu Light" panose="020B0304030602030204" pitchFamily="34" charset="0"/>
                  <a:rtl/>
                </a:rPr>
                <a:t>تمكين الآخرين من العمل</a:t>
              </a:r>
            </a:p>
          </p:txBody>
        </p:sp>
        <p:pic>
          <p:nvPicPr>
            <p:cNvPr id="29" name="Graphic 24">
              <a:extLst>
                <a:ext uri="{FF2B5EF4-FFF2-40B4-BE49-F238E27FC236}">
                  <a16:creationId xmlns:a16="http://schemas.microsoft.com/office/drawing/2014/main" id="{2115BD5A-63C9-B672-3FF1-5D4BE96648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09444" y="3290516"/>
              <a:ext cx="895350" cy="733425"/>
            </a:xfrm>
            <a:prstGeom prst="rect">
              <a:avLst/>
            </a:prstGeom>
          </p:spPr>
        </p:pic>
      </p:grpSp>
      <p:grpSp>
        <p:nvGrpSpPr>
          <p:cNvPr id="30" name="Group 29"/>
          <p:cNvGrpSpPr/>
          <p:nvPr/>
        </p:nvGrpSpPr>
        <p:grpSpPr>
          <a:xfrm>
            <a:off x="8968119" y="2817208"/>
            <a:ext cx="1778000" cy="2191544"/>
            <a:chOff x="946149" y="2799978"/>
            <a:chExt cx="1778000" cy="2191544"/>
          </a:xfrm>
        </p:grpSpPr>
        <p:sp>
          <p:nvSpPr>
            <p:cNvPr id="31" name="Oval 30">
              <a:extLst>
                <a:ext uri="{FF2B5EF4-FFF2-40B4-BE49-F238E27FC236}">
                  <a16:creationId xmlns:a16="http://schemas.microsoft.com/office/drawing/2014/main" id="{6BF72FDE-3B94-5357-B002-FE7822D7BDCD}"/>
                </a:ext>
              </a:extLst>
            </p:cNvPr>
            <p:cNvSpPr/>
            <p:nvPr/>
          </p:nvSpPr>
          <p:spPr>
            <a:xfrm>
              <a:off x="977899"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32" name="TextBox 31">
              <a:extLst>
                <a:ext uri="{FF2B5EF4-FFF2-40B4-BE49-F238E27FC236}">
                  <a16:creationId xmlns:a16="http://schemas.microsoft.com/office/drawing/2014/main" id="{50226003-74E1-CBEC-42C5-269B8C0BECAD}"/>
                </a:ext>
              </a:extLst>
            </p:cNvPr>
            <p:cNvSpPr txBox="1"/>
            <p:nvPr/>
          </p:nvSpPr>
          <p:spPr>
            <a:xfrm>
              <a:off x="946149" y="4649890"/>
              <a:ext cx="1778000" cy="341632"/>
            </a:xfrm>
            <a:prstGeom prst="rect">
              <a:avLst/>
            </a:prstGeom>
            <a:noFill/>
          </p:spPr>
          <p:txBody>
            <a:bodyPr wrap="square" rtlCol="1">
              <a:spAutoFit/>
            </a:bodyPr>
            <a:lstStyle/>
            <a:p>
              <a:pPr algn="ctr" rtl="1">
                <a:lnSpc>
                  <a:spcPct val="90000"/>
                </a:lnSpc>
              </a:pPr>
              <a:r>
                <a:rPr lang="ar-xm" b="1" dirty="0">
                  <a:solidFill>
                    <a:srgbClr val="292662"/>
                  </a:solidFill>
                  <a:latin typeface="Ubuntu Light" panose="020B0304030602030204" pitchFamily="34" charset="0"/>
                  <a:rtl/>
                </a:rPr>
                <a:t>تصميم نموذج للطريقة</a:t>
              </a:r>
            </a:p>
          </p:txBody>
        </p:sp>
        <p:pic>
          <p:nvPicPr>
            <p:cNvPr id="33" name="Graphic 16">
              <a:extLst>
                <a:ext uri="{FF2B5EF4-FFF2-40B4-BE49-F238E27FC236}">
                  <a16:creationId xmlns:a16="http://schemas.microsoft.com/office/drawing/2014/main" id="{8032896E-4C14-72B2-F1D3-8322AA9888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43203" y="3120045"/>
              <a:ext cx="983893" cy="1074366"/>
            </a:xfrm>
            <a:prstGeom prst="rect">
              <a:avLst/>
            </a:prstGeom>
          </p:spPr>
        </p:pic>
      </p:grpSp>
      <p:grpSp>
        <p:nvGrpSpPr>
          <p:cNvPr id="34" name="Group 33"/>
          <p:cNvGrpSpPr/>
          <p:nvPr/>
        </p:nvGrpSpPr>
        <p:grpSpPr>
          <a:xfrm>
            <a:off x="3014154" y="2781264"/>
            <a:ext cx="1714501" cy="2440844"/>
            <a:chOff x="6994378" y="2799978"/>
            <a:chExt cx="1714501" cy="2440844"/>
          </a:xfrm>
        </p:grpSpPr>
        <p:sp>
          <p:nvSpPr>
            <p:cNvPr id="35" name="Oval 34">
              <a:extLst>
                <a:ext uri="{FF2B5EF4-FFF2-40B4-BE49-F238E27FC236}">
                  <a16:creationId xmlns:a16="http://schemas.microsoft.com/office/drawing/2014/main" id="{D3B0838A-E907-A504-E610-DDC1DDFBA036}"/>
                </a:ext>
              </a:extLst>
            </p:cNvPr>
            <p:cNvSpPr/>
            <p:nvPr/>
          </p:nvSpPr>
          <p:spPr>
            <a:xfrm>
              <a:off x="6994378"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36" name="TextBox 35">
              <a:extLst>
                <a:ext uri="{FF2B5EF4-FFF2-40B4-BE49-F238E27FC236}">
                  <a16:creationId xmlns:a16="http://schemas.microsoft.com/office/drawing/2014/main" id="{41F0742D-9901-A470-8355-2CD86FC6EE94}"/>
                </a:ext>
              </a:extLst>
            </p:cNvPr>
            <p:cNvSpPr txBox="1"/>
            <p:nvPr/>
          </p:nvSpPr>
          <p:spPr>
            <a:xfrm>
              <a:off x="6994378" y="4649891"/>
              <a:ext cx="1714501" cy="590931"/>
            </a:xfrm>
            <a:prstGeom prst="rect">
              <a:avLst/>
            </a:prstGeom>
            <a:noFill/>
          </p:spPr>
          <p:txBody>
            <a:bodyPr wrap="square" rtlCol="1">
              <a:spAutoFit/>
            </a:bodyPr>
            <a:lstStyle/>
            <a:p>
              <a:pPr algn="ctr" rtl="1">
                <a:lnSpc>
                  <a:spcPct val="90000"/>
                </a:lnSpc>
              </a:pPr>
              <a:r>
                <a:rPr lang="ar-xm" b="1" dirty="0">
                  <a:solidFill>
                    <a:srgbClr val="292662"/>
                  </a:solidFill>
                  <a:latin typeface="Ubuntu Light" panose="020B0304030602030204" pitchFamily="34" charset="0"/>
                  <a:rtl/>
                </a:rPr>
                <a:t>التشجيع على فعل الأفضل</a:t>
              </a:r>
            </a:p>
          </p:txBody>
        </p:sp>
        <p:pic>
          <p:nvPicPr>
            <p:cNvPr id="37" name="Graphic 22">
              <a:extLst>
                <a:ext uri="{FF2B5EF4-FFF2-40B4-BE49-F238E27FC236}">
                  <a16:creationId xmlns:a16="http://schemas.microsoft.com/office/drawing/2014/main" id="{1E249AF4-B81E-51FA-FD6C-75CE3E29A60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97049" y="3252416"/>
              <a:ext cx="971550" cy="809625"/>
            </a:xfrm>
            <a:prstGeom prst="rect">
              <a:avLst/>
            </a:prstGeom>
          </p:spPr>
        </p:pic>
      </p:grpSp>
      <p:grpSp>
        <p:nvGrpSpPr>
          <p:cNvPr id="39" name="Group 38"/>
          <p:cNvGrpSpPr/>
          <p:nvPr/>
        </p:nvGrpSpPr>
        <p:grpSpPr>
          <a:xfrm>
            <a:off x="6949311" y="2799978"/>
            <a:ext cx="1778000" cy="2440844"/>
            <a:chOff x="2983392" y="2799978"/>
            <a:chExt cx="1778000" cy="2440844"/>
          </a:xfrm>
        </p:grpSpPr>
        <p:sp>
          <p:nvSpPr>
            <p:cNvPr id="40" name="Oval 39">
              <a:extLst>
                <a:ext uri="{FF2B5EF4-FFF2-40B4-BE49-F238E27FC236}">
                  <a16:creationId xmlns:a16="http://schemas.microsoft.com/office/drawing/2014/main" id="{3995BF72-9920-E475-EE10-23B431912C98}"/>
                </a:ext>
              </a:extLst>
            </p:cNvPr>
            <p:cNvSpPr/>
            <p:nvPr/>
          </p:nvSpPr>
          <p:spPr>
            <a:xfrm>
              <a:off x="3015142"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41" name="TextBox 40">
              <a:extLst>
                <a:ext uri="{FF2B5EF4-FFF2-40B4-BE49-F238E27FC236}">
                  <a16:creationId xmlns:a16="http://schemas.microsoft.com/office/drawing/2014/main" id="{FBA83D33-C0E2-16E4-0E10-C2B215C6EEEA}"/>
                </a:ext>
              </a:extLst>
            </p:cNvPr>
            <p:cNvSpPr txBox="1"/>
            <p:nvPr/>
          </p:nvSpPr>
          <p:spPr>
            <a:xfrm>
              <a:off x="2983392" y="4649891"/>
              <a:ext cx="1778000" cy="590931"/>
            </a:xfrm>
            <a:prstGeom prst="rect">
              <a:avLst/>
            </a:prstGeom>
            <a:noFill/>
          </p:spPr>
          <p:txBody>
            <a:bodyPr wrap="square" rtlCol="1">
              <a:spAutoFit/>
            </a:bodyPr>
            <a:lstStyle/>
            <a:p>
              <a:pPr algn="ctr" rtl="1">
                <a:lnSpc>
                  <a:spcPct val="90000"/>
                </a:lnSpc>
              </a:pPr>
              <a:r>
                <a:rPr lang="ar-xm" b="1" dirty="0">
                  <a:solidFill>
                    <a:srgbClr val="292662"/>
                  </a:solidFill>
                  <a:latin typeface="Ubuntu Light" panose="020B0304030602030204" pitchFamily="34" charset="0"/>
                  <a:rtl/>
                </a:rPr>
                <a:t>تحفيز الرؤية المشتركة</a:t>
              </a:r>
            </a:p>
          </p:txBody>
        </p:sp>
        <p:pic>
          <p:nvPicPr>
            <p:cNvPr id="42" name="Graphic 18">
              <a:extLst>
                <a:ext uri="{FF2B5EF4-FFF2-40B4-BE49-F238E27FC236}">
                  <a16:creationId xmlns:a16="http://schemas.microsoft.com/office/drawing/2014/main" id="{F076199A-A536-FF5C-A1A6-F1124217CFB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64464" y="3072789"/>
              <a:ext cx="1015856" cy="991078"/>
            </a:xfrm>
            <a:prstGeom prst="rect">
              <a:avLst/>
            </a:prstGeom>
          </p:spPr>
        </p:pic>
      </p:grpSp>
    </p:spTree>
    <p:extLst>
      <p:ext uri="{BB962C8B-B14F-4D97-AF65-F5344CB8AC3E}">
        <p14:creationId xmlns:p14="http://schemas.microsoft.com/office/powerpoint/2010/main" val="1281024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DA1ADD-20B2-1338-569F-3269048E1700}"/>
              </a:ext>
            </a:extLst>
          </p:cNvPr>
          <p:cNvSpPr>
            <a:spLocks noGrp="1"/>
          </p:cNvSpPr>
          <p:nvPr>
            <p:ph type="body" sz="quarter" idx="11"/>
          </p:nvPr>
        </p:nvSpPr>
        <p:spPr/>
        <p:txBody>
          <a:bodyPr rtlCol="1"/>
          <a:lstStyle/>
          <a:p>
            <a:pPr rtl="1"/>
            <a:r>
              <a:rPr lang="ar-xm" dirty="0">
                <a:rtl/>
              </a:rPr>
              <a:t>ما المقصود بكلمة "قائد"؟</a:t>
            </a:r>
          </a:p>
        </p:txBody>
      </p:sp>
      <p:sp>
        <p:nvSpPr>
          <p:cNvPr id="3" name="Text Placeholder 2">
            <a:extLst>
              <a:ext uri="{FF2B5EF4-FFF2-40B4-BE49-F238E27FC236}">
                <a16:creationId xmlns:a16="http://schemas.microsoft.com/office/drawing/2014/main" id="{55395040-75F1-53AE-5111-988BA4BE6DD7}"/>
              </a:ext>
            </a:extLst>
          </p:cNvPr>
          <p:cNvSpPr>
            <a:spLocks noGrp="1"/>
          </p:cNvSpPr>
          <p:nvPr>
            <p:ph type="body" sz="quarter" idx="12"/>
          </p:nvPr>
        </p:nvSpPr>
        <p:spPr>
          <a:xfrm>
            <a:off x="9244409" y="575623"/>
            <a:ext cx="528061" cy="356260"/>
          </a:xfrm>
        </p:spPr>
        <p:txBody>
          <a:bodyPr rtlCol="1"/>
          <a:lstStyle/>
          <a:p>
            <a:pPr rtl="1"/>
            <a:r>
              <a:rPr lang="" dirty="0">
                <a:rtl val="0"/>
              </a:rPr>
              <a:t>1.2.</a:t>
            </a:r>
          </a:p>
        </p:txBody>
      </p:sp>
      <p:sp>
        <p:nvSpPr>
          <p:cNvPr id="4" name="Text Placeholder 3">
            <a:extLst>
              <a:ext uri="{FF2B5EF4-FFF2-40B4-BE49-F238E27FC236}">
                <a16:creationId xmlns:a16="http://schemas.microsoft.com/office/drawing/2014/main" id="{4E0A66D8-0AE2-CA66-84E0-87E9B071F15E}"/>
              </a:ext>
            </a:extLst>
          </p:cNvPr>
          <p:cNvSpPr>
            <a:spLocks noGrp="1"/>
          </p:cNvSpPr>
          <p:nvPr>
            <p:ph type="body" sz="quarter" idx="13"/>
          </p:nvPr>
        </p:nvSpPr>
        <p:spPr/>
        <p:txBody>
          <a:bodyPr rtlCol="1"/>
          <a:lstStyle/>
          <a:p>
            <a:pPr rtl="1"/>
            <a:r>
              <a:rPr lang="ar-xm" dirty="0">
                <a:rtl/>
              </a:rPr>
              <a:t>اليوم الأول</a:t>
            </a:r>
          </a:p>
        </p:txBody>
      </p:sp>
      <p:sp>
        <p:nvSpPr>
          <p:cNvPr id="5" name="TextBox 4">
            <a:extLst>
              <a:ext uri="{FF2B5EF4-FFF2-40B4-BE49-F238E27FC236}">
                <a16:creationId xmlns:a16="http://schemas.microsoft.com/office/drawing/2014/main" id="{63E58EB3-D819-6C18-6B16-212A920B8B13}"/>
              </a:ext>
            </a:extLst>
          </p:cNvPr>
          <p:cNvSpPr txBox="1"/>
          <p:nvPr/>
        </p:nvSpPr>
        <p:spPr>
          <a:xfrm>
            <a:off x="398120" y="1989100"/>
            <a:ext cx="5906401" cy="523220"/>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xm"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tl/>
              </a:rPr>
              <a:t>مهارات القائد الموحَّد</a:t>
            </a:r>
          </a:p>
        </p:txBody>
      </p:sp>
      <p:sp>
        <p:nvSpPr>
          <p:cNvPr id="6" name="TextBox 5">
            <a:extLst>
              <a:ext uri="{FF2B5EF4-FFF2-40B4-BE49-F238E27FC236}">
                <a16:creationId xmlns:a16="http://schemas.microsoft.com/office/drawing/2014/main" id="{B89DFA3E-70AA-D0A8-55D8-5A82292EB1D6}"/>
              </a:ext>
            </a:extLst>
          </p:cNvPr>
          <p:cNvSpPr txBox="1"/>
          <p:nvPr/>
        </p:nvSpPr>
        <p:spPr>
          <a:xfrm>
            <a:off x="776085" y="2749148"/>
            <a:ext cx="5528436"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xm" sz="1800" b="1" i="0" u="none" strike="noStrike" kern="1200" cap="none" spc="0" normalizeH="0" baseline="0" noProof="0" dirty="0">
                <a:ln>
                  <a:noFill/>
                </a:ln>
                <a:solidFill>
                  <a:srgbClr val="292662"/>
                </a:solidFill>
                <a:effectLst/>
                <a:uLnTx/>
                <a:uFillTx/>
                <a:latin typeface="Ubuntu Light" panose="020B0304030602030204" pitchFamily="34" charset="0"/>
                <a:ea typeface="+mn-ea"/>
                <a:cs typeface="+mn-cs"/>
                <a:rtl/>
              </a:rPr>
              <a:t>ست مهارات يجب أن يتميَّز بها كل قائد لتحقيق النجاح:</a:t>
            </a:r>
          </a:p>
        </p:txBody>
      </p:sp>
      <p:graphicFrame>
        <p:nvGraphicFramePr>
          <p:cNvPr id="17" name="Table 16">
            <a:extLst>
              <a:ext uri="{FF2B5EF4-FFF2-40B4-BE49-F238E27FC236}">
                <a16:creationId xmlns:a16="http://schemas.microsoft.com/office/drawing/2014/main" id="{C269CFBF-FCF6-E051-2FA0-164F7FC11553}"/>
              </a:ext>
            </a:extLst>
          </p:cNvPr>
          <p:cNvGraphicFramePr>
            <a:graphicFrameLocks noGrp="1"/>
          </p:cNvGraphicFramePr>
          <p:nvPr>
            <p:extLst>
              <p:ext uri="{D42A27DB-BD31-4B8C-83A1-F6EECF244321}">
                <p14:modId xmlns:p14="http://schemas.microsoft.com/office/powerpoint/2010/main" val="746081258"/>
              </p:ext>
            </p:extLst>
          </p:nvPr>
        </p:nvGraphicFramePr>
        <p:xfrm>
          <a:off x="669320" y="3362617"/>
          <a:ext cx="5364000" cy="1512000"/>
        </p:xfrm>
        <a:graphic>
          <a:graphicData uri="http://schemas.openxmlformats.org/drawingml/2006/table">
            <a:tbl>
              <a:tblPr rtl="1"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pPr algn="r" rtl="1"/>
                      <a:endParaRPr lang="en-US" dirty="0">
                        <a:solidFill>
                          <a:srgbClr val="FF0000"/>
                        </a:solidFill>
                        <a:latin typeface="Ubuntu" panose="020B0504030602030204" pitchFamily="34" charset="0"/>
                      </a:endParaRPr>
                    </a:p>
                  </a:txBody>
                  <a:tcPr>
                    <a:solidFill>
                      <a:srgbClr val="40CFB4"/>
                    </a:solidFill>
                  </a:tcPr>
                </a:tc>
                <a:tc>
                  <a:txBody>
                    <a:bodyPr/>
                    <a:lstStyle/>
                    <a:p>
                      <a:pPr algn="r" rtl="1"/>
                      <a:r>
                        <a:rPr lang="ar-xm" sz="1600" dirty="0">
                          <a:solidFill>
                            <a:srgbClr val="1C9B86"/>
                          </a:solidFill>
                          <a:latin typeface="Ubuntu" panose="020B0504030602030204" pitchFamily="34" charset="0"/>
                          <a:rtl/>
                        </a:rPr>
                        <a:t>المشاركة الوجدانية</a:t>
                      </a:r>
                    </a:p>
                  </a:txBody>
                  <a:tcPr anchor="ctr">
                    <a:noFill/>
                  </a:tcPr>
                </a:tc>
                <a:tc>
                  <a:txBody>
                    <a:bodyPr/>
                    <a:lstStyle/>
                    <a:p>
                      <a:pPr algn="r" rtl="1"/>
                      <a:endParaRPr lang="en-US" dirty="0">
                        <a:solidFill>
                          <a:srgbClr val="FF0000"/>
                        </a:solidFill>
                        <a:latin typeface="Ubuntu" panose="020B0504030602030204" pitchFamily="34" charset="0"/>
                      </a:endParaRPr>
                    </a:p>
                  </a:txBody>
                  <a:tcPr anchor="ctr">
                    <a:solidFill>
                      <a:srgbClr val="1BB4E4"/>
                    </a:solidFill>
                  </a:tcPr>
                </a:tc>
                <a:tc>
                  <a:txBody>
                    <a:bodyPr/>
                    <a:lstStyle/>
                    <a:p>
                      <a:pPr algn="r" rtl="1"/>
                      <a:r>
                        <a:rPr lang="ar-xm" sz="1600" dirty="0">
                          <a:solidFill>
                            <a:srgbClr val="1BB4E4"/>
                          </a:solidFill>
                          <a:latin typeface="Ubuntu" panose="020B0504030602030204" pitchFamily="34" charset="0"/>
                          <a:rtl/>
                        </a:rPr>
                        <a:t>الانفتاح</a:t>
                      </a:r>
                    </a:p>
                  </a:txBody>
                  <a:tcPr anchor="ctr">
                    <a:noFill/>
                  </a:tcPr>
                </a:tc>
                <a:extLst>
                  <a:ext uri="{0D108BD9-81ED-4DB2-BD59-A6C34878D82A}">
                    <a16:rowId xmlns:a16="http://schemas.microsoft.com/office/drawing/2014/main" val="3673986456"/>
                  </a:ext>
                </a:extLst>
              </a:tr>
              <a:tr h="504000">
                <a:tc>
                  <a:txBody>
                    <a:bodyPr/>
                    <a:lstStyle/>
                    <a:p>
                      <a:pPr algn="r" rtl="1"/>
                      <a:endParaRPr lang="en-US" dirty="0">
                        <a:solidFill>
                          <a:srgbClr val="1D417F"/>
                        </a:solidFill>
                        <a:latin typeface="Ubuntu" panose="020B0504030602030204" pitchFamily="34" charset="0"/>
                      </a:endParaRPr>
                    </a:p>
                  </a:txBody>
                  <a:tcPr>
                    <a:solidFill>
                      <a:srgbClr val="FFDC33"/>
                    </a:solidFill>
                  </a:tcPr>
                </a:tc>
                <a:tc>
                  <a:txBody>
                    <a:bodyPr/>
                    <a:lstStyle/>
                    <a:p>
                      <a:pPr algn="r" rtl="1"/>
                      <a:r>
                        <a:rPr lang="ar-xm" sz="1600" dirty="0">
                          <a:solidFill>
                            <a:srgbClr val="DAB600"/>
                          </a:solidFill>
                          <a:latin typeface="Ubuntu" panose="020B0504030602030204" pitchFamily="34" charset="0"/>
                          <a:rtl/>
                        </a:rPr>
                        <a:t>المثابرة</a:t>
                      </a:r>
                    </a:p>
                  </a:txBody>
                  <a:tcPr anchor="ctr">
                    <a:noFill/>
                  </a:tcPr>
                </a:tc>
                <a:tc>
                  <a:txBody>
                    <a:bodyPr/>
                    <a:lstStyle/>
                    <a:p>
                      <a:pPr algn="r" rtl="1"/>
                      <a:endParaRPr lang="en-US" dirty="0">
                        <a:solidFill>
                          <a:srgbClr val="1D417F"/>
                        </a:solidFill>
                        <a:latin typeface="Ubuntu" panose="020B0504030602030204" pitchFamily="34" charset="0"/>
                      </a:endParaRPr>
                    </a:p>
                  </a:txBody>
                  <a:tcPr anchor="ctr">
                    <a:solidFill>
                      <a:srgbClr val="B81BAF"/>
                    </a:solidFill>
                  </a:tcPr>
                </a:tc>
                <a:tc>
                  <a:txBody>
                    <a:bodyPr/>
                    <a:lstStyle/>
                    <a:p>
                      <a:pPr algn="r" rtl="1"/>
                      <a:r>
                        <a:rPr lang="ar-xm" sz="1600" dirty="0">
                          <a:solidFill>
                            <a:srgbClr val="B81BAF"/>
                          </a:solidFill>
                          <a:latin typeface="Ubuntu" panose="020B0504030602030204" pitchFamily="34" charset="0"/>
                          <a:rtl/>
                        </a:rPr>
                        <a:t>الشجاعة</a:t>
                      </a:r>
                    </a:p>
                  </a:txBody>
                  <a:tcPr anchor="ctr">
                    <a:noFill/>
                  </a:tcPr>
                </a:tc>
                <a:extLst>
                  <a:ext uri="{0D108BD9-81ED-4DB2-BD59-A6C34878D82A}">
                    <a16:rowId xmlns:a16="http://schemas.microsoft.com/office/drawing/2014/main" val="525698704"/>
                  </a:ext>
                </a:extLst>
              </a:tr>
              <a:tr h="504000">
                <a:tc>
                  <a:txBody>
                    <a:bodyPr/>
                    <a:lstStyle/>
                    <a:p>
                      <a:pPr algn="r" rtl="1"/>
                      <a:endParaRPr lang="en-US" dirty="0">
                        <a:solidFill>
                          <a:srgbClr val="1C9B86"/>
                        </a:solidFill>
                        <a:latin typeface="Ubuntu" panose="020B0504030602030204" pitchFamily="34" charset="0"/>
                      </a:endParaRPr>
                    </a:p>
                  </a:txBody>
                  <a:tcPr>
                    <a:solidFill>
                      <a:srgbClr val="FA924D"/>
                    </a:solidFill>
                  </a:tcPr>
                </a:tc>
                <a:tc>
                  <a:txBody>
                    <a:bodyPr/>
                    <a:lstStyle/>
                    <a:p>
                      <a:pPr algn="r" rtl="1"/>
                      <a:r>
                        <a:rPr lang="ar-xm" sz="1600" dirty="0">
                          <a:solidFill>
                            <a:srgbClr val="F76200"/>
                          </a:solidFill>
                          <a:latin typeface="Ubuntu" panose="020B0504030602030204" pitchFamily="34" charset="0"/>
                          <a:rtl/>
                        </a:rPr>
                        <a:t>المساءلة</a:t>
                      </a:r>
                    </a:p>
                  </a:txBody>
                  <a:tcPr anchor="ctr">
                    <a:noFill/>
                  </a:tcPr>
                </a:tc>
                <a:tc>
                  <a:txBody>
                    <a:bodyPr/>
                    <a:lstStyle/>
                    <a:p>
                      <a:pPr algn="r" rtl="1"/>
                      <a:endParaRPr lang="en-US" dirty="0">
                        <a:solidFill>
                          <a:srgbClr val="1C9B86"/>
                        </a:solidFill>
                        <a:latin typeface="Ubuntu" panose="020B0504030602030204" pitchFamily="34" charset="0"/>
                      </a:endParaRPr>
                    </a:p>
                  </a:txBody>
                  <a:tcPr anchor="ctr">
                    <a:solidFill>
                      <a:srgbClr val="FC0026"/>
                    </a:solidFill>
                  </a:tcPr>
                </a:tc>
                <a:tc>
                  <a:txBody>
                    <a:bodyPr/>
                    <a:lstStyle/>
                    <a:p>
                      <a:pPr algn="r" rtl="1"/>
                      <a:r>
                        <a:rPr lang="ar-xm" sz="1600" dirty="0">
                          <a:solidFill>
                            <a:srgbClr val="FC0026"/>
                          </a:solidFill>
                          <a:latin typeface="Ubuntu" panose="020B0504030602030204" pitchFamily="34" charset="0"/>
                          <a:rtl/>
                        </a:rPr>
                        <a:t>الابتكار</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3685B1C8-5B13-4A16-A4C1-1BB07F6B60C9}"/>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ACAE137D-84D2-277A-D04F-2E12509A33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3DF5E736-B40E-C0E6-4D76-57C3719660C0}"/>
                </a:ext>
              </a:extLst>
            </p:cNvPr>
            <p:cNvSpPr txBox="1"/>
            <p:nvPr/>
          </p:nvSpPr>
          <p:spPr>
            <a:xfrm>
              <a:off x="8037577" y="2293338"/>
              <a:ext cx="1473544"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الانفتاح</a:t>
              </a:r>
            </a:p>
          </p:txBody>
        </p:sp>
        <p:sp>
          <p:nvSpPr>
            <p:cNvPr id="10" name="TextBox 9">
              <a:extLst>
                <a:ext uri="{FF2B5EF4-FFF2-40B4-BE49-F238E27FC236}">
                  <a16:creationId xmlns:a16="http://schemas.microsoft.com/office/drawing/2014/main" id="{E867E520-5BA0-8148-59D9-27403E50A978}"/>
                </a:ext>
              </a:extLst>
            </p:cNvPr>
            <p:cNvSpPr txBox="1"/>
            <p:nvPr/>
          </p:nvSpPr>
          <p:spPr>
            <a:xfrm>
              <a:off x="9231129" y="3021362"/>
              <a:ext cx="1343136"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الشجاعة</a:t>
              </a:r>
            </a:p>
          </p:txBody>
        </p:sp>
        <p:sp>
          <p:nvSpPr>
            <p:cNvPr id="16" name="TextBox 15">
              <a:extLst>
                <a:ext uri="{FF2B5EF4-FFF2-40B4-BE49-F238E27FC236}">
                  <a16:creationId xmlns:a16="http://schemas.microsoft.com/office/drawing/2014/main" id="{5DB8C5DF-3D64-3F16-B2C1-9907415C2903}"/>
                </a:ext>
              </a:extLst>
            </p:cNvPr>
            <p:cNvSpPr txBox="1"/>
            <p:nvPr/>
          </p:nvSpPr>
          <p:spPr>
            <a:xfrm>
              <a:off x="9164520" y="4373766"/>
              <a:ext cx="1710440"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tl/>
                </a:rPr>
                <a:t>الابتكار</a:t>
              </a:r>
            </a:p>
          </p:txBody>
        </p:sp>
        <p:sp>
          <p:nvSpPr>
            <p:cNvPr id="18" name="TextBox 17">
              <a:extLst>
                <a:ext uri="{FF2B5EF4-FFF2-40B4-BE49-F238E27FC236}">
                  <a16:creationId xmlns:a16="http://schemas.microsoft.com/office/drawing/2014/main" id="{A96911F2-FF1F-30FD-CFD5-D8295AEEF77E}"/>
                </a:ext>
              </a:extLst>
            </p:cNvPr>
            <p:cNvSpPr txBox="1"/>
            <p:nvPr/>
          </p:nvSpPr>
          <p:spPr>
            <a:xfrm>
              <a:off x="7671401" y="5162001"/>
              <a:ext cx="2231296"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tl/>
                </a:rPr>
                <a:t>المساءلة</a:t>
              </a:r>
            </a:p>
          </p:txBody>
        </p:sp>
        <p:sp>
          <p:nvSpPr>
            <p:cNvPr id="19" name="TextBox 18">
              <a:extLst>
                <a:ext uri="{FF2B5EF4-FFF2-40B4-BE49-F238E27FC236}">
                  <a16:creationId xmlns:a16="http://schemas.microsoft.com/office/drawing/2014/main" id="{B2A1C450-C1F4-8E6E-B397-B85E905A73BE}"/>
                </a:ext>
              </a:extLst>
            </p:cNvPr>
            <p:cNvSpPr txBox="1"/>
            <p:nvPr/>
          </p:nvSpPr>
          <p:spPr>
            <a:xfrm>
              <a:off x="6876575" y="3021362"/>
              <a:ext cx="1589652" cy="52322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المشاركة</a:t>
              </a:r>
              <a:br>
                <a:rPr kumimoji="0" lang="en-IN"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b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الوجدانية</a:t>
              </a:r>
            </a:p>
          </p:txBody>
        </p:sp>
        <p:sp>
          <p:nvSpPr>
            <p:cNvPr id="20" name="TextBox 19">
              <a:extLst>
                <a:ext uri="{FF2B5EF4-FFF2-40B4-BE49-F238E27FC236}">
                  <a16:creationId xmlns:a16="http://schemas.microsoft.com/office/drawing/2014/main" id="{CA2B030E-72AB-82C0-5358-9864CC4B39A6}"/>
                </a:ext>
              </a:extLst>
            </p:cNvPr>
            <p:cNvSpPr txBox="1"/>
            <p:nvPr/>
          </p:nvSpPr>
          <p:spPr>
            <a:xfrm>
              <a:off x="7323777" y="4373766"/>
              <a:ext cx="743111"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المثابرة</a:t>
              </a:r>
            </a:p>
          </p:txBody>
        </p:sp>
      </p:grpSp>
    </p:spTree>
    <p:extLst>
      <p:ext uri="{BB962C8B-B14F-4D97-AF65-F5344CB8AC3E}">
        <p14:creationId xmlns:p14="http://schemas.microsoft.com/office/powerpoint/2010/main" val="2133092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195F7-A6B9-3391-A6F8-368B7F2DA0D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D969195-4D4A-9FFC-346A-2877D7647359}"/>
              </a:ext>
            </a:extLst>
          </p:cNvPr>
          <p:cNvSpPr>
            <a:spLocks noGrp="1"/>
          </p:cNvSpPr>
          <p:nvPr>
            <p:ph type="body" sz="quarter" idx="11"/>
          </p:nvPr>
        </p:nvSpPr>
        <p:spPr/>
        <p:txBody>
          <a:bodyPr rtlCol="1"/>
          <a:lstStyle/>
          <a:p>
            <a:pPr rtl="1"/>
            <a:r>
              <a:rPr lang="ar-xm" dirty="0">
                <a:rtl/>
              </a:rPr>
              <a:t>ما المقصود بكلمة "قائد"؟</a:t>
            </a:r>
          </a:p>
        </p:txBody>
      </p:sp>
      <p:sp>
        <p:nvSpPr>
          <p:cNvPr id="3" name="Text Placeholder 2">
            <a:extLst>
              <a:ext uri="{FF2B5EF4-FFF2-40B4-BE49-F238E27FC236}">
                <a16:creationId xmlns:a16="http://schemas.microsoft.com/office/drawing/2014/main" id="{8C1926D0-FF22-9164-7721-A9C4C6830B85}"/>
              </a:ext>
            </a:extLst>
          </p:cNvPr>
          <p:cNvSpPr>
            <a:spLocks noGrp="1"/>
          </p:cNvSpPr>
          <p:nvPr>
            <p:ph type="body" sz="quarter" idx="12"/>
          </p:nvPr>
        </p:nvSpPr>
        <p:spPr>
          <a:xfrm>
            <a:off x="9244409" y="575623"/>
            <a:ext cx="528061" cy="356260"/>
          </a:xfrm>
        </p:spPr>
        <p:txBody>
          <a:bodyPr rtlCol="1"/>
          <a:lstStyle/>
          <a:p>
            <a:pPr rtl="1"/>
            <a:r>
              <a:rPr lang="" dirty="0">
                <a:rtl val="0"/>
              </a:rPr>
              <a:t>1.2.</a:t>
            </a:r>
          </a:p>
        </p:txBody>
      </p:sp>
      <p:sp>
        <p:nvSpPr>
          <p:cNvPr id="4" name="Text Placeholder 3">
            <a:extLst>
              <a:ext uri="{FF2B5EF4-FFF2-40B4-BE49-F238E27FC236}">
                <a16:creationId xmlns:a16="http://schemas.microsoft.com/office/drawing/2014/main" id="{93AF15CB-4173-3323-2E39-8E1AEB51FE08}"/>
              </a:ext>
            </a:extLst>
          </p:cNvPr>
          <p:cNvSpPr>
            <a:spLocks noGrp="1"/>
          </p:cNvSpPr>
          <p:nvPr>
            <p:ph type="body" sz="quarter" idx="13"/>
          </p:nvPr>
        </p:nvSpPr>
        <p:spPr/>
        <p:txBody>
          <a:bodyPr rtlCol="1"/>
          <a:lstStyle/>
          <a:p>
            <a:pPr rtl="1"/>
            <a:r>
              <a:rPr lang="ar-xm" dirty="0">
                <a:rtl/>
              </a:rPr>
              <a:t>اليوم الأول</a:t>
            </a:r>
          </a:p>
        </p:txBody>
      </p:sp>
      <p:sp>
        <p:nvSpPr>
          <p:cNvPr id="5" name="TextBox 4">
            <a:extLst>
              <a:ext uri="{FF2B5EF4-FFF2-40B4-BE49-F238E27FC236}">
                <a16:creationId xmlns:a16="http://schemas.microsoft.com/office/drawing/2014/main" id="{ED41ED75-4BF2-E397-7051-ED02470B05A5}"/>
              </a:ext>
            </a:extLst>
          </p:cNvPr>
          <p:cNvSpPr txBox="1"/>
          <p:nvPr/>
        </p:nvSpPr>
        <p:spPr>
          <a:xfrm>
            <a:off x="398117" y="1989100"/>
            <a:ext cx="5906401" cy="523220"/>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xm"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tl/>
              </a:rPr>
              <a:t>مهارات القائد الموحَّد</a:t>
            </a:r>
          </a:p>
        </p:txBody>
      </p:sp>
      <p:sp>
        <p:nvSpPr>
          <p:cNvPr id="6" name="TextBox 5">
            <a:extLst>
              <a:ext uri="{FF2B5EF4-FFF2-40B4-BE49-F238E27FC236}">
                <a16:creationId xmlns:a16="http://schemas.microsoft.com/office/drawing/2014/main" id="{9389EB62-6284-7A7F-99F0-3C4965479D20}"/>
              </a:ext>
            </a:extLst>
          </p:cNvPr>
          <p:cNvSpPr txBox="1"/>
          <p:nvPr/>
        </p:nvSpPr>
        <p:spPr>
          <a:xfrm>
            <a:off x="776082" y="2749148"/>
            <a:ext cx="5528436"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xm" sz="1800" b="1" i="0" u="none" strike="noStrike" kern="1200" cap="none" spc="0" normalizeH="0" baseline="0" noProof="0" dirty="0">
                <a:ln>
                  <a:noFill/>
                </a:ln>
                <a:solidFill>
                  <a:srgbClr val="292662"/>
                </a:solidFill>
                <a:effectLst/>
                <a:uLnTx/>
                <a:uFillTx/>
                <a:latin typeface="Ubuntu Light" panose="020B0304030602030204" pitchFamily="34" charset="0"/>
                <a:ea typeface="+mn-ea"/>
                <a:cs typeface="+mn-cs"/>
                <a:rtl/>
              </a:rPr>
              <a:t>ست مهارات يجب أن يتميَّز بها كل قائد لتحقيق النجاح:</a:t>
            </a:r>
          </a:p>
        </p:txBody>
      </p:sp>
      <p:graphicFrame>
        <p:nvGraphicFramePr>
          <p:cNvPr id="17" name="Table 16">
            <a:extLst>
              <a:ext uri="{FF2B5EF4-FFF2-40B4-BE49-F238E27FC236}">
                <a16:creationId xmlns:a16="http://schemas.microsoft.com/office/drawing/2014/main" id="{F64C7ADD-C23A-5367-D993-CDD0E5832810}"/>
              </a:ext>
            </a:extLst>
          </p:cNvPr>
          <p:cNvGraphicFramePr>
            <a:graphicFrameLocks noGrp="1"/>
          </p:cNvGraphicFramePr>
          <p:nvPr>
            <p:extLst>
              <p:ext uri="{D42A27DB-BD31-4B8C-83A1-F6EECF244321}">
                <p14:modId xmlns:p14="http://schemas.microsoft.com/office/powerpoint/2010/main" val="461696179"/>
              </p:ext>
            </p:extLst>
          </p:nvPr>
        </p:nvGraphicFramePr>
        <p:xfrm>
          <a:off x="669317" y="3362617"/>
          <a:ext cx="5364000" cy="1512000"/>
        </p:xfrm>
        <a:graphic>
          <a:graphicData uri="http://schemas.openxmlformats.org/drawingml/2006/table">
            <a:tbl>
              <a:tblPr rtl="1"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pPr algn="r" rtl="1"/>
                      <a:endParaRPr lang="en-US" dirty="0">
                        <a:solidFill>
                          <a:schemeClr val="accent2"/>
                        </a:solidFill>
                        <a:latin typeface="Ubuntu" panose="020B0504030602030204" pitchFamily="34" charset="0"/>
                      </a:endParaRPr>
                    </a:p>
                  </a:txBody>
                  <a:tcPr>
                    <a:solidFill>
                      <a:srgbClr val="40CFB4"/>
                    </a:solidFill>
                  </a:tcPr>
                </a:tc>
                <a:tc>
                  <a:txBody>
                    <a:bodyPr/>
                    <a:lstStyle/>
                    <a:p>
                      <a:pPr algn="r" rtl="1"/>
                      <a:r>
                        <a:rPr lang="ar-xm" sz="1800" b="1" dirty="0">
                          <a:solidFill>
                            <a:srgbClr val="1C9B86"/>
                          </a:solidFill>
                          <a:latin typeface="Ubuntu" panose="020B0504030602030204" pitchFamily="34" charset="0"/>
                          <a:rtl/>
                        </a:rPr>
                        <a:t>المشاركة الوجدانية</a:t>
                      </a:r>
                    </a:p>
                  </a:txBody>
                  <a:tcPr anchor="ctr">
                    <a:noFill/>
                  </a:tcPr>
                </a:tc>
                <a:tc>
                  <a:txBody>
                    <a:bodyPr/>
                    <a:lstStyle/>
                    <a:p>
                      <a:pPr algn="r" rtl="1"/>
                      <a:endParaRPr lang="en-US" dirty="0">
                        <a:solidFill>
                          <a:srgbClr val="FF0000"/>
                        </a:solidFill>
                        <a:latin typeface="Ubuntu" panose="020B0504030602030204" pitchFamily="34" charset="0"/>
                      </a:endParaRPr>
                    </a:p>
                  </a:txBody>
                  <a:tcPr anchor="ctr">
                    <a:solidFill>
                      <a:schemeClr val="bg1">
                        <a:lumMod val="85000"/>
                      </a:schemeClr>
                    </a:solidFill>
                  </a:tcPr>
                </a:tc>
                <a:tc>
                  <a:txBody>
                    <a:bodyPr/>
                    <a:lstStyle/>
                    <a:p>
                      <a:pPr algn="r" rtl="1"/>
                      <a:r>
                        <a:rPr lang="ar-xm" sz="1600" dirty="0">
                          <a:solidFill>
                            <a:schemeClr val="bg1">
                              <a:lumMod val="65000"/>
                            </a:schemeClr>
                          </a:solidFill>
                          <a:latin typeface="Ubuntu" panose="020B0504030602030204" pitchFamily="34" charset="0"/>
                          <a:rtl/>
                        </a:rPr>
                        <a:t>الانفتاح</a:t>
                      </a:r>
                    </a:p>
                  </a:txBody>
                  <a:tcPr anchor="ctr">
                    <a:noFill/>
                  </a:tcPr>
                </a:tc>
                <a:extLst>
                  <a:ext uri="{0D108BD9-81ED-4DB2-BD59-A6C34878D82A}">
                    <a16:rowId xmlns:a16="http://schemas.microsoft.com/office/drawing/2014/main" val="3673986456"/>
                  </a:ext>
                </a:extLst>
              </a:tr>
              <a:tr h="504000">
                <a:tc>
                  <a:txBody>
                    <a:bodyPr/>
                    <a:lstStyle/>
                    <a:p>
                      <a:pPr algn="r" rtl="1"/>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pPr algn="r" rtl="1"/>
                      <a:r>
                        <a:rPr lang="ar-xm" sz="1600" dirty="0">
                          <a:solidFill>
                            <a:schemeClr val="bg1">
                              <a:lumMod val="65000"/>
                            </a:schemeClr>
                          </a:solidFill>
                          <a:latin typeface="Ubuntu" panose="020B0504030602030204" pitchFamily="34" charset="0"/>
                          <a:rtl/>
                        </a:rPr>
                        <a:t>المثابرة</a:t>
                      </a:r>
                    </a:p>
                  </a:txBody>
                  <a:tcPr anchor="ctr">
                    <a:noFill/>
                  </a:tcPr>
                </a:tc>
                <a:tc>
                  <a:txBody>
                    <a:bodyPr/>
                    <a:lstStyle/>
                    <a:p>
                      <a:pPr algn="r" rtl="1"/>
                      <a:endParaRPr lang="en-US" dirty="0">
                        <a:solidFill>
                          <a:srgbClr val="1D417F"/>
                        </a:solidFill>
                        <a:latin typeface="Ubuntu" panose="020B0504030602030204" pitchFamily="34" charset="0"/>
                      </a:endParaRPr>
                    </a:p>
                  </a:txBody>
                  <a:tcPr anchor="ctr">
                    <a:solidFill>
                      <a:schemeClr val="bg1">
                        <a:lumMod val="85000"/>
                      </a:schemeClr>
                    </a:solidFill>
                  </a:tcPr>
                </a:tc>
                <a:tc>
                  <a:txBody>
                    <a:bodyPr/>
                    <a:lstStyle/>
                    <a:p>
                      <a:pPr algn="r" rtl="1"/>
                      <a:r>
                        <a:rPr lang="ar-xm" sz="1600" dirty="0">
                          <a:solidFill>
                            <a:schemeClr val="bg1">
                              <a:lumMod val="65000"/>
                            </a:schemeClr>
                          </a:solidFill>
                          <a:latin typeface="Ubuntu" panose="020B0504030602030204" pitchFamily="34" charset="0"/>
                          <a:rtl/>
                        </a:rPr>
                        <a:t>الشجاعة</a:t>
                      </a:r>
                    </a:p>
                  </a:txBody>
                  <a:tcPr anchor="ctr">
                    <a:noFill/>
                  </a:tcPr>
                </a:tc>
                <a:extLst>
                  <a:ext uri="{0D108BD9-81ED-4DB2-BD59-A6C34878D82A}">
                    <a16:rowId xmlns:a16="http://schemas.microsoft.com/office/drawing/2014/main" val="525698704"/>
                  </a:ext>
                </a:extLst>
              </a:tr>
              <a:tr h="504000">
                <a:tc>
                  <a:txBody>
                    <a:bodyPr/>
                    <a:lstStyle/>
                    <a:p>
                      <a:pPr algn="r" rtl="1"/>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pPr algn="r" rtl="1"/>
                      <a:r>
                        <a:rPr lang="ar-xm" sz="1600" dirty="0">
                          <a:solidFill>
                            <a:schemeClr val="bg1">
                              <a:lumMod val="65000"/>
                            </a:schemeClr>
                          </a:solidFill>
                          <a:latin typeface="Ubuntu" panose="020B0504030602030204" pitchFamily="34" charset="0"/>
                          <a:rtl/>
                        </a:rPr>
                        <a:t>المساءلة</a:t>
                      </a:r>
                    </a:p>
                  </a:txBody>
                  <a:tcPr anchor="ctr">
                    <a:noFill/>
                  </a:tcPr>
                </a:tc>
                <a:tc>
                  <a:txBody>
                    <a:bodyPr/>
                    <a:lstStyle/>
                    <a:p>
                      <a:pPr algn="r" rtl="1"/>
                      <a:endParaRPr lang="en-US" dirty="0">
                        <a:solidFill>
                          <a:srgbClr val="1C9B86"/>
                        </a:solidFill>
                        <a:latin typeface="Ubuntu" panose="020B0504030602030204" pitchFamily="34" charset="0"/>
                      </a:endParaRPr>
                    </a:p>
                  </a:txBody>
                  <a:tcPr anchor="ctr">
                    <a:solidFill>
                      <a:schemeClr val="bg1">
                        <a:lumMod val="85000"/>
                      </a:schemeClr>
                    </a:solidFill>
                  </a:tcPr>
                </a:tc>
                <a:tc>
                  <a:txBody>
                    <a:bodyPr/>
                    <a:lstStyle/>
                    <a:p>
                      <a:pPr algn="r" rtl="1"/>
                      <a:r>
                        <a:rPr lang="ar-xm" sz="1600" dirty="0">
                          <a:solidFill>
                            <a:schemeClr val="bg1">
                              <a:lumMod val="65000"/>
                            </a:schemeClr>
                          </a:solidFill>
                          <a:latin typeface="Ubuntu" panose="020B0504030602030204" pitchFamily="34" charset="0"/>
                          <a:rtl/>
                        </a:rPr>
                        <a:t>الابتكار</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7F8B25BC-7B50-C296-E789-CE93EB316BCF}"/>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084F3F0E-0D94-5584-1D41-590A3FA57A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7EA657FA-A570-DFB0-2BF7-DCA2E35E8F8E}"/>
                </a:ext>
              </a:extLst>
            </p:cNvPr>
            <p:cNvSpPr txBox="1"/>
            <p:nvPr/>
          </p:nvSpPr>
          <p:spPr>
            <a:xfrm>
              <a:off x="8037577" y="2293338"/>
              <a:ext cx="1473544"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الانفتاح</a:t>
              </a:r>
            </a:p>
          </p:txBody>
        </p:sp>
        <p:sp>
          <p:nvSpPr>
            <p:cNvPr id="10" name="TextBox 9">
              <a:extLst>
                <a:ext uri="{FF2B5EF4-FFF2-40B4-BE49-F238E27FC236}">
                  <a16:creationId xmlns:a16="http://schemas.microsoft.com/office/drawing/2014/main" id="{41F039D7-286A-882D-0B1E-CEE8EE0C4A63}"/>
                </a:ext>
              </a:extLst>
            </p:cNvPr>
            <p:cNvSpPr txBox="1"/>
            <p:nvPr/>
          </p:nvSpPr>
          <p:spPr>
            <a:xfrm>
              <a:off x="9231129" y="3021362"/>
              <a:ext cx="1343136"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الشجاعة</a:t>
              </a:r>
            </a:p>
          </p:txBody>
        </p:sp>
        <p:sp>
          <p:nvSpPr>
            <p:cNvPr id="16" name="TextBox 15">
              <a:extLst>
                <a:ext uri="{FF2B5EF4-FFF2-40B4-BE49-F238E27FC236}">
                  <a16:creationId xmlns:a16="http://schemas.microsoft.com/office/drawing/2014/main" id="{391DB029-4E1C-852D-DDDE-540E1DB3A8CB}"/>
                </a:ext>
              </a:extLst>
            </p:cNvPr>
            <p:cNvSpPr txBox="1"/>
            <p:nvPr/>
          </p:nvSpPr>
          <p:spPr>
            <a:xfrm>
              <a:off x="9164520" y="4373766"/>
              <a:ext cx="1710440"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tl/>
                </a:rPr>
                <a:t>الابتكار</a:t>
              </a:r>
            </a:p>
          </p:txBody>
        </p:sp>
        <p:sp>
          <p:nvSpPr>
            <p:cNvPr id="18" name="TextBox 17">
              <a:extLst>
                <a:ext uri="{FF2B5EF4-FFF2-40B4-BE49-F238E27FC236}">
                  <a16:creationId xmlns:a16="http://schemas.microsoft.com/office/drawing/2014/main" id="{899B599E-A038-21EC-4057-C01B60EB72C0}"/>
                </a:ext>
              </a:extLst>
            </p:cNvPr>
            <p:cNvSpPr txBox="1"/>
            <p:nvPr/>
          </p:nvSpPr>
          <p:spPr>
            <a:xfrm>
              <a:off x="7671401" y="5162001"/>
              <a:ext cx="2231296"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tl/>
                </a:rPr>
                <a:t>المساءلة</a:t>
              </a:r>
            </a:p>
          </p:txBody>
        </p:sp>
        <p:sp>
          <p:nvSpPr>
            <p:cNvPr id="19" name="TextBox 18">
              <a:extLst>
                <a:ext uri="{FF2B5EF4-FFF2-40B4-BE49-F238E27FC236}">
                  <a16:creationId xmlns:a16="http://schemas.microsoft.com/office/drawing/2014/main" id="{7AEFF353-C826-6743-A277-3795079FCF1F}"/>
                </a:ext>
              </a:extLst>
            </p:cNvPr>
            <p:cNvSpPr txBox="1"/>
            <p:nvPr/>
          </p:nvSpPr>
          <p:spPr>
            <a:xfrm>
              <a:off x="6876575" y="3021362"/>
              <a:ext cx="1589652" cy="52322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المشاركة</a:t>
              </a:r>
              <a:br>
                <a:rPr kumimoji="0" lang="en-IN"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b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الوجدانية</a:t>
              </a:r>
            </a:p>
          </p:txBody>
        </p:sp>
      </p:grpSp>
      <p:sp>
        <p:nvSpPr>
          <p:cNvPr id="21" name="TextBox 20">
            <a:extLst>
              <a:ext uri="{FF2B5EF4-FFF2-40B4-BE49-F238E27FC236}">
                <a16:creationId xmlns:a16="http://schemas.microsoft.com/office/drawing/2014/main" id="{CA2B030E-72AB-82C0-5358-9864CC4B39A6}"/>
              </a:ext>
            </a:extLst>
          </p:cNvPr>
          <p:cNvSpPr txBox="1"/>
          <p:nvPr/>
        </p:nvSpPr>
        <p:spPr>
          <a:xfrm>
            <a:off x="7387946" y="4398130"/>
            <a:ext cx="743111"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المثابرة</a:t>
            </a:r>
          </a:p>
        </p:txBody>
      </p:sp>
    </p:spTree>
    <p:extLst>
      <p:ext uri="{BB962C8B-B14F-4D97-AF65-F5344CB8AC3E}">
        <p14:creationId xmlns:p14="http://schemas.microsoft.com/office/powerpoint/2010/main" val="517228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40C01F-9B40-77AF-27B5-EDE24767AD2C}"/>
              </a:ext>
            </a:extLst>
          </p:cNvPr>
          <p:cNvSpPr>
            <a:spLocks noGrp="1"/>
          </p:cNvSpPr>
          <p:nvPr>
            <p:ph type="body" sz="quarter" idx="4294967295"/>
          </p:nvPr>
        </p:nvSpPr>
        <p:spPr>
          <a:xfrm>
            <a:off x="363220" y="3023291"/>
            <a:ext cx="5378450" cy="1308100"/>
          </a:xfrm>
        </p:spPr>
        <p:txBody>
          <a:bodyPr rtlCol="1">
            <a:normAutofit/>
          </a:bodyPr>
          <a:lstStyle/>
          <a:p>
            <a:pPr marL="0" indent="0" rtl="1">
              <a:lnSpc>
                <a:spcPct val="105000"/>
              </a:lnSpc>
              <a:buNone/>
            </a:pPr>
            <a:r>
              <a:rPr lang="ar-xm" sz="3600" b="1" dirty="0">
                <a:solidFill>
                  <a:schemeClr val="bg1"/>
                </a:solidFill>
                <a:latin typeface="Arial" panose="020B0604020202020204" pitchFamily="34" charset="0"/>
                <a:cs typeface="Arial" panose="020B0604020202020204" pitchFamily="34" charset="0"/>
                <a:rtl/>
              </a:rPr>
              <a:t>استطلاع رأي اختياري أولي عن رفاه الأسرة</a:t>
            </a:r>
          </a:p>
        </p:txBody>
      </p:sp>
    </p:spTree>
    <p:extLst>
      <p:ext uri="{BB962C8B-B14F-4D97-AF65-F5344CB8AC3E}">
        <p14:creationId xmlns:p14="http://schemas.microsoft.com/office/powerpoint/2010/main" val="1924214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AE963-C79C-00B3-E60D-66F11BFA829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77BC670-C12E-A698-CF2C-A5E64F3B31B5}"/>
              </a:ext>
            </a:extLst>
          </p:cNvPr>
          <p:cNvSpPr>
            <a:spLocks noGrp="1"/>
          </p:cNvSpPr>
          <p:nvPr>
            <p:ph type="body" sz="quarter" idx="11"/>
          </p:nvPr>
        </p:nvSpPr>
        <p:spPr/>
        <p:txBody>
          <a:bodyPr rtlCol="1"/>
          <a:lstStyle/>
          <a:p>
            <a:pPr rtl="1"/>
            <a:r>
              <a:rPr lang="ar-xm" dirty="0">
                <a:rtl/>
              </a:rPr>
              <a:t>ما المقصود بكلمة "قائد"؟</a:t>
            </a:r>
          </a:p>
        </p:txBody>
      </p:sp>
      <p:sp>
        <p:nvSpPr>
          <p:cNvPr id="3" name="Text Placeholder 2">
            <a:extLst>
              <a:ext uri="{FF2B5EF4-FFF2-40B4-BE49-F238E27FC236}">
                <a16:creationId xmlns:a16="http://schemas.microsoft.com/office/drawing/2014/main" id="{815829C4-0A09-E5C4-8CD8-E87F3EA7EFEE}"/>
              </a:ext>
            </a:extLst>
          </p:cNvPr>
          <p:cNvSpPr>
            <a:spLocks noGrp="1"/>
          </p:cNvSpPr>
          <p:nvPr>
            <p:ph type="body" sz="quarter" idx="12"/>
          </p:nvPr>
        </p:nvSpPr>
        <p:spPr>
          <a:xfrm>
            <a:off x="9244409" y="575623"/>
            <a:ext cx="528061" cy="356260"/>
          </a:xfrm>
        </p:spPr>
        <p:txBody>
          <a:bodyPr rtlCol="1"/>
          <a:lstStyle/>
          <a:p>
            <a:pPr rtl="1"/>
            <a:r>
              <a:rPr lang="" dirty="0">
                <a:rtl val="0"/>
              </a:rPr>
              <a:t>1.2.</a:t>
            </a:r>
          </a:p>
        </p:txBody>
      </p:sp>
      <p:sp>
        <p:nvSpPr>
          <p:cNvPr id="4" name="Text Placeholder 3">
            <a:extLst>
              <a:ext uri="{FF2B5EF4-FFF2-40B4-BE49-F238E27FC236}">
                <a16:creationId xmlns:a16="http://schemas.microsoft.com/office/drawing/2014/main" id="{7A00C52D-A42B-4294-60D4-5255E752B65B}"/>
              </a:ext>
            </a:extLst>
          </p:cNvPr>
          <p:cNvSpPr>
            <a:spLocks noGrp="1"/>
          </p:cNvSpPr>
          <p:nvPr>
            <p:ph type="body" sz="quarter" idx="13"/>
          </p:nvPr>
        </p:nvSpPr>
        <p:spPr/>
        <p:txBody>
          <a:bodyPr rtlCol="1"/>
          <a:lstStyle/>
          <a:p>
            <a:pPr rtl="1"/>
            <a:r>
              <a:rPr lang="ar-xm" dirty="0">
                <a:rtl/>
              </a:rPr>
              <a:t>اليوم الأول</a:t>
            </a:r>
          </a:p>
        </p:txBody>
      </p:sp>
      <p:sp>
        <p:nvSpPr>
          <p:cNvPr id="5" name="TextBox 4">
            <a:extLst>
              <a:ext uri="{FF2B5EF4-FFF2-40B4-BE49-F238E27FC236}">
                <a16:creationId xmlns:a16="http://schemas.microsoft.com/office/drawing/2014/main" id="{7510D1FD-BC63-2EA9-2444-45C39D4A8FCA}"/>
              </a:ext>
            </a:extLst>
          </p:cNvPr>
          <p:cNvSpPr txBox="1"/>
          <p:nvPr/>
        </p:nvSpPr>
        <p:spPr>
          <a:xfrm>
            <a:off x="398117" y="1989100"/>
            <a:ext cx="5906401" cy="523220"/>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xm"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tl/>
              </a:rPr>
              <a:t>مهارات القائد الموحَّد</a:t>
            </a:r>
          </a:p>
        </p:txBody>
      </p:sp>
      <p:sp>
        <p:nvSpPr>
          <p:cNvPr id="6" name="TextBox 5">
            <a:extLst>
              <a:ext uri="{FF2B5EF4-FFF2-40B4-BE49-F238E27FC236}">
                <a16:creationId xmlns:a16="http://schemas.microsoft.com/office/drawing/2014/main" id="{5F48BE7B-6EE5-02E1-0AA5-07D07D91FD6F}"/>
              </a:ext>
            </a:extLst>
          </p:cNvPr>
          <p:cNvSpPr txBox="1"/>
          <p:nvPr/>
        </p:nvSpPr>
        <p:spPr>
          <a:xfrm>
            <a:off x="775532" y="2749148"/>
            <a:ext cx="5528436"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xm" sz="1800" b="1" i="0" u="none" strike="noStrike" kern="1200" cap="none" spc="0" normalizeH="0" baseline="0" noProof="0" dirty="0">
                <a:ln>
                  <a:noFill/>
                </a:ln>
                <a:solidFill>
                  <a:srgbClr val="292662"/>
                </a:solidFill>
                <a:effectLst/>
                <a:uLnTx/>
                <a:uFillTx/>
                <a:latin typeface="Ubuntu Light" panose="020B0304030602030204" pitchFamily="34" charset="0"/>
                <a:ea typeface="+mn-ea"/>
                <a:cs typeface="+mn-cs"/>
                <a:rtl/>
              </a:rPr>
              <a:t>ست مهارات يجب أن يتميَّز بها كل قائد لتحقيق النجاح:</a:t>
            </a:r>
          </a:p>
        </p:txBody>
      </p:sp>
      <p:graphicFrame>
        <p:nvGraphicFramePr>
          <p:cNvPr id="17" name="Table 16">
            <a:extLst>
              <a:ext uri="{FF2B5EF4-FFF2-40B4-BE49-F238E27FC236}">
                <a16:creationId xmlns:a16="http://schemas.microsoft.com/office/drawing/2014/main" id="{73205D9E-5732-5AB6-8996-9F71E32103DF}"/>
              </a:ext>
            </a:extLst>
          </p:cNvPr>
          <p:cNvGraphicFramePr>
            <a:graphicFrameLocks noGrp="1"/>
          </p:cNvGraphicFramePr>
          <p:nvPr>
            <p:extLst>
              <p:ext uri="{D42A27DB-BD31-4B8C-83A1-F6EECF244321}">
                <p14:modId xmlns:p14="http://schemas.microsoft.com/office/powerpoint/2010/main" val="3754771155"/>
              </p:ext>
            </p:extLst>
          </p:nvPr>
        </p:nvGraphicFramePr>
        <p:xfrm>
          <a:off x="669320" y="3362617"/>
          <a:ext cx="5364000" cy="1512000"/>
        </p:xfrm>
        <a:graphic>
          <a:graphicData uri="http://schemas.openxmlformats.org/drawingml/2006/table">
            <a:tbl>
              <a:tblPr rtl="1"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pPr algn="r" rtl="1"/>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pPr algn="r" rtl="1"/>
                      <a:r>
                        <a:rPr lang="ar-xm" sz="1600" b="0" dirty="0">
                          <a:solidFill>
                            <a:schemeClr val="bg1">
                              <a:lumMod val="65000"/>
                            </a:schemeClr>
                          </a:solidFill>
                          <a:latin typeface="Ubuntu" panose="020B0504030602030204" pitchFamily="34" charset="0"/>
                          <a:rtl/>
                        </a:rPr>
                        <a:t>المشاركة الوجدانية</a:t>
                      </a:r>
                    </a:p>
                  </a:txBody>
                  <a:tcPr anchor="ctr">
                    <a:noFill/>
                  </a:tcPr>
                </a:tc>
                <a:tc>
                  <a:txBody>
                    <a:bodyPr/>
                    <a:lstStyle/>
                    <a:p>
                      <a:pPr algn="r" rtl="1"/>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pPr algn="r" rtl="1"/>
                      <a:r>
                        <a:rPr lang="ar-xm" sz="1600" dirty="0">
                          <a:solidFill>
                            <a:schemeClr val="bg1">
                              <a:lumMod val="65000"/>
                            </a:schemeClr>
                          </a:solidFill>
                          <a:latin typeface="Ubuntu" panose="020B0504030602030204" pitchFamily="34" charset="0"/>
                          <a:rtl/>
                        </a:rPr>
                        <a:t>الانفتاح</a:t>
                      </a:r>
                    </a:p>
                  </a:txBody>
                  <a:tcPr anchor="ctr">
                    <a:noFill/>
                  </a:tcPr>
                </a:tc>
                <a:extLst>
                  <a:ext uri="{0D108BD9-81ED-4DB2-BD59-A6C34878D82A}">
                    <a16:rowId xmlns:a16="http://schemas.microsoft.com/office/drawing/2014/main" val="3673986456"/>
                  </a:ext>
                </a:extLst>
              </a:tr>
              <a:tr h="504000">
                <a:tc>
                  <a:txBody>
                    <a:bodyPr/>
                    <a:lstStyle/>
                    <a:p>
                      <a:pPr algn="r" rtl="1"/>
                      <a:endParaRPr lang="en-US" dirty="0">
                        <a:solidFill>
                          <a:srgbClr val="1D417F"/>
                        </a:solidFill>
                        <a:latin typeface="Ubuntu" panose="020B0504030602030204" pitchFamily="34" charset="0"/>
                      </a:endParaRPr>
                    </a:p>
                  </a:txBody>
                  <a:tcPr>
                    <a:solidFill>
                      <a:srgbClr val="FFDC33"/>
                    </a:solidFill>
                  </a:tcPr>
                </a:tc>
                <a:tc>
                  <a:txBody>
                    <a:bodyPr/>
                    <a:lstStyle/>
                    <a:p>
                      <a:pPr algn="r" rtl="1"/>
                      <a:r>
                        <a:rPr lang="ar-xm" sz="1800" b="1" dirty="0">
                          <a:solidFill>
                            <a:srgbClr val="E6CE54"/>
                          </a:solidFill>
                          <a:latin typeface="Ubuntu" panose="020B0504030602030204" pitchFamily="34" charset="0"/>
                          <a:rtl/>
                        </a:rPr>
                        <a:t>المثابرة</a:t>
                      </a:r>
                    </a:p>
                  </a:txBody>
                  <a:tcPr anchor="ctr">
                    <a:noFill/>
                  </a:tcPr>
                </a:tc>
                <a:tc>
                  <a:txBody>
                    <a:bodyPr/>
                    <a:lstStyle/>
                    <a:p>
                      <a:pPr algn="r" rtl="1"/>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pPr algn="r" rtl="1"/>
                      <a:r>
                        <a:rPr lang="ar-xm" sz="1600" dirty="0">
                          <a:solidFill>
                            <a:schemeClr val="bg1">
                              <a:lumMod val="65000"/>
                            </a:schemeClr>
                          </a:solidFill>
                          <a:latin typeface="Ubuntu" panose="020B0504030602030204" pitchFamily="34" charset="0"/>
                          <a:rtl/>
                        </a:rPr>
                        <a:t>الشجاعة</a:t>
                      </a:r>
                    </a:p>
                  </a:txBody>
                  <a:tcPr anchor="ctr">
                    <a:noFill/>
                  </a:tcPr>
                </a:tc>
                <a:extLst>
                  <a:ext uri="{0D108BD9-81ED-4DB2-BD59-A6C34878D82A}">
                    <a16:rowId xmlns:a16="http://schemas.microsoft.com/office/drawing/2014/main" val="525698704"/>
                  </a:ext>
                </a:extLst>
              </a:tr>
              <a:tr h="504000">
                <a:tc>
                  <a:txBody>
                    <a:bodyPr/>
                    <a:lstStyle/>
                    <a:p>
                      <a:pPr algn="r" rtl="1"/>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pPr algn="r" rtl="1"/>
                      <a:r>
                        <a:rPr lang="ar-xm" sz="1600" dirty="0">
                          <a:solidFill>
                            <a:schemeClr val="bg1">
                              <a:lumMod val="65000"/>
                            </a:schemeClr>
                          </a:solidFill>
                          <a:latin typeface="Ubuntu" panose="020B0504030602030204" pitchFamily="34" charset="0"/>
                          <a:rtl/>
                        </a:rPr>
                        <a:t>المساءلة</a:t>
                      </a:r>
                    </a:p>
                  </a:txBody>
                  <a:tcPr anchor="ctr">
                    <a:noFill/>
                  </a:tcPr>
                </a:tc>
                <a:tc>
                  <a:txBody>
                    <a:bodyPr/>
                    <a:lstStyle/>
                    <a:p>
                      <a:pPr algn="r" rtl="1"/>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pPr algn="r" rtl="1"/>
                      <a:r>
                        <a:rPr lang="ar-xm" sz="1600" dirty="0">
                          <a:solidFill>
                            <a:schemeClr val="bg1">
                              <a:lumMod val="65000"/>
                            </a:schemeClr>
                          </a:solidFill>
                          <a:latin typeface="Ubuntu" panose="020B0504030602030204" pitchFamily="34" charset="0"/>
                          <a:rtl/>
                        </a:rPr>
                        <a:t>الابتكار</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4B3131B4-FE53-541C-83A0-4060920DEAB2}"/>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0786BC09-3D40-F3C6-784E-B08F0067D6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15E87C90-16D1-1CD9-117D-F0D4F8035294}"/>
                </a:ext>
              </a:extLst>
            </p:cNvPr>
            <p:cNvSpPr txBox="1"/>
            <p:nvPr/>
          </p:nvSpPr>
          <p:spPr>
            <a:xfrm>
              <a:off x="8037577" y="2293338"/>
              <a:ext cx="1473544"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الانفتاح</a:t>
              </a:r>
            </a:p>
          </p:txBody>
        </p:sp>
        <p:sp>
          <p:nvSpPr>
            <p:cNvPr id="10" name="TextBox 9">
              <a:extLst>
                <a:ext uri="{FF2B5EF4-FFF2-40B4-BE49-F238E27FC236}">
                  <a16:creationId xmlns:a16="http://schemas.microsoft.com/office/drawing/2014/main" id="{E76C58A6-3323-50B2-1334-267BEDF4736A}"/>
                </a:ext>
              </a:extLst>
            </p:cNvPr>
            <p:cNvSpPr txBox="1"/>
            <p:nvPr/>
          </p:nvSpPr>
          <p:spPr>
            <a:xfrm>
              <a:off x="9231129" y="3021362"/>
              <a:ext cx="1343136"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الشجاعة</a:t>
              </a:r>
            </a:p>
          </p:txBody>
        </p:sp>
        <p:sp>
          <p:nvSpPr>
            <p:cNvPr id="16" name="TextBox 15">
              <a:extLst>
                <a:ext uri="{FF2B5EF4-FFF2-40B4-BE49-F238E27FC236}">
                  <a16:creationId xmlns:a16="http://schemas.microsoft.com/office/drawing/2014/main" id="{7A075635-2D23-B361-9A86-1B0BF175F81C}"/>
                </a:ext>
              </a:extLst>
            </p:cNvPr>
            <p:cNvSpPr txBox="1"/>
            <p:nvPr/>
          </p:nvSpPr>
          <p:spPr>
            <a:xfrm>
              <a:off x="9164520" y="4373766"/>
              <a:ext cx="1710440"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tl/>
                </a:rPr>
                <a:t>الابتكار</a:t>
              </a:r>
            </a:p>
          </p:txBody>
        </p:sp>
        <p:sp>
          <p:nvSpPr>
            <p:cNvPr id="18" name="TextBox 17">
              <a:extLst>
                <a:ext uri="{FF2B5EF4-FFF2-40B4-BE49-F238E27FC236}">
                  <a16:creationId xmlns:a16="http://schemas.microsoft.com/office/drawing/2014/main" id="{D79141C0-C76C-A2CF-BA71-4232B91877A2}"/>
                </a:ext>
              </a:extLst>
            </p:cNvPr>
            <p:cNvSpPr txBox="1"/>
            <p:nvPr/>
          </p:nvSpPr>
          <p:spPr>
            <a:xfrm>
              <a:off x="7671401" y="5162001"/>
              <a:ext cx="2231296"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tl/>
                </a:rPr>
                <a:t>المساءلة</a:t>
              </a:r>
            </a:p>
          </p:txBody>
        </p:sp>
        <p:sp>
          <p:nvSpPr>
            <p:cNvPr id="19" name="TextBox 18">
              <a:extLst>
                <a:ext uri="{FF2B5EF4-FFF2-40B4-BE49-F238E27FC236}">
                  <a16:creationId xmlns:a16="http://schemas.microsoft.com/office/drawing/2014/main" id="{34022C9D-CD48-6AD8-3B68-359EC6511B5D}"/>
                </a:ext>
              </a:extLst>
            </p:cNvPr>
            <p:cNvSpPr txBox="1"/>
            <p:nvPr/>
          </p:nvSpPr>
          <p:spPr>
            <a:xfrm>
              <a:off x="6876575" y="3021362"/>
              <a:ext cx="1589652" cy="52322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المشاركة</a:t>
              </a:r>
              <a:br>
                <a:rPr kumimoji="0" lang="en-IN"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b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الوجدانية</a:t>
              </a:r>
            </a:p>
          </p:txBody>
        </p:sp>
      </p:grpSp>
      <p:sp>
        <p:nvSpPr>
          <p:cNvPr id="21" name="TextBox 20">
            <a:extLst>
              <a:ext uri="{FF2B5EF4-FFF2-40B4-BE49-F238E27FC236}">
                <a16:creationId xmlns:a16="http://schemas.microsoft.com/office/drawing/2014/main" id="{CA2B030E-72AB-82C0-5358-9864CC4B39A6}"/>
              </a:ext>
            </a:extLst>
          </p:cNvPr>
          <p:cNvSpPr txBox="1"/>
          <p:nvPr/>
        </p:nvSpPr>
        <p:spPr>
          <a:xfrm>
            <a:off x="7387946" y="4398130"/>
            <a:ext cx="743111"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المثابرة</a:t>
            </a:r>
          </a:p>
        </p:txBody>
      </p:sp>
    </p:spTree>
    <p:extLst>
      <p:ext uri="{BB962C8B-B14F-4D97-AF65-F5344CB8AC3E}">
        <p14:creationId xmlns:p14="http://schemas.microsoft.com/office/powerpoint/2010/main" val="1845479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51C07-0D67-9FF6-655A-B47B143EC19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6BDD327-2EE3-628E-849E-8745A3BC6FBE}"/>
              </a:ext>
            </a:extLst>
          </p:cNvPr>
          <p:cNvSpPr>
            <a:spLocks noGrp="1"/>
          </p:cNvSpPr>
          <p:nvPr>
            <p:ph type="body" sz="quarter" idx="11"/>
          </p:nvPr>
        </p:nvSpPr>
        <p:spPr/>
        <p:txBody>
          <a:bodyPr rtlCol="1"/>
          <a:lstStyle/>
          <a:p>
            <a:pPr rtl="1"/>
            <a:r>
              <a:rPr lang="ar-xm" dirty="0">
                <a:rtl/>
              </a:rPr>
              <a:t>ما المقصود بكلمة "قائد"؟</a:t>
            </a:r>
          </a:p>
        </p:txBody>
      </p:sp>
      <p:sp>
        <p:nvSpPr>
          <p:cNvPr id="4" name="Text Placeholder 3">
            <a:extLst>
              <a:ext uri="{FF2B5EF4-FFF2-40B4-BE49-F238E27FC236}">
                <a16:creationId xmlns:a16="http://schemas.microsoft.com/office/drawing/2014/main" id="{EE9F8F7A-9692-6DC3-689D-D9CA156ECD13}"/>
              </a:ext>
            </a:extLst>
          </p:cNvPr>
          <p:cNvSpPr>
            <a:spLocks noGrp="1"/>
          </p:cNvSpPr>
          <p:nvPr>
            <p:ph type="body" sz="quarter" idx="13"/>
          </p:nvPr>
        </p:nvSpPr>
        <p:spPr/>
        <p:txBody>
          <a:bodyPr rtlCol="1"/>
          <a:lstStyle/>
          <a:p>
            <a:pPr rtl="1"/>
            <a:r>
              <a:rPr lang="ar-xm" dirty="0">
                <a:rtl/>
              </a:rPr>
              <a:t>اليوم الأول</a:t>
            </a:r>
          </a:p>
        </p:txBody>
      </p:sp>
      <p:graphicFrame>
        <p:nvGraphicFramePr>
          <p:cNvPr id="17" name="Table 16">
            <a:extLst>
              <a:ext uri="{FF2B5EF4-FFF2-40B4-BE49-F238E27FC236}">
                <a16:creationId xmlns:a16="http://schemas.microsoft.com/office/drawing/2014/main" id="{EB49A6FE-0357-B4BD-856D-A4D3F7D92ED4}"/>
              </a:ext>
            </a:extLst>
          </p:cNvPr>
          <p:cNvGraphicFramePr>
            <a:graphicFrameLocks noGrp="1"/>
          </p:cNvGraphicFramePr>
          <p:nvPr>
            <p:extLst>
              <p:ext uri="{D42A27DB-BD31-4B8C-83A1-F6EECF244321}">
                <p14:modId xmlns:p14="http://schemas.microsoft.com/office/powerpoint/2010/main" val="1399299649"/>
              </p:ext>
            </p:extLst>
          </p:nvPr>
        </p:nvGraphicFramePr>
        <p:xfrm>
          <a:off x="669319" y="3362617"/>
          <a:ext cx="5364000" cy="1512000"/>
        </p:xfrm>
        <a:graphic>
          <a:graphicData uri="http://schemas.openxmlformats.org/drawingml/2006/table">
            <a:tbl>
              <a:tblPr rtl="1"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pPr algn="r" rtl="1"/>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pPr algn="r" rtl="1"/>
                      <a:r>
                        <a:rPr lang="ar-xm" sz="1600" b="0" dirty="0">
                          <a:solidFill>
                            <a:schemeClr val="bg1">
                              <a:lumMod val="65000"/>
                            </a:schemeClr>
                          </a:solidFill>
                          <a:latin typeface="Ubuntu" panose="020B0504030602030204" pitchFamily="34" charset="0"/>
                          <a:rtl/>
                        </a:rPr>
                        <a:t>المشاركة الوجدانية</a:t>
                      </a:r>
                    </a:p>
                  </a:txBody>
                  <a:tcPr anchor="ctr">
                    <a:noFill/>
                  </a:tcPr>
                </a:tc>
                <a:tc>
                  <a:txBody>
                    <a:bodyPr/>
                    <a:lstStyle/>
                    <a:p>
                      <a:pPr algn="r" rtl="1"/>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pPr algn="r" rtl="1"/>
                      <a:r>
                        <a:rPr lang="ar-xm" sz="1600" dirty="0">
                          <a:solidFill>
                            <a:schemeClr val="bg1">
                              <a:lumMod val="65000"/>
                            </a:schemeClr>
                          </a:solidFill>
                          <a:latin typeface="Ubuntu" panose="020B0504030602030204" pitchFamily="34" charset="0"/>
                          <a:rtl/>
                        </a:rPr>
                        <a:t>الانفتاح</a:t>
                      </a:r>
                    </a:p>
                  </a:txBody>
                  <a:tcPr anchor="ctr">
                    <a:noFill/>
                  </a:tcPr>
                </a:tc>
                <a:extLst>
                  <a:ext uri="{0D108BD9-81ED-4DB2-BD59-A6C34878D82A}">
                    <a16:rowId xmlns:a16="http://schemas.microsoft.com/office/drawing/2014/main" val="3673986456"/>
                  </a:ext>
                </a:extLst>
              </a:tr>
              <a:tr h="504000">
                <a:tc>
                  <a:txBody>
                    <a:bodyPr/>
                    <a:lstStyle/>
                    <a:p>
                      <a:pPr algn="r" rtl="1"/>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pPr algn="r" rtl="1"/>
                      <a:r>
                        <a:rPr lang="ar-xm" sz="1600" b="0" dirty="0">
                          <a:solidFill>
                            <a:schemeClr val="bg1">
                              <a:lumMod val="65000"/>
                            </a:schemeClr>
                          </a:solidFill>
                          <a:latin typeface="Ubuntu" panose="020B0504030602030204" pitchFamily="34" charset="0"/>
                          <a:rtl/>
                        </a:rPr>
                        <a:t>المثابرة</a:t>
                      </a:r>
                    </a:p>
                  </a:txBody>
                  <a:tcPr anchor="ctr">
                    <a:noFill/>
                  </a:tcPr>
                </a:tc>
                <a:tc>
                  <a:txBody>
                    <a:bodyPr/>
                    <a:lstStyle/>
                    <a:p>
                      <a:pPr algn="r" rtl="1"/>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pPr algn="r" rtl="1"/>
                      <a:r>
                        <a:rPr lang="ar-xm" sz="1600" dirty="0">
                          <a:solidFill>
                            <a:schemeClr val="bg1">
                              <a:lumMod val="65000"/>
                            </a:schemeClr>
                          </a:solidFill>
                          <a:latin typeface="Ubuntu" panose="020B0504030602030204" pitchFamily="34" charset="0"/>
                          <a:rtl/>
                        </a:rPr>
                        <a:t>الشجاعة</a:t>
                      </a:r>
                    </a:p>
                  </a:txBody>
                  <a:tcPr anchor="ctr">
                    <a:noFill/>
                  </a:tcPr>
                </a:tc>
                <a:extLst>
                  <a:ext uri="{0D108BD9-81ED-4DB2-BD59-A6C34878D82A}">
                    <a16:rowId xmlns:a16="http://schemas.microsoft.com/office/drawing/2014/main" val="525698704"/>
                  </a:ext>
                </a:extLst>
              </a:tr>
              <a:tr h="504000">
                <a:tc>
                  <a:txBody>
                    <a:bodyPr/>
                    <a:lstStyle/>
                    <a:p>
                      <a:pPr algn="r" rtl="1"/>
                      <a:endParaRPr lang="en-US" dirty="0">
                        <a:solidFill>
                          <a:srgbClr val="1C9B86"/>
                        </a:solidFill>
                        <a:latin typeface="Ubuntu" panose="020B0504030602030204" pitchFamily="34" charset="0"/>
                      </a:endParaRPr>
                    </a:p>
                  </a:txBody>
                  <a:tcPr>
                    <a:solidFill>
                      <a:srgbClr val="F9914C"/>
                    </a:solidFill>
                  </a:tcPr>
                </a:tc>
                <a:tc>
                  <a:txBody>
                    <a:bodyPr/>
                    <a:lstStyle/>
                    <a:p>
                      <a:pPr algn="r" rtl="1"/>
                      <a:r>
                        <a:rPr lang="ar-xm" sz="1800" b="1" dirty="0">
                          <a:solidFill>
                            <a:srgbClr val="F76200"/>
                          </a:solidFill>
                          <a:latin typeface="Ubuntu" panose="020B0504030602030204" pitchFamily="34" charset="0"/>
                          <a:rtl/>
                        </a:rPr>
                        <a:t>المساءلة</a:t>
                      </a:r>
                    </a:p>
                  </a:txBody>
                  <a:tcPr anchor="ctr">
                    <a:noFill/>
                  </a:tcPr>
                </a:tc>
                <a:tc>
                  <a:txBody>
                    <a:bodyPr/>
                    <a:lstStyle/>
                    <a:p>
                      <a:pPr algn="r" rtl="1"/>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pPr algn="r" rtl="1"/>
                      <a:r>
                        <a:rPr lang="ar-xm" sz="1600" dirty="0">
                          <a:solidFill>
                            <a:schemeClr val="bg1">
                              <a:lumMod val="65000"/>
                            </a:schemeClr>
                          </a:solidFill>
                          <a:latin typeface="Ubuntu" panose="020B0504030602030204" pitchFamily="34" charset="0"/>
                          <a:rtl/>
                        </a:rPr>
                        <a:t>الابتكار</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D73D3C42-6AF9-D405-3F97-524E8E869941}"/>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44617500-3D5A-7413-2C4E-9285CCA48F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20537D4B-54D3-78DB-4655-BF678B1A7B23}"/>
                </a:ext>
              </a:extLst>
            </p:cNvPr>
            <p:cNvSpPr txBox="1"/>
            <p:nvPr/>
          </p:nvSpPr>
          <p:spPr>
            <a:xfrm>
              <a:off x="8037577" y="2293338"/>
              <a:ext cx="1473544"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الانفتاح</a:t>
              </a:r>
            </a:p>
          </p:txBody>
        </p:sp>
        <p:sp>
          <p:nvSpPr>
            <p:cNvPr id="10" name="TextBox 9">
              <a:extLst>
                <a:ext uri="{FF2B5EF4-FFF2-40B4-BE49-F238E27FC236}">
                  <a16:creationId xmlns:a16="http://schemas.microsoft.com/office/drawing/2014/main" id="{C4FA5CD2-0D44-9220-8D68-400DC7036AC5}"/>
                </a:ext>
              </a:extLst>
            </p:cNvPr>
            <p:cNvSpPr txBox="1"/>
            <p:nvPr/>
          </p:nvSpPr>
          <p:spPr>
            <a:xfrm>
              <a:off x="9231129" y="3021362"/>
              <a:ext cx="1343136"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الشجاعة</a:t>
              </a:r>
            </a:p>
          </p:txBody>
        </p:sp>
        <p:sp>
          <p:nvSpPr>
            <p:cNvPr id="16" name="TextBox 15">
              <a:extLst>
                <a:ext uri="{FF2B5EF4-FFF2-40B4-BE49-F238E27FC236}">
                  <a16:creationId xmlns:a16="http://schemas.microsoft.com/office/drawing/2014/main" id="{8BA40B09-0F36-AE4E-6B4E-98FCC5266D34}"/>
                </a:ext>
              </a:extLst>
            </p:cNvPr>
            <p:cNvSpPr txBox="1"/>
            <p:nvPr/>
          </p:nvSpPr>
          <p:spPr>
            <a:xfrm>
              <a:off x="9164520" y="4373766"/>
              <a:ext cx="1710440"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tl/>
                </a:rPr>
                <a:t>الابتكار</a:t>
              </a:r>
            </a:p>
          </p:txBody>
        </p:sp>
        <p:sp>
          <p:nvSpPr>
            <p:cNvPr id="18" name="TextBox 17">
              <a:extLst>
                <a:ext uri="{FF2B5EF4-FFF2-40B4-BE49-F238E27FC236}">
                  <a16:creationId xmlns:a16="http://schemas.microsoft.com/office/drawing/2014/main" id="{F114D042-C808-C4F7-53D9-D2A17137EECC}"/>
                </a:ext>
              </a:extLst>
            </p:cNvPr>
            <p:cNvSpPr txBox="1"/>
            <p:nvPr/>
          </p:nvSpPr>
          <p:spPr>
            <a:xfrm>
              <a:off x="7671401" y="5162001"/>
              <a:ext cx="2231296"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tl/>
                </a:rPr>
                <a:t>المساءلة</a:t>
              </a:r>
            </a:p>
          </p:txBody>
        </p:sp>
        <p:sp>
          <p:nvSpPr>
            <p:cNvPr id="19" name="TextBox 18">
              <a:extLst>
                <a:ext uri="{FF2B5EF4-FFF2-40B4-BE49-F238E27FC236}">
                  <a16:creationId xmlns:a16="http://schemas.microsoft.com/office/drawing/2014/main" id="{BD8E13F1-AA13-62A1-303B-3B23C7577450}"/>
                </a:ext>
              </a:extLst>
            </p:cNvPr>
            <p:cNvSpPr txBox="1"/>
            <p:nvPr/>
          </p:nvSpPr>
          <p:spPr>
            <a:xfrm>
              <a:off x="6876575" y="3021362"/>
              <a:ext cx="1589652" cy="52322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المشاركة</a:t>
              </a:r>
              <a:br>
                <a:rPr kumimoji="0" lang="en-IN"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b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الوجدانية</a:t>
              </a:r>
            </a:p>
          </p:txBody>
        </p:sp>
      </p:grpSp>
      <p:sp>
        <p:nvSpPr>
          <p:cNvPr id="21" name="TextBox 20">
            <a:extLst>
              <a:ext uri="{FF2B5EF4-FFF2-40B4-BE49-F238E27FC236}">
                <a16:creationId xmlns:a16="http://schemas.microsoft.com/office/drawing/2014/main" id="{63E58EB3-D819-6C18-6B16-212A920B8B13}"/>
              </a:ext>
            </a:extLst>
          </p:cNvPr>
          <p:cNvSpPr txBox="1"/>
          <p:nvPr/>
        </p:nvSpPr>
        <p:spPr>
          <a:xfrm>
            <a:off x="398120" y="1989100"/>
            <a:ext cx="5906401" cy="523220"/>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xm"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tl/>
              </a:rPr>
              <a:t>مهارات القائد الموحَّد</a:t>
            </a:r>
          </a:p>
        </p:txBody>
      </p:sp>
      <p:sp>
        <p:nvSpPr>
          <p:cNvPr id="22" name="TextBox 21">
            <a:extLst>
              <a:ext uri="{FF2B5EF4-FFF2-40B4-BE49-F238E27FC236}">
                <a16:creationId xmlns:a16="http://schemas.microsoft.com/office/drawing/2014/main" id="{B89DFA3E-70AA-D0A8-55D8-5A82292EB1D6}"/>
              </a:ext>
            </a:extLst>
          </p:cNvPr>
          <p:cNvSpPr txBox="1"/>
          <p:nvPr/>
        </p:nvSpPr>
        <p:spPr>
          <a:xfrm>
            <a:off x="776085" y="2749148"/>
            <a:ext cx="5528436"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xm" sz="1800" b="1" i="0" u="none" strike="noStrike" kern="1200" cap="none" spc="0" normalizeH="0" baseline="0" noProof="0" dirty="0">
                <a:ln>
                  <a:noFill/>
                </a:ln>
                <a:solidFill>
                  <a:srgbClr val="292662"/>
                </a:solidFill>
                <a:effectLst/>
                <a:uLnTx/>
                <a:uFillTx/>
                <a:latin typeface="Ubuntu Light" panose="020B0304030602030204" pitchFamily="34" charset="0"/>
                <a:ea typeface="+mn-ea"/>
                <a:cs typeface="+mn-cs"/>
                <a:rtl/>
              </a:rPr>
              <a:t>ست مهارات يجب أن يتميَّز بها كل قائد لتحقيق النجاح:</a:t>
            </a:r>
          </a:p>
        </p:txBody>
      </p:sp>
      <p:sp>
        <p:nvSpPr>
          <p:cNvPr id="23" name="TextBox 22">
            <a:extLst>
              <a:ext uri="{FF2B5EF4-FFF2-40B4-BE49-F238E27FC236}">
                <a16:creationId xmlns:a16="http://schemas.microsoft.com/office/drawing/2014/main" id="{CA2B030E-72AB-82C0-5358-9864CC4B39A6}"/>
              </a:ext>
            </a:extLst>
          </p:cNvPr>
          <p:cNvSpPr txBox="1"/>
          <p:nvPr/>
        </p:nvSpPr>
        <p:spPr>
          <a:xfrm>
            <a:off x="7387946" y="4398130"/>
            <a:ext cx="743111"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المثابرة</a:t>
            </a:r>
          </a:p>
        </p:txBody>
      </p:sp>
      <p:sp>
        <p:nvSpPr>
          <p:cNvPr id="24" name="Text Placeholder 2">
            <a:extLst>
              <a:ext uri="{FF2B5EF4-FFF2-40B4-BE49-F238E27FC236}">
                <a16:creationId xmlns:a16="http://schemas.microsoft.com/office/drawing/2014/main" id="{8C1926D0-FF22-9164-7721-A9C4C6830B85}"/>
              </a:ext>
            </a:extLst>
          </p:cNvPr>
          <p:cNvSpPr>
            <a:spLocks noGrp="1"/>
          </p:cNvSpPr>
          <p:nvPr>
            <p:ph type="body" sz="quarter" idx="12"/>
          </p:nvPr>
        </p:nvSpPr>
        <p:spPr>
          <a:xfrm>
            <a:off x="9244409" y="575623"/>
            <a:ext cx="528061" cy="356260"/>
          </a:xfrm>
        </p:spPr>
        <p:txBody>
          <a:bodyPr rtlCol="1"/>
          <a:lstStyle/>
          <a:p>
            <a:pPr rtl="1"/>
            <a:r>
              <a:rPr lang="" dirty="0">
                <a:rtl val="0"/>
              </a:rPr>
              <a:t>1.2.</a:t>
            </a:r>
          </a:p>
        </p:txBody>
      </p:sp>
    </p:spTree>
    <p:extLst>
      <p:ext uri="{BB962C8B-B14F-4D97-AF65-F5344CB8AC3E}">
        <p14:creationId xmlns:p14="http://schemas.microsoft.com/office/powerpoint/2010/main" val="7621322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AA8C4-0FBB-0C95-B822-DCE6CB33553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B2932AC-50BC-4D44-94F4-E8C50A002653}"/>
              </a:ext>
            </a:extLst>
          </p:cNvPr>
          <p:cNvSpPr>
            <a:spLocks noGrp="1"/>
          </p:cNvSpPr>
          <p:nvPr>
            <p:ph type="body" sz="quarter" idx="11"/>
          </p:nvPr>
        </p:nvSpPr>
        <p:spPr/>
        <p:txBody>
          <a:bodyPr rtlCol="1"/>
          <a:lstStyle/>
          <a:p>
            <a:pPr rtl="1"/>
            <a:r>
              <a:rPr lang="ar-xm" dirty="0">
                <a:rtl/>
              </a:rPr>
              <a:t>ما المقصود بكلمة "قائد"؟</a:t>
            </a:r>
          </a:p>
        </p:txBody>
      </p:sp>
      <p:sp>
        <p:nvSpPr>
          <p:cNvPr id="4" name="Text Placeholder 3">
            <a:extLst>
              <a:ext uri="{FF2B5EF4-FFF2-40B4-BE49-F238E27FC236}">
                <a16:creationId xmlns:a16="http://schemas.microsoft.com/office/drawing/2014/main" id="{E5CAFAE8-D4AB-D237-2F63-E2BC8572F7B3}"/>
              </a:ext>
            </a:extLst>
          </p:cNvPr>
          <p:cNvSpPr>
            <a:spLocks noGrp="1"/>
          </p:cNvSpPr>
          <p:nvPr>
            <p:ph type="body" sz="quarter" idx="13"/>
          </p:nvPr>
        </p:nvSpPr>
        <p:spPr/>
        <p:txBody>
          <a:bodyPr rtlCol="1"/>
          <a:lstStyle/>
          <a:p>
            <a:pPr rtl="1"/>
            <a:r>
              <a:rPr lang="ar-xm" dirty="0">
                <a:rtl/>
              </a:rPr>
              <a:t>اليوم الأول</a:t>
            </a:r>
          </a:p>
        </p:txBody>
      </p:sp>
      <p:graphicFrame>
        <p:nvGraphicFramePr>
          <p:cNvPr id="17" name="Table 16">
            <a:extLst>
              <a:ext uri="{FF2B5EF4-FFF2-40B4-BE49-F238E27FC236}">
                <a16:creationId xmlns:a16="http://schemas.microsoft.com/office/drawing/2014/main" id="{9E66E250-0E1B-CD55-C0C1-9A783E51580D}"/>
              </a:ext>
            </a:extLst>
          </p:cNvPr>
          <p:cNvGraphicFramePr>
            <a:graphicFrameLocks noGrp="1"/>
          </p:cNvGraphicFramePr>
          <p:nvPr>
            <p:extLst>
              <p:ext uri="{D42A27DB-BD31-4B8C-83A1-F6EECF244321}">
                <p14:modId xmlns:p14="http://schemas.microsoft.com/office/powerpoint/2010/main" val="3883834207"/>
              </p:ext>
            </p:extLst>
          </p:nvPr>
        </p:nvGraphicFramePr>
        <p:xfrm>
          <a:off x="669318" y="3362617"/>
          <a:ext cx="5364000" cy="1512000"/>
        </p:xfrm>
        <a:graphic>
          <a:graphicData uri="http://schemas.openxmlformats.org/drawingml/2006/table">
            <a:tbl>
              <a:tblPr rtl="1"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pPr algn="r" rtl="1"/>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pPr algn="r" rtl="1"/>
                      <a:r>
                        <a:rPr lang="ar-xm" sz="1600" b="0" dirty="0">
                          <a:solidFill>
                            <a:schemeClr val="bg1">
                              <a:lumMod val="65000"/>
                            </a:schemeClr>
                          </a:solidFill>
                          <a:latin typeface="Ubuntu" panose="020B0504030602030204" pitchFamily="34" charset="0"/>
                          <a:rtl/>
                        </a:rPr>
                        <a:t>المشاركة الوجدانية</a:t>
                      </a:r>
                    </a:p>
                  </a:txBody>
                  <a:tcPr anchor="ctr">
                    <a:noFill/>
                  </a:tcPr>
                </a:tc>
                <a:tc>
                  <a:txBody>
                    <a:bodyPr/>
                    <a:lstStyle/>
                    <a:p>
                      <a:pPr algn="r" rtl="1"/>
                      <a:endParaRPr lang="en-US" dirty="0">
                        <a:solidFill>
                          <a:srgbClr val="FF0000"/>
                        </a:solidFill>
                        <a:latin typeface="Ubuntu" panose="020B0504030602030204" pitchFamily="34" charset="0"/>
                      </a:endParaRPr>
                    </a:p>
                  </a:txBody>
                  <a:tcPr>
                    <a:solidFill>
                      <a:srgbClr val="1BB4E4"/>
                    </a:solidFill>
                  </a:tcPr>
                </a:tc>
                <a:tc>
                  <a:txBody>
                    <a:bodyPr/>
                    <a:lstStyle/>
                    <a:p>
                      <a:pPr algn="r" rtl="1"/>
                      <a:r>
                        <a:rPr lang="ar-xm" sz="1800" b="1" dirty="0">
                          <a:solidFill>
                            <a:srgbClr val="1BB4E4"/>
                          </a:solidFill>
                          <a:latin typeface="Ubuntu" panose="020B0504030602030204" pitchFamily="34" charset="0"/>
                          <a:rtl/>
                        </a:rPr>
                        <a:t>الانفتاح</a:t>
                      </a:r>
                    </a:p>
                  </a:txBody>
                  <a:tcPr anchor="ctr">
                    <a:noFill/>
                  </a:tcPr>
                </a:tc>
                <a:extLst>
                  <a:ext uri="{0D108BD9-81ED-4DB2-BD59-A6C34878D82A}">
                    <a16:rowId xmlns:a16="http://schemas.microsoft.com/office/drawing/2014/main" val="3673986456"/>
                  </a:ext>
                </a:extLst>
              </a:tr>
              <a:tr h="504000">
                <a:tc>
                  <a:txBody>
                    <a:bodyPr/>
                    <a:lstStyle/>
                    <a:p>
                      <a:pPr algn="r" rtl="1"/>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pPr algn="r" rtl="1"/>
                      <a:r>
                        <a:rPr lang="ar-xm" sz="1600" b="0" dirty="0">
                          <a:solidFill>
                            <a:schemeClr val="bg1">
                              <a:lumMod val="65000"/>
                            </a:schemeClr>
                          </a:solidFill>
                          <a:latin typeface="Ubuntu" panose="020B0504030602030204" pitchFamily="34" charset="0"/>
                          <a:rtl/>
                        </a:rPr>
                        <a:t>المثابرة</a:t>
                      </a:r>
                    </a:p>
                  </a:txBody>
                  <a:tcPr anchor="ctr">
                    <a:noFill/>
                  </a:tcPr>
                </a:tc>
                <a:tc>
                  <a:txBody>
                    <a:bodyPr/>
                    <a:lstStyle/>
                    <a:p>
                      <a:pPr algn="r" rtl="1"/>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pPr algn="r" rtl="1"/>
                      <a:r>
                        <a:rPr lang="ar-xm" sz="1600" dirty="0">
                          <a:solidFill>
                            <a:schemeClr val="bg1">
                              <a:lumMod val="65000"/>
                            </a:schemeClr>
                          </a:solidFill>
                          <a:latin typeface="Ubuntu" panose="020B0504030602030204" pitchFamily="34" charset="0"/>
                          <a:rtl/>
                        </a:rPr>
                        <a:t>الشجاعة</a:t>
                      </a:r>
                    </a:p>
                  </a:txBody>
                  <a:tcPr anchor="ctr">
                    <a:noFill/>
                  </a:tcPr>
                </a:tc>
                <a:extLst>
                  <a:ext uri="{0D108BD9-81ED-4DB2-BD59-A6C34878D82A}">
                    <a16:rowId xmlns:a16="http://schemas.microsoft.com/office/drawing/2014/main" val="525698704"/>
                  </a:ext>
                </a:extLst>
              </a:tr>
              <a:tr h="504000">
                <a:tc>
                  <a:txBody>
                    <a:bodyPr/>
                    <a:lstStyle/>
                    <a:p>
                      <a:pPr algn="r" rtl="1"/>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pPr algn="r" rtl="1"/>
                      <a:r>
                        <a:rPr lang="ar-xm" sz="1600" b="0" dirty="0">
                          <a:solidFill>
                            <a:schemeClr val="bg1">
                              <a:lumMod val="65000"/>
                            </a:schemeClr>
                          </a:solidFill>
                          <a:latin typeface="Ubuntu" panose="020B0504030602030204" pitchFamily="34" charset="0"/>
                          <a:rtl/>
                        </a:rPr>
                        <a:t>المساءلة</a:t>
                      </a:r>
                    </a:p>
                  </a:txBody>
                  <a:tcPr anchor="ctr">
                    <a:noFill/>
                  </a:tcPr>
                </a:tc>
                <a:tc>
                  <a:txBody>
                    <a:bodyPr/>
                    <a:lstStyle/>
                    <a:p>
                      <a:pPr algn="r" rtl="1"/>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pPr algn="r" rtl="1"/>
                      <a:r>
                        <a:rPr lang="ar-xm" sz="1600" dirty="0">
                          <a:solidFill>
                            <a:schemeClr val="bg1">
                              <a:lumMod val="65000"/>
                            </a:schemeClr>
                          </a:solidFill>
                          <a:latin typeface="Ubuntu" panose="020B0504030602030204" pitchFamily="34" charset="0"/>
                          <a:rtl/>
                        </a:rPr>
                        <a:t>الابتكار</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537C0931-9965-0CC2-0EBA-B008EF76120E}"/>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95803BE1-B661-5F71-3251-C52249070C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DB5EB96D-ACD9-F9A4-D523-468B9B4C723F}"/>
                </a:ext>
              </a:extLst>
            </p:cNvPr>
            <p:cNvSpPr txBox="1"/>
            <p:nvPr/>
          </p:nvSpPr>
          <p:spPr>
            <a:xfrm>
              <a:off x="8037577" y="2293338"/>
              <a:ext cx="1473544"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الانفتاح</a:t>
              </a:r>
            </a:p>
          </p:txBody>
        </p:sp>
        <p:sp>
          <p:nvSpPr>
            <p:cNvPr id="10" name="TextBox 9">
              <a:extLst>
                <a:ext uri="{FF2B5EF4-FFF2-40B4-BE49-F238E27FC236}">
                  <a16:creationId xmlns:a16="http://schemas.microsoft.com/office/drawing/2014/main" id="{FE366CE0-060A-CBFB-BDE0-972D59FE39BD}"/>
                </a:ext>
              </a:extLst>
            </p:cNvPr>
            <p:cNvSpPr txBox="1"/>
            <p:nvPr/>
          </p:nvSpPr>
          <p:spPr>
            <a:xfrm>
              <a:off x="9231129" y="3021362"/>
              <a:ext cx="1343136"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الشجاعة</a:t>
              </a:r>
            </a:p>
          </p:txBody>
        </p:sp>
        <p:sp>
          <p:nvSpPr>
            <p:cNvPr id="16" name="TextBox 15">
              <a:extLst>
                <a:ext uri="{FF2B5EF4-FFF2-40B4-BE49-F238E27FC236}">
                  <a16:creationId xmlns:a16="http://schemas.microsoft.com/office/drawing/2014/main" id="{AF91EEDA-B4D6-5FDC-321C-92B8CD1358DB}"/>
                </a:ext>
              </a:extLst>
            </p:cNvPr>
            <p:cNvSpPr txBox="1"/>
            <p:nvPr/>
          </p:nvSpPr>
          <p:spPr>
            <a:xfrm>
              <a:off x="9164520" y="4373766"/>
              <a:ext cx="1710440"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tl/>
                </a:rPr>
                <a:t>الابتكار</a:t>
              </a:r>
            </a:p>
          </p:txBody>
        </p:sp>
        <p:sp>
          <p:nvSpPr>
            <p:cNvPr id="18" name="TextBox 17">
              <a:extLst>
                <a:ext uri="{FF2B5EF4-FFF2-40B4-BE49-F238E27FC236}">
                  <a16:creationId xmlns:a16="http://schemas.microsoft.com/office/drawing/2014/main" id="{D27C6FA1-A4D3-204F-AE7B-2E6D9CAC2425}"/>
                </a:ext>
              </a:extLst>
            </p:cNvPr>
            <p:cNvSpPr txBox="1"/>
            <p:nvPr/>
          </p:nvSpPr>
          <p:spPr>
            <a:xfrm>
              <a:off x="7671401" y="5162001"/>
              <a:ext cx="2231296"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tl/>
                </a:rPr>
                <a:t>المساءلة</a:t>
              </a:r>
            </a:p>
          </p:txBody>
        </p:sp>
        <p:sp>
          <p:nvSpPr>
            <p:cNvPr id="19" name="TextBox 18">
              <a:extLst>
                <a:ext uri="{FF2B5EF4-FFF2-40B4-BE49-F238E27FC236}">
                  <a16:creationId xmlns:a16="http://schemas.microsoft.com/office/drawing/2014/main" id="{5E9CBFB5-6F1A-C11E-6D1B-6794D65EF710}"/>
                </a:ext>
              </a:extLst>
            </p:cNvPr>
            <p:cNvSpPr txBox="1"/>
            <p:nvPr/>
          </p:nvSpPr>
          <p:spPr>
            <a:xfrm>
              <a:off x="6876575" y="3021362"/>
              <a:ext cx="1589652" cy="52322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المشاركة</a:t>
              </a:r>
              <a:br>
                <a:rPr kumimoji="0" lang="en-IN"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b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الوجدانية</a:t>
              </a:r>
            </a:p>
          </p:txBody>
        </p:sp>
      </p:grpSp>
      <p:sp>
        <p:nvSpPr>
          <p:cNvPr id="21" name="TextBox 20">
            <a:extLst>
              <a:ext uri="{FF2B5EF4-FFF2-40B4-BE49-F238E27FC236}">
                <a16:creationId xmlns:a16="http://schemas.microsoft.com/office/drawing/2014/main" id="{CA2B030E-72AB-82C0-5358-9864CC4B39A6}"/>
              </a:ext>
            </a:extLst>
          </p:cNvPr>
          <p:cNvSpPr txBox="1"/>
          <p:nvPr/>
        </p:nvSpPr>
        <p:spPr>
          <a:xfrm>
            <a:off x="7387946" y="4398130"/>
            <a:ext cx="743111"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المثابرة</a:t>
            </a:r>
          </a:p>
        </p:txBody>
      </p:sp>
      <p:sp>
        <p:nvSpPr>
          <p:cNvPr id="22" name="TextBox 21">
            <a:extLst>
              <a:ext uri="{FF2B5EF4-FFF2-40B4-BE49-F238E27FC236}">
                <a16:creationId xmlns:a16="http://schemas.microsoft.com/office/drawing/2014/main" id="{63E58EB3-D819-6C18-6B16-212A920B8B13}"/>
              </a:ext>
            </a:extLst>
          </p:cNvPr>
          <p:cNvSpPr txBox="1"/>
          <p:nvPr/>
        </p:nvSpPr>
        <p:spPr>
          <a:xfrm>
            <a:off x="398120" y="1989100"/>
            <a:ext cx="5906401" cy="523220"/>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xm"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tl/>
              </a:rPr>
              <a:t>مهارات القائد الموحَّد</a:t>
            </a:r>
          </a:p>
        </p:txBody>
      </p:sp>
      <p:sp>
        <p:nvSpPr>
          <p:cNvPr id="23" name="TextBox 22">
            <a:extLst>
              <a:ext uri="{FF2B5EF4-FFF2-40B4-BE49-F238E27FC236}">
                <a16:creationId xmlns:a16="http://schemas.microsoft.com/office/drawing/2014/main" id="{B89DFA3E-70AA-D0A8-55D8-5A82292EB1D6}"/>
              </a:ext>
            </a:extLst>
          </p:cNvPr>
          <p:cNvSpPr txBox="1"/>
          <p:nvPr/>
        </p:nvSpPr>
        <p:spPr>
          <a:xfrm>
            <a:off x="776085" y="2749148"/>
            <a:ext cx="5528436"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xm" sz="1800" b="1" i="0" u="none" strike="noStrike" kern="1200" cap="none" spc="0" normalizeH="0" baseline="0" noProof="0" dirty="0">
                <a:ln>
                  <a:noFill/>
                </a:ln>
                <a:solidFill>
                  <a:srgbClr val="292662"/>
                </a:solidFill>
                <a:effectLst/>
                <a:uLnTx/>
                <a:uFillTx/>
                <a:latin typeface="Ubuntu Light" panose="020B0304030602030204" pitchFamily="34" charset="0"/>
                <a:ea typeface="+mn-ea"/>
                <a:cs typeface="+mn-cs"/>
                <a:rtl/>
              </a:rPr>
              <a:t>ست مهارات يجب أن يتميَّز بها كل قائد لتحقيق النجاح:</a:t>
            </a:r>
          </a:p>
        </p:txBody>
      </p:sp>
      <p:sp>
        <p:nvSpPr>
          <p:cNvPr id="25" name="Text Placeholder 2">
            <a:extLst>
              <a:ext uri="{FF2B5EF4-FFF2-40B4-BE49-F238E27FC236}">
                <a16:creationId xmlns:a16="http://schemas.microsoft.com/office/drawing/2014/main" id="{8C1926D0-FF22-9164-7721-A9C4C6830B85}"/>
              </a:ext>
            </a:extLst>
          </p:cNvPr>
          <p:cNvSpPr>
            <a:spLocks noGrp="1"/>
          </p:cNvSpPr>
          <p:nvPr>
            <p:ph type="body" sz="quarter" idx="12"/>
          </p:nvPr>
        </p:nvSpPr>
        <p:spPr>
          <a:xfrm>
            <a:off x="9244409" y="575623"/>
            <a:ext cx="528061" cy="356260"/>
          </a:xfrm>
        </p:spPr>
        <p:txBody>
          <a:bodyPr rtlCol="1"/>
          <a:lstStyle/>
          <a:p>
            <a:pPr rtl="1"/>
            <a:r>
              <a:rPr lang="" dirty="0">
                <a:rtl val="0"/>
              </a:rPr>
              <a:t>1.2.</a:t>
            </a:r>
          </a:p>
        </p:txBody>
      </p:sp>
    </p:spTree>
    <p:extLst>
      <p:ext uri="{BB962C8B-B14F-4D97-AF65-F5344CB8AC3E}">
        <p14:creationId xmlns:p14="http://schemas.microsoft.com/office/powerpoint/2010/main" val="1967625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D6B9F-8127-A614-BFAB-AFE059B7F16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6D49A73-CB52-21ED-81E1-9DDF84F858C0}"/>
              </a:ext>
            </a:extLst>
          </p:cNvPr>
          <p:cNvSpPr>
            <a:spLocks noGrp="1"/>
          </p:cNvSpPr>
          <p:nvPr>
            <p:ph type="body" sz="quarter" idx="11"/>
          </p:nvPr>
        </p:nvSpPr>
        <p:spPr/>
        <p:txBody>
          <a:bodyPr rtlCol="1"/>
          <a:lstStyle/>
          <a:p>
            <a:pPr rtl="1"/>
            <a:r>
              <a:rPr lang="ar-xm" dirty="0">
                <a:rtl/>
              </a:rPr>
              <a:t>ما المقصود بكلمة "قائد"؟</a:t>
            </a:r>
          </a:p>
        </p:txBody>
      </p:sp>
      <p:sp>
        <p:nvSpPr>
          <p:cNvPr id="4" name="Text Placeholder 3">
            <a:extLst>
              <a:ext uri="{FF2B5EF4-FFF2-40B4-BE49-F238E27FC236}">
                <a16:creationId xmlns:a16="http://schemas.microsoft.com/office/drawing/2014/main" id="{1A429C71-9CDA-F55A-5664-314A60A3923E}"/>
              </a:ext>
            </a:extLst>
          </p:cNvPr>
          <p:cNvSpPr>
            <a:spLocks noGrp="1"/>
          </p:cNvSpPr>
          <p:nvPr>
            <p:ph type="body" sz="quarter" idx="13"/>
          </p:nvPr>
        </p:nvSpPr>
        <p:spPr/>
        <p:txBody>
          <a:bodyPr rtlCol="1"/>
          <a:lstStyle/>
          <a:p>
            <a:pPr rtl="1"/>
            <a:r>
              <a:rPr lang="ar-xm" dirty="0">
                <a:rtl/>
              </a:rPr>
              <a:t>اليوم الأول</a:t>
            </a:r>
          </a:p>
        </p:txBody>
      </p:sp>
      <p:graphicFrame>
        <p:nvGraphicFramePr>
          <p:cNvPr id="17" name="Table 16">
            <a:extLst>
              <a:ext uri="{FF2B5EF4-FFF2-40B4-BE49-F238E27FC236}">
                <a16:creationId xmlns:a16="http://schemas.microsoft.com/office/drawing/2014/main" id="{F918D467-AC8A-864B-7886-611178D5E913}"/>
              </a:ext>
            </a:extLst>
          </p:cNvPr>
          <p:cNvGraphicFramePr>
            <a:graphicFrameLocks noGrp="1"/>
          </p:cNvGraphicFramePr>
          <p:nvPr>
            <p:extLst>
              <p:ext uri="{D42A27DB-BD31-4B8C-83A1-F6EECF244321}">
                <p14:modId xmlns:p14="http://schemas.microsoft.com/office/powerpoint/2010/main" val="885823607"/>
              </p:ext>
            </p:extLst>
          </p:nvPr>
        </p:nvGraphicFramePr>
        <p:xfrm>
          <a:off x="669318" y="3362617"/>
          <a:ext cx="5364000" cy="1512000"/>
        </p:xfrm>
        <a:graphic>
          <a:graphicData uri="http://schemas.openxmlformats.org/drawingml/2006/table">
            <a:tbl>
              <a:tblPr rtl="1"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pPr algn="r" rtl="1"/>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pPr algn="r" rtl="1"/>
                      <a:r>
                        <a:rPr lang="ar-xm" sz="1600" b="0" dirty="0">
                          <a:solidFill>
                            <a:schemeClr val="bg1">
                              <a:lumMod val="65000"/>
                            </a:schemeClr>
                          </a:solidFill>
                          <a:latin typeface="Ubuntu" panose="020B0504030602030204" pitchFamily="34" charset="0"/>
                          <a:rtl/>
                        </a:rPr>
                        <a:t>المشاركة الوجدانية</a:t>
                      </a:r>
                    </a:p>
                  </a:txBody>
                  <a:tcPr anchor="ctr">
                    <a:noFill/>
                  </a:tcPr>
                </a:tc>
                <a:tc>
                  <a:txBody>
                    <a:bodyPr/>
                    <a:lstStyle/>
                    <a:p>
                      <a:pPr algn="r" rtl="1"/>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pPr algn="r" rtl="1"/>
                      <a:r>
                        <a:rPr lang="ar-xm" sz="1600" dirty="0">
                          <a:solidFill>
                            <a:schemeClr val="bg1">
                              <a:lumMod val="65000"/>
                            </a:schemeClr>
                          </a:solidFill>
                          <a:latin typeface="Ubuntu" panose="020B0504030602030204" pitchFamily="34" charset="0"/>
                          <a:rtl/>
                        </a:rPr>
                        <a:t>الانفتاح</a:t>
                      </a:r>
                    </a:p>
                  </a:txBody>
                  <a:tcPr anchor="ctr">
                    <a:noFill/>
                  </a:tcPr>
                </a:tc>
                <a:extLst>
                  <a:ext uri="{0D108BD9-81ED-4DB2-BD59-A6C34878D82A}">
                    <a16:rowId xmlns:a16="http://schemas.microsoft.com/office/drawing/2014/main" val="3673986456"/>
                  </a:ext>
                </a:extLst>
              </a:tr>
              <a:tr h="504000">
                <a:tc>
                  <a:txBody>
                    <a:bodyPr/>
                    <a:lstStyle/>
                    <a:p>
                      <a:pPr algn="r" rtl="1"/>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pPr algn="r" rtl="1"/>
                      <a:r>
                        <a:rPr lang="ar-xm" sz="1600" b="0" dirty="0">
                          <a:solidFill>
                            <a:schemeClr val="bg1">
                              <a:lumMod val="65000"/>
                            </a:schemeClr>
                          </a:solidFill>
                          <a:latin typeface="Ubuntu" panose="020B0504030602030204" pitchFamily="34" charset="0"/>
                          <a:rtl/>
                        </a:rPr>
                        <a:t>المثابرة</a:t>
                      </a:r>
                    </a:p>
                  </a:txBody>
                  <a:tcPr anchor="ctr">
                    <a:noFill/>
                  </a:tcPr>
                </a:tc>
                <a:tc>
                  <a:txBody>
                    <a:bodyPr/>
                    <a:lstStyle/>
                    <a:p>
                      <a:pPr algn="r" rtl="1"/>
                      <a:endParaRPr lang="en-US" dirty="0">
                        <a:solidFill>
                          <a:srgbClr val="1D417F"/>
                        </a:solidFill>
                        <a:latin typeface="Ubuntu" panose="020B0504030602030204" pitchFamily="34" charset="0"/>
                      </a:endParaRPr>
                    </a:p>
                  </a:txBody>
                  <a:tcPr>
                    <a:solidFill>
                      <a:srgbClr val="B81BAF"/>
                    </a:solidFill>
                  </a:tcPr>
                </a:tc>
                <a:tc>
                  <a:txBody>
                    <a:bodyPr/>
                    <a:lstStyle/>
                    <a:p>
                      <a:pPr algn="r" rtl="1"/>
                      <a:r>
                        <a:rPr lang="ar-xm" sz="1800" b="1" dirty="0">
                          <a:solidFill>
                            <a:srgbClr val="B81BAF"/>
                          </a:solidFill>
                          <a:latin typeface="Ubuntu" panose="020B0504030602030204" pitchFamily="34" charset="0"/>
                          <a:rtl/>
                        </a:rPr>
                        <a:t>الشجاعة</a:t>
                      </a:r>
                    </a:p>
                  </a:txBody>
                  <a:tcPr anchor="ctr">
                    <a:noFill/>
                  </a:tcPr>
                </a:tc>
                <a:extLst>
                  <a:ext uri="{0D108BD9-81ED-4DB2-BD59-A6C34878D82A}">
                    <a16:rowId xmlns:a16="http://schemas.microsoft.com/office/drawing/2014/main" val="525698704"/>
                  </a:ext>
                </a:extLst>
              </a:tr>
              <a:tr h="504000">
                <a:tc>
                  <a:txBody>
                    <a:bodyPr/>
                    <a:lstStyle/>
                    <a:p>
                      <a:pPr algn="r" rtl="1"/>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pPr algn="r" rtl="1"/>
                      <a:r>
                        <a:rPr lang="ar-xm" sz="1600" b="0" dirty="0">
                          <a:solidFill>
                            <a:schemeClr val="bg1">
                              <a:lumMod val="65000"/>
                            </a:schemeClr>
                          </a:solidFill>
                          <a:latin typeface="Ubuntu" panose="020B0504030602030204" pitchFamily="34" charset="0"/>
                          <a:rtl/>
                        </a:rPr>
                        <a:t>المساءلة</a:t>
                      </a:r>
                    </a:p>
                  </a:txBody>
                  <a:tcPr anchor="ctr">
                    <a:noFill/>
                  </a:tcPr>
                </a:tc>
                <a:tc>
                  <a:txBody>
                    <a:bodyPr/>
                    <a:lstStyle/>
                    <a:p>
                      <a:pPr algn="r" rtl="1"/>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pPr algn="r" rtl="1"/>
                      <a:r>
                        <a:rPr lang="ar-xm" sz="1600" dirty="0">
                          <a:solidFill>
                            <a:schemeClr val="bg1">
                              <a:lumMod val="65000"/>
                            </a:schemeClr>
                          </a:solidFill>
                          <a:latin typeface="Ubuntu" panose="020B0504030602030204" pitchFamily="34" charset="0"/>
                          <a:rtl/>
                        </a:rPr>
                        <a:t>الابتكار</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385B3894-D510-38DA-FDCE-E88CCBE4337C}"/>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409D1A7D-5F0C-2EA3-E2BD-AC3B4CB18F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B32DAF28-5F2D-A52B-3E13-0FDB6562C8B9}"/>
                </a:ext>
              </a:extLst>
            </p:cNvPr>
            <p:cNvSpPr txBox="1"/>
            <p:nvPr/>
          </p:nvSpPr>
          <p:spPr>
            <a:xfrm>
              <a:off x="8037577" y="2293338"/>
              <a:ext cx="1473544"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الانفتاح</a:t>
              </a:r>
            </a:p>
          </p:txBody>
        </p:sp>
        <p:sp>
          <p:nvSpPr>
            <p:cNvPr id="10" name="TextBox 9">
              <a:extLst>
                <a:ext uri="{FF2B5EF4-FFF2-40B4-BE49-F238E27FC236}">
                  <a16:creationId xmlns:a16="http://schemas.microsoft.com/office/drawing/2014/main" id="{0344C930-F931-8345-E36A-4FE16B2D2B9F}"/>
                </a:ext>
              </a:extLst>
            </p:cNvPr>
            <p:cNvSpPr txBox="1"/>
            <p:nvPr/>
          </p:nvSpPr>
          <p:spPr>
            <a:xfrm>
              <a:off x="9231129" y="3021362"/>
              <a:ext cx="1343136"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الشجاعة</a:t>
              </a:r>
            </a:p>
          </p:txBody>
        </p:sp>
        <p:sp>
          <p:nvSpPr>
            <p:cNvPr id="16" name="TextBox 15">
              <a:extLst>
                <a:ext uri="{FF2B5EF4-FFF2-40B4-BE49-F238E27FC236}">
                  <a16:creationId xmlns:a16="http://schemas.microsoft.com/office/drawing/2014/main" id="{66320431-8F05-B68C-08B6-FCF39D7EFF03}"/>
                </a:ext>
              </a:extLst>
            </p:cNvPr>
            <p:cNvSpPr txBox="1"/>
            <p:nvPr/>
          </p:nvSpPr>
          <p:spPr>
            <a:xfrm>
              <a:off x="9164520" y="4373766"/>
              <a:ext cx="1710440"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tl/>
                </a:rPr>
                <a:t>الابتكار</a:t>
              </a:r>
            </a:p>
          </p:txBody>
        </p:sp>
        <p:sp>
          <p:nvSpPr>
            <p:cNvPr id="18" name="TextBox 17">
              <a:extLst>
                <a:ext uri="{FF2B5EF4-FFF2-40B4-BE49-F238E27FC236}">
                  <a16:creationId xmlns:a16="http://schemas.microsoft.com/office/drawing/2014/main" id="{F0037834-8749-FF20-1B95-7D5D344EB28B}"/>
                </a:ext>
              </a:extLst>
            </p:cNvPr>
            <p:cNvSpPr txBox="1"/>
            <p:nvPr/>
          </p:nvSpPr>
          <p:spPr>
            <a:xfrm>
              <a:off x="7671401" y="5162001"/>
              <a:ext cx="2231296"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tl/>
                </a:rPr>
                <a:t>المساءلة</a:t>
              </a:r>
            </a:p>
          </p:txBody>
        </p:sp>
        <p:sp>
          <p:nvSpPr>
            <p:cNvPr id="19" name="TextBox 18">
              <a:extLst>
                <a:ext uri="{FF2B5EF4-FFF2-40B4-BE49-F238E27FC236}">
                  <a16:creationId xmlns:a16="http://schemas.microsoft.com/office/drawing/2014/main" id="{BC786216-9D59-458F-F50E-DF7DE747CF42}"/>
                </a:ext>
              </a:extLst>
            </p:cNvPr>
            <p:cNvSpPr txBox="1"/>
            <p:nvPr/>
          </p:nvSpPr>
          <p:spPr>
            <a:xfrm>
              <a:off x="6876575" y="3021362"/>
              <a:ext cx="1589652" cy="52322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المشاركة</a:t>
              </a:r>
              <a:br>
                <a:rPr kumimoji="0" lang="en-IN"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b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الوجدانية</a:t>
              </a:r>
            </a:p>
          </p:txBody>
        </p:sp>
      </p:grpSp>
      <p:sp>
        <p:nvSpPr>
          <p:cNvPr id="21" name="TextBox 20">
            <a:extLst>
              <a:ext uri="{FF2B5EF4-FFF2-40B4-BE49-F238E27FC236}">
                <a16:creationId xmlns:a16="http://schemas.microsoft.com/office/drawing/2014/main" id="{CA2B030E-72AB-82C0-5358-9864CC4B39A6}"/>
              </a:ext>
            </a:extLst>
          </p:cNvPr>
          <p:cNvSpPr txBox="1"/>
          <p:nvPr/>
        </p:nvSpPr>
        <p:spPr>
          <a:xfrm>
            <a:off x="7387946" y="4398130"/>
            <a:ext cx="743111"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المثابرة</a:t>
            </a:r>
          </a:p>
        </p:txBody>
      </p:sp>
      <p:sp>
        <p:nvSpPr>
          <p:cNvPr id="22" name="TextBox 21">
            <a:extLst>
              <a:ext uri="{FF2B5EF4-FFF2-40B4-BE49-F238E27FC236}">
                <a16:creationId xmlns:a16="http://schemas.microsoft.com/office/drawing/2014/main" id="{63E58EB3-D819-6C18-6B16-212A920B8B13}"/>
              </a:ext>
            </a:extLst>
          </p:cNvPr>
          <p:cNvSpPr txBox="1"/>
          <p:nvPr/>
        </p:nvSpPr>
        <p:spPr>
          <a:xfrm>
            <a:off x="398120" y="1989100"/>
            <a:ext cx="5906401" cy="523220"/>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xm"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tl/>
              </a:rPr>
              <a:t>مهارات القائد الموحَّد</a:t>
            </a:r>
          </a:p>
        </p:txBody>
      </p:sp>
      <p:sp>
        <p:nvSpPr>
          <p:cNvPr id="23" name="TextBox 22">
            <a:extLst>
              <a:ext uri="{FF2B5EF4-FFF2-40B4-BE49-F238E27FC236}">
                <a16:creationId xmlns:a16="http://schemas.microsoft.com/office/drawing/2014/main" id="{B89DFA3E-70AA-D0A8-55D8-5A82292EB1D6}"/>
              </a:ext>
            </a:extLst>
          </p:cNvPr>
          <p:cNvSpPr txBox="1"/>
          <p:nvPr/>
        </p:nvSpPr>
        <p:spPr>
          <a:xfrm>
            <a:off x="776085" y="2749148"/>
            <a:ext cx="5528436"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xm" sz="1800" b="1" i="0" u="none" strike="noStrike" kern="1200" cap="none" spc="0" normalizeH="0" baseline="0" noProof="0" dirty="0">
                <a:ln>
                  <a:noFill/>
                </a:ln>
                <a:solidFill>
                  <a:srgbClr val="292662"/>
                </a:solidFill>
                <a:effectLst/>
                <a:uLnTx/>
                <a:uFillTx/>
                <a:latin typeface="Ubuntu Light" panose="020B0304030602030204" pitchFamily="34" charset="0"/>
                <a:ea typeface="+mn-ea"/>
                <a:cs typeface="+mn-cs"/>
                <a:rtl/>
              </a:rPr>
              <a:t>ست مهارات يجب أن يتميَّز بها كل قائد لتحقيق النجاح:</a:t>
            </a:r>
          </a:p>
        </p:txBody>
      </p:sp>
      <p:sp>
        <p:nvSpPr>
          <p:cNvPr id="25" name="Text Placeholder 2">
            <a:extLst>
              <a:ext uri="{FF2B5EF4-FFF2-40B4-BE49-F238E27FC236}">
                <a16:creationId xmlns:a16="http://schemas.microsoft.com/office/drawing/2014/main" id="{8C1926D0-FF22-9164-7721-A9C4C6830B85}"/>
              </a:ext>
            </a:extLst>
          </p:cNvPr>
          <p:cNvSpPr>
            <a:spLocks noGrp="1"/>
          </p:cNvSpPr>
          <p:nvPr>
            <p:ph type="body" sz="quarter" idx="12"/>
          </p:nvPr>
        </p:nvSpPr>
        <p:spPr>
          <a:xfrm>
            <a:off x="9244409" y="575623"/>
            <a:ext cx="528061" cy="356260"/>
          </a:xfrm>
        </p:spPr>
        <p:txBody>
          <a:bodyPr rtlCol="1"/>
          <a:lstStyle/>
          <a:p>
            <a:pPr rtl="1"/>
            <a:r>
              <a:rPr lang="" dirty="0">
                <a:rtl val="0"/>
              </a:rPr>
              <a:t>1.2.</a:t>
            </a:r>
          </a:p>
        </p:txBody>
      </p:sp>
    </p:spTree>
    <p:extLst>
      <p:ext uri="{BB962C8B-B14F-4D97-AF65-F5344CB8AC3E}">
        <p14:creationId xmlns:p14="http://schemas.microsoft.com/office/powerpoint/2010/main" val="32145796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39F97-2300-43D0-C31F-9E98F0F325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FF5E92-E94B-F525-03BA-F2E11156EB99}"/>
              </a:ext>
            </a:extLst>
          </p:cNvPr>
          <p:cNvSpPr>
            <a:spLocks noGrp="1"/>
          </p:cNvSpPr>
          <p:nvPr>
            <p:ph type="body" sz="quarter" idx="11"/>
          </p:nvPr>
        </p:nvSpPr>
        <p:spPr/>
        <p:txBody>
          <a:bodyPr rtlCol="1"/>
          <a:lstStyle/>
          <a:p>
            <a:pPr rtl="1"/>
            <a:r>
              <a:rPr lang="ar-xm" dirty="0">
                <a:rtl/>
              </a:rPr>
              <a:t>ما المقصود بكلمة "قائد"؟</a:t>
            </a:r>
          </a:p>
        </p:txBody>
      </p:sp>
      <p:sp>
        <p:nvSpPr>
          <p:cNvPr id="4" name="Text Placeholder 3">
            <a:extLst>
              <a:ext uri="{FF2B5EF4-FFF2-40B4-BE49-F238E27FC236}">
                <a16:creationId xmlns:a16="http://schemas.microsoft.com/office/drawing/2014/main" id="{A12B550A-8865-F062-CDC2-1F6B7FD0DC78}"/>
              </a:ext>
            </a:extLst>
          </p:cNvPr>
          <p:cNvSpPr>
            <a:spLocks noGrp="1"/>
          </p:cNvSpPr>
          <p:nvPr>
            <p:ph type="body" sz="quarter" idx="13"/>
          </p:nvPr>
        </p:nvSpPr>
        <p:spPr/>
        <p:txBody>
          <a:bodyPr rtlCol="1"/>
          <a:lstStyle/>
          <a:p>
            <a:pPr rtl="1"/>
            <a:r>
              <a:rPr lang="ar-xm" dirty="0">
                <a:rtl/>
              </a:rPr>
              <a:t>اليوم الأول</a:t>
            </a:r>
          </a:p>
        </p:txBody>
      </p:sp>
      <p:graphicFrame>
        <p:nvGraphicFramePr>
          <p:cNvPr id="17" name="Table 16">
            <a:extLst>
              <a:ext uri="{FF2B5EF4-FFF2-40B4-BE49-F238E27FC236}">
                <a16:creationId xmlns:a16="http://schemas.microsoft.com/office/drawing/2014/main" id="{CD9480A0-F5FC-E2A3-4814-973004D92783}"/>
              </a:ext>
            </a:extLst>
          </p:cNvPr>
          <p:cNvGraphicFramePr>
            <a:graphicFrameLocks noGrp="1"/>
          </p:cNvGraphicFramePr>
          <p:nvPr>
            <p:extLst>
              <p:ext uri="{D42A27DB-BD31-4B8C-83A1-F6EECF244321}">
                <p14:modId xmlns:p14="http://schemas.microsoft.com/office/powerpoint/2010/main" val="3483040722"/>
              </p:ext>
            </p:extLst>
          </p:nvPr>
        </p:nvGraphicFramePr>
        <p:xfrm>
          <a:off x="9424" y="3362617"/>
          <a:ext cx="6023894" cy="1512000"/>
        </p:xfrm>
        <a:graphic>
          <a:graphicData uri="http://schemas.openxmlformats.org/drawingml/2006/table">
            <a:tbl>
              <a:tblPr rtl="1"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3251894">
                  <a:extLst>
                    <a:ext uri="{9D8B030D-6E8A-4147-A177-3AD203B41FA5}">
                      <a16:colId xmlns:a16="http://schemas.microsoft.com/office/drawing/2014/main" val="1640913183"/>
                    </a:ext>
                  </a:extLst>
                </a:gridCol>
              </a:tblGrid>
              <a:tr h="504000">
                <a:tc>
                  <a:txBody>
                    <a:bodyPr/>
                    <a:lstStyle/>
                    <a:p>
                      <a:pPr algn="r" rtl="1"/>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pPr algn="r" rtl="1"/>
                      <a:r>
                        <a:rPr lang="ar-xm" sz="1600" b="0" dirty="0">
                          <a:solidFill>
                            <a:schemeClr val="bg1">
                              <a:lumMod val="65000"/>
                            </a:schemeClr>
                          </a:solidFill>
                          <a:latin typeface="Ubuntu" panose="020B0504030602030204" pitchFamily="34" charset="0"/>
                          <a:rtl/>
                        </a:rPr>
                        <a:t>المشاركة الوجدانية</a:t>
                      </a:r>
                    </a:p>
                  </a:txBody>
                  <a:tcPr anchor="ctr">
                    <a:noFill/>
                  </a:tcPr>
                </a:tc>
                <a:tc>
                  <a:txBody>
                    <a:bodyPr/>
                    <a:lstStyle/>
                    <a:p>
                      <a:pPr algn="r" rtl="1"/>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pPr algn="r" rtl="1"/>
                      <a:r>
                        <a:rPr lang="ar-xm" sz="1600" dirty="0">
                          <a:solidFill>
                            <a:schemeClr val="bg1">
                              <a:lumMod val="65000"/>
                            </a:schemeClr>
                          </a:solidFill>
                          <a:latin typeface="Ubuntu" panose="020B0504030602030204" pitchFamily="34" charset="0"/>
                          <a:rtl/>
                        </a:rPr>
                        <a:t>الانفتاح</a:t>
                      </a:r>
                    </a:p>
                  </a:txBody>
                  <a:tcPr anchor="ctr">
                    <a:noFill/>
                  </a:tcPr>
                </a:tc>
                <a:extLst>
                  <a:ext uri="{0D108BD9-81ED-4DB2-BD59-A6C34878D82A}">
                    <a16:rowId xmlns:a16="http://schemas.microsoft.com/office/drawing/2014/main" val="3673986456"/>
                  </a:ext>
                </a:extLst>
              </a:tr>
              <a:tr h="504000">
                <a:tc>
                  <a:txBody>
                    <a:bodyPr/>
                    <a:lstStyle/>
                    <a:p>
                      <a:pPr algn="r" rtl="1"/>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pPr algn="r" rtl="1"/>
                      <a:r>
                        <a:rPr lang="ar-xm" sz="1600" b="0" dirty="0">
                          <a:solidFill>
                            <a:schemeClr val="bg1">
                              <a:lumMod val="65000"/>
                            </a:schemeClr>
                          </a:solidFill>
                          <a:latin typeface="Ubuntu" panose="020B0504030602030204" pitchFamily="34" charset="0"/>
                          <a:rtl/>
                        </a:rPr>
                        <a:t>المثابرة</a:t>
                      </a:r>
                    </a:p>
                  </a:txBody>
                  <a:tcPr anchor="ctr">
                    <a:noFill/>
                  </a:tcPr>
                </a:tc>
                <a:tc>
                  <a:txBody>
                    <a:bodyPr/>
                    <a:lstStyle/>
                    <a:p>
                      <a:pPr algn="r" rtl="1"/>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pPr algn="r" rtl="1"/>
                      <a:r>
                        <a:rPr lang="ar-xm" sz="1600" dirty="0">
                          <a:solidFill>
                            <a:schemeClr val="bg1">
                              <a:lumMod val="65000"/>
                            </a:schemeClr>
                          </a:solidFill>
                          <a:latin typeface="Ubuntu" panose="020B0504030602030204" pitchFamily="34" charset="0"/>
                          <a:rtl/>
                        </a:rPr>
                        <a:t>الشجاعة</a:t>
                      </a:r>
                    </a:p>
                  </a:txBody>
                  <a:tcPr anchor="ctr">
                    <a:noFill/>
                  </a:tcPr>
                </a:tc>
                <a:extLst>
                  <a:ext uri="{0D108BD9-81ED-4DB2-BD59-A6C34878D82A}">
                    <a16:rowId xmlns:a16="http://schemas.microsoft.com/office/drawing/2014/main" val="525698704"/>
                  </a:ext>
                </a:extLst>
              </a:tr>
              <a:tr h="504000">
                <a:tc>
                  <a:txBody>
                    <a:bodyPr/>
                    <a:lstStyle/>
                    <a:p>
                      <a:pPr algn="r" rtl="1"/>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pPr algn="r" rtl="1"/>
                      <a:r>
                        <a:rPr lang="ar-xm" sz="1600" b="0" dirty="0">
                          <a:solidFill>
                            <a:schemeClr val="bg1">
                              <a:lumMod val="65000"/>
                            </a:schemeClr>
                          </a:solidFill>
                          <a:latin typeface="Ubuntu" panose="020B0504030602030204" pitchFamily="34" charset="0"/>
                          <a:rtl/>
                        </a:rPr>
                        <a:t>المساءلة</a:t>
                      </a:r>
                    </a:p>
                  </a:txBody>
                  <a:tcPr anchor="ctr">
                    <a:noFill/>
                  </a:tcPr>
                </a:tc>
                <a:tc>
                  <a:txBody>
                    <a:bodyPr/>
                    <a:lstStyle/>
                    <a:p>
                      <a:pPr algn="r" rtl="1"/>
                      <a:endParaRPr lang="en-US" dirty="0">
                        <a:solidFill>
                          <a:srgbClr val="1C9B86"/>
                        </a:solidFill>
                        <a:latin typeface="Ubuntu" panose="020B0504030602030204" pitchFamily="34" charset="0"/>
                      </a:endParaRPr>
                    </a:p>
                  </a:txBody>
                  <a:tcPr>
                    <a:solidFill>
                      <a:srgbClr val="FC0026"/>
                    </a:solidFill>
                  </a:tcPr>
                </a:tc>
                <a:tc>
                  <a:txBody>
                    <a:bodyPr/>
                    <a:lstStyle/>
                    <a:p>
                      <a:pPr algn="r" rtl="1"/>
                      <a:r>
                        <a:rPr lang="ar-xm" sz="1800" b="1" dirty="0">
                          <a:solidFill>
                            <a:srgbClr val="FC0026"/>
                          </a:solidFill>
                          <a:latin typeface="Ubuntu" panose="020B0504030602030204" pitchFamily="34" charset="0"/>
                          <a:rtl/>
                        </a:rPr>
                        <a:t>الابتكار</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CAB42268-AEF1-55C7-4640-8C4FD1DE2F72}"/>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D5EF689B-48E5-C712-3CB2-DE8297A9AC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50534FEF-972B-9197-06A6-67B41B696365}"/>
                </a:ext>
              </a:extLst>
            </p:cNvPr>
            <p:cNvSpPr txBox="1"/>
            <p:nvPr/>
          </p:nvSpPr>
          <p:spPr>
            <a:xfrm>
              <a:off x="8037577" y="2293338"/>
              <a:ext cx="1473544"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الانفتاح</a:t>
              </a:r>
            </a:p>
          </p:txBody>
        </p:sp>
        <p:sp>
          <p:nvSpPr>
            <p:cNvPr id="10" name="TextBox 9">
              <a:extLst>
                <a:ext uri="{FF2B5EF4-FFF2-40B4-BE49-F238E27FC236}">
                  <a16:creationId xmlns:a16="http://schemas.microsoft.com/office/drawing/2014/main" id="{17F139EB-D029-74A5-1BAC-2EC102DB9120}"/>
                </a:ext>
              </a:extLst>
            </p:cNvPr>
            <p:cNvSpPr txBox="1"/>
            <p:nvPr/>
          </p:nvSpPr>
          <p:spPr>
            <a:xfrm>
              <a:off x="9231129" y="3021362"/>
              <a:ext cx="1343136"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الشجاعة</a:t>
              </a:r>
            </a:p>
          </p:txBody>
        </p:sp>
        <p:sp>
          <p:nvSpPr>
            <p:cNvPr id="16" name="TextBox 15">
              <a:extLst>
                <a:ext uri="{FF2B5EF4-FFF2-40B4-BE49-F238E27FC236}">
                  <a16:creationId xmlns:a16="http://schemas.microsoft.com/office/drawing/2014/main" id="{BB52BB81-0CD6-9470-0828-F95D56C5B3D9}"/>
                </a:ext>
              </a:extLst>
            </p:cNvPr>
            <p:cNvSpPr txBox="1"/>
            <p:nvPr/>
          </p:nvSpPr>
          <p:spPr>
            <a:xfrm>
              <a:off x="9164520" y="4373766"/>
              <a:ext cx="1710440"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tl/>
                </a:rPr>
                <a:t>الابتكار</a:t>
              </a:r>
            </a:p>
          </p:txBody>
        </p:sp>
        <p:sp>
          <p:nvSpPr>
            <p:cNvPr id="18" name="TextBox 17">
              <a:extLst>
                <a:ext uri="{FF2B5EF4-FFF2-40B4-BE49-F238E27FC236}">
                  <a16:creationId xmlns:a16="http://schemas.microsoft.com/office/drawing/2014/main" id="{68860135-9DD2-735C-FA40-8B293B501F94}"/>
                </a:ext>
              </a:extLst>
            </p:cNvPr>
            <p:cNvSpPr txBox="1"/>
            <p:nvPr/>
          </p:nvSpPr>
          <p:spPr>
            <a:xfrm>
              <a:off x="7671401" y="5162001"/>
              <a:ext cx="2231296"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tl/>
                </a:rPr>
                <a:t>المساءلة</a:t>
              </a:r>
            </a:p>
          </p:txBody>
        </p:sp>
        <p:sp>
          <p:nvSpPr>
            <p:cNvPr id="19" name="TextBox 18">
              <a:extLst>
                <a:ext uri="{FF2B5EF4-FFF2-40B4-BE49-F238E27FC236}">
                  <a16:creationId xmlns:a16="http://schemas.microsoft.com/office/drawing/2014/main" id="{43CC02CF-6DFF-A328-F0F1-B7DAB9D00B44}"/>
                </a:ext>
              </a:extLst>
            </p:cNvPr>
            <p:cNvSpPr txBox="1"/>
            <p:nvPr/>
          </p:nvSpPr>
          <p:spPr>
            <a:xfrm>
              <a:off x="6876575" y="3021362"/>
              <a:ext cx="1589652" cy="52322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المشاركة</a:t>
              </a:r>
              <a:br>
                <a:rPr kumimoji="0" lang="en-IN"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b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الوجدانية</a:t>
              </a:r>
            </a:p>
          </p:txBody>
        </p:sp>
      </p:grpSp>
      <p:sp>
        <p:nvSpPr>
          <p:cNvPr id="22" name="TextBox 21">
            <a:extLst>
              <a:ext uri="{FF2B5EF4-FFF2-40B4-BE49-F238E27FC236}">
                <a16:creationId xmlns:a16="http://schemas.microsoft.com/office/drawing/2014/main" id="{63E58EB3-D819-6C18-6B16-212A920B8B13}"/>
              </a:ext>
            </a:extLst>
          </p:cNvPr>
          <p:cNvSpPr txBox="1"/>
          <p:nvPr/>
        </p:nvSpPr>
        <p:spPr>
          <a:xfrm>
            <a:off x="398120" y="1989100"/>
            <a:ext cx="5906401" cy="523220"/>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xm"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tl/>
              </a:rPr>
              <a:t>مهارات القائد الموحَّد</a:t>
            </a:r>
          </a:p>
        </p:txBody>
      </p:sp>
      <p:sp>
        <p:nvSpPr>
          <p:cNvPr id="23" name="TextBox 22">
            <a:extLst>
              <a:ext uri="{FF2B5EF4-FFF2-40B4-BE49-F238E27FC236}">
                <a16:creationId xmlns:a16="http://schemas.microsoft.com/office/drawing/2014/main" id="{B89DFA3E-70AA-D0A8-55D8-5A82292EB1D6}"/>
              </a:ext>
            </a:extLst>
          </p:cNvPr>
          <p:cNvSpPr txBox="1"/>
          <p:nvPr/>
        </p:nvSpPr>
        <p:spPr>
          <a:xfrm>
            <a:off x="776085" y="2749148"/>
            <a:ext cx="5528436"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xm" sz="1800" b="1" i="0" u="none" strike="noStrike" kern="1200" cap="none" spc="0" normalizeH="0" baseline="0" noProof="0" dirty="0">
                <a:ln>
                  <a:noFill/>
                </a:ln>
                <a:solidFill>
                  <a:srgbClr val="292662"/>
                </a:solidFill>
                <a:effectLst/>
                <a:uLnTx/>
                <a:uFillTx/>
                <a:latin typeface="Ubuntu Light" panose="020B0304030602030204" pitchFamily="34" charset="0"/>
                <a:ea typeface="+mn-ea"/>
                <a:cs typeface="+mn-cs"/>
                <a:rtl/>
              </a:rPr>
              <a:t>ست مهارات يجب أن يتميَّز بها كل قائد لتحقيق النجاح:</a:t>
            </a:r>
          </a:p>
        </p:txBody>
      </p:sp>
      <p:sp>
        <p:nvSpPr>
          <p:cNvPr id="24" name="TextBox 23">
            <a:extLst>
              <a:ext uri="{FF2B5EF4-FFF2-40B4-BE49-F238E27FC236}">
                <a16:creationId xmlns:a16="http://schemas.microsoft.com/office/drawing/2014/main" id="{CA2B030E-72AB-82C0-5358-9864CC4B39A6}"/>
              </a:ext>
            </a:extLst>
          </p:cNvPr>
          <p:cNvSpPr txBox="1"/>
          <p:nvPr/>
        </p:nvSpPr>
        <p:spPr>
          <a:xfrm>
            <a:off x="7387946" y="4398130"/>
            <a:ext cx="743111"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المثابرة</a:t>
            </a:r>
          </a:p>
        </p:txBody>
      </p:sp>
      <p:sp>
        <p:nvSpPr>
          <p:cNvPr id="25" name="Text Placeholder 2">
            <a:extLst>
              <a:ext uri="{FF2B5EF4-FFF2-40B4-BE49-F238E27FC236}">
                <a16:creationId xmlns:a16="http://schemas.microsoft.com/office/drawing/2014/main" id="{8C1926D0-FF22-9164-7721-A9C4C6830B85}"/>
              </a:ext>
            </a:extLst>
          </p:cNvPr>
          <p:cNvSpPr>
            <a:spLocks noGrp="1"/>
          </p:cNvSpPr>
          <p:nvPr>
            <p:ph type="body" sz="quarter" idx="12"/>
          </p:nvPr>
        </p:nvSpPr>
        <p:spPr>
          <a:xfrm>
            <a:off x="9244409" y="575623"/>
            <a:ext cx="528061" cy="356260"/>
          </a:xfrm>
        </p:spPr>
        <p:txBody>
          <a:bodyPr rtlCol="1"/>
          <a:lstStyle/>
          <a:p>
            <a:pPr rtl="1"/>
            <a:r>
              <a:rPr lang="" dirty="0">
                <a:rtl val="0"/>
              </a:rPr>
              <a:t>1.2.</a:t>
            </a:r>
          </a:p>
        </p:txBody>
      </p:sp>
    </p:spTree>
    <p:extLst>
      <p:ext uri="{BB962C8B-B14F-4D97-AF65-F5344CB8AC3E}">
        <p14:creationId xmlns:p14="http://schemas.microsoft.com/office/powerpoint/2010/main" val="37842647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9D843-4D73-C1A0-0DAE-4719C62022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D523C6E-D18D-6457-0B9F-213ABE09BEB6}"/>
              </a:ext>
            </a:extLst>
          </p:cNvPr>
          <p:cNvSpPr>
            <a:spLocks noGrp="1"/>
          </p:cNvSpPr>
          <p:nvPr>
            <p:ph type="body" sz="quarter" idx="11"/>
          </p:nvPr>
        </p:nvSpPr>
        <p:spPr/>
        <p:txBody>
          <a:bodyPr rtlCol="1"/>
          <a:lstStyle/>
          <a:p>
            <a:pPr rtl="1"/>
            <a:r>
              <a:rPr lang="ar-xm" dirty="0">
                <a:rtl/>
              </a:rPr>
              <a:t>ما المقصود بكلمة "قائد"؟</a:t>
            </a:r>
          </a:p>
        </p:txBody>
      </p:sp>
      <p:sp>
        <p:nvSpPr>
          <p:cNvPr id="4" name="Text Placeholder 3">
            <a:extLst>
              <a:ext uri="{FF2B5EF4-FFF2-40B4-BE49-F238E27FC236}">
                <a16:creationId xmlns:a16="http://schemas.microsoft.com/office/drawing/2014/main" id="{5682A114-881B-E751-4449-FC53D81F9252}"/>
              </a:ext>
            </a:extLst>
          </p:cNvPr>
          <p:cNvSpPr>
            <a:spLocks noGrp="1"/>
          </p:cNvSpPr>
          <p:nvPr>
            <p:ph type="body" sz="quarter" idx="13"/>
          </p:nvPr>
        </p:nvSpPr>
        <p:spPr/>
        <p:txBody>
          <a:bodyPr rtlCol="1"/>
          <a:lstStyle/>
          <a:p>
            <a:pPr rtl="1"/>
            <a:r>
              <a:rPr lang="ar-xm" dirty="0">
                <a:rtl/>
              </a:rPr>
              <a:t>اليوم الأول</a:t>
            </a:r>
          </a:p>
        </p:txBody>
      </p:sp>
      <p:grpSp>
        <p:nvGrpSpPr>
          <p:cNvPr id="7" name="Group 6">
            <a:extLst>
              <a:ext uri="{FF2B5EF4-FFF2-40B4-BE49-F238E27FC236}">
                <a16:creationId xmlns:a16="http://schemas.microsoft.com/office/drawing/2014/main" id="{CCAB3D6C-C3DA-065E-E17F-7719F004B827}"/>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99ABE15E-110B-BD78-BCEF-33875EE892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5A79B2F4-B52F-D027-FC74-FD7645703280}"/>
                </a:ext>
              </a:extLst>
            </p:cNvPr>
            <p:cNvSpPr txBox="1"/>
            <p:nvPr/>
          </p:nvSpPr>
          <p:spPr>
            <a:xfrm>
              <a:off x="8037577" y="2293338"/>
              <a:ext cx="1473544"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الانفتاح</a:t>
              </a:r>
            </a:p>
          </p:txBody>
        </p:sp>
        <p:sp>
          <p:nvSpPr>
            <p:cNvPr id="10" name="TextBox 9">
              <a:extLst>
                <a:ext uri="{FF2B5EF4-FFF2-40B4-BE49-F238E27FC236}">
                  <a16:creationId xmlns:a16="http://schemas.microsoft.com/office/drawing/2014/main" id="{5E77233B-B121-4DE3-9743-54F06D4C9C91}"/>
                </a:ext>
              </a:extLst>
            </p:cNvPr>
            <p:cNvSpPr txBox="1"/>
            <p:nvPr/>
          </p:nvSpPr>
          <p:spPr>
            <a:xfrm>
              <a:off x="9231129" y="3021362"/>
              <a:ext cx="1343136"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الشجاعة</a:t>
              </a:r>
            </a:p>
          </p:txBody>
        </p:sp>
        <p:sp>
          <p:nvSpPr>
            <p:cNvPr id="16" name="TextBox 15">
              <a:extLst>
                <a:ext uri="{FF2B5EF4-FFF2-40B4-BE49-F238E27FC236}">
                  <a16:creationId xmlns:a16="http://schemas.microsoft.com/office/drawing/2014/main" id="{E73FB92A-3FAD-B512-A22C-6C03E59177A2}"/>
                </a:ext>
              </a:extLst>
            </p:cNvPr>
            <p:cNvSpPr txBox="1"/>
            <p:nvPr/>
          </p:nvSpPr>
          <p:spPr>
            <a:xfrm>
              <a:off x="9164520" y="4373766"/>
              <a:ext cx="1710440"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tl/>
                </a:rPr>
                <a:t>الابتكار</a:t>
              </a:r>
            </a:p>
          </p:txBody>
        </p:sp>
        <p:sp>
          <p:nvSpPr>
            <p:cNvPr id="18" name="TextBox 17">
              <a:extLst>
                <a:ext uri="{FF2B5EF4-FFF2-40B4-BE49-F238E27FC236}">
                  <a16:creationId xmlns:a16="http://schemas.microsoft.com/office/drawing/2014/main" id="{5FF534BC-9842-E3A2-0CBD-E4C54E79BA8E}"/>
                </a:ext>
              </a:extLst>
            </p:cNvPr>
            <p:cNvSpPr txBox="1"/>
            <p:nvPr/>
          </p:nvSpPr>
          <p:spPr>
            <a:xfrm>
              <a:off x="7671401" y="5162001"/>
              <a:ext cx="2231296"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tl/>
                </a:rPr>
                <a:t>المساءلة</a:t>
              </a:r>
            </a:p>
          </p:txBody>
        </p:sp>
        <p:sp>
          <p:nvSpPr>
            <p:cNvPr id="19" name="TextBox 18">
              <a:extLst>
                <a:ext uri="{FF2B5EF4-FFF2-40B4-BE49-F238E27FC236}">
                  <a16:creationId xmlns:a16="http://schemas.microsoft.com/office/drawing/2014/main" id="{9D81108E-5ACF-0B6B-05F6-AE65BF684A86}"/>
                </a:ext>
              </a:extLst>
            </p:cNvPr>
            <p:cNvSpPr txBox="1"/>
            <p:nvPr/>
          </p:nvSpPr>
          <p:spPr>
            <a:xfrm>
              <a:off x="6876575" y="3021362"/>
              <a:ext cx="1589652" cy="52322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المشاركة</a:t>
              </a:r>
              <a:br>
                <a:rPr kumimoji="0" lang="en-IN"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b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الوجدانية</a:t>
              </a:r>
            </a:p>
          </p:txBody>
        </p:sp>
      </p:grpSp>
      <p:graphicFrame>
        <p:nvGraphicFramePr>
          <p:cNvPr id="11" name="Table 10">
            <a:extLst>
              <a:ext uri="{FF2B5EF4-FFF2-40B4-BE49-F238E27FC236}">
                <a16:creationId xmlns:a16="http://schemas.microsoft.com/office/drawing/2014/main" id="{806AF22B-07DC-62C6-76AE-12EC8E52E4EB}"/>
              </a:ext>
            </a:extLst>
          </p:cNvPr>
          <p:cNvGraphicFramePr>
            <a:graphicFrameLocks noGrp="1"/>
          </p:cNvGraphicFramePr>
          <p:nvPr>
            <p:extLst>
              <p:ext uri="{D42A27DB-BD31-4B8C-83A1-F6EECF244321}">
                <p14:modId xmlns:p14="http://schemas.microsoft.com/office/powerpoint/2010/main" val="1463850402"/>
              </p:ext>
            </p:extLst>
          </p:nvPr>
        </p:nvGraphicFramePr>
        <p:xfrm>
          <a:off x="669321" y="3362617"/>
          <a:ext cx="5364000" cy="1512000"/>
        </p:xfrm>
        <a:graphic>
          <a:graphicData uri="http://schemas.openxmlformats.org/drawingml/2006/table">
            <a:tbl>
              <a:tblPr rtl="1"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pPr algn="r" rtl="1"/>
                      <a:endParaRPr lang="en-US" dirty="0">
                        <a:solidFill>
                          <a:srgbClr val="FF0000"/>
                        </a:solidFill>
                        <a:latin typeface="Ubuntu" panose="020B0504030602030204" pitchFamily="34" charset="0"/>
                      </a:endParaRPr>
                    </a:p>
                  </a:txBody>
                  <a:tcPr>
                    <a:solidFill>
                      <a:srgbClr val="40CFB4"/>
                    </a:solidFill>
                  </a:tcPr>
                </a:tc>
                <a:tc>
                  <a:txBody>
                    <a:bodyPr/>
                    <a:lstStyle/>
                    <a:p>
                      <a:pPr algn="r" rtl="1"/>
                      <a:r>
                        <a:rPr lang="ar-xm" sz="1600" dirty="0">
                          <a:solidFill>
                            <a:srgbClr val="1C9B86"/>
                          </a:solidFill>
                          <a:latin typeface="Ubuntu" panose="020B0504030602030204" pitchFamily="34" charset="0"/>
                          <a:rtl/>
                        </a:rPr>
                        <a:t>المشاركة الوجدانية</a:t>
                      </a:r>
                    </a:p>
                  </a:txBody>
                  <a:tcPr anchor="ctr">
                    <a:noFill/>
                  </a:tcPr>
                </a:tc>
                <a:tc>
                  <a:txBody>
                    <a:bodyPr/>
                    <a:lstStyle/>
                    <a:p>
                      <a:pPr algn="r" rtl="1"/>
                      <a:endParaRPr lang="en-US" dirty="0">
                        <a:solidFill>
                          <a:srgbClr val="FF0000"/>
                        </a:solidFill>
                        <a:latin typeface="Ubuntu" panose="020B0504030602030204" pitchFamily="34" charset="0"/>
                      </a:endParaRPr>
                    </a:p>
                  </a:txBody>
                  <a:tcPr anchor="ctr">
                    <a:solidFill>
                      <a:srgbClr val="1BB4E4"/>
                    </a:solidFill>
                  </a:tcPr>
                </a:tc>
                <a:tc>
                  <a:txBody>
                    <a:bodyPr/>
                    <a:lstStyle/>
                    <a:p>
                      <a:pPr algn="r" rtl="1"/>
                      <a:r>
                        <a:rPr lang="ar-xm" sz="1600" dirty="0">
                          <a:solidFill>
                            <a:srgbClr val="1BB4E4"/>
                          </a:solidFill>
                          <a:latin typeface="Ubuntu" panose="020B0504030602030204" pitchFamily="34" charset="0"/>
                          <a:rtl/>
                        </a:rPr>
                        <a:t>الانفتاح</a:t>
                      </a:r>
                    </a:p>
                  </a:txBody>
                  <a:tcPr anchor="ctr">
                    <a:noFill/>
                  </a:tcPr>
                </a:tc>
                <a:extLst>
                  <a:ext uri="{0D108BD9-81ED-4DB2-BD59-A6C34878D82A}">
                    <a16:rowId xmlns:a16="http://schemas.microsoft.com/office/drawing/2014/main" val="3673986456"/>
                  </a:ext>
                </a:extLst>
              </a:tr>
              <a:tr h="504000">
                <a:tc>
                  <a:txBody>
                    <a:bodyPr/>
                    <a:lstStyle/>
                    <a:p>
                      <a:pPr algn="r" rtl="1"/>
                      <a:endParaRPr lang="en-US" dirty="0">
                        <a:solidFill>
                          <a:srgbClr val="1D417F"/>
                        </a:solidFill>
                        <a:latin typeface="Ubuntu" panose="020B0504030602030204" pitchFamily="34" charset="0"/>
                      </a:endParaRPr>
                    </a:p>
                  </a:txBody>
                  <a:tcPr>
                    <a:solidFill>
                      <a:srgbClr val="FFDC33"/>
                    </a:solidFill>
                  </a:tcPr>
                </a:tc>
                <a:tc>
                  <a:txBody>
                    <a:bodyPr/>
                    <a:lstStyle/>
                    <a:p>
                      <a:pPr algn="r" rtl="1"/>
                      <a:r>
                        <a:rPr lang="ar-xm" sz="1600" dirty="0">
                          <a:solidFill>
                            <a:srgbClr val="DAB600"/>
                          </a:solidFill>
                          <a:latin typeface="Ubuntu" panose="020B0504030602030204" pitchFamily="34" charset="0"/>
                          <a:rtl/>
                        </a:rPr>
                        <a:t>المثابرة</a:t>
                      </a:r>
                    </a:p>
                  </a:txBody>
                  <a:tcPr anchor="ctr">
                    <a:noFill/>
                  </a:tcPr>
                </a:tc>
                <a:tc>
                  <a:txBody>
                    <a:bodyPr/>
                    <a:lstStyle/>
                    <a:p>
                      <a:pPr algn="r" rtl="1"/>
                      <a:endParaRPr lang="en-US" dirty="0">
                        <a:solidFill>
                          <a:srgbClr val="1D417F"/>
                        </a:solidFill>
                        <a:latin typeface="Ubuntu" panose="020B0504030602030204" pitchFamily="34" charset="0"/>
                      </a:endParaRPr>
                    </a:p>
                  </a:txBody>
                  <a:tcPr anchor="ctr">
                    <a:solidFill>
                      <a:srgbClr val="B81BAF"/>
                    </a:solidFill>
                  </a:tcPr>
                </a:tc>
                <a:tc>
                  <a:txBody>
                    <a:bodyPr/>
                    <a:lstStyle/>
                    <a:p>
                      <a:pPr algn="r" rtl="1"/>
                      <a:r>
                        <a:rPr lang="ar-xm" sz="1600" dirty="0">
                          <a:solidFill>
                            <a:srgbClr val="B81BAF"/>
                          </a:solidFill>
                          <a:latin typeface="Ubuntu" panose="020B0504030602030204" pitchFamily="34" charset="0"/>
                          <a:rtl/>
                        </a:rPr>
                        <a:t>الشجاعة</a:t>
                      </a:r>
                    </a:p>
                  </a:txBody>
                  <a:tcPr anchor="ctr">
                    <a:noFill/>
                  </a:tcPr>
                </a:tc>
                <a:extLst>
                  <a:ext uri="{0D108BD9-81ED-4DB2-BD59-A6C34878D82A}">
                    <a16:rowId xmlns:a16="http://schemas.microsoft.com/office/drawing/2014/main" val="525698704"/>
                  </a:ext>
                </a:extLst>
              </a:tr>
              <a:tr h="504000">
                <a:tc>
                  <a:txBody>
                    <a:bodyPr/>
                    <a:lstStyle/>
                    <a:p>
                      <a:pPr algn="r" rtl="1"/>
                      <a:endParaRPr lang="en-US" dirty="0">
                        <a:solidFill>
                          <a:srgbClr val="1C9B86"/>
                        </a:solidFill>
                        <a:latin typeface="Ubuntu" panose="020B0504030602030204" pitchFamily="34" charset="0"/>
                      </a:endParaRPr>
                    </a:p>
                  </a:txBody>
                  <a:tcPr>
                    <a:solidFill>
                      <a:srgbClr val="FA924D"/>
                    </a:solidFill>
                  </a:tcPr>
                </a:tc>
                <a:tc>
                  <a:txBody>
                    <a:bodyPr/>
                    <a:lstStyle/>
                    <a:p>
                      <a:pPr algn="r" rtl="1"/>
                      <a:r>
                        <a:rPr lang="ar-xm" sz="1600" dirty="0">
                          <a:solidFill>
                            <a:srgbClr val="F76200"/>
                          </a:solidFill>
                          <a:latin typeface="Ubuntu" panose="020B0504030602030204" pitchFamily="34" charset="0"/>
                          <a:rtl/>
                        </a:rPr>
                        <a:t>المساءلة</a:t>
                      </a:r>
                    </a:p>
                  </a:txBody>
                  <a:tcPr anchor="ctr">
                    <a:noFill/>
                  </a:tcPr>
                </a:tc>
                <a:tc>
                  <a:txBody>
                    <a:bodyPr/>
                    <a:lstStyle/>
                    <a:p>
                      <a:pPr algn="r" rtl="1"/>
                      <a:endParaRPr lang="en-US" dirty="0">
                        <a:solidFill>
                          <a:srgbClr val="1C9B86"/>
                        </a:solidFill>
                        <a:latin typeface="Ubuntu" panose="020B0504030602030204" pitchFamily="34" charset="0"/>
                      </a:endParaRPr>
                    </a:p>
                  </a:txBody>
                  <a:tcPr anchor="ctr">
                    <a:solidFill>
                      <a:srgbClr val="FC0026"/>
                    </a:solidFill>
                  </a:tcPr>
                </a:tc>
                <a:tc>
                  <a:txBody>
                    <a:bodyPr/>
                    <a:lstStyle/>
                    <a:p>
                      <a:pPr algn="r" rtl="1"/>
                      <a:r>
                        <a:rPr lang="ar-xm" sz="1600" dirty="0">
                          <a:solidFill>
                            <a:srgbClr val="FC0026"/>
                          </a:solidFill>
                          <a:latin typeface="Ubuntu" panose="020B0504030602030204" pitchFamily="34" charset="0"/>
                          <a:rtl/>
                        </a:rPr>
                        <a:t>الابتكار</a:t>
                      </a:r>
                    </a:p>
                  </a:txBody>
                  <a:tcPr anchor="ctr">
                    <a:noFill/>
                  </a:tcPr>
                </a:tc>
                <a:extLst>
                  <a:ext uri="{0D108BD9-81ED-4DB2-BD59-A6C34878D82A}">
                    <a16:rowId xmlns:a16="http://schemas.microsoft.com/office/drawing/2014/main" val="2333581483"/>
                  </a:ext>
                </a:extLst>
              </a:tr>
            </a:tbl>
          </a:graphicData>
        </a:graphic>
      </p:graphicFrame>
      <p:sp>
        <p:nvSpPr>
          <p:cNvPr id="17" name="Text Placeholder 2">
            <a:extLst>
              <a:ext uri="{FF2B5EF4-FFF2-40B4-BE49-F238E27FC236}">
                <a16:creationId xmlns:a16="http://schemas.microsoft.com/office/drawing/2014/main" id="{8C1926D0-FF22-9164-7721-A9C4C6830B85}"/>
              </a:ext>
            </a:extLst>
          </p:cNvPr>
          <p:cNvSpPr>
            <a:spLocks noGrp="1"/>
          </p:cNvSpPr>
          <p:nvPr>
            <p:ph type="body" sz="quarter" idx="12"/>
          </p:nvPr>
        </p:nvSpPr>
        <p:spPr>
          <a:xfrm>
            <a:off x="9244409" y="575623"/>
            <a:ext cx="528061" cy="356260"/>
          </a:xfrm>
        </p:spPr>
        <p:txBody>
          <a:bodyPr rtlCol="1"/>
          <a:lstStyle/>
          <a:p>
            <a:pPr rtl="1"/>
            <a:r>
              <a:rPr lang="" dirty="0">
                <a:rtl val="0"/>
              </a:rPr>
              <a:t>1.2.</a:t>
            </a:r>
          </a:p>
        </p:txBody>
      </p:sp>
      <p:sp>
        <p:nvSpPr>
          <p:cNvPr id="21" name="TextBox 20">
            <a:extLst>
              <a:ext uri="{FF2B5EF4-FFF2-40B4-BE49-F238E27FC236}">
                <a16:creationId xmlns:a16="http://schemas.microsoft.com/office/drawing/2014/main" id="{CA2B030E-72AB-82C0-5358-9864CC4B39A6}"/>
              </a:ext>
            </a:extLst>
          </p:cNvPr>
          <p:cNvSpPr txBox="1"/>
          <p:nvPr/>
        </p:nvSpPr>
        <p:spPr>
          <a:xfrm>
            <a:off x="7387946" y="4398130"/>
            <a:ext cx="743111"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xm"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tl/>
              </a:rPr>
              <a:t>المثابرة</a:t>
            </a:r>
          </a:p>
        </p:txBody>
      </p:sp>
      <p:sp>
        <p:nvSpPr>
          <p:cNvPr id="22" name="TextBox 21">
            <a:extLst>
              <a:ext uri="{FF2B5EF4-FFF2-40B4-BE49-F238E27FC236}">
                <a16:creationId xmlns:a16="http://schemas.microsoft.com/office/drawing/2014/main" id="{63E58EB3-D819-6C18-6B16-212A920B8B13}"/>
              </a:ext>
            </a:extLst>
          </p:cNvPr>
          <p:cNvSpPr txBox="1"/>
          <p:nvPr/>
        </p:nvSpPr>
        <p:spPr>
          <a:xfrm>
            <a:off x="398120" y="1989100"/>
            <a:ext cx="5906401" cy="523220"/>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xm"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tl/>
              </a:rPr>
              <a:t>مهارات القائد الموحَّد</a:t>
            </a:r>
          </a:p>
        </p:txBody>
      </p:sp>
      <p:sp>
        <p:nvSpPr>
          <p:cNvPr id="23" name="TextBox 22">
            <a:extLst>
              <a:ext uri="{FF2B5EF4-FFF2-40B4-BE49-F238E27FC236}">
                <a16:creationId xmlns:a16="http://schemas.microsoft.com/office/drawing/2014/main" id="{B89DFA3E-70AA-D0A8-55D8-5A82292EB1D6}"/>
              </a:ext>
            </a:extLst>
          </p:cNvPr>
          <p:cNvSpPr txBox="1"/>
          <p:nvPr/>
        </p:nvSpPr>
        <p:spPr>
          <a:xfrm>
            <a:off x="776085" y="2749148"/>
            <a:ext cx="5528436"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xm" sz="1800" b="1" i="0" u="none" strike="noStrike" kern="1200" cap="none" spc="0" normalizeH="0" baseline="0" noProof="0" dirty="0">
                <a:ln>
                  <a:noFill/>
                </a:ln>
                <a:solidFill>
                  <a:srgbClr val="292662"/>
                </a:solidFill>
                <a:effectLst/>
                <a:uLnTx/>
                <a:uFillTx/>
                <a:latin typeface="Ubuntu Light" panose="020B0304030602030204" pitchFamily="34" charset="0"/>
                <a:ea typeface="+mn-ea"/>
                <a:cs typeface="+mn-cs"/>
                <a:rtl/>
              </a:rPr>
              <a:t>ست مهارات يجب أن يتميَّز بها كل قائد لتحقيق النجاح:</a:t>
            </a:r>
          </a:p>
        </p:txBody>
      </p:sp>
    </p:spTree>
    <p:extLst>
      <p:ext uri="{BB962C8B-B14F-4D97-AF65-F5344CB8AC3E}">
        <p14:creationId xmlns:p14="http://schemas.microsoft.com/office/powerpoint/2010/main" val="35124916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1E95F67-EC14-6F5E-6171-16803C4850A6}"/>
              </a:ext>
            </a:extLst>
          </p:cNvPr>
          <p:cNvSpPr>
            <a:spLocks noGrp="1"/>
          </p:cNvSpPr>
          <p:nvPr>
            <p:ph type="body" sz="quarter" idx="10"/>
          </p:nvPr>
        </p:nvSpPr>
        <p:spPr/>
        <p:txBody>
          <a:bodyPr rtlCol="1"/>
          <a:lstStyle/>
          <a:p>
            <a:pPr algn="l" rtl="1"/>
            <a:r>
              <a:rPr lang="ar-xm" dirty="0">
                <a:rtl/>
              </a:rPr>
              <a:t>اليوم الأول</a:t>
            </a:r>
          </a:p>
        </p:txBody>
      </p:sp>
      <p:sp>
        <p:nvSpPr>
          <p:cNvPr id="6" name="Text Placeholder 5">
            <a:extLst>
              <a:ext uri="{FF2B5EF4-FFF2-40B4-BE49-F238E27FC236}">
                <a16:creationId xmlns:a16="http://schemas.microsoft.com/office/drawing/2014/main" id="{0EB5793D-C217-FC98-FD69-B9A33BCC03DE}"/>
              </a:ext>
            </a:extLst>
          </p:cNvPr>
          <p:cNvSpPr>
            <a:spLocks noGrp="1"/>
          </p:cNvSpPr>
          <p:nvPr>
            <p:ph type="body" sz="quarter" idx="11"/>
          </p:nvPr>
        </p:nvSpPr>
        <p:spPr>
          <a:xfrm>
            <a:off x="5981700" y="2775308"/>
            <a:ext cx="5689600" cy="1307383"/>
          </a:xfrm>
        </p:spPr>
        <p:txBody>
          <a:bodyPr rtlCol="1">
            <a:normAutofit/>
          </a:bodyPr>
          <a:lstStyle/>
          <a:p>
            <a:pPr rtl="1"/>
            <a:r>
              <a:rPr lang="ar-xm" sz="3500" dirty="0">
                <a:rtl/>
              </a:rPr>
              <a:t>ما المقصود بكلمة "</a:t>
            </a:r>
            <a:r>
              <a:rPr lang="ar-xm" sz="3500" dirty="0">
                <a:solidFill>
                  <a:srgbClr val="F6891F"/>
                </a:solidFill>
                <a:rtl/>
              </a:rPr>
              <a:t>قائد أسرة</a:t>
            </a:r>
            <a:r>
              <a:rPr lang="ar-xm" sz="3500" dirty="0">
                <a:rtl/>
              </a:rPr>
              <a:t>"؟</a:t>
            </a:r>
          </a:p>
        </p:txBody>
      </p:sp>
      <p:sp>
        <p:nvSpPr>
          <p:cNvPr id="7" name="Text Placeholder 6">
            <a:extLst>
              <a:ext uri="{FF2B5EF4-FFF2-40B4-BE49-F238E27FC236}">
                <a16:creationId xmlns:a16="http://schemas.microsoft.com/office/drawing/2014/main" id="{2BD1D266-7D35-EA3F-8685-270BB927BA34}"/>
              </a:ext>
            </a:extLst>
          </p:cNvPr>
          <p:cNvSpPr>
            <a:spLocks noGrp="1"/>
          </p:cNvSpPr>
          <p:nvPr>
            <p:ph type="body" sz="quarter" idx="12"/>
          </p:nvPr>
        </p:nvSpPr>
        <p:spPr>
          <a:xfrm>
            <a:off x="4679910" y="3227621"/>
            <a:ext cx="957943" cy="514481"/>
          </a:xfrm>
        </p:spPr>
        <p:txBody>
          <a:bodyPr rtlCol="1">
            <a:normAutofit fontScale="92500" lnSpcReduction="20000"/>
          </a:bodyPr>
          <a:lstStyle/>
          <a:p>
            <a:pPr rtl="1"/>
            <a:r>
              <a:rPr lang="" dirty="0">
                <a:rtl val="0"/>
              </a:rPr>
              <a:t>1.3.</a:t>
            </a:r>
          </a:p>
        </p:txBody>
      </p:sp>
      <p:sp>
        <p:nvSpPr>
          <p:cNvPr id="8" name="Text Placeholder 7">
            <a:extLst>
              <a:ext uri="{FF2B5EF4-FFF2-40B4-BE49-F238E27FC236}">
                <a16:creationId xmlns:a16="http://schemas.microsoft.com/office/drawing/2014/main" id="{406509E9-45B5-0FED-8A82-4E0ADE2FDFF5}"/>
              </a:ext>
            </a:extLst>
          </p:cNvPr>
          <p:cNvSpPr>
            <a:spLocks noGrp="1"/>
          </p:cNvSpPr>
          <p:nvPr>
            <p:ph type="body" sz="quarter" idx="13"/>
          </p:nvPr>
        </p:nvSpPr>
        <p:spPr>
          <a:xfrm>
            <a:off x="554390" y="587470"/>
            <a:ext cx="424996" cy="359001"/>
          </a:xfrm>
        </p:spPr>
        <p:txBody>
          <a:bodyPr rtlCol="1"/>
          <a:lstStyle/>
          <a:p>
            <a:pPr rtl="1"/>
            <a:r>
              <a:rPr lang="" dirty="0">
                <a:rtl val="0"/>
              </a:rPr>
              <a:t>1</a:t>
            </a:r>
          </a:p>
        </p:txBody>
      </p:sp>
    </p:spTree>
    <p:extLst>
      <p:ext uri="{BB962C8B-B14F-4D97-AF65-F5344CB8AC3E}">
        <p14:creationId xmlns:p14="http://schemas.microsoft.com/office/powerpoint/2010/main" val="28205022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EEEC76-8296-462F-7EDE-A0080BF39C3A}"/>
              </a:ext>
            </a:extLst>
          </p:cNvPr>
          <p:cNvSpPr>
            <a:spLocks noGrp="1"/>
          </p:cNvSpPr>
          <p:nvPr>
            <p:ph type="body" sz="quarter" idx="11"/>
          </p:nvPr>
        </p:nvSpPr>
        <p:spPr>
          <a:xfrm>
            <a:off x="9742715" y="499158"/>
            <a:ext cx="2296885" cy="632958"/>
          </a:xfrm>
        </p:spPr>
        <p:txBody>
          <a:bodyPr rtlCol="1">
            <a:normAutofit/>
          </a:bodyPr>
          <a:lstStyle/>
          <a:p>
            <a:pPr rtl="1"/>
            <a:r>
              <a:rPr lang="ar-xm" sz="1350" dirty="0">
                <a:rtl/>
              </a:rPr>
              <a:t>ما المقصود بكلمة قائد أسرة؟</a:t>
            </a:r>
          </a:p>
        </p:txBody>
      </p:sp>
      <p:sp>
        <p:nvSpPr>
          <p:cNvPr id="3" name="Text Placeholder 2">
            <a:extLst>
              <a:ext uri="{FF2B5EF4-FFF2-40B4-BE49-F238E27FC236}">
                <a16:creationId xmlns:a16="http://schemas.microsoft.com/office/drawing/2014/main" id="{2959A4B4-F257-5873-9247-FAF9021C5723}"/>
              </a:ext>
            </a:extLst>
          </p:cNvPr>
          <p:cNvSpPr>
            <a:spLocks noGrp="1"/>
          </p:cNvSpPr>
          <p:nvPr>
            <p:ph type="body" sz="quarter" idx="12"/>
          </p:nvPr>
        </p:nvSpPr>
        <p:spPr/>
        <p:txBody>
          <a:bodyPr rtlCol="1"/>
          <a:lstStyle/>
          <a:p>
            <a:pPr rtl="1"/>
            <a:r>
              <a:rPr lang="" dirty="0">
                <a:rtl val="0"/>
              </a:rPr>
              <a:t>1.3.</a:t>
            </a:r>
          </a:p>
        </p:txBody>
      </p:sp>
      <p:sp>
        <p:nvSpPr>
          <p:cNvPr id="4" name="Text Placeholder 3">
            <a:extLst>
              <a:ext uri="{FF2B5EF4-FFF2-40B4-BE49-F238E27FC236}">
                <a16:creationId xmlns:a16="http://schemas.microsoft.com/office/drawing/2014/main" id="{C89D27FB-06C2-7898-7DC6-FAC33CA6EE6D}"/>
              </a:ext>
            </a:extLst>
          </p:cNvPr>
          <p:cNvSpPr>
            <a:spLocks noGrp="1"/>
          </p:cNvSpPr>
          <p:nvPr>
            <p:ph type="body" sz="quarter" idx="13"/>
          </p:nvPr>
        </p:nvSpPr>
        <p:spPr/>
        <p:txBody>
          <a:bodyPr rtlCol="1"/>
          <a:lstStyle/>
          <a:p>
            <a:pPr rtl="1"/>
            <a:r>
              <a:rPr lang="ar-xm" dirty="0">
                <a:rtl/>
              </a:rPr>
              <a:t>اليوم الأول</a:t>
            </a:r>
          </a:p>
        </p:txBody>
      </p:sp>
      <p:sp>
        <p:nvSpPr>
          <p:cNvPr id="5" name="TextBox 4">
            <a:extLst>
              <a:ext uri="{FF2B5EF4-FFF2-40B4-BE49-F238E27FC236}">
                <a16:creationId xmlns:a16="http://schemas.microsoft.com/office/drawing/2014/main" id="{5764030C-9AC2-B801-C161-8ADB731B27DC}"/>
              </a:ext>
            </a:extLst>
          </p:cNvPr>
          <p:cNvSpPr txBox="1"/>
          <p:nvPr/>
        </p:nvSpPr>
        <p:spPr>
          <a:xfrm>
            <a:off x="1223742" y="1863914"/>
            <a:ext cx="5906401"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الهدف الرئيسي لقائد الأسرة</a:t>
            </a:r>
          </a:p>
        </p:txBody>
      </p:sp>
      <p:sp>
        <p:nvSpPr>
          <p:cNvPr id="6" name="TextBox 5">
            <a:extLst>
              <a:ext uri="{FF2B5EF4-FFF2-40B4-BE49-F238E27FC236}">
                <a16:creationId xmlns:a16="http://schemas.microsoft.com/office/drawing/2014/main" id="{7C177333-6979-06D0-5956-D81D9D037B50}"/>
              </a:ext>
            </a:extLst>
          </p:cNvPr>
          <p:cNvSpPr txBox="1"/>
          <p:nvPr/>
        </p:nvSpPr>
        <p:spPr>
          <a:xfrm>
            <a:off x="816133" y="2673313"/>
            <a:ext cx="6314010" cy="2690480"/>
          </a:xfrm>
          <a:prstGeom prst="rect">
            <a:avLst/>
          </a:prstGeom>
          <a:noFill/>
        </p:spPr>
        <p:txBody>
          <a:bodyPr wrap="square" rtlCol="1">
            <a:spAutoFit/>
          </a:bodyPr>
          <a:lstStyle/>
          <a:p>
            <a:pPr marL="358775" indent="-358775" algn="r" rtl="1">
              <a:lnSpc>
                <a:spcPct val="120000"/>
              </a:lnSpc>
              <a:spcAft>
                <a:spcPts val="1200"/>
              </a:spcAft>
              <a:buBlip>
                <a:blip r:embed="rId3"/>
              </a:buBlip>
            </a:pPr>
            <a:r>
              <a:rPr lang="ar-xm" dirty="0">
                <a:solidFill>
                  <a:srgbClr val="292662"/>
                </a:solidFill>
                <a:latin typeface="Ubuntu" panose="020B0504030602030204" pitchFamily="34" charset="0"/>
                <a:rtl/>
              </a:rPr>
              <a:t>تعاونوا مع البرامج المحلية لتعزيز مجتمع داعم وشامل للأُسر المشاركة في الأولمبياد الخاص.</a:t>
            </a:r>
          </a:p>
          <a:p>
            <a:pPr marL="358775" indent="-358775" algn="r" rtl="1">
              <a:lnSpc>
                <a:spcPct val="120000"/>
              </a:lnSpc>
              <a:spcAft>
                <a:spcPts val="1200"/>
              </a:spcAft>
              <a:buBlip>
                <a:blip r:embed="rId3"/>
              </a:buBlip>
            </a:pPr>
            <a:r>
              <a:rPr lang="ar-xm" dirty="0">
                <a:solidFill>
                  <a:srgbClr val="292662"/>
                </a:solidFill>
                <a:latin typeface="Ubuntu" panose="020B0504030602030204" pitchFamily="34" charset="0"/>
                <a:rtl/>
              </a:rPr>
              <a:t>أنشِئوا شبكة تواصل تتمكّن فيها الأُسر من تبادل الخبرات والحصول على الموارد والمساهمة بهمة في نجاح برامج الأولمبياد الخاص. </a:t>
            </a:r>
          </a:p>
          <a:p>
            <a:pPr marL="358775" indent="-358775" algn="r" rtl="1">
              <a:lnSpc>
                <a:spcPct val="120000"/>
              </a:lnSpc>
              <a:spcAft>
                <a:spcPts val="1200"/>
              </a:spcAft>
              <a:buBlip>
                <a:blip r:embed="rId3"/>
              </a:buBlip>
            </a:pPr>
            <a:r>
              <a:rPr lang="ar-xm" dirty="0">
                <a:solidFill>
                  <a:srgbClr val="292662"/>
                </a:solidFill>
                <a:latin typeface="Ubuntu" panose="020B0504030602030204" pitchFamily="34" charset="0"/>
                <a:rtl/>
              </a:rPr>
              <a:t>حسِّنوا التواصل والتعاون والمشاركة بين الأُسر المشاركة في الأولمبياد الخاص.</a:t>
            </a:r>
          </a:p>
        </p:txBody>
      </p:sp>
      <p:pic>
        <p:nvPicPr>
          <p:cNvPr id="8" name="Picture 7" descr="شخصان يركضان على الرصيف&#10;&#10;أُنشِئ الوصف تلقائيًا">
            <a:extLst>
              <a:ext uri="{FF2B5EF4-FFF2-40B4-BE49-F238E27FC236}">
                <a16:creationId xmlns:a16="http://schemas.microsoft.com/office/drawing/2014/main" id="{C3B815A0-D1F2-6B20-F59C-A9D038597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8049" y="0"/>
            <a:ext cx="4563951" cy="6858000"/>
          </a:xfrm>
          <a:prstGeom prst="rect">
            <a:avLst/>
          </a:prstGeom>
        </p:spPr>
      </p:pic>
      <p:pic>
        <p:nvPicPr>
          <p:cNvPr id="13" name="Graphic 12">
            <a:extLst>
              <a:ext uri="{FF2B5EF4-FFF2-40B4-BE49-F238E27FC236}">
                <a16:creationId xmlns:a16="http://schemas.microsoft.com/office/drawing/2014/main" id="{8A9E631D-3364-3A08-C98B-42A8CD75AB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14421" y="455613"/>
            <a:ext cx="2813628" cy="725487"/>
          </a:xfrm>
          <a:prstGeom prst="rect">
            <a:avLst/>
          </a:prstGeom>
        </p:spPr>
      </p:pic>
      <p:sp>
        <p:nvSpPr>
          <p:cNvPr id="14" name="Text Placeholder 19">
            <a:extLst>
              <a:ext uri="{FF2B5EF4-FFF2-40B4-BE49-F238E27FC236}">
                <a16:creationId xmlns:a16="http://schemas.microsoft.com/office/drawing/2014/main" id="{A5C8B0EF-1345-5124-1FDC-DF9261A7DF53}"/>
              </a:ext>
            </a:extLst>
          </p:cNvPr>
          <p:cNvSpPr txBox="1">
            <a:spLocks/>
          </p:cNvSpPr>
          <p:nvPr/>
        </p:nvSpPr>
        <p:spPr>
          <a:xfrm>
            <a:off x="4678468" y="661226"/>
            <a:ext cx="528061" cy="356260"/>
          </a:xfrm>
          <a:prstGeom prst="rect">
            <a:avLst/>
          </a:prstGeom>
        </p:spPr>
        <p:txBody>
          <a:bodyPr vert="horz" lIns="91440" tIns="45720" rIns="91440" bIns="45720" rtlCol="1" anchor="ctr">
            <a:normAutofit/>
          </a:bodyPr>
          <a:lstStyle>
            <a:lvl1pPr marL="0" indent="0" algn="l" defTabSz="914400" rtl="0"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lnSpc>
                <a:spcPct val="70000"/>
              </a:lnSpc>
              <a:spcBef>
                <a:spcPts val="1000"/>
              </a:spcBef>
            </a:pPr>
            <a:r>
              <a:rPr lang="" dirty="0">
                <a:rtl val="0"/>
              </a:rPr>
              <a:t>1.3.</a:t>
            </a:r>
          </a:p>
        </p:txBody>
      </p:sp>
      <p:sp>
        <p:nvSpPr>
          <p:cNvPr id="15" name="Text Placeholder 19">
            <a:extLst>
              <a:ext uri="{FF2B5EF4-FFF2-40B4-BE49-F238E27FC236}">
                <a16:creationId xmlns:a16="http://schemas.microsoft.com/office/drawing/2014/main" id="{A43FECE8-9CF9-EB0E-A985-F2EBC746BFF8}"/>
              </a:ext>
            </a:extLst>
          </p:cNvPr>
          <p:cNvSpPr txBox="1">
            <a:spLocks/>
          </p:cNvSpPr>
          <p:nvPr/>
        </p:nvSpPr>
        <p:spPr>
          <a:xfrm>
            <a:off x="5228077" y="166250"/>
            <a:ext cx="2155371" cy="332016"/>
          </a:xfrm>
          <a:prstGeom prst="rect">
            <a:avLst/>
          </a:prstGeom>
        </p:spPr>
        <p:txBody>
          <a:bodyPr vert="horz" lIns="91440" tIns="45720" rIns="91440" bIns="45720" rtlCol="1" anchor="ctr">
            <a:normAutofit/>
          </a:bodyPr>
          <a:lstStyle>
            <a:lvl1pPr marL="0" indent="0" algn="l" defTabSz="914400" rtl="0" eaLnBrk="1" latinLnBrk="0" hangingPunct="1">
              <a:lnSpc>
                <a:spcPct val="90000"/>
              </a:lnSpc>
              <a:spcBef>
                <a:spcPts val="0"/>
              </a:spcBef>
              <a:buFont typeface="Arial" panose="020B0604020202020204" pitchFamily="34" charset="0"/>
              <a:buNone/>
              <a:defRPr lang="en-US" sz="1200" b="0" kern="1200" dirty="0" smtClean="0">
                <a:solidFill>
                  <a:srgbClr val="292662"/>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lnSpc>
                <a:spcPct val="70000"/>
              </a:lnSpc>
              <a:spcBef>
                <a:spcPts val="1000"/>
              </a:spcBef>
            </a:pPr>
            <a:r>
              <a:rPr lang="ar-xm" dirty="0">
                <a:rtl/>
              </a:rPr>
              <a:t>اليوم الأول</a:t>
            </a:r>
          </a:p>
        </p:txBody>
      </p:sp>
      <p:sp>
        <p:nvSpPr>
          <p:cNvPr id="16" name="Text Placeholder 1">
            <a:extLst>
              <a:ext uri="{FF2B5EF4-FFF2-40B4-BE49-F238E27FC236}">
                <a16:creationId xmlns:a16="http://schemas.microsoft.com/office/drawing/2014/main" id="{D6B2335E-C90F-F293-E705-FB64B681B6AE}"/>
              </a:ext>
            </a:extLst>
          </p:cNvPr>
          <p:cNvSpPr txBox="1">
            <a:spLocks/>
          </p:cNvSpPr>
          <p:nvPr/>
        </p:nvSpPr>
        <p:spPr>
          <a:xfrm>
            <a:off x="5240055" y="499158"/>
            <a:ext cx="2296885" cy="632958"/>
          </a:xfrm>
          <a:prstGeom prst="rect">
            <a:avLst/>
          </a:prstGeom>
        </p:spPr>
        <p:txBody>
          <a:bodyPr vert="horz" lIns="91440" tIns="45720" rIns="91440" bIns="45720" rtlCol="1" anchor="ctr">
            <a:normAutofit/>
          </a:bodyPr>
          <a:lstStyle>
            <a:lvl1pPr marL="0" indent="0" algn="l" defTabSz="914400" rtl="0" eaLnBrk="1" latinLnBrk="0" hangingPunct="1">
              <a:lnSpc>
                <a:spcPct val="90000"/>
              </a:lnSpc>
              <a:spcBef>
                <a:spcPts val="0"/>
              </a:spcBef>
              <a:buFont typeface="Arial" panose="020B0604020202020204" pitchFamily="34" charset="0"/>
              <a:buNone/>
              <a:defRPr lang="en-US" sz="1400" b="1" kern="1200" dirty="0" smtClean="0">
                <a:solidFill>
                  <a:schemeClr val="bg1"/>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xm" sz="1350" dirty="0">
                <a:rtl/>
              </a:rPr>
              <a:t>ما المقصود بكلمة قائد أسرة؟</a:t>
            </a:r>
          </a:p>
        </p:txBody>
      </p:sp>
    </p:spTree>
    <p:extLst>
      <p:ext uri="{BB962C8B-B14F-4D97-AF65-F5344CB8AC3E}">
        <p14:creationId xmlns:p14="http://schemas.microsoft.com/office/powerpoint/2010/main" val="720954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D6F76-9706-C2E0-E93F-F2B70D91E69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75CEE4A-43DB-9BDA-A259-890D926FA940}"/>
              </a:ext>
            </a:extLst>
          </p:cNvPr>
          <p:cNvSpPr>
            <a:spLocks noGrp="1"/>
          </p:cNvSpPr>
          <p:nvPr>
            <p:ph type="body" sz="quarter" idx="11"/>
          </p:nvPr>
        </p:nvSpPr>
        <p:spPr/>
        <p:txBody>
          <a:bodyPr rtlCol="1">
            <a:normAutofit/>
          </a:bodyPr>
          <a:lstStyle/>
          <a:p>
            <a:pPr rtl="1"/>
            <a:r>
              <a:rPr lang="ar-xm" sz="1350" dirty="0">
                <a:rtl/>
              </a:rPr>
              <a:t>ما المقصود بكلمة قائد أسرة؟</a:t>
            </a:r>
          </a:p>
        </p:txBody>
      </p:sp>
      <p:sp>
        <p:nvSpPr>
          <p:cNvPr id="3" name="Text Placeholder 2">
            <a:extLst>
              <a:ext uri="{FF2B5EF4-FFF2-40B4-BE49-F238E27FC236}">
                <a16:creationId xmlns:a16="http://schemas.microsoft.com/office/drawing/2014/main" id="{BC787092-B1FF-E3BF-875A-D5201B90C3E6}"/>
              </a:ext>
            </a:extLst>
          </p:cNvPr>
          <p:cNvSpPr>
            <a:spLocks noGrp="1"/>
          </p:cNvSpPr>
          <p:nvPr>
            <p:ph type="body" sz="quarter" idx="12"/>
          </p:nvPr>
        </p:nvSpPr>
        <p:spPr>
          <a:xfrm>
            <a:off x="9230761" y="575623"/>
            <a:ext cx="528061" cy="356260"/>
          </a:xfrm>
        </p:spPr>
        <p:txBody>
          <a:bodyPr rtlCol="1"/>
          <a:lstStyle/>
          <a:p>
            <a:pPr rtl="1"/>
            <a:r>
              <a:rPr lang="" dirty="0">
                <a:rtl val="0"/>
              </a:rPr>
              <a:t>1.3.</a:t>
            </a:r>
          </a:p>
        </p:txBody>
      </p:sp>
      <p:sp>
        <p:nvSpPr>
          <p:cNvPr id="4" name="Text Placeholder 3">
            <a:extLst>
              <a:ext uri="{FF2B5EF4-FFF2-40B4-BE49-F238E27FC236}">
                <a16:creationId xmlns:a16="http://schemas.microsoft.com/office/drawing/2014/main" id="{A4DD90C9-571B-0C50-3037-6DE0496DDE46}"/>
              </a:ext>
            </a:extLst>
          </p:cNvPr>
          <p:cNvSpPr>
            <a:spLocks noGrp="1"/>
          </p:cNvSpPr>
          <p:nvPr>
            <p:ph type="body" sz="quarter" idx="13"/>
          </p:nvPr>
        </p:nvSpPr>
        <p:spPr/>
        <p:txBody>
          <a:bodyPr rtlCol="1"/>
          <a:lstStyle/>
          <a:p>
            <a:pPr rtl="1"/>
            <a:r>
              <a:rPr lang="ar-xm" dirty="0">
                <a:rtl/>
              </a:rPr>
              <a:t>اليوم الأول</a:t>
            </a:r>
          </a:p>
        </p:txBody>
      </p:sp>
      <p:sp>
        <p:nvSpPr>
          <p:cNvPr id="5" name="TextBox 4">
            <a:extLst>
              <a:ext uri="{FF2B5EF4-FFF2-40B4-BE49-F238E27FC236}">
                <a16:creationId xmlns:a16="http://schemas.microsoft.com/office/drawing/2014/main" id="{B4BAB0F3-B8E1-2B03-9139-055435B7CC36}"/>
              </a:ext>
            </a:extLst>
          </p:cNvPr>
          <p:cNvSpPr txBox="1"/>
          <p:nvPr/>
        </p:nvSpPr>
        <p:spPr>
          <a:xfrm>
            <a:off x="5903409" y="1526187"/>
            <a:ext cx="5906401"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الأدوار والمسؤوليات الرئيسية</a:t>
            </a:r>
          </a:p>
        </p:txBody>
      </p:sp>
      <p:sp>
        <p:nvSpPr>
          <p:cNvPr id="8" name="TextBox 7">
            <a:extLst>
              <a:ext uri="{FF2B5EF4-FFF2-40B4-BE49-F238E27FC236}">
                <a16:creationId xmlns:a16="http://schemas.microsoft.com/office/drawing/2014/main" id="{53A456E9-FBEB-BFCA-DFBE-B18139B9C7C2}"/>
              </a:ext>
            </a:extLst>
          </p:cNvPr>
          <p:cNvSpPr txBox="1"/>
          <p:nvPr/>
        </p:nvSpPr>
        <p:spPr>
          <a:xfrm>
            <a:off x="5116143" y="2334621"/>
            <a:ext cx="5464238" cy="1462452"/>
          </a:xfrm>
          <a:prstGeom prst="rect">
            <a:avLst/>
          </a:prstGeom>
          <a:noFill/>
        </p:spPr>
        <p:txBody>
          <a:bodyPr wrap="square" rtlCol="1">
            <a:spAutoFit/>
          </a:bodyPr>
          <a:lstStyle/>
          <a:p>
            <a:pPr algn="r" rtl="1">
              <a:lnSpc>
                <a:spcPct val="120000"/>
              </a:lnSpc>
              <a:spcAft>
                <a:spcPts val="600"/>
              </a:spcAft>
            </a:pPr>
            <a:r>
              <a:rPr lang="ar-xm" b="1" dirty="0">
                <a:solidFill>
                  <a:srgbClr val="292662"/>
                </a:solidFill>
                <a:latin typeface="Ubuntu Light" panose="020B0304030602030204" pitchFamily="34" charset="0"/>
                <a:rtl/>
              </a:rPr>
              <a:t>التعرُّف على هيكل البرنامج المحلي وأهدافه</a:t>
            </a:r>
          </a:p>
          <a:p>
            <a:pPr algn="r" rtl="1">
              <a:lnSpc>
                <a:spcPct val="120000"/>
              </a:lnSpc>
              <a:spcAft>
                <a:spcPts val="1200"/>
              </a:spcAft>
            </a:pPr>
            <a:r>
              <a:rPr lang="ar-xm" dirty="0">
                <a:solidFill>
                  <a:srgbClr val="292662"/>
                </a:solidFill>
                <a:latin typeface="Ubuntu" panose="020B0504030602030204" pitchFamily="34" charset="0"/>
                <a:rtl/>
              </a:rPr>
              <a:t>تعاونوا بشكل وثيق مع برنامجكم المحلي لفهم أهداف البرنامج وهيكله. </a:t>
            </a:r>
          </a:p>
        </p:txBody>
      </p:sp>
      <p:sp>
        <p:nvSpPr>
          <p:cNvPr id="10" name="TextBox 9">
            <a:extLst>
              <a:ext uri="{FF2B5EF4-FFF2-40B4-BE49-F238E27FC236}">
                <a16:creationId xmlns:a16="http://schemas.microsoft.com/office/drawing/2014/main" id="{A6D2D951-1CB4-E888-27A9-DE71E037F6EC}"/>
              </a:ext>
            </a:extLst>
          </p:cNvPr>
          <p:cNvSpPr txBox="1"/>
          <p:nvPr/>
        </p:nvSpPr>
        <p:spPr>
          <a:xfrm>
            <a:off x="5116142" y="4339424"/>
            <a:ext cx="5464239" cy="1462452"/>
          </a:xfrm>
          <a:prstGeom prst="rect">
            <a:avLst/>
          </a:prstGeom>
          <a:noFill/>
        </p:spPr>
        <p:txBody>
          <a:bodyPr wrap="square" rtlCol="1">
            <a:spAutoFit/>
          </a:bodyPr>
          <a:lstStyle/>
          <a:p>
            <a:pPr algn="r" rtl="1">
              <a:lnSpc>
                <a:spcPct val="120000"/>
              </a:lnSpc>
              <a:spcAft>
                <a:spcPts val="600"/>
              </a:spcAft>
            </a:pPr>
            <a:r>
              <a:rPr lang="ar-xm" b="1" dirty="0">
                <a:solidFill>
                  <a:srgbClr val="292662"/>
                </a:solidFill>
                <a:latin typeface="Ubuntu Light" panose="020B0304030602030204" pitchFamily="34" charset="0"/>
                <a:rtl/>
              </a:rPr>
              <a:t>دعم الأسرة</a:t>
            </a:r>
            <a:endParaRPr lang="en-US" dirty="0">
              <a:solidFill>
                <a:srgbClr val="292662"/>
              </a:solidFill>
              <a:latin typeface="Ubuntu" panose="020B0504030602030204" pitchFamily="34" charset="0"/>
            </a:endParaRPr>
          </a:p>
          <a:p>
            <a:pPr algn="r" rtl="1">
              <a:lnSpc>
                <a:spcPct val="120000"/>
              </a:lnSpc>
              <a:spcAft>
                <a:spcPts val="1200"/>
              </a:spcAft>
            </a:pPr>
            <a:r>
              <a:rPr lang="ar-xm" dirty="0">
                <a:solidFill>
                  <a:srgbClr val="292662"/>
                </a:solidFill>
                <a:latin typeface="Ubuntu" panose="020B0504030602030204" pitchFamily="34" charset="0"/>
                <a:rtl/>
              </a:rPr>
              <a:t>قدِّموا الدعم للأُسر من خلال توفير المعلومات والموارد والإرشادات حول المشاركة في الأولمبياد الخاص والخدمات المجتمعية الأخرى.</a:t>
            </a:r>
          </a:p>
        </p:txBody>
      </p:sp>
      <p:pic>
        <p:nvPicPr>
          <p:cNvPr id="19" name="Graphic 18">
            <a:extLst>
              <a:ext uri="{FF2B5EF4-FFF2-40B4-BE49-F238E27FC236}">
                <a16:creationId xmlns:a16="http://schemas.microsoft.com/office/drawing/2014/main" id="{F54FAA35-55A6-8FF1-5973-D0E99B6252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55984" y="4339425"/>
            <a:ext cx="1153826" cy="668004"/>
          </a:xfrm>
          <a:prstGeom prst="rect">
            <a:avLst/>
          </a:prstGeom>
        </p:spPr>
      </p:pic>
      <p:pic>
        <p:nvPicPr>
          <p:cNvPr id="21" name="Graphic 20">
            <a:extLst>
              <a:ext uri="{FF2B5EF4-FFF2-40B4-BE49-F238E27FC236}">
                <a16:creationId xmlns:a16="http://schemas.microsoft.com/office/drawing/2014/main" id="{3AEBDEAD-7DFE-5AFB-F825-A04813BFA8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38734" y="2531049"/>
            <a:ext cx="788327" cy="788327"/>
          </a:xfrm>
          <a:prstGeom prst="rect">
            <a:avLst/>
          </a:prstGeom>
        </p:spPr>
      </p:pic>
      <p:cxnSp>
        <p:nvCxnSpPr>
          <p:cNvPr id="23" name="Straight Connector 22">
            <a:extLst>
              <a:ext uri="{FF2B5EF4-FFF2-40B4-BE49-F238E27FC236}">
                <a16:creationId xmlns:a16="http://schemas.microsoft.com/office/drawing/2014/main" id="{D16CAF93-1B30-70BC-0578-7DE33B07DE9D}"/>
              </a:ext>
            </a:extLst>
          </p:cNvPr>
          <p:cNvCxnSpPr>
            <a:cxnSpLocks/>
          </p:cNvCxnSpPr>
          <p:nvPr/>
        </p:nvCxnSpPr>
        <p:spPr>
          <a:xfrm>
            <a:off x="5471309" y="3887307"/>
            <a:ext cx="5039696" cy="0"/>
          </a:xfrm>
          <a:prstGeom prst="line">
            <a:avLst/>
          </a:prstGeom>
          <a:ln>
            <a:solidFill>
              <a:srgbClr val="F6891F"/>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4D07FBE0-C430-1A7A-598A-AFBC7AA47F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05512" y="6310276"/>
            <a:ext cx="180975" cy="295275"/>
          </a:xfrm>
          <a:prstGeom prst="rect">
            <a:avLst/>
          </a:prstGeom>
        </p:spPr>
      </p:pic>
      <p:pic>
        <p:nvPicPr>
          <p:cNvPr id="30" name="Picture 29">
            <a:extLst>
              <a:ext uri="{FF2B5EF4-FFF2-40B4-BE49-F238E27FC236}">
                <a16:creationId xmlns:a16="http://schemas.microsoft.com/office/drawing/2014/main" id="{4C227B0A-C97B-4558-0517-45901FE1E7B0}"/>
              </a:ext>
            </a:extLst>
          </p:cNvPr>
          <p:cNvPicPr>
            <a:picLocks noChangeAspect="1"/>
          </p:cNvPicPr>
          <p:nvPr/>
        </p:nvPicPr>
        <p:blipFill>
          <a:blip r:embed="rId9">
            <a:extLst>
              <a:ext uri="{28A0092B-C50C-407E-A947-70E740481C1C}">
                <a14:useLocalDpi xmlns:a14="http://schemas.microsoft.com/office/drawing/2010/main" val="0"/>
              </a:ext>
            </a:extLst>
          </a:blip>
          <a:srcRect l="17114" r="17114"/>
          <a:stretch/>
        </p:blipFill>
        <p:spPr>
          <a:xfrm>
            <a:off x="0" y="1524000"/>
            <a:ext cx="4355253" cy="4406900"/>
          </a:xfrm>
          <a:prstGeom prst="rect">
            <a:avLst/>
          </a:prstGeom>
        </p:spPr>
      </p:pic>
    </p:spTree>
    <p:extLst>
      <p:ext uri="{BB962C8B-B14F-4D97-AF65-F5344CB8AC3E}">
        <p14:creationId xmlns:p14="http://schemas.microsoft.com/office/powerpoint/2010/main" val="4224263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62154-3A77-92F0-EC73-7956BDE6DD8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537F4A2-C590-625F-E3D9-D71C46F9E85C}"/>
              </a:ext>
            </a:extLst>
          </p:cNvPr>
          <p:cNvSpPr>
            <a:spLocks noGrp="1"/>
          </p:cNvSpPr>
          <p:nvPr>
            <p:ph type="body" sz="quarter" idx="11"/>
          </p:nvPr>
        </p:nvSpPr>
        <p:spPr/>
        <p:txBody>
          <a:bodyPr rtlCol="1">
            <a:normAutofit/>
          </a:bodyPr>
          <a:lstStyle/>
          <a:p>
            <a:pPr rtl="1"/>
            <a:r>
              <a:rPr lang="ar-xm" sz="1350" dirty="0">
                <a:rtl/>
              </a:rPr>
              <a:t>ما المقصود بكلمة قائد أسرة؟</a:t>
            </a:r>
          </a:p>
        </p:txBody>
      </p:sp>
      <p:sp>
        <p:nvSpPr>
          <p:cNvPr id="4" name="Text Placeholder 3">
            <a:extLst>
              <a:ext uri="{FF2B5EF4-FFF2-40B4-BE49-F238E27FC236}">
                <a16:creationId xmlns:a16="http://schemas.microsoft.com/office/drawing/2014/main" id="{964FA904-FEA6-0609-0C11-881BBA0E9B28}"/>
              </a:ext>
            </a:extLst>
          </p:cNvPr>
          <p:cNvSpPr>
            <a:spLocks noGrp="1"/>
          </p:cNvSpPr>
          <p:nvPr>
            <p:ph type="body" sz="quarter" idx="13"/>
          </p:nvPr>
        </p:nvSpPr>
        <p:spPr/>
        <p:txBody>
          <a:bodyPr rtlCol="1"/>
          <a:lstStyle/>
          <a:p>
            <a:pPr rtl="1"/>
            <a:r>
              <a:rPr lang="ar-xm" dirty="0">
                <a:rtl/>
              </a:rPr>
              <a:t>اليوم الأول</a:t>
            </a:r>
          </a:p>
        </p:txBody>
      </p:sp>
      <p:sp>
        <p:nvSpPr>
          <p:cNvPr id="5" name="TextBox 4">
            <a:extLst>
              <a:ext uri="{FF2B5EF4-FFF2-40B4-BE49-F238E27FC236}">
                <a16:creationId xmlns:a16="http://schemas.microsoft.com/office/drawing/2014/main" id="{3BA5543A-9EB7-FAFB-1836-D751C3F63421}"/>
              </a:ext>
            </a:extLst>
          </p:cNvPr>
          <p:cNvSpPr txBox="1"/>
          <p:nvPr/>
        </p:nvSpPr>
        <p:spPr>
          <a:xfrm>
            <a:off x="6006168" y="1526187"/>
            <a:ext cx="5790022"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الأدوار والمسؤوليات الرئيسية</a:t>
            </a:r>
          </a:p>
        </p:txBody>
      </p:sp>
      <p:sp>
        <p:nvSpPr>
          <p:cNvPr id="8" name="TextBox 7">
            <a:extLst>
              <a:ext uri="{FF2B5EF4-FFF2-40B4-BE49-F238E27FC236}">
                <a16:creationId xmlns:a16="http://schemas.microsoft.com/office/drawing/2014/main" id="{3BA7F9AA-6F8D-DDDE-7945-192E44FCE4E8}"/>
              </a:ext>
            </a:extLst>
          </p:cNvPr>
          <p:cNvSpPr txBox="1"/>
          <p:nvPr/>
        </p:nvSpPr>
        <p:spPr>
          <a:xfrm>
            <a:off x="5113908" y="2334621"/>
            <a:ext cx="5464238" cy="1130053"/>
          </a:xfrm>
          <a:prstGeom prst="rect">
            <a:avLst/>
          </a:prstGeom>
          <a:noFill/>
        </p:spPr>
        <p:txBody>
          <a:bodyPr wrap="square" rtlCol="1">
            <a:spAutoFit/>
          </a:bodyPr>
          <a:lstStyle/>
          <a:p>
            <a:pPr algn="r" rtl="1">
              <a:lnSpc>
                <a:spcPct val="120000"/>
              </a:lnSpc>
              <a:spcAft>
                <a:spcPts val="600"/>
              </a:spcAft>
            </a:pPr>
            <a:r>
              <a:rPr lang="ar-xm" b="1" dirty="0">
                <a:solidFill>
                  <a:srgbClr val="292662"/>
                </a:solidFill>
                <a:latin typeface="Ubuntu Light" panose="020B0304030602030204" pitchFamily="34" charset="0"/>
                <a:rtl/>
              </a:rPr>
              <a:t>دعم البرنامج</a:t>
            </a:r>
          </a:p>
          <a:p>
            <a:pPr algn="r" rtl="1">
              <a:lnSpc>
                <a:spcPct val="120000"/>
              </a:lnSpc>
              <a:spcAft>
                <a:spcPts val="1200"/>
              </a:spcAft>
            </a:pPr>
            <a:r>
              <a:rPr lang="ar-xm" dirty="0">
                <a:solidFill>
                  <a:srgbClr val="292662"/>
                </a:solidFill>
                <a:latin typeface="Ubuntu" panose="020B0504030602030204" pitchFamily="34" charset="0"/>
                <a:rtl/>
              </a:rPr>
              <a:t>تعاونوا مع برنامجكم لتحديد ما إذا كان يلزم توفير الوقت والخبرة لإنجاز الأمر.</a:t>
            </a:r>
          </a:p>
        </p:txBody>
      </p:sp>
      <p:sp>
        <p:nvSpPr>
          <p:cNvPr id="10" name="TextBox 9">
            <a:extLst>
              <a:ext uri="{FF2B5EF4-FFF2-40B4-BE49-F238E27FC236}">
                <a16:creationId xmlns:a16="http://schemas.microsoft.com/office/drawing/2014/main" id="{43DC3614-D472-0DDA-CAF9-CFE7C09667EE}"/>
              </a:ext>
            </a:extLst>
          </p:cNvPr>
          <p:cNvSpPr txBox="1"/>
          <p:nvPr/>
        </p:nvSpPr>
        <p:spPr>
          <a:xfrm>
            <a:off x="5113907" y="4339424"/>
            <a:ext cx="5464239" cy="1462452"/>
          </a:xfrm>
          <a:prstGeom prst="rect">
            <a:avLst/>
          </a:prstGeom>
          <a:noFill/>
        </p:spPr>
        <p:txBody>
          <a:bodyPr wrap="square" rtlCol="1">
            <a:spAutoFit/>
          </a:bodyPr>
          <a:lstStyle/>
          <a:p>
            <a:pPr algn="r" rtl="1">
              <a:lnSpc>
                <a:spcPct val="120000"/>
              </a:lnSpc>
              <a:spcAft>
                <a:spcPts val="600"/>
              </a:spcAft>
            </a:pPr>
            <a:r>
              <a:rPr lang="ar-xm" b="1" dirty="0">
                <a:solidFill>
                  <a:srgbClr val="292662"/>
                </a:solidFill>
                <a:latin typeface="Ubuntu Light" panose="020B0304030602030204" pitchFamily="34" charset="0"/>
                <a:rtl/>
              </a:rPr>
              <a:t>جمع الملاحظات</a:t>
            </a:r>
            <a:endParaRPr lang="en-US" dirty="0">
              <a:solidFill>
                <a:srgbClr val="292662"/>
              </a:solidFill>
              <a:latin typeface="Ubuntu" panose="020B0504030602030204" pitchFamily="34" charset="0"/>
            </a:endParaRPr>
          </a:p>
          <a:p>
            <a:pPr algn="r" rtl="1">
              <a:lnSpc>
                <a:spcPct val="120000"/>
              </a:lnSpc>
              <a:spcAft>
                <a:spcPts val="1200"/>
              </a:spcAft>
            </a:pPr>
            <a:r>
              <a:rPr lang="ar-xm" dirty="0">
                <a:solidFill>
                  <a:srgbClr val="292662"/>
                </a:solidFill>
                <a:latin typeface="Ubuntu" panose="020B0504030602030204" pitchFamily="34" charset="0"/>
                <a:rtl/>
              </a:rPr>
              <a:t>اجمعوا الملاحظات من الأُسر وتأكدوا من عرض آرائهم في المناقشات وعمليات صنع القرارات. </a:t>
            </a:r>
          </a:p>
        </p:txBody>
      </p:sp>
      <p:cxnSp>
        <p:nvCxnSpPr>
          <p:cNvPr id="23" name="Straight Connector 22">
            <a:extLst>
              <a:ext uri="{FF2B5EF4-FFF2-40B4-BE49-F238E27FC236}">
                <a16:creationId xmlns:a16="http://schemas.microsoft.com/office/drawing/2014/main" id="{EB8529CE-C0B8-75A6-B360-9AE51A12BFF6}"/>
              </a:ext>
            </a:extLst>
          </p:cNvPr>
          <p:cNvCxnSpPr>
            <a:cxnSpLocks/>
          </p:cNvCxnSpPr>
          <p:nvPr/>
        </p:nvCxnSpPr>
        <p:spPr>
          <a:xfrm>
            <a:off x="5538450" y="3887307"/>
            <a:ext cx="5039696" cy="0"/>
          </a:xfrm>
          <a:prstGeom prst="line">
            <a:avLst/>
          </a:prstGeom>
          <a:ln>
            <a:solidFill>
              <a:srgbClr val="F6891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5489AED6-D6BE-0E9C-65FC-88B8E3C5DB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72120" y="4301983"/>
            <a:ext cx="729360" cy="705446"/>
          </a:xfrm>
          <a:prstGeom prst="rect">
            <a:avLst/>
          </a:prstGeom>
        </p:spPr>
      </p:pic>
      <p:pic>
        <p:nvPicPr>
          <p:cNvPr id="11" name="Graphic 10">
            <a:extLst>
              <a:ext uri="{FF2B5EF4-FFF2-40B4-BE49-F238E27FC236}">
                <a16:creationId xmlns:a16="http://schemas.microsoft.com/office/drawing/2014/main" id="{99DAB9B5-610A-32FE-FF92-CD6F0B1231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05164" y="2560298"/>
            <a:ext cx="663273" cy="678698"/>
          </a:xfrm>
          <a:prstGeom prst="rect">
            <a:avLst/>
          </a:prstGeom>
        </p:spPr>
      </p:pic>
      <p:pic>
        <p:nvPicPr>
          <p:cNvPr id="13" name="Picture 12">
            <a:extLst>
              <a:ext uri="{FF2B5EF4-FFF2-40B4-BE49-F238E27FC236}">
                <a16:creationId xmlns:a16="http://schemas.microsoft.com/office/drawing/2014/main" id="{20C7D80A-3A3E-6D9B-A928-0BDBEC6F9BD1}"/>
              </a:ext>
            </a:extLst>
          </p:cNvPr>
          <p:cNvPicPr>
            <a:picLocks noChangeAspect="1"/>
          </p:cNvPicPr>
          <p:nvPr/>
        </p:nvPicPr>
        <p:blipFill>
          <a:blip r:embed="rId7">
            <a:extLst>
              <a:ext uri="{28A0092B-C50C-407E-A947-70E740481C1C}">
                <a14:useLocalDpi xmlns:a14="http://schemas.microsoft.com/office/drawing/2010/main" val="0"/>
              </a:ext>
            </a:extLst>
          </a:blip>
          <a:srcRect l="17114" r="17114"/>
          <a:stretch/>
        </p:blipFill>
        <p:spPr>
          <a:xfrm>
            <a:off x="0" y="1524000"/>
            <a:ext cx="4355253" cy="4406900"/>
          </a:xfrm>
          <a:prstGeom prst="rect">
            <a:avLst/>
          </a:prstGeom>
        </p:spPr>
      </p:pic>
      <p:sp>
        <p:nvSpPr>
          <p:cNvPr id="14"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1.3.</a:t>
            </a:r>
          </a:p>
        </p:txBody>
      </p:sp>
    </p:spTree>
    <p:extLst>
      <p:ext uri="{BB962C8B-B14F-4D97-AF65-F5344CB8AC3E}">
        <p14:creationId xmlns:p14="http://schemas.microsoft.com/office/powerpoint/2010/main" val="1455217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670E2-421E-2E96-F6CD-D52B4D89964E}"/>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4D470E8F-D1EF-976F-8621-E54F95F68B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95605" y="1879021"/>
            <a:ext cx="3099955" cy="3099955"/>
          </a:xfrm>
          <a:prstGeom prst="rect">
            <a:avLst/>
          </a:prstGeom>
        </p:spPr>
      </p:pic>
      <p:sp>
        <p:nvSpPr>
          <p:cNvPr id="5" name="Rectangle: Rounded Corners 4">
            <a:extLst>
              <a:ext uri="{FF2B5EF4-FFF2-40B4-BE49-F238E27FC236}">
                <a16:creationId xmlns:a16="http://schemas.microsoft.com/office/drawing/2014/main" id="{3F3A28D3-DDCF-FB6A-AA68-D0C8234285AF}"/>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4" name="TextBox 3">
            <a:extLst>
              <a:ext uri="{FF2B5EF4-FFF2-40B4-BE49-F238E27FC236}">
                <a16:creationId xmlns:a16="http://schemas.microsoft.com/office/drawing/2014/main" id="{F9E5AE43-5E9F-1364-C22C-FD5A1702FDF9}"/>
              </a:ext>
            </a:extLst>
          </p:cNvPr>
          <p:cNvSpPr txBox="1"/>
          <p:nvPr/>
        </p:nvSpPr>
        <p:spPr>
          <a:xfrm>
            <a:off x="6395605" y="5297542"/>
            <a:ext cx="3099955" cy="707886"/>
          </a:xfrm>
          <a:prstGeom prst="rect">
            <a:avLst/>
          </a:prstGeom>
          <a:noFill/>
          <a:ln>
            <a:noFill/>
          </a:ln>
        </p:spPr>
        <p:txBody>
          <a:bodyPr wrap="square" rtlCol="1">
            <a:spAutoFit/>
          </a:bodyPr>
          <a:lstStyle/>
          <a:p>
            <a:pPr algn="ctr" rtl="1"/>
            <a:r>
              <a:rPr lang="ar-xm" sz="2000" b="1" u="sng" dirty="0">
                <a:solidFill>
                  <a:srgbClr val="F6891F"/>
                </a:solidFill>
                <a:uFill>
                  <a:solidFill>
                    <a:srgbClr val="F6891F"/>
                  </a:solidFill>
                </a:u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tl/>
              </a:rPr>
              <a:t>استطلاع رأي اختياري أولي عن رفاه الأسرة</a:t>
            </a:r>
            <a:endParaRPr lang="en-US" sz="2000" b="1" u="sng" dirty="0">
              <a:solidFill>
                <a:srgbClr val="F6891F"/>
              </a:solidFill>
              <a:uFill>
                <a:solidFill>
                  <a:srgbClr val="F6891F"/>
                </a:solidFill>
              </a:u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A46B52AD-8CA0-B153-4BF6-62499D8A01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73219" y="3428999"/>
            <a:ext cx="1682366" cy="1986742"/>
          </a:xfrm>
          <a:prstGeom prst="rect">
            <a:avLst/>
          </a:prstGeom>
        </p:spPr>
      </p:pic>
      <p:sp>
        <p:nvSpPr>
          <p:cNvPr id="8" name="TextBox 7">
            <a:extLst>
              <a:ext uri="{FF2B5EF4-FFF2-40B4-BE49-F238E27FC236}">
                <a16:creationId xmlns:a16="http://schemas.microsoft.com/office/drawing/2014/main" id="{C4D8C76D-A269-BE6A-1BD6-A0020C909FB5}"/>
              </a:ext>
            </a:extLst>
          </p:cNvPr>
          <p:cNvSpPr txBox="1"/>
          <p:nvPr/>
        </p:nvSpPr>
        <p:spPr>
          <a:xfrm>
            <a:off x="454578" y="1928471"/>
            <a:ext cx="3628209" cy="1754326"/>
          </a:xfrm>
          <a:prstGeom prst="rect">
            <a:avLst/>
          </a:prstGeom>
          <a:noFill/>
        </p:spPr>
        <p:txBody>
          <a:bodyPr wrap="square" rtlCol="1">
            <a:spAutoFit/>
          </a:bodyPr>
          <a:lstStyle/>
          <a:p>
            <a:pPr algn="ctr" rtl="1"/>
            <a:r>
              <a:rPr lang="ar-xm" sz="3600" b="1" dirty="0">
                <a:solidFill>
                  <a:srgbClr val="F6891F"/>
                </a:solidFill>
                <a:latin typeface="Arial" panose="020B0604020202020204" pitchFamily="34" charset="0"/>
                <a:cs typeface="Arial" panose="020B0604020202020204" pitchFamily="34" charset="0"/>
                <a:rtl/>
              </a:rPr>
              <a:t>مسح رمز الاستجابة السريعة</a:t>
            </a:r>
            <a:r>
              <a:rPr lang="ar-xm" sz="3600" b="1" dirty="0">
                <a:solidFill>
                  <a:srgbClr val="F6891F"/>
                </a:solidFill>
                <a:latin typeface="Ubuntu" panose="020B0504030602030204" pitchFamily="34" charset="0"/>
                <a:rtl/>
              </a:rPr>
              <a:t> </a:t>
            </a:r>
            <a:r>
              <a:rPr lang="ar-xm" sz="3600" b="1" dirty="0">
                <a:solidFill>
                  <a:srgbClr val="F6891F"/>
                </a:solidFill>
                <a:latin typeface="Ubuntu" panose="020B0504030602030204" pitchFamily="34" charset="0"/>
                <a:rtl val="0"/>
              </a:rPr>
              <a:t>(QR)</a:t>
            </a:r>
            <a:r>
              <a:rPr lang="ar-xm" sz="3600" b="1" dirty="0">
                <a:solidFill>
                  <a:srgbClr val="F6891F"/>
                </a:solidFill>
                <a:latin typeface="Ubuntu" panose="020B0504030602030204" pitchFamily="34" charset="0"/>
                <a:rtl/>
              </a:rPr>
              <a:t> </a:t>
            </a:r>
            <a:r>
              <a:rPr lang="ar-xm" sz="3600" b="1" dirty="0">
                <a:solidFill>
                  <a:srgbClr val="F6891F"/>
                </a:solidFill>
                <a:latin typeface="Arial" panose="020B0604020202020204" pitchFamily="34" charset="0"/>
                <a:cs typeface="Arial" panose="020B0604020202020204" pitchFamily="34" charset="0"/>
                <a:rtl/>
              </a:rPr>
              <a:t>ضوئيًا</a:t>
            </a:r>
          </a:p>
        </p:txBody>
      </p:sp>
    </p:spTree>
    <p:extLst>
      <p:ext uri="{BB962C8B-B14F-4D97-AF65-F5344CB8AC3E}">
        <p14:creationId xmlns:p14="http://schemas.microsoft.com/office/powerpoint/2010/main" val="1782026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053783-DAB4-C7AA-091D-209A992DCDC6}"/>
              </a:ext>
            </a:extLst>
          </p:cNvPr>
          <p:cNvSpPr>
            <a:spLocks noGrp="1"/>
          </p:cNvSpPr>
          <p:nvPr>
            <p:ph type="body" sz="quarter" idx="11"/>
          </p:nvPr>
        </p:nvSpPr>
        <p:spPr/>
        <p:txBody>
          <a:bodyPr rtlCol="1">
            <a:normAutofit/>
          </a:bodyPr>
          <a:lstStyle/>
          <a:p>
            <a:pPr rtl="1"/>
            <a:r>
              <a:rPr lang="ar-xm" sz="1350" dirty="0">
                <a:rtl/>
              </a:rPr>
              <a:t>ما المقصود بكلمة قائد أسرة؟</a:t>
            </a:r>
          </a:p>
        </p:txBody>
      </p:sp>
      <p:sp>
        <p:nvSpPr>
          <p:cNvPr id="7" name="Text Placeholder 6">
            <a:extLst>
              <a:ext uri="{FF2B5EF4-FFF2-40B4-BE49-F238E27FC236}">
                <a16:creationId xmlns:a16="http://schemas.microsoft.com/office/drawing/2014/main" id="{41D54C5A-7006-289D-5E3B-79D800EECF82}"/>
              </a:ext>
            </a:extLst>
          </p:cNvPr>
          <p:cNvSpPr>
            <a:spLocks noGrp="1"/>
          </p:cNvSpPr>
          <p:nvPr>
            <p:ph type="body" sz="quarter" idx="13"/>
          </p:nvPr>
        </p:nvSpPr>
        <p:spPr/>
        <p:txBody>
          <a:bodyPr rtlCol="1"/>
          <a:lstStyle/>
          <a:p>
            <a:pPr rtl="1"/>
            <a:r>
              <a:rPr lang="ar-xm" dirty="0">
                <a:rtl/>
              </a:rPr>
              <a:t>اليوم الأول</a:t>
            </a:r>
          </a:p>
        </p:txBody>
      </p:sp>
      <p:sp>
        <p:nvSpPr>
          <p:cNvPr id="8" name="Rectangle: Rounded Corners 7">
            <a:extLst>
              <a:ext uri="{FF2B5EF4-FFF2-40B4-BE49-F238E27FC236}">
                <a16:creationId xmlns:a16="http://schemas.microsoft.com/office/drawing/2014/main" id="{3ED7F244-F689-9B54-14BA-BC81356A90B6}"/>
              </a:ext>
            </a:extLst>
          </p:cNvPr>
          <p:cNvSpPr/>
          <p:nvPr/>
        </p:nvSpPr>
        <p:spPr>
          <a:xfrm>
            <a:off x="7332506" y="1513362"/>
            <a:ext cx="5849201" cy="6005038"/>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pic>
        <p:nvPicPr>
          <p:cNvPr id="9" name="Graphic 8">
            <a:extLst>
              <a:ext uri="{FF2B5EF4-FFF2-40B4-BE49-F238E27FC236}">
                <a16:creationId xmlns:a16="http://schemas.microsoft.com/office/drawing/2014/main" id="{0A0BF5C4-5C55-E1C5-82D0-6866C02608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1332" y="1360962"/>
            <a:ext cx="552451" cy="552451"/>
          </a:xfrm>
          <a:prstGeom prst="rect">
            <a:avLst/>
          </a:prstGeom>
        </p:spPr>
      </p:pic>
      <p:sp>
        <p:nvSpPr>
          <p:cNvPr id="10" name="TextBox 9">
            <a:extLst>
              <a:ext uri="{FF2B5EF4-FFF2-40B4-BE49-F238E27FC236}">
                <a16:creationId xmlns:a16="http://schemas.microsoft.com/office/drawing/2014/main" id="{AC3C692A-E1A8-8E3A-ABAB-FD7C1FADA69A}"/>
              </a:ext>
            </a:extLst>
          </p:cNvPr>
          <p:cNvSpPr txBox="1"/>
          <p:nvPr/>
        </p:nvSpPr>
        <p:spPr>
          <a:xfrm>
            <a:off x="2385536" y="1360962"/>
            <a:ext cx="4231036"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النشاط</a:t>
            </a:r>
          </a:p>
        </p:txBody>
      </p:sp>
      <p:sp>
        <p:nvSpPr>
          <p:cNvPr id="12" name="TextBox 11">
            <a:extLst>
              <a:ext uri="{FF2B5EF4-FFF2-40B4-BE49-F238E27FC236}">
                <a16:creationId xmlns:a16="http://schemas.microsoft.com/office/drawing/2014/main" id="{B12401DA-A224-DB27-2441-924503F5A061}"/>
              </a:ext>
            </a:extLst>
          </p:cNvPr>
          <p:cNvSpPr txBox="1"/>
          <p:nvPr/>
        </p:nvSpPr>
        <p:spPr>
          <a:xfrm>
            <a:off x="767371" y="2332036"/>
            <a:ext cx="5849201" cy="3834383"/>
          </a:xfrm>
          <a:prstGeom prst="rect">
            <a:avLst/>
          </a:prstGeom>
          <a:noFill/>
        </p:spPr>
        <p:txBody>
          <a:bodyPr wrap="square" rtlCol="1">
            <a:spAutoFit/>
          </a:bodyPr>
          <a:lstStyle/>
          <a:p>
            <a:pPr algn="r" rtl="1">
              <a:lnSpc>
                <a:spcPct val="120000"/>
              </a:lnSpc>
              <a:spcAft>
                <a:spcPts val="600"/>
              </a:spcAft>
            </a:pPr>
            <a:r>
              <a:rPr lang="ar-xm" b="1" dirty="0">
                <a:solidFill>
                  <a:srgbClr val="292662"/>
                </a:solidFill>
                <a:latin typeface="Ubuntu" panose="020B0504030602030204" pitchFamily="34" charset="0"/>
                <a:rtl/>
              </a:rPr>
              <a:t>دائرة نقاط القوة</a:t>
            </a:r>
            <a:endParaRPr lang="en-US" dirty="0">
              <a:solidFill>
                <a:srgbClr val="292662"/>
              </a:solidFill>
              <a:latin typeface="Ubuntu" panose="020B0504030602030204" pitchFamily="34" charset="0"/>
            </a:endParaRPr>
          </a:p>
          <a:p>
            <a:pPr marL="355600" indent="-355600" algn="r" rtl="1">
              <a:lnSpc>
                <a:spcPct val="120000"/>
              </a:lnSpc>
              <a:spcAft>
                <a:spcPts val="800"/>
              </a:spcAft>
              <a:buBlip>
                <a:blip r:embed="rId5"/>
              </a:buBlip>
            </a:pPr>
            <a:r>
              <a:rPr lang="ar-xm" sz="1600" b="1" dirty="0">
                <a:solidFill>
                  <a:srgbClr val="F6891F"/>
                </a:solidFill>
                <a:latin typeface="Ubuntu" panose="020B0504030602030204" pitchFamily="34" charset="0"/>
                <a:rtl/>
              </a:rPr>
              <a:t>اطَّلعوا على</a:t>
            </a:r>
            <a:r>
              <a:rPr lang="ar-xm" sz="1600" dirty="0">
                <a:solidFill>
                  <a:srgbClr val="292662"/>
                </a:solidFill>
                <a:latin typeface="Ubuntu" panose="020B0504030602030204" pitchFamily="34" charset="0"/>
                <a:rtl/>
              </a:rPr>
              <a:t> نقاط القوة الموجودة على بطاقتكم وفكِّروا في مدى ارتباطها بأدواركم القيادية في الأولمبياد الخاص.</a:t>
            </a:r>
          </a:p>
          <a:p>
            <a:pPr marL="355600" indent="-355600" algn="r" rtl="1">
              <a:lnSpc>
                <a:spcPct val="120000"/>
              </a:lnSpc>
              <a:spcAft>
                <a:spcPts val="800"/>
              </a:spcAft>
              <a:buBlip>
                <a:blip r:embed="rId5"/>
              </a:buBlip>
            </a:pPr>
            <a:r>
              <a:rPr lang="ar-xm" sz="1600" dirty="0">
                <a:solidFill>
                  <a:srgbClr val="292662"/>
                </a:solidFill>
                <a:latin typeface="Ubuntu" panose="020B0504030602030204" pitchFamily="34" charset="0"/>
                <a:rtl/>
              </a:rPr>
              <a:t>شكِّلوا دائرة مع جميع المشاركين.</a:t>
            </a:r>
          </a:p>
          <a:p>
            <a:pPr marL="355600" indent="-355600" algn="r" rtl="1">
              <a:lnSpc>
                <a:spcPct val="120000"/>
              </a:lnSpc>
              <a:spcAft>
                <a:spcPts val="800"/>
              </a:spcAft>
              <a:buBlip>
                <a:blip r:embed="rId5"/>
              </a:buBlip>
            </a:pPr>
            <a:r>
              <a:rPr lang="ar-xm" sz="1600" b="1" dirty="0">
                <a:solidFill>
                  <a:srgbClr val="F6891F"/>
                </a:solidFill>
                <a:latin typeface="Ubuntu" panose="020B0504030602030204" pitchFamily="34" charset="0"/>
                <a:rtl/>
              </a:rPr>
              <a:t>شاركوا</a:t>
            </a:r>
            <a:r>
              <a:rPr lang="ar-xm" sz="1600" dirty="0">
                <a:solidFill>
                  <a:srgbClr val="292662"/>
                </a:solidFill>
                <a:latin typeface="Ubuntu" panose="020B0504030602030204" pitchFamily="34" charset="0"/>
                <a:rtl/>
              </a:rPr>
              <a:t> نقاط القوة الموجودة في بطاقتكم ووضِّحوا ما إذا كنتم تلاحظون أنها تظهر في أسلوبكم أو نهجكم في القيادة أم لا. وضِّحوا السبب.</a:t>
            </a:r>
          </a:p>
          <a:p>
            <a:pPr marL="355600" indent="-355600" algn="r" rtl="1">
              <a:lnSpc>
                <a:spcPct val="120000"/>
              </a:lnSpc>
              <a:spcAft>
                <a:spcPts val="800"/>
              </a:spcAft>
              <a:buBlip>
                <a:blip r:embed="rId5"/>
              </a:buBlip>
            </a:pPr>
            <a:r>
              <a:rPr lang="ar-xm" sz="1600" b="1" dirty="0">
                <a:solidFill>
                  <a:srgbClr val="F6891F"/>
                </a:solidFill>
                <a:latin typeface="Ubuntu" panose="020B0504030602030204" pitchFamily="34" charset="0"/>
                <a:rtl/>
              </a:rPr>
              <a:t>مرِّروا</a:t>
            </a:r>
            <a:r>
              <a:rPr lang="ar-xm" sz="1600" dirty="0">
                <a:solidFill>
                  <a:srgbClr val="292662"/>
                </a:solidFill>
                <a:latin typeface="Ubuntu" panose="020B0504030602030204" pitchFamily="34" charset="0"/>
                <a:rtl/>
              </a:rPr>
              <a:t> نقاط القوة! بعد المشاركة، مرِّروا بطاقة نقاط القوة إلى الشخص الموجود على اليسار.</a:t>
            </a:r>
          </a:p>
          <a:p>
            <a:pPr marL="355600" indent="-355600" algn="r" rtl="1">
              <a:lnSpc>
                <a:spcPct val="120000"/>
              </a:lnSpc>
              <a:spcAft>
                <a:spcPts val="800"/>
              </a:spcAft>
              <a:buBlip>
                <a:blip r:embed="rId5"/>
              </a:buBlip>
            </a:pPr>
            <a:r>
              <a:rPr lang="ar-xm" sz="1600" dirty="0">
                <a:solidFill>
                  <a:srgbClr val="292662"/>
                </a:solidFill>
                <a:latin typeface="Ubuntu" panose="020B0504030602030204" pitchFamily="34" charset="0"/>
                <a:rtl/>
              </a:rPr>
              <a:t>يوضِّح الشخص الجديد </a:t>
            </a:r>
            <a:r>
              <a:rPr lang="ar-xm" sz="1600" b="1" dirty="0">
                <a:solidFill>
                  <a:srgbClr val="F6891F"/>
                </a:solidFill>
                <a:latin typeface="Ubuntu" panose="020B0504030602030204" pitchFamily="34" charset="0"/>
                <a:rtl/>
              </a:rPr>
              <a:t>الذي</a:t>
            </a:r>
            <a:r>
              <a:rPr lang="ar-xm" sz="1600" dirty="0">
                <a:solidFill>
                  <a:srgbClr val="292662"/>
                </a:solidFill>
                <a:latin typeface="Ubuntu" panose="020B0504030602030204" pitchFamily="34" charset="0"/>
                <a:rtl/>
              </a:rPr>
              <a:t> يحمل البطاقة كيفية تطبيق نقاط القوة هذه عليه أو الطريقة التي لاحظ بها ذلك في أدواره القيادية، بالإضافة إلى بطاقة نقاط القوة الخاصة به.</a:t>
            </a:r>
          </a:p>
        </p:txBody>
      </p:sp>
      <p:graphicFrame>
        <p:nvGraphicFramePr>
          <p:cNvPr id="13" name="Table 12">
            <a:extLst>
              <a:ext uri="{FF2B5EF4-FFF2-40B4-BE49-F238E27FC236}">
                <a16:creationId xmlns:a16="http://schemas.microsoft.com/office/drawing/2014/main" id="{4B7956E0-53A4-1329-039E-20AA36B5A0C7}"/>
              </a:ext>
            </a:extLst>
          </p:cNvPr>
          <p:cNvGraphicFramePr>
            <a:graphicFrameLocks noGrp="1"/>
          </p:cNvGraphicFramePr>
          <p:nvPr>
            <p:extLst>
              <p:ext uri="{D42A27DB-BD31-4B8C-83A1-F6EECF244321}">
                <p14:modId xmlns:p14="http://schemas.microsoft.com/office/powerpoint/2010/main" val="3764438414"/>
              </p:ext>
            </p:extLst>
          </p:nvPr>
        </p:nvGraphicFramePr>
        <p:xfrm>
          <a:off x="7552972" y="2011800"/>
          <a:ext cx="4356000" cy="4284000"/>
        </p:xfrm>
        <a:graphic>
          <a:graphicData uri="http://schemas.openxmlformats.org/drawingml/2006/table">
            <a:tbl>
              <a:tblPr rtl="1" firstRow="1" bandRow="1">
                <a:tableStyleId>{5C22544A-7EE6-4342-B048-85BDC9FD1C3A}</a:tableStyleId>
              </a:tblPr>
              <a:tblGrid>
                <a:gridCol w="1452000">
                  <a:extLst>
                    <a:ext uri="{9D8B030D-6E8A-4147-A177-3AD203B41FA5}">
                      <a16:colId xmlns:a16="http://schemas.microsoft.com/office/drawing/2014/main" val="3061931847"/>
                    </a:ext>
                  </a:extLst>
                </a:gridCol>
                <a:gridCol w="1452000">
                  <a:extLst>
                    <a:ext uri="{9D8B030D-6E8A-4147-A177-3AD203B41FA5}">
                      <a16:colId xmlns:a16="http://schemas.microsoft.com/office/drawing/2014/main" val="347587836"/>
                    </a:ext>
                  </a:extLst>
                </a:gridCol>
                <a:gridCol w="1452000">
                  <a:extLst>
                    <a:ext uri="{9D8B030D-6E8A-4147-A177-3AD203B41FA5}">
                      <a16:colId xmlns:a16="http://schemas.microsoft.com/office/drawing/2014/main" val="2362230341"/>
                    </a:ext>
                  </a:extLst>
                </a:gridCol>
              </a:tblGrid>
              <a:tr h="396000">
                <a:tc gridSpan="3">
                  <a:txBody>
                    <a:bodyPr/>
                    <a:lstStyle/>
                    <a:p>
                      <a:pPr algn="r" rtl="1"/>
                      <a:r>
                        <a:rPr lang="ar-xm" sz="1400" dirty="0">
                          <a:solidFill>
                            <a:srgbClr val="F6891F"/>
                          </a:solidFill>
                          <a:latin typeface="Ubuntu Light" panose="020B0304030602030204" pitchFamily="34" charset="0"/>
                          <a:rtl/>
                        </a:rPr>
                        <a:t>صفات القيادة</a:t>
                      </a:r>
                    </a:p>
                  </a:txBody>
                  <a:tcPr marL="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r" rtl="1"/>
                      <a:endParaRPr lang="en-US"/>
                    </a:p>
                  </a:txBody>
                  <a:tcPr/>
                </a:tc>
                <a:tc hMerge="1">
                  <a:txBody>
                    <a:bodyPr/>
                    <a:lstStyle/>
                    <a:p>
                      <a:pPr algn="r" rtl="1"/>
                      <a:endParaRPr lang="en-US" dirty="0"/>
                    </a:p>
                  </a:txBody>
                  <a:tcPr/>
                </a:tc>
                <a:extLst>
                  <a:ext uri="{0D108BD9-81ED-4DB2-BD59-A6C34878D82A}">
                    <a16:rowId xmlns:a16="http://schemas.microsoft.com/office/drawing/2014/main" val="4239529935"/>
                  </a:ext>
                </a:extLst>
              </a:tr>
              <a:tr h="324000">
                <a:tc>
                  <a:txBody>
                    <a:bodyPr/>
                    <a:lstStyle/>
                    <a:p>
                      <a:pPr algn="r" rtl="1"/>
                      <a:r>
                        <a:rPr lang="ar-xm" sz="1200" dirty="0">
                          <a:solidFill>
                            <a:schemeClr val="bg1"/>
                          </a:solidFill>
                          <a:latin typeface="Ubuntu Light" panose="020B0304030602030204" pitchFamily="34" charset="0"/>
                          <a:rtl/>
                        </a:rPr>
                        <a:t>المساءلة</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r" rtl="1"/>
                      <a:r>
                        <a:rPr lang="ar-xm" sz="1200" dirty="0">
                          <a:solidFill>
                            <a:schemeClr val="bg1"/>
                          </a:solidFill>
                          <a:latin typeface="Ubuntu Light" panose="020B0304030602030204" pitchFamily="34" charset="0"/>
                          <a:rtl/>
                        </a:rPr>
                        <a:t>المودة</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r" rtl="1"/>
                      <a:r>
                        <a:rPr lang="ar-xm" sz="1200" dirty="0">
                          <a:solidFill>
                            <a:schemeClr val="bg1"/>
                          </a:solidFill>
                          <a:latin typeface="Ubuntu Light" panose="020B0304030602030204" pitchFamily="34" charset="0"/>
                          <a:rtl/>
                        </a:rPr>
                        <a:t>الاستماع الجيد</a:t>
                      </a:r>
                    </a:p>
                  </a:txBody>
                  <a:tcPr>
                    <a:lnL w="12700" cap="flat" cmpd="sng" algn="ctr">
                      <a:solidFill>
                        <a:srgbClr val="F6891F"/>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2069112"/>
                  </a:ext>
                </a:extLst>
              </a:tr>
              <a:tr h="324000">
                <a:tc>
                  <a:txBody>
                    <a:bodyPr/>
                    <a:lstStyle/>
                    <a:p>
                      <a:pPr algn="r" rtl="1"/>
                      <a:r>
                        <a:rPr lang="ar-xm" sz="1200" dirty="0">
                          <a:solidFill>
                            <a:schemeClr val="bg1"/>
                          </a:solidFill>
                          <a:latin typeface="Ubuntu Light" panose="020B0304030602030204" pitchFamily="34" charset="0"/>
                          <a:rtl/>
                        </a:rPr>
                        <a:t>الواقعية</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1"/>
                      <a:r>
                        <a:rPr lang="ar-xm" sz="1200" dirty="0">
                          <a:solidFill>
                            <a:schemeClr val="bg1"/>
                          </a:solidFill>
                          <a:latin typeface="Ubuntu Light" panose="020B0304030602030204" pitchFamily="34" charset="0"/>
                          <a:rtl/>
                        </a:rPr>
                        <a:t>الشجاعة</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1"/>
                      <a:r>
                        <a:rPr lang="ar-xm" sz="1200" dirty="0">
                          <a:solidFill>
                            <a:schemeClr val="bg1"/>
                          </a:solidFill>
                          <a:latin typeface="Ubuntu Light" panose="020B0304030602030204" pitchFamily="34" charset="0"/>
                          <a:rtl/>
                        </a:rPr>
                        <a:t>الاهتمام بالآخرين</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5077630"/>
                  </a:ext>
                </a:extLst>
              </a:tr>
              <a:tr h="324000">
                <a:tc>
                  <a:txBody>
                    <a:bodyPr/>
                    <a:lstStyle/>
                    <a:p>
                      <a:pPr algn="r" rtl="1"/>
                      <a:r>
                        <a:rPr lang="ar-xm" sz="1200" dirty="0">
                          <a:solidFill>
                            <a:schemeClr val="bg1"/>
                          </a:solidFill>
                          <a:latin typeface="Ubuntu Light" panose="020B0304030602030204" pitchFamily="34" charset="0"/>
                          <a:rtl/>
                        </a:rPr>
                        <a:t>الجاذبية</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1"/>
                      <a:r>
                        <a:rPr lang="ar-xm" sz="1200" dirty="0">
                          <a:solidFill>
                            <a:schemeClr val="bg1"/>
                          </a:solidFill>
                          <a:latin typeface="Ubuntu Light" panose="020B0304030602030204" pitchFamily="34" charset="0"/>
                          <a:rtl/>
                        </a:rPr>
                        <a:t>التعاطف</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1"/>
                      <a:r>
                        <a:rPr lang="ar-xm" sz="1200" dirty="0">
                          <a:solidFill>
                            <a:schemeClr val="bg1"/>
                          </a:solidFill>
                          <a:latin typeface="Ubuntu Light" panose="020B0304030602030204" pitchFamily="34" charset="0"/>
                          <a:rtl/>
                        </a:rPr>
                        <a:t>الثقة بالنفس</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29716220"/>
                  </a:ext>
                </a:extLst>
              </a:tr>
              <a:tr h="324000">
                <a:tc>
                  <a:txBody>
                    <a:bodyPr/>
                    <a:lstStyle/>
                    <a:p>
                      <a:pPr algn="r" rtl="1"/>
                      <a:r>
                        <a:rPr lang="ar-xm" sz="1200" dirty="0">
                          <a:solidFill>
                            <a:schemeClr val="bg1"/>
                          </a:solidFill>
                          <a:latin typeface="Ubuntu Light" panose="020B0304030602030204" pitchFamily="34" charset="0"/>
                          <a:rtl/>
                        </a:rPr>
                        <a:t>الالتزام</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1"/>
                      <a:r>
                        <a:rPr lang="ar-xm" sz="1200" dirty="0">
                          <a:solidFill>
                            <a:schemeClr val="bg1"/>
                          </a:solidFill>
                          <a:latin typeface="Ubuntu Light" panose="020B0304030602030204" pitchFamily="34" charset="0"/>
                          <a:rtl/>
                        </a:rPr>
                        <a:t>المصداقية</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1"/>
                      <a:r>
                        <a:rPr lang="ar-xm" sz="1200" dirty="0">
                          <a:solidFill>
                            <a:schemeClr val="bg1"/>
                          </a:solidFill>
                          <a:latin typeface="Ubuntu Light" panose="020B0304030602030204" pitchFamily="34" charset="0"/>
                          <a:rtl/>
                        </a:rPr>
                        <a:t>الفضول</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7380056"/>
                  </a:ext>
                </a:extLst>
              </a:tr>
              <a:tr h="324000">
                <a:tc>
                  <a:txBody>
                    <a:bodyPr/>
                    <a:lstStyle/>
                    <a:p>
                      <a:pPr algn="r" rtl="1"/>
                      <a:r>
                        <a:rPr lang="ar-xm" sz="1200" dirty="0">
                          <a:solidFill>
                            <a:schemeClr val="bg1"/>
                          </a:solidFill>
                          <a:latin typeface="Ubuntu Light" panose="020B0304030602030204" pitchFamily="34" charset="0"/>
                          <a:rtl/>
                        </a:rPr>
                        <a:t>التفاني</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1"/>
                      <a:r>
                        <a:rPr lang="ar-xm" sz="1200" dirty="0">
                          <a:solidFill>
                            <a:schemeClr val="bg1"/>
                          </a:solidFill>
                          <a:latin typeface="Ubuntu Light" panose="020B0304030602030204" pitchFamily="34" charset="0"/>
                          <a:rtl/>
                        </a:rPr>
                        <a:t>الاهتمام بالتفاصيل</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1"/>
                      <a:r>
                        <a:rPr lang="ar-xm" sz="1200" dirty="0">
                          <a:solidFill>
                            <a:schemeClr val="bg1"/>
                          </a:solidFill>
                          <a:latin typeface="Ubuntu Light" panose="020B0304030602030204" pitchFamily="34" charset="0"/>
                          <a:rtl/>
                        </a:rPr>
                        <a:t>المشاركة الوجدانية</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87766861"/>
                  </a:ext>
                </a:extLst>
              </a:tr>
              <a:tr h="324000">
                <a:tc>
                  <a:txBody>
                    <a:bodyPr/>
                    <a:lstStyle/>
                    <a:p>
                      <a:pPr algn="r" rtl="1"/>
                      <a:r>
                        <a:rPr lang="ar-xm" sz="1200" dirty="0">
                          <a:solidFill>
                            <a:schemeClr val="bg1"/>
                          </a:solidFill>
                          <a:latin typeface="Ubuntu Light" panose="020B0304030602030204" pitchFamily="34" charset="0"/>
                          <a:rtl/>
                        </a:rPr>
                        <a:t>منح الثقة</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1"/>
                      <a:r>
                        <a:rPr lang="ar-xm" sz="1200" dirty="0">
                          <a:solidFill>
                            <a:schemeClr val="bg1"/>
                          </a:solidFill>
                          <a:latin typeface="Ubuntu Light" panose="020B0304030602030204" pitchFamily="34" charset="0"/>
                          <a:rtl/>
                        </a:rPr>
                        <a:t>المثابرة</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1"/>
                      <a:r>
                        <a:rPr lang="ar-xm" sz="1200" dirty="0">
                          <a:solidFill>
                            <a:schemeClr val="bg1"/>
                          </a:solidFill>
                          <a:latin typeface="Ubuntu Light" panose="020B0304030602030204" pitchFamily="34" charset="0"/>
                          <a:rtl/>
                        </a:rPr>
                        <a:t>الأمانة</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29037694"/>
                  </a:ext>
                </a:extLst>
              </a:tr>
              <a:tr h="324000">
                <a:tc>
                  <a:txBody>
                    <a:bodyPr/>
                    <a:lstStyle/>
                    <a:p>
                      <a:pPr algn="r" rtl="1"/>
                      <a:r>
                        <a:rPr lang="ar-xm" sz="1200" dirty="0">
                          <a:solidFill>
                            <a:schemeClr val="bg1"/>
                          </a:solidFill>
                          <a:latin typeface="Ubuntu Light" panose="020B0304030602030204" pitchFamily="34" charset="0"/>
                          <a:rtl/>
                        </a:rPr>
                        <a:t>التواضع</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1"/>
                      <a:r>
                        <a:rPr lang="ar-xm" sz="1200" dirty="0">
                          <a:solidFill>
                            <a:schemeClr val="bg1"/>
                          </a:solidFill>
                          <a:latin typeface="Ubuntu Light" panose="020B0304030602030204" pitchFamily="34" charset="0"/>
                          <a:rtl/>
                        </a:rPr>
                        <a:t>احتواء الجميع</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1"/>
                      <a:r>
                        <a:rPr lang="ar-xm" sz="1200" dirty="0">
                          <a:solidFill>
                            <a:schemeClr val="bg1"/>
                          </a:solidFill>
                          <a:latin typeface="Ubuntu Light" panose="020B0304030602030204" pitchFamily="34" charset="0"/>
                          <a:rtl/>
                        </a:rPr>
                        <a:t>الإلهام</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3709652"/>
                  </a:ext>
                </a:extLst>
              </a:tr>
              <a:tr h="324000">
                <a:tc>
                  <a:txBody>
                    <a:bodyPr/>
                    <a:lstStyle/>
                    <a:p>
                      <a:pPr algn="r" rtl="1"/>
                      <a:r>
                        <a:rPr lang="ar-xm" sz="1200" dirty="0">
                          <a:solidFill>
                            <a:schemeClr val="bg1"/>
                          </a:solidFill>
                          <a:latin typeface="Ubuntu Light" panose="020B0304030602030204" pitchFamily="34" charset="0"/>
                          <a:rtl/>
                        </a:rPr>
                        <a:t>الابتكار</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1"/>
                      <a:r>
                        <a:rPr lang="ar-xm" sz="1200" dirty="0">
                          <a:solidFill>
                            <a:schemeClr val="bg1"/>
                          </a:solidFill>
                          <a:latin typeface="Ubuntu Light" panose="020B0304030602030204" pitchFamily="34" charset="0"/>
                          <a:rtl/>
                        </a:rPr>
                        <a:t>الوفاء</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1"/>
                      <a:r>
                        <a:rPr lang="ar-xm" sz="1200" dirty="0">
                          <a:solidFill>
                            <a:schemeClr val="bg1"/>
                          </a:solidFill>
                          <a:latin typeface="Ubuntu Light" panose="020B0304030602030204" pitchFamily="34" charset="0"/>
                          <a:rtl/>
                        </a:rPr>
                        <a:t>إثارة الحوافز</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70355997"/>
                  </a:ext>
                </a:extLst>
              </a:tr>
              <a:tr h="324000">
                <a:tc>
                  <a:txBody>
                    <a:bodyPr/>
                    <a:lstStyle/>
                    <a:p>
                      <a:pPr algn="r" rtl="1"/>
                      <a:r>
                        <a:rPr lang="ar-xm" sz="1200" dirty="0">
                          <a:solidFill>
                            <a:schemeClr val="bg1"/>
                          </a:solidFill>
                          <a:latin typeface="Ubuntu Light" panose="020B0304030602030204" pitchFamily="34" charset="0"/>
                          <a:rtl/>
                        </a:rPr>
                        <a:t>الانفتاح</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1"/>
                      <a:r>
                        <a:rPr lang="ar-xm" sz="1200" dirty="0">
                          <a:solidFill>
                            <a:schemeClr val="bg1"/>
                          </a:solidFill>
                          <a:latin typeface="Ubuntu Light" panose="020B0304030602030204" pitchFamily="34" charset="0"/>
                          <a:rtl/>
                        </a:rPr>
                        <a:t>التنظيم</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1"/>
                      <a:r>
                        <a:rPr lang="ar-xm" sz="1200" dirty="0">
                          <a:solidFill>
                            <a:schemeClr val="bg1"/>
                          </a:solidFill>
                          <a:latin typeface="Ubuntu Light" panose="020B0304030602030204" pitchFamily="34" charset="0"/>
                          <a:rtl/>
                        </a:rPr>
                        <a:t>الصراحة</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9981313"/>
                  </a:ext>
                </a:extLst>
              </a:tr>
              <a:tr h="324000">
                <a:tc>
                  <a:txBody>
                    <a:bodyPr/>
                    <a:lstStyle/>
                    <a:p>
                      <a:pPr algn="r" rtl="1"/>
                      <a:r>
                        <a:rPr lang="ar-xm" sz="1200" dirty="0">
                          <a:solidFill>
                            <a:schemeClr val="bg1"/>
                          </a:solidFill>
                          <a:latin typeface="Ubuntu Light" panose="020B0304030602030204" pitchFamily="34" charset="0"/>
                          <a:rtl/>
                        </a:rPr>
                        <a:t>الحماس</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1"/>
                      <a:r>
                        <a:rPr lang="ar-xm" sz="1200" dirty="0">
                          <a:solidFill>
                            <a:schemeClr val="bg1"/>
                          </a:solidFill>
                          <a:latin typeface="Ubuntu Light" panose="020B0304030602030204" pitchFamily="34" charset="0"/>
                          <a:rtl/>
                        </a:rPr>
                        <a:t>المهارات الاستباقية</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1"/>
                      <a:r>
                        <a:rPr lang="ar-xm" sz="1200" dirty="0">
                          <a:solidFill>
                            <a:schemeClr val="bg1"/>
                          </a:solidFill>
                          <a:latin typeface="Ubuntu Light" panose="020B0304030602030204" pitchFamily="34" charset="0"/>
                          <a:rtl/>
                        </a:rPr>
                        <a:t>الإقناع</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4297280"/>
                  </a:ext>
                </a:extLst>
              </a:tr>
              <a:tr h="324000">
                <a:tc>
                  <a:txBody>
                    <a:bodyPr/>
                    <a:lstStyle/>
                    <a:p>
                      <a:pPr algn="r" rtl="1"/>
                      <a:r>
                        <a:rPr lang="ar-xm" sz="1200" dirty="0">
                          <a:solidFill>
                            <a:schemeClr val="bg1"/>
                          </a:solidFill>
                          <a:latin typeface="Ubuntu Light" panose="020B0304030602030204" pitchFamily="34" charset="0"/>
                          <a:rtl/>
                        </a:rPr>
                        <a:t>المسؤولية</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1"/>
                      <a:r>
                        <a:rPr lang="ar-xm" sz="1200" dirty="0">
                          <a:solidFill>
                            <a:schemeClr val="bg1"/>
                          </a:solidFill>
                          <a:latin typeface="Ubuntu Light" panose="020B0304030602030204" pitchFamily="34" charset="0"/>
                          <a:rtl/>
                        </a:rPr>
                        <a:t>الاحترام</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1"/>
                      <a:r>
                        <a:rPr lang="ar-xm" sz="1200" dirty="0">
                          <a:solidFill>
                            <a:schemeClr val="bg1"/>
                          </a:solidFill>
                          <a:latin typeface="Ubuntu Light" panose="020B0304030602030204" pitchFamily="34" charset="0"/>
                          <a:rtl/>
                        </a:rPr>
                        <a:t>المهارة</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031169"/>
                  </a:ext>
                </a:extLst>
              </a:tr>
              <a:tr h="324000">
                <a:tc>
                  <a:txBody>
                    <a:bodyPr/>
                    <a:lstStyle/>
                    <a:p>
                      <a:pPr algn="r" rtl="1"/>
                      <a:r>
                        <a:rPr lang="ar-xm" sz="1200" dirty="0">
                          <a:solidFill>
                            <a:schemeClr val="bg1"/>
                          </a:solidFill>
                          <a:latin typeface="Ubuntu Light" panose="020B0304030602030204" pitchFamily="34" charset="0"/>
                          <a:rtl/>
                        </a:rPr>
                        <a:t>الذكاء</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1"/>
                      <a:r>
                        <a:rPr lang="ar-xm" sz="1200" dirty="0">
                          <a:solidFill>
                            <a:schemeClr val="bg1"/>
                          </a:solidFill>
                          <a:latin typeface="Ubuntu Light" panose="020B0304030602030204" pitchFamily="34" charset="0"/>
                          <a:rtl/>
                        </a:rPr>
                        <a:t>الدعم</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rtl="1"/>
                      <a:r>
                        <a:rPr lang="ar-xm" sz="1200" dirty="0">
                          <a:solidFill>
                            <a:schemeClr val="bg1"/>
                          </a:solidFill>
                          <a:latin typeface="Ubuntu Light" panose="020B0304030602030204" pitchFamily="34" charset="0"/>
                          <a:rtl/>
                        </a:rPr>
                        <a:t>الجدارة بالثقة</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8298007"/>
                  </a:ext>
                </a:extLst>
              </a:tr>
            </a:tbl>
          </a:graphicData>
        </a:graphic>
      </p:graphicFrame>
      <p:sp>
        <p:nvSpPr>
          <p:cNvPr id="14" name="TextBox 13">
            <a:extLst>
              <a:ext uri="{FF2B5EF4-FFF2-40B4-BE49-F238E27FC236}">
                <a16:creationId xmlns:a16="http://schemas.microsoft.com/office/drawing/2014/main" id="{6A1EEAE5-0C28-66EC-7465-7C787683EBA9}"/>
              </a:ext>
            </a:extLst>
          </p:cNvPr>
          <p:cNvSpPr txBox="1"/>
          <p:nvPr/>
        </p:nvSpPr>
        <p:spPr>
          <a:xfrm>
            <a:off x="2370296" y="1780967"/>
            <a:ext cx="4231036" cy="461665"/>
          </a:xfrm>
          <a:prstGeom prst="rect">
            <a:avLst/>
          </a:prstGeom>
          <a:noFill/>
        </p:spPr>
        <p:txBody>
          <a:bodyPr wrap="square" rtlCol="1">
            <a:spAutoFit/>
          </a:bodyPr>
          <a:lstStyle/>
          <a:p>
            <a:pPr algn="r" rtl="1"/>
            <a:r>
              <a:rPr lang="ar-xm" sz="2400" dirty="0">
                <a:solidFill>
                  <a:srgbClr val="F6891F"/>
                </a:solidFill>
                <a:latin typeface="Ubuntu" panose="020B0504030602030204" pitchFamily="34" charset="0"/>
                <a:rtl/>
              </a:rPr>
              <a:t>تقييم نقاط القوة</a:t>
            </a:r>
          </a:p>
        </p:txBody>
      </p:sp>
      <p:sp>
        <p:nvSpPr>
          <p:cNvPr id="15"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1.3.</a:t>
            </a:r>
          </a:p>
        </p:txBody>
      </p:sp>
    </p:spTree>
    <p:extLst>
      <p:ext uri="{BB962C8B-B14F-4D97-AF65-F5344CB8AC3E}">
        <p14:creationId xmlns:p14="http://schemas.microsoft.com/office/powerpoint/2010/main" val="33103123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250FB-46B6-0E1C-2E38-E8B85365412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6D271FB-560E-B41D-6E19-EDB03EC28B80}"/>
              </a:ext>
            </a:extLst>
          </p:cNvPr>
          <p:cNvSpPr>
            <a:spLocks noGrp="1"/>
          </p:cNvSpPr>
          <p:nvPr>
            <p:ph type="body" sz="quarter" idx="11"/>
          </p:nvPr>
        </p:nvSpPr>
        <p:spPr/>
        <p:txBody>
          <a:bodyPr rtlCol="1"/>
          <a:lstStyle/>
          <a:p>
            <a:pPr marL="0" marR="0" lvl="0" indent="0" algn="r" defTabSz="914400" rtl="1" eaLnBrk="1" fontAlgn="auto" latinLnBrk="0" hangingPunct="1">
              <a:lnSpc>
                <a:spcPct val="90000"/>
              </a:lnSpc>
              <a:spcBef>
                <a:spcPts val="0"/>
              </a:spcBef>
              <a:spcAft>
                <a:spcPts val="0"/>
              </a:spcAft>
              <a:buClrTx/>
              <a:buSzTx/>
              <a:buFont typeface="Arial" panose="020B0604020202020204" pitchFamily="34" charset="0"/>
              <a:buNone/>
              <a:tabLst/>
              <a:defRPr/>
            </a:pPr>
            <a:r>
              <a:rPr kumimoji="0" lang="ar-xm" sz="135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tl/>
              </a:rPr>
              <a:t>ما المقصود بكلمة قائد أسرة؟</a:t>
            </a:r>
          </a:p>
        </p:txBody>
      </p:sp>
      <p:sp>
        <p:nvSpPr>
          <p:cNvPr id="7" name="Text Placeholder 6">
            <a:extLst>
              <a:ext uri="{FF2B5EF4-FFF2-40B4-BE49-F238E27FC236}">
                <a16:creationId xmlns:a16="http://schemas.microsoft.com/office/drawing/2014/main" id="{C0487178-1F75-1BD4-39D4-578ECD82645A}"/>
              </a:ext>
            </a:extLst>
          </p:cNvPr>
          <p:cNvSpPr>
            <a:spLocks noGrp="1"/>
          </p:cNvSpPr>
          <p:nvPr>
            <p:ph type="body" sz="quarter" idx="13"/>
          </p:nvPr>
        </p:nvSpPr>
        <p:spPr/>
        <p:txBody>
          <a:bodyPr rtlCol="1"/>
          <a:lstStyle/>
          <a:p>
            <a:pPr rtl="1"/>
            <a:r>
              <a:rPr lang="ar-xm" dirty="0">
                <a:rtl/>
              </a:rPr>
              <a:t>اليوم الأول</a:t>
            </a:r>
          </a:p>
        </p:txBody>
      </p:sp>
      <p:sp>
        <p:nvSpPr>
          <p:cNvPr id="8" name="Rectangle: Rounded Corners 7">
            <a:extLst>
              <a:ext uri="{FF2B5EF4-FFF2-40B4-BE49-F238E27FC236}">
                <a16:creationId xmlns:a16="http://schemas.microsoft.com/office/drawing/2014/main" id="{9C4C4859-7A79-72D0-E15A-8E754DCBFFA0}"/>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12" name="TextBox 11">
            <a:extLst>
              <a:ext uri="{FF2B5EF4-FFF2-40B4-BE49-F238E27FC236}">
                <a16:creationId xmlns:a16="http://schemas.microsoft.com/office/drawing/2014/main" id="{F6B6D515-BBCC-F299-5723-C9B4021B8DDD}"/>
              </a:ext>
            </a:extLst>
          </p:cNvPr>
          <p:cNvSpPr txBox="1"/>
          <p:nvPr/>
        </p:nvSpPr>
        <p:spPr>
          <a:xfrm>
            <a:off x="4964798" y="2004693"/>
            <a:ext cx="6190882" cy="1683089"/>
          </a:xfrm>
          <a:prstGeom prst="rect">
            <a:avLst/>
          </a:prstGeom>
          <a:noFill/>
        </p:spPr>
        <p:txBody>
          <a:bodyPr wrap="square" rtlCol="1">
            <a:spAutoFit/>
          </a:bodyPr>
          <a:lstStyle/>
          <a:p>
            <a:pPr algn="r" rtl="1">
              <a:lnSpc>
                <a:spcPct val="120000"/>
              </a:lnSpc>
              <a:spcAft>
                <a:spcPts val="1200"/>
              </a:spcAft>
            </a:pPr>
            <a:r>
              <a:rPr lang="ar-xm" sz="2000" b="1" dirty="0">
                <a:solidFill>
                  <a:srgbClr val="292662"/>
                </a:solidFill>
                <a:latin typeface="Ubuntu" panose="020B0504030602030204" pitchFamily="34" charset="0"/>
                <a:rtl/>
              </a:rPr>
              <a:t>التأمل الجماعي</a:t>
            </a:r>
            <a:endParaRPr lang="en-US" sz="2000" dirty="0">
              <a:solidFill>
                <a:srgbClr val="292662"/>
              </a:solidFill>
              <a:latin typeface="Ubuntu" panose="020B0504030602030204" pitchFamily="34" charset="0"/>
            </a:endParaRPr>
          </a:p>
          <a:p>
            <a:pPr marL="355600" indent="-355600" algn="r" rtl="1">
              <a:lnSpc>
                <a:spcPct val="120000"/>
              </a:lnSpc>
              <a:spcAft>
                <a:spcPts val="1200"/>
              </a:spcAft>
              <a:buBlip>
                <a:blip r:embed="rId3"/>
              </a:buBlip>
            </a:pPr>
            <a:r>
              <a:rPr lang="ar-xm" sz="2000" dirty="0">
                <a:solidFill>
                  <a:srgbClr val="292662"/>
                </a:solidFill>
                <a:latin typeface="Ubuntu" panose="020B0504030602030204" pitchFamily="34" charset="0"/>
                <a:rtl/>
              </a:rPr>
              <a:t>كيف يمكن الجمع بين هذه المجموعة المتنوعة من نقاط القوة واستخدامها لتعزيز القيادة الأسرية في الأولمبياد الخاص؟</a:t>
            </a:r>
          </a:p>
        </p:txBody>
      </p:sp>
      <p:sp>
        <p:nvSpPr>
          <p:cNvPr id="3" name="TextBox 2">
            <a:extLst>
              <a:ext uri="{FF2B5EF4-FFF2-40B4-BE49-F238E27FC236}">
                <a16:creationId xmlns:a16="http://schemas.microsoft.com/office/drawing/2014/main" id="{1F900FB9-796E-97B3-C6E0-F0F6720D2634}"/>
              </a:ext>
            </a:extLst>
          </p:cNvPr>
          <p:cNvSpPr txBox="1"/>
          <p:nvPr/>
        </p:nvSpPr>
        <p:spPr>
          <a:xfrm>
            <a:off x="1162710" y="1893677"/>
            <a:ext cx="2199641"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التأمل</a:t>
            </a:r>
          </a:p>
        </p:txBody>
      </p:sp>
      <p:sp>
        <p:nvSpPr>
          <p:cNvPr id="4" name="TextBox 3">
            <a:extLst>
              <a:ext uri="{FF2B5EF4-FFF2-40B4-BE49-F238E27FC236}">
                <a16:creationId xmlns:a16="http://schemas.microsoft.com/office/drawing/2014/main" id="{306165E4-8061-C67A-7818-90084326B8A7}"/>
              </a:ext>
            </a:extLst>
          </p:cNvPr>
          <p:cNvSpPr txBox="1"/>
          <p:nvPr/>
        </p:nvSpPr>
        <p:spPr>
          <a:xfrm>
            <a:off x="600690" y="2446128"/>
            <a:ext cx="2733041" cy="400110"/>
          </a:xfrm>
          <a:prstGeom prst="rect">
            <a:avLst/>
          </a:prstGeom>
          <a:noFill/>
        </p:spPr>
        <p:txBody>
          <a:bodyPr wrap="square" rtlCol="1">
            <a:spAutoFit/>
          </a:bodyPr>
          <a:lstStyle/>
          <a:p>
            <a:pPr algn="r" rtl="1"/>
            <a:r>
              <a:rPr lang="ar-xm" sz="2000" dirty="0">
                <a:solidFill>
                  <a:schemeClr val="bg1"/>
                </a:solidFill>
                <a:latin typeface="Ubuntu" panose="020B0504030602030204" pitchFamily="34" charset="0"/>
                <a:rtl/>
              </a:rPr>
              <a:t>تقييم نقاط القوة</a:t>
            </a:r>
          </a:p>
        </p:txBody>
      </p:sp>
      <p:pic>
        <p:nvPicPr>
          <p:cNvPr id="10" name="Graphic 9">
            <a:extLst>
              <a:ext uri="{FF2B5EF4-FFF2-40B4-BE49-F238E27FC236}">
                <a16:creationId xmlns:a16="http://schemas.microsoft.com/office/drawing/2014/main" id="{700D6AE1-0CC6-2BE4-9476-AB092358E4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5619" y="1862497"/>
            <a:ext cx="554400" cy="554400"/>
          </a:xfrm>
          <a:prstGeom prst="rect">
            <a:avLst/>
          </a:prstGeom>
        </p:spPr>
      </p:pic>
      <p:sp>
        <p:nvSpPr>
          <p:cNvPr id="11"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1.3.</a:t>
            </a:r>
          </a:p>
        </p:txBody>
      </p:sp>
    </p:spTree>
    <p:extLst>
      <p:ext uri="{BB962C8B-B14F-4D97-AF65-F5344CB8AC3E}">
        <p14:creationId xmlns:p14="http://schemas.microsoft.com/office/powerpoint/2010/main" val="27821848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D00AD-4C81-59E0-0A71-034F27D0DF9E}"/>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EB4FC3DE-EA76-C76C-0C57-54DFE5592F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0119" y="3225795"/>
            <a:ext cx="11581235" cy="302005"/>
          </a:xfrm>
          <a:prstGeom prst="rect">
            <a:avLst/>
          </a:prstGeom>
        </p:spPr>
      </p:pic>
      <p:sp>
        <p:nvSpPr>
          <p:cNvPr id="2" name="Text Placeholder 1">
            <a:extLst>
              <a:ext uri="{FF2B5EF4-FFF2-40B4-BE49-F238E27FC236}">
                <a16:creationId xmlns:a16="http://schemas.microsoft.com/office/drawing/2014/main" id="{CDD36C53-49A8-7462-AA0B-B0849F20B93C}"/>
              </a:ext>
            </a:extLst>
          </p:cNvPr>
          <p:cNvSpPr>
            <a:spLocks noGrp="1"/>
          </p:cNvSpPr>
          <p:nvPr>
            <p:ph type="body" sz="quarter" idx="11"/>
          </p:nvPr>
        </p:nvSpPr>
        <p:spPr/>
        <p:txBody>
          <a:bodyPr rtlCol="1">
            <a:normAutofit/>
          </a:bodyPr>
          <a:lstStyle/>
          <a:p>
            <a:pPr rtl="1"/>
            <a:r>
              <a:rPr lang="ar-xm" sz="1350" dirty="0">
                <a:rtl/>
              </a:rPr>
              <a:t>ما المقصود بكلمة قائد أسرة؟</a:t>
            </a:r>
          </a:p>
        </p:txBody>
      </p:sp>
      <p:sp>
        <p:nvSpPr>
          <p:cNvPr id="4" name="Text Placeholder 3">
            <a:extLst>
              <a:ext uri="{FF2B5EF4-FFF2-40B4-BE49-F238E27FC236}">
                <a16:creationId xmlns:a16="http://schemas.microsoft.com/office/drawing/2014/main" id="{AF6B7072-9AB5-BF12-5F05-D03651AA7264}"/>
              </a:ext>
            </a:extLst>
          </p:cNvPr>
          <p:cNvSpPr>
            <a:spLocks noGrp="1"/>
          </p:cNvSpPr>
          <p:nvPr>
            <p:ph type="body" sz="quarter" idx="13"/>
          </p:nvPr>
        </p:nvSpPr>
        <p:spPr/>
        <p:txBody>
          <a:bodyPr rtlCol="1"/>
          <a:lstStyle/>
          <a:p>
            <a:pPr rtl="1"/>
            <a:r>
              <a:rPr lang="ar-xm" dirty="0">
                <a:rtl/>
              </a:rPr>
              <a:t>اليوم الأول</a:t>
            </a:r>
          </a:p>
        </p:txBody>
      </p:sp>
      <p:sp>
        <p:nvSpPr>
          <p:cNvPr id="5" name="TextBox 4">
            <a:extLst>
              <a:ext uri="{FF2B5EF4-FFF2-40B4-BE49-F238E27FC236}">
                <a16:creationId xmlns:a16="http://schemas.microsoft.com/office/drawing/2014/main" id="{739063A8-A502-7B9C-EFED-B29271E286F2}"/>
              </a:ext>
            </a:extLst>
          </p:cNvPr>
          <p:cNvSpPr txBox="1"/>
          <p:nvPr/>
        </p:nvSpPr>
        <p:spPr>
          <a:xfrm>
            <a:off x="811898" y="1524000"/>
            <a:ext cx="9421762"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التوقعات المنتظرة بعد انتهاء تدريب قائد الأسرة:</a:t>
            </a:r>
          </a:p>
        </p:txBody>
      </p:sp>
      <p:sp>
        <p:nvSpPr>
          <p:cNvPr id="6" name="TextBox 5">
            <a:extLst>
              <a:ext uri="{FF2B5EF4-FFF2-40B4-BE49-F238E27FC236}">
                <a16:creationId xmlns:a16="http://schemas.microsoft.com/office/drawing/2014/main" id="{93947F4F-24F0-A8D1-79E0-8270DE7074FD}"/>
              </a:ext>
            </a:extLst>
          </p:cNvPr>
          <p:cNvSpPr txBox="1"/>
          <p:nvPr/>
        </p:nvSpPr>
        <p:spPr>
          <a:xfrm>
            <a:off x="1650925" y="3811584"/>
            <a:ext cx="4038600" cy="1053109"/>
          </a:xfrm>
          <a:prstGeom prst="rect">
            <a:avLst/>
          </a:prstGeom>
          <a:noFill/>
        </p:spPr>
        <p:txBody>
          <a:bodyPr wrap="square" rtlCol="1">
            <a:spAutoFit/>
          </a:bodyPr>
          <a:lstStyle/>
          <a:p>
            <a:pPr algn="r" rtl="1">
              <a:lnSpc>
                <a:spcPct val="120000"/>
              </a:lnSpc>
              <a:spcAft>
                <a:spcPts val="2400"/>
              </a:spcAft>
            </a:pPr>
            <a:r>
              <a:rPr lang="ar-xm" dirty="0">
                <a:solidFill>
                  <a:srgbClr val="292662"/>
                </a:solidFill>
                <a:latin typeface="Ubuntu" panose="020B0504030602030204" pitchFamily="34" charset="0"/>
                <a:rtl/>
              </a:rPr>
              <a:t>قابلوا منسق الأسرة في برنامجكم أو أحد أفراد فريق عمل الأولمبياد الخاص الآخرين في مجتمعكم المحلي.</a:t>
            </a:r>
          </a:p>
        </p:txBody>
      </p:sp>
      <p:sp>
        <p:nvSpPr>
          <p:cNvPr id="7" name="TextBox 6">
            <a:extLst>
              <a:ext uri="{FF2B5EF4-FFF2-40B4-BE49-F238E27FC236}">
                <a16:creationId xmlns:a16="http://schemas.microsoft.com/office/drawing/2014/main" id="{3A2AABF0-AA85-66B3-6049-850DFD98C480}"/>
              </a:ext>
            </a:extLst>
          </p:cNvPr>
          <p:cNvSpPr txBox="1"/>
          <p:nvPr/>
        </p:nvSpPr>
        <p:spPr>
          <a:xfrm>
            <a:off x="811898" y="2047220"/>
            <a:ext cx="9421762" cy="461665"/>
          </a:xfrm>
          <a:prstGeom prst="rect">
            <a:avLst/>
          </a:prstGeom>
          <a:noFill/>
        </p:spPr>
        <p:txBody>
          <a:bodyPr wrap="square" rtlCol="1">
            <a:spAutoFit/>
          </a:bodyPr>
          <a:lstStyle/>
          <a:p>
            <a:pPr algn="r" rtl="1"/>
            <a:r>
              <a:rPr lang="ar-xm" sz="2400" dirty="0">
                <a:solidFill>
                  <a:srgbClr val="F6891F"/>
                </a:solidFill>
                <a:latin typeface="Ubuntu" panose="020B0504030602030204" pitchFamily="34" charset="0"/>
                <a:rtl/>
              </a:rPr>
              <a:t>التعاون مع القادة الإقليميين/قادة البرنامج</a:t>
            </a:r>
          </a:p>
        </p:txBody>
      </p:sp>
      <p:sp>
        <p:nvSpPr>
          <p:cNvPr id="8" name="TextBox 7">
            <a:extLst>
              <a:ext uri="{FF2B5EF4-FFF2-40B4-BE49-F238E27FC236}">
                <a16:creationId xmlns:a16="http://schemas.microsoft.com/office/drawing/2014/main" id="{64701C23-ED92-960E-7090-0F8E1F074A48}"/>
              </a:ext>
            </a:extLst>
          </p:cNvPr>
          <p:cNvSpPr txBox="1"/>
          <p:nvPr/>
        </p:nvSpPr>
        <p:spPr>
          <a:xfrm>
            <a:off x="5733985" y="3836984"/>
            <a:ext cx="4499675" cy="1691232"/>
          </a:xfrm>
          <a:prstGeom prst="rect">
            <a:avLst/>
          </a:prstGeom>
          <a:noFill/>
        </p:spPr>
        <p:txBody>
          <a:bodyPr wrap="square" rtlCol="1">
            <a:spAutoFit/>
          </a:bodyPr>
          <a:lstStyle/>
          <a:p>
            <a:pPr marL="355600" indent="-355600" algn="r" rtl="1">
              <a:lnSpc>
                <a:spcPct val="120000"/>
              </a:lnSpc>
              <a:spcAft>
                <a:spcPts val="600"/>
              </a:spcAft>
              <a:buBlip>
                <a:blip r:embed="rId5"/>
              </a:buBlip>
            </a:pPr>
            <a:r>
              <a:rPr lang="ar-xm" sz="1600" dirty="0">
                <a:solidFill>
                  <a:srgbClr val="292662"/>
                </a:solidFill>
                <a:latin typeface="Ubuntu Light" panose="020B0304030602030204" pitchFamily="34" charset="0"/>
                <a:rtl/>
              </a:rPr>
              <a:t>اعرضوا أهدافكم وخططكم لزيادة مشاركة الأسرة في برنامجكم المحلي</a:t>
            </a:r>
          </a:p>
          <a:p>
            <a:pPr marL="355600" indent="-355600" algn="r" rtl="1">
              <a:lnSpc>
                <a:spcPct val="120000"/>
              </a:lnSpc>
              <a:spcAft>
                <a:spcPts val="600"/>
              </a:spcAft>
              <a:buBlip>
                <a:blip r:embed="rId5"/>
              </a:buBlip>
            </a:pPr>
            <a:r>
              <a:rPr lang="ar-xm" sz="1600" dirty="0">
                <a:solidFill>
                  <a:srgbClr val="292662"/>
                </a:solidFill>
                <a:latin typeface="Ubuntu Light" panose="020B0304030602030204" pitchFamily="34" charset="0"/>
                <a:rtl/>
              </a:rPr>
              <a:t>عدِّلوا أهدافكم حسب الحاجة لضمان توافقها مع أهداف برنامجكم المحلي </a:t>
            </a:r>
          </a:p>
          <a:p>
            <a:pPr marL="355600" indent="-355600" algn="r" rtl="1">
              <a:lnSpc>
                <a:spcPct val="120000"/>
              </a:lnSpc>
              <a:spcAft>
                <a:spcPts val="600"/>
              </a:spcAft>
              <a:buBlip>
                <a:blip r:embed="rId5"/>
              </a:buBlip>
            </a:pPr>
            <a:r>
              <a:rPr lang="ar-xm" sz="1600" dirty="0">
                <a:solidFill>
                  <a:srgbClr val="292662"/>
                </a:solidFill>
                <a:latin typeface="Ubuntu Light" panose="020B0304030602030204" pitchFamily="34" charset="0"/>
                <a:rtl/>
              </a:rPr>
              <a:t>انظروا مرة أخرى في خطة عملكم وراجعوها</a:t>
            </a:r>
          </a:p>
        </p:txBody>
      </p:sp>
      <p:sp>
        <p:nvSpPr>
          <p:cNvPr id="11" name="TextBox 10">
            <a:extLst>
              <a:ext uri="{FF2B5EF4-FFF2-40B4-BE49-F238E27FC236}">
                <a16:creationId xmlns:a16="http://schemas.microsoft.com/office/drawing/2014/main" id="{09D264ED-1190-08E9-99A7-0E84D313F76F}"/>
              </a:ext>
            </a:extLst>
          </p:cNvPr>
          <p:cNvSpPr txBox="1"/>
          <p:nvPr/>
        </p:nvSpPr>
        <p:spPr>
          <a:xfrm>
            <a:off x="12987192" y="3811584"/>
            <a:ext cx="4038600" cy="1053109"/>
          </a:xfrm>
          <a:prstGeom prst="rect">
            <a:avLst/>
          </a:prstGeom>
          <a:noFill/>
        </p:spPr>
        <p:txBody>
          <a:bodyPr wrap="square" rtlCol="1">
            <a:spAutoFit/>
          </a:bodyPr>
          <a:lstStyle/>
          <a:p>
            <a:pPr algn="r" rtl="1">
              <a:lnSpc>
                <a:spcPct val="120000"/>
              </a:lnSpc>
              <a:spcAft>
                <a:spcPts val="2400"/>
              </a:spcAft>
            </a:pPr>
            <a:r>
              <a:rPr lang="ar-xm" dirty="0">
                <a:solidFill>
                  <a:srgbClr val="292662"/>
                </a:solidFill>
                <a:latin typeface="Ubuntu" panose="020B0504030602030204" pitchFamily="34" charset="0"/>
                <a:rtl/>
              </a:rPr>
              <a:t>تواصلوا مع أحد أفراد فريق عمل الأولمبياد الخاص المعني ببرنامجكم المحلي للإبلاغ عن الملاحظات والنجاحات المحقَّقة والعقبات بصفة منتظمة.</a:t>
            </a:r>
          </a:p>
        </p:txBody>
      </p:sp>
      <p:pic>
        <p:nvPicPr>
          <p:cNvPr id="35" name="Graphic 34">
            <a:extLst>
              <a:ext uri="{FF2B5EF4-FFF2-40B4-BE49-F238E27FC236}">
                <a16:creationId xmlns:a16="http://schemas.microsoft.com/office/drawing/2014/main" id="{9F467A3B-AC67-B480-8B2F-B3F927D483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221" y="3144819"/>
            <a:ext cx="469445" cy="469445"/>
          </a:xfrm>
          <a:prstGeom prst="rect">
            <a:avLst/>
          </a:prstGeom>
        </p:spPr>
      </p:pic>
      <p:pic>
        <p:nvPicPr>
          <p:cNvPr id="36" name="Graphic 35">
            <a:extLst>
              <a:ext uri="{FF2B5EF4-FFF2-40B4-BE49-F238E27FC236}">
                <a16:creationId xmlns:a16="http://schemas.microsoft.com/office/drawing/2014/main" id="{FD8F8755-5614-FEDF-9B5D-C409C83B1C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13038" y="3144819"/>
            <a:ext cx="469445" cy="469445"/>
          </a:xfrm>
          <a:prstGeom prst="rect">
            <a:avLst/>
          </a:prstGeom>
        </p:spPr>
      </p:pic>
      <p:pic>
        <p:nvPicPr>
          <p:cNvPr id="17" name="Graphic 16">
            <a:extLst>
              <a:ext uri="{FF2B5EF4-FFF2-40B4-BE49-F238E27FC236}">
                <a16:creationId xmlns:a16="http://schemas.microsoft.com/office/drawing/2014/main" id="{1F68C389-381F-420C-1EE5-BDC14BF676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0059" y="3913337"/>
            <a:ext cx="960119" cy="849602"/>
          </a:xfrm>
          <a:prstGeom prst="rect">
            <a:avLst/>
          </a:prstGeom>
        </p:spPr>
      </p:pic>
      <p:pic>
        <p:nvPicPr>
          <p:cNvPr id="19" name="Graphic 18">
            <a:extLst>
              <a:ext uri="{FF2B5EF4-FFF2-40B4-BE49-F238E27FC236}">
                <a16:creationId xmlns:a16="http://schemas.microsoft.com/office/drawing/2014/main" id="{1AE452F0-1E80-8FBD-C51B-99D10A6A32C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013038" y="3740960"/>
            <a:ext cx="791009" cy="849602"/>
          </a:xfrm>
          <a:prstGeom prst="rect">
            <a:avLst/>
          </a:prstGeom>
        </p:spPr>
      </p:pic>
      <p:sp>
        <p:nvSpPr>
          <p:cNvPr id="16"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1.3.</a:t>
            </a:r>
          </a:p>
        </p:txBody>
      </p:sp>
    </p:spTree>
    <p:extLst>
      <p:ext uri="{BB962C8B-B14F-4D97-AF65-F5344CB8AC3E}">
        <p14:creationId xmlns:p14="http://schemas.microsoft.com/office/powerpoint/2010/main" val="36458820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7AF09-C76B-3793-9B57-EBB7C4DAE2CB}"/>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F5B5B320-6ADA-1EC2-76CF-863A7A7496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8761" y="3225795"/>
            <a:ext cx="11581235" cy="302005"/>
          </a:xfrm>
          <a:prstGeom prst="rect">
            <a:avLst/>
          </a:prstGeom>
        </p:spPr>
      </p:pic>
      <p:sp>
        <p:nvSpPr>
          <p:cNvPr id="2" name="Text Placeholder 1">
            <a:extLst>
              <a:ext uri="{FF2B5EF4-FFF2-40B4-BE49-F238E27FC236}">
                <a16:creationId xmlns:a16="http://schemas.microsoft.com/office/drawing/2014/main" id="{042AACAE-0E8D-F1CC-4E8B-A59BDB8D3230}"/>
              </a:ext>
            </a:extLst>
          </p:cNvPr>
          <p:cNvSpPr>
            <a:spLocks noGrp="1"/>
          </p:cNvSpPr>
          <p:nvPr>
            <p:ph type="body" sz="quarter" idx="11"/>
          </p:nvPr>
        </p:nvSpPr>
        <p:spPr/>
        <p:txBody>
          <a:bodyPr rtlCol="1">
            <a:normAutofit/>
          </a:bodyPr>
          <a:lstStyle/>
          <a:p>
            <a:pPr rtl="1"/>
            <a:r>
              <a:rPr lang="ar-xm" sz="1350" dirty="0">
                <a:rtl/>
              </a:rPr>
              <a:t>ما المقصود بكلمة قائد أسرة؟</a:t>
            </a:r>
          </a:p>
        </p:txBody>
      </p:sp>
      <p:sp>
        <p:nvSpPr>
          <p:cNvPr id="4" name="Text Placeholder 3">
            <a:extLst>
              <a:ext uri="{FF2B5EF4-FFF2-40B4-BE49-F238E27FC236}">
                <a16:creationId xmlns:a16="http://schemas.microsoft.com/office/drawing/2014/main" id="{44CB5DA4-5447-AEA4-49A2-9B38A4A156A5}"/>
              </a:ext>
            </a:extLst>
          </p:cNvPr>
          <p:cNvSpPr>
            <a:spLocks noGrp="1"/>
          </p:cNvSpPr>
          <p:nvPr>
            <p:ph type="body" sz="quarter" idx="13"/>
          </p:nvPr>
        </p:nvSpPr>
        <p:spPr/>
        <p:txBody>
          <a:bodyPr rtlCol="1"/>
          <a:lstStyle/>
          <a:p>
            <a:pPr rtl="1"/>
            <a:r>
              <a:rPr lang="ar-xm" dirty="0">
                <a:rtl/>
              </a:rPr>
              <a:t>اليوم الأول</a:t>
            </a:r>
          </a:p>
        </p:txBody>
      </p:sp>
      <p:sp>
        <p:nvSpPr>
          <p:cNvPr id="5" name="TextBox 4">
            <a:extLst>
              <a:ext uri="{FF2B5EF4-FFF2-40B4-BE49-F238E27FC236}">
                <a16:creationId xmlns:a16="http://schemas.microsoft.com/office/drawing/2014/main" id="{72488384-ABC2-30EE-FD66-D6C59EAB44F0}"/>
              </a:ext>
            </a:extLst>
          </p:cNvPr>
          <p:cNvSpPr txBox="1"/>
          <p:nvPr/>
        </p:nvSpPr>
        <p:spPr>
          <a:xfrm>
            <a:off x="811898" y="1524000"/>
            <a:ext cx="7615821"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التوقعات المنتظرة بعد انتهاء تدريب قائد الأسرة:</a:t>
            </a:r>
          </a:p>
        </p:txBody>
      </p:sp>
      <p:sp>
        <p:nvSpPr>
          <p:cNvPr id="6" name="TextBox 5">
            <a:extLst>
              <a:ext uri="{FF2B5EF4-FFF2-40B4-BE49-F238E27FC236}">
                <a16:creationId xmlns:a16="http://schemas.microsoft.com/office/drawing/2014/main" id="{DACF1428-1A24-64EE-49A1-25C8A3A641E3}"/>
              </a:ext>
            </a:extLst>
          </p:cNvPr>
          <p:cNvSpPr txBox="1"/>
          <p:nvPr/>
        </p:nvSpPr>
        <p:spPr>
          <a:xfrm>
            <a:off x="-4627955" y="3811584"/>
            <a:ext cx="4038600" cy="1053109"/>
          </a:xfrm>
          <a:prstGeom prst="rect">
            <a:avLst/>
          </a:prstGeom>
          <a:noFill/>
        </p:spPr>
        <p:txBody>
          <a:bodyPr wrap="square" rtlCol="1">
            <a:spAutoFit/>
          </a:bodyPr>
          <a:lstStyle/>
          <a:p>
            <a:pPr algn="r" rtl="1">
              <a:lnSpc>
                <a:spcPct val="120000"/>
              </a:lnSpc>
              <a:spcAft>
                <a:spcPts val="2400"/>
              </a:spcAft>
            </a:pPr>
            <a:r>
              <a:rPr lang="ar-xm" dirty="0">
                <a:solidFill>
                  <a:schemeClr val="bg1">
                    <a:lumMod val="50000"/>
                  </a:schemeClr>
                </a:solidFill>
                <a:latin typeface="Ubuntu" panose="020B0504030602030204" pitchFamily="34" charset="0"/>
                <a:rtl/>
              </a:rPr>
              <a:t>قابلوا منسق الأسرة في برنامجكم أو أحد أفراد فريق عمل الأولمبياد الخاص الآخرين في مجتمعكم المحلي.</a:t>
            </a:r>
          </a:p>
        </p:txBody>
      </p:sp>
      <p:sp>
        <p:nvSpPr>
          <p:cNvPr id="7" name="TextBox 6">
            <a:extLst>
              <a:ext uri="{FF2B5EF4-FFF2-40B4-BE49-F238E27FC236}">
                <a16:creationId xmlns:a16="http://schemas.microsoft.com/office/drawing/2014/main" id="{57AC2D93-6330-B602-727F-122DB3EF36F4}"/>
              </a:ext>
            </a:extLst>
          </p:cNvPr>
          <p:cNvSpPr txBox="1"/>
          <p:nvPr/>
        </p:nvSpPr>
        <p:spPr>
          <a:xfrm>
            <a:off x="1147178" y="2047220"/>
            <a:ext cx="7280541" cy="461665"/>
          </a:xfrm>
          <a:prstGeom prst="rect">
            <a:avLst/>
          </a:prstGeom>
          <a:noFill/>
        </p:spPr>
        <p:txBody>
          <a:bodyPr wrap="square" rtlCol="1">
            <a:spAutoFit/>
          </a:bodyPr>
          <a:lstStyle/>
          <a:p>
            <a:pPr algn="r" rtl="1"/>
            <a:r>
              <a:rPr lang="ar-xm" sz="2400" dirty="0">
                <a:solidFill>
                  <a:srgbClr val="F6891F"/>
                </a:solidFill>
                <a:latin typeface="Ubuntu" panose="020B0504030602030204" pitchFamily="34" charset="0"/>
                <a:rtl/>
              </a:rPr>
              <a:t>التعاون مع القادة الإقليميين/قادة البرنامج</a:t>
            </a:r>
          </a:p>
        </p:txBody>
      </p:sp>
      <p:sp>
        <p:nvSpPr>
          <p:cNvPr id="8" name="TextBox 7">
            <a:extLst>
              <a:ext uri="{FF2B5EF4-FFF2-40B4-BE49-F238E27FC236}">
                <a16:creationId xmlns:a16="http://schemas.microsoft.com/office/drawing/2014/main" id="{2A0B0407-FAFF-3650-0AB8-ECA2A776D933}"/>
              </a:ext>
            </a:extLst>
          </p:cNvPr>
          <p:cNvSpPr txBox="1"/>
          <p:nvPr/>
        </p:nvSpPr>
        <p:spPr>
          <a:xfrm>
            <a:off x="-544895" y="3836984"/>
            <a:ext cx="4499675" cy="1724062"/>
          </a:xfrm>
          <a:prstGeom prst="rect">
            <a:avLst/>
          </a:prstGeom>
          <a:noFill/>
        </p:spPr>
        <p:txBody>
          <a:bodyPr wrap="square" rtlCol="1">
            <a:spAutoFit/>
          </a:bodyPr>
          <a:lstStyle/>
          <a:p>
            <a:pPr marL="355600" indent="-355600" algn="r" rtl="1">
              <a:lnSpc>
                <a:spcPct val="120000"/>
              </a:lnSpc>
              <a:spcAft>
                <a:spcPts val="600"/>
              </a:spcAft>
              <a:buBlip>
                <a:blip r:embed="rId5"/>
              </a:buBlip>
            </a:pPr>
            <a:r>
              <a:rPr lang="ar-xm" sz="1600" dirty="0">
                <a:solidFill>
                  <a:schemeClr val="bg1">
                    <a:lumMod val="50000"/>
                  </a:schemeClr>
                </a:solidFill>
                <a:latin typeface="Ubuntu Light" panose="020B0304030602030204" pitchFamily="34" charset="0"/>
                <a:rtl/>
              </a:rPr>
              <a:t>اعرضوا أهدافكم وخططكم لزيادة مشاركة الأسرة في برنامجكم المحلي</a:t>
            </a:r>
          </a:p>
          <a:p>
            <a:pPr marL="355600" indent="-355600" algn="r" rtl="1">
              <a:lnSpc>
                <a:spcPct val="120000"/>
              </a:lnSpc>
              <a:spcAft>
                <a:spcPts val="600"/>
              </a:spcAft>
              <a:buBlip>
                <a:blip r:embed="rId5"/>
              </a:buBlip>
            </a:pPr>
            <a:r>
              <a:rPr lang="ar-xm" sz="1600" dirty="0">
                <a:solidFill>
                  <a:schemeClr val="bg1">
                    <a:lumMod val="50000"/>
                  </a:schemeClr>
                </a:solidFill>
                <a:latin typeface="Ubuntu Light" panose="020B0304030602030204" pitchFamily="34" charset="0"/>
                <a:rtl/>
              </a:rPr>
              <a:t>عدِّلوا أهدافكم حسب الحاجة لضمان توافقها مع أهداف برنامجكم المحلي </a:t>
            </a:r>
          </a:p>
          <a:p>
            <a:pPr marL="355600" indent="-355600" algn="r" rtl="1">
              <a:lnSpc>
                <a:spcPct val="120000"/>
              </a:lnSpc>
              <a:spcAft>
                <a:spcPts val="600"/>
              </a:spcAft>
              <a:buBlip>
                <a:blip r:embed="rId5"/>
              </a:buBlip>
            </a:pPr>
            <a:r>
              <a:rPr lang="ar-xm" sz="1600" dirty="0">
                <a:solidFill>
                  <a:schemeClr val="bg1">
                    <a:lumMod val="50000"/>
                  </a:schemeClr>
                </a:solidFill>
                <a:latin typeface="Ubuntu Light" panose="020B0304030602030204" pitchFamily="34" charset="0"/>
                <a:rtl/>
              </a:rPr>
              <a:t>انظروا مرة أخرى في خطة عملكم وراجعوها</a:t>
            </a:r>
          </a:p>
        </p:txBody>
      </p:sp>
      <p:sp>
        <p:nvSpPr>
          <p:cNvPr id="11" name="TextBox 10">
            <a:extLst>
              <a:ext uri="{FF2B5EF4-FFF2-40B4-BE49-F238E27FC236}">
                <a16:creationId xmlns:a16="http://schemas.microsoft.com/office/drawing/2014/main" id="{DEF9893C-923D-16A1-4A8D-2F3D1FA9224E}"/>
              </a:ext>
            </a:extLst>
          </p:cNvPr>
          <p:cNvSpPr txBox="1"/>
          <p:nvPr/>
        </p:nvSpPr>
        <p:spPr>
          <a:xfrm>
            <a:off x="6708312" y="3811584"/>
            <a:ext cx="4038600" cy="1053109"/>
          </a:xfrm>
          <a:prstGeom prst="rect">
            <a:avLst/>
          </a:prstGeom>
          <a:noFill/>
        </p:spPr>
        <p:txBody>
          <a:bodyPr wrap="square" rtlCol="1">
            <a:spAutoFit/>
          </a:bodyPr>
          <a:lstStyle/>
          <a:p>
            <a:pPr algn="r" rtl="1">
              <a:lnSpc>
                <a:spcPct val="120000"/>
              </a:lnSpc>
              <a:spcAft>
                <a:spcPts val="2400"/>
              </a:spcAft>
            </a:pPr>
            <a:r>
              <a:rPr lang="ar-xm" dirty="0">
                <a:solidFill>
                  <a:srgbClr val="292662"/>
                </a:solidFill>
                <a:latin typeface="Ubuntu" panose="020B0504030602030204" pitchFamily="34" charset="0"/>
                <a:rtl/>
              </a:rPr>
              <a:t>تواصلوا مع أحد أفراد فريق عمل الأولمبياد الخاص المعني ببرنامجكم المحلي للإبلاغ عن الملاحظات والنجاحات المحقَّقة والعقبات بصفة منتظمة.</a:t>
            </a:r>
          </a:p>
        </p:txBody>
      </p:sp>
      <p:pic>
        <p:nvPicPr>
          <p:cNvPr id="35" name="Graphic 34">
            <a:extLst>
              <a:ext uri="{FF2B5EF4-FFF2-40B4-BE49-F238E27FC236}">
                <a16:creationId xmlns:a16="http://schemas.microsoft.com/office/drawing/2014/main" id="{C2409388-2A37-2400-D93C-A23D823D53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72659" y="3144819"/>
            <a:ext cx="469445" cy="469445"/>
          </a:xfrm>
          <a:prstGeom prst="rect">
            <a:avLst/>
          </a:prstGeom>
        </p:spPr>
      </p:pic>
      <p:pic>
        <p:nvPicPr>
          <p:cNvPr id="36" name="Graphic 35">
            <a:extLst>
              <a:ext uri="{FF2B5EF4-FFF2-40B4-BE49-F238E27FC236}">
                <a16:creationId xmlns:a16="http://schemas.microsoft.com/office/drawing/2014/main" id="{371A6393-C9E7-8916-CAA8-05882853AC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34158" y="3144819"/>
            <a:ext cx="469445" cy="469445"/>
          </a:xfrm>
          <a:prstGeom prst="rect">
            <a:avLst/>
          </a:prstGeom>
        </p:spPr>
      </p:pic>
      <p:pic>
        <p:nvPicPr>
          <p:cNvPr id="17" name="Graphic 16">
            <a:extLst>
              <a:ext uri="{FF2B5EF4-FFF2-40B4-BE49-F238E27FC236}">
                <a16:creationId xmlns:a16="http://schemas.microsoft.com/office/drawing/2014/main" id="{CC0A89C4-95CA-132A-E6CC-91B72BD798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98821" y="3913337"/>
            <a:ext cx="960119" cy="849602"/>
          </a:xfrm>
          <a:prstGeom prst="rect">
            <a:avLst/>
          </a:prstGeom>
        </p:spPr>
      </p:pic>
      <p:pic>
        <p:nvPicPr>
          <p:cNvPr id="19" name="Graphic 18">
            <a:extLst>
              <a:ext uri="{FF2B5EF4-FFF2-40B4-BE49-F238E27FC236}">
                <a16:creationId xmlns:a16="http://schemas.microsoft.com/office/drawing/2014/main" id="{361C9484-5EB7-D3BF-5924-3449A9D846E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34158" y="3740960"/>
            <a:ext cx="791009" cy="849602"/>
          </a:xfrm>
          <a:prstGeom prst="rect">
            <a:avLst/>
          </a:prstGeom>
        </p:spPr>
      </p:pic>
      <p:sp>
        <p:nvSpPr>
          <p:cNvPr id="16"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1.3.</a:t>
            </a:r>
          </a:p>
        </p:txBody>
      </p:sp>
    </p:spTree>
    <p:extLst>
      <p:ext uri="{BB962C8B-B14F-4D97-AF65-F5344CB8AC3E}">
        <p14:creationId xmlns:p14="http://schemas.microsoft.com/office/powerpoint/2010/main" val="2433382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A4E959-37D9-B5F3-FD0F-609B67FDC49F}"/>
              </a:ext>
            </a:extLst>
          </p:cNvPr>
          <p:cNvSpPr>
            <a:spLocks noGrp="1"/>
          </p:cNvSpPr>
          <p:nvPr>
            <p:ph type="body" sz="quarter" idx="11"/>
          </p:nvPr>
        </p:nvSpPr>
        <p:spPr/>
        <p:txBody>
          <a:bodyPr rtlCol="1">
            <a:normAutofit/>
          </a:bodyPr>
          <a:lstStyle/>
          <a:p>
            <a:pPr rtl="1"/>
            <a:r>
              <a:rPr lang="ar-xm" sz="1350" dirty="0">
                <a:rtl/>
              </a:rPr>
              <a:t>ما المقصود بكلمة قائد أسرة؟</a:t>
            </a:r>
          </a:p>
        </p:txBody>
      </p:sp>
      <p:sp>
        <p:nvSpPr>
          <p:cNvPr id="4" name="Text Placeholder 3">
            <a:extLst>
              <a:ext uri="{FF2B5EF4-FFF2-40B4-BE49-F238E27FC236}">
                <a16:creationId xmlns:a16="http://schemas.microsoft.com/office/drawing/2014/main" id="{6528A3FA-69F1-E160-48F0-3F14BB7F379D}"/>
              </a:ext>
            </a:extLst>
          </p:cNvPr>
          <p:cNvSpPr>
            <a:spLocks noGrp="1"/>
          </p:cNvSpPr>
          <p:nvPr>
            <p:ph type="body" sz="quarter" idx="13"/>
          </p:nvPr>
        </p:nvSpPr>
        <p:spPr/>
        <p:txBody>
          <a:bodyPr rtlCol="1"/>
          <a:lstStyle/>
          <a:p>
            <a:pPr rtl="1"/>
            <a:r>
              <a:rPr lang="ar-xm" dirty="0">
                <a:rtl/>
              </a:rPr>
              <a:t>اليوم الأول</a:t>
            </a:r>
          </a:p>
        </p:txBody>
      </p:sp>
      <p:sp>
        <p:nvSpPr>
          <p:cNvPr id="5" name="TextBox 4">
            <a:extLst>
              <a:ext uri="{FF2B5EF4-FFF2-40B4-BE49-F238E27FC236}">
                <a16:creationId xmlns:a16="http://schemas.microsoft.com/office/drawing/2014/main" id="{9DFDBEBF-5B1F-8353-077A-2219B300E427}"/>
              </a:ext>
            </a:extLst>
          </p:cNvPr>
          <p:cNvSpPr txBox="1"/>
          <p:nvPr/>
        </p:nvSpPr>
        <p:spPr>
          <a:xfrm>
            <a:off x="3013738" y="1524000"/>
            <a:ext cx="7193602"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وظائف قائد الأسرة وأدواره</a:t>
            </a:r>
          </a:p>
        </p:txBody>
      </p:sp>
      <p:sp>
        <p:nvSpPr>
          <p:cNvPr id="6" name="TextBox 5">
            <a:extLst>
              <a:ext uri="{FF2B5EF4-FFF2-40B4-BE49-F238E27FC236}">
                <a16:creationId xmlns:a16="http://schemas.microsoft.com/office/drawing/2014/main" id="{592B86EA-0A03-413D-C675-FB4735EE3A45}"/>
              </a:ext>
            </a:extLst>
          </p:cNvPr>
          <p:cNvSpPr txBox="1"/>
          <p:nvPr/>
        </p:nvSpPr>
        <p:spPr>
          <a:xfrm>
            <a:off x="4527125" y="2408100"/>
            <a:ext cx="5680215" cy="3188565"/>
          </a:xfrm>
          <a:prstGeom prst="rect">
            <a:avLst/>
          </a:prstGeom>
          <a:noFill/>
        </p:spPr>
        <p:txBody>
          <a:bodyPr wrap="square" rtlCol="1">
            <a:spAutoFit/>
          </a:bodyPr>
          <a:lstStyle/>
          <a:p>
            <a:pPr marL="358775" indent="-358775" algn="r" rtl="1">
              <a:lnSpc>
                <a:spcPct val="120000"/>
              </a:lnSpc>
              <a:spcAft>
                <a:spcPts val="1200"/>
              </a:spcAft>
              <a:buBlip>
                <a:blip r:embed="rId3"/>
              </a:buBlip>
            </a:pPr>
            <a:r>
              <a:rPr lang="ar-xm" dirty="0">
                <a:solidFill>
                  <a:srgbClr val="292662"/>
                </a:solidFill>
                <a:latin typeface="Ubuntu" panose="020B0504030602030204" pitchFamily="34" charset="0"/>
                <a:rtl/>
              </a:rPr>
              <a:t>تعيين أفراد الأسرة </a:t>
            </a:r>
          </a:p>
          <a:p>
            <a:pPr marL="358775" indent="-358775" algn="r" rtl="1">
              <a:lnSpc>
                <a:spcPct val="120000"/>
              </a:lnSpc>
              <a:spcAft>
                <a:spcPts val="1200"/>
              </a:spcAft>
              <a:buBlip>
                <a:blip r:embed="rId3"/>
              </a:buBlip>
            </a:pPr>
            <a:r>
              <a:rPr lang="ar-xm" dirty="0">
                <a:solidFill>
                  <a:srgbClr val="292662"/>
                </a:solidFill>
                <a:latin typeface="Ubuntu" panose="020B0504030602030204" pitchFamily="34" charset="0"/>
                <a:rtl/>
              </a:rPr>
              <a:t>تكوين شبكات دعم الأسرة </a:t>
            </a:r>
          </a:p>
          <a:p>
            <a:pPr marL="358775" indent="-358775" algn="r" rtl="1">
              <a:lnSpc>
                <a:spcPct val="120000"/>
              </a:lnSpc>
              <a:spcAft>
                <a:spcPts val="1200"/>
              </a:spcAft>
              <a:buBlip>
                <a:blip r:embed="rId3"/>
              </a:buBlip>
            </a:pPr>
            <a:r>
              <a:rPr lang="ar-xm" dirty="0">
                <a:solidFill>
                  <a:srgbClr val="292662"/>
                </a:solidFill>
                <a:latin typeface="Ubuntu" panose="020B0504030602030204" pitchFamily="34" charset="0"/>
                <a:rtl/>
              </a:rPr>
              <a:t>صحة الأسرة </a:t>
            </a:r>
            <a:r>
              <a:rPr lang="en-IN" dirty="0">
                <a:solidFill>
                  <a:srgbClr val="292662"/>
                </a:solidFill>
                <a:latin typeface="Ubuntu" panose="020B0504030602030204" pitchFamily="34" charset="0"/>
                <a:rtl/>
              </a:rPr>
              <a:t>)</a:t>
            </a:r>
            <a:r>
              <a:rPr lang="ar-xm" dirty="0">
                <a:solidFill>
                  <a:srgbClr val="292662"/>
                </a:solidFill>
                <a:latin typeface="Ubuntu" panose="020B0504030602030204" pitchFamily="34" charset="0"/>
                <a:rtl/>
              </a:rPr>
              <a:t>تنمية الطفولة المبكرة، ومنتديات صحة الأسرة، واللاعبون الأصحاء</a:t>
            </a:r>
            <a:r>
              <a:rPr lang="en-IN" dirty="0">
                <a:solidFill>
                  <a:srgbClr val="292662"/>
                </a:solidFill>
                <a:latin typeface="Ubuntu" panose="020B0504030602030204" pitchFamily="34" charset="0"/>
                <a:rtl/>
              </a:rPr>
              <a:t>(</a:t>
            </a:r>
            <a:endParaRPr lang="ar-xm" dirty="0">
              <a:solidFill>
                <a:srgbClr val="292662"/>
              </a:solidFill>
              <a:latin typeface="Ubuntu" panose="020B0504030602030204" pitchFamily="34" charset="0"/>
              <a:rtl/>
            </a:endParaRPr>
          </a:p>
          <a:p>
            <a:pPr marL="358775" indent="-358775" algn="r" rtl="1">
              <a:lnSpc>
                <a:spcPct val="120000"/>
              </a:lnSpc>
              <a:spcAft>
                <a:spcPts val="1200"/>
              </a:spcAft>
              <a:buBlip>
                <a:blip r:embed="rId3"/>
              </a:buBlip>
            </a:pPr>
            <a:r>
              <a:rPr lang="ar-xm" dirty="0">
                <a:solidFill>
                  <a:srgbClr val="292662"/>
                </a:solidFill>
                <a:latin typeface="Ubuntu" panose="020B0504030602030204" pitchFamily="34" charset="0"/>
                <a:rtl/>
              </a:rPr>
              <a:t>الدعوة والتمكين </a:t>
            </a:r>
          </a:p>
          <a:p>
            <a:pPr marL="358775" indent="-358775" algn="r" rtl="1">
              <a:lnSpc>
                <a:spcPct val="120000"/>
              </a:lnSpc>
              <a:spcAft>
                <a:spcPts val="1200"/>
              </a:spcAft>
              <a:buBlip>
                <a:blip r:embed="rId3"/>
              </a:buBlip>
            </a:pPr>
            <a:r>
              <a:rPr lang="ar-xm" dirty="0">
                <a:solidFill>
                  <a:srgbClr val="292662"/>
                </a:solidFill>
                <a:latin typeface="Ubuntu" panose="020B0504030602030204" pitchFamily="34" charset="0"/>
                <a:rtl/>
              </a:rPr>
              <a:t>الوظائف/الأدوار الأخرى </a:t>
            </a:r>
          </a:p>
          <a:p>
            <a:pPr marL="358775" indent="-358775" algn="r" rtl="1">
              <a:lnSpc>
                <a:spcPct val="120000"/>
              </a:lnSpc>
              <a:spcAft>
                <a:spcPts val="1200"/>
              </a:spcAft>
              <a:buBlip>
                <a:blip r:embed="rId3"/>
              </a:buBlip>
            </a:pPr>
            <a:r>
              <a:rPr lang="ar-xm" dirty="0">
                <a:solidFill>
                  <a:srgbClr val="292662"/>
                </a:solidFill>
                <a:latin typeface="Ubuntu" panose="020B0504030602030204" pitchFamily="34" charset="0"/>
                <a:rtl/>
              </a:rPr>
              <a:t>التبرعات/جمع الأموال للبرنامج وسرد القصص وما إلى ذلك.</a:t>
            </a:r>
          </a:p>
        </p:txBody>
      </p:sp>
      <p:pic>
        <p:nvPicPr>
          <p:cNvPr id="22" name="Graphic 21">
            <a:extLst>
              <a:ext uri="{FF2B5EF4-FFF2-40B4-BE49-F238E27FC236}">
                <a16:creationId xmlns:a16="http://schemas.microsoft.com/office/drawing/2014/main" id="{803F4B70-0047-8577-1023-601A366E07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262" y="1524000"/>
            <a:ext cx="2990850" cy="4486275"/>
          </a:xfrm>
          <a:prstGeom prst="rect">
            <a:avLst/>
          </a:prstGeom>
        </p:spPr>
      </p:pic>
      <p:sp>
        <p:nvSpPr>
          <p:cNvPr id="9"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1.3.</a:t>
            </a:r>
          </a:p>
        </p:txBody>
      </p:sp>
    </p:spTree>
    <p:extLst>
      <p:ext uri="{BB962C8B-B14F-4D97-AF65-F5344CB8AC3E}">
        <p14:creationId xmlns:p14="http://schemas.microsoft.com/office/powerpoint/2010/main" val="16672039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extLst>
              <a:ext uri="{FF2B5EF4-FFF2-40B4-BE49-F238E27FC236}">
                <a16:creationId xmlns:a16="http://schemas.microsoft.com/office/drawing/2014/main" id="{74B887CA-4486-7645-9506-EE530C4BBD54}"/>
              </a:ext>
            </a:extLst>
          </p:cNvPr>
          <p:cNvPicPr>
            <a:picLocks noChangeAspect="1"/>
          </p:cNvPicPr>
          <p:nvPr/>
        </p:nvPicPr>
        <p:blipFill>
          <a:blip r:embed="rId4"/>
          <a:stretch>
            <a:fillRect/>
          </a:stretch>
        </p:blipFill>
        <p:spPr>
          <a:xfrm>
            <a:off x="1900696" y="1727200"/>
            <a:ext cx="8390608" cy="4690534"/>
          </a:xfrm>
          <a:prstGeom prst="rect">
            <a:avLst/>
          </a:prstGeom>
        </p:spPr>
      </p:pic>
      <p:sp>
        <p:nvSpPr>
          <p:cNvPr id="5" name="TextBox 4">
            <a:extLst>
              <a:ext uri="{FF2B5EF4-FFF2-40B4-BE49-F238E27FC236}">
                <a16:creationId xmlns:a16="http://schemas.microsoft.com/office/drawing/2014/main" id="{880F5021-66DF-8DF9-F08F-3BE6D9C39A78}"/>
              </a:ext>
            </a:extLst>
          </p:cNvPr>
          <p:cNvSpPr txBox="1"/>
          <p:nvPr/>
        </p:nvSpPr>
        <p:spPr>
          <a:xfrm>
            <a:off x="811899" y="1001650"/>
            <a:ext cx="10474800" cy="523220"/>
          </a:xfrm>
          <a:prstGeom prst="rect">
            <a:avLst/>
          </a:prstGeom>
          <a:noFill/>
        </p:spPr>
        <p:txBody>
          <a:bodyPr wrap="square" rtlCol="1">
            <a:spAutoFit/>
          </a:bodyPr>
          <a:lstStyle/>
          <a:p>
            <a:pPr algn="r" rtl="1"/>
            <a:r>
              <a:rPr lang="ar-xm" sz="2800" b="1" dirty="0">
                <a:solidFill>
                  <a:srgbClr val="292662"/>
                </a:solidFill>
                <a:latin typeface="Ubuntu" panose="020B0504030602030204" pitchFamily="34" charset="0"/>
                <a:rtl/>
              </a:rPr>
              <a:t>استراحة تناول الغداء </a:t>
            </a:r>
            <a:r>
              <a:rPr lang="ar-xm" sz="2800" b="1" dirty="0">
                <a:solidFill>
                  <a:srgbClr val="F6891F"/>
                </a:solidFill>
                <a:latin typeface="Ubuntu" panose="020B0504030602030204" pitchFamily="34" charset="0"/>
                <a:rtl/>
              </a:rPr>
              <a:t>وجلسة</a:t>
            </a:r>
            <a:r>
              <a:rPr lang="ar-xm" sz="2800" b="1" dirty="0">
                <a:solidFill>
                  <a:srgbClr val="292662"/>
                </a:solidFill>
                <a:latin typeface="Ubuntu" panose="020B0504030602030204" pitchFamily="34" charset="0"/>
                <a:rtl/>
              </a:rPr>
              <a:t> تمارين لتنشيط اللياقة البدنية </a:t>
            </a:r>
          </a:p>
        </p:txBody>
      </p:sp>
      <p:grpSp>
        <p:nvGrpSpPr>
          <p:cNvPr id="13" name="Group 12">
            <a:extLst>
              <a:ext uri="{FF2B5EF4-FFF2-40B4-BE49-F238E27FC236}">
                <a16:creationId xmlns:a16="http://schemas.microsoft.com/office/drawing/2014/main" id="{9113F0DE-D229-84F2-7CE7-C03F5AE0B56C}"/>
              </a:ext>
            </a:extLst>
          </p:cNvPr>
          <p:cNvGrpSpPr/>
          <p:nvPr/>
        </p:nvGrpSpPr>
        <p:grpSpPr>
          <a:xfrm>
            <a:off x="5384800" y="3251200"/>
            <a:ext cx="1168400" cy="1168400"/>
            <a:chOff x="7467600" y="3031067"/>
            <a:chExt cx="1168400" cy="1168400"/>
          </a:xfrm>
        </p:grpSpPr>
        <p:sp>
          <p:nvSpPr>
            <p:cNvPr id="12" name="Oval 11">
              <a:hlinkClick r:id="rId3"/>
              <a:extLst>
                <a:ext uri="{FF2B5EF4-FFF2-40B4-BE49-F238E27FC236}">
                  <a16:creationId xmlns:a16="http://schemas.microsoft.com/office/drawing/2014/main" id="{34861D17-CB7E-1FE7-CD8E-4FA1DE512FD9}"/>
                </a:ext>
              </a:extLst>
            </p:cNvPr>
            <p:cNvSpPr/>
            <p:nvPr/>
          </p:nvSpPr>
          <p:spPr>
            <a:xfrm>
              <a:off x="7467600" y="3031067"/>
              <a:ext cx="1168400" cy="1168400"/>
            </a:xfrm>
            <a:prstGeom prst="ellipse">
              <a:avLst/>
            </a:prstGeom>
            <a:solidFill>
              <a:srgbClr val="ED1C24"/>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pic>
          <p:nvPicPr>
            <p:cNvPr id="11" name="Graphic 10" descr="تشغيل بتعبئة خالصة">
              <a:extLst>
                <a:ext uri="{FF2B5EF4-FFF2-40B4-BE49-F238E27FC236}">
                  <a16:creationId xmlns:a16="http://schemas.microsoft.com/office/drawing/2014/main" id="{89B188C0-7647-AC4A-617B-E7E72A9E411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9265" y="3158067"/>
              <a:ext cx="914400" cy="914400"/>
            </a:xfrm>
            <a:prstGeom prst="rect">
              <a:avLst/>
            </a:prstGeom>
          </p:spPr>
        </p:pic>
      </p:grpSp>
    </p:spTree>
    <p:extLst>
      <p:ext uri="{BB962C8B-B14F-4D97-AF65-F5344CB8AC3E}">
        <p14:creationId xmlns:p14="http://schemas.microsoft.com/office/powerpoint/2010/main" val="24009032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5C0ED5-0EFA-A3CA-2043-F3B6FC638910}"/>
              </a:ext>
            </a:extLst>
          </p:cNvPr>
          <p:cNvSpPr>
            <a:spLocks noGrp="1"/>
          </p:cNvSpPr>
          <p:nvPr>
            <p:ph type="body" sz="quarter" idx="10"/>
          </p:nvPr>
        </p:nvSpPr>
        <p:spPr/>
        <p:txBody>
          <a:bodyPr rtlCol="1"/>
          <a:lstStyle/>
          <a:p>
            <a:pPr algn="l" rtl="1"/>
            <a:r>
              <a:rPr lang="ar-xm" dirty="0">
                <a:rtl/>
              </a:rPr>
              <a:t>اليوم الأول</a:t>
            </a:r>
          </a:p>
        </p:txBody>
      </p:sp>
      <p:sp>
        <p:nvSpPr>
          <p:cNvPr id="3" name="Text Placeholder 2">
            <a:extLst>
              <a:ext uri="{FF2B5EF4-FFF2-40B4-BE49-F238E27FC236}">
                <a16:creationId xmlns:a16="http://schemas.microsoft.com/office/drawing/2014/main" id="{9E6768FD-7B4E-C1AE-27E9-7D424FA19E9B}"/>
              </a:ext>
            </a:extLst>
          </p:cNvPr>
          <p:cNvSpPr>
            <a:spLocks noGrp="1"/>
          </p:cNvSpPr>
          <p:nvPr>
            <p:ph type="body" sz="quarter" idx="11"/>
          </p:nvPr>
        </p:nvSpPr>
        <p:spPr>
          <a:xfrm>
            <a:off x="5989320" y="2775308"/>
            <a:ext cx="5684520" cy="1307383"/>
          </a:xfrm>
        </p:spPr>
        <p:txBody>
          <a:bodyPr rtlCol="1">
            <a:normAutofit/>
          </a:bodyPr>
          <a:lstStyle/>
          <a:p>
            <a:pPr rtl="1"/>
            <a:r>
              <a:rPr lang="ar-xm" sz="3700" dirty="0">
                <a:rtl/>
              </a:rPr>
              <a:t>سرد قصص التأثير/مشاركة الأشقاء</a:t>
            </a:r>
          </a:p>
        </p:txBody>
      </p:sp>
      <p:sp>
        <p:nvSpPr>
          <p:cNvPr id="4" name="Text Placeholder 3">
            <a:extLst>
              <a:ext uri="{FF2B5EF4-FFF2-40B4-BE49-F238E27FC236}">
                <a16:creationId xmlns:a16="http://schemas.microsoft.com/office/drawing/2014/main" id="{714C7B10-349C-4CA1-29BA-1AD59BC70548}"/>
              </a:ext>
            </a:extLst>
          </p:cNvPr>
          <p:cNvSpPr>
            <a:spLocks noGrp="1"/>
          </p:cNvSpPr>
          <p:nvPr>
            <p:ph type="body" sz="quarter" idx="12"/>
          </p:nvPr>
        </p:nvSpPr>
        <p:spPr>
          <a:xfrm>
            <a:off x="4669519" y="3238012"/>
            <a:ext cx="957943" cy="514481"/>
          </a:xfrm>
        </p:spPr>
        <p:txBody>
          <a:bodyPr rtlCol="1">
            <a:normAutofit fontScale="92500" lnSpcReduction="20000"/>
          </a:bodyPr>
          <a:lstStyle/>
          <a:p>
            <a:pPr rtl="1"/>
            <a:r>
              <a:rPr lang="" dirty="0">
                <a:rtl val="0"/>
              </a:rPr>
              <a:t>1.4.</a:t>
            </a:r>
          </a:p>
        </p:txBody>
      </p:sp>
      <p:sp>
        <p:nvSpPr>
          <p:cNvPr id="5" name="Text Placeholder 4">
            <a:extLst>
              <a:ext uri="{FF2B5EF4-FFF2-40B4-BE49-F238E27FC236}">
                <a16:creationId xmlns:a16="http://schemas.microsoft.com/office/drawing/2014/main" id="{46DFAD99-BD95-957D-872E-0124501BE9D2}"/>
              </a:ext>
            </a:extLst>
          </p:cNvPr>
          <p:cNvSpPr>
            <a:spLocks noGrp="1"/>
          </p:cNvSpPr>
          <p:nvPr>
            <p:ph type="body" sz="quarter" idx="13"/>
          </p:nvPr>
        </p:nvSpPr>
        <p:spPr>
          <a:xfrm>
            <a:off x="540743" y="587470"/>
            <a:ext cx="424996" cy="359001"/>
          </a:xfrm>
        </p:spPr>
        <p:txBody>
          <a:bodyPr rtlCol="1"/>
          <a:lstStyle/>
          <a:p>
            <a:pPr rtl="1"/>
            <a:r>
              <a:rPr lang="" dirty="0">
                <a:rtl val="0"/>
              </a:rPr>
              <a:t>1</a:t>
            </a:r>
          </a:p>
        </p:txBody>
      </p:sp>
    </p:spTree>
    <p:extLst>
      <p:ext uri="{BB962C8B-B14F-4D97-AF65-F5344CB8AC3E}">
        <p14:creationId xmlns:p14="http://schemas.microsoft.com/office/powerpoint/2010/main" val="17411560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7306D-3308-5376-6528-53F7A81B439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D129ACD-BD7F-A829-D202-35D42C6D259D}"/>
              </a:ext>
            </a:extLst>
          </p:cNvPr>
          <p:cNvSpPr>
            <a:spLocks noGrp="1"/>
          </p:cNvSpPr>
          <p:nvPr>
            <p:ph type="body" sz="quarter" idx="10"/>
          </p:nvPr>
        </p:nvSpPr>
        <p:spPr/>
        <p:txBody>
          <a:bodyPr rtlCol="1"/>
          <a:lstStyle/>
          <a:p>
            <a:pPr algn="l" rtl="1"/>
            <a:r>
              <a:rPr lang="ar-xm" dirty="0">
                <a:rtl/>
              </a:rPr>
              <a:t>اليوم الأول</a:t>
            </a:r>
          </a:p>
        </p:txBody>
      </p:sp>
      <p:sp>
        <p:nvSpPr>
          <p:cNvPr id="3" name="Text Placeholder 2">
            <a:extLst>
              <a:ext uri="{FF2B5EF4-FFF2-40B4-BE49-F238E27FC236}">
                <a16:creationId xmlns:a16="http://schemas.microsoft.com/office/drawing/2014/main" id="{1A5CD83A-4348-45E5-B9ED-8B63910BD86E}"/>
              </a:ext>
            </a:extLst>
          </p:cNvPr>
          <p:cNvSpPr>
            <a:spLocks noGrp="1"/>
          </p:cNvSpPr>
          <p:nvPr>
            <p:ph type="body" sz="quarter" idx="11"/>
          </p:nvPr>
        </p:nvSpPr>
        <p:spPr>
          <a:xfrm>
            <a:off x="5989320" y="2775308"/>
            <a:ext cx="5684520" cy="1307383"/>
          </a:xfrm>
        </p:spPr>
        <p:txBody>
          <a:bodyPr rtlCol="1">
            <a:normAutofit/>
          </a:bodyPr>
          <a:lstStyle/>
          <a:p>
            <a:pPr rtl="1"/>
            <a:r>
              <a:rPr lang="ar-xm" sz="3700" dirty="0">
                <a:rtl/>
              </a:rPr>
              <a:t>سرد قصص التأثير</a:t>
            </a:r>
          </a:p>
        </p:txBody>
      </p:sp>
      <p:sp>
        <p:nvSpPr>
          <p:cNvPr id="4" name="Text Placeholder 3">
            <a:extLst>
              <a:ext uri="{FF2B5EF4-FFF2-40B4-BE49-F238E27FC236}">
                <a16:creationId xmlns:a16="http://schemas.microsoft.com/office/drawing/2014/main" id="{F8BF4C22-C512-5373-2F49-10B88FEDB89E}"/>
              </a:ext>
            </a:extLst>
          </p:cNvPr>
          <p:cNvSpPr>
            <a:spLocks noGrp="1"/>
          </p:cNvSpPr>
          <p:nvPr>
            <p:ph type="body" sz="quarter" idx="12"/>
          </p:nvPr>
        </p:nvSpPr>
        <p:spPr>
          <a:xfrm>
            <a:off x="4669519" y="3238012"/>
            <a:ext cx="957943" cy="514481"/>
          </a:xfrm>
        </p:spPr>
        <p:txBody>
          <a:bodyPr rtlCol="1">
            <a:normAutofit fontScale="92500" lnSpcReduction="20000"/>
          </a:bodyPr>
          <a:lstStyle/>
          <a:p>
            <a:pPr rtl="1"/>
            <a:r>
              <a:rPr lang="" dirty="0">
                <a:rtl val="0"/>
              </a:rPr>
              <a:t>1.4.</a:t>
            </a:r>
          </a:p>
        </p:txBody>
      </p:sp>
      <p:sp>
        <p:nvSpPr>
          <p:cNvPr id="6" name="Text Placeholder 5"/>
          <p:cNvSpPr>
            <a:spLocks noGrp="1"/>
          </p:cNvSpPr>
          <p:nvPr>
            <p:ph type="body" sz="quarter" idx="13"/>
          </p:nvPr>
        </p:nvSpPr>
        <p:spPr/>
        <p:txBody>
          <a:bodyPr/>
          <a:lstStyle/>
          <a:p>
            <a:endParaRPr lang="en-IN"/>
          </a:p>
        </p:txBody>
      </p:sp>
      <p:sp>
        <p:nvSpPr>
          <p:cNvPr id="7" name="Text Placeholder 4">
            <a:extLst>
              <a:ext uri="{FF2B5EF4-FFF2-40B4-BE49-F238E27FC236}">
                <a16:creationId xmlns:a16="http://schemas.microsoft.com/office/drawing/2014/main" id="{46DFAD99-BD95-957D-872E-0124501BE9D2}"/>
              </a:ext>
            </a:extLst>
          </p:cNvPr>
          <p:cNvSpPr txBox="1">
            <a:spLocks/>
          </p:cNvSpPr>
          <p:nvPr/>
        </p:nvSpPr>
        <p:spPr>
          <a:xfrm>
            <a:off x="540743" y="587470"/>
            <a:ext cx="424996" cy="359001"/>
          </a:xfrm>
          <a:prstGeom prst="rect">
            <a:avLst/>
          </a:prstGeom>
        </p:spPr>
        <p:txBody>
          <a:bodyPr vert="horz" lIns="91440" tIns="45720" rIns="91440" bIns="45720" rtlCol="1">
            <a:normAutofit/>
          </a:bodyPr>
          <a:lstStyle>
            <a:lvl1pPr marL="0" indent="0" algn="r" defTabSz="914400" rtl="1" eaLnBrk="1" latinLnBrk="0" hangingPunct="1">
              <a:lnSpc>
                <a:spcPct val="90000"/>
              </a:lnSpc>
              <a:spcBef>
                <a:spcPts val="1000"/>
              </a:spcBef>
              <a:buFont typeface="Arial" panose="020B0604020202020204" pitchFamily="34" charset="0"/>
              <a:buNone/>
              <a:defRPr lang="en-US" sz="1600" b="1" kern="1200" dirty="0" smtClean="0">
                <a:solidFill>
                  <a:schemeClr val="bg1"/>
                </a:solidFill>
                <a:latin typeface="Ubuntu" panose="020B0504030602030204" pitchFamily="34" charset="0"/>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a:rtl val="0"/>
              </a:rPr>
              <a:t>1</a:t>
            </a:r>
          </a:p>
        </p:txBody>
      </p:sp>
    </p:spTree>
    <p:extLst>
      <p:ext uri="{BB962C8B-B14F-4D97-AF65-F5344CB8AC3E}">
        <p14:creationId xmlns:p14="http://schemas.microsoft.com/office/powerpoint/2010/main" val="2167836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CF8BBBB-BAFA-2A95-2CE0-014F103B86B3}"/>
              </a:ext>
            </a:extLst>
          </p:cNvPr>
          <p:cNvGrpSpPr/>
          <p:nvPr/>
        </p:nvGrpSpPr>
        <p:grpSpPr>
          <a:xfrm>
            <a:off x="456055" y="2452393"/>
            <a:ext cx="11279889" cy="3742666"/>
            <a:chOff x="710763" y="2315234"/>
            <a:chExt cx="10277426" cy="3410049"/>
          </a:xfrm>
        </p:grpSpPr>
        <p:pic>
          <p:nvPicPr>
            <p:cNvPr id="9" name="Picture 8" descr="شخص يتحدث في ميكروفون&#10;&#10;أُنشِئ الوصف تلقائيًا بقدرٍ متوسطٍ من الثقة">
              <a:extLst>
                <a:ext uri="{FF2B5EF4-FFF2-40B4-BE49-F238E27FC236}">
                  <a16:creationId xmlns:a16="http://schemas.microsoft.com/office/drawing/2014/main" id="{C4BAF51B-2009-C011-DC71-869C8798FE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1" b="-8"/>
            <a:stretch/>
          </p:blipFill>
          <p:spPr>
            <a:xfrm>
              <a:off x="3278363" y="4020071"/>
              <a:ext cx="2569943" cy="1704835"/>
            </a:xfrm>
            <a:prstGeom prst="rect">
              <a:avLst/>
            </a:prstGeom>
          </p:spPr>
        </p:pic>
        <p:pic>
          <p:nvPicPr>
            <p:cNvPr id="10" name="Picture 9" descr="شخص يقف أمام أحد الفصول الدراسية للطلاب&#10;&#10;أُنشِئ الوصف تلقائيًا بقدرٍ منخفضٍ من الثقة">
              <a:extLst>
                <a:ext uri="{FF2B5EF4-FFF2-40B4-BE49-F238E27FC236}">
                  <a16:creationId xmlns:a16="http://schemas.microsoft.com/office/drawing/2014/main" id="{50FA8F93-F449-11EC-8A5F-3E1331EC0D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65"/>
            <a:stretch/>
          </p:blipFill>
          <p:spPr>
            <a:xfrm>
              <a:off x="710763" y="4020071"/>
              <a:ext cx="2572282" cy="1705212"/>
            </a:xfrm>
            <a:prstGeom prst="rect">
              <a:avLst/>
            </a:prstGeom>
          </p:spPr>
        </p:pic>
        <p:pic>
          <p:nvPicPr>
            <p:cNvPr id="11" name="Picture 10" descr="شخص يكتب على سبورة بيضاء&#10;&#10;أُنشِئ الوصف تلقائيًا">
              <a:extLst>
                <a:ext uri="{FF2B5EF4-FFF2-40B4-BE49-F238E27FC236}">
                  <a16:creationId xmlns:a16="http://schemas.microsoft.com/office/drawing/2014/main" id="{2D1ACF60-7C6A-8C0D-FF89-B8D758EE486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618"/>
            <a:stretch/>
          </p:blipFill>
          <p:spPr>
            <a:xfrm>
              <a:off x="5848305" y="4020071"/>
              <a:ext cx="2569942" cy="1704837"/>
            </a:xfrm>
            <a:prstGeom prst="rect">
              <a:avLst/>
            </a:prstGeom>
          </p:spPr>
        </p:pic>
        <p:pic>
          <p:nvPicPr>
            <p:cNvPr id="12" name="Picture 11" descr="سيدتان تجلسان على طاولة وتنظران إلى جهاز كمبيوتر&#10;&#10;أُنشِئ الوصف تلقائيًا بقدرٍ متوسطٍ من الثقة">
              <a:extLst>
                <a:ext uri="{FF2B5EF4-FFF2-40B4-BE49-F238E27FC236}">
                  <a16:creationId xmlns:a16="http://schemas.microsoft.com/office/drawing/2014/main" id="{D79B04D0-716E-1BE6-404B-C2410324B1D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757" t="589" r="25779"/>
            <a:stretch/>
          </p:blipFill>
          <p:spPr>
            <a:xfrm>
              <a:off x="8415907" y="4020071"/>
              <a:ext cx="2569942" cy="1705212"/>
            </a:xfrm>
            <a:prstGeom prst="rect">
              <a:avLst/>
            </a:prstGeom>
          </p:spPr>
        </p:pic>
        <p:pic>
          <p:nvPicPr>
            <p:cNvPr id="14" name="Picture 13" descr="شخص وطفل في قاربي كاياك&#10;&#10;أُنشِئ الوصف تلقائيًا بقدرٍ منخفضٍ من الثقة">
              <a:extLst>
                <a:ext uri="{FF2B5EF4-FFF2-40B4-BE49-F238E27FC236}">
                  <a16:creationId xmlns:a16="http://schemas.microsoft.com/office/drawing/2014/main" id="{EB29CA11-BEC4-5424-54C2-3E34C29D8E1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458"/>
            <a:stretch/>
          </p:blipFill>
          <p:spPr>
            <a:xfrm>
              <a:off x="710763" y="2315234"/>
              <a:ext cx="2569943" cy="1704837"/>
            </a:xfrm>
            <a:prstGeom prst="rect">
              <a:avLst/>
            </a:prstGeom>
          </p:spPr>
        </p:pic>
        <p:pic>
          <p:nvPicPr>
            <p:cNvPr id="15" name="Picture 14" descr="صورة بها مياه ونشاط رياضي وأشخاص يسبحون ومسبح&#10;&#10;أُنشِئ الوصف تلقائيًا">
              <a:extLst>
                <a:ext uri="{FF2B5EF4-FFF2-40B4-BE49-F238E27FC236}">
                  <a16:creationId xmlns:a16="http://schemas.microsoft.com/office/drawing/2014/main" id="{89787243-88F3-0FCC-5434-A6BDA6DEBEE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240" r="11973"/>
            <a:stretch/>
          </p:blipFill>
          <p:spPr>
            <a:xfrm>
              <a:off x="3278363" y="2315234"/>
              <a:ext cx="2569942" cy="1705212"/>
            </a:xfrm>
            <a:prstGeom prst="rect">
              <a:avLst/>
            </a:prstGeom>
          </p:spPr>
        </p:pic>
        <p:pic>
          <p:nvPicPr>
            <p:cNvPr id="16" name="Picture 15" descr="شخص يتحدث في ميكروفون&#10;&#10;أُنشِئ الوصف تلقائيًا بقدرٍ متوسطٍ من الثقة">
              <a:extLst>
                <a:ext uri="{FF2B5EF4-FFF2-40B4-BE49-F238E27FC236}">
                  <a16:creationId xmlns:a16="http://schemas.microsoft.com/office/drawing/2014/main" id="{01012C15-5E81-1EFA-684B-D1ACF2EC779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164" b="440"/>
            <a:stretch/>
          </p:blipFill>
          <p:spPr>
            <a:xfrm>
              <a:off x="5848305" y="2315234"/>
              <a:ext cx="2569942" cy="1704837"/>
            </a:xfrm>
            <a:prstGeom prst="rect">
              <a:avLst/>
            </a:prstGeom>
          </p:spPr>
        </p:pic>
        <p:pic>
          <p:nvPicPr>
            <p:cNvPr id="17" name="Picture 16" descr="صورة بها شخص وأرضية ولعبة رياضية ورياضة&#10;&#10;أُنشِئ الوصف تلقائيًا">
              <a:extLst>
                <a:ext uri="{FF2B5EF4-FFF2-40B4-BE49-F238E27FC236}">
                  <a16:creationId xmlns:a16="http://schemas.microsoft.com/office/drawing/2014/main" id="{ACBD3EC7-FEFB-9F65-DAED-1141221C712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3596" b="3596"/>
            <a:stretch/>
          </p:blipFill>
          <p:spPr>
            <a:xfrm>
              <a:off x="8415907" y="2315234"/>
              <a:ext cx="2572282" cy="1705212"/>
            </a:xfrm>
            <a:prstGeom prst="rect">
              <a:avLst/>
            </a:prstGeom>
          </p:spPr>
        </p:pic>
      </p:grpSp>
      <p:sp>
        <p:nvSpPr>
          <p:cNvPr id="20" name="TextBox 19">
            <a:extLst>
              <a:ext uri="{FF2B5EF4-FFF2-40B4-BE49-F238E27FC236}">
                <a16:creationId xmlns:a16="http://schemas.microsoft.com/office/drawing/2014/main" id="{23AF5401-FBD9-5EF4-722E-3C4811E415A8}"/>
              </a:ext>
            </a:extLst>
          </p:cNvPr>
          <p:cNvSpPr txBox="1"/>
          <p:nvPr/>
        </p:nvSpPr>
        <p:spPr>
          <a:xfrm>
            <a:off x="3153418" y="1116169"/>
            <a:ext cx="5759343" cy="523220"/>
          </a:xfrm>
          <a:prstGeom prst="rect">
            <a:avLst/>
          </a:prstGeom>
          <a:noFill/>
        </p:spPr>
        <p:txBody>
          <a:bodyPr wrap="square" rtlCol="1">
            <a:spAutoFit/>
          </a:bodyPr>
          <a:lstStyle/>
          <a:p>
            <a:pPr algn="ctr" rtl="1"/>
            <a:r>
              <a:rPr lang="ar-xm" sz="2800" b="1" dirty="0">
                <a:solidFill>
                  <a:srgbClr val="292662"/>
                </a:solidFill>
                <a:latin typeface="Ubuntu" panose="020B0504030602030204" pitchFamily="34" charset="0"/>
                <a:rtl/>
              </a:rPr>
              <a:t>سرد قصص التأثير</a:t>
            </a:r>
          </a:p>
        </p:txBody>
      </p:sp>
      <p:sp>
        <p:nvSpPr>
          <p:cNvPr id="21" name="TextBox 20">
            <a:extLst>
              <a:ext uri="{FF2B5EF4-FFF2-40B4-BE49-F238E27FC236}">
                <a16:creationId xmlns:a16="http://schemas.microsoft.com/office/drawing/2014/main" id="{EEA362D2-AD74-FE85-4D8F-710D33B7E7BE}"/>
              </a:ext>
            </a:extLst>
          </p:cNvPr>
          <p:cNvSpPr txBox="1"/>
          <p:nvPr/>
        </p:nvSpPr>
        <p:spPr>
          <a:xfrm>
            <a:off x="3153418" y="1559652"/>
            <a:ext cx="5759343" cy="461665"/>
          </a:xfrm>
          <a:prstGeom prst="rect">
            <a:avLst/>
          </a:prstGeom>
          <a:noFill/>
        </p:spPr>
        <p:txBody>
          <a:bodyPr wrap="square" rtlCol="1">
            <a:spAutoFit/>
          </a:bodyPr>
          <a:lstStyle/>
          <a:p>
            <a:pPr algn="ctr" rtl="1"/>
            <a:r>
              <a:rPr lang="ar-xm" sz="2400" dirty="0">
                <a:solidFill>
                  <a:srgbClr val="292662"/>
                </a:solidFill>
                <a:latin typeface="Ubuntu" panose="020B0504030602030204" pitchFamily="34" charset="0"/>
                <a:rtl/>
              </a:rPr>
              <a:t>مشاركة قوة الأولمبياد الخاص</a:t>
            </a:r>
          </a:p>
        </p:txBody>
      </p:sp>
      <p:sp>
        <p:nvSpPr>
          <p:cNvPr id="25" name="Rectangle 24">
            <a:extLst>
              <a:ext uri="{FF2B5EF4-FFF2-40B4-BE49-F238E27FC236}">
                <a16:creationId xmlns:a16="http://schemas.microsoft.com/office/drawing/2014/main" id="{1A473D28-A5A4-5D08-F8B5-605DA4B2C80F}"/>
              </a:ext>
            </a:extLst>
          </p:cNvPr>
          <p:cNvSpPr/>
          <p:nvPr/>
        </p:nvSpPr>
        <p:spPr>
          <a:xfrm>
            <a:off x="456054" y="2276710"/>
            <a:ext cx="11277321" cy="175269"/>
          </a:xfrm>
          <a:prstGeom prst="rect">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Tree>
    <p:extLst>
      <p:ext uri="{BB962C8B-B14F-4D97-AF65-F5344CB8AC3E}">
        <p14:creationId xmlns:p14="http://schemas.microsoft.com/office/powerpoint/2010/main" val="16528989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C03ED-9D68-603D-5CED-47FC1BFD426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0CB2D95-32BE-704D-56E0-E54951152BD8}"/>
              </a:ext>
            </a:extLst>
          </p:cNvPr>
          <p:cNvSpPr txBox="1"/>
          <p:nvPr/>
        </p:nvSpPr>
        <p:spPr>
          <a:xfrm>
            <a:off x="1792405" y="3136612"/>
            <a:ext cx="8607188" cy="584775"/>
          </a:xfrm>
          <a:prstGeom prst="rect">
            <a:avLst/>
          </a:prstGeom>
          <a:noFill/>
        </p:spPr>
        <p:txBody>
          <a:bodyPr wrap="square" rtlCol="1">
            <a:spAutoFit/>
          </a:bodyPr>
          <a:lstStyle/>
          <a:p>
            <a:pPr algn="ctr" rtl="1"/>
            <a:r>
              <a:rPr lang="ar-xm" sz="3200" b="1" dirty="0">
                <a:solidFill>
                  <a:schemeClr val="bg1"/>
                </a:solidFill>
                <a:latin typeface="Ubuntu" panose="020B0504030602030204" pitchFamily="34" charset="0"/>
                <a:rtl/>
              </a:rPr>
              <a:t>فكِّروا </a:t>
            </a:r>
            <a:r>
              <a:rPr lang="ar-xm" sz="3200" b="1" dirty="0">
                <a:solidFill>
                  <a:srgbClr val="F6891F"/>
                </a:solidFill>
                <a:latin typeface="Ubuntu" panose="020B0504030602030204" pitchFamily="34" charset="0"/>
                <a:rtl/>
              </a:rPr>
              <a:t>للحظة</a:t>
            </a:r>
            <a:r>
              <a:rPr lang="ar-xm" sz="3200" b="1" dirty="0">
                <a:solidFill>
                  <a:schemeClr val="bg1"/>
                </a:solidFill>
                <a:latin typeface="Ubuntu" panose="020B0504030602030204" pitchFamily="34" charset="0"/>
                <a:rtl/>
              </a:rPr>
              <a:t> واشعروا </a:t>
            </a:r>
            <a:r>
              <a:rPr lang="ar-xm" sz="3200" b="1" dirty="0">
                <a:solidFill>
                  <a:srgbClr val="F6891F"/>
                </a:solidFill>
                <a:latin typeface="Ubuntu" panose="020B0504030602030204" pitchFamily="34" charset="0"/>
                <a:rtl/>
              </a:rPr>
              <a:t>بالفخر</a:t>
            </a:r>
            <a:r>
              <a:rPr lang="ar-xm" sz="3200" b="1" dirty="0">
                <a:solidFill>
                  <a:schemeClr val="bg1"/>
                </a:solidFill>
                <a:latin typeface="Ubuntu" panose="020B0504030602030204" pitchFamily="34" charset="0"/>
                <a:rtl/>
              </a:rPr>
              <a:t>.</a:t>
            </a:r>
          </a:p>
        </p:txBody>
      </p:sp>
    </p:spTree>
    <p:extLst>
      <p:ext uri="{BB962C8B-B14F-4D97-AF65-F5344CB8AC3E}">
        <p14:creationId xmlns:p14="http://schemas.microsoft.com/office/powerpoint/2010/main" val="4086177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AD2FCC0-FFB7-AD38-8121-318357CBEDFA}"/>
              </a:ext>
            </a:extLst>
          </p:cNvPr>
          <p:cNvSpPr/>
          <p:nvPr/>
        </p:nvSpPr>
        <p:spPr>
          <a:xfrm>
            <a:off x="-289363" y="1107011"/>
            <a:ext cx="4669972" cy="5900058"/>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2" name="TextBox 1">
            <a:extLst>
              <a:ext uri="{FF2B5EF4-FFF2-40B4-BE49-F238E27FC236}">
                <a16:creationId xmlns:a16="http://schemas.microsoft.com/office/drawing/2014/main" id="{CB4C4F26-E692-FD7B-6EBF-7243C1740027}"/>
              </a:ext>
            </a:extLst>
          </p:cNvPr>
          <p:cNvSpPr txBox="1"/>
          <p:nvPr/>
        </p:nvSpPr>
        <p:spPr>
          <a:xfrm>
            <a:off x="598714" y="2111351"/>
            <a:ext cx="3298372" cy="1200329"/>
          </a:xfrm>
          <a:prstGeom prst="rect">
            <a:avLst/>
          </a:prstGeom>
          <a:noFill/>
        </p:spPr>
        <p:txBody>
          <a:bodyPr wrap="square" rtlCol="1">
            <a:spAutoFit/>
          </a:bodyPr>
          <a:lstStyle/>
          <a:p>
            <a:pPr algn="r" rtl="1"/>
            <a:r>
              <a:rPr lang="ar-xm" sz="3600" b="1" dirty="0">
                <a:solidFill>
                  <a:srgbClr val="F6891F"/>
                </a:solidFill>
                <a:latin typeface="Ubuntu" panose="020B0504030602030204" pitchFamily="34" charset="0"/>
                <a:rtl/>
              </a:rPr>
              <a:t>التقديمات الشخصية</a:t>
            </a:r>
          </a:p>
        </p:txBody>
      </p:sp>
      <p:sp>
        <p:nvSpPr>
          <p:cNvPr id="3" name="TextBox 2">
            <a:extLst>
              <a:ext uri="{FF2B5EF4-FFF2-40B4-BE49-F238E27FC236}">
                <a16:creationId xmlns:a16="http://schemas.microsoft.com/office/drawing/2014/main" id="{2FFD9E9D-5309-5CD9-0BF0-194DDEEAB610}"/>
              </a:ext>
            </a:extLst>
          </p:cNvPr>
          <p:cNvSpPr txBox="1"/>
          <p:nvPr/>
        </p:nvSpPr>
        <p:spPr>
          <a:xfrm>
            <a:off x="5578930" y="2174851"/>
            <a:ext cx="5382984" cy="2616101"/>
          </a:xfrm>
          <a:prstGeom prst="rect">
            <a:avLst/>
          </a:prstGeom>
          <a:noFill/>
        </p:spPr>
        <p:txBody>
          <a:bodyPr wrap="square" rtlCol="1">
            <a:spAutoFit/>
          </a:bodyPr>
          <a:lstStyle/>
          <a:p>
            <a:pPr marL="504000" indent="-504000" algn="r" rtl="1">
              <a:spcBef>
                <a:spcPts val="844"/>
              </a:spcBef>
              <a:spcAft>
                <a:spcPts val="600"/>
              </a:spcAft>
              <a:buBlip>
                <a:blip r:embed="rId3"/>
              </a:buBlip>
              <a:defRPr/>
            </a:pPr>
            <a:r>
              <a:rPr lang="ar-xm" sz="2600" b="1" dirty="0">
                <a:solidFill>
                  <a:srgbClr val="F6891F"/>
                </a:solidFill>
                <a:latin typeface="Ubuntu Light" panose="020B0304030602030204" pitchFamily="34" charset="0"/>
                <a:cs typeface="Ubuntu Light"/>
                <a:rtl/>
              </a:rPr>
              <a:t>التقديمات </a:t>
            </a:r>
          </a:p>
          <a:p>
            <a:pPr marL="504000" lvl="1" indent="-504000" algn="r" rtl="1">
              <a:spcBef>
                <a:spcPts val="844"/>
              </a:spcBef>
              <a:spcAft>
                <a:spcPts val="600"/>
              </a:spcAft>
              <a:buBlip>
                <a:blip r:embed="rId3"/>
              </a:buBlip>
              <a:defRPr/>
            </a:pPr>
            <a:r>
              <a:rPr lang="ar-xm" sz="2600" b="1" dirty="0">
                <a:solidFill>
                  <a:srgbClr val="F6891F"/>
                </a:solidFill>
                <a:latin typeface="Ubuntu Light" panose="020B0304030602030204" pitchFamily="34" charset="0"/>
                <a:cs typeface="Ubuntu Light"/>
                <a:rtl/>
              </a:rPr>
              <a:t>الاسم</a:t>
            </a:r>
          </a:p>
          <a:p>
            <a:pPr marL="504000" lvl="1" indent="-504000" algn="r" rtl="1">
              <a:spcBef>
                <a:spcPts val="844"/>
              </a:spcBef>
              <a:spcAft>
                <a:spcPts val="600"/>
              </a:spcAft>
              <a:buBlip>
                <a:blip r:embed="rId3"/>
              </a:buBlip>
              <a:defRPr/>
            </a:pPr>
            <a:r>
              <a:rPr lang="ar-xm" sz="2600" b="1" dirty="0">
                <a:solidFill>
                  <a:srgbClr val="F6891F"/>
                </a:solidFill>
                <a:latin typeface="Ubuntu Light" panose="020B0304030602030204" pitchFamily="34" charset="0"/>
                <a:cs typeface="Ubuntu Light"/>
                <a:rtl/>
              </a:rPr>
              <a:t>المشاركة في الأولمبياد الخاص</a:t>
            </a:r>
          </a:p>
          <a:p>
            <a:pPr marL="504000" lvl="1" indent="-504000" algn="r" rtl="1">
              <a:spcBef>
                <a:spcPts val="844"/>
              </a:spcBef>
              <a:spcAft>
                <a:spcPts val="600"/>
              </a:spcAft>
              <a:buBlip>
                <a:blip r:embed="rId3"/>
              </a:buBlip>
              <a:defRPr/>
            </a:pPr>
            <a:r>
              <a:rPr lang="ar-xm" sz="2600" b="1" dirty="0">
                <a:solidFill>
                  <a:srgbClr val="F6891F"/>
                </a:solidFill>
                <a:latin typeface="Ubuntu Light" panose="020B0304030602030204" pitchFamily="34" charset="0"/>
                <a:cs typeface="Ubuntu Light"/>
                <a:rtl/>
              </a:rPr>
              <a:t>معلومات طريفة</a:t>
            </a:r>
          </a:p>
          <a:p>
            <a:pPr marL="446088" lvl="1" algn="r" rtl="1">
              <a:defRPr/>
            </a:pPr>
            <a:r>
              <a:rPr lang="ar-xm" sz="2000" dirty="0">
                <a:solidFill>
                  <a:srgbClr val="292662"/>
                </a:solidFill>
                <a:latin typeface="Ubuntu" panose="020B0504030602030204" pitchFamily="34" charset="0"/>
                <a:cs typeface="Ubuntu Light"/>
                <a:rtl/>
              </a:rPr>
              <a:t>مثال: ما أفضل شيء حدث لكم مؤخرًا؟ </a:t>
            </a:r>
          </a:p>
        </p:txBody>
      </p:sp>
    </p:spTree>
    <p:extLst>
      <p:ext uri="{BB962C8B-B14F-4D97-AF65-F5344CB8AC3E}">
        <p14:creationId xmlns:p14="http://schemas.microsoft.com/office/powerpoint/2010/main" val="34321769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12EFF-821E-8965-322F-E186F0FC4073}"/>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AAEA149-EAC5-09C5-9EE5-79698CACA384}"/>
              </a:ext>
            </a:extLst>
          </p:cNvPr>
          <p:cNvSpPr/>
          <p:nvPr/>
        </p:nvSpPr>
        <p:spPr>
          <a:xfrm>
            <a:off x="212916" y="2355127"/>
            <a:ext cx="14430184" cy="1865629"/>
          </a:xfrm>
          <a:prstGeom prst="roundRect">
            <a:avLst>
              <a:gd name="adj" fmla="val 50000"/>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2" name="Text Placeholder 1">
            <a:extLst>
              <a:ext uri="{FF2B5EF4-FFF2-40B4-BE49-F238E27FC236}">
                <a16:creationId xmlns:a16="http://schemas.microsoft.com/office/drawing/2014/main" id="{4A3940E6-A7B2-37D0-C10F-1C3EBEF40232}"/>
              </a:ext>
            </a:extLst>
          </p:cNvPr>
          <p:cNvSpPr>
            <a:spLocks noGrp="1"/>
          </p:cNvSpPr>
          <p:nvPr>
            <p:ph type="body" sz="quarter" idx="11"/>
          </p:nvPr>
        </p:nvSpPr>
        <p:spPr/>
        <p:txBody>
          <a:bodyPr rtlCol="1">
            <a:normAutofit/>
          </a:bodyPr>
          <a:lstStyle/>
          <a:p>
            <a:pPr rtl="1"/>
            <a:r>
              <a:rPr lang="ar-xm" sz="1300" dirty="0">
                <a:rtl/>
              </a:rPr>
              <a:t>سرد قصص التأثير</a:t>
            </a:r>
          </a:p>
        </p:txBody>
      </p:sp>
      <p:sp>
        <p:nvSpPr>
          <p:cNvPr id="4" name="Text Placeholder 3">
            <a:extLst>
              <a:ext uri="{FF2B5EF4-FFF2-40B4-BE49-F238E27FC236}">
                <a16:creationId xmlns:a16="http://schemas.microsoft.com/office/drawing/2014/main" id="{54EBC29C-4A0D-CD2B-5692-C00B0D4CF4AE}"/>
              </a:ext>
            </a:extLst>
          </p:cNvPr>
          <p:cNvSpPr>
            <a:spLocks noGrp="1"/>
          </p:cNvSpPr>
          <p:nvPr>
            <p:ph type="body" sz="quarter" idx="13"/>
          </p:nvPr>
        </p:nvSpPr>
        <p:spPr/>
        <p:txBody>
          <a:bodyPr rtlCol="1"/>
          <a:lstStyle/>
          <a:p>
            <a:pPr rtl="1"/>
            <a:r>
              <a:rPr lang="ar-xm" dirty="0">
                <a:rtl/>
              </a:rPr>
              <a:t>اليوم الأول</a:t>
            </a:r>
          </a:p>
        </p:txBody>
      </p:sp>
      <p:sp>
        <p:nvSpPr>
          <p:cNvPr id="29" name="TextBox 28">
            <a:extLst>
              <a:ext uri="{FF2B5EF4-FFF2-40B4-BE49-F238E27FC236}">
                <a16:creationId xmlns:a16="http://schemas.microsoft.com/office/drawing/2014/main" id="{2D22B89D-0C3A-FCA5-B874-FBFD65B4DE77}"/>
              </a:ext>
            </a:extLst>
          </p:cNvPr>
          <p:cNvSpPr txBox="1"/>
          <p:nvPr/>
        </p:nvSpPr>
        <p:spPr>
          <a:xfrm>
            <a:off x="1659562" y="2500931"/>
            <a:ext cx="2491223" cy="369332"/>
          </a:xfrm>
          <a:prstGeom prst="rect">
            <a:avLst/>
          </a:prstGeom>
          <a:noFill/>
        </p:spPr>
        <p:txBody>
          <a:bodyPr wrap="square" rtlCol="1">
            <a:spAutoFit/>
          </a:bodyPr>
          <a:lstStyle/>
          <a:p>
            <a:pPr algn="r" rtl="1"/>
            <a:r>
              <a:rPr lang="ar-xm" dirty="0">
                <a:solidFill>
                  <a:srgbClr val="292662"/>
                </a:solidFill>
                <a:latin typeface="Ubuntu Light" panose="020B0304030602030204" pitchFamily="34" charset="0"/>
                <a:rtl/>
              </a:rPr>
              <a:t>الشعور بالانتماء</a:t>
            </a:r>
          </a:p>
        </p:txBody>
      </p:sp>
      <p:sp>
        <p:nvSpPr>
          <p:cNvPr id="30" name="TextBox 29">
            <a:extLst>
              <a:ext uri="{FF2B5EF4-FFF2-40B4-BE49-F238E27FC236}">
                <a16:creationId xmlns:a16="http://schemas.microsoft.com/office/drawing/2014/main" id="{91B09D15-7314-973C-9967-2F39CAD76739}"/>
              </a:ext>
            </a:extLst>
          </p:cNvPr>
          <p:cNvSpPr txBox="1"/>
          <p:nvPr/>
        </p:nvSpPr>
        <p:spPr>
          <a:xfrm>
            <a:off x="3611912" y="2500931"/>
            <a:ext cx="2047854" cy="369332"/>
          </a:xfrm>
          <a:prstGeom prst="rect">
            <a:avLst/>
          </a:prstGeom>
          <a:noFill/>
        </p:spPr>
        <p:txBody>
          <a:bodyPr wrap="square" rtlCol="1">
            <a:spAutoFit/>
          </a:bodyPr>
          <a:lstStyle/>
          <a:p>
            <a:pPr algn="r" rtl="1"/>
            <a:r>
              <a:rPr lang="ar-xm" dirty="0">
                <a:solidFill>
                  <a:srgbClr val="F6891F"/>
                </a:solidFill>
                <a:latin typeface="Ubuntu Light" panose="020B0304030602030204" pitchFamily="34" charset="0"/>
                <a:rtl/>
              </a:rPr>
              <a:t>مزيد من الصدقات</a:t>
            </a:r>
          </a:p>
        </p:txBody>
      </p:sp>
      <p:sp>
        <p:nvSpPr>
          <p:cNvPr id="32" name="TextBox 31">
            <a:extLst>
              <a:ext uri="{FF2B5EF4-FFF2-40B4-BE49-F238E27FC236}">
                <a16:creationId xmlns:a16="http://schemas.microsoft.com/office/drawing/2014/main" id="{686F2381-69CD-353E-FFF1-009CAD69E68E}"/>
              </a:ext>
            </a:extLst>
          </p:cNvPr>
          <p:cNvSpPr txBox="1"/>
          <p:nvPr/>
        </p:nvSpPr>
        <p:spPr>
          <a:xfrm>
            <a:off x="5659766" y="2500931"/>
            <a:ext cx="1648325" cy="367590"/>
          </a:xfrm>
          <a:prstGeom prst="rect">
            <a:avLst/>
          </a:prstGeom>
          <a:noFill/>
        </p:spPr>
        <p:txBody>
          <a:bodyPr wrap="square" rtlCol="1">
            <a:spAutoFit/>
          </a:bodyPr>
          <a:lstStyle/>
          <a:p>
            <a:pPr algn="r" rtl="1"/>
            <a:r>
              <a:rPr lang="ar-xm" dirty="0">
                <a:solidFill>
                  <a:srgbClr val="292662"/>
                </a:solidFill>
                <a:latin typeface="Ubuntu Light" panose="020B0304030602030204" pitchFamily="34" charset="0"/>
                <a:rtl/>
              </a:rPr>
              <a:t>المهارات الرياضية</a:t>
            </a:r>
          </a:p>
        </p:txBody>
      </p:sp>
      <p:sp>
        <p:nvSpPr>
          <p:cNvPr id="31" name="TextBox 30">
            <a:extLst>
              <a:ext uri="{FF2B5EF4-FFF2-40B4-BE49-F238E27FC236}">
                <a16:creationId xmlns:a16="http://schemas.microsoft.com/office/drawing/2014/main" id="{1A34F574-4824-3FBE-73BF-9EC1D796C49C}"/>
              </a:ext>
            </a:extLst>
          </p:cNvPr>
          <p:cNvSpPr txBox="1"/>
          <p:nvPr/>
        </p:nvSpPr>
        <p:spPr>
          <a:xfrm>
            <a:off x="3505812" y="3211831"/>
            <a:ext cx="1648355" cy="369332"/>
          </a:xfrm>
          <a:prstGeom prst="rect">
            <a:avLst/>
          </a:prstGeom>
          <a:noFill/>
        </p:spPr>
        <p:txBody>
          <a:bodyPr wrap="square" rtlCol="1">
            <a:spAutoFit/>
          </a:bodyPr>
          <a:lstStyle/>
          <a:p>
            <a:pPr algn="r" rtl="1"/>
            <a:r>
              <a:rPr lang="ar-xm" dirty="0">
                <a:solidFill>
                  <a:srgbClr val="292662"/>
                </a:solidFill>
                <a:latin typeface="Ubuntu Light" panose="020B0304030602030204" pitchFamily="34" charset="0"/>
                <a:rtl/>
              </a:rPr>
              <a:t>لياقة بدنية أفضل</a:t>
            </a:r>
          </a:p>
        </p:txBody>
      </p:sp>
      <p:sp>
        <p:nvSpPr>
          <p:cNvPr id="33" name="TextBox 32">
            <a:extLst>
              <a:ext uri="{FF2B5EF4-FFF2-40B4-BE49-F238E27FC236}">
                <a16:creationId xmlns:a16="http://schemas.microsoft.com/office/drawing/2014/main" id="{EB9E2B17-D466-E14A-4DF6-5F052E6267F0}"/>
              </a:ext>
            </a:extLst>
          </p:cNvPr>
          <p:cNvSpPr txBox="1"/>
          <p:nvPr/>
        </p:nvSpPr>
        <p:spPr>
          <a:xfrm>
            <a:off x="3913395" y="2844241"/>
            <a:ext cx="2047854" cy="367590"/>
          </a:xfrm>
          <a:prstGeom prst="rect">
            <a:avLst/>
          </a:prstGeom>
          <a:noFill/>
        </p:spPr>
        <p:txBody>
          <a:bodyPr wrap="square" rtlCol="1">
            <a:spAutoFit/>
          </a:bodyPr>
          <a:lstStyle/>
          <a:p>
            <a:pPr algn="r" rtl="1"/>
            <a:r>
              <a:rPr lang="ar-xm" dirty="0">
                <a:solidFill>
                  <a:srgbClr val="292662"/>
                </a:solidFill>
                <a:latin typeface="Ubuntu Light" panose="020B0304030602030204" pitchFamily="34" charset="0"/>
                <a:rtl/>
              </a:rPr>
              <a:t>أنماط حياة صحية</a:t>
            </a:r>
          </a:p>
        </p:txBody>
      </p:sp>
      <p:sp>
        <p:nvSpPr>
          <p:cNvPr id="34" name="TextBox 33">
            <a:extLst>
              <a:ext uri="{FF2B5EF4-FFF2-40B4-BE49-F238E27FC236}">
                <a16:creationId xmlns:a16="http://schemas.microsoft.com/office/drawing/2014/main" id="{4B2BC895-FE91-1D66-7330-996CF6D98FE5}"/>
              </a:ext>
            </a:extLst>
          </p:cNvPr>
          <p:cNvSpPr txBox="1"/>
          <p:nvPr/>
        </p:nvSpPr>
        <p:spPr>
          <a:xfrm>
            <a:off x="2496571" y="2844241"/>
            <a:ext cx="1881723" cy="367590"/>
          </a:xfrm>
          <a:prstGeom prst="rect">
            <a:avLst/>
          </a:prstGeom>
          <a:noFill/>
        </p:spPr>
        <p:txBody>
          <a:bodyPr wrap="square" rtlCol="1">
            <a:spAutoFit/>
          </a:bodyPr>
          <a:lstStyle/>
          <a:p>
            <a:pPr algn="r" rtl="1"/>
            <a:r>
              <a:rPr lang="ar-xm" dirty="0">
                <a:solidFill>
                  <a:srgbClr val="F6891F"/>
                </a:solidFill>
                <a:latin typeface="Ubuntu Light" panose="020B0304030602030204" pitchFamily="34" charset="0"/>
                <a:rtl/>
              </a:rPr>
              <a:t>الثقة بالنفس</a:t>
            </a:r>
          </a:p>
        </p:txBody>
      </p:sp>
      <p:sp>
        <p:nvSpPr>
          <p:cNvPr id="36" name="TextBox 35">
            <a:extLst>
              <a:ext uri="{FF2B5EF4-FFF2-40B4-BE49-F238E27FC236}">
                <a16:creationId xmlns:a16="http://schemas.microsoft.com/office/drawing/2014/main" id="{41BE8790-AC3A-8491-2331-463706DE0295}"/>
              </a:ext>
            </a:extLst>
          </p:cNvPr>
          <p:cNvSpPr txBox="1"/>
          <p:nvPr/>
        </p:nvSpPr>
        <p:spPr>
          <a:xfrm>
            <a:off x="4746583" y="3211831"/>
            <a:ext cx="1723413" cy="369332"/>
          </a:xfrm>
          <a:prstGeom prst="rect">
            <a:avLst/>
          </a:prstGeom>
          <a:noFill/>
        </p:spPr>
        <p:txBody>
          <a:bodyPr wrap="square" rtlCol="1">
            <a:spAutoFit/>
          </a:bodyPr>
          <a:lstStyle/>
          <a:p>
            <a:pPr marL="0" lvl="1" algn="r" rtl="1"/>
            <a:r>
              <a:rPr lang="ar-xm" dirty="0">
                <a:solidFill>
                  <a:srgbClr val="F6891F"/>
                </a:solidFill>
                <a:latin typeface="Ubuntu Light" panose="020B0304030602030204" pitchFamily="34" charset="0"/>
                <a:rtl/>
              </a:rPr>
              <a:t>مهارات الدعوة</a:t>
            </a:r>
          </a:p>
        </p:txBody>
      </p:sp>
      <p:sp>
        <p:nvSpPr>
          <p:cNvPr id="37" name="TextBox 36">
            <a:extLst>
              <a:ext uri="{FF2B5EF4-FFF2-40B4-BE49-F238E27FC236}">
                <a16:creationId xmlns:a16="http://schemas.microsoft.com/office/drawing/2014/main" id="{1828A1C7-41CE-A7B6-1D0B-73E5DF29B019}"/>
              </a:ext>
            </a:extLst>
          </p:cNvPr>
          <p:cNvSpPr txBox="1"/>
          <p:nvPr/>
        </p:nvSpPr>
        <p:spPr>
          <a:xfrm>
            <a:off x="5541630" y="2844241"/>
            <a:ext cx="1710895" cy="367590"/>
          </a:xfrm>
          <a:prstGeom prst="rect">
            <a:avLst/>
          </a:prstGeom>
          <a:noFill/>
        </p:spPr>
        <p:txBody>
          <a:bodyPr wrap="square" rtlCol="1">
            <a:spAutoFit/>
          </a:bodyPr>
          <a:lstStyle/>
          <a:p>
            <a:pPr algn="r" rtl="1"/>
            <a:r>
              <a:rPr lang="ar-xm" dirty="0">
                <a:solidFill>
                  <a:srgbClr val="F6891F"/>
                </a:solidFill>
                <a:latin typeface="Ubuntu Light" panose="020B0304030602030204" pitchFamily="34" charset="0"/>
                <a:rtl/>
              </a:rPr>
              <a:t>مهارات التحدث</a:t>
            </a:r>
          </a:p>
        </p:txBody>
      </p:sp>
      <p:sp>
        <p:nvSpPr>
          <p:cNvPr id="39" name="TextBox 38">
            <a:extLst>
              <a:ext uri="{FF2B5EF4-FFF2-40B4-BE49-F238E27FC236}">
                <a16:creationId xmlns:a16="http://schemas.microsoft.com/office/drawing/2014/main" id="{10FC8C47-9730-16D2-79C7-BB7EC9232496}"/>
              </a:ext>
            </a:extLst>
          </p:cNvPr>
          <p:cNvSpPr txBox="1"/>
          <p:nvPr/>
        </p:nvSpPr>
        <p:spPr>
          <a:xfrm>
            <a:off x="2362294" y="3579421"/>
            <a:ext cx="2016000" cy="369332"/>
          </a:xfrm>
          <a:prstGeom prst="rect">
            <a:avLst/>
          </a:prstGeom>
          <a:noFill/>
        </p:spPr>
        <p:txBody>
          <a:bodyPr wrap="square" rtlCol="1">
            <a:spAutoFit/>
          </a:bodyPr>
          <a:lstStyle/>
          <a:p>
            <a:pPr algn="r" rtl="1"/>
            <a:r>
              <a:rPr lang="ar-xm" dirty="0">
                <a:solidFill>
                  <a:srgbClr val="F6891F"/>
                </a:solidFill>
                <a:latin typeface="Ubuntu Light" panose="020B0304030602030204" pitchFamily="34" charset="0"/>
                <a:rtl/>
              </a:rPr>
              <a:t>تنمية المهارات الشخصية</a:t>
            </a:r>
          </a:p>
        </p:txBody>
      </p:sp>
      <p:sp>
        <p:nvSpPr>
          <p:cNvPr id="40" name="TextBox 39">
            <a:extLst>
              <a:ext uri="{FF2B5EF4-FFF2-40B4-BE49-F238E27FC236}">
                <a16:creationId xmlns:a16="http://schemas.microsoft.com/office/drawing/2014/main" id="{B59519D2-B1E0-7E15-6615-B1E2FC70AF3D}"/>
              </a:ext>
            </a:extLst>
          </p:cNvPr>
          <p:cNvSpPr txBox="1"/>
          <p:nvPr/>
        </p:nvSpPr>
        <p:spPr>
          <a:xfrm>
            <a:off x="2995419" y="3579421"/>
            <a:ext cx="2852317" cy="369332"/>
          </a:xfrm>
          <a:prstGeom prst="rect">
            <a:avLst/>
          </a:prstGeom>
          <a:noFill/>
        </p:spPr>
        <p:txBody>
          <a:bodyPr wrap="square" rtlCol="1">
            <a:spAutoFit/>
          </a:bodyPr>
          <a:lstStyle/>
          <a:p>
            <a:pPr algn="r" rtl="1"/>
            <a:r>
              <a:rPr lang="ar-xm" dirty="0">
                <a:solidFill>
                  <a:srgbClr val="292662"/>
                </a:solidFill>
                <a:latin typeface="Ubuntu Light" panose="020B0304030602030204" pitchFamily="34" charset="0"/>
                <a:rtl/>
              </a:rPr>
              <a:t>الروابط المجتمعية</a:t>
            </a:r>
          </a:p>
        </p:txBody>
      </p:sp>
      <p:sp>
        <p:nvSpPr>
          <p:cNvPr id="41" name="TextBox 40">
            <a:extLst>
              <a:ext uri="{FF2B5EF4-FFF2-40B4-BE49-F238E27FC236}">
                <a16:creationId xmlns:a16="http://schemas.microsoft.com/office/drawing/2014/main" id="{89A86F7A-06BA-64A4-C2AF-FD43AF407AF2}"/>
              </a:ext>
            </a:extLst>
          </p:cNvPr>
          <p:cNvSpPr txBox="1"/>
          <p:nvPr/>
        </p:nvSpPr>
        <p:spPr>
          <a:xfrm>
            <a:off x="5547591" y="3579421"/>
            <a:ext cx="1767881" cy="369332"/>
          </a:xfrm>
          <a:prstGeom prst="rect">
            <a:avLst/>
          </a:prstGeom>
          <a:noFill/>
        </p:spPr>
        <p:txBody>
          <a:bodyPr wrap="square" rtlCol="1">
            <a:spAutoFit/>
          </a:bodyPr>
          <a:lstStyle/>
          <a:p>
            <a:pPr algn="r" rtl="1"/>
            <a:r>
              <a:rPr lang="ar-xm" dirty="0">
                <a:solidFill>
                  <a:srgbClr val="F6891F"/>
                </a:solidFill>
                <a:latin typeface="Ubuntu Light" panose="020B0304030602030204" pitchFamily="34" charset="0"/>
                <a:rtl/>
              </a:rPr>
              <a:t>حياة مليئة بالدعم</a:t>
            </a:r>
          </a:p>
        </p:txBody>
      </p:sp>
      <p:sp>
        <p:nvSpPr>
          <p:cNvPr id="42" name="TextBox 41">
            <a:extLst>
              <a:ext uri="{FF2B5EF4-FFF2-40B4-BE49-F238E27FC236}">
                <a16:creationId xmlns:a16="http://schemas.microsoft.com/office/drawing/2014/main" id="{91D663AC-FA7E-C0AC-3FC1-F212C00CAECD}"/>
              </a:ext>
            </a:extLst>
          </p:cNvPr>
          <p:cNvSpPr txBox="1"/>
          <p:nvPr/>
        </p:nvSpPr>
        <p:spPr>
          <a:xfrm>
            <a:off x="5549104" y="3211831"/>
            <a:ext cx="1767882" cy="369332"/>
          </a:xfrm>
          <a:prstGeom prst="rect">
            <a:avLst/>
          </a:prstGeom>
          <a:noFill/>
        </p:spPr>
        <p:txBody>
          <a:bodyPr wrap="square" rtlCol="1">
            <a:spAutoFit/>
          </a:bodyPr>
          <a:lstStyle/>
          <a:p>
            <a:pPr algn="r" rtl="1"/>
            <a:r>
              <a:rPr lang="ar-xm" dirty="0">
                <a:solidFill>
                  <a:srgbClr val="292662"/>
                </a:solidFill>
                <a:latin typeface="Ubuntu Light" panose="020B0304030602030204" pitchFamily="34" charset="0"/>
                <a:rtl/>
              </a:rPr>
              <a:t>التمكين</a:t>
            </a:r>
          </a:p>
        </p:txBody>
      </p:sp>
      <p:sp>
        <p:nvSpPr>
          <p:cNvPr id="57" name="TextBox 56">
            <a:extLst>
              <a:ext uri="{FF2B5EF4-FFF2-40B4-BE49-F238E27FC236}">
                <a16:creationId xmlns:a16="http://schemas.microsoft.com/office/drawing/2014/main" id="{B50105DE-0FD5-75F2-9353-325FEE73F0A9}"/>
              </a:ext>
            </a:extLst>
          </p:cNvPr>
          <p:cNvSpPr txBox="1"/>
          <p:nvPr/>
        </p:nvSpPr>
        <p:spPr>
          <a:xfrm>
            <a:off x="917925" y="1710409"/>
            <a:ext cx="6517140" cy="424732"/>
          </a:xfrm>
          <a:prstGeom prst="rect">
            <a:avLst/>
          </a:prstGeom>
          <a:noFill/>
        </p:spPr>
        <p:txBody>
          <a:bodyPr wrap="square" rtlCol="1">
            <a:spAutoFit/>
          </a:bodyPr>
          <a:lstStyle/>
          <a:p>
            <a:pPr algn="r" rtl="1">
              <a:lnSpc>
                <a:spcPct val="90000"/>
              </a:lnSpc>
            </a:pPr>
            <a:r>
              <a:rPr lang="ar-xm" sz="2400" b="1" dirty="0">
                <a:solidFill>
                  <a:srgbClr val="292662"/>
                </a:solidFill>
                <a:latin typeface="Ubuntu" panose="020B0504030602030204" pitchFamily="34" charset="0"/>
                <a:rtl/>
              </a:rPr>
              <a:t>التفكير فيما يُقدِّمه الأولمبياد الخاص</a:t>
            </a:r>
          </a:p>
        </p:txBody>
      </p:sp>
      <p:pic>
        <p:nvPicPr>
          <p:cNvPr id="59" name="Graphic 58">
            <a:extLst>
              <a:ext uri="{FF2B5EF4-FFF2-40B4-BE49-F238E27FC236}">
                <a16:creationId xmlns:a16="http://schemas.microsoft.com/office/drawing/2014/main" id="{9E5B0795-727E-D13F-0C15-0439CBB35A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961605" y="2752422"/>
            <a:ext cx="3293166" cy="3660850"/>
          </a:xfrm>
          <a:prstGeom prst="rect">
            <a:avLst/>
          </a:prstGeom>
        </p:spPr>
      </p:pic>
      <p:sp>
        <p:nvSpPr>
          <p:cNvPr id="8" name="TextBox 7">
            <a:extLst>
              <a:ext uri="{FF2B5EF4-FFF2-40B4-BE49-F238E27FC236}">
                <a16:creationId xmlns:a16="http://schemas.microsoft.com/office/drawing/2014/main" id="{FD9109D3-7873-2C45-EB24-698FA3CD1137}"/>
              </a:ext>
            </a:extLst>
          </p:cNvPr>
          <p:cNvSpPr txBox="1"/>
          <p:nvPr/>
        </p:nvSpPr>
        <p:spPr>
          <a:xfrm>
            <a:off x="1278308" y="4517212"/>
            <a:ext cx="5974217" cy="720710"/>
          </a:xfrm>
          <a:prstGeom prst="rect">
            <a:avLst/>
          </a:prstGeom>
          <a:noFill/>
        </p:spPr>
        <p:txBody>
          <a:bodyPr wrap="square" rtlCol="1">
            <a:spAutoFit/>
          </a:bodyPr>
          <a:lstStyle/>
          <a:p>
            <a:pPr marL="358775" indent="-358775" algn="r" rtl="1">
              <a:lnSpc>
                <a:spcPct val="120000"/>
              </a:lnSpc>
              <a:spcAft>
                <a:spcPts val="1200"/>
              </a:spcAft>
              <a:buBlip>
                <a:blip r:embed="rId5"/>
              </a:buBlip>
            </a:pPr>
            <a:r>
              <a:rPr lang="ar-xm" dirty="0">
                <a:solidFill>
                  <a:srgbClr val="292662"/>
                </a:solidFill>
                <a:latin typeface="Ubuntu" panose="020B0504030602030204" pitchFamily="34" charset="0"/>
                <a:rtl/>
              </a:rPr>
              <a:t>يهتم الأولمبياد الخاص </a:t>
            </a:r>
            <a:r>
              <a:rPr lang="ar-xm" b="1" dirty="0">
                <a:solidFill>
                  <a:srgbClr val="F6891F"/>
                </a:solidFill>
                <a:latin typeface="Ubuntu" panose="020B0504030602030204" pitchFamily="34" charset="0"/>
                <a:rtl/>
              </a:rPr>
              <a:t>بحل المشكلات </a:t>
            </a:r>
            <a:r>
              <a:rPr lang="ar-xm" dirty="0">
                <a:solidFill>
                  <a:srgbClr val="292662"/>
                </a:solidFill>
                <a:latin typeface="Ubuntu" panose="020B0504030602030204" pitchFamily="34" charset="0"/>
                <a:rtl/>
              </a:rPr>
              <a:t>التي تواجه الأشخاص ذوي الإعاقات الذهنية والتنموية.</a:t>
            </a:r>
          </a:p>
        </p:txBody>
      </p:sp>
      <p:sp>
        <p:nvSpPr>
          <p:cNvPr id="9" name="TextBox 8">
            <a:extLst>
              <a:ext uri="{FF2B5EF4-FFF2-40B4-BE49-F238E27FC236}">
                <a16:creationId xmlns:a16="http://schemas.microsoft.com/office/drawing/2014/main" id="{77636772-BC9F-415E-FC0F-BDFE5E879162}"/>
              </a:ext>
            </a:extLst>
          </p:cNvPr>
          <p:cNvSpPr txBox="1"/>
          <p:nvPr/>
        </p:nvSpPr>
        <p:spPr>
          <a:xfrm>
            <a:off x="1278307" y="5395548"/>
            <a:ext cx="5974217" cy="720710"/>
          </a:xfrm>
          <a:prstGeom prst="rect">
            <a:avLst/>
          </a:prstGeom>
          <a:noFill/>
        </p:spPr>
        <p:txBody>
          <a:bodyPr wrap="square" rtlCol="1">
            <a:spAutoFit/>
          </a:bodyPr>
          <a:lstStyle/>
          <a:p>
            <a:pPr marL="358775" indent="-358775" algn="r" rtl="1">
              <a:lnSpc>
                <a:spcPct val="120000"/>
              </a:lnSpc>
              <a:spcAft>
                <a:spcPts val="1200"/>
              </a:spcAft>
              <a:buBlip>
                <a:blip r:embed="rId5"/>
              </a:buBlip>
            </a:pPr>
            <a:r>
              <a:rPr lang="ar-xm" dirty="0">
                <a:solidFill>
                  <a:srgbClr val="292662"/>
                </a:solidFill>
                <a:latin typeface="Ubuntu" panose="020B0504030602030204" pitchFamily="34" charset="0"/>
                <a:rtl/>
              </a:rPr>
              <a:t>يُغيِّر الأولمبياد الخاص </a:t>
            </a:r>
            <a:r>
              <a:rPr lang="ar-xm" b="1" dirty="0">
                <a:solidFill>
                  <a:srgbClr val="F6891F"/>
                </a:solidFill>
                <a:latin typeface="Ubuntu" panose="020B0504030602030204" pitchFamily="34" charset="0"/>
                <a:rtl/>
              </a:rPr>
              <a:t>حياة الأشخاص </a:t>
            </a:r>
            <a:r>
              <a:rPr lang="ar-xm" dirty="0">
                <a:solidFill>
                  <a:srgbClr val="292662"/>
                </a:solidFill>
                <a:latin typeface="Ubuntu" panose="020B0504030602030204" pitchFamily="34" charset="0"/>
                <a:rtl/>
              </a:rPr>
              <a:t>بطرق مهمة حقًا.</a:t>
            </a:r>
          </a:p>
        </p:txBody>
      </p:sp>
      <p:sp>
        <p:nvSpPr>
          <p:cNvPr id="5" name="Text Placeholder 4"/>
          <p:cNvSpPr>
            <a:spLocks noGrp="1"/>
          </p:cNvSpPr>
          <p:nvPr>
            <p:ph type="body" sz="quarter" idx="12"/>
          </p:nvPr>
        </p:nvSpPr>
        <p:spPr/>
        <p:txBody>
          <a:bodyPr/>
          <a:lstStyle/>
          <a:p>
            <a:endParaRPr lang="en-IN"/>
          </a:p>
        </p:txBody>
      </p:sp>
      <p:sp>
        <p:nvSpPr>
          <p:cNvPr id="23"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22176543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B2835-5416-5039-CAFC-7F17C8B9D3D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44E28C7-5FFD-3E9A-3C42-65E368F59BB5}"/>
              </a:ext>
            </a:extLst>
          </p:cNvPr>
          <p:cNvSpPr>
            <a:spLocks noGrp="1"/>
          </p:cNvSpPr>
          <p:nvPr>
            <p:ph type="body" sz="quarter" idx="11"/>
          </p:nvPr>
        </p:nvSpPr>
        <p:spPr/>
        <p:txBody>
          <a:bodyPr rtlCol="1">
            <a:normAutofit/>
          </a:bodyPr>
          <a:lstStyle/>
          <a:p>
            <a:pPr rtl="1"/>
            <a:r>
              <a:rPr lang="ar-xm" sz="1300" dirty="0">
                <a:rtl/>
              </a:rPr>
              <a:t>سرد قصص التأثير</a:t>
            </a:r>
          </a:p>
        </p:txBody>
      </p:sp>
      <p:sp>
        <p:nvSpPr>
          <p:cNvPr id="4" name="Text Placeholder 3">
            <a:extLst>
              <a:ext uri="{FF2B5EF4-FFF2-40B4-BE49-F238E27FC236}">
                <a16:creationId xmlns:a16="http://schemas.microsoft.com/office/drawing/2014/main" id="{93AD0CE7-1A07-A5E8-E458-DDE50B447B08}"/>
              </a:ext>
            </a:extLst>
          </p:cNvPr>
          <p:cNvSpPr>
            <a:spLocks noGrp="1"/>
          </p:cNvSpPr>
          <p:nvPr>
            <p:ph type="body" sz="quarter" idx="13"/>
          </p:nvPr>
        </p:nvSpPr>
        <p:spPr/>
        <p:txBody>
          <a:bodyPr rtlCol="1"/>
          <a:lstStyle/>
          <a:p>
            <a:pPr rtl="1"/>
            <a:r>
              <a:rPr lang="ar-xm" dirty="0">
                <a:rtl/>
              </a:rPr>
              <a:t>اليوم الأول</a:t>
            </a:r>
          </a:p>
        </p:txBody>
      </p:sp>
      <p:sp>
        <p:nvSpPr>
          <p:cNvPr id="5" name="TextBox 4">
            <a:extLst>
              <a:ext uri="{FF2B5EF4-FFF2-40B4-BE49-F238E27FC236}">
                <a16:creationId xmlns:a16="http://schemas.microsoft.com/office/drawing/2014/main" id="{C9EAFF8B-8214-449D-91E8-81F960A8D4E0}"/>
              </a:ext>
            </a:extLst>
          </p:cNvPr>
          <p:cNvSpPr txBox="1"/>
          <p:nvPr/>
        </p:nvSpPr>
        <p:spPr>
          <a:xfrm>
            <a:off x="350185" y="2218441"/>
            <a:ext cx="5618898" cy="1720471"/>
          </a:xfrm>
          <a:prstGeom prst="rect">
            <a:avLst/>
          </a:prstGeom>
          <a:noFill/>
        </p:spPr>
        <p:txBody>
          <a:bodyPr wrap="square" rtlCol="1">
            <a:spAutoFit/>
          </a:bodyPr>
          <a:lstStyle/>
          <a:p>
            <a:pPr algn="r" rtl="1">
              <a:lnSpc>
                <a:spcPct val="110000"/>
              </a:lnSpc>
              <a:spcAft>
                <a:spcPts val="1200"/>
              </a:spcAft>
            </a:pPr>
            <a:r>
              <a:rPr lang="ar-xm" sz="1800" dirty="0">
                <a:solidFill>
                  <a:srgbClr val="292662"/>
                </a:solidFill>
                <a:latin typeface="Ubuntu" panose="020B0504030602030204" pitchFamily="34" charset="0"/>
                <a:rtl/>
              </a:rPr>
              <a:t>لا يدرك معظم الأشخاص حول العالم إمكانات الأشخاص ذوي الإعاقات الذهنية والتنموية ومواهبهم.</a:t>
            </a:r>
          </a:p>
          <a:p>
            <a:pPr algn="r" rtl="1">
              <a:lnSpc>
                <a:spcPct val="110000"/>
              </a:lnSpc>
              <a:spcAft>
                <a:spcPts val="1200"/>
              </a:spcAft>
            </a:pPr>
            <a:r>
              <a:rPr lang="ar-xm" sz="1800" dirty="0">
                <a:solidFill>
                  <a:srgbClr val="292662"/>
                </a:solidFill>
                <a:latin typeface="Ubuntu" panose="020B0504030602030204" pitchFamily="34" charset="0"/>
                <a:rtl/>
              </a:rPr>
              <a:t>إن لم نوضِّح عمل الأولمبياد الخاص وتأثيره للآخرين، </a:t>
            </a:r>
            <a:r>
              <a:rPr lang="ar-xm" sz="1800" b="1" dirty="0">
                <a:solidFill>
                  <a:srgbClr val="F6891F"/>
                </a:solidFill>
                <a:latin typeface="Ubuntu" panose="020B0504030602030204" pitchFamily="34" charset="0"/>
                <a:rtl/>
              </a:rPr>
              <a:t>فقد لا يدركونه أبدًا.</a:t>
            </a:r>
          </a:p>
          <a:p>
            <a:pPr algn="r" rtl="1">
              <a:lnSpc>
                <a:spcPct val="110000"/>
              </a:lnSpc>
              <a:spcAft>
                <a:spcPts val="1200"/>
              </a:spcAft>
            </a:pPr>
            <a:r>
              <a:rPr lang="ar-xm" sz="2400" b="1" dirty="0">
                <a:solidFill>
                  <a:srgbClr val="292662"/>
                </a:solidFill>
                <a:latin typeface="Ubuntu" panose="020B0504030602030204" pitchFamily="34" charset="0"/>
                <a:rtl/>
              </a:rPr>
              <a:t>نوضِّح هذه الأمور في </a:t>
            </a:r>
            <a:r>
              <a:rPr lang="ar-xm" sz="2400" b="1" dirty="0">
                <a:solidFill>
                  <a:srgbClr val="F6891F"/>
                </a:solidFill>
                <a:latin typeface="Ubuntu" panose="020B0504030602030204" pitchFamily="34" charset="0"/>
                <a:rtl/>
              </a:rPr>
              <a:t>القصص</a:t>
            </a:r>
            <a:r>
              <a:rPr lang="ar-xm" sz="2400" b="1" dirty="0">
                <a:solidFill>
                  <a:srgbClr val="292662"/>
                </a:solidFill>
                <a:latin typeface="Ubuntu" panose="020B0504030602030204" pitchFamily="34" charset="0"/>
                <a:rtl/>
              </a:rPr>
              <a:t>.</a:t>
            </a:r>
          </a:p>
        </p:txBody>
      </p:sp>
      <p:pic>
        <p:nvPicPr>
          <p:cNvPr id="14" name="Graphic 13">
            <a:extLst>
              <a:ext uri="{FF2B5EF4-FFF2-40B4-BE49-F238E27FC236}">
                <a16:creationId xmlns:a16="http://schemas.microsoft.com/office/drawing/2014/main" id="{2BA14849-144E-FC96-F153-5BE51A3BFA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423528" y="1817397"/>
            <a:ext cx="6792630" cy="6334197"/>
          </a:xfrm>
          <a:prstGeom prst="rect">
            <a:avLst/>
          </a:prstGeom>
        </p:spPr>
      </p:pic>
      <p:pic>
        <p:nvPicPr>
          <p:cNvPr id="30" name="Graphic 29">
            <a:extLst>
              <a:ext uri="{FF2B5EF4-FFF2-40B4-BE49-F238E27FC236}">
                <a16:creationId xmlns:a16="http://schemas.microsoft.com/office/drawing/2014/main" id="{FC825F47-1B5B-B977-3A2C-74E7E768AE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2498">
            <a:off x="5636048" y="1558937"/>
            <a:ext cx="2294247" cy="2658321"/>
          </a:xfrm>
          <a:prstGeom prst="rect">
            <a:avLst/>
          </a:prstGeom>
        </p:spPr>
      </p:pic>
      <p:pic>
        <p:nvPicPr>
          <p:cNvPr id="32" name="Graphic 31">
            <a:extLst>
              <a:ext uri="{FF2B5EF4-FFF2-40B4-BE49-F238E27FC236}">
                <a16:creationId xmlns:a16="http://schemas.microsoft.com/office/drawing/2014/main" id="{94C39C32-0F75-8601-CEDD-C8761DDACD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91749" y="1338114"/>
            <a:ext cx="813056" cy="1822366"/>
          </a:xfrm>
          <a:prstGeom prst="rect">
            <a:avLst/>
          </a:prstGeom>
        </p:spPr>
      </p:pic>
      <p:sp>
        <p:nvSpPr>
          <p:cNvPr id="16" name="TextBox 15">
            <a:extLst>
              <a:ext uri="{FF2B5EF4-FFF2-40B4-BE49-F238E27FC236}">
                <a16:creationId xmlns:a16="http://schemas.microsoft.com/office/drawing/2014/main" id="{51A30EBA-2FAB-AFDD-E363-BAB5CF338359}"/>
              </a:ext>
            </a:extLst>
          </p:cNvPr>
          <p:cNvSpPr txBox="1"/>
          <p:nvPr/>
        </p:nvSpPr>
        <p:spPr>
          <a:xfrm>
            <a:off x="5969083" y="1482451"/>
            <a:ext cx="2269736" cy="646331"/>
          </a:xfrm>
          <a:prstGeom prst="rect">
            <a:avLst/>
          </a:prstGeom>
          <a:solidFill>
            <a:schemeClr val="bg1"/>
          </a:solidFill>
        </p:spPr>
        <p:txBody>
          <a:bodyPr wrap="square" rtlCol="1">
            <a:spAutoFit/>
          </a:bodyPr>
          <a:lstStyle/>
          <a:p>
            <a:pPr algn="r" rtl="1"/>
            <a:r>
              <a:rPr lang="ar-xm" sz="1200" dirty="0">
                <a:solidFill>
                  <a:srgbClr val="292662"/>
                </a:solidFill>
                <a:latin typeface="Ubuntu Light" panose="020B0304030602030204" pitchFamily="34" charset="0"/>
                <a:rtl/>
              </a:rPr>
              <a:t>نعرف المهمة جيدًا.</a:t>
            </a:r>
          </a:p>
          <a:p>
            <a:pPr algn="r" rtl="1"/>
            <a:r>
              <a:rPr lang="ar-xm" sz="1200" dirty="0">
                <a:solidFill>
                  <a:srgbClr val="292662"/>
                </a:solidFill>
                <a:latin typeface="Ubuntu Light" panose="020B0304030602030204" pitchFamily="34" charset="0"/>
                <a:rtl/>
              </a:rPr>
              <a:t>نعرف العمل جيدًا.</a:t>
            </a:r>
          </a:p>
          <a:p>
            <a:pPr algn="r" rtl="1"/>
            <a:r>
              <a:rPr lang="ar-xm" sz="1200" dirty="0">
                <a:solidFill>
                  <a:srgbClr val="292662"/>
                </a:solidFill>
                <a:latin typeface="Ubuntu Light" panose="020B0304030602030204" pitchFamily="34" charset="0"/>
                <a:rtl/>
              </a:rPr>
              <a:t>ندرك قيمة العمل.</a:t>
            </a:r>
          </a:p>
        </p:txBody>
      </p:sp>
      <p:sp>
        <p:nvSpPr>
          <p:cNvPr id="22" name="Rectangle: Rounded Corners 21">
            <a:extLst>
              <a:ext uri="{FF2B5EF4-FFF2-40B4-BE49-F238E27FC236}">
                <a16:creationId xmlns:a16="http://schemas.microsoft.com/office/drawing/2014/main" id="{FBEF56A2-0E18-F4C5-891C-A3EC7EC0945B}"/>
              </a:ext>
            </a:extLst>
          </p:cNvPr>
          <p:cNvSpPr/>
          <p:nvPr/>
        </p:nvSpPr>
        <p:spPr>
          <a:xfrm>
            <a:off x="5621867" y="1205452"/>
            <a:ext cx="2591553" cy="276999"/>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23" name="TextBox 22">
            <a:extLst>
              <a:ext uri="{FF2B5EF4-FFF2-40B4-BE49-F238E27FC236}">
                <a16:creationId xmlns:a16="http://schemas.microsoft.com/office/drawing/2014/main" id="{2A6B3B4B-41D5-A407-9388-7552CB604AB3}"/>
              </a:ext>
            </a:extLst>
          </p:cNvPr>
          <p:cNvSpPr txBox="1"/>
          <p:nvPr/>
        </p:nvSpPr>
        <p:spPr>
          <a:xfrm>
            <a:off x="5621867" y="1205452"/>
            <a:ext cx="2569882" cy="276999"/>
          </a:xfrm>
          <a:prstGeom prst="rect">
            <a:avLst/>
          </a:prstGeom>
          <a:noFill/>
        </p:spPr>
        <p:txBody>
          <a:bodyPr wrap="square" rtlCol="1">
            <a:spAutoFit/>
          </a:bodyPr>
          <a:lstStyle/>
          <a:p>
            <a:pPr algn="ctr" rtl="1"/>
            <a:r>
              <a:rPr lang="ar-xm" sz="1200" b="1" dirty="0">
                <a:solidFill>
                  <a:srgbClr val="292662"/>
                </a:solidFill>
                <a:latin typeface="Ubuntu Light" panose="020B0304030602030204" pitchFamily="34" charset="0"/>
                <a:rtl/>
              </a:rPr>
              <a:t>الأشخاص المشاركون في الأولمبياد الخاص</a:t>
            </a:r>
          </a:p>
        </p:txBody>
      </p:sp>
      <p:sp>
        <p:nvSpPr>
          <p:cNvPr id="6" name="Text Placeholder 5"/>
          <p:cNvSpPr>
            <a:spLocks noGrp="1"/>
          </p:cNvSpPr>
          <p:nvPr>
            <p:ph type="body" sz="quarter" idx="12"/>
          </p:nvPr>
        </p:nvSpPr>
        <p:spPr/>
        <p:txBody>
          <a:bodyPr/>
          <a:lstStyle/>
          <a:p>
            <a:endParaRPr lang="en-IN" dirty="0"/>
          </a:p>
        </p:txBody>
      </p:sp>
      <p:sp>
        <p:nvSpPr>
          <p:cNvPr id="12"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2420794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0EB3A-E39C-09A2-DBE1-CBE56F045F3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59DD91D-5699-BBA0-5FF7-DE0ACCF0392D}"/>
              </a:ext>
            </a:extLst>
          </p:cNvPr>
          <p:cNvSpPr>
            <a:spLocks noGrp="1"/>
          </p:cNvSpPr>
          <p:nvPr>
            <p:ph type="body" sz="quarter" idx="11"/>
          </p:nvPr>
        </p:nvSpPr>
        <p:spPr/>
        <p:txBody>
          <a:bodyPr rtlCol="1">
            <a:normAutofit/>
          </a:bodyPr>
          <a:lstStyle/>
          <a:p>
            <a:pPr rtl="1"/>
            <a:r>
              <a:rPr lang="ar-xm" sz="1300" dirty="0">
                <a:rtl/>
              </a:rPr>
              <a:t>سرد قصص التأثير</a:t>
            </a:r>
          </a:p>
        </p:txBody>
      </p:sp>
      <p:sp>
        <p:nvSpPr>
          <p:cNvPr id="4" name="Text Placeholder 3">
            <a:extLst>
              <a:ext uri="{FF2B5EF4-FFF2-40B4-BE49-F238E27FC236}">
                <a16:creationId xmlns:a16="http://schemas.microsoft.com/office/drawing/2014/main" id="{5C927DF0-F947-506E-31CF-47AFCBA1ADCB}"/>
              </a:ext>
            </a:extLst>
          </p:cNvPr>
          <p:cNvSpPr>
            <a:spLocks noGrp="1"/>
          </p:cNvSpPr>
          <p:nvPr>
            <p:ph type="body" sz="quarter" idx="13"/>
          </p:nvPr>
        </p:nvSpPr>
        <p:spPr/>
        <p:txBody>
          <a:bodyPr rtlCol="1"/>
          <a:lstStyle/>
          <a:p>
            <a:pPr rtl="1"/>
            <a:r>
              <a:rPr lang="ar-xm" dirty="0">
                <a:rtl/>
              </a:rPr>
              <a:t>اليوم الأول</a:t>
            </a:r>
          </a:p>
        </p:txBody>
      </p:sp>
      <p:sp>
        <p:nvSpPr>
          <p:cNvPr id="6" name="TextBox 5">
            <a:extLst>
              <a:ext uri="{FF2B5EF4-FFF2-40B4-BE49-F238E27FC236}">
                <a16:creationId xmlns:a16="http://schemas.microsoft.com/office/drawing/2014/main" id="{3D07369D-01A1-E949-ECDD-E145A0948840}"/>
              </a:ext>
            </a:extLst>
          </p:cNvPr>
          <p:cNvSpPr txBox="1"/>
          <p:nvPr/>
        </p:nvSpPr>
        <p:spPr>
          <a:xfrm>
            <a:off x="6713613" y="3262362"/>
            <a:ext cx="4400550" cy="1053109"/>
          </a:xfrm>
          <a:prstGeom prst="rect">
            <a:avLst/>
          </a:prstGeom>
          <a:noFill/>
        </p:spPr>
        <p:txBody>
          <a:bodyPr wrap="square" rtlCol="1">
            <a:spAutoFit/>
          </a:bodyPr>
          <a:lstStyle/>
          <a:p>
            <a:pPr algn="r" rtl="1">
              <a:lnSpc>
                <a:spcPct val="120000"/>
              </a:lnSpc>
              <a:spcAft>
                <a:spcPts val="1200"/>
              </a:spcAft>
            </a:pPr>
            <a:r>
              <a:rPr lang="ar-xm" dirty="0">
                <a:solidFill>
                  <a:srgbClr val="292662"/>
                </a:solidFill>
                <a:latin typeface="Ubuntu" panose="020B0504030602030204" pitchFamily="34" charset="0"/>
                <a:rtl/>
              </a:rPr>
              <a:t>تشرح قصص التأثير </a:t>
            </a:r>
            <a:r>
              <a:rPr lang="ar-xm" b="1" dirty="0">
                <a:solidFill>
                  <a:srgbClr val="F6891F"/>
                </a:solidFill>
                <a:latin typeface="Ubuntu Light" panose="020B0304030602030204" pitchFamily="34" charset="0"/>
                <a:rtl/>
              </a:rPr>
              <a:t>ما فعله الأولمبياد الخاص </a:t>
            </a:r>
            <a:r>
              <a:rPr lang="ar-xm" dirty="0">
                <a:solidFill>
                  <a:srgbClr val="292662"/>
                </a:solidFill>
                <a:latin typeface="Ubuntu" panose="020B0504030602030204" pitchFamily="34" charset="0"/>
                <a:rtl/>
              </a:rPr>
              <a:t>لإحداث </a:t>
            </a:r>
            <a:r>
              <a:rPr lang="ar-xm" b="1" dirty="0">
                <a:solidFill>
                  <a:srgbClr val="292662"/>
                </a:solidFill>
                <a:latin typeface="Ubuntu Light" panose="020B0304030602030204" pitchFamily="34" charset="0"/>
                <a:rtl/>
              </a:rPr>
              <a:t>تغييرٍ في حياة</a:t>
            </a:r>
            <a:r>
              <a:rPr lang="ar-xm" dirty="0">
                <a:solidFill>
                  <a:srgbClr val="292662"/>
                </a:solidFill>
                <a:latin typeface="Ubuntu" panose="020B0504030602030204" pitchFamily="34" charset="0"/>
                <a:rtl/>
              </a:rPr>
              <a:t> أحد الأشخاص بوضوح.</a:t>
            </a:r>
          </a:p>
        </p:txBody>
      </p:sp>
      <p:sp>
        <p:nvSpPr>
          <p:cNvPr id="7" name="TextBox 6">
            <a:extLst>
              <a:ext uri="{FF2B5EF4-FFF2-40B4-BE49-F238E27FC236}">
                <a16:creationId xmlns:a16="http://schemas.microsoft.com/office/drawing/2014/main" id="{B9CC8551-885F-80C9-D4FC-D76AB392C017}"/>
              </a:ext>
            </a:extLst>
          </p:cNvPr>
          <p:cNvSpPr txBox="1"/>
          <p:nvPr/>
        </p:nvSpPr>
        <p:spPr>
          <a:xfrm>
            <a:off x="6370714" y="4389177"/>
            <a:ext cx="4743449" cy="1053109"/>
          </a:xfrm>
          <a:prstGeom prst="rect">
            <a:avLst/>
          </a:prstGeom>
          <a:noFill/>
        </p:spPr>
        <p:txBody>
          <a:bodyPr wrap="square" rtlCol="1">
            <a:spAutoFit/>
          </a:bodyPr>
          <a:lstStyle/>
          <a:p>
            <a:pPr algn="r" rtl="1">
              <a:lnSpc>
                <a:spcPct val="120000"/>
              </a:lnSpc>
              <a:spcAft>
                <a:spcPts val="1200"/>
              </a:spcAft>
            </a:pPr>
            <a:r>
              <a:rPr lang="ar-xm" dirty="0">
                <a:solidFill>
                  <a:srgbClr val="292662"/>
                </a:solidFill>
                <a:latin typeface="Ubuntu" panose="020B0504030602030204" pitchFamily="34" charset="0"/>
                <a:rtl/>
              </a:rPr>
              <a:t>يتمثَّل العامل الرئيسي لإظهار التأثير في توضيح ما فعله الأولمبياد الخاص والنتائج المترتبة على ذلك.</a:t>
            </a:r>
          </a:p>
        </p:txBody>
      </p:sp>
      <p:sp>
        <p:nvSpPr>
          <p:cNvPr id="5" name="TextBox 4">
            <a:extLst>
              <a:ext uri="{FF2B5EF4-FFF2-40B4-BE49-F238E27FC236}">
                <a16:creationId xmlns:a16="http://schemas.microsoft.com/office/drawing/2014/main" id="{30910DC9-400F-FB5F-E155-781C8FD04A17}"/>
              </a:ext>
            </a:extLst>
          </p:cNvPr>
          <p:cNvSpPr txBox="1"/>
          <p:nvPr/>
        </p:nvSpPr>
        <p:spPr>
          <a:xfrm>
            <a:off x="4968783" y="2133600"/>
            <a:ext cx="6517140" cy="424732"/>
          </a:xfrm>
          <a:prstGeom prst="rect">
            <a:avLst/>
          </a:prstGeom>
          <a:noFill/>
        </p:spPr>
        <p:txBody>
          <a:bodyPr wrap="square" rtlCol="1">
            <a:spAutoFit/>
          </a:bodyPr>
          <a:lstStyle/>
          <a:p>
            <a:pPr algn="r" rtl="1">
              <a:lnSpc>
                <a:spcPct val="90000"/>
              </a:lnSpc>
            </a:pPr>
            <a:r>
              <a:rPr lang="ar-xm" sz="2400" b="1" dirty="0">
                <a:solidFill>
                  <a:srgbClr val="292662"/>
                </a:solidFill>
                <a:latin typeface="Ubuntu" panose="020B0504030602030204" pitchFamily="34" charset="0"/>
                <a:rtl/>
              </a:rPr>
              <a:t>تمثِّل التغييرات التي تحدث في حياة الشخص هذا التأثير</a:t>
            </a:r>
          </a:p>
        </p:txBody>
      </p:sp>
      <p:pic>
        <p:nvPicPr>
          <p:cNvPr id="15" name="Picture 14">
            <a:extLst>
              <a:ext uri="{FF2B5EF4-FFF2-40B4-BE49-F238E27FC236}">
                <a16:creationId xmlns:a16="http://schemas.microsoft.com/office/drawing/2014/main" id="{9D23D154-E374-2B7C-A248-5315CBABAC95}"/>
              </a:ext>
            </a:extLst>
          </p:cNvPr>
          <p:cNvPicPr>
            <a:picLocks noChangeAspect="1"/>
          </p:cNvPicPr>
          <p:nvPr/>
        </p:nvPicPr>
        <p:blipFill>
          <a:blip r:embed="rId3">
            <a:extLst>
              <a:ext uri="{28A0092B-C50C-407E-A947-70E740481C1C}">
                <a14:useLocalDpi xmlns:a14="http://schemas.microsoft.com/office/drawing/2010/main" val="0"/>
              </a:ext>
            </a:extLst>
          </a:blip>
          <a:srcRect l="8322" r="8322"/>
          <a:stretch/>
        </p:blipFill>
        <p:spPr>
          <a:xfrm>
            <a:off x="-1" y="1635047"/>
            <a:ext cx="5200651" cy="4152298"/>
          </a:xfrm>
          <a:prstGeom prst="rect">
            <a:avLst/>
          </a:prstGeom>
        </p:spPr>
      </p:pic>
      <p:sp>
        <p:nvSpPr>
          <p:cNvPr id="16" name="TextBox 15">
            <a:extLst>
              <a:ext uri="{FF2B5EF4-FFF2-40B4-BE49-F238E27FC236}">
                <a16:creationId xmlns:a16="http://schemas.microsoft.com/office/drawing/2014/main" id="{40914F14-42D5-1A07-EE62-1B47ABCB3A1D}"/>
              </a:ext>
            </a:extLst>
          </p:cNvPr>
          <p:cNvSpPr txBox="1"/>
          <p:nvPr/>
        </p:nvSpPr>
        <p:spPr>
          <a:xfrm>
            <a:off x="5511706" y="2707295"/>
            <a:ext cx="5974217" cy="486993"/>
          </a:xfrm>
          <a:prstGeom prst="rect">
            <a:avLst/>
          </a:prstGeom>
          <a:noFill/>
        </p:spPr>
        <p:txBody>
          <a:bodyPr wrap="square" rtlCol="1">
            <a:spAutoFit/>
          </a:bodyPr>
          <a:lstStyle/>
          <a:p>
            <a:pPr marL="358775" indent="-358775" algn="r" rtl="1">
              <a:lnSpc>
                <a:spcPct val="120000"/>
              </a:lnSpc>
              <a:spcAft>
                <a:spcPts val="1200"/>
              </a:spcAft>
              <a:buBlip>
                <a:blip r:embed="rId4"/>
              </a:buBlip>
            </a:pPr>
            <a:r>
              <a:rPr lang="ar-xm" sz="2400" dirty="0">
                <a:solidFill>
                  <a:srgbClr val="292662"/>
                </a:solidFill>
                <a:latin typeface="Ubuntu" panose="020B0504030602030204" pitchFamily="34" charset="0"/>
                <a:rtl/>
              </a:rPr>
              <a:t>التأثير يعني </a:t>
            </a:r>
            <a:r>
              <a:rPr lang="ar-xm" sz="2400" b="1" dirty="0">
                <a:solidFill>
                  <a:srgbClr val="F6891F"/>
                </a:solidFill>
                <a:latin typeface="Ubuntu" panose="020B0504030602030204" pitchFamily="34" charset="0"/>
                <a:rtl/>
              </a:rPr>
              <a:t>التغيير</a:t>
            </a:r>
            <a:r>
              <a:rPr lang="ar-xm" sz="2400" dirty="0">
                <a:solidFill>
                  <a:srgbClr val="292662"/>
                </a:solidFill>
                <a:latin typeface="Ubuntu" panose="020B0504030602030204" pitchFamily="34" charset="0"/>
                <a:rtl/>
              </a:rPr>
              <a:t>.</a:t>
            </a:r>
          </a:p>
        </p:txBody>
      </p:sp>
      <p:sp>
        <p:nvSpPr>
          <p:cNvPr id="8" name="Text Placeholder 7"/>
          <p:cNvSpPr>
            <a:spLocks noGrp="1"/>
          </p:cNvSpPr>
          <p:nvPr>
            <p:ph type="body" sz="quarter" idx="12"/>
          </p:nvPr>
        </p:nvSpPr>
        <p:spPr/>
        <p:txBody>
          <a:bodyPr/>
          <a:lstStyle/>
          <a:p>
            <a:endParaRPr lang="en-IN"/>
          </a:p>
        </p:txBody>
      </p:sp>
      <p:sp>
        <p:nvSpPr>
          <p:cNvPr id="11"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26603871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8C0A3F-1F7F-784B-C17F-DBF8861FB452}"/>
              </a:ext>
            </a:extLst>
          </p:cNvPr>
          <p:cNvSpPr>
            <a:spLocks noGrp="1"/>
          </p:cNvSpPr>
          <p:nvPr>
            <p:ph type="body" sz="quarter" idx="11"/>
          </p:nvPr>
        </p:nvSpPr>
        <p:spPr/>
        <p:txBody>
          <a:bodyPr rtlCol="1"/>
          <a:lstStyle/>
          <a:p>
            <a:pPr marL="0" marR="0" lvl="0" indent="0" algn="r" defTabSz="914400" rtl="1" eaLnBrk="1" fontAlgn="auto" latinLnBrk="0" hangingPunct="1">
              <a:lnSpc>
                <a:spcPct val="90000"/>
              </a:lnSpc>
              <a:spcBef>
                <a:spcPts val="0"/>
              </a:spcBef>
              <a:spcAft>
                <a:spcPts val="0"/>
              </a:spcAft>
              <a:buClrTx/>
              <a:buSzTx/>
              <a:buFont typeface="Arial" panose="020B0604020202020204" pitchFamily="34" charset="0"/>
              <a:buNone/>
              <a:tabLst/>
              <a:defRPr/>
            </a:pPr>
            <a:r>
              <a:rPr kumimoji="0" lang="ar-xm"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tl/>
              </a:rPr>
              <a:t>سرد قصص التأثير</a:t>
            </a:r>
          </a:p>
        </p:txBody>
      </p:sp>
      <p:sp>
        <p:nvSpPr>
          <p:cNvPr id="4" name="Text Placeholder 3">
            <a:extLst>
              <a:ext uri="{FF2B5EF4-FFF2-40B4-BE49-F238E27FC236}">
                <a16:creationId xmlns:a16="http://schemas.microsoft.com/office/drawing/2014/main" id="{0C0B1345-2F2F-AE24-971A-B6AABAFF38E9}"/>
              </a:ext>
            </a:extLst>
          </p:cNvPr>
          <p:cNvSpPr>
            <a:spLocks noGrp="1"/>
          </p:cNvSpPr>
          <p:nvPr>
            <p:ph type="body" sz="quarter" idx="13"/>
          </p:nvPr>
        </p:nvSpPr>
        <p:spPr/>
        <p:txBody>
          <a:bodyPr rtlCol="1"/>
          <a:lstStyle/>
          <a:p>
            <a:pPr rtl="1"/>
            <a:r>
              <a:rPr lang="ar-xm" dirty="0">
                <a:rtl/>
              </a:rPr>
              <a:t>اليوم الأول</a:t>
            </a:r>
          </a:p>
        </p:txBody>
      </p:sp>
      <p:sp>
        <p:nvSpPr>
          <p:cNvPr id="6" name="TextBox 5">
            <a:extLst>
              <a:ext uri="{FF2B5EF4-FFF2-40B4-BE49-F238E27FC236}">
                <a16:creationId xmlns:a16="http://schemas.microsoft.com/office/drawing/2014/main" id="{1421AF0C-2F0A-6ACC-CF83-78779FC44DD9}"/>
              </a:ext>
            </a:extLst>
          </p:cNvPr>
          <p:cNvSpPr txBox="1"/>
          <p:nvPr/>
        </p:nvSpPr>
        <p:spPr>
          <a:xfrm>
            <a:off x="4484152" y="1957658"/>
            <a:ext cx="6517140" cy="424732"/>
          </a:xfrm>
          <a:prstGeom prst="rect">
            <a:avLst/>
          </a:prstGeom>
          <a:noFill/>
        </p:spPr>
        <p:txBody>
          <a:bodyPr wrap="square" rtlCol="1">
            <a:spAutoFit/>
          </a:bodyPr>
          <a:lstStyle/>
          <a:p>
            <a:pPr algn="r" rtl="1">
              <a:lnSpc>
                <a:spcPct val="90000"/>
              </a:lnSpc>
            </a:pPr>
            <a:r>
              <a:rPr lang="ar-xm" sz="2400" b="1" dirty="0">
                <a:solidFill>
                  <a:srgbClr val="292662"/>
                </a:solidFill>
                <a:latin typeface="Ubuntu" panose="020B0504030602030204" pitchFamily="34" charset="0"/>
                <a:rtl/>
              </a:rPr>
              <a:t>تتكوّن جميع القصص من ثلاثة أجزاء:</a:t>
            </a:r>
          </a:p>
        </p:txBody>
      </p:sp>
      <p:sp>
        <p:nvSpPr>
          <p:cNvPr id="9" name="TextBox 8">
            <a:extLst>
              <a:ext uri="{FF2B5EF4-FFF2-40B4-BE49-F238E27FC236}">
                <a16:creationId xmlns:a16="http://schemas.microsoft.com/office/drawing/2014/main" id="{D88C54B8-330E-2DF4-C1F8-24322890D294}"/>
              </a:ext>
            </a:extLst>
          </p:cNvPr>
          <p:cNvSpPr txBox="1"/>
          <p:nvPr/>
        </p:nvSpPr>
        <p:spPr>
          <a:xfrm>
            <a:off x="2207253" y="3932332"/>
            <a:ext cx="1231273" cy="406265"/>
          </a:xfrm>
          <a:prstGeom prst="rect">
            <a:avLst/>
          </a:prstGeom>
          <a:noFill/>
        </p:spPr>
        <p:txBody>
          <a:bodyPr wrap="square" rtlCol="1">
            <a:spAutoFit/>
          </a:bodyPr>
          <a:lstStyle/>
          <a:p>
            <a:pPr algn="r" rtl="1">
              <a:lnSpc>
                <a:spcPct val="120000"/>
              </a:lnSpc>
              <a:spcAft>
                <a:spcPts val="1200"/>
              </a:spcAft>
            </a:pPr>
            <a:r>
              <a:rPr lang="ar-xm" sz="1700" b="1" dirty="0">
                <a:solidFill>
                  <a:srgbClr val="292662"/>
                </a:solidFill>
                <a:latin typeface="Ubuntu" panose="020B0504030602030204" pitchFamily="34" charset="0"/>
                <a:rtl/>
              </a:rPr>
              <a:t>الحالة</a:t>
            </a:r>
          </a:p>
        </p:txBody>
      </p:sp>
      <p:sp>
        <p:nvSpPr>
          <p:cNvPr id="10" name="TextBox 9">
            <a:extLst>
              <a:ext uri="{FF2B5EF4-FFF2-40B4-BE49-F238E27FC236}">
                <a16:creationId xmlns:a16="http://schemas.microsoft.com/office/drawing/2014/main" id="{FA3EF445-8A9B-7BAB-AB01-80F7BF403D87}"/>
              </a:ext>
            </a:extLst>
          </p:cNvPr>
          <p:cNvSpPr txBox="1"/>
          <p:nvPr/>
        </p:nvSpPr>
        <p:spPr>
          <a:xfrm>
            <a:off x="2953454" y="3915132"/>
            <a:ext cx="3745500" cy="371897"/>
          </a:xfrm>
          <a:prstGeom prst="rect">
            <a:avLst/>
          </a:prstGeom>
          <a:noFill/>
        </p:spPr>
        <p:txBody>
          <a:bodyPr wrap="square" rtlCol="1">
            <a:spAutoFit/>
          </a:bodyPr>
          <a:lstStyle/>
          <a:p>
            <a:pPr algn="r" rtl="1">
              <a:lnSpc>
                <a:spcPct val="120000"/>
              </a:lnSpc>
              <a:spcAft>
                <a:spcPts val="1200"/>
              </a:spcAft>
            </a:pPr>
            <a:r>
              <a:rPr lang="ar-xm" sz="1700" b="1" dirty="0">
                <a:solidFill>
                  <a:srgbClr val="292662"/>
                </a:solidFill>
                <a:latin typeface="Ubuntu" panose="020B0504030602030204" pitchFamily="34" charset="0"/>
                <a:rtl/>
              </a:rPr>
              <a:t>يحدث أمر يُغيِّر الحالة</a:t>
            </a:r>
          </a:p>
        </p:txBody>
      </p:sp>
      <p:sp>
        <p:nvSpPr>
          <p:cNvPr id="11" name="TextBox 10">
            <a:extLst>
              <a:ext uri="{FF2B5EF4-FFF2-40B4-BE49-F238E27FC236}">
                <a16:creationId xmlns:a16="http://schemas.microsoft.com/office/drawing/2014/main" id="{21FE1607-5166-A749-5EA2-02301C6799CC}"/>
              </a:ext>
            </a:extLst>
          </p:cNvPr>
          <p:cNvSpPr txBox="1"/>
          <p:nvPr/>
        </p:nvSpPr>
        <p:spPr>
          <a:xfrm>
            <a:off x="7702577" y="3924569"/>
            <a:ext cx="3232244" cy="371897"/>
          </a:xfrm>
          <a:prstGeom prst="rect">
            <a:avLst/>
          </a:prstGeom>
          <a:noFill/>
        </p:spPr>
        <p:txBody>
          <a:bodyPr wrap="square" rtlCol="1">
            <a:spAutoFit/>
          </a:bodyPr>
          <a:lstStyle/>
          <a:p>
            <a:pPr algn="r" rtl="1">
              <a:lnSpc>
                <a:spcPct val="120000"/>
              </a:lnSpc>
              <a:spcAft>
                <a:spcPts val="1200"/>
              </a:spcAft>
            </a:pPr>
            <a:r>
              <a:rPr lang="ar-xm" sz="1700" b="1" dirty="0">
                <a:solidFill>
                  <a:srgbClr val="292662"/>
                </a:solidFill>
                <a:latin typeface="Ubuntu" panose="020B0504030602030204" pitchFamily="34" charset="0"/>
                <a:rtl/>
              </a:rPr>
              <a:t>طريقة حدوث هذا التغيير.</a:t>
            </a:r>
          </a:p>
        </p:txBody>
      </p:sp>
      <p:sp>
        <p:nvSpPr>
          <p:cNvPr id="12" name="TextBox 11">
            <a:extLst>
              <a:ext uri="{FF2B5EF4-FFF2-40B4-BE49-F238E27FC236}">
                <a16:creationId xmlns:a16="http://schemas.microsoft.com/office/drawing/2014/main" id="{50668439-A80B-2831-C3AB-A3094CAC3B6F}"/>
              </a:ext>
            </a:extLst>
          </p:cNvPr>
          <p:cNvSpPr txBox="1"/>
          <p:nvPr/>
        </p:nvSpPr>
        <p:spPr>
          <a:xfrm>
            <a:off x="1435007" y="3422486"/>
            <a:ext cx="2003519" cy="388311"/>
          </a:xfrm>
          <a:prstGeom prst="rect">
            <a:avLst/>
          </a:prstGeom>
          <a:noFill/>
        </p:spPr>
        <p:txBody>
          <a:bodyPr wrap="square" rtlCol="1">
            <a:spAutoFit/>
          </a:bodyPr>
          <a:lstStyle/>
          <a:p>
            <a:pPr algn="r" rtl="1">
              <a:lnSpc>
                <a:spcPct val="120000"/>
              </a:lnSpc>
              <a:spcAft>
                <a:spcPts val="1200"/>
              </a:spcAft>
            </a:pPr>
            <a:r>
              <a:rPr lang="ar-xm" b="1" dirty="0">
                <a:solidFill>
                  <a:srgbClr val="F6891F"/>
                </a:solidFill>
                <a:latin typeface="Ubuntu" panose="020B0504030602030204" pitchFamily="34" charset="0"/>
                <a:rtl/>
              </a:rPr>
              <a:t>بداية القصة</a:t>
            </a:r>
          </a:p>
        </p:txBody>
      </p:sp>
      <p:sp>
        <p:nvSpPr>
          <p:cNvPr id="13" name="TextBox 12">
            <a:extLst>
              <a:ext uri="{FF2B5EF4-FFF2-40B4-BE49-F238E27FC236}">
                <a16:creationId xmlns:a16="http://schemas.microsoft.com/office/drawing/2014/main" id="{52E0925D-E3B9-3C9B-09D3-C6CACE3A590A}"/>
              </a:ext>
            </a:extLst>
          </p:cNvPr>
          <p:cNvSpPr txBox="1"/>
          <p:nvPr/>
        </p:nvSpPr>
        <p:spPr>
          <a:xfrm>
            <a:off x="3516916" y="3414723"/>
            <a:ext cx="3182038" cy="388311"/>
          </a:xfrm>
          <a:prstGeom prst="rect">
            <a:avLst/>
          </a:prstGeom>
          <a:noFill/>
        </p:spPr>
        <p:txBody>
          <a:bodyPr wrap="square" rtlCol="1">
            <a:spAutoFit/>
          </a:bodyPr>
          <a:lstStyle/>
          <a:p>
            <a:pPr algn="r" rtl="1">
              <a:lnSpc>
                <a:spcPct val="120000"/>
              </a:lnSpc>
              <a:spcAft>
                <a:spcPts val="1200"/>
              </a:spcAft>
            </a:pPr>
            <a:r>
              <a:rPr lang="ar-xm" b="1" dirty="0">
                <a:solidFill>
                  <a:srgbClr val="F6891F"/>
                </a:solidFill>
                <a:latin typeface="Ubuntu" panose="020B0504030602030204" pitchFamily="34" charset="0"/>
                <a:rtl/>
              </a:rPr>
              <a:t>منتصف القصة</a:t>
            </a:r>
          </a:p>
        </p:txBody>
      </p:sp>
      <p:sp>
        <p:nvSpPr>
          <p:cNvPr id="14" name="TextBox 13">
            <a:extLst>
              <a:ext uri="{FF2B5EF4-FFF2-40B4-BE49-F238E27FC236}">
                <a16:creationId xmlns:a16="http://schemas.microsoft.com/office/drawing/2014/main" id="{54B08805-2BAB-5E14-FBD7-5DFE799D1805}"/>
              </a:ext>
            </a:extLst>
          </p:cNvPr>
          <p:cNvSpPr txBox="1"/>
          <p:nvPr/>
        </p:nvSpPr>
        <p:spPr>
          <a:xfrm>
            <a:off x="7635902" y="3414723"/>
            <a:ext cx="3232244" cy="388311"/>
          </a:xfrm>
          <a:prstGeom prst="rect">
            <a:avLst/>
          </a:prstGeom>
          <a:noFill/>
        </p:spPr>
        <p:txBody>
          <a:bodyPr wrap="square" rtlCol="1">
            <a:spAutoFit/>
          </a:bodyPr>
          <a:lstStyle/>
          <a:p>
            <a:pPr algn="r" rtl="1">
              <a:lnSpc>
                <a:spcPct val="120000"/>
              </a:lnSpc>
              <a:spcAft>
                <a:spcPts val="1200"/>
              </a:spcAft>
            </a:pPr>
            <a:r>
              <a:rPr lang="ar-xm" b="1" dirty="0">
                <a:solidFill>
                  <a:srgbClr val="F6891F"/>
                </a:solidFill>
                <a:latin typeface="Ubuntu" panose="020B0504030602030204" pitchFamily="34" charset="0"/>
                <a:rtl/>
              </a:rPr>
              <a:t>نهاية القصة</a:t>
            </a:r>
          </a:p>
        </p:txBody>
      </p:sp>
      <p:pic>
        <p:nvPicPr>
          <p:cNvPr id="24" name="Graphic 23">
            <a:extLst>
              <a:ext uri="{FF2B5EF4-FFF2-40B4-BE49-F238E27FC236}">
                <a16:creationId xmlns:a16="http://schemas.microsoft.com/office/drawing/2014/main" id="{60396179-9004-5DBF-2414-18A32056B8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7292" y="3062486"/>
            <a:ext cx="8064000" cy="210264"/>
          </a:xfrm>
          <a:prstGeom prst="rect">
            <a:avLst/>
          </a:prstGeom>
        </p:spPr>
      </p:pic>
      <p:pic>
        <p:nvPicPr>
          <p:cNvPr id="25" name="Graphic 24">
            <a:extLst>
              <a:ext uri="{FF2B5EF4-FFF2-40B4-BE49-F238E27FC236}">
                <a16:creationId xmlns:a16="http://schemas.microsoft.com/office/drawing/2014/main" id="{FE501B2A-FC93-F12B-7745-24FE27B39F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9520" y="2987618"/>
            <a:ext cx="360000" cy="360000"/>
          </a:xfrm>
          <a:prstGeom prst="rect">
            <a:avLst/>
          </a:prstGeom>
        </p:spPr>
      </p:pic>
      <p:pic>
        <p:nvPicPr>
          <p:cNvPr id="27" name="Graphic 26">
            <a:extLst>
              <a:ext uri="{FF2B5EF4-FFF2-40B4-BE49-F238E27FC236}">
                <a16:creationId xmlns:a16="http://schemas.microsoft.com/office/drawing/2014/main" id="{E67EDD50-6AB7-14EF-E2C6-6B4C6CB999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72394" y="2987618"/>
            <a:ext cx="360000" cy="360000"/>
          </a:xfrm>
          <a:prstGeom prst="rect">
            <a:avLst/>
          </a:prstGeom>
        </p:spPr>
      </p:pic>
      <p:pic>
        <p:nvPicPr>
          <p:cNvPr id="28" name="Graphic 27">
            <a:extLst>
              <a:ext uri="{FF2B5EF4-FFF2-40B4-BE49-F238E27FC236}">
                <a16:creationId xmlns:a16="http://schemas.microsoft.com/office/drawing/2014/main" id="{DFF59BFC-2BC6-6F33-4E95-92EB0DA7E5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18748" y="2987618"/>
            <a:ext cx="360000" cy="360000"/>
          </a:xfrm>
          <a:prstGeom prst="rect">
            <a:avLst/>
          </a:prstGeom>
        </p:spPr>
      </p:pic>
      <p:sp>
        <p:nvSpPr>
          <p:cNvPr id="15" name="TextBox 14">
            <a:extLst>
              <a:ext uri="{FF2B5EF4-FFF2-40B4-BE49-F238E27FC236}">
                <a16:creationId xmlns:a16="http://schemas.microsoft.com/office/drawing/2014/main" id="{EDFB34EF-B255-377B-7314-84DE458C2202}"/>
              </a:ext>
            </a:extLst>
          </p:cNvPr>
          <p:cNvSpPr txBox="1"/>
          <p:nvPr/>
        </p:nvSpPr>
        <p:spPr>
          <a:xfrm>
            <a:off x="1694973" y="4256775"/>
            <a:ext cx="1773305" cy="406265"/>
          </a:xfrm>
          <a:prstGeom prst="rect">
            <a:avLst/>
          </a:prstGeom>
          <a:noFill/>
        </p:spPr>
        <p:txBody>
          <a:bodyPr wrap="square" rtlCol="1">
            <a:spAutoFit/>
          </a:bodyPr>
          <a:lstStyle/>
          <a:p>
            <a:pPr algn="r" rtl="1">
              <a:lnSpc>
                <a:spcPct val="120000"/>
              </a:lnSpc>
              <a:spcAft>
                <a:spcPts val="1200"/>
              </a:spcAft>
            </a:pPr>
            <a:r>
              <a:rPr lang="ar-xm" sz="1700" i="1" dirty="0">
                <a:solidFill>
                  <a:srgbClr val="292662"/>
                </a:solidFill>
                <a:latin typeface="Ubuntu" panose="020B0504030602030204" pitchFamily="34" charset="0"/>
                <a:rtl/>
              </a:rPr>
              <a:t>كان يا ما كان...</a:t>
            </a:r>
          </a:p>
        </p:txBody>
      </p:sp>
      <p:sp>
        <p:nvSpPr>
          <p:cNvPr id="16" name="TextBox 15">
            <a:extLst>
              <a:ext uri="{FF2B5EF4-FFF2-40B4-BE49-F238E27FC236}">
                <a16:creationId xmlns:a16="http://schemas.microsoft.com/office/drawing/2014/main" id="{3B8F353E-71E1-B2E1-E0D0-0EA6EA80A0C4}"/>
              </a:ext>
            </a:extLst>
          </p:cNvPr>
          <p:cNvSpPr txBox="1"/>
          <p:nvPr/>
        </p:nvSpPr>
        <p:spPr>
          <a:xfrm>
            <a:off x="3352410" y="4249012"/>
            <a:ext cx="3346544" cy="371897"/>
          </a:xfrm>
          <a:prstGeom prst="rect">
            <a:avLst/>
          </a:prstGeom>
          <a:noFill/>
        </p:spPr>
        <p:txBody>
          <a:bodyPr wrap="square" rtlCol="1">
            <a:spAutoFit/>
          </a:bodyPr>
          <a:lstStyle/>
          <a:p>
            <a:pPr algn="r" rtl="1">
              <a:lnSpc>
                <a:spcPct val="120000"/>
              </a:lnSpc>
              <a:spcAft>
                <a:spcPts val="1200"/>
              </a:spcAft>
            </a:pPr>
            <a:r>
              <a:rPr lang="ar-xm" sz="1700" i="1" dirty="0">
                <a:solidFill>
                  <a:srgbClr val="292662"/>
                </a:solidFill>
                <a:latin typeface="Ubuntu" panose="020B0504030602030204" pitchFamily="34" charset="0"/>
                <a:rtl/>
              </a:rPr>
              <a:t>…دائمًا ما تظهر شخصية خرافية سحرية…</a:t>
            </a:r>
          </a:p>
        </p:txBody>
      </p:sp>
      <p:sp>
        <p:nvSpPr>
          <p:cNvPr id="17" name="TextBox 16">
            <a:extLst>
              <a:ext uri="{FF2B5EF4-FFF2-40B4-BE49-F238E27FC236}">
                <a16:creationId xmlns:a16="http://schemas.microsoft.com/office/drawing/2014/main" id="{953FD806-F5AE-4C8C-6518-17C5DC9923FB}"/>
              </a:ext>
            </a:extLst>
          </p:cNvPr>
          <p:cNvSpPr txBox="1"/>
          <p:nvPr/>
        </p:nvSpPr>
        <p:spPr>
          <a:xfrm>
            <a:off x="7702577" y="4249012"/>
            <a:ext cx="3232244" cy="685829"/>
          </a:xfrm>
          <a:prstGeom prst="rect">
            <a:avLst/>
          </a:prstGeom>
          <a:noFill/>
        </p:spPr>
        <p:txBody>
          <a:bodyPr wrap="square" rtlCol="1">
            <a:spAutoFit/>
          </a:bodyPr>
          <a:lstStyle/>
          <a:p>
            <a:pPr algn="r" rtl="1">
              <a:lnSpc>
                <a:spcPct val="120000"/>
              </a:lnSpc>
              <a:spcAft>
                <a:spcPts val="1200"/>
              </a:spcAft>
            </a:pPr>
            <a:r>
              <a:rPr lang="ar-xm" sz="1700" i="1" dirty="0">
                <a:solidFill>
                  <a:srgbClr val="292662"/>
                </a:solidFill>
                <a:latin typeface="Ubuntu" panose="020B0504030602030204" pitchFamily="34" charset="0"/>
                <a:rtl/>
              </a:rPr>
              <a:t>... وتنتهي القصة بسعادة أبدية.</a:t>
            </a:r>
          </a:p>
        </p:txBody>
      </p:sp>
      <p:sp>
        <p:nvSpPr>
          <p:cNvPr id="5" name="Text Placeholder 4"/>
          <p:cNvSpPr>
            <a:spLocks noGrp="1"/>
          </p:cNvSpPr>
          <p:nvPr>
            <p:ph type="body" sz="quarter" idx="12"/>
          </p:nvPr>
        </p:nvSpPr>
        <p:spPr/>
        <p:txBody>
          <a:bodyPr/>
          <a:lstStyle/>
          <a:p>
            <a:endParaRPr lang="en-IN" dirty="0"/>
          </a:p>
        </p:txBody>
      </p:sp>
      <p:sp>
        <p:nvSpPr>
          <p:cNvPr id="20"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2265747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A69EE-48FE-8456-5962-35FE5756F81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9E22D08-50CB-1444-7147-E8EC80427D13}"/>
              </a:ext>
            </a:extLst>
          </p:cNvPr>
          <p:cNvSpPr>
            <a:spLocks noGrp="1"/>
          </p:cNvSpPr>
          <p:nvPr>
            <p:ph type="body" sz="quarter" idx="11"/>
          </p:nvPr>
        </p:nvSpPr>
        <p:spPr/>
        <p:txBody>
          <a:bodyPr rtlCol="1"/>
          <a:lstStyle/>
          <a:p>
            <a:pPr marL="0" marR="0" lvl="0" indent="0" algn="r" defTabSz="914400" rtl="1" eaLnBrk="1" fontAlgn="auto" latinLnBrk="0" hangingPunct="1">
              <a:lnSpc>
                <a:spcPct val="90000"/>
              </a:lnSpc>
              <a:spcBef>
                <a:spcPts val="0"/>
              </a:spcBef>
              <a:spcAft>
                <a:spcPts val="0"/>
              </a:spcAft>
              <a:buClrTx/>
              <a:buSzTx/>
              <a:buFont typeface="Arial" panose="020B0604020202020204" pitchFamily="34" charset="0"/>
              <a:buNone/>
              <a:tabLst/>
              <a:defRPr/>
            </a:pPr>
            <a:r>
              <a:rPr kumimoji="0" lang="ar-xm"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tl/>
              </a:rPr>
              <a:t>سرد قصص التأثير</a:t>
            </a:r>
          </a:p>
        </p:txBody>
      </p:sp>
      <p:sp>
        <p:nvSpPr>
          <p:cNvPr id="4" name="Text Placeholder 3">
            <a:extLst>
              <a:ext uri="{FF2B5EF4-FFF2-40B4-BE49-F238E27FC236}">
                <a16:creationId xmlns:a16="http://schemas.microsoft.com/office/drawing/2014/main" id="{C3A5BDB7-57AA-223B-7DAB-5FD7F9987C17}"/>
              </a:ext>
            </a:extLst>
          </p:cNvPr>
          <p:cNvSpPr>
            <a:spLocks noGrp="1"/>
          </p:cNvSpPr>
          <p:nvPr>
            <p:ph type="body" sz="quarter" idx="13"/>
          </p:nvPr>
        </p:nvSpPr>
        <p:spPr/>
        <p:txBody>
          <a:bodyPr rtlCol="1"/>
          <a:lstStyle/>
          <a:p>
            <a:pPr rtl="1"/>
            <a:r>
              <a:rPr lang="ar-xm" dirty="0">
                <a:rtl/>
              </a:rPr>
              <a:t>اليوم الأول</a:t>
            </a:r>
          </a:p>
        </p:txBody>
      </p:sp>
      <p:sp>
        <p:nvSpPr>
          <p:cNvPr id="5" name="TextBox 4">
            <a:extLst>
              <a:ext uri="{FF2B5EF4-FFF2-40B4-BE49-F238E27FC236}">
                <a16:creationId xmlns:a16="http://schemas.microsoft.com/office/drawing/2014/main" id="{783BE7A1-E6E8-99B7-EE62-87D7D6D6212F}"/>
              </a:ext>
            </a:extLst>
          </p:cNvPr>
          <p:cNvSpPr txBox="1"/>
          <p:nvPr/>
        </p:nvSpPr>
        <p:spPr>
          <a:xfrm>
            <a:off x="104557" y="4249012"/>
            <a:ext cx="3346544" cy="999761"/>
          </a:xfrm>
          <a:prstGeom prst="rect">
            <a:avLst/>
          </a:prstGeom>
          <a:noFill/>
        </p:spPr>
        <p:txBody>
          <a:bodyPr wrap="square" rtlCol="1">
            <a:spAutoFit/>
          </a:bodyPr>
          <a:lstStyle/>
          <a:p>
            <a:pPr algn="r" rtl="1">
              <a:lnSpc>
                <a:spcPct val="120000"/>
              </a:lnSpc>
              <a:spcAft>
                <a:spcPts val="1200"/>
              </a:spcAft>
            </a:pPr>
            <a:r>
              <a:rPr lang="ar-xm" sz="1700" dirty="0">
                <a:solidFill>
                  <a:srgbClr val="292662"/>
                </a:solidFill>
                <a:latin typeface="Ubuntu" panose="020B0504030602030204" pitchFamily="34" charset="0"/>
                <a:rtl/>
              </a:rPr>
              <a:t>وضِّحوا المشكلة التي واجهها أحد الأشخاص قبل المشاركة في الأولمبياد الخاص.</a:t>
            </a:r>
          </a:p>
        </p:txBody>
      </p:sp>
      <p:sp>
        <p:nvSpPr>
          <p:cNvPr id="6" name="TextBox 5">
            <a:extLst>
              <a:ext uri="{FF2B5EF4-FFF2-40B4-BE49-F238E27FC236}">
                <a16:creationId xmlns:a16="http://schemas.microsoft.com/office/drawing/2014/main" id="{7E88C257-4960-670A-FF04-F9A63BDCC0B8}"/>
              </a:ext>
            </a:extLst>
          </p:cNvPr>
          <p:cNvSpPr txBox="1"/>
          <p:nvPr/>
        </p:nvSpPr>
        <p:spPr>
          <a:xfrm>
            <a:off x="4357820" y="1957658"/>
            <a:ext cx="6517140" cy="424732"/>
          </a:xfrm>
          <a:prstGeom prst="rect">
            <a:avLst/>
          </a:prstGeom>
          <a:noFill/>
        </p:spPr>
        <p:txBody>
          <a:bodyPr wrap="square" rtlCol="1">
            <a:spAutoFit/>
          </a:bodyPr>
          <a:lstStyle/>
          <a:p>
            <a:pPr algn="r" rtl="1">
              <a:lnSpc>
                <a:spcPct val="90000"/>
              </a:lnSpc>
            </a:pPr>
            <a:r>
              <a:rPr lang="ar-xm" sz="2400" b="1" dirty="0">
                <a:solidFill>
                  <a:srgbClr val="292662"/>
                </a:solidFill>
                <a:latin typeface="Ubuntu" panose="020B0504030602030204" pitchFamily="34" charset="0"/>
                <a:rtl/>
              </a:rPr>
              <a:t>تتكوّن قصص التأثير أيضًا من </a:t>
            </a:r>
            <a:r>
              <a:rPr lang="" sz="2400" b="1" dirty="0">
                <a:solidFill>
                  <a:srgbClr val="292662"/>
                </a:solidFill>
                <a:latin typeface="Ubuntu" panose="020B0504030602030204" pitchFamily="34" charset="0"/>
                <a:rtl val="0"/>
              </a:rPr>
              <a:t>3</a:t>
            </a:r>
            <a:r>
              <a:rPr lang="ar-xm" sz="2400" b="1" dirty="0">
                <a:solidFill>
                  <a:srgbClr val="292662"/>
                </a:solidFill>
                <a:latin typeface="Ubuntu" panose="020B0504030602030204" pitchFamily="34" charset="0"/>
                <a:rtl/>
              </a:rPr>
              <a:t> أجزاءٍ</a:t>
            </a:r>
          </a:p>
        </p:txBody>
      </p:sp>
      <p:sp>
        <p:nvSpPr>
          <p:cNvPr id="7" name="TextBox 6">
            <a:extLst>
              <a:ext uri="{FF2B5EF4-FFF2-40B4-BE49-F238E27FC236}">
                <a16:creationId xmlns:a16="http://schemas.microsoft.com/office/drawing/2014/main" id="{411C0CBF-A295-AEAE-1908-FE592B17A102}"/>
              </a:ext>
            </a:extLst>
          </p:cNvPr>
          <p:cNvSpPr txBox="1"/>
          <p:nvPr/>
        </p:nvSpPr>
        <p:spPr>
          <a:xfrm>
            <a:off x="3957851" y="4249012"/>
            <a:ext cx="2709678" cy="1034129"/>
          </a:xfrm>
          <a:prstGeom prst="rect">
            <a:avLst/>
          </a:prstGeom>
          <a:noFill/>
        </p:spPr>
        <p:txBody>
          <a:bodyPr wrap="square" rtlCol="1">
            <a:spAutoFit/>
          </a:bodyPr>
          <a:lstStyle/>
          <a:p>
            <a:pPr algn="r" rtl="1">
              <a:lnSpc>
                <a:spcPct val="120000"/>
              </a:lnSpc>
              <a:spcAft>
                <a:spcPts val="1200"/>
              </a:spcAft>
            </a:pPr>
            <a:r>
              <a:rPr lang="ar-xm" sz="1700" dirty="0">
                <a:solidFill>
                  <a:srgbClr val="292662"/>
                </a:solidFill>
                <a:latin typeface="Ubuntu" panose="020B0504030602030204" pitchFamily="34" charset="0"/>
                <a:rtl/>
              </a:rPr>
              <a:t>اشرحوا العمل الذي قدَّمه الأولمبياد الخاص وأدى إلى حل مشكلة لأحد الأشخاص بوضوح.</a:t>
            </a:r>
          </a:p>
        </p:txBody>
      </p:sp>
      <p:sp>
        <p:nvSpPr>
          <p:cNvPr id="8" name="TextBox 7">
            <a:extLst>
              <a:ext uri="{FF2B5EF4-FFF2-40B4-BE49-F238E27FC236}">
                <a16:creationId xmlns:a16="http://schemas.microsoft.com/office/drawing/2014/main" id="{7621F191-91F2-AAAB-7E4B-8ADF1BD74B6A}"/>
              </a:ext>
            </a:extLst>
          </p:cNvPr>
          <p:cNvSpPr txBox="1"/>
          <p:nvPr/>
        </p:nvSpPr>
        <p:spPr>
          <a:xfrm>
            <a:off x="7701886" y="4249012"/>
            <a:ext cx="3232244" cy="999761"/>
          </a:xfrm>
          <a:prstGeom prst="rect">
            <a:avLst/>
          </a:prstGeom>
          <a:noFill/>
        </p:spPr>
        <p:txBody>
          <a:bodyPr wrap="square" rtlCol="1">
            <a:spAutoFit/>
          </a:bodyPr>
          <a:lstStyle/>
          <a:p>
            <a:pPr algn="r" rtl="1">
              <a:lnSpc>
                <a:spcPct val="120000"/>
              </a:lnSpc>
              <a:spcAft>
                <a:spcPts val="1200"/>
              </a:spcAft>
            </a:pPr>
            <a:r>
              <a:rPr lang="ar-xm" sz="1700" dirty="0">
                <a:solidFill>
                  <a:srgbClr val="292662"/>
                </a:solidFill>
                <a:latin typeface="Ubuntu" panose="020B0504030602030204" pitchFamily="34" charset="0"/>
                <a:rtl/>
              </a:rPr>
              <a:t>اعرضوا التغيير الذي حدث في حياة أحد الأشخاص بسبب عمل الأولمبياد الخاص.</a:t>
            </a:r>
          </a:p>
        </p:txBody>
      </p:sp>
      <p:sp>
        <p:nvSpPr>
          <p:cNvPr id="9" name="TextBox 8">
            <a:extLst>
              <a:ext uri="{FF2B5EF4-FFF2-40B4-BE49-F238E27FC236}">
                <a16:creationId xmlns:a16="http://schemas.microsoft.com/office/drawing/2014/main" id="{1EC8B1CD-073A-61BB-DBF6-77CDE8DA9E70}"/>
              </a:ext>
            </a:extLst>
          </p:cNvPr>
          <p:cNvSpPr txBox="1"/>
          <p:nvPr/>
        </p:nvSpPr>
        <p:spPr>
          <a:xfrm>
            <a:off x="495082" y="3924569"/>
            <a:ext cx="2956019" cy="371897"/>
          </a:xfrm>
          <a:prstGeom prst="rect">
            <a:avLst/>
          </a:prstGeom>
          <a:noFill/>
        </p:spPr>
        <p:txBody>
          <a:bodyPr wrap="square" rtlCol="1">
            <a:spAutoFit/>
          </a:bodyPr>
          <a:lstStyle/>
          <a:p>
            <a:pPr algn="r" rtl="1">
              <a:lnSpc>
                <a:spcPct val="120000"/>
              </a:lnSpc>
              <a:spcAft>
                <a:spcPts val="1200"/>
              </a:spcAft>
            </a:pPr>
            <a:r>
              <a:rPr lang="ar-xm" sz="1700" b="1" dirty="0">
                <a:solidFill>
                  <a:srgbClr val="292662"/>
                </a:solidFill>
                <a:latin typeface="Ubuntu Light" panose="020B0304030602030204" pitchFamily="34" charset="0"/>
                <a:rtl/>
              </a:rPr>
              <a:t>المشكلة</a:t>
            </a:r>
          </a:p>
        </p:txBody>
      </p:sp>
      <p:sp>
        <p:nvSpPr>
          <p:cNvPr id="10" name="TextBox 9">
            <a:extLst>
              <a:ext uri="{FF2B5EF4-FFF2-40B4-BE49-F238E27FC236}">
                <a16:creationId xmlns:a16="http://schemas.microsoft.com/office/drawing/2014/main" id="{B04B54A6-69FE-ECAD-FC95-C6A4244E019B}"/>
              </a:ext>
            </a:extLst>
          </p:cNvPr>
          <p:cNvSpPr txBox="1"/>
          <p:nvPr/>
        </p:nvSpPr>
        <p:spPr>
          <a:xfrm>
            <a:off x="3638032" y="3915132"/>
            <a:ext cx="3029497" cy="371897"/>
          </a:xfrm>
          <a:prstGeom prst="rect">
            <a:avLst/>
          </a:prstGeom>
          <a:noFill/>
        </p:spPr>
        <p:txBody>
          <a:bodyPr wrap="square" rtlCol="1">
            <a:spAutoFit/>
          </a:bodyPr>
          <a:lstStyle/>
          <a:p>
            <a:pPr algn="r" rtl="1">
              <a:lnSpc>
                <a:spcPct val="120000"/>
              </a:lnSpc>
              <a:spcAft>
                <a:spcPts val="1200"/>
              </a:spcAft>
            </a:pPr>
            <a:r>
              <a:rPr lang="ar-xm" sz="1700" b="1" dirty="0">
                <a:solidFill>
                  <a:srgbClr val="292662"/>
                </a:solidFill>
                <a:latin typeface="Ubuntu Light" panose="020B0304030602030204" pitchFamily="34" charset="0"/>
                <a:rtl/>
              </a:rPr>
              <a:t>العمل</a:t>
            </a:r>
          </a:p>
        </p:txBody>
      </p:sp>
      <p:sp>
        <p:nvSpPr>
          <p:cNvPr id="11" name="TextBox 10">
            <a:extLst>
              <a:ext uri="{FF2B5EF4-FFF2-40B4-BE49-F238E27FC236}">
                <a16:creationId xmlns:a16="http://schemas.microsoft.com/office/drawing/2014/main" id="{7C1ECDFE-ED76-EA07-D6B5-B72B4D1A7F67}"/>
              </a:ext>
            </a:extLst>
          </p:cNvPr>
          <p:cNvSpPr txBox="1"/>
          <p:nvPr/>
        </p:nvSpPr>
        <p:spPr>
          <a:xfrm>
            <a:off x="7904633" y="3924569"/>
            <a:ext cx="3029497" cy="371897"/>
          </a:xfrm>
          <a:prstGeom prst="rect">
            <a:avLst/>
          </a:prstGeom>
          <a:noFill/>
        </p:spPr>
        <p:txBody>
          <a:bodyPr wrap="square" rtlCol="1">
            <a:spAutoFit/>
          </a:bodyPr>
          <a:lstStyle/>
          <a:p>
            <a:pPr algn="r" rtl="1">
              <a:lnSpc>
                <a:spcPct val="120000"/>
              </a:lnSpc>
              <a:spcAft>
                <a:spcPts val="1200"/>
              </a:spcAft>
            </a:pPr>
            <a:r>
              <a:rPr lang="ar-xm" sz="1700" b="1" dirty="0">
                <a:solidFill>
                  <a:srgbClr val="292662"/>
                </a:solidFill>
                <a:latin typeface="Ubuntu Light" panose="020B0304030602030204" pitchFamily="34" charset="0"/>
                <a:rtl/>
              </a:rPr>
              <a:t>التأثير</a:t>
            </a:r>
          </a:p>
        </p:txBody>
      </p:sp>
      <p:sp>
        <p:nvSpPr>
          <p:cNvPr id="12" name="TextBox 11">
            <a:extLst>
              <a:ext uri="{FF2B5EF4-FFF2-40B4-BE49-F238E27FC236}">
                <a16:creationId xmlns:a16="http://schemas.microsoft.com/office/drawing/2014/main" id="{B81EE130-26B3-B77D-F198-2FEF456C3F9F}"/>
              </a:ext>
            </a:extLst>
          </p:cNvPr>
          <p:cNvSpPr txBox="1"/>
          <p:nvPr/>
        </p:nvSpPr>
        <p:spPr>
          <a:xfrm>
            <a:off x="1447582" y="3414723"/>
            <a:ext cx="2003519" cy="388311"/>
          </a:xfrm>
          <a:prstGeom prst="rect">
            <a:avLst/>
          </a:prstGeom>
          <a:noFill/>
        </p:spPr>
        <p:txBody>
          <a:bodyPr wrap="square" rtlCol="1">
            <a:spAutoFit/>
          </a:bodyPr>
          <a:lstStyle/>
          <a:p>
            <a:pPr algn="r" rtl="1">
              <a:lnSpc>
                <a:spcPct val="120000"/>
              </a:lnSpc>
              <a:spcAft>
                <a:spcPts val="1200"/>
              </a:spcAft>
            </a:pPr>
            <a:r>
              <a:rPr lang="ar-xm" b="1" dirty="0">
                <a:solidFill>
                  <a:srgbClr val="F6891F"/>
                </a:solidFill>
                <a:latin typeface="Ubuntu" panose="020B0504030602030204" pitchFamily="34" charset="0"/>
                <a:rtl/>
              </a:rPr>
              <a:t>بداية القصة</a:t>
            </a:r>
          </a:p>
        </p:txBody>
      </p:sp>
      <p:sp>
        <p:nvSpPr>
          <p:cNvPr id="13" name="TextBox 12">
            <a:extLst>
              <a:ext uri="{FF2B5EF4-FFF2-40B4-BE49-F238E27FC236}">
                <a16:creationId xmlns:a16="http://schemas.microsoft.com/office/drawing/2014/main" id="{9ED4A6D7-4CA9-44FA-0AA5-7740581A3CBF}"/>
              </a:ext>
            </a:extLst>
          </p:cNvPr>
          <p:cNvSpPr txBox="1"/>
          <p:nvPr/>
        </p:nvSpPr>
        <p:spPr>
          <a:xfrm>
            <a:off x="3485491" y="3414723"/>
            <a:ext cx="3182038" cy="388311"/>
          </a:xfrm>
          <a:prstGeom prst="rect">
            <a:avLst/>
          </a:prstGeom>
          <a:noFill/>
        </p:spPr>
        <p:txBody>
          <a:bodyPr wrap="square" rtlCol="1">
            <a:spAutoFit/>
          </a:bodyPr>
          <a:lstStyle/>
          <a:p>
            <a:pPr algn="r" rtl="1">
              <a:lnSpc>
                <a:spcPct val="120000"/>
              </a:lnSpc>
              <a:spcAft>
                <a:spcPts val="1200"/>
              </a:spcAft>
            </a:pPr>
            <a:r>
              <a:rPr lang="ar-xm" b="1" dirty="0">
                <a:solidFill>
                  <a:srgbClr val="F6891F"/>
                </a:solidFill>
                <a:latin typeface="Ubuntu" panose="020B0504030602030204" pitchFamily="34" charset="0"/>
                <a:rtl/>
              </a:rPr>
              <a:t>منتصف القصة</a:t>
            </a:r>
          </a:p>
        </p:txBody>
      </p:sp>
      <p:sp>
        <p:nvSpPr>
          <p:cNvPr id="14" name="TextBox 13">
            <a:extLst>
              <a:ext uri="{FF2B5EF4-FFF2-40B4-BE49-F238E27FC236}">
                <a16:creationId xmlns:a16="http://schemas.microsoft.com/office/drawing/2014/main" id="{565CBCC9-56DB-EA25-60B0-4E8DD9005468}"/>
              </a:ext>
            </a:extLst>
          </p:cNvPr>
          <p:cNvSpPr txBox="1"/>
          <p:nvPr/>
        </p:nvSpPr>
        <p:spPr>
          <a:xfrm>
            <a:off x="7701886" y="3414723"/>
            <a:ext cx="3232244" cy="388311"/>
          </a:xfrm>
          <a:prstGeom prst="rect">
            <a:avLst/>
          </a:prstGeom>
          <a:noFill/>
        </p:spPr>
        <p:txBody>
          <a:bodyPr wrap="square" rtlCol="1">
            <a:spAutoFit/>
          </a:bodyPr>
          <a:lstStyle/>
          <a:p>
            <a:pPr algn="r" rtl="1">
              <a:lnSpc>
                <a:spcPct val="120000"/>
              </a:lnSpc>
              <a:spcAft>
                <a:spcPts val="1200"/>
              </a:spcAft>
            </a:pPr>
            <a:r>
              <a:rPr lang="ar-xm" b="1" dirty="0">
                <a:solidFill>
                  <a:srgbClr val="F6891F"/>
                </a:solidFill>
                <a:latin typeface="Ubuntu" panose="020B0504030602030204" pitchFamily="34" charset="0"/>
                <a:rtl/>
              </a:rPr>
              <a:t>نهاية القصة</a:t>
            </a:r>
          </a:p>
        </p:txBody>
      </p:sp>
      <p:pic>
        <p:nvPicPr>
          <p:cNvPr id="19" name="Graphic 23">
            <a:extLst>
              <a:ext uri="{FF2B5EF4-FFF2-40B4-BE49-F238E27FC236}">
                <a16:creationId xmlns:a16="http://schemas.microsoft.com/office/drawing/2014/main" id="{60396179-9004-5DBF-2414-18A32056B8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7292" y="3062486"/>
            <a:ext cx="8064000" cy="210264"/>
          </a:xfrm>
          <a:prstGeom prst="rect">
            <a:avLst/>
          </a:prstGeom>
        </p:spPr>
      </p:pic>
      <p:pic>
        <p:nvPicPr>
          <p:cNvPr id="20" name="Graphic 24">
            <a:extLst>
              <a:ext uri="{FF2B5EF4-FFF2-40B4-BE49-F238E27FC236}">
                <a16:creationId xmlns:a16="http://schemas.microsoft.com/office/drawing/2014/main" id="{FE501B2A-FC93-F12B-7745-24FE27B39F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9520" y="2987618"/>
            <a:ext cx="360000" cy="360000"/>
          </a:xfrm>
          <a:prstGeom prst="rect">
            <a:avLst/>
          </a:prstGeom>
        </p:spPr>
      </p:pic>
      <p:pic>
        <p:nvPicPr>
          <p:cNvPr id="21" name="Graphic 26">
            <a:extLst>
              <a:ext uri="{FF2B5EF4-FFF2-40B4-BE49-F238E27FC236}">
                <a16:creationId xmlns:a16="http://schemas.microsoft.com/office/drawing/2014/main" id="{E67EDD50-6AB7-14EF-E2C6-6B4C6CB999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72394" y="2987618"/>
            <a:ext cx="360000" cy="360000"/>
          </a:xfrm>
          <a:prstGeom prst="rect">
            <a:avLst/>
          </a:prstGeom>
        </p:spPr>
      </p:pic>
      <p:pic>
        <p:nvPicPr>
          <p:cNvPr id="22" name="Graphic 27">
            <a:extLst>
              <a:ext uri="{FF2B5EF4-FFF2-40B4-BE49-F238E27FC236}">
                <a16:creationId xmlns:a16="http://schemas.microsoft.com/office/drawing/2014/main" id="{DFF59BFC-2BC6-6F33-4E95-92EB0DA7E5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18748" y="2987618"/>
            <a:ext cx="360000" cy="360000"/>
          </a:xfrm>
          <a:prstGeom prst="rect">
            <a:avLst/>
          </a:prstGeom>
        </p:spPr>
      </p:pic>
      <p:sp>
        <p:nvSpPr>
          <p:cNvPr id="15" name="Text Placeholder 14"/>
          <p:cNvSpPr>
            <a:spLocks noGrp="1"/>
          </p:cNvSpPr>
          <p:nvPr>
            <p:ph type="body" sz="quarter" idx="12"/>
          </p:nvPr>
        </p:nvSpPr>
        <p:spPr/>
        <p:txBody>
          <a:bodyPr/>
          <a:lstStyle/>
          <a:p>
            <a:endParaRPr lang="en-IN"/>
          </a:p>
        </p:txBody>
      </p:sp>
      <p:sp>
        <p:nvSpPr>
          <p:cNvPr id="26"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15584002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A37CE4-D9B9-FA04-A20A-AB67A336A2EE}"/>
              </a:ext>
            </a:extLst>
          </p:cNvPr>
          <p:cNvSpPr txBox="1"/>
          <p:nvPr/>
        </p:nvSpPr>
        <p:spPr>
          <a:xfrm>
            <a:off x="3230136" y="2532481"/>
            <a:ext cx="5731729" cy="2206694"/>
          </a:xfrm>
          <a:prstGeom prst="rect">
            <a:avLst/>
          </a:prstGeom>
          <a:noFill/>
        </p:spPr>
        <p:txBody>
          <a:bodyPr wrap="square" rtlCol="1">
            <a:spAutoFit/>
          </a:bodyPr>
          <a:lstStyle/>
          <a:p>
            <a:pPr algn="ctr" rtl="1">
              <a:lnSpc>
                <a:spcPct val="110000"/>
              </a:lnSpc>
            </a:pPr>
            <a:r>
              <a:rPr lang="ar-xm" sz="3200" dirty="0">
                <a:solidFill>
                  <a:schemeClr val="bg1"/>
                </a:solidFill>
                <a:latin typeface="Ubuntu" panose="020B0504030602030204" pitchFamily="34" charset="0"/>
                <a:rtl/>
              </a:rPr>
              <a:t>ينبغي أن تشرح </a:t>
            </a:r>
            <a:r>
              <a:rPr lang="ar-xm" sz="3200" b="1" dirty="0">
                <a:solidFill>
                  <a:srgbClr val="F6891F"/>
                </a:solidFill>
                <a:latin typeface="Ubuntu" panose="020B0504030602030204" pitchFamily="34" charset="0"/>
                <a:rtl/>
              </a:rPr>
              <a:t>قصص التأثير </a:t>
            </a:r>
            <a:r>
              <a:rPr lang="ar-xm" sz="3200" dirty="0">
                <a:solidFill>
                  <a:schemeClr val="bg1"/>
                </a:solidFill>
                <a:latin typeface="Ubuntu" panose="020B0504030602030204" pitchFamily="34" charset="0"/>
                <a:rtl/>
              </a:rPr>
              <a:t> كيف أدى عمل الأولمبياد الخاص إلى تحقيق نتائج مبهرة بوضوح.</a:t>
            </a:r>
          </a:p>
        </p:txBody>
      </p:sp>
    </p:spTree>
    <p:extLst>
      <p:ext uri="{BB962C8B-B14F-4D97-AF65-F5344CB8AC3E}">
        <p14:creationId xmlns:p14="http://schemas.microsoft.com/office/powerpoint/2010/main" val="41276862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CA2A98-596F-D9ED-7D6C-33A13C1A0DC9}"/>
              </a:ext>
            </a:extLst>
          </p:cNvPr>
          <p:cNvSpPr>
            <a:spLocks noGrp="1"/>
          </p:cNvSpPr>
          <p:nvPr>
            <p:ph type="body" sz="quarter" idx="11"/>
          </p:nvPr>
        </p:nvSpPr>
        <p:spPr/>
        <p:txBody>
          <a:bodyPr rtlCol="1">
            <a:normAutofit/>
          </a:bodyPr>
          <a:lstStyle/>
          <a:p>
            <a:pPr rtl="1"/>
            <a:r>
              <a:rPr lang="ar-xm" sz="1300" dirty="0">
                <a:rtl/>
              </a:rPr>
              <a:t>سرد قصص التأثير</a:t>
            </a:r>
          </a:p>
        </p:txBody>
      </p:sp>
      <p:sp>
        <p:nvSpPr>
          <p:cNvPr id="4" name="Text Placeholder 3">
            <a:extLst>
              <a:ext uri="{FF2B5EF4-FFF2-40B4-BE49-F238E27FC236}">
                <a16:creationId xmlns:a16="http://schemas.microsoft.com/office/drawing/2014/main" id="{355BBF71-9714-237B-2977-976AF0DC8519}"/>
              </a:ext>
            </a:extLst>
          </p:cNvPr>
          <p:cNvSpPr>
            <a:spLocks noGrp="1"/>
          </p:cNvSpPr>
          <p:nvPr>
            <p:ph type="body" sz="quarter" idx="13"/>
          </p:nvPr>
        </p:nvSpPr>
        <p:spPr/>
        <p:txBody>
          <a:bodyPr rtlCol="1"/>
          <a:lstStyle/>
          <a:p>
            <a:pPr rtl="1"/>
            <a:r>
              <a:rPr lang="ar-xm" dirty="0">
                <a:rtl/>
              </a:rPr>
              <a:t>اليوم الأول</a:t>
            </a:r>
          </a:p>
        </p:txBody>
      </p:sp>
      <p:sp>
        <p:nvSpPr>
          <p:cNvPr id="12" name="TextBox 11">
            <a:extLst>
              <a:ext uri="{FF2B5EF4-FFF2-40B4-BE49-F238E27FC236}">
                <a16:creationId xmlns:a16="http://schemas.microsoft.com/office/drawing/2014/main" id="{DFC3B13E-7566-1470-364C-B893231EDA99}"/>
              </a:ext>
            </a:extLst>
          </p:cNvPr>
          <p:cNvSpPr txBox="1"/>
          <p:nvPr/>
        </p:nvSpPr>
        <p:spPr>
          <a:xfrm>
            <a:off x="759349" y="2640719"/>
            <a:ext cx="4971025" cy="1869486"/>
          </a:xfrm>
          <a:prstGeom prst="rect">
            <a:avLst/>
          </a:prstGeom>
          <a:noFill/>
        </p:spPr>
        <p:txBody>
          <a:bodyPr wrap="square" rtlCol="1">
            <a:spAutoFit/>
          </a:bodyPr>
          <a:lstStyle/>
          <a:p>
            <a:pPr algn="r" rtl="1">
              <a:spcAft>
                <a:spcPts val="1200"/>
              </a:spcAft>
            </a:pPr>
            <a:r>
              <a:rPr lang="ar-xm" sz="2400" b="1" dirty="0">
                <a:solidFill>
                  <a:srgbClr val="292662"/>
                </a:solidFill>
                <a:latin typeface="Ubuntu" panose="020B0504030602030204" pitchFamily="34" charset="0"/>
                <a:rtl/>
              </a:rPr>
              <a:t>قد يكون الأمر الذي نعرفه جيدًا </a:t>
            </a:r>
            <a:r>
              <a:rPr lang="ar-xm" sz="2400" b="1" dirty="0">
                <a:solidFill>
                  <a:srgbClr val="F6891F"/>
                </a:solidFill>
                <a:latin typeface="Ubuntu" panose="020B0504030602030204" pitchFamily="34" charset="0"/>
                <a:rtl/>
              </a:rPr>
              <a:t>جديدًا تمامًا </a:t>
            </a:r>
            <a:r>
              <a:rPr lang="ar-xm" sz="2400" b="1" dirty="0">
                <a:solidFill>
                  <a:srgbClr val="292662"/>
                </a:solidFill>
                <a:latin typeface="Ubuntu" panose="020B0504030602030204" pitchFamily="34" charset="0"/>
                <a:rtl/>
              </a:rPr>
              <a:t>لمعظم الأشخاص.</a:t>
            </a:r>
          </a:p>
          <a:p>
            <a:pPr algn="r" rtl="1">
              <a:lnSpc>
                <a:spcPct val="110000"/>
              </a:lnSpc>
              <a:spcAft>
                <a:spcPts val="1200"/>
              </a:spcAft>
            </a:pPr>
            <a:r>
              <a:rPr lang="ar-xm" sz="1800" dirty="0">
                <a:solidFill>
                  <a:srgbClr val="292662"/>
                </a:solidFill>
                <a:latin typeface="Ubuntu" panose="020B0504030602030204" pitchFamily="34" charset="0"/>
                <a:rtl/>
              </a:rPr>
              <a:t>علينا أن نوضِّح </a:t>
            </a:r>
            <a:r>
              <a:rPr lang="ar-xm" sz="1800" b="1" dirty="0">
                <a:solidFill>
                  <a:srgbClr val="F6891F"/>
                </a:solidFill>
                <a:latin typeface="Ubuntu" panose="020B0504030602030204" pitchFamily="34" charset="0"/>
                <a:rtl/>
              </a:rPr>
              <a:t>الأمر </a:t>
            </a:r>
            <a:r>
              <a:rPr lang="ar-xm" sz="1800" dirty="0">
                <a:solidFill>
                  <a:srgbClr val="292662"/>
                </a:solidFill>
                <a:latin typeface="Ubuntu" panose="020B0504030602030204" pitchFamily="34" charset="0"/>
                <a:rtl/>
              </a:rPr>
              <a:t>عن طريق كتابة الحكايات الواضحة </a:t>
            </a:r>
            <a:r>
              <a:rPr lang="ar-xm" sz="1800" b="1" dirty="0">
                <a:solidFill>
                  <a:srgbClr val="F6891F"/>
                </a:solidFill>
                <a:latin typeface="Ubuntu" panose="020B0504030602030204" pitchFamily="34" charset="0"/>
                <a:rtl/>
              </a:rPr>
              <a:t>عن</a:t>
            </a:r>
            <a:r>
              <a:rPr lang="ar-xm" sz="1800" dirty="0">
                <a:solidFill>
                  <a:srgbClr val="292662"/>
                </a:solidFill>
                <a:latin typeface="Ubuntu" panose="020B0504030602030204" pitchFamily="34" charset="0"/>
                <a:rtl/>
              </a:rPr>
              <a:t> التغييرات التي يمكن أن يفهمها معظم الأشخاص في المجتمع.</a:t>
            </a:r>
          </a:p>
        </p:txBody>
      </p:sp>
      <p:pic>
        <p:nvPicPr>
          <p:cNvPr id="13" name="Graphic 12">
            <a:extLst>
              <a:ext uri="{FF2B5EF4-FFF2-40B4-BE49-F238E27FC236}">
                <a16:creationId xmlns:a16="http://schemas.microsoft.com/office/drawing/2014/main" id="{3CE46721-EB41-C3DC-AB5E-A72AF24167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423528" y="1817397"/>
            <a:ext cx="6792630" cy="6334197"/>
          </a:xfrm>
          <a:prstGeom prst="rect">
            <a:avLst/>
          </a:prstGeom>
        </p:spPr>
      </p:pic>
      <p:sp>
        <p:nvSpPr>
          <p:cNvPr id="11" name="TextBox 10">
            <a:extLst>
              <a:ext uri="{FF2B5EF4-FFF2-40B4-BE49-F238E27FC236}">
                <a16:creationId xmlns:a16="http://schemas.microsoft.com/office/drawing/2014/main" id="{A46E4D3B-4318-8D11-B09D-BDBF55DF80C4}"/>
              </a:ext>
            </a:extLst>
          </p:cNvPr>
          <p:cNvSpPr txBox="1"/>
          <p:nvPr/>
        </p:nvSpPr>
        <p:spPr>
          <a:xfrm>
            <a:off x="6096000" y="1745504"/>
            <a:ext cx="2348561" cy="276999"/>
          </a:xfrm>
          <a:prstGeom prst="rect">
            <a:avLst/>
          </a:prstGeom>
          <a:noFill/>
        </p:spPr>
        <p:txBody>
          <a:bodyPr wrap="square" rtlCol="1">
            <a:spAutoFit/>
          </a:bodyPr>
          <a:lstStyle/>
          <a:p>
            <a:pPr algn="r" rtl="1"/>
            <a:r>
              <a:rPr lang="ar-xm" sz="1200" dirty="0">
                <a:solidFill>
                  <a:srgbClr val="292662"/>
                </a:solidFill>
                <a:latin typeface="Ubuntu Light" panose="020B0304030602030204" pitchFamily="34" charset="0"/>
                <a:rtl/>
              </a:rPr>
              <a:t>...يدركون أهمية الأعمال التي نُقدِّمها.</a:t>
            </a:r>
          </a:p>
        </p:txBody>
      </p:sp>
      <p:pic>
        <p:nvPicPr>
          <p:cNvPr id="22" name="Graphic 21">
            <a:extLst>
              <a:ext uri="{FF2B5EF4-FFF2-40B4-BE49-F238E27FC236}">
                <a16:creationId xmlns:a16="http://schemas.microsoft.com/office/drawing/2014/main" id="{224150D3-7250-31F5-50A3-EFC6E633CD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70822" y="1713825"/>
            <a:ext cx="3474777" cy="2318389"/>
          </a:xfrm>
          <a:prstGeom prst="rect">
            <a:avLst/>
          </a:prstGeom>
        </p:spPr>
      </p:pic>
      <p:grpSp>
        <p:nvGrpSpPr>
          <p:cNvPr id="15" name="Group 14">
            <a:extLst>
              <a:ext uri="{FF2B5EF4-FFF2-40B4-BE49-F238E27FC236}">
                <a16:creationId xmlns:a16="http://schemas.microsoft.com/office/drawing/2014/main" id="{2727AC04-E6E7-7EE4-0F03-CFB98FBF1D08}"/>
              </a:ext>
            </a:extLst>
          </p:cNvPr>
          <p:cNvGrpSpPr/>
          <p:nvPr/>
        </p:nvGrpSpPr>
        <p:grpSpPr>
          <a:xfrm>
            <a:off x="5287970" y="1471422"/>
            <a:ext cx="3118491" cy="294189"/>
            <a:chOff x="2731462" y="431234"/>
            <a:chExt cx="2828150" cy="387703"/>
          </a:xfrm>
        </p:grpSpPr>
        <p:sp>
          <p:nvSpPr>
            <p:cNvPr id="16" name="Rectangle: Rounded Corners 15">
              <a:extLst>
                <a:ext uri="{FF2B5EF4-FFF2-40B4-BE49-F238E27FC236}">
                  <a16:creationId xmlns:a16="http://schemas.microsoft.com/office/drawing/2014/main" id="{86F751A4-D1DF-33B3-3A48-3136F3355727}"/>
                </a:ext>
              </a:extLst>
            </p:cNvPr>
            <p:cNvSpPr/>
            <p:nvPr/>
          </p:nvSpPr>
          <p:spPr>
            <a:xfrm>
              <a:off x="2918874" y="439390"/>
              <a:ext cx="2640738" cy="379547"/>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17" name="TextBox 16">
              <a:extLst>
                <a:ext uri="{FF2B5EF4-FFF2-40B4-BE49-F238E27FC236}">
                  <a16:creationId xmlns:a16="http://schemas.microsoft.com/office/drawing/2014/main" id="{2BF8FA18-8CD0-43B2-710A-61D27D77AE19}"/>
                </a:ext>
              </a:extLst>
            </p:cNvPr>
            <p:cNvSpPr txBox="1"/>
            <p:nvPr/>
          </p:nvSpPr>
          <p:spPr>
            <a:xfrm>
              <a:off x="2731462" y="431234"/>
              <a:ext cx="2640737" cy="251209"/>
            </a:xfrm>
            <a:prstGeom prst="rect">
              <a:avLst/>
            </a:prstGeom>
            <a:noFill/>
          </p:spPr>
          <p:txBody>
            <a:bodyPr wrap="square" rtlCol="1">
              <a:spAutoFit/>
            </a:bodyPr>
            <a:lstStyle/>
            <a:p>
              <a:pPr algn="ctr" rtl="1"/>
              <a:r>
                <a:rPr lang="ar-xm" sz="1200" b="1" dirty="0">
                  <a:solidFill>
                    <a:srgbClr val="292662"/>
                  </a:solidFill>
                  <a:latin typeface="Ubuntu Light" panose="020B0304030602030204" pitchFamily="34" charset="0"/>
                  <a:rtl/>
                </a:rPr>
                <a:t>الأشخاص المشاركون في الأولمبياد الخاص…</a:t>
              </a:r>
            </a:p>
          </p:txBody>
        </p:sp>
      </p:grpSp>
      <p:sp>
        <p:nvSpPr>
          <p:cNvPr id="5" name="Text Placeholder 4"/>
          <p:cNvSpPr>
            <a:spLocks noGrp="1"/>
          </p:cNvSpPr>
          <p:nvPr>
            <p:ph type="body" sz="quarter" idx="12"/>
          </p:nvPr>
        </p:nvSpPr>
        <p:spPr/>
        <p:txBody>
          <a:bodyPr/>
          <a:lstStyle/>
          <a:p>
            <a:endParaRPr lang="en-IN"/>
          </a:p>
        </p:txBody>
      </p:sp>
      <p:sp>
        <p:nvSpPr>
          <p:cNvPr id="14"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35363725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A2C53-3148-AB1C-9EB9-956E2D4853A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8809241-3D9E-229A-B71E-C08396CC7270}"/>
              </a:ext>
            </a:extLst>
          </p:cNvPr>
          <p:cNvSpPr>
            <a:spLocks noGrp="1"/>
          </p:cNvSpPr>
          <p:nvPr>
            <p:ph type="body" sz="quarter" idx="11"/>
          </p:nvPr>
        </p:nvSpPr>
        <p:spPr/>
        <p:txBody>
          <a:bodyPr rtlCol="1"/>
          <a:lstStyle/>
          <a:p>
            <a:pPr marL="0" marR="0" lvl="0" indent="0" algn="r" defTabSz="914400" rtl="1" eaLnBrk="1" fontAlgn="auto" latinLnBrk="0" hangingPunct="1">
              <a:lnSpc>
                <a:spcPct val="90000"/>
              </a:lnSpc>
              <a:spcBef>
                <a:spcPts val="0"/>
              </a:spcBef>
              <a:spcAft>
                <a:spcPts val="0"/>
              </a:spcAft>
              <a:buClrTx/>
              <a:buSzTx/>
              <a:buFont typeface="Arial" panose="020B0604020202020204" pitchFamily="34" charset="0"/>
              <a:buNone/>
              <a:tabLst/>
              <a:defRPr/>
            </a:pPr>
            <a:r>
              <a:rPr kumimoji="0" lang="ar-xm"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tl/>
              </a:rPr>
              <a:t>سرد قصص التأثير</a:t>
            </a:r>
          </a:p>
        </p:txBody>
      </p:sp>
      <p:sp>
        <p:nvSpPr>
          <p:cNvPr id="4" name="Text Placeholder 3">
            <a:extLst>
              <a:ext uri="{FF2B5EF4-FFF2-40B4-BE49-F238E27FC236}">
                <a16:creationId xmlns:a16="http://schemas.microsoft.com/office/drawing/2014/main" id="{4E65B68E-B43B-FF84-EDAD-E19245F4C579}"/>
              </a:ext>
            </a:extLst>
          </p:cNvPr>
          <p:cNvSpPr>
            <a:spLocks noGrp="1"/>
          </p:cNvSpPr>
          <p:nvPr>
            <p:ph type="body" sz="quarter" idx="13"/>
          </p:nvPr>
        </p:nvSpPr>
        <p:spPr/>
        <p:txBody>
          <a:bodyPr rtlCol="1"/>
          <a:lstStyle/>
          <a:p>
            <a:pPr rtl="1"/>
            <a:r>
              <a:rPr lang="ar-xm" dirty="0">
                <a:rtl/>
              </a:rPr>
              <a:t>اليوم الأول</a:t>
            </a:r>
          </a:p>
        </p:txBody>
      </p:sp>
      <p:sp>
        <p:nvSpPr>
          <p:cNvPr id="5" name="TextBox 4">
            <a:extLst>
              <a:ext uri="{FF2B5EF4-FFF2-40B4-BE49-F238E27FC236}">
                <a16:creationId xmlns:a16="http://schemas.microsoft.com/office/drawing/2014/main" id="{43EBF9D9-AF57-9F98-2B39-4929E637943F}"/>
              </a:ext>
            </a:extLst>
          </p:cNvPr>
          <p:cNvSpPr txBox="1"/>
          <p:nvPr/>
        </p:nvSpPr>
        <p:spPr>
          <a:xfrm>
            <a:off x="851252" y="2257197"/>
            <a:ext cx="4571648" cy="927818"/>
          </a:xfrm>
          <a:prstGeom prst="rect">
            <a:avLst/>
          </a:prstGeom>
          <a:noFill/>
        </p:spPr>
        <p:txBody>
          <a:bodyPr wrap="square" rtlCol="1">
            <a:spAutoFit/>
          </a:bodyPr>
          <a:lstStyle/>
          <a:p>
            <a:pPr algn="r" rtl="1">
              <a:lnSpc>
                <a:spcPct val="110000"/>
              </a:lnSpc>
            </a:pPr>
            <a:r>
              <a:rPr lang="ar-xm" sz="1700" dirty="0">
                <a:solidFill>
                  <a:srgbClr val="292662"/>
                </a:solidFill>
                <a:latin typeface="Ubuntu" panose="020B0504030602030204" pitchFamily="34" charset="0"/>
                <a:rtl/>
              </a:rPr>
              <a:t>كانت هارييت تشعر بالخجل. انضمت إلى الأولمبياد الخاص. شاركت في الأنشطة الرياضية وكوَّنت العديد من الصداقات. أصبحت الآن اجتماعية وواثقة من نفسها.</a:t>
            </a:r>
          </a:p>
        </p:txBody>
      </p:sp>
      <p:sp>
        <p:nvSpPr>
          <p:cNvPr id="6" name="TextBox 5">
            <a:extLst>
              <a:ext uri="{FF2B5EF4-FFF2-40B4-BE49-F238E27FC236}">
                <a16:creationId xmlns:a16="http://schemas.microsoft.com/office/drawing/2014/main" id="{1B9AAF4F-A656-2896-0A95-56327E5F212F}"/>
              </a:ext>
            </a:extLst>
          </p:cNvPr>
          <p:cNvSpPr txBox="1"/>
          <p:nvPr/>
        </p:nvSpPr>
        <p:spPr>
          <a:xfrm>
            <a:off x="3497931" y="1818987"/>
            <a:ext cx="1549400" cy="400110"/>
          </a:xfrm>
          <a:prstGeom prst="rect">
            <a:avLst/>
          </a:prstGeom>
          <a:noFill/>
        </p:spPr>
        <p:txBody>
          <a:bodyPr wrap="square" rtlCol="1">
            <a:spAutoFit/>
          </a:bodyPr>
          <a:lstStyle/>
          <a:p>
            <a:pPr algn="r" rtl="1"/>
            <a:r>
              <a:rPr lang="ar-xm" sz="2000" b="1" dirty="0">
                <a:solidFill>
                  <a:srgbClr val="F6891F"/>
                </a:solidFill>
                <a:latin typeface="Ubuntu" panose="020B0504030602030204" pitchFamily="34" charset="0"/>
                <a:rtl/>
              </a:rPr>
              <a:t>القصة الأولى</a:t>
            </a:r>
          </a:p>
        </p:txBody>
      </p:sp>
      <p:grpSp>
        <p:nvGrpSpPr>
          <p:cNvPr id="32" name="Group 31">
            <a:extLst>
              <a:ext uri="{FF2B5EF4-FFF2-40B4-BE49-F238E27FC236}">
                <a16:creationId xmlns:a16="http://schemas.microsoft.com/office/drawing/2014/main" id="{4D3BF11B-9542-AA20-D21B-D891A1082091}"/>
              </a:ext>
            </a:extLst>
          </p:cNvPr>
          <p:cNvGrpSpPr/>
          <p:nvPr/>
        </p:nvGrpSpPr>
        <p:grpSpPr>
          <a:xfrm>
            <a:off x="6166091" y="1948234"/>
            <a:ext cx="5086667" cy="1495088"/>
            <a:chOff x="6166091" y="1948234"/>
            <a:chExt cx="5086667" cy="1495088"/>
          </a:xfrm>
        </p:grpSpPr>
        <p:pic>
          <p:nvPicPr>
            <p:cNvPr id="18" name="Graphic 17">
              <a:extLst>
                <a:ext uri="{FF2B5EF4-FFF2-40B4-BE49-F238E27FC236}">
                  <a16:creationId xmlns:a16="http://schemas.microsoft.com/office/drawing/2014/main" id="{ABC042F9-3171-DD2D-4ABE-755D8D2330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2941" y="1948234"/>
              <a:ext cx="4889817" cy="1495088"/>
            </a:xfrm>
            <a:prstGeom prst="rect">
              <a:avLst/>
            </a:prstGeom>
          </p:spPr>
        </p:pic>
        <p:sp>
          <p:nvSpPr>
            <p:cNvPr id="7" name="TextBox 6">
              <a:extLst>
                <a:ext uri="{FF2B5EF4-FFF2-40B4-BE49-F238E27FC236}">
                  <a16:creationId xmlns:a16="http://schemas.microsoft.com/office/drawing/2014/main" id="{22EFBC8B-A7EA-0FDC-2FC3-96261049CFB4}"/>
                </a:ext>
              </a:extLst>
            </p:cNvPr>
            <p:cNvSpPr txBox="1"/>
            <p:nvPr/>
          </p:nvSpPr>
          <p:spPr>
            <a:xfrm>
              <a:off x="6883641" y="2219097"/>
              <a:ext cx="3970736" cy="877163"/>
            </a:xfrm>
            <a:prstGeom prst="rect">
              <a:avLst/>
            </a:prstGeom>
            <a:noFill/>
          </p:spPr>
          <p:txBody>
            <a:bodyPr wrap="square" rtlCol="1">
              <a:spAutoFit/>
            </a:bodyPr>
            <a:lstStyle/>
            <a:p>
              <a:pPr algn="r" rtl="1"/>
              <a:r>
                <a:rPr lang="ar-xm" sz="1700" dirty="0">
                  <a:solidFill>
                    <a:srgbClr val="292662"/>
                  </a:solidFill>
                  <a:latin typeface="Ubuntu" panose="020B0504030602030204" pitchFamily="34" charset="0"/>
                  <a:rtl/>
                </a:rPr>
                <a:t>يمكننا تخمين العمل الذي قدَّمه الأولمبياد الخاص لتعزيز ثقة هارييت في نفسها. لكنه لم يُذكَر.</a:t>
              </a:r>
            </a:p>
          </p:txBody>
        </p:sp>
        <p:pic>
          <p:nvPicPr>
            <p:cNvPr id="20" name="Graphic 19">
              <a:extLst>
                <a:ext uri="{FF2B5EF4-FFF2-40B4-BE49-F238E27FC236}">
                  <a16:creationId xmlns:a16="http://schemas.microsoft.com/office/drawing/2014/main" id="{F4551672-0187-1C2C-A052-525F81F815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66091" y="2467178"/>
              <a:ext cx="457200" cy="457200"/>
            </a:xfrm>
            <a:prstGeom prst="rect">
              <a:avLst/>
            </a:prstGeom>
          </p:spPr>
        </p:pic>
      </p:grpSp>
      <p:pic>
        <p:nvPicPr>
          <p:cNvPr id="31" name="Graphic 30">
            <a:extLst>
              <a:ext uri="{FF2B5EF4-FFF2-40B4-BE49-F238E27FC236}">
                <a16:creationId xmlns:a16="http://schemas.microsoft.com/office/drawing/2014/main" id="{CD541D74-5D9D-B969-6F09-E0AF1FCD2A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47331" y="1893852"/>
            <a:ext cx="375569" cy="250379"/>
          </a:xfrm>
          <a:prstGeom prst="rect">
            <a:avLst/>
          </a:prstGeom>
        </p:spPr>
      </p:pic>
      <p:sp>
        <p:nvSpPr>
          <p:cNvPr id="8" name="Text Placeholder 7"/>
          <p:cNvSpPr>
            <a:spLocks noGrp="1"/>
          </p:cNvSpPr>
          <p:nvPr>
            <p:ph type="body" sz="quarter" idx="12"/>
          </p:nvPr>
        </p:nvSpPr>
        <p:spPr/>
        <p:txBody>
          <a:bodyPr/>
          <a:lstStyle/>
          <a:p>
            <a:endParaRPr lang="en-IN"/>
          </a:p>
        </p:txBody>
      </p:sp>
      <p:sp>
        <p:nvSpPr>
          <p:cNvPr id="13"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384639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9E9BB-BB26-EC45-0245-F3FB58214944}"/>
            </a:ext>
          </a:extLst>
        </p:cNvPr>
        <p:cNvGrpSpPr/>
        <p:nvPr/>
      </p:nvGrpSpPr>
      <p:grpSpPr>
        <a:xfrm>
          <a:off x="0" y="0"/>
          <a:ext cx="0" cy="0"/>
          <a:chOff x="0" y="0"/>
          <a:chExt cx="0" cy="0"/>
        </a:xfrm>
      </p:grpSpPr>
      <p:pic>
        <p:nvPicPr>
          <p:cNvPr id="18" name="Graphic 17">
            <a:extLst>
              <a:ext uri="{FF2B5EF4-FFF2-40B4-BE49-F238E27FC236}">
                <a16:creationId xmlns:a16="http://schemas.microsoft.com/office/drawing/2014/main" id="{6370A09D-487B-FFD4-184D-7A178091D3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2941" y="1948234"/>
            <a:ext cx="4889817" cy="1495088"/>
          </a:xfrm>
          <a:prstGeom prst="rect">
            <a:avLst/>
          </a:prstGeom>
        </p:spPr>
      </p:pic>
      <p:sp>
        <p:nvSpPr>
          <p:cNvPr id="2" name="Text Placeholder 1">
            <a:extLst>
              <a:ext uri="{FF2B5EF4-FFF2-40B4-BE49-F238E27FC236}">
                <a16:creationId xmlns:a16="http://schemas.microsoft.com/office/drawing/2014/main" id="{DF989EB2-C35F-DD7A-035E-FD6B9746F981}"/>
              </a:ext>
            </a:extLst>
          </p:cNvPr>
          <p:cNvSpPr>
            <a:spLocks noGrp="1"/>
          </p:cNvSpPr>
          <p:nvPr>
            <p:ph type="body" sz="quarter" idx="11"/>
          </p:nvPr>
        </p:nvSpPr>
        <p:spPr/>
        <p:txBody>
          <a:bodyPr rtlCol="1"/>
          <a:lstStyle/>
          <a:p>
            <a:pPr marL="0" marR="0" lvl="0" indent="0" algn="r" defTabSz="914400" rtl="1" eaLnBrk="1" fontAlgn="auto" latinLnBrk="0" hangingPunct="1">
              <a:lnSpc>
                <a:spcPct val="90000"/>
              </a:lnSpc>
              <a:spcBef>
                <a:spcPts val="0"/>
              </a:spcBef>
              <a:spcAft>
                <a:spcPts val="0"/>
              </a:spcAft>
              <a:buClrTx/>
              <a:buSzTx/>
              <a:buFont typeface="Arial" panose="020B0604020202020204" pitchFamily="34" charset="0"/>
              <a:buNone/>
              <a:tabLst/>
              <a:defRPr/>
            </a:pPr>
            <a:r>
              <a:rPr kumimoji="0" lang="ar-xm"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tl/>
              </a:rPr>
              <a:t>سرد قصص التأثير</a:t>
            </a:r>
          </a:p>
        </p:txBody>
      </p:sp>
      <p:sp>
        <p:nvSpPr>
          <p:cNvPr id="4" name="Text Placeholder 3">
            <a:extLst>
              <a:ext uri="{FF2B5EF4-FFF2-40B4-BE49-F238E27FC236}">
                <a16:creationId xmlns:a16="http://schemas.microsoft.com/office/drawing/2014/main" id="{1B6CC590-BE24-D579-6AE5-F26A2977A434}"/>
              </a:ext>
            </a:extLst>
          </p:cNvPr>
          <p:cNvSpPr>
            <a:spLocks noGrp="1"/>
          </p:cNvSpPr>
          <p:nvPr>
            <p:ph type="body" sz="quarter" idx="13"/>
          </p:nvPr>
        </p:nvSpPr>
        <p:spPr/>
        <p:txBody>
          <a:bodyPr rtlCol="1"/>
          <a:lstStyle/>
          <a:p>
            <a:pPr rtl="1"/>
            <a:r>
              <a:rPr lang="ar-xm" dirty="0">
                <a:rtl/>
              </a:rPr>
              <a:t>اليوم الأول</a:t>
            </a:r>
          </a:p>
        </p:txBody>
      </p:sp>
      <p:sp>
        <p:nvSpPr>
          <p:cNvPr id="5" name="TextBox 4">
            <a:extLst>
              <a:ext uri="{FF2B5EF4-FFF2-40B4-BE49-F238E27FC236}">
                <a16:creationId xmlns:a16="http://schemas.microsoft.com/office/drawing/2014/main" id="{4BF33DCC-C77F-ABAE-9E97-4A63377A1364}"/>
              </a:ext>
            </a:extLst>
          </p:cNvPr>
          <p:cNvSpPr txBox="1"/>
          <p:nvPr/>
        </p:nvSpPr>
        <p:spPr>
          <a:xfrm>
            <a:off x="851252" y="2257197"/>
            <a:ext cx="4571648" cy="927818"/>
          </a:xfrm>
          <a:prstGeom prst="rect">
            <a:avLst/>
          </a:prstGeom>
          <a:noFill/>
        </p:spPr>
        <p:txBody>
          <a:bodyPr wrap="square" rtlCol="1">
            <a:spAutoFit/>
          </a:bodyPr>
          <a:lstStyle/>
          <a:p>
            <a:pPr algn="r" rtl="1">
              <a:lnSpc>
                <a:spcPct val="110000"/>
              </a:lnSpc>
            </a:pPr>
            <a:r>
              <a:rPr lang="ar-xm" sz="1700" dirty="0">
                <a:solidFill>
                  <a:srgbClr val="292662"/>
                </a:solidFill>
                <a:latin typeface="Ubuntu" panose="020B0504030602030204" pitchFamily="34" charset="0"/>
                <a:rtl/>
              </a:rPr>
              <a:t>كانت هارييت تشعر بالخجل. انضمت إلى الأولمبياد الخاص. شاركت في الأنشطة الرياضية وكوَّنت العديد من الصداقات. أصبحت الآن اجتماعية وواثقة من نفسها.</a:t>
            </a:r>
          </a:p>
        </p:txBody>
      </p:sp>
      <p:sp>
        <p:nvSpPr>
          <p:cNvPr id="6" name="TextBox 5">
            <a:extLst>
              <a:ext uri="{FF2B5EF4-FFF2-40B4-BE49-F238E27FC236}">
                <a16:creationId xmlns:a16="http://schemas.microsoft.com/office/drawing/2014/main" id="{756A45D4-DA2A-9E37-3970-9F5A598793C7}"/>
              </a:ext>
            </a:extLst>
          </p:cNvPr>
          <p:cNvSpPr txBox="1"/>
          <p:nvPr/>
        </p:nvSpPr>
        <p:spPr>
          <a:xfrm>
            <a:off x="3470396" y="1818987"/>
            <a:ext cx="1549400" cy="400110"/>
          </a:xfrm>
          <a:prstGeom prst="rect">
            <a:avLst/>
          </a:prstGeom>
          <a:noFill/>
        </p:spPr>
        <p:txBody>
          <a:bodyPr wrap="square" rtlCol="1">
            <a:spAutoFit/>
          </a:bodyPr>
          <a:lstStyle/>
          <a:p>
            <a:pPr algn="r" rtl="1"/>
            <a:r>
              <a:rPr lang="ar-xm" sz="2000" b="1" dirty="0">
                <a:solidFill>
                  <a:srgbClr val="F6891F"/>
                </a:solidFill>
                <a:latin typeface="Ubuntu" panose="020B0504030602030204" pitchFamily="34" charset="0"/>
                <a:rtl/>
              </a:rPr>
              <a:t>القصة الأولى</a:t>
            </a:r>
          </a:p>
        </p:txBody>
      </p:sp>
      <p:sp>
        <p:nvSpPr>
          <p:cNvPr id="7" name="TextBox 6">
            <a:extLst>
              <a:ext uri="{FF2B5EF4-FFF2-40B4-BE49-F238E27FC236}">
                <a16:creationId xmlns:a16="http://schemas.microsoft.com/office/drawing/2014/main" id="{C3E5061A-B171-B9C8-FFC7-32F65A031BFF}"/>
              </a:ext>
            </a:extLst>
          </p:cNvPr>
          <p:cNvSpPr txBox="1"/>
          <p:nvPr/>
        </p:nvSpPr>
        <p:spPr>
          <a:xfrm>
            <a:off x="6883641" y="2219097"/>
            <a:ext cx="3970736" cy="877163"/>
          </a:xfrm>
          <a:prstGeom prst="rect">
            <a:avLst/>
          </a:prstGeom>
          <a:noFill/>
        </p:spPr>
        <p:txBody>
          <a:bodyPr wrap="square" rtlCol="1">
            <a:spAutoFit/>
          </a:bodyPr>
          <a:lstStyle/>
          <a:p>
            <a:pPr algn="r" rtl="1"/>
            <a:r>
              <a:rPr lang="ar-xm" sz="1700" dirty="0">
                <a:solidFill>
                  <a:srgbClr val="292662"/>
                </a:solidFill>
                <a:latin typeface="Ubuntu" panose="020B0504030602030204" pitchFamily="34" charset="0"/>
                <a:rtl/>
              </a:rPr>
              <a:t>يمكننا تخمين العمل الذي قدَّمه الأولمبياد الخاص لتعزيز ثقة هارييت في نفسها. لكنه لم يُذكَر.</a:t>
            </a:r>
          </a:p>
        </p:txBody>
      </p:sp>
      <p:pic>
        <p:nvPicPr>
          <p:cNvPr id="20" name="Graphic 19">
            <a:extLst>
              <a:ext uri="{FF2B5EF4-FFF2-40B4-BE49-F238E27FC236}">
                <a16:creationId xmlns:a16="http://schemas.microsoft.com/office/drawing/2014/main" id="{067A4305-E267-EB34-C49E-3936014E57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66091" y="2467178"/>
            <a:ext cx="457200" cy="457200"/>
          </a:xfrm>
          <a:prstGeom prst="rect">
            <a:avLst/>
          </a:prstGeom>
        </p:spPr>
      </p:pic>
      <p:sp>
        <p:nvSpPr>
          <p:cNvPr id="9" name="TextBox 8">
            <a:extLst>
              <a:ext uri="{FF2B5EF4-FFF2-40B4-BE49-F238E27FC236}">
                <a16:creationId xmlns:a16="http://schemas.microsoft.com/office/drawing/2014/main" id="{837FAE3F-BCCA-89CB-5714-47F3800C8760}"/>
              </a:ext>
            </a:extLst>
          </p:cNvPr>
          <p:cNvSpPr txBox="1"/>
          <p:nvPr/>
        </p:nvSpPr>
        <p:spPr>
          <a:xfrm>
            <a:off x="851252" y="4497934"/>
            <a:ext cx="4571648" cy="1503360"/>
          </a:xfrm>
          <a:prstGeom prst="rect">
            <a:avLst/>
          </a:prstGeom>
          <a:noFill/>
        </p:spPr>
        <p:txBody>
          <a:bodyPr wrap="square" rtlCol="1">
            <a:spAutoFit/>
          </a:bodyPr>
          <a:lstStyle/>
          <a:p>
            <a:pPr algn="r" rtl="1">
              <a:lnSpc>
                <a:spcPct val="110000"/>
              </a:lnSpc>
            </a:pPr>
            <a:r>
              <a:rPr lang="ar-xm" sz="1700" dirty="0">
                <a:solidFill>
                  <a:srgbClr val="292662"/>
                </a:solidFill>
                <a:latin typeface="Ubuntu" panose="020B0504030602030204" pitchFamily="34" charset="0"/>
                <a:rtl/>
              </a:rPr>
              <a:t>شارك نايجل في العديد من الفعاليات الرياضية في المدرسة. لقد تدرَّب بجد وحصل على الميدالية الذهبية في الوثب العالي في دورة الألعاب الصيفية العالمية للأولمبياد الخاص. كان يسعى إلى العمل مدرِّبًا، وحقَّق حلمه في النهاية!</a:t>
            </a:r>
          </a:p>
        </p:txBody>
      </p:sp>
      <p:sp>
        <p:nvSpPr>
          <p:cNvPr id="10" name="TextBox 9">
            <a:extLst>
              <a:ext uri="{FF2B5EF4-FFF2-40B4-BE49-F238E27FC236}">
                <a16:creationId xmlns:a16="http://schemas.microsoft.com/office/drawing/2014/main" id="{F7A028F3-848D-D6B6-6F2A-7061665D6D31}"/>
              </a:ext>
            </a:extLst>
          </p:cNvPr>
          <p:cNvSpPr txBox="1"/>
          <p:nvPr/>
        </p:nvSpPr>
        <p:spPr>
          <a:xfrm>
            <a:off x="3470396" y="4059724"/>
            <a:ext cx="1549400" cy="400110"/>
          </a:xfrm>
          <a:prstGeom prst="rect">
            <a:avLst/>
          </a:prstGeom>
          <a:noFill/>
        </p:spPr>
        <p:txBody>
          <a:bodyPr wrap="square" rtlCol="1">
            <a:spAutoFit/>
          </a:bodyPr>
          <a:lstStyle/>
          <a:p>
            <a:pPr algn="r" rtl="1"/>
            <a:r>
              <a:rPr lang="ar-xm" sz="2000" b="1" dirty="0">
                <a:solidFill>
                  <a:srgbClr val="F6891F"/>
                </a:solidFill>
                <a:latin typeface="Ubuntu" panose="020B0504030602030204" pitchFamily="34" charset="0"/>
                <a:rtl/>
              </a:rPr>
              <a:t>القصة الثانية</a:t>
            </a:r>
          </a:p>
        </p:txBody>
      </p:sp>
      <p:grpSp>
        <p:nvGrpSpPr>
          <p:cNvPr id="11" name="Group 10">
            <a:extLst>
              <a:ext uri="{FF2B5EF4-FFF2-40B4-BE49-F238E27FC236}">
                <a16:creationId xmlns:a16="http://schemas.microsoft.com/office/drawing/2014/main" id="{3AB19499-0ED0-E1BC-09A4-B95856B9038B}"/>
              </a:ext>
            </a:extLst>
          </p:cNvPr>
          <p:cNvGrpSpPr/>
          <p:nvPr/>
        </p:nvGrpSpPr>
        <p:grpSpPr>
          <a:xfrm>
            <a:off x="6166091" y="4259050"/>
            <a:ext cx="5086667" cy="1616540"/>
            <a:chOff x="6166091" y="4259050"/>
            <a:chExt cx="5086667" cy="1616540"/>
          </a:xfrm>
        </p:grpSpPr>
        <p:pic>
          <p:nvPicPr>
            <p:cNvPr id="8" name="Graphic 7">
              <a:extLst>
                <a:ext uri="{FF2B5EF4-FFF2-40B4-BE49-F238E27FC236}">
                  <a16:creationId xmlns:a16="http://schemas.microsoft.com/office/drawing/2014/main" id="{C903DB27-F1C6-AA25-B58B-E4FEB8F8F5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2941" y="4259050"/>
              <a:ext cx="4889817" cy="1616540"/>
            </a:xfrm>
            <a:prstGeom prst="rect">
              <a:avLst/>
            </a:prstGeom>
          </p:spPr>
        </p:pic>
        <p:sp>
          <p:nvSpPr>
            <p:cNvPr id="12" name="TextBox 11">
              <a:extLst>
                <a:ext uri="{FF2B5EF4-FFF2-40B4-BE49-F238E27FC236}">
                  <a16:creationId xmlns:a16="http://schemas.microsoft.com/office/drawing/2014/main" id="{2CFCA939-8B2A-D94A-7328-743BC876BE19}"/>
                </a:ext>
              </a:extLst>
            </p:cNvPr>
            <p:cNvSpPr txBox="1"/>
            <p:nvPr/>
          </p:nvSpPr>
          <p:spPr>
            <a:xfrm>
              <a:off x="6883640" y="4497934"/>
              <a:ext cx="4063759" cy="1138773"/>
            </a:xfrm>
            <a:prstGeom prst="rect">
              <a:avLst/>
            </a:prstGeom>
            <a:noFill/>
          </p:spPr>
          <p:txBody>
            <a:bodyPr wrap="square" rtlCol="1">
              <a:spAutoFit/>
            </a:bodyPr>
            <a:lstStyle/>
            <a:p>
              <a:pPr algn="r" rtl="1"/>
              <a:r>
                <a:rPr lang="ar-xm" sz="1700" dirty="0">
                  <a:solidFill>
                    <a:srgbClr val="292662"/>
                  </a:solidFill>
                  <a:latin typeface="Ubuntu" panose="020B0504030602030204" pitchFamily="34" charset="0"/>
                  <a:rtl/>
                </a:rPr>
                <a:t>ندرك مدى قوة الرياضة في تحفيز الطموح واكتساب المهارات والثقة بالنفس. ومع ذلك لم يُوضَّح ذلك مطلقًا في هذه الفقرة القصيرة.</a:t>
              </a:r>
            </a:p>
          </p:txBody>
        </p:sp>
        <p:pic>
          <p:nvPicPr>
            <p:cNvPr id="14" name="Graphic 13">
              <a:extLst>
                <a:ext uri="{FF2B5EF4-FFF2-40B4-BE49-F238E27FC236}">
                  <a16:creationId xmlns:a16="http://schemas.microsoft.com/office/drawing/2014/main" id="{8720321E-0F70-0677-AE2C-7E8672F874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66091" y="4838720"/>
              <a:ext cx="457200" cy="457200"/>
            </a:xfrm>
            <a:prstGeom prst="rect">
              <a:avLst/>
            </a:prstGeom>
          </p:spPr>
        </p:pic>
      </p:grpSp>
      <p:pic>
        <p:nvPicPr>
          <p:cNvPr id="30" name="Graphic 29">
            <a:extLst>
              <a:ext uri="{FF2B5EF4-FFF2-40B4-BE49-F238E27FC236}">
                <a16:creationId xmlns:a16="http://schemas.microsoft.com/office/drawing/2014/main" id="{AE118EF2-9F2A-D34E-3EA2-855DD3FF1C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47331" y="4147577"/>
            <a:ext cx="375569" cy="250379"/>
          </a:xfrm>
          <a:prstGeom prst="rect">
            <a:avLst/>
          </a:prstGeom>
        </p:spPr>
      </p:pic>
      <p:pic>
        <p:nvPicPr>
          <p:cNvPr id="31" name="Graphic 30">
            <a:extLst>
              <a:ext uri="{FF2B5EF4-FFF2-40B4-BE49-F238E27FC236}">
                <a16:creationId xmlns:a16="http://schemas.microsoft.com/office/drawing/2014/main" id="{0DC73F13-3D57-22FD-A69D-BE9747FAAD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47331" y="1899025"/>
            <a:ext cx="375569" cy="250379"/>
          </a:xfrm>
          <a:prstGeom prst="rect">
            <a:avLst/>
          </a:prstGeom>
        </p:spPr>
      </p:pic>
      <p:sp>
        <p:nvSpPr>
          <p:cNvPr id="13" name="Text Placeholder 12"/>
          <p:cNvSpPr>
            <a:spLocks noGrp="1"/>
          </p:cNvSpPr>
          <p:nvPr>
            <p:ph type="body" sz="quarter" idx="12"/>
          </p:nvPr>
        </p:nvSpPr>
        <p:spPr/>
        <p:txBody>
          <a:bodyPr/>
          <a:lstStyle/>
          <a:p>
            <a:endParaRPr lang="en-IN"/>
          </a:p>
        </p:txBody>
      </p:sp>
      <p:sp>
        <p:nvSpPr>
          <p:cNvPr id="19"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253304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B51F6-C27F-CADE-2566-EA640C716B8D}"/>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EBFE0BF-60B8-D26A-79F4-4D9C24FF99A8}"/>
              </a:ext>
            </a:extLst>
          </p:cNvPr>
          <p:cNvSpPr/>
          <p:nvPr/>
        </p:nvSpPr>
        <p:spPr>
          <a:xfrm>
            <a:off x="6921606" y="1579844"/>
            <a:ext cx="5892800" cy="4799776"/>
          </a:xfrm>
          <a:prstGeom prst="roundRect">
            <a:avLst>
              <a:gd name="adj" fmla="val 3784"/>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2" name="Text Placeholder 1">
            <a:extLst>
              <a:ext uri="{FF2B5EF4-FFF2-40B4-BE49-F238E27FC236}">
                <a16:creationId xmlns:a16="http://schemas.microsoft.com/office/drawing/2014/main" id="{46A66200-DED7-C69C-E461-546208CED95A}"/>
              </a:ext>
            </a:extLst>
          </p:cNvPr>
          <p:cNvSpPr>
            <a:spLocks noGrp="1"/>
          </p:cNvSpPr>
          <p:nvPr>
            <p:ph type="body" sz="quarter" idx="11"/>
          </p:nvPr>
        </p:nvSpPr>
        <p:spPr/>
        <p:txBody>
          <a:bodyPr rtlCol="1"/>
          <a:lstStyle/>
          <a:p>
            <a:pPr marL="0" marR="0" lvl="0" indent="0" algn="r" defTabSz="914400" rtl="1" eaLnBrk="1" fontAlgn="auto" latinLnBrk="0" hangingPunct="1">
              <a:lnSpc>
                <a:spcPct val="90000"/>
              </a:lnSpc>
              <a:spcBef>
                <a:spcPts val="0"/>
              </a:spcBef>
              <a:spcAft>
                <a:spcPts val="0"/>
              </a:spcAft>
              <a:buClrTx/>
              <a:buSzTx/>
              <a:buFont typeface="Arial" panose="020B0604020202020204" pitchFamily="34" charset="0"/>
              <a:buNone/>
              <a:tabLst/>
              <a:defRPr/>
            </a:pPr>
            <a:r>
              <a:rPr kumimoji="0" lang="ar-xm"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tl/>
              </a:rPr>
              <a:t>سرد قصص التأثير</a:t>
            </a:r>
          </a:p>
        </p:txBody>
      </p:sp>
      <p:sp>
        <p:nvSpPr>
          <p:cNvPr id="4" name="Text Placeholder 3">
            <a:extLst>
              <a:ext uri="{FF2B5EF4-FFF2-40B4-BE49-F238E27FC236}">
                <a16:creationId xmlns:a16="http://schemas.microsoft.com/office/drawing/2014/main" id="{2A8B4C04-9198-7C6A-DE03-8F1456714058}"/>
              </a:ext>
            </a:extLst>
          </p:cNvPr>
          <p:cNvSpPr>
            <a:spLocks noGrp="1"/>
          </p:cNvSpPr>
          <p:nvPr>
            <p:ph type="body" sz="quarter" idx="13"/>
          </p:nvPr>
        </p:nvSpPr>
        <p:spPr/>
        <p:txBody>
          <a:bodyPr rtlCol="1"/>
          <a:lstStyle/>
          <a:p>
            <a:pPr rtl="1"/>
            <a:r>
              <a:rPr lang="ar-xm" dirty="0">
                <a:rtl/>
              </a:rPr>
              <a:t>اليوم الأول</a:t>
            </a:r>
          </a:p>
        </p:txBody>
      </p:sp>
      <p:sp>
        <p:nvSpPr>
          <p:cNvPr id="5" name="TextBox 4">
            <a:extLst>
              <a:ext uri="{FF2B5EF4-FFF2-40B4-BE49-F238E27FC236}">
                <a16:creationId xmlns:a16="http://schemas.microsoft.com/office/drawing/2014/main" id="{48684B0D-676F-E63F-7FC7-E6265921C0D7}"/>
              </a:ext>
            </a:extLst>
          </p:cNvPr>
          <p:cNvSpPr txBox="1"/>
          <p:nvPr/>
        </p:nvSpPr>
        <p:spPr>
          <a:xfrm>
            <a:off x="724076" y="1579845"/>
            <a:ext cx="5651324" cy="3354765"/>
          </a:xfrm>
          <a:prstGeom prst="rect">
            <a:avLst/>
          </a:prstGeom>
          <a:noFill/>
        </p:spPr>
        <p:txBody>
          <a:bodyPr wrap="square" rtlCol="1">
            <a:spAutoFit/>
          </a:bodyPr>
          <a:lstStyle/>
          <a:p>
            <a:pPr algn="r" rtl="1">
              <a:lnSpc>
                <a:spcPct val="120000"/>
              </a:lnSpc>
              <a:spcAft>
                <a:spcPts val="800"/>
              </a:spcAft>
            </a:pPr>
            <a:r>
              <a:rPr lang="ar-xm" sz="1600" dirty="0">
                <a:solidFill>
                  <a:srgbClr val="292662"/>
                </a:solidFill>
                <a:latin typeface="Ubuntu" panose="020B0504030602030204" pitchFamily="34" charset="0"/>
                <a:rtl/>
              </a:rPr>
              <a:t>كانت موسكان تعتمد على والدتها بدرجة كبيرة. </a:t>
            </a:r>
          </a:p>
          <a:p>
            <a:pPr algn="r" rtl="1">
              <a:lnSpc>
                <a:spcPct val="120000"/>
              </a:lnSpc>
              <a:spcAft>
                <a:spcPts val="800"/>
              </a:spcAft>
            </a:pPr>
            <a:r>
              <a:rPr lang="ar-xm" sz="1600" dirty="0">
                <a:solidFill>
                  <a:srgbClr val="F7F5E8"/>
                </a:solidFill>
                <a:highlight>
                  <a:srgbClr val="292662"/>
                </a:highlight>
                <a:latin typeface="Ubuntu" panose="020B0504030602030204" pitchFamily="34" charset="0"/>
                <a:rtl/>
              </a:rPr>
              <a:t>لكن زادت ثقتها بنفسها بعد ذلك عندما قدَّم لها مدرِّبو الأولمبياد الخاص توجيهات خلال التدريبات في رفع الأثقال. شجَّعوها على بذل قصارى جهدها دومًا.</a:t>
            </a:r>
            <a:r>
              <a:rPr lang="ar-xm" sz="1600" dirty="0">
                <a:solidFill>
                  <a:srgbClr val="292662"/>
                </a:solidFill>
                <a:latin typeface="Ubuntu" panose="020B0504030602030204" pitchFamily="34" charset="0"/>
                <a:rtl/>
              </a:rPr>
              <a:t>أدى ذلك إلى إشعال روح المنافسة لدى موسكان، وأصبحت لاعبة بارعة في رفع الأثقال.</a:t>
            </a:r>
          </a:p>
          <a:p>
            <a:pPr algn="r" rtl="1">
              <a:lnSpc>
                <a:spcPct val="120000"/>
              </a:lnSpc>
              <a:spcAft>
                <a:spcPts val="800"/>
              </a:spcAft>
            </a:pPr>
            <a:r>
              <a:rPr lang="ar-xm" sz="1600" dirty="0">
                <a:solidFill>
                  <a:srgbClr val="292662"/>
                </a:solidFill>
                <a:latin typeface="Ubuntu" panose="020B0504030602030204" pitchFamily="34" charset="0"/>
                <a:rtl/>
              </a:rPr>
              <a:t>منحتها قدرتها الرياضية فرصةً للسفر للمشاركة في البطولات الرياضية. </a:t>
            </a:r>
            <a:r>
              <a:rPr lang="ar-xm" sz="1600" dirty="0">
                <a:solidFill>
                  <a:srgbClr val="F7F5E8"/>
                </a:solidFill>
                <a:highlight>
                  <a:srgbClr val="292662"/>
                </a:highlight>
                <a:latin typeface="Ubuntu" panose="020B0504030602030204" pitchFamily="34" charset="0"/>
                <a:rtl/>
              </a:rPr>
              <a:t>شجَّعها فريق عمل الأولمبياد الخاص على إنجاز الأمور بنفسها. نظرًا لكونها رافعة أثقال، لم تواجه أي صعوبة في حمل أمتعتها. منحها التواجد بمفردها بعيدًا عن أسرتها مزيدًا من القدرة والاستقلالية.</a:t>
            </a:r>
            <a:endParaRPr lang="ar-xm" sz="1600" dirty="0">
              <a:solidFill>
                <a:srgbClr val="F7F5E8"/>
              </a:solidFill>
              <a:latin typeface="Ubuntu" panose="020B0504030602030204" pitchFamily="34" charset="0"/>
              <a:rtl/>
            </a:endParaRPr>
          </a:p>
          <a:p>
            <a:pPr algn="r" rtl="1">
              <a:lnSpc>
                <a:spcPct val="120000"/>
              </a:lnSpc>
              <a:spcAft>
                <a:spcPts val="800"/>
              </a:spcAft>
            </a:pPr>
            <a:r>
              <a:rPr lang="ar-xm" sz="1600" dirty="0">
                <a:solidFill>
                  <a:srgbClr val="292662"/>
                </a:solidFill>
                <a:latin typeface="Ubuntu" panose="020B0504030602030204" pitchFamily="34" charset="0"/>
                <a:rtl/>
              </a:rPr>
              <a:t>أصبحت الآن فتاةً تتميز بمزيدٍ من الاستقلالية والاعتماد على النفس في المنزل وفي المجتمع. تفتخر والدتها بها كثيرًا.</a:t>
            </a:r>
          </a:p>
        </p:txBody>
      </p:sp>
      <p:sp>
        <p:nvSpPr>
          <p:cNvPr id="7" name="TextBox 6">
            <a:extLst>
              <a:ext uri="{FF2B5EF4-FFF2-40B4-BE49-F238E27FC236}">
                <a16:creationId xmlns:a16="http://schemas.microsoft.com/office/drawing/2014/main" id="{3CA1F8E2-6D96-C1C0-CBDF-B3E54E84211E}"/>
              </a:ext>
            </a:extLst>
          </p:cNvPr>
          <p:cNvSpPr txBox="1"/>
          <p:nvPr/>
        </p:nvSpPr>
        <p:spPr>
          <a:xfrm>
            <a:off x="7571946" y="2330872"/>
            <a:ext cx="3769154" cy="2965427"/>
          </a:xfrm>
          <a:prstGeom prst="rect">
            <a:avLst/>
          </a:prstGeom>
          <a:noFill/>
        </p:spPr>
        <p:txBody>
          <a:bodyPr wrap="square" rtlCol="1">
            <a:spAutoFit/>
          </a:bodyPr>
          <a:lstStyle/>
          <a:p>
            <a:pPr algn="r" rtl="1">
              <a:lnSpc>
                <a:spcPct val="110000"/>
              </a:lnSpc>
              <a:spcAft>
                <a:spcPts val="1200"/>
              </a:spcAft>
            </a:pPr>
            <a:r>
              <a:rPr lang="ar-xm" sz="1600" dirty="0">
                <a:solidFill>
                  <a:srgbClr val="292662"/>
                </a:solidFill>
                <a:latin typeface="Ubuntu" panose="020B0504030602030204" pitchFamily="34" charset="0"/>
                <a:rtl/>
              </a:rPr>
              <a:t>في هذه القصة القصيرة، يمكننا أن نلاحظ نقطة الضعف التي كانت تعانيها موسكان.</a:t>
            </a:r>
          </a:p>
          <a:p>
            <a:pPr algn="r" rtl="1">
              <a:lnSpc>
                <a:spcPct val="110000"/>
              </a:lnSpc>
              <a:spcAft>
                <a:spcPts val="1200"/>
              </a:spcAft>
            </a:pPr>
            <a:r>
              <a:rPr lang="ar-xm" sz="1600" dirty="0">
                <a:solidFill>
                  <a:srgbClr val="292662"/>
                </a:solidFill>
                <a:latin typeface="Ubuntu" panose="020B0504030602030204" pitchFamily="34" charset="0"/>
                <a:rtl/>
              </a:rPr>
              <a:t>نلاحظ تمامًا </a:t>
            </a:r>
            <a:r>
              <a:rPr lang="ar-xm" sz="1600" b="1" dirty="0">
                <a:solidFill>
                  <a:srgbClr val="F6891F"/>
                </a:solidFill>
                <a:latin typeface="Ubuntu" panose="020B0504030602030204" pitchFamily="34" charset="0"/>
                <a:rtl/>
              </a:rPr>
              <a:t>ما قدَّمه </a:t>
            </a:r>
            <a:r>
              <a:rPr lang="ar-xm" sz="1600" dirty="0">
                <a:solidFill>
                  <a:srgbClr val="292662"/>
                </a:solidFill>
                <a:latin typeface="Ubuntu" panose="020B0504030602030204" pitchFamily="34" charset="0"/>
                <a:rtl/>
              </a:rPr>
              <a:t> مدرِّبو الأولمبياد الخاص وفريق عمله </a:t>
            </a:r>
            <a:r>
              <a:rPr lang="ar-xm" sz="1600" b="1" dirty="0">
                <a:solidFill>
                  <a:srgbClr val="F6891F"/>
                </a:solidFill>
                <a:latin typeface="Ubuntu" panose="020B0504030602030204" pitchFamily="34" charset="0"/>
                <a:rtl/>
              </a:rPr>
              <a:t>وساهم في إحداث فرق</a:t>
            </a:r>
            <a:r>
              <a:rPr lang="ar-xm" sz="1600" dirty="0">
                <a:solidFill>
                  <a:srgbClr val="292662"/>
                </a:solidFill>
                <a:latin typeface="Ubuntu" panose="020B0504030602030204" pitchFamily="34" charset="0"/>
                <a:rtl/>
              </a:rPr>
              <a:t>.</a:t>
            </a:r>
          </a:p>
          <a:p>
            <a:pPr algn="r" rtl="1">
              <a:lnSpc>
                <a:spcPct val="110000"/>
              </a:lnSpc>
              <a:spcAft>
                <a:spcPts val="1200"/>
              </a:spcAft>
            </a:pPr>
            <a:r>
              <a:rPr lang="ar-xm" sz="1600" dirty="0">
                <a:solidFill>
                  <a:srgbClr val="292662"/>
                </a:solidFill>
                <a:latin typeface="Ubuntu" panose="020B0504030602030204" pitchFamily="34" charset="0"/>
                <a:rtl/>
              </a:rPr>
              <a:t>التغيير </a:t>
            </a:r>
            <a:r>
              <a:rPr lang="ar-xm" sz="1600" b="1" dirty="0">
                <a:solidFill>
                  <a:srgbClr val="F6891F"/>
                </a:solidFill>
                <a:latin typeface="Ubuntu" panose="020B0504030602030204" pitchFamily="34" charset="0"/>
                <a:rtl/>
              </a:rPr>
              <a:t>مفهوم</a:t>
            </a:r>
            <a:r>
              <a:rPr lang="ar-xm" sz="1600" dirty="0">
                <a:solidFill>
                  <a:srgbClr val="292662"/>
                </a:solidFill>
                <a:latin typeface="Ubuntu" panose="020B0504030602030204" pitchFamily="34" charset="0"/>
                <a:rtl/>
              </a:rPr>
              <a:t> </a:t>
            </a:r>
            <a:r>
              <a:rPr lang="ar-xm" sz="1600" b="1" dirty="0">
                <a:solidFill>
                  <a:srgbClr val="F6891F"/>
                </a:solidFill>
                <a:latin typeface="Ubuntu" panose="020B0504030602030204" pitchFamily="34" charset="0"/>
                <a:rtl/>
              </a:rPr>
              <a:t>وذو</a:t>
            </a:r>
            <a:r>
              <a:rPr lang="ar-xm" sz="1600" dirty="0">
                <a:solidFill>
                  <a:srgbClr val="292662"/>
                </a:solidFill>
                <a:latin typeface="Ubuntu" panose="020B0504030602030204" pitchFamily="34" charset="0"/>
                <a:rtl/>
              </a:rPr>
              <a:t> أهمية للجميع.</a:t>
            </a:r>
          </a:p>
          <a:p>
            <a:pPr algn="r" rtl="1">
              <a:lnSpc>
                <a:spcPct val="110000"/>
              </a:lnSpc>
              <a:spcAft>
                <a:spcPts val="1200"/>
              </a:spcAft>
            </a:pPr>
            <a:r>
              <a:rPr lang="ar-xm" sz="1600" b="1" dirty="0">
                <a:solidFill>
                  <a:srgbClr val="292662"/>
                </a:solidFill>
                <a:latin typeface="Ubuntu" panose="020B0504030602030204" pitchFamily="34" charset="0"/>
                <a:rtl/>
              </a:rPr>
              <a:t>إنها قصة توضِّح تأثير الأولمبياد الخاص.</a:t>
            </a:r>
          </a:p>
        </p:txBody>
      </p:sp>
      <p:sp>
        <p:nvSpPr>
          <p:cNvPr id="8" name="Text Placeholder 7"/>
          <p:cNvSpPr>
            <a:spLocks noGrp="1"/>
          </p:cNvSpPr>
          <p:nvPr>
            <p:ph type="body" sz="quarter" idx="12"/>
          </p:nvPr>
        </p:nvSpPr>
        <p:spPr/>
        <p:txBody>
          <a:bodyPr/>
          <a:lstStyle/>
          <a:p>
            <a:endParaRPr lang="en-IN"/>
          </a:p>
        </p:txBody>
      </p:sp>
      <p:sp>
        <p:nvSpPr>
          <p:cNvPr id="9"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275869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B74E05F-1CF8-01E0-7C4B-AE9885E07BFC}"/>
              </a:ext>
            </a:extLst>
          </p:cNvPr>
          <p:cNvSpPr/>
          <p:nvPr/>
        </p:nvSpPr>
        <p:spPr>
          <a:xfrm>
            <a:off x="-228600" y="1090386"/>
            <a:ext cx="285115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graphicFrame>
        <p:nvGraphicFramePr>
          <p:cNvPr id="2" name="Table 1">
            <a:extLst>
              <a:ext uri="{FF2B5EF4-FFF2-40B4-BE49-F238E27FC236}">
                <a16:creationId xmlns:a16="http://schemas.microsoft.com/office/drawing/2014/main" id="{2B62D80B-2B4A-2C02-1497-7BB95970EF70}"/>
              </a:ext>
            </a:extLst>
          </p:cNvPr>
          <p:cNvGraphicFramePr>
            <a:graphicFrameLocks noGrp="1"/>
          </p:cNvGraphicFramePr>
          <p:nvPr>
            <p:extLst>
              <p:ext uri="{D42A27DB-BD31-4B8C-83A1-F6EECF244321}">
                <p14:modId xmlns:p14="http://schemas.microsoft.com/office/powerpoint/2010/main" val="2096071237"/>
              </p:ext>
            </p:extLst>
          </p:nvPr>
        </p:nvGraphicFramePr>
        <p:xfrm>
          <a:off x="2870200" y="1933193"/>
          <a:ext cx="8750326" cy="4680000"/>
        </p:xfrm>
        <a:graphic>
          <a:graphicData uri="http://schemas.openxmlformats.org/drawingml/2006/table">
            <a:tbl>
              <a:tblPr rtl="1" bandRow="1">
                <a:tableStyleId>{22838BEF-8BB2-4498-84A7-C5851F593DF1}</a:tableStyleId>
              </a:tblPr>
              <a:tblGrid>
                <a:gridCol w="2236496">
                  <a:extLst>
                    <a:ext uri="{9D8B030D-6E8A-4147-A177-3AD203B41FA5}">
                      <a16:colId xmlns:a16="http://schemas.microsoft.com/office/drawing/2014/main" val="2327306952"/>
                    </a:ext>
                  </a:extLst>
                </a:gridCol>
                <a:gridCol w="6513830">
                  <a:extLst>
                    <a:ext uri="{9D8B030D-6E8A-4147-A177-3AD203B41FA5}">
                      <a16:colId xmlns:a16="http://schemas.microsoft.com/office/drawing/2014/main" val="693018014"/>
                    </a:ext>
                  </a:extLst>
                </a:gridCol>
              </a:tblGrid>
              <a:tr h="468000">
                <a:tc>
                  <a:txBody>
                    <a:bodyPr/>
                    <a:lstStyle/>
                    <a:p>
                      <a:pPr marL="180000" marR="0" algn="r" rtl="1">
                        <a:spcBef>
                          <a:spcPts val="0"/>
                        </a:spcBef>
                        <a:spcAft>
                          <a:spcPts val="0"/>
                        </a:spcAft>
                      </a:pPr>
                      <a:r>
                        <a:rPr lang="ar-DZ" sz="1700" b="1" noProof="0" dirty="0">
                          <a:solidFill>
                            <a:srgbClr val="292662"/>
                          </a:solidFill>
                          <a:latin typeface="Ubuntu Light" panose="020B0304030602030204" pitchFamily="34" charset="0"/>
                          <a:rtl/>
                        </a:rPr>
                        <a:t>من </a:t>
                      </a:r>
                      <a:r>
                        <a:rPr lang="ar-DZ" sz="1700" b="1" noProof="0" dirty="0">
                          <a:solidFill>
                            <a:srgbClr val="292662"/>
                          </a:solidFill>
                          <a:latin typeface="Ubuntu Light" panose="020B0304030602030204" pitchFamily="34" charset="0"/>
                          <a:rtl val="0"/>
                        </a:rPr>
                        <a:t>9:00</a:t>
                      </a:r>
                      <a:r>
                        <a:rPr lang="ar-DZ" sz="1700" b="1" noProof="0" dirty="0">
                          <a:solidFill>
                            <a:srgbClr val="292662"/>
                          </a:solidFill>
                          <a:latin typeface="Ubuntu Light" panose="020B0304030602030204" pitchFamily="34" charset="0"/>
                          <a:rtl/>
                        </a:rPr>
                        <a:t> إلى </a:t>
                      </a:r>
                      <a:r>
                        <a:rPr lang="ar-DZ" sz="1700" b="1" noProof="0" dirty="0">
                          <a:solidFill>
                            <a:srgbClr val="292662"/>
                          </a:solidFill>
                          <a:latin typeface="Ubuntu Light" panose="020B0304030602030204" pitchFamily="34" charset="0"/>
                          <a:rtl val="0"/>
                        </a:rPr>
                        <a:t>9:30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3600" marR="0" lvl="0" indent="0" algn="r" rtl="1">
                        <a:lnSpc>
                          <a:spcPct val="100000"/>
                        </a:lnSpc>
                        <a:spcBef>
                          <a:spcPts val="0"/>
                        </a:spcBef>
                        <a:spcAft>
                          <a:spcPts val="0"/>
                        </a:spcAft>
                        <a:buClr>
                          <a:srgbClr val="000000"/>
                        </a:buClr>
                        <a:buSzPts val="2000"/>
                        <a:buFont typeface="Arial"/>
                        <a:buNone/>
                      </a:pPr>
                      <a:r>
                        <a:rPr lang="ar-DZ" sz="1700" b="0" u="none" strike="noStrike" cap="none" noProof="0" dirty="0">
                          <a:solidFill>
                            <a:schemeClr val="tx1"/>
                          </a:solidFill>
                          <a:latin typeface="Ubuntu Light" panose="020B0304030602030204" pitchFamily="34" charset="0"/>
                          <a:rtl/>
                        </a:rPr>
                        <a:t>اللقاء والترحيب واستطلاع رأي اختياري أولي عن رفاه الأسرة</a:t>
                      </a:r>
                      <a:endParaRPr lang="ar-DZ" sz="1700" b="0" u="none" strike="noStrike" cap="none" noProof="0" dirty="0">
                        <a:solidFill>
                          <a:schemeClr val="tx1"/>
                        </a:solidFill>
                        <a:latin typeface="Ubuntu Light" panose="020B0304030602030204" pitchFamily="34" charset="0"/>
                      </a:endParaRPr>
                    </a:p>
                  </a:txBody>
                  <a:tcPr marL="71545" marR="71545" marT="86119" marB="86119" anchor="ctr">
                    <a:lnL w="12700" cmpd="sng">
                      <a:noFill/>
                    </a:lnL>
                    <a:lnR w="12700" cmpd="sng">
                      <a:noFill/>
                    </a:lnR>
                    <a:lnT w="9525"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6103661"/>
                  </a:ext>
                </a:extLst>
              </a:tr>
              <a:tr h="468000">
                <a:tc>
                  <a:txBody>
                    <a:bodyPr/>
                    <a:lstStyle/>
                    <a:p>
                      <a:pPr marL="180000" marR="0" lvl="0" indent="0" algn="r" defTabSz="914400" rtl="1" eaLnBrk="1" fontAlgn="auto" latinLnBrk="0" hangingPunct="1">
                        <a:lnSpc>
                          <a:spcPct val="100000"/>
                        </a:lnSpc>
                        <a:spcBef>
                          <a:spcPts val="0"/>
                        </a:spcBef>
                        <a:spcAft>
                          <a:spcPts val="0"/>
                        </a:spcAft>
                        <a:buClrTx/>
                        <a:buSzTx/>
                        <a:buFontTx/>
                        <a:buNone/>
                        <a:tabLst/>
                        <a:defRPr/>
                      </a:pPr>
                      <a:r>
                        <a:rPr lang="ar-DZ" sz="1700" b="1" noProof="0" dirty="0">
                          <a:solidFill>
                            <a:srgbClr val="292662"/>
                          </a:solidFill>
                          <a:latin typeface="Ubuntu Light" panose="020B0304030602030204" pitchFamily="34" charset="0"/>
                          <a:rtl/>
                        </a:rPr>
                        <a:t>من </a:t>
                      </a:r>
                      <a:r>
                        <a:rPr lang="ar-DZ" sz="1700" b="1" noProof="0" dirty="0">
                          <a:solidFill>
                            <a:srgbClr val="292662"/>
                          </a:solidFill>
                          <a:latin typeface="Ubuntu Light" panose="020B0304030602030204" pitchFamily="34" charset="0"/>
                          <a:rtl val="0"/>
                        </a:rPr>
                        <a:t>9:30</a:t>
                      </a:r>
                      <a:r>
                        <a:rPr lang="ar-DZ" sz="1700" b="1" noProof="0" dirty="0">
                          <a:solidFill>
                            <a:srgbClr val="292662"/>
                          </a:solidFill>
                          <a:latin typeface="Ubuntu Light" panose="020B0304030602030204" pitchFamily="34" charset="0"/>
                          <a:rtl/>
                        </a:rPr>
                        <a:t> إلى </a:t>
                      </a:r>
                      <a:r>
                        <a:rPr lang="ar-DZ" sz="1700" b="1" noProof="0" dirty="0">
                          <a:solidFill>
                            <a:srgbClr val="292662"/>
                          </a:solidFill>
                          <a:latin typeface="Ubuntu Light" panose="020B0304030602030204" pitchFamily="34" charset="0"/>
                          <a:rtl val="0"/>
                        </a:rPr>
                        <a:t>10:30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3600" marR="0" lvl="0" indent="0" algn="r" rtl="1">
                        <a:lnSpc>
                          <a:spcPct val="100000"/>
                        </a:lnSpc>
                        <a:spcBef>
                          <a:spcPts val="0"/>
                        </a:spcBef>
                        <a:spcAft>
                          <a:spcPts val="0"/>
                        </a:spcAft>
                        <a:buClr>
                          <a:srgbClr val="000000"/>
                        </a:buClr>
                        <a:buSzPts val="2000"/>
                        <a:buFont typeface="Arial"/>
                        <a:buNone/>
                      </a:pPr>
                      <a:r>
                        <a:rPr lang="ar-DZ" sz="1700" b="0" u="none" strike="noStrike" cap="none" noProof="0" dirty="0">
                          <a:solidFill>
                            <a:schemeClr val="tx1"/>
                          </a:solidFill>
                          <a:latin typeface="Ubuntu Light" panose="020B0304030602030204" pitchFamily="34" charset="0"/>
                          <a:rtl/>
                        </a:rPr>
                        <a:t>مقدمة حول الأولمبياد الخاص</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172290"/>
                  </a:ext>
                </a:extLst>
              </a:tr>
              <a:tr h="468000">
                <a:tc>
                  <a:txBody>
                    <a:bodyPr/>
                    <a:lstStyle/>
                    <a:p>
                      <a:pPr marL="180000" marR="0" algn="r" rtl="1">
                        <a:spcBef>
                          <a:spcPts val="0"/>
                        </a:spcBef>
                        <a:spcAft>
                          <a:spcPts val="0"/>
                        </a:spcAft>
                      </a:pPr>
                      <a:r>
                        <a:rPr lang="ar-DZ" sz="1700" b="1" noProof="0" dirty="0">
                          <a:solidFill>
                            <a:srgbClr val="292662"/>
                          </a:solidFill>
                          <a:latin typeface="Ubuntu Light" panose="020B0304030602030204" pitchFamily="34" charset="0"/>
                          <a:rtl/>
                        </a:rPr>
                        <a:t>من </a:t>
                      </a:r>
                      <a:r>
                        <a:rPr lang="ar-DZ" sz="1700" b="1" noProof="0" dirty="0">
                          <a:solidFill>
                            <a:srgbClr val="292662"/>
                          </a:solidFill>
                          <a:latin typeface="Ubuntu Light" panose="020B0304030602030204" pitchFamily="34" charset="0"/>
                          <a:rtl val="0"/>
                        </a:rPr>
                        <a:t>10:30</a:t>
                      </a:r>
                      <a:r>
                        <a:rPr lang="ar-DZ" sz="1700" b="1" noProof="0" dirty="0">
                          <a:solidFill>
                            <a:srgbClr val="292662"/>
                          </a:solidFill>
                          <a:latin typeface="Ubuntu Light" panose="020B0304030602030204" pitchFamily="34" charset="0"/>
                          <a:rtl/>
                        </a:rPr>
                        <a:t> إلى </a:t>
                      </a:r>
                      <a:r>
                        <a:rPr lang="ar-DZ" sz="1700" b="1" noProof="0" dirty="0">
                          <a:solidFill>
                            <a:srgbClr val="292662"/>
                          </a:solidFill>
                          <a:latin typeface="Ubuntu Light" panose="020B0304030602030204" pitchFamily="34" charset="0"/>
                          <a:rtl val="0"/>
                        </a:rPr>
                        <a:t>11:00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tc>
                  <a:txBody>
                    <a:bodyPr/>
                    <a:lstStyle/>
                    <a:p>
                      <a:pPr marL="183600" marR="0" lvl="0" indent="0" algn="r" rtl="1">
                        <a:lnSpc>
                          <a:spcPct val="100000"/>
                        </a:lnSpc>
                        <a:spcBef>
                          <a:spcPts val="0"/>
                        </a:spcBef>
                        <a:spcAft>
                          <a:spcPts val="0"/>
                        </a:spcAft>
                        <a:buClr>
                          <a:srgbClr val="000000"/>
                        </a:buClr>
                        <a:buSzPts val="2000"/>
                        <a:buFont typeface="Arial"/>
                        <a:buNone/>
                      </a:pPr>
                      <a:r>
                        <a:rPr lang="ar-DZ" sz="1700" b="0" i="1" u="none" strike="noStrike" cap="none" noProof="0" dirty="0">
                          <a:solidFill>
                            <a:srgbClr val="292662"/>
                          </a:solidFill>
                          <a:latin typeface="Ubuntu" panose="020B0504030602030204" pitchFamily="34" charset="0"/>
                          <a:rtl/>
                        </a:rPr>
                        <a:t>جلسة تمارين لتنشيط اللياقة البدنية واستراحة خارجية</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extLst>
                  <a:ext uri="{0D108BD9-81ED-4DB2-BD59-A6C34878D82A}">
                    <a16:rowId xmlns:a16="http://schemas.microsoft.com/office/drawing/2014/main" val="3350580430"/>
                  </a:ext>
                </a:extLst>
              </a:tr>
              <a:tr h="468000">
                <a:tc>
                  <a:txBody>
                    <a:bodyPr/>
                    <a:lstStyle/>
                    <a:p>
                      <a:pPr marL="180000" marR="0" algn="r" rtl="1">
                        <a:spcBef>
                          <a:spcPts val="0"/>
                        </a:spcBef>
                        <a:spcAft>
                          <a:spcPts val="0"/>
                        </a:spcAft>
                      </a:pPr>
                      <a:r>
                        <a:rPr lang="ar-DZ" sz="1700" b="1" noProof="0" dirty="0">
                          <a:solidFill>
                            <a:srgbClr val="292662"/>
                          </a:solidFill>
                          <a:latin typeface="Ubuntu Light" panose="020B0304030602030204" pitchFamily="34" charset="0"/>
                          <a:rtl/>
                        </a:rPr>
                        <a:t>من </a:t>
                      </a:r>
                      <a:r>
                        <a:rPr lang="ar-DZ" sz="1700" b="1" noProof="0" dirty="0">
                          <a:solidFill>
                            <a:srgbClr val="292662"/>
                          </a:solidFill>
                          <a:latin typeface="Ubuntu Light" panose="020B0304030602030204" pitchFamily="34" charset="0"/>
                          <a:rtl val="0"/>
                        </a:rPr>
                        <a:t>11:00</a:t>
                      </a:r>
                      <a:r>
                        <a:rPr lang="ar-DZ" sz="1700" b="1" noProof="0" dirty="0">
                          <a:solidFill>
                            <a:srgbClr val="292662"/>
                          </a:solidFill>
                          <a:latin typeface="Ubuntu Light" panose="020B0304030602030204" pitchFamily="34" charset="0"/>
                          <a:rtl/>
                        </a:rPr>
                        <a:t> إلى </a:t>
                      </a:r>
                      <a:r>
                        <a:rPr lang="ar-DZ" sz="1700" b="1" noProof="0" dirty="0">
                          <a:solidFill>
                            <a:srgbClr val="292662"/>
                          </a:solidFill>
                          <a:latin typeface="Ubuntu Light" panose="020B0304030602030204" pitchFamily="34" charset="0"/>
                          <a:rtl val="0"/>
                        </a:rPr>
                        <a:t>11:30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r" defTabSz="914400" rtl="1" eaLnBrk="1" fontAlgn="auto" latinLnBrk="0" hangingPunct="1">
                        <a:lnSpc>
                          <a:spcPct val="100000"/>
                        </a:lnSpc>
                        <a:spcBef>
                          <a:spcPts val="0"/>
                        </a:spcBef>
                        <a:spcAft>
                          <a:spcPts val="0"/>
                        </a:spcAft>
                        <a:buClrTx/>
                        <a:buSzTx/>
                        <a:buFontTx/>
                        <a:buNone/>
                        <a:tabLst/>
                        <a:defRPr/>
                      </a:pPr>
                      <a:r>
                        <a:rPr lang="ar-DZ" sz="1700" b="0" noProof="0" dirty="0">
                          <a:solidFill>
                            <a:schemeClr val="tx1"/>
                          </a:solidFill>
                          <a:latin typeface="Ubuntu Light" panose="020B0304030602030204" pitchFamily="34" charset="0"/>
                          <a:rtl/>
                        </a:rPr>
                        <a:t>ما المقصود بكلمة "قائد"؟</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6310196"/>
                  </a:ext>
                </a:extLst>
              </a:tr>
              <a:tr h="468000">
                <a:tc>
                  <a:txBody>
                    <a:bodyPr/>
                    <a:lstStyle/>
                    <a:p>
                      <a:pPr marL="180000" marR="0" algn="r" rtl="1">
                        <a:spcBef>
                          <a:spcPts val="0"/>
                        </a:spcBef>
                        <a:spcAft>
                          <a:spcPts val="0"/>
                        </a:spcAft>
                      </a:pPr>
                      <a:r>
                        <a:rPr lang="ar-DZ" sz="1700" b="1" noProof="0" dirty="0">
                          <a:solidFill>
                            <a:srgbClr val="292662"/>
                          </a:solidFill>
                          <a:latin typeface="Ubuntu Light" panose="020B0304030602030204" pitchFamily="34" charset="0"/>
                          <a:rtl/>
                        </a:rPr>
                        <a:t>من </a:t>
                      </a:r>
                      <a:r>
                        <a:rPr lang="ar-DZ" sz="1700" b="1" noProof="0" dirty="0">
                          <a:solidFill>
                            <a:srgbClr val="292662"/>
                          </a:solidFill>
                          <a:latin typeface="Ubuntu Light" panose="020B0304030602030204" pitchFamily="34" charset="0"/>
                          <a:rtl val="0"/>
                        </a:rPr>
                        <a:t>11:30</a:t>
                      </a:r>
                      <a:r>
                        <a:rPr lang="ar-DZ" sz="1700" b="1" noProof="0" dirty="0">
                          <a:solidFill>
                            <a:srgbClr val="292662"/>
                          </a:solidFill>
                          <a:latin typeface="Ubuntu Light" panose="020B0304030602030204" pitchFamily="34" charset="0"/>
                          <a:rtl/>
                        </a:rPr>
                        <a:t> إلى </a:t>
                      </a:r>
                      <a:r>
                        <a:rPr lang="ar-DZ" sz="1700" b="1" noProof="0" dirty="0">
                          <a:solidFill>
                            <a:srgbClr val="292662"/>
                          </a:solidFill>
                          <a:latin typeface="Ubuntu Light" panose="020B0304030602030204" pitchFamily="34" charset="0"/>
                          <a:rtl val="0"/>
                        </a:rPr>
                        <a:t>12:00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r" defTabSz="914400" rtl="1" eaLnBrk="1" fontAlgn="auto" latinLnBrk="0" hangingPunct="1">
                        <a:lnSpc>
                          <a:spcPct val="100000"/>
                        </a:lnSpc>
                        <a:spcBef>
                          <a:spcPts val="0"/>
                        </a:spcBef>
                        <a:spcAft>
                          <a:spcPts val="0"/>
                        </a:spcAft>
                        <a:buClrTx/>
                        <a:buSzTx/>
                        <a:buFontTx/>
                        <a:buNone/>
                        <a:tabLst/>
                        <a:defRPr/>
                      </a:pPr>
                      <a:r>
                        <a:rPr lang="ar-DZ" sz="1700" b="0" noProof="0" dirty="0">
                          <a:solidFill>
                            <a:schemeClr val="tx1"/>
                          </a:solidFill>
                          <a:latin typeface="Ubuntu Light" panose="020B0304030602030204" pitchFamily="34" charset="0"/>
                          <a:rtl/>
                        </a:rPr>
                        <a:t>ما المقصود بكلمة "قائد أسرة"؟</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0257260"/>
                  </a:ext>
                </a:extLst>
              </a:tr>
              <a:tr h="468000">
                <a:tc>
                  <a:txBody>
                    <a:bodyPr/>
                    <a:lstStyle/>
                    <a:p>
                      <a:pPr marL="180000" marR="0" algn="r" rtl="1">
                        <a:spcBef>
                          <a:spcPts val="0"/>
                        </a:spcBef>
                        <a:spcAft>
                          <a:spcPts val="0"/>
                        </a:spcAft>
                      </a:pPr>
                      <a:r>
                        <a:rPr lang="ar-DZ" sz="1700" b="1" noProof="0" dirty="0">
                          <a:solidFill>
                            <a:srgbClr val="292662"/>
                          </a:solidFill>
                          <a:latin typeface="Ubuntu Light" panose="020B0304030602030204" pitchFamily="34" charset="0"/>
                          <a:rtl/>
                        </a:rPr>
                        <a:t>من </a:t>
                      </a:r>
                      <a:r>
                        <a:rPr lang="ar-DZ" sz="1700" b="1" noProof="0" dirty="0">
                          <a:solidFill>
                            <a:srgbClr val="292662"/>
                          </a:solidFill>
                          <a:latin typeface="Ubuntu Light" panose="020B0304030602030204" pitchFamily="34" charset="0"/>
                          <a:rtl val="0"/>
                        </a:rPr>
                        <a:t>12:00</a:t>
                      </a:r>
                      <a:r>
                        <a:rPr lang="ar-DZ" sz="1700" b="1" noProof="0" dirty="0">
                          <a:solidFill>
                            <a:srgbClr val="292662"/>
                          </a:solidFill>
                          <a:latin typeface="Ubuntu Light" panose="020B0304030602030204" pitchFamily="34" charset="0"/>
                          <a:rtl/>
                        </a:rPr>
                        <a:t> إلى </a:t>
                      </a:r>
                      <a:r>
                        <a:rPr lang="ar-DZ" sz="1700" b="1" noProof="0" dirty="0">
                          <a:solidFill>
                            <a:srgbClr val="292662"/>
                          </a:solidFill>
                          <a:latin typeface="Ubuntu Light" panose="020B0304030602030204" pitchFamily="34" charset="0"/>
                          <a:rtl val="0"/>
                        </a:rPr>
                        <a:t>13:00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tc>
                  <a:txBody>
                    <a:bodyPr/>
                    <a:lstStyle/>
                    <a:p>
                      <a:pPr marL="182880" marR="0" lvl="0" indent="0" algn="r" defTabSz="914400" rtl="1" eaLnBrk="1" fontAlgn="auto" latinLnBrk="0" hangingPunct="1">
                        <a:lnSpc>
                          <a:spcPct val="100000"/>
                        </a:lnSpc>
                        <a:spcBef>
                          <a:spcPts val="0"/>
                        </a:spcBef>
                        <a:spcAft>
                          <a:spcPts val="0"/>
                        </a:spcAft>
                        <a:buClrTx/>
                        <a:buSzTx/>
                        <a:buFontTx/>
                        <a:buNone/>
                        <a:tabLst/>
                        <a:defRPr/>
                      </a:pPr>
                      <a:r>
                        <a:rPr lang="ar-DZ" sz="1700" b="0" i="1" noProof="0" dirty="0">
                          <a:solidFill>
                            <a:srgbClr val="292662"/>
                          </a:solidFill>
                          <a:latin typeface="Ubuntu" panose="020B0504030602030204" pitchFamily="34" charset="0"/>
                          <a:rtl/>
                        </a:rPr>
                        <a:t>استراحة تناول الغداء وجلسة تمارين لتنشيط اللياقة البدنية</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extLst>
                  <a:ext uri="{0D108BD9-81ED-4DB2-BD59-A6C34878D82A}">
                    <a16:rowId xmlns:a16="http://schemas.microsoft.com/office/drawing/2014/main" val="3338865541"/>
                  </a:ext>
                </a:extLst>
              </a:tr>
              <a:tr h="468000">
                <a:tc>
                  <a:txBody>
                    <a:bodyPr/>
                    <a:lstStyle/>
                    <a:p>
                      <a:pPr marL="180000" marR="0" algn="r" rtl="1">
                        <a:spcBef>
                          <a:spcPts val="0"/>
                        </a:spcBef>
                        <a:spcAft>
                          <a:spcPts val="0"/>
                        </a:spcAft>
                      </a:pPr>
                      <a:r>
                        <a:rPr lang="ar-DZ" sz="1700" b="1" noProof="0" dirty="0">
                          <a:solidFill>
                            <a:srgbClr val="292662"/>
                          </a:solidFill>
                          <a:latin typeface="Ubuntu Light" panose="020B0304030602030204" pitchFamily="34" charset="0"/>
                          <a:rtl/>
                        </a:rPr>
                        <a:t>من </a:t>
                      </a:r>
                      <a:r>
                        <a:rPr lang="ar-DZ" sz="1700" b="1" noProof="0" dirty="0">
                          <a:solidFill>
                            <a:srgbClr val="292662"/>
                          </a:solidFill>
                          <a:latin typeface="Ubuntu Light" panose="020B0304030602030204" pitchFamily="34" charset="0"/>
                          <a:rtl val="0"/>
                        </a:rPr>
                        <a:t>13:00</a:t>
                      </a:r>
                      <a:r>
                        <a:rPr lang="ar-DZ" sz="1700" b="1" noProof="0" dirty="0">
                          <a:solidFill>
                            <a:srgbClr val="292662"/>
                          </a:solidFill>
                          <a:latin typeface="Ubuntu Light" panose="020B0304030602030204" pitchFamily="34" charset="0"/>
                          <a:rtl/>
                        </a:rPr>
                        <a:t> إلى </a:t>
                      </a:r>
                      <a:r>
                        <a:rPr lang="ar-DZ" sz="1700" b="1" noProof="0" dirty="0">
                          <a:solidFill>
                            <a:srgbClr val="292662"/>
                          </a:solidFill>
                          <a:latin typeface="Ubuntu Light" panose="020B0304030602030204" pitchFamily="34" charset="0"/>
                          <a:rtl val="0"/>
                        </a:rPr>
                        <a:t>14:00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r" defTabSz="914400" rtl="1" eaLnBrk="1" fontAlgn="auto" latinLnBrk="0" hangingPunct="1">
                        <a:lnSpc>
                          <a:spcPct val="100000"/>
                        </a:lnSpc>
                        <a:spcBef>
                          <a:spcPts val="0"/>
                        </a:spcBef>
                        <a:spcAft>
                          <a:spcPts val="0"/>
                        </a:spcAft>
                        <a:buClrTx/>
                        <a:buSzTx/>
                        <a:buFontTx/>
                        <a:buNone/>
                        <a:tabLst/>
                        <a:defRPr/>
                      </a:pPr>
                      <a:r>
                        <a:rPr lang="ar-DZ" sz="1700" b="0" noProof="0" dirty="0">
                          <a:solidFill>
                            <a:schemeClr val="tx1"/>
                          </a:solidFill>
                          <a:latin typeface="Ubuntu Light" panose="020B0304030602030204" pitchFamily="34" charset="0"/>
                          <a:rtl/>
                        </a:rPr>
                        <a:t>سرد قصص التأثير وبدء مشاركة الأشقاء</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6302154"/>
                  </a:ext>
                </a:extLst>
              </a:tr>
              <a:tr h="468000">
                <a:tc>
                  <a:txBody>
                    <a:bodyPr/>
                    <a:lstStyle/>
                    <a:p>
                      <a:pPr marL="180000" marR="0" lvl="0" indent="0" algn="r" defTabSz="914400" rtl="1" eaLnBrk="1" fontAlgn="auto" latinLnBrk="0" hangingPunct="1">
                        <a:lnSpc>
                          <a:spcPct val="100000"/>
                        </a:lnSpc>
                        <a:spcBef>
                          <a:spcPts val="0"/>
                        </a:spcBef>
                        <a:spcAft>
                          <a:spcPts val="0"/>
                        </a:spcAft>
                        <a:buClrTx/>
                        <a:buSzTx/>
                        <a:buFontTx/>
                        <a:buNone/>
                        <a:tabLst/>
                        <a:defRPr/>
                      </a:pPr>
                      <a:r>
                        <a:rPr lang="ar-DZ" sz="1700" b="1" noProof="0" dirty="0">
                          <a:solidFill>
                            <a:srgbClr val="292662"/>
                          </a:solidFill>
                          <a:latin typeface="Ubuntu Light" panose="020B0304030602030204" pitchFamily="34" charset="0"/>
                          <a:rtl/>
                        </a:rPr>
                        <a:t>من </a:t>
                      </a:r>
                      <a:r>
                        <a:rPr lang="ar-DZ" sz="1700" b="1" noProof="0" dirty="0">
                          <a:solidFill>
                            <a:srgbClr val="292662"/>
                          </a:solidFill>
                          <a:latin typeface="Ubuntu Light" panose="020B0304030602030204" pitchFamily="34" charset="0"/>
                          <a:rtl val="0"/>
                        </a:rPr>
                        <a:t>14:00</a:t>
                      </a:r>
                      <a:r>
                        <a:rPr lang="ar-DZ" sz="1700" b="1" noProof="0" dirty="0">
                          <a:solidFill>
                            <a:srgbClr val="292662"/>
                          </a:solidFill>
                          <a:latin typeface="Ubuntu Light" panose="020B0304030602030204" pitchFamily="34" charset="0"/>
                          <a:rtl/>
                        </a:rPr>
                        <a:t> إلى </a:t>
                      </a:r>
                      <a:r>
                        <a:rPr lang="ar-DZ" sz="1700" b="1" noProof="0" dirty="0">
                          <a:solidFill>
                            <a:srgbClr val="292662"/>
                          </a:solidFill>
                          <a:latin typeface="Ubuntu Light" panose="020B0304030602030204" pitchFamily="34" charset="0"/>
                          <a:rtl val="0"/>
                        </a:rPr>
                        <a:t>14:30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r" defTabSz="914400" rtl="1" eaLnBrk="1" fontAlgn="auto" latinLnBrk="0" hangingPunct="1">
                        <a:lnSpc>
                          <a:spcPct val="100000"/>
                        </a:lnSpc>
                        <a:spcBef>
                          <a:spcPts val="0"/>
                        </a:spcBef>
                        <a:spcAft>
                          <a:spcPts val="0"/>
                        </a:spcAft>
                        <a:buClrTx/>
                        <a:buSzTx/>
                        <a:buFontTx/>
                        <a:buNone/>
                        <a:tabLst/>
                        <a:defRPr/>
                      </a:pPr>
                      <a:r>
                        <a:rPr lang="ar-DZ" sz="1700" b="0" noProof="0" dirty="0">
                          <a:solidFill>
                            <a:schemeClr val="tx1"/>
                          </a:solidFill>
                          <a:latin typeface="Ubuntu Light" panose="020B0304030602030204" pitchFamily="34" charset="0"/>
                          <a:rtl/>
                        </a:rPr>
                        <a:t>التخطيط للخطوة التالية</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9175859"/>
                  </a:ext>
                </a:extLst>
              </a:tr>
              <a:tr h="468000">
                <a:tc>
                  <a:txBody>
                    <a:bodyPr/>
                    <a:lstStyle/>
                    <a:p>
                      <a:pPr marL="180000" marR="0" lvl="0" indent="0" algn="r" defTabSz="914400" rtl="1" eaLnBrk="1" fontAlgn="auto" latinLnBrk="0" hangingPunct="1">
                        <a:lnSpc>
                          <a:spcPct val="100000"/>
                        </a:lnSpc>
                        <a:spcBef>
                          <a:spcPts val="0"/>
                        </a:spcBef>
                        <a:spcAft>
                          <a:spcPts val="0"/>
                        </a:spcAft>
                        <a:buClrTx/>
                        <a:buSzTx/>
                        <a:buFontTx/>
                        <a:buNone/>
                        <a:tabLst/>
                        <a:defRPr/>
                      </a:pPr>
                      <a:r>
                        <a:rPr lang="ar-DZ" sz="1700" b="1" noProof="0" dirty="0">
                          <a:solidFill>
                            <a:srgbClr val="292662"/>
                          </a:solidFill>
                          <a:latin typeface="Ubuntu Light" panose="020B0304030602030204" pitchFamily="34" charset="0"/>
                          <a:rtl/>
                        </a:rPr>
                        <a:t>من </a:t>
                      </a:r>
                      <a:r>
                        <a:rPr lang="ar-DZ" sz="1700" b="1" noProof="0" dirty="0">
                          <a:solidFill>
                            <a:srgbClr val="292662"/>
                          </a:solidFill>
                          <a:latin typeface="Ubuntu Light" panose="020B0304030602030204" pitchFamily="34" charset="0"/>
                          <a:rtl val="0"/>
                        </a:rPr>
                        <a:t>14:30</a:t>
                      </a:r>
                      <a:r>
                        <a:rPr lang="ar-DZ" sz="1700" b="1" noProof="0" dirty="0">
                          <a:solidFill>
                            <a:srgbClr val="292662"/>
                          </a:solidFill>
                          <a:latin typeface="Ubuntu Light" panose="020B0304030602030204" pitchFamily="34" charset="0"/>
                          <a:rtl/>
                        </a:rPr>
                        <a:t> إلى </a:t>
                      </a:r>
                      <a:r>
                        <a:rPr lang="ar-DZ" sz="1700" b="1" noProof="0" dirty="0">
                          <a:solidFill>
                            <a:srgbClr val="292662"/>
                          </a:solidFill>
                          <a:latin typeface="Ubuntu Light" panose="020B0304030602030204" pitchFamily="34" charset="0"/>
                          <a:rtl val="0"/>
                        </a:rPr>
                        <a:t>15:00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tc>
                  <a:txBody>
                    <a:bodyPr/>
                    <a:lstStyle/>
                    <a:p>
                      <a:pPr marL="182880" marR="0" lvl="0" indent="0" algn="r" defTabSz="914400" rtl="1" eaLnBrk="1" fontAlgn="auto" latinLnBrk="0" hangingPunct="1">
                        <a:lnSpc>
                          <a:spcPct val="100000"/>
                        </a:lnSpc>
                        <a:spcBef>
                          <a:spcPts val="0"/>
                        </a:spcBef>
                        <a:spcAft>
                          <a:spcPts val="0"/>
                        </a:spcAft>
                        <a:buClrTx/>
                        <a:buSzTx/>
                        <a:buFontTx/>
                        <a:buNone/>
                        <a:tabLst/>
                        <a:defRPr/>
                      </a:pPr>
                      <a:r>
                        <a:rPr lang="ar-DZ" sz="1700" b="0" i="1" noProof="0" dirty="0">
                          <a:solidFill>
                            <a:srgbClr val="292662"/>
                          </a:solidFill>
                          <a:latin typeface="Ubuntu" panose="020B0504030602030204" pitchFamily="34" charset="0"/>
                          <a:rtl/>
                        </a:rPr>
                        <a:t>جلسة تمارين لتنشيط اللياقة البدنية واستراحة خارجية</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extLst>
                  <a:ext uri="{0D108BD9-81ED-4DB2-BD59-A6C34878D82A}">
                    <a16:rowId xmlns:a16="http://schemas.microsoft.com/office/drawing/2014/main" val="3151498184"/>
                  </a:ext>
                </a:extLst>
              </a:tr>
              <a:tr h="468000">
                <a:tc>
                  <a:txBody>
                    <a:bodyPr/>
                    <a:lstStyle/>
                    <a:p>
                      <a:pPr marL="180000" marR="0" lvl="0" indent="0" algn="r" defTabSz="914400" rtl="1" eaLnBrk="1" fontAlgn="auto" latinLnBrk="0" hangingPunct="1">
                        <a:lnSpc>
                          <a:spcPct val="100000"/>
                        </a:lnSpc>
                        <a:spcBef>
                          <a:spcPts val="0"/>
                        </a:spcBef>
                        <a:spcAft>
                          <a:spcPts val="0"/>
                        </a:spcAft>
                        <a:buClrTx/>
                        <a:buSzTx/>
                        <a:buFontTx/>
                        <a:buNone/>
                        <a:tabLst/>
                        <a:defRPr/>
                      </a:pPr>
                      <a:r>
                        <a:rPr lang="ar-DZ" sz="1700" b="1" noProof="0" dirty="0">
                          <a:solidFill>
                            <a:srgbClr val="292662"/>
                          </a:solidFill>
                          <a:latin typeface="Ubuntu Light" panose="020B0304030602030204" pitchFamily="34" charset="0"/>
                          <a:rtl/>
                        </a:rPr>
                        <a:t>من </a:t>
                      </a:r>
                      <a:r>
                        <a:rPr lang="ar-DZ" sz="1700" b="1" noProof="0" dirty="0">
                          <a:solidFill>
                            <a:srgbClr val="292662"/>
                          </a:solidFill>
                          <a:latin typeface="Ubuntu Light" panose="020B0304030602030204" pitchFamily="34" charset="0"/>
                          <a:rtl val="0"/>
                        </a:rPr>
                        <a:t>15:00</a:t>
                      </a:r>
                      <a:r>
                        <a:rPr lang="ar-DZ" sz="1700" b="1" noProof="0" dirty="0">
                          <a:solidFill>
                            <a:srgbClr val="292662"/>
                          </a:solidFill>
                          <a:latin typeface="Ubuntu Light" panose="020B0304030602030204" pitchFamily="34" charset="0"/>
                          <a:rtl/>
                        </a:rPr>
                        <a:t> إلى </a:t>
                      </a:r>
                      <a:r>
                        <a:rPr lang="ar-DZ" sz="1700" b="1" noProof="0" dirty="0">
                          <a:solidFill>
                            <a:srgbClr val="292662"/>
                          </a:solidFill>
                          <a:latin typeface="Ubuntu Light" panose="020B0304030602030204" pitchFamily="34" charset="0"/>
                          <a:rtl val="0"/>
                        </a:rPr>
                        <a:t>16:00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r" defTabSz="914400" rtl="1" eaLnBrk="1" fontAlgn="auto" latinLnBrk="0" hangingPunct="1">
                        <a:lnSpc>
                          <a:spcPct val="100000"/>
                        </a:lnSpc>
                        <a:spcBef>
                          <a:spcPts val="0"/>
                        </a:spcBef>
                        <a:spcAft>
                          <a:spcPts val="0"/>
                        </a:spcAft>
                        <a:buClrTx/>
                        <a:buSzTx/>
                        <a:buFontTx/>
                        <a:buNone/>
                        <a:tabLst/>
                        <a:defRPr/>
                      </a:pPr>
                      <a:r>
                        <a:rPr lang="ar-DZ" sz="1700" b="0" noProof="0" dirty="0">
                          <a:solidFill>
                            <a:schemeClr val="tx1"/>
                          </a:solidFill>
                          <a:latin typeface="Ubuntu Light" panose="020B0304030602030204" pitchFamily="34" charset="0"/>
                          <a:rtl/>
                        </a:rPr>
                        <a:t>كلمة الضيف</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237916"/>
                  </a:ext>
                </a:extLst>
              </a:tr>
            </a:tbl>
          </a:graphicData>
        </a:graphic>
      </p:graphicFrame>
      <p:sp>
        <p:nvSpPr>
          <p:cNvPr id="3" name="TextBox 2">
            <a:extLst>
              <a:ext uri="{FF2B5EF4-FFF2-40B4-BE49-F238E27FC236}">
                <a16:creationId xmlns:a16="http://schemas.microsoft.com/office/drawing/2014/main" id="{06E4DACE-30E8-7C96-4992-4B18E706A6D7}"/>
              </a:ext>
            </a:extLst>
          </p:cNvPr>
          <p:cNvSpPr txBox="1"/>
          <p:nvPr/>
        </p:nvSpPr>
        <p:spPr>
          <a:xfrm>
            <a:off x="368300" y="1292254"/>
            <a:ext cx="2006600" cy="1077218"/>
          </a:xfrm>
          <a:prstGeom prst="rect">
            <a:avLst/>
          </a:prstGeom>
          <a:noFill/>
        </p:spPr>
        <p:txBody>
          <a:bodyPr wrap="square" rtlCol="1">
            <a:spAutoFit/>
          </a:bodyPr>
          <a:lstStyle/>
          <a:p>
            <a:pPr algn="ctr" rtl="1"/>
            <a:r>
              <a:rPr lang="ar-xm" sz="3200" b="1" dirty="0">
                <a:solidFill>
                  <a:srgbClr val="F6891F"/>
                </a:solidFill>
                <a:latin typeface="Arial" panose="020B0604020202020204" pitchFamily="34" charset="0"/>
                <a:cs typeface="Arial" panose="020B0604020202020204" pitchFamily="34" charset="0"/>
                <a:rtl/>
              </a:rPr>
              <a:t>جدول أعمال الاجتماع</a:t>
            </a:r>
            <a:endParaRPr lang="en-US" sz="3200" b="1" dirty="0">
              <a:solidFill>
                <a:srgbClr val="F6891F"/>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F68D896-81CC-A6D0-FBB5-79C8833B3B11}"/>
              </a:ext>
            </a:extLst>
          </p:cNvPr>
          <p:cNvSpPr txBox="1"/>
          <p:nvPr/>
        </p:nvSpPr>
        <p:spPr>
          <a:xfrm>
            <a:off x="5726430" y="1369198"/>
            <a:ext cx="5727700" cy="461665"/>
          </a:xfrm>
          <a:prstGeom prst="rect">
            <a:avLst/>
          </a:prstGeom>
          <a:noFill/>
        </p:spPr>
        <p:txBody>
          <a:bodyPr wrap="square" rtlCol="1">
            <a:spAutoFit/>
          </a:bodyPr>
          <a:lstStyle/>
          <a:p>
            <a:pPr algn="r" rtl="1"/>
            <a:r>
              <a:rPr lang="ar-xm" sz="2400" b="1" dirty="0">
                <a:solidFill>
                  <a:srgbClr val="292662"/>
                </a:solidFill>
                <a:latin typeface="Ubuntu" panose="020B0504030602030204" pitchFamily="34" charset="0"/>
                <a:rtl/>
              </a:rPr>
              <a:t>اليوم الأول</a:t>
            </a:r>
          </a:p>
        </p:txBody>
      </p:sp>
    </p:spTree>
    <p:extLst>
      <p:ext uri="{BB962C8B-B14F-4D97-AF65-F5344CB8AC3E}">
        <p14:creationId xmlns:p14="http://schemas.microsoft.com/office/powerpoint/2010/main" val="4260039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E7A98-CE58-14FC-75BC-95BCAFF8D104}"/>
            </a:ext>
          </a:extLst>
        </p:cNvPr>
        <p:cNvGrpSpPr/>
        <p:nvPr/>
      </p:nvGrpSpPr>
      <p:grpSpPr>
        <a:xfrm>
          <a:off x="0" y="0"/>
          <a:ext cx="0" cy="0"/>
          <a:chOff x="0" y="0"/>
          <a:chExt cx="0" cy="0"/>
        </a:xfrm>
      </p:grpSpPr>
      <p:grpSp>
        <p:nvGrpSpPr>
          <p:cNvPr id="29" name="Group 28">
            <a:extLst>
              <a:ext uri="{FF2B5EF4-FFF2-40B4-BE49-F238E27FC236}">
                <a16:creationId xmlns:a16="http://schemas.microsoft.com/office/drawing/2014/main" id="{9246B6CD-8F98-6AD6-5516-769FAFD019E1}"/>
              </a:ext>
            </a:extLst>
          </p:cNvPr>
          <p:cNvGrpSpPr/>
          <p:nvPr/>
        </p:nvGrpSpPr>
        <p:grpSpPr>
          <a:xfrm>
            <a:off x="342970" y="1592544"/>
            <a:ext cx="12026830" cy="642656"/>
            <a:chOff x="342970" y="1592544"/>
            <a:chExt cx="12026830" cy="642656"/>
          </a:xfrm>
        </p:grpSpPr>
        <p:sp>
          <p:nvSpPr>
            <p:cNvPr id="16" name="Rectangle: Rounded Corners 15">
              <a:extLst>
                <a:ext uri="{FF2B5EF4-FFF2-40B4-BE49-F238E27FC236}">
                  <a16:creationId xmlns:a16="http://schemas.microsoft.com/office/drawing/2014/main" id="{A7B42107-147F-D73D-2110-0E5ABA313889}"/>
                </a:ext>
              </a:extLst>
            </p:cNvPr>
            <p:cNvSpPr/>
            <p:nvPr/>
          </p:nvSpPr>
          <p:spPr>
            <a:xfrm>
              <a:off x="6832600" y="1592544"/>
              <a:ext cx="5537200" cy="642656"/>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9" name="Rectangle: Rounded Corners 8">
              <a:extLst>
                <a:ext uri="{FF2B5EF4-FFF2-40B4-BE49-F238E27FC236}">
                  <a16:creationId xmlns:a16="http://schemas.microsoft.com/office/drawing/2014/main" id="{86AA2779-4C1D-B685-4FD5-C16B60439538}"/>
                </a:ext>
              </a:extLst>
            </p:cNvPr>
            <p:cNvSpPr/>
            <p:nvPr/>
          </p:nvSpPr>
          <p:spPr>
            <a:xfrm>
              <a:off x="342970" y="1592544"/>
              <a:ext cx="6489630" cy="642656"/>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7" name="TextBox 6">
              <a:extLst>
                <a:ext uri="{FF2B5EF4-FFF2-40B4-BE49-F238E27FC236}">
                  <a16:creationId xmlns:a16="http://schemas.microsoft.com/office/drawing/2014/main" id="{08C5C965-E714-721D-423A-60904BB8DE2A}"/>
                </a:ext>
              </a:extLst>
            </p:cNvPr>
            <p:cNvSpPr txBox="1"/>
            <p:nvPr/>
          </p:nvSpPr>
          <p:spPr>
            <a:xfrm>
              <a:off x="7109321" y="1592544"/>
              <a:ext cx="4245615" cy="623248"/>
            </a:xfrm>
            <a:prstGeom prst="rect">
              <a:avLst/>
            </a:prstGeom>
            <a:noFill/>
          </p:spPr>
          <p:txBody>
            <a:bodyPr wrap="square" rtlCol="1">
              <a:spAutoFit/>
            </a:bodyPr>
            <a:lstStyle/>
            <a:p>
              <a:pPr algn="r" rtl="1">
                <a:spcAft>
                  <a:spcPts val="200"/>
                </a:spcAft>
              </a:pPr>
              <a:r>
                <a:rPr lang="ar-xm" sz="1600" b="1" dirty="0">
                  <a:solidFill>
                    <a:srgbClr val="F6891F"/>
                  </a:solidFill>
                  <a:latin typeface="Ubuntu" panose="020B0504030602030204" pitchFamily="34" charset="0"/>
                  <a:rtl/>
                </a:rPr>
                <a:t>عرض المشكلة أو نقطة الضعف</a:t>
              </a:r>
            </a:p>
            <a:p>
              <a:pPr algn="r" rtl="1">
                <a:spcAft>
                  <a:spcPts val="200"/>
                </a:spcAft>
              </a:pPr>
              <a:r>
                <a:rPr lang="ar-xm" sz="1600" dirty="0">
                  <a:solidFill>
                    <a:srgbClr val="292662"/>
                  </a:solidFill>
                  <a:latin typeface="Ubuntu" panose="020B0504030602030204" pitchFamily="34" charset="0"/>
                  <a:rtl/>
                </a:rPr>
                <a:t>كانت موسكان تعتمد على والدتها وتتشبث بها بدرجة كبيرة</a:t>
              </a:r>
            </a:p>
          </p:txBody>
        </p:sp>
        <p:pic>
          <p:nvPicPr>
            <p:cNvPr id="24" name="Graphic 23">
              <a:extLst>
                <a:ext uri="{FF2B5EF4-FFF2-40B4-BE49-F238E27FC236}">
                  <a16:creationId xmlns:a16="http://schemas.microsoft.com/office/drawing/2014/main" id="{6FB69FD1-987F-9332-FA15-F1B935196E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642206" y="1739536"/>
              <a:ext cx="347725" cy="347725"/>
            </a:xfrm>
            <a:prstGeom prst="rect">
              <a:avLst/>
            </a:prstGeom>
          </p:spPr>
        </p:pic>
      </p:grpSp>
      <p:grpSp>
        <p:nvGrpSpPr>
          <p:cNvPr id="31" name="Group 30">
            <a:extLst>
              <a:ext uri="{FF2B5EF4-FFF2-40B4-BE49-F238E27FC236}">
                <a16:creationId xmlns:a16="http://schemas.microsoft.com/office/drawing/2014/main" id="{23D6C4B5-3980-5C20-99BF-4EC196F52E05}"/>
              </a:ext>
            </a:extLst>
          </p:cNvPr>
          <p:cNvGrpSpPr/>
          <p:nvPr/>
        </p:nvGrpSpPr>
        <p:grpSpPr>
          <a:xfrm>
            <a:off x="342970" y="5438855"/>
            <a:ext cx="12026830" cy="883931"/>
            <a:chOff x="342970" y="5438855"/>
            <a:chExt cx="12026830" cy="883931"/>
          </a:xfrm>
        </p:grpSpPr>
        <p:sp>
          <p:nvSpPr>
            <p:cNvPr id="14" name="Rectangle: Rounded Corners 13">
              <a:extLst>
                <a:ext uri="{FF2B5EF4-FFF2-40B4-BE49-F238E27FC236}">
                  <a16:creationId xmlns:a16="http://schemas.microsoft.com/office/drawing/2014/main" id="{B89BBF9C-9700-D8DF-18D3-8CC11605A620}"/>
                </a:ext>
              </a:extLst>
            </p:cNvPr>
            <p:cNvSpPr/>
            <p:nvPr/>
          </p:nvSpPr>
          <p:spPr>
            <a:xfrm>
              <a:off x="6832600" y="5452884"/>
              <a:ext cx="5537200" cy="869902"/>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11" name="Rectangle: Rounded Corners 10">
              <a:extLst>
                <a:ext uri="{FF2B5EF4-FFF2-40B4-BE49-F238E27FC236}">
                  <a16:creationId xmlns:a16="http://schemas.microsoft.com/office/drawing/2014/main" id="{2BF7EBC4-7CE2-2D36-1E2A-94892519D131}"/>
                </a:ext>
              </a:extLst>
            </p:cNvPr>
            <p:cNvSpPr/>
            <p:nvPr/>
          </p:nvSpPr>
          <p:spPr>
            <a:xfrm>
              <a:off x="342970" y="5452884"/>
              <a:ext cx="6489630" cy="869902"/>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13" name="TextBox 12">
              <a:extLst>
                <a:ext uri="{FF2B5EF4-FFF2-40B4-BE49-F238E27FC236}">
                  <a16:creationId xmlns:a16="http://schemas.microsoft.com/office/drawing/2014/main" id="{6EBD8200-75B2-4537-2F28-AE3884D3228B}"/>
                </a:ext>
              </a:extLst>
            </p:cNvPr>
            <p:cNvSpPr txBox="1"/>
            <p:nvPr/>
          </p:nvSpPr>
          <p:spPr>
            <a:xfrm>
              <a:off x="7109322" y="5438855"/>
              <a:ext cx="4136432" cy="856645"/>
            </a:xfrm>
            <a:prstGeom prst="rect">
              <a:avLst/>
            </a:prstGeom>
            <a:noFill/>
          </p:spPr>
          <p:txBody>
            <a:bodyPr wrap="square" rtlCol="1">
              <a:spAutoFit/>
            </a:bodyPr>
            <a:lstStyle/>
            <a:p>
              <a:pPr algn="r" rtl="1">
                <a:spcAft>
                  <a:spcPts val="200"/>
                </a:spcAft>
              </a:pPr>
              <a:r>
                <a:rPr lang="ar-xm" sz="1600" b="1" dirty="0">
                  <a:solidFill>
                    <a:srgbClr val="F6891F"/>
                  </a:solidFill>
                  <a:latin typeface="Ubuntu" panose="020B0504030602030204" pitchFamily="34" charset="0"/>
                  <a:rtl/>
                </a:rPr>
                <a:t>إظهار التأثير ذي الأهمية</a:t>
              </a:r>
            </a:p>
            <a:p>
              <a:pPr algn="r" rtl="1">
                <a:spcAft>
                  <a:spcPts val="200"/>
                </a:spcAft>
              </a:pPr>
              <a:r>
                <a:rPr lang="ar-xm" sz="1600" dirty="0">
                  <a:solidFill>
                    <a:srgbClr val="292662"/>
                  </a:solidFill>
                  <a:latin typeface="Ubuntu" panose="020B0504030602030204" pitchFamily="34" charset="0"/>
                  <a:rtl/>
                </a:rPr>
                <a:t>أظهرت موسكان ثقتها في نفسها واستقلاليتها واعتمادها على نفسها وحقَّقت نجاحًا في حياتها.</a:t>
              </a:r>
            </a:p>
          </p:txBody>
        </p:sp>
        <p:pic>
          <p:nvPicPr>
            <p:cNvPr id="26" name="Graphic 25">
              <a:extLst>
                <a:ext uri="{FF2B5EF4-FFF2-40B4-BE49-F238E27FC236}">
                  <a16:creationId xmlns:a16="http://schemas.microsoft.com/office/drawing/2014/main" id="{EFEBD757-2AEE-FD31-A7DE-DFDA75EE74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642207" y="5713972"/>
              <a:ext cx="347725" cy="347725"/>
            </a:xfrm>
            <a:prstGeom prst="rect">
              <a:avLst/>
            </a:prstGeom>
          </p:spPr>
        </p:pic>
      </p:grpSp>
      <p:grpSp>
        <p:nvGrpSpPr>
          <p:cNvPr id="30" name="Group 29">
            <a:extLst>
              <a:ext uri="{FF2B5EF4-FFF2-40B4-BE49-F238E27FC236}">
                <a16:creationId xmlns:a16="http://schemas.microsoft.com/office/drawing/2014/main" id="{EA4F7BDF-DBC3-5547-5A80-0FEC2260DEAC}"/>
              </a:ext>
            </a:extLst>
          </p:cNvPr>
          <p:cNvGrpSpPr/>
          <p:nvPr/>
        </p:nvGrpSpPr>
        <p:grpSpPr>
          <a:xfrm>
            <a:off x="342970" y="2371828"/>
            <a:ext cx="12026830" cy="2893628"/>
            <a:chOff x="342970" y="2371828"/>
            <a:chExt cx="12026830" cy="2893628"/>
          </a:xfrm>
        </p:grpSpPr>
        <p:sp>
          <p:nvSpPr>
            <p:cNvPr id="15" name="Rectangle: Rounded Corners 14">
              <a:extLst>
                <a:ext uri="{FF2B5EF4-FFF2-40B4-BE49-F238E27FC236}">
                  <a16:creationId xmlns:a16="http://schemas.microsoft.com/office/drawing/2014/main" id="{80D19E69-4F75-C600-B24E-F8052E134542}"/>
                </a:ext>
              </a:extLst>
            </p:cNvPr>
            <p:cNvSpPr/>
            <p:nvPr/>
          </p:nvSpPr>
          <p:spPr>
            <a:xfrm>
              <a:off x="6832600" y="2371828"/>
              <a:ext cx="5537200" cy="2893628"/>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10" name="Rectangle: Rounded Corners 9">
              <a:extLst>
                <a:ext uri="{FF2B5EF4-FFF2-40B4-BE49-F238E27FC236}">
                  <a16:creationId xmlns:a16="http://schemas.microsoft.com/office/drawing/2014/main" id="{7A9733AC-5ED9-89E5-840F-5F7163220B95}"/>
                </a:ext>
              </a:extLst>
            </p:cNvPr>
            <p:cNvSpPr/>
            <p:nvPr/>
          </p:nvSpPr>
          <p:spPr>
            <a:xfrm>
              <a:off x="342970" y="2371828"/>
              <a:ext cx="6489630" cy="2893628"/>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12" name="TextBox 11">
              <a:extLst>
                <a:ext uri="{FF2B5EF4-FFF2-40B4-BE49-F238E27FC236}">
                  <a16:creationId xmlns:a16="http://schemas.microsoft.com/office/drawing/2014/main" id="{C1D5F8CB-2696-E44A-0764-5BFCCE84732E}"/>
                </a:ext>
              </a:extLst>
            </p:cNvPr>
            <p:cNvSpPr txBox="1"/>
            <p:nvPr/>
          </p:nvSpPr>
          <p:spPr>
            <a:xfrm>
              <a:off x="7109321" y="3207143"/>
              <a:ext cx="4245615" cy="856645"/>
            </a:xfrm>
            <a:prstGeom prst="rect">
              <a:avLst/>
            </a:prstGeom>
            <a:noFill/>
          </p:spPr>
          <p:txBody>
            <a:bodyPr wrap="square" rtlCol="1">
              <a:spAutoFit/>
            </a:bodyPr>
            <a:lstStyle/>
            <a:p>
              <a:pPr algn="r" rtl="1">
                <a:spcAft>
                  <a:spcPts val="200"/>
                </a:spcAft>
              </a:pPr>
              <a:r>
                <a:rPr lang="ar-xm" sz="1600" b="1" dirty="0">
                  <a:solidFill>
                    <a:srgbClr val="F6891F"/>
                  </a:solidFill>
                  <a:latin typeface="Ubuntu" panose="020B0504030602030204" pitchFamily="34" charset="0"/>
                  <a:rtl/>
                </a:rPr>
                <a:t>وصف العمل الذي قدَّمه الأولمبياد الخاص للمساعدة بوضوح</a:t>
              </a:r>
            </a:p>
            <a:p>
              <a:pPr algn="r" rtl="1">
                <a:spcAft>
                  <a:spcPts val="200"/>
                </a:spcAft>
              </a:pPr>
              <a:r>
                <a:rPr lang="ar-xm" sz="1600" dirty="0">
                  <a:solidFill>
                    <a:srgbClr val="292662"/>
                  </a:solidFill>
                  <a:latin typeface="Ubuntu" panose="020B0504030602030204" pitchFamily="34" charset="0"/>
                  <a:rtl/>
                </a:rPr>
                <a:t>قدَّم المدرِّبون لها التوجيهات وساعدوها في الثقة في نفسها. شجَّعها فريق العمل على الاستقلالية.</a:t>
              </a:r>
            </a:p>
          </p:txBody>
        </p:sp>
        <p:pic>
          <p:nvPicPr>
            <p:cNvPr id="25" name="Graphic 24">
              <a:extLst>
                <a:ext uri="{FF2B5EF4-FFF2-40B4-BE49-F238E27FC236}">
                  <a16:creationId xmlns:a16="http://schemas.microsoft.com/office/drawing/2014/main" id="{A04011F2-C3A9-D09A-392A-A680AD31B0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642207" y="3644779"/>
              <a:ext cx="347725" cy="347725"/>
            </a:xfrm>
            <a:prstGeom prst="rect">
              <a:avLst/>
            </a:prstGeom>
          </p:spPr>
        </p:pic>
      </p:grpSp>
      <p:sp>
        <p:nvSpPr>
          <p:cNvPr id="2" name="Text Placeholder 1">
            <a:extLst>
              <a:ext uri="{FF2B5EF4-FFF2-40B4-BE49-F238E27FC236}">
                <a16:creationId xmlns:a16="http://schemas.microsoft.com/office/drawing/2014/main" id="{4A132074-96D6-1408-5152-C17CAA93BFAF}"/>
              </a:ext>
            </a:extLst>
          </p:cNvPr>
          <p:cNvSpPr>
            <a:spLocks noGrp="1"/>
          </p:cNvSpPr>
          <p:nvPr>
            <p:ph type="body" sz="quarter" idx="11"/>
          </p:nvPr>
        </p:nvSpPr>
        <p:spPr/>
        <p:txBody>
          <a:bodyPr rtlCol="1"/>
          <a:lstStyle/>
          <a:p>
            <a:pPr marL="0" marR="0" lvl="0" indent="0" algn="r" defTabSz="914400" rtl="1" eaLnBrk="1" fontAlgn="auto" latinLnBrk="0" hangingPunct="1">
              <a:lnSpc>
                <a:spcPct val="90000"/>
              </a:lnSpc>
              <a:spcBef>
                <a:spcPts val="0"/>
              </a:spcBef>
              <a:spcAft>
                <a:spcPts val="0"/>
              </a:spcAft>
              <a:buClrTx/>
              <a:buSzTx/>
              <a:buFont typeface="Arial" panose="020B0604020202020204" pitchFamily="34" charset="0"/>
              <a:buNone/>
              <a:tabLst/>
              <a:defRPr/>
            </a:pPr>
            <a:r>
              <a:rPr kumimoji="0" lang="ar-xm"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tl/>
              </a:rPr>
              <a:t>سرد قصص التأثير</a:t>
            </a:r>
          </a:p>
        </p:txBody>
      </p:sp>
      <p:sp>
        <p:nvSpPr>
          <p:cNvPr id="4" name="Text Placeholder 3">
            <a:extLst>
              <a:ext uri="{FF2B5EF4-FFF2-40B4-BE49-F238E27FC236}">
                <a16:creationId xmlns:a16="http://schemas.microsoft.com/office/drawing/2014/main" id="{37D137B3-4E89-C582-92B0-2B92A7D5D5EE}"/>
              </a:ext>
            </a:extLst>
          </p:cNvPr>
          <p:cNvSpPr>
            <a:spLocks noGrp="1"/>
          </p:cNvSpPr>
          <p:nvPr>
            <p:ph type="body" sz="quarter" idx="13"/>
          </p:nvPr>
        </p:nvSpPr>
        <p:spPr/>
        <p:txBody>
          <a:bodyPr rtlCol="1"/>
          <a:lstStyle/>
          <a:p>
            <a:pPr rtl="1"/>
            <a:r>
              <a:rPr lang="ar-xm" dirty="0">
                <a:rtl/>
              </a:rPr>
              <a:t>اليوم الأول</a:t>
            </a:r>
          </a:p>
        </p:txBody>
      </p:sp>
      <p:sp>
        <p:nvSpPr>
          <p:cNvPr id="5" name="TextBox 4">
            <a:extLst>
              <a:ext uri="{FF2B5EF4-FFF2-40B4-BE49-F238E27FC236}">
                <a16:creationId xmlns:a16="http://schemas.microsoft.com/office/drawing/2014/main" id="{7DD1DE81-10CA-368D-7FD2-EA7A6126AC7C}"/>
              </a:ext>
            </a:extLst>
          </p:cNvPr>
          <p:cNvSpPr txBox="1"/>
          <p:nvPr/>
        </p:nvSpPr>
        <p:spPr>
          <a:xfrm>
            <a:off x="724076" y="1743619"/>
            <a:ext cx="5651324" cy="4548938"/>
          </a:xfrm>
          <a:prstGeom prst="rect">
            <a:avLst/>
          </a:prstGeom>
          <a:noFill/>
        </p:spPr>
        <p:txBody>
          <a:bodyPr wrap="square" rtlCol="1">
            <a:spAutoFit/>
          </a:bodyPr>
          <a:lstStyle/>
          <a:p>
            <a:pPr algn="r" rtl="1">
              <a:lnSpc>
                <a:spcPct val="120000"/>
              </a:lnSpc>
              <a:spcAft>
                <a:spcPts val="800"/>
              </a:spcAft>
            </a:pPr>
            <a:r>
              <a:rPr lang="ar-xm" sz="1600" dirty="0">
                <a:solidFill>
                  <a:srgbClr val="292662"/>
                </a:solidFill>
                <a:latin typeface="Ubuntu" panose="020B0504030602030204" pitchFamily="34" charset="0"/>
                <a:rtl/>
              </a:rPr>
              <a:t>كانت موسكان تعتمد على والدتها بدرجة كبيرة.</a:t>
            </a:r>
            <a:endParaRPr lang="en-IN" sz="1600" dirty="0">
              <a:solidFill>
                <a:srgbClr val="292662"/>
              </a:solidFill>
              <a:latin typeface="Ubuntu" panose="020B0504030602030204" pitchFamily="34" charset="0"/>
              <a:rtl/>
            </a:endParaRPr>
          </a:p>
          <a:p>
            <a:pPr algn="r" rtl="1">
              <a:lnSpc>
                <a:spcPct val="120000"/>
              </a:lnSpc>
              <a:spcAft>
                <a:spcPts val="800"/>
              </a:spcAft>
            </a:pPr>
            <a:endParaRPr lang="ar-xm" sz="1600" dirty="0">
              <a:solidFill>
                <a:srgbClr val="292662"/>
              </a:solidFill>
              <a:latin typeface="Ubuntu" panose="020B0504030602030204" pitchFamily="34" charset="0"/>
              <a:rtl/>
            </a:endParaRPr>
          </a:p>
          <a:p>
            <a:pPr algn="r" rtl="1">
              <a:lnSpc>
                <a:spcPct val="120000"/>
              </a:lnSpc>
              <a:spcAft>
                <a:spcPts val="800"/>
              </a:spcAft>
            </a:pPr>
            <a:r>
              <a:rPr lang="ar-xm" sz="1600" dirty="0">
                <a:solidFill>
                  <a:srgbClr val="F7F5E8"/>
                </a:solidFill>
                <a:highlight>
                  <a:srgbClr val="292662"/>
                </a:highlight>
                <a:latin typeface="Ubuntu" panose="020B0504030602030204" pitchFamily="34" charset="0"/>
                <a:rtl/>
              </a:rPr>
              <a:t>لكن زادت ثقتها بنفسها بعد ذلك عندما قدَّم لها مدرِّبو الأولمبياد الخاص توجيهات خلال التدريبات في رفع الأثقال. شجَّعوها على بذل قصارى جهدها دومًا.</a:t>
            </a:r>
            <a:r>
              <a:rPr lang="ar-xm" sz="1600" dirty="0">
                <a:solidFill>
                  <a:srgbClr val="292662"/>
                </a:solidFill>
                <a:latin typeface="Ubuntu" panose="020B0504030602030204" pitchFamily="34" charset="0"/>
                <a:rtl/>
              </a:rPr>
              <a:t>أدى ذلك إلى إشعال روح المنافسة لدى موسكان، وأصبحت لاعبة بارعة في رفع الأثقال.</a:t>
            </a:r>
          </a:p>
          <a:p>
            <a:pPr algn="r" rtl="1">
              <a:lnSpc>
                <a:spcPct val="120000"/>
              </a:lnSpc>
              <a:spcAft>
                <a:spcPts val="800"/>
              </a:spcAft>
            </a:pPr>
            <a:r>
              <a:rPr lang="ar-xm" sz="1600" dirty="0">
                <a:solidFill>
                  <a:srgbClr val="292662"/>
                </a:solidFill>
                <a:latin typeface="Ubuntu" panose="020B0504030602030204" pitchFamily="34" charset="0"/>
                <a:rtl/>
              </a:rPr>
              <a:t>منحتها قدرتها الرياضية فرصةً للسفر للمشاركة في البطولات الرياضية. </a:t>
            </a:r>
            <a:r>
              <a:rPr lang="ar-xm" sz="1600" dirty="0">
                <a:solidFill>
                  <a:srgbClr val="F7F5E8"/>
                </a:solidFill>
                <a:highlight>
                  <a:srgbClr val="292662"/>
                </a:highlight>
                <a:latin typeface="Ubuntu" panose="020B0504030602030204" pitchFamily="34" charset="0"/>
                <a:rtl/>
              </a:rPr>
              <a:t>شجَّعها فريق عمل الأولمبياد الخاص على إنجاز الأمور بنفسها. نظرًا لكونها رافعة أثقال، لم تواجه أي صعوبة في حمل أمتعتها. منحها التواجد بمفردها بعيدًا عن أسرتها مزيدًا من القدرة والاستقلالية.</a:t>
            </a:r>
            <a:endParaRPr lang="en-IN" sz="1600" dirty="0">
              <a:solidFill>
                <a:srgbClr val="F7F5E8"/>
              </a:solidFill>
              <a:highlight>
                <a:srgbClr val="292662"/>
              </a:highlight>
              <a:latin typeface="Ubuntu" panose="020B0504030602030204" pitchFamily="34" charset="0"/>
              <a:rtl/>
            </a:endParaRPr>
          </a:p>
          <a:p>
            <a:pPr algn="r" rtl="1">
              <a:lnSpc>
                <a:spcPct val="120000"/>
              </a:lnSpc>
              <a:spcAft>
                <a:spcPts val="800"/>
              </a:spcAft>
            </a:pPr>
            <a:endParaRPr lang="en-IN" sz="1600" dirty="0">
              <a:solidFill>
                <a:srgbClr val="F7F5E8"/>
              </a:solidFill>
              <a:highlight>
                <a:srgbClr val="292662"/>
              </a:highlight>
              <a:latin typeface="Ubuntu" panose="020B0504030602030204" pitchFamily="34" charset="0"/>
              <a:rtl/>
            </a:endParaRPr>
          </a:p>
          <a:p>
            <a:pPr algn="r" rtl="1">
              <a:lnSpc>
                <a:spcPct val="120000"/>
              </a:lnSpc>
              <a:spcAft>
                <a:spcPts val="800"/>
              </a:spcAft>
            </a:pPr>
            <a:endParaRPr lang="ar-xm" sz="1600" dirty="0">
              <a:solidFill>
                <a:srgbClr val="F7F5E8"/>
              </a:solidFill>
              <a:latin typeface="Ubuntu" panose="020B0504030602030204" pitchFamily="34" charset="0"/>
              <a:rtl/>
            </a:endParaRPr>
          </a:p>
          <a:p>
            <a:pPr algn="r" rtl="1">
              <a:lnSpc>
                <a:spcPct val="120000"/>
              </a:lnSpc>
              <a:spcAft>
                <a:spcPts val="800"/>
              </a:spcAft>
            </a:pPr>
            <a:r>
              <a:rPr lang="ar-xm" sz="1600" dirty="0">
                <a:solidFill>
                  <a:srgbClr val="292662"/>
                </a:solidFill>
                <a:latin typeface="Ubuntu" panose="020B0504030602030204" pitchFamily="34" charset="0"/>
                <a:rtl/>
              </a:rPr>
              <a:t>أصبحت الآن فتاةً تتميز بمزيدٍ من الاستقلالية والاعتماد على النفس في المنزل وفي المجتمع. تفتخر والدتها بها كثيرًا.</a:t>
            </a:r>
          </a:p>
        </p:txBody>
      </p:sp>
      <p:sp>
        <p:nvSpPr>
          <p:cNvPr id="6" name="Text Placeholder 5"/>
          <p:cNvSpPr>
            <a:spLocks noGrp="1"/>
          </p:cNvSpPr>
          <p:nvPr>
            <p:ph type="body" sz="quarter" idx="12"/>
          </p:nvPr>
        </p:nvSpPr>
        <p:spPr/>
        <p:txBody>
          <a:bodyPr/>
          <a:lstStyle/>
          <a:p>
            <a:endParaRPr lang="en-IN"/>
          </a:p>
        </p:txBody>
      </p:sp>
      <p:sp>
        <p:nvSpPr>
          <p:cNvPr id="22"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36160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081C5-AE0C-BE39-4A1C-2FC90393E62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A489873-0192-24BD-ADC5-28623560565B}"/>
              </a:ext>
            </a:extLst>
          </p:cNvPr>
          <p:cNvSpPr>
            <a:spLocks noGrp="1"/>
          </p:cNvSpPr>
          <p:nvPr>
            <p:ph type="body" sz="quarter" idx="11"/>
          </p:nvPr>
        </p:nvSpPr>
        <p:spPr/>
        <p:txBody>
          <a:bodyPr rtlCol="1"/>
          <a:lstStyle/>
          <a:p>
            <a:pPr marL="0" marR="0" lvl="0" indent="0" algn="r" defTabSz="914400" rtl="1" eaLnBrk="1" fontAlgn="auto" latinLnBrk="0" hangingPunct="1">
              <a:lnSpc>
                <a:spcPct val="90000"/>
              </a:lnSpc>
              <a:spcBef>
                <a:spcPts val="0"/>
              </a:spcBef>
              <a:spcAft>
                <a:spcPts val="0"/>
              </a:spcAft>
              <a:buClrTx/>
              <a:buSzTx/>
              <a:buFont typeface="Arial" panose="020B0604020202020204" pitchFamily="34" charset="0"/>
              <a:buNone/>
              <a:tabLst/>
              <a:defRPr/>
            </a:pPr>
            <a:r>
              <a:rPr kumimoji="0" lang="ar-xm"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tl/>
              </a:rPr>
              <a:t>سرد قصص التأثير</a:t>
            </a:r>
          </a:p>
        </p:txBody>
      </p:sp>
      <p:sp>
        <p:nvSpPr>
          <p:cNvPr id="4" name="Text Placeholder 3">
            <a:extLst>
              <a:ext uri="{FF2B5EF4-FFF2-40B4-BE49-F238E27FC236}">
                <a16:creationId xmlns:a16="http://schemas.microsoft.com/office/drawing/2014/main" id="{9FD40E4E-4483-8B7A-B3E3-A919E518FF87}"/>
              </a:ext>
            </a:extLst>
          </p:cNvPr>
          <p:cNvSpPr>
            <a:spLocks noGrp="1"/>
          </p:cNvSpPr>
          <p:nvPr>
            <p:ph type="body" sz="quarter" idx="13"/>
          </p:nvPr>
        </p:nvSpPr>
        <p:spPr/>
        <p:txBody>
          <a:bodyPr rtlCol="1"/>
          <a:lstStyle/>
          <a:p>
            <a:pPr rtl="1"/>
            <a:r>
              <a:rPr lang="ar-xm" dirty="0">
                <a:rtl/>
              </a:rPr>
              <a:t>اليوم الأول</a:t>
            </a:r>
          </a:p>
        </p:txBody>
      </p:sp>
      <p:sp>
        <p:nvSpPr>
          <p:cNvPr id="5" name="TextBox 4">
            <a:extLst>
              <a:ext uri="{FF2B5EF4-FFF2-40B4-BE49-F238E27FC236}">
                <a16:creationId xmlns:a16="http://schemas.microsoft.com/office/drawing/2014/main" id="{E8FDD260-BAE6-0E89-86F5-F7E79E7839BC}"/>
              </a:ext>
            </a:extLst>
          </p:cNvPr>
          <p:cNvSpPr txBox="1"/>
          <p:nvPr/>
        </p:nvSpPr>
        <p:spPr>
          <a:xfrm>
            <a:off x="724075" y="1579845"/>
            <a:ext cx="6674251" cy="4645887"/>
          </a:xfrm>
          <a:prstGeom prst="rect">
            <a:avLst/>
          </a:prstGeom>
          <a:noFill/>
        </p:spPr>
        <p:txBody>
          <a:bodyPr wrap="square" rtlCol="1">
            <a:spAutoFit/>
          </a:bodyPr>
          <a:lstStyle/>
          <a:p>
            <a:pPr algn="r" rtl="1">
              <a:lnSpc>
                <a:spcPct val="120000"/>
              </a:lnSpc>
            </a:pPr>
            <a:r>
              <a:rPr lang="ar-xm" sz="1600" dirty="0">
                <a:solidFill>
                  <a:srgbClr val="292662"/>
                </a:solidFill>
                <a:latin typeface="Ubuntu" panose="020B0504030602030204" pitchFamily="34" charset="0"/>
                <a:rtl/>
              </a:rPr>
              <a:t>تتذكّر بولين بول الألم الذي تعرَّضت له بسبب التنمُّر عندما كانت تلميذة.</a:t>
            </a:r>
          </a:p>
          <a:p>
            <a:pPr algn="r" rtl="1">
              <a:lnSpc>
                <a:spcPct val="120000"/>
              </a:lnSpc>
            </a:pPr>
            <a:r>
              <a:rPr lang="ar-xm" sz="1600" dirty="0">
                <a:solidFill>
                  <a:srgbClr val="292662"/>
                </a:solidFill>
                <a:latin typeface="Ubuntu" panose="020B0504030602030204" pitchFamily="34" charset="0"/>
                <a:rtl/>
              </a:rPr>
              <a:t>كان زملاء بولين يسخرون منها بسبب عدم تمكُّنها من التعلُّم بسرعة مثل الآخرين بسبب إعاقتها الذهنية.</a:t>
            </a:r>
          </a:p>
          <a:p>
            <a:pPr algn="r" rtl="1">
              <a:lnSpc>
                <a:spcPct val="120000"/>
              </a:lnSpc>
            </a:pPr>
            <a:r>
              <a:rPr lang="ar-xm" sz="1600" dirty="0">
                <a:solidFill>
                  <a:srgbClr val="292662"/>
                </a:solidFill>
                <a:latin typeface="Ubuntu" panose="020B0504030602030204" pitchFamily="34" charset="0"/>
                <a:rtl/>
              </a:rPr>
              <a:t>كانت تعلم أن التعرُّض للتنمُّر لا يزال يمثِّل مشكلةً في المدارس القريبة منها في بابوا غينيا الجديدة. لقد أرادت مساعدة الآخرين لتجنب الأذى الذي شعرت به أثناء نشأتها.</a:t>
            </a:r>
          </a:p>
          <a:p>
            <a:pPr algn="r" rtl="1">
              <a:lnSpc>
                <a:spcPct val="120000"/>
              </a:lnSpc>
              <a:spcAft>
                <a:spcPts val="600"/>
              </a:spcAft>
            </a:pPr>
            <a:r>
              <a:rPr lang="ar-xm" sz="1600" dirty="0">
                <a:solidFill>
                  <a:srgbClr val="292662"/>
                </a:solidFill>
                <a:latin typeface="Ubuntu" panose="020B0504030602030204" pitchFamily="34" charset="0"/>
                <a:rtl/>
              </a:rPr>
              <a:t>لكنها لم تكن متأكدة من كيفية البدء أو ما يجب القيام به.</a:t>
            </a:r>
          </a:p>
          <a:p>
            <a:pPr algn="r" rtl="1">
              <a:lnSpc>
                <a:spcPct val="120000"/>
              </a:lnSpc>
            </a:pPr>
            <a:r>
              <a:rPr lang="ar-xm" sz="1600" dirty="0">
                <a:solidFill>
                  <a:srgbClr val="292662"/>
                </a:solidFill>
                <a:latin typeface="Ubuntu" panose="020B0504030602030204" pitchFamily="34" charset="0"/>
                <a:rtl/>
              </a:rPr>
              <a:t>درَّب أفراد الأولمبياد الخاص بولين على كيفية إلقاء الخطاب العام. لقد تعلَّمت أن عليها أن تتدرَّب عمليًا مرارًا وتكرارًا حتى تتحلى بالثقة بالنفس. لقد فعلت ذلك، وتغلَّبت على خوفها من إلقاء الخطاب العام.</a:t>
            </a:r>
          </a:p>
          <a:p>
            <a:pPr algn="r" rtl="1">
              <a:lnSpc>
                <a:spcPct val="120000"/>
              </a:lnSpc>
              <a:spcAft>
                <a:spcPts val="600"/>
              </a:spcAft>
            </a:pPr>
            <a:r>
              <a:rPr lang="ar-xm" sz="1600" dirty="0">
                <a:solidFill>
                  <a:srgbClr val="292662"/>
                </a:solidFill>
                <a:latin typeface="Ubuntu" panose="020B0504030602030204" pitchFamily="34" charset="0"/>
                <a:rtl/>
              </a:rPr>
              <a:t>تحدّثت بولين عن حياتها وعن التنمُّر الذي حدث في أربع مدارس في بابوا غينيا الجديدة.</a:t>
            </a:r>
          </a:p>
          <a:p>
            <a:pPr algn="r" rtl="1">
              <a:lnSpc>
                <a:spcPct val="120000"/>
              </a:lnSpc>
            </a:pPr>
            <a:r>
              <a:rPr lang="ar-xm" sz="1600" dirty="0">
                <a:solidFill>
                  <a:srgbClr val="292662"/>
                </a:solidFill>
                <a:latin typeface="Ubuntu" panose="020B0504030602030204" pitchFamily="34" charset="0"/>
                <a:rtl/>
              </a:rPr>
              <a:t>صرَّحت إحدى الطالبات التي سمعتها تتحدث قائلةً "</a:t>
            </a:r>
            <a:r>
              <a:rPr lang="ar-xm" sz="1600" i="1" dirty="0">
                <a:solidFill>
                  <a:srgbClr val="292662"/>
                </a:solidFill>
                <a:latin typeface="Ubuntu" panose="020B0504030602030204" pitchFamily="34" charset="0"/>
                <a:rtl/>
              </a:rPr>
              <a:t>لقد عرفت الآن شعور الشخص ذي الإعاقة الذهنية عندما يتعرض للتنمُّر</a:t>
            </a:r>
            <a:r>
              <a:rPr lang="ar-xm" sz="1600" dirty="0">
                <a:solidFill>
                  <a:srgbClr val="292662"/>
                </a:solidFill>
                <a:latin typeface="Ubuntu" panose="020B0504030602030204" pitchFamily="34" charset="0"/>
                <a:rtl/>
              </a:rPr>
              <a:t>".</a:t>
            </a:r>
          </a:p>
          <a:p>
            <a:pPr algn="r" rtl="1">
              <a:lnSpc>
                <a:spcPct val="120000"/>
              </a:lnSpc>
            </a:pPr>
            <a:r>
              <a:rPr lang="ar-xm" sz="1600" dirty="0">
                <a:solidFill>
                  <a:srgbClr val="292662"/>
                </a:solidFill>
                <a:latin typeface="Ubuntu" panose="020B0504030602030204" pitchFamily="34" charset="0"/>
                <a:rtl/>
              </a:rPr>
              <a:t>"</a:t>
            </a:r>
            <a:r>
              <a:rPr lang="ar-xm" sz="1600" i="1" dirty="0">
                <a:solidFill>
                  <a:srgbClr val="292662"/>
                </a:solidFill>
                <a:latin typeface="Ubuntu" panose="020B0504030602030204" pitchFamily="34" charset="0"/>
                <a:rtl/>
              </a:rPr>
              <a:t>أتعهد بعدم التنمُّر على أحد. سأدافع عن أصدقائي عندما يتعرضون للتنمُّر</a:t>
            </a:r>
            <a:r>
              <a:rPr lang="ar-xm" sz="1600" dirty="0">
                <a:solidFill>
                  <a:srgbClr val="292662"/>
                </a:solidFill>
                <a:latin typeface="Ubuntu" panose="020B0504030602030204" pitchFamily="34" charset="0"/>
                <a:rtl/>
              </a:rPr>
              <a:t>".</a:t>
            </a:r>
            <a:endParaRPr lang="en-US" sz="1600" i="1" dirty="0">
              <a:solidFill>
                <a:srgbClr val="292662"/>
              </a:solidFill>
              <a:latin typeface="Ubuntu" panose="020B0504030602030204" pitchFamily="34" charset="0"/>
            </a:endParaRPr>
          </a:p>
        </p:txBody>
      </p:sp>
      <p:sp>
        <p:nvSpPr>
          <p:cNvPr id="6" name="Text Placeholder 5"/>
          <p:cNvSpPr>
            <a:spLocks noGrp="1"/>
          </p:cNvSpPr>
          <p:nvPr>
            <p:ph type="body" sz="quarter" idx="12"/>
          </p:nvPr>
        </p:nvSpPr>
        <p:spPr/>
        <p:txBody>
          <a:bodyPr/>
          <a:lstStyle/>
          <a:p>
            <a:endParaRPr lang="en-IN"/>
          </a:p>
        </p:txBody>
      </p:sp>
      <p:sp>
        <p:nvSpPr>
          <p:cNvPr id="7"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11781582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F124C-FFB9-8186-26D5-98B5A3A11297}"/>
            </a:ext>
          </a:extLst>
        </p:cNvPr>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EC61974-77EC-C7E7-9C58-F99872FD7501}"/>
              </a:ext>
            </a:extLst>
          </p:cNvPr>
          <p:cNvSpPr/>
          <p:nvPr/>
        </p:nvSpPr>
        <p:spPr>
          <a:xfrm>
            <a:off x="7213706" y="1649040"/>
            <a:ext cx="5156094" cy="1672304"/>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9" name="Rectangle: Rounded Corners 8">
            <a:extLst>
              <a:ext uri="{FF2B5EF4-FFF2-40B4-BE49-F238E27FC236}">
                <a16:creationId xmlns:a16="http://schemas.microsoft.com/office/drawing/2014/main" id="{2843A687-DA80-832F-2220-2B3925D80F2F}"/>
              </a:ext>
            </a:extLst>
          </p:cNvPr>
          <p:cNvSpPr/>
          <p:nvPr/>
        </p:nvSpPr>
        <p:spPr>
          <a:xfrm>
            <a:off x="342970" y="1649040"/>
            <a:ext cx="7099230" cy="1672304"/>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7" name="TextBox 6">
            <a:extLst>
              <a:ext uri="{FF2B5EF4-FFF2-40B4-BE49-F238E27FC236}">
                <a16:creationId xmlns:a16="http://schemas.microsoft.com/office/drawing/2014/main" id="{BB3EB1A9-646A-7800-A516-44C01CD217BE}"/>
              </a:ext>
            </a:extLst>
          </p:cNvPr>
          <p:cNvSpPr txBox="1"/>
          <p:nvPr/>
        </p:nvSpPr>
        <p:spPr>
          <a:xfrm>
            <a:off x="7744798" y="1839475"/>
            <a:ext cx="3769154" cy="1240805"/>
          </a:xfrm>
          <a:prstGeom prst="rect">
            <a:avLst/>
          </a:prstGeom>
          <a:noFill/>
        </p:spPr>
        <p:txBody>
          <a:bodyPr wrap="square" rtlCol="1">
            <a:spAutoFit/>
          </a:bodyPr>
          <a:lstStyle/>
          <a:p>
            <a:pPr algn="r" rtl="1">
              <a:spcAft>
                <a:spcPts val="200"/>
              </a:spcAft>
            </a:pPr>
            <a:r>
              <a:rPr lang="ar-xm" sz="1600" b="1" dirty="0">
                <a:solidFill>
                  <a:srgbClr val="F6891F"/>
                </a:solidFill>
                <a:latin typeface="Ubuntu" panose="020B0504030602030204" pitchFamily="34" charset="0"/>
                <a:rtl/>
              </a:rPr>
              <a:t>بداية القصة</a:t>
            </a:r>
          </a:p>
          <a:p>
            <a:pPr algn="r" rtl="1">
              <a:spcAft>
                <a:spcPts val="200"/>
              </a:spcAft>
            </a:pPr>
            <a:r>
              <a:rPr lang="ar-xm" sz="1600" dirty="0">
                <a:solidFill>
                  <a:srgbClr val="292662"/>
                </a:solidFill>
                <a:latin typeface="Ubuntu" panose="020B0504030602030204" pitchFamily="34" charset="0"/>
                <a:rtl/>
              </a:rPr>
              <a:t>ما المشكلة التي لاحظتها بولين؟</a:t>
            </a:r>
          </a:p>
          <a:p>
            <a:pPr algn="r" rtl="1">
              <a:spcAft>
                <a:spcPts val="200"/>
              </a:spcAft>
            </a:pPr>
            <a:r>
              <a:rPr lang="ar-xm" sz="1600" dirty="0">
                <a:solidFill>
                  <a:srgbClr val="292662"/>
                </a:solidFill>
                <a:latin typeface="Ubuntu" panose="020B0504030602030204" pitchFamily="34" charset="0"/>
                <a:rtl/>
              </a:rPr>
              <a:t>ما نقطة الضعف التي عانتها بولين؟</a:t>
            </a:r>
          </a:p>
        </p:txBody>
      </p:sp>
      <p:grpSp>
        <p:nvGrpSpPr>
          <p:cNvPr id="27" name="Group 26">
            <a:extLst>
              <a:ext uri="{FF2B5EF4-FFF2-40B4-BE49-F238E27FC236}">
                <a16:creationId xmlns:a16="http://schemas.microsoft.com/office/drawing/2014/main" id="{CAD231CF-94AE-31D9-BCEE-03DEAE0B7CC7}"/>
              </a:ext>
            </a:extLst>
          </p:cNvPr>
          <p:cNvGrpSpPr/>
          <p:nvPr/>
        </p:nvGrpSpPr>
        <p:grpSpPr>
          <a:xfrm>
            <a:off x="342970" y="4957548"/>
            <a:ext cx="12026830" cy="1268184"/>
            <a:chOff x="342970" y="4857456"/>
            <a:chExt cx="12026830" cy="1162797"/>
          </a:xfrm>
        </p:grpSpPr>
        <p:sp>
          <p:nvSpPr>
            <p:cNvPr id="14" name="Rectangle: Rounded Corners 13">
              <a:extLst>
                <a:ext uri="{FF2B5EF4-FFF2-40B4-BE49-F238E27FC236}">
                  <a16:creationId xmlns:a16="http://schemas.microsoft.com/office/drawing/2014/main" id="{A02720C3-FB08-9327-ED2F-28EF336FD2F6}"/>
                </a:ext>
              </a:extLst>
            </p:cNvPr>
            <p:cNvSpPr/>
            <p:nvPr/>
          </p:nvSpPr>
          <p:spPr>
            <a:xfrm>
              <a:off x="7213706" y="4857456"/>
              <a:ext cx="5156094" cy="1162797"/>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11" name="Rectangle: Rounded Corners 10">
              <a:extLst>
                <a:ext uri="{FF2B5EF4-FFF2-40B4-BE49-F238E27FC236}">
                  <a16:creationId xmlns:a16="http://schemas.microsoft.com/office/drawing/2014/main" id="{22C48CED-23BB-E6CD-4255-691F6742D3A9}"/>
                </a:ext>
              </a:extLst>
            </p:cNvPr>
            <p:cNvSpPr/>
            <p:nvPr/>
          </p:nvSpPr>
          <p:spPr>
            <a:xfrm>
              <a:off x="342970" y="4934983"/>
              <a:ext cx="7099230" cy="1070027"/>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13" name="TextBox 12">
              <a:extLst>
                <a:ext uri="{FF2B5EF4-FFF2-40B4-BE49-F238E27FC236}">
                  <a16:creationId xmlns:a16="http://schemas.microsoft.com/office/drawing/2014/main" id="{626BB7C7-44BD-F4B7-5636-3212F9D1321E}"/>
                </a:ext>
              </a:extLst>
            </p:cNvPr>
            <p:cNvSpPr txBox="1"/>
            <p:nvPr/>
          </p:nvSpPr>
          <p:spPr>
            <a:xfrm>
              <a:off x="7744798" y="5004119"/>
              <a:ext cx="3769154" cy="785457"/>
            </a:xfrm>
            <a:prstGeom prst="rect">
              <a:avLst/>
            </a:prstGeom>
            <a:noFill/>
          </p:spPr>
          <p:txBody>
            <a:bodyPr wrap="square" rtlCol="1">
              <a:spAutoFit/>
            </a:bodyPr>
            <a:lstStyle/>
            <a:p>
              <a:pPr algn="r" rtl="1">
                <a:spcAft>
                  <a:spcPts val="200"/>
                </a:spcAft>
              </a:pPr>
              <a:r>
                <a:rPr lang="ar-xm" sz="1600" b="1" dirty="0">
                  <a:solidFill>
                    <a:srgbClr val="F6891F"/>
                  </a:solidFill>
                  <a:latin typeface="Ubuntu" panose="020B0504030602030204" pitchFamily="34" charset="0"/>
                  <a:rtl/>
                </a:rPr>
                <a:t>نهاية القصة</a:t>
              </a:r>
            </a:p>
            <a:p>
              <a:pPr algn="r" rtl="1">
                <a:spcAft>
                  <a:spcPts val="200"/>
                </a:spcAft>
              </a:pPr>
              <a:r>
                <a:rPr lang="ar-xm" sz="1600" dirty="0">
                  <a:solidFill>
                    <a:srgbClr val="292662"/>
                  </a:solidFill>
                  <a:latin typeface="Ubuntu" panose="020B0504030602030204" pitchFamily="34" charset="0"/>
                  <a:rtl/>
                </a:rPr>
                <a:t>ما الذي تغيَّر بسبب عمل الأولمبياد الخاص؟</a:t>
              </a:r>
            </a:p>
          </p:txBody>
        </p:sp>
      </p:grpSp>
      <p:grpSp>
        <p:nvGrpSpPr>
          <p:cNvPr id="26" name="Group 25">
            <a:extLst>
              <a:ext uri="{FF2B5EF4-FFF2-40B4-BE49-F238E27FC236}">
                <a16:creationId xmlns:a16="http://schemas.microsoft.com/office/drawing/2014/main" id="{5AB7E89E-6057-C400-1199-9E4140001F76}"/>
              </a:ext>
            </a:extLst>
          </p:cNvPr>
          <p:cNvGrpSpPr/>
          <p:nvPr/>
        </p:nvGrpSpPr>
        <p:grpSpPr>
          <a:xfrm>
            <a:off x="342970" y="3428999"/>
            <a:ext cx="12026830" cy="1554600"/>
            <a:chOff x="342970" y="2922559"/>
            <a:chExt cx="12026830" cy="1841628"/>
          </a:xfrm>
        </p:grpSpPr>
        <p:sp>
          <p:nvSpPr>
            <p:cNvPr id="15" name="Rectangle: Rounded Corners 14">
              <a:extLst>
                <a:ext uri="{FF2B5EF4-FFF2-40B4-BE49-F238E27FC236}">
                  <a16:creationId xmlns:a16="http://schemas.microsoft.com/office/drawing/2014/main" id="{835B172D-F240-3A43-F61F-2BF321376D32}"/>
                </a:ext>
              </a:extLst>
            </p:cNvPr>
            <p:cNvSpPr/>
            <p:nvPr/>
          </p:nvSpPr>
          <p:spPr>
            <a:xfrm>
              <a:off x="7213706" y="2922559"/>
              <a:ext cx="5156094" cy="1827241"/>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10" name="Rectangle: Rounded Corners 9">
              <a:extLst>
                <a:ext uri="{FF2B5EF4-FFF2-40B4-BE49-F238E27FC236}">
                  <a16:creationId xmlns:a16="http://schemas.microsoft.com/office/drawing/2014/main" id="{C87EBCF2-7EF9-7BF1-22A1-BA8C485374FC}"/>
                </a:ext>
              </a:extLst>
            </p:cNvPr>
            <p:cNvSpPr/>
            <p:nvPr/>
          </p:nvSpPr>
          <p:spPr>
            <a:xfrm>
              <a:off x="342970" y="2922559"/>
              <a:ext cx="7099230" cy="1827241"/>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12" name="TextBox 11">
              <a:extLst>
                <a:ext uri="{FF2B5EF4-FFF2-40B4-BE49-F238E27FC236}">
                  <a16:creationId xmlns:a16="http://schemas.microsoft.com/office/drawing/2014/main" id="{262BC8BE-D1A8-856E-A12C-238345FEE71F}"/>
                </a:ext>
              </a:extLst>
            </p:cNvPr>
            <p:cNvSpPr txBox="1"/>
            <p:nvPr/>
          </p:nvSpPr>
          <p:spPr>
            <a:xfrm>
              <a:off x="7744798" y="3135632"/>
              <a:ext cx="3769154" cy="1628555"/>
            </a:xfrm>
            <a:prstGeom prst="rect">
              <a:avLst/>
            </a:prstGeom>
            <a:noFill/>
          </p:spPr>
          <p:txBody>
            <a:bodyPr wrap="square" rtlCol="1">
              <a:spAutoFit/>
            </a:bodyPr>
            <a:lstStyle/>
            <a:p>
              <a:pPr algn="r" rtl="1">
                <a:spcAft>
                  <a:spcPts val="200"/>
                </a:spcAft>
              </a:pPr>
              <a:r>
                <a:rPr lang="ar-xm" sz="1600" b="1" dirty="0">
                  <a:solidFill>
                    <a:srgbClr val="F6891F"/>
                  </a:solidFill>
                  <a:latin typeface="Ubuntu" panose="020B0504030602030204" pitchFamily="34" charset="0"/>
                  <a:rtl/>
                </a:rPr>
                <a:t>منتصف القصة</a:t>
              </a:r>
            </a:p>
            <a:p>
              <a:pPr algn="r" rtl="1">
                <a:spcAft>
                  <a:spcPts val="200"/>
                </a:spcAft>
              </a:pPr>
              <a:r>
                <a:rPr lang="ar-xm" sz="1600" dirty="0">
                  <a:solidFill>
                    <a:srgbClr val="292662"/>
                  </a:solidFill>
                  <a:latin typeface="Ubuntu" panose="020B0504030602030204" pitchFamily="34" charset="0"/>
                  <a:rtl/>
                </a:rPr>
                <a:t>ما العمل الذي قدَّمه الأولمبياد الخاص للتغلب على نقطة ضعف بولين؟</a:t>
              </a:r>
            </a:p>
            <a:p>
              <a:pPr algn="r" rtl="1">
                <a:spcAft>
                  <a:spcPts val="200"/>
                </a:spcAft>
              </a:pPr>
              <a:r>
                <a:rPr lang="ar-xm" sz="1600" dirty="0">
                  <a:solidFill>
                    <a:srgbClr val="292662"/>
                  </a:solidFill>
                  <a:latin typeface="Ubuntu" panose="020B0504030602030204" pitchFamily="34" charset="0"/>
                  <a:rtl/>
                </a:rPr>
                <a:t>ما العمل الذي نفَّذته بولين لحل المشكلة التي لاحظتها؟</a:t>
              </a:r>
            </a:p>
          </p:txBody>
        </p:sp>
      </p:grpSp>
      <p:sp>
        <p:nvSpPr>
          <p:cNvPr id="2" name="Text Placeholder 1">
            <a:extLst>
              <a:ext uri="{FF2B5EF4-FFF2-40B4-BE49-F238E27FC236}">
                <a16:creationId xmlns:a16="http://schemas.microsoft.com/office/drawing/2014/main" id="{F3B5DAA8-9C78-ABB8-F63C-4DBCEE037AC5}"/>
              </a:ext>
            </a:extLst>
          </p:cNvPr>
          <p:cNvSpPr>
            <a:spLocks noGrp="1"/>
          </p:cNvSpPr>
          <p:nvPr>
            <p:ph type="body" sz="quarter" idx="11"/>
          </p:nvPr>
        </p:nvSpPr>
        <p:spPr/>
        <p:txBody>
          <a:bodyPr rtlCol="1"/>
          <a:lstStyle/>
          <a:p>
            <a:pPr marL="0" marR="0" lvl="0" indent="0" algn="r" defTabSz="914400" rtl="1" eaLnBrk="1" fontAlgn="auto" latinLnBrk="0" hangingPunct="1">
              <a:lnSpc>
                <a:spcPct val="90000"/>
              </a:lnSpc>
              <a:spcBef>
                <a:spcPts val="0"/>
              </a:spcBef>
              <a:spcAft>
                <a:spcPts val="0"/>
              </a:spcAft>
              <a:buClrTx/>
              <a:buSzTx/>
              <a:buFont typeface="Arial" panose="020B0604020202020204" pitchFamily="34" charset="0"/>
              <a:buNone/>
              <a:tabLst/>
              <a:defRPr/>
            </a:pPr>
            <a:r>
              <a:rPr kumimoji="0" lang="ar-xm"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tl/>
              </a:rPr>
              <a:t>سرد قصص التأثير</a:t>
            </a:r>
          </a:p>
        </p:txBody>
      </p:sp>
      <p:sp>
        <p:nvSpPr>
          <p:cNvPr id="4" name="Text Placeholder 3">
            <a:extLst>
              <a:ext uri="{FF2B5EF4-FFF2-40B4-BE49-F238E27FC236}">
                <a16:creationId xmlns:a16="http://schemas.microsoft.com/office/drawing/2014/main" id="{8CB11A9B-7C6A-D487-3D74-EDF06C3011A4}"/>
              </a:ext>
            </a:extLst>
          </p:cNvPr>
          <p:cNvSpPr>
            <a:spLocks noGrp="1"/>
          </p:cNvSpPr>
          <p:nvPr>
            <p:ph type="body" sz="quarter" idx="13"/>
          </p:nvPr>
        </p:nvSpPr>
        <p:spPr/>
        <p:txBody>
          <a:bodyPr rtlCol="1"/>
          <a:lstStyle/>
          <a:p>
            <a:pPr rtl="1"/>
            <a:r>
              <a:rPr lang="ar-xm" dirty="0">
                <a:rtl/>
              </a:rPr>
              <a:t>اليوم الأول</a:t>
            </a:r>
          </a:p>
        </p:txBody>
      </p:sp>
      <p:sp>
        <p:nvSpPr>
          <p:cNvPr id="8" name="TextBox 7">
            <a:extLst>
              <a:ext uri="{FF2B5EF4-FFF2-40B4-BE49-F238E27FC236}">
                <a16:creationId xmlns:a16="http://schemas.microsoft.com/office/drawing/2014/main" id="{B362FA5F-654C-87D8-E948-BF0DD1D2CB9E}"/>
              </a:ext>
            </a:extLst>
          </p:cNvPr>
          <p:cNvSpPr txBox="1"/>
          <p:nvPr/>
        </p:nvSpPr>
        <p:spPr>
          <a:xfrm>
            <a:off x="223578" y="1729973"/>
            <a:ext cx="7054103" cy="4533549"/>
          </a:xfrm>
          <a:prstGeom prst="rect">
            <a:avLst/>
          </a:prstGeom>
          <a:noFill/>
        </p:spPr>
        <p:txBody>
          <a:bodyPr wrap="square" rtlCol="1">
            <a:spAutoFit/>
          </a:bodyPr>
          <a:lstStyle/>
          <a:p>
            <a:pPr algn="r" rtl="1">
              <a:lnSpc>
                <a:spcPct val="120000"/>
              </a:lnSpc>
            </a:pPr>
            <a:r>
              <a:rPr lang="ar-xm" sz="1600" dirty="0">
                <a:solidFill>
                  <a:srgbClr val="292662"/>
                </a:solidFill>
                <a:latin typeface="Ubuntu" panose="020B0504030602030204" pitchFamily="34" charset="0"/>
                <a:rtl/>
              </a:rPr>
              <a:t>تتذكّر بولين بول الألم الذي تعرَّضت له بسبب التنمُّر عندما كانت تلميذة.</a:t>
            </a:r>
          </a:p>
          <a:p>
            <a:pPr algn="r" rtl="1">
              <a:lnSpc>
                <a:spcPct val="120000"/>
              </a:lnSpc>
            </a:pPr>
            <a:r>
              <a:rPr lang="ar-xm" sz="1600" dirty="0">
                <a:solidFill>
                  <a:srgbClr val="292662"/>
                </a:solidFill>
                <a:latin typeface="Ubuntu" panose="020B0504030602030204" pitchFamily="34" charset="0"/>
                <a:rtl/>
              </a:rPr>
              <a:t>كان زملاء بولين يسخرون منها بسبب عدم تمكُّنها من التعلُّم بسرعة مثل الآخرين بسبب إعاقتها الذهنية.</a:t>
            </a:r>
          </a:p>
          <a:p>
            <a:pPr algn="r" rtl="1">
              <a:lnSpc>
                <a:spcPct val="120000"/>
              </a:lnSpc>
            </a:pPr>
            <a:r>
              <a:rPr lang="ar-xm" sz="1600" dirty="0">
                <a:solidFill>
                  <a:srgbClr val="292662"/>
                </a:solidFill>
                <a:latin typeface="Ubuntu" panose="020B0504030602030204" pitchFamily="34" charset="0"/>
                <a:rtl/>
              </a:rPr>
              <a:t>كانت تعلم أن التعرُّض للتنمُّر لا يزال يمثِّل مشكلةً في المدارس القريبة منها في بابوا غينيا الجديدة. لقد أرادت مساعدة الآخرين لتجنب الأذى الذي شعرت به أثناء نشأتها.</a:t>
            </a:r>
          </a:p>
          <a:p>
            <a:pPr algn="r" rtl="1">
              <a:lnSpc>
                <a:spcPct val="120000"/>
              </a:lnSpc>
              <a:spcAft>
                <a:spcPts val="600"/>
              </a:spcAft>
            </a:pPr>
            <a:r>
              <a:rPr lang="ar-xm" sz="1600" dirty="0">
                <a:solidFill>
                  <a:srgbClr val="292662"/>
                </a:solidFill>
                <a:latin typeface="Ubuntu" panose="020B0504030602030204" pitchFamily="34" charset="0"/>
                <a:rtl/>
              </a:rPr>
              <a:t>لكنها لم تكن متأكدة من كيفية البدء أو ما يجب القيام به.</a:t>
            </a:r>
            <a:endParaRPr lang="en-IN" sz="1600" dirty="0">
              <a:solidFill>
                <a:srgbClr val="292662"/>
              </a:solidFill>
              <a:latin typeface="Ubuntu" panose="020B0504030602030204" pitchFamily="34" charset="0"/>
              <a:rtl/>
            </a:endParaRPr>
          </a:p>
          <a:p>
            <a:pPr algn="r" rtl="1">
              <a:lnSpc>
                <a:spcPct val="120000"/>
              </a:lnSpc>
              <a:spcAft>
                <a:spcPts val="600"/>
              </a:spcAft>
            </a:pPr>
            <a:endParaRPr lang="ar-xm" sz="2000" dirty="0">
              <a:solidFill>
                <a:srgbClr val="292662"/>
              </a:solidFill>
              <a:latin typeface="Ubuntu" panose="020B0504030602030204" pitchFamily="34" charset="0"/>
              <a:rtl/>
            </a:endParaRPr>
          </a:p>
          <a:p>
            <a:pPr algn="r" rtl="1">
              <a:lnSpc>
                <a:spcPct val="120000"/>
              </a:lnSpc>
            </a:pPr>
            <a:r>
              <a:rPr lang="ar-xm" sz="1600" dirty="0">
                <a:solidFill>
                  <a:srgbClr val="292662"/>
                </a:solidFill>
                <a:latin typeface="Ubuntu" panose="020B0504030602030204" pitchFamily="34" charset="0"/>
                <a:rtl/>
              </a:rPr>
              <a:t>درَّب أفراد الأولمبياد الخاص بولين على كيفية إلقاء الخطاب العام. لقد تعلَّمت أن عليها أن تتدرَّب عمليًا مرارًا وتكرارًا حتى تتحلى بالثقة بالنفس. لقد فعلت ذلك، وتغلَّبت على خوفها من إلقاء الخطاب العام.</a:t>
            </a:r>
          </a:p>
          <a:p>
            <a:pPr algn="r" rtl="1">
              <a:lnSpc>
                <a:spcPct val="120000"/>
              </a:lnSpc>
              <a:spcAft>
                <a:spcPts val="600"/>
              </a:spcAft>
            </a:pPr>
            <a:r>
              <a:rPr lang="ar-xm" sz="1600" dirty="0">
                <a:solidFill>
                  <a:srgbClr val="292662"/>
                </a:solidFill>
                <a:latin typeface="Ubuntu" panose="020B0504030602030204" pitchFamily="34" charset="0"/>
                <a:rtl/>
              </a:rPr>
              <a:t>تحدّثت بولين عن حياتها وعن التنمُّر الذي حدث في أربع مدارس في بابوا غينيا الجديدة.</a:t>
            </a:r>
          </a:p>
          <a:p>
            <a:pPr algn="r" rtl="1">
              <a:lnSpc>
                <a:spcPct val="120000"/>
              </a:lnSpc>
            </a:pPr>
            <a:endParaRPr lang="en-IN" sz="1100" dirty="0">
              <a:solidFill>
                <a:srgbClr val="292662"/>
              </a:solidFill>
              <a:latin typeface="Ubuntu" panose="020B0504030602030204" pitchFamily="34" charset="0"/>
              <a:rtl/>
            </a:endParaRPr>
          </a:p>
          <a:p>
            <a:pPr algn="r" rtl="1">
              <a:lnSpc>
                <a:spcPct val="120000"/>
              </a:lnSpc>
            </a:pPr>
            <a:endParaRPr lang="en-IN" sz="1600" dirty="0">
              <a:solidFill>
                <a:srgbClr val="292662"/>
              </a:solidFill>
              <a:latin typeface="Ubuntu" panose="020B0504030602030204" pitchFamily="34" charset="0"/>
              <a:rtl/>
            </a:endParaRPr>
          </a:p>
          <a:p>
            <a:pPr algn="r" rtl="1">
              <a:lnSpc>
                <a:spcPct val="120000"/>
              </a:lnSpc>
            </a:pPr>
            <a:r>
              <a:rPr lang="ar-xm" sz="1600" dirty="0">
                <a:solidFill>
                  <a:srgbClr val="292662"/>
                </a:solidFill>
                <a:latin typeface="Ubuntu" panose="020B0504030602030204" pitchFamily="34" charset="0"/>
                <a:rtl/>
              </a:rPr>
              <a:t>صرَّحت إحدى الطالبات التي سمعتها تتحدث قائلةً "</a:t>
            </a:r>
            <a:r>
              <a:rPr lang="ar-xm" sz="1600" i="1" dirty="0">
                <a:solidFill>
                  <a:srgbClr val="292662"/>
                </a:solidFill>
                <a:latin typeface="Ubuntu" panose="020B0504030602030204" pitchFamily="34" charset="0"/>
                <a:rtl/>
              </a:rPr>
              <a:t>لقد عرفت الآن شعور الشخص ذي الإعاقة الذهنية عندما يتعرض للتنمُّر</a:t>
            </a:r>
            <a:r>
              <a:rPr lang="ar-xm" sz="1600" dirty="0">
                <a:solidFill>
                  <a:srgbClr val="292662"/>
                </a:solidFill>
                <a:latin typeface="Ubuntu" panose="020B0504030602030204" pitchFamily="34" charset="0"/>
                <a:rtl/>
              </a:rPr>
              <a:t>".</a:t>
            </a:r>
          </a:p>
          <a:p>
            <a:pPr algn="r" rtl="1">
              <a:lnSpc>
                <a:spcPct val="120000"/>
              </a:lnSpc>
            </a:pPr>
            <a:r>
              <a:rPr lang="ar-xm" sz="1600" dirty="0">
                <a:solidFill>
                  <a:srgbClr val="292662"/>
                </a:solidFill>
                <a:latin typeface="Ubuntu" panose="020B0504030602030204" pitchFamily="34" charset="0"/>
                <a:rtl/>
              </a:rPr>
              <a:t>"</a:t>
            </a:r>
            <a:r>
              <a:rPr lang="ar-xm" sz="1600" i="1" dirty="0">
                <a:solidFill>
                  <a:srgbClr val="292662"/>
                </a:solidFill>
                <a:latin typeface="Ubuntu" panose="020B0504030602030204" pitchFamily="34" charset="0"/>
                <a:rtl/>
              </a:rPr>
              <a:t>أتعهد بعدم التنمُّر على أحد. سأدافع عن أصدقائي عندما يتعرضون للتنمُّر</a:t>
            </a:r>
            <a:r>
              <a:rPr lang="ar-xm" sz="1600" dirty="0">
                <a:solidFill>
                  <a:srgbClr val="292662"/>
                </a:solidFill>
                <a:latin typeface="Ubuntu" panose="020B0504030602030204" pitchFamily="34" charset="0"/>
                <a:rtl/>
              </a:rPr>
              <a:t>".</a:t>
            </a:r>
            <a:endParaRPr lang="en-US" sz="1600" i="1" dirty="0">
              <a:solidFill>
                <a:srgbClr val="292662"/>
              </a:solidFill>
              <a:latin typeface="Ubuntu" panose="020B0504030602030204" pitchFamily="34" charset="0"/>
            </a:endParaRPr>
          </a:p>
        </p:txBody>
      </p:sp>
      <p:pic>
        <p:nvPicPr>
          <p:cNvPr id="17" name="Graphic 16">
            <a:extLst>
              <a:ext uri="{FF2B5EF4-FFF2-40B4-BE49-F238E27FC236}">
                <a16:creationId xmlns:a16="http://schemas.microsoft.com/office/drawing/2014/main" id="{A3697255-7CF5-3D60-ECC6-C9411B2FB6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277681" y="2311329"/>
            <a:ext cx="347725" cy="347725"/>
          </a:xfrm>
          <a:prstGeom prst="rect">
            <a:avLst/>
          </a:prstGeom>
        </p:spPr>
      </p:pic>
      <p:pic>
        <p:nvPicPr>
          <p:cNvPr id="18" name="Graphic 17">
            <a:extLst>
              <a:ext uri="{FF2B5EF4-FFF2-40B4-BE49-F238E27FC236}">
                <a16:creationId xmlns:a16="http://schemas.microsoft.com/office/drawing/2014/main" id="{408F356B-7458-88AE-D08E-33CA417407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277681" y="3983633"/>
            <a:ext cx="347725" cy="347725"/>
          </a:xfrm>
          <a:prstGeom prst="rect">
            <a:avLst/>
          </a:prstGeom>
        </p:spPr>
      </p:pic>
      <p:pic>
        <p:nvPicPr>
          <p:cNvPr id="20" name="Graphic 19">
            <a:extLst>
              <a:ext uri="{FF2B5EF4-FFF2-40B4-BE49-F238E27FC236}">
                <a16:creationId xmlns:a16="http://schemas.microsoft.com/office/drawing/2014/main" id="{6194A9D6-2C71-AC3C-9B7D-C6D7CFDCC9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268337" y="5440337"/>
            <a:ext cx="347725" cy="347725"/>
          </a:xfrm>
          <a:prstGeom prst="rect">
            <a:avLst/>
          </a:prstGeom>
        </p:spPr>
      </p:pic>
      <p:sp>
        <p:nvSpPr>
          <p:cNvPr id="5" name="Text Placeholder 4"/>
          <p:cNvSpPr>
            <a:spLocks noGrp="1"/>
          </p:cNvSpPr>
          <p:nvPr>
            <p:ph type="body" sz="quarter" idx="12"/>
          </p:nvPr>
        </p:nvSpPr>
        <p:spPr/>
        <p:txBody>
          <a:bodyPr/>
          <a:lstStyle/>
          <a:p>
            <a:endParaRPr lang="en-IN"/>
          </a:p>
        </p:txBody>
      </p:sp>
      <p:sp>
        <p:nvSpPr>
          <p:cNvPr id="21"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393014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E4407-17D3-6D6C-E394-CE844AA3949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C3638D1-C016-B6F5-403E-3DB26707D1B2}"/>
              </a:ext>
            </a:extLst>
          </p:cNvPr>
          <p:cNvSpPr txBox="1"/>
          <p:nvPr/>
        </p:nvSpPr>
        <p:spPr>
          <a:xfrm>
            <a:off x="3230136" y="2648579"/>
            <a:ext cx="5731729" cy="1077218"/>
          </a:xfrm>
          <a:prstGeom prst="rect">
            <a:avLst/>
          </a:prstGeom>
          <a:noFill/>
        </p:spPr>
        <p:txBody>
          <a:bodyPr wrap="square" rtlCol="1">
            <a:spAutoFit/>
          </a:bodyPr>
          <a:lstStyle/>
          <a:p>
            <a:pPr algn="ctr" rtl="1"/>
            <a:r>
              <a:rPr lang="ar-xm" sz="3200" dirty="0">
                <a:solidFill>
                  <a:schemeClr val="bg1"/>
                </a:solidFill>
                <a:latin typeface="Ubuntu" panose="020B0504030602030204" pitchFamily="34" charset="0"/>
                <a:rtl/>
              </a:rPr>
              <a:t>وصف العمل </a:t>
            </a:r>
            <a:r>
              <a:rPr lang="ar-xm" sz="3200" b="1" dirty="0">
                <a:solidFill>
                  <a:srgbClr val="F6891F"/>
                </a:solidFill>
                <a:latin typeface="Ubuntu" panose="020B0504030602030204" pitchFamily="34" charset="0"/>
                <a:rtl/>
              </a:rPr>
              <a:t>سهل.</a:t>
            </a:r>
          </a:p>
          <a:p>
            <a:pPr algn="ctr" rtl="1"/>
            <a:r>
              <a:rPr lang="ar-xm" sz="3200" dirty="0">
                <a:solidFill>
                  <a:schemeClr val="bg1"/>
                </a:solidFill>
                <a:latin typeface="Ubuntu" panose="020B0504030602030204" pitchFamily="34" charset="0"/>
                <a:rtl/>
              </a:rPr>
              <a:t>لكن تحديد </a:t>
            </a:r>
            <a:r>
              <a:rPr lang="ar-xm" sz="3200" b="1" dirty="0">
                <a:solidFill>
                  <a:srgbClr val="F6891F"/>
                </a:solidFill>
                <a:latin typeface="Ubuntu" panose="020B0504030602030204" pitchFamily="34" charset="0"/>
                <a:rtl/>
              </a:rPr>
              <a:t>التأثير</a:t>
            </a:r>
            <a:r>
              <a:rPr lang="ar-xm" sz="3200" dirty="0">
                <a:solidFill>
                  <a:schemeClr val="bg1"/>
                </a:solidFill>
                <a:latin typeface="Ubuntu" panose="020B0504030602030204" pitchFamily="34" charset="0"/>
                <a:rtl/>
              </a:rPr>
              <a:t> أصعب.</a:t>
            </a:r>
          </a:p>
        </p:txBody>
      </p:sp>
      <p:sp>
        <p:nvSpPr>
          <p:cNvPr id="2" name="TextBox 1">
            <a:extLst>
              <a:ext uri="{FF2B5EF4-FFF2-40B4-BE49-F238E27FC236}">
                <a16:creationId xmlns:a16="http://schemas.microsoft.com/office/drawing/2014/main" id="{9AEE75C9-5568-3E37-066E-EABBC9867F40}"/>
              </a:ext>
            </a:extLst>
          </p:cNvPr>
          <p:cNvSpPr txBox="1"/>
          <p:nvPr/>
        </p:nvSpPr>
        <p:spPr>
          <a:xfrm>
            <a:off x="2817745" y="3857939"/>
            <a:ext cx="6556509" cy="830997"/>
          </a:xfrm>
          <a:prstGeom prst="rect">
            <a:avLst/>
          </a:prstGeom>
          <a:noFill/>
        </p:spPr>
        <p:txBody>
          <a:bodyPr wrap="square" rtlCol="1">
            <a:spAutoFit/>
          </a:bodyPr>
          <a:lstStyle/>
          <a:p>
            <a:pPr algn="ctr" rtl="1"/>
            <a:r>
              <a:rPr lang="ar-xm" sz="2400" dirty="0">
                <a:solidFill>
                  <a:schemeClr val="bg1"/>
                </a:solidFill>
                <a:latin typeface="Ubuntu" panose="020B0504030602030204" pitchFamily="34" charset="0"/>
                <a:rtl/>
              </a:rPr>
              <a:t>يلاحظ أفراد الأسرة التأثير الحقيقي لما يُقدِّمه الأولمبياد الخاص</a:t>
            </a:r>
          </a:p>
        </p:txBody>
      </p:sp>
    </p:spTree>
    <p:extLst>
      <p:ext uri="{BB962C8B-B14F-4D97-AF65-F5344CB8AC3E}">
        <p14:creationId xmlns:p14="http://schemas.microsoft.com/office/powerpoint/2010/main" val="23659036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E2757-E690-94D8-0A4D-A3F852AF9B68}"/>
            </a:ext>
          </a:extLst>
        </p:cNvPr>
        <p:cNvGrpSpPr/>
        <p:nvPr/>
      </p:nvGrpSpPr>
      <p:grpSpPr>
        <a:xfrm>
          <a:off x="0" y="0"/>
          <a:ext cx="0" cy="0"/>
          <a:chOff x="0" y="0"/>
          <a:chExt cx="0" cy="0"/>
        </a:xfrm>
      </p:grpSpPr>
      <p:pic>
        <p:nvPicPr>
          <p:cNvPr id="7" name="Picture 6" descr="خريطة العالم بلون أرجواني&#10;&#10;أُنشِئ الوصف تلقائيًا">
            <a:extLst>
              <a:ext uri="{FF2B5EF4-FFF2-40B4-BE49-F238E27FC236}">
                <a16:creationId xmlns:a16="http://schemas.microsoft.com/office/drawing/2014/main" id="{62CF5145-7545-5D78-B1C1-28078D139DD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7621101-81A2-4EEF-3C84-CB26851A2A94}"/>
              </a:ext>
            </a:extLst>
          </p:cNvPr>
          <p:cNvSpPr txBox="1"/>
          <p:nvPr/>
        </p:nvSpPr>
        <p:spPr>
          <a:xfrm>
            <a:off x="3230136" y="2851779"/>
            <a:ext cx="5731729" cy="1569660"/>
          </a:xfrm>
          <a:prstGeom prst="rect">
            <a:avLst/>
          </a:prstGeom>
          <a:noFill/>
        </p:spPr>
        <p:txBody>
          <a:bodyPr wrap="square" rtlCol="1">
            <a:spAutoFit/>
          </a:bodyPr>
          <a:lstStyle/>
          <a:p>
            <a:pPr algn="ctr" rtl="1"/>
            <a:r>
              <a:rPr lang="ar-xm" sz="3200" b="1" dirty="0">
                <a:solidFill>
                  <a:srgbClr val="F6891F"/>
                </a:solidFill>
                <a:latin typeface="Ubuntu" panose="020B0504030602030204" pitchFamily="34" charset="0"/>
                <a:rtl/>
              </a:rPr>
              <a:t>يرى الكثير من الأُسر </a:t>
            </a:r>
            <a:r>
              <a:rPr lang="ar-xm" sz="3200" dirty="0">
                <a:solidFill>
                  <a:schemeClr val="bg1"/>
                </a:solidFill>
                <a:latin typeface="Ubuntu" panose="020B0504030602030204" pitchFamily="34" charset="0"/>
                <a:rtl/>
              </a:rPr>
              <a:t>تأثير العمل في حياة اللاعبين اليومية.</a:t>
            </a:r>
          </a:p>
        </p:txBody>
      </p:sp>
      <p:grpSp>
        <p:nvGrpSpPr>
          <p:cNvPr id="8" name="Group 7">
            <a:extLst>
              <a:ext uri="{FF2B5EF4-FFF2-40B4-BE49-F238E27FC236}">
                <a16:creationId xmlns:a16="http://schemas.microsoft.com/office/drawing/2014/main" id="{535B924A-A082-9FA0-CFAB-A7B2CD83A605}"/>
              </a:ext>
            </a:extLst>
          </p:cNvPr>
          <p:cNvGrpSpPr/>
          <p:nvPr/>
        </p:nvGrpSpPr>
        <p:grpSpPr>
          <a:xfrm>
            <a:off x="511793" y="481642"/>
            <a:ext cx="1731558" cy="528060"/>
            <a:chOff x="511793" y="448686"/>
            <a:chExt cx="1731558" cy="528060"/>
          </a:xfrm>
        </p:grpSpPr>
        <p:pic>
          <p:nvPicPr>
            <p:cNvPr id="9" name="Graphic 8">
              <a:extLst>
                <a:ext uri="{FF2B5EF4-FFF2-40B4-BE49-F238E27FC236}">
                  <a16:creationId xmlns:a16="http://schemas.microsoft.com/office/drawing/2014/main" id="{1F02FEDF-43B9-8866-1F20-639928602A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1793" y="448686"/>
              <a:ext cx="528060" cy="528060"/>
            </a:xfrm>
            <a:prstGeom prst="rect">
              <a:avLst/>
            </a:prstGeom>
          </p:spPr>
        </p:pic>
        <p:sp>
          <p:nvSpPr>
            <p:cNvPr id="10" name="TextBox 9">
              <a:extLst>
                <a:ext uri="{FF2B5EF4-FFF2-40B4-BE49-F238E27FC236}">
                  <a16:creationId xmlns:a16="http://schemas.microsoft.com/office/drawing/2014/main" id="{07E25DF3-6903-5F45-4796-C6629B90A8B4}"/>
                </a:ext>
              </a:extLst>
            </p:cNvPr>
            <p:cNvSpPr txBox="1"/>
            <p:nvPr userDrawn="1"/>
          </p:nvSpPr>
          <p:spPr>
            <a:xfrm>
              <a:off x="1019072" y="523666"/>
              <a:ext cx="1224279" cy="346249"/>
            </a:xfrm>
            <a:prstGeom prst="rect">
              <a:avLst/>
            </a:prstGeom>
            <a:noFill/>
          </p:spPr>
          <p:txBody>
            <a:bodyPr wrap="square" rtlCol="1">
              <a:spAutoFit/>
            </a:bodyPr>
            <a:lstStyle/>
            <a:p>
              <a:pPr rtl="1"/>
              <a:r>
                <a:rPr lang="ar-xm" sz="1650" b="1" dirty="0">
                  <a:solidFill>
                    <a:schemeClr val="bg1"/>
                  </a:solidFill>
                  <a:latin typeface="Ubuntu" panose="020B0504030602030204" pitchFamily="34" charset="0"/>
                  <a:rtl/>
                </a:rPr>
                <a:t>الأُسر</a:t>
              </a:r>
            </a:p>
          </p:txBody>
        </p:sp>
      </p:grpSp>
      <p:pic>
        <p:nvPicPr>
          <p:cNvPr id="11" name="Graphic 10">
            <a:extLst>
              <a:ext uri="{FF2B5EF4-FFF2-40B4-BE49-F238E27FC236}">
                <a16:creationId xmlns:a16="http://schemas.microsoft.com/office/drawing/2014/main" id="{6AAD871E-B153-D9AB-8716-F172A4A8F8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74452" y="481642"/>
            <a:ext cx="1505755" cy="528060"/>
          </a:xfrm>
          <a:prstGeom prst="rect">
            <a:avLst/>
          </a:prstGeom>
        </p:spPr>
      </p:pic>
    </p:spTree>
    <p:extLst>
      <p:ext uri="{BB962C8B-B14F-4D97-AF65-F5344CB8AC3E}">
        <p14:creationId xmlns:p14="http://schemas.microsoft.com/office/powerpoint/2010/main" val="25513630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B94E2-B134-0A26-42D6-7E7B80717DD1}"/>
              </a:ext>
            </a:extLst>
          </p:cNvPr>
          <p:cNvSpPr>
            <a:spLocks noGrp="1"/>
          </p:cNvSpPr>
          <p:nvPr>
            <p:ph type="body" sz="quarter" idx="11"/>
          </p:nvPr>
        </p:nvSpPr>
        <p:spPr/>
        <p:txBody>
          <a:bodyPr rtlCol="1"/>
          <a:lstStyle/>
          <a:p>
            <a:pPr marL="0" marR="0" lvl="0" indent="0" algn="r" defTabSz="914400" rtl="1" eaLnBrk="1" fontAlgn="auto" latinLnBrk="0" hangingPunct="1">
              <a:lnSpc>
                <a:spcPct val="90000"/>
              </a:lnSpc>
              <a:spcBef>
                <a:spcPts val="0"/>
              </a:spcBef>
              <a:spcAft>
                <a:spcPts val="0"/>
              </a:spcAft>
              <a:buClrTx/>
              <a:buSzTx/>
              <a:buFont typeface="Arial" panose="020B0604020202020204" pitchFamily="34" charset="0"/>
              <a:buNone/>
              <a:tabLst/>
              <a:defRPr/>
            </a:pPr>
            <a:r>
              <a:rPr kumimoji="0" lang="ar-xm"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tl/>
              </a:rPr>
              <a:t>سرد قصص التأثير</a:t>
            </a:r>
          </a:p>
        </p:txBody>
      </p:sp>
      <p:sp>
        <p:nvSpPr>
          <p:cNvPr id="4" name="Text Placeholder 3">
            <a:extLst>
              <a:ext uri="{FF2B5EF4-FFF2-40B4-BE49-F238E27FC236}">
                <a16:creationId xmlns:a16="http://schemas.microsoft.com/office/drawing/2014/main" id="{AC44FD7F-2D1D-886A-8BC5-CF22652AC158}"/>
              </a:ext>
            </a:extLst>
          </p:cNvPr>
          <p:cNvSpPr>
            <a:spLocks noGrp="1"/>
          </p:cNvSpPr>
          <p:nvPr>
            <p:ph type="body" sz="quarter" idx="13"/>
          </p:nvPr>
        </p:nvSpPr>
        <p:spPr/>
        <p:txBody>
          <a:bodyPr rtlCol="1"/>
          <a:lstStyle/>
          <a:p>
            <a:pPr rtl="1"/>
            <a:r>
              <a:rPr lang="ar-xm" dirty="0">
                <a:rtl/>
              </a:rPr>
              <a:t>اليوم الأول</a:t>
            </a:r>
          </a:p>
        </p:txBody>
      </p:sp>
      <p:sp>
        <p:nvSpPr>
          <p:cNvPr id="5" name="TextBox 4">
            <a:extLst>
              <a:ext uri="{FF2B5EF4-FFF2-40B4-BE49-F238E27FC236}">
                <a16:creationId xmlns:a16="http://schemas.microsoft.com/office/drawing/2014/main" id="{3A47CB17-728D-CFA9-9292-3EF7305981E2}"/>
              </a:ext>
            </a:extLst>
          </p:cNvPr>
          <p:cNvSpPr txBox="1"/>
          <p:nvPr/>
        </p:nvSpPr>
        <p:spPr>
          <a:xfrm>
            <a:off x="341195" y="2707676"/>
            <a:ext cx="6211450" cy="907941"/>
          </a:xfrm>
          <a:prstGeom prst="rect">
            <a:avLst/>
          </a:prstGeom>
          <a:noFill/>
        </p:spPr>
        <p:txBody>
          <a:bodyPr wrap="square" rtlCol="1">
            <a:spAutoFit/>
          </a:bodyPr>
          <a:lstStyle/>
          <a:p>
            <a:pPr algn="r" rtl="1">
              <a:spcAft>
                <a:spcPts val="600"/>
              </a:spcAft>
            </a:pPr>
            <a:r>
              <a:rPr lang="ar-xm" sz="2400" b="1" dirty="0">
                <a:solidFill>
                  <a:srgbClr val="292662"/>
                </a:solidFill>
                <a:latin typeface="Ubuntu" panose="020B0504030602030204" pitchFamily="34" charset="0"/>
                <a:rtl/>
              </a:rPr>
              <a:t>لا يعرف الأشخاص الذين ينفِّذون </a:t>
            </a:r>
            <a:r>
              <a:rPr lang="ar-xm" sz="2400" b="1" dirty="0">
                <a:solidFill>
                  <a:srgbClr val="F6891F"/>
                </a:solidFill>
                <a:latin typeface="Ubuntu" panose="020B0504030602030204" pitchFamily="34" charset="0"/>
                <a:rtl/>
              </a:rPr>
              <a:t>العمل</a:t>
            </a:r>
            <a:r>
              <a:rPr lang="ar-xm" sz="2400" b="1" dirty="0">
                <a:solidFill>
                  <a:srgbClr val="292662"/>
                </a:solidFill>
                <a:latin typeface="Ubuntu" panose="020B0504030602030204" pitchFamily="34" charset="0"/>
                <a:rtl/>
              </a:rPr>
              <a:t> سوى ما فعلوه فقط. </a:t>
            </a:r>
          </a:p>
          <a:p>
            <a:pPr algn="r" rtl="1">
              <a:spcAft>
                <a:spcPts val="600"/>
              </a:spcAft>
            </a:pPr>
            <a:r>
              <a:rPr lang="ar-xm" sz="2400" dirty="0">
                <a:solidFill>
                  <a:srgbClr val="292662"/>
                </a:solidFill>
                <a:latin typeface="Ubuntu" panose="020B0504030602030204" pitchFamily="34" charset="0"/>
                <a:rtl/>
              </a:rPr>
              <a:t>لا يشهدون التأثير طويل الأمد لعملهم غالبًا. </a:t>
            </a:r>
          </a:p>
        </p:txBody>
      </p:sp>
      <p:pic>
        <p:nvPicPr>
          <p:cNvPr id="13" name="Graphic 12">
            <a:extLst>
              <a:ext uri="{FF2B5EF4-FFF2-40B4-BE49-F238E27FC236}">
                <a16:creationId xmlns:a16="http://schemas.microsoft.com/office/drawing/2014/main" id="{AD26754D-70DE-3CEB-4500-9884836D506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4487"/>
          <a:stretch/>
        </p:blipFill>
        <p:spPr>
          <a:xfrm>
            <a:off x="6901267" y="1867323"/>
            <a:ext cx="4521755" cy="4990678"/>
          </a:xfrm>
          <a:prstGeom prst="rect">
            <a:avLst/>
          </a:prstGeom>
        </p:spPr>
      </p:pic>
      <p:sp>
        <p:nvSpPr>
          <p:cNvPr id="6" name="Text Placeholder 5"/>
          <p:cNvSpPr>
            <a:spLocks noGrp="1"/>
          </p:cNvSpPr>
          <p:nvPr>
            <p:ph type="body" sz="quarter" idx="12"/>
          </p:nvPr>
        </p:nvSpPr>
        <p:spPr/>
        <p:txBody>
          <a:bodyPr/>
          <a:lstStyle/>
          <a:p>
            <a:endParaRPr lang="en-IN"/>
          </a:p>
        </p:txBody>
      </p:sp>
      <p:sp>
        <p:nvSpPr>
          <p:cNvPr id="8"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32988590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418FE-9C35-94F7-2182-24CB31943CAE}"/>
            </a:ext>
          </a:extLst>
        </p:cNvPr>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59EA9FB4-288B-DF8E-8999-AB596A654FA7}"/>
              </a:ext>
            </a:extLst>
          </p:cNvPr>
          <p:cNvSpPr/>
          <p:nvPr/>
        </p:nvSpPr>
        <p:spPr>
          <a:xfrm>
            <a:off x="-995523" y="1473200"/>
            <a:ext cx="10596723" cy="5041900"/>
          </a:xfrm>
          <a:prstGeom prst="roundRect">
            <a:avLst>
              <a:gd name="adj" fmla="val 3784"/>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2" name="Text Placeholder 1">
            <a:extLst>
              <a:ext uri="{FF2B5EF4-FFF2-40B4-BE49-F238E27FC236}">
                <a16:creationId xmlns:a16="http://schemas.microsoft.com/office/drawing/2014/main" id="{103E1FD0-4179-2B0F-22E0-97BE6B78C0D1}"/>
              </a:ext>
            </a:extLst>
          </p:cNvPr>
          <p:cNvSpPr>
            <a:spLocks noGrp="1"/>
          </p:cNvSpPr>
          <p:nvPr>
            <p:ph type="body" sz="quarter" idx="11"/>
          </p:nvPr>
        </p:nvSpPr>
        <p:spPr/>
        <p:txBody>
          <a:bodyPr rtlCol="1"/>
          <a:lstStyle/>
          <a:p>
            <a:pPr marL="0" marR="0" lvl="0" indent="0" algn="r" defTabSz="914400" rtl="1" eaLnBrk="1" fontAlgn="auto" latinLnBrk="0" hangingPunct="1">
              <a:lnSpc>
                <a:spcPct val="90000"/>
              </a:lnSpc>
              <a:spcBef>
                <a:spcPts val="0"/>
              </a:spcBef>
              <a:spcAft>
                <a:spcPts val="0"/>
              </a:spcAft>
              <a:buClrTx/>
              <a:buSzTx/>
              <a:buFont typeface="Arial" panose="020B0604020202020204" pitchFamily="34" charset="0"/>
              <a:buNone/>
              <a:tabLst/>
              <a:defRPr/>
            </a:pPr>
            <a:r>
              <a:rPr kumimoji="0" lang="ar-xm"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tl/>
              </a:rPr>
              <a:t>سرد قصص التأثير</a:t>
            </a:r>
          </a:p>
        </p:txBody>
      </p:sp>
      <p:sp>
        <p:nvSpPr>
          <p:cNvPr id="4" name="Text Placeholder 3">
            <a:extLst>
              <a:ext uri="{FF2B5EF4-FFF2-40B4-BE49-F238E27FC236}">
                <a16:creationId xmlns:a16="http://schemas.microsoft.com/office/drawing/2014/main" id="{208A93B1-55DB-3FA5-0171-5471D7A2CC1B}"/>
              </a:ext>
            </a:extLst>
          </p:cNvPr>
          <p:cNvSpPr>
            <a:spLocks noGrp="1"/>
          </p:cNvSpPr>
          <p:nvPr>
            <p:ph type="body" sz="quarter" idx="13"/>
          </p:nvPr>
        </p:nvSpPr>
        <p:spPr/>
        <p:txBody>
          <a:bodyPr rtlCol="1"/>
          <a:lstStyle/>
          <a:p>
            <a:pPr rtl="1"/>
            <a:r>
              <a:rPr lang="ar-xm" dirty="0">
                <a:rtl/>
              </a:rPr>
              <a:t>اليوم الأول</a:t>
            </a:r>
          </a:p>
        </p:txBody>
      </p:sp>
      <p:pic>
        <p:nvPicPr>
          <p:cNvPr id="13" name="Graphic 12">
            <a:extLst>
              <a:ext uri="{FF2B5EF4-FFF2-40B4-BE49-F238E27FC236}">
                <a16:creationId xmlns:a16="http://schemas.microsoft.com/office/drawing/2014/main" id="{7F625D04-6E13-709D-C001-0B950E8BF3A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4487"/>
          <a:stretch/>
        </p:blipFill>
        <p:spPr>
          <a:xfrm>
            <a:off x="9296272" y="3974354"/>
            <a:ext cx="2612700" cy="2883647"/>
          </a:xfrm>
          <a:prstGeom prst="rect">
            <a:avLst/>
          </a:prstGeom>
        </p:spPr>
      </p:pic>
      <p:graphicFrame>
        <p:nvGraphicFramePr>
          <p:cNvPr id="6" name="Table 5">
            <a:extLst>
              <a:ext uri="{FF2B5EF4-FFF2-40B4-BE49-F238E27FC236}">
                <a16:creationId xmlns:a16="http://schemas.microsoft.com/office/drawing/2014/main" id="{22988020-A570-E2A6-56EC-F838D663A86F}"/>
              </a:ext>
            </a:extLst>
          </p:cNvPr>
          <p:cNvGraphicFramePr>
            <a:graphicFrameLocks noGrp="1"/>
          </p:cNvGraphicFramePr>
          <p:nvPr>
            <p:extLst>
              <p:ext uri="{D42A27DB-BD31-4B8C-83A1-F6EECF244321}">
                <p14:modId xmlns:p14="http://schemas.microsoft.com/office/powerpoint/2010/main" val="4236717037"/>
              </p:ext>
            </p:extLst>
          </p:nvPr>
        </p:nvGraphicFramePr>
        <p:xfrm>
          <a:off x="444500" y="2105713"/>
          <a:ext cx="8737400" cy="4140000"/>
        </p:xfrm>
        <a:graphic>
          <a:graphicData uri="http://schemas.openxmlformats.org/drawingml/2006/table">
            <a:tbl>
              <a:tblPr rtl="1" firstRow="1" bandRow="1">
                <a:tableStyleId>{5C22544A-7EE6-4342-B048-85BDC9FD1C3A}</a:tableStyleId>
              </a:tblPr>
              <a:tblGrid>
                <a:gridCol w="3156574">
                  <a:extLst>
                    <a:ext uri="{9D8B030D-6E8A-4147-A177-3AD203B41FA5}">
                      <a16:colId xmlns:a16="http://schemas.microsoft.com/office/drawing/2014/main" val="1936953425"/>
                    </a:ext>
                  </a:extLst>
                </a:gridCol>
                <a:gridCol w="1440826">
                  <a:extLst>
                    <a:ext uri="{9D8B030D-6E8A-4147-A177-3AD203B41FA5}">
                      <a16:colId xmlns:a16="http://schemas.microsoft.com/office/drawing/2014/main" val="3791753917"/>
                    </a:ext>
                  </a:extLst>
                </a:gridCol>
                <a:gridCol w="4140000">
                  <a:extLst>
                    <a:ext uri="{9D8B030D-6E8A-4147-A177-3AD203B41FA5}">
                      <a16:colId xmlns:a16="http://schemas.microsoft.com/office/drawing/2014/main" val="1309576316"/>
                    </a:ext>
                  </a:extLst>
                </a:gridCol>
              </a:tblGrid>
              <a:tr h="828000">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ar-xm" sz="1600" b="1" kern="0" dirty="0">
                          <a:solidFill>
                            <a:srgbClr val="292662"/>
                          </a:solidFill>
                          <a:latin typeface="Ubuntu" panose="020B0504030602030204" pitchFamily="34" charset="0"/>
                          <a:ea typeface="Avenir Heavy" charset="0"/>
                          <a:cs typeface="Avenir Heavy" charset="0"/>
                          <a:rtl/>
                        </a:rPr>
                        <a:t>لقد نصحتها بارتداء نظارة</a:t>
                      </a:r>
                    </a:p>
                  </a:txBody>
                  <a:tcPr anchor="ctr">
                    <a:lnL w="12700" cmpd="sng">
                      <a:noFill/>
                    </a:lnL>
                    <a:lnR w="12700" cmpd="sng">
                      <a:noFill/>
                    </a:lnR>
                    <a:lnT w="12700" cap="flat" cmpd="sng" algn="ctr">
                      <a:solidFill>
                        <a:srgbClr val="F6891F"/>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rtl="1"/>
                      <a:endParaRPr lang="en-US" sz="1600" dirty="0">
                        <a:solidFill>
                          <a:srgbClr val="292662"/>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rtl="1"/>
                      <a:r>
                        <a:rPr lang="ar-xm" sz="1600" b="0" dirty="0">
                          <a:solidFill>
                            <a:srgbClr val="292662"/>
                          </a:solidFill>
                          <a:latin typeface="Ubuntu" panose="020B0504030602030204" pitchFamily="34" charset="0"/>
                          <a:rtl/>
                        </a:rPr>
                        <a:t>أصبحت نادين أفضل في ممارسة الرياضة والأنشطة المدرسية ويمكنها قراءة الأشياء بنفسها</a:t>
                      </a:r>
                      <a:endParaRPr lang="en-US" sz="1600" b="0" dirty="0">
                        <a:solidFill>
                          <a:srgbClr val="292662"/>
                        </a:solidFill>
                      </a:endParaRPr>
                    </a:p>
                  </a:txBody>
                  <a:tcPr anchor="ctr">
                    <a:lnL w="12700" cmpd="sng">
                      <a:noFill/>
                    </a:lnL>
                    <a:lnR w="12700" cmpd="sng">
                      <a:noFill/>
                    </a:lnR>
                    <a:lnT w="12700" cap="flat" cmpd="sng" algn="ctr">
                      <a:solidFill>
                        <a:srgbClr val="F6891F"/>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3421590"/>
                  </a:ext>
                </a:extLst>
              </a:tr>
              <a:tr h="828000">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ar-xm" sz="1600" b="1" kern="0" dirty="0">
                          <a:solidFill>
                            <a:srgbClr val="292662"/>
                          </a:solidFill>
                          <a:latin typeface="Ubuntu" panose="020B0504030602030204" pitchFamily="34" charset="0"/>
                          <a:ea typeface="Avenir Heavy" charset="0"/>
                          <a:cs typeface="Avenir Heavy" charset="0"/>
                          <a:rtl/>
                        </a:rPr>
                        <a:t>قدَّمت دروسًا عن إلقاء الخطاب العام</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rtl="1"/>
                      <a:endParaRPr lang="en-US" sz="1600" dirty="0">
                        <a:solidFill>
                          <a:srgbClr val="292662"/>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rtl="1"/>
                      <a:r>
                        <a:rPr lang="ar-xm" sz="1600" dirty="0">
                          <a:solidFill>
                            <a:srgbClr val="292662"/>
                          </a:solidFill>
                          <a:latin typeface="Ubuntu" panose="020B0504030602030204" pitchFamily="34" charset="0"/>
                          <a:rtl/>
                        </a:rPr>
                        <a:t>تحدّث ميغيل في اجتماع بلدة محلي عن موضوع مهم بالنسبة له</a:t>
                      </a:r>
                      <a:endParaRPr lang="en-US" sz="1600" dirty="0">
                        <a:solidFill>
                          <a:srgbClr val="292662"/>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37715044"/>
                  </a:ext>
                </a:extLst>
              </a:tr>
              <a:tr h="828000">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ar-xm" sz="1600" b="1" kern="0" dirty="0">
                          <a:solidFill>
                            <a:srgbClr val="292662"/>
                          </a:solidFill>
                          <a:latin typeface="Ubuntu" panose="020B0504030602030204" pitchFamily="34" charset="0"/>
                          <a:ea typeface="Avenir Heavy" charset="0"/>
                          <a:cs typeface="Avenir Heavy" charset="0"/>
                          <a:rtl/>
                        </a:rPr>
                        <a:t>قدَّمت دروسًا عن القيادة</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en-US" sz="1600" dirty="0">
                        <a:solidFill>
                          <a:srgbClr val="292662"/>
                        </a:solidFill>
                        <a:latin typeface="Ubuntu" panose="020B0504030602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xm" sz="1600" dirty="0">
                          <a:solidFill>
                            <a:srgbClr val="292662"/>
                          </a:solidFill>
                          <a:latin typeface="Ubuntu" panose="020B0504030602030204" pitchFamily="34" charset="0"/>
                          <a:rtl/>
                        </a:rPr>
                        <a:t>شاركت روز طوعيًا في قيادة لجنة في المدرسة وأدَّت عملها على أكمل وجه.</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5081433"/>
                  </a:ext>
                </a:extLst>
              </a:tr>
              <a:tr h="828000">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ar-xm" sz="1600" b="1" kern="0" dirty="0">
                          <a:solidFill>
                            <a:srgbClr val="292662"/>
                          </a:solidFill>
                          <a:latin typeface="Ubuntu" panose="020B0504030602030204" pitchFamily="34" charset="0"/>
                          <a:ea typeface="Avenir Heavy" charset="0"/>
                          <a:cs typeface="Avenir Heavy" charset="0"/>
                          <a:rtl/>
                        </a:rPr>
                        <a:t>أدير حصّة تدريب</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en-US" sz="1600" dirty="0">
                        <a:solidFill>
                          <a:srgbClr val="292662"/>
                        </a:solidFill>
                        <a:latin typeface="Ubuntu" panose="020B0504030602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xm" sz="1600" dirty="0">
                          <a:solidFill>
                            <a:srgbClr val="292662"/>
                          </a:solidFill>
                          <a:latin typeface="Ubuntu" panose="020B0504030602030204" pitchFamily="34" charset="0"/>
                          <a:rtl/>
                        </a:rPr>
                        <a:t>استفاد هاري من معرفته بالرياضة والتدريب ليعمل مساعدًا للمدرِّب.</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1606297"/>
                  </a:ext>
                </a:extLst>
              </a:tr>
              <a:tr h="828000">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ar-xm" sz="1600" b="1" kern="0" dirty="0">
                          <a:solidFill>
                            <a:srgbClr val="292662"/>
                          </a:solidFill>
                          <a:latin typeface="Ubuntu" panose="020B0504030602030204" pitchFamily="34" charset="0"/>
                          <a:ea typeface="Avenir Heavy" charset="0"/>
                          <a:cs typeface="Avenir Heavy" charset="0"/>
                          <a:rtl/>
                        </a:rPr>
                        <a:t>قدَّمت دروسًا عن إدارة الوقت</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en-US" sz="1600" dirty="0">
                        <a:solidFill>
                          <a:srgbClr val="292662"/>
                        </a:solidFill>
                        <a:latin typeface="Ubuntu" panose="020B050403060203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xm" sz="1600" dirty="0">
                          <a:solidFill>
                            <a:srgbClr val="292662"/>
                          </a:solidFill>
                          <a:latin typeface="Ubuntu" panose="020B0504030602030204" pitchFamily="34" charset="0"/>
                          <a:rtl/>
                        </a:rPr>
                        <a:t>تعلَّمت تشين تنفيذ الأشياء المهمة أولًا، وحصلت على ترقية في العمل.</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9134624"/>
                  </a:ext>
                </a:extLst>
              </a:tr>
            </a:tbl>
          </a:graphicData>
        </a:graphic>
      </p:graphicFrame>
      <p:pic>
        <p:nvPicPr>
          <p:cNvPr id="10" name="Graphic 9">
            <a:extLst>
              <a:ext uri="{FF2B5EF4-FFF2-40B4-BE49-F238E27FC236}">
                <a16:creationId xmlns:a16="http://schemas.microsoft.com/office/drawing/2014/main" id="{B4977011-5A40-9D0F-B55D-D3F39D7DA8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2829" y="2446337"/>
            <a:ext cx="814802" cy="195263"/>
          </a:xfrm>
          <a:prstGeom prst="rect">
            <a:avLst/>
          </a:prstGeom>
        </p:spPr>
      </p:pic>
      <p:pic>
        <p:nvPicPr>
          <p:cNvPr id="11" name="Graphic 10">
            <a:extLst>
              <a:ext uri="{FF2B5EF4-FFF2-40B4-BE49-F238E27FC236}">
                <a16:creationId xmlns:a16="http://schemas.microsoft.com/office/drawing/2014/main" id="{F2FCDF4E-66EB-0ED6-DD92-45ACF0652C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2829" y="3271343"/>
            <a:ext cx="814802" cy="195263"/>
          </a:xfrm>
          <a:prstGeom prst="rect">
            <a:avLst/>
          </a:prstGeom>
        </p:spPr>
      </p:pic>
      <p:pic>
        <p:nvPicPr>
          <p:cNvPr id="12" name="Graphic 11">
            <a:extLst>
              <a:ext uri="{FF2B5EF4-FFF2-40B4-BE49-F238E27FC236}">
                <a16:creationId xmlns:a16="http://schemas.microsoft.com/office/drawing/2014/main" id="{32CB7B19-4924-A5C3-F60F-E4871EAE9B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2829" y="4096349"/>
            <a:ext cx="814802" cy="195263"/>
          </a:xfrm>
          <a:prstGeom prst="rect">
            <a:avLst/>
          </a:prstGeom>
        </p:spPr>
      </p:pic>
      <p:pic>
        <p:nvPicPr>
          <p:cNvPr id="14" name="Graphic 13">
            <a:extLst>
              <a:ext uri="{FF2B5EF4-FFF2-40B4-BE49-F238E27FC236}">
                <a16:creationId xmlns:a16="http://schemas.microsoft.com/office/drawing/2014/main" id="{1FE8B1FF-F5CA-C1EB-97A8-38D22C1F26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2829" y="4955487"/>
            <a:ext cx="814802" cy="195263"/>
          </a:xfrm>
          <a:prstGeom prst="rect">
            <a:avLst/>
          </a:prstGeom>
        </p:spPr>
      </p:pic>
      <p:pic>
        <p:nvPicPr>
          <p:cNvPr id="15" name="Graphic 14">
            <a:extLst>
              <a:ext uri="{FF2B5EF4-FFF2-40B4-BE49-F238E27FC236}">
                <a16:creationId xmlns:a16="http://schemas.microsoft.com/office/drawing/2014/main" id="{48449C64-FBEE-F4E4-4B2B-EA843FBC2F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2829" y="5780493"/>
            <a:ext cx="814802" cy="195263"/>
          </a:xfrm>
          <a:prstGeom prst="rect">
            <a:avLst/>
          </a:prstGeom>
        </p:spPr>
      </p:pic>
      <p:sp>
        <p:nvSpPr>
          <p:cNvPr id="18" name="TextBox 17">
            <a:extLst>
              <a:ext uri="{FF2B5EF4-FFF2-40B4-BE49-F238E27FC236}">
                <a16:creationId xmlns:a16="http://schemas.microsoft.com/office/drawing/2014/main" id="{3F065A58-9A76-252C-03AE-55EF7F409AAC}"/>
              </a:ext>
            </a:extLst>
          </p:cNvPr>
          <p:cNvSpPr txBox="1"/>
          <p:nvPr/>
        </p:nvSpPr>
        <p:spPr>
          <a:xfrm>
            <a:off x="1701245" y="1660181"/>
            <a:ext cx="2870200" cy="384721"/>
          </a:xfrm>
          <a:prstGeom prst="rect">
            <a:avLst/>
          </a:prstGeom>
          <a:noFill/>
        </p:spPr>
        <p:txBody>
          <a:bodyPr wrap="square" rtlCol="1">
            <a:spAutoFit/>
          </a:bodyPr>
          <a:lstStyle/>
          <a:p>
            <a:pPr algn="r" rtl="1"/>
            <a:r>
              <a:rPr lang="ar-xm" sz="1900" b="1" dirty="0">
                <a:solidFill>
                  <a:srgbClr val="F6891F"/>
                </a:solidFill>
                <a:latin typeface="Ubuntu" panose="020B0504030602030204" pitchFamily="34" charset="0"/>
                <a:rtl/>
              </a:rPr>
              <a:t>ما يشهده مؤدي العمل</a:t>
            </a:r>
          </a:p>
        </p:txBody>
      </p:sp>
      <p:sp>
        <p:nvSpPr>
          <p:cNvPr id="19" name="TextBox 18">
            <a:extLst>
              <a:ext uri="{FF2B5EF4-FFF2-40B4-BE49-F238E27FC236}">
                <a16:creationId xmlns:a16="http://schemas.microsoft.com/office/drawing/2014/main" id="{B496931E-ADD5-48D7-952A-BA7B27DFD844}"/>
              </a:ext>
            </a:extLst>
          </p:cNvPr>
          <p:cNvSpPr txBox="1"/>
          <p:nvPr/>
        </p:nvSpPr>
        <p:spPr>
          <a:xfrm>
            <a:off x="6046804" y="1660181"/>
            <a:ext cx="3425995" cy="384721"/>
          </a:xfrm>
          <a:prstGeom prst="rect">
            <a:avLst/>
          </a:prstGeom>
          <a:noFill/>
        </p:spPr>
        <p:txBody>
          <a:bodyPr wrap="square" rtlCol="1">
            <a:spAutoFit/>
          </a:bodyPr>
          <a:lstStyle/>
          <a:p>
            <a:pPr rtl="1"/>
            <a:r>
              <a:rPr lang="ar-xm" sz="1900" b="1" dirty="0">
                <a:solidFill>
                  <a:srgbClr val="F6891F"/>
                </a:solidFill>
                <a:latin typeface="Ubuntu" panose="020B0504030602030204" pitchFamily="34" charset="0"/>
                <a:rtl/>
              </a:rPr>
              <a:t>ما يشهده أفراد الأسرة</a:t>
            </a:r>
          </a:p>
        </p:txBody>
      </p:sp>
      <p:pic>
        <p:nvPicPr>
          <p:cNvPr id="21" name="Graphic 20">
            <a:extLst>
              <a:ext uri="{FF2B5EF4-FFF2-40B4-BE49-F238E27FC236}">
                <a16:creationId xmlns:a16="http://schemas.microsoft.com/office/drawing/2014/main" id="{3621DF8B-EC8D-A0DF-CDCE-EAB3CE2CFD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42057" y="1693562"/>
            <a:ext cx="1176347" cy="388468"/>
          </a:xfrm>
          <a:prstGeom prst="rect">
            <a:avLst/>
          </a:prstGeom>
        </p:spPr>
      </p:pic>
      <p:sp>
        <p:nvSpPr>
          <p:cNvPr id="5" name="Text Placeholder 4"/>
          <p:cNvSpPr>
            <a:spLocks noGrp="1"/>
          </p:cNvSpPr>
          <p:nvPr>
            <p:ph type="body" sz="quarter" idx="12"/>
          </p:nvPr>
        </p:nvSpPr>
        <p:spPr/>
        <p:txBody>
          <a:bodyPr/>
          <a:lstStyle/>
          <a:p>
            <a:endParaRPr lang="en-IN"/>
          </a:p>
        </p:txBody>
      </p:sp>
      <p:sp>
        <p:nvSpPr>
          <p:cNvPr id="17"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2171248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9FFB1-9A70-8F53-EBF9-C34F6DF2BCE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A46ED8E-D4DE-B64B-4417-985F375F0A52}"/>
              </a:ext>
            </a:extLst>
          </p:cNvPr>
          <p:cNvSpPr txBox="1"/>
          <p:nvPr/>
        </p:nvSpPr>
        <p:spPr>
          <a:xfrm>
            <a:off x="1447800" y="2890391"/>
            <a:ext cx="9296400" cy="1308050"/>
          </a:xfrm>
          <a:prstGeom prst="rect">
            <a:avLst/>
          </a:prstGeom>
          <a:noFill/>
        </p:spPr>
        <p:txBody>
          <a:bodyPr wrap="square" rtlCol="1">
            <a:spAutoFit/>
          </a:bodyPr>
          <a:lstStyle/>
          <a:p>
            <a:pPr algn="ctr" rtl="1">
              <a:spcAft>
                <a:spcPts val="1800"/>
              </a:spcAft>
            </a:pPr>
            <a:r>
              <a:rPr lang="ar-xm" sz="3200" dirty="0">
                <a:solidFill>
                  <a:schemeClr val="bg1"/>
                </a:solidFill>
                <a:latin typeface="Ubuntu" panose="020B0504030602030204" pitchFamily="34" charset="0"/>
                <a:rtl/>
              </a:rPr>
              <a:t>يجعل عمل الأولمبياد الخاص </a:t>
            </a:r>
            <a:r>
              <a:rPr lang="ar-xm" sz="3200" b="1" dirty="0">
                <a:solidFill>
                  <a:srgbClr val="F6891F"/>
                </a:solidFill>
                <a:latin typeface="Ubuntu" panose="020B0504030602030204" pitchFamily="34" charset="0"/>
                <a:rtl/>
              </a:rPr>
              <a:t>حدوث التأثير ممكنًا</a:t>
            </a:r>
            <a:r>
              <a:rPr lang="ar-xm" sz="3200" dirty="0">
                <a:solidFill>
                  <a:schemeClr val="bg1"/>
                </a:solidFill>
                <a:latin typeface="Ubuntu" panose="020B0504030602030204" pitchFamily="34" charset="0"/>
                <a:rtl/>
              </a:rPr>
              <a:t>.</a:t>
            </a:r>
          </a:p>
          <a:p>
            <a:pPr algn="ctr" rtl="1">
              <a:spcAft>
                <a:spcPts val="1800"/>
              </a:spcAft>
            </a:pPr>
            <a:r>
              <a:rPr lang="ar-xm" sz="3200" dirty="0">
                <a:solidFill>
                  <a:schemeClr val="bg1"/>
                </a:solidFill>
                <a:latin typeface="Ubuntu" panose="020B0504030602030204" pitchFamily="34" charset="0"/>
                <a:rtl/>
              </a:rPr>
              <a:t>تساعد الأُسر في </a:t>
            </a:r>
            <a:r>
              <a:rPr lang="ar-xm" sz="3200" b="1" dirty="0">
                <a:solidFill>
                  <a:srgbClr val="F6891F"/>
                </a:solidFill>
                <a:latin typeface="Ubuntu" panose="020B0504030602030204" pitchFamily="34" charset="0"/>
                <a:rtl/>
              </a:rPr>
              <a:t>إظهار التأثير للجميع</a:t>
            </a:r>
            <a:r>
              <a:rPr lang="ar-xm" sz="3200" dirty="0">
                <a:solidFill>
                  <a:schemeClr val="bg1"/>
                </a:solidFill>
                <a:latin typeface="Ubuntu" panose="020B0504030602030204" pitchFamily="34" charset="0"/>
                <a:rtl/>
              </a:rPr>
              <a:t>.</a:t>
            </a:r>
          </a:p>
        </p:txBody>
      </p:sp>
    </p:spTree>
    <p:extLst>
      <p:ext uri="{BB962C8B-B14F-4D97-AF65-F5344CB8AC3E}">
        <p14:creationId xmlns:p14="http://schemas.microsoft.com/office/powerpoint/2010/main" val="1818912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9BE618-58F8-5D73-5D3B-8DDD456A6215}"/>
              </a:ext>
            </a:extLst>
          </p:cNvPr>
          <p:cNvSpPr>
            <a:spLocks noGrp="1"/>
          </p:cNvSpPr>
          <p:nvPr>
            <p:ph type="body" sz="quarter" idx="11"/>
          </p:nvPr>
        </p:nvSpPr>
        <p:spPr/>
        <p:txBody>
          <a:bodyPr rtlCol="1"/>
          <a:lstStyle/>
          <a:p>
            <a:pPr marL="0" marR="0" lvl="0" indent="0" algn="r" defTabSz="914400" rtl="1" eaLnBrk="1" fontAlgn="auto" latinLnBrk="0" hangingPunct="1">
              <a:lnSpc>
                <a:spcPct val="90000"/>
              </a:lnSpc>
              <a:spcBef>
                <a:spcPts val="0"/>
              </a:spcBef>
              <a:spcAft>
                <a:spcPts val="0"/>
              </a:spcAft>
              <a:buClrTx/>
              <a:buSzTx/>
              <a:buFont typeface="Arial" panose="020B0604020202020204" pitchFamily="34" charset="0"/>
              <a:buNone/>
              <a:tabLst/>
              <a:defRPr/>
            </a:pPr>
            <a:r>
              <a:rPr kumimoji="0" lang="ar-xm"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tl/>
              </a:rPr>
              <a:t>سرد قصص التأثير</a:t>
            </a:r>
          </a:p>
        </p:txBody>
      </p:sp>
      <p:sp>
        <p:nvSpPr>
          <p:cNvPr id="4" name="Text Placeholder 3">
            <a:extLst>
              <a:ext uri="{FF2B5EF4-FFF2-40B4-BE49-F238E27FC236}">
                <a16:creationId xmlns:a16="http://schemas.microsoft.com/office/drawing/2014/main" id="{556BC1D8-07CB-CDA9-D1DE-8F9450B5D16A}"/>
              </a:ext>
            </a:extLst>
          </p:cNvPr>
          <p:cNvSpPr>
            <a:spLocks noGrp="1"/>
          </p:cNvSpPr>
          <p:nvPr>
            <p:ph type="body" sz="quarter" idx="13"/>
          </p:nvPr>
        </p:nvSpPr>
        <p:spPr/>
        <p:txBody>
          <a:bodyPr rtlCol="1"/>
          <a:lstStyle/>
          <a:p>
            <a:pPr rtl="1"/>
            <a:r>
              <a:rPr lang="ar-xm" dirty="0">
                <a:rtl/>
              </a:rPr>
              <a:t>اليوم الأول</a:t>
            </a:r>
          </a:p>
        </p:txBody>
      </p:sp>
      <p:sp>
        <p:nvSpPr>
          <p:cNvPr id="7" name="TextBox 6">
            <a:extLst>
              <a:ext uri="{FF2B5EF4-FFF2-40B4-BE49-F238E27FC236}">
                <a16:creationId xmlns:a16="http://schemas.microsoft.com/office/drawing/2014/main" id="{93C86353-A29A-7067-2395-873431823D67}"/>
              </a:ext>
            </a:extLst>
          </p:cNvPr>
          <p:cNvSpPr txBox="1"/>
          <p:nvPr/>
        </p:nvSpPr>
        <p:spPr>
          <a:xfrm>
            <a:off x="5410200" y="2925495"/>
            <a:ext cx="5240919" cy="1616340"/>
          </a:xfrm>
          <a:prstGeom prst="rect">
            <a:avLst/>
          </a:prstGeom>
          <a:noFill/>
        </p:spPr>
        <p:txBody>
          <a:bodyPr wrap="square" rtlCol="1">
            <a:spAutoFit/>
          </a:bodyPr>
          <a:lstStyle/>
          <a:p>
            <a:pPr algn="r" rtl="1">
              <a:lnSpc>
                <a:spcPct val="120000"/>
              </a:lnSpc>
              <a:spcAft>
                <a:spcPts val="600"/>
              </a:spcAft>
            </a:pPr>
            <a:r>
              <a:rPr lang="ar-xm" b="1" dirty="0">
                <a:solidFill>
                  <a:srgbClr val="F6891F"/>
                </a:solidFill>
                <a:latin typeface="Ubuntu" panose="020B0504030602030204" pitchFamily="34" charset="0"/>
                <a:rtl/>
              </a:rPr>
              <a:t>اعرضوا مثالًا واحدًا من تجربتكم الخاصة.</a:t>
            </a:r>
          </a:p>
          <a:p>
            <a:pPr marL="533400" indent="-355600" algn="r" rtl="1">
              <a:lnSpc>
                <a:spcPct val="120000"/>
              </a:lnSpc>
              <a:spcAft>
                <a:spcPts val="600"/>
              </a:spcAft>
              <a:buBlip>
                <a:blip r:embed="rId3"/>
              </a:buBlip>
            </a:pPr>
            <a:r>
              <a:rPr lang="ar-xm" dirty="0">
                <a:solidFill>
                  <a:srgbClr val="292662"/>
                </a:solidFill>
                <a:latin typeface="Ubuntu" panose="020B0504030602030204" pitchFamily="34" charset="0"/>
                <a:rtl/>
              </a:rPr>
              <a:t>ما المشكلة التي حدثت؟</a:t>
            </a:r>
          </a:p>
          <a:p>
            <a:pPr marL="533400" indent="-355600" algn="r" rtl="1">
              <a:lnSpc>
                <a:spcPct val="120000"/>
              </a:lnSpc>
              <a:spcAft>
                <a:spcPts val="600"/>
              </a:spcAft>
              <a:buBlip>
                <a:blip r:embed="rId3"/>
              </a:buBlip>
            </a:pPr>
            <a:r>
              <a:rPr lang="ar-xm" dirty="0">
                <a:solidFill>
                  <a:srgbClr val="292662"/>
                </a:solidFill>
                <a:latin typeface="Ubuntu" panose="020B0504030602030204" pitchFamily="34" charset="0"/>
                <a:rtl/>
              </a:rPr>
              <a:t>ماذا فعل الأولمبياد الخاص؟</a:t>
            </a:r>
          </a:p>
          <a:p>
            <a:pPr marL="533400" indent="-355600" algn="r" rtl="1">
              <a:lnSpc>
                <a:spcPct val="120000"/>
              </a:lnSpc>
              <a:spcAft>
                <a:spcPts val="600"/>
              </a:spcAft>
              <a:buBlip>
                <a:blip r:embed="rId3"/>
              </a:buBlip>
            </a:pPr>
            <a:r>
              <a:rPr lang="ar-xm" dirty="0">
                <a:solidFill>
                  <a:srgbClr val="292662"/>
                </a:solidFill>
                <a:latin typeface="Ubuntu" panose="020B0504030602030204" pitchFamily="34" charset="0"/>
                <a:rtl/>
              </a:rPr>
              <a:t>ما الذي تغيَّر؟</a:t>
            </a:r>
          </a:p>
        </p:txBody>
      </p:sp>
      <p:sp>
        <p:nvSpPr>
          <p:cNvPr id="9" name="Rectangle: Rounded Corners 8">
            <a:extLst>
              <a:ext uri="{FF2B5EF4-FFF2-40B4-BE49-F238E27FC236}">
                <a16:creationId xmlns:a16="http://schemas.microsoft.com/office/drawing/2014/main" id="{74935E2B-94BA-7EE2-C469-F99AC0566AB8}"/>
              </a:ext>
            </a:extLst>
          </p:cNvPr>
          <p:cNvSpPr/>
          <p:nvPr/>
        </p:nvSpPr>
        <p:spPr>
          <a:xfrm>
            <a:off x="-228600" y="1242786"/>
            <a:ext cx="50927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5" name="TextBox 4">
            <a:extLst>
              <a:ext uri="{FF2B5EF4-FFF2-40B4-BE49-F238E27FC236}">
                <a16:creationId xmlns:a16="http://schemas.microsoft.com/office/drawing/2014/main" id="{CA3CF357-3B80-B0CB-497E-E309C9D432CF}"/>
              </a:ext>
            </a:extLst>
          </p:cNvPr>
          <p:cNvSpPr txBox="1"/>
          <p:nvPr/>
        </p:nvSpPr>
        <p:spPr>
          <a:xfrm>
            <a:off x="812241" y="2254860"/>
            <a:ext cx="3069219" cy="867930"/>
          </a:xfrm>
          <a:prstGeom prst="rect">
            <a:avLst/>
          </a:prstGeom>
          <a:noFill/>
        </p:spPr>
        <p:txBody>
          <a:bodyPr wrap="square" rtlCol="1">
            <a:spAutoFit/>
          </a:bodyPr>
          <a:lstStyle/>
          <a:p>
            <a:pPr algn="r" rtl="1">
              <a:lnSpc>
                <a:spcPct val="90000"/>
              </a:lnSpc>
              <a:spcAft>
                <a:spcPts val="800"/>
              </a:spcAft>
            </a:pPr>
            <a:r>
              <a:rPr lang="ar-xm" sz="2800" b="1" dirty="0">
                <a:solidFill>
                  <a:srgbClr val="F6891F"/>
                </a:solidFill>
                <a:latin typeface="Ubuntu" panose="020B0504030602030204" pitchFamily="34" charset="0"/>
                <a:rtl/>
              </a:rPr>
              <a:t>مناقشة قصص التأثير</a:t>
            </a:r>
            <a:endParaRPr lang="en-US" sz="2800" b="1" dirty="0">
              <a:solidFill>
                <a:srgbClr val="F6891F"/>
              </a:solidFill>
              <a:latin typeface="Ubuntu" panose="020B0504030602030204" pitchFamily="34" charset="0"/>
            </a:endParaRPr>
          </a:p>
        </p:txBody>
      </p:sp>
      <p:pic>
        <p:nvPicPr>
          <p:cNvPr id="8" name="Graphic 7">
            <a:extLst>
              <a:ext uri="{FF2B5EF4-FFF2-40B4-BE49-F238E27FC236}">
                <a16:creationId xmlns:a16="http://schemas.microsoft.com/office/drawing/2014/main" id="{B2516F46-DD68-7930-7EC5-FB07EA207A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49700" y="2186620"/>
            <a:ext cx="691914" cy="544306"/>
          </a:xfrm>
          <a:prstGeom prst="rect">
            <a:avLst/>
          </a:prstGeom>
        </p:spPr>
      </p:pic>
      <p:sp>
        <p:nvSpPr>
          <p:cNvPr id="10" name="TextBox 9">
            <a:extLst>
              <a:ext uri="{FF2B5EF4-FFF2-40B4-BE49-F238E27FC236}">
                <a16:creationId xmlns:a16="http://schemas.microsoft.com/office/drawing/2014/main" id="{C991A5CA-E406-A33D-22F0-41CB0A9FFBCD}"/>
              </a:ext>
            </a:extLst>
          </p:cNvPr>
          <p:cNvSpPr txBox="1"/>
          <p:nvPr/>
        </p:nvSpPr>
        <p:spPr>
          <a:xfrm>
            <a:off x="961584" y="2925495"/>
            <a:ext cx="3183519" cy="674031"/>
          </a:xfrm>
          <a:prstGeom prst="rect">
            <a:avLst/>
          </a:prstGeom>
          <a:noFill/>
        </p:spPr>
        <p:txBody>
          <a:bodyPr wrap="square" rtlCol="1">
            <a:spAutoFit/>
          </a:bodyPr>
          <a:lstStyle/>
          <a:p>
            <a:pPr marL="0" marR="0" lvl="0" indent="0" algn="r" defTabSz="914400" rtl="1" eaLnBrk="1" fontAlgn="auto" latinLnBrk="0" hangingPunct="1">
              <a:lnSpc>
                <a:spcPct val="90000"/>
              </a:lnSpc>
              <a:spcBef>
                <a:spcPts val="0"/>
              </a:spcBef>
              <a:spcAft>
                <a:spcPts val="800"/>
              </a:spcAft>
              <a:buClrTx/>
              <a:buSzTx/>
              <a:buFontTx/>
              <a:buNone/>
              <a:tabLst/>
              <a:defRPr/>
            </a:pPr>
            <a:r>
              <a:rPr kumimoji="0" lang="ar-xm" sz="2100" i="0" u="none" strike="noStrike" kern="1200" cap="none" spc="0" normalizeH="0" baseline="0" noProof="0" dirty="0">
                <a:ln>
                  <a:noFill/>
                </a:ln>
                <a:solidFill>
                  <a:schemeClr val="bg1"/>
                </a:solidFill>
                <a:effectLst/>
                <a:uLnTx/>
                <a:uFillTx/>
                <a:latin typeface="Ubuntu" panose="020B0504030602030204" pitchFamily="34" charset="0"/>
                <a:ea typeface="+mn-ea"/>
                <a:cs typeface="+mn-cs"/>
                <a:rtl/>
              </a:rPr>
              <a:t>هل يُغيِّر الأولمبياد الخاص حياة الأشخاص، </a:t>
            </a:r>
            <a:r>
              <a:rPr kumimoji="0" lang="ar-xm" sz="2100" i="0" u="none" strike="noStrike" kern="1200" cap="none" spc="0" normalizeH="0" baseline="0" noProof="0" dirty="0">
                <a:ln>
                  <a:noFill/>
                </a:ln>
                <a:solidFill>
                  <a:srgbClr val="F6891F"/>
                </a:solidFill>
                <a:effectLst/>
                <a:uLnTx/>
                <a:uFillTx/>
                <a:latin typeface="Ubuntu" panose="020B0504030602030204" pitchFamily="34" charset="0"/>
                <a:ea typeface="+mn-ea"/>
                <a:cs typeface="+mn-cs"/>
                <a:rtl/>
              </a:rPr>
              <a:t>نعم</a:t>
            </a:r>
            <a:r>
              <a:rPr kumimoji="0" lang="ar-xm" sz="2100" i="0" u="none" strike="noStrike" kern="1200" cap="none" spc="0" normalizeH="0" baseline="0" noProof="0" dirty="0">
                <a:ln>
                  <a:noFill/>
                </a:ln>
                <a:solidFill>
                  <a:schemeClr val="bg1"/>
                </a:solidFill>
                <a:effectLst/>
                <a:uLnTx/>
                <a:uFillTx/>
                <a:latin typeface="Ubuntu" panose="020B0504030602030204" pitchFamily="34" charset="0"/>
                <a:ea typeface="+mn-ea"/>
                <a:cs typeface="+mn-cs"/>
                <a:rtl/>
              </a:rPr>
              <a:t> أم </a:t>
            </a:r>
            <a:r>
              <a:rPr kumimoji="0" lang="ar-xm" sz="2100" i="0" u="none" strike="noStrike" kern="1200" cap="none" spc="0" normalizeH="0" baseline="0" noProof="0" dirty="0">
                <a:ln>
                  <a:noFill/>
                </a:ln>
                <a:solidFill>
                  <a:srgbClr val="F6891F"/>
                </a:solidFill>
                <a:effectLst/>
                <a:uLnTx/>
                <a:uFillTx/>
                <a:latin typeface="Ubuntu" panose="020B0504030602030204" pitchFamily="34" charset="0"/>
                <a:ea typeface="+mn-ea"/>
                <a:cs typeface="+mn-cs"/>
                <a:rtl/>
              </a:rPr>
              <a:t>لا</a:t>
            </a:r>
            <a:r>
              <a:rPr kumimoji="0" lang="ar-xm" sz="2100" i="0" u="none" strike="noStrike" kern="1200" cap="none" spc="0" normalizeH="0" baseline="0" noProof="0" dirty="0">
                <a:ln>
                  <a:noFill/>
                </a:ln>
                <a:solidFill>
                  <a:schemeClr val="bg1"/>
                </a:solidFill>
                <a:effectLst/>
                <a:uLnTx/>
                <a:uFillTx/>
                <a:latin typeface="Ubuntu" panose="020B0504030602030204" pitchFamily="34" charset="0"/>
                <a:ea typeface="+mn-ea"/>
                <a:cs typeface="+mn-cs"/>
                <a:rtl/>
              </a:rPr>
              <a:t>؟</a:t>
            </a:r>
            <a:endParaRPr lang="en-US" sz="2100" b="1" dirty="0">
              <a:solidFill>
                <a:schemeClr val="bg1"/>
              </a:solidFill>
              <a:latin typeface="Ubuntu" panose="020B0504030602030204" pitchFamily="34" charset="0"/>
            </a:endParaRPr>
          </a:p>
        </p:txBody>
      </p:sp>
      <p:sp>
        <p:nvSpPr>
          <p:cNvPr id="6" name="Text Placeholder 5"/>
          <p:cNvSpPr>
            <a:spLocks noGrp="1"/>
          </p:cNvSpPr>
          <p:nvPr>
            <p:ph type="body" sz="quarter" idx="12"/>
          </p:nvPr>
        </p:nvSpPr>
        <p:spPr/>
        <p:txBody>
          <a:bodyPr/>
          <a:lstStyle/>
          <a:p>
            <a:endParaRPr lang="en-IN"/>
          </a:p>
        </p:txBody>
      </p:sp>
      <p:sp>
        <p:nvSpPr>
          <p:cNvPr id="11"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10262552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B27131C-8DD0-3247-CE8C-66571CD87211}"/>
              </a:ext>
            </a:extLst>
          </p:cNvPr>
          <p:cNvSpPr/>
          <p:nvPr/>
        </p:nvSpPr>
        <p:spPr>
          <a:xfrm>
            <a:off x="7799771" y="0"/>
            <a:ext cx="4392229" cy="6876247"/>
          </a:xfrm>
          <a:prstGeom prst="rect">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7" name="TextBox 6">
            <a:extLst>
              <a:ext uri="{FF2B5EF4-FFF2-40B4-BE49-F238E27FC236}">
                <a16:creationId xmlns:a16="http://schemas.microsoft.com/office/drawing/2014/main" id="{1C4BDC9B-C2AF-D798-CD9B-A323644EA84D}"/>
              </a:ext>
            </a:extLst>
          </p:cNvPr>
          <p:cNvSpPr txBox="1"/>
          <p:nvPr/>
        </p:nvSpPr>
        <p:spPr>
          <a:xfrm>
            <a:off x="7645133" y="3207509"/>
            <a:ext cx="4035074" cy="424732"/>
          </a:xfrm>
          <a:prstGeom prst="rect">
            <a:avLst/>
          </a:prstGeom>
          <a:noFill/>
        </p:spPr>
        <p:txBody>
          <a:bodyPr wrap="square" rtlCol="1">
            <a:spAutoFit/>
          </a:bodyPr>
          <a:lstStyle/>
          <a:p>
            <a:pPr algn="r" rtl="1">
              <a:lnSpc>
                <a:spcPct val="90000"/>
              </a:lnSpc>
            </a:pPr>
            <a:r>
              <a:rPr lang="ar-xm" sz="2400" b="1" dirty="0">
                <a:solidFill>
                  <a:srgbClr val="F7F5E8"/>
                </a:solidFill>
                <a:latin typeface="Ubuntu" panose="020B0504030602030204" pitchFamily="34" charset="0"/>
                <a:rtl/>
              </a:rPr>
              <a:t>لنتحدّث عن </a:t>
            </a:r>
            <a:r>
              <a:rPr lang="ar-xm" sz="2400" b="1" dirty="0">
                <a:solidFill>
                  <a:srgbClr val="F6891F"/>
                </a:solidFill>
                <a:latin typeface="Ubuntu" panose="020B0504030602030204" pitchFamily="34" charset="0"/>
                <a:rtl/>
              </a:rPr>
              <a:t>الصور</a:t>
            </a:r>
            <a:r>
              <a:rPr lang="ar-xm" sz="2400" b="1" dirty="0">
                <a:solidFill>
                  <a:srgbClr val="F7F5E8"/>
                </a:solidFill>
                <a:latin typeface="Ubuntu" panose="020B0504030602030204" pitchFamily="34" charset="0"/>
                <a:rtl/>
              </a:rPr>
              <a:t>.</a:t>
            </a:r>
          </a:p>
        </p:txBody>
      </p:sp>
      <p:pic>
        <p:nvPicPr>
          <p:cNvPr id="10" name="Picture 9" descr="مجموعة من الأشخاص يجلسون في الخارج&#10;&#10;أُنشِئ الوصف تلقائيًا بقدرٍ منخفضٍ من الثقة">
            <a:extLst>
              <a:ext uri="{FF2B5EF4-FFF2-40B4-BE49-F238E27FC236}">
                <a16:creationId xmlns:a16="http://schemas.microsoft.com/office/drawing/2014/main" id="{E006E54F-91A0-3DE3-C77D-0933BB67D75E}"/>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l="17880" r="5171"/>
          <a:stretch/>
        </p:blipFill>
        <p:spPr>
          <a:xfrm>
            <a:off x="-137160" y="-18248"/>
            <a:ext cx="7936931" cy="6876247"/>
          </a:xfrm>
          <a:prstGeom prst="rect">
            <a:avLst/>
          </a:prstGeom>
        </p:spPr>
      </p:pic>
      <p:pic>
        <p:nvPicPr>
          <p:cNvPr id="14" name="Graphic 13">
            <a:extLst>
              <a:ext uri="{FF2B5EF4-FFF2-40B4-BE49-F238E27FC236}">
                <a16:creationId xmlns:a16="http://schemas.microsoft.com/office/drawing/2014/main" id="{0E4749F4-154F-86D3-E883-DBF5013225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74452" y="481642"/>
            <a:ext cx="1505755" cy="528060"/>
          </a:xfrm>
          <a:prstGeom prst="rect">
            <a:avLst/>
          </a:prstGeom>
        </p:spPr>
      </p:pic>
    </p:spTree>
    <p:extLst>
      <p:ext uri="{BB962C8B-B14F-4D97-AF65-F5344CB8AC3E}">
        <p14:creationId xmlns:p14="http://schemas.microsoft.com/office/powerpoint/2010/main" val="3113315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19252-071B-93D8-6509-4E559BB5C298}"/>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029A27C-8981-4C04-349F-E6A88206A39D}"/>
              </a:ext>
            </a:extLst>
          </p:cNvPr>
          <p:cNvSpPr/>
          <p:nvPr/>
        </p:nvSpPr>
        <p:spPr>
          <a:xfrm>
            <a:off x="-228600" y="1090386"/>
            <a:ext cx="285115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graphicFrame>
        <p:nvGraphicFramePr>
          <p:cNvPr id="2" name="Table 1">
            <a:extLst>
              <a:ext uri="{FF2B5EF4-FFF2-40B4-BE49-F238E27FC236}">
                <a16:creationId xmlns:a16="http://schemas.microsoft.com/office/drawing/2014/main" id="{58C83A14-DA10-70D8-AC7F-9198D73B9BCC}"/>
              </a:ext>
            </a:extLst>
          </p:cNvPr>
          <p:cNvGraphicFramePr>
            <a:graphicFrameLocks noGrp="1"/>
          </p:cNvGraphicFramePr>
          <p:nvPr>
            <p:extLst>
              <p:ext uri="{D42A27DB-BD31-4B8C-83A1-F6EECF244321}">
                <p14:modId xmlns:p14="http://schemas.microsoft.com/office/powerpoint/2010/main" val="2141551005"/>
              </p:ext>
            </p:extLst>
          </p:nvPr>
        </p:nvGraphicFramePr>
        <p:xfrm>
          <a:off x="2870200" y="1933193"/>
          <a:ext cx="8750326" cy="1404000"/>
        </p:xfrm>
        <a:graphic>
          <a:graphicData uri="http://schemas.openxmlformats.org/drawingml/2006/table">
            <a:tbl>
              <a:tblPr rtl="1" bandRow="1">
                <a:tableStyleId>{22838BEF-8BB2-4498-84A7-C5851F593DF1}</a:tableStyleId>
              </a:tblPr>
              <a:tblGrid>
                <a:gridCol w="2225066">
                  <a:extLst>
                    <a:ext uri="{9D8B030D-6E8A-4147-A177-3AD203B41FA5}">
                      <a16:colId xmlns:a16="http://schemas.microsoft.com/office/drawing/2014/main" val="2327306952"/>
                    </a:ext>
                  </a:extLst>
                </a:gridCol>
                <a:gridCol w="6525260">
                  <a:extLst>
                    <a:ext uri="{9D8B030D-6E8A-4147-A177-3AD203B41FA5}">
                      <a16:colId xmlns:a16="http://schemas.microsoft.com/office/drawing/2014/main" val="693018014"/>
                    </a:ext>
                  </a:extLst>
                </a:gridCol>
              </a:tblGrid>
              <a:tr h="468000">
                <a:tc>
                  <a:txBody>
                    <a:bodyPr/>
                    <a:lstStyle/>
                    <a:p>
                      <a:pPr marL="180000" marR="0" lvl="0" indent="0" algn="r" defTabSz="914400" rtl="1" eaLnBrk="1" fontAlgn="auto" latinLnBrk="0" hangingPunct="1">
                        <a:lnSpc>
                          <a:spcPct val="100000"/>
                        </a:lnSpc>
                        <a:spcBef>
                          <a:spcPts val="0"/>
                        </a:spcBef>
                        <a:spcAft>
                          <a:spcPts val="0"/>
                        </a:spcAft>
                        <a:buClrTx/>
                        <a:buSzTx/>
                        <a:buFontTx/>
                        <a:buNone/>
                        <a:tabLst/>
                        <a:defRPr/>
                      </a:pPr>
                      <a:r>
                        <a:rPr lang="ar-DZ" sz="1700" b="1" noProof="0" dirty="0">
                          <a:solidFill>
                            <a:srgbClr val="292662"/>
                          </a:solidFill>
                          <a:latin typeface="Ubuntu Light" panose="020B0304030602030204" pitchFamily="34" charset="0"/>
                          <a:rtl/>
                        </a:rPr>
                        <a:t>من </a:t>
                      </a:r>
                      <a:r>
                        <a:rPr lang="ar-DZ" sz="1700" b="1" noProof="0" dirty="0">
                          <a:solidFill>
                            <a:srgbClr val="292662"/>
                          </a:solidFill>
                          <a:latin typeface="Ubuntu Light" panose="020B0304030602030204" pitchFamily="34" charset="0"/>
                          <a:rtl val="0"/>
                        </a:rPr>
                        <a:t>9:00</a:t>
                      </a:r>
                      <a:r>
                        <a:rPr lang="ar-DZ" sz="1700" b="1" noProof="0" dirty="0">
                          <a:solidFill>
                            <a:srgbClr val="292662"/>
                          </a:solidFill>
                          <a:latin typeface="Ubuntu Light" panose="020B0304030602030204" pitchFamily="34" charset="0"/>
                          <a:rtl/>
                        </a:rPr>
                        <a:t> إلى </a:t>
                      </a:r>
                      <a:r>
                        <a:rPr lang="ar-DZ" sz="1700" b="1" noProof="0" dirty="0">
                          <a:solidFill>
                            <a:srgbClr val="292662"/>
                          </a:solidFill>
                          <a:latin typeface="Ubuntu Light" panose="020B0304030602030204" pitchFamily="34" charset="0"/>
                          <a:rtl val="0"/>
                        </a:rPr>
                        <a:t>12:00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3600" marR="0" lvl="0" indent="0" algn="r" rtl="1">
                        <a:lnSpc>
                          <a:spcPct val="100000"/>
                        </a:lnSpc>
                        <a:spcBef>
                          <a:spcPts val="0"/>
                        </a:spcBef>
                        <a:spcAft>
                          <a:spcPts val="0"/>
                        </a:spcAft>
                        <a:buClr>
                          <a:srgbClr val="000000"/>
                        </a:buClr>
                        <a:buSzPts val="2000"/>
                        <a:buFont typeface="Arial"/>
                        <a:buNone/>
                      </a:pPr>
                      <a:r>
                        <a:rPr lang="ar-DZ" sz="1700" b="0" u="none" strike="noStrike" cap="none" noProof="0" dirty="0">
                          <a:solidFill>
                            <a:schemeClr val="tx1"/>
                          </a:solidFill>
                          <a:latin typeface="Ubuntu Light" panose="020B0304030602030204" pitchFamily="34" charset="0"/>
                          <a:rtl/>
                        </a:rPr>
                        <a:t>يوم رياضي</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172290"/>
                  </a:ext>
                </a:extLst>
              </a:tr>
              <a:tr h="468000">
                <a:tc>
                  <a:txBody>
                    <a:bodyPr/>
                    <a:lstStyle/>
                    <a:p>
                      <a:pPr marL="180000" marR="0" algn="r" rtl="1">
                        <a:spcBef>
                          <a:spcPts val="0"/>
                        </a:spcBef>
                        <a:spcAft>
                          <a:spcPts val="0"/>
                        </a:spcAft>
                      </a:pPr>
                      <a:r>
                        <a:rPr lang="ar-DZ" sz="1700" b="1" noProof="0" dirty="0">
                          <a:solidFill>
                            <a:srgbClr val="292662"/>
                          </a:solidFill>
                          <a:latin typeface="Ubuntu Light" panose="020B0304030602030204" pitchFamily="34" charset="0"/>
                          <a:rtl/>
                        </a:rPr>
                        <a:t>من </a:t>
                      </a:r>
                      <a:r>
                        <a:rPr lang="ar-DZ" sz="1700" b="1" noProof="0" dirty="0">
                          <a:solidFill>
                            <a:srgbClr val="292662"/>
                          </a:solidFill>
                          <a:latin typeface="Ubuntu Light" panose="020B0304030602030204" pitchFamily="34" charset="0"/>
                          <a:rtl val="0"/>
                        </a:rPr>
                        <a:t>12:00</a:t>
                      </a:r>
                      <a:r>
                        <a:rPr lang="ar-DZ" sz="1700" b="1" noProof="0" dirty="0">
                          <a:solidFill>
                            <a:srgbClr val="292662"/>
                          </a:solidFill>
                          <a:latin typeface="Ubuntu Light" panose="020B0304030602030204" pitchFamily="34" charset="0"/>
                          <a:rtl/>
                        </a:rPr>
                        <a:t> إلى </a:t>
                      </a:r>
                      <a:r>
                        <a:rPr lang="ar-DZ" sz="1700" b="1" noProof="0" dirty="0">
                          <a:solidFill>
                            <a:srgbClr val="292662"/>
                          </a:solidFill>
                          <a:latin typeface="Ubuntu Light" panose="020B0304030602030204" pitchFamily="34" charset="0"/>
                          <a:rtl val="0"/>
                        </a:rPr>
                        <a:t>13:00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tc>
                  <a:txBody>
                    <a:bodyPr/>
                    <a:lstStyle/>
                    <a:p>
                      <a:pPr marL="183600" marR="0" lvl="0" indent="0" algn="r" rtl="1">
                        <a:lnSpc>
                          <a:spcPct val="100000"/>
                        </a:lnSpc>
                        <a:spcBef>
                          <a:spcPts val="0"/>
                        </a:spcBef>
                        <a:spcAft>
                          <a:spcPts val="0"/>
                        </a:spcAft>
                        <a:buClr>
                          <a:srgbClr val="000000"/>
                        </a:buClr>
                        <a:buSzPts val="2000"/>
                        <a:buFont typeface="Arial"/>
                        <a:buNone/>
                      </a:pPr>
                      <a:r>
                        <a:rPr lang="ar-DZ" sz="1700" b="0" i="1" u="none" strike="noStrike" cap="none" noProof="0" dirty="0">
                          <a:solidFill>
                            <a:srgbClr val="292662"/>
                          </a:solidFill>
                          <a:latin typeface="Ubuntu" panose="020B0504030602030204" pitchFamily="34" charset="0"/>
                          <a:rtl/>
                        </a:rPr>
                        <a:t>استراحة تناول الغداء</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extLst>
                  <a:ext uri="{0D108BD9-81ED-4DB2-BD59-A6C34878D82A}">
                    <a16:rowId xmlns:a16="http://schemas.microsoft.com/office/drawing/2014/main" val="3350580430"/>
                  </a:ext>
                </a:extLst>
              </a:tr>
              <a:tr h="468000">
                <a:tc>
                  <a:txBody>
                    <a:bodyPr/>
                    <a:lstStyle/>
                    <a:p>
                      <a:pPr marL="180000" marR="0" algn="r" rtl="1">
                        <a:spcBef>
                          <a:spcPts val="0"/>
                        </a:spcBef>
                        <a:spcAft>
                          <a:spcPts val="0"/>
                        </a:spcAft>
                      </a:pPr>
                      <a:r>
                        <a:rPr lang="ar-DZ" sz="1700" b="1" noProof="0" dirty="0">
                          <a:solidFill>
                            <a:srgbClr val="292662"/>
                          </a:solidFill>
                          <a:latin typeface="Ubuntu Light" panose="020B0304030602030204" pitchFamily="34" charset="0"/>
                          <a:rtl/>
                        </a:rPr>
                        <a:t>من </a:t>
                      </a:r>
                      <a:r>
                        <a:rPr lang="ar-DZ" sz="1700" b="1" noProof="0" dirty="0">
                          <a:solidFill>
                            <a:srgbClr val="292662"/>
                          </a:solidFill>
                          <a:latin typeface="Ubuntu Light" panose="020B0304030602030204" pitchFamily="34" charset="0"/>
                          <a:rtl val="0"/>
                        </a:rPr>
                        <a:t>13:00</a:t>
                      </a:r>
                      <a:r>
                        <a:rPr lang="ar-DZ" sz="1700" b="1" noProof="0" dirty="0">
                          <a:solidFill>
                            <a:srgbClr val="292662"/>
                          </a:solidFill>
                          <a:latin typeface="Ubuntu Light" panose="020B0304030602030204" pitchFamily="34" charset="0"/>
                          <a:rtl/>
                        </a:rPr>
                        <a:t> إلى </a:t>
                      </a:r>
                      <a:r>
                        <a:rPr lang="ar-DZ" sz="1700" b="1" noProof="0" dirty="0">
                          <a:solidFill>
                            <a:srgbClr val="292662"/>
                          </a:solidFill>
                          <a:latin typeface="Ubuntu Light" panose="020B0304030602030204" pitchFamily="34" charset="0"/>
                          <a:rtl val="0"/>
                        </a:rPr>
                        <a:t>14:00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r" defTabSz="914400" rtl="1" eaLnBrk="1" fontAlgn="auto" latinLnBrk="0" hangingPunct="1">
                        <a:lnSpc>
                          <a:spcPct val="100000"/>
                        </a:lnSpc>
                        <a:spcBef>
                          <a:spcPts val="0"/>
                        </a:spcBef>
                        <a:spcAft>
                          <a:spcPts val="0"/>
                        </a:spcAft>
                        <a:buClrTx/>
                        <a:buSzTx/>
                        <a:buFontTx/>
                        <a:buNone/>
                        <a:tabLst/>
                        <a:defRPr/>
                      </a:pPr>
                      <a:r>
                        <a:rPr lang="ar-DZ" sz="1700" b="0" noProof="0" dirty="0">
                          <a:solidFill>
                            <a:schemeClr val="tx1"/>
                          </a:solidFill>
                          <a:latin typeface="Ubuntu Light" panose="020B0304030602030204" pitchFamily="34" charset="0"/>
                          <a:rtl/>
                        </a:rPr>
                        <a:t>استخلاص المعلومات واستطلاع رأي اختياري نهائي عن رفاه الأسرة</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6310196"/>
                  </a:ext>
                </a:extLst>
              </a:tr>
            </a:tbl>
          </a:graphicData>
        </a:graphic>
      </p:graphicFrame>
      <p:sp>
        <p:nvSpPr>
          <p:cNvPr id="3" name="TextBox 2">
            <a:extLst>
              <a:ext uri="{FF2B5EF4-FFF2-40B4-BE49-F238E27FC236}">
                <a16:creationId xmlns:a16="http://schemas.microsoft.com/office/drawing/2014/main" id="{13B54DDD-E2D7-55B4-CFF7-E5F8879D667F}"/>
              </a:ext>
            </a:extLst>
          </p:cNvPr>
          <p:cNvSpPr txBox="1"/>
          <p:nvPr/>
        </p:nvSpPr>
        <p:spPr>
          <a:xfrm>
            <a:off x="368300" y="1292254"/>
            <a:ext cx="2006600" cy="1077218"/>
          </a:xfrm>
          <a:prstGeom prst="rect">
            <a:avLst/>
          </a:prstGeom>
          <a:noFill/>
        </p:spPr>
        <p:txBody>
          <a:bodyPr wrap="square" rtlCol="1">
            <a:spAutoFit/>
          </a:bodyPr>
          <a:lstStyle/>
          <a:p>
            <a:pPr algn="ctr" rtl="1"/>
            <a:r>
              <a:rPr lang="ar-xm" sz="3200" b="1" dirty="0">
                <a:solidFill>
                  <a:srgbClr val="F6891F"/>
                </a:solidFill>
                <a:latin typeface="Ubuntu" panose="020B0504030602030204" pitchFamily="34" charset="0"/>
                <a:rtl/>
              </a:rPr>
              <a:t>جدول أعمال الاجتماع</a:t>
            </a:r>
            <a:endParaRPr lang="en-US" sz="3200" b="1" dirty="0">
              <a:solidFill>
                <a:srgbClr val="F6891F"/>
              </a:solidFill>
              <a:latin typeface="Ubuntu" panose="020B0504030602030204" pitchFamily="34" charset="0"/>
            </a:endParaRPr>
          </a:p>
        </p:txBody>
      </p:sp>
      <p:sp>
        <p:nvSpPr>
          <p:cNvPr id="4" name="TextBox 3">
            <a:extLst>
              <a:ext uri="{FF2B5EF4-FFF2-40B4-BE49-F238E27FC236}">
                <a16:creationId xmlns:a16="http://schemas.microsoft.com/office/drawing/2014/main" id="{900045A4-62D5-B705-C68C-F88A6E62D39D}"/>
              </a:ext>
            </a:extLst>
          </p:cNvPr>
          <p:cNvSpPr txBox="1"/>
          <p:nvPr/>
        </p:nvSpPr>
        <p:spPr>
          <a:xfrm>
            <a:off x="3016044" y="1369198"/>
            <a:ext cx="8443452" cy="461665"/>
          </a:xfrm>
          <a:prstGeom prst="rect">
            <a:avLst/>
          </a:prstGeom>
          <a:noFill/>
        </p:spPr>
        <p:txBody>
          <a:bodyPr wrap="square" rtlCol="1">
            <a:spAutoFit/>
          </a:bodyPr>
          <a:lstStyle/>
          <a:p>
            <a:pPr algn="r" rtl="1"/>
            <a:r>
              <a:rPr lang="ar-xm" sz="2400" b="1" dirty="0">
                <a:solidFill>
                  <a:srgbClr val="292662"/>
                </a:solidFill>
                <a:latin typeface="Ubuntu" panose="020B0504030602030204" pitchFamily="34" charset="0"/>
                <a:rtl/>
              </a:rPr>
              <a:t>اليوم الثاني</a:t>
            </a:r>
          </a:p>
        </p:txBody>
      </p:sp>
    </p:spTree>
    <p:extLst>
      <p:ext uri="{BB962C8B-B14F-4D97-AF65-F5344CB8AC3E}">
        <p14:creationId xmlns:p14="http://schemas.microsoft.com/office/powerpoint/2010/main" val="34125070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E332B3BC-B3B6-A71F-C05E-F248DF786176}"/>
              </a:ext>
            </a:extLst>
          </p:cNvPr>
          <p:cNvSpPr/>
          <p:nvPr/>
        </p:nvSpPr>
        <p:spPr>
          <a:xfrm>
            <a:off x="911788" y="1443976"/>
            <a:ext cx="8156011" cy="740093"/>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7" name="Rectangle 6">
            <a:extLst>
              <a:ext uri="{FF2B5EF4-FFF2-40B4-BE49-F238E27FC236}">
                <a16:creationId xmlns:a16="http://schemas.microsoft.com/office/drawing/2014/main" id="{57CCD678-F848-6CC6-3C35-1958917ADE42}"/>
              </a:ext>
            </a:extLst>
          </p:cNvPr>
          <p:cNvSpPr/>
          <p:nvPr/>
        </p:nvSpPr>
        <p:spPr>
          <a:xfrm>
            <a:off x="-137160" y="2362199"/>
            <a:ext cx="11704699" cy="3657145"/>
          </a:xfrm>
          <a:prstGeom prst="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2" name="TextBox 1">
            <a:extLst>
              <a:ext uri="{FF2B5EF4-FFF2-40B4-BE49-F238E27FC236}">
                <a16:creationId xmlns:a16="http://schemas.microsoft.com/office/drawing/2014/main" id="{A749CF3F-0112-7007-1C59-C77A662B7FB4}"/>
              </a:ext>
            </a:extLst>
          </p:cNvPr>
          <p:cNvSpPr txBox="1"/>
          <p:nvPr/>
        </p:nvSpPr>
        <p:spPr>
          <a:xfrm>
            <a:off x="1388516" y="1633675"/>
            <a:ext cx="7536656" cy="369332"/>
          </a:xfrm>
          <a:prstGeom prst="rect">
            <a:avLst/>
          </a:prstGeom>
          <a:noFill/>
        </p:spPr>
        <p:txBody>
          <a:bodyPr wrap="square" rtlCol="1">
            <a:spAutoFit/>
          </a:bodyPr>
          <a:lstStyle/>
          <a:p>
            <a:pPr algn="r" rtl="1">
              <a:lnSpc>
                <a:spcPct val="90000"/>
              </a:lnSpc>
            </a:pPr>
            <a:r>
              <a:rPr lang="ar-xm" sz="2000" dirty="0">
                <a:solidFill>
                  <a:srgbClr val="F7F5E8"/>
                </a:solidFill>
                <a:latin typeface="Ubuntu" panose="020B0504030602030204" pitchFamily="34" charset="0"/>
                <a:rtl/>
              </a:rPr>
              <a:t>يمكن أن تؤدي مثل هذه الصور </a:t>
            </a:r>
            <a:r>
              <a:rPr lang="ar-xm" sz="2000" dirty="0">
                <a:solidFill>
                  <a:srgbClr val="F6891F"/>
                </a:solidFill>
                <a:latin typeface="Ubuntu" panose="020B0504030602030204" pitchFamily="34" charset="0"/>
                <a:rtl/>
              </a:rPr>
              <a:t>إلى جذب </a:t>
            </a:r>
            <a:r>
              <a:rPr lang="ar-xm" sz="2000" dirty="0">
                <a:solidFill>
                  <a:srgbClr val="F7F5E8"/>
                </a:solidFill>
                <a:latin typeface="Ubuntu" panose="020B0504030602030204" pitchFamily="34" charset="0"/>
                <a:rtl/>
              </a:rPr>
              <a:t> الانتباه إلى القصة.</a:t>
            </a:r>
          </a:p>
        </p:txBody>
      </p:sp>
      <p:grpSp>
        <p:nvGrpSpPr>
          <p:cNvPr id="8" name="Group 7">
            <a:extLst>
              <a:ext uri="{FF2B5EF4-FFF2-40B4-BE49-F238E27FC236}">
                <a16:creationId xmlns:a16="http://schemas.microsoft.com/office/drawing/2014/main" id="{49676DA9-7EF9-6F67-A653-EB24AA5E7D01}"/>
              </a:ext>
            </a:extLst>
          </p:cNvPr>
          <p:cNvGrpSpPr/>
          <p:nvPr/>
        </p:nvGrpSpPr>
        <p:grpSpPr>
          <a:xfrm>
            <a:off x="773815" y="2590775"/>
            <a:ext cx="13917545" cy="3112669"/>
            <a:chOff x="284636" y="2569673"/>
            <a:chExt cx="11515478" cy="2575445"/>
          </a:xfrm>
        </p:grpSpPr>
        <p:pic>
          <p:nvPicPr>
            <p:cNvPr id="3" name="Picture 8">
              <a:extLst>
                <a:ext uri="{FF2B5EF4-FFF2-40B4-BE49-F238E27FC236}">
                  <a16:creationId xmlns:a16="http://schemas.microsoft.com/office/drawing/2014/main" id="{B414F3E2-6C8B-9DB6-5F69-EA4C567D51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753" b="25100"/>
            <a:stretch/>
          </p:blipFill>
          <p:spPr bwMode="auto">
            <a:xfrm>
              <a:off x="4381416" y="2569673"/>
              <a:ext cx="3321918" cy="25754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a:extLst>
                <a:ext uri="{FF2B5EF4-FFF2-40B4-BE49-F238E27FC236}">
                  <a16:creationId xmlns:a16="http://schemas.microsoft.com/office/drawing/2014/main" id="{F17856BA-3A7A-C69F-ADED-94103FE19D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00" r="7100"/>
            <a:stretch/>
          </p:blipFill>
          <p:spPr bwMode="auto">
            <a:xfrm>
              <a:off x="284636" y="2569673"/>
              <a:ext cx="3928331" cy="25754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id="{F2008557-A6B1-2235-5E7E-E7075AA949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9"/>
            <a:stretch/>
          </p:blipFill>
          <p:spPr bwMode="auto">
            <a:xfrm>
              <a:off x="7871783" y="2569673"/>
              <a:ext cx="3928331" cy="257544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Graphic 13">
            <a:extLst>
              <a:ext uri="{FF2B5EF4-FFF2-40B4-BE49-F238E27FC236}">
                <a16:creationId xmlns:a16="http://schemas.microsoft.com/office/drawing/2014/main" id="{9E49A4BC-1E01-FC46-C607-E987E4F362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1743" y="1443977"/>
            <a:ext cx="740093" cy="740093"/>
          </a:xfrm>
          <a:prstGeom prst="rect">
            <a:avLst/>
          </a:prstGeom>
        </p:spPr>
      </p:pic>
      <p:sp>
        <p:nvSpPr>
          <p:cNvPr id="18" name="Text Placeholder 17">
            <a:extLst>
              <a:ext uri="{FF2B5EF4-FFF2-40B4-BE49-F238E27FC236}">
                <a16:creationId xmlns:a16="http://schemas.microsoft.com/office/drawing/2014/main" id="{00C16FCD-B8AC-80E6-EE24-7FF18D7CB7CA}"/>
              </a:ext>
            </a:extLst>
          </p:cNvPr>
          <p:cNvSpPr>
            <a:spLocks noGrp="1"/>
          </p:cNvSpPr>
          <p:nvPr>
            <p:ph type="body" sz="quarter" idx="11"/>
          </p:nvPr>
        </p:nvSpPr>
        <p:spPr/>
        <p:txBody>
          <a:bodyPr rtlCol="1">
            <a:normAutofit/>
          </a:bodyPr>
          <a:lstStyle/>
          <a:p>
            <a:pPr rtl="1"/>
            <a:r>
              <a:rPr lang="ar-xm" sz="1300" dirty="0">
                <a:rtl/>
              </a:rPr>
              <a:t>سرد قصص التأثير</a:t>
            </a:r>
          </a:p>
        </p:txBody>
      </p:sp>
      <p:sp>
        <p:nvSpPr>
          <p:cNvPr id="20" name="Text Placeholder 19">
            <a:extLst>
              <a:ext uri="{FF2B5EF4-FFF2-40B4-BE49-F238E27FC236}">
                <a16:creationId xmlns:a16="http://schemas.microsoft.com/office/drawing/2014/main" id="{80D9463B-2198-BF06-B04B-587AAB123A57}"/>
              </a:ext>
            </a:extLst>
          </p:cNvPr>
          <p:cNvSpPr>
            <a:spLocks noGrp="1"/>
          </p:cNvSpPr>
          <p:nvPr>
            <p:ph type="body" sz="quarter" idx="13"/>
          </p:nvPr>
        </p:nvSpPr>
        <p:spPr/>
        <p:txBody>
          <a:bodyPr rtlCol="1"/>
          <a:lstStyle/>
          <a:p>
            <a:pPr rtl="1"/>
            <a:r>
              <a:rPr lang="ar-xm" dirty="0">
                <a:rtl/>
              </a:rPr>
              <a:t>اليوم الأول</a:t>
            </a:r>
          </a:p>
        </p:txBody>
      </p:sp>
      <p:sp>
        <p:nvSpPr>
          <p:cNvPr id="6" name="Text Placeholder 5"/>
          <p:cNvSpPr>
            <a:spLocks noGrp="1"/>
          </p:cNvSpPr>
          <p:nvPr>
            <p:ph type="body" sz="quarter" idx="12"/>
          </p:nvPr>
        </p:nvSpPr>
        <p:spPr/>
        <p:txBody>
          <a:bodyPr/>
          <a:lstStyle/>
          <a:p>
            <a:endParaRPr lang="en-IN"/>
          </a:p>
        </p:txBody>
      </p:sp>
      <p:sp>
        <p:nvSpPr>
          <p:cNvPr id="15"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412188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58333E-6 3.7037E-7 L -0.29166 3.7037E-7 " pathEditMode="relative" rAng="0" ptsTypes="AA">
                                      <p:cBhvr>
                                        <p:cTn id="6" dur="2000" fill="hold"/>
                                        <p:tgtEl>
                                          <p:spTgt spid="8"/>
                                        </p:tgtEl>
                                        <p:attrNameLst>
                                          <p:attrName>ppt_x</p:attrName>
                                          <p:attrName>ppt_y</p:attrName>
                                        </p:attrNameLst>
                                      </p:cBhvr>
                                      <p:rCtr x="-1458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95DDF-D367-A394-01A1-A9BE6DAD9230}"/>
            </a:ext>
          </a:extLst>
        </p:cNvPr>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6B5ED735-C9F6-4A75-4A71-9AA8D9EEE42C}"/>
              </a:ext>
            </a:extLst>
          </p:cNvPr>
          <p:cNvSpPr/>
          <p:nvPr/>
        </p:nvSpPr>
        <p:spPr>
          <a:xfrm>
            <a:off x="911788" y="1398256"/>
            <a:ext cx="5946211" cy="740093"/>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7" name="Rectangle 6">
            <a:extLst>
              <a:ext uri="{FF2B5EF4-FFF2-40B4-BE49-F238E27FC236}">
                <a16:creationId xmlns:a16="http://schemas.microsoft.com/office/drawing/2014/main" id="{965AEEA4-DB6B-9C15-0C91-5B390F7909AC}"/>
              </a:ext>
            </a:extLst>
          </p:cNvPr>
          <p:cNvSpPr/>
          <p:nvPr/>
        </p:nvSpPr>
        <p:spPr>
          <a:xfrm>
            <a:off x="0" y="2362200"/>
            <a:ext cx="12410975" cy="3413760"/>
          </a:xfrm>
          <a:prstGeom prst="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2" name="TextBox 1">
            <a:extLst>
              <a:ext uri="{FF2B5EF4-FFF2-40B4-BE49-F238E27FC236}">
                <a16:creationId xmlns:a16="http://schemas.microsoft.com/office/drawing/2014/main" id="{13FABF0C-80CA-E681-141D-5831FC9E268A}"/>
              </a:ext>
            </a:extLst>
          </p:cNvPr>
          <p:cNvSpPr txBox="1"/>
          <p:nvPr/>
        </p:nvSpPr>
        <p:spPr>
          <a:xfrm>
            <a:off x="788956" y="1445016"/>
            <a:ext cx="5554257" cy="646331"/>
          </a:xfrm>
          <a:prstGeom prst="rect">
            <a:avLst/>
          </a:prstGeom>
          <a:noFill/>
        </p:spPr>
        <p:txBody>
          <a:bodyPr wrap="square" rtlCol="1">
            <a:spAutoFit/>
          </a:bodyPr>
          <a:lstStyle/>
          <a:p>
            <a:pPr algn="r" rtl="1">
              <a:lnSpc>
                <a:spcPct val="90000"/>
              </a:lnSpc>
            </a:pPr>
            <a:r>
              <a:rPr lang="ar-xm" sz="2000" dirty="0">
                <a:solidFill>
                  <a:srgbClr val="292662"/>
                </a:solidFill>
                <a:latin typeface="Ubuntu" panose="020B0504030602030204" pitchFamily="34" charset="0"/>
                <a:rtl/>
              </a:rPr>
              <a:t>الصور مثل هذه الصور ليست مثيرة للاهتمام.</a:t>
            </a:r>
          </a:p>
          <a:p>
            <a:pPr algn="r" rtl="1">
              <a:lnSpc>
                <a:spcPct val="90000"/>
              </a:lnSpc>
            </a:pPr>
            <a:r>
              <a:rPr lang="ar-xm" sz="2000" dirty="0">
                <a:solidFill>
                  <a:srgbClr val="292662"/>
                </a:solidFill>
                <a:latin typeface="Ubuntu" panose="020B0504030602030204" pitchFamily="34" charset="0"/>
                <a:rtl/>
              </a:rPr>
              <a:t>لن تجعل الأشخاص يتوقفون ويلقون نظرة عليها</a:t>
            </a:r>
            <a:endParaRPr lang="en-US" sz="2000" dirty="0">
              <a:solidFill>
                <a:srgbClr val="F6891F"/>
              </a:solidFill>
              <a:latin typeface="Ubuntu" panose="020B0504030602030204" pitchFamily="34" charset="0"/>
            </a:endParaRPr>
          </a:p>
        </p:txBody>
      </p:sp>
      <p:pic>
        <p:nvPicPr>
          <p:cNvPr id="6" name="Picture 6" descr="شباب يرتدون أطقم كرة القدم باللونين الأحمر والأبيض وميداليات ذهبية ويقفون في صف ملتفة أذرعهم حول بعضهم البعض ويبتسمون أمام الملصق الإعلاني لدورة ألعاب مالطا للأولمبياد الخاص 2022. ">
            <a:extLst>
              <a:ext uri="{FF2B5EF4-FFF2-40B4-BE49-F238E27FC236}">
                <a16:creationId xmlns:a16="http://schemas.microsoft.com/office/drawing/2014/main" id="{BE707CA7-4D53-5B21-F8C2-A757A4C702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5487" y="2563014"/>
            <a:ext cx="5273040" cy="29660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مجموعة كبيرة من الأشخاص يقفون لالتقاط صورة. يوجد عدد من اللاعبين والشركاء الموحَّدين والمدرِّبين والمعلمين والمشجِّعين المحترفين المشاركين في الأولمبياد الخاص. ">
            <a:extLst>
              <a:ext uri="{FF2B5EF4-FFF2-40B4-BE49-F238E27FC236}">
                <a16:creationId xmlns:a16="http://schemas.microsoft.com/office/drawing/2014/main" id="{C6E4F761-288B-228B-03D5-D78CC1E50E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6260" y="2563015"/>
            <a:ext cx="5273041" cy="2966085"/>
          </a:xfrm>
          <a:prstGeom prst="rect">
            <a:avLst/>
          </a:prstGeom>
          <a:noFill/>
          <a:extLst>
            <a:ext uri="{909E8E84-426E-40DD-AFC4-6F175D3DCCD1}">
              <a14:hiddenFill xmlns:a14="http://schemas.microsoft.com/office/drawing/2010/main">
                <a:solidFill>
                  <a:srgbClr val="FFFFFF"/>
                </a:solidFill>
              </a14:hiddenFill>
            </a:ext>
          </a:extLst>
        </p:spPr>
      </p:pic>
      <p:pic>
        <p:nvPicPr>
          <p:cNvPr id="21" name="Graphic 20">
            <a:extLst>
              <a:ext uri="{FF2B5EF4-FFF2-40B4-BE49-F238E27FC236}">
                <a16:creationId xmlns:a16="http://schemas.microsoft.com/office/drawing/2014/main" id="{47CFD504-358A-DB93-5550-1A52C8A293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742" y="1398257"/>
            <a:ext cx="740093" cy="740093"/>
          </a:xfrm>
          <a:prstGeom prst="rect">
            <a:avLst/>
          </a:prstGeom>
        </p:spPr>
      </p:pic>
      <p:sp>
        <p:nvSpPr>
          <p:cNvPr id="22" name="Text Placeholder 21">
            <a:extLst>
              <a:ext uri="{FF2B5EF4-FFF2-40B4-BE49-F238E27FC236}">
                <a16:creationId xmlns:a16="http://schemas.microsoft.com/office/drawing/2014/main" id="{FBB269F9-02B9-827C-BD65-4212485104AD}"/>
              </a:ext>
            </a:extLst>
          </p:cNvPr>
          <p:cNvSpPr>
            <a:spLocks noGrp="1"/>
          </p:cNvSpPr>
          <p:nvPr>
            <p:ph type="body" sz="quarter" idx="11"/>
          </p:nvPr>
        </p:nvSpPr>
        <p:spPr/>
        <p:txBody>
          <a:bodyPr rtlCol="1"/>
          <a:lstStyle/>
          <a:p>
            <a:pPr marL="0" marR="0" lvl="0" indent="0" algn="r" defTabSz="914400" rtl="1" eaLnBrk="1" fontAlgn="auto" latinLnBrk="0" hangingPunct="1">
              <a:lnSpc>
                <a:spcPct val="90000"/>
              </a:lnSpc>
              <a:spcBef>
                <a:spcPts val="0"/>
              </a:spcBef>
              <a:spcAft>
                <a:spcPts val="0"/>
              </a:spcAft>
              <a:buClrTx/>
              <a:buSzTx/>
              <a:buFont typeface="Arial" panose="020B0604020202020204" pitchFamily="34" charset="0"/>
              <a:buNone/>
              <a:tabLst/>
              <a:defRPr/>
            </a:pPr>
            <a:r>
              <a:rPr kumimoji="0" lang="ar-xm"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tl/>
              </a:rPr>
              <a:t>سرد قصص التأثير</a:t>
            </a:r>
          </a:p>
        </p:txBody>
      </p:sp>
      <p:sp>
        <p:nvSpPr>
          <p:cNvPr id="24" name="Text Placeholder 23">
            <a:extLst>
              <a:ext uri="{FF2B5EF4-FFF2-40B4-BE49-F238E27FC236}">
                <a16:creationId xmlns:a16="http://schemas.microsoft.com/office/drawing/2014/main" id="{3001FCD2-C4F1-C2F5-03A7-A5FEBFD8693A}"/>
              </a:ext>
            </a:extLst>
          </p:cNvPr>
          <p:cNvSpPr>
            <a:spLocks noGrp="1"/>
          </p:cNvSpPr>
          <p:nvPr>
            <p:ph type="body" sz="quarter" idx="13"/>
          </p:nvPr>
        </p:nvSpPr>
        <p:spPr/>
        <p:txBody>
          <a:bodyPr rtlCol="1"/>
          <a:lstStyle/>
          <a:p>
            <a:pPr rtl="1"/>
            <a:r>
              <a:rPr lang="ar-xm" dirty="0">
                <a:rtl/>
              </a:rPr>
              <a:t>اليوم الأول</a:t>
            </a:r>
          </a:p>
        </p:txBody>
      </p:sp>
      <p:sp>
        <p:nvSpPr>
          <p:cNvPr id="3" name="Text Placeholder 2"/>
          <p:cNvSpPr>
            <a:spLocks noGrp="1"/>
          </p:cNvSpPr>
          <p:nvPr>
            <p:ph type="body" sz="quarter" idx="12"/>
          </p:nvPr>
        </p:nvSpPr>
        <p:spPr/>
        <p:txBody>
          <a:bodyPr/>
          <a:lstStyle/>
          <a:p>
            <a:endParaRPr lang="en-IN"/>
          </a:p>
        </p:txBody>
      </p:sp>
      <p:sp>
        <p:nvSpPr>
          <p:cNvPr id="12"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31739797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53BFADD-3518-DAA6-1061-E31058BFD40D}"/>
              </a:ext>
            </a:extLst>
          </p:cNvPr>
          <p:cNvSpPr/>
          <p:nvPr/>
        </p:nvSpPr>
        <p:spPr>
          <a:xfrm>
            <a:off x="911789" y="1443976"/>
            <a:ext cx="5679512" cy="740093"/>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8" name="Rectangle 7">
            <a:extLst>
              <a:ext uri="{FF2B5EF4-FFF2-40B4-BE49-F238E27FC236}">
                <a16:creationId xmlns:a16="http://schemas.microsoft.com/office/drawing/2014/main" id="{56D66FAB-F7C8-C7BA-5153-B4C313E601CE}"/>
              </a:ext>
            </a:extLst>
          </p:cNvPr>
          <p:cNvSpPr/>
          <p:nvPr/>
        </p:nvSpPr>
        <p:spPr>
          <a:xfrm>
            <a:off x="-137160" y="2362199"/>
            <a:ext cx="12089806" cy="4191001"/>
          </a:xfrm>
          <a:prstGeom prst="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2" name="TextBox 1">
            <a:extLst>
              <a:ext uri="{FF2B5EF4-FFF2-40B4-BE49-F238E27FC236}">
                <a16:creationId xmlns:a16="http://schemas.microsoft.com/office/drawing/2014/main" id="{078374F3-6BE6-3C48-ABCA-679A3CE27F17}"/>
              </a:ext>
            </a:extLst>
          </p:cNvPr>
          <p:cNvSpPr txBox="1"/>
          <p:nvPr/>
        </p:nvSpPr>
        <p:spPr>
          <a:xfrm>
            <a:off x="651537" y="1618434"/>
            <a:ext cx="5545684" cy="369332"/>
          </a:xfrm>
          <a:prstGeom prst="rect">
            <a:avLst/>
          </a:prstGeom>
          <a:noFill/>
        </p:spPr>
        <p:txBody>
          <a:bodyPr wrap="square" rtlCol="1">
            <a:spAutoFit/>
          </a:bodyPr>
          <a:lstStyle/>
          <a:p>
            <a:pPr algn="r" rtl="1">
              <a:lnSpc>
                <a:spcPct val="90000"/>
              </a:lnSpc>
            </a:pPr>
            <a:r>
              <a:rPr lang="ar-xm" sz="2000" dirty="0">
                <a:solidFill>
                  <a:srgbClr val="F7F5E8"/>
                </a:solidFill>
                <a:latin typeface="Ubuntu" panose="020B0504030602030204" pitchFamily="34" charset="0"/>
                <a:rtl/>
              </a:rPr>
              <a:t>صور المجموعات التي </a:t>
            </a:r>
            <a:r>
              <a:rPr lang="ar-xm" sz="2000" dirty="0">
                <a:solidFill>
                  <a:srgbClr val="F6891F"/>
                </a:solidFill>
                <a:latin typeface="Ubuntu" panose="020B0504030602030204" pitchFamily="34" charset="0"/>
                <a:rtl/>
              </a:rPr>
              <a:t>تعمل</a:t>
            </a:r>
            <a:r>
              <a:rPr lang="ar-xm" sz="2000" dirty="0">
                <a:solidFill>
                  <a:srgbClr val="F7F5E8"/>
                </a:solidFill>
                <a:latin typeface="Ubuntu" panose="020B0504030602030204" pitchFamily="34" charset="0"/>
                <a:rtl/>
              </a:rPr>
              <a:t> جيدة.</a:t>
            </a:r>
          </a:p>
        </p:txBody>
      </p:sp>
      <p:pic>
        <p:nvPicPr>
          <p:cNvPr id="3" name="Graphic 2">
            <a:extLst>
              <a:ext uri="{FF2B5EF4-FFF2-40B4-BE49-F238E27FC236}">
                <a16:creationId xmlns:a16="http://schemas.microsoft.com/office/drawing/2014/main" id="{3B68FDE6-6156-052B-B6EA-F486D74887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743" y="1443977"/>
            <a:ext cx="740093" cy="740093"/>
          </a:xfrm>
          <a:prstGeom prst="rect">
            <a:avLst/>
          </a:prstGeom>
        </p:spPr>
      </p:pic>
      <p:pic>
        <p:nvPicPr>
          <p:cNvPr id="4" name="Content Placeholder 5" descr="مجموعة من الأشخاص يجلسون حول طاولة&#10;&#10;أُنشِئ الوصف تلقائيًا بقدرٍ متوسطٍ من الثقة">
            <a:extLst>
              <a:ext uri="{FF2B5EF4-FFF2-40B4-BE49-F238E27FC236}">
                <a16:creationId xmlns:a16="http://schemas.microsoft.com/office/drawing/2014/main" id="{C6F0F623-61A4-2040-65FC-1D0750BA2501}"/>
              </a:ext>
            </a:extLst>
          </p:cNvPr>
          <p:cNvPicPr>
            <a:picLocks noChangeAspect="1"/>
          </p:cNvPicPr>
          <p:nvPr/>
        </p:nvPicPr>
        <p:blipFill rotWithShape="1">
          <a:blip r:embed="rId5"/>
          <a:srcRect t="7919" b="22581"/>
          <a:stretch/>
        </p:blipFill>
        <p:spPr>
          <a:xfrm>
            <a:off x="767707" y="2606040"/>
            <a:ext cx="10656585" cy="3703320"/>
          </a:xfrm>
          <a:prstGeom prst="rect">
            <a:avLst/>
          </a:prstGeom>
        </p:spPr>
      </p:pic>
      <p:sp>
        <p:nvSpPr>
          <p:cNvPr id="5" name="Text Placeholder 4">
            <a:extLst>
              <a:ext uri="{FF2B5EF4-FFF2-40B4-BE49-F238E27FC236}">
                <a16:creationId xmlns:a16="http://schemas.microsoft.com/office/drawing/2014/main" id="{8A7B4969-B78B-89E2-73CE-1902B6F604E7}"/>
              </a:ext>
            </a:extLst>
          </p:cNvPr>
          <p:cNvSpPr>
            <a:spLocks noGrp="1"/>
          </p:cNvSpPr>
          <p:nvPr>
            <p:ph type="body" sz="quarter" idx="11"/>
          </p:nvPr>
        </p:nvSpPr>
        <p:spPr/>
        <p:txBody>
          <a:bodyPr rtlCol="1"/>
          <a:lstStyle/>
          <a:p>
            <a:pPr marL="0" marR="0" lvl="0" indent="0" algn="r" defTabSz="914400" rtl="1" eaLnBrk="1" fontAlgn="auto" latinLnBrk="0" hangingPunct="1">
              <a:lnSpc>
                <a:spcPct val="90000"/>
              </a:lnSpc>
              <a:spcBef>
                <a:spcPts val="0"/>
              </a:spcBef>
              <a:spcAft>
                <a:spcPts val="0"/>
              </a:spcAft>
              <a:buClrTx/>
              <a:buSzTx/>
              <a:buFont typeface="Arial" panose="020B0604020202020204" pitchFamily="34" charset="0"/>
              <a:buNone/>
              <a:tabLst/>
              <a:defRPr/>
            </a:pPr>
            <a:r>
              <a:rPr kumimoji="0" lang="ar-xm"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tl/>
              </a:rPr>
              <a:t>سرد قصص التأثير</a:t>
            </a:r>
          </a:p>
        </p:txBody>
      </p:sp>
      <p:sp>
        <p:nvSpPr>
          <p:cNvPr id="7" name="Text Placeholder 6">
            <a:extLst>
              <a:ext uri="{FF2B5EF4-FFF2-40B4-BE49-F238E27FC236}">
                <a16:creationId xmlns:a16="http://schemas.microsoft.com/office/drawing/2014/main" id="{417B120E-076C-23EE-CBBC-5E6E40835D36}"/>
              </a:ext>
            </a:extLst>
          </p:cNvPr>
          <p:cNvSpPr>
            <a:spLocks noGrp="1"/>
          </p:cNvSpPr>
          <p:nvPr>
            <p:ph type="body" sz="quarter" idx="13"/>
          </p:nvPr>
        </p:nvSpPr>
        <p:spPr/>
        <p:txBody>
          <a:bodyPr rtlCol="1"/>
          <a:lstStyle/>
          <a:p>
            <a:pPr rtl="1"/>
            <a:r>
              <a:rPr lang="ar-xm" dirty="0">
                <a:rtl/>
              </a:rPr>
              <a:t>اليوم الأول</a:t>
            </a:r>
          </a:p>
        </p:txBody>
      </p:sp>
      <p:sp>
        <p:nvSpPr>
          <p:cNvPr id="10" name="Text Placeholder 9"/>
          <p:cNvSpPr>
            <a:spLocks noGrp="1"/>
          </p:cNvSpPr>
          <p:nvPr>
            <p:ph type="body" sz="quarter" idx="12"/>
          </p:nvPr>
        </p:nvSpPr>
        <p:spPr/>
        <p:txBody>
          <a:bodyPr/>
          <a:lstStyle/>
          <a:p>
            <a:endParaRPr lang="en-IN"/>
          </a:p>
        </p:txBody>
      </p:sp>
      <p:sp>
        <p:nvSpPr>
          <p:cNvPr id="11"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10831848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B65E5-F24D-B185-4293-3C66B057F9C2}"/>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2980A461-4F82-211B-1C90-6D82775583C8}"/>
              </a:ext>
            </a:extLst>
          </p:cNvPr>
          <p:cNvSpPr/>
          <p:nvPr/>
        </p:nvSpPr>
        <p:spPr>
          <a:xfrm>
            <a:off x="911788" y="1443976"/>
            <a:ext cx="7673411" cy="740093"/>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8" name="Rectangle 7">
            <a:extLst>
              <a:ext uri="{FF2B5EF4-FFF2-40B4-BE49-F238E27FC236}">
                <a16:creationId xmlns:a16="http://schemas.microsoft.com/office/drawing/2014/main" id="{96C0834A-708B-6F38-3166-D6196FC7FA7F}"/>
              </a:ext>
            </a:extLst>
          </p:cNvPr>
          <p:cNvSpPr/>
          <p:nvPr/>
        </p:nvSpPr>
        <p:spPr>
          <a:xfrm>
            <a:off x="911789" y="2362199"/>
            <a:ext cx="12691311" cy="3677689"/>
          </a:xfrm>
          <a:prstGeom prst="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2" name="TextBox 1">
            <a:extLst>
              <a:ext uri="{FF2B5EF4-FFF2-40B4-BE49-F238E27FC236}">
                <a16:creationId xmlns:a16="http://schemas.microsoft.com/office/drawing/2014/main" id="{B3F64710-B3A2-A06A-3838-1727BA2475DC}"/>
              </a:ext>
            </a:extLst>
          </p:cNvPr>
          <p:cNvSpPr txBox="1"/>
          <p:nvPr/>
        </p:nvSpPr>
        <p:spPr>
          <a:xfrm>
            <a:off x="1388516" y="1629356"/>
            <a:ext cx="6472784" cy="369332"/>
          </a:xfrm>
          <a:prstGeom prst="rect">
            <a:avLst/>
          </a:prstGeom>
          <a:noFill/>
        </p:spPr>
        <p:txBody>
          <a:bodyPr wrap="square" rtlCol="1">
            <a:spAutoFit/>
          </a:bodyPr>
          <a:lstStyle/>
          <a:p>
            <a:pPr algn="r" rtl="1">
              <a:lnSpc>
                <a:spcPct val="90000"/>
              </a:lnSpc>
            </a:pPr>
            <a:r>
              <a:rPr lang="ar-xm" sz="2000" dirty="0">
                <a:solidFill>
                  <a:srgbClr val="F7F5E8"/>
                </a:solidFill>
                <a:latin typeface="Ubuntu" panose="020B0504030602030204" pitchFamily="34" charset="0"/>
                <a:rtl/>
              </a:rPr>
              <a:t>التقطوا الصور </a:t>
            </a:r>
            <a:r>
              <a:rPr lang="ar-xm" sz="2000" b="1" dirty="0">
                <a:solidFill>
                  <a:srgbClr val="F6891F"/>
                </a:solidFill>
                <a:latin typeface="Ubuntu" panose="020B0504030602030204" pitchFamily="34" charset="0"/>
                <a:rtl/>
              </a:rPr>
              <a:t>التي توضِّح</a:t>
            </a:r>
            <a:r>
              <a:rPr lang="ar-xm" sz="2000" dirty="0">
                <a:solidFill>
                  <a:srgbClr val="F7F5E8"/>
                </a:solidFill>
                <a:latin typeface="Ubuntu" panose="020B0504030602030204" pitchFamily="34" charset="0"/>
                <a:rtl/>
              </a:rPr>
              <a:t> ما يمكن للاعبين القيام به.</a:t>
            </a:r>
          </a:p>
        </p:txBody>
      </p:sp>
      <p:pic>
        <p:nvPicPr>
          <p:cNvPr id="3" name="Graphic 2">
            <a:extLst>
              <a:ext uri="{FF2B5EF4-FFF2-40B4-BE49-F238E27FC236}">
                <a16:creationId xmlns:a16="http://schemas.microsoft.com/office/drawing/2014/main" id="{59EB4A03-3EC2-93B4-E6A2-B78B6D5F9A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743" y="1443977"/>
            <a:ext cx="740093" cy="740093"/>
          </a:xfrm>
          <a:prstGeom prst="rect">
            <a:avLst/>
          </a:prstGeom>
        </p:spPr>
      </p:pic>
      <p:grpSp>
        <p:nvGrpSpPr>
          <p:cNvPr id="9" name="Group 8">
            <a:extLst>
              <a:ext uri="{FF2B5EF4-FFF2-40B4-BE49-F238E27FC236}">
                <a16:creationId xmlns:a16="http://schemas.microsoft.com/office/drawing/2014/main" id="{E8E04DB3-D683-4B04-1923-48B2B5542AD5}"/>
              </a:ext>
            </a:extLst>
          </p:cNvPr>
          <p:cNvGrpSpPr/>
          <p:nvPr/>
        </p:nvGrpSpPr>
        <p:grpSpPr>
          <a:xfrm>
            <a:off x="1388516" y="2589060"/>
            <a:ext cx="14696467" cy="3202140"/>
            <a:chOff x="1064624" y="2619540"/>
            <a:chExt cx="13641778" cy="2972339"/>
          </a:xfrm>
        </p:grpSpPr>
        <p:pic>
          <p:nvPicPr>
            <p:cNvPr id="5" name="Picture 4" descr="شخصان في مطبخ&#10;&#10;أُنشِئ الوصف تلقائيًا بقدرٍ منخفضٍ من الثقة">
              <a:extLst>
                <a:ext uri="{FF2B5EF4-FFF2-40B4-BE49-F238E27FC236}">
                  <a16:creationId xmlns:a16="http://schemas.microsoft.com/office/drawing/2014/main" id="{75142687-DD49-8307-2E4F-3554AB3EFF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54040" y="2619540"/>
              <a:ext cx="4464550" cy="2972339"/>
            </a:xfrm>
            <a:prstGeom prst="rect">
              <a:avLst/>
            </a:prstGeom>
          </p:spPr>
        </p:pic>
        <p:pic>
          <p:nvPicPr>
            <p:cNvPr id="6" name="Picture 5" descr="مجموعة من الأشخاص في سوق المزارعين&#10;&#10;أُنشِئ الوصف تلقائيًا بقدرٍ منخفضٍ من الثقة">
              <a:extLst>
                <a:ext uri="{FF2B5EF4-FFF2-40B4-BE49-F238E27FC236}">
                  <a16:creationId xmlns:a16="http://schemas.microsoft.com/office/drawing/2014/main" id="{DD241433-6533-1CB9-C67B-0B40268A01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1852" y="2619540"/>
              <a:ext cx="4464550" cy="2972339"/>
            </a:xfrm>
            <a:prstGeom prst="rect">
              <a:avLst/>
            </a:prstGeom>
          </p:spPr>
        </p:pic>
        <p:pic>
          <p:nvPicPr>
            <p:cNvPr id="7" name="Picture 6">
              <a:extLst>
                <a:ext uri="{FF2B5EF4-FFF2-40B4-BE49-F238E27FC236}">
                  <a16:creationId xmlns:a16="http://schemas.microsoft.com/office/drawing/2014/main" id="{7E59E65B-2D83-4172-9785-D92294761B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4624" y="2620499"/>
              <a:ext cx="4466154" cy="2971246"/>
            </a:xfrm>
            <a:prstGeom prst="rect">
              <a:avLst/>
            </a:prstGeom>
          </p:spPr>
        </p:pic>
      </p:grpSp>
      <p:sp>
        <p:nvSpPr>
          <p:cNvPr id="10" name="Text Placeholder 9">
            <a:extLst>
              <a:ext uri="{FF2B5EF4-FFF2-40B4-BE49-F238E27FC236}">
                <a16:creationId xmlns:a16="http://schemas.microsoft.com/office/drawing/2014/main" id="{3056A8A5-D5A2-156B-BA43-41E24AD6B60B}"/>
              </a:ext>
            </a:extLst>
          </p:cNvPr>
          <p:cNvSpPr>
            <a:spLocks noGrp="1"/>
          </p:cNvSpPr>
          <p:nvPr>
            <p:ph type="body" sz="quarter" idx="11"/>
          </p:nvPr>
        </p:nvSpPr>
        <p:spPr/>
        <p:txBody>
          <a:bodyPr rtlCol="1"/>
          <a:lstStyle/>
          <a:p>
            <a:pPr marL="0" marR="0" lvl="0" indent="0" algn="r" defTabSz="914400" rtl="1" eaLnBrk="1" fontAlgn="auto" latinLnBrk="0" hangingPunct="1">
              <a:lnSpc>
                <a:spcPct val="90000"/>
              </a:lnSpc>
              <a:spcBef>
                <a:spcPts val="0"/>
              </a:spcBef>
              <a:spcAft>
                <a:spcPts val="0"/>
              </a:spcAft>
              <a:buClrTx/>
              <a:buSzTx/>
              <a:buFont typeface="Arial" panose="020B0604020202020204" pitchFamily="34" charset="0"/>
              <a:buNone/>
              <a:tabLst/>
              <a:defRPr/>
            </a:pPr>
            <a:r>
              <a:rPr kumimoji="0" lang="ar-xm"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tl/>
              </a:rPr>
              <a:t>سرد قصص التأثير</a:t>
            </a:r>
          </a:p>
        </p:txBody>
      </p:sp>
      <p:sp>
        <p:nvSpPr>
          <p:cNvPr id="12" name="Text Placeholder 11">
            <a:extLst>
              <a:ext uri="{FF2B5EF4-FFF2-40B4-BE49-F238E27FC236}">
                <a16:creationId xmlns:a16="http://schemas.microsoft.com/office/drawing/2014/main" id="{0B0A3995-C66C-49D9-0ABE-EF1A62987682}"/>
              </a:ext>
            </a:extLst>
          </p:cNvPr>
          <p:cNvSpPr>
            <a:spLocks noGrp="1"/>
          </p:cNvSpPr>
          <p:nvPr>
            <p:ph type="body" sz="quarter" idx="13"/>
          </p:nvPr>
        </p:nvSpPr>
        <p:spPr/>
        <p:txBody>
          <a:bodyPr rtlCol="1"/>
          <a:lstStyle/>
          <a:p>
            <a:pPr rtl="1"/>
            <a:r>
              <a:rPr lang="ar-xm" dirty="0">
                <a:rtl/>
              </a:rPr>
              <a:t>اليوم الأول</a:t>
            </a:r>
          </a:p>
        </p:txBody>
      </p:sp>
      <p:sp>
        <p:nvSpPr>
          <p:cNvPr id="4" name="Text Placeholder 3"/>
          <p:cNvSpPr>
            <a:spLocks noGrp="1"/>
          </p:cNvSpPr>
          <p:nvPr>
            <p:ph type="body" sz="quarter" idx="12"/>
          </p:nvPr>
        </p:nvSpPr>
        <p:spPr/>
        <p:txBody>
          <a:bodyPr/>
          <a:lstStyle/>
          <a:p>
            <a:endParaRPr lang="en-IN"/>
          </a:p>
        </p:txBody>
      </p:sp>
      <p:sp>
        <p:nvSpPr>
          <p:cNvPr id="14"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127095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54167E-6 3.7037E-7 L -0.37032 3.7037E-7 " pathEditMode="relative" rAng="0" ptsTypes="AA">
                                      <p:cBhvr>
                                        <p:cTn id="6" dur="2000" fill="hold"/>
                                        <p:tgtEl>
                                          <p:spTgt spid="9"/>
                                        </p:tgtEl>
                                        <p:attrNameLst>
                                          <p:attrName>ppt_x</p:attrName>
                                          <p:attrName>ppt_y</p:attrName>
                                        </p:attrNameLst>
                                      </p:cBhvr>
                                      <p:rCtr x="-1851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7C53F49-48A1-F077-F5CF-3C755DE489ED}"/>
              </a:ext>
            </a:extLst>
          </p:cNvPr>
          <p:cNvSpPr/>
          <p:nvPr/>
        </p:nvSpPr>
        <p:spPr>
          <a:xfrm>
            <a:off x="-304800" y="1475014"/>
            <a:ext cx="3534842" cy="4799776"/>
          </a:xfrm>
          <a:prstGeom prst="roundRect">
            <a:avLst>
              <a:gd name="adj" fmla="val 3784"/>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pic>
        <p:nvPicPr>
          <p:cNvPr id="2" name="Picture 1" descr="شخص يُقدِّم عرضًا تقديميًا&#10;&#10;أُنشِئ الوصف تلقائيًا بقدرٍ متوسطٍ من الثقة">
            <a:extLst>
              <a:ext uri="{FF2B5EF4-FFF2-40B4-BE49-F238E27FC236}">
                <a16:creationId xmlns:a16="http://schemas.microsoft.com/office/drawing/2014/main" id="{6FC8DA13-F194-9019-3FF4-7E874D1C61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599" r="3637"/>
          <a:stretch/>
        </p:blipFill>
        <p:spPr>
          <a:xfrm>
            <a:off x="3795232" y="1670142"/>
            <a:ext cx="7680488" cy="4409520"/>
          </a:xfrm>
          <a:prstGeom prst="rect">
            <a:avLst/>
          </a:prstGeom>
        </p:spPr>
      </p:pic>
      <p:pic>
        <p:nvPicPr>
          <p:cNvPr id="4" name="Graphic 3" descr="ساعة بتعبئة خالصة">
            <a:extLst>
              <a:ext uri="{FF2B5EF4-FFF2-40B4-BE49-F238E27FC236}">
                <a16:creationId xmlns:a16="http://schemas.microsoft.com/office/drawing/2014/main" id="{3CEF020C-12D0-1452-5304-D6EB3147A19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0217" y="2661700"/>
            <a:ext cx="1001392" cy="1001392"/>
          </a:xfrm>
          <a:prstGeom prst="rect">
            <a:avLst/>
          </a:prstGeom>
        </p:spPr>
      </p:pic>
      <p:sp>
        <p:nvSpPr>
          <p:cNvPr id="5" name="TextBox 4">
            <a:extLst>
              <a:ext uri="{FF2B5EF4-FFF2-40B4-BE49-F238E27FC236}">
                <a16:creationId xmlns:a16="http://schemas.microsoft.com/office/drawing/2014/main" id="{57EE3A6F-A135-858F-40B8-5AA1CFC4EAC8}"/>
              </a:ext>
            </a:extLst>
          </p:cNvPr>
          <p:cNvSpPr txBox="1"/>
          <p:nvPr/>
        </p:nvSpPr>
        <p:spPr>
          <a:xfrm>
            <a:off x="594532" y="3666550"/>
            <a:ext cx="2132762" cy="646331"/>
          </a:xfrm>
          <a:prstGeom prst="rect">
            <a:avLst/>
          </a:prstGeom>
          <a:noFill/>
        </p:spPr>
        <p:txBody>
          <a:bodyPr wrap="square" rtlCol="1">
            <a:spAutoFit/>
          </a:bodyPr>
          <a:lstStyle/>
          <a:p>
            <a:pPr algn="ctr" rtl="1">
              <a:lnSpc>
                <a:spcPct val="90000"/>
              </a:lnSpc>
            </a:pPr>
            <a:r>
              <a:rPr lang="ar-xm" sz="2000" b="1" dirty="0">
                <a:solidFill>
                  <a:srgbClr val="F7F5E8"/>
                </a:solidFill>
                <a:latin typeface="Ubuntu" panose="020B0504030602030204" pitchFamily="34" charset="0"/>
                <a:rtl/>
              </a:rPr>
              <a:t>انتظار اللحظة المناسبة</a:t>
            </a:r>
          </a:p>
        </p:txBody>
      </p:sp>
      <p:sp>
        <p:nvSpPr>
          <p:cNvPr id="9" name="Rectangle: Rounded Corners 8">
            <a:extLst>
              <a:ext uri="{FF2B5EF4-FFF2-40B4-BE49-F238E27FC236}">
                <a16:creationId xmlns:a16="http://schemas.microsoft.com/office/drawing/2014/main" id="{8FF678A9-01FE-2D6B-BCB5-908B9A2111D0}"/>
              </a:ext>
            </a:extLst>
          </p:cNvPr>
          <p:cNvSpPr/>
          <p:nvPr/>
        </p:nvSpPr>
        <p:spPr>
          <a:xfrm>
            <a:off x="3467755" y="1851179"/>
            <a:ext cx="2209800" cy="67210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7" name="TextBox 6">
            <a:extLst>
              <a:ext uri="{FF2B5EF4-FFF2-40B4-BE49-F238E27FC236}">
                <a16:creationId xmlns:a16="http://schemas.microsoft.com/office/drawing/2014/main" id="{85524C0F-ED27-C771-6B56-C31BEC612EEE}"/>
              </a:ext>
            </a:extLst>
          </p:cNvPr>
          <p:cNvSpPr txBox="1"/>
          <p:nvPr/>
        </p:nvSpPr>
        <p:spPr>
          <a:xfrm>
            <a:off x="3627775" y="1911553"/>
            <a:ext cx="1889759" cy="535531"/>
          </a:xfrm>
          <a:prstGeom prst="rect">
            <a:avLst/>
          </a:prstGeom>
          <a:noFill/>
        </p:spPr>
        <p:txBody>
          <a:bodyPr wrap="square" rtlCol="1">
            <a:spAutoFit/>
          </a:bodyPr>
          <a:lstStyle/>
          <a:p>
            <a:pPr marL="177800" algn="r" rtl="1">
              <a:lnSpc>
                <a:spcPct val="90000"/>
              </a:lnSpc>
            </a:pPr>
            <a:r>
              <a:rPr lang="ar-xm" sz="1600" dirty="0">
                <a:solidFill>
                  <a:srgbClr val="292662"/>
                </a:solidFill>
                <a:latin typeface="Ubuntu" panose="020B0504030602030204" pitchFamily="34" charset="0"/>
                <a:rtl/>
              </a:rPr>
              <a:t>لاعب قائد يُقدِّم إرشادات.</a:t>
            </a:r>
          </a:p>
        </p:txBody>
      </p:sp>
      <p:sp>
        <p:nvSpPr>
          <p:cNvPr id="10" name="Rectangle: Rounded Corners 9">
            <a:extLst>
              <a:ext uri="{FF2B5EF4-FFF2-40B4-BE49-F238E27FC236}">
                <a16:creationId xmlns:a16="http://schemas.microsoft.com/office/drawing/2014/main" id="{6A837226-FA7A-EF05-F491-16B740F716D6}"/>
              </a:ext>
            </a:extLst>
          </p:cNvPr>
          <p:cNvSpPr/>
          <p:nvPr/>
        </p:nvSpPr>
        <p:spPr>
          <a:xfrm>
            <a:off x="9769677" y="2378249"/>
            <a:ext cx="2209800" cy="673200"/>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8" name="TextBox 7">
            <a:extLst>
              <a:ext uri="{FF2B5EF4-FFF2-40B4-BE49-F238E27FC236}">
                <a16:creationId xmlns:a16="http://schemas.microsoft.com/office/drawing/2014/main" id="{6164278D-B4C4-34E0-AFB1-6DC10DAFEC2E}"/>
              </a:ext>
            </a:extLst>
          </p:cNvPr>
          <p:cNvSpPr txBox="1"/>
          <p:nvPr/>
        </p:nvSpPr>
        <p:spPr>
          <a:xfrm>
            <a:off x="9583938" y="2558782"/>
            <a:ext cx="2209800" cy="535531"/>
          </a:xfrm>
          <a:prstGeom prst="rect">
            <a:avLst/>
          </a:prstGeom>
          <a:noFill/>
        </p:spPr>
        <p:txBody>
          <a:bodyPr wrap="square" rtlCol="1">
            <a:spAutoFit/>
          </a:bodyPr>
          <a:lstStyle/>
          <a:p>
            <a:pPr marL="177800" algn="r" rtl="1">
              <a:lnSpc>
                <a:spcPct val="90000"/>
              </a:lnSpc>
            </a:pPr>
            <a:r>
              <a:rPr lang="ar-xm" sz="1600" dirty="0">
                <a:solidFill>
                  <a:srgbClr val="292662"/>
                </a:solidFill>
                <a:latin typeface="Ubuntu" panose="020B0504030602030204" pitchFamily="34" charset="0"/>
                <a:rtl/>
              </a:rPr>
              <a:t>مرشد يشاهد ويستمع.</a:t>
            </a:r>
          </a:p>
        </p:txBody>
      </p:sp>
      <p:sp>
        <p:nvSpPr>
          <p:cNvPr id="3" name="Text Placeholder 2">
            <a:extLst>
              <a:ext uri="{FF2B5EF4-FFF2-40B4-BE49-F238E27FC236}">
                <a16:creationId xmlns:a16="http://schemas.microsoft.com/office/drawing/2014/main" id="{CBC7B84F-A24C-80A9-546B-147EE474FCD8}"/>
              </a:ext>
            </a:extLst>
          </p:cNvPr>
          <p:cNvSpPr>
            <a:spLocks noGrp="1"/>
          </p:cNvSpPr>
          <p:nvPr>
            <p:ph type="body" sz="quarter" idx="11"/>
          </p:nvPr>
        </p:nvSpPr>
        <p:spPr/>
        <p:txBody>
          <a:bodyPr rtlCol="1"/>
          <a:lstStyle/>
          <a:p>
            <a:pPr marL="0" marR="0" lvl="0" indent="0" algn="r" defTabSz="914400" rtl="1" eaLnBrk="1" fontAlgn="auto" latinLnBrk="0" hangingPunct="1">
              <a:lnSpc>
                <a:spcPct val="90000"/>
              </a:lnSpc>
              <a:spcBef>
                <a:spcPts val="0"/>
              </a:spcBef>
              <a:spcAft>
                <a:spcPts val="0"/>
              </a:spcAft>
              <a:buClrTx/>
              <a:buSzTx/>
              <a:buFont typeface="Arial" panose="020B0604020202020204" pitchFamily="34" charset="0"/>
              <a:buNone/>
              <a:tabLst/>
              <a:defRPr/>
            </a:pPr>
            <a:r>
              <a:rPr kumimoji="0" lang="ar-xm"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tl/>
              </a:rPr>
              <a:t>سرد قصص التأثير</a:t>
            </a:r>
          </a:p>
        </p:txBody>
      </p:sp>
      <p:sp>
        <p:nvSpPr>
          <p:cNvPr id="12" name="Text Placeholder 11">
            <a:extLst>
              <a:ext uri="{FF2B5EF4-FFF2-40B4-BE49-F238E27FC236}">
                <a16:creationId xmlns:a16="http://schemas.microsoft.com/office/drawing/2014/main" id="{1038D837-F1E3-EEAE-4D26-1C0E34AD6036}"/>
              </a:ext>
            </a:extLst>
          </p:cNvPr>
          <p:cNvSpPr>
            <a:spLocks noGrp="1"/>
          </p:cNvSpPr>
          <p:nvPr>
            <p:ph type="body" sz="quarter" idx="13"/>
          </p:nvPr>
        </p:nvSpPr>
        <p:spPr/>
        <p:txBody>
          <a:bodyPr rtlCol="1"/>
          <a:lstStyle/>
          <a:p>
            <a:pPr rtl="1"/>
            <a:r>
              <a:rPr lang="ar-xm" dirty="0">
                <a:rtl/>
              </a:rPr>
              <a:t>اليوم الأول</a:t>
            </a:r>
          </a:p>
        </p:txBody>
      </p:sp>
      <p:sp>
        <p:nvSpPr>
          <p:cNvPr id="13" name="Text Placeholder 12"/>
          <p:cNvSpPr>
            <a:spLocks noGrp="1"/>
          </p:cNvSpPr>
          <p:nvPr>
            <p:ph type="body" sz="quarter" idx="12"/>
          </p:nvPr>
        </p:nvSpPr>
        <p:spPr/>
        <p:txBody>
          <a:bodyPr/>
          <a:lstStyle/>
          <a:p>
            <a:endParaRPr lang="en-IN"/>
          </a:p>
        </p:txBody>
      </p:sp>
      <p:sp>
        <p:nvSpPr>
          <p:cNvPr id="14"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34979267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9471-3EB6-7440-61BB-85674EC655F8}"/>
            </a:ext>
          </a:extLst>
        </p:cNvPr>
        <p:cNvGrpSpPr/>
        <p:nvPr/>
      </p:nvGrpSpPr>
      <p:grpSpPr>
        <a:xfrm>
          <a:off x="0" y="0"/>
          <a:ext cx="0" cy="0"/>
          <a:chOff x="0" y="0"/>
          <a:chExt cx="0" cy="0"/>
        </a:xfrm>
      </p:grpSpPr>
      <p:pic>
        <p:nvPicPr>
          <p:cNvPr id="3" name="Picture 2" descr="شخص يدرِّس حصة&#10;&#10;أُنشِئ الوصف تلقائيًا بقدرٍ منخفضٍ من الثقة">
            <a:extLst>
              <a:ext uri="{FF2B5EF4-FFF2-40B4-BE49-F238E27FC236}">
                <a16:creationId xmlns:a16="http://schemas.microsoft.com/office/drawing/2014/main" id="{B9CC3350-300C-2E0A-0144-12BC73D4D3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888" t="-58" r="10251" b="15012"/>
          <a:stretch/>
        </p:blipFill>
        <p:spPr>
          <a:xfrm>
            <a:off x="3795232" y="1670142"/>
            <a:ext cx="7696747" cy="4409520"/>
          </a:xfrm>
          <a:prstGeom prst="rect">
            <a:avLst/>
          </a:prstGeom>
        </p:spPr>
      </p:pic>
      <p:sp>
        <p:nvSpPr>
          <p:cNvPr id="6" name="Rectangle: Rounded Corners 5">
            <a:extLst>
              <a:ext uri="{FF2B5EF4-FFF2-40B4-BE49-F238E27FC236}">
                <a16:creationId xmlns:a16="http://schemas.microsoft.com/office/drawing/2014/main" id="{DC410C95-5BDD-7541-CD80-ECFBD5BE481D}"/>
              </a:ext>
            </a:extLst>
          </p:cNvPr>
          <p:cNvSpPr/>
          <p:nvPr/>
        </p:nvSpPr>
        <p:spPr>
          <a:xfrm>
            <a:off x="-304800" y="1475014"/>
            <a:ext cx="3534842" cy="4799776"/>
          </a:xfrm>
          <a:prstGeom prst="roundRect">
            <a:avLst>
              <a:gd name="adj" fmla="val 3784"/>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pic>
        <p:nvPicPr>
          <p:cNvPr id="4" name="Graphic 3" descr="ساعة بتعبئة خالصة">
            <a:extLst>
              <a:ext uri="{FF2B5EF4-FFF2-40B4-BE49-F238E27FC236}">
                <a16:creationId xmlns:a16="http://schemas.microsoft.com/office/drawing/2014/main" id="{000CD748-0B08-50D5-63B2-05017BC2FF4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0464" y="2661700"/>
            <a:ext cx="1001392" cy="1001392"/>
          </a:xfrm>
          <a:prstGeom prst="rect">
            <a:avLst/>
          </a:prstGeom>
        </p:spPr>
      </p:pic>
      <p:sp>
        <p:nvSpPr>
          <p:cNvPr id="5" name="TextBox 4">
            <a:extLst>
              <a:ext uri="{FF2B5EF4-FFF2-40B4-BE49-F238E27FC236}">
                <a16:creationId xmlns:a16="http://schemas.microsoft.com/office/drawing/2014/main" id="{427A2F0F-860A-82B0-54B7-47E72B910344}"/>
              </a:ext>
            </a:extLst>
          </p:cNvPr>
          <p:cNvSpPr txBox="1"/>
          <p:nvPr/>
        </p:nvSpPr>
        <p:spPr>
          <a:xfrm>
            <a:off x="533400" y="3666550"/>
            <a:ext cx="2255520" cy="646331"/>
          </a:xfrm>
          <a:prstGeom prst="rect">
            <a:avLst/>
          </a:prstGeom>
          <a:noFill/>
        </p:spPr>
        <p:txBody>
          <a:bodyPr wrap="square" rtlCol="1">
            <a:spAutoFit/>
          </a:bodyPr>
          <a:lstStyle/>
          <a:p>
            <a:pPr algn="ctr" rtl="1">
              <a:lnSpc>
                <a:spcPct val="90000"/>
              </a:lnSpc>
            </a:pPr>
            <a:r>
              <a:rPr lang="ar-xm" sz="2000" b="1" dirty="0">
                <a:solidFill>
                  <a:srgbClr val="292662"/>
                </a:solidFill>
                <a:latin typeface="Ubuntu" panose="020B0504030602030204" pitchFamily="34" charset="0"/>
                <a:rtl/>
              </a:rPr>
              <a:t>إنها </a:t>
            </a:r>
            <a:r>
              <a:rPr lang="ar-xm" sz="2000" b="1" dirty="0">
                <a:solidFill>
                  <a:srgbClr val="F7F5E8"/>
                </a:solidFill>
                <a:latin typeface="Ubuntu" panose="020B0504030602030204" pitchFamily="34" charset="0"/>
                <a:rtl/>
              </a:rPr>
              <a:t>ليست</a:t>
            </a:r>
            <a:r>
              <a:rPr lang="ar-xm" sz="2000" b="1" dirty="0">
                <a:solidFill>
                  <a:srgbClr val="292662"/>
                </a:solidFill>
                <a:latin typeface="Ubuntu" panose="020B0504030602030204" pitchFamily="34" charset="0"/>
                <a:rtl/>
              </a:rPr>
              <a:t> اللحظة المناسبة</a:t>
            </a:r>
          </a:p>
        </p:txBody>
      </p:sp>
      <p:grpSp>
        <p:nvGrpSpPr>
          <p:cNvPr id="13" name="Group 12">
            <a:extLst>
              <a:ext uri="{FF2B5EF4-FFF2-40B4-BE49-F238E27FC236}">
                <a16:creationId xmlns:a16="http://schemas.microsoft.com/office/drawing/2014/main" id="{41EDDD6E-8045-2754-1152-97CA6565BE36}"/>
              </a:ext>
            </a:extLst>
          </p:cNvPr>
          <p:cNvGrpSpPr/>
          <p:nvPr/>
        </p:nvGrpSpPr>
        <p:grpSpPr>
          <a:xfrm>
            <a:off x="3982104" y="2012516"/>
            <a:ext cx="2225040" cy="381600"/>
            <a:chOff x="3452515" y="1851179"/>
            <a:chExt cx="2225040" cy="381600"/>
          </a:xfrm>
        </p:grpSpPr>
        <p:sp>
          <p:nvSpPr>
            <p:cNvPr id="9" name="Rectangle: Rounded Corners 8">
              <a:extLst>
                <a:ext uri="{FF2B5EF4-FFF2-40B4-BE49-F238E27FC236}">
                  <a16:creationId xmlns:a16="http://schemas.microsoft.com/office/drawing/2014/main" id="{347D1B4B-17BE-5589-6004-660FB1E2FC2A}"/>
                </a:ext>
              </a:extLst>
            </p:cNvPr>
            <p:cNvSpPr/>
            <p:nvPr/>
          </p:nvSpPr>
          <p:spPr>
            <a:xfrm>
              <a:off x="3467755" y="1851179"/>
              <a:ext cx="2209800" cy="381600"/>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7" name="TextBox 6">
              <a:extLst>
                <a:ext uri="{FF2B5EF4-FFF2-40B4-BE49-F238E27FC236}">
                  <a16:creationId xmlns:a16="http://schemas.microsoft.com/office/drawing/2014/main" id="{9137A267-B76A-B9C9-34AB-383E18A1923D}"/>
                </a:ext>
              </a:extLst>
            </p:cNvPr>
            <p:cNvSpPr txBox="1"/>
            <p:nvPr/>
          </p:nvSpPr>
          <p:spPr>
            <a:xfrm>
              <a:off x="3452515" y="1885013"/>
              <a:ext cx="2209800" cy="313932"/>
            </a:xfrm>
            <a:prstGeom prst="rect">
              <a:avLst/>
            </a:prstGeom>
            <a:noFill/>
          </p:spPr>
          <p:txBody>
            <a:bodyPr wrap="square" rtlCol="1">
              <a:spAutoFit/>
            </a:bodyPr>
            <a:lstStyle/>
            <a:p>
              <a:pPr marL="177800" algn="r" rtl="1">
                <a:lnSpc>
                  <a:spcPct val="90000"/>
                </a:lnSpc>
              </a:pPr>
              <a:r>
                <a:rPr lang="ar-xm" sz="1600" dirty="0">
                  <a:solidFill>
                    <a:srgbClr val="F6891F"/>
                  </a:solidFill>
                  <a:latin typeface="Ubuntu" panose="020B0504030602030204" pitchFamily="34" charset="0"/>
                  <a:rtl/>
                </a:rPr>
                <a:t>لاعب يشاهد</a:t>
              </a:r>
            </a:p>
          </p:txBody>
        </p:sp>
      </p:grpSp>
      <p:grpSp>
        <p:nvGrpSpPr>
          <p:cNvPr id="14" name="Group 13">
            <a:extLst>
              <a:ext uri="{FF2B5EF4-FFF2-40B4-BE49-F238E27FC236}">
                <a16:creationId xmlns:a16="http://schemas.microsoft.com/office/drawing/2014/main" id="{74A8000F-D3D2-2BE8-FD9E-AE9E1297D3D1}"/>
              </a:ext>
            </a:extLst>
          </p:cNvPr>
          <p:cNvGrpSpPr/>
          <p:nvPr/>
        </p:nvGrpSpPr>
        <p:grpSpPr>
          <a:xfrm>
            <a:off x="9533456" y="2765825"/>
            <a:ext cx="2225040" cy="382767"/>
            <a:chOff x="9769677" y="2378249"/>
            <a:chExt cx="2225040" cy="382767"/>
          </a:xfrm>
        </p:grpSpPr>
        <p:sp>
          <p:nvSpPr>
            <p:cNvPr id="10" name="Rectangle: Rounded Corners 9">
              <a:extLst>
                <a:ext uri="{FF2B5EF4-FFF2-40B4-BE49-F238E27FC236}">
                  <a16:creationId xmlns:a16="http://schemas.microsoft.com/office/drawing/2014/main" id="{212B8984-3DBD-66A3-128A-949E30B2A3B1}"/>
                </a:ext>
              </a:extLst>
            </p:cNvPr>
            <p:cNvSpPr/>
            <p:nvPr/>
          </p:nvSpPr>
          <p:spPr>
            <a:xfrm>
              <a:off x="9769677" y="2378249"/>
              <a:ext cx="2209800" cy="382767"/>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8" name="TextBox 7">
              <a:extLst>
                <a:ext uri="{FF2B5EF4-FFF2-40B4-BE49-F238E27FC236}">
                  <a16:creationId xmlns:a16="http://schemas.microsoft.com/office/drawing/2014/main" id="{21F0163B-8C7C-CA5F-FE18-F48366B6611B}"/>
                </a:ext>
              </a:extLst>
            </p:cNvPr>
            <p:cNvSpPr txBox="1"/>
            <p:nvPr/>
          </p:nvSpPr>
          <p:spPr>
            <a:xfrm>
              <a:off x="9784917" y="2412666"/>
              <a:ext cx="2209800" cy="313932"/>
            </a:xfrm>
            <a:prstGeom prst="rect">
              <a:avLst/>
            </a:prstGeom>
            <a:noFill/>
          </p:spPr>
          <p:txBody>
            <a:bodyPr wrap="square" rtlCol="1">
              <a:spAutoFit/>
            </a:bodyPr>
            <a:lstStyle/>
            <a:p>
              <a:pPr marL="177800" algn="r" rtl="1">
                <a:lnSpc>
                  <a:spcPct val="90000"/>
                </a:lnSpc>
              </a:pPr>
              <a:r>
                <a:rPr lang="ar-xm" sz="1600" dirty="0">
                  <a:solidFill>
                    <a:srgbClr val="F6891F"/>
                  </a:solidFill>
                  <a:latin typeface="Ubuntu" panose="020B0504030602030204" pitchFamily="34" charset="0"/>
                  <a:rtl/>
                </a:rPr>
                <a:t>مرشد يُقدِّم إرشادات</a:t>
              </a:r>
            </a:p>
          </p:txBody>
        </p:sp>
      </p:grpSp>
      <p:cxnSp>
        <p:nvCxnSpPr>
          <p:cNvPr id="12" name="Straight Connector 11">
            <a:extLst>
              <a:ext uri="{FF2B5EF4-FFF2-40B4-BE49-F238E27FC236}">
                <a16:creationId xmlns:a16="http://schemas.microsoft.com/office/drawing/2014/main" id="{9595959D-3A6B-C11F-AB2F-16754995D64B}"/>
              </a:ext>
            </a:extLst>
          </p:cNvPr>
          <p:cNvCxnSpPr>
            <a:cxnSpLocks/>
          </p:cNvCxnSpPr>
          <p:nvPr/>
        </p:nvCxnSpPr>
        <p:spPr>
          <a:xfrm flipV="1">
            <a:off x="1160464" y="2828404"/>
            <a:ext cx="1001392" cy="667984"/>
          </a:xfrm>
          <a:prstGeom prst="line">
            <a:avLst/>
          </a:prstGeom>
          <a:ln w="57150">
            <a:solidFill>
              <a:srgbClr val="F7F5E8"/>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43B46E8D-DEAA-D304-AEA4-250725AECD82}"/>
              </a:ext>
            </a:extLst>
          </p:cNvPr>
          <p:cNvSpPr>
            <a:spLocks noGrp="1"/>
          </p:cNvSpPr>
          <p:nvPr>
            <p:ph type="body" sz="quarter" idx="11"/>
          </p:nvPr>
        </p:nvSpPr>
        <p:spPr/>
        <p:txBody>
          <a:bodyPr rtlCol="1"/>
          <a:lstStyle/>
          <a:p>
            <a:pPr marL="0" marR="0" lvl="0" indent="0" algn="r" defTabSz="914400" rtl="1" eaLnBrk="1" fontAlgn="auto" latinLnBrk="0" hangingPunct="1">
              <a:lnSpc>
                <a:spcPct val="90000"/>
              </a:lnSpc>
              <a:spcBef>
                <a:spcPts val="0"/>
              </a:spcBef>
              <a:spcAft>
                <a:spcPts val="0"/>
              </a:spcAft>
              <a:buClrTx/>
              <a:buSzTx/>
              <a:buFont typeface="Arial" panose="020B0604020202020204" pitchFamily="34" charset="0"/>
              <a:buNone/>
              <a:tabLst/>
              <a:defRPr/>
            </a:pPr>
            <a:r>
              <a:rPr kumimoji="0" lang="ar-xm"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tl/>
              </a:rPr>
              <a:t>سرد قصص التأثير</a:t>
            </a:r>
          </a:p>
        </p:txBody>
      </p:sp>
      <p:sp>
        <p:nvSpPr>
          <p:cNvPr id="15" name="Text Placeholder 14">
            <a:extLst>
              <a:ext uri="{FF2B5EF4-FFF2-40B4-BE49-F238E27FC236}">
                <a16:creationId xmlns:a16="http://schemas.microsoft.com/office/drawing/2014/main" id="{57A4CD92-C5C8-B4C5-AF51-073B270B1439}"/>
              </a:ext>
            </a:extLst>
          </p:cNvPr>
          <p:cNvSpPr>
            <a:spLocks noGrp="1"/>
          </p:cNvSpPr>
          <p:nvPr>
            <p:ph type="body" sz="quarter" idx="13"/>
          </p:nvPr>
        </p:nvSpPr>
        <p:spPr/>
        <p:txBody>
          <a:bodyPr rtlCol="1"/>
          <a:lstStyle/>
          <a:p>
            <a:pPr rtl="1"/>
            <a:r>
              <a:rPr lang="ar-xm" dirty="0">
                <a:rtl/>
              </a:rPr>
              <a:t>اليوم الأول</a:t>
            </a:r>
          </a:p>
        </p:txBody>
      </p:sp>
      <p:sp>
        <p:nvSpPr>
          <p:cNvPr id="16" name="Text Placeholder 15"/>
          <p:cNvSpPr>
            <a:spLocks noGrp="1"/>
          </p:cNvSpPr>
          <p:nvPr>
            <p:ph type="body" sz="quarter" idx="12"/>
          </p:nvPr>
        </p:nvSpPr>
        <p:spPr/>
        <p:txBody>
          <a:bodyPr/>
          <a:lstStyle/>
          <a:p>
            <a:endParaRPr lang="en-IN"/>
          </a:p>
        </p:txBody>
      </p:sp>
      <p:sp>
        <p:nvSpPr>
          <p:cNvPr id="17"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34818731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00D3C76-5001-8AC1-CE2E-AD78923167F5}"/>
              </a:ext>
            </a:extLst>
          </p:cNvPr>
          <p:cNvSpPr/>
          <p:nvPr/>
        </p:nvSpPr>
        <p:spPr>
          <a:xfrm>
            <a:off x="910153" y="1278075"/>
            <a:ext cx="6807200" cy="740093"/>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2" name="TextBox 1">
            <a:extLst>
              <a:ext uri="{FF2B5EF4-FFF2-40B4-BE49-F238E27FC236}">
                <a16:creationId xmlns:a16="http://schemas.microsoft.com/office/drawing/2014/main" id="{D074BE5D-1638-65B6-617B-4EC8A7397A61}"/>
              </a:ext>
            </a:extLst>
          </p:cNvPr>
          <p:cNvSpPr txBox="1"/>
          <p:nvPr/>
        </p:nvSpPr>
        <p:spPr>
          <a:xfrm>
            <a:off x="1413916" y="1324955"/>
            <a:ext cx="5723484" cy="646331"/>
          </a:xfrm>
          <a:prstGeom prst="rect">
            <a:avLst/>
          </a:prstGeom>
          <a:noFill/>
        </p:spPr>
        <p:txBody>
          <a:bodyPr wrap="square" rtlCol="1">
            <a:spAutoFit/>
          </a:bodyPr>
          <a:lstStyle/>
          <a:p>
            <a:pPr algn="r" rtl="1">
              <a:lnSpc>
                <a:spcPct val="90000"/>
              </a:lnSpc>
            </a:pPr>
            <a:r>
              <a:rPr lang="ar-xm" sz="2000" dirty="0">
                <a:solidFill>
                  <a:srgbClr val="F7F5E8"/>
                </a:solidFill>
                <a:latin typeface="Ubuntu" panose="020B0504030602030204" pitchFamily="34" charset="0"/>
                <a:rtl/>
              </a:rPr>
              <a:t>التقطوا صورًا للاعبين وهم يُقدِّمون إرشادات ويتحدثون.</a:t>
            </a:r>
          </a:p>
          <a:p>
            <a:pPr algn="r" rtl="1">
              <a:lnSpc>
                <a:spcPct val="90000"/>
              </a:lnSpc>
            </a:pPr>
            <a:r>
              <a:rPr lang="ar-xm" sz="2000" b="1" dirty="0">
                <a:solidFill>
                  <a:srgbClr val="F7F5E8"/>
                </a:solidFill>
                <a:latin typeface="Ubuntu" panose="020B0504030602030204" pitchFamily="34" charset="0"/>
                <a:rtl/>
              </a:rPr>
              <a:t>وضِّحوا ما يمكنهم فعله.</a:t>
            </a:r>
          </a:p>
        </p:txBody>
      </p:sp>
      <p:pic>
        <p:nvPicPr>
          <p:cNvPr id="3" name="Graphic 2">
            <a:extLst>
              <a:ext uri="{FF2B5EF4-FFF2-40B4-BE49-F238E27FC236}">
                <a16:creationId xmlns:a16="http://schemas.microsoft.com/office/drawing/2014/main" id="{DD05BF62-08D5-F01C-D60C-E8790DC68C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743" y="1278075"/>
            <a:ext cx="740093" cy="740093"/>
          </a:xfrm>
          <a:prstGeom prst="rect">
            <a:avLst/>
          </a:prstGeom>
        </p:spPr>
      </p:pic>
      <p:grpSp>
        <p:nvGrpSpPr>
          <p:cNvPr id="11" name="Group 10">
            <a:extLst>
              <a:ext uri="{FF2B5EF4-FFF2-40B4-BE49-F238E27FC236}">
                <a16:creationId xmlns:a16="http://schemas.microsoft.com/office/drawing/2014/main" id="{B5F16C07-A256-1AFE-3050-A3D76521CB03}"/>
              </a:ext>
            </a:extLst>
          </p:cNvPr>
          <p:cNvGrpSpPr/>
          <p:nvPr/>
        </p:nvGrpSpPr>
        <p:grpSpPr>
          <a:xfrm>
            <a:off x="1281836" y="2275902"/>
            <a:ext cx="9909487" cy="4137370"/>
            <a:chOff x="910043" y="2006600"/>
            <a:chExt cx="10281280" cy="4292600"/>
          </a:xfrm>
        </p:grpSpPr>
        <p:pic>
          <p:nvPicPr>
            <p:cNvPr id="4" name="Picture 3" descr="مجموعة من الأشخاص يجلسون على كراسي&#10;&#10;أُنشِئ الوصف تلقائيًا">
              <a:extLst>
                <a:ext uri="{FF2B5EF4-FFF2-40B4-BE49-F238E27FC236}">
                  <a16:creationId xmlns:a16="http://schemas.microsoft.com/office/drawing/2014/main" id="{D44114AA-07A9-3975-8EF8-9C799B50AB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114" b="12479"/>
            <a:stretch/>
          </p:blipFill>
          <p:spPr>
            <a:xfrm>
              <a:off x="910043" y="2006600"/>
              <a:ext cx="6687585" cy="4292600"/>
            </a:xfrm>
            <a:prstGeom prst="rect">
              <a:avLst/>
            </a:prstGeom>
          </p:spPr>
        </p:pic>
        <p:pic>
          <p:nvPicPr>
            <p:cNvPr id="5" name="Picture 4" descr="مجموعة من الرجال يجلسون في غرفة&#10;&#10;أُنشِئ الوصف تلقائيًا">
              <a:extLst>
                <a:ext uri="{FF2B5EF4-FFF2-40B4-BE49-F238E27FC236}">
                  <a16:creationId xmlns:a16="http://schemas.microsoft.com/office/drawing/2014/main" id="{078F6FE7-8AEC-C0C6-7006-20981E48B26F}"/>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b="4429"/>
            <a:stretch/>
          </p:blipFill>
          <p:spPr>
            <a:xfrm>
              <a:off x="7696310" y="2006601"/>
              <a:ext cx="3495013" cy="2222500"/>
            </a:xfrm>
            <a:prstGeom prst="rect">
              <a:avLst/>
            </a:prstGeom>
          </p:spPr>
        </p:pic>
        <p:pic>
          <p:nvPicPr>
            <p:cNvPr id="8" name="Picture 7" descr="شخص يتحدث في ميكروفون&#10;&#10;أُنشِئ الوصف تلقائيًا">
              <a:extLst>
                <a:ext uri="{FF2B5EF4-FFF2-40B4-BE49-F238E27FC236}">
                  <a16:creationId xmlns:a16="http://schemas.microsoft.com/office/drawing/2014/main" id="{E04E9AC0-DDA9-4F6A-A54B-1976464407D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3957" b="10983"/>
            <a:stretch/>
          </p:blipFill>
          <p:spPr>
            <a:xfrm>
              <a:off x="7696310" y="4321138"/>
              <a:ext cx="3495012" cy="1978062"/>
            </a:xfrm>
            <a:prstGeom prst="rect">
              <a:avLst/>
            </a:prstGeom>
          </p:spPr>
        </p:pic>
      </p:grpSp>
      <p:sp>
        <p:nvSpPr>
          <p:cNvPr id="6" name="Text Placeholder 5">
            <a:extLst>
              <a:ext uri="{FF2B5EF4-FFF2-40B4-BE49-F238E27FC236}">
                <a16:creationId xmlns:a16="http://schemas.microsoft.com/office/drawing/2014/main" id="{AAFF34B4-8129-F2FB-5C2A-2F3C51D3E23A}"/>
              </a:ext>
            </a:extLst>
          </p:cNvPr>
          <p:cNvSpPr>
            <a:spLocks noGrp="1"/>
          </p:cNvSpPr>
          <p:nvPr>
            <p:ph type="body" sz="quarter" idx="11"/>
          </p:nvPr>
        </p:nvSpPr>
        <p:spPr/>
        <p:txBody>
          <a:bodyPr rtlCol="1"/>
          <a:lstStyle/>
          <a:p>
            <a:pPr marL="0" marR="0" lvl="0" indent="0" algn="r" defTabSz="914400" rtl="1" eaLnBrk="1" fontAlgn="auto" latinLnBrk="0" hangingPunct="1">
              <a:lnSpc>
                <a:spcPct val="90000"/>
              </a:lnSpc>
              <a:spcBef>
                <a:spcPts val="0"/>
              </a:spcBef>
              <a:spcAft>
                <a:spcPts val="0"/>
              </a:spcAft>
              <a:buClrTx/>
              <a:buSzTx/>
              <a:buFont typeface="Arial" panose="020B0604020202020204" pitchFamily="34" charset="0"/>
              <a:buNone/>
              <a:tabLst/>
              <a:defRPr/>
            </a:pPr>
            <a:r>
              <a:rPr kumimoji="0" lang="ar-xm"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tl/>
              </a:rPr>
              <a:t>سرد قصص التأثير</a:t>
            </a:r>
          </a:p>
        </p:txBody>
      </p:sp>
      <p:sp>
        <p:nvSpPr>
          <p:cNvPr id="10" name="Text Placeholder 9">
            <a:extLst>
              <a:ext uri="{FF2B5EF4-FFF2-40B4-BE49-F238E27FC236}">
                <a16:creationId xmlns:a16="http://schemas.microsoft.com/office/drawing/2014/main" id="{9F84622F-DBB6-980E-7F11-6B5A2493CA9A}"/>
              </a:ext>
            </a:extLst>
          </p:cNvPr>
          <p:cNvSpPr>
            <a:spLocks noGrp="1"/>
          </p:cNvSpPr>
          <p:nvPr>
            <p:ph type="body" sz="quarter" idx="13"/>
          </p:nvPr>
        </p:nvSpPr>
        <p:spPr/>
        <p:txBody>
          <a:bodyPr rtlCol="1"/>
          <a:lstStyle/>
          <a:p>
            <a:pPr rtl="1"/>
            <a:r>
              <a:rPr lang="ar-xm" dirty="0">
                <a:rtl/>
              </a:rPr>
              <a:t>اليوم الأول</a:t>
            </a:r>
          </a:p>
        </p:txBody>
      </p:sp>
      <p:sp>
        <p:nvSpPr>
          <p:cNvPr id="12" name="Text Placeholder 11"/>
          <p:cNvSpPr>
            <a:spLocks noGrp="1"/>
          </p:cNvSpPr>
          <p:nvPr>
            <p:ph type="body" sz="quarter" idx="12"/>
          </p:nvPr>
        </p:nvSpPr>
        <p:spPr/>
        <p:txBody>
          <a:bodyPr/>
          <a:lstStyle/>
          <a:p>
            <a:endParaRPr lang="en-IN"/>
          </a:p>
        </p:txBody>
      </p:sp>
      <p:sp>
        <p:nvSpPr>
          <p:cNvPr id="13"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38088380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2FA19-77DE-633B-A266-6DDFDCC3D458}"/>
            </a:ext>
          </a:extLst>
        </p:cNvPr>
        <p:cNvGrpSpPr/>
        <p:nvPr/>
      </p:nvGrpSpPr>
      <p:grpSpPr>
        <a:xfrm>
          <a:off x="0" y="0"/>
          <a:ext cx="0" cy="0"/>
          <a:chOff x="0" y="0"/>
          <a:chExt cx="0" cy="0"/>
        </a:xfrm>
      </p:grpSpPr>
      <p:pic>
        <p:nvPicPr>
          <p:cNvPr id="12" name="Picture 11" descr="شخص يحمل ورقة صفراء&#10;&#10;أُنشِئ الوصف تلقائيًا">
            <a:extLst>
              <a:ext uri="{FF2B5EF4-FFF2-40B4-BE49-F238E27FC236}">
                <a16:creationId xmlns:a16="http://schemas.microsoft.com/office/drawing/2014/main" id="{E1782BD7-ACEA-CD78-ADF8-403E97F33D0A}"/>
              </a:ext>
            </a:extLst>
          </p:cNvPr>
          <p:cNvPicPr>
            <a:picLocks noChangeAspect="1"/>
          </p:cNvPicPr>
          <p:nvPr/>
        </p:nvPicPr>
        <p:blipFill rotWithShape="1">
          <a:blip r:embed="rId3">
            <a:extLst>
              <a:ext uri="{28A0092B-C50C-407E-A947-70E740481C1C}">
                <a14:useLocalDpi xmlns:a14="http://schemas.microsoft.com/office/drawing/2010/main" val="0"/>
              </a:ext>
            </a:extLst>
          </a:blip>
          <a:srcRect l="16684" r="7306"/>
          <a:stretch/>
        </p:blipFill>
        <p:spPr>
          <a:xfrm>
            <a:off x="-20779" y="0"/>
            <a:ext cx="7830296" cy="6876247"/>
          </a:xfrm>
          <a:prstGeom prst="rect">
            <a:avLst/>
          </a:prstGeom>
        </p:spPr>
      </p:pic>
      <p:sp>
        <p:nvSpPr>
          <p:cNvPr id="13" name="Rectangle 12">
            <a:extLst>
              <a:ext uri="{FF2B5EF4-FFF2-40B4-BE49-F238E27FC236}">
                <a16:creationId xmlns:a16="http://schemas.microsoft.com/office/drawing/2014/main" id="{CA415A10-8A50-5E87-4CC9-ACB144BFD85A}"/>
              </a:ext>
            </a:extLst>
          </p:cNvPr>
          <p:cNvSpPr/>
          <p:nvPr/>
        </p:nvSpPr>
        <p:spPr>
          <a:xfrm>
            <a:off x="7645133" y="0"/>
            <a:ext cx="4546867" cy="6876247"/>
          </a:xfrm>
          <a:prstGeom prst="rect">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7" name="TextBox 6">
            <a:extLst>
              <a:ext uri="{FF2B5EF4-FFF2-40B4-BE49-F238E27FC236}">
                <a16:creationId xmlns:a16="http://schemas.microsoft.com/office/drawing/2014/main" id="{7219D7CD-234F-732A-8F01-C2D32D796F2E}"/>
              </a:ext>
            </a:extLst>
          </p:cNvPr>
          <p:cNvSpPr txBox="1"/>
          <p:nvPr/>
        </p:nvSpPr>
        <p:spPr>
          <a:xfrm>
            <a:off x="8156926" y="3207509"/>
            <a:ext cx="3336574" cy="757130"/>
          </a:xfrm>
          <a:prstGeom prst="rect">
            <a:avLst/>
          </a:prstGeom>
          <a:noFill/>
        </p:spPr>
        <p:txBody>
          <a:bodyPr wrap="square" rtlCol="1">
            <a:spAutoFit/>
          </a:bodyPr>
          <a:lstStyle/>
          <a:p>
            <a:pPr algn="r" rtl="1">
              <a:lnSpc>
                <a:spcPct val="90000"/>
              </a:lnSpc>
            </a:pPr>
            <a:r>
              <a:rPr lang="ar-xm" sz="2400" b="1" dirty="0">
                <a:solidFill>
                  <a:srgbClr val="F7F5E8"/>
                </a:solidFill>
                <a:latin typeface="Ubuntu" panose="020B0504030602030204" pitchFamily="34" charset="0"/>
                <a:rtl/>
              </a:rPr>
              <a:t>إقناع الأشخاص بقراءة </a:t>
            </a:r>
            <a:r>
              <a:rPr lang="ar-xm" sz="2400" b="1" dirty="0">
                <a:solidFill>
                  <a:srgbClr val="F6891F"/>
                </a:solidFill>
                <a:latin typeface="Ubuntu" panose="020B0504030602030204" pitchFamily="34" charset="0"/>
                <a:rtl/>
              </a:rPr>
              <a:t>قصتكم</a:t>
            </a:r>
            <a:r>
              <a:rPr lang="ar-xm" sz="2400" b="1" dirty="0">
                <a:solidFill>
                  <a:srgbClr val="F7F5E8"/>
                </a:solidFill>
                <a:latin typeface="Ubuntu" panose="020B0504030602030204" pitchFamily="34" charset="0"/>
                <a:rtl/>
              </a:rPr>
              <a:t>.</a:t>
            </a:r>
          </a:p>
        </p:txBody>
      </p:sp>
      <p:pic>
        <p:nvPicPr>
          <p:cNvPr id="14" name="Graphic 13">
            <a:extLst>
              <a:ext uri="{FF2B5EF4-FFF2-40B4-BE49-F238E27FC236}">
                <a16:creationId xmlns:a16="http://schemas.microsoft.com/office/drawing/2014/main" id="{A219339D-4E64-EE56-72B6-D67BC93D29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74452" y="481642"/>
            <a:ext cx="1505755" cy="528060"/>
          </a:xfrm>
          <a:prstGeom prst="rect">
            <a:avLst/>
          </a:prstGeom>
        </p:spPr>
      </p:pic>
      <p:pic>
        <p:nvPicPr>
          <p:cNvPr id="2" name="Picture 1">
            <a:extLst>
              <a:ext uri="{FF2B5EF4-FFF2-40B4-BE49-F238E27FC236}">
                <a16:creationId xmlns:a16="http://schemas.microsoft.com/office/drawing/2014/main" id="{C8C3ACC4-9A36-8938-3F8E-14FF5A7A977F}"/>
              </a:ext>
            </a:extLst>
          </p:cNvPr>
          <p:cNvPicPr>
            <a:picLocks noChangeAspect="1"/>
          </p:cNvPicPr>
          <p:nvPr/>
        </p:nvPicPr>
        <p:blipFill rotWithShape="1">
          <a:blip r:embed="rId6">
            <a:extLst>
              <a:ext uri="{28A0092B-C50C-407E-A947-70E740481C1C}">
                <a14:useLocalDpi xmlns:a14="http://schemas.microsoft.com/office/drawing/2010/main" val="0"/>
              </a:ext>
            </a:extLst>
          </a:blip>
          <a:srcRect l="18971" t="1475" r="2123" b="-119"/>
          <a:stretch/>
        </p:blipFill>
        <p:spPr>
          <a:xfrm>
            <a:off x="-694258" y="-36494"/>
            <a:ext cx="8339391" cy="6902774"/>
          </a:xfrm>
          <a:prstGeom prst="rect">
            <a:avLst/>
          </a:prstGeom>
        </p:spPr>
      </p:pic>
    </p:spTree>
    <p:extLst>
      <p:ext uri="{BB962C8B-B14F-4D97-AF65-F5344CB8AC3E}">
        <p14:creationId xmlns:p14="http://schemas.microsoft.com/office/powerpoint/2010/main" val="8478607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AFB7D-CDCA-9CE9-8660-6E405FDF577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A7FDA0D-A077-4A35-3652-0439C4F2FE01}"/>
              </a:ext>
            </a:extLst>
          </p:cNvPr>
          <p:cNvSpPr txBox="1"/>
          <p:nvPr/>
        </p:nvSpPr>
        <p:spPr>
          <a:xfrm>
            <a:off x="1768678" y="3216634"/>
            <a:ext cx="8654644" cy="424732"/>
          </a:xfrm>
          <a:prstGeom prst="rect">
            <a:avLst/>
          </a:prstGeom>
          <a:noFill/>
        </p:spPr>
        <p:txBody>
          <a:bodyPr wrap="square" rtlCol="1">
            <a:spAutoFit/>
          </a:bodyPr>
          <a:lstStyle/>
          <a:p>
            <a:pPr algn="r" rtl="1">
              <a:lnSpc>
                <a:spcPct val="90000"/>
              </a:lnSpc>
            </a:pPr>
            <a:r>
              <a:rPr lang="ar-xm" sz="2400" b="1" dirty="0">
                <a:solidFill>
                  <a:srgbClr val="292662"/>
                </a:solidFill>
                <a:latin typeface="Ubuntu" panose="020B0504030602030204" pitchFamily="34" charset="0"/>
                <a:rtl/>
              </a:rPr>
              <a:t>بداية القصة مهمة. تأكَّدوا من أنها </a:t>
            </a:r>
            <a:r>
              <a:rPr lang="ar-xm" sz="2400" b="1" dirty="0">
                <a:solidFill>
                  <a:srgbClr val="F6891F"/>
                </a:solidFill>
                <a:latin typeface="Ubuntu" panose="020B0504030602030204" pitchFamily="34" charset="0"/>
                <a:rtl/>
              </a:rPr>
              <a:t>مثيرة للاهتمام</a:t>
            </a:r>
            <a:r>
              <a:rPr lang="ar-xm" sz="2400" b="1" dirty="0">
                <a:solidFill>
                  <a:srgbClr val="292662"/>
                </a:solidFill>
                <a:latin typeface="Ubuntu" panose="020B0504030602030204" pitchFamily="34" charset="0"/>
                <a:rtl/>
              </a:rPr>
              <a:t>.</a:t>
            </a:r>
          </a:p>
        </p:txBody>
      </p:sp>
    </p:spTree>
    <p:extLst>
      <p:ext uri="{BB962C8B-B14F-4D97-AF65-F5344CB8AC3E}">
        <p14:creationId xmlns:p14="http://schemas.microsoft.com/office/powerpoint/2010/main" val="7091408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9B450-1E15-3C05-E759-2E26E349F0C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A6E2311-6A92-B76E-9876-915F024A1700}"/>
              </a:ext>
            </a:extLst>
          </p:cNvPr>
          <p:cNvSpPr txBox="1"/>
          <p:nvPr/>
        </p:nvSpPr>
        <p:spPr>
          <a:xfrm>
            <a:off x="791571" y="1368811"/>
            <a:ext cx="4953910" cy="2548390"/>
          </a:xfrm>
          <a:prstGeom prst="rect">
            <a:avLst/>
          </a:prstGeom>
          <a:noFill/>
        </p:spPr>
        <p:txBody>
          <a:bodyPr wrap="square" rtlCol="1">
            <a:spAutoFit/>
          </a:bodyPr>
          <a:lstStyle/>
          <a:p>
            <a:pPr algn="r" rtl="1">
              <a:lnSpc>
                <a:spcPct val="110000"/>
              </a:lnSpc>
              <a:spcAft>
                <a:spcPts val="600"/>
              </a:spcAft>
              <a:defRPr/>
            </a:pPr>
            <a:r>
              <a:rPr lang="ar-xm" sz="1700" dirty="0">
                <a:solidFill>
                  <a:srgbClr val="292662"/>
                </a:solidFill>
                <a:latin typeface="Ubuntu Light" panose="020B0304030602030204" pitchFamily="34" charset="0"/>
                <a:rtl/>
              </a:rPr>
              <a:t>يصرّح ميليسنت، لاعب قائد في الأولمبياد الخاص في كينيا قائلًا "الأشخاص بالخارج يقلِّلون من شأننا".  "يمكنني أن أتقدّم لأي وظيفة، لكن سيطلُب مني الشخص المسؤول الكتابة والقراءة أولًا. عندما أبلغه بعدم قدرتي على ذلك، سيسخر مني ويرفض منحي الوظيفة".</a:t>
            </a:r>
          </a:p>
          <a:p>
            <a:pPr algn="r" rtl="1">
              <a:lnSpc>
                <a:spcPct val="110000"/>
              </a:lnSpc>
              <a:spcAft>
                <a:spcPts val="600"/>
              </a:spcAft>
              <a:defRPr/>
            </a:pPr>
            <a:r>
              <a:rPr lang="ar-xm" sz="1700" b="1" dirty="0">
                <a:solidFill>
                  <a:srgbClr val="292662"/>
                </a:solidFill>
                <a:latin typeface="Ubuntu Light" panose="020B0304030602030204" pitchFamily="34" charset="0"/>
                <a:rtl/>
              </a:rPr>
              <a:t>يواجه الكثير من الأشخاص ذوي الإعاقات الذهنية حول العالم صعوبات في مكان العمل. على الرغم من امتلاكهم مهارات مهمة، فإنهم لا يحصلون على فرصة لإثبات أنفسهم في معظم الأوقات.</a:t>
            </a:r>
          </a:p>
          <a:p>
            <a:pPr algn="r" rtl="1">
              <a:lnSpc>
                <a:spcPct val="110000"/>
              </a:lnSpc>
              <a:spcAft>
                <a:spcPts val="600"/>
              </a:spcAft>
              <a:defRPr/>
            </a:pPr>
            <a:r>
              <a:rPr lang="ar-xm" sz="1700" b="1" dirty="0">
                <a:solidFill>
                  <a:srgbClr val="292662"/>
                </a:solidFill>
                <a:latin typeface="Ubuntu Light" panose="020B0304030602030204" pitchFamily="34" charset="0"/>
                <a:rtl/>
              </a:rPr>
              <a:t>تسعى القيادة الموحَّدة للأولمبياد الخاص إلى تغيير ذلك المفهوم. </a:t>
            </a:r>
          </a:p>
        </p:txBody>
      </p:sp>
      <p:grpSp>
        <p:nvGrpSpPr>
          <p:cNvPr id="16" name="Group 15">
            <a:extLst>
              <a:ext uri="{FF2B5EF4-FFF2-40B4-BE49-F238E27FC236}">
                <a16:creationId xmlns:a16="http://schemas.microsoft.com/office/drawing/2014/main" id="{6DF4CB0A-EF89-BC24-A6AC-96DD0040E95A}"/>
              </a:ext>
            </a:extLst>
          </p:cNvPr>
          <p:cNvGrpSpPr/>
          <p:nvPr/>
        </p:nvGrpSpPr>
        <p:grpSpPr>
          <a:xfrm>
            <a:off x="1456555" y="5616408"/>
            <a:ext cx="3861972" cy="559790"/>
            <a:chOff x="862428" y="5475799"/>
            <a:chExt cx="3861972" cy="559790"/>
          </a:xfrm>
        </p:grpSpPr>
        <p:sp>
          <p:nvSpPr>
            <p:cNvPr id="4" name="Rectangle: Rounded Corners 3">
              <a:extLst>
                <a:ext uri="{FF2B5EF4-FFF2-40B4-BE49-F238E27FC236}">
                  <a16:creationId xmlns:a16="http://schemas.microsoft.com/office/drawing/2014/main" id="{27637E1F-90E3-D9BF-3FAF-E77509E5F9ED}"/>
                </a:ext>
              </a:extLst>
            </p:cNvPr>
            <p:cNvSpPr/>
            <p:nvPr/>
          </p:nvSpPr>
          <p:spPr>
            <a:xfrm>
              <a:off x="1052171" y="5521694"/>
              <a:ext cx="3672229" cy="468000"/>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pic>
          <p:nvPicPr>
            <p:cNvPr id="6" name="Graphic 5">
              <a:extLst>
                <a:ext uri="{FF2B5EF4-FFF2-40B4-BE49-F238E27FC236}">
                  <a16:creationId xmlns:a16="http://schemas.microsoft.com/office/drawing/2014/main" id="{7BF0019A-CA1E-EDDD-7081-8B62DAAD35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2428" y="5475799"/>
              <a:ext cx="559790" cy="559790"/>
            </a:xfrm>
            <a:prstGeom prst="rect">
              <a:avLst/>
            </a:prstGeom>
          </p:spPr>
        </p:pic>
        <p:sp>
          <p:nvSpPr>
            <p:cNvPr id="10" name="TextBox 9">
              <a:extLst>
                <a:ext uri="{FF2B5EF4-FFF2-40B4-BE49-F238E27FC236}">
                  <a16:creationId xmlns:a16="http://schemas.microsoft.com/office/drawing/2014/main" id="{88E2CA28-D3A1-1E0D-BA48-33D3DEEA8E18}"/>
                </a:ext>
              </a:extLst>
            </p:cNvPr>
            <p:cNvSpPr txBox="1"/>
            <p:nvPr/>
          </p:nvSpPr>
          <p:spPr>
            <a:xfrm>
              <a:off x="1452769" y="5595764"/>
              <a:ext cx="2966831" cy="341632"/>
            </a:xfrm>
            <a:prstGeom prst="rect">
              <a:avLst/>
            </a:prstGeom>
            <a:noFill/>
          </p:spPr>
          <p:txBody>
            <a:bodyPr wrap="square" rtlCol="1">
              <a:spAutoFit/>
            </a:bodyPr>
            <a:lstStyle/>
            <a:p>
              <a:pPr algn="r" rtl="1">
                <a:lnSpc>
                  <a:spcPct val="90000"/>
                </a:lnSpc>
              </a:pPr>
              <a:r>
                <a:rPr lang="ar-xm" dirty="0">
                  <a:solidFill>
                    <a:srgbClr val="F7F5E8"/>
                  </a:solidFill>
                  <a:latin typeface="Ubuntu" panose="020B0504030602030204" pitchFamily="34" charset="0"/>
                  <a:rtl/>
                </a:rPr>
                <a:t>إنها بداية مثيرة للاهتمام.</a:t>
              </a:r>
            </a:p>
          </p:txBody>
        </p:sp>
      </p:grpSp>
      <p:sp>
        <p:nvSpPr>
          <p:cNvPr id="2" name="TextBox 1">
            <a:extLst>
              <a:ext uri="{FF2B5EF4-FFF2-40B4-BE49-F238E27FC236}">
                <a16:creationId xmlns:a16="http://schemas.microsoft.com/office/drawing/2014/main" id="{794CFBF8-FB30-F026-2423-360AA024A7B8}"/>
              </a:ext>
            </a:extLst>
          </p:cNvPr>
          <p:cNvSpPr txBox="1"/>
          <p:nvPr/>
        </p:nvSpPr>
        <p:spPr>
          <a:xfrm>
            <a:off x="6305267" y="1368811"/>
            <a:ext cx="5002814" cy="2548390"/>
          </a:xfrm>
          <a:prstGeom prst="rect">
            <a:avLst/>
          </a:prstGeom>
          <a:noFill/>
        </p:spPr>
        <p:txBody>
          <a:bodyPr wrap="square" rtlCol="1">
            <a:spAutoFit/>
          </a:bodyPr>
          <a:lstStyle/>
          <a:p>
            <a:pPr algn="r" rtl="1">
              <a:lnSpc>
                <a:spcPct val="110000"/>
              </a:lnSpc>
              <a:spcAft>
                <a:spcPts val="600"/>
              </a:spcAft>
              <a:defRPr/>
            </a:pPr>
            <a:r>
              <a:rPr lang="ar-xm" sz="1700" b="1" dirty="0">
                <a:solidFill>
                  <a:srgbClr val="292662"/>
                </a:solidFill>
                <a:latin typeface="Ubuntu Light" panose="020B0304030602030204" pitchFamily="34" charset="0"/>
                <a:rtl/>
              </a:rPr>
              <a:t>يواجه الكثير من الأشخاص ذوي الإعاقات الذهنية حول العالم صعوبات في مكان العمل. على الرغم من امتلاكهم مهارات مهمة، إلا إنهم لا يحصلون على فرصة لإثبات أنفسهم في معظم الأوقات.</a:t>
            </a:r>
          </a:p>
          <a:p>
            <a:pPr algn="r" rtl="1">
              <a:lnSpc>
                <a:spcPct val="110000"/>
              </a:lnSpc>
              <a:spcAft>
                <a:spcPts val="600"/>
              </a:spcAft>
              <a:defRPr/>
            </a:pPr>
            <a:r>
              <a:rPr lang="ar-xm" sz="1700" b="1" dirty="0">
                <a:solidFill>
                  <a:srgbClr val="292662"/>
                </a:solidFill>
                <a:latin typeface="Ubuntu Light" panose="020B0304030602030204" pitchFamily="34" charset="0"/>
                <a:rtl/>
              </a:rPr>
              <a:t>تسعى القيادة الموحَّدة للأولمبياد الخاص إلى تغيير ذلك المفهوم. </a:t>
            </a:r>
          </a:p>
          <a:p>
            <a:pPr algn="r" rtl="1">
              <a:lnSpc>
                <a:spcPct val="110000"/>
              </a:lnSpc>
              <a:spcAft>
                <a:spcPts val="600"/>
              </a:spcAft>
              <a:defRPr/>
            </a:pPr>
            <a:r>
              <a:rPr lang="ar-xm" sz="1700" dirty="0">
                <a:solidFill>
                  <a:srgbClr val="292662"/>
                </a:solidFill>
                <a:latin typeface="Ubuntu Light" panose="020B0304030602030204" pitchFamily="34" charset="0"/>
                <a:rtl/>
              </a:rPr>
              <a:t>يصرّح ميليسنت، لاعب قائد في الأولمبياد الخاص في كينيا قائلًا "الأشخاص بالخارج يقلِّلون من شأننا".  "يمكنني أن أتقدّم لأي وظيفة، لكن سيطلُب مني الشخص المسؤول الكتابة والقراءة أولًا. عندما أبلغه بعدم قدرتي على ذلك، سيسخر مني ويرفض منحي الوظيفة".</a:t>
            </a:r>
          </a:p>
        </p:txBody>
      </p:sp>
      <p:grpSp>
        <p:nvGrpSpPr>
          <p:cNvPr id="15" name="Group 14">
            <a:extLst>
              <a:ext uri="{FF2B5EF4-FFF2-40B4-BE49-F238E27FC236}">
                <a16:creationId xmlns:a16="http://schemas.microsoft.com/office/drawing/2014/main" id="{9210262C-AC3B-99A5-8B0F-E948D456AA42}"/>
              </a:ext>
            </a:extLst>
          </p:cNvPr>
          <p:cNvGrpSpPr/>
          <p:nvPr/>
        </p:nvGrpSpPr>
        <p:grpSpPr>
          <a:xfrm>
            <a:off x="7099884" y="5615503"/>
            <a:ext cx="3760340" cy="561600"/>
            <a:chOff x="6880921" y="5473989"/>
            <a:chExt cx="3760340" cy="561600"/>
          </a:xfrm>
        </p:grpSpPr>
        <p:sp>
          <p:nvSpPr>
            <p:cNvPr id="9" name="Rectangle: Rounded Corners 8">
              <a:extLst>
                <a:ext uri="{FF2B5EF4-FFF2-40B4-BE49-F238E27FC236}">
                  <a16:creationId xmlns:a16="http://schemas.microsoft.com/office/drawing/2014/main" id="{FD5AA8C5-CF55-A0BA-CBAF-46861509FF54}"/>
                </a:ext>
              </a:extLst>
            </p:cNvPr>
            <p:cNvSpPr/>
            <p:nvPr/>
          </p:nvSpPr>
          <p:spPr>
            <a:xfrm>
              <a:off x="7057198" y="5521694"/>
              <a:ext cx="3584063" cy="468000"/>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12" name="TextBox 11">
              <a:extLst>
                <a:ext uri="{FF2B5EF4-FFF2-40B4-BE49-F238E27FC236}">
                  <a16:creationId xmlns:a16="http://schemas.microsoft.com/office/drawing/2014/main" id="{0C9A2E74-6818-50F6-A274-12451BAF9D8E}"/>
                </a:ext>
              </a:extLst>
            </p:cNvPr>
            <p:cNvSpPr txBox="1"/>
            <p:nvPr/>
          </p:nvSpPr>
          <p:spPr>
            <a:xfrm>
              <a:off x="7499144" y="5595764"/>
              <a:ext cx="2831399" cy="341632"/>
            </a:xfrm>
            <a:prstGeom prst="rect">
              <a:avLst/>
            </a:prstGeom>
            <a:noFill/>
          </p:spPr>
          <p:txBody>
            <a:bodyPr wrap="square" rtlCol="1">
              <a:spAutoFit/>
            </a:bodyPr>
            <a:lstStyle/>
            <a:p>
              <a:pPr algn="r" rtl="1">
                <a:lnSpc>
                  <a:spcPct val="90000"/>
                </a:lnSpc>
              </a:pPr>
              <a:r>
                <a:rPr lang="ar-xm" dirty="0">
                  <a:solidFill>
                    <a:srgbClr val="F7F5E8"/>
                  </a:solidFill>
                  <a:latin typeface="Ubuntu" panose="020B0504030602030204" pitchFamily="34" charset="0"/>
                  <a:rtl/>
                </a:rPr>
                <a:t>إنها ليست مثيرة للاهتمام.</a:t>
              </a:r>
            </a:p>
          </p:txBody>
        </p:sp>
        <p:pic>
          <p:nvPicPr>
            <p:cNvPr id="14" name="Graphic 13">
              <a:extLst>
                <a:ext uri="{FF2B5EF4-FFF2-40B4-BE49-F238E27FC236}">
                  <a16:creationId xmlns:a16="http://schemas.microsoft.com/office/drawing/2014/main" id="{85C5FA3B-B44D-4982-0707-3750F2C6BB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80921" y="5473989"/>
              <a:ext cx="561600" cy="561600"/>
            </a:xfrm>
            <a:prstGeom prst="rect">
              <a:avLst/>
            </a:prstGeom>
          </p:spPr>
        </p:pic>
      </p:grpSp>
      <p:cxnSp>
        <p:nvCxnSpPr>
          <p:cNvPr id="18" name="Straight Connector 17">
            <a:extLst>
              <a:ext uri="{FF2B5EF4-FFF2-40B4-BE49-F238E27FC236}">
                <a16:creationId xmlns:a16="http://schemas.microsoft.com/office/drawing/2014/main" id="{3D6EF5BD-8261-10F9-FE67-2FA80C53B241}"/>
              </a:ext>
            </a:extLst>
          </p:cNvPr>
          <p:cNvCxnSpPr/>
          <p:nvPr/>
        </p:nvCxnSpPr>
        <p:spPr>
          <a:xfrm>
            <a:off x="6204857" y="1368811"/>
            <a:ext cx="0" cy="4054690"/>
          </a:xfrm>
          <a:prstGeom prst="line">
            <a:avLst/>
          </a:prstGeom>
          <a:ln>
            <a:solidFill>
              <a:srgbClr val="F6891F"/>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34051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3B960-853B-BFCE-FFD2-8386A659BE0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26B8B92-5796-85C7-A710-40E9052B0262}"/>
              </a:ext>
            </a:extLst>
          </p:cNvPr>
          <p:cNvSpPr>
            <a:spLocks noGrp="1"/>
          </p:cNvSpPr>
          <p:nvPr>
            <p:ph type="body" sz="quarter" idx="10"/>
          </p:nvPr>
        </p:nvSpPr>
        <p:spPr/>
        <p:txBody>
          <a:bodyPr rtlCol="1"/>
          <a:lstStyle/>
          <a:p>
            <a:pPr algn="l" rtl="1"/>
            <a:r>
              <a:rPr lang="ar-xm" dirty="0">
                <a:rtl/>
              </a:rPr>
              <a:t>اليوم الأول</a:t>
            </a:r>
          </a:p>
        </p:txBody>
      </p:sp>
      <p:sp>
        <p:nvSpPr>
          <p:cNvPr id="6" name="Text Placeholder 5">
            <a:extLst>
              <a:ext uri="{FF2B5EF4-FFF2-40B4-BE49-F238E27FC236}">
                <a16:creationId xmlns:a16="http://schemas.microsoft.com/office/drawing/2014/main" id="{C7C310C2-1391-2442-96C0-1EA7105DFC2A}"/>
              </a:ext>
            </a:extLst>
          </p:cNvPr>
          <p:cNvSpPr>
            <a:spLocks noGrp="1"/>
          </p:cNvSpPr>
          <p:nvPr>
            <p:ph type="body" sz="quarter" idx="11"/>
          </p:nvPr>
        </p:nvSpPr>
        <p:spPr>
          <a:xfrm>
            <a:off x="5684520" y="2775308"/>
            <a:ext cx="5245100" cy="1307383"/>
          </a:xfrm>
        </p:spPr>
        <p:txBody>
          <a:bodyPr rtlCol="1"/>
          <a:lstStyle/>
          <a:p>
            <a:pPr rtl="1"/>
            <a:r>
              <a:rPr lang="ar-xm" dirty="0">
                <a:rtl/>
              </a:rPr>
              <a:t>مقدمة حول الأولمبياد الخاص</a:t>
            </a:r>
            <a:endParaRPr lang="en-US" dirty="0"/>
          </a:p>
        </p:txBody>
      </p:sp>
      <p:sp>
        <p:nvSpPr>
          <p:cNvPr id="7" name="Text Placeholder 6">
            <a:extLst>
              <a:ext uri="{FF2B5EF4-FFF2-40B4-BE49-F238E27FC236}">
                <a16:creationId xmlns:a16="http://schemas.microsoft.com/office/drawing/2014/main" id="{45A8CC3E-3E33-2110-FAF6-7532B08338A0}"/>
              </a:ext>
            </a:extLst>
          </p:cNvPr>
          <p:cNvSpPr>
            <a:spLocks noGrp="1"/>
          </p:cNvSpPr>
          <p:nvPr>
            <p:ph type="body" sz="quarter" idx="12"/>
          </p:nvPr>
        </p:nvSpPr>
        <p:spPr>
          <a:xfrm>
            <a:off x="4669519" y="3238012"/>
            <a:ext cx="957943" cy="514481"/>
          </a:xfrm>
        </p:spPr>
        <p:txBody>
          <a:bodyPr rtlCol="1">
            <a:normAutofit fontScale="92500" lnSpcReduction="20000"/>
          </a:bodyPr>
          <a:lstStyle/>
          <a:p>
            <a:pPr rtl="1"/>
            <a:r>
              <a:rPr lang="" dirty="0">
                <a:rtl val="0"/>
              </a:rPr>
              <a:t>1.1.</a:t>
            </a:r>
          </a:p>
        </p:txBody>
      </p:sp>
      <p:sp>
        <p:nvSpPr>
          <p:cNvPr id="8" name="Text Placeholder 7">
            <a:extLst>
              <a:ext uri="{FF2B5EF4-FFF2-40B4-BE49-F238E27FC236}">
                <a16:creationId xmlns:a16="http://schemas.microsoft.com/office/drawing/2014/main" id="{BF6EA32A-97FD-3C4C-4281-DB45D6ADCBDD}"/>
              </a:ext>
            </a:extLst>
          </p:cNvPr>
          <p:cNvSpPr>
            <a:spLocks noGrp="1"/>
          </p:cNvSpPr>
          <p:nvPr>
            <p:ph type="body" sz="quarter" idx="13"/>
          </p:nvPr>
        </p:nvSpPr>
        <p:spPr>
          <a:xfrm>
            <a:off x="554391" y="573822"/>
            <a:ext cx="424996" cy="359001"/>
          </a:xfrm>
        </p:spPr>
        <p:txBody>
          <a:bodyPr rtlCol="1"/>
          <a:lstStyle/>
          <a:p>
            <a:pPr rtl="1"/>
            <a:r>
              <a:rPr lang="" dirty="0">
                <a:rtl val="0"/>
              </a:rPr>
              <a:t>1</a:t>
            </a:r>
          </a:p>
        </p:txBody>
      </p:sp>
    </p:spTree>
    <p:extLst>
      <p:ext uri="{BB962C8B-B14F-4D97-AF65-F5344CB8AC3E}">
        <p14:creationId xmlns:p14="http://schemas.microsoft.com/office/powerpoint/2010/main" val="31842104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F8FEE-9841-3431-9EC3-F75AC283D5A9}"/>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98E07B7-FD92-6A02-4512-3A448C225B1F}"/>
              </a:ext>
            </a:extLst>
          </p:cNvPr>
          <p:cNvSpPr/>
          <p:nvPr/>
        </p:nvSpPr>
        <p:spPr>
          <a:xfrm>
            <a:off x="212916" y="2032731"/>
            <a:ext cx="14430184" cy="4062555"/>
          </a:xfrm>
          <a:prstGeom prst="roundRect">
            <a:avLst>
              <a:gd name="adj" fmla="val 50000"/>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2" name="TextBox 1">
            <a:extLst>
              <a:ext uri="{FF2B5EF4-FFF2-40B4-BE49-F238E27FC236}">
                <a16:creationId xmlns:a16="http://schemas.microsoft.com/office/drawing/2014/main" id="{0F4AA037-F8C5-BFF5-8089-38494527A70B}"/>
              </a:ext>
            </a:extLst>
          </p:cNvPr>
          <p:cNvSpPr txBox="1"/>
          <p:nvPr/>
        </p:nvSpPr>
        <p:spPr>
          <a:xfrm>
            <a:off x="516821" y="1280287"/>
            <a:ext cx="8654644" cy="424732"/>
          </a:xfrm>
          <a:prstGeom prst="rect">
            <a:avLst/>
          </a:prstGeom>
          <a:noFill/>
        </p:spPr>
        <p:txBody>
          <a:bodyPr wrap="square" rtlCol="1">
            <a:spAutoFit/>
          </a:bodyPr>
          <a:lstStyle/>
          <a:p>
            <a:pPr algn="r" rtl="1">
              <a:lnSpc>
                <a:spcPct val="90000"/>
              </a:lnSpc>
            </a:pPr>
            <a:r>
              <a:rPr lang="ar-xm" sz="2400" b="1" dirty="0">
                <a:solidFill>
                  <a:srgbClr val="292662"/>
                </a:solidFill>
                <a:latin typeface="Ubuntu" panose="020B0504030602030204" pitchFamily="34" charset="0"/>
                <a:rtl/>
              </a:rPr>
              <a:t>استخدام </a:t>
            </a:r>
            <a:r>
              <a:rPr lang="ar-xm" sz="2400" b="1" dirty="0">
                <a:solidFill>
                  <a:srgbClr val="F6891F"/>
                </a:solidFill>
                <a:latin typeface="Ubuntu" panose="020B0504030602030204" pitchFamily="34" charset="0"/>
                <a:rtl/>
              </a:rPr>
              <a:t>كلمات</a:t>
            </a:r>
            <a:r>
              <a:rPr lang="ar-xm" sz="2400" b="1" dirty="0">
                <a:solidFill>
                  <a:srgbClr val="292662"/>
                </a:solidFill>
                <a:latin typeface="Ubuntu" panose="020B0504030602030204" pitchFamily="34" charset="0"/>
                <a:rtl/>
              </a:rPr>
              <a:t> مؤثرة ومشوّقة</a:t>
            </a:r>
          </a:p>
        </p:txBody>
      </p:sp>
      <p:sp>
        <p:nvSpPr>
          <p:cNvPr id="4" name="TextBox 3">
            <a:extLst>
              <a:ext uri="{FF2B5EF4-FFF2-40B4-BE49-F238E27FC236}">
                <a16:creationId xmlns:a16="http://schemas.microsoft.com/office/drawing/2014/main" id="{B06F5952-4AC4-D81E-E5ED-FDA1F413421A}"/>
              </a:ext>
            </a:extLst>
          </p:cNvPr>
          <p:cNvSpPr txBox="1"/>
          <p:nvPr/>
        </p:nvSpPr>
        <p:spPr>
          <a:xfrm>
            <a:off x="1349846" y="2537239"/>
            <a:ext cx="1189264" cy="415498"/>
          </a:xfrm>
          <a:prstGeom prst="rect">
            <a:avLst/>
          </a:prstGeom>
          <a:noFill/>
        </p:spPr>
        <p:txBody>
          <a:bodyPr wrap="square" rtlCol="1">
            <a:spAutoFit/>
          </a:bodyPr>
          <a:lstStyle/>
          <a:p>
            <a:pPr algn="ctr" rtl="1"/>
            <a:r>
              <a:rPr lang="ar-xm" sz="2100" b="1" dirty="0">
                <a:solidFill>
                  <a:srgbClr val="292662"/>
                </a:solidFill>
                <a:latin typeface="Ubuntu Light" panose="020B0304030602030204" pitchFamily="34" charset="0"/>
                <a:rtl/>
              </a:rPr>
              <a:t>مواجهة</a:t>
            </a:r>
          </a:p>
        </p:txBody>
      </p:sp>
      <p:sp>
        <p:nvSpPr>
          <p:cNvPr id="5" name="TextBox 4">
            <a:extLst>
              <a:ext uri="{FF2B5EF4-FFF2-40B4-BE49-F238E27FC236}">
                <a16:creationId xmlns:a16="http://schemas.microsoft.com/office/drawing/2014/main" id="{2E9677EF-D87A-900E-7190-E70D079C9AD5}"/>
              </a:ext>
            </a:extLst>
          </p:cNvPr>
          <p:cNvSpPr txBox="1"/>
          <p:nvPr/>
        </p:nvSpPr>
        <p:spPr>
          <a:xfrm>
            <a:off x="2555369" y="2537239"/>
            <a:ext cx="1183093" cy="415498"/>
          </a:xfrm>
          <a:prstGeom prst="rect">
            <a:avLst/>
          </a:prstGeom>
          <a:noFill/>
        </p:spPr>
        <p:txBody>
          <a:bodyPr wrap="square" rtlCol="1">
            <a:spAutoFit/>
          </a:bodyPr>
          <a:lstStyle/>
          <a:p>
            <a:pPr algn="ctr" rtl="1"/>
            <a:r>
              <a:rPr lang="ar-xm" sz="2100" b="1" dirty="0">
                <a:solidFill>
                  <a:srgbClr val="F6891F"/>
                </a:solidFill>
                <a:latin typeface="Ubuntu Light" panose="020B0304030602030204" pitchFamily="34" charset="0"/>
                <a:rtl/>
              </a:rPr>
              <a:t>ركض</a:t>
            </a:r>
          </a:p>
        </p:txBody>
      </p:sp>
      <p:sp>
        <p:nvSpPr>
          <p:cNvPr id="6" name="TextBox 5">
            <a:extLst>
              <a:ext uri="{FF2B5EF4-FFF2-40B4-BE49-F238E27FC236}">
                <a16:creationId xmlns:a16="http://schemas.microsoft.com/office/drawing/2014/main" id="{A29DE10F-8488-6C76-FA53-9F33FCAF8203}"/>
              </a:ext>
            </a:extLst>
          </p:cNvPr>
          <p:cNvSpPr txBox="1"/>
          <p:nvPr/>
        </p:nvSpPr>
        <p:spPr>
          <a:xfrm>
            <a:off x="4946574" y="2537239"/>
            <a:ext cx="1654252" cy="415498"/>
          </a:xfrm>
          <a:prstGeom prst="rect">
            <a:avLst/>
          </a:prstGeom>
          <a:noFill/>
        </p:spPr>
        <p:txBody>
          <a:bodyPr wrap="square" rtlCol="1">
            <a:spAutoFit/>
          </a:bodyPr>
          <a:lstStyle/>
          <a:p>
            <a:pPr algn="ctr" rtl="1"/>
            <a:r>
              <a:rPr lang="ar-xm" sz="2100" b="1" dirty="0">
                <a:solidFill>
                  <a:srgbClr val="F6891F"/>
                </a:solidFill>
                <a:latin typeface="Ubuntu Light" panose="020B0304030602030204" pitchFamily="34" charset="0"/>
                <a:rtl/>
              </a:rPr>
              <a:t>تحوُّل</a:t>
            </a:r>
          </a:p>
        </p:txBody>
      </p:sp>
      <p:sp>
        <p:nvSpPr>
          <p:cNvPr id="7" name="TextBox 6">
            <a:extLst>
              <a:ext uri="{FF2B5EF4-FFF2-40B4-BE49-F238E27FC236}">
                <a16:creationId xmlns:a16="http://schemas.microsoft.com/office/drawing/2014/main" id="{1952BEE9-5515-6A44-25B3-BDD1A52D8980}"/>
              </a:ext>
            </a:extLst>
          </p:cNvPr>
          <p:cNvSpPr txBox="1"/>
          <p:nvPr/>
        </p:nvSpPr>
        <p:spPr>
          <a:xfrm>
            <a:off x="3660031" y="2537239"/>
            <a:ext cx="1183093" cy="415498"/>
          </a:xfrm>
          <a:prstGeom prst="rect">
            <a:avLst/>
          </a:prstGeom>
          <a:noFill/>
        </p:spPr>
        <p:txBody>
          <a:bodyPr wrap="square" rtlCol="1">
            <a:spAutoFit/>
          </a:bodyPr>
          <a:lstStyle/>
          <a:p>
            <a:pPr algn="ctr" rtl="1"/>
            <a:r>
              <a:rPr lang="ar-xm" sz="2100" b="1" dirty="0">
                <a:solidFill>
                  <a:srgbClr val="292662"/>
                </a:solidFill>
                <a:latin typeface="Ubuntu Light" panose="020B0304030602030204" pitchFamily="34" charset="0"/>
                <a:rtl/>
              </a:rPr>
              <a:t>قيادة</a:t>
            </a:r>
          </a:p>
        </p:txBody>
      </p:sp>
      <p:sp>
        <p:nvSpPr>
          <p:cNvPr id="8" name="TextBox 7">
            <a:extLst>
              <a:ext uri="{FF2B5EF4-FFF2-40B4-BE49-F238E27FC236}">
                <a16:creationId xmlns:a16="http://schemas.microsoft.com/office/drawing/2014/main" id="{CB11AB38-D0C0-1C49-0E28-CC899B016A32}"/>
              </a:ext>
            </a:extLst>
          </p:cNvPr>
          <p:cNvSpPr txBox="1"/>
          <p:nvPr/>
        </p:nvSpPr>
        <p:spPr>
          <a:xfrm>
            <a:off x="6687658" y="2537239"/>
            <a:ext cx="1223915" cy="415498"/>
          </a:xfrm>
          <a:prstGeom prst="rect">
            <a:avLst/>
          </a:prstGeom>
          <a:noFill/>
        </p:spPr>
        <p:txBody>
          <a:bodyPr wrap="square" rtlCol="1">
            <a:spAutoFit/>
          </a:bodyPr>
          <a:lstStyle/>
          <a:p>
            <a:pPr algn="ctr" rtl="1"/>
            <a:r>
              <a:rPr lang="ar-xm" sz="2100" b="1" dirty="0">
                <a:solidFill>
                  <a:srgbClr val="292662"/>
                </a:solidFill>
                <a:latin typeface="Ubuntu Light" panose="020B0304030602030204" pitchFamily="34" charset="0"/>
                <a:rtl/>
              </a:rPr>
              <a:t>مهارة</a:t>
            </a:r>
          </a:p>
        </p:txBody>
      </p:sp>
      <p:sp>
        <p:nvSpPr>
          <p:cNvPr id="9" name="TextBox 8">
            <a:extLst>
              <a:ext uri="{FF2B5EF4-FFF2-40B4-BE49-F238E27FC236}">
                <a16:creationId xmlns:a16="http://schemas.microsoft.com/office/drawing/2014/main" id="{0D08DCB1-9294-667D-B6DE-E30DE6E35050}"/>
              </a:ext>
            </a:extLst>
          </p:cNvPr>
          <p:cNvSpPr txBox="1"/>
          <p:nvPr/>
        </p:nvSpPr>
        <p:spPr>
          <a:xfrm>
            <a:off x="1000879" y="3370474"/>
            <a:ext cx="1183093" cy="415498"/>
          </a:xfrm>
          <a:prstGeom prst="rect">
            <a:avLst/>
          </a:prstGeom>
          <a:noFill/>
        </p:spPr>
        <p:txBody>
          <a:bodyPr wrap="square" rtlCol="1">
            <a:spAutoFit/>
          </a:bodyPr>
          <a:lstStyle/>
          <a:p>
            <a:pPr algn="ctr" rtl="1"/>
            <a:r>
              <a:rPr lang="ar-xm" sz="2100" b="1" dirty="0">
                <a:solidFill>
                  <a:srgbClr val="F6891F"/>
                </a:solidFill>
                <a:latin typeface="Ubuntu Light" panose="020B0304030602030204" pitchFamily="34" charset="0"/>
                <a:rtl/>
              </a:rPr>
              <a:t>تغيُّر الأمور</a:t>
            </a:r>
          </a:p>
        </p:txBody>
      </p:sp>
      <p:sp>
        <p:nvSpPr>
          <p:cNvPr id="10" name="TextBox 9">
            <a:extLst>
              <a:ext uri="{FF2B5EF4-FFF2-40B4-BE49-F238E27FC236}">
                <a16:creationId xmlns:a16="http://schemas.microsoft.com/office/drawing/2014/main" id="{02D30205-B301-B06F-6DA6-5FA1B3ABDFA8}"/>
              </a:ext>
            </a:extLst>
          </p:cNvPr>
          <p:cNvSpPr txBox="1"/>
          <p:nvPr/>
        </p:nvSpPr>
        <p:spPr>
          <a:xfrm>
            <a:off x="7911573" y="2537239"/>
            <a:ext cx="1189264" cy="415498"/>
          </a:xfrm>
          <a:prstGeom prst="rect">
            <a:avLst/>
          </a:prstGeom>
          <a:noFill/>
        </p:spPr>
        <p:txBody>
          <a:bodyPr wrap="square" rtlCol="1">
            <a:spAutoFit/>
          </a:bodyPr>
          <a:lstStyle/>
          <a:p>
            <a:pPr algn="ctr" rtl="1"/>
            <a:r>
              <a:rPr lang="ar-xm" sz="2100" b="1" dirty="0">
                <a:solidFill>
                  <a:srgbClr val="F6891F"/>
                </a:solidFill>
                <a:latin typeface="Ubuntu Light" panose="020B0304030602030204" pitchFamily="34" charset="0"/>
                <a:rtl/>
              </a:rPr>
              <a:t>حل</a:t>
            </a:r>
          </a:p>
        </p:txBody>
      </p:sp>
      <p:sp>
        <p:nvSpPr>
          <p:cNvPr id="11" name="TextBox 10">
            <a:extLst>
              <a:ext uri="{FF2B5EF4-FFF2-40B4-BE49-F238E27FC236}">
                <a16:creationId xmlns:a16="http://schemas.microsoft.com/office/drawing/2014/main" id="{29E1D998-980B-CC69-0046-5747EE14CA46}"/>
              </a:ext>
            </a:extLst>
          </p:cNvPr>
          <p:cNvSpPr txBox="1"/>
          <p:nvPr/>
        </p:nvSpPr>
        <p:spPr>
          <a:xfrm>
            <a:off x="3815234" y="3368067"/>
            <a:ext cx="1312206" cy="415498"/>
          </a:xfrm>
          <a:prstGeom prst="rect">
            <a:avLst/>
          </a:prstGeom>
          <a:noFill/>
        </p:spPr>
        <p:txBody>
          <a:bodyPr wrap="square" rtlCol="1">
            <a:spAutoFit/>
          </a:bodyPr>
          <a:lstStyle/>
          <a:p>
            <a:pPr marL="0" lvl="1" algn="ctr" rtl="1"/>
            <a:r>
              <a:rPr lang="ar-xm" sz="2100" b="1" dirty="0">
                <a:solidFill>
                  <a:srgbClr val="F6891F"/>
                </a:solidFill>
                <a:latin typeface="Ubuntu Light" panose="020B0304030602030204" pitchFamily="34" charset="0"/>
                <a:rtl/>
              </a:rPr>
              <a:t>كشف</a:t>
            </a:r>
          </a:p>
        </p:txBody>
      </p:sp>
      <p:sp>
        <p:nvSpPr>
          <p:cNvPr id="12" name="TextBox 11">
            <a:extLst>
              <a:ext uri="{FF2B5EF4-FFF2-40B4-BE49-F238E27FC236}">
                <a16:creationId xmlns:a16="http://schemas.microsoft.com/office/drawing/2014/main" id="{94C2BA91-DD24-2CBA-C103-F917D5E602A1}"/>
              </a:ext>
            </a:extLst>
          </p:cNvPr>
          <p:cNvSpPr txBox="1"/>
          <p:nvPr/>
        </p:nvSpPr>
        <p:spPr>
          <a:xfrm>
            <a:off x="2252331" y="3368067"/>
            <a:ext cx="1407699" cy="415498"/>
          </a:xfrm>
          <a:prstGeom prst="rect">
            <a:avLst/>
          </a:prstGeom>
          <a:noFill/>
        </p:spPr>
        <p:txBody>
          <a:bodyPr wrap="square" rtlCol="1">
            <a:spAutoFit/>
          </a:bodyPr>
          <a:lstStyle/>
          <a:p>
            <a:pPr algn="ctr" rtl="1"/>
            <a:r>
              <a:rPr lang="ar-xm" sz="2100" b="1" dirty="0">
                <a:solidFill>
                  <a:srgbClr val="292662"/>
                </a:solidFill>
                <a:latin typeface="Ubuntu Light" panose="020B0304030602030204" pitchFamily="34" charset="0"/>
                <a:rtl/>
              </a:rPr>
              <a:t>اكتشاف</a:t>
            </a:r>
          </a:p>
        </p:txBody>
      </p:sp>
      <p:sp>
        <p:nvSpPr>
          <p:cNvPr id="13" name="TextBox 12">
            <a:extLst>
              <a:ext uri="{FF2B5EF4-FFF2-40B4-BE49-F238E27FC236}">
                <a16:creationId xmlns:a16="http://schemas.microsoft.com/office/drawing/2014/main" id="{4A59C728-DEB3-104B-6387-99FC528F8DB6}"/>
              </a:ext>
            </a:extLst>
          </p:cNvPr>
          <p:cNvSpPr txBox="1"/>
          <p:nvPr/>
        </p:nvSpPr>
        <p:spPr>
          <a:xfrm>
            <a:off x="5272064" y="3368067"/>
            <a:ext cx="1223915" cy="415498"/>
          </a:xfrm>
          <a:prstGeom prst="rect">
            <a:avLst/>
          </a:prstGeom>
          <a:noFill/>
        </p:spPr>
        <p:txBody>
          <a:bodyPr wrap="square" rtlCol="1">
            <a:spAutoFit/>
          </a:bodyPr>
          <a:lstStyle/>
          <a:p>
            <a:pPr algn="ctr" rtl="1"/>
            <a:r>
              <a:rPr lang="ar-xm" sz="2100" b="1" dirty="0">
                <a:solidFill>
                  <a:srgbClr val="292662"/>
                </a:solidFill>
                <a:latin typeface="Ubuntu Light" panose="020B0304030602030204" pitchFamily="34" charset="0"/>
                <a:rtl/>
              </a:rPr>
              <a:t>انهيار</a:t>
            </a:r>
          </a:p>
        </p:txBody>
      </p:sp>
      <p:sp>
        <p:nvSpPr>
          <p:cNvPr id="14" name="TextBox 13">
            <a:extLst>
              <a:ext uri="{FF2B5EF4-FFF2-40B4-BE49-F238E27FC236}">
                <a16:creationId xmlns:a16="http://schemas.microsoft.com/office/drawing/2014/main" id="{9BE6A03C-8414-95AD-3097-BD15882FD40F}"/>
              </a:ext>
            </a:extLst>
          </p:cNvPr>
          <p:cNvSpPr txBox="1"/>
          <p:nvPr/>
        </p:nvSpPr>
        <p:spPr>
          <a:xfrm>
            <a:off x="6604733" y="3368067"/>
            <a:ext cx="1189264" cy="415498"/>
          </a:xfrm>
          <a:prstGeom prst="rect">
            <a:avLst/>
          </a:prstGeom>
          <a:noFill/>
        </p:spPr>
        <p:txBody>
          <a:bodyPr wrap="square" rtlCol="1">
            <a:spAutoFit/>
          </a:bodyPr>
          <a:lstStyle/>
          <a:p>
            <a:pPr algn="ctr" rtl="1"/>
            <a:r>
              <a:rPr lang="ar-xm" sz="2100" b="1" dirty="0">
                <a:solidFill>
                  <a:srgbClr val="F6891F"/>
                </a:solidFill>
                <a:latin typeface="Ubuntu Light" panose="020B0304030602030204" pitchFamily="34" charset="0"/>
                <a:rtl/>
              </a:rPr>
              <a:t>تعلُّم</a:t>
            </a:r>
          </a:p>
        </p:txBody>
      </p:sp>
      <p:sp>
        <p:nvSpPr>
          <p:cNvPr id="15" name="TextBox 14">
            <a:extLst>
              <a:ext uri="{FF2B5EF4-FFF2-40B4-BE49-F238E27FC236}">
                <a16:creationId xmlns:a16="http://schemas.microsoft.com/office/drawing/2014/main" id="{42F2363D-3883-3C75-B055-74CAE6388B4B}"/>
              </a:ext>
            </a:extLst>
          </p:cNvPr>
          <p:cNvSpPr txBox="1"/>
          <p:nvPr/>
        </p:nvSpPr>
        <p:spPr>
          <a:xfrm>
            <a:off x="764470" y="4203709"/>
            <a:ext cx="1431542" cy="415498"/>
          </a:xfrm>
          <a:prstGeom prst="rect">
            <a:avLst/>
          </a:prstGeom>
          <a:noFill/>
        </p:spPr>
        <p:txBody>
          <a:bodyPr wrap="square" rtlCol="1">
            <a:spAutoFit/>
          </a:bodyPr>
          <a:lstStyle/>
          <a:p>
            <a:pPr algn="ctr" rtl="1"/>
            <a:r>
              <a:rPr lang="ar-xm" sz="2100" b="1" dirty="0">
                <a:solidFill>
                  <a:srgbClr val="292662"/>
                </a:solidFill>
                <a:latin typeface="Ubuntu Light" panose="020B0304030602030204" pitchFamily="34" charset="0"/>
                <a:rtl/>
              </a:rPr>
              <a:t>إثبات الجدارة</a:t>
            </a:r>
          </a:p>
        </p:txBody>
      </p:sp>
      <p:sp>
        <p:nvSpPr>
          <p:cNvPr id="16" name="TextBox 15">
            <a:extLst>
              <a:ext uri="{FF2B5EF4-FFF2-40B4-BE49-F238E27FC236}">
                <a16:creationId xmlns:a16="http://schemas.microsoft.com/office/drawing/2014/main" id="{6567308A-A9D7-A935-D0CA-FA82FB368238}"/>
              </a:ext>
            </a:extLst>
          </p:cNvPr>
          <p:cNvSpPr txBox="1"/>
          <p:nvPr/>
        </p:nvSpPr>
        <p:spPr>
          <a:xfrm>
            <a:off x="3277868" y="4204262"/>
            <a:ext cx="1312206" cy="415498"/>
          </a:xfrm>
          <a:prstGeom prst="rect">
            <a:avLst/>
          </a:prstGeom>
          <a:noFill/>
        </p:spPr>
        <p:txBody>
          <a:bodyPr wrap="square" rtlCol="1">
            <a:spAutoFit/>
          </a:bodyPr>
          <a:lstStyle/>
          <a:p>
            <a:pPr algn="ctr" rtl="1"/>
            <a:r>
              <a:rPr lang="ar-xm" sz="2100" b="1" dirty="0">
                <a:solidFill>
                  <a:srgbClr val="292662"/>
                </a:solidFill>
                <a:latin typeface="Ubuntu Light" panose="020B0304030602030204" pitchFamily="34" charset="0"/>
                <a:rtl/>
              </a:rPr>
              <a:t>تحقيق نجاح</a:t>
            </a:r>
          </a:p>
        </p:txBody>
      </p:sp>
      <p:sp>
        <p:nvSpPr>
          <p:cNvPr id="17" name="TextBox 16">
            <a:extLst>
              <a:ext uri="{FF2B5EF4-FFF2-40B4-BE49-F238E27FC236}">
                <a16:creationId xmlns:a16="http://schemas.microsoft.com/office/drawing/2014/main" id="{33B95F64-D47A-777E-50A7-8A9D1BC161CC}"/>
              </a:ext>
            </a:extLst>
          </p:cNvPr>
          <p:cNvSpPr txBox="1"/>
          <p:nvPr/>
        </p:nvSpPr>
        <p:spPr>
          <a:xfrm>
            <a:off x="2159623" y="4204262"/>
            <a:ext cx="1183093" cy="415498"/>
          </a:xfrm>
          <a:prstGeom prst="rect">
            <a:avLst/>
          </a:prstGeom>
          <a:noFill/>
        </p:spPr>
        <p:txBody>
          <a:bodyPr wrap="square" rtlCol="1">
            <a:spAutoFit/>
          </a:bodyPr>
          <a:lstStyle/>
          <a:p>
            <a:pPr algn="ctr" rtl="1"/>
            <a:r>
              <a:rPr lang="ar-xm" sz="2100" b="1" dirty="0">
                <a:solidFill>
                  <a:srgbClr val="F6891F"/>
                </a:solidFill>
                <a:latin typeface="Ubuntu Light" panose="020B0304030602030204" pitchFamily="34" charset="0"/>
                <a:rtl/>
              </a:rPr>
              <a:t>تفوق</a:t>
            </a:r>
          </a:p>
        </p:txBody>
      </p:sp>
      <p:sp>
        <p:nvSpPr>
          <p:cNvPr id="18" name="TextBox 17">
            <a:extLst>
              <a:ext uri="{FF2B5EF4-FFF2-40B4-BE49-F238E27FC236}">
                <a16:creationId xmlns:a16="http://schemas.microsoft.com/office/drawing/2014/main" id="{96BD9BF9-53D4-AD73-959B-8E7AA1961966}"/>
              </a:ext>
            </a:extLst>
          </p:cNvPr>
          <p:cNvSpPr txBox="1"/>
          <p:nvPr/>
        </p:nvSpPr>
        <p:spPr>
          <a:xfrm>
            <a:off x="4391764" y="5036945"/>
            <a:ext cx="1312206" cy="415498"/>
          </a:xfrm>
          <a:prstGeom prst="rect">
            <a:avLst/>
          </a:prstGeom>
          <a:noFill/>
        </p:spPr>
        <p:txBody>
          <a:bodyPr wrap="square" rtlCol="1">
            <a:spAutoFit/>
          </a:bodyPr>
          <a:lstStyle/>
          <a:p>
            <a:pPr algn="ctr" rtl="1"/>
            <a:r>
              <a:rPr lang="ar-xm" sz="2100" b="1" dirty="0">
                <a:solidFill>
                  <a:srgbClr val="F6891F"/>
                </a:solidFill>
                <a:latin typeface="Ubuntu Light" panose="020B0304030602030204" pitchFamily="34" charset="0"/>
                <a:rtl/>
              </a:rPr>
              <a:t>استقصاء</a:t>
            </a:r>
          </a:p>
        </p:txBody>
      </p:sp>
      <p:sp>
        <p:nvSpPr>
          <p:cNvPr id="19" name="TextBox 18">
            <a:extLst>
              <a:ext uri="{FF2B5EF4-FFF2-40B4-BE49-F238E27FC236}">
                <a16:creationId xmlns:a16="http://schemas.microsoft.com/office/drawing/2014/main" id="{0F5DBC3D-6214-8AE2-968F-AC05042A9E69}"/>
              </a:ext>
            </a:extLst>
          </p:cNvPr>
          <p:cNvSpPr txBox="1"/>
          <p:nvPr/>
        </p:nvSpPr>
        <p:spPr>
          <a:xfrm>
            <a:off x="1181826" y="5036945"/>
            <a:ext cx="1936231" cy="415498"/>
          </a:xfrm>
          <a:prstGeom prst="rect">
            <a:avLst/>
          </a:prstGeom>
          <a:noFill/>
        </p:spPr>
        <p:txBody>
          <a:bodyPr wrap="square" rtlCol="1">
            <a:spAutoFit/>
          </a:bodyPr>
          <a:lstStyle/>
          <a:p>
            <a:pPr algn="ctr" rtl="1"/>
            <a:r>
              <a:rPr lang="ar-xm" sz="2100" b="1" dirty="0">
                <a:solidFill>
                  <a:srgbClr val="F6891F"/>
                </a:solidFill>
                <a:latin typeface="Ubuntu Light" panose="020B0304030602030204" pitchFamily="34" charset="0"/>
                <a:rtl/>
              </a:rPr>
              <a:t>التغلب على تحدٍ ما</a:t>
            </a:r>
          </a:p>
        </p:txBody>
      </p:sp>
      <p:sp>
        <p:nvSpPr>
          <p:cNvPr id="20" name="TextBox 19">
            <a:extLst>
              <a:ext uri="{FF2B5EF4-FFF2-40B4-BE49-F238E27FC236}">
                <a16:creationId xmlns:a16="http://schemas.microsoft.com/office/drawing/2014/main" id="{5003863B-A83E-06EF-C562-A7FA3FB170FC}"/>
              </a:ext>
            </a:extLst>
          </p:cNvPr>
          <p:cNvSpPr txBox="1"/>
          <p:nvPr/>
        </p:nvSpPr>
        <p:spPr>
          <a:xfrm>
            <a:off x="6072308" y="4212666"/>
            <a:ext cx="1545789" cy="415498"/>
          </a:xfrm>
          <a:prstGeom prst="rect">
            <a:avLst/>
          </a:prstGeom>
          <a:noFill/>
        </p:spPr>
        <p:txBody>
          <a:bodyPr wrap="square" rtlCol="1">
            <a:spAutoFit/>
          </a:bodyPr>
          <a:lstStyle/>
          <a:p>
            <a:pPr algn="ctr" rtl="1"/>
            <a:r>
              <a:rPr lang="ar-xm" sz="2100" b="1" dirty="0">
                <a:solidFill>
                  <a:srgbClr val="292662"/>
                </a:solidFill>
                <a:latin typeface="Ubuntu Light" panose="020B0304030602030204" pitchFamily="34" charset="0"/>
                <a:rtl/>
              </a:rPr>
              <a:t>التشبث بأمر ما</a:t>
            </a:r>
          </a:p>
        </p:txBody>
      </p:sp>
      <p:sp>
        <p:nvSpPr>
          <p:cNvPr id="21" name="TextBox 20">
            <a:extLst>
              <a:ext uri="{FF2B5EF4-FFF2-40B4-BE49-F238E27FC236}">
                <a16:creationId xmlns:a16="http://schemas.microsoft.com/office/drawing/2014/main" id="{92675425-AA82-67D2-9E31-AF33A2AB226F}"/>
              </a:ext>
            </a:extLst>
          </p:cNvPr>
          <p:cNvSpPr txBox="1"/>
          <p:nvPr/>
        </p:nvSpPr>
        <p:spPr>
          <a:xfrm>
            <a:off x="4553641" y="4212666"/>
            <a:ext cx="1600920" cy="415498"/>
          </a:xfrm>
          <a:prstGeom prst="rect">
            <a:avLst/>
          </a:prstGeom>
          <a:noFill/>
        </p:spPr>
        <p:txBody>
          <a:bodyPr wrap="square" rtlCol="1">
            <a:spAutoFit/>
          </a:bodyPr>
          <a:lstStyle/>
          <a:p>
            <a:pPr marL="0" lvl="1" algn="ctr" rtl="1"/>
            <a:r>
              <a:rPr lang="ar-xm" sz="2100" b="1" dirty="0">
                <a:solidFill>
                  <a:srgbClr val="F6891F"/>
                </a:solidFill>
                <a:latin typeface="Ubuntu Light" panose="020B0304030602030204" pitchFamily="34" charset="0"/>
                <a:rtl/>
              </a:rPr>
              <a:t>تقديم إرشادات</a:t>
            </a:r>
          </a:p>
        </p:txBody>
      </p:sp>
      <p:sp>
        <p:nvSpPr>
          <p:cNvPr id="22" name="TextBox 21">
            <a:extLst>
              <a:ext uri="{FF2B5EF4-FFF2-40B4-BE49-F238E27FC236}">
                <a16:creationId xmlns:a16="http://schemas.microsoft.com/office/drawing/2014/main" id="{3B22D35F-6F6B-7615-885C-0CA68873DE74}"/>
              </a:ext>
            </a:extLst>
          </p:cNvPr>
          <p:cNvSpPr txBox="1"/>
          <p:nvPr/>
        </p:nvSpPr>
        <p:spPr>
          <a:xfrm>
            <a:off x="3065349" y="5036945"/>
            <a:ext cx="1183093" cy="415498"/>
          </a:xfrm>
          <a:prstGeom prst="rect">
            <a:avLst/>
          </a:prstGeom>
          <a:noFill/>
        </p:spPr>
        <p:txBody>
          <a:bodyPr wrap="square" rtlCol="1">
            <a:spAutoFit/>
          </a:bodyPr>
          <a:lstStyle/>
          <a:p>
            <a:pPr algn="ctr" rtl="1"/>
            <a:r>
              <a:rPr lang="ar-xm" sz="2100" b="1" dirty="0">
                <a:solidFill>
                  <a:srgbClr val="292662"/>
                </a:solidFill>
                <a:latin typeface="Ubuntu Light" panose="020B0304030602030204" pitchFamily="34" charset="0"/>
                <a:rtl/>
              </a:rPr>
              <a:t>تطور</a:t>
            </a:r>
          </a:p>
        </p:txBody>
      </p:sp>
      <p:sp>
        <p:nvSpPr>
          <p:cNvPr id="23" name="TextBox 22">
            <a:extLst>
              <a:ext uri="{FF2B5EF4-FFF2-40B4-BE49-F238E27FC236}">
                <a16:creationId xmlns:a16="http://schemas.microsoft.com/office/drawing/2014/main" id="{B97C7EC4-30C9-3C39-E977-029FF007E112}"/>
              </a:ext>
            </a:extLst>
          </p:cNvPr>
          <p:cNvSpPr txBox="1"/>
          <p:nvPr/>
        </p:nvSpPr>
        <p:spPr>
          <a:xfrm>
            <a:off x="5800785" y="5036945"/>
            <a:ext cx="1223915" cy="415498"/>
          </a:xfrm>
          <a:prstGeom prst="rect">
            <a:avLst/>
          </a:prstGeom>
          <a:noFill/>
        </p:spPr>
        <p:txBody>
          <a:bodyPr wrap="square" rtlCol="1">
            <a:spAutoFit/>
          </a:bodyPr>
          <a:lstStyle/>
          <a:p>
            <a:pPr algn="ctr" rtl="1"/>
            <a:r>
              <a:rPr lang="ar-xm" sz="2100" b="1" dirty="0">
                <a:solidFill>
                  <a:srgbClr val="292662"/>
                </a:solidFill>
                <a:latin typeface="Ubuntu Light" panose="020B0304030602030204" pitchFamily="34" charset="0"/>
                <a:rtl/>
              </a:rPr>
              <a:t>تدريب</a:t>
            </a:r>
          </a:p>
        </p:txBody>
      </p:sp>
      <p:pic>
        <p:nvPicPr>
          <p:cNvPr id="25" name="Graphic 24">
            <a:extLst>
              <a:ext uri="{FF2B5EF4-FFF2-40B4-BE49-F238E27FC236}">
                <a16:creationId xmlns:a16="http://schemas.microsoft.com/office/drawing/2014/main" id="{7B2E47CF-D2EF-F5F4-38DF-5C645ACAD8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57032" y="3618996"/>
            <a:ext cx="4224952" cy="3356718"/>
          </a:xfrm>
          <a:prstGeom prst="rect">
            <a:avLst/>
          </a:prstGeom>
        </p:spPr>
      </p:pic>
      <p:sp>
        <p:nvSpPr>
          <p:cNvPr id="29" name="Text Placeholder 28">
            <a:extLst>
              <a:ext uri="{FF2B5EF4-FFF2-40B4-BE49-F238E27FC236}">
                <a16:creationId xmlns:a16="http://schemas.microsoft.com/office/drawing/2014/main" id="{40BF02FA-00B2-38DB-CFE5-FF3D0BC71707}"/>
              </a:ext>
            </a:extLst>
          </p:cNvPr>
          <p:cNvSpPr>
            <a:spLocks noGrp="1"/>
          </p:cNvSpPr>
          <p:nvPr>
            <p:ph type="body" sz="quarter" idx="11"/>
          </p:nvPr>
        </p:nvSpPr>
        <p:spPr/>
        <p:txBody>
          <a:bodyPr rtlCol="1"/>
          <a:lstStyle/>
          <a:p>
            <a:pPr marL="0" marR="0" lvl="0" indent="0" algn="r" defTabSz="914400" rtl="1" eaLnBrk="1" fontAlgn="auto" latinLnBrk="0" hangingPunct="1">
              <a:lnSpc>
                <a:spcPct val="90000"/>
              </a:lnSpc>
              <a:spcBef>
                <a:spcPts val="0"/>
              </a:spcBef>
              <a:spcAft>
                <a:spcPts val="0"/>
              </a:spcAft>
              <a:buClrTx/>
              <a:buSzTx/>
              <a:buFont typeface="Arial" panose="020B0604020202020204" pitchFamily="34" charset="0"/>
              <a:buNone/>
              <a:tabLst/>
              <a:defRPr/>
            </a:pPr>
            <a:r>
              <a:rPr kumimoji="0" lang="ar-xm"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tl/>
              </a:rPr>
              <a:t>سرد قصص التأثير</a:t>
            </a:r>
          </a:p>
        </p:txBody>
      </p:sp>
      <p:sp>
        <p:nvSpPr>
          <p:cNvPr id="31" name="Text Placeholder 30">
            <a:extLst>
              <a:ext uri="{FF2B5EF4-FFF2-40B4-BE49-F238E27FC236}">
                <a16:creationId xmlns:a16="http://schemas.microsoft.com/office/drawing/2014/main" id="{A3F403CB-70DE-DF44-C6FE-D17DD9777BB6}"/>
              </a:ext>
            </a:extLst>
          </p:cNvPr>
          <p:cNvSpPr>
            <a:spLocks noGrp="1"/>
          </p:cNvSpPr>
          <p:nvPr>
            <p:ph type="body" sz="quarter" idx="13"/>
          </p:nvPr>
        </p:nvSpPr>
        <p:spPr/>
        <p:txBody>
          <a:bodyPr rtlCol="1"/>
          <a:lstStyle/>
          <a:p>
            <a:pPr rtl="1"/>
            <a:r>
              <a:rPr lang="ar-xm" dirty="0">
                <a:rtl/>
              </a:rPr>
              <a:t>اليوم الأول</a:t>
            </a:r>
          </a:p>
        </p:txBody>
      </p:sp>
      <p:sp>
        <p:nvSpPr>
          <p:cNvPr id="24" name="Text Placeholder 23"/>
          <p:cNvSpPr>
            <a:spLocks noGrp="1"/>
          </p:cNvSpPr>
          <p:nvPr>
            <p:ph type="body" sz="quarter" idx="12"/>
          </p:nvPr>
        </p:nvSpPr>
        <p:spPr/>
        <p:txBody>
          <a:bodyPr/>
          <a:lstStyle/>
          <a:p>
            <a:endParaRPr lang="en-IN"/>
          </a:p>
        </p:txBody>
      </p:sp>
      <p:sp>
        <p:nvSpPr>
          <p:cNvPr id="32"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11254089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9C644-1470-B99C-2088-A8B433C3C415}"/>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E8E51504-E42D-2EDD-04BF-22B982C1083D}"/>
              </a:ext>
            </a:extLst>
          </p:cNvPr>
          <p:cNvSpPr/>
          <p:nvPr/>
        </p:nvSpPr>
        <p:spPr>
          <a:xfrm>
            <a:off x="954961" y="3948545"/>
            <a:ext cx="10103951" cy="2321371"/>
          </a:xfrm>
          <a:prstGeom prst="roundRect">
            <a:avLst>
              <a:gd name="adj" fmla="val 13074"/>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2" name="Text Placeholder 1">
            <a:extLst>
              <a:ext uri="{FF2B5EF4-FFF2-40B4-BE49-F238E27FC236}">
                <a16:creationId xmlns:a16="http://schemas.microsoft.com/office/drawing/2014/main" id="{90294582-F00D-6E32-8ADB-807930712907}"/>
              </a:ext>
            </a:extLst>
          </p:cNvPr>
          <p:cNvSpPr>
            <a:spLocks noGrp="1"/>
          </p:cNvSpPr>
          <p:nvPr>
            <p:ph type="body" sz="quarter" idx="11"/>
          </p:nvPr>
        </p:nvSpPr>
        <p:spPr/>
        <p:txBody>
          <a:bodyPr rtlCol="1">
            <a:normAutofit/>
          </a:bodyPr>
          <a:lstStyle/>
          <a:p>
            <a:pPr rtl="1"/>
            <a:r>
              <a:rPr lang="ar-xm" sz="1300" dirty="0">
                <a:rtl/>
              </a:rPr>
              <a:t>سرد قصص التأثير</a:t>
            </a:r>
          </a:p>
        </p:txBody>
      </p:sp>
      <p:sp>
        <p:nvSpPr>
          <p:cNvPr id="4" name="Text Placeholder 3">
            <a:extLst>
              <a:ext uri="{FF2B5EF4-FFF2-40B4-BE49-F238E27FC236}">
                <a16:creationId xmlns:a16="http://schemas.microsoft.com/office/drawing/2014/main" id="{8E2A616D-C04A-3D7F-C326-DF7C5FB51094}"/>
              </a:ext>
            </a:extLst>
          </p:cNvPr>
          <p:cNvSpPr>
            <a:spLocks noGrp="1"/>
          </p:cNvSpPr>
          <p:nvPr>
            <p:ph type="body" sz="quarter" idx="13"/>
          </p:nvPr>
        </p:nvSpPr>
        <p:spPr/>
        <p:txBody>
          <a:bodyPr rtlCol="1"/>
          <a:lstStyle/>
          <a:p>
            <a:pPr rtl="1"/>
            <a:r>
              <a:rPr lang="ar-xm" dirty="0">
                <a:rtl/>
              </a:rPr>
              <a:t>اليوم الأول</a:t>
            </a:r>
          </a:p>
        </p:txBody>
      </p:sp>
      <p:sp>
        <p:nvSpPr>
          <p:cNvPr id="6" name="TextBox 5">
            <a:extLst>
              <a:ext uri="{FF2B5EF4-FFF2-40B4-BE49-F238E27FC236}">
                <a16:creationId xmlns:a16="http://schemas.microsoft.com/office/drawing/2014/main" id="{FAED3EBB-98FA-8C44-9CFB-007205E4EAA6}"/>
              </a:ext>
            </a:extLst>
          </p:cNvPr>
          <p:cNvSpPr txBox="1"/>
          <p:nvPr/>
        </p:nvSpPr>
        <p:spPr>
          <a:xfrm>
            <a:off x="4714609" y="4600877"/>
            <a:ext cx="3087251" cy="12909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1" anchor="t">
            <a:spAutoFit/>
          </a:bodyPr>
          <a:lstStyle/>
          <a:p>
            <a:pPr algn="r" defTabSz="410751" rtl="1">
              <a:lnSpc>
                <a:spcPct val="110000"/>
              </a:lnSpc>
            </a:pPr>
            <a:r>
              <a:rPr lang="ar-xm" kern="0" dirty="0">
                <a:solidFill>
                  <a:srgbClr val="F7F5E8"/>
                </a:solidFill>
                <a:latin typeface="Ubuntu" panose="020B0504030602030204" pitchFamily="34" charset="0"/>
                <a:ea typeface="Avenir Book" charset="0"/>
                <a:cs typeface="Avenir Book" charset="0"/>
                <a:sym typeface="Helvetica Neue"/>
                <a:rtl/>
              </a:rPr>
              <a:t>خصِّصوا وقتًا </a:t>
            </a:r>
            <a:r>
              <a:rPr lang="ar-xm" b="1" kern="0" dirty="0">
                <a:solidFill>
                  <a:srgbClr val="F6891F"/>
                </a:solidFill>
                <a:latin typeface="Ubuntu" panose="020B0504030602030204" pitchFamily="34" charset="0"/>
                <a:ea typeface="Avenir Book" charset="0"/>
                <a:cs typeface="Avenir Book" charset="0"/>
                <a:sym typeface="Helvetica Neue"/>
                <a:rtl/>
              </a:rPr>
              <a:t>كافيًا</a:t>
            </a:r>
            <a:r>
              <a:rPr lang="ar-xm" kern="0" dirty="0">
                <a:solidFill>
                  <a:srgbClr val="F6891F"/>
                </a:solidFill>
                <a:latin typeface="Ubuntu" panose="020B0504030602030204" pitchFamily="34" charset="0"/>
                <a:ea typeface="Avenir Book" charset="0"/>
                <a:cs typeface="Avenir Book" charset="0"/>
                <a:sym typeface="Helvetica Neue"/>
                <a:rtl/>
              </a:rPr>
              <a:t> </a:t>
            </a:r>
            <a:r>
              <a:rPr lang="ar-xm" b="1" kern="0" dirty="0">
                <a:solidFill>
                  <a:srgbClr val="F6891F"/>
                </a:solidFill>
                <a:latin typeface="Ubuntu" panose="020B0504030602030204" pitchFamily="34" charset="0"/>
                <a:ea typeface="Avenir Book" charset="0"/>
                <a:cs typeface="Avenir Book" charset="0"/>
                <a:sym typeface="Helvetica Neue"/>
                <a:rtl/>
              </a:rPr>
              <a:t>لعرض</a:t>
            </a:r>
            <a:r>
              <a:rPr lang="ar-xm" kern="0" dirty="0">
                <a:solidFill>
                  <a:srgbClr val="F7F5E8"/>
                </a:solidFill>
                <a:latin typeface="Ubuntu" panose="020B0504030602030204" pitchFamily="34" charset="0"/>
                <a:ea typeface="Avenir Book" charset="0"/>
                <a:cs typeface="Avenir Book" charset="0"/>
                <a:sym typeface="Helvetica Neue"/>
                <a:rtl/>
              </a:rPr>
              <a:t> كيف تسبَّب عمل الأولمبياد الخاص في حدوث تغييرات إيجابية.</a:t>
            </a:r>
          </a:p>
        </p:txBody>
      </p:sp>
      <p:sp>
        <p:nvSpPr>
          <p:cNvPr id="8" name="TextBox 7">
            <a:extLst>
              <a:ext uri="{FF2B5EF4-FFF2-40B4-BE49-F238E27FC236}">
                <a16:creationId xmlns:a16="http://schemas.microsoft.com/office/drawing/2014/main" id="{F9A87957-FCF7-5A53-BBD5-432D06208BFE}"/>
              </a:ext>
            </a:extLst>
          </p:cNvPr>
          <p:cNvSpPr txBox="1"/>
          <p:nvPr/>
        </p:nvSpPr>
        <p:spPr>
          <a:xfrm>
            <a:off x="1530486" y="4600877"/>
            <a:ext cx="2742721" cy="6815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1" anchor="t">
            <a:spAutoFit/>
          </a:bodyPr>
          <a:lstStyle/>
          <a:p>
            <a:pPr algn="r" rtl="1">
              <a:lnSpc>
                <a:spcPct val="110000"/>
              </a:lnSpc>
            </a:pPr>
            <a:r>
              <a:rPr lang="ar-xm" b="1" dirty="0">
                <a:solidFill>
                  <a:srgbClr val="F6891F"/>
                </a:solidFill>
                <a:latin typeface="Ubuntu" panose="020B0504030602030204" pitchFamily="34" charset="0"/>
                <a:rtl/>
              </a:rPr>
              <a:t>اختاروا</a:t>
            </a:r>
            <a:r>
              <a:rPr lang="ar-xm" dirty="0">
                <a:solidFill>
                  <a:srgbClr val="F7F5E8"/>
                </a:solidFill>
                <a:latin typeface="Ubuntu" panose="020B0504030602030204" pitchFamily="34" charset="0"/>
                <a:rtl/>
              </a:rPr>
              <a:t> قصصًا عن الأشخاص الذين حدثت في حياتهم تغييرات كبيرة.</a:t>
            </a:r>
          </a:p>
        </p:txBody>
      </p:sp>
      <p:sp>
        <p:nvSpPr>
          <p:cNvPr id="7" name="Title 1">
            <a:extLst>
              <a:ext uri="{FF2B5EF4-FFF2-40B4-BE49-F238E27FC236}">
                <a16:creationId xmlns:a16="http://schemas.microsoft.com/office/drawing/2014/main" id="{D24AE381-5664-177C-7CA9-E83D33FD143F}"/>
              </a:ext>
            </a:extLst>
          </p:cNvPr>
          <p:cNvSpPr txBox="1">
            <a:spLocks/>
          </p:cNvSpPr>
          <p:nvPr/>
        </p:nvSpPr>
        <p:spPr>
          <a:xfrm>
            <a:off x="8051971" y="4600877"/>
            <a:ext cx="2677178" cy="1069051"/>
          </a:xfrm>
          <a:prstGeom prst="rect">
            <a:avLst/>
          </a:prstGeom>
          <a:noFill/>
        </p:spPr>
        <p:txBody>
          <a:bodyPr rtlCol="1"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lnSpc>
                <a:spcPct val="110000"/>
              </a:lnSpc>
            </a:pPr>
            <a:r>
              <a:rPr lang="ar-xm" sz="1800" dirty="0">
                <a:solidFill>
                  <a:srgbClr val="F7F5E8"/>
                </a:solidFill>
                <a:latin typeface="Ubuntu" panose="020B0504030602030204" pitchFamily="34" charset="0"/>
                <a:rtl/>
              </a:rPr>
              <a:t>تذكَّروا دائمًا عرض </a:t>
            </a:r>
            <a:r>
              <a:rPr lang="ar-xm" sz="1800" b="1" dirty="0">
                <a:solidFill>
                  <a:srgbClr val="F6891F"/>
                </a:solidFill>
                <a:latin typeface="Ubuntu" panose="020B0504030602030204" pitchFamily="34" charset="0"/>
                <a:rtl/>
              </a:rPr>
              <a:t>نقطة الضعف</a:t>
            </a:r>
            <a:r>
              <a:rPr lang="ar-xm" sz="1800" dirty="0">
                <a:solidFill>
                  <a:srgbClr val="F7F5E8"/>
                </a:solidFill>
                <a:latin typeface="Ubuntu" panose="020B0504030602030204" pitchFamily="34" charset="0"/>
                <a:rtl/>
              </a:rPr>
              <a:t> والتأثير </a:t>
            </a:r>
            <a:r>
              <a:rPr lang="ar-xm" sz="1800" b="1" dirty="0">
                <a:solidFill>
                  <a:srgbClr val="F6891F"/>
                </a:solidFill>
                <a:latin typeface="Ubuntu" panose="020B0504030602030204" pitchFamily="34" charset="0"/>
                <a:rtl/>
              </a:rPr>
              <a:t>الذي حدث</a:t>
            </a:r>
            <a:r>
              <a:rPr lang="ar-xm" sz="1800" dirty="0">
                <a:solidFill>
                  <a:srgbClr val="F7F5E8"/>
                </a:solidFill>
                <a:latin typeface="Ubuntu" panose="020B0504030602030204" pitchFamily="34" charset="0"/>
                <a:rtl/>
              </a:rPr>
              <a:t>.</a:t>
            </a:r>
          </a:p>
        </p:txBody>
      </p:sp>
      <p:pic>
        <p:nvPicPr>
          <p:cNvPr id="19" name="Picture 18" descr="طفل يستعرض عضلاته&#10;&#10;أُنشِئ الوصف تلقائيًا">
            <a:extLst>
              <a:ext uri="{FF2B5EF4-FFF2-40B4-BE49-F238E27FC236}">
                <a16:creationId xmlns:a16="http://schemas.microsoft.com/office/drawing/2014/main" id="{41EC174E-7A03-A6AB-870E-201B5AE74F51}"/>
              </a:ext>
            </a:extLst>
          </p:cNvPr>
          <p:cNvPicPr>
            <a:picLocks noChangeAspect="1"/>
          </p:cNvPicPr>
          <p:nvPr/>
        </p:nvPicPr>
        <p:blipFill rotWithShape="1">
          <a:blip r:embed="rId3">
            <a:extLst>
              <a:ext uri="{28A0092B-C50C-407E-A947-70E740481C1C}">
                <a14:useLocalDpi xmlns:a14="http://schemas.microsoft.com/office/drawing/2010/main" val="0"/>
              </a:ext>
            </a:extLst>
          </a:blip>
          <a:srcRect t="16562" b="44178"/>
          <a:stretch/>
        </p:blipFill>
        <p:spPr>
          <a:xfrm>
            <a:off x="954961" y="1410766"/>
            <a:ext cx="10103951" cy="2957745"/>
          </a:xfrm>
          <a:prstGeom prst="rect">
            <a:avLst/>
          </a:prstGeom>
        </p:spPr>
      </p:pic>
      <p:pic>
        <p:nvPicPr>
          <p:cNvPr id="22" name="Graphic 21">
            <a:extLst>
              <a:ext uri="{FF2B5EF4-FFF2-40B4-BE49-F238E27FC236}">
                <a16:creationId xmlns:a16="http://schemas.microsoft.com/office/drawing/2014/main" id="{677E170C-7A82-42C6-1FC0-D78DD5F6FC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1473481" y="4221979"/>
            <a:ext cx="347725" cy="347725"/>
          </a:xfrm>
          <a:prstGeom prst="rect">
            <a:avLst/>
          </a:prstGeom>
        </p:spPr>
      </p:pic>
      <p:pic>
        <p:nvPicPr>
          <p:cNvPr id="25" name="Graphic 24">
            <a:extLst>
              <a:ext uri="{FF2B5EF4-FFF2-40B4-BE49-F238E27FC236}">
                <a16:creationId xmlns:a16="http://schemas.microsoft.com/office/drawing/2014/main" id="{ECCEE64D-AB5D-FFE5-7254-6C73C8D447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8031188" y="4216219"/>
            <a:ext cx="347725" cy="347725"/>
          </a:xfrm>
          <a:prstGeom prst="rect">
            <a:avLst/>
          </a:prstGeom>
        </p:spPr>
      </p:pic>
      <p:pic>
        <p:nvPicPr>
          <p:cNvPr id="26" name="Graphic 25">
            <a:extLst>
              <a:ext uri="{FF2B5EF4-FFF2-40B4-BE49-F238E27FC236}">
                <a16:creationId xmlns:a16="http://schemas.microsoft.com/office/drawing/2014/main" id="{C267CE70-6DDF-494F-8F79-0911488551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4650820" y="4216219"/>
            <a:ext cx="347725" cy="347725"/>
          </a:xfrm>
          <a:prstGeom prst="rect">
            <a:avLst/>
          </a:prstGeom>
        </p:spPr>
      </p:pic>
      <p:sp>
        <p:nvSpPr>
          <p:cNvPr id="5" name="Text Placeholder 4"/>
          <p:cNvSpPr>
            <a:spLocks noGrp="1"/>
          </p:cNvSpPr>
          <p:nvPr>
            <p:ph type="body" sz="quarter" idx="12"/>
          </p:nvPr>
        </p:nvSpPr>
        <p:spPr/>
        <p:txBody>
          <a:bodyPr/>
          <a:lstStyle/>
          <a:p>
            <a:endParaRPr lang="en-IN"/>
          </a:p>
        </p:txBody>
      </p:sp>
      <p:sp>
        <p:nvSpPr>
          <p:cNvPr id="14"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42907702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6E7CB-48BA-FF9C-D49E-1CC8AE238AC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C91DD51-A19F-E428-FD0D-A03EE25C3E1E}"/>
              </a:ext>
            </a:extLst>
          </p:cNvPr>
          <p:cNvSpPr>
            <a:spLocks noGrp="1"/>
          </p:cNvSpPr>
          <p:nvPr>
            <p:ph type="body" sz="quarter" idx="11"/>
          </p:nvPr>
        </p:nvSpPr>
        <p:spPr/>
        <p:txBody>
          <a:bodyPr rtlCol="1"/>
          <a:lstStyle/>
          <a:p>
            <a:pPr marL="0" marR="0" lvl="0" indent="0" algn="r" defTabSz="914400" rtl="1" eaLnBrk="1" fontAlgn="auto" latinLnBrk="0" hangingPunct="1">
              <a:lnSpc>
                <a:spcPct val="90000"/>
              </a:lnSpc>
              <a:spcBef>
                <a:spcPts val="0"/>
              </a:spcBef>
              <a:spcAft>
                <a:spcPts val="0"/>
              </a:spcAft>
              <a:buClrTx/>
              <a:buSzTx/>
              <a:buFont typeface="Arial" panose="020B0604020202020204" pitchFamily="34" charset="0"/>
              <a:buNone/>
              <a:tabLst/>
              <a:defRPr/>
            </a:pPr>
            <a:r>
              <a:rPr kumimoji="0" lang="ar-xm"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tl/>
              </a:rPr>
              <a:t>سرد قصص التأثير</a:t>
            </a:r>
          </a:p>
        </p:txBody>
      </p:sp>
      <p:sp>
        <p:nvSpPr>
          <p:cNvPr id="4" name="Text Placeholder 3">
            <a:extLst>
              <a:ext uri="{FF2B5EF4-FFF2-40B4-BE49-F238E27FC236}">
                <a16:creationId xmlns:a16="http://schemas.microsoft.com/office/drawing/2014/main" id="{3E206FAA-D15C-6BD7-C93D-DFA9C552F3E2}"/>
              </a:ext>
            </a:extLst>
          </p:cNvPr>
          <p:cNvSpPr>
            <a:spLocks noGrp="1"/>
          </p:cNvSpPr>
          <p:nvPr>
            <p:ph type="body" sz="quarter" idx="13"/>
          </p:nvPr>
        </p:nvSpPr>
        <p:spPr/>
        <p:txBody>
          <a:bodyPr rtlCol="1"/>
          <a:lstStyle/>
          <a:p>
            <a:pPr rtl="1"/>
            <a:r>
              <a:rPr lang="ar-xm" dirty="0">
                <a:rtl/>
              </a:rPr>
              <a:t>اليوم الأول</a:t>
            </a:r>
          </a:p>
        </p:txBody>
      </p:sp>
      <p:sp>
        <p:nvSpPr>
          <p:cNvPr id="7" name="TextBox 6">
            <a:extLst>
              <a:ext uri="{FF2B5EF4-FFF2-40B4-BE49-F238E27FC236}">
                <a16:creationId xmlns:a16="http://schemas.microsoft.com/office/drawing/2014/main" id="{840E7B32-B3CB-8FDF-ABF5-D72793AD7DA7}"/>
              </a:ext>
            </a:extLst>
          </p:cNvPr>
          <p:cNvSpPr txBox="1"/>
          <p:nvPr/>
        </p:nvSpPr>
        <p:spPr>
          <a:xfrm>
            <a:off x="4814424" y="2836595"/>
            <a:ext cx="5836695" cy="1243417"/>
          </a:xfrm>
          <a:prstGeom prst="rect">
            <a:avLst/>
          </a:prstGeom>
          <a:noFill/>
        </p:spPr>
        <p:txBody>
          <a:bodyPr wrap="square" rtlCol="1">
            <a:spAutoFit/>
          </a:bodyPr>
          <a:lstStyle/>
          <a:p>
            <a:pPr algn="r" rtl="1">
              <a:lnSpc>
                <a:spcPct val="120000"/>
              </a:lnSpc>
              <a:spcAft>
                <a:spcPts val="600"/>
              </a:spcAft>
            </a:pPr>
            <a:r>
              <a:rPr lang="ar-xm" b="1" dirty="0">
                <a:solidFill>
                  <a:srgbClr val="F6891F"/>
                </a:solidFill>
                <a:latin typeface="Ubuntu" panose="020B0504030602030204" pitchFamily="34" charset="0"/>
                <a:rtl/>
              </a:rPr>
              <a:t>فكِّروا في العمل الذي تعلمون أن الأولمبياد الخاص ينفِّذه في برنامجكم.</a:t>
            </a:r>
          </a:p>
          <a:p>
            <a:pPr marL="533400" indent="-355600" algn="r" rtl="1">
              <a:lnSpc>
                <a:spcPct val="120000"/>
              </a:lnSpc>
              <a:spcAft>
                <a:spcPts val="600"/>
              </a:spcAft>
              <a:buBlip>
                <a:blip r:embed="rId3"/>
              </a:buBlip>
            </a:pPr>
            <a:r>
              <a:rPr lang="ar-xm" dirty="0">
                <a:solidFill>
                  <a:srgbClr val="292662"/>
                </a:solidFill>
                <a:latin typeface="Ubuntu" panose="020B0504030602030204" pitchFamily="34" charset="0"/>
                <a:rtl/>
              </a:rPr>
              <a:t>ما الغرض من هذا العمل؟</a:t>
            </a:r>
          </a:p>
          <a:p>
            <a:pPr marL="533400" indent="-355600" algn="r" rtl="1">
              <a:lnSpc>
                <a:spcPct val="120000"/>
              </a:lnSpc>
              <a:spcAft>
                <a:spcPts val="600"/>
              </a:spcAft>
              <a:buBlip>
                <a:blip r:embed="rId3"/>
              </a:buBlip>
            </a:pPr>
            <a:r>
              <a:rPr lang="ar-xm" dirty="0">
                <a:solidFill>
                  <a:srgbClr val="292662"/>
                </a:solidFill>
                <a:latin typeface="Ubuntu" panose="020B0504030602030204" pitchFamily="34" charset="0"/>
                <a:rtl/>
              </a:rPr>
              <a:t>ما التأثير الذي عليكم انتظاره؟</a:t>
            </a:r>
          </a:p>
        </p:txBody>
      </p:sp>
      <p:sp>
        <p:nvSpPr>
          <p:cNvPr id="9" name="Rectangle: Rounded Corners 8">
            <a:extLst>
              <a:ext uri="{FF2B5EF4-FFF2-40B4-BE49-F238E27FC236}">
                <a16:creationId xmlns:a16="http://schemas.microsoft.com/office/drawing/2014/main" id="{AB685B64-4E96-D467-7695-E40A8542C068}"/>
              </a:ext>
            </a:extLst>
          </p:cNvPr>
          <p:cNvSpPr/>
          <p:nvPr/>
        </p:nvSpPr>
        <p:spPr>
          <a:xfrm>
            <a:off x="-351419" y="1242786"/>
            <a:ext cx="50927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5" name="TextBox 4">
            <a:extLst>
              <a:ext uri="{FF2B5EF4-FFF2-40B4-BE49-F238E27FC236}">
                <a16:creationId xmlns:a16="http://schemas.microsoft.com/office/drawing/2014/main" id="{E8C5C930-B9F3-FDEC-160D-6C5D59CA3AEB}"/>
              </a:ext>
            </a:extLst>
          </p:cNvPr>
          <p:cNvSpPr txBox="1"/>
          <p:nvPr/>
        </p:nvSpPr>
        <p:spPr>
          <a:xfrm>
            <a:off x="1794881" y="1968665"/>
            <a:ext cx="2777119" cy="867930"/>
          </a:xfrm>
          <a:prstGeom prst="rect">
            <a:avLst/>
          </a:prstGeom>
          <a:noFill/>
        </p:spPr>
        <p:txBody>
          <a:bodyPr wrap="square" rtlCol="1">
            <a:spAutoFit/>
          </a:bodyPr>
          <a:lstStyle/>
          <a:p>
            <a:pPr algn="r" rtl="1">
              <a:lnSpc>
                <a:spcPct val="90000"/>
              </a:lnSpc>
              <a:spcAft>
                <a:spcPts val="800"/>
              </a:spcAft>
            </a:pPr>
            <a:r>
              <a:rPr lang="ar-xm" sz="2800" b="1" dirty="0">
                <a:solidFill>
                  <a:srgbClr val="F6891F"/>
                </a:solidFill>
                <a:latin typeface="Ubuntu" panose="020B0504030602030204" pitchFamily="34" charset="0"/>
                <a:rtl/>
              </a:rPr>
              <a:t>مناقشة قصص التأثير</a:t>
            </a:r>
          </a:p>
        </p:txBody>
      </p:sp>
      <p:pic>
        <p:nvPicPr>
          <p:cNvPr id="8" name="Graphic 7">
            <a:extLst>
              <a:ext uri="{FF2B5EF4-FFF2-40B4-BE49-F238E27FC236}">
                <a16:creationId xmlns:a16="http://schemas.microsoft.com/office/drawing/2014/main" id="{7FD55136-ED85-71F6-AF3F-A63E2965D9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9824" y="2186620"/>
            <a:ext cx="691914" cy="544306"/>
          </a:xfrm>
          <a:prstGeom prst="rect">
            <a:avLst/>
          </a:prstGeom>
        </p:spPr>
      </p:pic>
      <p:sp>
        <p:nvSpPr>
          <p:cNvPr id="6" name="Text Placeholder 5"/>
          <p:cNvSpPr>
            <a:spLocks noGrp="1"/>
          </p:cNvSpPr>
          <p:nvPr>
            <p:ph type="body" sz="quarter" idx="12"/>
          </p:nvPr>
        </p:nvSpPr>
        <p:spPr/>
        <p:txBody>
          <a:bodyPr/>
          <a:lstStyle/>
          <a:p>
            <a:endParaRPr lang="en-IN"/>
          </a:p>
        </p:txBody>
      </p:sp>
      <p:sp>
        <p:nvSpPr>
          <p:cNvPr id="10"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23899982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EF28A8-BB9D-4BE2-2FFA-AEBB765530AC}"/>
              </a:ext>
            </a:extLst>
          </p:cNvPr>
          <p:cNvSpPr>
            <a:spLocks noGrp="1"/>
          </p:cNvSpPr>
          <p:nvPr>
            <p:ph type="body" sz="quarter" idx="10"/>
          </p:nvPr>
        </p:nvSpPr>
        <p:spPr/>
        <p:txBody>
          <a:bodyPr rtlCol="1"/>
          <a:lstStyle/>
          <a:p>
            <a:pPr algn="l" rtl="1"/>
            <a:r>
              <a:rPr lang="ar-xm" dirty="0">
                <a:rtl/>
              </a:rPr>
              <a:t>اليوم الأول</a:t>
            </a:r>
          </a:p>
        </p:txBody>
      </p:sp>
      <p:sp>
        <p:nvSpPr>
          <p:cNvPr id="6" name="Text Placeholder 5">
            <a:extLst>
              <a:ext uri="{FF2B5EF4-FFF2-40B4-BE49-F238E27FC236}">
                <a16:creationId xmlns:a16="http://schemas.microsoft.com/office/drawing/2014/main" id="{FCD54328-59AF-5C85-2E8A-FB9DE2351329}"/>
              </a:ext>
            </a:extLst>
          </p:cNvPr>
          <p:cNvSpPr>
            <a:spLocks noGrp="1"/>
          </p:cNvSpPr>
          <p:nvPr>
            <p:ph type="body" sz="quarter" idx="11"/>
          </p:nvPr>
        </p:nvSpPr>
        <p:spPr/>
        <p:txBody>
          <a:bodyPr rtlCol="1"/>
          <a:lstStyle/>
          <a:p>
            <a:pPr rtl="1"/>
            <a:r>
              <a:rPr lang="ar-xm" dirty="0">
                <a:rtl/>
              </a:rPr>
              <a:t>مشاركة الأشقاء</a:t>
            </a:r>
          </a:p>
        </p:txBody>
      </p:sp>
      <p:sp>
        <p:nvSpPr>
          <p:cNvPr id="7" name="Text Placeholder 6">
            <a:extLst>
              <a:ext uri="{FF2B5EF4-FFF2-40B4-BE49-F238E27FC236}">
                <a16:creationId xmlns:a16="http://schemas.microsoft.com/office/drawing/2014/main" id="{09617CF3-A228-A679-B4CA-459FBDFCD1BD}"/>
              </a:ext>
            </a:extLst>
          </p:cNvPr>
          <p:cNvSpPr>
            <a:spLocks noGrp="1"/>
          </p:cNvSpPr>
          <p:nvPr>
            <p:ph type="body" sz="quarter" idx="12"/>
          </p:nvPr>
        </p:nvSpPr>
        <p:spPr>
          <a:xfrm>
            <a:off x="4702174" y="3238012"/>
            <a:ext cx="957943" cy="514481"/>
          </a:xfrm>
        </p:spPr>
        <p:txBody>
          <a:bodyPr rtlCol="1">
            <a:normAutofit fontScale="92500" lnSpcReduction="20000"/>
          </a:bodyPr>
          <a:lstStyle/>
          <a:p>
            <a:pPr rtl="1"/>
            <a:r>
              <a:rPr lang="" dirty="0">
                <a:rtl val="0"/>
              </a:rPr>
              <a:t>1.4.</a:t>
            </a:r>
          </a:p>
        </p:txBody>
      </p:sp>
      <p:sp>
        <p:nvSpPr>
          <p:cNvPr id="8" name="Text Placeholder 7">
            <a:extLst>
              <a:ext uri="{FF2B5EF4-FFF2-40B4-BE49-F238E27FC236}">
                <a16:creationId xmlns:a16="http://schemas.microsoft.com/office/drawing/2014/main" id="{E2BF4596-D8AE-ACE5-E8AF-E2BB61D3AABD}"/>
              </a:ext>
            </a:extLst>
          </p:cNvPr>
          <p:cNvSpPr>
            <a:spLocks noGrp="1"/>
          </p:cNvSpPr>
          <p:nvPr>
            <p:ph type="body" sz="quarter" idx="13"/>
          </p:nvPr>
        </p:nvSpPr>
        <p:spPr>
          <a:xfrm>
            <a:off x="568039" y="587470"/>
            <a:ext cx="424996" cy="359001"/>
          </a:xfrm>
        </p:spPr>
        <p:txBody>
          <a:bodyPr rtlCol="1">
            <a:normAutofit/>
          </a:bodyPr>
          <a:lstStyle/>
          <a:p>
            <a:pPr rtl="1"/>
            <a:r>
              <a:rPr lang="" dirty="0">
                <a:rtl val="0"/>
              </a:rPr>
              <a:t>1</a:t>
            </a:r>
          </a:p>
        </p:txBody>
      </p:sp>
    </p:spTree>
    <p:extLst>
      <p:ext uri="{BB962C8B-B14F-4D97-AF65-F5344CB8AC3E}">
        <p14:creationId xmlns:p14="http://schemas.microsoft.com/office/powerpoint/2010/main" val="1600304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81D7F-2186-EF6B-AFAE-ABF6CEF91C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60D55EA-3D68-D199-9F83-CC6A9DFD9172}"/>
              </a:ext>
            </a:extLst>
          </p:cNvPr>
          <p:cNvSpPr>
            <a:spLocks noGrp="1"/>
          </p:cNvSpPr>
          <p:nvPr>
            <p:ph type="body" sz="quarter" idx="11"/>
          </p:nvPr>
        </p:nvSpPr>
        <p:spPr>
          <a:xfrm>
            <a:off x="9742716" y="444728"/>
            <a:ext cx="2046514" cy="632958"/>
          </a:xfrm>
        </p:spPr>
        <p:txBody>
          <a:bodyPr rtlCol="1"/>
          <a:lstStyle/>
          <a:p>
            <a:pPr rtl="1"/>
            <a:r>
              <a:rPr lang="ar-xm" dirty="0">
                <a:rtl/>
              </a:rPr>
              <a:t>مشاركة الأشقاء</a:t>
            </a:r>
          </a:p>
        </p:txBody>
      </p:sp>
      <p:sp>
        <p:nvSpPr>
          <p:cNvPr id="3" name="Text Placeholder 2">
            <a:extLst>
              <a:ext uri="{FF2B5EF4-FFF2-40B4-BE49-F238E27FC236}">
                <a16:creationId xmlns:a16="http://schemas.microsoft.com/office/drawing/2014/main" id="{239AF5F3-61AC-F19B-5D98-C5C7ACB29C0B}"/>
              </a:ext>
            </a:extLst>
          </p:cNvPr>
          <p:cNvSpPr>
            <a:spLocks noGrp="1"/>
          </p:cNvSpPr>
          <p:nvPr>
            <p:ph type="body" sz="quarter" idx="12"/>
          </p:nvPr>
        </p:nvSpPr>
        <p:spPr>
          <a:xfrm>
            <a:off x="9244409" y="575623"/>
            <a:ext cx="528061" cy="356260"/>
          </a:xfrm>
        </p:spPr>
        <p:txBody>
          <a:bodyPr rtlCol="1"/>
          <a:lstStyle/>
          <a:p>
            <a:pPr rtl="1"/>
            <a:r>
              <a:rPr lang="" dirty="0">
                <a:rtl val="0"/>
              </a:rPr>
              <a:t>1.4.</a:t>
            </a:r>
          </a:p>
        </p:txBody>
      </p:sp>
      <p:sp>
        <p:nvSpPr>
          <p:cNvPr id="4" name="Text Placeholder 3">
            <a:extLst>
              <a:ext uri="{FF2B5EF4-FFF2-40B4-BE49-F238E27FC236}">
                <a16:creationId xmlns:a16="http://schemas.microsoft.com/office/drawing/2014/main" id="{9841A838-ED00-3CF8-7F54-574ADACAC1EE}"/>
              </a:ext>
            </a:extLst>
          </p:cNvPr>
          <p:cNvSpPr>
            <a:spLocks noGrp="1"/>
          </p:cNvSpPr>
          <p:nvPr>
            <p:ph type="body" sz="quarter" idx="13"/>
          </p:nvPr>
        </p:nvSpPr>
        <p:spPr/>
        <p:txBody>
          <a:bodyPr rtlCol="1"/>
          <a:lstStyle/>
          <a:p>
            <a:pPr rtl="1"/>
            <a:r>
              <a:rPr lang="ar-xm" dirty="0">
                <a:rtl/>
              </a:rPr>
              <a:t>اليوم الأول</a:t>
            </a:r>
          </a:p>
        </p:txBody>
      </p:sp>
      <p:sp>
        <p:nvSpPr>
          <p:cNvPr id="5" name="Rectangle: Rounded Corners 4">
            <a:extLst>
              <a:ext uri="{FF2B5EF4-FFF2-40B4-BE49-F238E27FC236}">
                <a16:creationId xmlns:a16="http://schemas.microsoft.com/office/drawing/2014/main" id="{06769E35-B3A8-92D6-2F7A-E4AB817338A8}"/>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pic>
        <p:nvPicPr>
          <p:cNvPr id="6" name="Graphic 5">
            <a:extLst>
              <a:ext uri="{FF2B5EF4-FFF2-40B4-BE49-F238E27FC236}">
                <a16:creationId xmlns:a16="http://schemas.microsoft.com/office/drawing/2014/main" id="{F9C0D6A2-2447-3E0F-5DCD-7013CE0B96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6DAFE00E-7134-76A7-1F9C-92DAA4ED97F8}"/>
              </a:ext>
            </a:extLst>
          </p:cNvPr>
          <p:cNvSpPr txBox="1"/>
          <p:nvPr/>
        </p:nvSpPr>
        <p:spPr>
          <a:xfrm>
            <a:off x="1244599" y="2000357"/>
            <a:ext cx="1916112"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النشاط</a:t>
            </a:r>
          </a:p>
        </p:txBody>
      </p:sp>
      <p:sp>
        <p:nvSpPr>
          <p:cNvPr id="8" name="TextBox 7">
            <a:extLst>
              <a:ext uri="{FF2B5EF4-FFF2-40B4-BE49-F238E27FC236}">
                <a16:creationId xmlns:a16="http://schemas.microsoft.com/office/drawing/2014/main" id="{3B518499-96C1-5522-E089-6847FCF4FFEC}"/>
              </a:ext>
            </a:extLst>
          </p:cNvPr>
          <p:cNvSpPr txBox="1"/>
          <p:nvPr/>
        </p:nvSpPr>
        <p:spPr>
          <a:xfrm>
            <a:off x="1244599" y="2644914"/>
            <a:ext cx="2559909" cy="400110"/>
          </a:xfrm>
          <a:prstGeom prst="rect">
            <a:avLst/>
          </a:prstGeom>
          <a:noFill/>
        </p:spPr>
        <p:txBody>
          <a:bodyPr wrap="square" rtlCol="1">
            <a:spAutoFit/>
          </a:bodyPr>
          <a:lstStyle/>
          <a:p>
            <a:pPr algn="r" rtl="1"/>
            <a:r>
              <a:rPr lang="ar-xm" sz="2000" dirty="0">
                <a:solidFill>
                  <a:schemeClr val="bg1"/>
                </a:solidFill>
                <a:latin typeface="Ubuntu" panose="020B0504030602030204" pitchFamily="34" charset="0"/>
                <a:rtl/>
              </a:rPr>
              <a:t>نشاط الجبل الجليدي</a:t>
            </a:r>
          </a:p>
        </p:txBody>
      </p:sp>
      <p:pic>
        <p:nvPicPr>
          <p:cNvPr id="10" name="Content Placeholder 5">
            <a:extLst>
              <a:ext uri="{FF2B5EF4-FFF2-40B4-BE49-F238E27FC236}">
                <a16:creationId xmlns:a16="http://schemas.microsoft.com/office/drawing/2014/main" id="{B07970BC-944F-1C8D-5482-DD8B3270F473}"/>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6216827" y="1413355"/>
            <a:ext cx="3950095" cy="4999338"/>
          </a:xfrm>
          <a:prstGeom prst="rect">
            <a:avLst/>
          </a:prstGeom>
        </p:spPr>
      </p:pic>
      <p:sp>
        <p:nvSpPr>
          <p:cNvPr id="9" name="TextBox 8">
            <a:extLst>
              <a:ext uri="{FF2B5EF4-FFF2-40B4-BE49-F238E27FC236}">
                <a16:creationId xmlns:a16="http://schemas.microsoft.com/office/drawing/2014/main" id="{70897155-9EF8-ACB5-893D-D87D198C12E8}"/>
              </a:ext>
            </a:extLst>
          </p:cNvPr>
          <p:cNvSpPr txBox="1"/>
          <p:nvPr/>
        </p:nvSpPr>
        <p:spPr>
          <a:xfrm>
            <a:off x="7404911" y="2395032"/>
            <a:ext cx="1466040" cy="452432"/>
          </a:xfrm>
          <a:prstGeom prst="rect">
            <a:avLst/>
          </a:prstGeom>
          <a:noFill/>
        </p:spPr>
        <p:txBody>
          <a:bodyPr wrap="square" rtlCol="1">
            <a:spAutoFit/>
          </a:bodyPr>
          <a:lstStyle/>
          <a:p>
            <a:pPr algn="ctr" rtl="1">
              <a:lnSpc>
                <a:spcPct val="90000"/>
              </a:lnSpc>
            </a:pPr>
            <a:r>
              <a:rPr lang="ar-xm" sz="1300" dirty="0">
                <a:latin typeface="Comic Sans MS bold italic" panose="030F0902030302060204" pitchFamily="66" charset="0"/>
                <a:rtl/>
              </a:rPr>
              <a:t>الصفات الجسدية</a:t>
            </a:r>
          </a:p>
        </p:txBody>
      </p:sp>
      <p:sp>
        <p:nvSpPr>
          <p:cNvPr id="12" name="TextBox 11">
            <a:extLst>
              <a:ext uri="{FF2B5EF4-FFF2-40B4-BE49-F238E27FC236}">
                <a16:creationId xmlns:a16="http://schemas.microsoft.com/office/drawing/2014/main" id="{910B9E8A-AC8F-31F2-9606-01E584B8FCF7}"/>
              </a:ext>
            </a:extLst>
          </p:cNvPr>
          <p:cNvSpPr txBox="1"/>
          <p:nvPr/>
        </p:nvSpPr>
        <p:spPr>
          <a:xfrm>
            <a:off x="6960411" y="2959208"/>
            <a:ext cx="1466040" cy="272382"/>
          </a:xfrm>
          <a:prstGeom prst="rect">
            <a:avLst/>
          </a:prstGeom>
          <a:noFill/>
        </p:spPr>
        <p:txBody>
          <a:bodyPr wrap="square" rtlCol="1">
            <a:spAutoFit/>
          </a:bodyPr>
          <a:lstStyle/>
          <a:p>
            <a:pPr algn="ctr" rtl="1">
              <a:lnSpc>
                <a:spcPct val="90000"/>
              </a:lnSpc>
            </a:pPr>
            <a:r>
              <a:rPr lang="ar-xm" sz="1300" dirty="0">
                <a:latin typeface="Comic Sans MS bold italic" panose="030F0902030302060204" pitchFamily="66" charset="0"/>
                <a:rtl/>
              </a:rPr>
              <a:t>اللكنة</a:t>
            </a:r>
          </a:p>
        </p:txBody>
      </p:sp>
      <p:sp>
        <p:nvSpPr>
          <p:cNvPr id="13" name="TextBox 12">
            <a:extLst>
              <a:ext uri="{FF2B5EF4-FFF2-40B4-BE49-F238E27FC236}">
                <a16:creationId xmlns:a16="http://schemas.microsoft.com/office/drawing/2014/main" id="{1E717435-4C81-FD43-9801-1F37D596BD5F}"/>
              </a:ext>
            </a:extLst>
          </p:cNvPr>
          <p:cNvSpPr txBox="1"/>
          <p:nvPr/>
        </p:nvSpPr>
        <p:spPr>
          <a:xfrm>
            <a:off x="8068486" y="3089197"/>
            <a:ext cx="1466040" cy="272382"/>
          </a:xfrm>
          <a:prstGeom prst="rect">
            <a:avLst/>
          </a:prstGeom>
          <a:noFill/>
        </p:spPr>
        <p:txBody>
          <a:bodyPr wrap="square" rtlCol="1">
            <a:spAutoFit/>
          </a:bodyPr>
          <a:lstStyle/>
          <a:p>
            <a:pPr algn="ctr" rtl="1">
              <a:lnSpc>
                <a:spcPct val="90000"/>
              </a:lnSpc>
            </a:pPr>
            <a:r>
              <a:rPr lang="ar-xm" sz="1300" dirty="0">
                <a:latin typeface="Comic Sans MS bold italic" panose="030F0902030302060204" pitchFamily="66" charset="0"/>
                <a:rtl/>
              </a:rPr>
              <a:t>الملابس</a:t>
            </a:r>
          </a:p>
        </p:txBody>
      </p:sp>
      <p:sp>
        <p:nvSpPr>
          <p:cNvPr id="14" name="TextBox 13">
            <a:extLst>
              <a:ext uri="{FF2B5EF4-FFF2-40B4-BE49-F238E27FC236}">
                <a16:creationId xmlns:a16="http://schemas.microsoft.com/office/drawing/2014/main" id="{3B9DBDA4-E6CF-0333-5058-DE6D2BEEEA7F}"/>
              </a:ext>
            </a:extLst>
          </p:cNvPr>
          <p:cNvSpPr txBox="1"/>
          <p:nvPr/>
        </p:nvSpPr>
        <p:spPr>
          <a:xfrm>
            <a:off x="7271562" y="3627864"/>
            <a:ext cx="1904188" cy="272382"/>
          </a:xfrm>
          <a:prstGeom prst="rect">
            <a:avLst/>
          </a:prstGeom>
          <a:noFill/>
        </p:spPr>
        <p:txBody>
          <a:bodyPr wrap="square" rtlCol="1">
            <a:spAutoFit/>
          </a:bodyPr>
          <a:lstStyle/>
          <a:p>
            <a:pPr algn="ctr" rtl="1">
              <a:lnSpc>
                <a:spcPct val="90000"/>
              </a:lnSpc>
            </a:pPr>
            <a:r>
              <a:rPr lang="ar-xm" sz="1300" dirty="0">
                <a:latin typeface="Comic Sans MS bold italic" panose="030F0902030302060204" pitchFamily="66" charset="0"/>
                <a:rtl/>
              </a:rPr>
              <a:t>تجارب الماضي </a:t>
            </a:r>
          </a:p>
        </p:txBody>
      </p:sp>
      <p:sp>
        <p:nvSpPr>
          <p:cNvPr id="15" name="TextBox 14">
            <a:extLst>
              <a:ext uri="{FF2B5EF4-FFF2-40B4-BE49-F238E27FC236}">
                <a16:creationId xmlns:a16="http://schemas.microsoft.com/office/drawing/2014/main" id="{4370883C-CCA7-8DF5-F2C6-B1F55434C69C}"/>
              </a:ext>
            </a:extLst>
          </p:cNvPr>
          <p:cNvSpPr txBox="1"/>
          <p:nvPr/>
        </p:nvSpPr>
        <p:spPr>
          <a:xfrm>
            <a:off x="6995337" y="4060252"/>
            <a:ext cx="1904188" cy="272382"/>
          </a:xfrm>
          <a:prstGeom prst="rect">
            <a:avLst/>
          </a:prstGeom>
          <a:noFill/>
        </p:spPr>
        <p:txBody>
          <a:bodyPr wrap="square" rtlCol="1">
            <a:spAutoFit/>
          </a:bodyPr>
          <a:lstStyle/>
          <a:p>
            <a:pPr algn="ctr" rtl="1">
              <a:lnSpc>
                <a:spcPct val="90000"/>
              </a:lnSpc>
            </a:pPr>
            <a:r>
              <a:rPr lang="ar-xm" sz="1300" dirty="0">
                <a:latin typeface="Comic Sans MS bold italic" panose="030F0902030302060204" pitchFamily="66" charset="0"/>
                <a:rtl/>
              </a:rPr>
              <a:t>مكان نشأتنا</a:t>
            </a:r>
          </a:p>
        </p:txBody>
      </p:sp>
      <p:sp>
        <p:nvSpPr>
          <p:cNvPr id="16" name="TextBox 15">
            <a:extLst>
              <a:ext uri="{FF2B5EF4-FFF2-40B4-BE49-F238E27FC236}">
                <a16:creationId xmlns:a16="http://schemas.microsoft.com/office/drawing/2014/main" id="{F176B7E8-8B7F-929D-CFE6-06D724EA36F8}"/>
              </a:ext>
            </a:extLst>
          </p:cNvPr>
          <p:cNvSpPr txBox="1"/>
          <p:nvPr/>
        </p:nvSpPr>
        <p:spPr>
          <a:xfrm>
            <a:off x="7998743" y="4583192"/>
            <a:ext cx="1904188" cy="272382"/>
          </a:xfrm>
          <a:prstGeom prst="rect">
            <a:avLst/>
          </a:prstGeom>
          <a:noFill/>
        </p:spPr>
        <p:txBody>
          <a:bodyPr wrap="square" rtlCol="1">
            <a:spAutoFit/>
          </a:bodyPr>
          <a:lstStyle/>
          <a:p>
            <a:pPr algn="ctr" rtl="1">
              <a:lnSpc>
                <a:spcPct val="90000"/>
              </a:lnSpc>
            </a:pPr>
            <a:r>
              <a:rPr lang="ar-xm" sz="1300" dirty="0">
                <a:latin typeface="Comic Sans MS bold italic" panose="030F0902030302060204" pitchFamily="66" charset="0"/>
                <a:rtl/>
              </a:rPr>
              <a:t>القيم</a:t>
            </a:r>
          </a:p>
        </p:txBody>
      </p:sp>
      <p:sp>
        <p:nvSpPr>
          <p:cNvPr id="17" name="TextBox 16">
            <a:extLst>
              <a:ext uri="{FF2B5EF4-FFF2-40B4-BE49-F238E27FC236}">
                <a16:creationId xmlns:a16="http://schemas.microsoft.com/office/drawing/2014/main" id="{DF337CC0-3067-849F-5BA1-048F89351DA4}"/>
              </a:ext>
            </a:extLst>
          </p:cNvPr>
          <p:cNvSpPr txBox="1"/>
          <p:nvPr/>
        </p:nvSpPr>
        <p:spPr>
          <a:xfrm>
            <a:off x="7281041" y="4738233"/>
            <a:ext cx="1429055" cy="452432"/>
          </a:xfrm>
          <a:prstGeom prst="rect">
            <a:avLst/>
          </a:prstGeom>
          <a:noFill/>
        </p:spPr>
        <p:txBody>
          <a:bodyPr wrap="square" rtlCol="1">
            <a:spAutoFit/>
          </a:bodyPr>
          <a:lstStyle/>
          <a:p>
            <a:pPr algn="ctr" rtl="1">
              <a:lnSpc>
                <a:spcPct val="90000"/>
              </a:lnSpc>
            </a:pPr>
            <a:r>
              <a:rPr lang="ar-xm" sz="1300" dirty="0">
                <a:latin typeface="Comic Sans MS bold italic" panose="030F0902030302060204" pitchFamily="66" charset="0"/>
                <a:rtl/>
              </a:rPr>
              <a:t>الأشياء التي تعجبنا أو لا تعجبنا</a:t>
            </a:r>
          </a:p>
        </p:txBody>
      </p:sp>
      <p:sp>
        <p:nvSpPr>
          <p:cNvPr id="18" name="TextBox 17">
            <a:extLst>
              <a:ext uri="{FF2B5EF4-FFF2-40B4-BE49-F238E27FC236}">
                <a16:creationId xmlns:a16="http://schemas.microsoft.com/office/drawing/2014/main" id="{2AA17CC2-BAAE-86AE-45EC-A82FDD20025D}"/>
              </a:ext>
            </a:extLst>
          </p:cNvPr>
          <p:cNvSpPr txBox="1"/>
          <p:nvPr/>
        </p:nvSpPr>
        <p:spPr>
          <a:xfrm>
            <a:off x="7872662" y="5291390"/>
            <a:ext cx="976064" cy="272382"/>
          </a:xfrm>
          <a:prstGeom prst="rect">
            <a:avLst/>
          </a:prstGeom>
          <a:noFill/>
        </p:spPr>
        <p:txBody>
          <a:bodyPr wrap="square" rtlCol="1">
            <a:spAutoFit/>
          </a:bodyPr>
          <a:lstStyle/>
          <a:p>
            <a:pPr algn="ctr" rtl="1">
              <a:lnSpc>
                <a:spcPct val="90000"/>
              </a:lnSpc>
            </a:pPr>
            <a:r>
              <a:rPr lang="ar-xm" sz="1300" dirty="0">
                <a:latin typeface="Comic Sans MS bold italic" panose="030F0902030302060204" pitchFamily="66" charset="0"/>
                <a:rtl/>
              </a:rPr>
              <a:t>المعتقدات</a:t>
            </a:r>
          </a:p>
        </p:txBody>
      </p:sp>
    </p:spTree>
    <p:extLst>
      <p:ext uri="{BB962C8B-B14F-4D97-AF65-F5344CB8AC3E}">
        <p14:creationId xmlns:p14="http://schemas.microsoft.com/office/powerpoint/2010/main" val="17348108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98EF7-8B54-A089-C00C-B29094B215E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702EA65-3973-0117-3CFA-C635E9A4C4C2}"/>
              </a:ext>
            </a:extLst>
          </p:cNvPr>
          <p:cNvSpPr>
            <a:spLocks noGrp="1"/>
          </p:cNvSpPr>
          <p:nvPr>
            <p:ph type="body" sz="quarter" idx="11"/>
          </p:nvPr>
        </p:nvSpPr>
        <p:spPr>
          <a:xfrm>
            <a:off x="9743210" y="444728"/>
            <a:ext cx="2155371" cy="632958"/>
          </a:xfrm>
        </p:spPr>
        <p:txBody>
          <a:bodyPr rtlCol="1">
            <a:normAutofit/>
          </a:bodyPr>
          <a:lstStyle/>
          <a:p>
            <a:pPr marL="0" marR="0" lvl="0" indent="0" algn="r" defTabSz="914400" rtl="1" eaLnBrk="1" fontAlgn="auto" latinLnBrk="0" hangingPunct="1">
              <a:lnSpc>
                <a:spcPct val="90000"/>
              </a:lnSpc>
              <a:spcBef>
                <a:spcPts val="0"/>
              </a:spcBef>
              <a:spcAft>
                <a:spcPts val="0"/>
              </a:spcAft>
              <a:buClrTx/>
              <a:buSzTx/>
              <a:buFont typeface="Arial" panose="020B0604020202020204" pitchFamily="34" charset="0"/>
              <a:buNone/>
              <a:tabLst/>
              <a:defRPr/>
            </a:pPr>
            <a:r>
              <a:rPr kumimoji="0" lang="ar-xm"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tl/>
              </a:rPr>
              <a:t>مشاركة الأشقاء</a:t>
            </a:r>
          </a:p>
        </p:txBody>
      </p:sp>
      <p:sp>
        <p:nvSpPr>
          <p:cNvPr id="7" name="Text Placeholder 6">
            <a:extLst>
              <a:ext uri="{FF2B5EF4-FFF2-40B4-BE49-F238E27FC236}">
                <a16:creationId xmlns:a16="http://schemas.microsoft.com/office/drawing/2014/main" id="{F95FE4A3-561C-3668-DC35-8E04D8E533EC}"/>
              </a:ext>
            </a:extLst>
          </p:cNvPr>
          <p:cNvSpPr>
            <a:spLocks noGrp="1"/>
          </p:cNvSpPr>
          <p:nvPr>
            <p:ph type="body" sz="quarter" idx="13"/>
          </p:nvPr>
        </p:nvSpPr>
        <p:spPr/>
        <p:txBody>
          <a:bodyPr rtlCol="1"/>
          <a:lstStyle/>
          <a:p>
            <a:pPr rtl="1"/>
            <a:r>
              <a:rPr lang="ar-xm" dirty="0">
                <a:rtl/>
              </a:rPr>
              <a:t>اليوم الأول</a:t>
            </a:r>
          </a:p>
        </p:txBody>
      </p:sp>
      <p:sp>
        <p:nvSpPr>
          <p:cNvPr id="8" name="Rectangle: Rounded Corners 7">
            <a:extLst>
              <a:ext uri="{FF2B5EF4-FFF2-40B4-BE49-F238E27FC236}">
                <a16:creationId xmlns:a16="http://schemas.microsoft.com/office/drawing/2014/main" id="{E273F5E6-2384-0070-6275-2B8BF228358E}"/>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12" name="TextBox 11">
            <a:extLst>
              <a:ext uri="{FF2B5EF4-FFF2-40B4-BE49-F238E27FC236}">
                <a16:creationId xmlns:a16="http://schemas.microsoft.com/office/drawing/2014/main" id="{45FDE5E0-74BF-85DC-A003-8738B6CB1389}"/>
              </a:ext>
            </a:extLst>
          </p:cNvPr>
          <p:cNvSpPr txBox="1"/>
          <p:nvPr/>
        </p:nvSpPr>
        <p:spPr>
          <a:xfrm>
            <a:off x="4964798" y="2721113"/>
            <a:ext cx="6190882" cy="2358081"/>
          </a:xfrm>
          <a:prstGeom prst="rect">
            <a:avLst/>
          </a:prstGeom>
          <a:noFill/>
        </p:spPr>
        <p:txBody>
          <a:bodyPr wrap="square" rtlCol="1">
            <a:spAutoFit/>
          </a:bodyPr>
          <a:lstStyle/>
          <a:p>
            <a:pPr marL="355600" indent="-355600" algn="r" rtl="1">
              <a:lnSpc>
                <a:spcPct val="120000"/>
              </a:lnSpc>
              <a:spcAft>
                <a:spcPts val="1200"/>
              </a:spcAft>
              <a:buBlip>
                <a:blip r:embed="rId3"/>
              </a:buBlip>
            </a:pPr>
            <a:r>
              <a:rPr lang="ar-xm" dirty="0">
                <a:solidFill>
                  <a:srgbClr val="292662"/>
                </a:solidFill>
                <a:latin typeface="Ubuntu" panose="020B0504030602030204" pitchFamily="34" charset="0"/>
                <a:rtl/>
              </a:rPr>
              <a:t>كيف تؤثِّر الصفات الظاهرية فينا باعتبارنا قادة أُسر؟ </a:t>
            </a:r>
          </a:p>
          <a:p>
            <a:pPr marL="355600" indent="-355600" algn="r" rtl="1">
              <a:lnSpc>
                <a:spcPct val="120000"/>
              </a:lnSpc>
              <a:spcAft>
                <a:spcPts val="1200"/>
              </a:spcAft>
              <a:buBlip>
                <a:blip r:embed="rId3"/>
              </a:buBlip>
            </a:pPr>
            <a:r>
              <a:rPr lang="ar-xm" dirty="0">
                <a:solidFill>
                  <a:srgbClr val="292662"/>
                </a:solidFill>
                <a:latin typeface="Ubuntu" panose="020B0504030602030204" pitchFamily="34" charset="0"/>
                <a:rtl/>
              </a:rPr>
              <a:t>كيف تؤثِّر الصفات غير الظاهرية فينا باعتبارنا قادة أُسر؟ </a:t>
            </a:r>
          </a:p>
          <a:p>
            <a:pPr marL="355600" indent="-355600" algn="r" rtl="1">
              <a:lnSpc>
                <a:spcPct val="120000"/>
              </a:lnSpc>
              <a:spcAft>
                <a:spcPts val="1200"/>
              </a:spcAft>
              <a:buBlip>
                <a:blip r:embed="rId3"/>
              </a:buBlip>
            </a:pPr>
            <a:r>
              <a:rPr lang="ar-xm" dirty="0">
                <a:solidFill>
                  <a:srgbClr val="292662"/>
                </a:solidFill>
                <a:latin typeface="Ubuntu" panose="020B0504030602030204" pitchFamily="34" charset="0"/>
                <a:rtl/>
              </a:rPr>
              <a:t>كيف يمكننا استخدام هذه الجبال الجليدية لمساعدتنا في تحقيق التفاهم فيما بيننا بصفتنا قادة؟</a:t>
            </a:r>
          </a:p>
        </p:txBody>
      </p:sp>
      <p:sp>
        <p:nvSpPr>
          <p:cNvPr id="3" name="TextBox 2">
            <a:extLst>
              <a:ext uri="{FF2B5EF4-FFF2-40B4-BE49-F238E27FC236}">
                <a16:creationId xmlns:a16="http://schemas.microsoft.com/office/drawing/2014/main" id="{1A7EA153-6C02-AC99-8905-9A11BFF7F51B}"/>
              </a:ext>
            </a:extLst>
          </p:cNvPr>
          <p:cNvSpPr txBox="1"/>
          <p:nvPr/>
        </p:nvSpPr>
        <p:spPr>
          <a:xfrm>
            <a:off x="1777999" y="2000357"/>
            <a:ext cx="2199641"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التأمل</a:t>
            </a:r>
          </a:p>
        </p:txBody>
      </p:sp>
      <p:sp>
        <p:nvSpPr>
          <p:cNvPr id="4" name="TextBox 3">
            <a:extLst>
              <a:ext uri="{FF2B5EF4-FFF2-40B4-BE49-F238E27FC236}">
                <a16:creationId xmlns:a16="http://schemas.microsoft.com/office/drawing/2014/main" id="{4ACF78AB-8684-3AF4-6DA2-6249ACCE8035}"/>
              </a:ext>
            </a:extLst>
          </p:cNvPr>
          <p:cNvSpPr txBox="1"/>
          <p:nvPr/>
        </p:nvSpPr>
        <p:spPr>
          <a:xfrm>
            <a:off x="1244599" y="2644914"/>
            <a:ext cx="2733041" cy="400110"/>
          </a:xfrm>
          <a:prstGeom prst="rect">
            <a:avLst/>
          </a:prstGeom>
          <a:noFill/>
        </p:spPr>
        <p:txBody>
          <a:bodyPr wrap="square" rtlCol="1">
            <a:spAutoFit/>
          </a:bodyPr>
          <a:lstStyle/>
          <a:p>
            <a:pPr algn="r" rtl="1"/>
            <a:r>
              <a:rPr lang="ar-xm" sz="2000" dirty="0">
                <a:solidFill>
                  <a:schemeClr val="bg1"/>
                </a:solidFill>
                <a:latin typeface="Ubuntu" panose="020B0504030602030204" pitchFamily="34" charset="0"/>
                <a:rtl/>
              </a:rPr>
              <a:t>نشاط الجبل الجليدي</a:t>
            </a:r>
          </a:p>
        </p:txBody>
      </p:sp>
      <p:pic>
        <p:nvPicPr>
          <p:cNvPr id="10" name="Graphic 9">
            <a:extLst>
              <a:ext uri="{FF2B5EF4-FFF2-40B4-BE49-F238E27FC236}">
                <a16:creationId xmlns:a16="http://schemas.microsoft.com/office/drawing/2014/main" id="{875C070D-4A9C-B547-9B63-0F1C2C1E72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2133" y="1979568"/>
            <a:ext cx="554400" cy="554400"/>
          </a:xfrm>
          <a:prstGeom prst="rect">
            <a:avLst/>
          </a:prstGeom>
        </p:spPr>
      </p:pic>
      <p:sp>
        <p:nvSpPr>
          <p:cNvPr id="2" name="Text Placeholder 1"/>
          <p:cNvSpPr>
            <a:spLocks noGrp="1"/>
          </p:cNvSpPr>
          <p:nvPr>
            <p:ph type="body" sz="quarter" idx="12"/>
          </p:nvPr>
        </p:nvSpPr>
        <p:spPr/>
        <p:txBody>
          <a:bodyPr/>
          <a:lstStyle/>
          <a:p>
            <a:endParaRPr lang="en-IN"/>
          </a:p>
        </p:txBody>
      </p:sp>
      <p:sp>
        <p:nvSpPr>
          <p:cNvPr id="11"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29863040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D49D115-2F07-487B-1C47-56C4D6AC7DE0}"/>
              </a:ext>
            </a:extLst>
          </p:cNvPr>
          <p:cNvSpPr>
            <a:spLocks noGrp="1"/>
          </p:cNvSpPr>
          <p:nvPr>
            <p:ph type="body" sz="quarter" idx="11"/>
          </p:nvPr>
        </p:nvSpPr>
        <p:spPr>
          <a:xfrm>
            <a:off x="9743210" y="444728"/>
            <a:ext cx="2155371" cy="632958"/>
          </a:xfrm>
        </p:spPr>
        <p:txBody>
          <a:bodyPr rtlCol="1"/>
          <a:lstStyle/>
          <a:p>
            <a:pPr rtl="1"/>
            <a:r>
              <a:rPr lang="ar-xm" dirty="0">
                <a:rtl/>
              </a:rPr>
              <a:t>مشاركة الأشقاء</a:t>
            </a:r>
          </a:p>
        </p:txBody>
      </p:sp>
      <p:sp>
        <p:nvSpPr>
          <p:cNvPr id="12" name="Text Placeholder 11">
            <a:extLst>
              <a:ext uri="{FF2B5EF4-FFF2-40B4-BE49-F238E27FC236}">
                <a16:creationId xmlns:a16="http://schemas.microsoft.com/office/drawing/2014/main" id="{5005938A-CFB6-5132-C0B4-1AC7C472C51B}"/>
              </a:ext>
            </a:extLst>
          </p:cNvPr>
          <p:cNvSpPr>
            <a:spLocks noGrp="1"/>
          </p:cNvSpPr>
          <p:nvPr>
            <p:ph type="body" sz="quarter" idx="13"/>
          </p:nvPr>
        </p:nvSpPr>
        <p:spPr/>
        <p:txBody>
          <a:bodyPr rtlCol="1"/>
          <a:lstStyle/>
          <a:p>
            <a:pPr rtl="1"/>
            <a:r>
              <a:rPr lang="ar-xm" dirty="0">
                <a:rtl/>
              </a:rPr>
              <a:t>اليوم الأول</a:t>
            </a:r>
          </a:p>
        </p:txBody>
      </p:sp>
      <p:sp>
        <p:nvSpPr>
          <p:cNvPr id="14" name="TextBox 13">
            <a:extLst>
              <a:ext uri="{FF2B5EF4-FFF2-40B4-BE49-F238E27FC236}">
                <a16:creationId xmlns:a16="http://schemas.microsoft.com/office/drawing/2014/main" id="{1D71A18D-7B55-8A16-4E5B-0C44E49F4E53}"/>
              </a:ext>
            </a:extLst>
          </p:cNvPr>
          <p:cNvSpPr txBox="1"/>
          <p:nvPr/>
        </p:nvSpPr>
        <p:spPr>
          <a:xfrm>
            <a:off x="259307" y="1690287"/>
            <a:ext cx="5651500"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مشاركة الأشقاء</a:t>
            </a:r>
          </a:p>
        </p:txBody>
      </p:sp>
      <p:sp>
        <p:nvSpPr>
          <p:cNvPr id="15" name="TextBox 14">
            <a:extLst>
              <a:ext uri="{FF2B5EF4-FFF2-40B4-BE49-F238E27FC236}">
                <a16:creationId xmlns:a16="http://schemas.microsoft.com/office/drawing/2014/main" id="{211ADE0A-D1DE-4608-5446-FF0B681BD1D8}"/>
              </a:ext>
            </a:extLst>
          </p:cNvPr>
          <p:cNvSpPr txBox="1"/>
          <p:nvPr/>
        </p:nvSpPr>
        <p:spPr>
          <a:xfrm>
            <a:off x="410806" y="2367401"/>
            <a:ext cx="5500001" cy="1462452"/>
          </a:xfrm>
          <a:prstGeom prst="rect">
            <a:avLst/>
          </a:prstGeom>
          <a:noFill/>
        </p:spPr>
        <p:txBody>
          <a:bodyPr wrap="square" rtlCol="1">
            <a:spAutoFit/>
          </a:bodyPr>
          <a:lstStyle/>
          <a:p>
            <a:pPr algn="r" rtl="1">
              <a:lnSpc>
                <a:spcPct val="120000"/>
              </a:lnSpc>
              <a:spcAft>
                <a:spcPts val="600"/>
              </a:spcAft>
            </a:pPr>
            <a:r>
              <a:rPr lang="ar-xm" dirty="0">
                <a:solidFill>
                  <a:srgbClr val="292662"/>
                </a:solidFill>
                <a:latin typeface="Ubuntu" panose="020B0504030602030204" pitchFamily="34" charset="0"/>
                <a:rtl/>
              </a:rPr>
              <a:t>تحدث مشاركة الأشقاء عند مشاركة شقيق أحد الأشخاص يعاني إعاقة ذهنية بهمة. </a:t>
            </a:r>
          </a:p>
          <a:p>
            <a:pPr algn="r" rtl="1">
              <a:lnSpc>
                <a:spcPct val="120000"/>
              </a:lnSpc>
              <a:spcAft>
                <a:spcPts val="600"/>
              </a:spcAft>
            </a:pPr>
            <a:r>
              <a:rPr lang="ar-xm" dirty="0">
                <a:solidFill>
                  <a:srgbClr val="292662"/>
                </a:solidFill>
                <a:latin typeface="Ubuntu" panose="020B0504030602030204" pitchFamily="34" charset="0"/>
                <a:rtl/>
              </a:rPr>
              <a:t>الأشقاء المشاركون هم مشاركون فعّالون في رحلات إخوانهم وأخواتهم في الأولمبياد الخاص. </a:t>
            </a:r>
          </a:p>
        </p:txBody>
      </p:sp>
      <p:sp>
        <p:nvSpPr>
          <p:cNvPr id="17" name="TextBox 16">
            <a:extLst>
              <a:ext uri="{FF2B5EF4-FFF2-40B4-BE49-F238E27FC236}">
                <a16:creationId xmlns:a16="http://schemas.microsoft.com/office/drawing/2014/main" id="{C7A40050-554F-BD2B-BE82-4BC193D7900E}"/>
              </a:ext>
            </a:extLst>
          </p:cNvPr>
          <p:cNvSpPr txBox="1"/>
          <p:nvPr/>
        </p:nvSpPr>
        <p:spPr>
          <a:xfrm>
            <a:off x="570552" y="4448109"/>
            <a:ext cx="4589628" cy="421206"/>
          </a:xfrm>
          <a:prstGeom prst="rect">
            <a:avLst/>
          </a:prstGeom>
          <a:noFill/>
        </p:spPr>
        <p:txBody>
          <a:bodyPr wrap="square" rtlCol="1">
            <a:spAutoFit/>
          </a:bodyPr>
          <a:lstStyle/>
          <a:p>
            <a:pPr algn="r" rtl="1">
              <a:lnSpc>
                <a:spcPct val="120000"/>
              </a:lnSpc>
              <a:spcAft>
                <a:spcPts val="600"/>
              </a:spcAft>
            </a:pPr>
            <a:r>
              <a:rPr lang="ar-xm" sz="2000" b="1" dirty="0">
                <a:solidFill>
                  <a:srgbClr val="F6891F"/>
                </a:solidFill>
                <a:latin typeface="Ubuntu" panose="020B0504030602030204" pitchFamily="34" charset="0"/>
                <a:rtl/>
              </a:rPr>
              <a:t>كيف ذلك؟ </a:t>
            </a:r>
          </a:p>
        </p:txBody>
      </p:sp>
      <p:sp>
        <p:nvSpPr>
          <p:cNvPr id="18" name="TextBox 17">
            <a:extLst>
              <a:ext uri="{FF2B5EF4-FFF2-40B4-BE49-F238E27FC236}">
                <a16:creationId xmlns:a16="http://schemas.microsoft.com/office/drawing/2014/main" id="{73FE2A02-E9EC-1107-36D3-CE00727515C9}"/>
              </a:ext>
            </a:extLst>
          </p:cNvPr>
          <p:cNvSpPr txBox="1"/>
          <p:nvPr/>
        </p:nvSpPr>
        <p:spPr>
          <a:xfrm>
            <a:off x="410806" y="4869315"/>
            <a:ext cx="5500001" cy="720710"/>
          </a:xfrm>
          <a:prstGeom prst="rect">
            <a:avLst/>
          </a:prstGeom>
          <a:noFill/>
        </p:spPr>
        <p:txBody>
          <a:bodyPr wrap="square" rtlCol="1">
            <a:spAutoFit/>
          </a:bodyPr>
          <a:lstStyle/>
          <a:p>
            <a:pPr algn="r" rtl="1">
              <a:lnSpc>
                <a:spcPct val="120000"/>
              </a:lnSpc>
              <a:spcAft>
                <a:spcPts val="600"/>
              </a:spcAft>
            </a:pPr>
            <a:r>
              <a:rPr lang="ar-xm" dirty="0">
                <a:solidFill>
                  <a:srgbClr val="292662"/>
                </a:solidFill>
                <a:latin typeface="Ubuntu" panose="020B0504030602030204" pitchFamily="34" charset="0"/>
                <a:rtl/>
              </a:rPr>
              <a:t>عن طريق الدعم والتطوع والمشاركة والتواصل والدعوة!</a:t>
            </a:r>
          </a:p>
        </p:txBody>
      </p:sp>
      <p:pic>
        <p:nvPicPr>
          <p:cNvPr id="20" name="Picture 19" descr="مجموعة من النساء يتعانقن&#10;&#10;أُنشِئ الوصف تلقائيًا">
            <a:extLst>
              <a:ext uri="{FF2B5EF4-FFF2-40B4-BE49-F238E27FC236}">
                <a16:creationId xmlns:a16="http://schemas.microsoft.com/office/drawing/2014/main" id="{CB7B25C8-1839-40FC-B2C1-7A6CB2F1FBC5}"/>
              </a:ext>
            </a:extLst>
          </p:cNvPr>
          <p:cNvPicPr>
            <a:picLocks noChangeAspect="1"/>
          </p:cNvPicPr>
          <p:nvPr/>
        </p:nvPicPr>
        <p:blipFill rotWithShape="1">
          <a:blip r:embed="rId3">
            <a:extLst>
              <a:ext uri="{28A0092B-C50C-407E-A947-70E740481C1C}">
                <a14:useLocalDpi xmlns:a14="http://schemas.microsoft.com/office/drawing/2010/main" val="0"/>
              </a:ext>
            </a:extLst>
          </a:blip>
          <a:srcRect l="17742" t="5987" r="930"/>
          <a:stretch/>
        </p:blipFill>
        <p:spPr>
          <a:xfrm>
            <a:off x="6463399" y="1511300"/>
            <a:ext cx="5958205" cy="4590570"/>
          </a:xfrm>
          <a:prstGeom prst="rect">
            <a:avLst/>
          </a:prstGeom>
        </p:spPr>
      </p:pic>
      <p:pic>
        <p:nvPicPr>
          <p:cNvPr id="22" name="Graphic 21">
            <a:extLst>
              <a:ext uri="{FF2B5EF4-FFF2-40B4-BE49-F238E27FC236}">
                <a16:creationId xmlns:a16="http://schemas.microsoft.com/office/drawing/2014/main" id="{79B76347-FB2B-FD66-D12D-8EC6747C3B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19926" y="4105667"/>
            <a:ext cx="506797" cy="682134"/>
          </a:xfrm>
          <a:prstGeom prst="rect">
            <a:avLst/>
          </a:prstGeom>
        </p:spPr>
      </p:pic>
      <p:sp>
        <p:nvSpPr>
          <p:cNvPr id="2" name="Text Placeholder 1"/>
          <p:cNvSpPr>
            <a:spLocks noGrp="1"/>
          </p:cNvSpPr>
          <p:nvPr>
            <p:ph type="body" sz="quarter" idx="12"/>
          </p:nvPr>
        </p:nvSpPr>
        <p:spPr/>
        <p:txBody>
          <a:bodyPr/>
          <a:lstStyle/>
          <a:p>
            <a:endParaRPr lang="en-IN"/>
          </a:p>
        </p:txBody>
      </p:sp>
      <p:sp>
        <p:nvSpPr>
          <p:cNvPr id="13"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30725575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439FB-A102-7B92-5938-F62441A53B65}"/>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A1DBE437-5FC1-B9D5-30F1-6ECDD7EEF370}"/>
              </a:ext>
            </a:extLst>
          </p:cNvPr>
          <p:cNvSpPr>
            <a:spLocks noGrp="1"/>
          </p:cNvSpPr>
          <p:nvPr>
            <p:ph type="body" sz="quarter" idx="11"/>
          </p:nvPr>
        </p:nvSpPr>
        <p:spPr>
          <a:xfrm>
            <a:off x="9742968" y="444728"/>
            <a:ext cx="2155371" cy="632958"/>
          </a:xfrm>
        </p:spPr>
        <p:txBody>
          <a:bodyPr rtlCol="1"/>
          <a:lstStyle/>
          <a:p>
            <a:pPr rtl="1"/>
            <a:r>
              <a:rPr lang="ar-xm" dirty="0">
                <a:rtl/>
              </a:rPr>
              <a:t>مشاركة الأشقاء</a:t>
            </a:r>
          </a:p>
        </p:txBody>
      </p:sp>
      <p:sp>
        <p:nvSpPr>
          <p:cNvPr id="12" name="Text Placeholder 11">
            <a:extLst>
              <a:ext uri="{FF2B5EF4-FFF2-40B4-BE49-F238E27FC236}">
                <a16:creationId xmlns:a16="http://schemas.microsoft.com/office/drawing/2014/main" id="{BA52B1D3-0F60-ABE4-CB6A-45A654A33727}"/>
              </a:ext>
            </a:extLst>
          </p:cNvPr>
          <p:cNvSpPr>
            <a:spLocks noGrp="1"/>
          </p:cNvSpPr>
          <p:nvPr>
            <p:ph type="body" sz="quarter" idx="13"/>
          </p:nvPr>
        </p:nvSpPr>
        <p:spPr/>
        <p:txBody>
          <a:bodyPr rtlCol="1"/>
          <a:lstStyle/>
          <a:p>
            <a:pPr rtl="1"/>
            <a:r>
              <a:rPr lang="ar-xm" dirty="0">
                <a:rtl/>
              </a:rPr>
              <a:t>اليوم الأول</a:t>
            </a:r>
          </a:p>
        </p:txBody>
      </p:sp>
      <p:sp>
        <p:nvSpPr>
          <p:cNvPr id="14" name="TextBox 13">
            <a:extLst>
              <a:ext uri="{FF2B5EF4-FFF2-40B4-BE49-F238E27FC236}">
                <a16:creationId xmlns:a16="http://schemas.microsoft.com/office/drawing/2014/main" id="{0C7D6831-0AE1-B08C-29FF-8384FA3371F1}"/>
              </a:ext>
            </a:extLst>
          </p:cNvPr>
          <p:cNvSpPr txBox="1"/>
          <p:nvPr/>
        </p:nvSpPr>
        <p:spPr>
          <a:xfrm>
            <a:off x="811899" y="1387260"/>
            <a:ext cx="5651500" cy="523220"/>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نتائج ذات فائدة مشتركة</a:t>
            </a:r>
          </a:p>
        </p:txBody>
      </p:sp>
      <p:sp>
        <p:nvSpPr>
          <p:cNvPr id="18" name="TextBox 17">
            <a:extLst>
              <a:ext uri="{FF2B5EF4-FFF2-40B4-BE49-F238E27FC236}">
                <a16:creationId xmlns:a16="http://schemas.microsoft.com/office/drawing/2014/main" id="{9DF3AD41-D8A7-02C0-1269-3A700EC7FE7F}"/>
              </a:ext>
            </a:extLst>
          </p:cNvPr>
          <p:cNvSpPr txBox="1"/>
          <p:nvPr/>
        </p:nvSpPr>
        <p:spPr>
          <a:xfrm>
            <a:off x="5096164" y="2287431"/>
            <a:ext cx="5651500" cy="4072397"/>
          </a:xfrm>
          <a:prstGeom prst="rect">
            <a:avLst/>
          </a:prstGeom>
          <a:noFill/>
        </p:spPr>
        <p:txBody>
          <a:bodyPr wrap="square" rtlCol="1">
            <a:spAutoFit/>
          </a:bodyPr>
          <a:lstStyle/>
          <a:p>
            <a:pPr marL="363538" indent="-363538" algn="r" rtl="1">
              <a:lnSpc>
                <a:spcPct val="120000"/>
              </a:lnSpc>
              <a:spcAft>
                <a:spcPts val="600"/>
              </a:spcAft>
              <a:buBlip>
                <a:blip r:embed="rId3"/>
              </a:buBlip>
            </a:pPr>
            <a:r>
              <a:rPr lang="ar-xm" dirty="0">
                <a:solidFill>
                  <a:srgbClr val="292662"/>
                </a:solidFill>
                <a:latin typeface="Ubuntu" panose="020B0504030602030204" pitchFamily="34" charset="0"/>
                <a:rtl/>
              </a:rPr>
              <a:t>الفخر بما أنجزتموه أنتم وأشقاؤكم </a:t>
            </a:r>
          </a:p>
          <a:p>
            <a:pPr marL="363538" indent="-363538" algn="r" rtl="1">
              <a:lnSpc>
                <a:spcPct val="120000"/>
              </a:lnSpc>
              <a:spcAft>
                <a:spcPts val="600"/>
              </a:spcAft>
              <a:buBlip>
                <a:blip r:embed="rId3"/>
              </a:buBlip>
            </a:pPr>
            <a:r>
              <a:rPr lang="ar-xm" dirty="0">
                <a:solidFill>
                  <a:srgbClr val="292662"/>
                </a:solidFill>
                <a:latin typeface="Ubuntu" panose="020B0504030602030204" pitchFamily="34" charset="0"/>
                <a:rtl/>
              </a:rPr>
              <a:t>زيادة تقدير الذات </a:t>
            </a:r>
          </a:p>
          <a:p>
            <a:pPr marL="363538" indent="-363538" algn="r" rtl="1">
              <a:lnSpc>
                <a:spcPct val="120000"/>
              </a:lnSpc>
              <a:spcAft>
                <a:spcPts val="600"/>
              </a:spcAft>
              <a:buBlip>
                <a:blip r:embed="rId3"/>
              </a:buBlip>
            </a:pPr>
            <a:r>
              <a:rPr lang="ar-xm" dirty="0">
                <a:solidFill>
                  <a:srgbClr val="292662"/>
                </a:solidFill>
                <a:latin typeface="Ubuntu" panose="020B0504030602030204" pitchFamily="34" charset="0"/>
                <a:rtl/>
              </a:rPr>
              <a:t>مهارات التطوير المهني </a:t>
            </a:r>
          </a:p>
          <a:p>
            <a:pPr marL="363538" indent="-363538" algn="r" rtl="1">
              <a:lnSpc>
                <a:spcPct val="120000"/>
              </a:lnSpc>
              <a:spcAft>
                <a:spcPts val="600"/>
              </a:spcAft>
              <a:buBlip>
                <a:blip r:embed="rId3"/>
              </a:buBlip>
            </a:pPr>
            <a:r>
              <a:rPr lang="ar-xm" dirty="0">
                <a:solidFill>
                  <a:srgbClr val="292662"/>
                </a:solidFill>
                <a:latin typeface="Ubuntu" panose="020B0504030602030204" pitchFamily="34" charset="0"/>
                <a:rtl/>
              </a:rPr>
              <a:t>الفرص والمهارات القيادية </a:t>
            </a:r>
          </a:p>
          <a:p>
            <a:pPr marL="363538" indent="-363538" algn="r" rtl="1">
              <a:lnSpc>
                <a:spcPct val="120000"/>
              </a:lnSpc>
              <a:spcAft>
                <a:spcPts val="600"/>
              </a:spcAft>
              <a:buBlip>
                <a:blip r:embed="rId3"/>
              </a:buBlip>
            </a:pPr>
            <a:r>
              <a:rPr lang="ar-xm" dirty="0">
                <a:solidFill>
                  <a:srgbClr val="292662"/>
                </a:solidFill>
                <a:latin typeface="Ubuntu" panose="020B0504030602030204" pitchFamily="34" charset="0"/>
                <a:rtl/>
              </a:rPr>
              <a:t>مهارات الدعوة </a:t>
            </a:r>
          </a:p>
          <a:p>
            <a:pPr marL="363538" indent="-363538" algn="r" rtl="1">
              <a:lnSpc>
                <a:spcPct val="120000"/>
              </a:lnSpc>
              <a:spcAft>
                <a:spcPts val="600"/>
              </a:spcAft>
              <a:buBlip>
                <a:blip r:embed="rId3"/>
              </a:buBlip>
            </a:pPr>
            <a:r>
              <a:rPr lang="ar-xm" dirty="0">
                <a:solidFill>
                  <a:srgbClr val="292662"/>
                </a:solidFill>
                <a:latin typeface="Ubuntu" panose="020B0504030602030204" pitchFamily="34" charset="0"/>
                <a:rtl/>
              </a:rPr>
              <a:t>تكوين صداقات مع الأشقاء واللاعبين الآخرين  </a:t>
            </a:r>
          </a:p>
          <a:p>
            <a:pPr marL="363538" indent="-363538" algn="r" rtl="1">
              <a:lnSpc>
                <a:spcPct val="120000"/>
              </a:lnSpc>
              <a:spcAft>
                <a:spcPts val="600"/>
              </a:spcAft>
              <a:buBlip>
                <a:blip r:embed="rId3"/>
              </a:buBlip>
            </a:pPr>
            <a:r>
              <a:rPr lang="ar-xm" dirty="0">
                <a:solidFill>
                  <a:srgbClr val="292662"/>
                </a:solidFill>
                <a:latin typeface="Ubuntu" panose="020B0504030602030204" pitchFamily="34" charset="0"/>
                <a:rtl/>
              </a:rPr>
              <a:t>تقوية العلاقة مع أشقائكم </a:t>
            </a:r>
          </a:p>
          <a:p>
            <a:pPr marL="363538" indent="-363538" algn="r" rtl="1">
              <a:lnSpc>
                <a:spcPct val="120000"/>
              </a:lnSpc>
              <a:spcAft>
                <a:spcPts val="600"/>
              </a:spcAft>
              <a:buBlip>
                <a:blip r:embed="rId3"/>
              </a:buBlip>
            </a:pPr>
            <a:r>
              <a:rPr lang="ar-xm" dirty="0">
                <a:solidFill>
                  <a:srgbClr val="292662"/>
                </a:solidFill>
                <a:latin typeface="Ubuntu" panose="020B0504030602030204" pitchFamily="34" charset="0"/>
                <a:rtl/>
              </a:rPr>
              <a:t>الارتقاء بمستوى التسامح والقبول لجميع الأشخاص </a:t>
            </a:r>
          </a:p>
          <a:p>
            <a:pPr marL="363538" indent="-363538" algn="r" rtl="1">
              <a:lnSpc>
                <a:spcPct val="120000"/>
              </a:lnSpc>
              <a:spcAft>
                <a:spcPts val="600"/>
              </a:spcAft>
              <a:buBlip>
                <a:blip r:embed="rId3"/>
              </a:buBlip>
            </a:pPr>
            <a:r>
              <a:rPr lang="ar-xm" dirty="0">
                <a:solidFill>
                  <a:srgbClr val="292662"/>
                </a:solidFill>
                <a:latin typeface="Ubuntu" panose="020B0504030602030204" pitchFamily="34" charset="0"/>
                <a:rtl/>
              </a:rPr>
              <a:t>تقوية الوحدة الأُسرية </a:t>
            </a:r>
          </a:p>
          <a:p>
            <a:pPr marL="363538" indent="-363538" algn="r" rtl="1">
              <a:lnSpc>
                <a:spcPct val="120000"/>
              </a:lnSpc>
              <a:spcAft>
                <a:spcPts val="600"/>
              </a:spcAft>
              <a:buBlip>
                <a:blip r:embed="rId3"/>
              </a:buBlip>
            </a:pPr>
            <a:r>
              <a:rPr lang="ar-xm" dirty="0">
                <a:solidFill>
                  <a:srgbClr val="292662"/>
                </a:solidFill>
                <a:latin typeface="Ubuntu" panose="020B0504030602030204" pitchFamily="34" charset="0"/>
                <a:rtl/>
              </a:rPr>
              <a:t>فرص لتنمية المهارات الشخصية والرياضية </a:t>
            </a:r>
          </a:p>
        </p:txBody>
      </p:sp>
      <p:sp>
        <p:nvSpPr>
          <p:cNvPr id="2" name="Rectangle: Rounded Corners 1">
            <a:extLst>
              <a:ext uri="{FF2B5EF4-FFF2-40B4-BE49-F238E27FC236}">
                <a16:creationId xmlns:a16="http://schemas.microsoft.com/office/drawing/2014/main" id="{D0953310-8388-4437-9EC8-8CB36D91E592}"/>
              </a:ext>
            </a:extLst>
          </p:cNvPr>
          <p:cNvSpPr/>
          <p:nvPr/>
        </p:nvSpPr>
        <p:spPr>
          <a:xfrm>
            <a:off x="-405246" y="2064374"/>
            <a:ext cx="5049982" cy="4596518"/>
          </a:xfrm>
          <a:prstGeom prst="roundRect">
            <a:avLst>
              <a:gd name="adj" fmla="val 3734"/>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15" name="TextBox 14">
            <a:extLst>
              <a:ext uri="{FF2B5EF4-FFF2-40B4-BE49-F238E27FC236}">
                <a16:creationId xmlns:a16="http://schemas.microsoft.com/office/drawing/2014/main" id="{93052444-1AF6-B692-573C-388563DD4579}"/>
              </a:ext>
            </a:extLst>
          </p:cNvPr>
          <p:cNvSpPr txBox="1"/>
          <p:nvPr/>
        </p:nvSpPr>
        <p:spPr>
          <a:xfrm>
            <a:off x="811899" y="2287431"/>
            <a:ext cx="3489937" cy="1053109"/>
          </a:xfrm>
          <a:prstGeom prst="rect">
            <a:avLst/>
          </a:prstGeom>
          <a:noFill/>
        </p:spPr>
        <p:txBody>
          <a:bodyPr wrap="square" rtlCol="1">
            <a:spAutoFit/>
          </a:bodyPr>
          <a:lstStyle/>
          <a:p>
            <a:pPr algn="r" rtl="1">
              <a:lnSpc>
                <a:spcPct val="120000"/>
              </a:lnSpc>
              <a:spcAft>
                <a:spcPts val="600"/>
              </a:spcAft>
            </a:pPr>
            <a:r>
              <a:rPr lang="ar-xm" dirty="0">
                <a:solidFill>
                  <a:srgbClr val="292662"/>
                </a:solidFill>
                <a:latin typeface="Ubuntu" panose="020B0504030602030204" pitchFamily="34" charset="0"/>
                <a:rtl/>
              </a:rPr>
              <a:t>ينتج عن مشاركة الأشقاء </a:t>
            </a:r>
            <a:r>
              <a:rPr lang="ar-xm" b="1" dirty="0">
                <a:solidFill>
                  <a:srgbClr val="F6891F"/>
                </a:solidFill>
                <a:latin typeface="Ubuntu" panose="020B0504030602030204" pitchFamily="34" charset="0"/>
                <a:rtl/>
              </a:rPr>
              <a:t>نتائج ذات فائدة مشتركة </a:t>
            </a:r>
            <a:r>
              <a:rPr lang="ar-xm" dirty="0">
                <a:solidFill>
                  <a:srgbClr val="292662"/>
                </a:solidFill>
                <a:latin typeface="Ubuntu" panose="020B0504030602030204" pitchFamily="34" charset="0"/>
                <a:rtl/>
              </a:rPr>
              <a:t>لكم ولأشقائكم.</a:t>
            </a:r>
          </a:p>
        </p:txBody>
      </p:sp>
      <p:sp>
        <p:nvSpPr>
          <p:cNvPr id="3" name="Text Placeholder 2"/>
          <p:cNvSpPr>
            <a:spLocks noGrp="1"/>
          </p:cNvSpPr>
          <p:nvPr>
            <p:ph type="body" sz="quarter" idx="12"/>
          </p:nvPr>
        </p:nvSpPr>
        <p:spPr/>
        <p:txBody>
          <a:bodyPr/>
          <a:lstStyle/>
          <a:p>
            <a:endParaRPr lang="en-IN"/>
          </a:p>
        </p:txBody>
      </p:sp>
      <p:sp>
        <p:nvSpPr>
          <p:cNvPr id="13"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28956826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7837B9-5D68-F2A4-1FF3-377C35456E3C}"/>
              </a:ext>
            </a:extLst>
          </p:cNvPr>
          <p:cNvSpPr>
            <a:spLocks noGrp="1"/>
          </p:cNvSpPr>
          <p:nvPr>
            <p:ph type="body" sz="quarter" idx="11"/>
          </p:nvPr>
        </p:nvSpPr>
        <p:spPr>
          <a:xfrm>
            <a:off x="9743210" y="444728"/>
            <a:ext cx="2155371" cy="632958"/>
          </a:xfrm>
        </p:spPr>
        <p:txBody>
          <a:bodyPr rtlCol="1"/>
          <a:lstStyle/>
          <a:p>
            <a:pPr rtl="1"/>
            <a:r>
              <a:rPr lang="ar-xm" dirty="0">
                <a:rtl/>
              </a:rPr>
              <a:t>مشاركة الأشقاء</a:t>
            </a:r>
          </a:p>
        </p:txBody>
      </p:sp>
      <p:sp>
        <p:nvSpPr>
          <p:cNvPr id="4" name="Text Placeholder 3">
            <a:extLst>
              <a:ext uri="{FF2B5EF4-FFF2-40B4-BE49-F238E27FC236}">
                <a16:creationId xmlns:a16="http://schemas.microsoft.com/office/drawing/2014/main" id="{240B5117-AA93-0FF6-0677-3E680C1F7DB8}"/>
              </a:ext>
            </a:extLst>
          </p:cNvPr>
          <p:cNvSpPr>
            <a:spLocks noGrp="1"/>
          </p:cNvSpPr>
          <p:nvPr>
            <p:ph type="body" sz="quarter" idx="13"/>
          </p:nvPr>
        </p:nvSpPr>
        <p:spPr/>
        <p:txBody>
          <a:bodyPr rtlCol="1"/>
          <a:lstStyle/>
          <a:p>
            <a:pPr rtl="1"/>
            <a:r>
              <a:rPr lang="ar-xm" dirty="0">
                <a:rtl/>
              </a:rPr>
              <a:t>اليوم الأول</a:t>
            </a:r>
          </a:p>
        </p:txBody>
      </p:sp>
      <p:sp>
        <p:nvSpPr>
          <p:cNvPr id="5" name="TextBox 4">
            <a:extLst>
              <a:ext uri="{FF2B5EF4-FFF2-40B4-BE49-F238E27FC236}">
                <a16:creationId xmlns:a16="http://schemas.microsoft.com/office/drawing/2014/main" id="{4175E59E-0E31-6CC3-E43D-8E82C256F705}"/>
              </a:ext>
            </a:extLst>
          </p:cNvPr>
          <p:cNvSpPr txBox="1"/>
          <p:nvPr/>
        </p:nvSpPr>
        <p:spPr>
          <a:xfrm>
            <a:off x="811898" y="1387260"/>
            <a:ext cx="6389001" cy="954107"/>
          </a:xfrm>
          <a:prstGeom prst="rect">
            <a:avLst/>
          </a:prstGeom>
          <a:noFill/>
        </p:spPr>
        <p:txBody>
          <a:bodyPr wrap="square" rtlCol="1">
            <a:spAutoFit/>
          </a:bodyPr>
          <a:lstStyle/>
          <a:p>
            <a:pPr algn="r" rtl="1"/>
            <a:r>
              <a:rPr lang="ar-xm" sz="2800" b="1" dirty="0">
                <a:solidFill>
                  <a:srgbClr val="F6891F"/>
                </a:solidFill>
                <a:latin typeface="Ubuntu" panose="020B0504030602030204" pitchFamily="34" charset="0"/>
                <a:rtl/>
              </a:rPr>
              <a:t>أمثلة عن مشاركة الأشقاء: </a:t>
            </a:r>
            <a:br/>
            <a:r>
              <a:rPr lang="ar-xm" sz="2800" b="1" dirty="0">
                <a:solidFill>
                  <a:srgbClr val="F6891F"/>
                </a:solidFill>
                <a:latin typeface="Ubuntu" panose="020B0504030602030204" pitchFamily="34" charset="0"/>
                <a:rtl/>
              </a:rPr>
              <a:t>مجلس الأشقاء الإماراتي</a:t>
            </a:r>
          </a:p>
        </p:txBody>
      </p:sp>
      <p:pic>
        <p:nvPicPr>
          <p:cNvPr id="10" name="Picture 9" descr="شخص يرتدي ثوبًا أبيض&#10;&#10;أُنشِئ الوصف تلقائيًا">
            <a:extLst>
              <a:ext uri="{FF2B5EF4-FFF2-40B4-BE49-F238E27FC236}">
                <a16:creationId xmlns:a16="http://schemas.microsoft.com/office/drawing/2014/main" id="{0331077E-F944-7754-CA25-5CD94101C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263" y="3627921"/>
            <a:ext cx="9856164" cy="1952484"/>
          </a:xfrm>
          <a:prstGeom prst="rect">
            <a:avLst/>
          </a:prstGeom>
        </p:spPr>
      </p:pic>
      <p:pic>
        <p:nvPicPr>
          <p:cNvPr id="12" name="Graphic 11">
            <a:extLst>
              <a:ext uri="{FF2B5EF4-FFF2-40B4-BE49-F238E27FC236}">
                <a16:creationId xmlns:a16="http://schemas.microsoft.com/office/drawing/2014/main" id="{420FFFCF-AAB0-21CB-D271-37633AB5AC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8572" y="2775427"/>
            <a:ext cx="9854856" cy="653573"/>
          </a:xfrm>
          <a:prstGeom prst="rect">
            <a:avLst/>
          </a:prstGeom>
        </p:spPr>
      </p:pic>
      <p:pic>
        <p:nvPicPr>
          <p:cNvPr id="14" name="Graphic 13">
            <a:extLst>
              <a:ext uri="{FF2B5EF4-FFF2-40B4-BE49-F238E27FC236}">
                <a16:creationId xmlns:a16="http://schemas.microsoft.com/office/drawing/2014/main" id="{16F68FD8-323E-69F8-23BA-072CBA80F5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49629" y="2863280"/>
            <a:ext cx="558542" cy="449558"/>
          </a:xfrm>
          <a:prstGeom prst="rect">
            <a:avLst/>
          </a:prstGeom>
        </p:spPr>
      </p:pic>
      <p:sp>
        <p:nvSpPr>
          <p:cNvPr id="19" name="TextBox 18">
            <a:extLst>
              <a:ext uri="{FF2B5EF4-FFF2-40B4-BE49-F238E27FC236}">
                <a16:creationId xmlns:a16="http://schemas.microsoft.com/office/drawing/2014/main" id="{35979189-09BA-4223-B14F-9C3FE7F449F2}"/>
              </a:ext>
            </a:extLst>
          </p:cNvPr>
          <p:cNvSpPr txBox="1"/>
          <p:nvPr/>
        </p:nvSpPr>
        <p:spPr>
          <a:xfrm>
            <a:off x="3536120" y="2974348"/>
            <a:ext cx="1382234" cy="276999"/>
          </a:xfrm>
          <a:prstGeom prst="rect">
            <a:avLst/>
          </a:prstGeom>
          <a:noFill/>
        </p:spPr>
        <p:txBody>
          <a:bodyPr wrap="square" rtlCol="1">
            <a:spAutoFit/>
          </a:bodyPr>
          <a:lstStyle/>
          <a:p>
            <a:pPr algn="r" rtl="1"/>
            <a:r>
              <a:rPr lang="" sz="1200" b="1" dirty="0">
                <a:solidFill>
                  <a:srgbClr val="F7F5E8"/>
                </a:solidFill>
                <a:latin typeface="Arial" panose="020B0604020202020204" pitchFamily="34" charset="0"/>
                <a:cs typeface="Arial" panose="020B0604020202020204" pitchFamily="34" charset="0"/>
                <a:rtl val="0"/>
              </a:rPr>
              <a:t>5</a:t>
            </a:r>
            <a:r>
              <a:rPr lang="ar-xm" sz="1200" b="1" dirty="0">
                <a:solidFill>
                  <a:srgbClr val="F7F5E8"/>
                </a:solidFill>
                <a:latin typeface="Arial" panose="020B0604020202020204" pitchFamily="34" charset="0"/>
                <a:cs typeface="Arial" panose="020B0604020202020204" pitchFamily="34" charset="0"/>
                <a:rtl/>
              </a:rPr>
              <a:t> أشقاء محليين</a:t>
            </a:r>
          </a:p>
        </p:txBody>
      </p:sp>
      <p:pic>
        <p:nvPicPr>
          <p:cNvPr id="16" name="Graphic 15">
            <a:extLst>
              <a:ext uri="{FF2B5EF4-FFF2-40B4-BE49-F238E27FC236}">
                <a16:creationId xmlns:a16="http://schemas.microsoft.com/office/drawing/2014/main" id="{329D4A7A-C4AF-D205-280A-CADC0F0047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74617" y="2836034"/>
            <a:ext cx="435935" cy="504050"/>
          </a:xfrm>
          <a:prstGeom prst="rect">
            <a:avLst/>
          </a:prstGeom>
        </p:spPr>
      </p:pic>
      <p:sp>
        <p:nvSpPr>
          <p:cNvPr id="20" name="TextBox 19">
            <a:extLst>
              <a:ext uri="{FF2B5EF4-FFF2-40B4-BE49-F238E27FC236}">
                <a16:creationId xmlns:a16="http://schemas.microsoft.com/office/drawing/2014/main" id="{DCF7D2FC-9D40-71E1-43CD-2A103DA3B873}"/>
              </a:ext>
            </a:extLst>
          </p:cNvPr>
          <p:cNvSpPr txBox="1"/>
          <p:nvPr/>
        </p:nvSpPr>
        <p:spPr>
          <a:xfrm>
            <a:off x="5736958" y="2974348"/>
            <a:ext cx="1572848" cy="276999"/>
          </a:xfrm>
          <a:prstGeom prst="rect">
            <a:avLst/>
          </a:prstGeom>
          <a:noFill/>
        </p:spPr>
        <p:txBody>
          <a:bodyPr wrap="square" rtlCol="1">
            <a:spAutoFit/>
          </a:bodyPr>
          <a:lstStyle/>
          <a:p>
            <a:pPr algn="r" rtl="1"/>
            <a:r>
              <a:rPr lang="" sz="1200" b="1" dirty="0">
                <a:solidFill>
                  <a:srgbClr val="F7F5E8"/>
                </a:solidFill>
                <a:latin typeface="Arial" panose="020B0604020202020204" pitchFamily="34" charset="0"/>
                <a:cs typeface="Arial" panose="020B0604020202020204" pitchFamily="34" charset="0"/>
                <a:rtl val="0"/>
              </a:rPr>
              <a:t>5</a:t>
            </a:r>
            <a:r>
              <a:rPr lang="ar-xm" sz="1200" b="1" dirty="0">
                <a:solidFill>
                  <a:srgbClr val="F7F5E8"/>
                </a:solidFill>
                <a:latin typeface="Arial" panose="020B0604020202020204" pitchFamily="34" charset="0"/>
                <a:cs typeface="Arial" panose="020B0604020202020204" pitchFamily="34" charset="0"/>
                <a:rtl/>
              </a:rPr>
              <a:t> أشقاء وافدين</a:t>
            </a:r>
          </a:p>
        </p:txBody>
      </p:sp>
      <p:pic>
        <p:nvPicPr>
          <p:cNvPr id="18" name="Graphic 17">
            <a:extLst>
              <a:ext uri="{FF2B5EF4-FFF2-40B4-BE49-F238E27FC236}">
                <a16:creationId xmlns:a16="http://schemas.microsoft.com/office/drawing/2014/main" id="{1A7B0DCC-3CED-4FBD-F1AF-0B3656FE367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61495" y="2877435"/>
            <a:ext cx="449558" cy="449558"/>
          </a:xfrm>
          <a:prstGeom prst="rect">
            <a:avLst/>
          </a:prstGeom>
        </p:spPr>
      </p:pic>
      <p:sp>
        <p:nvSpPr>
          <p:cNvPr id="21" name="TextBox 20">
            <a:extLst>
              <a:ext uri="{FF2B5EF4-FFF2-40B4-BE49-F238E27FC236}">
                <a16:creationId xmlns:a16="http://schemas.microsoft.com/office/drawing/2014/main" id="{A43EB98B-FB53-8645-D7C7-6394C2C98EEF}"/>
              </a:ext>
            </a:extLst>
          </p:cNvPr>
          <p:cNvSpPr txBox="1"/>
          <p:nvPr/>
        </p:nvSpPr>
        <p:spPr>
          <a:xfrm>
            <a:off x="8053990" y="2974348"/>
            <a:ext cx="1382234" cy="276999"/>
          </a:xfrm>
          <a:prstGeom prst="rect">
            <a:avLst/>
          </a:prstGeom>
          <a:noFill/>
        </p:spPr>
        <p:txBody>
          <a:bodyPr wrap="square" rtlCol="1">
            <a:spAutoFit/>
          </a:bodyPr>
          <a:lstStyle/>
          <a:p>
            <a:pPr algn="r" rtl="1"/>
            <a:r>
              <a:rPr lang="ar-xm" sz="1200" b="1" dirty="0">
                <a:solidFill>
                  <a:srgbClr val="F7F5E8"/>
                </a:solidFill>
                <a:latin typeface="Arial" panose="020B0604020202020204" pitchFamily="34" charset="0"/>
                <a:cs typeface="Arial" panose="020B0604020202020204" pitchFamily="34" charset="0"/>
                <a:rtl/>
              </a:rPr>
              <a:t>دور لمدة عامين</a:t>
            </a:r>
          </a:p>
        </p:txBody>
      </p:sp>
      <p:sp>
        <p:nvSpPr>
          <p:cNvPr id="6" name="Text Placeholder 5"/>
          <p:cNvSpPr>
            <a:spLocks noGrp="1"/>
          </p:cNvSpPr>
          <p:nvPr>
            <p:ph type="body" sz="quarter" idx="12"/>
          </p:nvPr>
        </p:nvSpPr>
        <p:spPr/>
        <p:txBody>
          <a:bodyPr/>
          <a:lstStyle/>
          <a:p>
            <a:endParaRPr lang="en-IN"/>
          </a:p>
        </p:txBody>
      </p:sp>
      <p:sp>
        <p:nvSpPr>
          <p:cNvPr id="15" name="Text Placeholder 2">
            <a:extLst>
              <a:ext uri="{FF2B5EF4-FFF2-40B4-BE49-F238E27FC236}">
                <a16:creationId xmlns:a16="http://schemas.microsoft.com/office/drawing/2014/main" id="{BC787092-B1FF-E3BF-875A-D5201B90C3E6}"/>
              </a:ext>
            </a:extLst>
          </p:cNvPr>
          <p:cNvSpPr txBox="1">
            <a:spLocks/>
          </p:cNvSpPr>
          <p:nvPr/>
        </p:nvSpPr>
        <p:spPr>
          <a:xfrm>
            <a:off x="9230761" y="575623"/>
            <a:ext cx="528061" cy="356260"/>
          </a:xfrm>
          <a:prstGeom prst="rect">
            <a:avLst/>
          </a:prstGeom>
        </p:spPr>
        <p:txBody>
          <a:bodyPr vert="horz" lIns="91440" tIns="45720" rIns="91440" bIns="45720" rtlCol="1" anchor="ctr">
            <a:normAutofit/>
          </a:bodyPr>
          <a:lstStyle>
            <a:lvl1pPr marL="0" indent="0" algn="r" defTabSz="914400" rtl="1"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 dirty="0">
                <a:rtl val="0"/>
              </a:rPr>
              <a:t>1.4.</a:t>
            </a:r>
          </a:p>
        </p:txBody>
      </p:sp>
    </p:spTree>
    <p:extLst>
      <p:ext uri="{BB962C8B-B14F-4D97-AF65-F5344CB8AC3E}">
        <p14:creationId xmlns:p14="http://schemas.microsoft.com/office/powerpoint/2010/main" val="39197554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EEBFFCA-F59B-24FD-A9E9-C5D53D74A3B1}"/>
              </a:ext>
            </a:extLst>
          </p:cNvPr>
          <p:cNvSpPr>
            <a:spLocks noGrp="1"/>
          </p:cNvSpPr>
          <p:nvPr>
            <p:ph type="body" sz="quarter" idx="10"/>
          </p:nvPr>
        </p:nvSpPr>
        <p:spPr/>
        <p:txBody>
          <a:bodyPr rtlCol="1"/>
          <a:lstStyle/>
          <a:p>
            <a:pPr algn="l" rtl="1"/>
            <a:r>
              <a:rPr lang="ar-xm" dirty="0">
                <a:rtl/>
              </a:rPr>
              <a:t>اليوم الأول</a:t>
            </a:r>
          </a:p>
        </p:txBody>
      </p:sp>
      <p:sp>
        <p:nvSpPr>
          <p:cNvPr id="6" name="Text Placeholder 5">
            <a:extLst>
              <a:ext uri="{FF2B5EF4-FFF2-40B4-BE49-F238E27FC236}">
                <a16:creationId xmlns:a16="http://schemas.microsoft.com/office/drawing/2014/main" id="{02063292-5E7C-C4AB-54AD-67D2F5D9CF93}"/>
              </a:ext>
            </a:extLst>
          </p:cNvPr>
          <p:cNvSpPr>
            <a:spLocks noGrp="1"/>
          </p:cNvSpPr>
          <p:nvPr>
            <p:ph type="body" sz="quarter" idx="11"/>
          </p:nvPr>
        </p:nvSpPr>
        <p:spPr/>
        <p:txBody>
          <a:bodyPr rtlCol="1"/>
          <a:lstStyle/>
          <a:p>
            <a:pPr rtl="1"/>
            <a:r>
              <a:rPr lang="ar-xm" dirty="0">
                <a:rtl/>
              </a:rPr>
              <a:t>التخطيط للخطوة التالية</a:t>
            </a:r>
          </a:p>
        </p:txBody>
      </p:sp>
      <p:sp>
        <p:nvSpPr>
          <p:cNvPr id="7" name="Text Placeholder 6">
            <a:extLst>
              <a:ext uri="{FF2B5EF4-FFF2-40B4-BE49-F238E27FC236}">
                <a16:creationId xmlns:a16="http://schemas.microsoft.com/office/drawing/2014/main" id="{B9E622AA-1B11-DFF5-DF22-DEAF3593EE20}"/>
              </a:ext>
            </a:extLst>
          </p:cNvPr>
          <p:cNvSpPr>
            <a:spLocks noGrp="1"/>
          </p:cNvSpPr>
          <p:nvPr>
            <p:ph type="body" sz="quarter" idx="12"/>
          </p:nvPr>
        </p:nvSpPr>
        <p:spPr/>
        <p:txBody>
          <a:bodyPr rtlCol="1">
            <a:normAutofit fontScale="92500" lnSpcReduction="20000"/>
          </a:bodyPr>
          <a:lstStyle/>
          <a:p>
            <a:pPr rtl="1"/>
            <a:r>
              <a:rPr lang="" dirty="0">
                <a:rtl val="0"/>
              </a:rPr>
              <a:t>1.5.</a:t>
            </a:r>
          </a:p>
        </p:txBody>
      </p:sp>
      <p:sp>
        <p:nvSpPr>
          <p:cNvPr id="8" name="Text Placeholder 7">
            <a:extLst>
              <a:ext uri="{FF2B5EF4-FFF2-40B4-BE49-F238E27FC236}">
                <a16:creationId xmlns:a16="http://schemas.microsoft.com/office/drawing/2014/main" id="{3A3B05D4-96E5-A707-37F2-297035B5E1C4}"/>
              </a:ext>
            </a:extLst>
          </p:cNvPr>
          <p:cNvSpPr>
            <a:spLocks noGrp="1"/>
          </p:cNvSpPr>
          <p:nvPr>
            <p:ph type="body" sz="quarter" idx="13"/>
          </p:nvPr>
        </p:nvSpPr>
        <p:spPr>
          <a:xfrm>
            <a:off x="554391" y="587470"/>
            <a:ext cx="424996" cy="359001"/>
          </a:xfrm>
        </p:spPr>
        <p:txBody>
          <a:bodyPr rtlCol="1"/>
          <a:lstStyle/>
          <a:p>
            <a:pPr rtl="1"/>
            <a:r>
              <a:rPr lang="" dirty="0">
                <a:rtl val="0"/>
              </a:rPr>
              <a:t>1</a:t>
            </a:r>
          </a:p>
        </p:txBody>
      </p:sp>
    </p:spTree>
    <p:extLst>
      <p:ext uri="{BB962C8B-B14F-4D97-AF65-F5344CB8AC3E}">
        <p14:creationId xmlns:p14="http://schemas.microsoft.com/office/powerpoint/2010/main" val="2679812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10618</TotalTime>
  <Words>14309</Words>
  <Application>Microsoft Office PowerPoint</Application>
  <PresentationFormat>Widescreen</PresentationFormat>
  <Paragraphs>1814</Paragraphs>
  <Slides>110</Slides>
  <Notes>109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110</vt:i4>
      </vt:variant>
    </vt:vector>
  </HeadingPairs>
  <TitlesOfParts>
    <vt:vector size="121" baseType="lpstr">
      <vt:lpstr>Aptos</vt:lpstr>
      <vt:lpstr>Arial</vt:lpstr>
      <vt:lpstr>Calibri</vt:lpstr>
      <vt:lpstr>Calibri Light</vt:lpstr>
      <vt:lpstr>Comic Sans MS bold italic</vt:lpstr>
      <vt:lpstr>Symbol</vt:lpstr>
      <vt:lpstr>Times New Roman</vt:lpstr>
      <vt:lpstr>Ubuntu</vt:lpstr>
      <vt:lpstr>Ubuntu Light</vt:lpstr>
      <vt:lpstr>Wingdings</vt:lpstr>
      <vt:lpstr>Office Theme</vt:lpstr>
      <vt:lpstr>تدريب قائد الأسرة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Leader Training Guide</dc:title>
  <dc:creator>Yaiguili Alvarado García</dc:creator>
  <cp:lastModifiedBy>Tehseem Ahmed Ansari</cp:lastModifiedBy>
  <cp:revision>47</cp:revision>
  <dcterms:created xsi:type="dcterms:W3CDTF">2024-02-04T18:13:27Z</dcterms:created>
  <dcterms:modified xsi:type="dcterms:W3CDTF">2024-05-06T17:42:57Z</dcterms:modified>
</cp:coreProperties>
</file>